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57" r:id="rId4"/>
    <p:sldId id="258" r:id="rId5"/>
    <p:sldId id="282" r:id="rId6"/>
    <p:sldId id="281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80" r:id="rId24"/>
    <p:sldId id="277" r:id="rId25"/>
    <p:sldId id="278" r:id="rId26"/>
    <p:sldId id="279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6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88" y="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2/24/2020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600" dirty="0" smtClean="0"/>
              <a:t>Do Robert’s Rules Really</a:t>
            </a:r>
            <a:br>
              <a:rPr lang="en-US" sz="6600" dirty="0" smtClean="0"/>
            </a:br>
            <a:r>
              <a:rPr lang="en-US" sz="6600" dirty="0" smtClean="0"/>
              <a:t>Create Order?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While you wait for today’s training to start please type your name and county in the chat box.  </a:t>
            </a:r>
          </a:p>
          <a:p>
            <a:r>
              <a:rPr lang="en-US" dirty="0" smtClean="0"/>
              <a:t>If you are watching a recorded version of this training please contact your local Extension Office to have this training added to your leader profile.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70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5724" y="1298333"/>
            <a:ext cx="8673427" cy="530468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Gaining Ideas for Decision Making:</a:t>
            </a:r>
            <a:endParaRPr lang="en-US" sz="3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709766" y="2164260"/>
            <a:ext cx="8729385" cy="3849674"/>
          </a:xfrm>
          <a:prstGeom prst="rect">
            <a:avLst/>
          </a:prstGeom>
        </p:spPr>
        <p:txBody>
          <a:bodyPr vert="horz" lIns="91440" tIns="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b="0" kern="1200">
                <a:solidFill>
                  <a:srgbClr val="FFFEFF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u="sng" dirty="0" smtClean="0">
                <a:solidFill>
                  <a:schemeClr val="bg1"/>
                </a:solidFill>
              </a:rPr>
              <a:t>Note and Vote</a:t>
            </a:r>
          </a:p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-Members develop ideas on their own for one minute (this could also be done in pairs).</a:t>
            </a:r>
          </a:p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-Member or pair shares their favorite (or two favorite ideas).</a:t>
            </a:r>
          </a:p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-Out of all the ideas each person chooses a favorite from the list and writes it down.</a:t>
            </a:r>
          </a:p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-The ideas with the most “votes” is discussed as the chosen idea.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18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5724" y="1298333"/>
            <a:ext cx="8673427" cy="530468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Gaining Ideas for Decision Making:</a:t>
            </a:r>
            <a:endParaRPr lang="en-US" sz="3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765724" y="2093922"/>
            <a:ext cx="8729385" cy="3849674"/>
          </a:xfrm>
          <a:prstGeom prst="rect">
            <a:avLst/>
          </a:prstGeom>
        </p:spPr>
        <p:txBody>
          <a:bodyPr vert="horz" lIns="91440" tIns="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b="0" kern="1200">
                <a:solidFill>
                  <a:srgbClr val="FFFEFF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u="sng" dirty="0" smtClean="0">
                <a:solidFill>
                  <a:schemeClr val="bg1"/>
                </a:solidFill>
              </a:rPr>
              <a:t>Mind Mapping</a:t>
            </a:r>
          </a:p>
        </p:txBody>
      </p:sp>
      <p:pic>
        <p:nvPicPr>
          <p:cNvPr id="1026" name="Picture 2" descr="http://writenonfictionnow.com/wp-content/uploads/2014/10/ID-1001309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82" y="2239565"/>
            <a:ext cx="5015674" cy="265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617226" y="2967335"/>
            <a:ext cx="271181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81960" y="3565619"/>
            <a:ext cx="1006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Community Service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6547790" y="2707115"/>
            <a:ext cx="1006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Clean Up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769684" y="2476282"/>
            <a:ext cx="512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Park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5326785" y="3196138"/>
            <a:ext cx="1006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Donate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973131" y="3152001"/>
            <a:ext cx="1006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Veterans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5654130" y="2396918"/>
            <a:ext cx="679036" cy="3563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333166" y="2614781"/>
            <a:ext cx="148794" cy="92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767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5724" y="1298333"/>
            <a:ext cx="8673427" cy="530468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Gaining Ideas for Decision Making:</a:t>
            </a:r>
            <a:endParaRPr lang="en-US" sz="3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709766" y="2164260"/>
            <a:ext cx="8729385" cy="3849674"/>
          </a:xfrm>
          <a:prstGeom prst="rect">
            <a:avLst/>
          </a:prstGeom>
        </p:spPr>
        <p:txBody>
          <a:bodyPr vert="horz" lIns="91440" tIns="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b="0" kern="1200">
                <a:solidFill>
                  <a:srgbClr val="FFFEFF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u="sng" dirty="0" smtClean="0">
                <a:solidFill>
                  <a:schemeClr val="bg1"/>
                </a:solidFill>
              </a:rPr>
              <a:t>Popcorn</a:t>
            </a:r>
          </a:p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-Members ideas pop out of their heads and they share ideas as they come up with them.</a:t>
            </a:r>
          </a:p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-All ideas are written down.</a:t>
            </a:r>
          </a:p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-Ideas that are not feasible to the group are eliminated.</a:t>
            </a:r>
          </a:p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-The group votes or reaches consensus on one of the ideas.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29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5724" y="1298333"/>
            <a:ext cx="8673427" cy="530468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Gaining Ideas for Decision Making:</a:t>
            </a:r>
            <a:endParaRPr lang="en-US" sz="3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709766" y="2164260"/>
            <a:ext cx="8729385" cy="3849674"/>
          </a:xfrm>
          <a:prstGeom prst="rect">
            <a:avLst/>
          </a:prstGeom>
        </p:spPr>
        <p:txBody>
          <a:bodyPr vert="horz" lIns="91440" tIns="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b="0" kern="1200">
                <a:solidFill>
                  <a:srgbClr val="FFFEFF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u="sng" dirty="0" smtClean="0">
                <a:solidFill>
                  <a:schemeClr val="bg1"/>
                </a:solidFill>
              </a:rPr>
              <a:t>Gallery Walk</a:t>
            </a:r>
          </a:p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-Posters are placed around the room with discussion topics on them.</a:t>
            </a:r>
          </a:p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-Members go around the room and write or drawn answers to the questions on the posters.</a:t>
            </a:r>
          </a:p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-To make a decision the poster is read unrealistic ideas are </a:t>
            </a:r>
            <a:r>
              <a:rPr lang="en-US" sz="2000" dirty="0" err="1" smtClean="0">
                <a:solidFill>
                  <a:schemeClr val="bg1"/>
                </a:solidFill>
              </a:rPr>
              <a:t>elminiated</a:t>
            </a:r>
            <a:r>
              <a:rPr lang="en-US" sz="2000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-The group reaches a consensus or votes on the one they like most.</a:t>
            </a:r>
          </a:p>
          <a:p>
            <a:pPr algn="l"/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://mrsjrees.weebly.com/uploads/1/4/8/8/14886094/8976771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40" y="4894882"/>
            <a:ext cx="3691398" cy="165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63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5724" y="1298333"/>
            <a:ext cx="8673427" cy="530468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Gaining Ideas for Decision Making:</a:t>
            </a:r>
            <a:endParaRPr lang="en-US" sz="3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709766" y="2164260"/>
            <a:ext cx="5783985" cy="3849674"/>
          </a:xfrm>
          <a:prstGeom prst="rect">
            <a:avLst/>
          </a:prstGeom>
        </p:spPr>
        <p:txBody>
          <a:bodyPr vert="horz" lIns="91440" tIns="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b="0" kern="1200">
                <a:solidFill>
                  <a:srgbClr val="FFFEFF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u="sng" dirty="0" smtClean="0">
                <a:solidFill>
                  <a:schemeClr val="bg1"/>
                </a:solidFill>
              </a:rPr>
              <a:t>Word Wall</a:t>
            </a:r>
          </a:p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-Members write ideas on slips of paper around a question or need.</a:t>
            </a:r>
          </a:p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-Members place items of paper on a wall, similar concepts are grouped together.</a:t>
            </a:r>
          </a:p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-Idea groups are discussed.</a:t>
            </a:r>
          </a:p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-Members reach consensus or vote on desired outcome.</a:t>
            </a:r>
          </a:p>
          <a:p>
            <a:pPr algn="l"/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s://tse3.mm.bing.net/th?id=OIP.wF7CFjwueFIxq72MPW7hvgHaFj&amp;pid=Api&amp;P=0&amp;w=204&amp;h=1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304" y="2476902"/>
            <a:ext cx="3242314" cy="243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89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5724" y="1298333"/>
            <a:ext cx="8673427" cy="530468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Gaining Ideas for Decision Making:</a:t>
            </a:r>
            <a:endParaRPr lang="en-US" sz="3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709766" y="2164260"/>
            <a:ext cx="8613756" cy="3849674"/>
          </a:xfrm>
          <a:prstGeom prst="rect">
            <a:avLst/>
          </a:prstGeom>
        </p:spPr>
        <p:txBody>
          <a:bodyPr vert="horz" lIns="91440" tIns="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b="0" kern="1200">
                <a:solidFill>
                  <a:srgbClr val="FFFEFF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u="sng" dirty="0" smtClean="0">
                <a:solidFill>
                  <a:schemeClr val="bg1"/>
                </a:solidFill>
              </a:rPr>
              <a:t>Committee Work</a:t>
            </a:r>
          </a:p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-Committees meet outside of the meeting to present members with an idea for an activity or event.</a:t>
            </a:r>
          </a:p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-Clubs with larger membership forms committees during meetings to make more decisions in a short period of time.</a:t>
            </a:r>
          </a:p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-Committees can present one idea based on their research and time or two to three ideas for members to reach consensus on or to vote on.</a:t>
            </a:r>
          </a:p>
          <a:p>
            <a:pPr algn="l"/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90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5724" y="1298333"/>
            <a:ext cx="8673427" cy="530468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Gaining Ideas for Decision Making:</a:t>
            </a:r>
            <a:endParaRPr lang="en-US" sz="3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720588" y="2099332"/>
            <a:ext cx="8613756" cy="3849674"/>
          </a:xfrm>
          <a:prstGeom prst="rect">
            <a:avLst/>
          </a:prstGeom>
        </p:spPr>
        <p:txBody>
          <a:bodyPr vert="horz" lIns="91440" tIns="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b="0" kern="1200">
                <a:solidFill>
                  <a:srgbClr val="FFFEFF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 smtClean="0">
                <a:solidFill>
                  <a:schemeClr val="bg1"/>
                </a:solidFill>
              </a:rPr>
              <a:t>-Create Top 10 List</a:t>
            </a:r>
          </a:p>
          <a:p>
            <a:pPr algn="l"/>
            <a:r>
              <a:rPr lang="en-US" sz="2400" dirty="0" smtClean="0">
                <a:solidFill>
                  <a:schemeClr val="bg1"/>
                </a:solidFill>
              </a:rPr>
              <a:t>-Use a Brainstorming Worksheet</a:t>
            </a:r>
          </a:p>
          <a:p>
            <a:pPr algn="l"/>
            <a:r>
              <a:rPr lang="en-US" sz="2400" dirty="0" smtClean="0">
                <a:solidFill>
                  <a:schemeClr val="bg1"/>
                </a:solidFill>
              </a:rPr>
              <a:t>-Play games that encourage brainstorming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1600" dirty="0" smtClean="0">
                <a:solidFill>
                  <a:schemeClr val="bg1"/>
                </a:solidFill>
              </a:rPr>
              <a:t>-</a:t>
            </a:r>
            <a:r>
              <a:rPr lang="en-US" sz="1600" dirty="0" err="1" smtClean="0">
                <a:solidFill>
                  <a:schemeClr val="bg1"/>
                </a:solidFill>
              </a:rPr>
              <a:t>Madlibs</a:t>
            </a:r>
            <a:endParaRPr lang="en-US" sz="1600" dirty="0" smtClean="0">
              <a:solidFill>
                <a:schemeClr val="bg1"/>
              </a:solidFill>
            </a:endParaRPr>
          </a:p>
          <a:p>
            <a:pPr algn="l"/>
            <a:r>
              <a:rPr lang="en-US" sz="1600" dirty="0">
                <a:solidFill>
                  <a:schemeClr val="bg1"/>
                </a:solidFill>
              </a:rPr>
              <a:t>	</a:t>
            </a:r>
            <a:r>
              <a:rPr lang="en-US" sz="1600" dirty="0" smtClean="0">
                <a:solidFill>
                  <a:schemeClr val="bg1"/>
                </a:solidFill>
              </a:rPr>
              <a:t>-What if questions?</a:t>
            </a:r>
          </a:p>
          <a:p>
            <a:pPr algn="l"/>
            <a:r>
              <a:rPr lang="en-US" sz="1600" dirty="0">
                <a:solidFill>
                  <a:schemeClr val="bg1"/>
                </a:solidFill>
              </a:rPr>
              <a:t>	</a:t>
            </a:r>
            <a:r>
              <a:rPr lang="en-US" sz="1600" dirty="0" smtClean="0">
                <a:solidFill>
                  <a:schemeClr val="bg1"/>
                </a:solidFill>
              </a:rPr>
              <a:t>-Role Play or acting</a:t>
            </a:r>
          </a:p>
          <a:p>
            <a:pPr algn="l"/>
            <a:r>
              <a:rPr lang="en-US" sz="2400" dirty="0" smtClean="0">
                <a:solidFill>
                  <a:schemeClr val="bg1"/>
                </a:solidFill>
              </a:rPr>
              <a:t>-Other?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098" name="Picture 2" descr="https://images-na.ssl-images-amazon.com/images/I/41W509jtoEL._SX473_BO1,204,203,2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97" y="4761017"/>
            <a:ext cx="1927544" cy="202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3.bp.blogspot.com/-m7YZBkuQlH8/WV6q0PnvUNI/AAAAAAAAA8E/9NuIDYqex08lF6cxzaZhnH12hkUjnab6gCLcBGAs/s1600/mad%2Bli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440" y="3787455"/>
            <a:ext cx="1677052" cy="232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d202m5krfqbpi5.cloudfront.net/books/1328765046l/108489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858" y="3857795"/>
            <a:ext cx="2091211" cy="209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tlnet-kids.com/wp-content/uploads/2015/03/graphic-or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451" y="864679"/>
            <a:ext cx="3260151" cy="246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05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5724" y="1298333"/>
            <a:ext cx="8673427" cy="530468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Reaching a Consensus:</a:t>
            </a:r>
            <a:endParaRPr lang="en-US" sz="3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709766" y="2164260"/>
            <a:ext cx="8729385" cy="3849674"/>
          </a:xfrm>
          <a:prstGeom prst="rect">
            <a:avLst/>
          </a:prstGeom>
        </p:spPr>
        <p:txBody>
          <a:bodyPr vert="horz" lIns="91440" tIns="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b="0" kern="1200">
                <a:solidFill>
                  <a:srgbClr val="FFFEFF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bg1"/>
                </a:solidFill>
              </a:rPr>
              <a:t>Clearly outline the decision you are making with the focus that you are picking what is best for the group in order not to create a us vs. them mentality.</a:t>
            </a:r>
          </a:p>
          <a:p>
            <a:pPr marL="342900" indent="-3429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bg1"/>
                </a:solidFill>
              </a:rPr>
              <a:t>Generate solutions or ideas –all ideas are valid when looking to generate ideas.</a:t>
            </a:r>
          </a:p>
          <a:p>
            <a:pPr marL="342900" indent="-3429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bg1"/>
                </a:solidFill>
              </a:rPr>
              <a:t>Use set criteria to eliminate idea (cost, time, date, distance, relationship to organization mission, </a:t>
            </a:r>
            <a:r>
              <a:rPr lang="en-US" sz="1600" dirty="0" err="1" smtClean="0">
                <a:solidFill>
                  <a:schemeClr val="bg1"/>
                </a:solidFill>
              </a:rPr>
              <a:t>etc</a:t>
            </a:r>
            <a:r>
              <a:rPr lang="en-US" sz="1600" dirty="0" smtClean="0">
                <a:solidFill>
                  <a:schemeClr val="bg1"/>
                </a:solidFill>
              </a:rPr>
              <a:t>).</a:t>
            </a:r>
          </a:p>
          <a:p>
            <a:pPr marL="342900" indent="-3429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bg1"/>
                </a:solidFill>
              </a:rPr>
              <a:t>Ask for feedback or concerns before coming to consensus.</a:t>
            </a:r>
          </a:p>
          <a:p>
            <a:pPr marL="342900" indent="-3429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bg1"/>
                </a:solidFill>
              </a:rPr>
              <a:t>Address feedback and concerns.</a:t>
            </a:r>
          </a:p>
          <a:p>
            <a:pPr marL="342900" indent="-3429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bg1"/>
                </a:solidFill>
              </a:rPr>
              <a:t>Reach unanimous consent or a super majority.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32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5724" y="1298333"/>
            <a:ext cx="8673427" cy="530468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Organization is key:</a:t>
            </a:r>
            <a:endParaRPr lang="en-US" sz="3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709766" y="2164260"/>
            <a:ext cx="8729385" cy="3849674"/>
          </a:xfrm>
          <a:prstGeom prst="rect">
            <a:avLst/>
          </a:prstGeom>
        </p:spPr>
        <p:txBody>
          <a:bodyPr vert="horz" lIns="91440" tIns="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b="0" kern="1200">
                <a:solidFill>
                  <a:srgbClr val="FFFEFF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/>
                </a:solidFill>
              </a:rPr>
              <a:t>Have an agenda.</a:t>
            </a:r>
          </a:p>
          <a:p>
            <a:pPr marL="342900" indent="-3429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/>
                </a:solidFill>
              </a:rPr>
              <a:t>Share the agenda.</a:t>
            </a:r>
          </a:p>
          <a:p>
            <a:pPr marL="342900" indent="-3429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/>
                </a:solidFill>
              </a:rPr>
              <a:t>Explain the agenda.</a:t>
            </a:r>
          </a:p>
          <a:p>
            <a:pPr marL="342900" indent="-3429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endParaRPr lang="en-US" sz="3200" dirty="0" smtClean="0">
              <a:solidFill>
                <a:schemeClr val="bg1"/>
              </a:solidFill>
            </a:endParaRPr>
          </a:p>
          <a:p>
            <a:pPr marL="285750" indent="-285750" algn="l">
              <a:buFont typeface="Courier New" panose="02070309020205020404" pitchFamily="49" charset="0"/>
              <a:buChar char="o"/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7749">
            <a:off x="6074458" y="1574497"/>
            <a:ext cx="3886199" cy="50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082" y="208178"/>
            <a:ext cx="5033975" cy="651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7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5724" y="1298333"/>
            <a:ext cx="8673427" cy="530468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Objectives:</a:t>
            </a:r>
            <a:endParaRPr lang="en-US" sz="3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709766" y="2164260"/>
            <a:ext cx="8729385" cy="3849674"/>
          </a:xfrm>
          <a:prstGeom prst="rect">
            <a:avLst/>
          </a:prstGeom>
        </p:spPr>
        <p:txBody>
          <a:bodyPr vert="horz" lIns="91440" tIns="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b="0" kern="1200">
                <a:solidFill>
                  <a:srgbClr val="FFFEFF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/>
                </a:solidFill>
              </a:rPr>
              <a:t>Look at Robert’s Rules of Order.</a:t>
            </a:r>
          </a:p>
          <a:p>
            <a:pPr marL="342900" indent="-3429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/>
                </a:solidFill>
              </a:rPr>
              <a:t>Discuss alternative ways to make decisions.</a:t>
            </a:r>
          </a:p>
          <a:p>
            <a:pPr marL="342900" indent="-3429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/>
                </a:solidFill>
              </a:rPr>
              <a:t>Arm you with tools to simplify Robert’s Rules of Order.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55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5724" y="1298333"/>
            <a:ext cx="8673427" cy="530468"/>
          </a:xfrm>
        </p:spPr>
        <p:txBody>
          <a:bodyPr>
            <a:noAutofit/>
          </a:bodyPr>
          <a:lstStyle/>
          <a:p>
            <a:pPr algn="l"/>
            <a:r>
              <a:rPr lang="en-US" sz="3200" dirty="0" err="1" smtClean="0"/>
              <a:t>Parli</a:t>
            </a:r>
            <a:r>
              <a:rPr lang="en-US" sz="3200" dirty="0" smtClean="0"/>
              <a:t> Pro Education:</a:t>
            </a:r>
            <a:endParaRPr lang="en-US" sz="3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709766" y="2164260"/>
            <a:ext cx="8729385" cy="3849674"/>
          </a:xfrm>
          <a:prstGeom prst="rect">
            <a:avLst/>
          </a:prstGeom>
        </p:spPr>
        <p:txBody>
          <a:bodyPr vert="horz" lIns="91440" tIns="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b="0" kern="1200">
                <a:solidFill>
                  <a:srgbClr val="FFFEFF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/>
                </a:solidFill>
              </a:rPr>
              <a:t>Parts of a meeting cards.</a:t>
            </a:r>
          </a:p>
          <a:p>
            <a:pPr marL="342900" indent="-3429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/>
                </a:solidFill>
              </a:rPr>
              <a:t>Voting cards.</a:t>
            </a:r>
          </a:p>
          <a:p>
            <a:pPr marL="342900" indent="-3429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/>
                </a:solidFill>
              </a:rPr>
              <a:t>Motion Potion</a:t>
            </a:r>
          </a:p>
          <a:p>
            <a:pPr marL="342900" indent="-3429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3200" dirty="0" err="1" smtClean="0">
                <a:solidFill>
                  <a:schemeClr val="bg1"/>
                </a:solidFill>
              </a:rPr>
              <a:t>Parli</a:t>
            </a:r>
            <a:r>
              <a:rPr lang="en-US" sz="3200" dirty="0" smtClean="0">
                <a:solidFill>
                  <a:schemeClr val="bg1"/>
                </a:solidFill>
              </a:rPr>
              <a:t> Pro cards for members.</a:t>
            </a:r>
          </a:p>
          <a:p>
            <a:pPr marL="342900" indent="-3429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endParaRPr lang="en-US" sz="3200" dirty="0" smtClean="0">
              <a:solidFill>
                <a:schemeClr val="bg1"/>
              </a:solidFill>
            </a:endParaRPr>
          </a:p>
          <a:p>
            <a:pPr marL="285750" indent="-285750" algn="l">
              <a:buFont typeface="Courier New" panose="02070309020205020404" pitchFamily="49" charset="0"/>
              <a:buChar char="o"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17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424" y="4510481"/>
            <a:ext cx="1215414" cy="683670"/>
          </a:xfrm>
        </p:spPr>
      </p:pic>
      <p:sp>
        <p:nvSpPr>
          <p:cNvPr id="4" name="Rectangle 3"/>
          <p:cNvSpPr/>
          <p:nvPr/>
        </p:nvSpPr>
        <p:spPr>
          <a:xfrm>
            <a:off x="0" y="42959"/>
            <a:ext cx="12192000" cy="6815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50" y="2816924"/>
            <a:ext cx="3010767" cy="16935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55" y="584851"/>
            <a:ext cx="3073783" cy="17290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228" y="551613"/>
            <a:ext cx="3164602" cy="17800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195" y="2792320"/>
            <a:ext cx="3010943" cy="16936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433" y="2840356"/>
            <a:ext cx="3162176" cy="17787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865" y="4881582"/>
            <a:ext cx="2975273" cy="16735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23" y="551613"/>
            <a:ext cx="3120279" cy="175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2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524" y="182220"/>
            <a:ext cx="4993495" cy="64621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41" y="182220"/>
            <a:ext cx="5004559" cy="647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3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24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5724" y="1298333"/>
            <a:ext cx="8673427" cy="530468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Things to remember:</a:t>
            </a:r>
            <a:endParaRPr lang="en-US" sz="3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709766" y="2153439"/>
            <a:ext cx="8729385" cy="3849674"/>
          </a:xfrm>
          <a:prstGeom prst="rect">
            <a:avLst/>
          </a:prstGeom>
        </p:spPr>
        <p:txBody>
          <a:bodyPr vert="horz" lIns="91440" tIns="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b="0" kern="1200">
                <a:solidFill>
                  <a:srgbClr val="FFFEFF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bg1"/>
                </a:solidFill>
              </a:rPr>
              <a:t>Use a method of decision making that works for your club, don’t force Robert’s Rules of order!</a:t>
            </a:r>
          </a:p>
          <a:p>
            <a:pPr marL="342900" indent="-3429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bg1"/>
                </a:solidFill>
              </a:rPr>
              <a:t>If your stuck on using official </a:t>
            </a:r>
            <a:r>
              <a:rPr lang="en-US" sz="1600" dirty="0" err="1" smtClean="0">
                <a:solidFill>
                  <a:schemeClr val="bg1"/>
                </a:solidFill>
              </a:rPr>
              <a:t>Parli</a:t>
            </a:r>
            <a:r>
              <a:rPr lang="en-US" sz="1600" dirty="0" smtClean="0">
                <a:solidFill>
                  <a:schemeClr val="bg1"/>
                </a:solidFill>
              </a:rPr>
              <a:t>  Pro use a revised version that works for your club members.</a:t>
            </a:r>
          </a:p>
          <a:p>
            <a:pPr marL="342900" indent="-3429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bg1"/>
                </a:solidFill>
              </a:rPr>
              <a:t>Provide education to members to help them know what they are doing and why, no matter what method you use.</a:t>
            </a:r>
          </a:p>
          <a:p>
            <a:pPr marL="342900" indent="-3429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bg1"/>
                </a:solidFill>
              </a:rPr>
              <a:t>Being able to make a motion and run a business meeting is not a goal of the 4-H program, youth engaged and learning is. </a:t>
            </a:r>
          </a:p>
          <a:p>
            <a:pPr marL="342900" indent="-3429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bg1"/>
                </a:solidFill>
              </a:rPr>
              <a:t>Figure out what you can do to make meetings organization but fun and engaging.</a:t>
            </a:r>
          </a:p>
          <a:p>
            <a:pPr marL="342900" indent="-3429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endParaRPr lang="en-US" sz="3200" dirty="0" smtClean="0">
              <a:solidFill>
                <a:schemeClr val="bg1"/>
              </a:solidFill>
            </a:endParaRPr>
          </a:p>
          <a:p>
            <a:pPr marL="285750" indent="-285750" algn="l">
              <a:buFont typeface="Courier New" panose="02070309020205020404" pitchFamily="49" charset="0"/>
              <a:buChar char="o"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5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4" t="7259" r="8105" b="23550"/>
          <a:stretch/>
        </p:blipFill>
        <p:spPr>
          <a:xfrm>
            <a:off x="3078659" y="227248"/>
            <a:ext cx="6043697" cy="65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511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Questions? Comments?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If you need more information about this topic or other Volunteer related topics please contact me at storbert@uwyo.edu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99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the heck is this Robert guy?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8570" y="765312"/>
            <a:ext cx="3901081" cy="5248622"/>
          </a:xfrm>
        </p:spPr>
        <p:txBody>
          <a:bodyPr/>
          <a:lstStyle/>
          <a:p>
            <a:r>
              <a:rPr lang="en-US" sz="2400" dirty="0" smtClean="0"/>
              <a:t>U.S. Army General Henry Martyn Robert.</a:t>
            </a:r>
          </a:p>
          <a:p>
            <a:pPr lvl="1"/>
            <a:r>
              <a:rPr lang="en-US" sz="2000" dirty="0" smtClean="0"/>
              <a:t>Published a book on Parliamentary Procedure in 1876.</a:t>
            </a:r>
          </a:p>
          <a:p>
            <a:r>
              <a:rPr lang="en-US" sz="2400" dirty="0" smtClean="0"/>
              <a:t>Rules for conducting a successful meeting.</a:t>
            </a:r>
          </a:p>
          <a:p>
            <a:r>
              <a:rPr lang="en-US" sz="2400" dirty="0" smtClean="0"/>
              <a:t>Allows efficiency in making decisions and voice their opinion.</a:t>
            </a:r>
          </a:p>
          <a:p>
            <a:endParaRPr lang="en-US" dirty="0"/>
          </a:p>
        </p:txBody>
      </p:sp>
      <p:pic>
        <p:nvPicPr>
          <p:cNvPr id="1026" name="Picture 2" descr="https://upload.wikimedia.org/wikipedia/commons/thumb/e/e7/Roberts_Rules_1st.jpg/170px-Roberts_Rules_1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750" y="1343823"/>
            <a:ext cx="2990825" cy="446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81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5724" y="1298333"/>
            <a:ext cx="8673427" cy="530468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Parliamentary Procedure Goals:</a:t>
            </a:r>
            <a:endParaRPr lang="en-US" sz="3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709766" y="2164260"/>
            <a:ext cx="8729385" cy="3849674"/>
          </a:xfrm>
          <a:prstGeom prst="rect">
            <a:avLst/>
          </a:prstGeom>
        </p:spPr>
        <p:txBody>
          <a:bodyPr vert="horz" lIns="91440" tIns="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b="0" kern="1200">
                <a:solidFill>
                  <a:srgbClr val="FFFEFF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/>
                </a:solidFill>
              </a:rPr>
              <a:t>Extend courtesy to everyone.</a:t>
            </a:r>
          </a:p>
          <a:p>
            <a:pPr marL="342900" indent="-3429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/>
                </a:solidFill>
              </a:rPr>
              <a:t>Focus on one thing at a time.</a:t>
            </a:r>
          </a:p>
          <a:p>
            <a:pPr marL="342900" indent="-3429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/>
                </a:solidFill>
              </a:rPr>
              <a:t>Observe the rule of majority.</a:t>
            </a:r>
          </a:p>
          <a:p>
            <a:pPr marL="342900" indent="-3429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/>
                </a:solidFill>
              </a:rPr>
              <a:t>Ensure the rights of the minority.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94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arah Video Cli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7021" y="494071"/>
            <a:ext cx="10981977" cy="61773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632" y="-475551"/>
            <a:ext cx="8284636" cy="779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2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749" y="2877817"/>
            <a:ext cx="8679915" cy="2419804"/>
          </a:xfrm>
        </p:spPr>
        <p:txBody>
          <a:bodyPr>
            <a:noAutofit/>
          </a:bodyPr>
          <a:lstStyle/>
          <a:p>
            <a:r>
              <a:rPr lang="en-US" sz="6600" b="1" dirty="0" smtClean="0"/>
              <a:t>Is this type of meeting realistic?</a:t>
            </a:r>
            <a:br>
              <a:rPr lang="en-US" sz="6600" b="1" dirty="0" smtClean="0"/>
            </a:br>
            <a:r>
              <a:rPr lang="en-US" sz="6600" b="1" dirty="0" smtClean="0"/>
              <a:t>Does your club meeting look like this?</a:t>
            </a:r>
            <a:endParaRPr lang="en-US" sz="6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5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766" y="1233628"/>
            <a:ext cx="8729385" cy="595173"/>
          </a:xfrm>
        </p:spPr>
        <p:txBody>
          <a:bodyPr>
            <a:noAutofit/>
          </a:bodyPr>
          <a:lstStyle/>
          <a:p>
            <a:pPr algn="l"/>
            <a:r>
              <a:rPr lang="en-US" sz="2000" dirty="0" smtClean="0"/>
              <a:t>How does parliamentary procedure fit the VISION of the Wyoming 4-H program?</a:t>
            </a:r>
            <a:endParaRPr lang="en-US" sz="20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709766" y="2050637"/>
            <a:ext cx="8729385" cy="3322139"/>
          </a:xfrm>
          <a:prstGeom prst="rect">
            <a:avLst/>
          </a:prstGeom>
        </p:spPr>
        <p:txBody>
          <a:bodyPr vert="horz" lIns="91440" tIns="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b="0" kern="1200">
                <a:solidFill>
                  <a:srgbClr val="FFFEFF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VISION</a:t>
            </a:r>
          </a:p>
          <a:p>
            <a:pPr algn="l"/>
            <a:r>
              <a:rPr lang="en-US" dirty="0"/>
              <a:t>The vision of the Wyoming 4-H Program is to develop a world in which youth and adults learn, grow and work together as catalysts for positive change.</a:t>
            </a:r>
          </a:p>
          <a:p>
            <a:pPr algn="l"/>
            <a:r>
              <a:rPr lang="en-US" dirty="0"/>
              <a:t> </a:t>
            </a:r>
          </a:p>
          <a:p>
            <a:pPr algn="l">
              <a:buClr>
                <a:schemeClr val="bg1"/>
              </a:buClr>
            </a:pPr>
            <a:r>
              <a:rPr lang="en-US" dirty="0"/>
              <a:t>In support of this vision the Wyoming 4-H Program:</a:t>
            </a:r>
          </a:p>
          <a:p>
            <a:pPr marL="285750" lvl="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/>
              <a:t>Provides opportunities for formal and non-formal community-focused experiential learning.</a:t>
            </a:r>
          </a:p>
          <a:p>
            <a:pPr marL="285750" lvl="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/>
              <a:t>Helps youth develop skills that benefit them throughout life.</a:t>
            </a:r>
          </a:p>
          <a:p>
            <a:pPr marL="285750" lvl="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/>
              <a:t>Fosters leadership and volunteerism in youth and adults.</a:t>
            </a:r>
          </a:p>
          <a:p>
            <a:pPr marL="285750" lvl="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/>
              <a:t>Works to strengthen families and communities.</a:t>
            </a:r>
          </a:p>
          <a:p>
            <a:pPr marL="285750" lvl="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/>
              <a:t>Uses research-based knowledge available from the land grand university system and other sources.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89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766" y="1233628"/>
            <a:ext cx="8729385" cy="595173"/>
          </a:xfrm>
        </p:spPr>
        <p:txBody>
          <a:bodyPr>
            <a:noAutofit/>
          </a:bodyPr>
          <a:lstStyle/>
          <a:p>
            <a:pPr algn="l"/>
            <a:r>
              <a:rPr lang="en-US" sz="2000" dirty="0" smtClean="0"/>
              <a:t>How does parliamentary procedure fit the EXPERIENCE that the Wyoming 4-H program looks to provide youth?</a:t>
            </a:r>
            <a:endParaRPr lang="en-US" sz="20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709766" y="1828801"/>
            <a:ext cx="8729385" cy="3543975"/>
          </a:xfrm>
          <a:prstGeom prst="rect">
            <a:avLst/>
          </a:prstGeom>
        </p:spPr>
        <p:txBody>
          <a:bodyPr vert="horz" lIns="91440" tIns="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b="0" kern="1200">
                <a:solidFill>
                  <a:srgbClr val="FFFEFF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 </a:t>
            </a:r>
          </a:p>
          <a:p>
            <a:pPr algn="l"/>
            <a:r>
              <a:rPr lang="en-US" dirty="0"/>
              <a:t>THE YOUTH EXPERIENCE</a:t>
            </a:r>
          </a:p>
          <a:p>
            <a:pPr algn="l"/>
            <a:r>
              <a:rPr lang="en-US" dirty="0"/>
              <a:t>As a member of the Wyoming 4-H Program, we look to provide the following experiences to youth</a:t>
            </a:r>
            <a:r>
              <a:rPr lang="en-US" dirty="0" smtClean="0"/>
              <a:t>:</a:t>
            </a:r>
          </a:p>
          <a:p>
            <a:pPr marL="285750" lvl="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opportunity to set goals, keep records, and reflect on their learning in a project area.</a:t>
            </a:r>
          </a:p>
          <a:p>
            <a:pPr marL="285750" lvl="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/>
              <a:t>A caring adult to provide the support needed to develop like skills through project work.</a:t>
            </a:r>
          </a:p>
          <a:p>
            <a:pPr marL="285750" lvl="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/>
              <a:t>Opportunities for hands-on learning experiences.</a:t>
            </a:r>
          </a:p>
          <a:p>
            <a:pPr marL="285750" lvl="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/>
              <a:t>A place to publicly display their learning in one or more project areas.</a:t>
            </a:r>
          </a:p>
          <a:p>
            <a:pPr marL="285750" lvl="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/>
              <a:t>Opportunities to use the skills learned in their club and project work at a county, regional, state, national, and international level.  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78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5724" y="1298333"/>
            <a:ext cx="8673427" cy="530468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Alternative Decision Making Processes:</a:t>
            </a:r>
            <a:endParaRPr lang="en-US" sz="3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709766" y="2164260"/>
            <a:ext cx="8729385" cy="3849674"/>
          </a:xfrm>
          <a:prstGeom prst="rect">
            <a:avLst/>
          </a:prstGeom>
        </p:spPr>
        <p:txBody>
          <a:bodyPr vert="horz" lIns="91440" tIns="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b="0" kern="1200">
                <a:solidFill>
                  <a:srgbClr val="FFFEFF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/>
                </a:solidFill>
              </a:rPr>
              <a:t>Unilateral</a:t>
            </a:r>
          </a:p>
          <a:p>
            <a:pPr marL="342900" indent="-3429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/>
                </a:solidFill>
              </a:rPr>
              <a:t>Decisions by Minority</a:t>
            </a:r>
          </a:p>
          <a:p>
            <a:pPr marL="342900" indent="-3429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/>
                </a:solidFill>
              </a:rPr>
              <a:t>Majority Rule</a:t>
            </a:r>
          </a:p>
          <a:p>
            <a:pPr marL="342900" indent="-3429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bg1"/>
                </a:solidFill>
              </a:rPr>
              <a:t>Consensus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36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78C30D"/>
      </a:accent1>
      <a:accent2>
        <a:srgbClr val="099B62"/>
      </a:accent2>
      <a:accent3>
        <a:srgbClr val="21CFDF"/>
      </a:accent3>
      <a:accent4>
        <a:srgbClr val="179FDF"/>
      </a:accent4>
      <a:accent5>
        <a:srgbClr val="E75710"/>
      </a:accent5>
      <a:accent6>
        <a:srgbClr val="F89C19"/>
      </a:accent6>
      <a:hlink>
        <a:srgbClr val="7CDE25"/>
      </a:hlink>
      <a:folHlink>
        <a:srgbClr val="BCE8A8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C0EF0781-FB17-4F1F-B3B1-699933968C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410</TotalTime>
  <Words>1051</Words>
  <Application>Microsoft Office PowerPoint</Application>
  <PresentationFormat>Widescreen</PresentationFormat>
  <Paragraphs>110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 Light</vt:lpstr>
      <vt:lpstr>Courier New</vt:lpstr>
      <vt:lpstr>Rockwell</vt:lpstr>
      <vt:lpstr>Wingdings</vt:lpstr>
      <vt:lpstr>Atlas</vt:lpstr>
      <vt:lpstr>Do Robert’s Rules Really Create Order?</vt:lpstr>
      <vt:lpstr>PowerPoint Presentation</vt:lpstr>
      <vt:lpstr>Who the heck is this Robert guy?</vt:lpstr>
      <vt:lpstr>PowerPoint Presentation</vt:lpstr>
      <vt:lpstr>PowerPoint Presentation</vt:lpstr>
      <vt:lpstr>Is this type of meeting realistic? Does your club meeting look like this?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 Comments?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 Robert’s Rules Really Create Order?</dc:title>
  <dc:creator>Sarah Torbert</dc:creator>
  <cp:lastModifiedBy>Sarah Torbert</cp:lastModifiedBy>
  <cp:revision>24</cp:revision>
  <dcterms:created xsi:type="dcterms:W3CDTF">2020-02-19T22:05:15Z</dcterms:created>
  <dcterms:modified xsi:type="dcterms:W3CDTF">2020-02-24T18:50:44Z</dcterms:modified>
</cp:coreProperties>
</file>