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2" r:id="rId3"/>
    <p:sldId id="283" r:id="rId4"/>
    <p:sldId id="284" r:id="rId5"/>
    <p:sldId id="285" r:id="rId6"/>
    <p:sldId id="262" r:id="rId7"/>
    <p:sldId id="286" r:id="rId8"/>
    <p:sldId id="264" r:id="rId9"/>
    <p:sldId id="265" r:id="rId10"/>
    <p:sldId id="287" r:id="rId11"/>
    <p:sldId id="266" r:id="rId12"/>
    <p:sldId id="288" r:id="rId13"/>
    <p:sldId id="267" r:id="rId14"/>
    <p:sldId id="289" r:id="rId15"/>
    <p:sldId id="269" r:id="rId16"/>
    <p:sldId id="290" r:id="rId17"/>
    <p:sldId id="271" r:id="rId18"/>
    <p:sldId id="291" r:id="rId19"/>
    <p:sldId id="292" r:id="rId20"/>
    <p:sldId id="295" r:id="rId21"/>
    <p:sldId id="293" r:id="rId22"/>
    <p:sldId id="294" r:id="rId23"/>
    <p:sldId id="296" r:id="rId24"/>
    <p:sldId id="268" r:id="rId25"/>
    <p:sldId id="270" r:id="rId26"/>
    <p:sldId id="297" r:id="rId27"/>
    <p:sldId id="273" r:id="rId28"/>
    <p:sldId id="298" r:id="rId29"/>
    <p:sldId id="272" r:id="rId30"/>
    <p:sldId id="299" r:id="rId31"/>
    <p:sldId id="277" r:id="rId32"/>
    <p:sldId id="304" r:id="rId33"/>
    <p:sldId id="274" r:id="rId34"/>
    <p:sldId id="300" r:id="rId35"/>
    <p:sldId id="275" r:id="rId36"/>
    <p:sldId id="301" r:id="rId37"/>
    <p:sldId id="302" r:id="rId38"/>
    <p:sldId id="276" r:id="rId39"/>
    <p:sldId id="303" r:id="rId40"/>
    <p:sldId id="305" r:id="rId41"/>
    <p:sldId id="306" r:id="rId42"/>
    <p:sldId id="278" r:id="rId43"/>
    <p:sldId id="308" r:id="rId44"/>
    <p:sldId id="279" r:id="rId45"/>
    <p:sldId id="309" r:id="rId46"/>
    <p:sldId id="280" r:id="rId47"/>
    <p:sldId id="310" r:id="rId48"/>
    <p:sldId id="281" r:id="rId49"/>
    <p:sldId id="311" r:id="rId50"/>
    <p:sldId id="307" r:id="rId51"/>
    <p:sldId id="312" r:id="rId52"/>
    <p:sldId id="313" r:id="rId53"/>
    <p:sldId id="314" r:id="rId54"/>
    <p:sldId id="315"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98274" autoAdjust="0"/>
  </p:normalViewPr>
  <p:slideViewPr>
    <p:cSldViewPr snapToGrid="0">
      <p:cViewPr varScale="1">
        <p:scale>
          <a:sx n="106" d="100"/>
          <a:sy n="106" d="100"/>
        </p:scale>
        <p:origin x="126" y="1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2/20/2018</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2/20/2018</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2/20/2018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2/20/2018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2/20/2018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2/20/2018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2/20/2018</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2/20/2018</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2/20/2018</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hyperlink" Target="http://www.uwyo.edu/4-h/get-involved/horsecamp/index.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uwyo.edu/4-h/get-involved/contests/stateshoot/index.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hyperlink" Target="http://www.uwyo.edu/4-h/projects/shootingsports/raton.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hyperlink" Target="http://www.uwyo.edu/4-h/get-involved/contests/livestockjudging/index.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hyperlink" Target="http://www.uwyo.edu/4-h/get-involved/contests/fashionrevue/index.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uwyo.edu/4-h/statefair/index.htm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hyperlink" Target="http://www.uwyo.edu/4-h/get-involved/travel/deer-hunt/index.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hyperlink" Target="http://www.uwyo.edu/4-h/get-involved/leadershipteam/index.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hyperlink" Target="http://www.uwyo.edu/4-h/get-involved/travel/cwf/index.htm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hyperlink" Target="http://www.uwyo.edu/4-h/get-involved/travel/lwf/index.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hyperlink" Target="http://www.uwyo.edu/4-h/get-involved/travel/national4hconference/index.html"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hyperlink" Target="http://www.uwyo.edu/4-h/get-involved/travel/national4hcongress/index.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hyperlink" Target="http://www.uwyo.edu/4-h/international/index.html"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uwyo.edu/4-h/get-involved/roundup/index.html"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yoming4h.formstack.com/forms/internapp" TargetMode="External"/><Relationship Id="rId2" Type="http://schemas.openxmlformats.org/officeDocument/2006/relationships/hyperlink" Target="http://www.wyoming4h.org/4hfoundation/scholarships/" TargetMode="External"/><Relationship Id="rId1" Type="http://schemas.openxmlformats.org/officeDocument/2006/relationships/slideLayout" Target="../slideLayouts/slideLayout2.xml"/><Relationship Id="rId4" Type="http://schemas.openxmlformats.org/officeDocument/2006/relationships/hyperlink" Target="http://www.wyoming4h.org/4hfoundation/fundraisers/"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www.uwyo.edu/4-h/get-involved/contests/meatjudging/index.html" TargetMode="External"/><Relationship Id="rId2" Type="http://schemas.openxmlformats.org/officeDocument/2006/relationships/hyperlink" Target="http://www.uwyo.edu/4-h/get-involved/contests/wooljudging/index.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uwyo.edu/4-h/showcaseshowdown/index.html"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 many</a:t>
            </a:r>
            <a:br>
              <a:rPr lang="en-US" dirty="0" smtClean="0"/>
            </a:br>
            <a:r>
              <a:rPr lang="en-US" dirty="0" err="1" smtClean="0"/>
              <a:t>Oppportunities</a:t>
            </a:r>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Image result for 4-h cl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3811" y="4720211"/>
            <a:ext cx="1802053" cy="1832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716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Cook-Off</a:t>
            </a:r>
            <a:endParaRPr lang="en-US" dirty="0"/>
          </a:p>
        </p:txBody>
      </p:sp>
      <p:sp>
        <p:nvSpPr>
          <p:cNvPr id="3" name="Content Placeholder 2"/>
          <p:cNvSpPr>
            <a:spLocks noGrp="1"/>
          </p:cNvSpPr>
          <p:nvPr>
            <p:ph idx="1"/>
          </p:nvPr>
        </p:nvSpPr>
        <p:spPr>
          <a:xfrm>
            <a:off x="944880" y="1341120"/>
            <a:ext cx="10800080" cy="5059679"/>
          </a:xfrm>
        </p:spPr>
        <p:txBody>
          <a:bodyPr>
            <a:normAutofit/>
          </a:bodyPr>
          <a:lstStyle/>
          <a:p>
            <a:r>
              <a:rPr lang="en-US" sz="2600" dirty="0" smtClean="0"/>
              <a:t>Team Contest – 2 to 5 youth per age group</a:t>
            </a:r>
          </a:p>
          <a:p>
            <a:r>
              <a:rPr lang="en-US" sz="2600" dirty="0" smtClean="0"/>
              <a:t>Wednesday or Thursday competition</a:t>
            </a:r>
          </a:p>
          <a:p>
            <a:r>
              <a:rPr lang="en-US" sz="2600" dirty="0" smtClean="0"/>
              <a:t>Teams must plan and entree using certain ingredients around a theme</a:t>
            </a:r>
          </a:p>
          <a:p>
            <a:r>
              <a:rPr lang="en-US" sz="2600" dirty="0" smtClean="0"/>
              <a:t>Cooking happens on location</a:t>
            </a:r>
          </a:p>
          <a:p>
            <a:r>
              <a:rPr lang="en-US" sz="2600" dirty="0" smtClean="0"/>
              <a:t>Top Senior team can compete at Food Challenge in Dallas, Texas</a:t>
            </a:r>
          </a:p>
          <a:p>
            <a:pPr lvl="1"/>
            <a:r>
              <a:rPr lang="en-US" sz="2400" dirty="0" smtClean="0"/>
              <a:t>4-H Foundation provides $1000 scholarship to help cover costs</a:t>
            </a:r>
          </a:p>
          <a:p>
            <a:pPr marL="0" indent="0">
              <a:buNone/>
            </a:pPr>
            <a:endParaRPr lang="en-US" dirty="0" smtClean="0"/>
          </a:p>
        </p:txBody>
      </p:sp>
    </p:spTree>
    <p:extLst>
      <p:ext uri="{BB962C8B-B14F-4D97-AF65-F5344CB8AC3E}">
        <p14:creationId xmlns:p14="http://schemas.microsoft.com/office/powerpoint/2010/main" val="2078724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7822544" y="3808034"/>
            <a:ext cx="4153146" cy="119667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1900" b="1" i="0" kern="1200" cap="all" spc="300" baseline="0">
                <a:solidFill>
                  <a:schemeClr val="accent1"/>
                </a:solidFill>
                <a:latin typeface="+mn-lt"/>
                <a:ea typeface="+mj-ea"/>
                <a:cs typeface="+mj-cs"/>
              </a:defRPr>
            </a:lvl1pPr>
          </a:lstStyle>
          <a:p>
            <a:pPr algn="ctr"/>
            <a:r>
              <a:rPr lang="en-US" sz="4000" dirty="0" smtClean="0"/>
              <a:t>Showcase Showdown</a:t>
            </a:r>
            <a:r>
              <a:rPr lang="en-US" sz="5400" dirty="0" smtClean="0"/>
              <a:t/>
            </a:r>
            <a:br>
              <a:rPr lang="en-US" sz="5400" dirty="0" smtClean="0"/>
            </a:br>
            <a:r>
              <a:rPr lang="en-US" sz="5400" dirty="0" smtClean="0"/>
              <a:t/>
            </a:r>
            <a:br>
              <a:rPr lang="en-US" sz="5400" dirty="0" smtClean="0"/>
            </a:br>
            <a:r>
              <a:rPr lang="en-US" sz="5400" dirty="0" smtClean="0">
                <a:solidFill>
                  <a:schemeClr val="bg1"/>
                </a:solidFill>
              </a:rPr>
              <a:t>June </a:t>
            </a:r>
          </a:p>
          <a:p>
            <a:pPr algn="ctr"/>
            <a:r>
              <a:rPr lang="en-US" sz="5400" dirty="0" smtClean="0">
                <a:solidFill>
                  <a:schemeClr val="bg1"/>
                </a:solidFill>
              </a:rPr>
              <a:t>26-28</a:t>
            </a:r>
            <a:endParaRPr lang="en-US" sz="5400" dirty="0">
              <a:solidFill>
                <a:schemeClr val="bg1"/>
              </a:solidFill>
            </a:endParaRPr>
          </a:p>
        </p:txBody>
      </p:sp>
      <p:sp>
        <p:nvSpPr>
          <p:cNvPr id="3" name="Rectangle 2"/>
          <p:cNvSpPr/>
          <p:nvPr/>
        </p:nvSpPr>
        <p:spPr>
          <a:xfrm>
            <a:off x="7776065" y="5498158"/>
            <a:ext cx="4079386" cy="707886"/>
          </a:xfrm>
          <a:prstGeom prst="rect">
            <a:avLst/>
          </a:prstGeom>
          <a:noFill/>
        </p:spPr>
        <p:txBody>
          <a:bodyPr wrap="none" lIns="91440" tIns="45720" rIns="91440" bIns="45720">
            <a:spAutoFit/>
          </a:bodyPr>
          <a:lstStyle/>
          <a:p>
            <a:pPr algn="ctr"/>
            <a:r>
              <a:rPr lang="en-US" sz="40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Produce Judging</a:t>
            </a:r>
            <a:endParaRPr 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5122" name="Picture 2" descr="Image may contain: 1 person, sitting and indoo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0006" r="10006"/>
          <a:stretch>
            <a:fillRect/>
          </a:stretch>
        </p:blipFill>
        <p:spPr bwMode="auto">
          <a:xfrm>
            <a:off x="572532" y="542740"/>
            <a:ext cx="6324221" cy="5896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658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Produce Judging</a:t>
            </a:r>
            <a:endParaRPr lang="en-US" dirty="0"/>
          </a:p>
        </p:txBody>
      </p:sp>
      <p:sp>
        <p:nvSpPr>
          <p:cNvPr id="3" name="Content Placeholder 2"/>
          <p:cNvSpPr>
            <a:spLocks noGrp="1"/>
          </p:cNvSpPr>
          <p:nvPr>
            <p:ph idx="1"/>
          </p:nvPr>
        </p:nvSpPr>
        <p:spPr>
          <a:xfrm>
            <a:off x="944880" y="1341120"/>
            <a:ext cx="10800080" cy="5059679"/>
          </a:xfrm>
        </p:spPr>
        <p:txBody>
          <a:bodyPr>
            <a:normAutofit/>
          </a:bodyPr>
          <a:lstStyle/>
          <a:p>
            <a:r>
              <a:rPr lang="en-US" sz="2600" dirty="0" smtClean="0"/>
              <a:t>Individual Contest</a:t>
            </a:r>
          </a:p>
          <a:p>
            <a:r>
              <a:rPr lang="en-US" sz="2600" dirty="0" smtClean="0"/>
              <a:t>Counties can designate teams</a:t>
            </a:r>
          </a:p>
          <a:p>
            <a:r>
              <a:rPr lang="en-US" sz="2600" dirty="0" smtClean="0"/>
              <a:t>Tuesday competition</a:t>
            </a:r>
          </a:p>
          <a:p>
            <a:r>
              <a:rPr lang="en-US" sz="2600" dirty="0" smtClean="0"/>
              <a:t>Evaluation of 8 classes of produce (fruits and vegetables)</a:t>
            </a:r>
          </a:p>
          <a:p>
            <a:r>
              <a:rPr lang="en-US" sz="2600" dirty="0" smtClean="0"/>
              <a:t>Younger members are asked questions about the classes</a:t>
            </a:r>
          </a:p>
          <a:p>
            <a:r>
              <a:rPr lang="en-US" sz="2600" dirty="0" smtClean="0"/>
              <a:t>Older members give reasons about classes</a:t>
            </a:r>
          </a:p>
          <a:p>
            <a:r>
              <a:rPr lang="en-US" sz="2600" dirty="0" smtClean="0"/>
              <a:t>Youth identify different types of produce</a:t>
            </a:r>
          </a:p>
          <a:p>
            <a:r>
              <a:rPr lang="en-US" sz="2600" dirty="0" smtClean="0"/>
              <a:t>Top two Seniors get $500 trip scholarships</a:t>
            </a:r>
          </a:p>
          <a:p>
            <a:endParaRPr lang="en-US" sz="2600" dirty="0" smtClean="0"/>
          </a:p>
        </p:txBody>
      </p:sp>
    </p:spTree>
    <p:extLst>
      <p:ext uri="{BB962C8B-B14F-4D97-AF65-F5344CB8AC3E}">
        <p14:creationId xmlns:p14="http://schemas.microsoft.com/office/powerpoint/2010/main" val="723579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7822544" y="3808034"/>
            <a:ext cx="4153146" cy="119667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1900" b="1" i="0" kern="1200" cap="all" spc="300" baseline="0">
                <a:solidFill>
                  <a:schemeClr val="accent1"/>
                </a:solidFill>
                <a:latin typeface="+mn-lt"/>
                <a:ea typeface="+mj-ea"/>
                <a:cs typeface="+mj-cs"/>
              </a:defRPr>
            </a:lvl1pPr>
          </a:lstStyle>
          <a:p>
            <a:pPr algn="ctr"/>
            <a:r>
              <a:rPr lang="en-US" sz="4000" dirty="0" smtClean="0"/>
              <a:t>Showcase Showdown</a:t>
            </a:r>
            <a:r>
              <a:rPr lang="en-US" sz="5400" dirty="0" smtClean="0"/>
              <a:t/>
            </a:r>
            <a:br>
              <a:rPr lang="en-US" sz="5400" dirty="0" smtClean="0"/>
            </a:br>
            <a:r>
              <a:rPr lang="en-US" sz="5400" dirty="0" smtClean="0"/>
              <a:t/>
            </a:r>
            <a:br>
              <a:rPr lang="en-US" sz="5400" dirty="0" smtClean="0"/>
            </a:br>
            <a:r>
              <a:rPr lang="en-US" sz="5400" dirty="0" smtClean="0">
                <a:solidFill>
                  <a:schemeClr val="bg1"/>
                </a:solidFill>
              </a:rPr>
              <a:t>June </a:t>
            </a:r>
          </a:p>
          <a:p>
            <a:pPr algn="ctr"/>
            <a:r>
              <a:rPr lang="en-US" sz="5400" dirty="0" smtClean="0">
                <a:solidFill>
                  <a:schemeClr val="bg1"/>
                </a:solidFill>
              </a:rPr>
              <a:t>26-28</a:t>
            </a:r>
            <a:endParaRPr lang="en-US" sz="5400" dirty="0">
              <a:solidFill>
                <a:schemeClr val="bg1"/>
              </a:solidFill>
            </a:endParaRPr>
          </a:p>
        </p:txBody>
      </p:sp>
      <p:sp>
        <p:nvSpPr>
          <p:cNvPr id="3" name="Rectangle 2"/>
          <p:cNvSpPr/>
          <p:nvPr/>
        </p:nvSpPr>
        <p:spPr>
          <a:xfrm>
            <a:off x="7651547" y="5498158"/>
            <a:ext cx="4328429" cy="707886"/>
          </a:xfrm>
          <a:prstGeom prst="rect">
            <a:avLst/>
          </a:prstGeom>
          <a:noFill/>
        </p:spPr>
        <p:txBody>
          <a:bodyPr wrap="none" lIns="91440" tIns="45720" rIns="91440" bIns="45720">
            <a:spAutoFit/>
          </a:bodyPr>
          <a:lstStyle/>
          <a:p>
            <a:pPr algn="ctr"/>
            <a:r>
              <a:rPr lang="en-US" sz="40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Robotics Contest</a:t>
            </a:r>
            <a:endParaRPr 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6146" name="Picture 2" descr="Image may contain: one or more people, people sitting and table"/>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5033" b="15033"/>
          <a:stretch>
            <a:fillRect/>
          </a:stretch>
        </p:blipFill>
        <p:spPr bwMode="auto">
          <a:xfrm>
            <a:off x="643030" y="389709"/>
            <a:ext cx="6347090" cy="5917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492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Robotics Contest</a:t>
            </a:r>
            <a:endParaRPr lang="en-US" dirty="0"/>
          </a:p>
        </p:txBody>
      </p:sp>
      <p:sp>
        <p:nvSpPr>
          <p:cNvPr id="3" name="Content Placeholder 2"/>
          <p:cNvSpPr>
            <a:spLocks noGrp="1"/>
          </p:cNvSpPr>
          <p:nvPr>
            <p:ph idx="1"/>
          </p:nvPr>
        </p:nvSpPr>
        <p:spPr>
          <a:xfrm>
            <a:off x="944880" y="1341120"/>
            <a:ext cx="10800080" cy="5059679"/>
          </a:xfrm>
        </p:spPr>
        <p:txBody>
          <a:bodyPr>
            <a:normAutofit lnSpcReduction="10000"/>
          </a:bodyPr>
          <a:lstStyle/>
          <a:p>
            <a:r>
              <a:rPr lang="en-US" sz="2600" dirty="0" smtClean="0"/>
              <a:t>Individual Contest (can be teams but teams are treated as individual entries)</a:t>
            </a:r>
          </a:p>
          <a:p>
            <a:r>
              <a:rPr lang="en-US" sz="2600" dirty="0" smtClean="0"/>
              <a:t>Wednesday morning competition</a:t>
            </a:r>
          </a:p>
          <a:p>
            <a:r>
              <a:rPr lang="en-US" sz="2600" dirty="0" smtClean="0"/>
              <a:t>Three challenges</a:t>
            </a:r>
          </a:p>
          <a:p>
            <a:pPr lvl="1"/>
            <a:r>
              <a:rPr lang="en-US" sz="2400" dirty="0" smtClean="0"/>
              <a:t>Construction</a:t>
            </a:r>
          </a:p>
          <a:p>
            <a:pPr lvl="2"/>
            <a:r>
              <a:rPr lang="en-US" sz="2200" dirty="0" smtClean="0"/>
              <a:t>Robots are constructed and pre-programmed to perform a certain task.</a:t>
            </a:r>
          </a:p>
          <a:p>
            <a:pPr lvl="1"/>
            <a:r>
              <a:rPr lang="en-US" sz="2400" dirty="0" smtClean="0"/>
              <a:t>Mini-Sumo</a:t>
            </a:r>
          </a:p>
          <a:p>
            <a:pPr lvl="2"/>
            <a:r>
              <a:rPr lang="en-US" sz="2200" dirty="0" smtClean="0"/>
              <a:t>Robots are designed to force another robot out of a circle.</a:t>
            </a:r>
          </a:p>
          <a:p>
            <a:pPr lvl="1"/>
            <a:r>
              <a:rPr lang="en-US" sz="2400" dirty="0" smtClean="0"/>
              <a:t>Mission Challenge</a:t>
            </a:r>
          </a:p>
          <a:p>
            <a:pPr lvl="2"/>
            <a:r>
              <a:rPr lang="en-US" sz="2200" dirty="0" smtClean="0"/>
              <a:t>Robots are given a series of challenges and programmed on site to complete these challenges</a:t>
            </a:r>
          </a:p>
          <a:p>
            <a:pPr marL="0" indent="0">
              <a:buNone/>
            </a:pPr>
            <a:r>
              <a:rPr lang="en-US" sz="2400" dirty="0"/>
              <a:t>	</a:t>
            </a:r>
            <a:endParaRPr lang="en-US" dirty="0" smtClean="0"/>
          </a:p>
        </p:txBody>
      </p:sp>
    </p:spTree>
    <p:extLst>
      <p:ext uri="{BB962C8B-B14F-4D97-AF65-F5344CB8AC3E}">
        <p14:creationId xmlns:p14="http://schemas.microsoft.com/office/powerpoint/2010/main" val="13658083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7822544" y="3808034"/>
            <a:ext cx="4153146" cy="119667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1900" b="1" i="0" kern="1200" cap="all" spc="300" baseline="0">
                <a:solidFill>
                  <a:schemeClr val="accent1"/>
                </a:solidFill>
                <a:latin typeface="+mn-lt"/>
                <a:ea typeface="+mj-ea"/>
                <a:cs typeface="+mj-cs"/>
              </a:defRPr>
            </a:lvl1pPr>
          </a:lstStyle>
          <a:p>
            <a:pPr algn="ctr"/>
            <a:r>
              <a:rPr lang="en-US" sz="4000" dirty="0" smtClean="0"/>
              <a:t>Showcase Showdown</a:t>
            </a:r>
            <a:r>
              <a:rPr lang="en-US" sz="5400" dirty="0" smtClean="0"/>
              <a:t/>
            </a:r>
            <a:br>
              <a:rPr lang="en-US" sz="5400" dirty="0" smtClean="0"/>
            </a:br>
            <a:r>
              <a:rPr lang="en-US" sz="5400" dirty="0" smtClean="0"/>
              <a:t/>
            </a:r>
            <a:br>
              <a:rPr lang="en-US" sz="5400" dirty="0" smtClean="0"/>
            </a:br>
            <a:r>
              <a:rPr lang="en-US" sz="5400" dirty="0" smtClean="0">
                <a:solidFill>
                  <a:schemeClr val="bg1"/>
                </a:solidFill>
              </a:rPr>
              <a:t>June </a:t>
            </a:r>
          </a:p>
          <a:p>
            <a:pPr algn="ctr"/>
            <a:r>
              <a:rPr lang="en-US" sz="5400" dirty="0" smtClean="0">
                <a:solidFill>
                  <a:schemeClr val="bg1"/>
                </a:solidFill>
              </a:rPr>
              <a:t>26-28</a:t>
            </a:r>
            <a:endParaRPr lang="en-US" sz="5400" dirty="0">
              <a:solidFill>
                <a:schemeClr val="bg1"/>
              </a:solidFill>
            </a:endParaRPr>
          </a:p>
        </p:txBody>
      </p:sp>
      <p:sp>
        <p:nvSpPr>
          <p:cNvPr id="3" name="Rectangle 2"/>
          <p:cNvSpPr/>
          <p:nvPr/>
        </p:nvSpPr>
        <p:spPr>
          <a:xfrm>
            <a:off x="7700060" y="5498158"/>
            <a:ext cx="4231415" cy="707886"/>
          </a:xfrm>
          <a:prstGeom prst="rect">
            <a:avLst/>
          </a:prstGeom>
          <a:noFill/>
        </p:spPr>
        <p:txBody>
          <a:bodyPr wrap="none" lIns="91440" tIns="45720" rIns="91440" bIns="45720">
            <a:spAutoFit/>
          </a:bodyPr>
          <a:lstStyle/>
          <a:p>
            <a:pPr algn="ctr"/>
            <a:r>
              <a:rPr lang="en-US" sz="40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Cake Decorating</a:t>
            </a:r>
            <a:endParaRPr 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8194" name="Picture 2" descr="Image may contain: one or more people and people sittin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5033" b="15033"/>
          <a:stretch>
            <a:fillRect/>
          </a:stretch>
        </p:blipFill>
        <p:spPr bwMode="auto">
          <a:xfrm>
            <a:off x="626259" y="495544"/>
            <a:ext cx="6428624" cy="5993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6373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Cake decorating</a:t>
            </a:r>
            <a:endParaRPr lang="en-US" dirty="0"/>
          </a:p>
        </p:txBody>
      </p:sp>
      <p:sp>
        <p:nvSpPr>
          <p:cNvPr id="3" name="Content Placeholder 2"/>
          <p:cNvSpPr>
            <a:spLocks noGrp="1"/>
          </p:cNvSpPr>
          <p:nvPr>
            <p:ph idx="1"/>
          </p:nvPr>
        </p:nvSpPr>
        <p:spPr>
          <a:xfrm>
            <a:off x="944880" y="1341120"/>
            <a:ext cx="10800080" cy="5059679"/>
          </a:xfrm>
        </p:spPr>
        <p:txBody>
          <a:bodyPr>
            <a:normAutofit/>
          </a:bodyPr>
          <a:lstStyle/>
          <a:p>
            <a:r>
              <a:rPr lang="en-US" sz="2600" dirty="0" smtClean="0"/>
              <a:t>Individual </a:t>
            </a:r>
            <a:r>
              <a:rPr lang="en-US" sz="2600" dirty="0"/>
              <a:t> </a:t>
            </a:r>
            <a:r>
              <a:rPr lang="en-US" sz="2600" dirty="0" smtClean="0"/>
              <a:t>or Team Contest</a:t>
            </a:r>
          </a:p>
          <a:p>
            <a:r>
              <a:rPr lang="en-US" sz="2600" dirty="0" smtClean="0"/>
              <a:t>Tuesday afternoon competition</a:t>
            </a:r>
          </a:p>
          <a:p>
            <a:r>
              <a:rPr lang="en-US" sz="2600" dirty="0" smtClean="0"/>
              <a:t>Decorate foam cakes around a theme that is announced at competition</a:t>
            </a:r>
          </a:p>
          <a:p>
            <a:r>
              <a:rPr lang="en-US" sz="2600" dirty="0" smtClean="0"/>
              <a:t>Foam cakes and frosting (white) provided</a:t>
            </a:r>
          </a:p>
          <a:p>
            <a:r>
              <a:rPr lang="en-US" sz="2600" dirty="0" smtClean="0"/>
              <a:t>One hour to complete creation</a:t>
            </a:r>
          </a:p>
          <a:p>
            <a:pPr lvl="1"/>
            <a:r>
              <a:rPr lang="en-US" sz="2400" dirty="0" smtClean="0"/>
              <a:t>Junior and Intermediate individuals get help frosting cakes</a:t>
            </a:r>
          </a:p>
          <a:p>
            <a:pPr lvl="1"/>
            <a:r>
              <a:rPr lang="en-US" sz="2400" dirty="0" smtClean="0"/>
              <a:t>Coaches can help during 5 minutes of design phase</a:t>
            </a:r>
          </a:p>
          <a:p>
            <a:endParaRPr lang="en-US" sz="2400" dirty="0" smtClean="0"/>
          </a:p>
          <a:p>
            <a:pPr marL="0" indent="0">
              <a:buNone/>
            </a:pPr>
            <a:r>
              <a:rPr lang="en-US" sz="2400" dirty="0"/>
              <a:t>	</a:t>
            </a:r>
            <a:endParaRPr lang="en-US" dirty="0" smtClean="0"/>
          </a:p>
        </p:txBody>
      </p:sp>
    </p:spTree>
    <p:extLst>
      <p:ext uri="{BB962C8B-B14F-4D97-AF65-F5344CB8AC3E}">
        <p14:creationId xmlns:p14="http://schemas.microsoft.com/office/powerpoint/2010/main" val="1240577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7739202" y="2150744"/>
            <a:ext cx="4153146" cy="119667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1900" b="1" i="0" kern="1200" cap="all" spc="300" baseline="0">
                <a:solidFill>
                  <a:schemeClr val="accent1"/>
                </a:solidFill>
                <a:latin typeface="+mn-lt"/>
                <a:ea typeface="+mj-ea"/>
                <a:cs typeface="+mj-cs"/>
              </a:defRPr>
            </a:lvl1pPr>
          </a:lstStyle>
          <a:p>
            <a:pPr algn="ctr"/>
            <a:r>
              <a:rPr lang="en-US" sz="4000" dirty="0" smtClean="0"/>
              <a:t>Showcase Showdown</a:t>
            </a:r>
            <a:r>
              <a:rPr lang="en-US" sz="5400" dirty="0" smtClean="0"/>
              <a:t/>
            </a:r>
            <a:br>
              <a:rPr lang="en-US" sz="5400" dirty="0" smtClean="0"/>
            </a:br>
            <a:r>
              <a:rPr lang="en-US" sz="5400" dirty="0" smtClean="0"/>
              <a:t/>
            </a:r>
            <a:br>
              <a:rPr lang="en-US" sz="5400" dirty="0" smtClean="0"/>
            </a:br>
            <a:endParaRPr lang="en-US" sz="5400" dirty="0">
              <a:solidFill>
                <a:schemeClr val="bg1"/>
              </a:solidFill>
            </a:endParaRPr>
          </a:p>
        </p:txBody>
      </p:sp>
      <p:sp>
        <p:nvSpPr>
          <p:cNvPr id="3" name="Rectangle 2"/>
          <p:cNvSpPr/>
          <p:nvPr/>
        </p:nvSpPr>
        <p:spPr>
          <a:xfrm>
            <a:off x="7873724" y="2150744"/>
            <a:ext cx="4018856" cy="3046988"/>
          </a:xfrm>
          <a:prstGeom prst="rect">
            <a:avLst/>
          </a:prstGeom>
          <a:noFill/>
        </p:spPr>
        <p:txBody>
          <a:bodyPr wrap="none" lIns="91440" tIns="45720" rIns="91440" bIns="45720">
            <a:spAutoFit/>
          </a:bodyPr>
          <a:lstStyle/>
          <a:p>
            <a:pPr algn="ctr"/>
            <a:r>
              <a:rPr lang="en-US" sz="32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Livestock </a:t>
            </a:r>
            <a:r>
              <a:rPr lang="en-US" sz="3200" b="1" cap="none" spc="0"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Skillathon</a:t>
            </a:r>
            <a:endParaRPr lang="en-US" sz="32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r>
              <a:rPr lang="en-US"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Horse Judging</a:t>
            </a:r>
          </a:p>
          <a:p>
            <a:pPr algn="ctr"/>
            <a:r>
              <a:rPr lang="en-US" sz="3200" b="1" cap="none" spc="0"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Hippology</a:t>
            </a:r>
            <a:endParaRPr lang="en-US" sz="32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r>
              <a:rPr lang="en-US"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Dog </a:t>
            </a:r>
            <a:r>
              <a:rPr lang="en-US" sz="32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Skillathon</a:t>
            </a:r>
            <a:endParaRPr lang="en-US"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r>
              <a:rPr lang="en-US" sz="32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Table Setting</a:t>
            </a:r>
          </a:p>
          <a:p>
            <a:pPr algn="ctr"/>
            <a:r>
              <a:rPr lang="en-US"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Presentations</a:t>
            </a:r>
            <a:endParaRPr lang="en-US"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2" name="Picture Placeholder 1"/>
          <p:cNvPicPr>
            <a:picLocks noGrp="1" noChangeAspect="1"/>
          </p:cNvPicPr>
          <p:nvPr>
            <p:ph type="pic" idx="1"/>
          </p:nvPr>
        </p:nvPicPr>
        <p:blipFill>
          <a:blip r:embed="rId2">
            <a:extLst>
              <a:ext uri="{28A0092B-C50C-407E-A947-70E740481C1C}">
                <a14:useLocalDpi xmlns:a14="http://schemas.microsoft.com/office/drawing/2010/main" val="0"/>
              </a:ext>
            </a:extLst>
          </a:blip>
          <a:srcRect t="3378" b="3378"/>
          <a:stretch>
            <a:fillRect/>
          </a:stretch>
        </p:blipFill>
        <p:spPr/>
      </p:pic>
    </p:spTree>
    <p:extLst>
      <p:ext uri="{BB962C8B-B14F-4D97-AF65-F5344CB8AC3E}">
        <p14:creationId xmlns:p14="http://schemas.microsoft.com/office/powerpoint/2010/main" val="29589470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Livestock Skill-a-thon</a:t>
            </a:r>
            <a:endParaRPr lang="en-US" dirty="0"/>
          </a:p>
        </p:txBody>
      </p:sp>
      <p:sp>
        <p:nvSpPr>
          <p:cNvPr id="3" name="Content Placeholder 2"/>
          <p:cNvSpPr>
            <a:spLocks noGrp="1"/>
          </p:cNvSpPr>
          <p:nvPr>
            <p:ph idx="1"/>
          </p:nvPr>
        </p:nvSpPr>
        <p:spPr>
          <a:xfrm>
            <a:off x="944880" y="1341120"/>
            <a:ext cx="10800080" cy="5059679"/>
          </a:xfrm>
        </p:spPr>
        <p:txBody>
          <a:bodyPr>
            <a:normAutofit fontScale="70000" lnSpcReduction="20000"/>
          </a:bodyPr>
          <a:lstStyle/>
          <a:p>
            <a:r>
              <a:rPr lang="en-US" sz="2600" dirty="0" smtClean="0"/>
              <a:t>Team only contest – teams of youth work together</a:t>
            </a:r>
          </a:p>
          <a:p>
            <a:pPr lvl="1"/>
            <a:r>
              <a:rPr lang="en-US" sz="2400" dirty="0" smtClean="0"/>
              <a:t>Teams of 3 to 5 members</a:t>
            </a:r>
          </a:p>
          <a:p>
            <a:r>
              <a:rPr lang="en-US" sz="2400" dirty="0" smtClean="0"/>
              <a:t>Tuesday afternoon contest</a:t>
            </a:r>
          </a:p>
          <a:p>
            <a:r>
              <a:rPr lang="en-US" sz="2400" dirty="0" smtClean="0"/>
              <a:t>Contest sections</a:t>
            </a:r>
          </a:p>
          <a:p>
            <a:pPr lvl="1"/>
            <a:r>
              <a:rPr lang="en-US" sz="2400" dirty="0" smtClean="0"/>
              <a:t>Breed ID: cattle, sheep, swine, and goats</a:t>
            </a:r>
          </a:p>
          <a:p>
            <a:pPr lvl="1"/>
            <a:r>
              <a:rPr lang="en-US" sz="2400" dirty="0" smtClean="0"/>
              <a:t>Quality Assurance</a:t>
            </a:r>
          </a:p>
          <a:p>
            <a:pPr lvl="1"/>
            <a:r>
              <a:rPr lang="en-US" sz="2400" dirty="0" smtClean="0"/>
              <a:t>Feed Identification</a:t>
            </a:r>
          </a:p>
          <a:p>
            <a:pPr lvl="1"/>
            <a:r>
              <a:rPr lang="en-US" sz="2400" dirty="0" smtClean="0"/>
              <a:t>Animal Evaluation (placing classes of animals)</a:t>
            </a:r>
          </a:p>
          <a:p>
            <a:pPr lvl="1"/>
            <a:r>
              <a:rPr lang="en-US" sz="2400" dirty="0" smtClean="0"/>
              <a:t>Equipment Identification</a:t>
            </a:r>
          </a:p>
          <a:p>
            <a:pPr lvl="1"/>
            <a:r>
              <a:rPr lang="en-US" sz="2400" dirty="0" smtClean="0"/>
              <a:t>Group Process – teams are given a problem that they have to solve, questions are posted one week prior to contest</a:t>
            </a:r>
          </a:p>
          <a:p>
            <a:pPr lvl="1"/>
            <a:r>
              <a:rPr lang="en-US" sz="2400" dirty="0" smtClean="0"/>
              <a:t>Seniors will also have Technology, Wool, and Meat Science	</a:t>
            </a:r>
          </a:p>
          <a:p>
            <a:r>
              <a:rPr lang="en-US" sz="2600" dirty="0" smtClean="0"/>
              <a:t>Top Team gets $1000 to go to National Contest</a:t>
            </a:r>
          </a:p>
          <a:p>
            <a:endParaRPr lang="en-US" sz="2400" dirty="0" smtClean="0"/>
          </a:p>
          <a:p>
            <a:pPr marL="0" indent="0">
              <a:buNone/>
            </a:pPr>
            <a:r>
              <a:rPr lang="en-US" sz="2400" dirty="0"/>
              <a:t>	</a:t>
            </a:r>
            <a:endParaRPr lang="en-US" dirty="0" smtClean="0"/>
          </a:p>
        </p:txBody>
      </p:sp>
    </p:spTree>
    <p:extLst>
      <p:ext uri="{BB962C8B-B14F-4D97-AF65-F5344CB8AC3E}">
        <p14:creationId xmlns:p14="http://schemas.microsoft.com/office/powerpoint/2010/main" val="131402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Horse judging</a:t>
            </a:r>
            <a:endParaRPr lang="en-US" dirty="0"/>
          </a:p>
        </p:txBody>
      </p:sp>
      <p:sp>
        <p:nvSpPr>
          <p:cNvPr id="3" name="Content Placeholder 2"/>
          <p:cNvSpPr>
            <a:spLocks noGrp="1"/>
          </p:cNvSpPr>
          <p:nvPr>
            <p:ph idx="1"/>
          </p:nvPr>
        </p:nvSpPr>
        <p:spPr>
          <a:xfrm>
            <a:off x="944880" y="1341120"/>
            <a:ext cx="10800080" cy="5059679"/>
          </a:xfrm>
        </p:spPr>
        <p:txBody>
          <a:bodyPr>
            <a:normAutofit/>
          </a:bodyPr>
          <a:lstStyle/>
          <a:p>
            <a:r>
              <a:rPr lang="en-US" sz="2600" dirty="0" smtClean="0"/>
              <a:t>Individual Contest – Counties can identify teams</a:t>
            </a:r>
          </a:p>
          <a:p>
            <a:r>
              <a:rPr lang="en-US" sz="2600" dirty="0" smtClean="0"/>
              <a:t>Wednesday afternoon contest</a:t>
            </a:r>
          </a:p>
          <a:p>
            <a:r>
              <a:rPr lang="en-US" sz="2400" dirty="0" smtClean="0"/>
              <a:t>Youth evaluate halter classes and performance classes</a:t>
            </a:r>
          </a:p>
          <a:p>
            <a:r>
              <a:rPr lang="en-US" sz="2400" dirty="0" smtClean="0"/>
              <a:t>Junior answer questions and can give reasons</a:t>
            </a:r>
          </a:p>
          <a:p>
            <a:r>
              <a:rPr lang="en-US" sz="2400" dirty="0" smtClean="0"/>
              <a:t>Intermediates answer questions and give reasons</a:t>
            </a:r>
          </a:p>
          <a:p>
            <a:r>
              <a:rPr lang="en-US" sz="2400" dirty="0" smtClean="0"/>
              <a:t>Seniors give reasons</a:t>
            </a:r>
          </a:p>
          <a:p>
            <a:r>
              <a:rPr lang="en-US" sz="2400" dirty="0" smtClean="0"/>
              <a:t>Top 3 Senior teams get money to travel to National Competitions representing Wyoming</a:t>
            </a:r>
          </a:p>
          <a:p>
            <a:pPr marL="0" indent="0">
              <a:buNone/>
            </a:pPr>
            <a:r>
              <a:rPr lang="en-US" sz="2400" dirty="0"/>
              <a:t>	</a:t>
            </a:r>
            <a:endParaRPr lang="en-US" dirty="0" smtClean="0"/>
          </a:p>
        </p:txBody>
      </p:sp>
    </p:spTree>
    <p:extLst>
      <p:ext uri="{BB962C8B-B14F-4D97-AF65-F5344CB8AC3E}">
        <p14:creationId xmlns:p14="http://schemas.microsoft.com/office/powerpoint/2010/main" val="1624915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4-H participation</a:t>
            </a:r>
            <a:endParaRPr lang="en-US" dirty="0"/>
          </a:p>
        </p:txBody>
      </p:sp>
      <p:sp>
        <p:nvSpPr>
          <p:cNvPr id="3" name="Content Placeholder 2"/>
          <p:cNvSpPr>
            <a:spLocks noGrp="1"/>
          </p:cNvSpPr>
          <p:nvPr>
            <p:ph idx="1"/>
          </p:nvPr>
        </p:nvSpPr>
        <p:spPr/>
        <p:txBody>
          <a:bodyPr>
            <a:normAutofit/>
          </a:bodyPr>
          <a:lstStyle/>
          <a:p>
            <a:r>
              <a:rPr lang="en-US" sz="3600" dirty="0" smtClean="0"/>
              <a:t>Club</a:t>
            </a:r>
          </a:p>
          <a:p>
            <a:r>
              <a:rPr lang="en-US" sz="3600" dirty="0" smtClean="0"/>
              <a:t>County</a:t>
            </a:r>
          </a:p>
          <a:p>
            <a:r>
              <a:rPr lang="en-US" sz="3600" dirty="0" smtClean="0"/>
              <a:t>Region</a:t>
            </a:r>
          </a:p>
          <a:p>
            <a:r>
              <a:rPr lang="en-US" sz="3600" dirty="0" smtClean="0"/>
              <a:t>State</a:t>
            </a:r>
          </a:p>
          <a:p>
            <a:r>
              <a:rPr lang="en-US" sz="3600" dirty="0" smtClean="0"/>
              <a:t>National</a:t>
            </a:r>
            <a:endParaRPr lang="en-US" sz="3600" dirty="0"/>
          </a:p>
        </p:txBody>
      </p:sp>
    </p:spTree>
    <p:extLst>
      <p:ext uri="{BB962C8B-B14F-4D97-AF65-F5344CB8AC3E}">
        <p14:creationId xmlns:p14="http://schemas.microsoft.com/office/powerpoint/2010/main" val="365198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HIppology</a:t>
            </a:r>
            <a:endParaRPr lang="en-US" dirty="0"/>
          </a:p>
        </p:txBody>
      </p:sp>
      <p:sp>
        <p:nvSpPr>
          <p:cNvPr id="3" name="Content Placeholder 2"/>
          <p:cNvSpPr>
            <a:spLocks noGrp="1"/>
          </p:cNvSpPr>
          <p:nvPr>
            <p:ph idx="1"/>
          </p:nvPr>
        </p:nvSpPr>
        <p:spPr>
          <a:xfrm>
            <a:off x="944880" y="1341120"/>
            <a:ext cx="10800080" cy="5059679"/>
          </a:xfrm>
        </p:spPr>
        <p:txBody>
          <a:bodyPr>
            <a:normAutofit lnSpcReduction="10000"/>
          </a:bodyPr>
          <a:lstStyle/>
          <a:p>
            <a:r>
              <a:rPr lang="en-US" sz="2600" dirty="0" smtClean="0"/>
              <a:t>Team Contest only</a:t>
            </a:r>
          </a:p>
          <a:p>
            <a:pPr lvl="1"/>
            <a:r>
              <a:rPr lang="en-US" sz="2400" dirty="0" smtClean="0"/>
              <a:t>Teams consist of 2 to 5 people</a:t>
            </a:r>
          </a:p>
          <a:p>
            <a:r>
              <a:rPr lang="en-US" sz="2600" dirty="0" smtClean="0"/>
              <a:t>Wednesday morning contest</a:t>
            </a:r>
          </a:p>
          <a:p>
            <a:r>
              <a:rPr lang="en-US" sz="2400" dirty="0" smtClean="0"/>
              <a:t>Phase 1 – evaluate a class</a:t>
            </a:r>
          </a:p>
          <a:p>
            <a:r>
              <a:rPr lang="en-US" sz="2400" dirty="0" smtClean="0"/>
              <a:t>Phase 2 </a:t>
            </a:r>
            <a:r>
              <a:rPr lang="en-US" dirty="0"/>
              <a:t> </a:t>
            </a:r>
            <a:r>
              <a:rPr lang="en-US" dirty="0" smtClean="0"/>
              <a:t>- stations (27 options)</a:t>
            </a:r>
          </a:p>
          <a:p>
            <a:pPr lvl="1"/>
            <a:r>
              <a:rPr lang="en-US" sz="2200" dirty="0" smtClean="0"/>
              <a:t>Types / Parts  of saddles</a:t>
            </a:r>
          </a:p>
          <a:p>
            <a:pPr lvl="1"/>
            <a:r>
              <a:rPr lang="en-US" sz="2200" dirty="0" smtClean="0"/>
              <a:t>Bridles</a:t>
            </a:r>
          </a:p>
          <a:p>
            <a:pPr lvl="1"/>
            <a:r>
              <a:rPr lang="en-US" sz="2200" dirty="0" smtClean="0"/>
              <a:t>Grooming</a:t>
            </a:r>
          </a:p>
          <a:p>
            <a:pPr lvl="1"/>
            <a:r>
              <a:rPr lang="en-US" sz="2200" dirty="0" smtClean="0"/>
              <a:t>Breeds</a:t>
            </a:r>
          </a:p>
          <a:p>
            <a:r>
              <a:rPr lang="en-US" sz="2400" dirty="0" smtClean="0"/>
              <a:t>Phase 3 – exam</a:t>
            </a:r>
          </a:p>
          <a:p>
            <a:r>
              <a:rPr lang="en-US" sz="2400" dirty="0" smtClean="0"/>
              <a:t>Top team will get $1000 to compete at Western National Roundup</a:t>
            </a:r>
          </a:p>
          <a:p>
            <a:pPr lvl="1"/>
            <a:endParaRPr lang="en-US" sz="2200" dirty="0" smtClean="0"/>
          </a:p>
        </p:txBody>
      </p:sp>
    </p:spTree>
    <p:extLst>
      <p:ext uri="{BB962C8B-B14F-4D97-AF65-F5344CB8AC3E}">
        <p14:creationId xmlns:p14="http://schemas.microsoft.com/office/powerpoint/2010/main" val="1552483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Dog Skill-a-thon</a:t>
            </a:r>
            <a:endParaRPr lang="en-US" dirty="0"/>
          </a:p>
        </p:txBody>
      </p:sp>
      <p:sp>
        <p:nvSpPr>
          <p:cNvPr id="3" name="Content Placeholder 2"/>
          <p:cNvSpPr>
            <a:spLocks noGrp="1"/>
          </p:cNvSpPr>
          <p:nvPr>
            <p:ph idx="1"/>
          </p:nvPr>
        </p:nvSpPr>
        <p:spPr>
          <a:xfrm>
            <a:off x="944880" y="1341120"/>
            <a:ext cx="10800080" cy="5059679"/>
          </a:xfrm>
        </p:spPr>
        <p:txBody>
          <a:bodyPr>
            <a:normAutofit/>
          </a:bodyPr>
          <a:lstStyle/>
          <a:p>
            <a:r>
              <a:rPr lang="en-US" sz="2600" dirty="0" smtClean="0"/>
              <a:t>Team and Individual Contest</a:t>
            </a:r>
          </a:p>
          <a:p>
            <a:r>
              <a:rPr lang="en-US" sz="2600" dirty="0" smtClean="0"/>
              <a:t>Thursday morning contest</a:t>
            </a:r>
          </a:p>
          <a:p>
            <a:r>
              <a:rPr lang="en-US" sz="2600" dirty="0" smtClean="0"/>
              <a:t>Four Part Contest</a:t>
            </a:r>
          </a:p>
          <a:p>
            <a:pPr lvl="1"/>
            <a:r>
              <a:rPr lang="en-US" sz="2200" dirty="0" smtClean="0"/>
              <a:t>Jeopardy 25 questions</a:t>
            </a:r>
          </a:p>
          <a:p>
            <a:pPr lvl="1"/>
            <a:r>
              <a:rPr lang="en-US" sz="2200" dirty="0" smtClean="0"/>
              <a:t>Breed Identification</a:t>
            </a:r>
          </a:p>
          <a:p>
            <a:pPr lvl="1"/>
            <a:r>
              <a:rPr lang="en-US" sz="2200" dirty="0" smtClean="0"/>
              <a:t>Part Identification, internal organs, skeletal structure</a:t>
            </a:r>
          </a:p>
          <a:p>
            <a:pPr lvl="1"/>
            <a:r>
              <a:rPr lang="en-US" sz="2200" dirty="0" smtClean="0"/>
              <a:t>Hands on stations and scenarios</a:t>
            </a:r>
          </a:p>
          <a:p>
            <a:pPr marL="0" indent="0">
              <a:buNone/>
            </a:pPr>
            <a:r>
              <a:rPr lang="en-US" sz="2400" dirty="0"/>
              <a:t>	</a:t>
            </a:r>
            <a:endParaRPr lang="en-US" dirty="0" smtClean="0"/>
          </a:p>
        </p:txBody>
      </p:sp>
    </p:spTree>
    <p:extLst>
      <p:ext uri="{BB962C8B-B14F-4D97-AF65-F5344CB8AC3E}">
        <p14:creationId xmlns:p14="http://schemas.microsoft.com/office/powerpoint/2010/main" val="16249150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Setting</a:t>
            </a:r>
            <a:endParaRPr lang="en-US" dirty="0"/>
          </a:p>
        </p:txBody>
      </p:sp>
      <p:sp>
        <p:nvSpPr>
          <p:cNvPr id="3" name="Content Placeholder 2"/>
          <p:cNvSpPr>
            <a:spLocks noGrp="1"/>
          </p:cNvSpPr>
          <p:nvPr>
            <p:ph idx="1"/>
          </p:nvPr>
        </p:nvSpPr>
        <p:spPr>
          <a:xfrm>
            <a:off x="944880" y="1341120"/>
            <a:ext cx="10800080" cy="5059679"/>
          </a:xfrm>
        </p:spPr>
        <p:txBody>
          <a:bodyPr>
            <a:normAutofit/>
          </a:bodyPr>
          <a:lstStyle/>
          <a:p>
            <a:r>
              <a:rPr lang="en-US" sz="2400" dirty="0" smtClean="0"/>
              <a:t>Individual Contest</a:t>
            </a:r>
          </a:p>
          <a:p>
            <a:r>
              <a:rPr lang="en-US" sz="2400" dirty="0" smtClean="0"/>
              <a:t>Thursday morning contest</a:t>
            </a:r>
          </a:p>
          <a:p>
            <a:r>
              <a:rPr lang="en-US" sz="2400" dirty="0" smtClean="0"/>
              <a:t>Properly set a table for one guest at a meal or event</a:t>
            </a:r>
          </a:p>
          <a:p>
            <a:r>
              <a:rPr lang="en-US" sz="2400" dirty="0" smtClean="0"/>
              <a:t>No food, but menus are needed</a:t>
            </a:r>
          </a:p>
          <a:p>
            <a:pPr marL="0" indent="0">
              <a:buNone/>
            </a:pPr>
            <a:endParaRPr lang="en-US" sz="2400" dirty="0" smtClean="0"/>
          </a:p>
          <a:p>
            <a:pPr marL="0" indent="0">
              <a:buNone/>
            </a:pPr>
            <a:r>
              <a:rPr lang="en-US" sz="2400" dirty="0"/>
              <a:t>	</a:t>
            </a:r>
            <a:endParaRPr lang="en-US" dirty="0" smtClean="0"/>
          </a:p>
        </p:txBody>
      </p:sp>
    </p:spTree>
    <p:extLst>
      <p:ext uri="{BB962C8B-B14F-4D97-AF65-F5344CB8AC3E}">
        <p14:creationId xmlns:p14="http://schemas.microsoft.com/office/powerpoint/2010/main" val="16249150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a:t>
            </a:r>
            <a:endParaRPr lang="en-US" dirty="0"/>
          </a:p>
        </p:txBody>
      </p:sp>
      <p:sp>
        <p:nvSpPr>
          <p:cNvPr id="3" name="Content Placeholder 2"/>
          <p:cNvSpPr>
            <a:spLocks noGrp="1"/>
          </p:cNvSpPr>
          <p:nvPr>
            <p:ph idx="1"/>
          </p:nvPr>
        </p:nvSpPr>
        <p:spPr>
          <a:xfrm>
            <a:off x="944880" y="1341120"/>
            <a:ext cx="10800080" cy="5059679"/>
          </a:xfrm>
        </p:spPr>
        <p:txBody>
          <a:bodyPr>
            <a:normAutofit/>
          </a:bodyPr>
          <a:lstStyle/>
          <a:p>
            <a:r>
              <a:rPr lang="en-US" sz="2400" dirty="0" smtClean="0"/>
              <a:t>Individual Contest (can have teams but they will be treated as individuals)</a:t>
            </a:r>
          </a:p>
          <a:p>
            <a:r>
              <a:rPr lang="en-US" sz="2400" dirty="0" smtClean="0"/>
              <a:t>Wednesday Contest</a:t>
            </a:r>
          </a:p>
          <a:p>
            <a:r>
              <a:rPr lang="en-US" sz="2400" dirty="0" smtClean="0"/>
              <a:t>Impromptu</a:t>
            </a:r>
          </a:p>
          <a:p>
            <a:pPr lvl="1"/>
            <a:r>
              <a:rPr lang="en-US" sz="2200" dirty="0" smtClean="0"/>
              <a:t>Draw three topics, pick one</a:t>
            </a:r>
          </a:p>
          <a:p>
            <a:pPr lvl="1"/>
            <a:r>
              <a:rPr lang="en-US" sz="2200" dirty="0" smtClean="0"/>
              <a:t>3 minutes to organize thoughts</a:t>
            </a:r>
          </a:p>
          <a:p>
            <a:pPr lvl="1"/>
            <a:r>
              <a:rPr lang="en-US" sz="2200" dirty="0" smtClean="0"/>
              <a:t>Notecards allowed</a:t>
            </a:r>
          </a:p>
          <a:p>
            <a:r>
              <a:rPr lang="en-US" sz="2400" dirty="0" smtClean="0"/>
              <a:t>Prepared</a:t>
            </a:r>
          </a:p>
          <a:p>
            <a:pPr lvl="1"/>
            <a:r>
              <a:rPr lang="en-US" sz="1800" dirty="0" smtClean="0"/>
              <a:t>Any topic</a:t>
            </a:r>
          </a:p>
          <a:p>
            <a:pPr lvl="1"/>
            <a:r>
              <a:rPr lang="en-US" dirty="0" smtClean="0"/>
              <a:t>Can use </a:t>
            </a:r>
            <a:r>
              <a:rPr lang="en-US" dirty="0" err="1" smtClean="0"/>
              <a:t>powerpoint</a:t>
            </a:r>
            <a:r>
              <a:rPr lang="en-US" dirty="0" smtClean="0"/>
              <a:t> or other props if you want</a:t>
            </a:r>
          </a:p>
          <a:p>
            <a:r>
              <a:rPr lang="en-US" sz="2000" dirty="0" smtClean="0"/>
              <a:t>Top two </a:t>
            </a:r>
            <a:r>
              <a:rPr lang="en-US" dirty="0" smtClean="0"/>
              <a:t>Seniors in each contest above will get $500 leadership trip scholarships</a:t>
            </a:r>
            <a:endParaRPr lang="en-US" sz="2400" dirty="0" smtClean="0"/>
          </a:p>
          <a:p>
            <a:pPr marL="0" indent="0">
              <a:buNone/>
            </a:pPr>
            <a:r>
              <a:rPr lang="en-US" sz="2400" dirty="0"/>
              <a:t>	</a:t>
            </a:r>
            <a:endParaRPr lang="en-US" dirty="0" smtClean="0"/>
          </a:p>
        </p:txBody>
      </p:sp>
    </p:spTree>
    <p:extLst>
      <p:ext uri="{BB962C8B-B14F-4D97-AF65-F5344CB8AC3E}">
        <p14:creationId xmlns:p14="http://schemas.microsoft.com/office/powerpoint/2010/main" val="38407046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7822544" y="3808034"/>
            <a:ext cx="4153146" cy="119667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1900" b="1" i="0" kern="1200" cap="all" spc="300" baseline="0">
                <a:solidFill>
                  <a:schemeClr val="accent1"/>
                </a:solidFill>
                <a:latin typeface="+mn-lt"/>
                <a:ea typeface="+mj-ea"/>
                <a:cs typeface="+mj-cs"/>
              </a:defRPr>
            </a:lvl1pPr>
          </a:lstStyle>
          <a:p>
            <a:pPr algn="ctr"/>
            <a:r>
              <a:rPr lang="en-US" sz="4000" dirty="0" smtClean="0"/>
              <a:t>Showcase Showdown</a:t>
            </a:r>
            <a:r>
              <a:rPr lang="en-US" sz="5400" dirty="0" smtClean="0"/>
              <a:t/>
            </a:r>
            <a:br>
              <a:rPr lang="en-US" sz="5400" dirty="0" smtClean="0"/>
            </a:br>
            <a:r>
              <a:rPr lang="en-US" sz="5400" dirty="0" smtClean="0"/>
              <a:t/>
            </a:r>
            <a:br>
              <a:rPr lang="en-US" sz="5400" dirty="0" smtClean="0"/>
            </a:br>
            <a:r>
              <a:rPr lang="en-US" sz="4000" dirty="0" smtClean="0">
                <a:solidFill>
                  <a:schemeClr val="bg1"/>
                </a:solidFill>
              </a:rPr>
              <a:t>Wednesday morning</a:t>
            </a:r>
            <a:endParaRPr lang="en-US" sz="4000" dirty="0">
              <a:solidFill>
                <a:schemeClr val="bg1"/>
              </a:solidFill>
            </a:endParaRPr>
          </a:p>
        </p:txBody>
      </p:sp>
      <p:sp>
        <p:nvSpPr>
          <p:cNvPr id="3" name="Rectangle 2"/>
          <p:cNvSpPr/>
          <p:nvPr/>
        </p:nvSpPr>
        <p:spPr>
          <a:xfrm>
            <a:off x="8361647" y="5498158"/>
            <a:ext cx="2908232" cy="707886"/>
          </a:xfrm>
          <a:prstGeom prst="rect">
            <a:avLst/>
          </a:prstGeom>
          <a:noFill/>
        </p:spPr>
        <p:txBody>
          <a:bodyPr wrap="none" lIns="91440" tIns="45720" rIns="91440" bIns="45720">
            <a:spAutoFit/>
          </a:bodyPr>
          <a:lstStyle/>
          <a:p>
            <a:pPr algn="ctr"/>
            <a:r>
              <a:rPr lang="en-US" sz="40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Fishing Trip</a:t>
            </a:r>
            <a:endParaRPr 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6148" name="Picture 4" descr="Image may contain: 1 person, smiling, standing, outdoor and nature"/>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3775" b="23775"/>
          <a:stretch>
            <a:fillRect/>
          </a:stretch>
        </p:blipFill>
        <p:spPr bwMode="auto">
          <a:xfrm>
            <a:off x="426892" y="247774"/>
            <a:ext cx="6805101" cy="6344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7951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7822544" y="3808034"/>
            <a:ext cx="4153146" cy="119667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1900" b="1" i="0" kern="1200" cap="all" spc="300" baseline="0">
                <a:solidFill>
                  <a:schemeClr val="accent1"/>
                </a:solidFill>
                <a:latin typeface="+mn-lt"/>
                <a:ea typeface="+mj-ea"/>
                <a:cs typeface="+mj-cs"/>
              </a:defRPr>
            </a:lvl1pPr>
          </a:lstStyle>
          <a:p>
            <a:pPr algn="ctr"/>
            <a:r>
              <a:rPr lang="en-US" sz="4000" dirty="0" smtClean="0"/>
              <a:t>Showcase Showdown</a:t>
            </a:r>
            <a:r>
              <a:rPr lang="en-US" sz="5400" dirty="0" smtClean="0"/>
              <a:t/>
            </a:r>
            <a:br>
              <a:rPr lang="en-US" sz="5400" dirty="0" smtClean="0"/>
            </a:br>
            <a:r>
              <a:rPr lang="en-US" sz="5400" dirty="0" smtClean="0"/>
              <a:t/>
            </a:r>
            <a:br>
              <a:rPr lang="en-US" sz="5400" dirty="0" smtClean="0"/>
            </a:br>
            <a:r>
              <a:rPr lang="en-US" sz="4000" dirty="0" smtClean="0">
                <a:solidFill>
                  <a:schemeClr val="bg1"/>
                </a:solidFill>
              </a:rPr>
              <a:t>Wednesday</a:t>
            </a:r>
            <a:endParaRPr lang="en-US" sz="4000" dirty="0">
              <a:solidFill>
                <a:schemeClr val="bg1"/>
              </a:solidFill>
            </a:endParaRPr>
          </a:p>
        </p:txBody>
      </p:sp>
      <p:sp>
        <p:nvSpPr>
          <p:cNvPr id="3" name="Rectangle 2"/>
          <p:cNvSpPr/>
          <p:nvPr/>
        </p:nvSpPr>
        <p:spPr>
          <a:xfrm>
            <a:off x="7848533" y="5498158"/>
            <a:ext cx="3934475" cy="707886"/>
          </a:xfrm>
          <a:prstGeom prst="rect">
            <a:avLst/>
          </a:prstGeom>
          <a:noFill/>
        </p:spPr>
        <p:txBody>
          <a:bodyPr wrap="none" lIns="91440" tIns="45720" rIns="91440" bIns="45720">
            <a:spAutoFit/>
          </a:bodyPr>
          <a:lstStyle/>
          <a:p>
            <a:pPr algn="ctr"/>
            <a:r>
              <a:rPr lang="en-US" sz="40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Project Runway</a:t>
            </a:r>
            <a:endParaRPr 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4" name="Picture Placeholder 3"/>
          <p:cNvSpPr>
            <a:spLocks noGrp="1"/>
          </p:cNvSpPr>
          <p:nvPr>
            <p:ph type="pic" idx="1"/>
          </p:nvPr>
        </p:nvSpPr>
        <p:spPr/>
      </p:sp>
      <p:pic>
        <p:nvPicPr>
          <p:cNvPr id="10244" name="Picture 4" descr="Image may contain: 2 people, people standing, shoes and indoor"/>
          <p:cNvPicPr>
            <a:picLocks noChangeAspect="1" noChangeArrowheads="1"/>
          </p:cNvPicPr>
          <p:nvPr/>
        </p:nvPicPr>
        <p:blipFill rotWithShape="1">
          <a:blip r:embed="rId2">
            <a:extLst>
              <a:ext uri="{28A0092B-C50C-407E-A947-70E740481C1C}">
                <a14:useLocalDpi xmlns:a14="http://schemas.microsoft.com/office/drawing/2010/main" val="0"/>
              </a:ext>
            </a:extLst>
          </a:blip>
          <a:srcRect l="-97" t="15552" r="97" b="20917"/>
          <a:stretch/>
        </p:blipFill>
        <p:spPr bwMode="auto">
          <a:xfrm>
            <a:off x="521334" y="306767"/>
            <a:ext cx="6611414" cy="6300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0892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7822544" y="3808034"/>
            <a:ext cx="4153146" cy="119667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1900" b="1" i="0" kern="1200" cap="all" spc="300" baseline="0">
                <a:solidFill>
                  <a:schemeClr val="accent1"/>
                </a:solidFill>
                <a:latin typeface="+mn-lt"/>
                <a:ea typeface="+mj-ea"/>
                <a:cs typeface="+mj-cs"/>
              </a:defRPr>
            </a:lvl1pPr>
          </a:lstStyle>
          <a:p>
            <a:pPr algn="ctr"/>
            <a:r>
              <a:rPr lang="en-US" sz="4000" dirty="0" smtClean="0"/>
              <a:t>Showcase Showdown</a:t>
            </a:r>
            <a:r>
              <a:rPr lang="en-US" sz="5400" dirty="0" smtClean="0"/>
              <a:t/>
            </a:r>
            <a:br>
              <a:rPr lang="en-US" sz="5400" dirty="0" smtClean="0"/>
            </a:br>
            <a:r>
              <a:rPr lang="en-US" sz="5400" dirty="0" smtClean="0"/>
              <a:t/>
            </a:r>
            <a:br>
              <a:rPr lang="en-US" sz="5400" dirty="0" smtClean="0"/>
            </a:br>
            <a:r>
              <a:rPr lang="en-US" sz="4400" dirty="0" smtClean="0">
                <a:solidFill>
                  <a:schemeClr val="bg1"/>
                </a:solidFill>
              </a:rPr>
              <a:t>Thursday morning</a:t>
            </a:r>
            <a:endParaRPr lang="en-US" sz="4400" dirty="0">
              <a:solidFill>
                <a:schemeClr val="bg1"/>
              </a:solidFill>
            </a:endParaRPr>
          </a:p>
        </p:txBody>
      </p:sp>
      <p:sp>
        <p:nvSpPr>
          <p:cNvPr id="3" name="Rectangle 2"/>
          <p:cNvSpPr/>
          <p:nvPr/>
        </p:nvSpPr>
        <p:spPr>
          <a:xfrm>
            <a:off x="7602892" y="5498158"/>
            <a:ext cx="4425762" cy="1323439"/>
          </a:xfrm>
          <a:prstGeom prst="rect">
            <a:avLst/>
          </a:prstGeom>
          <a:noFill/>
        </p:spPr>
        <p:txBody>
          <a:bodyPr wrap="none" lIns="91440" tIns="45720" rIns="91440" bIns="45720">
            <a:spAutoFit/>
          </a:bodyPr>
          <a:lstStyle/>
          <a:p>
            <a:pPr algn="ctr"/>
            <a:r>
              <a:rPr lang="en-US" sz="40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Rocket Workshop</a:t>
            </a:r>
          </a:p>
          <a:p>
            <a:pPr algn="ctr"/>
            <a:r>
              <a:rPr lang="en-US" sz="4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And Launch</a:t>
            </a:r>
            <a:endParaRPr 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4" name="Picture Placeholder 3"/>
          <p:cNvSpPr>
            <a:spLocks noGrp="1"/>
          </p:cNvSpPr>
          <p:nvPr>
            <p:ph type="pic" idx="1"/>
          </p:nvPr>
        </p:nvSpPr>
        <p:spPr/>
      </p:sp>
      <p:pic>
        <p:nvPicPr>
          <p:cNvPr id="1026" name="Picture 2" descr="https://farm5.staticflickr.com/4437/36606125352_1663156050_b.jpg"/>
          <p:cNvPicPr>
            <a:picLocks noChangeAspect="1" noChangeArrowheads="1"/>
          </p:cNvPicPr>
          <p:nvPr/>
        </p:nvPicPr>
        <p:blipFill rotWithShape="1">
          <a:blip r:embed="rId2">
            <a:extLst>
              <a:ext uri="{28A0092B-C50C-407E-A947-70E740481C1C}">
                <a14:useLocalDpi xmlns:a14="http://schemas.microsoft.com/office/drawing/2010/main" val="0"/>
              </a:ext>
            </a:extLst>
          </a:blip>
          <a:srcRect l="13644" r="14726"/>
          <a:stretch/>
        </p:blipFill>
        <p:spPr bwMode="auto">
          <a:xfrm>
            <a:off x="614363" y="421063"/>
            <a:ext cx="6172133" cy="5738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1481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7822544" y="3808034"/>
            <a:ext cx="4153146" cy="119667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1900" b="1" i="0" kern="1200" cap="all" spc="300" baseline="0">
                <a:solidFill>
                  <a:schemeClr val="accent1"/>
                </a:solidFill>
                <a:latin typeface="+mn-lt"/>
                <a:ea typeface="+mj-ea"/>
                <a:cs typeface="+mj-cs"/>
              </a:defRPr>
            </a:lvl1pPr>
          </a:lstStyle>
          <a:p>
            <a:pPr algn="ctr"/>
            <a:r>
              <a:rPr lang="en-US" sz="6000" dirty="0" smtClean="0"/>
              <a:t>Horse camp</a:t>
            </a:r>
            <a:r>
              <a:rPr lang="en-US" sz="5400" dirty="0" smtClean="0"/>
              <a:t/>
            </a:r>
            <a:br>
              <a:rPr lang="en-US" sz="5400" dirty="0" smtClean="0"/>
            </a:br>
            <a:r>
              <a:rPr lang="en-US" sz="5400" dirty="0" smtClean="0"/>
              <a:t/>
            </a:r>
            <a:br>
              <a:rPr lang="en-US" sz="5400" dirty="0" smtClean="0"/>
            </a:br>
            <a:r>
              <a:rPr lang="en-US" sz="5400" dirty="0" smtClean="0">
                <a:solidFill>
                  <a:schemeClr val="bg1"/>
                </a:solidFill>
              </a:rPr>
              <a:t>June</a:t>
            </a:r>
            <a:endParaRPr lang="en-US" sz="5400" dirty="0">
              <a:solidFill>
                <a:schemeClr val="bg1"/>
              </a:solidFill>
            </a:endParaRPr>
          </a:p>
        </p:txBody>
      </p:sp>
      <p:pic>
        <p:nvPicPr>
          <p:cNvPr id="13314" name="Picture 2" descr="Image may contain: 1 person, riding on a horse, horse and outdoo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4499" b="14499"/>
          <a:stretch>
            <a:fillRect/>
          </a:stretch>
        </p:blipFill>
        <p:spPr bwMode="auto">
          <a:xfrm>
            <a:off x="653766" y="266700"/>
            <a:ext cx="6528083" cy="608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8469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Horse Camp</a:t>
            </a:r>
            <a:endParaRPr lang="en-US" dirty="0"/>
          </a:p>
        </p:txBody>
      </p:sp>
      <p:sp>
        <p:nvSpPr>
          <p:cNvPr id="3" name="Content Placeholder 2"/>
          <p:cNvSpPr>
            <a:spLocks noGrp="1"/>
          </p:cNvSpPr>
          <p:nvPr>
            <p:ph idx="1"/>
          </p:nvPr>
        </p:nvSpPr>
        <p:spPr>
          <a:xfrm>
            <a:off x="944880" y="1341120"/>
            <a:ext cx="10800080" cy="5059679"/>
          </a:xfrm>
        </p:spPr>
        <p:txBody>
          <a:bodyPr>
            <a:normAutofit fontScale="92500" lnSpcReduction="10000"/>
          </a:bodyPr>
          <a:lstStyle/>
          <a:p>
            <a:r>
              <a:rPr lang="en-US" sz="2400" dirty="0" smtClean="0"/>
              <a:t>Designed for youth in horse project</a:t>
            </a:r>
          </a:p>
          <a:p>
            <a:r>
              <a:rPr lang="en-US" sz="2400" dirty="0" smtClean="0"/>
              <a:t>Camp for Horse and Rider</a:t>
            </a:r>
          </a:p>
          <a:p>
            <a:r>
              <a:rPr lang="en-US" sz="2400" dirty="0" smtClean="0"/>
              <a:t>Held at State Fairgrounds in Douglas</a:t>
            </a:r>
          </a:p>
          <a:p>
            <a:r>
              <a:rPr lang="en-US" sz="2400" dirty="0" smtClean="0"/>
              <a:t>Starts with skills assessment youth are put into similar skill groups</a:t>
            </a:r>
          </a:p>
          <a:p>
            <a:r>
              <a:rPr lang="en-US" sz="2400" dirty="0" smtClean="0"/>
              <a:t>Topics covered include</a:t>
            </a:r>
          </a:p>
          <a:p>
            <a:pPr lvl="1"/>
            <a:r>
              <a:rPr lang="en-US" sz="2200" dirty="0" smtClean="0"/>
              <a:t>Showmanship</a:t>
            </a:r>
          </a:p>
          <a:p>
            <a:pPr lvl="1"/>
            <a:r>
              <a:rPr lang="en-US" sz="2200" dirty="0" smtClean="0"/>
              <a:t>Horse Care and Health</a:t>
            </a:r>
          </a:p>
          <a:p>
            <a:pPr lvl="1"/>
            <a:r>
              <a:rPr lang="en-US" sz="2200" dirty="0" smtClean="0"/>
              <a:t>Leads</a:t>
            </a:r>
          </a:p>
          <a:p>
            <a:pPr lvl="1"/>
            <a:r>
              <a:rPr lang="en-US" sz="2200" dirty="0" smtClean="0"/>
              <a:t>Performance Classes</a:t>
            </a:r>
          </a:p>
          <a:p>
            <a:pPr lvl="1"/>
            <a:r>
              <a:rPr lang="en-US" sz="2200" dirty="0" smtClean="0"/>
              <a:t>Bits and Equipment</a:t>
            </a:r>
          </a:p>
          <a:p>
            <a:r>
              <a:rPr lang="en-US" sz="2400" dirty="0">
                <a:hlinkClick r:id="rId2"/>
              </a:rPr>
              <a:t>http://</a:t>
            </a:r>
            <a:r>
              <a:rPr lang="en-US" sz="2400" dirty="0" smtClean="0">
                <a:hlinkClick r:id="rId2"/>
              </a:rPr>
              <a:t>www.uwyo.edu/4-h/get-involved/horsecamp/index.html</a:t>
            </a:r>
            <a:endParaRPr lang="en-US" sz="2400" dirty="0" smtClean="0"/>
          </a:p>
          <a:p>
            <a:pPr marL="0" indent="0">
              <a:buNone/>
            </a:pPr>
            <a:r>
              <a:rPr lang="en-US" sz="2400" dirty="0"/>
              <a:t>	</a:t>
            </a:r>
            <a:endParaRPr lang="en-US" dirty="0" smtClean="0"/>
          </a:p>
        </p:txBody>
      </p:sp>
    </p:spTree>
    <p:extLst>
      <p:ext uri="{BB962C8B-B14F-4D97-AF65-F5344CB8AC3E}">
        <p14:creationId xmlns:p14="http://schemas.microsoft.com/office/powerpoint/2010/main" val="27745113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7822544" y="3808034"/>
            <a:ext cx="4153146" cy="119667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1900" b="1" i="0" kern="1200" cap="all" spc="300" baseline="0">
                <a:solidFill>
                  <a:schemeClr val="accent1"/>
                </a:solidFill>
                <a:latin typeface="+mn-lt"/>
                <a:ea typeface="+mj-ea"/>
                <a:cs typeface="+mj-cs"/>
              </a:defRPr>
            </a:lvl1pPr>
          </a:lstStyle>
          <a:p>
            <a:pPr algn="ctr"/>
            <a:r>
              <a:rPr lang="en-US" sz="6000" dirty="0" smtClean="0"/>
              <a:t>State Shoot</a:t>
            </a:r>
            <a:r>
              <a:rPr lang="en-US" sz="5400" dirty="0" smtClean="0"/>
              <a:t/>
            </a:r>
            <a:br>
              <a:rPr lang="en-US" sz="5400" dirty="0" smtClean="0"/>
            </a:br>
            <a:r>
              <a:rPr lang="en-US" sz="5400" dirty="0" smtClean="0"/>
              <a:t/>
            </a:r>
            <a:br>
              <a:rPr lang="en-US" sz="5400" dirty="0" smtClean="0"/>
            </a:br>
            <a:r>
              <a:rPr lang="en-US" sz="5400" dirty="0" err="1" smtClean="0">
                <a:solidFill>
                  <a:schemeClr val="bg1"/>
                </a:solidFill>
              </a:rPr>
              <a:t>JuLY</a:t>
            </a:r>
            <a:r>
              <a:rPr lang="en-US" sz="5400" dirty="0" smtClean="0">
                <a:solidFill>
                  <a:schemeClr val="bg1"/>
                </a:solidFill>
              </a:rPr>
              <a:t> </a:t>
            </a:r>
          </a:p>
          <a:p>
            <a:pPr algn="ctr"/>
            <a:r>
              <a:rPr lang="en-US" sz="5400" dirty="0" smtClean="0">
                <a:solidFill>
                  <a:schemeClr val="bg1"/>
                </a:solidFill>
              </a:rPr>
              <a:t>5-8</a:t>
            </a:r>
            <a:endParaRPr lang="en-US" sz="5400" dirty="0">
              <a:solidFill>
                <a:schemeClr val="bg1"/>
              </a:solidFill>
            </a:endParaRPr>
          </a:p>
        </p:txBody>
      </p:sp>
      <p:pic>
        <p:nvPicPr>
          <p:cNvPr id="11266" name="Picture 2" descr="Image may contain: 1 person, standin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5033" b="15033"/>
          <a:stretch>
            <a:fillRect/>
          </a:stretch>
        </p:blipFill>
        <p:spPr bwMode="auto">
          <a:xfrm>
            <a:off x="561975" y="409576"/>
            <a:ext cx="6553199" cy="610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222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find out more?</a:t>
            </a:r>
            <a:endParaRPr lang="en-US" dirty="0"/>
          </a:p>
        </p:txBody>
      </p:sp>
      <p:sp>
        <p:nvSpPr>
          <p:cNvPr id="3" name="Content Placeholder 2"/>
          <p:cNvSpPr>
            <a:spLocks noGrp="1"/>
          </p:cNvSpPr>
          <p:nvPr>
            <p:ph idx="1"/>
          </p:nvPr>
        </p:nvSpPr>
        <p:spPr/>
        <p:txBody>
          <a:bodyPr>
            <a:normAutofit/>
          </a:bodyPr>
          <a:lstStyle/>
          <a:p>
            <a:r>
              <a:rPr lang="en-US" sz="3600" dirty="0" smtClean="0"/>
              <a:t>Club</a:t>
            </a:r>
          </a:p>
          <a:p>
            <a:pPr lvl="1"/>
            <a:r>
              <a:rPr lang="en-US" sz="3400" dirty="0" smtClean="0"/>
              <a:t>Attend club meetings.</a:t>
            </a:r>
          </a:p>
          <a:p>
            <a:pPr lvl="1"/>
            <a:r>
              <a:rPr lang="en-US" sz="3400" dirty="0" smtClean="0"/>
              <a:t>Communicate with club leader.</a:t>
            </a:r>
          </a:p>
          <a:p>
            <a:pPr lvl="1"/>
            <a:r>
              <a:rPr lang="en-US" sz="3400" dirty="0" smtClean="0"/>
              <a:t>Social Media</a:t>
            </a:r>
          </a:p>
          <a:p>
            <a:pPr lvl="1"/>
            <a:r>
              <a:rPr lang="en-US" sz="3400" dirty="0" smtClean="0"/>
              <a:t>Find a mentor parent or teen.</a:t>
            </a:r>
            <a:endParaRPr lang="en-US" sz="3400" dirty="0"/>
          </a:p>
        </p:txBody>
      </p:sp>
    </p:spTree>
    <p:extLst>
      <p:ext uri="{BB962C8B-B14F-4D97-AF65-F5344CB8AC3E}">
        <p14:creationId xmlns:p14="http://schemas.microsoft.com/office/powerpoint/2010/main" val="42849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shoot</a:t>
            </a:r>
            <a:endParaRPr lang="en-US" dirty="0"/>
          </a:p>
        </p:txBody>
      </p:sp>
      <p:sp>
        <p:nvSpPr>
          <p:cNvPr id="3" name="Content Placeholder 2"/>
          <p:cNvSpPr>
            <a:spLocks noGrp="1"/>
          </p:cNvSpPr>
          <p:nvPr>
            <p:ph idx="1"/>
          </p:nvPr>
        </p:nvSpPr>
        <p:spPr>
          <a:xfrm>
            <a:off x="944880" y="1341120"/>
            <a:ext cx="10800080" cy="5059679"/>
          </a:xfrm>
        </p:spPr>
        <p:txBody>
          <a:bodyPr>
            <a:normAutofit lnSpcReduction="10000"/>
          </a:bodyPr>
          <a:lstStyle/>
          <a:p>
            <a:r>
              <a:rPr lang="en-US" sz="2400" dirty="0" smtClean="0"/>
              <a:t>Contest for Individuals with Counties designating teams</a:t>
            </a:r>
          </a:p>
          <a:p>
            <a:r>
              <a:rPr lang="en-US" sz="2400" dirty="0" smtClean="0"/>
              <a:t>Must be in 4-H shooting sports and be deemed safe per your county requirements</a:t>
            </a:r>
          </a:p>
          <a:p>
            <a:r>
              <a:rPr lang="en-US" sz="2400" dirty="0" smtClean="0"/>
              <a:t>Held in Douglas, Wyoming</a:t>
            </a:r>
          </a:p>
          <a:p>
            <a:r>
              <a:rPr lang="en-US" sz="2400" dirty="0" smtClean="0"/>
              <a:t>Competition in all shooting disciplines</a:t>
            </a:r>
          </a:p>
          <a:p>
            <a:r>
              <a:rPr lang="en-US" sz="2400" dirty="0" smtClean="0"/>
              <a:t>Camping and Dorms available</a:t>
            </a:r>
          </a:p>
          <a:p>
            <a:r>
              <a:rPr lang="en-US" sz="2400" dirty="0" smtClean="0"/>
              <a:t>Dance on Saturday night</a:t>
            </a:r>
          </a:p>
          <a:p>
            <a:r>
              <a:rPr lang="en-US" sz="2400" dirty="0" smtClean="0"/>
              <a:t>Awards on Sunday</a:t>
            </a:r>
          </a:p>
          <a:p>
            <a:r>
              <a:rPr lang="en-US" sz="2400" dirty="0" smtClean="0"/>
              <a:t>12 Senior youth are selected to attend Raton Award Trip</a:t>
            </a:r>
            <a:endParaRPr lang="en-US" sz="2200" dirty="0" smtClean="0"/>
          </a:p>
          <a:p>
            <a:pPr marL="0" indent="0">
              <a:buNone/>
            </a:pPr>
            <a:endParaRPr lang="en-US" sz="2400" dirty="0" smtClean="0"/>
          </a:p>
          <a:p>
            <a:pPr marL="0" indent="0">
              <a:buNone/>
            </a:pPr>
            <a:r>
              <a:rPr lang="en-US" sz="2400" dirty="0">
                <a:hlinkClick r:id="rId2"/>
              </a:rPr>
              <a:t>http://</a:t>
            </a:r>
            <a:r>
              <a:rPr lang="en-US" sz="2400" dirty="0" smtClean="0">
                <a:hlinkClick r:id="rId2"/>
              </a:rPr>
              <a:t>www.uwyo.edu/4-h/get-involved/contests/stateshoot/index.html</a:t>
            </a:r>
            <a:endParaRPr lang="en-US" sz="2400" dirty="0" smtClean="0"/>
          </a:p>
          <a:p>
            <a:pPr marL="0" indent="0">
              <a:buNone/>
            </a:pPr>
            <a:r>
              <a:rPr lang="en-US" sz="2400" dirty="0"/>
              <a:t>	</a:t>
            </a:r>
            <a:endParaRPr lang="en-US" dirty="0" smtClean="0"/>
          </a:p>
        </p:txBody>
      </p:sp>
    </p:spTree>
    <p:extLst>
      <p:ext uri="{BB962C8B-B14F-4D97-AF65-F5344CB8AC3E}">
        <p14:creationId xmlns:p14="http://schemas.microsoft.com/office/powerpoint/2010/main" val="1622850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7831968" y="5175323"/>
            <a:ext cx="4153146" cy="119667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1900" b="1" i="0" kern="1200" cap="all" spc="300" baseline="0">
                <a:solidFill>
                  <a:schemeClr val="accent1"/>
                </a:solidFill>
                <a:latin typeface="+mn-lt"/>
                <a:ea typeface="+mj-ea"/>
                <a:cs typeface="+mj-cs"/>
              </a:defRPr>
            </a:lvl1pPr>
          </a:lstStyle>
          <a:p>
            <a:pPr algn="ctr"/>
            <a:r>
              <a:rPr lang="en-US" sz="4800" dirty="0" smtClean="0"/>
              <a:t>Raton,</a:t>
            </a:r>
          </a:p>
          <a:p>
            <a:pPr algn="ctr"/>
            <a:r>
              <a:rPr lang="en-US" sz="4800" dirty="0"/>
              <a:t> </a:t>
            </a:r>
            <a:r>
              <a:rPr lang="en-US" sz="4800" dirty="0" smtClean="0"/>
              <a:t>New Mexico</a:t>
            </a:r>
          </a:p>
          <a:p>
            <a:pPr algn="ctr"/>
            <a:r>
              <a:rPr lang="en-US" sz="4800" dirty="0" smtClean="0"/>
              <a:t>Shooting Sports Trip</a:t>
            </a:r>
            <a:r>
              <a:rPr lang="en-US" sz="4400" dirty="0" smtClean="0"/>
              <a:t/>
            </a:r>
            <a:br>
              <a:rPr lang="en-US" sz="4400" dirty="0" smtClean="0"/>
            </a:br>
            <a:r>
              <a:rPr lang="en-US" sz="5400" dirty="0" smtClean="0"/>
              <a:t/>
            </a:r>
            <a:br>
              <a:rPr lang="en-US" sz="5400" dirty="0" smtClean="0"/>
            </a:br>
            <a:r>
              <a:rPr lang="en-US" sz="4400" dirty="0" smtClean="0">
                <a:solidFill>
                  <a:schemeClr val="bg1"/>
                </a:solidFill>
              </a:rPr>
              <a:t>SEPTEMBER</a:t>
            </a:r>
            <a:endParaRPr lang="en-US" sz="4400" dirty="0">
              <a:solidFill>
                <a:schemeClr val="bg1"/>
              </a:solidFill>
            </a:endParaRPr>
          </a:p>
        </p:txBody>
      </p:sp>
      <p:pic>
        <p:nvPicPr>
          <p:cNvPr id="18434" name="Picture 2" descr="Image may contain: one or more people, grass, outdoor and nature"/>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9783" r="9783"/>
          <a:stretch>
            <a:fillRect/>
          </a:stretch>
        </p:blipFill>
        <p:spPr bwMode="auto">
          <a:xfrm>
            <a:off x="553457" y="404261"/>
            <a:ext cx="6565828" cy="6121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9408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Raton, New Mexico</a:t>
            </a:r>
            <a:endParaRPr lang="en-US" dirty="0"/>
          </a:p>
        </p:txBody>
      </p:sp>
      <p:sp>
        <p:nvSpPr>
          <p:cNvPr id="3" name="Content Placeholder 2"/>
          <p:cNvSpPr>
            <a:spLocks noGrp="1"/>
          </p:cNvSpPr>
          <p:nvPr>
            <p:ph idx="1"/>
          </p:nvPr>
        </p:nvSpPr>
        <p:spPr>
          <a:xfrm>
            <a:off x="944880" y="1341120"/>
            <a:ext cx="10800080" cy="5059679"/>
          </a:xfrm>
        </p:spPr>
        <p:txBody>
          <a:bodyPr>
            <a:normAutofit/>
          </a:bodyPr>
          <a:lstStyle/>
          <a:p>
            <a:r>
              <a:rPr lang="en-US" sz="3200" dirty="0" smtClean="0"/>
              <a:t>12 youth selected through shootings performance at State Shoot</a:t>
            </a:r>
          </a:p>
          <a:p>
            <a:r>
              <a:rPr lang="en-US" sz="3200" dirty="0" smtClean="0"/>
              <a:t>2 youth selected from portfolio submissions</a:t>
            </a:r>
          </a:p>
          <a:p>
            <a:r>
              <a:rPr lang="en-US" sz="3200" dirty="0" smtClean="0"/>
              <a:t>Open to Senior aged youth (14-18)</a:t>
            </a:r>
          </a:p>
          <a:p>
            <a:r>
              <a:rPr lang="en-US" sz="3200" dirty="0" smtClean="0"/>
              <a:t>Held at NRA Whittington Center</a:t>
            </a:r>
          </a:p>
          <a:p>
            <a:r>
              <a:rPr lang="en-US" sz="3200" dirty="0" smtClean="0"/>
              <a:t>Youth shoot a wide array of firearms</a:t>
            </a:r>
          </a:p>
          <a:p>
            <a:endParaRPr lang="en-US" sz="3200" dirty="0">
              <a:hlinkClick r:id="rId2"/>
            </a:endParaRPr>
          </a:p>
          <a:p>
            <a:r>
              <a:rPr lang="en-US" sz="2200" dirty="0" smtClean="0">
                <a:hlinkClick r:id="rId2"/>
              </a:rPr>
              <a:t>http</a:t>
            </a:r>
            <a:r>
              <a:rPr lang="en-US" sz="2200" dirty="0">
                <a:hlinkClick r:id="rId2"/>
              </a:rPr>
              <a:t>://</a:t>
            </a:r>
            <a:r>
              <a:rPr lang="en-US" sz="2200" dirty="0" smtClean="0">
                <a:hlinkClick r:id="rId2"/>
              </a:rPr>
              <a:t>www.uwyo.edu/4-h/projects/shootingsports/raton.html</a:t>
            </a:r>
            <a:endParaRPr lang="en-US" sz="2200" dirty="0" smtClean="0"/>
          </a:p>
          <a:p>
            <a:pPr lvl="1"/>
            <a:endParaRPr lang="en-US" sz="2200" dirty="0"/>
          </a:p>
        </p:txBody>
      </p:sp>
    </p:spTree>
    <p:extLst>
      <p:ext uri="{BB962C8B-B14F-4D97-AF65-F5344CB8AC3E}">
        <p14:creationId xmlns:p14="http://schemas.microsoft.com/office/powerpoint/2010/main" val="929532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7822544" y="3808034"/>
            <a:ext cx="4153146" cy="119667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1900" b="1" i="0" kern="1200" cap="all" spc="300" baseline="0">
                <a:solidFill>
                  <a:schemeClr val="accent1"/>
                </a:solidFill>
                <a:latin typeface="+mn-lt"/>
                <a:ea typeface="+mj-ea"/>
                <a:cs typeface="+mj-cs"/>
              </a:defRPr>
            </a:lvl1pPr>
          </a:lstStyle>
          <a:p>
            <a:pPr algn="ctr"/>
            <a:r>
              <a:rPr lang="en-US" sz="6000" dirty="0" smtClean="0"/>
              <a:t>State Fair</a:t>
            </a:r>
            <a:r>
              <a:rPr lang="en-US" sz="5400" dirty="0" smtClean="0"/>
              <a:t/>
            </a:r>
            <a:br>
              <a:rPr lang="en-US" sz="5400" dirty="0" smtClean="0"/>
            </a:br>
            <a:r>
              <a:rPr lang="en-US" sz="5400" dirty="0" smtClean="0"/>
              <a:t/>
            </a:r>
            <a:br>
              <a:rPr lang="en-US" sz="5400" dirty="0" smtClean="0"/>
            </a:br>
            <a:r>
              <a:rPr lang="en-US" sz="5400" dirty="0" smtClean="0">
                <a:solidFill>
                  <a:schemeClr val="bg1"/>
                </a:solidFill>
              </a:rPr>
              <a:t>August</a:t>
            </a:r>
            <a:endParaRPr lang="en-US" sz="5400" dirty="0">
              <a:solidFill>
                <a:schemeClr val="bg1"/>
              </a:solidFill>
            </a:endParaRPr>
          </a:p>
        </p:txBody>
      </p:sp>
      <p:sp>
        <p:nvSpPr>
          <p:cNvPr id="4" name="Rectangle 3"/>
          <p:cNvSpPr/>
          <p:nvPr/>
        </p:nvSpPr>
        <p:spPr>
          <a:xfrm>
            <a:off x="7643384" y="5498158"/>
            <a:ext cx="4344780" cy="707886"/>
          </a:xfrm>
          <a:prstGeom prst="rect">
            <a:avLst/>
          </a:prstGeom>
          <a:noFill/>
        </p:spPr>
        <p:txBody>
          <a:bodyPr wrap="none" lIns="91440" tIns="45720" rIns="91440" bIns="45720">
            <a:spAutoFit/>
          </a:bodyPr>
          <a:lstStyle/>
          <a:p>
            <a:pPr algn="ctr"/>
            <a:r>
              <a:rPr lang="en-US" sz="40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Livestock Judging</a:t>
            </a:r>
            <a:endParaRPr 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14338" name="Picture 2" descr="Image result for wyoming livestock judgin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5033" b="15033"/>
          <a:stretch>
            <a:fillRect/>
          </a:stretch>
        </p:blipFill>
        <p:spPr bwMode="auto">
          <a:xfrm>
            <a:off x="688711" y="581026"/>
            <a:ext cx="6293113"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7744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Livestock Judging</a:t>
            </a:r>
            <a:endParaRPr lang="en-US" dirty="0"/>
          </a:p>
        </p:txBody>
      </p:sp>
      <p:sp>
        <p:nvSpPr>
          <p:cNvPr id="3" name="Content Placeholder 2"/>
          <p:cNvSpPr>
            <a:spLocks noGrp="1"/>
          </p:cNvSpPr>
          <p:nvPr>
            <p:ph idx="1"/>
          </p:nvPr>
        </p:nvSpPr>
        <p:spPr>
          <a:xfrm>
            <a:off x="944880" y="1341120"/>
            <a:ext cx="10800080" cy="5059679"/>
          </a:xfrm>
        </p:spPr>
        <p:txBody>
          <a:bodyPr>
            <a:normAutofit/>
          </a:bodyPr>
          <a:lstStyle/>
          <a:p>
            <a:r>
              <a:rPr lang="en-US" sz="2400" dirty="0" smtClean="0"/>
              <a:t>Contest for Individuals with Counties designating teams</a:t>
            </a:r>
          </a:p>
          <a:p>
            <a:r>
              <a:rPr lang="en-US" sz="2400" dirty="0" smtClean="0"/>
              <a:t>Held Wednesday of the Wyoming State Fair in Douglas, Wyoming.</a:t>
            </a:r>
          </a:p>
          <a:p>
            <a:r>
              <a:rPr lang="en-US" sz="2400" dirty="0" smtClean="0"/>
              <a:t>Youth evaluate classes of beef, sheep swine, and market goats.</a:t>
            </a:r>
          </a:p>
          <a:p>
            <a:r>
              <a:rPr lang="en-US" sz="2400" dirty="0" smtClean="0"/>
              <a:t>Juniors answer questions and can give reasons</a:t>
            </a:r>
          </a:p>
          <a:p>
            <a:r>
              <a:rPr lang="en-US" sz="2400" dirty="0" smtClean="0"/>
              <a:t>Intermediates answer questions and give reasons</a:t>
            </a:r>
          </a:p>
          <a:p>
            <a:r>
              <a:rPr lang="en-US" sz="2400" dirty="0" smtClean="0"/>
              <a:t>Seniors give reasons.</a:t>
            </a:r>
          </a:p>
          <a:p>
            <a:r>
              <a:rPr lang="en-US" sz="2400" dirty="0" smtClean="0"/>
              <a:t>The top three senior teams get monetary awards to represented Wyoming at National events.</a:t>
            </a:r>
          </a:p>
          <a:p>
            <a:endParaRPr lang="en-US" sz="2400" dirty="0"/>
          </a:p>
          <a:p>
            <a:r>
              <a:rPr lang="en-US" dirty="0">
                <a:hlinkClick r:id="rId2"/>
              </a:rPr>
              <a:t>http://</a:t>
            </a:r>
            <a:r>
              <a:rPr lang="en-US" dirty="0" smtClean="0">
                <a:hlinkClick r:id="rId2"/>
              </a:rPr>
              <a:t>www.uwyo.edu/4-h/get-involved/contests/livestockjudging/index.html</a:t>
            </a:r>
            <a:endParaRPr lang="en-US" dirty="0" smtClean="0"/>
          </a:p>
          <a:p>
            <a:pPr marL="0" indent="0">
              <a:buNone/>
            </a:pPr>
            <a:endParaRPr lang="en-US" dirty="0" smtClean="0"/>
          </a:p>
        </p:txBody>
      </p:sp>
    </p:spTree>
    <p:extLst>
      <p:ext uri="{BB962C8B-B14F-4D97-AF65-F5344CB8AC3E}">
        <p14:creationId xmlns:p14="http://schemas.microsoft.com/office/powerpoint/2010/main" val="10824344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7822544" y="3808034"/>
            <a:ext cx="4153146" cy="119667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1900" b="1" i="0" kern="1200" cap="all" spc="300" baseline="0">
                <a:solidFill>
                  <a:schemeClr val="accent1"/>
                </a:solidFill>
                <a:latin typeface="+mn-lt"/>
                <a:ea typeface="+mj-ea"/>
                <a:cs typeface="+mj-cs"/>
              </a:defRPr>
            </a:lvl1pPr>
          </a:lstStyle>
          <a:p>
            <a:pPr algn="ctr"/>
            <a:r>
              <a:rPr lang="en-US" sz="6000" dirty="0" smtClean="0"/>
              <a:t>State Fair</a:t>
            </a:r>
            <a:r>
              <a:rPr lang="en-US" sz="5400" dirty="0" smtClean="0"/>
              <a:t/>
            </a:r>
            <a:br>
              <a:rPr lang="en-US" sz="5400" dirty="0" smtClean="0"/>
            </a:br>
            <a:r>
              <a:rPr lang="en-US" sz="5400" dirty="0" smtClean="0"/>
              <a:t/>
            </a:r>
            <a:br>
              <a:rPr lang="en-US" sz="5400" dirty="0" smtClean="0"/>
            </a:br>
            <a:r>
              <a:rPr lang="en-US" sz="5400" dirty="0" smtClean="0">
                <a:solidFill>
                  <a:schemeClr val="bg1"/>
                </a:solidFill>
              </a:rPr>
              <a:t>August</a:t>
            </a:r>
            <a:endParaRPr lang="en-US" sz="5400" dirty="0">
              <a:solidFill>
                <a:schemeClr val="bg1"/>
              </a:solidFill>
            </a:endParaRPr>
          </a:p>
        </p:txBody>
      </p:sp>
      <p:sp>
        <p:nvSpPr>
          <p:cNvPr id="4" name="Rectangle 3"/>
          <p:cNvSpPr/>
          <p:nvPr/>
        </p:nvSpPr>
        <p:spPr>
          <a:xfrm>
            <a:off x="8004158" y="5498158"/>
            <a:ext cx="3623236" cy="707886"/>
          </a:xfrm>
          <a:prstGeom prst="rect">
            <a:avLst/>
          </a:prstGeom>
          <a:noFill/>
        </p:spPr>
        <p:txBody>
          <a:bodyPr wrap="none" lIns="91440" tIns="45720" rIns="91440" bIns="45720">
            <a:spAutoFit/>
          </a:bodyPr>
          <a:lstStyle/>
          <a:p>
            <a:pPr algn="ctr"/>
            <a:r>
              <a:rPr lang="en-US" sz="40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Fashion Revue</a:t>
            </a:r>
            <a:endParaRPr 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 name="Picture Placeholder 1"/>
          <p:cNvSpPr>
            <a:spLocks noGrp="1"/>
          </p:cNvSpPr>
          <p:nvPr>
            <p:ph type="pic" idx="1"/>
          </p:nvPr>
        </p:nvSpPr>
        <p:spPr/>
      </p:sp>
      <p:pic>
        <p:nvPicPr>
          <p:cNvPr id="15362" name="Picture 2" descr="Image may contain: 1 person, smiling, standing"/>
          <p:cNvPicPr>
            <a:picLocks noChangeAspect="1" noChangeArrowheads="1"/>
          </p:cNvPicPr>
          <p:nvPr/>
        </p:nvPicPr>
        <p:blipFill rotWithShape="1">
          <a:blip r:embed="rId2">
            <a:extLst>
              <a:ext uri="{28A0092B-C50C-407E-A947-70E740481C1C}">
                <a14:useLocalDpi xmlns:a14="http://schemas.microsoft.com/office/drawing/2010/main" val="0"/>
              </a:ext>
            </a:extLst>
          </a:blip>
          <a:srcRect b="34809"/>
          <a:stretch/>
        </p:blipFill>
        <p:spPr bwMode="auto">
          <a:xfrm>
            <a:off x="574674" y="354012"/>
            <a:ext cx="6260271" cy="6199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4890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Fashion Revue</a:t>
            </a:r>
            <a:endParaRPr lang="en-US" dirty="0"/>
          </a:p>
        </p:txBody>
      </p:sp>
      <p:sp>
        <p:nvSpPr>
          <p:cNvPr id="3" name="Content Placeholder 2"/>
          <p:cNvSpPr>
            <a:spLocks noGrp="1"/>
          </p:cNvSpPr>
          <p:nvPr>
            <p:ph idx="1"/>
          </p:nvPr>
        </p:nvSpPr>
        <p:spPr>
          <a:xfrm>
            <a:off x="944880" y="1341120"/>
            <a:ext cx="10800080" cy="5059679"/>
          </a:xfrm>
        </p:spPr>
        <p:txBody>
          <a:bodyPr>
            <a:normAutofit/>
          </a:bodyPr>
          <a:lstStyle/>
          <a:p>
            <a:r>
              <a:rPr lang="en-US" sz="2400" dirty="0" smtClean="0"/>
              <a:t>Contest for Individuals</a:t>
            </a:r>
          </a:p>
          <a:p>
            <a:r>
              <a:rPr lang="en-US" sz="2400" dirty="0" smtClean="0"/>
              <a:t>Two contest</a:t>
            </a:r>
          </a:p>
          <a:p>
            <a:pPr lvl="1"/>
            <a:r>
              <a:rPr lang="en-US" sz="2200" dirty="0" smtClean="0"/>
              <a:t>Ready to Wear</a:t>
            </a:r>
          </a:p>
          <a:p>
            <a:pPr lvl="1"/>
            <a:r>
              <a:rPr lang="en-US" sz="2200" dirty="0" smtClean="0"/>
              <a:t>Constructed</a:t>
            </a:r>
          </a:p>
          <a:p>
            <a:r>
              <a:rPr lang="en-US" sz="2400" dirty="0" smtClean="0"/>
              <a:t>Judging is Friday and Saturday of the Wyoming State Fair</a:t>
            </a:r>
          </a:p>
          <a:p>
            <a:r>
              <a:rPr lang="en-US" sz="2400" dirty="0" smtClean="0"/>
              <a:t>Public Fashion Show on Saturday evening</a:t>
            </a:r>
          </a:p>
          <a:p>
            <a:r>
              <a:rPr lang="en-US" sz="2400" dirty="0" smtClean="0"/>
              <a:t>Top two seniors in each category above win $500 trip scholarships.</a:t>
            </a:r>
          </a:p>
          <a:p>
            <a:endParaRPr lang="en-US" sz="2400" dirty="0"/>
          </a:p>
          <a:p>
            <a:r>
              <a:rPr lang="en-US" sz="2400" dirty="0">
                <a:hlinkClick r:id="rId2"/>
              </a:rPr>
              <a:t>http://</a:t>
            </a:r>
            <a:r>
              <a:rPr lang="en-US" sz="2400" dirty="0" smtClean="0">
                <a:hlinkClick r:id="rId2"/>
              </a:rPr>
              <a:t>www.uwyo.edu/4-h/get-involved/contests/fashionrevue/index.html</a:t>
            </a:r>
            <a:endParaRPr lang="en-US" sz="2400" dirty="0" smtClean="0"/>
          </a:p>
          <a:p>
            <a:endParaRPr lang="en-US" sz="2400" dirty="0" smtClean="0"/>
          </a:p>
        </p:txBody>
      </p:sp>
    </p:spTree>
    <p:extLst>
      <p:ext uri="{BB962C8B-B14F-4D97-AF65-F5344CB8AC3E}">
        <p14:creationId xmlns:p14="http://schemas.microsoft.com/office/powerpoint/2010/main" val="36948166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State Fair Opportunities</a:t>
            </a:r>
            <a:endParaRPr lang="en-US" dirty="0"/>
          </a:p>
        </p:txBody>
      </p:sp>
      <p:sp>
        <p:nvSpPr>
          <p:cNvPr id="3" name="Content Placeholder 2"/>
          <p:cNvSpPr>
            <a:spLocks noGrp="1"/>
          </p:cNvSpPr>
          <p:nvPr>
            <p:ph idx="1"/>
          </p:nvPr>
        </p:nvSpPr>
        <p:spPr>
          <a:xfrm>
            <a:off x="944880" y="1341120"/>
            <a:ext cx="10800080" cy="5059679"/>
          </a:xfrm>
        </p:spPr>
        <p:txBody>
          <a:bodyPr>
            <a:normAutofit/>
          </a:bodyPr>
          <a:lstStyle/>
          <a:p>
            <a:r>
              <a:rPr lang="en-US" sz="2400" dirty="0" smtClean="0"/>
              <a:t>Animal Shows</a:t>
            </a:r>
          </a:p>
          <a:p>
            <a:pPr lvl="1"/>
            <a:r>
              <a:rPr lang="en-US" sz="2200" dirty="0" smtClean="0"/>
              <a:t>Anyone can enter, there is no qualification for State Fair</a:t>
            </a:r>
          </a:p>
          <a:p>
            <a:pPr lvl="1"/>
            <a:r>
              <a:rPr lang="en-US" sz="2200" dirty="0" smtClean="0"/>
              <a:t>Certain animals have showing restrictions</a:t>
            </a:r>
          </a:p>
          <a:p>
            <a:pPr lvl="2"/>
            <a:r>
              <a:rPr lang="en-US" sz="2000" dirty="0" smtClean="0"/>
              <a:t>Animal Identification / Tagging requirements</a:t>
            </a:r>
          </a:p>
          <a:p>
            <a:pPr lvl="2"/>
            <a:r>
              <a:rPr lang="en-US" sz="2000" dirty="0" smtClean="0"/>
              <a:t>Dog Safety requirements</a:t>
            </a:r>
          </a:p>
          <a:p>
            <a:r>
              <a:rPr lang="en-US" sz="2400" dirty="0" smtClean="0"/>
              <a:t>Static Exhibits</a:t>
            </a:r>
          </a:p>
          <a:p>
            <a:pPr lvl="1"/>
            <a:r>
              <a:rPr lang="en-US" sz="2200" dirty="0" smtClean="0"/>
              <a:t>Qualify through exhibition at County Fair.</a:t>
            </a:r>
          </a:p>
          <a:p>
            <a:endParaRPr lang="en-US" sz="2400" dirty="0"/>
          </a:p>
          <a:p>
            <a:r>
              <a:rPr lang="en-US" sz="2400" dirty="0">
                <a:hlinkClick r:id="rId2"/>
              </a:rPr>
              <a:t>http://</a:t>
            </a:r>
            <a:r>
              <a:rPr lang="en-US" sz="2400" dirty="0" smtClean="0">
                <a:hlinkClick r:id="rId2"/>
              </a:rPr>
              <a:t>www.uwyo.edu/4-h/statefair/index.html</a:t>
            </a:r>
            <a:endParaRPr lang="en-US" sz="2400" dirty="0" smtClean="0"/>
          </a:p>
          <a:p>
            <a:endParaRPr lang="en-US" sz="2400" dirty="0" smtClean="0"/>
          </a:p>
          <a:p>
            <a:pPr lvl="1"/>
            <a:endParaRPr lang="en-US" sz="2200" dirty="0" smtClean="0"/>
          </a:p>
        </p:txBody>
      </p:sp>
    </p:spTree>
    <p:extLst>
      <p:ext uri="{BB962C8B-B14F-4D97-AF65-F5344CB8AC3E}">
        <p14:creationId xmlns:p14="http://schemas.microsoft.com/office/powerpoint/2010/main" val="6660406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7841594" y="4674809"/>
            <a:ext cx="4153146" cy="119667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1900" b="1" i="0" kern="1200" cap="all" spc="300" baseline="0">
                <a:solidFill>
                  <a:schemeClr val="accent1"/>
                </a:solidFill>
                <a:latin typeface="+mn-lt"/>
                <a:ea typeface="+mj-ea"/>
                <a:cs typeface="+mj-cs"/>
              </a:defRPr>
            </a:lvl1pPr>
          </a:lstStyle>
          <a:p>
            <a:pPr algn="ctr"/>
            <a:r>
              <a:rPr lang="en-US" sz="6000" dirty="0" smtClean="0"/>
              <a:t>First Time Deer Hunt</a:t>
            </a:r>
            <a:r>
              <a:rPr lang="en-US" sz="5400" dirty="0" smtClean="0"/>
              <a:t/>
            </a:r>
            <a:br>
              <a:rPr lang="en-US" sz="5400" dirty="0" smtClean="0"/>
            </a:br>
            <a:r>
              <a:rPr lang="en-US" sz="5400" dirty="0" smtClean="0"/>
              <a:t/>
            </a:r>
            <a:br>
              <a:rPr lang="en-US" sz="5400" dirty="0" smtClean="0"/>
            </a:br>
            <a:r>
              <a:rPr lang="en-US" sz="4800" dirty="0" smtClean="0">
                <a:solidFill>
                  <a:schemeClr val="bg1"/>
                </a:solidFill>
              </a:rPr>
              <a:t>NOVEMBER</a:t>
            </a:r>
            <a:endParaRPr lang="en-US" sz="4800" dirty="0">
              <a:solidFill>
                <a:schemeClr val="bg1"/>
              </a:solidFill>
            </a:endParaRPr>
          </a:p>
        </p:txBody>
      </p:sp>
      <p:pic>
        <p:nvPicPr>
          <p:cNvPr id="17410" name="Picture 2" descr="Image may contain: 2 people, people smiling, people standing, outdoor and nature"/>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9614" r="19614"/>
          <a:stretch>
            <a:fillRect/>
          </a:stretch>
        </p:blipFill>
        <p:spPr bwMode="auto">
          <a:xfrm>
            <a:off x="712912" y="533400"/>
            <a:ext cx="6297487" cy="5871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412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Time Deer Hunt</a:t>
            </a:r>
            <a:endParaRPr lang="en-US" dirty="0"/>
          </a:p>
        </p:txBody>
      </p:sp>
      <p:sp>
        <p:nvSpPr>
          <p:cNvPr id="3" name="Content Placeholder 2"/>
          <p:cNvSpPr>
            <a:spLocks noGrp="1"/>
          </p:cNvSpPr>
          <p:nvPr>
            <p:ph idx="1"/>
          </p:nvPr>
        </p:nvSpPr>
        <p:spPr>
          <a:xfrm>
            <a:off x="944880" y="1341120"/>
            <a:ext cx="10800080" cy="5059679"/>
          </a:xfrm>
        </p:spPr>
        <p:txBody>
          <a:bodyPr>
            <a:normAutofit/>
          </a:bodyPr>
          <a:lstStyle/>
          <a:p>
            <a:r>
              <a:rPr lang="en-US" sz="3200" dirty="0" smtClean="0"/>
              <a:t>Open to youth ages 14-18</a:t>
            </a:r>
          </a:p>
          <a:p>
            <a:r>
              <a:rPr lang="en-US" sz="3200" dirty="0" smtClean="0"/>
              <a:t>Preference given to:</a:t>
            </a:r>
          </a:p>
          <a:p>
            <a:pPr lvl="1"/>
            <a:r>
              <a:rPr lang="en-US" sz="2800" dirty="0" smtClean="0"/>
              <a:t>First time hunters</a:t>
            </a:r>
          </a:p>
          <a:p>
            <a:pPr lvl="1"/>
            <a:r>
              <a:rPr lang="en-US" sz="2800" dirty="0" smtClean="0"/>
              <a:t>4-H shootings sports members</a:t>
            </a:r>
          </a:p>
          <a:p>
            <a:r>
              <a:rPr lang="en-US" sz="2800" dirty="0" smtClean="0"/>
              <a:t>Northeastern Wyoming at the Solitude Ranch (near Devil’s Tower)</a:t>
            </a:r>
          </a:p>
          <a:p>
            <a:r>
              <a:rPr lang="en-US" sz="2800" dirty="0" smtClean="0"/>
              <a:t>Whitetail deer with 98% success rate</a:t>
            </a:r>
          </a:p>
          <a:p>
            <a:endParaRPr lang="en-US" sz="2800" dirty="0"/>
          </a:p>
          <a:p>
            <a:r>
              <a:rPr lang="en-US" sz="2800" dirty="0">
                <a:hlinkClick r:id="rId2"/>
              </a:rPr>
              <a:t>http://</a:t>
            </a:r>
            <a:r>
              <a:rPr lang="en-US" sz="2800" dirty="0" smtClean="0">
                <a:hlinkClick r:id="rId2"/>
              </a:rPr>
              <a:t>www.uwyo.edu/4-h/get-involved/travel/deer-hunt/index.html</a:t>
            </a:r>
            <a:endParaRPr lang="en-US" sz="2800" dirty="0" smtClean="0"/>
          </a:p>
          <a:p>
            <a:endParaRPr lang="en-US" sz="2800" dirty="0" smtClean="0"/>
          </a:p>
          <a:p>
            <a:pPr lvl="1"/>
            <a:endParaRPr lang="en-US" sz="2200" dirty="0" smtClean="0"/>
          </a:p>
        </p:txBody>
      </p:sp>
    </p:spTree>
    <p:extLst>
      <p:ext uri="{BB962C8B-B14F-4D97-AF65-F5344CB8AC3E}">
        <p14:creationId xmlns:p14="http://schemas.microsoft.com/office/powerpoint/2010/main" val="3286550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find out more?</a:t>
            </a:r>
            <a:endParaRPr lang="en-US" dirty="0"/>
          </a:p>
        </p:txBody>
      </p:sp>
      <p:sp>
        <p:nvSpPr>
          <p:cNvPr id="3" name="Content Placeholder 2"/>
          <p:cNvSpPr>
            <a:spLocks noGrp="1"/>
          </p:cNvSpPr>
          <p:nvPr>
            <p:ph idx="1"/>
          </p:nvPr>
        </p:nvSpPr>
        <p:spPr/>
        <p:txBody>
          <a:bodyPr>
            <a:normAutofit fontScale="92500" lnSpcReduction="10000"/>
          </a:bodyPr>
          <a:lstStyle/>
          <a:p>
            <a:r>
              <a:rPr lang="en-US" sz="3600" dirty="0" smtClean="0"/>
              <a:t>County / Regional</a:t>
            </a:r>
          </a:p>
          <a:p>
            <a:pPr lvl="1"/>
            <a:r>
              <a:rPr lang="en-US" sz="3400" dirty="0" smtClean="0"/>
              <a:t>Read your newsletter</a:t>
            </a:r>
          </a:p>
          <a:p>
            <a:pPr lvl="1"/>
            <a:r>
              <a:rPr lang="en-US" sz="3400" dirty="0" smtClean="0"/>
              <a:t>Social Media </a:t>
            </a:r>
          </a:p>
          <a:p>
            <a:pPr lvl="1"/>
            <a:r>
              <a:rPr lang="en-US" sz="3400" dirty="0" smtClean="0"/>
              <a:t>E-mails from County Educator</a:t>
            </a:r>
          </a:p>
          <a:p>
            <a:pPr lvl="1"/>
            <a:r>
              <a:rPr lang="en-US" sz="3400" dirty="0" smtClean="0"/>
              <a:t>Call your Extension Office</a:t>
            </a:r>
          </a:p>
          <a:p>
            <a:pPr lvl="2"/>
            <a:r>
              <a:rPr lang="en-US" sz="3200" dirty="0" smtClean="0"/>
              <a:t>ASK QUESTIONS</a:t>
            </a:r>
          </a:p>
        </p:txBody>
      </p:sp>
    </p:spTree>
    <p:extLst>
      <p:ext uri="{BB962C8B-B14F-4D97-AF65-F5344CB8AC3E}">
        <p14:creationId xmlns:p14="http://schemas.microsoft.com/office/powerpoint/2010/main" val="239496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7803293" y="4501053"/>
            <a:ext cx="4153146" cy="119667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1900" b="1" i="0" kern="1200" cap="all" spc="300" baseline="0">
                <a:solidFill>
                  <a:schemeClr val="accent1"/>
                </a:solidFill>
                <a:latin typeface="+mn-lt"/>
                <a:ea typeface="+mj-ea"/>
                <a:cs typeface="+mj-cs"/>
              </a:defRPr>
            </a:lvl1pPr>
          </a:lstStyle>
          <a:p>
            <a:pPr algn="ctr"/>
            <a:r>
              <a:rPr lang="en-US" sz="3600" dirty="0" smtClean="0"/>
              <a:t>State</a:t>
            </a:r>
          </a:p>
          <a:p>
            <a:pPr algn="ctr"/>
            <a:r>
              <a:rPr lang="en-US" sz="3600" dirty="0" smtClean="0"/>
              <a:t>Leadership Team</a:t>
            </a:r>
            <a:r>
              <a:rPr lang="en-US" sz="5400" dirty="0" smtClean="0"/>
              <a:t/>
            </a:r>
            <a:br>
              <a:rPr lang="en-US" sz="5400" dirty="0" smtClean="0"/>
            </a:br>
            <a:r>
              <a:rPr lang="en-US" sz="5400" dirty="0" smtClean="0"/>
              <a:t/>
            </a:r>
            <a:br>
              <a:rPr lang="en-US" sz="5400" dirty="0" smtClean="0"/>
            </a:br>
            <a:endParaRPr lang="en-US" sz="5400" dirty="0" smtClean="0">
              <a:solidFill>
                <a:schemeClr val="bg1"/>
              </a:solidFill>
            </a:endParaRPr>
          </a:p>
        </p:txBody>
      </p:sp>
      <p:sp>
        <p:nvSpPr>
          <p:cNvPr id="2" name="Picture Placeholder 1"/>
          <p:cNvSpPr>
            <a:spLocks noGrp="1"/>
          </p:cNvSpPr>
          <p:nvPr>
            <p:ph type="pic" idx="1"/>
          </p:nvPr>
        </p:nvSpPr>
        <p:spPr/>
      </p:sp>
      <p:pic>
        <p:nvPicPr>
          <p:cNvPr id="1026" name="Picture 2" descr="http://www.uwyo.edu/4-h/get-involved/leadershipteam/docs/team-picture-2017-2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138" y="1046653"/>
            <a:ext cx="6790677" cy="4920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7523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Leadership team</a:t>
            </a:r>
            <a:endParaRPr lang="en-US" dirty="0"/>
          </a:p>
        </p:txBody>
      </p:sp>
      <p:sp>
        <p:nvSpPr>
          <p:cNvPr id="3" name="Content Placeholder 2"/>
          <p:cNvSpPr>
            <a:spLocks noGrp="1"/>
          </p:cNvSpPr>
          <p:nvPr>
            <p:ph idx="1"/>
          </p:nvPr>
        </p:nvSpPr>
        <p:spPr>
          <a:xfrm>
            <a:off x="944880" y="1341120"/>
            <a:ext cx="10800080" cy="5059679"/>
          </a:xfrm>
        </p:spPr>
        <p:txBody>
          <a:bodyPr>
            <a:normAutofit/>
          </a:bodyPr>
          <a:lstStyle/>
          <a:p>
            <a:r>
              <a:rPr lang="en-US" sz="3200" dirty="0" smtClean="0"/>
              <a:t>Open to youth ages 14-18</a:t>
            </a:r>
          </a:p>
          <a:p>
            <a:r>
              <a:rPr lang="en-US" sz="3200" dirty="0" smtClean="0"/>
              <a:t>Seven youth chosen</a:t>
            </a:r>
          </a:p>
          <a:p>
            <a:r>
              <a:rPr lang="en-US" sz="3200" dirty="0" smtClean="0"/>
              <a:t>Serve as the “face” of the Wyoming 4-H program.</a:t>
            </a:r>
          </a:p>
          <a:p>
            <a:pPr marL="0" indent="0">
              <a:buNone/>
            </a:pPr>
            <a:endParaRPr lang="en-US" sz="2800" dirty="0" smtClean="0"/>
          </a:p>
          <a:p>
            <a:pPr marL="0" indent="0">
              <a:buNone/>
            </a:pPr>
            <a:r>
              <a:rPr lang="en-US" sz="2800" dirty="0">
                <a:hlinkClick r:id="rId2"/>
              </a:rPr>
              <a:t>http://</a:t>
            </a:r>
            <a:r>
              <a:rPr lang="en-US" sz="2800" dirty="0" smtClean="0">
                <a:hlinkClick r:id="rId2"/>
              </a:rPr>
              <a:t>www.uwyo.edu/4-h/get-involved/leadershipteam/index.html</a:t>
            </a:r>
            <a:endParaRPr lang="en-US" sz="2800" dirty="0" smtClean="0"/>
          </a:p>
          <a:p>
            <a:pPr marL="0" indent="0">
              <a:buNone/>
            </a:pPr>
            <a:endParaRPr lang="en-US" sz="2800" dirty="0" smtClean="0"/>
          </a:p>
          <a:p>
            <a:pPr lvl="1"/>
            <a:endParaRPr lang="en-US" sz="2200" dirty="0" smtClean="0"/>
          </a:p>
        </p:txBody>
      </p:sp>
    </p:spTree>
    <p:extLst>
      <p:ext uri="{BB962C8B-B14F-4D97-AF65-F5344CB8AC3E}">
        <p14:creationId xmlns:p14="http://schemas.microsoft.com/office/powerpoint/2010/main" val="2610842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7803293" y="4501053"/>
            <a:ext cx="4153146" cy="119667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1900" b="1" i="0" kern="1200" cap="all" spc="300" baseline="0">
                <a:solidFill>
                  <a:schemeClr val="accent1"/>
                </a:solidFill>
                <a:latin typeface="+mn-lt"/>
                <a:ea typeface="+mj-ea"/>
                <a:cs typeface="+mj-cs"/>
              </a:defRPr>
            </a:lvl1pPr>
          </a:lstStyle>
          <a:p>
            <a:pPr algn="ctr"/>
            <a:r>
              <a:rPr lang="en-US" sz="3600" dirty="0" smtClean="0"/>
              <a:t>Citizenship Washington Focus </a:t>
            </a:r>
          </a:p>
          <a:p>
            <a:pPr algn="ctr"/>
            <a:r>
              <a:rPr lang="en-US" sz="3600" dirty="0" smtClean="0"/>
              <a:t>(CWF)</a:t>
            </a:r>
            <a:r>
              <a:rPr lang="en-US" sz="5400" dirty="0" smtClean="0"/>
              <a:t/>
            </a:r>
            <a:br>
              <a:rPr lang="en-US" sz="5400" dirty="0" smtClean="0"/>
            </a:br>
            <a:r>
              <a:rPr lang="en-US" sz="5400" dirty="0" smtClean="0"/>
              <a:t/>
            </a:r>
            <a:br>
              <a:rPr lang="en-US" sz="5400" dirty="0" smtClean="0"/>
            </a:br>
            <a:r>
              <a:rPr lang="en-US" sz="5400" dirty="0" smtClean="0">
                <a:solidFill>
                  <a:schemeClr val="bg1"/>
                </a:solidFill>
              </a:rPr>
              <a:t>JUNE</a:t>
            </a:r>
          </a:p>
          <a:p>
            <a:pPr algn="ctr"/>
            <a:r>
              <a:rPr lang="en-US" sz="5400" dirty="0" smtClean="0">
                <a:solidFill>
                  <a:schemeClr val="bg1"/>
                </a:solidFill>
              </a:rPr>
              <a:t>16-23</a:t>
            </a:r>
          </a:p>
        </p:txBody>
      </p:sp>
      <p:pic>
        <p:nvPicPr>
          <p:cNvPr id="19458" name="Picture 2" descr="Image may contain: 14 people"/>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4260" r="14260"/>
          <a:stretch>
            <a:fillRect/>
          </a:stretch>
        </p:blipFill>
        <p:spPr bwMode="auto">
          <a:xfrm>
            <a:off x="546147" y="279133"/>
            <a:ext cx="6586476" cy="6140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1902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Citizenship Washington Focus</a:t>
            </a:r>
            <a:endParaRPr lang="en-US" dirty="0"/>
          </a:p>
        </p:txBody>
      </p:sp>
      <p:sp>
        <p:nvSpPr>
          <p:cNvPr id="3" name="Content Placeholder 2"/>
          <p:cNvSpPr>
            <a:spLocks noGrp="1"/>
          </p:cNvSpPr>
          <p:nvPr>
            <p:ph idx="1"/>
          </p:nvPr>
        </p:nvSpPr>
        <p:spPr>
          <a:xfrm>
            <a:off x="944880" y="1341120"/>
            <a:ext cx="10800080" cy="5059679"/>
          </a:xfrm>
        </p:spPr>
        <p:txBody>
          <a:bodyPr>
            <a:normAutofit/>
          </a:bodyPr>
          <a:lstStyle/>
          <a:p>
            <a:r>
              <a:rPr lang="en-US" sz="3200" dirty="0" smtClean="0"/>
              <a:t>For youth ages 14 -18</a:t>
            </a:r>
          </a:p>
          <a:p>
            <a:r>
              <a:rPr lang="en-US" sz="3200" dirty="0" smtClean="0"/>
              <a:t>Stay at National 4-H Center</a:t>
            </a:r>
          </a:p>
          <a:p>
            <a:r>
              <a:rPr lang="en-US" sz="3200" dirty="0" smtClean="0"/>
              <a:t>Meet youth from other states</a:t>
            </a:r>
          </a:p>
          <a:p>
            <a:r>
              <a:rPr lang="en-US" sz="3200" dirty="0" smtClean="0"/>
              <a:t>Learn about leadership</a:t>
            </a:r>
          </a:p>
          <a:p>
            <a:r>
              <a:rPr lang="en-US" sz="3200" dirty="0" smtClean="0"/>
              <a:t>Tour Washington, D.C. </a:t>
            </a:r>
          </a:p>
          <a:p>
            <a:endParaRPr lang="en-US" sz="3200" dirty="0"/>
          </a:p>
          <a:p>
            <a:r>
              <a:rPr lang="en-US" sz="3200" dirty="0" smtClean="0"/>
              <a:t>APPLICATIONS DUE MARCH 2</a:t>
            </a:r>
            <a:r>
              <a:rPr lang="en-US" sz="3200" baseline="30000" dirty="0" smtClean="0"/>
              <a:t>nd</a:t>
            </a:r>
            <a:endParaRPr lang="en-US" sz="3200" dirty="0" smtClean="0"/>
          </a:p>
          <a:p>
            <a:r>
              <a:rPr lang="en-US" sz="2800" dirty="0">
                <a:hlinkClick r:id="rId2"/>
              </a:rPr>
              <a:t>http://</a:t>
            </a:r>
            <a:r>
              <a:rPr lang="en-US" sz="2800" dirty="0" smtClean="0">
                <a:hlinkClick r:id="rId2"/>
              </a:rPr>
              <a:t>www.uwyo.edu/4-h/get-involved/travel/cwf/index.html</a:t>
            </a:r>
            <a:endParaRPr lang="en-US" sz="2800" dirty="0" smtClean="0"/>
          </a:p>
          <a:p>
            <a:endParaRPr lang="en-US" sz="2800" dirty="0" smtClean="0"/>
          </a:p>
          <a:p>
            <a:pPr lvl="1"/>
            <a:endParaRPr lang="en-US" sz="2200" dirty="0" smtClean="0"/>
          </a:p>
        </p:txBody>
      </p:sp>
    </p:spTree>
    <p:extLst>
      <p:ext uri="{BB962C8B-B14F-4D97-AF65-F5344CB8AC3E}">
        <p14:creationId xmlns:p14="http://schemas.microsoft.com/office/powerpoint/2010/main" val="16039989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7803293" y="4501053"/>
            <a:ext cx="4153146" cy="119667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1900" b="1" i="0" kern="1200" cap="all" spc="300" baseline="0">
                <a:solidFill>
                  <a:schemeClr val="accent1"/>
                </a:solidFill>
                <a:latin typeface="+mn-lt"/>
                <a:ea typeface="+mj-ea"/>
                <a:cs typeface="+mj-cs"/>
              </a:defRPr>
            </a:lvl1pPr>
          </a:lstStyle>
          <a:p>
            <a:pPr algn="ctr"/>
            <a:r>
              <a:rPr lang="en-US" sz="3600" dirty="0" smtClean="0"/>
              <a:t>Leadership Washington Focus </a:t>
            </a:r>
          </a:p>
          <a:p>
            <a:pPr algn="ctr"/>
            <a:r>
              <a:rPr lang="en-US" sz="3600" dirty="0" smtClean="0"/>
              <a:t>(LWF)</a:t>
            </a:r>
            <a:r>
              <a:rPr lang="en-US" sz="5400" dirty="0" smtClean="0"/>
              <a:t/>
            </a:r>
            <a:br>
              <a:rPr lang="en-US" sz="5400" dirty="0" smtClean="0"/>
            </a:br>
            <a:r>
              <a:rPr lang="en-US" sz="5400" dirty="0" smtClean="0"/>
              <a:t/>
            </a:r>
            <a:br>
              <a:rPr lang="en-US" sz="5400" dirty="0" smtClean="0"/>
            </a:br>
            <a:r>
              <a:rPr lang="en-US" sz="5400" dirty="0" smtClean="0">
                <a:solidFill>
                  <a:schemeClr val="bg1"/>
                </a:solidFill>
              </a:rPr>
              <a:t>JULY</a:t>
            </a:r>
          </a:p>
        </p:txBody>
      </p:sp>
      <p:pic>
        <p:nvPicPr>
          <p:cNvPr id="20482" name="Picture 2" descr="Image result for leadership washington focus"/>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4326" r="14326"/>
          <a:stretch>
            <a:fillRect/>
          </a:stretch>
        </p:blipFill>
        <p:spPr bwMode="auto">
          <a:xfrm>
            <a:off x="392291" y="184438"/>
            <a:ext cx="6660892" cy="621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2464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Washington Focus</a:t>
            </a:r>
            <a:endParaRPr lang="en-US" dirty="0"/>
          </a:p>
        </p:txBody>
      </p:sp>
      <p:sp>
        <p:nvSpPr>
          <p:cNvPr id="3" name="Content Placeholder 2"/>
          <p:cNvSpPr>
            <a:spLocks noGrp="1"/>
          </p:cNvSpPr>
          <p:nvPr>
            <p:ph idx="1"/>
          </p:nvPr>
        </p:nvSpPr>
        <p:spPr>
          <a:xfrm>
            <a:off x="944880" y="1341120"/>
            <a:ext cx="10800080" cy="5059679"/>
          </a:xfrm>
        </p:spPr>
        <p:txBody>
          <a:bodyPr>
            <a:normAutofit lnSpcReduction="10000"/>
          </a:bodyPr>
          <a:lstStyle/>
          <a:p>
            <a:r>
              <a:rPr lang="en-US" sz="3200" dirty="0" smtClean="0"/>
              <a:t>For youth in 6</a:t>
            </a:r>
            <a:r>
              <a:rPr lang="en-US" sz="3200" baseline="30000" dirty="0" smtClean="0"/>
              <a:t>th</a:t>
            </a:r>
            <a:r>
              <a:rPr lang="en-US" sz="3200" dirty="0" smtClean="0"/>
              <a:t> – 8</a:t>
            </a:r>
            <a:r>
              <a:rPr lang="en-US" sz="3200" baseline="30000" dirty="0" smtClean="0"/>
              <a:t>th</a:t>
            </a:r>
            <a:r>
              <a:rPr lang="en-US" sz="3200" dirty="0" smtClean="0"/>
              <a:t> grade</a:t>
            </a:r>
          </a:p>
          <a:p>
            <a:r>
              <a:rPr lang="en-US" sz="3200" dirty="0" smtClean="0"/>
              <a:t>Stay at National 4-H Center</a:t>
            </a:r>
          </a:p>
          <a:p>
            <a:r>
              <a:rPr lang="en-US" sz="3200" dirty="0" smtClean="0"/>
              <a:t>Meet youth from other states</a:t>
            </a:r>
          </a:p>
          <a:p>
            <a:r>
              <a:rPr lang="en-US" sz="3200" dirty="0" smtClean="0"/>
              <a:t>Introduction to leadership and citizenship</a:t>
            </a:r>
          </a:p>
          <a:p>
            <a:r>
              <a:rPr lang="en-US" sz="3200" dirty="0" smtClean="0"/>
              <a:t>Tour Washington, D.C. including Air and Space Museum in Virginia</a:t>
            </a:r>
          </a:p>
          <a:p>
            <a:endParaRPr lang="en-US" sz="3200" dirty="0"/>
          </a:p>
          <a:p>
            <a:r>
              <a:rPr lang="en-US" sz="3200" dirty="0" smtClean="0"/>
              <a:t>APPLICATIONS DUE MARCH 2</a:t>
            </a:r>
            <a:r>
              <a:rPr lang="en-US" sz="3200" baseline="30000" dirty="0" smtClean="0"/>
              <a:t>nd</a:t>
            </a:r>
            <a:endParaRPr lang="en-US" sz="3200" dirty="0" smtClean="0"/>
          </a:p>
          <a:p>
            <a:r>
              <a:rPr lang="en-US" sz="2800" dirty="0">
                <a:hlinkClick r:id="rId2"/>
              </a:rPr>
              <a:t>http://</a:t>
            </a:r>
            <a:r>
              <a:rPr lang="en-US" sz="2800" dirty="0" smtClean="0">
                <a:hlinkClick r:id="rId2"/>
              </a:rPr>
              <a:t>www.uwyo.edu/4-h/get-involved/travel/lwf/index.html</a:t>
            </a:r>
            <a:endParaRPr lang="en-US" sz="2800" dirty="0" smtClean="0"/>
          </a:p>
          <a:p>
            <a:endParaRPr lang="en-US" sz="2800" dirty="0" smtClean="0"/>
          </a:p>
          <a:p>
            <a:pPr lvl="1"/>
            <a:endParaRPr lang="en-US" sz="2200" dirty="0" smtClean="0"/>
          </a:p>
        </p:txBody>
      </p:sp>
    </p:spTree>
    <p:extLst>
      <p:ext uri="{BB962C8B-B14F-4D97-AF65-F5344CB8AC3E}">
        <p14:creationId xmlns:p14="http://schemas.microsoft.com/office/powerpoint/2010/main" val="30479627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7755668" y="3653328"/>
            <a:ext cx="4153146" cy="119667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1900" b="1" i="0" kern="1200" cap="all" spc="300" baseline="0">
                <a:solidFill>
                  <a:schemeClr val="accent1"/>
                </a:solidFill>
                <a:latin typeface="+mn-lt"/>
                <a:ea typeface="+mj-ea"/>
                <a:cs typeface="+mj-cs"/>
              </a:defRPr>
            </a:lvl1pPr>
          </a:lstStyle>
          <a:p>
            <a:pPr algn="ctr"/>
            <a:r>
              <a:rPr lang="en-US" sz="3600" dirty="0" smtClean="0"/>
              <a:t>National </a:t>
            </a:r>
          </a:p>
          <a:p>
            <a:pPr algn="ctr"/>
            <a:r>
              <a:rPr lang="en-US" sz="3600" dirty="0" smtClean="0"/>
              <a:t>4-H Conference</a:t>
            </a:r>
            <a:r>
              <a:rPr lang="en-US" sz="5400" dirty="0" smtClean="0"/>
              <a:t/>
            </a:r>
            <a:br>
              <a:rPr lang="en-US" sz="5400" dirty="0" smtClean="0"/>
            </a:br>
            <a:r>
              <a:rPr lang="en-US" sz="5400" dirty="0" smtClean="0"/>
              <a:t/>
            </a:r>
            <a:br>
              <a:rPr lang="en-US" sz="5400" dirty="0" smtClean="0"/>
            </a:br>
            <a:r>
              <a:rPr lang="en-US" sz="5400" dirty="0" smtClean="0">
                <a:solidFill>
                  <a:schemeClr val="bg1"/>
                </a:solidFill>
              </a:rPr>
              <a:t>APRIL</a:t>
            </a:r>
          </a:p>
        </p:txBody>
      </p:sp>
      <p:pic>
        <p:nvPicPr>
          <p:cNvPr id="21506" name="Picture 2" descr="Image result for national 4-H Conference"/>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4207" r="14207"/>
          <a:stretch>
            <a:fillRect/>
          </a:stretch>
        </p:blipFill>
        <p:spPr bwMode="auto">
          <a:xfrm>
            <a:off x="714375" y="361951"/>
            <a:ext cx="6400799" cy="5967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4698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4-H Conference</a:t>
            </a:r>
            <a:endParaRPr lang="en-US" dirty="0"/>
          </a:p>
        </p:txBody>
      </p:sp>
      <p:sp>
        <p:nvSpPr>
          <p:cNvPr id="3" name="Content Placeholder 2"/>
          <p:cNvSpPr>
            <a:spLocks noGrp="1"/>
          </p:cNvSpPr>
          <p:nvPr>
            <p:ph idx="1"/>
          </p:nvPr>
        </p:nvSpPr>
        <p:spPr>
          <a:xfrm>
            <a:off x="944880" y="1341120"/>
            <a:ext cx="10800080" cy="5059679"/>
          </a:xfrm>
        </p:spPr>
        <p:txBody>
          <a:bodyPr>
            <a:normAutofit/>
          </a:bodyPr>
          <a:lstStyle/>
          <a:p>
            <a:r>
              <a:rPr lang="en-US" sz="3200" dirty="0" smtClean="0"/>
              <a:t>For youth ages 14-18</a:t>
            </a:r>
          </a:p>
          <a:p>
            <a:r>
              <a:rPr lang="en-US" sz="3200" dirty="0" smtClean="0"/>
              <a:t>Focus on policy development and government process</a:t>
            </a:r>
          </a:p>
          <a:p>
            <a:r>
              <a:rPr lang="en-US" sz="3200" dirty="0" smtClean="0"/>
              <a:t>Youth research issue and develop policy presentations for government officials</a:t>
            </a:r>
          </a:p>
          <a:p>
            <a:pPr marL="0" indent="0">
              <a:buNone/>
            </a:pPr>
            <a:endParaRPr lang="en-US" sz="3200" dirty="0" smtClean="0"/>
          </a:p>
          <a:p>
            <a:pPr marL="0" indent="0">
              <a:buNone/>
            </a:pPr>
            <a:endParaRPr lang="en-US" sz="2800" dirty="0" smtClean="0"/>
          </a:p>
          <a:p>
            <a:pPr marL="0" indent="0">
              <a:buNone/>
            </a:pPr>
            <a:r>
              <a:rPr lang="en-US" sz="2800" dirty="0">
                <a:hlinkClick r:id="rId2"/>
              </a:rPr>
              <a:t>http://</a:t>
            </a:r>
            <a:r>
              <a:rPr lang="en-US" sz="2800" dirty="0" smtClean="0">
                <a:hlinkClick r:id="rId2"/>
              </a:rPr>
              <a:t>www.uwyo.edu/4-h/get-involved/travel/national4hconference/index.html</a:t>
            </a:r>
            <a:endParaRPr lang="en-US" sz="2800" dirty="0" smtClean="0"/>
          </a:p>
          <a:p>
            <a:pPr marL="0" indent="0">
              <a:buNone/>
            </a:pPr>
            <a:endParaRPr lang="en-US" sz="2800" dirty="0" smtClean="0"/>
          </a:p>
          <a:p>
            <a:pPr lvl="1"/>
            <a:endParaRPr lang="en-US" sz="2200" dirty="0" smtClean="0"/>
          </a:p>
        </p:txBody>
      </p:sp>
    </p:spTree>
    <p:extLst>
      <p:ext uri="{BB962C8B-B14F-4D97-AF65-F5344CB8AC3E}">
        <p14:creationId xmlns:p14="http://schemas.microsoft.com/office/powerpoint/2010/main" val="27668333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7765193" y="3939078"/>
            <a:ext cx="4153146" cy="119667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1900" b="1" i="0" kern="1200" cap="all" spc="300" baseline="0">
                <a:solidFill>
                  <a:schemeClr val="accent1"/>
                </a:solidFill>
                <a:latin typeface="+mn-lt"/>
                <a:ea typeface="+mj-ea"/>
                <a:cs typeface="+mj-cs"/>
              </a:defRPr>
            </a:lvl1pPr>
          </a:lstStyle>
          <a:p>
            <a:pPr algn="ctr"/>
            <a:r>
              <a:rPr lang="en-US" sz="4800" dirty="0" smtClean="0"/>
              <a:t>National </a:t>
            </a:r>
          </a:p>
          <a:p>
            <a:pPr algn="ctr"/>
            <a:r>
              <a:rPr lang="en-US" sz="4800" dirty="0" smtClean="0"/>
              <a:t>4-H congress</a:t>
            </a:r>
            <a:r>
              <a:rPr lang="en-US" sz="5400" dirty="0" smtClean="0"/>
              <a:t/>
            </a:r>
            <a:br>
              <a:rPr lang="en-US" sz="5400" dirty="0" smtClean="0"/>
            </a:br>
            <a:r>
              <a:rPr lang="en-US" sz="5400" dirty="0" smtClean="0"/>
              <a:t/>
            </a:r>
            <a:br>
              <a:rPr lang="en-US" sz="5400" dirty="0" smtClean="0"/>
            </a:br>
            <a:r>
              <a:rPr lang="en-US" sz="4800" dirty="0" smtClean="0">
                <a:solidFill>
                  <a:schemeClr val="bg1"/>
                </a:solidFill>
              </a:rPr>
              <a:t>November</a:t>
            </a:r>
          </a:p>
        </p:txBody>
      </p:sp>
      <p:pic>
        <p:nvPicPr>
          <p:cNvPr id="22530" name="Picture 2" descr="Image result for national 4-H Congress"/>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5058" b="15058"/>
          <a:stretch>
            <a:fillRect/>
          </a:stretch>
        </p:blipFill>
        <p:spPr bwMode="auto">
          <a:xfrm>
            <a:off x="537934" y="219075"/>
            <a:ext cx="6691540" cy="623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8983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4-H Congress</a:t>
            </a:r>
            <a:endParaRPr lang="en-US" dirty="0"/>
          </a:p>
        </p:txBody>
      </p:sp>
      <p:sp>
        <p:nvSpPr>
          <p:cNvPr id="3" name="Content Placeholder 2"/>
          <p:cNvSpPr>
            <a:spLocks noGrp="1"/>
          </p:cNvSpPr>
          <p:nvPr>
            <p:ph idx="1"/>
          </p:nvPr>
        </p:nvSpPr>
        <p:spPr>
          <a:xfrm>
            <a:off x="944880" y="1341120"/>
            <a:ext cx="10800080" cy="5059679"/>
          </a:xfrm>
        </p:spPr>
        <p:txBody>
          <a:bodyPr>
            <a:normAutofit/>
          </a:bodyPr>
          <a:lstStyle/>
          <a:p>
            <a:r>
              <a:rPr lang="en-US" sz="3200" dirty="0" smtClean="0"/>
              <a:t>For youth ages 14 - 18</a:t>
            </a:r>
          </a:p>
          <a:p>
            <a:r>
              <a:rPr lang="en-US" sz="3200" dirty="0" smtClean="0"/>
              <a:t>Focus on diversity and community service</a:t>
            </a:r>
          </a:p>
          <a:p>
            <a:r>
              <a:rPr lang="en-US" sz="3200" dirty="0" smtClean="0"/>
              <a:t>Held in Atlanta, Georgia</a:t>
            </a:r>
          </a:p>
          <a:p>
            <a:r>
              <a:rPr lang="en-US" sz="3200" dirty="0" smtClean="0"/>
              <a:t>Famous guest speakers</a:t>
            </a:r>
          </a:p>
          <a:p>
            <a:r>
              <a:rPr lang="en-US" sz="3200" dirty="0" smtClean="0"/>
              <a:t>Try new foods and participate in unique experiences</a:t>
            </a:r>
            <a:endParaRPr lang="en-US" sz="2800" dirty="0" smtClean="0"/>
          </a:p>
          <a:p>
            <a:pPr marL="457200" lvl="1" indent="0">
              <a:buNone/>
            </a:pPr>
            <a:endParaRPr lang="en-US" sz="2200" dirty="0"/>
          </a:p>
          <a:p>
            <a:pPr marL="457200" lvl="1" indent="0">
              <a:buNone/>
            </a:pPr>
            <a:r>
              <a:rPr lang="en-US" sz="2200" dirty="0">
                <a:hlinkClick r:id="rId2"/>
              </a:rPr>
              <a:t>http://</a:t>
            </a:r>
            <a:r>
              <a:rPr lang="en-US" sz="2200" dirty="0" smtClean="0">
                <a:hlinkClick r:id="rId2"/>
              </a:rPr>
              <a:t>www.uwyo.edu/4-h/get-involved/travel/national4hcongress/index.html</a:t>
            </a:r>
            <a:endParaRPr lang="en-US" sz="2200" dirty="0" smtClean="0"/>
          </a:p>
          <a:p>
            <a:pPr marL="457200" lvl="1" indent="0">
              <a:buNone/>
            </a:pPr>
            <a:endParaRPr lang="en-US" sz="2200" dirty="0"/>
          </a:p>
        </p:txBody>
      </p:sp>
    </p:spTree>
    <p:extLst>
      <p:ext uri="{BB962C8B-B14F-4D97-AF65-F5344CB8AC3E}">
        <p14:creationId xmlns:p14="http://schemas.microsoft.com/office/powerpoint/2010/main" val="909726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state offer?</a:t>
            </a:r>
            <a:endParaRPr lang="en-US" dirty="0"/>
          </a:p>
        </p:txBody>
      </p:sp>
      <p:sp>
        <p:nvSpPr>
          <p:cNvPr id="3" name="Content Placeholder 2"/>
          <p:cNvSpPr>
            <a:spLocks noGrp="1"/>
          </p:cNvSpPr>
          <p:nvPr>
            <p:ph idx="1"/>
          </p:nvPr>
        </p:nvSpPr>
        <p:spPr/>
        <p:txBody>
          <a:bodyPr>
            <a:normAutofit/>
          </a:bodyPr>
          <a:lstStyle/>
          <a:p>
            <a:r>
              <a:rPr lang="en-US" sz="3600" dirty="0" smtClean="0"/>
              <a:t>Read Your Newsletter</a:t>
            </a:r>
          </a:p>
          <a:p>
            <a:r>
              <a:rPr lang="en-US" sz="3600" dirty="0" smtClean="0"/>
              <a:t>Social Media</a:t>
            </a:r>
          </a:p>
          <a:p>
            <a:r>
              <a:rPr lang="en-US" sz="3600" dirty="0" smtClean="0"/>
              <a:t>Call your County Educator</a:t>
            </a:r>
          </a:p>
          <a:p>
            <a:r>
              <a:rPr lang="en-US" sz="3600" dirty="0" smtClean="0"/>
              <a:t>State 4-H Website</a:t>
            </a:r>
          </a:p>
          <a:p>
            <a:r>
              <a:rPr lang="en-US" sz="3600" dirty="0" smtClean="0"/>
              <a:t>Read your 4-H online e-mails</a:t>
            </a:r>
          </a:p>
        </p:txBody>
      </p:sp>
    </p:spTree>
    <p:extLst>
      <p:ext uri="{BB962C8B-B14F-4D97-AF65-F5344CB8AC3E}">
        <p14:creationId xmlns:p14="http://schemas.microsoft.com/office/powerpoint/2010/main" val="12886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8038854" y="3772824"/>
            <a:ext cx="4153146" cy="119667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1900" b="1" i="0" kern="1200" cap="all" spc="300" baseline="0">
                <a:solidFill>
                  <a:schemeClr val="accent1"/>
                </a:solidFill>
                <a:latin typeface="+mn-lt"/>
                <a:ea typeface="+mj-ea"/>
                <a:cs typeface="+mj-cs"/>
              </a:defRPr>
            </a:lvl1pPr>
          </a:lstStyle>
          <a:p>
            <a:pPr algn="ctr"/>
            <a:r>
              <a:rPr lang="en-US" sz="2800" dirty="0" smtClean="0"/>
              <a:t>International opportunities</a:t>
            </a:r>
            <a:r>
              <a:rPr lang="en-US" sz="5400" dirty="0" smtClean="0"/>
              <a:t/>
            </a:r>
            <a:br>
              <a:rPr lang="en-US" sz="5400" dirty="0" smtClean="0"/>
            </a:br>
            <a:r>
              <a:rPr lang="en-US" sz="5400" dirty="0" smtClean="0"/>
              <a:t/>
            </a:r>
            <a:br>
              <a:rPr lang="en-US" sz="5400" dirty="0" smtClean="0"/>
            </a:br>
            <a:endParaRPr lang="en-US" sz="4800" dirty="0" smtClean="0">
              <a:solidFill>
                <a:schemeClr val="bg1"/>
              </a:solidFill>
            </a:endParaRPr>
          </a:p>
        </p:txBody>
      </p:sp>
      <p:sp>
        <p:nvSpPr>
          <p:cNvPr id="2" name="Picture Placeholder 1"/>
          <p:cNvSpPr>
            <a:spLocks noGrp="1"/>
          </p:cNvSpPr>
          <p:nvPr>
            <p:ph type="pic" idx="1"/>
          </p:nvPr>
        </p:nvSpPr>
        <p:spPr/>
      </p:sp>
      <p:pic>
        <p:nvPicPr>
          <p:cNvPr id="2050" name="Picture 2" descr="http://extension.oregonstate.edu/news/sites/default/files/imagecache/news_lightbox/news_images/mongolia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193" y="221671"/>
            <a:ext cx="4785880" cy="6381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9048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a:t>
            </a:r>
            <a:endParaRPr lang="en-US" dirty="0"/>
          </a:p>
        </p:txBody>
      </p:sp>
      <p:sp>
        <p:nvSpPr>
          <p:cNvPr id="3" name="Content Placeholder 2"/>
          <p:cNvSpPr>
            <a:spLocks noGrp="1"/>
          </p:cNvSpPr>
          <p:nvPr>
            <p:ph idx="1"/>
          </p:nvPr>
        </p:nvSpPr>
        <p:spPr>
          <a:xfrm>
            <a:off x="944880" y="1341120"/>
            <a:ext cx="10800080" cy="5059679"/>
          </a:xfrm>
        </p:spPr>
        <p:txBody>
          <a:bodyPr>
            <a:normAutofit/>
          </a:bodyPr>
          <a:lstStyle/>
          <a:p>
            <a:r>
              <a:rPr lang="en-US" sz="3200" dirty="0" smtClean="0"/>
              <a:t>For youth ages 14 – 18</a:t>
            </a:r>
          </a:p>
          <a:p>
            <a:r>
              <a:rPr lang="en-US" sz="3200" dirty="0" smtClean="0"/>
              <a:t>Different countries each year</a:t>
            </a:r>
          </a:p>
          <a:p>
            <a:pPr lvl="1"/>
            <a:r>
              <a:rPr lang="en-US" sz="3000" dirty="0" smtClean="0"/>
              <a:t>Ghana</a:t>
            </a:r>
          </a:p>
          <a:p>
            <a:pPr lvl="1"/>
            <a:r>
              <a:rPr lang="en-US" sz="3000" dirty="0" smtClean="0"/>
              <a:t>Mongolia</a:t>
            </a:r>
          </a:p>
          <a:p>
            <a:pPr lvl="1"/>
            <a:r>
              <a:rPr lang="en-US" sz="3000" dirty="0" smtClean="0"/>
              <a:t>Samoa</a:t>
            </a:r>
          </a:p>
          <a:p>
            <a:pPr lvl="1"/>
            <a:r>
              <a:rPr lang="en-US" sz="3000" dirty="0" smtClean="0"/>
              <a:t>Finland</a:t>
            </a:r>
          </a:p>
          <a:p>
            <a:r>
              <a:rPr lang="en-US" sz="3200" dirty="0" smtClean="0"/>
              <a:t>Learn something new and share your traditions with others</a:t>
            </a:r>
          </a:p>
          <a:p>
            <a:r>
              <a:rPr lang="en-US" sz="3200" dirty="0">
                <a:hlinkClick r:id="rId2"/>
              </a:rPr>
              <a:t>http://</a:t>
            </a:r>
            <a:r>
              <a:rPr lang="en-US" sz="3200" dirty="0" smtClean="0">
                <a:hlinkClick r:id="rId2"/>
              </a:rPr>
              <a:t>www.uwyo.edu/4-h/international/index.html</a:t>
            </a:r>
            <a:endParaRPr lang="en-US" sz="3200" dirty="0" smtClean="0"/>
          </a:p>
          <a:p>
            <a:pPr marL="0" indent="0">
              <a:buNone/>
            </a:pPr>
            <a:endParaRPr lang="en-US" sz="3200" dirty="0" smtClean="0"/>
          </a:p>
          <a:p>
            <a:pPr lvl="1"/>
            <a:endParaRPr lang="en-US" sz="2200" dirty="0" smtClean="0"/>
          </a:p>
        </p:txBody>
      </p:sp>
    </p:spTree>
    <p:extLst>
      <p:ext uri="{BB962C8B-B14F-4D97-AF65-F5344CB8AC3E}">
        <p14:creationId xmlns:p14="http://schemas.microsoft.com/office/powerpoint/2010/main" val="30379988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Western national Roundup</a:t>
            </a:r>
            <a:endParaRPr lang="en-US" dirty="0"/>
          </a:p>
        </p:txBody>
      </p:sp>
      <p:sp>
        <p:nvSpPr>
          <p:cNvPr id="3" name="Content Placeholder 2"/>
          <p:cNvSpPr>
            <a:spLocks noGrp="1"/>
          </p:cNvSpPr>
          <p:nvPr>
            <p:ph idx="1"/>
          </p:nvPr>
        </p:nvSpPr>
        <p:spPr/>
        <p:txBody>
          <a:bodyPr/>
          <a:lstStyle/>
          <a:p>
            <a:r>
              <a:rPr lang="en-US" dirty="0" smtClean="0"/>
              <a:t>New this year – Open to any youth age 14-18</a:t>
            </a:r>
          </a:p>
          <a:p>
            <a:r>
              <a:rPr lang="en-US" dirty="0" smtClean="0"/>
              <a:t>Includes team and individual competitions – need to qualify to compete</a:t>
            </a:r>
          </a:p>
          <a:p>
            <a:r>
              <a:rPr lang="en-US" dirty="0" smtClean="0"/>
              <a:t>Leaders seminars, banquets, and dance</a:t>
            </a:r>
          </a:p>
          <a:p>
            <a:r>
              <a:rPr lang="en-US" dirty="0" smtClean="0"/>
              <a:t>Attend stock show</a:t>
            </a:r>
          </a:p>
          <a:p>
            <a:r>
              <a:rPr lang="en-US" dirty="0" smtClean="0"/>
              <a:t>State’s night out </a:t>
            </a:r>
          </a:p>
          <a:p>
            <a:endParaRPr lang="en-US" dirty="0"/>
          </a:p>
          <a:p>
            <a:r>
              <a:rPr lang="en-US" dirty="0">
                <a:hlinkClick r:id="rId2"/>
              </a:rPr>
              <a:t>http://</a:t>
            </a:r>
            <a:r>
              <a:rPr lang="en-US" dirty="0" smtClean="0">
                <a:hlinkClick r:id="rId2"/>
              </a:rPr>
              <a:t>www.uwyo.edu/4-h/get-involved/roundup/index.html</a:t>
            </a:r>
            <a:endParaRPr lang="en-US" dirty="0" smtClean="0"/>
          </a:p>
          <a:p>
            <a:endParaRPr lang="en-US" dirty="0"/>
          </a:p>
        </p:txBody>
      </p:sp>
    </p:spTree>
    <p:extLst>
      <p:ext uri="{BB962C8B-B14F-4D97-AF65-F5344CB8AC3E}">
        <p14:creationId xmlns:p14="http://schemas.microsoft.com/office/powerpoint/2010/main" val="21462152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Else?</a:t>
            </a:r>
            <a:endParaRPr lang="en-US" dirty="0"/>
          </a:p>
        </p:txBody>
      </p:sp>
      <p:sp>
        <p:nvSpPr>
          <p:cNvPr id="3" name="Content Placeholder 2"/>
          <p:cNvSpPr>
            <a:spLocks noGrp="1"/>
          </p:cNvSpPr>
          <p:nvPr>
            <p:ph idx="1"/>
          </p:nvPr>
        </p:nvSpPr>
        <p:spPr>
          <a:xfrm>
            <a:off x="944880" y="1341120"/>
            <a:ext cx="10800080" cy="5059679"/>
          </a:xfrm>
        </p:spPr>
        <p:txBody>
          <a:bodyPr>
            <a:normAutofit/>
          </a:bodyPr>
          <a:lstStyle/>
          <a:p>
            <a:r>
              <a:rPr lang="en-US" sz="3200" dirty="0" smtClean="0"/>
              <a:t>College scholarships</a:t>
            </a:r>
          </a:p>
          <a:p>
            <a:pPr lvl="2"/>
            <a:r>
              <a:rPr lang="en-US" sz="2800" dirty="0">
                <a:hlinkClick r:id="rId2"/>
              </a:rPr>
              <a:t>http://www.wyoming4h.org/4hfoundation/scholarships</a:t>
            </a:r>
            <a:r>
              <a:rPr lang="en-US" sz="2800" dirty="0" smtClean="0">
                <a:hlinkClick r:id="rId2"/>
              </a:rPr>
              <a:t>/</a:t>
            </a:r>
            <a:endParaRPr lang="en-US" sz="2800" dirty="0" smtClean="0"/>
          </a:p>
          <a:p>
            <a:r>
              <a:rPr lang="en-US" sz="3200" dirty="0" smtClean="0"/>
              <a:t>Internships for college students at local Extension Office</a:t>
            </a:r>
          </a:p>
          <a:p>
            <a:pPr lvl="1"/>
            <a:r>
              <a:rPr lang="en-US" sz="3000" dirty="0">
                <a:hlinkClick r:id="rId3"/>
              </a:rPr>
              <a:t>https://</a:t>
            </a:r>
            <a:r>
              <a:rPr lang="en-US" sz="3000" dirty="0" smtClean="0">
                <a:hlinkClick r:id="rId3"/>
              </a:rPr>
              <a:t>wyoming4h.formstack.com/forms/internapp</a:t>
            </a:r>
            <a:endParaRPr lang="en-US" sz="3000" dirty="0" smtClean="0"/>
          </a:p>
          <a:p>
            <a:r>
              <a:rPr lang="en-US" sz="3200" dirty="0" smtClean="0"/>
              <a:t>Foundation Shooting Fundraisers</a:t>
            </a:r>
          </a:p>
          <a:p>
            <a:pPr lvl="1"/>
            <a:r>
              <a:rPr lang="en-US" sz="3000" dirty="0">
                <a:hlinkClick r:id="rId4"/>
              </a:rPr>
              <a:t>http://www.wyoming4h.org/4hfoundation/fundraisers</a:t>
            </a:r>
            <a:r>
              <a:rPr lang="en-US" sz="3000" dirty="0" smtClean="0">
                <a:hlinkClick r:id="rId4"/>
              </a:rPr>
              <a:t>/</a:t>
            </a:r>
            <a:r>
              <a:rPr lang="en-US" sz="3000" dirty="0" smtClean="0"/>
              <a:t>	</a:t>
            </a:r>
          </a:p>
          <a:p>
            <a:pPr lvl="2"/>
            <a:r>
              <a:rPr lang="en-US" sz="1800" dirty="0" smtClean="0"/>
              <a:t>Boulder Big Draw (Archery near Pinedale)</a:t>
            </a:r>
          </a:p>
          <a:p>
            <a:pPr lvl="2"/>
            <a:r>
              <a:rPr lang="en-US" sz="1800" dirty="0" smtClean="0"/>
              <a:t>Platte River Shootout (Shotgun near Saratoga)</a:t>
            </a:r>
          </a:p>
          <a:p>
            <a:pPr lvl="2"/>
            <a:r>
              <a:rPr lang="en-US" sz="1800" dirty="0" smtClean="0"/>
              <a:t>Apache Clear Creek Shootout (Shotgun near Ucross)</a:t>
            </a:r>
          </a:p>
          <a:p>
            <a:pPr lvl="1"/>
            <a:endParaRPr lang="en-US" sz="2000" dirty="0" smtClean="0"/>
          </a:p>
        </p:txBody>
      </p:sp>
    </p:spTree>
    <p:extLst>
      <p:ext uri="{BB962C8B-B14F-4D97-AF65-F5344CB8AC3E}">
        <p14:creationId xmlns:p14="http://schemas.microsoft.com/office/powerpoint/2010/main" val="37932543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Role?</a:t>
            </a:r>
            <a:endParaRPr lang="en-US" dirty="0"/>
          </a:p>
        </p:txBody>
      </p:sp>
      <p:sp>
        <p:nvSpPr>
          <p:cNvPr id="3" name="Content Placeholder 2"/>
          <p:cNvSpPr>
            <a:spLocks noGrp="1"/>
          </p:cNvSpPr>
          <p:nvPr>
            <p:ph idx="1"/>
          </p:nvPr>
        </p:nvSpPr>
        <p:spPr/>
        <p:txBody>
          <a:bodyPr/>
          <a:lstStyle/>
          <a:p>
            <a:r>
              <a:rPr lang="en-US" sz="2800" dirty="0" smtClean="0"/>
              <a:t>Make youth aware of opportunities</a:t>
            </a:r>
          </a:p>
          <a:p>
            <a:r>
              <a:rPr lang="en-US" sz="2800" dirty="0" smtClean="0"/>
              <a:t>Encourage them to attend</a:t>
            </a:r>
          </a:p>
          <a:p>
            <a:r>
              <a:rPr lang="en-US" sz="2800" dirty="0" smtClean="0"/>
              <a:t>Help with raising funds – don’t let money stand in their way</a:t>
            </a:r>
          </a:p>
          <a:p>
            <a:r>
              <a:rPr lang="en-US" sz="2800" dirty="0" smtClean="0"/>
              <a:t>Coach a team</a:t>
            </a:r>
          </a:p>
          <a:p>
            <a:r>
              <a:rPr lang="en-US" sz="2800" dirty="0" smtClean="0"/>
              <a:t>Serve as a chaperone</a:t>
            </a:r>
          </a:p>
          <a:p>
            <a:r>
              <a:rPr lang="en-US" sz="2800" dirty="0" smtClean="0"/>
              <a:t>Invite youth to share their experience at a meeting (club or county)</a:t>
            </a:r>
          </a:p>
          <a:p>
            <a:endParaRPr lang="en-US" dirty="0" smtClean="0"/>
          </a:p>
        </p:txBody>
      </p:sp>
    </p:spTree>
    <p:extLst>
      <p:ext uri="{BB962C8B-B14F-4D97-AF65-F5344CB8AC3E}">
        <p14:creationId xmlns:p14="http://schemas.microsoft.com/office/powerpoint/2010/main" val="177386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28155" y="4698836"/>
            <a:ext cx="4153146" cy="1196670"/>
          </a:xfrm>
        </p:spPr>
        <p:txBody>
          <a:bodyPr>
            <a:noAutofit/>
          </a:bodyPr>
          <a:lstStyle/>
          <a:p>
            <a:pPr algn="ctr"/>
            <a:r>
              <a:rPr lang="en-US" sz="5400" dirty="0" smtClean="0"/>
              <a:t>Wool and meat Judging</a:t>
            </a:r>
            <a:br>
              <a:rPr lang="en-US" sz="5400" dirty="0" smtClean="0"/>
            </a:br>
            <a:r>
              <a:rPr lang="en-US" sz="5400" dirty="0"/>
              <a:t/>
            </a:r>
            <a:br>
              <a:rPr lang="en-US" sz="5400" dirty="0"/>
            </a:br>
            <a:r>
              <a:rPr lang="en-US" sz="5400" dirty="0" smtClean="0">
                <a:solidFill>
                  <a:schemeClr val="bg1"/>
                </a:solidFill>
              </a:rPr>
              <a:t>April </a:t>
            </a:r>
            <a:br>
              <a:rPr lang="en-US" sz="5400" dirty="0" smtClean="0">
                <a:solidFill>
                  <a:schemeClr val="bg1"/>
                </a:solidFill>
              </a:rPr>
            </a:br>
            <a:r>
              <a:rPr lang="en-US" sz="5400" dirty="0" smtClean="0">
                <a:solidFill>
                  <a:schemeClr val="bg1"/>
                </a:solidFill>
              </a:rPr>
              <a:t>27 - 28</a:t>
            </a:r>
            <a:endParaRPr lang="en-US" sz="5400" dirty="0">
              <a:solidFill>
                <a:schemeClr val="bg1"/>
              </a:solidFill>
            </a:endParaRPr>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l="9783" r="9783"/>
          <a:stretch>
            <a:fillRect/>
          </a:stretch>
        </p:blipFill>
        <p:spPr>
          <a:xfrm>
            <a:off x="607632" y="502193"/>
            <a:ext cx="6406700" cy="5973304"/>
          </a:xfrm>
        </p:spPr>
      </p:pic>
    </p:spTree>
    <p:extLst>
      <p:ext uri="{BB962C8B-B14F-4D97-AF65-F5344CB8AC3E}">
        <p14:creationId xmlns:p14="http://schemas.microsoft.com/office/powerpoint/2010/main" val="912590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Wool and Meat Judging</a:t>
            </a:r>
            <a:endParaRPr lang="en-US" dirty="0"/>
          </a:p>
        </p:txBody>
      </p:sp>
      <p:sp>
        <p:nvSpPr>
          <p:cNvPr id="3" name="Content Placeholder 2"/>
          <p:cNvSpPr>
            <a:spLocks noGrp="1"/>
          </p:cNvSpPr>
          <p:nvPr>
            <p:ph idx="1"/>
          </p:nvPr>
        </p:nvSpPr>
        <p:spPr>
          <a:xfrm>
            <a:off x="944880" y="1341120"/>
            <a:ext cx="10800080" cy="5059679"/>
          </a:xfrm>
        </p:spPr>
        <p:txBody>
          <a:bodyPr>
            <a:normAutofit fontScale="92500" lnSpcReduction="10000"/>
          </a:bodyPr>
          <a:lstStyle/>
          <a:p>
            <a:r>
              <a:rPr lang="en-US" sz="2600" dirty="0" smtClean="0"/>
              <a:t>Individual Contest – County Teams are designated</a:t>
            </a:r>
          </a:p>
          <a:p>
            <a:r>
              <a:rPr lang="en-US" sz="2600" dirty="0" smtClean="0"/>
              <a:t>Wool is on Friday night</a:t>
            </a:r>
          </a:p>
          <a:p>
            <a:r>
              <a:rPr lang="en-US" sz="2600" dirty="0" smtClean="0"/>
              <a:t>Meat is on Saturday</a:t>
            </a:r>
          </a:p>
          <a:p>
            <a:r>
              <a:rPr lang="en-US" sz="2600" dirty="0" smtClean="0"/>
              <a:t>Awards are on Saturday</a:t>
            </a:r>
          </a:p>
          <a:p>
            <a:r>
              <a:rPr lang="en-US" sz="2600" dirty="0" smtClean="0"/>
              <a:t>OPEN TO ANYONE, do not need to be enrolled in a certain project to participate</a:t>
            </a:r>
          </a:p>
          <a:p>
            <a:r>
              <a:rPr lang="en-US" sz="2600" dirty="0" smtClean="0"/>
              <a:t>Participate to see what it is about, even if you are not proficient</a:t>
            </a:r>
          </a:p>
          <a:p>
            <a:r>
              <a:rPr lang="en-US" sz="2600" dirty="0" smtClean="0"/>
              <a:t>No county qualification needed</a:t>
            </a:r>
          </a:p>
          <a:p>
            <a:r>
              <a:rPr lang="en-US" sz="2600" dirty="0"/>
              <a:t>WOOL JUDGING - </a:t>
            </a:r>
            <a:r>
              <a:rPr lang="en-US" sz="2200" dirty="0">
                <a:hlinkClick r:id="rId2"/>
              </a:rPr>
              <a:t>http://</a:t>
            </a:r>
            <a:r>
              <a:rPr lang="en-US" sz="2200" dirty="0" smtClean="0">
                <a:hlinkClick r:id="rId2"/>
              </a:rPr>
              <a:t>www.uwyo.edu/4-h/get-involved/contests/wooljudging/index.html</a:t>
            </a:r>
            <a:endParaRPr lang="en-US" sz="2200" dirty="0" smtClean="0"/>
          </a:p>
          <a:p>
            <a:r>
              <a:rPr lang="en-US" sz="2600" dirty="0"/>
              <a:t>MEAT JUDGING - </a:t>
            </a:r>
            <a:r>
              <a:rPr lang="en-US" sz="2200" dirty="0">
                <a:hlinkClick r:id="rId3"/>
              </a:rPr>
              <a:t>http://</a:t>
            </a:r>
            <a:r>
              <a:rPr lang="en-US" sz="2200" dirty="0" smtClean="0">
                <a:hlinkClick r:id="rId3"/>
              </a:rPr>
              <a:t>www.uwyo.edu/4-h/get-involved/contests/meatjudging/index.html</a:t>
            </a:r>
            <a:endParaRPr lang="en-US" sz="2200" dirty="0" smtClean="0"/>
          </a:p>
          <a:p>
            <a:r>
              <a:rPr lang="en-US" sz="2200" dirty="0" smtClean="0"/>
              <a:t>Top Wool team gets $1000 to do to Sonora, Texas Contest</a:t>
            </a:r>
          </a:p>
          <a:p>
            <a:r>
              <a:rPr lang="en-US" sz="2200" dirty="0" smtClean="0"/>
              <a:t>Top two Meats teams get money to compete at National Contests representing Wyoming</a:t>
            </a:r>
          </a:p>
          <a:p>
            <a:pPr marL="0" indent="0">
              <a:buNone/>
            </a:pPr>
            <a:endParaRPr lang="en-US" dirty="0" smtClean="0"/>
          </a:p>
        </p:txBody>
      </p:sp>
    </p:spTree>
    <p:extLst>
      <p:ext uri="{BB962C8B-B14F-4D97-AF65-F5344CB8AC3E}">
        <p14:creationId xmlns:p14="http://schemas.microsoft.com/office/powerpoint/2010/main" val="483906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7822544" y="3808034"/>
            <a:ext cx="4153146" cy="119667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1900" b="1" i="0" kern="1200" cap="all" spc="300" baseline="0">
                <a:solidFill>
                  <a:schemeClr val="accent1"/>
                </a:solidFill>
                <a:latin typeface="+mn-lt"/>
                <a:ea typeface="+mj-ea"/>
                <a:cs typeface="+mj-cs"/>
              </a:defRPr>
            </a:lvl1pPr>
          </a:lstStyle>
          <a:p>
            <a:pPr algn="ctr"/>
            <a:r>
              <a:rPr lang="en-US" sz="4000" dirty="0" smtClean="0"/>
              <a:t>Showcase Showdown</a:t>
            </a:r>
            <a:r>
              <a:rPr lang="en-US" sz="5400" dirty="0" smtClean="0"/>
              <a:t/>
            </a:r>
            <a:br>
              <a:rPr lang="en-US" sz="5400" dirty="0" smtClean="0"/>
            </a:br>
            <a:r>
              <a:rPr lang="en-US" sz="5400" dirty="0" smtClean="0"/>
              <a:t/>
            </a:r>
            <a:br>
              <a:rPr lang="en-US" sz="5400" dirty="0" smtClean="0"/>
            </a:br>
            <a:r>
              <a:rPr lang="en-US" sz="5400" dirty="0" smtClean="0">
                <a:solidFill>
                  <a:schemeClr val="bg1"/>
                </a:solidFill>
              </a:rPr>
              <a:t>June </a:t>
            </a:r>
          </a:p>
          <a:p>
            <a:pPr algn="ctr"/>
            <a:r>
              <a:rPr lang="en-US" sz="5400" dirty="0" smtClean="0">
                <a:solidFill>
                  <a:schemeClr val="bg1"/>
                </a:solidFill>
              </a:rPr>
              <a:t>26-28</a:t>
            </a:r>
            <a:endParaRPr lang="en-US" sz="5400" dirty="0">
              <a:solidFill>
                <a:schemeClr val="bg1"/>
              </a:solidFill>
            </a:endParaRPr>
          </a:p>
        </p:txBody>
      </p:sp>
      <p:sp>
        <p:nvSpPr>
          <p:cNvPr id="2" name="Picture Placeholder 1"/>
          <p:cNvSpPr>
            <a:spLocks noGrp="1"/>
          </p:cNvSpPr>
          <p:nvPr>
            <p:ph type="pic" idx="1"/>
          </p:nvPr>
        </p:nvSpPr>
        <p:spPr/>
      </p:sp>
      <p:sp>
        <p:nvSpPr>
          <p:cNvPr id="3" name="TextBox 2"/>
          <p:cNvSpPr txBox="1"/>
          <p:nvPr/>
        </p:nvSpPr>
        <p:spPr>
          <a:xfrm>
            <a:off x="762000" y="235268"/>
            <a:ext cx="6167120" cy="6986528"/>
          </a:xfrm>
          <a:prstGeom prst="rect">
            <a:avLst/>
          </a:prstGeom>
          <a:noFill/>
        </p:spPr>
        <p:txBody>
          <a:bodyPr wrap="square" rtlCol="0">
            <a:spAutoFit/>
          </a:bodyPr>
          <a:lstStyle/>
          <a:p>
            <a:pPr algn="ctr"/>
            <a:r>
              <a:rPr lang="en-US" sz="3200" dirty="0"/>
              <a:t>Showcase Showdown offers an opportunity for youth to explore various industries through contests and workshops. The event takes place at the University of Wyoming in Laramie, Wyoming. Youth can participate in contests, workshops, tours and activities over the course of three days. There are also two award ceremonies that recognize youth for their efforts</a:t>
            </a:r>
            <a:r>
              <a:rPr lang="en-US" sz="3200" dirty="0" smtClean="0"/>
              <a:t>.</a:t>
            </a:r>
          </a:p>
          <a:p>
            <a:pPr algn="ctr"/>
            <a:r>
              <a:rPr lang="en-US" sz="3200" dirty="0">
                <a:hlinkClick r:id="rId2"/>
              </a:rPr>
              <a:t>http://</a:t>
            </a:r>
            <a:r>
              <a:rPr lang="en-US" sz="3200" dirty="0" smtClean="0">
                <a:hlinkClick r:id="rId2"/>
              </a:rPr>
              <a:t>www.uwyo.edu/4-h/showcaseshowdown/index.html</a:t>
            </a:r>
            <a:endParaRPr lang="en-US" sz="3200" dirty="0" smtClean="0"/>
          </a:p>
          <a:p>
            <a:pPr algn="ctr"/>
            <a:endParaRPr lang="en-US" sz="3200" dirty="0"/>
          </a:p>
        </p:txBody>
      </p:sp>
    </p:spTree>
    <p:extLst>
      <p:ext uri="{BB962C8B-B14F-4D97-AF65-F5344CB8AC3E}">
        <p14:creationId xmlns:p14="http://schemas.microsoft.com/office/powerpoint/2010/main" val="3512817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7822544" y="3808034"/>
            <a:ext cx="4153146" cy="119667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1900" b="1" i="0" kern="1200" cap="all" spc="300" baseline="0">
                <a:solidFill>
                  <a:schemeClr val="accent1"/>
                </a:solidFill>
                <a:latin typeface="+mn-lt"/>
                <a:ea typeface="+mj-ea"/>
                <a:cs typeface="+mj-cs"/>
              </a:defRPr>
            </a:lvl1pPr>
          </a:lstStyle>
          <a:p>
            <a:pPr algn="ctr"/>
            <a:r>
              <a:rPr lang="en-US" sz="4000" dirty="0" smtClean="0"/>
              <a:t>Showcase Showdown</a:t>
            </a:r>
            <a:r>
              <a:rPr lang="en-US" sz="5400" dirty="0" smtClean="0"/>
              <a:t/>
            </a:r>
            <a:br>
              <a:rPr lang="en-US" sz="5400" dirty="0" smtClean="0"/>
            </a:br>
            <a:r>
              <a:rPr lang="en-US" sz="5400" dirty="0" smtClean="0"/>
              <a:t/>
            </a:r>
            <a:br>
              <a:rPr lang="en-US" sz="5400" dirty="0" smtClean="0"/>
            </a:br>
            <a:r>
              <a:rPr lang="en-US" sz="5400" dirty="0" smtClean="0">
                <a:solidFill>
                  <a:schemeClr val="bg1"/>
                </a:solidFill>
              </a:rPr>
              <a:t>June </a:t>
            </a:r>
          </a:p>
          <a:p>
            <a:pPr algn="ctr"/>
            <a:r>
              <a:rPr lang="en-US" sz="5400" dirty="0" smtClean="0">
                <a:solidFill>
                  <a:schemeClr val="bg1"/>
                </a:solidFill>
              </a:rPr>
              <a:t>26-28</a:t>
            </a:r>
            <a:endParaRPr lang="en-US" sz="5400" dirty="0">
              <a:solidFill>
                <a:schemeClr val="bg1"/>
              </a:solidFill>
            </a:endParaRPr>
          </a:p>
        </p:txBody>
      </p:sp>
      <p:pic>
        <p:nvPicPr>
          <p:cNvPr id="3076" name="Picture 4" descr="Image may contain: 2 people, food and indoo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6999" r="6999"/>
          <a:stretch>
            <a:fillRect/>
          </a:stretch>
        </p:blipFill>
        <p:spPr bwMode="auto">
          <a:xfrm>
            <a:off x="647629" y="401155"/>
            <a:ext cx="6419072" cy="598540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949026" y="5462762"/>
            <a:ext cx="3721660" cy="707886"/>
          </a:xfrm>
          <a:prstGeom prst="rect">
            <a:avLst/>
          </a:prstGeom>
          <a:noFill/>
        </p:spPr>
        <p:txBody>
          <a:bodyPr wrap="none" lIns="91440" tIns="45720" rIns="91440" bIns="45720">
            <a:spAutoFit/>
          </a:bodyPr>
          <a:lstStyle/>
          <a:p>
            <a:pPr algn="ctr"/>
            <a:r>
              <a:rPr lang="en-US" sz="40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Food Cook Off</a:t>
            </a:r>
            <a:endParaRPr 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82861441"/>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TM10001106[[fn=Badge]]</Template>
  <TotalTime>976</TotalTime>
  <Words>1494</Words>
  <Application>Microsoft Office PowerPoint</Application>
  <PresentationFormat>Widescreen</PresentationFormat>
  <Paragraphs>338</Paragraphs>
  <Slides>54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Gill Sans MT</vt:lpstr>
      <vt:lpstr>Impact</vt:lpstr>
      <vt:lpstr>Badge</vt:lpstr>
      <vt:lpstr>SO many Oppportunities</vt:lpstr>
      <vt:lpstr>Levels of 4-H participation</vt:lpstr>
      <vt:lpstr>How do I find out more?</vt:lpstr>
      <vt:lpstr>How do I find out more?</vt:lpstr>
      <vt:lpstr>What does the state offer?</vt:lpstr>
      <vt:lpstr>Wool and meat Judging  April  27 - 28</vt:lpstr>
      <vt:lpstr>Wool and Meat Judging</vt:lpstr>
      <vt:lpstr>PowerPoint Presentation</vt:lpstr>
      <vt:lpstr>PowerPoint Presentation</vt:lpstr>
      <vt:lpstr>Food Cook-Off</vt:lpstr>
      <vt:lpstr>PowerPoint Presentation</vt:lpstr>
      <vt:lpstr>Produce Judging</vt:lpstr>
      <vt:lpstr>PowerPoint Presentation</vt:lpstr>
      <vt:lpstr>Robotics Contest</vt:lpstr>
      <vt:lpstr>PowerPoint Presentation</vt:lpstr>
      <vt:lpstr>Cake decorating</vt:lpstr>
      <vt:lpstr>PowerPoint Presentation</vt:lpstr>
      <vt:lpstr>Livestock Skill-a-thon</vt:lpstr>
      <vt:lpstr>Horse judging</vt:lpstr>
      <vt:lpstr>HIppology</vt:lpstr>
      <vt:lpstr>Dog Skill-a-thon</vt:lpstr>
      <vt:lpstr>Table Setting</vt:lpstr>
      <vt:lpstr>presentation</vt:lpstr>
      <vt:lpstr>PowerPoint Presentation</vt:lpstr>
      <vt:lpstr>PowerPoint Presentation</vt:lpstr>
      <vt:lpstr>PowerPoint Presentation</vt:lpstr>
      <vt:lpstr>PowerPoint Presentation</vt:lpstr>
      <vt:lpstr>Horse Camp</vt:lpstr>
      <vt:lpstr>PowerPoint Presentation</vt:lpstr>
      <vt:lpstr>State shoot</vt:lpstr>
      <vt:lpstr>PowerPoint Presentation</vt:lpstr>
      <vt:lpstr>Raton, New Mexico</vt:lpstr>
      <vt:lpstr>PowerPoint Presentation</vt:lpstr>
      <vt:lpstr>Livestock Judging</vt:lpstr>
      <vt:lpstr>PowerPoint Presentation</vt:lpstr>
      <vt:lpstr>Fashion Revue</vt:lpstr>
      <vt:lpstr>Other State Fair Opportunities</vt:lpstr>
      <vt:lpstr>PowerPoint Presentation</vt:lpstr>
      <vt:lpstr>First Time Deer Hunt</vt:lpstr>
      <vt:lpstr>PowerPoint Presentation</vt:lpstr>
      <vt:lpstr>State Leadership team</vt:lpstr>
      <vt:lpstr>PowerPoint Presentation</vt:lpstr>
      <vt:lpstr>Citizenship Washington Focus</vt:lpstr>
      <vt:lpstr>PowerPoint Presentation</vt:lpstr>
      <vt:lpstr>Leadership Washington Focus</vt:lpstr>
      <vt:lpstr>PowerPoint Presentation</vt:lpstr>
      <vt:lpstr>National 4-H Conference</vt:lpstr>
      <vt:lpstr>PowerPoint Presentation</vt:lpstr>
      <vt:lpstr>National 4-H Congress</vt:lpstr>
      <vt:lpstr>PowerPoint Presentation</vt:lpstr>
      <vt:lpstr>International</vt:lpstr>
      <vt:lpstr>Western national Roundup</vt:lpstr>
      <vt:lpstr>What Else?</vt:lpstr>
      <vt:lpstr>Your Role?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University of Wyoming</dc:title>
  <dc:creator>Sarah J. Torbert</dc:creator>
  <cp:lastModifiedBy>Karen Allison</cp:lastModifiedBy>
  <cp:revision>34</cp:revision>
  <dcterms:created xsi:type="dcterms:W3CDTF">2018-01-11T17:39:13Z</dcterms:created>
  <dcterms:modified xsi:type="dcterms:W3CDTF">2018-02-20T15:43:36Z</dcterms:modified>
</cp:coreProperties>
</file>