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36"/>
  </p:notesMasterIdLst>
  <p:handoutMasterIdLst>
    <p:handoutMasterId r:id="rId37"/>
  </p:handoutMasterIdLst>
  <p:sldIdLst>
    <p:sldId id="309" r:id="rId4"/>
    <p:sldId id="311" r:id="rId5"/>
    <p:sldId id="312" r:id="rId6"/>
    <p:sldId id="313" r:id="rId7"/>
    <p:sldId id="260" r:id="rId8"/>
    <p:sldId id="267" r:id="rId9"/>
    <p:sldId id="265" r:id="rId10"/>
    <p:sldId id="269" r:id="rId11"/>
    <p:sldId id="294" r:id="rId12"/>
    <p:sldId id="293" r:id="rId13"/>
    <p:sldId id="280" r:id="rId14"/>
    <p:sldId id="285" r:id="rId15"/>
    <p:sldId id="283" r:id="rId16"/>
    <p:sldId id="271" r:id="rId17"/>
    <p:sldId id="284" r:id="rId18"/>
    <p:sldId id="286" r:id="rId19"/>
    <p:sldId id="279" r:id="rId20"/>
    <p:sldId id="287" r:id="rId21"/>
    <p:sldId id="288" r:id="rId22"/>
    <p:sldId id="289" r:id="rId23"/>
    <p:sldId id="291" r:id="rId24"/>
    <p:sldId id="292" r:id="rId25"/>
    <p:sldId id="304" r:id="rId26"/>
    <p:sldId id="297" r:id="rId27"/>
    <p:sldId id="298" r:id="rId28"/>
    <p:sldId id="299" r:id="rId29"/>
    <p:sldId id="300" r:id="rId30"/>
    <p:sldId id="308" r:id="rId31"/>
    <p:sldId id="301" r:id="rId32"/>
    <p:sldId id="314" r:id="rId33"/>
    <p:sldId id="315" r:id="rId34"/>
    <p:sldId id="306"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D03B"/>
    <a:srgbClr val="544000"/>
    <a:srgbClr val="824100"/>
    <a:srgbClr val="482400"/>
    <a:srgbClr val="F0E0D0"/>
    <a:srgbClr val="E39407"/>
    <a:srgbClr val="FF9900"/>
    <a:srgbClr val="E7CF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126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AF8A0B4-892B-4101-9018-A90502863135}" type="datetimeFigureOut">
              <a:rPr lang="en-US" smtClean="0"/>
              <a:t>9/28/2016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AF0C7CE-0EA1-4B7F-83AB-D266ABB2396F}" type="slidenum">
              <a:rPr lang="en-US" smtClean="0"/>
              <a:t>‹#›</a:t>
            </a:fld>
            <a:endParaRPr lang="en-US"/>
          </a:p>
        </p:txBody>
      </p:sp>
    </p:spTree>
    <p:extLst>
      <p:ext uri="{BB962C8B-B14F-4D97-AF65-F5344CB8AC3E}">
        <p14:creationId xmlns:p14="http://schemas.microsoft.com/office/powerpoint/2010/main" val="3050158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F3D85D1-5D6E-42E6-BD50-29A0ABA7A287}" type="datetimeFigureOut">
              <a:rPr lang="en-US" smtClean="0"/>
              <a:t>9/28/2016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A02AC8A-9981-4BD0-909F-0EC476DCA67C}" type="slidenum">
              <a:rPr lang="en-US" smtClean="0"/>
              <a:t>‹#›</a:t>
            </a:fld>
            <a:endParaRPr lang="en-US"/>
          </a:p>
        </p:txBody>
      </p:sp>
    </p:spTree>
    <p:extLst>
      <p:ext uri="{BB962C8B-B14F-4D97-AF65-F5344CB8AC3E}">
        <p14:creationId xmlns:p14="http://schemas.microsoft.com/office/powerpoint/2010/main" val="2850135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2AC8A-9981-4BD0-909F-0EC476DCA67C}" type="slidenum">
              <a:rPr lang="en-US" smtClean="0"/>
              <a:t>22</a:t>
            </a:fld>
            <a:endParaRPr lang="en-US"/>
          </a:p>
        </p:txBody>
      </p:sp>
    </p:spTree>
    <p:extLst>
      <p:ext uri="{BB962C8B-B14F-4D97-AF65-F5344CB8AC3E}">
        <p14:creationId xmlns:p14="http://schemas.microsoft.com/office/powerpoint/2010/main" val="61813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20531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52065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570009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256475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19354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446924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006655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163478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9/28/2016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786340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9/28/2016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938279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9/28/2016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229632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239040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962050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227973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434503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91663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D433452-E5E5-4587-87BB-4344BE1063C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31039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B60A0C-B2F9-40C7-BDF9-01054B140E2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8294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32706FB-ABEC-43D5-B0C2-D5CEB8F44A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5655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E6A68F7-55A9-4003-A9EF-88FEADB4945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666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ED5B686-37AE-4DD5-96AA-8D1E6B3177F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1087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42C0E841-2639-4F44-A7E3-6720034CBCA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5811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490C38EC-DADE-4D86-B4ED-D026ECD4D2D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727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759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1E2FE17-F0C2-4A56-840D-BE7FB6C0953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8177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CBE688A-2F6B-4484-870B-1318BB3EE0C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635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7E2A1FD-138E-413E-AF8E-0049806EEFC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8226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E2DB339-7AFD-4E39-8801-68D56F92BAA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583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5619A6-1AD0-6C45-9B23-CCE0986DA1DA}"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388340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5619A6-1AD0-6C45-9B23-CCE0986DA1DA}"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39800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5619A6-1AD0-6C45-9B23-CCE0986DA1DA}"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56012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619A6-1AD0-6C45-9B23-CCE0986DA1DA}" type="datetimeFigureOut">
              <a:rPr lang="en-US" smtClean="0"/>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73522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619A6-1AD0-6C45-9B23-CCE0986DA1DA}"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90309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619A6-1AD0-6C45-9B23-CCE0986DA1DA}"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235468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619A6-1AD0-6C45-9B23-CCE0986DA1DA}" type="datetimeFigureOut">
              <a:rPr lang="en-US" smtClean="0"/>
              <a:t>9/28/2016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B0374-A2EC-B245-84D0-2DC6DF66F661}" type="slidenum">
              <a:rPr lang="en-US" smtClean="0"/>
              <a:t>‹#›</a:t>
            </a:fld>
            <a:endParaRPr lang="en-US"/>
          </a:p>
        </p:txBody>
      </p:sp>
      <p:pic>
        <p:nvPicPr>
          <p:cNvPr id="9" name="Picture 8" descr="BrandBar_New_flag_only.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13265" y="5666007"/>
            <a:ext cx="9960737" cy="1553875"/>
          </a:xfrm>
          <a:prstGeom prst="rect">
            <a:avLst/>
          </a:prstGeom>
        </p:spPr>
      </p:pic>
    </p:spTree>
    <p:extLst>
      <p:ext uri="{BB962C8B-B14F-4D97-AF65-F5344CB8AC3E}">
        <p14:creationId xmlns:p14="http://schemas.microsoft.com/office/powerpoint/2010/main" val="1126415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template_interior.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077712"/>
            <a:ext cx="9144000" cy="780288"/>
          </a:xfrm>
          <a:prstGeom prst="rect">
            <a:avLst/>
          </a:prstGeom>
        </p:spPr>
      </p:pic>
    </p:spTree>
    <p:extLst>
      <p:ext uri="{BB962C8B-B14F-4D97-AF65-F5344CB8AC3E}">
        <p14:creationId xmlns:p14="http://schemas.microsoft.com/office/powerpoint/2010/main" val="4279511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fontAlgn="base">
              <a:spcBef>
                <a:spcPct val="0"/>
              </a:spcBef>
              <a:spcAft>
                <a:spcPct val="0"/>
              </a:spcAft>
              <a:defRPr/>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fontAlgn="base">
              <a:spcBef>
                <a:spcPct val="0"/>
              </a:spcBef>
              <a:spcAft>
                <a:spcPct val="0"/>
              </a:spcAft>
              <a:defRPr/>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fontAlgn="base">
              <a:spcBef>
                <a:spcPct val="0"/>
              </a:spcBef>
              <a:spcAft>
                <a:spcPct val="0"/>
              </a:spcAft>
              <a:defRPr/>
            </a:pPr>
            <a:fld id="{E83EF834-5643-48CD-8010-F64F119126A6}" type="slidenum">
              <a:rPr lang="en-US" smtClean="0">
                <a:solidFill>
                  <a:prstClr val="black">
                    <a:tint val="75000"/>
                  </a:prstClr>
                </a:solidFill>
                <a:latin typeface="Times New Roman" pitchFamily="18" charset="0"/>
              </a:rPr>
              <a:pPr defTabSz="914400" fontAlgn="base">
                <a:spcBef>
                  <a:spcPct val="0"/>
                </a:spcBef>
                <a:spcAft>
                  <a:spcPct val="0"/>
                </a:spcAft>
                <a:defRPr/>
              </a:pPr>
              <a:t>‹#›</a:t>
            </a:fld>
            <a:endParaRPr lang="en-US">
              <a:solidFill>
                <a:prstClr val="black">
                  <a:tint val="75000"/>
                </a:prstClr>
              </a:solidFill>
              <a:latin typeface="Times New Roman" pitchFamily="18" charset="0"/>
            </a:endParaRPr>
          </a:p>
        </p:txBody>
      </p:sp>
      <p:pic>
        <p:nvPicPr>
          <p:cNvPr id="7" name="Picture 6"/>
          <p:cNvPicPr>
            <a:picLocks noChangeAspect="1"/>
          </p:cNvPicPr>
          <p:nvPr/>
        </p:nvPicPr>
        <p:blipFill>
          <a:blip r:embed="rId13"/>
          <a:stretch>
            <a:fillRect/>
          </a:stretch>
        </p:blipFill>
        <p:spPr>
          <a:xfrm>
            <a:off x="8420100" y="5934075"/>
            <a:ext cx="495300" cy="771525"/>
          </a:xfrm>
          <a:prstGeom prst="rect">
            <a:avLst/>
          </a:prstGeom>
        </p:spPr>
      </p:pic>
    </p:spTree>
    <p:extLst>
      <p:ext uri="{BB962C8B-B14F-4D97-AF65-F5344CB8AC3E}">
        <p14:creationId xmlns:p14="http://schemas.microsoft.com/office/powerpoint/2010/main" val="21978276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ww.uwyo.edu/acadaffairs/faculty-resources/tenure_promotion.html"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hyperlink" Target="http://www.uwyo.edu/acadaffairs/faculty-resources/tenure_promotion.html"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uwyo.edu/acadaffairs/faculty-resources/tenure_promotion.html" TargetMode="Externa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hyperlink" Target="http://www.uwyo.edu/acadaffairs/faculty-resources/tenure_promotion.html"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hyperlink" Target="http://www.uwyo.edu/acadaffairs/faculty-resources/tenure_promotion.html"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http://www.uwyo.edu/acadaffairs/faculty-resources/tenure_promotion.html"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uwyo.edu/acadaffairs/faculty-resources/tenure_promotion.html"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uwyo.edu/acadaffairs/faculty-resources/tenure_promotion.html"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www.uwyo.edu/generalcounsel/_files/docs/Presidential%20Directive%20Updates%202016/PD%204-2016-1.pdf" TargetMode="External"/><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hyperlink" Target="http://www.uwyo.edu/hr/employee-benefits/employee-assistance-program/index.html" TargetMode="External"/><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hyperlink" Target="http://www.uwyo.edu/generalcounsel/new-regulatory-structure/index.html" TargetMode="External"/><Relationship Id="rId2" Type="http://schemas.openxmlformats.org/officeDocument/2006/relationships/hyperlink" Target="http://www.aaup.org/report/recommended-institutional-regulations-academic-freedom-and-tenure" TargetMode="Externa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hyperlink" Target="http://www.uwyo.edu/acadaffairs/faculty-resources/tenure_promotion.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http://www.uwyo.edu/acadaffairs/faculty-resources/tenure_promotion.html"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a:latin typeface="Arial" charset="0"/>
              </a:rPr>
              <a:t>WORKSHOP FOR DEPARTMENT HEADS</a:t>
            </a:r>
            <a:br>
              <a:rPr lang="en-US" b="1" dirty="0">
                <a:latin typeface="Arial" charset="0"/>
              </a:rPr>
            </a:br>
            <a:r>
              <a:rPr lang="en-US" b="1" dirty="0">
                <a:latin typeface="Arial" charset="0"/>
              </a:rPr>
              <a:t/>
            </a:r>
            <a:br>
              <a:rPr lang="en-US" b="1" dirty="0">
                <a:latin typeface="Arial" charset="0"/>
              </a:rPr>
            </a:br>
            <a:r>
              <a:rPr lang="en-US" sz="2800" b="1" dirty="0">
                <a:latin typeface="Arial" charset="0"/>
              </a:rPr>
              <a:t>2015 – Day </a:t>
            </a:r>
            <a:r>
              <a:rPr lang="en-US" sz="2800" b="1" dirty="0" smtClean="0">
                <a:latin typeface="Arial" charset="0"/>
              </a:rPr>
              <a:t>3</a:t>
            </a:r>
            <a:endParaRPr lang="en-US" dirty="0"/>
          </a:p>
        </p:txBody>
      </p:sp>
    </p:spTree>
    <p:extLst>
      <p:ext uri="{BB962C8B-B14F-4D97-AF65-F5344CB8AC3E}">
        <p14:creationId xmlns:p14="http://schemas.microsoft.com/office/powerpoint/2010/main" val="3370284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83700" y="334128"/>
            <a:ext cx="5119241" cy="52322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eaLnBrk="1" hangingPunct="1"/>
            <a:r>
              <a:rPr lang="en-US" sz="2800" dirty="0">
                <a:solidFill>
                  <a:srgbClr val="482400"/>
                </a:solidFill>
              </a:rPr>
              <a:t>Department-level </a:t>
            </a:r>
            <a:r>
              <a:rPr lang="en-US" sz="2800" dirty="0" smtClean="0">
                <a:solidFill>
                  <a:srgbClr val="482400"/>
                </a:solidFill>
              </a:rPr>
              <a:t>review</a:t>
            </a:r>
          </a:p>
        </p:txBody>
      </p:sp>
      <p:sp>
        <p:nvSpPr>
          <p:cNvPr id="6" name="TextBox 5"/>
          <p:cNvSpPr txBox="1"/>
          <p:nvPr/>
        </p:nvSpPr>
        <p:spPr>
          <a:xfrm>
            <a:off x="483700" y="1238541"/>
            <a:ext cx="7823794" cy="1569660"/>
          </a:xfrm>
          <a:prstGeom prst="rect">
            <a:avLst/>
          </a:prstGeom>
          <a:noFill/>
          <a:ln>
            <a:solidFill>
              <a:srgbClr val="663300"/>
            </a:solidFill>
          </a:ln>
        </p:spPr>
        <p:txBody>
          <a:bodyPr wrap="square" rtlCol="0">
            <a:spAutoFit/>
          </a:bodyPr>
          <a:lstStyle/>
          <a:p>
            <a:pPr algn="ctr"/>
            <a:r>
              <a:rPr lang="en-US" sz="3200" b="1" dirty="0" smtClean="0"/>
              <a:t>First Year Reviews</a:t>
            </a:r>
            <a:endParaRPr lang="en-US" sz="3200" b="1" dirty="0"/>
          </a:p>
          <a:p>
            <a:r>
              <a:rPr lang="en-US" sz="3200" dirty="0" smtClean="0"/>
              <a:t>How can you make first year reviews relevant and meaningful?</a:t>
            </a:r>
            <a:endParaRPr lang="en-US" sz="2400" dirty="0" smtClean="0"/>
          </a:p>
        </p:txBody>
      </p:sp>
      <p:sp>
        <p:nvSpPr>
          <p:cNvPr id="9" name="Rectangle 8"/>
          <p:cNvSpPr/>
          <p:nvPr/>
        </p:nvSpPr>
        <p:spPr>
          <a:xfrm>
            <a:off x="685903" y="6192205"/>
            <a:ext cx="6647226" cy="338554"/>
          </a:xfrm>
          <a:prstGeom prst="rect">
            <a:avLst/>
          </a:prstGeom>
        </p:spPr>
        <p:txBody>
          <a:bodyPr wrap="square">
            <a:spAutoFit/>
          </a:bodyPr>
          <a:lstStyle/>
          <a:p>
            <a:r>
              <a:rPr lang="en-US" sz="1600" dirty="0">
                <a:hlinkClick r:id="rId2"/>
              </a:rPr>
              <a:t>http://</a:t>
            </a:r>
            <a:r>
              <a:rPr lang="en-US" sz="1600" dirty="0" smtClean="0">
                <a:hlinkClick r:id="rId2"/>
              </a:rPr>
              <a:t>www.uwyo.edu/acadaffairs/faculty-resources/tenure_promotion.html</a:t>
            </a:r>
            <a:r>
              <a:rPr lang="en-US" sz="1600" dirty="0" smtClean="0"/>
              <a:t> </a:t>
            </a:r>
            <a:endParaRPr lang="en-US" sz="1600" dirty="0"/>
          </a:p>
        </p:txBody>
      </p:sp>
      <p:sp>
        <p:nvSpPr>
          <p:cNvPr id="5" name="TextBox 4"/>
          <p:cNvSpPr txBox="1"/>
          <p:nvPr/>
        </p:nvSpPr>
        <p:spPr>
          <a:xfrm>
            <a:off x="483700" y="3189394"/>
            <a:ext cx="7823794" cy="2677656"/>
          </a:xfrm>
          <a:prstGeom prst="rect">
            <a:avLst/>
          </a:prstGeom>
          <a:noFill/>
          <a:ln>
            <a:solidFill>
              <a:srgbClr val="663300"/>
            </a:solidFill>
          </a:ln>
        </p:spPr>
        <p:txBody>
          <a:bodyPr wrap="square" rtlCol="0">
            <a:spAutoFit/>
          </a:bodyPr>
          <a:lstStyle/>
          <a:p>
            <a:pPr algn="ctr"/>
            <a:r>
              <a:rPr lang="en-US" sz="3200" b="1" dirty="0" smtClean="0"/>
              <a:t>Review of Teaching</a:t>
            </a:r>
            <a:endParaRPr lang="en-US" sz="3200" b="1" dirty="0"/>
          </a:p>
          <a:p>
            <a:r>
              <a:rPr lang="en-US" sz="3200" dirty="0" smtClean="0"/>
              <a:t>Does your department have a formalized peer review process?</a:t>
            </a:r>
          </a:p>
          <a:p>
            <a:pPr marL="800100" lvl="1" indent="-342900">
              <a:buFont typeface="Arial" panose="020B0604020202020204" pitchFamily="34" charset="0"/>
              <a:buChar char="•"/>
            </a:pPr>
            <a:r>
              <a:rPr lang="en-US" sz="2400" i="1" dirty="0" smtClean="0"/>
              <a:t>Is it ongoing?</a:t>
            </a:r>
          </a:p>
          <a:p>
            <a:pPr marL="800100" lvl="1" indent="-342900">
              <a:buFont typeface="Arial" panose="020B0604020202020204" pitchFamily="34" charset="0"/>
              <a:buChar char="•"/>
            </a:pPr>
            <a:r>
              <a:rPr lang="en-US" sz="2400" i="1" dirty="0" smtClean="0"/>
              <a:t>Early and often, if the intent is to improve teaching and not just make a judgement about it.</a:t>
            </a:r>
          </a:p>
        </p:txBody>
      </p:sp>
    </p:spTree>
    <p:extLst>
      <p:ext uri="{BB962C8B-B14F-4D97-AF65-F5344CB8AC3E}">
        <p14:creationId xmlns:p14="http://schemas.microsoft.com/office/powerpoint/2010/main" val="3132890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83700" y="334128"/>
            <a:ext cx="5119241" cy="52322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eaLnBrk="1" hangingPunct="1"/>
            <a:r>
              <a:rPr lang="en-US" sz="2800" dirty="0">
                <a:solidFill>
                  <a:srgbClr val="482400"/>
                </a:solidFill>
              </a:rPr>
              <a:t>Department-level </a:t>
            </a:r>
            <a:r>
              <a:rPr lang="en-US" sz="2800" dirty="0" smtClean="0">
                <a:solidFill>
                  <a:srgbClr val="482400"/>
                </a:solidFill>
              </a:rPr>
              <a:t>review</a:t>
            </a:r>
          </a:p>
        </p:txBody>
      </p:sp>
      <p:sp>
        <p:nvSpPr>
          <p:cNvPr id="6" name="TextBox 5"/>
          <p:cNvSpPr txBox="1"/>
          <p:nvPr/>
        </p:nvSpPr>
        <p:spPr>
          <a:xfrm>
            <a:off x="560396" y="989139"/>
            <a:ext cx="7920216" cy="4801314"/>
          </a:xfrm>
          <a:prstGeom prst="rect">
            <a:avLst/>
          </a:prstGeom>
          <a:noFill/>
          <a:ln>
            <a:solidFill>
              <a:srgbClr val="663300"/>
            </a:solidFill>
          </a:ln>
        </p:spPr>
        <p:txBody>
          <a:bodyPr wrap="square" rtlCol="0">
            <a:spAutoFit/>
          </a:bodyPr>
          <a:lstStyle/>
          <a:p>
            <a:pPr algn="ctr"/>
            <a:r>
              <a:rPr lang="en-US" sz="3200" b="1" dirty="0" smtClean="0"/>
              <a:t>Your role in preparation for the review</a:t>
            </a:r>
          </a:p>
          <a:p>
            <a:endParaRPr lang="en-US" sz="1600" i="1" dirty="0" smtClean="0"/>
          </a:p>
          <a:p>
            <a:pPr marL="457200" indent="-457200">
              <a:buFont typeface="+mj-lt"/>
              <a:buAutoNum type="arabicPeriod" startAt="2"/>
            </a:pPr>
            <a:r>
              <a:rPr lang="en-US" sz="2400" dirty="0" smtClean="0"/>
              <a:t>Check your department protocols to form peer group</a:t>
            </a:r>
          </a:p>
          <a:p>
            <a:pPr marL="914400" lvl="1" indent="-457200">
              <a:buFont typeface="Arial" panose="020B0604020202020204" pitchFamily="34" charset="0"/>
              <a:buChar char="•"/>
            </a:pPr>
            <a:r>
              <a:rPr lang="en-US" sz="2000" i="1" dirty="0" smtClean="0"/>
              <a:t>Protocols established by majority vote of all tenured and tenure track members</a:t>
            </a:r>
          </a:p>
          <a:p>
            <a:pPr marL="914400" lvl="1" indent="-457200">
              <a:buFont typeface="Arial" panose="020B0604020202020204" pitchFamily="34" charset="0"/>
              <a:buChar char="•"/>
            </a:pPr>
            <a:r>
              <a:rPr lang="en-US" sz="2000" i="1" dirty="0" smtClean="0">
                <a:solidFill>
                  <a:srgbClr val="824100"/>
                </a:solidFill>
              </a:rPr>
              <a:t>Case-by-case basis for additional group members with written approval by candidate</a:t>
            </a:r>
          </a:p>
          <a:p>
            <a:pPr marL="1257300" lvl="2" indent="-342900">
              <a:buFont typeface="Arial" panose="020B0604020202020204" pitchFamily="34" charset="0"/>
              <a:buChar char="•"/>
            </a:pPr>
            <a:r>
              <a:rPr lang="en-US" i="1" dirty="0" smtClean="0">
                <a:solidFill>
                  <a:srgbClr val="824100"/>
                </a:solidFill>
              </a:rPr>
              <a:t>If APs allowed, non-tenured tenure track faculty must be allowed.</a:t>
            </a:r>
          </a:p>
          <a:p>
            <a:pPr marL="914400" lvl="1" indent="-457200">
              <a:buFont typeface="Arial" panose="020B0604020202020204" pitchFamily="34" charset="0"/>
              <a:buChar char="•"/>
            </a:pPr>
            <a:r>
              <a:rPr lang="en-US" sz="2000" i="1" dirty="0" smtClean="0"/>
              <a:t>Insure written statement regarding permission to vote is included in candidate’s packet.</a:t>
            </a:r>
          </a:p>
          <a:p>
            <a:pPr marL="457200" indent="-457200">
              <a:buFont typeface="+mj-lt"/>
              <a:buAutoNum type="arabicPeriod" startAt="2"/>
            </a:pPr>
            <a:r>
              <a:rPr lang="en-US" sz="2400" dirty="0" smtClean="0"/>
              <a:t>Check your department expectations document for making reappointment, tenure and promotion decisions.</a:t>
            </a:r>
          </a:p>
          <a:p>
            <a:pPr marL="457200" indent="-457200">
              <a:buFont typeface="+mj-lt"/>
              <a:buAutoNum type="arabicPeriod" startAt="2"/>
            </a:pPr>
            <a:r>
              <a:rPr lang="en-US" sz="2400" dirty="0" smtClean="0"/>
              <a:t>Ensure that job description is up-to-date, accurate and sufficiently detailed.</a:t>
            </a:r>
          </a:p>
        </p:txBody>
      </p:sp>
      <p:sp>
        <p:nvSpPr>
          <p:cNvPr id="9" name="Rectangle 8"/>
          <p:cNvSpPr/>
          <p:nvPr/>
        </p:nvSpPr>
        <p:spPr>
          <a:xfrm>
            <a:off x="685903" y="6192205"/>
            <a:ext cx="6647226" cy="338554"/>
          </a:xfrm>
          <a:prstGeom prst="rect">
            <a:avLst/>
          </a:prstGeom>
        </p:spPr>
        <p:txBody>
          <a:bodyPr wrap="square">
            <a:spAutoFit/>
          </a:bodyPr>
          <a:lstStyle/>
          <a:p>
            <a:r>
              <a:rPr lang="en-US" sz="1600" dirty="0">
                <a:hlinkClick r:id="rId2"/>
              </a:rPr>
              <a:t>http://</a:t>
            </a:r>
            <a:r>
              <a:rPr lang="en-US" sz="1600" dirty="0" smtClean="0">
                <a:hlinkClick r:id="rId2"/>
              </a:rPr>
              <a:t>www.uwyo.edu/acadaffairs/faculty-resources/tenure_promotion.html</a:t>
            </a:r>
            <a:r>
              <a:rPr lang="en-US" sz="1600" dirty="0" smtClean="0"/>
              <a:t> </a:t>
            </a:r>
            <a:endParaRPr lang="en-US" sz="1600" dirty="0"/>
          </a:p>
        </p:txBody>
      </p:sp>
      <p:sp>
        <p:nvSpPr>
          <p:cNvPr id="4" name="Rounded Rectangular Callout 3"/>
          <p:cNvSpPr/>
          <p:nvPr/>
        </p:nvSpPr>
        <p:spPr>
          <a:xfrm>
            <a:off x="3439859" y="1894788"/>
            <a:ext cx="4544644" cy="2036190"/>
          </a:xfrm>
          <a:prstGeom prst="wedgeRoundRectCallout">
            <a:avLst/>
          </a:prstGeom>
          <a:solidFill>
            <a:srgbClr val="FFD03B"/>
          </a:solidFill>
          <a:ln>
            <a:solidFill>
              <a:srgbClr val="66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44000"/>
                </a:solidFill>
              </a:rPr>
              <a:t>Do </a:t>
            </a:r>
            <a:r>
              <a:rPr lang="en-US" b="1" dirty="0" smtClean="0">
                <a:solidFill>
                  <a:srgbClr val="544000"/>
                </a:solidFill>
              </a:rPr>
              <a:t>expectations </a:t>
            </a:r>
            <a:r>
              <a:rPr lang="en-US" b="1" dirty="0">
                <a:solidFill>
                  <a:srgbClr val="544000"/>
                </a:solidFill>
              </a:rPr>
              <a:t>align </a:t>
            </a:r>
            <a:r>
              <a:rPr lang="en-US" b="1" dirty="0" smtClean="0">
                <a:solidFill>
                  <a:srgbClr val="544000"/>
                </a:solidFill>
              </a:rPr>
              <a:t>with </a:t>
            </a:r>
            <a:r>
              <a:rPr lang="en-US" b="1" dirty="0">
                <a:solidFill>
                  <a:srgbClr val="544000"/>
                </a:solidFill>
              </a:rPr>
              <a:t>new job </a:t>
            </a:r>
            <a:r>
              <a:rPr lang="en-US" b="1" dirty="0" smtClean="0">
                <a:solidFill>
                  <a:srgbClr val="544000"/>
                </a:solidFill>
              </a:rPr>
              <a:t>descriptions/workload?</a:t>
            </a:r>
            <a:endParaRPr lang="en-US" b="1" dirty="0">
              <a:solidFill>
                <a:srgbClr val="544000"/>
              </a:solidFill>
            </a:endParaRPr>
          </a:p>
          <a:p>
            <a:pPr algn="ctr"/>
            <a:endParaRPr lang="en-US" b="1" dirty="0">
              <a:solidFill>
                <a:srgbClr val="544000"/>
              </a:solidFill>
            </a:endParaRPr>
          </a:p>
          <a:p>
            <a:pPr algn="ctr"/>
            <a:r>
              <a:rPr lang="en-US" b="1" dirty="0">
                <a:solidFill>
                  <a:srgbClr val="544000"/>
                </a:solidFill>
              </a:rPr>
              <a:t>Job descriptions – </a:t>
            </a:r>
            <a:r>
              <a:rPr lang="en-US" b="1" dirty="0" smtClean="0">
                <a:solidFill>
                  <a:srgbClr val="544000"/>
                </a:solidFill>
              </a:rPr>
              <a:t>outline duties/load</a:t>
            </a:r>
            <a:endParaRPr lang="en-US" b="1" dirty="0">
              <a:solidFill>
                <a:srgbClr val="544000"/>
              </a:solidFill>
            </a:endParaRPr>
          </a:p>
          <a:p>
            <a:pPr algn="ctr"/>
            <a:r>
              <a:rPr lang="en-US" b="1" dirty="0">
                <a:solidFill>
                  <a:srgbClr val="544000"/>
                </a:solidFill>
              </a:rPr>
              <a:t>Expectations – </a:t>
            </a:r>
            <a:r>
              <a:rPr lang="en-US" b="1" dirty="0" smtClean="0">
                <a:solidFill>
                  <a:srgbClr val="544000"/>
                </a:solidFill>
              </a:rPr>
              <a:t>describe how </a:t>
            </a:r>
            <a:r>
              <a:rPr lang="en-US" b="1" dirty="0">
                <a:solidFill>
                  <a:srgbClr val="544000"/>
                </a:solidFill>
              </a:rPr>
              <a:t>well </a:t>
            </a:r>
            <a:r>
              <a:rPr lang="en-US" b="1" dirty="0" smtClean="0">
                <a:solidFill>
                  <a:srgbClr val="544000"/>
                </a:solidFill>
              </a:rPr>
              <a:t>duties should be completed</a:t>
            </a:r>
            <a:endParaRPr lang="en-US" b="1" dirty="0">
              <a:solidFill>
                <a:srgbClr val="544000"/>
              </a:solidFill>
            </a:endParaRPr>
          </a:p>
        </p:txBody>
      </p:sp>
    </p:spTree>
    <p:extLst>
      <p:ext uri="{BB962C8B-B14F-4D97-AF65-F5344CB8AC3E}">
        <p14:creationId xmlns:p14="http://schemas.microsoft.com/office/powerpoint/2010/main" val="197350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83700" y="334128"/>
            <a:ext cx="5119241" cy="52322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eaLnBrk="1" hangingPunct="1"/>
            <a:r>
              <a:rPr lang="en-US" sz="2800" dirty="0">
                <a:solidFill>
                  <a:srgbClr val="482400"/>
                </a:solidFill>
              </a:rPr>
              <a:t>Department-level </a:t>
            </a:r>
            <a:r>
              <a:rPr lang="en-US" sz="2800" dirty="0" smtClean="0">
                <a:solidFill>
                  <a:srgbClr val="482400"/>
                </a:solidFill>
              </a:rPr>
              <a:t>review</a:t>
            </a:r>
          </a:p>
        </p:txBody>
      </p:sp>
      <p:sp>
        <p:nvSpPr>
          <p:cNvPr id="6" name="TextBox 5"/>
          <p:cNvSpPr txBox="1"/>
          <p:nvPr/>
        </p:nvSpPr>
        <p:spPr>
          <a:xfrm>
            <a:off x="576135" y="1000396"/>
            <a:ext cx="8000898" cy="1938992"/>
          </a:xfrm>
          <a:prstGeom prst="rect">
            <a:avLst/>
          </a:prstGeom>
          <a:noFill/>
          <a:ln>
            <a:solidFill>
              <a:srgbClr val="663300"/>
            </a:solidFill>
          </a:ln>
        </p:spPr>
        <p:txBody>
          <a:bodyPr wrap="square" rtlCol="0">
            <a:spAutoFit/>
          </a:bodyPr>
          <a:lstStyle/>
          <a:p>
            <a:pPr algn="ctr"/>
            <a:r>
              <a:rPr lang="en-US" sz="3200" b="1" dirty="0" smtClean="0"/>
              <a:t>Your role in preparation for the review</a:t>
            </a:r>
          </a:p>
          <a:p>
            <a:endParaRPr lang="en-US" sz="1600" i="1" dirty="0" smtClean="0"/>
          </a:p>
          <a:p>
            <a:r>
              <a:rPr lang="en-US" sz="2400" dirty="0" smtClean="0"/>
              <a:t>5.  The </a:t>
            </a:r>
            <a:r>
              <a:rPr lang="en-US" sz="2400" dirty="0"/>
              <a:t>department head, in full consultation with the candidate, will assemble materials for the candidate’s folder by the required deadline</a:t>
            </a:r>
            <a:r>
              <a:rPr lang="en-US" sz="2400" dirty="0" smtClean="0"/>
              <a:t>.</a:t>
            </a:r>
            <a:endParaRPr lang="en-US" sz="2400" dirty="0"/>
          </a:p>
        </p:txBody>
      </p:sp>
      <p:sp>
        <p:nvSpPr>
          <p:cNvPr id="9" name="Rectangle 8"/>
          <p:cNvSpPr/>
          <p:nvPr/>
        </p:nvSpPr>
        <p:spPr>
          <a:xfrm>
            <a:off x="685903" y="6192205"/>
            <a:ext cx="6647226" cy="338554"/>
          </a:xfrm>
          <a:prstGeom prst="rect">
            <a:avLst/>
          </a:prstGeom>
        </p:spPr>
        <p:txBody>
          <a:bodyPr wrap="square">
            <a:spAutoFit/>
          </a:bodyPr>
          <a:lstStyle/>
          <a:p>
            <a:r>
              <a:rPr lang="en-US" sz="1600" dirty="0">
                <a:hlinkClick r:id="rId2"/>
              </a:rPr>
              <a:t>http://</a:t>
            </a:r>
            <a:r>
              <a:rPr lang="en-US" sz="1600" dirty="0" smtClean="0">
                <a:hlinkClick r:id="rId2"/>
              </a:rPr>
              <a:t>www.uwyo.edu/acadaffairs/faculty-resources/tenure_promotion.html</a:t>
            </a:r>
            <a:r>
              <a:rPr lang="en-US" sz="1600" dirty="0" smtClean="0"/>
              <a:t> </a:t>
            </a:r>
            <a:endParaRPr lang="en-US" sz="1600" dirty="0"/>
          </a:p>
        </p:txBody>
      </p:sp>
      <p:pic>
        <p:nvPicPr>
          <p:cNvPr id="8" name="Picture 7"/>
          <p:cNvPicPr>
            <a:picLocks noChangeAspect="1"/>
          </p:cNvPicPr>
          <p:nvPr/>
        </p:nvPicPr>
        <p:blipFill>
          <a:blip r:embed="rId3"/>
          <a:stretch>
            <a:fillRect/>
          </a:stretch>
        </p:blipFill>
        <p:spPr>
          <a:xfrm>
            <a:off x="949967" y="2980756"/>
            <a:ext cx="3369325" cy="304690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4779390" y="2980756"/>
            <a:ext cx="3391933" cy="3046901"/>
          </a:xfrm>
          <a:prstGeom prst="rect">
            <a:avLst/>
          </a:prstGeom>
          <a:ln>
            <a:noFill/>
          </a:ln>
          <a:effectLst>
            <a:outerShdw blurRad="292100" dist="139700" dir="2700000" algn="tl" rotWithShape="0">
              <a:srgbClr val="333333">
                <a:alpha val="65000"/>
              </a:srgbClr>
            </a:outerShdw>
          </a:effectLst>
        </p:spPr>
      </p:pic>
      <p:sp>
        <p:nvSpPr>
          <p:cNvPr id="4" name="Line Callout 2 (Border and Accent Bar) 3"/>
          <p:cNvSpPr/>
          <p:nvPr/>
        </p:nvSpPr>
        <p:spPr>
          <a:xfrm>
            <a:off x="7502699" y="5297863"/>
            <a:ext cx="1337247" cy="424207"/>
          </a:xfrm>
          <a:prstGeom prst="accentBorderCallout2">
            <a:avLst>
              <a:gd name="adj1" fmla="val 18750"/>
              <a:gd name="adj2" fmla="val -8333"/>
              <a:gd name="adj3" fmla="val 18750"/>
              <a:gd name="adj4" fmla="val -16667"/>
              <a:gd name="adj5" fmla="val 92500"/>
              <a:gd name="adj6" fmla="val -36093"/>
            </a:avLst>
          </a:prstGeom>
          <a:solidFill>
            <a:srgbClr val="FFD03B"/>
          </a:solidFill>
          <a:ln>
            <a:solidFill>
              <a:srgbClr val="6633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544000"/>
                </a:solidFill>
              </a:rPr>
              <a:t>April 3-5</a:t>
            </a:r>
            <a:endParaRPr lang="en-US" b="1" dirty="0">
              <a:solidFill>
                <a:srgbClr val="544000"/>
              </a:solidFill>
            </a:endParaRPr>
          </a:p>
        </p:txBody>
      </p:sp>
      <p:sp>
        <p:nvSpPr>
          <p:cNvPr id="5" name="Line Callout 2 (Border and Accent Bar) 4"/>
          <p:cNvSpPr/>
          <p:nvPr/>
        </p:nvSpPr>
        <p:spPr>
          <a:xfrm>
            <a:off x="6013264" y="3615179"/>
            <a:ext cx="1405631" cy="537328"/>
          </a:xfrm>
          <a:prstGeom prst="accentBorderCallout2">
            <a:avLst/>
          </a:prstGeom>
          <a:solidFill>
            <a:srgbClr val="FFD03B"/>
          </a:solidFill>
          <a:ln>
            <a:solidFill>
              <a:srgbClr val="6633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544000"/>
                </a:solidFill>
              </a:rPr>
              <a:t>E-packets for </a:t>
            </a:r>
            <a:r>
              <a:rPr lang="en-US" b="1" dirty="0" err="1" smtClean="0">
                <a:solidFill>
                  <a:srgbClr val="544000"/>
                </a:solidFill>
              </a:rPr>
              <a:t>Yr</a:t>
            </a:r>
            <a:r>
              <a:rPr lang="en-US" b="1" dirty="0" smtClean="0">
                <a:solidFill>
                  <a:srgbClr val="544000"/>
                </a:solidFill>
              </a:rPr>
              <a:t> 1</a:t>
            </a:r>
            <a:endParaRPr lang="en-US" b="1" dirty="0">
              <a:solidFill>
                <a:srgbClr val="544000"/>
              </a:solidFill>
            </a:endParaRPr>
          </a:p>
        </p:txBody>
      </p:sp>
    </p:spTree>
    <p:extLst>
      <p:ext uri="{BB962C8B-B14F-4D97-AF65-F5344CB8AC3E}">
        <p14:creationId xmlns:p14="http://schemas.microsoft.com/office/powerpoint/2010/main" val="157509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83700" y="334128"/>
            <a:ext cx="5119241" cy="52322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eaLnBrk="1" hangingPunct="1"/>
            <a:r>
              <a:rPr lang="en-US" sz="2800" dirty="0">
                <a:solidFill>
                  <a:srgbClr val="482400"/>
                </a:solidFill>
              </a:rPr>
              <a:t>Department-level </a:t>
            </a:r>
            <a:r>
              <a:rPr lang="en-US" sz="2800" dirty="0" smtClean="0">
                <a:solidFill>
                  <a:srgbClr val="482400"/>
                </a:solidFill>
              </a:rPr>
              <a:t>review</a:t>
            </a:r>
          </a:p>
        </p:txBody>
      </p:sp>
      <p:sp>
        <p:nvSpPr>
          <p:cNvPr id="6" name="TextBox 5"/>
          <p:cNvSpPr txBox="1"/>
          <p:nvPr/>
        </p:nvSpPr>
        <p:spPr>
          <a:xfrm>
            <a:off x="576135" y="1000396"/>
            <a:ext cx="8000898" cy="1569660"/>
          </a:xfrm>
          <a:prstGeom prst="rect">
            <a:avLst/>
          </a:prstGeom>
          <a:noFill/>
          <a:ln>
            <a:solidFill>
              <a:srgbClr val="663300"/>
            </a:solidFill>
          </a:ln>
        </p:spPr>
        <p:txBody>
          <a:bodyPr wrap="square" rtlCol="0">
            <a:spAutoFit/>
          </a:bodyPr>
          <a:lstStyle/>
          <a:p>
            <a:pPr algn="ctr"/>
            <a:r>
              <a:rPr lang="en-US" sz="3200" b="1" dirty="0" smtClean="0"/>
              <a:t>Your role in preparation for the review</a:t>
            </a:r>
          </a:p>
          <a:p>
            <a:endParaRPr lang="en-US" sz="1600" i="1" dirty="0" smtClean="0"/>
          </a:p>
          <a:p>
            <a:r>
              <a:rPr lang="en-US" sz="2400" dirty="0" smtClean="0"/>
              <a:t>6.  Solicitation of external reviewers for evaluation of research and/or creative contributions</a:t>
            </a:r>
            <a:endParaRPr lang="en-US" sz="2400" dirty="0"/>
          </a:p>
        </p:txBody>
      </p:sp>
      <p:sp>
        <p:nvSpPr>
          <p:cNvPr id="9" name="Rectangle 8"/>
          <p:cNvSpPr/>
          <p:nvPr/>
        </p:nvSpPr>
        <p:spPr>
          <a:xfrm>
            <a:off x="685903" y="6192205"/>
            <a:ext cx="6647226" cy="338554"/>
          </a:xfrm>
          <a:prstGeom prst="rect">
            <a:avLst/>
          </a:prstGeom>
        </p:spPr>
        <p:txBody>
          <a:bodyPr wrap="square">
            <a:spAutoFit/>
          </a:bodyPr>
          <a:lstStyle/>
          <a:p>
            <a:r>
              <a:rPr lang="en-US" sz="1600" dirty="0">
                <a:hlinkClick r:id="rId2"/>
              </a:rPr>
              <a:t>http://</a:t>
            </a:r>
            <a:r>
              <a:rPr lang="en-US" sz="1600" dirty="0" smtClean="0">
                <a:hlinkClick r:id="rId2"/>
              </a:rPr>
              <a:t>www.uwyo.edu/acadaffairs/faculty-resources/tenure_promotion.html</a:t>
            </a:r>
            <a:r>
              <a:rPr lang="en-US" sz="1600" dirty="0" smtClean="0"/>
              <a:t> </a:t>
            </a:r>
            <a:endParaRPr lang="en-US" sz="1600" dirty="0"/>
          </a:p>
        </p:txBody>
      </p:sp>
      <p:sp>
        <p:nvSpPr>
          <p:cNvPr id="3" name="TextBox 2"/>
          <p:cNvSpPr txBox="1"/>
          <p:nvPr/>
        </p:nvSpPr>
        <p:spPr>
          <a:xfrm>
            <a:off x="591874" y="2713104"/>
            <a:ext cx="4840739" cy="3108543"/>
          </a:xfrm>
          <a:prstGeom prst="rect">
            <a:avLst/>
          </a:prstGeom>
          <a:noFill/>
          <a:ln>
            <a:solidFill>
              <a:srgbClr val="663300"/>
            </a:solidFill>
          </a:ln>
        </p:spPr>
        <p:txBody>
          <a:bodyPr wrap="square" rtlCol="0">
            <a:spAutoFit/>
          </a:bodyPr>
          <a:lstStyle/>
          <a:p>
            <a:pPr algn="ctr"/>
            <a:r>
              <a:rPr lang="en-US" sz="2000" u="sng" dirty="0" smtClean="0"/>
              <a:t>You</a:t>
            </a:r>
          </a:p>
          <a:p>
            <a:pPr marL="285750" lvl="1" indent="-285750">
              <a:buFont typeface="Arial" panose="020B0604020202020204" pitchFamily="34" charset="0"/>
              <a:buChar char="•"/>
            </a:pPr>
            <a:r>
              <a:rPr lang="en-US" sz="1600" i="1" dirty="0"/>
              <a:t>Provide list of at least 6 possible </a:t>
            </a:r>
            <a:r>
              <a:rPr lang="en-US" sz="1600" i="1" dirty="0" smtClean="0"/>
              <a:t>reviewers; May delete up to 3 from candidate’s list</a:t>
            </a:r>
          </a:p>
          <a:p>
            <a:pPr marL="285750" lvl="1" indent="-285750">
              <a:buFont typeface="Arial" panose="020B0604020202020204" pitchFamily="34" charset="0"/>
              <a:buChar char="•"/>
            </a:pPr>
            <a:r>
              <a:rPr lang="en-US" sz="1600" i="1" dirty="0" smtClean="0">
                <a:solidFill>
                  <a:srgbClr val="824100"/>
                </a:solidFill>
              </a:rPr>
              <a:t>Contact/confirm reviewers</a:t>
            </a:r>
          </a:p>
          <a:p>
            <a:pPr marL="285750" lvl="1" indent="-285750">
              <a:buFont typeface="Arial" panose="020B0604020202020204" pitchFamily="34" charset="0"/>
              <a:buChar char="•"/>
            </a:pPr>
            <a:r>
              <a:rPr lang="en-US" sz="1600" i="1" dirty="0" smtClean="0">
                <a:solidFill>
                  <a:srgbClr val="0070C0"/>
                </a:solidFill>
              </a:rPr>
              <a:t>Prepare cover letter and send packet to reviewers</a:t>
            </a:r>
          </a:p>
          <a:p>
            <a:pPr marL="742950" lvl="2" indent="-285750">
              <a:buFont typeface="Arial" panose="020B0604020202020204" pitchFamily="34" charset="0"/>
              <a:buChar char="•"/>
            </a:pPr>
            <a:r>
              <a:rPr lang="en-US" sz="1600" i="1" dirty="0" smtClean="0">
                <a:solidFill>
                  <a:srgbClr val="0070C0"/>
                </a:solidFill>
              </a:rPr>
              <a:t>Specify if candidate has waived right to see letter; state degree of confidentiality of their response</a:t>
            </a:r>
          </a:p>
          <a:p>
            <a:pPr marL="742950" lvl="2" indent="-285750">
              <a:buFont typeface="Arial" panose="020B0604020202020204" pitchFamily="34" charset="0"/>
              <a:buChar char="•"/>
            </a:pPr>
            <a:r>
              <a:rPr lang="en-US" sz="1600" i="1" dirty="0" smtClean="0">
                <a:solidFill>
                  <a:srgbClr val="0070C0"/>
                </a:solidFill>
              </a:rPr>
              <a:t>Avoid asking for statement regarding tenure decision at their institution</a:t>
            </a:r>
          </a:p>
          <a:p>
            <a:pPr marL="285750" lvl="1" indent="-285750">
              <a:buFont typeface="Arial" panose="020B0604020202020204" pitchFamily="34" charset="0"/>
              <a:buChar char="•"/>
            </a:pPr>
            <a:r>
              <a:rPr lang="en-US" sz="1600" i="1" dirty="0" smtClean="0">
                <a:solidFill>
                  <a:schemeClr val="accent2">
                    <a:lumMod val="75000"/>
                  </a:schemeClr>
                </a:solidFill>
              </a:rPr>
              <a:t>Prepare summary statement describing process for solicitation of reviewer letters.</a:t>
            </a:r>
            <a:endParaRPr lang="en-US" sz="1600" i="1" dirty="0">
              <a:solidFill>
                <a:schemeClr val="accent2">
                  <a:lumMod val="75000"/>
                </a:schemeClr>
              </a:solidFill>
            </a:endParaRPr>
          </a:p>
        </p:txBody>
      </p:sp>
      <p:sp>
        <p:nvSpPr>
          <p:cNvPr id="4" name="TextBox 3"/>
          <p:cNvSpPr txBox="1"/>
          <p:nvPr/>
        </p:nvSpPr>
        <p:spPr>
          <a:xfrm>
            <a:off x="5602941" y="2726107"/>
            <a:ext cx="3144420" cy="2862322"/>
          </a:xfrm>
          <a:prstGeom prst="rect">
            <a:avLst/>
          </a:prstGeom>
          <a:noFill/>
          <a:ln>
            <a:solidFill>
              <a:srgbClr val="663300"/>
            </a:solidFill>
          </a:ln>
        </p:spPr>
        <p:txBody>
          <a:bodyPr wrap="square" rtlCol="0">
            <a:spAutoFit/>
          </a:bodyPr>
          <a:lstStyle/>
          <a:p>
            <a:pPr algn="ctr"/>
            <a:r>
              <a:rPr lang="en-US" sz="2000" u="sng" dirty="0" smtClean="0"/>
              <a:t>Candidate</a:t>
            </a:r>
          </a:p>
          <a:p>
            <a:pPr marL="285750" lvl="1" indent="-285750">
              <a:buFont typeface="Arial" panose="020B0604020202020204" pitchFamily="34" charset="0"/>
              <a:buChar char="•"/>
            </a:pPr>
            <a:r>
              <a:rPr lang="en-US" sz="1600" i="1" dirty="0" smtClean="0"/>
              <a:t>Provide list of at least 6 possible reviewers; May delete up to 3 from your list</a:t>
            </a:r>
          </a:p>
          <a:p>
            <a:pPr marL="285750" lvl="1" indent="-285750">
              <a:buFont typeface="Arial" panose="020B0604020202020204" pitchFamily="34" charset="0"/>
              <a:buChar char="•"/>
            </a:pPr>
            <a:r>
              <a:rPr lang="en-US" sz="1600" i="1" dirty="0" smtClean="0">
                <a:solidFill>
                  <a:srgbClr val="0070C0"/>
                </a:solidFill>
              </a:rPr>
              <a:t>Prepares packet for reviewer</a:t>
            </a:r>
            <a:endParaRPr lang="en-US" sz="1600" i="1" dirty="0">
              <a:solidFill>
                <a:srgbClr val="0070C0"/>
              </a:solidFill>
            </a:endParaRPr>
          </a:p>
          <a:p>
            <a:pPr marL="742950" lvl="2" indent="-285750">
              <a:buFont typeface="Arial" panose="020B0604020202020204" pitchFamily="34" charset="0"/>
              <a:buChar char="•"/>
            </a:pPr>
            <a:r>
              <a:rPr lang="en-US" sz="1600" i="1" dirty="0">
                <a:solidFill>
                  <a:srgbClr val="0070C0"/>
                </a:solidFill>
              </a:rPr>
              <a:t>Vita, representative examples of work</a:t>
            </a:r>
          </a:p>
          <a:p>
            <a:pPr marL="742950" lvl="2" indent="-285750">
              <a:buFont typeface="Arial" panose="020B0604020202020204" pitchFamily="34" charset="0"/>
              <a:buChar char="•"/>
            </a:pPr>
            <a:r>
              <a:rPr lang="en-US" sz="1600" i="1" dirty="0">
                <a:solidFill>
                  <a:srgbClr val="0070C0"/>
                </a:solidFill>
              </a:rPr>
              <a:t>Additional </a:t>
            </a:r>
            <a:r>
              <a:rPr lang="en-US" sz="1600" i="1" dirty="0" smtClean="0">
                <a:solidFill>
                  <a:srgbClr val="0070C0"/>
                </a:solidFill>
              </a:rPr>
              <a:t>documents</a:t>
            </a:r>
          </a:p>
          <a:p>
            <a:pPr marL="285750" lvl="1" indent="-285750">
              <a:buFont typeface="Arial" panose="020B0604020202020204" pitchFamily="34" charset="0"/>
              <a:buChar char="•"/>
            </a:pPr>
            <a:r>
              <a:rPr lang="en-US" sz="1600" i="1" dirty="0" smtClean="0">
                <a:solidFill>
                  <a:schemeClr val="accent2">
                    <a:lumMod val="75000"/>
                  </a:schemeClr>
                </a:solidFill>
              </a:rPr>
              <a:t>Insert written statement in packet if waived write to see letters.</a:t>
            </a:r>
            <a:endParaRPr lang="en-US" sz="1600" i="1" dirty="0">
              <a:solidFill>
                <a:schemeClr val="accent2">
                  <a:lumMod val="75000"/>
                </a:schemeClr>
              </a:solidFill>
            </a:endParaRPr>
          </a:p>
        </p:txBody>
      </p:sp>
    </p:spTree>
    <p:extLst>
      <p:ext uri="{BB962C8B-B14F-4D97-AF65-F5344CB8AC3E}">
        <p14:creationId xmlns:p14="http://schemas.microsoft.com/office/powerpoint/2010/main" val="3223505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824753" y="3105266"/>
            <a:ext cx="7620000" cy="1625600"/>
          </a:xfrm>
          <a:prstGeom prst="rect">
            <a:avLst/>
          </a:prstGeom>
          <a:noFill/>
          <a:ln w="9525">
            <a:solidFill>
              <a:schemeClr val="tx1"/>
            </a:solidFill>
            <a:miter lim="800000"/>
            <a:headEnd/>
            <a:tailEnd/>
          </a:ln>
        </p:spPr>
        <p:txBody>
          <a:bodyPr>
            <a:spAutoFit/>
          </a:bodyPr>
          <a:lstStyle/>
          <a:p>
            <a:pPr algn="l"/>
            <a:r>
              <a:rPr lang="en-US" dirty="0" smtClean="0"/>
              <a:t>“[The] scholarship </a:t>
            </a:r>
            <a:r>
              <a:rPr lang="en-US" dirty="0"/>
              <a:t>is bold in treating major authors and issues, careful in its close reading of primary texts and its consideration of secondary literature, and scrupulous in its honesty and clarity.  I have found his work of genuine value for my own teaching and writing.”   [From Duke University]</a:t>
            </a:r>
          </a:p>
        </p:txBody>
      </p:sp>
      <p:sp>
        <p:nvSpPr>
          <p:cNvPr id="18436" name="Text Box 5"/>
          <p:cNvSpPr txBox="1">
            <a:spLocks noChangeArrowheads="1"/>
          </p:cNvSpPr>
          <p:nvPr/>
        </p:nvSpPr>
        <p:spPr bwMode="auto">
          <a:xfrm>
            <a:off x="914400" y="781359"/>
            <a:ext cx="7620000" cy="1692771"/>
          </a:xfrm>
          <a:prstGeom prst="rect">
            <a:avLst/>
          </a:prstGeom>
          <a:noFill/>
          <a:ln w="9525">
            <a:noFill/>
            <a:miter lim="800000"/>
            <a:headEnd/>
            <a:tailEnd/>
          </a:ln>
        </p:spPr>
        <p:txBody>
          <a:bodyPr wrap="square">
            <a:spAutoFit/>
          </a:bodyPr>
          <a:lstStyle/>
          <a:p>
            <a:pPr algn="l"/>
            <a:r>
              <a:rPr lang="en-US" sz="2800" i="1" dirty="0" smtClean="0"/>
              <a:t>Tenure Review</a:t>
            </a:r>
          </a:p>
          <a:p>
            <a:pPr algn="l"/>
            <a:endParaRPr lang="en-US" sz="2800" i="1" dirty="0" smtClean="0"/>
          </a:p>
          <a:p>
            <a:pPr algn="l"/>
            <a:r>
              <a:rPr lang="en-US" sz="2400" dirty="0" smtClean="0"/>
              <a:t>UW Regulation 5-803 </a:t>
            </a:r>
            <a:r>
              <a:rPr lang="en-US" sz="2400" dirty="0"/>
              <a:t>requires a </a:t>
            </a:r>
            <a:r>
              <a:rPr lang="en-US" sz="2400" u="sng" dirty="0"/>
              <a:t>minimum of </a:t>
            </a:r>
            <a:r>
              <a:rPr lang="en-US" sz="2400" u="sng" dirty="0" smtClean="0"/>
              <a:t>4 external </a:t>
            </a:r>
            <a:r>
              <a:rPr lang="en-US" sz="2400" u="sng" dirty="0"/>
              <a:t>letters</a:t>
            </a:r>
            <a:r>
              <a:rPr lang="en-US" sz="2400" dirty="0"/>
              <a:t> from </a:t>
            </a:r>
            <a:r>
              <a:rPr lang="en-US" sz="2400" dirty="0" smtClean="0"/>
              <a:t>“arm’s-length” experts.</a:t>
            </a:r>
            <a:endParaRPr lang="en-US" sz="2400" dirty="0"/>
          </a:p>
        </p:txBody>
      </p:sp>
    </p:spTree>
    <p:extLst>
      <p:ext uri="{BB962C8B-B14F-4D97-AF65-F5344CB8AC3E}">
        <p14:creationId xmlns:p14="http://schemas.microsoft.com/office/powerpoint/2010/main" val="468948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135" y="1000396"/>
            <a:ext cx="8000898" cy="4462760"/>
          </a:xfrm>
          <a:prstGeom prst="rect">
            <a:avLst/>
          </a:prstGeom>
          <a:noFill/>
          <a:ln>
            <a:solidFill>
              <a:srgbClr val="663300"/>
            </a:solidFill>
          </a:ln>
        </p:spPr>
        <p:txBody>
          <a:bodyPr wrap="square" rtlCol="0">
            <a:spAutoFit/>
          </a:bodyPr>
          <a:lstStyle/>
          <a:p>
            <a:pPr algn="ctr"/>
            <a:r>
              <a:rPr lang="en-US" sz="3200" b="1" dirty="0" smtClean="0"/>
              <a:t>External Letters – When right to see them is waived by candidates</a:t>
            </a:r>
          </a:p>
          <a:p>
            <a:pPr algn="ctr"/>
            <a:endParaRPr lang="en-US" sz="3200" b="1" dirty="0" smtClean="0"/>
          </a:p>
          <a:p>
            <a:r>
              <a:rPr lang="en-US" sz="2800" dirty="0" smtClean="0"/>
              <a:t>Candidates retain the right to see the texts of these letters that have been edited in such a way as to preclude identification of their respective authors.</a:t>
            </a:r>
          </a:p>
          <a:p>
            <a:pPr marL="573088" indent="-169863">
              <a:buFont typeface="Arial" panose="020B0604020202020204" pitchFamily="34" charset="0"/>
              <a:buChar char="•"/>
            </a:pPr>
            <a:r>
              <a:rPr lang="en-US" sz="2400" b="1" dirty="0" smtClean="0"/>
              <a:t>When can they see the excerpts?</a:t>
            </a:r>
          </a:p>
          <a:p>
            <a:pPr marL="573088" indent="-169863">
              <a:buFont typeface="Arial" panose="020B0604020202020204" pitchFamily="34" charset="0"/>
              <a:buChar char="•"/>
            </a:pPr>
            <a:r>
              <a:rPr lang="en-US" sz="2400" b="1" dirty="0" smtClean="0"/>
              <a:t>How do you handle original letters for the review in your department?</a:t>
            </a:r>
            <a:endParaRPr lang="en-US" sz="2400" b="1" dirty="0"/>
          </a:p>
          <a:p>
            <a:endParaRPr lang="en-US" sz="3200" b="1" dirty="0" smtClean="0"/>
          </a:p>
        </p:txBody>
      </p:sp>
    </p:spTree>
    <p:extLst>
      <p:ext uri="{BB962C8B-B14F-4D97-AF65-F5344CB8AC3E}">
        <p14:creationId xmlns:p14="http://schemas.microsoft.com/office/powerpoint/2010/main" val="3807852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83700" y="334128"/>
            <a:ext cx="5119241" cy="52322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eaLnBrk="1" hangingPunct="1"/>
            <a:r>
              <a:rPr lang="en-US" sz="2800" dirty="0">
                <a:solidFill>
                  <a:srgbClr val="482400"/>
                </a:solidFill>
              </a:rPr>
              <a:t>Department-level </a:t>
            </a:r>
            <a:r>
              <a:rPr lang="en-US" sz="2800" dirty="0" smtClean="0">
                <a:solidFill>
                  <a:srgbClr val="482400"/>
                </a:solidFill>
              </a:rPr>
              <a:t>review</a:t>
            </a:r>
          </a:p>
        </p:txBody>
      </p:sp>
      <p:sp>
        <p:nvSpPr>
          <p:cNvPr id="6" name="TextBox 5"/>
          <p:cNvSpPr txBox="1"/>
          <p:nvPr/>
        </p:nvSpPr>
        <p:spPr>
          <a:xfrm>
            <a:off x="576135" y="1216452"/>
            <a:ext cx="8000898" cy="4154984"/>
          </a:xfrm>
          <a:prstGeom prst="rect">
            <a:avLst/>
          </a:prstGeom>
          <a:noFill/>
          <a:ln>
            <a:solidFill>
              <a:srgbClr val="663300"/>
            </a:solidFill>
          </a:ln>
        </p:spPr>
        <p:txBody>
          <a:bodyPr wrap="square" rtlCol="0">
            <a:spAutoFit/>
          </a:bodyPr>
          <a:lstStyle/>
          <a:p>
            <a:pPr algn="ctr"/>
            <a:r>
              <a:rPr lang="en-US" sz="3200" b="1" dirty="0" smtClean="0"/>
              <a:t>Your role in preparation for the review</a:t>
            </a:r>
          </a:p>
          <a:p>
            <a:endParaRPr lang="en-US" sz="1600" i="1" dirty="0" smtClean="0"/>
          </a:p>
          <a:p>
            <a:pPr marL="457200" indent="-457200">
              <a:buFont typeface="+mj-lt"/>
              <a:buAutoNum type="arabicPeriod" startAt="7"/>
            </a:pPr>
            <a:r>
              <a:rPr lang="en-US" sz="2400" dirty="0" smtClean="0"/>
              <a:t>Call a formal meeting of the appropriate faculty group.</a:t>
            </a:r>
          </a:p>
          <a:p>
            <a:endParaRPr lang="en-US" sz="2400" dirty="0"/>
          </a:p>
          <a:p>
            <a:pPr lvl="1"/>
            <a:r>
              <a:rPr lang="en-US" sz="2400" dirty="0" smtClean="0"/>
              <a:t>Identify a faculty member to chair the meeting (per department protocol)</a:t>
            </a:r>
          </a:p>
          <a:p>
            <a:pPr lvl="1"/>
            <a:endParaRPr lang="en-US" sz="2400" dirty="0"/>
          </a:p>
          <a:p>
            <a:pPr marL="457200" indent="-457200">
              <a:buFont typeface="+mj-lt"/>
              <a:buAutoNum type="arabicPeriod" startAt="8"/>
            </a:pPr>
            <a:r>
              <a:rPr lang="en-US" sz="2400" dirty="0" smtClean="0"/>
              <a:t>Ensure the process for collating recommendations provides confidentiality for voters.</a:t>
            </a:r>
          </a:p>
          <a:p>
            <a:pPr lvl="1"/>
            <a:endParaRPr lang="en-US" sz="2400" dirty="0"/>
          </a:p>
          <a:p>
            <a:pPr marL="457200" indent="-457200">
              <a:buFont typeface="+mj-lt"/>
              <a:buAutoNum type="arabicPeriod" startAt="6"/>
            </a:pPr>
            <a:endParaRPr lang="en-US" sz="2400" dirty="0"/>
          </a:p>
        </p:txBody>
      </p:sp>
      <p:sp>
        <p:nvSpPr>
          <p:cNvPr id="9" name="Rectangle 8"/>
          <p:cNvSpPr/>
          <p:nvPr/>
        </p:nvSpPr>
        <p:spPr>
          <a:xfrm>
            <a:off x="685903" y="6192205"/>
            <a:ext cx="6647226" cy="338554"/>
          </a:xfrm>
          <a:prstGeom prst="rect">
            <a:avLst/>
          </a:prstGeom>
        </p:spPr>
        <p:txBody>
          <a:bodyPr wrap="square">
            <a:spAutoFit/>
          </a:bodyPr>
          <a:lstStyle/>
          <a:p>
            <a:r>
              <a:rPr lang="en-US" sz="1600" dirty="0">
                <a:hlinkClick r:id="rId2"/>
              </a:rPr>
              <a:t>http://</a:t>
            </a:r>
            <a:r>
              <a:rPr lang="en-US" sz="1600" dirty="0" smtClean="0">
                <a:hlinkClick r:id="rId2"/>
              </a:rPr>
              <a:t>www.uwyo.edu/acadaffairs/faculty-resources/tenure_promotion.html</a:t>
            </a:r>
            <a:r>
              <a:rPr lang="en-US" sz="1600" dirty="0" smtClean="0"/>
              <a:t> </a:t>
            </a:r>
            <a:endParaRPr lang="en-US" sz="1600" dirty="0"/>
          </a:p>
        </p:txBody>
      </p:sp>
    </p:spTree>
    <p:extLst>
      <p:ext uri="{BB962C8B-B14F-4D97-AF65-F5344CB8AC3E}">
        <p14:creationId xmlns:p14="http://schemas.microsoft.com/office/powerpoint/2010/main" val="1328935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34712" y="410157"/>
            <a:ext cx="5943600" cy="52322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a:spAutoFit/>
          </a:bodyPr>
          <a:lstStyle/>
          <a:p>
            <a:pPr algn="l" eaLnBrk="1" hangingPunct="1"/>
            <a:r>
              <a:rPr lang="en-US" sz="2800" dirty="0">
                <a:solidFill>
                  <a:srgbClr val="482400"/>
                </a:solidFill>
              </a:rPr>
              <a:t>Department-level </a:t>
            </a:r>
            <a:r>
              <a:rPr lang="en-US" sz="2800" dirty="0" smtClean="0">
                <a:solidFill>
                  <a:srgbClr val="482400"/>
                </a:solidFill>
              </a:rPr>
              <a:t>review</a:t>
            </a:r>
          </a:p>
        </p:txBody>
      </p:sp>
      <p:pic>
        <p:nvPicPr>
          <p:cNvPr id="4" name="Picture 3"/>
          <p:cNvPicPr>
            <a:picLocks noChangeAspect="1"/>
          </p:cNvPicPr>
          <p:nvPr/>
        </p:nvPicPr>
        <p:blipFill>
          <a:blip r:embed="rId2"/>
          <a:stretch>
            <a:fillRect/>
          </a:stretch>
        </p:blipFill>
        <p:spPr>
          <a:xfrm>
            <a:off x="576135" y="2105665"/>
            <a:ext cx="2059641" cy="205964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419600" y="2058268"/>
            <a:ext cx="4087905" cy="1077218"/>
          </a:xfrm>
          <a:prstGeom prst="rect">
            <a:avLst/>
          </a:prstGeom>
          <a:noFill/>
          <a:ln>
            <a:solidFill>
              <a:srgbClr val="663300"/>
            </a:solidFill>
          </a:ln>
        </p:spPr>
        <p:txBody>
          <a:bodyPr wrap="square" rtlCol="0">
            <a:spAutoFit/>
          </a:bodyPr>
          <a:lstStyle/>
          <a:p>
            <a:pPr algn="ctr"/>
            <a:r>
              <a:rPr lang="en-US" sz="3200" b="1" dirty="0" smtClean="0"/>
              <a:t>Faculty role after department meeting</a:t>
            </a:r>
          </a:p>
        </p:txBody>
      </p:sp>
      <p:pic>
        <p:nvPicPr>
          <p:cNvPr id="7" name="Picture 6"/>
          <p:cNvPicPr>
            <a:picLocks noChangeAspect="1"/>
          </p:cNvPicPr>
          <p:nvPr/>
        </p:nvPicPr>
        <p:blipFill>
          <a:blip r:embed="rId3"/>
          <a:stretch>
            <a:fillRect/>
          </a:stretch>
        </p:blipFill>
        <p:spPr>
          <a:xfrm>
            <a:off x="5946907" y="3316196"/>
            <a:ext cx="2560598" cy="219663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76135" y="1292783"/>
            <a:ext cx="8000898" cy="584775"/>
          </a:xfrm>
          <a:prstGeom prst="rect">
            <a:avLst/>
          </a:prstGeom>
          <a:noFill/>
          <a:ln>
            <a:solidFill>
              <a:srgbClr val="663300"/>
            </a:solidFill>
          </a:ln>
        </p:spPr>
        <p:txBody>
          <a:bodyPr wrap="square" rtlCol="0">
            <a:spAutoFit/>
          </a:bodyPr>
          <a:lstStyle/>
          <a:p>
            <a:pPr algn="ctr"/>
            <a:r>
              <a:rPr lang="en-US" sz="3200" b="1" dirty="0" smtClean="0"/>
              <a:t>Your role in the department meeting</a:t>
            </a:r>
          </a:p>
        </p:txBody>
      </p:sp>
      <p:sp>
        <p:nvSpPr>
          <p:cNvPr id="9" name="TextBox 8"/>
          <p:cNvSpPr txBox="1"/>
          <p:nvPr/>
        </p:nvSpPr>
        <p:spPr>
          <a:xfrm>
            <a:off x="3464316" y="3272597"/>
            <a:ext cx="2353779" cy="2308324"/>
          </a:xfrm>
          <a:prstGeom prst="rect">
            <a:avLst/>
          </a:prstGeom>
          <a:noFill/>
          <a:ln>
            <a:solidFill>
              <a:srgbClr val="663300"/>
            </a:solidFill>
          </a:ln>
        </p:spPr>
        <p:txBody>
          <a:bodyPr wrap="square" rtlCol="0">
            <a:spAutoFit/>
          </a:bodyPr>
          <a:lstStyle/>
          <a:p>
            <a:r>
              <a:rPr lang="en-US" dirty="0" smtClean="0"/>
              <a:t>Each </a:t>
            </a:r>
            <a:r>
              <a:rPr lang="en-US" dirty="0"/>
              <a:t>faculty member will cast a written ballot containing reason(s) for the vote within 72 hours of the end of the meeting (excluding weekends and holidays)</a:t>
            </a:r>
          </a:p>
        </p:txBody>
      </p:sp>
      <p:sp>
        <p:nvSpPr>
          <p:cNvPr id="10" name="Curved Right Arrow 9"/>
          <p:cNvSpPr/>
          <p:nvPr/>
        </p:nvSpPr>
        <p:spPr>
          <a:xfrm>
            <a:off x="821467" y="1609189"/>
            <a:ext cx="490665" cy="66497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a:off x="3864529" y="2651225"/>
            <a:ext cx="490665" cy="66497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73773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83700" y="334128"/>
            <a:ext cx="5119241" cy="52322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eaLnBrk="1" hangingPunct="1"/>
            <a:r>
              <a:rPr lang="en-US" sz="2800" dirty="0">
                <a:solidFill>
                  <a:srgbClr val="482400"/>
                </a:solidFill>
              </a:rPr>
              <a:t>Department-level </a:t>
            </a:r>
            <a:r>
              <a:rPr lang="en-US" sz="2800" dirty="0" smtClean="0">
                <a:solidFill>
                  <a:srgbClr val="482400"/>
                </a:solidFill>
              </a:rPr>
              <a:t>review</a:t>
            </a:r>
          </a:p>
        </p:txBody>
      </p:sp>
      <p:sp>
        <p:nvSpPr>
          <p:cNvPr id="6" name="TextBox 5"/>
          <p:cNvSpPr txBox="1"/>
          <p:nvPr/>
        </p:nvSpPr>
        <p:spPr>
          <a:xfrm>
            <a:off x="576135" y="1216452"/>
            <a:ext cx="8000898" cy="4216539"/>
          </a:xfrm>
          <a:prstGeom prst="rect">
            <a:avLst/>
          </a:prstGeom>
          <a:noFill/>
          <a:ln>
            <a:solidFill>
              <a:srgbClr val="663300"/>
            </a:solidFill>
          </a:ln>
        </p:spPr>
        <p:txBody>
          <a:bodyPr wrap="square" rtlCol="0">
            <a:spAutoFit/>
          </a:bodyPr>
          <a:lstStyle/>
          <a:p>
            <a:pPr algn="ctr"/>
            <a:r>
              <a:rPr lang="en-US" sz="3200" b="1" dirty="0" smtClean="0"/>
              <a:t>Your role in following the department meeting</a:t>
            </a:r>
          </a:p>
          <a:p>
            <a:pPr marL="514350" indent="-514350">
              <a:buFont typeface="+mj-lt"/>
              <a:buAutoNum type="arabicPeriod"/>
            </a:pPr>
            <a:r>
              <a:rPr lang="en-US" sz="2800" dirty="0" smtClean="0"/>
              <a:t>Synthesize department results (as per department protocol)</a:t>
            </a:r>
          </a:p>
          <a:p>
            <a:pPr marL="914400" lvl="1" indent="-457200">
              <a:buFont typeface="Arial" panose="020B0604020202020204" pitchFamily="34" charset="0"/>
              <a:buChar char="•"/>
            </a:pPr>
            <a:r>
              <a:rPr lang="en-US" sz="2000" dirty="0" smtClean="0"/>
              <a:t>The </a:t>
            </a:r>
            <a:r>
              <a:rPr lang="en-US" sz="2000" dirty="0"/>
              <a:t>total vote of each faculty group (i.e., tenured faculty vote, non-tenured faculty vote, faculty with same or higher rank for which a candidate is nominated, and faculty with lower rank for which the candidate is nominated) along with comments, will be recorded on the appropriate forms. </a:t>
            </a:r>
            <a:r>
              <a:rPr lang="en-US" sz="2000" i="1" dirty="0"/>
              <a:t>The department head shall not vote. </a:t>
            </a:r>
            <a:endParaRPr lang="en-US" sz="2000" i="1" dirty="0" smtClean="0"/>
          </a:p>
          <a:p>
            <a:pPr marL="514350" indent="-514350">
              <a:buFont typeface="+mj-lt"/>
              <a:buAutoNum type="arabicPeriod"/>
            </a:pPr>
            <a:r>
              <a:rPr lang="en-US" sz="2800" dirty="0" smtClean="0"/>
              <a:t>Complete your evaluation/recommendation</a:t>
            </a:r>
          </a:p>
        </p:txBody>
      </p:sp>
      <p:sp>
        <p:nvSpPr>
          <p:cNvPr id="9" name="Rectangle 8"/>
          <p:cNvSpPr/>
          <p:nvPr/>
        </p:nvSpPr>
        <p:spPr>
          <a:xfrm>
            <a:off x="685903" y="6192205"/>
            <a:ext cx="6647226" cy="338554"/>
          </a:xfrm>
          <a:prstGeom prst="rect">
            <a:avLst/>
          </a:prstGeom>
        </p:spPr>
        <p:txBody>
          <a:bodyPr wrap="square">
            <a:spAutoFit/>
          </a:bodyPr>
          <a:lstStyle/>
          <a:p>
            <a:r>
              <a:rPr lang="en-US" sz="1600" dirty="0">
                <a:hlinkClick r:id="rId2"/>
              </a:rPr>
              <a:t>http://</a:t>
            </a:r>
            <a:r>
              <a:rPr lang="en-US" sz="1600" dirty="0" smtClean="0">
                <a:hlinkClick r:id="rId2"/>
              </a:rPr>
              <a:t>www.uwyo.edu/acadaffairs/faculty-resources/tenure_promotion.html</a:t>
            </a:r>
            <a:r>
              <a:rPr lang="en-US" sz="1600" dirty="0" smtClean="0"/>
              <a:t> </a:t>
            </a:r>
            <a:endParaRPr lang="en-US" sz="1600" dirty="0"/>
          </a:p>
        </p:txBody>
      </p:sp>
    </p:spTree>
    <p:extLst>
      <p:ext uri="{BB962C8B-B14F-4D97-AF65-F5344CB8AC3E}">
        <p14:creationId xmlns:p14="http://schemas.microsoft.com/office/powerpoint/2010/main" val="2790401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83700" y="334128"/>
            <a:ext cx="5119241" cy="52322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eaLnBrk="1" hangingPunct="1"/>
            <a:r>
              <a:rPr lang="en-US" sz="2800" dirty="0">
                <a:solidFill>
                  <a:srgbClr val="482400"/>
                </a:solidFill>
              </a:rPr>
              <a:t>Department-level </a:t>
            </a:r>
            <a:r>
              <a:rPr lang="en-US" sz="2800" dirty="0" smtClean="0">
                <a:solidFill>
                  <a:srgbClr val="482400"/>
                </a:solidFill>
              </a:rPr>
              <a:t>review</a:t>
            </a:r>
          </a:p>
        </p:txBody>
      </p:sp>
      <p:sp>
        <p:nvSpPr>
          <p:cNvPr id="9" name="Rectangle 8"/>
          <p:cNvSpPr/>
          <p:nvPr/>
        </p:nvSpPr>
        <p:spPr>
          <a:xfrm>
            <a:off x="685903" y="6192205"/>
            <a:ext cx="6647226" cy="338554"/>
          </a:xfrm>
          <a:prstGeom prst="rect">
            <a:avLst/>
          </a:prstGeom>
        </p:spPr>
        <p:txBody>
          <a:bodyPr wrap="square">
            <a:spAutoFit/>
          </a:bodyPr>
          <a:lstStyle/>
          <a:p>
            <a:r>
              <a:rPr lang="en-US" sz="1600" dirty="0">
                <a:hlinkClick r:id="rId2"/>
              </a:rPr>
              <a:t>http://</a:t>
            </a:r>
            <a:r>
              <a:rPr lang="en-US" sz="1600" dirty="0" smtClean="0">
                <a:hlinkClick r:id="rId2"/>
              </a:rPr>
              <a:t>www.uwyo.edu/acadaffairs/faculty-resources/tenure_promotion.html</a:t>
            </a:r>
            <a:r>
              <a:rPr lang="en-US" sz="1600" dirty="0" smtClean="0"/>
              <a:t> </a:t>
            </a:r>
            <a:endParaRPr lang="en-US" sz="1600" dirty="0"/>
          </a:p>
        </p:txBody>
      </p:sp>
      <p:pic>
        <p:nvPicPr>
          <p:cNvPr id="3" name="Picture 2"/>
          <p:cNvPicPr>
            <a:picLocks noChangeAspect="1"/>
          </p:cNvPicPr>
          <p:nvPr/>
        </p:nvPicPr>
        <p:blipFill>
          <a:blip r:embed="rId3"/>
          <a:stretch>
            <a:fillRect/>
          </a:stretch>
        </p:blipFill>
        <p:spPr>
          <a:xfrm>
            <a:off x="1023097" y="1557864"/>
            <a:ext cx="6972300" cy="3933825"/>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5791199" y="453188"/>
            <a:ext cx="2931459" cy="1477328"/>
          </a:xfrm>
          <a:prstGeom prst="rect">
            <a:avLst/>
          </a:prstGeom>
          <a:solidFill>
            <a:schemeClr val="bg1"/>
          </a:solidFill>
          <a:ln>
            <a:solidFill>
              <a:srgbClr val="663300"/>
            </a:solidFill>
          </a:ln>
        </p:spPr>
        <p:txBody>
          <a:bodyPr wrap="square">
            <a:spAutoFit/>
          </a:bodyPr>
          <a:lstStyle/>
          <a:p>
            <a:r>
              <a:rPr lang="en-US" dirty="0" smtClean="0"/>
              <a:t>Review </a:t>
            </a:r>
            <a:r>
              <a:rPr lang="en-US" dirty="0"/>
              <a:t>the folder and make </a:t>
            </a:r>
            <a:r>
              <a:rPr lang="en-US" dirty="0" smtClean="0"/>
              <a:t>written </a:t>
            </a:r>
            <a:r>
              <a:rPr lang="en-US" dirty="0"/>
              <a:t>recommendation, which shall immediately be communicated to the candidate. </a:t>
            </a:r>
          </a:p>
        </p:txBody>
      </p:sp>
    </p:spTree>
    <p:extLst>
      <p:ext uri="{BB962C8B-B14F-4D97-AF65-F5344CB8AC3E}">
        <p14:creationId xmlns:p14="http://schemas.microsoft.com/office/powerpoint/2010/main" val="2068855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from the first session</a:t>
            </a:r>
            <a:endParaRPr lang="en-US" dirty="0"/>
          </a:p>
        </p:txBody>
      </p:sp>
      <p:pic>
        <p:nvPicPr>
          <p:cNvPr id="7" name="Content Placeholder 6"/>
          <p:cNvPicPr>
            <a:picLocks noGrp="1" noChangeAspect="1"/>
          </p:cNvPicPr>
          <p:nvPr>
            <p:ph sz="half" idx="1"/>
          </p:nvPr>
        </p:nvPicPr>
        <p:blipFill>
          <a:blip r:embed="rId2"/>
          <a:stretch>
            <a:fillRect/>
          </a:stretch>
        </p:blipFill>
        <p:spPr>
          <a:xfrm>
            <a:off x="838200" y="1818251"/>
            <a:ext cx="3372631" cy="4351338"/>
          </a:xfrm>
          <a:prstGeom prst="rect">
            <a:avLst/>
          </a:prstGeom>
        </p:spPr>
      </p:pic>
      <p:sp>
        <p:nvSpPr>
          <p:cNvPr id="6" name="Content Placeholder 5"/>
          <p:cNvSpPr>
            <a:spLocks noGrp="1"/>
          </p:cNvSpPr>
          <p:nvPr>
            <p:ph sz="half" idx="2"/>
          </p:nvPr>
        </p:nvSpPr>
        <p:spPr>
          <a:xfrm>
            <a:off x="4659261" y="2286000"/>
            <a:ext cx="3886200" cy="4351338"/>
          </a:xfrm>
        </p:spPr>
        <p:txBody>
          <a:bodyPr/>
          <a:lstStyle/>
          <a:p>
            <a:r>
              <a:rPr lang="en-US" dirty="0" smtClean="0"/>
              <a:t>Is the EEO text statement that is included in search ads mandatory or can it be edited?</a:t>
            </a:r>
          </a:p>
          <a:p>
            <a:r>
              <a:rPr lang="en-US" dirty="0" smtClean="0"/>
              <a:t>When an endowed chair is vacant, shouldn’t filling the chair be automatically approved?</a:t>
            </a:r>
          </a:p>
          <a:p>
            <a:r>
              <a:rPr lang="en-US" dirty="0" smtClean="0"/>
              <a:t>What happens and what can you do if a Dean overrules your adjustment of job description and teaching loads?</a:t>
            </a:r>
            <a:endParaRPr lang="en-US" dirty="0"/>
          </a:p>
        </p:txBody>
      </p:sp>
    </p:spTree>
    <p:extLst>
      <p:ext uri="{BB962C8B-B14F-4D97-AF65-F5344CB8AC3E}">
        <p14:creationId xmlns:p14="http://schemas.microsoft.com/office/powerpoint/2010/main" val="3185538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83700" y="334128"/>
            <a:ext cx="5119241" cy="52322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eaLnBrk="1" hangingPunct="1"/>
            <a:r>
              <a:rPr lang="en-US" sz="2800" dirty="0">
                <a:solidFill>
                  <a:srgbClr val="482400"/>
                </a:solidFill>
              </a:rPr>
              <a:t>Department-level </a:t>
            </a:r>
            <a:r>
              <a:rPr lang="en-US" sz="2800" dirty="0" smtClean="0">
                <a:solidFill>
                  <a:srgbClr val="482400"/>
                </a:solidFill>
              </a:rPr>
              <a:t>review</a:t>
            </a:r>
          </a:p>
        </p:txBody>
      </p:sp>
      <p:sp>
        <p:nvSpPr>
          <p:cNvPr id="9" name="Rectangle 8"/>
          <p:cNvSpPr/>
          <p:nvPr/>
        </p:nvSpPr>
        <p:spPr>
          <a:xfrm>
            <a:off x="685903" y="6192205"/>
            <a:ext cx="6647226" cy="338554"/>
          </a:xfrm>
          <a:prstGeom prst="rect">
            <a:avLst/>
          </a:prstGeom>
        </p:spPr>
        <p:txBody>
          <a:bodyPr wrap="square">
            <a:spAutoFit/>
          </a:bodyPr>
          <a:lstStyle/>
          <a:p>
            <a:r>
              <a:rPr lang="en-US" sz="1600" dirty="0">
                <a:hlinkClick r:id="rId2"/>
              </a:rPr>
              <a:t>http://</a:t>
            </a:r>
            <a:r>
              <a:rPr lang="en-US" sz="1600" dirty="0" smtClean="0">
                <a:hlinkClick r:id="rId2"/>
              </a:rPr>
              <a:t>www.uwyo.edu/acadaffairs/faculty-resources/tenure_promotion.html</a:t>
            </a:r>
            <a:r>
              <a:rPr lang="en-US" sz="1600" dirty="0" smtClean="0"/>
              <a:t> </a:t>
            </a:r>
            <a:endParaRPr lang="en-US" sz="1600" dirty="0"/>
          </a:p>
        </p:txBody>
      </p:sp>
      <p:pic>
        <p:nvPicPr>
          <p:cNvPr id="4" name="Picture 3"/>
          <p:cNvPicPr>
            <a:picLocks noChangeAspect="1"/>
          </p:cNvPicPr>
          <p:nvPr/>
        </p:nvPicPr>
        <p:blipFill>
          <a:blip r:embed="rId3"/>
          <a:stretch>
            <a:fillRect/>
          </a:stretch>
        </p:blipFill>
        <p:spPr>
          <a:xfrm>
            <a:off x="1233487" y="1004887"/>
            <a:ext cx="6677025" cy="4848225"/>
          </a:xfrm>
          <a:prstGeom prst="rect">
            <a:avLst/>
          </a:prstGeom>
        </p:spPr>
      </p:pic>
    </p:spTree>
    <p:extLst>
      <p:ext uri="{BB962C8B-B14F-4D97-AF65-F5344CB8AC3E}">
        <p14:creationId xmlns:p14="http://schemas.microsoft.com/office/powerpoint/2010/main" val="314618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83700" y="334128"/>
            <a:ext cx="5119241" cy="52322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eaLnBrk="1" hangingPunct="1"/>
            <a:r>
              <a:rPr lang="en-US" sz="2800" dirty="0">
                <a:solidFill>
                  <a:srgbClr val="482400"/>
                </a:solidFill>
              </a:rPr>
              <a:t>Department-level </a:t>
            </a:r>
            <a:r>
              <a:rPr lang="en-US" sz="2800" dirty="0" smtClean="0">
                <a:solidFill>
                  <a:srgbClr val="482400"/>
                </a:solidFill>
              </a:rPr>
              <a:t>review</a:t>
            </a:r>
          </a:p>
        </p:txBody>
      </p:sp>
      <p:sp>
        <p:nvSpPr>
          <p:cNvPr id="6" name="TextBox 5"/>
          <p:cNvSpPr txBox="1"/>
          <p:nvPr/>
        </p:nvSpPr>
        <p:spPr>
          <a:xfrm>
            <a:off x="483700" y="930969"/>
            <a:ext cx="8047912" cy="2954655"/>
          </a:xfrm>
          <a:prstGeom prst="rect">
            <a:avLst/>
          </a:prstGeom>
          <a:noFill/>
          <a:ln>
            <a:solidFill>
              <a:srgbClr val="663300"/>
            </a:solidFill>
          </a:ln>
        </p:spPr>
        <p:txBody>
          <a:bodyPr wrap="square" rtlCol="0">
            <a:spAutoFit/>
          </a:bodyPr>
          <a:lstStyle/>
          <a:p>
            <a:pPr algn="ctr"/>
            <a:r>
              <a:rPr lang="en-US" sz="3200" b="1" dirty="0" smtClean="0"/>
              <a:t>Writing your evaluation</a:t>
            </a:r>
            <a:endParaRPr lang="en-US" sz="2400" dirty="0" smtClean="0"/>
          </a:p>
          <a:p>
            <a:pPr marL="457200" indent="-457200">
              <a:buFont typeface="+mj-lt"/>
              <a:buAutoNum type="arabicPeriod"/>
            </a:pPr>
            <a:r>
              <a:rPr lang="en-US" sz="2200" dirty="0" smtClean="0"/>
              <a:t>Summarize department vote/rationale</a:t>
            </a:r>
          </a:p>
          <a:p>
            <a:pPr marL="914400" indent="-457200">
              <a:buFont typeface="Arial" panose="020B0604020202020204" pitchFamily="34" charset="0"/>
              <a:buChar char="•"/>
            </a:pPr>
            <a:r>
              <a:rPr lang="en-US" sz="2200" dirty="0" smtClean="0"/>
              <a:t>Present information objectively</a:t>
            </a:r>
          </a:p>
          <a:p>
            <a:pPr marL="457200" indent="-457200">
              <a:buFont typeface="+mj-lt"/>
              <a:buAutoNum type="arabicPeriod" startAt="2"/>
            </a:pPr>
            <a:r>
              <a:rPr lang="en-US" sz="2200" dirty="0" smtClean="0"/>
              <a:t>Connect your comments to job description and department/discipline expectations</a:t>
            </a:r>
          </a:p>
          <a:p>
            <a:pPr marL="914400" lvl="1" indent="-457200">
              <a:buFont typeface="Arial" panose="020B0604020202020204" pitchFamily="34" charset="0"/>
              <a:buChar char="•"/>
            </a:pPr>
            <a:r>
              <a:rPr lang="en-US" sz="2200" dirty="0" smtClean="0"/>
              <a:t>Avoid horns and halo effect (i.e., don’t let recent events color your judgement)</a:t>
            </a:r>
          </a:p>
          <a:p>
            <a:pPr marL="457200" indent="-457200">
              <a:buFont typeface="+mj-lt"/>
              <a:buAutoNum type="arabicPeriod" startAt="3"/>
            </a:pPr>
            <a:r>
              <a:rPr lang="en-US" sz="2200" dirty="0" smtClean="0"/>
              <a:t>Describe your efforts to address any weaknesses in performance.</a:t>
            </a:r>
          </a:p>
        </p:txBody>
      </p:sp>
      <p:sp>
        <p:nvSpPr>
          <p:cNvPr id="5" name="TextBox 4"/>
          <p:cNvSpPr txBox="1"/>
          <p:nvPr/>
        </p:nvSpPr>
        <p:spPr>
          <a:xfrm>
            <a:off x="483700" y="3959245"/>
            <a:ext cx="8047912" cy="1938992"/>
          </a:xfrm>
          <a:prstGeom prst="rect">
            <a:avLst/>
          </a:prstGeom>
          <a:noFill/>
          <a:ln>
            <a:solidFill>
              <a:srgbClr val="663300"/>
            </a:solidFill>
          </a:ln>
        </p:spPr>
        <p:txBody>
          <a:bodyPr wrap="square" rtlCol="0">
            <a:spAutoFit/>
          </a:bodyPr>
          <a:lstStyle/>
          <a:p>
            <a:pPr algn="ctr"/>
            <a:r>
              <a:rPr lang="en-US" sz="3200" b="1" dirty="0" smtClean="0"/>
              <a:t>Meeting with Candidate</a:t>
            </a:r>
          </a:p>
          <a:p>
            <a:pPr marL="457200" indent="-457200">
              <a:buFont typeface="+mj-lt"/>
              <a:buAutoNum type="arabicPeriod"/>
            </a:pPr>
            <a:r>
              <a:rPr lang="en-US" sz="2200" dirty="0" smtClean="0"/>
              <a:t>Provide written evaluation in advance of meeting</a:t>
            </a:r>
          </a:p>
          <a:p>
            <a:pPr marL="457200" indent="-457200">
              <a:buFont typeface="+mj-lt"/>
              <a:buAutoNum type="arabicPeriod"/>
            </a:pPr>
            <a:r>
              <a:rPr lang="en-US" sz="2200" dirty="0" smtClean="0"/>
              <a:t>Consider the spirit of the meeting in your approach </a:t>
            </a:r>
          </a:p>
          <a:p>
            <a:pPr marL="457200" indent="-457200">
              <a:buFont typeface="+mj-lt"/>
              <a:buAutoNum type="arabicPeriod"/>
            </a:pPr>
            <a:r>
              <a:rPr lang="en-US" sz="2200" dirty="0" smtClean="0"/>
              <a:t>Ask candidate to initial all pages of your written commentary and sign evaluation form.</a:t>
            </a:r>
          </a:p>
        </p:txBody>
      </p:sp>
    </p:spTree>
    <p:extLst>
      <p:ext uri="{BB962C8B-B14F-4D97-AF65-F5344CB8AC3E}">
        <p14:creationId xmlns:p14="http://schemas.microsoft.com/office/powerpoint/2010/main" val="3538997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5"/>
          <p:cNvSpPr txBox="1">
            <a:spLocks/>
          </p:cNvSpPr>
          <p:nvPr/>
        </p:nvSpPr>
        <p:spPr>
          <a:xfrm>
            <a:off x="397162" y="284835"/>
            <a:ext cx="4886037" cy="629566"/>
          </a:xfrm>
          <a:prstGeom prst="rect">
            <a:avLst/>
          </a:prstGeom>
          <a:ln w="44450">
            <a:solidFill>
              <a:srgbClr val="FFC000"/>
            </a:solidFill>
            <a:round/>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i="1" dirty="0" smtClean="0">
                <a:ln w="0"/>
                <a:solidFill>
                  <a:srgbClr val="663300"/>
                </a:solidFill>
                <a:effectLst>
                  <a:outerShdw blurRad="38100" dist="25400" dir="5400000" algn="ctr" rotWithShape="0">
                    <a:srgbClr val="6E747A">
                      <a:alpha val="43000"/>
                    </a:srgbClr>
                  </a:outerShdw>
                </a:effectLst>
              </a:rPr>
              <a:t>The Job Description</a:t>
            </a:r>
            <a:endParaRPr lang="en-US" sz="3200" i="1" dirty="0">
              <a:ln w="0"/>
              <a:solidFill>
                <a:srgbClr val="663300"/>
              </a:solidFill>
              <a:effectLst>
                <a:outerShdw blurRad="38100" dist="25400" dir="5400000" algn="ctr" rotWithShape="0">
                  <a:srgbClr val="6E747A">
                    <a:alpha val="43000"/>
                  </a:srgbClr>
                </a:outerShdw>
              </a:effectLst>
            </a:endParaRPr>
          </a:p>
        </p:txBody>
      </p:sp>
      <p:graphicFrame>
        <p:nvGraphicFramePr>
          <p:cNvPr id="6" name="Table 5"/>
          <p:cNvGraphicFramePr>
            <a:graphicFrameLocks noGrp="1"/>
          </p:cNvGraphicFramePr>
          <p:nvPr>
            <p:extLst/>
          </p:nvPr>
        </p:nvGraphicFramePr>
        <p:xfrm>
          <a:off x="397162" y="1034820"/>
          <a:ext cx="5938983" cy="4937760"/>
        </p:xfrm>
        <a:graphic>
          <a:graphicData uri="http://schemas.openxmlformats.org/drawingml/2006/table">
            <a:tbl>
              <a:tblPr firstRow="1" bandRow="1">
                <a:tableStyleId>{5C22544A-7EE6-4342-B048-85BDC9FD1C3A}</a:tableStyleId>
              </a:tblPr>
              <a:tblGrid>
                <a:gridCol w="5938983"/>
              </a:tblGrid>
              <a:tr h="336492">
                <a:tc>
                  <a:txBody>
                    <a:bodyPr/>
                    <a:lstStyle/>
                    <a:p>
                      <a:r>
                        <a:rPr lang="en-US" dirty="0" smtClean="0"/>
                        <a:t>Tenure Track Faculty Job Duties</a:t>
                      </a:r>
                      <a:endParaRPr lang="en-US" dirty="0"/>
                    </a:p>
                  </a:txBody>
                  <a:tcPr>
                    <a:solidFill>
                      <a:srgbClr val="663300"/>
                    </a:solidFill>
                  </a:tcPr>
                </a:tc>
              </a:tr>
              <a:tr h="336492">
                <a:tc>
                  <a:txBody>
                    <a:bodyPr/>
                    <a:lstStyle/>
                    <a:p>
                      <a:r>
                        <a:rPr lang="en-US" sz="1400" b="1" dirty="0" smtClean="0"/>
                        <a:t>Teaching</a:t>
                      </a:r>
                      <a:r>
                        <a:rPr lang="en-US" sz="1400" b="1" baseline="30000" dirty="0" smtClean="0"/>
                        <a:t>+</a:t>
                      </a:r>
                    </a:p>
                    <a:p>
                      <a:r>
                        <a:rPr lang="en-US" sz="1200" dirty="0" smtClean="0"/>
                        <a:t>(Preparation</a:t>
                      </a:r>
                      <a:r>
                        <a:rPr lang="en-US" sz="1200" baseline="0" dirty="0" smtClean="0"/>
                        <a:t>, direct/indirect instruction, direct UG/G learning &amp; research, supervising clinical internships &amp; programs, evaluating artistic presentations, etc.)</a:t>
                      </a:r>
                      <a:endParaRPr lang="en-US" sz="1200" dirty="0" smtClean="0"/>
                    </a:p>
                  </a:txBody>
                  <a:tcPr>
                    <a:solidFill>
                      <a:srgbClr val="FFC000"/>
                    </a:solidFill>
                  </a:tcPr>
                </a:tc>
              </a:tr>
              <a:tr h="336492">
                <a:tc>
                  <a:txBody>
                    <a:bodyPr/>
                    <a:lstStyle/>
                    <a:p>
                      <a:r>
                        <a:rPr lang="en-US" sz="1400" b="1" dirty="0" smtClean="0"/>
                        <a:t>Advising</a:t>
                      </a:r>
                    </a:p>
                    <a:p>
                      <a:r>
                        <a:rPr lang="en-US" sz="1200" dirty="0" smtClean="0"/>
                        <a:t>(Time spent meeting with students</a:t>
                      </a:r>
                      <a:r>
                        <a:rPr lang="en-US" sz="1200" baseline="0" dirty="0" smtClean="0"/>
                        <a:t> regarding academic, curricular &amp; career matters)</a:t>
                      </a:r>
                      <a:endParaRPr lang="en-US" sz="1200" dirty="0"/>
                    </a:p>
                  </a:txBody>
                  <a:tcPr>
                    <a:solidFill>
                      <a:srgbClr val="E7CFB7"/>
                    </a:solidFill>
                  </a:tcPr>
                </a:tc>
              </a:tr>
              <a:tr h="336492">
                <a:tc>
                  <a:txBody>
                    <a:bodyPr/>
                    <a:lstStyle/>
                    <a:p>
                      <a:r>
                        <a:rPr lang="en-US" sz="1400" b="1" dirty="0" smtClean="0"/>
                        <a:t>Research and Creative Activity</a:t>
                      </a:r>
                      <a:r>
                        <a:rPr lang="en-US" sz="1400" b="1" baseline="30000" dirty="0" smtClean="0"/>
                        <a:t>++</a:t>
                      </a:r>
                    </a:p>
                    <a:p>
                      <a:r>
                        <a:rPr lang="en-US" sz="1200" dirty="0" smtClean="0"/>
                        <a:t>(Creating/adding to knowledge in a field, including the</a:t>
                      </a:r>
                      <a:r>
                        <a:rPr lang="en-US" sz="1200" baseline="0" dirty="0" smtClean="0"/>
                        <a:t> advancement of new theories &amp; principles; Expansion &amp; interpretation of existing ideas, theories, &amp; principles; Improvement &amp; application of knowledge, especially in new settings; Sustained artistic endeavor in composition, production or performance)</a:t>
                      </a:r>
                      <a:endParaRPr lang="en-US" sz="1200" dirty="0"/>
                    </a:p>
                  </a:txBody>
                  <a:tcPr>
                    <a:solidFill>
                      <a:srgbClr val="FFC000"/>
                    </a:solidFill>
                  </a:tcPr>
                </a:tc>
              </a:tr>
              <a:tr h="336492">
                <a:tc>
                  <a:txBody>
                    <a:bodyPr/>
                    <a:lstStyle/>
                    <a:p>
                      <a:r>
                        <a:rPr lang="en-US" sz="1400" b="1" dirty="0" smtClean="0"/>
                        <a:t>Service</a:t>
                      </a:r>
                    </a:p>
                    <a:p>
                      <a:r>
                        <a:rPr lang="en-US" sz="1200" dirty="0" smtClean="0"/>
                        <a:t>(Serving on Faculty Senate and university, college</a:t>
                      </a:r>
                      <a:r>
                        <a:rPr lang="en-US" sz="1200" baseline="0" dirty="0" smtClean="0"/>
                        <a:t> &amp; departmental committees; using academic &amp; professional expertise to serve the profession, community, state, nation and world)</a:t>
                      </a:r>
                      <a:endParaRPr lang="en-US" sz="1200" dirty="0"/>
                    </a:p>
                  </a:txBody>
                  <a:tcPr>
                    <a:solidFill>
                      <a:srgbClr val="E7CFB7"/>
                    </a:solidFill>
                  </a:tcPr>
                </a:tc>
              </a:tr>
              <a:tr h="336492">
                <a:tc>
                  <a:txBody>
                    <a:bodyPr/>
                    <a:lstStyle/>
                    <a:p>
                      <a:r>
                        <a:rPr lang="en-US" sz="1400" b="1" dirty="0" smtClean="0"/>
                        <a:t>Cooperative</a:t>
                      </a:r>
                      <a:r>
                        <a:rPr lang="en-US" sz="1400" b="1" baseline="0" dirty="0" smtClean="0"/>
                        <a:t> Extension</a:t>
                      </a:r>
                      <a:endParaRPr lang="en-US" sz="1400" b="0" baseline="0" dirty="0" smtClean="0"/>
                    </a:p>
                    <a:p>
                      <a:r>
                        <a:rPr lang="en-US" sz="1200" b="0" baseline="0" dirty="0" smtClean="0"/>
                        <a:t>(Identifying current needs, communicating research results, and applying expertise to support Extension Educators; providing leadership, research-based information &amp; education to people of the state; developing interdisciplinary approaches and collaborations, etc.)</a:t>
                      </a:r>
                      <a:endParaRPr lang="en-US" sz="1200" b="1" dirty="0"/>
                    </a:p>
                  </a:txBody>
                  <a:tcPr>
                    <a:solidFill>
                      <a:srgbClr val="FFC000"/>
                    </a:solidFill>
                  </a:tcPr>
                </a:tc>
              </a:tr>
              <a:tr h="336492">
                <a:tc>
                  <a:txBody>
                    <a:bodyPr/>
                    <a:lstStyle/>
                    <a:p>
                      <a:r>
                        <a:rPr lang="en-US" sz="1400" b="1" dirty="0" smtClean="0"/>
                        <a:t>Administration</a:t>
                      </a:r>
                    </a:p>
                    <a:p>
                      <a:r>
                        <a:rPr lang="en-US" sz="1200" dirty="0" smtClean="0"/>
                        <a:t>(Major service assignments within a department or college, such</a:t>
                      </a:r>
                      <a:r>
                        <a:rPr lang="en-US" sz="1200" baseline="0" dirty="0" smtClean="0"/>
                        <a:t> as acting as a department/division/school head or associate dean)</a:t>
                      </a:r>
                      <a:endParaRPr lang="en-US" sz="1200" dirty="0" smtClean="0"/>
                    </a:p>
                  </a:txBody>
                  <a:tcPr>
                    <a:solidFill>
                      <a:srgbClr val="E7CFB7"/>
                    </a:solidFill>
                  </a:tcPr>
                </a:tc>
              </a:tr>
            </a:tbl>
          </a:graphicData>
        </a:graphic>
      </p:graphicFrame>
      <p:sp>
        <p:nvSpPr>
          <p:cNvPr id="9" name="TextBox 8"/>
          <p:cNvSpPr txBox="1"/>
          <p:nvPr/>
        </p:nvSpPr>
        <p:spPr>
          <a:xfrm>
            <a:off x="175492" y="6151418"/>
            <a:ext cx="7250546" cy="707886"/>
          </a:xfrm>
          <a:prstGeom prst="rect">
            <a:avLst/>
          </a:prstGeom>
          <a:noFill/>
        </p:spPr>
        <p:txBody>
          <a:bodyPr wrap="square" rtlCol="0">
            <a:spAutoFit/>
          </a:bodyPr>
          <a:lstStyle/>
          <a:p>
            <a:pPr marL="111125" indent="-111125"/>
            <a:r>
              <a:rPr lang="en-US" sz="1000" baseline="30000" dirty="0" smtClean="0"/>
              <a:t>+   </a:t>
            </a:r>
            <a:r>
              <a:rPr lang="en-US" sz="1000" dirty="0" smtClean="0"/>
              <a:t>Teaching is a fundamental responsibility of all faculty member.  Adjustments to teaching responsibilities are made based on college’s workload policy regarding type of courses taught and extent of responsibilities in other areas.  </a:t>
            </a:r>
          </a:p>
          <a:p>
            <a:r>
              <a:rPr lang="en-US" sz="1000" baseline="30000" dirty="0" smtClean="0"/>
              <a:t>++ </a:t>
            </a:r>
            <a:r>
              <a:rPr lang="en-US" sz="1000" dirty="0" smtClean="0"/>
              <a:t>Open dissemination and professional peer review are essential features of research productivity and creative activity.</a:t>
            </a:r>
          </a:p>
          <a:p>
            <a:endParaRPr lang="en-US" sz="1000" dirty="0"/>
          </a:p>
        </p:txBody>
      </p:sp>
      <p:graphicFrame>
        <p:nvGraphicFramePr>
          <p:cNvPr id="10" name="Table 9"/>
          <p:cNvGraphicFramePr>
            <a:graphicFrameLocks noGrp="1"/>
          </p:cNvGraphicFramePr>
          <p:nvPr>
            <p:extLst/>
          </p:nvPr>
        </p:nvGraphicFramePr>
        <p:xfrm>
          <a:off x="6871854" y="897660"/>
          <a:ext cx="1819564" cy="457200"/>
        </p:xfrm>
        <a:graphic>
          <a:graphicData uri="http://schemas.openxmlformats.org/drawingml/2006/table">
            <a:tbl>
              <a:tblPr firstRow="1" bandRow="1">
                <a:tableStyleId>{5C22544A-7EE6-4342-B048-85BDC9FD1C3A}</a:tableStyleId>
              </a:tblPr>
              <a:tblGrid>
                <a:gridCol w="1819564"/>
              </a:tblGrid>
              <a:tr h="242686">
                <a:tc>
                  <a:txBody>
                    <a:bodyPr/>
                    <a:lstStyle/>
                    <a:p>
                      <a:pPr algn="ctr"/>
                      <a:r>
                        <a:rPr lang="en-US" sz="1200" dirty="0" smtClean="0"/>
                        <a:t>Sample Job Descriptions</a:t>
                      </a:r>
                    </a:p>
                    <a:p>
                      <a:pPr algn="ctr"/>
                      <a:r>
                        <a:rPr lang="en-US" sz="1200" dirty="0" smtClean="0"/>
                        <a:t>%</a:t>
                      </a:r>
                      <a:r>
                        <a:rPr lang="en-US" sz="1200" baseline="0" dirty="0" smtClean="0"/>
                        <a:t> of Effort</a:t>
                      </a:r>
                      <a:endParaRPr lang="en-US" sz="1200" dirty="0"/>
                    </a:p>
                  </a:txBody>
                  <a:tcPr>
                    <a:solidFill>
                      <a:srgbClr val="663300"/>
                    </a:solidFill>
                  </a:tcPr>
                </a:tc>
              </a:tr>
            </a:tbl>
          </a:graphicData>
        </a:graphic>
      </p:graphicFrame>
      <p:graphicFrame>
        <p:nvGraphicFramePr>
          <p:cNvPr id="12" name="Table 11"/>
          <p:cNvGraphicFramePr>
            <a:graphicFrameLocks noGrp="1"/>
          </p:cNvGraphicFramePr>
          <p:nvPr>
            <p:extLst/>
          </p:nvPr>
        </p:nvGraphicFramePr>
        <p:xfrm>
          <a:off x="6871854" y="1427019"/>
          <a:ext cx="1819564" cy="623454"/>
        </p:xfrm>
        <a:graphic>
          <a:graphicData uri="http://schemas.openxmlformats.org/drawingml/2006/table">
            <a:tbl>
              <a:tblPr firstRow="1" bandRow="1">
                <a:tableStyleId>{5C22544A-7EE6-4342-B048-85BDC9FD1C3A}</a:tableStyleId>
              </a:tblPr>
              <a:tblGrid>
                <a:gridCol w="909782"/>
                <a:gridCol w="909782"/>
              </a:tblGrid>
              <a:tr h="623454">
                <a:tc>
                  <a:txBody>
                    <a:bodyPr/>
                    <a:lstStyle/>
                    <a:p>
                      <a:pPr algn="ctr"/>
                      <a:r>
                        <a:rPr lang="en-US" sz="1400" dirty="0" smtClean="0">
                          <a:solidFill>
                            <a:srgbClr val="482400"/>
                          </a:solidFill>
                        </a:rPr>
                        <a:t>65%</a:t>
                      </a:r>
                      <a:endParaRPr lang="en-US" sz="1400" dirty="0">
                        <a:solidFill>
                          <a:srgbClr val="482400"/>
                        </a:solidFill>
                      </a:endParaRPr>
                    </a:p>
                  </a:txBody>
                  <a:tcPr anchor="ctr">
                    <a:solidFill>
                      <a:srgbClr val="FFC000"/>
                    </a:solidFill>
                  </a:tcPr>
                </a:tc>
                <a:tc>
                  <a:txBody>
                    <a:bodyPr/>
                    <a:lstStyle/>
                    <a:p>
                      <a:pPr algn="ctr"/>
                      <a:r>
                        <a:rPr lang="en-US" sz="1400" dirty="0" smtClean="0">
                          <a:solidFill>
                            <a:srgbClr val="482400"/>
                          </a:solidFill>
                        </a:rPr>
                        <a:t>6%</a:t>
                      </a:r>
                      <a:endParaRPr lang="en-US" sz="1400" dirty="0">
                        <a:solidFill>
                          <a:srgbClr val="482400"/>
                        </a:solidFill>
                      </a:endParaRPr>
                    </a:p>
                  </a:txBody>
                  <a:tcPr anchor="ctr">
                    <a:solidFill>
                      <a:srgbClr val="FFC000"/>
                    </a:solidFill>
                  </a:tcPr>
                </a:tc>
              </a:tr>
            </a:tbl>
          </a:graphicData>
        </a:graphic>
      </p:graphicFrame>
      <p:graphicFrame>
        <p:nvGraphicFramePr>
          <p:cNvPr id="13" name="Table 12"/>
          <p:cNvGraphicFramePr>
            <a:graphicFrameLocks noGrp="1"/>
          </p:cNvGraphicFramePr>
          <p:nvPr>
            <p:extLst/>
          </p:nvPr>
        </p:nvGraphicFramePr>
        <p:xfrm>
          <a:off x="6871854" y="2613891"/>
          <a:ext cx="1819564" cy="923636"/>
        </p:xfrm>
        <a:graphic>
          <a:graphicData uri="http://schemas.openxmlformats.org/drawingml/2006/table">
            <a:tbl>
              <a:tblPr firstRow="1" bandRow="1">
                <a:tableStyleId>{5C22544A-7EE6-4342-B048-85BDC9FD1C3A}</a:tableStyleId>
              </a:tblPr>
              <a:tblGrid>
                <a:gridCol w="909782"/>
                <a:gridCol w="909782"/>
              </a:tblGrid>
              <a:tr h="923636">
                <a:tc>
                  <a:txBody>
                    <a:bodyPr/>
                    <a:lstStyle/>
                    <a:p>
                      <a:pPr algn="ctr"/>
                      <a:r>
                        <a:rPr lang="en-US" sz="1400" dirty="0" smtClean="0">
                          <a:solidFill>
                            <a:srgbClr val="482400"/>
                          </a:solidFill>
                        </a:rPr>
                        <a:t>25%</a:t>
                      </a:r>
                      <a:endParaRPr lang="en-US" sz="1400" dirty="0">
                        <a:solidFill>
                          <a:srgbClr val="482400"/>
                        </a:solidFill>
                      </a:endParaRPr>
                    </a:p>
                  </a:txBody>
                  <a:tcPr anchor="ctr">
                    <a:solidFill>
                      <a:srgbClr val="FFC000"/>
                    </a:solidFill>
                  </a:tcPr>
                </a:tc>
                <a:tc>
                  <a:txBody>
                    <a:bodyPr/>
                    <a:lstStyle/>
                    <a:p>
                      <a:pPr algn="ctr"/>
                      <a:r>
                        <a:rPr lang="en-US" sz="1400" dirty="0" smtClean="0">
                          <a:solidFill>
                            <a:srgbClr val="482400"/>
                          </a:solidFill>
                        </a:rPr>
                        <a:t>25%</a:t>
                      </a:r>
                      <a:endParaRPr lang="en-US" sz="1400" dirty="0">
                        <a:solidFill>
                          <a:srgbClr val="482400"/>
                        </a:solidFill>
                      </a:endParaRPr>
                    </a:p>
                  </a:txBody>
                  <a:tcPr anchor="ctr">
                    <a:solidFill>
                      <a:srgbClr val="FFC000"/>
                    </a:solidFill>
                  </a:tcPr>
                </a:tc>
              </a:tr>
            </a:tbl>
          </a:graphicData>
        </a:graphic>
      </p:graphicFrame>
      <p:graphicFrame>
        <p:nvGraphicFramePr>
          <p:cNvPr id="14" name="Table 13"/>
          <p:cNvGraphicFramePr>
            <a:graphicFrameLocks noGrp="1"/>
          </p:cNvGraphicFramePr>
          <p:nvPr>
            <p:extLst/>
          </p:nvPr>
        </p:nvGraphicFramePr>
        <p:xfrm>
          <a:off x="6871854" y="4470399"/>
          <a:ext cx="1819564" cy="775855"/>
        </p:xfrm>
        <a:graphic>
          <a:graphicData uri="http://schemas.openxmlformats.org/drawingml/2006/table">
            <a:tbl>
              <a:tblPr firstRow="1" bandRow="1">
                <a:tableStyleId>{5C22544A-7EE6-4342-B048-85BDC9FD1C3A}</a:tableStyleId>
              </a:tblPr>
              <a:tblGrid>
                <a:gridCol w="909782"/>
                <a:gridCol w="909782"/>
              </a:tblGrid>
              <a:tr h="775855">
                <a:tc>
                  <a:txBody>
                    <a:bodyPr/>
                    <a:lstStyle/>
                    <a:p>
                      <a:pPr algn="ctr"/>
                      <a:r>
                        <a:rPr lang="en-US" sz="1400" dirty="0" smtClean="0">
                          <a:solidFill>
                            <a:srgbClr val="482400"/>
                          </a:solidFill>
                        </a:rPr>
                        <a:t>NA</a:t>
                      </a:r>
                      <a:endParaRPr lang="en-US" sz="1400" dirty="0">
                        <a:solidFill>
                          <a:srgbClr val="482400"/>
                        </a:solidFill>
                      </a:endParaRPr>
                    </a:p>
                  </a:txBody>
                  <a:tcPr anchor="ctr">
                    <a:solidFill>
                      <a:srgbClr val="FFC000"/>
                    </a:solidFill>
                  </a:tcPr>
                </a:tc>
                <a:tc>
                  <a:txBody>
                    <a:bodyPr/>
                    <a:lstStyle/>
                    <a:p>
                      <a:pPr algn="ctr"/>
                      <a:r>
                        <a:rPr lang="en-US" sz="1400" dirty="0" smtClean="0">
                          <a:solidFill>
                            <a:srgbClr val="482400"/>
                          </a:solidFill>
                        </a:rPr>
                        <a:t>60%</a:t>
                      </a:r>
                      <a:endParaRPr lang="en-US" sz="1400" dirty="0">
                        <a:solidFill>
                          <a:srgbClr val="482400"/>
                        </a:solidFill>
                      </a:endParaRPr>
                    </a:p>
                  </a:txBody>
                  <a:tcPr anchor="ctr">
                    <a:solidFill>
                      <a:srgbClr val="FFC000"/>
                    </a:solidFill>
                  </a:tcPr>
                </a:tc>
              </a:tr>
            </a:tbl>
          </a:graphicData>
        </a:graphic>
      </p:graphicFrame>
      <p:graphicFrame>
        <p:nvGraphicFramePr>
          <p:cNvPr id="15" name="Table 14"/>
          <p:cNvGraphicFramePr>
            <a:graphicFrameLocks noGrp="1"/>
          </p:cNvGraphicFramePr>
          <p:nvPr>
            <p:extLst/>
          </p:nvPr>
        </p:nvGraphicFramePr>
        <p:xfrm>
          <a:off x="6871854" y="2105894"/>
          <a:ext cx="1819564" cy="424870"/>
        </p:xfrm>
        <a:graphic>
          <a:graphicData uri="http://schemas.openxmlformats.org/drawingml/2006/table">
            <a:tbl>
              <a:tblPr firstRow="1" bandRow="1">
                <a:tableStyleId>{5C22544A-7EE6-4342-B048-85BDC9FD1C3A}</a:tableStyleId>
              </a:tblPr>
              <a:tblGrid>
                <a:gridCol w="909782"/>
                <a:gridCol w="909782"/>
              </a:tblGrid>
              <a:tr h="424870">
                <a:tc>
                  <a:txBody>
                    <a:bodyPr/>
                    <a:lstStyle/>
                    <a:p>
                      <a:pPr algn="ctr"/>
                      <a:r>
                        <a:rPr lang="en-US" sz="1400" dirty="0" smtClean="0">
                          <a:solidFill>
                            <a:srgbClr val="482400"/>
                          </a:solidFill>
                        </a:rPr>
                        <a:t>5%</a:t>
                      </a:r>
                      <a:endParaRPr lang="en-US" sz="1400" dirty="0">
                        <a:solidFill>
                          <a:srgbClr val="482400"/>
                        </a:solidFill>
                      </a:endParaRPr>
                    </a:p>
                  </a:txBody>
                  <a:tcPr anchor="ctr">
                    <a:solidFill>
                      <a:srgbClr val="E7CFB7"/>
                    </a:solidFill>
                  </a:tcPr>
                </a:tc>
                <a:tc>
                  <a:txBody>
                    <a:bodyPr/>
                    <a:lstStyle/>
                    <a:p>
                      <a:pPr algn="ctr"/>
                      <a:r>
                        <a:rPr lang="en-US" sz="1400" dirty="0" smtClean="0">
                          <a:solidFill>
                            <a:srgbClr val="482400"/>
                          </a:solidFill>
                        </a:rPr>
                        <a:t>4%</a:t>
                      </a:r>
                      <a:endParaRPr lang="en-US" sz="1400" dirty="0">
                        <a:solidFill>
                          <a:srgbClr val="482400"/>
                        </a:solidFill>
                      </a:endParaRPr>
                    </a:p>
                  </a:txBody>
                  <a:tcPr anchor="ctr">
                    <a:solidFill>
                      <a:srgbClr val="E7CFB7"/>
                    </a:solidFill>
                  </a:tcPr>
                </a:tc>
              </a:tr>
            </a:tbl>
          </a:graphicData>
        </a:graphic>
      </p:graphicFrame>
      <p:graphicFrame>
        <p:nvGraphicFramePr>
          <p:cNvPr id="16" name="Table 15"/>
          <p:cNvGraphicFramePr>
            <a:graphicFrameLocks noGrp="1"/>
          </p:cNvGraphicFramePr>
          <p:nvPr>
            <p:extLst/>
          </p:nvPr>
        </p:nvGraphicFramePr>
        <p:xfrm>
          <a:off x="6871854" y="3611418"/>
          <a:ext cx="1819564" cy="757382"/>
        </p:xfrm>
        <a:graphic>
          <a:graphicData uri="http://schemas.openxmlformats.org/drawingml/2006/table">
            <a:tbl>
              <a:tblPr firstRow="1" bandRow="1">
                <a:tableStyleId>{5C22544A-7EE6-4342-B048-85BDC9FD1C3A}</a:tableStyleId>
              </a:tblPr>
              <a:tblGrid>
                <a:gridCol w="909782"/>
                <a:gridCol w="909782"/>
              </a:tblGrid>
              <a:tr h="757382">
                <a:tc>
                  <a:txBody>
                    <a:bodyPr/>
                    <a:lstStyle/>
                    <a:p>
                      <a:pPr algn="ctr"/>
                      <a:r>
                        <a:rPr lang="en-US" sz="1400" dirty="0" smtClean="0">
                          <a:solidFill>
                            <a:srgbClr val="482400"/>
                          </a:solidFill>
                        </a:rPr>
                        <a:t>5%</a:t>
                      </a:r>
                      <a:endParaRPr lang="en-US" sz="1400" dirty="0">
                        <a:solidFill>
                          <a:srgbClr val="482400"/>
                        </a:solidFill>
                      </a:endParaRPr>
                    </a:p>
                  </a:txBody>
                  <a:tcPr anchor="ctr">
                    <a:solidFill>
                      <a:srgbClr val="E7CFB7"/>
                    </a:solidFill>
                  </a:tcPr>
                </a:tc>
                <a:tc>
                  <a:txBody>
                    <a:bodyPr/>
                    <a:lstStyle/>
                    <a:p>
                      <a:pPr algn="ctr"/>
                      <a:r>
                        <a:rPr lang="en-US" sz="1400" dirty="0" smtClean="0">
                          <a:solidFill>
                            <a:srgbClr val="482400"/>
                          </a:solidFill>
                        </a:rPr>
                        <a:t>5%</a:t>
                      </a:r>
                      <a:endParaRPr lang="en-US" sz="1400" dirty="0">
                        <a:solidFill>
                          <a:srgbClr val="482400"/>
                        </a:solidFill>
                      </a:endParaRPr>
                    </a:p>
                  </a:txBody>
                  <a:tcPr anchor="ctr">
                    <a:solidFill>
                      <a:srgbClr val="E7CFB7"/>
                    </a:solidFill>
                  </a:tcPr>
                </a:tc>
              </a:tr>
            </a:tbl>
          </a:graphicData>
        </a:graphic>
      </p:graphicFrame>
      <p:graphicFrame>
        <p:nvGraphicFramePr>
          <p:cNvPr id="17" name="Table 16"/>
          <p:cNvGraphicFramePr>
            <a:graphicFrameLocks noGrp="1"/>
          </p:cNvGraphicFramePr>
          <p:nvPr>
            <p:extLst/>
          </p:nvPr>
        </p:nvGraphicFramePr>
        <p:xfrm>
          <a:off x="6871854" y="5320145"/>
          <a:ext cx="1819564" cy="652435"/>
        </p:xfrm>
        <a:graphic>
          <a:graphicData uri="http://schemas.openxmlformats.org/drawingml/2006/table">
            <a:tbl>
              <a:tblPr firstRow="1" bandRow="1">
                <a:tableStyleId>{5C22544A-7EE6-4342-B048-85BDC9FD1C3A}</a:tableStyleId>
              </a:tblPr>
              <a:tblGrid>
                <a:gridCol w="909782"/>
                <a:gridCol w="909782"/>
              </a:tblGrid>
              <a:tr h="652435">
                <a:tc>
                  <a:txBody>
                    <a:bodyPr/>
                    <a:lstStyle/>
                    <a:p>
                      <a:pPr algn="ctr"/>
                      <a:r>
                        <a:rPr lang="en-US" sz="1400" dirty="0" smtClean="0">
                          <a:solidFill>
                            <a:srgbClr val="482400"/>
                          </a:solidFill>
                        </a:rPr>
                        <a:t>NA</a:t>
                      </a:r>
                      <a:endParaRPr lang="en-US" sz="1400" dirty="0">
                        <a:solidFill>
                          <a:srgbClr val="482400"/>
                        </a:solidFill>
                      </a:endParaRPr>
                    </a:p>
                  </a:txBody>
                  <a:tcPr anchor="ctr">
                    <a:solidFill>
                      <a:srgbClr val="E7CFB7"/>
                    </a:solidFill>
                  </a:tcPr>
                </a:tc>
                <a:tc>
                  <a:txBody>
                    <a:bodyPr/>
                    <a:lstStyle/>
                    <a:p>
                      <a:pPr algn="ctr"/>
                      <a:r>
                        <a:rPr lang="en-US" sz="1400" dirty="0" smtClean="0">
                          <a:solidFill>
                            <a:srgbClr val="482400"/>
                          </a:solidFill>
                        </a:rPr>
                        <a:t>NA</a:t>
                      </a:r>
                      <a:endParaRPr lang="en-US" sz="1400" dirty="0">
                        <a:solidFill>
                          <a:srgbClr val="482400"/>
                        </a:solidFill>
                      </a:endParaRPr>
                    </a:p>
                  </a:txBody>
                  <a:tcPr anchor="ctr">
                    <a:solidFill>
                      <a:srgbClr val="E7CFB7"/>
                    </a:solidFill>
                  </a:tcPr>
                </a:tc>
              </a:tr>
            </a:tbl>
          </a:graphicData>
        </a:graphic>
      </p:graphicFrame>
    </p:spTree>
    <p:extLst>
      <p:ext uri="{BB962C8B-B14F-4D97-AF65-F5344CB8AC3E}">
        <p14:creationId xmlns:p14="http://schemas.microsoft.com/office/powerpoint/2010/main" val="392586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914400" y="838200"/>
            <a:ext cx="3605274" cy="584776"/>
          </a:xfrm>
          <a:prstGeom prst="rect">
            <a:avLst/>
          </a:prstGeom>
          <a:noFill/>
          <a:ln w="28575">
            <a:noFill/>
            <a:miter lim="800000"/>
            <a:headEnd/>
            <a:tailEnd/>
          </a:ln>
        </p:spPr>
        <p:txBody>
          <a:bodyPr wrap="none">
            <a:spAutoFit/>
          </a:bodyPr>
          <a:lstStyle/>
          <a:p>
            <a:r>
              <a:rPr lang="en-US" sz="3200" b="1" dirty="0" err="1">
                <a:latin typeface="Arial" charset="0"/>
                <a:cs typeface="Times New Roman" pitchFamily="18" charset="0"/>
              </a:rPr>
              <a:t>Interdisciplinarity</a:t>
            </a:r>
            <a:endParaRPr lang="en-US" sz="3200" b="1" dirty="0">
              <a:latin typeface="Arial" charset="0"/>
              <a:cs typeface="Times New Roman" pitchFamily="18" charset="0"/>
            </a:endParaRPr>
          </a:p>
        </p:txBody>
      </p:sp>
      <p:sp>
        <p:nvSpPr>
          <p:cNvPr id="41987" name="Text Box 5"/>
          <p:cNvSpPr txBox="1">
            <a:spLocks noChangeArrowheads="1"/>
          </p:cNvSpPr>
          <p:nvPr/>
        </p:nvSpPr>
        <p:spPr bwMode="auto">
          <a:xfrm>
            <a:off x="990600" y="1828800"/>
            <a:ext cx="7658100" cy="3416320"/>
          </a:xfrm>
          <a:prstGeom prst="rect">
            <a:avLst/>
          </a:prstGeom>
          <a:noFill/>
          <a:ln w="28575">
            <a:noFill/>
            <a:miter lim="800000"/>
            <a:headEnd/>
            <a:tailEnd/>
          </a:ln>
        </p:spPr>
        <p:txBody>
          <a:bodyPr wrap="square">
            <a:spAutoFit/>
          </a:bodyPr>
          <a:lstStyle/>
          <a:p>
            <a:pPr>
              <a:buFontTx/>
              <a:buChar char="•"/>
            </a:pPr>
            <a:r>
              <a:rPr lang="en-US" sz="2400" dirty="0">
                <a:latin typeface="Arial" charset="0"/>
              </a:rPr>
              <a:t>  A vehicle for expanding research communities at </a:t>
            </a:r>
            <a:r>
              <a:rPr lang="en-US" sz="2400" dirty="0" smtClean="0">
                <a:latin typeface="Arial" charset="0"/>
              </a:rPr>
              <a:t>UW</a:t>
            </a:r>
          </a:p>
          <a:p>
            <a:endParaRPr lang="en-US" sz="2400" dirty="0" smtClean="0">
              <a:latin typeface="Arial" charset="0"/>
            </a:endParaRPr>
          </a:p>
          <a:p>
            <a:pPr>
              <a:buFontTx/>
              <a:buChar char="•"/>
            </a:pPr>
            <a:r>
              <a:rPr lang="en-US" sz="2400" dirty="0">
                <a:latin typeface="Arial" charset="0"/>
              </a:rPr>
              <a:t>  A strong current motif in many </a:t>
            </a:r>
            <a:r>
              <a:rPr lang="en-US" sz="2400" dirty="0" smtClean="0">
                <a:latin typeface="Arial" charset="0"/>
              </a:rPr>
              <a:t>disciplines</a:t>
            </a:r>
          </a:p>
          <a:p>
            <a:endParaRPr lang="en-US" sz="2400" dirty="0" smtClean="0">
              <a:latin typeface="Arial" charset="0"/>
            </a:endParaRPr>
          </a:p>
          <a:p>
            <a:pPr>
              <a:buFontTx/>
              <a:buChar char="•"/>
            </a:pPr>
            <a:r>
              <a:rPr lang="en-US" sz="2400" dirty="0">
                <a:latin typeface="Arial" charset="0"/>
              </a:rPr>
              <a:t>  A key competitive advantage for a small </a:t>
            </a:r>
            <a:r>
              <a:rPr lang="en-US" sz="2400" dirty="0" smtClean="0">
                <a:latin typeface="Arial" charset="0"/>
              </a:rPr>
              <a:t>university</a:t>
            </a:r>
          </a:p>
          <a:p>
            <a:endParaRPr lang="en-US" sz="2400" dirty="0" smtClean="0">
              <a:latin typeface="Arial" charset="0"/>
            </a:endParaRPr>
          </a:p>
          <a:p>
            <a:pPr>
              <a:buFontTx/>
              <a:buChar char="•"/>
            </a:pPr>
            <a:r>
              <a:rPr lang="en-US" sz="2400" dirty="0">
                <a:latin typeface="Arial" charset="0"/>
              </a:rPr>
              <a:t>  A natural mode of inquiry at land-grant </a:t>
            </a:r>
            <a:r>
              <a:rPr lang="en-US" sz="2400" dirty="0" smtClean="0">
                <a:latin typeface="Arial" charset="0"/>
              </a:rPr>
              <a:t>institutions</a:t>
            </a:r>
          </a:p>
          <a:p>
            <a:endParaRPr lang="en-US" sz="2400" dirty="0" smtClean="0">
              <a:latin typeface="Arial" charset="0"/>
            </a:endParaRPr>
          </a:p>
          <a:p>
            <a:pPr>
              <a:buFontTx/>
              <a:buChar char="•"/>
            </a:pPr>
            <a:r>
              <a:rPr lang="en-US" sz="2400" dirty="0">
                <a:latin typeface="Arial" charset="0"/>
              </a:rPr>
              <a:t>  A way to influence hiring outside the department.</a:t>
            </a:r>
          </a:p>
        </p:txBody>
      </p:sp>
    </p:spTree>
    <p:extLst>
      <p:ext uri="{BB962C8B-B14F-4D97-AF65-F5344CB8AC3E}">
        <p14:creationId xmlns:p14="http://schemas.microsoft.com/office/powerpoint/2010/main" val="4144051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563231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defRPr/>
            </a:pPr>
            <a:r>
              <a:rPr lang="en-US" sz="2400" dirty="0" smtClean="0">
                <a:latin typeface="Arial" pitchFamily="34" charset="0"/>
                <a:cs typeface="Arial" pitchFamily="34" charset="0"/>
              </a:rPr>
              <a:t>Your </a:t>
            </a:r>
            <a:r>
              <a:rPr lang="en-US" sz="2400" dirty="0">
                <a:latin typeface="Arial" pitchFamily="34" charset="0"/>
                <a:cs typeface="Arial" pitchFamily="34" charset="0"/>
              </a:rPr>
              <a:t>department has a fourth-year faculty member who’s </a:t>
            </a:r>
            <a:r>
              <a:rPr lang="en-US" sz="2400" dirty="0" smtClean="0">
                <a:latin typeface="Arial" pitchFamily="34" charset="0"/>
                <a:cs typeface="Arial" pitchFamily="34" charset="0"/>
              </a:rPr>
              <a:t>toxic</a:t>
            </a:r>
            <a:r>
              <a:rPr lang="en-US" sz="2400" dirty="0">
                <a:latin typeface="Arial" pitchFamily="34" charset="0"/>
                <a:cs typeface="Arial" pitchFamily="34" charset="0"/>
              </a:rPr>
              <a:t> </a:t>
            </a:r>
            <a:r>
              <a:rPr lang="en-US" sz="2400" dirty="0" smtClean="0">
                <a:latin typeface="Arial" pitchFamily="34" charset="0"/>
                <a:cs typeface="Arial" pitchFamily="34" charset="0"/>
              </a:rPr>
              <a:t>in department meetings and who has a habit of showing up to class unprepared.  She seems perennially at odds with her students, who tend to do poorly in her courses.  Whenever anyone discusses these issues with her, she mentions her attorney. </a:t>
            </a:r>
            <a:endParaRPr lang="en-US" sz="2400" dirty="0">
              <a:latin typeface="Arial" pitchFamily="34" charset="0"/>
              <a:cs typeface="Arial" pitchFamily="34" charset="0"/>
            </a:endParaRPr>
          </a:p>
          <a:p>
            <a:pPr>
              <a:defRPr/>
            </a:pPr>
            <a:r>
              <a:rPr lang="en-US" sz="2400" dirty="0">
                <a:latin typeface="Arial" pitchFamily="34" charset="0"/>
                <a:cs typeface="Arial" pitchFamily="34" charset="0"/>
              </a:rPr>
              <a:t> </a:t>
            </a:r>
          </a:p>
          <a:p>
            <a:pPr>
              <a:defRPr/>
            </a:pPr>
            <a:r>
              <a:rPr lang="en-US" sz="2400" dirty="0" smtClean="0">
                <a:latin typeface="Arial" pitchFamily="34" charset="0"/>
                <a:cs typeface="Arial" pitchFamily="34" charset="0"/>
              </a:rPr>
              <a:t>The majority of the department faculty members vote against her reappointment case.  One of their comments dwells on the fact that she’s a woman in a field where men have traditionally been more successful.  After reading their remarks, she tells you she’ll sue you for discrimination if you recommend against reappointment.</a:t>
            </a:r>
          </a:p>
          <a:p>
            <a:pPr marL="457200" indent="-457200">
              <a:defRPr/>
            </a:pPr>
            <a:endParaRPr lang="en-US" sz="2400" dirty="0">
              <a:latin typeface="Arial" pitchFamily="34" charset="0"/>
              <a:cs typeface="Arial" pitchFamily="34" charset="0"/>
            </a:endParaRPr>
          </a:p>
          <a:p>
            <a:pPr marL="457200" indent="-457200">
              <a:defRPr/>
            </a:pPr>
            <a:r>
              <a:rPr lang="en-US" sz="2400" dirty="0" smtClean="0">
                <a:latin typeface="Arial" pitchFamily="34" charset="0"/>
                <a:cs typeface="Arial" pitchFamily="34" charset="0"/>
              </a:rPr>
              <a:t>What should you do?</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311893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28600" y="228600"/>
            <a:ext cx="8686800" cy="6370638"/>
          </a:xfrm>
          <a:prstGeom prst="rect">
            <a:avLst/>
          </a:prstGeom>
          <a:noFill/>
          <a:ln>
            <a:solidFill>
              <a:schemeClr val="tx1"/>
            </a:solidFill>
          </a:ln>
        </p:spPr>
        <p:txBody>
          <a:bodyPr>
            <a:spAutoFit/>
          </a:bodyPr>
          <a:lstStyle/>
          <a:p>
            <a:pPr>
              <a:defRPr/>
            </a:pPr>
            <a:r>
              <a:rPr lang="en-US" sz="2400" dirty="0" smtClean="0">
                <a:latin typeface="Arial" pitchFamily="34" charset="0"/>
                <a:cs typeface="Arial" pitchFamily="34" charset="0"/>
              </a:rPr>
              <a:t>Your </a:t>
            </a:r>
            <a:r>
              <a:rPr lang="en-US" sz="2400" dirty="0">
                <a:latin typeface="Arial" pitchFamily="34" charset="0"/>
                <a:cs typeface="Arial" pitchFamily="34" charset="0"/>
              </a:rPr>
              <a:t>department has a fourth-year faculty member who’s a highly charismatic teacher.  His scholarly record is thin -- barely acceptable by department standards.  His CV lists 15 works in progress.  While it’s hard to document, you have serious concerns about his honesty: </a:t>
            </a:r>
          </a:p>
          <a:p>
            <a:pPr>
              <a:defRPr/>
            </a:pPr>
            <a:r>
              <a:rPr lang="en-US" sz="2400" dirty="0">
                <a:latin typeface="Arial" pitchFamily="34" charset="0"/>
                <a:cs typeface="Arial" pitchFamily="34" charset="0"/>
              </a:rPr>
              <a:t> </a:t>
            </a:r>
          </a:p>
          <a:p>
            <a:pPr marL="457200" indent="-457200">
              <a:buFont typeface="+mj-lt"/>
              <a:buAutoNum type="arabicPeriod"/>
              <a:defRPr/>
            </a:pPr>
            <a:r>
              <a:rPr lang="en-US" sz="2400" dirty="0">
                <a:latin typeface="Arial" pitchFamily="34" charset="0"/>
                <a:cs typeface="Arial" pitchFamily="34" charset="0"/>
              </a:rPr>
              <a:t>You think he stretches the truth in reporting his own research accomplishments; </a:t>
            </a:r>
          </a:p>
          <a:p>
            <a:pPr marL="457200" indent="-457200">
              <a:buFont typeface="+mj-lt"/>
              <a:buAutoNum type="arabicPeriod"/>
              <a:defRPr/>
            </a:pPr>
            <a:r>
              <a:rPr lang="en-US" sz="2400" dirty="0">
                <a:latin typeface="Arial" pitchFamily="34" charset="0"/>
                <a:cs typeface="Arial" pitchFamily="34" charset="0"/>
              </a:rPr>
              <a:t>His colleagues report that his teaching, while immensely popular with students, is filled with basic errors;</a:t>
            </a:r>
          </a:p>
          <a:p>
            <a:pPr marL="457200" indent="-457200">
              <a:buFont typeface="+mj-lt"/>
              <a:buAutoNum type="arabicPeriod"/>
              <a:defRPr/>
            </a:pPr>
            <a:r>
              <a:rPr lang="en-US" sz="2400" dirty="0">
                <a:latin typeface="Arial" pitchFamily="34" charset="0"/>
                <a:cs typeface="Arial" pitchFamily="34" charset="0"/>
              </a:rPr>
              <a:t>In his 3.5 years at UW, he has launched three grievances against you and your associate department head.  Hearing committees have dismissed all of them.</a:t>
            </a:r>
          </a:p>
          <a:p>
            <a:pPr marL="457200" indent="-457200">
              <a:buFont typeface="+mj-lt"/>
              <a:buAutoNum type="arabicPeriod"/>
              <a:defRPr/>
            </a:pPr>
            <a:r>
              <a:rPr lang="en-US" sz="2400" dirty="0">
                <a:latin typeface="Arial" pitchFamily="34" charset="0"/>
                <a:cs typeface="Arial" pitchFamily="34" charset="0"/>
              </a:rPr>
              <a:t>He routinely recruits graduate students to take sides in his disputes with senior faculty members.</a:t>
            </a:r>
          </a:p>
          <a:p>
            <a:pPr marL="457200" indent="-457200">
              <a:defRPr/>
            </a:pPr>
            <a:endParaRPr lang="en-US" sz="2400" dirty="0">
              <a:latin typeface="Arial" pitchFamily="34" charset="0"/>
              <a:cs typeface="Arial" pitchFamily="34" charset="0"/>
            </a:endParaRPr>
          </a:p>
          <a:p>
            <a:pPr marL="457200" indent="-457200">
              <a:defRPr/>
            </a:pPr>
            <a:r>
              <a:rPr lang="en-US" sz="2400" dirty="0">
                <a:latin typeface="Arial" pitchFamily="34" charset="0"/>
                <a:cs typeface="Arial" pitchFamily="34" charset="0"/>
              </a:rPr>
              <a:t>What’s your recommendation for reappointment?</a:t>
            </a:r>
          </a:p>
        </p:txBody>
      </p:sp>
    </p:spTree>
    <p:extLst>
      <p:ext uri="{BB962C8B-B14F-4D97-AF65-F5344CB8AC3E}">
        <p14:creationId xmlns:p14="http://schemas.microsoft.com/office/powerpoint/2010/main" val="995953074"/>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685800" y="1537447"/>
            <a:ext cx="8077200" cy="4708981"/>
          </a:xfrm>
          <a:prstGeom prst="rect">
            <a:avLst/>
          </a:prstGeom>
          <a:noFill/>
          <a:ln w="28575">
            <a:noFill/>
            <a:miter lim="800000"/>
            <a:headEnd/>
            <a:tailEnd/>
          </a:ln>
        </p:spPr>
        <p:txBody>
          <a:bodyPr wrap="square">
            <a:spAutoFit/>
          </a:bodyPr>
          <a:lstStyle/>
          <a:p>
            <a:r>
              <a:rPr lang="en-US" sz="2400" b="1" dirty="0">
                <a:latin typeface="Arial" charset="0"/>
              </a:rPr>
              <a:t>Collegiality:  </a:t>
            </a:r>
            <a:r>
              <a:rPr lang="en-US" sz="2400" dirty="0">
                <a:latin typeface="Arial" charset="0"/>
              </a:rPr>
              <a:t>The willingness to work with colleagues in a civil, productive fashion </a:t>
            </a:r>
            <a:r>
              <a:rPr lang="en-US" sz="2400" i="1" u="sng" dirty="0">
                <a:latin typeface="Arial" charset="0"/>
              </a:rPr>
              <a:t>that advances the mission of the department and university</a:t>
            </a:r>
            <a:r>
              <a:rPr lang="en-US" sz="2400" dirty="0">
                <a:latin typeface="Arial" charset="0"/>
              </a:rPr>
              <a:t>.</a:t>
            </a:r>
          </a:p>
          <a:p>
            <a:endParaRPr lang="en-US" sz="2400" dirty="0">
              <a:latin typeface="Arial" charset="0"/>
            </a:endParaRPr>
          </a:p>
          <a:p>
            <a:pPr lvl="1"/>
            <a:r>
              <a:rPr lang="en-US" sz="2000" i="1" dirty="0" smtClean="0">
                <a:latin typeface="Arial" charset="0"/>
              </a:rPr>
              <a:t>Collegiality matters in the community of scholars.  The academic enterprise depends upon trust and the robust exchange of ideas.</a:t>
            </a:r>
          </a:p>
          <a:p>
            <a:pPr lvl="1"/>
            <a:r>
              <a:rPr lang="en-US" sz="1400" dirty="0" smtClean="0">
                <a:latin typeface="Arial" charset="0"/>
              </a:rPr>
              <a:t>												</a:t>
            </a:r>
            <a:r>
              <a:rPr lang="en-US" sz="1400" dirty="0" err="1" smtClean="0">
                <a:latin typeface="Arial" charset="0"/>
              </a:rPr>
              <a:t>Gunsalus</a:t>
            </a:r>
            <a:r>
              <a:rPr lang="en-US" sz="1400" dirty="0" smtClean="0">
                <a:latin typeface="Arial" charset="0"/>
              </a:rPr>
              <a:t>, 2006, p. 52</a:t>
            </a:r>
            <a:endParaRPr lang="en-US" sz="1400" dirty="0">
              <a:latin typeface="Arial" charset="0"/>
            </a:endParaRPr>
          </a:p>
          <a:p>
            <a:endParaRPr lang="en-US" sz="2400" dirty="0">
              <a:latin typeface="Arial" charset="0"/>
            </a:endParaRPr>
          </a:p>
          <a:p>
            <a:r>
              <a:rPr lang="en-US" sz="2400" dirty="0" smtClean="0">
                <a:latin typeface="Arial" charset="0"/>
              </a:rPr>
              <a:t>Failure </a:t>
            </a:r>
            <a:r>
              <a:rPr lang="en-US" sz="2400" dirty="0">
                <a:latin typeface="Arial" charset="0"/>
              </a:rPr>
              <a:t>to contribute to the university’s mission – and interference with it – are grounds for poor performance appraisals, including reappointment denials</a:t>
            </a:r>
            <a:r>
              <a:rPr lang="en-US" sz="2400" dirty="0" smtClean="0">
                <a:latin typeface="Arial" charset="0"/>
              </a:rPr>
              <a:t>.</a:t>
            </a:r>
          </a:p>
          <a:p>
            <a:endParaRPr lang="en-US" sz="2400" dirty="0">
              <a:latin typeface="Arial" charset="0"/>
            </a:endParaRPr>
          </a:p>
          <a:p>
            <a:r>
              <a:rPr lang="en-US" sz="2400" dirty="0" smtClean="0">
                <a:latin typeface="Arial" charset="0"/>
              </a:rPr>
              <a:t>Document … Discuss … Document … Intervene …</a:t>
            </a:r>
            <a:endParaRPr lang="en-US" sz="2400" dirty="0">
              <a:latin typeface="Arial" charset="0"/>
            </a:endParaRPr>
          </a:p>
        </p:txBody>
      </p:sp>
      <p:sp>
        <p:nvSpPr>
          <p:cNvPr id="3" name="Rectangle 2"/>
          <p:cNvSpPr txBox="1">
            <a:spLocks noChangeArrowheads="1"/>
          </p:cNvSpPr>
          <p:nvPr/>
        </p:nvSpPr>
        <p:spPr>
          <a:xfrm>
            <a:off x="609600" y="533400"/>
            <a:ext cx="6781800" cy="1066800"/>
          </a:xfrm>
          <a:prstGeom prst="rect">
            <a:avLst/>
          </a:prstGeom>
          <a:noFill/>
          <a:ln w="28575">
            <a:noFill/>
          </a:ln>
        </p:spPr>
        <p:txBody>
          <a:bodyPr/>
          <a:lstStyle/>
          <a:p>
            <a:pPr marR="0" lvl="0" algn="ctr" defTabSz="914400" rtl="0" eaLnBrk="1" fontAlgn="base" latinLnBrk="0" hangingPunct="1">
              <a:lnSpc>
                <a:spcPct val="100000"/>
              </a:lnSpc>
              <a:spcBef>
                <a:spcPct val="0"/>
              </a:spcBef>
              <a:spcAft>
                <a:spcPct val="0"/>
              </a:spcAft>
              <a:buClrTx/>
              <a:buSzTx/>
              <a:tabLst/>
              <a:defRPr/>
            </a:pPr>
            <a:r>
              <a:rPr kumimoji="0" lang="en-US" sz="4000" b="0" i="0" u="none" strike="noStrike" kern="0" cap="none" spc="0" normalizeH="0" baseline="0" noProof="0" dirty="0" smtClean="0">
                <a:ln>
                  <a:noFill/>
                </a:ln>
                <a:effectLst/>
                <a:uLnTx/>
                <a:uFillTx/>
                <a:latin typeface="Arial" charset="0"/>
                <a:ea typeface="+mj-ea"/>
                <a:cs typeface="+mj-cs"/>
              </a:rPr>
              <a:t>6. Personnel problems</a:t>
            </a:r>
          </a:p>
        </p:txBody>
      </p:sp>
    </p:spTree>
    <p:extLst>
      <p:ext uri="{BB962C8B-B14F-4D97-AF65-F5344CB8AC3E}">
        <p14:creationId xmlns:p14="http://schemas.microsoft.com/office/powerpoint/2010/main" val="259631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457200"/>
            <a:ext cx="8443913" cy="974725"/>
          </a:xfrm>
          <a:prstGeom prst="rect">
            <a:avLst/>
          </a:prstGeom>
          <a:noFill/>
          <a:ln w="28575">
            <a:noFill/>
            <a:miter lim="800000"/>
            <a:headEnd/>
            <a:tailEnd/>
          </a:ln>
        </p:spPr>
        <p:txBody>
          <a:bodyPr wrap="none">
            <a:spAutoFit/>
          </a:bodyPr>
          <a:lstStyle/>
          <a:p>
            <a:r>
              <a:rPr lang="en-US" sz="2800" b="1" dirty="0">
                <a:latin typeface="Arial" charset="0"/>
                <a:cs typeface="Times New Roman" pitchFamily="18" charset="0"/>
              </a:rPr>
              <a:t>Faculty grievances, discrimination, harassment, </a:t>
            </a:r>
          </a:p>
          <a:p>
            <a:r>
              <a:rPr lang="en-US" sz="2800" b="1" dirty="0">
                <a:latin typeface="Arial" charset="0"/>
                <a:cs typeface="Times New Roman" pitchFamily="18" charset="0"/>
              </a:rPr>
              <a:t>student complaints</a:t>
            </a:r>
            <a:endParaRPr lang="en-US" sz="2800" b="1" dirty="0">
              <a:latin typeface="Arial" charset="0"/>
            </a:endParaRPr>
          </a:p>
        </p:txBody>
      </p:sp>
      <p:sp>
        <p:nvSpPr>
          <p:cNvPr id="36867" name="Text Box 3"/>
          <p:cNvSpPr txBox="1">
            <a:spLocks noChangeArrowheads="1"/>
          </p:cNvSpPr>
          <p:nvPr/>
        </p:nvSpPr>
        <p:spPr bwMode="auto">
          <a:xfrm>
            <a:off x="533400" y="1676400"/>
            <a:ext cx="8305800" cy="4154983"/>
          </a:xfrm>
          <a:prstGeom prst="rect">
            <a:avLst/>
          </a:prstGeom>
          <a:noFill/>
          <a:ln w="28575">
            <a:noFill/>
            <a:miter lim="800000"/>
            <a:headEnd/>
            <a:tailEnd/>
          </a:ln>
        </p:spPr>
        <p:txBody>
          <a:bodyPr wrap="square">
            <a:spAutoFit/>
          </a:bodyPr>
          <a:lstStyle/>
          <a:p>
            <a:pPr marL="457200" indent="-457200"/>
            <a:r>
              <a:rPr lang="en-US" sz="2400" u="sng" dirty="0">
                <a:latin typeface="Arial" charset="0"/>
              </a:rPr>
              <a:t>Best defenses:</a:t>
            </a:r>
          </a:p>
          <a:p>
            <a:pPr marL="457200" indent="-457200"/>
            <a:endParaRPr lang="en-US" sz="2400" u="sng" dirty="0">
              <a:latin typeface="Arial" charset="0"/>
            </a:endParaRPr>
          </a:p>
          <a:p>
            <a:pPr marL="457200" indent="-457200">
              <a:buFontTx/>
              <a:buChar char="•"/>
            </a:pPr>
            <a:r>
              <a:rPr lang="en-US" sz="2400" dirty="0" smtClean="0">
                <a:latin typeface="Arial" charset="0"/>
              </a:rPr>
              <a:t>Get sexual </a:t>
            </a:r>
            <a:r>
              <a:rPr lang="en-US" sz="2400" dirty="0">
                <a:latin typeface="Arial" charset="0"/>
              </a:rPr>
              <a:t>harassment </a:t>
            </a:r>
            <a:r>
              <a:rPr lang="en-US" sz="2400" dirty="0" smtClean="0">
                <a:latin typeface="Arial" charset="0"/>
              </a:rPr>
              <a:t>training. (It’s mandatory.)</a:t>
            </a:r>
            <a:endParaRPr lang="en-US" sz="2400" dirty="0">
              <a:latin typeface="Arial" charset="0"/>
            </a:endParaRPr>
          </a:p>
          <a:p>
            <a:pPr marL="457200" indent="-457200">
              <a:buFontTx/>
              <a:buChar char="•"/>
            </a:pPr>
            <a:r>
              <a:rPr lang="en-US" sz="2400" dirty="0">
                <a:latin typeface="Arial" charset="0"/>
              </a:rPr>
              <a:t>When a problem arises, </a:t>
            </a:r>
            <a:r>
              <a:rPr lang="en-US" sz="2400" dirty="0" smtClean="0">
                <a:latin typeface="Arial" charset="0"/>
              </a:rPr>
              <a:t>consult </a:t>
            </a:r>
            <a:r>
              <a:rPr lang="en-US" sz="2400" dirty="0">
                <a:latin typeface="Arial" charset="0"/>
              </a:rPr>
              <a:t>the dean or EPO.</a:t>
            </a:r>
          </a:p>
          <a:p>
            <a:pPr marL="457200" indent="-457200">
              <a:buFontTx/>
              <a:buChar char="•"/>
            </a:pPr>
            <a:r>
              <a:rPr lang="en-US" sz="2400" dirty="0">
                <a:latin typeface="Arial" charset="0"/>
              </a:rPr>
              <a:t>Treat people honestly, fairly, and respectfully</a:t>
            </a:r>
            <a:r>
              <a:rPr lang="en-US" sz="2400" dirty="0" smtClean="0">
                <a:latin typeface="Arial" charset="0"/>
              </a:rPr>
              <a:t>.  When you make decisions they don’t like, explain your reasons.</a:t>
            </a:r>
          </a:p>
          <a:p>
            <a:pPr marL="457200" indent="-457200">
              <a:buFontTx/>
              <a:buChar char="•"/>
            </a:pPr>
            <a:r>
              <a:rPr lang="en-US" sz="2400" b="1" dirty="0" smtClean="0">
                <a:latin typeface="Arial" charset="0"/>
              </a:rPr>
              <a:t>Know the Department, College, and UW Regulations!</a:t>
            </a:r>
          </a:p>
          <a:p>
            <a:pPr marL="457200" indent="-457200">
              <a:buFontTx/>
              <a:buChar char="•"/>
            </a:pPr>
            <a:r>
              <a:rPr lang="en-US" sz="2400" b="1" dirty="0">
                <a:latin typeface="Arial" charset="0"/>
              </a:rPr>
              <a:t>Base decisions on your </a:t>
            </a:r>
            <a:r>
              <a:rPr lang="en-US" sz="2400" b="1" u="sng" dirty="0">
                <a:latin typeface="Arial" charset="0"/>
              </a:rPr>
              <a:t>academic judgment</a:t>
            </a:r>
            <a:r>
              <a:rPr lang="en-US" sz="2400" dirty="0">
                <a:latin typeface="Arial" charset="0"/>
              </a:rPr>
              <a:t>, not on legalistic grounds.  UW has an indemnity clause that protects your good-faith academic judgments.</a:t>
            </a:r>
          </a:p>
          <a:p>
            <a:pPr marL="457200" indent="-457200">
              <a:buFontTx/>
              <a:buChar char="•"/>
            </a:pPr>
            <a:r>
              <a:rPr lang="en-US" sz="2400" dirty="0">
                <a:latin typeface="Arial" charset="0"/>
              </a:rPr>
              <a:t>When in doubt, do what’s right.</a:t>
            </a:r>
          </a:p>
        </p:txBody>
      </p:sp>
    </p:spTree>
    <p:extLst>
      <p:ext uri="{BB962C8B-B14F-4D97-AF65-F5344CB8AC3E}">
        <p14:creationId xmlns:p14="http://schemas.microsoft.com/office/powerpoint/2010/main" val="1511570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209" y="1264023"/>
            <a:ext cx="3749734"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smtClean="0"/>
              <a:t>Complaints (Protected Classes)</a:t>
            </a:r>
          </a:p>
          <a:p>
            <a:pPr marL="285750" indent="-285750">
              <a:buFont typeface="Wingdings" panose="05000000000000000000" pitchFamily="2" charset="2"/>
              <a:buChar char="ü"/>
            </a:pPr>
            <a:r>
              <a:rPr lang="en-US" i="1" dirty="0" smtClean="0"/>
              <a:t>Sexual Harassment</a:t>
            </a:r>
          </a:p>
          <a:p>
            <a:pPr marL="285750" indent="-285750">
              <a:buFont typeface="Wingdings" panose="05000000000000000000" pitchFamily="2" charset="2"/>
              <a:buChar char="ü"/>
            </a:pPr>
            <a:r>
              <a:rPr lang="en-US" i="1" dirty="0" smtClean="0"/>
              <a:t>Civil Rights</a:t>
            </a:r>
          </a:p>
          <a:p>
            <a:pPr marL="285750" indent="-285750">
              <a:buFont typeface="Wingdings" panose="05000000000000000000" pitchFamily="2" charset="2"/>
              <a:buChar char="ü"/>
            </a:pPr>
            <a:r>
              <a:rPr lang="en-US" i="1" dirty="0" smtClean="0"/>
              <a:t>Violence &amp; Threats of Physical Violence in the Workplace</a:t>
            </a:r>
          </a:p>
          <a:p>
            <a:pPr marL="285750" indent="-285750">
              <a:buFont typeface="Wingdings" panose="05000000000000000000" pitchFamily="2" charset="2"/>
              <a:buChar char="ü"/>
            </a:pPr>
            <a:r>
              <a:rPr lang="en-US" i="1" dirty="0" smtClean="0"/>
              <a:t>ADA/Disabilities</a:t>
            </a:r>
            <a:endParaRPr lang="en-US" i="1" dirty="0"/>
          </a:p>
        </p:txBody>
      </p:sp>
      <p:pic>
        <p:nvPicPr>
          <p:cNvPr id="4" name="Picture 3"/>
          <p:cNvPicPr>
            <a:picLocks noChangeAspect="1"/>
          </p:cNvPicPr>
          <p:nvPr/>
        </p:nvPicPr>
        <p:blipFill>
          <a:blip r:embed="rId2"/>
          <a:stretch>
            <a:fillRect/>
          </a:stretch>
        </p:blipFill>
        <p:spPr>
          <a:xfrm>
            <a:off x="5110726" y="312212"/>
            <a:ext cx="3674030" cy="315557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353651" y="564741"/>
            <a:ext cx="318818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smtClean="0"/>
              <a:t>Human Resources – Staff Issues</a:t>
            </a:r>
            <a:endParaRPr lang="en-US" b="1" dirty="0"/>
          </a:p>
        </p:txBody>
      </p:sp>
      <p:sp>
        <p:nvSpPr>
          <p:cNvPr id="6" name="Rectangle 5"/>
          <p:cNvSpPr/>
          <p:nvPr/>
        </p:nvSpPr>
        <p:spPr>
          <a:xfrm>
            <a:off x="329209" y="539661"/>
            <a:ext cx="374973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dirty="0" smtClean="0"/>
              <a:t>Office of Diversity &amp; Employment Practices (EEO)</a:t>
            </a:r>
            <a:endParaRPr lang="en-US" b="1" dirty="0"/>
          </a:p>
        </p:txBody>
      </p:sp>
      <p:sp>
        <p:nvSpPr>
          <p:cNvPr id="7" name="TextBox 6"/>
          <p:cNvSpPr txBox="1"/>
          <p:nvPr/>
        </p:nvSpPr>
        <p:spPr>
          <a:xfrm>
            <a:off x="382342" y="4171184"/>
            <a:ext cx="3920717" cy="1754326"/>
          </a:xfrm>
          <a:prstGeom prst="rect">
            <a:avLst/>
          </a:prstGeom>
          <a:ln>
            <a:solidFill>
              <a:srgbClr val="8241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smtClean="0"/>
              <a:t>Faculty Dispute (UW 5-35)*</a:t>
            </a:r>
            <a:endParaRPr lang="en-US" dirty="0" smtClean="0"/>
          </a:p>
          <a:p>
            <a:endParaRPr lang="en-US" u="sng" dirty="0"/>
          </a:p>
          <a:p>
            <a:pPr marL="285750" indent="-285750">
              <a:buFont typeface="Wingdings" panose="05000000000000000000" pitchFamily="2" charset="2"/>
              <a:buChar char="ü"/>
            </a:pPr>
            <a:r>
              <a:rPr lang="en-US" dirty="0" smtClean="0"/>
              <a:t>Informal resolution </a:t>
            </a:r>
          </a:p>
          <a:p>
            <a:pPr marL="285750" indent="-285750">
              <a:buFont typeface="Wingdings" panose="05000000000000000000" pitchFamily="2" charset="2"/>
              <a:buChar char="ü"/>
            </a:pPr>
            <a:r>
              <a:rPr lang="en-US" dirty="0" smtClean="0"/>
              <a:t>Consultation with Faculty Conciliator</a:t>
            </a:r>
          </a:p>
          <a:p>
            <a:pPr marL="285750" indent="-285750">
              <a:buFont typeface="Wingdings" panose="05000000000000000000" pitchFamily="2" charset="2"/>
              <a:buChar char="ü"/>
            </a:pPr>
            <a:r>
              <a:rPr lang="en-US" dirty="0" smtClean="0"/>
              <a:t>Formal resolution</a:t>
            </a:r>
          </a:p>
          <a:p>
            <a:endParaRPr lang="en-US" dirty="0" smtClean="0"/>
          </a:p>
        </p:txBody>
      </p:sp>
      <p:sp>
        <p:nvSpPr>
          <p:cNvPr id="8" name="Rectangle 7"/>
          <p:cNvSpPr/>
          <p:nvPr/>
        </p:nvSpPr>
        <p:spPr>
          <a:xfrm>
            <a:off x="4419288" y="4171184"/>
            <a:ext cx="4374121" cy="1754326"/>
          </a:xfrm>
          <a:prstGeom prst="rect">
            <a:avLst/>
          </a:prstGeom>
          <a:ln w="28575">
            <a:solidFill>
              <a:srgbClr val="824100"/>
            </a:solidFill>
          </a:ln>
        </p:spPr>
        <p:txBody>
          <a:bodyPr wrap="square">
            <a:spAutoFit/>
          </a:bodyPr>
          <a:lstStyle/>
          <a:p>
            <a:r>
              <a:rPr lang="en-US" dirty="0"/>
              <a:t>* Excludes civil rights complaints, complaints against President, matters subject to 5-801 (i.e., cause for dismissal).  Complaints related to reappointment, evaluation, promotion, or granting tenure restricted to process issues (UW 5-803).</a:t>
            </a:r>
          </a:p>
        </p:txBody>
      </p:sp>
      <p:sp>
        <p:nvSpPr>
          <p:cNvPr id="9" name="TextBox 8"/>
          <p:cNvSpPr txBox="1"/>
          <p:nvPr/>
        </p:nvSpPr>
        <p:spPr>
          <a:xfrm>
            <a:off x="3779137" y="1625650"/>
            <a:ext cx="1667251"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smtClean="0"/>
              <a:t>Trainings</a:t>
            </a:r>
          </a:p>
        </p:txBody>
      </p:sp>
      <p:cxnSp>
        <p:nvCxnSpPr>
          <p:cNvPr id="11" name="Straight Arrow Connector 10"/>
          <p:cNvCxnSpPr/>
          <p:nvPr/>
        </p:nvCxnSpPr>
        <p:spPr>
          <a:xfrm flipH="1" flipV="1">
            <a:off x="4078943" y="1012104"/>
            <a:ext cx="569679" cy="6135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693445" y="1012104"/>
            <a:ext cx="497118" cy="6135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547980" y="1541929"/>
            <a:ext cx="201284"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82342" y="6189246"/>
            <a:ext cx="720832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Rule of Thumb -- Follow your reporting structure: Deans     Academic Affairs</a:t>
            </a:r>
            <a:endParaRPr lang="en-US" dirty="0"/>
          </a:p>
        </p:txBody>
      </p:sp>
      <p:sp>
        <p:nvSpPr>
          <p:cNvPr id="17" name="Right Arrow 16"/>
          <p:cNvSpPr/>
          <p:nvPr/>
        </p:nvSpPr>
        <p:spPr>
          <a:xfrm>
            <a:off x="5719482" y="6311153"/>
            <a:ext cx="197224" cy="14343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82342" y="3246922"/>
            <a:ext cx="4194927" cy="800219"/>
          </a:xfrm>
          <a:prstGeom prst="rect">
            <a:avLst/>
          </a:prstGeom>
          <a:ln>
            <a:solidFill>
              <a:srgbClr val="6633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hlinkClick r:id="rId3"/>
              </a:rPr>
              <a:t>PD 4-2016-1 </a:t>
            </a:r>
            <a:r>
              <a:rPr lang="en-US" sz="1400" b="1" dirty="0">
                <a:hlinkClick r:id="rId3"/>
              </a:rPr>
              <a:t>Investigative Process for Complaints of Harassment, Hostile Environment, and Retaliation (non-Protected Class)</a:t>
            </a:r>
            <a:endParaRPr lang="en-US" sz="1400" dirty="0"/>
          </a:p>
        </p:txBody>
      </p:sp>
    </p:spTree>
    <p:extLst>
      <p:ext uri="{BB962C8B-B14F-4D97-AF65-F5344CB8AC3E}">
        <p14:creationId xmlns:p14="http://schemas.microsoft.com/office/powerpoint/2010/main" val="658553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990600" y="564356"/>
            <a:ext cx="3416300" cy="547688"/>
          </a:xfrm>
          <a:prstGeom prst="rect">
            <a:avLst/>
          </a:prstGeom>
          <a:noFill/>
          <a:ln w="28575">
            <a:noFill/>
            <a:miter lim="800000"/>
            <a:headEnd/>
            <a:tailEnd/>
          </a:ln>
        </p:spPr>
        <p:txBody>
          <a:bodyPr wrap="none">
            <a:spAutoFit/>
          </a:bodyPr>
          <a:lstStyle/>
          <a:p>
            <a:r>
              <a:rPr lang="en-US" sz="2800" b="1" dirty="0">
                <a:latin typeface="Arial" charset="0"/>
                <a:cs typeface="Times New Roman" pitchFamily="18" charset="0"/>
              </a:rPr>
              <a:t>Personal problems</a:t>
            </a:r>
            <a:endParaRPr lang="en-US" sz="2800" b="1" dirty="0">
              <a:latin typeface="Arial" charset="0"/>
            </a:endParaRPr>
          </a:p>
        </p:txBody>
      </p:sp>
      <p:sp>
        <p:nvSpPr>
          <p:cNvPr id="38915" name="Text Box 3"/>
          <p:cNvSpPr txBox="1">
            <a:spLocks noChangeArrowheads="1"/>
          </p:cNvSpPr>
          <p:nvPr/>
        </p:nvSpPr>
        <p:spPr bwMode="auto">
          <a:xfrm>
            <a:off x="990600" y="1263370"/>
            <a:ext cx="7335837" cy="4502150"/>
          </a:xfrm>
          <a:prstGeom prst="rect">
            <a:avLst/>
          </a:prstGeom>
          <a:noFill/>
          <a:ln w="28575">
            <a:noFill/>
            <a:miter lim="800000"/>
            <a:headEnd/>
            <a:tailEnd/>
          </a:ln>
        </p:spPr>
        <p:txBody>
          <a:bodyPr>
            <a:spAutoFit/>
          </a:bodyPr>
          <a:lstStyle/>
          <a:p>
            <a:r>
              <a:rPr lang="en-US" sz="2400" dirty="0">
                <a:latin typeface="Arial" charset="0"/>
              </a:rPr>
              <a:t>People (including department heads) are fragile and fallible.  Family difficulties, messy relationships, substance abuse, medical problems, and ethical lapses are as common in academia as elsewhere.</a:t>
            </a:r>
          </a:p>
          <a:p>
            <a:endParaRPr lang="en-US" sz="2400" dirty="0">
              <a:latin typeface="Arial" charset="0"/>
            </a:endParaRPr>
          </a:p>
          <a:p>
            <a:r>
              <a:rPr lang="en-US" sz="2400" dirty="0">
                <a:latin typeface="Arial" charset="0"/>
              </a:rPr>
              <a:t>Be sensitive; maintain confidentiality; protect the legitimate interests of others (including the institution); try to approach problem constructively instead of punitively.  Remind us to do the same.</a:t>
            </a:r>
          </a:p>
          <a:p>
            <a:endParaRPr lang="en-US" sz="2400" dirty="0">
              <a:latin typeface="Arial" charset="0"/>
            </a:endParaRPr>
          </a:p>
          <a:p>
            <a:r>
              <a:rPr lang="en-US" sz="2400" dirty="0">
                <a:latin typeface="Arial" charset="0"/>
              </a:rPr>
              <a:t>Get advice and help.  You can’t handle everything yourself.</a:t>
            </a:r>
          </a:p>
        </p:txBody>
      </p:sp>
    </p:spTree>
    <p:extLst>
      <p:ext uri="{BB962C8B-B14F-4D97-AF65-F5344CB8AC3E}">
        <p14:creationId xmlns:p14="http://schemas.microsoft.com/office/powerpoint/2010/main" val="353268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355062"/>
            <a:ext cx="7886700" cy="1325563"/>
          </a:xfrm>
        </p:spPr>
        <p:txBody>
          <a:bodyPr/>
          <a:lstStyle/>
          <a:p>
            <a:r>
              <a:rPr lang="en-US" dirty="0" smtClean="0"/>
              <a:t>Questions from the first session</a:t>
            </a:r>
            <a:endParaRPr lang="en-US" dirty="0"/>
          </a:p>
        </p:txBody>
      </p:sp>
      <p:sp>
        <p:nvSpPr>
          <p:cNvPr id="6" name="Content Placeholder 5"/>
          <p:cNvSpPr>
            <a:spLocks noGrp="1"/>
          </p:cNvSpPr>
          <p:nvPr>
            <p:ph sz="half" idx="2"/>
          </p:nvPr>
        </p:nvSpPr>
        <p:spPr>
          <a:xfrm>
            <a:off x="4629149" y="1670793"/>
            <a:ext cx="3886200" cy="4351338"/>
          </a:xfrm>
        </p:spPr>
        <p:txBody>
          <a:bodyPr/>
          <a:lstStyle/>
          <a:p>
            <a:r>
              <a:rPr lang="en-US" dirty="0" smtClean="0"/>
              <a:t>What are the rules governing the buying out released time from grants, etc.?</a:t>
            </a:r>
          </a:p>
        </p:txBody>
      </p:sp>
      <p:pic>
        <p:nvPicPr>
          <p:cNvPr id="2" name="Picture 1"/>
          <p:cNvPicPr>
            <a:picLocks noChangeAspect="1"/>
          </p:cNvPicPr>
          <p:nvPr/>
        </p:nvPicPr>
        <p:blipFill rotWithShape="1">
          <a:blip r:embed="rId2"/>
          <a:srcRect l="3210" r="5998"/>
          <a:stretch/>
        </p:blipFill>
        <p:spPr>
          <a:xfrm>
            <a:off x="228598" y="2743200"/>
            <a:ext cx="8686801" cy="3898664"/>
          </a:xfrm>
          <a:prstGeom prst="rect">
            <a:avLst/>
          </a:prstGeom>
        </p:spPr>
      </p:pic>
      <p:pic>
        <p:nvPicPr>
          <p:cNvPr id="9" name="Picture 8"/>
          <p:cNvPicPr>
            <a:picLocks noChangeAspect="1"/>
          </p:cNvPicPr>
          <p:nvPr/>
        </p:nvPicPr>
        <p:blipFill rotWithShape="1">
          <a:blip r:embed="rId3"/>
          <a:srcRect l="2536" b="79759"/>
          <a:stretch/>
        </p:blipFill>
        <p:spPr>
          <a:xfrm>
            <a:off x="785929" y="1600200"/>
            <a:ext cx="3285890" cy="881061"/>
          </a:xfrm>
          <a:prstGeom prst="rect">
            <a:avLst/>
          </a:prstGeom>
        </p:spPr>
      </p:pic>
      <p:sp>
        <p:nvSpPr>
          <p:cNvPr id="10" name="Oval 9"/>
          <p:cNvSpPr/>
          <p:nvPr/>
        </p:nvSpPr>
        <p:spPr>
          <a:xfrm>
            <a:off x="457200" y="61722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a:solidFill>
                <a:prstClr val="white"/>
              </a:solidFill>
            </a:endParaRPr>
          </a:p>
        </p:txBody>
      </p:sp>
    </p:spTree>
    <p:extLst>
      <p:ext uri="{BB962C8B-B14F-4D97-AF65-F5344CB8AC3E}">
        <p14:creationId xmlns:p14="http://schemas.microsoft.com/office/powerpoint/2010/main" val="4256594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2741" y="288874"/>
            <a:ext cx="7940315" cy="5636067"/>
          </a:xfrm>
          <a:prstGeom prst="rect">
            <a:avLst/>
          </a:prstGeom>
        </p:spPr>
      </p:pic>
      <p:sp>
        <p:nvSpPr>
          <p:cNvPr id="3" name="Rectangle 2"/>
          <p:cNvSpPr/>
          <p:nvPr/>
        </p:nvSpPr>
        <p:spPr>
          <a:xfrm>
            <a:off x="612740" y="6137395"/>
            <a:ext cx="7362335" cy="307777"/>
          </a:xfrm>
          <a:prstGeom prst="rect">
            <a:avLst/>
          </a:prstGeom>
        </p:spPr>
        <p:txBody>
          <a:bodyPr wrap="square">
            <a:spAutoFit/>
          </a:bodyPr>
          <a:lstStyle/>
          <a:p>
            <a:r>
              <a:rPr lang="en-US" sz="1400" dirty="0">
                <a:hlinkClick r:id="rId3"/>
              </a:rPr>
              <a:t>http://</a:t>
            </a:r>
            <a:r>
              <a:rPr lang="en-US" sz="1400" dirty="0" smtClean="0">
                <a:hlinkClick r:id="rId3"/>
              </a:rPr>
              <a:t>www.uwyo.edu/hr/employee-benefits/employee-assistance-program/index.html</a:t>
            </a:r>
            <a:r>
              <a:rPr lang="en-US" sz="1400" dirty="0" smtClean="0"/>
              <a:t> </a:t>
            </a:r>
            <a:endParaRPr lang="en-US" sz="1400" dirty="0"/>
          </a:p>
        </p:txBody>
      </p:sp>
    </p:spTree>
    <p:extLst>
      <p:ext uri="{BB962C8B-B14F-4D97-AF65-F5344CB8AC3E}">
        <p14:creationId xmlns:p14="http://schemas.microsoft.com/office/powerpoint/2010/main" val="1041201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smtClean="0"/>
              <a:t>Would you like another session on…</a:t>
            </a:r>
            <a:endParaRPr lang="en-US" sz="3600" i="1" dirty="0"/>
          </a:p>
        </p:txBody>
      </p:sp>
      <p:sp>
        <p:nvSpPr>
          <p:cNvPr id="3" name="Content Placeholder 2"/>
          <p:cNvSpPr>
            <a:spLocks noGrp="1"/>
          </p:cNvSpPr>
          <p:nvPr>
            <p:ph idx="1"/>
          </p:nvPr>
        </p:nvSpPr>
        <p:spPr>
          <a:xfrm>
            <a:off x="570322" y="1110005"/>
            <a:ext cx="8229600" cy="4508369"/>
          </a:xfrm>
        </p:spPr>
        <p:txBody>
          <a:bodyPr/>
          <a:lstStyle/>
          <a:p>
            <a:r>
              <a:rPr lang="en-US" dirty="0" smtClean="0">
                <a:solidFill>
                  <a:schemeClr val="accent2">
                    <a:lumMod val="50000"/>
                  </a:schemeClr>
                </a:solidFill>
              </a:rPr>
              <a:t>Conducting performance evaluation</a:t>
            </a:r>
          </a:p>
          <a:p>
            <a:r>
              <a:rPr lang="en-US" dirty="0" smtClean="0"/>
              <a:t>Hiring </a:t>
            </a:r>
            <a:r>
              <a:rPr lang="en-US" sz="2400" dirty="0" smtClean="0"/>
              <a:t>(Online process, procedures, job descriptions, offer letters)</a:t>
            </a:r>
          </a:p>
          <a:p>
            <a:pPr lvl="0"/>
            <a:r>
              <a:rPr lang="en-US" dirty="0">
                <a:solidFill>
                  <a:schemeClr val="accent2">
                    <a:lumMod val="50000"/>
                  </a:schemeClr>
                </a:solidFill>
              </a:rPr>
              <a:t>EEO </a:t>
            </a:r>
            <a:r>
              <a:rPr lang="en-US" dirty="0" smtClean="0">
                <a:solidFill>
                  <a:schemeClr val="accent2">
                    <a:lumMod val="50000"/>
                  </a:schemeClr>
                </a:solidFill>
              </a:rPr>
              <a:t>(</a:t>
            </a:r>
            <a:r>
              <a:rPr lang="en-US" sz="2400" dirty="0" smtClean="0">
                <a:solidFill>
                  <a:schemeClr val="accent2">
                    <a:lumMod val="50000"/>
                  </a:schemeClr>
                </a:solidFill>
              </a:rPr>
              <a:t>Procedures </a:t>
            </a:r>
            <a:r>
              <a:rPr lang="en-US" sz="2400" dirty="0">
                <a:solidFill>
                  <a:schemeClr val="accent2">
                    <a:lumMod val="50000"/>
                  </a:schemeClr>
                </a:solidFill>
              </a:rPr>
              <a:t>for investigations </a:t>
            </a:r>
            <a:r>
              <a:rPr lang="en-US" sz="2400" dirty="0" smtClean="0">
                <a:solidFill>
                  <a:schemeClr val="accent2">
                    <a:lumMod val="50000"/>
                  </a:schemeClr>
                </a:solidFill>
              </a:rPr>
              <a:t>on protected and non-protected classes, conducting searches)</a:t>
            </a:r>
          </a:p>
          <a:p>
            <a:pPr lvl="0"/>
            <a:r>
              <a:rPr lang="en-US" dirty="0" smtClean="0"/>
              <a:t>Facilitating program assessment</a:t>
            </a:r>
          </a:p>
          <a:p>
            <a:pPr lvl="0"/>
            <a:r>
              <a:rPr lang="en-US" dirty="0" smtClean="0">
                <a:solidFill>
                  <a:schemeClr val="accent2">
                    <a:lumMod val="50000"/>
                  </a:schemeClr>
                </a:solidFill>
              </a:rPr>
              <a:t>Managing and resolving conflict </a:t>
            </a:r>
            <a:r>
              <a:rPr lang="en-US" sz="2400" dirty="0" smtClean="0">
                <a:solidFill>
                  <a:schemeClr val="accent2">
                    <a:lumMod val="50000"/>
                  </a:schemeClr>
                </a:solidFill>
              </a:rPr>
              <a:t>(and dealing with bullies)</a:t>
            </a:r>
          </a:p>
          <a:p>
            <a:pPr lvl="0"/>
            <a:r>
              <a:rPr lang="en-US" dirty="0" smtClean="0"/>
              <a:t>Other?</a:t>
            </a:r>
            <a:endParaRPr lang="en-US" dirty="0"/>
          </a:p>
          <a:p>
            <a:endParaRPr lang="en-US" sz="2400" dirty="0" smtClean="0"/>
          </a:p>
          <a:p>
            <a:endParaRPr lang="en-US" dirty="0"/>
          </a:p>
        </p:txBody>
      </p:sp>
    </p:spTree>
    <p:extLst>
      <p:ext uri="{BB962C8B-B14F-4D97-AF65-F5344CB8AC3E}">
        <p14:creationId xmlns:p14="http://schemas.microsoft.com/office/powerpoint/2010/main" val="1966497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3397623" y="2729753"/>
            <a:ext cx="2754313" cy="701675"/>
          </a:xfrm>
          <a:prstGeom prst="rect">
            <a:avLst/>
          </a:prstGeom>
          <a:noFill/>
          <a:ln w="9525">
            <a:noFill/>
            <a:miter lim="800000"/>
            <a:headEnd/>
            <a:tailEnd/>
          </a:ln>
        </p:spPr>
        <p:txBody>
          <a:bodyPr wrap="none">
            <a:spAutoFit/>
          </a:bodyPr>
          <a:lstStyle/>
          <a:p>
            <a:r>
              <a:rPr lang="en-US" sz="4000" dirty="0">
                <a:latin typeface="Arial" charset="0"/>
              </a:rPr>
              <a:t>Questions?</a:t>
            </a:r>
          </a:p>
        </p:txBody>
      </p:sp>
    </p:spTree>
    <p:extLst>
      <p:ext uri="{BB962C8B-B14F-4D97-AF65-F5344CB8AC3E}">
        <p14:creationId xmlns:p14="http://schemas.microsoft.com/office/powerpoint/2010/main" val="3794168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066800"/>
            <a:ext cx="8077200" cy="4524315"/>
          </a:xfrm>
          <a:prstGeom prst="rect">
            <a:avLst/>
          </a:prstGeom>
          <a:noFill/>
        </p:spPr>
        <p:txBody>
          <a:bodyPr wrap="square" rtlCol="0">
            <a:spAutoFit/>
          </a:bodyPr>
          <a:lstStyle/>
          <a:p>
            <a:pPr defTabSz="914400" fontAlgn="base">
              <a:spcBef>
                <a:spcPct val="0"/>
              </a:spcBef>
              <a:spcAft>
                <a:spcPct val="0"/>
              </a:spcAft>
            </a:pPr>
            <a:r>
              <a:rPr lang="en-US" dirty="0" smtClean="0">
                <a:solidFill>
                  <a:srgbClr val="0070C0"/>
                </a:solidFill>
                <a:latin typeface="Times New Roman" pitchFamily="18" charset="0"/>
              </a:rPr>
              <a:t>Example </a:t>
            </a:r>
            <a:r>
              <a:rPr lang="en-US" dirty="0">
                <a:solidFill>
                  <a:srgbClr val="0070C0"/>
                </a:solidFill>
                <a:latin typeface="Times New Roman" pitchFamily="18" charset="0"/>
              </a:rPr>
              <a:t>1: a full time academic year employee is to be released from </a:t>
            </a:r>
            <a:r>
              <a:rPr lang="en-US" u="sng" dirty="0">
                <a:solidFill>
                  <a:srgbClr val="0070C0"/>
                </a:solidFill>
                <a:latin typeface="Times New Roman" pitchFamily="18" charset="0"/>
              </a:rPr>
              <a:t>one three-credit </a:t>
            </a:r>
            <a:r>
              <a:rPr lang="en-US" dirty="0">
                <a:solidFill>
                  <a:srgbClr val="0070C0"/>
                </a:solidFill>
                <a:latin typeface="Times New Roman" pitchFamily="18" charset="0"/>
              </a:rPr>
              <a:t>course</a:t>
            </a:r>
            <a:r>
              <a:rPr lang="en-US" dirty="0" smtClean="0">
                <a:solidFill>
                  <a:srgbClr val="0070C0"/>
                </a:solidFill>
                <a:latin typeface="Times New Roman" pitchFamily="18" charset="0"/>
              </a:rPr>
              <a:t>, and </a:t>
            </a:r>
            <a:r>
              <a:rPr lang="en-US" dirty="0">
                <a:solidFill>
                  <a:srgbClr val="0070C0"/>
                </a:solidFill>
                <a:latin typeface="Times New Roman" pitchFamily="18" charset="0"/>
              </a:rPr>
              <a:t>the teaching must be replaced. </a:t>
            </a:r>
            <a:r>
              <a:rPr lang="en-US" dirty="0" smtClean="0">
                <a:solidFill>
                  <a:srgbClr val="0070C0"/>
                </a:solidFill>
                <a:latin typeface="Times New Roman" pitchFamily="18" charset="0"/>
              </a:rPr>
              <a:t> Since </a:t>
            </a:r>
            <a:r>
              <a:rPr lang="en-US" dirty="0">
                <a:solidFill>
                  <a:srgbClr val="0070C0"/>
                </a:solidFill>
                <a:latin typeface="Times New Roman" pitchFamily="18" charset="0"/>
              </a:rPr>
              <a:t>a 100 percent teaching responsibility is 24 credits per academic </a:t>
            </a:r>
            <a:r>
              <a:rPr lang="en-US" dirty="0" smtClean="0">
                <a:solidFill>
                  <a:srgbClr val="0070C0"/>
                </a:solidFill>
                <a:latin typeface="Times New Roman" pitchFamily="18" charset="0"/>
              </a:rPr>
              <a:t>year, the </a:t>
            </a:r>
            <a:r>
              <a:rPr lang="en-US" dirty="0">
                <a:solidFill>
                  <a:srgbClr val="0070C0"/>
                </a:solidFill>
                <a:latin typeface="Times New Roman" pitchFamily="18" charset="0"/>
              </a:rPr>
              <a:t>amount of section 1 salary to be released is:</a:t>
            </a:r>
          </a:p>
          <a:p>
            <a:pPr algn="ctr" defTabSz="914400" fontAlgn="base">
              <a:spcBef>
                <a:spcPct val="0"/>
              </a:spcBef>
              <a:spcAft>
                <a:spcPct val="0"/>
              </a:spcAft>
            </a:pPr>
            <a:r>
              <a:rPr lang="en-US" dirty="0">
                <a:solidFill>
                  <a:srgbClr val="0070C0"/>
                </a:solidFill>
                <a:latin typeface="Times New Roman" pitchFamily="18" charset="0"/>
              </a:rPr>
              <a:t> </a:t>
            </a:r>
            <a:r>
              <a:rPr lang="en-US" dirty="0" smtClean="0">
                <a:solidFill>
                  <a:srgbClr val="0070C0"/>
                </a:solidFill>
                <a:latin typeface="Times New Roman" pitchFamily="18" charset="0"/>
              </a:rPr>
              <a:t>(</a:t>
            </a:r>
            <a:r>
              <a:rPr lang="en-US" dirty="0">
                <a:solidFill>
                  <a:srgbClr val="0070C0"/>
                </a:solidFill>
                <a:latin typeface="Times New Roman" pitchFamily="18" charset="0"/>
              </a:rPr>
              <a:t>3/24) × (AY salary),</a:t>
            </a:r>
          </a:p>
          <a:p>
            <a:pPr defTabSz="914400" fontAlgn="base">
              <a:spcBef>
                <a:spcPct val="0"/>
              </a:spcBef>
              <a:spcAft>
                <a:spcPct val="0"/>
              </a:spcAft>
            </a:pPr>
            <a:r>
              <a:rPr lang="en-US" dirty="0" smtClean="0">
                <a:solidFill>
                  <a:prstClr val="black"/>
                </a:solidFill>
                <a:latin typeface="Times New Roman" pitchFamily="18" charset="0"/>
              </a:rPr>
              <a:t>.</a:t>
            </a:r>
            <a:endParaRPr lang="en-US" dirty="0">
              <a:solidFill>
                <a:prstClr val="black"/>
              </a:solidFill>
              <a:latin typeface="Times New Roman" pitchFamily="18" charset="0"/>
            </a:endParaRPr>
          </a:p>
          <a:p>
            <a:pPr defTabSz="914400" fontAlgn="base">
              <a:spcBef>
                <a:spcPct val="0"/>
              </a:spcBef>
              <a:spcAft>
                <a:spcPct val="0"/>
              </a:spcAft>
            </a:pPr>
            <a:endParaRPr lang="en-US" dirty="0" smtClean="0">
              <a:solidFill>
                <a:prstClr val="black"/>
              </a:solidFill>
              <a:latin typeface="Times New Roman" pitchFamily="18" charset="0"/>
            </a:endParaRPr>
          </a:p>
          <a:p>
            <a:pPr defTabSz="914400" fontAlgn="base">
              <a:spcBef>
                <a:spcPct val="0"/>
              </a:spcBef>
              <a:spcAft>
                <a:spcPct val="0"/>
              </a:spcAft>
            </a:pPr>
            <a:r>
              <a:rPr lang="en-US" dirty="0" smtClean="0">
                <a:solidFill>
                  <a:srgbClr val="C00000"/>
                </a:solidFill>
                <a:latin typeface="Times New Roman" pitchFamily="18" charset="0"/>
              </a:rPr>
              <a:t>Example </a:t>
            </a:r>
            <a:r>
              <a:rPr lang="en-US" dirty="0">
                <a:solidFill>
                  <a:srgbClr val="C00000"/>
                </a:solidFill>
                <a:latin typeface="Times New Roman" pitchFamily="18" charset="0"/>
              </a:rPr>
              <a:t>2: the same employee is to be released from </a:t>
            </a:r>
            <a:r>
              <a:rPr lang="en-US" u="sng" dirty="0">
                <a:solidFill>
                  <a:srgbClr val="C00000"/>
                </a:solidFill>
                <a:latin typeface="Times New Roman" pitchFamily="18" charset="0"/>
              </a:rPr>
              <a:t>one four-credit </a:t>
            </a:r>
            <a:r>
              <a:rPr lang="en-US" dirty="0">
                <a:solidFill>
                  <a:srgbClr val="C00000"/>
                </a:solidFill>
                <a:latin typeface="Times New Roman" pitchFamily="18" charset="0"/>
              </a:rPr>
              <a:t>course, and the </a:t>
            </a:r>
            <a:r>
              <a:rPr lang="en-US" dirty="0" smtClean="0">
                <a:solidFill>
                  <a:srgbClr val="C00000"/>
                </a:solidFill>
                <a:latin typeface="Times New Roman" pitchFamily="18" charset="0"/>
              </a:rPr>
              <a:t>teaching must </a:t>
            </a:r>
            <a:r>
              <a:rPr lang="en-US" dirty="0">
                <a:solidFill>
                  <a:srgbClr val="C00000"/>
                </a:solidFill>
                <a:latin typeface="Times New Roman" pitchFamily="18" charset="0"/>
              </a:rPr>
              <a:t>be replaced. The amount of salary to be released is:</a:t>
            </a:r>
          </a:p>
          <a:p>
            <a:pPr algn="ctr" defTabSz="914400" fontAlgn="base">
              <a:spcBef>
                <a:spcPct val="0"/>
              </a:spcBef>
              <a:spcAft>
                <a:spcPct val="0"/>
              </a:spcAft>
            </a:pPr>
            <a:r>
              <a:rPr lang="en-US" dirty="0" smtClean="0">
                <a:solidFill>
                  <a:srgbClr val="C00000"/>
                </a:solidFill>
                <a:latin typeface="Times New Roman" pitchFamily="18" charset="0"/>
              </a:rPr>
              <a:t>(</a:t>
            </a:r>
            <a:r>
              <a:rPr lang="en-US" dirty="0">
                <a:solidFill>
                  <a:srgbClr val="C00000"/>
                </a:solidFill>
                <a:latin typeface="Times New Roman" pitchFamily="18" charset="0"/>
              </a:rPr>
              <a:t>4/24) × (AY salary).</a:t>
            </a:r>
          </a:p>
          <a:p>
            <a:pPr defTabSz="914400" fontAlgn="base">
              <a:spcBef>
                <a:spcPct val="0"/>
              </a:spcBef>
              <a:spcAft>
                <a:spcPct val="0"/>
              </a:spcAft>
            </a:pPr>
            <a:endParaRPr lang="en-US" dirty="0" smtClean="0">
              <a:solidFill>
                <a:prstClr val="black"/>
              </a:solidFill>
              <a:latin typeface="Times New Roman" pitchFamily="18" charset="0"/>
            </a:endParaRPr>
          </a:p>
          <a:p>
            <a:pPr defTabSz="914400" fontAlgn="base">
              <a:spcBef>
                <a:spcPct val="0"/>
              </a:spcBef>
              <a:spcAft>
                <a:spcPct val="0"/>
              </a:spcAft>
            </a:pPr>
            <a:r>
              <a:rPr lang="en-US" dirty="0" smtClean="0">
                <a:solidFill>
                  <a:srgbClr val="0070C0"/>
                </a:solidFill>
                <a:latin typeface="Times New Roman" pitchFamily="18" charset="0"/>
              </a:rPr>
              <a:t>Example </a:t>
            </a:r>
            <a:r>
              <a:rPr lang="en-US" dirty="0">
                <a:solidFill>
                  <a:srgbClr val="0070C0"/>
                </a:solidFill>
                <a:latin typeface="Times New Roman" pitchFamily="18" charset="0"/>
              </a:rPr>
              <a:t>3: a full-time academic year employee whose job description includes </a:t>
            </a:r>
            <a:r>
              <a:rPr lang="en-US" u="sng" dirty="0">
                <a:solidFill>
                  <a:srgbClr val="0070C0"/>
                </a:solidFill>
                <a:latin typeface="Times New Roman" pitchFamily="18" charset="0"/>
              </a:rPr>
              <a:t>10 percent </a:t>
            </a:r>
            <a:r>
              <a:rPr lang="en-US" dirty="0" smtClean="0">
                <a:solidFill>
                  <a:srgbClr val="0070C0"/>
                </a:solidFill>
                <a:latin typeface="Times New Roman" pitchFamily="18" charset="0"/>
              </a:rPr>
              <a:t>in </a:t>
            </a:r>
            <a:r>
              <a:rPr lang="en-US" u="sng" dirty="0" smtClean="0">
                <a:solidFill>
                  <a:srgbClr val="0070C0"/>
                </a:solidFill>
                <a:latin typeface="Times New Roman" pitchFamily="18" charset="0"/>
              </a:rPr>
              <a:t>service </a:t>
            </a:r>
            <a:r>
              <a:rPr lang="en-US" u="sng" dirty="0">
                <a:solidFill>
                  <a:srgbClr val="0070C0"/>
                </a:solidFill>
                <a:latin typeface="Times New Roman" pitchFamily="18" charset="0"/>
              </a:rPr>
              <a:t>duties </a:t>
            </a:r>
            <a:r>
              <a:rPr lang="en-US" dirty="0">
                <a:solidFill>
                  <a:srgbClr val="0070C0"/>
                </a:solidFill>
                <a:latin typeface="Times New Roman" pitchFamily="18" charset="0"/>
              </a:rPr>
              <a:t>is to be released from all service duties for </a:t>
            </a:r>
            <a:r>
              <a:rPr lang="en-US" u="sng" dirty="0">
                <a:solidFill>
                  <a:srgbClr val="0070C0"/>
                </a:solidFill>
                <a:latin typeface="Times New Roman" pitchFamily="18" charset="0"/>
              </a:rPr>
              <a:t>half</a:t>
            </a:r>
            <a:r>
              <a:rPr lang="en-US" dirty="0">
                <a:solidFill>
                  <a:srgbClr val="0070C0"/>
                </a:solidFill>
                <a:latin typeface="Times New Roman" pitchFamily="18" charset="0"/>
              </a:rPr>
              <a:t> of the academic year, and </a:t>
            </a:r>
            <a:r>
              <a:rPr lang="en-US" dirty="0" smtClean="0">
                <a:solidFill>
                  <a:srgbClr val="0070C0"/>
                </a:solidFill>
                <a:latin typeface="Times New Roman" pitchFamily="18" charset="0"/>
              </a:rPr>
              <a:t>the duties </a:t>
            </a:r>
            <a:r>
              <a:rPr lang="en-US" dirty="0">
                <a:solidFill>
                  <a:srgbClr val="0070C0"/>
                </a:solidFill>
                <a:latin typeface="Times New Roman" pitchFamily="18" charset="0"/>
              </a:rPr>
              <a:t>must be replaced. The amount of salary to be released is:</a:t>
            </a:r>
          </a:p>
          <a:p>
            <a:pPr algn="ctr" defTabSz="914400" fontAlgn="base">
              <a:spcBef>
                <a:spcPct val="0"/>
              </a:spcBef>
              <a:spcAft>
                <a:spcPct val="0"/>
              </a:spcAft>
            </a:pPr>
            <a:r>
              <a:rPr lang="en-US" dirty="0">
                <a:solidFill>
                  <a:srgbClr val="0070C0"/>
                </a:solidFill>
                <a:latin typeface="Times New Roman" pitchFamily="18" charset="0"/>
              </a:rPr>
              <a:t> 0.1 × ½ × (AY salary</a:t>
            </a:r>
            <a:r>
              <a:rPr lang="en-US" dirty="0" smtClean="0">
                <a:solidFill>
                  <a:srgbClr val="0070C0"/>
                </a:solidFill>
                <a:latin typeface="Times New Roman" pitchFamily="18" charset="0"/>
              </a:rPr>
              <a:t>).</a:t>
            </a:r>
          </a:p>
        </p:txBody>
      </p:sp>
      <p:pic>
        <p:nvPicPr>
          <p:cNvPr id="6" name="Picture 5"/>
          <p:cNvPicPr>
            <a:picLocks noChangeAspect="1"/>
          </p:cNvPicPr>
          <p:nvPr/>
        </p:nvPicPr>
        <p:blipFill rotWithShape="1">
          <a:blip r:embed="rId2"/>
          <a:srcRect b="87106"/>
          <a:stretch/>
        </p:blipFill>
        <p:spPr>
          <a:xfrm>
            <a:off x="228600" y="304800"/>
            <a:ext cx="8687553" cy="503089"/>
          </a:xfrm>
          <a:prstGeom prst="rect">
            <a:avLst/>
          </a:prstGeom>
        </p:spPr>
      </p:pic>
      <p:sp>
        <p:nvSpPr>
          <p:cNvPr id="7" name="Rectangle 6"/>
          <p:cNvSpPr/>
          <p:nvPr/>
        </p:nvSpPr>
        <p:spPr>
          <a:xfrm>
            <a:off x="609600" y="5872149"/>
            <a:ext cx="73914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914400" fontAlgn="base">
              <a:spcBef>
                <a:spcPct val="0"/>
              </a:spcBef>
              <a:spcAft>
                <a:spcPct val="0"/>
              </a:spcAft>
            </a:pPr>
            <a:r>
              <a:rPr lang="en-US" dirty="0">
                <a:solidFill>
                  <a:prstClr val="black"/>
                </a:solidFill>
              </a:rPr>
              <a:t>Please note- The amount to be released from Section 1 must be in the grant budget as regular salary.)</a:t>
            </a:r>
          </a:p>
        </p:txBody>
      </p:sp>
    </p:spTree>
    <p:extLst>
      <p:ext uri="{BB962C8B-B14F-4D97-AF65-F5344CB8AC3E}">
        <p14:creationId xmlns:p14="http://schemas.microsoft.com/office/powerpoint/2010/main" val="241448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397162" y="284835"/>
            <a:ext cx="7932026" cy="629566"/>
          </a:xfrm>
          <a:prstGeom prst="rect">
            <a:avLst/>
          </a:prstGeom>
          <a:ln w="28575">
            <a:solidFill>
              <a:srgbClr val="FFC000"/>
            </a:solidFill>
            <a:round/>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n w="0"/>
                <a:solidFill>
                  <a:srgbClr val="663300"/>
                </a:solidFill>
              </a:rPr>
              <a:t>Reappointment, Tenure and Promotion </a:t>
            </a:r>
            <a:endParaRPr lang="en-US" sz="3200" b="1" dirty="0">
              <a:ln w="0"/>
              <a:solidFill>
                <a:srgbClr val="6633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68231180"/>
              </p:ext>
            </p:extLst>
          </p:nvPr>
        </p:nvGraphicFramePr>
        <p:xfrm>
          <a:off x="881203" y="1234037"/>
          <a:ext cx="7149220" cy="4724400"/>
        </p:xfrm>
        <a:graphic>
          <a:graphicData uri="http://schemas.openxmlformats.org/drawingml/2006/table">
            <a:tbl>
              <a:tblPr firstRow="1" bandRow="1">
                <a:tableStyleId>{5C22544A-7EE6-4342-B048-85BDC9FD1C3A}</a:tableStyleId>
              </a:tblPr>
              <a:tblGrid>
                <a:gridCol w="714922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663300"/>
                          </a:solidFill>
                        </a:rPr>
                        <a:t>American Association of University Professors</a:t>
                      </a:r>
                      <a:r>
                        <a:rPr lang="en-US" baseline="0" dirty="0" smtClean="0">
                          <a:solidFill>
                            <a:srgbClr val="663300"/>
                          </a:solidFill>
                        </a:rPr>
                        <a:t> (AAUP) </a:t>
                      </a:r>
                    </a:p>
                    <a:p>
                      <a:pPr marL="288925" marR="0" indent="0" algn="l" defTabSz="457200" rtl="0" eaLnBrk="1" fontAlgn="auto" latinLnBrk="0" hangingPunct="1">
                        <a:lnSpc>
                          <a:spcPct val="100000"/>
                        </a:lnSpc>
                        <a:spcBef>
                          <a:spcPts val="0"/>
                        </a:spcBef>
                        <a:spcAft>
                          <a:spcPts val="0"/>
                        </a:spcAft>
                        <a:buClrTx/>
                        <a:buSzTx/>
                        <a:buFontTx/>
                        <a:buNone/>
                        <a:tabLst/>
                        <a:defRPr/>
                      </a:pPr>
                      <a:r>
                        <a:rPr lang="en-US" sz="1400" i="1" baseline="0" dirty="0" smtClean="0">
                          <a:solidFill>
                            <a:srgbClr val="663300"/>
                          </a:solidFill>
                        </a:rPr>
                        <a:t>Recommended Institutional Regulations on Academic Freedom and Tenure </a:t>
                      </a:r>
                      <a:r>
                        <a:rPr lang="en-US" sz="1100" i="0" baseline="0" dirty="0" smtClean="0">
                          <a:solidFill>
                            <a:srgbClr val="663300"/>
                          </a:solidFill>
                        </a:rPr>
                        <a:t>(</a:t>
                      </a:r>
                      <a:r>
                        <a:rPr lang="en-US" sz="1100" i="0" baseline="0" dirty="0" smtClean="0">
                          <a:solidFill>
                            <a:srgbClr val="663300"/>
                          </a:solidFill>
                          <a:hlinkClick r:id="rId2"/>
                        </a:rPr>
                        <a:t>http://www.aaup.org/report/recommended-institutional-regulations-academic-freedom-and-tenure</a:t>
                      </a:r>
                      <a:r>
                        <a:rPr lang="en-US" sz="1100" i="0" baseline="0" dirty="0" smtClean="0">
                          <a:solidFill>
                            <a:srgbClr val="663300"/>
                          </a:solidFill>
                        </a:rPr>
                        <a:t>) </a:t>
                      </a:r>
                      <a:endParaRPr lang="en-US" sz="1100" i="0" dirty="0" smtClean="0">
                        <a:solidFill>
                          <a:srgbClr val="663300"/>
                        </a:solidFill>
                      </a:endParaRPr>
                    </a:p>
                  </a:txBody>
                  <a:tcPr>
                    <a:solidFill>
                      <a:srgbClr val="FFC000"/>
                    </a:solidFill>
                  </a:tcPr>
                </a:tc>
              </a:tr>
              <a:tr h="370840">
                <a:tc>
                  <a:txBody>
                    <a:bodyPr/>
                    <a:lstStyle/>
                    <a:p>
                      <a:r>
                        <a:rPr lang="en-US" b="1" dirty="0" smtClean="0">
                          <a:solidFill>
                            <a:srgbClr val="663300"/>
                          </a:solidFill>
                        </a:rPr>
                        <a:t>University Regulations </a:t>
                      </a:r>
                      <a:r>
                        <a:rPr lang="en-US" sz="1100" b="0" dirty="0" smtClean="0">
                          <a:solidFill>
                            <a:srgbClr val="663300"/>
                          </a:solidFill>
                        </a:rPr>
                        <a:t>(</a:t>
                      </a:r>
                      <a:r>
                        <a:rPr lang="en-US" sz="1100" b="0" dirty="0" smtClean="0">
                          <a:solidFill>
                            <a:srgbClr val="663300"/>
                          </a:solidFill>
                          <a:hlinkClick r:id="rId3"/>
                        </a:rPr>
                        <a:t>http://www.uwyo.edu/generalcounsel/new-regulatory-structure/index.html</a:t>
                      </a:r>
                      <a:r>
                        <a:rPr lang="en-US" sz="1100" b="0" dirty="0" smtClean="0">
                          <a:solidFill>
                            <a:srgbClr val="663300"/>
                          </a:solidFill>
                        </a:rPr>
                        <a:t>)</a:t>
                      </a:r>
                    </a:p>
                    <a:p>
                      <a:pPr marL="288925" indent="0"/>
                      <a:r>
                        <a:rPr lang="en-US" sz="1600" b="0" dirty="0" smtClean="0">
                          <a:solidFill>
                            <a:srgbClr val="663300"/>
                          </a:solidFill>
                        </a:rPr>
                        <a:t>UW</a:t>
                      </a:r>
                      <a:r>
                        <a:rPr lang="en-US" sz="1600" b="0" baseline="0" dirty="0" smtClean="0">
                          <a:solidFill>
                            <a:srgbClr val="663300"/>
                          </a:solidFill>
                        </a:rPr>
                        <a:t> </a:t>
                      </a:r>
                      <a:r>
                        <a:rPr lang="en-US" sz="1600" b="0" dirty="0" smtClean="0">
                          <a:solidFill>
                            <a:srgbClr val="663300"/>
                          </a:solidFill>
                        </a:rPr>
                        <a:t>5-1  </a:t>
                      </a:r>
                      <a:r>
                        <a:rPr lang="en-US" sz="1600" b="0" i="1" dirty="0" smtClean="0">
                          <a:solidFill>
                            <a:srgbClr val="663300"/>
                          </a:solidFill>
                        </a:rPr>
                        <a:t>Academic Personnel</a:t>
                      </a:r>
                    </a:p>
                    <a:p>
                      <a:pPr marL="288925" indent="0"/>
                      <a:r>
                        <a:rPr lang="en-US" sz="1600" b="0" i="0" dirty="0" smtClean="0">
                          <a:solidFill>
                            <a:srgbClr val="663300"/>
                          </a:solidFill>
                        </a:rPr>
                        <a:t>UW</a:t>
                      </a:r>
                      <a:r>
                        <a:rPr lang="en-US" sz="1600" b="0" i="0" baseline="0" dirty="0" smtClean="0">
                          <a:solidFill>
                            <a:srgbClr val="663300"/>
                          </a:solidFill>
                        </a:rPr>
                        <a:t> 5-803 </a:t>
                      </a:r>
                      <a:r>
                        <a:rPr lang="en-US" sz="1600" b="0" i="1" dirty="0" smtClean="0">
                          <a:solidFill>
                            <a:srgbClr val="663300"/>
                          </a:solidFill>
                        </a:rPr>
                        <a:t>Reappointment, Tenure and Promotion Procedures for Academic Personnel</a:t>
                      </a:r>
                    </a:p>
                    <a:p>
                      <a:pPr marL="288925" indent="0"/>
                      <a:r>
                        <a:rPr lang="en-US" sz="1600" b="0" i="0" dirty="0" smtClean="0">
                          <a:solidFill>
                            <a:srgbClr val="663300"/>
                          </a:solidFill>
                        </a:rPr>
                        <a:t>UW</a:t>
                      </a:r>
                      <a:r>
                        <a:rPr lang="en-US" sz="1600" b="0" i="0" baseline="0" dirty="0" smtClean="0">
                          <a:solidFill>
                            <a:srgbClr val="663300"/>
                          </a:solidFill>
                        </a:rPr>
                        <a:t> 5-408  </a:t>
                      </a:r>
                      <a:r>
                        <a:rPr lang="en-US" sz="1600" b="0" i="1" baseline="0" dirty="0" smtClean="0">
                          <a:solidFill>
                            <a:srgbClr val="663300"/>
                          </a:solidFill>
                        </a:rPr>
                        <a:t>Guidelines for Establishing Academic Professionals</a:t>
                      </a:r>
                      <a:endParaRPr lang="en-US" sz="1600" b="0" i="0" baseline="0" dirty="0" smtClean="0">
                        <a:solidFill>
                          <a:srgbClr val="663300"/>
                        </a:solidFill>
                      </a:endParaRPr>
                    </a:p>
                    <a:p>
                      <a:pPr marL="288925" indent="0"/>
                      <a:r>
                        <a:rPr lang="en-US" sz="1600" b="0" i="0" baseline="0" dirty="0" smtClean="0">
                          <a:solidFill>
                            <a:srgbClr val="663300"/>
                          </a:solidFill>
                        </a:rPr>
                        <a:t>UW 7-631  </a:t>
                      </a:r>
                      <a:r>
                        <a:rPr lang="en-US" sz="1600" b="0" i="1" baseline="0" dirty="0" smtClean="0">
                          <a:solidFill>
                            <a:srgbClr val="663300"/>
                          </a:solidFill>
                        </a:rPr>
                        <a:t>Regulations of the University Libraries </a:t>
                      </a:r>
                    </a:p>
                    <a:p>
                      <a:pPr marL="288925" indent="0"/>
                      <a:r>
                        <a:rPr lang="en-US" sz="1600" b="0" i="0" baseline="0" dirty="0" smtClean="0">
                          <a:solidFill>
                            <a:srgbClr val="663300"/>
                          </a:solidFill>
                        </a:rPr>
                        <a:t>UW 7-490  </a:t>
                      </a:r>
                      <a:r>
                        <a:rPr lang="en-US" sz="1600" b="0" i="1" baseline="0" dirty="0" smtClean="0">
                          <a:solidFill>
                            <a:srgbClr val="663300"/>
                          </a:solidFill>
                        </a:rPr>
                        <a:t>Regulations of the American Heritage Center </a:t>
                      </a:r>
                      <a:endParaRPr lang="en-US" sz="1600" b="0" i="0" dirty="0" smtClean="0">
                        <a:solidFill>
                          <a:srgbClr val="663300"/>
                        </a:solidFill>
                      </a:endParaRPr>
                    </a:p>
                  </a:txBody>
                  <a:tcPr>
                    <a:solidFill>
                      <a:srgbClr val="E7CFB7"/>
                    </a:solidFill>
                  </a:tcPr>
                </a:tc>
              </a:tr>
              <a:tr h="370840">
                <a:tc>
                  <a:txBody>
                    <a:bodyPr/>
                    <a:lstStyle/>
                    <a:p>
                      <a:r>
                        <a:rPr lang="en-US" b="1" dirty="0" smtClean="0">
                          <a:solidFill>
                            <a:srgbClr val="663300"/>
                          </a:solidFill>
                        </a:rPr>
                        <a:t>UW Pythian Papers on Academic Careers </a:t>
                      </a:r>
                      <a:r>
                        <a:rPr lang="en-US" sz="1100" b="0" dirty="0" smtClean="0">
                          <a:solidFill>
                            <a:srgbClr val="663300"/>
                          </a:solidFill>
                        </a:rPr>
                        <a:t>(</a:t>
                      </a:r>
                      <a:r>
                        <a:rPr lang="en-US" sz="1100" b="0" dirty="0" smtClean="0">
                          <a:solidFill>
                            <a:srgbClr val="663300"/>
                          </a:solidFill>
                          <a:hlinkClick r:id="rId4"/>
                        </a:rPr>
                        <a:t>http://www.uwyo.edu/acadaffairs/faculty-resources/tenure_promotion.html</a:t>
                      </a:r>
                      <a:r>
                        <a:rPr lang="en-US" sz="1100" b="0" dirty="0" smtClean="0">
                          <a:solidFill>
                            <a:srgbClr val="663300"/>
                          </a:solidFill>
                        </a:rPr>
                        <a:t>) </a:t>
                      </a:r>
                    </a:p>
                    <a:p>
                      <a:pPr marL="288925" indent="0"/>
                      <a:r>
                        <a:rPr lang="en-US" sz="1600" i="1" dirty="0" smtClean="0">
                          <a:solidFill>
                            <a:srgbClr val="663300"/>
                          </a:solidFill>
                        </a:rPr>
                        <a:t>Best</a:t>
                      </a:r>
                      <a:r>
                        <a:rPr lang="en-US" sz="1600" i="1" baseline="0" dirty="0" smtClean="0">
                          <a:solidFill>
                            <a:srgbClr val="663300"/>
                          </a:solidFill>
                        </a:rPr>
                        <a:t> Practices for Making Tenure Decisions: Philosophy, Criteria, and Expectations</a:t>
                      </a:r>
                    </a:p>
                    <a:p>
                      <a:pPr marL="288925" indent="0"/>
                      <a:r>
                        <a:rPr lang="en-US" sz="1600" i="1" baseline="0" dirty="0" smtClean="0">
                          <a:solidFill>
                            <a:srgbClr val="663300"/>
                          </a:solidFill>
                        </a:rPr>
                        <a:t>Best Practices for Promotion to Full Professor</a:t>
                      </a:r>
                    </a:p>
                    <a:p>
                      <a:pPr marL="288925" indent="0"/>
                      <a:r>
                        <a:rPr lang="en-US" sz="1600" i="1" baseline="0" dirty="0" smtClean="0">
                          <a:solidFill>
                            <a:srgbClr val="663300"/>
                          </a:solidFill>
                        </a:rPr>
                        <a:t>Considering Collegiality and Service as Components of Academic Performance</a:t>
                      </a:r>
                      <a:endParaRPr lang="en-US" sz="1600" dirty="0" smtClean="0">
                        <a:solidFill>
                          <a:srgbClr val="663300"/>
                        </a:solidFill>
                      </a:endParaRPr>
                    </a:p>
                  </a:txBody>
                  <a:tcPr>
                    <a:solidFill>
                      <a:srgbClr val="FFC000"/>
                    </a:solidFill>
                  </a:tcPr>
                </a:tc>
              </a:tr>
              <a:tr h="370840">
                <a:tc>
                  <a:txBody>
                    <a:bodyPr/>
                    <a:lstStyle/>
                    <a:p>
                      <a:r>
                        <a:rPr lang="en-US" b="1" dirty="0" smtClean="0">
                          <a:solidFill>
                            <a:srgbClr val="663300"/>
                          </a:solidFill>
                        </a:rPr>
                        <a:t>UW College and Department Expectations for Reappointment, Tenure and Promotion</a:t>
                      </a:r>
                      <a:endParaRPr lang="en-US" b="1" dirty="0">
                        <a:solidFill>
                          <a:srgbClr val="663300"/>
                        </a:solidFill>
                      </a:endParaRPr>
                    </a:p>
                  </a:txBody>
                  <a:tcPr>
                    <a:solidFill>
                      <a:srgbClr val="E7CFB7"/>
                    </a:solidFill>
                  </a:tcPr>
                </a:tc>
              </a:tr>
            </a:tbl>
          </a:graphicData>
        </a:graphic>
      </p:graphicFrame>
      <p:pic>
        <p:nvPicPr>
          <p:cNvPr id="2" name="Picture 1"/>
          <p:cNvPicPr>
            <a:picLocks noChangeAspect="1"/>
          </p:cNvPicPr>
          <p:nvPr/>
        </p:nvPicPr>
        <p:blipFill>
          <a:blip r:embed="rId5"/>
          <a:stretch>
            <a:fillRect/>
          </a:stretch>
        </p:blipFill>
        <p:spPr>
          <a:xfrm>
            <a:off x="881203" y="6169352"/>
            <a:ext cx="4248150" cy="552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2226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Line 11"/>
          <p:cNvSpPr>
            <a:spLocks noChangeShapeType="1"/>
          </p:cNvSpPr>
          <p:nvPr/>
        </p:nvSpPr>
        <p:spPr bwMode="auto">
          <a:xfrm flipV="1">
            <a:off x="1348720" y="3919891"/>
            <a:ext cx="0" cy="571500"/>
          </a:xfrm>
          <a:prstGeom prst="line">
            <a:avLst/>
          </a:prstGeom>
          <a:noFill/>
          <a:ln w="28575">
            <a:solidFill>
              <a:schemeClr val="tx1"/>
            </a:solidFill>
            <a:round/>
            <a:headEnd/>
            <a:tailEnd type="stealth" w="lg" len="lg"/>
          </a:ln>
        </p:spPr>
        <p:txBody>
          <a:bodyPr/>
          <a:lstStyle/>
          <a:p>
            <a:endParaRPr lang="en-US"/>
          </a:p>
        </p:txBody>
      </p:sp>
      <p:sp>
        <p:nvSpPr>
          <p:cNvPr id="13325" name="Line 13"/>
          <p:cNvSpPr>
            <a:spLocks noChangeShapeType="1"/>
          </p:cNvSpPr>
          <p:nvPr/>
        </p:nvSpPr>
        <p:spPr bwMode="auto">
          <a:xfrm flipV="1">
            <a:off x="3562708" y="3604430"/>
            <a:ext cx="0" cy="571500"/>
          </a:xfrm>
          <a:prstGeom prst="line">
            <a:avLst/>
          </a:prstGeom>
          <a:noFill/>
          <a:ln w="28575">
            <a:solidFill>
              <a:schemeClr val="tx1"/>
            </a:solidFill>
            <a:round/>
            <a:headEnd/>
            <a:tailEnd type="stealth" w="lg" len="lg"/>
          </a:ln>
        </p:spPr>
        <p:txBody>
          <a:bodyPr/>
          <a:lstStyle/>
          <a:p>
            <a:endParaRPr lang="en-US"/>
          </a:p>
        </p:txBody>
      </p:sp>
      <p:sp>
        <p:nvSpPr>
          <p:cNvPr id="13326" name="Line 14"/>
          <p:cNvSpPr>
            <a:spLocks noChangeShapeType="1"/>
          </p:cNvSpPr>
          <p:nvPr/>
        </p:nvSpPr>
        <p:spPr bwMode="auto">
          <a:xfrm flipV="1">
            <a:off x="5562600" y="3581400"/>
            <a:ext cx="0" cy="457200"/>
          </a:xfrm>
          <a:prstGeom prst="line">
            <a:avLst/>
          </a:prstGeom>
          <a:noFill/>
          <a:ln w="28575">
            <a:solidFill>
              <a:schemeClr val="tx1"/>
            </a:solidFill>
            <a:round/>
            <a:headEnd/>
            <a:tailEnd type="stealth" w="lg" len="lg"/>
          </a:ln>
        </p:spPr>
        <p:txBody>
          <a:bodyPr/>
          <a:lstStyle/>
          <a:p>
            <a:endParaRPr lang="en-US"/>
          </a:p>
        </p:txBody>
      </p:sp>
      <p:grpSp>
        <p:nvGrpSpPr>
          <p:cNvPr id="2" name="Group 1"/>
          <p:cNvGrpSpPr/>
          <p:nvPr/>
        </p:nvGrpSpPr>
        <p:grpSpPr>
          <a:xfrm>
            <a:off x="1295843" y="1981888"/>
            <a:ext cx="6644045" cy="1828112"/>
            <a:chOff x="1800352" y="1352868"/>
            <a:chExt cx="6644045" cy="1762284"/>
          </a:xfrm>
        </p:grpSpPr>
        <p:sp>
          <p:nvSpPr>
            <p:cNvPr id="13314" name="Line 2"/>
            <p:cNvSpPr>
              <a:spLocks noChangeShapeType="1"/>
            </p:cNvSpPr>
            <p:nvPr/>
          </p:nvSpPr>
          <p:spPr bwMode="auto">
            <a:xfrm flipV="1">
              <a:off x="1800352" y="1731844"/>
              <a:ext cx="6644045" cy="1194954"/>
            </a:xfrm>
            <a:prstGeom prst="line">
              <a:avLst/>
            </a:prstGeom>
            <a:noFill/>
            <a:ln w="28575">
              <a:solidFill>
                <a:schemeClr val="tx1"/>
              </a:solidFill>
              <a:round/>
              <a:headEnd/>
              <a:tailEnd type="stealth" w="lg" len="lg"/>
            </a:ln>
          </p:spPr>
          <p:txBody>
            <a:bodyPr/>
            <a:lstStyle/>
            <a:p>
              <a:endParaRPr lang="en-US"/>
            </a:p>
          </p:txBody>
        </p:sp>
        <p:sp>
          <p:nvSpPr>
            <p:cNvPr id="13315" name="Line 3"/>
            <p:cNvSpPr>
              <a:spLocks noChangeShapeType="1"/>
            </p:cNvSpPr>
            <p:nvPr/>
          </p:nvSpPr>
          <p:spPr bwMode="auto">
            <a:xfrm>
              <a:off x="1800353" y="2734152"/>
              <a:ext cx="0" cy="381000"/>
            </a:xfrm>
            <a:prstGeom prst="line">
              <a:avLst/>
            </a:prstGeom>
            <a:noFill/>
            <a:ln w="28575">
              <a:solidFill>
                <a:schemeClr val="tx1"/>
              </a:solidFill>
              <a:round/>
              <a:headEnd/>
              <a:tailEnd/>
            </a:ln>
          </p:spPr>
          <p:txBody>
            <a:bodyPr/>
            <a:lstStyle/>
            <a:p>
              <a:endParaRPr lang="en-US"/>
            </a:p>
          </p:txBody>
        </p:sp>
        <p:sp>
          <p:nvSpPr>
            <p:cNvPr id="13316" name="Line 4"/>
            <p:cNvSpPr>
              <a:spLocks noChangeShapeType="1"/>
            </p:cNvSpPr>
            <p:nvPr/>
          </p:nvSpPr>
          <p:spPr bwMode="auto">
            <a:xfrm>
              <a:off x="2187249" y="2658343"/>
              <a:ext cx="0" cy="381000"/>
            </a:xfrm>
            <a:prstGeom prst="line">
              <a:avLst/>
            </a:prstGeom>
            <a:noFill/>
            <a:ln w="28575">
              <a:solidFill>
                <a:schemeClr val="tx1"/>
              </a:solidFill>
              <a:round/>
              <a:headEnd/>
              <a:tailEnd/>
            </a:ln>
          </p:spPr>
          <p:txBody>
            <a:bodyPr/>
            <a:lstStyle/>
            <a:p>
              <a:endParaRPr lang="en-US"/>
            </a:p>
          </p:txBody>
        </p:sp>
        <p:sp>
          <p:nvSpPr>
            <p:cNvPr id="13317" name="Line 5"/>
            <p:cNvSpPr>
              <a:spLocks noChangeShapeType="1"/>
            </p:cNvSpPr>
            <p:nvPr/>
          </p:nvSpPr>
          <p:spPr bwMode="auto">
            <a:xfrm>
              <a:off x="2552798" y="2577243"/>
              <a:ext cx="0" cy="381000"/>
            </a:xfrm>
            <a:prstGeom prst="line">
              <a:avLst/>
            </a:prstGeom>
            <a:noFill/>
            <a:ln w="28575">
              <a:solidFill>
                <a:schemeClr val="tx1"/>
              </a:solidFill>
              <a:round/>
              <a:headEnd/>
              <a:tailEnd/>
            </a:ln>
          </p:spPr>
          <p:txBody>
            <a:bodyPr/>
            <a:lstStyle/>
            <a:p>
              <a:endParaRPr lang="en-US"/>
            </a:p>
          </p:txBody>
        </p:sp>
        <p:sp>
          <p:nvSpPr>
            <p:cNvPr id="13318" name="Line 6"/>
            <p:cNvSpPr>
              <a:spLocks noChangeShapeType="1"/>
            </p:cNvSpPr>
            <p:nvPr/>
          </p:nvSpPr>
          <p:spPr bwMode="auto">
            <a:xfrm>
              <a:off x="3693726" y="2391536"/>
              <a:ext cx="0" cy="381000"/>
            </a:xfrm>
            <a:prstGeom prst="line">
              <a:avLst/>
            </a:prstGeom>
            <a:noFill/>
            <a:ln w="28575">
              <a:solidFill>
                <a:schemeClr val="tx1"/>
              </a:solidFill>
              <a:round/>
              <a:headEnd/>
              <a:tailEnd/>
            </a:ln>
          </p:spPr>
          <p:txBody>
            <a:bodyPr/>
            <a:lstStyle/>
            <a:p>
              <a:endParaRPr lang="en-US"/>
            </a:p>
          </p:txBody>
        </p:sp>
        <p:sp>
          <p:nvSpPr>
            <p:cNvPr id="13319" name="Line 7"/>
            <p:cNvSpPr>
              <a:spLocks noChangeShapeType="1"/>
            </p:cNvSpPr>
            <p:nvPr/>
          </p:nvSpPr>
          <p:spPr bwMode="auto">
            <a:xfrm>
              <a:off x="2923585" y="2523724"/>
              <a:ext cx="0" cy="381000"/>
            </a:xfrm>
            <a:prstGeom prst="line">
              <a:avLst/>
            </a:prstGeom>
            <a:noFill/>
            <a:ln w="28575">
              <a:solidFill>
                <a:schemeClr val="tx1"/>
              </a:solidFill>
              <a:round/>
              <a:headEnd/>
              <a:tailEnd/>
            </a:ln>
          </p:spPr>
          <p:txBody>
            <a:bodyPr/>
            <a:lstStyle/>
            <a:p>
              <a:endParaRPr lang="en-US"/>
            </a:p>
          </p:txBody>
        </p:sp>
        <p:sp>
          <p:nvSpPr>
            <p:cNvPr id="13320" name="Line 8"/>
            <p:cNvSpPr>
              <a:spLocks noChangeShapeType="1"/>
            </p:cNvSpPr>
            <p:nvPr/>
          </p:nvSpPr>
          <p:spPr bwMode="auto">
            <a:xfrm>
              <a:off x="3301187" y="2443901"/>
              <a:ext cx="0" cy="381000"/>
            </a:xfrm>
            <a:prstGeom prst="line">
              <a:avLst/>
            </a:prstGeom>
            <a:noFill/>
            <a:ln w="28575">
              <a:solidFill>
                <a:schemeClr val="tx1"/>
              </a:solidFill>
              <a:round/>
              <a:headEnd/>
              <a:tailEnd/>
            </a:ln>
          </p:spPr>
          <p:txBody>
            <a:bodyPr/>
            <a:lstStyle/>
            <a:p>
              <a:endParaRPr lang="en-US"/>
            </a:p>
          </p:txBody>
        </p:sp>
        <p:sp>
          <p:nvSpPr>
            <p:cNvPr id="13321" name="Line 9"/>
            <p:cNvSpPr>
              <a:spLocks noChangeShapeType="1"/>
            </p:cNvSpPr>
            <p:nvPr/>
          </p:nvSpPr>
          <p:spPr bwMode="auto">
            <a:xfrm>
              <a:off x="4067217" y="2344507"/>
              <a:ext cx="0" cy="381000"/>
            </a:xfrm>
            <a:prstGeom prst="line">
              <a:avLst/>
            </a:prstGeom>
            <a:noFill/>
            <a:ln w="28575">
              <a:solidFill>
                <a:schemeClr val="tx1"/>
              </a:solidFill>
              <a:round/>
              <a:headEnd/>
              <a:tailEnd/>
            </a:ln>
          </p:spPr>
          <p:txBody>
            <a:bodyPr/>
            <a:lstStyle/>
            <a:p>
              <a:endParaRPr lang="en-US"/>
            </a:p>
          </p:txBody>
        </p:sp>
        <p:sp>
          <p:nvSpPr>
            <p:cNvPr id="13322" name="Line 10"/>
            <p:cNvSpPr>
              <a:spLocks noChangeShapeType="1"/>
            </p:cNvSpPr>
            <p:nvPr/>
          </p:nvSpPr>
          <p:spPr bwMode="auto">
            <a:xfrm>
              <a:off x="6080125" y="1974602"/>
              <a:ext cx="0" cy="381000"/>
            </a:xfrm>
            <a:prstGeom prst="line">
              <a:avLst/>
            </a:prstGeom>
            <a:noFill/>
            <a:ln w="28575">
              <a:solidFill>
                <a:schemeClr val="tx1"/>
              </a:solidFill>
              <a:round/>
              <a:headEnd/>
              <a:tailEnd/>
            </a:ln>
          </p:spPr>
          <p:txBody>
            <a:bodyPr/>
            <a:lstStyle/>
            <a:p>
              <a:endParaRPr lang="en-US"/>
            </a:p>
          </p:txBody>
        </p:sp>
        <p:sp>
          <p:nvSpPr>
            <p:cNvPr id="13327" name="Text Box 15"/>
            <p:cNvSpPr txBox="1">
              <a:spLocks noChangeArrowheads="1"/>
            </p:cNvSpPr>
            <p:nvPr/>
          </p:nvSpPr>
          <p:spPr bwMode="auto">
            <a:xfrm>
              <a:off x="3587996" y="1352868"/>
              <a:ext cx="802769" cy="1335122"/>
            </a:xfrm>
            <a:prstGeom prst="rect">
              <a:avLst/>
            </a:prstGeom>
            <a:noFill/>
            <a:ln w="9525">
              <a:noFill/>
              <a:miter lim="800000"/>
              <a:headEnd/>
              <a:tailEnd/>
            </a:ln>
          </p:spPr>
          <p:txBody>
            <a:bodyPr wrap="square">
              <a:spAutoFit/>
            </a:bodyPr>
            <a:lstStyle/>
            <a:p>
              <a:pPr algn="l" defTabSz="449263" eaLnBrk="1" hangingPunct="1">
                <a:tabLst>
                  <a:tab pos="344488" algn="l"/>
                  <a:tab pos="2689225" algn="l"/>
                </a:tabLst>
              </a:pPr>
              <a:r>
                <a:rPr lang="en-US" sz="2400" dirty="0"/>
                <a:t>	</a:t>
              </a:r>
              <a:r>
                <a:rPr lang="en-US" sz="2000" dirty="0" smtClean="0"/>
                <a:t>                    		6	</a:t>
              </a:r>
              <a:endParaRPr lang="en-US" sz="2000" i="1" dirty="0"/>
            </a:p>
          </p:txBody>
        </p:sp>
      </p:grpSp>
      <p:sp>
        <p:nvSpPr>
          <p:cNvPr id="13329" name="Text Box 17"/>
          <p:cNvSpPr txBox="1">
            <a:spLocks noChangeArrowheads="1"/>
          </p:cNvSpPr>
          <p:nvPr/>
        </p:nvSpPr>
        <p:spPr bwMode="auto">
          <a:xfrm>
            <a:off x="764771" y="4586898"/>
            <a:ext cx="1167897" cy="1015663"/>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eaLnBrk="1" hangingPunct="1"/>
            <a:r>
              <a:rPr lang="en-US" sz="2000" dirty="0"/>
              <a:t>Hired as Assistant Professor</a:t>
            </a:r>
          </a:p>
        </p:txBody>
      </p:sp>
      <p:sp>
        <p:nvSpPr>
          <p:cNvPr id="13330" name="Text Box 18"/>
          <p:cNvSpPr txBox="1">
            <a:spLocks noChangeArrowheads="1"/>
          </p:cNvSpPr>
          <p:nvPr/>
        </p:nvSpPr>
        <p:spPr bwMode="auto">
          <a:xfrm>
            <a:off x="1220745" y="1169354"/>
            <a:ext cx="2341963" cy="1015663"/>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28575">
            <a:solidFill>
              <a:srgbClr val="482400"/>
            </a:solidFill>
            <a:miter lim="800000"/>
            <a:headEnd/>
            <a:tailEnd/>
          </a:ln>
        </p:spPr>
        <p:txBody>
          <a:bodyPr wrap="square">
            <a:spAutoFit/>
          </a:bodyPr>
          <a:lstStyle/>
          <a:p>
            <a:pPr algn="ctr" eaLnBrk="1" hangingPunct="1"/>
            <a:r>
              <a:rPr lang="en-US" sz="2000" dirty="0"/>
              <a:t>Annual probationary </a:t>
            </a:r>
            <a:endParaRPr lang="en-US" sz="2000" dirty="0" smtClean="0"/>
          </a:p>
          <a:p>
            <a:pPr algn="ctr" eaLnBrk="1" hangingPunct="1"/>
            <a:r>
              <a:rPr lang="en-US" sz="2000" dirty="0" smtClean="0"/>
              <a:t>reappointment or </a:t>
            </a:r>
          </a:p>
          <a:p>
            <a:pPr algn="ctr" eaLnBrk="1" hangingPunct="1"/>
            <a:r>
              <a:rPr lang="en-US" sz="2000" dirty="0" smtClean="0"/>
              <a:t>nonrenewal</a:t>
            </a:r>
            <a:endParaRPr lang="en-US" sz="2000" dirty="0"/>
          </a:p>
        </p:txBody>
      </p:sp>
      <p:sp>
        <p:nvSpPr>
          <p:cNvPr id="13331" name="Text Box 19"/>
          <p:cNvSpPr txBox="1">
            <a:spLocks noChangeArrowheads="1"/>
          </p:cNvSpPr>
          <p:nvPr/>
        </p:nvSpPr>
        <p:spPr bwMode="auto">
          <a:xfrm>
            <a:off x="2803779" y="4279121"/>
            <a:ext cx="1576813" cy="1631216"/>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eaLnBrk="1" hangingPunct="1"/>
            <a:r>
              <a:rPr lang="en-US" sz="2000" dirty="0" smtClean="0"/>
              <a:t>Tenure and </a:t>
            </a:r>
            <a:r>
              <a:rPr lang="en-US" sz="2000" dirty="0"/>
              <a:t>promotion to Associate Professor, or </a:t>
            </a:r>
            <a:r>
              <a:rPr lang="en-US" sz="2000" dirty="0" smtClean="0"/>
              <a:t>termination</a:t>
            </a:r>
            <a:endParaRPr lang="en-US" sz="2000" dirty="0"/>
          </a:p>
        </p:txBody>
      </p:sp>
      <p:sp>
        <p:nvSpPr>
          <p:cNvPr id="13332" name="Text Box 20"/>
          <p:cNvSpPr txBox="1">
            <a:spLocks noChangeArrowheads="1"/>
          </p:cNvSpPr>
          <p:nvPr/>
        </p:nvSpPr>
        <p:spPr bwMode="auto">
          <a:xfrm>
            <a:off x="4985378" y="4154488"/>
            <a:ext cx="1561000" cy="1015663"/>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eaLnBrk="1" hangingPunct="1"/>
            <a:r>
              <a:rPr lang="en-US" sz="2000" dirty="0"/>
              <a:t>Promotion to Professor (optional)</a:t>
            </a:r>
          </a:p>
        </p:txBody>
      </p:sp>
      <p:sp>
        <p:nvSpPr>
          <p:cNvPr id="21" name="Text Box 4"/>
          <p:cNvSpPr txBox="1">
            <a:spLocks noChangeArrowheads="1"/>
          </p:cNvSpPr>
          <p:nvPr/>
        </p:nvSpPr>
        <p:spPr bwMode="auto">
          <a:xfrm>
            <a:off x="624059" y="346424"/>
            <a:ext cx="5179175" cy="523220"/>
          </a:xfrm>
          <a:prstGeom prst="rect">
            <a:avLst/>
          </a:prstGeom>
          <a:solidFill>
            <a:schemeClr val="bg1"/>
          </a:solidFill>
          <a:ln w="28575">
            <a:solidFill>
              <a:srgbClr val="FFC000"/>
            </a:solidFill>
            <a:miter lim="800000"/>
            <a:headEnd/>
            <a:tailEnd/>
          </a:ln>
        </p:spPr>
        <p:txBody>
          <a:bodyPr wrap="none">
            <a:spAutoFit/>
          </a:bodyPr>
          <a:lstStyle/>
          <a:p>
            <a:pPr algn="l" eaLnBrk="1" hangingPunct="1"/>
            <a:r>
              <a:rPr lang="en-US" sz="2800" b="1" i="1" dirty="0" smtClean="0">
                <a:solidFill>
                  <a:srgbClr val="482400"/>
                </a:solidFill>
              </a:rPr>
              <a:t>Tenure Track Faculty Career Path</a:t>
            </a:r>
            <a:r>
              <a:rPr lang="en-US" sz="2800" b="1" i="1" baseline="30000" dirty="0" smtClean="0">
                <a:solidFill>
                  <a:srgbClr val="482400"/>
                </a:solidFill>
              </a:rPr>
              <a:t>+</a:t>
            </a:r>
            <a:endParaRPr lang="en-US" sz="2800" b="1" i="1" dirty="0">
              <a:solidFill>
                <a:srgbClr val="482400"/>
              </a:solidFill>
            </a:endParaRPr>
          </a:p>
        </p:txBody>
      </p:sp>
      <p:sp>
        <p:nvSpPr>
          <p:cNvPr id="3" name="Rectangle 2"/>
          <p:cNvSpPr/>
          <p:nvPr/>
        </p:nvSpPr>
        <p:spPr>
          <a:xfrm rot="20993795">
            <a:off x="3716582" y="2351220"/>
            <a:ext cx="1779005" cy="646331"/>
          </a:xfrm>
          <a:prstGeom prst="rect">
            <a:avLst/>
          </a:prstGeom>
        </p:spPr>
        <p:txBody>
          <a:bodyPr wrap="square">
            <a:spAutoFit/>
          </a:bodyPr>
          <a:lstStyle/>
          <a:p>
            <a:pPr algn="ctr">
              <a:tabLst>
                <a:tab pos="344488" algn="l"/>
              </a:tabLst>
            </a:pPr>
            <a:r>
              <a:rPr lang="en-US" i="1" dirty="0"/>
              <a:t>Additional </a:t>
            </a:r>
            <a:r>
              <a:rPr lang="en-US" i="1" dirty="0" smtClean="0"/>
              <a:t>Period of </a:t>
            </a:r>
            <a:r>
              <a:rPr lang="en-US" i="1" dirty="0"/>
              <a:t>Growth</a:t>
            </a:r>
          </a:p>
        </p:txBody>
      </p:sp>
      <p:sp>
        <p:nvSpPr>
          <p:cNvPr id="24" name="Line 12"/>
          <p:cNvSpPr>
            <a:spLocks noChangeShapeType="1"/>
          </p:cNvSpPr>
          <p:nvPr/>
        </p:nvSpPr>
        <p:spPr bwMode="auto">
          <a:xfrm flipH="1">
            <a:off x="1220745" y="2171891"/>
            <a:ext cx="0" cy="543272"/>
          </a:xfrm>
          <a:prstGeom prst="line">
            <a:avLst/>
          </a:prstGeom>
          <a:noFill/>
          <a:ln w="28575">
            <a:solidFill>
              <a:schemeClr val="tx1"/>
            </a:solidFill>
            <a:round/>
            <a:headEnd/>
            <a:tailEnd type="stealth" w="lg" len="lg"/>
          </a:ln>
        </p:spPr>
        <p:txBody>
          <a:bodyPr/>
          <a:lstStyle/>
          <a:p>
            <a:endParaRPr lang="en-US"/>
          </a:p>
        </p:txBody>
      </p:sp>
      <p:sp>
        <p:nvSpPr>
          <p:cNvPr id="25" name="Line 12"/>
          <p:cNvSpPr>
            <a:spLocks noChangeShapeType="1"/>
          </p:cNvSpPr>
          <p:nvPr/>
        </p:nvSpPr>
        <p:spPr bwMode="auto">
          <a:xfrm flipH="1">
            <a:off x="3562708" y="2171891"/>
            <a:ext cx="0" cy="367818"/>
          </a:xfrm>
          <a:prstGeom prst="line">
            <a:avLst/>
          </a:prstGeom>
          <a:noFill/>
          <a:ln w="28575">
            <a:solidFill>
              <a:schemeClr val="tx1"/>
            </a:solidFill>
            <a:round/>
            <a:headEnd/>
            <a:tailEnd type="stealth" w="lg" len="lg"/>
          </a:ln>
        </p:spPr>
        <p:txBody>
          <a:bodyPr/>
          <a:lstStyle/>
          <a:p>
            <a:endParaRPr lang="en-US"/>
          </a:p>
        </p:txBody>
      </p:sp>
      <p:sp>
        <p:nvSpPr>
          <p:cNvPr id="4" name="Rectangle 3"/>
          <p:cNvSpPr/>
          <p:nvPr/>
        </p:nvSpPr>
        <p:spPr>
          <a:xfrm>
            <a:off x="1124913" y="2966796"/>
            <a:ext cx="301686" cy="369332"/>
          </a:xfrm>
          <a:prstGeom prst="rect">
            <a:avLst/>
          </a:prstGeom>
        </p:spPr>
        <p:txBody>
          <a:bodyPr wrap="none">
            <a:spAutoFit/>
          </a:bodyPr>
          <a:lstStyle/>
          <a:p>
            <a:r>
              <a:rPr lang="en-US" dirty="0"/>
              <a:t>0</a:t>
            </a:r>
          </a:p>
        </p:txBody>
      </p:sp>
      <p:sp>
        <p:nvSpPr>
          <p:cNvPr id="27" name="Rectangle 26"/>
          <p:cNvSpPr/>
          <p:nvPr/>
        </p:nvSpPr>
        <p:spPr>
          <a:xfrm rot="20993795">
            <a:off x="5809102" y="1715619"/>
            <a:ext cx="1779005" cy="1754326"/>
          </a:xfrm>
          <a:prstGeom prst="rect">
            <a:avLst/>
          </a:prstGeom>
        </p:spPr>
        <p:txBody>
          <a:bodyPr wrap="square">
            <a:spAutoFit/>
          </a:bodyPr>
          <a:lstStyle/>
          <a:p>
            <a:pPr algn="ctr">
              <a:tabLst>
                <a:tab pos="344488" algn="l"/>
              </a:tabLst>
            </a:pPr>
            <a:r>
              <a:rPr lang="en-US" i="1" dirty="0" smtClean="0"/>
              <a:t>Ongoing excellence and impact through research, teaching and service</a:t>
            </a:r>
            <a:endParaRPr lang="en-US" i="1" dirty="0"/>
          </a:p>
        </p:txBody>
      </p:sp>
      <p:sp>
        <p:nvSpPr>
          <p:cNvPr id="5" name="TextBox 4"/>
          <p:cNvSpPr txBox="1"/>
          <p:nvPr/>
        </p:nvSpPr>
        <p:spPr>
          <a:xfrm>
            <a:off x="303598" y="6216438"/>
            <a:ext cx="7316402" cy="461665"/>
          </a:xfrm>
          <a:prstGeom prst="rect">
            <a:avLst/>
          </a:prstGeom>
          <a:noFill/>
        </p:spPr>
        <p:txBody>
          <a:bodyPr wrap="square" rtlCol="0">
            <a:spAutoFit/>
          </a:bodyPr>
          <a:lstStyle/>
          <a:p>
            <a:r>
              <a:rPr lang="en-US" sz="1200" baseline="30000" dirty="0" smtClean="0"/>
              <a:t>+ </a:t>
            </a:r>
            <a:r>
              <a:rPr lang="en-US" sz="1200" dirty="0" smtClean="0"/>
              <a:t>Similar Career Path for Academic Professionals on Extended Term Track (6-year probationary period, 6-year extended terms with review for next term in year 5, promotion in rank tied to productivity and not years of service)</a:t>
            </a:r>
            <a:endParaRPr lang="en-US" sz="1200" dirty="0"/>
          </a:p>
        </p:txBody>
      </p:sp>
    </p:spTree>
    <p:extLst>
      <p:ext uri="{BB962C8B-B14F-4D97-AF65-F5344CB8AC3E}">
        <p14:creationId xmlns:p14="http://schemas.microsoft.com/office/powerpoint/2010/main" val="81800556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887994" y="808777"/>
            <a:ext cx="7086600" cy="2893100"/>
          </a:xfrm>
          <a:prstGeom prst="rect">
            <a:avLst/>
          </a:prstGeom>
          <a:solidFill>
            <a:schemeClr val="bg1"/>
          </a:solidFill>
          <a:ln w="9525">
            <a:solidFill>
              <a:srgbClr val="FFC000"/>
            </a:solidFill>
            <a:miter lim="800000"/>
            <a:headEnd/>
            <a:tailEnd/>
          </a:ln>
        </p:spPr>
        <p:txBody>
          <a:bodyPr>
            <a:spAutoFit/>
          </a:bodyPr>
          <a:lstStyle/>
          <a:p>
            <a:pPr algn="l"/>
            <a:r>
              <a:rPr lang="en-US" sz="2800" b="1" i="1" dirty="0" smtClean="0"/>
              <a:t>The </a:t>
            </a:r>
            <a:r>
              <a:rPr lang="en-US" sz="2800" b="1" i="1" dirty="0"/>
              <a:t>key question:</a:t>
            </a:r>
          </a:p>
          <a:p>
            <a:pPr algn="l"/>
            <a:endParaRPr lang="en-US" sz="1400" b="1" i="1" dirty="0"/>
          </a:p>
          <a:p>
            <a:pPr algn="l"/>
            <a:r>
              <a:rPr lang="en-US" sz="2800" i="1" dirty="0" smtClean="0"/>
              <a:t>	Does </a:t>
            </a:r>
            <a:r>
              <a:rPr lang="en-US" sz="2800" i="1" dirty="0"/>
              <a:t>the candidate’s record reflect </a:t>
            </a:r>
            <a:r>
              <a:rPr lang="en-US" sz="2800" i="1" dirty="0" smtClean="0"/>
              <a:t>both </a:t>
            </a:r>
            <a:r>
              <a:rPr lang="en-US" sz="2800" i="1" dirty="0"/>
              <a:t>the </a:t>
            </a:r>
            <a:r>
              <a:rPr lang="en-US" sz="2800" i="1" u="sng" dirty="0"/>
              <a:t>commitment</a:t>
            </a:r>
            <a:r>
              <a:rPr lang="en-US" sz="2800" i="1" dirty="0"/>
              <a:t> and the </a:t>
            </a:r>
            <a:r>
              <a:rPr lang="en-US" sz="2800" i="1" u="sng" dirty="0"/>
              <a:t>promise</a:t>
            </a:r>
            <a:r>
              <a:rPr lang="en-US" sz="2800" i="1" dirty="0"/>
              <a:t> </a:t>
            </a:r>
            <a:r>
              <a:rPr lang="en-US" sz="2800" i="1" dirty="0" smtClean="0"/>
              <a:t>to </a:t>
            </a:r>
            <a:r>
              <a:rPr lang="en-US" sz="2800" i="1" dirty="0"/>
              <a:t>sustain a career-long record of </a:t>
            </a:r>
            <a:r>
              <a:rPr lang="en-US" sz="2800" i="1" dirty="0" smtClean="0"/>
              <a:t>	effective teaching, </a:t>
            </a:r>
            <a:r>
              <a:rPr lang="en-US" sz="2800" i="1" dirty="0"/>
              <a:t>scholarship at the </a:t>
            </a:r>
            <a:r>
              <a:rPr lang="en-US" sz="2800" i="1" dirty="0" smtClean="0"/>
              <a:t>	forefronts </a:t>
            </a:r>
            <a:r>
              <a:rPr lang="en-US" sz="2800" i="1" dirty="0"/>
              <a:t>of knowledge, and effective </a:t>
            </a:r>
            <a:r>
              <a:rPr lang="en-US" sz="2800" i="1" dirty="0" smtClean="0"/>
              <a:t>service</a:t>
            </a:r>
            <a:r>
              <a:rPr lang="en-US" sz="2800" i="1" dirty="0"/>
              <a:t>?</a:t>
            </a:r>
            <a:r>
              <a:rPr lang="en-US" sz="2800" dirty="0"/>
              <a:t> </a:t>
            </a:r>
          </a:p>
        </p:txBody>
      </p:sp>
      <p:sp>
        <p:nvSpPr>
          <p:cNvPr id="10243" name="Text Box 6"/>
          <p:cNvSpPr txBox="1">
            <a:spLocks noChangeArrowheads="1"/>
          </p:cNvSpPr>
          <p:nvPr/>
        </p:nvSpPr>
        <p:spPr bwMode="auto">
          <a:xfrm>
            <a:off x="1725817" y="4110273"/>
            <a:ext cx="5791200" cy="1138773"/>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ln w="9525">
            <a:solidFill>
              <a:srgbClr val="FFC000"/>
            </a:solidFill>
            <a:miter lim="800000"/>
            <a:headEnd/>
            <a:tailEnd/>
          </a:ln>
          <a:effectLst>
            <a:outerShdw blurRad="50800" dist="38100" dir="2700000" algn="tl" rotWithShape="0">
              <a:prstClr val="black">
                <a:alpha val="40000"/>
              </a:prstClr>
            </a:outerShdw>
          </a:effectLst>
        </p:spPr>
        <p:txBody>
          <a:bodyPr wrap="square">
            <a:spAutoFit/>
          </a:bodyPr>
          <a:lstStyle/>
          <a:p>
            <a:pPr algn="ctr"/>
            <a:r>
              <a:rPr lang="en-US" sz="2800" b="1" dirty="0" smtClean="0">
                <a:solidFill>
                  <a:srgbClr val="482400"/>
                </a:solidFill>
              </a:rPr>
              <a:t>It’s </a:t>
            </a:r>
            <a:r>
              <a:rPr lang="en-US" sz="2800" b="1" u="sng" dirty="0">
                <a:solidFill>
                  <a:srgbClr val="482400"/>
                </a:solidFill>
              </a:rPr>
              <a:t>not</a:t>
            </a:r>
            <a:r>
              <a:rPr lang="en-US" sz="2800" b="1" dirty="0">
                <a:solidFill>
                  <a:srgbClr val="482400"/>
                </a:solidFill>
              </a:rPr>
              <a:t> </a:t>
            </a:r>
            <a:r>
              <a:rPr lang="en-US" sz="2800" b="1" dirty="0" smtClean="0">
                <a:solidFill>
                  <a:srgbClr val="482400"/>
                </a:solidFill>
              </a:rPr>
              <a:t>a </a:t>
            </a:r>
            <a:r>
              <a:rPr lang="en-US" sz="2800" b="1" dirty="0">
                <a:solidFill>
                  <a:srgbClr val="482400"/>
                </a:solidFill>
              </a:rPr>
              <a:t>matter of clearing the bar</a:t>
            </a:r>
            <a:r>
              <a:rPr lang="en-US" sz="2800" b="1" dirty="0" smtClean="0">
                <a:solidFill>
                  <a:srgbClr val="482400"/>
                </a:solidFill>
              </a:rPr>
              <a:t>.</a:t>
            </a:r>
          </a:p>
          <a:p>
            <a:pPr algn="ctr"/>
            <a:endParaRPr lang="en-US" sz="1200" b="1" dirty="0" smtClean="0">
              <a:solidFill>
                <a:srgbClr val="482400"/>
              </a:solidFill>
            </a:endParaRPr>
          </a:p>
          <a:p>
            <a:pPr algn="ctr"/>
            <a:r>
              <a:rPr lang="en-US" sz="2800" b="1" dirty="0" smtClean="0">
                <a:solidFill>
                  <a:srgbClr val="482400"/>
                </a:solidFill>
              </a:rPr>
              <a:t>Tenure is </a:t>
            </a:r>
            <a:r>
              <a:rPr lang="en-US" sz="2800" b="1" u="sng" dirty="0" smtClean="0">
                <a:solidFill>
                  <a:srgbClr val="482400"/>
                </a:solidFill>
              </a:rPr>
              <a:t>not</a:t>
            </a:r>
            <a:r>
              <a:rPr lang="en-US" sz="2800" b="1" dirty="0" smtClean="0">
                <a:solidFill>
                  <a:srgbClr val="482400"/>
                </a:solidFill>
              </a:rPr>
              <a:t> the finish line.</a:t>
            </a:r>
            <a:endParaRPr lang="en-US" sz="2800" b="1" dirty="0">
              <a:solidFill>
                <a:srgbClr val="482400"/>
              </a:solidFill>
            </a:endParaRPr>
          </a:p>
        </p:txBody>
      </p:sp>
    </p:spTree>
    <p:extLst>
      <p:ext uri="{BB962C8B-B14F-4D97-AF65-F5344CB8AC3E}">
        <p14:creationId xmlns:p14="http://schemas.microsoft.com/office/powerpoint/2010/main" val="3501748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2"/>
          <p:cNvSpPr>
            <a:spLocks noChangeArrowheads="1"/>
          </p:cNvSpPr>
          <p:nvPr/>
        </p:nvSpPr>
        <p:spPr bwMode="auto">
          <a:xfrm>
            <a:off x="2286000" y="4419600"/>
            <a:ext cx="6705600" cy="1524000"/>
          </a:xfrm>
          <a:prstGeom prst="rect">
            <a:avLst/>
          </a:prstGeom>
          <a:solidFill>
            <a:srgbClr val="FFC000"/>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endParaRPr lang="en-US"/>
          </a:p>
        </p:txBody>
      </p:sp>
      <p:sp>
        <p:nvSpPr>
          <p:cNvPr id="15363" name="Rectangle 20"/>
          <p:cNvSpPr>
            <a:spLocks noChangeArrowheads="1"/>
          </p:cNvSpPr>
          <p:nvPr/>
        </p:nvSpPr>
        <p:spPr bwMode="auto">
          <a:xfrm>
            <a:off x="2286000" y="1143000"/>
            <a:ext cx="4703275" cy="1752600"/>
          </a:xfrm>
          <a:prstGeom prst="rect">
            <a:avLst/>
          </a:prstGeom>
          <a:solidFill>
            <a:srgbClr val="FFC000"/>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endParaRPr lang="en-US"/>
          </a:p>
        </p:txBody>
      </p:sp>
      <p:sp>
        <p:nvSpPr>
          <p:cNvPr id="15364" name="Rectangle 21"/>
          <p:cNvSpPr>
            <a:spLocks noChangeArrowheads="1"/>
          </p:cNvSpPr>
          <p:nvPr/>
        </p:nvSpPr>
        <p:spPr bwMode="auto">
          <a:xfrm>
            <a:off x="2286000" y="3124200"/>
            <a:ext cx="5257800" cy="1143000"/>
          </a:xfrm>
          <a:prstGeom prst="rect">
            <a:avLst/>
          </a:prstGeom>
          <a:solidFill>
            <a:srgbClr val="824100"/>
          </a:solidFill>
          <a:ln w="9525">
            <a:solidFill>
              <a:schemeClr val="tx1"/>
            </a:solidFill>
            <a:miter lim="800000"/>
            <a:headEnd/>
            <a:tailEnd/>
          </a:ln>
          <a:effectLst>
            <a:outerShdw blurRad="50800" dist="38100" dir="2700000" algn="tl" rotWithShape="0">
              <a:prstClr val="black">
                <a:alpha val="40000"/>
              </a:prstClr>
            </a:outerShdw>
          </a:effectLst>
        </p:spPr>
        <p:txBody>
          <a:bodyPr anchor="ctr">
            <a:spAutoFit/>
          </a:bodyPr>
          <a:lstStyle/>
          <a:p>
            <a:endParaRPr lang="en-US"/>
          </a:p>
        </p:txBody>
      </p:sp>
      <p:sp>
        <p:nvSpPr>
          <p:cNvPr id="15365" name="Text Box 2"/>
          <p:cNvSpPr txBox="1">
            <a:spLocks noChangeArrowheads="1"/>
          </p:cNvSpPr>
          <p:nvPr/>
        </p:nvSpPr>
        <p:spPr bwMode="auto">
          <a:xfrm>
            <a:off x="3222625" y="1223962"/>
            <a:ext cx="2416175" cy="376238"/>
          </a:xfrm>
          <a:prstGeom prst="rect">
            <a:avLst/>
          </a:prstGeom>
          <a:noFill/>
          <a:ln w="9525">
            <a:solidFill>
              <a:schemeClr val="tx1"/>
            </a:solidFill>
            <a:miter lim="800000"/>
            <a:headEnd/>
            <a:tailEnd/>
          </a:ln>
        </p:spPr>
        <p:txBody>
          <a:bodyPr wrap="none">
            <a:spAutoFit/>
          </a:bodyPr>
          <a:lstStyle/>
          <a:p>
            <a:pPr algn="l" eaLnBrk="1" hangingPunct="1"/>
            <a:r>
              <a:rPr lang="en-US" sz="1800" b="1" dirty="0"/>
              <a:t>External peer review</a:t>
            </a:r>
          </a:p>
        </p:txBody>
      </p:sp>
      <p:sp>
        <p:nvSpPr>
          <p:cNvPr id="15366" name="Text Box 3"/>
          <p:cNvSpPr txBox="1">
            <a:spLocks noChangeArrowheads="1"/>
          </p:cNvSpPr>
          <p:nvPr/>
        </p:nvSpPr>
        <p:spPr bwMode="auto">
          <a:xfrm>
            <a:off x="2981325" y="1833562"/>
            <a:ext cx="3038475" cy="376238"/>
          </a:xfrm>
          <a:prstGeom prst="rect">
            <a:avLst/>
          </a:prstGeom>
          <a:noFill/>
          <a:ln w="9525">
            <a:solidFill>
              <a:schemeClr val="tx1"/>
            </a:solidFill>
            <a:miter lim="800000"/>
            <a:headEnd/>
            <a:tailEnd/>
          </a:ln>
        </p:spPr>
        <p:txBody>
          <a:bodyPr wrap="none">
            <a:spAutoFit/>
          </a:bodyPr>
          <a:lstStyle/>
          <a:p>
            <a:pPr algn="l" eaLnBrk="1" hangingPunct="1"/>
            <a:r>
              <a:rPr lang="en-US" sz="1800" b="1"/>
              <a:t>Department faculty review</a:t>
            </a:r>
          </a:p>
        </p:txBody>
      </p:sp>
      <p:sp>
        <p:nvSpPr>
          <p:cNvPr id="15367" name="Text Box 4"/>
          <p:cNvSpPr txBox="1">
            <a:spLocks noChangeArrowheads="1"/>
          </p:cNvSpPr>
          <p:nvPr/>
        </p:nvSpPr>
        <p:spPr bwMode="auto">
          <a:xfrm>
            <a:off x="2625725" y="2443162"/>
            <a:ext cx="4156075" cy="376238"/>
          </a:xfrm>
          <a:prstGeom prst="rect">
            <a:avLst/>
          </a:prstGeom>
          <a:noFill/>
          <a:ln w="9525">
            <a:solidFill>
              <a:schemeClr val="tx1"/>
            </a:solidFill>
            <a:miter lim="800000"/>
            <a:headEnd/>
            <a:tailEnd/>
          </a:ln>
        </p:spPr>
        <p:txBody>
          <a:bodyPr wrap="none">
            <a:spAutoFit/>
          </a:bodyPr>
          <a:lstStyle/>
          <a:p>
            <a:pPr algn="l" eaLnBrk="1" hangingPunct="1"/>
            <a:r>
              <a:rPr lang="en-US" sz="1800" b="1" dirty="0"/>
              <a:t>Department head’s recommendation</a:t>
            </a:r>
          </a:p>
        </p:txBody>
      </p:sp>
      <p:sp>
        <p:nvSpPr>
          <p:cNvPr id="15368" name="Text Box 5"/>
          <p:cNvSpPr txBox="1">
            <a:spLocks noChangeArrowheads="1"/>
          </p:cNvSpPr>
          <p:nvPr/>
        </p:nvSpPr>
        <p:spPr bwMode="auto">
          <a:xfrm>
            <a:off x="2994025" y="3205162"/>
            <a:ext cx="2797625" cy="369332"/>
          </a:xfrm>
          <a:prstGeom prst="rect">
            <a:avLst/>
          </a:prstGeom>
          <a:noFill/>
          <a:ln w="9525">
            <a:solidFill>
              <a:schemeClr val="tx1"/>
            </a:solidFill>
            <a:miter lim="800000"/>
            <a:headEnd/>
            <a:tailEnd/>
          </a:ln>
        </p:spPr>
        <p:txBody>
          <a:bodyPr wrap="none">
            <a:spAutoFit/>
          </a:bodyPr>
          <a:lstStyle/>
          <a:p>
            <a:pPr algn="l" eaLnBrk="1" hangingPunct="1"/>
            <a:r>
              <a:rPr lang="en-US" sz="1800" b="1" dirty="0">
                <a:solidFill>
                  <a:srgbClr val="FFC000"/>
                </a:solidFill>
              </a:rPr>
              <a:t>College-level faculty review</a:t>
            </a:r>
          </a:p>
        </p:txBody>
      </p:sp>
      <p:sp>
        <p:nvSpPr>
          <p:cNvPr id="15369" name="Text Box 6"/>
          <p:cNvSpPr txBox="1">
            <a:spLocks noChangeArrowheads="1"/>
          </p:cNvSpPr>
          <p:nvPr/>
        </p:nvSpPr>
        <p:spPr bwMode="auto">
          <a:xfrm>
            <a:off x="2765425" y="3821668"/>
            <a:ext cx="3266792" cy="369332"/>
          </a:xfrm>
          <a:prstGeom prst="rect">
            <a:avLst/>
          </a:prstGeom>
          <a:noFill/>
          <a:ln w="9525">
            <a:solidFill>
              <a:schemeClr val="tx1"/>
            </a:solidFill>
            <a:miter lim="800000"/>
            <a:headEnd/>
            <a:tailEnd/>
          </a:ln>
        </p:spPr>
        <p:txBody>
          <a:bodyPr wrap="none">
            <a:spAutoFit/>
          </a:bodyPr>
          <a:lstStyle/>
          <a:p>
            <a:pPr algn="l" eaLnBrk="1" hangingPunct="1"/>
            <a:r>
              <a:rPr lang="en-US" sz="1800" b="1" dirty="0">
                <a:solidFill>
                  <a:srgbClr val="FFC000"/>
                </a:solidFill>
              </a:rPr>
              <a:t>College </a:t>
            </a:r>
            <a:r>
              <a:rPr lang="en-US" sz="1800" b="1" dirty="0" smtClean="0">
                <a:solidFill>
                  <a:srgbClr val="FFC000"/>
                </a:solidFill>
              </a:rPr>
              <a:t>Dean’s </a:t>
            </a:r>
            <a:r>
              <a:rPr lang="en-US" sz="1800" b="1" dirty="0">
                <a:solidFill>
                  <a:srgbClr val="FFC000"/>
                </a:solidFill>
              </a:rPr>
              <a:t>recommendation</a:t>
            </a:r>
          </a:p>
        </p:txBody>
      </p:sp>
      <p:sp>
        <p:nvSpPr>
          <p:cNvPr id="15370" name="Text Box 7"/>
          <p:cNvSpPr txBox="1">
            <a:spLocks noChangeArrowheads="1"/>
          </p:cNvSpPr>
          <p:nvPr/>
        </p:nvSpPr>
        <p:spPr bwMode="auto">
          <a:xfrm>
            <a:off x="5105400" y="4500562"/>
            <a:ext cx="3457575" cy="376238"/>
          </a:xfrm>
          <a:prstGeom prst="rect">
            <a:avLst/>
          </a:prstGeom>
          <a:noFill/>
          <a:ln w="9525">
            <a:solidFill>
              <a:schemeClr val="tx1"/>
            </a:solidFill>
            <a:miter lim="800000"/>
            <a:headEnd/>
            <a:tailEnd/>
          </a:ln>
        </p:spPr>
        <p:txBody>
          <a:bodyPr>
            <a:spAutoFit/>
          </a:bodyPr>
          <a:lstStyle/>
          <a:p>
            <a:pPr algn="l" eaLnBrk="1" hangingPunct="1"/>
            <a:r>
              <a:rPr lang="en-US" sz="1800" b="1"/>
              <a:t>University-level faculty review</a:t>
            </a:r>
          </a:p>
        </p:txBody>
      </p:sp>
      <p:sp>
        <p:nvSpPr>
          <p:cNvPr id="15371" name="Text Box 8"/>
          <p:cNvSpPr txBox="1">
            <a:spLocks noChangeArrowheads="1"/>
          </p:cNvSpPr>
          <p:nvPr/>
        </p:nvSpPr>
        <p:spPr bwMode="auto">
          <a:xfrm>
            <a:off x="3006725" y="4957762"/>
            <a:ext cx="3241675" cy="376238"/>
          </a:xfrm>
          <a:prstGeom prst="rect">
            <a:avLst/>
          </a:prstGeom>
          <a:noFill/>
          <a:ln w="9525">
            <a:solidFill>
              <a:schemeClr val="tx1"/>
            </a:solidFill>
            <a:miter lim="800000"/>
            <a:headEnd/>
            <a:tailEnd/>
          </a:ln>
        </p:spPr>
        <p:txBody>
          <a:bodyPr wrap="none">
            <a:spAutoFit/>
          </a:bodyPr>
          <a:lstStyle/>
          <a:p>
            <a:pPr algn="l" eaLnBrk="1" hangingPunct="1"/>
            <a:r>
              <a:rPr lang="en-US" sz="1800" b="1" dirty="0"/>
              <a:t>Review by Academic Affairs</a:t>
            </a:r>
          </a:p>
        </p:txBody>
      </p:sp>
      <p:sp>
        <p:nvSpPr>
          <p:cNvPr id="15372" name="Text Box 9"/>
          <p:cNvSpPr txBox="1">
            <a:spLocks noChangeArrowheads="1"/>
          </p:cNvSpPr>
          <p:nvPr/>
        </p:nvSpPr>
        <p:spPr bwMode="auto">
          <a:xfrm>
            <a:off x="3376093" y="6248400"/>
            <a:ext cx="1685461" cy="369332"/>
          </a:xfrm>
          <a:prstGeom prst="rect">
            <a:avLst/>
          </a:prstGeom>
          <a:solidFill>
            <a:srgbClr val="824100"/>
          </a:solidFill>
          <a:ln w="28575">
            <a:solidFill>
              <a:schemeClr val="tx1"/>
            </a:solidFill>
            <a:miter lim="800000"/>
            <a:headEnd/>
            <a:tailEnd/>
          </a:ln>
        </p:spPr>
        <p:txBody>
          <a:bodyPr wrap="none">
            <a:spAutoFit/>
          </a:bodyPr>
          <a:lstStyle/>
          <a:p>
            <a:pPr algn="l" eaLnBrk="1" hangingPunct="1"/>
            <a:r>
              <a:rPr lang="en-US" sz="1800" b="1" dirty="0">
                <a:solidFill>
                  <a:srgbClr val="FFD03B"/>
                </a:solidFill>
              </a:rPr>
              <a:t>Trustees’ action</a:t>
            </a:r>
          </a:p>
        </p:txBody>
      </p:sp>
      <p:sp>
        <p:nvSpPr>
          <p:cNvPr id="15373" name="Text Box 10"/>
          <p:cNvSpPr txBox="1">
            <a:spLocks noChangeArrowheads="1"/>
          </p:cNvSpPr>
          <p:nvPr/>
        </p:nvSpPr>
        <p:spPr bwMode="auto">
          <a:xfrm>
            <a:off x="5165725" y="5414963"/>
            <a:ext cx="3698875" cy="376237"/>
          </a:xfrm>
          <a:prstGeom prst="rect">
            <a:avLst/>
          </a:prstGeom>
          <a:noFill/>
          <a:ln w="9525">
            <a:solidFill>
              <a:schemeClr val="tx1"/>
            </a:solidFill>
            <a:miter lim="800000"/>
            <a:headEnd/>
            <a:tailEnd/>
          </a:ln>
        </p:spPr>
        <p:txBody>
          <a:bodyPr wrap="none">
            <a:spAutoFit/>
          </a:bodyPr>
          <a:lstStyle/>
          <a:p>
            <a:pPr algn="l" eaLnBrk="1" hangingPunct="1"/>
            <a:r>
              <a:rPr lang="en-US" sz="1800" b="1"/>
              <a:t>Review by President (on appeal)</a:t>
            </a:r>
          </a:p>
        </p:txBody>
      </p:sp>
      <p:sp>
        <p:nvSpPr>
          <p:cNvPr id="15374" name="Text Box 11"/>
          <p:cNvSpPr txBox="1">
            <a:spLocks noChangeArrowheads="1"/>
          </p:cNvSpPr>
          <p:nvPr/>
        </p:nvSpPr>
        <p:spPr bwMode="auto">
          <a:xfrm>
            <a:off x="669596" y="367397"/>
            <a:ext cx="2761462" cy="523220"/>
          </a:xfrm>
          <a:prstGeom prst="rect">
            <a:avLst/>
          </a:prstGeom>
          <a:noFill/>
          <a:ln w="28575">
            <a:solidFill>
              <a:srgbClr val="FFC000"/>
            </a:solidFill>
            <a:miter lim="800000"/>
            <a:headEnd/>
            <a:tailEnd/>
          </a:ln>
        </p:spPr>
        <p:txBody>
          <a:bodyPr wrap="none">
            <a:spAutoFit/>
          </a:bodyPr>
          <a:lstStyle/>
          <a:p>
            <a:pPr algn="l" eaLnBrk="1" hangingPunct="1"/>
            <a:r>
              <a:rPr lang="en-US" sz="2800" b="1" i="1" dirty="0" smtClean="0">
                <a:solidFill>
                  <a:srgbClr val="482400"/>
                </a:solidFill>
              </a:rPr>
              <a:t>Review Processes</a:t>
            </a:r>
            <a:endParaRPr lang="en-US" sz="2800" b="1" i="1" dirty="0">
              <a:solidFill>
                <a:srgbClr val="482400"/>
              </a:solidFill>
            </a:endParaRPr>
          </a:p>
        </p:txBody>
      </p:sp>
      <p:sp>
        <p:nvSpPr>
          <p:cNvPr id="15375" name="Line 12"/>
          <p:cNvSpPr>
            <a:spLocks noChangeShapeType="1"/>
          </p:cNvSpPr>
          <p:nvPr/>
        </p:nvSpPr>
        <p:spPr bwMode="auto">
          <a:xfrm>
            <a:off x="4267200" y="1600200"/>
            <a:ext cx="0" cy="228600"/>
          </a:xfrm>
          <a:prstGeom prst="line">
            <a:avLst/>
          </a:prstGeom>
          <a:noFill/>
          <a:ln w="28575">
            <a:solidFill>
              <a:schemeClr val="tx1"/>
            </a:solidFill>
            <a:round/>
            <a:headEnd/>
            <a:tailEnd/>
          </a:ln>
        </p:spPr>
        <p:txBody>
          <a:bodyPr/>
          <a:lstStyle/>
          <a:p>
            <a:endParaRPr lang="en-US"/>
          </a:p>
        </p:txBody>
      </p:sp>
      <p:sp>
        <p:nvSpPr>
          <p:cNvPr id="15376" name="Line 13"/>
          <p:cNvSpPr>
            <a:spLocks noChangeShapeType="1"/>
          </p:cNvSpPr>
          <p:nvPr/>
        </p:nvSpPr>
        <p:spPr bwMode="auto">
          <a:xfrm>
            <a:off x="4267200" y="2209800"/>
            <a:ext cx="0" cy="228600"/>
          </a:xfrm>
          <a:prstGeom prst="line">
            <a:avLst/>
          </a:prstGeom>
          <a:noFill/>
          <a:ln w="28575">
            <a:solidFill>
              <a:schemeClr val="tx1"/>
            </a:solidFill>
            <a:round/>
            <a:headEnd/>
            <a:tailEnd/>
          </a:ln>
        </p:spPr>
        <p:txBody>
          <a:bodyPr/>
          <a:lstStyle/>
          <a:p>
            <a:endParaRPr lang="en-US"/>
          </a:p>
        </p:txBody>
      </p:sp>
      <p:sp>
        <p:nvSpPr>
          <p:cNvPr id="15377" name="Line 14"/>
          <p:cNvSpPr>
            <a:spLocks noChangeShapeType="1"/>
          </p:cNvSpPr>
          <p:nvPr/>
        </p:nvSpPr>
        <p:spPr bwMode="auto">
          <a:xfrm>
            <a:off x="4267200" y="2895600"/>
            <a:ext cx="0" cy="304800"/>
          </a:xfrm>
          <a:prstGeom prst="line">
            <a:avLst/>
          </a:prstGeom>
          <a:noFill/>
          <a:ln w="28575">
            <a:solidFill>
              <a:schemeClr val="tx1"/>
            </a:solidFill>
            <a:round/>
            <a:headEnd/>
            <a:tailEnd/>
          </a:ln>
        </p:spPr>
        <p:txBody>
          <a:bodyPr/>
          <a:lstStyle/>
          <a:p>
            <a:endParaRPr lang="en-US"/>
          </a:p>
        </p:txBody>
      </p:sp>
      <p:sp>
        <p:nvSpPr>
          <p:cNvPr id="15378" name="Line 15"/>
          <p:cNvSpPr>
            <a:spLocks noChangeShapeType="1"/>
          </p:cNvSpPr>
          <p:nvPr/>
        </p:nvSpPr>
        <p:spPr bwMode="auto">
          <a:xfrm>
            <a:off x="4267200" y="3581400"/>
            <a:ext cx="0" cy="228600"/>
          </a:xfrm>
          <a:prstGeom prst="line">
            <a:avLst/>
          </a:prstGeom>
          <a:noFill/>
          <a:ln w="28575">
            <a:solidFill>
              <a:schemeClr val="tx1"/>
            </a:solidFill>
            <a:round/>
            <a:headEnd/>
            <a:tailEnd/>
          </a:ln>
        </p:spPr>
        <p:txBody>
          <a:bodyPr/>
          <a:lstStyle/>
          <a:p>
            <a:endParaRPr lang="en-US"/>
          </a:p>
        </p:txBody>
      </p:sp>
      <p:sp>
        <p:nvSpPr>
          <p:cNvPr id="15379" name="Line 16"/>
          <p:cNvSpPr>
            <a:spLocks noChangeShapeType="1"/>
          </p:cNvSpPr>
          <p:nvPr/>
        </p:nvSpPr>
        <p:spPr bwMode="auto">
          <a:xfrm>
            <a:off x="4267200" y="4191000"/>
            <a:ext cx="0" cy="762000"/>
          </a:xfrm>
          <a:prstGeom prst="line">
            <a:avLst/>
          </a:prstGeom>
          <a:noFill/>
          <a:ln w="28575">
            <a:solidFill>
              <a:schemeClr val="tx1"/>
            </a:solidFill>
            <a:round/>
            <a:headEnd/>
            <a:tailEnd/>
          </a:ln>
        </p:spPr>
        <p:txBody>
          <a:bodyPr/>
          <a:lstStyle/>
          <a:p>
            <a:endParaRPr lang="en-US"/>
          </a:p>
        </p:txBody>
      </p:sp>
      <p:sp>
        <p:nvSpPr>
          <p:cNvPr id="15380" name="Line 17"/>
          <p:cNvSpPr>
            <a:spLocks noChangeShapeType="1"/>
          </p:cNvSpPr>
          <p:nvPr/>
        </p:nvSpPr>
        <p:spPr bwMode="auto">
          <a:xfrm>
            <a:off x="4267200" y="5333999"/>
            <a:ext cx="0" cy="919161"/>
          </a:xfrm>
          <a:prstGeom prst="line">
            <a:avLst/>
          </a:prstGeom>
          <a:noFill/>
          <a:ln w="28575">
            <a:solidFill>
              <a:schemeClr val="tx1"/>
            </a:solidFill>
            <a:round/>
            <a:headEnd/>
            <a:tailEnd/>
          </a:ln>
        </p:spPr>
        <p:txBody>
          <a:bodyPr/>
          <a:lstStyle/>
          <a:p>
            <a:endParaRPr lang="en-US"/>
          </a:p>
        </p:txBody>
      </p:sp>
      <p:sp>
        <p:nvSpPr>
          <p:cNvPr id="15381" name="Line 18"/>
          <p:cNvSpPr>
            <a:spLocks noChangeShapeType="1"/>
          </p:cNvSpPr>
          <p:nvPr/>
        </p:nvSpPr>
        <p:spPr bwMode="auto">
          <a:xfrm flipH="1">
            <a:off x="4267200" y="4648200"/>
            <a:ext cx="838200" cy="0"/>
          </a:xfrm>
          <a:prstGeom prst="line">
            <a:avLst/>
          </a:prstGeom>
          <a:noFill/>
          <a:ln w="28575">
            <a:solidFill>
              <a:schemeClr val="tx1"/>
            </a:solidFill>
            <a:round/>
            <a:headEnd/>
            <a:tailEnd/>
          </a:ln>
        </p:spPr>
        <p:txBody>
          <a:bodyPr/>
          <a:lstStyle/>
          <a:p>
            <a:endParaRPr lang="en-US"/>
          </a:p>
        </p:txBody>
      </p:sp>
      <p:sp>
        <p:nvSpPr>
          <p:cNvPr id="15382" name="Line 19"/>
          <p:cNvSpPr>
            <a:spLocks noChangeShapeType="1"/>
          </p:cNvSpPr>
          <p:nvPr/>
        </p:nvSpPr>
        <p:spPr bwMode="auto">
          <a:xfrm flipH="1">
            <a:off x="4267200" y="5638800"/>
            <a:ext cx="914400" cy="0"/>
          </a:xfrm>
          <a:prstGeom prst="line">
            <a:avLst/>
          </a:prstGeom>
          <a:noFill/>
          <a:ln w="28575">
            <a:solidFill>
              <a:schemeClr val="tx1"/>
            </a:solidFill>
            <a:round/>
            <a:headEnd/>
            <a:tailEnd/>
          </a:ln>
        </p:spPr>
        <p:txBody>
          <a:bodyPr/>
          <a:lstStyle/>
          <a:p>
            <a:endParaRPr lang="en-US"/>
          </a:p>
        </p:txBody>
      </p:sp>
      <p:sp>
        <p:nvSpPr>
          <p:cNvPr id="15383" name="Text Box 23"/>
          <p:cNvSpPr txBox="1">
            <a:spLocks noChangeArrowheads="1"/>
          </p:cNvSpPr>
          <p:nvPr/>
        </p:nvSpPr>
        <p:spPr bwMode="auto">
          <a:xfrm>
            <a:off x="762000" y="1809690"/>
            <a:ext cx="1600200" cy="369332"/>
          </a:xfrm>
          <a:prstGeom prst="rect">
            <a:avLst/>
          </a:prstGeom>
          <a:noFill/>
          <a:ln w="9525">
            <a:noFill/>
            <a:miter lim="800000"/>
            <a:headEnd/>
            <a:tailEnd/>
          </a:ln>
        </p:spPr>
        <p:txBody>
          <a:bodyPr wrap="square">
            <a:spAutoFit/>
          </a:bodyPr>
          <a:lstStyle/>
          <a:p>
            <a:r>
              <a:rPr lang="en-US" dirty="0" smtClean="0">
                <a:solidFill>
                  <a:srgbClr val="482400"/>
                </a:solidFill>
                <a:latin typeface="Tahoma" pitchFamily="34" charset="0"/>
              </a:rPr>
              <a:t>Department</a:t>
            </a:r>
            <a:endParaRPr lang="en-US" dirty="0">
              <a:solidFill>
                <a:srgbClr val="482400"/>
              </a:solidFill>
              <a:latin typeface="Tahoma" pitchFamily="34" charset="0"/>
            </a:endParaRPr>
          </a:p>
        </p:txBody>
      </p:sp>
      <p:sp>
        <p:nvSpPr>
          <p:cNvPr id="15384" name="Text Box 24"/>
          <p:cNvSpPr txBox="1">
            <a:spLocks noChangeArrowheads="1"/>
          </p:cNvSpPr>
          <p:nvPr/>
        </p:nvSpPr>
        <p:spPr bwMode="auto">
          <a:xfrm>
            <a:off x="860426" y="3409890"/>
            <a:ext cx="1295400" cy="369332"/>
          </a:xfrm>
          <a:prstGeom prst="rect">
            <a:avLst/>
          </a:prstGeom>
          <a:noFill/>
          <a:ln w="9525">
            <a:noFill/>
            <a:miter lim="800000"/>
            <a:headEnd/>
            <a:tailEnd/>
          </a:ln>
        </p:spPr>
        <p:txBody>
          <a:bodyPr wrap="square">
            <a:spAutoFit/>
          </a:bodyPr>
          <a:lstStyle/>
          <a:p>
            <a:r>
              <a:rPr lang="en-US" dirty="0" smtClean="0">
                <a:solidFill>
                  <a:srgbClr val="482400"/>
                </a:solidFill>
                <a:latin typeface="Tahoma" pitchFamily="34" charset="0"/>
              </a:rPr>
              <a:t>College</a:t>
            </a:r>
            <a:endParaRPr lang="en-US" dirty="0">
              <a:solidFill>
                <a:srgbClr val="482400"/>
              </a:solidFill>
              <a:latin typeface="Tahoma" pitchFamily="34" charset="0"/>
            </a:endParaRPr>
          </a:p>
        </p:txBody>
      </p:sp>
      <p:sp>
        <p:nvSpPr>
          <p:cNvPr id="15385" name="Text Box 25"/>
          <p:cNvSpPr txBox="1">
            <a:spLocks noChangeArrowheads="1"/>
          </p:cNvSpPr>
          <p:nvPr/>
        </p:nvSpPr>
        <p:spPr bwMode="auto">
          <a:xfrm>
            <a:off x="838201" y="4857690"/>
            <a:ext cx="1371598" cy="369332"/>
          </a:xfrm>
          <a:prstGeom prst="rect">
            <a:avLst/>
          </a:prstGeom>
          <a:noFill/>
          <a:ln w="9525">
            <a:noFill/>
            <a:miter lim="800000"/>
            <a:headEnd/>
            <a:tailEnd/>
          </a:ln>
        </p:spPr>
        <p:txBody>
          <a:bodyPr wrap="square">
            <a:spAutoFit/>
          </a:bodyPr>
          <a:lstStyle/>
          <a:p>
            <a:r>
              <a:rPr lang="en-US" dirty="0" smtClean="0">
                <a:solidFill>
                  <a:srgbClr val="482400"/>
                </a:solidFill>
                <a:latin typeface="Tahoma" pitchFamily="34" charset="0"/>
              </a:rPr>
              <a:t>University</a:t>
            </a:r>
            <a:endParaRPr lang="en-US" dirty="0">
              <a:solidFill>
                <a:srgbClr val="482400"/>
              </a:solidFill>
              <a:latin typeface="Tahoma" pitchFamily="34" charset="0"/>
            </a:endParaRPr>
          </a:p>
        </p:txBody>
      </p:sp>
    </p:spTree>
    <p:extLst>
      <p:ext uri="{BB962C8B-B14F-4D97-AF65-F5344CB8AC3E}">
        <p14:creationId xmlns:p14="http://schemas.microsoft.com/office/powerpoint/2010/main" val="170905893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83700" y="334128"/>
            <a:ext cx="5119241" cy="52322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eaLnBrk="1" hangingPunct="1"/>
            <a:r>
              <a:rPr lang="en-US" sz="2800" dirty="0">
                <a:solidFill>
                  <a:srgbClr val="482400"/>
                </a:solidFill>
              </a:rPr>
              <a:t>Department-level </a:t>
            </a:r>
            <a:r>
              <a:rPr lang="en-US" sz="2800" dirty="0" smtClean="0">
                <a:solidFill>
                  <a:srgbClr val="482400"/>
                </a:solidFill>
              </a:rPr>
              <a:t>review</a:t>
            </a:r>
          </a:p>
        </p:txBody>
      </p:sp>
      <p:sp>
        <p:nvSpPr>
          <p:cNvPr id="6" name="TextBox 5"/>
          <p:cNvSpPr txBox="1"/>
          <p:nvPr/>
        </p:nvSpPr>
        <p:spPr>
          <a:xfrm>
            <a:off x="483699" y="916859"/>
            <a:ext cx="8113453" cy="5139869"/>
          </a:xfrm>
          <a:prstGeom prst="rect">
            <a:avLst/>
          </a:prstGeom>
          <a:noFill/>
          <a:ln>
            <a:solidFill>
              <a:srgbClr val="663300"/>
            </a:solidFill>
          </a:ln>
        </p:spPr>
        <p:txBody>
          <a:bodyPr wrap="square" rtlCol="0">
            <a:spAutoFit/>
          </a:bodyPr>
          <a:lstStyle/>
          <a:p>
            <a:pPr algn="ctr"/>
            <a:r>
              <a:rPr lang="en-US" sz="3200" b="1" dirty="0" smtClean="0"/>
              <a:t>Your role in preparation for the review</a:t>
            </a:r>
          </a:p>
          <a:p>
            <a:endParaRPr lang="en-US" sz="1600" i="1" dirty="0" smtClean="0"/>
          </a:p>
          <a:p>
            <a:pPr marL="457200" indent="-457200">
              <a:buFont typeface="+mj-lt"/>
              <a:buAutoNum type="arabicPeriod"/>
            </a:pPr>
            <a:r>
              <a:rPr lang="en-US" sz="2400" dirty="0" smtClean="0"/>
              <a:t>Early in academic year, meet with candidate to discuss</a:t>
            </a:r>
          </a:p>
          <a:p>
            <a:pPr marL="914400" lvl="1" indent="-457200">
              <a:buFont typeface="Arial" panose="020B0604020202020204" pitchFamily="34" charset="0"/>
              <a:buChar char="•"/>
            </a:pPr>
            <a:r>
              <a:rPr lang="en-US" sz="2400" dirty="0" smtClean="0"/>
              <a:t>Performance goals</a:t>
            </a:r>
          </a:p>
          <a:p>
            <a:pPr marL="914400" lvl="1" indent="-457200">
              <a:buFont typeface="Arial" panose="020B0604020202020204" pitchFamily="34" charset="0"/>
              <a:buChar char="•"/>
            </a:pPr>
            <a:r>
              <a:rPr lang="en-US" sz="2400" dirty="0" smtClean="0"/>
              <a:t>What you will look for and how you will evaluate performance</a:t>
            </a:r>
            <a:endParaRPr lang="en-US" sz="2400" dirty="0"/>
          </a:p>
          <a:p>
            <a:pPr marL="914400" lvl="1" indent="-457200">
              <a:buFont typeface="Arial" panose="020B0604020202020204" pitchFamily="34" charset="0"/>
              <a:buChar char="•"/>
            </a:pPr>
            <a:r>
              <a:rPr lang="en-US" sz="2400" dirty="0" smtClean="0"/>
              <a:t>Strategies for helping candidate continually improve performance (e.g., formative assessment – ongoing teaching evaluation, periodic self-assessment, etc.)</a:t>
            </a:r>
          </a:p>
          <a:p>
            <a:pPr marL="1200150" lvl="2" indent="-285750">
              <a:buFont typeface="Wingdings" panose="05000000000000000000" pitchFamily="2" charset="2"/>
              <a:buChar char="ü"/>
            </a:pPr>
            <a:r>
              <a:rPr lang="en-US" sz="1600" i="1" dirty="0" smtClean="0"/>
              <a:t>What can I do to help you be successful?</a:t>
            </a:r>
          </a:p>
          <a:p>
            <a:pPr marL="1200150" lvl="2" indent="-285750">
              <a:buFont typeface="Wingdings" panose="05000000000000000000" pitchFamily="2" charset="2"/>
              <a:buChar char="ü"/>
            </a:pPr>
            <a:r>
              <a:rPr lang="en-US" sz="1600" i="1" dirty="0" smtClean="0"/>
              <a:t>How often would you like to receive feedback?</a:t>
            </a:r>
          </a:p>
          <a:p>
            <a:pPr marL="1200150" lvl="2" indent="-285750">
              <a:buFont typeface="Wingdings" panose="05000000000000000000" pitchFamily="2" charset="2"/>
              <a:buChar char="ü"/>
            </a:pPr>
            <a:r>
              <a:rPr lang="en-US" sz="1600" i="1" dirty="0" smtClean="0"/>
              <a:t>How frequently would you like to meet with me so that you feel supported but not micromanaged?</a:t>
            </a:r>
          </a:p>
          <a:p>
            <a:pPr marL="342900" indent="-342900">
              <a:buFont typeface="+mj-lt"/>
              <a:buAutoNum type="arabicPeriod"/>
            </a:pPr>
            <a:r>
              <a:rPr lang="en-US" sz="2400" dirty="0" smtClean="0"/>
              <a:t>Develop your own plan for record keeping and systematic evaluation!</a:t>
            </a:r>
            <a:endParaRPr lang="en-US" sz="2400" dirty="0"/>
          </a:p>
        </p:txBody>
      </p:sp>
      <p:sp>
        <p:nvSpPr>
          <p:cNvPr id="9" name="Rectangle 8"/>
          <p:cNvSpPr/>
          <p:nvPr/>
        </p:nvSpPr>
        <p:spPr>
          <a:xfrm>
            <a:off x="685903" y="6192205"/>
            <a:ext cx="6647226" cy="338554"/>
          </a:xfrm>
          <a:prstGeom prst="rect">
            <a:avLst/>
          </a:prstGeom>
        </p:spPr>
        <p:txBody>
          <a:bodyPr wrap="square">
            <a:spAutoFit/>
          </a:bodyPr>
          <a:lstStyle/>
          <a:p>
            <a:r>
              <a:rPr lang="en-US" sz="1600" dirty="0">
                <a:hlinkClick r:id="rId2"/>
              </a:rPr>
              <a:t>http://</a:t>
            </a:r>
            <a:r>
              <a:rPr lang="en-US" sz="1600" dirty="0" smtClean="0">
                <a:hlinkClick r:id="rId2"/>
              </a:rPr>
              <a:t>www.uwyo.edu/acadaffairs/faculty-resources/tenure_promotion.html</a:t>
            </a:r>
            <a:r>
              <a:rPr lang="en-US" sz="1600" dirty="0" smtClean="0"/>
              <a:t> </a:t>
            </a:r>
            <a:endParaRPr lang="en-US" sz="1600" dirty="0"/>
          </a:p>
        </p:txBody>
      </p:sp>
    </p:spTree>
    <p:extLst>
      <p:ext uri="{BB962C8B-B14F-4D97-AF65-F5344CB8AC3E}">
        <p14:creationId xmlns:p14="http://schemas.microsoft.com/office/powerpoint/2010/main" val="575658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teamboathm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amboathmx" id="{9AA44F39-C85F-47D5-8B1A-9619C8422DAE}" vid="{170C0B8C-BD3C-4A25-A869-691463FA28C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2372</TotalTime>
  <Words>2358</Words>
  <Application>Microsoft Office PowerPoint</Application>
  <PresentationFormat>On-screen Show (4:3)</PresentationFormat>
  <Paragraphs>270</Paragraphs>
  <Slides>32</Slides>
  <Notes>1</Notes>
  <HiddenSlides>2</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Calibri</vt:lpstr>
      <vt:lpstr>Calibri Light</vt:lpstr>
      <vt:lpstr>Tahoma</vt:lpstr>
      <vt:lpstr>Times New Roman</vt:lpstr>
      <vt:lpstr>Wingdings</vt:lpstr>
      <vt:lpstr>Custom Design</vt:lpstr>
      <vt:lpstr>1_Custom Design</vt:lpstr>
      <vt:lpstr>Steamboathmx</vt:lpstr>
      <vt:lpstr>WORKSHOP FOR DEPARTMENT HEADS  2015 – Day 3</vt:lpstr>
      <vt:lpstr>Questions from the first session</vt:lpstr>
      <vt:lpstr>Questions from the first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Would you like another session 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Heads Workshop - Tenure Philosophy</dc:title>
  <dc:creator>Benham@uwyo.edu</dc:creator>
  <cp:lastModifiedBy>Justin P. McDonald</cp:lastModifiedBy>
  <cp:revision>99</cp:revision>
  <cp:lastPrinted>2016-09-21T16:26:50Z</cp:lastPrinted>
  <dcterms:created xsi:type="dcterms:W3CDTF">2014-09-17T21:08:03Z</dcterms:created>
  <dcterms:modified xsi:type="dcterms:W3CDTF">2016-09-28T17:53:28Z</dcterms:modified>
</cp:coreProperties>
</file>