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9"/>
  </p:notesMasterIdLst>
  <p:handoutMasterIdLst>
    <p:handoutMasterId r:id="rId20"/>
  </p:handoutMasterIdLst>
  <p:sldIdLst>
    <p:sldId id="256" r:id="rId2"/>
    <p:sldId id="273" r:id="rId3"/>
    <p:sldId id="257" r:id="rId4"/>
    <p:sldId id="272" r:id="rId5"/>
    <p:sldId id="258" r:id="rId6"/>
    <p:sldId id="259" r:id="rId7"/>
    <p:sldId id="268" r:id="rId8"/>
    <p:sldId id="260" r:id="rId9"/>
    <p:sldId id="262" r:id="rId10"/>
    <p:sldId id="263" r:id="rId11"/>
    <p:sldId id="266" r:id="rId12"/>
    <p:sldId id="267" r:id="rId13"/>
    <p:sldId id="271" r:id="rId14"/>
    <p:sldId id="265" r:id="rId15"/>
    <p:sldId id="264" r:id="rId16"/>
    <p:sldId id="269"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1140" y="-192"/>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30F0C1-7D18-4362-AB7B-7237C889EFAA}" type="datetimeFigureOut">
              <a:rPr lang="en-US" smtClean="0"/>
              <a:pPr/>
              <a:t>11/8/2012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D12332-2E8F-4036-9BC7-A53A1257BEA4}" type="slidenum">
              <a:rPr lang="en-US" smtClean="0"/>
              <a:pPr/>
              <a:t>‹#›</a:t>
            </a:fld>
            <a:endParaRPr lang="en-US"/>
          </a:p>
        </p:txBody>
      </p:sp>
    </p:spTree>
    <p:extLst>
      <p:ext uri="{BB962C8B-B14F-4D97-AF65-F5344CB8AC3E}">
        <p14:creationId xmlns:p14="http://schemas.microsoft.com/office/powerpoint/2010/main" val="3870781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9D524-CEC5-416D-89F7-1A83CEE0FB2F}" type="datetimeFigureOut">
              <a:rPr lang="en-US" smtClean="0"/>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2CE95-E5EF-403E-86D3-7756BD0FDC7B}" type="slidenum">
              <a:rPr lang="en-US" smtClean="0"/>
              <a:pPr/>
              <a:t>‹#›</a:t>
            </a:fld>
            <a:endParaRPr lang="en-US"/>
          </a:p>
        </p:txBody>
      </p:sp>
    </p:spTree>
    <p:extLst>
      <p:ext uri="{BB962C8B-B14F-4D97-AF65-F5344CB8AC3E}">
        <p14:creationId xmlns:p14="http://schemas.microsoft.com/office/powerpoint/2010/main" val="257121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Introductions</a:t>
            </a:r>
          </a:p>
          <a:p>
            <a:r>
              <a:rPr lang="en-US" sz="1600" dirty="0" smtClean="0"/>
              <a:t>Myron, Rollin, me, others?</a:t>
            </a:r>
          </a:p>
          <a:p>
            <a:endParaRPr lang="en-US" sz="1600" dirty="0"/>
          </a:p>
          <a:p>
            <a:r>
              <a:rPr lang="en-US" sz="1600" dirty="0" smtClean="0"/>
              <a:t>First time we’ve done this…guinea pigs.  </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Why would we give a six year contract to someone who hasn’t grown professionally during their six year probationary period?</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62CE95-E5EF-403E-86D3-7756BD0FDC7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Think piece, or white paper, on collegiality can be found on our website.  Geared toward faculty, but equally relevant for </a:t>
            </a:r>
            <a:r>
              <a:rPr lang="en-US" sz="1600" dirty="0" err="1" smtClean="0"/>
              <a:t>Aps</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62CE95-E5EF-403E-86D3-7756BD0FDC7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62CE95-E5EF-403E-86D3-7756BD0FDC7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62CE95-E5EF-403E-86D3-7756BD0FDC7B}"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Slide design is “flow.”  Seemed appropriate since APs maybe have to go with the flow, especially if they are the only AP in a department or one of just a couple.  </a:t>
            </a:r>
          </a:p>
          <a:p>
            <a:endParaRPr lang="en-US" sz="1600" dirty="0"/>
          </a:p>
          <a:p>
            <a:r>
              <a:rPr lang="en-US" sz="1600" dirty="0" smtClean="0"/>
              <a:t>Note that librarians and archivists have faculty designation but have extended term appointments, not tenure.  </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How many of you are there? (doesn’t include year to year hires, or part-time lecturers hired to teach a course or two)</a:t>
            </a:r>
          </a:p>
          <a:p>
            <a:endParaRPr lang="en-US" sz="1600" dirty="0"/>
          </a:p>
          <a:p>
            <a:r>
              <a:rPr lang="en-US" sz="1600" dirty="0" smtClean="0"/>
              <a:t>This is a snap shot today.</a:t>
            </a:r>
          </a:p>
          <a:p>
            <a:endParaRPr lang="en-US" sz="1600" dirty="0"/>
          </a:p>
          <a:p>
            <a:r>
              <a:rPr lang="en-US" sz="1600" dirty="0" smtClean="0"/>
              <a:t>Another way to think of this is that this year 39 lecturer reappointments cases will be considered; of the 51 lecturers on extended term contracts, some will be considered this year for contract renewal, some for promotion.</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Note the difference between “instructor” and “lecturer”</a:t>
            </a:r>
          </a:p>
          <a:p>
            <a:endParaRPr lang="en-US" sz="1600" dirty="0"/>
          </a:p>
          <a:p>
            <a:r>
              <a:rPr lang="en-US" sz="1600" dirty="0" smtClean="0"/>
              <a:t>Might also mention spousal/DP accommodation in hiring.  </a:t>
            </a:r>
          </a:p>
          <a:p>
            <a:endParaRPr lang="en-US" sz="1600" dirty="0"/>
          </a:p>
          <a:p>
            <a:r>
              <a:rPr lang="en-US" sz="1600" dirty="0" smtClean="0"/>
              <a:t>Mention what would be involved in moving into a tenure track position.  </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Many “temporary” appointments aren’t temporary; may say more about the funding source than the appointment length.  </a:t>
            </a:r>
          </a:p>
          <a:p>
            <a:endParaRPr lang="en-US" sz="1600" dirty="0"/>
          </a:p>
          <a:p>
            <a:r>
              <a:rPr lang="en-US" sz="1600" dirty="0" err="1" smtClean="0"/>
              <a:t>WySAC</a:t>
            </a:r>
            <a:r>
              <a:rPr lang="en-US" sz="1600" dirty="0" smtClean="0"/>
              <a:t> hires, for example</a:t>
            </a:r>
          </a:p>
          <a:p>
            <a:endParaRPr lang="en-US" sz="1600" dirty="0"/>
          </a:p>
          <a:p>
            <a:r>
              <a:rPr lang="en-US" sz="1600" dirty="0" smtClean="0"/>
              <a:t>Endowment funding…  </a:t>
            </a:r>
          </a:p>
          <a:p>
            <a:endParaRPr lang="en-US" sz="1600" dirty="0"/>
          </a:p>
          <a:p>
            <a:r>
              <a:rPr lang="en-US" sz="1600" dirty="0" smtClean="0"/>
              <a:t>Institutional grant funding….</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Know your faculty senate rep</a:t>
            </a:r>
          </a:p>
          <a:p>
            <a:endParaRPr lang="en-US" sz="1600" dirty="0"/>
          </a:p>
          <a:p>
            <a:r>
              <a:rPr lang="en-US" sz="1600" dirty="0" smtClean="0"/>
              <a:t>Faculty senate takes up many issues of importance to </a:t>
            </a:r>
            <a:r>
              <a:rPr lang="en-US" sz="1600" dirty="0" err="1" smtClean="0"/>
              <a:t>Aps</a:t>
            </a:r>
            <a:endParaRPr lang="en-US" sz="1600" dirty="0" smtClean="0"/>
          </a:p>
          <a:p>
            <a:endParaRPr lang="en-US" sz="1600" dirty="0"/>
          </a:p>
          <a:p>
            <a:r>
              <a:rPr lang="en-US" sz="1600" dirty="0" smtClean="0"/>
              <a:t>Promotion raises (increase from 10 to 20 percent)</a:t>
            </a:r>
          </a:p>
          <a:p>
            <a:endParaRPr lang="en-US" sz="1600" dirty="0"/>
          </a:p>
          <a:p>
            <a:r>
              <a:rPr lang="en-US" sz="1600" dirty="0" smtClean="0"/>
              <a:t>Voting on faculty cases</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dirty="0" smtClean="0"/>
              <a:t>This is from the tenure presentation.  </a:t>
            </a:r>
          </a:p>
          <a:p>
            <a:endParaRPr lang="en-US" sz="1600" dirty="0"/>
          </a:p>
          <a:p>
            <a:r>
              <a:rPr lang="en-US" sz="1600" dirty="0" smtClean="0"/>
              <a:t>Tenure and academic freedom go hand in hand historically.</a:t>
            </a:r>
          </a:p>
          <a:p>
            <a:endParaRPr lang="en-US" sz="1600" dirty="0"/>
          </a:p>
          <a:p>
            <a:r>
              <a:rPr lang="en-US" sz="1600" dirty="0" smtClean="0"/>
              <a:t>But tenure isn’t necessary to ensure academic freedom.  </a:t>
            </a:r>
          </a:p>
          <a:p>
            <a:endParaRPr lang="en-US" sz="1600" dirty="0"/>
          </a:p>
          <a:p>
            <a:r>
              <a:rPr lang="en-US" sz="1600" dirty="0" smtClean="0"/>
              <a:t>Doesn’t mean you get to be a jerk or say anything you want to in class.  </a:t>
            </a:r>
          </a:p>
          <a:p>
            <a:endParaRPr lang="en-US" sz="1600" dirty="0"/>
          </a:p>
          <a:p>
            <a:r>
              <a:rPr lang="en-US" sz="1600" dirty="0" smtClean="0"/>
              <a:t>But does mean you can bring relevant controversial material to the classroom, and that you can find and publish unpopular research results without fear of reprisal.  </a:t>
            </a:r>
          </a:p>
          <a:p>
            <a:endParaRPr lang="en-US" sz="1600" dirty="0"/>
          </a:p>
          <a:p>
            <a:r>
              <a:rPr lang="en-US" sz="1600" dirty="0" smtClean="0"/>
              <a:t>Just like for faculty, the standard for assessing your work is not popular opinion, but rather peer review by those in your discipline, and assessment of your effectiveness in your job duties by your department colleagues, department head, deans and possibly other clientele. </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In some sense, this is the prize for academic professionals, akin to a tenure contract for a faculty member.</a:t>
            </a:r>
          </a:p>
          <a:p>
            <a:endParaRPr lang="en-US" sz="1600" dirty="0"/>
          </a:p>
          <a:p>
            <a:r>
              <a:rPr lang="en-US" sz="1600" dirty="0" smtClean="0"/>
              <a:t>Tenure is a contract without an ending date.  </a:t>
            </a:r>
          </a:p>
          <a:p>
            <a:endParaRPr lang="en-US" sz="1600" dirty="0"/>
          </a:p>
          <a:p>
            <a:r>
              <a:rPr lang="en-US" sz="1600" dirty="0" smtClean="0"/>
              <a:t>And extended term contract has a explicit ending date, but may be renewed.  </a:t>
            </a:r>
          </a:p>
          <a:p>
            <a:endParaRPr lang="en-US" sz="1600" dirty="0"/>
          </a:p>
          <a:p>
            <a:r>
              <a:rPr lang="en-US" sz="1600" dirty="0" smtClean="0"/>
              <a:t>What happens each year during that contract period?  </a:t>
            </a:r>
          </a:p>
          <a:p>
            <a:endParaRPr lang="en-US" sz="1600" dirty="0"/>
          </a:p>
          <a:p>
            <a:r>
              <a:rPr lang="en-US" sz="1600" dirty="0" smtClean="0"/>
              <a:t>Annual reviews should still be conducted by department heads.  </a:t>
            </a:r>
          </a:p>
          <a:p>
            <a:endParaRPr lang="en-US" sz="1600" dirty="0"/>
          </a:p>
          <a:p>
            <a:r>
              <a:rPr lang="en-US" sz="1600" dirty="0" smtClean="0"/>
              <a:t>They should be useful signals regarding your prospects for obtaining a contract renewal or, possibly, a promotion to a higher rank.</a:t>
            </a:r>
            <a:endParaRPr lang="en-US" sz="1600" dirty="0"/>
          </a:p>
        </p:txBody>
      </p:sp>
      <p:sp>
        <p:nvSpPr>
          <p:cNvPr id="4" name="Slide Number Placeholder 3"/>
          <p:cNvSpPr>
            <a:spLocks noGrp="1"/>
          </p:cNvSpPr>
          <p:nvPr>
            <p:ph type="sldNum" sz="quarter" idx="10"/>
          </p:nvPr>
        </p:nvSpPr>
        <p:spPr/>
        <p:txBody>
          <a:bodyPr/>
          <a:lstStyle/>
          <a:p>
            <a:fld id="{8E62CE95-E5EF-403E-86D3-7756BD0FDC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23604D-F1EB-4C00-8370-90F11DB3E053}" type="datetimeFigureOut">
              <a:rPr lang="en-US" smtClean="0"/>
              <a:pPr/>
              <a:t>11/8/2012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19CEDB-3B5B-4052-8893-0F392FD79A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3604D-F1EB-4C00-8370-90F11DB3E053}"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3604D-F1EB-4C00-8370-90F11DB3E053}"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3604D-F1EB-4C00-8370-90F11DB3E053}"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23604D-F1EB-4C00-8370-90F11DB3E053}"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CEDB-3B5B-4052-8893-0F392FD79A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23604D-F1EB-4C00-8370-90F11DB3E053}"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23604D-F1EB-4C00-8370-90F11DB3E053}" type="datetimeFigureOut">
              <a:rPr lang="en-US" smtClean="0"/>
              <a:pPr/>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23604D-F1EB-4C00-8370-90F11DB3E053}" type="datetimeFigureOut">
              <a:rPr lang="en-US" smtClean="0"/>
              <a:pPr/>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3604D-F1EB-4C00-8370-90F11DB3E053}" type="datetimeFigureOut">
              <a:rPr lang="en-US" smtClean="0"/>
              <a:pPr/>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23604D-F1EB-4C00-8370-90F11DB3E053}"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CEDB-3B5B-4052-8893-0F392FD79A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23604D-F1EB-4C00-8370-90F11DB3E053}"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19CEDB-3B5B-4052-8893-0F392FD79A7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23604D-F1EB-4C00-8370-90F11DB3E053}" type="datetimeFigureOut">
              <a:rPr lang="en-US" smtClean="0"/>
              <a:pPr/>
              <a:t>11/8/2012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19CEDB-3B5B-4052-8893-0F392FD79A7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Academic Professionals</a:t>
            </a:r>
            <a:endParaRPr lang="en-US" dirty="0"/>
          </a:p>
        </p:txBody>
      </p:sp>
      <p:sp>
        <p:nvSpPr>
          <p:cNvPr id="3" name="Subtitle 2"/>
          <p:cNvSpPr>
            <a:spLocks noGrp="1"/>
          </p:cNvSpPr>
          <p:nvPr>
            <p:ph type="subTitle" idx="1"/>
          </p:nvPr>
        </p:nvSpPr>
        <p:spPr/>
        <p:txBody>
          <a:bodyPr>
            <a:normAutofit fontScale="77500" lnSpcReduction="20000"/>
          </a:bodyPr>
          <a:lstStyle/>
          <a:p>
            <a:endParaRPr lang="en-US" sz="3600" dirty="0" smtClean="0">
              <a:latin typeface="+mj-lt"/>
            </a:endParaRPr>
          </a:p>
          <a:p>
            <a:r>
              <a:rPr lang="en-US" sz="3600" dirty="0" smtClean="0">
                <a:latin typeface="+mj-lt"/>
              </a:rPr>
              <a:t>at University of Wyoming</a:t>
            </a:r>
          </a:p>
          <a:p>
            <a:endParaRPr lang="en-US" sz="3600" dirty="0" smtClean="0">
              <a:latin typeface="+mj-lt"/>
            </a:endParaRPr>
          </a:p>
          <a:p>
            <a:r>
              <a:rPr lang="en-US" sz="3400" dirty="0" smtClean="0">
                <a:latin typeface="+mj-lt"/>
              </a:rPr>
              <a:t>Nicole Ballenger, Associate Provost</a:t>
            </a:r>
            <a:endParaRPr lang="en-US" sz="2600" dirty="0" smtClean="0">
              <a:latin typeface="+mj-lt"/>
            </a:endParaRPr>
          </a:p>
          <a:p>
            <a:endParaRPr lang="en-US" sz="36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And how do I earn a promotion in rank?</a:t>
            </a:r>
            <a:endParaRPr lang="en-US" sz="4400" dirty="0"/>
          </a:p>
        </p:txBody>
      </p:sp>
      <p:sp>
        <p:nvSpPr>
          <p:cNvPr id="3" name="Content Placeholder 2"/>
          <p:cNvSpPr>
            <a:spLocks noGrp="1"/>
          </p:cNvSpPr>
          <p:nvPr>
            <p:ph idx="1"/>
          </p:nvPr>
        </p:nvSpPr>
        <p:spPr/>
        <p:txBody>
          <a:bodyPr>
            <a:normAutofit/>
          </a:bodyPr>
          <a:lstStyle/>
          <a:p>
            <a:pPr>
              <a:spcAft>
                <a:spcPts val="600"/>
              </a:spcAft>
            </a:pPr>
            <a:r>
              <a:rPr lang="en-US" sz="2200" dirty="0" smtClean="0">
                <a:latin typeface="+mj-lt"/>
              </a:rPr>
              <a:t>Promotion in rank requires a thorough performance review by peers, faculty, and administrators at the department, college, and university levels</a:t>
            </a:r>
          </a:p>
          <a:p>
            <a:pPr lvl="1">
              <a:spcAft>
                <a:spcPts val="600"/>
              </a:spcAft>
            </a:pPr>
            <a:r>
              <a:rPr lang="en-US" sz="2000" dirty="0" smtClean="0">
                <a:latin typeface="+mj-lt"/>
              </a:rPr>
              <a:t>See UW Reg 5-408 for qualifications and skills required at each rank</a:t>
            </a:r>
          </a:p>
          <a:p>
            <a:pPr>
              <a:spcAft>
                <a:spcPts val="600"/>
              </a:spcAft>
            </a:pPr>
            <a:r>
              <a:rPr lang="en-US" sz="2200" dirty="0" smtClean="0">
                <a:latin typeface="+mj-lt"/>
              </a:rPr>
              <a:t>Promotion reviews may occur concurrently with reviews for extended term appointments or renewals, but need not be simultaneous</a:t>
            </a:r>
          </a:p>
          <a:p>
            <a:pPr>
              <a:spcAft>
                <a:spcPts val="600"/>
              </a:spcAft>
            </a:pPr>
            <a:r>
              <a:rPr lang="en-US" sz="2200" b="1" dirty="0" smtClean="0">
                <a:latin typeface="+mj-lt"/>
              </a:rPr>
              <a:t>A level of accomplishment commensurate with a rank higher than assistant is normally a necessary condition for an extended-term appointment</a:t>
            </a:r>
            <a:r>
              <a:rPr lang="en-US" sz="2200" dirty="0" smtClean="0">
                <a:latin typeface="+mj-lt"/>
              </a:rPr>
              <a:t>.</a:t>
            </a:r>
            <a:endParaRPr lang="en-US" sz="22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Promotion criteria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mj-lt"/>
              </a:rPr>
              <a:t>Will differ for type of AP and possibly among units</a:t>
            </a:r>
          </a:p>
          <a:p>
            <a:r>
              <a:rPr lang="en-US" dirty="0" smtClean="0">
                <a:latin typeface="+mj-lt"/>
              </a:rPr>
              <a:t>Criteria may be qualitative rather than quantitative and should describe a “trajectory” or progressive path of professional growth</a:t>
            </a:r>
          </a:p>
          <a:p>
            <a:r>
              <a:rPr lang="en-US" dirty="0" smtClean="0">
                <a:latin typeface="+mj-lt"/>
              </a:rPr>
              <a:t>Example for an Associate Lecturer:</a:t>
            </a:r>
          </a:p>
          <a:p>
            <a:pPr>
              <a:buNone/>
            </a:pPr>
            <a:endParaRPr lang="en-US" dirty="0" smtClean="0">
              <a:latin typeface="+mj-lt"/>
            </a:endParaRPr>
          </a:p>
          <a:p>
            <a:pPr lvl="1">
              <a:buFont typeface="Courier New" pitchFamily="49" charset="0"/>
              <a:buChar char="o"/>
            </a:pPr>
            <a:r>
              <a:rPr lang="en-US" dirty="0" smtClean="0">
                <a:latin typeface="+mj-lt"/>
              </a:rPr>
              <a:t>Will normally have at least a Master’s degree or equivalent</a:t>
            </a:r>
          </a:p>
          <a:p>
            <a:pPr lvl="1">
              <a:buFont typeface="Courier New" pitchFamily="49" charset="0"/>
              <a:buChar char="o"/>
            </a:pPr>
            <a:r>
              <a:rPr lang="en-US" dirty="0" smtClean="0">
                <a:latin typeface="+mj-lt"/>
              </a:rPr>
              <a:t>Must also have a record of demonstrated, significant contributions to teaching, not only through superior performance in the classroom but also through the broader support of the University’s teaching mission</a:t>
            </a:r>
          </a:p>
          <a:p>
            <a:pPr lvl="1">
              <a:buFont typeface="Courier New" pitchFamily="49" charset="0"/>
              <a:buChar char="o"/>
            </a:pPr>
            <a:r>
              <a:rPr lang="en-US" dirty="0" smtClean="0">
                <a:latin typeface="+mj-lt"/>
              </a:rPr>
              <a:t>For example, through contributions to design, development, and oversight of curriculum in specific courses; demonstrated breadth and versatility of teaching in a range of courses, etc.     </a:t>
            </a:r>
            <a:endParaRPr lang="en-US"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Promotion criteria</a:t>
            </a:r>
            <a:endParaRPr lang="en-US" dirty="0"/>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en-US" dirty="0" smtClean="0">
                <a:latin typeface="+mj-lt"/>
              </a:rPr>
              <a:t>Example for Associate Research Scientist</a:t>
            </a:r>
          </a:p>
          <a:p>
            <a:pPr lvl="1">
              <a:buFont typeface="Courier New" pitchFamily="49" charset="0"/>
              <a:buChar char="o"/>
            </a:pPr>
            <a:r>
              <a:rPr lang="en-US" dirty="0" smtClean="0">
                <a:latin typeface="+mj-lt"/>
              </a:rPr>
              <a:t>Will normally have at least a Masters degree or its equivalent</a:t>
            </a:r>
          </a:p>
          <a:p>
            <a:pPr lvl="1">
              <a:buFont typeface="Courier New" pitchFamily="49" charset="0"/>
              <a:buChar char="o"/>
            </a:pPr>
            <a:r>
              <a:rPr lang="en-US" dirty="0" smtClean="0">
                <a:latin typeface="+mj-lt"/>
              </a:rPr>
              <a:t>Must also have a record of demonstrated, significant contributions to research and scholarship</a:t>
            </a:r>
          </a:p>
          <a:p>
            <a:pPr lvl="1">
              <a:buFont typeface="Courier New" pitchFamily="49" charset="0"/>
              <a:buChar char="o"/>
            </a:pPr>
            <a:r>
              <a:rPr lang="en-US" dirty="0" smtClean="0">
                <a:latin typeface="+mj-lt"/>
              </a:rPr>
              <a:t>A convincing record of substantial support to the research enterprise might include demonstrated development of expertise, significant contributions to the preparation of successful grant proposals and refereed papers, evidence of effective mentorship or supervision of students or employees whose work is essential to the research enterprise.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“collegiality” count?</a:t>
            </a:r>
            <a:endParaRPr lang="en-US" dirty="0"/>
          </a:p>
        </p:txBody>
      </p:sp>
      <p:sp>
        <p:nvSpPr>
          <p:cNvPr id="3" name="Content Placeholder 2"/>
          <p:cNvSpPr>
            <a:spLocks noGrp="1"/>
          </p:cNvSpPr>
          <p:nvPr>
            <p:ph idx="1"/>
          </p:nvPr>
        </p:nvSpPr>
        <p:spPr/>
        <p:txBody>
          <a:bodyPr>
            <a:normAutofit/>
          </a:bodyPr>
          <a:lstStyle/>
          <a:p>
            <a:r>
              <a:rPr lang="en-US" dirty="0" smtClean="0">
                <a:latin typeface="+mj-lt"/>
              </a:rPr>
              <a:t>Not a separate evaluation criteria, but most AP responsibilities are inherently collaborative activities (e.g. teaching, curriculum development, mentoring, grant preparation, working with external clientele) so collegiality impacts your ability to be effective in all these arenas</a:t>
            </a:r>
          </a:p>
          <a:p>
            <a:r>
              <a:rPr lang="en-US" dirty="0" smtClean="0">
                <a:latin typeface="+mj-lt"/>
              </a:rPr>
              <a:t>If lack of collegiality impairs the department’s ability to conduct its mission effectively and with pride, it </a:t>
            </a:r>
            <a:r>
              <a:rPr lang="en-US" dirty="0">
                <a:latin typeface="+mj-lt"/>
              </a:rPr>
              <a:t>CAN be the basis for a non-reappointment recommendation </a:t>
            </a:r>
            <a:endParaRPr lang="en-US" dirty="0" smtClean="0">
              <a:latin typeface="+mj-lt"/>
            </a:endParaRPr>
          </a:p>
          <a:p>
            <a:r>
              <a:rPr lang="en-US" dirty="0" smtClean="0">
                <a:latin typeface="+mj-lt"/>
              </a:rPr>
              <a:t>It matters….for faculty too!</a:t>
            </a:r>
            <a:endParaRPr lang="en-US"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How do I prepare for the review?</a:t>
            </a:r>
            <a:endParaRPr lang="en-US" dirty="0"/>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pPr marL="0" indent="0">
              <a:buNone/>
            </a:pPr>
            <a:r>
              <a:rPr lang="en-US" dirty="0" smtClean="0">
                <a:latin typeface="+mj-lt"/>
              </a:rPr>
              <a:t>You will compile a packet that includes:</a:t>
            </a:r>
          </a:p>
          <a:p>
            <a:r>
              <a:rPr lang="en-US" dirty="0" smtClean="0">
                <a:latin typeface="+mj-lt"/>
              </a:rPr>
              <a:t>Appointment history and offer letter</a:t>
            </a:r>
          </a:p>
          <a:p>
            <a:r>
              <a:rPr lang="en-US" dirty="0" smtClean="0">
                <a:latin typeface="+mj-lt"/>
              </a:rPr>
              <a:t>Job description</a:t>
            </a:r>
          </a:p>
          <a:p>
            <a:r>
              <a:rPr lang="en-US" dirty="0" smtClean="0">
                <a:latin typeface="+mj-lt"/>
              </a:rPr>
              <a:t>Complete curriculum vitae</a:t>
            </a:r>
          </a:p>
          <a:p>
            <a:r>
              <a:rPr lang="en-US" dirty="0" smtClean="0">
                <a:latin typeface="+mj-lt"/>
              </a:rPr>
              <a:t>Summary of accomplishments (courses taught, syllabi, information on tests, assignments, student learning assessment)</a:t>
            </a:r>
          </a:p>
          <a:p>
            <a:r>
              <a:rPr lang="en-US" dirty="0" smtClean="0">
                <a:latin typeface="+mj-lt"/>
              </a:rPr>
              <a:t>Assessments of teaching (self, peer, administrator, student </a:t>
            </a:r>
            <a:r>
              <a:rPr lang="en-US" dirty="0" err="1" smtClean="0">
                <a:latin typeface="+mj-lt"/>
              </a:rPr>
              <a:t>evals</a:t>
            </a:r>
            <a:r>
              <a:rPr lang="en-US" dirty="0" smtClean="0">
                <a:latin typeface="+mj-lt"/>
              </a:rPr>
              <a:t>)</a:t>
            </a:r>
          </a:p>
          <a:p>
            <a:r>
              <a:rPr lang="en-US" dirty="0" smtClean="0">
                <a:latin typeface="+mj-lt"/>
              </a:rPr>
              <a:t>Documentation of service activities</a:t>
            </a:r>
          </a:p>
          <a:p>
            <a:r>
              <a:rPr lang="en-US" dirty="0" smtClean="0">
                <a:latin typeface="+mj-lt"/>
              </a:rPr>
              <a:t>Documentation of professional development activities</a:t>
            </a:r>
          </a:p>
          <a:p>
            <a:r>
              <a:rPr lang="en-US" dirty="0" smtClean="0">
                <a:latin typeface="+mj-lt"/>
              </a:rPr>
              <a:t>Where appropriate, internal or external letters of reference</a:t>
            </a:r>
          </a:p>
          <a:p>
            <a:r>
              <a:rPr lang="en-US" dirty="0">
                <a:latin typeface="+mj-lt"/>
              </a:rPr>
              <a:t>Documentation of recommendations at all </a:t>
            </a:r>
            <a:r>
              <a:rPr lang="en-US" dirty="0" smtClean="0">
                <a:latin typeface="+mj-lt"/>
              </a:rPr>
              <a:t>levels</a:t>
            </a:r>
          </a:p>
          <a:p>
            <a:r>
              <a:rPr lang="en-US" dirty="0" smtClean="0">
                <a:latin typeface="+mj-lt"/>
              </a:rPr>
              <a:t>Responses (optional) to evaluations by peers, department head, and dean</a:t>
            </a:r>
            <a:endParaRPr lang="en-US"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dirty="0" smtClean="0"/>
              <a:t>How does the review process work? </a:t>
            </a:r>
            <a:br>
              <a:rPr lang="en-US" sz="4900" dirty="0" smtClean="0"/>
            </a:br>
            <a:r>
              <a:rPr lang="en-US" sz="3100" dirty="0" smtClean="0"/>
              <a:t>(replicates process for tenure-track faculty review)</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latin typeface="+mj-lt"/>
              </a:rPr>
              <a:t>Department level</a:t>
            </a:r>
          </a:p>
          <a:p>
            <a:pPr lvl="1"/>
            <a:r>
              <a:rPr lang="en-US" dirty="0" smtClean="0">
                <a:latin typeface="+mj-lt"/>
              </a:rPr>
              <a:t>Peers (may include external peers, e.g. extension educators in your region) and faculty (comments and “votes”)</a:t>
            </a:r>
          </a:p>
          <a:p>
            <a:pPr lvl="1"/>
            <a:r>
              <a:rPr lang="en-US" dirty="0" smtClean="0">
                <a:latin typeface="+mj-lt"/>
              </a:rPr>
              <a:t>Department head’s recommendation</a:t>
            </a:r>
          </a:p>
          <a:p>
            <a:r>
              <a:rPr lang="en-US" dirty="0" smtClean="0">
                <a:latin typeface="+mj-lt"/>
              </a:rPr>
              <a:t>College level</a:t>
            </a:r>
          </a:p>
          <a:p>
            <a:pPr lvl="1"/>
            <a:r>
              <a:rPr lang="en-US" dirty="0" smtClean="0">
                <a:latin typeface="+mj-lt"/>
              </a:rPr>
              <a:t>College level committee (structure may differ by college, AP type)</a:t>
            </a:r>
          </a:p>
          <a:p>
            <a:pPr lvl="1"/>
            <a:r>
              <a:rPr lang="en-US" dirty="0" smtClean="0">
                <a:latin typeface="+mj-lt"/>
              </a:rPr>
              <a:t>Dean’s recommendation (and Extension Director’s if Extension Educator)</a:t>
            </a:r>
          </a:p>
          <a:p>
            <a:r>
              <a:rPr lang="en-US" dirty="0" smtClean="0">
                <a:latin typeface="+mj-lt"/>
              </a:rPr>
              <a:t>University level</a:t>
            </a:r>
          </a:p>
          <a:p>
            <a:pPr lvl="1"/>
            <a:r>
              <a:rPr lang="en-US" dirty="0" smtClean="0">
                <a:latin typeface="+mj-lt"/>
              </a:rPr>
              <a:t>University T&amp;P committee (selected cases only, augmented with AP rep for AP cases)</a:t>
            </a:r>
          </a:p>
          <a:p>
            <a:pPr lvl="1"/>
            <a:r>
              <a:rPr lang="en-US" dirty="0" smtClean="0">
                <a:latin typeface="+mj-lt"/>
              </a:rPr>
              <a:t>Academic Affairs’ recommendation</a:t>
            </a:r>
          </a:p>
          <a:p>
            <a:pPr lvl="1"/>
            <a:r>
              <a:rPr lang="en-US" dirty="0" smtClean="0">
                <a:latin typeface="+mj-lt"/>
              </a:rPr>
              <a:t>Review by President (on appeal only)</a:t>
            </a:r>
          </a:p>
          <a:p>
            <a:pPr lvl="1">
              <a:buNone/>
            </a:pPr>
            <a:endParaRPr lang="en-US" dirty="0" smtClean="0">
              <a:latin typeface="+mj-lt"/>
            </a:endParaRPr>
          </a:p>
          <a:p>
            <a:pPr lvl="1">
              <a:buNone/>
            </a:pPr>
            <a:r>
              <a:rPr lang="en-US" b="1" dirty="0" smtClean="0">
                <a:latin typeface="+mj-lt"/>
              </a:rPr>
              <a:t>TRUSTEE ACTION</a:t>
            </a:r>
            <a:endParaRPr lang="en-US" b="1"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When do you get the news?</a:t>
            </a:r>
            <a:endParaRPr lang="en-US" sz="4000" dirty="0"/>
          </a:p>
        </p:txBody>
      </p:sp>
      <p:sp>
        <p:nvSpPr>
          <p:cNvPr id="3" name="Content Placeholder 2"/>
          <p:cNvSpPr>
            <a:spLocks noGrp="1"/>
          </p:cNvSpPr>
          <p:nvPr>
            <p:ph idx="1"/>
          </p:nvPr>
        </p:nvSpPr>
        <p:spPr/>
        <p:txBody>
          <a:bodyPr/>
          <a:lstStyle/>
          <a:p>
            <a:r>
              <a:rPr lang="en-US" dirty="0" smtClean="0">
                <a:latin typeface="+mj-lt"/>
              </a:rPr>
              <a:t>Positive cases are forwarded from Academic Affairs to the Board of Trustees</a:t>
            </a:r>
          </a:p>
          <a:p>
            <a:r>
              <a:rPr lang="en-US" dirty="0" smtClean="0">
                <a:latin typeface="+mj-lt"/>
              </a:rPr>
              <a:t>March for first-year cases; May for all others</a:t>
            </a:r>
          </a:p>
          <a:p>
            <a:r>
              <a:rPr lang="en-US" dirty="0" smtClean="0">
                <a:latin typeface="+mj-lt"/>
              </a:rPr>
              <a:t>Only the Trustees can confer tenure and extended-term contracts</a:t>
            </a:r>
          </a:p>
          <a:p>
            <a:r>
              <a:rPr lang="en-US" dirty="0" smtClean="0">
                <a:latin typeface="+mj-lt"/>
              </a:rPr>
              <a:t>Academic Affairs will notify you by letter of the Trustees’ decision immediately following the May (or March) meeting</a:t>
            </a:r>
          </a:p>
          <a:p>
            <a:r>
              <a:rPr lang="en-US" dirty="0" smtClean="0">
                <a:latin typeface="+mj-lt"/>
              </a:rPr>
              <a:t>UW does not recognize “de facto” tenure or extended terms</a:t>
            </a:r>
            <a:endParaRPr lang="en-US"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joining us!</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latin typeface="+mj-lt"/>
              </a:rPr>
              <a:t>Did we answer all your questions?</a:t>
            </a:r>
            <a:endParaRPr lang="en-US" sz="3200" dirty="0">
              <a:latin typeface="+mj-lt"/>
            </a:endParaRPr>
          </a:p>
          <a:p>
            <a:endParaRPr lang="en-US" sz="3200" dirty="0" smtClean="0">
              <a:latin typeface="+mj-lt"/>
            </a:endParaRPr>
          </a:p>
          <a:p>
            <a:r>
              <a:rPr lang="en-US" sz="3200" dirty="0" smtClean="0">
                <a:latin typeface="+mj-lt"/>
              </a:rPr>
              <a:t>For more information, please visit our Faculty Career Resources page on the Academic Affairs website: </a:t>
            </a:r>
          </a:p>
          <a:p>
            <a:pPr marL="0" indent="0" algn="ctr">
              <a:buNone/>
            </a:pPr>
            <a:r>
              <a:rPr lang="en-US" sz="3200" b="1" dirty="0">
                <a:solidFill>
                  <a:srgbClr val="7030A0"/>
                </a:solidFill>
                <a:latin typeface="+mj-lt"/>
              </a:rPr>
              <a:t>http://www.uwyo.edu/acadaffairs/faculty-resources</a:t>
            </a:r>
          </a:p>
        </p:txBody>
      </p:sp>
    </p:spTree>
    <p:extLst>
      <p:ext uri="{BB962C8B-B14F-4D97-AF65-F5344CB8AC3E}">
        <p14:creationId xmlns:p14="http://schemas.microsoft.com/office/powerpoint/2010/main" val="1091312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What’s on your mind?</a:t>
            </a:r>
            <a:endParaRPr lang="en-US" dirty="0"/>
          </a:p>
        </p:txBody>
      </p:sp>
      <p:sp>
        <p:nvSpPr>
          <p:cNvPr id="3" name="Content Placeholder 2"/>
          <p:cNvSpPr>
            <a:spLocks noGrp="1"/>
          </p:cNvSpPr>
          <p:nvPr>
            <p:ph idx="1"/>
          </p:nvPr>
        </p:nvSpPr>
        <p:spPr/>
        <p:txBody>
          <a:bodyPr>
            <a:noAutofit/>
          </a:bodyPr>
          <a:lstStyle/>
          <a:p>
            <a:r>
              <a:rPr lang="en-US" sz="3600" dirty="0" smtClean="0">
                <a:latin typeface="+mj-lt"/>
              </a:rPr>
              <a:t>As an AP, am I a second-class citizen?</a:t>
            </a:r>
          </a:p>
          <a:p>
            <a:r>
              <a:rPr lang="en-US" sz="3600" dirty="0" smtClean="0">
                <a:latin typeface="+mj-lt"/>
              </a:rPr>
              <a:t>Can I move into a tenure track?</a:t>
            </a:r>
          </a:p>
          <a:p>
            <a:r>
              <a:rPr lang="en-US" sz="3600" dirty="0" smtClean="0">
                <a:latin typeface="+mj-lt"/>
              </a:rPr>
              <a:t>Do I have the right to vote on faculty cases?</a:t>
            </a:r>
          </a:p>
          <a:p>
            <a:r>
              <a:rPr lang="en-US" sz="3600" dirty="0" smtClean="0">
                <a:latin typeface="+mj-lt"/>
              </a:rPr>
              <a:t>Will I succeed at UW?</a:t>
            </a:r>
            <a:endParaRPr lang="en-US" sz="2800" dirty="0" smtClean="0">
              <a:solidFill>
                <a:schemeClr val="accent1">
                  <a:lumMod val="75000"/>
                </a:schemeClr>
              </a:solidFill>
              <a:latin typeface="+mj-lt"/>
            </a:endParaRPr>
          </a:p>
        </p:txBody>
      </p:sp>
    </p:spTree>
    <p:extLst>
      <p:ext uri="{BB962C8B-B14F-4D97-AF65-F5344CB8AC3E}">
        <p14:creationId xmlns:p14="http://schemas.microsoft.com/office/powerpoint/2010/main" val="333261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Are you an AP?</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mj-lt"/>
              </a:rPr>
              <a:t>Academic Professionals comprise a category of University academic personnel, distinct from classified and professional staff and faculty, dedicated to the academic mission of the University (UW Regulation 5-408)</a:t>
            </a:r>
          </a:p>
          <a:p>
            <a:pPr>
              <a:buNone/>
            </a:pPr>
            <a:endParaRPr lang="en-US" dirty="0" smtClean="0">
              <a:latin typeface="+mj-lt"/>
            </a:endParaRPr>
          </a:p>
          <a:p>
            <a:r>
              <a:rPr lang="en-US" dirty="0" smtClean="0">
                <a:latin typeface="+mj-lt"/>
              </a:rPr>
              <a:t>Lecturer </a:t>
            </a:r>
          </a:p>
          <a:p>
            <a:r>
              <a:rPr lang="en-US" dirty="0" smtClean="0">
                <a:latin typeface="+mj-lt"/>
              </a:rPr>
              <a:t>Research Scientist</a:t>
            </a:r>
          </a:p>
          <a:p>
            <a:r>
              <a:rPr lang="en-US" dirty="0" smtClean="0">
                <a:latin typeface="+mj-lt"/>
              </a:rPr>
              <a:t>Extension Educator</a:t>
            </a:r>
          </a:p>
          <a:p>
            <a:r>
              <a:rPr lang="en-US" dirty="0" smtClean="0">
                <a:latin typeface="+mj-lt"/>
              </a:rPr>
              <a:t>Postdoctoral Associate</a:t>
            </a:r>
            <a:endParaRPr lang="en-US"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Autofit/>
          </a:bodyPr>
          <a:lstStyle/>
          <a:p>
            <a:pPr algn="ctr"/>
            <a:r>
              <a:rPr lang="en-US" sz="4400" dirty="0" smtClean="0"/>
              <a:t>AP and faculty numbers</a:t>
            </a:r>
            <a:br>
              <a:rPr lang="en-US" sz="4400" dirty="0" smtClean="0"/>
            </a:br>
            <a:r>
              <a:rPr lang="en-US" sz="4000" dirty="0" smtClean="0"/>
              <a:t>AY2012-2013</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156362"/>
              </p:ext>
            </p:extLst>
          </p:nvPr>
        </p:nvGraphicFramePr>
        <p:xfrm>
          <a:off x="457200" y="1935163"/>
          <a:ext cx="8229600" cy="4272280"/>
        </p:xfrm>
        <a:graphic>
          <a:graphicData uri="http://schemas.openxmlformats.org/drawingml/2006/table">
            <a:tbl>
              <a:tblPr firstRow="1" bandRow="1">
                <a:tableStyleId>{5C22544A-7EE6-4342-B048-85BDC9FD1C3A}</a:tableStyleId>
              </a:tblPr>
              <a:tblGrid>
                <a:gridCol w="2743200"/>
                <a:gridCol w="2514600"/>
                <a:gridCol w="2971800"/>
              </a:tblGrid>
              <a:tr h="370840">
                <a:tc>
                  <a:txBody>
                    <a:bodyPr/>
                    <a:lstStyle/>
                    <a:p>
                      <a:endParaRPr lang="en-US" dirty="0"/>
                    </a:p>
                  </a:txBody>
                  <a:tcPr/>
                </a:tc>
                <a:tc>
                  <a:txBody>
                    <a:bodyPr/>
                    <a:lstStyle/>
                    <a:p>
                      <a:r>
                        <a:rPr lang="en-US" dirty="0" smtClean="0"/>
                        <a:t>Extended-term track</a:t>
                      </a:r>
                      <a:endParaRPr lang="en-US" dirty="0"/>
                    </a:p>
                  </a:txBody>
                  <a:tcPr/>
                </a:tc>
                <a:tc>
                  <a:txBody>
                    <a:bodyPr/>
                    <a:lstStyle/>
                    <a:p>
                      <a:r>
                        <a:rPr lang="en-US" dirty="0" smtClean="0"/>
                        <a:t>Extended-term contract</a:t>
                      </a:r>
                      <a:endParaRPr lang="en-US" dirty="0"/>
                    </a:p>
                  </a:txBody>
                  <a:tcPr/>
                </a:tc>
              </a:tr>
              <a:tr h="370840">
                <a:tc>
                  <a:txBody>
                    <a:bodyPr/>
                    <a:lstStyle/>
                    <a:p>
                      <a:r>
                        <a:rPr lang="en-US" sz="2000" dirty="0" smtClean="0"/>
                        <a:t>Lecturer</a:t>
                      </a:r>
                      <a:endParaRPr lang="en-US" sz="2000" dirty="0"/>
                    </a:p>
                  </a:txBody>
                  <a:tcPr/>
                </a:tc>
                <a:tc>
                  <a:txBody>
                    <a:bodyPr/>
                    <a:lstStyle/>
                    <a:p>
                      <a:pPr algn="r"/>
                      <a:r>
                        <a:rPr lang="en-US" sz="2800" dirty="0" smtClean="0"/>
                        <a:t>43</a:t>
                      </a:r>
                      <a:endParaRPr lang="en-US" sz="2800" dirty="0"/>
                    </a:p>
                  </a:txBody>
                  <a:tcPr/>
                </a:tc>
                <a:tc>
                  <a:txBody>
                    <a:bodyPr/>
                    <a:lstStyle/>
                    <a:p>
                      <a:pPr algn="r"/>
                      <a:r>
                        <a:rPr lang="en-US" sz="2800" dirty="0" smtClean="0"/>
                        <a:t>57</a:t>
                      </a:r>
                      <a:endParaRPr lang="en-US" sz="2800" dirty="0"/>
                    </a:p>
                  </a:txBody>
                  <a:tcPr/>
                </a:tc>
              </a:tr>
              <a:tr h="370840">
                <a:tc>
                  <a:txBody>
                    <a:bodyPr/>
                    <a:lstStyle/>
                    <a:p>
                      <a:r>
                        <a:rPr lang="en-US" sz="2000" dirty="0" smtClean="0"/>
                        <a:t>Research Scientist</a:t>
                      </a:r>
                      <a:endParaRPr lang="en-US" sz="2000" dirty="0"/>
                    </a:p>
                  </a:txBody>
                  <a:tcPr/>
                </a:tc>
                <a:tc>
                  <a:txBody>
                    <a:bodyPr/>
                    <a:lstStyle/>
                    <a:p>
                      <a:pPr algn="r"/>
                      <a:r>
                        <a:rPr lang="en-US" sz="2800" dirty="0" smtClean="0"/>
                        <a:t>9</a:t>
                      </a:r>
                      <a:endParaRPr lang="en-US" sz="2800" dirty="0"/>
                    </a:p>
                  </a:txBody>
                  <a:tcPr/>
                </a:tc>
                <a:tc>
                  <a:txBody>
                    <a:bodyPr/>
                    <a:lstStyle/>
                    <a:p>
                      <a:pPr algn="r"/>
                      <a:r>
                        <a:rPr lang="en-US" sz="2800" dirty="0" smtClean="0"/>
                        <a:t>19</a:t>
                      </a:r>
                      <a:endParaRPr lang="en-US" sz="2800" dirty="0"/>
                    </a:p>
                  </a:txBody>
                  <a:tcPr/>
                </a:tc>
              </a:tr>
              <a:tr h="370840">
                <a:tc>
                  <a:txBody>
                    <a:bodyPr/>
                    <a:lstStyle/>
                    <a:p>
                      <a:r>
                        <a:rPr lang="en-US" sz="2000" dirty="0" smtClean="0"/>
                        <a:t>Extension Educator</a:t>
                      </a:r>
                      <a:endParaRPr lang="en-US" sz="2000" dirty="0"/>
                    </a:p>
                  </a:txBody>
                  <a:tcPr/>
                </a:tc>
                <a:tc>
                  <a:txBody>
                    <a:bodyPr/>
                    <a:lstStyle/>
                    <a:p>
                      <a:pPr algn="r"/>
                      <a:r>
                        <a:rPr lang="en-US" sz="2800" dirty="0" smtClean="0"/>
                        <a:t>19</a:t>
                      </a:r>
                      <a:endParaRPr lang="en-US" sz="2800" dirty="0"/>
                    </a:p>
                  </a:txBody>
                  <a:tcPr/>
                </a:tc>
                <a:tc>
                  <a:txBody>
                    <a:bodyPr/>
                    <a:lstStyle/>
                    <a:p>
                      <a:pPr algn="r"/>
                      <a:r>
                        <a:rPr lang="en-US" sz="2800" dirty="0" smtClean="0"/>
                        <a:t>23</a:t>
                      </a:r>
                      <a:endParaRPr lang="en-US" sz="2800" dirty="0"/>
                    </a:p>
                  </a:txBody>
                  <a:tcPr/>
                </a:tc>
              </a:tr>
              <a:tr h="370840">
                <a:tc>
                  <a:txBody>
                    <a:bodyPr/>
                    <a:lstStyle/>
                    <a:p>
                      <a:r>
                        <a:rPr lang="en-US" sz="2000" dirty="0" smtClean="0"/>
                        <a:t>Archivist</a:t>
                      </a:r>
                      <a:endParaRPr lang="en-US" sz="2000" dirty="0"/>
                    </a:p>
                  </a:txBody>
                  <a:tcPr/>
                </a:tc>
                <a:tc>
                  <a:txBody>
                    <a:bodyPr/>
                    <a:lstStyle/>
                    <a:p>
                      <a:pPr algn="r"/>
                      <a:r>
                        <a:rPr lang="en-US" sz="2800" dirty="0" smtClean="0"/>
                        <a:t>4</a:t>
                      </a:r>
                      <a:endParaRPr lang="en-US" sz="2800" dirty="0"/>
                    </a:p>
                  </a:txBody>
                  <a:tcPr/>
                </a:tc>
                <a:tc>
                  <a:txBody>
                    <a:bodyPr/>
                    <a:lstStyle/>
                    <a:p>
                      <a:pPr algn="r"/>
                      <a:r>
                        <a:rPr lang="en-US" sz="2800" dirty="0" smtClean="0"/>
                        <a:t>5</a:t>
                      </a:r>
                      <a:endParaRPr lang="en-US" sz="2800" dirty="0"/>
                    </a:p>
                  </a:txBody>
                  <a:tcPr/>
                </a:tc>
              </a:tr>
              <a:tr h="370840">
                <a:tc>
                  <a:txBody>
                    <a:bodyPr/>
                    <a:lstStyle/>
                    <a:p>
                      <a:r>
                        <a:rPr lang="en-US" sz="2000" dirty="0" smtClean="0"/>
                        <a:t>Librarian</a:t>
                      </a:r>
                      <a:endParaRPr lang="en-US" sz="2000" dirty="0"/>
                    </a:p>
                  </a:txBody>
                  <a:tcPr/>
                </a:tc>
                <a:tc>
                  <a:txBody>
                    <a:bodyPr/>
                    <a:lstStyle/>
                    <a:p>
                      <a:pPr algn="r"/>
                      <a:r>
                        <a:rPr lang="en-US" sz="2800" dirty="0" smtClean="0"/>
                        <a:t>7</a:t>
                      </a:r>
                      <a:endParaRPr lang="en-US" sz="2800" dirty="0"/>
                    </a:p>
                  </a:txBody>
                  <a:tcPr/>
                </a:tc>
                <a:tc>
                  <a:txBody>
                    <a:bodyPr/>
                    <a:lstStyle/>
                    <a:p>
                      <a:pPr algn="r"/>
                      <a:r>
                        <a:rPr lang="en-US" sz="2800" dirty="0" smtClean="0"/>
                        <a:t>19</a:t>
                      </a:r>
                      <a:endParaRPr lang="en-US" sz="2800" dirty="0"/>
                    </a:p>
                  </a:txBody>
                  <a:tcPr/>
                </a:tc>
              </a:tr>
              <a:tr h="370840">
                <a:tc>
                  <a:txBody>
                    <a:bodyPr/>
                    <a:lstStyle/>
                    <a:p>
                      <a:endParaRPr lang="en-US" sz="2000" dirty="0"/>
                    </a:p>
                  </a:txBody>
                  <a:tcPr/>
                </a:tc>
                <a:tc>
                  <a:txBody>
                    <a:bodyPr/>
                    <a:lstStyle/>
                    <a:p>
                      <a:endParaRPr lang="en-US" sz="2800" dirty="0"/>
                    </a:p>
                  </a:txBody>
                  <a:tcPr/>
                </a:tc>
                <a:tc>
                  <a:txBody>
                    <a:bodyPr/>
                    <a:lstStyle/>
                    <a:p>
                      <a:endParaRPr lang="en-US" sz="2800" dirty="0"/>
                    </a:p>
                  </a:txBody>
                  <a:tcPr/>
                </a:tc>
              </a:tr>
              <a:tr h="370840">
                <a:tc>
                  <a:txBody>
                    <a:bodyPr/>
                    <a:lstStyle/>
                    <a:p>
                      <a:r>
                        <a:rPr lang="en-US" sz="2000" dirty="0" smtClean="0"/>
                        <a:t>Tenure-track faculty</a:t>
                      </a:r>
                      <a:endParaRPr lang="en-US" sz="2000" dirty="0"/>
                    </a:p>
                  </a:txBody>
                  <a:tcPr/>
                </a:tc>
                <a:tc>
                  <a:txBody>
                    <a:bodyPr/>
                    <a:lstStyle/>
                    <a:p>
                      <a:pPr algn="r"/>
                      <a:r>
                        <a:rPr lang="en-US" sz="2000" dirty="0" smtClean="0"/>
                        <a:t>Tenure</a:t>
                      </a:r>
                      <a:r>
                        <a:rPr lang="en-US" sz="2000" baseline="0" dirty="0" smtClean="0"/>
                        <a:t> track        176</a:t>
                      </a:r>
                      <a:endParaRPr lang="en-US" sz="2000" dirty="0"/>
                    </a:p>
                  </a:txBody>
                  <a:tcPr/>
                </a:tc>
                <a:tc>
                  <a:txBody>
                    <a:bodyPr/>
                    <a:lstStyle/>
                    <a:p>
                      <a:pPr algn="r"/>
                      <a:r>
                        <a:rPr lang="en-US" sz="2000" smtClean="0"/>
                        <a:t>Tenured                 389</a:t>
                      </a:r>
                      <a:endParaRPr lang="en-US" sz="2000" dirty="0"/>
                    </a:p>
                  </a:txBody>
                  <a:tcPr/>
                </a:tc>
              </a:tr>
              <a:tr h="370840">
                <a:tc>
                  <a:txBody>
                    <a:bodyPr/>
                    <a:lstStyle/>
                    <a:p>
                      <a:endParaRPr lang="en-US" sz="2000" dirty="0"/>
                    </a:p>
                  </a:txBody>
                  <a:tcPr/>
                </a:tc>
                <a:tc>
                  <a:txBody>
                    <a:bodyPr/>
                    <a:lstStyle/>
                    <a:p>
                      <a:pPr algn="r"/>
                      <a:endParaRPr lang="en-US" sz="2000" dirty="0"/>
                    </a:p>
                  </a:txBody>
                  <a:tcPr/>
                </a:tc>
                <a:tc>
                  <a:txBody>
                    <a:bodyPr/>
                    <a:lstStyle/>
                    <a:p>
                      <a:endParaRPr lang="en-US" sz="20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dirty="0" smtClean="0"/>
              <a:t>Why have an AP category?</a:t>
            </a:r>
            <a:endParaRPr lang="en-US" sz="4000" dirty="0"/>
          </a:p>
        </p:txBody>
      </p:sp>
      <p:sp>
        <p:nvSpPr>
          <p:cNvPr id="3" name="Content Placeholder 2"/>
          <p:cNvSpPr>
            <a:spLocks noGrp="1"/>
          </p:cNvSpPr>
          <p:nvPr>
            <p:ph idx="1"/>
          </p:nvPr>
        </p:nvSpPr>
        <p:spPr>
          <a:xfrm>
            <a:off x="457200" y="1676400"/>
            <a:ext cx="8229600" cy="4648200"/>
          </a:xfrm>
        </p:spPr>
        <p:txBody>
          <a:bodyPr>
            <a:normAutofit fontScale="92500"/>
          </a:bodyPr>
          <a:lstStyle/>
          <a:p>
            <a:r>
              <a:rPr lang="en-US" sz="3000" dirty="0" smtClean="0">
                <a:latin typeface="+mj-lt"/>
              </a:rPr>
              <a:t>Some jobs require or benefit from a primary focus on one dimension of the academic mission</a:t>
            </a:r>
          </a:p>
          <a:p>
            <a:pPr lvl="1"/>
            <a:r>
              <a:rPr lang="en-US" sz="2600" dirty="0" smtClean="0">
                <a:latin typeface="+mj-lt"/>
              </a:rPr>
              <a:t>directing a core laboratory facility (research scientist) </a:t>
            </a:r>
          </a:p>
          <a:p>
            <a:pPr lvl="1"/>
            <a:r>
              <a:rPr lang="en-US" sz="2600" dirty="0" smtClean="0">
                <a:latin typeface="+mj-lt"/>
              </a:rPr>
              <a:t>delivering science-based information to external clientele full-time (extension educator) </a:t>
            </a:r>
          </a:p>
          <a:p>
            <a:pPr lvl="1"/>
            <a:r>
              <a:rPr lang="en-US" sz="2600" dirty="0" smtClean="0">
                <a:latin typeface="+mj-lt"/>
              </a:rPr>
              <a:t>teaching a panoply of lower-division required or service courses such as composition, algebra, Spanish I (lecturer) </a:t>
            </a:r>
          </a:p>
          <a:p>
            <a:r>
              <a:rPr lang="en-US" sz="2400" dirty="0" smtClean="0">
                <a:latin typeface="+mj-lt"/>
              </a:rPr>
              <a:t>AP’s fill a critical niche.  We didn’t hire you as an AP because “you were cheaper,” “easier to get,” “are married to a faculty member, “or haven’t finished your Ph.D.” (You can’t be transferred into a tenure-track position although you may apply for open faculty positions.)</a:t>
            </a:r>
            <a:endParaRPr lang="en-US" sz="24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Autofit/>
          </a:bodyPr>
          <a:lstStyle/>
          <a:p>
            <a:pPr algn="ctr"/>
            <a:r>
              <a:rPr lang="en-US" sz="4000" dirty="0" smtClean="0"/>
              <a:t>Are there rules and regulations just for APs?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j-lt"/>
              </a:rPr>
              <a:t>UW Regulation 5-408 governs the establishment of Academic Professional positions</a:t>
            </a:r>
          </a:p>
          <a:p>
            <a:pPr lvl="1"/>
            <a:r>
              <a:rPr lang="en-US" dirty="0" smtClean="0">
                <a:latin typeface="+mj-lt"/>
              </a:rPr>
              <a:t>Defines AP categories and general duties of each</a:t>
            </a:r>
          </a:p>
          <a:p>
            <a:pPr lvl="1"/>
            <a:r>
              <a:rPr lang="en-US" dirty="0" smtClean="0">
                <a:latin typeface="+mj-lt"/>
              </a:rPr>
              <a:t>Describes appointment types</a:t>
            </a:r>
          </a:p>
          <a:p>
            <a:pPr lvl="2"/>
            <a:r>
              <a:rPr lang="en-US" dirty="0" smtClean="0">
                <a:latin typeface="+mj-lt"/>
              </a:rPr>
              <a:t>Non-extended term (short-term, part-time, often soft-money, many are renewable)</a:t>
            </a:r>
          </a:p>
          <a:p>
            <a:pPr lvl="2"/>
            <a:r>
              <a:rPr lang="en-US" dirty="0" smtClean="0">
                <a:latin typeface="+mj-lt"/>
              </a:rPr>
              <a:t>Extended term-track (stable fiscal support is a necessary condition, may result in 6-year contracts, renewable)</a:t>
            </a:r>
          </a:p>
          <a:p>
            <a:pPr lvl="1"/>
            <a:r>
              <a:rPr lang="en-US" dirty="0" smtClean="0">
                <a:latin typeface="+mj-lt"/>
              </a:rPr>
              <a:t>Defines ranks (assistant, associate, senior)</a:t>
            </a:r>
          </a:p>
          <a:p>
            <a:pPr lvl="1"/>
            <a:r>
              <a:rPr lang="en-US" dirty="0" smtClean="0">
                <a:latin typeface="+mj-lt"/>
              </a:rPr>
              <a:t>And describes review procedures for appointment renewals, extended term contracts, and promotions	</a:t>
            </a:r>
          </a:p>
          <a:p>
            <a:endParaRPr lang="en-US" dirty="0" smtClean="0">
              <a:latin typeface="+mj-lt"/>
            </a:endParaRPr>
          </a:p>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371600"/>
          </a:xfrm>
        </p:spPr>
        <p:txBody>
          <a:bodyPr>
            <a:normAutofit fontScale="90000"/>
          </a:bodyPr>
          <a:lstStyle/>
          <a:p>
            <a:pPr algn="ctr"/>
            <a:r>
              <a:rPr lang="en-US" sz="4400" dirty="0" smtClean="0"/>
              <a:t/>
            </a:r>
            <a:br>
              <a:rPr lang="en-US" sz="4400" dirty="0" smtClean="0"/>
            </a:br>
            <a:r>
              <a:rPr lang="en-US" sz="4400" dirty="0" smtClean="0"/>
              <a:t>UW Regulation </a:t>
            </a:r>
            <a:r>
              <a:rPr lang="en-US" sz="4800" dirty="0" smtClean="0"/>
              <a:t>5-408 also addresses</a:t>
            </a:r>
            <a:endParaRPr lang="en-US" sz="4800" dirty="0"/>
          </a:p>
        </p:txBody>
      </p:sp>
      <p:sp>
        <p:nvSpPr>
          <p:cNvPr id="3" name="Content Placeholder 2"/>
          <p:cNvSpPr>
            <a:spLocks noGrp="1"/>
          </p:cNvSpPr>
          <p:nvPr>
            <p:ph idx="1"/>
          </p:nvPr>
        </p:nvSpPr>
        <p:spPr/>
        <p:txBody>
          <a:bodyPr>
            <a:normAutofit/>
          </a:bodyPr>
          <a:lstStyle/>
          <a:p>
            <a:pPr lvl="1"/>
            <a:r>
              <a:rPr lang="en-US" dirty="0" smtClean="0">
                <a:latin typeface="+mj-lt"/>
              </a:rPr>
              <a:t>Academic freedom (see UW Regulation 5-1)</a:t>
            </a:r>
          </a:p>
          <a:p>
            <a:pPr lvl="1"/>
            <a:r>
              <a:rPr lang="en-US" dirty="0" smtClean="0">
                <a:latin typeface="+mj-lt"/>
              </a:rPr>
              <a:t>Freedom from discrimination and harassment (see UW Regulation 1-5)</a:t>
            </a:r>
          </a:p>
          <a:p>
            <a:pPr lvl="1"/>
            <a:r>
              <a:rPr lang="en-US" dirty="0" smtClean="0">
                <a:latin typeface="+mj-lt"/>
              </a:rPr>
              <a:t>Dispute resolution (see UW Regulation 5-35)</a:t>
            </a:r>
          </a:p>
          <a:p>
            <a:pPr lvl="1"/>
            <a:r>
              <a:rPr lang="en-US" dirty="0" smtClean="0">
                <a:latin typeface="+mj-lt"/>
              </a:rPr>
              <a:t>Representation in Faculty Senate</a:t>
            </a:r>
          </a:p>
          <a:p>
            <a:pPr lvl="1"/>
            <a:r>
              <a:rPr lang="en-US" dirty="0" smtClean="0">
                <a:latin typeface="+mj-lt"/>
              </a:rPr>
              <a:t>Ongoing professional development (akin to sabbatical leaves)</a:t>
            </a:r>
          </a:p>
          <a:p>
            <a:pPr lvl="1"/>
            <a:r>
              <a:rPr lang="en-US" dirty="0" smtClean="0">
                <a:latin typeface="+mj-lt"/>
              </a:rPr>
              <a:t>And describes your role in reviewing your peers’ cases</a:t>
            </a:r>
          </a:p>
          <a:p>
            <a:pPr lvl="2"/>
            <a:r>
              <a:rPr lang="en-US" dirty="0" smtClean="0">
                <a:solidFill>
                  <a:srgbClr val="FF0000"/>
                </a:solidFill>
                <a:latin typeface="+mj-lt"/>
              </a:rPr>
              <a:t>What about your role in reviewing faculty cases</a:t>
            </a:r>
            <a:r>
              <a:rPr lang="en-US" dirty="0" smtClean="0">
                <a:solidFill>
                  <a:srgbClr val="FF0000"/>
                </a:solidFill>
                <a:latin typeface="+mj-lt"/>
              </a:rPr>
              <a:t>? See UW regulation 5-803 regarding </a:t>
            </a:r>
            <a:r>
              <a:rPr lang="en-US" smtClean="0">
                <a:solidFill>
                  <a:srgbClr val="FF0000"/>
                </a:solidFill>
                <a:latin typeface="+mj-lt"/>
              </a:rPr>
              <a:t>voting protocols. </a:t>
            </a:r>
            <a:endParaRPr lang="en-US" dirty="0" smtClean="0">
              <a:solidFill>
                <a:srgbClr val="FF0000"/>
              </a:solidFill>
              <a:latin typeface="+mj-lt"/>
            </a:endParaRPr>
          </a:p>
          <a:p>
            <a:pPr lvl="1"/>
            <a:endParaRPr lang="en-US"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Autofit/>
          </a:bodyPr>
          <a:lstStyle/>
          <a:p>
            <a:pPr algn="ctr"/>
            <a:r>
              <a:rPr lang="en-US" sz="4400" dirty="0" smtClean="0"/>
              <a:t>Do APs have academic freedom?</a:t>
            </a:r>
            <a:endParaRPr lang="en-US" sz="4400" dirty="0"/>
          </a:p>
        </p:txBody>
      </p:sp>
      <p:sp>
        <p:nvSpPr>
          <p:cNvPr id="3" name="Content Placeholder 2"/>
          <p:cNvSpPr>
            <a:spLocks noGrp="1"/>
          </p:cNvSpPr>
          <p:nvPr>
            <p:ph idx="1"/>
          </p:nvPr>
        </p:nvSpPr>
        <p:spPr/>
        <p:txBody>
          <a:bodyPr>
            <a:normAutofit lnSpcReduction="10000"/>
          </a:bodyPr>
          <a:lstStyle/>
          <a:p>
            <a:r>
              <a:rPr lang="en-US" dirty="0" smtClean="0">
                <a:latin typeface="+mj-lt"/>
              </a:rPr>
              <a:t>“Academic freedom (and tenure) do not exist because of a peculiar solicitude for the human beings who staff our academic institutions.  They exist, instead, in order that society may have the benefit of honest judgment and independent criticism which otherwise might be withheld because of fear of offending a dominant social group or transient social attitude.” </a:t>
            </a:r>
            <a:r>
              <a:rPr lang="en-US" sz="2000" dirty="0" smtClean="0">
                <a:latin typeface="+mj-lt"/>
              </a:rPr>
              <a:t>Clark </a:t>
            </a:r>
            <a:r>
              <a:rPr lang="en-US" sz="2000" dirty="0" err="1" smtClean="0">
                <a:latin typeface="+mj-lt"/>
              </a:rPr>
              <a:t>Byse</a:t>
            </a:r>
            <a:r>
              <a:rPr lang="en-US" sz="2000" dirty="0" smtClean="0">
                <a:latin typeface="+mj-lt"/>
              </a:rPr>
              <a:t> and Louis </a:t>
            </a:r>
            <a:r>
              <a:rPr lang="en-US" sz="2000" dirty="0" err="1" smtClean="0">
                <a:latin typeface="+mj-lt"/>
              </a:rPr>
              <a:t>Joughin</a:t>
            </a:r>
            <a:r>
              <a:rPr lang="en-US" sz="2000" dirty="0" smtClean="0">
                <a:latin typeface="+mj-lt"/>
              </a:rPr>
              <a:t>, </a:t>
            </a:r>
            <a:r>
              <a:rPr lang="en-US" sz="2000" i="1" dirty="0" smtClean="0">
                <a:latin typeface="+mj-lt"/>
              </a:rPr>
              <a:t>Tenure in American Higher Education: Plans, Practices, and the Law</a:t>
            </a:r>
            <a:r>
              <a:rPr lang="en-US" sz="2000" dirty="0" smtClean="0">
                <a:latin typeface="+mj-lt"/>
              </a:rPr>
              <a:t> (Ithaca: Cornell University Press, 1959), p.4.</a:t>
            </a:r>
          </a:p>
          <a:p>
            <a:endParaRPr lang="en-US" sz="2000" dirty="0" smtClean="0">
              <a:latin typeface="+mj-lt"/>
            </a:endParaRPr>
          </a:p>
          <a:p>
            <a:r>
              <a:rPr lang="en-US" dirty="0" smtClean="0">
                <a:latin typeface="+mj-lt"/>
              </a:rPr>
              <a:t>UW guarantees academic freedom for APs too and expects “honest judgment and independent criticism”.</a:t>
            </a:r>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normAutofit fontScale="90000"/>
          </a:bodyPr>
          <a:lstStyle/>
          <a:p>
            <a:r>
              <a:rPr lang="en-US" sz="4000" dirty="0" smtClean="0"/>
              <a:t>How do I get that extended-term contract?</a:t>
            </a:r>
            <a:endParaRPr lang="en-US" sz="4000" dirty="0"/>
          </a:p>
        </p:txBody>
      </p:sp>
      <p:sp>
        <p:nvSpPr>
          <p:cNvPr id="3" name="Content Placeholder 2"/>
          <p:cNvSpPr>
            <a:spLocks noGrp="1"/>
          </p:cNvSpPr>
          <p:nvPr>
            <p:ph idx="1"/>
          </p:nvPr>
        </p:nvSpPr>
        <p:spPr>
          <a:xfrm>
            <a:off x="533400" y="1295400"/>
            <a:ext cx="8229600" cy="5257800"/>
          </a:xfrm>
        </p:spPr>
        <p:txBody>
          <a:bodyPr>
            <a:noAutofit/>
          </a:bodyPr>
          <a:lstStyle/>
          <a:p>
            <a:r>
              <a:rPr lang="en-US" sz="2400" dirty="0" smtClean="0">
                <a:latin typeface="+mj-lt"/>
              </a:rPr>
              <a:t>Must complete a probationary period (normally six  years)</a:t>
            </a:r>
          </a:p>
          <a:p>
            <a:r>
              <a:rPr lang="en-US" sz="2400" dirty="0" smtClean="0">
                <a:latin typeface="+mj-lt"/>
              </a:rPr>
              <a:t>To establish mastery of major job duties and to demonstrate the </a:t>
            </a:r>
            <a:r>
              <a:rPr lang="en-US" sz="2400" i="1" dirty="0" smtClean="0">
                <a:latin typeface="+mj-lt"/>
              </a:rPr>
              <a:t>promise</a:t>
            </a:r>
            <a:r>
              <a:rPr lang="en-US" sz="2400" dirty="0" smtClean="0">
                <a:latin typeface="+mj-lt"/>
              </a:rPr>
              <a:t> of continuing professional growth and development.  (Recommendations at all levels are </a:t>
            </a:r>
            <a:r>
              <a:rPr lang="en-US" sz="2400" i="1" dirty="0" smtClean="0">
                <a:latin typeface="+mj-lt"/>
              </a:rPr>
              <a:t>predictions</a:t>
            </a:r>
            <a:r>
              <a:rPr lang="en-US" sz="2400" dirty="0" smtClean="0">
                <a:latin typeface="+mj-lt"/>
              </a:rPr>
              <a:t> of success.)</a:t>
            </a:r>
          </a:p>
          <a:p>
            <a:r>
              <a:rPr lang="en-US" sz="2400" dirty="0" smtClean="0">
                <a:latin typeface="+mj-lt"/>
              </a:rPr>
              <a:t>During probationary period, APs undergo annual reviews for reappointment based on documented assessments of performance in all job elements.</a:t>
            </a:r>
          </a:p>
          <a:p>
            <a:r>
              <a:rPr lang="en-US" sz="2400" dirty="0" smtClean="0">
                <a:latin typeface="+mj-lt"/>
              </a:rPr>
              <a:t>APs not granted reappointment have the right to resign and, in some cases, have a grace period.</a:t>
            </a:r>
          </a:p>
          <a:p>
            <a:r>
              <a:rPr lang="en-US" sz="2400" dirty="0" smtClean="0">
                <a:latin typeface="+mj-lt"/>
              </a:rPr>
              <a:t>An extended-term contract runs six years and may be renewed.  Reviews for renewal occur in year five of the extended-term period.</a:t>
            </a:r>
          </a:p>
          <a:p>
            <a:endParaRPr lang="en-US" sz="24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1785</Words>
  <Application>Microsoft Office PowerPoint</Application>
  <PresentationFormat>On-screen Show (4:3)</PresentationFormat>
  <Paragraphs>210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Academic Professionals</vt:lpstr>
      <vt:lpstr>What’s on your mind?</vt:lpstr>
      <vt:lpstr>Are you an AP?</vt:lpstr>
      <vt:lpstr>AP and faculty numbers AY2012-2013</vt:lpstr>
      <vt:lpstr>Why have an AP category?</vt:lpstr>
      <vt:lpstr>Are there rules and regulations just for APs?</vt:lpstr>
      <vt:lpstr> UW Regulation 5-408 also addresses</vt:lpstr>
      <vt:lpstr>Do APs have academic freedom?</vt:lpstr>
      <vt:lpstr>How do I get that extended-term contract?</vt:lpstr>
      <vt:lpstr>And how do I earn a promotion in rank?</vt:lpstr>
      <vt:lpstr>Promotion criteria</vt:lpstr>
      <vt:lpstr>Promotion criteria</vt:lpstr>
      <vt:lpstr>Does “collegiality” count?</vt:lpstr>
      <vt:lpstr>How do I prepare for the review?</vt:lpstr>
      <vt:lpstr>How does the review process work?  (replicates process for tenure-track faculty review)</vt:lpstr>
      <vt:lpstr>When do you get the news?</vt:lpstr>
      <vt:lpstr>Thank you for joining us!</vt:lpstr>
    </vt:vector>
  </TitlesOfParts>
  <Company>University of Wyoming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 Ballenger</dc:creator>
  <cp:lastModifiedBy>Nicole Susan Ballenger</cp:lastModifiedBy>
  <cp:revision>54</cp:revision>
  <dcterms:created xsi:type="dcterms:W3CDTF">2008-11-14T20:04:14Z</dcterms:created>
  <dcterms:modified xsi:type="dcterms:W3CDTF">2012-11-08T16:23:42Z</dcterms:modified>
</cp:coreProperties>
</file>