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9"/>
  </p:notesMasterIdLst>
  <p:sldIdLst>
    <p:sldId id="267" r:id="rId5"/>
    <p:sldId id="316" r:id="rId6"/>
    <p:sldId id="365" r:id="rId7"/>
    <p:sldId id="367" r:id="rId8"/>
    <p:sldId id="368" r:id="rId9"/>
    <p:sldId id="369" r:id="rId10"/>
    <p:sldId id="373" r:id="rId11"/>
    <p:sldId id="370" r:id="rId12"/>
    <p:sldId id="326" r:id="rId13"/>
    <p:sldId id="377" r:id="rId14"/>
    <p:sldId id="381" r:id="rId15"/>
    <p:sldId id="383" r:id="rId16"/>
    <p:sldId id="385" r:id="rId17"/>
    <p:sldId id="391" r:id="rId18"/>
    <p:sldId id="389" r:id="rId19"/>
    <p:sldId id="394" r:id="rId20"/>
    <p:sldId id="375" r:id="rId21"/>
    <p:sldId id="351" r:id="rId22"/>
    <p:sldId id="353" r:id="rId23"/>
    <p:sldId id="354" r:id="rId24"/>
    <p:sldId id="355" r:id="rId25"/>
    <p:sldId id="356" r:id="rId26"/>
    <p:sldId id="357" r:id="rId27"/>
    <p:sldId id="358" r:id="rId28"/>
    <p:sldId id="359" r:id="rId29"/>
    <p:sldId id="360" r:id="rId30"/>
    <p:sldId id="361" r:id="rId31"/>
    <p:sldId id="362" r:id="rId32"/>
    <p:sldId id="363" r:id="rId33"/>
    <p:sldId id="325" r:id="rId34"/>
    <p:sldId id="327" r:id="rId35"/>
    <p:sldId id="312" r:id="rId36"/>
    <p:sldId id="342" r:id="rId37"/>
    <p:sldId id="343"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7A16"/>
    <a:srgbClr val="FFA320"/>
    <a:srgbClr val="B9580B"/>
    <a:srgbClr val="FFC220"/>
    <a:srgbClr val="FFDC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717" autoAdjust="0"/>
    <p:restoredTop sz="94708"/>
  </p:normalViewPr>
  <p:slideViewPr>
    <p:cSldViewPr snapToGrid="0" snapToObjects="1">
      <p:cViewPr varScale="1">
        <p:scale>
          <a:sx n="111" d="100"/>
          <a:sy n="111" d="100"/>
        </p:scale>
        <p:origin x="123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119837-5B71-4D44-BB01-DB0B084933C8}"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477D14C5-CED9-4CFC-B338-DFB0C8090B9F}">
      <dgm:prSet phldrT="[Text]" custT="1"/>
      <dgm:spPr>
        <a:ln w="19050">
          <a:solidFill>
            <a:srgbClr val="FF0000"/>
          </a:solidFill>
        </a:ln>
      </dgm:spPr>
      <dgm:t>
        <a:bodyPr/>
        <a:lstStyle/>
        <a:p>
          <a:r>
            <a:rPr lang="en-US" sz="1800" dirty="0" smtClean="0"/>
            <a:t>EN Honors Class Options</a:t>
          </a:r>
          <a:endParaRPr lang="en-US" sz="1800" dirty="0"/>
        </a:p>
      </dgm:t>
      <dgm:extLst/>
    </dgm:pt>
    <dgm:pt modelId="{92DFCBC7-BC14-4697-8ECD-BF0D5B1EDA3B}" type="parTrans" cxnId="{7D461F02-AB37-447A-AC6B-D31C4D2EC6A9}">
      <dgm:prSet/>
      <dgm:spPr/>
      <dgm:t>
        <a:bodyPr/>
        <a:lstStyle/>
        <a:p>
          <a:endParaRPr lang="en-US" sz="2400"/>
        </a:p>
      </dgm:t>
    </dgm:pt>
    <dgm:pt modelId="{87E3C0DB-7BEE-424E-8E11-B838D238D595}" type="sibTrans" cxnId="{7D461F02-AB37-447A-AC6B-D31C4D2EC6A9}">
      <dgm:prSet/>
      <dgm:spPr/>
      <dgm:t>
        <a:bodyPr/>
        <a:lstStyle/>
        <a:p>
          <a:endParaRPr lang="en-US" sz="2400"/>
        </a:p>
      </dgm:t>
    </dgm:pt>
    <dgm:pt modelId="{C111C18A-FD96-4E63-821A-54D70D8DC65F}">
      <dgm:prSet phldrT="[Text]" custT="1"/>
      <dgm:spPr/>
      <dgm:t>
        <a:bodyPr/>
        <a:lstStyle/>
        <a:p>
          <a:r>
            <a:rPr lang="en-US" sz="1400" dirty="0" smtClean="0"/>
            <a:t>Methods/Seminar (3) [HP, UL Elective, COM3]</a:t>
          </a:r>
          <a:endParaRPr lang="en-US" sz="1400" dirty="0"/>
        </a:p>
      </dgm:t>
    </dgm:pt>
    <dgm:pt modelId="{83BE74EF-FAB4-45A2-BBED-7CD5259AB210}" type="parTrans" cxnId="{FFD8B471-C98F-4DB5-8DE3-2AB7E896ADD5}">
      <dgm:prSet/>
      <dgm:spPr/>
      <dgm:t>
        <a:bodyPr/>
        <a:lstStyle/>
        <a:p>
          <a:endParaRPr lang="en-US" sz="2400"/>
        </a:p>
      </dgm:t>
    </dgm:pt>
    <dgm:pt modelId="{B4F34DE2-2DAE-4F88-8C78-BD8892EBF4FF}" type="sibTrans" cxnId="{FFD8B471-C98F-4DB5-8DE3-2AB7E896ADD5}">
      <dgm:prSet/>
      <dgm:spPr/>
      <dgm:t>
        <a:bodyPr/>
        <a:lstStyle/>
        <a:p>
          <a:endParaRPr lang="en-US" sz="2400"/>
        </a:p>
      </dgm:t>
    </dgm:pt>
    <dgm:pt modelId="{33EAD35F-38F2-4CB7-9A6D-B04FFD8A51FD}">
      <dgm:prSet phldrT="[Text]" custT="1"/>
      <dgm:spPr/>
      <dgm:t>
        <a:bodyPr/>
        <a:lstStyle/>
        <a:p>
          <a:r>
            <a:rPr lang="en-US" sz="1400" dirty="0" smtClean="0"/>
            <a:t>Independent Study/Research (3) [HP, UL Elective]</a:t>
          </a:r>
          <a:endParaRPr lang="en-US" sz="1400" dirty="0"/>
        </a:p>
      </dgm:t>
    </dgm:pt>
    <dgm:pt modelId="{81FE7DB1-4BFC-4407-80A9-E5514E94C61D}" type="parTrans" cxnId="{FAC3D40F-8E66-452D-9CA4-C2871F2D10EF}">
      <dgm:prSet/>
      <dgm:spPr/>
      <dgm:t>
        <a:bodyPr/>
        <a:lstStyle/>
        <a:p>
          <a:endParaRPr lang="en-US" sz="2400"/>
        </a:p>
      </dgm:t>
    </dgm:pt>
    <dgm:pt modelId="{4B66B839-1910-459B-92B2-14846EBA7A70}" type="sibTrans" cxnId="{FAC3D40F-8E66-452D-9CA4-C2871F2D10EF}">
      <dgm:prSet/>
      <dgm:spPr/>
      <dgm:t>
        <a:bodyPr/>
        <a:lstStyle/>
        <a:p>
          <a:endParaRPr lang="en-US" sz="2400"/>
        </a:p>
      </dgm:t>
    </dgm:pt>
    <dgm:pt modelId="{3C67E77D-62FA-499D-B5E6-E79A091C5267}">
      <dgm:prSet phldrT="[Text]" custT="1"/>
      <dgm:spPr>
        <a:ln w="19050">
          <a:solidFill>
            <a:srgbClr val="FF0000"/>
          </a:solidFill>
        </a:ln>
      </dgm:spPr>
      <dgm:t>
        <a:bodyPr/>
        <a:lstStyle/>
        <a:p>
          <a:r>
            <a:rPr lang="en-US" sz="1800" dirty="0" smtClean="0"/>
            <a:t>Interdisciplinary EN Honors Class Options</a:t>
          </a:r>
          <a:endParaRPr lang="en-US" sz="1800" dirty="0"/>
        </a:p>
      </dgm:t>
    </dgm:pt>
    <dgm:pt modelId="{5337D229-E330-4525-B0FA-14EC5A80604A}" type="parTrans" cxnId="{32AA6160-4426-4C4D-93AE-E2F474E37AD9}">
      <dgm:prSet/>
      <dgm:spPr/>
      <dgm:t>
        <a:bodyPr/>
        <a:lstStyle/>
        <a:p>
          <a:endParaRPr lang="en-US" sz="2400"/>
        </a:p>
      </dgm:t>
    </dgm:pt>
    <dgm:pt modelId="{C056AC5D-B04E-4376-A1CB-3EAB7BE5AF5B}" type="sibTrans" cxnId="{32AA6160-4426-4C4D-93AE-E2F474E37AD9}">
      <dgm:prSet/>
      <dgm:spPr/>
      <dgm:t>
        <a:bodyPr/>
        <a:lstStyle/>
        <a:p>
          <a:endParaRPr lang="en-US" sz="2400"/>
        </a:p>
      </dgm:t>
    </dgm:pt>
    <dgm:pt modelId="{D6510970-8F9C-4B45-A0F3-6ACB9AA76D40}">
      <dgm:prSet phldrT="[Text]" custT="1"/>
      <dgm:spPr/>
      <dgm:t>
        <a:bodyPr/>
        <a:lstStyle/>
        <a:p>
          <a:r>
            <a:rPr lang="en-US" sz="1400" dirty="0" smtClean="0"/>
            <a:t>ARE 3030 (3) [H, HP 315 Mode of Understanding]</a:t>
          </a:r>
          <a:endParaRPr lang="en-US" sz="1400" dirty="0"/>
        </a:p>
      </dgm:t>
    </dgm:pt>
    <dgm:pt modelId="{7A9FC291-2B6A-4475-8B09-917F9F09E3AB}" type="parTrans" cxnId="{C6E7222A-5F84-456A-9806-D51868FAF8A9}">
      <dgm:prSet/>
      <dgm:spPr/>
      <dgm:t>
        <a:bodyPr/>
        <a:lstStyle/>
        <a:p>
          <a:endParaRPr lang="en-US" sz="2400"/>
        </a:p>
      </dgm:t>
    </dgm:pt>
    <dgm:pt modelId="{4B87F32C-3630-48F2-9114-4262C0BEEA9E}" type="sibTrans" cxnId="{C6E7222A-5F84-456A-9806-D51868FAF8A9}">
      <dgm:prSet/>
      <dgm:spPr/>
      <dgm:t>
        <a:bodyPr/>
        <a:lstStyle/>
        <a:p>
          <a:endParaRPr lang="en-US" sz="2400"/>
        </a:p>
      </dgm:t>
    </dgm:pt>
    <dgm:pt modelId="{CC6B7442-0B72-4EF2-9F13-1325B51AFF9F}">
      <dgm:prSet phldrT="[Text]" custT="1"/>
      <dgm:spPr>
        <a:ln w="19050">
          <a:solidFill>
            <a:srgbClr val="FF0000"/>
          </a:solidFill>
        </a:ln>
      </dgm:spPr>
      <dgm:t>
        <a:bodyPr/>
        <a:lstStyle/>
        <a:p>
          <a:r>
            <a:rPr lang="en-US" sz="1800" dirty="0" smtClean="0"/>
            <a:t>Identified EN Honors Section Courses</a:t>
          </a:r>
          <a:endParaRPr lang="en-US" sz="1800" dirty="0"/>
        </a:p>
      </dgm:t>
    </dgm:pt>
    <dgm:pt modelId="{E3D139E0-5DC2-4F8E-9F8F-B3F0EBCD4689}" type="parTrans" cxnId="{102D6D4D-90C9-40F4-A001-35DCC329B127}">
      <dgm:prSet/>
      <dgm:spPr/>
      <dgm:t>
        <a:bodyPr/>
        <a:lstStyle/>
        <a:p>
          <a:endParaRPr lang="en-US" sz="2400"/>
        </a:p>
      </dgm:t>
    </dgm:pt>
    <dgm:pt modelId="{FF80E1BA-0D6F-4EE8-9640-892A5897DBCD}" type="sibTrans" cxnId="{102D6D4D-90C9-40F4-A001-35DCC329B127}">
      <dgm:prSet/>
      <dgm:spPr/>
      <dgm:t>
        <a:bodyPr/>
        <a:lstStyle/>
        <a:p>
          <a:endParaRPr lang="en-US" sz="2400"/>
        </a:p>
      </dgm:t>
    </dgm:pt>
    <dgm:pt modelId="{FE0A3CAE-D039-42F2-AF12-1E6F6793A633}">
      <dgm:prSet phldrT="[Text]" custT="1"/>
      <dgm:spPr/>
      <dgm:t>
        <a:bodyPr/>
        <a:lstStyle/>
        <a:p>
          <a:r>
            <a:rPr lang="en-US" sz="1400" dirty="0" smtClean="0"/>
            <a:t>ARE 1600 (3) [HP for ARE] </a:t>
          </a:r>
          <a:endParaRPr lang="en-US" sz="1400" dirty="0"/>
        </a:p>
      </dgm:t>
    </dgm:pt>
    <dgm:pt modelId="{7E2ED2D1-AFF4-4DED-BB53-30A310825CE2}" type="parTrans" cxnId="{A6FB3C49-AB75-4315-BB6B-886AA454F16F}">
      <dgm:prSet/>
      <dgm:spPr/>
      <dgm:t>
        <a:bodyPr/>
        <a:lstStyle/>
        <a:p>
          <a:endParaRPr lang="en-US" sz="2400"/>
        </a:p>
      </dgm:t>
    </dgm:pt>
    <dgm:pt modelId="{417BDEF2-191B-4000-BDE8-D3D22A51FCF3}" type="sibTrans" cxnId="{A6FB3C49-AB75-4315-BB6B-886AA454F16F}">
      <dgm:prSet/>
      <dgm:spPr/>
      <dgm:t>
        <a:bodyPr/>
        <a:lstStyle/>
        <a:p>
          <a:endParaRPr lang="en-US" sz="2400"/>
        </a:p>
      </dgm:t>
    </dgm:pt>
    <dgm:pt modelId="{17D2A5FE-4F70-4DF9-AC46-9098C5BD64AA}">
      <dgm:prSet phldrT="[Text]" custT="1"/>
      <dgm:spPr/>
      <dgm:t>
        <a:bodyPr/>
        <a:lstStyle/>
        <a:p>
          <a:endParaRPr lang="en-US" sz="1400" dirty="0"/>
        </a:p>
      </dgm:t>
    </dgm:pt>
    <dgm:pt modelId="{101B1F44-8411-4177-AEC3-7688929F222A}" type="parTrans" cxnId="{5A7E7697-D5F8-46E0-931D-1B11FA1D692E}">
      <dgm:prSet/>
      <dgm:spPr/>
      <dgm:t>
        <a:bodyPr/>
        <a:lstStyle/>
        <a:p>
          <a:endParaRPr lang="en-US" sz="2400"/>
        </a:p>
      </dgm:t>
    </dgm:pt>
    <dgm:pt modelId="{A87DD57C-7E8E-41C3-9602-914C7D985119}" type="sibTrans" cxnId="{5A7E7697-D5F8-46E0-931D-1B11FA1D692E}">
      <dgm:prSet/>
      <dgm:spPr/>
      <dgm:t>
        <a:bodyPr/>
        <a:lstStyle/>
        <a:p>
          <a:endParaRPr lang="en-US" sz="2400"/>
        </a:p>
      </dgm:t>
    </dgm:pt>
    <dgm:pt modelId="{9AEAFAB9-E536-4ACF-AA30-073F10E98B11}">
      <dgm:prSet phldrT="[Text]" custT="1"/>
      <dgm:spPr/>
      <dgm:t>
        <a:bodyPr/>
        <a:lstStyle/>
        <a:p>
          <a:r>
            <a:rPr lang="en-US" sz="1400" dirty="0" smtClean="0"/>
            <a:t>Graduate Level Course (3) [HP, UL Elective]</a:t>
          </a:r>
          <a:endParaRPr lang="en-US" sz="1400" dirty="0"/>
        </a:p>
      </dgm:t>
    </dgm:pt>
    <dgm:pt modelId="{5BA14381-AFFD-467C-B375-4A4E8173F417}" type="parTrans" cxnId="{8C8BEAF7-C28F-4C22-8EA6-E5BCCE652E91}">
      <dgm:prSet/>
      <dgm:spPr/>
      <dgm:t>
        <a:bodyPr/>
        <a:lstStyle/>
        <a:p>
          <a:endParaRPr lang="en-US" sz="2400"/>
        </a:p>
      </dgm:t>
    </dgm:pt>
    <dgm:pt modelId="{9262F345-93BB-46CD-9083-880724E5C4E5}" type="sibTrans" cxnId="{8C8BEAF7-C28F-4C22-8EA6-E5BCCE652E91}">
      <dgm:prSet/>
      <dgm:spPr/>
      <dgm:t>
        <a:bodyPr/>
        <a:lstStyle/>
        <a:p>
          <a:endParaRPr lang="en-US" sz="2400"/>
        </a:p>
      </dgm:t>
    </dgm:pt>
    <dgm:pt modelId="{8880F468-A473-4B29-8738-FF06E9CC91FF}">
      <dgm:prSet phldrT="[Text]" custT="1"/>
      <dgm:spPr/>
      <dgm:t>
        <a:bodyPr/>
        <a:lstStyle/>
        <a:p>
          <a:r>
            <a:rPr lang="en-US" sz="1400" dirty="0" smtClean="0"/>
            <a:t>Existing Course Honors Section (3) [HP, UL Elective]</a:t>
          </a:r>
          <a:endParaRPr lang="en-US" sz="1400" dirty="0"/>
        </a:p>
      </dgm:t>
    </dgm:pt>
    <dgm:pt modelId="{249A8A60-56CE-4114-AF14-43DD50F240AB}" type="parTrans" cxnId="{E15E1A9D-3CA0-437F-9D56-CFEACC9EDE1F}">
      <dgm:prSet/>
      <dgm:spPr/>
      <dgm:t>
        <a:bodyPr/>
        <a:lstStyle/>
        <a:p>
          <a:endParaRPr lang="en-US" sz="2400"/>
        </a:p>
      </dgm:t>
    </dgm:pt>
    <dgm:pt modelId="{0BE3A11A-EDF3-43E5-8DF7-B8E9ED1AD2DF}" type="sibTrans" cxnId="{E15E1A9D-3CA0-437F-9D56-CFEACC9EDE1F}">
      <dgm:prSet/>
      <dgm:spPr/>
      <dgm:t>
        <a:bodyPr/>
        <a:lstStyle/>
        <a:p>
          <a:endParaRPr lang="en-US" sz="2400"/>
        </a:p>
      </dgm:t>
    </dgm:pt>
    <dgm:pt modelId="{3FA57C0E-6912-435B-A5D8-1EFE67914E70}">
      <dgm:prSet phldrT="[Text]" custT="1"/>
      <dgm:spPr/>
      <dgm:t>
        <a:bodyPr/>
        <a:lstStyle/>
        <a:p>
          <a:r>
            <a:rPr lang="en-US" sz="1400" dirty="0" smtClean="0"/>
            <a:t>EE 4620 (3) [HP UL Elective]</a:t>
          </a:r>
          <a:endParaRPr lang="en-US" sz="1400" dirty="0"/>
        </a:p>
      </dgm:t>
    </dgm:pt>
    <dgm:pt modelId="{F3332DFD-B5BE-4B5F-A866-A26739732695}" type="parTrans" cxnId="{883AE0A4-A36E-4A8A-8F9F-DC803C15D37C}">
      <dgm:prSet/>
      <dgm:spPr/>
      <dgm:t>
        <a:bodyPr/>
        <a:lstStyle/>
        <a:p>
          <a:endParaRPr lang="en-US" sz="2400"/>
        </a:p>
      </dgm:t>
    </dgm:pt>
    <dgm:pt modelId="{E66E6163-EA81-452F-91E7-CEDC6FD5DB82}" type="sibTrans" cxnId="{883AE0A4-A36E-4A8A-8F9F-DC803C15D37C}">
      <dgm:prSet/>
      <dgm:spPr/>
      <dgm:t>
        <a:bodyPr/>
        <a:lstStyle/>
        <a:p>
          <a:endParaRPr lang="en-US" sz="2400"/>
        </a:p>
      </dgm:t>
    </dgm:pt>
    <dgm:pt modelId="{D4F716F0-0332-4329-ACAB-127A4DBFBC9F}">
      <dgm:prSet phldrT="[Text]" custT="1"/>
      <dgm:spPr/>
      <dgm:t>
        <a:bodyPr/>
        <a:lstStyle/>
        <a:p>
          <a:r>
            <a:rPr lang="en-US" sz="1400" smtClean="0"/>
            <a:t>COSC 1020 </a:t>
          </a:r>
          <a:r>
            <a:rPr lang="en-US" sz="1400" dirty="0" smtClean="0"/>
            <a:t>(3) [Q, HP for COSC]</a:t>
          </a:r>
          <a:endParaRPr lang="en-US" sz="1400" dirty="0"/>
        </a:p>
      </dgm:t>
    </dgm:pt>
    <dgm:pt modelId="{595CD8EF-EE0A-4356-B3F5-936A0F196AEF}" type="parTrans" cxnId="{C41EF8A8-F7C3-4052-B011-7F3A2BCDBDD6}">
      <dgm:prSet/>
      <dgm:spPr/>
      <dgm:t>
        <a:bodyPr/>
        <a:lstStyle/>
        <a:p>
          <a:endParaRPr lang="en-US" sz="2400"/>
        </a:p>
      </dgm:t>
    </dgm:pt>
    <dgm:pt modelId="{5AF88A0B-57A0-47CD-9C66-0C0BDAFC3362}" type="sibTrans" cxnId="{C41EF8A8-F7C3-4052-B011-7F3A2BCDBDD6}">
      <dgm:prSet/>
      <dgm:spPr/>
      <dgm:t>
        <a:bodyPr/>
        <a:lstStyle/>
        <a:p>
          <a:endParaRPr lang="en-US" sz="2400"/>
        </a:p>
      </dgm:t>
    </dgm:pt>
    <dgm:pt modelId="{ED5DCCC5-BCA8-4491-AA37-BAF153ECA184}" type="pres">
      <dgm:prSet presAssocID="{90119837-5B71-4D44-BB01-DB0B084933C8}" presName="linear" presStyleCnt="0">
        <dgm:presLayoutVars>
          <dgm:animLvl val="lvl"/>
          <dgm:resizeHandles val="exact"/>
        </dgm:presLayoutVars>
      </dgm:prSet>
      <dgm:spPr/>
      <dgm:t>
        <a:bodyPr/>
        <a:lstStyle/>
        <a:p>
          <a:endParaRPr lang="en-US"/>
        </a:p>
      </dgm:t>
    </dgm:pt>
    <dgm:pt modelId="{A9DD881E-A532-414B-870C-8ADE2076F78C}" type="pres">
      <dgm:prSet presAssocID="{477D14C5-CED9-4CFC-B338-DFB0C8090B9F}" presName="parentText" presStyleLbl="node1" presStyleIdx="0" presStyleCnt="3" custLinFactNeighborY="-4222">
        <dgm:presLayoutVars>
          <dgm:chMax val="0"/>
          <dgm:bulletEnabled val="1"/>
        </dgm:presLayoutVars>
      </dgm:prSet>
      <dgm:spPr/>
      <dgm:t>
        <a:bodyPr/>
        <a:lstStyle/>
        <a:p>
          <a:endParaRPr lang="en-US"/>
        </a:p>
      </dgm:t>
    </dgm:pt>
    <dgm:pt modelId="{CD5F6E02-AD43-4E7A-935B-DDF5D6C74800}" type="pres">
      <dgm:prSet presAssocID="{477D14C5-CED9-4CFC-B338-DFB0C8090B9F}" presName="childText" presStyleLbl="revTx" presStyleIdx="0" presStyleCnt="3" custScaleY="97444" custLinFactNeighborY="12080">
        <dgm:presLayoutVars>
          <dgm:bulletEnabled val="1"/>
        </dgm:presLayoutVars>
      </dgm:prSet>
      <dgm:spPr/>
      <dgm:t>
        <a:bodyPr/>
        <a:lstStyle/>
        <a:p>
          <a:endParaRPr lang="en-US"/>
        </a:p>
      </dgm:t>
    </dgm:pt>
    <dgm:pt modelId="{81203336-F3DE-4B3A-BCF4-0F68C23AC2BB}" type="pres">
      <dgm:prSet presAssocID="{3C67E77D-62FA-499D-B5E6-E79A091C5267}" presName="parentText" presStyleLbl="node1" presStyleIdx="1" presStyleCnt="3" custLinFactNeighborY="-28546">
        <dgm:presLayoutVars>
          <dgm:chMax val="0"/>
          <dgm:bulletEnabled val="1"/>
        </dgm:presLayoutVars>
      </dgm:prSet>
      <dgm:spPr/>
      <dgm:t>
        <a:bodyPr/>
        <a:lstStyle/>
        <a:p>
          <a:endParaRPr lang="en-US"/>
        </a:p>
      </dgm:t>
    </dgm:pt>
    <dgm:pt modelId="{782956A5-ADC8-4959-B856-589B9D9B9635}" type="pres">
      <dgm:prSet presAssocID="{3C67E77D-62FA-499D-B5E6-E79A091C5267}" presName="childText" presStyleLbl="revTx" presStyleIdx="1" presStyleCnt="3" custScaleY="111801">
        <dgm:presLayoutVars>
          <dgm:bulletEnabled val="1"/>
        </dgm:presLayoutVars>
      </dgm:prSet>
      <dgm:spPr/>
      <dgm:t>
        <a:bodyPr/>
        <a:lstStyle/>
        <a:p>
          <a:endParaRPr lang="en-US"/>
        </a:p>
      </dgm:t>
    </dgm:pt>
    <dgm:pt modelId="{D64CB5D5-837D-47FC-9E42-A26D800BC695}" type="pres">
      <dgm:prSet presAssocID="{CC6B7442-0B72-4EF2-9F13-1325B51AFF9F}" presName="parentText" presStyleLbl="node1" presStyleIdx="2" presStyleCnt="3" custLinFactNeighborX="-229" custLinFactNeighborY="-3857">
        <dgm:presLayoutVars>
          <dgm:chMax val="0"/>
          <dgm:bulletEnabled val="1"/>
        </dgm:presLayoutVars>
      </dgm:prSet>
      <dgm:spPr/>
      <dgm:t>
        <a:bodyPr/>
        <a:lstStyle/>
        <a:p>
          <a:endParaRPr lang="en-US"/>
        </a:p>
      </dgm:t>
    </dgm:pt>
    <dgm:pt modelId="{08B7B17B-8600-44B0-B235-389E5D71D804}" type="pres">
      <dgm:prSet presAssocID="{CC6B7442-0B72-4EF2-9F13-1325B51AFF9F}" presName="childText" presStyleLbl="revTx" presStyleIdx="2" presStyleCnt="3">
        <dgm:presLayoutVars>
          <dgm:bulletEnabled val="1"/>
        </dgm:presLayoutVars>
      </dgm:prSet>
      <dgm:spPr/>
      <dgm:t>
        <a:bodyPr/>
        <a:lstStyle/>
        <a:p>
          <a:endParaRPr lang="en-US"/>
        </a:p>
      </dgm:t>
    </dgm:pt>
  </dgm:ptLst>
  <dgm:cxnLst>
    <dgm:cxn modelId="{87AD0085-41E8-4E29-BBED-9D1036577237}" type="presOf" srcId="{C111C18A-FD96-4E63-821A-54D70D8DC65F}" destId="{CD5F6E02-AD43-4E7A-935B-DDF5D6C74800}" srcOrd="0" destOrd="0" presId="urn:microsoft.com/office/officeart/2005/8/layout/vList2"/>
    <dgm:cxn modelId="{606E9736-4A1B-4117-A39C-656F3D099C99}" type="presOf" srcId="{8880F468-A473-4B29-8738-FF06E9CC91FF}" destId="{CD5F6E02-AD43-4E7A-935B-DDF5D6C74800}" srcOrd="0" destOrd="3" presId="urn:microsoft.com/office/officeart/2005/8/layout/vList2"/>
    <dgm:cxn modelId="{883AE0A4-A36E-4A8A-8F9F-DC803C15D37C}" srcId="{CC6B7442-0B72-4EF2-9F13-1325B51AFF9F}" destId="{3FA57C0E-6912-435B-A5D8-1EFE67914E70}" srcOrd="2" destOrd="0" parTransId="{F3332DFD-B5BE-4B5F-A866-A26739732695}" sibTransId="{E66E6163-EA81-452F-91E7-CEDC6FD5DB82}"/>
    <dgm:cxn modelId="{FFD8B471-C98F-4DB5-8DE3-2AB7E896ADD5}" srcId="{477D14C5-CED9-4CFC-B338-DFB0C8090B9F}" destId="{C111C18A-FD96-4E63-821A-54D70D8DC65F}" srcOrd="0" destOrd="0" parTransId="{83BE74EF-FAB4-45A2-BBED-7CD5259AB210}" sibTransId="{B4F34DE2-2DAE-4F88-8C78-BD8892EBF4FF}"/>
    <dgm:cxn modelId="{85B80D8C-EBB2-4A80-BB6C-93E30B69F4BB}" type="presOf" srcId="{33EAD35F-38F2-4CB7-9A6D-B04FFD8A51FD}" destId="{CD5F6E02-AD43-4E7A-935B-DDF5D6C74800}" srcOrd="0" destOrd="1" presId="urn:microsoft.com/office/officeart/2005/8/layout/vList2"/>
    <dgm:cxn modelId="{E15E1A9D-3CA0-437F-9D56-CFEACC9EDE1F}" srcId="{477D14C5-CED9-4CFC-B338-DFB0C8090B9F}" destId="{8880F468-A473-4B29-8738-FF06E9CC91FF}" srcOrd="3" destOrd="0" parTransId="{249A8A60-56CE-4114-AF14-43DD50F240AB}" sibTransId="{0BE3A11A-EDF3-43E5-8DF7-B8E9ED1AD2DF}"/>
    <dgm:cxn modelId="{0C06C103-5EAB-4DAA-9BC6-01ED326F4F18}" type="presOf" srcId="{9AEAFAB9-E536-4ACF-AA30-073F10E98B11}" destId="{CD5F6E02-AD43-4E7A-935B-DDF5D6C74800}" srcOrd="0" destOrd="2" presId="urn:microsoft.com/office/officeart/2005/8/layout/vList2"/>
    <dgm:cxn modelId="{7D461F02-AB37-447A-AC6B-D31C4D2EC6A9}" srcId="{90119837-5B71-4D44-BB01-DB0B084933C8}" destId="{477D14C5-CED9-4CFC-B338-DFB0C8090B9F}" srcOrd="0" destOrd="0" parTransId="{92DFCBC7-BC14-4697-8ECD-BF0D5B1EDA3B}" sibTransId="{87E3C0DB-7BEE-424E-8E11-B838D238D595}"/>
    <dgm:cxn modelId="{32AA6160-4426-4C4D-93AE-E2F474E37AD9}" srcId="{90119837-5B71-4D44-BB01-DB0B084933C8}" destId="{3C67E77D-62FA-499D-B5E6-E79A091C5267}" srcOrd="1" destOrd="0" parTransId="{5337D229-E330-4525-B0FA-14EC5A80604A}" sibTransId="{C056AC5D-B04E-4376-A1CB-3EAB7BE5AF5B}"/>
    <dgm:cxn modelId="{5A7E7697-D5F8-46E0-931D-1B11FA1D692E}" srcId="{477D14C5-CED9-4CFC-B338-DFB0C8090B9F}" destId="{17D2A5FE-4F70-4DF9-AC46-9098C5BD64AA}" srcOrd="4" destOrd="0" parTransId="{101B1F44-8411-4177-AEC3-7688929F222A}" sibTransId="{A87DD57C-7E8E-41C3-9602-914C7D985119}"/>
    <dgm:cxn modelId="{C727AD81-96EF-4D1F-BBB6-4801BA48C453}" type="presOf" srcId="{3FA57C0E-6912-435B-A5D8-1EFE67914E70}" destId="{08B7B17B-8600-44B0-B235-389E5D71D804}" srcOrd="0" destOrd="2" presId="urn:microsoft.com/office/officeart/2005/8/layout/vList2"/>
    <dgm:cxn modelId="{AB09493F-37CB-481D-BE1C-7A521AC3963B}" type="presOf" srcId="{477D14C5-CED9-4CFC-B338-DFB0C8090B9F}" destId="{A9DD881E-A532-414B-870C-8ADE2076F78C}" srcOrd="0" destOrd="0" presId="urn:microsoft.com/office/officeart/2005/8/layout/vList2"/>
    <dgm:cxn modelId="{A6FB3C49-AB75-4315-BB6B-886AA454F16F}" srcId="{CC6B7442-0B72-4EF2-9F13-1325B51AFF9F}" destId="{FE0A3CAE-D039-42F2-AF12-1E6F6793A633}" srcOrd="1" destOrd="0" parTransId="{7E2ED2D1-AFF4-4DED-BB53-30A310825CE2}" sibTransId="{417BDEF2-191B-4000-BDE8-D3D22A51FCF3}"/>
    <dgm:cxn modelId="{C6E7222A-5F84-456A-9806-D51868FAF8A9}" srcId="{3C67E77D-62FA-499D-B5E6-E79A091C5267}" destId="{D6510970-8F9C-4B45-A0F3-6ACB9AA76D40}" srcOrd="0" destOrd="0" parTransId="{7A9FC291-2B6A-4475-8B09-917F9F09E3AB}" sibTransId="{4B87F32C-3630-48F2-9114-4262C0BEEA9E}"/>
    <dgm:cxn modelId="{DC6E05B4-83E9-4C3F-9822-9E1D41C41D9E}" type="presOf" srcId="{CC6B7442-0B72-4EF2-9F13-1325B51AFF9F}" destId="{D64CB5D5-837D-47FC-9E42-A26D800BC695}" srcOrd="0" destOrd="0" presId="urn:microsoft.com/office/officeart/2005/8/layout/vList2"/>
    <dgm:cxn modelId="{FAC3D40F-8E66-452D-9CA4-C2871F2D10EF}" srcId="{477D14C5-CED9-4CFC-B338-DFB0C8090B9F}" destId="{33EAD35F-38F2-4CB7-9A6D-B04FFD8A51FD}" srcOrd="1" destOrd="0" parTransId="{81FE7DB1-4BFC-4407-80A9-E5514E94C61D}" sibTransId="{4B66B839-1910-459B-92B2-14846EBA7A70}"/>
    <dgm:cxn modelId="{102D6D4D-90C9-40F4-A001-35DCC329B127}" srcId="{90119837-5B71-4D44-BB01-DB0B084933C8}" destId="{CC6B7442-0B72-4EF2-9F13-1325B51AFF9F}" srcOrd="2" destOrd="0" parTransId="{E3D139E0-5DC2-4F8E-9F8F-B3F0EBCD4689}" sibTransId="{FF80E1BA-0D6F-4EE8-9640-892A5897DBCD}"/>
    <dgm:cxn modelId="{8C8BEAF7-C28F-4C22-8EA6-E5BCCE652E91}" srcId="{477D14C5-CED9-4CFC-B338-DFB0C8090B9F}" destId="{9AEAFAB9-E536-4ACF-AA30-073F10E98B11}" srcOrd="2" destOrd="0" parTransId="{5BA14381-AFFD-467C-B375-4A4E8173F417}" sibTransId="{9262F345-93BB-46CD-9083-880724E5C4E5}"/>
    <dgm:cxn modelId="{E2EE33AC-3CDB-41AB-99D0-EE89822B0377}" type="presOf" srcId="{90119837-5B71-4D44-BB01-DB0B084933C8}" destId="{ED5DCCC5-BCA8-4491-AA37-BAF153ECA184}" srcOrd="0" destOrd="0" presId="urn:microsoft.com/office/officeart/2005/8/layout/vList2"/>
    <dgm:cxn modelId="{44946EF3-425E-42C8-A6FB-ABA83804B586}" type="presOf" srcId="{D6510970-8F9C-4B45-A0F3-6ACB9AA76D40}" destId="{782956A5-ADC8-4959-B856-589B9D9B9635}" srcOrd="0" destOrd="0" presId="urn:microsoft.com/office/officeart/2005/8/layout/vList2"/>
    <dgm:cxn modelId="{F3770B74-60B7-438A-9C14-87FF95D04624}" type="presOf" srcId="{FE0A3CAE-D039-42F2-AF12-1E6F6793A633}" destId="{08B7B17B-8600-44B0-B235-389E5D71D804}" srcOrd="0" destOrd="1" presId="urn:microsoft.com/office/officeart/2005/8/layout/vList2"/>
    <dgm:cxn modelId="{910CEA5B-99F5-4CDE-8ED2-878D4E0D586A}" type="presOf" srcId="{17D2A5FE-4F70-4DF9-AC46-9098C5BD64AA}" destId="{CD5F6E02-AD43-4E7A-935B-DDF5D6C74800}" srcOrd="0" destOrd="4" presId="urn:microsoft.com/office/officeart/2005/8/layout/vList2"/>
    <dgm:cxn modelId="{1FAFEA8A-F5E1-4415-B664-B88FE7A09186}" type="presOf" srcId="{D4F716F0-0332-4329-ACAB-127A4DBFBC9F}" destId="{08B7B17B-8600-44B0-B235-389E5D71D804}" srcOrd="0" destOrd="0" presId="urn:microsoft.com/office/officeart/2005/8/layout/vList2"/>
    <dgm:cxn modelId="{80D369CF-62F1-4541-AEE2-AB29E5A204FB}" type="presOf" srcId="{3C67E77D-62FA-499D-B5E6-E79A091C5267}" destId="{81203336-F3DE-4B3A-BCF4-0F68C23AC2BB}" srcOrd="0" destOrd="0" presId="urn:microsoft.com/office/officeart/2005/8/layout/vList2"/>
    <dgm:cxn modelId="{C41EF8A8-F7C3-4052-B011-7F3A2BCDBDD6}" srcId="{CC6B7442-0B72-4EF2-9F13-1325B51AFF9F}" destId="{D4F716F0-0332-4329-ACAB-127A4DBFBC9F}" srcOrd="0" destOrd="0" parTransId="{595CD8EF-EE0A-4356-B3F5-936A0F196AEF}" sibTransId="{5AF88A0B-57A0-47CD-9C66-0C0BDAFC3362}"/>
    <dgm:cxn modelId="{8ED8745E-70AE-4940-BBB9-FB6376BDA0D9}" type="presParOf" srcId="{ED5DCCC5-BCA8-4491-AA37-BAF153ECA184}" destId="{A9DD881E-A532-414B-870C-8ADE2076F78C}" srcOrd="0" destOrd="0" presId="urn:microsoft.com/office/officeart/2005/8/layout/vList2"/>
    <dgm:cxn modelId="{31CF7A1A-6E4D-4D10-861C-4FF0D37EB7F8}" type="presParOf" srcId="{ED5DCCC5-BCA8-4491-AA37-BAF153ECA184}" destId="{CD5F6E02-AD43-4E7A-935B-DDF5D6C74800}" srcOrd="1" destOrd="0" presId="urn:microsoft.com/office/officeart/2005/8/layout/vList2"/>
    <dgm:cxn modelId="{9126909B-F016-45D1-8092-6C3135AB4C8A}" type="presParOf" srcId="{ED5DCCC5-BCA8-4491-AA37-BAF153ECA184}" destId="{81203336-F3DE-4B3A-BCF4-0F68C23AC2BB}" srcOrd="2" destOrd="0" presId="urn:microsoft.com/office/officeart/2005/8/layout/vList2"/>
    <dgm:cxn modelId="{730D2F2D-B4CA-4D4B-834E-CF6050C80AD0}" type="presParOf" srcId="{ED5DCCC5-BCA8-4491-AA37-BAF153ECA184}" destId="{782956A5-ADC8-4959-B856-589B9D9B9635}" srcOrd="3" destOrd="0" presId="urn:microsoft.com/office/officeart/2005/8/layout/vList2"/>
    <dgm:cxn modelId="{4902803D-CBF9-4D0B-9ABD-A3F2B1110870}" type="presParOf" srcId="{ED5DCCC5-BCA8-4491-AA37-BAF153ECA184}" destId="{D64CB5D5-837D-47FC-9E42-A26D800BC695}" srcOrd="4" destOrd="0" presId="urn:microsoft.com/office/officeart/2005/8/layout/vList2"/>
    <dgm:cxn modelId="{23FA2328-0584-487D-931D-ED8370AFC6E0}" type="presParOf" srcId="{ED5DCCC5-BCA8-4491-AA37-BAF153ECA184}" destId="{08B7B17B-8600-44B0-B235-389E5D71D804}"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BB618F-A430-481D-B11F-6DDB8C151A42}" type="datetimeFigureOut">
              <a:rPr lang="en-US" smtClean="0"/>
              <a:t>5/12/2017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ABC86F-C4C4-4291-A775-2CAE3AF0871F}" type="slidenum">
              <a:rPr lang="en-US" smtClean="0"/>
              <a:t>‹#›</a:t>
            </a:fld>
            <a:endParaRPr lang="en-US" dirty="0"/>
          </a:p>
        </p:txBody>
      </p:sp>
    </p:spTree>
    <p:extLst>
      <p:ext uri="{BB962C8B-B14F-4D97-AF65-F5344CB8AC3E}">
        <p14:creationId xmlns:p14="http://schemas.microsoft.com/office/powerpoint/2010/main" val="3655588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E88F95-E1C9-440C-B54A-09DBD1F4DD8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195469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692150"/>
            <a:ext cx="4616450" cy="3463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824E0B3-6B15-4C97-A14E-73051445C901}" type="slidenum">
              <a:rPr lang="en-US" smtClean="0"/>
              <a:pPr>
                <a:defRPr/>
              </a:pPr>
              <a:t>6</a:t>
            </a:fld>
            <a:endParaRPr lang="en-US" dirty="0"/>
          </a:p>
        </p:txBody>
      </p:sp>
    </p:spTree>
    <p:extLst>
      <p:ext uri="{BB962C8B-B14F-4D97-AF65-F5344CB8AC3E}">
        <p14:creationId xmlns:p14="http://schemas.microsoft.com/office/powerpoint/2010/main" val="655446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BC86F-C4C4-4291-A775-2CAE3AF0871F}" type="slidenum">
              <a:rPr lang="en-US" smtClean="0"/>
              <a:t>8</a:t>
            </a:fld>
            <a:endParaRPr lang="en-US" dirty="0"/>
          </a:p>
        </p:txBody>
      </p:sp>
    </p:spTree>
    <p:extLst>
      <p:ext uri="{BB962C8B-B14F-4D97-AF65-F5344CB8AC3E}">
        <p14:creationId xmlns:p14="http://schemas.microsoft.com/office/powerpoint/2010/main" val="109464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BC86F-C4C4-4291-A775-2CAE3AF0871F}" type="slidenum">
              <a:rPr lang="en-US" smtClean="0"/>
              <a:t>10</a:t>
            </a:fld>
            <a:endParaRPr lang="en-US" dirty="0"/>
          </a:p>
        </p:txBody>
      </p:sp>
    </p:spTree>
    <p:extLst>
      <p:ext uri="{BB962C8B-B14F-4D97-AF65-F5344CB8AC3E}">
        <p14:creationId xmlns:p14="http://schemas.microsoft.com/office/powerpoint/2010/main" val="119472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20</a:t>
            </a:fld>
            <a:endParaRPr lang="en-US"/>
          </a:p>
        </p:txBody>
      </p:sp>
    </p:spTree>
    <p:extLst>
      <p:ext uri="{BB962C8B-B14F-4D97-AF65-F5344CB8AC3E}">
        <p14:creationId xmlns:p14="http://schemas.microsoft.com/office/powerpoint/2010/main" val="1123785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21</a:t>
            </a:fld>
            <a:endParaRPr lang="en-US"/>
          </a:p>
        </p:txBody>
      </p:sp>
    </p:spTree>
    <p:extLst>
      <p:ext uri="{BB962C8B-B14F-4D97-AF65-F5344CB8AC3E}">
        <p14:creationId xmlns:p14="http://schemas.microsoft.com/office/powerpoint/2010/main" val="2340269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0C750D3-B930-3946-8189-8B6C097983EC}" type="datetimeFigureOut">
              <a:rPr lang="en-US" smtClean="0"/>
              <a:t>5/12/2017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3578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C750D3-B930-3946-8189-8B6C097983EC}" type="datetimeFigureOut">
              <a:rPr lang="en-US" smtClean="0"/>
              <a:t>5/12/2017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4286172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C750D3-B930-3946-8189-8B6C097983EC}" type="datetimeFigureOut">
              <a:rPr lang="en-US" smtClean="0"/>
              <a:t>5/12/2017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4175328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C750D3-B930-3946-8189-8B6C097983EC}" type="datetimeFigureOut">
              <a:rPr lang="en-US" smtClean="0"/>
              <a:t>5/12/2017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664803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C750D3-B930-3946-8189-8B6C097983EC}" type="datetimeFigureOut">
              <a:rPr lang="en-US" smtClean="0"/>
              <a:t>5/12/2017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2556539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C750D3-B930-3946-8189-8B6C097983EC}" type="datetimeFigureOut">
              <a:rPr lang="en-US" smtClean="0"/>
              <a:t>5/12/2017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457314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C750D3-B930-3946-8189-8B6C097983EC}" type="datetimeFigureOut">
              <a:rPr lang="en-US" smtClean="0"/>
              <a:t>5/12/2017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1368652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C750D3-B930-3946-8189-8B6C097983EC}" type="datetimeFigureOut">
              <a:rPr lang="en-US" smtClean="0"/>
              <a:t>5/12/2017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1073632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C750D3-B930-3946-8189-8B6C097983EC}" type="datetimeFigureOut">
              <a:rPr lang="en-US" smtClean="0"/>
              <a:t>5/12/2017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4102378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C750D3-B930-3946-8189-8B6C097983EC}" type="datetimeFigureOut">
              <a:rPr lang="en-US" smtClean="0"/>
              <a:t>5/12/2017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1796987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C750D3-B930-3946-8189-8B6C097983EC}" type="datetimeFigureOut">
              <a:rPr lang="en-US" smtClean="0"/>
              <a:t>5/12/2017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3494357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220">
            <a:alpha val="5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C750D3-B930-3946-8189-8B6C097983EC}" type="datetimeFigureOut">
              <a:rPr lang="en-US" smtClean="0"/>
              <a:t>5/12/2017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FF7D9-5687-704F-8252-9A16310B396B}" type="slidenum">
              <a:rPr lang="en-US" smtClean="0"/>
              <a:t>‹#›</a:t>
            </a:fld>
            <a:endParaRPr lang="en-US" dirty="0"/>
          </a:p>
        </p:txBody>
      </p:sp>
    </p:spTree>
    <p:extLst>
      <p:ext uri="{BB962C8B-B14F-4D97-AF65-F5344CB8AC3E}">
        <p14:creationId xmlns:p14="http://schemas.microsoft.com/office/powerpoint/2010/main" val="2522839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uwpride_flag.ti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4" y="-13510"/>
            <a:ext cx="4577090" cy="7011676"/>
          </a:xfrm>
          <a:prstGeom prst="rect">
            <a:avLst/>
          </a:prstGeom>
        </p:spPr>
      </p:pic>
      <p:pic>
        <p:nvPicPr>
          <p:cNvPr id="10" name="Picture 9" descr="brown box.ai"/>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05002" y="-1047560"/>
            <a:ext cx="7584695" cy="10126262"/>
          </a:xfrm>
          <a:prstGeom prst="rect">
            <a:avLst/>
          </a:prstGeom>
        </p:spPr>
      </p:pic>
      <p:pic>
        <p:nvPicPr>
          <p:cNvPr id="8" name="Picture 7" descr="Powerpoint text box.ai"/>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96232" y="-2799536"/>
            <a:ext cx="7398878" cy="11986317"/>
          </a:xfrm>
          <a:prstGeom prst="rect">
            <a:avLst/>
          </a:prstGeom>
        </p:spPr>
      </p:pic>
      <p:pic>
        <p:nvPicPr>
          <p:cNvPr id="4" name="Picture 3" descr="BrandBar_New_Final_wSig.psd"/>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900" y="5638802"/>
            <a:ext cx="9433097" cy="1471564"/>
          </a:xfrm>
          <a:prstGeom prst="rect">
            <a:avLst/>
          </a:prstGeom>
        </p:spPr>
      </p:pic>
      <p:sp>
        <p:nvSpPr>
          <p:cNvPr id="2" name="TextBox 1"/>
          <p:cNvSpPr txBox="1"/>
          <p:nvPr/>
        </p:nvSpPr>
        <p:spPr>
          <a:xfrm>
            <a:off x="4213412" y="143435"/>
            <a:ext cx="4849906" cy="2800767"/>
          </a:xfrm>
          <a:prstGeom prst="rect">
            <a:avLst/>
          </a:prstGeom>
          <a:noFill/>
        </p:spPr>
        <p:txBody>
          <a:bodyPr wrap="square" rtlCol="0">
            <a:spAutoFit/>
          </a:bodyPr>
          <a:lstStyle/>
          <a:p>
            <a:pPr algn="ctr"/>
            <a:endParaRPr lang="en-US" sz="2400" dirty="0"/>
          </a:p>
          <a:p>
            <a:pPr algn="ctr"/>
            <a:endParaRPr lang="en-US" sz="2400" dirty="0"/>
          </a:p>
          <a:p>
            <a:pPr algn="ctr"/>
            <a:r>
              <a:rPr lang="en-US" sz="4800" dirty="0" smtClean="0"/>
              <a:t>UWYO Honors:</a:t>
            </a:r>
          </a:p>
          <a:p>
            <a:pPr algn="ctr"/>
            <a:r>
              <a:rPr lang="en-US" sz="4000" dirty="0" smtClean="0"/>
              <a:t>Moving Forward</a:t>
            </a:r>
            <a:endParaRPr lang="en-US" sz="2800" dirty="0"/>
          </a:p>
          <a:p>
            <a:pPr algn="ctr"/>
            <a:endParaRPr lang="en-US" sz="2000" i="1" dirty="0"/>
          </a:p>
          <a:p>
            <a:pPr algn="ctr"/>
            <a:endParaRPr lang="en-US" sz="2000" i="1" dirty="0" smtClean="0"/>
          </a:p>
        </p:txBody>
      </p:sp>
    </p:spTree>
    <p:extLst>
      <p:ext uri="{BB962C8B-B14F-4D97-AF65-F5344CB8AC3E}">
        <p14:creationId xmlns:p14="http://schemas.microsoft.com/office/powerpoint/2010/main" val="1235117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Phase-In</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solidFill>
                  <a:schemeClr val="accent6">
                    <a:lumMod val="50000"/>
                  </a:schemeClr>
                </a:solidFill>
              </a:rPr>
              <a:t>Startup phase:  By August 2017</a:t>
            </a:r>
          </a:p>
          <a:p>
            <a:pPr marL="514350" indent="-514350">
              <a:buFont typeface="+mj-lt"/>
              <a:buAutoNum type="arabicPeriod"/>
            </a:pPr>
            <a:r>
              <a:rPr lang="en-US" sz="2800" dirty="0" smtClean="0"/>
              <a:t>Convert Honors Program Director position to Honors College Dean position.  Fill position. </a:t>
            </a:r>
          </a:p>
          <a:p>
            <a:pPr marL="400050" lvl="1" indent="0">
              <a:buNone/>
            </a:pPr>
            <a:r>
              <a:rPr lang="en-US" dirty="0" smtClean="0"/>
              <a:t>(Current Honors </a:t>
            </a:r>
            <a:r>
              <a:rPr lang="en-US" dirty="0"/>
              <a:t>P</a:t>
            </a:r>
            <a:r>
              <a:rPr lang="en-US" dirty="0" smtClean="0"/>
              <a:t>rogram Director is interim and going back to faculty at end of AY 2016-17)</a:t>
            </a:r>
          </a:p>
          <a:p>
            <a:pPr marL="514350" indent="-514350">
              <a:buFont typeface="+mj-lt"/>
              <a:buAutoNum type="arabicPeriod"/>
            </a:pPr>
            <a:r>
              <a:rPr lang="en-US" sz="2800" dirty="0" smtClean="0"/>
              <a:t>Hire Office Associate</a:t>
            </a:r>
            <a:r>
              <a:rPr lang="en-US" sz="2800" dirty="0"/>
              <a:t>	</a:t>
            </a:r>
            <a:r>
              <a:rPr lang="en-US" sz="2800" dirty="0" smtClean="0"/>
              <a:t>to augment support staff (one FTE program coordinator, currently)</a:t>
            </a:r>
            <a:endParaRPr lang="en-US" sz="2800" dirty="0"/>
          </a:p>
        </p:txBody>
      </p:sp>
      <p:pic>
        <p:nvPicPr>
          <p:cNvPr id="4" name="Picture 3" descr="BrandBar_New_Final_wSig.ps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549" y="5390381"/>
            <a:ext cx="9433097" cy="1471564"/>
          </a:xfrm>
          <a:prstGeom prst="rect">
            <a:avLst/>
          </a:prstGeom>
        </p:spPr>
      </p:pic>
    </p:spTree>
    <p:extLst>
      <p:ext uri="{BB962C8B-B14F-4D97-AF65-F5344CB8AC3E}">
        <p14:creationId xmlns:p14="http://schemas.microsoft.com/office/powerpoint/2010/main" val="15405682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Phase-In</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solidFill>
                  <a:schemeClr val="accent6">
                    <a:lumMod val="50000"/>
                  </a:schemeClr>
                </a:solidFill>
              </a:rPr>
              <a:t>Startup phase:  Fall 2017 – Spring 2018</a:t>
            </a:r>
          </a:p>
          <a:p>
            <a:pPr marL="0" indent="0">
              <a:buNone/>
            </a:pPr>
            <a:r>
              <a:rPr lang="en-US" b="1" dirty="0" smtClean="0"/>
              <a:t>Actions/Projects for Honors Dean</a:t>
            </a:r>
          </a:p>
          <a:p>
            <a:pPr marL="514350" indent="-514350">
              <a:buFont typeface="+mj-lt"/>
              <a:buAutoNum type="arabicPeriod"/>
            </a:pPr>
            <a:r>
              <a:rPr lang="en-US" sz="2800" dirty="0" smtClean="0"/>
              <a:t>Working with departments and colleges, coordinate upper division courses and college tracks</a:t>
            </a:r>
          </a:p>
          <a:p>
            <a:pPr marL="514350" indent="-514350">
              <a:buFont typeface="+mj-lt"/>
              <a:buAutoNum type="arabicPeriod"/>
            </a:pPr>
            <a:r>
              <a:rPr lang="en-US" sz="2800" dirty="0" smtClean="0"/>
              <a:t>Develop advisory committees</a:t>
            </a:r>
          </a:p>
          <a:p>
            <a:pPr marL="514350" indent="-514350">
              <a:buFont typeface="+mj-lt"/>
              <a:buAutoNum type="arabicPeriod"/>
            </a:pPr>
            <a:r>
              <a:rPr lang="en-US" sz="2800" dirty="0" smtClean="0"/>
              <a:t>Begin fundraising and develop naming opportunities for Faculty Fellows and curriculum buildout with colleges</a:t>
            </a:r>
          </a:p>
        </p:txBody>
      </p:sp>
      <p:pic>
        <p:nvPicPr>
          <p:cNvPr id="4" name="Picture 3"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549" y="5390381"/>
            <a:ext cx="9433097" cy="1471564"/>
          </a:xfrm>
          <a:prstGeom prst="rect">
            <a:avLst/>
          </a:prstGeom>
        </p:spPr>
      </p:pic>
    </p:spTree>
    <p:extLst>
      <p:ext uri="{BB962C8B-B14F-4D97-AF65-F5344CB8AC3E}">
        <p14:creationId xmlns:p14="http://schemas.microsoft.com/office/powerpoint/2010/main" val="1982910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Phase-In</a:t>
            </a:r>
            <a:endParaRPr lang="en-US" dirty="0"/>
          </a:p>
        </p:txBody>
      </p:sp>
      <p:sp>
        <p:nvSpPr>
          <p:cNvPr id="3" name="Content Placeholder 2"/>
          <p:cNvSpPr>
            <a:spLocks noGrp="1"/>
          </p:cNvSpPr>
          <p:nvPr>
            <p:ph idx="1"/>
          </p:nvPr>
        </p:nvSpPr>
        <p:spPr/>
        <p:txBody>
          <a:bodyPr/>
          <a:lstStyle/>
          <a:p>
            <a:pPr marL="0" indent="0">
              <a:buNone/>
            </a:pPr>
            <a:r>
              <a:rPr lang="en-US" b="1" dirty="0" smtClean="0">
                <a:solidFill>
                  <a:srgbClr val="C07A16"/>
                </a:solidFill>
              </a:rPr>
              <a:t>Incubation phase:  Fall 2018-Spring 2020</a:t>
            </a:r>
          </a:p>
          <a:p>
            <a:pPr marL="514350" indent="-514350">
              <a:buFont typeface="+mj-lt"/>
              <a:buAutoNum type="arabicPeriod"/>
            </a:pPr>
            <a:r>
              <a:rPr lang="en-US" dirty="0" smtClean="0"/>
              <a:t>Hire Associate Dean</a:t>
            </a:r>
          </a:p>
          <a:p>
            <a:pPr marL="514350" indent="-514350">
              <a:buFont typeface="+mj-lt"/>
              <a:buAutoNum type="arabicPeriod"/>
            </a:pPr>
            <a:r>
              <a:rPr lang="en-US" dirty="0" smtClean="0"/>
              <a:t>Hire one new Honors faculty member</a:t>
            </a:r>
          </a:p>
          <a:p>
            <a:pPr marL="514350" indent="-514350">
              <a:buFont typeface="+mj-lt"/>
              <a:buAutoNum type="arabicPeriod"/>
            </a:pPr>
            <a:r>
              <a:rPr lang="en-US" dirty="0" smtClean="0"/>
              <a:t>Hire three 50/50 College liaisons</a:t>
            </a:r>
          </a:p>
          <a:p>
            <a:pPr marL="514350" indent="-514350">
              <a:buFont typeface="+mj-lt"/>
              <a:buAutoNum type="arabicPeriod"/>
            </a:pPr>
            <a:r>
              <a:rPr lang="en-US" dirty="0" smtClean="0"/>
              <a:t>Hire three faculty Fellows</a:t>
            </a:r>
            <a:endParaRPr lang="en-US" dirty="0"/>
          </a:p>
        </p:txBody>
      </p:sp>
      <p:pic>
        <p:nvPicPr>
          <p:cNvPr id="4" name="Picture 3"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549" y="5390381"/>
            <a:ext cx="9433097" cy="1471564"/>
          </a:xfrm>
          <a:prstGeom prst="rect">
            <a:avLst/>
          </a:prstGeom>
        </p:spPr>
      </p:pic>
    </p:spTree>
    <p:extLst>
      <p:ext uri="{BB962C8B-B14F-4D97-AF65-F5344CB8AC3E}">
        <p14:creationId xmlns:p14="http://schemas.microsoft.com/office/powerpoint/2010/main" val="1817985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Phase-In</a:t>
            </a:r>
            <a:endParaRPr lang="en-US" dirty="0"/>
          </a:p>
        </p:txBody>
      </p:sp>
      <p:sp>
        <p:nvSpPr>
          <p:cNvPr id="3" name="Content Placeholder 2"/>
          <p:cNvSpPr>
            <a:spLocks noGrp="1"/>
          </p:cNvSpPr>
          <p:nvPr>
            <p:ph idx="1"/>
          </p:nvPr>
        </p:nvSpPr>
        <p:spPr/>
        <p:txBody>
          <a:bodyPr/>
          <a:lstStyle/>
          <a:p>
            <a:pPr marL="0" indent="0">
              <a:buNone/>
            </a:pPr>
            <a:r>
              <a:rPr lang="en-US" b="1" dirty="0" smtClean="0">
                <a:solidFill>
                  <a:srgbClr val="C07A16"/>
                </a:solidFill>
              </a:rPr>
              <a:t>Incubation phase:  Fall 2018 – Spring 2020</a:t>
            </a:r>
          </a:p>
          <a:p>
            <a:pPr marL="0" indent="0">
              <a:buNone/>
            </a:pPr>
            <a:r>
              <a:rPr lang="en-US" b="1" dirty="0" smtClean="0"/>
              <a:t>Actions/Projects for Honors Dean</a:t>
            </a:r>
          </a:p>
          <a:p>
            <a:pPr marL="514350" indent="-514350">
              <a:buFont typeface="+mj-lt"/>
              <a:buAutoNum type="arabicPeriod"/>
            </a:pPr>
            <a:r>
              <a:rPr lang="en-US" sz="2800" b="1" dirty="0" smtClean="0"/>
              <a:t>Begin developing and managing Experiential Learning portfolio with formalized HIP</a:t>
            </a:r>
          </a:p>
          <a:p>
            <a:pPr marL="514350" indent="-514350">
              <a:buFont typeface="+mj-lt"/>
              <a:buAutoNum type="arabicPeriod"/>
            </a:pPr>
            <a:r>
              <a:rPr lang="en-US" sz="2800" b="1" dirty="0" smtClean="0"/>
              <a:t>Continue developing tracks in colleges</a:t>
            </a:r>
          </a:p>
          <a:p>
            <a:pPr marL="514350" indent="-514350">
              <a:buFont typeface="+mj-lt"/>
              <a:buAutoNum type="arabicPeriod"/>
            </a:pPr>
            <a:r>
              <a:rPr lang="en-US" sz="2800" b="1" dirty="0" smtClean="0"/>
              <a:t>Continued fundraising for Faculty Fellows and other programming</a:t>
            </a:r>
          </a:p>
        </p:txBody>
      </p:sp>
      <p:pic>
        <p:nvPicPr>
          <p:cNvPr id="4" name="Picture 3"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549" y="5390381"/>
            <a:ext cx="9433097" cy="1471564"/>
          </a:xfrm>
          <a:prstGeom prst="rect">
            <a:avLst/>
          </a:prstGeom>
        </p:spPr>
      </p:pic>
    </p:spTree>
    <p:extLst>
      <p:ext uri="{BB962C8B-B14F-4D97-AF65-F5344CB8AC3E}">
        <p14:creationId xmlns:p14="http://schemas.microsoft.com/office/powerpoint/2010/main" val="523091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Phase-In</a:t>
            </a:r>
            <a:endParaRPr lang="en-US" dirty="0"/>
          </a:p>
        </p:txBody>
      </p:sp>
      <p:sp>
        <p:nvSpPr>
          <p:cNvPr id="3" name="Content Placeholder 2"/>
          <p:cNvSpPr>
            <a:spLocks noGrp="1"/>
          </p:cNvSpPr>
          <p:nvPr>
            <p:ph idx="1"/>
          </p:nvPr>
        </p:nvSpPr>
        <p:spPr/>
        <p:txBody>
          <a:bodyPr/>
          <a:lstStyle/>
          <a:p>
            <a:pPr marL="0" indent="0">
              <a:buNone/>
            </a:pPr>
            <a:r>
              <a:rPr lang="en-US" b="1" dirty="0" smtClean="0">
                <a:solidFill>
                  <a:srgbClr val="FFA320"/>
                </a:solidFill>
              </a:rPr>
              <a:t>Established phase:  Fall 2020 and forward</a:t>
            </a:r>
          </a:p>
          <a:p>
            <a:pPr marL="514350" indent="-514350">
              <a:buFont typeface="+mj-lt"/>
              <a:buAutoNum type="arabicPeriod"/>
            </a:pPr>
            <a:r>
              <a:rPr lang="en-US" dirty="0" smtClean="0"/>
              <a:t>Hire one new Honors faculty member</a:t>
            </a:r>
          </a:p>
          <a:p>
            <a:pPr marL="514350" indent="-514350">
              <a:buFont typeface="+mj-lt"/>
              <a:buAutoNum type="arabicPeriod"/>
            </a:pPr>
            <a:r>
              <a:rPr lang="en-US" dirty="0" smtClean="0"/>
              <a:t>Hire three 50/50 College liaisons</a:t>
            </a:r>
          </a:p>
          <a:p>
            <a:pPr marL="514350" indent="-514350">
              <a:buFont typeface="+mj-lt"/>
              <a:buAutoNum type="arabicPeriod"/>
            </a:pPr>
            <a:r>
              <a:rPr lang="en-US" dirty="0" smtClean="0"/>
              <a:t>Hire three faculty Fellows, continue as funding available. </a:t>
            </a:r>
            <a:endParaRPr lang="en-US" dirty="0"/>
          </a:p>
        </p:txBody>
      </p:sp>
      <p:pic>
        <p:nvPicPr>
          <p:cNvPr id="5" name="Picture 4"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549" y="5390381"/>
            <a:ext cx="9433097" cy="1471564"/>
          </a:xfrm>
          <a:prstGeom prst="rect">
            <a:avLst/>
          </a:prstGeom>
        </p:spPr>
      </p:pic>
    </p:spTree>
    <p:extLst>
      <p:ext uri="{BB962C8B-B14F-4D97-AF65-F5344CB8AC3E}">
        <p14:creationId xmlns:p14="http://schemas.microsoft.com/office/powerpoint/2010/main" val="1053803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Phase-In</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solidFill>
                  <a:srgbClr val="FFA320"/>
                </a:solidFill>
              </a:rPr>
              <a:t>Established phase:  Fall 2020 and forward</a:t>
            </a:r>
          </a:p>
          <a:p>
            <a:pPr marL="0" indent="0">
              <a:buNone/>
            </a:pPr>
            <a:r>
              <a:rPr lang="en-US" b="1" dirty="0" smtClean="0"/>
              <a:t>Actions/Projects for Honors Dean</a:t>
            </a:r>
          </a:p>
          <a:p>
            <a:pPr marL="514350" indent="-514350">
              <a:buFont typeface="+mj-lt"/>
              <a:buAutoNum type="arabicPeriod"/>
            </a:pPr>
            <a:r>
              <a:rPr lang="en-US" sz="2800" b="1" dirty="0" smtClean="0"/>
              <a:t>Manage and expand Experiential Learning portfolio with formalized HIP’s</a:t>
            </a:r>
          </a:p>
          <a:p>
            <a:pPr marL="514350" indent="-514350">
              <a:buFont typeface="+mj-lt"/>
              <a:buAutoNum type="arabicPeriod"/>
            </a:pPr>
            <a:r>
              <a:rPr lang="en-US" sz="2800" b="1" dirty="0" smtClean="0"/>
              <a:t>Develop 2+2 agreements with community colleges</a:t>
            </a:r>
          </a:p>
          <a:p>
            <a:pPr marL="514350" indent="-514350">
              <a:buFont typeface="+mj-lt"/>
              <a:buAutoNum type="arabicPeriod"/>
            </a:pPr>
            <a:r>
              <a:rPr lang="en-US" sz="2800" b="1" dirty="0" smtClean="0"/>
              <a:t>Continue to develop college tracks and other curricular options</a:t>
            </a:r>
          </a:p>
          <a:p>
            <a:pPr marL="514350" indent="-514350">
              <a:buFont typeface="+mj-lt"/>
              <a:buAutoNum type="arabicPeriod"/>
            </a:pPr>
            <a:r>
              <a:rPr lang="en-US" sz="2800" b="1" dirty="0" smtClean="0"/>
              <a:t>Continued fundraising for Faculty Fellows and programming options</a:t>
            </a:r>
          </a:p>
        </p:txBody>
      </p:sp>
      <p:pic>
        <p:nvPicPr>
          <p:cNvPr id="4" name="Picture 3"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549" y="5898381"/>
            <a:ext cx="9433097" cy="1471564"/>
          </a:xfrm>
          <a:prstGeom prst="rect">
            <a:avLst/>
          </a:prstGeom>
        </p:spPr>
      </p:pic>
    </p:spTree>
    <p:extLst>
      <p:ext uri="{BB962C8B-B14F-4D97-AF65-F5344CB8AC3E}">
        <p14:creationId xmlns:p14="http://schemas.microsoft.com/office/powerpoint/2010/main" val="1707371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Ancillary Information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74704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Near Term (by August 2017)</a:t>
            </a:r>
            <a:endParaRPr lang="en-US" sz="3200" dirty="0"/>
          </a:p>
        </p:txBody>
      </p:sp>
      <p:sp>
        <p:nvSpPr>
          <p:cNvPr id="3" name="Content Placeholder 2"/>
          <p:cNvSpPr>
            <a:spLocks noGrp="1"/>
          </p:cNvSpPr>
          <p:nvPr>
            <p:ph idx="1"/>
          </p:nvPr>
        </p:nvSpPr>
        <p:spPr/>
        <p:txBody>
          <a:bodyPr>
            <a:normAutofit/>
          </a:bodyPr>
          <a:lstStyle/>
          <a:p>
            <a:pPr>
              <a:buFont typeface="Arial" charset="0"/>
              <a:buChar char="•"/>
            </a:pPr>
            <a:r>
              <a:rPr lang="en-US" sz="2400" dirty="0" smtClean="0"/>
              <a:t>Replace the Program Director with an Honors College Dean</a:t>
            </a:r>
          </a:p>
          <a:p>
            <a:pPr lvl="1">
              <a:buFont typeface="Arial" charset="0"/>
              <a:buChar char="•"/>
            </a:pPr>
            <a:r>
              <a:rPr lang="en-US" sz="2000" dirty="0"/>
              <a:t>This person will work be charged with strategically evaluating implementation recommendations, 3 previous studies, current landscape, and moving the HC forward</a:t>
            </a:r>
          </a:p>
          <a:p>
            <a:pPr>
              <a:buFont typeface="Arial" charset="0"/>
              <a:buChar char="•"/>
            </a:pPr>
            <a:r>
              <a:rPr lang="en-US" sz="2400" dirty="0" smtClean="0"/>
              <a:t>Hire an office assistant</a:t>
            </a:r>
          </a:p>
        </p:txBody>
      </p:sp>
    </p:spTree>
    <p:extLst>
      <p:ext uri="{BB962C8B-B14F-4D97-AF65-F5344CB8AC3E}">
        <p14:creationId xmlns:p14="http://schemas.microsoft.com/office/powerpoint/2010/main" val="5288433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916" y="-14120"/>
            <a:ext cx="8229600" cy="1143000"/>
          </a:xfrm>
        </p:spPr>
        <p:txBody>
          <a:bodyPr>
            <a:normAutofit fontScale="90000"/>
          </a:bodyPr>
          <a:lstStyle/>
          <a:p>
            <a:r>
              <a:rPr lang="en-US" dirty="0" smtClean="0"/>
              <a:t>How:</a:t>
            </a:r>
            <a:br>
              <a:rPr lang="en-US" dirty="0" smtClean="0"/>
            </a:br>
            <a:r>
              <a:rPr lang="en-US" sz="2700" dirty="0" smtClean="0"/>
              <a:t>Honors in Field – Examples of Possibilities</a:t>
            </a:r>
            <a:endParaRPr lang="en-US" dirty="0"/>
          </a:p>
        </p:txBody>
      </p:sp>
      <p:sp>
        <p:nvSpPr>
          <p:cNvPr id="3" name="Content Placeholder 2"/>
          <p:cNvSpPr>
            <a:spLocks noGrp="1"/>
          </p:cNvSpPr>
          <p:nvPr>
            <p:ph idx="1"/>
          </p:nvPr>
        </p:nvSpPr>
        <p:spPr>
          <a:xfrm>
            <a:off x="457200" y="1235375"/>
            <a:ext cx="8462682" cy="4808351"/>
          </a:xfrm>
        </p:spPr>
        <p:txBody>
          <a:bodyPr>
            <a:normAutofit/>
          </a:bodyPr>
          <a:lstStyle/>
          <a:p>
            <a:pPr>
              <a:buFont typeface="Arial" charset="0"/>
              <a:buChar char="•"/>
            </a:pPr>
            <a:r>
              <a:rPr lang="en-US" sz="2000" dirty="0" smtClean="0"/>
              <a:t>In colleges</a:t>
            </a:r>
          </a:p>
          <a:p>
            <a:pPr lvl="2"/>
            <a:r>
              <a:rPr lang="en-US" sz="2000" dirty="0" smtClean="0"/>
              <a:t>Honors Agriculture; Honors Business; Honors Sciences; Honors Liberal Arts; Honors Health Sciences; Honors Engineering</a:t>
            </a:r>
          </a:p>
          <a:p>
            <a:pPr lvl="2"/>
            <a:endParaRPr lang="en-US" sz="2000" dirty="0" smtClean="0"/>
          </a:p>
          <a:p>
            <a:r>
              <a:rPr lang="en-US" sz="2000" dirty="0" smtClean="0"/>
              <a:t>3+2 programs</a:t>
            </a:r>
          </a:p>
          <a:p>
            <a:pPr lvl="2"/>
            <a:r>
              <a:rPr lang="en-US" sz="2000" dirty="0" smtClean="0"/>
              <a:t>Law, MBA, Nursing, MA programs across campus</a:t>
            </a:r>
          </a:p>
          <a:p>
            <a:pPr lvl="2"/>
            <a:endParaRPr lang="en-US" sz="2000" dirty="0" smtClean="0"/>
          </a:p>
          <a:p>
            <a:r>
              <a:rPr lang="en-US" sz="2000" dirty="0" smtClean="0"/>
              <a:t>Certificates</a:t>
            </a:r>
          </a:p>
          <a:p>
            <a:pPr lvl="2"/>
            <a:r>
              <a:rPr lang="en-US" sz="2000" dirty="0" smtClean="0"/>
              <a:t>Computer Science, Sustainability, Global Studies, Data Science</a:t>
            </a:r>
          </a:p>
          <a:p>
            <a:pPr marL="914400" lvl="2" indent="0">
              <a:buNone/>
            </a:pPr>
            <a:endParaRPr lang="en-US" sz="2000" dirty="0" smtClean="0"/>
          </a:p>
          <a:p>
            <a:r>
              <a:rPr lang="en-US" sz="2000" dirty="0" smtClean="0"/>
              <a:t>Departments</a:t>
            </a:r>
          </a:p>
          <a:p>
            <a:pPr lvl="2"/>
            <a:r>
              <a:rPr lang="en-US" sz="2000" dirty="0" smtClean="0"/>
              <a:t>English, Chemistry, COJO, Physiology, Marketing.  The departments decide.</a:t>
            </a:r>
          </a:p>
          <a:p>
            <a:pPr marL="457200" lvl="1" indent="0">
              <a:buNone/>
            </a:pPr>
            <a:endParaRPr lang="en-US" dirty="0" smtClean="0"/>
          </a:p>
          <a:p>
            <a:endParaRPr lang="en-US" dirty="0" smtClean="0"/>
          </a:p>
        </p:txBody>
      </p:sp>
    </p:spTree>
    <p:extLst>
      <p:ext uri="{BB962C8B-B14F-4D97-AF65-F5344CB8AC3E}">
        <p14:creationId xmlns:p14="http://schemas.microsoft.com/office/powerpoint/2010/main" val="2417120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Engineering Honors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56" y="1714054"/>
            <a:ext cx="9192114" cy="1732265"/>
          </a:xfrm>
          <a:prstGeom prst="rect">
            <a:avLst/>
          </a:prstGeom>
        </p:spPr>
      </p:pic>
      <p:sp>
        <p:nvSpPr>
          <p:cNvPr id="7" name="TextBox 6"/>
          <p:cNvSpPr txBox="1"/>
          <p:nvPr/>
        </p:nvSpPr>
        <p:spPr>
          <a:xfrm>
            <a:off x="0" y="3543330"/>
            <a:ext cx="9144000" cy="646459"/>
          </a:xfrm>
          <a:prstGeom prst="rect">
            <a:avLst/>
          </a:prstGeom>
          <a:noFill/>
        </p:spPr>
        <p:txBody>
          <a:bodyPr wrap="square" rtlCol="0">
            <a:spAutoFit/>
          </a:bodyPr>
          <a:lstStyle/>
          <a:p>
            <a:pPr algn="ctr"/>
            <a:r>
              <a:rPr lang="en-US" sz="3601" dirty="0"/>
              <a:t>Engineering Honors</a:t>
            </a:r>
          </a:p>
        </p:txBody>
      </p:sp>
      <p:sp>
        <p:nvSpPr>
          <p:cNvPr id="5" name="Title 1"/>
          <p:cNvSpPr txBox="1">
            <a:spLocks/>
          </p:cNvSpPr>
          <p:nvPr/>
        </p:nvSpPr>
        <p:spPr>
          <a:xfrm>
            <a:off x="348916" y="-14120"/>
            <a:ext cx="8229600" cy="1143000"/>
          </a:xfrm>
          <a:prstGeom prst="rect">
            <a:avLst/>
          </a:prstGeom>
        </p:spPr>
        <p:txBody>
          <a:bodyPr vert="horz" lIns="91440" tIns="45720" rIns="91440" bIns="45720" rtlCol="0" anchor="ct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How:</a:t>
            </a:r>
            <a:br>
              <a:rPr lang="en-US" dirty="0" smtClean="0"/>
            </a:br>
            <a:r>
              <a:rPr lang="en-US" sz="2700" dirty="0" smtClean="0"/>
              <a:t>Develop Honors in Field</a:t>
            </a:r>
          </a:p>
          <a:p>
            <a:r>
              <a:rPr lang="en-US" sz="2700" dirty="0" smtClean="0"/>
              <a:t>Example in Development</a:t>
            </a:r>
            <a:endParaRPr lang="en-US" dirty="0"/>
          </a:p>
        </p:txBody>
      </p:sp>
    </p:spTree>
    <p:extLst>
      <p:ext uri="{BB962C8B-B14F-4D97-AF65-F5344CB8AC3E}">
        <p14:creationId xmlns:p14="http://schemas.microsoft.com/office/powerpoint/2010/main" val="360604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
            </a:r>
            <a:br>
              <a:rPr lang="en-US" sz="3100" dirty="0" smtClean="0"/>
            </a:br>
            <a:r>
              <a:rPr lang="en-US" sz="4000" dirty="0" smtClean="0"/>
              <a:t>Recruitment</a:t>
            </a:r>
            <a:r>
              <a:rPr lang="en-US" sz="2700" dirty="0"/>
              <a:t/>
            </a:r>
            <a:br>
              <a:rPr lang="en-US" sz="2700" dirty="0"/>
            </a:br>
            <a:endParaRPr lang="en-US" sz="2700" dirty="0"/>
          </a:p>
        </p:txBody>
      </p:sp>
      <p:sp>
        <p:nvSpPr>
          <p:cNvPr id="3" name="Content Placeholder 2"/>
          <p:cNvSpPr>
            <a:spLocks noGrp="1"/>
          </p:cNvSpPr>
          <p:nvPr>
            <p:ph idx="1"/>
          </p:nvPr>
        </p:nvSpPr>
        <p:spPr/>
        <p:txBody>
          <a:bodyPr>
            <a:normAutofit/>
          </a:bodyPr>
          <a:lstStyle/>
          <a:p>
            <a:r>
              <a:rPr lang="en-US" dirty="0" smtClean="0"/>
              <a:t>Of the 18 schools, listed by the College Board as our major competitors for high achieving students, 11 have Honors Colleges</a:t>
            </a:r>
          </a:p>
          <a:p>
            <a:pPr lvl="1"/>
            <a:r>
              <a:rPr lang="en-US" dirty="0" smtClean="0"/>
              <a:t>As universities seek to attract high-achieving students, the move to an Honors College has become a national trend.</a:t>
            </a:r>
          </a:p>
        </p:txBody>
      </p:sp>
      <p:pic>
        <p:nvPicPr>
          <p:cNvPr id="5" name="Picture 4"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549" y="5390381"/>
            <a:ext cx="9433097" cy="1471564"/>
          </a:xfrm>
          <a:prstGeom prst="rect">
            <a:avLst/>
          </a:prstGeom>
        </p:spPr>
      </p:pic>
    </p:spTree>
    <p:extLst>
      <p:ext uri="{BB962C8B-B14F-4D97-AF65-F5344CB8AC3E}">
        <p14:creationId xmlns:p14="http://schemas.microsoft.com/office/powerpoint/2010/main" val="18504897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5315442"/>
            <a:ext cx="9144095" cy="515736"/>
            <a:chOff x="0" y="5760720"/>
            <a:chExt cx="12188952" cy="687469"/>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0720"/>
              <a:ext cx="12188952" cy="68746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107" y="5830134"/>
              <a:ext cx="585073" cy="548640"/>
            </a:xfrm>
            <a:prstGeom prst="rect">
              <a:avLst/>
            </a:prstGeom>
          </p:spPr>
        </p:pic>
      </p:grpSp>
      <p:sp>
        <p:nvSpPr>
          <p:cNvPr id="13" name="Title 12"/>
          <p:cNvSpPr>
            <a:spLocks noGrp="1"/>
          </p:cNvSpPr>
          <p:nvPr>
            <p:ph type="title"/>
          </p:nvPr>
        </p:nvSpPr>
        <p:spPr>
          <a:xfrm>
            <a:off x="576268" y="1319855"/>
            <a:ext cx="7317105" cy="765771"/>
          </a:xfrm>
        </p:spPr>
        <p:txBody>
          <a:bodyPr>
            <a:noAutofit/>
          </a:bodyPr>
          <a:lstStyle/>
          <a:p>
            <a:r>
              <a:rPr lang="en-US" sz="3001" b="1" dirty="0"/>
              <a:t>Engineering Honors Program Objectives</a:t>
            </a:r>
          </a:p>
        </p:txBody>
      </p:sp>
      <p:sp>
        <p:nvSpPr>
          <p:cNvPr id="14" name="Content Placeholder 13"/>
          <p:cNvSpPr>
            <a:spLocks noGrp="1"/>
          </p:cNvSpPr>
          <p:nvPr>
            <p:ph idx="1"/>
          </p:nvPr>
        </p:nvSpPr>
        <p:spPr>
          <a:xfrm>
            <a:off x="1142108" y="2285702"/>
            <a:ext cx="7545764" cy="3201234"/>
          </a:xfrm>
        </p:spPr>
        <p:txBody>
          <a:bodyPr>
            <a:normAutofit/>
          </a:bodyPr>
          <a:lstStyle/>
          <a:p>
            <a:r>
              <a:rPr lang="en-US" sz="2701" dirty="0"/>
              <a:t>Recruiting competitiveness</a:t>
            </a:r>
          </a:p>
          <a:p>
            <a:r>
              <a:rPr lang="en-US" sz="2701" dirty="0"/>
              <a:t>Enhanced experience</a:t>
            </a:r>
          </a:p>
          <a:p>
            <a:r>
              <a:rPr lang="en-US" sz="2701" dirty="0"/>
              <a:t>Distinguish top performers</a:t>
            </a:r>
          </a:p>
          <a:p>
            <a:r>
              <a:rPr lang="en-US" sz="2701" dirty="0"/>
              <a:t>Complement existing UW </a:t>
            </a:r>
            <a:r>
              <a:rPr lang="en-US" sz="2701" dirty="0" smtClean="0"/>
              <a:t>Honors</a:t>
            </a:r>
            <a:endParaRPr lang="en-US" sz="2701" dirty="0"/>
          </a:p>
        </p:txBody>
      </p:sp>
      <p:sp>
        <p:nvSpPr>
          <p:cNvPr id="4" name="Slide Number Placeholder 3"/>
          <p:cNvSpPr>
            <a:spLocks noGrp="1"/>
          </p:cNvSpPr>
          <p:nvPr>
            <p:ph type="sldNum" sz="quarter" idx="12"/>
          </p:nvPr>
        </p:nvSpPr>
        <p:spPr>
          <a:xfrm>
            <a:off x="7893374" y="5451833"/>
            <a:ext cx="857475" cy="207223"/>
          </a:xfrm>
        </p:spPr>
        <p:txBody>
          <a:bodyPr/>
          <a:lstStyle/>
          <a:p>
            <a:fld id="{25BA54BD-C84D-46CE-8B72-31BFB26ABA43}" type="slidenum">
              <a:rPr lang="en-US" smtClean="0">
                <a:solidFill>
                  <a:schemeClr val="tx1"/>
                </a:solidFill>
                <a:latin typeface="+mj-lt"/>
              </a:rPr>
              <a:t>20</a:t>
            </a:fld>
            <a:endParaRPr lang="en-US" dirty="0">
              <a:solidFill>
                <a:schemeClr val="tx1"/>
              </a:solidFill>
              <a:latin typeface="+mj-lt"/>
            </a:endParaRPr>
          </a:p>
        </p:txBody>
      </p:sp>
      <p:cxnSp>
        <p:nvCxnSpPr>
          <p:cNvPr id="8" name="Straight Connector 7"/>
          <p:cNvCxnSpPr/>
          <p:nvPr/>
        </p:nvCxnSpPr>
        <p:spPr>
          <a:xfrm>
            <a:off x="684788" y="1942713"/>
            <a:ext cx="788772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121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5315442"/>
            <a:ext cx="9144095" cy="515736"/>
            <a:chOff x="0" y="5760720"/>
            <a:chExt cx="12188952" cy="687469"/>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0720"/>
              <a:ext cx="12188952" cy="68746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107" y="5830134"/>
              <a:ext cx="585073" cy="548640"/>
            </a:xfrm>
            <a:prstGeom prst="rect">
              <a:avLst/>
            </a:prstGeom>
          </p:spPr>
        </p:pic>
      </p:grpSp>
      <p:sp>
        <p:nvSpPr>
          <p:cNvPr id="2" name="Title 1"/>
          <p:cNvSpPr>
            <a:spLocks noGrp="1"/>
          </p:cNvSpPr>
          <p:nvPr>
            <p:ph type="title"/>
          </p:nvPr>
        </p:nvSpPr>
        <p:spPr>
          <a:xfrm>
            <a:off x="684788" y="595268"/>
            <a:ext cx="7145609" cy="765771"/>
          </a:xfrm>
        </p:spPr>
        <p:txBody>
          <a:bodyPr>
            <a:noAutofit/>
          </a:bodyPr>
          <a:lstStyle/>
          <a:p>
            <a:r>
              <a:rPr lang="en-US" sz="3301" b="1" dirty="0"/>
              <a:t>Goals of the Engineering Honors Program</a:t>
            </a:r>
          </a:p>
        </p:txBody>
      </p:sp>
      <p:sp>
        <p:nvSpPr>
          <p:cNvPr id="15" name="Slide Number Placeholder 3"/>
          <p:cNvSpPr>
            <a:spLocks noGrp="1"/>
          </p:cNvSpPr>
          <p:nvPr>
            <p:ph type="sldNum" sz="quarter" idx="12"/>
          </p:nvPr>
        </p:nvSpPr>
        <p:spPr>
          <a:xfrm>
            <a:off x="8001893" y="5469697"/>
            <a:ext cx="857475" cy="207223"/>
          </a:xfrm>
        </p:spPr>
        <p:txBody>
          <a:bodyPr/>
          <a:lstStyle/>
          <a:p>
            <a:r>
              <a:rPr lang="en-US" dirty="0" smtClean="0">
                <a:solidFill>
                  <a:schemeClr val="tx1"/>
                </a:solidFill>
                <a:latin typeface="+mj-lt"/>
              </a:rPr>
              <a:t>3</a:t>
            </a:r>
            <a:endParaRPr lang="en-US" dirty="0">
              <a:solidFill>
                <a:schemeClr val="tx1"/>
              </a:solidFill>
              <a:latin typeface="+mj-lt"/>
            </a:endParaRPr>
          </a:p>
        </p:txBody>
      </p:sp>
      <p:sp>
        <p:nvSpPr>
          <p:cNvPr id="3" name="TextBox 2"/>
          <p:cNvSpPr txBox="1"/>
          <p:nvPr/>
        </p:nvSpPr>
        <p:spPr>
          <a:xfrm>
            <a:off x="1060212" y="1942713"/>
            <a:ext cx="7023672" cy="2898101"/>
          </a:xfrm>
          <a:prstGeom prst="rect">
            <a:avLst/>
          </a:prstGeom>
          <a:noFill/>
        </p:spPr>
        <p:txBody>
          <a:bodyPr wrap="square" rtlCol="0">
            <a:spAutoFit/>
          </a:bodyPr>
          <a:lstStyle/>
          <a:p>
            <a:r>
              <a:rPr lang="en-US" sz="2026" dirty="0"/>
              <a:t>In the creation of an Engineering Honors program it is the goal of the College of Engineering &amp; Applied Science to provide Honors students with an enhanced educational experience within the CEAS that complements the liberal arts curriculum currently offered by the Honors Program.  This experience should foster creativity and critical thinking, and also provide distinction for HP EN students.</a:t>
            </a:r>
          </a:p>
          <a:p>
            <a:r>
              <a:rPr lang="en-US" sz="2026" b="1" dirty="0"/>
              <a:t> </a:t>
            </a:r>
            <a:endParaRPr lang="en-US" sz="2026" dirty="0"/>
          </a:p>
          <a:p>
            <a:r>
              <a:rPr lang="en-US" sz="2026" dirty="0"/>
              <a:t>  </a:t>
            </a:r>
          </a:p>
        </p:txBody>
      </p:sp>
      <p:cxnSp>
        <p:nvCxnSpPr>
          <p:cNvPr id="8" name="Straight Connector 7"/>
          <p:cNvCxnSpPr/>
          <p:nvPr/>
        </p:nvCxnSpPr>
        <p:spPr>
          <a:xfrm>
            <a:off x="684788" y="1714053"/>
            <a:ext cx="788772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82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163146" y="799416"/>
            <a:ext cx="514484" cy="8835890"/>
            <a:chOff x="10811312" y="-76199"/>
            <a:chExt cx="685800" cy="11778119"/>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8222" t="2324" r="-49386" b="-2324"/>
            <a:stretch/>
          </p:blipFill>
          <p:spPr>
            <a:xfrm rot="5400000">
              <a:off x="5265152" y="5469961"/>
              <a:ext cx="11778119" cy="6858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1674" y="360461"/>
              <a:ext cx="585073" cy="548640"/>
            </a:xfrm>
            <a:prstGeom prst="rect">
              <a:avLst/>
            </a:prstGeom>
          </p:spPr>
        </p:pic>
      </p:grpSp>
      <p:sp>
        <p:nvSpPr>
          <p:cNvPr id="2" name="Slide Number Placeholder 1"/>
          <p:cNvSpPr>
            <a:spLocks noGrp="1"/>
          </p:cNvSpPr>
          <p:nvPr>
            <p:ph type="sldNum" sz="quarter" idx="12"/>
          </p:nvPr>
        </p:nvSpPr>
        <p:spPr/>
        <p:txBody>
          <a:bodyPr/>
          <a:lstStyle/>
          <a:p>
            <a:fld id="{25BA54BD-C84D-46CE-8B72-31BFB26ABA43}" type="slidenum">
              <a:rPr lang="en-US" smtClean="0">
                <a:solidFill>
                  <a:schemeClr val="tx1"/>
                </a:solidFill>
              </a:rPr>
              <a:t>22</a:t>
            </a:fld>
            <a:endParaRPr lang="en-US" dirty="0">
              <a:solidFill>
                <a:schemeClr val="tx1"/>
              </a:solidFill>
            </a:endParaRPr>
          </a:p>
        </p:txBody>
      </p:sp>
      <p:sp>
        <p:nvSpPr>
          <p:cNvPr id="4" name="Title 1"/>
          <p:cNvSpPr txBox="1">
            <a:spLocks/>
          </p:cNvSpPr>
          <p:nvPr/>
        </p:nvSpPr>
        <p:spPr>
          <a:xfrm>
            <a:off x="628651" y="1130496"/>
            <a:ext cx="7886700" cy="994431"/>
          </a:xfrm>
          <a:prstGeom prst="rect">
            <a:avLst/>
          </a:prstGeom>
        </p:spPr>
        <p:txBody>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r>
              <a:rPr lang="en-US" sz="3300" b="1" dirty="0"/>
              <a:t>Engineering Honors Course Options</a:t>
            </a:r>
          </a:p>
        </p:txBody>
      </p:sp>
      <p:graphicFrame>
        <p:nvGraphicFramePr>
          <p:cNvPr id="8" name="Table 7"/>
          <p:cNvGraphicFramePr>
            <a:graphicFrameLocks noGrp="1"/>
          </p:cNvGraphicFramePr>
          <p:nvPr>
            <p:extLst>
              <p:ext uri="{D42A27DB-BD31-4B8C-83A1-F6EECF244321}">
                <p14:modId xmlns:p14="http://schemas.microsoft.com/office/powerpoint/2010/main" val="7725194"/>
              </p:ext>
            </p:extLst>
          </p:nvPr>
        </p:nvGraphicFramePr>
        <p:xfrm>
          <a:off x="729762" y="2228536"/>
          <a:ext cx="6594229" cy="3869281"/>
        </p:xfrm>
        <a:graphic>
          <a:graphicData uri="http://schemas.openxmlformats.org/drawingml/2006/table">
            <a:tbl>
              <a:tblPr firstRow="1" firstCol="1" bandRow="1">
                <a:tableStyleId>{8EC20E35-A176-4012-BC5E-935CFFF8708E}</a:tableStyleId>
              </a:tblPr>
              <a:tblGrid>
                <a:gridCol w="654030">
                  <a:extLst>
                    <a:ext uri="{9D8B030D-6E8A-4147-A177-3AD203B41FA5}">
                      <a16:colId xmlns="" xmlns:a16="http://schemas.microsoft.com/office/drawing/2014/main" val="20000"/>
                    </a:ext>
                  </a:extLst>
                </a:gridCol>
                <a:gridCol w="2562070">
                  <a:extLst>
                    <a:ext uri="{9D8B030D-6E8A-4147-A177-3AD203B41FA5}">
                      <a16:colId xmlns="" xmlns:a16="http://schemas.microsoft.com/office/drawing/2014/main" val="20001"/>
                    </a:ext>
                  </a:extLst>
                </a:gridCol>
                <a:gridCol w="3378129">
                  <a:extLst>
                    <a:ext uri="{9D8B030D-6E8A-4147-A177-3AD203B41FA5}">
                      <a16:colId xmlns="" xmlns:a16="http://schemas.microsoft.com/office/drawing/2014/main" val="20002"/>
                    </a:ext>
                  </a:extLst>
                </a:gridCol>
              </a:tblGrid>
              <a:tr h="1094680">
                <a:tc>
                  <a:txBody>
                    <a:bodyPr/>
                    <a:lstStyle/>
                    <a:p>
                      <a:pPr marL="0" marR="0" algn="ctr">
                        <a:lnSpc>
                          <a:spcPct val="115000"/>
                        </a:lnSpc>
                        <a:spcBef>
                          <a:spcPts val="0"/>
                        </a:spcBef>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783" marR="54783" marT="0" marB="0" anchor="b"/>
                </a:tc>
                <a:tc>
                  <a:txBody>
                    <a:bodyPr/>
                    <a:lstStyle/>
                    <a:p>
                      <a:pPr marL="0" marR="0" lvl="0" indent="0" algn="ctr" defTabSz="914126" rtl="0" eaLnBrk="1" fontAlgn="auto" latinLnBrk="0" hangingPunct="1">
                        <a:lnSpc>
                          <a:spcPct val="115000"/>
                        </a:lnSpc>
                        <a:spcBef>
                          <a:spcPts val="0"/>
                        </a:spcBef>
                        <a:spcAft>
                          <a:spcPts val="1000"/>
                        </a:spcAft>
                        <a:buClrTx/>
                        <a:buSzTx/>
                        <a:buFontTx/>
                        <a:buNone/>
                        <a:tabLst/>
                        <a:defRPr/>
                      </a:pPr>
                      <a:r>
                        <a:rPr lang="en-US" sz="2000" b="1" dirty="0" smtClean="0">
                          <a:effectLst/>
                        </a:rPr>
                        <a:t>UW Honors Program Requirements</a:t>
                      </a:r>
                      <a:endParaRPr lang="en-US" sz="20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783" marR="54783" marT="0" marB="0" anchor="b"/>
                </a:tc>
                <a:tc>
                  <a:txBody>
                    <a:bodyPr/>
                    <a:lstStyle/>
                    <a:p>
                      <a:pPr marL="0" marR="0" lvl="0" indent="0" algn="ctr" defTabSz="914126" rtl="0" eaLnBrk="1" fontAlgn="auto" latinLnBrk="0" hangingPunct="1">
                        <a:lnSpc>
                          <a:spcPct val="115000"/>
                        </a:lnSpc>
                        <a:spcBef>
                          <a:spcPts val="0"/>
                        </a:spcBef>
                        <a:spcAft>
                          <a:spcPts val="1000"/>
                        </a:spcAft>
                        <a:buClrTx/>
                        <a:buSzTx/>
                        <a:buFontTx/>
                        <a:buNone/>
                        <a:tabLst/>
                        <a:defRPr/>
                      </a:pPr>
                      <a:r>
                        <a:rPr lang="en-US" sz="2000" b="1" dirty="0" smtClean="0">
                          <a:effectLst/>
                        </a:rPr>
                        <a:t>CEAS Honors Program </a:t>
                      </a:r>
                      <a:br>
                        <a:rPr lang="en-US" sz="2000" b="1" dirty="0" smtClean="0">
                          <a:effectLst/>
                        </a:rPr>
                      </a:br>
                      <a:r>
                        <a:rPr lang="en-US" sz="2000" b="1" dirty="0" smtClean="0">
                          <a:effectLst/>
                        </a:rPr>
                        <a:t>Requirements</a:t>
                      </a:r>
                      <a:endParaRPr lang="en-US" sz="20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4783" marR="54783" marT="0" marB="0" anchor="ctr"/>
                </a:tc>
                <a:extLst>
                  <a:ext uri="{0D108BD9-81ED-4DB2-BD59-A6C34878D82A}">
                    <a16:rowId xmlns="" xmlns:a16="http://schemas.microsoft.com/office/drawing/2014/main" val="10000"/>
                  </a:ext>
                </a:extLst>
              </a:tr>
              <a:tr h="227873">
                <a:tc>
                  <a:txBody>
                    <a:bodyPr/>
                    <a:lstStyle/>
                    <a:p>
                      <a:pPr marL="0" marR="0" algn="ctr">
                        <a:lnSpc>
                          <a:spcPct val="115000"/>
                        </a:lnSpc>
                        <a:spcBef>
                          <a:spcPts val="0"/>
                        </a:spcBef>
                        <a:spcAft>
                          <a:spcPts val="100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783" marR="54783" marT="0" marB="0">
                    <a:solidFill>
                      <a:schemeClr val="bg2"/>
                    </a:solidFill>
                  </a:tcPr>
                </a:tc>
                <a:tc>
                  <a:txBody>
                    <a:bodyPr/>
                    <a:lstStyle/>
                    <a:p>
                      <a:pPr marL="0" marR="0" algn="l">
                        <a:lnSpc>
                          <a:spcPct val="115000"/>
                        </a:lnSpc>
                        <a:spcBef>
                          <a:spcPts val="0"/>
                        </a:spcBef>
                        <a:spcAft>
                          <a:spcPts val="10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783" marR="54783" marT="0" marB="0"/>
                </a:tc>
                <a:tc>
                  <a:txBody>
                    <a:bodyPr/>
                    <a:lstStyle/>
                    <a:p>
                      <a:pPr marL="0" marR="0" algn="l">
                        <a:lnSpc>
                          <a:spcPct val="115000"/>
                        </a:lnSpc>
                        <a:spcBef>
                          <a:spcPts val="0"/>
                        </a:spcBef>
                        <a:spcAft>
                          <a:spcPts val="10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783" marR="54783" marT="0" marB="0"/>
                </a:tc>
                <a:extLst>
                  <a:ext uri="{0D108BD9-81ED-4DB2-BD59-A6C34878D82A}">
                    <a16:rowId xmlns="" xmlns:a16="http://schemas.microsoft.com/office/drawing/2014/main" val="10001"/>
                  </a:ext>
                </a:extLst>
              </a:tr>
              <a:tr h="2462848">
                <a:tc>
                  <a:txBody>
                    <a:bodyPr/>
                    <a:lstStyle/>
                    <a:p>
                      <a:pPr marL="0" marR="0" algn="ctr">
                        <a:lnSpc>
                          <a:spcPct val="115000"/>
                        </a:lnSpc>
                        <a:spcBef>
                          <a:spcPts val="0"/>
                        </a:spcBef>
                        <a:spcAft>
                          <a:spcPts val="1000"/>
                        </a:spcAft>
                      </a:pPr>
                      <a:r>
                        <a:rPr lang="en-US" sz="1200" dirty="0">
                          <a:effectLst/>
                        </a:rPr>
                        <a:t>General</a:t>
                      </a:r>
                      <a:br>
                        <a:rPr lang="en-US" sz="1200" dirty="0">
                          <a:effectLst/>
                        </a:rPr>
                      </a:b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783" marR="54783" marT="0" marB="0"/>
                </a:tc>
                <a:tc>
                  <a:txBody>
                    <a:bodyPr/>
                    <a:lstStyle/>
                    <a:p>
                      <a:pPr marL="0" marR="0">
                        <a:lnSpc>
                          <a:spcPct val="115000"/>
                        </a:lnSpc>
                        <a:spcBef>
                          <a:spcPts val="0"/>
                        </a:spcBef>
                        <a:spcAft>
                          <a:spcPts val="1000"/>
                        </a:spcAft>
                      </a:pPr>
                      <a:r>
                        <a:rPr lang="en-US" sz="1100" dirty="0">
                          <a:effectLst/>
                        </a:rPr>
                        <a:t>HP Colloquium (3)[COM1 or H]</a:t>
                      </a:r>
                      <a:br>
                        <a:rPr lang="en-US" sz="1100" dirty="0">
                          <a:effectLst/>
                        </a:rPr>
                      </a:br>
                      <a:r>
                        <a:rPr lang="en-US" sz="1100" dirty="0">
                          <a:effectLst/>
                        </a:rPr>
                        <a:t>HP Colloquium (3)[COM2]</a:t>
                      </a:r>
                      <a:br>
                        <a:rPr lang="en-US" sz="1100" dirty="0">
                          <a:effectLst/>
                        </a:rPr>
                      </a:br>
                      <a:r>
                        <a:rPr lang="en-US" sz="1100" kern="1200" dirty="0" smtClean="0">
                          <a:solidFill>
                            <a:schemeClr val="dk1"/>
                          </a:solidFill>
                          <a:effectLst/>
                          <a:latin typeface="+mn-lt"/>
                          <a:ea typeface="+mn-ea"/>
                          <a:cs typeface="+mn-cs"/>
                        </a:rPr>
                        <a:t>HP 215 (3) [H] </a:t>
                      </a:r>
                      <a:br>
                        <a:rPr lang="en-US" sz="1100" kern="1200" dirty="0" smtClean="0">
                          <a:solidFill>
                            <a:schemeClr val="dk1"/>
                          </a:solidFill>
                          <a:effectLst/>
                          <a:latin typeface="+mn-lt"/>
                          <a:ea typeface="+mn-ea"/>
                          <a:cs typeface="+mn-cs"/>
                        </a:rPr>
                      </a:br>
                      <a:r>
                        <a:rPr lang="en-US" sz="1100" kern="1200" dirty="0" smtClean="0">
                          <a:solidFill>
                            <a:schemeClr val="dk1"/>
                          </a:solidFill>
                          <a:effectLst/>
                          <a:latin typeface="+mn-lt"/>
                          <a:ea typeface="+mn-ea"/>
                          <a:cs typeface="+mn-cs"/>
                        </a:rPr>
                        <a:t>HP 315 (3) [H]</a:t>
                      </a:r>
                      <a:br>
                        <a:rPr lang="en-US" sz="1100" kern="1200" dirty="0" smtClean="0">
                          <a:solidFill>
                            <a:schemeClr val="dk1"/>
                          </a:solidFill>
                          <a:effectLst/>
                          <a:latin typeface="+mn-lt"/>
                          <a:ea typeface="+mn-ea"/>
                          <a:cs typeface="+mn-cs"/>
                        </a:rPr>
                      </a:br>
                      <a:r>
                        <a:rPr lang="en-US" sz="1100" kern="1200" dirty="0" smtClean="0">
                          <a:solidFill>
                            <a:schemeClr val="dk1"/>
                          </a:solidFill>
                          <a:effectLst/>
                          <a:latin typeface="+mn-lt"/>
                          <a:ea typeface="+mn-ea"/>
                          <a:cs typeface="+mn-cs"/>
                        </a:rPr>
                        <a:t>HP 415 (3) [H]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783" marR="54783" marT="0" marB="0"/>
                </a:tc>
                <a:tc>
                  <a:txBody>
                    <a:bodyPr/>
                    <a:lstStyle/>
                    <a:p>
                      <a:pPr marL="0" marR="0">
                        <a:lnSpc>
                          <a:spcPct val="115000"/>
                        </a:lnSpc>
                        <a:spcBef>
                          <a:spcPts val="0"/>
                        </a:spcBef>
                        <a:spcAft>
                          <a:spcPts val="1200"/>
                        </a:spcAft>
                      </a:pPr>
                      <a:r>
                        <a:rPr lang="en-US" sz="1100" b="1" dirty="0" smtClean="0">
                          <a:effectLst/>
                        </a:rPr>
                        <a:t>Required:</a:t>
                      </a:r>
                      <a:br>
                        <a:rPr lang="en-US" sz="1100" b="1" dirty="0" smtClean="0">
                          <a:effectLst/>
                        </a:rPr>
                      </a:br>
                      <a:r>
                        <a:rPr lang="en-US" sz="1100" dirty="0" smtClean="0">
                          <a:effectLst/>
                        </a:rPr>
                        <a:t>HP EN Independent Study/Research (3) [HP, UL EL]</a:t>
                      </a:r>
                      <a:br>
                        <a:rPr lang="en-US" sz="1100" dirty="0" smtClean="0">
                          <a:effectLst/>
                        </a:rPr>
                      </a:br>
                      <a:r>
                        <a:rPr lang="en-US" sz="1100" dirty="0" smtClean="0">
                          <a:effectLst/>
                        </a:rPr>
                        <a:t>or</a:t>
                      </a:r>
                      <a:br>
                        <a:rPr lang="en-US" sz="1100" dirty="0" smtClean="0">
                          <a:effectLst/>
                        </a:rPr>
                      </a:br>
                      <a:r>
                        <a:rPr lang="en-US" sz="1100" dirty="0" smtClean="0">
                          <a:effectLst/>
                        </a:rPr>
                        <a:t>HP EN Methods/Seminar (3) [HP, COM3, UL EL]</a:t>
                      </a:r>
                    </a:p>
                    <a:p>
                      <a:pPr marL="0" marR="0">
                        <a:lnSpc>
                          <a:spcPct val="115000"/>
                        </a:lnSpc>
                        <a:spcBef>
                          <a:spcPts val="0"/>
                        </a:spcBef>
                        <a:spcAft>
                          <a:spcPts val="1200"/>
                        </a:spcAft>
                      </a:pPr>
                      <a:r>
                        <a:rPr lang="en-US" sz="1100" b="1" dirty="0" smtClean="0">
                          <a:effectLst/>
                        </a:rPr>
                        <a:t>Select </a:t>
                      </a:r>
                      <a:r>
                        <a:rPr lang="en-US" sz="1100" b="1" dirty="0">
                          <a:effectLst/>
                        </a:rPr>
                        <a:t>for </a:t>
                      </a:r>
                      <a:r>
                        <a:rPr lang="en-US" sz="1100" b="1" dirty="0" smtClean="0">
                          <a:effectLst/>
                        </a:rPr>
                        <a:t>6 </a:t>
                      </a:r>
                      <a:r>
                        <a:rPr lang="en-US" sz="1100" b="1" dirty="0">
                          <a:effectLst/>
                        </a:rPr>
                        <a:t>CREDIT </a:t>
                      </a:r>
                      <a:r>
                        <a:rPr lang="en-US" sz="1100" b="1" dirty="0" smtClean="0">
                          <a:effectLst/>
                        </a:rPr>
                        <a:t>HOURS:</a:t>
                      </a:r>
                      <a:br>
                        <a:rPr lang="en-US" sz="1100" b="1" dirty="0" smtClean="0">
                          <a:effectLst/>
                        </a:rPr>
                      </a:br>
                      <a:r>
                        <a:rPr lang="en-US" sz="1100" dirty="0" smtClean="0">
                          <a:effectLst/>
                        </a:rPr>
                        <a:t>HP EN Independent Study/Research (3-6) [HP, UL EL]</a:t>
                      </a:r>
                      <a:br>
                        <a:rPr lang="en-US" sz="1100" dirty="0" smtClean="0">
                          <a:effectLst/>
                        </a:rPr>
                      </a:br>
                      <a:r>
                        <a:rPr lang="en-US" sz="1100" dirty="0" smtClean="0">
                          <a:effectLst/>
                        </a:rPr>
                        <a:t>HP </a:t>
                      </a:r>
                      <a:r>
                        <a:rPr lang="en-US" sz="1100" dirty="0">
                          <a:effectLst/>
                        </a:rPr>
                        <a:t>EN Methods/Seminar (3</a:t>
                      </a:r>
                      <a:r>
                        <a:rPr lang="en-US" sz="1100" dirty="0" smtClean="0">
                          <a:effectLst/>
                        </a:rPr>
                        <a:t>) [</a:t>
                      </a:r>
                      <a:r>
                        <a:rPr lang="en-US" sz="1100" dirty="0">
                          <a:effectLst/>
                        </a:rPr>
                        <a:t>HP, COM3, UL EL]</a:t>
                      </a:r>
                      <a:br>
                        <a:rPr lang="en-US" sz="1100" dirty="0">
                          <a:effectLst/>
                        </a:rPr>
                      </a:br>
                      <a:r>
                        <a:rPr lang="en-US" sz="1100" dirty="0" smtClean="0">
                          <a:effectLst/>
                        </a:rPr>
                        <a:t>HP EN</a:t>
                      </a:r>
                      <a:r>
                        <a:rPr lang="en-US" sz="1100" baseline="0" dirty="0" smtClean="0">
                          <a:effectLst/>
                        </a:rPr>
                        <a:t> </a:t>
                      </a:r>
                      <a:r>
                        <a:rPr lang="en-US" sz="1100" dirty="0" smtClean="0">
                          <a:effectLst/>
                        </a:rPr>
                        <a:t>Study Abroad (3) (w/</a:t>
                      </a:r>
                      <a:r>
                        <a:rPr lang="en-US" sz="1100" baseline="0" dirty="0" smtClean="0">
                          <a:effectLst/>
                        </a:rPr>
                        <a:t> advisor approval)</a:t>
                      </a:r>
                      <a:r>
                        <a:rPr lang="en-US" sz="1100" dirty="0">
                          <a:effectLst/>
                        </a:rPr>
                        <a:t/>
                      </a:r>
                      <a:br>
                        <a:rPr lang="en-US" sz="1100" dirty="0">
                          <a:effectLst/>
                        </a:rPr>
                      </a:br>
                      <a:r>
                        <a:rPr lang="en-US" sz="1100" dirty="0">
                          <a:effectLst/>
                        </a:rPr>
                        <a:t>HP EN Grad (</a:t>
                      </a:r>
                      <a:r>
                        <a:rPr lang="en-US" sz="1100" dirty="0" smtClean="0">
                          <a:effectLst/>
                        </a:rPr>
                        <a:t>3-6) [</a:t>
                      </a:r>
                      <a:r>
                        <a:rPr lang="en-US" sz="1100" dirty="0">
                          <a:effectLst/>
                        </a:rPr>
                        <a:t>HP,UL EL]</a:t>
                      </a:r>
                      <a:br>
                        <a:rPr lang="en-US" sz="1100" dirty="0">
                          <a:effectLst/>
                        </a:rPr>
                      </a:br>
                      <a:r>
                        <a:rPr lang="en-US" sz="1100" dirty="0">
                          <a:effectLst/>
                        </a:rPr>
                        <a:t>HP EN HONR sect (3</a:t>
                      </a:r>
                      <a:r>
                        <a:rPr lang="en-US" sz="1100" dirty="0" smtClean="0">
                          <a:effectLst/>
                        </a:rPr>
                        <a:t>) [HP]</a:t>
                      </a:r>
                      <a:br>
                        <a:rPr lang="en-US" sz="1100" dirty="0" smtClean="0">
                          <a:effectLst/>
                        </a:rPr>
                      </a:b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783" marR="54783" marT="0" marB="0"/>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45651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8163146" y="811749"/>
            <a:ext cx="514484" cy="8835890"/>
            <a:chOff x="11032560" y="-59760"/>
            <a:chExt cx="685800" cy="11778119"/>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8222" t="2324" r="-49386" b="-2324"/>
            <a:stretch/>
          </p:blipFill>
          <p:spPr>
            <a:xfrm rot="5400000">
              <a:off x="5486400" y="5486400"/>
              <a:ext cx="11778119" cy="6858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2922" y="399338"/>
              <a:ext cx="585073" cy="548640"/>
            </a:xfrm>
            <a:prstGeom prst="rect">
              <a:avLst/>
            </a:prstGeom>
          </p:spPr>
        </p:pic>
      </p:grpSp>
      <p:sp>
        <p:nvSpPr>
          <p:cNvPr id="2" name="Title 1"/>
          <p:cNvSpPr>
            <a:spLocks noGrp="1"/>
          </p:cNvSpPr>
          <p:nvPr>
            <p:ph type="title"/>
          </p:nvPr>
        </p:nvSpPr>
        <p:spPr>
          <a:xfrm>
            <a:off x="399990" y="437486"/>
            <a:ext cx="7886700" cy="994431"/>
          </a:xfrm>
        </p:spPr>
        <p:txBody>
          <a:bodyPr>
            <a:normAutofit fontScale="90000"/>
          </a:bodyPr>
          <a:lstStyle/>
          <a:p>
            <a:r>
              <a:rPr lang="en-US" b="1" dirty="0" smtClean="0"/>
              <a:t>Engineering Honors Specific Program Options</a:t>
            </a:r>
            <a:endParaRPr lang="en-US" b="1" dirty="0"/>
          </a:p>
        </p:txBody>
      </p:sp>
      <p:graphicFrame>
        <p:nvGraphicFramePr>
          <p:cNvPr id="4" name="Content Placeholder 3" descr="Vertical bullet list showing 3 groups arranged one below the other and bullet points are present under each group."/>
          <p:cNvGraphicFramePr>
            <a:graphicFrameLocks noGrp="1"/>
          </p:cNvGraphicFramePr>
          <p:nvPr>
            <p:ph sz="half" idx="1"/>
            <p:extLst>
              <p:ext uri="{D42A27DB-BD31-4B8C-83A1-F6EECF244321}">
                <p14:modId xmlns:p14="http://schemas.microsoft.com/office/powerpoint/2010/main" val="758249206"/>
              </p:ext>
            </p:extLst>
          </p:nvPr>
        </p:nvGraphicFramePr>
        <p:xfrm>
          <a:off x="373446" y="1718524"/>
          <a:ext cx="4260099" cy="43564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ontent Placeholder 5"/>
          <p:cNvSpPr>
            <a:spLocks noGrp="1"/>
          </p:cNvSpPr>
          <p:nvPr>
            <p:ph sz="half" idx="2"/>
          </p:nvPr>
        </p:nvSpPr>
        <p:spPr>
          <a:xfrm>
            <a:off x="4808697" y="1999878"/>
            <a:ext cx="3372728" cy="3772883"/>
          </a:xfrm>
        </p:spPr>
        <p:txBody>
          <a:bodyPr>
            <a:normAutofit fontScale="70000" lnSpcReduction="20000"/>
          </a:bodyPr>
          <a:lstStyle/>
          <a:p>
            <a:r>
              <a:rPr lang="en-US" dirty="0" smtClean="0"/>
              <a:t>Independent study required or</a:t>
            </a:r>
            <a:r>
              <a:rPr lang="en-US" dirty="0"/>
              <a:t> </a:t>
            </a:r>
            <a:r>
              <a:rPr lang="en-US" dirty="0" smtClean="0"/>
              <a:t>methods/seminar class open to </a:t>
            </a:r>
            <a:r>
              <a:rPr lang="en-US" dirty="0"/>
              <a:t>all HP EN students</a:t>
            </a:r>
          </a:p>
          <a:p>
            <a:r>
              <a:rPr lang="en-US" dirty="0"/>
              <a:t>HP EN students </a:t>
            </a:r>
            <a:r>
              <a:rPr lang="en-US" dirty="0" smtClean="0"/>
              <a:t>able to choose from EN Honors class options to make up the additional 6 required credit hours</a:t>
            </a:r>
            <a:endParaRPr lang="en-US" dirty="0"/>
          </a:p>
          <a:p>
            <a:r>
              <a:rPr lang="en-US" dirty="0" smtClean="0"/>
              <a:t>Honors section courses can be a separate section with designation for </a:t>
            </a:r>
            <a:r>
              <a:rPr lang="en-US" dirty="0"/>
              <a:t>HP EN students </a:t>
            </a:r>
            <a:r>
              <a:rPr lang="en-US" dirty="0" smtClean="0"/>
              <a:t>or a cross listed course</a:t>
            </a:r>
            <a:endParaRPr lang="en-US" dirty="0"/>
          </a:p>
        </p:txBody>
      </p:sp>
      <p:sp>
        <p:nvSpPr>
          <p:cNvPr id="3" name="Slide Number Placeholder 2"/>
          <p:cNvSpPr>
            <a:spLocks noGrp="1"/>
          </p:cNvSpPr>
          <p:nvPr>
            <p:ph type="sldNum" sz="quarter" idx="12"/>
          </p:nvPr>
        </p:nvSpPr>
        <p:spPr/>
        <p:txBody>
          <a:bodyPr/>
          <a:lstStyle/>
          <a:p>
            <a:fld id="{25BA54BD-C84D-46CE-8B72-31BFB26ABA43}" type="slidenum">
              <a:rPr lang="en-US" smtClean="0">
                <a:solidFill>
                  <a:schemeClr val="tx1"/>
                </a:solidFill>
              </a:rPr>
              <a:t>23</a:t>
            </a:fld>
            <a:endParaRPr lang="en-US" dirty="0">
              <a:solidFill>
                <a:schemeClr val="tx1"/>
              </a:solidFill>
            </a:endParaRPr>
          </a:p>
        </p:txBody>
      </p:sp>
    </p:spTree>
    <p:extLst>
      <p:ext uri="{BB962C8B-B14F-4D97-AF65-F5344CB8AC3E}">
        <p14:creationId xmlns:p14="http://schemas.microsoft.com/office/powerpoint/2010/main" val="88327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5315442"/>
            <a:ext cx="9144095" cy="515736"/>
            <a:chOff x="0" y="5760720"/>
            <a:chExt cx="12188952" cy="687469"/>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0720"/>
              <a:ext cx="12188952" cy="68746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107" y="5830134"/>
              <a:ext cx="585073" cy="548640"/>
            </a:xfrm>
            <a:prstGeom prst="rect">
              <a:avLst/>
            </a:prstGeom>
          </p:spPr>
        </p:pic>
      </p:grpSp>
      <p:sp>
        <p:nvSpPr>
          <p:cNvPr id="2" name="Slide Number Placeholder 1"/>
          <p:cNvSpPr>
            <a:spLocks noGrp="1"/>
          </p:cNvSpPr>
          <p:nvPr>
            <p:ph type="sldNum" sz="quarter" idx="12"/>
          </p:nvPr>
        </p:nvSpPr>
        <p:spPr>
          <a:xfrm>
            <a:off x="6458441" y="5436351"/>
            <a:ext cx="2057400" cy="273915"/>
          </a:xfrm>
        </p:spPr>
        <p:txBody>
          <a:bodyPr/>
          <a:lstStyle/>
          <a:p>
            <a:fld id="{25BA54BD-C84D-46CE-8B72-31BFB26ABA43}" type="slidenum">
              <a:rPr lang="en-US" smtClean="0">
                <a:solidFill>
                  <a:schemeClr val="tx1"/>
                </a:solidFill>
              </a:rPr>
              <a:t>24</a:t>
            </a:fld>
            <a:endParaRPr lang="en-US" dirty="0">
              <a:solidFill>
                <a:schemeClr val="tx1"/>
              </a:solidFill>
            </a:endParaRPr>
          </a:p>
        </p:txBody>
      </p:sp>
      <p:sp>
        <p:nvSpPr>
          <p:cNvPr id="3" name="Title 12"/>
          <p:cNvSpPr txBox="1">
            <a:spLocks/>
          </p:cNvSpPr>
          <p:nvPr/>
        </p:nvSpPr>
        <p:spPr>
          <a:xfrm>
            <a:off x="662597" y="1349342"/>
            <a:ext cx="7317105" cy="765771"/>
          </a:xfrm>
          <a:prstGeom prst="rect">
            <a:avLst/>
          </a:prstGeom>
        </p:spPr>
        <p:txBody>
          <a:bodyPr>
            <a:noAutofit/>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r>
              <a:rPr lang="en-US" sz="3001" b="1" dirty="0"/>
              <a:t>Future Engineering Honors Course Options</a:t>
            </a:r>
          </a:p>
        </p:txBody>
      </p:sp>
      <p:sp>
        <p:nvSpPr>
          <p:cNvPr id="4" name="Rectangle 3"/>
          <p:cNvSpPr/>
          <p:nvPr/>
        </p:nvSpPr>
        <p:spPr>
          <a:xfrm>
            <a:off x="1142107" y="2115114"/>
            <a:ext cx="7031281" cy="1754839"/>
          </a:xfrm>
          <a:prstGeom prst="rect">
            <a:avLst/>
          </a:prstGeom>
        </p:spPr>
        <p:txBody>
          <a:bodyPr wrap="square">
            <a:spAutoFit/>
          </a:bodyPr>
          <a:lstStyle/>
          <a:p>
            <a:pPr marL="428739" indent="-428739">
              <a:buFont typeface="Arial" panose="020B0604020202020204" pitchFamily="34" charset="0"/>
              <a:buChar char="•"/>
            </a:pPr>
            <a:r>
              <a:rPr lang="en-US" sz="2701" dirty="0"/>
              <a:t>HONR section of multiple section ES courses</a:t>
            </a:r>
          </a:p>
          <a:p>
            <a:pPr marL="428739" indent="-428739">
              <a:buFont typeface="Arial" panose="020B0604020202020204" pitchFamily="34" charset="0"/>
              <a:buChar char="•"/>
            </a:pPr>
            <a:r>
              <a:rPr lang="en-US" sz="2701" dirty="0"/>
              <a:t>FY Seminar Honors Courses</a:t>
            </a:r>
          </a:p>
          <a:p>
            <a:pPr marL="428739" indent="-428739">
              <a:buFont typeface="Arial" panose="020B0604020202020204" pitchFamily="34" charset="0"/>
              <a:buChar char="•"/>
            </a:pPr>
            <a:r>
              <a:rPr lang="en-US" sz="2701" dirty="0"/>
              <a:t>Internship</a:t>
            </a:r>
          </a:p>
          <a:p>
            <a:pPr marL="428739" indent="-428739">
              <a:buFont typeface="Arial" panose="020B0604020202020204" pitchFamily="34" charset="0"/>
              <a:buChar char="•"/>
            </a:pPr>
            <a:r>
              <a:rPr lang="en-US" sz="2701" dirty="0"/>
              <a:t>New Engineering Courses </a:t>
            </a:r>
          </a:p>
        </p:txBody>
      </p:sp>
      <p:cxnSp>
        <p:nvCxnSpPr>
          <p:cNvPr id="8" name="Straight Connector 7"/>
          <p:cNvCxnSpPr/>
          <p:nvPr/>
        </p:nvCxnSpPr>
        <p:spPr>
          <a:xfrm>
            <a:off x="684788" y="1885548"/>
            <a:ext cx="788772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6919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5315442"/>
            <a:ext cx="9144095" cy="515736"/>
            <a:chOff x="0" y="5760720"/>
            <a:chExt cx="12188952" cy="687469"/>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0720"/>
              <a:ext cx="12188952" cy="68746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107" y="5830134"/>
              <a:ext cx="585073" cy="548640"/>
            </a:xfrm>
            <a:prstGeom prst="rect">
              <a:avLst/>
            </a:prstGeom>
          </p:spPr>
        </p:pic>
      </p:grpSp>
      <p:sp>
        <p:nvSpPr>
          <p:cNvPr id="2" name="Title 1"/>
          <p:cNvSpPr>
            <a:spLocks noGrp="1"/>
          </p:cNvSpPr>
          <p:nvPr>
            <p:ph type="title"/>
          </p:nvPr>
        </p:nvSpPr>
        <p:spPr/>
        <p:txBody>
          <a:bodyPr/>
          <a:lstStyle/>
          <a:p>
            <a:r>
              <a:rPr lang="en-US" b="1" dirty="0" smtClean="0"/>
              <a:t>Eligible Students</a:t>
            </a:r>
            <a:endParaRPr lang="en-US" b="1" dirty="0"/>
          </a:p>
        </p:txBody>
      </p:sp>
      <p:sp>
        <p:nvSpPr>
          <p:cNvPr id="3" name="Slide Number Placeholder 2"/>
          <p:cNvSpPr>
            <a:spLocks noGrp="1"/>
          </p:cNvSpPr>
          <p:nvPr>
            <p:ph type="sldNum" sz="quarter" idx="12"/>
          </p:nvPr>
        </p:nvSpPr>
        <p:spPr>
          <a:xfrm>
            <a:off x="6474259" y="5441712"/>
            <a:ext cx="2057400" cy="273915"/>
          </a:xfrm>
        </p:spPr>
        <p:txBody>
          <a:bodyPr/>
          <a:lstStyle/>
          <a:p>
            <a:fld id="{25BA54BD-C84D-46CE-8B72-31BFB26ABA43}" type="slidenum">
              <a:rPr lang="en-US" smtClean="0">
                <a:solidFill>
                  <a:schemeClr val="tx1"/>
                </a:solidFill>
              </a:rPr>
              <a:t>25</a:t>
            </a:fld>
            <a:endParaRPr lang="en-US" dirty="0">
              <a:solidFill>
                <a:schemeClr val="tx1"/>
              </a:solidFill>
            </a:endParaRPr>
          </a:p>
        </p:txBody>
      </p:sp>
      <p:sp>
        <p:nvSpPr>
          <p:cNvPr id="4" name="Content Placeholder 13"/>
          <p:cNvSpPr txBox="1">
            <a:spLocks/>
          </p:cNvSpPr>
          <p:nvPr/>
        </p:nvSpPr>
        <p:spPr>
          <a:xfrm>
            <a:off x="799117" y="2124927"/>
            <a:ext cx="8060249" cy="3201234"/>
          </a:xfrm>
          <a:prstGeom prst="rect">
            <a:avLst/>
          </a:prstGeom>
        </p:spPr>
        <p:txBody>
          <a:bodyPr>
            <a:normAutofit lnSpcReduction="10000"/>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a:lnSpc>
                <a:spcPct val="100000"/>
              </a:lnSpc>
              <a:spcAft>
                <a:spcPts val="450"/>
              </a:spcAft>
            </a:pPr>
            <a:r>
              <a:rPr lang="en-US" sz="2101"/>
              <a:t>GPA </a:t>
            </a:r>
            <a:r>
              <a:rPr lang="en-US" sz="2101" smtClean="0"/>
              <a:t>3.70 </a:t>
            </a:r>
            <a:r>
              <a:rPr lang="en-US" sz="2101"/>
              <a:t>or </a:t>
            </a:r>
            <a:r>
              <a:rPr lang="en-US" sz="2101" smtClean="0"/>
              <a:t>28 </a:t>
            </a:r>
            <a:r>
              <a:rPr lang="en-US" sz="2101" dirty="0"/>
              <a:t>ACT com—First time freshman</a:t>
            </a:r>
          </a:p>
          <a:p>
            <a:pPr>
              <a:lnSpc>
                <a:spcPct val="100000"/>
              </a:lnSpc>
              <a:spcAft>
                <a:spcPts val="450"/>
              </a:spcAft>
            </a:pPr>
            <a:r>
              <a:rPr lang="en-US" sz="2101" dirty="0"/>
              <a:t>GPA 3.50—EN transfer students</a:t>
            </a:r>
          </a:p>
          <a:p>
            <a:pPr>
              <a:lnSpc>
                <a:spcPct val="100000"/>
              </a:lnSpc>
              <a:spcAft>
                <a:spcPts val="450"/>
              </a:spcAft>
            </a:pPr>
            <a:r>
              <a:rPr lang="en-US" sz="2101" dirty="0"/>
              <a:t>3.50 GPA for AY 2017-2018 EN students currently enrolled in the UW Honors Program</a:t>
            </a:r>
          </a:p>
          <a:p>
            <a:r>
              <a:rPr lang="en-US" sz="2101" dirty="0"/>
              <a:t>3.50 GPA Maintenance required for Engineering Honors students continuing in the EN Honors program</a:t>
            </a:r>
          </a:p>
          <a:p>
            <a:pPr lvl="1">
              <a:buFont typeface="Wingdings" panose="05000000000000000000" pitchFamily="2" charset="2"/>
              <a:buChar char="Ø"/>
            </a:pPr>
            <a:r>
              <a:rPr lang="en-US" sz="2101" dirty="0"/>
              <a:t>Leniency suggested in the 1</a:t>
            </a:r>
            <a:r>
              <a:rPr lang="en-US" sz="2101" baseline="30000" dirty="0"/>
              <a:t>st</a:t>
            </a:r>
            <a:r>
              <a:rPr lang="en-US" sz="2101" dirty="0"/>
              <a:t> year</a:t>
            </a:r>
          </a:p>
          <a:p>
            <a:pPr lvl="1">
              <a:buFont typeface="Wingdings" panose="05000000000000000000" pitchFamily="2" charset="2"/>
              <a:buChar char="Ø"/>
            </a:pPr>
            <a:r>
              <a:rPr lang="en-US" sz="2101" dirty="0"/>
              <a:t>One semester probation for GPA recovery</a:t>
            </a:r>
          </a:p>
          <a:p>
            <a:pPr marL="0" indent="0">
              <a:buNone/>
            </a:pPr>
            <a:endParaRPr lang="en-US" sz="2701" dirty="0"/>
          </a:p>
          <a:p>
            <a:endParaRPr lang="en-US" sz="2701" dirty="0"/>
          </a:p>
        </p:txBody>
      </p:sp>
      <p:cxnSp>
        <p:nvCxnSpPr>
          <p:cNvPr id="9" name="Straight Connector 8"/>
          <p:cNvCxnSpPr/>
          <p:nvPr/>
        </p:nvCxnSpPr>
        <p:spPr>
          <a:xfrm>
            <a:off x="684788" y="1885548"/>
            <a:ext cx="788772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5396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5315442"/>
            <a:ext cx="9144095" cy="515736"/>
            <a:chOff x="0" y="5760720"/>
            <a:chExt cx="12188952" cy="687469"/>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0720"/>
              <a:ext cx="12188952" cy="68746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107" y="5830134"/>
              <a:ext cx="585073" cy="548640"/>
            </a:xfrm>
            <a:prstGeom prst="rect">
              <a:avLst/>
            </a:prstGeom>
          </p:spPr>
        </p:pic>
      </p:grpSp>
      <p:sp>
        <p:nvSpPr>
          <p:cNvPr id="2" name="Slide Number Placeholder 1"/>
          <p:cNvSpPr>
            <a:spLocks noGrp="1"/>
          </p:cNvSpPr>
          <p:nvPr>
            <p:ph type="sldNum" sz="quarter" idx="12"/>
          </p:nvPr>
        </p:nvSpPr>
        <p:spPr>
          <a:xfrm>
            <a:off x="6515115" y="5441712"/>
            <a:ext cx="2057400" cy="273915"/>
          </a:xfrm>
        </p:spPr>
        <p:txBody>
          <a:bodyPr/>
          <a:lstStyle/>
          <a:p>
            <a:fld id="{25BA54BD-C84D-46CE-8B72-31BFB26ABA43}" type="slidenum">
              <a:rPr lang="en-US" smtClean="0">
                <a:solidFill>
                  <a:schemeClr val="tx1"/>
                </a:solidFill>
              </a:rPr>
              <a:t>26</a:t>
            </a:fld>
            <a:endParaRPr lang="en-US" dirty="0">
              <a:solidFill>
                <a:schemeClr val="tx1"/>
              </a:solidFill>
            </a:endParaRPr>
          </a:p>
        </p:txBody>
      </p:sp>
      <p:sp>
        <p:nvSpPr>
          <p:cNvPr id="3" name="Title 1"/>
          <p:cNvSpPr txBox="1">
            <a:spLocks/>
          </p:cNvSpPr>
          <p:nvPr/>
        </p:nvSpPr>
        <p:spPr>
          <a:xfrm>
            <a:off x="628651" y="1130496"/>
            <a:ext cx="7886700" cy="994431"/>
          </a:xfrm>
          <a:prstGeom prst="rect">
            <a:avLst/>
          </a:prstGeom>
        </p:spPr>
        <p:txBody>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r>
              <a:rPr lang="en-US" sz="3300" b="1" dirty="0"/>
              <a:t>Program Incentives for Students</a:t>
            </a:r>
          </a:p>
        </p:txBody>
      </p:sp>
      <p:cxnSp>
        <p:nvCxnSpPr>
          <p:cNvPr id="4" name="Straight Connector 3"/>
          <p:cNvCxnSpPr/>
          <p:nvPr/>
        </p:nvCxnSpPr>
        <p:spPr>
          <a:xfrm>
            <a:off x="684788" y="1656889"/>
            <a:ext cx="788772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Content Placeholder 13"/>
          <p:cNvSpPr txBox="1">
            <a:spLocks/>
          </p:cNvSpPr>
          <p:nvPr/>
        </p:nvSpPr>
        <p:spPr>
          <a:xfrm>
            <a:off x="799117" y="2124927"/>
            <a:ext cx="8060249" cy="3201234"/>
          </a:xfrm>
          <a:prstGeom prst="rect">
            <a:avLst/>
          </a:prstGeom>
        </p:spPr>
        <p:txBody>
          <a:bodyPr>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a:lnSpc>
                <a:spcPct val="100000"/>
              </a:lnSpc>
              <a:spcAft>
                <a:spcPts val="450"/>
              </a:spcAft>
            </a:pPr>
            <a:r>
              <a:rPr lang="en-US" sz="2101" dirty="0"/>
              <a:t>Up to $1000 to EN HP Students</a:t>
            </a:r>
          </a:p>
          <a:p>
            <a:pPr lvl="1">
              <a:lnSpc>
                <a:spcPct val="100000"/>
              </a:lnSpc>
              <a:spcAft>
                <a:spcPts val="450"/>
              </a:spcAft>
              <a:buFont typeface="Wingdings" panose="05000000000000000000" pitchFamily="2" charset="2"/>
              <a:buChar char="Ø"/>
            </a:pPr>
            <a:r>
              <a:rPr lang="en-US" sz="1800" dirty="0"/>
              <a:t>Use toward EN HP study abroad or technical conference experience</a:t>
            </a:r>
          </a:p>
          <a:p>
            <a:pPr lvl="1">
              <a:lnSpc>
                <a:spcPct val="100000"/>
              </a:lnSpc>
              <a:spcAft>
                <a:spcPts val="450"/>
              </a:spcAft>
              <a:buFont typeface="Wingdings" panose="05000000000000000000" pitchFamily="2" charset="2"/>
              <a:buChar char="Ø"/>
            </a:pPr>
            <a:r>
              <a:rPr lang="en-US" sz="1800" dirty="0"/>
              <a:t>Application required for $1000 award</a:t>
            </a:r>
          </a:p>
          <a:p>
            <a:pPr lvl="1">
              <a:lnSpc>
                <a:spcPct val="100000"/>
              </a:lnSpc>
              <a:spcAft>
                <a:spcPts val="450"/>
              </a:spcAft>
              <a:buFont typeface="Wingdings" panose="05000000000000000000" pitchFamily="2" charset="2"/>
              <a:buChar char="Ø"/>
            </a:pPr>
            <a:r>
              <a:rPr lang="en-US" sz="1800" dirty="0"/>
              <a:t>Benefit applied to actual costs only</a:t>
            </a:r>
          </a:p>
          <a:p>
            <a:pPr lvl="1">
              <a:lnSpc>
                <a:spcPct val="100000"/>
              </a:lnSpc>
              <a:spcAft>
                <a:spcPts val="450"/>
              </a:spcAft>
              <a:buFont typeface="Wingdings" panose="05000000000000000000" pitchFamily="2" charset="2"/>
              <a:buChar char="Ø"/>
            </a:pPr>
            <a:r>
              <a:rPr lang="en-US" sz="1800" dirty="0"/>
              <a:t>Can be applied to multiple events up to the $1000 award amount</a:t>
            </a:r>
          </a:p>
          <a:p>
            <a:pPr marL="0" indent="0">
              <a:lnSpc>
                <a:spcPct val="100000"/>
              </a:lnSpc>
              <a:spcAft>
                <a:spcPts val="450"/>
              </a:spcAft>
              <a:buNone/>
            </a:pPr>
            <a:endParaRPr lang="en-US" sz="2101" dirty="0"/>
          </a:p>
          <a:p>
            <a:pPr marL="0" indent="0">
              <a:buNone/>
            </a:pPr>
            <a:endParaRPr lang="en-US" sz="2701" dirty="0"/>
          </a:p>
          <a:p>
            <a:endParaRPr lang="en-US" sz="2701" dirty="0"/>
          </a:p>
        </p:txBody>
      </p:sp>
    </p:spTree>
    <p:extLst>
      <p:ext uri="{BB962C8B-B14F-4D97-AF65-F5344CB8AC3E}">
        <p14:creationId xmlns:p14="http://schemas.microsoft.com/office/powerpoint/2010/main" val="409858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5BA54BD-C84D-46CE-8B72-31BFB26ABA43}" type="slidenum">
              <a:rPr lang="en-US" smtClean="0"/>
              <a:t>27</a:t>
            </a:fld>
            <a:endParaRPr lang="en-US"/>
          </a:p>
        </p:txBody>
      </p:sp>
      <p:sp>
        <p:nvSpPr>
          <p:cNvPr id="3" name="Title 1"/>
          <p:cNvSpPr txBox="1">
            <a:spLocks/>
          </p:cNvSpPr>
          <p:nvPr/>
        </p:nvSpPr>
        <p:spPr>
          <a:xfrm>
            <a:off x="628651" y="1130496"/>
            <a:ext cx="7886700" cy="994431"/>
          </a:xfrm>
          <a:prstGeom prst="rect">
            <a:avLst/>
          </a:prstGeom>
        </p:spPr>
        <p:txBody>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r>
              <a:rPr lang="en-US" sz="3300" b="1" dirty="0"/>
              <a:t>Impact on Faculty Teaching Load</a:t>
            </a:r>
          </a:p>
        </p:txBody>
      </p:sp>
      <p:grpSp>
        <p:nvGrpSpPr>
          <p:cNvPr id="4" name="Group 3"/>
          <p:cNvGrpSpPr/>
          <p:nvPr/>
        </p:nvGrpSpPr>
        <p:grpSpPr>
          <a:xfrm>
            <a:off x="1" y="5315442"/>
            <a:ext cx="9144095" cy="515736"/>
            <a:chOff x="0" y="5760720"/>
            <a:chExt cx="12188952" cy="687469"/>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0720"/>
              <a:ext cx="12188952" cy="68746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107" y="5830134"/>
              <a:ext cx="585073" cy="548640"/>
            </a:xfrm>
            <a:prstGeom prst="rect">
              <a:avLst/>
            </a:prstGeom>
          </p:spPr>
        </p:pic>
      </p:grpSp>
      <p:sp>
        <p:nvSpPr>
          <p:cNvPr id="7" name="Content Placeholder 13"/>
          <p:cNvSpPr txBox="1">
            <a:spLocks/>
          </p:cNvSpPr>
          <p:nvPr/>
        </p:nvSpPr>
        <p:spPr>
          <a:xfrm>
            <a:off x="799117" y="2124927"/>
            <a:ext cx="8060249" cy="3201234"/>
          </a:xfrm>
          <a:prstGeom prst="rect">
            <a:avLst/>
          </a:prstGeom>
        </p:spPr>
        <p:txBody>
          <a:bodyPr>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a:lnSpc>
                <a:spcPct val="100000"/>
              </a:lnSpc>
              <a:spcAft>
                <a:spcPts val="450"/>
              </a:spcAft>
            </a:pPr>
            <a:r>
              <a:rPr lang="en-US" sz="2101" dirty="0"/>
              <a:t>6 credit hours of HP UG research per year = 1 grad student per year</a:t>
            </a:r>
          </a:p>
          <a:p>
            <a:pPr>
              <a:lnSpc>
                <a:spcPct val="100000"/>
              </a:lnSpc>
              <a:spcAft>
                <a:spcPts val="450"/>
              </a:spcAft>
            </a:pPr>
            <a:r>
              <a:rPr lang="en-US" sz="2101" dirty="0"/>
              <a:t>HP UG research efforts require an “Honors Thesis”</a:t>
            </a:r>
          </a:p>
          <a:p>
            <a:pPr lvl="1">
              <a:lnSpc>
                <a:spcPct val="100000"/>
              </a:lnSpc>
              <a:spcAft>
                <a:spcPts val="450"/>
              </a:spcAft>
              <a:buFont typeface="Wingdings" panose="05000000000000000000" pitchFamily="2" charset="2"/>
              <a:buChar char="Ø"/>
            </a:pPr>
            <a:r>
              <a:rPr lang="en-US" sz="2101" dirty="0"/>
              <a:t>Formally written</a:t>
            </a:r>
          </a:p>
          <a:p>
            <a:pPr lvl="1">
              <a:lnSpc>
                <a:spcPct val="100000"/>
              </a:lnSpc>
              <a:spcAft>
                <a:spcPts val="450"/>
              </a:spcAft>
              <a:buFont typeface="Wingdings" panose="05000000000000000000" pitchFamily="2" charset="2"/>
              <a:buChar char="Ø"/>
            </a:pPr>
            <a:r>
              <a:rPr lang="en-US" sz="2101" dirty="0"/>
              <a:t>Documented and reproducible</a:t>
            </a:r>
          </a:p>
          <a:p>
            <a:pPr>
              <a:lnSpc>
                <a:spcPct val="100000"/>
              </a:lnSpc>
              <a:spcAft>
                <a:spcPts val="450"/>
              </a:spcAft>
            </a:pPr>
            <a:r>
              <a:rPr lang="en-US" sz="2101" dirty="0"/>
              <a:t>No fiscal compensation </a:t>
            </a:r>
          </a:p>
          <a:p>
            <a:pPr marL="0" indent="0">
              <a:buNone/>
            </a:pPr>
            <a:endParaRPr lang="en-US" sz="2701" dirty="0"/>
          </a:p>
          <a:p>
            <a:endParaRPr lang="en-US" sz="2701" dirty="0"/>
          </a:p>
        </p:txBody>
      </p:sp>
    </p:spTree>
    <p:extLst>
      <p:ext uri="{BB962C8B-B14F-4D97-AF65-F5344CB8AC3E}">
        <p14:creationId xmlns:p14="http://schemas.microsoft.com/office/powerpoint/2010/main" val="100589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8165029" y="1085240"/>
            <a:ext cx="514484" cy="8835890"/>
            <a:chOff x="11032560" y="-59760"/>
            <a:chExt cx="685800" cy="11778119"/>
          </a:xfrm>
        </p:grpSpPr>
        <p:pic>
          <p:nvPicPr>
            <p:cNvPr id="24" name="Picture 23"/>
            <p:cNvPicPr>
              <a:picLocks noChangeAspect="1"/>
            </p:cNvPicPr>
            <p:nvPr/>
          </p:nvPicPr>
          <p:blipFill rotWithShape="1">
            <a:blip r:embed="rId2">
              <a:extLst>
                <a:ext uri="{28A0092B-C50C-407E-A947-70E740481C1C}">
                  <a14:useLocalDpi xmlns:a14="http://schemas.microsoft.com/office/drawing/2010/main" val="0"/>
                </a:ext>
              </a:extLst>
            </a:blip>
            <a:srcRect l="28222" t="2324" r="-49386" b="-2324"/>
            <a:stretch/>
          </p:blipFill>
          <p:spPr>
            <a:xfrm rot="5400000">
              <a:off x="5486400" y="5486400"/>
              <a:ext cx="11778119" cy="685800"/>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2922" y="399338"/>
              <a:ext cx="585073" cy="548640"/>
            </a:xfrm>
            <a:prstGeom prst="rect">
              <a:avLst/>
            </a:prstGeom>
          </p:spPr>
        </p:pic>
      </p:grpSp>
      <p:sp>
        <p:nvSpPr>
          <p:cNvPr id="2" name="Slide Number Placeholder 1"/>
          <p:cNvSpPr>
            <a:spLocks noGrp="1"/>
          </p:cNvSpPr>
          <p:nvPr>
            <p:ph type="sldNum" sz="quarter" idx="12"/>
          </p:nvPr>
        </p:nvSpPr>
        <p:spPr/>
        <p:txBody>
          <a:bodyPr/>
          <a:lstStyle/>
          <a:p>
            <a:fld id="{25BA54BD-C84D-46CE-8B72-31BFB26ABA43}" type="slidenum">
              <a:rPr lang="en-US" smtClean="0">
                <a:solidFill>
                  <a:schemeClr val="tx1"/>
                </a:solidFill>
              </a:rPr>
              <a:t>28</a:t>
            </a:fld>
            <a:endParaRPr lang="en-US" dirty="0">
              <a:solidFill>
                <a:schemeClr val="tx1"/>
              </a:solidFill>
            </a:endParaRPr>
          </a:p>
        </p:txBody>
      </p:sp>
      <p:sp>
        <p:nvSpPr>
          <p:cNvPr id="3" name="Title 1"/>
          <p:cNvSpPr txBox="1">
            <a:spLocks/>
          </p:cNvSpPr>
          <p:nvPr/>
        </p:nvSpPr>
        <p:spPr>
          <a:xfrm>
            <a:off x="981636" y="1423373"/>
            <a:ext cx="7145609" cy="765771"/>
          </a:xfrm>
          <a:prstGeom prst="rect">
            <a:avLst/>
          </a:prstGeom>
        </p:spPr>
        <p:txBody>
          <a:bodyPr>
            <a:noAutofit/>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r>
              <a:rPr lang="en-US" sz="3301" b="1" dirty="0"/>
              <a:t>CEAS DATA</a:t>
            </a:r>
          </a:p>
        </p:txBody>
      </p:sp>
      <p:graphicFrame>
        <p:nvGraphicFramePr>
          <p:cNvPr id="6" name="Table 5"/>
          <p:cNvGraphicFramePr>
            <a:graphicFrameLocks noGrp="1"/>
          </p:cNvGraphicFramePr>
          <p:nvPr>
            <p:extLst/>
          </p:nvPr>
        </p:nvGraphicFramePr>
        <p:xfrm>
          <a:off x="4513093" y="1714053"/>
          <a:ext cx="2458091" cy="3314898"/>
        </p:xfrm>
        <a:graphic>
          <a:graphicData uri="http://schemas.openxmlformats.org/drawingml/2006/table">
            <a:tbl>
              <a:tblPr firstRow="1" bandRow="1">
                <a:tableStyleId>{8EC20E35-A176-4012-BC5E-935CFFF8708E}</a:tableStyleId>
              </a:tblPr>
              <a:tblGrid>
                <a:gridCol w="1257628">
                  <a:extLst>
                    <a:ext uri="{9D8B030D-6E8A-4147-A177-3AD203B41FA5}">
                      <a16:colId xmlns="" xmlns:a16="http://schemas.microsoft.com/office/drawing/2014/main" val="20000"/>
                    </a:ext>
                  </a:extLst>
                </a:gridCol>
                <a:gridCol w="1200463">
                  <a:extLst>
                    <a:ext uri="{9D8B030D-6E8A-4147-A177-3AD203B41FA5}">
                      <a16:colId xmlns="" xmlns:a16="http://schemas.microsoft.com/office/drawing/2014/main" val="20001"/>
                    </a:ext>
                  </a:extLst>
                </a:gridCol>
              </a:tblGrid>
              <a:tr h="278202">
                <a:tc>
                  <a:txBody>
                    <a:bodyPr/>
                    <a:lstStyle/>
                    <a:p>
                      <a:pPr algn="ctr"/>
                      <a:r>
                        <a:rPr lang="en-US" sz="1400" dirty="0" smtClean="0"/>
                        <a:t>FR EN Full Time</a:t>
                      </a:r>
                      <a:endParaRPr lang="en-US" sz="1400" dirty="0"/>
                    </a:p>
                  </a:txBody>
                  <a:tcPr marL="68598" marR="68598" marT="34299" marB="34299"/>
                </a:tc>
                <a:tc>
                  <a:txBody>
                    <a:bodyPr/>
                    <a:lstStyle/>
                    <a:p>
                      <a:pPr algn="ctr"/>
                      <a:r>
                        <a:rPr lang="en-US" sz="1400" dirty="0" smtClean="0"/>
                        <a:t>&gt; or = to 3.75</a:t>
                      </a:r>
                      <a:endParaRPr lang="en-US" sz="1400" dirty="0"/>
                    </a:p>
                  </a:txBody>
                  <a:tcPr marL="68598" marR="68598" marT="34299" marB="34299"/>
                </a:tc>
                <a:extLst>
                  <a:ext uri="{0D108BD9-81ED-4DB2-BD59-A6C34878D82A}">
                    <a16:rowId xmlns="" xmlns:a16="http://schemas.microsoft.com/office/drawing/2014/main" val="10000"/>
                  </a:ext>
                </a:extLst>
              </a:tr>
              <a:tr h="278202">
                <a:tc>
                  <a:txBody>
                    <a:bodyPr/>
                    <a:lstStyle/>
                    <a:p>
                      <a:r>
                        <a:rPr lang="en-US" sz="1400" dirty="0" smtClean="0"/>
                        <a:t>ARE</a:t>
                      </a:r>
                      <a:endParaRPr lang="en-US" sz="1400" dirty="0"/>
                    </a:p>
                  </a:txBody>
                  <a:tcPr marL="68598" marR="68598" marT="34299" marB="34299"/>
                </a:tc>
                <a:tc>
                  <a:txBody>
                    <a:bodyPr/>
                    <a:lstStyle/>
                    <a:p>
                      <a:pPr algn="ctr"/>
                      <a:r>
                        <a:rPr lang="en-US" sz="1400" dirty="0" smtClean="0"/>
                        <a:t>13</a:t>
                      </a:r>
                      <a:endParaRPr lang="en-US" sz="1400" dirty="0"/>
                    </a:p>
                  </a:txBody>
                  <a:tcPr marL="68598" marR="68598" marT="34299" marB="34299"/>
                </a:tc>
                <a:extLst>
                  <a:ext uri="{0D108BD9-81ED-4DB2-BD59-A6C34878D82A}">
                    <a16:rowId xmlns="" xmlns:a16="http://schemas.microsoft.com/office/drawing/2014/main" val="10001"/>
                  </a:ext>
                </a:extLst>
              </a:tr>
              <a:tr h="278202">
                <a:tc>
                  <a:txBody>
                    <a:bodyPr/>
                    <a:lstStyle/>
                    <a:p>
                      <a:r>
                        <a:rPr lang="en-US" sz="1400" dirty="0" smtClean="0"/>
                        <a:t>CHE</a:t>
                      </a:r>
                      <a:endParaRPr lang="en-US" sz="1400" dirty="0"/>
                    </a:p>
                  </a:txBody>
                  <a:tcPr marL="68598" marR="68598" marT="34299" marB="34299"/>
                </a:tc>
                <a:tc>
                  <a:txBody>
                    <a:bodyPr/>
                    <a:lstStyle/>
                    <a:p>
                      <a:pPr algn="ctr"/>
                      <a:r>
                        <a:rPr lang="en-US" sz="1400" dirty="0" smtClean="0"/>
                        <a:t>11</a:t>
                      </a:r>
                      <a:endParaRPr lang="en-US" sz="1400" dirty="0"/>
                    </a:p>
                  </a:txBody>
                  <a:tcPr marL="68598" marR="68598" marT="34299" marB="34299"/>
                </a:tc>
                <a:extLst>
                  <a:ext uri="{0D108BD9-81ED-4DB2-BD59-A6C34878D82A}">
                    <a16:rowId xmlns="" xmlns:a16="http://schemas.microsoft.com/office/drawing/2014/main" val="10002"/>
                  </a:ext>
                </a:extLst>
              </a:tr>
              <a:tr h="278202">
                <a:tc>
                  <a:txBody>
                    <a:bodyPr/>
                    <a:lstStyle/>
                    <a:p>
                      <a:r>
                        <a:rPr lang="en-US" sz="1400" dirty="0" smtClean="0"/>
                        <a:t>COSC</a:t>
                      </a:r>
                      <a:endParaRPr lang="en-US" sz="1400" dirty="0"/>
                    </a:p>
                  </a:txBody>
                  <a:tcPr marL="68598" marR="68598" marT="34299" marB="34299"/>
                </a:tc>
                <a:tc>
                  <a:txBody>
                    <a:bodyPr/>
                    <a:lstStyle/>
                    <a:p>
                      <a:pPr algn="ctr"/>
                      <a:r>
                        <a:rPr lang="en-US" sz="1400" dirty="0" smtClean="0"/>
                        <a:t>13</a:t>
                      </a:r>
                      <a:endParaRPr lang="en-US" sz="1400" dirty="0"/>
                    </a:p>
                  </a:txBody>
                  <a:tcPr marL="68598" marR="68598" marT="34299" marB="34299"/>
                </a:tc>
                <a:extLst>
                  <a:ext uri="{0D108BD9-81ED-4DB2-BD59-A6C34878D82A}">
                    <a16:rowId xmlns="" xmlns:a16="http://schemas.microsoft.com/office/drawing/2014/main" val="10003"/>
                  </a:ext>
                </a:extLst>
              </a:tr>
              <a:tr h="278202">
                <a:tc>
                  <a:txBody>
                    <a:bodyPr/>
                    <a:lstStyle/>
                    <a:p>
                      <a:r>
                        <a:rPr lang="en-US" sz="1400" dirty="0" smtClean="0"/>
                        <a:t>CPEN</a:t>
                      </a:r>
                      <a:endParaRPr lang="en-US" sz="1400" dirty="0"/>
                    </a:p>
                  </a:txBody>
                  <a:tcPr marL="68598" marR="68598" marT="34299" marB="34299"/>
                </a:tc>
                <a:tc>
                  <a:txBody>
                    <a:bodyPr/>
                    <a:lstStyle/>
                    <a:p>
                      <a:pPr algn="ctr"/>
                      <a:r>
                        <a:rPr lang="en-US" sz="1400" dirty="0" smtClean="0"/>
                        <a:t>6</a:t>
                      </a:r>
                      <a:endParaRPr lang="en-US" sz="1400" dirty="0"/>
                    </a:p>
                  </a:txBody>
                  <a:tcPr marL="68598" marR="68598" marT="34299" marB="34299"/>
                </a:tc>
                <a:extLst>
                  <a:ext uri="{0D108BD9-81ED-4DB2-BD59-A6C34878D82A}">
                    <a16:rowId xmlns="" xmlns:a16="http://schemas.microsoft.com/office/drawing/2014/main" val="10004"/>
                  </a:ext>
                </a:extLst>
              </a:tr>
              <a:tr h="278202">
                <a:tc>
                  <a:txBody>
                    <a:bodyPr/>
                    <a:lstStyle/>
                    <a:p>
                      <a:r>
                        <a:rPr lang="en-US" sz="1400" dirty="0" smtClean="0"/>
                        <a:t>CVLE</a:t>
                      </a:r>
                      <a:endParaRPr lang="en-US" sz="1400" dirty="0"/>
                    </a:p>
                  </a:txBody>
                  <a:tcPr marL="68598" marR="68598" marT="34299" marB="34299"/>
                </a:tc>
                <a:tc>
                  <a:txBody>
                    <a:bodyPr/>
                    <a:lstStyle/>
                    <a:p>
                      <a:pPr algn="ctr"/>
                      <a:r>
                        <a:rPr lang="en-US" sz="1400" dirty="0" smtClean="0"/>
                        <a:t>9</a:t>
                      </a:r>
                      <a:endParaRPr lang="en-US" sz="1400" dirty="0"/>
                    </a:p>
                  </a:txBody>
                  <a:tcPr marL="68598" marR="68598" marT="34299" marB="34299"/>
                </a:tc>
                <a:extLst>
                  <a:ext uri="{0D108BD9-81ED-4DB2-BD59-A6C34878D82A}">
                    <a16:rowId xmlns="" xmlns:a16="http://schemas.microsoft.com/office/drawing/2014/main" val="10005"/>
                  </a:ext>
                </a:extLst>
              </a:tr>
              <a:tr h="278202">
                <a:tc>
                  <a:txBody>
                    <a:bodyPr/>
                    <a:lstStyle/>
                    <a:p>
                      <a:r>
                        <a:rPr lang="en-US" sz="1400" dirty="0" smtClean="0"/>
                        <a:t>EE</a:t>
                      </a:r>
                      <a:endParaRPr lang="en-US" sz="1400" dirty="0"/>
                    </a:p>
                  </a:txBody>
                  <a:tcPr marL="68598" marR="68598" marT="34299" marB="34299"/>
                </a:tc>
                <a:tc>
                  <a:txBody>
                    <a:bodyPr/>
                    <a:lstStyle/>
                    <a:p>
                      <a:pPr algn="ctr"/>
                      <a:r>
                        <a:rPr lang="en-US" sz="1400" dirty="0" smtClean="0"/>
                        <a:t>7</a:t>
                      </a:r>
                      <a:endParaRPr lang="en-US" sz="1400" dirty="0"/>
                    </a:p>
                  </a:txBody>
                  <a:tcPr marL="68598" marR="68598" marT="34299" marB="34299"/>
                </a:tc>
                <a:extLst>
                  <a:ext uri="{0D108BD9-81ED-4DB2-BD59-A6C34878D82A}">
                    <a16:rowId xmlns="" xmlns:a16="http://schemas.microsoft.com/office/drawing/2014/main" val="10006"/>
                  </a:ext>
                </a:extLst>
              </a:tr>
              <a:tr h="278202">
                <a:tc>
                  <a:txBody>
                    <a:bodyPr/>
                    <a:lstStyle/>
                    <a:p>
                      <a:r>
                        <a:rPr lang="en-US" sz="1400" dirty="0" smtClean="0"/>
                        <a:t>ENUN</a:t>
                      </a:r>
                      <a:endParaRPr lang="en-US" sz="1400" dirty="0"/>
                    </a:p>
                  </a:txBody>
                  <a:tcPr marL="68598" marR="68598" marT="34299" marB="34299"/>
                </a:tc>
                <a:tc>
                  <a:txBody>
                    <a:bodyPr/>
                    <a:lstStyle/>
                    <a:p>
                      <a:pPr algn="ctr"/>
                      <a:r>
                        <a:rPr lang="en-US" sz="1400" dirty="0" smtClean="0"/>
                        <a:t>32</a:t>
                      </a:r>
                      <a:endParaRPr lang="en-US" sz="1400" dirty="0"/>
                    </a:p>
                  </a:txBody>
                  <a:tcPr marL="68598" marR="68598" marT="34299" marB="34299"/>
                </a:tc>
                <a:extLst>
                  <a:ext uri="{0D108BD9-81ED-4DB2-BD59-A6C34878D82A}">
                    <a16:rowId xmlns="" xmlns:a16="http://schemas.microsoft.com/office/drawing/2014/main" val="10007"/>
                  </a:ext>
                </a:extLst>
              </a:tr>
              <a:tr h="278202">
                <a:tc>
                  <a:txBody>
                    <a:bodyPr/>
                    <a:lstStyle/>
                    <a:p>
                      <a:r>
                        <a:rPr lang="en-US" sz="1400" dirty="0" smtClean="0"/>
                        <a:t>ME</a:t>
                      </a:r>
                      <a:endParaRPr lang="en-US" sz="1400" dirty="0"/>
                    </a:p>
                  </a:txBody>
                  <a:tcPr marL="68598" marR="68598" marT="34299" marB="34299"/>
                </a:tc>
                <a:tc>
                  <a:txBody>
                    <a:bodyPr/>
                    <a:lstStyle/>
                    <a:p>
                      <a:pPr algn="ctr"/>
                      <a:r>
                        <a:rPr lang="en-US" sz="1400" dirty="0" smtClean="0"/>
                        <a:t>20</a:t>
                      </a:r>
                      <a:endParaRPr lang="en-US" sz="1400" dirty="0"/>
                    </a:p>
                  </a:txBody>
                  <a:tcPr marL="68598" marR="68598" marT="34299" marB="34299"/>
                </a:tc>
                <a:extLst>
                  <a:ext uri="{0D108BD9-81ED-4DB2-BD59-A6C34878D82A}">
                    <a16:rowId xmlns="" xmlns:a16="http://schemas.microsoft.com/office/drawing/2014/main" val="10008"/>
                  </a:ext>
                </a:extLst>
              </a:tr>
              <a:tr h="278202">
                <a:tc>
                  <a:txBody>
                    <a:bodyPr/>
                    <a:lstStyle/>
                    <a:p>
                      <a:r>
                        <a:rPr lang="en-US" sz="1400" dirty="0" smtClean="0"/>
                        <a:t>PETE</a:t>
                      </a:r>
                      <a:endParaRPr lang="en-US" sz="1400" dirty="0"/>
                    </a:p>
                  </a:txBody>
                  <a:tcPr marL="68598" marR="68598" marT="34299" marB="34299"/>
                </a:tc>
                <a:tc>
                  <a:txBody>
                    <a:bodyPr/>
                    <a:lstStyle/>
                    <a:p>
                      <a:pPr algn="ctr"/>
                      <a:r>
                        <a:rPr lang="en-US" sz="1400" dirty="0" smtClean="0"/>
                        <a:t>10</a:t>
                      </a:r>
                      <a:endParaRPr lang="en-US" sz="1400" dirty="0"/>
                    </a:p>
                  </a:txBody>
                  <a:tcPr marL="68598" marR="68598" marT="34299" marB="34299"/>
                </a:tc>
                <a:extLst>
                  <a:ext uri="{0D108BD9-81ED-4DB2-BD59-A6C34878D82A}">
                    <a16:rowId xmlns="" xmlns:a16="http://schemas.microsoft.com/office/drawing/2014/main" val="10009"/>
                  </a:ext>
                </a:extLst>
              </a:tr>
              <a:tr h="278202">
                <a:tc>
                  <a:txBody>
                    <a:bodyPr/>
                    <a:lstStyle/>
                    <a:p>
                      <a:r>
                        <a:rPr lang="en-US" sz="1400" b="1" dirty="0" smtClean="0"/>
                        <a:t>Total</a:t>
                      </a:r>
                      <a:endParaRPr lang="en-US" sz="1400" b="1" dirty="0"/>
                    </a:p>
                  </a:txBody>
                  <a:tcPr marL="68598" marR="68598" marT="34299" marB="34299"/>
                </a:tc>
                <a:tc>
                  <a:txBody>
                    <a:bodyPr/>
                    <a:lstStyle/>
                    <a:p>
                      <a:pPr algn="ctr"/>
                      <a:r>
                        <a:rPr lang="en-US" sz="1400" b="1" dirty="0" smtClean="0"/>
                        <a:t>122</a:t>
                      </a:r>
                      <a:endParaRPr lang="en-US" sz="1400" b="1" dirty="0"/>
                    </a:p>
                  </a:txBody>
                  <a:tcPr marL="68598" marR="68598" marT="34299" marB="34299"/>
                </a:tc>
                <a:extLst>
                  <a:ext uri="{0D108BD9-81ED-4DB2-BD59-A6C34878D82A}">
                    <a16:rowId xmlns="" xmlns:a16="http://schemas.microsoft.com/office/drawing/2014/main" val="10010"/>
                  </a:ext>
                </a:extLst>
              </a:tr>
            </a:tbl>
          </a:graphicData>
        </a:graphic>
      </p:graphicFrame>
      <p:sp>
        <p:nvSpPr>
          <p:cNvPr id="7" name="TextBox 6"/>
          <p:cNvSpPr txBox="1"/>
          <p:nvPr/>
        </p:nvSpPr>
        <p:spPr>
          <a:xfrm>
            <a:off x="4496050" y="5214644"/>
            <a:ext cx="2458090" cy="577081"/>
          </a:xfrm>
          <a:prstGeom prst="rect">
            <a:avLst/>
          </a:prstGeom>
          <a:noFill/>
        </p:spPr>
        <p:txBody>
          <a:bodyPr wrap="square" rtlCol="0">
            <a:spAutoFit/>
          </a:bodyPr>
          <a:lstStyle/>
          <a:p>
            <a:r>
              <a:rPr lang="en-US" sz="1050" dirty="0"/>
              <a:t>AY 2016-2017—Number of first time freshman by department eligible to participate in the Honors program</a:t>
            </a:r>
          </a:p>
        </p:txBody>
      </p:sp>
      <p:graphicFrame>
        <p:nvGraphicFramePr>
          <p:cNvPr id="8" name="Table 7"/>
          <p:cNvGraphicFramePr>
            <a:graphicFrameLocks noGrp="1"/>
          </p:cNvGraphicFramePr>
          <p:nvPr>
            <p:extLst/>
          </p:nvPr>
        </p:nvGraphicFramePr>
        <p:xfrm>
          <a:off x="1267614" y="3383268"/>
          <a:ext cx="2450488" cy="1409790"/>
        </p:xfrm>
        <a:graphic>
          <a:graphicData uri="http://schemas.openxmlformats.org/drawingml/2006/table">
            <a:tbl>
              <a:tblPr firstRow="1" bandRow="1">
                <a:tableStyleId>{8EC20E35-A176-4012-BC5E-935CFFF8708E}</a:tableStyleId>
              </a:tblPr>
              <a:tblGrid>
                <a:gridCol w="1225244">
                  <a:extLst>
                    <a:ext uri="{9D8B030D-6E8A-4147-A177-3AD203B41FA5}">
                      <a16:colId xmlns="" xmlns:a16="http://schemas.microsoft.com/office/drawing/2014/main" val="20000"/>
                    </a:ext>
                  </a:extLst>
                </a:gridCol>
                <a:gridCol w="1225244">
                  <a:extLst>
                    <a:ext uri="{9D8B030D-6E8A-4147-A177-3AD203B41FA5}">
                      <a16:colId xmlns="" xmlns:a16="http://schemas.microsoft.com/office/drawing/2014/main" val="20001"/>
                    </a:ext>
                  </a:extLst>
                </a:gridCol>
              </a:tblGrid>
              <a:tr h="278202">
                <a:tc gridSpan="2">
                  <a:txBody>
                    <a:bodyPr/>
                    <a:lstStyle/>
                    <a:p>
                      <a:r>
                        <a:rPr lang="en-US" sz="1400" dirty="0" smtClean="0"/>
                        <a:t>AY</a:t>
                      </a:r>
                      <a:r>
                        <a:rPr lang="en-US" sz="1400" baseline="0" dirty="0" smtClean="0"/>
                        <a:t> 2015-2016 Graduates</a:t>
                      </a:r>
                      <a:endParaRPr lang="en-US" sz="1400" dirty="0"/>
                    </a:p>
                  </a:txBody>
                  <a:tcPr marL="68598" marR="68598" marT="34299" marB="34299"/>
                </a:tc>
                <a:tc hMerge="1">
                  <a:txBody>
                    <a:bodyPr/>
                    <a:lstStyle/>
                    <a:p>
                      <a:endParaRPr lang="en-US" dirty="0"/>
                    </a:p>
                  </a:txBody>
                  <a:tcPr/>
                </a:tc>
                <a:extLst>
                  <a:ext uri="{0D108BD9-81ED-4DB2-BD59-A6C34878D82A}">
                    <a16:rowId xmlns="" xmlns:a16="http://schemas.microsoft.com/office/drawing/2014/main" val="10000"/>
                  </a:ext>
                </a:extLst>
              </a:tr>
              <a:tr h="278202">
                <a:tc>
                  <a:txBody>
                    <a:bodyPr/>
                    <a:lstStyle/>
                    <a:p>
                      <a:r>
                        <a:rPr lang="en-US" sz="1400" dirty="0" smtClean="0"/>
                        <a:t>GPA</a:t>
                      </a:r>
                      <a:endParaRPr lang="en-US" sz="1400" dirty="0"/>
                    </a:p>
                  </a:txBody>
                  <a:tcPr marL="68598" marR="68598" marT="34299" marB="34299"/>
                </a:tc>
                <a:tc>
                  <a:txBody>
                    <a:bodyPr/>
                    <a:lstStyle/>
                    <a:p>
                      <a:r>
                        <a:rPr lang="en-US" sz="1400" dirty="0" smtClean="0"/>
                        <a:t># of Students</a:t>
                      </a:r>
                      <a:endParaRPr lang="en-US" sz="1400" dirty="0"/>
                    </a:p>
                  </a:txBody>
                  <a:tcPr marL="68598" marR="68598" marT="34299" marB="34299"/>
                </a:tc>
                <a:extLst>
                  <a:ext uri="{0D108BD9-81ED-4DB2-BD59-A6C34878D82A}">
                    <a16:rowId xmlns="" xmlns:a16="http://schemas.microsoft.com/office/drawing/2014/main" val="10001"/>
                  </a:ext>
                </a:extLst>
              </a:tr>
              <a:tr h="278202">
                <a:tc>
                  <a:txBody>
                    <a:bodyPr/>
                    <a:lstStyle/>
                    <a:p>
                      <a:r>
                        <a:rPr lang="en-US" sz="1400" dirty="0" smtClean="0"/>
                        <a:t>3.75</a:t>
                      </a:r>
                      <a:endParaRPr lang="en-US" sz="1400" dirty="0"/>
                    </a:p>
                  </a:txBody>
                  <a:tcPr marL="68598" marR="68598" marT="34299" marB="34299"/>
                </a:tc>
                <a:tc>
                  <a:txBody>
                    <a:bodyPr/>
                    <a:lstStyle/>
                    <a:p>
                      <a:r>
                        <a:rPr lang="en-US" sz="1400" dirty="0" smtClean="0"/>
                        <a:t>19</a:t>
                      </a:r>
                      <a:endParaRPr lang="en-US" sz="1400" dirty="0"/>
                    </a:p>
                  </a:txBody>
                  <a:tcPr marL="68598" marR="68598" marT="34299" marB="34299"/>
                </a:tc>
                <a:extLst>
                  <a:ext uri="{0D108BD9-81ED-4DB2-BD59-A6C34878D82A}">
                    <a16:rowId xmlns="" xmlns:a16="http://schemas.microsoft.com/office/drawing/2014/main" val="10002"/>
                  </a:ext>
                </a:extLst>
              </a:tr>
              <a:tr h="278202">
                <a:tc>
                  <a:txBody>
                    <a:bodyPr/>
                    <a:lstStyle/>
                    <a:p>
                      <a:r>
                        <a:rPr lang="en-US" sz="1400" dirty="0" smtClean="0"/>
                        <a:t>3.5</a:t>
                      </a:r>
                      <a:endParaRPr lang="en-US" sz="1400" dirty="0"/>
                    </a:p>
                  </a:txBody>
                  <a:tcPr marL="68598" marR="68598" marT="34299" marB="34299"/>
                </a:tc>
                <a:tc>
                  <a:txBody>
                    <a:bodyPr/>
                    <a:lstStyle/>
                    <a:p>
                      <a:r>
                        <a:rPr lang="en-US" sz="1400" dirty="0" smtClean="0"/>
                        <a:t>23</a:t>
                      </a:r>
                      <a:endParaRPr lang="en-US" sz="1400" dirty="0"/>
                    </a:p>
                  </a:txBody>
                  <a:tcPr marL="68598" marR="68598" marT="34299" marB="34299"/>
                </a:tc>
                <a:extLst>
                  <a:ext uri="{0D108BD9-81ED-4DB2-BD59-A6C34878D82A}">
                    <a16:rowId xmlns="" xmlns:a16="http://schemas.microsoft.com/office/drawing/2014/main" val="10003"/>
                  </a:ext>
                </a:extLst>
              </a:tr>
              <a:tr h="278202">
                <a:tc>
                  <a:txBody>
                    <a:bodyPr/>
                    <a:lstStyle/>
                    <a:p>
                      <a:r>
                        <a:rPr lang="en-US" sz="1400" dirty="0" smtClean="0"/>
                        <a:t>3.25</a:t>
                      </a:r>
                      <a:endParaRPr lang="en-US" sz="1400" dirty="0"/>
                    </a:p>
                  </a:txBody>
                  <a:tcPr marL="68598" marR="68598" marT="34299" marB="34299"/>
                </a:tc>
                <a:tc>
                  <a:txBody>
                    <a:bodyPr/>
                    <a:lstStyle/>
                    <a:p>
                      <a:r>
                        <a:rPr lang="en-US" sz="1400" dirty="0" smtClean="0"/>
                        <a:t>39</a:t>
                      </a:r>
                      <a:endParaRPr lang="en-US" sz="1400" dirty="0"/>
                    </a:p>
                  </a:txBody>
                  <a:tcPr marL="68598" marR="68598" marT="34299" marB="34299"/>
                </a:tc>
                <a:extLst>
                  <a:ext uri="{0D108BD9-81ED-4DB2-BD59-A6C34878D82A}">
                    <a16:rowId xmlns="" xmlns:a16="http://schemas.microsoft.com/office/drawing/2014/main" val="10004"/>
                  </a:ext>
                </a:extLst>
              </a:tr>
            </a:tbl>
          </a:graphicData>
        </a:graphic>
      </p:graphicFrame>
      <p:sp>
        <p:nvSpPr>
          <p:cNvPr id="11" name="TextBox 10"/>
          <p:cNvSpPr txBox="1"/>
          <p:nvPr/>
        </p:nvSpPr>
        <p:spPr>
          <a:xfrm>
            <a:off x="1267614" y="2690025"/>
            <a:ext cx="2458090" cy="577081"/>
          </a:xfrm>
          <a:prstGeom prst="rect">
            <a:avLst/>
          </a:prstGeom>
          <a:noFill/>
        </p:spPr>
        <p:txBody>
          <a:bodyPr wrap="square" rtlCol="0">
            <a:spAutoFit/>
          </a:bodyPr>
          <a:lstStyle/>
          <a:p>
            <a:r>
              <a:rPr lang="en-US" sz="1050" dirty="0"/>
              <a:t>AY 2015-2016—of the 349 graduates, number of students able to maintain GPA level all semesters of attendance </a:t>
            </a:r>
          </a:p>
        </p:txBody>
      </p:sp>
    </p:spTree>
    <p:extLst>
      <p:ext uri="{BB962C8B-B14F-4D97-AF65-F5344CB8AC3E}">
        <p14:creationId xmlns:p14="http://schemas.microsoft.com/office/powerpoint/2010/main" val="120734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8059058" y="799416"/>
            <a:ext cx="514484" cy="8835890"/>
            <a:chOff x="11032560" y="-59760"/>
            <a:chExt cx="685800" cy="11778119"/>
          </a:xfrm>
        </p:grpSpPr>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l="28222" t="2324" r="-49386" b="-2324"/>
            <a:stretch/>
          </p:blipFill>
          <p:spPr>
            <a:xfrm rot="5400000">
              <a:off x="5486400" y="5486400"/>
              <a:ext cx="11778119" cy="685800"/>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2922" y="399338"/>
              <a:ext cx="585073" cy="548640"/>
            </a:xfrm>
            <a:prstGeom prst="rect">
              <a:avLst/>
            </a:prstGeom>
          </p:spPr>
        </p:pic>
      </p:grpSp>
      <p:sp>
        <p:nvSpPr>
          <p:cNvPr id="2" name="Slide Number Placeholder 1"/>
          <p:cNvSpPr>
            <a:spLocks noGrp="1"/>
          </p:cNvSpPr>
          <p:nvPr>
            <p:ph type="sldNum" sz="quarter" idx="12"/>
          </p:nvPr>
        </p:nvSpPr>
        <p:spPr>
          <a:xfrm>
            <a:off x="6401277" y="5436351"/>
            <a:ext cx="2057400" cy="273915"/>
          </a:xfrm>
        </p:spPr>
        <p:txBody>
          <a:bodyPr/>
          <a:lstStyle/>
          <a:p>
            <a:fld id="{25BA54BD-C84D-46CE-8B72-31BFB26ABA43}" type="slidenum">
              <a:rPr lang="en-US" smtClean="0">
                <a:solidFill>
                  <a:schemeClr val="tx1"/>
                </a:solidFill>
              </a:rPr>
              <a:t>29</a:t>
            </a:fld>
            <a:endParaRPr lang="en-US" dirty="0">
              <a:solidFill>
                <a:schemeClr val="tx1"/>
              </a:solidFill>
            </a:endParaRPr>
          </a:p>
        </p:txBody>
      </p:sp>
      <p:sp>
        <p:nvSpPr>
          <p:cNvPr id="3" name="Title 1"/>
          <p:cNvSpPr txBox="1">
            <a:spLocks/>
          </p:cNvSpPr>
          <p:nvPr/>
        </p:nvSpPr>
        <p:spPr>
          <a:xfrm>
            <a:off x="999196" y="1412064"/>
            <a:ext cx="7145609" cy="765771"/>
          </a:xfrm>
          <a:prstGeom prst="rect">
            <a:avLst/>
          </a:prstGeom>
        </p:spPr>
        <p:txBody>
          <a:bodyPr>
            <a:noAutofit/>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r>
              <a:rPr lang="en-US" sz="3301" b="1" dirty="0"/>
              <a:t>CEAS DATA</a:t>
            </a:r>
          </a:p>
        </p:txBody>
      </p:sp>
      <p:graphicFrame>
        <p:nvGraphicFramePr>
          <p:cNvPr id="5" name="Table 4"/>
          <p:cNvGraphicFramePr>
            <a:graphicFrameLocks noGrp="1"/>
          </p:cNvGraphicFramePr>
          <p:nvPr>
            <p:extLst/>
          </p:nvPr>
        </p:nvGraphicFramePr>
        <p:xfrm>
          <a:off x="4572001" y="1656889"/>
          <a:ext cx="2458091" cy="3383496"/>
        </p:xfrm>
        <a:graphic>
          <a:graphicData uri="http://schemas.openxmlformats.org/drawingml/2006/table">
            <a:tbl>
              <a:tblPr firstRow="1" bandRow="1">
                <a:tableStyleId>{8EC20E35-A176-4012-BC5E-935CFFF8708E}</a:tableStyleId>
              </a:tblPr>
              <a:tblGrid>
                <a:gridCol w="1257628">
                  <a:extLst>
                    <a:ext uri="{9D8B030D-6E8A-4147-A177-3AD203B41FA5}">
                      <a16:colId xmlns="" xmlns:a16="http://schemas.microsoft.com/office/drawing/2014/main" val="20000"/>
                    </a:ext>
                  </a:extLst>
                </a:gridCol>
                <a:gridCol w="1200463">
                  <a:extLst>
                    <a:ext uri="{9D8B030D-6E8A-4147-A177-3AD203B41FA5}">
                      <a16:colId xmlns="" xmlns:a16="http://schemas.microsoft.com/office/drawing/2014/main" val="20001"/>
                    </a:ext>
                  </a:extLst>
                </a:gridCol>
              </a:tblGrid>
              <a:tr h="278202">
                <a:tc gridSpan="2">
                  <a:txBody>
                    <a:bodyPr/>
                    <a:lstStyle/>
                    <a:p>
                      <a:pPr algn="ctr"/>
                      <a:r>
                        <a:rPr lang="en-US" sz="1400" dirty="0" smtClean="0"/>
                        <a:t>Current</a:t>
                      </a:r>
                      <a:r>
                        <a:rPr lang="en-US" sz="1400" baseline="0" dirty="0" smtClean="0"/>
                        <a:t> EN Honors Students</a:t>
                      </a:r>
                      <a:endParaRPr lang="en-US" sz="1400" dirty="0"/>
                    </a:p>
                  </a:txBody>
                  <a:tcPr marL="68598" marR="68598" marT="34299" marB="34299"/>
                </a:tc>
                <a:tc hMerge="1">
                  <a:txBody>
                    <a:bodyPr/>
                    <a:lstStyle/>
                    <a:p>
                      <a:pPr algn="ctr"/>
                      <a:endParaRPr lang="en-US" dirty="0"/>
                    </a:p>
                  </a:txBody>
                  <a:tcPr/>
                </a:tc>
                <a:extLst>
                  <a:ext uri="{0D108BD9-81ED-4DB2-BD59-A6C34878D82A}">
                    <a16:rowId xmlns="" xmlns:a16="http://schemas.microsoft.com/office/drawing/2014/main" val="10000"/>
                  </a:ext>
                </a:extLst>
              </a:tr>
              <a:tr h="278202">
                <a:tc>
                  <a:txBody>
                    <a:bodyPr/>
                    <a:lstStyle/>
                    <a:p>
                      <a:r>
                        <a:rPr lang="en-US" sz="1400" dirty="0" smtClean="0"/>
                        <a:t>ARE</a:t>
                      </a:r>
                      <a:endParaRPr lang="en-US" sz="1400" dirty="0"/>
                    </a:p>
                  </a:txBody>
                  <a:tcPr marL="68598" marR="68598" marT="34299" marB="34299"/>
                </a:tc>
                <a:tc>
                  <a:txBody>
                    <a:bodyPr/>
                    <a:lstStyle/>
                    <a:p>
                      <a:pPr algn="ctr"/>
                      <a:r>
                        <a:rPr lang="en-US" sz="1400" dirty="0" smtClean="0"/>
                        <a:t>10</a:t>
                      </a:r>
                      <a:endParaRPr lang="en-US" sz="1400" dirty="0"/>
                    </a:p>
                  </a:txBody>
                  <a:tcPr marL="68598" marR="68598" marT="34299" marB="34299"/>
                </a:tc>
                <a:extLst>
                  <a:ext uri="{0D108BD9-81ED-4DB2-BD59-A6C34878D82A}">
                    <a16:rowId xmlns="" xmlns:a16="http://schemas.microsoft.com/office/drawing/2014/main" val="10001"/>
                  </a:ext>
                </a:extLst>
              </a:tr>
              <a:tr h="278202">
                <a:tc>
                  <a:txBody>
                    <a:bodyPr/>
                    <a:lstStyle/>
                    <a:p>
                      <a:r>
                        <a:rPr lang="en-US" sz="1400" dirty="0" smtClean="0"/>
                        <a:t>CHE</a:t>
                      </a:r>
                      <a:endParaRPr lang="en-US" sz="1400" dirty="0"/>
                    </a:p>
                  </a:txBody>
                  <a:tcPr marL="68598" marR="68598" marT="34299" marB="34299"/>
                </a:tc>
                <a:tc>
                  <a:txBody>
                    <a:bodyPr/>
                    <a:lstStyle/>
                    <a:p>
                      <a:pPr algn="ctr"/>
                      <a:r>
                        <a:rPr lang="en-US" sz="1400" dirty="0" smtClean="0"/>
                        <a:t>25</a:t>
                      </a:r>
                      <a:endParaRPr lang="en-US" sz="1400" dirty="0"/>
                    </a:p>
                  </a:txBody>
                  <a:tcPr marL="68598" marR="68598" marT="34299" marB="34299"/>
                </a:tc>
                <a:extLst>
                  <a:ext uri="{0D108BD9-81ED-4DB2-BD59-A6C34878D82A}">
                    <a16:rowId xmlns="" xmlns:a16="http://schemas.microsoft.com/office/drawing/2014/main" val="10002"/>
                  </a:ext>
                </a:extLst>
              </a:tr>
              <a:tr h="278202">
                <a:tc>
                  <a:txBody>
                    <a:bodyPr/>
                    <a:lstStyle/>
                    <a:p>
                      <a:r>
                        <a:rPr lang="en-US" sz="1400" dirty="0" smtClean="0"/>
                        <a:t>COSC</a:t>
                      </a:r>
                      <a:endParaRPr lang="en-US" sz="1400" dirty="0"/>
                    </a:p>
                  </a:txBody>
                  <a:tcPr marL="68598" marR="68598" marT="34299" marB="34299"/>
                </a:tc>
                <a:tc>
                  <a:txBody>
                    <a:bodyPr/>
                    <a:lstStyle/>
                    <a:p>
                      <a:pPr algn="ctr"/>
                      <a:r>
                        <a:rPr lang="en-US" sz="1400" dirty="0" smtClean="0"/>
                        <a:t>32</a:t>
                      </a:r>
                      <a:endParaRPr lang="en-US" sz="1400" dirty="0"/>
                    </a:p>
                  </a:txBody>
                  <a:tcPr marL="68598" marR="68598" marT="34299" marB="34299"/>
                </a:tc>
                <a:extLst>
                  <a:ext uri="{0D108BD9-81ED-4DB2-BD59-A6C34878D82A}">
                    <a16:rowId xmlns="" xmlns:a16="http://schemas.microsoft.com/office/drawing/2014/main" val="10003"/>
                  </a:ext>
                </a:extLst>
              </a:tr>
              <a:tr h="278202">
                <a:tc>
                  <a:txBody>
                    <a:bodyPr/>
                    <a:lstStyle/>
                    <a:p>
                      <a:r>
                        <a:rPr lang="en-US" sz="1400" dirty="0" smtClean="0"/>
                        <a:t>CPEN</a:t>
                      </a:r>
                      <a:endParaRPr lang="en-US" sz="1400" dirty="0"/>
                    </a:p>
                  </a:txBody>
                  <a:tcPr marL="68598" marR="68598" marT="34299" marB="34299"/>
                </a:tc>
                <a:tc>
                  <a:txBody>
                    <a:bodyPr/>
                    <a:lstStyle/>
                    <a:p>
                      <a:pPr algn="ctr"/>
                      <a:r>
                        <a:rPr lang="en-US" sz="1400" dirty="0" smtClean="0"/>
                        <a:t>6</a:t>
                      </a:r>
                      <a:endParaRPr lang="en-US" sz="1400" dirty="0"/>
                    </a:p>
                  </a:txBody>
                  <a:tcPr marL="68598" marR="68598" marT="34299" marB="34299"/>
                </a:tc>
                <a:extLst>
                  <a:ext uri="{0D108BD9-81ED-4DB2-BD59-A6C34878D82A}">
                    <a16:rowId xmlns="" xmlns:a16="http://schemas.microsoft.com/office/drawing/2014/main" val="10004"/>
                  </a:ext>
                </a:extLst>
              </a:tr>
              <a:tr h="278202">
                <a:tc>
                  <a:txBody>
                    <a:bodyPr/>
                    <a:lstStyle/>
                    <a:p>
                      <a:r>
                        <a:rPr lang="en-US" sz="1400" dirty="0" smtClean="0"/>
                        <a:t>CVLE</a:t>
                      </a:r>
                      <a:endParaRPr lang="en-US" sz="1400" dirty="0"/>
                    </a:p>
                  </a:txBody>
                  <a:tcPr marL="68598" marR="68598" marT="34299" marB="34299"/>
                </a:tc>
                <a:tc>
                  <a:txBody>
                    <a:bodyPr/>
                    <a:lstStyle/>
                    <a:p>
                      <a:pPr algn="ctr"/>
                      <a:r>
                        <a:rPr lang="en-US" sz="1400" dirty="0" smtClean="0"/>
                        <a:t>10</a:t>
                      </a:r>
                      <a:endParaRPr lang="en-US" sz="1400" dirty="0"/>
                    </a:p>
                  </a:txBody>
                  <a:tcPr marL="68598" marR="68598" marT="34299" marB="34299"/>
                </a:tc>
                <a:extLst>
                  <a:ext uri="{0D108BD9-81ED-4DB2-BD59-A6C34878D82A}">
                    <a16:rowId xmlns="" xmlns:a16="http://schemas.microsoft.com/office/drawing/2014/main" val="10005"/>
                  </a:ext>
                </a:extLst>
              </a:tr>
              <a:tr h="278202">
                <a:tc>
                  <a:txBody>
                    <a:bodyPr/>
                    <a:lstStyle/>
                    <a:p>
                      <a:r>
                        <a:rPr lang="en-US" sz="1400" dirty="0" smtClean="0"/>
                        <a:t>EE</a:t>
                      </a:r>
                      <a:endParaRPr lang="en-US" sz="1400" dirty="0"/>
                    </a:p>
                  </a:txBody>
                  <a:tcPr marL="68598" marR="68598" marT="34299" marB="34299"/>
                </a:tc>
                <a:tc>
                  <a:txBody>
                    <a:bodyPr/>
                    <a:lstStyle/>
                    <a:p>
                      <a:pPr algn="ctr"/>
                      <a:r>
                        <a:rPr lang="en-US" sz="1400" dirty="0" smtClean="0"/>
                        <a:t>13</a:t>
                      </a:r>
                      <a:endParaRPr lang="en-US" sz="1400" dirty="0"/>
                    </a:p>
                  </a:txBody>
                  <a:tcPr marL="68598" marR="68598" marT="34299" marB="34299"/>
                </a:tc>
                <a:extLst>
                  <a:ext uri="{0D108BD9-81ED-4DB2-BD59-A6C34878D82A}">
                    <a16:rowId xmlns="" xmlns:a16="http://schemas.microsoft.com/office/drawing/2014/main" val="10006"/>
                  </a:ext>
                </a:extLst>
              </a:tr>
              <a:tr h="278202">
                <a:tc>
                  <a:txBody>
                    <a:bodyPr/>
                    <a:lstStyle/>
                    <a:p>
                      <a:r>
                        <a:rPr lang="en-US" sz="1400" dirty="0" smtClean="0"/>
                        <a:t>ENUN</a:t>
                      </a:r>
                      <a:endParaRPr lang="en-US" sz="1400" dirty="0"/>
                    </a:p>
                  </a:txBody>
                  <a:tcPr marL="68598" marR="68598" marT="34299" marB="34299"/>
                </a:tc>
                <a:tc>
                  <a:txBody>
                    <a:bodyPr/>
                    <a:lstStyle/>
                    <a:p>
                      <a:pPr algn="ctr"/>
                      <a:r>
                        <a:rPr lang="en-US" sz="1400" dirty="0" smtClean="0"/>
                        <a:t>2</a:t>
                      </a:r>
                      <a:endParaRPr lang="en-US" sz="1400" dirty="0"/>
                    </a:p>
                  </a:txBody>
                  <a:tcPr marL="68598" marR="68598" marT="34299" marB="34299"/>
                </a:tc>
                <a:extLst>
                  <a:ext uri="{0D108BD9-81ED-4DB2-BD59-A6C34878D82A}">
                    <a16:rowId xmlns="" xmlns:a16="http://schemas.microsoft.com/office/drawing/2014/main" val="10007"/>
                  </a:ext>
                </a:extLst>
              </a:tr>
              <a:tr h="278202">
                <a:tc>
                  <a:txBody>
                    <a:bodyPr/>
                    <a:lstStyle/>
                    <a:p>
                      <a:r>
                        <a:rPr lang="en-US" sz="1400" dirty="0" smtClean="0"/>
                        <a:t>ESE</a:t>
                      </a:r>
                      <a:endParaRPr lang="en-US" sz="1400" dirty="0"/>
                    </a:p>
                  </a:txBody>
                  <a:tcPr marL="68598" marR="68598" marT="34299" marB="34299"/>
                </a:tc>
                <a:tc>
                  <a:txBody>
                    <a:bodyPr/>
                    <a:lstStyle/>
                    <a:p>
                      <a:pPr algn="ctr"/>
                      <a:r>
                        <a:rPr lang="en-US" sz="1400" dirty="0" smtClean="0"/>
                        <a:t>4</a:t>
                      </a:r>
                      <a:endParaRPr lang="en-US" sz="1400" dirty="0"/>
                    </a:p>
                  </a:txBody>
                  <a:tcPr marL="68598" marR="68598" marT="34299" marB="34299"/>
                </a:tc>
                <a:extLst>
                  <a:ext uri="{0D108BD9-81ED-4DB2-BD59-A6C34878D82A}">
                    <a16:rowId xmlns="" xmlns:a16="http://schemas.microsoft.com/office/drawing/2014/main" val="10008"/>
                  </a:ext>
                </a:extLst>
              </a:tr>
              <a:tr h="278202">
                <a:tc>
                  <a:txBody>
                    <a:bodyPr/>
                    <a:lstStyle/>
                    <a:p>
                      <a:r>
                        <a:rPr lang="en-US" sz="1400" dirty="0" smtClean="0"/>
                        <a:t>ME</a:t>
                      </a:r>
                      <a:endParaRPr lang="en-US" sz="1400" dirty="0"/>
                    </a:p>
                  </a:txBody>
                  <a:tcPr marL="68598" marR="68598" marT="34299" marB="34299"/>
                </a:tc>
                <a:tc>
                  <a:txBody>
                    <a:bodyPr/>
                    <a:lstStyle/>
                    <a:p>
                      <a:pPr algn="ctr"/>
                      <a:r>
                        <a:rPr lang="en-US" sz="1400" dirty="0" smtClean="0"/>
                        <a:t>4</a:t>
                      </a:r>
                      <a:endParaRPr lang="en-US" sz="1400" dirty="0"/>
                    </a:p>
                  </a:txBody>
                  <a:tcPr marL="68598" marR="68598" marT="34299" marB="34299"/>
                </a:tc>
                <a:extLst>
                  <a:ext uri="{0D108BD9-81ED-4DB2-BD59-A6C34878D82A}">
                    <a16:rowId xmlns="" xmlns:a16="http://schemas.microsoft.com/office/drawing/2014/main" val="10009"/>
                  </a:ext>
                </a:extLst>
              </a:tr>
              <a:tr h="278202">
                <a:tc>
                  <a:txBody>
                    <a:bodyPr/>
                    <a:lstStyle/>
                    <a:p>
                      <a:r>
                        <a:rPr lang="en-US" sz="1400" dirty="0" smtClean="0"/>
                        <a:t>PETE</a:t>
                      </a:r>
                      <a:endParaRPr lang="en-US" sz="1400" dirty="0"/>
                    </a:p>
                  </a:txBody>
                  <a:tcPr marL="68598" marR="68598" marT="34299" marB="34299"/>
                </a:tc>
                <a:tc>
                  <a:txBody>
                    <a:bodyPr/>
                    <a:lstStyle/>
                    <a:p>
                      <a:pPr algn="ctr"/>
                      <a:r>
                        <a:rPr lang="en-US" sz="1400" dirty="0" smtClean="0"/>
                        <a:t>7</a:t>
                      </a:r>
                      <a:endParaRPr lang="en-US" sz="1400" dirty="0"/>
                    </a:p>
                  </a:txBody>
                  <a:tcPr marL="68598" marR="68598" marT="34299" marB="34299"/>
                </a:tc>
                <a:extLst>
                  <a:ext uri="{0D108BD9-81ED-4DB2-BD59-A6C34878D82A}">
                    <a16:rowId xmlns="" xmlns:a16="http://schemas.microsoft.com/office/drawing/2014/main" val="10010"/>
                  </a:ext>
                </a:extLst>
              </a:tr>
              <a:tr h="278202">
                <a:tc>
                  <a:txBody>
                    <a:bodyPr/>
                    <a:lstStyle/>
                    <a:p>
                      <a:r>
                        <a:rPr lang="en-US" sz="1400" b="1" dirty="0" smtClean="0"/>
                        <a:t>Total</a:t>
                      </a:r>
                      <a:endParaRPr lang="en-US" sz="1400" b="1" dirty="0"/>
                    </a:p>
                  </a:txBody>
                  <a:tcPr marL="68598" marR="68598" marT="34299" marB="34299"/>
                </a:tc>
                <a:tc>
                  <a:txBody>
                    <a:bodyPr/>
                    <a:lstStyle/>
                    <a:p>
                      <a:pPr algn="ctr"/>
                      <a:r>
                        <a:rPr lang="en-US" sz="1400" b="1" dirty="0" smtClean="0"/>
                        <a:t>152</a:t>
                      </a:r>
                      <a:endParaRPr lang="en-US" sz="1400" b="1" dirty="0"/>
                    </a:p>
                  </a:txBody>
                  <a:tcPr marL="68598" marR="68598" marT="34299" marB="34299"/>
                </a:tc>
                <a:extLst>
                  <a:ext uri="{0D108BD9-81ED-4DB2-BD59-A6C34878D82A}">
                    <a16:rowId xmlns="" xmlns:a16="http://schemas.microsoft.com/office/drawing/2014/main" val="10011"/>
                  </a:ext>
                </a:extLst>
              </a:tr>
            </a:tbl>
          </a:graphicData>
        </a:graphic>
      </p:graphicFrame>
      <p:graphicFrame>
        <p:nvGraphicFramePr>
          <p:cNvPr id="9" name="Table 8"/>
          <p:cNvGraphicFramePr>
            <a:graphicFrameLocks noGrp="1"/>
          </p:cNvGraphicFramePr>
          <p:nvPr>
            <p:extLst/>
          </p:nvPr>
        </p:nvGraphicFramePr>
        <p:xfrm>
          <a:off x="1481007" y="3271001"/>
          <a:ext cx="2450488" cy="1743094"/>
        </p:xfrm>
        <a:graphic>
          <a:graphicData uri="http://schemas.openxmlformats.org/drawingml/2006/table">
            <a:tbl>
              <a:tblPr firstRow="1" bandRow="1">
                <a:tableStyleId>{8EC20E35-A176-4012-BC5E-935CFFF8708E}</a:tableStyleId>
              </a:tblPr>
              <a:tblGrid>
                <a:gridCol w="1225244">
                  <a:extLst>
                    <a:ext uri="{9D8B030D-6E8A-4147-A177-3AD203B41FA5}">
                      <a16:colId xmlns="" xmlns:a16="http://schemas.microsoft.com/office/drawing/2014/main" val="20000"/>
                    </a:ext>
                  </a:extLst>
                </a:gridCol>
                <a:gridCol w="1225244">
                  <a:extLst>
                    <a:ext uri="{9D8B030D-6E8A-4147-A177-3AD203B41FA5}">
                      <a16:colId xmlns="" xmlns:a16="http://schemas.microsoft.com/office/drawing/2014/main" val="20001"/>
                    </a:ext>
                  </a:extLst>
                </a:gridCol>
              </a:tblGrid>
              <a:tr h="278202">
                <a:tc gridSpan="2">
                  <a:txBody>
                    <a:bodyPr/>
                    <a:lstStyle/>
                    <a:p>
                      <a:r>
                        <a:rPr lang="en-US" sz="1400" dirty="0" smtClean="0"/>
                        <a:t>Current EN Honors Students </a:t>
                      </a:r>
                      <a:endParaRPr lang="en-US" sz="1400" dirty="0"/>
                    </a:p>
                  </a:txBody>
                  <a:tcPr marL="68598" marR="68598" marT="34299" marB="34299"/>
                </a:tc>
                <a:tc hMerge="1">
                  <a:txBody>
                    <a:bodyPr/>
                    <a:lstStyle/>
                    <a:p>
                      <a:endParaRPr lang="en-US" dirty="0"/>
                    </a:p>
                  </a:txBody>
                  <a:tcPr/>
                </a:tc>
                <a:extLst>
                  <a:ext uri="{0D108BD9-81ED-4DB2-BD59-A6C34878D82A}">
                    <a16:rowId xmlns="" xmlns:a16="http://schemas.microsoft.com/office/drawing/2014/main" val="10000"/>
                  </a:ext>
                </a:extLst>
              </a:tr>
              <a:tr h="278202">
                <a:tc>
                  <a:txBody>
                    <a:bodyPr/>
                    <a:lstStyle/>
                    <a:p>
                      <a:r>
                        <a:rPr lang="en-US" sz="1400" dirty="0" smtClean="0"/>
                        <a:t>Freshman</a:t>
                      </a:r>
                      <a:endParaRPr lang="en-US" sz="1400" dirty="0"/>
                    </a:p>
                  </a:txBody>
                  <a:tcPr marL="68598" marR="68598" marT="34299" marB="34299"/>
                </a:tc>
                <a:tc>
                  <a:txBody>
                    <a:bodyPr/>
                    <a:lstStyle/>
                    <a:p>
                      <a:pPr algn="ctr"/>
                      <a:r>
                        <a:rPr lang="en-US" sz="1400" dirty="0" smtClean="0"/>
                        <a:t>40</a:t>
                      </a:r>
                      <a:endParaRPr lang="en-US" sz="1400" dirty="0"/>
                    </a:p>
                  </a:txBody>
                  <a:tcPr marL="68598" marR="68598" marT="34299" marB="34299"/>
                </a:tc>
                <a:extLst>
                  <a:ext uri="{0D108BD9-81ED-4DB2-BD59-A6C34878D82A}">
                    <a16:rowId xmlns="" xmlns:a16="http://schemas.microsoft.com/office/drawing/2014/main" val="10001"/>
                  </a:ext>
                </a:extLst>
              </a:tr>
              <a:tr h="278202">
                <a:tc>
                  <a:txBody>
                    <a:bodyPr/>
                    <a:lstStyle/>
                    <a:p>
                      <a:r>
                        <a:rPr lang="en-US" sz="1400" dirty="0" smtClean="0"/>
                        <a:t>Sophomore</a:t>
                      </a:r>
                      <a:endParaRPr lang="en-US" sz="1400" dirty="0"/>
                    </a:p>
                  </a:txBody>
                  <a:tcPr marL="68598" marR="68598" marT="34299" marB="34299"/>
                </a:tc>
                <a:tc>
                  <a:txBody>
                    <a:bodyPr/>
                    <a:lstStyle/>
                    <a:p>
                      <a:pPr algn="ctr"/>
                      <a:r>
                        <a:rPr lang="en-US" sz="1400" dirty="0" smtClean="0"/>
                        <a:t>37</a:t>
                      </a:r>
                      <a:endParaRPr lang="en-US" sz="1400" dirty="0"/>
                    </a:p>
                  </a:txBody>
                  <a:tcPr marL="68598" marR="68598" marT="34299" marB="34299"/>
                </a:tc>
                <a:extLst>
                  <a:ext uri="{0D108BD9-81ED-4DB2-BD59-A6C34878D82A}">
                    <a16:rowId xmlns="" xmlns:a16="http://schemas.microsoft.com/office/drawing/2014/main" val="10002"/>
                  </a:ext>
                </a:extLst>
              </a:tr>
              <a:tr h="333304">
                <a:tc>
                  <a:txBody>
                    <a:bodyPr/>
                    <a:lstStyle/>
                    <a:p>
                      <a:r>
                        <a:rPr lang="en-US" sz="1400" dirty="0" smtClean="0"/>
                        <a:t>Junior</a:t>
                      </a:r>
                      <a:endParaRPr lang="en-US" sz="1400" dirty="0"/>
                    </a:p>
                  </a:txBody>
                  <a:tcPr marL="68598" marR="68598" marT="34299" marB="34299"/>
                </a:tc>
                <a:tc>
                  <a:txBody>
                    <a:bodyPr/>
                    <a:lstStyle/>
                    <a:p>
                      <a:pPr algn="ctr"/>
                      <a:r>
                        <a:rPr lang="en-US" sz="1400" dirty="0" smtClean="0"/>
                        <a:t>31</a:t>
                      </a:r>
                    </a:p>
                  </a:txBody>
                  <a:tcPr marL="68598" marR="68598" marT="34299" marB="34299"/>
                </a:tc>
                <a:extLst>
                  <a:ext uri="{0D108BD9-81ED-4DB2-BD59-A6C34878D82A}">
                    <a16:rowId xmlns="" xmlns:a16="http://schemas.microsoft.com/office/drawing/2014/main" val="10003"/>
                  </a:ext>
                </a:extLst>
              </a:tr>
              <a:tr h="278202">
                <a:tc>
                  <a:txBody>
                    <a:bodyPr/>
                    <a:lstStyle/>
                    <a:p>
                      <a:r>
                        <a:rPr lang="en-US" sz="1400" dirty="0" smtClean="0"/>
                        <a:t>Senior</a:t>
                      </a:r>
                      <a:endParaRPr lang="en-US" sz="1400" dirty="0"/>
                    </a:p>
                  </a:txBody>
                  <a:tcPr marL="68598" marR="68598" marT="34299" marB="34299"/>
                </a:tc>
                <a:tc>
                  <a:txBody>
                    <a:bodyPr/>
                    <a:lstStyle/>
                    <a:p>
                      <a:pPr algn="ctr"/>
                      <a:r>
                        <a:rPr lang="en-US" sz="1400" dirty="0" smtClean="0"/>
                        <a:t>43</a:t>
                      </a:r>
                      <a:endParaRPr lang="en-US" sz="1400" dirty="0"/>
                    </a:p>
                  </a:txBody>
                  <a:tcPr marL="68598" marR="68598" marT="34299" marB="34299"/>
                </a:tc>
                <a:extLst>
                  <a:ext uri="{0D108BD9-81ED-4DB2-BD59-A6C34878D82A}">
                    <a16:rowId xmlns="" xmlns:a16="http://schemas.microsoft.com/office/drawing/2014/main" val="10004"/>
                  </a:ext>
                </a:extLst>
              </a:tr>
              <a:tr h="278202">
                <a:tc>
                  <a:txBody>
                    <a:bodyPr/>
                    <a:lstStyle/>
                    <a:p>
                      <a:r>
                        <a:rPr lang="en-US" sz="1400" b="1" dirty="0" smtClean="0"/>
                        <a:t>Total</a:t>
                      </a:r>
                      <a:endParaRPr lang="en-US" sz="1400" b="1" dirty="0"/>
                    </a:p>
                  </a:txBody>
                  <a:tcPr marL="68598" marR="68598" marT="34299" marB="34299"/>
                </a:tc>
                <a:tc>
                  <a:txBody>
                    <a:bodyPr/>
                    <a:lstStyle/>
                    <a:p>
                      <a:pPr algn="ctr"/>
                      <a:r>
                        <a:rPr lang="en-US" sz="1400" b="1" dirty="0" smtClean="0"/>
                        <a:t>152</a:t>
                      </a:r>
                      <a:endParaRPr lang="en-US" sz="1400" b="1" dirty="0"/>
                    </a:p>
                  </a:txBody>
                  <a:tcPr marL="68598" marR="68598" marT="34299" marB="34299"/>
                </a:tc>
                <a:extLst>
                  <a:ext uri="{0D108BD9-81ED-4DB2-BD59-A6C34878D82A}">
                    <a16:rowId xmlns="" xmlns:a16="http://schemas.microsoft.com/office/drawing/2014/main" val="10005"/>
                  </a:ext>
                </a:extLst>
              </a:tr>
            </a:tbl>
          </a:graphicData>
        </a:graphic>
      </p:graphicFrame>
      <p:sp>
        <p:nvSpPr>
          <p:cNvPr id="17" name="TextBox 16"/>
          <p:cNvSpPr txBox="1"/>
          <p:nvPr/>
        </p:nvSpPr>
        <p:spPr>
          <a:xfrm>
            <a:off x="4572001" y="5071749"/>
            <a:ext cx="2458090" cy="415498"/>
          </a:xfrm>
          <a:prstGeom prst="rect">
            <a:avLst/>
          </a:prstGeom>
          <a:noFill/>
        </p:spPr>
        <p:txBody>
          <a:bodyPr wrap="square" rtlCol="0">
            <a:spAutoFit/>
          </a:bodyPr>
          <a:lstStyle/>
          <a:p>
            <a:r>
              <a:rPr lang="en-US" sz="1050" dirty="0"/>
              <a:t>AY 2016-2017—Current Honors Program enrollment by department</a:t>
            </a:r>
          </a:p>
        </p:txBody>
      </p:sp>
      <p:sp>
        <p:nvSpPr>
          <p:cNvPr id="19" name="TextBox 18"/>
          <p:cNvSpPr txBox="1"/>
          <p:nvPr/>
        </p:nvSpPr>
        <p:spPr>
          <a:xfrm>
            <a:off x="1473405" y="2743021"/>
            <a:ext cx="2458090" cy="415498"/>
          </a:xfrm>
          <a:prstGeom prst="rect">
            <a:avLst/>
          </a:prstGeom>
          <a:noFill/>
        </p:spPr>
        <p:txBody>
          <a:bodyPr wrap="square" rtlCol="0">
            <a:spAutoFit/>
          </a:bodyPr>
          <a:lstStyle/>
          <a:p>
            <a:r>
              <a:rPr lang="en-US" sz="1050" dirty="0"/>
              <a:t>AY 2016-2017—Current Honors Program enrollment by grade level</a:t>
            </a:r>
          </a:p>
        </p:txBody>
      </p:sp>
    </p:spTree>
    <p:extLst>
      <p:ext uri="{BB962C8B-B14F-4D97-AF65-F5344CB8AC3E}">
        <p14:creationId xmlns:p14="http://schemas.microsoft.com/office/powerpoint/2010/main" val="268856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8" y="457200"/>
            <a:ext cx="8229600" cy="1143000"/>
          </a:xfrm>
        </p:spPr>
        <p:txBody>
          <a:bodyPr>
            <a:normAutofit fontScale="90000"/>
          </a:bodyPr>
          <a:lstStyle/>
          <a:p>
            <a:r>
              <a:rPr lang="en-US" sz="3600" dirty="0"/>
              <a:t/>
            </a:r>
            <a:br>
              <a:rPr lang="en-US" sz="3600" dirty="0"/>
            </a:br>
            <a:r>
              <a:rPr lang="en-US" sz="4000" dirty="0" smtClean="0"/>
              <a:t>Enriched Undergraduate </a:t>
            </a:r>
            <a:br>
              <a:rPr lang="en-US" sz="4000" dirty="0" smtClean="0"/>
            </a:br>
            <a:r>
              <a:rPr lang="en-US" sz="4000" dirty="0" smtClean="0"/>
              <a:t>Experience </a:t>
            </a:r>
            <a:r>
              <a:rPr lang="en-US" sz="3100" dirty="0" smtClean="0"/>
              <a:t/>
            </a:r>
            <a:br>
              <a:rPr lang="en-US" sz="3100" dirty="0" smtClean="0"/>
            </a:br>
            <a:r>
              <a:rPr lang="en-US" sz="3100" dirty="0" smtClean="0"/>
              <a:t/>
            </a:r>
            <a:br>
              <a:rPr lang="en-US" sz="3100" dirty="0" smtClean="0"/>
            </a:br>
            <a:endParaRPr lang="en-US" sz="2700" dirty="0"/>
          </a:p>
        </p:txBody>
      </p:sp>
      <p:sp>
        <p:nvSpPr>
          <p:cNvPr id="3" name="Content Placeholder 2"/>
          <p:cNvSpPr>
            <a:spLocks noGrp="1"/>
          </p:cNvSpPr>
          <p:nvPr>
            <p:ph idx="1"/>
          </p:nvPr>
        </p:nvSpPr>
        <p:spPr/>
        <p:txBody>
          <a:bodyPr>
            <a:normAutofit/>
          </a:bodyPr>
          <a:lstStyle/>
          <a:p>
            <a:pPr defTabSz="914400">
              <a:spcBef>
                <a:spcPts val="0"/>
              </a:spcBef>
            </a:pPr>
            <a:r>
              <a:rPr lang="en-US" dirty="0"/>
              <a:t>The Honors College </a:t>
            </a:r>
            <a:r>
              <a:rPr lang="en-US" u="sng" dirty="0"/>
              <a:t>would infuse and formalize High Impact Practices (HIP) </a:t>
            </a:r>
            <a:r>
              <a:rPr lang="en-US" dirty="0"/>
              <a:t>throughout the Honors experience.</a:t>
            </a:r>
          </a:p>
          <a:p>
            <a:pPr lvl="1" defTabSz="914400">
              <a:spcBef>
                <a:spcPts val="0"/>
              </a:spcBef>
            </a:pPr>
            <a:r>
              <a:rPr lang="en-US" sz="2400" dirty="0"/>
              <a:t>HIP, as defined by the Association of American Colleges and University (AAC&amp;U), are teaching and learning practices “widely tested and... shown to be beneficial for college students from many backgrounds, especially historically underserved students, who often do not have equitable access to high-impact learning.”	</a:t>
            </a:r>
          </a:p>
          <a:p>
            <a:pPr lvl="2" defTabSz="914400">
              <a:spcBef>
                <a:spcPts val="0"/>
              </a:spcBef>
            </a:pPr>
            <a:r>
              <a:rPr lang="en-US" sz="2000" dirty="0"/>
              <a:t>AAC&amp;U</a:t>
            </a:r>
          </a:p>
          <a:p>
            <a:pPr marL="0" marR="0" lvl="0" indent="0" defTabSz="914400" eaLnBrk="1" fontAlgn="auto" latinLnBrk="0" hangingPunct="1">
              <a:lnSpc>
                <a:spcPct val="100000"/>
              </a:lnSpc>
              <a:spcBef>
                <a:spcPts val="0"/>
              </a:spcBef>
              <a:spcAft>
                <a:spcPts val="0"/>
              </a:spcAft>
              <a:buClrTx/>
              <a:buSzTx/>
              <a:buFontTx/>
              <a:buNone/>
              <a:tabLst/>
              <a:defRPr/>
            </a:pPr>
            <a:endParaRPr lang="en-US" sz="2000" dirty="0" smtClean="0"/>
          </a:p>
        </p:txBody>
      </p:sp>
      <p:pic>
        <p:nvPicPr>
          <p:cNvPr id="7" name="Picture 6"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549" y="5576256"/>
            <a:ext cx="9433097" cy="1471564"/>
          </a:xfrm>
          <a:prstGeom prst="rect">
            <a:avLst/>
          </a:prstGeom>
        </p:spPr>
      </p:pic>
    </p:spTree>
    <p:extLst>
      <p:ext uri="{BB962C8B-B14F-4D97-AF65-F5344CB8AC3E}">
        <p14:creationId xmlns:p14="http://schemas.microsoft.com/office/powerpoint/2010/main" val="31361691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Broader Institutional Honors College Benefits</a:t>
            </a:r>
            <a:endParaRPr lang="en-US" sz="3200" dirty="0"/>
          </a:p>
        </p:txBody>
      </p:sp>
      <p:sp>
        <p:nvSpPr>
          <p:cNvPr id="3" name="Content Placeholder 2"/>
          <p:cNvSpPr>
            <a:spLocks noGrp="1"/>
          </p:cNvSpPr>
          <p:nvPr>
            <p:ph idx="1"/>
          </p:nvPr>
        </p:nvSpPr>
        <p:spPr/>
        <p:txBody>
          <a:bodyPr>
            <a:normAutofit fontScale="92500"/>
          </a:bodyPr>
          <a:lstStyle/>
          <a:p>
            <a:r>
              <a:rPr lang="en-US" sz="2400" dirty="0" smtClean="0"/>
              <a:t>@Recruit: Faculty participation in lower division courses, either the colloquium or small Honors-specific sections of large introductory classes, provides a great opportunity to recruit majors, and Honors in field can provide those students with tempting options.</a:t>
            </a:r>
          </a:p>
          <a:p>
            <a:r>
              <a:rPr lang="en-US" sz="2400" dirty="0" smtClean="0"/>
              <a:t>@Retain: Honors students can help upper-division courses meet enrollment requirements, thus smoothing the path to graduation for all students in your major.</a:t>
            </a:r>
          </a:p>
          <a:p>
            <a:r>
              <a:rPr lang="en-US" sz="2400" dirty="0" smtClean="0"/>
              <a:t>@Faculty and majors: Benefit from smaller Honors and Majors sections of gateway classes.</a:t>
            </a:r>
          </a:p>
          <a:p>
            <a:r>
              <a:rPr lang="en-US" sz="2400" dirty="0" smtClean="0"/>
              <a:t>@Colleges and departments: Provide your best majors with increased academic and co-curricular opportunities and develop your own Honors tracks.</a:t>
            </a:r>
            <a:endParaRPr lang="en-US" sz="2400" dirty="0"/>
          </a:p>
        </p:txBody>
      </p:sp>
    </p:spTree>
    <p:extLst>
      <p:ext uri="{BB962C8B-B14F-4D97-AF65-F5344CB8AC3E}">
        <p14:creationId xmlns:p14="http://schemas.microsoft.com/office/powerpoint/2010/main" val="1884678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Broader Institutional Honors College Benefits</a:t>
            </a:r>
            <a:endParaRPr lang="en-US" sz="3600" dirty="0"/>
          </a:p>
        </p:txBody>
      </p:sp>
      <p:sp>
        <p:nvSpPr>
          <p:cNvPr id="3" name="Content Placeholder 2"/>
          <p:cNvSpPr>
            <a:spLocks noGrp="1"/>
          </p:cNvSpPr>
          <p:nvPr>
            <p:ph idx="1"/>
          </p:nvPr>
        </p:nvSpPr>
        <p:spPr/>
        <p:txBody>
          <a:bodyPr>
            <a:normAutofit/>
          </a:bodyPr>
          <a:lstStyle/>
          <a:p>
            <a:r>
              <a:rPr lang="en-US" sz="2400" dirty="0" smtClean="0"/>
              <a:t>Smaller sections of large courses could rotate through the colleges so departments are not overtaxed</a:t>
            </a:r>
          </a:p>
          <a:p>
            <a:r>
              <a:rPr lang="en-US" sz="2400" dirty="0" smtClean="0"/>
              <a:t>Upper-division tracks need not be all ”new courses.”</a:t>
            </a:r>
          </a:p>
          <a:p>
            <a:pPr lvl="1"/>
            <a:r>
              <a:rPr lang="en-US" sz="2400" dirty="0" smtClean="0"/>
              <a:t>A specified curriculum to increase depth or breadth and program rigor</a:t>
            </a:r>
          </a:p>
          <a:p>
            <a:pPr lvl="1"/>
            <a:r>
              <a:rPr lang="en-US" sz="2400" dirty="0" smtClean="0"/>
              <a:t>Required graduate hours</a:t>
            </a:r>
          </a:p>
          <a:p>
            <a:pPr lvl="1"/>
            <a:r>
              <a:rPr lang="en-US" sz="2400" dirty="0" smtClean="0"/>
              <a:t>Languages, internships, study abroad</a:t>
            </a:r>
          </a:p>
          <a:p>
            <a:pPr lvl="1"/>
            <a:r>
              <a:rPr lang="en-US" sz="2400" dirty="0" smtClean="0"/>
              <a:t>Attending conferences</a:t>
            </a:r>
          </a:p>
          <a:p>
            <a:pPr lvl="1"/>
            <a:r>
              <a:rPr lang="en-US" sz="2400" dirty="0" smtClean="0"/>
              <a:t>Specified clusters of courses for tracks</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20261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Achievers</a:t>
            </a:r>
            <a:endParaRPr lang="en-US" dirty="0"/>
          </a:p>
        </p:txBody>
      </p:sp>
      <p:sp>
        <p:nvSpPr>
          <p:cNvPr id="3" name="Content Placeholder 2"/>
          <p:cNvSpPr>
            <a:spLocks noGrp="1"/>
          </p:cNvSpPr>
          <p:nvPr>
            <p:ph idx="1"/>
          </p:nvPr>
        </p:nvSpPr>
        <p:spPr>
          <a:xfrm>
            <a:off x="457200" y="1317812"/>
            <a:ext cx="8462682" cy="4808351"/>
          </a:xfrm>
        </p:spPr>
        <p:txBody>
          <a:bodyPr>
            <a:normAutofit fontScale="92500"/>
          </a:bodyPr>
          <a:lstStyle/>
          <a:p>
            <a:r>
              <a:rPr lang="en-US" sz="2800" dirty="0" smtClean="0"/>
              <a:t>Our competitors for these students – according to College Board:</a:t>
            </a:r>
          </a:p>
          <a:p>
            <a:pPr lvl="1"/>
            <a:r>
              <a:rPr lang="en-US" sz="2200" dirty="0" smtClean="0"/>
              <a:t>Montana State, </a:t>
            </a:r>
            <a:r>
              <a:rPr lang="en-US" sz="2200" dirty="0"/>
              <a:t>University of Montana</a:t>
            </a:r>
          </a:p>
          <a:p>
            <a:pPr lvl="1"/>
            <a:r>
              <a:rPr lang="en-US" sz="2200" dirty="0"/>
              <a:t>Washington State, University of Washington</a:t>
            </a:r>
          </a:p>
          <a:p>
            <a:pPr lvl="1"/>
            <a:r>
              <a:rPr lang="en-US" sz="2200" dirty="0"/>
              <a:t>Colorado State, University of Colorado, </a:t>
            </a:r>
            <a:r>
              <a:rPr lang="en-US" sz="2200" dirty="0" smtClean="0"/>
              <a:t>Colorado School of Mines, UNC</a:t>
            </a:r>
          </a:p>
          <a:p>
            <a:pPr lvl="1"/>
            <a:r>
              <a:rPr lang="en-US" sz="2200" dirty="0" smtClean="0"/>
              <a:t>Utah </a:t>
            </a:r>
            <a:r>
              <a:rPr lang="en-US" sz="2200" dirty="0"/>
              <a:t>State and </a:t>
            </a:r>
            <a:r>
              <a:rPr lang="en-US" sz="2200" dirty="0" smtClean="0"/>
              <a:t>University of Utah </a:t>
            </a:r>
            <a:endParaRPr lang="en-US" sz="2200" dirty="0"/>
          </a:p>
          <a:p>
            <a:pPr lvl="1"/>
            <a:r>
              <a:rPr lang="en-US" sz="2200" dirty="0" smtClean="0"/>
              <a:t>Boise </a:t>
            </a:r>
            <a:r>
              <a:rPr lang="en-US" sz="2200" dirty="0"/>
              <a:t>State and </a:t>
            </a:r>
            <a:r>
              <a:rPr lang="en-US" sz="2200" dirty="0" smtClean="0"/>
              <a:t>University of Idaho </a:t>
            </a:r>
            <a:endParaRPr lang="en-US" sz="2200" dirty="0"/>
          </a:p>
          <a:p>
            <a:pPr lvl="1"/>
            <a:r>
              <a:rPr lang="en-US" sz="2200" dirty="0"/>
              <a:t>Texas A&amp;M and Texas Tech</a:t>
            </a:r>
          </a:p>
          <a:p>
            <a:pPr lvl="1"/>
            <a:r>
              <a:rPr lang="en-US" sz="2200" dirty="0" smtClean="0"/>
              <a:t>Arizona State and </a:t>
            </a:r>
            <a:r>
              <a:rPr lang="en-US" sz="2200" dirty="0"/>
              <a:t>NAU</a:t>
            </a:r>
          </a:p>
          <a:p>
            <a:pPr lvl="1"/>
            <a:r>
              <a:rPr lang="en-US" sz="2200" dirty="0" smtClean="0"/>
              <a:t>Oklahoma </a:t>
            </a:r>
            <a:r>
              <a:rPr lang="en-US" sz="2200" dirty="0"/>
              <a:t>State </a:t>
            </a:r>
          </a:p>
          <a:p>
            <a:pPr lvl="1"/>
            <a:r>
              <a:rPr lang="en-US" sz="2200" dirty="0" smtClean="0"/>
              <a:t>University of Maine</a:t>
            </a:r>
            <a:endParaRPr lang="en-US" sz="2200" dirty="0"/>
          </a:p>
          <a:p>
            <a:pPr lvl="1"/>
            <a:r>
              <a:rPr lang="en-US" sz="2200" dirty="0"/>
              <a:t>UNM and NMSU</a:t>
            </a:r>
          </a:p>
          <a:p>
            <a:endParaRPr lang="en-US" sz="2600" dirty="0"/>
          </a:p>
        </p:txBody>
      </p:sp>
      <p:pic>
        <p:nvPicPr>
          <p:cNvPr id="4" name="Content Placeholder 3"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503" y="5718411"/>
            <a:ext cx="9355756" cy="1514901"/>
          </a:xfrm>
          <a:prstGeom prst="rect">
            <a:avLst/>
          </a:prstGeom>
        </p:spPr>
      </p:pic>
    </p:spTree>
    <p:extLst>
      <p:ext uri="{BB962C8B-B14F-4D97-AF65-F5344CB8AC3E}">
        <p14:creationId xmlns:p14="http://schemas.microsoft.com/office/powerpoint/2010/main" val="22530470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Administration</a:t>
            </a:r>
            <a:endParaRPr lang="en-US" dirty="0"/>
          </a:p>
        </p:txBody>
      </p:sp>
      <p:sp>
        <p:nvSpPr>
          <p:cNvPr id="3" name="Content Placeholder 2"/>
          <p:cNvSpPr>
            <a:spLocks noGrp="1"/>
          </p:cNvSpPr>
          <p:nvPr>
            <p:ph idx="1"/>
          </p:nvPr>
        </p:nvSpPr>
        <p:spPr>
          <a:xfrm>
            <a:off x="457200" y="1600200"/>
            <a:ext cx="5178669" cy="4525963"/>
          </a:xfrm>
          <a:solidFill>
            <a:schemeClr val="accent2">
              <a:lumMod val="75000"/>
            </a:schemeClr>
          </a:solidFill>
        </p:spPr>
        <p:txBody>
          <a:bodyPr>
            <a:normAutofit lnSpcReduction="10000"/>
          </a:bodyPr>
          <a:lstStyle/>
          <a:p>
            <a:pPr marL="0" indent="0">
              <a:buNone/>
            </a:pPr>
            <a:r>
              <a:rPr lang="en-US" dirty="0" smtClean="0">
                <a:solidFill>
                  <a:schemeClr val="bg2"/>
                </a:solidFill>
              </a:rPr>
              <a:t>1 Honors Program Director</a:t>
            </a:r>
          </a:p>
          <a:p>
            <a:pPr marL="0" indent="0">
              <a:buNone/>
            </a:pPr>
            <a:r>
              <a:rPr lang="en-US" dirty="0" smtClean="0">
                <a:solidFill>
                  <a:schemeClr val="bg2"/>
                </a:solidFill>
              </a:rPr>
              <a:t>+ 1 Program Coordinator</a:t>
            </a:r>
          </a:p>
          <a:p>
            <a:pPr marL="0" indent="0">
              <a:buNone/>
            </a:pPr>
            <a:r>
              <a:rPr lang="en-US" dirty="0" smtClean="0">
                <a:solidFill>
                  <a:schemeClr val="bg2"/>
                </a:solidFill>
              </a:rPr>
              <a:t>+ 1 Honors faculty member</a:t>
            </a:r>
          </a:p>
          <a:p>
            <a:pPr marL="0" indent="0">
              <a:buNone/>
            </a:pPr>
            <a:r>
              <a:rPr lang="en-US" dirty="0" smtClean="0">
                <a:solidFill>
                  <a:schemeClr val="bg2"/>
                </a:solidFill>
              </a:rPr>
              <a:t>+ Program ops budget and other funding to cover programming, course coverage, etc.</a:t>
            </a:r>
          </a:p>
          <a:p>
            <a:pPr marL="0" indent="0">
              <a:buNone/>
            </a:pPr>
            <a:r>
              <a:rPr lang="en-US" dirty="0" smtClean="0">
                <a:solidFill>
                  <a:schemeClr val="bg2"/>
                </a:solidFill>
              </a:rPr>
              <a:t>Total Current </a:t>
            </a:r>
            <a:r>
              <a:rPr lang="en-US" dirty="0">
                <a:solidFill>
                  <a:schemeClr val="bg2"/>
                </a:solidFill>
              </a:rPr>
              <a:t>B</a:t>
            </a:r>
            <a:r>
              <a:rPr lang="en-US" dirty="0" smtClean="0">
                <a:solidFill>
                  <a:schemeClr val="bg2"/>
                </a:solidFill>
              </a:rPr>
              <a:t>udget:  $384,454 + Director salary</a:t>
            </a:r>
          </a:p>
        </p:txBody>
      </p:sp>
      <p:sp>
        <p:nvSpPr>
          <p:cNvPr id="4" name="TextBox 3"/>
          <p:cNvSpPr txBox="1"/>
          <p:nvPr/>
        </p:nvSpPr>
        <p:spPr>
          <a:xfrm>
            <a:off x="5969977" y="1881554"/>
            <a:ext cx="1943100" cy="3693319"/>
          </a:xfrm>
          <a:prstGeom prst="rect">
            <a:avLst/>
          </a:prstGeom>
          <a:solidFill>
            <a:schemeClr val="accent5"/>
          </a:solidFill>
        </p:spPr>
        <p:txBody>
          <a:bodyPr wrap="square" rtlCol="0">
            <a:spAutoFit/>
          </a:bodyPr>
          <a:lstStyle/>
          <a:p>
            <a:r>
              <a:rPr lang="en-US" dirty="0"/>
              <a:t>Director is interim and will return to faculty at end of AY 2016-17.  Regardless of whether this is a program or a college, the director (if program)/dean (if college) position will need refilled.</a:t>
            </a:r>
          </a:p>
          <a:p>
            <a:endParaRPr lang="en-US" dirty="0"/>
          </a:p>
        </p:txBody>
      </p:sp>
    </p:spTree>
    <p:extLst>
      <p:ext uri="{BB962C8B-B14F-4D97-AF65-F5344CB8AC3E}">
        <p14:creationId xmlns:p14="http://schemas.microsoft.com/office/powerpoint/2010/main" val="40028809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Administration</a:t>
            </a:r>
            <a:endParaRPr lang="en-US" dirty="0"/>
          </a:p>
        </p:txBody>
      </p:sp>
      <p:sp>
        <p:nvSpPr>
          <p:cNvPr id="3" name="Content Placeholder 2"/>
          <p:cNvSpPr>
            <a:spLocks noGrp="1"/>
          </p:cNvSpPr>
          <p:nvPr>
            <p:ph idx="1"/>
          </p:nvPr>
        </p:nvSpPr>
        <p:spPr>
          <a:xfrm>
            <a:off x="457200" y="1600200"/>
            <a:ext cx="7851531" cy="4525963"/>
          </a:xfrm>
          <a:solidFill>
            <a:schemeClr val="accent6">
              <a:lumMod val="75000"/>
            </a:schemeClr>
          </a:solidFill>
        </p:spPr>
        <p:txBody>
          <a:bodyPr>
            <a:normAutofit fontScale="92500" lnSpcReduction="20000"/>
          </a:bodyPr>
          <a:lstStyle/>
          <a:p>
            <a:pPr marL="0" indent="0">
              <a:buNone/>
            </a:pPr>
            <a:r>
              <a:rPr lang="en-US" dirty="0" smtClean="0">
                <a:solidFill>
                  <a:schemeClr val="bg2"/>
                </a:solidFill>
              </a:rPr>
              <a:t>The Honors Program has grown exponentially at the behest of previous administrations.</a:t>
            </a:r>
          </a:p>
          <a:p>
            <a:pPr marL="0" indent="0">
              <a:buNone/>
            </a:pPr>
            <a:r>
              <a:rPr lang="en-US" dirty="0" smtClean="0">
                <a:solidFill>
                  <a:schemeClr val="bg2"/>
                </a:solidFill>
              </a:rPr>
              <a:t>However, the growth was an unfunded mandate.  The Honors Program budget has been essentially stagnant for more than a decade.</a:t>
            </a:r>
          </a:p>
          <a:p>
            <a:pPr marL="0" indent="0">
              <a:buNone/>
            </a:pPr>
            <a:r>
              <a:rPr lang="en-US" dirty="0" smtClean="0">
                <a:solidFill>
                  <a:schemeClr val="bg2"/>
                </a:solidFill>
              </a:rPr>
              <a:t>The program is at its limit.</a:t>
            </a:r>
          </a:p>
          <a:p>
            <a:pPr marL="0" indent="0">
              <a:buNone/>
            </a:pPr>
            <a:r>
              <a:rPr lang="en-US" dirty="0" smtClean="0">
                <a:solidFill>
                  <a:schemeClr val="bg2"/>
                </a:solidFill>
              </a:rPr>
              <a:t>Whether or not we move forward to a different structure, there must be buy-in University-wide.  </a:t>
            </a:r>
          </a:p>
          <a:p>
            <a:pPr marL="0" indent="0">
              <a:buNone/>
            </a:pPr>
            <a:r>
              <a:rPr lang="en-US" dirty="0" smtClean="0">
                <a:solidFill>
                  <a:schemeClr val="bg2"/>
                </a:solidFill>
              </a:rPr>
              <a:t>Otherwise, we will not have an Honors program.  That is not an option as we compete with other universities for the best students.</a:t>
            </a:r>
          </a:p>
        </p:txBody>
      </p:sp>
    </p:spTree>
    <p:extLst>
      <p:ext uri="{BB962C8B-B14F-4D97-AF65-F5344CB8AC3E}">
        <p14:creationId xmlns:p14="http://schemas.microsoft.com/office/powerpoint/2010/main" val="690711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276" y="-41712"/>
            <a:ext cx="3008313" cy="1162050"/>
          </a:xfrm>
        </p:spPr>
        <p:txBody>
          <a:bodyPr>
            <a:normAutofit/>
          </a:bodyPr>
          <a:lstStyle/>
          <a:p>
            <a:r>
              <a:rPr lang="en-US" sz="3200" dirty="0" smtClean="0"/>
              <a:t>HIP Defined</a:t>
            </a:r>
            <a:endParaRPr lang="en-US" sz="3200" dirty="0"/>
          </a:p>
        </p:txBody>
      </p:sp>
      <p:sp>
        <p:nvSpPr>
          <p:cNvPr id="4" name="Text Placeholder 3"/>
          <p:cNvSpPr>
            <a:spLocks noGrp="1"/>
          </p:cNvSpPr>
          <p:nvPr>
            <p:ph type="body" sz="half" idx="2"/>
          </p:nvPr>
        </p:nvSpPr>
        <p:spPr>
          <a:xfrm>
            <a:off x="369276" y="1120338"/>
            <a:ext cx="7763608" cy="4691063"/>
          </a:xfrm>
        </p:spPr>
        <p:txBody>
          <a:bodyPr numCol="2">
            <a:normAutofit/>
          </a:bodyPr>
          <a:lstStyle/>
          <a:p>
            <a:r>
              <a:rPr lang="en-US" sz="2000" dirty="0"/>
              <a:t>First-Year Experiences</a:t>
            </a:r>
          </a:p>
          <a:p>
            <a:r>
              <a:rPr lang="en-US" sz="2000" dirty="0" smtClean="0"/>
              <a:t>Common Intellectual Experiences</a:t>
            </a:r>
          </a:p>
          <a:p>
            <a:r>
              <a:rPr lang="en-US" sz="2000" dirty="0" smtClean="0"/>
              <a:t>Learning </a:t>
            </a:r>
            <a:r>
              <a:rPr lang="en-US" sz="2000" dirty="0"/>
              <a:t>Communities</a:t>
            </a:r>
          </a:p>
          <a:p>
            <a:r>
              <a:rPr lang="en-US" sz="2000" dirty="0"/>
              <a:t>Writing-Intensive Courses</a:t>
            </a:r>
          </a:p>
          <a:p>
            <a:r>
              <a:rPr lang="en-US" sz="2000" dirty="0"/>
              <a:t>Collaborative Assignments and Projects</a:t>
            </a:r>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r>
              <a:rPr lang="en-US" sz="2000" dirty="0" smtClean="0"/>
              <a:t>Undergraduate Research</a:t>
            </a:r>
          </a:p>
          <a:p>
            <a:r>
              <a:rPr lang="en-US" sz="2000" dirty="0" smtClean="0"/>
              <a:t>Diversity/Global Learning</a:t>
            </a:r>
          </a:p>
          <a:p>
            <a:r>
              <a:rPr lang="en-US" sz="2000" dirty="0" smtClean="0"/>
              <a:t>Service Learning, Community-Based Learning</a:t>
            </a:r>
          </a:p>
          <a:p>
            <a:r>
              <a:rPr lang="en-US" sz="2000" dirty="0" smtClean="0"/>
              <a:t>Internships</a:t>
            </a:r>
          </a:p>
          <a:p>
            <a:r>
              <a:rPr lang="en-US" sz="2000" dirty="0" smtClean="0"/>
              <a:t>Capstone Courses and Projects</a:t>
            </a:r>
          </a:p>
          <a:p>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764" y="4065150"/>
            <a:ext cx="7508631" cy="2276372"/>
          </a:xfrm>
          <a:prstGeom prst="rect">
            <a:avLst/>
          </a:prstGeom>
        </p:spPr>
      </p:pic>
    </p:spTree>
    <p:extLst>
      <p:ext uri="{BB962C8B-B14F-4D97-AF65-F5344CB8AC3E}">
        <p14:creationId xmlns:p14="http://schemas.microsoft.com/office/powerpoint/2010/main" val="1025881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Markers of HIPs Done Well</a:t>
            </a:r>
          </a:p>
        </p:txBody>
      </p:sp>
      <p:sp>
        <p:nvSpPr>
          <p:cNvPr id="3" name="Content Placeholder 2"/>
          <p:cNvSpPr>
            <a:spLocks noGrp="1"/>
          </p:cNvSpPr>
          <p:nvPr>
            <p:ph idx="1"/>
          </p:nvPr>
        </p:nvSpPr>
        <p:spPr/>
        <p:txBody>
          <a:bodyPr>
            <a:normAutofit/>
          </a:bodyPr>
          <a:lstStyle/>
          <a:p>
            <a:pPr marL="457200" lvl="0" indent="-457200">
              <a:buFont typeface="Arial" panose="020B0604020202020204" pitchFamily="34" charset="0"/>
              <a:buChar char="•"/>
            </a:pPr>
            <a:r>
              <a:rPr lang="en-US" sz="2400" dirty="0">
                <a:latin typeface="Calibri" panose="020F0502020204030204" pitchFamily="34" charset="0"/>
              </a:rPr>
              <a:t>Expectations set at appropriately high levels </a:t>
            </a:r>
            <a:endParaRPr lang="en-US" sz="2400" dirty="0" smtClean="0">
              <a:latin typeface="Calibri" panose="020F0502020204030204" pitchFamily="34" charset="0"/>
            </a:endParaRPr>
          </a:p>
          <a:p>
            <a:pPr marL="457200" lvl="0" indent="-457200">
              <a:buFont typeface="Arial" panose="020B0604020202020204" pitchFamily="34" charset="0"/>
              <a:buChar char="•"/>
            </a:pPr>
            <a:r>
              <a:rPr lang="en-US" sz="2400" dirty="0" smtClean="0">
                <a:latin typeface="Calibri" panose="020F0502020204030204" pitchFamily="34" charset="0"/>
              </a:rPr>
              <a:t>Significant </a:t>
            </a:r>
            <a:r>
              <a:rPr lang="en-US" sz="2400" dirty="0">
                <a:latin typeface="Calibri" panose="020F0502020204030204" pitchFamily="34" charset="0"/>
              </a:rPr>
              <a:t>investment of time and </a:t>
            </a:r>
            <a:r>
              <a:rPr lang="en-US" sz="2400" dirty="0" smtClean="0">
                <a:latin typeface="Calibri" panose="020F0502020204030204" pitchFamily="34" charset="0"/>
              </a:rPr>
              <a:t>effort</a:t>
            </a:r>
            <a:endParaRPr lang="en-US" sz="2400" dirty="0">
              <a:latin typeface="Calibri" panose="020F0502020204030204" pitchFamily="34" charset="0"/>
            </a:endParaRPr>
          </a:p>
          <a:p>
            <a:pPr marL="457200" lvl="0" indent="-457200">
              <a:buFont typeface="Arial" panose="020B0604020202020204" pitchFamily="34" charset="0"/>
              <a:buChar char="•"/>
            </a:pPr>
            <a:r>
              <a:rPr lang="en-US" sz="2400" dirty="0">
                <a:latin typeface="Calibri" panose="020F0502020204030204" pitchFamily="34" charset="0"/>
              </a:rPr>
              <a:t>Interactions with faculty and peers </a:t>
            </a:r>
            <a:endParaRPr lang="en-US" sz="2400" dirty="0" smtClean="0">
              <a:latin typeface="Calibri" panose="020F0502020204030204" pitchFamily="34" charset="0"/>
            </a:endParaRPr>
          </a:p>
          <a:p>
            <a:pPr marL="457200" lvl="0" indent="-457200">
              <a:buFont typeface="Arial" panose="020B0604020202020204" pitchFamily="34" charset="0"/>
              <a:buChar char="•"/>
            </a:pPr>
            <a:r>
              <a:rPr lang="en-US" sz="2400" dirty="0" smtClean="0">
                <a:latin typeface="Calibri" panose="020F0502020204030204" pitchFamily="34" charset="0"/>
              </a:rPr>
              <a:t>Experiences </a:t>
            </a:r>
            <a:r>
              <a:rPr lang="en-US" sz="2400" dirty="0">
                <a:latin typeface="Calibri" panose="020F0502020204030204" pitchFamily="34" charset="0"/>
              </a:rPr>
              <a:t>with </a:t>
            </a:r>
            <a:r>
              <a:rPr lang="en-US" sz="2400" dirty="0" smtClean="0">
                <a:latin typeface="Calibri" panose="020F0502020204030204" pitchFamily="34" charset="0"/>
              </a:rPr>
              <a:t>diversity</a:t>
            </a:r>
            <a:endParaRPr lang="en-US" sz="2400" dirty="0">
              <a:latin typeface="Calibri" panose="020F0502020204030204" pitchFamily="34" charset="0"/>
            </a:endParaRPr>
          </a:p>
          <a:p>
            <a:pPr marL="457200" lvl="0" indent="-457200">
              <a:buFont typeface="Arial" panose="020B0604020202020204" pitchFamily="34" charset="0"/>
              <a:buChar char="•"/>
            </a:pPr>
            <a:r>
              <a:rPr lang="en-US" sz="2400" dirty="0">
                <a:latin typeface="Calibri" panose="020F0502020204030204" pitchFamily="34" charset="0"/>
              </a:rPr>
              <a:t>Frequent and constructive feedback </a:t>
            </a:r>
            <a:endParaRPr lang="en-US" sz="2400" dirty="0" smtClean="0">
              <a:latin typeface="Calibri" panose="020F0502020204030204" pitchFamily="34" charset="0"/>
            </a:endParaRPr>
          </a:p>
          <a:p>
            <a:pPr marL="457200" lvl="0" indent="-457200">
              <a:buFont typeface="Arial" panose="020B0604020202020204" pitchFamily="34" charset="0"/>
              <a:buChar char="•"/>
            </a:pPr>
            <a:r>
              <a:rPr lang="en-US" sz="2400" dirty="0" smtClean="0">
                <a:latin typeface="Calibri" panose="020F0502020204030204" pitchFamily="34" charset="0"/>
              </a:rPr>
              <a:t>Periodic </a:t>
            </a:r>
            <a:r>
              <a:rPr lang="en-US" sz="2400" dirty="0">
                <a:latin typeface="Calibri" panose="020F0502020204030204" pitchFamily="34" charset="0"/>
              </a:rPr>
              <a:t>and structured opportunities for </a:t>
            </a:r>
            <a:r>
              <a:rPr lang="en-US" sz="2400" dirty="0" smtClean="0">
                <a:latin typeface="Calibri" panose="020F0502020204030204" pitchFamily="34" charset="0"/>
              </a:rPr>
              <a:t>reflection</a:t>
            </a:r>
          </a:p>
          <a:p>
            <a:pPr marL="457200" lvl="0" indent="-457200">
              <a:buFont typeface="Arial" panose="020B0604020202020204" pitchFamily="34" charset="0"/>
              <a:buChar char="•"/>
            </a:pPr>
            <a:r>
              <a:rPr lang="en-US" sz="2400" dirty="0" smtClean="0">
                <a:latin typeface="Calibri" panose="020F0502020204030204" pitchFamily="34" charset="0"/>
              </a:rPr>
              <a:t> Relevance </a:t>
            </a:r>
            <a:r>
              <a:rPr lang="en-US" sz="2400" dirty="0">
                <a:latin typeface="Calibri" panose="020F0502020204030204" pitchFamily="34" charset="0"/>
              </a:rPr>
              <a:t>through real-world </a:t>
            </a:r>
            <a:r>
              <a:rPr lang="en-US" sz="2400" dirty="0" smtClean="0">
                <a:latin typeface="Calibri" panose="020F0502020204030204" pitchFamily="34" charset="0"/>
              </a:rPr>
              <a:t>applications</a:t>
            </a:r>
            <a:endParaRPr lang="en-US" sz="2400" dirty="0">
              <a:latin typeface="Calibri" panose="020F0502020204030204" pitchFamily="34" charset="0"/>
            </a:endParaRPr>
          </a:p>
          <a:p>
            <a:pPr marL="457200" lvl="0" indent="-457200">
              <a:buFont typeface="Arial" panose="020B0604020202020204" pitchFamily="34" charset="0"/>
              <a:buChar char="•"/>
            </a:pPr>
            <a:r>
              <a:rPr lang="en-US" sz="2400" dirty="0" smtClean="0">
                <a:latin typeface="Calibri" panose="020F0502020204030204" pitchFamily="34" charset="0"/>
              </a:rPr>
              <a:t>Public </a:t>
            </a:r>
            <a:r>
              <a:rPr lang="en-US" sz="2400" dirty="0">
                <a:latin typeface="Calibri" panose="020F0502020204030204" pitchFamily="34" charset="0"/>
              </a:rPr>
              <a:t>demonstration of </a:t>
            </a:r>
            <a:r>
              <a:rPr lang="en-US" sz="2400" dirty="0" smtClean="0">
                <a:latin typeface="Calibri" panose="020F0502020204030204" pitchFamily="34" charset="0"/>
              </a:rPr>
              <a:t>competence</a:t>
            </a:r>
          </a:p>
          <a:p>
            <a:pPr marL="400050" lvl="1" indent="0">
              <a:buNone/>
            </a:pPr>
            <a:r>
              <a:rPr lang="en-US" sz="1600" dirty="0">
                <a:latin typeface="Calibri" panose="020F0502020204030204" pitchFamily="34" charset="0"/>
              </a:rPr>
              <a:t> </a:t>
            </a:r>
            <a:r>
              <a:rPr lang="en-US" sz="1600" dirty="0" smtClean="0">
                <a:latin typeface="Calibri" panose="020F0502020204030204" pitchFamily="34" charset="0"/>
              </a:rPr>
              <a:t>(</a:t>
            </a:r>
            <a:r>
              <a:rPr lang="en-US" sz="1600" dirty="0" err="1" smtClean="0">
                <a:latin typeface="Calibri" panose="020F0502020204030204" pitchFamily="34" charset="0"/>
              </a:rPr>
              <a:t>Kuh</a:t>
            </a:r>
            <a:r>
              <a:rPr lang="en-US" sz="1600" dirty="0">
                <a:latin typeface="Calibri" panose="020F0502020204030204" pitchFamily="34" charset="0"/>
              </a:rPr>
              <a:t>, </a:t>
            </a:r>
            <a:r>
              <a:rPr lang="en-US" sz="1600" dirty="0" smtClean="0">
                <a:latin typeface="Calibri" panose="020F0502020204030204" pitchFamily="34" charset="0"/>
              </a:rPr>
              <a:t>2008; </a:t>
            </a:r>
            <a:r>
              <a:rPr lang="en-US" sz="1600" dirty="0" err="1" smtClean="0">
                <a:latin typeface="Calibri" panose="020F0502020204030204" pitchFamily="34" charset="0"/>
              </a:rPr>
              <a:t>Kuh</a:t>
            </a:r>
            <a:r>
              <a:rPr lang="en-US" sz="1600" dirty="0" smtClean="0">
                <a:latin typeface="Calibri" panose="020F0502020204030204" pitchFamily="34" charset="0"/>
              </a:rPr>
              <a:t> </a:t>
            </a:r>
            <a:r>
              <a:rPr lang="en-US" sz="1600" dirty="0">
                <a:latin typeface="Calibri" panose="020F0502020204030204" pitchFamily="34" charset="0"/>
              </a:rPr>
              <a:t>&amp; O’Donnell, </a:t>
            </a:r>
            <a:r>
              <a:rPr lang="en-US" sz="1600" dirty="0" smtClean="0">
                <a:latin typeface="Calibri" panose="020F0502020204030204" pitchFamily="34" charset="0"/>
              </a:rPr>
              <a:t>2013)</a:t>
            </a:r>
            <a:r>
              <a:rPr lang="en-US" sz="1600" baseline="30000" dirty="0" smtClean="0">
                <a:latin typeface="Calibri" panose="020F0502020204030204" pitchFamily="34" charset="0"/>
              </a:rPr>
              <a:t> </a:t>
            </a:r>
            <a:endParaRPr lang="en-US" sz="1600" dirty="0">
              <a:latin typeface="Calibri" panose="020F0502020204030204" pitchFamily="34" charset="0"/>
            </a:endParaRPr>
          </a:p>
        </p:txBody>
      </p:sp>
      <p:pic>
        <p:nvPicPr>
          <p:cNvPr id="5" name="Picture 4" descr="BrandBar_New_Final_wSig.ps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549" y="5390381"/>
            <a:ext cx="9433097" cy="1471564"/>
          </a:xfrm>
          <a:prstGeom prst="rect">
            <a:avLst/>
          </a:prstGeom>
        </p:spPr>
      </p:pic>
    </p:spTree>
    <p:extLst>
      <p:ext uri="{BB962C8B-B14F-4D97-AF65-F5344CB8AC3E}">
        <p14:creationId xmlns:p14="http://schemas.microsoft.com/office/powerpoint/2010/main" val="2417071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Characteristics of HIPs that make them</a:t>
            </a:r>
            <a:br>
              <a:rPr lang="en-US" dirty="0"/>
            </a:br>
            <a:r>
              <a:rPr lang="en-US" dirty="0"/>
              <a:t>effective with students</a:t>
            </a:r>
          </a:p>
        </p:txBody>
      </p:sp>
      <p:sp>
        <p:nvSpPr>
          <p:cNvPr id="3" name="Content Placeholder 2"/>
          <p:cNvSpPr>
            <a:spLocks noGrp="1"/>
          </p:cNvSpPr>
          <p:nvPr>
            <p:ph idx="1"/>
          </p:nvPr>
        </p:nvSpPr>
        <p:spPr>
          <a:xfrm>
            <a:off x="381000" y="1828800"/>
            <a:ext cx="8077200" cy="4038600"/>
          </a:xfrm>
        </p:spPr>
        <p:txBody>
          <a:bodyPr>
            <a:normAutofit/>
          </a:bodyPr>
          <a:lstStyle/>
          <a:p>
            <a:pPr marL="0" indent="0">
              <a:buNone/>
            </a:pPr>
            <a:r>
              <a:rPr lang="en-US" b="1" dirty="0"/>
              <a:t>Practices Increase Odds That Students Will</a:t>
            </a:r>
            <a:r>
              <a:rPr lang="en-US" b="1" dirty="0" smtClean="0"/>
              <a:t>:</a:t>
            </a:r>
          </a:p>
          <a:p>
            <a:pPr marL="514350" indent="-514350">
              <a:buFont typeface="+mj-lt"/>
              <a:buAutoNum type="arabicPeriod"/>
            </a:pPr>
            <a:r>
              <a:rPr lang="en-US" sz="2000" dirty="0"/>
              <a:t>Invest time and effort</a:t>
            </a:r>
          </a:p>
          <a:p>
            <a:pPr marL="514350" indent="-514350">
              <a:buFont typeface="+mj-lt"/>
              <a:buAutoNum type="arabicPeriod"/>
            </a:pPr>
            <a:r>
              <a:rPr lang="en-US" sz="2000" dirty="0" smtClean="0"/>
              <a:t>Interact </a:t>
            </a:r>
            <a:r>
              <a:rPr lang="en-US" sz="2000" dirty="0"/>
              <a:t>with faculty and peers </a:t>
            </a:r>
            <a:r>
              <a:rPr lang="en-US" sz="2000" dirty="0" smtClean="0"/>
              <a:t>about substantive </a:t>
            </a:r>
            <a:r>
              <a:rPr lang="en-US" sz="2000" dirty="0"/>
              <a:t>matters</a:t>
            </a:r>
          </a:p>
          <a:p>
            <a:pPr marL="514350" indent="-514350">
              <a:buFont typeface="+mj-lt"/>
              <a:buAutoNum type="arabicPeriod"/>
            </a:pPr>
            <a:r>
              <a:rPr lang="en-US" sz="2000" dirty="0" smtClean="0"/>
              <a:t>Experience </a:t>
            </a:r>
            <a:r>
              <a:rPr lang="en-US" sz="2000" dirty="0"/>
              <a:t>diversity</a:t>
            </a:r>
          </a:p>
          <a:p>
            <a:pPr marL="514350" indent="-514350">
              <a:buFont typeface="+mj-lt"/>
              <a:buAutoNum type="arabicPeriod"/>
            </a:pPr>
            <a:r>
              <a:rPr lang="en-US" sz="2000" dirty="0" smtClean="0"/>
              <a:t>Get </a:t>
            </a:r>
            <a:r>
              <a:rPr lang="en-US" sz="2000" dirty="0"/>
              <a:t>more frequent feedback</a:t>
            </a:r>
          </a:p>
          <a:p>
            <a:pPr marL="514350" indent="-514350">
              <a:buFont typeface="+mj-lt"/>
              <a:buAutoNum type="arabicPeriod"/>
            </a:pPr>
            <a:r>
              <a:rPr lang="en-US" sz="2000" dirty="0" smtClean="0"/>
              <a:t>Discover </a:t>
            </a:r>
            <a:r>
              <a:rPr lang="en-US" sz="2000" dirty="0"/>
              <a:t>relevance of their learning </a:t>
            </a:r>
            <a:r>
              <a:rPr lang="en-US" sz="2000" dirty="0" smtClean="0"/>
              <a:t>through real‐world </a:t>
            </a:r>
            <a:r>
              <a:rPr lang="en-US" sz="2000" dirty="0"/>
              <a:t>applications</a:t>
            </a:r>
          </a:p>
          <a:p>
            <a:pPr marL="514350" indent="-514350">
              <a:buFont typeface="+mj-lt"/>
              <a:buAutoNum type="arabicPeriod"/>
            </a:pPr>
            <a:r>
              <a:rPr lang="en-US" sz="2000" dirty="0" smtClean="0"/>
              <a:t>Experience a context </a:t>
            </a:r>
            <a:r>
              <a:rPr lang="en-US" sz="2000" dirty="0"/>
              <a:t>of </a:t>
            </a:r>
            <a:r>
              <a:rPr lang="en-US" sz="2000" dirty="0" smtClean="0"/>
              <a:t>coherent</a:t>
            </a:r>
            <a:r>
              <a:rPr lang="en-US" sz="2000" dirty="0"/>
              <a:t>, </a:t>
            </a:r>
            <a:r>
              <a:rPr lang="en-US" sz="2000" dirty="0" smtClean="0"/>
              <a:t>academically challenging curriculum</a:t>
            </a:r>
            <a:endParaRPr lang="en-US" sz="2000" dirty="0"/>
          </a:p>
          <a:p>
            <a:pPr marL="0" lvl="0" indent="0">
              <a:buNone/>
            </a:pPr>
            <a:r>
              <a:rPr lang="en-US" sz="1300" kern="0" dirty="0">
                <a:solidFill>
                  <a:srgbClr val="000000"/>
                </a:solidFill>
                <a:latin typeface="Arial"/>
                <a:ea typeface="ＭＳ Ｐゴシック"/>
              </a:rPr>
              <a:t>High Impact Practices: Promoting Engagement and Student &amp; Academic Affairs Collaboration, ACPA Annual Conference, March 27, 2011 </a:t>
            </a:r>
            <a:r>
              <a:rPr lang="en-US" sz="1300" kern="0" dirty="0" smtClean="0">
                <a:solidFill>
                  <a:srgbClr val="000000"/>
                </a:solidFill>
                <a:latin typeface="Arial"/>
                <a:ea typeface="ＭＳ Ｐゴシック"/>
              </a:rPr>
              <a:t>Jillian </a:t>
            </a:r>
            <a:r>
              <a:rPr lang="en-US" sz="1300" kern="0" dirty="0" err="1">
                <a:solidFill>
                  <a:srgbClr val="000000"/>
                </a:solidFill>
                <a:latin typeface="Arial"/>
                <a:ea typeface="ＭＳ Ｐゴシック"/>
              </a:rPr>
              <a:t>Kinzie</a:t>
            </a:r>
            <a:r>
              <a:rPr lang="en-US" sz="1300" kern="0" dirty="0">
                <a:solidFill>
                  <a:srgbClr val="000000"/>
                </a:solidFill>
                <a:latin typeface="Arial"/>
                <a:ea typeface="ＭＳ Ｐゴシック"/>
              </a:rPr>
              <a:t>, Associate Director NSSE Institute for Effective Educational Practice</a:t>
            </a:r>
          </a:p>
          <a:p>
            <a:pPr marL="514350" indent="-514350">
              <a:buFont typeface="+mj-lt"/>
              <a:buAutoNum type="arabicPeriod"/>
            </a:pPr>
            <a:endParaRPr lang="en-US" sz="2000" dirty="0"/>
          </a:p>
        </p:txBody>
      </p:sp>
      <p:pic>
        <p:nvPicPr>
          <p:cNvPr id="6" name="Picture 5" descr="BrandBar_New_Final_wSig.ps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549" y="5390381"/>
            <a:ext cx="9433097" cy="1471564"/>
          </a:xfrm>
          <a:prstGeom prst="rect">
            <a:avLst/>
          </a:prstGeom>
        </p:spPr>
      </p:pic>
    </p:spTree>
    <p:extLst>
      <p:ext uri="{BB962C8B-B14F-4D97-AF65-F5344CB8AC3E}">
        <p14:creationId xmlns:p14="http://schemas.microsoft.com/office/powerpoint/2010/main" val="1084790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Positioning Students for</a:t>
            </a:r>
            <a:br>
              <a:rPr lang="en-US" sz="3600" dirty="0" smtClean="0"/>
            </a:br>
            <a:r>
              <a:rPr lang="en-US" sz="3600" dirty="0" smtClean="0"/>
              <a:t>Academic Success</a:t>
            </a:r>
            <a:endParaRPr lang="en-US" sz="3600" dirty="0"/>
          </a:p>
        </p:txBody>
      </p:sp>
      <p:sp>
        <p:nvSpPr>
          <p:cNvPr id="3" name="Content Placeholder 2"/>
          <p:cNvSpPr>
            <a:spLocks noGrp="1"/>
          </p:cNvSpPr>
          <p:nvPr>
            <p:ph idx="1"/>
          </p:nvPr>
        </p:nvSpPr>
        <p:spPr/>
        <p:txBody>
          <a:bodyPr/>
          <a:lstStyle/>
          <a:p>
            <a:pPr defTabSz="914400">
              <a:spcBef>
                <a:spcPts val="0"/>
              </a:spcBef>
            </a:pPr>
            <a:r>
              <a:rPr lang="en-US" sz="2400" dirty="0"/>
              <a:t>The HC Dean will invite colleges and departments to identify – if appropriate to departmental circumstances - an Honors track in discipline with upper division courses – which can be existing courses – to fill out the track. </a:t>
            </a:r>
            <a:r>
              <a:rPr lang="en-US" sz="2400" dirty="0" smtClean="0"/>
              <a:t>Honors in field will:</a:t>
            </a:r>
            <a:endParaRPr lang="en-US" sz="2400" dirty="0"/>
          </a:p>
          <a:p>
            <a:pPr defTabSz="914400">
              <a:spcBef>
                <a:spcPts val="0"/>
              </a:spcBef>
            </a:pPr>
            <a:endParaRPr lang="en-US" sz="2400" dirty="0"/>
          </a:p>
          <a:p>
            <a:pPr lvl="1" defTabSz="914400">
              <a:spcBef>
                <a:spcPts val="0"/>
              </a:spcBef>
            </a:pPr>
            <a:r>
              <a:rPr lang="en-US" sz="2000" dirty="0"/>
              <a:t>A</a:t>
            </a:r>
            <a:r>
              <a:rPr lang="en-US" sz="2000" dirty="0" smtClean="0"/>
              <a:t>llow </a:t>
            </a:r>
            <a:r>
              <a:rPr lang="en-US" sz="2000" dirty="0"/>
              <a:t>students to document their discipline-specific Honors </a:t>
            </a:r>
            <a:r>
              <a:rPr lang="en-US" sz="2000" dirty="0" smtClean="0"/>
              <a:t>education</a:t>
            </a:r>
          </a:p>
          <a:p>
            <a:pPr lvl="1" defTabSz="914400">
              <a:spcBef>
                <a:spcPts val="0"/>
              </a:spcBef>
            </a:pPr>
            <a:endParaRPr lang="en-US" sz="2000" dirty="0"/>
          </a:p>
          <a:p>
            <a:pPr lvl="1" defTabSz="914400">
              <a:spcBef>
                <a:spcPts val="0"/>
              </a:spcBef>
            </a:pPr>
            <a:r>
              <a:rPr lang="en-US" sz="2000" dirty="0" smtClean="0"/>
              <a:t>Provide support for students working on their capstone research projects.</a:t>
            </a:r>
            <a:endParaRPr lang="en-US" sz="2000" dirty="0"/>
          </a:p>
          <a:p>
            <a:pPr lvl="1" defTabSz="914400">
              <a:spcBef>
                <a:spcPts val="0"/>
              </a:spcBef>
            </a:pPr>
            <a:endParaRPr lang="en-US" sz="2000" dirty="0"/>
          </a:p>
          <a:p>
            <a:pPr lvl="1" defTabSz="914400">
              <a:spcBef>
                <a:spcPts val="0"/>
              </a:spcBef>
            </a:pPr>
            <a:r>
              <a:rPr lang="en-US" sz="2000" dirty="0"/>
              <a:t>P</a:t>
            </a:r>
            <a:r>
              <a:rPr lang="en-US" sz="2000" dirty="0" smtClean="0"/>
              <a:t>repare </a:t>
            </a:r>
            <a:r>
              <a:rPr lang="en-US" sz="2000" dirty="0"/>
              <a:t>students for professional and graduate school success.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4" name="Picture 3"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549" y="5390381"/>
            <a:ext cx="9433097" cy="1471564"/>
          </a:xfrm>
          <a:prstGeom prst="rect">
            <a:avLst/>
          </a:prstGeom>
        </p:spPr>
      </p:pic>
    </p:spTree>
    <p:extLst>
      <p:ext uri="{BB962C8B-B14F-4D97-AF65-F5344CB8AC3E}">
        <p14:creationId xmlns:p14="http://schemas.microsoft.com/office/powerpoint/2010/main" val="1420821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
            </a:r>
            <a:br>
              <a:rPr lang="en-US" sz="4000" dirty="0" smtClean="0"/>
            </a:br>
            <a:r>
              <a:rPr lang="en-US" sz="4000" dirty="0" smtClean="0"/>
              <a:t>Positioning Students for</a:t>
            </a:r>
            <a:br>
              <a:rPr lang="en-US" sz="4000" dirty="0" smtClean="0"/>
            </a:br>
            <a:r>
              <a:rPr lang="en-US" sz="4000" dirty="0" smtClean="0"/>
              <a:t>Professional Success</a:t>
            </a:r>
            <a:r>
              <a:rPr lang="en-US" sz="2800" dirty="0" smtClean="0"/>
              <a:t/>
            </a:r>
            <a:br>
              <a:rPr lang="en-US" sz="2800" dirty="0" smtClean="0"/>
            </a:br>
            <a:endParaRPr lang="en-US" sz="2200" dirty="0"/>
          </a:p>
        </p:txBody>
      </p:sp>
      <p:sp>
        <p:nvSpPr>
          <p:cNvPr id="3" name="Content Placeholder 2"/>
          <p:cNvSpPr>
            <a:spLocks noGrp="1"/>
          </p:cNvSpPr>
          <p:nvPr>
            <p:ph idx="1"/>
          </p:nvPr>
        </p:nvSpPr>
        <p:spPr>
          <a:xfrm>
            <a:off x="457200" y="1417639"/>
            <a:ext cx="8229600" cy="5244856"/>
          </a:xfrm>
        </p:spPr>
        <p:txBody>
          <a:bodyPr>
            <a:normAutofit/>
          </a:bodyPr>
          <a:lstStyle/>
          <a:p>
            <a:pPr defTabSz="914400">
              <a:spcBef>
                <a:spcPts val="0"/>
              </a:spcBef>
            </a:pPr>
            <a:endParaRPr lang="en-US" sz="2400" dirty="0" smtClean="0"/>
          </a:p>
          <a:p>
            <a:pPr defTabSz="914400">
              <a:spcBef>
                <a:spcPts val="0"/>
              </a:spcBef>
            </a:pPr>
            <a:r>
              <a:rPr lang="en-US" sz="2400" dirty="0"/>
              <a:t>Provide structured HIP– an Experiential Learning Portfolio (Passport</a:t>
            </a:r>
            <a:r>
              <a:rPr lang="en-US" sz="2400" dirty="0" smtClean="0"/>
              <a:t>)</a:t>
            </a:r>
          </a:p>
          <a:p>
            <a:pPr defTabSz="914400">
              <a:spcBef>
                <a:spcPts val="0"/>
              </a:spcBef>
            </a:pPr>
            <a:endParaRPr lang="en-US" sz="2400" dirty="0"/>
          </a:p>
          <a:p>
            <a:pPr lvl="1" defTabSz="914400">
              <a:spcBef>
                <a:spcPts val="0"/>
              </a:spcBef>
            </a:pPr>
            <a:r>
              <a:rPr lang="en-US" sz="2000" dirty="0" smtClean="0"/>
              <a:t>As employers look for evidence of students’ experiences beyond the classroom, many university are implementing “passports” or ”engagement” credentials showing they’ve been engaged in HIP.</a:t>
            </a:r>
          </a:p>
          <a:p>
            <a:pPr defTabSz="914400">
              <a:spcBef>
                <a:spcPts val="0"/>
              </a:spcBef>
            </a:pPr>
            <a:endParaRPr lang="en-US" sz="2400" dirty="0"/>
          </a:p>
          <a:p>
            <a:pPr lvl="1" defTabSz="914400">
              <a:spcBef>
                <a:spcPts val="0"/>
              </a:spcBef>
            </a:pPr>
            <a:r>
              <a:rPr lang="en-US" sz="2000" dirty="0" smtClean="0"/>
              <a:t>Of our competitors, only Boise State has a defined program, although a few others, such as the University of Washington, require a service or experiential learning component.</a:t>
            </a:r>
            <a:endParaRPr lang="en-US" sz="2000" dirty="0"/>
          </a:p>
        </p:txBody>
      </p:sp>
      <p:pic>
        <p:nvPicPr>
          <p:cNvPr id="4" name="Picture 3" descr="BrandBar_New_Final_wSig.ps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549" y="5390381"/>
            <a:ext cx="9433097" cy="1471564"/>
          </a:xfrm>
          <a:prstGeom prst="rect">
            <a:avLst/>
          </a:prstGeom>
        </p:spPr>
      </p:pic>
    </p:spTree>
    <p:extLst>
      <p:ext uri="{BB962C8B-B14F-4D97-AF65-F5344CB8AC3E}">
        <p14:creationId xmlns:p14="http://schemas.microsoft.com/office/powerpoint/2010/main" val="1599165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Timeline</a:t>
            </a:r>
            <a:endParaRPr lang="en-US" sz="3200" dirty="0"/>
          </a:p>
        </p:txBody>
      </p:sp>
      <p:sp>
        <p:nvSpPr>
          <p:cNvPr id="3" name="Content Placeholder 2"/>
          <p:cNvSpPr>
            <a:spLocks noGrp="1"/>
          </p:cNvSpPr>
          <p:nvPr>
            <p:ph idx="1"/>
          </p:nvPr>
        </p:nvSpPr>
        <p:spPr/>
        <p:txBody>
          <a:bodyPr>
            <a:normAutofit fontScale="85000" lnSpcReduction="20000"/>
          </a:bodyPr>
          <a:lstStyle/>
          <a:p>
            <a:pPr marL="0" indent="0">
              <a:buNone/>
            </a:pPr>
            <a:r>
              <a:rPr lang="en-US" sz="2600" dirty="0" smtClean="0"/>
              <a:t>Multiphase staged approach.</a:t>
            </a:r>
          </a:p>
          <a:p>
            <a:pPr>
              <a:buFont typeface="Arial" charset="0"/>
              <a:buChar char="•"/>
            </a:pPr>
            <a:r>
              <a:rPr lang="en-US" sz="2600" dirty="0" smtClean="0"/>
              <a:t>August 2017:  Near term</a:t>
            </a:r>
          </a:p>
          <a:p>
            <a:pPr lvl="1">
              <a:buFont typeface="Arial" charset="0"/>
              <a:buChar char="•"/>
            </a:pPr>
            <a:r>
              <a:rPr lang="en-US" sz="2200" dirty="0" smtClean="0"/>
              <a:t>Hire Honors Dean and one supporting staff (added to current Program Coordinator in HP).</a:t>
            </a:r>
          </a:p>
          <a:p>
            <a:pPr>
              <a:buFont typeface="Arial" charset="0"/>
              <a:buChar char="•"/>
            </a:pPr>
            <a:r>
              <a:rPr lang="en-US" sz="2600" dirty="0" smtClean="0"/>
              <a:t>Fall 2017-Spring 2018: Startup Phase</a:t>
            </a:r>
          </a:p>
          <a:p>
            <a:pPr lvl="1">
              <a:buFont typeface="Arial" charset="0"/>
              <a:buChar char="•"/>
            </a:pPr>
            <a:r>
              <a:rPr lang="en-US" sz="2200" dirty="0" smtClean="0"/>
              <a:t>Honors Dean strategically evaluates all previous studies, current landscape, and develops their collaborative vision for curriculum and programming</a:t>
            </a:r>
          </a:p>
          <a:p>
            <a:pPr>
              <a:buFont typeface="Arial" charset="0"/>
              <a:buChar char="•"/>
            </a:pPr>
            <a:r>
              <a:rPr lang="en-US" sz="2600" dirty="0" smtClean="0"/>
              <a:t>Fall 2018 – Spring 2020:  Incubation Phase</a:t>
            </a:r>
          </a:p>
          <a:p>
            <a:pPr lvl="1">
              <a:buFont typeface="Arial" charset="0"/>
              <a:buChar char="•"/>
            </a:pPr>
            <a:r>
              <a:rPr lang="en-US" sz="2200" dirty="0" smtClean="0"/>
              <a:t>Advising and instructional staffing, fundraising, and curriculum development</a:t>
            </a:r>
          </a:p>
          <a:p>
            <a:pPr>
              <a:buFont typeface="Arial" charset="0"/>
              <a:buChar char="•"/>
            </a:pPr>
            <a:r>
              <a:rPr lang="en-US" sz="2600" dirty="0" smtClean="0"/>
              <a:t>Fall 2020 forward:  Established Phase</a:t>
            </a:r>
          </a:p>
          <a:p>
            <a:pPr lvl="1">
              <a:buFont typeface="Arial" charset="0"/>
              <a:buChar char="•"/>
            </a:pPr>
            <a:r>
              <a:rPr lang="en-US" sz="2200" dirty="0" smtClean="0"/>
              <a:t>Honors College is fully established; departments and colleges have developed curriculum with Honors Dean’s assistance; HIP portfolio fully deployed</a:t>
            </a:r>
          </a:p>
          <a:p>
            <a:pPr lvl="1">
              <a:buFont typeface="Arial" charset="0"/>
              <a:buChar char="•"/>
            </a:pPr>
            <a:endParaRPr lang="en-US" sz="2000" dirty="0" smtClean="0"/>
          </a:p>
          <a:p>
            <a:pPr>
              <a:buFont typeface="Arial" charset="0"/>
              <a:buChar char="•"/>
            </a:pPr>
            <a:endParaRPr lang="en-US" sz="2400" dirty="0" smtClean="0"/>
          </a:p>
          <a:p>
            <a:pPr lvl="1">
              <a:buFont typeface="Arial" charset="0"/>
              <a:buChar char="•"/>
            </a:pPr>
            <a:endParaRPr lang="en-US" sz="2000" dirty="0" smtClean="0"/>
          </a:p>
        </p:txBody>
      </p:sp>
      <p:pic>
        <p:nvPicPr>
          <p:cNvPr id="4" name="Picture 3"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549" y="5709695"/>
            <a:ext cx="9433097" cy="1471564"/>
          </a:xfrm>
          <a:prstGeom prst="rect">
            <a:avLst/>
          </a:prstGeom>
        </p:spPr>
      </p:pic>
    </p:spTree>
    <p:extLst>
      <p:ext uri="{BB962C8B-B14F-4D97-AF65-F5344CB8AC3E}">
        <p14:creationId xmlns:p14="http://schemas.microsoft.com/office/powerpoint/2010/main" val="1729748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31F66DDC5C64C4FB880189DA4215826" ma:contentTypeVersion="0" ma:contentTypeDescription="Create a new document." ma:contentTypeScope="" ma:versionID="d955a408f2a7a2591a3fbd2529054040">
  <xsd:schema xmlns:xsd="http://www.w3.org/2001/XMLSchema" xmlns:xs="http://www.w3.org/2001/XMLSchema" xmlns:p="http://schemas.microsoft.com/office/2006/metadata/properties" targetNamespace="http://schemas.microsoft.com/office/2006/metadata/properties" ma:root="true" ma:fieldsID="61e5cae58bac1e34ea9adabe6fb20b9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E1C1D9-3CE0-49A8-897E-E6A5E1A1501F}">
  <ds:schemaRefs>
    <ds:schemaRef ds:uri="http://www.w3.org/XML/1998/namespace"/>
    <ds:schemaRef ds:uri="http://schemas.microsoft.com/office/2006/documentManagement/types"/>
    <ds:schemaRef ds:uri="http://schemas.microsoft.com/office/infopath/2007/PartnerControls"/>
    <ds:schemaRef ds:uri="http://purl.org/dc/terms/"/>
    <ds:schemaRef ds:uri="http://purl.org/dc/elements/1.1/"/>
    <ds:schemaRef ds:uri="http://purl.org/dc/dcmitype/"/>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DBDD3876-A437-4BB7-9688-EDE9FF9959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CA346E6-3866-46F9-AF6A-A8C260FCF9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7935</TotalTime>
  <Words>1835</Words>
  <Application>Microsoft Office PowerPoint</Application>
  <PresentationFormat>On-screen Show (4:3)</PresentationFormat>
  <Paragraphs>312</Paragraphs>
  <Slides>34</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ＭＳ Ｐゴシック</vt:lpstr>
      <vt:lpstr>Arial</vt:lpstr>
      <vt:lpstr>Calibri</vt:lpstr>
      <vt:lpstr>Times New Roman</vt:lpstr>
      <vt:lpstr>Wingdings</vt:lpstr>
      <vt:lpstr>Office Theme</vt:lpstr>
      <vt:lpstr>PowerPoint Presentation</vt:lpstr>
      <vt:lpstr> Recruitment </vt:lpstr>
      <vt:lpstr> Enriched Undergraduate  Experience   </vt:lpstr>
      <vt:lpstr>HIP Defined</vt:lpstr>
      <vt:lpstr>Markers of HIPs Done Well</vt:lpstr>
      <vt:lpstr>Characteristics of HIPs that make them effective with students</vt:lpstr>
      <vt:lpstr>Positioning Students for Academic Success</vt:lpstr>
      <vt:lpstr> Positioning Students for Professional Success </vt:lpstr>
      <vt:lpstr>Timeline</vt:lpstr>
      <vt:lpstr>Recommended Phase-In</vt:lpstr>
      <vt:lpstr>Recommended Phase-In</vt:lpstr>
      <vt:lpstr>Recommended Phase-In</vt:lpstr>
      <vt:lpstr>Recommended Phase-In</vt:lpstr>
      <vt:lpstr>Recommended Phase-In</vt:lpstr>
      <vt:lpstr>Recommended Phase-In</vt:lpstr>
      <vt:lpstr>Ancillary Information</vt:lpstr>
      <vt:lpstr>Near Term (by August 2017)</vt:lpstr>
      <vt:lpstr>How: Honors in Field – Examples of Possibilities</vt:lpstr>
      <vt:lpstr>Engineering Honors</vt:lpstr>
      <vt:lpstr>Engineering Honors Program Objectives</vt:lpstr>
      <vt:lpstr>Goals of the Engineering Honors Program</vt:lpstr>
      <vt:lpstr>PowerPoint Presentation</vt:lpstr>
      <vt:lpstr>Engineering Honors Specific Program Options</vt:lpstr>
      <vt:lpstr>PowerPoint Presentation</vt:lpstr>
      <vt:lpstr>Eligible Students</vt:lpstr>
      <vt:lpstr>PowerPoint Presentation</vt:lpstr>
      <vt:lpstr>PowerPoint Presentation</vt:lpstr>
      <vt:lpstr>PowerPoint Presentation</vt:lpstr>
      <vt:lpstr>PowerPoint Presentation</vt:lpstr>
      <vt:lpstr>Broader Institutional Honors College Benefits</vt:lpstr>
      <vt:lpstr>Broader Institutional Honors College Benefits</vt:lpstr>
      <vt:lpstr>High Achievers</vt:lpstr>
      <vt:lpstr>Baseline Administration</vt:lpstr>
      <vt:lpstr>Baseline Administration</vt:lpstr>
    </vt:vector>
  </TitlesOfParts>
  <Company>University of Wyoming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Honors College Conceptual Presentation - May 2017</dc:title>
  <dc:creator>VPSA</dc:creator>
  <cp:lastModifiedBy>Justin P. McDonald</cp:lastModifiedBy>
  <cp:revision>158</cp:revision>
  <cp:lastPrinted>2016-03-15T16:21:03Z</cp:lastPrinted>
  <dcterms:created xsi:type="dcterms:W3CDTF">2014-04-07T17:38:45Z</dcterms:created>
  <dcterms:modified xsi:type="dcterms:W3CDTF">2017-05-12T14:07:33Z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0x010100E31F66DDC5C64C4FB880189DA4215826</vt:lpwstr>
  </property>
</Properties>
</file>