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69" r:id="rId4"/>
    <p:sldId id="257" r:id="rId5"/>
    <p:sldId id="258" r:id="rId6"/>
    <p:sldId id="259" r:id="rId7"/>
    <p:sldId id="277" r:id="rId8"/>
    <p:sldId id="279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1" autoAdjust="0"/>
    <p:restoredTop sz="94660"/>
  </p:normalViewPr>
  <p:slideViewPr>
    <p:cSldViewPr>
      <p:cViewPr varScale="1">
        <p:scale>
          <a:sx n="107" d="100"/>
          <a:sy n="107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rgodby\Desktop\budget%20Committee\2010-11%20data\Selected%2050%20Schools%202010-11_RG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rgodby\Desktop\budget%20Committee\2010-11%20data\Selected%2050%20Schools%202010-11_RG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rgodby\Desktop\budget%20Committee\2010-11%20data\Selected%2050%20Schools%202010-11_R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Asst. Professor Ratio of UW Avg Dept Salary to Selected 50 and OSU School Average by Discipline </a:t>
            </a:r>
          </a:p>
        </c:rich>
      </c:tx>
      <c:layout/>
    </c:title>
    <c:plotArea>
      <c:layout/>
      <c:barChart>
        <c:barDir val="col"/>
        <c:grouping val="clustered"/>
        <c:ser>
          <c:idx val="17"/>
          <c:order val="0"/>
          <c:tx>
            <c:strRef>
              <c:f>Asst!$M$1</c:f>
              <c:strCache>
                <c:ptCount val="1"/>
                <c:pt idx="0">
                  <c:v>Asst. to Selected 50 Schools Salary ratio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Asst!$B$9:$B$65</c:f>
              <c:strCache>
                <c:ptCount val="54"/>
                <c:pt idx="0">
                  <c:v>  Finance</c:v>
                </c:pt>
                <c:pt idx="1">
                  <c:v>  Accounting</c:v>
                </c:pt>
                <c:pt idx="2">
                  <c:v>  Management &amp; Marketing</c:v>
                </c:pt>
                <c:pt idx="3">
                  <c:v>  Law</c:v>
                </c:pt>
                <c:pt idx="4">
                  <c:v>  Social Work</c:v>
                </c:pt>
                <c:pt idx="5">
                  <c:v>  Kinesiology &amp; Health</c:v>
                </c:pt>
                <c:pt idx="6">
                  <c:v>  Political Science</c:v>
                </c:pt>
                <c:pt idx="7">
                  <c:v>  Economics</c:v>
                </c:pt>
                <c:pt idx="8">
                  <c:v>  Veterinary Science</c:v>
                </c:pt>
                <c:pt idx="9">
                  <c:v>  Geography</c:v>
                </c:pt>
                <c:pt idx="10">
                  <c:v>  Statistics</c:v>
                </c:pt>
                <c:pt idx="11">
                  <c:v>  Psychology</c:v>
                </c:pt>
                <c:pt idx="12">
                  <c:v>  Counseling</c:v>
                </c:pt>
                <c:pt idx="13">
                  <c:v>  Communication &amp; Journalism</c:v>
                </c:pt>
                <c:pt idx="14">
                  <c:v>  American Studies</c:v>
                </c:pt>
                <c:pt idx="15">
                  <c:v>  School of Pharmacy</c:v>
                </c:pt>
                <c:pt idx="16">
                  <c:v>  Theatre &amp; Dance</c:v>
                </c:pt>
                <c:pt idx="17">
                  <c:v>  Family &amp; Consumer Sciences</c:v>
                </c:pt>
                <c:pt idx="18">
                  <c:v>  Total University of Wyoming **</c:v>
                </c:pt>
                <c:pt idx="19">
                  <c:v>  Civil &amp; Architectural Engineering</c:v>
                </c:pt>
                <c:pt idx="20">
                  <c:v>  International Studies</c:v>
                </c:pt>
                <c:pt idx="21">
                  <c:v>  Art</c:v>
                </c:pt>
                <c:pt idx="22">
                  <c:v>  Anthropology</c:v>
                </c:pt>
                <c:pt idx="23">
                  <c:v>  Mechanical Engineering</c:v>
                </c:pt>
                <c:pt idx="24">
                  <c:v>  Plant Sciences</c:v>
                </c:pt>
                <c:pt idx="25">
                  <c:v>  Secondary Education </c:v>
                </c:pt>
                <c:pt idx="26">
                  <c:v>  English</c:v>
                </c:pt>
                <c:pt idx="27">
                  <c:v>  Geology &amp; Geophysics</c:v>
                </c:pt>
                <c:pt idx="28">
                  <c:v>  Physics &amp; Astronomy</c:v>
                </c:pt>
                <c:pt idx="29">
                  <c:v>  Animal Science</c:v>
                </c:pt>
                <c:pt idx="30">
                  <c:v>  Agricultural &amp; Applied Economics</c:v>
                </c:pt>
                <c:pt idx="31">
                  <c:v>  History</c:v>
                </c:pt>
                <c:pt idx="32">
                  <c:v>  School of Nursing</c:v>
                </c:pt>
                <c:pt idx="33">
                  <c:v>  Electrical &amp; Computer Engineering</c:v>
                </c:pt>
                <c:pt idx="34">
                  <c:v>  Leadership</c:v>
                </c:pt>
                <c:pt idx="35">
                  <c:v>  Mathematics</c:v>
                </c:pt>
                <c:pt idx="36">
                  <c:v>  Chemistry</c:v>
                </c:pt>
                <c:pt idx="37">
                  <c:v>  Modern &amp; Classical Languages</c:v>
                </c:pt>
                <c:pt idx="38">
                  <c:v>  Communication Disorders</c:v>
                </c:pt>
                <c:pt idx="39">
                  <c:v>  Sociology</c:v>
                </c:pt>
                <c:pt idx="40">
                  <c:v>  Philosophy</c:v>
                </c:pt>
                <c:pt idx="41">
                  <c:v>  Renewable Resources</c:v>
                </c:pt>
                <c:pt idx="42">
                  <c:v>  Elementary &amp; Early Childhood Education</c:v>
                </c:pt>
                <c:pt idx="43">
                  <c:v>  Computer Science</c:v>
                </c:pt>
                <c:pt idx="44">
                  <c:v>  Music</c:v>
                </c:pt>
                <c:pt idx="45">
                  <c:v>  Zoology &amp; Physiology</c:v>
                </c:pt>
                <c:pt idx="46">
                  <c:v>  Religious Studies</c:v>
                </c:pt>
                <c:pt idx="47">
                  <c:v>  Botany</c:v>
                </c:pt>
                <c:pt idx="48">
                  <c:v>  Instructional Technology</c:v>
                </c:pt>
                <c:pt idx="49">
                  <c:v>  Molecular Biology</c:v>
                </c:pt>
                <c:pt idx="50">
                  <c:v>  Chemical &amp; Petroleum Engineering</c:v>
                </c:pt>
                <c:pt idx="51">
                  <c:v>  Wyoming INstitute for Disabilities</c:v>
                </c:pt>
                <c:pt idx="52">
                  <c:v>  Educational Studies</c:v>
                </c:pt>
                <c:pt idx="53">
                  <c:v>  Criminal Justice</c:v>
                </c:pt>
              </c:strCache>
            </c:strRef>
          </c:cat>
          <c:val>
            <c:numRef>
              <c:f>Asst!$O$9:$O$65</c:f>
              <c:numCache>
                <c:formatCode>#,##0.00</c:formatCode>
                <c:ptCount val="54"/>
                <c:pt idx="0">
                  <c:v>0.66899857090257797</c:v>
                </c:pt>
                <c:pt idx="1">
                  <c:v>0.72265180123478989</c:v>
                </c:pt>
                <c:pt idx="2">
                  <c:v>0.72900849094748188</c:v>
                </c:pt>
                <c:pt idx="3">
                  <c:v>0.80437331297543424</c:v>
                </c:pt>
                <c:pt idx="4">
                  <c:v>0.8104093208646328</c:v>
                </c:pt>
                <c:pt idx="5">
                  <c:v>0.83280628224720465</c:v>
                </c:pt>
                <c:pt idx="6">
                  <c:v>0.85511091779034365</c:v>
                </c:pt>
                <c:pt idx="7">
                  <c:v>0.86078560044998598</c:v>
                </c:pt>
                <c:pt idx="8">
                  <c:v>0.86949483529472227</c:v>
                </c:pt>
                <c:pt idx="9">
                  <c:v>0.87478734263354885</c:v>
                </c:pt>
                <c:pt idx="10">
                  <c:v>0.88381889300244632</c:v>
                </c:pt>
                <c:pt idx="11">
                  <c:v>0.89042442547977607</c:v>
                </c:pt>
                <c:pt idx="12">
                  <c:v>0.89442003721017493</c:v>
                </c:pt>
                <c:pt idx="13">
                  <c:v>0.89448478294453881</c:v>
                </c:pt>
                <c:pt idx="14">
                  <c:v>0.89483271019077748</c:v>
                </c:pt>
                <c:pt idx="15">
                  <c:v>0.89691084922281816</c:v>
                </c:pt>
                <c:pt idx="16">
                  <c:v>0.89895470383275267</c:v>
                </c:pt>
                <c:pt idx="17">
                  <c:v>0.90057780434349477</c:v>
                </c:pt>
                <c:pt idx="18">
                  <c:v>0.9054803901211419</c:v>
                </c:pt>
                <c:pt idx="19">
                  <c:v>0.91300889982957778</c:v>
                </c:pt>
                <c:pt idx="20">
                  <c:v>0.9140876142451938</c:v>
                </c:pt>
                <c:pt idx="21">
                  <c:v>0.92020800330601282</c:v>
                </c:pt>
                <c:pt idx="22">
                  <c:v>0.92262726834751885</c:v>
                </c:pt>
                <c:pt idx="23">
                  <c:v>0.92589155508418397</c:v>
                </c:pt>
                <c:pt idx="24">
                  <c:v>0.92686797311256497</c:v>
                </c:pt>
                <c:pt idx="25">
                  <c:v>0.92731055352414571</c:v>
                </c:pt>
                <c:pt idx="26">
                  <c:v>0.93168933771879081</c:v>
                </c:pt>
                <c:pt idx="27">
                  <c:v>0.93570770471035358</c:v>
                </c:pt>
                <c:pt idx="28">
                  <c:v>0.93947641085860334</c:v>
                </c:pt>
                <c:pt idx="29">
                  <c:v>0.94176876072363869</c:v>
                </c:pt>
                <c:pt idx="30">
                  <c:v>0.94627310517922036</c:v>
                </c:pt>
                <c:pt idx="31">
                  <c:v>0.95070363474731212</c:v>
                </c:pt>
                <c:pt idx="32">
                  <c:v>0.95100763914150599</c:v>
                </c:pt>
                <c:pt idx="33">
                  <c:v>0.95318040715722407</c:v>
                </c:pt>
                <c:pt idx="34">
                  <c:v>0.96150125749661441</c:v>
                </c:pt>
                <c:pt idx="35">
                  <c:v>0.96175641427228975</c:v>
                </c:pt>
                <c:pt idx="36">
                  <c:v>0.9628686402521387</c:v>
                </c:pt>
                <c:pt idx="37">
                  <c:v>0.96547068902850619</c:v>
                </c:pt>
                <c:pt idx="38">
                  <c:v>0.96673848428137832</c:v>
                </c:pt>
                <c:pt idx="39">
                  <c:v>0.96923076923076923</c:v>
                </c:pt>
                <c:pt idx="40">
                  <c:v>0.96987742543794353</c:v>
                </c:pt>
                <c:pt idx="41">
                  <c:v>0.9702030661044978</c:v>
                </c:pt>
                <c:pt idx="42">
                  <c:v>0.97154199189306889</c:v>
                </c:pt>
                <c:pt idx="43">
                  <c:v>0.97781255239479126</c:v>
                </c:pt>
                <c:pt idx="44">
                  <c:v>0.98103510676800576</c:v>
                </c:pt>
                <c:pt idx="45">
                  <c:v>1.0011025998142991</c:v>
                </c:pt>
                <c:pt idx="46">
                  <c:v>1.0155377272265664</c:v>
                </c:pt>
                <c:pt idx="47">
                  <c:v>1.0268456375838926</c:v>
                </c:pt>
                <c:pt idx="48">
                  <c:v>1.0319284356635918</c:v>
                </c:pt>
                <c:pt idx="49">
                  <c:v>1.0422394628192913</c:v>
                </c:pt>
                <c:pt idx="50">
                  <c:v>1.0481017279143343</c:v>
                </c:pt>
                <c:pt idx="51">
                  <c:v>1.0724338239029925</c:v>
                </c:pt>
                <c:pt idx="52">
                  <c:v>1.0857233625725833</c:v>
                </c:pt>
                <c:pt idx="53">
                  <c:v>1.1104314049276613</c:v>
                </c:pt>
              </c:numCache>
            </c:numRef>
          </c:val>
        </c:ser>
        <c:ser>
          <c:idx val="0"/>
          <c:order val="1"/>
          <c:tx>
            <c:strRef>
              <c:f>Asst!$S$1</c:f>
              <c:strCache>
                <c:ptCount val="1"/>
                <c:pt idx="0">
                  <c:v>Asst. to OSU Salary ratio</c:v>
                </c:pt>
              </c:strCache>
            </c:strRef>
          </c:tx>
          <c:cat>
            <c:strRef>
              <c:f>Asst!$B$9:$B$65</c:f>
              <c:strCache>
                <c:ptCount val="54"/>
                <c:pt idx="0">
                  <c:v>  Finance</c:v>
                </c:pt>
                <c:pt idx="1">
                  <c:v>  Accounting</c:v>
                </c:pt>
                <c:pt idx="2">
                  <c:v>  Management &amp; Marketing</c:v>
                </c:pt>
                <c:pt idx="3">
                  <c:v>  Law</c:v>
                </c:pt>
                <c:pt idx="4">
                  <c:v>  Social Work</c:v>
                </c:pt>
                <c:pt idx="5">
                  <c:v>  Kinesiology &amp; Health</c:v>
                </c:pt>
                <c:pt idx="6">
                  <c:v>  Political Science</c:v>
                </c:pt>
                <c:pt idx="7">
                  <c:v>  Economics</c:v>
                </c:pt>
                <c:pt idx="8">
                  <c:v>  Veterinary Science</c:v>
                </c:pt>
                <c:pt idx="9">
                  <c:v>  Geography</c:v>
                </c:pt>
                <c:pt idx="10">
                  <c:v>  Statistics</c:v>
                </c:pt>
                <c:pt idx="11">
                  <c:v>  Psychology</c:v>
                </c:pt>
                <c:pt idx="12">
                  <c:v>  Counseling</c:v>
                </c:pt>
                <c:pt idx="13">
                  <c:v>  Communication &amp; Journalism</c:v>
                </c:pt>
                <c:pt idx="14">
                  <c:v>  American Studies</c:v>
                </c:pt>
                <c:pt idx="15">
                  <c:v>  School of Pharmacy</c:v>
                </c:pt>
                <c:pt idx="16">
                  <c:v>  Theatre &amp; Dance</c:v>
                </c:pt>
                <c:pt idx="17">
                  <c:v>  Family &amp; Consumer Sciences</c:v>
                </c:pt>
                <c:pt idx="18">
                  <c:v>  Total University of Wyoming **</c:v>
                </c:pt>
                <c:pt idx="19">
                  <c:v>  Civil &amp; Architectural Engineering</c:v>
                </c:pt>
                <c:pt idx="20">
                  <c:v>  International Studies</c:v>
                </c:pt>
                <c:pt idx="21">
                  <c:v>  Art</c:v>
                </c:pt>
                <c:pt idx="22">
                  <c:v>  Anthropology</c:v>
                </c:pt>
                <c:pt idx="23">
                  <c:v>  Mechanical Engineering</c:v>
                </c:pt>
                <c:pt idx="24">
                  <c:v>  Plant Sciences</c:v>
                </c:pt>
                <c:pt idx="25">
                  <c:v>  Secondary Education </c:v>
                </c:pt>
                <c:pt idx="26">
                  <c:v>  English</c:v>
                </c:pt>
                <c:pt idx="27">
                  <c:v>  Geology &amp; Geophysics</c:v>
                </c:pt>
                <c:pt idx="28">
                  <c:v>  Physics &amp; Astronomy</c:v>
                </c:pt>
                <c:pt idx="29">
                  <c:v>  Animal Science</c:v>
                </c:pt>
                <c:pt idx="30">
                  <c:v>  Agricultural &amp; Applied Economics</c:v>
                </c:pt>
                <c:pt idx="31">
                  <c:v>  History</c:v>
                </c:pt>
                <c:pt idx="32">
                  <c:v>  School of Nursing</c:v>
                </c:pt>
                <c:pt idx="33">
                  <c:v>  Electrical &amp; Computer Engineering</c:v>
                </c:pt>
                <c:pt idx="34">
                  <c:v>  Leadership</c:v>
                </c:pt>
                <c:pt idx="35">
                  <c:v>  Mathematics</c:v>
                </c:pt>
                <c:pt idx="36">
                  <c:v>  Chemistry</c:v>
                </c:pt>
                <c:pt idx="37">
                  <c:v>  Modern &amp; Classical Languages</c:v>
                </c:pt>
                <c:pt idx="38">
                  <c:v>  Communication Disorders</c:v>
                </c:pt>
                <c:pt idx="39">
                  <c:v>  Sociology</c:v>
                </c:pt>
                <c:pt idx="40">
                  <c:v>  Philosophy</c:v>
                </c:pt>
                <c:pt idx="41">
                  <c:v>  Renewable Resources</c:v>
                </c:pt>
                <c:pt idx="42">
                  <c:v>  Elementary &amp; Early Childhood Education</c:v>
                </c:pt>
                <c:pt idx="43">
                  <c:v>  Computer Science</c:v>
                </c:pt>
                <c:pt idx="44">
                  <c:v>  Music</c:v>
                </c:pt>
                <c:pt idx="45">
                  <c:v>  Zoology &amp; Physiology</c:v>
                </c:pt>
                <c:pt idx="46">
                  <c:v>  Religious Studies</c:v>
                </c:pt>
                <c:pt idx="47">
                  <c:v>  Botany</c:v>
                </c:pt>
                <c:pt idx="48">
                  <c:v>  Instructional Technology</c:v>
                </c:pt>
                <c:pt idx="49">
                  <c:v>  Molecular Biology</c:v>
                </c:pt>
                <c:pt idx="50">
                  <c:v>  Chemical &amp; Petroleum Engineering</c:v>
                </c:pt>
                <c:pt idx="51">
                  <c:v>  Wyoming INstitute for Disabilities</c:v>
                </c:pt>
                <c:pt idx="52">
                  <c:v>  Educational Studies</c:v>
                </c:pt>
                <c:pt idx="53">
                  <c:v>  Criminal Justice</c:v>
                </c:pt>
              </c:strCache>
            </c:strRef>
          </c:cat>
          <c:val>
            <c:numRef>
              <c:f>Asst!$U$9:$U$65</c:f>
              <c:numCache>
                <c:formatCode>#,##0.00</c:formatCode>
                <c:ptCount val="54"/>
                <c:pt idx="0">
                  <c:v>0.73400707981567825</c:v>
                </c:pt>
                <c:pt idx="1">
                  <c:v>0.77449195914259406</c:v>
                </c:pt>
                <c:pt idx="2">
                  <c:v>0.78092640866252261</c:v>
                </c:pt>
                <c:pt idx="3">
                  <c:v>0.90134734655219817</c:v>
                </c:pt>
                <c:pt idx="4">
                  <c:v>0.84644452628376543</c:v>
                </c:pt>
                <c:pt idx="5">
                  <c:v>0.87888416951425929</c:v>
                </c:pt>
                <c:pt idx="6">
                  <c:v>0.92368050117462808</c:v>
                </c:pt>
                <c:pt idx="7">
                  <c:v>0.90001960399921588</c:v>
                </c:pt>
                <c:pt idx="8">
                  <c:v>0.87627210813890255</c:v>
                </c:pt>
                <c:pt idx="9">
                  <c:v>0.92069538040824295</c:v>
                </c:pt>
                <c:pt idx="10">
                  <c:v>0.90171373658640752</c:v>
                </c:pt>
                <c:pt idx="11">
                  <c:v>0.94385042889935966</c:v>
                </c:pt>
                <c:pt idx="12">
                  <c:v>0.96382781568528342</c:v>
                </c:pt>
                <c:pt idx="13">
                  <c:v>0.96350656482452202</c:v>
                </c:pt>
                <c:pt idx="14">
                  <c:v>0.92055821292963169</c:v>
                </c:pt>
                <c:pt idx="15">
                  <c:v>0.90619478361771144</c:v>
                </c:pt>
                <c:pt idx="16">
                  <c:v>1.021158541096397</c:v>
                </c:pt>
                <c:pt idx="17">
                  <c:v>0.94970261184380655</c:v>
                </c:pt>
                <c:pt idx="18">
                  <c:v>0.94678571405355472</c:v>
                </c:pt>
                <c:pt idx="19">
                  <c:v>0.93693647010052861</c:v>
                </c:pt>
                <c:pt idx="20">
                  <c:v>0.94410989225611142</c:v>
                </c:pt>
                <c:pt idx="21">
                  <c:v>0.95018135267761894</c:v>
                </c:pt>
                <c:pt idx="22">
                  <c:v>0.95855579284570214</c:v>
                </c:pt>
                <c:pt idx="23">
                  <c:v>0.95697451356536034</c:v>
                </c:pt>
                <c:pt idx="24">
                  <c:v>0.97310720965688513</c:v>
                </c:pt>
                <c:pt idx="25">
                  <c:v>0.92731055352414571</c:v>
                </c:pt>
                <c:pt idx="26">
                  <c:v>0.96716079884702488</c:v>
                </c:pt>
                <c:pt idx="27">
                  <c:v>0.98899895010727168</c:v>
                </c:pt>
                <c:pt idx="28">
                  <c:v>0.97782762488137343</c:v>
                </c:pt>
                <c:pt idx="29">
                  <c:v>0.95785751461898783</c:v>
                </c:pt>
                <c:pt idx="30">
                  <c:v>0.97531662624629478</c:v>
                </c:pt>
                <c:pt idx="31">
                  <c:v>0.99189752025619937</c:v>
                </c:pt>
                <c:pt idx="32">
                  <c:v>1.0058636132785448</c:v>
                </c:pt>
                <c:pt idx="33">
                  <c:v>0.97106375922394494</c:v>
                </c:pt>
                <c:pt idx="34">
                  <c:v>1.0062935529046517</c:v>
                </c:pt>
                <c:pt idx="35">
                  <c:v>1.0084801433263662</c:v>
                </c:pt>
                <c:pt idx="36">
                  <c:v>1.0068858971529464</c:v>
                </c:pt>
                <c:pt idx="37">
                  <c:v>0.99160948554769435</c:v>
                </c:pt>
                <c:pt idx="38">
                  <c:v>1.0004394173651232</c:v>
                </c:pt>
                <c:pt idx="39">
                  <c:v>1.0210531433850343</c:v>
                </c:pt>
                <c:pt idx="40">
                  <c:v>1.0308741824319572</c:v>
                </c:pt>
                <c:pt idx="41">
                  <c:v>0.97390302994047795</c:v>
                </c:pt>
                <c:pt idx="42">
                  <c:v>1.01752508595888</c:v>
                </c:pt>
                <c:pt idx="43">
                  <c:v>1.0032685360399105</c:v>
                </c:pt>
                <c:pt idx="44">
                  <c:v>1.0208262719843333</c:v>
                </c:pt>
                <c:pt idx="45">
                  <c:v>1.0983700496625493</c:v>
                </c:pt>
                <c:pt idx="46">
                  <c:v>1.029336078229542</c:v>
                </c:pt>
                <c:pt idx="47">
                  <c:v>1.0581206872597602</c:v>
                </c:pt>
                <c:pt idx="48">
                  <c:v>1.0308139838701249</c:v>
                </c:pt>
                <c:pt idx="49">
                  <c:v>0.98218510389647407</c:v>
                </c:pt>
                <c:pt idx="50">
                  <c:v>1.0581319639807865</c:v>
                </c:pt>
                <c:pt idx="51">
                  <c:v>1.0754572782391603</c:v>
                </c:pt>
                <c:pt idx="52">
                  <c:v>1.0857233625725833</c:v>
                </c:pt>
                <c:pt idx="53">
                  <c:v>1.0397807140849029</c:v>
                </c:pt>
              </c:numCache>
            </c:numRef>
          </c:val>
        </c:ser>
        <c:axId val="126992384"/>
        <c:axId val="126994304"/>
      </c:barChart>
      <c:catAx>
        <c:axId val="126992384"/>
        <c:scaling>
          <c:orientation val="minMax"/>
        </c:scaling>
        <c:axPos val="b"/>
        <c:tickLblPos val="nextTo"/>
        <c:crossAx val="126994304"/>
        <c:crosses val="autoZero"/>
        <c:auto val="1"/>
        <c:lblAlgn val="ctr"/>
        <c:lblOffset val="100"/>
        <c:tickLblSkip val="1"/>
      </c:catAx>
      <c:valAx>
        <c:axId val="126994304"/>
        <c:scaling>
          <c:orientation val="minMax"/>
        </c:scaling>
        <c:axPos val="l"/>
        <c:majorGridlines/>
        <c:numFmt formatCode="#,##0.00" sourceLinked="1"/>
        <c:tickLblPos val="nextTo"/>
        <c:crossAx val="126992384"/>
        <c:crosses val="autoZero"/>
        <c:crossBetween val="between"/>
        <c:majorUnit val="0.1"/>
      </c:valAx>
    </c:plotArea>
    <c:legend>
      <c:legendPos val="b"/>
      <c:layout/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Assoc. Professor Ratio of UW Avg Dept Salary to Selected 50 and OSU School Average by Discipline </a:t>
            </a:r>
          </a:p>
        </c:rich>
      </c:tx>
      <c:layout/>
    </c:title>
    <c:plotArea>
      <c:layout/>
      <c:barChart>
        <c:barDir val="col"/>
        <c:grouping val="clustered"/>
        <c:ser>
          <c:idx val="17"/>
          <c:order val="0"/>
          <c:tx>
            <c:strRef>
              <c:f>Assoc!$N$1</c:f>
              <c:strCache>
                <c:ptCount val="1"/>
                <c:pt idx="0">
                  <c:v>Assoc. to Selected 50 Schools Salary ratio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Assoc!$B$9:$B$66</c:f>
              <c:strCache>
                <c:ptCount val="55"/>
                <c:pt idx="0">
                  <c:v>  Plant Sciences</c:v>
                </c:pt>
                <c:pt idx="1">
                  <c:v>  Accounting</c:v>
                </c:pt>
                <c:pt idx="2">
                  <c:v>  Management &amp; Marketing</c:v>
                </c:pt>
                <c:pt idx="3">
                  <c:v>  Social Work</c:v>
                </c:pt>
                <c:pt idx="4">
                  <c:v>  Communication &amp; Journalism</c:v>
                </c:pt>
                <c:pt idx="5">
                  <c:v>  Law</c:v>
                </c:pt>
                <c:pt idx="6">
                  <c:v>  Civil &amp; Architectural Engineering</c:v>
                </c:pt>
                <c:pt idx="7">
                  <c:v>  Gender &amp; Women's Studies</c:v>
                </c:pt>
                <c:pt idx="8">
                  <c:v>  Agricultural &amp; Applied Economics</c:v>
                </c:pt>
                <c:pt idx="9">
                  <c:v>  Renewable Resources</c:v>
                </c:pt>
                <c:pt idx="10">
                  <c:v>  Veterinary Science</c:v>
                </c:pt>
                <c:pt idx="11">
                  <c:v>  Animal Science</c:v>
                </c:pt>
                <c:pt idx="12">
                  <c:v>  Economics</c:v>
                </c:pt>
                <c:pt idx="13">
                  <c:v>  Statistics</c:v>
                </c:pt>
                <c:pt idx="14">
                  <c:v>  School of Nursing</c:v>
                </c:pt>
                <c:pt idx="15">
                  <c:v>  Atmospheric Science</c:v>
                </c:pt>
                <c:pt idx="16">
                  <c:v>  Anthropology</c:v>
                </c:pt>
                <c:pt idx="17">
                  <c:v>  Kinesiology &amp; Health</c:v>
                </c:pt>
                <c:pt idx="18">
                  <c:v>  Family &amp; Consumer Sciences</c:v>
                </c:pt>
                <c:pt idx="19">
                  <c:v>  American Studies</c:v>
                </c:pt>
                <c:pt idx="20">
                  <c:v>  Instructional Technology</c:v>
                </c:pt>
                <c:pt idx="21">
                  <c:v>  School of Pharmacy</c:v>
                </c:pt>
                <c:pt idx="22">
                  <c:v>  Total University of Wyoming **</c:v>
                </c:pt>
                <c:pt idx="23">
                  <c:v>  Mathematics</c:v>
                </c:pt>
                <c:pt idx="24">
                  <c:v>  Political Science</c:v>
                </c:pt>
                <c:pt idx="25">
                  <c:v>  Chemistry</c:v>
                </c:pt>
                <c:pt idx="26">
                  <c:v>  Molecular Biology</c:v>
                </c:pt>
                <c:pt idx="27">
                  <c:v>  Modern &amp; Classical Languages</c:v>
                </c:pt>
                <c:pt idx="28">
                  <c:v>  Art</c:v>
                </c:pt>
                <c:pt idx="29">
                  <c:v>  Physics &amp; Astronomy</c:v>
                </c:pt>
                <c:pt idx="30">
                  <c:v>  Psychology</c:v>
                </c:pt>
                <c:pt idx="31">
                  <c:v>  Geography</c:v>
                </c:pt>
                <c:pt idx="32">
                  <c:v>  Theatre &amp; Dance</c:v>
                </c:pt>
                <c:pt idx="33">
                  <c:v>  Geology &amp; Geophysics</c:v>
                </c:pt>
                <c:pt idx="34">
                  <c:v>  History</c:v>
                </c:pt>
                <c:pt idx="35">
                  <c:v>  Electrical &amp; Computer Engineering</c:v>
                </c:pt>
                <c:pt idx="36">
                  <c:v>  Botany</c:v>
                </c:pt>
                <c:pt idx="37">
                  <c:v>  Educational Studies</c:v>
                </c:pt>
                <c:pt idx="38">
                  <c:v>  English</c:v>
                </c:pt>
                <c:pt idx="39">
                  <c:v>  Elementary &amp; Early Childhood Education</c:v>
                </c:pt>
                <c:pt idx="40">
                  <c:v>  Secondary Education </c:v>
                </c:pt>
                <c:pt idx="41">
                  <c:v>  Chemical &amp; Petroleum Engineering</c:v>
                </c:pt>
                <c:pt idx="42">
                  <c:v>  Counseling</c:v>
                </c:pt>
                <c:pt idx="43">
                  <c:v>  Mechanical Engineering</c:v>
                </c:pt>
                <c:pt idx="44">
                  <c:v>  Communication Disorders</c:v>
                </c:pt>
                <c:pt idx="45">
                  <c:v>  Computer Science</c:v>
                </c:pt>
                <c:pt idx="46">
                  <c:v>  Philosophy</c:v>
                </c:pt>
                <c:pt idx="47">
                  <c:v>  Zoology &amp; Physiology</c:v>
                </c:pt>
                <c:pt idx="48">
                  <c:v>  Special Education </c:v>
                </c:pt>
                <c:pt idx="49">
                  <c:v>  Music</c:v>
                </c:pt>
                <c:pt idx="50">
                  <c:v>  Criminal Justice</c:v>
                </c:pt>
                <c:pt idx="51">
                  <c:v>  Adult Learning</c:v>
                </c:pt>
                <c:pt idx="52">
                  <c:v>  Sociology</c:v>
                </c:pt>
                <c:pt idx="53">
                  <c:v>  Religious Studies</c:v>
                </c:pt>
                <c:pt idx="54">
                  <c:v>  African American &amp; Diaspora Studies</c:v>
                </c:pt>
              </c:strCache>
            </c:strRef>
          </c:cat>
          <c:val>
            <c:numRef>
              <c:f>Assoc!$O$9:$O$66</c:f>
              <c:numCache>
                <c:formatCode>#,##0.00</c:formatCode>
                <c:ptCount val="55"/>
                <c:pt idx="0">
                  <c:v>0.74055509143228437</c:v>
                </c:pt>
                <c:pt idx="1">
                  <c:v>0.76974591294071304</c:v>
                </c:pt>
                <c:pt idx="2">
                  <c:v>0.77514099847811169</c:v>
                </c:pt>
                <c:pt idx="3">
                  <c:v>0.79176648902361513</c:v>
                </c:pt>
                <c:pt idx="4">
                  <c:v>0.79766241651487557</c:v>
                </c:pt>
                <c:pt idx="5">
                  <c:v>0.80604227620894831</c:v>
                </c:pt>
                <c:pt idx="6">
                  <c:v>0.81279636245534259</c:v>
                </c:pt>
                <c:pt idx="7">
                  <c:v>0.83149870833916595</c:v>
                </c:pt>
                <c:pt idx="8">
                  <c:v>0.8442497286288202</c:v>
                </c:pt>
                <c:pt idx="9">
                  <c:v>0.85604634906979249</c:v>
                </c:pt>
                <c:pt idx="10">
                  <c:v>0.85664924346629989</c:v>
                </c:pt>
                <c:pt idx="11">
                  <c:v>0.86394014705692979</c:v>
                </c:pt>
                <c:pt idx="12">
                  <c:v>0.86783443835093177</c:v>
                </c:pt>
                <c:pt idx="13">
                  <c:v>0.87248084438200257</c:v>
                </c:pt>
                <c:pt idx="14">
                  <c:v>0.87534895011530522</c:v>
                </c:pt>
                <c:pt idx="15">
                  <c:v>0.88163755750021244</c:v>
                </c:pt>
                <c:pt idx="16">
                  <c:v>0.88685015290519875</c:v>
                </c:pt>
                <c:pt idx="17">
                  <c:v>0.89905119436373448</c:v>
                </c:pt>
                <c:pt idx="18">
                  <c:v>0.90048040103042537</c:v>
                </c:pt>
                <c:pt idx="19">
                  <c:v>0.90798761609907119</c:v>
                </c:pt>
                <c:pt idx="20">
                  <c:v>0.91185560637903329</c:v>
                </c:pt>
                <c:pt idx="21">
                  <c:v>0.91828842315369263</c:v>
                </c:pt>
                <c:pt idx="22">
                  <c:v>0.92014005894067241</c:v>
                </c:pt>
                <c:pt idx="23">
                  <c:v>0.92361290006010865</c:v>
                </c:pt>
                <c:pt idx="24">
                  <c:v>0.92510296184862761</c:v>
                </c:pt>
                <c:pt idx="25">
                  <c:v>0.9253071431160077</c:v>
                </c:pt>
                <c:pt idx="26">
                  <c:v>0.92561133495468684</c:v>
                </c:pt>
                <c:pt idx="27">
                  <c:v>0.92814884678041665</c:v>
                </c:pt>
                <c:pt idx="28">
                  <c:v>0.93991344873501992</c:v>
                </c:pt>
                <c:pt idx="29">
                  <c:v>0.9427845740438533</c:v>
                </c:pt>
                <c:pt idx="30">
                  <c:v>0.94532541951363336</c:v>
                </c:pt>
                <c:pt idx="31">
                  <c:v>0.9469025372479698</c:v>
                </c:pt>
                <c:pt idx="32">
                  <c:v>0.94863219277934996</c:v>
                </c:pt>
                <c:pt idx="33">
                  <c:v>0.94897524019767709</c:v>
                </c:pt>
                <c:pt idx="34">
                  <c:v>0.94972059534683784</c:v>
                </c:pt>
                <c:pt idx="35">
                  <c:v>0.95465244651821612</c:v>
                </c:pt>
                <c:pt idx="36">
                  <c:v>0.95664639555664122</c:v>
                </c:pt>
                <c:pt idx="37">
                  <c:v>0.96016607148041688</c:v>
                </c:pt>
                <c:pt idx="38">
                  <c:v>0.9709539062924154</c:v>
                </c:pt>
                <c:pt idx="39">
                  <c:v>0.97629351167839606</c:v>
                </c:pt>
                <c:pt idx="40">
                  <c:v>0.97772636039250671</c:v>
                </c:pt>
                <c:pt idx="41">
                  <c:v>0.97815623066517055</c:v>
                </c:pt>
                <c:pt idx="42">
                  <c:v>0.97917647384598339</c:v>
                </c:pt>
                <c:pt idx="43">
                  <c:v>0.98675283752933984</c:v>
                </c:pt>
                <c:pt idx="44">
                  <c:v>0.99195717852856369</c:v>
                </c:pt>
                <c:pt idx="45">
                  <c:v>1.0000987917765725</c:v>
                </c:pt>
                <c:pt idx="46">
                  <c:v>1.0054225955069922</c:v>
                </c:pt>
                <c:pt idx="47">
                  <c:v>1.0088895346533346</c:v>
                </c:pt>
                <c:pt idx="48">
                  <c:v>1.0177305454595709</c:v>
                </c:pt>
                <c:pt idx="49">
                  <c:v>1.0250052721959448</c:v>
                </c:pt>
                <c:pt idx="50">
                  <c:v>1.0568784500487065</c:v>
                </c:pt>
                <c:pt idx="51">
                  <c:v>1.0634860189315636</c:v>
                </c:pt>
                <c:pt idx="52">
                  <c:v>1.0692525125628141</c:v>
                </c:pt>
                <c:pt idx="53">
                  <c:v>1.0868097858813315</c:v>
                </c:pt>
                <c:pt idx="54">
                  <c:v>1.1358249134706149</c:v>
                </c:pt>
              </c:numCache>
            </c:numRef>
          </c:val>
        </c:ser>
        <c:ser>
          <c:idx val="0"/>
          <c:order val="1"/>
          <c:tx>
            <c:strRef>
              <c:f>Assoc!$T$1</c:f>
              <c:strCache>
                <c:ptCount val="1"/>
                <c:pt idx="0">
                  <c:v>Assoc. to OSU Schools Salary ratio</c:v>
                </c:pt>
              </c:strCache>
            </c:strRef>
          </c:tx>
          <c:cat>
            <c:strRef>
              <c:f>Assoc!$B$9:$B$66</c:f>
              <c:strCache>
                <c:ptCount val="55"/>
                <c:pt idx="0">
                  <c:v>  Plant Sciences</c:v>
                </c:pt>
                <c:pt idx="1">
                  <c:v>  Accounting</c:v>
                </c:pt>
                <c:pt idx="2">
                  <c:v>  Management &amp; Marketing</c:v>
                </c:pt>
                <c:pt idx="3">
                  <c:v>  Social Work</c:v>
                </c:pt>
                <c:pt idx="4">
                  <c:v>  Communication &amp; Journalism</c:v>
                </c:pt>
                <c:pt idx="5">
                  <c:v>  Law</c:v>
                </c:pt>
                <c:pt idx="6">
                  <c:v>  Civil &amp; Architectural Engineering</c:v>
                </c:pt>
                <c:pt idx="7">
                  <c:v>  Gender &amp; Women's Studies</c:v>
                </c:pt>
                <c:pt idx="8">
                  <c:v>  Agricultural &amp; Applied Economics</c:v>
                </c:pt>
                <c:pt idx="9">
                  <c:v>  Renewable Resources</c:v>
                </c:pt>
                <c:pt idx="10">
                  <c:v>  Veterinary Science</c:v>
                </c:pt>
                <c:pt idx="11">
                  <c:v>  Animal Science</c:v>
                </c:pt>
                <c:pt idx="12">
                  <c:v>  Economics</c:v>
                </c:pt>
                <c:pt idx="13">
                  <c:v>  Statistics</c:v>
                </c:pt>
                <c:pt idx="14">
                  <c:v>  School of Nursing</c:v>
                </c:pt>
                <c:pt idx="15">
                  <c:v>  Atmospheric Science</c:v>
                </c:pt>
                <c:pt idx="16">
                  <c:v>  Anthropology</c:v>
                </c:pt>
                <c:pt idx="17">
                  <c:v>  Kinesiology &amp; Health</c:v>
                </c:pt>
                <c:pt idx="18">
                  <c:v>  Family &amp; Consumer Sciences</c:v>
                </c:pt>
                <c:pt idx="19">
                  <c:v>  American Studies</c:v>
                </c:pt>
                <c:pt idx="20">
                  <c:v>  Instructional Technology</c:v>
                </c:pt>
                <c:pt idx="21">
                  <c:v>  School of Pharmacy</c:v>
                </c:pt>
                <c:pt idx="22">
                  <c:v>  Total University of Wyoming **</c:v>
                </c:pt>
                <c:pt idx="23">
                  <c:v>  Mathematics</c:v>
                </c:pt>
                <c:pt idx="24">
                  <c:v>  Political Science</c:v>
                </c:pt>
                <c:pt idx="25">
                  <c:v>  Chemistry</c:v>
                </c:pt>
                <c:pt idx="26">
                  <c:v>  Molecular Biology</c:v>
                </c:pt>
                <c:pt idx="27">
                  <c:v>  Modern &amp; Classical Languages</c:v>
                </c:pt>
                <c:pt idx="28">
                  <c:v>  Art</c:v>
                </c:pt>
                <c:pt idx="29">
                  <c:v>  Physics &amp; Astronomy</c:v>
                </c:pt>
                <c:pt idx="30">
                  <c:v>  Psychology</c:v>
                </c:pt>
                <c:pt idx="31">
                  <c:v>  Geography</c:v>
                </c:pt>
                <c:pt idx="32">
                  <c:v>  Theatre &amp; Dance</c:v>
                </c:pt>
                <c:pt idx="33">
                  <c:v>  Geology &amp; Geophysics</c:v>
                </c:pt>
                <c:pt idx="34">
                  <c:v>  History</c:v>
                </c:pt>
                <c:pt idx="35">
                  <c:v>  Electrical &amp; Computer Engineering</c:v>
                </c:pt>
                <c:pt idx="36">
                  <c:v>  Botany</c:v>
                </c:pt>
                <c:pt idx="37">
                  <c:v>  Educational Studies</c:v>
                </c:pt>
                <c:pt idx="38">
                  <c:v>  English</c:v>
                </c:pt>
                <c:pt idx="39">
                  <c:v>  Elementary &amp; Early Childhood Education</c:v>
                </c:pt>
                <c:pt idx="40">
                  <c:v>  Secondary Education </c:v>
                </c:pt>
                <c:pt idx="41">
                  <c:v>  Chemical &amp; Petroleum Engineering</c:v>
                </c:pt>
                <c:pt idx="42">
                  <c:v>  Counseling</c:v>
                </c:pt>
                <c:pt idx="43">
                  <c:v>  Mechanical Engineering</c:v>
                </c:pt>
                <c:pt idx="44">
                  <c:v>  Communication Disorders</c:v>
                </c:pt>
                <c:pt idx="45">
                  <c:v>  Computer Science</c:v>
                </c:pt>
                <c:pt idx="46">
                  <c:v>  Philosophy</c:v>
                </c:pt>
                <c:pt idx="47">
                  <c:v>  Zoology &amp; Physiology</c:v>
                </c:pt>
                <c:pt idx="48">
                  <c:v>  Special Education </c:v>
                </c:pt>
                <c:pt idx="49">
                  <c:v>  Music</c:v>
                </c:pt>
                <c:pt idx="50">
                  <c:v>  Criminal Justice</c:v>
                </c:pt>
                <c:pt idx="51">
                  <c:v>  Adult Learning</c:v>
                </c:pt>
                <c:pt idx="52">
                  <c:v>  Sociology</c:v>
                </c:pt>
                <c:pt idx="53">
                  <c:v>  Religious Studies</c:v>
                </c:pt>
                <c:pt idx="54">
                  <c:v>  African American &amp; Diaspora Studies</c:v>
                </c:pt>
              </c:strCache>
            </c:strRef>
          </c:cat>
          <c:val>
            <c:numRef>
              <c:f>Assoc!$U$9:$U$66</c:f>
              <c:numCache>
                <c:formatCode>#,##0.00</c:formatCode>
                <c:ptCount val="55"/>
                <c:pt idx="0">
                  <c:v>0.76389401835665527</c:v>
                </c:pt>
                <c:pt idx="1">
                  <c:v>0.81723128398159761</c:v>
                </c:pt>
                <c:pt idx="2">
                  <c:v>0.82304621282932777</c:v>
                </c:pt>
                <c:pt idx="3">
                  <c:v>0.83515123385162837</c:v>
                </c:pt>
                <c:pt idx="4">
                  <c:v>0.85674691592848218</c:v>
                </c:pt>
                <c:pt idx="5">
                  <c:v>0.85791513221774163</c:v>
                </c:pt>
                <c:pt idx="6">
                  <c:v>0.83307997026220304</c:v>
                </c:pt>
                <c:pt idx="7">
                  <c:v>0.85299147530711084</c:v>
                </c:pt>
                <c:pt idx="8">
                  <c:v>0.88221949365608376</c:v>
                </c:pt>
                <c:pt idx="9">
                  <c:v>0.81502764410770967</c:v>
                </c:pt>
                <c:pt idx="10">
                  <c:v>0.8689071690868706</c:v>
                </c:pt>
                <c:pt idx="11">
                  <c:v>0.8880109063955951</c:v>
                </c:pt>
                <c:pt idx="12">
                  <c:v>0.94917934944792604</c:v>
                </c:pt>
                <c:pt idx="13">
                  <c:v>0.89154300880685244</c:v>
                </c:pt>
                <c:pt idx="14">
                  <c:v>0.91377890402280648</c:v>
                </c:pt>
                <c:pt idx="15">
                  <c:v>0.89991080056492978</c:v>
                </c:pt>
                <c:pt idx="16">
                  <c:v>0.90538724309794483</c:v>
                </c:pt>
                <c:pt idx="17">
                  <c:v>0.9374497292080004</c:v>
                </c:pt>
                <c:pt idx="18">
                  <c:v>0.88721206217673454</c:v>
                </c:pt>
                <c:pt idx="19">
                  <c:v>0.92992580379225065</c:v>
                </c:pt>
                <c:pt idx="20">
                  <c:v>0.98971285445925394</c:v>
                </c:pt>
                <c:pt idx="21">
                  <c:v>0.92670672389127329</c:v>
                </c:pt>
                <c:pt idx="22">
                  <c:v>0.94915744572043204</c:v>
                </c:pt>
                <c:pt idx="23">
                  <c:v>0.96772618022441292</c:v>
                </c:pt>
                <c:pt idx="24">
                  <c:v>0.96898934452696162</c:v>
                </c:pt>
                <c:pt idx="25">
                  <c:v>0.97429309182492341</c:v>
                </c:pt>
                <c:pt idx="26">
                  <c:v>0.92650816912325751</c:v>
                </c:pt>
                <c:pt idx="27">
                  <c:v>0.97773562751208054</c:v>
                </c:pt>
                <c:pt idx="28">
                  <c:v>0.96991383505567796</c:v>
                </c:pt>
                <c:pt idx="29">
                  <c:v>0.97045784654246925</c:v>
                </c:pt>
                <c:pt idx="30">
                  <c:v>0.98329221948129875</c:v>
                </c:pt>
                <c:pt idx="31">
                  <c:v>0.97551758133420963</c:v>
                </c:pt>
                <c:pt idx="32">
                  <c:v>1.0116603411221363</c:v>
                </c:pt>
                <c:pt idx="33">
                  <c:v>0.98543815775763255</c:v>
                </c:pt>
                <c:pt idx="34">
                  <c:v>0.99223903219468379</c:v>
                </c:pt>
                <c:pt idx="35">
                  <c:v>0.96483194913737746</c:v>
                </c:pt>
                <c:pt idx="36">
                  <c:v>0.97284399351498352</c:v>
                </c:pt>
                <c:pt idx="37">
                  <c:v>0.96016607148041688</c:v>
                </c:pt>
                <c:pt idx="38">
                  <c:v>1.0107952297518792</c:v>
                </c:pt>
                <c:pt idx="39">
                  <c:v>0.99224025589385145</c:v>
                </c:pt>
                <c:pt idx="40">
                  <c:v>0.97772636039250671</c:v>
                </c:pt>
                <c:pt idx="41">
                  <c:v>0.99042239164135992</c:v>
                </c:pt>
                <c:pt idx="42">
                  <c:v>1.0184033177812337</c:v>
                </c:pt>
                <c:pt idx="43">
                  <c:v>1.0017517898722608</c:v>
                </c:pt>
                <c:pt idx="44">
                  <c:v>0.99759978911441927</c:v>
                </c:pt>
                <c:pt idx="45">
                  <c:v>1.0161201280777299</c:v>
                </c:pt>
                <c:pt idx="46">
                  <c:v>1.0604779174610455</c:v>
                </c:pt>
                <c:pt idx="47">
                  <c:v>1.0391836734693878</c:v>
                </c:pt>
                <c:pt idx="48">
                  <c:v>1.0564489520721858</c:v>
                </c:pt>
                <c:pt idx="49">
                  <c:v>1.0611131036848753</c:v>
                </c:pt>
                <c:pt idx="50">
                  <c:v>1.0537135457414952</c:v>
                </c:pt>
                <c:pt idx="51">
                  <c:v>1.1640986705968173</c:v>
                </c:pt>
                <c:pt idx="52">
                  <c:v>1.1110839146575286</c:v>
                </c:pt>
                <c:pt idx="53">
                  <c:v>1.0960498255822164</c:v>
                </c:pt>
                <c:pt idx="54">
                  <c:v>1.1876149975020409</c:v>
                </c:pt>
              </c:numCache>
            </c:numRef>
          </c:val>
        </c:ser>
        <c:axId val="104787968"/>
        <c:axId val="108433792"/>
      </c:barChart>
      <c:catAx>
        <c:axId val="104787968"/>
        <c:scaling>
          <c:orientation val="minMax"/>
        </c:scaling>
        <c:axPos val="b"/>
        <c:tickLblPos val="nextTo"/>
        <c:crossAx val="108433792"/>
        <c:crosses val="autoZero"/>
        <c:auto val="1"/>
        <c:lblAlgn val="ctr"/>
        <c:lblOffset val="100"/>
        <c:tickLblSkip val="1"/>
      </c:catAx>
      <c:valAx>
        <c:axId val="108433792"/>
        <c:scaling>
          <c:orientation val="minMax"/>
        </c:scaling>
        <c:axPos val="l"/>
        <c:majorGridlines/>
        <c:numFmt formatCode="#,##0.00" sourceLinked="1"/>
        <c:tickLblPos val="nextTo"/>
        <c:crossAx val="104787968"/>
        <c:crosses val="autoZero"/>
        <c:crossBetween val="between"/>
        <c:majorUnit val="0.1"/>
      </c:valAx>
    </c:plotArea>
    <c:legend>
      <c:legendPos val="b"/>
      <c:layout/>
    </c:legend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Full Professor Ratio of UW Avg Dept Salary to Selected 50 and OSU School Average by Discipline </a:t>
            </a:r>
          </a:p>
        </c:rich>
      </c:tx>
      <c:layout/>
    </c:title>
    <c:plotArea>
      <c:layout/>
      <c:barChart>
        <c:barDir val="col"/>
        <c:grouping val="clustered"/>
        <c:ser>
          <c:idx val="17"/>
          <c:order val="0"/>
          <c:tx>
            <c:strRef>
              <c:f>Profs!$N$1</c:f>
              <c:strCache>
                <c:ptCount val="1"/>
                <c:pt idx="0">
                  <c:v>Full to Selected 50 Schools Salary ratio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Profs!$B$9:$B$65</c:f>
              <c:strCache>
                <c:ptCount val="54"/>
                <c:pt idx="0">
                  <c:v>  Medical Education &amp; Public Health</c:v>
                </c:pt>
                <c:pt idx="1">
                  <c:v>  Finance</c:v>
                </c:pt>
                <c:pt idx="2">
                  <c:v>  Art</c:v>
                </c:pt>
                <c:pt idx="3">
                  <c:v>  History</c:v>
                </c:pt>
                <c:pt idx="4">
                  <c:v>  Family &amp; Consumer Sciences</c:v>
                </c:pt>
                <c:pt idx="5">
                  <c:v>  Communication &amp; Journalism</c:v>
                </c:pt>
                <c:pt idx="6">
                  <c:v>  Law</c:v>
                </c:pt>
                <c:pt idx="7">
                  <c:v>  Modern &amp; Classical Languages</c:v>
                </c:pt>
                <c:pt idx="8">
                  <c:v>  Accounting</c:v>
                </c:pt>
                <c:pt idx="9">
                  <c:v>  Psychology</c:v>
                </c:pt>
                <c:pt idx="10">
                  <c:v>  Gender &amp; Women's Studies</c:v>
                </c:pt>
                <c:pt idx="11">
                  <c:v>  Political Science</c:v>
                </c:pt>
                <c:pt idx="12">
                  <c:v>  Plant Sciences</c:v>
                </c:pt>
                <c:pt idx="13">
                  <c:v>  Computer Science</c:v>
                </c:pt>
                <c:pt idx="14">
                  <c:v>  Statistics</c:v>
                </c:pt>
                <c:pt idx="15">
                  <c:v>  English</c:v>
                </c:pt>
                <c:pt idx="16">
                  <c:v>  School of Pharmacy</c:v>
                </c:pt>
                <c:pt idx="17">
                  <c:v>  Sociology</c:v>
                </c:pt>
                <c:pt idx="18">
                  <c:v>  Social Work</c:v>
                </c:pt>
                <c:pt idx="19">
                  <c:v>  Anthropology</c:v>
                </c:pt>
                <c:pt idx="20">
                  <c:v>  Management &amp; Marketing</c:v>
                </c:pt>
                <c:pt idx="21">
                  <c:v>  Counseling</c:v>
                </c:pt>
                <c:pt idx="22">
                  <c:v>  International Studies</c:v>
                </c:pt>
                <c:pt idx="23">
                  <c:v>  Electrical &amp; Computer Engineering</c:v>
                </c:pt>
                <c:pt idx="24">
                  <c:v>  Music</c:v>
                </c:pt>
                <c:pt idx="25">
                  <c:v>  Philosophy</c:v>
                </c:pt>
                <c:pt idx="26">
                  <c:v>  Physics &amp; Astronomy</c:v>
                </c:pt>
                <c:pt idx="27">
                  <c:v>  Total University of Wyoming **</c:v>
                </c:pt>
                <c:pt idx="28">
                  <c:v>  Kinesiology &amp; Health</c:v>
                </c:pt>
                <c:pt idx="29">
                  <c:v>  Special Education </c:v>
                </c:pt>
                <c:pt idx="30">
                  <c:v>  Renewable Resources</c:v>
                </c:pt>
                <c:pt idx="31">
                  <c:v>  Civil &amp; Architectural Engineering</c:v>
                </c:pt>
                <c:pt idx="32">
                  <c:v>  American Studies</c:v>
                </c:pt>
                <c:pt idx="33">
                  <c:v>  Zoology &amp; Physiology</c:v>
                </c:pt>
                <c:pt idx="34">
                  <c:v>  Agricultural &amp; Applied Economics</c:v>
                </c:pt>
                <c:pt idx="35">
                  <c:v>  Atmospheric Science</c:v>
                </c:pt>
                <c:pt idx="36">
                  <c:v>  Geology &amp; Geophysics</c:v>
                </c:pt>
                <c:pt idx="37">
                  <c:v>  Animal Science</c:v>
                </c:pt>
                <c:pt idx="38">
                  <c:v>  Mechanical Engineering</c:v>
                </c:pt>
                <c:pt idx="39">
                  <c:v>  Veterinary Science</c:v>
                </c:pt>
                <c:pt idx="40">
                  <c:v>  Elementary &amp; Early Childhood Education</c:v>
                </c:pt>
                <c:pt idx="41">
                  <c:v>  Communication Disorders</c:v>
                </c:pt>
                <c:pt idx="42">
                  <c:v>  School of Nursing</c:v>
                </c:pt>
                <c:pt idx="43">
                  <c:v>  Economics</c:v>
                </c:pt>
                <c:pt idx="44">
                  <c:v>  Theatre &amp; Dance</c:v>
                </c:pt>
                <c:pt idx="45">
                  <c:v>  Molecular Biology</c:v>
                </c:pt>
                <c:pt idx="46">
                  <c:v>  Botany</c:v>
                </c:pt>
                <c:pt idx="47">
                  <c:v>  Chemical &amp; Petroleum Engineering</c:v>
                </c:pt>
                <c:pt idx="48">
                  <c:v>  Educational Studies</c:v>
                </c:pt>
                <c:pt idx="49">
                  <c:v>  Chemistry</c:v>
                </c:pt>
                <c:pt idx="50">
                  <c:v>  Geography</c:v>
                </c:pt>
                <c:pt idx="51">
                  <c:v>  Adult Learning</c:v>
                </c:pt>
                <c:pt idx="52">
                  <c:v>  Secondary Education </c:v>
                </c:pt>
                <c:pt idx="53">
                  <c:v>  Mathematics</c:v>
                </c:pt>
              </c:strCache>
            </c:strRef>
          </c:cat>
          <c:val>
            <c:numRef>
              <c:f>Profs!$N$9:$N$65</c:f>
              <c:numCache>
                <c:formatCode>#,##0.00</c:formatCode>
                <c:ptCount val="54"/>
                <c:pt idx="0">
                  <c:v>0.58766823706057081</c:v>
                </c:pt>
                <c:pt idx="1">
                  <c:v>0.64148159532774918</c:v>
                </c:pt>
                <c:pt idx="2">
                  <c:v>0.69988752692681622</c:v>
                </c:pt>
                <c:pt idx="3">
                  <c:v>0.72984114769416808</c:v>
                </c:pt>
                <c:pt idx="4">
                  <c:v>0.73196377982863203</c:v>
                </c:pt>
                <c:pt idx="5">
                  <c:v>0.73353814644137227</c:v>
                </c:pt>
                <c:pt idx="6">
                  <c:v>0.73607246560473405</c:v>
                </c:pt>
                <c:pt idx="7">
                  <c:v>0.73859800755128968</c:v>
                </c:pt>
                <c:pt idx="8">
                  <c:v>0.73996266757169527</c:v>
                </c:pt>
                <c:pt idx="9">
                  <c:v>0.74404883974065716</c:v>
                </c:pt>
                <c:pt idx="10">
                  <c:v>0.74719557360224886</c:v>
                </c:pt>
                <c:pt idx="11">
                  <c:v>0.75006511804124931</c:v>
                </c:pt>
                <c:pt idx="12">
                  <c:v>0.77382459948943694</c:v>
                </c:pt>
                <c:pt idx="13">
                  <c:v>0.77577107406427337</c:v>
                </c:pt>
                <c:pt idx="14">
                  <c:v>0.77629491367242187</c:v>
                </c:pt>
                <c:pt idx="15">
                  <c:v>0.78303132337955783</c:v>
                </c:pt>
                <c:pt idx="16">
                  <c:v>0.79180722891566269</c:v>
                </c:pt>
                <c:pt idx="17">
                  <c:v>0.8009458405654919</c:v>
                </c:pt>
                <c:pt idx="18">
                  <c:v>0.81578326485782859</c:v>
                </c:pt>
                <c:pt idx="19">
                  <c:v>0.82190267611857148</c:v>
                </c:pt>
                <c:pt idx="20">
                  <c:v>0.8321351664734139</c:v>
                </c:pt>
                <c:pt idx="21">
                  <c:v>0.83471535486849957</c:v>
                </c:pt>
                <c:pt idx="22">
                  <c:v>0.84833385238243542</c:v>
                </c:pt>
                <c:pt idx="23">
                  <c:v>0.84905660377358494</c:v>
                </c:pt>
                <c:pt idx="24">
                  <c:v>0.85228281234592251</c:v>
                </c:pt>
                <c:pt idx="25">
                  <c:v>0.85965912475217199</c:v>
                </c:pt>
                <c:pt idx="26">
                  <c:v>0.86644581324612169</c:v>
                </c:pt>
                <c:pt idx="27">
                  <c:v>0.87470850958973556</c:v>
                </c:pt>
                <c:pt idx="28">
                  <c:v>0.88012793138225864</c:v>
                </c:pt>
                <c:pt idx="29">
                  <c:v>0.88033589923023092</c:v>
                </c:pt>
                <c:pt idx="30">
                  <c:v>0.88142816283725811</c:v>
                </c:pt>
                <c:pt idx="31">
                  <c:v>0.89354539030180802</c:v>
                </c:pt>
                <c:pt idx="32">
                  <c:v>0.89883525403435249</c:v>
                </c:pt>
                <c:pt idx="33">
                  <c:v>0.89974407376483823</c:v>
                </c:pt>
                <c:pt idx="34">
                  <c:v>0.91208601705510572</c:v>
                </c:pt>
                <c:pt idx="35">
                  <c:v>0.92537447085639857</c:v>
                </c:pt>
                <c:pt idx="36">
                  <c:v>0.93424182665522948</c:v>
                </c:pt>
                <c:pt idx="37">
                  <c:v>0.93974250113544366</c:v>
                </c:pt>
                <c:pt idx="38">
                  <c:v>0.9565815996653102</c:v>
                </c:pt>
                <c:pt idx="39">
                  <c:v>0.95877092648435058</c:v>
                </c:pt>
                <c:pt idx="40">
                  <c:v>0.96491467576791812</c:v>
                </c:pt>
                <c:pt idx="41">
                  <c:v>0.96663145989699684</c:v>
                </c:pt>
                <c:pt idx="42">
                  <c:v>0.98173977126948164</c:v>
                </c:pt>
                <c:pt idx="43">
                  <c:v>0.98590703114514155</c:v>
                </c:pt>
                <c:pt idx="44">
                  <c:v>0.99459459459459465</c:v>
                </c:pt>
                <c:pt idx="45">
                  <c:v>0.99943266435004607</c:v>
                </c:pt>
                <c:pt idx="46">
                  <c:v>1.0313243877065223</c:v>
                </c:pt>
                <c:pt idx="47">
                  <c:v>1.0445866232997383</c:v>
                </c:pt>
                <c:pt idx="48">
                  <c:v>1.0484459544482194</c:v>
                </c:pt>
                <c:pt idx="49">
                  <c:v>1.0578326955292237</c:v>
                </c:pt>
                <c:pt idx="50">
                  <c:v>1.0715982596471247</c:v>
                </c:pt>
                <c:pt idx="51">
                  <c:v>1.0810603410334827</c:v>
                </c:pt>
                <c:pt idx="52">
                  <c:v>1.1289034389791512</c:v>
                </c:pt>
                <c:pt idx="53">
                  <c:v>1.1431335436382755</c:v>
                </c:pt>
              </c:numCache>
            </c:numRef>
          </c:val>
        </c:ser>
        <c:ser>
          <c:idx val="0"/>
          <c:order val="1"/>
          <c:tx>
            <c:strRef>
              <c:f>Profs!$T$1</c:f>
              <c:strCache>
                <c:ptCount val="1"/>
                <c:pt idx="0">
                  <c:v>Full to OSU Schools Salary ratio</c:v>
                </c:pt>
              </c:strCache>
            </c:strRef>
          </c:tx>
          <c:cat>
            <c:strRef>
              <c:f>Profs!$B$9:$B$65</c:f>
              <c:strCache>
                <c:ptCount val="54"/>
                <c:pt idx="0">
                  <c:v>  Medical Education &amp; Public Health</c:v>
                </c:pt>
                <c:pt idx="1">
                  <c:v>  Finance</c:v>
                </c:pt>
                <c:pt idx="2">
                  <c:v>  Art</c:v>
                </c:pt>
                <c:pt idx="3">
                  <c:v>  History</c:v>
                </c:pt>
                <c:pt idx="4">
                  <c:v>  Family &amp; Consumer Sciences</c:v>
                </c:pt>
                <c:pt idx="5">
                  <c:v>  Communication &amp; Journalism</c:v>
                </c:pt>
                <c:pt idx="6">
                  <c:v>  Law</c:v>
                </c:pt>
                <c:pt idx="7">
                  <c:v>  Modern &amp; Classical Languages</c:v>
                </c:pt>
                <c:pt idx="8">
                  <c:v>  Accounting</c:v>
                </c:pt>
                <c:pt idx="9">
                  <c:v>  Psychology</c:v>
                </c:pt>
                <c:pt idx="10">
                  <c:v>  Gender &amp; Women's Studies</c:v>
                </c:pt>
                <c:pt idx="11">
                  <c:v>  Political Science</c:v>
                </c:pt>
                <c:pt idx="12">
                  <c:v>  Plant Sciences</c:v>
                </c:pt>
                <c:pt idx="13">
                  <c:v>  Computer Science</c:v>
                </c:pt>
                <c:pt idx="14">
                  <c:v>  Statistics</c:v>
                </c:pt>
                <c:pt idx="15">
                  <c:v>  English</c:v>
                </c:pt>
                <c:pt idx="16">
                  <c:v>  School of Pharmacy</c:v>
                </c:pt>
                <c:pt idx="17">
                  <c:v>  Sociology</c:v>
                </c:pt>
                <c:pt idx="18">
                  <c:v>  Social Work</c:v>
                </c:pt>
                <c:pt idx="19">
                  <c:v>  Anthropology</c:v>
                </c:pt>
                <c:pt idx="20">
                  <c:v>  Management &amp; Marketing</c:v>
                </c:pt>
                <c:pt idx="21">
                  <c:v>  Counseling</c:v>
                </c:pt>
                <c:pt idx="22">
                  <c:v>  International Studies</c:v>
                </c:pt>
                <c:pt idx="23">
                  <c:v>  Electrical &amp; Computer Engineering</c:v>
                </c:pt>
                <c:pt idx="24">
                  <c:v>  Music</c:v>
                </c:pt>
                <c:pt idx="25">
                  <c:v>  Philosophy</c:v>
                </c:pt>
                <c:pt idx="26">
                  <c:v>  Physics &amp; Astronomy</c:v>
                </c:pt>
                <c:pt idx="27">
                  <c:v>  Total University of Wyoming **</c:v>
                </c:pt>
                <c:pt idx="28">
                  <c:v>  Kinesiology &amp; Health</c:v>
                </c:pt>
                <c:pt idx="29">
                  <c:v>  Special Education </c:v>
                </c:pt>
                <c:pt idx="30">
                  <c:v>  Renewable Resources</c:v>
                </c:pt>
                <c:pt idx="31">
                  <c:v>  Civil &amp; Architectural Engineering</c:v>
                </c:pt>
                <c:pt idx="32">
                  <c:v>  American Studies</c:v>
                </c:pt>
                <c:pt idx="33">
                  <c:v>  Zoology &amp; Physiology</c:v>
                </c:pt>
                <c:pt idx="34">
                  <c:v>  Agricultural &amp; Applied Economics</c:v>
                </c:pt>
                <c:pt idx="35">
                  <c:v>  Atmospheric Science</c:v>
                </c:pt>
                <c:pt idx="36">
                  <c:v>  Geology &amp; Geophysics</c:v>
                </c:pt>
                <c:pt idx="37">
                  <c:v>  Animal Science</c:v>
                </c:pt>
                <c:pt idx="38">
                  <c:v>  Mechanical Engineering</c:v>
                </c:pt>
                <c:pt idx="39">
                  <c:v>  Veterinary Science</c:v>
                </c:pt>
                <c:pt idx="40">
                  <c:v>  Elementary &amp; Early Childhood Education</c:v>
                </c:pt>
                <c:pt idx="41">
                  <c:v>  Communication Disorders</c:v>
                </c:pt>
                <c:pt idx="42">
                  <c:v>  School of Nursing</c:v>
                </c:pt>
                <c:pt idx="43">
                  <c:v>  Economics</c:v>
                </c:pt>
                <c:pt idx="44">
                  <c:v>  Theatre &amp; Dance</c:v>
                </c:pt>
                <c:pt idx="45">
                  <c:v>  Molecular Biology</c:v>
                </c:pt>
                <c:pt idx="46">
                  <c:v>  Botany</c:v>
                </c:pt>
                <c:pt idx="47">
                  <c:v>  Chemical &amp; Petroleum Engineering</c:v>
                </c:pt>
                <c:pt idx="48">
                  <c:v>  Educational Studies</c:v>
                </c:pt>
                <c:pt idx="49">
                  <c:v>  Chemistry</c:v>
                </c:pt>
                <c:pt idx="50">
                  <c:v>  Geography</c:v>
                </c:pt>
                <c:pt idx="51">
                  <c:v>  Adult Learning</c:v>
                </c:pt>
                <c:pt idx="52">
                  <c:v>  Secondary Education </c:v>
                </c:pt>
                <c:pt idx="53">
                  <c:v>  Mathematics</c:v>
                </c:pt>
              </c:strCache>
            </c:strRef>
          </c:cat>
          <c:val>
            <c:numRef>
              <c:f>Profs!$T$9:$T$65</c:f>
              <c:numCache>
                <c:formatCode>#,##0.00</c:formatCode>
                <c:ptCount val="54"/>
                <c:pt idx="0">
                  <c:v>0.59552791743847577</c:v>
                </c:pt>
                <c:pt idx="1">
                  <c:v>0.73505688422387372</c:v>
                </c:pt>
                <c:pt idx="2">
                  <c:v>0.73080138540547002</c:v>
                </c:pt>
                <c:pt idx="3">
                  <c:v>0.75901031792155327</c:v>
                </c:pt>
                <c:pt idx="4">
                  <c:v>0.89437023508675062</c:v>
                </c:pt>
                <c:pt idx="5">
                  <c:v>0.84206195262446359</c:v>
                </c:pt>
                <c:pt idx="6">
                  <c:v>0.78313118819136274</c:v>
                </c:pt>
                <c:pt idx="7">
                  <c:v>0.80417426103494727</c:v>
                </c:pt>
                <c:pt idx="8">
                  <c:v>0.80345659904556599</c:v>
                </c:pt>
                <c:pt idx="9">
                  <c:v>0.79148871902872053</c:v>
                </c:pt>
                <c:pt idx="10">
                  <c:v>0.77418907423160854</c:v>
                </c:pt>
                <c:pt idx="11">
                  <c:v>0.81562097674019396</c:v>
                </c:pt>
                <c:pt idx="12">
                  <c:v>0.80382105757686484</c:v>
                </c:pt>
                <c:pt idx="13">
                  <c:v>0.78042918835778519</c:v>
                </c:pt>
                <c:pt idx="14">
                  <c:v>0.81051716997831935</c:v>
                </c:pt>
                <c:pt idx="15">
                  <c:v>0.82769634243431833</c:v>
                </c:pt>
                <c:pt idx="16">
                  <c:v>0.82142176935529954</c:v>
                </c:pt>
                <c:pt idx="17">
                  <c:v>0.85707363906360756</c:v>
                </c:pt>
                <c:pt idx="18">
                  <c:v>0.89113240077495959</c:v>
                </c:pt>
                <c:pt idx="19">
                  <c:v>0.847883388164414</c:v>
                </c:pt>
                <c:pt idx="20">
                  <c:v>0.89729575250955596</c:v>
                </c:pt>
                <c:pt idx="21">
                  <c:v>0.90748603819364559</c:v>
                </c:pt>
                <c:pt idx="22">
                  <c:v>0.8553824218352174</c:v>
                </c:pt>
                <c:pt idx="23">
                  <c:v>0.86392927834744693</c:v>
                </c:pt>
                <c:pt idx="24">
                  <c:v>0.87826440402398132</c:v>
                </c:pt>
                <c:pt idx="25">
                  <c:v>0.93102208951922816</c:v>
                </c:pt>
                <c:pt idx="26">
                  <c:v>0.89494871705114287</c:v>
                </c:pt>
                <c:pt idx="27">
                  <c:v>0.91478008870888428</c:v>
                </c:pt>
                <c:pt idx="28">
                  <c:v>0.92313996816955901</c:v>
                </c:pt>
                <c:pt idx="29">
                  <c:v>0.95410005157297573</c:v>
                </c:pt>
                <c:pt idx="30">
                  <c:v>0.8940344837589812</c:v>
                </c:pt>
                <c:pt idx="31">
                  <c:v>0.90600520091136716</c:v>
                </c:pt>
                <c:pt idx="32">
                  <c:v>0.94329825469126793</c:v>
                </c:pt>
                <c:pt idx="33">
                  <c:v>0.97178004312879829</c:v>
                </c:pt>
                <c:pt idx="34">
                  <c:v>0.93834048894723765</c:v>
                </c:pt>
                <c:pt idx="35">
                  <c:v>0.96696070842229731</c:v>
                </c:pt>
                <c:pt idx="36">
                  <c:v>0.96364167069533258</c:v>
                </c:pt>
                <c:pt idx="37">
                  <c:v>0.94619796999731587</c:v>
                </c:pt>
                <c:pt idx="38">
                  <c:v>0.98352155415128573</c:v>
                </c:pt>
                <c:pt idx="39">
                  <c:v>0.9706981559138842</c:v>
                </c:pt>
                <c:pt idx="40">
                  <c:v>0.94209080096788744</c:v>
                </c:pt>
                <c:pt idx="41">
                  <c:v>0.9910209479272476</c:v>
                </c:pt>
                <c:pt idx="42">
                  <c:v>1.0425305791192441</c:v>
                </c:pt>
                <c:pt idx="43">
                  <c:v>1.0437018342726849</c:v>
                </c:pt>
                <c:pt idx="44">
                  <c:v>1.0665918706028095</c:v>
                </c:pt>
                <c:pt idx="45">
                  <c:v>0.92340453413707246</c:v>
                </c:pt>
                <c:pt idx="46">
                  <c:v>1.0488003873188925</c:v>
                </c:pt>
                <c:pt idx="47">
                  <c:v>1.0671631458905657</c:v>
                </c:pt>
                <c:pt idx="48">
                  <c:v>1.0484459544482194</c:v>
                </c:pt>
                <c:pt idx="49">
                  <c:v>1.1156314834024896</c:v>
                </c:pt>
                <c:pt idx="50">
                  <c:v>1.1417331045531678</c:v>
                </c:pt>
                <c:pt idx="51">
                  <c:v>1.0961518657100684</c:v>
                </c:pt>
                <c:pt idx="52">
                  <c:v>1.1289034389791512</c:v>
                </c:pt>
                <c:pt idx="53">
                  <c:v>1.2134552533352383</c:v>
                </c:pt>
              </c:numCache>
            </c:numRef>
          </c:val>
        </c:ser>
        <c:axId val="124886400"/>
        <c:axId val="125827328"/>
      </c:barChart>
      <c:catAx>
        <c:axId val="124886400"/>
        <c:scaling>
          <c:orientation val="minMax"/>
        </c:scaling>
        <c:axPos val="b"/>
        <c:tickLblPos val="nextTo"/>
        <c:crossAx val="125827328"/>
        <c:crosses val="autoZero"/>
        <c:auto val="1"/>
        <c:lblAlgn val="ctr"/>
        <c:lblOffset val="100"/>
        <c:tickLblSkip val="1"/>
      </c:catAx>
      <c:valAx>
        <c:axId val="125827328"/>
        <c:scaling>
          <c:orientation val="minMax"/>
        </c:scaling>
        <c:axPos val="l"/>
        <c:majorGridlines/>
        <c:numFmt formatCode="#,##0.00" sourceLinked="1"/>
        <c:tickLblPos val="nextTo"/>
        <c:crossAx val="124886400"/>
        <c:crosses val="autoZero"/>
        <c:crossBetween val="between"/>
        <c:majorUnit val="0.1"/>
      </c:valAx>
    </c:plotArea>
    <c:legend>
      <c:legendPos val="b"/>
      <c:layout/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0.31858</cdr:x>
      <cdr:y>0.90419</cdr:y>
    </cdr:from>
    <cdr:to>
      <cdr:x>0.76106</cdr:x>
      <cdr:y>0.9521</cdr:y>
    </cdr:to>
    <cdr:sp macro="" textlink="">
      <cdr:nvSpPr>
        <cdr:cNvPr id="3" name="TextBox 5"/>
        <cdr:cNvSpPr txBox="1"/>
      </cdr:nvSpPr>
      <cdr:spPr>
        <a:xfrm xmlns:a="http://schemas.openxmlformats.org/drawingml/2006/main">
          <a:off x="2743200" y="4314826"/>
          <a:ext cx="3810000" cy="22860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000" b="1" dirty="0"/>
            <a:t>UW Average to Select 50 = 0.91, </a:t>
          </a:r>
          <a:r>
            <a:rPr lang="en-US" sz="1000" b="1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UW Average to OSU = 0.95</a:t>
          </a:r>
          <a:endParaRPr lang="en-US" sz="1000" dirty="0"/>
        </a:p>
        <a:p xmlns:a="http://schemas.openxmlformats.org/drawingml/2006/main">
          <a:endParaRPr lang="en-US" sz="11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0.29783</cdr:x>
      <cdr:y>0.88788</cdr:y>
    </cdr:from>
    <cdr:to>
      <cdr:x>0.71029</cdr:x>
      <cdr:y>0.94322</cdr:y>
    </cdr:to>
    <cdr:sp macro="" textlink="">
      <cdr:nvSpPr>
        <cdr:cNvPr id="3" name="TextBox 5"/>
        <cdr:cNvSpPr txBox="1"/>
      </cdr:nvSpPr>
      <cdr:spPr>
        <a:xfrm xmlns:a="http://schemas.openxmlformats.org/drawingml/2006/main">
          <a:off x="3143251" y="5158776"/>
          <a:ext cx="4352924" cy="3215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/>
            <a:t>UW Average to Select 50 = 0.92, </a:t>
          </a:r>
          <a:r>
            <a:rPr lang="en-US" sz="1100" b="1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UW Average to OSU = 0.95</a:t>
          </a:r>
          <a:endParaRPr lang="en-US"/>
        </a:p>
        <a:p xmlns:a="http://schemas.openxmlformats.org/drawingml/2006/main">
          <a:endParaRPr lang="en-US" sz="1100" b="1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0.28448</cdr:x>
      <cdr:y>0.89513</cdr:y>
    </cdr:from>
    <cdr:to>
      <cdr:x>0.70132</cdr:x>
      <cdr:y>0.95047</cdr:y>
    </cdr:to>
    <cdr:sp macro="" textlink="">
      <cdr:nvSpPr>
        <cdr:cNvPr id="3" name="TextBox 5"/>
        <cdr:cNvSpPr txBox="1"/>
      </cdr:nvSpPr>
      <cdr:spPr>
        <a:xfrm xmlns:a="http://schemas.openxmlformats.org/drawingml/2006/main">
          <a:off x="2514601" y="5252086"/>
          <a:ext cx="3684507" cy="324702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dirty="0"/>
            <a:t>UW Average to Select 50 = 0.87, </a:t>
          </a:r>
          <a:r>
            <a:rPr lang="en-US" sz="1100" b="1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UW Average to OSU = 0.91</a:t>
          </a:r>
          <a:endParaRPr lang="en-US" dirty="0"/>
        </a:p>
        <a:p xmlns:a="http://schemas.openxmlformats.org/drawingml/2006/main">
          <a:pPr algn="ctr"/>
          <a:endParaRPr lang="en-US" sz="11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1879ABC-C9F8-46E5-ADC8-B4956B2E5495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98362DC-C0A7-49B1-AFB5-ED4114420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9FB02E-404C-4227-8477-36093042E18F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0456941-0FC7-4FA5-A85D-CFC054CC9D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56941-0FC7-4FA5-A85D-CFC054CC9D3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1BE2-EAAF-4A76-9BA9-EA3F933AE83B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4410-6A80-41E6-A399-CEB95B2D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1BE2-EAAF-4A76-9BA9-EA3F933AE83B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4410-6A80-41E6-A399-CEB95B2D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1BE2-EAAF-4A76-9BA9-EA3F933AE83B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4410-6A80-41E6-A399-CEB95B2D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1BE2-EAAF-4A76-9BA9-EA3F933AE83B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4410-6A80-41E6-A399-CEB95B2D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1BE2-EAAF-4A76-9BA9-EA3F933AE83B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4410-6A80-41E6-A399-CEB95B2D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1BE2-EAAF-4A76-9BA9-EA3F933AE83B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4410-6A80-41E6-A399-CEB95B2D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1BE2-EAAF-4A76-9BA9-EA3F933AE83B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4410-6A80-41E6-A399-CEB95B2D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1BE2-EAAF-4A76-9BA9-EA3F933AE83B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4410-6A80-41E6-A399-CEB95B2D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1BE2-EAAF-4A76-9BA9-EA3F933AE83B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4410-6A80-41E6-A399-CEB95B2D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1BE2-EAAF-4A76-9BA9-EA3F933AE83B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4410-6A80-41E6-A399-CEB95B2D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1BE2-EAAF-4A76-9BA9-EA3F933AE83B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4410-6A80-41E6-A399-CEB95B2D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71BE2-EAAF-4A76-9BA9-EA3F933AE83B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74410-6A80-41E6-A399-CEB95B2D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OSU-Selected 50 School </a:t>
            </a:r>
            <a:br>
              <a:rPr lang="en-US" dirty="0" smtClean="0"/>
            </a:br>
            <a:r>
              <a:rPr lang="en-US" dirty="0" smtClean="0"/>
              <a:t>Salary </a:t>
            </a:r>
            <a:r>
              <a:rPr lang="en-US" dirty="0" smtClean="0"/>
              <a:t>Findings </a:t>
            </a:r>
            <a:r>
              <a:rPr lang="en-US" dirty="0" smtClean="0"/>
              <a:t>(2010-2011)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12</a:t>
            </a:r>
            <a:r>
              <a:rPr lang="en-US" baseline="30000" dirty="0" smtClean="0"/>
              <a:t>th</a:t>
            </a:r>
            <a:r>
              <a:rPr lang="en-US" dirty="0" smtClean="0"/>
              <a:t>, 2011</a:t>
            </a:r>
          </a:p>
          <a:p>
            <a:r>
              <a:rPr lang="en-US" dirty="0" smtClean="0"/>
              <a:t>Rob Godby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on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OSU market </a:t>
            </a:r>
            <a:r>
              <a:rPr lang="en-US" dirty="0" smtClean="0"/>
              <a:t>Association </a:t>
            </a:r>
            <a:r>
              <a:rPr lang="en-US" dirty="0" smtClean="0"/>
              <a:t>of Public and Land-Grant Universities and other public institutions </a:t>
            </a:r>
            <a:r>
              <a:rPr lang="en-US" dirty="0" smtClean="0"/>
              <a:t>2010-2011 Data.</a:t>
            </a:r>
            <a:endParaRPr lang="en-US" dirty="0" smtClean="0"/>
          </a:p>
          <a:p>
            <a:r>
              <a:rPr lang="en-US" dirty="0" smtClean="0"/>
              <a:t>Selected 50 Schools data from OSU survey based on Faculty Senate Budget committee recommended comparison set.</a:t>
            </a:r>
          </a:p>
          <a:p>
            <a:r>
              <a:rPr lang="en-US" dirty="0" smtClean="0"/>
              <a:t>Other data on public institution salary changes suggest senior ranks have not changed in past year.</a:t>
            </a:r>
          </a:p>
          <a:p>
            <a:pPr lvl="1"/>
            <a:r>
              <a:rPr lang="en-US" dirty="0" smtClean="0"/>
              <a:t>Assistants have increased an average of 2% since 2010.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- Where are we? 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799" y="1600200"/>
          <a:ext cx="8610597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5129"/>
                <a:gridCol w="797472"/>
                <a:gridCol w="1219200"/>
                <a:gridCol w="1143000"/>
                <a:gridCol w="990600"/>
                <a:gridCol w="1078050"/>
                <a:gridCol w="1213573"/>
                <a:gridCol w="121357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Rank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Number of Faculty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Number of Departments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Average Salary (Average of Department Averages)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Selected 50 Schools Average across </a:t>
                      </a:r>
                      <a:r>
                        <a:rPr lang="en-US" sz="1400" dirty="0" smtClean="0"/>
                        <a:t>UW Disciplines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UW Salary % </a:t>
                      </a:r>
                      <a:r>
                        <a:rPr lang="en-US" sz="1400" dirty="0" smtClean="0"/>
                        <a:t>of </a:t>
                      </a:r>
                      <a:r>
                        <a:rPr lang="en-US" sz="1400" dirty="0" smtClean="0"/>
                        <a:t>Select 50*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UW Salary % of OSU 2011*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UW Salary % of OSU 2010*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Professors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</a:t>
                      </a:r>
                      <a:r>
                        <a:rPr lang="en-US" sz="1400" dirty="0" smtClean="0"/>
                        <a:t>104,649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</a:t>
                      </a:r>
                      <a:r>
                        <a:rPr lang="en-US" sz="1400" dirty="0" smtClean="0"/>
                        <a:t>121,192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87% (87%)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91% (91%)</a:t>
                      </a:r>
                    </a:p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91% (91%)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Associate Professors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</a:t>
                      </a:r>
                      <a:r>
                        <a:rPr lang="en-US" sz="1400" dirty="0" smtClean="0"/>
                        <a:t>75,844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</a:t>
                      </a:r>
                      <a:r>
                        <a:rPr lang="en-US" sz="1400" dirty="0" smtClean="0"/>
                        <a:t>82,323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93% </a:t>
                      </a:r>
                      <a:r>
                        <a:rPr lang="en-US" sz="1400" b="1" dirty="0" smtClean="0"/>
                        <a:t>(</a:t>
                      </a:r>
                      <a:r>
                        <a:rPr lang="en-US" sz="1400" b="1" dirty="0" smtClean="0"/>
                        <a:t>92%)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96%</a:t>
                      </a:r>
                      <a:r>
                        <a:rPr lang="en-US" sz="1400" b="1" baseline="0" dirty="0" smtClean="0"/>
                        <a:t> (95%)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96% (94%)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Assistant Professors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</a:t>
                      </a:r>
                      <a:r>
                        <a:rPr lang="en-US" sz="1400" dirty="0" smtClean="0"/>
                        <a:t>66,443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$72,848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93% </a:t>
                      </a:r>
                      <a:r>
                        <a:rPr lang="en-US" sz="1400" b="1" dirty="0" smtClean="0"/>
                        <a:t>(</a:t>
                      </a:r>
                      <a:r>
                        <a:rPr lang="en-US" sz="1400" b="1" dirty="0" smtClean="0"/>
                        <a:t>91%)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96%(95%)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98% (96%)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 Faculty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593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53340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dirty="0" smtClean="0"/>
              <a:t>Simple average of department percentage to market for each </a:t>
            </a:r>
            <a:r>
              <a:rPr lang="en-US" dirty="0" smtClean="0"/>
              <a:t>rank (weighted average by number of faculty across UW in parenthesis).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304800" y="838200"/>
          <a:ext cx="8610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52400" y="523875"/>
          <a:ext cx="8839200" cy="5495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52399" y="457200"/>
          <a:ext cx="8839201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9200" y="2438400"/>
          <a:ext cx="6324600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485900"/>
                <a:gridCol w="1581150"/>
                <a:gridCol w="15811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College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Average</a:t>
                      </a:r>
                      <a:r>
                        <a:rPr lang="en-US" baseline="0" dirty="0" smtClean="0"/>
                        <a:t> % </a:t>
                      </a:r>
                      <a:r>
                        <a:rPr lang="en-US" baseline="0" dirty="0" smtClean="0"/>
                        <a:t>Select 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Average</a:t>
                      </a:r>
                      <a:r>
                        <a:rPr lang="en-US" baseline="0" dirty="0" smtClean="0"/>
                        <a:t> % of OSU 2011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Average</a:t>
                      </a:r>
                      <a:r>
                        <a:rPr lang="en-US" baseline="0" dirty="0" smtClean="0"/>
                        <a:t> % of OSU 2010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Arts &amp; Sciences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Engineering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Agriculture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Health </a:t>
                      </a:r>
                      <a:r>
                        <a:rPr lang="en-US" dirty="0" smtClean="0"/>
                        <a:t>Sciences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Business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UW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90%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94%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93%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371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College results </a:t>
            </a:r>
            <a:r>
              <a:rPr lang="en-US" dirty="0" smtClean="0"/>
              <a:t>use </a:t>
            </a:r>
            <a:r>
              <a:rPr lang="en-US" dirty="0" smtClean="0"/>
              <a:t>rank averages weighted by faculty number in each </a:t>
            </a:r>
            <a:r>
              <a:rPr lang="en-US" dirty="0" smtClean="0"/>
              <a:t>rank </a:t>
            </a:r>
            <a:r>
              <a:rPr lang="en-US" dirty="0" smtClean="0"/>
              <a:t>to generate an all-rank % of market. 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Faculties below 90% of market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819400"/>
          <a:ext cx="7848599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8412"/>
                <a:gridCol w="1846729"/>
                <a:gridCol w="1846729"/>
                <a:gridCol w="184672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Number of </a:t>
                      </a:r>
                      <a:r>
                        <a:rPr lang="en-US" dirty="0" smtClean="0"/>
                        <a:t>Departments vs. Select 50*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Number of Departments vs. OSU 2011*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Number of Departments vs. OSU 2010*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 (120)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 (102)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 (109)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Associate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 (57)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 (46)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 (36)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Assistant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  (47)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(23)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(18)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UW Reference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 (593)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59 (593)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 (581)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00200" y="1524000"/>
            <a:ext cx="5867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Data based on dept. average salaries vs. </a:t>
            </a:r>
            <a:r>
              <a:rPr lang="en-US" sz="2400" dirty="0" smtClean="0"/>
              <a:t>Selected 50 and OSU salaries </a:t>
            </a:r>
            <a:r>
              <a:rPr lang="en-US" sz="2400" dirty="0" smtClean="0"/>
              <a:t>by discipline 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715000"/>
            <a:ext cx="6781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*Affected Faculty in Parenthesis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Salary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By rank, UW average salaries vary with respect to market target </a:t>
            </a:r>
            <a:r>
              <a:rPr lang="en-US" dirty="0" smtClean="0"/>
              <a:t>levels by rank and discipline</a:t>
            </a:r>
            <a:endParaRPr lang="en-US" dirty="0" smtClean="0"/>
          </a:p>
          <a:p>
            <a:r>
              <a:rPr lang="en-US" dirty="0" smtClean="0"/>
              <a:t>Relative to </a:t>
            </a:r>
            <a:r>
              <a:rPr lang="en-US" dirty="0" smtClean="0"/>
              <a:t>Aspirational comparators</a:t>
            </a:r>
          </a:p>
          <a:p>
            <a:pPr lvl="1"/>
            <a:r>
              <a:rPr lang="en-US" dirty="0" smtClean="0"/>
              <a:t>F</a:t>
            </a:r>
            <a:r>
              <a:rPr lang="en-US" dirty="0" smtClean="0"/>
              <a:t>ull Profs at 87%</a:t>
            </a:r>
            <a:endParaRPr lang="en-US" dirty="0" smtClean="0"/>
          </a:p>
          <a:p>
            <a:pPr lvl="1"/>
            <a:r>
              <a:rPr lang="en-US" dirty="0" smtClean="0"/>
              <a:t>Associates </a:t>
            </a:r>
            <a:r>
              <a:rPr lang="en-US" dirty="0" smtClean="0"/>
              <a:t>and Assistants at 93%</a:t>
            </a:r>
            <a:endParaRPr lang="en-US" dirty="0" smtClean="0"/>
          </a:p>
          <a:p>
            <a:r>
              <a:rPr lang="en-US" dirty="0" smtClean="0"/>
              <a:t>Relative to OSU </a:t>
            </a:r>
          </a:p>
          <a:p>
            <a:pPr lvl="1"/>
            <a:r>
              <a:rPr lang="en-US" dirty="0" err="1" smtClean="0"/>
              <a:t>Fulls</a:t>
            </a:r>
            <a:r>
              <a:rPr lang="en-US" dirty="0" smtClean="0"/>
              <a:t> at 91%</a:t>
            </a:r>
          </a:p>
          <a:p>
            <a:pPr lvl="1"/>
            <a:r>
              <a:rPr lang="en-US" dirty="0" smtClean="0"/>
              <a:t>Associates and Assistants at </a:t>
            </a:r>
            <a:r>
              <a:rPr lang="en-US" dirty="0" smtClean="0"/>
              <a:t>96%</a:t>
            </a:r>
          </a:p>
          <a:p>
            <a:r>
              <a:rPr lang="en-US" dirty="0" smtClean="0"/>
              <a:t>Relative to last year Associates and Full Professors stable, Assistants have fallen by 2% relative to OSU.</a:t>
            </a:r>
          </a:p>
          <a:p>
            <a:pPr lvl="1"/>
            <a:r>
              <a:rPr lang="en-US" dirty="0" smtClean="0"/>
              <a:t>Consistent with other data suggesting public salaries stable except at assistant level where there was 2% growth.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598</Words>
  <Application>Microsoft Office PowerPoint</Application>
  <PresentationFormat>On-screen Show (4:3)</PresentationFormat>
  <Paragraphs>123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OSU-Selected 50 School  Salary Findings (2010-2011)</vt:lpstr>
      <vt:lpstr>Background on comparisons</vt:lpstr>
      <vt:lpstr>Data - Where are we?  </vt:lpstr>
      <vt:lpstr>Slide 4</vt:lpstr>
      <vt:lpstr>Slide 5</vt:lpstr>
      <vt:lpstr>Slide 6</vt:lpstr>
      <vt:lpstr>College Results</vt:lpstr>
      <vt:lpstr>Faculties below 90% of market</vt:lpstr>
      <vt:lpstr>Salary Results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W. Godby</dc:creator>
  <cp:lastModifiedBy>Robert W. Godby</cp:lastModifiedBy>
  <cp:revision>78</cp:revision>
  <dcterms:created xsi:type="dcterms:W3CDTF">2011-03-22T20:56:32Z</dcterms:created>
  <dcterms:modified xsi:type="dcterms:W3CDTF">2011-05-12T00:20:03Z</dcterms:modified>
</cp:coreProperties>
</file>