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rawings/drawing3.xml" ContentType="application/vnd.openxmlformats-officedocument.drawingml.chartshap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86" r:id="rId3"/>
    <p:sldId id="267" r:id="rId4"/>
    <p:sldId id="270" r:id="rId5"/>
    <p:sldId id="269" r:id="rId6"/>
    <p:sldId id="296" r:id="rId7"/>
    <p:sldId id="297" r:id="rId8"/>
    <p:sldId id="257" r:id="rId9"/>
    <p:sldId id="258" r:id="rId10"/>
    <p:sldId id="259" r:id="rId11"/>
    <p:sldId id="277" r:id="rId12"/>
    <p:sldId id="283" r:id="rId13"/>
    <p:sldId id="290" r:id="rId14"/>
    <p:sldId id="293" r:id="rId15"/>
    <p:sldId id="285" r:id="rId16"/>
    <p:sldId id="281" r:id="rId17"/>
    <p:sldId id="295" r:id="rId18"/>
    <p:sldId id="284" r:id="rId19"/>
    <p:sldId id="288" r:id="rId20"/>
    <p:sldId id="292" r:id="rId21"/>
    <p:sldId id="298" r:id="rId22"/>
    <p:sldId id="291" r:id="rId23"/>
    <p:sldId id="260" r:id="rId24"/>
    <p:sldId id="261" r:id="rId25"/>
    <p:sldId id="264" r:id="rId26"/>
    <p:sldId id="274" r:id="rId27"/>
    <p:sldId id="275" r:id="rId28"/>
    <p:sldId id="276" r:id="rId2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51" autoAdjust="0"/>
    <p:restoredTop sz="94660"/>
  </p:normalViewPr>
  <p:slideViewPr>
    <p:cSldViewPr>
      <p:cViewPr varScale="1">
        <p:scale>
          <a:sx n="107" d="100"/>
          <a:sy n="107" d="100"/>
        </p:scale>
        <p:origin x="-123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godby\Desktop\Salary%20trends.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rgodby\Desktop\budget%20Committee\Salary%20Analysis%20OSU.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rgodby\Desktop\budget%20Committee\Salary%20Analysis%20OSU.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rgodby\Desktop\budget%20Committee\Salary%20Analysis%20OSU.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2800" baseline="0" dirty="0"/>
              <a:t>Salaries to </a:t>
            </a:r>
            <a:r>
              <a:rPr lang="en-US" sz="2800" baseline="0" dirty="0" smtClean="0"/>
              <a:t>Market: Improving </a:t>
            </a:r>
            <a:r>
              <a:rPr lang="en-US" sz="2800" baseline="0" dirty="0"/>
              <a:t>Over </a:t>
            </a:r>
            <a:r>
              <a:rPr lang="en-US" sz="2800" baseline="0" dirty="0" smtClean="0"/>
              <a:t>Time</a:t>
            </a:r>
            <a:endParaRPr lang="en-US" sz="2800" baseline="0" dirty="0"/>
          </a:p>
        </c:rich>
      </c:tx>
      <c:layout/>
    </c:title>
    <c:plotArea>
      <c:layout/>
      <c:barChart>
        <c:barDir val="col"/>
        <c:grouping val="clustered"/>
        <c:ser>
          <c:idx val="0"/>
          <c:order val="0"/>
          <c:tx>
            <c:strRef>
              <c:f>Overview!$A$4</c:f>
              <c:strCache>
                <c:ptCount val="1"/>
                <c:pt idx="0">
                  <c:v>Professors </c:v>
                </c:pt>
              </c:strCache>
            </c:strRef>
          </c:tx>
          <c:cat>
            <c:strRef>
              <c:f>Overview!$B$3:$L$3</c:f>
              <c:strCache>
                <c:ptCount val="11"/>
                <c:pt idx="0">
                  <c:v>1999-00</c:v>
                </c:pt>
                <c:pt idx="1">
                  <c:v>2000-01</c:v>
                </c:pt>
                <c:pt idx="2">
                  <c:v>2001-02</c:v>
                </c:pt>
                <c:pt idx="3">
                  <c:v>2002-03</c:v>
                </c:pt>
                <c:pt idx="4">
                  <c:v>2003-04</c:v>
                </c:pt>
                <c:pt idx="5">
                  <c:v>2004-05</c:v>
                </c:pt>
                <c:pt idx="6">
                  <c:v>2005-06</c:v>
                </c:pt>
                <c:pt idx="7">
                  <c:v>2006-07</c:v>
                </c:pt>
                <c:pt idx="8">
                  <c:v>2007-08</c:v>
                </c:pt>
                <c:pt idx="9">
                  <c:v>2008-09</c:v>
                </c:pt>
                <c:pt idx="10">
                  <c:v>2009-10</c:v>
                </c:pt>
              </c:strCache>
            </c:strRef>
          </c:cat>
          <c:val>
            <c:numRef>
              <c:f>Overview!$B$4:$L$4</c:f>
              <c:numCache>
                <c:formatCode>0%</c:formatCode>
                <c:ptCount val="11"/>
                <c:pt idx="0">
                  <c:v>-0.26060606060606062</c:v>
                </c:pt>
                <c:pt idx="1">
                  <c:v>-0.19761904761904764</c:v>
                </c:pt>
                <c:pt idx="2">
                  <c:v>-0.24330357142857137</c:v>
                </c:pt>
                <c:pt idx="3">
                  <c:v>-0.15909090909090928</c:v>
                </c:pt>
                <c:pt idx="4">
                  <c:v>-0.17864693446088811</c:v>
                </c:pt>
                <c:pt idx="5">
                  <c:v>-0.15730337078651691</c:v>
                </c:pt>
                <c:pt idx="6">
                  <c:v>-0.18996062992125989</c:v>
                </c:pt>
                <c:pt idx="7">
                  <c:v>-0.17558685446009406</c:v>
                </c:pt>
                <c:pt idx="8">
                  <c:v>-0.13777372262773718</c:v>
                </c:pt>
                <c:pt idx="9">
                  <c:v>-0.11601731601731587</c:v>
                </c:pt>
                <c:pt idx="10">
                  <c:v>-8.9041095890411065E-2</c:v>
                </c:pt>
              </c:numCache>
            </c:numRef>
          </c:val>
        </c:ser>
        <c:ser>
          <c:idx val="1"/>
          <c:order val="1"/>
          <c:tx>
            <c:strRef>
              <c:f>Overview!$A$5</c:f>
              <c:strCache>
                <c:ptCount val="1"/>
                <c:pt idx="0">
                  <c:v>Associates </c:v>
                </c:pt>
              </c:strCache>
            </c:strRef>
          </c:tx>
          <c:cat>
            <c:strRef>
              <c:f>Overview!$B$3:$L$3</c:f>
              <c:strCache>
                <c:ptCount val="11"/>
                <c:pt idx="0">
                  <c:v>1999-00</c:v>
                </c:pt>
                <c:pt idx="1">
                  <c:v>2000-01</c:v>
                </c:pt>
                <c:pt idx="2">
                  <c:v>2001-02</c:v>
                </c:pt>
                <c:pt idx="3">
                  <c:v>2002-03</c:v>
                </c:pt>
                <c:pt idx="4">
                  <c:v>2003-04</c:v>
                </c:pt>
                <c:pt idx="5">
                  <c:v>2004-05</c:v>
                </c:pt>
                <c:pt idx="6">
                  <c:v>2005-06</c:v>
                </c:pt>
                <c:pt idx="7">
                  <c:v>2006-07</c:v>
                </c:pt>
                <c:pt idx="8">
                  <c:v>2007-08</c:v>
                </c:pt>
                <c:pt idx="9">
                  <c:v>2008-09</c:v>
                </c:pt>
                <c:pt idx="10">
                  <c:v>2009-10</c:v>
                </c:pt>
              </c:strCache>
            </c:strRef>
          </c:cat>
          <c:val>
            <c:numRef>
              <c:f>Overview!$B$5:$L$5</c:f>
              <c:numCache>
                <c:formatCode>0%</c:formatCode>
                <c:ptCount val="11"/>
                <c:pt idx="0">
                  <c:v>-0.17887563884156729</c:v>
                </c:pt>
                <c:pt idx="1">
                  <c:v>-0.14851485148514873</c:v>
                </c:pt>
                <c:pt idx="2">
                  <c:v>-0.17301587301587301</c:v>
                </c:pt>
                <c:pt idx="3">
                  <c:v>-9.0909090909091064E-2</c:v>
                </c:pt>
                <c:pt idx="4">
                  <c:v>-0.11613876319758668</c:v>
                </c:pt>
                <c:pt idx="5">
                  <c:v>-9.0379008746355696E-2</c:v>
                </c:pt>
                <c:pt idx="6">
                  <c:v>-9.1678420310296382E-2</c:v>
                </c:pt>
                <c:pt idx="7">
                  <c:v>-9.5816464237516968E-2</c:v>
                </c:pt>
                <c:pt idx="8">
                  <c:v>-7.5324675324675322E-2</c:v>
                </c:pt>
                <c:pt idx="9">
                  <c:v>-7.2500000000000023E-2</c:v>
                </c:pt>
                <c:pt idx="10">
                  <c:v>-4.9689440993788823E-2</c:v>
                </c:pt>
              </c:numCache>
            </c:numRef>
          </c:val>
        </c:ser>
        <c:ser>
          <c:idx val="2"/>
          <c:order val="2"/>
          <c:tx>
            <c:strRef>
              <c:f>Overview!$A$6</c:f>
              <c:strCache>
                <c:ptCount val="1"/>
                <c:pt idx="0">
                  <c:v>Assistants </c:v>
                </c:pt>
              </c:strCache>
            </c:strRef>
          </c:tx>
          <c:cat>
            <c:strRef>
              <c:f>Overview!$B$3:$L$3</c:f>
              <c:strCache>
                <c:ptCount val="11"/>
                <c:pt idx="0">
                  <c:v>1999-00</c:v>
                </c:pt>
                <c:pt idx="1">
                  <c:v>2000-01</c:v>
                </c:pt>
                <c:pt idx="2">
                  <c:v>2001-02</c:v>
                </c:pt>
                <c:pt idx="3">
                  <c:v>2002-03</c:v>
                </c:pt>
                <c:pt idx="4">
                  <c:v>2003-04</c:v>
                </c:pt>
                <c:pt idx="5">
                  <c:v>2004-05</c:v>
                </c:pt>
                <c:pt idx="6">
                  <c:v>2005-06</c:v>
                </c:pt>
                <c:pt idx="7">
                  <c:v>2006-07</c:v>
                </c:pt>
                <c:pt idx="8">
                  <c:v>2007-08</c:v>
                </c:pt>
                <c:pt idx="9">
                  <c:v>2008-09</c:v>
                </c:pt>
                <c:pt idx="10">
                  <c:v>2009-10</c:v>
                </c:pt>
              </c:strCache>
            </c:strRef>
          </c:cat>
          <c:val>
            <c:numRef>
              <c:f>Overview!$B$6:$L$6</c:f>
              <c:numCache>
                <c:formatCode>0%</c:formatCode>
                <c:ptCount val="11"/>
                <c:pt idx="0">
                  <c:v>-0.10386965376782076</c:v>
                </c:pt>
                <c:pt idx="1">
                  <c:v>-5.1383399209486223E-2</c:v>
                </c:pt>
                <c:pt idx="2">
                  <c:v>-7.1161048689138556E-2</c:v>
                </c:pt>
                <c:pt idx="3">
                  <c:v>5.4545454545454541E-3</c:v>
                </c:pt>
                <c:pt idx="4">
                  <c:v>-1.5985790408525765E-2</c:v>
                </c:pt>
                <c:pt idx="5">
                  <c:v>1.0291595197255589E-2</c:v>
                </c:pt>
                <c:pt idx="6">
                  <c:v>-5.2980132450331133E-2</c:v>
                </c:pt>
                <c:pt idx="7">
                  <c:v>-4.9128367670364444E-2</c:v>
                </c:pt>
                <c:pt idx="8">
                  <c:v>-3.9755351681957186E-2</c:v>
                </c:pt>
                <c:pt idx="9">
                  <c:v>-3.6764705882352942E-2</c:v>
                </c:pt>
                <c:pt idx="10">
                  <c:v>-8.7336244541484746E-3</c:v>
                </c:pt>
              </c:numCache>
            </c:numRef>
          </c:val>
        </c:ser>
        <c:axId val="202031488"/>
        <c:axId val="202033792"/>
      </c:barChart>
      <c:catAx>
        <c:axId val="202031488"/>
        <c:scaling>
          <c:orientation val="minMax"/>
        </c:scaling>
        <c:axPos val="b"/>
        <c:majorGridlines/>
        <c:majorTickMark val="none"/>
        <c:tickLblPos val="low"/>
        <c:txPr>
          <a:bodyPr rot="-5400000" vert="horz"/>
          <a:lstStyle/>
          <a:p>
            <a:pPr>
              <a:defRPr sz="1400" baseline="0"/>
            </a:pPr>
            <a:endParaRPr lang="en-US"/>
          </a:p>
        </c:txPr>
        <c:crossAx val="202033792"/>
        <c:crosses val="autoZero"/>
        <c:auto val="1"/>
        <c:lblAlgn val="ctr"/>
        <c:lblOffset val="100"/>
      </c:catAx>
      <c:valAx>
        <c:axId val="202033792"/>
        <c:scaling>
          <c:orientation val="minMax"/>
        </c:scaling>
        <c:axPos val="l"/>
        <c:majorGridlines/>
        <c:numFmt formatCode="0%" sourceLinked="0"/>
        <c:majorTickMark val="none"/>
        <c:tickLblPos val="nextTo"/>
        <c:txPr>
          <a:bodyPr/>
          <a:lstStyle/>
          <a:p>
            <a:pPr>
              <a:defRPr sz="1400" baseline="0"/>
            </a:pPr>
            <a:endParaRPr lang="en-US"/>
          </a:p>
        </c:txPr>
        <c:crossAx val="202031488"/>
        <c:crosses val="autoZero"/>
        <c:crossBetween val="between"/>
      </c:valAx>
    </c:plotArea>
    <c:legend>
      <c:legendPos val="b"/>
      <c:layout/>
      <c:txPr>
        <a:bodyPr/>
        <a:lstStyle/>
        <a:p>
          <a:pPr>
            <a:defRPr sz="1400" baseline="0"/>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Figure 1:  Assistant </a:t>
            </a:r>
            <a:r>
              <a:rPr lang="en-US" dirty="0"/>
              <a:t>Professor Ratio of UW </a:t>
            </a:r>
            <a:r>
              <a:rPr lang="en-US" dirty="0" smtClean="0"/>
              <a:t>Average </a:t>
            </a:r>
            <a:r>
              <a:rPr lang="en-US" dirty="0"/>
              <a:t>Dept Salary to OSU Average by Discipline </a:t>
            </a:r>
          </a:p>
        </c:rich>
      </c:tx>
      <c:layout/>
    </c:title>
    <c:plotArea>
      <c:layout/>
      <c:barChart>
        <c:barDir val="col"/>
        <c:grouping val="clustered"/>
        <c:ser>
          <c:idx val="1"/>
          <c:order val="0"/>
          <c:tx>
            <c:strRef>
              <c:f>assistants!$V$3</c:f>
              <c:strCache>
                <c:ptCount val="1"/>
                <c:pt idx="0">
                  <c:v>Asst Prof</c:v>
                </c:pt>
              </c:strCache>
            </c:strRef>
          </c:tx>
          <c:cat>
            <c:strRef>
              <c:f>assistants!$B$4:$B$64</c:f>
              <c:strCache>
                <c:ptCount val="61"/>
                <c:pt idx="0">
                  <c:v>Management &amp; Marketing</c:v>
                </c:pt>
                <c:pt idx="1">
                  <c:v>Finance</c:v>
                </c:pt>
                <c:pt idx="2">
                  <c:v>Accounting</c:v>
                </c:pt>
                <c:pt idx="3">
                  <c:v>Social Work</c:v>
                </c:pt>
                <c:pt idx="4">
                  <c:v>Statistics</c:v>
                </c:pt>
                <c:pt idx="5">
                  <c:v>Veterinary Science</c:v>
                </c:pt>
                <c:pt idx="6">
                  <c:v>Kinesiology &amp; Health</c:v>
                </c:pt>
                <c:pt idx="7">
                  <c:v>American Studies</c:v>
                </c:pt>
                <c:pt idx="8">
                  <c:v>Law</c:v>
                </c:pt>
                <c:pt idx="9">
                  <c:v>Renewable Resources</c:v>
                </c:pt>
                <c:pt idx="10">
                  <c:v>Political Science</c:v>
                </c:pt>
                <c:pt idx="11">
                  <c:v>School of Pharmacy</c:v>
                </c:pt>
                <c:pt idx="12">
                  <c:v>Communication &amp; Journalism</c:v>
                </c:pt>
                <c:pt idx="13">
                  <c:v>Civil &amp; Architectural Engineering</c:v>
                </c:pt>
                <c:pt idx="14">
                  <c:v>Family &amp; Consumer Sciences</c:v>
                </c:pt>
                <c:pt idx="15">
                  <c:v>Anthropology</c:v>
                </c:pt>
                <c:pt idx="16">
                  <c:v>Mechanical Engineering</c:v>
                </c:pt>
                <c:pt idx="17">
                  <c:v>Economics</c:v>
                </c:pt>
                <c:pt idx="18">
                  <c:v>University of Wyoming**</c:v>
                </c:pt>
                <c:pt idx="19">
                  <c:v>Psychology</c:v>
                </c:pt>
                <c:pt idx="20">
                  <c:v>Animal Science</c:v>
                </c:pt>
                <c:pt idx="21">
                  <c:v>Electrical &amp; Computer Engineering</c:v>
                </c:pt>
                <c:pt idx="22">
                  <c:v>Art</c:v>
                </c:pt>
                <c:pt idx="23">
                  <c:v>Professional Studies</c:v>
                </c:pt>
                <c:pt idx="24">
                  <c:v>Secondary Education</c:v>
                </c:pt>
                <c:pt idx="25">
                  <c:v>Counseling</c:v>
                </c:pt>
                <c:pt idx="26">
                  <c:v>Physics &amp; Astronomy</c:v>
                </c:pt>
                <c:pt idx="27">
                  <c:v>Agricultural &amp; Applied Economics</c:v>
                </c:pt>
                <c:pt idx="28">
                  <c:v>Geography</c:v>
                </c:pt>
                <c:pt idx="29">
                  <c:v>History</c:v>
                </c:pt>
                <c:pt idx="30">
                  <c:v>Modern &amp; Classical Languages</c:v>
                </c:pt>
                <c:pt idx="31">
                  <c:v>Geology &amp; Geophysics</c:v>
                </c:pt>
                <c:pt idx="32">
                  <c:v>Molecular Biology</c:v>
                </c:pt>
                <c:pt idx="33">
                  <c:v>Religious Studies</c:v>
                </c:pt>
                <c:pt idx="34">
                  <c:v>Plant Sciences</c:v>
                </c:pt>
                <c:pt idx="35">
                  <c:v>Elementary &amp; Early Childhood Education</c:v>
                </c:pt>
                <c:pt idx="36">
                  <c:v>Computer Science</c:v>
                </c:pt>
                <c:pt idx="37">
                  <c:v>School of Nursing</c:v>
                </c:pt>
                <c:pt idx="38">
                  <c:v>Communication Disorders</c:v>
                </c:pt>
                <c:pt idx="39">
                  <c:v>Chemistry</c:v>
                </c:pt>
                <c:pt idx="40">
                  <c:v>Instructional Technology</c:v>
                </c:pt>
                <c:pt idx="41">
                  <c:v>Botany</c:v>
                </c:pt>
                <c:pt idx="42">
                  <c:v>Sociology</c:v>
                </c:pt>
                <c:pt idx="43">
                  <c:v>Theatre &amp; Dance</c:v>
                </c:pt>
                <c:pt idx="44">
                  <c:v>Educational Studies</c:v>
                </c:pt>
                <c:pt idx="45">
                  <c:v>Mathematics</c:v>
                </c:pt>
                <c:pt idx="46">
                  <c:v>Music</c:v>
                </c:pt>
                <c:pt idx="47">
                  <c:v>Philosophy</c:v>
                </c:pt>
                <c:pt idx="48">
                  <c:v>English</c:v>
                </c:pt>
                <c:pt idx="49">
                  <c:v>Chemical &amp; Petroleum Engineering</c:v>
                </c:pt>
                <c:pt idx="50">
                  <c:v>Leadership</c:v>
                </c:pt>
                <c:pt idx="51">
                  <c:v>Criminal Justice</c:v>
                </c:pt>
                <c:pt idx="52">
                  <c:v>Zoology &amp; Physiology</c:v>
                </c:pt>
                <c:pt idx="53">
                  <c:v>Wyoming Institute for Disabilities</c:v>
                </c:pt>
                <c:pt idx="54">
                  <c:v>Women's Studies</c:v>
                </c:pt>
                <c:pt idx="55">
                  <c:v>Atmospheric Science</c:v>
                </c:pt>
                <c:pt idx="56">
                  <c:v>Adult Learning</c:v>
                </c:pt>
                <c:pt idx="57">
                  <c:v>Special Education</c:v>
                </c:pt>
                <c:pt idx="58">
                  <c:v>Research</c:v>
                </c:pt>
                <c:pt idx="59">
                  <c:v>African American &amp; Diaspora Studies</c:v>
                </c:pt>
                <c:pt idx="60">
                  <c:v>Medical Education &amp; Public Health</c:v>
                </c:pt>
              </c:strCache>
            </c:strRef>
          </c:cat>
          <c:val>
            <c:numRef>
              <c:f>assistants!$V$4:$V$57</c:f>
              <c:numCache>
                <c:formatCode>0.00</c:formatCode>
                <c:ptCount val="54"/>
                <c:pt idx="0">
                  <c:v>0.74000000000000099</c:v>
                </c:pt>
                <c:pt idx="1">
                  <c:v>0.75000000000000111</c:v>
                </c:pt>
                <c:pt idx="2">
                  <c:v>0.79</c:v>
                </c:pt>
                <c:pt idx="3">
                  <c:v>0.89000000000000068</c:v>
                </c:pt>
                <c:pt idx="4">
                  <c:v>0.9</c:v>
                </c:pt>
                <c:pt idx="5">
                  <c:v>0.9</c:v>
                </c:pt>
                <c:pt idx="6">
                  <c:v>0.9</c:v>
                </c:pt>
                <c:pt idx="7">
                  <c:v>0.9</c:v>
                </c:pt>
                <c:pt idx="8">
                  <c:v>0.91</c:v>
                </c:pt>
                <c:pt idx="9">
                  <c:v>0.93</c:v>
                </c:pt>
                <c:pt idx="10">
                  <c:v>0.93</c:v>
                </c:pt>
                <c:pt idx="11">
                  <c:v>0.93</c:v>
                </c:pt>
                <c:pt idx="12">
                  <c:v>0.94000000000000061</c:v>
                </c:pt>
                <c:pt idx="13">
                  <c:v>0.94000000000000061</c:v>
                </c:pt>
                <c:pt idx="14">
                  <c:v>0.94000000000000061</c:v>
                </c:pt>
                <c:pt idx="15">
                  <c:v>0.94000000000000061</c:v>
                </c:pt>
                <c:pt idx="16">
                  <c:v>0.95000000000000062</c:v>
                </c:pt>
                <c:pt idx="17">
                  <c:v>0.95089082533163161</c:v>
                </c:pt>
                <c:pt idx="18">
                  <c:v>0.96000000000000063</c:v>
                </c:pt>
                <c:pt idx="19">
                  <c:v>0.96000000000000063</c:v>
                </c:pt>
                <c:pt idx="20">
                  <c:v>0.97000000000000042</c:v>
                </c:pt>
                <c:pt idx="21">
                  <c:v>0.97000000000000042</c:v>
                </c:pt>
                <c:pt idx="22">
                  <c:v>0.97000000000000042</c:v>
                </c:pt>
                <c:pt idx="23">
                  <c:v>0.98</c:v>
                </c:pt>
                <c:pt idx="24">
                  <c:v>0.98</c:v>
                </c:pt>
                <c:pt idx="25">
                  <c:v>0.98</c:v>
                </c:pt>
                <c:pt idx="26">
                  <c:v>0.98</c:v>
                </c:pt>
                <c:pt idx="27">
                  <c:v>0.99</c:v>
                </c:pt>
                <c:pt idx="28">
                  <c:v>0.99</c:v>
                </c:pt>
                <c:pt idx="29">
                  <c:v>0.99</c:v>
                </c:pt>
                <c:pt idx="30">
                  <c:v>1</c:v>
                </c:pt>
                <c:pt idx="31">
                  <c:v>1</c:v>
                </c:pt>
                <c:pt idx="32">
                  <c:v>1</c:v>
                </c:pt>
                <c:pt idx="33">
                  <c:v>1</c:v>
                </c:pt>
                <c:pt idx="34">
                  <c:v>1.01</c:v>
                </c:pt>
                <c:pt idx="35">
                  <c:v>1.01</c:v>
                </c:pt>
                <c:pt idx="36">
                  <c:v>1.01</c:v>
                </c:pt>
                <c:pt idx="37">
                  <c:v>1.02</c:v>
                </c:pt>
                <c:pt idx="38">
                  <c:v>1.02</c:v>
                </c:pt>
                <c:pt idx="39">
                  <c:v>1.02</c:v>
                </c:pt>
                <c:pt idx="40">
                  <c:v>1.03</c:v>
                </c:pt>
                <c:pt idx="41">
                  <c:v>1.03</c:v>
                </c:pt>
                <c:pt idx="42">
                  <c:v>1.03</c:v>
                </c:pt>
                <c:pt idx="43">
                  <c:v>1.04</c:v>
                </c:pt>
                <c:pt idx="44">
                  <c:v>1.05</c:v>
                </c:pt>
                <c:pt idx="45">
                  <c:v>1.05</c:v>
                </c:pt>
                <c:pt idx="46">
                  <c:v>1.05</c:v>
                </c:pt>
                <c:pt idx="47">
                  <c:v>1.05</c:v>
                </c:pt>
                <c:pt idx="48">
                  <c:v>1.07</c:v>
                </c:pt>
                <c:pt idx="49">
                  <c:v>1.07</c:v>
                </c:pt>
                <c:pt idx="50">
                  <c:v>1.07</c:v>
                </c:pt>
                <c:pt idx="51">
                  <c:v>1.0900000000000001</c:v>
                </c:pt>
                <c:pt idx="52">
                  <c:v>1.1000000000000001</c:v>
                </c:pt>
                <c:pt idx="53">
                  <c:v>1.1000000000000001</c:v>
                </c:pt>
              </c:numCache>
            </c:numRef>
          </c:val>
        </c:ser>
        <c:axId val="135610752"/>
        <c:axId val="135634944"/>
      </c:barChart>
      <c:catAx>
        <c:axId val="135610752"/>
        <c:scaling>
          <c:orientation val="minMax"/>
        </c:scaling>
        <c:axPos val="b"/>
        <c:tickLblPos val="nextTo"/>
        <c:crossAx val="135634944"/>
        <c:crosses val="autoZero"/>
        <c:auto val="1"/>
        <c:lblAlgn val="ctr"/>
        <c:lblOffset val="100"/>
        <c:tickLblSkip val="1"/>
      </c:catAx>
      <c:valAx>
        <c:axId val="135634944"/>
        <c:scaling>
          <c:orientation val="minMax"/>
        </c:scaling>
        <c:axPos val="l"/>
        <c:majorGridlines/>
        <c:numFmt formatCode="0.00" sourceLinked="1"/>
        <c:tickLblPos val="nextTo"/>
        <c:crossAx val="135610752"/>
        <c:crosses val="autoZero"/>
        <c:crossBetween val="between"/>
        <c:majorUnit val="0.1"/>
      </c:valAx>
    </c:plotArea>
    <c:plotVisOnly val="1"/>
  </c:chart>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Figure 2:  Associate </a:t>
            </a:r>
            <a:r>
              <a:rPr lang="en-US" dirty="0"/>
              <a:t>Professor Ratio of UW </a:t>
            </a:r>
            <a:r>
              <a:rPr lang="en-US" dirty="0" smtClean="0"/>
              <a:t>Average </a:t>
            </a:r>
            <a:r>
              <a:rPr lang="en-US" dirty="0"/>
              <a:t>Dept Salary to OSU Average by Discipline </a:t>
            </a:r>
          </a:p>
        </c:rich>
      </c:tx>
      <c:layout/>
    </c:title>
    <c:plotArea>
      <c:layout/>
      <c:barChart>
        <c:barDir val="col"/>
        <c:grouping val="clustered"/>
        <c:ser>
          <c:idx val="0"/>
          <c:order val="0"/>
          <c:tx>
            <c:strRef>
              <c:f>associates!$U$3</c:f>
              <c:strCache>
                <c:ptCount val="1"/>
                <c:pt idx="0">
                  <c:v>Assoc Prof</c:v>
                </c:pt>
              </c:strCache>
            </c:strRef>
          </c:tx>
          <c:cat>
            <c:strRef>
              <c:f>associates!$B$4:$B$64</c:f>
              <c:strCache>
                <c:ptCount val="61"/>
                <c:pt idx="0">
                  <c:v>Plant Sciences</c:v>
                </c:pt>
                <c:pt idx="1">
                  <c:v>Renewable Resources</c:v>
                </c:pt>
                <c:pt idx="2">
                  <c:v>Women's Studies</c:v>
                </c:pt>
                <c:pt idx="3">
                  <c:v>Law</c:v>
                </c:pt>
                <c:pt idx="4">
                  <c:v>Management &amp; Marketing</c:v>
                </c:pt>
                <c:pt idx="5">
                  <c:v>Communication &amp; Journalism</c:v>
                </c:pt>
                <c:pt idx="6">
                  <c:v>Agricultural &amp; Applied Economics</c:v>
                </c:pt>
                <c:pt idx="7">
                  <c:v>Social Work</c:v>
                </c:pt>
                <c:pt idx="8">
                  <c:v>Statistics</c:v>
                </c:pt>
                <c:pt idx="9">
                  <c:v>Veterinary Science</c:v>
                </c:pt>
                <c:pt idx="10">
                  <c:v>Civil &amp; Architectural Engineering</c:v>
                </c:pt>
                <c:pt idx="11">
                  <c:v>Instructional Technology</c:v>
                </c:pt>
                <c:pt idx="12">
                  <c:v>Accounting</c:v>
                </c:pt>
                <c:pt idx="13">
                  <c:v>Political Science</c:v>
                </c:pt>
                <c:pt idx="14">
                  <c:v>Atmospheric Science</c:v>
                </c:pt>
                <c:pt idx="15">
                  <c:v>Animal Science</c:v>
                </c:pt>
                <c:pt idx="16">
                  <c:v>Family &amp; Consumer Sciences</c:v>
                </c:pt>
                <c:pt idx="17">
                  <c:v>Kinesiology &amp; Health</c:v>
                </c:pt>
                <c:pt idx="18">
                  <c:v>School of Nursing</c:v>
                </c:pt>
                <c:pt idx="19">
                  <c:v>Anthropology</c:v>
                </c:pt>
                <c:pt idx="20">
                  <c:v>Geography</c:v>
                </c:pt>
                <c:pt idx="21">
                  <c:v>Economics</c:v>
                </c:pt>
                <c:pt idx="22">
                  <c:v>Professional Studies</c:v>
                </c:pt>
                <c:pt idx="23">
                  <c:v>Adult Learning</c:v>
                </c:pt>
                <c:pt idx="24">
                  <c:v>School of Pharmacy</c:v>
                </c:pt>
                <c:pt idx="25">
                  <c:v>University of Wyoming**</c:v>
                </c:pt>
                <c:pt idx="26">
                  <c:v>American Studies</c:v>
                </c:pt>
                <c:pt idx="27">
                  <c:v>Electrical &amp; Computer Engineering</c:v>
                </c:pt>
                <c:pt idx="28">
                  <c:v>Educational Studies</c:v>
                </c:pt>
                <c:pt idx="29">
                  <c:v>Mathematics</c:v>
                </c:pt>
                <c:pt idx="30">
                  <c:v>Modern &amp; Classical Languages</c:v>
                </c:pt>
                <c:pt idx="31">
                  <c:v>English</c:v>
                </c:pt>
                <c:pt idx="32">
                  <c:v>Communication Disorders</c:v>
                </c:pt>
                <c:pt idx="33">
                  <c:v>Special Education</c:v>
                </c:pt>
                <c:pt idx="34">
                  <c:v>Geology &amp; Geophysics</c:v>
                </c:pt>
                <c:pt idx="35">
                  <c:v>Secondary Education</c:v>
                </c:pt>
                <c:pt idx="36">
                  <c:v>Chemistry</c:v>
                </c:pt>
                <c:pt idx="37">
                  <c:v>Art</c:v>
                </c:pt>
                <c:pt idx="38">
                  <c:v>Psychology</c:v>
                </c:pt>
                <c:pt idx="39">
                  <c:v>Botany</c:v>
                </c:pt>
                <c:pt idx="40">
                  <c:v>Elementary &amp; Early Childhood Education</c:v>
                </c:pt>
                <c:pt idx="41">
                  <c:v>Counseling</c:v>
                </c:pt>
                <c:pt idx="42">
                  <c:v>Theatre &amp; Dance</c:v>
                </c:pt>
                <c:pt idx="43">
                  <c:v>Chemical &amp; Petroleum Engineering</c:v>
                </c:pt>
                <c:pt idx="44">
                  <c:v>History</c:v>
                </c:pt>
                <c:pt idx="45">
                  <c:v>Molecular Biology</c:v>
                </c:pt>
                <c:pt idx="46">
                  <c:v>Mechanical Engineering</c:v>
                </c:pt>
                <c:pt idx="47">
                  <c:v>Computer Science</c:v>
                </c:pt>
                <c:pt idx="48">
                  <c:v>Physics &amp; Astronomy</c:v>
                </c:pt>
                <c:pt idx="49">
                  <c:v>Zoology &amp; Physiology</c:v>
                </c:pt>
                <c:pt idx="50">
                  <c:v>Music</c:v>
                </c:pt>
                <c:pt idx="51">
                  <c:v>Philosophy</c:v>
                </c:pt>
                <c:pt idx="52">
                  <c:v>Sociology</c:v>
                </c:pt>
                <c:pt idx="53">
                  <c:v>Criminal Justice</c:v>
                </c:pt>
                <c:pt idx="54">
                  <c:v>Research</c:v>
                </c:pt>
                <c:pt idx="55">
                  <c:v>African American &amp; Diaspora Studies</c:v>
                </c:pt>
                <c:pt idx="56">
                  <c:v>Religious Studies</c:v>
                </c:pt>
                <c:pt idx="57">
                  <c:v>Medical Education &amp; Public Health</c:v>
                </c:pt>
                <c:pt idx="58">
                  <c:v>Finance</c:v>
                </c:pt>
                <c:pt idx="59">
                  <c:v>Leadership</c:v>
                </c:pt>
                <c:pt idx="60">
                  <c:v>Wyoming Institute for Disabilities</c:v>
                </c:pt>
              </c:strCache>
            </c:strRef>
          </c:cat>
          <c:val>
            <c:numRef>
              <c:f>associates!$U$4:$U$60</c:f>
              <c:numCache>
                <c:formatCode>0.00</c:formatCode>
                <c:ptCount val="57"/>
                <c:pt idx="0">
                  <c:v>0.81</c:v>
                </c:pt>
                <c:pt idx="1">
                  <c:v>0.82000000000000062</c:v>
                </c:pt>
                <c:pt idx="2">
                  <c:v>0.85000000000000064</c:v>
                </c:pt>
                <c:pt idx="3">
                  <c:v>0.85000000000000064</c:v>
                </c:pt>
                <c:pt idx="4">
                  <c:v>0.85000000000000064</c:v>
                </c:pt>
                <c:pt idx="5">
                  <c:v>0.86000000000000065</c:v>
                </c:pt>
                <c:pt idx="6">
                  <c:v>0.87000000000000099</c:v>
                </c:pt>
                <c:pt idx="7">
                  <c:v>0.87000000000000099</c:v>
                </c:pt>
                <c:pt idx="8">
                  <c:v>0.89</c:v>
                </c:pt>
                <c:pt idx="9">
                  <c:v>0.89</c:v>
                </c:pt>
                <c:pt idx="10">
                  <c:v>0.89</c:v>
                </c:pt>
                <c:pt idx="11">
                  <c:v>0.89</c:v>
                </c:pt>
                <c:pt idx="12">
                  <c:v>0.9</c:v>
                </c:pt>
                <c:pt idx="13">
                  <c:v>0.9</c:v>
                </c:pt>
                <c:pt idx="14">
                  <c:v>0.9</c:v>
                </c:pt>
                <c:pt idx="15">
                  <c:v>0.9</c:v>
                </c:pt>
                <c:pt idx="16">
                  <c:v>0.91</c:v>
                </c:pt>
                <c:pt idx="17">
                  <c:v>0.91</c:v>
                </c:pt>
                <c:pt idx="18">
                  <c:v>0.91</c:v>
                </c:pt>
                <c:pt idx="19">
                  <c:v>0.92</c:v>
                </c:pt>
                <c:pt idx="20">
                  <c:v>0.92</c:v>
                </c:pt>
                <c:pt idx="21">
                  <c:v>0.92482038661532961</c:v>
                </c:pt>
                <c:pt idx="22">
                  <c:v>0.93</c:v>
                </c:pt>
                <c:pt idx="23">
                  <c:v>0.93</c:v>
                </c:pt>
                <c:pt idx="24">
                  <c:v>0.94000000000000061</c:v>
                </c:pt>
                <c:pt idx="25">
                  <c:v>0.94000000000000061</c:v>
                </c:pt>
                <c:pt idx="26">
                  <c:v>0.94000000000000061</c:v>
                </c:pt>
                <c:pt idx="27">
                  <c:v>0.95000000000000062</c:v>
                </c:pt>
                <c:pt idx="28">
                  <c:v>0.96000000000000063</c:v>
                </c:pt>
                <c:pt idx="29">
                  <c:v>0.96000000000000063</c:v>
                </c:pt>
                <c:pt idx="30">
                  <c:v>0.97000000000000064</c:v>
                </c:pt>
                <c:pt idx="31">
                  <c:v>0.98</c:v>
                </c:pt>
                <c:pt idx="32">
                  <c:v>0.98</c:v>
                </c:pt>
                <c:pt idx="33">
                  <c:v>0.98</c:v>
                </c:pt>
                <c:pt idx="34">
                  <c:v>0.98</c:v>
                </c:pt>
                <c:pt idx="35">
                  <c:v>0.98</c:v>
                </c:pt>
                <c:pt idx="36">
                  <c:v>0.98</c:v>
                </c:pt>
                <c:pt idx="37">
                  <c:v>1</c:v>
                </c:pt>
                <c:pt idx="38">
                  <c:v>1</c:v>
                </c:pt>
                <c:pt idx="39">
                  <c:v>1</c:v>
                </c:pt>
                <c:pt idx="40">
                  <c:v>1</c:v>
                </c:pt>
                <c:pt idx="41">
                  <c:v>1.01</c:v>
                </c:pt>
                <c:pt idx="42">
                  <c:v>1.01</c:v>
                </c:pt>
                <c:pt idx="43">
                  <c:v>1.01</c:v>
                </c:pt>
                <c:pt idx="44">
                  <c:v>1.02</c:v>
                </c:pt>
                <c:pt idx="45">
                  <c:v>1.02</c:v>
                </c:pt>
                <c:pt idx="46">
                  <c:v>1.02</c:v>
                </c:pt>
                <c:pt idx="47">
                  <c:v>1.03</c:v>
                </c:pt>
                <c:pt idx="48">
                  <c:v>1.03</c:v>
                </c:pt>
                <c:pt idx="49">
                  <c:v>1.03</c:v>
                </c:pt>
                <c:pt idx="50">
                  <c:v>1.04</c:v>
                </c:pt>
                <c:pt idx="51">
                  <c:v>1.05</c:v>
                </c:pt>
                <c:pt idx="52">
                  <c:v>1.07</c:v>
                </c:pt>
                <c:pt idx="53">
                  <c:v>1.08</c:v>
                </c:pt>
                <c:pt idx="54">
                  <c:v>1.1100000000000001</c:v>
                </c:pt>
                <c:pt idx="55">
                  <c:v>1.1399999999999977</c:v>
                </c:pt>
                <c:pt idx="56">
                  <c:v>1.1800000000000019</c:v>
                </c:pt>
              </c:numCache>
            </c:numRef>
          </c:val>
        </c:ser>
        <c:axId val="154364160"/>
        <c:axId val="156044672"/>
      </c:barChart>
      <c:catAx>
        <c:axId val="154364160"/>
        <c:scaling>
          <c:orientation val="minMax"/>
        </c:scaling>
        <c:axPos val="b"/>
        <c:tickLblPos val="nextTo"/>
        <c:crossAx val="156044672"/>
        <c:crosses val="autoZero"/>
        <c:auto val="1"/>
        <c:lblAlgn val="ctr"/>
        <c:lblOffset val="100"/>
        <c:tickLblSkip val="1"/>
      </c:catAx>
      <c:valAx>
        <c:axId val="156044672"/>
        <c:scaling>
          <c:orientation val="minMax"/>
        </c:scaling>
        <c:axPos val="l"/>
        <c:majorGridlines/>
        <c:numFmt formatCode="0.00" sourceLinked="1"/>
        <c:tickLblPos val="nextTo"/>
        <c:crossAx val="154364160"/>
        <c:crosses val="autoZero"/>
        <c:crossBetween val="between"/>
        <c:majorUnit val="0.1"/>
      </c:valAx>
    </c:plotArea>
    <c:plotVisOnly val="1"/>
  </c:chart>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Figure 3:  Professor </a:t>
            </a:r>
            <a:r>
              <a:rPr lang="en-US" dirty="0"/>
              <a:t>Ratio of UW </a:t>
            </a:r>
            <a:r>
              <a:rPr lang="en-US" dirty="0" smtClean="0"/>
              <a:t>Average </a:t>
            </a:r>
            <a:r>
              <a:rPr lang="en-US" dirty="0"/>
              <a:t>Dept Salary to OSU Average by Discipline </a:t>
            </a:r>
          </a:p>
        </c:rich>
      </c:tx>
      <c:layout/>
    </c:title>
    <c:plotArea>
      <c:layout/>
      <c:barChart>
        <c:barDir val="col"/>
        <c:grouping val="clustered"/>
        <c:ser>
          <c:idx val="17"/>
          <c:order val="0"/>
          <c:tx>
            <c:strRef>
              <c:f>Profs!$T$3</c:f>
              <c:strCache>
                <c:ptCount val="1"/>
                <c:pt idx="0">
                  <c:v>Professor-OSU Salary Ratio </c:v>
                </c:pt>
              </c:strCache>
            </c:strRef>
          </c:tx>
          <c:cat>
            <c:strRef>
              <c:f>Profs!$B$4:$B$64</c:f>
              <c:strCache>
                <c:ptCount val="61"/>
                <c:pt idx="0">
                  <c:v>Medical Education &amp; Public Health</c:v>
                </c:pt>
                <c:pt idx="1">
                  <c:v>Art</c:v>
                </c:pt>
                <c:pt idx="2">
                  <c:v>Finance</c:v>
                </c:pt>
                <c:pt idx="3">
                  <c:v>History</c:v>
                </c:pt>
                <c:pt idx="4">
                  <c:v>Psychology</c:v>
                </c:pt>
                <c:pt idx="5">
                  <c:v>English</c:v>
                </c:pt>
                <c:pt idx="6">
                  <c:v>Modern &amp; Classical Languages</c:v>
                </c:pt>
                <c:pt idx="7">
                  <c:v>Women's Studies</c:v>
                </c:pt>
                <c:pt idx="8">
                  <c:v>Accounting</c:v>
                </c:pt>
                <c:pt idx="9">
                  <c:v>Computer Science</c:v>
                </c:pt>
                <c:pt idx="10">
                  <c:v>Law</c:v>
                </c:pt>
                <c:pt idx="11">
                  <c:v>Plant Sciences</c:v>
                </c:pt>
                <c:pt idx="12">
                  <c:v>Anthropology</c:v>
                </c:pt>
                <c:pt idx="13">
                  <c:v>School of Pharmacy</c:v>
                </c:pt>
                <c:pt idx="14">
                  <c:v>Political Science</c:v>
                </c:pt>
                <c:pt idx="15">
                  <c:v>Statistics</c:v>
                </c:pt>
                <c:pt idx="16">
                  <c:v>Professional Studies</c:v>
                </c:pt>
                <c:pt idx="17">
                  <c:v>Communication &amp; Journalism</c:v>
                </c:pt>
                <c:pt idx="18">
                  <c:v>Sociology</c:v>
                </c:pt>
                <c:pt idx="19">
                  <c:v>Management &amp; Marketing</c:v>
                </c:pt>
                <c:pt idx="20">
                  <c:v>Electrical &amp; Computer Engineering</c:v>
                </c:pt>
                <c:pt idx="21">
                  <c:v>Family &amp; Consumer Sciences</c:v>
                </c:pt>
                <c:pt idx="22">
                  <c:v>Music</c:v>
                </c:pt>
                <c:pt idx="23">
                  <c:v>Renewable Resources</c:v>
                </c:pt>
                <c:pt idx="24">
                  <c:v>Physics &amp; Astronomy</c:v>
                </c:pt>
                <c:pt idx="25">
                  <c:v>Counseling</c:v>
                </c:pt>
                <c:pt idx="26">
                  <c:v>Kinesiology &amp; Health</c:v>
                </c:pt>
                <c:pt idx="27">
                  <c:v>University of Wyoming**</c:v>
                </c:pt>
                <c:pt idx="28">
                  <c:v>Veterinary Science</c:v>
                </c:pt>
                <c:pt idx="29">
                  <c:v>Leadership</c:v>
                </c:pt>
                <c:pt idx="30">
                  <c:v>Civil &amp; Architectural Engineering</c:v>
                </c:pt>
                <c:pt idx="31">
                  <c:v>Communication Disorders</c:v>
                </c:pt>
                <c:pt idx="32">
                  <c:v>American Studies</c:v>
                </c:pt>
                <c:pt idx="33">
                  <c:v>Philosophy</c:v>
                </c:pt>
                <c:pt idx="34">
                  <c:v>Special Education</c:v>
                </c:pt>
                <c:pt idx="35">
                  <c:v>Atmospheric Science</c:v>
                </c:pt>
                <c:pt idx="36">
                  <c:v>Agricultural &amp; Applied Economics</c:v>
                </c:pt>
                <c:pt idx="37">
                  <c:v>Animal Science</c:v>
                </c:pt>
                <c:pt idx="38">
                  <c:v>Geology &amp; Geophysics</c:v>
                </c:pt>
                <c:pt idx="39">
                  <c:v>Molecular Biology</c:v>
                </c:pt>
                <c:pt idx="40">
                  <c:v>Mechanical Engineering</c:v>
                </c:pt>
                <c:pt idx="41">
                  <c:v>Zoology &amp; Physiology</c:v>
                </c:pt>
                <c:pt idx="42">
                  <c:v>Economics</c:v>
                </c:pt>
                <c:pt idx="43">
                  <c:v>Theatre &amp; Dance</c:v>
                </c:pt>
                <c:pt idx="44">
                  <c:v>Secondary Education</c:v>
                </c:pt>
                <c:pt idx="45">
                  <c:v>Botany</c:v>
                </c:pt>
                <c:pt idx="46">
                  <c:v>Educational Studies</c:v>
                </c:pt>
                <c:pt idx="47">
                  <c:v>Chemical &amp; Petroleum Engineering</c:v>
                </c:pt>
                <c:pt idx="48">
                  <c:v>Adult Learning</c:v>
                </c:pt>
                <c:pt idx="49">
                  <c:v>School of Nursing</c:v>
                </c:pt>
                <c:pt idx="50">
                  <c:v>Chemistry</c:v>
                </c:pt>
                <c:pt idx="51">
                  <c:v>Geography</c:v>
                </c:pt>
                <c:pt idx="52">
                  <c:v>Mathematics</c:v>
                </c:pt>
                <c:pt idx="53">
                  <c:v>Elementary &amp; Early Childhood Education</c:v>
                </c:pt>
                <c:pt idx="54">
                  <c:v>African American &amp; Diaspora Studies</c:v>
                </c:pt>
                <c:pt idx="55">
                  <c:v>Criminal Justice</c:v>
                </c:pt>
                <c:pt idx="56">
                  <c:v>Religious Studies</c:v>
                </c:pt>
                <c:pt idx="57">
                  <c:v>Instructional Technology</c:v>
                </c:pt>
                <c:pt idx="58">
                  <c:v>Research</c:v>
                </c:pt>
                <c:pt idx="59">
                  <c:v>Social Work</c:v>
                </c:pt>
                <c:pt idx="60">
                  <c:v>Wyoming Institute for Disabilities</c:v>
                </c:pt>
              </c:strCache>
            </c:strRef>
          </c:cat>
          <c:val>
            <c:numRef>
              <c:f>Profs!$T$4:$T$57</c:f>
              <c:numCache>
                <c:formatCode>General</c:formatCode>
                <c:ptCount val="54"/>
                <c:pt idx="0">
                  <c:v>0.62000000000000099</c:v>
                </c:pt>
                <c:pt idx="1">
                  <c:v>0.73000000000000065</c:v>
                </c:pt>
                <c:pt idx="2">
                  <c:v>0.74000000000000099</c:v>
                </c:pt>
                <c:pt idx="3">
                  <c:v>0.75000000000000111</c:v>
                </c:pt>
                <c:pt idx="4">
                  <c:v>0.77000000000000113</c:v>
                </c:pt>
                <c:pt idx="5">
                  <c:v>0.8</c:v>
                </c:pt>
                <c:pt idx="6">
                  <c:v>0.8</c:v>
                </c:pt>
                <c:pt idx="7" formatCode="#,##0">
                  <c:v>0.8</c:v>
                </c:pt>
                <c:pt idx="8">
                  <c:v>0.8</c:v>
                </c:pt>
                <c:pt idx="9">
                  <c:v>0.8</c:v>
                </c:pt>
                <c:pt idx="10">
                  <c:v>0.8</c:v>
                </c:pt>
                <c:pt idx="11">
                  <c:v>0.81</c:v>
                </c:pt>
                <c:pt idx="12">
                  <c:v>0.81</c:v>
                </c:pt>
                <c:pt idx="13">
                  <c:v>0.81</c:v>
                </c:pt>
                <c:pt idx="14">
                  <c:v>0.82000000000000062</c:v>
                </c:pt>
                <c:pt idx="15">
                  <c:v>0.82000000000000062</c:v>
                </c:pt>
                <c:pt idx="16">
                  <c:v>0.84000000000000064</c:v>
                </c:pt>
                <c:pt idx="17">
                  <c:v>0.85000000000000064</c:v>
                </c:pt>
                <c:pt idx="18">
                  <c:v>0.85000000000000064</c:v>
                </c:pt>
                <c:pt idx="19">
                  <c:v>0.86000000000000065</c:v>
                </c:pt>
                <c:pt idx="20">
                  <c:v>0.86000000000000065</c:v>
                </c:pt>
                <c:pt idx="21">
                  <c:v>0.87000000000000099</c:v>
                </c:pt>
                <c:pt idx="22">
                  <c:v>0.87000000000000099</c:v>
                </c:pt>
                <c:pt idx="23">
                  <c:v>0.88</c:v>
                </c:pt>
                <c:pt idx="24">
                  <c:v>0.89</c:v>
                </c:pt>
                <c:pt idx="25">
                  <c:v>0.9</c:v>
                </c:pt>
                <c:pt idx="26">
                  <c:v>0.91</c:v>
                </c:pt>
                <c:pt idx="27">
                  <c:v>0.91</c:v>
                </c:pt>
                <c:pt idx="28">
                  <c:v>0.92</c:v>
                </c:pt>
                <c:pt idx="29">
                  <c:v>0.92</c:v>
                </c:pt>
                <c:pt idx="30">
                  <c:v>0.92</c:v>
                </c:pt>
                <c:pt idx="31">
                  <c:v>0.92</c:v>
                </c:pt>
                <c:pt idx="32">
                  <c:v>0.93</c:v>
                </c:pt>
                <c:pt idx="33">
                  <c:v>0.93</c:v>
                </c:pt>
                <c:pt idx="34">
                  <c:v>0.94000000000000061</c:v>
                </c:pt>
                <c:pt idx="35">
                  <c:v>0.94000000000000061</c:v>
                </c:pt>
                <c:pt idx="36">
                  <c:v>0.95000000000000062</c:v>
                </c:pt>
                <c:pt idx="37">
                  <c:v>0.96000000000000063</c:v>
                </c:pt>
                <c:pt idx="38">
                  <c:v>0.96000000000000063</c:v>
                </c:pt>
                <c:pt idx="39">
                  <c:v>0.97000000000000064</c:v>
                </c:pt>
                <c:pt idx="40">
                  <c:v>0.99</c:v>
                </c:pt>
                <c:pt idx="41">
                  <c:v>1.01</c:v>
                </c:pt>
                <c:pt idx="42" formatCode="0.00">
                  <c:v>1.0149959789961682</c:v>
                </c:pt>
                <c:pt idx="43">
                  <c:v>1.03</c:v>
                </c:pt>
                <c:pt idx="44">
                  <c:v>1.04</c:v>
                </c:pt>
                <c:pt idx="45">
                  <c:v>1.05</c:v>
                </c:pt>
                <c:pt idx="46">
                  <c:v>1.07</c:v>
                </c:pt>
                <c:pt idx="47">
                  <c:v>1.08</c:v>
                </c:pt>
                <c:pt idx="48">
                  <c:v>1.1000000000000001</c:v>
                </c:pt>
                <c:pt idx="49">
                  <c:v>1.1000000000000001</c:v>
                </c:pt>
                <c:pt idx="50">
                  <c:v>1.1200000000000001</c:v>
                </c:pt>
                <c:pt idx="51">
                  <c:v>1.1599999999999977</c:v>
                </c:pt>
                <c:pt idx="52">
                  <c:v>1.1599999999999977</c:v>
                </c:pt>
                <c:pt idx="53">
                  <c:v>1.1800000000000019</c:v>
                </c:pt>
              </c:numCache>
            </c:numRef>
          </c:val>
        </c:ser>
        <c:axId val="157438336"/>
        <c:axId val="157439872"/>
      </c:barChart>
      <c:catAx>
        <c:axId val="157438336"/>
        <c:scaling>
          <c:orientation val="minMax"/>
        </c:scaling>
        <c:axPos val="b"/>
        <c:tickLblPos val="nextTo"/>
        <c:crossAx val="157439872"/>
        <c:crosses val="autoZero"/>
        <c:auto val="1"/>
        <c:lblAlgn val="ctr"/>
        <c:lblOffset val="100"/>
        <c:tickLblSkip val="1"/>
      </c:catAx>
      <c:valAx>
        <c:axId val="157439872"/>
        <c:scaling>
          <c:orientation val="minMax"/>
        </c:scaling>
        <c:axPos val="l"/>
        <c:majorGridlines/>
        <c:numFmt formatCode="General" sourceLinked="1"/>
        <c:tickLblPos val="nextTo"/>
        <c:crossAx val="157438336"/>
        <c:crosses val="autoZero"/>
        <c:crossBetween val="between"/>
        <c:majorUnit val="0.1"/>
      </c:valAx>
    </c:plotArea>
    <c:plotVisOnly val="1"/>
  </c:chart>
  <c:externalData r:id="rId1"/>
  <c:userShapes r:id="rId2"/>
</c:chartSpace>
</file>

<file path=ppt/drawings/drawing1.xml><?xml version="1.0" encoding="utf-8"?>
<c:userShapes xmlns:c="http://schemas.openxmlformats.org/drawingml/2006/chart">
  <cdr:relSizeAnchor xmlns:cdr="http://schemas.openxmlformats.org/drawingml/2006/chartDrawing">
    <cdr:from>
      <cdr:x>0.36667</cdr:x>
      <cdr:y>0.23529</cdr:y>
    </cdr:from>
    <cdr:to>
      <cdr:x>0.375</cdr:x>
      <cdr:y>0.54412</cdr:y>
    </cdr:to>
    <cdr:sp macro="" textlink="">
      <cdr:nvSpPr>
        <cdr:cNvPr id="3" name="Rectangle 2"/>
        <cdr:cNvSpPr/>
      </cdr:nvSpPr>
      <cdr:spPr>
        <a:xfrm xmlns:a="http://schemas.openxmlformats.org/drawingml/2006/main">
          <a:off x="3352800" y="1219200"/>
          <a:ext cx="76170" cy="1600233"/>
        </a:xfrm>
        <a:prstGeom xmlns:a="http://schemas.openxmlformats.org/drawingml/2006/main" prst="rect">
          <a:avLst/>
        </a:prstGeom>
        <a:solidFill xmlns:a="http://schemas.openxmlformats.org/drawingml/2006/main">
          <a:schemeClr val="tx2"/>
        </a:solidFill>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endParaRPr lang="en-US"/>
        </a:p>
      </cdr:txBody>
    </cdr:sp>
  </cdr:relSizeAnchor>
  <cdr:relSizeAnchor xmlns:cdr="http://schemas.openxmlformats.org/drawingml/2006/chartDrawing">
    <cdr:from>
      <cdr:x>0.6</cdr:x>
      <cdr:y>0.91176</cdr:y>
    </cdr:from>
    <cdr:to>
      <cdr:x>0.85608</cdr:x>
      <cdr:y>0.9669</cdr:y>
    </cdr:to>
    <cdr:sp macro="" textlink="">
      <cdr:nvSpPr>
        <cdr:cNvPr id="5" name="TextBox 5"/>
        <cdr:cNvSpPr txBox="1"/>
      </cdr:nvSpPr>
      <cdr:spPr>
        <a:xfrm xmlns:a="http://schemas.openxmlformats.org/drawingml/2006/main">
          <a:off x="5486400" y="4724400"/>
          <a:ext cx="2341596" cy="285695"/>
        </a:xfrm>
        <a:prstGeom xmlns:a="http://schemas.openxmlformats.org/drawingml/2006/main" prst="rect">
          <a:avLst/>
        </a:prstGeom>
        <a:solidFill xmlns:a="http://schemas.openxmlformats.org/drawingml/2006/main">
          <a:sysClr val="window" lastClr="FFFFFF"/>
        </a:solidFill>
        <a:ln xmlns:a="http://schemas.openxmlformats.org/drawingml/2006/main" w="9525" cmpd="sng">
          <a:solidFill>
            <a:sysClr val="window" lastClr="FFFFFF">
              <a:shade val="50000"/>
            </a:sysClr>
          </a:solid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r>
            <a:rPr lang="en-US" sz="1100" b="1" dirty="0"/>
            <a:t>UW Average </a:t>
          </a:r>
          <a:r>
            <a:rPr lang="en-US" sz="1100" b="1" dirty="0" smtClean="0"/>
            <a:t>98% of OSU market</a:t>
          </a:r>
          <a:endParaRPr lang="en-US" sz="11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0.46667</cdr:x>
      <cdr:y>0.26761</cdr:y>
    </cdr:from>
    <cdr:to>
      <cdr:x>0.475</cdr:x>
      <cdr:y>0.56338</cdr:y>
    </cdr:to>
    <cdr:sp macro="" textlink="">
      <cdr:nvSpPr>
        <cdr:cNvPr id="3" name="Rectangle 2"/>
        <cdr:cNvSpPr/>
      </cdr:nvSpPr>
      <cdr:spPr>
        <a:xfrm xmlns:a="http://schemas.openxmlformats.org/drawingml/2006/main">
          <a:off x="4267200" y="1447800"/>
          <a:ext cx="76200" cy="1600200"/>
        </a:xfrm>
        <a:prstGeom xmlns:a="http://schemas.openxmlformats.org/drawingml/2006/main" prst="rect">
          <a:avLst/>
        </a:prstGeom>
        <a:solidFill xmlns:a="http://schemas.openxmlformats.org/drawingml/2006/main">
          <a:srgbClr val="FF0000"/>
        </a:solidFill>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endParaRPr lang="en-US"/>
        </a:p>
      </cdr:txBody>
    </cdr:sp>
  </cdr:relSizeAnchor>
  <cdr:relSizeAnchor xmlns:cdr="http://schemas.openxmlformats.org/drawingml/2006/chartDrawing">
    <cdr:from>
      <cdr:x>0.65833</cdr:x>
      <cdr:y>0.92537</cdr:y>
    </cdr:from>
    <cdr:to>
      <cdr:x>0.91441</cdr:x>
      <cdr:y>0.98133</cdr:y>
    </cdr:to>
    <cdr:sp macro="" textlink="">
      <cdr:nvSpPr>
        <cdr:cNvPr id="6" name="TextBox 5"/>
        <cdr:cNvSpPr txBox="1"/>
      </cdr:nvSpPr>
      <cdr:spPr>
        <a:xfrm xmlns:a="http://schemas.openxmlformats.org/drawingml/2006/main">
          <a:off x="6019800" y="4724400"/>
          <a:ext cx="2341596" cy="285695"/>
        </a:xfrm>
        <a:prstGeom xmlns:a="http://schemas.openxmlformats.org/drawingml/2006/main" prst="rect">
          <a:avLst/>
        </a:prstGeom>
        <a:solidFill xmlns:a="http://schemas.openxmlformats.org/drawingml/2006/main">
          <a:sysClr val="window" lastClr="FFFFFF"/>
        </a:solidFill>
        <a:ln xmlns:a="http://schemas.openxmlformats.org/drawingml/2006/main" w="9525" cmpd="sng">
          <a:solidFill>
            <a:sysClr val="window" lastClr="FFFFFF">
              <a:shade val="50000"/>
            </a:sysClr>
          </a:solid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r>
            <a:rPr lang="en-US" sz="1100" b="1" dirty="0"/>
            <a:t>UW Average </a:t>
          </a:r>
          <a:r>
            <a:rPr lang="en-US" sz="1100" b="1" dirty="0" smtClean="0"/>
            <a:t>96% of OSU market</a:t>
          </a:r>
          <a:endParaRPr lang="en-US" sz="1100" b="1" dirty="0"/>
        </a:p>
      </cdr:txBody>
    </cdr:sp>
  </cdr:relSizeAnchor>
</c:userShapes>
</file>

<file path=ppt/drawings/drawing3.xml><?xml version="1.0" encoding="utf-8"?>
<c:userShapes xmlns:c="http://schemas.openxmlformats.org/drawingml/2006/chart">
  <cdr:relSizeAnchor xmlns:cdr="http://schemas.openxmlformats.org/drawingml/2006/chartDrawing">
    <cdr:from>
      <cdr:x>0.51667</cdr:x>
      <cdr:y>0.27675</cdr:y>
    </cdr:from>
    <cdr:to>
      <cdr:x>0.525</cdr:x>
      <cdr:y>0.55714</cdr:y>
    </cdr:to>
    <cdr:sp macro="" textlink="">
      <cdr:nvSpPr>
        <cdr:cNvPr id="2" name="Rectangle 1"/>
        <cdr:cNvSpPr/>
      </cdr:nvSpPr>
      <cdr:spPr>
        <a:xfrm xmlns:a="http://schemas.openxmlformats.org/drawingml/2006/main">
          <a:off x="4724400" y="1476200"/>
          <a:ext cx="76200" cy="1495600"/>
        </a:xfrm>
        <a:prstGeom xmlns:a="http://schemas.openxmlformats.org/drawingml/2006/main" prst="rect">
          <a:avLst/>
        </a:prstGeom>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0.59494</cdr:x>
      <cdr:y>0.9313</cdr:y>
    </cdr:from>
    <cdr:to>
      <cdr:x>0.85102</cdr:x>
      <cdr:y>0.98664</cdr:y>
    </cdr:to>
    <cdr:sp macro="" textlink="">
      <cdr:nvSpPr>
        <cdr:cNvPr id="3" name="TextBox 5"/>
        <cdr:cNvSpPr txBox="1"/>
      </cdr:nvSpPr>
      <cdr:spPr>
        <a:xfrm xmlns:a="http://schemas.openxmlformats.org/drawingml/2006/main">
          <a:off x="5819775" y="4648200"/>
          <a:ext cx="2505075" cy="276225"/>
        </a:xfrm>
        <a:prstGeom xmlns:a="http://schemas.openxmlformats.org/drawingml/2006/main" prst="rect">
          <a:avLst/>
        </a:prstGeom>
        <a:solidFill xmlns:a="http://schemas.openxmlformats.org/drawingml/2006/main">
          <a:sysClr val="window" lastClr="FFFFFF"/>
        </a:solidFill>
        <a:ln xmlns:a="http://schemas.openxmlformats.org/drawingml/2006/main" w="9525" cmpd="sng">
          <a:solidFill>
            <a:sysClr val="window" lastClr="FFFFFF">
              <a:shade val="50000"/>
            </a:sysClr>
          </a:solid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r>
            <a:rPr lang="en-US" sz="1100" b="1" dirty="0"/>
            <a:t>UW Average </a:t>
          </a:r>
          <a:r>
            <a:rPr lang="en-US" sz="1100" b="1" dirty="0" smtClean="0"/>
            <a:t>91% of OSU market</a:t>
          </a:r>
          <a:endParaRPr lang="en-US" sz="11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smtClean="0">
                <a:latin typeface="+mn-lt"/>
              </a:defRPr>
            </a:lvl1pPr>
          </a:lstStyle>
          <a:p>
            <a:pPr>
              <a:defRPr/>
            </a:pPr>
            <a:fld id="{38DB38B3-A7F7-4E4D-A2C0-D6DEBF3DD22F}" type="datetimeFigureOut">
              <a:rPr lang="en-US"/>
              <a:pPr>
                <a:defRPr/>
              </a:pPr>
              <a:t>5/3/2011</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smtClean="0">
                <a:latin typeface="+mn-lt"/>
              </a:defRPr>
            </a:lvl1pPr>
          </a:lstStyle>
          <a:p>
            <a:pPr>
              <a:defRPr/>
            </a:pPr>
            <a:fld id="{ECCA4E3E-AA0B-491D-87E7-9BBF7CF65D3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smtClean="0">
                <a:latin typeface="+mn-lt"/>
              </a:defRPr>
            </a:lvl1pPr>
          </a:lstStyle>
          <a:p>
            <a:pPr>
              <a:defRPr/>
            </a:pPr>
            <a:fld id="{FE9D850B-F283-48D1-8D3A-1DD1BDC7DEC6}" type="datetimeFigureOut">
              <a:rPr lang="en-US"/>
              <a:pPr>
                <a:defRPr/>
              </a:pPr>
              <a:t>5/3/2011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smtClean="0">
                <a:latin typeface="+mn-lt"/>
              </a:defRPr>
            </a:lvl1pPr>
          </a:lstStyle>
          <a:p>
            <a:pPr>
              <a:defRPr/>
            </a:pPr>
            <a:fld id="{141EDAA4-135A-4FE4-8262-A8432432C63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8A4AC3E-716F-490D-9F4A-FAB0F8FFA59A}" type="slidenum">
              <a:rPr lang="en-US"/>
              <a:pPr fontAlgn="base">
                <a:spcBef>
                  <a:spcPct val="0"/>
                </a:spcBef>
                <a:spcAft>
                  <a:spcPct val="0"/>
                </a:spcAft>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73E308A-3901-4075-B142-8CC7248E3BC0}" type="datetimeFigureOut">
              <a:rPr lang="en-US"/>
              <a:pPr>
                <a:defRPr/>
              </a:pPr>
              <a:t>5/3/2011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B0BAED-8EE7-40D1-907B-62F5267F84D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9B888A-27EB-4C35-A478-B0CF7F6E19FC}" type="datetimeFigureOut">
              <a:rPr lang="en-US"/>
              <a:pPr>
                <a:defRPr/>
              </a:pPr>
              <a:t>5/3/2011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3B0D20E-E25E-47AA-83A7-F7674596BDD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B81DBC6-D31D-480C-8026-DA13404E1EB5}" type="datetimeFigureOut">
              <a:rPr lang="en-US"/>
              <a:pPr>
                <a:defRPr/>
              </a:pPr>
              <a:t>5/3/2011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6AA0701-96C1-48A2-88CF-5596E6B0971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C35EDCD-5EB9-4060-ADDE-C8D45007A6CD}" type="datetimeFigureOut">
              <a:rPr lang="en-US"/>
              <a:pPr>
                <a:defRPr/>
              </a:pPr>
              <a:t>5/3/2011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4DFE29-767E-4AE6-8AB1-3574304BA9A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D11E3D6-11DD-405C-A05D-F5697C0C3EB8}" type="datetimeFigureOut">
              <a:rPr lang="en-US"/>
              <a:pPr>
                <a:defRPr/>
              </a:pPr>
              <a:t>5/3/2011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6175BB8-6E06-4E31-944A-DA47057EA23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CD17AA4-E8EB-4C2D-A934-DFEAF35F3944}" type="datetimeFigureOut">
              <a:rPr lang="en-US"/>
              <a:pPr>
                <a:defRPr/>
              </a:pPr>
              <a:t>5/3/2011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5A04197-D068-452A-9ECC-272130CE866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900B9D0-B667-4DD5-A6E8-94CC497C521B}" type="datetimeFigureOut">
              <a:rPr lang="en-US"/>
              <a:pPr>
                <a:defRPr/>
              </a:pPr>
              <a:t>5/3/2011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BCD51F1-DAA7-415D-8D53-EC795EE2A1A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59D523B-8B5E-451F-952A-16D37BD19575}" type="datetimeFigureOut">
              <a:rPr lang="en-US"/>
              <a:pPr>
                <a:defRPr/>
              </a:pPr>
              <a:t>5/3/2011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B8B3E6A-88C7-4B67-A28C-C017B5855F6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B5057E0-51BC-436A-93AA-E3839E445AD2}" type="datetimeFigureOut">
              <a:rPr lang="en-US"/>
              <a:pPr>
                <a:defRPr/>
              </a:pPr>
              <a:t>5/3/2011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8E844BB-3946-4071-A3F0-12C2BB074BB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365F2B1-90F3-4383-B4DC-6DBC8310E7FA}" type="datetimeFigureOut">
              <a:rPr lang="en-US"/>
              <a:pPr>
                <a:defRPr/>
              </a:pPr>
              <a:t>5/3/2011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F3541B7-89BD-4459-A150-748ABA68319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9D35FB0-F0A5-44B5-A5CB-63248DFBF480}" type="datetimeFigureOut">
              <a:rPr lang="en-US"/>
              <a:pPr>
                <a:defRPr/>
              </a:pPr>
              <a:t>5/3/2011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C2FBA3C-34DA-4658-9277-EF022419BD7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2A833B48-5DC6-4C9C-A194-77F723DDAD9B}" type="datetimeFigureOut">
              <a:rPr lang="en-US"/>
              <a:pPr>
                <a:defRPr/>
              </a:pPr>
              <a:t>5/3/2011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210EC8EC-C87C-4463-9FF5-465611D5F16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r>
              <a:rPr lang="en-US" smtClean="0"/>
              <a:t>Salary Findings </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US" dirty="0" smtClean="0"/>
              <a:t>April 25</a:t>
            </a:r>
            <a:r>
              <a:rPr lang="en-US" baseline="30000" dirty="0" smtClean="0"/>
              <a:t>th</a:t>
            </a:r>
            <a:r>
              <a:rPr lang="en-US" dirty="0" smtClean="0"/>
              <a:t>, 2011</a:t>
            </a:r>
          </a:p>
          <a:p>
            <a:pPr fontAlgn="auto">
              <a:spcAft>
                <a:spcPts val="0"/>
              </a:spcAft>
              <a:buFont typeface="Arial" pitchFamily="34" charset="0"/>
              <a:buNone/>
              <a:defRPr/>
            </a:pPr>
            <a:r>
              <a:rPr lang="en-US" dirty="0" smtClean="0"/>
              <a:t>Faculty Senate Budget Committee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0" y="914400"/>
          <a:ext cx="9144000" cy="5334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mtClean="0"/>
              <a:t>College Results</a:t>
            </a:r>
          </a:p>
        </p:txBody>
      </p:sp>
      <p:graphicFrame>
        <p:nvGraphicFramePr>
          <p:cNvPr id="23588" name="Group 36"/>
          <p:cNvGraphicFramePr>
            <a:graphicFrameLocks noGrp="1"/>
          </p:cNvGraphicFramePr>
          <p:nvPr>
            <p:ph idx="1"/>
          </p:nvPr>
        </p:nvGraphicFramePr>
        <p:xfrm>
          <a:off x="1524000" y="2590800"/>
          <a:ext cx="6324600" cy="3343275"/>
        </p:xfrm>
        <a:graphic>
          <a:graphicData uri="http://schemas.openxmlformats.org/drawingml/2006/table">
            <a:tbl>
              <a:tblPr/>
              <a:tblGrid>
                <a:gridCol w="3162300"/>
                <a:gridCol w="31623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College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Average % of Market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Education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Arts &amp; Sciences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97%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Engineering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95%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Agriculture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92%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Health Sciences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91%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Business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85%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Law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82%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UW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93%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23586" name="TextBox 4"/>
          <p:cNvSpPr txBox="1">
            <a:spLocks noChangeArrowheads="1"/>
          </p:cNvSpPr>
          <p:nvPr/>
        </p:nvSpPr>
        <p:spPr bwMode="auto">
          <a:xfrm>
            <a:off x="685800" y="1371600"/>
            <a:ext cx="7696200" cy="923925"/>
          </a:xfrm>
          <a:prstGeom prst="rect">
            <a:avLst/>
          </a:prstGeom>
          <a:noFill/>
          <a:ln w="9525">
            <a:noFill/>
            <a:miter lim="800000"/>
            <a:headEnd/>
            <a:tailEnd/>
          </a:ln>
        </p:spPr>
        <p:txBody>
          <a:bodyPr>
            <a:spAutoFit/>
          </a:bodyPr>
          <a:lstStyle/>
          <a:p>
            <a:r>
              <a:rPr lang="en-US" dirty="0">
                <a:latin typeface="Calibri" pitchFamily="34" charset="0"/>
              </a:rPr>
              <a:t>College results based on simple average of Department all-rank results.  Department results use rank averages weighted by faculty number in each rank.   to generate an all-rank % of market.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t>Compression</a:t>
            </a:r>
          </a:p>
        </p:txBody>
      </p:sp>
      <p:sp>
        <p:nvSpPr>
          <p:cNvPr id="3" name="Content Placeholder 2"/>
          <p:cNvSpPr>
            <a:spLocks noGrp="1"/>
          </p:cNvSpPr>
          <p:nvPr>
            <p:ph idx="1"/>
          </p:nvPr>
        </p:nvSpPr>
        <p:spPr/>
        <p:txBody>
          <a:bodyPr>
            <a:normAutofit/>
          </a:bodyPr>
          <a:lstStyle/>
          <a:p>
            <a:pPr>
              <a:lnSpc>
                <a:spcPct val="90000"/>
              </a:lnSpc>
            </a:pPr>
            <a:r>
              <a:rPr lang="en-US" smtClean="0"/>
              <a:t>Two types:</a:t>
            </a:r>
          </a:p>
          <a:p>
            <a:pPr lvl="1">
              <a:lnSpc>
                <a:spcPct val="90000"/>
              </a:lnSpc>
            </a:pPr>
            <a:r>
              <a:rPr lang="en-US" b="1" i="1" smtClean="0"/>
              <a:t>Rank-compression</a:t>
            </a:r>
            <a:r>
              <a:rPr lang="en-US" smtClean="0"/>
              <a:t>: when a senior rank is paid less than a lower rank in a department.</a:t>
            </a:r>
          </a:p>
          <a:p>
            <a:pPr lvl="2">
              <a:lnSpc>
                <a:spcPct val="90000"/>
              </a:lnSpc>
            </a:pPr>
            <a:r>
              <a:rPr lang="en-US" smtClean="0"/>
              <a:t>No indication this occurring on campus systematically.</a:t>
            </a:r>
          </a:p>
          <a:p>
            <a:pPr lvl="2">
              <a:lnSpc>
                <a:spcPct val="90000"/>
              </a:lnSpc>
            </a:pPr>
            <a:r>
              <a:rPr lang="en-US" smtClean="0"/>
              <a:t>On average full professors earn 29% more than Associates by department.</a:t>
            </a:r>
          </a:p>
          <a:p>
            <a:pPr lvl="2">
              <a:lnSpc>
                <a:spcPct val="90000"/>
              </a:lnSpc>
            </a:pPr>
            <a:r>
              <a:rPr lang="en-US" smtClean="0"/>
              <a:t>Associates on average earn 10% more than assistants by department. </a:t>
            </a:r>
          </a:p>
          <a:p>
            <a:pPr lvl="1">
              <a:lnSpc>
                <a:spcPct val="90000"/>
              </a:lnSpc>
            </a:pPr>
            <a:r>
              <a:rPr lang="en-US" b="1" i="1" smtClean="0"/>
              <a:t>Market compression</a:t>
            </a:r>
            <a:r>
              <a:rPr lang="en-US" smtClean="0"/>
              <a:t>: when senior ranks are farther from market than more junior ranks.</a:t>
            </a:r>
          </a:p>
          <a:p>
            <a:pPr lvl="2">
              <a:lnSpc>
                <a:spcPct val="90000"/>
              </a:lnSpc>
            </a:pPr>
            <a:r>
              <a:rPr lang="en-US" smtClean="0"/>
              <a:t>This exists as previously shown.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idx="4294967295"/>
          </p:nvPr>
        </p:nvSpPr>
        <p:spPr/>
        <p:txBody>
          <a:bodyPr/>
          <a:lstStyle/>
          <a:p>
            <a:r>
              <a:rPr lang="en-US" smtClean="0"/>
              <a:t>Faculty below 90% of market</a:t>
            </a:r>
          </a:p>
        </p:txBody>
      </p:sp>
      <p:graphicFrame>
        <p:nvGraphicFramePr>
          <p:cNvPr id="4" name="Content Placeholder 3"/>
          <p:cNvGraphicFramePr>
            <a:graphicFrameLocks noGrp="1"/>
          </p:cNvGraphicFramePr>
          <p:nvPr>
            <p:ph idx="4294967295"/>
          </p:nvPr>
        </p:nvGraphicFramePr>
        <p:xfrm>
          <a:off x="381000" y="2819400"/>
          <a:ext cx="8229600" cy="2397760"/>
        </p:xfrm>
        <a:graphic>
          <a:graphicData uri="http://schemas.openxmlformats.org/drawingml/2006/table">
            <a:tbl>
              <a:tblPr firstRow="1" bandRow="1">
                <a:tableStyleId>{5C22544A-7EE6-4342-B048-85BDC9FD1C3A}</a:tableStyleId>
              </a:tblPr>
              <a:tblGrid>
                <a:gridCol w="3048000"/>
                <a:gridCol w="2438400"/>
                <a:gridCol w="2743200"/>
              </a:tblGrid>
              <a:tr h="370840">
                <a:tc>
                  <a:txBody>
                    <a:bodyPr/>
                    <a:lstStyle/>
                    <a:p>
                      <a:r>
                        <a:rPr lang="en-US" dirty="0" smtClean="0"/>
                        <a:t>Rank</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Number of Departments*</a:t>
                      </a:r>
                    </a:p>
                    <a:p>
                      <a:pPr algn="ctr"/>
                      <a:endParaRPr lang="en-US" dirty="0"/>
                    </a:p>
                  </a:txBody>
                  <a:tcPr/>
                </a:tc>
                <a:tc>
                  <a:txBody>
                    <a:bodyPr/>
                    <a:lstStyle/>
                    <a:p>
                      <a:pPr algn="ctr"/>
                      <a:r>
                        <a:rPr lang="en-US" dirty="0" smtClean="0"/>
                        <a:t>Number of Faculty in identified departments</a:t>
                      </a:r>
                    </a:p>
                    <a:p>
                      <a:pPr algn="ctr"/>
                      <a:endParaRPr lang="en-US" dirty="0"/>
                    </a:p>
                  </a:txBody>
                  <a:tcPr/>
                </a:tc>
              </a:tr>
              <a:tr h="370840">
                <a:tc>
                  <a:txBody>
                    <a:bodyPr/>
                    <a:lstStyle/>
                    <a:p>
                      <a:r>
                        <a:rPr lang="en-US" dirty="0" smtClean="0"/>
                        <a:t>Full</a:t>
                      </a:r>
                      <a:endParaRPr lang="en-US" dirty="0"/>
                    </a:p>
                  </a:txBody>
                  <a:tcPr/>
                </a:tc>
                <a:tc>
                  <a:txBody>
                    <a:bodyPr/>
                    <a:lstStyle/>
                    <a:p>
                      <a:pPr algn="ctr"/>
                      <a:r>
                        <a:rPr lang="en-US" dirty="0" smtClean="0"/>
                        <a:t>25 (47%)</a:t>
                      </a:r>
                      <a:endParaRPr lang="en-US" dirty="0"/>
                    </a:p>
                  </a:txBody>
                  <a:tcPr/>
                </a:tc>
                <a:tc>
                  <a:txBody>
                    <a:bodyPr/>
                    <a:lstStyle/>
                    <a:p>
                      <a:pPr algn="ctr"/>
                      <a:r>
                        <a:rPr lang="en-US" dirty="0" smtClean="0"/>
                        <a:t>109 (19%)</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Associate</a:t>
                      </a:r>
                    </a:p>
                  </a:txBody>
                  <a:tcPr/>
                </a:tc>
                <a:tc>
                  <a:txBody>
                    <a:bodyPr/>
                    <a:lstStyle/>
                    <a:p>
                      <a:pPr algn="ctr"/>
                      <a:r>
                        <a:rPr lang="en-US" dirty="0" smtClean="0"/>
                        <a:t>12 (21%)</a:t>
                      </a:r>
                      <a:endParaRPr lang="en-US" dirty="0"/>
                    </a:p>
                  </a:txBody>
                  <a:tcPr/>
                </a:tc>
                <a:tc>
                  <a:txBody>
                    <a:bodyPr/>
                    <a:lstStyle/>
                    <a:p>
                      <a:pPr algn="ctr"/>
                      <a:r>
                        <a:rPr lang="en-US" dirty="0" smtClean="0"/>
                        <a:t>36 (6%)</a:t>
                      </a:r>
                      <a:endParaRPr lang="en-US" dirty="0"/>
                    </a:p>
                  </a:txBody>
                  <a:tcPr/>
                </a:tc>
              </a:tr>
              <a:tr h="370840">
                <a:tc>
                  <a:txBody>
                    <a:bodyPr/>
                    <a:lstStyle/>
                    <a:p>
                      <a:r>
                        <a:rPr lang="en-US" dirty="0" smtClean="0"/>
                        <a:t>Assistant</a:t>
                      </a:r>
                      <a:endParaRPr lang="en-US" dirty="0"/>
                    </a:p>
                  </a:txBody>
                  <a:tcPr/>
                </a:tc>
                <a:tc>
                  <a:txBody>
                    <a:bodyPr/>
                    <a:lstStyle/>
                    <a:p>
                      <a:pPr algn="ctr"/>
                      <a:r>
                        <a:rPr lang="en-US" dirty="0" smtClean="0"/>
                        <a:t>4  (8%)</a:t>
                      </a:r>
                      <a:endParaRPr lang="en-US" dirty="0"/>
                    </a:p>
                  </a:txBody>
                  <a:tcPr/>
                </a:tc>
                <a:tc>
                  <a:txBody>
                    <a:bodyPr/>
                    <a:lstStyle/>
                    <a:p>
                      <a:pPr algn="ctr"/>
                      <a:r>
                        <a:rPr lang="en-US" dirty="0" smtClean="0"/>
                        <a:t>18 (3%)</a:t>
                      </a:r>
                      <a:endParaRPr lang="en-US" dirty="0"/>
                    </a:p>
                  </a:txBody>
                  <a:tcPr/>
                </a:tc>
              </a:tr>
              <a:tr h="370840">
                <a:tc>
                  <a:txBody>
                    <a:bodyPr/>
                    <a:lstStyle/>
                    <a:p>
                      <a:r>
                        <a:rPr lang="en-US" dirty="0" smtClean="0"/>
                        <a:t>UW reference</a:t>
                      </a:r>
                      <a:endParaRPr lang="en-US" dirty="0"/>
                    </a:p>
                  </a:txBody>
                  <a:tcPr/>
                </a:tc>
                <a:tc>
                  <a:txBody>
                    <a:bodyPr/>
                    <a:lstStyle/>
                    <a:p>
                      <a:pPr algn="ctr"/>
                      <a:r>
                        <a:rPr lang="en-US" dirty="0" smtClean="0"/>
                        <a:t>60 departments </a:t>
                      </a:r>
                      <a:endParaRPr lang="en-US" dirty="0"/>
                    </a:p>
                  </a:txBody>
                  <a:tcPr/>
                </a:tc>
                <a:tc>
                  <a:txBody>
                    <a:bodyPr/>
                    <a:lstStyle/>
                    <a:p>
                      <a:pPr algn="ctr"/>
                      <a:r>
                        <a:rPr lang="en-US" dirty="0" smtClean="0"/>
                        <a:t>581</a:t>
                      </a:r>
                      <a:endParaRPr lang="en-US" dirty="0"/>
                    </a:p>
                  </a:txBody>
                  <a:tcPr/>
                </a:tc>
              </a:tr>
            </a:tbl>
          </a:graphicData>
        </a:graphic>
      </p:graphicFrame>
      <p:sp>
        <p:nvSpPr>
          <p:cNvPr id="45085" name="TextBox 4"/>
          <p:cNvSpPr txBox="1">
            <a:spLocks noChangeArrowheads="1"/>
          </p:cNvSpPr>
          <p:nvPr/>
        </p:nvSpPr>
        <p:spPr bwMode="auto">
          <a:xfrm>
            <a:off x="1600200" y="1524000"/>
            <a:ext cx="5867400" cy="1108075"/>
          </a:xfrm>
          <a:prstGeom prst="rect">
            <a:avLst/>
          </a:prstGeom>
          <a:noFill/>
          <a:ln w="9525">
            <a:noFill/>
            <a:miter lim="800000"/>
            <a:headEnd/>
            <a:tailEnd/>
          </a:ln>
        </p:spPr>
        <p:txBody>
          <a:bodyPr>
            <a:spAutoFit/>
          </a:bodyPr>
          <a:lstStyle/>
          <a:p>
            <a:pPr algn="ctr"/>
            <a:r>
              <a:rPr lang="en-US" sz="2400">
                <a:latin typeface="Calibri" pitchFamily="34" charset="0"/>
              </a:rPr>
              <a:t>Data based on dept. average salaries vs. OSU salary by discipline </a:t>
            </a:r>
          </a:p>
          <a:p>
            <a:endParaRPr lang="en-US">
              <a:latin typeface="Calibri" pitchFamily="34" charset="0"/>
            </a:endParaRPr>
          </a:p>
        </p:txBody>
      </p:sp>
      <p:sp>
        <p:nvSpPr>
          <p:cNvPr id="45086" name="TextBox 5"/>
          <p:cNvSpPr txBox="1">
            <a:spLocks noChangeArrowheads="1"/>
          </p:cNvSpPr>
          <p:nvPr/>
        </p:nvSpPr>
        <p:spPr bwMode="auto">
          <a:xfrm>
            <a:off x="457200" y="5486400"/>
            <a:ext cx="8153400" cy="369888"/>
          </a:xfrm>
          <a:prstGeom prst="rect">
            <a:avLst/>
          </a:prstGeom>
          <a:noFill/>
          <a:ln w="9525">
            <a:noFill/>
            <a:miter lim="800000"/>
            <a:headEnd/>
            <a:tailEnd/>
          </a:ln>
        </p:spPr>
        <p:txBody>
          <a:bodyPr>
            <a:spAutoFit/>
          </a:bodyPr>
          <a:lstStyle/>
          <a:p>
            <a:r>
              <a:rPr lang="en-US">
                <a:latin typeface="Calibri" pitchFamily="34" charset="0"/>
              </a:rPr>
              <a:t>*53 departments have assistant and full professors, 56 include associates.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p:txBody>
          <a:bodyPr/>
          <a:lstStyle/>
          <a:p>
            <a:r>
              <a:rPr lang="en-US" smtClean="0"/>
              <a:t>Future market compression </a:t>
            </a:r>
          </a:p>
        </p:txBody>
      </p:sp>
      <p:sp>
        <p:nvSpPr>
          <p:cNvPr id="48131" name="Rectangle 3"/>
          <p:cNvSpPr>
            <a:spLocks noGrp="1"/>
          </p:cNvSpPr>
          <p:nvPr>
            <p:ph type="body" idx="1"/>
          </p:nvPr>
        </p:nvSpPr>
        <p:spPr/>
        <p:txBody>
          <a:bodyPr/>
          <a:lstStyle/>
          <a:p>
            <a:r>
              <a:rPr lang="en-US" dirty="0" smtClean="0"/>
              <a:t>Currently Full professors earn 29% more than associates</a:t>
            </a:r>
          </a:p>
          <a:p>
            <a:pPr lvl="1"/>
            <a:r>
              <a:rPr lang="en-US" dirty="0" smtClean="0"/>
              <a:t>As current Full Professors retire and Associates are promoted with 10% increase, this differential will be eroded.</a:t>
            </a:r>
          </a:p>
          <a:p>
            <a:r>
              <a:rPr lang="en-US" dirty="0" smtClean="0"/>
              <a:t>Current Full Professors are </a:t>
            </a:r>
            <a:r>
              <a:rPr lang="en-US" dirty="0" smtClean="0"/>
              <a:t>paid lowest </a:t>
            </a:r>
            <a:r>
              <a:rPr lang="en-US" dirty="0" smtClean="0"/>
              <a:t>relative to market despite highest pay on campus. </a:t>
            </a:r>
          </a:p>
          <a:p>
            <a:pPr lvl="1"/>
            <a:r>
              <a:rPr lang="en-US" dirty="0" smtClean="0"/>
              <a:t>This will worsen unless future Full Professors are made closer to market upon promotion.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smtClean="0"/>
              <a:t>Recommendations</a:t>
            </a:r>
          </a:p>
        </p:txBody>
      </p:sp>
      <p:sp>
        <p:nvSpPr>
          <p:cNvPr id="30722" name="Content Placeholder 2"/>
          <p:cNvSpPr>
            <a:spLocks noGrp="1"/>
          </p:cNvSpPr>
          <p:nvPr>
            <p:ph idx="1"/>
          </p:nvPr>
        </p:nvSpPr>
        <p:spPr/>
        <p:txBody>
          <a:bodyPr/>
          <a:lstStyle/>
          <a:p>
            <a:pPr marL="514350" indent="-514350">
              <a:buFont typeface="Calibri" pitchFamily="34" charset="0"/>
              <a:buAutoNum type="arabicPeriod" startAt="3"/>
            </a:pPr>
            <a:r>
              <a:rPr lang="en-US" smtClean="0"/>
              <a:t>UW should adopt the 20% compensation increase defined in Action Item 65 for promotion from Associate to Full as soon as possible. </a:t>
            </a:r>
          </a:p>
          <a:p>
            <a:pPr marL="914400" lvl="1" indent="-514350"/>
            <a:r>
              <a:rPr lang="en-US" smtClean="0"/>
              <a:t>Current differentials between Full and associate professor largely established with recent salary adjustments. </a:t>
            </a:r>
          </a:p>
          <a:p>
            <a:pPr marL="914400" lvl="1" indent="-514350"/>
            <a:r>
              <a:rPr lang="en-US" smtClean="0"/>
              <a:t>These will be eroded over time given current 10% promotion policy.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smtClean="0"/>
              <a:t>Recommendations</a:t>
            </a:r>
          </a:p>
        </p:txBody>
      </p:sp>
      <p:sp>
        <p:nvSpPr>
          <p:cNvPr id="31746" name="Content Placeholder 2"/>
          <p:cNvSpPr>
            <a:spLocks noGrp="1"/>
          </p:cNvSpPr>
          <p:nvPr>
            <p:ph idx="1"/>
          </p:nvPr>
        </p:nvSpPr>
        <p:spPr>
          <a:xfrm>
            <a:off x="457200" y="1295400"/>
            <a:ext cx="8229600" cy="5181600"/>
          </a:xfrm>
        </p:spPr>
        <p:txBody>
          <a:bodyPr/>
          <a:lstStyle/>
          <a:p>
            <a:pPr marL="514350" indent="-514350">
              <a:buFont typeface="Calibri" pitchFamily="34" charset="0"/>
              <a:buAutoNum type="arabicPeriod" startAt="4"/>
            </a:pPr>
            <a:r>
              <a:rPr lang="en-US" smtClean="0"/>
              <a:t>Future UW budget requests should seek two separate salary adjustment pools every biennium. </a:t>
            </a:r>
          </a:p>
          <a:p>
            <a:pPr marL="914400" lvl="1" indent="-514350"/>
            <a:r>
              <a:rPr lang="en-US" smtClean="0"/>
              <a:t>The “</a:t>
            </a:r>
            <a:r>
              <a:rPr lang="en-US" b="1" smtClean="0"/>
              <a:t>catch-up</a:t>
            </a:r>
            <a:r>
              <a:rPr lang="en-US" smtClean="0"/>
              <a:t>” pool (Administrative) for promotion, special individual and faculty market, gender inequality, and compression adjustments. </a:t>
            </a:r>
          </a:p>
          <a:p>
            <a:pPr marL="914400" lvl="1" indent="-514350"/>
            <a:r>
              <a:rPr lang="en-US" smtClean="0"/>
              <a:t>The “</a:t>
            </a:r>
            <a:r>
              <a:rPr lang="en-US" b="1" smtClean="0"/>
              <a:t>keep-up</a:t>
            </a:r>
            <a:r>
              <a:rPr lang="en-US" smtClean="0"/>
              <a:t>” pool for increases to maintain salary purchasing power eroded by inflation, and to remain competitive with the university benchmark salary levels.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Wyoming Cost of </a:t>
            </a:r>
            <a:r>
              <a:rPr lang="en-US" dirty="0" smtClean="0"/>
              <a:t>Living</a:t>
            </a:r>
            <a:endParaRPr lang="en-US" dirty="0"/>
          </a:p>
        </p:txBody>
      </p:sp>
      <p:sp>
        <p:nvSpPr>
          <p:cNvPr id="4" name="Content Placeholder 3"/>
          <p:cNvSpPr>
            <a:spLocks noGrp="1"/>
          </p:cNvSpPr>
          <p:nvPr>
            <p:ph idx="1"/>
          </p:nvPr>
        </p:nvSpPr>
        <p:spPr>
          <a:xfrm>
            <a:off x="457200" y="1600200"/>
            <a:ext cx="8229600" cy="4953000"/>
          </a:xfrm>
        </p:spPr>
        <p:txBody>
          <a:bodyPr/>
          <a:lstStyle/>
          <a:p>
            <a:r>
              <a:rPr lang="en-US" dirty="0" smtClean="0"/>
              <a:t>2Q 2010</a:t>
            </a:r>
          </a:p>
          <a:p>
            <a:pPr lvl="1"/>
            <a:r>
              <a:rPr lang="en-US" dirty="0" smtClean="0"/>
              <a:t>Statewide: 		1.9%</a:t>
            </a:r>
          </a:p>
          <a:p>
            <a:pPr lvl="1"/>
            <a:r>
              <a:rPr lang="en-US" dirty="0" smtClean="0"/>
              <a:t>Southeast Region:  	2.6%</a:t>
            </a:r>
          </a:p>
          <a:p>
            <a:r>
              <a:rPr lang="en-US" dirty="0" smtClean="0"/>
              <a:t>2009 (average reading)</a:t>
            </a:r>
          </a:p>
          <a:p>
            <a:pPr lvl="1"/>
            <a:r>
              <a:rPr lang="en-US" dirty="0" smtClean="0"/>
              <a:t>Statewide: 		1.4%</a:t>
            </a:r>
          </a:p>
          <a:p>
            <a:pPr lvl="1"/>
            <a:r>
              <a:rPr lang="en-US" dirty="0" smtClean="0"/>
              <a:t>Southeast Region:  	1.8%</a:t>
            </a:r>
          </a:p>
          <a:p>
            <a:r>
              <a:rPr lang="en-US" dirty="0" smtClean="0"/>
              <a:t>2008 (average reading)</a:t>
            </a:r>
          </a:p>
          <a:p>
            <a:pPr lvl="1"/>
            <a:r>
              <a:rPr lang="en-US" dirty="0" smtClean="0"/>
              <a:t>Statewide: 		5.3%</a:t>
            </a:r>
          </a:p>
          <a:p>
            <a:pPr lvl="1"/>
            <a:r>
              <a:rPr lang="en-US" dirty="0" smtClean="0"/>
              <a:t>Southeast Region:  	4.4%</a:t>
            </a:r>
          </a:p>
          <a:p>
            <a:endParaRPr lang="en-US" dirty="0"/>
          </a:p>
        </p:txBody>
      </p:sp>
      <p:sp>
        <p:nvSpPr>
          <p:cNvPr id="5" name="TextBox 4"/>
          <p:cNvSpPr txBox="1"/>
          <p:nvPr/>
        </p:nvSpPr>
        <p:spPr>
          <a:xfrm>
            <a:off x="533400" y="6400800"/>
            <a:ext cx="7772400" cy="276999"/>
          </a:xfrm>
          <a:prstGeom prst="rect">
            <a:avLst/>
          </a:prstGeom>
          <a:noFill/>
        </p:spPr>
        <p:txBody>
          <a:bodyPr wrap="square" rtlCol="0">
            <a:spAutoFit/>
          </a:bodyPr>
          <a:lstStyle/>
          <a:p>
            <a:r>
              <a:rPr lang="en-US" sz="1200" i="1" dirty="0" smtClean="0"/>
              <a:t>Source:  Wyoming Economic Analysis Division </a:t>
            </a:r>
            <a:endParaRPr lang="en-US" sz="1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smtClean="0"/>
              <a:t>Recommendations</a:t>
            </a:r>
          </a:p>
        </p:txBody>
      </p:sp>
      <p:sp>
        <p:nvSpPr>
          <p:cNvPr id="32770" name="Content Placeholder 2"/>
          <p:cNvSpPr>
            <a:spLocks noGrp="1"/>
          </p:cNvSpPr>
          <p:nvPr>
            <p:ph idx="1"/>
          </p:nvPr>
        </p:nvSpPr>
        <p:spPr/>
        <p:txBody>
          <a:bodyPr/>
          <a:lstStyle/>
          <a:p>
            <a:pPr marL="514350" indent="-514350">
              <a:buFont typeface="Calibri" pitchFamily="34" charset="0"/>
              <a:buAutoNum type="arabicPeriod" startAt="5"/>
            </a:pPr>
            <a:r>
              <a:rPr lang="en-US" smtClean="0"/>
              <a:t>The University of Wyoming should implement health insurance coverage to the domestic partners of UW faculty and staff beginning with the 2011-2012 academic year.</a:t>
            </a:r>
          </a:p>
          <a:p>
            <a:pPr marL="914400" lvl="1" indent="-514350"/>
            <a:r>
              <a:rPr lang="en-US" smtClean="0"/>
              <a:t>This maintains competitiveness with aspirational comparators.  </a:t>
            </a:r>
          </a:p>
          <a:p>
            <a:pPr marL="514350" indent="-514350">
              <a:buFont typeface="Arial" charset="0"/>
              <a:buNone/>
            </a:pPr>
            <a:endParaRPr 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p:txBody>
          <a:bodyPr/>
          <a:lstStyle/>
          <a:p>
            <a:r>
              <a:rPr lang="en-US" smtClean="0"/>
              <a:t>Benefits</a:t>
            </a:r>
          </a:p>
        </p:txBody>
      </p:sp>
      <p:sp>
        <p:nvSpPr>
          <p:cNvPr id="3" name="Content Placeholder 2"/>
          <p:cNvSpPr>
            <a:spLocks noGrp="1"/>
          </p:cNvSpPr>
          <p:nvPr>
            <p:ph idx="4294967295"/>
          </p:nvPr>
        </p:nvSpPr>
        <p:spPr/>
        <p:txBody>
          <a:bodyPr>
            <a:normAutofit/>
          </a:bodyPr>
          <a:lstStyle/>
          <a:p>
            <a:pPr>
              <a:lnSpc>
                <a:spcPct val="90000"/>
              </a:lnSpc>
            </a:pPr>
            <a:r>
              <a:rPr lang="en-US" sz="3000" smtClean="0"/>
              <a:t>Our benefits are very competitive with the schools we defined as regional competitors and aspirational comparators.</a:t>
            </a:r>
          </a:p>
          <a:p>
            <a:pPr>
              <a:lnSpc>
                <a:spcPct val="90000"/>
              </a:lnSpc>
            </a:pPr>
            <a:r>
              <a:rPr lang="en-US" sz="3000" smtClean="0"/>
              <a:t>UW retirement plan equivalent to a 3% salary advantage because of low employee contribution rate required.</a:t>
            </a:r>
          </a:p>
          <a:p>
            <a:pPr>
              <a:lnSpc>
                <a:spcPct val="90000"/>
              </a:lnSpc>
            </a:pPr>
            <a:r>
              <a:rPr lang="en-US" sz="3000" smtClean="0"/>
              <a:t>Domestic partner benefit has been approved but not implemented at UW.  </a:t>
            </a:r>
          </a:p>
          <a:p>
            <a:pPr lvl="1">
              <a:lnSpc>
                <a:spcPct val="90000"/>
              </a:lnSpc>
            </a:pPr>
            <a:r>
              <a:rPr lang="en-US" sz="2600" smtClean="0"/>
              <a:t>This benefit is commonplace among relevant public institutions.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idx="4294967295"/>
          </p:nvPr>
        </p:nvSpPr>
        <p:spPr/>
        <p:txBody>
          <a:bodyPr/>
          <a:lstStyle/>
          <a:p>
            <a:r>
              <a:rPr lang="en-US" smtClean="0"/>
              <a:t>Recommendations</a:t>
            </a:r>
          </a:p>
        </p:txBody>
      </p:sp>
      <p:sp>
        <p:nvSpPr>
          <p:cNvPr id="3" name="Content Placeholder 2"/>
          <p:cNvSpPr>
            <a:spLocks noGrp="1"/>
          </p:cNvSpPr>
          <p:nvPr>
            <p:ph idx="4294967295"/>
          </p:nvPr>
        </p:nvSpPr>
        <p:spPr>
          <a:xfrm>
            <a:off x="381000" y="1600200"/>
            <a:ext cx="8382000" cy="4953000"/>
          </a:xfrm>
        </p:spPr>
        <p:txBody>
          <a:bodyPr>
            <a:normAutofit/>
          </a:bodyPr>
          <a:lstStyle/>
          <a:p>
            <a:pPr marL="514350" indent="-514350">
              <a:lnSpc>
                <a:spcPct val="90000"/>
              </a:lnSpc>
              <a:buFont typeface="Calibri" pitchFamily="34" charset="0"/>
              <a:buAutoNum type="arabicPeriod"/>
            </a:pPr>
            <a:r>
              <a:rPr lang="en-US" sz="3000" dirty="0" smtClean="0"/>
              <a:t>The University of Wyoming should compare UW faculty salaries by rank and discipline to a set of institutions </a:t>
            </a:r>
            <a:r>
              <a:rPr lang="en-US" sz="3000" dirty="0" smtClean="0"/>
              <a:t>we compete </a:t>
            </a:r>
            <a:r>
              <a:rPr lang="en-US" sz="3000" dirty="0" smtClean="0"/>
              <a:t>with and aspire to.  </a:t>
            </a:r>
          </a:p>
          <a:p>
            <a:pPr marL="914400" lvl="1" indent="-514350">
              <a:lnSpc>
                <a:spcPct val="90000"/>
              </a:lnSpc>
            </a:pPr>
            <a:r>
              <a:rPr lang="en-US" sz="2600" dirty="0" smtClean="0"/>
              <a:t>Standard comparator data includes schools that are not relevant to our mission and aspirations.</a:t>
            </a:r>
          </a:p>
          <a:p>
            <a:pPr marL="514350" indent="-514350">
              <a:lnSpc>
                <a:spcPct val="90000"/>
              </a:lnSpc>
              <a:buFont typeface="Calibri" pitchFamily="34" charset="0"/>
              <a:buAutoNum type="arabicPeriod"/>
            </a:pPr>
            <a:r>
              <a:rPr lang="en-US" sz="3000" dirty="0" smtClean="0"/>
              <a:t>The University of Wyoming should redefine the salary benchmark used in UP3 from 50th percentile to a percent of market. </a:t>
            </a:r>
          </a:p>
          <a:p>
            <a:pPr marL="914400" lvl="1" indent="-514350">
              <a:lnSpc>
                <a:spcPct val="90000"/>
              </a:lnSpc>
            </a:pPr>
            <a:r>
              <a:rPr lang="en-US" sz="2600" dirty="0" smtClean="0"/>
              <a:t>Usual data is not defined by percentiles.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1001" y="1295396"/>
          <a:ext cx="8458200" cy="4724407"/>
        </p:xfrm>
        <a:graphic>
          <a:graphicData uri="http://schemas.openxmlformats.org/drawingml/2006/table">
            <a:tbl>
              <a:tblPr/>
              <a:tblGrid>
                <a:gridCol w="2133599"/>
                <a:gridCol w="990600"/>
                <a:gridCol w="1066800"/>
                <a:gridCol w="838200"/>
                <a:gridCol w="844549"/>
                <a:gridCol w="831851"/>
                <a:gridCol w="1143000"/>
                <a:gridCol w="609601"/>
              </a:tblGrid>
              <a:tr h="1312336">
                <a:tc>
                  <a:txBody>
                    <a:bodyPr/>
                    <a:lstStyle/>
                    <a:p>
                      <a:pPr algn="l" fontAlgn="b"/>
                      <a:endParaRPr lang="en-US" sz="700" b="0" i="0" u="none" strike="noStrike" dirty="0">
                        <a:solidFill>
                          <a:srgbClr val="000000"/>
                        </a:solidFill>
                        <a:latin typeface="Calibri"/>
                      </a:endParaRPr>
                    </a:p>
                  </a:txBody>
                  <a:tcPr marL="6212" marR="6212" marT="6212" marB="0" anchor="b">
                    <a:lnL>
                      <a:noFill/>
                    </a:lnL>
                    <a:lnR>
                      <a:noFill/>
                    </a:lnR>
                    <a:lnT>
                      <a:noFill/>
                    </a:lnT>
                    <a:lnB>
                      <a:noFill/>
                    </a:lnB>
                  </a:tcPr>
                </a:tc>
                <a:tc>
                  <a:txBody>
                    <a:bodyPr/>
                    <a:lstStyle/>
                    <a:p>
                      <a:pPr algn="l" fontAlgn="b"/>
                      <a:endParaRPr lang="en-US" sz="700" b="0" i="0" u="none" strike="noStrike" dirty="0">
                        <a:solidFill>
                          <a:srgbClr val="000000"/>
                        </a:solidFill>
                        <a:latin typeface="Calibri"/>
                      </a:endParaRPr>
                    </a:p>
                  </a:txBody>
                  <a:tcPr marL="6212" marR="6212" marT="6212" marB="0" anchor="b">
                    <a:lnL>
                      <a:noFill/>
                    </a:lnL>
                    <a:lnR>
                      <a:noFill/>
                    </a:lnR>
                    <a:lnT>
                      <a:noFill/>
                    </a:lnT>
                    <a:lnB>
                      <a:noFill/>
                    </a:lnB>
                  </a:tcPr>
                </a:tc>
                <a:tc>
                  <a:txBody>
                    <a:bodyPr/>
                    <a:lstStyle/>
                    <a:p>
                      <a:pPr algn="l" fontAlgn="b"/>
                      <a:r>
                        <a:rPr lang="en-US" sz="1600" b="0" i="0" u="none" strike="noStrike" dirty="0" smtClean="0">
                          <a:solidFill>
                            <a:srgbClr val="000000"/>
                          </a:solidFill>
                          <a:latin typeface="Calibri"/>
                        </a:rPr>
                        <a:t>Diff </a:t>
                      </a:r>
                      <a:r>
                        <a:rPr lang="en-US" sz="1600" b="0" i="0" u="none" strike="noStrike" dirty="0">
                          <a:solidFill>
                            <a:srgbClr val="000000"/>
                          </a:solidFill>
                          <a:latin typeface="Calibri"/>
                        </a:rPr>
                        <a:t>to UW</a:t>
                      </a:r>
                    </a:p>
                  </a:txBody>
                  <a:tcPr marL="6212" marR="6212" marT="6212" marB="0" anchor="b">
                    <a:lnL>
                      <a:noFill/>
                    </a:lnL>
                    <a:lnR>
                      <a:noFill/>
                    </a:lnR>
                    <a:lnT>
                      <a:noFill/>
                    </a:lnT>
                    <a:lnB>
                      <a:noFill/>
                    </a:lnB>
                  </a:tcPr>
                </a:tc>
                <a:tc>
                  <a:txBody>
                    <a:bodyPr/>
                    <a:lstStyle/>
                    <a:p>
                      <a:pPr algn="l" fontAlgn="b"/>
                      <a:r>
                        <a:rPr lang="en-US" sz="1600" b="0" i="0" u="none" strike="noStrike" dirty="0">
                          <a:solidFill>
                            <a:srgbClr val="000000"/>
                          </a:solidFill>
                          <a:latin typeface="Calibri"/>
                        </a:rPr>
                        <a:t>% Diff to UW</a:t>
                      </a:r>
                    </a:p>
                  </a:txBody>
                  <a:tcPr marL="6212" marR="6212" marT="6212" marB="0" anchor="b">
                    <a:lnL>
                      <a:noFill/>
                    </a:lnL>
                    <a:lnR>
                      <a:noFill/>
                    </a:lnR>
                    <a:lnT>
                      <a:noFill/>
                    </a:lnT>
                    <a:lnB>
                      <a:noFill/>
                    </a:lnB>
                  </a:tcPr>
                </a:tc>
                <a:tc>
                  <a:txBody>
                    <a:bodyPr/>
                    <a:lstStyle/>
                    <a:p>
                      <a:pPr algn="l" fontAlgn="b"/>
                      <a:r>
                        <a:rPr lang="en-US" sz="1600" b="0" i="0" u="none" strike="noStrike" dirty="0">
                          <a:solidFill>
                            <a:srgbClr val="000000"/>
                          </a:solidFill>
                          <a:latin typeface="Calibri"/>
                        </a:rPr>
                        <a:t>Tax </a:t>
                      </a:r>
                      <a:r>
                        <a:rPr lang="en-US" sz="1600" b="0" i="0" u="none" strike="noStrike" dirty="0" err="1" smtClean="0">
                          <a:solidFill>
                            <a:srgbClr val="000000"/>
                          </a:solidFill>
                          <a:latin typeface="Calibri"/>
                        </a:rPr>
                        <a:t>Adj</a:t>
                      </a:r>
                      <a:r>
                        <a:rPr lang="en-US" sz="1600" b="0" i="0" u="none" strike="noStrike" dirty="0" smtClean="0">
                          <a:solidFill>
                            <a:srgbClr val="000000"/>
                          </a:solidFill>
                          <a:latin typeface="Calibri"/>
                        </a:rPr>
                        <a:t> % </a:t>
                      </a:r>
                      <a:r>
                        <a:rPr lang="en-US" sz="1600" b="0" i="0" u="none" strike="noStrike" dirty="0">
                          <a:solidFill>
                            <a:srgbClr val="000000"/>
                          </a:solidFill>
                          <a:latin typeface="Calibri"/>
                        </a:rPr>
                        <a:t>Diff to UW</a:t>
                      </a:r>
                    </a:p>
                  </a:txBody>
                  <a:tcPr marL="6212" marR="6212" marT="6212" marB="0" anchor="b">
                    <a:lnL>
                      <a:noFill/>
                    </a:lnL>
                    <a:lnR>
                      <a:noFill/>
                    </a:lnR>
                    <a:lnT>
                      <a:noFill/>
                    </a:lnT>
                    <a:lnB>
                      <a:noFill/>
                    </a:lnB>
                  </a:tcPr>
                </a:tc>
                <a:tc>
                  <a:txBody>
                    <a:bodyPr/>
                    <a:lstStyle/>
                    <a:p>
                      <a:pPr algn="l" fontAlgn="b"/>
                      <a:r>
                        <a:rPr lang="en-US" sz="1600" b="0" i="0" u="none" strike="noStrike" dirty="0" err="1">
                          <a:solidFill>
                            <a:srgbClr val="000000"/>
                          </a:solidFill>
                          <a:latin typeface="Calibri"/>
                        </a:rPr>
                        <a:t>Tax+COL</a:t>
                      </a:r>
                      <a:r>
                        <a:rPr lang="en-US" sz="1600" b="0" i="0" u="none" strike="noStrike" dirty="0">
                          <a:solidFill>
                            <a:srgbClr val="000000"/>
                          </a:solidFill>
                          <a:latin typeface="Calibri"/>
                        </a:rPr>
                        <a:t> </a:t>
                      </a:r>
                      <a:r>
                        <a:rPr lang="en-US" sz="1600" b="0" i="0" u="none" strike="noStrike" dirty="0" err="1" smtClean="0">
                          <a:solidFill>
                            <a:srgbClr val="000000"/>
                          </a:solidFill>
                          <a:latin typeface="Calibri"/>
                        </a:rPr>
                        <a:t>Adj</a:t>
                      </a:r>
                      <a:r>
                        <a:rPr lang="en-US" sz="1600" b="0" i="0" u="none" strike="noStrike" dirty="0" smtClean="0">
                          <a:solidFill>
                            <a:srgbClr val="000000"/>
                          </a:solidFill>
                          <a:latin typeface="Calibri"/>
                        </a:rPr>
                        <a:t> % </a:t>
                      </a:r>
                      <a:r>
                        <a:rPr lang="en-US" sz="1600" b="0" i="0" u="none" strike="noStrike" dirty="0">
                          <a:solidFill>
                            <a:srgbClr val="000000"/>
                          </a:solidFill>
                          <a:latin typeface="Calibri"/>
                        </a:rPr>
                        <a:t>Diff to UW</a:t>
                      </a:r>
                    </a:p>
                  </a:txBody>
                  <a:tcPr marL="6212" marR="6212" marT="6212" marB="0" anchor="b">
                    <a:lnL>
                      <a:noFill/>
                    </a:lnL>
                    <a:lnR>
                      <a:noFill/>
                    </a:lnR>
                    <a:lnT>
                      <a:noFill/>
                    </a:lnT>
                    <a:lnB>
                      <a:noFill/>
                    </a:lnB>
                  </a:tcPr>
                </a:tc>
                <a:tc>
                  <a:txBody>
                    <a:bodyPr/>
                    <a:lstStyle/>
                    <a:p>
                      <a:pPr algn="l" fontAlgn="b"/>
                      <a:r>
                        <a:rPr lang="en-US" sz="1600" b="0" i="0" u="none" strike="noStrike" dirty="0" err="1">
                          <a:solidFill>
                            <a:srgbClr val="000000"/>
                          </a:solidFill>
                          <a:latin typeface="Calibri"/>
                        </a:rPr>
                        <a:t>Tax+COL+Ben</a:t>
                      </a:r>
                      <a:r>
                        <a:rPr lang="en-US" sz="1600" b="0" i="0" u="none" strike="noStrike" dirty="0">
                          <a:solidFill>
                            <a:srgbClr val="000000"/>
                          </a:solidFill>
                          <a:latin typeface="Calibri"/>
                        </a:rPr>
                        <a:t> </a:t>
                      </a:r>
                      <a:r>
                        <a:rPr lang="en-US" sz="1600" b="0" i="0" u="none" strike="noStrike" dirty="0" err="1" smtClean="0">
                          <a:solidFill>
                            <a:srgbClr val="000000"/>
                          </a:solidFill>
                          <a:latin typeface="Calibri"/>
                        </a:rPr>
                        <a:t>Adj</a:t>
                      </a:r>
                      <a:r>
                        <a:rPr lang="en-US" sz="1600" b="0" i="0" u="none" strike="noStrike" dirty="0" smtClean="0">
                          <a:solidFill>
                            <a:srgbClr val="000000"/>
                          </a:solidFill>
                          <a:latin typeface="Calibri"/>
                        </a:rPr>
                        <a:t> % </a:t>
                      </a:r>
                      <a:r>
                        <a:rPr lang="en-US" sz="1600" b="0" i="0" u="none" strike="noStrike" dirty="0">
                          <a:solidFill>
                            <a:srgbClr val="000000"/>
                          </a:solidFill>
                          <a:latin typeface="Calibri"/>
                        </a:rPr>
                        <a:t>Diff to UW</a:t>
                      </a:r>
                    </a:p>
                  </a:txBody>
                  <a:tcPr marL="6212" marR="6212" marT="6212" marB="0" anchor="b">
                    <a:lnL>
                      <a:noFill/>
                    </a:lnL>
                    <a:lnR>
                      <a:noFill/>
                    </a:lnR>
                    <a:lnT>
                      <a:noFill/>
                    </a:lnT>
                    <a:lnB>
                      <a:noFill/>
                    </a:lnB>
                  </a:tcPr>
                </a:tc>
                <a:tc>
                  <a:txBody>
                    <a:bodyPr/>
                    <a:lstStyle/>
                    <a:p>
                      <a:pPr algn="l" fontAlgn="b"/>
                      <a:r>
                        <a:rPr lang="en-US" sz="1600" b="0" i="0" u="none" strike="noStrike" dirty="0">
                          <a:solidFill>
                            <a:srgbClr val="000000"/>
                          </a:solidFill>
                          <a:latin typeface="Calibri"/>
                        </a:rPr>
                        <a:t>FICA % diff</a:t>
                      </a:r>
                    </a:p>
                  </a:txBody>
                  <a:tcPr marL="6212" marR="6212" marT="6212" marB="0" anchor="b">
                    <a:lnL>
                      <a:noFill/>
                    </a:lnL>
                    <a:lnR>
                      <a:noFill/>
                    </a:lnR>
                    <a:lnT>
                      <a:noFill/>
                    </a:lnT>
                    <a:lnB>
                      <a:noFill/>
                    </a:lnB>
                  </a:tcPr>
                </a:tc>
              </a:tr>
              <a:tr h="262467">
                <a:tc>
                  <a:txBody>
                    <a:bodyPr/>
                    <a:lstStyle/>
                    <a:p>
                      <a:pPr algn="l" fontAlgn="b"/>
                      <a:r>
                        <a:rPr lang="en-US" sz="1600" b="0" i="0" u="none" strike="noStrike" dirty="0" smtClean="0">
                          <a:solidFill>
                            <a:srgbClr val="000000"/>
                          </a:solidFill>
                          <a:latin typeface="Calibri"/>
                        </a:rPr>
                        <a:t>Univ. </a:t>
                      </a:r>
                      <a:r>
                        <a:rPr lang="en-US" sz="1600" b="0" i="0" u="none" strike="noStrike" dirty="0">
                          <a:solidFill>
                            <a:srgbClr val="000000"/>
                          </a:solidFill>
                          <a:latin typeface="Calibri"/>
                        </a:rPr>
                        <a:t>of Washington</a:t>
                      </a:r>
                    </a:p>
                  </a:txBody>
                  <a:tcPr marL="6212" marR="6212" marT="621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$96,500</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$17,600</a:t>
                      </a:r>
                    </a:p>
                  </a:txBody>
                  <a:tcPr marL="6212" marR="6212" marT="621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22.3%</a:t>
                      </a:r>
                    </a:p>
                  </a:txBody>
                  <a:tcPr marL="6212" marR="6212" marT="6212" marB="0" anchor="b">
                    <a:lnL>
                      <a:noFill/>
                    </a:lnL>
                    <a:lnR>
                      <a:noFill/>
                    </a:lnR>
                    <a:lnT>
                      <a:noFill/>
                    </a:lnT>
                    <a:lnB>
                      <a:noFill/>
                    </a:lnB>
                    <a:solidFill>
                      <a:srgbClr val="FFFF00"/>
                    </a:solidFill>
                  </a:tcPr>
                </a:tc>
                <a:tc>
                  <a:txBody>
                    <a:bodyPr/>
                    <a:lstStyle/>
                    <a:p>
                      <a:pPr algn="r" fontAlgn="b"/>
                      <a:r>
                        <a:rPr lang="en-US" sz="1600" b="0" i="0" u="none" strike="noStrike" dirty="0">
                          <a:solidFill>
                            <a:srgbClr val="000000"/>
                          </a:solidFill>
                          <a:latin typeface="Calibri"/>
                        </a:rPr>
                        <a:t>19.0%</a:t>
                      </a:r>
                    </a:p>
                  </a:txBody>
                  <a:tcPr marL="6212" marR="6212" marT="6212" marB="0" anchor="b">
                    <a:lnL>
                      <a:noFill/>
                    </a:lnL>
                    <a:lnR>
                      <a:noFill/>
                    </a:lnR>
                    <a:lnT>
                      <a:noFill/>
                    </a:lnT>
                    <a:lnB>
                      <a:noFill/>
                    </a:lnB>
                    <a:solidFill>
                      <a:srgbClr val="FFFF00"/>
                    </a:solidFill>
                  </a:tcPr>
                </a:tc>
                <a:tc>
                  <a:txBody>
                    <a:bodyPr/>
                    <a:lstStyle/>
                    <a:p>
                      <a:pPr algn="r" fontAlgn="b"/>
                      <a:r>
                        <a:rPr lang="en-US" sz="1600" b="0" i="0" u="none" strike="noStrike" dirty="0">
                          <a:solidFill>
                            <a:srgbClr val="000000"/>
                          </a:solidFill>
                          <a:latin typeface="Calibri"/>
                        </a:rPr>
                        <a:t>12.9%</a:t>
                      </a:r>
                    </a:p>
                  </a:txBody>
                  <a:tcPr marL="6212" marR="6212" marT="6212" marB="0" anchor="b">
                    <a:lnL>
                      <a:noFill/>
                    </a:lnL>
                    <a:lnR>
                      <a:noFill/>
                    </a:lnR>
                    <a:lnT>
                      <a:noFill/>
                    </a:lnT>
                    <a:lnB>
                      <a:noFill/>
                    </a:lnB>
                    <a:solidFill>
                      <a:srgbClr val="FFFF00"/>
                    </a:solidFill>
                  </a:tcPr>
                </a:tc>
                <a:tc>
                  <a:txBody>
                    <a:bodyPr/>
                    <a:lstStyle/>
                    <a:p>
                      <a:pPr algn="r" fontAlgn="b"/>
                      <a:r>
                        <a:rPr lang="en-US" sz="1600" b="0" i="0" u="none" strike="noStrike" dirty="0">
                          <a:solidFill>
                            <a:srgbClr val="000000"/>
                          </a:solidFill>
                          <a:latin typeface="Calibri"/>
                        </a:rPr>
                        <a:t>8.1%</a:t>
                      </a:r>
                    </a:p>
                  </a:txBody>
                  <a:tcPr marL="6212" marR="6212" marT="6212" marB="0" anchor="b">
                    <a:lnL>
                      <a:noFill/>
                    </a:lnL>
                    <a:lnR>
                      <a:noFill/>
                    </a:lnR>
                    <a:lnT>
                      <a:noFill/>
                    </a:lnT>
                    <a:lnB>
                      <a:noFill/>
                    </a:lnB>
                    <a:solidFill>
                      <a:srgbClr val="FFFF00"/>
                    </a:solidFill>
                  </a:tcPr>
                </a:tc>
                <a:tc>
                  <a:txBody>
                    <a:bodyPr/>
                    <a:lstStyle/>
                    <a:p>
                      <a:pPr algn="l" fontAlgn="b"/>
                      <a:endParaRPr lang="en-US" sz="1600" b="0" i="0" u="none" strike="noStrike" dirty="0">
                        <a:solidFill>
                          <a:srgbClr val="000000"/>
                        </a:solidFill>
                        <a:latin typeface="Calibri"/>
                      </a:endParaRPr>
                    </a:p>
                  </a:txBody>
                  <a:tcPr marL="6212" marR="6212" marT="6212" marB="0" anchor="b">
                    <a:lnL>
                      <a:noFill/>
                    </a:lnL>
                    <a:lnR>
                      <a:noFill/>
                    </a:lnR>
                    <a:lnT>
                      <a:noFill/>
                    </a:lnT>
                    <a:lnB>
                      <a:noFill/>
                    </a:lnB>
                  </a:tcPr>
                </a:tc>
              </a:tr>
              <a:tr h="262467">
                <a:tc>
                  <a:txBody>
                    <a:bodyPr/>
                    <a:lstStyle/>
                    <a:p>
                      <a:pPr algn="l" fontAlgn="b"/>
                      <a:r>
                        <a:rPr lang="en-US" sz="1600" b="0" i="0" u="none" strike="noStrike" dirty="0">
                          <a:solidFill>
                            <a:srgbClr val="000000"/>
                          </a:solidFill>
                          <a:latin typeface="Calibri"/>
                        </a:rPr>
                        <a:t>University of Utah</a:t>
                      </a:r>
                    </a:p>
                  </a:txBody>
                  <a:tcPr marL="6212" marR="6212" marT="621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$83,600</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$4,700</a:t>
                      </a:r>
                    </a:p>
                  </a:txBody>
                  <a:tcPr marL="6212" marR="6212" marT="621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6.0%</a:t>
                      </a:r>
                    </a:p>
                  </a:txBody>
                  <a:tcPr marL="6212" marR="6212" marT="6212"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latin typeface="Calibri"/>
                        </a:rPr>
                        <a:t>-0.2%</a:t>
                      </a:r>
                    </a:p>
                  </a:txBody>
                  <a:tcPr marL="6212" marR="6212" marT="621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3.5%</a:t>
                      </a:r>
                    </a:p>
                  </a:txBody>
                  <a:tcPr marL="6212" marR="6212" marT="6212" marB="0" anchor="b">
                    <a:lnL>
                      <a:noFill/>
                    </a:lnL>
                    <a:lnR>
                      <a:noFill/>
                    </a:lnR>
                    <a:lnT>
                      <a:noFill/>
                    </a:lnT>
                    <a:lnB>
                      <a:noFill/>
                    </a:lnB>
                    <a:solidFill>
                      <a:srgbClr val="FFFF00"/>
                    </a:solidFill>
                  </a:tcPr>
                </a:tc>
                <a:tc>
                  <a:txBody>
                    <a:bodyPr/>
                    <a:lstStyle/>
                    <a:p>
                      <a:pPr algn="r" fontAlgn="b"/>
                      <a:r>
                        <a:rPr lang="en-US" sz="1600" b="0" i="0" u="none" strike="noStrike" dirty="0">
                          <a:solidFill>
                            <a:srgbClr val="000000"/>
                          </a:solidFill>
                          <a:latin typeface="Calibri"/>
                        </a:rPr>
                        <a:t>4.5%</a:t>
                      </a:r>
                    </a:p>
                  </a:txBody>
                  <a:tcPr marL="6212" marR="6212" marT="6212" marB="0" anchor="b">
                    <a:lnL>
                      <a:noFill/>
                    </a:lnL>
                    <a:lnR>
                      <a:noFill/>
                    </a:lnR>
                    <a:lnT>
                      <a:noFill/>
                    </a:lnT>
                    <a:lnB>
                      <a:noFill/>
                    </a:lnB>
                    <a:solidFill>
                      <a:srgbClr val="FFFF00"/>
                    </a:solidFill>
                  </a:tcPr>
                </a:tc>
                <a:tc>
                  <a:txBody>
                    <a:bodyPr/>
                    <a:lstStyle/>
                    <a:p>
                      <a:pPr algn="l" fontAlgn="b"/>
                      <a:endParaRPr lang="en-US" sz="1600" b="0" i="0" u="none" strike="noStrike">
                        <a:solidFill>
                          <a:srgbClr val="000000"/>
                        </a:solidFill>
                        <a:latin typeface="Calibri"/>
                      </a:endParaRPr>
                    </a:p>
                  </a:txBody>
                  <a:tcPr marL="6212" marR="6212" marT="6212" marB="0" anchor="b">
                    <a:lnL>
                      <a:noFill/>
                    </a:lnL>
                    <a:lnR>
                      <a:noFill/>
                    </a:lnR>
                    <a:lnT>
                      <a:noFill/>
                    </a:lnT>
                    <a:lnB>
                      <a:noFill/>
                    </a:lnB>
                  </a:tcPr>
                </a:tc>
              </a:tr>
              <a:tr h="262467">
                <a:tc>
                  <a:txBody>
                    <a:bodyPr/>
                    <a:lstStyle/>
                    <a:p>
                      <a:pPr algn="l" fontAlgn="b"/>
                      <a:r>
                        <a:rPr lang="en-US" sz="1600" b="0" i="0" u="none" strike="noStrike" dirty="0" smtClean="0">
                          <a:solidFill>
                            <a:srgbClr val="000000"/>
                          </a:solidFill>
                          <a:latin typeface="Calibri"/>
                        </a:rPr>
                        <a:t>Univ. </a:t>
                      </a:r>
                      <a:r>
                        <a:rPr lang="en-US" sz="1600" b="0" i="0" u="none" strike="noStrike" dirty="0">
                          <a:solidFill>
                            <a:srgbClr val="000000"/>
                          </a:solidFill>
                          <a:latin typeface="Calibri"/>
                        </a:rPr>
                        <a:t>of Nebraska</a:t>
                      </a:r>
                    </a:p>
                  </a:txBody>
                  <a:tcPr marL="6212" marR="6212" marT="621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$87,300</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$8,400</a:t>
                      </a:r>
                    </a:p>
                  </a:txBody>
                  <a:tcPr marL="6212" marR="6212" marT="621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10.6%</a:t>
                      </a:r>
                    </a:p>
                  </a:txBody>
                  <a:tcPr marL="6212" marR="6212" marT="6212"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latin typeface="Calibri"/>
                        </a:rPr>
                        <a:t>-0.9%</a:t>
                      </a:r>
                    </a:p>
                  </a:txBody>
                  <a:tcPr marL="6212" marR="6212" marT="621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7.4%</a:t>
                      </a:r>
                    </a:p>
                  </a:txBody>
                  <a:tcPr marL="6212" marR="6212" marT="6212" marB="0" anchor="b">
                    <a:lnL>
                      <a:noFill/>
                    </a:lnL>
                    <a:lnR>
                      <a:noFill/>
                    </a:lnR>
                    <a:lnT>
                      <a:noFill/>
                    </a:lnT>
                    <a:lnB>
                      <a:noFill/>
                    </a:lnB>
                    <a:solidFill>
                      <a:srgbClr val="FFFF00"/>
                    </a:solidFill>
                  </a:tcPr>
                </a:tc>
                <a:tc>
                  <a:txBody>
                    <a:bodyPr/>
                    <a:lstStyle/>
                    <a:p>
                      <a:pPr algn="r" fontAlgn="b"/>
                      <a:r>
                        <a:rPr lang="en-US" sz="1600" b="0" i="0" u="none" strike="noStrike" dirty="0">
                          <a:solidFill>
                            <a:srgbClr val="000000"/>
                          </a:solidFill>
                          <a:latin typeface="Calibri"/>
                        </a:rPr>
                        <a:t>4.3%</a:t>
                      </a:r>
                    </a:p>
                  </a:txBody>
                  <a:tcPr marL="6212" marR="6212" marT="6212" marB="0" anchor="b">
                    <a:lnL>
                      <a:noFill/>
                    </a:lnL>
                    <a:lnR>
                      <a:noFill/>
                    </a:lnR>
                    <a:lnT>
                      <a:noFill/>
                    </a:lnT>
                    <a:lnB>
                      <a:noFill/>
                    </a:lnB>
                    <a:solidFill>
                      <a:srgbClr val="FFFF00"/>
                    </a:solidFill>
                  </a:tcPr>
                </a:tc>
                <a:tc>
                  <a:txBody>
                    <a:bodyPr/>
                    <a:lstStyle/>
                    <a:p>
                      <a:pPr algn="l" fontAlgn="b"/>
                      <a:endParaRPr lang="en-US" sz="1600" b="0" i="0" u="none" strike="noStrike">
                        <a:solidFill>
                          <a:srgbClr val="000000"/>
                        </a:solidFill>
                        <a:latin typeface="Calibri"/>
                      </a:endParaRPr>
                    </a:p>
                  </a:txBody>
                  <a:tcPr marL="6212" marR="6212" marT="6212" marB="0" anchor="b">
                    <a:lnL>
                      <a:noFill/>
                    </a:lnL>
                    <a:lnR>
                      <a:noFill/>
                    </a:lnR>
                    <a:lnT>
                      <a:noFill/>
                    </a:lnT>
                    <a:lnB>
                      <a:noFill/>
                    </a:lnB>
                  </a:tcPr>
                </a:tc>
              </a:tr>
              <a:tr h="262467">
                <a:tc>
                  <a:txBody>
                    <a:bodyPr/>
                    <a:lstStyle/>
                    <a:p>
                      <a:pPr algn="l" fontAlgn="b"/>
                      <a:r>
                        <a:rPr lang="en-US" sz="1600" b="0" i="0" u="none" strike="noStrike" dirty="0" smtClean="0">
                          <a:solidFill>
                            <a:srgbClr val="000000"/>
                          </a:solidFill>
                          <a:latin typeface="Calibri"/>
                        </a:rPr>
                        <a:t>UW</a:t>
                      </a:r>
                      <a:endParaRPr lang="en-US" sz="1600" b="0" i="0" u="none" strike="noStrike" dirty="0">
                        <a:solidFill>
                          <a:srgbClr val="000000"/>
                        </a:solidFill>
                        <a:latin typeface="Calibri"/>
                      </a:endParaRPr>
                    </a:p>
                  </a:txBody>
                  <a:tcPr marL="6212" marR="6212" marT="621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$78,900</a:t>
                      </a:r>
                    </a:p>
                  </a:txBody>
                  <a:tcPr marL="6212" marR="6212" marT="621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$0</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0.0%</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0.0%</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0.0%</a:t>
                      </a:r>
                    </a:p>
                  </a:txBody>
                  <a:tcPr marL="6212" marR="6212" marT="621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0.0%</a:t>
                      </a:r>
                    </a:p>
                  </a:txBody>
                  <a:tcPr marL="6212" marR="6212" marT="6212"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12" marR="6212" marT="6212" marB="0" anchor="b">
                    <a:lnL>
                      <a:noFill/>
                    </a:lnL>
                    <a:lnR>
                      <a:noFill/>
                    </a:lnR>
                    <a:lnT>
                      <a:noFill/>
                    </a:lnT>
                    <a:lnB>
                      <a:noFill/>
                    </a:lnB>
                  </a:tcPr>
                </a:tc>
              </a:tr>
              <a:tr h="262467">
                <a:tc>
                  <a:txBody>
                    <a:bodyPr/>
                    <a:lstStyle/>
                    <a:p>
                      <a:pPr algn="l" fontAlgn="b"/>
                      <a:r>
                        <a:rPr lang="en-US" sz="1600" b="0" i="0" u="none" strike="noStrike" dirty="0">
                          <a:solidFill>
                            <a:srgbClr val="000000"/>
                          </a:solidFill>
                          <a:latin typeface="Calibri"/>
                        </a:rPr>
                        <a:t>Colorado State </a:t>
                      </a:r>
                      <a:r>
                        <a:rPr lang="en-US" sz="1600" b="0" i="0" u="none" strike="noStrike" dirty="0" smtClean="0">
                          <a:solidFill>
                            <a:srgbClr val="000000"/>
                          </a:solidFill>
                          <a:latin typeface="Calibri"/>
                        </a:rPr>
                        <a:t>Univ.</a:t>
                      </a:r>
                      <a:endParaRPr lang="en-US" sz="1600" b="0" i="0" u="none" strike="noStrike" dirty="0">
                        <a:solidFill>
                          <a:srgbClr val="000000"/>
                        </a:solidFill>
                        <a:latin typeface="Calibri"/>
                      </a:endParaRPr>
                    </a:p>
                  </a:txBody>
                  <a:tcPr marL="6212" marR="6212" marT="621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$89,100</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$10,200</a:t>
                      </a:r>
                    </a:p>
                  </a:txBody>
                  <a:tcPr marL="6212" marR="6212" marT="621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12.9%</a:t>
                      </a:r>
                    </a:p>
                  </a:txBody>
                  <a:tcPr marL="6212" marR="6212" marT="6212" marB="0" anchor="b">
                    <a:lnL>
                      <a:noFill/>
                    </a:lnL>
                    <a:lnR>
                      <a:noFill/>
                    </a:lnR>
                    <a:lnT>
                      <a:noFill/>
                    </a:lnT>
                    <a:lnB>
                      <a:noFill/>
                    </a:lnB>
                    <a:solidFill>
                      <a:srgbClr val="FFFF00"/>
                    </a:solidFill>
                  </a:tcPr>
                </a:tc>
                <a:tc>
                  <a:txBody>
                    <a:bodyPr/>
                    <a:lstStyle/>
                    <a:p>
                      <a:pPr algn="r" fontAlgn="b"/>
                      <a:r>
                        <a:rPr lang="en-US" sz="1600" b="0" i="0" u="none" strike="noStrike" dirty="0">
                          <a:solidFill>
                            <a:srgbClr val="000000"/>
                          </a:solidFill>
                          <a:latin typeface="Calibri"/>
                        </a:rPr>
                        <a:t>6.3%</a:t>
                      </a:r>
                    </a:p>
                  </a:txBody>
                  <a:tcPr marL="6212" marR="6212" marT="6212" marB="0" anchor="b">
                    <a:lnL>
                      <a:noFill/>
                    </a:lnL>
                    <a:lnR>
                      <a:noFill/>
                    </a:lnR>
                    <a:lnT>
                      <a:noFill/>
                    </a:lnT>
                    <a:lnB>
                      <a:noFill/>
                    </a:lnB>
                    <a:solidFill>
                      <a:srgbClr val="FFFF00"/>
                    </a:solidFill>
                  </a:tcPr>
                </a:tc>
                <a:tc>
                  <a:txBody>
                    <a:bodyPr/>
                    <a:lstStyle/>
                    <a:p>
                      <a:pPr algn="r" fontAlgn="b"/>
                      <a:r>
                        <a:rPr lang="en-US" sz="1600" b="0" i="0" u="none" strike="noStrike" dirty="0">
                          <a:solidFill>
                            <a:srgbClr val="000000"/>
                          </a:solidFill>
                          <a:latin typeface="Calibri"/>
                        </a:rPr>
                        <a:t>2.6%</a:t>
                      </a:r>
                    </a:p>
                  </a:txBody>
                  <a:tcPr marL="6212" marR="6212" marT="6212" marB="0" anchor="b">
                    <a:lnL>
                      <a:noFill/>
                    </a:lnL>
                    <a:lnR>
                      <a:noFill/>
                    </a:lnR>
                    <a:lnT>
                      <a:noFill/>
                    </a:lnT>
                    <a:lnB>
                      <a:noFill/>
                    </a:lnB>
                    <a:solidFill>
                      <a:srgbClr val="FFFF00"/>
                    </a:solidFill>
                  </a:tcPr>
                </a:tc>
                <a:tc>
                  <a:txBody>
                    <a:bodyPr/>
                    <a:lstStyle/>
                    <a:p>
                      <a:pPr algn="r" fontAlgn="b"/>
                      <a:r>
                        <a:rPr lang="en-US" sz="1600" b="0" i="0" u="none" strike="noStrike" dirty="0">
                          <a:solidFill>
                            <a:srgbClr val="000000"/>
                          </a:solidFill>
                          <a:latin typeface="Calibri"/>
                        </a:rPr>
                        <a:t>-2.2%</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-11.9%</a:t>
                      </a:r>
                    </a:p>
                  </a:txBody>
                  <a:tcPr marL="6212" marR="6212" marT="6212" marB="0" anchor="b">
                    <a:lnL>
                      <a:noFill/>
                    </a:lnL>
                    <a:lnR>
                      <a:noFill/>
                    </a:lnR>
                    <a:lnT>
                      <a:noFill/>
                    </a:lnT>
                    <a:lnB>
                      <a:noFill/>
                    </a:lnB>
                  </a:tcPr>
                </a:tc>
              </a:tr>
              <a:tr h="262467">
                <a:tc>
                  <a:txBody>
                    <a:bodyPr/>
                    <a:lstStyle/>
                    <a:p>
                      <a:pPr algn="l" fontAlgn="b"/>
                      <a:r>
                        <a:rPr lang="en-US" sz="1600" b="0" i="0" u="none" strike="noStrike" dirty="0" smtClean="0">
                          <a:solidFill>
                            <a:srgbClr val="000000"/>
                          </a:solidFill>
                          <a:latin typeface="Calibri"/>
                        </a:rPr>
                        <a:t>Univ. </a:t>
                      </a:r>
                      <a:r>
                        <a:rPr lang="en-US" sz="1600" b="0" i="0" u="none" strike="noStrike" dirty="0">
                          <a:solidFill>
                            <a:srgbClr val="000000"/>
                          </a:solidFill>
                          <a:latin typeface="Calibri"/>
                        </a:rPr>
                        <a:t>of Arizona</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$89,000</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$10,100</a:t>
                      </a:r>
                    </a:p>
                  </a:txBody>
                  <a:tcPr marL="6212" marR="6212" marT="621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12.8%</a:t>
                      </a:r>
                    </a:p>
                  </a:txBody>
                  <a:tcPr marL="6212" marR="6212" marT="6212" marB="0" anchor="b">
                    <a:lnL>
                      <a:noFill/>
                    </a:lnL>
                    <a:lnR>
                      <a:noFill/>
                    </a:lnR>
                    <a:lnT>
                      <a:noFill/>
                    </a:lnT>
                    <a:lnB>
                      <a:noFill/>
                    </a:lnB>
                    <a:solidFill>
                      <a:srgbClr val="FFFF00"/>
                    </a:solidFill>
                  </a:tcPr>
                </a:tc>
                <a:tc>
                  <a:txBody>
                    <a:bodyPr/>
                    <a:lstStyle/>
                    <a:p>
                      <a:pPr algn="r" fontAlgn="b"/>
                      <a:r>
                        <a:rPr lang="en-US" sz="1600" b="0" i="0" u="none" strike="noStrike" dirty="0">
                          <a:solidFill>
                            <a:srgbClr val="000000"/>
                          </a:solidFill>
                          <a:latin typeface="Calibri"/>
                        </a:rPr>
                        <a:t>6.3%</a:t>
                      </a:r>
                    </a:p>
                  </a:txBody>
                  <a:tcPr marL="6212" marR="6212" marT="6212" marB="0" anchor="b">
                    <a:lnL>
                      <a:noFill/>
                    </a:lnL>
                    <a:lnR>
                      <a:noFill/>
                    </a:lnR>
                    <a:lnT>
                      <a:noFill/>
                    </a:lnT>
                    <a:lnB>
                      <a:noFill/>
                    </a:lnB>
                    <a:solidFill>
                      <a:srgbClr val="FFFF00"/>
                    </a:solidFill>
                  </a:tcPr>
                </a:tc>
                <a:tc>
                  <a:txBody>
                    <a:bodyPr/>
                    <a:lstStyle/>
                    <a:p>
                      <a:pPr algn="r" fontAlgn="b"/>
                      <a:r>
                        <a:rPr lang="en-US" sz="1600" b="0" i="0" u="none" strike="noStrike" dirty="0">
                          <a:solidFill>
                            <a:srgbClr val="000000"/>
                          </a:solidFill>
                          <a:latin typeface="Calibri"/>
                        </a:rPr>
                        <a:t>1.1%</a:t>
                      </a:r>
                    </a:p>
                  </a:txBody>
                  <a:tcPr marL="6212" marR="6212" marT="6212" marB="0" anchor="b">
                    <a:lnL>
                      <a:noFill/>
                    </a:lnL>
                    <a:lnR>
                      <a:noFill/>
                    </a:lnR>
                    <a:lnT>
                      <a:noFill/>
                    </a:lnT>
                    <a:lnB>
                      <a:noFill/>
                    </a:lnB>
                    <a:solidFill>
                      <a:srgbClr val="FFFF00"/>
                    </a:solidFill>
                  </a:tcPr>
                </a:tc>
                <a:tc>
                  <a:txBody>
                    <a:bodyPr/>
                    <a:lstStyle/>
                    <a:p>
                      <a:pPr algn="r" fontAlgn="b"/>
                      <a:r>
                        <a:rPr lang="en-US" sz="1600" b="0" i="0" u="none" strike="noStrike" dirty="0">
                          <a:solidFill>
                            <a:srgbClr val="000000"/>
                          </a:solidFill>
                          <a:latin typeface="Calibri"/>
                        </a:rPr>
                        <a:t>-2.8%</a:t>
                      </a:r>
                    </a:p>
                  </a:txBody>
                  <a:tcPr marL="6212" marR="6212" marT="6212"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12" marR="6212" marT="6212" marB="0" anchor="b">
                    <a:lnL>
                      <a:noFill/>
                    </a:lnL>
                    <a:lnR>
                      <a:noFill/>
                    </a:lnR>
                    <a:lnT>
                      <a:noFill/>
                    </a:lnT>
                    <a:lnB>
                      <a:noFill/>
                    </a:lnB>
                  </a:tcPr>
                </a:tc>
              </a:tr>
              <a:tr h="262467">
                <a:tc>
                  <a:txBody>
                    <a:bodyPr/>
                    <a:lstStyle/>
                    <a:p>
                      <a:pPr algn="l" fontAlgn="b"/>
                      <a:r>
                        <a:rPr lang="en-US" sz="1600" b="0" i="0" u="none" strike="noStrike" dirty="0" smtClean="0">
                          <a:solidFill>
                            <a:srgbClr val="000000"/>
                          </a:solidFill>
                          <a:latin typeface="Calibri"/>
                        </a:rPr>
                        <a:t>Univ. of </a:t>
                      </a:r>
                      <a:r>
                        <a:rPr lang="en-US" sz="1600" b="0" i="0" u="none" strike="noStrike" dirty="0">
                          <a:solidFill>
                            <a:srgbClr val="000000"/>
                          </a:solidFill>
                          <a:latin typeface="Calibri"/>
                        </a:rPr>
                        <a:t>New Mexico</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$79,100</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$200</a:t>
                      </a:r>
                    </a:p>
                  </a:txBody>
                  <a:tcPr marL="6212" marR="6212" marT="621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0.3%</a:t>
                      </a:r>
                    </a:p>
                  </a:txBody>
                  <a:tcPr marL="6212" marR="6212" marT="6212"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latin typeface="Calibri"/>
                        </a:rPr>
                        <a:t>-5.2%</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-5.4%</a:t>
                      </a:r>
                    </a:p>
                  </a:txBody>
                  <a:tcPr marL="6212" marR="6212" marT="621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-10.7%</a:t>
                      </a:r>
                    </a:p>
                  </a:txBody>
                  <a:tcPr marL="6212" marR="6212" marT="6212" marB="0" anchor="b">
                    <a:lnL>
                      <a:noFill/>
                    </a:lnL>
                    <a:lnR>
                      <a:noFill/>
                    </a:lnR>
                    <a:lnT>
                      <a:noFill/>
                    </a:lnT>
                    <a:lnB>
                      <a:noFill/>
                    </a:lnB>
                  </a:tcPr>
                </a:tc>
                <a:tc>
                  <a:txBody>
                    <a:bodyPr/>
                    <a:lstStyle/>
                    <a:p>
                      <a:pPr algn="l" fontAlgn="b"/>
                      <a:endParaRPr lang="en-US" sz="1600" b="0" i="0" u="none" strike="noStrike" dirty="0">
                        <a:solidFill>
                          <a:srgbClr val="000000"/>
                        </a:solidFill>
                        <a:latin typeface="Calibri"/>
                      </a:endParaRPr>
                    </a:p>
                  </a:txBody>
                  <a:tcPr marL="6212" marR="6212" marT="6212" marB="0" anchor="b">
                    <a:lnL>
                      <a:noFill/>
                    </a:lnL>
                    <a:lnR>
                      <a:noFill/>
                    </a:lnR>
                    <a:lnT>
                      <a:noFill/>
                    </a:lnT>
                    <a:lnB>
                      <a:noFill/>
                    </a:lnB>
                  </a:tcPr>
                </a:tc>
              </a:tr>
              <a:tr h="262467">
                <a:tc>
                  <a:txBody>
                    <a:bodyPr/>
                    <a:lstStyle/>
                    <a:p>
                      <a:pPr algn="l" fontAlgn="b"/>
                      <a:r>
                        <a:rPr lang="en-US" sz="1600" b="0" i="0" u="none" strike="noStrike" dirty="0">
                          <a:solidFill>
                            <a:srgbClr val="000000"/>
                          </a:solidFill>
                          <a:latin typeface="Calibri"/>
                        </a:rPr>
                        <a:t>Utah State</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$70,800</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-$8,100</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-10.3%</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-15.7%</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-12.6%</a:t>
                      </a:r>
                    </a:p>
                  </a:txBody>
                  <a:tcPr marL="6212" marR="6212" marT="621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-11.7%</a:t>
                      </a:r>
                    </a:p>
                  </a:txBody>
                  <a:tcPr marL="6212" marR="6212" marT="6212" marB="0" anchor="b">
                    <a:lnL>
                      <a:noFill/>
                    </a:lnL>
                    <a:lnR>
                      <a:noFill/>
                    </a:lnR>
                    <a:lnT>
                      <a:noFill/>
                    </a:lnT>
                    <a:lnB>
                      <a:noFill/>
                    </a:lnB>
                  </a:tcPr>
                </a:tc>
                <a:tc>
                  <a:txBody>
                    <a:bodyPr/>
                    <a:lstStyle/>
                    <a:p>
                      <a:pPr algn="l" fontAlgn="b"/>
                      <a:endParaRPr lang="en-US" sz="1600" b="0" i="0" u="none" strike="noStrike" dirty="0">
                        <a:solidFill>
                          <a:srgbClr val="000000"/>
                        </a:solidFill>
                        <a:latin typeface="Calibri"/>
                      </a:endParaRPr>
                    </a:p>
                  </a:txBody>
                  <a:tcPr marL="6212" marR="6212" marT="6212" marB="0" anchor="b">
                    <a:lnL>
                      <a:noFill/>
                    </a:lnL>
                    <a:lnR>
                      <a:noFill/>
                    </a:lnR>
                    <a:lnT>
                      <a:noFill/>
                    </a:lnT>
                    <a:lnB>
                      <a:noFill/>
                    </a:lnB>
                  </a:tcPr>
                </a:tc>
              </a:tr>
              <a:tr h="262467">
                <a:tc>
                  <a:txBody>
                    <a:bodyPr/>
                    <a:lstStyle/>
                    <a:p>
                      <a:pPr algn="l" fontAlgn="b"/>
                      <a:r>
                        <a:rPr lang="en-US" sz="1600" b="0" i="0" u="none" strike="noStrike" dirty="0">
                          <a:solidFill>
                            <a:srgbClr val="000000"/>
                          </a:solidFill>
                          <a:latin typeface="Calibri"/>
                        </a:rPr>
                        <a:t>Washington State</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$76,800</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-$2,100</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-2.7%</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-5.7%</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-10.6%</a:t>
                      </a:r>
                    </a:p>
                  </a:txBody>
                  <a:tcPr marL="6212" marR="6212" marT="621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-14.4%</a:t>
                      </a:r>
                    </a:p>
                  </a:txBody>
                  <a:tcPr marL="6212" marR="6212" marT="6212" marB="0" anchor="b">
                    <a:lnL>
                      <a:noFill/>
                    </a:lnL>
                    <a:lnR>
                      <a:noFill/>
                    </a:lnR>
                    <a:lnT>
                      <a:noFill/>
                    </a:lnT>
                    <a:lnB>
                      <a:noFill/>
                    </a:lnB>
                  </a:tcPr>
                </a:tc>
                <a:tc>
                  <a:txBody>
                    <a:bodyPr/>
                    <a:lstStyle/>
                    <a:p>
                      <a:pPr algn="l" fontAlgn="b"/>
                      <a:endParaRPr lang="en-US" sz="1600" b="0" i="0" u="none" strike="noStrike" dirty="0">
                        <a:solidFill>
                          <a:srgbClr val="000000"/>
                        </a:solidFill>
                        <a:latin typeface="Calibri"/>
                      </a:endParaRPr>
                    </a:p>
                  </a:txBody>
                  <a:tcPr marL="6212" marR="6212" marT="6212" marB="0" anchor="b">
                    <a:lnL>
                      <a:noFill/>
                    </a:lnL>
                    <a:lnR>
                      <a:noFill/>
                    </a:lnR>
                    <a:lnT>
                      <a:noFill/>
                    </a:lnT>
                    <a:lnB>
                      <a:noFill/>
                    </a:lnB>
                  </a:tcPr>
                </a:tc>
              </a:tr>
              <a:tr h="262467">
                <a:tc>
                  <a:txBody>
                    <a:bodyPr/>
                    <a:lstStyle/>
                    <a:p>
                      <a:pPr algn="l" fontAlgn="b"/>
                      <a:r>
                        <a:rPr lang="en-US" sz="1600" b="0" i="0" u="none" strike="noStrike" dirty="0" smtClean="0">
                          <a:solidFill>
                            <a:srgbClr val="000000"/>
                          </a:solidFill>
                          <a:latin typeface="Calibri"/>
                        </a:rPr>
                        <a:t>Univ. </a:t>
                      </a:r>
                      <a:r>
                        <a:rPr lang="en-US" sz="1600" b="0" i="0" u="none" strike="noStrike" dirty="0">
                          <a:solidFill>
                            <a:srgbClr val="000000"/>
                          </a:solidFill>
                          <a:latin typeface="Calibri"/>
                        </a:rPr>
                        <a:t>of Idaho</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$70,400</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-$8,500</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-10.8%</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-18.7%</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-13.7%</a:t>
                      </a:r>
                    </a:p>
                  </a:txBody>
                  <a:tcPr marL="6212" marR="6212" marT="621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-17.1%</a:t>
                      </a:r>
                    </a:p>
                  </a:txBody>
                  <a:tcPr marL="6212" marR="6212" marT="6212" marB="0" anchor="b">
                    <a:lnL>
                      <a:noFill/>
                    </a:lnL>
                    <a:lnR>
                      <a:noFill/>
                    </a:lnR>
                    <a:lnT>
                      <a:noFill/>
                    </a:lnT>
                    <a:lnB>
                      <a:noFill/>
                    </a:lnB>
                  </a:tcPr>
                </a:tc>
                <a:tc>
                  <a:txBody>
                    <a:bodyPr/>
                    <a:lstStyle/>
                    <a:p>
                      <a:pPr algn="l" fontAlgn="b"/>
                      <a:endParaRPr lang="en-US" sz="1600" b="0" i="0" u="none" strike="noStrike" dirty="0">
                        <a:solidFill>
                          <a:srgbClr val="000000"/>
                        </a:solidFill>
                        <a:latin typeface="Calibri"/>
                      </a:endParaRPr>
                    </a:p>
                  </a:txBody>
                  <a:tcPr marL="6212" marR="6212" marT="6212" marB="0" anchor="b">
                    <a:lnL>
                      <a:noFill/>
                    </a:lnL>
                    <a:lnR>
                      <a:noFill/>
                    </a:lnR>
                    <a:lnT>
                      <a:noFill/>
                    </a:lnT>
                    <a:lnB>
                      <a:noFill/>
                    </a:lnB>
                  </a:tcPr>
                </a:tc>
              </a:tr>
              <a:tr h="262467">
                <a:tc>
                  <a:txBody>
                    <a:bodyPr/>
                    <a:lstStyle/>
                    <a:p>
                      <a:pPr algn="l" fontAlgn="b"/>
                      <a:r>
                        <a:rPr lang="en-US" sz="1600" b="0" i="0" u="none" strike="noStrike" dirty="0" smtClean="0">
                          <a:solidFill>
                            <a:srgbClr val="000000"/>
                          </a:solidFill>
                          <a:latin typeface="Calibri"/>
                        </a:rPr>
                        <a:t>Univ. </a:t>
                      </a:r>
                      <a:r>
                        <a:rPr lang="en-US" sz="1600" b="0" i="0" u="none" strike="noStrike" dirty="0">
                          <a:solidFill>
                            <a:srgbClr val="000000"/>
                          </a:solidFill>
                          <a:latin typeface="Calibri"/>
                        </a:rPr>
                        <a:t>of Oregon</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$76,000</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-$2,900</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-3.7%</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-6.1%</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-16.1%</a:t>
                      </a:r>
                    </a:p>
                  </a:txBody>
                  <a:tcPr marL="6212" marR="6212" marT="621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-18.8%</a:t>
                      </a:r>
                    </a:p>
                  </a:txBody>
                  <a:tcPr marL="6212" marR="6212" marT="6212" marB="0" anchor="b">
                    <a:lnL>
                      <a:noFill/>
                    </a:lnL>
                    <a:lnR>
                      <a:noFill/>
                    </a:lnR>
                    <a:lnT>
                      <a:noFill/>
                    </a:lnT>
                    <a:lnB>
                      <a:noFill/>
                    </a:lnB>
                  </a:tcPr>
                </a:tc>
                <a:tc>
                  <a:txBody>
                    <a:bodyPr/>
                    <a:lstStyle/>
                    <a:p>
                      <a:pPr algn="l" fontAlgn="b"/>
                      <a:endParaRPr lang="en-US" sz="1600" b="0" i="0" u="none" strike="noStrike" dirty="0">
                        <a:solidFill>
                          <a:srgbClr val="000000"/>
                        </a:solidFill>
                        <a:latin typeface="Calibri"/>
                      </a:endParaRPr>
                    </a:p>
                  </a:txBody>
                  <a:tcPr marL="6212" marR="6212" marT="6212" marB="0" anchor="b">
                    <a:lnL>
                      <a:noFill/>
                    </a:lnL>
                    <a:lnR>
                      <a:noFill/>
                    </a:lnR>
                    <a:lnT>
                      <a:noFill/>
                    </a:lnT>
                    <a:lnB>
                      <a:noFill/>
                    </a:lnB>
                  </a:tcPr>
                </a:tc>
              </a:tr>
              <a:tr h="262467">
                <a:tc>
                  <a:txBody>
                    <a:bodyPr/>
                    <a:lstStyle/>
                    <a:p>
                      <a:pPr algn="l" fontAlgn="b"/>
                      <a:r>
                        <a:rPr lang="en-US" sz="1600" b="0" i="0" u="none" strike="noStrike" dirty="0">
                          <a:solidFill>
                            <a:srgbClr val="000000"/>
                          </a:solidFill>
                          <a:latin typeface="Calibri"/>
                        </a:rPr>
                        <a:t>Oregon State</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$72,700</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-$6,200</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-7.9%</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-10.3%</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-19.9%</a:t>
                      </a:r>
                    </a:p>
                  </a:txBody>
                  <a:tcPr marL="6212" marR="6212" marT="621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-22.4%</a:t>
                      </a:r>
                    </a:p>
                  </a:txBody>
                  <a:tcPr marL="6212" marR="6212" marT="6212" marB="0" anchor="b">
                    <a:lnL>
                      <a:noFill/>
                    </a:lnL>
                    <a:lnR>
                      <a:noFill/>
                    </a:lnR>
                    <a:lnT>
                      <a:noFill/>
                    </a:lnT>
                    <a:lnB>
                      <a:noFill/>
                    </a:lnB>
                  </a:tcPr>
                </a:tc>
                <a:tc>
                  <a:txBody>
                    <a:bodyPr/>
                    <a:lstStyle/>
                    <a:p>
                      <a:pPr algn="l" fontAlgn="b"/>
                      <a:endParaRPr lang="en-US" sz="1600" b="0" i="0" u="none" strike="noStrike" dirty="0">
                        <a:solidFill>
                          <a:srgbClr val="000000"/>
                        </a:solidFill>
                        <a:latin typeface="Calibri"/>
                      </a:endParaRPr>
                    </a:p>
                  </a:txBody>
                  <a:tcPr marL="6212" marR="6212" marT="6212" marB="0" anchor="b">
                    <a:lnL>
                      <a:noFill/>
                    </a:lnL>
                    <a:lnR>
                      <a:noFill/>
                    </a:lnR>
                    <a:lnT>
                      <a:noFill/>
                    </a:lnT>
                    <a:lnB>
                      <a:noFill/>
                    </a:lnB>
                  </a:tcPr>
                </a:tc>
              </a:tr>
              <a:tr h="262467">
                <a:tc>
                  <a:txBody>
                    <a:bodyPr/>
                    <a:lstStyle/>
                    <a:p>
                      <a:pPr algn="l" fontAlgn="b"/>
                      <a:r>
                        <a:rPr lang="en-US" sz="1600" b="0" i="0" u="none" strike="noStrike" dirty="0">
                          <a:solidFill>
                            <a:srgbClr val="000000"/>
                          </a:solidFill>
                          <a:latin typeface="Calibri"/>
                        </a:rPr>
                        <a:t>New Mexico State</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$63,100</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-$15,800</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-20.0%</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-24.7%</a:t>
                      </a:r>
                    </a:p>
                  </a:txBody>
                  <a:tcPr marL="6212" marR="6212" marT="6212" marB="0" anchor="b">
                    <a:lnL>
                      <a:noFill/>
                    </a:lnL>
                    <a:lnR>
                      <a:noFill/>
                    </a:lnR>
                    <a:lnT>
                      <a:noFill/>
                    </a:lnT>
                    <a:lnB>
                      <a:noFill/>
                    </a:lnB>
                  </a:tcPr>
                </a:tc>
                <a:tc>
                  <a:txBody>
                    <a:bodyPr/>
                    <a:lstStyle/>
                    <a:p>
                      <a:pPr algn="r" fontAlgn="b"/>
                      <a:r>
                        <a:rPr lang="en-US" sz="1600" b="0" i="0" u="none" strike="noStrike">
                          <a:solidFill>
                            <a:srgbClr val="000000"/>
                          </a:solidFill>
                          <a:latin typeface="Calibri"/>
                        </a:rPr>
                        <a:t>-24.8%</a:t>
                      </a:r>
                    </a:p>
                  </a:txBody>
                  <a:tcPr marL="6212" marR="6212" marT="621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-29.0%</a:t>
                      </a:r>
                    </a:p>
                  </a:txBody>
                  <a:tcPr marL="6212" marR="6212" marT="6212" marB="0" anchor="b">
                    <a:lnL>
                      <a:noFill/>
                    </a:lnL>
                    <a:lnR>
                      <a:noFill/>
                    </a:lnR>
                    <a:lnT>
                      <a:noFill/>
                    </a:lnT>
                    <a:lnB>
                      <a:noFill/>
                    </a:lnB>
                  </a:tcPr>
                </a:tc>
                <a:tc>
                  <a:txBody>
                    <a:bodyPr/>
                    <a:lstStyle/>
                    <a:p>
                      <a:pPr algn="l" fontAlgn="b"/>
                      <a:endParaRPr lang="en-US" sz="1600" b="0" i="0" u="none" strike="noStrike" dirty="0">
                        <a:solidFill>
                          <a:srgbClr val="000000"/>
                        </a:solidFill>
                        <a:latin typeface="Calibri"/>
                      </a:endParaRPr>
                    </a:p>
                  </a:txBody>
                  <a:tcPr marL="6212" marR="6212" marT="6212" marB="0" anchor="b">
                    <a:lnL>
                      <a:noFill/>
                    </a:lnL>
                    <a:lnR>
                      <a:noFill/>
                    </a:lnR>
                    <a:lnT>
                      <a:noFill/>
                    </a:lnT>
                    <a:lnB>
                      <a:noFill/>
                    </a:lnB>
                  </a:tcPr>
                </a:tc>
              </a:tr>
            </a:tbl>
          </a:graphicData>
        </a:graphic>
      </p:graphicFrame>
      <p:sp>
        <p:nvSpPr>
          <p:cNvPr id="4" name="Title 3"/>
          <p:cNvSpPr>
            <a:spLocks noGrp="1"/>
          </p:cNvSpPr>
          <p:nvPr>
            <p:ph type="title"/>
          </p:nvPr>
        </p:nvSpPr>
        <p:spPr/>
        <p:txBody>
          <a:bodyPr/>
          <a:lstStyle/>
          <a:p>
            <a:r>
              <a:rPr lang="en-US" dirty="0" smtClean="0"/>
              <a:t>Adjustments Make a difference… </a:t>
            </a:r>
            <a:endParaRPr lang="en-US" dirty="0"/>
          </a:p>
        </p:txBody>
      </p:sp>
      <p:sp>
        <p:nvSpPr>
          <p:cNvPr id="6" name="TextBox 5"/>
          <p:cNvSpPr txBox="1"/>
          <p:nvPr/>
        </p:nvSpPr>
        <p:spPr>
          <a:xfrm>
            <a:off x="533400" y="6172200"/>
            <a:ext cx="7772400" cy="646331"/>
          </a:xfrm>
          <a:prstGeom prst="rect">
            <a:avLst/>
          </a:prstGeom>
          <a:noFill/>
        </p:spPr>
        <p:txBody>
          <a:bodyPr wrap="square" rtlCol="0">
            <a:spAutoFit/>
          </a:bodyPr>
          <a:lstStyle/>
          <a:p>
            <a:r>
              <a:rPr lang="en-US" sz="1200" i="1" dirty="0" smtClean="0"/>
              <a:t>Source:  OIA data and Various tax sources – author’s </a:t>
            </a:r>
            <a:r>
              <a:rPr lang="en-US" sz="1200" i="1" dirty="0" smtClean="0"/>
              <a:t>computations. COL = cost of living, benefits adjusted for favorable UW retirement contributions.  Tax adjustments include property, income and sales taxes.  </a:t>
            </a:r>
            <a:r>
              <a:rPr lang="en-US" sz="1200" i="1" dirty="0" smtClean="0"/>
              <a:t>Colorado State has withdrawn from Social Security.  </a:t>
            </a:r>
            <a:endParaRPr lang="en-US" sz="1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Tables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381000"/>
            <a:ext cx="8229600" cy="792162"/>
          </a:xfrm>
        </p:spPr>
        <p:txBody>
          <a:bodyPr rtlCol="0">
            <a:normAutofit fontScale="90000"/>
          </a:bodyPr>
          <a:lstStyle/>
          <a:p>
            <a:pPr fontAlgn="auto">
              <a:spcAft>
                <a:spcPts val="0"/>
              </a:spcAft>
              <a:defRPr/>
            </a:pPr>
            <a:r>
              <a:rPr lang="en-US" dirty="0" smtClean="0"/>
              <a:t>Compression Dollars </a:t>
            </a:r>
            <a:r>
              <a:rPr lang="en-US" dirty="0" smtClean="0"/>
              <a:t>Needed</a:t>
            </a:r>
            <a:br>
              <a:rPr lang="en-US" dirty="0" smtClean="0"/>
            </a:br>
            <a:r>
              <a:rPr lang="en-US" sz="2200" dirty="0" smtClean="0"/>
              <a:t>(if all salaries below target were addressed)</a:t>
            </a:r>
            <a:r>
              <a:rPr lang="en-US" sz="2200" dirty="0" smtClean="0"/>
              <a:t> </a:t>
            </a:r>
            <a:r>
              <a:rPr lang="en-US" dirty="0" smtClean="0"/>
              <a:t/>
            </a:r>
            <a:br>
              <a:rPr lang="en-US" dirty="0" smtClean="0"/>
            </a:br>
            <a:endParaRPr lang="en-US" dirty="0"/>
          </a:p>
        </p:txBody>
      </p:sp>
      <p:graphicFrame>
        <p:nvGraphicFramePr>
          <p:cNvPr id="4" name="Content Placeholder 3"/>
          <p:cNvGraphicFramePr>
            <a:graphicFrameLocks noGrp="1"/>
          </p:cNvGraphicFramePr>
          <p:nvPr>
            <p:ph idx="4294967295"/>
          </p:nvPr>
        </p:nvGraphicFramePr>
        <p:xfrm>
          <a:off x="228600" y="1143000"/>
          <a:ext cx="8839199" cy="2819400"/>
        </p:xfrm>
        <a:graphic>
          <a:graphicData uri="http://schemas.openxmlformats.org/drawingml/2006/table">
            <a:tbl>
              <a:tblPr firstRow="1" bandRow="1">
                <a:tableStyleId>{5C22544A-7EE6-4342-B048-85BDC9FD1C3A}</a:tableStyleId>
              </a:tblPr>
              <a:tblGrid>
                <a:gridCol w="914400"/>
                <a:gridCol w="1143000"/>
                <a:gridCol w="1219200"/>
                <a:gridCol w="1143000"/>
                <a:gridCol w="1219200"/>
                <a:gridCol w="990600"/>
                <a:gridCol w="1066800"/>
                <a:gridCol w="1142999"/>
              </a:tblGrid>
              <a:tr h="1294836">
                <a:tc>
                  <a:txBody>
                    <a:bodyPr/>
                    <a:lstStyle/>
                    <a:p>
                      <a:r>
                        <a:rPr lang="en-US" sz="1400" dirty="0" smtClean="0"/>
                        <a:t>Market Target </a:t>
                      </a:r>
                    </a:p>
                    <a:p>
                      <a:r>
                        <a:rPr lang="en-US" sz="1400" dirty="0" smtClean="0"/>
                        <a:t>(% of OSU)</a:t>
                      </a:r>
                      <a:endParaRPr lang="en-US" sz="1400" dirty="0"/>
                    </a:p>
                  </a:txBody>
                  <a:tcPr/>
                </a:tc>
                <a:tc>
                  <a:txBody>
                    <a:bodyPr/>
                    <a:lstStyle/>
                    <a:p>
                      <a:r>
                        <a:rPr lang="en-US" sz="1400" dirty="0" smtClean="0"/>
                        <a:t>Full Prof</a:t>
                      </a:r>
                    </a:p>
                  </a:txBody>
                  <a:tcPr/>
                </a:tc>
                <a:tc>
                  <a:txBody>
                    <a:bodyPr/>
                    <a:lstStyle/>
                    <a:p>
                      <a:r>
                        <a:rPr lang="en-US" sz="1400" dirty="0" smtClean="0"/>
                        <a:t>Full+30% benefits</a:t>
                      </a:r>
                      <a:endParaRPr lang="en-US" sz="1400" dirty="0"/>
                    </a:p>
                  </a:txBody>
                  <a:tcPr/>
                </a:tc>
                <a:tc>
                  <a:txBody>
                    <a:bodyPr/>
                    <a:lstStyle/>
                    <a:p>
                      <a:r>
                        <a:rPr lang="en-US" sz="1400" dirty="0" smtClean="0"/>
                        <a:t>Assoc Prof</a:t>
                      </a:r>
                    </a:p>
                  </a:txBody>
                  <a:tcPr/>
                </a:tc>
                <a:tc>
                  <a:txBody>
                    <a:bodyPr/>
                    <a:lstStyle/>
                    <a:p>
                      <a:r>
                        <a:rPr lang="en-US" sz="1400" dirty="0" smtClean="0"/>
                        <a:t>Assoc+30% benefits</a:t>
                      </a:r>
                      <a:endParaRPr lang="en-US" sz="1400" dirty="0"/>
                    </a:p>
                  </a:txBody>
                  <a:tcPr/>
                </a:tc>
                <a:tc>
                  <a:txBody>
                    <a:bodyPr/>
                    <a:lstStyle/>
                    <a:p>
                      <a:r>
                        <a:rPr lang="en-US" sz="1400" dirty="0" smtClean="0"/>
                        <a:t>Asst. Prof</a:t>
                      </a:r>
                      <a:endParaRPr lang="en-US" sz="1400" dirty="0"/>
                    </a:p>
                  </a:txBody>
                  <a:tcPr/>
                </a:tc>
                <a:tc>
                  <a:txBody>
                    <a:bodyPr/>
                    <a:lstStyle/>
                    <a:p>
                      <a:r>
                        <a:rPr lang="en-US" sz="1400" dirty="0" smtClean="0"/>
                        <a:t>Asst. + 30% benefits</a:t>
                      </a:r>
                      <a:endParaRPr lang="en-US" sz="1400" dirty="0"/>
                    </a:p>
                  </a:txBody>
                  <a:tcPr/>
                </a:tc>
                <a:tc>
                  <a:txBody>
                    <a:bodyPr/>
                    <a:lstStyle/>
                    <a:p>
                      <a:r>
                        <a:rPr lang="en-US" sz="1400" dirty="0" smtClean="0"/>
                        <a:t>Total (including benefits)</a:t>
                      </a:r>
                    </a:p>
                    <a:p>
                      <a:endParaRPr lang="en-US" sz="1400" dirty="0"/>
                    </a:p>
                  </a:txBody>
                  <a:tcPr/>
                </a:tc>
              </a:tr>
              <a:tr h="508188">
                <a:tc>
                  <a:txBody>
                    <a:bodyPr/>
                    <a:lstStyle/>
                    <a:p>
                      <a:r>
                        <a:rPr lang="en-US" sz="1400" dirty="0" smtClean="0"/>
                        <a:t>100%</a:t>
                      </a:r>
                      <a:endParaRPr lang="en-US" sz="1400" dirty="0"/>
                    </a:p>
                  </a:txBody>
                  <a:tcPr/>
                </a:tc>
                <a:tc>
                  <a:txBody>
                    <a:bodyPr/>
                    <a:lstStyle/>
                    <a:p>
                      <a:r>
                        <a:rPr lang="en-US" sz="1400" dirty="0" smtClean="0"/>
                        <a:t>$2,671,637</a:t>
                      </a:r>
                      <a:endParaRPr lang="en-US" sz="1400" dirty="0"/>
                    </a:p>
                  </a:txBody>
                  <a:tcPr/>
                </a:tc>
                <a:tc>
                  <a:txBody>
                    <a:bodyPr/>
                    <a:lstStyle/>
                    <a:p>
                      <a:r>
                        <a:rPr lang="en-US" sz="1400" dirty="0" smtClean="0"/>
                        <a:t>$3,473,128</a:t>
                      </a:r>
                      <a:endParaRPr lang="en-US" sz="1400" dirty="0"/>
                    </a:p>
                  </a:txBody>
                  <a:tcPr/>
                </a:tc>
                <a:tc>
                  <a:txBody>
                    <a:bodyPr/>
                    <a:lstStyle/>
                    <a:p>
                      <a:r>
                        <a:rPr lang="en-US" sz="1400" dirty="0" smtClean="0"/>
                        <a:t>$885,567</a:t>
                      </a:r>
                      <a:endParaRPr lang="en-US" sz="1400" dirty="0"/>
                    </a:p>
                  </a:txBody>
                  <a:tcPr/>
                </a:tc>
                <a:tc>
                  <a:txBody>
                    <a:bodyPr/>
                    <a:lstStyle/>
                    <a:p>
                      <a:r>
                        <a:rPr lang="en-US" sz="1400" dirty="0" smtClean="0"/>
                        <a:t>$1,151,237</a:t>
                      </a:r>
                      <a:endParaRPr lang="en-US" sz="1400" dirty="0"/>
                    </a:p>
                  </a:txBody>
                  <a:tcPr/>
                </a:tc>
                <a:tc>
                  <a:txBody>
                    <a:bodyPr/>
                    <a:lstStyle/>
                    <a:p>
                      <a:r>
                        <a:rPr lang="en-US" sz="1400" dirty="0" smtClean="0"/>
                        <a:t>$775,088</a:t>
                      </a:r>
                    </a:p>
                  </a:txBody>
                  <a:tcPr/>
                </a:tc>
                <a:tc>
                  <a:txBody>
                    <a:bodyPr/>
                    <a:lstStyle/>
                    <a:p>
                      <a:r>
                        <a:rPr lang="en-US" sz="1400" dirty="0" smtClean="0"/>
                        <a:t>$1,007,614</a:t>
                      </a:r>
                      <a:endParaRPr lang="en-US" sz="1400" dirty="0"/>
                    </a:p>
                  </a:txBody>
                  <a:tcPr/>
                </a:tc>
                <a:tc>
                  <a:txBody>
                    <a:bodyPr/>
                    <a:lstStyle/>
                    <a:p>
                      <a:r>
                        <a:rPr lang="en-US" sz="1400" dirty="0" smtClean="0"/>
                        <a:t>$5,631,979</a:t>
                      </a:r>
                      <a:endParaRPr lang="en-US" sz="1400" dirty="0"/>
                    </a:p>
                  </a:txBody>
                  <a:tcPr/>
                </a:tc>
              </a:tr>
              <a:tr h="508188">
                <a:tc>
                  <a:txBody>
                    <a:bodyPr/>
                    <a:lstStyle/>
                    <a:p>
                      <a:r>
                        <a:rPr lang="en-US" sz="1400" dirty="0" smtClean="0"/>
                        <a:t>95%</a:t>
                      </a:r>
                      <a:endParaRPr lang="en-US" sz="1400" dirty="0"/>
                    </a:p>
                  </a:txBody>
                  <a:tcPr/>
                </a:tc>
                <a:tc>
                  <a:txBody>
                    <a:bodyPr/>
                    <a:lstStyle/>
                    <a:p>
                      <a:r>
                        <a:rPr lang="en-US" sz="1400" dirty="0" smtClean="0"/>
                        <a:t>$1,736,545</a:t>
                      </a:r>
                      <a:endParaRPr lang="en-US" sz="1400" dirty="0"/>
                    </a:p>
                  </a:txBody>
                  <a:tcPr/>
                </a:tc>
                <a:tc>
                  <a:txBody>
                    <a:bodyPr/>
                    <a:lstStyle/>
                    <a:p>
                      <a:r>
                        <a:rPr lang="en-US" sz="1400" dirty="0" smtClean="0"/>
                        <a:t>$2,257,509</a:t>
                      </a:r>
                      <a:endParaRPr lang="en-US" sz="1400" dirty="0"/>
                    </a:p>
                  </a:txBody>
                  <a:tcPr/>
                </a:tc>
                <a:tc>
                  <a:txBody>
                    <a:bodyPr/>
                    <a:lstStyle/>
                    <a:p>
                      <a:r>
                        <a:rPr lang="en-US" sz="1400" dirty="0" smtClean="0"/>
                        <a:t>$410,273</a:t>
                      </a:r>
                      <a:endParaRPr lang="en-US" sz="1400" dirty="0"/>
                    </a:p>
                  </a:txBody>
                  <a:tcPr/>
                </a:tc>
                <a:tc>
                  <a:txBody>
                    <a:bodyPr/>
                    <a:lstStyle/>
                    <a:p>
                      <a:r>
                        <a:rPr lang="en-US" sz="1400" dirty="0" smtClean="0"/>
                        <a:t>$533,355</a:t>
                      </a:r>
                      <a:endParaRPr lang="en-US" sz="1400" dirty="0"/>
                    </a:p>
                  </a:txBody>
                  <a:tcPr/>
                </a:tc>
                <a:tc>
                  <a:txBody>
                    <a:bodyPr/>
                    <a:lstStyle/>
                    <a:p>
                      <a:r>
                        <a:rPr lang="en-US" sz="1400" dirty="0" smtClean="0"/>
                        <a:t>$466,106</a:t>
                      </a:r>
                    </a:p>
                  </a:txBody>
                  <a:tcPr/>
                </a:tc>
                <a:tc>
                  <a:txBody>
                    <a:bodyPr/>
                    <a:lstStyle/>
                    <a:p>
                      <a:r>
                        <a:rPr lang="en-US" sz="1400" dirty="0" smtClean="0"/>
                        <a:t>$605,938</a:t>
                      </a:r>
                      <a:endParaRPr lang="en-US" sz="1400" dirty="0"/>
                    </a:p>
                  </a:txBody>
                  <a:tcPr/>
                </a:tc>
                <a:tc>
                  <a:txBody>
                    <a:bodyPr/>
                    <a:lstStyle/>
                    <a:p>
                      <a:r>
                        <a:rPr lang="en-US" sz="1400" dirty="0" smtClean="0"/>
                        <a:t>$3,396,802</a:t>
                      </a:r>
                      <a:endParaRPr lang="en-US" sz="1400" dirty="0"/>
                    </a:p>
                  </a:txBody>
                  <a:tcPr/>
                </a:tc>
              </a:tr>
              <a:tr h="508188">
                <a:tc>
                  <a:txBody>
                    <a:bodyPr/>
                    <a:lstStyle/>
                    <a:p>
                      <a:r>
                        <a:rPr lang="en-US" sz="1400" dirty="0" smtClean="0"/>
                        <a:t>90%</a:t>
                      </a:r>
                      <a:endParaRPr lang="en-US" sz="1400" dirty="0"/>
                    </a:p>
                  </a:txBody>
                  <a:tcPr/>
                </a:tc>
                <a:tc>
                  <a:txBody>
                    <a:bodyPr/>
                    <a:lstStyle/>
                    <a:p>
                      <a:r>
                        <a:rPr lang="en-US" sz="1400" dirty="0" smtClean="0"/>
                        <a:t>$985,465</a:t>
                      </a:r>
                      <a:endParaRPr lang="en-US" sz="1400" dirty="0"/>
                    </a:p>
                  </a:txBody>
                  <a:tcPr/>
                </a:tc>
                <a:tc>
                  <a:txBody>
                    <a:bodyPr/>
                    <a:lstStyle/>
                    <a:p>
                      <a:r>
                        <a:rPr lang="en-US" sz="1400" dirty="0" smtClean="0"/>
                        <a:t>$1,281,105</a:t>
                      </a:r>
                      <a:endParaRPr lang="en-US" sz="1400" dirty="0"/>
                    </a:p>
                  </a:txBody>
                  <a:tcPr/>
                </a:tc>
                <a:tc>
                  <a:txBody>
                    <a:bodyPr/>
                    <a:lstStyle/>
                    <a:p>
                      <a:r>
                        <a:rPr lang="en-US" sz="1400" dirty="0" smtClean="0"/>
                        <a:t>$204,176</a:t>
                      </a:r>
                      <a:endParaRPr lang="en-US" sz="1400" dirty="0"/>
                    </a:p>
                  </a:txBody>
                  <a:tcPr/>
                </a:tc>
                <a:tc>
                  <a:txBody>
                    <a:bodyPr/>
                    <a:lstStyle/>
                    <a:p>
                      <a:r>
                        <a:rPr lang="en-US" sz="1400" dirty="0" smtClean="0"/>
                        <a:t>$265,429</a:t>
                      </a:r>
                      <a:endParaRPr lang="en-US" sz="1400" dirty="0"/>
                    </a:p>
                  </a:txBody>
                  <a:tcPr/>
                </a:tc>
                <a:tc>
                  <a:txBody>
                    <a:bodyPr/>
                    <a:lstStyle/>
                    <a:p>
                      <a:r>
                        <a:rPr lang="en-US" sz="1400" dirty="0" smtClean="0"/>
                        <a:t>$303,932</a:t>
                      </a:r>
                      <a:endParaRPr lang="en-US" sz="1400" dirty="0"/>
                    </a:p>
                  </a:txBody>
                  <a:tcPr/>
                </a:tc>
                <a:tc>
                  <a:txBody>
                    <a:bodyPr/>
                    <a:lstStyle/>
                    <a:p>
                      <a:r>
                        <a:rPr lang="en-US" sz="1400" dirty="0" smtClean="0"/>
                        <a:t>$395,112</a:t>
                      </a:r>
                      <a:endParaRPr lang="en-US" sz="1400" dirty="0"/>
                    </a:p>
                  </a:txBody>
                  <a:tcPr/>
                </a:tc>
                <a:tc>
                  <a:txBody>
                    <a:bodyPr/>
                    <a:lstStyle/>
                    <a:p>
                      <a:r>
                        <a:rPr lang="en-US" sz="1400" dirty="0" smtClean="0"/>
                        <a:t>$1,941,646</a:t>
                      </a:r>
                      <a:endParaRPr lang="en-US" sz="1400" dirty="0"/>
                    </a:p>
                  </a:txBody>
                  <a:tcPr/>
                </a:tc>
              </a:tr>
            </a:tbl>
          </a:graphicData>
        </a:graphic>
      </p:graphicFrame>
      <p:sp>
        <p:nvSpPr>
          <p:cNvPr id="46130" name="TextBox 4"/>
          <p:cNvSpPr txBox="1">
            <a:spLocks noChangeArrowheads="1"/>
          </p:cNvSpPr>
          <p:nvPr/>
        </p:nvSpPr>
        <p:spPr bwMode="auto">
          <a:xfrm>
            <a:off x="533400" y="4038600"/>
            <a:ext cx="8077200" cy="2462213"/>
          </a:xfrm>
          <a:prstGeom prst="rect">
            <a:avLst/>
          </a:prstGeom>
          <a:noFill/>
          <a:ln w="9525">
            <a:noFill/>
            <a:miter lim="800000"/>
            <a:headEnd/>
            <a:tailEnd/>
          </a:ln>
        </p:spPr>
        <p:txBody>
          <a:bodyPr>
            <a:spAutoFit/>
          </a:bodyPr>
          <a:lstStyle/>
          <a:p>
            <a:r>
              <a:rPr lang="en-US" sz="1400">
                <a:latin typeface="Calibri" pitchFamily="34" charset="0"/>
              </a:rPr>
              <a:t>Based on OSU tables 2009-2010 average salaries by discipline and rank, and 2010 UW salary data</a:t>
            </a:r>
          </a:p>
          <a:p>
            <a:endParaRPr lang="en-US" sz="1400">
              <a:latin typeface="Calibri" pitchFamily="34" charset="0"/>
            </a:endParaRPr>
          </a:p>
          <a:p>
            <a:pPr>
              <a:buFontTx/>
              <a:buChar char="-"/>
            </a:pPr>
            <a:r>
              <a:rPr lang="en-US" sz="1400">
                <a:latin typeface="Calibri" pitchFamily="34" charset="0"/>
              </a:rPr>
              <a:t>Table computed using the difference between the OSU average and the reported average salary by rank, by department.  This average difference was multiplied by the faculty in the associated department and these department totals were summed across departments whose average salaries were below the OSU target indicated.</a:t>
            </a:r>
          </a:p>
          <a:p>
            <a:pPr>
              <a:buFontTx/>
              <a:buChar char="-"/>
            </a:pPr>
            <a:endParaRPr lang="en-US" sz="1400">
              <a:latin typeface="Calibri" pitchFamily="34" charset="0"/>
            </a:endParaRPr>
          </a:p>
          <a:p>
            <a:pPr>
              <a:buFontTx/>
              <a:buChar char="-"/>
            </a:pPr>
            <a:r>
              <a:rPr lang="en-US" sz="1400">
                <a:latin typeface="Calibri" pitchFamily="34" charset="0"/>
              </a:rPr>
              <a:t>Assistants are dominated by three departments (Management and Marketing, Finance and Accounting) below 90%, three of which include 15 professors.  Cost to adjust just these faculty would be $301,554 before benefits adjustment.   The fourth department is statistics below 90% but cost to adjust the three faculty in this department is $2,378 before benefits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Faculties below 95% and 100% of market</a:t>
            </a:r>
            <a:endParaRPr lang="en-US" dirty="0"/>
          </a:p>
        </p:txBody>
      </p:sp>
      <p:graphicFrame>
        <p:nvGraphicFramePr>
          <p:cNvPr id="4" name="Content Placeholder 3"/>
          <p:cNvGraphicFramePr>
            <a:graphicFrameLocks noGrp="1"/>
          </p:cNvGraphicFramePr>
          <p:nvPr>
            <p:ph idx="1"/>
          </p:nvPr>
        </p:nvGraphicFramePr>
        <p:xfrm>
          <a:off x="457200" y="2371725"/>
          <a:ext cx="8229600" cy="3672840"/>
        </p:xfrm>
        <a:graphic>
          <a:graphicData uri="http://schemas.openxmlformats.org/drawingml/2006/table">
            <a:tbl>
              <a:tblPr firstRow="1" bandRow="1">
                <a:tableStyleId>{5C22544A-7EE6-4342-B048-85BDC9FD1C3A}</a:tableStyleId>
              </a:tblPr>
              <a:tblGrid>
                <a:gridCol w="3200400"/>
                <a:gridCol w="1676400"/>
                <a:gridCol w="1752600"/>
                <a:gridCol w="1600200"/>
              </a:tblGrid>
              <a:tr h="370840">
                <a:tc>
                  <a:txBody>
                    <a:bodyPr/>
                    <a:lstStyle/>
                    <a:p>
                      <a:r>
                        <a:rPr lang="en-US" dirty="0" smtClean="0"/>
                        <a:t>Departments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100% of market</a:t>
                      </a:r>
                    </a:p>
                    <a:p>
                      <a:pPr algn="ctr"/>
                      <a:endParaRPr lang="en-US" dirty="0"/>
                    </a:p>
                  </a:txBody>
                  <a:tcPr/>
                </a:tc>
                <a:tc>
                  <a:txBody>
                    <a:bodyPr/>
                    <a:lstStyle/>
                    <a:p>
                      <a:pPr algn="ctr"/>
                      <a:r>
                        <a:rPr lang="en-US" dirty="0" smtClean="0"/>
                        <a:t>95% of Market</a:t>
                      </a:r>
                    </a:p>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90% of Market</a:t>
                      </a:r>
                    </a:p>
                    <a:p>
                      <a:pPr algn="ctr"/>
                      <a:endParaRPr lang="en-US" dirty="0"/>
                    </a:p>
                  </a:txBody>
                  <a:tcPr/>
                </a:tc>
              </a:tr>
              <a:tr h="370840">
                <a:tc>
                  <a:txBody>
                    <a:bodyPr/>
                    <a:lstStyle/>
                    <a:p>
                      <a:r>
                        <a:rPr lang="en-US" dirty="0" smtClean="0"/>
                        <a:t>Number of Departments below market average </a:t>
                      </a:r>
                      <a:endParaRPr lang="en-US" dirty="0"/>
                    </a:p>
                  </a:txBody>
                  <a:tcPr/>
                </a:tc>
                <a:tc>
                  <a:txBody>
                    <a:bodyPr/>
                    <a:lstStyle/>
                    <a:p>
                      <a:pPr algn="ctr"/>
                      <a:r>
                        <a:rPr lang="en-US" dirty="0" smtClean="0"/>
                        <a:t>29</a:t>
                      </a:r>
                      <a:endParaRPr lang="en-US" dirty="0"/>
                    </a:p>
                  </a:txBody>
                  <a:tcPr/>
                </a:tc>
                <a:tc>
                  <a:txBody>
                    <a:bodyPr/>
                    <a:lstStyle/>
                    <a:p>
                      <a:pPr algn="ctr"/>
                      <a:r>
                        <a:rPr lang="en-US" dirty="0" smtClean="0"/>
                        <a:t>16</a:t>
                      </a:r>
                      <a:endParaRPr lang="en-US" dirty="0"/>
                    </a:p>
                  </a:txBody>
                  <a:tcPr/>
                </a:tc>
                <a:tc>
                  <a:txBody>
                    <a:bodyPr/>
                    <a:lstStyle/>
                    <a:p>
                      <a:pPr algn="ctr"/>
                      <a:r>
                        <a:rPr lang="en-US" dirty="0" smtClean="0"/>
                        <a:t>4</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Number of Departments at or above market average</a:t>
                      </a:r>
                    </a:p>
                  </a:txBody>
                  <a:tcPr/>
                </a:tc>
                <a:tc>
                  <a:txBody>
                    <a:bodyPr/>
                    <a:lstStyle/>
                    <a:p>
                      <a:pPr algn="ctr"/>
                      <a:r>
                        <a:rPr lang="en-US" dirty="0" smtClean="0"/>
                        <a:t>24</a:t>
                      </a:r>
                      <a:endParaRPr lang="en-US" dirty="0"/>
                    </a:p>
                  </a:txBody>
                  <a:tcPr/>
                </a:tc>
                <a:tc>
                  <a:txBody>
                    <a:bodyPr/>
                    <a:lstStyle/>
                    <a:p>
                      <a:pPr algn="ctr"/>
                      <a:r>
                        <a:rPr lang="en-US" dirty="0" smtClean="0"/>
                        <a:t>37</a:t>
                      </a:r>
                      <a:endParaRPr lang="en-US" dirty="0"/>
                    </a:p>
                  </a:txBody>
                  <a:tcPr/>
                </a:tc>
                <a:tc>
                  <a:txBody>
                    <a:bodyPr/>
                    <a:lstStyle/>
                    <a:p>
                      <a:pPr algn="ctr"/>
                      <a:r>
                        <a:rPr lang="en-US" dirty="0" smtClean="0"/>
                        <a:t>49</a:t>
                      </a:r>
                      <a:endParaRPr lang="en-US" dirty="0"/>
                    </a:p>
                  </a:txBody>
                  <a:tcPr/>
                </a:tc>
              </a:tr>
              <a:tr h="370840">
                <a:tc>
                  <a:txBody>
                    <a:bodyPr/>
                    <a:lstStyle/>
                    <a:p>
                      <a:r>
                        <a:rPr lang="en-US" dirty="0" smtClean="0"/>
                        <a:t>Proportion of Total</a:t>
                      </a:r>
                      <a:r>
                        <a:rPr lang="en-US" baseline="0" dirty="0" smtClean="0"/>
                        <a:t> below</a:t>
                      </a:r>
                      <a:r>
                        <a:rPr lang="en-US" dirty="0" smtClean="0"/>
                        <a:t> </a:t>
                      </a:r>
                      <a:endParaRPr lang="en-US" dirty="0"/>
                    </a:p>
                  </a:txBody>
                  <a:tcPr/>
                </a:tc>
                <a:tc>
                  <a:txBody>
                    <a:bodyPr/>
                    <a:lstStyle/>
                    <a:p>
                      <a:pPr algn="ctr"/>
                      <a:r>
                        <a:rPr lang="en-US" dirty="0" smtClean="0"/>
                        <a:t>55%</a:t>
                      </a:r>
                      <a:endParaRPr lang="en-US" dirty="0"/>
                    </a:p>
                  </a:txBody>
                  <a:tcPr/>
                </a:tc>
                <a:tc>
                  <a:txBody>
                    <a:bodyPr/>
                    <a:lstStyle/>
                    <a:p>
                      <a:pPr algn="ctr"/>
                      <a:r>
                        <a:rPr lang="en-US" dirty="0" smtClean="0"/>
                        <a:t>30%</a:t>
                      </a:r>
                      <a:endParaRPr lang="en-US" dirty="0"/>
                    </a:p>
                  </a:txBody>
                  <a:tcPr/>
                </a:tc>
                <a:tc>
                  <a:txBody>
                    <a:bodyPr/>
                    <a:lstStyle/>
                    <a:p>
                      <a:pPr algn="ctr"/>
                      <a:r>
                        <a:rPr lang="en-US" dirty="0" smtClean="0"/>
                        <a:t>8.1%</a:t>
                      </a:r>
                      <a:endParaRPr lang="en-US" dirty="0"/>
                    </a:p>
                  </a:txBody>
                  <a:tcPr/>
                </a:tc>
              </a:tr>
              <a:tr h="370840">
                <a:tc>
                  <a:txBody>
                    <a:bodyPr/>
                    <a:lstStyle/>
                    <a:p>
                      <a:r>
                        <a:rPr lang="en-US" dirty="0" smtClean="0"/>
                        <a:t>Lowest vs. Market comparator*</a:t>
                      </a:r>
                      <a:endParaRPr lang="en-US" dirty="0"/>
                    </a:p>
                  </a:txBody>
                  <a:tcPr/>
                </a:tc>
                <a:tc rowSpan="2" gridSpan="3">
                  <a:txBody>
                    <a:bodyPr/>
                    <a:lstStyle/>
                    <a:p>
                      <a:pPr algn="ctr"/>
                      <a:r>
                        <a:rPr lang="en-US" dirty="0" smtClean="0"/>
                        <a:t>74% of market (1)</a:t>
                      </a:r>
                      <a:endParaRPr lang="en-US" dirty="0"/>
                    </a:p>
                    <a:p>
                      <a:pPr algn="ctr"/>
                      <a:r>
                        <a:rPr lang="en-US" dirty="0" smtClean="0"/>
                        <a:t>110% of market (2)</a:t>
                      </a:r>
                      <a:endParaRPr lang="en-US" dirty="0"/>
                    </a:p>
                  </a:txBody>
                  <a:tcPr/>
                </a:tc>
                <a:tc rowSpan="2" hMerge="1">
                  <a:txBody>
                    <a:bodyPr/>
                    <a:lstStyle/>
                    <a:p>
                      <a:endParaRPr lang="en-US"/>
                    </a:p>
                  </a:txBody>
                  <a:tcPr/>
                </a:tc>
                <a:tc rowSpan="2" hMerge="1">
                  <a:txBody>
                    <a:bodyPr/>
                    <a:lstStyle/>
                    <a:p>
                      <a:pPr algn="ctr"/>
                      <a:endParaRPr lang="en-US" dirty="0"/>
                    </a:p>
                  </a:txBody>
                  <a:tcPr/>
                </a:tc>
              </a:tr>
              <a:tr h="370840">
                <a:tc>
                  <a:txBody>
                    <a:bodyPr/>
                    <a:lstStyle/>
                    <a:p>
                      <a:r>
                        <a:rPr lang="en-US" dirty="0" smtClean="0"/>
                        <a:t>Highest vs. Market comparator*</a:t>
                      </a:r>
                      <a:endParaRPr lang="en-US" dirty="0"/>
                    </a:p>
                  </a:txBody>
                  <a:tcPr/>
                </a:tc>
                <a:tc gridSpan="3" vMerge="1">
                  <a:txBody>
                    <a:bodyPr/>
                    <a:lstStyle/>
                    <a:p>
                      <a:pPr algn="ctr"/>
                      <a:endParaRPr lang="en-US" dirty="0"/>
                    </a:p>
                  </a:txBody>
                  <a:tcPr/>
                </a:tc>
                <a:tc hMerge="1" vMerge="1">
                  <a:txBody>
                    <a:bodyPr/>
                    <a:lstStyle/>
                    <a:p>
                      <a:endParaRPr lang="en-US"/>
                    </a:p>
                  </a:txBody>
                  <a:tcPr/>
                </a:tc>
                <a:tc hMerge="1" vMerge="1">
                  <a:txBody>
                    <a:bodyPr/>
                    <a:lstStyle/>
                    <a:p>
                      <a:endParaRPr lang="en-US"/>
                    </a:p>
                  </a:txBody>
                  <a:tcPr/>
                </a:tc>
              </a:tr>
              <a:tr h="370840">
                <a:tc>
                  <a:txBody>
                    <a:bodyPr/>
                    <a:lstStyle/>
                    <a:p>
                      <a:r>
                        <a:rPr lang="en-US" dirty="0" smtClean="0"/>
                        <a:t>Number of Departments at market</a:t>
                      </a:r>
                      <a:endParaRPr lang="en-US" dirty="0"/>
                    </a:p>
                  </a:txBody>
                  <a:tcPr/>
                </a:tc>
                <a:tc>
                  <a:txBody>
                    <a:bodyPr/>
                    <a:lstStyle/>
                    <a:p>
                      <a:pPr algn="ctr"/>
                      <a:r>
                        <a:rPr lang="en-US" dirty="0" smtClean="0"/>
                        <a:t>4 at 100%</a:t>
                      </a:r>
                      <a:endParaRPr lang="en-US" dirty="0"/>
                    </a:p>
                  </a:txBody>
                  <a:tcPr/>
                </a:tc>
                <a:tc>
                  <a:txBody>
                    <a:bodyPr/>
                    <a:lstStyle/>
                    <a:p>
                      <a:pPr algn="ctr"/>
                      <a:r>
                        <a:rPr lang="en-US" dirty="0" smtClean="0"/>
                        <a:t>2 at 95%</a:t>
                      </a:r>
                      <a:endParaRPr lang="en-US" dirty="0"/>
                    </a:p>
                  </a:txBody>
                  <a:tcPr/>
                </a:tc>
                <a:tc>
                  <a:txBody>
                    <a:bodyPr/>
                    <a:lstStyle/>
                    <a:p>
                      <a:pPr algn="ctr"/>
                      <a:r>
                        <a:rPr lang="en-US" dirty="0" smtClean="0"/>
                        <a:t>4 at 90%</a:t>
                      </a:r>
                      <a:endParaRPr lang="en-US" dirty="0"/>
                    </a:p>
                  </a:txBody>
                  <a:tcPr/>
                </a:tc>
              </a:tr>
            </a:tbl>
          </a:graphicData>
        </a:graphic>
      </p:graphicFrame>
      <p:sp>
        <p:nvSpPr>
          <p:cNvPr id="33833" name="TextBox 4"/>
          <p:cNvSpPr txBox="1">
            <a:spLocks noChangeArrowheads="1"/>
          </p:cNvSpPr>
          <p:nvPr/>
        </p:nvSpPr>
        <p:spPr bwMode="auto">
          <a:xfrm>
            <a:off x="1600200" y="1524000"/>
            <a:ext cx="5867400" cy="1108075"/>
          </a:xfrm>
          <a:prstGeom prst="rect">
            <a:avLst/>
          </a:prstGeom>
          <a:noFill/>
          <a:ln w="9525">
            <a:noFill/>
            <a:miter lim="800000"/>
            <a:headEnd/>
            <a:tailEnd/>
          </a:ln>
        </p:spPr>
        <p:txBody>
          <a:bodyPr>
            <a:spAutoFit/>
          </a:bodyPr>
          <a:lstStyle/>
          <a:p>
            <a:pPr algn="ctr"/>
            <a:r>
              <a:rPr lang="en-US" sz="2400">
                <a:latin typeface="Calibri" pitchFamily="34" charset="0"/>
              </a:rPr>
              <a:t>Assistant Professors data based on dept. average salaries vs. OSU salary by discipline </a:t>
            </a:r>
          </a:p>
          <a:p>
            <a:endParaRPr lang="en-US">
              <a:latin typeface="Calibri" pitchFamily="34" charset="0"/>
            </a:endParaRPr>
          </a:p>
        </p:txBody>
      </p:sp>
      <p:sp>
        <p:nvSpPr>
          <p:cNvPr id="33834" name="TextBox 5"/>
          <p:cNvSpPr txBox="1">
            <a:spLocks noChangeArrowheads="1"/>
          </p:cNvSpPr>
          <p:nvPr/>
        </p:nvSpPr>
        <p:spPr bwMode="auto">
          <a:xfrm>
            <a:off x="533400" y="6324600"/>
            <a:ext cx="6477000" cy="381000"/>
          </a:xfrm>
          <a:prstGeom prst="rect">
            <a:avLst/>
          </a:prstGeom>
          <a:noFill/>
          <a:ln w="9525">
            <a:noFill/>
            <a:miter lim="800000"/>
            <a:headEnd/>
            <a:tailEnd/>
          </a:ln>
        </p:spPr>
        <p:txBody>
          <a:bodyPr>
            <a:spAutoFit/>
          </a:bodyPr>
          <a:lstStyle/>
          <a:p>
            <a:r>
              <a:rPr lang="en-US">
                <a:latin typeface="Calibri" pitchFamily="34" charset="0"/>
              </a:rPr>
              <a:t>* Number of departments reporting this average level to market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Faculties below 95% and 100% of market</a:t>
            </a:r>
            <a:endParaRPr lang="en-US" dirty="0"/>
          </a:p>
        </p:txBody>
      </p:sp>
      <p:graphicFrame>
        <p:nvGraphicFramePr>
          <p:cNvPr id="4" name="Content Placeholder 3"/>
          <p:cNvGraphicFramePr>
            <a:graphicFrameLocks noGrp="1"/>
          </p:cNvGraphicFramePr>
          <p:nvPr>
            <p:ph idx="1"/>
          </p:nvPr>
        </p:nvGraphicFramePr>
        <p:xfrm>
          <a:off x="228600" y="2819400"/>
          <a:ext cx="8762999" cy="3403600"/>
        </p:xfrm>
        <a:graphic>
          <a:graphicData uri="http://schemas.openxmlformats.org/drawingml/2006/table">
            <a:tbl>
              <a:tblPr firstRow="1" bandRow="1">
                <a:tableStyleId>{5C22544A-7EE6-4342-B048-85BDC9FD1C3A}</a:tableStyleId>
              </a:tblPr>
              <a:tblGrid>
                <a:gridCol w="3651250"/>
                <a:gridCol w="1785055"/>
                <a:gridCol w="1668829"/>
                <a:gridCol w="1657865"/>
              </a:tblGrid>
              <a:tr h="370840">
                <a:tc>
                  <a:txBody>
                    <a:bodyPr/>
                    <a:lstStyle/>
                    <a:p>
                      <a:r>
                        <a:rPr lang="en-US" dirty="0" smtClean="0"/>
                        <a:t>Departments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100% of market</a:t>
                      </a:r>
                    </a:p>
                    <a:p>
                      <a:pPr algn="ctr"/>
                      <a:endParaRPr lang="en-US" dirty="0"/>
                    </a:p>
                  </a:txBody>
                  <a:tcPr/>
                </a:tc>
                <a:tc>
                  <a:txBody>
                    <a:bodyPr/>
                    <a:lstStyle/>
                    <a:p>
                      <a:pPr algn="ctr"/>
                      <a:r>
                        <a:rPr lang="en-US" dirty="0" smtClean="0"/>
                        <a:t>95% of Market</a:t>
                      </a:r>
                    </a:p>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90% of Market</a:t>
                      </a:r>
                    </a:p>
                    <a:p>
                      <a:pPr algn="ctr"/>
                      <a:endParaRPr lang="en-US" dirty="0"/>
                    </a:p>
                  </a:txBody>
                  <a:tcPr/>
                </a:tc>
              </a:tr>
              <a:tr h="370840">
                <a:tc>
                  <a:txBody>
                    <a:bodyPr/>
                    <a:lstStyle/>
                    <a:p>
                      <a:r>
                        <a:rPr lang="en-US" dirty="0" smtClean="0"/>
                        <a:t>Number of Departments below market average </a:t>
                      </a:r>
                      <a:endParaRPr lang="en-US" dirty="0"/>
                    </a:p>
                  </a:txBody>
                  <a:tcPr/>
                </a:tc>
                <a:tc>
                  <a:txBody>
                    <a:bodyPr/>
                    <a:lstStyle/>
                    <a:p>
                      <a:pPr algn="ctr"/>
                      <a:r>
                        <a:rPr lang="en-US" dirty="0" smtClean="0"/>
                        <a:t>36</a:t>
                      </a:r>
                      <a:endParaRPr lang="en-US" dirty="0"/>
                    </a:p>
                  </a:txBody>
                  <a:tcPr/>
                </a:tc>
                <a:tc>
                  <a:txBody>
                    <a:bodyPr/>
                    <a:lstStyle/>
                    <a:p>
                      <a:pPr algn="ctr"/>
                      <a:r>
                        <a:rPr lang="en-US" dirty="0" smtClean="0"/>
                        <a:t>26</a:t>
                      </a:r>
                      <a:endParaRPr lang="en-US" dirty="0"/>
                    </a:p>
                  </a:txBody>
                  <a:tcPr/>
                </a:tc>
                <a:tc>
                  <a:txBody>
                    <a:bodyPr/>
                    <a:lstStyle/>
                    <a:p>
                      <a:pPr algn="ctr"/>
                      <a:r>
                        <a:rPr lang="en-US" dirty="0" smtClean="0"/>
                        <a:t>12</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Number of Departments at or above market average</a:t>
                      </a:r>
                    </a:p>
                  </a:txBody>
                  <a:tcPr/>
                </a:tc>
                <a:tc>
                  <a:txBody>
                    <a:bodyPr/>
                    <a:lstStyle/>
                    <a:p>
                      <a:pPr algn="ctr"/>
                      <a:r>
                        <a:rPr lang="en-US" dirty="0" smtClean="0"/>
                        <a:t>20</a:t>
                      </a:r>
                      <a:endParaRPr lang="en-US" dirty="0"/>
                    </a:p>
                  </a:txBody>
                  <a:tcPr/>
                </a:tc>
                <a:tc>
                  <a:txBody>
                    <a:bodyPr/>
                    <a:lstStyle/>
                    <a:p>
                      <a:pPr algn="ctr"/>
                      <a:r>
                        <a:rPr lang="en-US" dirty="0" smtClean="0"/>
                        <a:t>30</a:t>
                      </a:r>
                      <a:endParaRPr lang="en-US" dirty="0"/>
                    </a:p>
                  </a:txBody>
                  <a:tcPr/>
                </a:tc>
                <a:tc>
                  <a:txBody>
                    <a:bodyPr/>
                    <a:lstStyle/>
                    <a:p>
                      <a:pPr algn="ctr"/>
                      <a:r>
                        <a:rPr lang="en-US" dirty="0" smtClean="0"/>
                        <a:t>45</a:t>
                      </a:r>
                      <a:endParaRPr lang="en-US" dirty="0"/>
                    </a:p>
                  </a:txBody>
                  <a:tcPr/>
                </a:tc>
              </a:tr>
              <a:tr h="370840">
                <a:tc>
                  <a:txBody>
                    <a:bodyPr/>
                    <a:lstStyle/>
                    <a:p>
                      <a:r>
                        <a:rPr lang="en-US" dirty="0" smtClean="0"/>
                        <a:t>Proportion of Total</a:t>
                      </a:r>
                      <a:r>
                        <a:rPr lang="en-US" baseline="0" dirty="0" smtClean="0"/>
                        <a:t> below</a:t>
                      </a:r>
                      <a:r>
                        <a:rPr lang="en-US" dirty="0" smtClean="0"/>
                        <a:t> </a:t>
                      </a:r>
                      <a:endParaRPr lang="en-US" dirty="0"/>
                    </a:p>
                  </a:txBody>
                  <a:tcPr/>
                </a:tc>
                <a:tc>
                  <a:txBody>
                    <a:bodyPr/>
                    <a:lstStyle/>
                    <a:p>
                      <a:pPr algn="ctr"/>
                      <a:r>
                        <a:rPr lang="en-US" dirty="0" smtClean="0"/>
                        <a:t>64%</a:t>
                      </a:r>
                      <a:endParaRPr lang="en-US" dirty="0"/>
                    </a:p>
                  </a:txBody>
                  <a:tcPr/>
                </a:tc>
                <a:tc>
                  <a:txBody>
                    <a:bodyPr/>
                    <a:lstStyle/>
                    <a:p>
                      <a:pPr algn="ctr"/>
                      <a:r>
                        <a:rPr lang="en-US" dirty="0" smtClean="0"/>
                        <a:t>46%</a:t>
                      </a:r>
                      <a:endParaRPr lang="en-US" dirty="0"/>
                    </a:p>
                  </a:txBody>
                  <a:tcPr/>
                </a:tc>
                <a:tc>
                  <a:txBody>
                    <a:bodyPr/>
                    <a:lstStyle/>
                    <a:p>
                      <a:pPr algn="ctr"/>
                      <a:r>
                        <a:rPr lang="en-US" dirty="0" smtClean="0"/>
                        <a:t>21%</a:t>
                      </a:r>
                      <a:endParaRPr lang="en-US" dirty="0"/>
                    </a:p>
                  </a:txBody>
                  <a:tcPr/>
                </a:tc>
              </a:tr>
              <a:tr h="370840">
                <a:tc>
                  <a:txBody>
                    <a:bodyPr/>
                    <a:lstStyle/>
                    <a:p>
                      <a:r>
                        <a:rPr lang="en-US" dirty="0" smtClean="0"/>
                        <a:t>Lowest vs. Market comparator*</a:t>
                      </a:r>
                      <a:endParaRPr lang="en-US" dirty="0"/>
                    </a:p>
                  </a:txBody>
                  <a:tcPr/>
                </a:tc>
                <a:tc rowSpan="2" gridSpan="3">
                  <a:txBody>
                    <a:bodyPr/>
                    <a:lstStyle/>
                    <a:p>
                      <a:pPr algn="ctr"/>
                      <a:r>
                        <a:rPr lang="en-US" dirty="0" smtClean="0"/>
                        <a:t>81% of market (1)</a:t>
                      </a:r>
                      <a:endParaRPr lang="en-US" dirty="0"/>
                    </a:p>
                    <a:p>
                      <a:pPr algn="ctr"/>
                      <a:r>
                        <a:rPr lang="en-US" dirty="0" smtClean="0"/>
                        <a:t>118% of market (1)</a:t>
                      </a:r>
                      <a:endParaRPr lang="en-US" dirty="0"/>
                    </a:p>
                  </a:txBody>
                  <a:tcPr/>
                </a:tc>
                <a:tc rowSpan="2" hMerge="1">
                  <a:txBody>
                    <a:bodyPr/>
                    <a:lstStyle/>
                    <a:p>
                      <a:endParaRPr lang="en-US"/>
                    </a:p>
                  </a:txBody>
                  <a:tcPr/>
                </a:tc>
                <a:tc rowSpan="2" hMerge="1">
                  <a:txBody>
                    <a:bodyPr/>
                    <a:lstStyle/>
                    <a:p>
                      <a:pPr algn="ctr"/>
                      <a:endParaRPr lang="en-US" dirty="0"/>
                    </a:p>
                  </a:txBody>
                  <a:tcPr/>
                </a:tc>
              </a:tr>
              <a:tr h="370840">
                <a:tc>
                  <a:txBody>
                    <a:bodyPr/>
                    <a:lstStyle/>
                    <a:p>
                      <a:r>
                        <a:rPr lang="en-US" dirty="0" smtClean="0"/>
                        <a:t>Highest vs. Market comparator*</a:t>
                      </a:r>
                      <a:endParaRPr lang="en-US" dirty="0"/>
                    </a:p>
                  </a:txBody>
                  <a:tcPr/>
                </a:tc>
                <a:tc gridSpan="3" vMerge="1">
                  <a:txBody>
                    <a:bodyPr/>
                    <a:lstStyle/>
                    <a:p>
                      <a:pPr algn="ctr"/>
                      <a:endParaRPr lang="en-US" dirty="0"/>
                    </a:p>
                  </a:txBody>
                  <a:tcPr/>
                </a:tc>
                <a:tc hMerge="1" vMerge="1">
                  <a:txBody>
                    <a:bodyPr/>
                    <a:lstStyle/>
                    <a:p>
                      <a:endParaRPr lang="en-US"/>
                    </a:p>
                  </a:txBody>
                  <a:tcPr/>
                </a:tc>
                <a:tc hMerge="1" vMerge="1">
                  <a:txBody>
                    <a:bodyPr/>
                    <a:lstStyle/>
                    <a:p>
                      <a:endParaRPr lang="en-US"/>
                    </a:p>
                  </a:txBody>
                  <a:tcPr/>
                </a:tc>
              </a:tr>
              <a:tr h="370840">
                <a:tc>
                  <a:txBody>
                    <a:bodyPr/>
                    <a:lstStyle/>
                    <a:p>
                      <a:r>
                        <a:rPr lang="en-US" dirty="0" smtClean="0"/>
                        <a:t>Number of Departments at market</a:t>
                      </a:r>
                      <a:endParaRPr lang="en-US" dirty="0"/>
                    </a:p>
                  </a:txBody>
                  <a:tcPr/>
                </a:tc>
                <a:tc>
                  <a:txBody>
                    <a:bodyPr/>
                    <a:lstStyle/>
                    <a:p>
                      <a:pPr algn="ctr"/>
                      <a:r>
                        <a:rPr lang="en-US" dirty="0" smtClean="0"/>
                        <a:t>4 at 100%</a:t>
                      </a:r>
                      <a:endParaRPr lang="en-US" dirty="0"/>
                    </a:p>
                  </a:txBody>
                  <a:tcPr/>
                </a:tc>
                <a:tc>
                  <a:txBody>
                    <a:bodyPr/>
                    <a:lstStyle/>
                    <a:p>
                      <a:pPr algn="ctr"/>
                      <a:r>
                        <a:rPr lang="en-US" dirty="0" smtClean="0"/>
                        <a:t>1 at 95%</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4 at 90%</a:t>
                      </a:r>
                      <a:endParaRPr lang="en-US" dirty="0"/>
                    </a:p>
                  </a:txBody>
                  <a:tcPr/>
                </a:tc>
              </a:tr>
            </a:tbl>
          </a:graphicData>
        </a:graphic>
      </p:graphicFrame>
      <p:sp>
        <p:nvSpPr>
          <p:cNvPr id="34857" name="TextBox 4"/>
          <p:cNvSpPr txBox="1">
            <a:spLocks noChangeArrowheads="1"/>
          </p:cNvSpPr>
          <p:nvPr/>
        </p:nvSpPr>
        <p:spPr bwMode="auto">
          <a:xfrm>
            <a:off x="1600200" y="1524000"/>
            <a:ext cx="5867400" cy="1108075"/>
          </a:xfrm>
          <a:prstGeom prst="rect">
            <a:avLst/>
          </a:prstGeom>
          <a:noFill/>
          <a:ln w="9525">
            <a:noFill/>
            <a:miter lim="800000"/>
            <a:headEnd/>
            <a:tailEnd/>
          </a:ln>
        </p:spPr>
        <p:txBody>
          <a:bodyPr>
            <a:spAutoFit/>
          </a:bodyPr>
          <a:lstStyle/>
          <a:p>
            <a:pPr algn="ctr"/>
            <a:r>
              <a:rPr lang="en-US" sz="2400">
                <a:latin typeface="Calibri" pitchFamily="34" charset="0"/>
              </a:rPr>
              <a:t>Associate Professors data based on dept average salaries vs. OSU salary by discipline </a:t>
            </a:r>
          </a:p>
          <a:p>
            <a:endParaRPr lang="en-US">
              <a:latin typeface="Calibri" pitchFamily="34" charset="0"/>
            </a:endParaRPr>
          </a:p>
        </p:txBody>
      </p:sp>
      <p:sp>
        <p:nvSpPr>
          <p:cNvPr id="34858" name="TextBox 5"/>
          <p:cNvSpPr txBox="1">
            <a:spLocks noChangeArrowheads="1"/>
          </p:cNvSpPr>
          <p:nvPr/>
        </p:nvSpPr>
        <p:spPr bwMode="auto">
          <a:xfrm>
            <a:off x="533400" y="6324600"/>
            <a:ext cx="6477000" cy="381000"/>
          </a:xfrm>
          <a:prstGeom prst="rect">
            <a:avLst/>
          </a:prstGeom>
          <a:noFill/>
          <a:ln w="9525">
            <a:noFill/>
            <a:miter lim="800000"/>
            <a:headEnd/>
            <a:tailEnd/>
          </a:ln>
        </p:spPr>
        <p:txBody>
          <a:bodyPr>
            <a:spAutoFit/>
          </a:bodyPr>
          <a:lstStyle/>
          <a:p>
            <a:r>
              <a:rPr lang="en-US">
                <a:latin typeface="Calibri" pitchFamily="34" charset="0"/>
              </a:rPr>
              <a:t>* Number of departments reporting this average level to market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Faculties below 95% and 100% of market</a:t>
            </a:r>
            <a:endParaRPr lang="en-US" dirty="0"/>
          </a:p>
        </p:txBody>
      </p:sp>
      <p:graphicFrame>
        <p:nvGraphicFramePr>
          <p:cNvPr id="4" name="Content Placeholder 3"/>
          <p:cNvGraphicFramePr>
            <a:graphicFrameLocks noGrp="1"/>
          </p:cNvGraphicFramePr>
          <p:nvPr>
            <p:ph idx="1"/>
          </p:nvPr>
        </p:nvGraphicFramePr>
        <p:xfrm>
          <a:off x="381000" y="2743200"/>
          <a:ext cx="8534400" cy="3403600"/>
        </p:xfrm>
        <a:graphic>
          <a:graphicData uri="http://schemas.openxmlformats.org/drawingml/2006/table">
            <a:tbl>
              <a:tblPr firstRow="1" bandRow="1">
                <a:tableStyleId>{5C22544A-7EE6-4342-B048-85BDC9FD1C3A}</a:tableStyleId>
              </a:tblPr>
              <a:tblGrid>
                <a:gridCol w="3556000"/>
                <a:gridCol w="1778000"/>
                <a:gridCol w="118533"/>
                <a:gridCol w="1481667"/>
                <a:gridCol w="1600200"/>
              </a:tblGrid>
              <a:tr h="370840">
                <a:tc>
                  <a:txBody>
                    <a:bodyPr/>
                    <a:lstStyle/>
                    <a:p>
                      <a:r>
                        <a:rPr lang="en-US" dirty="0" smtClean="0"/>
                        <a:t>Departments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100% of market</a:t>
                      </a:r>
                    </a:p>
                    <a:p>
                      <a:pPr algn="ctr"/>
                      <a:endParaRPr lang="en-US" dirty="0"/>
                    </a:p>
                  </a:txBody>
                  <a:tcPr/>
                </a:tc>
                <a:tc gridSpan="2">
                  <a:txBody>
                    <a:bodyPr/>
                    <a:lstStyle/>
                    <a:p>
                      <a:pPr algn="ctr"/>
                      <a:r>
                        <a:rPr lang="en-US" dirty="0" smtClean="0"/>
                        <a:t>95% of Market</a:t>
                      </a:r>
                    </a:p>
                  </a:txBody>
                  <a:tcPr/>
                </a:tc>
                <a:tc hMerge="1">
                  <a:txBody>
                    <a:bodyPr/>
                    <a:lstStyle/>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90% of Market</a:t>
                      </a:r>
                    </a:p>
                    <a:p>
                      <a:pPr algn="ctr"/>
                      <a:endParaRPr lang="en-US" dirty="0"/>
                    </a:p>
                  </a:txBody>
                  <a:tcPr/>
                </a:tc>
              </a:tr>
              <a:tr h="370840">
                <a:tc>
                  <a:txBody>
                    <a:bodyPr/>
                    <a:lstStyle/>
                    <a:p>
                      <a:r>
                        <a:rPr lang="en-US" dirty="0" smtClean="0"/>
                        <a:t>Number of Departments below market average </a:t>
                      </a:r>
                      <a:endParaRPr lang="en-US" dirty="0"/>
                    </a:p>
                  </a:txBody>
                  <a:tcPr/>
                </a:tc>
                <a:tc>
                  <a:txBody>
                    <a:bodyPr/>
                    <a:lstStyle/>
                    <a:p>
                      <a:pPr algn="ctr"/>
                      <a:r>
                        <a:rPr lang="en-US" dirty="0" smtClean="0"/>
                        <a:t>40</a:t>
                      </a:r>
                      <a:endParaRPr lang="en-US" dirty="0"/>
                    </a:p>
                  </a:txBody>
                  <a:tcPr/>
                </a:tc>
                <a:tc gridSpan="2">
                  <a:txBody>
                    <a:bodyPr/>
                    <a:lstStyle/>
                    <a:p>
                      <a:pPr algn="ctr"/>
                      <a:r>
                        <a:rPr lang="en-US" dirty="0" smtClean="0"/>
                        <a:t>35</a:t>
                      </a:r>
                      <a:endParaRPr lang="en-US" dirty="0"/>
                    </a:p>
                  </a:txBody>
                  <a:tcPr/>
                </a:tc>
                <a:tc hMerge="1">
                  <a:txBody>
                    <a:bodyPr/>
                    <a:lstStyle/>
                    <a:p>
                      <a:pPr algn="ctr"/>
                      <a:endParaRPr lang="en-US" dirty="0"/>
                    </a:p>
                  </a:txBody>
                  <a:tcPr/>
                </a:tc>
                <a:tc>
                  <a:txBody>
                    <a:bodyPr/>
                    <a:lstStyle/>
                    <a:p>
                      <a:pPr algn="ctr"/>
                      <a:r>
                        <a:rPr lang="en-US" dirty="0" smtClean="0"/>
                        <a:t>25</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Number of Departments at or above market average</a:t>
                      </a:r>
                    </a:p>
                  </a:txBody>
                  <a:tcPr/>
                </a:tc>
                <a:tc>
                  <a:txBody>
                    <a:bodyPr/>
                    <a:lstStyle/>
                    <a:p>
                      <a:pPr algn="ctr"/>
                      <a:r>
                        <a:rPr lang="en-US" dirty="0" smtClean="0"/>
                        <a:t>13</a:t>
                      </a:r>
                      <a:endParaRPr lang="en-US" dirty="0"/>
                    </a:p>
                  </a:txBody>
                  <a:tcPr/>
                </a:tc>
                <a:tc gridSpan="2">
                  <a:txBody>
                    <a:bodyPr/>
                    <a:lstStyle/>
                    <a:p>
                      <a:pPr algn="ctr"/>
                      <a:r>
                        <a:rPr lang="en-US" dirty="0" smtClean="0"/>
                        <a:t>18</a:t>
                      </a:r>
                      <a:endParaRPr lang="en-US" dirty="0"/>
                    </a:p>
                  </a:txBody>
                  <a:tcPr/>
                </a:tc>
                <a:tc hMerge="1">
                  <a:txBody>
                    <a:bodyPr/>
                    <a:lstStyle/>
                    <a:p>
                      <a:pPr algn="ctr"/>
                      <a:endParaRPr lang="en-US" dirty="0"/>
                    </a:p>
                  </a:txBody>
                  <a:tcPr/>
                </a:tc>
                <a:tc>
                  <a:txBody>
                    <a:bodyPr/>
                    <a:lstStyle/>
                    <a:p>
                      <a:pPr algn="ctr"/>
                      <a:r>
                        <a:rPr lang="en-US" dirty="0" smtClean="0"/>
                        <a:t>28</a:t>
                      </a:r>
                      <a:endParaRPr lang="en-US" dirty="0"/>
                    </a:p>
                  </a:txBody>
                  <a:tcPr/>
                </a:tc>
              </a:tr>
              <a:tr h="370840">
                <a:tc>
                  <a:txBody>
                    <a:bodyPr/>
                    <a:lstStyle/>
                    <a:p>
                      <a:r>
                        <a:rPr lang="en-US" dirty="0" smtClean="0"/>
                        <a:t>Proportion of Total</a:t>
                      </a:r>
                      <a:r>
                        <a:rPr lang="en-US" baseline="0" dirty="0" smtClean="0"/>
                        <a:t> below</a:t>
                      </a:r>
                      <a:r>
                        <a:rPr lang="en-US" dirty="0" smtClean="0"/>
                        <a:t> </a:t>
                      </a:r>
                      <a:endParaRPr lang="en-US" dirty="0"/>
                    </a:p>
                  </a:txBody>
                  <a:tcPr/>
                </a:tc>
                <a:tc>
                  <a:txBody>
                    <a:bodyPr/>
                    <a:lstStyle/>
                    <a:p>
                      <a:pPr algn="ctr"/>
                      <a:r>
                        <a:rPr lang="en-US" dirty="0" smtClean="0"/>
                        <a:t>75%</a:t>
                      </a:r>
                      <a:endParaRPr lang="en-US" dirty="0"/>
                    </a:p>
                  </a:txBody>
                  <a:tcPr/>
                </a:tc>
                <a:tc gridSpan="2">
                  <a:txBody>
                    <a:bodyPr/>
                    <a:lstStyle/>
                    <a:p>
                      <a:pPr algn="ctr"/>
                      <a:r>
                        <a:rPr lang="en-US" dirty="0" smtClean="0"/>
                        <a:t>66%</a:t>
                      </a:r>
                      <a:endParaRPr lang="en-US" dirty="0"/>
                    </a:p>
                  </a:txBody>
                  <a:tcPr/>
                </a:tc>
                <a:tc hMerge="1">
                  <a:txBody>
                    <a:bodyPr/>
                    <a:lstStyle/>
                    <a:p>
                      <a:pPr algn="ctr"/>
                      <a:endParaRPr lang="en-US" dirty="0"/>
                    </a:p>
                  </a:txBody>
                  <a:tcPr/>
                </a:tc>
                <a:tc>
                  <a:txBody>
                    <a:bodyPr/>
                    <a:lstStyle/>
                    <a:p>
                      <a:pPr algn="ctr"/>
                      <a:r>
                        <a:rPr lang="en-US" dirty="0" smtClean="0"/>
                        <a:t>47%</a:t>
                      </a:r>
                      <a:endParaRPr lang="en-US" dirty="0"/>
                    </a:p>
                  </a:txBody>
                  <a:tcPr/>
                </a:tc>
              </a:tr>
              <a:tr h="370840">
                <a:tc>
                  <a:txBody>
                    <a:bodyPr/>
                    <a:lstStyle/>
                    <a:p>
                      <a:r>
                        <a:rPr lang="en-US" dirty="0" smtClean="0"/>
                        <a:t>Lowest vs. Market comparator*</a:t>
                      </a:r>
                      <a:endParaRPr lang="en-US" dirty="0"/>
                    </a:p>
                  </a:txBody>
                  <a:tcPr/>
                </a:tc>
                <a:tc rowSpan="2" gridSpan="4">
                  <a:txBody>
                    <a:bodyPr/>
                    <a:lstStyle/>
                    <a:p>
                      <a:pPr algn="ctr"/>
                      <a:r>
                        <a:rPr lang="en-US" dirty="0" smtClean="0"/>
                        <a:t>62% of market (1)</a:t>
                      </a:r>
                      <a:endParaRPr lang="en-US" dirty="0"/>
                    </a:p>
                    <a:p>
                      <a:pPr algn="ctr"/>
                      <a:r>
                        <a:rPr lang="en-US" dirty="0" smtClean="0"/>
                        <a:t>118% of market (1)</a:t>
                      </a:r>
                      <a:endParaRPr lang="en-US" dirty="0"/>
                    </a:p>
                  </a:txBody>
                  <a:tcPr/>
                </a:tc>
                <a:tc rowSpan="2" hMerge="1">
                  <a:txBody>
                    <a:bodyPr/>
                    <a:lstStyle/>
                    <a:p>
                      <a:endParaRPr lang="en-US"/>
                    </a:p>
                  </a:txBody>
                  <a:tcPr/>
                </a:tc>
                <a:tc rowSpan="2" hMerge="1">
                  <a:txBody>
                    <a:bodyPr/>
                    <a:lstStyle/>
                    <a:p>
                      <a:endParaRPr lang="en-US"/>
                    </a:p>
                  </a:txBody>
                  <a:tcPr/>
                </a:tc>
                <a:tc rowSpan="2" hMerge="1">
                  <a:txBody>
                    <a:bodyPr/>
                    <a:lstStyle/>
                    <a:p>
                      <a:pPr algn="ctr"/>
                      <a:endParaRPr lang="en-US" dirty="0"/>
                    </a:p>
                  </a:txBody>
                  <a:tcPr/>
                </a:tc>
              </a:tr>
              <a:tr h="370840">
                <a:tc>
                  <a:txBody>
                    <a:bodyPr/>
                    <a:lstStyle/>
                    <a:p>
                      <a:r>
                        <a:rPr lang="en-US" dirty="0" smtClean="0"/>
                        <a:t>Highest vs. Market comparator*</a:t>
                      </a:r>
                      <a:endParaRPr lang="en-US" dirty="0"/>
                    </a:p>
                  </a:txBody>
                  <a:tcPr/>
                </a:tc>
                <a:tc gridSpan="4" vMerge="1">
                  <a:txBody>
                    <a:bodyPr/>
                    <a:lstStyle/>
                    <a:p>
                      <a:pPr algn="ctr"/>
                      <a:endParaRPr lang="en-US" dirty="0"/>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370840">
                <a:tc>
                  <a:txBody>
                    <a:bodyPr/>
                    <a:lstStyle/>
                    <a:p>
                      <a:r>
                        <a:rPr lang="en-US" dirty="0" smtClean="0"/>
                        <a:t>Number of Departments at market</a:t>
                      </a:r>
                      <a:endParaRPr lang="en-US" dirty="0"/>
                    </a:p>
                  </a:txBody>
                  <a:tcPr/>
                </a:tc>
                <a:tc gridSpan="2">
                  <a:txBody>
                    <a:bodyPr/>
                    <a:lstStyle/>
                    <a:p>
                      <a:pPr algn="ctr"/>
                      <a:r>
                        <a:rPr lang="en-US" dirty="0" smtClean="0"/>
                        <a:t>2 at 101%</a:t>
                      </a:r>
                      <a:endParaRPr lang="en-US" dirty="0"/>
                    </a:p>
                  </a:txBody>
                  <a:tcPr/>
                </a:tc>
                <a:tc hMerge="1">
                  <a:txBody>
                    <a:bodyPr/>
                    <a:lstStyle/>
                    <a:p>
                      <a:endParaRPr lang="en-US"/>
                    </a:p>
                  </a:txBody>
                  <a:tcPr/>
                </a:tc>
                <a:tc>
                  <a:txBody>
                    <a:bodyPr/>
                    <a:lstStyle/>
                    <a:p>
                      <a:pPr algn="ctr"/>
                      <a:r>
                        <a:rPr lang="en-US" dirty="0" smtClean="0"/>
                        <a:t>1 at 95%</a:t>
                      </a:r>
                      <a:endParaRPr lang="en-US" dirty="0"/>
                    </a:p>
                  </a:txBody>
                  <a:tcPr/>
                </a:tc>
                <a:tc>
                  <a:txBody>
                    <a:bodyPr/>
                    <a:lstStyle/>
                    <a:p>
                      <a:pPr algn="ctr"/>
                      <a:r>
                        <a:rPr lang="en-US" dirty="0" smtClean="0"/>
                        <a:t>1 at 90%</a:t>
                      </a:r>
                      <a:endParaRPr lang="en-US" dirty="0"/>
                    </a:p>
                  </a:txBody>
                  <a:tcPr/>
                </a:tc>
              </a:tr>
            </a:tbl>
          </a:graphicData>
        </a:graphic>
      </p:graphicFrame>
      <p:sp>
        <p:nvSpPr>
          <p:cNvPr id="35881" name="TextBox 4"/>
          <p:cNvSpPr txBox="1">
            <a:spLocks noChangeArrowheads="1"/>
          </p:cNvSpPr>
          <p:nvPr/>
        </p:nvSpPr>
        <p:spPr bwMode="auto">
          <a:xfrm>
            <a:off x="1600200" y="1524000"/>
            <a:ext cx="5867400" cy="1108075"/>
          </a:xfrm>
          <a:prstGeom prst="rect">
            <a:avLst/>
          </a:prstGeom>
          <a:noFill/>
          <a:ln w="9525">
            <a:noFill/>
            <a:miter lim="800000"/>
            <a:headEnd/>
            <a:tailEnd/>
          </a:ln>
        </p:spPr>
        <p:txBody>
          <a:bodyPr>
            <a:spAutoFit/>
          </a:bodyPr>
          <a:lstStyle/>
          <a:p>
            <a:pPr algn="ctr"/>
            <a:r>
              <a:rPr lang="en-US" sz="2400">
                <a:latin typeface="Calibri" pitchFamily="34" charset="0"/>
              </a:rPr>
              <a:t>Full Professors data based on dept average salaries vs. OSU salary by discipline </a:t>
            </a:r>
          </a:p>
          <a:p>
            <a:endParaRPr lang="en-US">
              <a:latin typeface="Calibri" pitchFamily="34" charset="0"/>
            </a:endParaRPr>
          </a:p>
        </p:txBody>
      </p:sp>
      <p:sp>
        <p:nvSpPr>
          <p:cNvPr id="35882" name="TextBox 5"/>
          <p:cNvSpPr txBox="1">
            <a:spLocks noChangeArrowheads="1"/>
          </p:cNvSpPr>
          <p:nvPr/>
        </p:nvSpPr>
        <p:spPr bwMode="auto">
          <a:xfrm>
            <a:off x="533400" y="6324600"/>
            <a:ext cx="6477000" cy="381000"/>
          </a:xfrm>
          <a:prstGeom prst="rect">
            <a:avLst/>
          </a:prstGeom>
          <a:noFill/>
          <a:ln w="9525">
            <a:noFill/>
            <a:miter lim="800000"/>
            <a:headEnd/>
            <a:tailEnd/>
          </a:ln>
        </p:spPr>
        <p:txBody>
          <a:bodyPr>
            <a:spAutoFit/>
          </a:bodyPr>
          <a:lstStyle/>
          <a:p>
            <a:r>
              <a:rPr lang="en-US">
                <a:latin typeface="Calibri" pitchFamily="34" charset="0"/>
              </a:rPr>
              <a:t>* Number of departments reporting this average level to market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smtClean="0"/>
              <a:t>Quartile Analysis by Department</a:t>
            </a:r>
          </a:p>
        </p:txBody>
      </p:sp>
      <p:graphicFrame>
        <p:nvGraphicFramePr>
          <p:cNvPr id="4" name="Content Placeholder 3"/>
          <p:cNvGraphicFramePr>
            <a:graphicFrameLocks noGrp="1"/>
          </p:cNvGraphicFramePr>
          <p:nvPr>
            <p:ph idx="1"/>
          </p:nvPr>
        </p:nvGraphicFramePr>
        <p:xfrm>
          <a:off x="381000" y="2819400"/>
          <a:ext cx="8229600" cy="2672080"/>
        </p:xfrm>
        <a:graphic>
          <a:graphicData uri="http://schemas.openxmlformats.org/drawingml/2006/table">
            <a:tbl>
              <a:tblPr firstRow="1" bandRow="1">
                <a:tableStyleId>{5C22544A-7EE6-4342-B048-85BDC9FD1C3A}</a:tableStyleId>
              </a:tblPr>
              <a:tblGrid>
                <a:gridCol w="1870364"/>
                <a:gridCol w="1496291"/>
                <a:gridCol w="1496291"/>
                <a:gridCol w="1683327"/>
                <a:gridCol w="1683327"/>
              </a:tblGrid>
              <a:tr h="370840">
                <a:tc>
                  <a:txBody>
                    <a:bodyPr/>
                    <a:lstStyle/>
                    <a:p>
                      <a:r>
                        <a:rPr lang="en-US" dirty="0" smtClean="0"/>
                        <a:t>Departments </a:t>
                      </a:r>
                      <a:endParaRPr lang="en-US" dirty="0"/>
                    </a:p>
                  </a:txBody>
                  <a:tcPr/>
                </a:tc>
                <a:tc>
                  <a:txBody>
                    <a:bodyPr/>
                    <a:lstStyle/>
                    <a:p>
                      <a:pPr algn="ctr"/>
                      <a:r>
                        <a:rPr lang="en-US" dirty="0" smtClean="0"/>
                        <a:t>Number of Faculty</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Average % of market</a:t>
                      </a:r>
                    </a:p>
                    <a:p>
                      <a:pPr algn="ctr"/>
                      <a:endParaRPr lang="en-US" dirty="0"/>
                    </a:p>
                  </a:txBody>
                  <a:tcPr/>
                </a:tc>
                <a:tc>
                  <a:txBody>
                    <a:bodyPr/>
                    <a:lstStyle/>
                    <a:p>
                      <a:pPr algn="ctr"/>
                      <a:r>
                        <a:rPr lang="en-US" dirty="0" smtClean="0"/>
                        <a:t>Maximum</a:t>
                      </a:r>
                      <a:r>
                        <a:rPr lang="en-US" baseline="0" dirty="0" smtClean="0"/>
                        <a:t> % of market</a:t>
                      </a:r>
                      <a:endParaRPr lang="en-US" dirty="0" smtClean="0"/>
                    </a:p>
                    <a:p>
                      <a:pPr algn="ctr"/>
                      <a:r>
                        <a:rPr lang="en-US" baseline="0" dirty="0" smtClean="0"/>
                        <a:t>(number of faculty)</a:t>
                      </a:r>
                      <a:endParaRPr lang="en-US" dirty="0"/>
                    </a:p>
                  </a:txBody>
                  <a:tcPr/>
                </a:tc>
                <a:tc>
                  <a:txBody>
                    <a:bodyPr/>
                    <a:lstStyle/>
                    <a:p>
                      <a:pPr algn="ctr"/>
                      <a:r>
                        <a:rPr lang="en-US" dirty="0" smtClean="0"/>
                        <a:t>Minimum</a:t>
                      </a:r>
                      <a:r>
                        <a:rPr lang="en-US" baseline="0" dirty="0" smtClean="0"/>
                        <a:t> % of market (number of faculty)</a:t>
                      </a:r>
                      <a:endParaRPr lang="en-US" dirty="0"/>
                    </a:p>
                  </a:txBody>
                  <a:tcPr/>
                </a:tc>
              </a:tr>
              <a:tr h="370840">
                <a:tc>
                  <a:txBody>
                    <a:bodyPr/>
                    <a:lstStyle/>
                    <a:p>
                      <a:r>
                        <a:rPr lang="en-US" dirty="0" smtClean="0"/>
                        <a:t>Bottom quartile  </a:t>
                      </a:r>
                      <a:endParaRPr lang="en-US" dirty="0"/>
                    </a:p>
                  </a:txBody>
                  <a:tcPr/>
                </a:tc>
                <a:tc>
                  <a:txBody>
                    <a:bodyPr/>
                    <a:lstStyle/>
                    <a:p>
                      <a:pPr algn="ctr"/>
                      <a:r>
                        <a:rPr lang="en-US" dirty="0" smtClean="0"/>
                        <a:t>47</a:t>
                      </a:r>
                      <a:endParaRPr lang="en-US" dirty="0"/>
                    </a:p>
                  </a:txBody>
                  <a:tcPr/>
                </a:tc>
                <a:tc>
                  <a:txBody>
                    <a:bodyPr/>
                    <a:lstStyle/>
                    <a:p>
                      <a:pPr algn="ctr"/>
                      <a:r>
                        <a:rPr lang="en-US" dirty="0" smtClean="0"/>
                        <a:t>77%</a:t>
                      </a:r>
                      <a:endParaRPr lang="en-US" dirty="0"/>
                    </a:p>
                  </a:txBody>
                  <a:tcPr/>
                </a:tc>
                <a:tc>
                  <a:txBody>
                    <a:bodyPr/>
                    <a:lstStyle/>
                    <a:p>
                      <a:pPr algn="ctr"/>
                      <a:r>
                        <a:rPr lang="en-US" dirty="0" smtClean="0"/>
                        <a:t>81% (5)</a:t>
                      </a:r>
                      <a:endParaRPr lang="en-US" dirty="0"/>
                    </a:p>
                  </a:txBody>
                  <a:tcPr/>
                </a:tc>
                <a:tc>
                  <a:txBody>
                    <a:bodyPr/>
                    <a:lstStyle/>
                    <a:p>
                      <a:pPr algn="ctr"/>
                      <a:r>
                        <a:rPr lang="en-US" dirty="0" smtClean="0"/>
                        <a:t>62% (1)</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26%-50%</a:t>
                      </a:r>
                    </a:p>
                  </a:txBody>
                  <a:tcPr/>
                </a:tc>
                <a:tc>
                  <a:txBody>
                    <a:bodyPr/>
                    <a:lstStyle/>
                    <a:p>
                      <a:pPr algn="ctr"/>
                      <a:r>
                        <a:rPr lang="en-US" dirty="0" smtClean="0"/>
                        <a:t>64</a:t>
                      </a:r>
                      <a:endParaRPr lang="en-US" dirty="0"/>
                    </a:p>
                  </a:txBody>
                  <a:tcPr/>
                </a:tc>
                <a:tc>
                  <a:txBody>
                    <a:bodyPr/>
                    <a:lstStyle/>
                    <a:p>
                      <a:pPr algn="ctr"/>
                      <a:r>
                        <a:rPr lang="en-US" dirty="0" smtClean="0"/>
                        <a:t>86%</a:t>
                      </a:r>
                      <a:endParaRPr lang="en-US" dirty="0"/>
                    </a:p>
                  </a:txBody>
                  <a:tcPr/>
                </a:tc>
                <a:tc>
                  <a:txBody>
                    <a:bodyPr/>
                    <a:lstStyle/>
                    <a:p>
                      <a:pPr algn="ctr"/>
                      <a:r>
                        <a:rPr lang="en-US" dirty="0" smtClean="0"/>
                        <a:t>91% (1)</a:t>
                      </a:r>
                      <a:endParaRPr lang="en-US" dirty="0"/>
                    </a:p>
                  </a:txBody>
                  <a:tcPr/>
                </a:tc>
                <a:tc>
                  <a:txBody>
                    <a:bodyPr/>
                    <a:lstStyle/>
                    <a:p>
                      <a:pPr algn="ctr"/>
                      <a:r>
                        <a:rPr lang="en-US" dirty="0" smtClean="0"/>
                        <a:t>81% (5)</a:t>
                      </a:r>
                      <a:endParaRPr lang="en-US" dirty="0"/>
                    </a:p>
                  </a:txBody>
                  <a:tcPr/>
                </a:tc>
              </a:tr>
              <a:tr h="370840">
                <a:tc>
                  <a:txBody>
                    <a:bodyPr/>
                    <a:lstStyle/>
                    <a:p>
                      <a:r>
                        <a:rPr lang="en-US" dirty="0" smtClean="0"/>
                        <a:t>51-75%</a:t>
                      </a:r>
                      <a:endParaRPr lang="en-US" dirty="0"/>
                    </a:p>
                  </a:txBody>
                  <a:tcPr/>
                </a:tc>
                <a:tc>
                  <a:txBody>
                    <a:bodyPr/>
                    <a:lstStyle/>
                    <a:p>
                      <a:pPr algn="ctr"/>
                      <a:r>
                        <a:rPr lang="en-US" dirty="0" smtClean="0"/>
                        <a:t>55</a:t>
                      </a:r>
                      <a:endParaRPr lang="en-US" dirty="0"/>
                    </a:p>
                  </a:txBody>
                  <a:tcPr/>
                </a:tc>
                <a:tc>
                  <a:txBody>
                    <a:bodyPr/>
                    <a:lstStyle/>
                    <a:p>
                      <a:pPr algn="ctr"/>
                      <a:r>
                        <a:rPr lang="en-US" dirty="0" smtClean="0"/>
                        <a:t>94%</a:t>
                      </a:r>
                      <a:endParaRPr lang="en-US" dirty="0"/>
                    </a:p>
                  </a:txBody>
                  <a:tcPr/>
                </a:tc>
                <a:tc>
                  <a:txBody>
                    <a:bodyPr/>
                    <a:lstStyle/>
                    <a:p>
                      <a:pPr algn="ctr"/>
                      <a:r>
                        <a:rPr lang="en-US" dirty="0" smtClean="0"/>
                        <a:t>99% (4)</a:t>
                      </a:r>
                      <a:endParaRPr lang="en-US" dirty="0"/>
                    </a:p>
                  </a:txBody>
                  <a:tcPr/>
                </a:tc>
                <a:tc>
                  <a:txBody>
                    <a:bodyPr/>
                    <a:lstStyle/>
                    <a:p>
                      <a:pPr algn="ctr"/>
                      <a:r>
                        <a:rPr lang="en-US" dirty="0" smtClean="0"/>
                        <a:t>92% (5)</a:t>
                      </a:r>
                      <a:endParaRPr lang="en-US" dirty="0"/>
                    </a:p>
                  </a:txBody>
                  <a:tcPr/>
                </a:tc>
              </a:tr>
              <a:tr h="370840">
                <a:tc>
                  <a:txBody>
                    <a:bodyPr/>
                    <a:lstStyle/>
                    <a:p>
                      <a:r>
                        <a:rPr lang="en-US" dirty="0" smtClean="0"/>
                        <a:t>Top: 76%-100%</a:t>
                      </a:r>
                      <a:endParaRPr lang="en-US" dirty="0"/>
                    </a:p>
                  </a:txBody>
                  <a:tcPr/>
                </a:tc>
                <a:tc>
                  <a:txBody>
                    <a:bodyPr/>
                    <a:lstStyle/>
                    <a:p>
                      <a:pPr algn="ctr"/>
                      <a:r>
                        <a:rPr lang="en-US" dirty="0" smtClean="0"/>
                        <a:t>50</a:t>
                      </a:r>
                      <a:endParaRPr lang="en-US" dirty="0"/>
                    </a:p>
                  </a:txBody>
                  <a:tcPr/>
                </a:tc>
                <a:tc>
                  <a:txBody>
                    <a:bodyPr/>
                    <a:lstStyle/>
                    <a:p>
                      <a:pPr algn="ctr"/>
                      <a:r>
                        <a:rPr lang="en-US" dirty="0" smtClean="0"/>
                        <a:t>108%</a:t>
                      </a:r>
                      <a:endParaRPr lang="en-US" dirty="0"/>
                    </a:p>
                  </a:txBody>
                  <a:tcPr/>
                </a:tc>
                <a:tc>
                  <a:txBody>
                    <a:bodyPr/>
                    <a:lstStyle/>
                    <a:p>
                      <a:pPr algn="ctr"/>
                      <a:r>
                        <a:rPr lang="en-US" dirty="0" smtClean="0"/>
                        <a:t>118% (3)</a:t>
                      </a:r>
                      <a:endParaRPr lang="en-US" dirty="0"/>
                    </a:p>
                  </a:txBody>
                  <a:tcPr/>
                </a:tc>
                <a:tc>
                  <a:txBody>
                    <a:bodyPr/>
                    <a:lstStyle/>
                    <a:p>
                      <a:pPr algn="ctr"/>
                      <a:r>
                        <a:rPr lang="en-US" dirty="0" smtClean="0"/>
                        <a:t>101% (10)</a:t>
                      </a:r>
                      <a:endParaRPr lang="en-US" dirty="0"/>
                    </a:p>
                  </a:txBody>
                  <a:tcPr/>
                </a:tc>
              </a:tr>
            </a:tbl>
          </a:graphicData>
        </a:graphic>
      </p:graphicFrame>
      <p:sp>
        <p:nvSpPr>
          <p:cNvPr id="36904" name="TextBox 4"/>
          <p:cNvSpPr txBox="1">
            <a:spLocks noChangeArrowheads="1"/>
          </p:cNvSpPr>
          <p:nvPr/>
        </p:nvSpPr>
        <p:spPr bwMode="auto">
          <a:xfrm>
            <a:off x="1600200" y="1524000"/>
            <a:ext cx="5867400" cy="1477963"/>
          </a:xfrm>
          <a:prstGeom prst="rect">
            <a:avLst/>
          </a:prstGeom>
          <a:noFill/>
          <a:ln w="9525">
            <a:noFill/>
            <a:miter lim="800000"/>
            <a:headEnd/>
            <a:tailEnd/>
          </a:ln>
        </p:spPr>
        <p:txBody>
          <a:bodyPr>
            <a:spAutoFit/>
          </a:bodyPr>
          <a:lstStyle/>
          <a:p>
            <a:pPr algn="ctr"/>
            <a:r>
              <a:rPr lang="en-US" sz="2400">
                <a:latin typeface="Calibri" pitchFamily="34" charset="0"/>
              </a:rPr>
              <a:t>Full Professors data based on dept average salaries vs. OSU salary by discipline</a:t>
            </a:r>
          </a:p>
          <a:p>
            <a:pPr algn="ctr"/>
            <a:r>
              <a:rPr lang="en-US" sz="2400">
                <a:latin typeface="Calibri" pitchFamily="34" charset="0"/>
              </a:rPr>
              <a:t>Quartiles defined by Department % of Market  </a:t>
            </a:r>
          </a:p>
          <a:p>
            <a:endParaRPr lang="en-US">
              <a:latin typeface="Calibri"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r>
              <a:rPr lang="en-US" smtClean="0"/>
              <a:t>Quartile Analysis by Department</a:t>
            </a:r>
          </a:p>
        </p:txBody>
      </p:sp>
      <p:graphicFrame>
        <p:nvGraphicFramePr>
          <p:cNvPr id="4" name="Content Placeholder 3"/>
          <p:cNvGraphicFramePr>
            <a:graphicFrameLocks noGrp="1"/>
          </p:cNvGraphicFramePr>
          <p:nvPr>
            <p:ph idx="1"/>
          </p:nvPr>
        </p:nvGraphicFramePr>
        <p:xfrm>
          <a:off x="381000" y="2819400"/>
          <a:ext cx="8229600" cy="2672080"/>
        </p:xfrm>
        <a:graphic>
          <a:graphicData uri="http://schemas.openxmlformats.org/drawingml/2006/table">
            <a:tbl>
              <a:tblPr firstRow="1" bandRow="1">
                <a:tableStyleId>{5C22544A-7EE6-4342-B048-85BDC9FD1C3A}</a:tableStyleId>
              </a:tblPr>
              <a:tblGrid>
                <a:gridCol w="1870364"/>
                <a:gridCol w="1496291"/>
                <a:gridCol w="1496291"/>
                <a:gridCol w="1683327"/>
                <a:gridCol w="1683327"/>
              </a:tblGrid>
              <a:tr h="370840">
                <a:tc>
                  <a:txBody>
                    <a:bodyPr/>
                    <a:lstStyle/>
                    <a:p>
                      <a:r>
                        <a:rPr lang="en-US" dirty="0" smtClean="0"/>
                        <a:t>Departments </a:t>
                      </a:r>
                      <a:endParaRPr lang="en-US" dirty="0"/>
                    </a:p>
                  </a:txBody>
                  <a:tcPr/>
                </a:tc>
                <a:tc>
                  <a:txBody>
                    <a:bodyPr/>
                    <a:lstStyle/>
                    <a:p>
                      <a:pPr algn="ctr"/>
                      <a:r>
                        <a:rPr lang="en-US" dirty="0" smtClean="0"/>
                        <a:t>Number of Faculty</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Average % of market</a:t>
                      </a:r>
                    </a:p>
                    <a:p>
                      <a:pPr algn="ctr"/>
                      <a:endParaRPr lang="en-US" dirty="0"/>
                    </a:p>
                  </a:txBody>
                  <a:tcPr/>
                </a:tc>
                <a:tc>
                  <a:txBody>
                    <a:bodyPr/>
                    <a:lstStyle/>
                    <a:p>
                      <a:pPr algn="ctr"/>
                      <a:r>
                        <a:rPr lang="en-US" dirty="0" smtClean="0"/>
                        <a:t>Maximum</a:t>
                      </a:r>
                      <a:r>
                        <a:rPr lang="en-US" baseline="0" dirty="0" smtClean="0"/>
                        <a:t> % of market</a:t>
                      </a:r>
                      <a:endParaRPr lang="en-US" dirty="0" smtClean="0"/>
                    </a:p>
                    <a:p>
                      <a:pPr algn="ctr"/>
                      <a:r>
                        <a:rPr lang="en-US" baseline="0" dirty="0" smtClean="0"/>
                        <a:t>(number of faculty)</a:t>
                      </a:r>
                      <a:endParaRPr lang="en-US" dirty="0"/>
                    </a:p>
                  </a:txBody>
                  <a:tcPr/>
                </a:tc>
                <a:tc>
                  <a:txBody>
                    <a:bodyPr/>
                    <a:lstStyle/>
                    <a:p>
                      <a:pPr algn="ctr"/>
                      <a:r>
                        <a:rPr lang="en-US" dirty="0" smtClean="0"/>
                        <a:t>Minimum</a:t>
                      </a:r>
                      <a:r>
                        <a:rPr lang="en-US" baseline="0" dirty="0" smtClean="0"/>
                        <a:t> % of market (number of faculty)</a:t>
                      </a:r>
                      <a:endParaRPr lang="en-US" dirty="0"/>
                    </a:p>
                  </a:txBody>
                  <a:tcPr/>
                </a:tc>
              </a:tr>
              <a:tr h="370840">
                <a:tc>
                  <a:txBody>
                    <a:bodyPr/>
                    <a:lstStyle/>
                    <a:p>
                      <a:r>
                        <a:rPr lang="en-US" dirty="0" smtClean="0"/>
                        <a:t>Bottom quartile  </a:t>
                      </a:r>
                      <a:endParaRPr lang="en-US" dirty="0"/>
                    </a:p>
                  </a:txBody>
                  <a:tcPr/>
                </a:tc>
                <a:tc>
                  <a:txBody>
                    <a:bodyPr/>
                    <a:lstStyle/>
                    <a:p>
                      <a:pPr algn="ctr"/>
                      <a:r>
                        <a:rPr lang="en-US" dirty="0" smtClean="0"/>
                        <a:t>41</a:t>
                      </a:r>
                      <a:endParaRPr lang="en-US" dirty="0"/>
                    </a:p>
                  </a:txBody>
                  <a:tcPr/>
                </a:tc>
                <a:tc>
                  <a:txBody>
                    <a:bodyPr/>
                    <a:lstStyle/>
                    <a:p>
                      <a:pPr algn="ctr"/>
                      <a:r>
                        <a:rPr lang="en-US" dirty="0" smtClean="0"/>
                        <a:t>87%</a:t>
                      </a:r>
                      <a:endParaRPr lang="en-US" dirty="0"/>
                    </a:p>
                  </a:txBody>
                  <a:tcPr/>
                </a:tc>
                <a:tc>
                  <a:txBody>
                    <a:bodyPr/>
                    <a:lstStyle/>
                    <a:p>
                      <a:pPr algn="ctr"/>
                      <a:r>
                        <a:rPr lang="en-US" dirty="0" smtClean="0"/>
                        <a:t>90%</a:t>
                      </a:r>
                      <a:r>
                        <a:rPr lang="en-US" baseline="0" dirty="0" smtClean="0"/>
                        <a:t> (3)</a:t>
                      </a:r>
                      <a:endParaRPr lang="en-US" dirty="0"/>
                    </a:p>
                  </a:txBody>
                  <a:tcPr/>
                </a:tc>
                <a:tc>
                  <a:txBody>
                    <a:bodyPr/>
                    <a:lstStyle/>
                    <a:p>
                      <a:pPr algn="ctr"/>
                      <a:r>
                        <a:rPr lang="en-US" dirty="0" smtClean="0"/>
                        <a:t>81% (2)</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26%-50%</a:t>
                      </a:r>
                    </a:p>
                  </a:txBody>
                  <a:tcPr/>
                </a:tc>
                <a:tc>
                  <a:txBody>
                    <a:bodyPr/>
                    <a:lstStyle/>
                    <a:p>
                      <a:pPr algn="ctr"/>
                      <a:r>
                        <a:rPr lang="en-US" dirty="0" smtClean="0"/>
                        <a:t>53</a:t>
                      </a:r>
                      <a:endParaRPr lang="en-US" dirty="0"/>
                    </a:p>
                  </a:txBody>
                  <a:tcPr/>
                </a:tc>
                <a:tc>
                  <a:txBody>
                    <a:bodyPr/>
                    <a:lstStyle/>
                    <a:p>
                      <a:pPr algn="ctr"/>
                      <a:r>
                        <a:rPr lang="en-US" dirty="0" smtClean="0"/>
                        <a:t>92%</a:t>
                      </a:r>
                      <a:endParaRPr lang="en-US" dirty="0"/>
                    </a:p>
                  </a:txBody>
                  <a:tcPr/>
                </a:tc>
                <a:tc>
                  <a:txBody>
                    <a:bodyPr/>
                    <a:lstStyle/>
                    <a:p>
                      <a:pPr algn="ctr"/>
                      <a:r>
                        <a:rPr lang="en-US" dirty="0" smtClean="0"/>
                        <a:t>96% (4)</a:t>
                      </a:r>
                      <a:endParaRPr lang="en-US" dirty="0"/>
                    </a:p>
                  </a:txBody>
                  <a:tcPr/>
                </a:tc>
                <a:tc>
                  <a:txBody>
                    <a:bodyPr/>
                    <a:lstStyle/>
                    <a:p>
                      <a:pPr algn="ctr"/>
                      <a:r>
                        <a:rPr lang="en-US" dirty="0" smtClean="0"/>
                        <a:t>90% (3)</a:t>
                      </a:r>
                      <a:endParaRPr lang="en-US" dirty="0"/>
                    </a:p>
                  </a:txBody>
                  <a:tcPr/>
                </a:tc>
              </a:tr>
              <a:tr h="370840">
                <a:tc>
                  <a:txBody>
                    <a:bodyPr/>
                    <a:lstStyle/>
                    <a:p>
                      <a:r>
                        <a:rPr lang="en-US" dirty="0" smtClean="0"/>
                        <a:t>51-75%</a:t>
                      </a:r>
                      <a:endParaRPr lang="en-US" dirty="0"/>
                    </a:p>
                  </a:txBody>
                  <a:tcPr/>
                </a:tc>
                <a:tc>
                  <a:txBody>
                    <a:bodyPr/>
                    <a:lstStyle/>
                    <a:p>
                      <a:pPr algn="ctr"/>
                      <a:r>
                        <a:rPr lang="en-US" dirty="0" smtClean="0"/>
                        <a:t>63</a:t>
                      </a:r>
                      <a:endParaRPr lang="en-US" dirty="0"/>
                    </a:p>
                  </a:txBody>
                  <a:tcPr/>
                </a:tc>
                <a:tc>
                  <a:txBody>
                    <a:bodyPr/>
                    <a:lstStyle/>
                    <a:p>
                      <a:pPr algn="ctr"/>
                      <a:r>
                        <a:rPr lang="en-US" dirty="0" smtClean="0"/>
                        <a:t>99%</a:t>
                      </a:r>
                      <a:endParaRPr lang="en-US" dirty="0"/>
                    </a:p>
                  </a:txBody>
                  <a:tcPr/>
                </a:tc>
                <a:tc>
                  <a:txBody>
                    <a:bodyPr/>
                    <a:lstStyle/>
                    <a:p>
                      <a:pPr algn="ctr"/>
                      <a:r>
                        <a:rPr lang="en-US" dirty="0" smtClean="0"/>
                        <a:t>101% (1)</a:t>
                      </a:r>
                      <a:endParaRPr lang="en-US" dirty="0"/>
                    </a:p>
                  </a:txBody>
                  <a:tcPr/>
                </a:tc>
                <a:tc>
                  <a:txBody>
                    <a:bodyPr/>
                    <a:lstStyle/>
                    <a:p>
                      <a:pPr algn="ctr"/>
                      <a:r>
                        <a:rPr lang="en-US" dirty="0" smtClean="0"/>
                        <a:t>96% (10)</a:t>
                      </a:r>
                      <a:endParaRPr lang="en-US" dirty="0"/>
                    </a:p>
                  </a:txBody>
                  <a:tcPr/>
                </a:tc>
              </a:tr>
              <a:tr h="370840">
                <a:tc>
                  <a:txBody>
                    <a:bodyPr/>
                    <a:lstStyle/>
                    <a:p>
                      <a:r>
                        <a:rPr lang="en-US" dirty="0" smtClean="0"/>
                        <a:t>Top: 76%-100%</a:t>
                      </a:r>
                      <a:endParaRPr lang="en-US" dirty="0"/>
                    </a:p>
                  </a:txBody>
                  <a:tcPr/>
                </a:tc>
                <a:tc>
                  <a:txBody>
                    <a:bodyPr/>
                    <a:lstStyle/>
                    <a:p>
                      <a:pPr algn="ctr"/>
                      <a:r>
                        <a:rPr lang="en-US" dirty="0" smtClean="0"/>
                        <a:t>44</a:t>
                      </a:r>
                      <a:endParaRPr lang="en-US" dirty="0"/>
                    </a:p>
                  </a:txBody>
                  <a:tcPr/>
                </a:tc>
                <a:tc>
                  <a:txBody>
                    <a:bodyPr/>
                    <a:lstStyle/>
                    <a:p>
                      <a:pPr algn="ctr"/>
                      <a:r>
                        <a:rPr lang="en-US" dirty="0" smtClean="0"/>
                        <a:t>106%</a:t>
                      </a:r>
                      <a:endParaRPr lang="en-US" dirty="0"/>
                    </a:p>
                  </a:txBody>
                  <a:tcPr/>
                </a:tc>
                <a:tc>
                  <a:txBody>
                    <a:bodyPr/>
                    <a:lstStyle/>
                    <a:p>
                      <a:pPr algn="ctr"/>
                      <a:r>
                        <a:rPr lang="en-US" dirty="0" smtClean="0"/>
                        <a:t>118% (2)</a:t>
                      </a:r>
                      <a:endParaRPr lang="en-US" dirty="0"/>
                    </a:p>
                  </a:txBody>
                  <a:tcPr/>
                </a:tc>
                <a:tc>
                  <a:txBody>
                    <a:bodyPr/>
                    <a:lstStyle/>
                    <a:p>
                      <a:pPr algn="ctr"/>
                      <a:r>
                        <a:rPr lang="en-US" dirty="0" smtClean="0"/>
                        <a:t>101% (3)</a:t>
                      </a:r>
                      <a:endParaRPr lang="en-US" dirty="0"/>
                    </a:p>
                  </a:txBody>
                  <a:tcPr/>
                </a:tc>
              </a:tr>
            </a:tbl>
          </a:graphicData>
        </a:graphic>
      </p:graphicFrame>
      <p:sp>
        <p:nvSpPr>
          <p:cNvPr id="37928" name="TextBox 4"/>
          <p:cNvSpPr txBox="1">
            <a:spLocks noChangeArrowheads="1"/>
          </p:cNvSpPr>
          <p:nvPr/>
        </p:nvSpPr>
        <p:spPr bwMode="auto">
          <a:xfrm>
            <a:off x="1600200" y="1524000"/>
            <a:ext cx="5867400" cy="1477963"/>
          </a:xfrm>
          <a:prstGeom prst="rect">
            <a:avLst/>
          </a:prstGeom>
          <a:noFill/>
          <a:ln w="9525">
            <a:noFill/>
            <a:miter lim="800000"/>
            <a:headEnd/>
            <a:tailEnd/>
          </a:ln>
        </p:spPr>
        <p:txBody>
          <a:bodyPr>
            <a:spAutoFit/>
          </a:bodyPr>
          <a:lstStyle/>
          <a:p>
            <a:pPr algn="ctr"/>
            <a:r>
              <a:rPr lang="en-US" sz="2400">
                <a:latin typeface="Calibri" pitchFamily="34" charset="0"/>
              </a:rPr>
              <a:t>Associate Professors data based on dept average salaries vs. OSU salary by discipline</a:t>
            </a:r>
          </a:p>
          <a:p>
            <a:pPr algn="ctr"/>
            <a:r>
              <a:rPr lang="en-US" sz="2400">
                <a:latin typeface="Calibri" pitchFamily="34" charset="0"/>
              </a:rPr>
              <a:t>Quartiles defined by Department % of Market  </a:t>
            </a:r>
          </a:p>
          <a:p>
            <a:endParaRPr lang="en-US">
              <a:latin typeface="Calibri"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smtClean="0"/>
              <a:t>Quartile Analysis by Department</a:t>
            </a:r>
          </a:p>
        </p:txBody>
      </p:sp>
      <p:graphicFrame>
        <p:nvGraphicFramePr>
          <p:cNvPr id="4" name="Content Placeholder 3"/>
          <p:cNvGraphicFramePr>
            <a:graphicFrameLocks noGrp="1"/>
          </p:cNvGraphicFramePr>
          <p:nvPr>
            <p:ph idx="1"/>
          </p:nvPr>
        </p:nvGraphicFramePr>
        <p:xfrm>
          <a:off x="1143000" y="2819400"/>
          <a:ext cx="7315201" cy="2672080"/>
        </p:xfrm>
        <a:graphic>
          <a:graphicData uri="http://schemas.openxmlformats.org/drawingml/2006/table">
            <a:tbl>
              <a:tblPr firstRow="1" bandRow="1">
                <a:tableStyleId>{5C22544A-7EE6-4342-B048-85BDC9FD1C3A}</a:tableStyleId>
              </a:tblPr>
              <a:tblGrid>
                <a:gridCol w="1662547"/>
                <a:gridCol w="1173960"/>
                <a:gridCol w="1268963"/>
                <a:gridCol w="1492898"/>
                <a:gridCol w="1716833"/>
              </a:tblGrid>
              <a:tr h="370840">
                <a:tc>
                  <a:txBody>
                    <a:bodyPr/>
                    <a:lstStyle/>
                    <a:p>
                      <a:r>
                        <a:rPr lang="en-US" dirty="0" smtClean="0"/>
                        <a:t>Departments </a:t>
                      </a:r>
                      <a:endParaRPr lang="en-US" dirty="0"/>
                    </a:p>
                  </a:txBody>
                  <a:tcPr/>
                </a:tc>
                <a:tc>
                  <a:txBody>
                    <a:bodyPr/>
                    <a:lstStyle/>
                    <a:p>
                      <a:pPr algn="ctr"/>
                      <a:r>
                        <a:rPr lang="en-US" dirty="0" smtClean="0"/>
                        <a:t>Number of Faculty</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Average % of market</a:t>
                      </a:r>
                    </a:p>
                    <a:p>
                      <a:pPr algn="ctr"/>
                      <a:endParaRPr lang="en-US" dirty="0"/>
                    </a:p>
                  </a:txBody>
                  <a:tcPr/>
                </a:tc>
                <a:tc>
                  <a:txBody>
                    <a:bodyPr/>
                    <a:lstStyle/>
                    <a:p>
                      <a:pPr algn="ctr"/>
                      <a:r>
                        <a:rPr lang="en-US" dirty="0" smtClean="0"/>
                        <a:t>Maximum</a:t>
                      </a:r>
                      <a:r>
                        <a:rPr lang="en-US" baseline="0" dirty="0" smtClean="0"/>
                        <a:t> % of market</a:t>
                      </a:r>
                      <a:endParaRPr lang="en-US" dirty="0" smtClean="0"/>
                    </a:p>
                    <a:p>
                      <a:pPr algn="ctr"/>
                      <a:r>
                        <a:rPr lang="en-US" baseline="0" dirty="0" smtClean="0"/>
                        <a:t>(number of faculty)</a:t>
                      </a:r>
                      <a:endParaRPr lang="en-US" dirty="0"/>
                    </a:p>
                  </a:txBody>
                  <a:tcPr/>
                </a:tc>
                <a:tc>
                  <a:txBody>
                    <a:bodyPr/>
                    <a:lstStyle/>
                    <a:p>
                      <a:pPr algn="ctr"/>
                      <a:r>
                        <a:rPr lang="en-US" dirty="0" smtClean="0"/>
                        <a:t>Minimum</a:t>
                      </a:r>
                      <a:r>
                        <a:rPr lang="en-US" baseline="0" dirty="0" smtClean="0"/>
                        <a:t> % of market (number of faculty)</a:t>
                      </a:r>
                      <a:endParaRPr lang="en-US" dirty="0"/>
                    </a:p>
                  </a:txBody>
                  <a:tcPr/>
                </a:tc>
              </a:tr>
              <a:tr h="370840">
                <a:tc>
                  <a:txBody>
                    <a:bodyPr/>
                    <a:lstStyle/>
                    <a:p>
                      <a:r>
                        <a:rPr lang="en-US" dirty="0" smtClean="0"/>
                        <a:t>Bottom quartile  </a:t>
                      </a:r>
                      <a:endParaRPr lang="en-US" dirty="0"/>
                    </a:p>
                  </a:txBody>
                  <a:tcPr/>
                </a:tc>
                <a:tc>
                  <a:txBody>
                    <a:bodyPr/>
                    <a:lstStyle/>
                    <a:p>
                      <a:pPr algn="ctr"/>
                      <a:r>
                        <a:rPr lang="en-US" dirty="0" smtClean="0"/>
                        <a:t>36</a:t>
                      </a:r>
                      <a:endParaRPr lang="en-US" dirty="0"/>
                    </a:p>
                  </a:txBody>
                  <a:tcPr/>
                </a:tc>
                <a:tc>
                  <a:txBody>
                    <a:bodyPr/>
                    <a:lstStyle/>
                    <a:p>
                      <a:pPr algn="ctr"/>
                      <a:r>
                        <a:rPr lang="en-US" dirty="0" smtClean="0"/>
                        <a:t>88%</a:t>
                      </a:r>
                      <a:endParaRPr lang="en-US" dirty="0"/>
                    </a:p>
                  </a:txBody>
                  <a:tcPr/>
                </a:tc>
                <a:tc>
                  <a:txBody>
                    <a:bodyPr/>
                    <a:lstStyle/>
                    <a:p>
                      <a:pPr algn="ctr"/>
                      <a:r>
                        <a:rPr lang="en-US" dirty="0" smtClean="0"/>
                        <a:t>94% (1)</a:t>
                      </a:r>
                      <a:endParaRPr lang="en-US" dirty="0"/>
                    </a:p>
                  </a:txBody>
                  <a:tcPr/>
                </a:tc>
                <a:tc>
                  <a:txBody>
                    <a:bodyPr/>
                    <a:lstStyle/>
                    <a:p>
                      <a:pPr algn="ctr"/>
                      <a:r>
                        <a:rPr lang="en-US" dirty="0" smtClean="0"/>
                        <a:t>74% (8)</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26%-50%</a:t>
                      </a:r>
                    </a:p>
                  </a:txBody>
                  <a:tcPr/>
                </a:tc>
                <a:tc>
                  <a:txBody>
                    <a:bodyPr/>
                    <a:lstStyle/>
                    <a:p>
                      <a:pPr algn="ctr"/>
                      <a:r>
                        <a:rPr lang="en-US" dirty="0" smtClean="0"/>
                        <a:t>54</a:t>
                      </a:r>
                      <a:endParaRPr lang="en-US" dirty="0"/>
                    </a:p>
                  </a:txBody>
                  <a:tcPr/>
                </a:tc>
                <a:tc>
                  <a:txBody>
                    <a:bodyPr/>
                    <a:lstStyle/>
                    <a:p>
                      <a:pPr algn="ctr"/>
                      <a:r>
                        <a:rPr lang="en-US" dirty="0" smtClean="0"/>
                        <a:t>96%</a:t>
                      </a:r>
                      <a:endParaRPr lang="en-US" dirty="0"/>
                    </a:p>
                  </a:txBody>
                  <a:tcPr/>
                </a:tc>
                <a:tc>
                  <a:txBody>
                    <a:bodyPr/>
                    <a:lstStyle/>
                    <a:p>
                      <a:pPr algn="ctr"/>
                      <a:r>
                        <a:rPr lang="en-US" dirty="0" smtClean="0"/>
                        <a:t>99% (7)</a:t>
                      </a:r>
                      <a:endParaRPr lang="en-US" dirty="0"/>
                    </a:p>
                  </a:txBody>
                  <a:tcPr/>
                </a:tc>
                <a:tc>
                  <a:txBody>
                    <a:bodyPr/>
                    <a:lstStyle/>
                    <a:p>
                      <a:pPr algn="ctr"/>
                      <a:r>
                        <a:rPr lang="en-US" dirty="0" smtClean="0"/>
                        <a:t>94% (5)</a:t>
                      </a:r>
                      <a:endParaRPr lang="en-US" dirty="0"/>
                    </a:p>
                  </a:txBody>
                  <a:tcPr/>
                </a:tc>
              </a:tr>
              <a:tr h="370840">
                <a:tc>
                  <a:txBody>
                    <a:bodyPr/>
                    <a:lstStyle/>
                    <a:p>
                      <a:r>
                        <a:rPr lang="en-US" dirty="0" smtClean="0"/>
                        <a:t>51-75%</a:t>
                      </a:r>
                      <a:endParaRPr lang="en-US" dirty="0"/>
                    </a:p>
                  </a:txBody>
                  <a:tcPr/>
                </a:tc>
                <a:tc>
                  <a:txBody>
                    <a:bodyPr/>
                    <a:lstStyle/>
                    <a:p>
                      <a:pPr algn="ctr"/>
                      <a:r>
                        <a:rPr lang="en-US" dirty="0" smtClean="0"/>
                        <a:t>40</a:t>
                      </a:r>
                      <a:endParaRPr lang="en-US" dirty="0"/>
                    </a:p>
                  </a:txBody>
                  <a:tcPr/>
                </a:tc>
                <a:tc>
                  <a:txBody>
                    <a:bodyPr/>
                    <a:lstStyle/>
                    <a:p>
                      <a:pPr algn="ctr"/>
                      <a:r>
                        <a:rPr lang="en-US" dirty="0" smtClean="0"/>
                        <a:t>101%</a:t>
                      </a:r>
                      <a:endParaRPr lang="en-US" dirty="0"/>
                    </a:p>
                  </a:txBody>
                  <a:tcPr/>
                </a:tc>
                <a:tc>
                  <a:txBody>
                    <a:bodyPr/>
                    <a:lstStyle/>
                    <a:p>
                      <a:pPr algn="ctr"/>
                      <a:r>
                        <a:rPr lang="en-US" dirty="0" smtClean="0"/>
                        <a:t>103% (2)</a:t>
                      </a:r>
                      <a:endParaRPr lang="en-US" dirty="0"/>
                    </a:p>
                  </a:txBody>
                  <a:tcPr/>
                </a:tc>
                <a:tc>
                  <a:txBody>
                    <a:bodyPr/>
                    <a:lstStyle/>
                    <a:p>
                      <a:pPr algn="ctr"/>
                      <a:r>
                        <a:rPr lang="en-US" dirty="0" smtClean="0"/>
                        <a:t>99% (3)</a:t>
                      </a:r>
                      <a:endParaRPr lang="en-US" dirty="0"/>
                    </a:p>
                  </a:txBody>
                  <a:tcPr/>
                </a:tc>
              </a:tr>
              <a:tr h="370840">
                <a:tc>
                  <a:txBody>
                    <a:bodyPr/>
                    <a:lstStyle/>
                    <a:p>
                      <a:r>
                        <a:rPr lang="en-US" dirty="0" smtClean="0"/>
                        <a:t>Top: 76%-100%</a:t>
                      </a:r>
                      <a:endParaRPr lang="en-US" dirty="0"/>
                    </a:p>
                  </a:txBody>
                  <a:tcPr/>
                </a:tc>
                <a:tc>
                  <a:txBody>
                    <a:bodyPr/>
                    <a:lstStyle/>
                    <a:p>
                      <a:pPr algn="ctr"/>
                      <a:r>
                        <a:rPr lang="en-US" dirty="0" smtClean="0"/>
                        <a:t>48</a:t>
                      </a:r>
                      <a:endParaRPr lang="en-US" dirty="0"/>
                    </a:p>
                  </a:txBody>
                  <a:tcPr/>
                </a:tc>
                <a:tc>
                  <a:txBody>
                    <a:bodyPr/>
                    <a:lstStyle/>
                    <a:p>
                      <a:pPr algn="ctr"/>
                      <a:r>
                        <a:rPr lang="en-US" dirty="0" smtClean="0"/>
                        <a:t>106%</a:t>
                      </a:r>
                      <a:endParaRPr lang="en-US" dirty="0"/>
                    </a:p>
                  </a:txBody>
                  <a:tcPr/>
                </a:tc>
                <a:tc>
                  <a:txBody>
                    <a:bodyPr/>
                    <a:lstStyle/>
                    <a:p>
                      <a:pPr algn="ctr"/>
                      <a:r>
                        <a:rPr lang="en-US" dirty="0" smtClean="0"/>
                        <a:t>110%</a:t>
                      </a:r>
                      <a:r>
                        <a:rPr lang="en-US" baseline="0" dirty="0" smtClean="0"/>
                        <a:t> (1) </a:t>
                      </a:r>
                      <a:endParaRPr lang="en-US" dirty="0"/>
                    </a:p>
                  </a:txBody>
                  <a:tcPr/>
                </a:tc>
                <a:tc>
                  <a:txBody>
                    <a:bodyPr/>
                    <a:lstStyle/>
                    <a:p>
                      <a:pPr algn="ctr"/>
                      <a:r>
                        <a:rPr lang="en-US" dirty="0" smtClean="0"/>
                        <a:t>103% (3)</a:t>
                      </a:r>
                      <a:endParaRPr lang="en-US" dirty="0"/>
                    </a:p>
                  </a:txBody>
                  <a:tcPr/>
                </a:tc>
              </a:tr>
            </a:tbl>
          </a:graphicData>
        </a:graphic>
      </p:graphicFrame>
      <p:sp>
        <p:nvSpPr>
          <p:cNvPr id="38952" name="TextBox 4"/>
          <p:cNvSpPr txBox="1">
            <a:spLocks noChangeArrowheads="1"/>
          </p:cNvSpPr>
          <p:nvPr/>
        </p:nvSpPr>
        <p:spPr bwMode="auto">
          <a:xfrm>
            <a:off x="1600200" y="1524000"/>
            <a:ext cx="5867400" cy="1477963"/>
          </a:xfrm>
          <a:prstGeom prst="rect">
            <a:avLst/>
          </a:prstGeom>
          <a:noFill/>
          <a:ln w="9525">
            <a:noFill/>
            <a:miter lim="800000"/>
            <a:headEnd/>
            <a:tailEnd/>
          </a:ln>
        </p:spPr>
        <p:txBody>
          <a:bodyPr>
            <a:spAutoFit/>
          </a:bodyPr>
          <a:lstStyle/>
          <a:p>
            <a:pPr algn="ctr"/>
            <a:r>
              <a:rPr lang="en-US" sz="2400">
                <a:latin typeface="Calibri" pitchFamily="34" charset="0"/>
              </a:rPr>
              <a:t>Assistant Professors data based on dept average salaries vs. OSU salary by discipline</a:t>
            </a:r>
          </a:p>
          <a:p>
            <a:pPr algn="ctr"/>
            <a:r>
              <a:rPr lang="en-US" sz="2400">
                <a:latin typeface="Calibri" pitchFamily="34" charset="0"/>
              </a:rPr>
              <a:t>Quartiles defined by Department % of Market  </a:t>
            </a:r>
          </a:p>
          <a:p>
            <a:endParaRPr lang="en-US">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mtClean="0"/>
              <a:t>Background on comparisons</a:t>
            </a:r>
          </a:p>
        </p:txBody>
      </p:sp>
      <p:sp>
        <p:nvSpPr>
          <p:cNvPr id="16386" name="Content Placeholder 2"/>
          <p:cNvSpPr>
            <a:spLocks noGrp="1"/>
          </p:cNvSpPr>
          <p:nvPr>
            <p:ph idx="1"/>
          </p:nvPr>
        </p:nvSpPr>
        <p:spPr/>
        <p:txBody>
          <a:bodyPr/>
          <a:lstStyle/>
          <a:p>
            <a:r>
              <a:rPr lang="en-US" smtClean="0"/>
              <a:t>OSU survey: 115 Association of Public and Land-Grant Universities and other public institutions </a:t>
            </a:r>
          </a:p>
          <a:p>
            <a:r>
              <a:rPr lang="en-US" smtClean="0"/>
              <a:t>To evaluate salaries UW uses </a:t>
            </a:r>
          </a:p>
          <a:p>
            <a:pPr lvl="1"/>
            <a:r>
              <a:rPr lang="en-US" smtClean="0"/>
              <a:t>OSU average over all disciplines (at UW) vs. UW overall average.</a:t>
            </a:r>
          </a:p>
          <a:p>
            <a:pPr lvl="1"/>
            <a:r>
              <a:rPr lang="en-US" smtClean="0"/>
              <a:t>by discipline at UW vs. department averages.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smtClean="0"/>
              <a:t>Is OSU Data out of date?</a:t>
            </a:r>
          </a:p>
        </p:txBody>
      </p:sp>
      <p:sp>
        <p:nvSpPr>
          <p:cNvPr id="3" name="Content Placeholder 2"/>
          <p:cNvSpPr>
            <a:spLocks noGrp="1"/>
          </p:cNvSpPr>
          <p:nvPr>
            <p:ph idx="1"/>
          </p:nvPr>
        </p:nvSpPr>
        <p:spPr>
          <a:xfrm>
            <a:off x="457200" y="1600200"/>
            <a:ext cx="8229600" cy="4800600"/>
          </a:xfrm>
        </p:spPr>
        <p:txBody>
          <a:bodyPr>
            <a:normAutofit/>
          </a:bodyPr>
          <a:lstStyle/>
          <a:p>
            <a:r>
              <a:rPr lang="en-US" smtClean="0"/>
              <a:t>OSU salaries used for analysis based on 2009-2010 data.</a:t>
            </a:r>
          </a:p>
          <a:p>
            <a:pPr>
              <a:lnSpc>
                <a:spcPct val="90000"/>
              </a:lnSpc>
            </a:pPr>
            <a:r>
              <a:rPr lang="en-US" smtClean="0"/>
              <a:t>Likely not out of date.</a:t>
            </a:r>
          </a:p>
          <a:p>
            <a:pPr lvl="1">
              <a:lnSpc>
                <a:spcPct val="90000"/>
              </a:lnSpc>
            </a:pPr>
            <a:r>
              <a:rPr lang="en-US" smtClean="0"/>
              <a:t>Most  public institutions are under wage freezes.  </a:t>
            </a:r>
          </a:p>
          <a:p>
            <a:pPr>
              <a:lnSpc>
                <a:spcPct val="90000"/>
              </a:lnSpc>
            </a:pPr>
            <a:r>
              <a:rPr lang="en-US" smtClean="0"/>
              <a:t>Other non-OSU surveys show :  </a:t>
            </a:r>
          </a:p>
          <a:p>
            <a:pPr lvl="1">
              <a:lnSpc>
                <a:spcPct val="90000"/>
              </a:lnSpc>
            </a:pPr>
            <a:r>
              <a:rPr lang="en-US" smtClean="0"/>
              <a:t>Median salary increase for public institutions: 0% for past two years</a:t>
            </a:r>
          </a:p>
          <a:p>
            <a:pPr lvl="2">
              <a:lnSpc>
                <a:spcPct val="90000"/>
              </a:lnSpc>
            </a:pPr>
            <a:r>
              <a:rPr lang="en-US" smtClean="0"/>
              <a:t>Only new assistants at public institutions showed an increase in 2010</a:t>
            </a:r>
          </a:p>
          <a:p>
            <a:pPr lvl="2">
              <a:lnSpc>
                <a:spcPct val="90000"/>
              </a:lnSpc>
            </a:pPr>
            <a:r>
              <a:rPr lang="en-US" smtClean="0"/>
              <a:t>Private institutions: median increase 2%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mtClean="0"/>
              <a:t>Data - Where are we?  </a:t>
            </a:r>
          </a:p>
        </p:txBody>
      </p:sp>
      <p:graphicFrame>
        <p:nvGraphicFramePr>
          <p:cNvPr id="18481" name="Group 49"/>
          <p:cNvGraphicFramePr>
            <a:graphicFrameLocks noGrp="1"/>
          </p:cNvGraphicFramePr>
          <p:nvPr>
            <p:ph idx="1"/>
          </p:nvPr>
        </p:nvGraphicFramePr>
        <p:xfrm>
          <a:off x="304800" y="1600200"/>
          <a:ext cx="8610600" cy="4371976"/>
        </p:xfrm>
        <a:graphic>
          <a:graphicData uri="http://schemas.openxmlformats.org/drawingml/2006/table">
            <a:tbl>
              <a:tblPr/>
              <a:tblGrid>
                <a:gridCol w="1330325"/>
                <a:gridCol w="1163638"/>
                <a:gridCol w="1530350"/>
                <a:gridCol w="1528762"/>
                <a:gridCol w="1366838"/>
                <a:gridCol w="1690687"/>
              </a:tblGrid>
              <a:tr h="1693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Rank</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Number of Faculty</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Number of Departments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Average Salary (Average of Department Averages)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OSU Average Salary across UW Disciplines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FFFF"/>
                          </a:solidFill>
                          <a:effectLst/>
                          <a:latin typeface="Calibri" pitchFamily="34" charset="0"/>
                        </a:rPr>
                        <a:t>UW% of Market*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286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rPr>
                        <a:t>Professors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213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53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$104,290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$114,021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91% (91%)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7413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rPr>
                        <a:t>Associate Professors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196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56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$75,980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$81,103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96% (94%)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7397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rPr>
                        <a:t>Assistant Professors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172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53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$66,734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$69,293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98% (96%)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7397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Total Faculty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581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533400" y="685800"/>
          <a:ext cx="8077200" cy="53340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533400" y="6172200"/>
            <a:ext cx="7772400" cy="276999"/>
          </a:xfrm>
          <a:prstGeom prst="rect">
            <a:avLst/>
          </a:prstGeom>
          <a:noFill/>
        </p:spPr>
        <p:txBody>
          <a:bodyPr wrap="square" rtlCol="0">
            <a:spAutoFit/>
          </a:bodyPr>
          <a:lstStyle/>
          <a:p>
            <a:r>
              <a:rPr lang="en-US" sz="1200" i="1" dirty="0" smtClean="0"/>
              <a:t>Source:  OIA data and Annual </a:t>
            </a:r>
            <a:r>
              <a:rPr lang="en-US" sz="1200" i="1" dirty="0"/>
              <a:t>Report on the Economic Status of </a:t>
            </a:r>
            <a:r>
              <a:rPr lang="en-US" sz="1200" i="1" dirty="0" smtClean="0"/>
              <a:t>the Profession</a:t>
            </a:r>
            <a:endParaRPr lang="en-US"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idx="4294967295"/>
          </p:nvPr>
        </p:nvSpPr>
        <p:spPr/>
        <p:txBody>
          <a:bodyPr/>
          <a:lstStyle/>
          <a:p>
            <a:r>
              <a:rPr lang="en-US" smtClean="0"/>
              <a:t>Salary Results</a:t>
            </a:r>
          </a:p>
        </p:txBody>
      </p:sp>
      <p:sp>
        <p:nvSpPr>
          <p:cNvPr id="40963" name="Content Placeholder 2"/>
          <p:cNvSpPr>
            <a:spLocks noGrp="1"/>
          </p:cNvSpPr>
          <p:nvPr>
            <p:ph idx="4294967295"/>
          </p:nvPr>
        </p:nvSpPr>
        <p:spPr>
          <a:xfrm>
            <a:off x="457200" y="1600200"/>
            <a:ext cx="8229600" cy="4953000"/>
          </a:xfrm>
        </p:spPr>
        <p:txBody>
          <a:bodyPr/>
          <a:lstStyle/>
          <a:p>
            <a:r>
              <a:rPr lang="en-US" smtClean="0"/>
              <a:t>By rank, UW average salaries vary with respect to market target levels</a:t>
            </a:r>
          </a:p>
          <a:p>
            <a:pPr lvl="1"/>
            <a:r>
              <a:rPr lang="en-US" smtClean="0"/>
              <a:t>Assistants at market target (98%)</a:t>
            </a:r>
          </a:p>
          <a:p>
            <a:pPr lvl="1"/>
            <a:r>
              <a:rPr lang="en-US" smtClean="0"/>
              <a:t>Associates near target (96%)</a:t>
            </a:r>
          </a:p>
          <a:p>
            <a:pPr lvl="1"/>
            <a:r>
              <a:rPr lang="en-US" smtClean="0"/>
              <a:t>Full Professors above 90% (91%)</a:t>
            </a:r>
          </a:p>
          <a:p>
            <a:r>
              <a:rPr lang="en-US" smtClean="0"/>
              <a:t>Salary problems differ by college and discipline.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0" y="990600"/>
          <a:ext cx="9144000" cy="5181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0" y="685800"/>
          <a:ext cx="9144000" cy="5410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729</TotalTime>
  <Words>2130</Words>
  <Application>Microsoft Office PowerPoint</Application>
  <PresentationFormat>On-screen Show (4:3)</PresentationFormat>
  <Paragraphs>449</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Salary Findings </vt:lpstr>
      <vt:lpstr>Recommendations</vt:lpstr>
      <vt:lpstr>Background on comparisons</vt:lpstr>
      <vt:lpstr>Is OSU Data out of date?</vt:lpstr>
      <vt:lpstr>Data - Where are we?  </vt:lpstr>
      <vt:lpstr>Slide 6</vt:lpstr>
      <vt:lpstr>Salary Results</vt:lpstr>
      <vt:lpstr>Slide 8</vt:lpstr>
      <vt:lpstr>Slide 9</vt:lpstr>
      <vt:lpstr>Slide 10</vt:lpstr>
      <vt:lpstr>College Results</vt:lpstr>
      <vt:lpstr>Compression</vt:lpstr>
      <vt:lpstr>Faculty below 90% of market</vt:lpstr>
      <vt:lpstr>Future market compression </vt:lpstr>
      <vt:lpstr>Recommendations</vt:lpstr>
      <vt:lpstr>Recommendations</vt:lpstr>
      <vt:lpstr>Wyoming Cost of Living</vt:lpstr>
      <vt:lpstr>Recommendations</vt:lpstr>
      <vt:lpstr>Benefits</vt:lpstr>
      <vt:lpstr>Adjustments Make a difference… </vt:lpstr>
      <vt:lpstr>Other Tables </vt:lpstr>
      <vt:lpstr>Compression Dollars Needed (if all salaries below target were addressed)  </vt:lpstr>
      <vt:lpstr>Faculties below 95% and 100% of market</vt:lpstr>
      <vt:lpstr>Faculties below 95% and 100% of market</vt:lpstr>
      <vt:lpstr>Faculties below 95% and 100% of market</vt:lpstr>
      <vt:lpstr>Quartile Analysis by Department</vt:lpstr>
      <vt:lpstr>Quartile Analysis by Department</vt:lpstr>
      <vt:lpstr>Quartile Analysis by Department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 W. Godby</dc:creator>
  <cp:lastModifiedBy>Robert W. Godby</cp:lastModifiedBy>
  <cp:revision>78</cp:revision>
  <dcterms:created xsi:type="dcterms:W3CDTF">2011-03-22T20:56:32Z</dcterms:created>
  <dcterms:modified xsi:type="dcterms:W3CDTF">2011-05-03T17:24:16Z</dcterms:modified>
</cp:coreProperties>
</file>