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4" r:id="rId2"/>
    <p:sldId id="259" r:id="rId3"/>
    <p:sldId id="270" r:id="rId4"/>
    <p:sldId id="257" r:id="rId5"/>
    <p:sldId id="271" r:id="rId6"/>
    <p:sldId id="260" r:id="rId7"/>
    <p:sldId id="265" r:id="rId8"/>
    <p:sldId id="272" r:id="rId9"/>
    <p:sldId id="274" r:id="rId10"/>
    <p:sldId id="273" r:id="rId11"/>
    <p:sldId id="275" r:id="rId12"/>
    <p:sldId id="262" r:id="rId13"/>
    <p:sldId id="266" r:id="rId14"/>
    <p:sldId id="269" r:id="rId15"/>
    <p:sldId id="261" r:id="rId16"/>
    <p:sldId id="258" r:id="rId17"/>
    <p:sldId id="276" r:id="rId18"/>
    <p:sldId id="277" r:id="rId19"/>
    <p:sldId id="256" r:id="rId20"/>
    <p:sldId id="26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2F24"/>
    <a:srgbClr val="282828"/>
    <a:srgbClr val="FFC4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94"/>
    <p:restoredTop sz="94674"/>
  </p:normalViewPr>
  <p:slideViewPr>
    <p:cSldViewPr snapToGrid="0" snapToObjects="1">
      <p:cViewPr>
        <p:scale>
          <a:sx n="104" d="100"/>
          <a:sy n="104" d="100"/>
        </p:scale>
        <p:origin x="304" y="6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BDCE9-BAA8-E64D-B721-1F7FC2AC3B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1B441A-F691-2045-A00B-5DC15E1D96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0B13EB-BDFA-4F4F-A05A-3D293FB0C39D}"/>
              </a:ext>
            </a:extLst>
          </p:cNvPr>
          <p:cNvSpPr>
            <a:spLocks noGrp="1"/>
          </p:cNvSpPr>
          <p:nvPr>
            <p:ph type="dt" sz="half" idx="10"/>
          </p:nvPr>
        </p:nvSpPr>
        <p:spPr/>
        <p:txBody>
          <a:bodyPr/>
          <a:lstStyle/>
          <a:p>
            <a:fld id="{0B84B06F-87CA-A848-A276-5370EC003010}" type="datetimeFigureOut">
              <a:rPr lang="en-US" smtClean="0"/>
              <a:t>9/19/22</a:t>
            </a:fld>
            <a:endParaRPr lang="en-US" dirty="0"/>
          </a:p>
        </p:txBody>
      </p:sp>
      <p:sp>
        <p:nvSpPr>
          <p:cNvPr id="5" name="Footer Placeholder 4">
            <a:extLst>
              <a:ext uri="{FF2B5EF4-FFF2-40B4-BE49-F238E27FC236}">
                <a16:creationId xmlns:a16="http://schemas.microsoft.com/office/drawing/2014/main" id="{59F80772-5B65-014E-A0D8-3414C85B3AA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9C5C1F6-305B-AE4E-8CCF-E61BC1CAE35F}"/>
              </a:ext>
            </a:extLst>
          </p:cNvPr>
          <p:cNvSpPr>
            <a:spLocks noGrp="1"/>
          </p:cNvSpPr>
          <p:nvPr>
            <p:ph type="sldNum" sz="quarter" idx="12"/>
          </p:nvPr>
        </p:nvSpPr>
        <p:spPr/>
        <p:txBody>
          <a:bodyPr/>
          <a:lstStyle/>
          <a:p>
            <a:fld id="{E3E16A66-0275-BA4E-85A3-FB30827996C0}" type="slidenum">
              <a:rPr lang="en-US" smtClean="0"/>
              <a:t>‹#›</a:t>
            </a:fld>
            <a:endParaRPr lang="en-US" dirty="0"/>
          </a:p>
        </p:txBody>
      </p:sp>
    </p:spTree>
    <p:extLst>
      <p:ext uri="{BB962C8B-B14F-4D97-AF65-F5344CB8AC3E}">
        <p14:creationId xmlns:p14="http://schemas.microsoft.com/office/powerpoint/2010/main" val="1722351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21A52-A5E9-9344-8618-0EE05D5BD6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B4D6FD-3381-A045-8B05-69330CB9B6C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F6DDA4-414E-444F-86AE-45043449B4DE}"/>
              </a:ext>
            </a:extLst>
          </p:cNvPr>
          <p:cNvSpPr>
            <a:spLocks noGrp="1"/>
          </p:cNvSpPr>
          <p:nvPr>
            <p:ph type="dt" sz="half" idx="10"/>
          </p:nvPr>
        </p:nvSpPr>
        <p:spPr/>
        <p:txBody>
          <a:bodyPr/>
          <a:lstStyle/>
          <a:p>
            <a:fld id="{0B84B06F-87CA-A848-A276-5370EC003010}" type="datetimeFigureOut">
              <a:rPr lang="en-US" smtClean="0"/>
              <a:t>9/19/22</a:t>
            </a:fld>
            <a:endParaRPr lang="en-US" dirty="0"/>
          </a:p>
        </p:txBody>
      </p:sp>
      <p:sp>
        <p:nvSpPr>
          <p:cNvPr id="5" name="Footer Placeholder 4">
            <a:extLst>
              <a:ext uri="{FF2B5EF4-FFF2-40B4-BE49-F238E27FC236}">
                <a16:creationId xmlns:a16="http://schemas.microsoft.com/office/drawing/2014/main" id="{094DF0CD-F52D-2649-A0FC-6A888295DCF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48266E-A602-A74F-B9BD-88F9E4E2CCA9}"/>
              </a:ext>
            </a:extLst>
          </p:cNvPr>
          <p:cNvSpPr>
            <a:spLocks noGrp="1"/>
          </p:cNvSpPr>
          <p:nvPr>
            <p:ph type="sldNum" sz="quarter" idx="12"/>
          </p:nvPr>
        </p:nvSpPr>
        <p:spPr/>
        <p:txBody>
          <a:bodyPr/>
          <a:lstStyle/>
          <a:p>
            <a:fld id="{E3E16A66-0275-BA4E-85A3-FB30827996C0}" type="slidenum">
              <a:rPr lang="en-US" smtClean="0"/>
              <a:t>‹#›</a:t>
            </a:fld>
            <a:endParaRPr lang="en-US" dirty="0"/>
          </a:p>
        </p:txBody>
      </p:sp>
    </p:spTree>
    <p:extLst>
      <p:ext uri="{BB962C8B-B14F-4D97-AF65-F5344CB8AC3E}">
        <p14:creationId xmlns:p14="http://schemas.microsoft.com/office/powerpoint/2010/main" val="3491978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3A2D63-BC84-F944-99EB-B38B644C64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B357CD-3043-974C-8E82-DA7BECB7063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EAF61B-C9F3-9249-9317-69974FCFE6FF}"/>
              </a:ext>
            </a:extLst>
          </p:cNvPr>
          <p:cNvSpPr>
            <a:spLocks noGrp="1"/>
          </p:cNvSpPr>
          <p:nvPr>
            <p:ph type="dt" sz="half" idx="10"/>
          </p:nvPr>
        </p:nvSpPr>
        <p:spPr/>
        <p:txBody>
          <a:bodyPr/>
          <a:lstStyle/>
          <a:p>
            <a:fld id="{0B84B06F-87CA-A848-A276-5370EC003010}" type="datetimeFigureOut">
              <a:rPr lang="en-US" smtClean="0"/>
              <a:t>9/19/22</a:t>
            </a:fld>
            <a:endParaRPr lang="en-US" dirty="0"/>
          </a:p>
        </p:txBody>
      </p:sp>
      <p:sp>
        <p:nvSpPr>
          <p:cNvPr id="5" name="Footer Placeholder 4">
            <a:extLst>
              <a:ext uri="{FF2B5EF4-FFF2-40B4-BE49-F238E27FC236}">
                <a16:creationId xmlns:a16="http://schemas.microsoft.com/office/drawing/2014/main" id="{C2012CB2-EA07-604A-AD17-5D363F2E2F1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A3B035B-1B23-8243-8E60-B785E84BCEEF}"/>
              </a:ext>
            </a:extLst>
          </p:cNvPr>
          <p:cNvSpPr>
            <a:spLocks noGrp="1"/>
          </p:cNvSpPr>
          <p:nvPr>
            <p:ph type="sldNum" sz="quarter" idx="12"/>
          </p:nvPr>
        </p:nvSpPr>
        <p:spPr/>
        <p:txBody>
          <a:bodyPr/>
          <a:lstStyle/>
          <a:p>
            <a:fld id="{E3E16A66-0275-BA4E-85A3-FB30827996C0}" type="slidenum">
              <a:rPr lang="en-US" smtClean="0"/>
              <a:t>‹#›</a:t>
            </a:fld>
            <a:endParaRPr lang="en-US" dirty="0"/>
          </a:p>
        </p:txBody>
      </p:sp>
    </p:spTree>
    <p:extLst>
      <p:ext uri="{BB962C8B-B14F-4D97-AF65-F5344CB8AC3E}">
        <p14:creationId xmlns:p14="http://schemas.microsoft.com/office/powerpoint/2010/main" val="3636540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0492A-749B-1D44-98B1-9DF760AAEC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EFE477-6BED-024A-977B-B2C7DE487CA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532E27-5DC4-F644-AE34-07EBA692EF60}"/>
              </a:ext>
            </a:extLst>
          </p:cNvPr>
          <p:cNvSpPr>
            <a:spLocks noGrp="1"/>
          </p:cNvSpPr>
          <p:nvPr>
            <p:ph type="dt" sz="half" idx="10"/>
          </p:nvPr>
        </p:nvSpPr>
        <p:spPr/>
        <p:txBody>
          <a:bodyPr/>
          <a:lstStyle/>
          <a:p>
            <a:fld id="{0B84B06F-87CA-A848-A276-5370EC003010}" type="datetimeFigureOut">
              <a:rPr lang="en-US" smtClean="0"/>
              <a:t>9/19/22</a:t>
            </a:fld>
            <a:endParaRPr lang="en-US" dirty="0"/>
          </a:p>
        </p:txBody>
      </p:sp>
      <p:sp>
        <p:nvSpPr>
          <p:cNvPr id="5" name="Footer Placeholder 4">
            <a:extLst>
              <a:ext uri="{FF2B5EF4-FFF2-40B4-BE49-F238E27FC236}">
                <a16:creationId xmlns:a16="http://schemas.microsoft.com/office/drawing/2014/main" id="{D5A145EE-6B10-E645-BB54-69C585CBFFB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DD8D0C7-5AF1-7F42-8467-B52B7B177C6B}"/>
              </a:ext>
            </a:extLst>
          </p:cNvPr>
          <p:cNvSpPr>
            <a:spLocks noGrp="1"/>
          </p:cNvSpPr>
          <p:nvPr>
            <p:ph type="sldNum" sz="quarter" idx="12"/>
          </p:nvPr>
        </p:nvSpPr>
        <p:spPr/>
        <p:txBody>
          <a:bodyPr/>
          <a:lstStyle/>
          <a:p>
            <a:fld id="{E3E16A66-0275-BA4E-85A3-FB30827996C0}" type="slidenum">
              <a:rPr lang="en-US" smtClean="0"/>
              <a:t>‹#›</a:t>
            </a:fld>
            <a:endParaRPr lang="en-US" dirty="0"/>
          </a:p>
        </p:txBody>
      </p:sp>
    </p:spTree>
    <p:extLst>
      <p:ext uri="{BB962C8B-B14F-4D97-AF65-F5344CB8AC3E}">
        <p14:creationId xmlns:p14="http://schemas.microsoft.com/office/powerpoint/2010/main" val="3533939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F6999-93D9-FF43-80F8-18D9F55989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D8E82E-BA27-0D42-9E0C-B9FD3B0E46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F7B11D4-0D3B-6845-A203-92D8C29E2D24}"/>
              </a:ext>
            </a:extLst>
          </p:cNvPr>
          <p:cNvSpPr>
            <a:spLocks noGrp="1"/>
          </p:cNvSpPr>
          <p:nvPr>
            <p:ph type="dt" sz="half" idx="10"/>
          </p:nvPr>
        </p:nvSpPr>
        <p:spPr/>
        <p:txBody>
          <a:bodyPr/>
          <a:lstStyle/>
          <a:p>
            <a:fld id="{0B84B06F-87CA-A848-A276-5370EC003010}" type="datetimeFigureOut">
              <a:rPr lang="en-US" smtClean="0"/>
              <a:t>9/19/22</a:t>
            </a:fld>
            <a:endParaRPr lang="en-US" dirty="0"/>
          </a:p>
        </p:txBody>
      </p:sp>
      <p:sp>
        <p:nvSpPr>
          <p:cNvPr id="5" name="Footer Placeholder 4">
            <a:extLst>
              <a:ext uri="{FF2B5EF4-FFF2-40B4-BE49-F238E27FC236}">
                <a16:creationId xmlns:a16="http://schemas.microsoft.com/office/drawing/2014/main" id="{10CA3B4F-8C79-554D-BCDD-F04C256408C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67547F8-AEDA-804A-B172-44EBF378DA6A}"/>
              </a:ext>
            </a:extLst>
          </p:cNvPr>
          <p:cNvSpPr>
            <a:spLocks noGrp="1"/>
          </p:cNvSpPr>
          <p:nvPr>
            <p:ph type="sldNum" sz="quarter" idx="12"/>
          </p:nvPr>
        </p:nvSpPr>
        <p:spPr/>
        <p:txBody>
          <a:bodyPr/>
          <a:lstStyle/>
          <a:p>
            <a:fld id="{E3E16A66-0275-BA4E-85A3-FB30827996C0}" type="slidenum">
              <a:rPr lang="en-US" smtClean="0"/>
              <a:t>‹#›</a:t>
            </a:fld>
            <a:endParaRPr lang="en-US" dirty="0"/>
          </a:p>
        </p:txBody>
      </p:sp>
    </p:spTree>
    <p:extLst>
      <p:ext uri="{BB962C8B-B14F-4D97-AF65-F5344CB8AC3E}">
        <p14:creationId xmlns:p14="http://schemas.microsoft.com/office/powerpoint/2010/main" val="366183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60F30-C96A-CF43-AE6C-052ACA14B5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6BB8DD-05F5-2146-8195-3C71621071F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F46134-8672-6245-9272-7CAE6874309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60241C-97D3-2949-AA91-0BF7F6C2EEBD}"/>
              </a:ext>
            </a:extLst>
          </p:cNvPr>
          <p:cNvSpPr>
            <a:spLocks noGrp="1"/>
          </p:cNvSpPr>
          <p:nvPr>
            <p:ph type="dt" sz="half" idx="10"/>
          </p:nvPr>
        </p:nvSpPr>
        <p:spPr/>
        <p:txBody>
          <a:bodyPr/>
          <a:lstStyle/>
          <a:p>
            <a:fld id="{0B84B06F-87CA-A848-A276-5370EC003010}" type="datetimeFigureOut">
              <a:rPr lang="en-US" smtClean="0"/>
              <a:t>9/19/22</a:t>
            </a:fld>
            <a:endParaRPr lang="en-US" dirty="0"/>
          </a:p>
        </p:txBody>
      </p:sp>
      <p:sp>
        <p:nvSpPr>
          <p:cNvPr id="6" name="Footer Placeholder 5">
            <a:extLst>
              <a:ext uri="{FF2B5EF4-FFF2-40B4-BE49-F238E27FC236}">
                <a16:creationId xmlns:a16="http://schemas.microsoft.com/office/drawing/2014/main" id="{62A61B6F-9AEB-0F4A-A022-E970CBC080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846C193-1AED-7B4B-BABE-400B1646922F}"/>
              </a:ext>
            </a:extLst>
          </p:cNvPr>
          <p:cNvSpPr>
            <a:spLocks noGrp="1"/>
          </p:cNvSpPr>
          <p:nvPr>
            <p:ph type="sldNum" sz="quarter" idx="12"/>
          </p:nvPr>
        </p:nvSpPr>
        <p:spPr/>
        <p:txBody>
          <a:bodyPr/>
          <a:lstStyle/>
          <a:p>
            <a:fld id="{E3E16A66-0275-BA4E-85A3-FB30827996C0}" type="slidenum">
              <a:rPr lang="en-US" smtClean="0"/>
              <a:t>‹#›</a:t>
            </a:fld>
            <a:endParaRPr lang="en-US" dirty="0"/>
          </a:p>
        </p:txBody>
      </p:sp>
    </p:spTree>
    <p:extLst>
      <p:ext uri="{BB962C8B-B14F-4D97-AF65-F5344CB8AC3E}">
        <p14:creationId xmlns:p14="http://schemas.microsoft.com/office/powerpoint/2010/main" val="367143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45ACE-845D-594D-B86E-6DB2E14C35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1DDA52-593A-C14A-8DDF-74F583943C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1D21B0F-72EF-8B4C-94E3-6697FBA7A2A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917B1F-624B-ED42-877B-3E282F2A92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297BE9F-A1BD-9844-ACE0-06900D6521A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F5795B-EDF9-CC4A-B236-777E36B715C6}"/>
              </a:ext>
            </a:extLst>
          </p:cNvPr>
          <p:cNvSpPr>
            <a:spLocks noGrp="1"/>
          </p:cNvSpPr>
          <p:nvPr>
            <p:ph type="dt" sz="half" idx="10"/>
          </p:nvPr>
        </p:nvSpPr>
        <p:spPr/>
        <p:txBody>
          <a:bodyPr/>
          <a:lstStyle/>
          <a:p>
            <a:fld id="{0B84B06F-87CA-A848-A276-5370EC003010}" type="datetimeFigureOut">
              <a:rPr lang="en-US" smtClean="0"/>
              <a:t>9/19/22</a:t>
            </a:fld>
            <a:endParaRPr lang="en-US" dirty="0"/>
          </a:p>
        </p:txBody>
      </p:sp>
      <p:sp>
        <p:nvSpPr>
          <p:cNvPr id="8" name="Footer Placeholder 7">
            <a:extLst>
              <a:ext uri="{FF2B5EF4-FFF2-40B4-BE49-F238E27FC236}">
                <a16:creationId xmlns:a16="http://schemas.microsoft.com/office/drawing/2014/main" id="{BAF29B92-3040-A54F-BE39-1B61BC66BEA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82EA00D-AB11-D040-AE61-C45A14434B65}"/>
              </a:ext>
            </a:extLst>
          </p:cNvPr>
          <p:cNvSpPr>
            <a:spLocks noGrp="1"/>
          </p:cNvSpPr>
          <p:nvPr>
            <p:ph type="sldNum" sz="quarter" idx="12"/>
          </p:nvPr>
        </p:nvSpPr>
        <p:spPr/>
        <p:txBody>
          <a:bodyPr/>
          <a:lstStyle/>
          <a:p>
            <a:fld id="{E3E16A66-0275-BA4E-85A3-FB30827996C0}" type="slidenum">
              <a:rPr lang="en-US" smtClean="0"/>
              <a:t>‹#›</a:t>
            </a:fld>
            <a:endParaRPr lang="en-US" dirty="0"/>
          </a:p>
        </p:txBody>
      </p:sp>
    </p:spTree>
    <p:extLst>
      <p:ext uri="{BB962C8B-B14F-4D97-AF65-F5344CB8AC3E}">
        <p14:creationId xmlns:p14="http://schemas.microsoft.com/office/powerpoint/2010/main" val="2296755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3BA8B-C463-4848-B4DE-FBB3625244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3CFEB8-955D-5748-96F4-EA8219987BB0}"/>
              </a:ext>
            </a:extLst>
          </p:cNvPr>
          <p:cNvSpPr>
            <a:spLocks noGrp="1"/>
          </p:cNvSpPr>
          <p:nvPr>
            <p:ph type="dt" sz="half" idx="10"/>
          </p:nvPr>
        </p:nvSpPr>
        <p:spPr/>
        <p:txBody>
          <a:bodyPr/>
          <a:lstStyle/>
          <a:p>
            <a:fld id="{0B84B06F-87CA-A848-A276-5370EC003010}" type="datetimeFigureOut">
              <a:rPr lang="en-US" smtClean="0"/>
              <a:t>9/19/22</a:t>
            </a:fld>
            <a:endParaRPr lang="en-US" dirty="0"/>
          </a:p>
        </p:txBody>
      </p:sp>
      <p:sp>
        <p:nvSpPr>
          <p:cNvPr id="4" name="Footer Placeholder 3">
            <a:extLst>
              <a:ext uri="{FF2B5EF4-FFF2-40B4-BE49-F238E27FC236}">
                <a16:creationId xmlns:a16="http://schemas.microsoft.com/office/drawing/2014/main" id="{4FFB60ED-A076-BD49-8109-BEAF62DAA4D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731A2E6-86DC-2947-B5F1-0615452AC41F}"/>
              </a:ext>
            </a:extLst>
          </p:cNvPr>
          <p:cNvSpPr>
            <a:spLocks noGrp="1"/>
          </p:cNvSpPr>
          <p:nvPr>
            <p:ph type="sldNum" sz="quarter" idx="12"/>
          </p:nvPr>
        </p:nvSpPr>
        <p:spPr/>
        <p:txBody>
          <a:bodyPr/>
          <a:lstStyle/>
          <a:p>
            <a:fld id="{E3E16A66-0275-BA4E-85A3-FB30827996C0}" type="slidenum">
              <a:rPr lang="en-US" smtClean="0"/>
              <a:t>‹#›</a:t>
            </a:fld>
            <a:endParaRPr lang="en-US" dirty="0"/>
          </a:p>
        </p:txBody>
      </p:sp>
    </p:spTree>
    <p:extLst>
      <p:ext uri="{BB962C8B-B14F-4D97-AF65-F5344CB8AC3E}">
        <p14:creationId xmlns:p14="http://schemas.microsoft.com/office/powerpoint/2010/main" val="2380720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1652A9-5F0C-3C46-B5F3-9E5E1AE06CC4}"/>
              </a:ext>
            </a:extLst>
          </p:cNvPr>
          <p:cNvSpPr>
            <a:spLocks noGrp="1"/>
          </p:cNvSpPr>
          <p:nvPr>
            <p:ph type="dt" sz="half" idx="10"/>
          </p:nvPr>
        </p:nvSpPr>
        <p:spPr/>
        <p:txBody>
          <a:bodyPr/>
          <a:lstStyle/>
          <a:p>
            <a:fld id="{0B84B06F-87CA-A848-A276-5370EC003010}" type="datetimeFigureOut">
              <a:rPr lang="en-US" smtClean="0"/>
              <a:t>9/19/22</a:t>
            </a:fld>
            <a:endParaRPr lang="en-US" dirty="0"/>
          </a:p>
        </p:txBody>
      </p:sp>
      <p:sp>
        <p:nvSpPr>
          <p:cNvPr id="3" name="Footer Placeholder 2">
            <a:extLst>
              <a:ext uri="{FF2B5EF4-FFF2-40B4-BE49-F238E27FC236}">
                <a16:creationId xmlns:a16="http://schemas.microsoft.com/office/drawing/2014/main" id="{DD47344C-25FB-E24A-8942-B8FAF5EA67A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4BCB04B-D89B-174D-BFD1-9275A3DBC00E}"/>
              </a:ext>
            </a:extLst>
          </p:cNvPr>
          <p:cNvSpPr>
            <a:spLocks noGrp="1"/>
          </p:cNvSpPr>
          <p:nvPr>
            <p:ph type="sldNum" sz="quarter" idx="12"/>
          </p:nvPr>
        </p:nvSpPr>
        <p:spPr/>
        <p:txBody>
          <a:bodyPr/>
          <a:lstStyle/>
          <a:p>
            <a:fld id="{E3E16A66-0275-BA4E-85A3-FB30827996C0}" type="slidenum">
              <a:rPr lang="en-US" smtClean="0"/>
              <a:t>‹#›</a:t>
            </a:fld>
            <a:endParaRPr lang="en-US" dirty="0"/>
          </a:p>
        </p:txBody>
      </p:sp>
    </p:spTree>
    <p:extLst>
      <p:ext uri="{BB962C8B-B14F-4D97-AF65-F5344CB8AC3E}">
        <p14:creationId xmlns:p14="http://schemas.microsoft.com/office/powerpoint/2010/main" val="2573409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09D-E8DC-7E40-BE75-4A37BF3C0D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9C7300-9059-5345-9AF3-6FAE253C7A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14E9AE-8025-8242-A78C-C7993495B4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34FCA79-0DE0-0246-A1A2-55EBDFE2AA72}"/>
              </a:ext>
            </a:extLst>
          </p:cNvPr>
          <p:cNvSpPr>
            <a:spLocks noGrp="1"/>
          </p:cNvSpPr>
          <p:nvPr>
            <p:ph type="dt" sz="half" idx="10"/>
          </p:nvPr>
        </p:nvSpPr>
        <p:spPr/>
        <p:txBody>
          <a:bodyPr/>
          <a:lstStyle/>
          <a:p>
            <a:fld id="{0B84B06F-87CA-A848-A276-5370EC003010}" type="datetimeFigureOut">
              <a:rPr lang="en-US" smtClean="0"/>
              <a:t>9/19/22</a:t>
            </a:fld>
            <a:endParaRPr lang="en-US" dirty="0"/>
          </a:p>
        </p:txBody>
      </p:sp>
      <p:sp>
        <p:nvSpPr>
          <p:cNvPr id="6" name="Footer Placeholder 5">
            <a:extLst>
              <a:ext uri="{FF2B5EF4-FFF2-40B4-BE49-F238E27FC236}">
                <a16:creationId xmlns:a16="http://schemas.microsoft.com/office/drawing/2014/main" id="{723D9D57-2C6C-EB44-BCB1-E09B0DC2F23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02B7714-3CC0-5040-9106-9AEECC1D0009}"/>
              </a:ext>
            </a:extLst>
          </p:cNvPr>
          <p:cNvSpPr>
            <a:spLocks noGrp="1"/>
          </p:cNvSpPr>
          <p:nvPr>
            <p:ph type="sldNum" sz="quarter" idx="12"/>
          </p:nvPr>
        </p:nvSpPr>
        <p:spPr/>
        <p:txBody>
          <a:bodyPr/>
          <a:lstStyle/>
          <a:p>
            <a:fld id="{E3E16A66-0275-BA4E-85A3-FB30827996C0}" type="slidenum">
              <a:rPr lang="en-US" smtClean="0"/>
              <a:t>‹#›</a:t>
            </a:fld>
            <a:endParaRPr lang="en-US" dirty="0"/>
          </a:p>
        </p:txBody>
      </p:sp>
    </p:spTree>
    <p:extLst>
      <p:ext uri="{BB962C8B-B14F-4D97-AF65-F5344CB8AC3E}">
        <p14:creationId xmlns:p14="http://schemas.microsoft.com/office/powerpoint/2010/main" val="3517583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ADEF2-CA00-3E4C-8636-018ED29763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C8BA68-EC5E-F94D-8B38-AA4F89DF91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DF05AC6-521D-7141-8AE9-6B09247FD0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3983FB9-F0E7-A348-8F79-B14CF7A58BF0}"/>
              </a:ext>
            </a:extLst>
          </p:cNvPr>
          <p:cNvSpPr>
            <a:spLocks noGrp="1"/>
          </p:cNvSpPr>
          <p:nvPr>
            <p:ph type="dt" sz="half" idx="10"/>
          </p:nvPr>
        </p:nvSpPr>
        <p:spPr/>
        <p:txBody>
          <a:bodyPr/>
          <a:lstStyle/>
          <a:p>
            <a:fld id="{0B84B06F-87CA-A848-A276-5370EC003010}" type="datetimeFigureOut">
              <a:rPr lang="en-US" smtClean="0"/>
              <a:t>9/19/22</a:t>
            </a:fld>
            <a:endParaRPr lang="en-US" dirty="0"/>
          </a:p>
        </p:txBody>
      </p:sp>
      <p:sp>
        <p:nvSpPr>
          <p:cNvPr id="6" name="Footer Placeholder 5">
            <a:extLst>
              <a:ext uri="{FF2B5EF4-FFF2-40B4-BE49-F238E27FC236}">
                <a16:creationId xmlns:a16="http://schemas.microsoft.com/office/drawing/2014/main" id="{3E3B7C8A-FA4A-ED45-90D4-2B5F0ADBCE8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654A176-510B-6A46-9A93-C3378A44664F}"/>
              </a:ext>
            </a:extLst>
          </p:cNvPr>
          <p:cNvSpPr>
            <a:spLocks noGrp="1"/>
          </p:cNvSpPr>
          <p:nvPr>
            <p:ph type="sldNum" sz="quarter" idx="12"/>
          </p:nvPr>
        </p:nvSpPr>
        <p:spPr/>
        <p:txBody>
          <a:bodyPr/>
          <a:lstStyle/>
          <a:p>
            <a:fld id="{E3E16A66-0275-BA4E-85A3-FB30827996C0}" type="slidenum">
              <a:rPr lang="en-US" smtClean="0"/>
              <a:t>‹#›</a:t>
            </a:fld>
            <a:endParaRPr lang="en-US" dirty="0"/>
          </a:p>
        </p:txBody>
      </p:sp>
    </p:spTree>
    <p:extLst>
      <p:ext uri="{BB962C8B-B14F-4D97-AF65-F5344CB8AC3E}">
        <p14:creationId xmlns:p14="http://schemas.microsoft.com/office/powerpoint/2010/main" val="1700699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33160E-9F60-6249-9FAB-B4F23F2ACD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A6D8B6-12C5-3D48-B2DC-D133F02F9F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07B323-CE94-A941-A984-6AEF82E734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84B06F-87CA-A848-A276-5370EC003010}" type="datetimeFigureOut">
              <a:rPr lang="en-US" smtClean="0"/>
              <a:t>9/19/22</a:t>
            </a:fld>
            <a:endParaRPr lang="en-US" dirty="0"/>
          </a:p>
        </p:txBody>
      </p:sp>
      <p:sp>
        <p:nvSpPr>
          <p:cNvPr id="5" name="Footer Placeholder 4">
            <a:extLst>
              <a:ext uri="{FF2B5EF4-FFF2-40B4-BE49-F238E27FC236}">
                <a16:creationId xmlns:a16="http://schemas.microsoft.com/office/drawing/2014/main" id="{748D1999-EF69-BC44-8502-008097CD9A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4401F88-6144-1D49-B6BF-1FB63CB034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E16A66-0275-BA4E-85A3-FB30827996C0}" type="slidenum">
              <a:rPr lang="en-US" smtClean="0"/>
              <a:t>‹#›</a:t>
            </a:fld>
            <a:endParaRPr lang="en-US" dirty="0"/>
          </a:p>
        </p:txBody>
      </p:sp>
    </p:spTree>
    <p:extLst>
      <p:ext uri="{BB962C8B-B14F-4D97-AF65-F5344CB8AC3E}">
        <p14:creationId xmlns:p14="http://schemas.microsoft.com/office/powerpoint/2010/main" val="4074917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D363F8-91E6-634D-9340-29CFCE331C0D}"/>
              </a:ext>
            </a:extLst>
          </p:cNvPr>
          <p:cNvSpPr txBox="1"/>
          <p:nvPr/>
        </p:nvSpPr>
        <p:spPr>
          <a:xfrm>
            <a:off x="1712686" y="1651590"/>
            <a:ext cx="8955062" cy="3554819"/>
          </a:xfrm>
          <a:prstGeom prst="rect">
            <a:avLst/>
          </a:prstGeom>
          <a:noFill/>
          <a:ln w="38100">
            <a:solidFill>
              <a:srgbClr val="FFC425"/>
            </a:solidFill>
          </a:ln>
          <a:effectLst>
            <a:outerShdw blurRad="50800" dist="50800" dir="5400000" algn="ctr" rotWithShape="0">
              <a:srgbClr val="FFC425"/>
            </a:outerShdw>
          </a:effectLst>
        </p:spPr>
        <p:txBody>
          <a:bodyPr wrap="square" rtlCol="0">
            <a:spAutoFit/>
          </a:bodyPr>
          <a:lstStyle/>
          <a:p>
            <a:pPr algn="ctr"/>
            <a:r>
              <a:rPr lang="en-US" sz="7500" b="1" spc="300" dirty="0">
                <a:solidFill>
                  <a:srgbClr val="492F24"/>
                </a:solidFill>
                <a:latin typeface="Myriad Pro" panose="020B0503030403020204" pitchFamily="34" charset="0"/>
              </a:rPr>
              <a:t>Ellbogen Center for Teaching &amp; Learning</a:t>
            </a:r>
          </a:p>
        </p:txBody>
      </p:sp>
    </p:spTree>
    <p:extLst>
      <p:ext uri="{BB962C8B-B14F-4D97-AF65-F5344CB8AC3E}">
        <p14:creationId xmlns:p14="http://schemas.microsoft.com/office/powerpoint/2010/main" val="764814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5A9D67-BAF8-534C-A37B-10E36FB6EA75}"/>
              </a:ext>
            </a:extLst>
          </p:cNvPr>
          <p:cNvSpPr/>
          <p:nvPr/>
        </p:nvSpPr>
        <p:spPr>
          <a:xfrm>
            <a:off x="0" y="0"/>
            <a:ext cx="12335256" cy="6922008"/>
          </a:xfrm>
          <a:prstGeom prst="rect">
            <a:avLst/>
          </a:prstGeom>
          <a:solidFill>
            <a:srgbClr val="492F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08D5E164-80DE-9E48-8B51-FFAFE7086706}"/>
              </a:ext>
            </a:extLst>
          </p:cNvPr>
          <p:cNvPicPr>
            <a:picLocks noChangeAspect="1"/>
          </p:cNvPicPr>
          <p:nvPr/>
        </p:nvPicPr>
        <p:blipFill>
          <a:blip r:embed="rId2"/>
          <a:stretch>
            <a:fillRect/>
          </a:stretch>
        </p:blipFill>
        <p:spPr>
          <a:xfrm>
            <a:off x="0" y="5627021"/>
            <a:ext cx="12335256" cy="1362456"/>
          </a:xfrm>
          <a:prstGeom prst="rect">
            <a:avLst/>
          </a:prstGeom>
        </p:spPr>
      </p:pic>
      <p:sp>
        <p:nvSpPr>
          <p:cNvPr id="2" name="Title 1">
            <a:extLst>
              <a:ext uri="{FF2B5EF4-FFF2-40B4-BE49-F238E27FC236}">
                <a16:creationId xmlns:a16="http://schemas.microsoft.com/office/drawing/2014/main" id="{656444AF-CF96-9946-BCDF-EBBF91C3F57B}"/>
              </a:ext>
            </a:extLst>
          </p:cNvPr>
          <p:cNvSpPr>
            <a:spLocks noGrp="1"/>
          </p:cNvSpPr>
          <p:nvPr>
            <p:ph type="title"/>
          </p:nvPr>
        </p:nvSpPr>
        <p:spPr>
          <a:xfrm>
            <a:off x="838199" y="365125"/>
            <a:ext cx="10655461" cy="1325563"/>
          </a:xfrm>
        </p:spPr>
        <p:txBody>
          <a:bodyPr/>
          <a:lstStyle/>
          <a:p>
            <a:r>
              <a:rPr lang="en-US" b="1" dirty="0">
                <a:solidFill>
                  <a:schemeClr val="bg1"/>
                </a:solidFill>
              </a:rPr>
              <a:t>Necessary for Informed &amp; Engaged Citizenship</a:t>
            </a:r>
          </a:p>
        </p:txBody>
      </p:sp>
      <p:sp>
        <p:nvSpPr>
          <p:cNvPr id="3" name="Content Placeholder 2">
            <a:extLst>
              <a:ext uri="{FF2B5EF4-FFF2-40B4-BE49-F238E27FC236}">
                <a16:creationId xmlns:a16="http://schemas.microsoft.com/office/drawing/2014/main" id="{CD27E147-C22E-994E-90D2-C815E64AE6F8}"/>
              </a:ext>
            </a:extLst>
          </p:cNvPr>
          <p:cNvSpPr>
            <a:spLocks noGrp="1"/>
          </p:cNvSpPr>
          <p:nvPr>
            <p:ph idx="1"/>
          </p:nvPr>
        </p:nvSpPr>
        <p:spPr/>
        <p:txBody>
          <a:bodyPr>
            <a:normAutofit/>
          </a:bodyPr>
          <a:lstStyle/>
          <a:p>
            <a:r>
              <a:rPr lang="en-US" dirty="0">
                <a:solidFill>
                  <a:schemeClr val="bg1"/>
                </a:solidFill>
                <a:ea typeface="Times New Roman" panose="02020603050405020304" pitchFamily="18" charset="0"/>
              </a:rPr>
              <a:t>C</a:t>
            </a:r>
            <a:r>
              <a:rPr lang="en-US" dirty="0">
                <a:solidFill>
                  <a:schemeClr val="bg1"/>
                </a:solidFill>
                <a:effectLst/>
                <a:ea typeface="Times New Roman" panose="02020603050405020304" pitchFamily="18" charset="0"/>
              </a:rPr>
              <a:t>ultivates a climate of rational discourse</a:t>
            </a:r>
          </a:p>
          <a:p>
            <a:r>
              <a:rPr lang="en-US" dirty="0">
                <a:solidFill>
                  <a:schemeClr val="bg1"/>
                </a:solidFill>
              </a:rPr>
              <a:t>Helps resist groupthink, tyrannical authority</a:t>
            </a:r>
          </a:p>
          <a:p>
            <a:r>
              <a:rPr lang="en-US" dirty="0">
                <a:solidFill>
                  <a:schemeClr val="bg1"/>
                </a:solidFill>
                <a:effectLst/>
              </a:rPr>
              <a:t>Urgently needed for tackling social </a:t>
            </a:r>
            <a:r>
              <a:rPr lang="en-US" dirty="0">
                <a:solidFill>
                  <a:schemeClr val="bg1"/>
                </a:solidFill>
              </a:rPr>
              <a:t>problems</a:t>
            </a:r>
            <a:r>
              <a:rPr lang="en-US" dirty="0">
                <a:solidFill>
                  <a:schemeClr val="bg1"/>
                </a:solidFill>
                <a:effectLst/>
              </a:rPr>
              <a:t> such as:</a:t>
            </a:r>
          </a:p>
          <a:p>
            <a:pPr lvl="1"/>
            <a:r>
              <a:rPr lang="en-US" sz="2000" u="none" strike="noStrike" dirty="0">
                <a:solidFill>
                  <a:schemeClr val="bg1"/>
                </a:solidFill>
                <a:effectLst/>
                <a:ea typeface="Times New Roman" panose="02020603050405020304" pitchFamily="18" charset="0"/>
              </a:rPr>
              <a:t>fast-paced technological change</a:t>
            </a:r>
          </a:p>
          <a:p>
            <a:pPr lvl="1"/>
            <a:r>
              <a:rPr lang="en-US" sz="2000" u="none" strike="noStrike" dirty="0">
                <a:solidFill>
                  <a:schemeClr val="bg1"/>
                </a:solidFill>
                <a:effectLst/>
                <a:ea typeface="Times New Roman" panose="02020603050405020304" pitchFamily="18" charset="0"/>
              </a:rPr>
              <a:t>global political conflict</a:t>
            </a:r>
          </a:p>
          <a:p>
            <a:pPr lvl="1"/>
            <a:r>
              <a:rPr lang="en-US" sz="2000" u="none" strike="noStrike" dirty="0">
                <a:solidFill>
                  <a:schemeClr val="bg1"/>
                </a:solidFill>
                <a:effectLst/>
                <a:ea typeface="Times New Roman" panose="02020603050405020304" pitchFamily="18" charset="0"/>
              </a:rPr>
              <a:t>political polarization</a:t>
            </a:r>
          </a:p>
          <a:p>
            <a:pPr lvl="1"/>
            <a:r>
              <a:rPr lang="en-US" sz="2000" u="none" strike="noStrike" dirty="0">
                <a:solidFill>
                  <a:schemeClr val="bg1"/>
                </a:solidFill>
                <a:effectLst/>
                <a:ea typeface="Times New Roman" panose="02020603050405020304" pitchFamily="18" charset="0"/>
              </a:rPr>
              <a:t>crisis in public trust in the social institutions that undergird our democracy</a:t>
            </a:r>
            <a:endParaRPr lang="en-US" sz="2000" dirty="0">
              <a:solidFill>
                <a:schemeClr val="bg1"/>
              </a:solidFill>
              <a:effectLst/>
            </a:endParaRPr>
          </a:p>
          <a:p>
            <a:pPr marL="0" indent="0">
              <a:buNone/>
            </a:pPr>
            <a:endParaRPr lang="en-US" sz="2400" dirty="0">
              <a:solidFill>
                <a:schemeClr val="bg1"/>
              </a:solidFill>
            </a:endParaRPr>
          </a:p>
        </p:txBody>
      </p:sp>
    </p:spTree>
    <p:extLst>
      <p:ext uri="{BB962C8B-B14F-4D97-AF65-F5344CB8AC3E}">
        <p14:creationId xmlns:p14="http://schemas.microsoft.com/office/powerpoint/2010/main" val="2037030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5A9D67-BAF8-534C-A37B-10E36FB6EA75}"/>
              </a:ext>
            </a:extLst>
          </p:cNvPr>
          <p:cNvSpPr/>
          <p:nvPr/>
        </p:nvSpPr>
        <p:spPr>
          <a:xfrm>
            <a:off x="0" y="0"/>
            <a:ext cx="12335256" cy="6922008"/>
          </a:xfrm>
          <a:prstGeom prst="rect">
            <a:avLst/>
          </a:prstGeom>
          <a:solidFill>
            <a:srgbClr val="492F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08D5E164-80DE-9E48-8B51-FFAFE7086706}"/>
              </a:ext>
            </a:extLst>
          </p:cNvPr>
          <p:cNvPicPr>
            <a:picLocks noChangeAspect="1"/>
          </p:cNvPicPr>
          <p:nvPr/>
        </p:nvPicPr>
        <p:blipFill>
          <a:blip r:embed="rId2"/>
          <a:stretch>
            <a:fillRect/>
          </a:stretch>
        </p:blipFill>
        <p:spPr>
          <a:xfrm>
            <a:off x="0" y="5627021"/>
            <a:ext cx="12335256" cy="1362456"/>
          </a:xfrm>
          <a:prstGeom prst="rect">
            <a:avLst/>
          </a:prstGeom>
        </p:spPr>
      </p:pic>
      <p:sp>
        <p:nvSpPr>
          <p:cNvPr id="2" name="Title 1">
            <a:extLst>
              <a:ext uri="{FF2B5EF4-FFF2-40B4-BE49-F238E27FC236}">
                <a16:creationId xmlns:a16="http://schemas.microsoft.com/office/drawing/2014/main" id="{656444AF-CF96-9946-BCDF-EBBF91C3F57B}"/>
              </a:ext>
            </a:extLst>
          </p:cNvPr>
          <p:cNvSpPr>
            <a:spLocks noGrp="1"/>
          </p:cNvSpPr>
          <p:nvPr>
            <p:ph type="title"/>
          </p:nvPr>
        </p:nvSpPr>
        <p:spPr/>
        <p:txBody>
          <a:bodyPr/>
          <a:lstStyle/>
          <a:p>
            <a:r>
              <a:rPr lang="en-US" b="1" dirty="0">
                <a:solidFill>
                  <a:schemeClr val="bg1"/>
                </a:solidFill>
              </a:rPr>
              <a:t>The Backbone of a Liberal Education (USP)</a:t>
            </a:r>
          </a:p>
        </p:txBody>
      </p:sp>
      <p:sp>
        <p:nvSpPr>
          <p:cNvPr id="3" name="Content Placeholder 2">
            <a:extLst>
              <a:ext uri="{FF2B5EF4-FFF2-40B4-BE49-F238E27FC236}">
                <a16:creationId xmlns:a16="http://schemas.microsoft.com/office/drawing/2014/main" id="{CD27E147-C22E-994E-90D2-C815E64AE6F8}"/>
              </a:ext>
            </a:extLst>
          </p:cNvPr>
          <p:cNvSpPr>
            <a:spLocks noGrp="1"/>
          </p:cNvSpPr>
          <p:nvPr>
            <p:ph idx="1"/>
          </p:nvPr>
        </p:nvSpPr>
        <p:spPr>
          <a:xfrm>
            <a:off x="838200" y="1690688"/>
            <a:ext cx="10515600" cy="4351338"/>
          </a:xfrm>
        </p:spPr>
        <p:txBody>
          <a:bodyPr/>
          <a:lstStyle/>
          <a:p>
            <a:endParaRPr lang="en-US" sz="1800" dirty="0">
              <a:solidFill>
                <a:schemeClr val="bg1"/>
              </a:solidFill>
              <a:effectLst/>
              <a:latin typeface="Times New Roman" panose="02020603050405020304" pitchFamily="18" charset="0"/>
              <a:ea typeface="Times New Roman" panose="02020603050405020304" pitchFamily="18" charset="0"/>
            </a:endParaRPr>
          </a:p>
          <a:p>
            <a:r>
              <a:rPr lang="en-US" dirty="0">
                <a:solidFill>
                  <a:schemeClr val="bg1"/>
                </a:solidFill>
                <a:effectLst/>
                <a:ea typeface="Times New Roman" panose="02020603050405020304" pitchFamily="18" charset="0"/>
              </a:rPr>
              <a:t>AAC&amp;U’s LEAP Initiative of 2005</a:t>
            </a:r>
          </a:p>
          <a:p>
            <a:r>
              <a:rPr lang="en-US" dirty="0">
                <a:solidFill>
                  <a:schemeClr val="bg1"/>
                </a:solidFill>
                <a:effectLst/>
                <a:ea typeface="Times New Roman" panose="02020603050405020304" pitchFamily="18" charset="0"/>
              </a:rPr>
              <a:t>Liberal education for reasons of employment, civic engagement, and personal flourishing</a:t>
            </a:r>
          </a:p>
          <a:p>
            <a:r>
              <a:rPr lang="en-US" dirty="0">
                <a:solidFill>
                  <a:schemeClr val="bg1"/>
                </a:solidFill>
                <a:ea typeface="Times New Roman" panose="02020603050405020304" pitchFamily="18" charset="0"/>
              </a:rPr>
              <a:t>CCT is central to other important abilities: </a:t>
            </a:r>
            <a:r>
              <a:rPr lang="en-US" dirty="0">
                <a:solidFill>
                  <a:schemeClr val="bg1"/>
                </a:solidFill>
                <a:effectLst/>
                <a:ea typeface="Times New Roman" panose="02020603050405020304" pitchFamily="18" charset="0"/>
              </a:rPr>
              <a:t>information literacy; digital and media literacy; intercultural competence; climate literacy; financial literacy; conscientiousness; personal responsibility; character development</a:t>
            </a:r>
            <a:r>
              <a:rPr lang="en-US" dirty="0">
                <a:solidFill>
                  <a:schemeClr val="bg1"/>
                </a:solidFill>
                <a:effectLst/>
              </a:rPr>
              <a:t> </a:t>
            </a:r>
          </a:p>
          <a:p>
            <a:endParaRPr lang="en-US" dirty="0">
              <a:solidFill>
                <a:schemeClr val="bg1"/>
              </a:solidFill>
              <a:effectLst/>
            </a:endParaRPr>
          </a:p>
          <a:p>
            <a:endParaRPr lang="en-US" dirty="0">
              <a:solidFill>
                <a:schemeClr val="bg1"/>
              </a:solidFill>
            </a:endParaRPr>
          </a:p>
        </p:txBody>
      </p:sp>
    </p:spTree>
    <p:extLst>
      <p:ext uri="{BB962C8B-B14F-4D97-AF65-F5344CB8AC3E}">
        <p14:creationId xmlns:p14="http://schemas.microsoft.com/office/powerpoint/2010/main" val="4085601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32FFB-703D-F94A-A3C0-B96E16519711}"/>
              </a:ext>
            </a:extLst>
          </p:cNvPr>
          <p:cNvSpPr>
            <a:spLocks noGrp="1"/>
          </p:cNvSpPr>
          <p:nvPr>
            <p:ph type="title"/>
          </p:nvPr>
        </p:nvSpPr>
        <p:spPr>
          <a:xfrm>
            <a:off x="838200" y="247135"/>
            <a:ext cx="10426430" cy="1606379"/>
          </a:xfrm>
          <a:solidFill>
            <a:srgbClr val="FFC425"/>
          </a:solidFill>
        </p:spPr>
        <p:txBody>
          <a:bodyPr>
            <a:normAutofit fontScale="90000"/>
          </a:bodyPr>
          <a:lstStyle/>
          <a:p>
            <a:pPr algn="ctr">
              <a:spcAft>
                <a:spcPts val="600"/>
              </a:spcAft>
            </a:pPr>
            <a:r>
              <a:rPr lang="en-US" sz="3600" b="1" dirty="0">
                <a:solidFill>
                  <a:srgbClr val="492F24"/>
                </a:solidFill>
                <a:latin typeface="Myriad Pro" panose="020B0503030403020204" pitchFamily="34" charset="0"/>
              </a:rPr>
              <a:t>WHERE IS CCT TAUGHT OUTSIDE OF USP? </a:t>
            </a:r>
            <a:br>
              <a:rPr lang="en-US" sz="3600" b="1" dirty="0">
                <a:solidFill>
                  <a:srgbClr val="492F24"/>
                </a:solidFill>
                <a:latin typeface="Myriad Pro" panose="020B0503030403020204" pitchFamily="34" charset="0"/>
              </a:rPr>
            </a:br>
            <a:r>
              <a:rPr lang="en-US" sz="3600" b="1" dirty="0">
                <a:solidFill>
                  <a:srgbClr val="492F24"/>
                </a:solidFill>
                <a:latin typeface="Myriad Pro" panose="020B0503030403020204" pitchFamily="34" charset="0"/>
              </a:rPr>
              <a:t>THESE UNITS MENTION IT EXPLICITLY IN THEIR POSTED STUDENT LEARNING OUTCOMES</a:t>
            </a:r>
          </a:p>
        </p:txBody>
      </p:sp>
      <p:sp>
        <p:nvSpPr>
          <p:cNvPr id="3" name="Content Placeholder 2">
            <a:extLst>
              <a:ext uri="{FF2B5EF4-FFF2-40B4-BE49-F238E27FC236}">
                <a16:creationId xmlns:a16="http://schemas.microsoft.com/office/drawing/2014/main" id="{787AEE7F-6C69-C543-BF84-51B690F28263}"/>
              </a:ext>
            </a:extLst>
          </p:cNvPr>
          <p:cNvSpPr>
            <a:spLocks noGrp="1"/>
          </p:cNvSpPr>
          <p:nvPr>
            <p:ph idx="1"/>
          </p:nvPr>
        </p:nvSpPr>
        <p:spPr>
          <a:xfrm>
            <a:off x="838200" y="2093814"/>
            <a:ext cx="10515600" cy="4351338"/>
          </a:xfrm>
        </p:spPr>
        <p:txBody>
          <a:bodyPr>
            <a:normAutofit fontScale="92500" lnSpcReduction="10000"/>
          </a:bodyPr>
          <a:lstStyle/>
          <a:p>
            <a:r>
              <a:rPr lang="en-US" sz="1400" b="1" dirty="0">
                <a:solidFill>
                  <a:srgbClr val="492F24"/>
                </a:solidFill>
              </a:rPr>
              <a:t>Ecosystem Science &amp; Management</a:t>
            </a:r>
          </a:p>
          <a:p>
            <a:r>
              <a:rPr lang="en-US" sz="1400" b="1" dirty="0">
                <a:solidFill>
                  <a:srgbClr val="492F24"/>
                </a:solidFill>
              </a:rPr>
              <a:t>Family &amp; Consumer Sciences</a:t>
            </a:r>
          </a:p>
          <a:p>
            <a:r>
              <a:rPr lang="en-US" sz="1400" b="1" dirty="0">
                <a:solidFill>
                  <a:srgbClr val="492F24"/>
                </a:solidFill>
              </a:rPr>
              <a:t>Veterinary Sciences</a:t>
            </a:r>
          </a:p>
          <a:p>
            <a:r>
              <a:rPr lang="en-US" sz="1400" b="1" dirty="0">
                <a:solidFill>
                  <a:srgbClr val="492F24"/>
                </a:solidFill>
              </a:rPr>
              <a:t>African American &amp; Diaspora Studies</a:t>
            </a:r>
          </a:p>
          <a:p>
            <a:r>
              <a:rPr lang="en-US" sz="1400" b="1" dirty="0">
                <a:solidFill>
                  <a:srgbClr val="492F24"/>
                </a:solidFill>
              </a:rPr>
              <a:t>Chemistry</a:t>
            </a:r>
          </a:p>
          <a:p>
            <a:r>
              <a:rPr lang="en-US" sz="1400" b="1" dirty="0">
                <a:solidFill>
                  <a:srgbClr val="492F24"/>
                </a:solidFill>
              </a:rPr>
              <a:t>Gender &amp; Women’s Studies</a:t>
            </a:r>
          </a:p>
          <a:p>
            <a:r>
              <a:rPr lang="en-US" sz="1400" b="1" dirty="0">
                <a:solidFill>
                  <a:srgbClr val="492F24"/>
                </a:solidFill>
              </a:rPr>
              <a:t>Geology &amp; Geophysics</a:t>
            </a:r>
          </a:p>
          <a:p>
            <a:r>
              <a:rPr lang="en-US" sz="1400" b="1" dirty="0">
                <a:solidFill>
                  <a:srgbClr val="492F24"/>
                </a:solidFill>
              </a:rPr>
              <a:t>Life Sciences</a:t>
            </a:r>
          </a:p>
          <a:p>
            <a:r>
              <a:rPr lang="en-US" sz="1400" b="1" dirty="0">
                <a:solidFill>
                  <a:srgbClr val="492F24"/>
                </a:solidFill>
              </a:rPr>
              <a:t>Modern &amp; Classical Languages</a:t>
            </a:r>
          </a:p>
          <a:p>
            <a:r>
              <a:rPr lang="en-US" sz="1400" b="1" dirty="0">
                <a:solidFill>
                  <a:srgbClr val="492F24"/>
                </a:solidFill>
              </a:rPr>
              <a:t>Philosophy</a:t>
            </a:r>
          </a:p>
          <a:p>
            <a:r>
              <a:rPr lang="en-US" sz="1400" b="1" dirty="0">
                <a:solidFill>
                  <a:srgbClr val="492F24"/>
                </a:solidFill>
              </a:rPr>
              <a:t>Religious Studies</a:t>
            </a:r>
          </a:p>
          <a:p>
            <a:r>
              <a:rPr lang="en-US" sz="1400" b="1" dirty="0">
                <a:solidFill>
                  <a:srgbClr val="492F24"/>
                </a:solidFill>
              </a:rPr>
              <a:t>Kinesiology &amp; Health</a:t>
            </a:r>
          </a:p>
          <a:p>
            <a:r>
              <a:rPr lang="en-US" sz="1400" b="1" dirty="0">
                <a:solidFill>
                  <a:srgbClr val="492F24"/>
                </a:solidFill>
              </a:rPr>
              <a:t>Social Work</a:t>
            </a:r>
          </a:p>
          <a:p>
            <a:r>
              <a:rPr lang="en-US" sz="1400" b="1" dirty="0">
                <a:solidFill>
                  <a:srgbClr val="492F24"/>
                </a:solidFill>
              </a:rPr>
              <a:t>Environment &amp; Natural Resources</a:t>
            </a:r>
          </a:p>
          <a:p>
            <a:r>
              <a:rPr lang="en-US" sz="1400" b="1" dirty="0">
                <a:solidFill>
                  <a:srgbClr val="492F24"/>
                </a:solidFill>
              </a:rPr>
              <a:t>Energy Resource Management &amp; Development</a:t>
            </a:r>
          </a:p>
          <a:p>
            <a:endParaRPr lang="en-US" sz="1200" dirty="0">
              <a:latin typeface="Myriad Pro" panose="020B0503030403020204" pitchFamily="34" charset="0"/>
            </a:endParaRPr>
          </a:p>
          <a:p>
            <a:endParaRPr lang="en-US" sz="1200" dirty="0">
              <a:latin typeface="Myriad Pro" panose="020B0503030403020204" pitchFamily="34" charset="0"/>
            </a:endParaRPr>
          </a:p>
          <a:p>
            <a:endParaRPr lang="en-US" sz="1200" dirty="0">
              <a:latin typeface="Myriad Pro" panose="020B0503030403020204" pitchFamily="34" charset="0"/>
            </a:endParaRPr>
          </a:p>
        </p:txBody>
      </p:sp>
    </p:spTree>
    <p:extLst>
      <p:ext uri="{BB962C8B-B14F-4D97-AF65-F5344CB8AC3E}">
        <p14:creationId xmlns:p14="http://schemas.microsoft.com/office/powerpoint/2010/main" val="1878562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AB576-EA1C-5D48-B2A2-15B30C52C341}"/>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76944B5F-9C5C-CA41-AA04-A3E83514E892}"/>
              </a:ext>
            </a:extLst>
          </p:cNvPr>
          <p:cNvPicPr>
            <a:picLocks noGrp="1" noChangeAspect="1"/>
          </p:cNvPicPr>
          <p:nvPr>
            <p:ph idx="1"/>
          </p:nvPr>
        </p:nvPicPr>
        <p:blipFill>
          <a:blip r:embed="rId2">
            <a:alphaModFix amt="50000"/>
          </a:blip>
          <a:stretch>
            <a:fillRect/>
          </a:stretch>
        </p:blipFill>
        <p:spPr>
          <a:xfrm>
            <a:off x="4327" y="-345412"/>
            <a:ext cx="12187673" cy="8125115"/>
          </a:xfrm>
        </p:spPr>
      </p:pic>
      <p:sp>
        <p:nvSpPr>
          <p:cNvPr id="4" name="Rectangle 3">
            <a:extLst>
              <a:ext uri="{FF2B5EF4-FFF2-40B4-BE49-F238E27FC236}">
                <a16:creationId xmlns:a16="http://schemas.microsoft.com/office/drawing/2014/main" id="{0E8CB50B-28AD-B74F-8E21-607664706207}"/>
              </a:ext>
            </a:extLst>
          </p:cNvPr>
          <p:cNvSpPr/>
          <p:nvPr/>
        </p:nvSpPr>
        <p:spPr>
          <a:xfrm>
            <a:off x="0" y="78080"/>
            <a:ext cx="12192000" cy="6858000"/>
          </a:xfrm>
          <a:prstGeom prst="rect">
            <a:avLst/>
          </a:prstGeom>
          <a:solidFill>
            <a:schemeClr val="tx1">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102FB10-B003-C941-A23E-B8F19D84FDCD}"/>
              </a:ext>
            </a:extLst>
          </p:cNvPr>
          <p:cNvSpPr txBox="1"/>
          <p:nvPr/>
        </p:nvSpPr>
        <p:spPr>
          <a:xfrm>
            <a:off x="402957" y="683221"/>
            <a:ext cx="11386085" cy="769441"/>
          </a:xfrm>
          <a:prstGeom prst="rect">
            <a:avLst/>
          </a:prstGeom>
          <a:noFill/>
        </p:spPr>
        <p:txBody>
          <a:bodyPr wrap="square" rtlCol="0">
            <a:spAutoFit/>
          </a:bodyPr>
          <a:lstStyle/>
          <a:p>
            <a:pPr algn="ctr"/>
            <a:r>
              <a:rPr lang="en-US" sz="4400" b="1" dirty="0">
                <a:solidFill>
                  <a:srgbClr val="FFC425"/>
                </a:solidFill>
              </a:rPr>
              <a:t>Importance of Faculty Development Around CCT</a:t>
            </a:r>
          </a:p>
        </p:txBody>
      </p:sp>
      <p:sp>
        <p:nvSpPr>
          <p:cNvPr id="8" name="TextBox 7">
            <a:extLst>
              <a:ext uri="{FF2B5EF4-FFF2-40B4-BE49-F238E27FC236}">
                <a16:creationId xmlns:a16="http://schemas.microsoft.com/office/drawing/2014/main" id="{CBA51E87-4AEE-894F-90DA-28C2732C3C0F}"/>
              </a:ext>
            </a:extLst>
          </p:cNvPr>
          <p:cNvSpPr txBox="1"/>
          <p:nvPr/>
        </p:nvSpPr>
        <p:spPr>
          <a:xfrm>
            <a:off x="838199" y="2008784"/>
            <a:ext cx="10749897" cy="2308324"/>
          </a:xfrm>
          <a:prstGeom prst="rect">
            <a:avLst/>
          </a:prstGeom>
          <a:noFill/>
        </p:spPr>
        <p:txBody>
          <a:bodyPr wrap="square" rtlCol="0">
            <a:spAutoFit/>
          </a:bodyPr>
          <a:lstStyle/>
          <a:p>
            <a:pPr marL="457200" marR="0">
              <a:spcBef>
                <a:spcPts val="0"/>
              </a:spcBef>
              <a:spcAft>
                <a:spcPts val="0"/>
              </a:spcAft>
            </a:pPr>
            <a:r>
              <a:rPr lang="en-US" sz="2400" b="1" i="1" dirty="0">
                <a:solidFill>
                  <a:schemeClr val="bg1"/>
                </a:solidFill>
                <a:effectLst/>
                <a:ea typeface="Times New Roman" panose="02020603050405020304" pitchFamily="18" charset="0"/>
              </a:rPr>
              <a:t>“Studies demonstrate that most college faculty lack a substantive concept of critical thinking. Consequently, they do not (and cannot) use it as a central organizer in the design of instruction. . . . They, therefore, usually teach content separate from the thinking students need to engage in if they are to take ownership of that content.”</a:t>
            </a:r>
          </a:p>
          <a:p>
            <a:pPr marL="457200" marR="0" algn="r">
              <a:spcBef>
                <a:spcPts val="0"/>
              </a:spcBef>
              <a:spcAft>
                <a:spcPts val="0"/>
              </a:spcAft>
            </a:pPr>
            <a:r>
              <a:rPr lang="en-US" sz="2400" b="1" dirty="0">
                <a:solidFill>
                  <a:schemeClr val="bg1"/>
                </a:solidFill>
                <a:ea typeface="Times New Roman" panose="02020603050405020304" pitchFamily="18" charset="0"/>
              </a:rPr>
              <a:t>-Foundation for Critical Thinking</a:t>
            </a:r>
            <a:endParaRPr lang="en-US" sz="2400" b="1" dirty="0">
              <a:solidFill>
                <a:schemeClr val="bg1"/>
              </a:solidFill>
              <a:effectLst/>
              <a:ea typeface="Times New Roman" panose="02020603050405020304" pitchFamily="18" charset="0"/>
            </a:endParaRPr>
          </a:p>
        </p:txBody>
      </p:sp>
      <p:sp>
        <p:nvSpPr>
          <p:cNvPr id="3" name="TextBox 2">
            <a:extLst>
              <a:ext uri="{FF2B5EF4-FFF2-40B4-BE49-F238E27FC236}">
                <a16:creationId xmlns:a16="http://schemas.microsoft.com/office/drawing/2014/main" id="{303404B0-7030-D35E-CCE2-3C28289C21C1}"/>
              </a:ext>
            </a:extLst>
          </p:cNvPr>
          <p:cNvSpPr txBox="1"/>
          <p:nvPr/>
        </p:nvSpPr>
        <p:spPr>
          <a:xfrm>
            <a:off x="1448657" y="4613097"/>
            <a:ext cx="9905144" cy="1569660"/>
          </a:xfrm>
          <a:prstGeom prst="rect">
            <a:avLst/>
          </a:prstGeom>
          <a:noFill/>
        </p:spPr>
        <p:txBody>
          <a:bodyPr wrap="square" rtlCol="0">
            <a:spAutoFit/>
          </a:bodyPr>
          <a:lstStyle/>
          <a:p>
            <a:pPr marL="285750" indent="-285750">
              <a:buFont typeface="Arial" panose="020B0604020202020204" pitchFamily="34" charset="0"/>
              <a:buChar char="•"/>
            </a:pPr>
            <a:r>
              <a:rPr lang="en-US" sz="3200" b="1" dirty="0">
                <a:solidFill>
                  <a:srgbClr val="FFC425"/>
                </a:solidFill>
              </a:rPr>
              <a:t>Ellbogen Center for Teaching &amp; Learning CCT Division</a:t>
            </a:r>
          </a:p>
          <a:p>
            <a:pPr marL="285750" indent="-285750">
              <a:buFont typeface="Arial" panose="020B0604020202020204" pitchFamily="34" charset="0"/>
              <a:buChar char="•"/>
            </a:pPr>
            <a:r>
              <a:rPr lang="en-US" sz="3200" b="1" dirty="0">
                <a:solidFill>
                  <a:srgbClr val="FFC425"/>
                </a:solidFill>
              </a:rPr>
              <a:t>Faculty Learning Communities</a:t>
            </a:r>
          </a:p>
          <a:p>
            <a:pPr marL="285750" indent="-285750">
              <a:buFont typeface="Arial" panose="020B0604020202020204" pitchFamily="34" charset="0"/>
              <a:buChar char="•"/>
            </a:pPr>
            <a:r>
              <a:rPr lang="en-US" sz="3200" b="1" dirty="0">
                <a:solidFill>
                  <a:srgbClr val="FFC425"/>
                </a:solidFill>
              </a:rPr>
              <a:t>First Year Seminar Faculty Development Workshops</a:t>
            </a:r>
          </a:p>
        </p:txBody>
      </p:sp>
    </p:spTree>
    <p:extLst>
      <p:ext uri="{BB962C8B-B14F-4D97-AF65-F5344CB8AC3E}">
        <p14:creationId xmlns:p14="http://schemas.microsoft.com/office/powerpoint/2010/main" val="900291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61A9800-BA51-7344-B377-3BBB06CB472A}"/>
              </a:ext>
            </a:extLst>
          </p:cNvPr>
          <p:cNvPicPr>
            <a:picLocks noGrp="1" noChangeAspect="1"/>
          </p:cNvPicPr>
          <p:nvPr>
            <p:ph idx="1"/>
          </p:nvPr>
        </p:nvPicPr>
        <p:blipFill>
          <a:blip r:embed="rId2"/>
          <a:stretch>
            <a:fillRect/>
          </a:stretch>
        </p:blipFill>
        <p:spPr>
          <a:xfrm>
            <a:off x="3350885" y="0"/>
            <a:ext cx="5144933" cy="6859912"/>
          </a:xfrm>
        </p:spPr>
      </p:pic>
      <p:sp>
        <p:nvSpPr>
          <p:cNvPr id="2" name="Rectangle 1">
            <a:extLst>
              <a:ext uri="{FF2B5EF4-FFF2-40B4-BE49-F238E27FC236}">
                <a16:creationId xmlns:a16="http://schemas.microsoft.com/office/drawing/2014/main" id="{A50A5DE8-1A42-A4CA-CBF2-B397E806BB6A}"/>
              </a:ext>
            </a:extLst>
          </p:cNvPr>
          <p:cNvSpPr/>
          <p:nvPr/>
        </p:nvSpPr>
        <p:spPr>
          <a:xfrm>
            <a:off x="1313234" y="0"/>
            <a:ext cx="107004" cy="6858000"/>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 name="Rectangle 2">
            <a:extLst>
              <a:ext uri="{FF2B5EF4-FFF2-40B4-BE49-F238E27FC236}">
                <a16:creationId xmlns:a16="http://schemas.microsoft.com/office/drawing/2014/main" id="{5A02B12B-BD3D-8467-555D-9D0C9ACE8619}"/>
              </a:ext>
            </a:extLst>
          </p:cNvPr>
          <p:cNvSpPr/>
          <p:nvPr/>
        </p:nvSpPr>
        <p:spPr>
          <a:xfrm rot="16200000">
            <a:off x="-2772382" y="2772380"/>
            <a:ext cx="6858000" cy="1313237"/>
          </a:xfrm>
          <a:prstGeom prst="rect">
            <a:avLst/>
          </a:prstGeom>
          <a:solidFill>
            <a:srgbClr val="492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spc="300" dirty="0">
                <a:solidFill>
                  <a:schemeClr val="bg1"/>
                </a:solidFill>
                <a:latin typeface="Myriad Pro" panose="020B0503030403020204" pitchFamily="34" charset="0"/>
              </a:rPr>
              <a:t>  OUR MESSAGE</a:t>
            </a:r>
          </a:p>
        </p:txBody>
      </p:sp>
    </p:spTree>
    <p:extLst>
      <p:ext uri="{BB962C8B-B14F-4D97-AF65-F5344CB8AC3E}">
        <p14:creationId xmlns:p14="http://schemas.microsoft.com/office/powerpoint/2010/main" val="659632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373F7C-AEBA-274D-A2BA-BE88FE1DEF2D}"/>
              </a:ext>
            </a:extLst>
          </p:cNvPr>
          <p:cNvSpPr/>
          <p:nvPr/>
        </p:nvSpPr>
        <p:spPr>
          <a:xfrm>
            <a:off x="0" y="12863"/>
            <a:ext cx="1313234" cy="6858000"/>
          </a:xfrm>
          <a:prstGeom prst="rect">
            <a:avLst/>
          </a:prstGeom>
          <a:solidFill>
            <a:srgbClr val="492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492F24"/>
              </a:solidFill>
            </a:endParaRPr>
          </a:p>
        </p:txBody>
      </p:sp>
      <p:sp>
        <p:nvSpPr>
          <p:cNvPr id="5" name="Rectangle 4">
            <a:extLst>
              <a:ext uri="{FF2B5EF4-FFF2-40B4-BE49-F238E27FC236}">
                <a16:creationId xmlns:a16="http://schemas.microsoft.com/office/drawing/2014/main" id="{87731345-8E4C-D44D-A563-2714768555D1}"/>
              </a:ext>
            </a:extLst>
          </p:cNvPr>
          <p:cNvSpPr/>
          <p:nvPr/>
        </p:nvSpPr>
        <p:spPr>
          <a:xfrm>
            <a:off x="1313234" y="0"/>
            <a:ext cx="107004" cy="6858000"/>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 name="TextBox 5">
            <a:extLst>
              <a:ext uri="{FF2B5EF4-FFF2-40B4-BE49-F238E27FC236}">
                <a16:creationId xmlns:a16="http://schemas.microsoft.com/office/drawing/2014/main" id="{E508E65D-EACB-1641-8264-519D8AFB479A}"/>
              </a:ext>
            </a:extLst>
          </p:cNvPr>
          <p:cNvSpPr txBox="1"/>
          <p:nvPr/>
        </p:nvSpPr>
        <p:spPr>
          <a:xfrm rot="16200000">
            <a:off x="-2856795" y="3075057"/>
            <a:ext cx="6832274" cy="707886"/>
          </a:xfrm>
          <a:prstGeom prst="rect">
            <a:avLst/>
          </a:prstGeom>
          <a:noFill/>
        </p:spPr>
        <p:txBody>
          <a:bodyPr wrap="square" rtlCol="0">
            <a:spAutoFit/>
          </a:bodyPr>
          <a:lstStyle/>
          <a:p>
            <a:r>
              <a:rPr lang="en-US" sz="4000" b="1" spc="300" dirty="0">
                <a:solidFill>
                  <a:schemeClr val="bg1"/>
                </a:solidFill>
                <a:latin typeface="Myriad Pro" panose="020B0503030403020204" pitchFamily="34" charset="0"/>
              </a:rPr>
              <a:t> DISTINCTLY  WYOMING</a:t>
            </a:r>
          </a:p>
        </p:txBody>
      </p:sp>
      <p:pic>
        <p:nvPicPr>
          <p:cNvPr id="2" name="Content Placeholder 4">
            <a:extLst>
              <a:ext uri="{FF2B5EF4-FFF2-40B4-BE49-F238E27FC236}">
                <a16:creationId xmlns:a16="http://schemas.microsoft.com/office/drawing/2014/main" id="{5084BB2A-8F35-FBAC-ED3C-7B994FB10BB4}"/>
              </a:ext>
            </a:extLst>
          </p:cNvPr>
          <p:cNvPicPr>
            <a:picLocks noGrp="1" noChangeAspect="1"/>
          </p:cNvPicPr>
          <p:nvPr>
            <p:ph idx="1"/>
          </p:nvPr>
        </p:nvPicPr>
        <p:blipFill>
          <a:blip r:embed="rId2"/>
          <a:stretch>
            <a:fillRect/>
          </a:stretch>
        </p:blipFill>
        <p:spPr>
          <a:xfrm>
            <a:off x="3324767" y="0"/>
            <a:ext cx="5133852" cy="6845137"/>
          </a:xfrm>
        </p:spPr>
      </p:pic>
    </p:spTree>
    <p:extLst>
      <p:ext uri="{BB962C8B-B14F-4D97-AF65-F5344CB8AC3E}">
        <p14:creationId xmlns:p14="http://schemas.microsoft.com/office/powerpoint/2010/main" val="1993915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id="{0F62742C-440F-30F8-F8DE-4F3842046463}"/>
              </a:ext>
            </a:extLst>
          </p:cNvPr>
          <p:cNvPicPr>
            <a:picLocks noGrp="1" noChangeAspect="1"/>
          </p:cNvPicPr>
          <p:nvPr>
            <p:ph idx="1"/>
          </p:nvPr>
        </p:nvPicPr>
        <p:blipFill>
          <a:blip r:embed="rId2">
            <a:alphaModFix amt="50000"/>
          </a:blip>
          <a:stretch>
            <a:fillRect/>
          </a:stretch>
        </p:blipFill>
        <p:spPr>
          <a:xfrm>
            <a:off x="4327" y="-345412"/>
            <a:ext cx="12187673" cy="8125115"/>
          </a:xfrm>
        </p:spPr>
      </p:pic>
      <p:sp>
        <p:nvSpPr>
          <p:cNvPr id="5" name="Rectangle 4">
            <a:extLst>
              <a:ext uri="{FF2B5EF4-FFF2-40B4-BE49-F238E27FC236}">
                <a16:creationId xmlns:a16="http://schemas.microsoft.com/office/drawing/2014/main" id="{A0FB01F2-7F6F-B445-B199-BBF74D407980}"/>
              </a:ext>
            </a:extLst>
          </p:cNvPr>
          <p:cNvSpPr/>
          <p:nvPr/>
        </p:nvSpPr>
        <p:spPr>
          <a:xfrm>
            <a:off x="0" y="374317"/>
            <a:ext cx="12187673" cy="6483683"/>
          </a:xfrm>
          <a:prstGeom prst="rect">
            <a:avLst/>
          </a:prstGeom>
          <a:solidFill>
            <a:srgbClr val="FFC42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3EC7AFA5-3E35-FC47-8675-BA4B3FEA9C49}"/>
              </a:ext>
            </a:extLst>
          </p:cNvPr>
          <p:cNvSpPr txBox="1"/>
          <p:nvPr/>
        </p:nvSpPr>
        <p:spPr>
          <a:xfrm>
            <a:off x="1904896" y="394984"/>
            <a:ext cx="8377880" cy="6644321"/>
          </a:xfrm>
          <a:prstGeom prst="rect">
            <a:avLst/>
          </a:prstGeom>
          <a:noFill/>
        </p:spPr>
        <p:txBody>
          <a:bodyPr wrap="square" rtlCol="0">
            <a:spAutoFit/>
          </a:bodyPr>
          <a:lstStyle/>
          <a:p>
            <a:pPr algn="ctr">
              <a:spcAft>
                <a:spcPts val="1800"/>
              </a:spcAft>
            </a:pPr>
            <a:r>
              <a:rPr lang="en-US" sz="3600" b="1" dirty="0">
                <a:solidFill>
                  <a:srgbClr val="282828"/>
                </a:solidFill>
                <a:latin typeface="Myriad Pro Semibold" panose="020B0503030403020204" pitchFamily="34" charset="0"/>
              </a:rPr>
              <a:t>First Year Seminar</a:t>
            </a:r>
            <a:endParaRPr lang="en-US" sz="2000" b="1" dirty="0">
              <a:solidFill>
                <a:srgbClr val="282828"/>
              </a:solidFill>
              <a:latin typeface="Myriad Pro Semibold" panose="020B0503030403020204" pitchFamily="34" charset="0"/>
            </a:endParaRPr>
          </a:p>
          <a:p>
            <a:pPr marL="457200" indent="-457200">
              <a:spcAft>
                <a:spcPts val="1800"/>
              </a:spcAft>
              <a:buFont typeface="Arial" panose="020B0604020202020204" pitchFamily="34" charset="0"/>
              <a:buChar char="•"/>
            </a:pPr>
            <a:r>
              <a:rPr lang="en-US" sz="2800" b="1" dirty="0">
                <a:solidFill>
                  <a:srgbClr val="282828"/>
                </a:solidFill>
                <a:latin typeface="Myriad Pro Semibold" panose="020B0503030403020204" pitchFamily="34" charset="0"/>
              </a:rPr>
              <a:t>The one course that intentionally teaches all six dimensions of USP’s CCT learning outcomes</a:t>
            </a:r>
          </a:p>
          <a:p>
            <a:pPr marL="457200" indent="-457200">
              <a:spcAft>
                <a:spcPts val="1800"/>
              </a:spcAft>
              <a:buFont typeface="Arial" panose="020B0604020202020204" pitchFamily="34" charset="0"/>
              <a:buChar char="•"/>
            </a:pPr>
            <a:r>
              <a:rPr lang="en-US" sz="2800" b="1" dirty="0">
                <a:solidFill>
                  <a:srgbClr val="282828"/>
                </a:solidFill>
                <a:latin typeface="Myriad Pro Semibold" panose="020B0503030403020204" pitchFamily="34" charset="0"/>
              </a:rPr>
              <a:t>An AAC&amp;U “high-impact practice”</a:t>
            </a:r>
          </a:p>
          <a:p>
            <a:pPr marL="457200" indent="-457200">
              <a:spcAft>
                <a:spcPts val="1800"/>
              </a:spcAft>
              <a:buFont typeface="Arial" panose="020B0604020202020204" pitchFamily="34" charset="0"/>
              <a:buChar char="•"/>
            </a:pPr>
            <a:r>
              <a:rPr lang="en-US" sz="2800" b="1" dirty="0">
                <a:solidFill>
                  <a:srgbClr val="282828"/>
                </a:solidFill>
                <a:latin typeface="Myriad Pro Semibold" panose="020B0503030403020204" pitchFamily="34" charset="0"/>
              </a:rPr>
              <a:t>Develops students’ intellectual and practical capacities, preparing them for progressively more complex challenges </a:t>
            </a:r>
          </a:p>
          <a:p>
            <a:pPr marL="457200" indent="-457200">
              <a:spcAft>
                <a:spcPts val="1800"/>
              </a:spcAft>
              <a:buFont typeface="Arial" panose="020B0604020202020204" pitchFamily="34" charset="0"/>
              <a:buChar char="•"/>
            </a:pPr>
            <a:r>
              <a:rPr lang="en-US" sz="2800" b="1" dirty="0">
                <a:solidFill>
                  <a:srgbClr val="282828"/>
                </a:solidFill>
                <a:latin typeface="Myriad Pro Semibold" panose="020B0503030403020204" pitchFamily="34" charset="0"/>
              </a:rPr>
              <a:t>Emphasizes to new students the truth-seeking mission of the university</a:t>
            </a:r>
          </a:p>
          <a:p>
            <a:pPr marL="457200" indent="-457200">
              <a:spcAft>
                <a:spcPts val="1800"/>
              </a:spcAft>
              <a:buFont typeface="Arial" panose="020B0604020202020204" pitchFamily="34" charset="0"/>
              <a:buChar char="•"/>
            </a:pPr>
            <a:r>
              <a:rPr lang="en-US" sz="2800" b="1" dirty="0">
                <a:solidFill>
                  <a:srgbClr val="282828"/>
                </a:solidFill>
                <a:latin typeface="Myriad Pro Semibold" panose="020B0503030403020204" pitchFamily="34" charset="0"/>
              </a:rPr>
              <a:t>Develops faculty members’ pedagogical competencies, reverberating across campus</a:t>
            </a:r>
          </a:p>
        </p:txBody>
      </p:sp>
    </p:spTree>
    <p:extLst>
      <p:ext uri="{BB962C8B-B14F-4D97-AF65-F5344CB8AC3E}">
        <p14:creationId xmlns:p14="http://schemas.microsoft.com/office/powerpoint/2010/main" val="3577059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0A1FCD-FEB9-875A-B80A-F3AF659A2C0D}"/>
              </a:ext>
            </a:extLst>
          </p:cNvPr>
          <p:cNvSpPr/>
          <p:nvPr/>
        </p:nvSpPr>
        <p:spPr>
          <a:xfrm>
            <a:off x="5325762" y="0"/>
            <a:ext cx="6866238" cy="6858000"/>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CE5D25ED-50B8-A846-996C-120B5AC8730B}"/>
              </a:ext>
            </a:extLst>
          </p:cNvPr>
          <p:cNvSpPr/>
          <p:nvPr/>
        </p:nvSpPr>
        <p:spPr>
          <a:xfrm>
            <a:off x="0" y="0"/>
            <a:ext cx="1313234" cy="6858000"/>
          </a:xfrm>
          <a:prstGeom prst="rect">
            <a:avLst/>
          </a:prstGeom>
          <a:solidFill>
            <a:srgbClr val="492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92F24"/>
              </a:solidFill>
            </a:endParaRPr>
          </a:p>
        </p:txBody>
      </p:sp>
      <p:sp>
        <p:nvSpPr>
          <p:cNvPr id="5" name="Rectangle 4">
            <a:extLst>
              <a:ext uri="{FF2B5EF4-FFF2-40B4-BE49-F238E27FC236}">
                <a16:creationId xmlns:a16="http://schemas.microsoft.com/office/drawing/2014/main" id="{D6BFD486-9B51-BE40-BDA0-D5A5162E2B52}"/>
              </a:ext>
            </a:extLst>
          </p:cNvPr>
          <p:cNvSpPr/>
          <p:nvPr/>
        </p:nvSpPr>
        <p:spPr>
          <a:xfrm>
            <a:off x="1313234" y="0"/>
            <a:ext cx="107004" cy="6858000"/>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62797E0-D3CB-8043-975D-9F83638106DA}"/>
              </a:ext>
            </a:extLst>
          </p:cNvPr>
          <p:cNvSpPr txBox="1"/>
          <p:nvPr/>
        </p:nvSpPr>
        <p:spPr>
          <a:xfrm rot="16200000">
            <a:off x="-2703090" y="2888240"/>
            <a:ext cx="6524864" cy="830997"/>
          </a:xfrm>
          <a:prstGeom prst="rect">
            <a:avLst/>
          </a:prstGeom>
          <a:noFill/>
        </p:spPr>
        <p:txBody>
          <a:bodyPr wrap="square" rtlCol="0">
            <a:spAutoFit/>
          </a:bodyPr>
          <a:lstStyle/>
          <a:p>
            <a:r>
              <a:rPr lang="en-US" sz="4800" b="1" spc="300" dirty="0">
                <a:solidFill>
                  <a:schemeClr val="bg1"/>
                </a:solidFill>
                <a:latin typeface="Myriad Pro" panose="020B0503030403020204" pitchFamily="34" charset="0"/>
              </a:rPr>
              <a:t>MOVING FORWARD</a:t>
            </a:r>
          </a:p>
        </p:txBody>
      </p:sp>
      <p:sp>
        <p:nvSpPr>
          <p:cNvPr id="2" name="TextBox 1">
            <a:extLst>
              <a:ext uri="{FF2B5EF4-FFF2-40B4-BE49-F238E27FC236}">
                <a16:creationId xmlns:a16="http://schemas.microsoft.com/office/drawing/2014/main" id="{14ECC87A-3847-264D-A187-951D45151705}"/>
              </a:ext>
            </a:extLst>
          </p:cNvPr>
          <p:cNvSpPr txBox="1"/>
          <p:nvPr/>
        </p:nvSpPr>
        <p:spPr>
          <a:xfrm>
            <a:off x="1486374" y="523221"/>
            <a:ext cx="3761680" cy="630942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800" b="1" dirty="0">
                <a:effectLst/>
                <a:ea typeface="Times New Roman" panose="02020603050405020304" pitchFamily="18" charset="0"/>
              </a:rPr>
              <a:t>Have more explicit discussions of CCT across campus</a:t>
            </a:r>
          </a:p>
          <a:p>
            <a:pPr marL="285750" indent="-285750">
              <a:spcAft>
                <a:spcPts val="1200"/>
              </a:spcAft>
              <a:buFont typeface="Arial" panose="020B0604020202020204" pitchFamily="34" charset="0"/>
              <a:buChar char="•"/>
            </a:pPr>
            <a:r>
              <a:rPr lang="en-US" sz="2800" b="1" dirty="0">
                <a:ea typeface="Times New Roman" panose="02020603050405020304" pitchFamily="18" charset="0"/>
              </a:rPr>
              <a:t>Assess students’ learning of CCT</a:t>
            </a:r>
            <a:endParaRPr lang="en-US" sz="2800" b="1" dirty="0">
              <a:effectLst/>
              <a:ea typeface="Times New Roman" panose="02020603050405020304" pitchFamily="18" charset="0"/>
            </a:endParaRPr>
          </a:p>
          <a:p>
            <a:pPr marL="285750" indent="-285750">
              <a:spcAft>
                <a:spcPts val="1200"/>
              </a:spcAft>
              <a:buFont typeface="Arial" panose="020B0604020202020204" pitchFamily="34" charset="0"/>
              <a:buChar char="•"/>
            </a:pPr>
            <a:r>
              <a:rPr lang="en-US" sz="2800" b="1" dirty="0">
                <a:ea typeface="Times New Roman" panose="02020603050405020304" pitchFamily="18" charset="0"/>
              </a:rPr>
              <a:t>I</a:t>
            </a:r>
            <a:r>
              <a:rPr lang="en-US" sz="2800" b="1" dirty="0">
                <a:effectLst/>
                <a:ea typeface="Times New Roman" panose="02020603050405020304" pitchFamily="18" charset="0"/>
              </a:rPr>
              <a:t>mprove implementation and faculty development efforts</a:t>
            </a:r>
          </a:p>
          <a:p>
            <a:pPr marL="285750" indent="-285750">
              <a:spcAft>
                <a:spcPts val="1200"/>
              </a:spcAft>
              <a:buFont typeface="Arial" panose="020B0604020202020204" pitchFamily="34" charset="0"/>
              <a:buChar char="•"/>
            </a:pPr>
            <a:r>
              <a:rPr lang="en-US" sz="2800" b="1" dirty="0">
                <a:effectLst/>
                <a:ea typeface="Times New Roman" panose="02020603050405020304" pitchFamily="18" charset="0"/>
              </a:rPr>
              <a:t>Assess these efforts </a:t>
            </a:r>
          </a:p>
          <a:p>
            <a:pPr marL="285750" indent="-285750">
              <a:spcAft>
                <a:spcPts val="1200"/>
              </a:spcAft>
              <a:buFont typeface="Arial" panose="020B0604020202020204" pitchFamily="34" charset="0"/>
              <a:buChar char="•"/>
            </a:pPr>
            <a:r>
              <a:rPr lang="en-US" sz="2800" b="1" dirty="0">
                <a:effectLst/>
                <a:ea typeface="Times New Roman" panose="02020603050405020304" pitchFamily="18" charset="0"/>
              </a:rPr>
              <a:t>Allow the results of assessment to inform further efforts</a:t>
            </a:r>
            <a:r>
              <a:rPr lang="en-US" sz="2800" b="1" dirty="0">
                <a:effectLst/>
              </a:rPr>
              <a:t> </a:t>
            </a:r>
            <a:endParaRPr lang="en-US" sz="2800" b="1" dirty="0"/>
          </a:p>
        </p:txBody>
      </p:sp>
      <p:pic>
        <p:nvPicPr>
          <p:cNvPr id="3" name="Picture 2">
            <a:extLst>
              <a:ext uri="{FF2B5EF4-FFF2-40B4-BE49-F238E27FC236}">
                <a16:creationId xmlns:a16="http://schemas.microsoft.com/office/drawing/2014/main" id="{C3E4EC43-725A-BF7F-7623-3617A3A20758}"/>
              </a:ext>
            </a:extLst>
          </p:cNvPr>
          <p:cNvPicPr>
            <a:picLocks/>
          </p:cNvPicPr>
          <p:nvPr/>
        </p:nvPicPr>
        <p:blipFill rotWithShape="1">
          <a:blip r:embed="rId2" cstate="screen">
            <a:extLst>
              <a:ext uri="{28A0092B-C50C-407E-A947-70E740481C1C}">
                <a14:useLocalDpi xmlns:a14="http://schemas.microsoft.com/office/drawing/2010/main"/>
              </a:ext>
            </a:extLst>
          </a:blip>
          <a:srcRect/>
          <a:stretch/>
        </p:blipFill>
        <p:spPr>
          <a:xfrm>
            <a:off x="5837295" y="0"/>
            <a:ext cx="5935204" cy="6858000"/>
          </a:xfrm>
          <a:prstGeom prst="rect">
            <a:avLst/>
          </a:prstGeom>
        </p:spPr>
      </p:pic>
    </p:spTree>
    <p:extLst>
      <p:ext uri="{BB962C8B-B14F-4D97-AF65-F5344CB8AC3E}">
        <p14:creationId xmlns:p14="http://schemas.microsoft.com/office/powerpoint/2010/main" val="3143291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87EAD3-353D-E262-9C57-DC086E6BC07C}"/>
              </a:ext>
            </a:extLst>
          </p:cNvPr>
          <p:cNvSpPr>
            <a:spLocks noGrp="1"/>
          </p:cNvSpPr>
          <p:nvPr>
            <p:ph idx="1"/>
          </p:nvPr>
        </p:nvSpPr>
        <p:spPr>
          <a:xfrm>
            <a:off x="838200" y="694981"/>
            <a:ext cx="10515600" cy="5766301"/>
          </a:xfrm>
          <a:solidFill>
            <a:srgbClr val="FFC425"/>
          </a:solidFill>
        </p:spPr>
        <p:txBody>
          <a:bodyPr/>
          <a:lstStyle/>
          <a:p>
            <a:endParaRPr lang="en-US" dirty="0"/>
          </a:p>
        </p:txBody>
      </p:sp>
    </p:spTree>
    <p:extLst>
      <p:ext uri="{BB962C8B-B14F-4D97-AF65-F5344CB8AC3E}">
        <p14:creationId xmlns:p14="http://schemas.microsoft.com/office/powerpoint/2010/main" val="1957391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5D25ED-50B8-A846-996C-120B5AC8730B}"/>
              </a:ext>
            </a:extLst>
          </p:cNvPr>
          <p:cNvSpPr/>
          <p:nvPr/>
        </p:nvSpPr>
        <p:spPr>
          <a:xfrm>
            <a:off x="0" y="0"/>
            <a:ext cx="1313234" cy="6858000"/>
          </a:xfrm>
          <a:prstGeom prst="rect">
            <a:avLst/>
          </a:prstGeom>
          <a:solidFill>
            <a:srgbClr val="492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92F24"/>
              </a:solidFill>
            </a:endParaRPr>
          </a:p>
        </p:txBody>
      </p:sp>
      <p:sp>
        <p:nvSpPr>
          <p:cNvPr id="5" name="Rectangle 4">
            <a:extLst>
              <a:ext uri="{FF2B5EF4-FFF2-40B4-BE49-F238E27FC236}">
                <a16:creationId xmlns:a16="http://schemas.microsoft.com/office/drawing/2014/main" id="{D6BFD486-9B51-BE40-BDA0-D5A5162E2B52}"/>
              </a:ext>
            </a:extLst>
          </p:cNvPr>
          <p:cNvSpPr/>
          <p:nvPr/>
        </p:nvSpPr>
        <p:spPr>
          <a:xfrm>
            <a:off x="1313234" y="0"/>
            <a:ext cx="107004" cy="6858000"/>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62797E0-D3CB-8043-975D-9F83638106DA}"/>
              </a:ext>
            </a:extLst>
          </p:cNvPr>
          <p:cNvSpPr txBox="1"/>
          <p:nvPr/>
        </p:nvSpPr>
        <p:spPr>
          <a:xfrm rot="16200000">
            <a:off x="-2556021" y="3035309"/>
            <a:ext cx="6230725" cy="830997"/>
          </a:xfrm>
          <a:prstGeom prst="rect">
            <a:avLst/>
          </a:prstGeom>
          <a:noFill/>
        </p:spPr>
        <p:txBody>
          <a:bodyPr wrap="square" rtlCol="0">
            <a:spAutoFit/>
          </a:bodyPr>
          <a:lstStyle/>
          <a:p>
            <a:r>
              <a:rPr lang="en-US" sz="4800" b="1" spc="300" dirty="0">
                <a:solidFill>
                  <a:schemeClr val="bg1"/>
                </a:solidFill>
                <a:latin typeface="Myriad Pro" panose="020B0503030403020204" pitchFamily="34" charset="0"/>
              </a:rPr>
              <a:t>COMMUNICATTE</a:t>
            </a:r>
          </a:p>
        </p:txBody>
      </p:sp>
      <p:sp>
        <p:nvSpPr>
          <p:cNvPr id="2" name="TextBox 1">
            <a:extLst>
              <a:ext uri="{FF2B5EF4-FFF2-40B4-BE49-F238E27FC236}">
                <a16:creationId xmlns:a16="http://schemas.microsoft.com/office/drawing/2014/main" id="{14ECC87A-3847-264D-A187-951D45151705}"/>
              </a:ext>
            </a:extLst>
          </p:cNvPr>
          <p:cNvSpPr txBox="1"/>
          <p:nvPr/>
        </p:nvSpPr>
        <p:spPr>
          <a:xfrm>
            <a:off x="3589507" y="2529191"/>
            <a:ext cx="6517532" cy="707886"/>
          </a:xfrm>
          <a:prstGeom prst="rect">
            <a:avLst/>
          </a:prstGeom>
          <a:noFill/>
        </p:spPr>
        <p:txBody>
          <a:bodyPr wrap="square" rtlCol="0">
            <a:spAutoFit/>
          </a:bodyPr>
          <a:lstStyle/>
          <a:p>
            <a:pPr algn="ctr"/>
            <a:r>
              <a:rPr lang="en-US" sz="4000" b="1" dirty="0">
                <a:latin typeface="Myriad Pro" panose="020B0503030403020204" pitchFamily="34" charset="0"/>
              </a:rPr>
              <a:t>Extra Slides</a:t>
            </a:r>
          </a:p>
        </p:txBody>
      </p:sp>
    </p:spTree>
    <p:extLst>
      <p:ext uri="{BB962C8B-B14F-4D97-AF65-F5344CB8AC3E}">
        <p14:creationId xmlns:p14="http://schemas.microsoft.com/office/powerpoint/2010/main" val="3434216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D03E0F-0AA2-532B-9A01-B582E492FBBE}"/>
              </a:ext>
            </a:extLst>
          </p:cNvPr>
          <p:cNvPicPr>
            <a:picLocks/>
          </p:cNvPicPr>
          <p:nvPr/>
        </p:nvPicPr>
        <p:blipFill rotWithShape="1">
          <a:blip r:embed="rId2" cstate="screen">
            <a:extLst>
              <a:ext uri="{28A0092B-C50C-407E-A947-70E740481C1C}">
                <a14:useLocalDpi xmlns:a14="http://schemas.microsoft.com/office/drawing/2010/main"/>
              </a:ext>
            </a:extLst>
          </a:blip>
          <a:srcRect l="-1"/>
          <a:stretch/>
        </p:blipFill>
        <p:spPr>
          <a:xfrm>
            <a:off x="243840" y="228600"/>
            <a:ext cx="11704320" cy="6400800"/>
          </a:xfrm>
          <a:prstGeom prst="rect">
            <a:avLst/>
          </a:prstGeom>
        </p:spPr>
      </p:pic>
      <p:sp>
        <p:nvSpPr>
          <p:cNvPr id="6" name="Rectangle 5">
            <a:extLst>
              <a:ext uri="{FF2B5EF4-FFF2-40B4-BE49-F238E27FC236}">
                <a16:creationId xmlns:a16="http://schemas.microsoft.com/office/drawing/2014/main" id="{49B69254-EC58-6A4D-8F3B-9660BFFB851B}"/>
              </a:ext>
            </a:extLst>
          </p:cNvPr>
          <p:cNvSpPr/>
          <p:nvPr/>
        </p:nvSpPr>
        <p:spPr>
          <a:xfrm>
            <a:off x="3658623" y="540708"/>
            <a:ext cx="5136776" cy="5674660"/>
          </a:xfrm>
          <a:prstGeom prst="rect">
            <a:avLst/>
          </a:prstGeom>
          <a:solidFill>
            <a:srgbClr val="FFC425">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F6DFEB6-AFA0-F24B-8C0B-8BF67AADB914}"/>
              </a:ext>
            </a:extLst>
          </p:cNvPr>
          <p:cNvSpPr/>
          <p:nvPr/>
        </p:nvSpPr>
        <p:spPr>
          <a:xfrm>
            <a:off x="3707474" y="540708"/>
            <a:ext cx="5136776" cy="5674660"/>
          </a:xfrm>
          <a:prstGeom prst="rect">
            <a:avLst/>
          </a:prstGeom>
          <a:solidFill>
            <a:srgbClr val="FFC42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D850E3B6-0050-004B-B978-0A0D4E2203E5}"/>
              </a:ext>
            </a:extLst>
          </p:cNvPr>
          <p:cNvSpPr txBox="1"/>
          <p:nvPr/>
        </p:nvSpPr>
        <p:spPr>
          <a:xfrm>
            <a:off x="3642338" y="599215"/>
            <a:ext cx="5136777" cy="4154984"/>
          </a:xfrm>
          <a:prstGeom prst="rect">
            <a:avLst/>
          </a:prstGeom>
          <a:noFill/>
        </p:spPr>
        <p:txBody>
          <a:bodyPr wrap="square" rtlCol="0">
            <a:spAutoFit/>
          </a:bodyPr>
          <a:lstStyle/>
          <a:p>
            <a:pPr algn="ctr"/>
            <a:r>
              <a:rPr lang="en-US" sz="6600" b="1" spc="300" dirty="0">
                <a:latin typeface="Myriad Pro" panose="020B0503030403020204" pitchFamily="34" charset="0"/>
              </a:rPr>
              <a:t>CRITICAL </a:t>
            </a:r>
          </a:p>
          <a:p>
            <a:pPr algn="ctr"/>
            <a:r>
              <a:rPr lang="en-US" sz="6600" b="1" spc="300" dirty="0">
                <a:latin typeface="Myriad Pro" panose="020B0503030403020204" pitchFamily="34" charset="0"/>
              </a:rPr>
              <a:t>&amp; </a:t>
            </a:r>
          </a:p>
          <a:p>
            <a:pPr algn="ctr"/>
            <a:r>
              <a:rPr lang="en-US" sz="6600" b="1" spc="300" dirty="0">
                <a:latin typeface="Myriad Pro" panose="020B0503030403020204" pitchFamily="34" charset="0"/>
              </a:rPr>
              <a:t>CREATIVE THINKING</a:t>
            </a:r>
            <a:endParaRPr lang="en-US" sz="1400" b="1" spc="300" dirty="0">
              <a:latin typeface="Myriad Pro" panose="020B0503030403020204" pitchFamily="34" charset="0"/>
            </a:endParaRPr>
          </a:p>
        </p:txBody>
      </p:sp>
      <p:sp>
        <p:nvSpPr>
          <p:cNvPr id="3" name="TextBox 2">
            <a:extLst>
              <a:ext uri="{FF2B5EF4-FFF2-40B4-BE49-F238E27FC236}">
                <a16:creationId xmlns:a16="http://schemas.microsoft.com/office/drawing/2014/main" id="{D3953C17-80DA-B7B6-BF88-384CDA8D4C40}"/>
              </a:ext>
            </a:extLst>
          </p:cNvPr>
          <p:cNvSpPr txBox="1"/>
          <p:nvPr/>
        </p:nvSpPr>
        <p:spPr>
          <a:xfrm>
            <a:off x="3658623" y="4983913"/>
            <a:ext cx="5136776" cy="707886"/>
          </a:xfrm>
          <a:prstGeom prst="rect">
            <a:avLst/>
          </a:prstGeom>
          <a:noFill/>
        </p:spPr>
        <p:txBody>
          <a:bodyPr wrap="square" rtlCol="0">
            <a:spAutoFit/>
          </a:bodyPr>
          <a:lstStyle/>
          <a:p>
            <a:pPr algn="ctr"/>
            <a:r>
              <a:rPr lang="en-US" sz="4000" i="1" dirty="0"/>
              <a:t>Fulfilling Our Promise</a:t>
            </a:r>
          </a:p>
        </p:txBody>
      </p:sp>
    </p:spTree>
    <p:extLst>
      <p:ext uri="{BB962C8B-B14F-4D97-AF65-F5344CB8AC3E}">
        <p14:creationId xmlns:p14="http://schemas.microsoft.com/office/powerpoint/2010/main" val="138773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C3FCB1-B018-E544-8038-3D0468B35FE7}"/>
              </a:ext>
            </a:extLst>
          </p:cNvPr>
          <p:cNvSpPr txBox="1"/>
          <p:nvPr/>
        </p:nvSpPr>
        <p:spPr>
          <a:xfrm>
            <a:off x="2733472" y="963039"/>
            <a:ext cx="7412476" cy="5355312"/>
          </a:xfrm>
          <a:prstGeom prst="rect">
            <a:avLst/>
          </a:prstGeom>
          <a:noFill/>
        </p:spPr>
        <p:txBody>
          <a:bodyPr wrap="square" rtlCol="0">
            <a:spAutoFit/>
          </a:bodyPr>
          <a:lstStyle/>
          <a:p>
            <a:r>
              <a:rPr lang="en-US" dirty="0">
                <a:solidFill>
                  <a:srgbClr val="492F24"/>
                </a:solidFill>
                <a:latin typeface="Myriad Pro" panose="020B0503030403020204" pitchFamily="34" charset="0"/>
              </a:rPr>
              <a:t>• Click text to edit</a:t>
            </a:r>
          </a:p>
          <a:p>
            <a:endParaRPr lang="en-US" dirty="0">
              <a:solidFill>
                <a:srgbClr val="492F24"/>
              </a:solidFill>
              <a:latin typeface="Myriad Pro" panose="020B0503030403020204" pitchFamily="34" charset="0"/>
            </a:endParaRPr>
          </a:p>
          <a:p>
            <a:r>
              <a:rPr lang="en-US" dirty="0">
                <a:solidFill>
                  <a:srgbClr val="492F24"/>
                </a:solidFill>
                <a:latin typeface="Myriad Pro" panose="020B0503030403020204" pitchFamily="34" charset="0"/>
              </a:rPr>
              <a:t>• Click and drag box around text to move</a:t>
            </a:r>
          </a:p>
          <a:p>
            <a:endParaRPr lang="en-US" dirty="0">
              <a:solidFill>
                <a:srgbClr val="492F24"/>
              </a:solidFill>
              <a:latin typeface="Myriad Pro" panose="020B0503030403020204" pitchFamily="34" charset="0"/>
            </a:endParaRPr>
          </a:p>
          <a:p>
            <a:r>
              <a:rPr lang="en-US" dirty="0">
                <a:solidFill>
                  <a:srgbClr val="492F24"/>
                </a:solidFill>
                <a:latin typeface="Myriad Pro" panose="020B0503030403020204" pitchFamily="34" charset="0"/>
              </a:rPr>
              <a:t>• To change image</a:t>
            </a:r>
          </a:p>
          <a:p>
            <a:r>
              <a:rPr lang="en-US" dirty="0">
                <a:solidFill>
                  <a:srgbClr val="492F24"/>
                </a:solidFill>
                <a:latin typeface="Myriad Pro" panose="020B0503030403020204" pitchFamily="34" charset="0"/>
              </a:rPr>
              <a:t>	Double Click photo</a:t>
            </a:r>
          </a:p>
          <a:p>
            <a:r>
              <a:rPr lang="en-US" dirty="0">
                <a:solidFill>
                  <a:srgbClr val="492F24"/>
                </a:solidFill>
                <a:latin typeface="Myriad Pro" panose="020B0503030403020204" pitchFamily="34" charset="0"/>
              </a:rPr>
              <a:t>	In the upper left properties bar click “Change Picture”</a:t>
            </a:r>
          </a:p>
          <a:p>
            <a:endParaRPr lang="en-US" dirty="0">
              <a:solidFill>
                <a:srgbClr val="492F24"/>
              </a:solidFill>
              <a:latin typeface="Myriad Pro" panose="020B0503030403020204" pitchFamily="34" charset="0"/>
            </a:endParaRPr>
          </a:p>
          <a:p>
            <a:r>
              <a:rPr lang="en-US" dirty="0">
                <a:solidFill>
                  <a:srgbClr val="492F24"/>
                </a:solidFill>
                <a:latin typeface="Myriad Pro" panose="020B0503030403020204" pitchFamily="34" charset="0"/>
              </a:rPr>
              <a:t>• To add College/Dept. logo on every slide</a:t>
            </a:r>
          </a:p>
          <a:p>
            <a:r>
              <a:rPr lang="en-US" dirty="0">
                <a:solidFill>
                  <a:srgbClr val="492F24"/>
                </a:solidFill>
                <a:latin typeface="Myriad Pro" panose="020B0503030403020204" pitchFamily="34" charset="0"/>
              </a:rPr>
              <a:t>	Click “View” in the task bar (At the very top of screen)</a:t>
            </a:r>
          </a:p>
          <a:p>
            <a:r>
              <a:rPr lang="en-US" dirty="0">
                <a:solidFill>
                  <a:srgbClr val="492F24"/>
                </a:solidFill>
                <a:latin typeface="Myriad Pro" panose="020B0503030403020204" pitchFamily="34" charset="0"/>
              </a:rPr>
              <a:t>	Hover mouse over “Master”</a:t>
            </a:r>
          </a:p>
          <a:p>
            <a:r>
              <a:rPr lang="en-US" dirty="0">
                <a:solidFill>
                  <a:srgbClr val="492F24"/>
                </a:solidFill>
                <a:latin typeface="Myriad Pro" panose="020B0503030403020204" pitchFamily="34" charset="0"/>
              </a:rPr>
              <a:t>	Click “Slide Master”</a:t>
            </a:r>
          </a:p>
          <a:p>
            <a:r>
              <a:rPr lang="en-US" dirty="0">
                <a:solidFill>
                  <a:srgbClr val="492F24"/>
                </a:solidFill>
                <a:latin typeface="Myriad Pro" panose="020B0503030403020204" pitchFamily="34" charset="0"/>
              </a:rPr>
              <a:t>	Click in the text box to edit</a:t>
            </a:r>
          </a:p>
          <a:p>
            <a:r>
              <a:rPr lang="en-US" dirty="0">
                <a:solidFill>
                  <a:srgbClr val="492F24"/>
                </a:solidFill>
                <a:latin typeface="Myriad Pro" panose="020B0503030403020204" pitchFamily="34" charset="0"/>
              </a:rPr>
              <a:t>	*Make sure the first slide is selected*</a:t>
            </a:r>
          </a:p>
          <a:p>
            <a:endParaRPr lang="en-US" dirty="0">
              <a:solidFill>
                <a:srgbClr val="492F24"/>
              </a:solidFill>
              <a:latin typeface="Myriad Pro" panose="020B0503030403020204" pitchFamily="34" charset="0"/>
            </a:endParaRPr>
          </a:p>
          <a:p>
            <a:r>
              <a:rPr lang="en-US" b="1" dirty="0">
                <a:solidFill>
                  <a:srgbClr val="492F24"/>
                </a:solidFill>
                <a:latin typeface="Myriad Pro" panose="020B0503030403020204" pitchFamily="34" charset="0"/>
              </a:rPr>
              <a:t>For more help, visit </a:t>
            </a:r>
          </a:p>
          <a:p>
            <a:r>
              <a:rPr lang="en-US" dirty="0">
                <a:solidFill>
                  <a:srgbClr val="492F24"/>
                </a:solidFill>
                <a:latin typeface="Myriad Pro" panose="020B0503030403020204" pitchFamily="34" charset="0"/>
              </a:rPr>
              <a:t>support.office.com/en-us/article/basic-tasks-for-creating-a-powerpoint-presentation-efbbc1cd-c5f1-4264-b48e-c8a7b0334e36</a:t>
            </a:r>
          </a:p>
          <a:p>
            <a:endParaRPr lang="en-US" dirty="0"/>
          </a:p>
        </p:txBody>
      </p:sp>
      <p:sp>
        <p:nvSpPr>
          <p:cNvPr id="3" name="Rectangle 2">
            <a:extLst>
              <a:ext uri="{FF2B5EF4-FFF2-40B4-BE49-F238E27FC236}">
                <a16:creationId xmlns:a16="http://schemas.microsoft.com/office/drawing/2014/main" id="{ACCA8DA9-75E5-6346-9C40-D5AD765116FF}"/>
              </a:ext>
            </a:extLst>
          </p:cNvPr>
          <p:cNvSpPr/>
          <p:nvPr/>
        </p:nvSpPr>
        <p:spPr>
          <a:xfrm>
            <a:off x="0" y="0"/>
            <a:ext cx="1313234" cy="6858000"/>
          </a:xfrm>
          <a:prstGeom prst="rect">
            <a:avLst/>
          </a:prstGeom>
          <a:solidFill>
            <a:srgbClr val="492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92F24"/>
              </a:solidFill>
            </a:endParaRPr>
          </a:p>
        </p:txBody>
      </p:sp>
      <p:sp>
        <p:nvSpPr>
          <p:cNvPr id="4" name="Rectangle 3">
            <a:extLst>
              <a:ext uri="{FF2B5EF4-FFF2-40B4-BE49-F238E27FC236}">
                <a16:creationId xmlns:a16="http://schemas.microsoft.com/office/drawing/2014/main" id="{78178ECD-6A2B-1341-97B3-EDE316413E30}"/>
              </a:ext>
            </a:extLst>
          </p:cNvPr>
          <p:cNvSpPr/>
          <p:nvPr/>
        </p:nvSpPr>
        <p:spPr>
          <a:xfrm>
            <a:off x="1313234" y="0"/>
            <a:ext cx="107004" cy="6858000"/>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C51EE04-7A7C-B548-8DDE-834C1436EA56}"/>
              </a:ext>
            </a:extLst>
          </p:cNvPr>
          <p:cNvSpPr txBox="1"/>
          <p:nvPr/>
        </p:nvSpPr>
        <p:spPr>
          <a:xfrm rot="16200000">
            <a:off x="-2684192" y="3185582"/>
            <a:ext cx="6230725" cy="692497"/>
          </a:xfrm>
          <a:prstGeom prst="rect">
            <a:avLst/>
          </a:prstGeom>
          <a:noFill/>
        </p:spPr>
        <p:txBody>
          <a:bodyPr wrap="square" rtlCol="0">
            <a:spAutoFit/>
          </a:bodyPr>
          <a:lstStyle/>
          <a:p>
            <a:r>
              <a:rPr lang="en-US" sz="3900" b="1" spc="300" dirty="0">
                <a:solidFill>
                  <a:schemeClr val="bg1"/>
                </a:solidFill>
                <a:latin typeface="Myriad Pro" panose="020B0503030403020204" pitchFamily="34" charset="0"/>
              </a:rPr>
              <a:t>EDITING INSTRUCTIONS</a:t>
            </a:r>
          </a:p>
        </p:txBody>
      </p:sp>
    </p:spTree>
    <p:extLst>
      <p:ext uri="{BB962C8B-B14F-4D97-AF65-F5344CB8AC3E}">
        <p14:creationId xmlns:p14="http://schemas.microsoft.com/office/powerpoint/2010/main" val="2954203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5D25ED-50B8-A846-996C-120B5AC8730B}"/>
              </a:ext>
            </a:extLst>
          </p:cNvPr>
          <p:cNvSpPr/>
          <p:nvPr/>
        </p:nvSpPr>
        <p:spPr>
          <a:xfrm>
            <a:off x="0" y="0"/>
            <a:ext cx="1313234" cy="6858000"/>
          </a:xfrm>
          <a:prstGeom prst="rect">
            <a:avLst/>
          </a:prstGeom>
          <a:solidFill>
            <a:srgbClr val="492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92F24"/>
              </a:solidFill>
            </a:endParaRPr>
          </a:p>
        </p:txBody>
      </p:sp>
      <p:sp>
        <p:nvSpPr>
          <p:cNvPr id="5" name="Rectangle 4">
            <a:extLst>
              <a:ext uri="{FF2B5EF4-FFF2-40B4-BE49-F238E27FC236}">
                <a16:creationId xmlns:a16="http://schemas.microsoft.com/office/drawing/2014/main" id="{D6BFD486-9B51-BE40-BDA0-D5A5162E2B52}"/>
              </a:ext>
            </a:extLst>
          </p:cNvPr>
          <p:cNvSpPr/>
          <p:nvPr/>
        </p:nvSpPr>
        <p:spPr>
          <a:xfrm>
            <a:off x="1313234" y="0"/>
            <a:ext cx="107004" cy="6858000"/>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62797E0-D3CB-8043-975D-9F83638106DA}"/>
              </a:ext>
            </a:extLst>
          </p:cNvPr>
          <p:cNvSpPr txBox="1"/>
          <p:nvPr/>
        </p:nvSpPr>
        <p:spPr>
          <a:xfrm rot="16200000">
            <a:off x="-2416930" y="2709586"/>
            <a:ext cx="6081873" cy="830997"/>
          </a:xfrm>
          <a:prstGeom prst="rect">
            <a:avLst/>
          </a:prstGeom>
          <a:noFill/>
        </p:spPr>
        <p:txBody>
          <a:bodyPr wrap="square" rtlCol="0">
            <a:spAutoFit/>
          </a:bodyPr>
          <a:lstStyle/>
          <a:p>
            <a:r>
              <a:rPr lang="en-US" sz="4800" b="1" spc="300" dirty="0">
                <a:solidFill>
                  <a:schemeClr val="bg1"/>
                </a:solidFill>
                <a:latin typeface="Myriad Pro" panose="020B0503030403020204" pitchFamily="34" charset="0"/>
              </a:rPr>
              <a:t>WHAT IS CCT?</a:t>
            </a:r>
          </a:p>
        </p:txBody>
      </p:sp>
      <p:sp>
        <p:nvSpPr>
          <p:cNvPr id="2" name="TextBox 1">
            <a:extLst>
              <a:ext uri="{FF2B5EF4-FFF2-40B4-BE49-F238E27FC236}">
                <a16:creationId xmlns:a16="http://schemas.microsoft.com/office/drawing/2014/main" id="{14ECC87A-3847-264D-A187-951D45151705}"/>
              </a:ext>
            </a:extLst>
          </p:cNvPr>
          <p:cNvSpPr txBox="1"/>
          <p:nvPr/>
        </p:nvSpPr>
        <p:spPr>
          <a:xfrm>
            <a:off x="1931104" y="320247"/>
            <a:ext cx="9986917" cy="3046988"/>
          </a:xfrm>
          <a:prstGeom prst="rect">
            <a:avLst/>
          </a:prstGeom>
          <a:noFill/>
        </p:spPr>
        <p:txBody>
          <a:bodyPr wrap="square" rtlCol="0">
            <a:spAutoFit/>
          </a:bodyPr>
          <a:lstStyle/>
          <a:p>
            <a:r>
              <a:rPr lang="en-US" sz="3200" b="1" i="1" dirty="0">
                <a:solidFill>
                  <a:srgbClr val="333333"/>
                </a:solidFill>
                <a:effectLst/>
                <a:ea typeface="Times New Roman" panose="02020603050405020304" pitchFamily="18" charset="0"/>
              </a:rPr>
              <a:t>“The active, persistent, and careful consideration of any belief or supposed form of knowledge in the light of the grounds that support it and the further conclusions to which it tends.” </a:t>
            </a:r>
          </a:p>
          <a:p>
            <a:pPr algn="r"/>
            <a:r>
              <a:rPr lang="en-US" sz="3200" b="1" dirty="0"/>
              <a:t>-John Dewey, 1900, </a:t>
            </a:r>
          </a:p>
          <a:p>
            <a:pPr algn="r"/>
            <a:r>
              <a:rPr lang="en-US" sz="3200" b="1" dirty="0"/>
              <a:t>“The School in Society”</a:t>
            </a:r>
          </a:p>
        </p:txBody>
      </p:sp>
      <p:sp>
        <p:nvSpPr>
          <p:cNvPr id="3" name="TextBox 2">
            <a:extLst>
              <a:ext uri="{FF2B5EF4-FFF2-40B4-BE49-F238E27FC236}">
                <a16:creationId xmlns:a16="http://schemas.microsoft.com/office/drawing/2014/main" id="{8A29935A-359E-7CAC-5CA4-16965E2CFF69}"/>
              </a:ext>
            </a:extLst>
          </p:cNvPr>
          <p:cNvSpPr txBox="1"/>
          <p:nvPr/>
        </p:nvSpPr>
        <p:spPr>
          <a:xfrm>
            <a:off x="1931104" y="4150760"/>
            <a:ext cx="9986917" cy="2554545"/>
          </a:xfrm>
          <a:prstGeom prst="rect">
            <a:avLst/>
          </a:prstGeom>
          <a:noFill/>
        </p:spPr>
        <p:txBody>
          <a:bodyPr wrap="square" rtlCol="0">
            <a:spAutoFit/>
          </a:bodyPr>
          <a:lstStyle/>
          <a:p>
            <a:r>
              <a:rPr lang="en-US" sz="3200" b="1" i="1" dirty="0">
                <a:solidFill>
                  <a:srgbClr val="000000"/>
                </a:solidFill>
                <a:ea typeface="Times New Roman" panose="02020603050405020304" pitchFamily="18" charset="0"/>
              </a:rPr>
              <a:t>A</a:t>
            </a:r>
            <a:r>
              <a:rPr lang="en-US" sz="3200" b="1" i="1" dirty="0">
                <a:solidFill>
                  <a:srgbClr val="000000"/>
                </a:solidFill>
                <a:effectLst/>
                <a:ea typeface="Times New Roman" panose="02020603050405020304" pitchFamily="18" charset="0"/>
              </a:rPr>
              <a:t>n ability to answer a question through an analysis and evaluation of the assumptions, limitations, interpretations, and validity of evidence. </a:t>
            </a:r>
          </a:p>
          <a:p>
            <a:endParaRPr lang="en-US" sz="3200" b="1" dirty="0">
              <a:solidFill>
                <a:srgbClr val="000000"/>
              </a:solidFill>
              <a:effectLst/>
              <a:ea typeface="Times New Roman" panose="02020603050405020304" pitchFamily="18" charset="0"/>
            </a:endParaRPr>
          </a:p>
          <a:p>
            <a:pPr algn="r"/>
            <a:r>
              <a:rPr lang="en-US" sz="3200" b="1" dirty="0">
                <a:solidFill>
                  <a:srgbClr val="000000"/>
                </a:solidFill>
              </a:rPr>
              <a:t>-Steven Pearlman, Critical Thinking Initiative</a:t>
            </a:r>
            <a:endParaRPr lang="en-US" sz="3200" b="1" dirty="0"/>
          </a:p>
        </p:txBody>
      </p:sp>
    </p:spTree>
    <p:extLst>
      <p:ext uri="{BB962C8B-B14F-4D97-AF65-F5344CB8AC3E}">
        <p14:creationId xmlns:p14="http://schemas.microsoft.com/office/powerpoint/2010/main" val="3650080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54263989-1D2A-2448-A1D8-579F3FC80442}"/>
              </a:ext>
            </a:extLst>
          </p:cNvPr>
          <p:cNvSpPr/>
          <p:nvPr/>
        </p:nvSpPr>
        <p:spPr>
          <a:xfrm>
            <a:off x="5999382" y="2537559"/>
            <a:ext cx="4226570" cy="3843041"/>
          </a:xfrm>
          <a:prstGeom prst="ellipse">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4C4D854B-4081-B542-9FBA-628873C60066}"/>
              </a:ext>
            </a:extLst>
          </p:cNvPr>
          <p:cNvSpPr/>
          <p:nvPr/>
        </p:nvSpPr>
        <p:spPr>
          <a:xfrm>
            <a:off x="4883383" y="857240"/>
            <a:ext cx="3023879" cy="3023879"/>
          </a:xfrm>
          <a:prstGeom prst="ellipse">
            <a:avLst/>
          </a:prstGeom>
          <a:solidFill>
            <a:srgbClr val="FFC425">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66C72B4-8F6C-E041-9852-416895E5B04D}"/>
              </a:ext>
            </a:extLst>
          </p:cNvPr>
          <p:cNvSpPr txBox="1"/>
          <p:nvPr/>
        </p:nvSpPr>
        <p:spPr>
          <a:xfrm>
            <a:off x="7472012" y="3843116"/>
            <a:ext cx="2500044" cy="1631216"/>
          </a:xfrm>
          <a:prstGeom prst="rect">
            <a:avLst/>
          </a:prstGeom>
          <a:noFill/>
        </p:spPr>
        <p:txBody>
          <a:bodyPr wrap="square" rtlCol="0">
            <a:spAutoFit/>
          </a:bodyPr>
          <a:lstStyle/>
          <a:p>
            <a:r>
              <a:rPr lang="en-US" sz="2000" b="1" dirty="0"/>
              <a:t>Curiosity, openness, following an argument where it leads, willingness to revise one’s view</a:t>
            </a:r>
          </a:p>
        </p:txBody>
      </p:sp>
      <p:sp>
        <p:nvSpPr>
          <p:cNvPr id="8" name="TextBox 7">
            <a:extLst>
              <a:ext uri="{FF2B5EF4-FFF2-40B4-BE49-F238E27FC236}">
                <a16:creationId xmlns:a16="http://schemas.microsoft.com/office/drawing/2014/main" id="{49E5DC8D-8A05-2942-ACB6-ADAE509C26A4}"/>
              </a:ext>
            </a:extLst>
          </p:cNvPr>
          <p:cNvSpPr txBox="1"/>
          <p:nvPr/>
        </p:nvSpPr>
        <p:spPr>
          <a:xfrm>
            <a:off x="5359326" y="1889420"/>
            <a:ext cx="2071992" cy="707886"/>
          </a:xfrm>
          <a:prstGeom prst="rect">
            <a:avLst/>
          </a:prstGeom>
          <a:noFill/>
        </p:spPr>
        <p:txBody>
          <a:bodyPr wrap="square" rtlCol="0">
            <a:spAutoFit/>
          </a:bodyPr>
          <a:lstStyle/>
          <a:p>
            <a:r>
              <a:rPr lang="en-US" sz="2000" b="1" dirty="0"/>
              <a:t>Logical, evidence-based reasoning</a:t>
            </a:r>
          </a:p>
        </p:txBody>
      </p:sp>
      <p:sp>
        <p:nvSpPr>
          <p:cNvPr id="10" name="TextBox 9">
            <a:extLst>
              <a:ext uri="{FF2B5EF4-FFF2-40B4-BE49-F238E27FC236}">
                <a16:creationId xmlns:a16="http://schemas.microsoft.com/office/drawing/2014/main" id="{78E1E4FD-0E74-5845-BD4B-E9D0D1860404}"/>
              </a:ext>
            </a:extLst>
          </p:cNvPr>
          <p:cNvSpPr txBox="1"/>
          <p:nvPr/>
        </p:nvSpPr>
        <p:spPr>
          <a:xfrm>
            <a:off x="516785" y="970302"/>
            <a:ext cx="4055166" cy="2308324"/>
          </a:xfrm>
          <a:prstGeom prst="rect">
            <a:avLst/>
          </a:prstGeom>
          <a:noFill/>
        </p:spPr>
        <p:txBody>
          <a:bodyPr wrap="square" rtlCol="0">
            <a:spAutoFit/>
          </a:bodyPr>
          <a:lstStyle/>
          <a:p>
            <a:pPr algn="ctr"/>
            <a:r>
              <a:rPr lang="en-US" sz="4800" b="1" dirty="0"/>
              <a:t>CCT as an Intellectual Virtue</a:t>
            </a:r>
          </a:p>
        </p:txBody>
      </p:sp>
      <p:sp>
        <p:nvSpPr>
          <p:cNvPr id="2" name="Oval 1">
            <a:extLst>
              <a:ext uri="{FF2B5EF4-FFF2-40B4-BE49-F238E27FC236}">
                <a16:creationId xmlns:a16="http://schemas.microsoft.com/office/drawing/2014/main" id="{EA3C9961-7E52-BF47-BE6F-BAF92A648186}"/>
              </a:ext>
            </a:extLst>
          </p:cNvPr>
          <p:cNvSpPr/>
          <p:nvPr/>
        </p:nvSpPr>
        <p:spPr>
          <a:xfrm>
            <a:off x="1293779" y="205472"/>
            <a:ext cx="3035030" cy="30350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FE1D052E-6B40-0F4D-81B1-7FF94A0D5FDC}"/>
              </a:ext>
            </a:extLst>
          </p:cNvPr>
          <p:cNvSpPr/>
          <p:nvPr/>
        </p:nvSpPr>
        <p:spPr>
          <a:xfrm>
            <a:off x="4424631" y="2943626"/>
            <a:ext cx="2722652" cy="2617812"/>
          </a:xfrm>
          <a:prstGeom prst="ellipse">
            <a:avLst/>
          </a:prstGeom>
          <a:solidFill>
            <a:srgbClr val="492F2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5FDF434F-1EB7-A84A-8964-72106A31BCAC}"/>
              </a:ext>
            </a:extLst>
          </p:cNvPr>
          <p:cNvSpPr txBox="1"/>
          <p:nvPr/>
        </p:nvSpPr>
        <p:spPr>
          <a:xfrm>
            <a:off x="4883383" y="3548522"/>
            <a:ext cx="1708160" cy="1631216"/>
          </a:xfrm>
          <a:prstGeom prst="rect">
            <a:avLst/>
          </a:prstGeom>
          <a:noFill/>
        </p:spPr>
        <p:txBody>
          <a:bodyPr wrap="square" rtlCol="0">
            <a:spAutoFit/>
          </a:bodyPr>
          <a:lstStyle/>
          <a:p>
            <a:r>
              <a:rPr lang="en-US" sz="2000" b="1" dirty="0">
                <a:solidFill>
                  <a:schemeClr val="bg1"/>
                </a:solidFill>
              </a:rPr>
              <a:t>Fair-mindedness, sensitivity to others’ points of view</a:t>
            </a:r>
          </a:p>
        </p:txBody>
      </p:sp>
    </p:spTree>
    <p:extLst>
      <p:ext uri="{BB962C8B-B14F-4D97-AF65-F5344CB8AC3E}">
        <p14:creationId xmlns:p14="http://schemas.microsoft.com/office/powerpoint/2010/main" val="3749368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5A9D67-BAF8-534C-A37B-10E36FB6EA75}"/>
              </a:ext>
            </a:extLst>
          </p:cNvPr>
          <p:cNvSpPr/>
          <p:nvPr/>
        </p:nvSpPr>
        <p:spPr>
          <a:xfrm>
            <a:off x="0" y="-65923"/>
            <a:ext cx="12335256" cy="6922008"/>
          </a:xfrm>
          <a:prstGeom prst="rect">
            <a:avLst/>
          </a:prstGeom>
          <a:solidFill>
            <a:srgbClr val="492F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08D5E164-80DE-9E48-8B51-FFAFE7086706}"/>
              </a:ext>
            </a:extLst>
          </p:cNvPr>
          <p:cNvPicPr>
            <a:picLocks noChangeAspect="1"/>
          </p:cNvPicPr>
          <p:nvPr/>
        </p:nvPicPr>
        <p:blipFill>
          <a:blip r:embed="rId2"/>
          <a:stretch>
            <a:fillRect/>
          </a:stretch>
        </p:blipFill>
        <p:spPr>
          <a:xfrm>
            <a:off x="0" y="5627021"/>
            <a:ext cx="12335256" cy="1362456"/>
          </a:xfrm>
          <a:prstGeom prst="rect">
            <a:avLst/>
          </a:prstGeom>
        </p:spPr>
      </p:pic>
      <p:sp>
        <p:nvSpPr>
          <p:cNvPr id="2" name="Title 1">
            <a:extLst>
              <a:ext uri="{FF2B5EF4-FFF2-40B4-BE49-F238E27FC236}">
                <a16:creationId xmlns:a16="http://schemas.microsoft.com/office/drawing/2014/main" id="{656444AF-CF96-9946-BCDF-EBBF91C3F57B}"/>
              </a:ext>
            </a:extLst>
          </p:cNvPr>
          <p:cNvSpPr>
            <a:spLocks noGrp="1"/>
          </p:cNvSpPr>
          <p:nvPr>
            <p:ph type="title"/>
          </p:nvPr>
        </p:nvSpPr>
        <p:spPr/>
        <p:txBody>
          <a:bodyPr/>
          <a:lstStyle/>
          <a:p>
            <a:r>
              <a:rPr lang="en-US" b="1" dirty="0">
                <a:solidFill>
                  <a:schemeClr val="bg1"/>
                </a:solidFill>
              </a:rPr>
              <a:t>CCT in UW’s USP Curriculum</a:t>
            </a:r>
          </a:p>
        </p:txBody>
      </p:sp>
      <p:sp>
        <p:nvSpPr>
          <p:cNvPr id="3" name="Content Placeholder 2">
            <a:extLst>
              <a:ext uri="{FF2B5EF4-FFF2-40B4-BE49-F238E27FC236}">
                <a16:creationId xmlns:a16="http://schemas.microsoft.com/office/drawing/2014/main" id="{CD27E147-C22E-994E-90D2-C815E64AE6F8}"/>
              </a:ext>
            </a:extLst>
          </p:cNvPr>
          <p:cNvSpPr>
            <a:spLocks noGrp="1"/>
          </p:cNvSpPr>
          <p:nvPr>
            <p:ph idx="1"/>
          </p:nvPr>
        </p:nvSpPr>
        <p:spPr>
          <a:xfrm>
            <a:off x="838200" y="1612050"/>
            <a:ext cx="10515600" cy="3936333"/>
          </a:xfrm>
        </p:spPr>
        <p:txBody>
          <a:bodyPr>
            <a:noAutofit/>
          </a:bodyPr>
          <a:lstStyle/>
          <a:p>
            <a:pPr marL="342900" marR="0" lvl="0" indent="-342900">
              <a:spcBef>
                <a:spcPts val="0"/>
              </a:spcBef>
              <a:spcAft>
                <a:spcPts val="0"/>
              </a:spcAft>
              <a:buFont typeface="+mj-lt"/>
              <a:buAutoNum type="arabicPeriod"/>
            </a:pPr>
            <a:r>
              <a:rPr lang="en-US" sz="2400" dirty="0">
                <a:solidFill>
                  <a:schemeClr val="bg1"/>
                </a:solidFill>
                <a:effectLst/>
                <a:ea typeface="Calibri" panose="020F0502020204030204" pitchFamily="34" charset="0"/>
                <a:cs typeface="Times New Roman" panose="02020603050405020304" pitchFamily="18" charset="0"/>
              </a:rPr>
              <a:t>Access diverse information through focused research, active discussion, and collaboration with peers. </a:t>
            </a:r>
          </a:p>
          <a:p>
            <a:pPr marL="342900" marR="0" lvl="0" indent="-342900">
              <a:spcBef>
                <a:spcPts val="0"/>
              </a:spcBef>
              <a:spcAft>
                <a:spcPts val="0"/>
              </a:spcAft>
              <a:buFont typeface="+mj-lt"/>
              <a:buAutoNum type="arabicPeriod"/>
            </a:pPr>
            <a:r>
              <a:rPr lang="en-US" sz="2400" dirty="0">
                <a:solidFill>
                  <a:schemeClr val="bg1"/>
                </a:solidFill>
                <a:effectLst/>
                <a:ea typeface="Calibri" panose="020F0502020204030204" pitchFamily="34" charset="0"/>
                <a:cs typeface="Times New Roman" panose="02020603050405020304" pitchFamily="18" charset="0"/>
              </a:rPr>
              <a:t>Separate facts from inferences and relevant from irrelevant information, and explain the limitations of information.</a:t>
            </a:r>
          </a:p>
          <a:p>
            <a:pPr marL="342900" marR="0" lvl="0" indent="-342900">
              <a:spcBef>
                <a:spcPts val="0"/>
              </a:spcBef>
              <a:spcAft>
                <a:spcPts val="0"/>
              </a:spcAft>
              <a:buFont typeface="+mj-lt"/>
              <a:buAutoNum type="arabicPeriod"/>
            </a:pPr>
            <a:r>
              <a:rPr lang="en-US" sz="2400" dirty="0">
                <a:solidFill>
                  <a:schemeClr val="bg1"/>
                </a:solidFill>
                <a:effectLst/>
                <a:ea typeface="Calibri" panose="020F0502020204030204" pitchFamily="34" charset="0"/>
                <a:cs typeface="Times New Roman" panose="02020603050405020304" pitchFamily="18" charset="0"/>
              </a:rPr>
              <a:t>Evaluate the credibility, accuracy, and reliability of conclusions drawn from information. </a:t>
            </a:r>
          </a:p>
          <a:p>
            <a:pPr marL="342900" marR="0" lvl="0" indent="-342900">
              <a:spcBef>
                <a:spcPts val="0"/>
              </a:spcBef>
              <a:spcAft>
                <a:spcPts val="0"/>
              </a:spcAft>
              <a:buFont typeface="+mj-lt"/>
              <a:buAutoNum type="arabicPeriod"/>
            </a:pPr>
            <a:r>
              <a:rPr lang="en-US" sz="2400" dirty="0">
                <a:solidFill>
                  <a:schemeClr val="bg1"/>
                </a:solidFill>
                <a:effectLst/>
                <a:ea typeface="Calibri" panose="020F0502020204030204" pitchFamily="34" charset="0"/>
                <a:cs typeface="Times New Roman" panose="02020603050405020304" pitchFamily="18" charset="0"/>
              </a:rPr>
              <a:t>Recognize and synthesize multiple perspectives to develop innovative viewpoints. </a:t>
            </a:r>
          </a:p>
          <a:p>
            <a:pPr marL="342900" marR="0" lvl="0" indent="-342900">
              <a:spcBef>
                <a:spcPts val="0"/>
              </a:spcBef>
              <a:spcAft>
                <a:spcPts val="0"/>
              </a:spcAft>
              <a:buFont typeface="+mj-lt"/>
              <a:buAutoNum type="arabicPeriod"/>
            </a:pPr>
            <a:r>
              <a:rPr lang="en-US" sz="2400" dirty="0">
                <a:solidFill>
                  <a:schemeClr val="bg1"/>
                </a:solidFill>
                <a:effectLst/>
                <a:ea typeface="Calibri" panose="020F0502020204030204" pitchFamily="34" charset="0"/>
                <a:cs typeface="Times New Roman" panose="02020603050405020304" pitchFamily="18" charset="0"/>
              </a:rPr>
              <a:t>Analyze one’s own and others’ assumptions and evaluate the relevance of contexts when presenting a position. </a:t>
            </a:r>
          </a:p>
          <a:p>
            <a:pPr marL="342900" marR="0" lvl="0" indent="-342900">
              <a:spcBef>
                <a:spcPts val="600"/>
              </a:spcBef>
              <a:spcAft>
                <a:spcPts val="0"/>
              </a:spcAft>
              <a:buFont typeface="+mj-lt"/>
              <a:buAutoNum type="arabicPeriod"/>
            </a:pPr>
            <a:r>
              <a:rPr lang="en-US" sz="2400" dirty="0">
                <a:solidFill>
                  <a:schemeClr val="bg1"/>
                </a:solidFill>
                <a:effectLst/>
                <a:ea typeface="Calibri" panose="020F0502020204030204" pitchFamily="34" charset="0"/>
                <a:cs typeface="Times New Roman" panose="02020603050405020304" pitchFamily="18" charset="0"/>
              </a:rPr>
              <a:t>Communicate ideas in writing using appropriate documentation. </a:t>
            </a:r>
          </a:p>
        </p:txBody>
      </p:sp>
      <p:sp>
        <p:nvSpPr>
          <p:cNvPr id="6" name="Rounded Rectangle 5">
            <a:extLst>
              <a:ext uri="{FF2B5EF4-FFF2-40B4-BE49-F238E27FC236}">
                <a16:creationId xmlns:a16="http://schemas.microsoft.com/office/drawing/2014/main" id="{7993725F-F8B3-941A-EE58-622D6CCC1050}"/>
              </a:ext>
            </a:extLst>
          </p:cNvPr>
          <p:cNvSpPr/>
          <p:nvPr/>
        </p:nvSpPr>
        <p:spPr>
          <a:xfrm>
            <a:off x="315713" y="5708625"/>
            <a:ext cx="2731168" cy="654381"/>
          </a:xfrm>
          <a:prstGeom prst="roundRect">
            <a:avLst/>
          </a:prstGeom>
          <a:solidFill>
            <a:srgbClr val="492F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First Year Seminar </a:t>
            </a:r>
          </a:p>
          <a:p>
            <a:pPr algn="ctr"/>
            <a:r>
              <a:rPr lang="en-US" dirty="0">
                <a:latin typeface="Times New Roman" panose="02020603050405020304" pitchFamily="18" charset="0"/>
                <a:cs typeface="Times New Roman" panose="02020603050405020304" pitchFamily="18" charset="0"/>
              </a:rPr>
              <a:t>(must meet all 6)</a:t>
            </a:r>
          </a:p>
        </p:txBody>
      </p:sp>
      <p:sp>
        <p:nvSpPr>
          <p:cNvPr id="7" name="Rounded Rectangle 6">
            <a:extLst>
              <a:ext uri="{FF2B5EF4-FFF2-40B4-BE49-F238E27FC236}">
                <a16:creationId xmlns:a16="http://schemas.microsoft.com/office/drawing/2014/main" id="{B3730828-D91F-B819-6734-60F290A517D7}"/>
              </a:ext>
            </a:extLst>
          </p:cNvPr>
          <p:cNvSpPr/>
          <p:nvPr/>
        </p:nvSpPr>
        <p:spPr>
          <a:xfrm>
            <a:off x="3050217" y="6142358"/>
            <a:ext cx="3531500" cy="654382"/>
          </a:xfrm>
          <a:prstGeom prst="roundRect">
            <a:avLst/>
          </a:prstGeom>
          <a:solidFill>
            <a:srgbClr val="492F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effectLst/>
              <a:latin typeface="Times New Roman" panose="02020603050405020304" pitchFamily="18" charset="0"/>
              <a:ea typeface="Times New Roman" panose="02020603050405020304" pitchFamily="18" charset="0"/>
            </a:endParaRPr>
          </a:p>
          <a:p>
            <a:pPr algn="ctr"/>
            <a:r>
              <a:rPr lang="en-US" sz="1800" dirty="0">
                <a:effectLst/>
                <a:latin typeface="Times New Roman" panose="02020603050405020304" pitchFamily="18" charset="0"/>
                <a:ea typeface="Times New Roman" panose="02020603050405020304" pitchFamily="18" charset="0"/>
              </a:rPr>
              <a:t>Knowledge of Human Culture (must meet 2)</a:t>
            </a:r>
            <a:endParaRPr lang="en-US" dirty="0"/>
          </a:p>
          <a:p>
            <a:pPr algn="ctr"/>
            <a:r>
              <a:rPr lang="en-US" dirty="0">
                <a:effectLst/>
              </a:rPr>
              <a:t> </a:t>
            </a:r>
            <a:endParaRPr lang="en-US" dirty="0"/>
          </a:p>
        </p:txBody>
      </p:sp>
      <p:sp>
        <p:nvSpPr>
          <p:cNvPr id="9" name="Rounded Rectangle 8">
            <a:extLst>
              <a:ext uri="{FF2B5EF4-FFF2-40B4-BE49-F238E27FC236}">
                <a16:creationId xmlns:a16="http://schemas.microsoft.com/office/drawing/2014/main" id="{F9B9B33B-D5C9-6465-A2ED-3C74639E3909}"/>
              </a:ext>
            </a:extLst>
          </p:cNvPr>
          <p:cNvSpPr/>
          <p:nvPr/>
        </p:nvSpPr>
        <p:spPr>
          <a:xfrm>
            <a:off x="9287519" y="6064586"/>
            <a:ext cx="2955758" cy="793414"/>
          </a:xfrm>
          <a:prstGeom prst="roundRect">
            <a:avLst/>
          </a:prstGeom>
          <a:solidFill>
            <a:srgbClr val="492F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effectLst/>
                <a:latin typeface="Times New Roman" panose="02020603050405020304" pitchFamily="18" charset="0"/>
                <a:ea typeface="Times New Roman" panose="02020603050405020304" pitchFamily="18" charset="0"/>
              </a:rPr>
              <a:t>U.S. &amp; Wyoming Constitutions</a:t>
            </a:r>
            <a:r>
              <a:rPr lang="en-US" dirty="0">
                <a:effectLst/>
              </a:rPr>
              <a:t>  </a:t>
            </a:r>
          </a:p>
          <a:p>
            <a:pPr algn="ctr"/>
            <a:r>
              <a:rPr lang="en-US" dirty="0">
                <a:effectLst/>
                <a:latin typeface="Times New Roman" panose="02020603050405020304" pitchFamily="18" charset="0"/>
                <a:cs typeface="Times New Roman" panose="02020603050405020304" pitchFamily="18" charset="0"/>
              </a:rPr>
              <a:t>(must meet 2)</a:t>
            </a:r>
            <a:endParaRPr lang="en-US" dirty="0">
              <a:latin typeface="Times New Roman" panose="02020603050405020304" pitchFamily="18" charset="0"/>
              <a:cs typeface="Times New Roman" panose="02020603050405020304" pitchFamily="18" charset="0"/>
            </a:endParaRPr>
          </a:p>
        </p:txBody>
      </p:sp>
      <p:sp>
        <p:nvSpPr>
          <p:cNvPr id="13" name="Rounded Rectangle 12">
            <a:extLst>
              <a:ext uri="{FF2B5EF4-FFF2-40B4-BE49-F238E27FC236}">
                <a16:creationId xmlns:a16="http://schemas.microsoft.com/office/drawing/2014/main" id="{046D1E23-8D4C-FBE8-A839-D7398CF200D6}"/>
              </a:ext>
            </a:extLst>
          </p:cNvPr>
          <p:cNvSpPr/>
          <p:nvPr/>
        </p:nvSpPr>
        <p:spPr>
          <a:xfrm>
            <a:off x="6560881" y="5681775"/>
            <a:ext cx="2731168" cy="654381"/>
          </a:xfrm>
          <a:prstGeom prst="roundRect">
            <a:avLst/>
          </a:prstGeom>
          <a:solidFill>
            <a:srgbClr val="492F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Physical &amp; Natural World</a:t>
            </a:r>
          </a:p>
          <a:p>
            <a:pPr algn="ctr"/>
            <a:r>
              <a:rPr lang="en-US" dirty="0">
                <a:latin typeface="Times New Roman" panose="02020603050405020304" pitchFamily="18" charset="0"/>
                <a:cs typeface="Times New Roman" panose="02020603050405020304" pitchFamily="18" charset="0"/>
              </a:rPr>
              <a:t>(must meet 2)</a:t>
            </a:r>
          </a:p>
        </p:txBody>
      </p:sp>
    </p:spTree>
    <p:extLst>
      <p:ext uri="{BB962C8B-B14F-4D97-AF65-F5344CB8AC3E}">
        <p14:creationId xmlns:p14="http://schemas.microsoft.com/office/powerpoint/2010/main" val="1328082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E3AB1D-34D5-704B-B4FB-84AFEF829150}"/>
              </a:ext>
            </a:extLst>
          </p:cNvPr>
          <p:cNvSpPr/>
          <p:nvPr/>
        </p:nvSpPr>
        <p:spPr>
          <a:xfrm>
            <a:off x="5729590" y="0"/>
            <a:ext cx="6074335" cy="6858000"/>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391ADC90-199E-194B-B6EC-0DE7B6D39DF0}"/>
              </a:ext>
            </a:extLst>
          </p:cNvPr>
          <p:cNvPicPr>
            <a:picLocks noChangeAspect="1"/>
          </p:cNvPicPr>
          <p:nvPr/>
        </p:nvPicPr>
        <p:blipFill>
          <a:blip r:embed="rId2"/>
          <a:stretch>
            <a:fillRect/>
          </a:stretch>
        </p:blipFill>
        <p:spPr>
          <a:xfrm>
            <a:off x="1665975" y="358815"/>
            <a:ext cx="464671" cy="454765"/>
          </a:xfrm>
          <a:prstGeom prst="rect">
            <a:avLst/>
          </a:prstGeom>
        </p:spPr>
      </p:pic>
      <p:pic>
        <p:nvPicPr>
          <p:cNvPr id="9" name="Picture 8">
            <a:extLst>
              <a:ext uri="{FF2B5EF4-FFF2-40B4-BE49-F238E27FC236}">
                <a16:creationId xmlns:a16="http://schemas.microsoft.com/office/drawing/2014/main" id="{3F8CB455-D2C5-6D45-B610-9F6267C99CB5}"/>
              </a:ext>
            </a:extLst>
          </p:cNvPr>
          <p:cNvPicPr>
            <a:picLocks noChangeAspect="1"/>
          </p:cNvPicPr>
          <p:nvPr/>
        </p:nvPicPr>
        <p:blipFill>
          <a:blip r:embed="rId3"/>
          <a:stretch>
            <a:fillRect/>
          </a:stretch>
        </p:blipFill>
        <p:spPr>
          <a:xfrm>
            <a:off x="4719358" y="6179194"/>
            <a:ext cx="416533" cy="468564"/>
          </a:xfrm>
          <a:prstGeom prst="rect">
            <a:avLst/>
          </a:prstGeom>
        </p:spPr>
      </p:pic>
      <p:sp>
        <p:nvSpPr>
          <p:cNvPr id="10" name="TextBox 9">
            <a:extLst>
              <a:ext uri="{FF2B5EF4-FFF2-40B4-BE49-F238E27FC236}">
                <a16:creationId xmlns:a16="http://schemas.microsoft.com/office/drawing/2014/main" id="{11CBDBF8-B2AA-A64A-B70E-ECED734F45D9}"/>
              </a:ext>
            </a:extLst>
          </p:cNvPr>
          <p:cNvSpPr txBox="1"/>
          <p:nvPr/>
        </p:nvSpPr>
        <p:spPr>
          <a:xfrm>
            <a:off x="1816768" y="456244"/>
            <a:ext cx="3202414" cy="6771084"/>
          </a:xfrm>
          <a:prstGeom prst="rect">
            <a:avLst/>
          </a:prstGeom>
          <a:noFill/>
        </p:spPr>
        <p:txBody>
          <a:bodyPr wrap="square" rtlCol="0">
            <a:spAutoFit/>
          </a:bodyPr>
          <a:lstStyle/>
          <a:p>
            <a:pPr algn="ctr"/>
            <a:r>
              <a:rPr lang="en-US" sz="3600" b="1" dirty="0">
                <a:latin typeface="Myriad Pro" panose="020B0503030403020204" pitchFamily="34" charset="0"/>
              </a:rPr>
              <a:t>CCT is . . .</a:t>
            </a:r>
          </a:p>
          <a:p>
            <a:pPr algn="ctr"/>
            <a:endParaRPr lang="en-US" sz="3600" b="1" dirty="0">
              <a:highlight>
                <a:srgbClr val="FFFF00"/>
              </a:highlight>
              <a:latin typeface="Myriad Pro" panose="020B0503030403020204" pitchFamily="34" charset="0"/>
            </a:endParaRPr>
          </a:p>
          <a:p>
            <a:pPr marL="234950" indent="-234950">
              <a:spcAft>
                <a:spcPts val="600"/>
              </a:spcAft>
            </a:pPr>
            <a:r>
              <a:rPr lang="en-US" sz="2400" b="1" dirty="0">
                <a:latin typeface="Myriad Pro Semibold" panose="020B0503030403020204" pitchFamily="34" charset="0"/>
              </a:rPr>
              <a:t>• Important to the state of WY</a:t>
            </a:r>
          </a:p>
          <a:p>
            <a:pPr marL="234950" indent="-225425">
              <a:spcBef>
                <a:spcPts val="600"/>
              </a:spcBef>
              <a:spcAft>
                <a:spcPts val="600"/>
              </a:spcAft>
            </a:pPr>
            <a:r>
              <a:rPr lang="en-US" sz="2400" b="1" dirty="0">
                <a:latin typeface="Myriad Pro Semibold" panose="020B0503030403020204" pitchFamily="34" charset="0"/>
              </a:rPr>
              <a:t>• Demanded by employers</a:t>
            </a:r>
          </a:p>
          <a:p>
            <a:pPr marL="238125" indent="-238125">
              <a:spcBef>
                <a:spcPts val="600"/>
              </a:spcBef>
              <a:spcAft>
                <a:spcPts val="600"/>
              </a:spcAft>
              <a:buFont typeface="Arial" panose="020B0604020202020204" pitchFamily="34" charset="0"/>
              <a:buChar char="•"/>
            </a:pPr>
            <a:r>
              <a:rPr lang="en-US" sz="2400" b="1" dirty="0">
                <a:latin typeface="Myriad Pro Semibold" panose="020B0503030403020204" pitchFamily="34" charset="0"/>
              </a:rPr>
              <a:t>Required by UW’s accreditation body</a:t>
            </a:r>
          </a:p>
          <a:p>
            <a:pPr marL="234950" indent="-225425">
              <a:spcBef>
                <a:spcPts val="600"/>
              </a:spcBef>
              <a:spcAft>
                <a:spcPts val="600"/>
              </a:spcAft>
            </a:pPr>
            <a:r>
              <a:rPr lang="en-US" sz="2400" b="1" dirty="0">
                <a:latin typeface="Myriad Pro Semibold" panose="020B0503030403020204" pitchFamily="34" charset="0"/>
              </a:rPr>
              <a:t>• Necessary for informed and engaged citizenship</a:t>
            </a:r>
          </a:p>
          <a:p>
            <a:pPr marL="234950" indent="-225425">
              <a:spcBef>
                <a:spcPts val="600"/>
              </a:spcBef>
              <a:spcAft>
                <a:spcPts val="600"/>
              </a:spcAft>
            </a:pPr>
            <a:r>
              <a:rPr lang="en-US" sz="2400" b="1" dirty="0">
                <a:latin typeface="Myriad Pro Semibold" panose="020B0503030403020204" pitchFamily="34" charset="0"/>
              </a:rPr>
              <a:t>• The backbone of a liberal education</a:t>
            </a:r>
          </a:p>
          <a:p>
            <a:pPr marL="234950" indent="-225425">
              <a:spcBef>
                <a:spcPts val="600"/>
              </a:spcBef>
            </a:pPr>
            <a:endParaRPr lang="en-US" sz="2400" b="1" dirty="0">
              <a:latin typeface="Myriad Pro Semibold" panose="020B0503030403020204" pitchFamily="34" charset="0"/>
            </a:endParaRPr>
          </a:p>
        </p:txBody>
      </p:sp>
      <p:pic>
        <p:nvPicPr>
          <p:cNvPr id="3" name="Picture 2">
            <a:extLst>
              <a:ext uri="{FF2B5EF4-FFF2-40B4-BE49-F238E27FC236}">
                <a16:creationId xmlns:a16="http://schemas.microsoft.com/office/drawing/2014/main" id="{5B9CC9A0-69F3-81B9-E120-0E450D2B791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7425" t="-1436" r="8842" b="1436"/>
          <a:stretch/>
        </p:blipFill>
        <p:spPr>
          <a:xfrm>
            <a:off x="5729590" y="210242"/>
            <a:ext cx="6074335" cy="6437516"/>
          </a:xfrm>
          <a:prstGeom prst="rect">
            <a:avLst/>
          </a:prstGeom>
        </p:spPr>
      </p:pic>
      <p:sp>
        <p:nvSpPr>
          <p:cNvPr id="8" name="Rectangle 7">
            <a:extLst>
              <a:ext uri="{FF2B5EF4-FFF2-40B4-BE49-F238E27FC236}">
                <a16:creationId xmlns:a16="http://schemas.microsoft.com/office/drawing/2014/main" id="{60429627-0D19-0EDE-672D-910B68DBDCDD}"/>
              </a:ext>
            </a:extLst>
          </p:cNvPr>
          <p:cNvSpPr/>
          <p:nvPr/>
        </p:nvSpPr>
        <p:spPr>
          <a:xfrm>
            <a:off x="1313234" y="0"/>
            <a:ext cx="107004" cy="6858000"/>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4BA04A3-6EA2-75D1-1E3D-F259B966931D}"/>
              </a:ext>
            </a:extLst>
          </p:cNvPr>
          <p:cNvSpPr/>
          <p:nvPr/>
        </p:nvSpPr>
        <p:spPr>
          <a:xfrm rot="16200000">
            <a:off x="-2772381" y="2772379"/>
            <a:ext cx="6857999" cy="1313236"/>
          </a:xfrm>
          <a:prstGeom prst="rect">
            <a:avLst/>
          </a:prstGeom>
          <a:solidFill>
            <a:srgbClr val="492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spc="300" dirty="0">
                <a:solidFill>
                  <a:schemeClr val="bg1"/>
                </a:solidFill>
                <a:latin typeface="Myriad Pro" panose="020B0503030403020204" pitchFamily="34" charset="0"/>
              </a:rPr>
              <a:t> THE VALUE OF CCT</a:t>
            </a:r>
          </a:p>
        </p:txBody>
      </p:sp>
    </p:spTree>
    <p:extLst>
      <p:ext uri="{BB962C8B-B14F-4D97-AF65-F5344CB8AC3E}">
        <p14:creationId xmlns:p14="http://schemas.microsoft.com/office/powerpoint/2010/main" val="2111452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5A9D67-BAF8-534C-A37B-10E36FB6EA75}"/>
              </a:ext>
            </a:extLst>
          </p:cNvPr>
          <p:cNvSpPr/>
          <p:nvPr/>
        </p:nvSpPr>
        <p:spPr>
          <a:xfrm>
            <a:off x="0" y="0"/>
            <a:ext cx="12335256" cy="6922008"/>
          </a:xfrm>
          <a:prstGeom prst="rect">
            <a:avLst/>
          </a:prstGeom>
          <a:solidFill>
            <a:srgbClr val="492F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08D5E164-80DE-9E48-8B51-FFAFE7086706}"/>
              </a:ext>
            </a:extLst>
          </p:cNvPr>
          <p:cNvPicPr>
            <a:picLocks noChangeAspect="1"/>
          </p:cNvPicPr>
          <p:nvPr/>
        </p:nvPicPr>
        <p:blipFill>
          <a:blip r:embed="rId2"/>
          <a:stretch>
            <a:fillRect/>
          </a:stretch>
        </p:blipFill>
        <p:spPr>
          <a:xfrm>
            <a:off x="0" y="5627021"/>
            <a:ext cx="12335256" cy="1362456"/>
          </a:xfrm>
          <a:prstGeom prst="rect">
            <a:avLst/>
          </a:prstGeom>
        </p:spPr>
      </p:pic>
      <p:sp>
        <p:nvSpPr>
          <p:cNvPr id="2" name="Title 1">
            <a:extLst>
              <a:ext uri="{FF2B5EF4-FFF2-40B4-BE49-F238E27FC236}">
                <a16:creationId xmlns:a16="http://schemas.microsoft.com/office/drawing/2014/main" id="{656444AF-CF96-9946-BCDF-EBBF91C3F57B}"/>
              </a:ext>
            </a:extLst>
          </p:cNvPr>
          <p:cNvSpPr>
            <a:spLocks noGrp="1"/>
          </p:cNvSpPr>
          <p:nvPr>
            <p:ph type="title"/>
          </p:nvPr>
        </p:nvSpPr>
        <p:spPr/>
        <p:txBody>
          <a:bodyPr/>
          <a:lstStyle/>
          <a:p>
            <a:r>
              <a:rPr lang="en-US" b="1" dirty="0">
                <a:solidFill>
                  <a:schemeClr val="bg1"/>
                </a:solidFill>
              </a:rPr>
              <a:t>Important to the State of Wyoming</a:t>
            </a:r>
          </a:p>
        </p:txBody>
      </p:sp>
      <p:sp>
        <p:nvSpPr>
          <p:cNvPr id="3" name="Content Placeholder 2">
            <a:extLst>
              <a:ext uri="{FF2B5EF4-FFF2-40B4-BE49-F238E27FC236}">
                <a16:creationId xmlns:a16="http://schemas.microsoft.com/office/drawing/2014/main" id="{CD27E147-C22E-994E-90D2-C815E64AE6F8}"/>
              </a:ext>
            </a:extLst>
          </p:cNvPr>
          <p:cNvSpPr>
            <a:spLocks noGrp="1"/>
          </p:cNvSpPr>
          <p:nvPr>
            <p:ph idx="1"/>
          </p:nvPr>
        </p:nvSpPr>
        <p:spPr>
          <a:xfrm>
            <a:off x="693821" y="1858612"/>
            <a:ext cx="10515600" cy="4351338"/>
          </a:xfrm>
        </p:spPr>
        <p:txBody>
          <a:bodyPr>
            <a:normAutofit/>
          </a:bodyPr>
          <a:lstStyle/>
          <a:p>
            <a:r>
              <a:rPr lang="en-US" dirty="0">
                <a:solidFill>
                  <a:schemeClr val="bg1"/>
                </a:solidFill>
              </a:rPr>
              <a:t>WY Dept. of Education </a:t>
            </a:r>
            <a:r>
              <a:rPr lang="en-US" dirty="0">
                <a:solidFill>
                  <a:schemeClr val="bg1"/>
                </a:solidFill>
                <a:effectLst/>
                <a:ea typeface="Times New Roman" panose="02020603050405020304" pitchFamily="18" charset="0"/>
              </a:rPr>
              <a:t>includes both creativity and critical thinking in the performance standards for the state’s public secondary schools as part of their Common Core of Skills </a:t>
            </a:r>
            <a:endParaRPr lang="en-US" dirty="0">
              <a:solidFill>
                <a:schemeClr val="bg1"/>
              </a:solidFill>
            </a:endParaRPr>
          </a:p>
          <a:p>
            <a:r>
              <a:rPr lang="en-US" dirty="0">
                <a:solidFill>
                  <a:schemeClr val="bg1"/>
                </a:solidFill>
              </a:rPr>
              <a:t>Important for adapting to changing economic realities</a:t>
            </a:r>
            <a:r>
              <a:rPr lang="en-US" dirty="0">
                <a:solidFill>
                  <a:schemeClr val="bg1"/>
                </a:solidFill>
                <a:effectLst/>
                <a:ea typeface="Times New Roman" panose="02020603050405020304" pitchFamily="18" charset="0"/>
              </a:rPr>
              <a:t>, new occupational sectors require prepared workers</a:t>
            </a:r>
            <a:endParaRPr lang="en-US" dirty="0">
              <a:solidFill>
                <a:schemeClr val="bg1"/>
              </a:solidFill>
            </a:endParaRPr>
          </a:p>
          <a:p>
            <a:pPr marL="0" indent="0">
              <a:buNone/>
            </a:pPr>
            <a:endParaRPr lang="en-US" dirty="0">
              <a:solidFill>
                <a:schemeClr val="bg1"/>
              </a:solidFill>
            </a:endParaRPr>
          </a:p>
        </p:txBody>
      </p:sp>
    </p:spTree>
    <p:extLst>
      <p:ext uri="{BB962C8B-B14F-4D97-AF65-F5344CB8AC3E}">
        <p14:creationId xmlns:p14="http://schemas.microsoft.com/office/powerpoint/2010/main" val="3423004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5A9D67-BAF8-534C-A37B-10E36FB6EA75}"/>
              </a:ext>
            </a:extLst>
          </p:cNvPr>
          <p:cNvSpPr/>
          <p:nvPr/>
        </p:nvSpPr>
        <p:spPr>
          <a:xfrm>
            <a:off x="0" y="0"/>
            <a:ext cx="12335256" cy="6922008"/>
          </a:xfrm>
          <a:prstGeom prst="rect">
            <a:avLst/>
          </a:prstGeom>
          <a:solidFill>
            <a:srgbClr val="492F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08D5E164-80DE-9E48-8B51-FFAFE7086706}"/>
              </a:ext>
            </a:extLst>
          </p:cNvPr>
          <p:cNvPicPr>
            <a:picLocks noChangeAspect="1"/>
          </p:cNvPicPr>
          <p:nvPr/>
        </p:nvPicPr>
        <p:blipFill>
          <a:blip r:embed="rId2"/>
          <a:stretch>
            <a:fillRect/>
          </a:stretch>
        </p:blipFill>
        <p:spPr>
          <a:xfrm>
            <a:off x="0" y="5627021"/>
            <a:ext cx="12335256" cy="1362456"/>
          </a:xfrm>
          <a:prstGeom prst="rect">
            <a:avLst/>
          </a:prstGeom>
        </p:spPr>
      </p:pic>
      <p:sp>
        <p:nvSpPr>
          <p:cNvPr id="2" name="Title 1">
            <a:extLst>
              <a:ext uri="{FF2B5EF4-FFF2-40B4-BE49-F238E27FC236}">
                <a16:creationId xmlns:a16="http://schemas.microsoft.com/office/drawing/2014/main" id="{656444AF-CF96-9946-BCDF-EBBF91C3F57B}"/>
              </a:ext>
            </a:extLst>
          </p:cNvPr>
          <p:cNvSpPr>
            <a:spLocks noGrp="1"/>
          </p:cNvSpPr>
          <p:nvPr>
            <p:ph type="title"/>
          </p:nvPr>
        </p:nvSpPr>
        <p:spPr/>
        <p:txBody>
          <a:bodyPr/>
          <a:lstStyle/>
          <a:p>
            <a:r>
              <a:rPr lang="en-US" b="1" dirty="0">
                <a:solidFill>
                  <a:schemeClr val="bg1"/>
                </a:solidFill>
              </a:rPr>
              <a:t>Demanded by Employers</a:t>
            </a:r>
          </a:p>
        </p:txBody>
      </p:sp>
      <p:sp>
        <p:nvSpPr>
          <p:cNvPr id="3" name="Content Placeholder 2">
            <a:extLst>
              <a:ext uri="{FF2B5EF4-FFF2-40B4-BE49-F238E27FC236}">
                <a16:creationId xmlns:a16="http://schemas.microsoft.com/office/drawing/2014/main" id="{CD27E147-C22E-994E-90D2-C815E64AE6F8}"/>
              </a:ext>
            </a:extLst>
          </p:cNvPr>
          <p:cNvSpPr>
            <a:spLocks noGrp="1"/>
          </p:cNvSpPr>
          <p:nvPr>
            <p:ph idx="1"/>
          </p:nvPr>
        </p:nvSpPr>
        <p:spPr/>
        <p:txBody>
          <a:bodyPr>
            <a:normAutofit/>
          </a:bodyPr>
          <a:lstStyle/>
          <a:p>
            <a:r>
              <a:rPr lang="en-US" u="none" strike="noStrike" dirty="0">
                <a:solidFill>
                  <a:schemeClr val="bg1"/>
                </a:solidFill>
                <a:effectLst/>
                <a:ea typeface="Times New Roman" panose="02020603050405020304" pitchFamily="18" charset="0"/>
              </a:rPr>
              <a:t>American Council of Trustees and Alumni’s “What Will They Learn?” Project, 2019</a:t>
            </a:r>
          </a:p>
          <a:p>
            <a:pPr marL="457200" lvl="1" indent="0">
              <a:buNone/>
            </a:pPr>
            <a:r>
              <a:rPr lang="en-US" sz="2000" dirty="0">
                <a:solidFill>
                  <a:schemeClr val="bg1"/>
                </a:solidFill>
                <a:ea typeface="Times New Roman" panose="02020603050405020304" pitchFamily="18" charset="0"/>
              </a:rPr>
              <a:t>We must “</a:t>
            </a:r>
            <a:r>
              <a:rPr lang="en-US" sz="2000" dirty="0">
                <a:solidFill>
                  <a:schemeClr val="bg1"/>
                </a:solidFill>
                <a:effectLst/>
                <a:ea typeface="Times New Roman" panose="02020603050405020304" pitchFamily="18" charset="0"/>
              </a:rPr>
              <a:t>help students develop skills that can apply to future jobs, such as a general knowledge of college-level math, critical thinking, and the ability to communicate clearly.” </a:t>
            </a:r>
            <a:endParaRPr lang="en-US" sz="2000" u="none" strike="noStrike" dirty="0">
              <a:solidFill>
                <a:schemeClr val="bg1"/>
              </a:solidFill>
              <a:effectLst/>
              <a:ea typeface="Times New Roman" panose="02020603050405020304" pitchFamily="18" charset="0"/>
            </a:endParaRPr>
          </a:p>
          <a:p>
            <a:r>
              <a:rPr lang="en-US" dirty="0">
                <a:solidFill>
                  <a:schemeClr val="bg1"/>
                </a:solidFill>
              </a:rPr>
              <a:t>AAC&amp;U’s annual survey of employers consistently identified the importance of critical thinking, along with problem-solving, teamwork, and communication through writing and speaking</a:t>
            </a:r>
          </a:p>
        </p:txBody>
      </p:sp>
    </p:spTree>
    <p:extLst>
      <p:ext uri="{BB962C8B-B14F-4D97-AF65-F5344CB8AC3E}">
        <p14:creationId xmlns:p14="http://schemas.microsoft.com/office/powerpoint/2010/main" val="1702280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5A9D67-BAF8-534C-A37B-10E36FB6EA75}"/>
              </a:ext>
            </a:extLst>
          </p:cNvPr>
          <p:cNvSpPr/>
          <p:nvPr/>
        </p:nvSpPr>
        <p:spPr>
          <a:xfrm>
            <a:off x="0" y="0"/>
            <a:ext cx="12335256" cy="6922008"/>
          </a:xfrm>
          <a:prstGeom prst="rect">
            <a:avLst/>
          </a:prstGeom>
          <a:solidFill>
            <a:srgbClr val="492F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08D5E164-80DE-9E48-8B51-FFAFE7086706}"/>
              </a:ext>
            </a:extLst>
          </p:cNvPr>
          <p:cNvPicPr>
            <a:picLocks noChangeAspect="1"/>
          </p:cNvPicPr>
          <p:nvPr/>
        </p:nvPicPr>
        <p:blipFill>
          <a:blip r:embed="rId2"/>
          <a:stretch>
            <a:fillRect/>
          </a:stretch>
        </p:blipFill>
        <p:spPr>
          <a:xfrm>
            <a:off x="0" y="5627021"/>
            <a:ext cx="12335256" cy="1362456"/>
          </a:xfrm>
          <a:prstGeom prst="rect">
            <a:avLst/>
          </a:prstGeom>
        </p:spPr>
      </p:pic>
      <p:sp>
        <p:nvSpPr>
          <p:cNvPr id="2" name="Title 1">
            <a:extLst>
              <a:ext uri="{FF2B5EF4-FFF2-40B4-BE49-F238E27FC236}">
                <a16:creationId xmlns:a16="http://schemas.microsoft.com/office/drawing/2014/main" id="{656444AF-CF96-9946-BCDF-EBBF91C3F57B}"/>
              </a:ext>
            </a:extLst>
          </p:cNvPr>
          <p:cNvSpPr>
            <a:spLocks noGrp="1"/>
          </p:cNvSpPr>
          <p:nvPr>
            <p:ph type="title"/>
          </p:nvPr>
        </p:nvSpPr>
        <p:spPr/>
        <p:txBody>
          <a:bodyPr/>
          <a:lstStyle/>
          <a:p>
            <a:r>
              <a:rPr lang="en-US" b="1" dirty="0">
                <a:solidFill>
                  <a:schemeClr val="bg1"/>
                </a:solidFill>
              </a:rPr>
              <a:t>Required by UW’s Accrediting Body (HLC)</a:t>
            </a:r>
          </a:p>
        </p:txBody>
      </p:sp>
      <p:sp>
        <p:nvSpPr>
          <p:cNvPr id="3" name="Content Placeholder 2">
            <a:extLst>
              <a:ext uri="{FF2B5EF4-FFF2-40B4-BE49-F238E27FC236}">
                <a16:creationId xmlns:a16="http://schemas.microsoft.com/office/drawing/2014/main" id="{CD27E147-C22E-994E-90D2-C815E64AE6F8}"/>
              </a:ext>
            </a:extLst>
          </p:cNvPr>
          <p:cNvSpPr>
            <a:spLocks noGrp="1"/>
          </p:cNvSpPr>
          <p:nvPr>
            <p:ph idx="1"/>
          </p:nvPr>
        </p:nvSpPr>
        <p:spPr/>
        <p:txBody>
          <a:bodyPr>
            <a:normAutofit/>
          </a:bodyPr>
          <a:lstStyle/>
          <a:p>
            <a:r>
              <a:rPr lang="en-US" dirty="0">
                <a:solidFill>
                  <a:schemeClr val="bg1"/>
                </a:solidFill>
                <a:effectLst/>
                <a:ea typeface="Times New Roman" panose="02020603050405020304" pitchFamily="18" charset="0"/>
              </a:rPr>
              <a:t>Requires the University to offer programs that engage students in collecting, analyzing, and communicating information; in mastering modes of intellectual inquiry or creative work; and in developing skills adaptable to changing environments.</a:t>
            </a:r>
            <a:endParaRPr lang="en-US" dirty="0">
              <a:solidFill>
                <a:schemeClr val="bg1"/>
              </a:solidFill>
            </a:endParaRPr>
          </a:p>
        </p:txBody>
      </p:sp>
    </p:spTree>
    <p:extLst>
      <p:ext uri="{BB962C8B-B14F-4D97-AF65-F5344CB8AC3E}">
        <p14:creationId xmlns:p14="http://schemas.microsoft.com/office/powerpoint/2010/main" val="37782804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1640</TotalTime>
  <Words>949</Words>
  <Application>Microsoft Macintosh PowerPoint</Application>
  <PresentationFormat>Widescreen</PresentationFormat>
  <Paragraphs>119</Paragraphs>
  <Slides>20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Calibri Light</vt:lpstr>
      <vt:lpstr>Myriad Pro</vt:lpstr>
      <vt:lpstr>Myriad Pro Semibold</vt:lpstr>
      <vt:lpstr>Times New Roman</vt:lpstr>
      <vt:lpstr>Office Theme</vt:lpstr>
      <vt:lpstr>PowerPoint Presentation</vt:lpstr>
      <vt:lpstr>PowerPoint Presentation</vt:lpstr>
      <vt:lpstr>PowerPoint Presentation</vt:lpstr>
      <vt:lpstr>PowerPoint Presentation</vt:lpstr>
      <vt:lpstr>CCT in UW’s USP Curriculum</vt:lpstr>
      <vt:lpstr>PowerPoint Presentation</vt:lpstr>
      <vt:lpstr>Important to the State of Wyoming</vt:lpstr>
      <vt:lpstr>Demanded by Employers</vt:lpstr>
      <vt:lpstr>Required by UW’s Accrediting Body (HLC)</vt:lpstr>
      <vt:lpstr>Necessary for Informed &amp; Engaged Citizenship</vt:lpstr>
      <vt:lpstr>The Backbone of a Liberal Education (USP)</vt:lpstr>
      <vt:lpstr>WHERE IS CCT TAUGHT OUTSIDE OF USP?  THESE UNITS MENTION IT EXPLICITLY IN THEIR POSTED STUDENT LEARNING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Martha McCaughey</cp:lastModifiedBy>
  <cp:revision>87</cp:revision>
  <dcterms:created xsi:type="dcterms:W3CDTF">2018-11-05T17:30:22Z</dcterms:created>
  <dcterms:modified xsi:type="dcterms:W3CDTF">2022-09-19T19:48:15Z</dcterms:modified>
  <cp:category/>
</cp:coreProperties>
</file>