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7" r:id="rId5"/>
    <p:sldId id="303" r:id="rId6"/>
    <p:sldId id="294" r:id="rId7"/>
    <p:sldId id="295" r:id="rId8"/>
    <p:sldId id="314" r:id="rId9"/>
    <p:sldId id="309" r:id="rId10"/>
    <p:sldId id="310" r:id="rId11"/>
    <p:sldId id="316" r:id="rId12"/>
    <p:sldId id="315" r:id="rId13"/>
    <p:sldId id="311" r:id="rId14"/>
    <p:sldId id="318" r:id="rId15"/>
    <p:sldId id="317" r:id="rId16"/>
    <p:sldId id="312" r:id="rId17"/>
    <p:sldId id="319" r:id="rId18"/>
    <p:sldId id="313" r:id="rId19"/>
    <p:sldId id="320" r:id="rId20"/>
    <p:sldId id="296" r:id="rId21"/>
    <p:sldId id="297" r:id="rId22"/>
    <p:sldId id="298" r:id="rId23"/>
    <p:sldId id="299" r:id="rId24"/>
    <p:sldId id="306" r:id="rId25"/>
    <p:sldId id="307" r:id="rId26"/>
    <p:sldId id="308" r:id="rId27"/>
    <p:sldId id="291" r:id="rId28"/>
    <p:sldId id="293" r:id="rId29"/>
    <p:sldId id="305" r:id="rId30"/>
    <p:sldId id="268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3375" autoAdjust="0"/>
  </p:normalViewPr>
  <p:slideViewPr>
    <p:cSldViewPr snapToGrid="0" snapToObjects="1">
      <p:cViewPr varScale="1">
        <p:scale>
          <a:sx n="78" d="100"/>
          <a:sy n="78" d="100"/>
        </p:scale>
        <p:origin x="1565" y="62"/>
      </p:cViewPr>
      <p:guideLst>
        <p:guide orient="horz" pos="7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1DD28-4F5B-448A-B853-E325B46DD9FB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193BE8BE-52F0-4820-9CF8-2E8E6750AC7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  <a:latin typeface="Arial Narrow" panose="020B0606020202030204" pitchFamily="34" charset="0"/>
            </a:rPr>
            <a:t>Current State Assessment</a:t>
          </a:r>
        </a:p>
      </dgm:t>
    </dgm:pt>
    <dgm:pt modelId="{F6CBBCF9-C6DE-499C-9ED9-B63712AB957D}" type="parTrans" cxnId="{CD4D5C8C-856D-418C-871A-3232DAC10D06}">
      <dgm:prSet/>
      <dgm:spPr/>
      <dgm:t>
        <a:bodyPr/>
        <a:lstStyle/>
        <a:p>
          <a:endParaRPr lang="en-US" sz="1400">
            <a:latin typeface="Arial Narrow" panose="020B0606020202030204" pitchFamily="34" charset="0"/>
          </a:endParaRPr>
        </a:p>
      </dgm:t>
    </dgm:pt>
    <dgm:pt modelId="{2BE1AD72-59E7-4A7B-9B3F-DD5A53282C33}" type="sibTrans" cxnId="{CD4D5C8C-856D-418C-871A-3232DAC10D06}">
      <dgm:prSet/>
      <dgm:spPr/>
      <dgm:t>
        <a:bodyPr/>
        <a:lstStyle/>
        <a:p>
          <a:endParaRPr lang="en-US" sz="1400">
            <a:latin typeface="Arial Narrow" panose="020B0606020202030204" pitchFamily="34" charset="0"/>
          </a:endParaRPr>
        </a:p>
      </dgm:t>
    </dgm:pt>
    <dgm:pt modelId="{6AA800DB-CBF9-4C75-8860-E525A664FCF4}">
      <dgm:prSet phldrT="[Text]" custT="1"/>
      <dgm:spPr>
        <a:ln>
          <a:solidFill>
            <a:schemeClr val="tx2"/>
          </a:solidFill>
        </a:ln>
      </dgm:spPr>
      <dgm:t>
        <a:bodyPr lIns="36576"/>
        <a:lstStyle/>
        <a:p>
          <a:r>
            <a:rPr lang="en-US" sz="1400" b="1" dirty="0">
              <a:solidFill>
                <a:schemeClr val="tx2"/>
              </a:solidFill>
              <a:latin typeface="Arial Narrow" panose="020B0606020202030204" pitchFamily="34" charset="0"/>
            </a:rPr>
            <a:t>Organizational Assessment</a:t>
          </a:r>
        </a:p>
      </dgm:t>
    </dgm:pt>
    <dgm:pt modelId="{56852CAE-DEB8-40C9-BAB9-035D45B3B698}" type="parTrans" cxnId="{41B8F33E-7C53-4BF7-A2DA-39486293826B}">
      <dgm:prSet/>
      <dgm:spPr/>
      <dgm:t>
        <a:bodyPr/>
        <a:lstStyle/>
        <a:p>
          <a:endParaRPr lang="en-US" sz="1400">
            <a:latin typeface="Arial Narrow" panose="020B0606020202030204" pitchFamily="34" charset="0"/>
          </a:endParaRPr>
        </a:p>
      </dgm:t>
    </dgm:pt>
    <dgm:pt modelId="{CFEA52B1-A551-455D-B841-3C802C4D8257}" type="sibTrans" cxnId="{41B8F33E-7C53-4BF7-A2DA-39486293826B}">
      <dgm:prSet/>
      <dgm:spPr/>
      <dgm:t>
        <a:bodyPr/>
        <a:lstStyle/>
        <a:p>
          <a:endParaRPr lang="en-US" sz="1400">
            <a:latin typeface="Arial Narrow" panose="020B0606020202030204" pitchFamily="34" charset="0"/>
          </a:endParaRPr>
        </a:p>
      </dgm:t>
    </dgm:pt>
    <dgm:pt modelId="{5699C361-65A2-4A34-B807-7F60D29081DA}">
      <dgm:prSet phldrT="[Text]" custT="1"/>
      <dgm:spPr>
        <a:ln>
          <a:solidFill>
            <a:schemeClr val="tx2"/>
          </a:solidFill>
        </a:ln>
      </dgm:spPr>
      <dgm:t>
        <a:bodyPr lIns="36576"/>
        <a:lstStyle/>
        <a:p>
          <a:endParaRPr lang="en-US" sz="1400" b="1" dirty="0">
            <a:solidFill>
              <a:schemeClr val="tx2"/>
            </a:solidFill>
            <a:latin typeface="Arial Narrow" panose="020B0606020202030204" pitchFamily="34" charset="0"/>
          </a:endParaRPr>
        </a:p>
        <a:p>
          <a:r>
            <a:rPr lang="en-US" sz="1400" b="1" dirty="0">
              <a:solidFill>
                <a:schemeClr val="tx2"/>
              </a:solidFill>
              <a:latin typeface="Arial Narrow" panose="020B0606020202030204" pitchFamily="34" charset="0"/>
            </a:rPr>
            <a:t>Strategy Development</a:t>
          </a:r>
        </a:p>
        <a:p>
          <a:endParaRPr lang="en-US" sz="14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A6D299B8-A3CC-4E26-BAED-C52F88E9279D}" type="parTrans" cxnId="{622F8A56-9056-4A19-B70A-DCCDD98CBA0C}">
      <dgm:prSet/>
      <dgm:spPr/>
      <dgm:t>
        <a:bodyPr/>
        <a:lstStyle/>
        <a:p>
          <a:endParaRPr lang="en-US"/>
        </a:p>
      </dgm:t>
    </dgm:pt>
    <dgm:pt modelId="{A5D0FEA8-BF3E-4122-80B0-CB64025EDB1E}" type="sibTrans" cxnId="{622F8A56-9056-4A19-B70A-DCCDD98CBA0C}">
      <dgm:prSet/>
      <dgm:spPr/>
      <dgm:t>
        <a:bodyPr/>
        <a:lstStyle/>
        <a:p>
          <a:endParaRPr lang="en-US"/>
        </a:p>
      </dgm:t>
    </dgm:pt>
    <dgm:pt modelId="{41CAFC4B-1640-42CD-B2DE-AEC6CBA7FA28}" type="pres">
      <dgm:prSet presAssocID="{5211DD28-4F5B-448A-B853-E325B46DD9FB}" presName="Name0" presStyleCnt="0">
        <dgm:presLayoutVars>
          <dgm:dir/>
          <dgm:animLvl val="lvl"/>
          <dgm:resizeHandles val="exact"/>
        </dgm:presLayoutVars>
      </dgm:prSet>
      <dgm:spPr/>
    </dgm:pt>
    <dgm:pt modelId="{5FBDE22A-72E1-415B-AEE1-FB1A9F5B05D1}" type="pres">
      <dgm:prSet presAssocID="{193BE8BE-52F0-4820-9CF8-2E8E6750AC7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CD7C6E-1E8D-44AA-911C-2EDB9FEB64F9}" type="pres">
      <dgm:prSet presAssocID="{2BE1AD72-59E7-4A7B-9B3F-DD5A53282C33}" presName="parTxOnlySpace" presStyleCnt="0"/>
      <dgm:spPr/>
    </dgm:pt>
    <dgm:pt modelId="{59ED0AA2-986C-4824-A9C6-9B2095E41A4A}" type="pres">
      <dgm:prSet presAssocID="{6AA800DB-CBF9-4C75-8860-E525A664FCF4}" presName="parTxOnly" presStyleLbl="node1" presStyleIdx="1" presStyleCnt="3" custScaleX="113740" custLinFactNeighborX="-12413">
        <dgm:presLayoutVars>
          <dgm:chMax val="0"/>
          <dgm:chPref val="0"/>
          <dgm:bulletEnabled val="1"/>
        </dgm:presLayoutVars>
      </dgm:prSet>
      <dgm:spPr/>
    </dgm:pt>
    <dgm:pt modelId="{937FE977-EE17-4189-AFCB-7AA9D34057E4}" type="pres">
      <dgm:prSet presAssocID="{CFEA52B1-A551-455D-B841-3C802C4D8257}" presName="parTxOnlySpace" presStyleCnt="0"/>
      <dgm:spPr/>
    </dgm:pt>
    <dgm:pt modelId="{128F114B-4BE6-4442-92F9-8A4907E7C1E5}" type="pres">
      <dgm:prSet presAssocID="{5699C361-65A2-4A34-B807-7F60D29081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746647A-EB48-441F-A05C-D0BF25A9C0C7}" type="presOf" srcId="{5211DD28-4F5B-448A-B853-E325B46DD9FB}" destId="{41CAFC4B-1640-42CD-B2DE-AEC6CBA7FA28}" srcOrd="0" destOrd="0" presId="urn:microsoft.com/office/officeart/2005/8/layout/chevron1"/>
    <dgm:cxn modelId="{622F8A56-9056-4A19-B70A-DCCDD98CBA0C}" srcId="{5211DD28-4F5B-448A-B853-E325B46DD9FB}" destId="{5699C361-65A2-4A34-B807-7F60D29081DA}" srcOrd="2" destOrd="0" parTransId="{A6D299B8-A3CC-4E26-BAED-C52F88E9279D}" sibTransId="{A5D0FEA8-BF3E-4122-80B0-CB64025EDB1E}"/>
    <dgm:cxn modelId="{31E1B01A-7C83-4C4F-A4F0-B57904C6A8C9}" type="presOf" srcId="{5699C361-65A2-4A34-B807-7F60D29081DA}" destId="{128F114B-4BE6-4442-92F9-8A4907E7C1E5}" srcOrd="0" destOrd="0" presId="urn:microsoft.com/office/officeart/2005/8/layout/chevron1"/>
    <dgm:cxn modelId="{F6C830A1-C8F8-4609-95AD-93855607F8AF}" type="presOf" srcId="{6AA800DB-CBF9-4C75-8860-E525A664FCF4}" destId="{59ED0AA2-986C-4824-A9C6-9B2095E41A4A}" srcOrd="0" destOrd="0" presId="urn:microsoft.com/office/officeart/2005/8/layout/chevron1"/>
    <dgm:cxn modelId="{41B8F33E-7C53-4BF7-A2DA-39486293826B}" srcId="{5211DD28-4F5B-448A-B853-E325B46DD9FB}" destId="{6AA800DB-CBF9-4C75-8860-E525A664FCF4}" srcOrd="1" destOrd="0" parTransId="{56852CAE-DEB8-40C9-BAB9-035D45B3B698}" sibTransId="{CFEA52B1-A551-455D-B841-3C802C4D8257}"/>
    <dgm:cxn modelId="{CD4D5C8C-856D-418C-871A-3232DAC10D06}" srcId="{5211DD28-4F5B-448A-B853-E325B46DD9FB}" destId="{193BE8BE-52F0-4820-9CF8-2E8E6750AC79}" srcOrd="0" destOrd="0" parTransId="{F6CBBCF9-C6DE-499C-9ED9-B63712AB957D}" sibTransId="{2BE1AD72-59E7-4A7B-9B3F-DD5A53282C33}"/>
    <dgm:cxn modelId="{A2098B60-10DD-48F2-8EDF-18B47B6A3650}" type="presOf" srcId="{193BE8BE-52F0-4820-9CF8-2E8E6750AC79}" destId="{5FBDE22A-72E1-415B-AEE1-FB1A9F5B05D1}" srcOrd="0" destOrd="0" presId="urn:microsoft.com/office/officeart/2005/8/layout/chevron1"/>
    <dgm:cxn modelId="{BD437C8E-99B3-4E62-9197-652804CCA451}" type="presParOf" srcId="{41CAFC4B-1640-42CD-B2DE-AEC6CBA7FA28}" destId="{5FBDE22A-72E1-415B-AEE1-FB1A9F5B05D1}" srcOrd="0" destOrd="0" presId="urn:microsoft.com/office/officeart/2005/8/layout/chevron1"/>
    <dgm:cxn modelId="{A444C42D-5565-4891-A9C3-B6DA947A7E97}" type="presParOf" srcId="{41CAFC4B-1640-42CD-B2DE-AEC6CBA7FA28}" destId="{AECD7C6E-1E8D-44AA-911C-2EDB9FEB64F9}" srcOrd="1" destOrd="0" presId="urn:microsoft.com/office/officeart/2005/8/layout/chevron1"/>
    <dgm:cxn modelId="{A99D6660-049D-4DEF-8C79-5658E0EE18C6}" type="presParOf" srcId="{41CAFC4B-1640-42CD-B2DE-AEC6CBA7FA28}" destId="{59ED0AA2-986C-4824-A9C6-9B2095E41A4A}" srcOrd="2" destOrd="0" presId="urn:microsoft.com/office/officeart/2005/8/layout/chevron1"/>
    <dgm:cxn modelId="{A580A8F3-654E-4D38-BBFE-122DFBD6796A}" type="presParOf" srcId="{41CAFC4B-1640-42CD-B2DE-AEC6CBA7FA28}" destId="{937FE977-EE17-4189-AFCB-7AA9D34057E4}" srcOrd="3" destOrd="0" presId="urn:microsoft.com/office/officeart/2005/8/layout/chevron1"/>
    <dgm:cxn modelId="{3F35C9A7-C363-4F03-B8A3-E3E45A80E570}" type="presParOf" srcId="{41CAFC4B-1640-42CD-B2DE-AEC6CBA7FA28}" destId="{128F114B-4BE6-4442-92F9-8A4907E7C1E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D4922-80E0-4CA7-A004-143015BAA7DB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33C0BED2-DE96-413C-BD4E-6F1387A81116}">
      <dgm:prSet phldrT="[Text]" custT="1"/>
      <dgm:spPr/>
      <dgm:t>
        <a:bodyPr/>
        <a:lstStyle/>
        <a:p>
          <a:pPr algn="l"/>
          <a:r>
            <a:rPr lang="en-US" sz="1600" b="1" dirty="0">
              <a:latin typeface="Arial Narrow" panose="020B0606020202030204" pitchFamily="34" charset="0"/>
            </a:rPr>
            <a:t>           October - November</a:t>
          </a:r>
        </a:p>
      </dgm:t>
    </dgm:pt>
    <dgm:pt modelId="{2E390058-2380-412A-AB84-45AC326FFF59}" type="parTrans" cxnId="{51424C83-49C7-4C59-9BDB-C14B721C044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A98A051-8332-4095-B81D-9B2E4DAF6C08}" type="sibTrans" cxnId="{51424C83-49C7-4C59-9BDB-C14B721C044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0159D72-ECF2-4979-B7C9-69D3329E9010}">
      <dgm:prSet phldrT="[Text]" custT="1"/>
      <dgm:spPr/>
      <dgm:t>
        <a:bodyPr/>
        <a:lstStyle/>
        <a:p>
          <a:pPr algn="l"/>
          <a:r>
            <a:rPr lang="en-US" sz="1600" b="1" dirty="0">
              <a:latin typeface="Arial Narrow" panose="020B0606020202030204" pitchFamily="34" charset="0"/>
            </a:rPr>
            <a:t>                    December</a:t>
          </a:r>
        </a:p>
      </dgm:t>
    </dgm:pt>
    <dgm:pt modelId="{969E3C36-949E-42A5-A1D9-DB9E0B1AD534}" type="parTrans" cxnId="{92B746E5-283A-4B45-A7FC-167F19D1968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80BF9AC-5CB5-4BD6-88D1-86F6082D279D}" type="sibTrans" cxnId="{92B746E5-283A-4B45-A7FC-167F19D1968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0E3DCC9-D090-4D3B-B770-BB24D16D8089}">
      <dgm:prSet phldrT="[Text]" custT="1"/>
      <dgm:spPr/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January </a:t>
          </a:r>
        </a:p>
      </dgm:t>
    </dgm:pt>
    <dgm:pt modelId="{3FEDEBD6-E194-4718-909E-3B0B4EE0FFBC}" type="parTrans" cxnId="{D1EAD9C8-16E8-4E14-A4A6-EDA995078FE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446D1BF-9FC1-4591-9C73-922C28AECAD1}" type="sibTrans" cxnId="{D1EAD9C8-16E8-4E14-A4A6-EDA995078FE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8F56F26-9C5B-433B-BD54-E89884C42AAA}" type="pres">
      <dgm:prSet presAssocID="{912D4922-80E0-4CA7-A004-143015BAA7DB}" presName="Name0" presStyleCnt="0">
        <dgm:presLayoutVars>
          <dgm:dir/>
          <dgm:resizeHandles val="exact"/>
        </dgm:presLayoutVars>
      </dgm:prSet>
      <dgm:spPr/>
    </dgm:pt>
    <dgm:pt modelId="{FB01B75E-24AC-4F9D-824F-A384576EEA52}" type="pres">
      <dgm:prSet presAssocID="{33C0BED2-DE96-413C-BD4E-6F1387A81116}" presName="parTxOnly" presStyleLbl="node1" presStyleIdx="0" presStyleCnt="3" custLinFactNeighborX="-2637">
        <dgm:presLayoutVars>
          <dgm:bulletEnabled val="1"/>
        </dgm:presLayoutVars>
      </dgm:prSet>
      <dgm:spPr/>
    </dgm:pt>
    <dgm:pt modelId="{6B58554E-D288-47E7-9151-B85B4065F185}" type="pres">
      <dgm:prSet presAssocID="{9A98A051-8332-4095-B81D-9B2E4DAF6C08}" presName="parSpace" presStyleCnt="0"/>
      <dgm:spPr/>
    </dgm:pt>
    <dgm:pt modelId="{69BD1E63-324D-4C9B-A777-F3D6617F3857}" type="pres">
      <dgm:prSet presAssocID="{B0159D72-ECF2-4979-B7C9-69D3329E9010}" presName="parTxOnly" presStyleLbl="node1" presStyleIdx="1" presStyleCnt="3" custScaleX="124842" custLinFactNeighborX="9382">
        <dgm:presLayoutVars>
          <dgm:bulletEnabled val="1"/>
        </dgm:presLayoutVars>
      </dgm:prSet>
      <dgm:spPr/>
    </dgm:pt>
    <dgm:pt modelId="{BFE9DD41-2EEE-4CED-AD41-1DDA04AEAEF2}" type="pres">
      <dgm:prSet presAssocID="{580BF9AC-5CB5-4BD6-88D1-86F6082D279D}" presName="parSpace" presStyleCnt="0"/>
      <dgm:spPr/>
    </dgm:pt>
    <dgm:pt modelId="{243E01D9-5DDF-469B-A869-3352AB136443}" type="pres">
      <dgm:prSet presAssocID="{10E3DCC9-D090-4D3B-B770-BB24D16D8089}" presName="parTxOnly" presStyleLbl="node1" presStyleIdx="2" presStyleCnt="3" custScaleX="89943" custLinFactNeighborX="-33345">
        <dgm:presLayoutVars>
          <dgm:bulletEnabled val="1"/>
        </dgm:presLayoutVars>
      </dgm:prSet>
      <dgm:spPr/>
    </dgm:pt>
  </dgm:ptLst>
  <dgm:cxnLst>
    <dgm:cxn modelId="{AA33F3C4-F2B6-4650-8C2C-5123AD834752}" type="presOf" srcId="{33C0BED2-DE96-413C-BD4E-6F1387A81116}" destId="{FB01B75E-24AC-4F9D-824F-A384576EEA52}" srcOrd="0" destOrd="0" presId="urn:microsoft.com/office/officeart/2005/8/layout/hChevron3"/>
    <dgm:cxn modelId="{51424C83-49C7-4C59-9BDB-C14B721C0449}" srcId="{912D4922-80E0-4CA7-A004-143015BAA7DB}" destId="{33C0BED2-DE96-413C-BD4E-6F1387A81116}" srcOrd="0" destOrd="0" parTransId="{2E390058-2380-412A-AB84-45AC326FFF59}" sibTransId="{9A98A051-8332-4095-B81D-9B2E4DAF6C08}"/>
    <dgm:cxn modelId="{92B746E5-283A-4B45-A7FC-167F19D19682}" srcId="{912D4922-80E0-4CA7-A004-143015BAA7DB}" destId="{B0159D72-ECF2-4979-B7C9-69D3329E9010}" srcOrd="1" destOrd="0" parTransId="{969E3C36-949E-42A5-A1D9-DB9E0B1AD534}" sibTransId="{580BF9AC-5CB5-4BD6-88D1-86F6082D279D}"/>
    <dgm:cxn modelId="{D1EAD9C8-16E8-4E14-A4A6-EDA995078FEA}" srcId="{912D4922-80E0-4CA7-A004-143015BAA7DB}" destId="{10E3DCC9-D090-4D3B-B770-BB24D16D8089}" srcOrd="2" destOrd="0" parTransId="{3FEDEBD6-E194-4718-909E-3B0B4EE0FFBC}" sibTransId="{6446D1BF-9FC1-4591-9C73-922C28AECAD1}"/>
    <dgm:cxn modelId="{45B4964A-EED0-45CF-9A1C-9FC7FE361686}" type="presOf" srcId="{10E3DCC9-D090-4D3B-B770-BB24D16D8089}" destId="{243E01D9-5DDF-469B-A869-3352AB136443}" srcOrd="0" destOrd="0" presId="urn:microsoft.com/office/officeart/2005/8/layout/hChevron3"/>
    <dgm:cxn modelId="{8A465AC4-0505-4A27-8B66-19D35ADBBBBE}" type="presOf" srcId="{912D4922-80E0-4CA7-A004-143015BAA7DB}" destId="{78F56F26-9C5B-433B-BD54-E89884C42AAA}" srcOrd="0" destOrd="0" presId="urn:microsoft.com/office/officeart/2005/8/layout/hChevron3"/>
    <dgm:cxn modelId="{0EBA1131-BBBF-4488-83CC-5D34A5305CEC}" type="presOf" srcId="{B0159D72-ECF2-4979-B7C9-69D3329E9010}" destId="{69BD1E63-324D-4C9B-A777-F3D6617F3857}" srcOrd="0" destOrd="0" presId="urn:microsoft.com/office/officeart/2005/8/layout/hChevron3"/>
    <dgm:cxn modelId="{B98B5D92-440E-4200-B624-31E6353F85AD}" type="presParOf" srcId="{78F56F26-9C5B-433B-BD54-E89884C42AAA}" destId="{FB01B75E-24AC-4F9D-824F-A384576EEA52}" srcOrd="0" destOrd="0" presId="urn:microsoft.com/office/officeart/2005/8/layout/hChevron3"/>
    <dgm:cxn modelId="{6547B0EC-02F5-4B3D-80CD-E543B310F974}" type="presParOf" srcId="{78F56F26-9C5B-433B-BD54-E89884C42AAA}" destId="{6B58554E-D288-47E7-9151-B85B4065F185}" srcOrd="1" destOrd="0" presId="urn:microsoft.com/office/officeart/2005/8/layout/hChevron3"/>
    <dgm:cxn modelId="{B55C3842-99F6-4B0F-A212-42563D34AACF}" type="presParOf" srcId="{78F56F26-9C5B-433B-BD54-E89884C42AAA}" destId="{69BD1E63-324D-4C9B-A777-F3D6617F3857}" srcOrd="2" destOrd="0" presId="urn:microsoft.com/office/officeart/2005/8/layout/hChevron3"/>
    <dgm:cxn modelId="{D67D7906-D1D7-4426-BBDD-AD01E7C59C66}" type="presParOf" srcId="{78F56F26-9C5B-433B-BD54-E89884C42AAA}" destId="{BFE9DD41-2EEE-4CED-AD41-1DDA04AEAEF2}" srcOrd="3" destOrd="0" presId="urn:microsoft.com/office/officeart/2005/8/layout/hChevron3"/>
    <dgm:cxn modelId="{2284E8DC-32F6-404C-93F2-C12981DF910B}" type="presParOf" srcId="{78F56F26-9C5B-433B-BD54-E89884C42AAA}" destId="{243E01D9-5DDF-469B-A869-3352AB13644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DE22A-72E1-415B-AEE1-FB1A9F5B05D1}">
      <dsp:nvSpPr>
        <dsp:cNvPr id="0" name=""/>
        <dsp:cNvSpPr/>
      </dsp:nvSpPr>
      <dsp:spPr>
        <a:xfrm>
          <a:off x="1289" y="0"/>
          <a:ext cx="2844017" cy="3298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  <a:latin typeface="Arial Narrow" panose="020B0606020202030204" pitchFamily="34" charset="0"/>
            </a:rPr>
            <a:t>Current State Assessment</a:t>
          </a:r>
        </a:p>
      </dsp:txBody>
      <dsp:txXfrm>
        <a:off x="166238" y="0"/>
        <a:ext cx="2514119" cy="329898"/>
      </dsp:txXfrm>
    </dsp:sp>
    <dsp:sp modelId="{59ED0AA2-986C-4824-A9C6-9B2095E41A4A}">
      <dsp:nvSpPr>
        <dsp:cNvPr id="0" name=""/>
        <dsp:cNvSpPr/>
      </dsp:nvSpPr>
      <dsp:spPr>
        <a:xfrm>
          <a:off x="2525603" y="0"/>
          <a:ext cx="3234786" cy="3298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  <a:latin typeface="Arial Narrow" panose="020B0606020202030204" pitchFamily="34" charset="0"/>
            </a:rPr>
            <a:t>Organizational Assessment</a:t>
          </a:r>
        </a:p>
      </dsp:txBody>
      <dsp:txXfrm>
        <a:off x="2690552" y="0"/>
        <a:ext cx="2904888" cy="329898"/>
      </dsp:txXfrm>
    </dsp:sp>
    <dsp:sp modelId="{128F114B-4BE6-4442-92F9-8A4907E7C1E5}">
      <dsp:nvSpPr>
        <dsp:cNvPr id="0" name=""/>
        <dsp:cNvSpPr/>
      </dsp:nvSpPr>
      <dsp:spPr>
        <a:xfrm>
          <a:off x="5511290" y="0"/>
          <a:ext cx="2844017" cy="3298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2"/>
            </a:solidFill>
            <a:latin typeface="Arial Narrow" panose="020B0606020202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  <a:latin typeface="Arial Narrow" panose="020B0606020202030204" pitchFamily="34" charset="0"/>
            </a:rPr>
            <a:t>Strategy Development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5676239" y="0"/>
        <a:ext cx="2514119" cy="329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B75E-24AC-4F9D-824F-A384576EEA52}">
      <dsp:nvSpPr>
        <dsp:cNvPr id="0" name=""/>
        <dsp:cNvSpPr/>
      </dsp:nvSpPr>
      <dsp:spPr>
        <a:xfrm>
          <a:off x="0" y="0"/>
          <a:ext cx="3121301" cy="4991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           October - November</a:t>
          </a:r>
        </a:p>
      </dsp:txBody>
      <dsp:txXfrm>
        <a:off x="0" y="0"/>
        <a:ext cx="2996513" cy="499151"/>
      </dsp:txXfrm>
    </dsp:sp>
    <dsp:sp modelId="{69BD1E63-324D-4C9B-A777-F3D6617F3857}">
      <dsp:nvSpPr>
        <dsp:cNvPr id="0" name=""/>
        <dsp:cNvSpPr/>
      </dsp:nvSpPr>
      <dsp:spPr>
        <a:xfrm>
          <a:off x="2557393" y="0"/>
          <a:ext cx="3896695" cy="4991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                    December</a:t>
          </a:r>
        </a:p>
      </dsp:txBody>
      <dsp:txXfrm>
        <a:off x="2806969" y="0"/>
        <a:ext cx="3397544" cy="499151"/>
      </dsp:txXfrm>
    </dsp:sp>
    <dsp:sp modelId="{243E01D9-5DDF-469B-A869-3352AB136443}">
      <dsp:nvSpPr>
        <dsp:cNvPr id="0" name=""/>
        <dsp:cNvSpPr/>
      </dsp:nvSpPr>
      <dsp:spPr>
        <a:xfrm>
          <a:off x="5563101" y="0"/>
          <a:ext cx="2807392" cy="4991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 Narrow" panose="020B0606020202030204" pitchFamily="34" charset="0"/>
            </a:rPr>
            <a:t>January </a:t>
          </a:r>
        </a:p>
      </dsp:txBody>
      <dsp:txXfrm>
        <a:off x="5812677" y="0"/>
        <a:ext cx="2308241" cy="49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CE82-DA56-40A0-8691-007331E28EB0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1CEA-2154-4962-9480-5CD49554AC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0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BB618F-A430-481D-B11F-6DDB8C151A42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ABC86F-C4C4-4291-A775-2CAE3AF087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474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766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595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785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869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077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2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vider Slide">
    <p:bg>
      <p:bgPr>
        <a:solidFill>
          <a:srgbClr val="6B6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9144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88463" y="2793038"/>
            <a:ext cx="1000837" cy="904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1874730"/>
            <a:ext cx="1000125" cy="91891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rgbClr val="69C5F4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38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-Column +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4" cy="1172646"/>
          </a:xfrm>
        </p:spPr>
        <p:txBody>
          <a:bodyPr lIns="91440" tIns="91440" rIns="91440" bIns="91440" anchor="ctr">
            <a:noAutofit/>
          </a:bodyPr>
          <a:lstStyle>
            <a:lvl1pPr>
              <a:lnSpc>
                <a:spcPct val="80000"/>
              </a:lnSpc>
              <a:defRPr sz="3500" cap="all" baseline="0"/>
            </a:lvl1pPr>
          </a:lstStyle>
          <a:p>
            <a:r>
              <a:rPr lang="en-US" dirty="0"/>
              <a:t>INSANELY AWESOME small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7175" y="1639570"/>
            <a:ext cx="8645525" cy="485530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57600" y="6494463"/>
            <a:ext cx="2193925" cy="3635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/>
            </a:lvl1pPr>
            <a:lvl2pPr marL="231775" indent="0">
              <a:buNone/>
              <a:defRPr/>
            </a:lvl2pPr>
            <a:lvl3pPr marL="455613" indent="0">
              <a:buNone/>
              <a:defRPr/>
            </a:lvl3pPr>
            <a:lvl4pPr marL="68897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</p:spTree>
    <p:extLst>
      <p:ext uri="{BB962C8B-B14F-4D97-AF65-F5344CB8AC3E}">
        <p14:creationId xmlns:p14="http://schemas.microsoft.com/office/powerpoint/2010/main" val="193759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0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1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0D3-B930-3946-8189-8B6C097983E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pride_flag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4" y="-13510"/>
            <a:ext cx="4577090" cy="7011676"/>
          </a:xfrm>
          <a:prstGeom prst="rect">
            <a:avLst/>
          </a:prstGeom>
        </p:spPr>
      </p:pic>
      <p:pic>
        <p:nvPicPr>
          <p:cNvPr id="10" name="Picture 9" descr="brown bo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02" y="-1047560"/>
            <a:ext cx="7584695" cy="10126262"/>
          </a:xfrm>
          <a:prstGeom prst="rect">
            <a:avLst/>
          </a:prstGeom>
        </p:spPr>
      </p:pic>
      <p:pic>
        <p:nvPicPr>
          <p:cNvPr id="8" name="Picture 7" descr="Powerpoint text box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32" y="-2799536"/>
            <a:ext cx="7398878" cy="119863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3412" y="143435"/>
            <a:ext cx="48499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4000" dirty="0"/>
              <a:t>Strategic Enrollment Planning and Initiative </a:t>
            </a:r>
            <a:endParaRPr lang="en-US" sz="2800" i="1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Kate Miller, Academic Affairs</a:t>
            </a:r>
          </a:p>
          <a:p>
            <a:pPr algn="ctr"/>
            <a:r>
              <a:rPr lang="en-US" sz="2000" i="1" dirty="0"/>
              <a:t>Rose Martinelli, Huron Consulting</a:t>
            </a:r>
          </a:p>
        </p:txBody>
      </p:sp>
      <p:pic>
        <p:nvPicPr>
          <p:cNvPr id="7" name="Content Placeholder 3" descr="BrandBar_New_Final_wSig.psd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0" y="336330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Freshmen:  Student Success upshot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33" y="1282590"/>
            <a:ext cx="8410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</a:pPr>
            <a:r>
              <a:rPr lang="en-US" b="1" dirty="0">
                <a:solidFill>
                  <a:srgbClr val="000000"/>
                </a:solidFill>
              </a:rPr>
              <a:t>UW’s first-to-second year retention rate has improved, but is lowest among its peer group. 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level of </a:t>
            </a:r>
            <a:r>
              <a:rPr lang="en-US" b="1" dirty="0">
                <a:solidFill>
                  <a:srgbClr val="000000"/>
                </a:solidFill>
              </a:rPr>
              <a:t>academic preparation is a significant factor </a:t>
            </a:r>
            <a:r>
              <a:rPr lang="en-US" dirty="0">
                <a:solidFill>
                  <a:srgbClr val="000000"/>
                </a:solidFill>
              </a:rPr>
              <a:t>in the likelihood to return after the first year</a:t>
            </a:r>
          </a:p>
          <a:p>
            <a:pPr marL="461963" lvl="1" indent="-17145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On average, retained students entered UW with a GPA of 3.5 and ACT of 25, while non-retained entered with a GPA of 3.2 or less and an ACT of 23 or less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Regardless of residency, </a:t>
            </a:r>
            <a:r>
              <a:rPr lang="en-US" b="1" dirty="0">
                <a:solidFill>
                  <a:srgbClr val="000000"/>
                </a:solidFill>
              </a:rPr>
              <a:t>first-generation students are less likely to retain</a:t>
            </a:r>
          </a:p>
          <a:p>
            <a:pPr marL="511175" lvl="1" indent="-17145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Average WY resident retention rate </a:t>
            </a:r>
            <a:r>
              <a:rPr lang="en-US" b="1" dirty="0">
                <a:solidFill>
                  <a:srgbClr val="000000"/>
                </a:solidFill>
              </a:rPr>
              <a:t>is 79%, </a:t>
            </a:r>
            <a:r>
              <a:rPr lang="en-US" dirty="0">
                <a:solidFill>
                  <a:srgbClr val="000000"/>
                </a:solidFill>
              </a:rPr>
              <a:t>but for </a:t>
            </a:r>
            <a:r>
              <a:rPr lang="en-US" b="1" dirty="0">
                <a:solidFill>
                  <a:srgbClr val="000000"/>
                </a:solidFill>
              </a:rPr>
              <a:t>first-gen WY students, it is 73%</a:t>
            </a:r>
          </a:p>
          <a:p>
            <a:pPr marL="511175" lvl="1" indent="-17145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Average nonresident retention rate </a:t>
            </a:r>
            <a:r>
              <a:rPr lang="en-US" b="1" dirty="0">
                <a:solidFill>
                  <a:srgbClr val="000000"/>
                </a:solidFill>
              </a:rPr>
              <a:t>is 76%, </a:t>
            </a:r>
            <a:r>
              <a:rPr lang="en-US" dirty="0">
                <a:solidFill>
                  <a:srgbClr val="000000"/>
                </a:solidFill>
              </a:rPr>
              <a:t>but for </a:t>
            </a:r>
            <a:r>
              <a:rPr lang="en-US" b="1" dirty="0">
                <a:solidFill>
                  <a:srgbClr val="000000"/>
                </a:solidFill>
              </a:rPr>
              <a:t>first-gen nonresidents, it is 70%</a:t>
            </a:r>
          </a:p>
          <a:p>
            <a:pPr marL="511175" lvl="1" indent="-17145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Average nonresident Colorado retention rate </a:t>
            </a:r>
            <a:r>
              <a:rPr lang="en-US" b="1" dirty="0">
                <a:solidFill>
                  <a:srgbClr val="000000"/>
                </a:solidFill>
              </a:rPr>
              <a:t>is 76%, </a:t>
            </a:r>
            <a:r>
              <a:rPr lang="en-US" dirty="0">
                <a:solidFill>
                  <a:srgbClr val="000000"/>
                </a:solidFill>
              </a:rPr>
              <a:t>but for </a:t>
            </a:r>
            <a:r>
              <a:rPr lang="en-US" b="1" dirty="0">
                <a:solidFill>
                  <a:srgbClr val="000000"/>
                </a:solidFill>
              </a:rPr>
              <a:t>first gen, it is 58%</a:t>
            </a: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5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256653" y="328758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Freshmen:  Student Success upshot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3" y="1410019"/>
            <a:ext cx="841069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Students who </a:t>
            </a:r>
            <a:r>
              <a:rPr lang="en-US" b="1" dirty="0">
                <a:solidFill>
                  <a:srgbClr val="000000"/>
                </a:solidFill>
              </a:rPr>
              <a:t>receive a D, F, or W are far less likely to retain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fewer number of credits attempted and earned by a student, the less likely they are to retain.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Those who earn </a:t>
            </a:r>
            <a:r>
              <a:rPr lang="en-US" b="1" dirty="0">
                <a:solidFill>
                  <a:srgbClr val="000000"/>
                </a:solidFill>
              </a:rPr>
              <a:t>12 or fewer credit hours are &lt; 74% </a:t>
            </a:r>
            <a:r>
              <a:rPr lang="en-US" dirty="0">
                <a:solidFill>
                  <a:srgbClr val="000000"/>
                </a:solidFill>
              </a:rPr>
              <a:t>likely to retain.  Those who earn 13+ are &gt; 83% likely to retain.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Ability to pay and </a:t>
            </a:r>
            <a:r>
              <a:rPr lang="en-US" b="1" dirty="0">
                <a:solidFill>
                  <a:srgbClr val="000000"/>
                </a:solidFill>
              </a:rPr>
              <a:t>level of unmet need </a:t>
            </a:r>
            <a:r>
              <a:rPr lang="en-US" dirty="0">
                <a:solidFill>
                  <a:srgbClr val="000000"/>
                </a:solidFill>
              </a:rPr>
              <a:t>is a factor in retention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For those retained, on average, their calculated unmet need is $0, and their average family contribution to their college costs is nearly $16,000.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For those not retained, their estimated family contribution to their college costs is a little over $11,000, and their average unmet need is over $5,000.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 majority of freshmen who do not return to UW </a:t>
            </a:r>
            <a:r>
              <a:rPr lang="en-US" b="1" dirty="0">
                <a:solidFill>
                  <a:srgbClr val="000000"/>
                </a:solidFill>
              </a:rPr>
              <a:t>transfer to a Community College</a:t>
            </a:r>
          </a:p>
          <a:p>
            <a:pPr marL="171450" lvl="0" indent="-171450">
              <a:spcBef>
                <a:spcPts val="1200"/>
              </a:spcBef>
              <a:buClr>
                <a:srgbClr val="69C5F4"/>
              </a:buClr>
              <a:buFont typeface="Lucida Grande"/>
              <a:buChar char="+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5" y="320081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Freshmen:  Student Success Summary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5" y="1245774"/>
            <a:ext cx="8818519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69C5F4"/>
              </a:buClr>
            </a:pPr>
            <a:r>
              <a:rPr lang="en-US" b="1" dirty="0">
                <a:solidFill>
                  <a:srgbClr val="000000"/>
                </a:solidFill>
              </a:rPr>
              <a:t>What we have learned:  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 student’s </a:t>
            </a:r>
            <a:r>
              <a:rPr lang="en-US" b="1" dirty="0">
                <a:solidFill>
                  <a:srgbClr val="000000"/>
                </a:solidFill>
              </a:rPr>
              <a:t>academic preparation is highly predictive of a student’s performance </a:t>
            </a:r>
            <a:r>
              <a:rPr lang="en-US" dirty="0">
                <a:solidFill>
                  <a:srgbClr val="000000"/>
                </a:solidFill>
              </a:rPr>
              <a:t>in the first year. UW needs to leverage information gathered during the enrollment process to inform student support efforts.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 student’s </a:t>
            </a:r>
            <a:r>
              <a:rPr lang="en-US" b="1" dirty="0">
                <a:solidFill>
                  <a:srgbClr val="000000"/>
                </a:solidFill>
              </a:rPr>
              <a:t>credit progression in the first year is a significant factor </a:t>
            </a:r>
            <a:r>
              <a:rPr lang="en-US" dirty="0">
                <a:solidFill>
                  <a:srgbClr val="000000"/>
                </a:solidFill>
              </a:rPr>
              <a:t>in their success at UW. Strong advising and course planning is necessary to improve the chances of students returning their second year.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Targeted and coordinated </a:t>
            </a:r>
            <a:r>
              <a:rPr lang="en-US" b="1" dirty="0">
                <a:solidFill>
                  <a:srgbClr val="000000"/>
                </a:solidFill>
              </a:rPr>
              <a:t>support services are needed for those students most at risk </a:t>
            </a:r>
            <a:r>
              <a:rPr lang="en-US" dirty="0">
                <a:solidFill>
                  <a:srgbClr val="000000"/>
                </a:solidFill>
              </a:rPr>
              <a:t>– first-generation students and students admitted with support.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level of unmet financial need has a negative impact on the retention of non-residents</a:t>
            </a:r>
            <a:r>
              <a:rPr lang="en-US" dirty="0">
                <a:solidFill>
                  <a:srgbClr val="000000"/>
                </a:solidFill>
              </a:rPr>
              <a:t>. The availability of need-based aid to lower current gaps will be necessary as UW looks to increase non-resident enrollments.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With such a significant number of students leaving UW to enroll in Community Colleges, there is an opportunity to maintain a relationship with these students in an effort bring them back to UW. </a:t>
            </a: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41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4" y="339108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Transfer:  Recruiting upshot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3" y="1241327"/>
            <a:ext cx="8410691" cy="494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Application from Transfer students are fluctuating.  UW has been able to offset fluctuations with increasing acceptance rates and maintaining yield.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While UW’s relationship with the Wyoming Community Colleges is critical, as 75% + of transfer enrollments come from Wyoming.  Non-resident transfers are sourced primarily from the same markets as non-resident freshmen.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Transfer students demonstrate a high level of financial need and the availability of scholarships is a key factor in enrolling.</a:t>
            </a:r>
          </a:p>
          <a:p>
            <a:pPr marL="628650" lvl="1" indent="-171450">
              <a:spcBef>
                <a:spcPts val="1000"/>
              </a:spcBef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The majority of incoming transfer students have an estimated family contribution to costs of $0, so their need is very high.</a:t>
            </a:r>
          </a:p>
          <a:p>
            <a:pPr marL="628650" lvl="1" indent="-171450">
              <a:spcBef>
                <a:spcPts val="1000"/>
              </a:spcBef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When an incoming student receives $0 in institutional aid from UW, average yield is around 49-54%.  However, when they are offered $1,000 +, their yield rises to 75%+.  When institutional aid is $8,000+, their yield rate is 100%.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While Transfer enrollment is declining on average, interest in Health Professions and Engineering are experiencing high levels of interest.</a:t>
            </a: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5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4" y="339108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Transfer:  Recruiting Summary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3" y="1474189"/>
            <a:ext cx="8410691" cy="376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69C5F4"/>
              </a:buClr>
            </a:pPr>
            <a:r>
              <a:rPr lang="en-US" b="1" dirty="0">
                <a:solidFill>
                  <a:srgbClr val="000000"/>
                </a:solidFill>
              </a:rPr>
              <a:t>What we have learned:  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Recruiting transfer students is </a:t>
            </a:r>
            <a:r>
              <a:rPr lang="en-US" b="1" dirty="0">
                <a:solidFill>
                  <a:srgbClr val="000000"/>
                </a:solidFill>
              </a:rPr>
              <a:t>currently under-resourced</a:t>
            </a:r>
            <a:r>
              <a:rPr lang="en-US" dirty="0">
                <a:solidFill>
                  <a:srgbClr val="000000"/>
                </a:solidFill>
              </a:rPr>
              <a:t>. There is little capacity to guide students through the recruitment process and provide credit evaluations in a timely fashion.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Cultivating the resident transfer population </a:t>
            </a:r>
            <a:r>
              <a:rPr lang="en-US" dirty="0">
                <a:solidFill>
                  <a:srgbClr val="000000"/>
                </a:solidFill>
              </a:rPr>
              <a:t>must be a top priority for UW.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There is </a:t>
            </a:r>
            <a:r>
              <a:rPr lang="en-US" b="1" dirty="0">
                <a:solidFill>
                  <a:srgbClr val="000000"/>
                </a:solidFill>
              </a:rPr>
              <a:t>potential to extend UW’s reach </a:t>
            </a:r>
            <a:r>
              <a:rPr lang="en-US" dirty="0">
                <a:solidFill>
                  <a:srgbClr val="000000"/>
                </a:solidFill>
              </a:rPr>
              <a:t>with transfer students to the Front Range.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Coordinated support services are needed</a:t>
            </a:r>
            <a:r>
              <a:rPr lang="en-US" dirty="0">
                <a:solidFill>
                  <a:srgbClr val="000000"/>
                </a:solidFill>
              </a:rPr>
              <a:t> to onboard the diverse transfer student population.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Access to </a:t>
            </a:r>
            <a:r>
              <a:rPr lang="en-US" b="1" dirty="0">
                <a:solidFill>
                  <a:srgbClr val="000000"/>
                </a:solidFill>
              </a:rPr>
              <a:t>scholarships and financial aid have a significant impact </a:t>
            </a:r>
            <a:r>
              <a:rPr lang="en-US" dirty="0">
                <a:solidFill>
                  <a:srgbClr val="000000"/>
                </a:solidFill>
              </a:rPr>
              <a:t>on a transfer student’s decision to enroll at UW (an issue the University is currently addressing).</a:t>
            </a: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54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4" y="339107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Transfer:  Student Success upshot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3" y="1326709"/>
            <a:ext cx="8410691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Around 79% of transfer students retain after their first year at UW.  </a:t>
            </a:r>
          </a:p>
          <a:p>
            <a:pPr marL="285750" lvl="0" indent="-285750" defTabSz="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Transfer students have fairly </a:t>
            </a:r>
            <a:r>
              <a:rPr lang="en-US" b="1" dirty="0">
                <a:solidFill>
                  <a:srgbClr val="000000"/>
                </a:solidFill>
              </a:rPr>
              <a:t>significant unmet need </a:t>
            </a:r>
            <a:r>
              <a:rPr lang="en-US" dirty="0">
                <a:solidFill>
                  <a:srgbClr val="000000"/>
                </a:solidFill>
              </a:rPr>
              <a:t>and very low family ability to  financially pay for college.</a:t>
            </a:r>
          </a:p>
          <a:p>
            <a:pPr marL="285750" lvl="0" indent="-285750" defTabSz="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most predictive </a:t>
            </a:r>
            <a:r>
              <a:rPr lang="en-US" b="1" dirty="0">
                <a:solidFill>
                  <a:srgbClr val="000000"/>
                </a:solidFill>
              </a:rPr>
              <a:t>positive drivers of retention </a:t>
            </a:r>
            <a:r>
              <a:rPr lang="en-US" dirty="0">
                <a:solidFill>
                  <a:srgbClr val="000000"/>
                </a:solidFill>
              </a:rPr>
              <a:t>for Transfer students are </a:t>
            </a:r>
          </a:p>
          <a:p>
            <a:pPr marL="585788" lvl="1" indent="-128588" defTabSz="34290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Being a nonresident child of an alumni or relative of a graduate.</a:t>
            </a:r>
          </a:p>
          <a:p>
            <a:pPr marL="585788" lvl="1" indent="-128588" defTabSz="34290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Their </a:t>
            </a:r>
            <a:r>
              <a:rPr lang="en-US" b="1" dirty="0">
                <a:solidFill>
                  <a:srgbClr val="000000"/>
                </a:solidFill>
              </a:rPr>
              <a:t>prior college cumulative GPA</a:t>
            </a:r>
            <a:r>
              <a:rPr lang="en-US" dirty="0">
                <a:solidFill>
                  <a:srgbClr val="000000"/>
                </a:solidFill>
              </a:rPr>
              <a:t>, with those entering with a 3.0 GPA + having the highest likelihood.</a:t>
            </a:r>
          </a:p>
          <a:p>
            <a:pPr marL="585788" lvl="1" indent="-128588" defTabSz="34290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number of credits transferred </a:t>
            </a:r>
            <a:r>
              <a:rPr lang="en-US" dirty="0">
                <a:solidFill>
                  <a:srgbClr val="000000"/>
                </a:solidFill>
              </a:rPr>
              <a:t>from their previous college.  Those who transferred in 63 prior credits retained at 84%+, while those who transferred in less than 60 hours retained &lt; 75%.  Those who achieved an associates before transferring retain at 81% - 88% rates, versus those who did not, who retain at 71%</a:t>
            </a:r>
          </a:p>
          <a:p>
            <a:pPr marL="285750" indent="-285750" defTabSz="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most likely </a:t>
            </a:r>
            <a:r>
              <a:rPr lang="en-US" b="1" dirty="0">
                <a:solidFill>
                  <a:srgbClr val="000000"/>
                </a:solidFill>
              </a:rPr>
              <a:t>negative driver </a:t>
            </a:r>
            <a:r>
              <a:rPr lang="en-US" dirty="0">
                <a:solidFill>
                  <a:srgbClr val="000000"/>
                </a:solidFill>
              </a:rPr>
              <a:t>for retention for Transfer students was being a </a:t>
            </a:r>
            <a:r>
              <a:rPr lang="en-US" b="1" dirty="0">
                <a:solidFill>
                  <a:srgbClr val="000000"/>
                </a:solidFill>
              </a:rPr>
              <a:t>first-generation student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28588" indent="-128588" defTabSz="34290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128588" lvl="0" indent="-128588" defTabSz="34290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92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3" y="290585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Transfer:  Student Success Summary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33" y="1462406"/>
            <a:ext cx="8410691" cy="487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spcBef>
                <a:spcPts val="1000"/>
              </a:spcBef>
              <a:buClr>
                <a:srgbClr val="69C5F4"/>
              </a:buClr>
            </a:pPr>
            <a:r>
              <a:rPr lang="en-US" b="1" dirty="0">
                <a:solidFill>
                  <a:srgbClr val="000000"/>
                </a:solidFill>
              </a:rPr>
              <a:t>What we have learned:  </a:t>
            </a:r>
          </a:p>
          <a:p>
            <a:pPr marL="285750" lvl="0" indent="-285750" defTabSz="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 transfer student’s </a:t>
            </a:r>
            <a:r>
              <a:rPr lang="en-US" b="1" dirty="0">
                <a:solidFill>
                  <a:srgbClr val="000000"/>
                </a:solidFill>
              </a:rPr>
              <a:t>academic preparation is highly predictive of a student’s performance</a:t>
            </a:r>
            <a:r>
              <a:rPr lang="en-US" dirty="0">
                <a:solidFill>
                  <a:srgbClr val="000000"/>
                </a:solidFill>
              </a:rPr>
              <a:t>. UW should design robust onboarding programs for at-risk students to develop the necessary skills for success. </a:t>
            </a:r>
          </a:p>
          <a:p>
            <a:pPr marL="285750" lvl="0" indent="-285750" defTabSz="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Credit progression in the first semester/year is equally significant for transfer students</a:t>
            </a:r>
            <a:r>
              <a:rPr lang="en-US" dirty="0">
                <a:solidFill>
                  <a:srgbClr val="000000"/>
                </a:solidFill>
              </a:rPr>
              <a:t>. In addition to strong advising and course planning at UW, proactive collaboration with UW Community College partners on academic planning and 4 year degree plans can improve credit production.</a:t>
            </a:r>
          </a:p>
          <a:p>
            <a:pPr marL="285750" lvl="0" indent="-285750" defTabSz="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Early engagement and </a:t>
            </a:r>
            <a:r>
              <a:rPr lang="en-US" b="1" dirty="0">
                <a:solidFill>
                  <a:srgbClr val="000000"/>
                </a:solidFill>
              </a:rPr>
              <a:t>targeted support services will help reduce attrition among non-resident and first-generation </a:t>
            </a:r>
            <a:r>
              <a:rPr lang="en-US" dirty="0">
                <a:solidFill>
                  <a:srgbClr val="000000"/>
                </a:solidFill>
              </a:rPr>
              <a:t>transfer students.</a:t>
            </a:r>
          </a:p>
          <a:p>
            <a:pPr marL="285750" lvl="0" indent="-285750" defTabSz="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level of unmet financial need is a significant factor for all transfer students</a:t>
            </a:r>
            <a:r>
              <a:rPr lang="en-US" dirty="0">
                <a:solidFill>
                  <a:srgbClr val="000000"/>
                </a:solidFill>
              </a:rPr>
              <a:t>. The availability of need-based aid to lower current gaps will be necessary as UW looks to increase transfer enrollments. </a:t>
            </a:r>
          </a:p>
          <a:p>
            <a:pPr marL="128588" lvl="0" indent="-128588" defTabSz="342900">
              <a:spcBef>
                <a:spcPts val="1000"/>
              </a:spcBef>
              <a:buClr>
                <a:srgbClr val="69C5F4"/>
              </a:buClr>
              <a:buFont typeface="Lucida Grande"/>
              <a:buChar char="+"/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06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8950" y="2883462"/>
            <a:ext cx="9144000" cy="22267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B633D"/>
                </a:solidFill>
                <a:latin typeface="Arial Narrow" panose="020B0606020202030204" pitchFamily="34" charset="0"/>
              </a:rPr>
              <a:t>5-Year SEM Plan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5709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3670"/>
            <a:ext cx="365760" cy="3643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838BE-5EAD-434C-B290-9193BA76332A}" type="slidenum"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6655" y="501996"/>
            <a:ext cx="8646154" cy="1172646"/>
          </a:xfrm>
        </p:spPr>
        <p:txBody>
          <a:bodyPr/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5-Year SEM Plan</a:t>
            </a:r>
            <a:br>
              <a:rPr lang="en-US" sz="3600" b="1" dirty="0">
                <a:solidFill>
                  <a:srgbClr val="6B633D"/>
                </a:solidFill>
              </a:rPr>
            </a:br>
            <a:endParaRPr lang="en-US" sz="2400" dirty="0"/>
          </a:p>
        </p:txBody>
      </p:sp>
      <p:sp>
        <p:nvSpPr>
          <p:cNvPr id="5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257175" y="1430146"/>
            <a:ext cx="8774530" cy="4053864"/>
          </a:xfrm>
        </p:spPr>
        <p:txBody>
          <a:bodyPr>
            <a:normAutofit fontScale="85000" lnSpcReduction="20000"/>
          </a:bodyPr>
          <a:lstStyle/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r>
              <a:rPr lang="en-US" sz="2100" b="1" kern="0" dirty="0">
                <a:cs typeface="Arial" panose="020B0604020202020204" pitchFamily="34" charset="0"/>
              </a:rPr>
              <a:t>Purpose:</a:t>
            </a:r>
            <a:endParaRPr lang="en-US" sz="21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100" kern="0" dirty="0">
                <a:cs typeface="Arial" panose="020B0604020202020204" pitchFamily="34" charset="0"/>
              </a:rPr>
              <a:t>To provide the University of Wyoming with an </a:t>
            </a:r>
            <a:r>
              <a:rPr lang="en-US" sz="2100" b="1" kern="0" dirty="0">
                <a:cs typeface="Arial" panose="020B0604020202020204" pitchFamily="34" charset="0"/>
              </a:rPr>
              <a:t>action plan </a:t>
            </a:r>
            <a:r>
              <a:rPr lang="en-US" sz="2100" kern="0" dirty="0">
                <a:cs typeface="Arial" panose="020B0604020202020204" pitchFamily="34" charset="0"/>
              </a:rPr>
              <a:t>to guide the sequence of steps over the next 5 years to increase undergraduate enrollment.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100" b="1" kern="0" dirty="0">
                <a:cs typeface="Arial" panose="020B0604020202020204" pitchFamily="34" charset="0"/>
              </a:rPr>
              <a:t>Assumptions</a:t>
            </a:r>
            <a:endParaRPr lang="en-US" sz="2100" kern="0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cs typeface="Arial" panose="020B0604020202020204" pitchFamily="34" charset="0"/>
              </a:rPr>
              <a:t>The following assumptions were made in the creation of this plan based on our understanding of the market and the University’s feasibility for growth: </a:t>
            </a:r>
          </a:p>
          <a:p>
            <a:pPr marL="690563" lvl="1" indent="-342900">
              <a:spcBef>
                <a:spcPts val="1000"/>
              </a:spcBef>
              <a:buSzPct val="96000"/>
              <a:buFont typeface="+mj-lt"/>
              <a:buAutoNum type="arabicPeriod"/>
            </a:pPr>
            <a:r>
              <a:rPr lang="en-US" sz="2100" dirty="0">
                <a:cs typeface="Arial" panose="020B0604020202020204" pitchFamily="34" charset="0"/>
              </a:rPr>
              <a:t>The greatest potential to increase headcount in the short-term is in the areas of </a:t>
            </a:r>
            <a:r>
              <a:rPr lang="en-US" sz="2100" b="1" dirty="0">
                <a:cs typeface="Arial" panose="020B0604020202020204" pitchFamily="34" charset="0"/>
              </a:rPr>
              <a:t>student success </a:t>
            </a:r>
            <a:r>
              <a:rPr lang="en-US" sz="2100" dirty="0">
                <a:cs typeface="Arial" panose="020B0604020202020204" pitchFamily="34" charset="0"/>
              </a:rPr>
              <a:t>and</a:t>
            </a:r>
            <a:r>
              <a:rPr lang="en-US" sz="2100" b="1" dirty="0">
                <a:cs typeface="Arial" panose="020B0604020202020204" pitchFamily="34" charset="0"/>
              </a:rPr>
              <a:t> transfer student enrollment.</a:t>
            </a:r>
          </a:p>
          <a:p>
            <a:pPr marL="690563" lvl="1" indent="-342900">
              <a:spcBef>
                <a:spcPts val="1000"/>
              </a:spcBef>
              <a:buSzPct val="96000"/>
              <a:buFont typeface="+mj-lt"/>
              <a:buAutoNum type="arabicPeriod"/>
            </a:pPr>
            <a:r>
              <a:rPr lang="en-US" sz="2100" b="1" dirty="0">
                <a:cs typeface="Arial" panose="020B0604020202020204" pitchFamily="34" charset="0"/>
              </a:rPr>
              <a:t>First-time, full-time enrollment is seen as a long-term growth opportunity </a:t>
            </a:r>
            <a:r>
              <a:rPr lang="en-US" sz="2100" dirty="0">
                <a:cs typeface="Arial" panose="020B0604020202020204" pitchFamily="34" charset="0"/>
              </a:rPr>
              <a:t>that reflects the multi-year prospect development timeline for traditional age students. </a:t>
            </a:r>
          </a:p>
          <a:p>
            <a:pPr marL="690563" lvl="1" indent="-342900">
              <a:spcBef>
                <a:spcPts val="1000"/>
              </a:spcBef>
              <a:buSzPct val="96000"/>
              <a:buFont typeface="+mj-lt"/>
              <a:buAutoNum type="arabicPeriod"/>
            </a:pPr>
            <a:r>
              <a:rPr lang="en-US" sz="2100" dirty="0">
                <a:cs typeface="Arial" panose="020B0604020202020204" pitchFamily="34" charset="0"/>
              </a:rPr>
              <a:t>UW will finalize and operationalize a </a:t>
            </a:r>
            <a:r>
              <a:rPr lang="en-US" sz="2100" b="1" dirty="0">
                <a:cs typeface="Arial" panose="020B0604020202020204" pitchFamily="34" charset="0"/>
              </a:rPr>
              <a:t>university-wide strategic plan </a:t>
            </a:r>
            <a:r>
              <a:rPr lang="en-US" sz="2100" dirty="0">
                <a:cs typeface="Arial" panose="020B0604020202020204" pitchFamily="34" charset="0"/>
              </a:rPr>
              <a:t>that defines it educational mission, aligns the student educational experience with market demands, and </a:t>
            </a:r>
            <a:r>
              <a:rPr lang="en-US" sz="2100" b="1" dirty="0">
                <a:cs typeface="Arial" panose="020B0604020202020204" pitchFamily="34" charset="0"/>
              </a:rPr>
              <a:t>differentiates itself from in-state partners as well as out-of-state competitors.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100" kern="0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Content Placeholder 3" descr="BrandBar_New_Final_wSig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8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3670"/>
            <a:ext cx="365760" cy="3643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838BE-5EAD-434C-B290-9193BA76332A}" type="slidenum"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257175" y="1253498"/>
            <a:ext cx="8774530" cy="4053864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600"/>
              </a:spcBef>
              <a:buClrTx/>
              <a:buNone/>
              <a:defRPr/>
            </a:pPr>
            <a:r>
              <a:rPr lang="en-US" sz="1600" b="1" kern="0" dirty="0"/>
              <a:t>Growth Considerations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/>
              <a:t>The University of Wyoming will need to </a:t>
            </a:r>
            <a:r>
              <a:rPr lang="en-US" sz="1600" b="1" kern="0" dirty="0"/>
              <a:t>effectively support the needs of students currently enrolled </a:t>
            </a:r>
            <a:r>
              <a:rPr lang="en-US" sz="1600" kern="0" dirty="0"/>
              <a:t>prior to any major growth to avoid exacerbating current retention issues that could harm the UW brand.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/>
              <a:t>To successfully grow the UW student body in a stepwise fashion that ensures success, </a:t>
            </a:r>
            <a:r>
              <a:rPr lang="en-US" sz="1600" b="1" kern="0" dirty="0"/>
              <a:t>UW should execute its strategic enrollment plan intentionally, monitor progression metrics regularly, </a:t>
            </a:r>
            <a:r>
              <a:rPr lang="en-US" sz="1600" kern="0" dirty="0"/>
              <a:t>and adjust the plan as needed. UW will also remain committed to growing the community in a way that promotes inclusivity and diversity.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kern="0" dirty="0"/>
              <a:t>Effective growth requires an investment </a:t>
            </a:r>
            <a:r>
              <a:rPr lang="en-US" sz="1600" kern="0" dirty="0"/>
              <a:t>in new (or repurposing of existing) resources, so appropriate ratios of student support (faculty, student support staff, etc. to student) are maintained.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/>
              <a:t>UW should assess it’s true </a:t>
            </a:r>
            <a:r>
              <a:rPr lang="en-US" sz="1600" b="1" kern="0" dirty="0"/>
              <a:t>capacity with regards to course availability by school (particularly key gateway courses), and absolute physical constraints </a:t>
            </a:r>
            <a:r>
              <a:rPr lang="en-US" sz="1600" kern="0" dirty="0"/>
              <a:t>(classroom space, housing) to ensure a reasonable, sustainable growth rate.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/>
              <a:t>For the purpose of this plan, we conservatively anticipate a </a:t>
            </a:r>
            <a:r>
              <a:rPr lang="en-US" sz="1600" b="1" kern="0" dirty="0"/>
              <a:t>2% annual growth rate for all freshmen</a:t>
            </a:r>
            <a:r>
              <a:rPr lang="en-US" sz="1600" kern="0" dirty="0"/>
              <a:t>, a </a:t>
            </a:r>
            <a:r>
              <a:rPr lang="en-US" sz="1600" b="1" kern="0" dirty="0"/>
              <a:t>5% annual growth rate among transfer students</a:t>
            </a:r>
            <a:r>
              <a:rPr lang="en-US" sz="1600" kern="0" dirty="0"/>
              <a:t>, and an annual 0.5% gain in cohort retention rates.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6655" y="491836"/>
            <a:ext cx="8646154" cy="1172646"/>
          </a:xfrm>
        </p:spPr>
        <p:txBody>
          <a:bodyPr/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Enrollment Growth Projections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Content Placeholder 3" descr="BrandBar_New_Final_wSig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5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70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cap="all" dirty="0">
                <a:solidFill>
                  <a:srgbClr val="6B633D"/>
                </a:solidFill>
                <a:latin typeface="Arial Narrow" panose="020B0606020202030204" pitchFamily="34" charset="0"/>
              </a:rPr>
              <a:t>Strategic Enrollment Management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8" y="1558583"/>
            <a:ext cx="8569877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The Strategic Enrollment Management Plan was developed by a task-force of 46 members in consultation with Huron Consulting.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The plan is based on primary research, undergraduate student enrollment data, 125+ interviews with students, faculty, staff, and stakeholders across campus and the state, intensive analysis of all input and data, and multiple working meetings between November 2016 and January 2017.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Our process has done much to help understand and identify our place in the market, and ways to improve and invest in recruitment and retention of our students.</a:t>
            </a:r>
          </a:p>
        </p:txBody>
      </p:sp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9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3670"/>
            <a:ext cx="365760" cy="3643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838BE-5EAD-434C-B290-9193BA76332A}" type="slidenum"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6655" y="481348"/>
            <a:ext cx="8646154" cy="1172646"/>
          </a:xfrm>
        </p:spPr>
        <p:txBody>
          <a:bodyPr/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5-YEAR Growth Projections</a:t>
            </a:r>
            <a:br>
              <a:rPr lang="en-US" sz="3600" dirty="0"/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49237" y="1432929"/>
            <a:ext cx="8645525" cy="4855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A sequenced growth plan, with goals for headcount and geographic diversity at each step, will provide UW with a strong foundation to invest in shaping its future class*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85674"/>
              </p:ext>
            </p:extLst>
          </p:nvPr>
        </p:nvGraphicFramePr>
        <p:xfrm>
          <a:off x="365760" y="2162458"/>
          <a:ext cx="8247607" cy="34970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8821">
                  <a:extLst>
                    <a:ext uri="{9D8B030D-6E8A-4147-A177-3AD203B41FA5}">
                      <a16:colId xmlns:a16="http://schemas.microsoft.com/office/drawing/2014/main" val="538996378"/>
                    </a:ext>
                  </a:extLst>
                </a:gridCol>
                <a:gridCol w="1369011">
                  <a:extLst>
                    <a:ext uri="{9D8B030D-6E8A-4147-A177-3AD203B41FA5}">
                      <a16:colId xmlns:a16="http://schemas.microsoft.com/office/drawing/2014/main" val="2182812035"/>
                    </a:ext>
                  </a:extLst>
                </a:gridCol>
                <a:gridCol w="913955">
                  <a:extLst>
                    <a:ext uri="{9D8B030D-6E8A-4147-A177-3AD203B41FA5}">
                      <a16:colId xmlns:a16="http://schemas.microsoft.com/office/drawing/2014/main" val="3712225797"/>
                    </a:ext>
                  </a:extLst>
                </a:gridCol>
                <a:gridCol w="715164">
                  <a:extLst>
                    <a:ext uri="{9D8B030D-6E8A-4147-A177-3AD203B41FA5}">
                      <a16:colId xmlns:a16="http://schemas.microsoft.com/office/drawing/2014/main" val="2653019423"/>
                    </a:ext>
                  </a:extLst>
                </a:gridCol>
                <a:gridCol w="715164">
                  <a:extLst>
                    <a:ext uri="{9D8B030D-6E8A-4147-A177-3AD203B41FA5}">
                      <a16:colId xmlns:a16="http://schemas.microsoft.com/office/drawing/2014/main" val="575269108"/>
                    </a:ext>
                  </a:extLst>
                </a:gridCol>
                <a:gridCol w="715164">
                  <a:extLst>
                    <a:ext uri="{9D8B030D-6E8A-4147-A177-3AD203B41FA5}">
                      <a16:colId xmlns:a16="http://schemas.microsoft.com/office/drawing/2014/main" val="784602141"/>
                    </a:ext>
                  </a:extLst>
                </a:gridCol>
                <a:gridCol w="715164">
                  <a:extLst>
                    <a:ext uri="{9D8B030D-6E8A-4147-A177-3AD203B41FA5}">
                      <a16:colId xmlns:a16="http://schemas.microsoft.com/office/drawing/2014/main" val="200515854"/>
                    </a:ext>
                  </a:extLst>
                </a:gridCol>
                <a:gridCol w="715164">
                  <a:extLst>
                    <a:ext uri="{9D8B030D-6E8A-4147-A177-3AD203B41FA5}">
                      <a16:colId xmlns:a16="http://schemas.microsoft.com/office/drawing/2014/main" val="1418982795"/>
                    </a:ext>
                  </a:extLst>
                </a:gridCol>
              </a:tblGrid>
              <a:tr h="3133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Demographic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Student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586470"/>
                  </a:ext>
                </a:extLst>
              </a:tr>
              <a:tr h="3133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In-State Wyoming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Freshmen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935521"/>
                  </a:ext>
                </a:extLst>
              </a:tr>
              <a:tr h="3133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48691"/>
                  </a:ext>
                </a:extLst>
              </a:tr>
              <a:tr h="3133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Out-Of-State Colorado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Freshmen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2276"/>
                  </a:ext>
                </a:extLst>
              </a:tr>
              <a:tr h="3133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83959"/>
                  </a:ext>
                </a:extLst>
              </a:tr>
              <a:tr h="3133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Out-Of-State Other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Freshmen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96666"/>
                  </a:ext>
                </a:extLst>
              </a:tr>
              <a:tr h="3133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86700"/>
                  </a:ext>
                </a:extLst>
              </a:tr>
              <a:tr h="3133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0.5 % Annual Retention Lift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Freshmen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52821"/>
                  </a:ext>
                </a:extLst>
              </a:tr>
              <a:tr h="3133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0.5% Transfer Retention Lift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Transfer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374399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Total New Headcount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7510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 Enrollment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Undergraduate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8,480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8,611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8,728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8,815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8,888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8,972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176726"/>
                  </a:ext>
                </a:extLst>
              </a:tr>
            </a:tbl>
          </a:graphicData>
        </a:graphic>
      </p:graphicFrame>
      <p:sp>
        <p:nvSpPr>
          <p:cNvPr id="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57600" y="6494463"/>
            <a:ext cx="3060441" cy="363537"/>
          </a:xfrm>
        </p:spPr>
        <p:txBody>
          <a:bodyPr/>
          <a:lstStyle/>
          <a:p>
            <a:r>
              <a:rPr lang="en-US" dirty="0"/>
              <a:t>* Enrollment projections reflect undergraduate students at the Laramie Campus only.</a:t>
            </a:r>
          </a:p>
        </p:txBody>
      </p:sp>
      <p:pic>
        <p:nvPicPr>
          <p:cNvPr id="9" name="Content Placeholder 3" descr="BrandBar_New_Final_wSig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3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3670"/>
            <a:ext cx="365760" cy="3643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838BE-5EAD-434C-B290-9193BA76332A}" type="slidenum"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59855" y="1237287"/>
            <a:ext cx="8428506" cy="4711232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r>
              <a:rPr lang="en-US" sz="1700" b="1" kern="0" dirty="0"/>
              <a:t>Immediate:</a:t>
            </a:r>
          </a:p>
          <a:p>
            <a:pPr marL="514350" lvl="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</a:rPr>
              <a:t>Hire AVP for Enrollment to enhance Recruiting, Admission, and Onboarding operations</a:t>
            </a:r>
            <a:endParaRPr lang="en-US" sz="1700" dirty="0"/>
          </a:p>
          <a:p>
            <a:pPr marL="514350" lvl="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</a:rPr>
              <a:t>Establish a SEM Governance Committee</a:t>
            </a:r>
            <a:endParaRPr lang="en-US" sz="1700" dirty="0"/>
          </a:p>
          <a:p>
            <a:pPr marL="514350" lvl="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</a:rPr>
              <a:t>Establish UW Student Success Action Sub-Committee (Monitors At Risk Students)</a:t>
            </a:r>
            <a:endParaRPr lang="en-US" sz="1700" dirty="0"/>
          </a:p>
          <a:p>
            <a:pPr marL="514350" lvl="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</a:rPr>
              <a:t>Establish an Orientation / Onboarding Team; Link Cowboy Connect to Orientation</a:t>
            </a:r>
            <a:endParaRPr lang="en-US" sz="1700" dirty="0"/>
          </a:p>
          <a:p>
            <a:pPr marL="0" indent="0" fontAlgn="b">
              <a:spcBef>
                <a:spcPts val="300"/>
              </a:spcBef>
              <a:buNone/>
            </a:pPr>
            <a:r>
              <a:rPr lang="en-US" sz="1700" b="1" dirty="0"/>
              <a:t>Short-term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Implement Peer-to-Peer Advising Model within the Colleges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Connect data collected during enrollment to SIS for advising and student support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Leverage historical course enrollment data to inform future needs and planning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Roll-out an advisor communication plan to promote consistency in approach 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Enhance financial aid communications and promote financial literacy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Centralize the withdrawal process; Understand why students leave to re-engage</a:t>
            </a:r>
          </a:p>
          <a:p>
            <a:pPr marL="0" lvl="0" indent="0" defTabSz="914400">
              <a:spcBef>
                <a:spcPts val="300"/>
              </a:spcBef>
              <a:buClrTx/>
              <a:buNone/>
              <a:defRPr/>
            </a:pPr>
            <a:r>
              <a:rPr lang="en-US" sz="1700" b="1" kern="0" dirty="0"/>
              <a:t>Mid- to Long-term: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Enhance </a:t>
            </a:r>
            <a:r>
              <a:rPr lang="en-US" sz="1700" dirty="0" err="1"/>
              <a:t>WyoWeb</a:t>
            </a:r>
            <a:r>
              <a:rPr lang="en-US" sz="1700" dirty="0"/>
              <a:t> Portal; Turn on degree planning tools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Expanded adoption of CRM to support retention efforts (Case Management Tool)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Create block tuition rates to incentivize students to take higher course loads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Expand course offerings outside of current clustering (10am-2pm)</a:t>
            </a:r>
          </a:p>
          <a:p>
            <a:pPr marL="519112" indent="-285750" fontAlgn="b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Create centralized oversight of each College’s course offerings 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700" b="1" kern="0" dirty="0"/>
          </a:p>
          <a:p>
            <a:pPr marL="0" lvl="0" indent="0" defTabSz="914400">
              <a:spcBef>
                <a:spcPts val="1000"/>
              </a:spcBef>
              <a:buClrTx/>
              <a:buNone/>
              <a:defRPr/>
            </a:pPr>
            <a:endParaRPr lang="en-US" sz="1600" b="1" kern="0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6654" y="442342"/>
            <a:ext cx="8887345" cy="1172646"/>
          </a:xfrm>
        </p:spPr>
        <p:txBody>
          <a:bodyPr/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Student Success Initiatives</a:t>
            </a:r>
            <a:b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Content Placeholder 3" descr="BrandBar_New_Final_wSig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5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3670"/>
            <a:ext cx="365760" cy="3643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838BE-5EAD-434C-B290-9193BA76332A}" type="slidenum"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352031" y="1247121"/>
            <a:ext cx="8646154" cy="4740727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r>
              <a:rPr lang="en-US" sz="1600" b="1" kern="0" dirty="0"/>
              <a:t>Immediate: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en-US" sz="1600" dirty="0"/>
              <a:t>Establish Transfer Center support and structure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en-US" sz="1600" dirty="0"/>
              <a:t>Leverage existing Outreach Coordinators and personnel on WYCC campuses 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en-US" sz="1600" dirty="0"/>
              <a:t>Work with existing Wyoming Transfer Council to create WYCC Advisory Board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en-US" sz="1600" dirty="0"/>
              <a:t>Make Transfer orientation mandatory; reserve seats in courses for transfer registration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en-US" sz="1600" dirty="0"/>
              <a:t>Establish Transfer Student Peer-Mentor Program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en-US" sz="1600" dirty="0"/>
              <a:t>Enhance Transfer student website; Aggregate important resources in a central place</a:t>
            </a:r>
          </a:p>
          <a:p>
            <a:pPr marL="0" indent="0" fontAlgn="b">
              <a:spcBef>
                <a:spcPts val="1000"/>
              </a:spcBef>
              <a:buNone/>
            </a:pPr>
            <a:r>
              <a:rPr lang="en-US" sz="1600" b="1" dirty="0"/>
              <a:t>Short-term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Link to Transfer evaluations on WYCC websites; Post articulations and 2+2 agreements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Make Transfer orientation mandatory; reserve seats in courses for transfer registration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Host accepted Transfer student programming, both on campus and regionally</a:t>
            </a:r>
          </a:p>
          <a:p>
            <a:pPr marL="5699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Automate credit evaluation process to best extent possible (Link </a:t>
            </a:r>
            <a:r>
              <a:rPr lang="en-US" sz="1600" dirty="0" err="1"/>
              <a:t>TreQ</a:t>
            </a:r>
            <a:r>
              <a:rPr lang="en-US" sz="1600" dirty="0"/>
              <a:t> to Banner)</a:t>
            </a:r>
          </a:p>
          <a:p>
            <a:pPr marL="0" lvl="0" indent="0" defTabSz="914400">
              <a:spcBef>
                <a:spcPts val="1000"/>
              </a:spcBef>
              <a:buClrTx/>
              <a:buNone/>
              <a:defRPr/>
            </a:pPr>
            <a:r>
              <a:rPr lang="en-US" sz="1600" b="1" kern="0" dirty="0"/>
              <a:t>Mid- to Long-term: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Establish a transfer liaison within each college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Identify and cultivate out-of-state CC relationships with coordinators (CO &amp; NE)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Establish Transfer Advising Days in collaboration with UWC/WYCC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Create a dual admission program with WYCCs</a:t>
            </a:r>
          </a:p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endParaRPr lang="en-US" sz="1700" b="1" kern="0" dirty="0"/>
          </a:p>
          <a:p>
            <a:pPr marL="0" lvl="0" indent="0" defTabSz="914400">
              <a:spcBef>
                <a:spcPts val="1000"/>
              </a:spcBef>
              <a:buClrTx/>
              <a:buNone/>
              <a:defRPr/>
            </a:pPr>
            <a:endParaRPr lang="en-US" sz="1600" b="1" kern="0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6655" y="462340"/>
            <a:ext cx="8646154" cy="1172646"/>
          </a:xfrm>
        </p:spPr>
        <p:txBody>
          <a:bodyPr/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Transfer Initiatives</a:t>
            </a:r>
            <a:b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Content Placeholder 3" descr="BrandBar_New_Final_wSig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7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3670"/>
            <a:ext cx="365760" cy="3643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838BE-5EAD-434C-B290-9193BA76332A}" type="slidenum"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01519" y="1256953"/>
            <a:ext cx="8496677" cy="4691566"/>
          </a:xfrm>
        </p:spPr>
        <p:txBody>
          <a:bodyPr>
            <a:normAutofit lnSpcReduction="10000"/>
          </a:bodyPr>
          <a:lstStyle/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r>
              <a:rPr lang="en-US" sz="1600" b="1" kern="0" dirty="0"/>
              <a:t>Immediate: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Enhance brand platform, prospective student website, and social media presence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Examine effectiveness of current prospect development campaigns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Rethink admission application user experience and content; Remove major declaration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Create a prospective student score and academic preparedness index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Develop a “yield” and “summer melt” strategy; maintain touchpoints to build excitement</a:t>
            </a:r>
          </a:p>
          <a:p>
            <a:pPr marL="0" indent="0" fontAlgn="b">
              <a:spcBef>
                <a:spcPts val="1000"/>
              </a:spcBef>
              <a:buNone/>
            </a:pPr>
            <a:r>
              <a:rPr lang="en-US" sz="1600" b="1" dirty="0"/>
              <a:t>Short-term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Identify and collect key data points for data warehouse; Share with Student Support staff 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Examine the frequency, content, and recipients of College-level recruiting reports 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Optimize current recruitment territories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Create distinct calls to action in recruiting materials; Establish expectations and deadlines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Enforce 7/1 application deadline; Provide a single admission decision to students</a:t>
            </a:r>
          </a:p>
          <a:p>
            <a:pPr marL="0" lvl="0" indent="0" defTabSz="914400">
              <a:spcBef>
                <a:spcPts val="1000"/>
              </a:spcBef>
              <a:buClrTx/>
              <a:buNone/>
              <a:defRPr/>
            </a:pPr>
            <a:r>
              <a:rPr lang="en-US" sz="1600" b="1" kern="0" dirty="0"/>
              <a:t>Mid- to Long-term: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Consider membership with the Common Application to increase awareness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Implement pre-registration prior to Orientation; Consider block scheduling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Enhance </a:t>
            </a:r>
            <a:r>
              <a:rPr lang="en-US" sz="1600" dirty="0" err="1"/>
              <a:t>WyoWeb</a:t>
            </a:r>
            <a:r>
              <a:rPr lang="en-US" sz="1600" dirty="0"/>
              <a:t> Portal (Admitted Student Portal); Link to important resources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Develop admitted student engagement and yield plans by College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Create targeted high school student fly-in programs (resident and non-resident)</a:t>
            </a:r>
          </a:p>
          <a:p>
            <a:pPr marL="519112" indent="-285750" fontAlgn="b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Consider admission deferral option; Admitted to UW upon completion at a WYCC</a:t>
            </a:r>
          </a:p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endParaRPr lang="en-US" sz="1600" b="1" kern="0" dirty="0"/>
          </a:p>
          <a:p>
            <a:pPr marL="0" lvl="0" indent="0" defTabSz="914400">
              <a:spcBef>
                <a:spcPts val="1000"/>
              </a:spcBef>
              <a:buClrTx/>
              <a:buNone/>
              <a:defRPr/>
            </a:pPr>
            <a:endParaRPr lang="en-US" sz="1600" b="1" kern="0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6655" y="462007"/>
            <a:ext cx="8646154" cy="1172646"/>
          </a:xfrm>
        </p:spPr>
        <p:txBody>
          <a:bodyPr/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Freshmen recruitment Initiatives</a:t>
            </a:r>
            <a:br>
              <a:rPr lang="en-US" sz="3600" b="1" dirty="0">
                <a:solidFill>
                  <a:srgbClr val="6B633D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Content Placeholder 3" descr="BrandBar_New_Final_wSig.ps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3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cap="all" dirty="0">
                <a:solidFill>
                  <a:srgbClr val="6B633D"/>
                </a:solidFill>
                <a:latin typeface="Arial Narrow" panose="020B0606020202030204" pitchFamily="34" charset="0"/>
              </a:rPr>
              <a:t>Strategic Enrollment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35635"/>
            <a:ext cx="8462682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/>
              <a:t>Some very simple concepts have emerged from the planning process.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 the short term, growth in the student body will come from a </a:t>
            </a:r>
            <a:r>
              <a:rPr lang="en-US" sz="2000" b="1" dirty="0"/>
              <a:t>focus on improving retention and outcomes for the students we already have </a:t>
            </a:r>
            <a:r>
              <a:rPr lang="en-US" sz="2000" dirty="0"/>
              <a:t>and on </a:t>
            </a:r>
            <a:r>
              <a:rPr lang="en-US" sz="2000" b="1" dirty="0"/>
              <a:t>growing the number of transfer students </a:t>
            </a:r>
            <a:r>
              <a:rPr lang="en-US" sz="2000" dirty="0"/>
              <a:t>we enroll.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Long term opportunities exist in recruiting more first-time full-time students.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All of this </a:t>
            </a:r>
            <a:r>
              <a:rPr lang="en-US" sz="2000" b="1" dirty="0"/>
              <a:t>will require much more coordination and collaboration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/>
              <a:t>across our Office of Admissions, colleges and departments, our marketing and institutional communications group, and our faculty.</a:t>
            </a:r>
          </a:p>
        </p:txBody>
      </p:sp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86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230"/>
            <a:ext cx="90297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SEM </a:t>
            </a:r>
            <a:r>
              <a:rPr lang="en-US" sz="3600" b="1" cap="all" dirty="0">
                <a:solidFill>
                  <a:srgbClr val="6B633D"/>
                </a:solidFill>
                <a:latin typeface="Arial Narrow" panose="020B0606020202030204" pitchFamily="34" charset="0"/>
              </a:rPr>
              <a:t>– Immediate 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718"/>
            <a:ext cx="8462682" cy="43068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Shared governance structure – volunteer response remarkable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Undergrad Enrollment Governance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Student Success Action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Advising Redesign Action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Transfer Success Advisory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Student Data Advisory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Orientation and Onboarding Advisory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Marketing and Communications Advisory Group</a:t>
            </a:r>
          </a:p>
        </p:txBody>
      </p:sp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6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56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SEM – </a:t>
            </a:r>
            <a:r>
              <a:rPr lang="en-US" sz="3600" b="1" cap="all" dirty="0">
                <a:solidFill>
                  <a:srgbClr val="6B633D"/>
                </a:solidFill>
                <a:latin typeface="Arial Narrow" panose="020B0606020202030204" pitchFamily="34" charset="0"/>
              </a:rPr>
              <a:t>Near Term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462682" cy="43068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Enrollment management functions transfer from Student to Academic Affairs.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Search to hire AVP Enrollment Management, plan for Transfer Success Center, and coordinated advising model implementation</a:t>
            </a:r>
            <a:r>
              <a:rPr lang="en-US" dirty="0"/>
              <a:t>.</a:t>
            </a:r>
          </a:p>
        </p:txBody>
      </p:sp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0614_TCB3612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5" t="2658" r="32891"/>
          <a:stretch/>
        </p:blipFill>
        <p:spPr>
          <a:xfrm>
            <a:off x="-123900" y="0"/>
            <a:ext cx="4509634" cy="6976533"/>
          </a:xfrm>
          <a:prstGeom prst="rect">
            <a:avLst/>
          </a:prstGeom>
        </p:spPr>
      </p:pic>
      <p:pic>
        <p:nvPicPr>
          <p:cNvPr id="10" name="Picture 9" descr="brown bo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02" y="-1047560"/>
            <a:ext cx="7584695" cy="10126262"/>
          </a:xfrm>
          <a:prstGeom prst="rect">
            <a:avLst/>
          </a:prstGeom>
        </p:spPr>
      </p:pic>
      <p:pic>
        <p:nvPicPr>
          <p:cNvPr id="8" name="Picture 7" descr="Powerpoint text box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69" y="-2799536"/>
            <a:ext cx="7398878" cy="11986317"/>
          </a:xfrm>
          <a:prstGeom prst="rect">
            <a:avLst/>
          </a:prstGeom>
        </p:spPr>
      </p:pic>
      <p:pic>
        <p:nvPicPr>
          <p:cNvPr id="4" name="Picture 3" descr="BrandBar_New_Final_wSig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00" y="5638802"/>
            <a:ext cx="9433097" cy="1471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2647" y="1095292"/>
            <a:ext cx="381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3827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8950" y="2883462"/>
            <a:ext cx="9144000" cy="2226775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6B633D"/>
                </a:solidFill>
              </a:rPr>
              <a:t>Project Overview</a:t>
            </a:r>
            <a:endParaRPr lang="en-US" sz="3600" b="0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6B633D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378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93670"/>
            <a:ext cx="365760" cy="3643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838BE-5EAD-434C-B290-9193BA76332A}" type="slidenum">
              <a:rPr kumimoji="0" lang="en-US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257175" y="1548130"/>
            <a:ext cx="8774530" cy="4855306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  <a:defRPr/>
            </a:pPr>
            <a:r>
              <a:rPr lang="en-US" sz="1600" b="1" kern="0" dirty="0"/>
              <a:t>Over a 12-week period, Huron conducted 125+ interviews with key stakeholders, analyzed data to understand undergraduate enrollment strategies and key factors predicting student success, and presented opportunities for success to the SEM Taskforce.</a:t>
            </a:r>
            <a:endParaRPr lang="en-US" sz="1600" b="1" dirty="0"/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27811" y="3455975"/>
          <a:ext cx="8531178" cy="323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3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0880">
                <a:tc>
                  <a:txBody>
                    <a:bodyPr/>
                    <a:lstStyle/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Conduct kickoff and planning meetings</a:t>
                      </a:r>
                      <a:endParaRPr lang="en-US" sz="1200" baseline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33363" marR="0" lvl="0" indent="-1301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233363" algn="l"/>
                        </a:tabLst>
                      </a:pP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Host interviews and focus groups with Wyoming stakeholders to understand challenges and opportunities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Use primary research and enrollment data to develop in-depth understanding of market demand, recruitment, and retention </a:t>
                      </a:r>
                      <a:endParaRPr lang="en-US" sz="1200" baseline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33363" marR="0" lvl="0" indent="-130175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233363" algn="l"/>
                        </a:tabLst>
                      </a:pP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 research conducted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130175" algn="l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233363" algn="l"/>
                        </a:tabLst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Review initial findings for Midpoint Strategy Meeting   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Host interviews and focus groups with Wyoming stakeholders to understand challenges and opportunities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Assess current organizational structure and portfolio of responsibilities within enrollment offices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Catalog campus-wide resources that support transfers, onboarding, and retention activities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 research conducted to date</a:t>
                      </a:r>
                    </a:p>
                    <a:p>
                      <a:pPr marL="233363" marR="0" lvl="0" indent="-130175" algn="l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233363" algn="l"/>
                        </a:tabLst>
                      </a:pPr>
                      <a:endParaRPr lang="en-US" sz="1200" kern="1200" baseline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Examine key findings and confirm realistic enrollment goals and priorities with Wyoming leadership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Assess implications and develop business plans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 “strategy roadmap” to execute on the goals for enrollment </a:t>
                      </a:r>
                    </a:p>
                    <a:p>
                      <a:pPr marL="233363" marR="0" lvl="0" indent="-130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33363" algn="l"/>
                        </a:tabLst>
                        <a:defRPr/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Incorporate additional feedback from Wyoming leadership on “strategy roadmap”</a:t>
                      </a:r>
                    </a:p>
                    <a:p>
                      <a:pPr marL="233363" marR="0" lvl="0" indent="-130175" algn="l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233363" algn="l"/>
                        </a:tabLst>
                      </a:pPr>
                      <a:r>
                        <a:rPr lang="en-US" sz="1200" kern="120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Determine communication strategy to socialize changes for enrollment to the University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284272" y="3106124"/>
          <a:ext cx="8356598" cy="32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>
            <p:extLst/>
          </p:nvPr>
        </p:nvGraphicFramePr>
        <p:xfrm>
          <a:off x="322371" y="2503248"/>
          <a:ext cx="8580438" cy="499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rrow: Down 5"/>
          <p:cNvSpPr/>
          <p:nvPr/>
        </p:nvSpPr>
        <p:spPr>
          <a:xfrm>
            <a:off x="8134805" y="2220494"/>
            <a:ext cx="742794" cy="1235481"/>
          </a:xfrm>
          <a:prstGeom prst="downArrow">
            <a:avLst>
              <a:gd name="adj1" fmla="val 50000"/>
              <a:gd name="adj2" fmla="val 3385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university of wyomi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843" r="1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572"/>
          <a:stretch/>
        </p:blipFill>
        <p:spPr bwMode="auto">
          <a:xfrm>
            <a:off x="8339335" y="2415401"/>
            <a:ext cx="342493" cy="5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6655" y="491506"/>
            <a:ext cx="8646154" cy="1172646"/>
          </a:xfrm>
        </p:spPr>
        <p:txBody>
          <a:bodyPr/>
          <a:lstStyle/>
          <a:p>
            <a:r>
              <a:rPr lang="en-US" sz="3600" b="1" dirty="0">
                <a:solidFill>
                  <a:srgbClr val="6B633D"/>
                </a:solidFill>
                <a:latin typeface="Arial Narrow" panose="020B0606020202030204" pitchFamily="34" charset="0"/>
              </a:rPr>
              <a:t>Project Overview</a:t>
            </a:r>
            <a:br>
              <a:rPr lang="en-US" dirty="0"/>
            </a:b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9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87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cap="all" dirty="0">
                <a:solidFill>
                  <a:srgbClr val="6B633D"/>
                </a:solidFill>
                <a:latin typeface="Arial Narrow" panose="020B0606020202030204" pitchFamily="34" charset="0"/>
              </a:rPr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8" y="1460263"/>
            <a:ext cx="8569877" cy="45259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We need to more closely align student recruitment, financial aid, and instructional capacity with the work of faculty and academic administration to significantly increase enrollment, retention and graduation rates. 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We need to approach this as a coordinated partnership promoting student success. 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This will be best done as we think of ourselves as a multi-disciplinary team that integrates and manages academic preparation, financial wellness, physical and mental wellness, and a sense of belonging, seamlessly for all students.</a:t>
            </a:r>
            <a:r>
              <a:rPr lang="en-US" sz="2000" i="1" dirty="0"/>
              <a:t>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b="1" i="1" dirty="0"/>
              <a:t>Collaborative case management will benefit not only the students, but our staff and faculty.</a:t>
            </a:r>
            <a:endParaRPr lang="en-US" sz="20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4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4" y="348940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Adapting to a new environment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3" y="1267717"/>
            <a:ext cx="8720199" cy="492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9C5F4"/>
              </a:buClr>
            </a:pPr>
            <a:r>
              <a:rPr lang="en-US" b="1" dirty="0">
                <a:solidFill>
                  <a:srgbClr val="00558C"/>
                </a:solidFill>
              </a:rPr>
              <a:t>New economic and student realities require a refined approach to enrollment management:</a:t>
            </a:r>
          </a:p>
          <a:p>
            <a:pPr marL="285750" lvl="0" indent="-28575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 the face of declining state support, UW needs to </a:t>
            </a:r>
            <a:r>
              <a:rPr lang="en-US" b="1" dirty="0">
                <a:solidFill>
                  <a:srgbClr val="000000"/>
                </a:solidFill>
              </a:rPr>
              <a:t>find opportunities to grow net tuition revenue </a:t>
            </a:r>
            <a:r>
              <a:rPr lang="en-US" dirty="0">
                <a:solidFill>
                  <a:srgbClr val="000000"/>
                </a:solidFill>
              </a:rPr>
              <a:t>through increased new student enrollment and improved retention rates.</a:t>
            </a:r>
          </a:p>
          <a:p>
            <a:pPr marL="285750" lvl="0" indent="-28575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Intensifying competition for students among institutions of higher education in the region requires a  </a:t>
            </a:r>
            <a:r>
              <a:rPr lang="en-US" b="1" dirty="0">
                <a:solidFill>
                  <a:srgbClr val="000000"/>
                </a:solidFill>
              </a:rPr>
              <a:t>strategic and targeted recruitment approach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UW needs to </a:t>
            </a:r>
            <a:r>
              <a:rPr lang="en-US" b="1" dirty="0">
                <a:solidFill>
                  <a:srgbClr val="000000"/>
                </a:solidFill>
              </a:rPr>
              <a:t>strengthen its position in the regional student marketplace </a:t>
            </a:r>
            <a:r>
              <a:rPr lang="en-US" dirty="0">
                <a:solidFill>
                  <a:srgbClr val="000000"/>
                </a:solidFill>
              </a:rPr>
              <a:t>with a relevant  and defensible value proposition in order to appeal to a broader, more diverse student audience.</a:t>
            </a:r>
          </a:p>
          <a:p>
            <a:pPr marL="285750" lvl="0" indent="-28575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UW must </a:t>
            </a:r>
            <a:r>
              <a:rPr lang="en-US" b="1" dirty="0">
                <a:solidFill>
                  <a:srgbClr val="000000"/>
                </a:solidFill>
              </a:rPr>
              <a:t>align college level recruiting and support resources </a:t>
            </a:r>
            <a:r>
              <a:rPr lang="en-US" dirty="0">
                <a:solidFill>
                  <a:srgbClr val="000000"/>
                </a:solidFill>
              </a:rPr>
              <a:t>with undergraduate enrollment growth expectations.</a:t>
            </a:r>
          </a:p>
          <a:p>
            <a:pPr marL="285750" lvl="0" indent="-28575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Shifting demographics and academic preparedness among incoming UW students will require that available </a:t>
            </a:r>
            <a:r>
              <a:rPr lang="en-US" b="1" dirty="0">
                <a:solidFill>
                  <a:srgbClr val="000000"/>
                </a:solidFill>
              </a:rPr>
              <a:t>support services are resourced and aligned with changing student needs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17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4" y="329276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Freshmen Enrollment: Upshot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3" y="1454525"/>
            <a:ext cx="8410691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/>
              <a:t>UW is almost entirely </a:t>
            </a:r>
            <a:r>
              <a:rPr lang="en-US" b="1" dirty="0"/>
              <a:t>dependent on the state of Wyoming and Colorado’s Front Range </a:t>
            </a:r>
            <a:r>
              <a:rPr lang="en-US" dirty="0"/>
              <a:t>for first-time, full time students.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/>
              <a:t>UW is </a:t>
            </a:r>
            <a:r>
              <a:rPr lang="en-US" b="1" dirty="0"/>
              <a:t>yielding a lower percentage of admitted applicants</a:t>
            </a:r>
            <a:r>
              <a:rPr lang="en-US" dirty="0"/>
              <a:t>, indicating increased competition and a less defined market position.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/>
              <a:t>There are </a:t>
            </a:r>
            <a:r>
              <a:rPr lang="en-US" b="1" dirty="0"/>
              <a:t>increasing numbers of less academically prepared </a:t>
            </a:r>
            <a:r>
              <a:rPr lang="en-US" dirty="0"/>
              <a:t>Wyoming students enrolling.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/>
              <a:t>Residents and nonresidents are </a:t>
            </a:r>
            <a:r>
              <a:rPr lang="en-US" b="1" dirty="0"/>
              <a:t>highly dependent on financial aid.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/>
              <a:t>Yield across colleges is fairly consistent.  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/>
              <a:t>Colleges who have developed recruiting strategies have seen </a:t>
            </a:r>
            <a:r>
              <a:rPr lang="en-US" b="1" dirty="0"/>
              <a:t>increases in their academic profiles.</a:t>
            </a:r>
          </a:p>
        </p:txBody>
      </p:sp>
    </p:spTree>
    <p:extLst>
      <p:ext uri="{BB962C8B-B14F-4D97-AF65-F5344CB8AC3E}">
        <p14:creationId xmlns:p14="http://schemas.microsoft.com/office/powerpoint/2010/main" val="258174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6654" y="339104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Freshmen Recruiting: Summary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653" y="1248053"/>
            <a:ext cx="8410691" cy="462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9C5F4"/>
              </a:buClr>
            </a:pPr>
            <a:r>
              <a:rPr lang="en-US" b="1" dirty="0">
                <a:solidFill>
                  <a:srgbClr val="000000"/>
                </a:solidFill>
              </a:rPr>
              <a:t>What we have learned:  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UW’s market position among prospective freshmen is unclear. UW competes for students on several fronts, both in-state (regional) and out-of-state (key feeder states).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Increasing market share within current catchment areas and expanding into new markets will be critical to UW’s ability to meet future enrollment goals.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UW needs to conduct a “deep dive” into the factors that attract high-achieving resident students.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Office of Admissions needs to learn how to leverage data to discern true prospective student interest and focus efforts on those students most likely to apply and enroll. </a:t>
            </a: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 Office of Admissions must work closely with their recruiting partners in the Colleges to develop an integrated recruiting plan.</a:t>
            </a: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70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-659" b="26850"/>
          <a:stretch/>
        </p:blipFill>
        <p:spPr>
          <a:xfrm>
            <a:off x="-111760" y="5806203"/>
            <a:ext cx="9428479" cy="1051798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429374" y="40415"/>
            <a:ext cx="8887345" cy="1172646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i="0" u="none" strike="noStrike" kern="1200" cap="all" spc="0" normalizeH="0" baseline="0" noProof="0" dirty="0">
                <a:ln>
                  <a:noFill/>
                </a:ln>
                <a:solidFill>
                  <a:srgbClr val="6B633D"/>
                </a:solidFill>
                <a:effectLst/>
                <a:uLnTx/>
                <a:uFillTx/>
                <a:latin typeface="Arial Narrow"/>
                <a:ea typeface="+mj-ea"/>
              </a:rPr>
              <a:t>Why UW: Student Voices</a:t>
            </a: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33" y="979477"/>
            <a:ext cx="841069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69C5F4"/>
              </a:buClr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What we have learned – student focus groups</a:t>
            </a:r>
          </a:p>
          <a:p>
            <a:pPr lvl="0">
              <a:spcBef>
                <a:spcPts val="1200"/>
              </a:spcBef>
              <a:buClr>
                <a:srgbClr val="69C5F4"/>
              </a:buClr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171450" lvl="0" indent="-171450">
              <a:spcBef>
                <a:spcPct val="20000"/>
              </a:spcBef>
              <a:buClr>
                <a:srgbClr val="69C5F4"/>
              </a:buClr>
              <a:buFont typeface="Lucida Grande"/>
              <a:buChar char="+"/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33" y="1417985"/>
            <a:ext cx="5022347" cy="244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u="sng" dirty="0"/>
              <a:t>Why did you choose UW?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700" dirty="0"/>
              <a:t>Friendly, accessible, accommodating recruiters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700" dirty="0"/>
              <a:t>Guidance counselor and family/alumni connections, caring and supportive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700" dirty="0"/>
              <a:t>Low student debt/affordability, small class sizes, study abroad opportunities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700" dirty="0"/>
              <a:t>Sense of pride, involvement, student life balance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700" dirty="0"/>
              <a:t>Ability to transfer credit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700" dirty="0"/>
              <a:t>Specific academic majors/programs/ opportunities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133" y="3963887"/>
            <a:ext cx="8378450" cy="186717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17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would you change about UW?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Registration and advising (frustrating, stressful)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Orientation (confusing, overwhelming)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Academic experience (course and academic predictability, lack of clear deadlines and guidance)</a:t>
            </a:r>
          </a:p>
          <a:p>
            <a:pPr marL="285750" lvl="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Communications, residential experiences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7719" y="197695"/>
            <a:ext cx="3247864" cy="37087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keeps you at UW?</a:t>
            </a:r>
          </a:p>
          <a:p>
            <a:pPr marL="166688" lvl="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Expanded horizons, outdoor activities, not competitive to get involved</a:t>
            </a:r>
          </a:p>
          <a:p>
            <a:pPr marL="166688" lvl="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Supportive, comfortable, second home, hidden gem, safe</a:t>
            </a:r>
          </a:p>
          <a:p>
            <a:pPr marL="166688" lvl="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Great value education</a:t>
            </a:r>
          </a:p>
          <a:p>
            <a:pPr marL="166688" lvl="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Faculty relationships, research opportunities, academic support, sense of belonging</a:t>
            </a:r>
          </a:p>
          <a:p>
            <a:pPr marL="166688" lvl="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Culture; events bring community together.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3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F66DDC5C64C4FB880189DA4215826" ma:contentTypeVersion="0" ma:contentTypeDescription="Create a new document." ma:contentTypeScope="" ma:versionID="d955a408f2a7a2591a3fbd25290540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1e5cae58bac1e34ea9adabe6fb20b9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DD3876-A437-4BB7-9688-EDE9FF995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A346E6-3866-46F9-AF6A-A8C260FCF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1C1D9-3CE0-49A8-897E-E6A5E1A1501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3146</Words>
  <Application>Microsoft Office PowerPoint</Application>
  <PresentationFormat>On-screen Show (4:3)</PresentationFormat>
  <Paragraphs>333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Lucida Grande</vt:lpstr>
      <vt:lpstr>Symbol</vt:lpstr>
      <vt:lpstr>Times New Roman</vt:lpstr>
      <vt:lpstr>Wingdings</vt:lpstr>
      <vt:lpstr>Office Theme</vt:lpstr>
      <vt:lpstr>PowerPoint Presentation</vt:lpstr>
      <vt:lpstr>Strategic Enrollment Management Planning</vt:lpstr>
      <vt:lpstr>Project Overview</vt:lpstr>
      <vt:lpstr>Project Overview </vt:lpstr>
      <vt:lpstr>What did we learn?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5-Year SEM Plan</vt:lpstr>
      <vt:lpstr>5-Year SEM Plan </vt:lpstr>
      <vt:lpstr>Enrollment Growth Projections </vt:lpstr>
      <vt:lpstr>5-YEAR Growth Projections </vt:lpstr>
      <vt:lpstr>Student Success Initiatives </vt:lpstr>
      <vt:lpstr>Transfer Initiatives </vt:lpstr>
      <vt:lpstr>Freshmen recruitment Initiatives </vt:lpstr>
      <vt:lpstr>Strategic Enrollment Roadmap</vt:lpstr>
      <vt:lpstr>SEM – Immediate Next Steps </vt:lpstr>
      <vt:lpstr>SEM – Near Term Steps</vt:lpstr>
      <vt:lpstr>PowerPoint Presentation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VPSA</dc:creator>
  <cp:lastModifiedBy>Rosemaria Martinelli</cp:lastModifiedBy>
  <cp:revision>111</cp:revision>
  <dcterms:created xsi:type="dcterms:W3CDTF">2014-04-07T17:38:45Z</dcterms:created>
  <dcterms:modified xsi:type="dcterms:W3CDTF">2017-03-21T14:08:08Z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0x010100E31F66DDC5C64C4FB880189DA4215826</vt:lpwstr>
  </property>
</Properties>
</file>