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7"/>
  </p:notesMasterIdLst>
  <p:sldIdLst>
    <p:sldId id="377" r:id="rId5"/>
    <p:sldId id="37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ton Adkins" initials="NA" lastIdx="18" clrIdx="0"/>
  <p:cmAuthor id="2" name="Evan Baker" initials="E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24"/>
    <a:srgbClr val="FFC42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3250" autoAdjust="0"/>
  </p:normalViewPr>
  <p:slideViewPr>
    <p:cSldViewPr>
      <p:cViewPr varScale="1">
        <p:scale>
          <a:sx n="69" d="100"/>
          <a:sy n="69" d="100"/>
        </p:scale>
        <p:origin x="11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Graduate/</a:t>
            </a:r>
          </a:p>
          <a:p>
            <a:pPr>
              <a:defRPr sz="1200" b="1">
                <a:solidFill>
                  <a:schemeClr val="tx1"/>
                </a:solidFill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Professional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05021379370595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61681823166801"/>
          <c:y val="0.25623627756239731"/>
          <c:w val="0.56086754208182588"/>
          <c:h val="0.5723867224873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2016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213680318772891E-2"/>
                  <c:y val="3.5118379355923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0897406903235"/>
                      <c:h val="0.21922648312935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974-41DE-880B-D78FB6EDF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Fall 2016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2-4646-9F2B-36FC16FFBB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356158442171606E-2"/>
                  <c:y val="6.51072631445052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34686750862328"/>
                      <c:h val="0.21922648312935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E72-4646-9F2B-36FC16FFB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Fall 2016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2-4646-9F2B-36FC16FFBB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2460424"/>
        <c:axId val="181730280"/>
      </c:barChart>
      <c:catAx>
        <c:axId val="182460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730280"/>
        <c:crosses val="autoZero"/>
        <c:auto val="1"/>
        <c:lblAlgn val="ctr"/>
        <c:lblOffset val="100"/>
        <c:noMultiLvlLbl val="0"/>
      </c:catAx>
      <c:valAx>
        <c:axId val="181730280"/>
        <c:scaling>
          <c:orientation val="minMax"/>
          <c:min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6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Freshman In/Out of State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0191179336311"/>
          <c:y val="0.26505345580484868"/>
          <c:w val="0.57865138776884739"/>
          <c:h val="0.55749254630326761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816792"/>
        <c:axId val="183164296"/>
      </c:barChart>
      <c:catAx>
        <c:axId val="182816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64296"/>
        <c:crosses val="autoZero"/>
        <c:auto val="1"/>
        <c:lblAlgn val="ctr"/>
        <c:lblOffset val="100"/>
        <c:noMultiLvlLbl val="0"/>
      </c:catAx>
      <c:valAx>
        <c:axId val="1831642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816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Total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450201681141816"/>
          <c:y val="0.27975514179052563"/>
          <c:w val="0.70151511612409467"/>
          <c:h val="0.600271892919190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2016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7D5-4F31-9C05-F756739A4167}"/>
              </c:ext>
            </c:extLst>
          </c:dPt>
          <c:dLbls>
            <c:dLbl>
              <c:idx val="0"/>
              <c:layout>
                <c:manualLayout>
                  <c:x val="-1.1633248557179478E-2"/>
                  <c:y val="3.27198996246228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7D5-4F31-9C05-F756739A41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12366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5-4F31-9C05-F756739A41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Fall 2017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12397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5-4F31-9C05-F756739A41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3160208"/>
        <c:axId val="183201272"/>
      </c:barChart>
      <c:catAx>
        <c:axId val="183160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201272"/>
        <c:crosses val="autoZero"/>
        <c:auto val="1"/>
        <c:lblAlgn val="ctr"/>
        <c:lblOffset val="100"/>
        <c:noMultiLvlLbl val="0"/>
      </c:catAx>
      <c:valAx>
        <c:axId val="183201272"/>
        <c:scaling>
          <c:orientation val="minMax"/>
          <c:max val="12500"/>
          <c:min val="12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3160208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Student Credit Hours (SCHs)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421045734503998"/>
          <c:y val="2.1956161879621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913069767993306"/>
          <c:y val="0.23734448139825073"/>
          <c:w val="0.40932868237979608"/>
          <c:h val="0.62269939754655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2016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5515280499142987E-2"/>
                  <c:y val="1.71033866052201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148918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B-4410-8B79-BE28BF246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994733167604776E-2"/>
                  <c:y val="3.4206773210440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151523.5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B-4410-8B79-BE28BF246D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"/>
        <c:axId val="182461624"/>
        <c:axId val="183113336"/>
      </c:barChart>
      <c:catAx>
        <c:axId val="182461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13336"/>
        <c:crosses val="autoZero"/>
        <c:auto val="1"/>
        <c:lblAlgn val="ctr"/>
        <c:lblOffset val="100"/>
        <c:noMultiLvlLbl val="0"/>
      </c:catAx>
      <c:valAx>
        <c:axId val="183113336"/>
        <c:scaling>
          <c:orientation val="minMax"/>
          <c:max val="155000"/>
          <c:min val="1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2461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First-Time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2016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A-42F3-AEBA-ED47AD1BA1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A-42F3-AEBA-ED47AD1BA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3103488"/>
        <c:axId val="181160256"/>
      </c:barChart>
      <c:catAx>
        <c:axId val="183103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256"/>
        <c:crosses val="autoZero"/>
        <c:auto val="1"/>
        <c:lblAlgn val="ctr"/>
        <c:lblOffset val="100"/>
        <c:noMultiLvlLbl val="0"/>
      </c:catAx>
      <c:valAx>
        <c:axId val="18116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0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Headcount by Classification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495833333333334"/>
          <c:y val="5.75101284241922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3772965879265"/>
          <c:y val="0.23626247562234715"/>
          <c:w val="0.52937664041994748"/>
          <c:h val="0.68262484679060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2016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000000000000019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ED0-43A1-AADA-A34E4E8A9782}"/>
                </c:ext>
              </c:extLst>
            </c:dLbl>
            <c:dLbl>
              <c:idx val="1"/>
              <c:layout>
                <c:manualLayout>
                  <c:x val="-8.3333333333333332E-3"/>
                  <c:y val="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03-4383-8F0C-B8C3404B6FED}"/>
                </c:ext>
              </c:extLst>
            </c:dLbl>
            <c:dLbl>
              <c:idx val="2"/>
              <c:layout>
                <c:manualLayout>
                  <c:x val="-8.3333333333334095E-3"/>
                  <c:y val="4.79251070201602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ED0-43A1-AADA-A34E4E8A9782}"/>
                </c:ext>
              </c:extLst>
            </c:dLbl>
            <c:dLbl>
              <c:idx val="3"/>
              <c:layout>
                <c:manualLayout>
                  <c:x val="-1.6666666666666666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ED0-43A1-AADA-A34E4E8A97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2038</c:v>
                </c:pt>
                <c:pt idx="1">
                  <c:v>1707</c:v>
                </c:pt>
                <c:pt idx="2">
                  <c:v>2143</c:v>
                </c:pt>
                <c:pt idx="3">
                  <c:v>3406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03-4383-8F0C-B8C3404B6F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833333333333294E-2"/>
                  <c:y val="-8.78616812179881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803-4383-8F0C-B8C3404B6FED}"/>
                </c:ext>
              </c:extLst>
            </c:dLbl>
            <c:dLbl>
              <c:idx val="1"/>
              <c:layout>
                <c:manualLayout>
                  <c:x val="1.6666666666666666E-2"/>
                  <c:y val="-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03-4383-8F0C-B8C3404B6FED}"/>
                </c:ext>
              </c:extLst>
            </c:dLbl>
            <c:dLbl>
              <c:idx val="2"/>
              <c:layout>
                <c:manualLayout>
                  <c:x val="2.5000000000000001E-2"/>
                  <c:y val="-9.58502140403204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03-4383-8F0C-B8C3404B6FED}"/>
                </c:ext>
              </c:extLst>
            </c:dLbl>
            <c:dLbl>
              <c:idx val="3"/>
              <c:layout>
                <c:manualLayout>
                  <c:x val="3.3333333333333257E-2"/>
                  <c:y val="7.66801712322563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03-4383-8F0C-B8C3404B6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2137</c:v>
                </c:pt>
                <c:pt idx="1">
                  <c:v>1733</c:v>
                </c:pt>
                <c:pt idx="2">
                  <c:v>2181</c:v>
                </c:pt>
                <c:pt idx="3">
                  <c:v>3284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03-4383-8F0C-B8C3404B6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59864"/>
        <c:axId val="181160648"/>
      </c:barChart>
      <c:catAx>
        <c:axId val="181159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648"/>
        <c:crosses val="autoZero"/>
        <c:auto val="1"/>
        <c:lblAlgn val="ctr"/>
        <c:lblOffset val="100"/>
        <c:noMultiLvlLbl val="0"/>
      </c:catAx>
      <c:valAx>
        <c:axId val="181160648"/>
        <c:scaling>
          <c:orientation val="minMax"/>
          <c:max val="4000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5986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Transfer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2016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6-437D-86E6-C9B3248B24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6-437D-86E6-C9B3248B2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61432"/>
        <c:axId val="182957312"/>
      </c:barChart>
      <c:catAx>
        <c:axId val="181161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2957312"/>
        <c:crosses val="autoZero"/>
        <c:auto val="1"/>
        <c:lblAlgn val="ctr"/>
        <c:lblOffset val="100"/>
        <c:noMultiLvlLbl val="0"/>
      </c:catAx>
      <c:valAx>
        <c:axId val="18295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61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chemeClr val="tx1"/>
                </a:solidFill>
              </a:rPr>
              <a:t>Transfer</a:t>
            </a:r>
            <a:r>
              <a:rPr lang="en-US" sz="1200" b="1" baseline="0" dirty="0" smtClean="0">
                <a:solidFill>
                  <a:schemeClr val="tx1"/>
                </a:solidFill>
              </a:rPr>
              <a:t> Students</a:t>
            </a:r>
            <a:endParaRPr lang="en-US" sz="1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332003851976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413549868766398E-2"/>
          <c:y val="0.13135949803149607"/>
          <c:w val="0.9025031167979003"/>
          <c:h val="0.77268184055118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2016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311909530827575E-17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D2-4187-936F-20AD19C0C73A}"/>
                </c:ext>
              </c:extLst>
            </c:dLbl>
            <c:dLbl>
              <c:idx val="1"/>
              <c:layout>
                <c:manualLayout>
                  <c:x val="0"/>
                  <c:y val="1.752102753238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BD2-4187-936F-20AD19C0C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717</c:v>
                </c:pt>
                <c:pt idx="1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2-4187-936F-20AD19C0C7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771</c:v>
                </c:pt>
                <c:pt idx="1">
                  <c:v>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2-4187-936F-20AD19C0C7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1"/>
        <c:axId val="182958096"/>
        <c:axId val="182958488"/>
      </c:barChart>
      <c:catAx>
        <c:axId val="18295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488"/>
        <c:crosses val="autoZero"/>
        <c:auto val="1"/>
        <c:lblAlgn val="ctr"/>
        <c:lblOffset val="100"/>
        <c:noMultiLvlLbl val="0"/>
      </c:catAx>
      <c:valAx>
        <c:axId val="18295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Freshman In/Out of State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824</c:v>
                </c:pt>
                <c:pt idx="1">
                  <c:v>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2-4158-BFC2-AC5CE6F259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925</c:v>
                </c:pt>
                <c:pt idx="1">
                  <c:v>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02-4158-BFC2-AC5CE6F259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1"/>
        <c:axId val="182959272"/>
        <c:axId val="182959664"/>
      </c:barChart>
      <c:catAx>
        <c:axId val="18295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664"/>
        <c:crosses val="autoZero"/>
        <c:auto val="1"/>
        <c:lblAlgn val="ctr"/>
        <c:lblOffset val="100"/>
        <c:noMultiLvlLbl val="0"/>
      </c:catAx>
      <c:valAx>
        <c:axId val="18295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0.73061</cdr:x>
      <cdr:y>0.21446</cdr:y>
    </cdr:from>
    <cdr:to>
      <cdr:x>0.98125</cdr:x>
      <cdr:y>0.91597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2226899" y="284156"/>
          <a:ext cx="763951" cy="929485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chemeClr val="tx1"/>
          </a:solidFill>
          <a:prstDash val="dash"/>
        </a:ln>
      </cdr:spPr>
      <cdr:txBody>
        <a:bodyPr xmlns:a="http://schemas.openxmlformats.org/drawingml/2006/main" vert="horz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Wingdings" pitchFamily="2" charset="2"/>
            <a:buNone/>
            <a:tabLst/>
          </a:pPr>
          <a:r>
            <a:rPr kumimoji="0" lang="en-US" sz="800" b="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rPr>
            <a:t>Fall ‘17 15</a:t>
          </a:r>
          <a:r>
            <a:rPr kumimoji="0" lang="en-US" sz="800" b="0" i="0" u="sng" strike="noStrike" kern="0" cap="none" spc="0" normalizeH="0" baseline="30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rPr>
            <a:t>th</a:t>
          </a:r>
          <a:r>
            <a:rPr kumimoji="0" lang="en-US" sz="800" b="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rPr>
            <a:t> Day:</a:t>
          </a:r>
          <a:endParaRPr kumimoji="0" lang="en-US" sz="800" b="0" i="0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endParaRPr>
        </a:p>
        <a:p xmlns:a="http://schemas.openxmlformats.org/drawingml/2006/main">
          <a:pPr marL="171450" marR="0" indent="-171450" algn="l" defTabSz="914400" rtl="0" eaLnBrk="0" fontAlgn="base" latinLnBrk="0" hangingPunct="0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Arial" panose="020B0604020202020204" pitchFamily="34" charset="0"/>
            <a:buChar char="•"/>
            <a:tabLst/>
          </a:pPr>
          <a:r>
            <a:rPr lang="en-US" sz="800" kern="0" dirty="0" smtClean="0">
              <a:solidFill>
                <a:srgbClr val="000000"/>
              </a:solidFill>
              <a:latin typeface="Arial Narrow"/>
              <a:ea typeface="ＭＳ Ｐゴシック" pitchFamily="-106" charset="-128"/>
            </a:rPr>
            <a:t>FR     + 99</a:t>
          </a:r>
        </a:p>
        <a:p xmlns:a="http://schemas.openxmlformats.org/drawingml/2006/main">
          <a:pPr marL="171450" marR="0" indent="-171450" algn="l" defTabSz="914400" rtl="0" eaLnBrk="0" fontAlgn="base" latinLnBrk="0" hangingPunct="0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Arial" panose="020B0604020202020204" pitchFamily="34" charset="0"/>
            <a:buChar char="•"/>
            <a:tabLst/>
          </a:pPr>
          <a:r>
            <a:rPr lang="en-US" sz="800" kern="0" dirty="0" err="1" smtClean="0">
              <a:solidFill>
                <a:srgbClr val="000000"/>
              </a:solidFill>
              <a:latin typeface="Arial Narrow"/>
              <a:ea typeface="ＭＳ Ｐゴシック" pitchFamily="-106" charset="-128"/>
            </a:rPr>
            <a:t>Soph</a:t>
          </a:r>
          <a:r>
            <a:rPr lang="en-US" sz="800" kern="0" dirty="0" smtClean="0">
              <a:solidFill>
                <a:srgbClr val="000000"/>
              </a:solidFill>
              <a:latin typeface="Arial Narrow"/>
              <a:ea typeface="ＭＳ Ｐゴシック" pitchFamily="-106" charset="-128"/>
            </a:rPr>
            <a:t> + 26</a:t>
          </a:r>
          <a:r>
            <a: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rPr>
            <a:t> </a:t>
          </a:r>
          <a:endParaRPr lang="en-US" sz="800" kern="0" noProof="0" dirty="0">
            <a:solidFill>
              <a:srgbClr val="000000"/>
            </a:solidFill>
            <a:latin typeface="Arial Narrow"/>
            <a:ea typeface="ＭＳ Ｐゴシック" pitchFamily="-106" charset="-128"/>
          </a:endParaRPr>
        </a:p>
        <a:p xmlns:a="http://schemas.openxmlformats.org/drawingml/2006/main">
          <a:pPr marL="171450" marR="0" indent="-171450" algn="l" defTabSz="914400" rtl="0" eaLnBrk="0" fontAlgn="base" latinLnBrk="0" hangingPunct="0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Arial" panose="020B0604020202020204" pitchFamily="34" charset="0"/>
            <a:buChar char="•"/>
            <a:tabLst/>
          </a:pPr>
          <a:r>
            <a:rPr lang="en-US" sz="800" kern="0" dirty="0" smtClean="0">
              <a:solidFill>
                <a:srgbClr val="000000"/>
              </a:solidFill>
              <a:latin typeface="Arial Narrow"/>
              <a:ea typeface="ＭＳ Ｐゴシック" pitchFamily="-106" charset="-128"/>
            </a:rPr>
            <a:t>JR     + 38</a:t>
          </a:r>
        </a:p>
        <a:p xmlns:a="http://schemas.openxmlformats.org/drawingml/2006/main">
          <a:pPr marL="171450" marR="0" indent="-171450" algn="l" defTabSz="914400" rtl="0" eaLnBrk="0" fontAlgn="base" latinLnBrk="0" hangingPunct="0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Arial" panose="020B0604020202020204" pitchFamily="34" charset="0"/>
            <a:buChar char="•"/>
            <a:tabLst/>
          </a:pPr>
          <a:r>
            <a:rPr lang="en-US" sz="800" kern="0" dirty="0" smtClean="0">
              <a:solidFill>
                <a:srgbClr val="000000"/>
              </a:solidFill>
              <a:latin typeface="Arial Narrow"/>
              <a:ea typeface="ＭＳ Ｐゴシック" pitchFamily="-106" charset="-128"/>
            </a:rPr>
            <a:t>SR   - 122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CFAE-2FD0-4BC9-BBF6-D541AFD67211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3F1CC-D614-4FB3-AC7D-98319C68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8" name="Picture 4" descr="http://wyoweb.uwyo.edu/images/footer-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14" y="6172200"/>
            <a:ext cx="430457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51750" y="868680"/>
            <a:ext cx="1040499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19800"/>
            <a:ext cx="40237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852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52400" y="838200"/>
            <a:ext cx="8610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dist="85090" dir="1596000" rotWithShape="0">
              <a:srgbClr val="FFCC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8001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0392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0" y="6477000"/>
            <a:ext cx="7040880" cy="137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76160" y="6477000"/>
            <a:ext cx="1463040" cy="13716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749040" y="6431280"/>
            <a:ext cx="164592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pc="130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OF WYOMING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91440"/>
            <a:ext cx="40463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067458"/>
            <a:ext cx="7086600" cy="17907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Census Day </a:t>
            </a:r>
            <a:r>
              <a:rPr lang="en-US" dirty="0" smtClean="0">
                <a:latin typeface="+mn-lt"/>
              </a:rPr>
              <a:t>Enrollment </a:t>
            </a:r>
            <a:r>
              <a:rPr lang="en-US" dirty="0" smtClean="0">
                <a:latin typeface="+mn-lt"/>
              </a:rPr>
              <a:t>Fall 2017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randBar_New_Final_wSig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5883" y="5377863"/>
            <a:ext cx="4784759" cy="69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16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2017 Enrollment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" y="838200"/>
            <a:ext cx="8503920" cy="59967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Fall 2017 enrollment numbers below are official and reflect census numbers </a:t>
            </a:r>
            <a:r>
              <a:rPr lang="en-US" dirty="0"/>
              <a:t>from </a:t>
            </a:r>
            <a:r>
              <a:rPr lang="en-US" dirty="0" smtClean="0"/>
              <a:t>the end </a:t>
            </a:r>
            <a:r>
              <a:rPr lang="en-US" dirty="0"/>
              <a:t>of </a:t>
            </a:r>
            <a:r>
              <a:rPr lang="en-US" dirty="0" smtClean="0"/>
              <a:t>the 15</a:t>
            </a:r>
            <a:r>
              <a:rPr lang="en-US" baseline="30000" dirty="0" smtClean="0"/>
              <a:t>th</a:t>
            </a:r>
            <a:r>
              <a:rPr lang="en-US" dirty="0" smtClean="0"/>
              <a:t> day of the semester (Wednesday, 9/20/17).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7269832" y="1156323"/>
            <a:ext cx="1493167" cy="752919"/>
            <a:chOff x="7433417" y="1359532"/>
            <a:chExt cx="1339739" cy="652026"/>
          </a:xfrm>
        </p:grpSpPr>
        <p:sp>
          <p:nvSpPr>
            <p:cNvPr id="41" name="Rectangle 40"/>
            <p:cNvSpPr/>
            <p:nvPr/>
          </p:nvSpPr>
          <p:spPr>
            <a:xfrm>
              <a:off x="7433417" y="1359532"/>
              <a:ext cx="1339739" cy="6520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28381" y="1437870"/>
              <a:ext cx="155571" cy="152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528381" y="1639778"/>
              <a:ext cx="155571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78062" y="1400472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</a:t>
              </a:r>
              <a:r>
                <a:rPr kumimoji="0" lang="en-US" sz="1000" b="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2016</a:t>
              </a:r>
              <a:endPara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82218" y="1617037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</a:t>
              </a:r>
              <a:r>
                <a:rPr kumimoji="0" lang="en-US" sz="1000" b="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2017</a:t>
              </a:r>
              <a:endPara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705568" y="4758742"/>
            <a:ext cx="2204502" cy="1467242"/>
            <a:chOff x="1506118" y="1904772"/>
            <a:chExt cx="2228915" cy="1675937"/>
          </a:xfrm>
        </p:grpSpPr>
        <p:sp>
          <p:nvSpPr>
            <p:cNvPr id="74" name="Rectangle 73"/>
            <p:cNvSpPr/>
            <p:nvPr/>
          </p:nvSpPr>
          <p:spPr>
            <a:xfrm>
              <a:off x="1506118" y="1904772"/>
              <a:ext cx="2228915" cy="16759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553743" y="1928423"/>
              <a:ext cx="2101926" cy="1652286"/>
              <a:chOff x="3482890" y="3553136"/>
              <a:chExt cx="2101926" cy="1652286"/>
            </a:xfrm>
            <a:noFill/>
          </p:grpSpPr>
          <p:graphicFrame>
            <p:nvGraphicFramePr>
              <p:cNvPr id="39" name="Chart 38"/>
              <p:cNvGraphicFramePr/>
              <p:nvPr>
                <p:extLst>
                  <p:ext uri="{D42A27DB-BD31-4B8C-83A1-F6EECF244321}">
                    <p14:modId xmlns:p14="http://schemas.microsoft.com/office/powerpoint/2010/main" val="157754652"/>
                  </p:ext>
                </p:extLst>
              </p:nvPr>
            </p:nvGraphicFramePr>
            <p:xfrm>
              <a:off x="3482890" y="3553136"/>
              <a:ext cx="1631812" cy="165228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51" name="TextBox 50"/>
              <p:cNvSpPr txBox="1"/>
              <p:nvPr/>
            </p:nvSpPr>
            <p:spPr>
              <a:xfrm>
                <a:off x="4927939" y="3924780"/>
                <a:ext cx="656877" cy="1005443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Fall ‘17 15</a:t>
                </a:r>
                <a:r>
                  <a:rPr kumimoji="0" lang="en-US" sz="800" b="0" i="0" u="sng" strike="noStrike" kern="0" cap="none" spc="0" normalizeH="0" baseline="30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th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 Day: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Up 28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+1.1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3393520" y="4638921"/>
            <a:ext cx="3159680" cy="1627767"/>
            <a:chOff x="4594574" y="2113062"/>
            <a:chExt cx="3292452" cy="1861970"/>
          </a:xfrm>
        </p:grpSpPr>
        <p:sp>
          <p:nvSpPr>
            <p:cNvPr id="78" name="Rectangle 77"/>
            <p:cNvSpPr/>
            <p:nvPr/>
          </p:nvSpPr>
          <p:spPr>
            <a:xfrm>
              <a:off x="4648202" y="2209800"/>
              <a:ext cx="3140221" cy="17652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4" name="Chart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43716795"/>
                </p:ext>
              </p:extLst>
            </p:nvPr>
          </p:nvGraphicFramePr>
          <p:xfrm>
            <a:off x="4594574" y="2113062"/>
            <a:ext cx="3292452" cy="18619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6635832" y="2443736"/>
              <a:ext cx="1067462" cy="1091384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‘17 15</a:t>
              </a:r>
              <a:r>
                <a:rPr kumimoji="0" lang="en-US" sz="800" i="0" u="sng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th</a:t>
              </a:r>
              <a:r>
                <a:rPr kumimoji="0" lang="en-US" sz="80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Day:</a:t>
              </a:r>
              <a:endParaRPr kumimoji="0" lang="en-US" sz="80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+ 12% In State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80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+</a:t>
              </a:r>
              <a:r>
                <a:rPr lang="en-US" sz="800" kern="0" noProof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 6% Out of State</a:t>
              </a:r>
            </a:p>
            <a:p>
              <a:pPr marL="9144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~ACT 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Fall ‘16   24.4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Fall ‘17   24.7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408312" y="1691509"/>
            <a:ext cx="2965857" cy="1167186"/>
            <a:chOff x="-19556" y="1606077"/>
            <a:chExt cx="3018548" cy="1478476"/>
          </a:xfrm>
        </p:grpSpPr>
        <p:grpSp>
          <p:nvGrpSpPr>
            <p:cNvPr id="59" name="Group 58"/>
            <p:cNvGrpSpPr/>
            <p:nvPr/>
          </p:nvGrpSpPr>
          <p:grpSpPr>
            <a:xfrm>
              <a:off x="37174" y="1606077"/>
              <a:ext cx="2961818" cy="1464792"/>
              <a:chOff x="156" y="1487084"/>
              <a:chExt cx="3303607" cy="1487015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56" y="1487084"/>
                <a:ext cx="3303607" cy="148701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88337" y="1581657"/>
                <a:ext cx="941924" cy="1321891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Fall ‘17 15</a:t>
                </a:r>
                <a:r>
                  <a:rPr kumimoji="0" lang="en-US" sz="800" b="0" i="0" u="sng" strike="noStrike" kern="0" cap="none" spc="0" normalizeH="0" baseline="30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th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 Day: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+ 31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+0.3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+0.5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 for Laramie campus</a:t>
                </a:r>
              </a:p>
            </p:txBody>
          </p:sp>
        </p:grpSp>
        <p:graphicFrame>
          <p:nvGraphicFramePr>
            <p:cNvPr id="84" name="Chart 83"/>
            <p:cNvGraphicFramePr/>
            <p:nvPr>
              <p:extLst>
                <p:ext uri="{D42A27DB-BD31-4B8C-83A1-F6EECF244321}">
                  <p14:modId xmlns:p14="http://schemas.microsoft.com/office/powerpoint/2010/main" val="2422425178"/>
                </p:ext>
              </p:extLst>
            </p:nvPr>
          </p:nvGraphicFramePr>
          <p:xfrm>
            <a:off x="-19556" y="1609569"/>
            <a:ext cx="2222187" cy="1474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95" name="Group 94"/>
          <p:cNvGrpSpPr/>
          <p:nvPr/>
        </p:nvGrpSpPr>
        <p:grpSpPr>
          <a:xfrm>
            <a:off x="3472235" y="3039720"/>
            <a:ext cx="2901934" cy="1485086"/>
            <a:chOff x="3501969" y="1581405"/>
            <a:chExt cx="3060331" cy="1570737"/>
          </a:xfrm>
        </p:grpSpPr>
        <p:graphicFrame>
          <p:nvGraphicFramePr>
            <p:cNvPr id="92" name="Chart 91"/>
            <p:cNvGraphicFramePr/>
            <p:nvPr>
              <p:extLst>
                <p:ext uri="{D42A27DB-BD31-4B8C-83A1-F6EECF244321}">
                  <p14:modId xmlns:p14="http://schemas.microsoft.com/office/powerpoint/2010/main" val="3080316512"/>
                </p:ext>
              </p:extLst>
            </p:nvPr>
          </p:nvGraphicFramePr>
          <p:xfrm>
            <a:off x="3501969" y="1581405"/>
            <a:ext cx="3060331" cy="15707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6" name="Rectangle 75"/>
            <p:cNvSpPr/>
            <p:nvPr/>
          </p:nvSpPr>
          <p:spPr>
            <a:xfrm>
              <a:off x="3501969" y="1601137"/>
              <a:ext cx="3060331" cy="14063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89894" y="3201882"/>
            <a:ext cx="3034645" cy="1324984"/>
            <a:chOff x="2947532" y="-1480578"/>
            <a:chExt cx="3340452" cy="1527221"/>
          </a:xfrm>
        </p:grpSpPr>
        <p:grpSp>
          <p:nvGrpSpPr>
            <p:cNvPr id="61" name="Group 60"/>
            <p:cNvGrpSpPr/>
            <p:nvPr/>
          </p:nvGrpSpPr>
          <p:grpSpPr>
            <a:xfrm>
              <a:off x="2958020" y="-1480578"/>
              <a:ext cx="3329964" cy="1509997"/>
              <a:chOff x="3258567" y="1197383"/>
              <a:chExt cx="3613902" cy="1557344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258567" y="1197383"/>
                <a:ext cx="3613902" cy="15573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94159" y="1606750"/>
                <a:ext cx="1103611" cy="973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As of Fall ‘17 15</a:t>
                </a:r>
                <a:r>
                  <a:rPr kumimoji="0" lang="en-US" sz="800" b="0" i="0" u="sng" strike="noStrike" kern="0" cap="none" spc="0" normalizeH="0" baseline="30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th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 Day: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Up 145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+9.3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  <p:graphicFrame>
          <p:nvGraphicFramePr>
            <p:cNvPr id="99" name="Chart 98"/>
            <p:cNvGraphicFramePr/>
            <p:nvPr>
              <p:extLst>
                <p:ext uri="{D42A27DB-BD31-4B8C-83A1-F6EECF244321}">
                  <p14:modId xmlns:p14="http://schemas.microsoft.com/office/powerpoint/2010/main" val="2646245271"/>
                </p:ext>
              </p:extLst>
            </p:nvPr>
          </p:nvGraphicFramePr>
          <p:xfrm>
            <a:off x="2947532" y="-1480578"/>
            <a:ext cx="2843668" cy="15272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6596318" y="2000955"/>
            <a:ext cx="2395282" cy="2224350"/>
            <a:chOff x="6636104" y="2292062"/>
            <a:chExt cx="2521751" cy="1829680"/>
          </a:xfrm>
        </p:grpSpPr>
        <p:sp>
          <p:nvSpPr>
            <p:cNvPr id="53" name="TextBox 52"/>
            <p:cNvSpPr txBox="1"/>
            <p:nvPr/>
          </p:nvSpPr>
          <p:spPr>
            <a:xfrm>
              <a:off x="8330602" y="2657070"/>
              <a:ext cx="747029" cy="724058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‘17 15</a:t>
              </a:r>
              <a:r>
                <a:rPr kumimoji="0" lang="en-US" sz="800" b="0" i="0" u="sng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th</a:t>
              </a: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Day:</a:t>
              </a:r>
              <a:endParaRPr kumimoji="0" lang="en-US" sz="8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Up 119 overall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+12.3% 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overall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636104" y="2292062"/>
              <a:ext cx="2521751" cy="1829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51730" y="3357126"/>
            <a:ext cx="880447" cy="941796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As of Fall ‘17 15</a:t>
            </a:r>
            <a:r>
              <a:rPr kumimoji="0" lang="en-US" sz="800" b="0" i="0" u="sng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th</a:t>
            </a: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 Day: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Up 2,606 SCH 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+1.7</a:t>
            </a:r>
            <a:r>
              <a:rPr kumimoji="0" lang="en-US" sz="8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% 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709307180"/>
              </p:ext>
            </p:extLst>
          </p:nvPr>
        </p:nvGraphicFramePr>
        <p:xfrm>
          <a:off x="157916" y="4773805"/>
          <a:ext cx="3048000" cy="132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6" name="Chart 85"/>
          <p:cNvGraphicFramePr/>
          <p:nvPr>
            <p:extLst>
              <p:ext uri="{D42A27DB-BD31-4B8C-83A1-F6EECF244321}">
                <p14:modId xmlns:p14="http://schemas.microsoft.com/office/powerpoint/2010/main" val="3035527754"/>
              </p:ext>
            </p:extLst>
          </p:nvPr>
        </p:nvGraphicFramePr>
        <p:xfrm>
          <a:off x="395390" y="1682786"/>
          <a:ext cx="2377844" cy="116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7" name="Rectangle 86"/>
          <p:cNvSpPr/>
          <p:nvPr/>
        </p:nvSpPr>
        <p:spPr>
          <a:xfrm>
            <a:off x="199422" y="1601503"/>
            <a:ext cx="3035001" cy="1397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194479" y="4732458"/>
            <a:ext cx="3035001" cy="1515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2281105" y="1953827"/>
            <a:ext cx="923808" cy="81868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As of Fall ‘17 15</a:t>
            </a:r>
            <a:r>
              <a:rPr kumimoji="0" lang="en-US" sz="800" b="0" i="0" u="sng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th</a:t>
            </a: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 Day: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+ 119 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+12.3</a:t>
            </a:r>
            <a:r>
              <a:rPr kumimoji="0" lang="en-US" sz="8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% 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overall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1" y="5985054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FR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99851" y="5976013"/>
            <a:ext cx="400566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err="1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Soph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523981" y="5993331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J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949006" y="5993331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433831897"/>
              </p:ext>
            </p:extLst>
          </p:nvPr>
        </p:nvGraphicFramePr>
        <p:xfrm>
          <a:off x="6621865" y="2016470"/>
          <a:ext cx="1560029" cy="2174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127076594"/>
              </p:ext>
            </p:extLst>
          </p:nvPr>
        </p:nvGraphicFramePr>
        <p:xfrm>
          <a:off x="3401274" y="4786609"/>
          <a:ext cx="2075352" cy="143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3544" y="1675510"/>
            <a:ext cx="1442579" cy="21544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ＭＳ Ｐゴシック" pitchFamily="-106" charset="-128"/>
              </a:rPr>
              <a:t>AVG. ACT Increase</a:t>
            </a:r>
            <a:r>
              <a:rPr kumimoji="0" lang="en-US" sz="800" b="1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ＭＳ Ｐゴシック" pitchFamily="-106" charset="-128"/>
              </a:rPr>
              <a:t> of 1.2%  </a:t>
            </a:r>
            <a:endParaRPr kumimoji="0" lang="en-US" sz="8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ＭＳ Ｐゴシック" pitchFamily="-106" charset="-128"/>
            </a:endParaRPr>
          </a:p>
        </p:txBody>
      </p:sp>
      <p:sp>
        <p:nvSpPr>
          <p:cNvPr id="6" name="4-Point Star 5"/>
          <p:cNvSpPr/>
          <p:nvPr/>
        </p:nvSpPr>
        <p:spPr>
          <a:xfrm>
            <a:off x="7449312" y="1765054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4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4BE6A5F9D29458023777D31892070" ma:contentTypeVersion="4" ma:contentTypeDescription="Create a new document." ma:contentTypeScope="" ma:versionID="712cac5a464fdb13705e8ec5fa64776d">
  <xsd:schema xmlns:xsd="http://www.w3.org/2001/XMLSchema" xmlns:xs="http://www.w3.org/2001/XMLSchema" xmlns:p="http://schemas.microsoft.com/office/2006/metadata/properties" xmlns:ns2="ed62a656-40af-4a34-ab28-29404ce770a4" targetNamespace="http://schemas.microsoft.com/office/2006/metadata/properties" ma:root="true" ma:fieldsID="a63774897b91daa7f7eec77990c21f16" ns2:_="">
    <xsd:import namespace="ed62a656-40af-4a34-ab28-29404ce770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2a656-40af-4a34-ab28-29404ce770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39E3E2-9427-4C03-ACEC-DFE40A174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2a656-40af-4a34-ab28-29404ce77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F78CDF-8A4A-486C-9176-7F29442CA8D7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ed62a656-40af-4a34-ab28-29404ce770a4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9A21A92-AD20-4079-B871-E380B04A11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13848</TotalTime>
  <Words>230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Arial Narrow</vt:lpstr>
      <vt:lpstr>Calibri</vt:lpstr>
      <vt:lpstr>Courier New</vt:lpstr>
      <vt:lpstr>Wingdings</vt:lpstr>
      <vt:lpstr>1_Office Theme</vt:lpstr>
      <vt:lpstr>Census Day Enrollment Fall 2017</vt:lpstr>
      <vt:lpstr>Fall 2017 Enrollment </vt:lpstr>
    </vt:vector>
  </TitlesOfParts>
  <Company>Huron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Roadmap</dc:title>
  <dc:creator>Jessie Lum</dc:creator>
  <cp:lastModifiedBy>Kyle Bruce Moore</cp:lastModifiedBy>
  <cp:revision>421</cp:revision>
  <cp:lastPrinted>2017-09-21T22:10:11Z</cp:lastPrinted>
  <dcterms:created xsi:type="dcterms:W3CDTF">2016-07-20T07:12:02Z</dcterms:created>
  <dcterms:modified xsi:type="dcterms:W3CDTF">2017-11-16T14:51:59Z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0x0101004984BE6A5F9D29458023777D31892070</vt:lpwstr>
  </property>
</Properties>
</file>