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7" r:id="rId5"/>
    <p:sldId id="336" r:id="rId6"/>
    <p:sldId id="343" r:id="rId7"/>
    <p:sldId id="344" r:id="rId8"/>
    <p:sldId id="340" r:id="rId9"/>
    <p:sldId id="346" r:id="rId10"/>
    <p:sldId id="337" r:id="rId11"/>
    <p:sldId id="338" r:id="rId12"/>
    <p:sldId id="342" r:id="rId13"/>
    <p:sldId id="341" r:id="rId14"/>
    <p:sldId id="345" r:id="rId15"/>
    <p:sldId id="282" r:id="rId16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767ACE82-DA56-40A0-8691-007331E28EB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A9ED1CEA-2154-4962-9480-5CD49554A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6BB618F-A430-481D-B11F-6DDB8C151A42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34ABC86F-C4C4-4291-A775-2CAE3AF08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8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B1513-4E86-1D41-BD9A-2D710C6BEA1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0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B1513-4E86-1D41-BD9A-2D710C6BEA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2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0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5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3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8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0D3-B930-3946-8189-8B6C097983E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F7D9-5687-704F-8252-9A16310B3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pride_flag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4" y="-13510"/>
            <a:ext cx="4577090" cy="7011676"/>
          </a:xfrm>
          <a:prstGeom prst="rect">
            <a:avLst/>
          </a:prstGeom>
        </p:spPr>
      </p:pic>
      <p:pic>
        <p:nvPicPr>
          <p:cNvPr id="10" name="Picture 9" descr="brown box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002" y="-1047560"/>
            <a:ext cx="7584695" cy="10126262"/>
          </a:xfrm>
          <a:prstGeom prst="rect">
            <a:avLst/>
          </a:prstGeom>
        </p:spPr>
      </p:pic>
      <p:pic>
        <p:nvPicPr>
          <p:cNvPr id="8" name="Picture 7" descr="Powerpoint text box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232" y="-2799536"/>
            <a:ext cx="7398878" cy="11986317"/>
          </a:xfrm>
          <a:prstGeom prst="rect">
            <a:avLst/>
          </a:prstGeom>
        </p:spPr>
      </p:pic>
      <p:pic>
        <p:nvPicPr>
          <p:cNvPr id="4" name="Picture 3" descr="BrandBar_New_Final_wSig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00" y="5638802"/>
            <a:ext cx="9433097" cy="1471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3412" y="143435"/>
            <a:ext cx="4849906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Wyoming’s </a:t>
            </a:r>
          </a:p>
          <a:p>
            <a:pPr algn="ctr"/>
            <a:r>
              <a:rPr lang="en-US" sz="4000" dirty="0"/>
              <a:t>Post-Secondary Education </a:t>
            </a:r>
          </a:p>
          <a:p>
            <a:pPr algn="ctr"/>
            <a:r>
              <a:rPr lang="en-US" sz="4000" dirty="0"/>
              <a:t>Attainment Goal</a:t>
            </a:r>
          </a:p>
          <a:p>
            <a:pPr algn="ctr"/>
            <a:endParaRPr lang="en-US" i="1" dirty="0"/>
          </a:p>
          <a:p>
            <a:pPr algn="ctr"/>
            <a:endParaRPr lang="en-US" sz="1050" i="1" dirty="0"/>
          </a:p>
          <a:p>
            <a:pPr algn="ctr"/>
            <a:r>
              <a:rPr lang="en-US" sz="4000" i="1" dirty="0"/>
              <a:t>Board of Trustees</a:t>
            </a:r>
          </a:p>
          <a:p>
            <a:pPr algn="ctr"/>
            <a:r>
              <a:rPr lang="en-US" sz="2800" i="1" dirty="0"/>
              <a:t>November 2017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Laurie Nichols, Jim Rose, &amp; Mary Aguayo</a:t>
            </a:r>
          </a:p>
        </p:txBody>
      </p:sp>
    </p:spTree>
    <p:extLst>
      <p:ext uri="{BB962C8B-B14F-4D97-AF65-F5344CB8AC3E}">
        <p14:creationId xmlns:p14="http://schemas.microsoft.com/office/powerpoint/2010/main" val="123511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Increase the </a:t>
            </a:r>
            <a:r>
              <a:rPr lang="en-US" u="sng"/>
              <a:t>percent of the working population 25-64 years old </a:t>
            </a:r>
            <a:r>
              <a:rPr lang="en-US"/>
              <a:t>that possess a valuable post-secondary credential (degree or certificate) to:</a:t>
            </a:r>
          </a:p>
          <a:p>
            <a:pPr lvl="1"/>
            <a:r>
              <a:rPr lang="en-US" sz="3200"/>
              <a:t>60% by 2025, and to </a:t>
            </a:r>
          </a:p>
          <a:p>
            <a:pPr lvl="1"/>
            <a:r>
              <a:rPr lang="en-US" sz="3200"/>
              <a:t>75% by 2040. </a:t>
            </a:r>
            <a:endParaRPr lang="en-US" sz="360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8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UW Board of Trustees endorsement </a:t>
            </a:r>
            <a:r>
              <a:rPr lang="en-US" sz="3600" dirty="0" smtClean="0"/>
              <a:t>of attainment goal </a:t>
            </a:r>
            <a:r>
              <a:rPr lang="en-US" sz="3600" i="1" u="sng" dirty="0" smtClean="0"/>
              <a:t>sets the goal</a:t>
            </a:r>
            <a:endParaRPr lang="en-US" sz="3600" i="1" u="sng" dirty="0"/>
          </a:p>
          <a:p>
            <a:r>
              <a:rPr lang="en-US" sz="3600" dirty="0" smtClean="0"/>
              <a:t>Stakeholders will co-create an implementation plan </a:t>
            </a:r>
            <a:r>
              <a:rPr lang="en-US" sz="3600" dirty="0"/>
              <a:t>with assistance from </a:t>
            </a:r>
            <a:r>
              <a:rPr lang="en-US" sz="3600" dirty="0" smtClean="0"/>
              <a:t>Lumina</a:t>
            </a:r>
          </a:p>
          <a:p>
            <a:pPr lvl="1"/>
            <a:r>
              <a:rPr lang="en-US" sz="3200" dirty="0" smtClean="0"/>
              <a:t>Timeline Development &amp; Annual Updates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8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pride_flag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4" y="-13510"/>
            <a:ext cx="4577090" cy="7011676"/>
          </a:xfrm>
          <a:prstGeom prst="rect">
            <a:avLst/>
          </a:prstGeom>
        </p:spPr>
      </p:pic>
      <p:pic>
        <p:nvPicPr>
          <p:cNvPr id="10" name="Picture 9" descr="brown box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002" y="-1047560"/>
            <a:ext cx="7584695" cy="10126262"/>
          </a:xfrm>
          <a:prstGeom prst="rect">
            <a:avLst/>
          </a:prstGeom>
        </p:spPr>
      </p:pic>
      <p:pic>
        <p:nvPicPr>
          <p:cNvPr id="8" name="Picture 7" descr="Powerpoint text box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232" y="-2799536"/>
            <a:ext cx="7398878" cy="11986317"/>
          </a:xfrm>
          <a:prstGeom prst="rect">
            <a:avLst/>
          </a:prstGeom>
        </p:spPr>
      </p:pic>
      <p:pic>
        <p:nvPicPr>
          <p:cNvPr id="4" name="Picture 3" descr="BrandBar_New_Final_wSig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00" y="5638802"/>
            <a:ext cx="9433097" cy="1471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2779" y="45253"/>
            <a:ext cx="33268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3600"/>
              <a:t>Questions?</a:t>
            </a:r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4611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Statewide Educational Attainment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2025, 60% of the nation’s workforce will need a post-high school credential, but Wyoming has just 46%</a:t>
            </a:r>
          </a:p>
          <a:p>
            <a:r>
              <a:rPr lang="en-US" dirty="0" smtClean="0"/>
              <a:t>ENDOW has identified the improvement of educational attainment as critical </a:t>
            </a:r>
            <a:r>
              <a:rPr lang="en-US" dirty="0"/>
              <a:t>to </a:t>
            </a:r>
            <a:r>
              <a:rPr lang="en-US" dirty="0" smtClean="0"/>
              <a:t>meeting </a:t>
            </a:r>
            <a:r>
              <a:rPr lang="en-US" dirty="0"/>
              <a:t>the state’s future workforce needs and to diversify the </a:t>
            </a:r>
            <a:r>
              <a:rPr lang="en-US" dirty="0" smtClean="0"/>
              <a:t>economy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3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National Comparison</a:t>
            </a:r>
            <a:endParaRPr lang="en-US" dirty="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C3A6AE-FE5D-40B0-8883-BB6D96EBA325}"/>
              </a:ext>
            </a:extLst>
          </p:cNvPr>
          <p:cNvCxnSpPr/>
          <p:nvPr/>
        </p:nvCxnSpPr>
        <p:spPr>
          <a:xfrm flipV="1">
            <a:off x="633548" y="2168175"/>
            <a:ext cx="787353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">
            <a:extLst>
              <a:ext uri="{FF2B5EF4-FFF2-40B4-BE49-F238E27FC236}">
                <a16:creationId xmlns:a16="http://schemas.microsoft.com/office/drawing/2014/main" id="{D688D936-614E-480E-928A-224B657C5DA5}"/>
              </a:ext>
            </a:extLst>
          </p:cNvPr>
          <p:cNvSpPr txBox="1"/>
          <p:nvPr/>
        </p:nvSpPr>
        <p:spPr>
          <a:xfrm>
            <a:off x="633548" y="1444944"/>
            <a:ext cx="366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Wyoming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4F6A911-376B-4F0B-8F29-D10E0B8B37D7}"/>
              </a:ext>
            </a:extLst>
          </p:cNvPr>
          <p:cNvSpPr txBox="1"/>
          <p:nvPr/>
        </p:nvSpPr>
        <p:spPr>
          <a:xfrm>
            <a:off x="4840687" y="1444944"/>
            <a:ext cx="366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United States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D1223EE7-8437-4C07-BEEB-FBECC8CD78BA}"/>
              </a:ext>
            </a:extLst>
          </p:cNvPr>
          <p:cNvSpPr txBox="1"/>
          <p:nvPr/>
        </p:nvSpPr>
        <p:spPr>
          <a:xfrm>
            <a:off x="633547" y="2271550"/>
            <a:ext cx="401870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High School Graduates: 92.3%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Among population 25 and older </a:t>
            </a:r>
          </a:p>
          <a:p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RANKS #3 NATIONALLY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Bachelor’s Degree or Higher: 25.7%</a:t>
            </a:r>
          </a:p>
          <a:p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RANKS #40 NATIONALLY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Advanced Degrees: 8.6%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Master’s, Professional, or Doctoral</a:t>
            </a:r>
          </a:p>
          <a:p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RANKS #40 NATIONALLY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099BB00-0305-4923-8C53-4323B5FC64F7}"/>
              </a:ext>
            </a:extLst>
          </p:cNvPr>
          <p:cNvSpPr txBox="1"/>
          <p:nvPr/>
        </p:nvSpPr>
        <p:spPr>
          <a:xfrm>
            <a:off x="4840684" y="2271550"/>
            <a:ext cx="392449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High School Graduates: 87.1%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Among population 25 and older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Bachelor’s Degree or Higher: 30.6%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Advanced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Degrees: 11.6%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Master’s, Professional, or Doctoral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0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8A45CD4-1AF8-A947-A626-794C8D00BFA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Content Placeholder 3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3368" y="0"/>
            <a:ext cx="4139380" cy="4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91" y="119990"/>
            <a:ext cx="8114721" cy="54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8A45CD4-1AF8-A947-A626-794C8D00BFA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5" y="228600"/>
            <a:ext cx="7972065" cy="5882410"/>
          </a:xfrm>
        </p:spPr>
      </p:pic>
      <p:pic>
        <p:nvPicPr>
          <p:cNvPr id="5" name="Content Placeholder 3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3368" y="0"/>
            <a:ext cx="4139380" cy="4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482" y="5083277"/>
            <a:ext cx="197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Image Courtesy of the </a:t>
            </a:r>
          </a:p>
          <a:p>
            <a:r>
              <a:rPr lang="en-US" sz="1400" i="1"/>
              <a:t>Lumina Foundation</a:t>
            </a:r>
          </a:p>
        </p:txBody>
      </p:sp>
    </p:spTree>
    <p:extLst>
      <p:ext uri="{BB962C8B-B14F-4D97-AF65-F5344CB8AC3E}">
        <p14:creationId xmlns:p14="http://schemas.microsoft.com/office/powerpoint/2010/main" val="276387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Support from ENDOW</a:t>
            </a:r>
            <a:br>
              <a:rPr lang="en-US" dirty="0" smtClean="0"/>
            </a:br>
            <a:r>
              <a:rPr lang="en-US" sz="1600" i="1" dirty="0" smtClean="0"/>
              <a:t>Draft Recommendations from ENDOW</a:t>
            </a:r>
            <a:endParaRPr lang="en-US" sz="16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If </a:t>
            </a:r>
            <a:r>
              <a:rPr lang="en-US" sz="3000" dirty="0" smtClean="0"/>
              <a:t>the proposed attainment goal is approved, the December ENDOW report recommends:</a:t>
            </a:r>
          </a:p>
          <a:p>
            <a:pPr lvl="1"/>
            <a:r>
              <a:rPr lang="en-US" dirty="0" smtClean="0"/>
              <a:t>Governor to endorse by executive order and Legislature to support the goal </a:t>
            </a:r>
          </a:p>
          <a:p>
            <a:pPr lvl="1"/>
            <a:r>
              <a:rPr lang="en-US" dirty="0" smtClean="0"/>
              <a:t>Actions to achieve the goal should be aligned with priority sectors</a:t>
            </a:r>
          </a:p>
          <a:p>
            <a:pPr lvl="1"/>
            <a:r>
              <a:rPr lang="en-US" dirty="0" smtClean="0"/>
              <a:t>ENDOW should adopt the goal as a performance benchmark</a:t>
            </a:r>
            <a:endParaRPr lang="en-US" dirty="0"/>
          </a:p>
          <a:p>
            <a:endParaRPr lang="en-US" sz="3600" dirty="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2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The Lumina Foundation is the nation’s largest private foundation focused on increasing Americans’ success in higher education</a:t>
            </a:r>
          </a:p>
          <a:p>
            <a:pPr lvl="1"/>
            <a:r>
              <a:rPr lang="en-US" sz="2400" i="1" dirty="0"/>
              <a:t>Goal 2025 </a:t>
            </a:r>
            <a:r>
              <a:rPr lang="en-US" sz="2400" dirty="0"/>
              <a:t>maintains that by 2025, 60% of Americans will hold a high-quality postsecondary degree</a:t>
            </a:r>
          </a:p>
          <a:p>
            <a:pPr lvl="0"/>
            <a:r>
              <a:rPr lang="en-US" sz="2800" dirty="0"/>
              <a:t>Provides funds and consulting support</a:t>
            </a:r>
          </a:p>
          <a:p>
            <a:pPr lvl="1"/>
            <a:r>
              <a:rPr lang="en-US" sz="2400" dirty="0"/>
              <a:t>The funds can be used to present and learn about higher education policy information, research and nonpartisan analysis to advance </a:t>
            </a:r>
            <a:r>
              <a:rPr lang="en-US" sz="2400" i="1" dirty="0"/>
              <a:t>Goal 2025</a:t>
            </a:r>
          </a:p>
          <a:p>
            <a:endParaRPr lang="en-US" sz="2800" dirty="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Support from Lumina Foundation</a:t>
            </a:r>
            <a:endParaRPr lang="en-US" sz="2700" u="sng" dirty="0"/>
          </a:p>
        </p:txBody>
      </p:sp>
    </p:spTree>
    <p:extLst>
      <p:ext uri="{BB962C8B-B14F-4D97-AF65-F5344CB8AC3E}">
        <p14:creationId xmlns:p14="http://schemas.microsoft.com/office/powerpoint/2010/main" val="299352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Setting the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Three ways to formalize: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Joint Resolution (ex: Wisconsin)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Law (ex: Minnesota)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/>
              <a:t>Governor’s executive order (ex: South Dakota)</a:t>
            </a:r>
          </a:p>
          <a:p>
            <a:endParaRPr lang="en-US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5742" y="2192594"/>
            <a:ext cx="5476568" cy="5407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2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Resolution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i="1"/>
              <a:t>Resolution to Establish a Statewide Goal for Higher Education Attainment in Wyoming </a:t>
            </a:r>
            <a:r>
              <a:rPr lang="en-US"/>
              <a:t>was:</a:t>
            </a:r>
          </a:p>
          <a:p>
            <a:pPr lvl="1"/>
            <a:r>
              <a:rPr lang="en-US"/>
              <a:t> Jointly drafted by all 8 public college presidents</a:t>
            </a:r>
          </a:p>
          <a:p>
            <a:pPr lvl="1"/>
            <a:r>
              <a:rPr lang="en-US"/>
              <a:t>Unanimously approved by the Wyoming Community College Commission and signed by Chair Meyer on October 31, 2017</a:t>
            </a:r>
          </a:p>
          <a:p>
            <a:pPr lvl="1"/>
            <a:r>
              <a:rPr lang="en-US"/>
              <a:t>Awaits endorsement from UW’s BOT</a:t>
            </a:r>
          </a:p>
          <a:p>
            <a:endParaRPr lang="en-US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572731"/>
            <a:ext cx="9355756" cy="13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1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F66DDC5C64C4FB880189DA4215826" ma:contentTypeVersion="0" ma:contentTypeDescription="Create a new document." ma:contentTypeScope="" ma:versionID="d955a408f2a7a2591a3fbd25290540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1e5cae58bac1e34ea9adabe6fb20b9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346E6-3866-46F9-AF6A-A8C260FCF9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E1C1D9-3CE0-49A8-897E-E6A5E1A1501F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DD3876-A437-4BB7-9688-EDE9FF995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413</Words>
  <Application>Microsoft Office PowerPoint</Application>
  <PresentationFormat>On-screen Show (4:3)</PresentationFormat>
  <Paragraphs>78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Statewide Educational Attainment</vt:lpstr>
      <vt:lpstr>National Comparison</vt:lpstr>
      <vt:lpstr>PowerPoint Presentation</vt:lpstr>
      <vt:lpstr>PowerPoint Presentation</vt:lpstr>
      <vt:lpstr>Support from ENDOW Draft Recommendations from ENDOW</vt:lpstr>
      <vt:lpstr>PowerPoint Presentation</vt:lpstr>
      <vt:lpstr>Setting the Goal</vt:lpstr>
      <vt:lpstr>Resolution Progress</vt:lpstr>
      <vt:lpstr>The Goal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Maxey</dc:creator>
  <cp:lastModifiedBy>Dan Maxey</cp:lastModifiedBy>
  <cp:revision>17</cp:revision>
  <cp:lastPrinted>2017-11-14T21:04:16Z</cp:lastPrinted>
  <dcterms:modified xsi:type="dcterms:W3CDTF">2017-11-15T01:26:19Z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0x010100E31F66DDC5C64C4FB880189DA4215826</vt:lpwstr>
  </property>
</Properties>
</file>