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4"/>
  </p:handoutMasterIdLst>
  <p:sldIdLst>
    <p:sldId id="256" r:id="rId2"/>
    <p:sldId id="257" r:id="rId3"/>
    <p:sldId id="264" r:id="rId4"/>
    <p:sldId id="258" r:id="rId5"/>
    <p:sldId id="259" r:id="rId6"/>
    <p:sldId id="260" r:id="rId7"/>
    <p:sldId id="261" r:id="rId8"/>
    <p:sldId id="262" r:id="rId9"/>
    <p:sldId id="263" r:id="rId10"/>
    <p:sldId id="267" r:id="rId11"/>
    <p:sldId id="268"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9"/>
    <p:restoredTop sz="94723"/>
  </p:normalViewPr>
  <p:slideViewPr>
    <p:cSldViewPr snapToGrid="0" snapToObjects="1">
      <p:cViewPr varScale="1">
        <p:scale>
          <a:sx n="110" d="100"/>
          <a:sy n="110"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B2AF25-36BD-BA4C-BE4E-28C49AB18ED8}" type="datetimeFigureOut">
              <a:rPr lang="en-US" smtClean="0"/>
              <a:t>11/14/2017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BD448F-A014-9C45-ABA9-D3C00D25A11B}" type="slidenum">
              <a:rPr lang="en-US" smtClean="0"/>
              <a:t>‹#›</a:t>
            </a:fld>
            <a:endParaRPr lang="en-US"/>
          </a:p>
        </p:txBody>
      </p:sp>
    </p:spTree>
    <p:extLst>
      <p:ext uri="{BB962C8B-B14F-4D97-AF65-F5344CB8AC3E}">
        <p14:creationId xmlns:p14="http://schemas.microsoft.com/office/powerpoint/2010/main" val="13555490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5285270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7328C-7146-004D-B3B4-F2FC6D298456}"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2D006-D7DC-CB40-BF0C-84308EC126A5}" type="slidenum">
              <a:rPr lang="en-US" smtClean="0"/>
              <a:t>‹#›</a:t>
            </a:fld>
            <a:endParaRPr lang="en-US"/>
          </a:p>
        </p:txBody>
      </p:sp>
    </p:spTree>
    <p:extLst>
      <p:ext uri="{BB962C8B-B14F-4D97-AF65-F5344CB8AC3E}">
        <p14:creationId xmlns:p14="http://schemas.microsoft.com/office/powerpoint/2010/main" val="60271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7328C-7146-004D-B3B4-F2FC6D298456}"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2D006-D7DC-CB40-BF0C-84308EC126A5}" type="slidenum">
              <a:rPr lang="en-US" smtClean="0"/>
              <a:t>‹#›</a:t>
            </a:fld>
            <a:endParaRPr lang="en-US"/>
          </a:p>
        </p:txBody>
      </p:sp>
    </p:spTree>
    <p:extLst>
      <p:ext uri="{BB962C8B-B14F-4D97-AF65-F5344CB8AC3E}">
        <p14:creationId xmlns:p14="http://schemas.microsoft.com/office/powerpoint/2010/main" val="72197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7328C-7146-004D-B3B4-F2FC6D298456}"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2D006-D7DC-CB40-BF0C-84308EC126A5}" type="slidenum">
              <a:rPr lang="en-US" smtClean="0"/>
              <a:t>‹#›</a:t>
            </a:fld>
            <a:endParaRPr lang="en-US"/>
          </a:p>
        </p:txBody>
      </p:sp>
    </p:spTree>
    <p:extLst>
      <p:ext uri="{BB962C8B-B14F-4D97-AF65-F5344CB8AC3E}">
        <p14:creationId xmlns:p14="http://schemas.microsoft.com/office/powerpoint/2010/main" val="64586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7328C-7146-004D-B3B4-F2FC6D298456}"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2D006-D7DC-CB40-BF0C-84308EC126A5}" type="slidenum">
              <a:rPr lang="en-US" smtClean="0"/>
              <a:t>‹#›</a:t>
            </a:fld>
            <a:endParaRPr lang="en-US"/>
          </a:p>
        </p:txBody>
      </p:sp>
    </p:spTree>
    <p:extLst>
      <p:ext uri="{BB962C8B-B14F-4D97-AF65-F5344CB8AC3E}">
        <p14:creationId xmlns:p14="http://schemas.microsoft.com/office/powerpoint/2010/main" val="428172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D57328C-7146-004D-B3B4-F2FC6D298456}"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2D006-D7DC-CB40-BF0C-84308EC126A5}" type="slidenum">
              <a:rPr lang="en-US" smtClean="0"/>
              <a:t>‹#›</a:t>
            </a:fld>
            <a:endParaRPr lang="en-US"/>
          </a:p>
        </p:txBody>
      </p:sp>
    </p:spTree>
    <p:extLst>
      <p:ext uri="{BB962C8B-B14F-4D97-AF65-F5344CB8AC3E}">
        <p14:creationId xmlns:p14="http://schemas.microsoft.com/office/powerpoint/2010/main" val="396686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7328C-7146-004D-B3B4-F2FC6D298456}"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2D006-D7DC-CB40-BF0C-84308EC126A5}" type="slidenum">
              <a:rPr lang="en-US" smtClean="0"/>
              <a:t>‹#›</a:t>
            </a:fld>
            <a:endParaRPr lang="en-US"/>
          </a:p>
        </p:txBody>
      </p:sp>
    </p:spTree>
    <p:extLst>
      <p:ext uri="{BB962C8B-B14F-4D97-AF65-F5344CB8AC3E}">
        <p14:creationId xmlns:p14="http://schemas.microsoft.com/office/powerpoint/2010/main" val="131537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7328C-7146-004D-B3B4-F2FC6D298456}"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2D006-D7DC-CB40-BF0C-84308EC126A5}" type="slidenum">
              <a:rPr lang="en-US" smtClean="0"/>
              <a:t>‹#›</a:t>
            </a:fld>
            <a:endParaRPr lang="en-US"/>
          </a:p>
        </p:txBody>
      </p:sp>
    </p:spTree>
    <p:extLst>
      <p:ext uri="{BB962C8B-B14F-4D97-AF65-F5344CB8AC3E}">
        <p14:creationId xmlns:p14="http://schemas.microsoft.com/office/powerpoint/2010/main" val="251281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7328C-7146-004D-B3B4-F2FC6D298456}"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2D006-D7DC-CB40-BF0C-84308EC126A5}" type="slidenum">
              <a:rPr lang="en-US" smtClean="0"/>
              <a:t>‹#›</a:t>
            </a:fld>
            <a:endParaRPr lang="en-US"/>
          </a:p>
        </p:txBody>
      </p:sp>
    </p:spTree>
    <p:extLst>
      <p:ext uri="{BB962C8B-B14F-4D97-AF65-F5344CB8AC3E}">
        <p14:creationId xmlns:p14="http://schemas.microsoft.com/office/powerpoint/2010/main" val="203321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7328C-7146-004D-B3B4-F2FC6D298456}"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2D006-D7DC-CB40-BF0C-84308EC126A5}" type="slidenum">
              <a:rPr lang="en-US" smtClean="0"/>
              <a:t>‹#›</a:t>
            </a:fld>
            <a:endParaRPr lang="en-US"/>
          </a:p>
        </p:txBody>
      </p:sp>
    </p:spTree>
    <p:extLst>
      <p:ext uri="{BB962C8B-B14F-4D97-AF65-F5344CB8AC3E}">
        <p14:creationId xmlns:p14="http://schemas.microsoft.com/office/powerpoint/2010/main" val="127393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7328C-7146-004D-B3B4-F2FC6D298456}"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2D006-D7DC-CB40-BF0C-84308EC126A5}" type="slidenum">
              <a:rPr lang="en-US" smtClean="0"/>
              <a:t>‹#›</a:t>
            </a:fld>
            <a:endParaRPr lang="en-US"/>
          </a:p>
        </p:txBody>
      </p:sp>
    </p:spTree>
    <p:extLst>
      <p:ext uri="{BB962C8B-B14F-4D97-AF65-F5344CB8AC3E}">
        <p14:creationId xmlns:p14="http://schemas.microsoft.com/office/powerpoint/2010/main" val="175966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7328C-7146-004D-B3B4-F2FC6D298456}" type="datetimeFigureOut">
              <a:rPr lang="en-US" smtClean="0"/>
              <a:t>11/14/2017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2D006-D7DC-CB40-BF0C-84308EC126A5}" type="slidenum">
              <a:rPr lang="en-US" smtClean="0"/>
              <a:t>‹#›</a:t>
            </a:fld>
            <a:endParaRPr lang="en-US"/>
          </a:p>
        </p:txBody>
      </p:sp>
      <p:sp>
        <p:nvSpPr>
          <p:cNvPr id="7" name="Rectangle 19"/>
          <p:cNvSpPr txBox="1">
            <a:spLocks noChangeArrowheads="1"/>
          </p:cNvSpPr>
          <p:nvPr userDrawn="1"/>
        </p:nvSpPr>
        <p:spPr bwMode="white">
          <a:xfrm>
            <a:off x="8620125" y="6373813"/>
            <a:ext cx="481013"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defPPr>
              <a:defRPr lang="en-US"/>
            </a:defPPr>
            <a:lvl1pPr marL="0" algn="r" defTabSz="457200" rtl="0" eaLnBrk="1" latinLnBrk="0" hangingPunct="1">
              <a:defRPr sz="1000" kern="1200">
                <a:solidFill>
                  <a:schemeClr val="bg1"/>
                </a:solidFill>
                <a:latin typeface="+mn-lt"/>
                <a:ea typeface="+mn-ea"/>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348411-6D68-42DD-A40E-5C5745077AA2}" type="slidenum">
              <a:rPr lang="en-US" smtClean="0"/>
              <a:pPr/>
              <a:t>‹#›</a:t>
            </a:fld>
            <a:endParaRPr lang="en-US" dirty="0"/>
          </a:p>
        </p:txBody>
      </p:sp>
      <p:sp>
        <p:nvSpPr>
          <p:cNvPr id="8" name="Rectangle 7"/>
          <p:cNvSpPr/>
          <p:nvPr userDrawn="1"/>
        </p:nvSpPr>
        <p:spPr bwMode="auto">
          <a:xfrm>
            <a:off x="0" y="5867002"/>
            <a:ext cx="4020498" cy="999465"/>
          </a:xfrm>
          <a:prstGeom prst="rect">
            <a:avLst/>
          </a:prstGeom>
          <a:solidFill>
            <a:srgbClr val="462E26"/>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 name="Picture 9"/>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3974903" y="5858933"/>
            <a:ext cx="5178611" cy="1007534"/>
          </a:xfrm>
          <a:prstGeom prst="rect">
            <a:avLst/>
          </a:prstGeom>
        </p:spPr>
      </p:pic>
      <p:sp>
        <p:nvSpPr>
          <p:cNvPr id="11" name="Rectangle 10"/>
          <p:cNvSpPr/>
          <p:nvPr userDrawn="1"/>
        </p:nvSpPr>
        <p:spPr bwMode="auto">
          <a:xfrm flipV="1">
            <a:off x="-1" y="5779413"/>
            <a:ext cx="9153515" cy="87585"/>
          </a:xfrm>
          <a:prstGeom prst="rect">
            <a:avLst/>
          </a:prstGeom>
          <a:solidFill>
            <a:srgbClr val="EFBD25"/>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6843" y="6011751"/>
            <a:ext cx="2686812" cy="709724"/>
          </a:xfrm>
          <a:prstGeom prst="rect">
            <a:avLst/>
          </a:prstGeom>
        </p:spPr>
      </p:pic>
    </p:spTree>
    <p:extLst>
      <p:ext uri="{BB962C8B-B14F-4D97-AF65-F5344CB8AC3E}">
        <p14:creationId xmlns:p14="http://schemas.microsoft.com/office/powerpoint/2010/main" val="303568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0120"/>
            <a:ext cx="9144000" cy="689470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701" r="5763"/>
          <a:stretch/>
        </p:blipFill>
        <p:spPr>
          <a:xfrm>
            <a:off x="-9140" y="5381772"/>
            <a:ext cx="9153140" cy="1136327"/>
          </a:xfrm>
          <a:prstGeom prst="rect">
            <a:avLst/>
          </a:prstGeom>
        </p:spPr>
      </p:pic>
      <p:sp>
        <p:nvSpPr>
          <p:cNvPr id="9" name="Title 1"/>
          <p:cNvSpPr txBox="1">
            <a:spLocks/>
          </p:cNvSpPr>
          <p:nvPr/>
        </p:nvSpPr>
        <p:spPr>
          <a:xfrm>
            <a:off x="100591" y="581296"/>
            <a:ext cx="4466839" cy="838200"/>
          </a:xfrm>
          <a:prstGeom prst="rect">
            <a:avLst/>
          </a:prstGeom>
          <a:effectLst>
            <a:outerShdw blurRad="50800" dist="38100" dir="2700000" algn="tl" rotWithShape="0">
              <a:prstClr val="black">
                <a:alpha val="70000"/>
              </a:prstClr>
            </a:outerShdw>
          </a:effectLst>
        </p:spPr>
        <p:txBody>
          <a:bodyPr vert="horz" anchor="ctr">
            <a:noAutofit/>
          </a:bodyPr>
          <a:lstStyle/>
          <a:p>
            <a:pPr algn="r" defTabSz="914400">
              <a:spcBef>
                <a:spcPct val="0"/>
              </a:spcBef>
              <a:defRPr/>
            </a:pPr>
            <a:r>
              <a:rPr lang="en-US" sz="3600" b="1" cap="all" dirty="0" smtClean="0">
                <a:solidFill>
                  <a:srgbClr val="FFC425"/>
                </a:solidFill>
                <a:latin typeface="+mj-lt"/>
                <a:ea typeface="+mj-ea"/>
                <a:cs typeface="Gotham Medium"/>
              </a:rPr>
              <a:t>A Partnership </a:t>
            </a:r>
          </a:p>
          <a:p>
            <a:pPr algn="r" defTabSz="914400">
              <a:spcBef>
                <a:spcPct val="0"/>
              </a:spcBef>
              <a:defRPr/>
            </a:pPr>
            <a:r>
              <a:rPr lang="en-US" sz="3600" b="1" cap="all" dirty="0" smtClean="0">
                <a:solidFill>
                  <a:srgbClr val="FFC425"/>
                </a:solidFill>
                <a:latin typeface="+mj-lt"/>
                <a:ea typeface="+mj-ea"/>
                <a:cs typeface="Gotham Medium"/>
              </a:rPr>
              <a:t>with the</a:t>
            </a:r>
            <a:endParaRPr lang="en-US" sz="3600" b="1" cap="all" dirty="0">
              <a:solidFill>
                <a:srgbClr val="FFC425"/>
              </a:solidFill>
              <a:latin typeface="+mj-lt"/>
              <a:ea typeface="+mj-ea"/>
              <a:cs typeface="Gotham Medium"/>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2122"/>
          <a:stretch/>
        </p:blipFill>
        <p:spPr>
          <a:xfrm>
            <a:off x="4723556" y="232388"/>
            <a:ext cx="3591281" cy="1536017"/>
          </a:xfrm>
          <a:prstGeom prst="rect">
            <a:avLst/>
          </a:prstGeom>
        </p:spPr>
      </p:pic>
    </p:spTree>
    <p:extLst>
      <p:ext uri="{BB962C8B-B14F-4D97-AF65-F5344CB8AC3E}">
        <p14:creationId xmlns:p14="http://schemas.microsoft.com/office/powerpoint/2010/main" val="3157732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685800" y="1543149"/>
            <a:ext cx="4996543" cy="2032808"/>
          </a:xfrm>
        </p:spPr>
        <p:txBody>
          <a:bodyPr>
            <a:noAutofit/>
          </a:bodyPr>
          <a:lstStyle/>
          <a:p>
            <a:pPr algn="l"/>
            <a:r>
              <a:rPr lang="en-US" sz="2400" dirty="0" smtClean="0">
                <a:solidFill>
                  <a:schemeClr val="tx1"/>
                </a:solidFill>
              </a:rPr>
              <a:t>UW will </a:t>
            </a:r>
            <a:r>
              <a:rPr lang="en-US" sz="2400" dirty="0">
                <a:solidFill>
                  <a:schemeClr val="tx1"/>
                </a:solidFill>
              </a:rPr>
              <a:t>receive </a:t>
            </a:r>
            <a:r>
              <a:rPr lang="en-US" sz="2400" dirty="0" smtClean="0">
                <a:solidFill>
                  <a:schemeClr val="tx1"/>
                </a:solidFill>
              </a:rPr>
              <a:t>one prime </a:t>
            </a:r>
            <a:r>
              <a:rPr lang="en-US" sz="2400" dirty="0">
                <a:solidFill>
                  <a:schemeClr val="tx1"/>
                </a:solidFill>
              </a:rPr>
              <a:t>exhibit space within the Expo Hall building or Events Center. </a:t>
            </a:r>
            <a:endParaRPr lang="en-US" sz="2400" dirty="0" smtClean="0">
              <a:solidFill>
                <a:schemeClr val="tx1"/>
              </a:solidFill>
            </a:endParaRPr>
          </a:p>
          <a:p>
            <a:pPr algn="l"/>
            <a:endParaRPr lang="en-US" sz="2400" dirty="0">
              <a:solidFill>
                <a:schemeClr val="tx1"/>
              </a:solidFill>
            </a:endParaRPr>
          </a:p>
          <a:p>
            <a:pPr algn="l"/>
            <a:r>
              <a:rPr lang="en-US" sz="2400" dirty="0" smtClean="0">
                <a:solidFill>
                  <a:schemeClr val="tx1"/>
                </a:solidFill>
              </a:rPr>
              <a:t>UW will </a:t>
            </a:r>
            <a:r>
              <a:rPr lang="en-US" sz="2400" dirty="0">
                <a:solidFill>
                  <a:schemeClr val="tx1"/>
                </a:solidFill>
              </a:rPr>
              <a:t>have access to over 500,000 people as they walk through the Expo Hall during the 16-day event.</a:t>
            </a:r>
          </a:p>
        </p:txBody>
      </p:sp>
      <p:sp>
        <p:nvSpPr>
          <p:cNvPr id="10" name="Title 1"/>
          <p:cNvSpPr txBox="1">
            <a:spLocks/>
          </p:cNvSpPr>
          <p:nvPr/>
        </p:nvSpPr>
        <p:spPr>
          <a:xfrm>
            <a:off x="685800" y="461332"/>
            <a:ext cx="8164286" cy="838200"/>
          </a:xfrm>
          <a:prstGeom prst="rect">
            <a:avLst/>
          </a:prstGeom>
          <a:effectLst/>
        </p:spPr>
        <p:txBody>
          <a:bodyPr vert="horz" anchor="ctr">
            <a:noAutofit/>
          </a:bodyPr>
          <a:lstStyle/>
          <a:p>
            <a:pPr defTabSz="914400">
              <a:spcBef>
                <a:spcPct val="0"/>
              </a:spcBef>
              <a:defRPr/>
            </a:pPr>
            <a:r>
              <a:rPr lang="en-US" sz="4800" b="1" cap="all" dirty="0" smtClean="0">
                <a:latin typeface="+mj-lt"/>
                <a:ea typeface="+mj-ea"/>
                <a:cs typeface="Gotham Condensed Medium"/>
              </a:rPr>
              <a:t>Trade show exhibit</a:t>
            </a:r>
            <a:endParaRPr lang="en-US" sz="4800" b="1" cap="all" dirty="0">
              <a:latin typeface="+mj-lt"/>
              <a:ea typeface="+mj-ea"/>
              <a:cs typeface="Gotham Condensed Medium"/>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774" t="49286" r="55273" b="11189"/>
          <a:stretch/>
        </p:blipFill>
        <p:spPr>
          <a:xfrm>
            <a:off x="5799460" y="1299532"/>
            <a:ext cx="3050626" cy="392561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72312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685800" y="1789193"/>
            <a:ext cx="7870371" cy="2032808"/>
          </a:xfrm>
        </p:spPr>
        <p:txBody>
          <a:bodyPr>
            <a:noAutofit/>
          </a:bodyPr>
          <a:lstStyle/>
          <a:p>
            <a:pPr algn="l"/>
            <a:r>
              <a:rPr lang="en-US" sz="2400" dirty="0" smtClean="0">
                <a:solidFill>
                  <a:schemeClr val="tx1"/>
                </a:solidFill>
              </a:rPr>
              <a:t>Including the prime exhibit space, UW will have the following branding opportunities: </a:t>
            </a:r>
          </a:p>
          <a:p>
            <a:pPr marL="342900" indent="-342900" algn="l">
              <a:buFont typeface="Arial" charset="0"/>
              <a:buChar char="•"/>
            </a:pPr>
            <a:r>
              <a:rPr lang="en-US" sz="2400" dirty="0" smtClean="0">
                <a:solidFill>
                  <a:schemeClr val="tx1"/>
                </a:solidFill>
              </a:rPr>
              <a:t>One railing </a:t>
            </a:r>
            <a:r>
              <a:rPr lang="en-US" sz="2400" dirty="0">
                <a:solidFill>
                  <a:schemeClr val="tx1"/>
                </a:solidFill>
              </a:rPr>
              <a:t>banner in the Stadium </a:t>
            </a:r>
            <a:r>
              <a:rPr lang="en-US" sz="2400" dirty="0" smtClean="0">
                <a:solidFill>
                  <a:schemeClr val="tx1"/>
                </a:solidFill>
              </a:rPr>
              <a:t>Arena</a:t>
            </a:r>
          </a:p>
        </p:txBody>
      </p:sp>
      <p:sp>
        <p:nvSpPr>
          <p:cNvPr id="10" name="Title 1"/>
          <p:cNvSpPr txBox="1">
            <a:spLocks/>
          </p:cNvSpPr>
          <p:nvPr/>
        </p:nvSpPr>
        <p:spPr>
          <a:xfrm>
            <a:off x="685800" y="461332"/>
            <a:ext cx="8164286" cy="838200"/>
          </a:xfrm>
          <a:prstGeom prst="rect">
            <a:avLst/>
          </a:prstGeom>
          <a:effectLst/>
        </p:spPr>
        <p:txBody>
          <a:bodyPr vert="horz" anchor="ctr">
            <a:noAutofit/>
          </a:bodyPr>
          <a:lstStyle/>
          <a:p>
            <a:pPr defTabSz="914400">
              <a:spcBef>
                <a:spcPct val="0"/>
              </a:spcBef>
              <a:defRPr/>
            </a:pPr>
            <a:r>
              <a:rPr lang="en-US" sz="4800" b="1" cap="all" dirty="0" smtClean="0">
                <a:latin typeface="+mj-lt"/>
                <a:ea typeface="+mj-ea"/>
                <a:cs typeface="Gotham Condensed Medium"/>
              </a:rPr>
              <a:t>Additional elements</a:t>
            </a:r>
            <a:endParaRPr lang="en-US" sz="4800" b="1" cap="all" dirty="0">
              <a:latin typeface="+mj-lt"/>
              <a:ea typeface="+mj-ea"/>
              <a:cs typeface="Gotham Condensed Medium"/>
            </a:endParaRPr>
          </a:p>
        </p:txBody>
      </p:sp>
      <p:sp>
        <p:nvSpPr>
          <p:cNvPr id="7" name="Title 1"/>
          <p:cNvSpPr txBox="1">
            <a:spLocks/>
          </p:cNvSpPr>
          <p:nvPr/>
        </p:nvSpPr>
        <p:spPr>
          <a:xfrm>
            <a:off x="685800" y="1099066"/>
            <a:ext cx="8164286" cy="838200"/>
          </a:xfrm>
          <a:prstGeom prst="rect">
            <a:avLst/>
          </a:prstGeom>
          <a:effectLst/>
        </p:spPr>
        <p:txBody>
          <a:bodyPr vert="horz" anchor="ctr">
            <a:noAutofit/>
          </a:bodyPr>
          <a:lstStyle/>
          <a:p>
            <a:pPr defTabSz="914400">
              <a:spcBef>
                <a:spcPct val="0"/>
              </a:spcBef>
              <a:defRPr/>
            </a:pPr>
            <a:r>
              <a:rPr lang="en-US" sz="3600" b="1" cap="all" dirty="0" smtClean="0">
                <a:solidFill>
                  <a:srgbClr val="FFC425"/>
                </a:solidFill>
                <a:latin typeface="+mj-lt"/>
                <a:ea typeface="+mj-ea"/>
                <a:cs typeface="Gotham Medium"/>
              </a:rPr>
              <a:t>For maximum exposure for UW</a:t>
            </a:r>
            <a:endParaRPr lang="en-US" sz="3600" b="1" cap="all" dirty="0">
              <a:solidFill>
                <a:srgbClr val="FFC425"/>
              </a:solidFill>
              <a:latin typeface="+mj-lt"/>
              <a:ea typeface="+mj-ea"/>
              <a:cs typeface="Gotham Medium"/>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885" t="63571" r="12416" b="4762"/>
          <a:stretch/>
        </p:blipFill>
        <p:spPr>
          <a:xfrm>
            <a:off x="5110844" y="3216729"/>
            <a:ext cx="3739242" cy="2312870"/>
          </a:xfrm>
          <a:prstGeom prst="rect">
            <a:avLst/>
          </a:prstGeom>
          <a:effectLst>
            <a:outerShdw blurRad="50800" dist="76200" dir="2700000" algn="tl" rotWithShape="0">
              <a:prstClr val="black">
                <a:alpha val="40000"/>
              </a:prstClr>
            </a:outerShdw>
          </a:effectLst>
        </p:spPr>
      </p:pic>
      <p:sp>
        <p:nvSpPr>
          <p:cNvPr id="9" name="Subtitle 2"/>
          <p:cNvSpPr txBox="1">
            <a:spLocks/>
          </p:cNvSpPr>
          <p:nvPr/>
        </p:nvSpPr>
        <p:spPr>
          <a:xfrm>
            <a:off x="685800" y="3093725"/>
            <a:ext cx="4425044" cy="20328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charset="0"/>
              <a:buChar char="•"/>
            </a:pPr>
            <a:r>
              <a:rPr lang="en-US" sz="2400" smtClean="0">
                <a:solidFill>
                  <a:schemeClr val="tx1"/>
                </a:solidFill>
              </a:rPr>
              <a:t>One </a:t>
            </a:r>
            <a:r>
              <a:rPr lang="en-US" sz="2400" dirty="0" smtClean="0">
                <a:solidFill>
                  <a:schemeClr val="tx1"/>
                </a:solidFill>
              </a:rPr>
              <a:t>Paddock </a:t>
            </a:r>
            <a:r>
              <a:rPr lang="en-US" sz="2400" dirty="0" err="1" smtClean="0">
                <a:solidFill>
                  <a:schemeClr val="tx1"/>
                </a:solidFill>
              </a:rPr>
              <a:t>bangboard</a:t>
            </a:r>
            <a:r>
              <a:rPr lang="en-US" sz="2400" dirty="0" smtClean="0">
                <a:solidFill>
                  <a:schemeClr val="tx1"/>
                </a:solidFill>
              </a:rPr>
              <a:t> sign (YEAR-ROUND exposure)</a:t>
            </a:r>
          </a:p>
          <a:p>
            <a:pPr marL="342900" indent="-342900" algn="l">
              <a:buFont typeface="Arial" charset="0"/>
              <a:buChar char="•"/>
            </a:pPr>
            <a:endParaRPr lang="en-US" sz="2400" dirty="0" smtClean="0">
              <a:solidFill>
                <a:schemeClr val="tx1"/>
              </a:solidFill>
            </a:endParaRPr>
          </a:p>
        </p:txBody>
      </p:sp>
    </p:spTree>
    <p:extLst>
      <p:ext uri="{BB962C8B-B14F-4D97-AF65-F5344CB8AC3E}">
        <p14:creationId xmlns:p14="http://schemas.microsoft.com/office/powerpoint/2010/main" val="2624732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0120"/>
            <a:ext cx="9144000" cy="689470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701" r="5763"/>
          <a:stretch/>
        </p:blipFill>
        <p:spPr>
          <a:xfrm>
            <a:off x="-9140" y="5381772"/>
            <a:ext cx="9153140" cy="1136327"/>
          </a:xfrm>
          <a:prstGeom prst="rect">
            <a:avLst/>
          </a:prstGeom>
        </p:spPr>
      </p:pic>
      <p:sp>
        <p:nvSpPr>
          <p:cNvPr id="9" name="Title 1"/>
          <p:cNvSpPr txBox="1">
            <a:spLocks/>
          </p:cNvSpPr>
          <p:nvPr/>
        </p:nvSpPr>
        <p:spPr>
          <a:xfrm>
            <a:off x="100591" y="581296"/>
            <a:ext cx="4466839" cy="838200"/>
          </a:xfrm>
          <a:prstGeom prst="rect">
            <a:avLst/>
          </a:prstGeom>
          <a:effectLst>
            <a:outerShdw blurRad="50800" dist="38100" dir="2700000" algn="tl" rotWithShape="0">
              <a:prstClr val="black">
                <a:alpha val="70000"/>
              </a:prstClr>
            </a:outerShdw>
          </a:effectLst>
        </p:spPr>
        <p:txBody>
          <a:bodyPr vert="horz" anchor="ctr">
            <a:noAutofit/>
          </a:bodyPr>
          <a:lstStyle/>
          <a:p>
            <a:pPr algn="r" defTabSz="914400">
              <a:spcBef>
                <a:spcPct val="0"/>
              </a:spcBef>
              <a:defRPr/>
            </a:pPr>
            <a:r>
              <a:rPr lang="en-US" sz="3600" b="1" cap="all" dirty="0" smtClean="0">
                <a:solidFill>
                  <a:srgbClr val="FFC425"/>
                </a:solidFill>
                <a:latin typeface="+mj-lt"/>
                <a:ea typeface="+mj-ea"/>
                <a:cs typeface="Gotham Medium"/>
              </a:rPr>
              <a:t>A Partnership </a:t>
            </a:r>
          </a:p>
          <a:p>
            <a:pPr algn="r" defTabSz="914400">
              <a:spcBef>
                <a:spcPct val="0"/>
              </a:spcBef>
              <a:defRPr/>
            </a:pPr>
            <a:r>
              <a:rPr lang="en-US" sz="3600" b="1" cap="all" dirty="0" smtClean="0">
                <a:solidFill>
                  <a:srgbClr val="FFC425"/>
                </a:solidFill>
                <a:latin typeface="+mj-lt"/>
                <a:ea typeface="+mj-ea"/>
                <a:cs typeface="Gotham Medium"/>
              </a:rPr>
              <a:t>with the</a:t>
            </a:r>
            <a:endParaRPr lang="en-US" sz="3600" b="1" cap="all" dirty="0">
              <a:solidFill>
                <a:srgbClr val="FFC425"/>
              </a:solidFill>
              <a:latin typeface="+mj-lt"/>
              <a:ea typeface="+mj-ea"/>
              <a:cs typeface="Gotham Medium"/>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2122"/>
          <a:stretch/>
        </p:blipFill>
        <p:spPr>
          <a:xfrm>
            <a:off x="4723556" y="232388"/>
            <a:ext cx="3591281" cy="1536017"/>
          </a:xfrm>
          <a:prstGeom prst="rect">
            <a:avLst/>
          </a:prstGeom>
        </p:spPr>
      </p:pic>
    </p:spTree>
    <p:extLst>
      <p:ext uri="{BB962C8B-B14F-4D97-AF65-F5344CB8AC3E}">
        <p14:creationId xmlns:p14="http://schemas.microsoft.com/office/powerpoint/2010/main" val="610506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967688"/>
            <a:ext cx="5796642" cy="4122865"/>
          </a:xfrm>
        </p:spPr>
        <p:txBody>
          <a:bodyPr>
            <a:normAutofit fontScale="47500" lnSpcReduction="20000"/>
          </a:bodyPr>
          <a:lstStyle/>
          <a:p>
            <a:pPr algn="l"/>
            <a:r>
              <a:rPr lang="en-US" sz="5100" dirty="0">
                <a:solidFill>
                  <a:schemeClr val="tx1"/>
                </a:solidFill>
              </a:rPr>
              <a:t>University of Wyoming will be an </a:t>
            </a:r>
            <a:r>
              <a:rPr lang="en-US" sz="5100" i="1" dirty="0">
                <a:solidFill>
                  <a:schemeClr val="tx1"/>
                </a:solidFill>
              </a:rPr>
              <a:t>Official Partner of the National Western Stock </a:t>
            </a:r>
            <a:r>
              <a:rPr lang="en-US" sz="5100" i="1" dirty="0" smtClean="0">
                <a:solidFill>
                  <a:schemeClr val="tx1"/>
                </a:solidFill>
              </a:rPr>
              <a:t>Show.</a:t>
            </a:r>
            <a:endParaRPr lang="en-US" sz="5100" dirty="0">
              <a:solidFill>
                <a:schemeClr val="tx1"/>
              </a:solidFill>
            </a:endParaRPr>
          </a:p>
          <a:p>
            <a:pPr algn="l"/>
            <a:r>
              <a:rPr lang="en-US" sz="5100" dirty="0">
                <a:solidFill>
                  <a:schemeClr val="tx1"/>
                </a:solidFill>
              </a:rPr>
              <a:t> </a:t>
            </a:r>
          </a:p>
          <a:p>
            <a:pPr algn="l"/>
            <a:r>
              <a:rPr lang="en-US" sz="4400" dirty="0">
                <a:solidFill>
                  <a:schemeClr val="tx1"/>
                </a:solidFill>
              </a:rPr>
              <a:t>We </a:t>
            </a:r>
            <a:r>
              <a:rPr lang="en-US" sz="4400" dirty="0" smtClean="0">
                <a:solidFill>
                  <a:schemeClr val="tx1"/>
                </a:solidFill>
              </a:rPr>
              <a:t>built </a:t>
            </a:r>
            <a:r>
              <a:rPr lang="en-US" sz="4400" dirty="0">
                <a:solidFill>
                  <a:schemeClr val="tx1"/>
                </a:solidFill>
              </a:rPr>
              <a:t>a customized partnership together that:</a:t>
            </a:r>
          </a:p>
          <a:p>
            <a:pPr marL="571500" indent="-571500" algn="l">
              <a:buFont typeface="Arial" charset="0"/>
              <a:buChar char="•"/>
            </a:pPr>
            <a:r>
              <a:rPr lang="en-US" sz="4400" dirty="0">
                <a:solidFill>
                  <a:schemeClr val="tx1"/>
                </a:solidFill>
              </a:rPr>
              <a:t>Aligns our </a:t>
            </a:r>
            <a:r>
              <a:rPr lang="en-US" sz="4400" dirty="0" smtClean="0">
                <a:solidFill>
                  <a:schemeClr val="tx1"/>
                </a:solidFill>
              </a:rPr>
              <a:t>missions </a:t>
            </a:r>
            <a:r>
              <a:rPr lang="en-US" sz="4400" dirty="0">
                <a:solidFill>
                  <a:schemeClr val="tx1"/>
                </a:solidFill>
              </a:rPr>
              <a:t>and cultures</a:t>
            </a:r>
          </a:p>
          <a:p>
            <a:pPr marL="571500" indent="-571500" algn="l">
              <a:buFont typeface="Arial" charset="0"/>
              <a:buChar char="•"/>
            </a:pPr>
            <a:r>
              <a:rPr lang="en-US" sz="4400" dirty="0">
                <a:solidFill>
                  <a:schemeClr val="tx1"/>
                </a:solidFill>
              </a:rPr>
              <a:t>Celebrates western lifestyle and agriculture</a:t>
            </a:r>
          </a:p>
          <a:p>
            <a:pPr marL="571500" indent="-571500" algn="l">
              <a:buFont typeface="Arial" charset="0"/>
              <a:buChar char="•"/>
            </a:pPr>
            <a:r>
              <a:rPr lang="en-US" sz="4400" dirty="0">
                <a:solidFill>
                  <a:schemeClr val="tx1"/>
                </a:solidFill>
              </a:rPr>
              <a:t>Showcases University of Wyoming </a:t>
            </a:r>
            <a:r>
              <a:rPr lang="en-US" sz="4400" dirty="0" smtClean="0">
                <a:solidFill>
                  <a:schemeClr val="tx1"/>
                </a:solidFill>
              </a:rPr>
              <a:t>in the Denver and agricultural markets as </a:t>
            </a:r>
            <a:r>
              <a:rPr lang="en-US" sz="4400" dirty="0">
                <a:solidFill>
                  <a:schemeClr val="tx1"/>
                </a:solidFill>
              </a:rPr>
              <a:t>an educational </a:t>
            </a:r>
            <a:r>
              <a:rPr lang="en-US" sz="4400" dirty="0" smtClean="0">
                <a:solidFill>
                  <a:schemeClr val="tx1"/>
                </a:solidFill>
              </a:rPr>
              <a:t>leader</a:t>
            </a:r>
            <a:endParaRPr lang="en-US" sz="4400" dirty="0">
              <a:solidFill>
                <a:schemeClr val="tx1"/>
              </a:solidFill>
            </a:endParaRPr>
          </a:p>
          <a:p>
            <a:pPr marL="571500" indent="-571500" algn="l">
              <a:buFont typeface="Arial" charset="0"/>
              <a:buChar char="•"/>
            </a:pPr>
            <a:r>
              <a:rPr lang="en-US" sz="4400" dirty="0">
                <a:solidFill>
                  <a:schemeClr val="tx1"/>
                </a:solidFill>
              </a:rPr>
              <a:t>Achieves a “Return On Objective” through various partnership assets</a:t>
            </a:r>
          </a:p>
          <a:p>
            <a:pPr algn="l"/>
            <a:r>
              <a:rPr lang="en-US" sz="3400" dirty="0">
                <a:solidFill>
                  <a:schemeClr val="tx1"/>
                </a:solidFill>
              </a:rPr>
              <a:t/>
            </a:r>
            <a:br>
              <a:rPr lang="en-US" sz="3400" dirty="0">
                <a:solidFill>
                  <a:schemeClr val="tx1"/>
                </a:solidFill>
              </a:rPr>
            </a:br>
            <a:endParaRPr lang="en-US" dirty="0"/>
          </a:p>
        </p:txBody>
      </p:sp>
      <p:sp>
        <p:nvSpPr>
          <p:cNvPr id="5" name="Title 1"/>
          <p:cNvSpPr txBox="1">
            <a:spLocks/>
          </p:cNvSpPr>
          <p:nvPr/>
        </p:nvSpPr>
        <p:spPr>
          <a:xfrm>
            <a:off x="685800" y="1129488"/>
            <a:ext cx="7935684" cy="838200"/>
          </a:xfrm>
          <a:prstGeom prst="rect">
            <a:avLst/>
          </a:prstGeom>
          <a:effectLst/>
        </p:spPr>
        <p:txBody>
          <a:bodyPr vert="horz" anchor="ctr">
            <a:noAutofit/>
          </a:bodyPr>
          <a:lstStyle/>
          <a:p>
            <a:pPr defTabSz="914400">
              <a:spcBef>
                <a:spcPct val="0"/>
              </a:spcBef>
              <a:defRPr/>
            </a:pPr>
            <a:r>
              <a:rPr lang="en-US" sz="3600" b="1" cap="all" dirty="0" smtClean="0">
                <a:solidFill>
                  <a:srgbClr val="FFC425"/>
                </a:solidFill>
                <a:latin typeface="+mj-lt"/>
                <a:ea typeface="+mj-ea"/>
                <a:cs typeface="Gotham Medium"/>
              </a:rPr>
              <a:t>A partnership opportunity</a:t>
            </a:r>
            <a:endParaRPr lang="en-US" sz="3600" b="1" cap="all" dirty="0">
              <a:solidFill>
                <a:srgbClr val="FFC425"/>
              </a:solidFill>
              <a:latin typeface="+mj-lt"/>
              <a:ea typeface="+mj-ea"/>
              <a:cs typeface="Gotham Medium"/>
            </a:endParaRPr>
          </a:p>
        </p:txBody>
      </p:sp>
      <p:sp>
        <p:nvSpPr>
          <p:cNvPr id="6" name="Title 1"/>
          <p:cNvSpPr txBox="1">
            <a:spLocks/>
          </p:cNvSpPr>
          <p:nvPr/>
        </p:nvSpPr>
        <p:spPr>
          <a:xfrm>
            <a:off x="685800" y="461332"/>
            <a:ext cx="6968358" cy="838200"/>
          </a:xfrm>
          <a:prstGeom prst="rect">
            <a:avLst/>
          </a:prstGeom>
          <a:effectLst/>
        </p:spPr>
        <p:txBody>
          <a:bodyPr vert="horz" anchor="ctr">
            <a:noAutofit/>
          </a:bodyPr>
          <a:lstStyle/>
          <a:p>
            <a:pPr defTabSz="914400">
              <a:spcBef>
                <a:spcPct val="0"/>
              </a:spcBef>
              <a:defRPr/>
            </a:pPr>
            <a:r>
              <a:rPr lang="en-US" sz="4800" b="1" cap="all" dirty="0" smtClean="0">
                <a:latin typeface="+mj-lt"/>
                <a:ea typeface="+mj-ea"/>
                <a:cs typeface="Gotham Condensed Medium"/>
              </a:rPr>
              <a:t>Aligning our brands</a:t>
            </a:r>
            <a:endParaRPr lang="en-US" sz="4800" b="1" cap="all" dirty="0">
              <a:latin typeface="+mj-lt"/>
              <a:ea typeface="+mj-ea"/>
              <a:cs typeface="Gotham Condensed Medium"/>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5997" t="53094" r="11146" b="21667"/>
          <a:stretch/>
        </p:blipFill>
        <p:spPr>
          <a:xfrm>
            <a:off x="6711044" y="1967688"/>
            <a:ext cx="2139042" cy="3094169"/>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691347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967688"/>
            <a:ext cx="8229600" cy="4122865"/>
          </a:xfrm>
        </p:spPr>
        <p:txBody>
          <a:bodyPr>
            <a:normAutofit/>
          </a:bodyPr>
          <a:lstStyle/>
          <a:p>
            <a:pPr algn="l"/>
            <a:r>
              <a:rPr lang="en-US" sz="2400" dirty="0" smtClean="0">
                <a:solidFill>
                  <a:schemeClr val="tx1"/>
                </a:solidFill>
              </a:rPr>
              <a:t>The </a:t>
            </a:r>
            <a:r>
              <a:rPr lang="en-US" sz="2400" dirty="0">
                <a:solidFill>
                  <a:schemeClr val="tx1"/>
                </a:solidFill>
              </a:rPr>
              <a:t>sponsorship provides a venue through which the University of Wyoming and more specifically the College of Agriculture &amp; Natural Resources can meet four objectives: </a:t>
            </a:r>
            <a:endParaRPr lang="en-US" sz="2400" dirty="0" smtClean="0">
              <a:solidFill>
                <a:schemeClr val="tx1"/>
              </a:solidFill>
            </a:endParaRPr>
          </a:p>
          <a:p>
            <a:pPr algn="l"/>
            <a:endParaRPr lang="en-US" sz="2100" dirty="0">
              <a:solidFill>
                <a:schemeClr val="tx1"/>
              </a:solidFill>
            </a:endParaRPr>
          </a:p>
          <a:p>
            <a:pPr algn="l"/>
            <a:r>
              <a:rPr lang="en-US" sz="2400" dirty="0">
                <a:solidFill>
                  <a:schemeClr val="tx1"/>
                </a:solidFill>
              </a:rPr>
              <a:t>1) Branding and Name Recognition </a:t>
            </a:r>
          </a:p>
          <a:p>
            <a:pPr algn="l"/>
            <a:r>
              <a:rPr lang="en-US" sz="2400" dirty="0">
                <a:solidFill>
                  <a:schemeClr val="tx1"/>
                </a:solidFill>
              </a:rPr>
              <a:t>2) Student Recruitment </a:t>
            </a:r>
          </a:p>
          <a:p>
            <a:pPr algn="l"/>
            <a:r>
              <a:rPr lang="en-US" sz="2400" dirty="0">
                <a:solidFill>
                  <a:schemeClr val="tx1"/>
                </a:solidFill>
              </a:rPr>
              <a:t>3) Donor </a:t>
            </a:r>
            <a:r>
              <a:rPr lang="en-US" sz="2400" dirty="0" smtClean="0">
                <a:solidFill>
                  <a:schemeClr val="tx1"/>
                </a:solidFill>
              </a:rPr>
              <a:t>&amp; Industry Relations</a:t>
            </a:r>
            <a:r>
              <a:rPr lang="en-US" sz="2400" dirty="0">
                <a:solidFill>
                  <a:schemeClr val="tx1"/>
                </a:solidFill>
              </a:rPr>
              <a:t> </a:t>
            </a:r>
          </a:p>
          <a:p>
            <a:pPr algn="l"/>
            <a:r>
              <a:rPr lang="en-US" sz="2400" dirty="0">
                <a:solidFill>
                  <a:schemeClr val="tx1"/>
                </a:solidFill>
              </a:rPr>
              <a:t>4) Educational Opportunities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3139" t="59286" r="23528" b="23333"/>
          <a:stretch/>
        </p:blipFill>
        <p:spPr>
          <a:xfrm>
            <a:off x="5264404" y="3669896"/>
            <a:ext cx="3504040" cy="1522589"/>
          </a:xfrm>
          <a:prstGeom prst="rect">
            <a:avLst/>
          </a:prstGeom>
        </p:spPr>
      </p:pic>
      <p:sp>
        <p:nvSpPr>
          <p:cNvPr id="7" name="Title 1"/>
          <p:cNvSpPr txBox="1">
            <a:spLocks/>
          </p:cNvSpPr>
          <p:nvPr/>
        </p:nvSpPr>
        <p:spPr>
          <a:xfrm>
            <a:off x="685800" y="1129488"/>
            <a:ext cx="7511143" cy="838200"/>
          </a:xfrm>
          <a:prstGeom prst="rect">
            <a:avLst/>
          </a:prstGeom>
          <a:effectLst/>
        </p:spPr>
        <p:txBody>
          <a:bodyPr vert="horz" anchor="ctr">
            <a:normAutofit/>
          </a:bodyPr>
          <a:lstStyle/>
          <a:p>
            <a:pPr defTabSz="914400">
              <a:spcBef>
                <a:spcPct val="0"/>
              </a:spcBef>
              <a:defRPr/>
            </a:pPr>
            <a:r>
              <a:rPr lang="en-US" sz="3600" b="1" cap="all" dirty="0" smtClean="0">
                <a:solidFill>
                  <a:srgbClr val="FFC425"/>
                </a:solidFill>
                <a:latin typeface="+mj-lt"/>
                <a:ea typeface="+mj-ea"/>
                <a:cs typeface="Gotham Medium"/>
              </a:rPr>
              <a:t>A 2-year agreement</a:t>
            </a:r>
            <a:endParaRPr lang="en-US" sz="3600" b="1" cap="all" dirty="0">
              <a:solidFill>
                <a:srgbClr val="FFC425"/>
              </a:solidFill>
              <a:latin typeface="+mj-lt"/>
              <a:ea typeface="+mj-ea"/>
              <a:cs typeface="Gotham Medium"/>
            </a:endParaRPr>
          </a:p>
        </p:txBody>
      </p:sp>
      <p:sp>
        <p:nvSpPr>
          <p:cNvPr id="6" name="Title 1"/>
          <p:cNvSpPr txBox="1">
            <a:spLocks/>
          </p:cNvSpPr>
          <p:nvPr/>
        </p:nvSpPr>
        <p:spPr>
          <a:xfrm>
            <a:off x="685800" y="461332"/>
            <a:ext cx="6968358" cy="838200"/>
          </a:xfrm>
          <a:prstGeom prst="rect">
            <a:avLst/>
          </a:prstGeom>
          <a:effectLst/>
        </p:spPr>
        <p:txBody>
          <a:bodyPr vert="horz" anchor="ctr">
            <a:noAutofit/>
          </a:bodyPr>
          <a:lstStyle/>
          <a:p>
            <a:pPr defTabSz="914400">
              <a:spcBef>
                <a:spcPct val="0"/>
              </a:spcBef>
              <a:defRPr/>
            </a:pPr>
            <a:r>
              <a:rPr lang="en-US" sz="4800" b="1" cap="all" dirty="0" smtClean="0">
                <a:latin typeface="+mj-lt"/>
                <a:ea typeface="+mj-ea"/>
                <a:cs typeface="Gotham Condensed Medium"/>
              </a:rPr>
              <a:t>sponsorship</a:t>
            </a:r>
            <a:endParaRPr lang="en-US" sz="4800" b="1" cap="all" dirty="0">
              <a:latin typeface="+mj-lt"/>
              <a:ea typeface="+mj-ea"/>
              <a:cs typeface="Gotham Condensed Medium"/>
            </a:endParaRPr>
          </a:p>
        </p:txBody>
      </p:sp>
    </p:spTree>
    <p:extLst>
      <p:ext uri="{BB962C8B-B14F-4D97-AF65-F5344CB8AC3E}">
        <p14:creationId xmlns:p14="http://schemas.microsoft.com/office/powerpoint/2010/main" val="1250801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130978"/>
            <a:ext cx="4539342" cy="3426179"/>
          </a:xfrm>
        </p:spPr>
        <p:txBody>
          <a:bodyPr wrap="square">
            <a:noAutofit/>
          </a:bodyPr>
          <a:lstStyle/>
          <a:p>
            <a:pPr algn="l"/>
            <a:r>
              <a:rPr lang="en-US" sz="2400" dirty="0" smtClean="0">
                <a:solidFill>
                  <a:schemeClr val="tx1"/>
                </a:solidFill>
              </a:rPr>
              <a:t>UW </a:t>
            </a:r>
            <a:r>
              <a:rPr lang="en-US" sz="2400" dirty="0">
                <a:solidFill>
                  <a:schemeClr val="tx1"/>
                </a:solidFill>
              </a:rPr>
              <a:t>will receive 350 tickets to invite UW alumni and guests. There will also be a special ticket offer for UW Students and alums. During this event, there will be </a:t>
            </a:r>
            <a:r>
              <a:rPr lang="en-US" sz="2400" dirty="0" smtClean="0">
                <a:solidFill>
                  <a:schemeClr val="tx1"/>
                </a:solidFill>
              </a:rPr>
              <a:t>a stage coach ride </a:t>
            </a:r>
            <a:r>
              <a:rPr lang="en-US" sz="2400" dirty="0">
                <a:solidFill>
                  <a:schemeClr val="tx1"/>
                </a:solidFill>
              </a:rPr>
              <a:t>and UW Flag presentation as well as the opportunity to distribute UW merchandise at the Coliseum.</a:t>
            </a:r>
          </a:p>
        </p:txBody>
      </p:sp>
      <p:sp>
        <p:nvSpPr>
          <p:cNvPr id="5" name="Title 1"/>
          <p:cNvSpPr txBox="1">
            <a:spLocks/>
          </p:cNvSpPr>
          <p:nvPr/>
        </p:nvSpPr>
        <p:spPr>
          <a:xfrm>
            <a:off x="685800" y="1129488"/>
            <a:ext cx="7511143" cy="838200"/>
          </a:xfrm>
          <a:prstGeom prst="rect">
            <a:avLst/>
          </a:prstGeom>
          <a:effectLst/>
        </p:spPr>
        <p:txBody>
          <a:bodyPr vert="horz" anchor="ctr">
            <a:normAutofit/>
          </a:bodyPr>
          <a:lstStyle/>
          <a:p>
            <a:pPr defTabSz="914400">
              <a:spcBef>
                <a:spcPct val="0"/>
              </a:spcBef>
              <a:defRPr/>
            </a:pPr>
            <a:r>
              <a:rPr lang="en-US" sz="3600" b="1" cap="all" dirty="0" smtClean="0">
                <a:solidFill>
                  <a:srgbClr val="FFC425"/>
                </a:solidFill>
                <a:latin typeface="+mj-lt"/>
                <a:ea typeface="+mj-ea"/>
                <a:cs typeface="Gotham Medium"/>
              </a:rPr>
              <a:t>Wednesday, January 17, 2018</a:t>
            </a:r>
            <a:endParaRPr lang="en-US" sz="3600" b="1" cap="all" dirty="0">
              <a:solidFill>
                <a:srgbClr val="FFC425"/>
              </a:solidFill>
              <a:latin typeface="+mj-lt"/>
              <a:ea typeface="+mj-ea"/>
              <a:cs typeface="Gotham Medium"/>
            </a:endParaRPr>
          </a:p>
        </p:txBody>
      </p:sp>
      <p:sp>
        <p:nvSpPr>
          <p:cNvPr id="6" name="Title 1"/>
          <p:cNvSpPr txBox="1">
            <a:spLocks/>
          </p:cNvSpPr>
          <p:nvPr/>
        </p:nvSpPr>
        <p:spPr>
          <a:xfrm>
            <a:off x="685800" y="461332"/>
            <a:ext cx="6968358" cy="838200"/>
          </a:xfrm>
          <a:prstGeom prst="rect">
            <a:avLst/>
          </a:prstGeom>
          <a:effectLst/>
        </p:spPr>
        <p:txBody>
          <a:bodyPr vert="horz" anchor="ctr">
            <a:noAutofit/>
          </a:bodyPr>
          <a:lstStyle/>
          <a:p>
            <a:pPr defTabSz="914400">
              <a:spcBef>
                <a:spcPct val="0"/>
              </a:spcBef>
              <a:defRPr/>
            </a:pPr>
            <a:r>
              <a:rPr lang="en-US" sz="4800" b="1" cap="all" dirty="0" err="1" smtClean="0">
                <a:latin typeface="+mj-lt"/>
                <a:ea typeface="+mj-ea"/>
                <a:cs typeface="Gotham Condensed Medium"/>
              </a:rPr>
              <a:t>Uw</a:t>
            </a:r>
            <a:r>
              <a:rPr lang="en-US" sz="4800" b="1" cap="all" dirty="0" smtClean="0">
                <a:latin typeface="+mj-lt"/>
                <a:ea typeface="+mj-ea"/>
                <a:cs typeface="Gotham Condensed Medium"/>
              </a:rPr>
              <a:t> night at the rodeo</a:t>
            </a:r>
            <a:endParaRPr lang="en-US" sz="4800" b="1" cap="all" dirty="0">
              <a:latin typeface="+mj-lt"/>
              <a:ea typeface="+mj-ea"/>
              <a:cs typeface="Gotham Condensed Medium"/>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774" t="38809" r="47654" b="30953"/>
          <a:stretch/>
        </p:blipFill>
        <p:spPr>
          <a:xfrm>
            <a:off x="5237015" y="2073822"/>
            <a:ext cx="3596743" cy="3183978"/>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722308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1450621"/>
            <a:ext cx="8245930" cy="4003122"/>
          </a:xfrm>
        </p:spPr>
        <p:txBody>
          <a:bodyPr wrap="square">
            <a:normAutofit fontScale="92500" lnSpcReduction="10000"/>
          </a:bodyPr>
          <a:lstStyle/>
          <a:p>
            <a:pPr algn="l"/>
            <a:r>
              <a:rPr lang="en-US" sz="2400" dirty="0">
                <a:solidFill>
                  <a:schemeClr val="tx1"/>
                </a:solidFill>
              </a:rPr>
              <a:t>In just over 70 years, the Catch-A-Calf Contest has awarded nearly 3,000 steers to 4-H members hailing from the western United States. The program is designed so successful participants catch a calf, feed it, and return with the animal one year later as a market steer. </a:t>
            </a:r>
          </a:p>
          <a:p>
            <a:pPr algn="l"/>
            <a:endParaRPr lang="en-US" sz="2400" dirty="0" smtClean="0">
              <a:solidFill>
                <a:schemeClr val="tx1"/>
              </a:solidFill>
            </a:endParaRPr>
          </a:p>
          <a:p>
            <a:pPr algn="l"/>
            <a:r>
              <a:rPr lang="en-US" sz="2400" dirty="0" smtClean="0">
                <a:solidFill>
                  <a:schemeClr val="tx1"/>
                </a:solidFill>
              </a:rPr>
              <a:t>These </a:t>
            </a:r>
            <a:r>
              <a:rPr lang="en-US" sz="2400" dirty="0">
                <a:solidFill>
                  <a:schemeClr val="tx1"/>
                </a:solidFill>
              </a:rPr>
              <a:t>youth participants come from Colorado, Kansas, Nebraska and Wyoming to compete in National Western Stock Show’s longest running program of practical beef cattle management. </a:t>
            </a:r>
          </a:p>
          <a:p>
            <a:pPr algn="l"/>
            <a:endParaRPr lang="en-US" sz="2400" dirty="0">
              <a:solidFill>
                <a:schemeClr val="tx1"/>
              </a:solidFill>
            </a:endParaRPr>
          </a:p>
          <a:p>
            <a:pPr algn="l"/>
            <a:r>
              <a:rPr lang="en-US" sz="2400" dirty="0" smtClean="0">
                <a:solidFill>
                  <a:schemeClr val="tx1"/>
                </a:solidFill>
              </a:rPr>
              <a:t>In </a:t>
            </a:r>
            <a:r>
              <a:rPr lang="en-US" sz="2400" dirty="0">
                <a:solidFill>
                  <a:schemeClr val="tx1"/>
                </a:solidFill>
              </a:rPr>
              <a:t>2018, </a:t>
            </a:r>
            <a:r>
              <a:rPr lang="en-US" sz="2400" dirty="0" smtClean="0">
                <a:solidFill>
                  <a:schemeClr val="tx1"/>
                </a:solidFill>
              </a:rPr>
              <a:t>there </a:t>
            </a:r>
            <a:r>
              <a:rPr lang="en-US" sz="2400" dirty="0">
                <a:solidFill>
                  <a:schemeClr val="tx1"/>
                </a:solidFill>
              </a:rPr>
              <a:t>will be </a:t>
            </a:r>
            <a:r>
              <a:rPr lang="en-US" sz="2400" dirty="0" smtClean="0">
                <a:solidFill>
                  <a:schemeClr val="tx1"/>
                </a:solidFill>
              </a:rPr>
              <a:t>four</a:t>
            </a:r>
            <a:r>
              <a:rPr lang="en-US" sz="2400" dirty="0" smtClean="0">
                <a:solidFill>
                  <a:schemeClr val="tx1"/>
                </a:solidFill>
              </a:rPr>
              <a:t> </a:t>
            </a:r>
            <a:r>
              <a:rPr lang="en-US" sz="2400" dirty="0">
                <a:solidFill>
                  <a:schemeClr val="tx1"/>
                </a:solidFill>
              </a:rPr>
              <a:t>Catch-A-Calf contests and UW will have the ability to include Pistol Pete at this event as our mascot as well as provide contestants with UW Branded shirts.</a:t>
            </a:r>
          </a:p>
        </p:txBody>
      </p:sp>
      <p:sp>
        <p:nvSpPr>
          <p:cNvPr id="5" name="Title 1"/>
          <p:cNvSpPr txBox="1">
            <a:spLocks/>
          </p:cNvSpPr>
          <p:nvPr/>
        </p:nvSpPr>
        <p:spPr>
          <a:xfrm>
            <a:off x="685799" y="461332"/>
            <a:ext cx="8098971" cy="838200"/>
          </a:xfrm>
          <a:prstGeom prst="rect">
            <a:avLst/>
          </a:prstGeom>
          <a:effectLst/>
        </p:spPr>
        <p:txBody>
          <a:bodyPr vert="horz" anchor="ctr">
            <a:noAutofit/>
          </a:bodyPr>
          <a:lstStyle/>
          <a:p>
            <a:pPr defTabSz="914400">
              <a:spcBef>
                <a:spcPct val="0"/>
              </a:spcBef>
              <a:defRPr/>
            </a:pPr>
            <a:r>
              <a:rPr lang="en-US" sz="4800" b="1" cap="all" smtClean="0">
                <a:latin typeface="+mj-lt"/>
                <a:ea typeface="+mj-ea"/>
                <a:cs typeface="Gotham Condensed Medium"/>
              </a:rPr>
              <a:t>Catch-a-calf co-presenters</a:t>
            </a:r>
            <a:endParaRPr lang="en-US" sz="4800" b="1" cap="all" dirty="0">
              <a:latin typeface="+mj-lt"/>
              <a:ea typeface="+mj-ea"/>
              <a:cs typeface="Gotham Condensed Medium"/>
            </a:endParaRPr>
          </a:p>
        </p:txBody>
      </p:sp>
    </p:spTree>
    <p:extLst>
      <p:ext uri="{BB962C8B-B14F-4D97-AF65-F5344CB8AC3E}">
        <p14:creationId xmlns:p14="http://schemas.microsoft.com/office/powerpoint/2010/main" val="846811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967688"/>
            <a:ext cx="5649686" cy="3551365"/>
          </a:xfrm>
        </p:spPr>
        <p:txBody>
          <a:bodyPr>
            <a:noAutofit/>
          </a:bodyPr>
          <a:lstStyle/>
          <a:p>
            <a:pPr algn="l"/>
            <a:r>
              <a:rPr lang="en-US" sz="2400" dirty="0">
                <a:solidFill>
                  <a:schemeClr val="tx1"/>
                </a:solidFill>
              </a:rPr>
              <a:t>On </a:t>
            </a:r>
            <a:r>
              <a:rPr lang="en-US" sz="2400" dirty="0" smtClean="0">
                <a:solidFill>
                  <a:schemeClr val="tx1"/>
                </a:solidFill>
              </a:rPr>
              <a:t>Wednesday, January 17, </a:t>
            </a:r>
            <a:r>
              <a:rPr lang="en-US" sz="2400" dirty="0">
                <a:solidFill>
                  <a:schemeClr val="tx1"/>
                </a:solidFill>
              </a:rPr>
              <a:t>National Western will host the highly popular Commercial Female Show and Sale. </a:t>
            </a:r>
            <a:endParaRPr lang="en-US" sz="2400" dirty="0" smtClean="0">
              <a:solidFill>
                <a:schemeClr val="tx1"/>
              </a:solidFill>
            </a:endParaRPr>
          </a:p>
          <a:p>
            <a:pPr algn="l"/>
            <a:r>
              <a:rPr lang="en-US" sz="2400" dirty="0" smtClean="0">
                <a:solidFill>
                  <a:schemeClr val="tx1"/>
                </a:solidFill>
              </a:rPr>
              <a:t>This premier </a:t>
            </a:r>
            <a:r>
              <a:rPr lang="en-US" sz="2400" dirty="0">
                <a:solidFill>
                  <a:schemeClr val="tx1"/>
                </a:solidFill>
              </a:rPr>
              <a:t>event </a:t>
            </a:r>
            <a:r>
              <a:rPr lang="en-US" sz="2400" dirty="0" smtClean="0">
                <a:solidFill>
                  <a:schemeClr val="tx1"/>
                </a:solidFill>
              </a:rPr>
              <a:t>sells </a:t>
            </a:r>
            <a:r>
              <a:rPr lang="en-US" sz="2400" dirty="0">
                <a:solidFill>
                  <a:schemeClr val="tx1"/>
                </a:solidFill>
              </a:rPr>
              <a:t>over 200 head of bred and open heifers. UW will have a full-page ad in the commercial female catalog, which is distributed to 2,000 attendees</a:t>
            </a:r>
            <a:r>
              <a:rPr lang="en-US" sz="2400" dirty="0" smtClean="0">
                <a:solidFill>
                  <a:schemeClr val="tx1"/>
                </a:solidFill>
              </a:rPr>
              <a:t>. In 2017, </a:t>
            </a:r>
            <a:r>
              <a:rPr lang="en-US" sz="2400" dirty="0">
                <a:solidFill>
                  <a:schemeClr val="tx1"/>
                </a:solidFill>
              </a:rPr>
              <a:t>the Commercial Female Sale finished with a grand total of </a:t>
            </a:r>
            <a:r>
              <a:rPr lang="en-US" sz="2400" dirty="0" smtClean="0">
                <a:solidFill>
                  <a:schemeClr val="tx1"/>
                </a:solidFill>
              </a:rPr>
              <a:t>$289,635 </a:t>
            </a:r>
            <a:r>
              <a:rPr lang="en-US" sz="2400" dirty="0">
                <a:solidFill>
                  <a:schemeClr val="tx1"/>
                </a:solidFill>
              </a:rPr>
              <a:t>in sales.</a:t>
            </a:r>
          </a:p>
          <a:p>
            <a:pPr algn="l"/>
            <a:endParaRPr lang="en-US" sz="2100" dirty="0">
              <a:solidFill>
                <a:schemeClr val="tx1"/>
              </a:solidFill>
            </a:endParaRPr>
          </a:p>
        </p:txBody>
      </p:sp>
      <p:sp>
        <p:nvSpPr>
          <p:cNvPr id="5" name="Title 1"/>
          <p:cNvSpPr txBox="1">
            <a:spLocks/>
          </p:cNvSpPr>
          <p:nvPr/>
        </p:nvSpPr>
        <p:spPr>
          <a:xfrm>
            <a:off x="685800" y="1129488"/>
            <a:ext cx="7511143" cy="838200"/>
          </a:xfrm>
          <a:prstGeom prst="rect">
            <a:avLst/>
          </a:prstGeom>
          <a:effectLst/>
        </p:spPr>
        <p:txBody>
          <a:bodyPr vert="horz" anchor="ctr">
            <a:normAutofit/>
          </a:bodyPr>
          <a:lstStyle/>
          <a:p>
            <a:pPr defTabSz="914400">
              <a:spcBef>
                <a:spcPct val="0"/>
              </a:spcBef>
              <a:defRPr/>
            </a:pPr>
            <a:r>
              <a:rPr lang="en-US" sz="3600" b="1" cap="all" dirty="0" smtClean="0">
                <a:solidFill>
                  <a:srgbClr val="FFC425"/>
                </a:solidFill>
                <a:ea typeface="+mj-ea"/>
                <a:cs typeface="Gotham Medium"/>
              </a:rPr>
              <a:t>Presented by UW</a:t>
            </a:r>
            <a:endParaRPr lang="en-US" sz="3600" b="1" cap="all" dirty="0">
              <a:solidFill>
                <a:srgbClr val="FFC425"/>
              </a:solidFill>
              <a:ea typeface="+mj-ea"/>
              <a:cs typeface="Gotham Medium"/>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362" t="33333" r="64480" b="35238"/>
          <a:stretch/>
        </p:blipFill>
        <p:spPr>
          <a:xfrm>
            <a:off x="6263224" y="1398159"/>
            <a:ext cx="2556506" cy="3680027"/>
          </a:xfrm>
          <a:prstGeom prst="rect">
            <a:avLst/>
          </a:prstGeom>
          <a:effectLst>
            <a:outerShdw blurRad="50800" dist="76200" dir="2700000" algn="tl" rotWithShape="0">
              <a:prstClr val="black">
                <a:alpha val="40000"/>
              </a:prstClr>
            </a:outerShdw>
          </a:effectLst>
        </p:spPr>
      </p:pic>
      <p:sp>
        <p:nvSpPr>
          <p:cNvPr id="6" name="Title 1"/>
          <p:cNvSpPr txBox="1">
            <a:spLocks/>
          </p:cNvSpPr>
          <p:nvPr/>
        </p:nvSpPr>
        <p:spPr>
          <a:xfrm>
            <a:off x="685800" y="461332"/>
            <a:ext cx="8258706" cy="838200"/>
          </a:xfrm>
          <a:prstGeom prst="rect">
            <a:avLst/>
          </a:prstGeom>
          <a:effectLst/>
        </p:spPr>
        <p:txBody>
          <a:bodyPr vert="horz" anchor="ctr">
            <a:noAutofit/>
          </a:bodyPr>
          <a:lstStyle/>
          <a:p>
            <a:pPr defTabSz="914400">
              <a:spcBef>
                <a:spcPct val="0"/>
              </a:spcBef>
              <a:defRPr/>
            </a:pPr>
            <a:r>
              <a:rPr lang="en-US" sz="4800" b="1" cap="all" smtClean="0">
                <a:latin typeface="+mj-lt"/>
                <a:ea typeface="+mj-ea"/>
                <a:cs typeface="Gotham Condensed Medium"/>
              </a:rPr>
              <a:t>Female commercial sale</a:t>
            </a:r>
            <a:endParaRPr lang="en-US" sz="4800" b="1" cap="all" dirty="0">
              <a:latin typeface="+mj-lt"/>
              <a:ea typeface="+mj-ea"/>
              <a:cs typeface="Gotham Condensed Medium"/>
            </a:endParaRPr>
          </a:p>
        </p:txBody>
      </p:sp>
    </p:spTree>
    <p:extLst>
      <p:ext uri="{BB962C8B-B14F-4D97-AF65-F5344CB8AC3E}">
        <p14:creationId xmlns:p14="http://schemas.microsoft.com/office/powerpoint/2010/main" val="1023457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967688"/>
            <a:ext cx="8164286" cy="2032808"/>
          </a:xfrm>
        </p:spPr>
        <p:txBody>
          <a:bodyPr>
            <a:noAutofit/>
          </a:bodyPr>
          <a:lstStyle/>
          <a:p>
            <a:pPr algn="l"/>
            <a:r>
              <a:rPr lang="en-US" sz="2400" dirty="0">
                <a:solidFill>
                  <a:schemeClr val="tx1"/>
                </a:solidFill>
              </a:rPr>
              <a:t>The National Western Processing Tent is located in the Stockyards north of the Stockyards Arena. The processing tent is the location where all animals shown or sold in the Stockyards must pass through to be processed. </a:t>
            </a:r>
            <a:endParaRPr lang="en-US" sz="2400" dirty="0" smtClean="0">
              <a:solidFill>
                <a:schemeClr val="tx1"/>
              </a:solidFill>
            </a:endParaRPr>
          </a:p>
          <a:p>
            <a:pPr algn="l"/>
            <a:endParaRPr lang="en-US" sz="2400" dirty="0">
              <a:solidFill>
                <a:schemeClr val="tx1"/>
              </a:solidFill>
            </a:endParaRPr>
          </a:p>
          <a:p>
            <a:pPr algn="l"/>
            <a:r>
              <a:rPr lang="en-US" sz="2400" dirty="0" smtClean="0">
                <a:solidFill>
                  <a:schemeClr val="tx1"/>
                </a:solidFill>
              </a:rPr>
              <a:t>In </a:t>
            </a:r>
            <a:r>
              <a:rPr lang="en-US" sz="2400" dirty="0">
                <a:solidFill>
                  <a:schemeClr val="tx1"/>
                </a:solidFill>
              </a:rPr>
              <a:t>2017, </a:t>
            </a:r>
            <a:r>
              <a:rPr lang="en-US" sz="2400" dirty="0" smtClean="0">
                <a:solidFill>
                  <a:schemeClr val="tx1"/>
                </a:solidFill>
              </a:rPr>
              <a:t>five </a:t>
            </a:r>
            <a:r>
              <a:rPr lang="en-US" sz="2400" dirty="0">
                <a:solidFill>
                  <a:schemeClr val="tx1"/>
                </a:solidFill>
              </a:rPr>
              <a:t>different cattle breeds and over 400 beef animals made their way through the Processing Tent.</a:t>
            </a:r>
          </a:p>
          <a:p>
            <a:pPr algn="l"/>
            <a:endParaRPr lang="en-US" sz="2100" dirty="0">
              <a:solidFill>
                <a:schemeClr val="tx1"/>
              </a:solidFill>
            </a:endParaRPr>
          </a:p>
        </p:txBody>
      </p:sp>
      <p:sp>
        <p:nvSpPr>
          <p:cNvPr id="5" name="Title 1"/>
          <p:cNvSpPr txBox="1">
            <a:spLocks/>
          </p:cNvSpPr>
          <p:nvPr/>
        </p:nvSpPr>
        <p:spPr>
          <a:xfrm>
            <a:off x="685800" y="1129488"/>
            <a:ext cx="7511143" cy="838200"/>
          </a:xfrm>
          <a:prstGeom prst="rect">
            <a:avLst/>
          </a:prstGeom>
          <a:effectLst/>
        </p:spPr>
        <p:txBody>
          <a:bodyPr vert="horz" anchor="ctr">
            <a:normAutofit/>
          </a:bodyPr>
          <a:lstStyle/>
          <a:p>
            <a:pPr defTabSz="914400">
              <a:spcBef>
                <a:spcPct val="0"/>
              </a:spcBef>
              <a:defRPr/>
            </a:pPr>
            <a:r>
              <a:rPr lang="en-US" sz="3600" b="1" cap="all" dirty="0" smtClean="0">
                <a:solidFill>
                  <a:srgbClr val="FFC425"/>
                </a:solidFill>
                <a:latin typeface="+mj-lt"/>
                <a:ea typeface="+mj-ea"/>
                <a:cs typeface="Gotham Medium"/>
              </a:rPr>
              <a:t>Presented by UW</a:t>
            </a:r>
            <a:endParaRPr lang="en-US" sz="3600" b="1" cap="all" dirty="0">
              <a:solidFill>
                <a:srgbClr val="FFC425"/>
              </a:solidFill>
              <a:latin typeface="+mj-lt"/>
              <a:ea typeface="+mj-ea"/>
              <a:cs typeface="Gotham Medium"/>
            </a:endParaRPr>
          </a:p>
        </p:txBody>
      </p:sp>
      <p:sp>
        <p:nvSpPr>
          <p:cNvPr id="6" name="Title 1"/>
          <p:cNvSpPr txBox="1">
            <a:spLocks/>
          </p:cNvSpPr>
          <p:nvPr/>
        </p:nvSpPr>
        <p:spPr>
          <a:xfrm>
            <a:off x="685800" y="461332"/>
            <a:ext cx="6968358" cy="838200"/>
          </a:xfrm>
          <a:prstGeom prst="rect">
            <a:avLst/>
          </a:prstGeom>
          <a:effectLst/>
        </p:spPr>
        <p:txBody>
          <a:bodyPr vert="horz" anchor="ctr">
            <a:noAutofit/>
          </a:bodyPr>
          <a:lstStyle/>
          <a:p>
            <a:pPr defTabSz="914400">
              <a:spcBef>
                <a:spcPct val="0"/>
              </a:spcBef>
              <a:defRPr/>
            </a:pPr>
            <a:r>
              <a:rPr lang="en-US" sz="4800" b="1" cap="all" dirty="0" smtClean="0">
                <a:latin typeface="+mj-lt"/>
                <a:ea typeface="+mj-ea"/>
                <a:cs typeface="Gotham Condensed Medium"/>
              </a:rPr>
              <a:t>Processing tent</a:t>
            </a:r>
            <a:endParaRPr lang="en-US" sz="4800" b="1" cap="all" dirty="0">
              <a:latin typeface="+mj-lt"/>
              <a:ea typeface="+mj-ea"/>
              <a:cs typeface="Gotham Condensed Medium"/>
            </a:endParaRPr>
          </a:p>
        </p:txBody>
      </p:sp>
    </p:spTree>
    <p:extLst>
      <p:ext uri="{BB962C8B-B14F-4D97-AF65-F5344CB8AC3E}">
        <p14:creationId xmlns:p14="http://schemas.microsoft.com/office/powerpoint/2010/main" val="2002495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299532"/>
            <a:ext cx="8458200" cy="2032808"/>
          </a:xfrm>
        </p:spPr>
        <p:txBody>
          <a:bodyPr>
            <a:noAutofit/>
          </a:bodyPr>
          <a:lstStyle/>
          <a:p>
            <a:pPr algn="l"/>
            <a:r>
              <a:rPr lang="en-US" sz="2400" dirty="0">
                <a:solidFill>
                  <a:schemeClr val="tx1"/>
                </a:solidFill>
              </a:rPr>
              <a:t>UW will receive $1,000 ticket bank for horse, rodeo, or special events. In addition, UW will also receive four Sponsor badges providing unlimited grounds admissions, four Sponsor Lounge badges, and four VIP parking passes.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028" t="52380" r="12734" b="10477"/>
          <a:stretch/>
        </p:blipFill>
        <p:spPr>
          <a:xfrm>
            <a:off x="2527832" y="2972588"/>
            <a:ext cx="4003597" cy="2579125"/>
          </a:xfrm>
          <a:prstGeom prst="rect">
            <a:avLst/>
          </a:prstGeom>
          <a:effectLst>
            <a:outerShdw blurRad="50800" dist="76200" dir="2700000" algn="tl" rotWithShape="0">
              <a:prstClr val="black">
                <a:alpha val="40000"/>
              </a:prstClr>
            </a:outerShdw>
          </a:effectLst>
        </p:spPr>
      </p:pic>
      <p:sp>
        <p:nvSpPr>
          <p:cNvPr id="6" name="Title 1"/>
          <p:cNvSpPr txBox="1">
            <a:spLocks/>
          </p:cNvSpPr>
          <p:nvPr/>
        </p:nvSpPr>
        <p:spPr>
          <a:xfrm>
            <a:off x="685800" y="461332"/>
            <a:ext cx="6968358" cy="838200"/>
          </a:xfrm>
          <a:prstGeom prst="rect">
            <a:avLst/>
          </a:prstGeom>
          <a:effectLst/>
        </p:spPr>
        <p:txBody>
          <a:bodyPr vert="horz" anchor="ctr">
            <a:noAutofit/>
          </a:bodyPr>
          <a:lstStyle/>
          <a:p>
            <a:pPr defTabSz="914400">
              <a:spcBef>
                <a:spcPct val="0"/>
              </a:spcBef>
              <a:defRPr/>
            </a:pPr>
            <a:r>
              <a:rPr lang="en-US" sz="4800" b="1" cap="all" dirty="0" smtClean="0">
                <a:latin typeface="+mj-lt"/>
                <a:ea typeface="+mj-ea"/>
                <a:cs typeface="Gotham Condensed Medium"/>
              </a:rPr>
              <a:t>hospitality</a:t>
            </a:r>
            <a:endParaRPr lang="en-US" sz="4800" b="1" cap="all" dirty="0">
              <a:latin typeface="+mj-lt"/>
              <a:ea typeface="+mj-ea"/>
              <a:cs typeface="Gotham Condensed Medium"/>
            </a:endParaRPr>
          </a:p>
        </p:txBody>
      </p:sp>
    </p:spTree>
    <p:extLst>
      <p:ext uri="{BB962C8B-B14F-4D97-AF65-F5344CB8AC3E}">
        <p14:creationId xmlns:p14="http://schemas.microsoft.com/office/powerpoint/2010/main" val="1156541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685800" y="2588177"/>
            <a:ext cx="3837214" cy="2032808"/>
          </a:xfrm>
        </p:spPr>
        <p:txBody>
          <a:bodyPr>
            <a:noAutofit/>
          </a:bodyPr>
          <a:lstStyle/>
          <a:p>
            <a:pPr algn="l"/>
            <a:r>
              <a:rPr lang="en-US" sz="2400" dirty="0" smtClean="0">
                <a:solidFill>
                  <a:schemeClr val="tx1"/>
                </a:solidFill>
              </a:rPr>
              <a:t>The University of Wyoming </a:t>
            </a:r>
            <a:r>
              <a:rPr lang="en-US" sz="2400" dirty="0">
                <a:solidFill>
                  <a:schemeClr val="tx1"/>
                </a:solidFill>
              </a:rPr>
              <a:t>will be branded on NWSS digital assets including the website, banners throughout the </a:t>
            </a:r>
            <a:r>
              <a:rPr lang="en-US" sz="2400" dirty="0" smtClean="0">
                <a:solidFill>
                  <a:schemeClr val="tx1"/>
                </a:solidFill>
              </a:rPr>
              <a:t>complex (some with year-round placement), </a:t>
            </a:r>
            <a:r>
              <a:rPr lang="en-US" sz="2400" dirty="0">
                <a:solidFill>
                  <a:schemeClr val="tx1"/>
                </a:solidFill>
              </a:rPr>
              <a:t>and full-page ads in the NWSS Guest Guide.</a:t>
            </a:r>
          </a:p>
        </p:txBody>
      </p:sp>
      <p:sp>
        <p:nvSpPr>
          <p:cNvPr id="8" name="Title 1"/>
          <p:cNvSpPr txBox="1">
            <a:spLocks/>
          </p:cNvSpPr>
          <p:nvPr/>
        </p:nvSpPr>
        <p:spPr>
          <a:xfrm>
            <a:off x="685800" y="1358087"/>
            <a:ext cx="8164286" cy="838200"/>
          </a:xfrm>
          <a:prstGeom prst="rect">
            <a:avLst/>
          </a:prstGeom>
          <a:effectLst/>
        </p:spPr>
        <p:txBody>
          <a:bodyPr vert="horz" anchor="ctr">
            <a:noAutofit/>
          </a:bodyPr>
          <a:lstStyle/>
          <a:p>
            <a:pPr defTabSz="914400">
              <a:spcBef>
                <a:spcPct val="0"/>
              </a:spcBef>
              <a:defRPr/>
            </a:pPr>
            <a:r>
              <a:rPr lang="en-US" sz="3600" b="1" cap="all" dirty="0" smtClean="0">
                <a:solidFill>
                  <a:srgbClr val="FFC425"/>
                </a:solidFill>
                <a:latin typeface="+mj-lt"/>
                <a:ea typeface="+mj-ea"/>
                <a:cs typeface="Gotham Medium"/>
              </a:rPr>
              <a:t>THROUGHOUT THE NWSS</a:t>
            </a:r>
          </a:p>
          <a:p>
            <a:pPr defTabSz="914400">
              <a:spcBef>
                <a:spcPct val="0"/>
              </a:spcBef>
              <a:defRPr/>
            </a:pPr>
            <a:r>
              <a:rPr lang="en-US" sz="3600" b="1" cap="all" dirty="0" smtClean="0">
                <a:solidFill>
                  <a:srgbClr val="FFC425"/>
                </a:solidFill>
                <a:latin typeface="+mj-lt"/>
                <a:ea typeface="+mj-ea"/>
                <a:cs typeface="Gotham Medium"/>
              </a:rPr>
              <a:t>DIGITAL AND PRINT MEDIA </a:t>
            </a:r>
            <a:endParaRPr lang="en-US" sz="3600" b="1" cap="all" dirty="0">
              <a:solidFill>
                <a:srgbClr val="FFC425"/>
              </a:solidFill>
              <a:latin typeface="+mj-lt"/>
              <a:ea typeface="+mj-ea"/>
              <a:cs typeface="Gotham Medium"/>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247" t="47381"/>
          <a:stretch/>
        </p:blipFill>
        <p:spPr>
          <a:xfrm>
            <a:off x="4718957" y="2432958"/>
            <a:ext cx="4408715" cy="3222954"/>
          </a:xfrm>
          <a:prstGeom prst="rect">
            <a:avLst/>
          </a:prstGeom>
        </p:spPr>
      </p:pic>
      <p:sp>
        <p:nvSpPr>
          <p:cNvPr id="10" name="Title 1"/>
          <p:cNvSpPr txBox="1">
            <a:spLocks/>
          </p:cNvSpPr>
          <p:nvPr/>
        </p:nvSpPr>
        <p:spPr>
          <a:xfrm>
            <a:off x="685800" y="461332"/>
            <a:ext cx="8164286" cy="838200"/>
          </a:xfrm>
          <a:prstGeom prst="rect">
            <a:avLst/>
          </a:prstGeom>
          <a:effectLst/>
        </p:spPr>
        <p:txBody>
          <a:bodyPr vert="horz" anchor="ctr">
            <a:noAutofit/>
          </a:bodyPr>
          <a:lstStyle/>
          <a:p>
            <a:pPr defTabSz="914400">
              <a:spcBef>
                <a:spcPct val="0"/>
              </a:spcBef>
              <a:defRPr/>
            </a:pPr>
            <a:r>
              <a:rPr lang="en-US" sz="4800" b="1" cap="all" dirty="0" smtClean="0">
                <a:latin typeface="+mj-lt"/>
                <a:ea typeface="+mj-ea"/>
                <a:cs typeface="Gotham Condensed Medium"/>
              </a:rPr>
              <a:t>Branding opportunities</a:t>
            </a:r>
            <a:endParaRPr lang="en-US" sz="4800" b="1" cap="all" dirty="0">
              <a:latin typeface="+mj-lt"/>
              <a:ea typeface="+mj-ea"/>
              <a:cs typeface="Gotham Condensed Medium"/>
            </a:endParaRPr>
          </a:p>
        </p:txBody>
      </p:sp>
    </p:spTree>
    <p:extLst>
      <p:ext uri="{BB962C8B-B14F-4D97-AF65-F5344CB8AC3E}">
        <p14:creationId xmlns:p14="http://schemas.microsoft.com/office/powerpoint/2010/main" val="1302539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TotalTime>
  <Words>539</Words>
  <Application>Microsoft Office PowerPoint</Application>
  <PresentationFormat>On-screen Show (4:3)</PresentationFormat>
  <Paragraphs>55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Gotham Condensed Medium</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Gerhard</dc:creator>
  <cp:lastModifiedBy>Laurie Nichols</cp:lastModifiedBy>
  <cp:revision>28</cp:revision>
  <cp:lastPrinted>2015-05-18T19:50:50Z</cp:lastPrinted>
  <dcterms:created xsi:type="dcterms:W3CDTF">2015-04-23T23:19:30Z</dcterms:created>
  <dcterms:modified xsi:type="dcterms:W3CDTF">2017-11-14T17:37:42Z</dcterms:modified>
</cp:coreProperties>
</file>