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9" r:id="rId1"/>
  </p:sldMasterIdLst>
  <p:notesMasterIdLst>
    <p:notesMasterId r:id="rId18"/>
  </p:notesMasterIdLst>
  <p:sldIdLst>
    <p:sldId id="256" r:id="rId2"/>
    <p:sldId id="259" r:id="rId3"/>
    <p:sldId id="270" r:id="rId4"/>
    <p:sldId id="260" r:id="rId5"/>
    <p:sldId id="268" r:id="rId6"/>
    <p:sldId id="269" r:id="rId7"/>
    <p:sldId id="257" r:id="rId8"/>
    <p:sldId id="261" r:id="rId9"/>
    <p:sldId id="258" r:id="rId10"/>
    <p:sldId id="262" r:id="rId11"/>
    <p:sldId id="263" r:id="rId12"/>
    <p:sldId id="264" r:id="rId13"/>
    <p:sldId id="265" r:id="rId14"/>
    <p:sldId id="266" r:id="rId15"/>
    <p:sldId id="267" r:id="rId16"/>
    <p:sldId id="27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29"/>
    <p:restoredTop sz="77581"/>
  </p:normalViewPr>
  <p:slideViewPr>
    <p:cSldViewPr snapToGrid="0" snapToObjects="1">
      <p:cViewPr>
        <p:scale>
          <a:sx n="95" d="100"/>
          <a:sy n="95" d="100"/>
        </p:scale>
        <p:origin x="208" y="1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51DDB7-4E7C-EC48-B906-C1BBB3F3739C}" type="datetimeFigureOut">
              <a:rPr lang="en-US" smtClean="0"/>
              <a:t>1/2/18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F0E73F-FCCE-974D-890F-25A384D0DFDE}" type="slidenum">
              <a:rPr lang="en-US" smtClean="0"/>
              <a:t>‹#›</a:t>
            </a:fld>
            <a:endParaRPr lang="en-US"/>
          </a:p>
        </p:txBody>
      </p:sp>
    </p:spTree>
    <p:extLst>
      <p:ext uri="{BB962C8B-B14F-4D97-AF65-F5344CB8AC3E}">
        <p14:creationId xmlns:p14="http://schemas.microsoft.com/office/powerpoint/2010/main" val="198825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F0E73F-FCCE-974D-890F-25A384D0DFDE}" type="slidenum">
              <a:rPr lang="en-US" smtClean="0"/>
              <a:t>1</a:t>
            </a:fld>
            <a:endParaRPr lang="en-US"/>
          </a:p>
        </p:txBody>
      </p:sp>
    </p:spTree>
    <p:extLst>
      <p:ext uri="{BB962C8B-B14F-4D97-AF65-F5344CB8AC3E}">
        <p14:creationId xmlns:p14="http://schemas.microsoft.com/office/powerpoint/2010/main" val="16118839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F0E73F-FCCE-974D-890F-25A384D0DFDE}" type="slidenum">
              <a:rPr lang="en-US" smtClean="0"/>
              <a:t>10</a:t>
            </a:fld>
            <a:endParaRPr lang="en-US"/>
          </a:p>
        </p:txBody>
      </p:sp>
    </p:spTree>
    <p:extLst>
      <p:ext uri="{BB962C8B-B14F-4D97-AF65-F5344CB8AC3E}">
        <p14:creationId xmlns:p14="http://schemas.microsoft.com/office/powerpoint/2010/main" val="7551773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OPPORTUNITY 1- Enhance Pre-service candidates vision of teaching: </a:t>
            </a:r>
            <a:r>
              <a:rPr lang="en-US" dirty="0" smtClean="0"/>
              <a:t>Focusing on pre-service teacher candidate growth, WY-COLA will provide an intensive course on working in small groups with elementary age students who have struggled in mathematics. In addition, pre-service teachers will be afforded the opportunity to engage with and observe in-service practicing teachers as they grapple with defining the core practices of teaching. Please see table below outlining the differences in field experiences between the Wyoming Teacher Education Program majors and WY-COLA preservice teachers. </a:t>
            </a:r>
            <a:endParaRPr lang="en-US" dirty="0"/>
          </a:p>
        </p:txBody>
      </p:sp>
      <p:sp>
        <p:nvSpPr>
          <p:cNvPr id="4" name="Slide Number Placeholder 3"/>
          <p:cNvSpPr>
            <a:spLocks noGrp="1"/>
          </p:cNvSpPr>
          <p:nvPr>
            <p:ph type="sldNum" sz="quarter" idx="10"/>
          </p:nvPr>
        </p:nvSpPr>
        <p:spPr/>
        <p:txBody>
          <a:bodyPr/>
          <a:lstStyle/>
          <a:p>
            <a:fld id="{34F0E73F-FCCE-974D-890F-25A384D0DFDE}" type="slidenum">
              <a:rPr lang="en-US" smtClean="0"/>
              <a:t>11</a:t>
            </a:fld>
            <a:endParaRPr lang="en-US"/>
          </a:p>
        </p:txBody>
      </p:sp>
    </p:spTree>
    <p:extLst>
      <p:ext uri="{BB962C8B-B14F-4D97-AF65-F5344CB8AC3E}">
        <p14:creationId xmlns:p14="http://schemas.microsoft.com/office/powerpoint/2010/main" val="13551617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OPPORTUNITY 2- Promote equity by improving teaching:</a:t>
            </a:r>
            <a:r>
              <a:rPr lang="en-US" u="sng" dirty="0" smtClean="0"/>
              <a:t> </a:t>
            </a:r>
            <a:r>
              <a:rPr lang="en-US" dirty="0" smtClean="0"/>
              <a:t>Studying the core practices of teaching and establishing a venue that allows teachers, coaches and researchers to unpack and explore their complex practice will be a step towards making equitable access to quality instruction a reality for </a:t>
            </a:r>
            <a:r>
              <a:rPr lang="en-US" i="1" dirty="0" smtClean="0"/>
              <a:t>all</a:t>
            </a:r>
            <a:r>
              <a:rPr lang="en-US" dirty="0" smtClean="0"/>
              <a:t> Wyoming students.  Sustained and ongoing observation and study of quality teaching will provide a forum to name and define practices that promote student learning. [</a:t>
            </a:r>
            <a:endParaRPr lang="en-US" dirty="0"/>
          </a:p>
        </p:txBody>
      </p:sp>
      <p:sp>
        <p:nvSpPr>
          <p:cNvPr id="4" name="Slide Number Placeholder 3"/>
          <p:cNvSpPr>
            <a:spLocks noGrp="1"/>
          </p:cNvSpPr>
          <p:nvPr>
            <p:ph type="sldNum" sz="quarter" idx="10"/>
          </p:nvPr>
        </p:nvSpPr>
        <p:spPr/>
        <p:txBody>
          <a:bodyPr/>
          <a:lstStyle/>
          <a:p>
            <a:fld id="{34F0E73F-FCCE-974D-890F-25A384D0DFDE}" type="slidenum">
              <a:rPr lang="en-US" smtClean="0"/>
              <a:t>12</a:t>
            </a:fld>
            <a:endParaRPr lang="en-US"/>
          </a:p>
        </p:txBody>
      </p:sp>
    </p:spTree>
    <p:extLst>
      <p:ext uri="{BB962C8B-B14F-4D97-AF65-F5344CB8AC3E}">
        <p14:creationId xmlns:p14="http://schemas.microsoft.com/office/powerpoint/2010/main" val="21400944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u="sng" dirty="0" smtClean="0"/>
              <a:t>OPPORTUNITY 3 – Improve instructional coaching </a:t>
            </a:r>
            <a:r>
              <a:rPr lang="en-US" dirty="0" smtClean="0"/>
              <a:t>Defining the core practices of improving teacher instructional skills in order to ensure that all instructional facilitators and instructional coaches have the training necessary to make a positive impact on teacher and student learning. There are multiple lists of the “core practices” for coaching.  Many scholars define a set of dispositions or skills necessary for coaching (Aguilar, 2013; </a:t>
            </a:r>
            <a:r>
              <a:rPr lang="en-US" dirty="0" err="1" smtClean="0"/>
              <a:t>Killion</a:t>
            </a:r>
            <a:r>
              <a:rPr lang="en-US" dirty="0" smtClean="0"/>
              <a:t>, Harrison, </a:t>
            </a:r>
            <a:r>
              <a:rPr lang="en-US" dirty="0" err="1" smtClean="0"/>
              <a:t>Byran</a:t>
            </a:r>
            <a:r>
              <a:rPr lang="en-US" dirty="0" smtClean="0"/>
              <a:t>, &amp; Clifton, 2012; </a:t>
            </a:r>
            <a:r>
              <a:rPr lang="en-US" dirty="0" err="1" smtClean="0"/>
              <a:t>Kise</a:t>
            </a:r>
            <a:r>
              <a:rPr lang="en-US" dirty="0" smtClean="0"/>
              <a:t>, 2006; Knight, 2007; West &amp; Cameron, 2013).  These are, however, all reflections of the particular models of coaching that the authors promote and do little to establish consensus around the critical work of coaching that should be practiced by teachers of teachers.  The need to come to an agreement about the core set of coaching practices necessary to improve teacher practice is much like the argument made by Ball and Forzani around the need to calibrate practice for teachers (2009).  [Research question: What are the impacts of participating in WY-COLA on participants’ ability to define core practices of coaching?]</a:t>
            </a:r>
          </a:p>
          <a:p>
            <a:endParaRPr lang="en-US" dirty="0"/>
          </a:p>
        </p:txBody>
      </p:sp>
      <p:sp>
        <p:nvSpPr>
          <p:cNvPr id="4" name="Slide Number Placeholder 3"/>
          <p:cNvSpPr>
            <a:spLocks noGrp="1"/>
          </p:cNvSpPr>
          <p:nvPr>
            <p:ph type="sldNum" sz="quarter" idx="10"/>
          </p:nvPr>
        </p:nvSpPr>
        <p:spPr/>
        <p:txBody>
          <a:bodyPr/>
          <a:lstStyle/>
          <a:p>
            <a:fld id="{34F0E73F-FCCE-974D-890F-25A384D0DFDE}" type="slidenum">
              <a:rPr lang="en-US" smtClean="0"/>
              <a:t>13</a:t>
            </a:fld>
            <a:endParaRPr lang="en-US"/>
          </a:p>
        </p:txBody>
      </p:sp>
    </p:spTree>
    <p:extLst>
      <p:ext uri="{BB962C8B-B14F-4D97-AF65-F5344CB8AC3E}">
        <p14:creationId xmlns:p14="http://schemas.microsoft.com/office/powerpoint/2010/main" val="2020135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OPPORTUNITY 4 –Strengthen the partnership</a:t>
            </a:r>
          </a:p>
          <a:p>
            <a:r>
              <a:rPr lang="en-US" dirty="0" smtClean="0"/>
              <a:t>WY-COLA implements a collaborative effort between the University of Wyoming and </a:t>
            </a:r>
            <a:r>
              <a:rPr lang="en-US" u="sng" dirty="0" smtClean="0"/>
              <a:t>all of Wyoming’s school districts</a:t>
            </a:r>
            <a:r>
              <a:rPr lang="en-US" dirty="0" smtClean="0"/>
              <a:t> in an effort to improve the education of teachers who teach teachers. The National Association for Professional Development Schools calls for strong partnerships that establish symbiotic relationships in which university faculty and practicing classroom teachers “operate in boundary-spanning ways” (Parkinson &amp; Muir Welsh, 2009) to develop school-based teacher educators while also preparing teacher candidates to be quality teachers (National Association for Professional Development Schools, 2015).  [Research question: What are WY-COLA’s impacts on participants’ perceptions of partnerships between Wyoming school districts and UW’s </a:t>
            </a:r>
            <a:r>
              <a:rPr lang="en-US" dirty="0" err="1" smtClean="0"/>
              <a:t>CoEd</a:t>
            </a:r>
            <a:r>
              <a:rPr lang="en-US" dirty="0" smtClean="0"/>
              <a: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34F0E73F-FCCE-974D-890F-25A384D0DFDE}" type="slidenum">
              <a:rPr lang="en-US" smtClean="0"/>
              <a:t>14</a:t>
            </a:fld>
            <a:endParaRPr lang="en-US"/>
          </a:p>
        </p:txBody>
      </p:sp>
    </p:spTree>
    <p:extLst>
      <p:ext uri="{BB962C8B-B14F-4D97-AF65-F5344CB8AC3E}">
        <p14:creationId xmlns:p14="http://schemas.microsoft.com/office/powerpoint/2010/main" val="2233910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OPPORTUNITY</a:t>
            </a:r>
            <a:r>
              <a:rPr lang="en-US" b="1" u="sng" baseline="0" dirty="0" smtClean="0"/>
              <a:t> </a:t>
            </a:r>
            <a:r>
              <a:rPr lang="en-US" b="1" u="sng" dirty="0" smtClean="0"/>
              <a:t> 5 – Support and development of preservice/early career teachers and mentor teachers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Drawing from the established literature on job-embedded professional development, WY-COLA proposes the Affiliate Coach role.  These Affiliate Coaches will benefit school districts and strengthen the development of UW partnerships. Particular emphasis will be placed on supporting early career and pre-service teachers through the inclusion of mentor teachers and Affiliate Coaches in WY-COLA.  The Affiliate Coach will have the opportunity to provide job-</a:t>
            </a:r>
            <a:r>
              <a:rPr lang="en-US" dirty="0" err="1" smtClean="0"/>
              <a:t>embeded</a:t>
            </a:r>
            <a:r>
              <a:rPr lang="en-US" dirty="0" smtClean="0"/>
              <a:t> and sustained professional development (</a:t>
            </a:r>
            <a:r>
              <a:rPr lang="en-US" dirty="0" err="1" smtClean="0"/>
              <a:t>Loucks</a:t>
            </a:r>
            <a:r>
              <a:rPr lang="en-US" dirty="0" smtClean="0"/>
              <a:t>-Horsley, et. al, 2003) to mentor teachers and early career teachers, which would not be possible without a coach who is accessible daily and familiar with the school and local education environment.  Supporting preservice and early career teachers is challenging work that involves learning skills other than those that most classroom teachers possess (Moir &amp; </a:t>
            </a:r>
            <a:r>
              <a:rPr lang="en-US" dirty="0" err="1" smtClean="0"/>
              <a:t>Gless</a:t>
            </a:r>
            <a:r>
              <a:rPr lang="en-US" dirty="0" smtClean="0"/>
              <a:t>, 2001). It is critical, therefore, that we create a system for supporting the development of these skills for the mentors or preservice/early career teachers.  Affiliate coaches will provide training and support of mentors empowering them to maximize their effectiveness.  [Research question: What are the Affiliate Coaches’ impacts on perceptions of partnerships between Wyoming school districts and UW’s </a:t>
            </a:r>
            <a:r>
              <a:rPr lang="en-US" dirty="0" err="1" smtClean="0"/>
              <a:t>CoEd</a:t>
            </a:r>
            <a:r>
              <a:rPr lang="en-US" dirty="0" smtClean="0"/>
              <a:t>?]</a:t>
            </a:r>
          </a:p>
          <a:p>
            <a:endParaRPr lang="en-US" dirty="0"/>
          </a:p>
        </p:txBody>
      </p:sp>
      <p:sp>
        <p:nvSpPr>
          <p:cNvPr id="4" name="Slide Number Placeholder 3"/>
          <p:cNvSpPr>
            <a:spLocks noGrp="1"/>
          </p:cNvSpPr>
          <p:nvPr>
            <p:ph type="sldNum" sz="quarter" idx="10"/>
          </p:nvPr>
        </p:nvSpPr>
        <p:spPr/>
        <p:txBody>
          <a:bodyPr/>
          <a:lstStyle/>
          <a:p>
            <a:fld id="{34F0E73F-FCCE-974D-890F-25A384D0DFDE}" type="slidenum">
              <a:rPr lang="en-US" smtClean="0"/>
              <a:t>15</a:t>
            </a:fld>
            <a:endParaRPr lang="en-US"/>
          </a:p>
        </p:txBody>
      </p:sp>
    </p:spTree>
    <p:extLst>
      <p:ext uri="{BB962C8B-B14F-4D97-AF65-F5344CB8AC3E}">
        <p14:creationId xmlns:p14="http://schemas.microsoft.com/office/powerpoint/2010/main" val="910743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F0E73F-FCCE-974D-890F-25A384D0DFDE}" type="slidenum">
              <a:rPr lang="en-US" smtClean="0"/>
              <a:t>2</a:t>
            </a:fld>
            <a:endParaRPr lang="en-US"/>
          </a:p>
        </p:txBody>
      </p:sp>
    </p:spTree>
    <p:extLst>
      <p:ext uri="{BB962C8B-B14F-4D97-AF65-F5344CB8AC3E}">
        <p14:creationId xmlns:p14="http://schemas.microsoft.com/office/powerpoint/2010/main" val="426819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E73F-FCCE-974D-890F-25A384D0DFDE}" type="slidenum">
              <a:rPr lang="en-US" smtClean="0"/>
              <a:t>3</a:t>
            </a:fld>
            <a:endParaRPr lang="en-US"/>
          </a:p>
        </p:txBody>
      </p:sp>
    </p:spTree>
    <p:extLst>
      <p:ext uri="{BB962C8B-B14F-4D97-AF65-F5344CB8AC3E}">
        <p14:creationId xmlns:p14="http://schemas.microsoft.com/office/powerpoint/2010/main" val="9637875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F0E73F-FCCE-974D-890F-25A384D0DFDE}" type="slidenum">
              <a:rPr lang="en-US" smtClean="0"/>
              <a:t>4</a:t>
            </a:fld>
            <a:endParaRPr lang="en-US"/>
          </a:p>
        </p:txBody>
      </p:sp>
    </p:spTree>
    <p:extLst>
      <p:ext uri="{BB962C8B-B14F-4D97-AF65-F5344CB8AC3E}">
        <p14:creationId xmlns:p14="http://schemas.microsoft.com/office/powerpoint/2010/main" val="2055115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F0E73F-FCCE-974D-890F-25A384D0DFDE}" type="slidenum">
              <a:rPr lang="en-US" smtClean="0"/>
              <a:t>5</a:t>
            </a:fld>
            <a:endParaRPr lang="en-US"/>
          </a:p>
        </p:txBody>
      </p:sp>
    </p:spTree>
    <p:extLst>
      <p:ext uri="{BB962C8B-B14F-4D97-AF65-F5344CB8AC3E}">
        <p14:creationId xmlns:p14="http://schemas.microsoft.com/office/powerpoint/2010/main" val="2032302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F0E73F-FCCE-974D-890F-25A384D0DFDE}" type="slidenum">
              <a:rPr lang="en-US" smtClean="0"/>
              <a:t>6</a:t>
            </a:fld>
            <a:endParaRPr lang="en-US"/>
          </a:p>
        </p:txBody>
      </p:sp>
    </p:spTree>
    <p:extLst>
      <p:ext uri="{BB962C8B-B14F-4D97-AF65-F5344CB8AC3E}">
        <p14:creationId xmlns:p14="http://schemas.microsoft.com/office/powerpoint/2010/main" val="1191275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F0E73F-FCCE-974D-890F-25A384D0DFDE}" type="slidenum">
              <a:rPr lang="en-US" smtClean="0"/>
              <a:t>7</a:t>
            </a:fld>
            <a:endParaRPr lang="en-US"/>
          </a:p>
        </p:txBody>
      </p:sp>
    </p:spTree>
    <p:extLst>
      <p:ext uri="{BB962C8B-B14F-4D97-AF65-F5344CB8AC3E}">
        <p14:creationId xmlns:p14="http://schemas.microsoft.com/office/powerpoint/2010/main" val="7721781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project will expand the definition of partnerships beyond relationships between players (teachers, parent, students, faculty) directly involved in the project, to a more expansive definition of partnerships in which a rich network between individuals and organizations is continually expanding and evolving.  </a:t>
            </a:r>
            <a:endParaRPr lang="en-US" dirty="0"/>
          </a:p>
        </p:txBody>
      </p:sp>
      <p:sp>
        <p:nvSpPr>
          <p:cNvPr id="4" name="Slide Number Placeholder 3"/>
          <p:cNvSpPr>
            <a:spLocks noGrp="1"/>
          </p:cNvSpPr>
          <p:nvPr>
            <p:ph type="sldNum" sz="quarter" idx="10"/>
          </p:nvPr>
        </p:nvSpPr>
        <p:spPr/>
        <p:txBody>
          <a:bodyPr/>
          <a:lstStyle/>
          <a:p>
            <a:fld id="{34F0E73F-FCCE-974D-890F-25A384D0DFDE}" type="slidenum">
              <a:rPr lang="en-US" smtClean="0"/>
              <a:t>8</a:t>
            </a:fld>
            <a:endParaRPr lang="en-US"/>
          </a:p>
        </p:txBody>
      </p:sp>
    </p:spTree>
    <p:extLst>
      <p:ext uri="{BB962C8B-B14F-4D97-AF65-F5344CB8AC3E}">
        <p14:creationId xmlns:p14="http://schemas.microsoft.com/office/powerpoint/2010/main" val="1750355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t>
            </a:r>
            <a:r>
              <a:rPr lang="en-US" sz="1200" dirty="0" smtClean="0"/>
              <a:t>thus confronting and undermining the prevailing philosophy that teaching is an inherent trait by making visible the work of improving practice is an ongoing and intellectually challenging endeavor</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WY-COLA will use innovative practices to enrich and expand the current WTEP field experiences.  (For detailed descriptions please see Table 1) The opportunities for pre-service teachers will extend to supporting mentor teachers.  Pre-service and mentor teachers will not only be invited to participate in the WYCOLA summer training, but mentor teachers will have the opportunity in year 2 to become Affiliate Coaches who will provide ongoing support and training to mentor teachers, pre-service teachers, and early career teachers in their local school district.  </a:t>
            </a:r>
          </a:p>
          <a:p>
            <a:endParaRPr lang="en-US" dirty="0"/>
          </a:p>
        </p:txBody>
      </p:sp>
      <p:sp>
        <p:nvSpPr>
          <p:cNvPr id="4" name="Slide Number Placeholder 3"/>
          <p:cNvSpPr>
            <a:spLocks noGrp="1"/>
          </p:cNvSpPr>
          <p:nvPr>
            <p:ph type="sldNum" sz="quarter" idx="10"/>
          </p:nvPr>
        </p:nvSpPr>
        <p:spPr/>
        <p:txBody>
          <a:bodyPr/>
          <a:lstStyle/>
          <a:p>
            <a:fld id="{34F0E73F-FCCE-974D-890F-25A384D0DFDE}" type="slidenum">
              <a:rPr lang="en-US" smtClean="0"/>
              <a:t>9</a:t>
            </a:fld>
            <a:endParaRPr lang="en-US"/>
          </a:p>
        </p:txBody>
      </p:sp>
    </p:spTree>
    <p:extLst>
      <p:ext uri="{BB962C8B-B14F-4D97-AF65-F5344CB8AC3E}">
        <p14:creationId xmlns:p14="http://schemas.microsoft.com/office/powerpoint/2010/main" val="992202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6D073D4-97FF-9443-BC5D-3CA454016D9E}" type="datetime1">
              <a:rPr lang="en-US" smtClean="0"/>
              <a:t>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490394-E07C-DC49-88BB-C888257930DB}" type="datetime1">
              <a:rPr lang="en-US" smtClean="0"/>
              <a:t>1/2/18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5C6FDB-94EE-FE4D-95E7-160B3DE7DBDF}" type="datetime1">
              <a:rPr lang="en-US" smtClean="0"/>
              <a:t>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94ACB8-EC0A-0D44-A1F7-523A4134B70E}" type="datetime1">
              <a:rPr lang="en-US" smtClean="0"/>
              <a:t>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B133AD-8293-5B44-BF1B-74E295F1C3A3}" type="datetime1">
              <a:rPr lang="en-US" smtClean="0"/>
              <a:t>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561A92C-298F-A046-B8B0-F9CD35359D60}" type="datetime1">
              <a:rPr lang="en-US" smtClean="0"/>
              <a:t>1/2/18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47ED375-93CE-DE42-B1EE-D5C9529E10A7}" type="datetime1">
              <a:rPr lang="en-US" smtClean="0"/>
              <a:t>1/2/18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99D312-5210-D14B-8CD1-23DBA98378B5}" type="datetime1">
              <a:rPr lang="en-US" smtClean="0"/>
              <a:t>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F8684F-360C-8743-A6C2-C36E32C66838}" type="datetime1">
              <a:rPr lang="en-US" smtClean="0"/>
              <a:t>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0EE52B88-1C6A-6249-92C8-912DEC6EB308}" type="datetime1">
              <a:rPr lang="en-US" smtClean="0"/>
              <a:t>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1F67A7-444B-E248-82C6-882E6D2A5F1D}" type="datetime1">
              <a:rPr lang="en-US" smtClean="0"/>
              <a:t>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49C3D0-C56B-9149-9AE6-9AD5018F2189}" type="datetime1">
              <a:rPr lang="en-US" smtClean="0"/>
              <a:t>1/2/18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8FF7681-E529-7848-8C50-B856538D487F}" type="datetime1">
              <a:rPr lang="en-US" smtClean="0"/>
              <a:t>1/2/18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586D22FB-57C1-4549-B597-5BCB46D4BEA1}" type="datetime1">
              <a:rPr lang="en-US" smtClean="0"/>
              <a:t>1/2/18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40E796A-F10A-1249-B9C7-EAB6DD0E1477}" type="datetime1">
              <a:rPr lang="en-US" smtClean="0"/>
              <a:t>1/2/18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3BB3E2C0-386E-4444-BF16-15D029585A38}" type="datetime1">
              <a:rPr lang="en-US" smtClean="0"/>
              <a:t>1/2/18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CD5A09-4444-F34D-9421-965B7F2F9496}" type="datetime1">
              <a:rPr lang="en-US" smtClean="0"/>
              <a:t>1/2/18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3.png"/><Relationship Id="rId21" Type="http://schemas.openxmlformats.org/officeDocument/2006/relationships/image" Target="../media/image4.png"/><Relationship Id="rId22" Type="http://schemas.openxmlformats.org/officeDocument/2006/relationships/image" Target="../media/image5.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5703EBD-F541-784B-9F46-E98EA7152385}" type="datetime1">
              <a:rPr lang="en-US" smtClean="0"/>
              <a:t>1/2/18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36018284"/>
      </p:ext>
    </p:extLst>
  </p:cSld>
  <p:clrMap bg1="dk1" tx1="lt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7565" y="802298"/>
            <a:ext cx="10657287" cy="2541431"/>
          </a:xfrm>
        </p:spPr>
        <p:txBody>
          <a:bodyPr>
            <a:normAutofit/>
          </a:bodyPr>
          <a:lstStyle/>
          <a:p>
            <a:r>
              <a:rPr lang="en-US" dirty="0" smtClean="0"/>
              <a:t>Wyoming Coaching Laboratory (WY-COLA)</a:t>
            </a:r>
            <a:endParaRPr lang="en-US" dirty="0"/>
          </a:p>
        </p:txBody>
      </p:sp>
      <p:sp>
        <p:nvSpPr>
          <p:cNvPr id="3" name="Subtitle 2"/>
          <p:cNvSpPr>
            <a:spLocks noGrp="1"/>
          </p:cNvSpPr>
          <p:nvPr>
            <p:ph type="subTitle" idx="1"/>
          </p:nvPr>
        </p:nvSpPr>
        <p:spPr/>
        <p:txBody>
          <a:bodyPr>
            <a:noAutofit/>
          </a:bodyPr>
          <a:lstStyle/>
          <a:p>
            <a:r>
              <a:rPr lang="en-US" sz="3200" dirty="0" smtClean="0"/>
              <a:t>Trustees’ education initiative</a:t>
            </a:r>
          </a:p>
          <a:p>
            <a:r>
              <a:rPr lang="en-US" sz="3200" dirty="0" smtClean="0"/>
              <a:t>Proposal </a:t>
            </a:r>
            <a:r>
              <a:rPr lang="en-US" sz="3200" dirty="0"/>
              <a:t>2017-11</a:t>
            </a:r>
          </a:p>
        </p:txBody>
      </p:sp>
    </p:spTree>
    <p:extLst>
      <p:ext uri="{BB962C8B-B14F-4D97-AF65-F5344CB8AC3E}">
        <p14:creationId xmlns:p14="http://schemas.microsoft.com/office/powerpoint/2010/main" val="4360334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WY-COLA INNOVATION</a:t>
            </a:r>
            <a:r>
              <a:rPr lang="en-US" b="1" dirty="0" smtClean="0"/>
              <a:t>: Elevating </a:t>
            </a:r>
            <a:r>
              <a:rPr lang="en-US" b="1" dirty="0"/>
              <a:t>the Craft of Practicing </a:t>
            </a:r>
            <a:r>
              <a:rPr lang="en-US" b="1" dirty="0" smtClean="0"/>
              <a:t>Professionals</a:t>
            </a:r>
            <a:endParaRPr lang="en-US" dirty="0"/>
          </a:p>
        </p:txBody>
      </p:sp>
      <p:sp>
        <p:nvSpPr>
          <p:cNvPr id="3" name="Content Placeholder 2"/>
          <p:cNvSpPr>
            <a:spLocks noGrp="1"/>
          </p:cNvSpPr>
          <p:nvPr>
            <p:ph idx="1"/>
          </p:nvPr>
        </p:nvSpPr>
        <p:spPr/>
        <p:txBody>
          <a:bodyPr>
            <a:normAutofit/>
          </a:bodyPr>
          <a:lstStyle/>
          <a:p>
            <a:r>
              <a:rPr lang="en-US" sz="3600" dirty="0" smtClean="0"/>
              <a:t>Establish a </a:t>
            </a:r>
            <a:r>
              <a:rPr lang="en-US" sz="3600" dirty="0"/>
              <a:t>professional development model </a:t>
            </a:r>
            <a:r>
              <a:rPr lang="en-US" sz="3600" dirty="0" smtClean="0"/>
              <a:t>to determine </a:t>
            </a:r>
            <a:r>
              <a:rPr lang="en-US" sz="3600" dirty="0"/>
              <a:t>the core competencies of instructional coaching.  </a:t>
            </a:r>
            <a:endParaRPr lang="en-US" sz="3600" dirty="0" smtClean="0"/>
          </a:p>
          <a:p>
            <a:r>
              <a:rPr lang="en-US" sz="3600" dirty="0" smtClean="0"/>
              <a:t>This </a:t>
            </a:r>
            <a:r>
              <a:rPr lang="en-US" sz="3600" dirty="0"/>
              <a:t>initiative will do this through a public </a:t>
            </a:r>
            <a:r>
              <a:rPr lang="en-US" sz="3600" dirty="0" smtClean="0"/>
              <a:t>classroom.</a:t>
            </a:r>
            <a:endParaRPr lang="en-US" sz="3600" dirty="0"/>
          </a:p>
        </p:txBody>
      </p:sp>
      <p:sp>
        <p:nvSpPr>
          <p:cNvPr id="4" name="Slide Number Placeholder 3"/>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1045346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OPPORTUNITY 1- Enhance Pre-service </a:t>
            </a:r>
            <a:r>
              <a:rPr lang="en-US" b="1" dirty="0" smtClean="0"/>
              <a:t>candidates’ </a:t>
            </a:r>
            <a:r>
              <a:rPr lang="en-US" b="1" dirty="0"/>
              <a:t>vision of </a:t>
            </a:r>
            <a:r>
              <a:rPr lang="en-US" b="1" dirty="0" smtClean="0"/>
              <a:t>teaching</a:t>
            </a:r>
            <a:endParaRPr lang="en-US" b="1" dirty="0"/>
          </a:p>
        </p:txBody>
      </p:sp>
      <p:sp>
        <p:nvSpPr>
          <p:cNvPr id="3" name="Content Placeholder 2"/>
          <p:cNvSpPr>
            <a:spLocks noGrp="1"/>
          </p:cNvSpPr>
          <p:nvPr>
            <p:ph idx="1"/>
          </p:nvPr>
        </p:nvSpPr>
        <p:spPr>
          <a:xfrm>
            <a:off x="1104293" y="2483224"/>
            <a:ext cx="8946541" cy="4195481"/>
          </a:xfrm>
        </p:spPr>
        <p:txBody>
          <a:bodyPr>
            <a:normAutofit fontScale="92500" lnSpcReduction="10000"/>
          </a:bodyPr>
          <a:lstStyle/>
          <a:p>
            <a:r>
              <a:rPr lang="en-US" sz="3600" dirty="0"/>
              <a:t>The pre-service teacher candidate will gain experiences in diagnosing elementary student need and then planning educational experiences to target identified areas of need.</a:t>
            </a:r>
            <a:endParaRPr lang="en-US" sz="3600" dirty="0" smtClean="0"/>
          </a:p>
          <a:p>
            <a:r>
              <a:rPr lang="en-US" sz="3600" u="sng" dirty="0" smtClean="0"/>
              <a:t>Research </a:t>
            </a:r>
            <a:r>
              <a:rPr lang="en-US" sz="3600" u="sng" dirty="0"/>
              <a:t>Question: </a:t>
            </a:r>
            <a:r>
              <a:rPr lang="en-US" sz="3600" i="1" dirty="0"/>
              <a:t>What is the impact of WY-COLA participation on preservice teachers' perspectives on </a:t>
            </a:r>
            <a:r>
              <a:rPr lang="en-US" sz="3600" i="1" dirty="0" smtClean="0"/>
              <a:t>teaching?</a:t>
            </a:r>
            <a:endParaRPr lang="en-US" sz="3600" i="1" dirty="0"/>
          </a:p>
          <a:p>
            <a:endParaRPr lang="en-US" sz="3600" dirty="0"/>
          </a:p>
        </p:txBody>
      </p:sp>
      <p:sp>
        <p:nvSpPr>
          <p:cNvPr id="4" name="Slide Number Placeholder 3"/>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15396040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OPPORTUNITY 2- Promote equity by improving </a:t>
            </a:r>
            <a:r>
              <a:rPr lang="en-US" b="1" dirty="0" smtClean="0"/>
              <a:t>teaching</a:t>
            </a:r>
            <a:endParaRPr lang="en-US" dirty="0"/>
          </a:p>
        </p:txBody>
      </p:sp>
      <p:sp>
        <p:nvSpPr>
          <p:cNvPr id="3" name="Content Placeholder 2"/>
          <p:cNvSpPr>
            <a:spLocks noGrp="1"/>
          </p:cNvSpPr>
          <p:nvPr>
            <p:ph idx="1"/>
          </p:nvPr>
        </p:nvSpPr>
        <p:spPr>
          <a:xfrm>
            <a:off x="295835" y="2052918"/>
            <a:ext cx="11577917" cy="4195481"/>
          </a:xfrm>
        </p:spPr>
        <p:txBody>
          <a:bodyPr>
            <a:normAutofit fontScale="92500" lnSpcReduction="20000"/>
          </a:bodyPr>
          <a:lstStyle/>
          <a:p>
            <a:r>
              <a:rPr lang="en-US" sz="3600" dirty="0"/>
              <a:t>Studying the core practices of teaching and establishing a venue that allows teachers, coaches and researchers to unpack and explore their complex practice will be a step towards making equitable access to quality instruction a reality for </a:t>
            </a:r>
            <a:r>
              <a:rPr lang="en-US" sz="3600" i="1" dirty="0"/>
              <a:t>all</a:t>
            </a:r>
            <a:r>
              <a:rPr lang="en-US" sz="3600" dirty="0"/>
              <a:t> Wyoming students.</a:t>
            </a:r>
            <a:endParaRPr lang="en-US" sz="3600" dirty="0" smtClean="0"/>
          </a:p>
          <a:p>
            <a:r>
              <a:rPr lang="en-US" sz="3600" u="sng" dirty="0" smtClean="0"/>
              <a:t>Research </a:t>
            </a:r>
            <a:r>
              <a:rPr lang="en-US" sz="3600" u="sng" dirty="0"/>
              <a:t>Question:</a:t>
            </a:r>
            <a:r>
              <a:rPr lang="en-US" sz="3600" dirty="0"/>
              <a:t> What teaching practices emerge or are reinforced through observation of the summer school lessons</a:t>
            </a:r>
            <a:r>
              <a:rPr lang="en-US" sz="3600" dirty="0" smtClean="0"/>
              <a:t>?</a:t>
            </a:r>
            <a:endParaRPr lang="en-US" sz="3600" dirty="0"/>
          </a:p>
          <a:p>
            <a:endParaRPr lang="en-US" sz="3600" dirty="0"/>
          </a:p>
        </p:txBody>
      </p:sp>
      <p:sp>
        <p:nvSpPr>
          <p:cNvPr id="4" name="Slide Number Placeholder 3"/>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14967420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OPPORTUNITY 3 – Improve instructional </a:t>
            </a:r>
            <a:r>
              <a:rPr lang="en-US" b="1" dirty="0" smtClean="0"/>
              <a:t>coaching</a:t>
            </a:r>
            <a:endParaRPr lang="en-US" dirty="0"/>
          </a:p>
        </p:txBody>
      </p:sp>
      <p:sp>
        <p:nvSpPr>
          <p:cNvPr id="3" name="Content Placeholder 2"/>
          <p:cNvSpPr>
            <a:spLocks noGrp="1"/>
          </p:cNvSpPr>
          <p:nvPr>
            <p:ph idx="1"/>
          </p:nvPr>
        </p:nvSpPr>
        <p:spPr/>
        <p:txBody>
          <a:bodyPr>
            <a:normAutofit/>
          </a:bodyPr>
          <a:lstStyle/>
          <a:p>
            <a:r>
              <a:rPr lang="en-US" sz="3600" dirty="0"/>
              <a:t>Defining the core practices of improving teacher instructional </a:t>
            </a:r>
            <a:r>
              <a:rPr lang="en-US" sz="3600" dirty="0" smtClean="0"/>
              <a:t>skills.</a:t>
            </a:r>
            <a:endParaRPr lang="en-US" sz="3600" dirty="0" smtClean="0"/>
          </a:p>
          <a:p>
            <a:r>
              <a:rPr lang="en-US" sz="3600" u="sng" dirty="0" smtClean="0"/>
              <a:t>Research </a:t>
            </a:r>
            <a:r>
              <a:rPr lang="en-US" sz="3600" u="sng" dirty="0"/>
              <a:t>question</a:t>
            </a:r>
            <a:r>
              <a:rPr lang="en-US" sz="3600" dirty="0"/>
              <a:t>: </a:t>
            </a:r>
            <a:r>
              <a:rPr lang="en-US" sz="3600" i="1" dirty="0"/>
              <a:t>What are the impacts of participating in WY-COLA on participants’ ability to define core practices of </a:t>
            </a:r>
            <a:r>
              <a:rPr lang="en-US" sz="3600" i="1" dirty="0" smtClean="0"/>
              <a:t>instructional coaching?</a:t>
            </a:r>
            <a:endParaRPr lang="en-US" sz="3600" i="1" dirty="0"/>
          </a:p>
          <a:p>
            <a:endParaRPr lang="en-US" sz="3600" dirty="0"/>
          </a:p>
        </p:txBody>
      </p:sp>
      <p:sp>
        <p:nvSpPr>
          <p:cNvPr id="4" name="Slide Number Placeholder 3"/>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5291267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OPPORTUNITY 4 –Strengthen the </a:t>
            </a:r>
            <a:r>
              <a:rPr lang="en-US" b="1" dirty="0" smtClean="0"/>
              <a:t>partnership</a:t>
            </a:r>
            <a:endParaRPr lang="en-US" dirty="0"/>
          </a:p>
        </p:txBody>
      </p:sp>
      <p:sp>
        <p:nvSpPr>
          <p:cNvPr id="3" name="Content Placeholder 2"/>
          <p:cNvSpPr>
            <a:spLocks noGrp="1"/>
          </p:cNvSpPr>
          <p:nvPr>
            <p:ph idx="1"/>
          </p:nvPr>
        </p:nvSpPr>
        <p:spPr>
          <a:xfrm>
            <a:off x="1103312" y="2052918"/>
            <a:ext cx="10087427" cy="4522694"/>
          </a:xfrm>
        </p:spPr>
        <p:txBody>
          <a:bodyPr>
            <a:normAutofit fontScale="92500" lnSpcReduction="10000"/>
          </a:bodyPr>
          <a:lstStyle/>
          <a:p>
            <a:r>
              <a:rPr lang="en-US" sz="3600" dirty="0"/>
              <a:t>WY-COLA implements a collaborative effort between the University of Wyoming and </a:t>
            </a:r>
            <a:r>
              <a:rPr lang="en-US" sz="3600" u="sng" dirty="0"/>
              <a:t>all of Wyoming’s school districts</a:t>
            </a:r>
            <a:r>
              <a:rPr lang="en-US" sz="3600" dirty="0"/>
              <a:t> in an effort to improve the education of teachers who teach teachers.</a:t>
            </a:r>
            <a:endParaRPr lang="en-US" sz="3600" dirty="0" smtClean="0"/>
          </a:p>
          <a:p>
            <a:r>
              <a:rPr lang="en-US" sz="3600" u="sng" dirty="0" smtClean="0"/>
              <a:t>Research </a:t>
            </a:r>
            <a:r>
              <a:rPr lang="en-US" sz="3600" u="sng" dirty="0"/>
              <a:t>question</a:t>
            </a:r>
            <a:r>
              <a:rPr lang="en-US" sz="3600" dirty="0"/>
              <a:t>: </a:t>
            </a:r>
            <a:r>
              <a:rPr lang="en-US" sz="3600" i="1" dirty="0"/>
              <a:t>What are WY-COLA’s impacts on participants’ perceptions of partnerships between Wyoming school districts and UW’s </a:t>
            </a:r>
            <a:r>
              <a:rPr lang="en-US" sz="3600" i="1" dirty="0" err="1" smtClean="0"/>
              <a:t>CoEd</a:t>
            </a:r>
            <a:r>
              <a:rPr lang="en-US" sz="3600" i="1" dirty="0" smtClean="0"/>
              <a:t>?</a:t>
            </a:r>
            <a:endParaRPr lang="en-US" sz="3600" i="1" dirty="0"/>
          </a:p>
        </p:txBody>
      </p:sp>
      <p:sp>
        <p:nvSpPr>
          <p:cNvPr id="4" name="Slide Number Placeholder 3"/>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7483914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081" y="335321"/>
            <a:ext cx="9789459" cy="1456189"/>
          </a:xfrm>
        </p:spPr>
        <p:txBody>
          <a:bodyPr>
            <a:normAutofit fontScale="90000"/>
          </a:bodyPr>
          <a:lstStyle/>
          <a:p>
            <a:r>
              <a:rPr lang="en-US" b="1" dirty="0"/>
              <a:t>OPPORTUNITY 5 – Support and development of preservice/early career teachers and mentor </a:t>
            </a:r>
            <a:r>
              <a:rPr lang="en-US" b="1" dirty="0" smtClean="0"/>
              <a:t>teachers</a:t>
            </a:r>
            <a:endParaRPr lang="en-US" dirty="0"/>
          </a:p>
        </p:txBody>
      </p:sp>
      <p:sp>
        <p:nvSpPr>
          <p:cNvPr id="3" name="Content Placeholder 2"/>
          <p:cNvSpPr>
            <a:spLocks noGrp="1"/>
          </p:cNvSpPr>
          <p:nvPr>
            <p:ph idx="1"/>
          </p:nvPr>
        </p:nvSpPr>
        <p:spPr>
          <a:xfrm>
            <a:off x="188259" y="2151530"/>
            <a:ext cx="11819965" cy="4504764"/>
          </a:xfrm>
        </p:spPr>
        <p:txBody>
          <a:bodyPr>
            <a:noAutofit/>
          </a:bodyPr>
          <a:lstStyle/>
          <a:p>
            <a:r>
              <a:rPr lang="en-US" sz="3600" dirty="0" smtClean="0"/>
              <a:t>WY-COLA Affiliate Coaches </a:t>
            </a:r>
            <a:r>
              <a:rPr lang="en-US" sz="3600" dirty="0"/>
              <a:t>will have the opportunity to provide </a:t>
            </a:r>
            <a:r>
              <a:rPr lang="en-US" sz="3600" dirty="0" smtClean="0"/>
              <a:t>job-embedded </a:t>
            </a:r>
            <a:r>
              <a:rPr lang="en-US" sz="3600" dirty="0"/>
              <a:t>and sustained professional development </a:t>
            </a:r>
            <a:r>
              <a:rPr lang="en-US" sz="3600" dirty="0" smtClean="0"/>
              <a:t>to </a:t>
            </a:r>
            <a:r>
              <a:rPr lang="en-US" sz="3600" dirty="0"/>
              <a:t>mentor teachers and early career </a:t>
            </a:r>
            <a:r>
              <a:rPr lang="en-US" sz="3600" dirty="0" smtClean="0"/>
              <a:t>teachers.</a:t>
            </a:r>
            <a:endParaRPr lang="en-US" sz="3600" dirty="0"/>
          </a:p>
          <a:p>
            <a:r>
              <a:rPr lang="en-US" sz="3600" u="sng" dirty="0" smtClean="0"/>
              <a:t>Research </a:t>
            </a:r>
            <a:r>
              <a:rPr lang="en-US" sz="3600" u="sng" dirty="0"/>
              <a:t>question</a:t>
            </a:r>
            <a:r>
              <a:rPr lang="en-US" sz="3600" dirty="0"/>
              <a:t>: </a:t>
            </a:r>
            <a:r>
              <a:rPr lang="en-US" sz="3600" i="1" dirty="0"/>
              <a:t>What are the Affiliate Coaches’ impacts on perceptions of partnerships between Wyoming school districts and UW’s </a:t>
            </a:r>
            <a:r>
              <a:rPr lang="en-US" sz="3600" i="1" dirty="0" err="1"/>
              <a:t>CoEd</a:t>
            </a:r>
            <a:r>
              <a:rPr lang="en-US" sz="3600" i="1" dirty="0" smtClean="0"/>
              <a:t>?</a:t>
            </a:r>
            <a:endParaRPr lang="en-US" sz="3600" i="1" dirty="0"/>
          </a:p>
        </p:txBody>
      </p:sp>
      <p:sp>
        <p:nvSpPr>
          <p:cNvPr id="4" name="Slide Number Placeholder 3"/>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363282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7200" b="1" dirty="0" smtClean="0"/>
              <a:t>Questions?</a:t>
            </a:r>
            <a:endParaRPr lang="en-US" sz="7200" b="1" dirty="0"/>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smtClean="0"/>
              <a:t>16</a:t>
            </a:fld>
            <a:endParaRPr lang="en-US" dirty="0"/>
          </a:p>
        </p:txBody>
      </p:sp>
    </p:spTree>
    <p:extLst>
      <p:ext uri="{BB962C8B-B14F-4D97-AF65-F5344CB8AC3E}">
        <p14:creationId xmlns:p14="http://schemas.microsoft.com/office/powerpoint/2010/main" val="17498771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8364" y="463861"/>
            <a:ext cx="9603275" cy="573707"/>
          </a:xfrm>
        </p:spPr>
        <p:txBody>
          <a:bodyPr>
            <a:noAutofit/>
          </a:bodyPr>
          <a:lstStyle/>
          <a:p>
            <a:r>
              <a:rPr lang="en-US" sz="4400" b="1" dirty="0" smtClean="0"/>
              <a:t>WY-COLA: </a:t>
            </a:r>
            <a:r>
              <a:rPr lang="en-US" sz="4400" b="1" dirty="0" smtClean="0"/>
              <a:t>WHAT </a:t>
            </a:r>
            <a:r>
              <a:rPr lang="en-US" sz="4400" b="1" dirty="0" smtClean="0"/>
              <a:t>&amp; WHO</a:t>
            </a:r>
            <a:endParaRPr lang="en-US" sz="4400" b="1" dirty="0"/>
          </a:p>
        </p:txBody>
      </p:sp>
      <p:sp>
        <p:nvSpPr>
          <p:cNvPr id="3" name="Content Placeholder 2"/>
          <p:cNvSpPr>
            <a:spLocks noGrp="1"/>
          </p:cNvSpPr>
          <p:nvPr>
            <p:ph idx="1"/>
          </p:nvPr>
        </p:nvSpPr>
        <p:spPr>
          <a:xfrm>
            <a:off x="516445" y="1585426"/>
            <a:ext cx="11224591" cy="4963292"/>
          </a:xfrm>
        </p:spPr>
        <p:txBody>
          <a:bodyPr>
            <a:noAutofit/>
          </a:bodyPr>
          <a:lstStyle/>
          <a:p>
            <a:r>
              <a:rPr lang="en-US" sz="3600" i="1" dirty="0" smtClean="0"/>
              <a:t>WHAT? </a:t>
            </a:r>
            <a:endParaRPr lang="en-US" sz="3600" i="1" dirty="0" smtClean="0"/>
          </a:p>
          <a:p>
            <a:pPr lvl="1"/>
            <a:r>
              <a:rPr lang="en-US" sz="3000" i="1" dirty="0" smtClean="0"/>
              <a:t>an </a:t>
            </a:r>
            <a:r>
              <a:rPr lang="en-US" sz="3000" i="1" dirty="0"/>
              <a:t>innovative and new year-long intensive professional </a:t>
            </a:r>
            <a:r>
              <a:rPr lang="en-US" sz="3000" i="1" dirty="0" smtClean="0"/>
              <a:t>development program</a:t>
            </a:r>
          </a:p>
          <a:p>
            <a:r>
              <a:rPr lang="en-US" sz="3600" i="1" dirty="0" smtClean="0"/>
              <a:t>WHO</a:t>
            </a:r>
            <a:r>
              <a:rPr lang="en-US" sz="3600" i="1" dirty="0" smtClean="0"/>
              <a:t>?</a:t>
            </a:r>
          </a:p>
          <a:p>
            <a:pPr lvl="1"/>
            <a:r>
              <a:rPr lang="en-US" sz="3400" i="1" dirty="0" smtClean="0"/>
              <a:t>UW and Community College </a:t>
            </a:r>
            <a:r>
              <a:rPr lang="en-US" sz="3400" i="1" dirty="0" smtClean="0"/>
              <a:t>faculty &amp; pre-service </a:t>
            </a:r>
            <a:r>
              <a:rPr lang="en-US" sz="3400" i="1" dirty="0" smtClean="0"/>
              <a:t>teachers</a:t>
            </a:r>
          </a:p>
          <a:p>
            <a:pPr lvl="1"/>
            <a:r>
              <a:rPr lang="en-US" sz="3400" i="1" dirty="0" smtClean="0"/>
              <a:t>WY in-service </a:t>
            </a:r>
            <a:r>
              <a:rPr lang="en-US" sz="3400" i="1" dirty="0"/>
              <a:t>teacher </a:t>
            </a:r>
            <a:r>
              <a:rPr lang="en-US" sz="3400" i="1" dirty="0" smtClean="0"/>
              <a:t>leaders &amp; mentors, </a:t>
            </a:r>
            <a:endParaRPr lang="en-US" sz="3400" i="1" dirty="0" smtClean="0"/>
          </a:p>
          <a:p>
            <a:pPr lvl="1"/>
            <a:r>
              <a:rPr lang="en-US" sz="3400" i="1" dirty="0" smtClean="0"/>
              <a:t>WY aspiring </a:t>
            </a:r>
            <a:r>
              <a:rPr lang="en-US" sz="3400" i="1" dirty="0"/>
              <a:t>instructional </a:t>
            </a:r>
            <a:r>
              <a:rPr lang="en-US" sz="3400" i="1" dirty="0" smtClean="0"/>
              <a:t>coaches </a:t>
            </a:r>
            <a:r>
              <a:rPr lang="en-US" sz="3400" i="1" dirty="0"/>
              <a:t>and </a:t>
            </a:r>
            <a:r>
              <a:rPr lang="en-US" sz="3400" i="1" dirty="0" smtClean="0"/>
              <a:t>instructional </a:t>
            </a:r>
            <a:r>
              <a:rPr lang="en-US" sz="3400" i="1" dirty="0"/>
              <a:t>coaches.</a:t>
            </a:r>
            <a:endParaRPr lang="en-US" sz="3400" dirty="0"/>
          </a:p>
        </p:txBody>
      </p:sp>
      <p:sp>
        <p:nvSpPr>
          <p:cNvPr id="4" name="Slide Number Placeholder 3"/>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18641483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46111" y="452718"/>
            <a:ext cx="9761913" cy="891988"/>
          </a:xfrm>
        </p:spPr>
        <p:txBody>
          <a:bodyPr/>
          <a:lstStyle/>
          <a:p>
            <a:r>
              <a:rPr lang="en-US" b="1" dirty="0"/>
              <a:t>WY-COLA</a:t>
            </a:r>
            <a:r>
              <a:rPr lang="en-US" b="1" dirty="0" smtClean="0"/>
              <a:t>: HOW? &amp; WHEN </a:t>
            </a:r>
            <a:endParaRPr lang="en-US" b="1" dirty="0"/>
          </a:p>
        </p:txBody>
      </p:sp>
      <p:sp>
        <p:nvSpPr>
          <p:cNvPr id="3" name="Content Placeholder 2"/>
          <p:cNvSpPr>
            <a:spLocks noGrp="1"/>
          </p:cNvSpPr>
          <p:nvPr>
            <p:ph idx="1"/>
          </p:nvPr>
        </p:nvSpPr>
        <p:spPr>
          <a:xfrm>
            <a:off x="1021977" y="1237130"/>
            <a:ext cx="10032878" cy="5365376"/>
          </a:xfrm>
        </p:spPr>
        <p:txBody>
          <a:bodyPr>
            <a:normAutofit/>
          </a:bodyPr>
          <a:lstStyle/>
          <a:p>
            <a:r>
              <a:rPr lang="en-US" sz="2800" dirty="0" smtClean="0"/>
              <a:t>YEAR ONE: 2018-2019</a:t>
            </a:r>
          </a:p>
          <a:p>
            <a:pPr lvl="1"/>
            <a:r>
              <a:rPr lang="en-US" sz="2400" dirty="0" smtClean="0"/>
              <a:t>Pre-service Teacher Candidate Course</a:t>
            </a:r>
          </a:p>
          <a:p>
            <a:pPr lvl="1"/>
            <a:r>
              <a:rPr lang="en-US" sz="2400" dirty="0" smtClean="0"/>
              <a:t>Summer Professional Development (Laramie)</a:t>
            </a:r>
          </a:p>
          <a:p>
            <a:pPr lvl="1"/>
            <a:r>
              <a:rPr lang="en-US" sz="2400" dirty="0" smtClean="0"/>
              <a:t>Follow-up sessions @ Community Colleges</a:t>
            </a:r>
          </a:p>
          <a:p>
            <a:r>
              <a:rPr lang="en-US" sz="2800" dirty="0" smtClean="0"/>
              <a:t>YEAR TWO: 2019-2020</a:t>
            </a:r>
          </a:p>
          <a:p>
            <a:pPr lvl="1"/>
            <a:r>
              <a:rPr lang="en-US" sz="2400" dirty="0"/>
              <a:t>Pre-service Teacher Candidate Course</a:t>
            </a:r>
          </a:p>
          <a:p>
            <a:pPr lvl="1"/>
            <a:r>
              <a:rPr lang="en-US" sz="2400" dirty="0" smtClean="0"/>
              <a:t>Summer </a:t>
            </a:r>
            <a:r>
              <a:rPr lang="en-US" sz="2400" dirty="0"/>
              <a:t>Professional Development (</a:t>
            </a:r>
            <a:r>
              <a:rPr lang="en-US" sz="2400" dirty="0" smtClean="0"/>
              <a:t>Laramie and Powell or Riverton)</a:t>
            </a:r>
          </a:p>
          <a:p>
            <a:pPr lvl="1"/>
            <a:r>
              <a:rPr lang="en-US" sz="2400" dirty="0" smtClean="0"/>
              <a:t>Affiliate Coaches development and support</a:t>
            </a:r>
            <a:endParaRPr lang="en-US" sz="2400" dirty="0"/>
          </a:p>
          <a:p>
            <a:pPr lvl="1"/>
            <a:r>
              <a:rPr lang="en-US" sz="2400" dirty="0"/>
              <a:t>Follow-up sessions @ Community </a:t>
            </a:r>
            <a:r>
              <a:rPr lang="en-US" sz="2400" dirty="0" smtClean="0"/>
              <a:t>Colleges</a:t>
            </a:r>
            <a:endParaRPr lang="en-US" sz="2400" dirty="0"/>
          </a:p>
        </p:txBody>
      </p:sp>
      <p:sp>
        <p:nvSpPr>
          <p:cNvPr id="5" name="Slide Number Placeholder 4"/>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6618060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WY-COLA</a:t>
            </a:r>
            <a:r>
              <a:rPr lang="en-US" dirty="0" smtClean="0"/>
              <a:t>: HOW? Summer PD Day </a:t>
            </a:r>
            <a:br>
              <a:rPr lang="en-US" dirty="0" smtClean="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6508380"/>
              </p:ext>
            </p:extLst>
          </p:nvPr>
        </p:nvGraphicFramePr>
        <p:xfrm>
          <a:off x="753202" y="2120737"/>
          <a:ext cx="10112522" cy="1793240"/>
        </p:xfrm>
        <a:graphic>
          <a:graphicData uri="http://schemas.openxmlformats.org/drawingml/2006/table">
            <a:tbl>
              <a:tblPr firstRow="1" firstCol="1" bandRow="1">
                <a:tableStyleId>{5C22544A-7EE6-4342-B048-85BDC9FD1C3A}</a:tableStyleId>
              </a:tblPr>
              <a:tblGrid>
                <a:gridCol w="1624354"/>
                <a:gridCol w="2430425"/>
                <a:gridCol w="2973616"/>
                <a:gridCol w="3084127"/>
              </a:tblGrid>
              <a:tr h="1051063">
                <a:tc>
                  <a:txBody>
                    <a:bodyPr/>
                    <a:lstStyle/>
                    <a:p>
                      <a:pPr marL="0" marR="0">
                        <a:spcBef>
                          <a:spcPts val="0"/>
                        </a:spcBef>
                        <a:spcAft>
                          <a:spcPts val="800"/>
                        </a:spcAft>
                      </a:pPr>
                      <a:r>
                        <a:rPr lang="en-US" sz="2400" dirty="0" smtClean="0">
                          <a:effectLst/>
                          <a:latin typeface="Calibri" charset="0"/>
                          <a:ea typeface="Calibri" charset="0"/>
                        </a:rPr>
                        <a:t>WHO?</a:t>
                      </a:r>
                      <a:endParaRPr lang="en-US" sz="2400" dirty="0">
                        <a:effectLst/>
                        <a:latin typeface="Calibri" charset="0"/>
                        <a:ea typeface="Calibri" charset="0"/>
                      </a:endParaRPr>
                    </a:p>
                  </a:txBody>
                  <a:tcPr marL="63500" marR="63500" marT="63500" marB="63500"/>
                </a:tc>
                <a:tc>
                  <a:txBody>
                    <a:bodyPr/>
                    <a:lstStyle/>
                    <a:p>
                      <a:pPr marL="0" marR="0">
                        <a:spcBef>
                          <a:spcPts val="0"/>
                        </a:spcBef>
                        <a:spcAft>
                          <a:spcPts val="800"/>
                        </a:spcAft>
                      </a:pPr>
                      <a:r>
                        <a:rPr lang="en-US" sz="2400" dirty="0">
                          <a:effectLst/>
                        </a:rPr>
                        <a:t>UW Pre-service Teacher Candidates</a:t>
                      </a:r>
                      <a:endParaRPr lang="en-US" sz="2400" dirty="0">
                        <a:effectLst/>
                        <a:latin typeface="Calibri" charset="0"/>
                        <a:ea typeface="Calibri" charset="0"/>
                      </a:endParaRPr>
                    </a:p>
                  </a:txBody>
                  <a:tcPr marL="9525" marR="9525" marT="9525" marB="9525"/>
                </a:tc>
                <a:tc>
                  <a:txBody>
                    <a:bodyPr/>
                    <a:lstStyle/>
                    <a:p>
                      <a:pPr marL="0" marR="0" indent="0" algn="l" defTabSz="914400" rtl="0" eaLnBrk="1" fontAlgn="auto" latinLnBrk="0" hangingPunct="1">
                        <a:lnSpc>
                          <a:spcPct val="100000"/>
                        </a:lnSpc>
                        <a:spcBef>
                          <a:spcPts val="0"/>
                        </a:spcBef>
                        <a:spcAft>
                          <a:spcPts val="800"/>
                        </a:spcAft>
                        <a:buClrTx/>
                        <a:buSzTx/>
                        <a:buFontTx/>
                        <a:buNone/>
                        <a:tabLst/>
                        <a:defRPr/>
                      </a:pPr>
                      <a:r>
                        <a:rPr lang="en-US" sz="2400" dirty="0" smtClean="0">
                          <a:effectLst/>
                        </a:rPr>
                        <a:t>Summer School</a:t>
                      </a:r>
                      <a:endParaRPr lang="en-US" sz="2400" dirty="0" smtClean="0">
                        <a:effectLst/>
                        <a:latin typeface="Calibri" charset="0"/>
                        <a:ea typeface="Calibri" charset="0"/>
                      </a:endParaRPr>
                    </a:p>
                    <a:p>
                      <a:pPr marL="0" marR="0">
                        <a:spcBef>
                          <a:spcPts val="0"/>
                        </a:spcBef>
                        <a:spcAft>
                          <a:spcPts val="800"/>
                        </a:spcAft>
                      </a:pPr>
                      <a:r>
                        <a:rPr lang="en-US" sz="2400" dirty="0" smtClean="0">
                          <a:effectLst/>
                        </a:rPr>
                        <a:t>Elementary </a:t>
                      </a:r>
                      <a:r>
                        <a:rPr lang="en-US" sz="2400" dirty="0">
                          <a:effectLst/>
                        </a:rPr>
                        <a:t>Students</a:t>
                      </a:r>
                    </a:p>
                    <a:p>
                      <a:pPr marL="0" marR="0">
                        <a:spcBef>
                          <a:spcPts val="0"/>
                        </a:spcBef>
                        <a:spcAft>
                          <a:spcPts val="800"/>
                        </a:spcAft>
                      </a:pPr>
                      <a:r>
                        <a:rPr lang="en-US" sz="2400" dirty="0">
                          <a:effectLst/>
                        </a:rPr>
                        <a:t>(3</a:t>
                      </a:r>
                      <a:r>
                        <a:rPr lang="en-US" sz="2400" baseline="30000" dirty="0">
                          <a:effectLst/>
                        </a:rPr>
                        <a:t>rd</a:t>
                      </a:r>
                      <a:r>
                        <a:rPr lang="en-US" sz="2400" dirty="0">
                          <a:effectLst/>
                        </a:rPr>
                        <a:t>-5</a:t>
                      </a:r>
                      <a:r>
                        <a:rPr lang="en-US" sz="2400" baseline="30000" dirty="0">
                          <a:effectLst/>
                        </a:rPr>
                        <a:t>th</a:t>
                      </a:r>
                      <a:r>
                        <a:rPr lang="en-US" sz="2400" dirty="0">
                          <a:effectLst/>
                        </a:rPr>
                        <a:t> Grade</a:t>
                      </a:r>
                      <a:r>
                        <a:rPr lang="en-US" sz="2400" dirty="0" smtClean="0">
                          <a:effectLst/>
                        </a:rPr>
                        <a:t>)</a:t>
                      </a:r>
                      <a:endParaRPr lang="en-US" sz="2400" dirty="0">
                        <a:effectLst/>
                        <a:latin typeface="Calibri" charset="0"/>
                        <a:ea typeface="Calibri" charset="0"/>
                      </a:endParaRPr>
                    </a:p>
                  </a:txBody>
                  <a:tcPr marL="63500" marR="63500" marT="63500" marB="63500"/>
                </a:tc>
                <a:tc>
                  <a:txBody>
                    <a:bodyPr/>
                    <a:lstStyle/>
                    <a:p>
                      <a:pPr marL="0" marR="0">
                        <a:spcBef>
                          <a:spcPts val="0"/>
                        </a:spcBef>
                        <a:spcAft>
                          <a:spcPts val="800"/>
                        </a:spcAft>
                      </a:pPr>
                      <a:r>
                        <a:rPr lang="en-US" sz="2400" dirty="0">
                          <a:effectLst/>
                        </a:rPr>
                        <a:t>Coaches and Teachers</a:t>
                      </a:r>
                    </a:p>
                    <a:p>
                      <a:pPr marL="0" marR="0">
                        <a:spcBef>
                          <a:spcPts val="0"/>
                        </a:spcBef>
                        <a:spcAft>
                          <a:spcPts val="800"/>
                        </a:spcAft>
                      </a:pPr>
                      <a:r>
                        <a:rPr lang="en-US" sz="2400" dirty="0">
                          <a:effectLst/>
                        </a:rPr>
                        <a:t>WY-COLA Institute</a:t>
                      </a:r>
                      <a:endParaRPr lang="en-US" sz="2400" dirty="0">
                        <a:effectLst/>
                        <a:latin typeface="Calibri" charset="0"/>
                        <a:ea typeface="Calibri" charset="0"/>
                      </a:endParaRPr>
                    </a:p>
                  </a:txBody>
                  <a:tcPr marL="12700" marR="12700" marT="12700" marB="12700"/>
                </a:tc>
              </a:tr>
            </a:tbl>
          </a:graphicData>
        </a:graphic>
      </p:graphicFrame>
      <p:sp>
        <p:nvSpPr>
          <p:cNvPr id="3" name="Slide Number Placeholder 2"/>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654966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01426153"/>
              </p:ext>
            </p:extLst>
          </p:nvPr>
        </p:nvGraphicFramePr>
        <p:xfrm>
          <a:off x="470648" y="1944969"/>
          <a:ext cx="11421369" cy="3505200"/>
        </p:xfrm>
        <a:graphic>
          <a:graphicData uri="http://schemas.openxmlformats.org/drawingml/2006/table">
            <a:tbl>
              <a:tblPr firstRow="1" firstCol="1" bandRow="1">
                <a:tableStyleId>{5C22544A-7EE6-4342-B048-85BDC9FD1C3A}</a:tableStyleId>
              </a:tblPr>
              <a:tblGrid>
                <a:gridCol w="1551186"/>
                <a:gridCol w="3167204"/>
                <a:gridCol w="3290349"/>
                <a:gridCol w="3412630"/>
              </a:tblGrid>
              <a:tr h="1051063">
                <a:tc>
                  <a:txBody>
                    <a:bodyPr/>
                    <a:lstStyle/>
                    <a:p>
                      <a:pPr marL="0" marR="0">
                        <a:spcBef>
                          <a:spcPts val="0"/>
                        </a:spcBef>
                        <a:spcAft>
                          <a:spcPts val="800"/>
                        </a:spcAft>
                      </a:pPr>
                      <a:r>
                        <a:rPr lang="en-US" sz="2400" dirty="0">
                          <a:effectLst/>
                        </a:rPr>
                        <a:t>Time</a:t>
                      </a:r>
                      <a:endParaRPr lang="en-US" sz="2400" dirty="0">
                        <a:effectLst/>
                        <a:latin typeface="Calibri" charset="0"/>
                        <a:ea typeface="Calibri" charset="0"/>
                      </a:endParaRPr>
                    </a:p>
                  </a:txBody>
                  <a:tcPr marL="63500" marR="63500" marT="63500" marB="63500"/>
                </a:tc>
                <a:tc>
                  <a:txBody>
                    <a:bodyPr/>
                    <a:lstStyle/>
                    <a:p>
                      <a:pPr marL="0" marR="0">
                        <a:spcBef>
                          <a:spcPts val="0"/>
                        </a:spcBef>
                        <a:spcAft>
                          <a:spcPts val="800"/>
                        </a:spcAft>
                      </a:pPr>
                      <a:r>
                        <a:rPr lang="en-US" sz="2400" dirty="0">
                          <a:effectLst/>
                        </a:rPr>
                        <a:t>UW Pre-service Teacher Candidates</a:t>
                      </a:r>
                      <a:endParaRPr lang="en-US" sz="2400" dirty="0">
                        <a:effectLst/>
                        <a:latin typeface="Calibri" charset="0"/>
                        <a:ea typeface="Calibri" charset="0"/>
                      </a:endParaRPr>
                    </a:p>
                  </a:txBody>
                  <a:tcPr marL="9525" marR="9525" marT="9525" marB="9525"/>
                </a:tc>
                <a:tc>
                  <a:txBody>
                    <a:bodyPr/>
                    <a:lstStyle/>
                    <a:p>
                      <a:pPr marL="0" marR="0">
                        <a:spcBef>
                          <a:spcPts val="0"/>
                        </a:spcBef>
                        <a:spcAft>
                          <a:spcPts val="800"/>
                        </a:spcAft>
                      </a:pPr>
                      <a:r>
                        <a:rPr lang="en-US" sz="2400" dirty="0">
                          <a:effectLst/>
                        </a:rPr>
                        <a:t>Elementary Students</a:t>
                      </a:r>
                    </a:p>
                    <a:p>
                      <a:pPr marL="0" marR="0">
                        <a:spcBef>
                          <a:spcPts val="0"/>
                        </a:spcBef>
                        <a:spcAft>
                          <a:spcPts val="800"/>
                        </a:spcAft>
                      </a:pPr>
                      <a:r>
                        <a:rPr lang="en-US" sz="2400" dirty="0">
                          <a:effectLst/>
                        </a:rPr>
                        <a:t>(3</a:t>
                      </a:r>
                      <a:r>
                        <a:rPr lang="en-US" sz="2400" baseline="30000" dirty="0">
                          <a:effectLst/>
                        </a:rPr>
                        <a:t>rd</a:t>
                      </a:r>
                      <a:r>
                        <a:rPr lang="en-US" sz="2400" dirty="0">
                          <a:effectLst/>
                        </a:rPr>
                        <a:t>-5</a:t>
                      </a:r>
                      <a:r>
                        <a:rPr lang="en-US" sz="2400" baseline="30000" dirty="0">
                          <a:effectLst/>
                        </a:rPr>
                        <a:t>th</a:t>
                      </a:r>
                      <a:r>
                        <a:rPr lang="en-US" sz="2400" dirty="0">
                          <a:effectLst/>
                        </a:rPr>
                        <a:t> Grade) Summer School</a:t>
                      </a:r>
                      <a:endParaRPr lang="en-US" sz="2400" dirty="0">
                        <a:effectLst/>
                        <a:latin typeface="Calibri" charset="0"/>
                        <a:ea typeface="Calibri" charset="0"/>
                      </a:endParaRPr>
                    </a:p>
                  </a:txBody>
                  <a:tcPr marL="63500" marR="63500" marT="63500" marB="63500"/>
                </a:tc>
                <a:tc>
                  <a:txBody>
                    <a:bodyPr/>
                    <a:lstStyle/>
                    <a:p>
                      <a:pPr marL="0" marR="0">
                        <a:spcBef>
                          <a:spcPts val="0"/>
                        </a:spcBef>
                        <a:spcAft>
                          <a:spcPts val="800"/>
                        </a:spcAft>
                      </a:pPr>
                      <a:r>
                        <a:rPr lang="en-US" sz="2400" dirty="0">
                          <a:effectLst/>
                        </a:rPr>
                        <a:t>Coaches and Teachers</a:t>
                      </a:r>
                    </a:p>
                    <a:p>
                      <a:pPr marL="0" marR="0">
                        <a:spcBef>
                          <a:spcPts val="0"/>
                        </a:spcBef>
                        <a:spcAft>
                          <a:spcPts val="800"/>
                        </a:spcAft>
                      </a:pPr>
                      <a:r>
                        <a:rPr lang="en-US" sz="2400" dirty="0">
                          <a:effectLst/>
                        </a:rPr>
                        <a:t>WY-COLA Institute</a:t>
                      </a:r>
                      <a:endParaRPr lang="en-US" sz="2400" dirty="0">
                        <a:effectLst/>
                        <a:latin typeface="Calibri" charset="0"/>
                        <a:ea typeface="Calibri" charset="0"/>
                      </a:endParaRPr>
                    </a:p>
                  </a:txBody>
                  <a:tcPr marL="12700" marR="12700" marT="12700" marB="12700"/>
                </a:tc>
              </a:tr>
              <a:tr h="1094858">
                <a:tc>
                  <a:txBody>
                    <a:bodyPr/>
                    <a:lstStyle/>
                    <a:p>
                      <a:pPr marL="0" marR="0">
                        <a:spcBef>
                          <a:spcPts val="0"/>
                        </a:spcBef>
                        <a:spcAft>
                          <a:spcPts val="800"/>
                        </a:spcAft>
                      </a:pPr>
                      <a:r>
                        <a:rPr lang="en-US" sz="2400" dirty="0">
                          <a:effectLst/>
                        </a:rPr>
                        <a:t>Morning</a:t>
                      </a:r>
                      <a:endParaRPr lang="en-US" sz="2400" dirty="0">
                        <a:effectLst/>
                        <a:latin typeface="Calibri" charset="0"/>
                        <a:ea typeface="Calibri" charset="0"/>
                      </a:endParaRPr>
                    </a:p>
                  </a:txBody>
                  <a:tcPr marL="63500" marR="63500" marT="63500" marB="63500"/>
                </a:tc>
                <a:tc>
                  <a:txBody>
                    <a:bodyPr/>
                    <a:lstStyle/>
                    <a:p>
                      <a:pPr marL="0" marR="0">
                        <a:spcBef>
                          <a:spcPts val="0"/>
                        </a:spcBef>
                        <a:spcAft>
                          <a:spcPts val="800"/>
                        </a:spcAft>
                      </a:pPr>
                      <a:r>
                        <a:rPr lang="en-US" sz="3200" dirty="0">
                          <a:effectLst/>
                        </a:rPr>
                        <a:t>Lesson Pre-Brief</a:t>
                      </a:r>
                    </a:p>
                    <a:p>
                      <a:pPr marL="0" marR="0">
                        <a:spcBef>
                          <a:spcPts val="0"/>
                        </a:spcBef>
                        <a:spcAft>
                          <a:spcPts val="800"/>
                        </a:spcAft>
                      </a:pPr>
                      <a:r>
                        <a:rPr lang="en-US" sz="3200" dirty="0">
                          <a:effectLst/>
                        </a:rPr>
                        <a:t>Lesson Observation</a:t>
                      </a:r>
                    </a:p>
                    <a:p>
                      <a:pPr marL="0" marR="0">
                        <a:spcBef>
                          <a:spcPts val="0"/>
                        </a:spcBef>
                        <a:spcAft>
                          <a:spcPts val="800"/>
                        </a:spcAft>
                      </a:pPr>
                      <a:r>
                        <a:rPr lang="en-US" sz="3200" dirty="0">
                          <a:effectLst/>
                        </a:rPr>
                        <a:t>Lesson De-brief</a:t>
                      </a:r>
                      <a:endParaRPr lang="en-US" sz="3200" dirty="0">
                        <a:effectLst/>
                        <a:latin typeface="Calibri" charset="0"/>
                        <a:ea typeface="Calibri" charset="0"/>
                      </a:endParaRPr>
                    </a:p>
                  </a:txBody>
                  <a:tcPr marL="9525" marR="9525" marT="9525" marB="9525"/>
                </a:tc>
                <a:tc>
                  <a:txBody>
                    <a:bodyPr/>
                    <a:lstStyle/>
                    <a:p>
                      <a:pPr marL="0" marR="0">
                        <a:spcBef>
                          <a:spcPts val="0"/>
                        </a:spcBef>
                        <a:spcAft>
                          <a:spcPts val="800"/>
                        </a:spcAft>
                      </a:pPr>
                      <a:r>
                        <a:rPr lang="en-US" sz="3200" dirty="0">
                          <a:effectLst/>
                        </a:rPr>
                        <a:t>Mathematics Lesson</a:t>
                      </a:r>
                      <a:endParaRPr lang="en-US" sz="3200" dirty="0">
                        <a:effectLst/>
                        <a:latin typeface="Calibri" charset="0"/>
                        <a:ea typeface="Calibri" charset="0"/>
                      </a:endParaRPr>
                    </a:p>
                  </a:txBody>
                  <a:tcPr marL="63500" marR="63500" marT="63500" marB="63500"/>
                </a:tc>
                <a:tc>
                  <a:txBody>
                    <a:bodyPr/>
                    <a:lstStyle/>
                    <a:p>
                      <a:pPr marL="0" marR="0">
                        <a:spcBef>
                          <a:spcPts val="0"/>
                        </a:spcBef>
                        <a:spcAft>
                          <a:spcPts val="800"/>
                        </a:spcAft>
                      </a:pPr>
                      <a:r>
                        <a:rPr lang="en-US" sz="3200" dirty="0">
                          <a:effectLst/>
                        </a:rPr>
                        <a:t>Lesson Pre-Brief</a:t>
                      </a:r>
                    </a:p>
                    <a:p>
                      <a:pPr marL="0" marR="0">
                        <a:spcBef>
                          <a:spcPts val="0"/>
                        </a:spcBef>
                        <a:spcAft>
                          <a:spcPts val="800"/>
                        </a:spcAft>
                      </a:pPr>
                      <a:r>
                        <a:rPr lang="en-US" sz="3200" dirty="0">
                          <a:effectLst/>
                        </a:rPr>
                        <a:t>Lesson Observation</a:t>
                      </a:r>
                    </a:p>
                    <a:p>
                      <a:pPr marL="0" marR="0">
                        <a:spcBef>
                          <a:spcPts val="0"/>
                        </a:spcBef>
                        <a:spcAft>
                          <a:spcPts val="800"/>
                        </a:spcAft>
                      </a:pPr>
                      <a:r>
                        <a:rPr lang="en-US" sz="3200" dirty="0">
                          <a:effectLst/>
                        </a:rPr>
                        <a:t>Lesson De-brief</a:t>
                      </a:r>
                      <a:endParaRPr lang="en-US" sz="3200" dirty="0">
                        <a:effectLst/>
                        <a:latin typeface="Calibri" charset="0"/>
                        <a:ea typeface="Calibri" charset="0"/>
                      </a:endParaRPr>
                    </a:p>
                  </a:txBody>
                  <a:tcPr marL="12700" marR="12700" marT="12700" marB="12700"/>
                </a:tc>
              </a:tr>
            </a:tbl>
          </a:graphicData>
        </a:graphic>
      </p:graphicFrame>
      <p:sp>
        <p:nvSpPr>
          <p:cNvPr id="5" name="Title 1"/>
          <p:cNvSpPr txBox="1">
            <a:spLocks/>
          </p:cNvSpPr>
          <p:nvPr/>
        </p:nvSpPr>
        <p:spPr>
          <a:xfrm>
            <a:off x="1227461" y="365249"/>
            <a:ext cx="9603275"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US" sz="4400" dirty="0" smtClean="0"/>
              <a:t>WY-COLA: Summer </a:t>
            </a:r>
            <a:r>
              <a:rPr lang="en-US" sz="4400" dirty="0" err="1" smtClean="0"/>
              <a:t>pd</a:t>
            </a:r>
            <a:r>
              <a:rPr lang="en-US" sz="4400" dirty="0" smtClean="0"/>
              <a:t> day </a:t>
            </a:r>
            <a:endParaRPr lang="en-US" sz="4400" dirty="0"/>
          </a:p>
        </p:txBody>
      </p:sp>
      <p:sp>
        <p:nvSpPr>
          <p:cNvPr id="6" name="Slide Number Placeholder 5"/>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11938626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76787427"/>
              </p:ext>
            </p:extLst>
          </p:nvPr>
        </p:nvGraphicFramePr>
        <p:xfrm>
          <a:off x="424071" y="1958221"/>
          <a:ext cx="11467945" cy="4866640"/>
        </p:xfrm>
        <a:graphic>
          <a:graphicData uri="http://schemas.openxmlformats.org/drawingml/2006/table">
            <a:tbl>
              <a:tblPr firstRow="1" firstCol="1" bandRow="1">
                <a:tableStyleId>{5C22544A-7EE6-4342-B048-85BDC9FD1C3A}</a:tableStyleId>
              </a:tblPr>
              <a:tblGrid>
                <a:gridCol w="1656520"/>
                <a:gridCol w="2610679"/>
                <a:gridCol w="3703241"/>
                <a:gridCol w="3497505"/>
              </a:tblGrid>
              <a:tr h="1051063">
                <a:tc>
                  <a:txBody>
                    <a:bodyPr/>
                    <a:lstStyle/>
                    <a:p>
                      <a:pPr marL="0" marR="0">
                        <a:spcBef>
                          <a:spcPts val="0"/>
                        </a:spcBef>
                        <a:spcAft>
                          <a:spcPts val="800"/>
                        </a:spcAft>
                      </a:pPr>
                      <a:r>
                        <a:rPr lang="en-US" sz="2400" dirty="0">
                          <a:effectLst/>
                        </a:rPr>
                        <a:t>Time</a:t>
                      </a:r>
                      <a:endParaRPr lang="en-US" sz="2400" dirty="0">
                        <a:effectLst/>
                        <a:latin typeface="Calibri" charset="0"/>
                        <a:ea typeface="Calibri" charset="0"/>
                      </a:endParaRPr>
                    </a:p>
                  </a:txBody>
                  <a:tcPr marL="63500" marR="63500" marT="63500" marB="63500"/>
                </a:tc>
                <a:tc>
                  <a:txBody>
                    <a:bodyPr/>
                    <a:lstStyle/>
                    <a:p>
                      <a:pPr marL="0" marR="0">
                        <a:spcBef>
                          <a:spcPts val="0"/>
                        </a:spcBef>
                        <a:spcAft>
                          <a:spcPts val="800"/>
                        </a:spcAft>
                      </a:pPr>
                      <a:r>
                        <a:rPr lang="en-US" sz="2400" dirty="0">
                          <a:effectLst/>
                        </a:rPr>
                        <a:t>UW Pre-service Teacher Candidates</a:t>
                      </a:r>
                      <a:endParaRPr lang="en-US" sz="2400" dirty="0">
                        <a:effectLst/>
                        <a:latin typeface="Calibri" charset="0"/>
                        <a:ea typeface="Calibri" charset="0"/>
                      </a:endParaRPr>
                    </a:p>
                  </a:txBody>
                  <a:tcPr marL="9525" marR="9525" marT="9525" marB="9525"/>
                </a:tc>
                <a:tc>
                  <a:txBody>
                    <a:bodyPr/>
                    <a:lstStyle/>
                    <a:p>
                      <a:pPr marL="0" marR="0">
                        <a:spcBef>
                          <a:spcPts val="0"/>
                        </a:spcBef>
                        <a:spcAft>
                          <a:spcPts val="800"/>
                        </a:spcAft>
                      </a:pPr>
                      <a:r>
                        <a:rPr lang="en-US" sz="2400" dirty="0">
                          <a:effectLst/>
                        </a:rPr>
                        <a:t>Elementary Students</a:t>
                      </a:r>
                    </a:p>
                    <a:p>
                      <a:pPr marL="0" marR="0">
                        <a:spcBef>
                          <a:spcPts val="0"/>
                        </a:spcBef>
                        <a:spcAft>
                          <a:spcPts val="800"/>
                        </a:spcAft>
                      </a:pPr>
                      <a:r>
                        <a:rPr lang="en-US" sz="2400" dirty="0">
                          <a:effectLst/>
                        </a:rPr>
                        <a:t>(3</a:t>
                      </a:r>
                      <a:r>
                        <a:rPr lang="en-US" sz="2400" baseline="30000" dirty="0">
                          <a:effectLst/>
                        </a:rPr>
                        <a:t>rd</a:t>
                      </a:r>
                      <a:r>
                        <a:rPr lang="en-US" sz="2400" dirty="0">
                          <a:effectLst/>
                        </a:rPr>
                        <a:t>-5</a:t>
                      </a:r>
                      <a:r>
                        <a:rPr lang="en-US" sz="2400" baseline="30000" dirty="0">
                          <a:effectLst/>
                        </a:rPr>
                        <a:t>th</a:t>
                      </a:r>
                      <a:r>
                        <a:rPr lang="en-US" sz="2400" dirty="0">
                          <a:effectLst/>
                        </a:rPr>
                        <a:t> Grade) Summer School</a:t>
                      </a:r>
                      <a:endParaRPr lang="en-US" sz="2400" dirty="0">
                        <a:effectLst/>
                        <a:latin typeface="Calibri" charset="0"/>
                        <a:ea typeface="Calibri" charset="0"/>
                      </a:endParaRPr>
                    </a:p>
                  </a:txBody>
                  <a:tcPr marL="63500" marR="63500" marT="63500" marB="63500"/>
                </a:tc>
                <a:tc>
                  <a:txBody>
                    <a:bodyPr/>
                    <a:lstStyle/>
                    <a:p>
                      <a:pPr marL="0" marR="0">
                        <a:spcBef>
                          <a:spcPts val="0"/>
                        </a:spcBef>
                        <a:spcAft>
                          <a:spcPts val="800"/>
                        </a:spcAft>
                      </a:pPr>
                      <a:r>
                        <a:rPr lang="en-US" sz="2400" dirty="0">
                          <a:effectLst/>
                        </a:rPr>
                        <a:t>Coaches and Teachers</a:t>
                      </a:r>
                    </a:p>
                    <a:p>
                      <a:pPr marL="0" marR="0">
                        <a:spcBef>
                          <a:spcPts val="0"/>
                        </a:spcBef>
                        <a:spcAft>
                          <a:spcPts val="800"/>
                        </a:spcAft>
                      </a:pPr>
                      <a:r>
                        <a:rPr lang="en-US" sz="2400" dirty="0">
                          <a:effectLst/>
                        </a:rPr>
                        <a:t>WY-COLA Institute</a:t>
                      </a:r>
                      <a:endParaRPr lang="en-US" sz="2400" dirty="0">
                        <a:effectLst/>
                        <a:latin typeface="Calibri" charset="0"/>
                        <a:ea typeface="Calibri" charset="0"/>
                      </a:endParaRPr>
                    </a:p>
                  </a:txBody>
                  <a:tcPr marL="12700" marR="12700" marT="12700" marB="12700"/>
                </a:tc>
              </a:tr>
              <a:tr h="1145951">
                <a:tc>
                  <a:txBody>
                    <a:bodyPr/>
                    <a:lstStyle/>
                    <a:p>
                      <a:pPr marL="0" marR="0">
                        <a:spcBef>
                          <a:spcPts val="0"/>
                        </a:spcBef>
                        <a:spcAft>
                          <a:spcPts val="800"/>
                        </a:spcAft>
                      </a:pPr>
                      <a:r>
                        <a:rPr lang="en-US" sz="2400" dirty="0">
                          <a:effectLst/>
                        </a:rPr>
                        <a:t>Afternoon</a:t>
                      </a:r>
                      <a:endParaRPr lang="en-US" sz="2400" dirty="0">
                        <a:effectLst/>
                        <a:latin typeface="Calibri" charset="0"/>
                        <a:ea typeface="Calibri" charset="0"/>
                      </a:endParaRPr>
                    </a:p>
                  </a:txBody>
                  <a:tcPr marL="63500" marR="63500" marT="63500" marB="63500"/>
                </a:tc>
                <a:tc>
                  <a:txBody>
                    <a:bodyPr/>
                    <a:lstStyle/>
                    <a:p>
                      <a:pPr marL="0" marR="0">
                        <a:spcBef>
                          <a:spcPts val="0"/>
                        </a:spcBef>
                        <a:spcAft>
                          <a:spcPts val="800"/>
                        </a:spcAft>
                      </a:pPr>
                      <a:r>
                        <a:rPr lang="en-US" sz="3200" dirty="0">
                          <a:effectLst/>
                        </a:rPr>
                        <a:t>Tutoring sessions with 3</a:t>
                      </a:r>
                      <a:r>
                        <a:rPr lang="en-US" sz="3200" baseline="30000" dirty="0">
                          <a:effectLst/>
                        </a:rPr>
                        <a:t>rd</a:t>
                      </a:r>
                      <a:r>
                        <a:rPr lang="en-US" sz="3200" dirty="0">
                          <a:effectLst/>
                        </a:rPr>
                        <a:t>-5</a:t>
                      </a:r>
                      <a:r>
                        <a:rPr lang="en-US" sz="3200" baseline="30000" dirty="0">
                          <a:effectLst/>
                        </a:rPr>
                        <a:t>th</a:t>
                      </a:r>
                      <a:r>
                        <a:rPr lang="en-US" sz="3200" dirty="0">
                          <a:effectLst/>
                        </a:rPr>
                        <a:t> grade students.</a:t>
                      </a:r>
                      <a:endParaRPr lang="en-US" sz="3200" dirty="0">
                        <a:effectLst/>
                        <a:latin typeface="Calibri" charset="0"/>
                        <a:ea typeface="Calibri" charset="0"/>
                      </a:endParaRPr>
                    </a:p>
                  </a:txBody>
                  <a:tcPr marL="9525" marR="9525" marT="9525" marB="9525"/>
                </a:tc>
                <a:tc>
                  <a:txBody>
                    <a:bodyPr/>
                    <a:lstStyle/>
                    <a:p>
                      <a:pPr marL="0" marR="0">
                        <a:spcBef>
                          <a:spcPts val="0"/>
                        </a:spcBef>
                        <a:spcAft>
                          <a:spcPts val="800"/>
                        </a:spcAft>
                      </a:pPr>
                      <a:r>
                        <a:rPr lang="en-US" sz="3200" dirty="0">
                          <a:effectLst/>
                        </a:rPr>
                        <a:t>Tutoring session and enrichment activity e.g. Art Museum, Geology Museum, Athletics, etc.</a:t>
                      </a:r>
                      <a:endParaRPr lang="en-US" sz="3200" dirty="0">
                        <a:effectLst/>
                        <a:latin typeface="Calibri" charset="0"/>
                        <a:ea typeface="Calibri" charset="0"/>
                      </a:endParaRPr>
                    </a:p>
                  </a:txBody>
                  <a:tcPr marL="63500" marR="63500" marT="63500" marB="63500"/>
                </a:tc>
                <a:tc>
                  <a:txBody>
                    <a:bodyPr/>
                    <a:lstStyle/>
                    <a:p>
                      <a:pPr marL="0" marR="0">
                        <a:spcBef>
                          <a:spcPts val="0"/>
                        </a:spcBef>
                        <a:spcAft>
                          <a:spcPts val="800"/>
                        </a:spcAft>
                      </a:pPr>
                      <a:r>
                        <a:rPr lang="en-US" sz="3200" dirty="0">
                          <a:effectLst/>
                        </a:rPr>
                        <a:t>Formal Professional Development based on morning observation</a:t>
                      </a:r>
                      <a:endParaRPr lang="en-US" sz="3200" dirty="0">
                        <a:effectLst/>
                        <a:latin typeface="Calibri" charset="0"/>
                        <a:ea typeface="Calibri" charset="0"/>
                      </a:endParaRPr>
                    </a:p>
                  </a:txBody>
                  <a:tcPr marL="12700" marR="12700" marT="12700" marB="12700"/>
                </a:tc>
              </a:tr>
            </a:tbl>
          </a:graphicData>
        </a:graphic>
      </p:graphicFrame>
      <p:sp>
        <p:nvSpPr>
          <p:cNvPr id="6" name="Rectangle 5"/>
          <p:cNvSpPr/>
          <p:nvPr/>
        </p:nvSpPr>
        <p:spPr>
          <a:xfrm>
            <a:off x="1838600" y="285980"/>
            <a:ext cx="7843283" cy="769441"/>
          </a:xfrm>
          <a:prstGeom prst="rect">
            <a:avLst/>
          </a:prstGeom>
        </p:spPr>
        <p:txBody>
          <a:bodyPr wrap="square">
            <a:spAutoFit/>
          </a:bodyPr>
          <a:lstStyle/>
          <a:p>
            <a:r>
              <a:rPr lang="en-US" sz="4400" dirty="0"/>
              <a:t>WY-COLA: </a:t>
            </a:r>
            <a:r>
              <a:rPr lang="en-US" sz="4400" dirty="0" smtClean="0"/>
              <a:t>SUMMER PD DAY</a:t>
            </a:r>
            <a:endParaRPr lang="en-US" sz="4400" dirty="0"/>
          </a:p>
        </p:txBody>
      </p:sp>
      <p:sp>
        <p:nvSpPr>
          <p:cNvPr id="7" name="Slide Number Placeholder 6"/>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18421101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YCOLA_PowerOf3.jpg"/>
          <p:cNvPicPr/>
          <p:nvPr/>
        </p:nvPicPr>
        <p:blipFill>
          <a:blip r:embed="rId3">
            <a:extLst>
              <a:ext uri="{28A0092B-C50C-407E-A947-70E740481C1C}">
                <a14:useLocalDpi xmlns:a14="http://schemas.microsoft.com/office/drawing/2010/main" val="0"/>
              </a:ext>
            </a:extLst>
          </a:blip>
          <a:srcRect/>
          <a:stretch>
            <a:fillRect/>
          </a:stretch>
        </p:blipFill>
        <p:spPr bwMode="auto">
          <a:xfrm>
            <a:off x="3114261" y="1577009"/>
            <a:ext cx="5247861" cy="4081670"/>
          </a:xfrm>
          <a:prstGeom prst="rect">
            <a:avLst/>
          </a:prstGeom>
          <a:noFill/>
          <a:ln>
            <a:noFill/>
          </a:ln>
        </p:spPr>
      </p:pic>
      <p:sp>
        <p:nvSpPr>
          <p:cNvPr id="4" name="Title 1"/>
          <p:cNvSpPr txBox="1">
            <a:spLocks/>
          </p:cNvSpPr>
          <p:nvPr/>
        </p:nvSpPr>
        <p:spPr>
          <a:xfrm>
            <a:off x="1292553" y="350025"/>
            <a:ext cx="9603275" cy="1049235"/>
          </a:xfrm>
          <a:prstGeom prst="rect">
            <a:avLst/>
          </a:prstGeom>
        </p:spPr>
        <p:txBody>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US" sz="4400" b="1" dirty="0" smtClean="0"/>
              <a:t>WY-COLA INNOVATION</a:t>
            </a:r>
            <a:endParaRPr lang="en-US" sz="4400" b="1" dirty="0"/>
          </a:p>
        </p:txBody>
      </p:sp>
      <p:sp>
        <p:nvSpPr>
          <p:cNvPr id="5" name="Slide Number Placeholder 4"/>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9331351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721571" cy="1400530"/>
          </a:xfrm>
        </p:spPr>
        <p:txBody>
          <a:bodyPr/>
          <a:lstStyle/>
          <a:p>
            <a:r>
              <a:rPr lang="en-US" b="1" dirty="0" smtClean="0"/>
              <a:t>WY-COLA INNOVATION</a:t>
            </a:r>
            <a:r>
              <a:rPr lang="en-US" b="1" dirty="0" smtClean="0"/>
              <a:t>: Developing </a:t>
            </a:r>
            <a:r>
              <a:rPr lang="en-US" b="1" dirty="0"/>
              <a:t>School-University </a:t>
            </a:r>
            <a:r>
              <a:rPr lang="en-US" b="1" dirty="0" smtClean="0"/>
              <a:t>Partnerships</a:t>
            </a:r>
            <a:endParaRPr lang="en-US" dirty="0"/>
          </a:p>
        </p:txBody>
      </p:sp>
      <p:sp>
        <p:nvSpPr>
          <p:cNvPr id="3" name="Content Placeholder 2"/>
          <p:cNvSpPr>
            <a:spLocks noGrp="1"/>
          </p:cNvSpPr>
          <p:nvPr>
            <p:ph idx="1"/>
          </p:nvPr>
        </p:nvSpPr>
        <p:spPr>
          <a:xfrm>
            <a:off x="265043" y="2015732"/>
            <a:ext cx="11926957" cy="4080268"/>
          </a:xfrm>
        </p:spPr>
        <p:txBody>
          <a:bodyPr>
            <a:normAutofit/>
          </a:bodyPr>
          <a:lstStyle/>
          <a:p>
            <a:r>
              <a:rPr lang="en-US" sz="2800" dirty="0" smtClean="0"/>
              <a:t>A forum </a:t>
            </a:r>
            <a:r>
              <a:rPr lang="en-US" sz="2800" dirty="0"/>
              <a:t>for University faculty, practicing teachers, and pre-service teachers to collectively study, name, and develop teaching practice. </a:t>
            </a:r>
            <a:r>
              <a:rPr lang="en-US" sz="2800" dirty="0" smtClean="0"/>
              <a:t> </a:t>
            </a:r>
          </a:p>
          <a:p>
            <a:r>
              <a:rPr lang="en-US" sz="2800" dirty="0" smtClean="0"/>
              <a:t>To </a:t>
            </a:r>
            <a:r>
              <a:rPr lang="en-US" sz="2800" dirty="0"/>
              <a:t>ensure that the project involves stakeholders from across the state, </a:t>
            </a:r>
            <a:r>
              <a:rPr lang="en-US" sz="2800" dirty="0" smtClean="0"/>
              <a:t> the </a:t>
            </a:r>
            <a:r>
              <a:rPr lang="en-US" sz="2800" dirty="0"/>
              <a:t>WY-COLA experience will be offered in varying locations throughout the </a:t>
            </a:r>
            <a:r>
              <a:rPr lang="en-US" sz="2800" dirty="0" smtClean="0"/>
              <a:t>state</a:t>
            </a:r>
          </a:p>
          <a:p>
            <a:r>
              <a:rPr lang="en-US" sz="2800" dirty="0" smtClean="0"/>
              <a:t>Solicitation </a:t>
            </a:r>
            <a:r>
              <a:rPr lang="en-US" sz="2800" dirty="0"/>
              <a:t>of potential in-service and pre-service participants will be </a:t>
            </a:r>
            <a:r>
              <a:rPr lang="en-US" sz="2800" dirty="0" smtClean="0"/>
              <a:t>widespread</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20863033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095" y="280084"/>
            <a:ext cx="10611101" cy="1629398"/>
          </a:xfrm>
        </p:spPr>
        <p:txBody>
          <a:bodyPr>
            <a:normAutofit/>
          </a:bodyPr>
          <a:lstStyle/>
          <a:p>
            <a:r>
              <a:rPr lang="en-US" b="1" dirty="0" smtClean="0"/>
              <a:t>WY-COLA INNOVATION</a:t>
            </a:r>
            <a:r>
              <a:rPr lang="en-US" b="1" dirty="0" smtClean="0"/>
              <a:t>: </a:t>
            </a:r>
            <a:r>
              <a:rPr lang="en-US" b="1" dirty="0" smtClean="0"/>
              <a:t/>
            </a:r>
            <a:br>
              <a:rPr lang="en-US" b="1" dirty="0" smtClean="0"/>
            </a:br>
            <a:r>
              <a:rPr lang="en-US" b="1" dirty="0" smtClean="0"/>
              <a:t>Enriching </a:t>
            </a:r>
            <a:r>
              <a:rPr lang="en-US" b="1" dirty="0"/>
              <a:t>Pre-Service Teacher </a:t>
            </a:r>
            <a:r>
              <a:rPr lang="en-US" b="1" dirty="0" smtClean="0"/>
              <a:t>Education</a:t>
            </a:r>
            <a:endParaRPr lang="en-US" dirty="0"/>
          </a:p>
        </p:txBody>
      </p:sp>
      <p:sp>
        <p:nvSpPr>
          <p:cNvPr id="3" name="Content Placeholder 2"/>
          <p:cNvSpPr>
            <a:spLocks noGrp="1"/>
          </p:cNvSpPr>
          <p:nvPr>
            <p:ph idx="1"/>
          </p:nvPr>
        </p:nvSpPr>
        <p:spPr>
          <a:xfrm>
            <a:off x="242047" y="2015732"/>
            <a:ext cx="11672047" cy="4586774"/>
          </a:xfrm>
        </p:spPr>
        <p:txBody>
          <a:bodyPr>
            <a:noAutofit/>
          </a:bodyPr>
          <a:lstStyle/>
          <a:p>
            <a:r>
              <a:rPr lang="en-US" sz="2800" dirty="0" smtClean="0"/>
              <a:t>A</a:t>
            </a:r>
            <a:r>
              <a:rPr lang="en-US" sz="2800" dirty="0" smtClean="0"/>
              <a:t>fforded a </a:t>
            </a:r>
            <a:r>
              <a:rPr lang="en-US" sz="2800" dirty="0"/>
              <a:t>space to establish, observe, and develop their teaching practice through interaction with </a:t>
            </a:r>
            <a:r>
              <a:rPr lang="en-US" sz="2800" dirty="0" smtClean="0"/>
              <a:t>other growth-oriented teachers</a:t>
            </a:r>
          </a:p>
          <a:p>
            <a:r>
              <a:rPr lang="en-US" sz="2800" dirty="0"/>
              <a:t> </a:t>
            </a:r>
            <a:r>
              <a:rPr lang="en-US" sz="2800" dirty="0" smtClean="0"/>
              <a:t>Be able to observe </a:t>
            </a:r>
            <a:r>
              <a:rPr lang="en-US" sz="2800" dirty="0"/>
              <a:t>a skilled </a:t>
            </a:r>
            <a:r>
              <a:rPr lang="en-US" sz="2800" dirty="0" smtClean="0"/>
              <a:t>teacher in practice</a:t>
            </a:r>
          </a:p>
          <a:p>
            <a:r>
              <a:rPr lang="en-US" sz="2800" dirty="0"/>
              <a:t> </a:t>
            </a:r>
            <a:r>
              <a:rPr lang="en-US" sz="2800" dirty="0" smtClean="0"/>
              <a:t>Participate in </a:t>
            </a:r>
            <a:r>
              <a:rPr lang="en-US" sz="2800" dirty="0" smtClean="0"/>
              <a:t>focused coursework</a:t>
            </a:r>
          </a:p>
          <a:p>
            <a:r>
              <a:rPr lang="en-US" sz="2800" dirty="0"/>
              <a:t> </a:t>
            </a:r>
            <a:r>
              <a:rPr lang="en-US" sz="2800" dirty="0" smtClean="0"/>
              <a:t>Gain </a:t>
            </a:r>
            <a:r>
              <a:rPr lang="en-US" sz="2800" dirty="0" smtClean="0"/>
              <a:t>additional </a:t>
            </a:r>
            <a:r>
              <a:rPr lang="en-US" sz="2800" dirty="0"/>
              <a:t>practicum hours through direct work </a:t>
            </a:r>
            <a:r>
              <a:rPr lang="en-US" sz="2800" dirty="0" smtClean="0"/>
              <a:t>in planning and implementing small group lessons for elementary </a:t>
            </a:r>
            <a:r>
              <a:rPr lang="en-US" sz="2800" dirty="0"/>
              <a:t>age </a:t>
            </a:r>
            <a:r>
              <a:rPr lang="en-US" sz="2800" dirty="0" smtClean="0"/>
              <a:t>students.</a:t>
            </a:r>
          </a:p>
        </p:txBody>
      </p:sp>
      <p:sp>
        <p:nvSpPr>
          <p:cNvPr id="4" name="Slide Number Placeholder 3"/>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1299130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553</TotalTime>
  <Words>1309</Words>
  <Application>Microsoft Macintosh PowerPoint</Application>
  <PresentationFormat>Widescreen</PresentationFormat>
  <Paragraphs>123</Paragraphs>
  <Slides>16</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Calibri</vt:lpstr>
      <vt:lpstr>Century Gothic</vt:lpstr>
      <vt:lpstr>Wingdings 3</vt:lpstr>
      <vt:lpstr>Arial</vt:lpstr>
      <vt:lpstr>Ion</vt:lpstr>
      <vt:lpstr>Wyoming Coaching Laboratory (WY-COLA)</vt:lpstr>
      <vt:lpstr>WY-COLA: WHAT &amp; WHO</vt:lpstr>
      <vt:lpstr>WY-COLA: HOW? &amp; WHEN </vt:lpstr>
      <vt:lpstr>WY-COLA: HOW? Summer PD Day  </vt:lpstr>
      <vt:lpstr>PowerPoint Presentation</vt:lpstr>
      <vt:lpstr>PowerPoint Presentation</vt:lpstr>
      <vt:lpstr>PowerPoint Presentation</vt:lpstr>
      <vt:lpstr>WY-COLA INNOVATION: Developing School-University Partnerships</vt:lpstr>
      <vt:lpstr>WY-COLA INNOVATION:  Enriching Pre-Service Teacher Education</vt:lpstr>
      <vt:lpstr>WY-COLA INNOVATION: Elevating the Craft of Practicing Professionals</vt:lpstr>
      <vt:lpstr>OPPORTUNITY 1- Enhance Pre-service candidates’ vision of teaching</vt:lpstr>
      <vt:lpstr>OPPORTUNITY 2- Promote equity by improving teaching</vt:lpstr>
      <vt:lpstr>OPPORTUNITY 3 – Improve instructional coaching</vt:lpstr>
      <vt:lpstr>OPPORTUNITY 4 –Strengthen the partnership</vt:lpstr>
      <vt:lpstr>OPPORTUNITY 5 – Support and development of preservice/early career teachers and mentor teachers</vt:lpstr>
      <vt:lpstr>Questions?</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Wyoming Coaching Laboratory (WY-COLA)</dc:title>
  <dc:creator>Kate Muir Welsh</dc:creator>
  <cp:lastModifiedBy>Kate Muir Welsh</cp:lastModifiedBy>
  <cp:revision>17</cp:revision>
  <cp:lastPrinted>2018-01-02T21:42:10Z</cp:lastPrinted>
  <dcterms:created xsi:type="dcterms:W3CDTF">2017-12-18T19:37:12Z</dcterms:created>
  <dcterms:modified xsi:type="dcterms:W3CDTF">2018-01-03T04:44:12Z</dcterms:modified>
</cp:coreProperties>
</file>