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3" r:id="rId3"/>
    <p:sldId id="276" r:id="rId4"/>
    <p:sldId id="287" r:id="rId5"/>
    <p:sldId id="284" r:id="rId6"/>
    <p:sldId id="286" r:id="rId7"/>
    <p:sldId id="288" r:id="rId8"/>
    <p:sldId id="291" r:id="rId9"/>
    <p:sldId id="289" r:id="rId10"/>
    <p:sldId id="292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an Forsyth Lefevre" initials="JFL" lastIdx="1" clrIdx="0">
    <p:extLst>
      <p:ext uri="{19B8F6BF-5375-455C-9EA6-DF929625EA0E}">
        <p15:presenceInfo xmlns:p15="http://schemas.microsoft.com/office/powerpoint/2012/main" userId="S-1-5-21-358987-74476631-505227178-434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71122" autoAdjust="0"/>
  </p:normalViewPr>
  <p:slideViewPr>
    <p:cSldViewPr snapToGrid="0">
      <p:cViewPr varScale="1">
        <p:scale>
          <a:sx n="93" d="100"/>
          <a:sy n="93" d="100"/>
        </p:scale>
        <p:origin x="11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42B519-F5B3-4106-9142-E5E135DFB8C3}" type="datetimeFigureOut">
              <a:rPr lang="en-US" smtClean="0"/>
              <a:t>9/10/2018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D3EB4E-4442-47BF-AC5D-AEF20B92E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831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CC68F-22C6-4F77-8AED-571FAA2E1286}" type="datetimeFigureOut">
              <a:rPr lang="en-US" smtClean="0"/>
              <a:t>9/10/2018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0725-EB9D-4CB1-8D12-CE9756C77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4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90725-EB9D-4CB1-8D12-CE9756C775D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27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campus </a:t>
            </a:r>
            <a:r>
              <a:rPr lang="en-US" dirty="0" smtClean="0"/>
              <a:t>conversations/meetings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Where do you see the campus currently as it relates to diversity, equity, and inclusion and where do you envision it going?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In your opinion, what are the greatest diversity, equity, and inclusion challenges and opportunities for the University of Wyoming and the surrounding community?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What are some of your goals and how can the Office of Diversity, Equity, and Inclusion support these goals?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Is there anything that was not asked that you would like to add?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Other comments and questions?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90725-EB9D-4CB1-8D12-CE9756C775D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10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Council</a:t>
            </a:r>
            <a:r>
              <a:rPr lang="en-US" baseline="0" dirty="0" smtClean="0"/>
              <a:t> was f</a:t>
            </a:r>
            <a:r>
              <a:rPr lang="en-US" dirty="0" smtClean="0"/>
              <a:t>ormed in September 2017 about 2.5 months after starting work at UW</a:t>
            </a:r>
          </a:p>
          <a:p>
            <a:r>
              <a:rPr lang="en-US" dirty="0" smtClean="0"/>
              <a:t>Had first meeting October 2017 and developed the strategic</a:t>
            </a:r>
            <a:r>
              <a:rPr lang="en-US" baseline="0" dirty="0" smtClean="0"/>
              <a:t> plan by winter break in December</a:t>
            </a:r>
          </a:p>
          <a:p>
            <a:r>
              <a:rPr lang="en-US" baseline="0" dirty="0" smtClean="0"/>
              <a:t>Hardworking and committed team that I have to acknowledge and the strategic plan would not have been created without them</a:t>
            </a:r>
          </a:p>
          <a:p>
            <a:endParaRPr lang="en-US" dirty="0" smtClean="0"/>
          </a:p>
          <a:p>
            <a:r>
              <a:rPr lang="en-US" dirty="0" smtClean="0"/>
              <a:t>Conversations:</a:t>
            </a:r>
          </a:p>
          <a:p>
            <a:pPr lvl="1"/>
            <a:r>
              <a:rPr lang="en-US" sz="1600" dirty="0" smtClean="0"/>
              <a:t>Campus &amp; community conversations</a:t>
            </a:r>
          </a:p>
          <a:p>
            <a:pPr lvl="2"/>
            <a:r>
              <a:rPr lang="en-US" sz="1400" dirty="0" smtClean="0"/>
              <a:t>Faculty, staff, students, community, athletes/coaches</a:t>
            </a:r>
          </a:p>
          <a:p>
            <a:pPr lvl="2"/>
            <a:r>
              <a:rPr lang="en-US" sz="1400" dirty="0" smtClean="0"/>
              <a:t>UW colleges, schools, department meetings</a:t>
            </a:r>
          </a:p>
          <a:p>
            <a:pPr lvl="2"/>
            <a:r>
              <a:rPr lang="en-US" sz="1400" dirty="0" smtClean="0"/>
              <a:t>Leadership of Faculty Senate, Staff Senate, and ASUW </a:t>
            </a:r>
          </a:p>
          <a:p>
            <a:pPr lvl="2"/>
            <a:r>
              <a:rPr lang="en-US" sz="1400" dirty="0" smtClean="0"/>
              <a:t>Multicultural Affairs Town Hall, Rainbow Resource Center</a:t>
            </a:r>
          </a:p>
          <a:p>
            <a:pPr lvl="2"/>
            <a:r>
              <a:rPr lang="en-US" sz="1400" dirty="0" smtClean="0"/>
              <a:t>Keepers of the Fire, College Republicans, Spectrum, etc.</a:t>
            </a:r>
          </a:p>
          <a:p>
            <a:pPr lvl="1"/>
            <a:r>
              <a:rPr lang="en-US" sz="1600" dirty="0" smtClean="0"/>
              <a:t>Survey with 120 respondents from campus &amp; community</a:t>
            </a:r>
          </a:p>
          <a:p>
            <a:pPr lvl="1"/>
            <a:r>
              <a:rPr lang="en-US" sz="1600" dirty="0" smtClean="0"/>
              <a:t>Historical documents, President Nichols and past UW President’s campus communications on diversity/inclusion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Charge</a:t>
            </a:r>
            <a:r>
              <a:rPr lang="en-US" dirty="0"/>
              <a:t>:</a:t>
            </a:r>
          </a:p>
          <a:p>
            <a:r>
              <a:rPr lang="en-US" dirty="0"/>
              <a:t>The Chief Diversity Officer reviews the charge annually.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Evan Johnson,  Associate Professor - Kinesiology and Health (Faculty Senate Representative)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Jacquelyn </a:t>
            </a:r>
            <a:r>
              <a:rPr lang="en-US" dirty="0"/>
              <a:t>Bridgeman, Interim Director, School of Culture, Gender &amp; Social Justice / Kepler Professor of Law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90725-EB9D-4CB1-8D12-CE9756C775D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577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90725-EB9D-4CB1-8D12-CE9756C775D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5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Gratitude for the support of the Provost, VPSA, and Director of Athletics for the Obear workshops both financial and their partnership for the excellent attendance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Developing </a:t>
            </a:r>
            <a:r>
              <a:rPr lang="en-US" dirty="0"/>
              <a:t>an online library of diversity education resources accessible to faculty and staff</a:t>
            </a:r>
          </a:p>
          <a:p>
            <a:pPr lvl="1"/>
            <a:r>
              <a:rPr lang="en-US" dirty="0"/>
              <a:t>EVERFI Online harassment and discrimination, ADA, and diversity and inclusion courses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90725-EB9D-4CB1-8D12-CE9756C775D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0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LGBTQ+</a:t>
            </a:r>
          </a:p>
          <a:p>
            <a:r>
              <a:rPr lang="en-US" dirty="0" smtClean="0"/>
              <a:t>Parents of children</a:t>
            </a:r>
            <a:r>
              <a:rPr lang="en-US" baseline="0" dirty="0" smtClean="0"/>
              <a:t> with disabilities</a:t>
            </a:r>
          </a:p>
          <a:p>
            <a:r>
              <a:rPr lang="en-US" baseline="0" dirty="0" smtClean="0"/>
              <a:t>Race/ethnic support groups,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90725-EB9D-4CB1-8D12-CE9756C775D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703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Helps the blind and visually impaired have a concept of their surroundings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Visitors and students can use them to more easily learn the UW environment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Braille and large font makes them bulky but they contain useful information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the aid of a Live Scribe Talkpen the maps can "talk“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 recognition to Amanda O’Brien (DSS) and Felicia Arce (WIND)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their efforts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90725-EB9D-4CB1-8D12-CE9756C775D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243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Everfi: “Diversity:</a:t>
            </a:r>
            <a:r>
              <a:rPr lang="en-US" baseline="0" dirty="0" smtClean="0"/>
              <a:t> Inclusion in the Modern Workplace”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Sets a common baseline and tone for UW DEI efforts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Know the law related to ADA and personal responsibilities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90725-EB9D-4CB1-8D12-CE9756C775D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852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arrow below represents is the stages of Multicultural Organization Development.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underlying theory being used to create the campus community outlined in the UW Strategic Diversity, Equity, and Inclusion Plan.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theory is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organization development theory merged with social justice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the creation of socially just workplaces in institutions of higher education.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Credit for this theory goes to the research of scholars Drs. Baily Jackson, Rita Hardiman, and Evangelina Holvino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Multicultural Organization – </a:t>
            </a:r>
            <a:endParaRPr lang="en-US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Monocultural </a:t>
            </a:r>
            <a:endParaRPr lang="en-US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Exclusionary and Club</a:t>
            </a:r>
            <a:endParaRPr lang="en-US" sz="105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Blatant exclusion or token presence of marginalized group members</a:t>
            </a:r>
            <a:endParaRPr lang="en-US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Non-Discriminating Organization</a:t>
            </a:r>
            <a:endParaRPr lang="en-US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Compliance and Affirming</a:t>
            </a:r>
            <a:endParaRPr lang="en-US" sz="1050" b="1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Marginalized groups members are encouraged to be part of the organizations but expected to fit in and maintain the status quo</a:t>
            </a:r>
            <a:endParaRPr lang="en-US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Multicultural Organization</a:t>
            </a:r>
            <a:endParaRPr lang="en-US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Redefining and Multicultural</a:t>
            </a:r>
            <a:endParaRPr lang="en-US" sz="105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Culture, climate and system experience fundamental, sustainable change</a:t>
            </a:r>
            <a:endParaRPr lang="en-US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 process that requires commitment, passion, self-reflection and continual effort.</a:t>
            </a:r>
            <a:endParaRPr lang="en-US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90725-EB9D-4CB1-8D12-CE9756C775D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0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Office of Diversity, Equity, and Inclusion at the </a:t>
            </a:r>
            <a:br>
              <a:rPr lang="en-US" sz="6600" dirty="0"/>
            </a:br>
            <a:r>
              <a:rPr lang="en-US" sz="6600" dirty="0"/>
              <a:t>University of Wyoming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Emily Monago, MPA, Phd</a:t>
            </a:r>
          </a:p>
          <a:p>
            <a:r>
              <a:rPr lang="en-US" dirty="0"/>
              <a:t>chief Diversity Officer</a:t>
            </a:r>
          </a:p>
        </p:txBody>
      </p:sp>
    </p:spTree>
    <p:extLst>
      <p:ext uri="{BB962C8B-B14F-4D97-AF65-F5344CB8AC3E}">
        <p14:creationId xmlns:p14="http://schemas.microsoft.com/office/powerpoint/2010/main" val="185112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The future is bright:</a:t>
            </a:r>
            <a:br>
              <a:rPr lang="en-US" sz="4400" dirty="0"/>
            </a:br>
            <a:r>
              <a:rPr lang="en-US" sz="4400" dirty="0"/>
              <a:t>Highlights for 2018-2019, </a:t>
            </a:r>
            <a:r>
              <a:rPr lang="en-US" sz="4400" dirty="0" smtClean="0"/>
              <a:t>Concluded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 professional development opportunities at UW broadly to include everyone while targeting diverse and underrepresented prospective student, faculty, and staff participation</a:t>
            </a:r>
          </a:p>
          <a:p>
            <a:r>
              <a:rPr lang="en-US" dirty="0" smtClean="0"/>
              <a:t>Use </a:t>
            </a:r>
            <a:r>
              <a:rPr lang="en-US" dirty="0"/>
              <a:t>UW, regional and national events </a:t>
            </a:r>
            <a:r>
              <a:rPr lang="en-US" dirty="0" smtClean="0"/>
              <a:t>as </a:t>
            </a:r>
            <a:r>
              <a:rPr lang="en-US" dirty="0"/>
              <a:t>recruitment opportunities to develop relationships</a:t>
            </a:r>
          </a:p>
          <a:p>
            <a:pPr lvl="1"/>
            <a:r>
              <a:rPr lang="en-US" dirty="0" smtClean="0"/>
              <a:t>CDEI executive team in discussion regarding submitting a bid to </a:t>
            </a:r>
            <a:r>
              <a:rPr lang="en-US" dirty="0"/>
              <a:t>host NADOHE </a:t>
            </a:r>
            <a:r>
              <a:rPr lang="en-US" dirty="0" smtClean="0"/>
              <a:t>2020</a:t>
            </a:r>
          </a:p>
          <a:p>
            <a:pPr lvl="1"/>
            <a:r>
              <a:rPr lang="en-US" dirty="0" smtClean="0"/>
              <a:t>Raise the profile of UW efforts through national recognition programs and awards</a:t>
            </a:r>
            <a:endParaRPr lang="en-US" dirty="0"/>
          </a:p>
          <a:p>
            <a:r>
              <a:rPr lang="en-US" dirty="0" smtClean="0"/>
              <a:t>More efforts underway or in process</a:t>
            </a:r>
          </a:p>
          <a:p>
            <a:r>
              <a:rPr lang="en-US" dirty="0" smtClean="0"/>
              <a:t>Thank you for your commitment and support!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3006" y="4293679"/>
            <a:ext cx="3727741" cy="239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7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priorities 		National 	   @ UW					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Clr>
                <a:srgbClr val="2A1A00"/>
              </a:buClr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Recruit, hire, and retain diverse and underrepresented faculty &amp; staff;</a:t>
            </a:r>
          </a:p>
          <a:p>
            <a:pPr marL="342900" lvl="0" indent="-342900">
              <a:buClr>
                <a:srgbClr val="2A1A00"/>
              </a:buClr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Recruit, enroll, retain, and graduate diverse and underrepresented undergraduate and graduate students</a:t>
            </a:r>
          </a:p>
          <a:p>
            <a:pPr marL="342900" lvl="0" indent="-342900">
              <a:buClr>
                <a:srgbClr val="2A1A00"/>
              </a:buClr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Expand an inclusive campus community environment</a:t>
            </a:r>
          </a:p>
          <a:p>
            <a:pPr marL="342900" lvl="0" indent="-342900">
              <a:buClr>
                <a:srgbClr val="2A1A00"/>
              </a:buClr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Improve communication regarding diversity, equity, and inclusion </a:t>
            </a:r>
          </a:p>
          <a:p>
            <a:pPr marL="342900" lvl="0" indent="-342900">
              <a:buClr>
                <a:srgbClr val="2A1A00"/>
              </a:buClr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Provide more diversity education for the campus community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5999"/>
            <a:ext cx="4800600" cy="395117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Diversification of </a:t>
            </a:r>
            <a:r>
              <a:rPr lang="en-US" dirty="0" smtClean="0"/>
              <a:t>employees</a:t>
            </a:r>
            <a:endParaRPr lang="en-US" dirty="0"/>
          </a:p>
          <a:p>
            <a:pPr lvl="1"/>
            <a:r>
              <a:rPr lang="en-US" dirty="0"/>
              <a:t>Recruit, hire, retain, </a:t>
            </a:r>
            <a:r>
              <a:rPr lang="en-US" dirty="0" smtClean="0"/>
              <a:t>tenure, and promotion of women, underrepresented, veterans, and individuals with disabilities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Diversification of students</a:t>
            </a:r>
          </a:p>
          <a:p>
            <a:pPr lvl="1"/>
            <a:r>
              <a:rPr lang="en-US" dirty="0"/>
              <a:t>Recruit, enroll, retain &amp; graduate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Assess and </a:t>
            </a:r>
            <a:r>
              <a:rPr lang="en-US" dirty="0" smtClean="0"/>
              <a:t>improve </a:t>
            </a:r>
            <a:r>
              <a:rPr lang="en-US" dirty="0"/>
              <a:t>c</a:t>
            </a:r>
            <a:r>
              <a:rPr lang="en-US" dirty="0" smtClean="0"/>
              <a:t>ampus </a:t>
            </a:r>
            <a:r>
              <a:rPr lang="en-US" dirty="0"/>
              <a:t>c</a:t>
            </a:r>
            <a:r>
              <a:rPr lang="en-US" dirty="0" smtClean="0"/>
              <a:t>limate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Strategic </a:t>
            </a:r>
            <a:r>
              <a:rPr lang="en-US" dirty="0" smtClean="0"/>
              <a:t>planning </a:t>
            </a:r>
            <a:r>
              <a:rPr lang="en-US" dirty="0"/>
              <a:t>and </a:t>
            </a:r>
            <a:r>
              <a:rPr lang="en-US" dirty="0" smtClean="0"/>
              <a:t>campus-wide </a:t>
            </a:r>
            <a:r>
              <a:rPr lang="en-US" dirty="0" smtClean="0"/>
              <a:t>d</a:t>
            </a:r>
            <a:r>
              <a:rPr lang="en-US" dirty="0" smtClean="0"/>
              <a:t>iversity &amp; inclusion initiatives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Curricular and </a:t>
            </a:r>
            <a:r>
              <a:rPr lang="en-US" dirty="0" smtClean="0"/>
              <a:t>co-curricular </a:t>
            </a:r>
            <a:r>
              <a:rPr lang="en-US" dirty="0"/>
              <a:t>e</a:t>
            </a:r>
            <a:r>
              <a:rPr lang="en-US" dirty="0" smtClean="0"/>
              <a:t>ngagement </a:t>
            </a:r>
            <a:r>
              <a:rPr lang="en-US" dirty="0"/>
              <a:t>of </a:t>
            </a:r>
            <a:r>
              <a:rPr lang="en-US" dirty="0" smtClean="0"/>
              <a:t>s</a:t>
            </a:r>
            <a:r>
              <a:rPr lang="en-US" dirty="0" smtClean="0"/>
              <a:t>tudents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1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Council on Diversity, Equity, and </a:t>
            </a:r>
            <a:r>
              <a:rPr lang="en-US" dirty="0" smtClean="0"/>
              <a:t>Inclusion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971580"/>
          </a:xfrm>
        </p:spPr>
        <p:txBody>
          <a:bodyPr>
            <a:normAutofit lnSpcReduction="10000"/>
          </a:bodyPr>
          <a:lstStyle/>
          <a:p>
            <a:r>
              <a:rPr lang="en-US" u="sng" dirty="0"/>
              <a:t>The 2017-2018 </a:t>
            </a:r>
            <a:r>
              <a:rPr lang="en-US" u="sng" dirty="0" smtClean="0"/>
              <a:t>– Development </a:t>
            </a:r>
            <a:r>
              <a:rPr lang="en-US" u="sng" dirty="0"/>
              <a:t>Phase:</a:t>
            </a:r>
            <a:endParaRPr lang="en-US" dirty="0"/>
          </a:p>
          <a:p>
            <a:pPr lvl="1"/>
            <a:r>
              <a:rPr lang="en-US" dirty="0" smtClean="0"/>
              <a:t>Council chaired by Chief Diversity Officer</a:t>
            </a:r>
          </a:p>
          <a:p>
            <a:pPr lvl="1"/>
            <a:r>
              <a:rPr lang="en-US" dirty="0" smtClean="0"/>
              <a:t>Inventory </a:t>
            </a:r>
            <a:r>
              <a:rPr lang="en-US" dirty="0"/>
              <a:t>and evaluate current campus diversity and inclusion </a:t>
            </a:r>
            <a:r>
              <a:rPr lang="en-US" dirty="0" smtClean="0"/>
              <a:t>programs, </a:t>
            </a:r>
            <a:r>
              <a:rPr lang="en-US" dirty="0"/>
              <a:t>activities, and other educational efforts and identify </a:t>
            </a:r>
            <a:r>
              <a:rPr lang="en-US" dirty="0" smtClean="0"/>
              <a:t>opportunities for </a:t>
            </a:r>
            <a:r>
              <a:rPr lang="en-US" dirty="0"/>
              <a:t>future </a:t>
            </a:r>
            <a:r>
              <a:rPr lang="en-US" dirty="0" smtClean="0"/>
              <a:t>development </a:t>
            </a:r>
          </a:p>
          <a:p>
            <a:pPr lvl="1"/>
            <a:r>
              <a:rPr lang="en-US" dirty="0" smtClean="0"/>
              <a:t>Selected highlights </a:t>
            </a:r>
            <a:r>
              <a:rPr lang="en-US" dirty="0"/>
              <a:t>of Council </a:t>
            </a:r>
            <a:r>
              <a:rPr lang="en-US" dirty="0" smtClean="0"/>
              <a:t>on Diversity, Equity, and Inclusion accomplishments:</a:t>
            </a:r>
            <a:endParaRPr lang="en-US" dirty="0"/>
          </a:p>
          <a:p>
            <a:pPr lvl="2"/>
            <a:r>
              <a:rPr lang="en-US" dirty="0"/>
              <a:t>Development of UW Diversity, Equity, &amp; Inclusion Plan 2017-2022</a:t>
            </a:r>
          </a:p>
          <a:p>
            <a:pPr lvl="2"/>
            <a:r>
              <a:rPr lang="en-US" dirty="0"/>
              <a:t>Special Council meeting with Victors &amp; Spoils and Institutional Marketing </a:t>
            </a:r>
            <a:r>
              <a:rPr lang="en-US" dirty="0" smtClean="0"/>
              <a:t>&amp; Communications regarding:</a:t>
            </a:r>
            <a:endParaRPr lang="en-US" dirty="0"/>
          </a:p>
          <a:p>
            <a:pPr lvl="3"/>
            <a:r>
              <a:rPr lang="en-US" dirty="0"/>
              <a:t>The World Needs More Cowboys marketing campaign</a:t>
            </a:r>
          </a:p>
          <a:p>
            <a:pPr lvl="3"/>
            <a:r>
              <a:rPr lang="en-US" dirty="0"/>
              <a:t>Gratitude for opportunity to have </a:t>
            </a:r>
            <a:r>
              <a:rPr lang="en-US" dirty="0" smtClean="0"/>
              <a:t>a impact </a:t>
            </a:r>
            <a:r>
              <a:rPr lang="en-US" dirty="0"/>
              <a:t>to make the </a:t>
            </a:r>
            <a:r>
              <a:rPr lang="en-US" dirty="0" smtClean="0"/>
              <a:t>marketing campaign even </a:t>
            </a:r>
            <a:r>
              <a:rPr lang="en-US" dirty="0"/>
              <a:t>more </a:t>
            </a:r>
            <a:r>
              <a:rPr lang="en-US" dirty="0" smtClean="0"/>
              <a:t>inclusive than originally planned</a:t>
            </a:r>
            <a:endParaRPr lang="en-US" dirty="0"/>
          </a:p>
          <a:p>
            <a:pPr lvl="1"/>
            <a:r>
              <a:rPr lang="en-US" dirty="0"/>
              <a:t>June 2018 Retreat</a:t>
            </a:r>
          </a:p>
          <a:p>
            <a:pPr lvl="2"/>
            <a:r>
              <a:rPr lang="en-US" dirty="0" smtClean="0"/>
              <a:t>Foundation </a:t>
            </a:r>
            <a:r>
              <a:rPr lang="en-US" dirty="0"/>
              <a:t>for </a:t>
            </a:r>
            <a:r>
              <a:rPr lang="en-US" dirty="0"/>
              <a:t>I</a:t>
            </a:r>
            <a:r>
              <a:rPr lang="en-US" dirty="0" smtClean="0"/>
              <a:t>mplementation </a:t>
            </a:r>
            <a:r>
              <a:rPr lang="en-US" dirty="0"/>
              <a:t>P</a:t>
            </a:r>
            <a:r>
              <a:rPr lang="en-US" dirty="0" smtClean="0"/>
              <a:t>hase</a:t>
            </a:r>
            <a:endParaRPr lang="en-US" dirty="0"/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69" y="1128451"/>
            <a:ext cx="1492997" cy="159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9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8E9FB-340D-46C8-8A55-8DEB2ADD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Council on Diversity, Equity, and </a:t>
            </a:r>
            <a:r>
              <a:rPr lang="en-US" dirty="0" smtClean="0"/>
              <a:t>Inclusion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355A5-A14A-42F5-93E7-E7ED5A92E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The 2018-2019 Charge – Implementation Phase:</a:t>
            </a:r>
          </a:p>
          <a:p>
            <a:pPr lvl="1"/>
            <a:r>
              <a:rPr lang="en-US" dirty="0"/>
              <a:t>Three subcommittees with faculty </a:t>
            </a:r>
            <a:r>
              <a:rPr lang="en-US" dirty="0" smtClean="0"/>
              <a:t>leadership:</a:t>
            </a:r>
            <a:endParaRPr lang="en-US" dirty="0"/>
          </a:p>
          <a:p>
            <a:pPr lvl="2"/>
            <a:r>
              <a:rPr lang="en-US" u="sng" dirty="0"/>
              <a:t>Campus </a:t>
            </a:r>
            <a:r>
              <a:rPr lang="en-US" u="sng" dirty="0" smtClean="0"/>
              <a:t>Climate Survey:</a:t>
            </a:r>
            <a:r>
              <a:rPr lang="en-US" dirty="0" smtClean="0"/>
              <a:t>  </a:t>
            </a:r>
            <a:r>
              <a:rPr lang="en-US" dirty="0"/>
              <a:t>Dr. Evan Johnson, </a:t>
            </a:r>
            <a:r>
              <a:rPr lang="en-US" dirty="0" smtClean="0"/>
              <a:t>Assistant Professor, Kinesiology </a:t>
            </a:r>
            <a:r>
              <a:rPr lang="en-US" dirty="0"/>
              <a:t>and Health </a:t>
            </a:r>
            <a:r>
              <a:rPr lang="en-US" dirty="0" smtClean="0"/>
              <a:t>and the Faculty </a:t>
            </a:r>
            <a:r>
              <a:rPr lang="en-US" dirty="0"/>
              <a:t>Senate </a:t>
            </a:r>
            <a:r>
              <a:rPr lang="en-US" dirty="0" smtClean="0"/>
              <a:t>Representative</a:t>
            </a:r>
            <a:endParaRPr lang="en-US" dirty="0"/>
          </a:p>
          <a:p>
            <a:pPr lvl="2"/>
            <a:r>
              <a:rPr lang="en-US" u="sng" dirty="0"/>
              <a:t>Community Engagement: </a:t>
            </a:r>
            <a:r>
              <a:rPr lang="en-US" dirty="0"/>
              <a:t> </a:t>
            </a:r>
            <a:r>
              <a:rPr lang="en-US" dirty="0" smtClean="0"/>
              <a:t>TBD - </a:t>
            </a:r>
            <a:r>
              <a:rPr lang="en-US" dirty="0" smtClean="0"/>
              <a:t>H</a:t>
            </a:r>
            <a:r>
              <a:rPr lang="en-US" dirty="0" smtClean="0"/>
              <a:t>owever, efforts are moving forward in this area</a:t>
            </a:r>
            <a:endParaRPr lang="en-US" dirty="0"/>
          </a:p>
          <a:p>
            <a:pPr lvl="2"/>
            <a:r>
              <a:rPr lang="en-US" u="sng" dirty="0"/>
              <a:t>Recruitment and Retention:</a:t>
            </a:r>
            <a:r>
              <a:rPr lang="en-US" dirty="0"/>
              <a:t>  Dr. Jacquelyn Bridgeman, Interim Director, School of Culture, Gender, &amp; Social Justice / Kepler Professor of Law</a:t>
            </a:r>
          </a:p>
          <a:p>
            <a:pPr lvl="1"/>
            <a:r>
              <a:rPr lang="en-US" dirty="0" smtClean="0"/>
              <a:t>Continue to work collaboratively with the Office of Diversity, Equity, and Inclusion to implement strategies outlined in the strategic plans and develop new ones as needed based on survey results</a:t>
            </a:r>
          </a:p>
          <a:p>
            <a:pPr lvl="1"/>
            <a:r>
              <a:rPr lang="en-US" dirty="0" smtClean="0"/>
              <a:t>Continue to offer advice and feedback on challenges and opportunities to advance diversity, equity, and inclusion on campus and in the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CFA26-40CA-4FAA-A904-246319E7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 Year Update:</a:t>
            </a:r>
            <a:br>
              <a:rPr lang="en-US" dirty="0"/>
            </a:br>
            <a:r>
              <a:rPr lang="en-US" dirty="0"/>
              <a:t>Other Highlights for 2017-2018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3D9A5-5245-4226-8D9B-D3AAEF835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3258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Diversity </a:t>
            </a:r>
            <a:r>
              <a:rPr lang="en-US" dirty="0" smtClean="0"/>
              <a:t>workshops October </a:t>
            </a:r>
            <a:r>
              <a:rPr lang="en-US" dirty="0"/>
              <a:t>2017 </a:t>
            </a:r>
            <a:r>
              <a:rPr lang="en-US" dirty="0" smtClean="0"/>
              <a:t>– June 2018 had 613 participants</a:t>
            </a:r>
          </a:p>
          <a:p>
            <a:pPr lvl="1"/>
            <a:r>
              <a:rPr lang="en-US" dirty="0" smtClean="0"/>
              <a:t>Office of Diversity, Equity, and Inclusion workshops</a:t>
            </a:r>
            <a:r>
              <a:rPr lang="en-US" dirty="0"/>
              <a:t>: </a:t>
            </a:r>
            <a:r>
              <a:rPr lang="en-US" dirty="0" smtClean="0"/>
              <a:t>214</a:t>
            </a:r>
            <a:r>
              <a:rPr lang="en-US" dirty="0" smtClean="0"/>
              <a:t> participants (</a:t>
            </a:r>
            <a:r>
              <a:rPr lang="en-US" dirty="0" smtClean="0"/>
              <a:t>students, </a:t>
            </a:r>
            <a:r>
              <a:rPr lang="en-US" dirty="0" smtClean="0"/>
              <a:t>faculty and staff)</a:t>
            </a:r>
          </a:p>
          <a:p>
            <a:pPr lvl="1"/>
            <a:r>
              <a:rPr lang="en-US" dirty="0" smtClean="0"/>
              <a:t>Dr.</a:t>
            </a:r>
            <a:r>
              <a:rPr lang="en-US" dirty="0" smtClean="0"/>
              <a:t> Kathy Obear </a:t>
            </a:r>
            <a:r>
              <a:rPr lang="en-US" dirty="0"/>
              <a:t>w</a:t>
            </a:r>
            <a:r>
              <a:rPr lang="en-US" dirty="0" smtClean="0"/>
              <a:t>orkshops</a:t>
            </a:r>
            <a:r>
              <a:rPr lang="en-US" dirty="0"/>
              <a:t>: </a:t>
            </a:r>
            <a:r>
              <a:rPr lang="en-US" dirty="0" smtClean="0"/>
              <a:t>399 (students, faculty, staff, and community)</a:t>
            </a:r>
          </a:p>
          <a:p>
            <a:pPr lvl="1"/>
            <a:r>
              <a:rPr lang="en-US" dirty="0" smtClean="0"/>
              <a:t>Gratitude for the support of the Provost, VPSA, and Director of Athletics for the Obear workshops both financial support and their partnerships with ODEI for the excellent attendance</a:t>
            </a:r>
            <a:endParaRPr lang="en-US" dirty="0"/>
          </a:p>
          <a:p>
            <a:r>
              <a:rPr lang="en-US" dirty="0"/>
              <a:t>Update of </a:t>
            </a:r>
            <a:r>
              <a:rPr lang="en-US" dirty="0" smtClean="0"/>
              <a:t>search </a:t>
            </a:r>
            <a:r>
              <a:rPr lang="en-US" dirty="0"/>
              <a:t>c</a:t>
            </a:r>
            <a:r>
              <a:rPr lang="en-US" dirty="0" smtClean="0"/>
              <a:t>ommittee </a:t>
            </a:r>
            <a:r>
              <a:rPr lang="en-US" dirty="0"/>
              <a:t>support and Search Committee Handbook</a:t>
            </a:r>
          </a:p>
          <a:p>
            <a:pPr lvl="1"/>
            <a:r>
              <a:rPr lang="en-US" dirty="0"/>
              <a:t>Campus-wide open </a:t>
            </a:r>
            <a:r>
              <a:rPr lang="en-US" dirty="0" smtClean="0"/>
              <a:t>search </a:t>
            </a:r>
            <a:r>
              <a:rPr lang="en-US" dirty="0"/>
              <a:t>c</a:t>
            </a:r>
            <a:r>
              <a:rPr lang="en-US" dirty="0" smtClean="0"/>
              <a:t>ommittee training sessions in addition to the ongoing individual department sessions</a:t>
            </a:r>
            <a:endParaRPr lang="en-US" dirty="0" smtClean="0"/>
          </a:p>
          <a:p>
            <a:pPr lvl="2"/>
            <a:r>
              <a:rPr lang="en-US" dirty="0" smtClean="0"/>
              <a:t>November 2017 – March 2018 there were 112 </a:t>
            </a:r>
            <a:r>
              <a:rPr lang="en-US" dirty="0" smtClean="0"/>
              <a:t>participants in the campus-wide open training sessions (</a:t>
            </a:r>
            <a:r>
              <a:rPr lang="en-US" dirty="0"/>
              <a:t>P</a:t>
            </a:r>
            <a:r>
              <a:rPr lang="en-US" dirty="0" smtClean="0"/>
              <a:t>articipants are not included in 613 total above.)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Everfi Online Course:  “Harassment and Discrimination Prevention”</a:t>
            </a:r>
          </a:p>
          <a:p>
            <a:pPr lvl="1"/>
            <a:r>
              <a:rPr lang="en-US" dirty="0"/>
              <a:t> Replaced the “Sexual Misconduct and Duty to Report” training</a:t>
            </a:r>
          </a:p>
          <a:p>
            <a:pPr lvl="1"/>
            <a:r>
              <a:rPr lang="en-US" dirty="0"/>
              <a:t>More comprehensive and </a:t>
            </a:r>
            <a:r>
              <a:rPr lang="en-US" dirty="0" smtClean="0"/>
              <a:t>nuanced - </a:t>
            </a:r>
            <a:r>
              <a:rPr lang="en-US" dirty="0"/>
              <a:t>overwhelmingly positive attendee feedback</a:t>
            </a:r>
          </a:p>
          <a:p>
            <a:r>
              <a:rPr lang="en-US" dirty="0" smtClean="0"/>
              <a:t>Partnership with Ellbogen Teaching and Learning for </a:t>
            </a:r>
            <a:r>
              <a:rPr lang="en-US" dirty="0" smtClean="0"/>
              <a:t>Diversity, Equity, and Inclusion Certification program</a:t>
            </a:r>
          </a:p>
          <a:p>
            <a:r>
              <a:rPr lang="en-US" dirty="0" smtClean="0"/>
              <a:t>Partnership with Hillel, Student Affairs, and Anti-Defamation League of Denver for an antisemitism and inclusion workshop for students, faculty, staff, and community members (Participants </a:t>
            </a:r>
            <a:r>
              <a:rPr lang="en-US" dirty="0"/>
              <a:t>are not included in 613 total above</a:t>
            </a:r>
            <a:r>
              <a:rPr lang="en-US" dirty="0" smtClean="0"/>
              <a:t>.)</a:t>
            </a:r>
          </a:p>
          <a:p>
            <a:r>
              <a:rPr lang="en-US" dirty="0" smtClean="0"/>
              <a:t>Several keynote presentations, panel participation, guest lectures, and other campus and community collaborative efforts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1C63F-3FA6-4272-968E-94DD2D84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future is bright:</a:t>
            </a:r>
            <a:br>
              <a:rPr lang="en-US" dirty="0"/>
            </a:br>
            <a:r>
              <a:rPr lang="en-US" dirty="0"/>
              <a:t>Highlights for 2018-2019,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78F26-4BEE-4727-B816-157E51A60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89460"/>
          </a:xfrm>
        </p:spPr>
        <p:txBody>
          <a:bodyPr>
            <a:normAutofit fontScale="92500"/>
          </a:bodyPr>
          <a:lstStyle/>
          <a:p>
            <a:r>
              <a:rPr lang="en-US" dirty="0"/>
              <a:t>Implement Campus Climate Survey </a:t>
            </a:r>
          </a:p>
          <a:p>
            <a:r>
              <a:rPr lang="en-US" dirty="0"/>
              <a:t>Recruitment and Retention </a:t>
            </a:r>
            <a:r>
              <a:rPr lang="en-US" dirty="0" smtClean="0"/>
              <a:t>initiatives:</a:t>
            </a:r>
            <a:endParaRPr lang="en-US" dirty="0"/>
          </a:p>
          <a:p>
            <a:pPr lvl="1"/>
            <a:r>
              <a:rPr lang="en-US" dirty="0"/>
              <a:t>Develop </a:t>
            </a:r>
            <a:r>
              <a:rPr lang="en-US" dirty="0" smtClean="0"/>
              <a:t>of a UW </a:t>
            </a:r>
            <a:r>
              <a:rPr lang="en-US" dirty="0" smtClean="0"/>
              <a:t>collaborative </a:t>
            </a:r>
            <a:r>
              <a:rPr lang="en-US" dirty="0" smtClean="0"/>
              <a:t>employee recruitment &amp; retention plan that creates shared marketing materials</a:t>
            </a:r>
          </a:p>
          <a:p>
            <a:pPr lvl="1"/>
            <a:r>
              <a:rPr lang="en-US" dirty="0" smtClean="0"/>
              <a:t>Development of affinity groups to support UW diverse employees’ recruitment and retention</a:t>
            </a:r>
            <a:endParaRPr lang="en-US" dirty="0" smtClean="0"/>
          </a:p>
          <a:p>
            <a:pPr lvl="1"/>
            <a:r>
              <a:rPr lang="en-US" dirty="0" smtClean="0"/>
              <a:t>Make information easier to find, </a:t>
            </a:r>
            <a:r>
              <a:rPr lang="en-US" dirty="0" smtClean="0"/>
              <a:t>i.e. preferred name process, </a:t>
            </a:r>
            <a:r>
              <a:rPr lang="en-US" dirty="0" smtClean="0"/>
              <a:t>diverse local and regional resources, etc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Acting </a:t>
            </a:r>
            <a:r>
              <a:rPr lang="en-US" dirty="0" smtClean="0"/>
              <a:t>Co-Director for the Social Justice Research Center with Eric Teman, JD, PhD</a:t>
            </a:r>
          </a:p>
          <a:p>
            <a:pPr lvl="1"/>
            <a:r>
              <a:rPr lang="en-US" dirty="0" smtClean="0"/>
              <a:t>Dr. Teman, Assistant Professor of Educational Research, College of Education</a:t>
            </a:r>
          </a:p>
          <a:p>
            <a:pPr lvl="1"/>
            <a:r>
              <a:rPr lang="en-US" dirty="0" smtClean="0"/>
              <a:t>Implement programs/services for academic </a:t>
            </a:r>
            <a:r>
              <a:rPr lang="en-US" dirty="0" smtClean="0"/>
              <a:t>year</a:t>
            </a:r>
            <a:endParaRPr lang="en-US" dirty="0" smtClean="0"/>
          </a:p>
          <a:p>
            <a:r>
              <a:rPr lang="en-US" dirty="0" smtClean="0"/>
              <a:t>UW </a:t>
            </a:r>
            <a:r>
              <a:rPr lang="en-US" dirty="0"/>
              <a:t>representation in National Association of Diversity Officers in Higher Education</a:t>
            </a:r>
          </a:p>
          <a:p>
            <a:pPr lvl="1"/>
            <a:r>
              <a:rPr lang="en-US" dirty="0"/>
              <a:t>Voted in as member of the Colorado Association of Diversity Officers in Higher Education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3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E359-56BE-45E4-BC02-B93C9EA23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 Year Update:</a:t>
            </a:r>
            <a:br>
              <a:rPr lang="en-US" dirty="0"/>
            </a:br>
            <a:r>
              <a:rPr lang="en-US" dirty="0"/>
              <a:t>Highlights for 2017-2018, Continued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50F3F-3149-4448-8C5A-D99404A5A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16617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Development of templates to provide Affirmative Action Plan (AAP) information to units, colleges, schools, </a:t>
            </a:r>
            <a:r>
              <a:rPr lang="en-US" dirty="0" smtClean="0"/>
              <a:t>and departments </a:t>
            </a:r>
            <a:r>
              <a:rPr lang="en-US" dirty="0"/>
              <a:t>to support progress on goals in AAP and Strategic </a:t>
            </a:r>
            <a:r>
              <a:rPr lang="en-US" dirty="0" smtClean="0"/>
              <a:t>DEI Plan and Breaking Through UW Strategic Plan</a:t>
            </a:r>
            <a:endParaRPr lang="en-US" dirty="0" smtClean="0"/>
          </a:p>
          <a:p>
            <a:r>
              <a:rPr lang="en-US" dirty="0" smtClean="0"/>
              <a:t>UW Accessibility Committee</a:t>
            </a:r>
          </a:p>
          <a:p>
            <a:pPr lvl="1"/>
            <a:r>
              <a:rPr lang="en-US" dirty="0" smtClean="0"/>
              <a:t>Chair for committee: </a:t>
            </a:r>
            <a:r>
              <a:rPr lang="en-US" dirty="0"/>
              <a:t>Janean Forsyth </a:t>
            </a:r>
            <a:r>
              <a:rPr lang="en-US" dirty="0" smtClean="0"/>
              <a:t>Lefevre, Equal Employment Opportunity </a:t>
            </a:r>
            <a:r>
              <a:rPr lang="en-US" dirty="0"/>
              <a:t>and Diversity </a:t>
            </a:r>
            <a:r>
              <a:rPr lang="en-US" dirty="0" smtClean="0"/>
              <a:t>Specialist</a:t>
            </a:r>
            <a:endParaRPr lang="en-US" dirty="0"/>
          </a:p>
          <a:p>
            <a:pPr lvl="2"/>
            <a:r>
              <a:rPr lang="en-US" dirty="0"/>
              <a:t>Hand controls for UW rental vehicles</a:t>
            </a:r>
          </a:p>
          <a:p>
            <a:pPr lvl="2"/>
            <a:r>
              <a:rPr lang="en-US" dirty="0"/>
              <a:t>WATR Partnership with Coe Library to address assistive technology needs</a:t>
            </a:r>
          </a:p>
          <a:p>
            <a:pPr lvl="2"/>
            <a:r>
              <a:rPr lang="en-US" dirty="0" smtClean="0"/>
              <a:t>Planning </a:t>
            </a:r>
            <a:r>
              <a:rPr lang="en-US" dirty="0"/>
              <a:t>for accessibility at commencement</a:t>
            </a:r>
          </a:p>
          <a:p>
            <a:pPr lvl="2"/>
            <a:r>
              <a:rPr lang="en-US" dirty="0" smtClean="0"/>
              <a:t>Creating </a:t>
            </a:r>
            <a:r>
              <a:rPr lang="en-US" dirty="0"/>
              <a:t>a “Service Animals at-a-Glance” factsheet for front-line staff and faculty</a:t>
            </a:r>
          </a:p>
          <a:p>
            <a:pPr lvl="2"/>
            <a:r>
              <a:rPr lang="en-US" dirty="0" smtClean="0"/>
              <a:t>Providing </a:t>
            </a:r>
            <a:r>
              <a:rPr lang="en-US" dirty="0"/>
              <a:t>accessibility </a:t>
            </a:r>
            <a:r>
              <a:rPr lang="en-US" dirty="0" smtClean="0"/>
              <a:t>“walk-throughs” </a:t>
            </a:r>
            <a:r>
              <a:rPr lang="en-US" dirty="0"/>
              <a:t>for campus </a:t>
            </a:r>
            <a:r>
              <a:rPr lang="en-US" dirty="0" smtClean="0"/>
              <a:t>departments and events</a:t>
            </a:r>
          </a:p>
          <a:p>
            <a:pPr lvl="3"/>
            <a:r>
              <a:rPr lang="en-US" dirty="0" smtClean="0"/>
              <a:t>Physical spaces, accessibility of materials and </a:t>
            </a:r>
            <a:r>
              <a:rPr lang="en-US" dirty="0" smtClean="0"/>
              <a:t>activities</a:t>
            </a:r>
          </a:p>
          <a:p>
            <a:r>
              <a:rPr lang="en-US" dirty="0"/>
              <a:t>UW Accessibility Committee partnering to develop tactile maps to help the blind and visually impaired with surroundings on campus</a:t>
            </a:r>
          </a:p>
          <a:p>
            <a:pPr lvl="1"/>
            <a:r>
              <a:rPr lang="en-US" dirty="0"/>
              <a:t>Special recognition to Amanda O’Brien, Director for Disability Student Services and </a:t>
            </a:r>
          </a:p>
          <a:p>
            <a:pPr lvl="1"/>
            <a:r>
              <a:rPr lang="en-US" dirty="0"/>
              <a:t>Felicia Arce, Senior Assistive Technology Specialist,  Wyoming Institute for Disabilities for their leadership on this initiative</a:t>
            </a:r>
          </a:p>
          <a:p>
            <a:endParaRPr lang="en-US" dirty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2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D5F56-540C-4A41-89F1-DF7D7997C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future is bright: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Highlights for 2018-2019,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0B2F2-445F-4465-BDEC-9B093DD14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06342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Provide data campus-wide to support implementing AAP </a:t>
            </a:r>
          </a:p>
          <a:p>
            <a:r>
              <a:rPr lang="en-US" dirty="0"/>
              <a:t>Updates to search committee training and providing ongoing training and </a:t>
            </a:r>
            <a:r>
              <a:rPr lang="en-US" dirty="0" smtClean="0"/>
              <a:t>support to reach department and AAP goals</a:t>
            </a:r>
            <a:endParaRPr lang="en-US" dirty="0"/>
          </a:p>
          <a:p>
            <a:r>
              <a:rPr lang="en-US" dirty="0" smtClean="0"/>
              <a:t>Launch an employee Everfi </a:t>
            </a:r>
            <a:r>
              <a:rPr lang="en-US" dirty="0" smtClean="0"/>
              <a:t>online </a:t>
            </a:r>
            <a:r>
              <a:rPr lang="en-US" dirty="0" smtClean="0"/>
              <a:t>courses on the Americans with Disabilities Act and supporting students and employees with disabilities</a:t>
            </a:r>
          </a:p>
          <a:p>
            <a:r>
              <a:rPr lang="en-US" dirty="0" smtClean="0"/>
              <a:t>Launch an Everfi </a:t>
            </a:r>
            <a:r>
              <a:rPr lang="en-US" dirty="0" smtClean="0"/>
              <a:t>diversity and inclusion course for employees</a:t>
            </a:r>
            <a:endParaRPr lang="en-US" dirty="0" smtClean="0"/>
          </a:p>
          <a:p>
            <a:pPr lvl="1"/>
            <a:r>
              <a:rPr lang="en-US" dirty="0" smtClean="0"/>
              <a:t>Student Affairs is launching an online Everfi diversity and inclusion course for students</a:t>
            </a:r>
            <a:endParaRPr lang="en-US" dirty="0" smtClean="0"/>
          </a:p>
          <a:p>
            <a:r>
              <a:rPr lang="en-US" dirty="0" smtClean="0"/>
              <a:t>Visits to Wyoming Community Colleges for collaborative efforts and sharing of resources</a:t>
            </a:r>
          </a:p>
          <a:p>
            <a:r>
              <a:rPr lang="en-US" dirty="0" smtClean="0"/>
              <a:t>Seek more opportunities such as the two-hour diversity workshop provided at the 2018 Wyoming Library Association </a:t>
            </a:r>
            <a:r>
              <a:rPr lang="en-US" dirty="0" smtClean="0"/>
              <a:t>Conference in August </a:t>
            </a:r>
            <a:r>
              <a:rPr lang="en-US" dirty="0" smtClean="0"/>
              <a:t>for Wyoming librarians in higher ed</a:t>
            </a:r>
            <a:r>
              <a:rPr lang="en-US" dirty="0" smtClean="0"/>
              <a:t>ucation, K-12, and community libraries</a:t>
            </a:r>
          </a:p>
          <a:p>
            <a:r>
              <a:rPr lang="en-US" dirty="0"/>
              <a:t>Guest lecture for classes, keynote addresses on campus and in the community, panels, and support for several underrepresented and diverse student organizations’ programs/events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76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D0FEB-4587-45C6-820B-227FFB5D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future is bright: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Highlights for 2018-2019,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B6B27-4DCF-48E3-945D-C460581F4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90931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Matthew Shepard Memorial Group programs and </a:t>
            </a:r>
            <a:r>
              <a:rPr lang="en-US" dirty="0" smtClean="0"/>
              <a:t>events for 20</a:t>
            </a:r>
            <a:r>
              <a:rPr lang="en-US" baseline="30000" dirty="0" smtClean="0"/>
              <a:t>th</a:t>
            </a:r>
            <a:r>
              <a:rPr lang="en-US" dirty="0" smtClean="0"/>
              <a:t> Memorial of Matt’s murder</a:t>
            </a:r>
            <a:endParaRPr lang="en-US" dirty="0" smtClean="0"/>
          </a:p>
          <a:p>
            <a:pPr lvl="1"/>
            <a:r>
              <a:rPr lang="en-US" dirty="0" smtClean="0"/>
              <a:t>Co-Chair: Jess Fahlsing, UW Undergraduate Student (Psychology – Gender and Women Studies)</a:t>
            </a:r>
          </a:p>
          <a:p>
            <a:r>
              <a:rPr lang="en-US" dirty="0" smtClean="0"/>
              <a:t>More programming in collaboration with Student Affairs, Shepard Symposium on Social </a:t>
            </a:r>
            <a:r>
              <a:rPr lang="en-US" dirty="0" smtClean="0"/>
              <a:t>Justice, Social Justice Researc</a:t>
            </a:r>
            <a:r>
              <a:rPr lang="en-US" dirty="0" smtClean="0"/>
              <a:t>h Center, and others</a:t>
            </a:r>
            <a:r>
              <a:rPr lang="en-US" dirty="0" smtClean="0"/>
              <a:t> </a:t>
            </a:r>
            <a:r>
              <a:rPr lang="en-US" dirty="0" smtClean="0"/>
              <a:t>for MLK Days of </a:t>
            </a:r>
            <a:r>
              <a:rPr lang="en-US" dirty="0" smtClean="0"/>
              <a:t>Dialogues programs/events</a:t>
            </a:r>
            <a:endParaRPr lang="en-US" dirty="0" smtClean="0"/>
          </a:p>
          <a:p>
            <a:pPr lvl="1"/>
            <a:r>
              <a:rPr lang="en-US" dirty="0" smtClean="0"/>
              <a:t>Free speech presentation and panel on September 18</a:t>
            </a:r>
            <a:r>
              <a:rPr lang="en-US" baseline="30000" dirty="0" smtClean="0"/>
              <a:t>th</a:t>
            </a:r>
            <a:r>
              <a:rPr lang="en-US" dirty="0" smtClean="0"/>
              <a:t> additional monthly dialogue topics determined by the planning committee</a:t>
            </a:r>
          </a:p>
          <a:p>
            <a:r>
              <a:rPr lang="en-US" dirty="0" smtClean="0"/>
              <a:t>Shepard Symposium on Social </a:t>
            </a:r>
            <a:r>
              <a:rPr lang="en-US" dirty="0" smtClean="0"/>
              <a:t>Justice collaborations and support</a:t>
            </a:r>
            <a:endParaRPr lang="en-US" dirty="0" smtClean="0"/>
          </a:p>
          <a:p>
            <a:pPr lvl="1"/>
            <a:r>
              <a:rPr lang="en-US" dirty="0" smtClean="0"/>
              <a:t>Opportunity to </a:t>
            </a:r>
            <a:r>
              <a:rPr lang="en-US" dirty="0"/>
              <a:t>host Colorado Association of Diversity Officers in Higher </a:t>
            </a:r>
            <a:r>
              <a:rPr lang="en-US" dirty="0" smtClean="0"/>
              <a:t>Education </a:t>
            </a:r>
            <a:r>
              <a:rPr lang="en-US" dirty="0" smtClean="0"/>
              <a:t>meeting </a:t>
            </a:r>
            <a:endParaRPr lang="en-US" dirty="0"/>
          </a:p>
          <a:p>
            <a:r>
              <a:rPr lang="en-US" dirty="0" smtClean="0"/>
              <a:t>Ongoing programs and support for research through efforts of the Social Justice Research Center</a:t>
            </a:r>
          </a:p>
          <a:p>
            <a:r>
              <a:rPr lang="en-US" dirty="0" smtClean="0"/>
              <a:t>Ongoing diversity </a:t>
            </a:r>
            <a:r>
              <a:rPr lang="en-US" dirty="0"/>
              <a:t>workshops and educational opportunities </a:t>
            </a:r>
            <a:r>
              <a:rPr lang="en-US" dirty="0" smtClean="0"/>
              <a:t>for campus community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27559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49A154C82574439DF007F0E559988C" ma:contentTypeVersion="8" ma:contentTypeDescription="Create a new document." ma:contentTypeScope="" ma:versionID="89b35ba23d2304f2543c743032751ca4">
  <xsd:schema xmlns:xsd="http://www.w3.org/2001/XMLSchema" xmlns:xs="http://www.w3.org/2001/XMLSchema" xmlns:p="http://schemas.microsoft.com/office/2006/metadata/properties" xmlns:ns2="41f6f78f-b42d-4d30-8e14-603aa1dc9ba8" xmlns:ns3="aaf0272d-e64e-4369-bca1-c498ae82748d" targetNamespace="http://schemas.microsoft.com/office/2006/metadata/properties" ma:root="true" ma:fieldsID="9e0c36818aba0eb947aecac5e07ecd87" ns2:_="" ns3:_="">
    <xsd:import namespace="41f6f78f-b42d-4d30-8e14-603aa1dc9ba8"/>
    <xsd:import namespace="aaf0272d-e64e-4369-bca1-c498ae82748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f78f-b42d-4d30-8e14-603aa1dc9ba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f0272d-e64e-4369-bca1-c498ae827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7389E3-AA17-4BC6-BD2C-D8E9437473B6}"/>
</file>

<file path=customXml/itemProps2.xml><?xml version="1.0" encoding="utf-8"?>
<ds:datastoreItem xmlns:ds="http://schemas.openxmlformats.org/officeDocument/2006/customXml" ds:itemID="{CFDF7EFE-1EE9-4F83-9B8B-A42FBA4E8D68}"/>
</file>

<file path=customXml/itemProps3.xml><?xml version="1.0" encoding="utf-8"?>
<ds:datastoreItem xmlns:ds="http://schemas.openxmlformats.org/officeDocument/2006/customXml" ds:itemID="{E2E6A475-2C0A-482A-AE46-A5A112CBDC22}"/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57070</TotalTime>
  <Words>1765</Words>
  <Application>Microsoft Office PowerPoint</Application>
  <PresentationFormat>Widescreen</PresentationFormat>
  <Paragraphs>175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Impact</vt:lpstr>
      <vt:lpstr>Badge</vt:lpstr>
      <vt:lpstr>Office of Diversity, Equity, and Inclusion at the  University of Wyoming</vt:lpstr>
      <vt:lpstr>Five priorities   National     @ UW     Trends</vt:lpstr>
      <vt:lpstr>Council on Diversity, Equity, and Inclusion </vt:lpstr>
      <vt:lpstr>Council on Diversity, Equity, and Inclusion</vt:lpstr>
      <vt:lpstr>One Year Update: Other Highlights for 2017-2018 </vt:lpstr>
      <vt:lpstr>The future is bright: Highlights for 2018-2019, Continued</vt:lpstr>
      <vt:lpstr>One Year Update: Highlights for 2017-2018, Continued </vt:lpstr>
      <vt:lpstr>The future is bright: Highlights for 2018-2019, Continued</vt:lpstr>
      <vt:lpstr>The future is bright: Highlights for 2018-2019, Continued</vt:lpstr>
      <vt:lpstr>The future is bright: Highlights for 2018-2019, Concluded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CDO</dc:title>
  <dc:creator>Emily Ann Monago</dc:creator>
  <cp:lastModifiedBy>Emily Ann Monago</cp:lastModifiedBy>
  <cp:revision>172</cp:revision>
  <cp:lastPrinted>2018-09-10T15:16:53Z</cp:lastPrinted>
  <dcterms:created xsi:type="dcterms:W3CDTF">2017-09-22T23:37:19Z</dcterms:created>
  <dcterms:modified xsi:type="dcterms:W3CDTF">2018-09-11T01:46:53Z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0x010100AF49A154C82574439DF007F0E559988C</vt:lpwstr>
  </property>
</Properties>
</file>