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331" r:id="rId3"/>
    <p:sldId id="294" r:id="rId4"/>
    <p:sldId id="339" r:id="rId5"/>
    <p:sldId id="269" r:id="rId6"/>
    <p:sldId id="332" r:id="rId7"/>
    <p:sldId id="341" r:id="rId8"/>
    <p:sldId id="342" r:id="rId9"/>
    <p:sldId id="343" r:id="rId10"/>
    <p:sldId id="344" r:id="rId11"/>
    <p:sldId id="345" r:id="rId1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79443"/>
  </p:normalViewPr>
  <p:slideViewPr>
    <p:cSldViewPr snapToGrid="0" snapToObjects="1" showGuides="1">
      <p:cViewPr varScale="1">
        <p:scale>
          <a:sx n="89" d="100"/>
          <a:sy n="89" d="100"/>
        </p:scale>
        <p:origin x="147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3EBB63D0-7131-48DA-A37A-AB813030A347}" type="datetimeFigureOut">
              <a:rPr lang="en-US" smtClean="0"/>
              <a:t>9/12/2018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28E4C54-B5C5-4F46-9DD2-84288BEE5D6E}" type="slidenum">
              <a:rPr lang="en-US" smtClean="0"/>
              <a:t>‹#›</a:t>
            </a:fld>
            <a:endParaRPr lang="en-US"/>
          </a:p>
        </p:txBody>
      </p:sp>
    </p:spTree>
    <p:extLst>
      <p:ext uri="{BB962C8B-B14F-4D97-AF65-F5344CB8AC3E}">
        <p14:creationId xmlns:p14="http://schemas.microsoft.com/office/powerpoint/2010/main" val="509421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0045AA5-60A9-5442-915D-FAE7919B384F}" type="datetimeFigureOut">
              <a:rPr lang="en-US" smtClean="0"/>
              <a:t>9/12/2018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1F2F06D-7BF7-F445-82C2-17CB3EEC8BD7}" type="slidenum">
              <a:rPr lang="en-US" smtClean="0"/>
              <a:t>‹#›</a:t>
            </a:fld>
            <a:endParaRPr lang="en-US"/>
          </a:p>
        </p:txBody>
      </p:sp>
    </p:spTree>
    <p:extLst>
      <p:ext uri="{BB962C8B-B14F-4D97-AF65-F5344CB8AC3E}">
        <p14:creationId xmlns:p14="http://schemas.microsoft.com/office/powerpoint/2010/main" val="239978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actually</a:t>
            </a:r>
            <a:r>
              <a:rPr lang="en-US" baseline="0" dirty="0" smtClean="0"/>
              <a:t> DO prevention without it</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2</a:t>
            </a:fld>
            <a:endParaRPr lang="en-US"/>
          </a:p>
        </p:txBody>
      </p:sp>
    </p:spTree>
    <p:extLst>
      <p:ext uri="{BB962C8B-B14F-4D97-AF65-F5344CB8AC3E}">
        <p14:creationId xmlns:p14="http://schemas.microsoft.com/office/powerpoint/2010/main" val="118355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a:t>
            </a:r>
            <a:r>
              <a:rPr lang="en-US" baseline="0" dirty="0" smtClean="0"/>
              <a:t> on-campus population: N = 9602 (5047 males); only places that had higher response rates are places with huge budgets to pay every student and/or have a lot more incentives – and dedicated/paid staff.  Colorado - $5 other place $67000</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3</a:t>
            </a:fld>
            <a:endParaRPr lang="en-US"/>
          </a:p>
        </p:txBody>
      </p:sp>
    </p:spTree>
    <p:extLst>
      <p:ext uri="{BB962C8B-B14F-4D97-AF65-F5344CB8AC3E}">
        <p14:creationId xmlns:p14="http://schemas.microsoft.com/office/powerpoint/2010/main" val="224753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questions</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5</a:t>
            </a:fld>
            <a:endParaRPr lang="en-US"/>
          </a:p>
        </p:txBody>
      </p:sp>
    </p:spTree>
    <p:extLst>
      <p:ext uri="{BB962C8B-B14F-4D97-AF65-F5344CB8AC3E}">
        <p14:creationId xmlns:p14="http://schemas.microsoft.com/office/powerpoint/2010/main" val="398373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Colorado</a:t>
            </a:r>
            <a:r>
              <a:rPr lang="en-US" baseline="0" dirty="0" smtClean="0"/>
              <a:t> perfect example of ‘good’ still being ‘bad’</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6</a:t>
            </a:fld>
            <a:endParaRPr lang="en-US"/>
          </a:p>
        </p:txBody>
      </p:sp>
    </p:spTree>
    <p:extLst>
      <p:ext uri="{BB962C8B-B14F-4D97-AF65-F5344CB8AC3E}">
        <p14:creationId xmlns:p14="http://schemas.microsoft.com/office/powerpoint/2010/main" val="295078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a:t>
            </a:r>
            <a:r>
              <a:rPr lang="en-US" baseline="0" dirty="0" smtClean="0"/>
              <a:t> on-campus population: N = 9602 (5047 males); only places that had higher response rates are places with huge budgets to pay every student and/or have a lot more incentives – and dedicated/paid staff.  Colorado - $5 other place $67000</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7</a:t>
            </a:fld>
            <a:endParaRPr lang="en-US"/>
          </a:p>
        </p:txBody>
      </p:sp>
    </p:spTree>
    <p:extLst>
      <p:ext uri="{BB962C8B-B14F-4D97-AF65-F5344CB8AC3E}">
        <p14:creationId xmlns:p14="http://schemas.microsoft.com/office/powerpoint/2010/main" val="265491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a:t>
            </a:r>
            <a:r>
              <a:rPr lang="en-US" baseline="0" dirty="0" smtClean="0"/>
              <a:t> on-campus population: N = 9602 (5047 males); only places that had higher response rates are places with huge budgets to pay every student and/or have a lot more incentives – and dedicated/paid staff.  Colorado - $5 other place $67000</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8</a:t>
            </a:fld>
            <a:endParaRPr lang="en-US"/>
          </a:p>
        </p:txBody>
      </p:sp>
    </p:spTree>
    <p:extLst>
      <p:ext uri="{BB962C8B-B14F-4D97-AF65-F5344CB8AC3E}">
        <p14:creationId xmlns:p14="http://schemas.microsoft.com/office/powerpoint/2010/main" val="48305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a:t>
            </a:r>
            <a:r>
              <a:rPr lang="en-US" baseline="0" dirty="0" smtClean="0"/>
              <a:t> on-campus population: N = 9602 (5047 males); only places that had higher response rates are places with huge budgets to pay every student and/or have a lot more incentives – and dedicated/paid staff.  Colorado - $5 other place $67000</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9</a:t>
            </a:fld>
            <a:endParaRPr lang="en-US"/>
          </a:p>
        </p:txBody>
      </p:sp>
    </p:spTree>
    <p:extLst>
      <p:ext uri="{BB962C8B-B14F-4D97-AF65-F5344CB8AC3E}">
        <p14:creationId xmlns:p14="http://schemas.microsoft.com/office/powerpoint/2010/main" val="74652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a:t>
            </a:r>
            <a:r>
              <a:rPr lang="en-US" baseline="0" dirty="0" smtClean="0"/>
              <a:t> on-campus population: N = 9602 (5047 males); only places that had higher response rates are places with huge budgets to pay every student and/or have a lot more incentives – and dedicated/paid staff.  Colorado - $5 other place $67000</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10</a:t>
            </a:fld>
            <a:endParaRPr lang="en-US"/>
          </a:p>
        </p:txBody>
      </p:sp>
    </p:spTree>
    <p:extLst>
      <p:ext uri="{BB962C8B-B14F-4D97-AF65-F5344CB8AC3E}">
        <p14:creationId xmlns:p14="http://schemas.microsoft.com/office/powerpoint/2010/main" val="251207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a:t>
            </a:r>
            <a:r>
              <a:rPr lang="en-US" baseline="0" dirty="0" smtClean="0"/>
              <a:t> on-campus population: N = 9602 (5047 males); only places that had higher response rates are places with huge budgets to pay every student and/or have a lot more incentives – and dedicated/paid staff.  Colorado - $5 other place $67000</a:t>
            </a:r>
            <a:endParaRPr lang="en-US" dirty="0"/>
          </a:p>
        </p:txBody>
      </p:sp>
      <p:sp>
        <p:nvSpPr>
          <p:cNvPr id="4" name="Slide Number Placeholder 3"/>
          <p:cNvSpPr>
            <a:spLocks noGrp="1"/>
          </p:cNvSpPr>
          <p:nvPr>
            <p:ph type="sldNum" sz="quarter" idx="10"/>
          </p:nvPr>
        </p:nvSpPr>
        <p:spPr/>
        <p:txBody>
          <a:bodyPr/>
          <a:lstStyle/>
          <a:p>
            <a:fld id="{31F2F06D-7BF7-F445-82C2-17CB3EEC8BD7}" type="slidenum">
              <a:rPr lang="en-US" smtClean="0"/>
              <a:t>11</a:t>
            </a:fld>
            <a:endParaRPr lang="en-US"/>
          </a:p>
        </p:txBody>
      </p:sp>
    </p:spTree>
    <p:extLst>
      <p:ext uri="{BB962C8B-B14F-4D97-AF65-F5344CB8AC3E}">
        <p14:creationId xmlns:p14="http://schemas.microsoft.com/office/powerpoint/2010/main" val="323053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7B82A4-6BA0-7C42-BBCE-E33308261E0B}"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B82A4-6BA0-7C42-BBCE-E33308261E0B}"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B82A4-6BA0-7C42-BBCE-E33308261E0B}"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7B82A4-6BA0-7C42-BBCE-E33308261E0B}"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B82A4-6BA0-7C42-BBCE-E33308261E0B}" type="datetimeFigureOut">
              <a:rPr lang="en-US" smtClean="0"/>
              <a:pPr/>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7B82A4-6BA0-7C42-BBCE-E33308261E0B}"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7B82A4-6BA0-7C42-BBCE-E33308261E0B}" type="datetimeFigureOut">
              <a:rPr lang="en-US" smtClean="0"/>
              <a:pPr/>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7B82A4-6BA0-7C42-BBCE-E33308261E0B}" type="datetimeFigureOut">
              <a:rPr lang="en-US" smtClean="0"/>
              <a:pPr/>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B82A4-6BA0-7C42-BBCE-E33308261E0B}" type="datetimeFigureOut">
              <a:rPr lang="en-US" smtClean="0"/>
              <a:pPr/>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B82A4-6BA0-7C42-BBCE-E33308261E0B}"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B82A4-6BA0-7C42-BBCE-E33308261E0B}" type="datetimeFigureOut">
              <a:rPr lang="en-US" smtClean="0"/>
              <a:pPr/>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15905-1405-7E46-AD44-15062244B8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B82A4-6BA0-7C42-BBCE-E33308261E0B}" type="datetimeFigureOut">
              <a:rPr lang="en-US" smtClean="0"/>
              <a:pPr/>
              <a:t>9/12/2018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15905-1405-7E46-AD44-15062244B8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1_bottom_blank_PP.psd"/>
          <p:cNvPicPr>
            <a:picLocks noChangeAspect="1"/>
          </p:cNvPicPr>
          <p:nvPr/>
        </p:nvPicPr>
        <p:blipFill>
          <a:blip r:embed="rId2"/>
          <a:srcRect l="4827" b="21052"/>
          <a:stretch>
            <a:fillRect/>
          </a:stretch>
        </p:blipFill>
        <p:spPr>
          <a:xfrm>
            <a:off x="-25231" y="5196181"/>
            <a:ext cx="9268050" cy="1699919"/>
          </a:xfrm>
          <a:prstGeom prst="rect">
            <a:avLst/>
          </a:prstGeom>
        </p:spPr>
      </p:pic>
      <p:sp>
        <p:nvSpPr>
          <p:cNvPr id="2" name="Title 1"/>
          <p:cNvSpPr>
            <a:spLocks noGrp="1"/>
          </p:cNvSpPr>
          <p:nvPr>
            <p:ph type="ctrTitle"/>
          </p:nvPr>
        </p:nvSpPr>
        <p:spPr>
          <a:xfrm>
            <a:off x="1" y="198846"/>
            <a:ext cx="9242818" cy="3792583"/>
          </a:xfrm>
        </p:spPr>
        <p:txBody>
          <a:bodyPr wrap="none">
            <a:noAutofit/>
          </a:bodyPr>
          <a:lstStyle/>
          <a:p>
            <a:r>
              <a:rPr lang="en-US" sz="6000" dirty="0">
                <a:ln w="3175" cap="flat" cmpd="sng" algn="ctr">
                  <a:solidFill>
                    <a:schemeClr val="tx1">
                      <a:lumMod val="75000"/>
                      <a:lumOff val="25000"/>
                    </a:schemeClr>
                  </a:solidFill>
                  <a:prstDash val="solid"/>
                  <a:round/>
                  <a:headEnd type="none" w="med" len="med"/>
                  <a:tailEnd type="none" w="med" len="med"/>
                </a:ln>
                <a:solidFill>
                  <a:schemeClr val="bg1"/>
                </a:solidFill>
                <a:effectLst>
                  <a:outerShdw blurRad="50800" dist="50800" dir="2700000">
                    <a:srgbClr val="000000">
                      <a:alpha val="43000"/>
                    </a:srgbClr>
                  </a:outerShdw>
                </a:effectLst>
                <a:latin typeface="FuturTDem"/>
                <a:cs typeface="FuturTDem"/>
              </a:rPr>
              <a:t>Campus Climate </a:t>
            </a:r>
            <a:br>
              <a:rPr lang="en-US" sz="6000" dirty="0">
                <a:ln w="3175" cap="flat" cmpd="sng" algn="ctr">
                  <a:solidFill>
                    <a:schemeClr val="tx1">
                      <a:lumMod val="75000"/>
                      <a:lumOff val="25000"/>
                    </a:schemeClr>
                  </a:solidFill>
                  <a:prstDash val="solid"/>
                  <a:round/>
                  <a:headEnd type="none" w="med" len="med"/>
                  <a:tailEnd type="none" w="med" len="med"/>
                </a:ln>
                <a:solidFill>
                  <a:schemeClr val="bg1"/>
                </a:solidFill>
                <a:effectLst>
                  <a:outerShdw blurRad="50800" dist="50800" dir="2700000">
                    <a:srgbClr val="000000">
                      <a:alpha val="43000"/>
                    </a:srgbClr>
                  </a:outerShdw>
                </a:effectLst>
                <a:latin typeface="FuturTDem"/>
                <a:cs typeface="FuturTDem"/>
              </a:rPr>
            </a:br>
            <a:r>
              <a:rPr lang="en-US" sz="6000" dirty="0">
                <a:ln w="3175" cap="flat" cmpd="sng" algn="ctr">
                  <a:solidFill>
                    <a:schemeClr val="tx1">
                      <a:lumMod val="75000"/>
                      <a:lumOff val="25000"/>
                    </a:schemeClr>
                  </a:solidFill>
                  <a:prstDash val="solid"/>
                  <a:round/>
                  <a:headEnd type="none" w="med" len="med"/>
                  <a:tailEnd type="none" w="med" len="med"/>
                </a:ln>
                <a:solidFill>
                  <a:schemeClr val="bg1"/>
                </a:solidFill>
                <a:effectLst>
                  <a:outerShdw blurRad="50800" dist="50800" dir="2700000">
                    <a:srgbClr val="000000">
                      <a:alpha val="43000"/>
                    </a:srgbClr>
                  </a:outerShdw>
                </a:effectLst>
                <a:latin typeface="FuturTDem"/>
                <a:cs typeface="FuturTDem"/>
              </a:rPr>
              <a:t>Survey Outcomes</a:t>
            </a:r>
          </a:p>
        </p:txBody>
      </p:sp>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336800" y="5866230"/>
            <a:ext cx="6550826" cy="723143"/>
          </a:xfrm>
          <a:prstGeom prst="rect">
            <a:avLst/>
          </a:prstGeom>
        </p:spPr>
      </p:pic>
      <p:pic>
        <p:nvPicPr>
          <p:cNvPr id="6" name="Picture 2" descr="no more logo">
            <a:extLst>
              <a:ext uri="{FF2B5EF4-FFF2-40B4-BE49-F238E27FC236}">
                <a16:creationId xmlns:a16="http://schemas.microsoft.com/office/drawing/2014/main" id="{581B3B2F-CBD2-3249-8E3A-40CF6BE90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3694" y="3112464"/>
            <a:ext cx="4850199" cy="2298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3" name="Content Placeholder 2"/>
          <p:cNvSpPr>
            <a:spLocks noGrp="1"/>
          </p:cNvSpPr>
          <p:nvPr>
            <p:ph idx="1"/>
          </p:nvPr>
        </p:nvSpPr>
        <p:spPr>
          <a:xfrm>
            <a:off x="355002" y="1280059"/>
            <a:ext cx="8595360" cy="4583592"/>
          </a:xfrm>
        </p:spPr>
        <p:txBody>
          <a:bodyPr>
            <a:normAutofit/>
          </a:bodyPr>
          <a:lstStyle/>
          <a:p>
            <a:pPr>
              <a:spcBef>
                <a:spcPts val="0"/>
              </a:spcBef>
            </a:pPr>
            <a:r>
              <a:rPr lang="en-US" sz="2800" dirty="0" smtClean="0"/>
              <a:t>Highlight male survivor statistics in outreach/education</a:t>
            </a:r>
          </a:p>
          <a:p>
            <a:pPr>
              <a:spcBef>
                <a:spcPts val="0"/>
              </a:spcBef>
            </a:pPr>
            <a:r>
              <a:rPr lang="en-US" sz="2800" dirty="0" smtClean="0"/>
              <a:t>Create male-specific support page on STOP website</a:t>
            </a:r>
          </a:p>
          <a:p>
            <a:pPr>
              <a:spcBef>
                <a:spcPts val="0"/>
              </a:spcBef>
            </a:pPr>
            <a:r>
              <a:rPr lang="en-US" sz="2800" dirty="0" smtClean="0"/>
              <a:t>Maintain gender-neutral/inclusive messaging</a:t>
            </a:r>
          </a:p>
          <a:p>
            <a:pPr>
              <a:spcBef>
                <a:spcPts val="0"/>
              </a:spcBef>
            </a:pPr>
            <a:r>
              <a:rPr lang="en-US" sz="2800" dirty="0" smtClean="0"/>
              <a:t>Develop resources that reduce stigma for men accessing mental/physical health resources</a:t>
            </a:r>
          </a:p>
          <a:p>
            <a:pPr>
              <a:spcBef>
                <a:spcPts val="0"/>
              </a:spcBef>
            </a:pPr>
            <a:r>
              <a:rPr lang="en-US" sz="2800" dirty="0" smtClean="0"/>
              <a:t>Engage in male-centric survivor awareness campaigns</a:t>
            </a:r>
          </a:p>
          <a:p>
            <a:pPr>
              <a:spcBef>
                <a:spcPts val="0"/>
              </a:spcBef>
            </a:pPr>
            <a:r>
              <a:rPr lang="en-US" sz="2800" dirty="0" smtClean="0"/>
              <a:t>Explore Coaching Boys Into Men curriculum in Athletics</a:t>
            </a:r>
          </a:p>
          <a:p>
            <a:pPr>
              <a:spcBef>
                <a:spcPts val="0"/>
              </a:spcBef>
            </a:pPr>
            <a:r>
              <a:rPr lang="en-US" sz="2800" dirty="0" smtClean="0"/>
              <a:t>Explore healthy </a:t>
            </a:r>
            <a:r>
              <a:rPr lang="en-US" sz="2800" dirty="0"/>
              <a:t>masculinity programming, men’s </a:t>
            </a:r>
            <a:r>
              <a:rPr lang="en-US" sz="2800" dirty="0" smtClean="0"/>
              <a:t>leadership/mentorship groups</a:t>
            </a:r>
            <a:endParaRPr lang="en-US" sz="2800" dirty="0"/>
          </a:p>
          <a:p>
            <a:pPr>
              <a:spcBef>
                <a:spcPts val="0"/>
              </a:spcBef>
            </a:pPr>
            <a:endParaRPr lang="en-US" sz="2800" dirty="0" smtClean="0"/>
          </a:p>
          <a:p>
            <a:pPr>
              <a:spcBef>
                <a:spcPts val="0"/>
              </a:spcBef>
            </a:pPr>
            <a:endParaRPr lang="en-US" sz="2400" dirty="0"/>
          </a:p>
        </p:txBody>
      </p:sp>
      <p:sp>
        <p:nvSpPr>
          <p:cNvPr id="4" name="Title 1"/>
          <p:cNvSpPr>
            <a:spLocks noGrp="1"/>
          </p:cNvSpPr>
          <p:nvPr>
            <p:ph type="title"/>
          </p:nvPr>
        </p:nvSpPr>
        <p:spPr>
          <a:xfrm>
            <a:off x="0" y="137059"/>
            <a:ext cx="9144000" cy="1143000"/>
          </a:xfrm>
        </p:spPr>
        <p:txBody>
          <a:bodyPr>
            <a:noAutofit/>
          </a:bodyPr>
          <a:lstStyle/>
          <a:p>
            <a:r>
              <a:rPr lang="en-US" sz="3600" b="1" dirty="0" smtClean="0"/>
              <a:t>Engaging men in prevention/supporting male-identified survivors</a:t>
            </a:r>
            <a:endParaRPr lang="en-US" sz="3600" b="1" dirty="0"/>
          </a:p>
        </p:txBody>
      </p:sp>
    </p:spTree>
    <p:extLst>
      <p:ext uri="{BB962C8B-B14F-4D97-AF65-F5344CB8AC3E}">
        <p14:creationId xmlns:p14="http://schemas.microsoft.com/office/powerpoint/2010/main" val="3531795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3" name="Content Placeholder 2"/>
          <p:cNvSpPr>
            <a:spLocks noGrp="1"/>
          </p:cNvSpPr>
          <p:nvPr>
            <p:ph idx="1"/>
          </p:nvPr>
        </p:nvSpPr>
        <p:spPr>
          <a:xfrm>
            <a:off x="463550" y="1063051"/>
            <a:ext cx="8229600" cy="4800600"/>
          </a:xfrm>
        </p:spPr>
        <p:txBody>
          <a:bodyPr>
            <a:normAutofit/>
          </a:bodyPr>
          <a:lstStyle/>
          <a:p>
            <a:pPr>
              <a:spcBef>
                <a:spcPts val="0"/>
              </a:spcBef>
            </a:pPr>
            <a:r>
              <a:rPr lang="en-US" sz="2800" dirty="0" smtClean="0"/>
              <a:t>Emphasize relationship between alcohol and consent in student workshops/programs, including Step Up!</a:t>
            </a:r>
          </a:p>
          <a:p>
            <a:pPr>
              <a:spcBef>
                <a:spcPts val="0"/>
              </a:spcBef>
            </a:pPr>
            <a:r>
              <a:rPr lang="en-US" sz="2800" dirty="0" smtClean="0"/>
              <a:t>Review referral process for students who disclose sexual misconduct in AWARE program</a:t>
            </a:r>
          </a:p>
          <a:p>
            <a:pPr>
              <a:spcBef>
                <a:spcPts val="0"/>
              </a:spcBef>
            </a:pPr>
            <a:r>
              <a:rPr lang="en-US" sz="2800" dirty="0" smtClean="0"/>
              <a:t>Explore grant application for NCAA Choices Grant</a:t>
            </a:r>
          </a:p>
          <a:p>
            <a:pPr>
              <a:spcBef>
                <a:spcPts val="0"/>
              </a:spcBef>
            </a:pPr>
            <a:r>
              <a:rPr lang="en-US" sz="2800" dirty="0" smtClean="0"/>
              <a:t>Build relationships with City of Laramie related to off-campus alcohol enforcement/policy (LPD, ACSO, ACAO, Downtown Taverns </a:t>
            </a:r>
            <a:r>
              <a:rPr lang="en-US" sz="2800" dirty="0" err="1" smtClean="0"/>
              <a:t>Assoc</a:t>
            </a:r>
            <a:r>
              <a:rPr lang="en-US" sz="2800" dirty="0" smtClean="0"/>
              <a:t>, etc.) </a:t>
            </a:r>
          </a:p>
          <a:p>
            <a:pPr>
              <a:spcBef>
                <a:spcPts val="0"/>
              </a:spcBef>
            </a:pPr>
            <a:endParaRPr lang="en-US" sz="2400" dirty="0"/>
          </a:p>
        </p:txBody>
      </p:sp>
      <p:sp>
        <p:nvSpPr>
          <p:cNvPr id="4" name="Title 1"/>
          <p:cNvSpPr>
            <a:spLocks noGrp="1"/>
          </p:cNvSpPr>
          <p:nvPr>
            <p:ph type="title"/>
          </p:nvPr>
        </p:nvSpPr>
        <p:spPr>
          <a:xfrm>
            <a:off x="0" y="137059"/>
            <a:ext cx="9144000" cy="1143000"/>
          </a:xfrm>
        </p:spPr>
        <p:txBody>
          <a:bodyPr>
            <a:noAutofit/>
          </a:bodyPr>
          <a:lstStyle/>
          <a:p>
            <a:r>
              <a:rPr lang="en-US" sz="3200" b="1" dirty="0" smtClean="0"/>
              <a:t>Address the link between alcohol &amp; sexual violence</a:t>
            </a:r>
            <a:endParaRPr lang="en-US" sz="3200" b="1" dirty="0"/>
          </a:p>
        </p:txBody>
      </p:sp>
    </p:spTree>
    <p:extLst>
      <p:ext uri="{BB962C8B-B14F-4D97-AF65-F5344CB8AC3E}">
        <p14:creationId xmlns:p14="http://schemas.microsoft.com/office/powerpoint/2010/main" val="21037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3" name="Content Placeholder 2"/>
          <p:cNvSpPr>
            <a:spLocks noGrp="1"/>
          </p:cNvSpPr>
          <p:nvPr>
            <p:ph idx="1"/>
          </p:nvPr>
        </p:nvSpPr>
        <p:spPr>
          <a:xfrm>
            <a:off x="463550" y="1415141"/>
            <a:ext cx="8229600" cy="4800600"/>
          </a:xfrm>
        </p:spPr>
        <p:txBody>
          <a:bodyPr>
            <a:normAutofit/>
          </a:bodyPr>
          <a:lstStyle/>
          <a:p>
            <a:pPr marL="0" lvl="0" indent="0">
              <a:buNone/>
            </a:pPr>
            <a:r>
              <a:rPr lang="en-US" sz="3000" dirty="0">
                <a:solidFill>
                  <a:prstClr val="black"/>
                </a:solidFill>
              </a:rPr>
              <a:t>Consequently:</a:t>
            </a:r>
          </a:p>
          <a:p>
            <a:pPr lvl="0"/>
            <a:r>
              <a:rPr lang="en-US" sz="1700" dirty="0">
                <a:solidFill>
                  <a:srgbClr val="FF0000"/>
                </a:solidFill>
              </a:rPr>
              <a:t>“Campuses must regularly conduct research-based sexual misconduct climate surveys” </a:t>
            </a:r>
            <a:r>
              <a:rPr lang="en-US" sz="1900" dirty="0">
                <a:solidFill>
                  <a:prstClr val="black"/>
                </a:solidFill>
              </a:rPr>
              <a:t>(White House Task Force To Protect Students From Sexual Assault – 2017)</a:t>
            </a:r>
          </a:p>
          <a:p>
            <a:pPr lvl="0"/>
            <a:r>
              <a:rPr lang="en-US" sz="1700" dirty="0">
                <a:solidFill>
                  <a:srgbClr val="FF0000"/>
                </a:solidFill>
              </a:rPr>
              <a:t>“Campus climate surveys are essential because they generate data on the nature and extent of sexual assault on campuses, as well as campus attitudes surrounding sexual assault. Armed with accurate data, administrators and students can then begin to direct resources where they are most needed. Both the White House Task Force to Protect Students from Sexual Assault and the Department of Education's Office for Civil Rights have identified campus climate surveys as best practices.”</a:t>
            </a:r>
            <a:r>
              <a:rPr lang="en-US" sz="1700" dirty="0">
                <a:solidFill>
                  <a:prstClr val="black"/>
                </a:solidFill>
              </a:rPr>
              <a:t> </a:t>
            </a:r>
            <a:r>
              <a:rPr lang="en-US" sz="1900" dirty="0">
                <a:solidFill>
                  <a:prstClr val="black"/>
                </a:solidFill>
              </a:rPr>
              <a:t>(United States Department of Justice, 2017)</a:t>
            </a:r>
          </a:p>
          <a:p>
            <a:pPr lvl="0"/>
            <a:r>
              <a:rPr lang="en-US" sz="1700" dirty="0">
                <a:solidFill>
                  <a:srgbClr val="FF0000"/>
                </a:solidFill>
              </a:rPr>
              <a:t>Campus Climate Surveys are “critical tools for schools to better document both reported and unreported incidents of sexual violence, understand why survivors are not reporting, and assess administrative and cultural issues on campus that undermine reporting” and “one of the best prevention tools”. </a:t>
            </a:r>
            <a:r>
              <a:rPr lang="en-US" sz="1900" dirty="0">
                <a:solidFill>
                  <a:prstClr val="black"/>
                </a:solidFill>
              </a:rPr>
              <a:t>(American Association of University Women, 2017)</a:t>
            </a:r>
            <a:endParaRPr lang="en-US" sz="1900" dirty="0">
              <a:solidFill>
                <a:srgbClr val="FF0000"/>
              </a:solidFill>
            </a:endParaRPr>
          </a:p>
        </p:txBody>
      </p:sp>
      <p:sp>
        <p:nvSpPr>
          <p:cNvPr id="4" name="Title 1"/>
          <p:cNvSpPr>
            <a:spLocks noGrp="1"/>
          </p:cNvSpPr>
          <p:nvPr>
            <p:ph type="title"/>
          </p:nvPr>
        </p:nvSpPr>
        <p:spPr>
          <a:xfrm>
            <a:off x="463550" y="137059"/>
            <a:ext cx="8229600" cy="1143000"/>
          </a:xfrm>
        </p:spPr>
        <p:txBody>
          <a:bodyPr>
            <a:normAutofit fontScale="90000"/>
          </a:bodyPr>
          <a:lstStyle/>
          <a:p>
            <a:r>
              <a:rPr lang="en-US" sz="3600" dirty="0">
                <a:solidFill>
                  <a:prstClr val="black"/>
                </a:solidFill>
              </a:rPr>
              <a:t>The Overwhelming Majority of Assaults are Never Reported to Campus Authorities</a:t>
            </a:r>
            <a:endParaRPr lang="en-US" b="1" dirty="0"/>
          </a:p>
        </p:txBody>
      </p:sp>
    </p:spTree>
    <p:extLst>
      <p:ext uri="{BB962C8B-B14F-4D97-AF65-F5344CB8AC3E}">
        <p14:creationId xmlns:p14="http://schemas.microsoft.com/office/powerpoint/2010/main" val="3280079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3" name="Content Placeholder 2"/>
          <p:cNvSpPr>
            <a:spLocks noGrp="1"/>
          </p:cNvSpPr>
          <p:nvPr>
            <p:ph idx="1"/>
          </p:nvPr>
        </p:nvSpPr>
        <p:spPr>
          <a:xfrm>
            <a:off x="463550" y="1063051"/>
            <a:ext cx="8229600" cy="4800600"/>
          </a:xfrm>
        </p:spPr>
        <p:txBody>
          <a:bodyPr>
            <a:normAutofit/>
          </a:bodyPr>
          <a:lstStyle/>
          <a:p>
            <a:pPr>
              <a:spcBef>
                <a:spcPts val="0"/>
              </a:spcBef>
            </a:pPr>
            <a:r>
              <a:rPr lang="en-US" sz="2200" dirty="0">
                <a:solidFill>
                  <a:srgbClr val="FF0000"/>
                </a:solidFill>
              </a:rPr>
              <a:t>Incentives:</a:t>
            </a:r>
            <a:r>
              <a:rPr lang="en-US" sz="2200" dirty="0"/>
              <a:t> 5 $100 prizes, 50 $20 Amazon Gift Cards, Restaurant Gift Certificates, Lunch with UW President, UW apparel, massages, personal training sessions, $100 bookstore gift certificate, etc.</a:t>
            </a:r>
          </a:p>
          <a:p>
            <a:pPr>
              <a:spcBef>
                <a:spcPts val="0"/>
              </a:spcBef>
            </a:pPr>
            <a:r>
              <a:rPr lang="en-US" sz="2200" dirty="0">
                <a:solidFill>
                  <a:srgbClr val="FF0000"/>
                </a:solidFill>
              </a:rPr>
              <a:t>Student group incentives: </a:t>
            </a:r>
            <a:r>
              <a:rPr lang="en-US" sz="2200" dirty="0"/>
              <a:t>ROTC, Fraternity and Sorority, Athletics, Residence Communities, etc.</a:t>
            </a:r>
          </a:p>
          <a:p>
            <a:pPr>
              <a:spcBef>
                <a:spcPts val="0"/>
              </a:spcBef>
            </a:pPr>
            <a:r>
              <a:rPr lang="en-US" sz="2200" dirty="0"/>
              <a:t>Nearly </a:t>
            </a:r>
            <a:r>
              <a:rPr lang="en-US" sz="2200" i="1" dirty="0"/>
              <a:t>200</a:t>
            </a:r>
            <a:r>
              <a:rPr lang="en-US" sz="2200" dirty="0"/>
              <a:t> Prizes totaling </a:t>
            </a:r>
            <a:r>
              <a:rPr lang="en-US" sz="2200" i="1" dirty="0"/>
              <a:t>thousands</a:t>
            </a:r>
            <a:r>
              <a:rPr lang="en-US" sz="2200" dirty="0"/>
              <a:t> of dollars; almost 1 in 10 chance of winning</a:t>
            </a:r>
          </a:p>
          <a:p>
            <a:pPr>
              <a:spcBef>
                <a:spcPts val="0"/>
              </a:spcBef>
            </a:pPr>
            <a:r>
              <a:rPr lang="en-US" sz="2200" dirty="0">
                <a:solidFill>
                  <a:srgbClr val="FF0000"/>
                </a:solidFill>
              </a:rPr>
              <a:t>Advertising:</a:t>
            </a:r>
            <a:r>
              <a:rPr lang="en-US" sz="2200" dirty="0"/>
              <a:t> President’s email, ASUW announcements, table tents in Union and Washakie, targeted email announcements, posters, postcards, etc.</a:t>
            </a:r>
          </a:p>
          <a:p>
            <a:pPr>
              <a:spcBef>
                <a:spcPts val="0"/>
              </a:spcBef>
            </a:pPr>
            <a:r>
              <a:rPr lang="en-US" sz="2200" dirty="0">
                <a:solidFill>
                  <a:srgbClr val="FF0000"/>
                </a:solidFill>
              </a:rPr>
              <a:t>ARC-3 and IRMA </a:t>
            </a:r>
            <a:r>
              <a:rPr lang="en-US" sz="2200" dirty="0"/>
              <a:t>– extensively validated/widely used (i.e., 40 states)</a:t>
            </a:r>
          </a:p>
          <a:p>
            <a:pPr>
              <a:spcBef>
                <a:spcPts val="0"/>
              </a:spcBef>
            </a:pPr>
            <a:r>
              <a:rPr lang="en-US" sz="2200" dirty="0"/>
              <a:t>Approximately </a:t>
            </a:r>
            <a:r>
              <a:rPr lang="en-US" sz="2200" dirty="0">
                <a:solidFill>
                  <a:srgbClr val="FF0000"/>
                </a:solidFill>
              </a:rPr>
              <a:t>1900</a:t>
            </a:r>
            <a:r>
              <a:rPr lang="en-US" sz="2200" dirty="0"/>
              <a:t> </a:t>
            </a:r>
            <a:r>
              <a:rPr lang="en-US" sz="2200" b="1" i="1" dirty="0"/>
              <a:t>completed</a:t>
            </a:r>
            <a:r>
              <a:rPr lang="en-US" sz="2200" dirty="0"/>
              <a:t> the entire survey (20%)</a:t>
            </a:r>
          </a:p>
          <a:p>
            <a:pPr>
              <a:spcBef>
                <a:spcPts val="0"/>
              </a:spcBef>
            </a:pPr>
            <a:r>
              <a:rPr lang="en-US" sz="2200" dirty="0" smtClean="0">
                <a:solidFill>
                  <a:srgbClr val="FF0000"/>
                </a:solidFill>
              </a:rPr>
              <a:t>Attention </a:t>
            </a:r>
            <a:r>
              <a:rPr lang="en-US" sz="2200" dirty="0">
                <a:solidFill>
                  <a:srgbClr val="FF0000"/>
                </a:solidFill>
              </a:rPr>
              <a:t>check</a:t>
            </a:r>
            <a:r>
              <a:rPr lang="en-US" sz="2200" dirty="0"/>
              <a:t> questions and analyses to exclude bad data</a:t>
            </a:r>
          </a:p>
        </p:txBody>
      </p:sp>
      <p:sp>
        <p:nvSpPr>
          <p:cNvPr id="4" name="Title 1"/>
          <p:cNvSpPr>
            <a:spLocks noGrp="1"/>
          </p:cNvSpPr>
          <p:nvPr>
            <p:ph type="title"/>
          </p:nvPr>
        </p:nvSpPr>
        <p:spPr>
          <a:xfrm>
            <a:off x="463550" y="137059"/>
            <a:ext cx="8229600" cy="1143000"/>
          </a:xfrm>
        </p:spPr>
        <p:txBody>
          <a:bodyPr>
            <a:normAutofit/>
          </a:bodyPr>
          <a:lstStyle/>
          <a:p>
            <a:r>
              <a:rPr lang="en-US" b="1" dirty="0"/>
              <a:t>Campus Climate Survey: Methods</a:t>
            </a:r>
          </a:p>
        </p:txBody>
      </p:sp>
    </p:spTree>
    <p:extLst>
      <p:ext uri="{BB962C8B-B14F-4D97-AF65-F5344CB8AC3E}">
        <p14:creationId xmlns:p14="http://schemas.microsoft.com/office/powerpoint/2010/main" val="1773364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We Know Numbers are Accurate?????</a:t>
            </a:r>
            <a:endParaRPr lang="en-US" b="1" dirty="0"/>
          </a:p>
        </p:txBody>
      </p:sp>
      <p:sp>
        <p:nvSpPr>
          <p:cNvPr id="3" name="Content Placeholder 2"/>
          <p:cNvSpPr>
            <a:spLocks noGrp="1"/>
          </p:cNvSpPr>
          <p:nvPr>
            <p:ph idx="1"/>
          </p:nvPr>
        </p:nvSpPr>
        <p:spPr>
          <a:xfrm>
            <a:off x="457199" y="1600200"/>
            <a:ext cx="8499765" cy="5008418"/>
          </a:xfrm>
        </p:spPr>
        <p:txBody>
          <a:bodyPr>
            <a:normAutofit fontScale="77500" lnSpcReduction="20000"/>
          </a:bodyPr>
          <a:lstStyle/>
          <a:p>
            <a:r>
              <a:rPr lang="en-US" dirty="0" smtClean="0"/>
              <a:t>Numbers skewed by volunteer/self-selection bias? Unlikely:</a:t>
            </a:r>
          </a:p>
          <a:p>
            <a:pPr marL="0" indent="0">
              <a:buNone/>
            </a:pPr>
            <a:r>
              <a:rPr lang="en-US" dirty="0"/>
              <a:t>	</a:t>
            </a:r>
            <a:r>
              <a:rPr lang="en-US" dirty="0" smtClean="0"/>
              <a:t>- </a:t>
            </a:r>
            <a:r>
              <a:rPr lang="en-US" sz="2000" dirty="0" smtClean="0"/>
              <a:t>One of the largest sample sizes for an incentive-based UW volunteer survey (1900+)</a:t>
            </a:r>
          </a:p>
          <a:p>
            <a:pPr marL="0" indent="0">
              <a:buNone/>
            </a:pPr>
            <a:r>
              <a:rPr lang="en-US" sz="2000" dirty="0"/>
              <a:t>	</a:t>
            </a:r>
            <a:r>
              <a:rPr lang="en-US" sz="2000" dirty="0" smtClean="0"/>
              <a:t>- Survivors opting OUT happens too</a:t>
            </a:r>
          </a:p>
          <a:p>
            <a:pPr marL="0" indent="0">
              <a:buNone/>
            </a:pPr>
            <a:r>
              <a:rPr lang="en-US" sz="2000" dirty="0"/>
              <a:t>	</a:t>
            </a:r>
            <a:r>
              <a:rPr lang="en-US" sz="2000" dirty="0" smtClean="0"/>
              <a:t>- Not much evidence for correlation between response rate and assault</a:t>
            </a:r>
          </a:p>
          <a:p>
            <a:pPr marL="0" indent="0">
              <a:buNone/>
            </a:pPr>
            <a:r>
              <a:rPr lang="en-US" sz="2000" dirty="0"/>
              <a:t>	</a:t>
            </a:r>
            <a:r>
              <a:rPr lang="en-US" sz="2000" dirty="0" smtClean="0"/>
              <a:t>  rate (see Tulane)</a:t>
            </a:r>
          </a:p>
          <a:p>
            <a:pPr marL="0" indent="0">
              <a:buNone/>
            </a:pPr>
            <a:r>
              <a:rPr lang="en-US" sz="2000" dirty="0"/>
              <a:t>	</a:t>
            </a:r>
            <a:r>
              <a:rPr lang="en-US" sz="2000" dirty="0" smtClean="0"/>
              <a:t>- Stratified random samples and national data rates similar (CDC’s NISVS)</a:t>
            </a:r>
          </a:p>
          <a:p>
            <a:r>
              <a:rPr lang="en-US" dirty="0" smtClean="0">
                <a:solidFill>
                  <a:srgbClr val="FF0000"/>
                </a:solidFill>
              </a:rPr>
              <a:t>If multiple independent research teams across multiple institutions using varied methods and sampling techniques consistently converge on similar numbers, we might need to consider possibility that they’re accurate even if we don’t like them.  (Bathroom scale analogy)</a:t>
            </a:r>
          </a:p>
          <a:p>
            <a:r>
              <a:rPr lang="en-US" dirty="0" smtClean="0"/>
              <a:t>In short – best available survey, huge sample size, convergence with other institutions’ estimates</a:t>
            </a:r>
          </a:p>
          <a:p>
            <a:r>
              <a:rPr lang="en-US" dirty="0" smtClean="0"/>
              <a:t>Aside: These questions typically only arise in case of sexual assault</a:t>
            </a:r>
            <a:endParaRPr lang="en-US" dirty="0"/>
          </a:p>
        </p:txBody>
      </p:sp>
    </p:spTree>
    <p:extLst>
      <p:ext uri="{BB962C8B-B14F-4D97-AF65-F5344CB8AC3E}">
        <p14:creationId xmlns:p14="http://schemas.microsoft.com/office/powerpoint/2010/main" val="196758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2_bottom section_cmp_PP.psd"/>
          <p:cNvPicPr>
            <a:picLocks noChangeAspect="1"/>
          </p:cNvPicPr>
          <p:nvPr/>
        </p:nvPicPr>
        <p:blipFill>
          <a:blip r:embed="rId3"/>
          <a:stretch>
            <a:fillRect/>
          </a:stretch>
        </p:blipFill>
        <p:spPr>
          <a:xfrm>
            <a:off x="-18461" y="5613935"/>
            <a:ext cx="9182779" cy="1283012"/>
          </a:xfrm>
          <a:prstGeom prst="rect">
            <a:avLst/>
          </a:prstGeom>
        </p:spPr>
      </p:pic>
      <p:sp>
        <p:nvSpPr>
          <p:cNvPr id="6" name="Title 1"/>
          <p:cNvSpPr txBox="1">
            <a:spLocks/>
          </p:cNvSpPr>
          <p:nvPr/>
        </p:nvSpPr>
        <p:spPr>
          <a:xfrm>
            <a:off x="102035" y="5978580"/>
            <a:ext cx="5265347" cy="553721"/>
          </a:xfrm>
          <a:prstGeom prst="rect">
            <a:avLst/>
          </a:prstGeom>
        </p:spPr>
        <p:txBody>
          <a:bodyPr vert="horz" wrap="none"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a:ln w="3175" cap="flat" cmpd="sng" algn="ctr">
                  <a:solidFill>
                    <a:schemeClr val="tx1">
                      <a:lumMod val="75000"/>
                      <a:lumOff val="25000"/>
                    </a:schemeClr>
                  </a:solidFill>
                  <a:prstDash val="solid"/>
                  <a:round/>
                  <a:headEnd type="none" w="med" len="med"/>
                  <a:tailEnd type="none" w="med" len="med"/>
                </a:ln>
                <a:solidFill>
                  <a:schemeClr val="bg1"/>
                </a:solidFill>
                <a:effectLst>
                  <a:outerShdw blurRad="50800" dist="50800" dir="2700000">
                    <a:srgbClr val="000000">
                      <a:alpha val="43000"/>
                    </a:srgbClr>
                  </a:outerShdw>
                </a:effectLst>
                <a:uLnTx/>
                <a:uFillTx/>
                <a:latin typeface="FuturTBooRo1"/>
                <a:ea typeface="+mj-ea"/>
                <a:cs typeface="Al Bayan Plain" pitchFamily="2" charset="-78"/>
              </a:rPr>
              <a:t>Outcome</a:t>
            </a:r>
            <a:r>
              <a:rPr kumimoji="0" lang="en-US" sz="5000" b="1" i="0" u="none" strike="noStrike" kern="1200" cap="none" spc="0" normalizeH="0" baseline="0" noProof="0" dirty="0">
                <a:ln w="3175" cap="flat" cmpd="sng" algn="ctr">
                  <a:solidFill>
                    <a:schemeClr val="tx1">
                      <a:lumMod val="75000"/>
                      <a:lumOff val="25000"/>
                    </a:schemeClr>
                  </a:solidFill>
                  <a:prstDash val="solid"/>
                  <a:round/>
                  <a:headEnd type="none" w="med" len="med"/>
                  <a:tailEnd type="none" w="med" len="med"/>
                </a:ln>
                <a:solidFill>
                  <a:schemeClr val="bg1"/>
                </a:solidFill>
                <a:effectLst>
                  <a:outerShdw blurRad="50800" dist="50800" dir="2700000">
                    <a:srgbClr val="000000">
                      <a:alpha val="43000"/>
                    </a:srgbClr>
                  </a:outerShdw>
                </a:effectLst>
                <a:uLnTx/>
                <a:uFillTx/>
                <a:latin typeface="FuturTBooRo1"/>
                <a:ea typeface="+mj-ea"/>
                <a:cs typeface="FuturTBooRo1"/>
              </a:rPr>
              <a:t>: Sexual Violence</a:t>
            </a:r>
          </a:p>
        </p:txBody>
      </p:sp>
      <p:graphicFrame>
        <p:nvGraphicFramePr>
          <p:cNvPr id="4" name="Table 3">
            <a:extLst>
              <a:ext uri="{FF2B5EF4-FFF2-40B4-BE49-F238E27FC236}">
                <a16:creationId xmlns:a16="http://schemas.microsoft.com/office/drawing/2014/main" id="{1A4A26FE-005D-7F46-950F-A98BD5860771}"/>
              </a:ext>
            </a:extLst>
          </p:cNvPr>
          <p:cNvGraphicFramePr>
            <a:graphicFrameLocks noGrp="1"/>
          </p:cNvGraphicFramePr>
          <p:nvPr>
            <p:extLst>
              <p:ext uri="{D42A27DB-BD31-4B8C-83A1-F6EECF244321}">
                <p14:modId xmlns:p14="http://schemas.microsoft.com/office/powerpoint/2010/main" val="4173385083"/>
              </p:ext>
            </p:extLst>
          </p:nvPr>
        </p:nvGraphicFramePr>
        <p:xfrm>
          <a:off x="743877" y="1257685"/>
          <a:ext cx="7454550" cy="3740342"/>
        </p:xfrm>
        <a:graphic>
          <a:graphicData uri="http://schemas.openxmlformats.org/drawingml/2006/table">
            <a:tbl>
              <a:tblPr firstRow="1" bandRow="1">
                <a:tableStyleId>{5C22544A-7EE6-4342-B048-85BDC9FD1C3A}</a:tableStyleId>
              </a:tblPr>
              <a:tblGrid>
                <a:gridCol w="2757220">
                  <a:extLst>
                    <a:ext uri="{9D8B030D-6E8A-4147-A177-3AD203B41FA5}">
                      <a16:colId xmlns:a16="http://schemas.microsoft.com/office/drawing/2014/main" val="514942122"/>
                    </a:ext>
                  </a:extLst>
                </a:gridCol>
                <a:gridCol w="2348665">
                  <a:extLst>
                    <a:ext uri="{9D8B030D-6E8A-4147-A177-3AD203B41FA5}">
                      <a16:colId xmlns:a16="http://schemas.microsoft.com/office/drawing/2014/main" val="1544335716"/>
                    </a:ext>
                  </a:extLst>
                </a:gridCol>
                <a:gridCol w="2348665">
                  <a:extLst>
                    <a:ext uri="{9D8B030D-6E8A-4147-A177-3AD203B41FA5}">
                      <a16:colId xmlns:a16="http://schemas.microsoft.com/office/drawing/2014/main" val="4045129971"/>
                    </a:ext>
                  </a:extLst>
                </a:gridCol>
              </a:tblGrid>
              <a:tr h="1336506">
                <a:tc>
                  <a:txBody>
                    <a:bodyPr/>
                    <a:lstStyle/>
                    <a:p>
                      <a:endParaRPr lang="en-US" sz="2000" dirty="0">
                        <a:effectLst/>
                        <a:latin typeface="+mn-lt"/>
                      </a:endParaRPr>
                    </a:p>
                  </a:txBody>
                  <a:tcPr marL="68580" marR="68580" marT="0" marB="0" anchor="ctr">
                    <a:solidFill>
                      <a:schemeClr val="bg2">
                        <a:lumMod val="25000"/>
                      </a:schemeClr>
                    </a:solidFill>
                  </a:tcPr>
                </a:tc>
                <a:tc>
                  <a:txBody>
                    <a:bodyPr/>
                    <a:lstStyle/>
                    <a:p>
                      <a:pPr marL="0" marR="0" algn="ctr">
                        <a:spcBef>
                          <a:spcPts val="0"/>
                        </a:spcBef>
                        <a:spcAft>
                          <a:spcPts val="0"/>
                        </a:spcAft>
                      </a:pPr>
                      <a:r>
                        <a:rPr lang="en-US" sz="2000" b="1" dirty="0">
                          <a:effectLst/>
                          <a:latin typeface="+mn-lt"/>
                        </a:rPr>
                        <a:t>Broad Definition*</a:t>
                      </a:r>
                      <a:endParaRPr lang="en-US" sz="2000" dirty="0">
                        <a:effectLst/>
                        <a:latin typeface="+mn-lt"/>
                      </a:endParaRPr>
                    </a:p>
                  </a:txBody>
                  <a:tcPr marL="68580" marR="68580" marT="0" marB="0" anchor="ctr">
                    <a:solidFill>
                      <a:schemeClr val="bg2">
                        <a:lumMod val="25000"/>
                      </a:schemeClr>
                    </a:solidFill>
                  </a:tcPr>
                </a:tc>
                <a:tc>
                  <a:txBody>
                    <a:bodyPr/>
                    <a:lstStyle/>
                    <a:p>
                      <a:pPr marL="0" marR="0" algn="ctr">
                        <a:spcBef>
                          <a:spcPts val="0"/>
                        </a:spcBef>
                        <a:spcAft>
                          <a:spcPts val="0"/>
                        </a:spcAft>
                      </a:pPr>
                      <a:r>
                        <a:rPr lang="en-US" sz="2000" b="1" dirty="0">
                          <a:effectLst/>
                          <a:latin typeface="+mn-lt"/>
                        </a:rPr>
                        <a:t>Narrow Definition**</a:t>
                      </a:r>
                      <a:endParaRPr lang="en-US" sz="2000" dirty="0">
                        <a:effectLst/>
                        <a:latin typeface="+mn-lt"/>
                      </a:endParaRPr>
                    </a:p>
                  </a:txBody>
                  <a:tcPr marL="68580" marR="68580" marT="0" marB="0" anchor="ctr">
                    <a:solidFill>
                      <a:schemeClr val="bg2">
                        <a:lumMod val="25000"/>
                      </a:schemeClr>
                    </a:solidFill>
                  </a:tcPr>
                </a:tc>
                <a:extLst>
                  <a:ext uri="{0D108BD9-81ED-4DB2-BD59-A6C34878D82A}">
                    <a16:rowId xmlns:a16="http://schemas.microsoft.com/office/drawing/2014/main" val="718979580"/>
                  </a:ext>
                </a:extLst>
              </a:tr>
              <a:tr h="592250">
                <a:tc>
                  <a:txBody>
                    <a:bodyPr/>
                    <a:lstStyle/>
                    <a:p>
                      <a:pPr marL="0" marR="0">
                        <a:spcBef>
                          <a:spcPts val="0"/>
                        </a:spcBef>
                        <a:spcAft>
                          <a:spcPts val="0"/>
                        </a:spcAft>
                      </a:pPr>
                      <a:r>
                        <a:rPr lang="en-US" sz="2000" b="1" dirty="0">
                          <a:effectLst/>
                          <a:latin typeface="+mn-lt"/>
                        </a:rPr>
                        <a:t>Campus Body</a:t>
                      </a:r>
                      <a:endParaRPr lang="en-US" sz="2000" dirty="0">
                        <a:effectLst/>
                        <a:latin typeface="+mn-lt"/>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000" dirty="0">
                          <a:effectLst/>
                          <a:latin typeface="+mn-lt"/>
                        </a:rPr>
                        <a:t>27%</a:t>
                      </a: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000" dirty="0">
                          <a:effectLst/>
                          <a:latin typeface="+mn-lt"/>
                        </a:rPr>
                        <a:t>19%</a:t>
                      </a:r>
                    </a:p>
                  </a:txBody>
                  <a:tcPr marL="68580" marR="68580" marT="0" marB="0" anchor="ctr">
                    <a:solidFill>
                      <a:schemeClr val="bg2">
                        <a:lumMod val="75000"/>
                      </a:schemeClr>
                    </a:solidFill>
                  </a:tcPr>
                </a:tc>
                <a:extLst>
                  <a:ext uri="{0D108BD9-81ED-4DB2-BD59-A6C34878D82A}">
                    <a16:rowId xmlns:a16="http://schemas.microsoft.com/office/drawing/2014/main" val="3186631386"/>
                  </a:ext>
                </a:extLst>
              </a:tr>
              <a:tr h="592250">
                <a:tc>
                  <a:txBody>
                    <a:bodyPr/>
                    <a:lstStyle/>
                    <a:p>
                      <a:pPr marL="0" marR="0">
                        <a:spcBef>
                          <a:spcPts val="0"/>
                        </a:spcBef>
                        <a:spcAft>
                          <a:spcPts val="0"/>
                        </a:spcAft>
                      </a:pPr>
                      <a:r>
                        <a:rPr lang="en-US" sz="2000" b="1" dirty="0">
                          <a:effectLst/>
                          <a:latin typeface="+mn-lt"/>
                        </a:rPr>
                        <a:t>Women</a:t>
                      </a:r>
                      <a:endParaRPr lang="en-US" sz="2000" dirty="0">
                        <a:effectLst/>
                        <a:latin typeface="+mn-lt"/>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000" dirty="0">
                          <a:effectLst/>
                          <a:latin typeface="+mn-lt"/>
                        </a:rPr>
                        <a:t>34%</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000" dirty="0">
                          <a:effectLst/>
                          <a:latin typeface="+mn-lt"/>
                        </a:rPr>
                        <a:t>24%</a:t>
                      </a:r>
                    </a:p>
                  </a:txBody>
                  <a:tcPr marL="68580" marR="68580" marT="0" marB="0" anchor="ctr">
                    <a:solidFill>
                      <a:schemeClr val="bg2">
                        <a:lumMod val="90000"/>
                      </a:schemeClr>
                    </a:solidFill>
                  </a:tcPr>
                </a:tc>
                <a:extLst>
                  <a:ext uri="{0D108BD9-81ED-4DB2-BD59-A6C34878D82A}">
                    <a16:rowId xmlns:a16="http://schemas.microsoft.com/office/drawing/2014/main" val="1568186751"/>
                  </a:ext>
                </a:extLst>
              </a:tr>
              <a:tr h="592250">
                <a:tc>
                  <a:txBody>
                    <a:bodyPr/>
                    <a:lstStyle/>
                    <a:p>
                      <a:pPr marL="0" marR="0">
                        <a:spcBef>
                          <a:spcPts val="0"/>
                        </a:spcBef>
                        <a:spcAft>
                          <a:spcPts val="0"/>
                        </a:spcAft>
                      </a:pPr>
                      <a:r>
                        <a:rPr lang="en-US" sz="2000" b="1" dirty="0">
                          <a:effectLst/>
                          <a:latin typeface="+mn-lt"/>
                        </a:rPr>
                        <a:t>Men</a:t>
                      </a:r>
                      <a:endParaRPr lang="en-US" sz="2000" dirty="0">
                        <a:effectLst/>
                        <a:latin typeface="+mn-lt"/>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000" dirty="0">
                          <a:effectLst/>
                          <a:latin typeface="+mn-lt"/>
                        </a:rPr>
                        <a:t>13%</a:t>
                      </a:r>
                    </a:p>
                  </a:txBody>
                  <a:tcPr marL="68580" marR="68580" marT="0" marB="0" anchor="ctr">
                    <a:solidFill>
                      <a:schemeClr val="bg2">
                        <a:lumMod val="75000"/>
                      </a:schemeClr>
                    </a:solidFill>
                  </a:tcPr>
                </a:tc>
                <a:tc>
                  <a:txBody>
                    <a:bodyPr/>
                    <a:lstStyle/>
                    <a:p>
                      <a:pPr marL="0" marR="0" algn="ctr">
                        <a:spcBef>
                          <a:spcPts val="0"/>
                        </a:spcBef>
                        <a:spcAft>
                          <a:spcPts val="0"/>
                        </a:spcAft>
                      </a:pPr>
                      <a:r>
                        <a:rPr lang="en-US" sz="2000" dirty="0">
                          <a:effectLst/>
                          <a:latin typeface="+mn-lt"/>
                        </a:rPr>
                        <a:t>8%</a:t>
                      </a:r>
                    </a:p>
                  </a:txBody>
                  <a:tcPr marL="68580" marR="68580" marT="0" marB="0" anchor="ctr">
                    <a:solidFill>
                      <a:schemeClr val="bg2">
                        <a:lumMod val="75000"/>
                      </a:schemeClr>
                    </a:solidFill>
                  </a:tcPr>
                </a:tc>
                <a:extLst>
                  <a:ext uri="{0D108BD9-81ED-4DB2-BD59-A6C34878D82A}">
                    <a16:rowId xmlns:a16="http://schemas.microsoft.com/office/drawing/2014/main" val="3895561480"/>
                  </a:ext>
                </a:extLst>
              </a:tr>
              <a:tr h="627086">
                <a:tc>
                  <a:txBody>
                    <a:bodyPr/>
                    <a:lstStyle/>
                    <a:p>
                      <a:pPr marL="0" marR="0">
                        <a:spcBef>
                          <a:spcPts val="0"/>
                        </a:spcBef>
                        <a:spcAft>
                          <a:spcPts val="0"/>
                        </a:spcAft>
                      </a:pPr>
                      <a:r>
                        <a:rPr lang="en-US" sz="2000" b="1" dirty="0">
                          <a:effectLst/>
                          <a:latin typeface="+mn-lt"/>
                        </a:rPr>
                        <a:t>Gender Non-Conforming</a:t>
                      </a:r>
                      <a:endParaRPr lang="en-US" sz="2000" dirty="0">
                        <a:effectLst/>
                        <a:latin typeface="+mn-lt"/>
                      </a:endParaRP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000" dirty="0">
                          <a:effectLst/>
                          <a:latin typeface="+mn-lt"/>
                        </a:rPr>
                        <a:t>50%</a:t>
                      </a:r>
                    </a:p>
                  </a:txBody>
                  <a:tcPr marL="68580" marR="68580" marT="0" marB="0" anchor="ctr">
                    <a:solidFill>
                      <a:schemeClr val="bg2">
                        <a:lumMod val="90000"/>
                      </a:schemeClr>
                    </a:solidFill>
                  </a:tcPr>
                </a:tc>
                <a:tc>
                  <a:txBody>
                    <a:bodyPr/>
                    <a:lstStyle/>
                    <a:p>
                      <a:pPr marL="0" marR="0" algn="ctr">
                        <a:spcBef>
                          <a:spcPts val="0"/>
                        </a:spcBef>
                        <a:spcAft>
                          <a:spcPts val="0"/>
                        </a:spcAft>
                      </a:pPr>
                      <a:r>
                        <a:rPr lang="en-US" sz="2000" dirty="0">
                          <a:effectLst/>
                          <a:latin typeface="+mn-lt"/>
                        </a:rPr>
                        <a:t>42%</a:t>
                      </a:r>
                    </a:p>
                  </a:txBody>
                  <a:tcPr marL="68580" marR="68580" marT="0" marB="0" anchor="ctr">
                    <a:solidFill>
                      <a:schemeClr val="bg2">
                        <a:lumMod val="90000"/>
                      </a:schemeClr>
                    </a:solidFill>
                  </a:tcPr>
                </a:tc>
                <a:extLst>
                  <a:ext uri="{0D108BD9-81ED-4DB2-BD59-A6C34878D82A}">
                    <a16:rowId xmlns:a16="http://schemas.microsoft.com/office/drawing/2014/main" val="3631352704"/>
                  </a:ext>
                </a:extLst>
              </a:tr>
            </a:tbl>
          </a:graphicData>
        </a:graphic>
      </p:graphicFrame>
      <p:sp>
        <p:nvSpPr>
          <p:cNvPr id="3" name="TextBox 2"/>
          <p:cNvSpPr txBox="1"/>
          <p:nvPr/>
        </p:nvSpPr>
        <p:spPr>
          <a:xfrm>
            <a:off x="389482" y="174238"/>
            <a:ext cx="8377735" cy="954107"/>
          </a:xfrm>
          <a:prstGeom prst="rect">
            <a:avLst/>
          </a:prstGeom>
          <a:noFill/>
        </p:spPr>
        <p:txBody>
          <a:bodyPr wrap="square" rtlCol="0">
            <a:spAutoFit/>
          </a:bodyPr>
          <a:lstStyle/>
          <a:p>
            <a:pPr algn="ctr"/>
            <a:r>
              <a:rPr lang="en-US" sz="2800" b="1" dirty="0"/>
              <a:t>Sexual Assault Experienced by Respondents </a:t>
            </a:r>
            <a:r>
              <a:rPr lang="en-US" sz="2800" b="1" u="sng" dirty="0"/>
              <a:t>WHILE AT UW</a:t>
            </a:r>
            <a:r>
              <a:rPr lang="en-US" sz="2800" b="1" dirty="0"/>
              <a:t> – Broad and Narrow Definitions by </a:t>
            </a:r>
            <a:r>
              <a:rPr lang="en-US" sz="2800" b="1" dirty="0" smtClean="0"/>
              <a:t>Gender</a:t>
            </a:r>
            <a:endParaRPr lang="en-US" sz="2800" b="1" dirty="0"/>
          </a:p>
        </p:txBody>
      </p:sp>
      <p:sp>
        <p:nvSpPr>
          <p:cNvPr id="7" name="TextBox 6"/>
          <p:cNvSpPr txBox="1"/>
          <p:nvPr/>
        </p:nvSpPr>
        <p:spPr>
          <a:xfrm>
            <a:off x="259773" y="4980541"/>
            <a:ext cx="8507444" cy="523220"/>
          </a:xfrm>
          <a:prstGeom prst="rect">
            <a:avLst/>
          </a:prstGeom>
          <a:noFill/>
        </p:spPr>
        <p:txBody>
          <a:bodyPr wrap="square" rtlCol="0">
            <a:spAutoFit/>
          </a:bodyPr>
          <a:lstStyle/>
          <a:p>
            <a:r>
              <a:rPr lang="en-US" sz="1400" b="1" dirty="0"/>
              <a:t>*Nonconsensual sexual touching or attempted/completed oral, anal, vaginal sex</a:t>
            </a:r>
          </a:p>
          <a:p>
            <a:r>
              <a:rPr lang="en-US" sz="1400" b="1" dirty="0"/>
              <a:t>**Excludes sexual touching; only includes nonconsensual attempted/completed oral, anal, vaginal sex</a:t>
            </a:r>
          </a:p>
        </p:txBody>
      </p:sp>
    </p:spTree>
    <p:extLst>
      <p:ext uri="{BB962C8B-B14F-4D97-AF65-F5344CB8AC3E}">
        <p14:creationId xmlns:p14="http://schemas.microsoft.com/office/powerpoint/2010/main" val="24608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4" name="Title 1"/>
          <p:cNvSpPr>
            <a:spLocks noGrp="1"/>
          </p:cNvSpPr>
          <p:nvPr>
            <p:ph type="title"/>
          </p:nvPr>
        </p:nvSpPr>
        <p:spPr>
          <a:xfrm>
            <a:off x="463550" y="137059"/>
            <a:ext cx="8229600" cy="1143000"/>
          </a:xfrm>
        </p:spPr>
        <p:txBody>
          <a:bodyPr>
            <a:normAutofit fontScale="90000"/>
          </a:bodyPr>
          <a:lstStyle/>
          <a:p>
            <a:r>
              <a:rPr lang="en-US" b="1" dirty="0" smtClean="0"/>
              <a:t>Comparison To Other Institutions – ARC3 Sexual Assault Rates (Broad)</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3698578680"/>
              </p:ext>
            </p:extLst>
          </p:nvPr>
        </p:nvGraphicFramePr>
        <p:xfrm>
          <a:off x="591878" y="1280059"/>
          <a:ext cx="7499499" cy="3908170"/>
        </p:xfrm>
        <a:graphic>
          <a:graphicData uri="http://schemas.openxmlformats.org/drawingml/2006/table">
            <a:tbl>
              <a:tblPr firstRow="1" bandRow="1">
                <a:tableStyleId>{5C22544A-7EE6-4342-B048-85BDC9FD1C3A}</a:tableStyleId>
              </a:tblPr>
              <a:tblGrid>
                <a:gridCol w="2363214">
                  <a:extLst>
                    <a:ext uri="{9D8B030D-6E8A-4147-A177-3AD203B41FA5}">
                      <a16:colId xmlns:a16="http://schemas.microsoft.com/office/drawing/2014/main" val="20000"/>
                    </a:ext>
                  </a:extLst>
                </a:gridCol>
                <a:gridCol w="1712095">
                  <a:extLst>
                    <a:ext uri="{9D8B030D-6E8A-4147-A177-3AD203B41FA5}">
                      <a16:colId xmlns:a16="http://schemas.microsoft.com/office/drawing/2014/main" val="20001"/>
                    </a:ext>
                  </a:extLst>
                </a:gridCol>
                <a:gridCol w="1712095">
                  <a:extLst>
                    <a:ext uri="{9D8B030D-6E8A-4147-A177-3AD203B41FA5}">
                      <a16:colId xmlns:a16="http://schemas.microsoft.com/office/drawing/2014/main" val="20002"/>
                    </a:ext>
                  </a:extLst>
                </a:gridCol>
                <a:gridCol w="1712095">
                  <a:extLst>
                    <a:ext uri="{9D8B030D-6E8A-4147-A177-3AD203B41FA5}">
                      <a16:colId xmlns:a16="http://schemas.microsoft.com/office/drawing/2014/main" val="20003"/>
                    </a:ext>
                  </a:extLst>
                </a:gridCol>
              </a:tblGrid>
              <a:tr h="434903">
                <a:tc>
                  <a:txBody>
                    <a:bodyPr/>
                    <a:lstStyle/>
                    <a:p>
                      <a:endParaRPr lang="en-US" b="1" dirty="0"/>
                    </a:p>
                  </a:txBody>
                  <a:tcPr>
                    <a:solidFill>
                      <a:schemeClr val="bg2">
                        <a:lumMod val="25000"/>
                      </a:schemeClr>
                    </a:solidFill>
                  </a:tcPr>
                </a:tc>
                <a:tc>
                  <a:txBody>
                    <a:bodyPr/>
                    <a:lstStyle/>
                    <a:p>
                      <a:pPr algn="ctr"/>
                      <a:r>
                        <a:rPr lang="en-US" dirty="0" smtClean="0"/>
                        <a:t>Total</a:t>
                      </a:r>
                      <a:endParaRPr lang="en-US" dirty="0"/>
                    </a:p>
                  </a:txBody>
                  <a:tcPr>
                    <a:solidFill>
                      <a:schemeClr val="bg2">
                        <a:lumMod val="25000"/>
                      </a:schemeClr>
                    </a:solidFill>
                  </a:tcPr>
                </a:tc>
                <a:tc>
                  <a:txBody>
                    <a:bodyPr/>
                    <a:lstStyle/>
                    <a:p>
                      <a:pPr algn="ctr"/>
                      <a:r>
                        <a:rPr lang="en-US" dirty="0" smtClean="0"/>
                        <a:t>Female</a:t>
                      </a:r>
                      <a:endParaRPr lang="en-US" dirty="0"/>
                    </a:p>
                  </a:txBody>
                  <a:tcPr>
                    <a:solidFill>
                      <a:schemeClr val="bg2">
                        <a:lumMod val="25000"/>
                      </a:schemeClr>
                    </a:solidFill>
                  </a:tcPr>
                </a:tc>
                <a:tc>
                  <a:txBody>
                    <a:bodyPr/>
                    <a:lstStyle/>
                    <a:p>
                      <a:pPr algn="ctr"/>
                      <a:r>
                        <a:rPr lang="en-US" dirty="0" smtClean="0"/>
                        <a:t>Male</a:t>
                      </a:r>
                      <a:endParaRPr lang="en-US" dirty="0"/>
                    </a:p>
                  </a:txBody>
                  <a:tcPr>
                    <a:solidFill>
                      <a:schemeClr val="bg2">
                        <a:lumMod val="25000"/>
                      </a:schemeClr>
                    </a:solidFill>
                  </a:tcPr>
                </a:tc>
                <a:extLst>
                  <a:ext uri="{0D108BD9-81ED-4DB2-BD59-A6C34878D82A}">
                    <a16:rowId xmlns:a16="http://schemas.microsoft.com/office/drawing/2014/main" val="10000"/>
                  </a:ext>
                </a:extLst>
              </a:tr>
              <a:tr h="428946">
                <a:tc>
                  <a:txBody>
                    <a:bodyPr/>
                    <a:lstStyle/>
                    <a:p>
                      <a:r>
                        <a:rPr lang="en-US" b="1" dirty="0" smtClean="0">
                          <a:solidFill>
                            <a:srgbClr val="FF0000"/>
                          </a:solidFill>
                        </a:rPr>
                        <a:t>Wyoming</a:t>
                      </a:r>
                      <a:endParaRPr lang="en-US" b="1" dirty="0">
                        <a:solidFill>
                          <a:srgbClr val="FF0000"/>
                        </a:solidFill>
                      </a:endParaRPr>
                    </a:p>
                  </a:txBody>
                  <a:tcPr>
                    <a:solidFill>
                      <a:schemeClr val="bg2">
                        <a:lumMod val="75000"/>
                      </a:schemeClr>
                    </a:solidFill>
                  </a:tcPr>
                </a:tc>
                <a:tc>
                  <a:txBody>
                    <a:bodyPr/>
                    <a:lstStyle/>
                    <a:p>
                      <a:pPr algn="ctr"/>
                      <a:r>
                        <a:rPr lang="en-US" dirty="0" smtClean="0"/>
                        <a:t>27%</a:t>
                      </a:r>
                      <a:endParaRPr lang="en-US" dirty="0"/>
                    </a:p>
                  </a:txBody>
                  <a:tcPr>
                    <a:solidFill>
                      <a:schemeClr val="bg2">
                        <a:lumMod val="75000"/>
                      </a:schemeClr>
                    </a:solidFill>
                  </a:tcPr>
                </a:tc>
                <a:tc>
                  <a:txBody>
                    <a:bodyPr/>
                    <a:lstStyle/>
                    <a:p>
                      <a:pPr algn="ctr"/>
                      <a:r>
                        <a:rPr lang="en-US" dirty="0" smtClean="0"/>
                        <a:t>34%</a:t>
                      </a:r>
                      <a:endParaRPr lang="en-US" dirty="0"/>
                    </a:p>
                  </a:txBody>
                  <a:tcPr>
                    <a:solidFill>
                      <a:schemeClr val="bg2">
                        <a:lumMod val="75000"/>
                      </a:schemeClr>
                    </a:solidFill>
                  </a:tcPr>
                </a:tc>
                <a:tc>
                  <a:txBody>
                    <a:bodyPr/>
                    <a:lstStyle/>
                    <a:p>
                      <a:pPr algn="ctr"/>
                      <a:r>
                        <a:rPr lang="en-US" dirty="0" smtClean="0"/>
                        <a:t>13%</a:t>
                      </a:r>
                      <a:endParaRPr lang="en-US" dirty="0"/>
                    </a:p>
                  </a:txBody>
                  <a:tcPr>
                    <a:solidFill>
                      <a:schemeClr val="bg2">
                        <a:lumMod val="75000"/>
                      </a:schemeClr>
                    </a:solidFill>
                  </a:tcPr>
                </a:tc>
                <a:extLst>
                  <a:ext uri="{0D108BD9-81ED-4DB2-BD59-A6C34878D82A}">
                    <a16:rowId xmlns:a16="http://schemas.microsoft.com/office/drawing/2014/main" val="10001"/>
                  </a:ext>
                </a:extLst>
              </a:tr>
              <a:tr h="434903">
                <a:tc>
                  <a:txBody>
                    <a:bodyPr/>
                    <a:lstStyle/>
                    <a:p>
                      <a:r>
                        <a:rPr lang="en-US" b="1" dirty="0" smtClean="0"/>
                        <a:t>Miami (OH)</a:t>
                      </a:r>
                      <a:endParaRPr lang="en-US" b="1" dirty="0"/>
                    </a:p>
                  </a:txBody>
                  <a:tcPr>
                    <a:solidFill>
                      <a:schemeClr val="bg2">
                        <a:lumMod val="90000"/>
                      </a:schemeClr>
                    </a:solidFill>
                  </a:tcPr>
                </a:tc>
                <a:tc>
                  <a:txBody>
                    <a:bodyPr/>
                    <a:lstStyle/>
                    <a:p>
                      <a:pPr algn="ctr"/>
                      <a:r>
                        <a:rPr lang="en-US" dirty="0" smtClean="0"/>
                        <a:t>34%</a:t>
                      </a:r>
                      <a:endParaRPr lang="en-US" dirty="0"/>
                    </a:p>
                  </a:txBody>
                  <a:tcPr>
                    <a:solidFill>
                      <a:schemeClr val="bg2">
                        <a:lumMod val="90000"/>
                      </a:schemeClr>
                    </a:solidFill>
                  </a:tcPr>
                </a:tc>
                <a:tc>
                  <a:txBody>
                    <a:bodyPr/>
                    <a:lstStyle/>
                    <a:p>
                      <a:pPr algn="ctr"/>
                      <a:r>
                        <a:rPr lang="en-US" dirty="0" smtClean="0"/>
                        <a:t>42%</a:t>
                      </a:r>
                      <a:endParaRPr lang="en-US" dirty="0"/>
                    </a:p>
                  </a:txBody>
                  <a:tcPr>
                    <a:solidFill>
                      <a:schemeClr val="bg2">
                        <a:lumMod val="90000"/>
                      </a:schemeClr>
                    </a:solidFill>
                  </a:tcPr>
                </a:tc>
                <a:tc>
                  <a:txBody>
                    <a:bodyPr/>
                    <a:lstStyle/>
                    <a:p>
                      <a:pPr algn="ctr"/>
                      <a:r>
                        <a:rPr lang="en-US" dirty="0" smtClean="0"/>
                        <a:t>19%</a:t>
                      </a:r>
                      <a:endParaRPr lang="en-US" dirty="0"/>
                    </a:p>
                  </a:txBody>
                  <a:tcPr>
                    <a:solidFill>
                      <a:schemeClr val="bg2">
                        <a:lumMod val="90000"/>
                      </a:schemeClr>
                    </a:solidFill>
                  </a:tcPr>
                </a:tc>
                <a:extLst>
                  <a:ext uri="{0D108BD9-81ED-4DB2-BD59-A6C34878D82A}">
                    <a16:rowId xmlns:a16="http://schemas.microsoft.com/office/drawing/2014/main" val="10002"/>
                  </a:ext>
                </a:extLst>
              </a:tr>
              <a:tr h="434903">
                <a:tc>
                  <a:txBody>
                    <a:bodyPr/>
                    <a:lstStyle/>
                    <a:p>
                      <a:r>
                        <a:rPr lang="en-US" b="1" dirty="0" smtClean="0"/>
                        <a:t>Ohio University</a:t>
                      </a:r>
                      <a:endParaRPr lang="en-US" b="1" dirty="0"/>
                    </a:p>
                  </a:txBody>
                  <a:tcPr>
                    <a:solidFill>
                      <a:schemeClr val="bg2">
                        <a:lumMod val="75000"/>
                      </a:schemeClr>
                    </a:solidFill>
                  </a:tcPr>
                </a:tc>
                <a:tc>
                  <a:txBody>
                    <a:bodyPr/>
                    <a:lstStyle/>
                    <a:p>
                      <a:pPr algn="ctr"/>
                      <a:r>
                        <a:rPr lang="en-US" dirty="0" smtClean="0"/>
                        <a:t>29%</a:t>
                      </a:r>
                      <a:endParaRPr lang="en-US" dirty="0"/>
                    </a:p>
                  </a:txBody>
                  <a:tcPr>
                    <a:solidFill>
                      <a:schemeClr val="bg2">
                        <a:lumMod val="75000"/>
                      </a:schemeClr>
                    </a:solidFill>
                  </a:tcPr>
                </a:tc>
                <a:tc>
                  <a:txBody>
                    <a:bodyPr/>
                    <a:lstStyle/>
                    <a:p>
                      <a:pPr algn="ctr"/>
                      <a:r>
                        <a:rPr lang="en-US" dirty="0" smtClean="0"/>
                        <a:t>33%</a:t>
                      </a:r>
                      <a:endParaRPr lang="en-US" dirty="0"/>
                    </a:p>
                  </a:txBody>
                  <a:tcPr>
                    <a:solidFill>
                      <a:schemeClr val="bg2">
                        <a:lumMod val="75000"/>
                      </a:schemeClr>
                    </a:solidFill>
                  </a:tcPr>
                </a:tc>
                <a:tc>
                  <a:txBody>
                    <a:bodyPr/>
                    <a:lstStyle/>
                    <a:p>
                      <a:pPr algn="ctr"/>
                      <a:r>
                        <a:rPr lang="en-US" dirty="0" smtClean="0"/>
                        <a:t>15%</a:t>
                      </a:r>
                      <a:endParaRPr lang="en-US" dirty="0"/>
                    </a:p>
                  </a:txBody>
                  <a:tcPr>
                    <a:solidFill>
                      <a:schemeClr val="bg2">
                        <a:lumMod val="75000"/>
                      </a:schemeClr>
                    </a:solidFill>
                  </a:tcPr>
                </a:tc>
                <a:extLst>
                  <a:ext uri="{0D108BD9-81ED-4DB2-BD59-A6C34878D82A}">
                    <a16:rowId xmlns:a16="http://schemas.microsoft.com/office/drawing/2014/main" val="10003"/>
                  </a:ext>
                </a:extLst>
              </a:tr>
              <a:tr h="434903">
                <a:tc>
                  <a:txBody>
                    <a:bodyPr/>
                    <a:lstStyle/>
                    <a:p>
                      <a:r>
                        <a:rPr lang="en-US" b="1" dirty="0" smtClean="0"/>
                        <a:t>Penn State (Main)</a:t>
                      </a:r>
                      <a:endParaRPr lang="en-US" b="1" dirty="0"/>
                    </a:p>
                  </a:txBody>
                  <a:tcPr>
                    <a:solidFill>
                      <a:schemeClr val="bg2">
                        <a:lumMod val="90000"/>
                      </a:schemeClr>
                    </a:solidFill>
                  </a:tcPr>
                </a:tc>
                <a:tc>
                  <a:txBody>
                    <a:bodyPr/>
                    <a:lstStyle/>
                    <a:p>
                      <a:pPr algn="ctr"/>
                      <a:r>
                        <a:rPr lang="en-US" dirty="0" smtClean="0"/>
                        <a:t>24%</a:t>
                      </a:r>
                      <a:endParaRPr lang="en-US" dirty="0"/>
                    </a:p>
                  </a:txBody>
                  <a:tcPr>
                    <a:solidFill>
                      <a:schemeClr val="bg2">
                        <a:lumMod val="90000"/>
                      </a:schemeClr>
                    </a:solidFill>
                  </a:tcPr>
                </a:tc>
                <a:tc>
                  <a:txBody>
                    <a:bodyPr/>
                    <a:lstStyle/>
                    <a:p>
                      <a:pPr algn="ctr"/>
                      <a:r>
                        <a:rPr lang="en-US" dirty="0" smtClean="0"/>
                        <a:t>35%</a:t>
                      </a:r>
                      <a:endParaRPr lang="en-US" dirty="0"/>
                    </a:p>
                  </a:txBody>
                  <a:tcPr>
                    <a:solidFill>
                      <a:schemeClr val="bg2">
                        <a:lumMod val="90000"/>
                      </a:schemeClr>
                    </a:solidFill>
                  </a:tcPr>
                </a:tc>
                <a:tc>
                  <a:txBody>
                    <a:bodyPr/>
                    <a:lstStyle/>
                    <a:p>
                      <a:pPr algn="ctr"/>
                      <a:r>
                        <a:rPr lang="en-US" dirty="0" smtClean="0"/>
                        <a:t>10%</a:t>
                      </a:r>
                      <a:endParaRPr lang="en-US" dirty="0"/>
                    </a:p>
                  </a:txBody>
                  <a:tcPr>
                    <a:solidFill>
                      <a:schemeClr val="bg2">
                        <a:lumMod val="90000"/>
                      </a:schemeClr>
                    </a:solidFill>
                  </a:tcPr>
                </a:tc>
                <a:extLst>
                  <a:ext uri="{0D108BD9-81ED-4DB2-BD59-A6C34878D82A}">
                    <a16:rowId xmlns:a16="http://schemas.microsoft.com/office/drawing/2014/main" val="10004"/>
                  </a:ext>
                </a:extLst>
              </a:tr>
              <a:tr h="434903">
                <a:tc>
                  <a:txBody>
                    <a:bodyPr/>
                    <a:lstStyle/>
                    <a:p>
                      <a:r>
                        <a:rPr lang="en-US" b="1" dirty="0" smtClean="0"/>
                        <a:t>Colorado</a:t>
                      </a:r>
                      <a:endParaRPr lang="en-US" b="1" dirty="0"/>
                    </a:p>
                  </a:txBody>
                  <a:tcPr>
                    <a:solidFill>
                      <a:schemeClr val="bg2">
                        <a:lumMod val="75000"/>
                      </a:schemeClr>
                    </a:solidFill>
                  </a:tcPr>
                </a:tc>
                <a:tc>
                  <a:txBody>
                    <a:bodyPr/>
                    <a:lstStyle/>
                    <a:p>
                      <a:pPr algn="ctr"/>
                      <a:r>
                        <a:rPr lang="en-US" dirty="0" smtClean="0"/>
                        <a:t>15%</a:t>
                      </a:r>
                      <a:endParaRPr lang="en-US" dirty="0"/>
                    </a:p>
                  </a:txBody>
                  <a:tcPr>
                    <a:solidFill>
                      <a:schemeClr val="bg2">
                        <a:lumMod val="75000"/>
                      </a:schemeClr>
                    </a:solidFill>
                  </a:tcPr>
                </a:tc>
                <a:tc>
                  <a:txBody>
                    <a:bodyPr/>
                    <a:lstStyle/>
                    <a:p>
                      <a:pPr algn="ctr"/>
                      <a:r>
                        <a:rPr lang="en-US" dirty="0" smtClean="0"/>
                        <a:t>28%</a:t>
                      </a:r>
                      <a:endParaRPr lang="en-US" dirty="0"/>
                    </a:p>
                  </a:txBody>
                  <a:tcPr>
                    <a:solidFill>
                      <a:schemeClr val="bg2">
                        <a:lumMod val="75000"/>
                      </a:schemeClr>
                    </a:solidFill>
                  </a:tcPr>
                </a:tc>
                <a:tc>
                  <a:txBody>
                    <a:bodyPr/>
                    <a:lstStyle/>
                    <a:p>
                      <a:pPr algn="ctr"/>
                      <a:r>
                        <a:rPr lang="en-US" dirty="0" smtClean="0"/>
                        <a:t>6%</a:t>
                      </a:r>
                      <a:endParaRPr lang="en-US" dirty="0"/>
                    </a:p>
                  </a:txBody>
                  <a:tcPr>
                    <a:solidFill>
                      <a:schemeClr val="bg2">
                        <a:lumMod val="75000"/>
                      </a:schemeClr>
                    </a:solidFill>
                  </a:tcPr>
                </a:tc>
                <a:extLst>
                  <a:ext uri="{0D108BD9-81ED-4DB2-BD59-A6C34878D82A}">
                    <a16:rowId xmlns:a16="http://schemas.microsoft.com/office/drawing/2014/main" val="10005"/>
                  </a:ext>
                </a:extLst>
              </a:tr>
              <a:tr h="434903">
                <a:tc>
                  <a:txBody>
                    <a:bodyPr/>
                    <a:lstStyle/>
                    <a:p>
                      <a:r>
                        <a:rPr lang="en-US" b="1" dirty="0" smtClean="0"/>
                        <a:t>Tulane</a:t>
                      </a:r>
                      <a:endParaRPr lang="en-US" b="1" dirty="0"/>
                    </a:p>
                  </a:txBody>
                  <a:tcPr>
                    <a:solidFill>
                      <a:schemeClr val="bg2">
                        <a:lumMod val="90000"/>
                      </a:schemeClr>
                    </a:solidFill>
                  </a:tcPr>
                </a:tc>
                <a:tc>
                  <a:txBody>
                    <a:bodyPr/>
                    <a:lstStyle/>
                    <a:p>
                      <a:pPr algn="ctr"/>
                      <a:r>
                        <a:rPr lang="en-US" dirty="0" smtClean="0"/>
                        <a:t>--</a:t>
                      </a:r>
                      <a:endParaRPr lang="en-US" dirty="0"/>
                    </a:p>
                  </a:txBody>
                  <a:tcPr>
                    <a:solidFill>
                      <a:schemeClr val="bg2">
                        <a:lumMod val="90000"/>
                      </a:schemeClr>
                    </a:solidFill>
                  </a:tcPr>
                </a:tc>
                <a:tc>
                  <a:txBody>
                    <a:bodyPr/>
                    <a:lstStyle/>
                    <a:p>
                      <a:pPr algn="ctr"/>
                      <a:r>
                        <a:rPr lang="en-US" dirty="0" smtClean="0"/>
                        <a:t>41%</a:t>
                      </a:r>
                      <a:endParaRPr lang="en-US" dirty="0"/>
                    </a:p>
                  </a:txBody>
                  <a:tcPr>
                    <a:solidFill>
                      <a:schemeClr val="bg2">
                        <a:lumMod val="90000"/>
                      </a:schemeClr>
                    </a:solidFill>
                  </a:tcPr>
                </a:tc>
                <a:tc>
                  <a:txBody>
                    <a:bodyPr/>
                    <a:lstStyle/>
                    <a:p>
                      <a:pPr algn="ctr"/>
                      <a:r>
                        <a:rPr lang="en-US" dirty="0" smtClean="0"/>
                        <a:t>18%</a:t>
                      </a:r>
                      <a:endParaRPr lang="en-US" dirty="0"/>
                    </a:p>
                  </a:txBody>
                  <a:tcPr>
                    <a:solidFill>
                      <a:schemeClr val="bg2">
                        <a:lumMod val="90000"/>
                      </a:schemeClr>
                    </a:solidFill>
                  </a:tcPr>
                </a:tc>
                <a:extLst>
                  <a:ext uri="{0D108BD9-81ED-4DB2-BD59-A6C34878D82A}">
                    <a16:rowId xmlns:a16="http://schemas.microsoft.com/office/drawing/2014/main" val="10006"/>
                  </a:ext>
                </a:extLst>
              </a:tr>
              <a:tr h="434903">
                <a:tc>
                  <a:txBody>
                    <a:bodyPr/>
                    <a:lstStyle/>
                    <a:p>
                      <a:r>
                        <a:rPr lang="en-US" b="1" dirty="0" smtClean="0"/>
                        <a:t>Illinois</a:t>
                      </a:r>
                      <a:endParaRPr lang="en-US" b="1" dirty="0"/>
                    </a:p>
                  </a:txBody>
                  <a:tcPr>
                    <a:solidFill>
                      <a:schemeClr val="bg2">
                        <a:lumMod val="75000"/>
                      </a:schemeClr>
                    </a:solidFill>
                  </a:tcPr>
                </a:tc>
                <a:tc>
                  <a:txBody>
                    <a:bodyPr/>
                    <a:lstStyle/>
                    <a:p>
                      <a:pPr algn="ctr"/>
                      <a:r>
                        <a:rPr lang="en-US" dirty="0" smtClean="0"/>
                        <a:t>--</a:t>
                      </a:r>
                      <a:endParaRPr lang="en-US" dirty="0"/>
                    </a:p>
                  </a:txBody>
                  <a:tcPr>
                    <a:solidFill>
                      <a:schemeClr val="bg2">
                        <a:lumMod val="75000"/>
                      </a:schemeClr>
                    </a:solidFill>
                  </a:tcPr>
                </a:tc>
                <a:tc>
                  <a:txBody>
                    <a:bodyPr/>
                    <a:lstStyle/>
                    <a:p>
                      <a:pPr algn="ctr"/>
                      <a:r>
                        <a:rPr lang="en-US" dirty="0" smtClean="0"/>
                        <a:t>30%</a:t>
                      </a:r>
                      <a:endParaRPr lang="en-US" dirty="0"/>
                    </a:p>
                  </a:txBody>
                  <a:tcPr>
                    <a:solidFill>
                      <a:schemeClr val="bg2">
                        <a:lumMod val="75000"/>
                      </a:schemeClr>
                    </a:solidFill>
                  </a:tcPr>
                </a:tc>
                <a:tc>
                  <a:txBody>
                    <a:bodyPr/>
                    <a:lstStyle/>
                    <a:p>
                      <a:pPr algn="ctr"/>
                      <a:r>
                        <a:rPr lang="en-US" dirty="0" smtClean="0"/>
                        <a:t>9%</a:t>
                      </a:r>
                      <a:endParaRPr lang="en-US" dirty="0"/>
                    </a:p>
                  </a:txBody>
                  <a:tcPr>
                    <a:solidFill>
                      <a:schemeClr val="bg2">
                        <a:lumMod val="75000"/>
                      </a:schemeClr>
                    </a:solidFill>
                  </a:tcPr>
                </a:tc>
                <a:extLst>
                  <a:ext uri="{0D108BD9-81ED-4DB2-BD59-A6C34878D82A}">
                    <a16:rowId xmlns:a16="http://schemas.microsoft.com/office/drawing/2014/main" val="10007"/>
                  </a:ext>
                </a:extLst>
              </a:tr>
              <a:tr h="434903">
                <a:tc>
                  <a:txBody>
                    <a:bodyPr/>
                    <a:lstStyle/>
                    <a:p>
                      <a:r>
                        <a:rPr lang="en-US" b="1" dirty="0" smtClean="0"/>
                        <a:t>Iowa</a:t>
                      </a:r>
                      <a:endParaRPr lang="en-US" b="1" dirty="0"/>
                    </a:p>
                  </a:txBody>
                  <a:tcPr>
                    <a:solidFill>
                      <a:schemeClr val="bg2">
                        <a:lumMod val="90000"/>
                      </a:schemeClr>
                    </a:solidFill>
                  </a:tcPr>
                </a:tc>
                <a:tc>
                  <a:txBody>
                    <a:bodyPr/>
                    <a:lstStyle/>
                    <a:p>
                      <a:pPr algn="ctr"/>
                      <a:r>
                        <a:rPr lang="en-US" dirty="0" smtClean="0"/>
                        <a:t>--</a:t>
                      </a:r>
                      <a:endParaRPr lang="en-US" dirty="0"/>
                    </a:p>
                  </a:txBody>
                  <a:tcPr>
                    <a:solidFill>
                      <a:schemeClr val="bg2">
                        <a:lumMod val="90000"/>
                      </a:schemeClr>
                    </a:solidFill>
                  </a:tcPr>
                </a:tc>
                <a:tc>
                  <a:txBody>
                    <a:bodyPr/>
                    <a:lstStyle/>
                    <a:p>
                      <a:pPr algn="ctr"/>
                      <a:r>
                        <a:rPr lang="en-US" dirty="0" smtClean="0"/>
                        <a:t>37%</a:t>
                      </a:r>
                      <a:endParaRPr lang="en-US" dirty="0"/>
                    </a:p>
                  </a:txBody>
                  <a:tcPr>
                    <a:solidFill>
                      <a:schemeClr val="bg2">
                        <a:lumMod val="90000"/>
                      </a:schemeClr>
                    </a:solidFill>
                  </a:tcPr>
                </a:tc>
                <a:tc>
                  <a:txBody>
                    <a:bodyPr/>
                    <a:lstStyle/>
                    <a:p>
                      <a:pPr algn="ctr"/>
                      <a:r>
                        <a:rPr lang="en-US" dirty="0" smtClean="0"/>
                        <a:t>16%</a:t>
                      </a:r>
                      <a:endParaRPr lang="en-US" dirty="0"/>
                    </a:p>
                  </a:txBody>
                  <a:tcPr>
                    <a:solidFill>
                      <a:schemeClr val="bg2">
                        <a:lumMod val="90000"/>
                      </a:schemeClr>
                    </a:solidFill>
                  </a:tcPr>
                </a:tc>
                <a:extLst>
                  <a:ext uri="{0D108BD9-81ED-4DB2-BD59-A6C34878D82A}">
                    <a16:rowId xmlns:a16="http://schemas.microsoft.com/office/drawing/2014/main" val="10008"/>
                  </a:ext>
                </a:extLst>
              </a:tr>
            </a:tbl>
          </a:graphicData>
        </a:graphic>
      </p:graphicFrame>
      <p:sp>
        <p:nvSpPr>
          <p:cNvPr id="3" name="Rectangle 2"/>
          <p:cNvSpPr/>
          <p:nvPr/>
        </p:nvSpPr>
        <p:spPr>
          <a:xfrm>
            <a:off x="127000" y="5186020"/>
            <a:ext cx="9029700" cy="923330"/>
          </a:xfrm>
          <a:prstGeom prst="rect">
            <a:avLst/>
          </a:prstGeom>
        </p:spPr>
        <p:txBody>
          <a:bodyPr wrap="square">
            <a:spAutoFit/>
          </a:bodyPr>
          <a:lstStyle/>
          <a:p>
            <a:r>
              <a:rPr lang="en-US" dirty="0"/>
              <a:t>TOTAL # reporting the experience of completed (not just attempted) oral, anal, or vaginal rape = </a:t>
            </a:r>
            <a:r>
              <a:rPr lang="en-US" b="1" dirty="0">
                <a:solidFill>
                  <a:srgbClr val="FF0000"/>
                </a:solidFill>
              </a:rPr>
              <a:t>286</a:t>
            </a:r>
            <a:r>
              <a:rPr lang="en-US" dirty="0"/>
              <a:t>.  Selection bias? Even if we assume the best case scenario – i.e., that NO non-respondents were raped – we still have </a:t>
            </a:r>
            <a:r>
              <a:rPr lang="en-US" b="1" dirty="0">
                <a:solidFill>
                  <a:srgbClr val="FF0000"/>
                </a:solidFill>
              </a:rPr>
              <a:t>286</a:t>
            </a:r>
            <a:r>
              <a:rPr lang="en-US" dirty="0"/>
              <a:t> on campus currently who report a completed </a:t>
            </a:r>
            <a:r>
              <a:rPr lang="en-US" dirty="0" smtClean="0"/>
              <a:t>rape</a:t>
            </a:r>
            <a:endParaRPr lang="en-US" dirty="0"/>
          </a:p>
        </p:txBody>
      </p:sp>
    </p:spTree>
    <p:extLst>
      <p:ext uri="{BB962C8B-B14F-4D97-AF65-F5344CB8AC3E}">
        <p14:creationId xmlns:p14="http://schemas.microsoft.com/office/powerpoint/2010/main" val="828491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3" name="Content Placeholder 2"/>
          <p:cNvSpPr>
            <a:spLocks noGrp="1"/>
          </p:cNvSpPr>
          <p:nvPr>
            <p:ph idx="1"/>
          </p:nvPr>
        </p:nvSpPr>
        <p:spPr>
          <a:xfrm>
            <a:off x="463550" y="1063051"/>
            <a:ext cx="8229600" cy="4800600"/>
          </a:xfrm>
        </p:spPr>
        <p:txBody>
          <a:bodyPr>
            <a:normAutofit lnSpcReduction="10000"/>
          </a:bodyPr>
          <a:lstStyle/>
          <a:p>
            <a:pPr>
              <a:spcBef>
                <a:spcPts val="0"/>
              </a:spcBef>
            </a:pPr>
            <a:r>
              <a:rPr lang="en-US" sz="2800" dirty="0" smtClean="0"/>
              <a:t>Broaden marketing of </a:t>
            </a:r>
            <a:r>
              <a:rPr lang="en-US" sz="2800" dirty="0" err="1" smtClean="0"/>
              <a:t>ReportIt</a:t>
            </a:r>
            <a:r>
              <a:rPr lang="en-US" sz="2800" dirty="0" smtClean="0"/>
              <a:t> website</a:t>
            </a:r>
          </a:p>
          <a:p>
            <a:pPr lvl="1">
              <a:spcBef>
                <a:spcPts val="0"/>
              </a:spcBef>
            </a:pPr>
            <a:r>
              <a:rPr lang="en-US" sz="2400" dirty="0" smtClean="0"/>
              <a:t>Poster campaign</a:t>
            </a:r>
          </a:p>
          <a:p>
            <a:pPr lvl="1">
              <a:spcBef>
                <a:spcPts val="0"/>
              </a:spcBef>
            </a:pPr>
            <a:r>
              <a:rPr lang="en-US" sz="2400" dirty="0" smtClean="0"/>
              <a:t>Create/update awareness videos for website/athletics events</a:t>
            </a:r>
          </a:p>
          <a:p>
            <a:pPr lvl="1">
              <a:spcBef>
                <a:spcPts val="0"/>
              </a:spcBef>
            </a:pPr>
            <a:r>
              <a:rPr lang="en-US" sz="2400" dirty="0" smtClean="0"/>
              <a:t>Targeted outreach to new students</a:t>
            </a:r>
          </a:p>
          <a:p>
            <a:pPr>
              <a:spcBef>
                <a:spcPts val="0"/>
              </a:spcBef>
            </a:pPr>
            <a:r>
              <a:rPr lang="en-US" sz="2800" dirty="0" smtClean="0"/>
              <a:t>Increase education about what happens when a report is made</a:t>
            </a:r>
          </a:p>
          <a:p>
            <a:pPr lvl="1">
              <a:spcBef>
                <a:spcPts val="0"/>
              </a:spcBef>
            </a:pPr>
            <a:r>
              <a:rPr lang="en-US" sz="2400" dirty="0" smtClean="0"/>
              <a:t>Town hall sessions for students</a:t>
            </a:r>
          </a:p>
          <a:p>
            <a:pPr lvl="1">
              <a:spcBef>
                <a:spcPts val="0"/>
              </a:spcBef>
            </a:pPr>
            <a:r>
              <a:rPr lang="en-US" sz="2400" dirty="0" smtClean="0"/>
              <a:t>Increase training for students and employees</a:t>
            </a:r>
          </a:p>
          <a:p>
            <a:pPr>
              <a:spcBef>
                <a:spcPts val="0"/>
              </a:spcBef>
            </a:pPr>
            <a:r>
              <a:rPr lang="en-US" sz="2800" dirty="0" smtClean="0"/>
              <a:t>Implement a post-closure assessment tool</a:t>
            </a:r>
          </a:p>
          <a:p>
            <a:pPr lvl="1">
              <a:spcBef>
                <a:spcPts val="0"/>
              </a:spcBef>
            </a:pPr>
            <a:r>
              <a:rPr lang="en-US" sz="2400" dirty="0" smtClean="0"/>
              <a:t>Identify challenges in the reporting process</a:t>
            </a:r>
          </a:p>
          <a:p>
            <a:pPr lvl="1">
              <a:spcBef>
                <a:spcPts val="0"/>
              </a:spcBef>
            </a:pPr>
            <a:r>
              <a:rPr lang="en-US" sz="2400" dirty="0" smtClean="0"/>
              <a:t>Continued communication and reinforce availability of resources for on-going concerns</a:t>
            </a:r>
            <a:endParaRPr lang="en-US" sz="2400" dirty="0"/>
          </a:p>
        </p:txBody>
      </p:sp>
      <p:sp>
        <p:nvSpPr>
          <p:cNvPr id="4" name="Title 1"/>
          <p:cNvSpPr>
            <a:spLocks noGrp="1"/>
          </p:cNvSpPr>
          <p:nvPr>
            <p:ph type="title"/>
          </p:nvPr>
        </p:nvSpPr>
        <p:spPr>
          <a:xfrm>
            <a:off x="463550" y="137059"/>
            <a:ext cx="8229600" cy="1143000"/>
          </a:xfrm>
        </p:spPr>
        <p:txBody>
          <a:bodyPr>
            <a:normAutofit/>
          </a:bodyPr>
          <a:lstStyle/>
          <a:p>
            <a:r>
              <a:rPr lang="en-US" b="1" dirty="0" smtClean="0"/>
              <a:t>Addressing barriers to reporting</a:t>
            </a:r>
            <a:endParaRPr lang="en-US" b="1" dirty="0"/>
          </a:p>
        </p:txBody>
      </p:sp>
    </p:spTree>
    <p:extLst>
      <p:ext uri="{BB962C8B-B14F-4D97-AF65-F5344CB8AC3E}">
        <p14:creationId xmlns:p14="http://schemas.microsoft.com/office/powerpoint/2010/main" val="4139511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3" name="Content Placeholder 2"/>
          <p:cNvSpPr>
            <a:spLocks noGrp="1"/>
          </p:cNvSpPr>
          <p:nvPr>
            <p:ph idx="1"/>
          </p:nvPr>
        </p:nvSpPr>
        <p:spPr>
          <a:xfrm>
            <a:off x="463550" y="1063051"/>
            <a:ext cx="8229600" cy="4800600"/>
          </a:xfrm>
        </p:spPr>
        <p:txBody>
          <a:bodyPr>
            <a:normAutofit/>
          </a:bodyPr>
          <a:lstStyle/>
          <a:p>
            <a:pPr>
              <a:spcBef>
                <a:spcPts val="0"/>
              </a:spcBef>
            </a:pPr>
            <a:r>
              <a:rPr lang="en-US" sz="2800" dirty="0" smtClean="0"/>
              <a:t>Broaden Step Up! Bystander Intervention program</a:t>
            </a:r>
          </a:p>
          <a:p>
            <a:pPr lvl="1">
              <a:spcBef>
                <a:spcPts val="0"/>
              </a:spcBef>
            </a:pPr>
            <a:r>
              <a:rPr lang="en-US" sz="2400" dirty="0" smtClean="0"/>
              <a:t>Escalation workshop</a:t>
            </a:r>
          </a:p>
          <a:p>
            <a:pPr lvl="1">
              <a:spcBef>
                <a:spcPts val="0"/>
              </a:spcBef>
            </a:pPr>
            <a:r>
              <a:rPr lang="en-US" sz="2400" dirty="0" smtClean="0"/>
              <a:t>Tracking mechanism for self-reported interventions</a:t>
            </a:r>
          </a:p>
          <a:p>
            <a:pPr lvl="1">
              <a:spcBef>
                <a:spcPts val="0"/>
              </a:spcBef>
            </a:pPr>
            <a:r>
              <a:rPr lang="en-US" sz="2400" dirty="0" smtClean="0"/>
              <a:t>Follow up/booster session</a:t>
            </a:r>
          </a:p>
          <a:p>
            <a:pPr lvl="1">
              <a:spcBef>
                <a:spcPts val="0"/>
              </a:spcBef>
            </a:pPr>
            <a:r>
              <a:rPr lang="en-US" sz="2400" dirty="0" smtClean="0"/>
              <a:t>Implement Green dot curriculum</a:t>
            </a:r>
          </a:p>
          <a:p>
            <a:pPr>
              <a:spcBef>
                <a:spcPts val="0"/>
              </a:spcBef>
            </a:pPr>
            <a:r>
              <a:rPr lang="en-US" sz="2800" dirty="0" smtClean="0"/>
              <a:t>Develop topic-based training/programming</a:t>
            </a:r>
          </a:p>
          <a:p>
            <a:pPr lvl="1">
              <a:spcBef>
                <a:spcPts val="0"/>
              </a:spcBef>
            </a:pPr>
            <a:r>
              <a:rPr lang="en-US" sz="2400" dirty="0" smtClean="0"/>
              <a:t>Fraternities/sororities, athletics, ROTC, First Year Seminar, Cowboy Connect, Freshman Orientation</a:t>
            </a:r>
          </a:p>
          <a:p>
            <a:pPr lvl="1">
              <a:spcBef>
                <a:spcPts val="0"/>
              </a:spcBef>
            </a:pPr>
            <a:r>
              <a:rPr lang="en-US" sz="2400" dirty="0" smtClean="0"/>
              <a:t>Healthy sexuality/relationships</a:t>
            </a:r>
          </a:p>
          <a:p>
            <a:pPr lvl="1">
              <a:spcBef>
                <a:spcPts val="0"/>
              </a:spcBef>
            </a:pPr>
            <a:r>
              <a:rPr lang="en-US" sz="2400" dirty="0" smtClean="0"/>
              <a:t>Marginalized identities (students of color, GLTBQ, etc)</a:t>
            </a:r>
          </a:p>
          <a:p>
            <a:pPr lvl="1">
              <a:spcBef>
                <a:spcPts val="0"/>
              </a:spcBef>
            </a:pPr>
            <a:r>
              <a:rPr lang="en-US" sz="2400" dirty="0" smtClean="0"/>
              <a:t>Supporting a friend, what to know about domestic violence</a:t>
            </a:r>
            <a:endParaRPr lang="en-US" sz="2400" dirty="0" smtClean="0"/>
          </a:p>
          <a:p>
            <a:pPr>
              <a:spcBef>
                <a:spcPts val="0"/>
              </a:spcBef>
            </a:pPr>
            <a:endParaRPr lang="en-US" sz="2800" dirty="0"/>
          </a:p>
        </p:txBody>
      </p:sp>
      <p:sp>
        <p:nvSpPr>
          <p:cNvPr id="4" name="Title 1"/>
          <p:cNvSpPr>
            <a:spLocks noGrp="1"/>
          </p:cNvSpPr>
          <p:nvPr>
            <p:ph type="title"/>
          </p:nvPr>
        </p:nvSpPr>
        <p:spPr>
          <a:xfrm>
            <a:off x="0" y="137059"/>
            <a:ext cx="9144000" cy="1143000"/>
          </a:xfrm>
        </p:spPr>
        <p:txBody>
          <a:bodyPr>
            <a:noAutofit/>
          </a:bodyPr>
          <a:lstStyle/>
          <a:p>
            <a:r>
              <a:rPr lang="en-US" sz="3600" b="1" dirty="0" smtClean="0"/>
              <a:t>Building comprehensive education/training</a:t>
            </a:r>
            <a:endParaRPr lang="en-US" sz="3600" b="1" dirty="0"/>
          </a:p>
        </p:txBody>
      </p:sp>
    </p:spTree>
    <p:extLst>
      <p:ext uri="{BB962C8B-B14F-4D97-AF65-F5344CB8AC3E}">
        <p14:creationId xmlns:p14="http://schemas.microsoft.com/office/powerpoint/2010/main" val="4256967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_barandmedallion_cmp.psd"/>
          <p:cNvPicPr>
            <a:picLocks noChangeAspect="1"/>
          </p:cNvPicPr>
          <p:nvPr/>
        </p:nvPicPr>
        <p:blipFill>
          <a:blip r:embed="rId3"/>
          <a:srcRect b="11207"/>
          <a:stretch>
            <a:fillRect/>
          </a:stretch>
        </p:blipFill>
        <p:spPr>
          <a:xfrm>
            <a:off x="0" y="5560783"/>
            <a:ext cx="9156700" cy="1309917"/>
          </a:xfrm>
          <a:prstGeom prst="rect">
            <a:avLst/>
          </a:prstGeom>
        </p:spPr>
      </p:pic>
      <p:sp>
        <p:nvSpPr>
          <p:cNvPr id="3" name="Content Placeholder 2"/>
          <p:cNvSpPr>
            <a:spLocks noGrp="1"/>
          </p:cNvSpPr>
          <p:nvPr>
            <p:ph idx="1"/>
          </p:nvPr>
        </p:nvSpPr>
        <p:spPr>
          <a:xfrm>
            <a:off x="463550" y="1063051"/>
            <a:ext cx="8229600" cy="4800600"/>
          </a:xfrm>
        </p:spPr>
        <p:txBody>
          <a:bodyPr>
            <a:normAutofit fontScale="92500" lnSpcReduction="10000"/>
          </a:bodyPr>
          <a:lstStyle/>
          <a:p>
            <a:pPr>
              <a:spcBef>
                <a:spcPts val="0"/>
              </a:spcBef>
            </a:pPr>
            <a:r>
              <a:rPr lang="en-US" sz="2800" dirty="0" smtClean="0"/>
              <a:t>Increase investigation/prevention capacity</a:t>
            </a:r>
          </a:p>
          <a:p>
            <a:pPr>
              <a:spcBef>
                <a:spcPts val="0"/>
              </a:spcBef>
            </a:pPr>
            <a:r>
              <a:rPr lang="en-US" sz="2800" dirty="0" smtClean="0"/>
              <a:t>Increase client </a:t>
            </a:r>
            <a:r>
              <a:rPr lang="en-US" sz="2800" dirty="0"/>
              <a:t>counseling </a:t>
            </a:r>
            <a:r>
              <a:rPr lang="en-US" sz="2800" dirty="0" smtClean="0"/>
              <a:t>capacity (UCC </a:t>
            </a:r>
            <a:r>
              <a:rPr lang="en-US" sz="2800" dirty="0"/>
              <a:t>staff, Psychology </a:t>
            </a:r>
            <a:r>
              <a:rPr lang="en-US" sz="2800" dirty="0" smtClean="0"/>
              <a:t>Clinic)</a:t>
            </a:r>
            <a:endParaRPr lang="en-US" sz="2800" dirty="0" smtClean="0"/>
          </a:p>
          <a:p>
            <a:pPr lvl="1">
              <a:spcBef>
                <a:spcPts val="0"/>
              </a:spcBef>
            </a:pPr>
            <a:r>
              <a:rPr lang="en-US" sz="2400" dirty="0" smtClean="0"/>
              <a:t>Preferred qualification for UCC openings, training, GA’s</a:t>
            </a:r>
          </a:p>
          <a:p>
            <a:pPr lvl="1">
              <a:spcBef>
                <a:spcPts val="0"/>
              </a:spcBef>
            </a:pPr>
            <a:r>
              <a:rPr lang="en-US" sz="2400" dirty="0" smtClean="0"/>
              <a:t>Increase trauma capacity in low cost/rapid diagnostic services for trauma-related conditions</a:t>
            </a:r>
          </a:p>
          <a:p>
            <a:pPr>
              <a:spcBef>
                <a:spcPts val="0"/>
              </a:spcBef>
            </a:pPr>
            <a:r>
              <a:rPr lang="en-US" sz="2800" dirty="0" smtClean="0"/>
              <a:t>Continue/increase connections with SAFE, Student Health, Law School Family/Child Advocacy Clinic</a:t>
            </a:r>
          </a:p>
          <a:p>
            <a:pPr>
              <a:spcBef>
                <a:spcPts val="0"/>
              </a:spcBef>
            </a:pPr>
            <a:r>
              <a:rPr lang="en-US" sz="2800" dirty="0" smtClean="0"/>
              <a:t>Increase online presence (web searches, social media)</a:t>
            </a:r>
          </a:p>
          <a:p>
            <a:pPr>
              <a:spcBef>
                <a:spcPts val="0"/>
              </a:spcBef>
            </a:pPr>
            <a:r>
              <a:rPr lang="en-US" sz="2800" dirty="0" smtClean="0"/>
              <a:t>Additional training for employees, first points of contact for students</a:t>
            </a:r>
          </a:p>
          <a:p>
            <a:pPr>
              <a:spcBef>
                <a:spcPts val="0"/>
              </a:spcBef>
            </a:pPr>
            <a:r>
              <a:rPr lang="en-US" sz="2600" dirty="0"/>
              <a:t>Develop activities encouraging students to locate resources as part of Cowboy Connect, First Year Seminar</a:t>
            </a:r>
          </a:p>
          <a:p>
            <a:pPr lvl="1">
              <a:spcBef>
                <a:spcPts val="0"/>
              </a:spcBef>
            </a:pPr>
            <a:endParaRPr lang="en-US" sz="2000" dirty="0"/>
          </a:p>
        </p:txBody>
      </p:sp>
      <p:sp>
        <p:nvSpPr>
          <p:cNvPr id="4" name="Title 1"/>
          <p:cNvSpPr>
            <a:spLocks noGrp="1"/>
          </p:cNvSpPr>
          <p:nvPr>
            <p:ph type="title"/>
          </p:nvPr>
        </p:nvSpPr>
        <p:spPr>
          <a:xfrm>
            <a:off x="0" y="137059"/>
            <a:ext cx="9144000" cy="1143000"/>
          </a:xfrm>
        </p:spPr>
        <p:txBody>
          <a:bodyPr>
            <a:normAutofit/>
          </a:bodyPr>
          <a:lstStyle/>
          <a:p>
            <a:r>
              <a:rPr lang="en-US" sz="3600" b="1" dirty="0" smtClean="0"/>
              <a:t>Improve knowledge of/access to resources</a:t>
            </a:r>
            <a:endParaRPr lang="en-US" sz="3600" b="1" dirty="0"/>
          </a:p>
        </p:txBody>
      </p:sp>
    </p:spTree>
    <p:extLst>
      <p:ext uri="{BB962C8B-B14F-4D97-AF65-F5344CB8AC3E}">
        <p14:creationId xmlns:p14="http://schemas.microsoft.com/office/powerpoint/2010/main" val="1792428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9A154C82574439DF007F0E559988C" ma:contentTypeVersion="8" ma:contentTypeDescription="Create a new document." ma:contentTypeScope="" ma:versionID="89b35ba23d2304f2543c743032751ca4">
  <xsd:schema xmlns:xsd="http://www.w3.org/2001/XMLSchema" xmlns:xs="http://www.w3.org/2001/XMLSchema" xmlns:p="http://schemas.microsoft.com/office/2006/metadata/properties" xmlns:ns2="41f6f78f-b42d-4d30-8e14-603aa1dc9ba8" xmlns:ns3="aaf0272d-e64e-4369-bca1-c498ae82748d" targetNamespace="http://schemas.microsoft.com/office/2006/metadata/properties" ma:root="true" ma:fieldsID="9e0c36818aba0eb947aecac5e07ecd87" ns2:_="" ns3:_="">
    <xsd:import namespace="41f6f78f-b42d-4d30-8e14-603aa1dc9ba8"/>
    <xsd:import namespace="aaf0272d-e64e-4369-bca1-c498ae82748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6f78f-b42d-4d30-8e14-603aa1dc9b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af0272d-e64e-4369-bca1-c498ae82748d"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3B9C48-EAD1-4C6A-A032-AB937089EB1F}"/>
</file>

<file path=customXml/itemProps2.xml><?xml version="1.0" encoding="utf-8"?>
<ds:datastoreItem xmlns:ds="http://schemas.openxmlformats.org/officeDocument/2006/customXml" ds:itemID="{48ECE49D-84A4-4064-B68A-02445B08CA01}"/>
</file>

<file path=customXml/itemProps3.xml><?xml version="1.0" encoding="utf-8"?>
<ds:datastoreItem xmlns:ds="http://schemas.openxmlformats.org/officeDocument/2006/customXml" ds:itemID="{A22A256E-7F14-431F-B335-10F9AB425DA1}"/>
</file>

<file path=docProps/app.xml><?xml version="1.0" encoding="utf-8"?>
<Properties xmlns="http://schemas.openxmlformats.org/officeDocument/2006/extended-properties" xmlns:vt="http://schemas.openxmlformats.org/officeDocument/2006/docPropsVTypes">
  <TotalTime>2075</TotalTime>
  <Words>1116</Words>
  <Application>Microsoft Office PowerPoint</Application>
  <PresentationFormat>On-screen Show (4:3)</PresentationFormat>
  <Paragraphs>141</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 Bayan Plain</vt:lpstr>
      <vt:lpstr>Arial</vt:lpstr>
      <vt:lpstr>Calibri</vt:lpstr>
      <vt:lpstr>FuturTBooRo1</vt:lpstr>
      <vt:lpstr>FuturTDem</vt:lpstr>
      <vt:lpstr>Office Theme</vt:lpstr>
      <vt:lpstr>Campus Climate  Survey Outcomes</vt:lpstr>
      <vt:lpstr>The Overwhelming Majority of Assaults are Never Reported to Campus Authorities</vt:lpstr>
      <vt:lpstr>Campus Climate Survey: Methods</vt:lpstr>
      <vt:lpstr>How Do We Know Numbers are Accurate?????</vt:lpstr>
      <vt:lpstr>PowerPoint Presentation</vt:lpstr>
      <vt:lpstr>Comparison To Other Institutions – ARC3 Sexual Assault Rates (Broad)</vt:lpstr>
      <vt:lpstr>Addressing barriers to reporting</vt:lpstr>
      <vt:lpstr>Building comprehensive education/training</vt:lpstr>
      <vt:lpstr>Improve knowledge of/access to resources</vt:lpstr>
      <vt:lpstr>Engaging men in prevention/supporting male-identified survivors</vt:lpstr>
      <vt:lpstr>Address the link between alcohol &amp; sexual violence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FACILITIES</dc:title>
  <dc:creator>UW Admin User</dc:creator>
  <cp:lastModifiedBy>Jim Osborn</cp:lastModifiedBy>
  <cp:revision>157</cp:revision>
  <cp:lastPrinted>2018-04-19T21:00:11Z</cp:lastPrinted>
  <dcterms:created xsi:type="dcterms:W3CDTF">2010-10-04T20:51:38Z</dcterms:created>
  <dcterms:modified xsi:type="dcterms:W3CDTF">2018-09-12T22:58:22Z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0x010100AF49A154C82574439DF007F0E559988C</vt:lpwstr>
  </property>
</Properties>
</file>