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2" r:id="rId4"/>
  </p:sldMasterIdLst>
  <p:notesMasterIdLst>
    <p:notesMasterId r:id="rId42"/>
  </p:notesMasterIdLst>
  <p:sldIdLst>
    <p:sldId id="363" r:id="rId5"/>
    <p:sldId id="397" r:id="rId6"/>
    <p:sldId id="364" r:id="rId7"/>
    <p:sldId id="368" r:id="rId8"/>
    <p:sldId id="367" r:id="rId9"/>
    <p:sldId id="366" r:id="rId10"/>
    <p:sldId id="369" r:id="rId11"/>
    <p:sldId id="396" r:id="rId12"/>
    <p:sldId id="370" r:id="rId13"/>
    <p:sldId id="371" r:id="rId14"/>
    <p:sldId id="365" r:id="rId15"/>
    <p:sldId id="372" r:id="rId16"/>
    <p:sldId id="374" r:id="rId17"/>
    <p:sldId id="375" r:id="rId18"/>
    <p:sldId id="376" r:id="rId19"/>
    <p:sldId id="377" r:id="rId20"/>
    <p:sldId id="373" r:id="rId21"/>
    <p:sldId id="379" r:id="rId22"/>
    <p:sldId id="380" r:id="rId23"/>
    <p:sldId id="378" r:id="rId24"/>
    <p:sldId id="384" r:id="rId25"/>
    <p:sldId id="385" r:id="rId26"/>
    <p:sldId id="386" r:id="rId27"/>
    <p:sldId id="387" r:id="rId28"/>
    <p:sldId id="388" r:id="rId29"/>
    <p:sldId id="389" r:id="rId30"/>
    <p:sldId id="390" r:id="rId31"/>
    <p:sldId id="391" r:id="rId32"/>
    <p:sldId id="381" r:id="rId33"/>
    <p:sldId id="382" r:id="rId34"/>
    <p:sldId id="383" r:id="rId35"/>
    <p:sldId id="392" r:id="rId36"/>
    <p:sldId id="395" r:id="rId37"/>
    <p:sldId id="393" r:id="rId38"/>
    <p:sldId id="394" r:id="rId39"/>
    <p:sldId id="398" r:id="rId40"/>
    <p:sldId id="399" r:id="rId4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ewton Adkins" initials="NA" lastIdx="18" clrIdx="0"/>
  <p:cmAuthor id="2" name="Evan Baker" initials="EB"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3" autoAdjust="0"/>
    <p:restoredTop sz="93979" autoAdjust="0"/>
  </p:normalViewPr>
  <p:slideViewPr>
    <p:cSldViewPr>
      <p:cViewPr>
        <p:scale>
          <a:sx n="70" d="100"/>
          <a:sy n="70" d="100"/>
        </p:scale>
        <p:origin x="1088" y="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charts/_rels/chart1.xml.rels><?xml version="1.0" encoding="UTF-8" standalone="yes"?>
<Relationships xmlns="http://schemas.openxmlformats.org/package/2006/relationships"><Relationship Id="rId2" Type="http://schemas.openxmlformats.org/officeDocument/2006/relationships/oleObject" Target="file:///C:\Users\djewell3\Dropbox\UW%20Fiscal%20Administration\BOT%20Material%20July%202019\Copy%20of%20Educational%20Attainment%20ACS_17_5YR_S1501_DNJ.xls"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embeddings/oleObject10.bin"/></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embeddings/oleObject11.bin"/></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embeddings/oleObject12.bin"/></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3.bin"/></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4.bin"/></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embeddings/oleObject5.bin"/></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embeddings/oleObject6.bin"/></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embeddings/oleObject7.bin"/></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embeddings/oleObject8.bin"/></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embeddings/oleObject9.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sz="1600"/>
            </a:pPr>
            <a:r>
              <a:rPr lang="en-US" sz="1600"/>
              <a:t>Annual Estimates of the % of Resident Population by Age Group for Wyoming April 1, 2010 to July 1, 2018</a:t>
            </a:r>
          </a:p>
        </c:rich>
      </c:tx>
      <c:layout/>
      <c:overlay val="0"/>
      <c:spPr>
        <a:noFill/>
        <a:ln>
          <a:noFill/>
        </a:ln>
        <a:effectLst/>
      </c:spPr>
    </c:title>
    <c:autoTitleDeleted val="0"/>
    <c:plotArea>
      <c:layout/>
      <c:barChart>
        <c:barDir val="col"/>
        <c:grouping val="clustered"/>
        <c:varyColors val="0"/>
        <c:ser>
          <c:idx val="0"/>
          <c:order val="0"/>
          <c:tx>
            <c:strRef>
              <c:f>'Age Data'!$C$56</c:f>
              <c:strCache>
                <c:ptCount val="1"/>
                <c:pt idx="0">
                  <c:v>2010</c:v>
                </c:pt>
              </c:strCache>
            </c:strRef>
          </c:tx>
          <c:spPr>
            <a:solidFill>
              <a:schemeClr val="accent1"/>
            </a:solidFill>
            <a:ln>
              <a:noFill/>
            </a:ln>
            <a:effectLst/>
          </c:spPr>
          <c:invertIfNegative val="0"/>
          <c:cat>
            <c:strRef>
              <c:f>'Age Data'!$A$57:$B$63</c:f>
              <c:strCache>
                <c:ptCount val="7"/>
                <c:pt idx="0">
                  <c:v>  Under 5 years</c:v>
                </c:pt>
                <c:pt idx="1">
                  <c:v>  5 to 13 years</c:v>
                </c:pt>
                <c:pt idx="2">
                  <c:v>  14 to 17 years</c:v>
                </c:pt>
                <c:pt idx="3">
                  <c:v>  18 to 24 years</c:v>
                </c:pt>
                <c:pt idx="4">
                  <c:v>  25 to 44 years</c:v>
                </c:pt>
                <c:pt idx="5">
                  <c:v>  45 to 64 years</c:v>
                </c:pt>
                <c:pt idx="6">
                  <c:v>65 years and over</c:v>
                </c:pt>
              </c:strCache>
            </c:strRef>
          </c:cat>
          <c:val>
            <c:numRef>
              <c:f>'Age Data'!$C$57:$C$63</c:f>
              <c:numCache>
                <c:formatCode>0.0%</c:formatCode>
                <c:ptCount val="7"/>
                <c:pt idx="0">
                  <c:v>7.1329214762981125E-2</c:v>
                </c:pt>
                <c:pt idx="1">
                  <c:v>0.11743780450156664</c:v>
                </c:pt>
                <c:pt idx="2">
                  <c:v>5.1466752775776843E-2</c:v>
                </c:pt>
                <c:pt idx="3">
                  <c:v>0.10011780861777136</c:v>
                </c:pt>
                <c:pt idx="4">
                  <c:v>0.25657971775610067</c:v>
                </c:pt>
                <c:pt idx="5">
                  <c:v>0.27871318924251187</c:v>
                </c:pt>
                <c:pt idx="6">
                  <c:v>0.12435551234329148</c:v>
                </c:pt>
              </c:numCache>
            </c:numRef>
          </c:val>
          <c:extLst>
            <c:ext xmlns:c16="http://schemas.microsoft.com/office/drawing/2014/chart" uri="{C3380CC4-5D6E-409C-BE32-E72D297353CC}">
              <c16:uniqueId val="{00000000-483B-4456-A58E-BD071EE5E1C0}"/>
            </c:ext>
          </c:extLst>
        </c:ser>
        <c:ser>
          <c:idx val="1"/>
          <c:order val="1"/>
          <c:tx>
            <c:strRef>
              <c:f>'Age Data'!$D$56</c:f>
              <c:strCache>
                <c:ptCount val="1"/>
                <c:pt idx="0">
                  <c:v>2011</c:v>
                </c:pt>
              </c:strCache>
            </c:strRef>
          </c:tx>
          <c:spPr>
            <a:solidFill>
              <a:schemeClr val="accent2"/>
            </a:solidFill>
            <a:ln>
              <a:noFill/>
            </a:ln>
            <a:effectLst/>
          </c:spPr>
          <c:invertIfNegative val="0"/>
          <c:cat>
            <c:strRef>
              <c:f>'Age Data'!$A$57:$B$63</c:f>
              <c:strCache>
                <c:ptCount val="7"/>
                <c:pt idx="0">
                  <c:v>  Under 5 years</c:v>
                </c:pt>
                <c:pt idx="1">
                  <c:v>  5 to 13 years</c:v>
                </c:pt>
                <c:pt idx="2">
                  <c:v>  14 to 17 years</c:v>
                </c:pt>
                <c:pt idx="3">
                  <c:v>  18 to 24 years</c:v>
                </c:pt>
                <c:pt idx="4">
                  <c:v>  25 to 44 years</c:v>
                </c:pt>
                <c:pt idx="5">
                  <c:v>  45 to 64 years</c:v>
                </c:pt>
                <c:pt idx="6">
                  <c:v>65 years and over</c:v>
                </c:pt>
              </c:strCache>
            </c:strRef>
          </c:cat>
          <c:val>
            <c:numRef>
              <c:f>'Age Data'!$D$57:$D$63</c:f>
              <c:numCache>
                <c:formatCode>0.0%</c:formatCode>
                <c:ptCount val="7"/>
                <c:pt idx="0">
                  <c:v>6.9773140769784067E-2</c:v>
                </c:pt>
                <c:pt idx="1">
                  <c:v>0.11829894362720901</c:v>
                </c:pt>
                <c:pt idx="2">
                  <c:v>5.0581428148315302E-2</c:v>
                </c:pt>
                <c:pt idx="3">
                  <c:v>9.9177749883643848E-2</c:v>
                </c:pt>
                <c:pt idx="4">
                  <c:v>0.25734630410560905</c:v>
                </c:pt>
                <c:pt idx="5">
                  <c:v>0.27744771025203446</c:v>
                </c:pt>
                <c:pt idx="6">
                  <c:v>0.12737472321340423</c:v>
                </c:pt>
              </c:numCache>
            </c:numRef>
          </c:val>
          <c:extLst>
            <c:ext xmlns:c16="http://schemas.microsoft.com/office/drawing/2014/chart" uri="{C3380CC4-5D6E-409C-BE32-E72D297353CC}">
              <c16:uniqueId val="{00000001-483B-4456-A58E-BD071EE5E1C0}"/>
            </c:ext>
          </c:extLst>
        </c:ser>
        <c:ser>
          <c:idx val="2"/>
          <c:order val="2"/>
          <c:tx>
            <c:strRef>
              <c:f>'Age Data'!$E$56</c:f>
              <c:strCache>
                <c:ptCount val="1"/>
                <c:pt idx="0">
                  <c:v>2012</c:v>
                </c:pt>
              </c:strCache>
            </c:strRef>
          </c:tx>
          <c:spPr>
            <a:solidFill>
              <a:schemeClr val="accent3"/>
            </a:solidFill>
            <a:ln>
              <a:noFill/>
            </a:ln>
            <a:effectLst/>
          </c:spPr>
          <c:invertIfNegative val="0"/>
          <c:cat>
            <c:strRef>
              <c:f>'Age Data'!$A$57:$B$63</c:f>
              <c:strCache>
                <c:ptCount val="7"/>
                <c:pt idx="0">
                  <c:v>  Under 5 years</c:v>
                </c:pt>
                <c:pt idx="1">
                  <c:v>  5 to 13 years</c:v>
                </c:pt>
                <c:pt idx="2">
                  <c:v>  14 to 17 years</c:v>
                </c:pt>
                <c:pt idx="3">
                  <c:v>  18 to 24 years</c:v>
                </c:pt>
                <c:pt idx="4">
                  <c:v>  25 to 44 years</c:v>
                </c:pt>
                <c:pt idx="5">
                  <c:v>  45 to 64 years</c:v>
                </c:pt>
                <c:pt idx="6">
                  <c:v>65 years and over</c:v>
                </c:pt>
              </c:strCache>
            </c:strRef>
          </c:cat>
          <c:val>
            <c:numRef>
              <c:f>'Age Data'!$E$57:$E$63</c:f>
              <c:numCache>
                <c:formatCode>0.0%</c:formatCode>
                <c:ptCount val="7"/>
                <c:pt idx="0">
                  <c:v>6.7634962777864543E-2</c:v>
                </c:pt>
                <c:pt idx="1">
                  <c:v>0.11913165703576449</c:v>
                </c:pt>
                <c:pt idx="2">
                  <c:v>4.9896749787426031E-2</c:v>
                </c:pt>
                <c:pt idx="3">
                  <c:v>0.10021691221128985</c:v>
                </c:pt>
                <c:pt idx="4">
                  <c:v>0.25884394467870964</c:v>
                </c:pt>
                <c:pt idx="5">
                  <c:v>0.27276450275044684</c:v>
                </c:pt>
                <c:pt idx="6">
                  <c:v>0.13151127075849861</c:v>
                </c:pt>
              </c:numCache>
            </c:numRef>
          </c:val>
          <c:extLst>
            <c:ext xmlns:c16="http://schemas.microsoft.com/office/drawing/2014/chart" uri="{C3380CC4-5D6E-409C-BE32-E72D297353CC}">
              <c16:uniqueId val="{00000002-483B-4456-A58E-BD071EE5E1C0}"/>
            </c:ext>
          </c:extLst>
        </c:ser>
        <c:ser>
          <c:idx val="3"/>
          <c:order val="3"/>
          <c:tx>
            <c:strRef>
              <c:f>'Age Data'!$F$56</c:f>
              <c:strCache>
                <c:ptCount val="1"/>
                <c:pt idx="0">
                  <c:v>2013</c:v>
                </c:pt>
              </c:strCache>
            </c:strRef>
          </c:tx>
          <c:spPr>
            <a:solidFill>
              <a:schemeClr val="accent4"/>
            </a:solidFill>
            <a:ln>
              <a:noFill/>
            </a:ln>
            <a:effectLst/>
          </c:spPr>
          <c:invertIfNegative val="0"/>
          <c:cat>
            <c:strRef>
              <c:f>'Age Data'!$A$57:$B$63</c:f>
              <c:strCache>
                <c:ptCount val="7"/>
                <c:pt idx="0">
                  <c:v>  Under 5 years</c:v>
                </c:pt>
                <c:pt idx="1">
                  <c:v>  5 to 13 years</c:v>
                </c:pt>
                <c:pt idx="2">
                  <c:v>  14 to 17 years</c:v>
                </c:pt>
                <c:pt idx="3">
                  <c:v>  18 to 24 years</c:v>
                </c:pt>
                <c:pt idx="4">
                  <c:v>  25 to 44 years</c:v>
                </c:pt>
                <c:pt idx="5">
                  <c:v>  45 to 64 years</c:v>
                </c:pt>
                <c:pt idx="6">
                  <c:v>65 years and over</c:v>
                </c:pt>
              </c:strCache>
            </c:strRef>
          </c:cat>
          <c:val>
            <c:numRef>
              <c:f>'Age Data'!$F$57:$F$63</c:f>
              <c:numCache>
                <c:formatCode>0.0%</c:formatCode>
                <c:ptCount val="7"/>
                <c:pt idx="0">
                  <c:v>6.6571841346244692E-2</c:v>
                </c:pt>
                <c:pt idx="1">
                  <c:v>0.12002446218410885</c:v>
                </c:pt>
                <c:pt idx="2">
                  <c:v>4.9898389172047829E-2</c:v>
                </c:pt>
                <c:pt idx="3">
                  <c:v>0.10073644229827716</c:v>
                </c:pt>
                <c:pt idx="4">
                  <c:v>0.25904319190274222</c:v>
                </c:pt>
                <c:pt idx="5">
                  <c:v>0.26828522494386925</c:v>
                </c:pt>
                <c:pt idx="6">
                  <c:v>0.13544044815271</c:v>
                </c:pt>
              </c:numCache>
            </c:numRef>
          </c:val>
          <c:extLst>
            <c:ext xmlns:c16="http://schemas.microsoft.com/office/drawing/2014/chart" uri="{C3380CC4-5D6E-409C-BE32-E72D297353CC}">
              <c16:uniqueId val="{00000003-483B-4456-A58E-BD071EE5E1C0}"/>
            </c:ext>
          </c:extLst>
        </c:ser>
        <c:ser>
          <c:idx val="4"/>
          <c:order val="4"/>
          <c:tx>
            <c:strRef>
              <c:f>'Age Data'!$G$56</c:f>
              <c:strCache>
                <c:ptCount val="1"/>
                <c:pt idx="0">
                  <c:v>2014</c:v>
                </c:pt>
              </c:strCache>
            </c:strRef>
          </c:tx>
          <c:spPr>
            <a:solidFill>
              <a:schemeClr val="accent5"/>
            </a:solidFill>
            <a:ln>
              <a:noFill/>
            </a:ln>
            <a:effectLst/>
          </c:spPr>
          <c:invertIfNegative val="0"/>
          <c:cat>
            <c:strRef>
              <c:f>'Age Data'!$A$57:$B$63</c:f>
              <c:strCache>
                <c:ptCount val="7"/>
                <c:pt idx="0">
                  <c:v>  Under 5 years</c:v>
                </c:pt>
                <c:pt idx="1">
                  <c:v>  5 to 13 years</c:v>
                </c:pt>
                <c:pt idx="2">
                  <c:v>  14 to 17 years</c:v>
                </c:pt>
                <c:pt idx="3">
                  <c:v>  18 to 24 years</c:v>
                </c:pt>
                <c:pt idx="4">
                  <c:v>  25 to 44 years</c:v>
                </c:pt>
                <c:pt idx="5">
                  <c:v>  45 to 64 years</c:v>
                </c:pt>
                <c:pt idx="6">
                  <c:v>65 years and over</c:v>
                </c:pt>
              </c:strCache>
            </c:strRef>
          </c:cat>
          <c:val>
            <c:numRef>
              <c:f>'Age Data'!$G$57:$G$63</c:f>
              <c:numCache>
                <c:formatCode>0.0%</c:formatCode>
                <c:ptCount val="7"/>
                <c:pt idx="0">
                  <c:v>6.5991128628027224E-2</c:v>
                </c:pt>
                <c:pt idx="1">
                  <c:v>0.12094968998262805</c:v>
                </c:pt>
                <c:pt idx="2">
                  <c:v>5.0574373270528779E-2</c:v>
                </c:pt>
                <c:pt idx="3">
                  <c:v>9.8306062333060967E-2</c:v>
                </c:pt>
                <c:pt idx="4">
                  <c:v>0.26029271407677995</c:v>
                </c:pt>
                <c:pt idx="5">
                  <c:v>0.26322122812197452</c:v>
                </c:pt>
                <c:pt idx="6">
                  <c:v>0.14066480358700056</c:v>
                </c:pt>
              </c:numCache>
            </c:numRef>
          </c:val>
          <c:extLst>
            <c:ext xmlns:c16="http://schemas.microsoft.com/office/drawing/2014/chart" uri="{C3380CC4-5D6E-409C-BE32-E72D297353CC}">
              <c16:uniqueId val="{00000004-483B-4456-A58E-BD071EE5E1C0}"/>
            </c:ext>
          </c:extLst>
        </c:ser>
        <c:ser>
          <c:idx val="5"/>
          <c:order val="5"/>
          <c:tx>
            <c:strRef>
              <c:f>'Age Data'!$H$56</c:f>
              <c:strCache>
                <c:ptCount val="1"/>
                <c:pt idx="0">
                  <c:v>2015</c:v>
                </c:pt>
              </c:strCache>
            </c:strRef>
          </c:tx>
          <c:spPr>
            <a:solidFill>
              <a:schemeClr val="accent6"/>
            </a:solidFill>
            <a:ln>
              <a:noFill/>
            </a:ln>
            <a:effectLst/>
          </c:spPr>
          <c:invertIfNegative val="0"/>
          <c:cat>
            <c:strRef>
              <c:f>'Age Data'!$A$57:$B$63</c:f>
              <c:strCache>
                <c:ptCount val="7"/>
                <c:pt idx="0">
                  <c:v>  Under 5 years</c:v>
                </c:pt>
                <c:pt idx="1">
                  <c:v>  5 to 13 years</c:v>
                </c:pt>
                <c:pt idx="2">
                  <c:v>  14 to 17 years</c:v>
                </c:pt>
                <c:pt idx="3">
                  <c:v>  18 to 24 years</c:v>
                </c:pt>
                <c:pt idx="4">
                  <c:v>  25 to 44 years</c:v>
                </c:pt>
                <c:pt idx="5">
                  <c:v>  45 to 64 years</c:v>
                </c:pt>
                <c:pt idx="6">
                  <c:v>65 years and over</c:v>
                </c:pt>
              </c:strCache>
            </c:strRef>
          </c:cat>
          <c:val>
            <c:numRef>
              <c:f>'Age Data'!$H$57:$H$63</c:f>
              <c:numCache>
                <c:formatCode>0.0%</c:formatCode>
                <c:ptCount val="7"/>
                <c:pt idx="0">
                  <c:v>6.5646407179494187E-2</c:v>
                </c:pt>
                <c:pt idx="1">
                  <c:v>0.12215111633211991</c:v>
                </c:pt>
                <c:pt idx="2">
                  <c:v>5.0480818484192412E-2</c:v>
                </c:pt>
                <c:pt idx="3">
                  <c:v>9.5987829282118881E-2</c:v>
                </c:pt>
                <c:pt idx="4">
                  <c:v>0.26122991182717853</c:v>
                </c:pt>
                <c:pt idx="5">
                  <c:v>0.25906486268670986</c:v>
                </c:pt>
                <c:pt idx="6">
                  <c:v>0.1454390542081862</c:v>
                </c:pt>
              </c:numCache>
            </c:numRef>
          </c:val>
          <c:extLst>
            <c:ext xmlns:c16="http://schemas.microsoft.com/office/drawing/2014/chart" uri="{C3380CC4-5D6E-409C-BE32-E72D297353CC}">
              <c16:uniqueId val="{00000005-483B-4456-A58E-BD071EE5E1C0}"/>
            </c:ext>
          </c:extLst>
        </c:ser>
        <c:ser>
          <c:idx val="6"/>
          <c:order val="6"/>
          <c:tx>
            <c:strRef>
              <c:f>'Age Data'!$I$56</c:f>
              <c:strCache>
                <c:ptCount val="1"/>
                <c:pt idx="0">
                  <c:v>2016</c:v>
                </c:pt>
              </c:strCache>
            </c:strRef>
          </c:tx>
          <c:spPr>
            <a:solidFill>
              <a:schemeClr val="accent1">
                <a:lumMod val="60000"/>
              </a:schemeClr>
            </a:solidFill>
            <a:ln>
              <a:noFill/>
            </a:ln>
            <a:effectLst/>
          </c:spPr>
          <c:invertIfNegative val="0"/>
          <c:cat>
            <c:strRef>
              <c:f>'Age Data'!$A$57:$B$63</c:f>
              <c:strCache>
                <c:ptCount val="7"/>
                <c:pt idx="0">
                  <c:v>  Under 5 years</c:v>
                </c:pt>
                <c:pt idx="1">
                  <c:v>  5 to 13 years</c:v>
                </c:pt>
                <c:pt idx="2">
                  <c:v>  14 to 17 years</c:v>
                </c:pt>
                <c:pt idx="3">
                  <c:v>  18 to 24 years</c:v>
                </c:pt>
                <c:pt idx="4">
                  <c:v>  25 to 44 years</c:v>
                </c:pt>
                <c:pt idx="5">
                  <c:v>  45 to 64 years</c:v>
                </c:pt>
                <c:pt idx="6">
                  <c:v>65 years and over</c:v>
                </c:pt>
              </c:strCache>
            </c:strRef>
          </c:cat>
          <c:val>
            <c:numRef>
              <c:f>'Age Data'!$I$57:$I$63</c:f>
              <c:numCache>
                <c:formatCode>0.0%</c:formatCode>
                <c:ptCount val="7"/>
                <c:pt idx="0">
                  <c:v>6.4832531790720363E-2</c:v>
                </c:pt>
                <c:pt idx="1">
                  <c:v>0.12234164541580379</c:v>
                </c:pt>
                <c:pt idx="2">
                  <c:v>5.0332882643892587E-2</c:v>
                </c:pt>
                <c:pt idx="3">
                  <c:v>9.3611049307706792E-2</c:v>
                </c:pt>
                <c:pt idx="4">
                  <c:v>0.26131715415290352</c:v>
                </c:pt>
                <c:pt idx="5">
                  <c:v>0.25638638347395987</c:v>
                </c:pt>
                <c:pt idx="6">
                  <c:v>0.15117835321501311</c:v>
                </c:pt>
              </c:numCache>
            </c:numRef>
          </c:val>
          <c:extLst>
            <c:ext xmlns:c16="http://schemas.microsoft.com/office/drawing/2014/chart" uri="{C3380CC4-5D6E-409C-BE32-E72D297353CC}">
              <c16:uniqueId val="{00000006-483B-4456-A58E-BD071EE5E1C0}"/>
            </c:ext>
          </c:extLst>
        </c:ser>
        <c:ser>
          <c:idx val="7"/>
          <c:order val="7"/>
          <c:tx>
            <c:strRef>
              <c:f>'Age Data'!$J$56</c:f>
              <c:strCache>
                <c:ptCount val="1"/>
                <c:pt idx="0">
                  <c:v>2017</c:v>
                </c:pt>
              </c:strCache>
            </c:strRef>
          </c:tx>
          <c:spPr>
            <a:solidFill>
              <a:schemeClr val="accent2">
                <a:lumMod val="60000"/>
              </a:schemeClr>
            </a:solidFill>
            <a:ln>
              <a:noFill/>
            </a:ln>
            <a:effectLst/>
          </c:spPr>
          <c:invertIfNegative val="0"/>
          <c:cat>
            <c:strRef>
              <c:f>'Age Data'!$A$57:$B$63</c:f>
              <c:strCache>
                <c:ptCount val="7"/>
                <c:pt idx="0">
                  <c:v>  Under 5 years</c:v>
                </c:pt>
                <c:pt idx="1">
                  <c:v>  5 to 13 years</c:v>
                </c:pt>
                <c:pt idx="2">
                  <c:v>  14 to 17 years</c:v>
                </c:pt>
                <c:pt idx="3">
                  <c:v>  18 to 24 years</c:v>
                </c:pt>
                <c:pt idx="4">
                  <c:v>  25 to 44 years</c:v>
                </c:pt>
                <c:pt idx="5">
                  <c:v>  45 to 64 years</c:v>
                </c:pt>
                <c:pt idx="6">
                  <c:v>65 years and over</c:v>
                </c:pt>
              </c:strCache>
            </c:strRef>
          </c:cat>
          <c:val>
            <c:numRef>
              <c:f>'Age Data'!$J$57:$J$63</c:f>
              <c:numCache>
                <c:formatCode>0.0%</c:formatCode>
                <c:ptCount val="7"/>
                <c:pt idx="0">
                  <c:v>6.3350917375728497E-2</c:v>
                </c:pt>
                <c:pt idx="1">
                  <c:v>0.12122452645724728</c:v>
                </c:pt>
                <c:pt idx="2">
                  <c:v>5.0765717681117366E-2</c:v>
                </c:pt>
                <c:pt idx="3">
                  <c:v>9.1158923124224869E-2</c:v>
                </c:pt>
                <c:pt idx="4">
                  <c:v>0.26074129348077674</c:v>
                </c:pt>
                <c:pt idx="5">
                  <c:v>0.25421205180555989</c:v>
                </c:pt>
                <c:pt idx="6">
                  <c:v>0.15854657007534537</c:v>
                </c:pt>
              </c:numCache>
            </c:numRef>
          </c:val>
          <c:extLst>
            <c:ext xmlns:c16="http://schemas.microsoft.com/office/drawing/2014/chart" uri="{C3380CC4-5D6E-409C-BE32-E72D297353CC}">
              <c16:uniqueId val="{00000007-483B-4456-A58E-BD071EE5E1C0}"/>
            </c:ext>
          </c:extLst>
        </c:ser>
        <c:ser>
          <c:idx val="8"/>
          <c:order val="8"/>
          <c:tx>
            <c:strRef>
              <c:f>'Age Data'!$K$56</c:f>
              <c:strCache>
                <c:ptCount val="1"/>
                <c:pt idx="0">
                  <c:v>2018</c:v>
                </c:pt>
              </c:strCache>
            </c:strRef>
          </c:tx>
          <c:spPr>
            <a:solidFill>
              <a:schemeClr val="accent3">
                <a:lumMod val="60000"/>
              </a:schemeClr>
            </a:solidFill>
            <a:ln>
              <a:noFill/>
            </a:ln>
            <a:effectLst/>
          </c:spPr>
          <c:invertIfNegative val="0"/>
          <c:cat>
            <c:strRef>
              <c:f>'Age Data'!$A$57:$B$63</c:f>
              <c:strCache>
                <c:ptCount val="7"/>
                <c:pt idx="0">
                  <c:v>  Under 5 years</c:v>
                </c:pt>
                <c:pt idx="1">
                  <c:v>  5 to 13 years</c:v>
                </c:pt>
                <c:pt idx="2">
                  <c:v>  14 to 17 years</c:v>
                </c:pt>
                <c:pt idx="3">
                  <c:v>  18 to 24 years</c:v>
                </c:pt>
                <c:pt idx="4">
                  <c:v>  25 to 44 years</c:v>
                </c:pt>
                <c:pt idx="5">
                  <c:v>  45 to 64 years</c:v>
                </c:pt>
                <c:pt idx="6">
                  <c:v>65 years and over</c:v>
                </c:pt>
              </c:strCache>
            </c:strRef>
          </c:cat>
          <c:val>
            <c:numRef>
              <c:f>'Age Data'!$K$57:$K$63</c:f>
              <c:numCache>
                <c:formatCode>0.0%</c:formatCode>
                <c:ptCount val="7"/>
                <c:pt idx="0">
                  <c:v>6.2159771660807599E-2</c:v>
                </c:pt>
                <c:pt idx="1">
                  <c:v>0.12029695172716998</c:v>
                </c:pt>
                <c:pt idx="2">
                  <c:v>5.0824163936185496E-2</c:v>
                </c:pt>
                <c:pt idx="3">
                  <c:v>9.0641589512182874E-2</c:v>
                </c:pt>
                <c:pt idx="4">
                  <c:v>0.2604835764370293</c:v>
                </c:pt>
                <c:pt idx="5">
                  <c:v>0.25051018023772065</c:v>
                </c:pt>
                <c:pt idx="6">
                  <c:v>0.16508376648890413</c:v>
                </c:pt>
              </c:numCache>
            </c:numRef>
          </c:val>
          <c:extLst>
            <c:ext xmlns:c16="http://schemas.microsoft.com/office/drawing/2014/chart" uri="{C3380CC4-5D6E-409C-BE32-E72D297353CC}">
              <c16:uniqueId val="{00000008-483B-4456-A58E-BD071EE5E1C0}"/>
            </c:ext>
          </c:extLst>
        </c:ser>
        <c:dLbls>
          <c:showLegendKey val="0"/>
          <c:showVal val="0"/>
          <c:showCatName val="0"/>
          <c:showSerName val="0"/>
          <c:showPercent val="0"/>
          <c:showBubbleSize val="0"/>
        </c:dLbls>
        <c:gapWidth val="150"/>
        <c:axId val="1319794687"/>
        <c:axId val="1"/>
      </c:barChart>
      <c:catAx>
        <c:axId val="13197946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a:t>% of Resident Population</a:t>
                </a:r>
              </a:p>
            </c:rich>
          </c:tx>
          <c:layout/>
          <c:overlay val="0"/>
          <c:spPr>
            <a:noFill/>
            <a:ln>
              <a:noFill/>
            </a:ln>
            <a:effectLst/>
          </c:spPr>
        </c:title>
        <c:numFmt formatCode="0.0%" sourceLinked="1"/>
        <c:majorTickMark val="none"/>
        <c:minorTickMark val="none"/>
        <c:tickLblPos val="nextTo"/>
        <c:spPr>
          <a:noFill/>
          <a:ln>
            <a:noFill/>
          </a:ln>
          <a:effectLst/>
        </c:spPr>
        <c:txPr>
          <a:bodyPr rot="-60000000" vert="horz"/>
          <a:lstStyle/>
          <a:p>
            <a:pPr>
              <a:defRPr/>
            </a:pPr>
            <a:endParaRPr lang="en-US"/>
          </a:p>
        </c:txPr>
        <c:crossAx val="1319794687"/>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dTable>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t>4-Year Graduation Rate</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lineChart>
        <c:grouping val="standard"/>
        <c:varyColors val="0"/>
        <c:ser>
          <c:idx val="0"/>
          <c:order val="0"/>
          <c:tx>
            <c:strRef>
              <c:f>Sheet1!$A$48</c:f>
              <c:strCache>
                <c:ptCount val="1"/>
                <c:pt idx="0">
                  <c:v>WY Resident</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Sheet1!$B$47:$G$47</c:f>
              <c:strCache>
                <c:ptCount val="6"/>
                <c:pt idx="0">
                  <c:v>Fall 2009</c:v>
                </c:pt>
                <c:pt idx="1">
                  <c:v>Fall 2010</c:v>
                </c:pt>
                <c:pt idx="2">
                  <c:v>Fall 2011</c:v>
                </c:pt>
                <c:pt idx="3">
                  <c:v>Fall 2012</c:v>
                </c:pt>
                <c:pt idx="4">
                  <c:v>Fall 2013</c:v>
                </c:pt>
                <c:pt idx="5">
                  <c:v>Fall 2014</c:v>
                </c:pt>
              </c:strCache>
            </c:strRef>
          </c:cat>
          <c:val>
            <c:numRef>
              <c:f>Sheet1!$B$48:$G$48</c:f>
              <c:numCache>
                <c:formatCode>0.0%</c:formatCode>
                <c:ptCount val="6"/>
                <c:pt idx="0">
                  <c:v>0.26900000000000002</c:v>
                </c:pt>
                <c:pt idx="1">
                  <c:v>0.27700000000000002</c:v>
                </c:pt>
                <c:pt idx="2">
                  <c:v>0.25900000000000001</c:v>
                </c:pt>
                <c:pt idx="3">
                  <c:v>0.27500000000000002</c:v>
                </c:pt>
                <c:pt idx="4">
                  <c:v>0.33100000000000002</c:v>
                </c:pt>
                <c:pt idx="5">
                  <c:v>0.33400000000000002</c:v>
                </c:pt>
              </c:numCache>
            </c:numRef>
          </c:val>
          <c:smooth val="0"/>
          <c:extLst>
            <c:ext xmlns:c16="http://schemas.microsoft.com/office/drawing/2014/chart" uri="{C3380CC4-5D6E-409C-BE32-E72D297353CC}">
              <c16:uniqueId val="{00000000-7FC5-48BC-8C23-0111F2A47386}"/>
            </c:ext>
          </c:extLst>
        </c:ser>
        <c:ser>
          <c:idx val="1"/>
          <c:order val="1"/>
          <c:tx>
            <c:strRef>
              <c:f>Sheet1!$A$49</c:f>
              <c:strCache>
                <c:ptCount val="1"/>
                <c:pt idx="0">
                  <c:v>Non-Resident</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Sheet1!$B$47:$G$47</c:f>
              <c:strCache>
                <c:ptCount val="6"/>
                <c:pt idx="0">
                  <c:v>Fall 2009</c:v>
                </c:pt>
                <c:pt idx="1">
                  <c:v>Fall 2010</c:v>
                </c:pt>
                <c:pt idx="2">
                  <c:v>Fall 2011</c:v>
                </c:pt>
                <c:pt idx="3">
                  <c:v>Fall 2012</c:v>
                </c:pt>
                <c:pt idx="4">
                  <c:v>Fall 2013</c:v>
                </c:pt>
                <c:pt idx="5">
                  <c:v>Fall 2014</c:v>
                </c:pt>
              </c:strCache>
            </c:strRef>
          </c:cat>
          <c:val>
            <c:numRef>
              <c:f>Sheet1!$B$49:$G$49</c:f>
              <c:numCache>
                <c:formatCode>0.0%</c:formatCode>
                <c:ptCount val="6"/>
                <c:pt idx="0">
                  <c:v>0.245</c:v>
                </c:pt>
                <c:pt idx="1">
                  <c:v>0.251</c:v>
                </c:pt>
                <c:pt idx="2">
                  <c:v>0.26100000000000001</c:v>
                </c:pt>
                <c:pt idx="3">
                  <c:v>0.26600000000000001</c:v>
                </c:pt>
                <c:pt idx="4">
                  <c:v>0.29099999999999998</c:v>
                </c:pt>
                <c:pt idx="5">
                  <c:v>0.32400000000000001</c:v>
                </c:pt>
              </c:numCache>
            </c:numRef>
          </c:val>
          <c:smooth val="0"/>
          <c:extLst>
            <c:ext xmlns:c16="http://schemas.microsoft.com/office/drawing/2014/chart" uri="{C3380CC4-5D6E-409C-BE32-E72D297353CC}">
              <c16:uniqueId val="{00000001-7FC5-48BC-8C23-0111F2A47386}"/>
            </c:ext>
          </c:extLst>
        </c:ser>
        <c:dLbls>
          <c:showLegendKey val="0"/>
          <c:showVal val="0"/>
          <c:showCatName val="0"/>
          <c:showSerName val="0"/>
          <c:showPercent val="0"/>
          <c:showBubbleSize val="0"/>
        </c:dLbls>
        <c:smooth val="0"/>
        <c:axId val="1565324336"/>
        <c:axId val="1565326000"/>
      </c:lineChart>
      <c:catAx>
        <c:axId val="1565324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565326000"/>
        <c:crosses val="autoZero"/>
        <c:auto val="1"/>
        <c:lblAlgn val="ctr"/>
        <c:lblOffset val="100"/>
        <c:noMultiLvlLbl val="0"/>
      </c:catAx>
      <c:valAx>
        <c:axId val="156532600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56532433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solidFill>
        <a:sysClr val="windowText" lastClr="000000"/>
      </a:solidFill>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t>6-Year Graduation Rate</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lineChart>
        <c:grouping val="standard"/>
        <c:varyColors val="0"/>
        <c:ser>
          <c:idx val="0"/>
          <c:order val="0"/>
          <c:tx>
            <c:strRef>
              <c:f>Sheet1!$A$52</c:f>
              <c:strCache>
                <c:ptCount val="1"/>
                <c:pt idx="0">
                  <c:v>WY Resident</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Sheet1!$B$51:$E$51</c:f>
              <c:strCache>
                <c:ptCount val="4"/>
                <c:pt idx="0">
                  <c:v>Fall 2009</c:v>
                </c:pt>
                <c:pt idx="1">
                  <c:v>Fall 2010</c:v>
                </c:pt>
                <c:pt idx="2">
                  <c:v>Fall 2011</c:v>
                </c:pt>
                <c:pt idx="3">
                  <c:v>Fall 2012</c:v>
                </c:pt>
              </c:strCache>
            </c:strRef>
          </c:cat>
          <c:val>
            <c:numRef>
              <c:f>Sheet1!$B$52:$E$52</c:f>
              <c:numCache>
                <c:formatCode>0.0%</c:formatCode>
                <c:ptCount val="4"/>
                <c:pt idx="0">
                  <c:v>0.58099999999999996</c:v>
                </c:pt>
                <c:pt idx="1">
                  <c:v>0.58899999999999997</c:v>
                </c:pt>
                <c:pt idx="2">
                  <c:v>0.60199999999999998</c:v>
                </c:pt>
                <c:pt idx="3">
                  <c:v>0.59499999999999997</c:v>
                </c:pt>
              </c:numCache>
            </c:numRef>
          </c:val>
          <c:smooth val="0"/>
          <c:extLst>
            <c:ext xmlns:c16="http://schemas.microsoft.com/office/drawing/2014/chart" uri="{C3380CC4-5D6E-409C-BE32-E72D297353CC}">
              <c16:uniqueId val="{00000000-0D1A-4077-9340-1CAF266EC2E1}"/>
            </c:ext>
          </c:extLst>
        </c:ser>
        <c:ser>
          <c:idx val="1"/>
          <c:order val="1"/>
          <c:tx>
            <c:strRef>
              <c:f>Sheet1!$A$53</c:f>
              <c:strCache>
                <c:ptCount val="1"/>
                <c:pt idx="0">
                  <c:v>Non-Resident</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Sheet1!$B$51:$E$51</c:f>
              <c:strCache>
                <c:ptCount val="4"/>
                <c:pt idx="0">
                  <c:v>Fall 2009</c:v>
                </c:pt>
                <c:pt idx="1">
                  <c:v>Fall 2010</c:v>
                </c:pt>
                <c:pt idx="2">
                  <c:v>Fall 2011</c:v>
                </c:pt>
                <c:pt idx="3">
                  <c:v>Fall 2012</c:v>
                </c:pt>
              </c:strCache>
            </c:strRef>
          </c:cat>
          <c:val>
            <c:numRef>
              <c:f>Sheet1!$B$53:$E$53</c:f>
              <c:numCache>
                <c:formatCode>0.0%</c:formatCode>
                <c:ptCount val="4"/>
                <c:pt idx="0">
                  <c:v>0.52100000000000002</c:v>
                </c:pt>
                <c:pt idx="1">
                  <c:v>0.505</c:v>
                </c:pt>
                <c:pt idx="2">
                  <c:v>0.55600000000000005</c:v>
                </c:pt>
                <c:pt idx="3">
                  <c:v>0.53600000000000003</c:v>
                </c:pt>
              </c:numCache>
            </c:numRef>
          </c:val>
          <c:smooth val="0"/>
          <c:extLst>
            <c:ext xmlns:c16="http://schemas.microsoft.com/office/drawing/2014/chart" uri="{C3380CC4-5D6E-409C-BE32-E72D297353CC}">
              <c16:uniqueId val="{00000001-0D1A-4077-9340-1CAF266EC2E1}"/>
            </c:ext>
          </c:extLst>
        </c:ser>
        <c:dLbls>
          <c:showLegendKey val="0"/>
          <c:showVal val="0"/>
          <c:showCatName val="0"/>
          <c:showSerName val="0"/>
          <c:showPercent val="0"/>
          <c:showBubbleSize val="0"/>
        </c:dLbls>
        <c:smooth val="0"/>
        <c:axId val="1624943440"/>
        <c:axId val="1624937616"/>
      </c:lineChart>
      <c:catAx>
        <c:axId val="1624943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624937616"/>
        <c:crosses val="autoZero"/>
        <c:auto val="1"/>
        <c:lblAlgn val="ctr"/>
        <c:lblOffset val="100"/>
        <c:noMultiLvlLbl val="0"/>
      </c:catAx>
      <c:valAx>
        <c:axId val="162493761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62494344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solidFill>
        <a:sysClr val="windowText" lastClr="000000"/>
      </a:solidFill>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t>8-Year Graduation Rate</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lineChart>
        <c:grouping val="standard"/>
        <c:varyColors val="0"/>
        <c:ser>
          <c:idx val="0"/>
          <c:order val="0"/>
          <c:tx>
            <c:strRef>
              <c:f>Sheet1!$A$56</c:f>
              <c:strCache>
                <c:ptCount val="1"/>
                <c:pt idx="0">
                  <c:v>WY Resident</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Sheet1!$B$55:$C$55</c:f>
              <c:strCache>
                <c:ptCount val="2"/>
                <c:pt idx="0">
                  <c:v>Fall 2009</c:v>
                </c:pt>
                <c:pt idx="1">
                  <c:v>Fall 2010</c:v>
                </c:pt>
              </c:strCache>
            </c:strRef>
          </c:cat>
          <c:val>
            <c:numRef>
              <c:f>Sheet1!$B$56:$C$56</c:f>
              <c:numCache>
                <c:formatCode>0.0%</c:formatCode>
                <c:ptCount val="2"/>
                <c:pt idx="0">
                  <c:v>0.624</c:v>
                </c:pt>
                <c:pt idx="1">
                  <c:v>0.63700000000000001</c:v>
                </c:pt>
              </c:numCache>
            </c:numRef>
          </c:val>
          <c:smooth val="0"/>
          <c:extLst>
            <c:ext xmlns:c16="http://schemas.microsoft.com/office/drawing/2014/chart" uri="{C3380CC4-5D6E-409C-BE32-E72D297353CC}">
              <c16:uniqueId val="{00000000-3355-4D07-89CF-4E98B4D090EF}"/>
            </c:ext>
          </c:extLst>
        </c:ser>
        <c:ser>
          <c:idx val="1"/>
          <c:order val="1"/>
          <c:tx>
            <c:strRef>
              <c:f>Sheet1!$A$57</c:f>
              <c:strCache>
                <c:ptCount val="1"/>
                <c:pt idx="0">
                  <c:v>Non-Resident</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Sheet1!$B$55:$C$55</c:f>
              <c:strCache>
                <c:ptCount val="2"/>
                <c:pt idx="0">
                  <c:v>Fall 2009</c:v>
                </c:pt>
                <c:pt idx="1">
                  <c:v>Fall 2010</c:v>
                </c:pt>
              </c:strCache>
            </c:strRef>
          </c:cat>
          <c:val>
            <c:numRef>
              <c:f>Sheet1!$B$57:$C$57</c:f>
              <c:numCache>
                <c:formatCode>0.0%</c:formatCode>
                <c:ptCount val="2"/>
                <c:pt idx="0">
                  <c:v>0.54100000000000004</c:v>
                </c:pt>
                <c:pt idx="1">
                  <c:v>0.53100000000000003</c:v>
                </c:pt>
              </c:numCache>
            </c:numRef>
          </c:val>
          <c:smooth val="0"/>
          <c:extLst>
            <c:ext xmlns:c16="http://schemas.microsoft.com/office/drawing/2014/chart" uri="{C3380CC4-5D6E-409C-BE32-E72D297353CC}">
              <c16:uniqueId val="{00000001-3355-4D07-89CF-4E98B4D090EF}"/>
            </c:ext>
          </c:extLst>
        </c:ser>
        <c:dLbls>
          <c:showLegendKey val="0"/>
          <c:showVal val="0"/>
          <c:showCatName val="0"/>
          <c:showSerName val="0"/>
          <c:showPercent val="0"/>
          <c:showBubbleSize val="0"/>
        </c:dLbls>
        <c:smooth val="0"/>
        <c:axId val="1565327664"/>
        <c:axId val="1565324752"/>
      </c:lineChart>
      <c:catAx>
        <c:axId val="1565327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565324752"/>
        <c:crosses val="autoZero"/>
        <c:auto val="1"/>
        <c:lblAlgn val="ctr"/>
        <c:lblOffset val="100"/>
        <c:noMultiLvlLbl val="0"/>
      </c:catAx>
      <c:valAx>
        <c:axId val="156532475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5653276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solidFill>
        <a:sysClr val="windowText" lastClr="000000"/>
      </a:solidFill>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t>Resident U/G FTE, 2013-18</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Sheet1!$G$6:$L$6</c:f>
              <c:strCache>
                <c:ptCount val="6"/>
                <c:pt idx="0">
                  <c:v>Fall 2013</c:v>
                </c:pt>
                <c:pt idx="1">
                  <c:v>Fall 2014</c:v>
                </c:pt>
                <c:pt idx="2">
                  <c:v>Fall 2015</c:v>
                </c:pt>
                <c:pt idx="3">
                  <c:v>Fall 2016</c:v>
                </c:pt>
                <c:pt idx="4">
                  <c:v>Fall 2017</c:v>
                </c:pt>
                <c:pt idx="5">
                  <c:v>Fall 2018</c:v>
                </c:pt>
              </c:strCache>
            </c:strRef>
          </c:cat>
          <c:val>
            <c:numRef>
              <c:f>Sheet1!$G$7:$L$7</c:f>
              <c:numCache>
                <c:formatCode>#,##0</c:formatCode>
                <c:ptCount val="6"/>
                <c:pt idx="0">
                  <c:v>5797</c:v>
                </c:pt>
                <c:pt idx="1">
                  <c:v>5743</c:v>
                </c:pt>
                <c:pt idx="2">
                  <c:v>5733.7</c:v>
                </c:pt>
                <c:pt idx="3">
                  <c:v>5481.7</c:v>
                </c:pt>
                <c:pt idx="4">
                  <c:v>5533.7</c:v>
                </c:pt>
                <c:pt idx="5">
                  <c:v>5519</c:v>
                </c:pt>
              </c:numCache>
            </c:numRef>
          </c:val>
          <c:extLst>
            <c:ext xmlns:c16="http://schemas.microsoft.com/office/drawing/2014/chart" uri="{C3380CC4-5D6E-409C-BE32-E72D297353CC}">
              <c16:uniqueId val="{00000000-C598-4861-BD43-4FDB3B5A1F2D}"/>
            </c:ext>
          </c:extLst>
        </c:ser>
        <c:dLbls>
          <c:showLegendKey val="0"/>
          <c:showVal val="0"/>
          <c:showCatName val="0"/>
          <c:showSerName val="0"/>
          <c:showPercent val="0"/>
          <c:showBubbleSize val="0"/>
        </c:dLbls>
        <c:gapWidth val="219"/>
        <c:overlap val="-27"/>
        <c:axId val="645119136"/>
        <c:axId val="645138688"/>
      </c:barChart>
      <c:catAx>
        <c:axId val="645119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645138688"/>
        <c:crosses val="autoZero"/>
        <c:auto val="1"/>
        <c:lblAlgn val="ctr"/>
        <c:lblOffset val="100"/>
        <c:noMultiLvlLbl val="0"/>
      </c:catAx>
      <c:valAx>
        <c:axId val="6451386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645119136"/>
        <c:crosses val="autoZero"/>
        <c:crossBetween val="between"/>
      </c:valAx>
      <c:spPr>
        <a:noFill/>
        <a:ln>
          <a:noFill/>
        </a:ln>
        <a:effectLst/>
      </c:spPr>
    </c:plotArea>
    <c:plotVisOnly val="1"/>
    <c:dispBlanksAs val="gap"/>
    <c:showDLblsOverMax val="0"/>
  </c:chart>
  <c:spPr>
    <a:noFill/>
    <a:ln>
      <a:solidFill>
        <a:sysClr val="windowText" lastClr="000000"/>
      </a:solidFill>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t>% Non-Resident U/G FTE, 2013-18 </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Sheet1!$G$19:$L$19</c:f>
              <c:strCache>
                <c:ptCount val="6"/>
                <c:pt idx="0">
                  <c:v>Fall 2013</c:v>
                </c:pt>
                <c:pt idx="1">
                  <c:v>Fall 2014</c:v>
                </c:pt>
                <c:pt idx="2">
                  <c:v>Fall 2015</c:v>
                </c:pt>
                <c:pt idx="3">
                  <c:v>Fall 2016</c:v>
                </c:pt>
                <c:pt idx="4">
                  <c:v>Fall 2017</c:v>
                </c:pt>
                <c:pt idx="5">
                  <c:v>Fall 2018</c:v>
                </c:pt>
              </c:strCache>
            </c:strRef>
          </c:cat>
          <c:val>
            <c:numRef>
              <c:f>Sheet1!$G$20:$L$20</c:f>
              <c:numCache>
                <c:formatCode>0.0%</c:formatCode>
                <c:ptCount val="6"/>
                <c:pt idx="0">
                  <c:v>0.34686841601225815</c:v>
                </c:pt>
                <c:pt idx="1">
                  <c:v>0.35394238016491741</c:v>
                </c:pt>
                <c:pt idx="2">
                  <c:v>0.3589620321094763</c:v>
                </c:pt>
                <c:pt idx="3">
                  <c:v>0.36730147737765467</c:v>
                </c:pt>
                <c:pt idx="4">
                  <c:v>0.37005373161513594</c:v>
                </c:pt>
                <c:pt idx="5">
                  <c:v>0.38477487821463202</c:v>
                </c:pt>
              </c:numCache>
            </c:numRef>
          </c:val>
          <c:extLst>
            <c:ext xmlns:c16="http://schemas.microsoft.com/office/drawing/2014/chart" uri="{C3380CC4-5D6E-409C-BE32-E72D297353CC}">
              <c16:uniqueId val="{00000000-245C-43BF-8ADC-3586EF358F81}"/>
            </c:ext>
          </c:extLst>
        </c:ser>
        <c:dLbls>
          <c:showLegendKey val="0"/>
          <c:showVal val="0"/>
          <c:showCatName val="0"/>
          <c:showSerName val="0"/>
          <c:showPercent val="0"/>
          <c:showBubbleSize val="0"/>
        </c:dLbls>
        <c:gapWidth val="219"/>
        <c:overlap val="-27"/>
        <c:axId val="449112048"/>
        <c:axId val="449114960"/>
      </c:barChart>
      <c:catAx>
        <c:axId val="449112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449114960"/>
        <c:crosses val="autoZero"/>
        <c:auto val="1"/>
        <c:lblAlgn val="ctr"/>
        <c:lblOffset val="100"/>
        <c:noMultiLvlLbl val="0"/>
      </c:catAx>
      <c:valAx>
        <c:axId val="44911496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449112048"/>
        <c:crosses val="autoZero"/>
        <c:crossBetween val="between"/>
      </c:valAx>
      <c:spPr>
        <a:noFill/>
        <a:ln>
          <a:noFill/>
        </a:ln>
        <a:effectLst/>
      </c:spPr>
    </c:plotArea>
    <c:plotVisOnly val="1"/>
    <c:dispBlanksAs val="gap"/>
    <c:showDLblsOverMax val="0"/>
  </c:chart>
  <c:spPr>
    <a:noFill/>
    <a:ln>
      <a:solidFill>
        <a:sysClr val="windowText" lastClr="000000"/>
      </a:solidFill>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t>Resident Grad/Prof FTE, 2013-18</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Sheet1!$G$26:$L$26</c:f>
              <c:strCache>
                <c:ptCount val="6"/>
                <c:pt idx="0">
                  <c:v>Fall 2013</c:v>
                </c:pt>
                <c:pt idx="1">
                  <c:v>Fall 2014</c:v>
                </c:pt>
                <c:pt idx="2">
                  <c:v>Fall 2015</c:v>
                </c:pt>
                <c:pt idx="3">
                  <c:v>Fall 2016</c:v>
                </c:pt>
                <c:pt idx="4">
                  <c:v>Fall 2017</c:v>
                </c:pt>
                <c:pt idx="5">
                  <c:v>Fall 2018</c:v>
                </c:pt>
              </c:strCache>
            </c:strRef>
          </c:cat>
          <c:val>
            <c:numRef>
              <c:f>Sheet1!$G$27:$L$27</c:f>
              <c:numCache>
                <c:formatCode>#,##0</c:formatCode>
                <c:ptCount val="6"/>
                <c:pt idx="0">
                  <c:v>1550.7</c:v>
                </c:pt>
                <c:pt idx="1">
                  <c:v>1591</c:v>
                </c:pt>
                <c:pt idx="2">
                  <c:v>1561.7</c:v>
                </c:pt>
                <c:pt idx="3">
                  <c:v>1511.3</c:v>
                </c:pt>
                <c:pt idx="4">
                  <c:v>1428</c:v>
                </c:pt>
                <c:pt idx="5">
                  <c:v>1443</c:v>
                </c:pt>
              </c:numCache>
            </c:numRef>
          </c:val>
          <c:extLst>
            <c:ext xmlns:c16="http://schemas.microsoft.com/office/drawing/2014/chart" uri="{C3380CC4-5D6E-409C-BE32-E72D297353CC}">
              <c16:uniqueId val="{00000000-70E5-450A-8C31-99A9DA50A92D}"/>
            </c:ext>
          </c:extLst>
        </c:ser>
        <c:dLbls>
          <c:showLegendKey val="0"/>
          <c:showVal val="0"/>
          <c:showCatName val="0"/>
          <c:showSerName val="0"/>
          <c:showPercent val="0"/>
          <c:showBubbleSize val="0"/>
        </c:dLbls>
        <c:gapWidth val="219"/>
        <c:overlap val="-27"/>
        <c:axId val="645142432"/>
        <c:axId val="645127456"/>
      </c:barChart>
      <c:catAx>
        <c:axId val="645142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645127456"/>
        <c:crosses val="autoZero"/>
        <c:auto val="1"/>
        <c:lblAlgn val="ctr"/>
        <c:lblOffset val="100"/>
        <c:noMultiLvlLbl val="0"/>
      </c:catAx>
      <c:valAx>
        <c:axId val="6451274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645142432"/>
        <c:crosses val="autoZero"/>
        <c:crossBetween val="between"/>
      </c:valAx>
      <c:spPr>
        <a:noFill/>
        <a:ln>
          <a:noFill/>
        </a:ln>
        <a:effectLst/>
      </c:spPr>
    </c:plotArea>
    <c:plotVisOnly val="1"/>
    <c:dispBlanksAs val="gap"/>
    <c:showDLblsOverMax val="0"/>
  </c:chart>
  <c:spPr>
    <a:noFill/>
    <a:ln>
      <a:solidFill>
        <a:sysClr val="windowText" lastClr="000000"/>
      </a:solidFill>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t>% Non-Resident Grad/Prof FTE</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Sheet1!$G$39:$L$39</c:f>
              <c:strCache>
                <c:ptCount val="6"/>
                <c:pt idx="0">
                  <c:v>Fall 2013</c:v>
                </c:pt>
                <c:pt idx="1">
                  <c:v>Fall 2014</c:v>
                </c:pt>
                <c:pt idx="2">
                  <c:v>Fall 2015</c:v>
                </c:pt>
                <c:pt idx="3">
                  <c:v>Fall 2016</c:v>
                </c:pt>
                <c:pt idx="4">
                  <c:v>Fall 2017</c:v>
                </c:pt>
                <c:pt idx="5">
                  <c:v>Fall 2018</c:v>
                </c:pt>
              </c:strCache>
            </c:strRef>
          </c:cat>
          <c:val>
            <c:numRef>
              <c:f>Sheet1!$G$40:$L$40</c:f>
              <c:numCache>
                <c:formatCode>0.0%</c:formatCode>
                <c:ptCount val="6"/>
                <c:pt idx="0">
                  <c:v>0.17472059606173498</c:v>
                </c:pt>
                <c:pt idx="1">
                  <c:v>0.17705477680649667</c:v>
                </c:pt>
                <c:pt idx="2">
                  <c:v>0.17995169082125603</c:v>
                </c:pt>
                <c:pt idx="3">
                  <c:v>0.20733242421063675</c:v>
                </c:pt>
                <c:pt idx="4">
                  <c:v>0.24175649126533214</c:v>
                </c:pt>
                <c:pt idx="5">
                  <c:v>0.2053964757709251</c:v>
                </c:pt>
              </c:numCache>
            </c:numRef>
          </c:val>
          <c:extLst>
            <c:ext xmlns:c16="http://schemas.microsoft.com/office/drawing/2014/chart" uri="{C3380CC4-5D6E-409C-BE32-E72D297353CC}">
              <c16:uniqueId val="{00000000-7974-47DD-BD1C-0DC8F2AA8978}"/>
            </c:ext>
          </c:extLst>
        </c:ser>
        <c:dLbls>
          <c:showLegendKey val="0"/>
          <c:showVal val="0"/>
          <c:showCatName val="0"/>
          <c:showSerName val="0"/>
          <c:showPercent val="0"/>
          <c:showBubbleSize val="0"/>
        </c:dLbls>
        <c:gapWidth val="219"/>
        <c:overlap val="-27"/>
        <c:axId val="449096240"/>
        <c:axId val="449095408"/>
      </c:barChart>
      <c:catAx>
        <c:axId val="449096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449095408"/>
        <c:crosses val="autoZero"/>
        <c:auto val="1"/>
        <c:lblAlgn val="ctr"/>
        <c:lblOffset val="100"/>
        <c:noMultiLvlLbl val="0"/>
      </c:catAx>
      <c:valAx>
        <c:axId val="44909540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449096240"/>
        <c:crosses val="autoZero"/>
        <c:crossBetween val="between"/>
      </c:valAx>
      <c:spPr>
        <a:noFill/>
        <a:ln>
          <a:noFill/>
        </a:ln>
        <a:effectLst/>
      </c:spPr>
    </c:plotArea>
    <c:plotVisOnly val="1"/>
    <c:dispBlanksAs val="gap"/>
    <c:showDLblsOverMax val="0"/>
  </c:chart>
  <c:spPr>
    <a:noFill/>
    <a:ln>
      <a:solidFill>
        <a:sysClr val="windowText" lastClr="000000"/>
      </a:solidFill>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en-US" sz="1200" b="1" dirty="0" smtClean="0"/>
              <a:t>% of Enrollment Headcount by Location of Education Delivery</a:t>
            </a:r>
            <a:endParaRPr lang="en-US" sz="1200" b="1" dirty="0"/>
          </a:p>
        </c:rich>
      </c:tx>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Sheet1!$A$2</c:f>
              <c:strCache>
                <c:ptCount val="1"/>
                <c:pt idx="0">
                  <c:v>Laramie Campus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Fall 2014</c:v>
                </c:pt>
                <c:pt idx="1">
                  <c:v>Fall 2015</c:v>
                </c:pt>
                <c:pt idx="2">
                  <c:v>Fall 2016</c:v>
                </c:pt>
                <c:pt idx="3">
                  <c:v>Fall 2017</c:v>
                </c:pt>
                <c:pt idx="4">
                  <c:v>Fall 2018</c:v>
                </c:pt>
              </c:strCache>
            </c:strRef>
          </c:cat>
          <c:val>
            <c:numRef>
              <c:f>Sheet1!$B$2:$F$2</c:f>
              <c:numCache>
                <c:formatCode>0%</c:formatCode>
                <c:ptCount val="5"/>
                <c:pt idx="0">
                  <c:v>0.82207488299531983</c:v>
                </c:pt>
                <c:pt idx="1">
                  <c:v>0.83491461100569264</c:v>
                </c:pt>
                <c:pt idx="2">
                  <c:v>0.83624454148471616</c:v>
                </c:pt>
                <c:pt idx="3">
                  <c:v>0.83858998144712427</c:v>
                </c:pt>
                <c:pt idx="4">
                  <c:v>0.84658634538152611</c:v>
                </c:pt>
              </c:numCache>
            </c:numRef>
          </c:val>
          <c:extLst>
            <c:ext xmlns:c16="http://schemas.microsoft.com/office/drawing/2014/chart" uri="{C3380CC4-5D6E-409C-BE32-E72D297353CC}">
              <c16:uniqueId val="{00000000-3367-44CB-884A-BFF2EC3FF6BA}"/>
            </c:ext>
          </c:extLst>
        </c:ser>
        <c:ser>
          <c:idx val="1"/>
          <c:order val="1"/>
          <c:tx>
            <c:strRef>
              <c:f>Sheet1!$A$3</c:f>
              <c:strCache>
                <c:ptCount val="1"/>
                <c:pt idx="0">
                  <c:v>UW Casper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Fall 2014</c:v>
                </c:pt>
                <c:pt idx="1">
                  <c:v>Fall 2015</c:v>
                </c:pt>
                <c:pt idx="2">
                  <c:v>Fall 2016</c:v>
                </c:pt>
                <c:pt idx="3">
                  <c:v>Fall 2017</c:v>
                </c:pt>
                <c:pt idx="4">
                  <c:v>Fall 2018</c:v>
                </c:pt>
              </c:strCache>
            </c:strRef>
          </c:cat>
          <c:val>
            <c:numRef>
              <c:f>Sheet1!$B$3:$F$3</c:f>
              <c:numCache>
                <c:formatCode>0%</c:formatCode>
                <c:ptCount val="5"/>
                <c:pt idx="0">
                  <c:v>1.9032761310452419E-2</c:v>
                </c:pt>
                <c:pt idx="1">
                  <c:v>1.5101201771030992E-2</c:v>
                </c:pt>
                <c:pt idx="2">
                  <c:v>1.7143781335921073E-2</c:v>
                </c:pt>
                <c:pt idx="3">
                  <c:v>1.3229007017826894E-2</c:v>
                </c:pt>
                <c:pt idx="4">
                  <c:v>1.5502008032128515E-2</c:v>
                </c:pt>
              </c:numCache>
            </c:numRef>
          </c:val>
          <c:extLst>
            <c:ext xmlns:c16="http://schemas.microsoft.com/office/drawing/2014/chart" uri="{C3380CC4-5D6E-409C-BE32-E72D297353CC}">
              <c16:uniqueId val="{00000001-3367-44CB-884A-BFF2EC3FF6BA}"/>
            </c:ext>
          </c:extLst>
        </c:ser>
        <c:ser>
          <c:idx val="2"/>
          <c:order val="2"/>
          <c:tx>
            <c:strRef>
              <c:f>Sheet1!$A$4</c:f>
              <c:strCache>
                <c:ptCount val="1"/>
                <c:pt idx="0">
                  <c:v>Exclusively Distance/Online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Fall 2014</c:v>
                </c:pt>
                <c:pt idx="1">
                  <c:v>Fall 2015</c:v>
                </c:pt>
                <c:pt idx="2">
                  <c:v>Fall 2016</c:v>
                </c:pt>
                <c:pt idx="3">
                  <c:v>Fall 2017</c:v>
                </c:pt>
                <c:pt idx="4">
                  <c:v>Fall 2018</c:v>
                </c:pt>
              </c:strCache>
            </c:strRef>
          </c:cat>
          <c:val>
            <c:numRef>
              <c:f>Sheet1!$B$4:$F$4</c:f>
              <c:numCache>
                <c:formatCode>0%</c:formatCode>
                <c:ptCount val="5"/>
                <c:pt idx="0">
                  <c:v>0.15889235569422777</c:v>
                </c:pt>
                <c:pt idx="1">
                  <c:v>0.14998418722327642</c:v>
                </c:pt>
                <c:pt idx="2">
                  <c:v>0.14661167717936277</c:v>
                </c:pt>
                <c:pt idx="3">
                  <c:v>0.14818101153504881</c:v>
                </c:pt>
                <c:pt idx="4">
                  <c:v>0.13791164658634539</c:v>
                </c:pt>
              </c:numCache>
            </c:numRef>
          </c:val>
          <c:extLst>
            <c:ext xmlns:c16="http://schemas.microsoft.com/office/drawing/2014/chart" uri="{C3380CC4-5D6E-409C-BE32-E72D297353CC}">
              <c16:uniqueId val="{00000002-3367-44CB-884A-BFF2EC3FF6BA}"/>
            </c:ext>
          </c:extLst>
        </c:ser>
        <c:dLbls>
          <c:showLegendKey val="0"/>
          <c:showVal val="0"/>
          <c:showCatName val="0"/>
          <c:showSerName val="0"/>
          <c:showPercent val="0"/>
          <c:showBubbleSize val="0"/>
        </c:dLbls>
        <c:gapWidth val="150"/>
        <c:overlap val="100"/>
        <c:axId val="688337392"/>
        <c:axId val="688332816"/>
      </c:barChart>
      <c:catAx>
        <c:axId val="688337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688332816"/>
        <c:crosses val="autoZero"/>
        <c:auto val="1"/>
        <c:lblAlgn val="ctr"/>
        <c:lblOffset val="100"/>
        <c:noMultiLvlLbl val="0"/>
      </c:catAx>
      <c:valAx>
        <c:axId val="6883328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68833739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t>State Funding Per FTE and Net Tuition Per FTE 2013-14 to 2018-19</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stacked"/>
        <c:varyColors val="0"/>
        <c:ser>
          <c:idx val="0"/>
          <c:order val="0"/>
          <c:tx>
            <c:strRef>
              <c:f>Sheet2!$A$2</c:f>
              <c:strCache>
                <c:ptCount val="1"/>
                <c:pt idx="0">
                  <c:v>State Funding Per FTE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Sheet2!$B$1:$G$1</c:f>
              <c:numCache>
                <c:formatCode>General</c:formatCode>
                <c:ptCount val="6"/>
                <c:pt idx="0">
                  <c:v>2013</c:v>
                </c:pt>
                <c:pt idx="1">
                  <c:v>2014</c:v>
                </c:pt>
                <c:pt idx="2">
                  <c:v>2015</c:v>
                </c:pt>
                <c:pt idx="3">
                  <c:v>2016</c:v>
                </c:pt>
                <c:pt idx="4">
                  <c:v>2017</c:v>
                </c:pt>
                <c:pt idx="5">
                  <c:v>2018</c:v>
                </c:pt>
              </c:numCache>
            </c:numRef>
          </c:cat>
          <c:val>
            <c:numRef>
              <c:f>Sheet2!$B$2:$G$2</c:f>
              <c:numCache>
                <c:formatCode>_("$"* #,##0_);_("$"* \(#,##0\);_("$"* "-"??_);_(@_)</c:formatCode>
                <c:ptCount val="6"/>
                <c:pt idx="0">
                  <c:v>14415</c:v>
                </c:pt>
                <c:pt idx="1">
                  <c:v>13540</c:v>
                </c:pt>
                <c:pt idx="2">
                  <c:v>15054</c:v>
                </c:pt>
                <c:pt idx="3">
                  <c:v>17086</c:v>
                </c:pt>
                <c:pt idx="4">
                  <c:v>15748</c:v>
                </c:pt>
                <c:pt idx="5">
                  <c:v>15726</c:v>
                </c:pt>
              </c:numCache>
            </c:numRef>
          </c:val>
          <c:extLst>
            <c:ext xmlns:c16="http://schemas.microsoft.com/office/drawing/2014/chart" uri="{C3380CC4-5D6E-409C-BE32-E72D297353CC}">
              <c16:uniqueId val="{00000000-D929-4A6D-82F7-0F722CF51E89}"/>
            </c:ext>
          </c:extLst>
        </c:ser>
        <c:ser>
          <c:idx val="1"/>
          <c:order val="1"/>
          <c:tx>
            <c:strRef>
              <c:f>Sheet2!$A$3</c:f>
              <c:strCache>
                <c:ptCount val="1"/>
                <c:pt idx="0">
                  <c:v>Net Tuition Per FTE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Sheet2!$B$1:$G$1</c:f>
              <c:numCache>
                <c:formatCode>General</c:formatCode>
                <c:ptCount val="6"/>
                <c:pt idx="0">
                  <c:v>2013</c:v>
                </c:pt>
                <c:pt idx="1">
                  <c:v>2014</c:v>
                </c:pt>
                <c:pt idx="2">
                  <c:v>2015</c:v>
                </c:pt>
                <c:pt idx="3">
                  <c:v>2016</c:v>
                </c:pt>
                <c:pt idx="4">
                  <c:v>2017</c:v>
                </c:pt>
                <c:pt idx="5">
                  <c:v>2018</c:v>
                </c:pt>
              </c:numCache>
            </c:numRef>
          </c:cat>
          <c:val>
            <c:numRef>
              <c:f>Sheet2!$B$3:$G$3</c:f>
              <c:numCache>
                <c:formatCode>_("$"* #,##0_);_("$"* \(#,##0\);_("$"* "-"??_);_(@_)</c:formatCode>
                <c:ptCount val="6"/>
                <c:pt idx="0">
                  <c:v>2279</c:v>
                </c:pt>
                <c:pt idx="1">
                  <c:v>2416</c:v>
                </c:pt>
                <c:pt idx="2">
                  <c:v>2654</c:v>
                </c:pt>
                <c:pt idx="3">
                  <c:v>2496</c:v>
                </c:pt>
                <c:pt idx="4">
                  <c:v>2719</c:v>
                </c:pt>
                <c:pt idx="5">
                  <c:v>3321</c:v>
                </c:pt>
              </c:numCache>
            </c:numRef>
          </c:val>
          <c:extLst>
            <c:ext xmlns:c16="http://schemas.microsoft.com/office/drawing/2014/chart" uri="{C3380CC4-5D6E-409C-BE32-E72D297353CC}">
              <c16:uniqueId val="{00000001-D929-4A6D-82F7-0F722CF51E89}"/>
            </c:ext>
          </c:extLst>
        </c:ser>
        <c:dLbls>
          <c:dLblPos val="ctr"/>
          <c:showLegendKey val="0"/>
          <c:showVal val="1"/>
          <c:showCatName val="0"/>
          <c:showSerName val="0"/>
          <c:showPercent val="0"/>
          <c:showBubbleSize val="0"/>
        </c:dLbls>
        <c:gapWidth val="150"/>
        <c:overlap val="100"/>
        <c:axId val="1347521983"/>
        <c:axId val="1347523647"/>
      </c:barChart>
      <c:catAx>
        <c:axId val="13475219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347523647"/>
        <c:crosses val="autoZero"/>
        <c:auto val="1"/>
        <c:lblAlgn val="ctr"/>
        <c:lblOffset val="100"/>
        <c:noMultiLvlLbl val="0"/>
      </c:catAx>
      <c:valAx>
        <c:axId val="1347523647"/>
        <c:scaling>
          <c:orientation val="minMax"/>
          <c:max val="20000"/>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347521983"/>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solidFill>
        <a:sysClr val="windowText" lastClr="000000"/>
      </a:solidFill>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t>Net Tuition as Percent of Revenue</a:t>
            </a:r>
          </a:p>
          <a:p>
            <a:pPr>
              <a:defRPr/>
            </a:pPr>
            <a:r>
              <a:rPr lang="en-US"/>
              <a:t>2013-14 to 2018-19</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Sheet2!$A$22</c:f>
              <c:strCache>
                <c:ptCount val="1"/>
                <c:pt idx="0">
                  <c:v>Net Tuition as Percent of Higher Education Revenue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Sheet2!$B$21:$G$21</c:f>
              <c:numCache>
                <c:formatCode>General</c:formatCode>
                <c:ptCount val="6"/>
                <c:pt idx="0">
                  <c:v>2013</c:v>
                </c:pt>
                <c:pt idx="1">
                  <c:v>2014</c:v>
                </c:pt>
                <c:pt idx="2">
                  <c:v>2015</c:v>
                </c:pt>
                <c:pt idx="3">
                  <c:v>2016</c:v>
                </c:pt>
                <c:pt idx="4">
                  <c:v>2017</c:v>
                </c:pt>
                <c:pt idx="5">
                  <c:v>2018</c:v>
                </c:pt>
              </c:numCache>
            </c:numRef>
          </c:cat>
          <c:val>
            <c:numRef>
              <c:f>Sheet2!$B$22:$G$22</c:f>
              <c:numCache>
                <c:formatCode>0%</c:formatCode>
                <c:ptCount val="6"/>
                <c:pt idx="0">
                  <c:v>0.14000000000000001</c:v>
                </c:pt>
                <c:pt idx="1">
                  <c:v>0.15</c:v>
                </c:pt>
                <c:pt idx="2">
                  <c:v>0.15</c:v>
                </c:pt>
                <c:pt idx="3">
                  <c:v>0.13</c:v>
                </c:pt>
                <c:pt idx="4">
                  <c:v>0.15</c:v>
                </c:pt>
                <c:pt idx="5">
                  <c:v>0.17</c:v>
                </c:pt>
              </c:numCache>
            </c:numRef>
          </c:val>
          <c:extLst>
            <c:ext xmlns:c16="http://schemas.microsoft.com/office/drawing/2014/chart" uri="{C3380CC4-5D6E-409C-BE32-E72D297353CC}">
              <c16:uniqueId val="{00000000-27CA-4840-951F-5141799727AB}"/>
            </c:ext>
          </c:extLst>
        </c:ser>
        <c:dLbls>
          <c:dLblPos val="outEnd"/>
          <c:showLegendKey val="0"/>
          <c:showVal val="1"/>
          <c:showCatName val="0"/>
          <c:showSerName val="0"/>
          <c:showPercent val="0"/>
          <c:showBubbleSize val="0"/>
        </c:dLbls>
        <c:gapWidth val="219"/>
        <c:overlap val="-27"/>
        <c:axId val="1433103087"/>
        <c:axId val="1433094351"/>
      </c:barChart>
      <c:catAx>
        <c:axId val="14331030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433094351"/>
        <c:crosses val="autoZero"/>
        <c:auto val="1"/>
        <c:lblAlgn val="ctr"/>
        <c:lblOffset val="100"/>
        <c:noMultiLvlLbl val="0"/>
      </c:catAx>
      <c:valAx>
        <c:axId val="143309435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433103087"/>
        <c:crosses val="autoZero"/>
        <c:crossBetween val="between"/>
      </c:valAx>
      <c:spPr>
        <a:noFill/>
        <a:ln>
          <a:noFill/>
        </a:ln>
        <a:effectLst/>
      </c:spPr>
    </c:plotArea>
    <c:plotVisOnly val="1"/>
    <c:dispBlanksAs val="gap"/>
    <c:showDLblsOverMax val="0"/>
  </c:chart>
  <c:spPr>
    <a:noFill/>
    <a:ln>
      <a:solidFill>
        <a:sysClr val="windowText" lastClr="000000"/>
      </a:solidFill>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t>Drop-Out Rate from Freshman-to-Sophomore Year</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lineChart>
        <c:grouping val="standard"/>
        <c:varyColors val="0"/>
        <c:ser>
          <c:idx val="0"/>
          <c:order val="0"/>
          <c:tx>
            <c:strRef>
              <c:f>Sheet1!$A$44</c:f>
              <c:strCache>
                <c:ptCount val="1"/>
                <c:pt idx="0">
                  <c:v>WY Resident</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Sheet1!$B$43:$F$43</c:f>
              <c:strCache>
                <c:ptCount val="5"/>
                <c:pt idx="0">
                  <c:v>Fall 2013</c:v>
                </c:pt>
                <c:pt idx="1">
                  <c:v>Fall 2014</c:v>
                </c:pt>
                <c:pt idx="2">
                  <c:v>Fall 2015</c:v>
                </c:pt>
                <c:pt idx="3">
                  <c:v>Fall 2016</c:v>
                </c:pt>
                <c:pt idx="4">
                  <c:v>Fall 2017</c:v>
                </c:pt>
              </c:strCache>
            </c:strRef>
          </c:cat>
          <c:val>
            <c:numRef>
              <c:f>Sheet1!$B$44:$F$44</c:f>
              <c:numCache>
                <c:formatCode>0.0%</c:formatCode>
                <c:ptCount val="5"/>
                <c:pt idx="0">
                  <c:v>0.23099999999999998</c:v>
                </c:pt>
                <c:pt idx="1">
                  <c:v>0.22699999999999998</c:v>
                </c:pt>
                <c:pt idx="2">
                  <c:v>0.22400000000000009</c:v>
                </c:pt>
                <c:pt idx="3">
                  <c:v>0.18000000000000005</c:v>
                </c:pt>
                <c:pt idx="4">
                  <c:v>0.19499999999999995</c:v>
                </c:pt>
              </c:numCache>
            </c:numRef>
          </c:val>
          <c:smooth val="0"/>
          <c:extLst>
            <c:ext xmlns:c16="http://schemas.microsoft.com/office/drawing/2014/chart" uri="{C3380CC4-5D6E-409C-BE32-E72D297353CC}">
              <c16:uniqueId val="{00000000-D9ED-432E-84EF-77637E2DC334}"/>
            </c:ext>
          </c:extLst>
        </c:ser>
        <c:ser>
          <c:idx val="1"/>
          <c:order val="1"/>
          <c:tx>
            <c:strRef>
              <c:f>Sheet1!$A$45</c:f>
              <c:strCache>
                <c:ptCount val="1"/>
                <c:pt idx="0">
                  <c:v>Non-Resident</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Sheet1!$B$43:$F$43</c:f>
              <c:strCache>
                <c:ptCount val="5"/>
                <c:pt idx="0">
                  <c:v>Fall 2013</c:v>
                </c:pt>
                <c:pt idx="1">
                  <c:v>Fall 2014</c:v>
                </c:pt>
                <c:pt idx="2">
                  <c:v>Fall 2015</c:v>
                </c:pt>
                <c:pt idx="3">
                  <c:v>Fall 2016</c:v>
                </c:pt>
                <c:pt idx="4">
                  <c:v>Fall 2017</c:v>
                </c:pt>
              </c:strCache>
            </c:strRef>
          </c:cat>
          <c:val>
            <c:numRef>
              <c:f>Sheet1!$B$45:$F$45</c:f>
              <c:numCache>
                <c:formatCode>0.0%</c:formatCode>
                <c:ptCount val="5"/>
                <c:pt idx="0">
                  <c:v>0.26200000000000001</c:v>
                </c:pt>
                <c:pt idx="1">
                  <c:v>0.25099999999999989</c:v>
                </c:pt>
                <c:pt idx="2">
                  <c:v>0.24900000000000011</c:v>
                </c:pt>
                <c:pt idx="3">
                  <c:v>0.26300000000000001</c:v>
                </c:pt>
                <c:pt idx="4">
                  <c:v>0.25</c:v>
                </c:pt>
              </c:numCache>
            </c:numRef>
          </c:val>
          <c:smooth val="0"/>
          <c:extLst>
            <c:ext xmlns:c16="http://schemas.microsoft.com/office/drawing/2014/chart" uri="{C3380CC4-5D6E-409C-BE32-E72D297353CC}">
              <c16:uniqueId val="{00000001-D9ED-432E-84EF-77637E2DC334}"/>
            </c:ext>
          </c:extLst>
        </c:ser>
        <c:dLbls>
          <c:showLegendKey val="0"/>
          <c:showVal val="0"/>
          <c:showCatName val="0"/>
          <c:showSerName val="0"/>
          <c:showPercent val="0"/>
          <c:showBubbleSize val="0"/>
        </c:dLbls>
        <c:smooth val="0"/>
        <c:axId val="1334302896"/>
        <c:axId val="1334297488"/>
      </c:lineChart>
      <c:catAx>
        <c:axId val="1334302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334297488"/>
        <c:crosses val="autoZero"/>
        <c:auto val="1"/>
        <c:lblAlgn val="ctr"/>
        <c:lblOffset val="100"/>
        <c:noMultiLvlLbl val="0"/>
      </c:catAx>
      <c:valAx>
        <c:axId val="1334297488"/>
        <c:scaling>
          <c:orientation val="minMax"/>
        </c:scaling>
        <c:delete val="0"/>
        <c:axPos val="l"/>
        <c:majorGridlines>
          <c:spPr>
            <a:ln w="9525" cap="flat" cmpd="sng" algn="ctr">
              <a:solidFill>
                <a:sysClr val="windowText" lastClr="000000"/>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3343028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solidFill>
        <a:sysClr val="windowText" lastClr="000000"/>
      </a:solidFill>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58FCFAE-2FD0-4BC9-BBF6-D541AFD67211}" type="datetimeFigureOut">
              <a:rPr lang="en-US" smtClean="0"/>
              <a:t>7/16/2019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373F1CC-D614-4FB3-AC7D-98319C689F5D}" type="slidenum">
              <a:rPr lang="en-US" smtClean="0"/>
              <a:t>‹#›</a:t>
            </a:fld>
            <a:endParaRPr lang="en-US" dirty="0"/>
          </a:p>
        </p:txBody>
      </p:sp>
    </p:spTree>
    <p:extLst>
      <p:ext uri="{BB962C8B-B14F-4D97-AF65-F5344CB8AC3E}">
        <p14:creationId xmlns:p14="http://schemas.microsoft.com/office/powerpoint/2010/main" val="863744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708025"/>
            <a:ext cx="4725987" cy="35448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73F1CC-D614-4FB3-AC7D-98319C689F5D}" type="slidenum">
              <a:rPr lang="en-US" smtClean="0"/>
              <a:t>1</a:t>
            </a:fld>
            <a:endParaRPr lang="en-US" dirty="0"/>
          </a:p>
        </p:txBody>
      </p:sp>
    </p:spTree>
    <p:extLst>
      <p:ext uri="{BB962C8B-B14F-4D97-AF65-F5344CB8AC3E}">
        <p14:creationId xmlns:p14="http://schemas.microsoft.com/office/powerpoint/2010/main" val="29560485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19400"/>
            <a:ext cx="7772400" cy="762000"/>
          </a:xfrm>
        </p:spPr>
        <p:txBody>
          <a:bodyPr/>
          <a:lstStyle>
            <a:lvl1pPr algn="ctr">
              <a:defRPr sz="2800" b="1"/>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1028" name="Picture 4" descr="http://wyoweb.uwyo.edu/images/footer-logo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9714" y="6172200"/>
            <a:ext cx="4304573" cy="4572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userDrawn="1"/>
        </p:nvPicPr>
        <p:blipFill>
          <a:blip r:embed="rId3"/>
          <a:stretch>
            <a:fillRect/>
          </a:stretch>
        </p:blipFill>
        <p:spPr>
          <a:xfrm>
            <a:off x="4051750" y="868680"/>
            <a:ext cx="1040499" cy="1645920"/>
          </a:xfrm>
          <a:prstGeom prst="rect">
            <a:avLst/>
          </a:prstGeom>
        </p:spPr>
      </p:pic>
    </p:spTree>
    <p:extLst>
      <p:ext uri="{BB962C8B-B14F-4D97-AF65-F5344CB8AC3E}">
        <p14:creationId xmlns:p14="http://schemas.microsoft.com/office/powerpoint/2010/main" val="2520842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19400"/>
            <a:ext cx="7772400" cy="762000"/>
          </a:xfrm>
        </p:spPr>
        <p:txBody>
          <a:bodyPr/>
          <a:lstStyle>
            <a:lvl1pPr algn="ctr">
              <a:defRPr sz="2800" b="1"/>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4" name="Picture 3"/>
          <p:cNvPicPr>
            <a:picLocks noChangeAspect="1"/>
          </p:cNvPicPr>
          <p:nvPr userDrawn="1"/>
        </p:nvPicPr>
        <p:blipFill>
          <a:blip r:embed="rId2"/>
          <a:stretch>
            <a:fillRect/>
          </a:stretch>
        </p:blipFill>
        <p:spPr>
          <a:xfrm>
            <a:off x="457200" y="6019800"/>
            <a:ext cx="402371" cy="640135"/>
          </a:xfrm>
          <a:prstGeom prst="rect">
            <a:avLst/>
          </a:prstGeom>
        </p:spPr>
      </p:pic>
    </p:spTree>
    <p:extLst>
      <p:ext uri="{BB962C8B-B14F-4D97-AF65-F5344CB8AC3E}">
        <p14:creationId xmlns:p14="http://schemas.microsoft.com/office/powerpoint/2010/main" val="3276537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82880" indent="-182880">
              <a:buFont typeface="Wingdings" panose="05000000000000000000" pitchFamily="2" charset="2"/>
              <a:buChar char="§"/>
              <a:defRPr sz="1600"/>
            </a:lvl1pPr>
            <a:lvl2pPr marL="742950" indent="-285750">
              <a:buFont typeface="Courier New" panose="02070309020205020404" pitchFamily="49" charset="0"/>
              <a:buChar char="o"/>
              <a:defRPr/>
            </a:lvl2pPr>
            <a:lvl4pPr marL="1600200" indent="-228600">
              <a:buFont typeface="Wingdings" panose="05000000000000000000" pitchFamily="2" charset="2"/>
              <a:buChar char="Ø"/>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3"/>
          </p:nvPr>
        </p:nvSpPr>
        <p:spPr>
          <a:xfrm>
            <a:off x="304800" y="1066800"/>
            <a:ext cx="8503920" cy="585216"/>
          </a:xfrm>
        </p:spPr>
        <p:txBody>
          <a:bodyPr>
            <a:normAutofit/>
          </a:bodyPr>
          <a:lstStyle>
            <a:lvl1pPr marL="0" indent="0">
              <a:buNone/>
              <a:defRPr sz="1600"/>
            </a:lvl1pPr>
          </a:lstStyle>
          <a:p>
            <a:pPr lvl="0"/>
            <a:r>
              <a:rPr lang="en-US" dirty="0"/>
              <a:t>Click to edit Master text styles</a:t>
            </a:r>
          </a:p>
        </p:txBody>
      </p:sp>
      <p:sp>
        <p:nvSpPr>
          <p:cNvPr id="5" name="Slide Number Placeholder 5"/>
          <p:cNvSpPr>
            <a:spLocks noGrp="1"/>
          </p:cNvSpPr>
          <p:nvPr>
            <p:ph type="sldNum" sz="quarter" idx="4"/>
          </p:nvPr>
        </p:nvSpPr>
        <p:spPr>
          <a:xfrm>
            <a:off x="8458200" y="6451398"/>
            <a:ext cx="454905" cy="178002"/>
          </a:xfrm>
          <a:prstGeom prst="rect">
            <a:avLst/>
          </a:prstGeom>
        </p:spPr>
        <p:txBody>
          <a:bodyPr vert="horz" wrap="square" lIns="91440" tIns="45720" rIns="91440" bIns="45720" numCol="1" anchor="ctr" anchorCtr="0" compatLnSpc="1">
            <a:prstTxWarp prst="textNoShape">
              <a:avLst/>
            </a:prstTxWarp>
          </a:bodyPr>
          <a:lstStyle>
            <a:lvl1pPr>
              <a:defRPr sz="1000" b="1" baseline="0">
                <a:solidFill>
                  <a:schemeClr val="tx1"/>
                </a:solidFill>
                <a:latin typeface="Arial Narrow" panose="020B0606020202030204" pitchFamily="34" charset="0"/>
                <a:ea typeface="Arial Narrow" panose="020B0606020202030204" pitchFamily="34" charset="0"/>
                <a:cs typeface="Arial" pitchFamily="34" charset="0"/>
              </a:defRPr>
            </a:lvl1pPr>
          </a:lstStyle>
          <a:p>
            <a:fld id="{5E9B6195-AEF7-4DF8-B36C-B411EC6C02A9}" type="slidenum">
              <a:rPr lang="en-US" smtClean="0"/>
              <a:pPr/>
              <a:t>‹#›</a:t>
            </a:fld>
            <a:endParaRPr lang="en-US" dirty="0"/>
          </a:p>
        </p:txBody>
      </p:sp>
    </p:spTree>
    <p:extLst>
      <p:ext uri="{BB962C8B-B14F-4D97-AF65-F5344CB8AC3E}">
        <p14:creationId xmlns:p14="http://schemas.microsoft.com/office/powerpoint/2010/main" val="3024839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8458200" y="6451398"/>
            <a:ext cx="454905" cy="178002"/>
          </a:xfrm>
          <a:prstGeom prst="rect">
            <a:avLst/>
          </a:prstGeom>
        </p:spPr>
        <p:txBody>
          <a:bodyPr vert="horz" wrap="square" lIns="91440" tIns="45720" rIns="91440" bIns="45720" numCol="1" anchor="ctr" anchorCtr="0" compatLnSpc="1">
            <a:prstTxWarp prst="textNoShape">
              <a:avLst/>
            </a:prstTxWarp>
          </a:bodyPr>
          <a:lstStyle>
            <a:lvl1pPr>
              <a:defRPr sz="1000" b="1" baseline="0">
                <a:solidFill>
                  <a:schemeClr val="tx1"/>
                </a:solidFill>
                <a:latin typeface="Arial Narrow" panose="020B0606020202030204" pitchFamily="34" charset="0"/>
                <a:ea typeface="Arial Narrow" panose="020B0606020202030204" pitchFamily="34" charset="0"/>
                <a:cs typeface="Arial" pitchFamily="34" charset="0"/>
              </a:defRPr>
            </a:lvl1pPr>
          </a:lstStyle>
          <a:p>
            <a:fld id="{5E9B6195-AEF7-4DF8-B36C-B411EC6C02A9}" type="slidenum">
              <a:rPr lang="en-US" smtClean="0"/>
              <a:pPr/>
              <a:t>‹#›</a:t>
            </a:fld>
            <a:endParaRPr lang="en-US" dirty="0"/>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3853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4"/>
          </p:nvPr>
        </p:nvSpPr>
        <p:spPr>
          <a:xfrm>
            <a:off x="8458200" y="6451398"/>
            <a:ext cx="454905" cy="178002"/>
          </a:xfrm>
          <a:prstGeom prst="rect">
            <a:avLst/>
          </a:prstGeom>
        </p:spPr>
        <p:txBody>
          <a:bodyPr vert="horz" wrap="square" lIns="91440" tIns="45720" rIns="91440" bIns="45720" numCol="1" anchor="ctr" anchorCtr="0" compatLnSpc="1">
            <a:prstTxWarp prst="textNoShape">
              <a:avLst/>
            </a:prstTxWarp>
          </a:bodyPr>
          <a:lstStyle>
            <a:lvl1pPr>
              <a:defRPr sz="1000" b="1" baseline="0">
                <a:solidFill>
                  <a:schemeClr val="tx1"/>
                </a:solidFill>
                <a:latin typeface="Arial Narrow" panose="020B0606020202030204" pitchFamily="34" charset="0"/>
                <a:ea typeface="Arial Narrow" panose="020B0606020202030204" pitchFamily="34" charset="0"/>
                <a:cs typeface="Arial" pitchFamily="34" charset="0"/>
              </a:defRPr>
            </a:lvl1pPr>
          </a:lstStyle>
          <a:p>
            <a:fld id="{5E9B6195-AEF7-4DF8-B36C-B411EC6C02A9}" type="slidenum">
              <a:rPr lang="en-US" smtClean="0"/>
              <a:pPr/>
              <a:t>‹#›</a:t>
            </a:fld>
            <a:endParaRPr lang="en-US" dirty="0"/>
          </a:p>
        </p:txBody>
      </p:sp>
    </p:spTree>
    <p:extLst>
      <p:ext uri="{BB962C8B-B14F-4D97-AF65-F5344CB8AC3E}">
        <p14:creationId xmlns:p14="http://schemas.microsoft.com/office/powerpoint/2010/main" val="2893013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4"/>
          </p:nvPr>
        </p:nvSpPr>
        <p:spPr>
          <a:xfrm>
            <a:off x="8458200" y="6451398"/>
            <a:ext cx="454905" cy="178002"/>
          </a:xfrm>
          <a:prstGeom prst="rect">
            <a:avLst/>
          </a:prstGeom>
        </p:spPr>
        <p:txBody>
          <a:bodyPr vert="horz" wrap="square" lIns="91440" tIns="45720" rIns="91440" bIns="45720" numCol="1" anchor="ctr" anchorCtr="0" compatLnSpc="1">
            <a:prstTxWarp prst="textNoShape">
              <a:avLst/>
            </a:prstTxWarp>
          </a:bodyPr>
          <a:lstStyle>
            <a:lvl1pPr>
              <a:defRPr sz="1000" b="1" baseline="0">
                <a:solidFill>
                  <a:schemeClr val="tx1"/>
                </a:solidFill>
                <a:latin typeface="Arial Narrow" panose="020B0606020202030204" pitchFamily="34" charset="0"/>
                <a:ea typeface="Arial Narrow" panose="020B0606020202030204" pitchFamily="34" charset="0"/>
                <a:cs typeface="Arial" pitchFamily="34" charset="0"/>
              </a:defRPr>
            </a:lvl1pPr>
          </a:lstStyle>
          <a:p>
            <a:fld id="{5E9B6195-AEF7-4DF8-B36C-B411EC6C02A9}" type="slidenum">
              <a:rPr lang="en-US" smtClean="0"/>
              <a:pPr/>
              <a:t>‹#›</a:t>
            </a:fld>
            <a:endParaRPr lang="en-US" dirty="0"/>
          </a:p>
        </p:txBody>
      </p:sp>
    </p:spTree>
    <p:extLst>
      <p:ext uri="{BB962C8B-B14F-4D97-AF65-F5344CB8AC3E}">
        <p14:creationId xmlns:p14="http://schemas.microsoft.com/office/powerpoint/2010/main" val="2720683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9" name="Straight Connector 8"/>
          <p:cNvCxnSpPr/>
          <p:nvPr userDrawn="1"/>
        </p:nvCxnSpPr>
        <p:spPr>
          <a:xfrm>
            <a:off x="152400" y="838200"/>
            <a:ext cx="8610600" cy="0"/>
          </a:xfrm>
          <a:prstGeom prst="line">
            <a:avLst/>
          </a:prstGeom>
          <a:ln w="38100">
            <a:solidFill>
              <a:schemeClr val="bg1">
                <a:lumMod val="65000"/>
              </a:schemeClr>
            </a:solidFill>
          </a:ln>
          <a:effectLst>
            <a:outerShdw dist="85090" dir="1596000" rotWithShape="0">
              <a:srgbClr val="FFCC00"/>
            </a:outerShdw>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990600" y="137160"/>
            <a:ext cx="8001000" cy="54864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304800" y="1752600"/>
            <a:ext cx="850392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ounded Rectangle 9"/>
          <p:cNvSpPr/>
          <p:nvPr userDrawn="1"/>
        </p:nvSpPr>
        <p:spPr>
          <a:xfrm>
            <a:off x="228600" y="6477000"/>
            <a:ext cx="7040880" cy="137160"/>
          </a:xfrm>
          <a:prstGeom prst="round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ysClr val="windowText" lastClr="000000"/>
                </a:solidFill>
              </a:ln>
              <a:solidFill>
                <a:schemeClr val="tx1"/>
              </a:solidFill>
            </a:endParaRPr>
          </a:p>
        </p:txBody>
      </p:sp>
      <p:sp>
        <p:nvSpPr>
          <p:cNvPr id="13" name="Rounded Rectangle 12"/>
          <p:cNvSpPr/>
          <p:nvPr userDrawn="1"/>
        </p:nvSpPr>
        <p:spPr>
          <a:xfrm>
            <a:off x="7376160" y="6477000"/>
            <a:ext cx="1463040" cy="137160"/>
          </a:xfrm>
          <a:prstGeom prst="roundRect">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Slide Number Placeholder 5"/>
          <p:cNvSpPr>
            <a:spLocks noGrp="1"/>
          </p:cNvSpPr>
          <p:nvPr>
            <p:ph type="sldNum" sz="quarter" idx="4"/>
          </p:nvPr>
        </p:nvSpPr>
        <p:spPr>
          <a:xfrm>
            <a:off x="8458200" y="6451398"/>
            <a:ext cx="454905" cy="178002"/>
          </a:xfrm>
          <a:prstGeom prst="rect">
            <a:avLst/>
          </a:prstGeom>
        </p:spPr>
        <p:txBody>
          <a:bodyPr vert="horz" wrap="square" lIns="91440" tIns="45720" rIns="91440" bIns="45720" numCol="1" anchor="ctr" anchorCtr="0" compatLnSpc="1">
            <a:prstTxWarp prst="textNoShape">
              <a:avLst/>
            </a:prstTxWarp>
          </a:bodyPr>
          <a:lstStyle>
            <a:lvl1pPr>
              <a:defRPr sz="1000" b="1" baseline="0">
                <a:solidFill>
                  <a:schemeClr val="tx1"/>
                </a:solidFill>
                <a:latin typeface="Arial Narrow" panose="020B0606020202030204" pitchFamily="34" charset="0"/>
                <a:ea typeface="Arial Narrow" panose="020B0606020202030204" pitchFamily="34" charset="0"/>
                <a:cs typeface="Arial" pitchFamily="34" charset="0"/>
              </a:defRPr>
            </a:lvl1pPr>
          </a:lstStyle>
          <a:p>
            <a:fld id="{5E9B6195-AEF7-4DF8-B36C-B411EC6C02A9}" type="slidenum">
              <a:rPr lang="en-US" smtClean="0"/>
              <a:pPr/>
              <a:t>‹#›</a:t>
            </a:fld>
            <a:endParaRPr lang="en-US" dirty="0"/>
          </a:p>
        </p:txBody>
      </p:sp>
      <p:sp>
        <p:nvSpPr>
          <p:cNvPr id="14" name="Rectangle 13"/>
          <p:cNvSpPr/>
          <p:nvPr userDrawn="1"/>
        </p:nvSpPr>
        <p:spPr bwMode="auto">
          <a:xfrm>
            <a:off x="3749040" y="6431280"/>
            <a:ext cx="1645920" cy="228600"/>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en-US" sz="900" b="1" spc="130" dirty="0">
                <a:solidFill>
                  <a:schemeClr val="tx1"/>
                </a:solidFill>
                <a:latin typeface="Arial Narrow" panose="020B0606020202030204" pitchFamily="34" charset="0"/>
              </a:rPr>
              <a:t>UNIVERSITY OF WYOMING</a:t>
            </a:r>
          </a:p>
        </p:txBody>
      </p:sp>
      <p:pic>
        <p:nvPicPr>
          <p:cNvPr id="4" name="Picture 3"/>
          <p:cNvPicPr>
            <a:picLocks noChangeAspect="1"/>
          </p:cNvPicPr>
          <p:nvPr userDrawn="1"/>
        </p:nvPicPr>
        <p:blipFill>
          <a:blip r:embed="rId8"/>
          <a:stretch>
            <a:fillRect/>
          </a:stretch>
        </p:blipFill>
        <p:spPr>
          <a:xfrm>
            <a:off x="457200" y="91440"/>
            <a:ext cx="404639" cy="640080"/>
          </a:xfrm>
          <a:prstGeom prst="rect">
            <a:avLst/>
          </a:prstGeom>
        </p:spPr>
      </p:pic>
    </p:spTree>
    <p:extLst>
      <p:ext uri="{BB962C8B-B14F-4D97-AF65-F5344CB8AC3E}">
        <p14:creationId xmlns:p14="http://schemas.microsoft.com/office/powerpoint/2010/main" val="1779546266"/>
      </p:ext>
    </p:extLst>
  </p:cSld>
  <p:clrMap bg1="lt1" tx1="dk1" bg2="lt2" tx2="dk2" accent1="accent1" accent2="accent2" accent3="accent3" accent4="accent4" accent5="accent5" accent6="accent6" hlink="hlink" folHlink="folHlink"/>
  <p:sldLayoutIdLst>
    <p:sldLayoutId id="2147483663" r:id="rId1"/>
    <p:sldLayoutId id="2147483669" r:id="rId2"/>
    <p:sldLayoutId id="2147483664" r:id="rId3"/>
    <p:sldLayoutId id="2147483665" r:id="rId4"/>
    <p:sldLayoutId id="2147483666" r:id="rId5"/>
    <p:sldLayoutId id="2147483667" r:id="rId6"/>
  </p:sldLayoutIdLst>
  <p:hf hdr="0" ftr="0" dt="0"/>
  <p:txStyles>
    <p:title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p:titleStyle>
    <p:bodyStyle>
      <a:lvl1pPr marL="182880" indent="-182880" algn="l" defTabSz="914400" rtl="0" eaLnBrk="1" latinLnBrk="0" hangingPunct="1">
        <a:spcBef>
          <a:spcPct val="20000"/>
        </a:spcBef>
        <a:buFont typeface="Wingdings" panose="05000000000000000000" pitchFamily="2" charset="2"/>
        <a:buChar char="§"/>
        <a:defRPr sz="1800" kern="1200">
          <a:solidFill>
            <a:schemeClr val="tx1"/>
          </a:solidFill>
          <a:latin typeface="Arial Narrow" panose="020B0606020202030204" pitchFamily="34" charset="0"/>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1600" kern="1200">
          <a:solidFill>
            <a:schemeClr val="tx1"/>
          </a:solidFill>
          <a:latin typeface="Arial Narrow" panose="020B0606020202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buFont typeface="Wingdings" panose="05000000000000000000" pitchFamily="2" charset="2"/>
        <a:buChar char="Ø"/>
        <a:defRPr sz="12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2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5.emf"/><Relationship Id="rId5" Type="http://schemas.openxmlformats.org/officeDocument/2006/relationships/oleObject" Target="../embeddings/oleObject2.bin"/><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Academic Availability, Affordability, and Academic Excellence</a:t>
            </a:r>
            <a:endParaRPr lang="en-US" dirty="0">
              <a:latin typeface="Arial Narrow" panose="020B0606020202030204" pitchFamily="34" charset="0"/>
            </a:endParaRPr>
          </a:p>
        </p:txBody>
      </p:sp>
      <p:sp>
        <p:nvSpPr>
          <p:cNvPr id="5" name="Subtitle 4"/>
          <p:cNvSpPr>
            <a:spLocks noGrp="1"/>
          </p:cNvSpPr>
          <p:nvPr>
            <p:ph type="subTitle" idx="1"/>
          </p:nvPr>
        </p:nvSpPr>
        <p:spPr>
          <a:xfrm>
            <a:off x="1371600" y="4343400"/>
            <a:ext cx="6400800" cy="1752600"/>
          </a:xfrm>
        </p:spPr>
        <p:txBody>
          <a:bodyPr>
            <a:normAutofit fontScale="92500" lnSpcReduction="10000"/>
          </a:bodyPr>
          <a:lstStyle/>
          <a:p>
            <a:r>
              <a:rPr lang="en-US" dirty="0" smtClean="0"/>
              <a:t>A Discussion with the University of Wyoming Trustees</a:t>
            </a:r>
            <a:endParaRPr lang="en-US" dirty="0" smtClean="0"/>
          </a:p>
          <a:p>
            <a:endParaRPr lang="en-US" dirty="0" smtClean="0"/>
          </a:p>
          <a:p>
            <a:r>
              <a:rPr lang="en-US" dirty="0" smtClean="0"/>
              <a:t>Neil Theobald</a:t>
            </a:r>
            <a:endParaRPr lang="en-US" dirty="0" smtClean="0"/>
          </a:p>
          <a:p>
            <a:r>
              <a:rPr lang="en-US" dirty="0" smtClean="0"/>
              <a:t>David Jewell</a:t>
            </a:r>
          </a:p>
          <a:p>
            <a:endParaRPr lang="en-US" dirty="0"/>
          </a:p>
          <a:p>
            <a:r>
              <a:rPr lang="en-US" i="1" dirty="0" smtClean="0"/>
              <a:t>July 17, 2019</a:t>
            </a:r>
            <a:endParaRPr lang="en-US" i="1" dirty="0"/>
          </a:p>
          <a:p>
            <a:endParaRPr lang="en-US" dirty="0">
              <a:latin typeface="Arial Narrow" panose="020B0606020202030204" pitchFamily="34" charset="0"/>
            </a:endParaRPr>
          </a:p>
        </p:txBody>
      </p:sp>
    </p:spTree>
    <p:extLst>
      <p:ext uri="{BB962C8B-B14F-4D97-AF65-F5344CB8AC3E}">
        <p14:creationId xmlns:p14="http://schemas.microsoft.com/office/powerpoint/2010/main" val="27274767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UW, Wyoming Residents are </a:t>
            </a:r>
            <a:r>
              <a:rPr lang="en-US" dirty="0" smtClean="0"/>
              <a:t>Becoming </a:t>
            </a:r>
            <a:r>
              <a:rPr lang="en-US" dirty="0"/>
              <a:t>an Increasingly </a:t>
            </a:r>
            <a:r>
              <a:rPr lang="en-US" dirty="0" smtClean="0"/>
              <a:t>Smaller </a:t>
            </a:r>
            <a:r>
              <a:rPr lang="en-US" dirty="0"/>
              <a:t>Share of Graduate </a:t>
            </a:r>
            <a:r>
              <a:rPr lang="en-US" dirty="0" smtClean="0"/>
              <a:t>Students</a:t>
            </a:r>
            <a:endParaRPr lang="en-US" dirty="0"/>
          </a:p>
        </p:txBody>
      </p:sp>
      <p:sp>
        <p:nvSpPr>
          <p:cNvPr id="3" name="Slide Number Placeholder 2"/>
          <p:cNvSpPr>
            <a:spLocks noGrp="1"/>
          </p:cNvSpPr>
          <p:nvPr>
            <p:ph type="sldNum" sz="quarter" idx="4"/>
          </p:nvPr>
        </p:nvSpPr>
        <p:spPr/>
        <p:txBody>
          <a:bodyPr/>
          <a:lstStyle/>
          <a:p>
            <a:fld id="{5E9B6195-AEF7-4DF8-B36C-B411EC6C02A9}" type="slidenum">
              <a:rPr lang="en-US" smtClean="0"/>
              <a:pPr/>
              <a:t>10</a:t>
            </a:fld>
            <a:endParaRPr lang="en-US" dirty="0"/>
          </a:p>
        </p:txBody>
      </p:sp>
      <p:graphicFrame>
        <p:nvGraphicFramePr>
          <p:cNvPr id="4" name="Chart 3"/>
          <p:cNvGraphicFramePr/>
          <p:nvPr>
            <p:extLst>
              <p:ext uri="{D42A27DB-BD31-4B8C-83A1-F6EECF244321}">
                <p14:modId xmlns:p14="http://schemas.microsoft.com/office/powerpoint/2010/main" val="658601807"/>
              </p:ext>
            </p:extLst>
          </p:nvPr>
        </p:nvGraphicFramePr>
        <p:xfrm>
          <a:off x="445257" y="1053999"/>
          <a:ext cx="8240395" cy="2514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extLst>
              <p:ext uri="{D42A27DB-BD31-4B8C-83A1-F6EECF244321}">
                <p14:modId xmlns:p14="http://schemas.microsoft.com/office/powerpoint/2010/main" val="3490720546"/>
              </p:ext>
            </p:extLst>
          </p:nvPr>
        </p:nvGraphicFramePr>
        <p:xfrm>
          <a:off x="445257" y="3733800"/>
          <a:ext cx="8251825" cy="23812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73115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University of Wyoming Education Needs to be Made More Accessible to All of Wyoming</a:t>
            </a:r>
            <a:endParaRPr lang="en-US" dirty="0"/>
          </a:p>
        </p:txBody>
      </p:sp>
      <p:sp>
        <p:nvSpPr>
          <p:cNvPr id="3" name="Slide Number Placeholder 2"/>
          <p:cNvSpPr>
            <a:spLocks noGrp="1"/>
          </p:cNvSpPr>
          <p:nvPr>
            <p:ph type="sldNum" sz="quarter" idx="4"/>
          </p:nvPr>
        </p:nvSpPr>
        <p:spPr/>
        <p:txBody>
          <a:bodyPr/>
          <a:lstStyle/>
          <a:p>
            <a:fld id="{5E9B6195-AEF7-4DF8-B36C-B411EC6C02A9}" type="slidenum">
              <a:rPr lang="en-US" smtClean="0"/>
              <a:pPr/>
              <a:t>11</a:t>
            </a:fld>
            <a:endParaRPr lang="en-US" dirty="0"/>
          </a:p>
        </p:txBody>
      </p:sp>
      <p:pic>
        <p:nvPicPr>
          <p:cNvPr id="4" name="Picture 3"/>
          <p:cNvPicPr>
            <a:picLocks noChangeAspect="1"/>
          </p:cNvPicPr>
          <p:nvPr/>
        </p:nvPicPr>
        <p:blipFill rotWithShape="1">
          <a:blip r:embed="rId2"/>
          <a:srcRect l="36942" t="29019" r="30413" b="21344"/>
          <a:stretch/>
        </p:blipFill>
        <p:spPr>
          <a:xfrm>
            <a:off x="152400" y="1911249"/>
            <a:ext cx="3599454" cy="3078480"/>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1690519716"/>
              </p:ext>
            </p:extLst>
          </p:nvPr>
        </p:nvGraphicFramePr>
        <p:xfrm>
          <a:off x="4038600" y="1600200"/>
          <a:ext cx="4711702" cy="1104900"/>
        </p:xfrm>
        <a:graphic>
          <a:graphicData uri="http://schemas.openxmlformats.org/drawingml/2006/table">
            <a:tbl>
              <a:tblPr/>
              <a:tblGrid>
                <a:gridCol w="1659587">
                  <a:extLst>
                    <a:ext uri="{9D8B030D-6E8A-4147-A177-3AD203B41FA5}">
                      <a16:colId xmlns:a16="http://schemas.microsoft.com/office/drawing/2014/main" val="2635651184"/>
                    </a:ext>
                  </a:extLst>
                </a:gridCol>
                <a:gridCol w="610423">
                  <a:extLst>
                    <a:ext uri="{9D8B030D-6E8A-4147-A177-3AD203B41FA5}">
                      <a16:colId xmlns:a16="http://schemas.microsoft.com/office/drawing/2014/main" val="1715667573"/>
                    </a:ext>
                  </a:extLst>
                </a:gridCol>
                <a:gridCol w="610423">
                  <a:extLst>
                    <a:ext uri="{9D8B030D-6E8A-4147-A177-3AD203B41FA5}">
                      <a16:colId xmlns:a16="http://schemas.microsoft.com/office/drawing/2014/main" val="3257127752"/>
                    </a:ext>
                  </a:extLst>
                </a:gridCol>
                <a:gridCol w="610423">
                  <a:extLst>
                    <a:ext uri="{9D8B030D-6E8A-4147-A177-3AD203B41FA5}">
                      <a16:colId xmlns:a16="http://schemas.microsoft.com/office/drawing/2014/main" val="338455327"/>
                    </a:ext>
                  </a:extLst>
                </a:gridCol>
                <a:gridCol w="610423">
                  <a:extLst>
                    <a:ext uri="{9D8B030D-6E8A-4147-A177-3AD203B41FA5}">
                      <a16:colId xmlns:a16="http://schemas.microsoft.com/office/drawing/2014/main" val="1990570395"/>
                    </a:ext>
                  </a:extLst>
                </a:gridCol>
                <a:gridCol w="610423">
                  <a:extLst>
                    <a:ext uri="{9D8B030D-6E8A-4147-A177-3AD203B41FA5}">
                      <a16:colId xmlns:a16="http://schemas.microsoft.com/office/drawing/2014/main" val="2211455395"/>
                    </a:ext>
                  </a:extLst>
                </a:gridCol>
              </a:tblGrid>
              <a:tr h="184150">
                <a:tc gridSpan="6">
                  <a:txBody>
                    <a:bodyPr/>
                    <a:lstStyle/>
                    <a:p>
                      <a:pPr algn="ctr" fontAlgn="b"/>
                      <a:r>
                        <a:rPr lang="en-US" sz="1100" b="1" i="0" u="none" strike="noStrike">
                          <a:solidFill>
                            <a:srgbClr val="000000"/>
                          </a:solidFill>
                          <a:effectLst/>
                          <a:latin typeface="Calibri" panose="020F0502020204030204" pitchFamily="34" charset="0"/>
                        </a:rPr>
                        <a:t>Enrollment Headcount by Location of Education Delivery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19043223"/>
                  </a:ext>
                </a:extLst>
              </a:tr>
              <a:tr h="184150">
                <a:tc>
                  <a:txBody>
                    <a:bodyPr/>
                    <a:lstStyle/>
                    <a:p>
                      <a:pPr algn="l" fontAlgn="b"/>
                      <a:r>
                        <a:rPr lang="en-US" sz="1100" b="1" i="0" u="none" strike="noStrike">
                          <a:solidFill>
                            <a:srgbClr val="000000"/>
                          </a:solidFill>
                          <a:effectLst/>
                          <a:latin typeface="Calibri" panose="020F0502020204030204" pitchFamily="34" charset="0"/>
                        </a:rPr>
                        <a:t>Location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Fall 2014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Fall 2015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Fall 2016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Fall 2017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Fall 2018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508821"/>
                  </a:ext>
                </a:extLst>
              </a:tr>
              <a:tr h="184150">
                <a:tc>
                  <a:txBody>
                    <a:bodyPr/>
                    <a:lstStyle/>
                    <a:p>
                      <a:pPr algn="l" fontAlgn="b"/>
                      <a:r>
                        <a:rPr lang="en-US" sz="1100" b="0" i="0" u="none" strike="noStrike">
                          <a:solidFill>
                            <a:srgbClr val="000000"/>
                          </a:solidFill>
                          <a:effectLst/>
                          <a:latin typeface="Calibri" panose="020F0502020204030204" pitchFamily="34" charset="0"/>
                        </a:rPr>
                        <a:t>Laramie Campus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10,539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10,560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10,341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10,396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10,540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7190712"/>
                  </a:ext>
                </a:extLst>
              </a:tr>
              <a:tr h="184150">
                <a:tc>
                  <a:txBody>
                    <a:bodyPr/>
                    <a:lstStyle/>
                    <a:p>
                      <a:pPr algn="l" fontAlgn="b"/>
                      <a:r>
                        <a:rPr lang="en-US" sz="1100" b="0" i="0" u="none" strike="noStrike">
                          <a:solidFill>
                            <a:srgbClr val="000000"/>
                          </a:solidFill>
                          <a:effectLst/>
                          <a:latin typeface="Calibri" panose="020F0502020204030204" pitchFamily="34" charset="0"/>
                        </a:rPr>
                        <a:t>UW Casper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244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191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212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164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193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0423528"/>
                  </a:ext>
                </a:extLst>
              </a:tr>
              <a:tr h="184150">
                <a:tc>
                  <a:txBody>
                    <a:bodyPr/>
                    <a:lstStyle/>
                    <a:p>
                      <a:pPr algn="l" fontAlgn="b"/>
                      <a:r>
                        <a:rPr lang="en-US" sz="1100" b="0" i="0" u="none" strike="noStrike">
                          <a:solidFill>
                            <a:srgbClr val="000000"/>
                          </a:solidFill>
                          <a:effectLst/>
                          <a:latin typeface="Calibri" panose="020F0502020204030204" pitchFamily="34" charset="0"/>
                        </a:rPr>
                        <a:t>Exclusively Distance/Online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2,037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1,897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1,813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1,837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1,717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2528699"/>
                  </a:ext>
                </a:extLst>
              </a:tr>
              <a:tr h="184150">
                <a:tc>
                  <a:txBody>
                    <a:bodyPr/>
                    <a:lstStyle/>
                    <a:p>
                      <a:pPr algn="r" fontAlgn="b"/>
                      <a:r>
                        <a:rPr lang="en-US" sz="1100" b="1" i="0" u="none" strike="noStrike">
                          <a:solidFill>
                            <a:srgbClr val="000000"/>
                          </a:solidFill>
                          <a:effectLst/>
                          <a:latin typeface="Calibri" panose="020F0502020204030204" pitchFamily="34" charset="0"/>
                        </a:rPr>
                        <a:t>Total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Calibri" panose="020F0502020204030204" pitchFamily="34" charset="0"/>
                        </a:rPr>
                        <a:t>12,820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Calibri" panose="020F0502020204030204" pitchFamily="34" charset="0"/>
                        </a:rPr>
                        <a:t>12,648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Calibri" panose="020F0502020204030204" pitchFamily="34" charset="0"/>
                        </a:rPr>
                        <a:t>12,366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Calibri" panose="020F0502020204030204" pitchFamily="34" charset="0"/>
                        </a:rPr>
                        <a:t>12,397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dirty="0">
                          <a:solidFill>
                            <a:srgbClr val="000000"/>
                          </a:solidFill>
                          <a:effectLst/>
                          <a:latin typeface="Calibri" panose="020F0502020204030204" pitchFamily="34" charset="0"/>
                        </a:rPr>
                        <a:t>12,450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4608128"/>
                  </a:ext>
                </a:extLst>
              </a:tr>
            </a:tbl>
          </a:graphicData>
        </a:graphic>
      </p:graphicFrame>
      <p:graphicFrame>
        <p:nvGraphicFramePr>
          <p:cNvPr id="8" name="Chart 7"/>
          <p:cNvGraphicFramePr/>
          <p:nvPr>
            <p:extLst>
              <p:ext uri="{D42A27DB-BD31-4B8C-83A1-F6EECF244321}">
                <p14:modId xmlns:p14="http://schemas.microsoft.com/office/powerpoint/2010/main" val="331059770"/>
              </p:ext>
            </p:extLst>
          </p:nvPr>
        </p:nvGraphicFramePr>
        <p:xfrm>
          <a:off x="3917951" y="2942902"/>
          <a:ext cx="4953000" cy="3327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13146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Affordability</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32457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37160"/>
            <a:ext cx="8077200" cy="548640"/>
          </a:xfrm>
        </p:spPr>
        <p:txBody>
          <a:bodyPr/>
          <a:lstStyle/>
          <a:p>
            <a:r>
              <a:rPr lang="en-US" dirty="0" smtClean="0"/>
              <a:t>Universities’ Return on Investment If Student Graduates in 4 Years</a:t>
            </a:r>
            <a:endParaRPr lang="en-US" dirty="0"/>
          </a:p>
        </p:txBody>
      </p:sp>
      <p:sp>
        <p:nvSpPr>
          <p:cNvPr id="3" name="Slide Number Placeholder 2"/>
          <p:cNvSpPr>
            <a:spLocks noGrp="1"/>
          </p:cNvSpPr>
          <p:nvPr>
            <p:ph type="sldNum" sz="quarter" idx="4"/>
          </p:nvPr>
        </p:nvSpPr>
        <p:spPr/>
        <p:txBody>
          <a:bodyPr/>
          <a:lstStyle/>
          <a:p>
            <a:fld id="{5E9B6195-AEF7-4DF8-B36C-B411EC6C02A9}" type="slidenum">
              <a:rPr lang="en-US" smtClean="0"/>
              <a:pPr/>
              <a:t>13</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95130689"/>
              </p:ext>
            </p:extLst>
          </p:nvPr>
        </p:nvGraphicFramePr>
        <p:xfrm>
          <a:off x="381001" y="1295400"/>
          <a:ext cx="8168923" cy="4038604"/>
        </p:xfrm>
        <a:graphic>
          <a:graphicData uri="http://schemas.openxmlformats.org/drawingml/2006/table">
            <a:tbl>
              <a:tblPr firstRow="1" firstCol="1" bandRow="1"/>
              <a:tblGrid>
                <a:gridCol w="2281088">
                  <a:extLst>
                    <a:ext uri="{9D8B030D-6E8A-4147-A177-3AD203B41FA5}">
                      <a16:colId xmlns:a16="http://schemas.microsoft.com/office/drawing/2014/main" val="3376899430"/>
                    </a:ext>
                  </a:extLst>
                </a:gridCol>
                <a:gridCol w="740458">
                  <a:extLst>
                    <a:ext uri="{9D8B030D-6E8A-4147-A177-3AD203B41FA5}">
                      <a16:colId xmlns:a16="http://schemas.microsoft.com/office/drawing/2014/main" val="4028927752"/>
                    </a:ext>
                  </a:extLst>
                </a:gridCol>
                <a:gridCol w="740458">
                  <a:extLst>
                    <a:ext uri="{9D8B030D-6E8A-4147-A177-3AD203B41FA5}">
                      <a16:colId xmlns:a16="http://schemas.microsoft.com/office/drawing/2014/main" val="2247599801"/>
                    </a:ext>
                  </a:extLst>
                </a:gridCol>
                <a:gridCol w="740458">
                  <a:extLst>
                    <a:ext uri="{9D8B030D-6E8A-4147-A177-3AD203B41FA5}">
                      <a16:colId xmlns:a16="http://schemas.microsoft.com/office/drawing/2014/main" val="4182942432"/>
                    </a:ext>
                  </a:extLst>
                </a:gridCol>
                <a:gridCol w="740458">
                  <a:extLst>
                    <a:ext uri="{9D8B030D-6E8A-4147-A177-3AD203B41FA5}">
                      <a16:colId xmlns:a16="http://schemas.microsoft.com/office/drawing/2014/main" val="1223708218"/>
                    </a:ext>
                  </a:extLst>
                </a:gridCol>
                <a:gridCol w="740458">
                  <a:extLst>
                    <a:ext uri="{9D8B030D-6E8A-4147-A177-3AD203B41FA5}">
                      <a16:colId xmlns:a16="http://schemas.microsoft.com/office/drawing/2014/main" val="1334346865"/>
                    </a:ext>
                  </a:extLst>
                </a:gridCol>
                <a:gridCol w="740458">
                  <a:extLst>
                    <a:ext uri="{9D8B030D-6E8A-4147-A177-3AD203B41FA5}">
                      <a16:colId xmlns:a16="http://schemas.microsoft.com/office/drawing/2014/main" val="3657467291"/>
                    </a:ext>
                  </a:extLst>
                </a:gridCol>
                <a:gridCol w="704629">
                  <a:extLst>
                    <a:ext uri="{9D8B030D-6E8A-4147-A177-3AD203B41FA5}">
                      <a16:colId xmlns:a16="http://schemas.microsoft.com/office/drawing/2014/main" val="4214863426"/>
                    </a:ext>
                  </a:extLst>
                </a:gridCol>
                <a:gridCol w="740458">
                  <a:extLst>
                    <a:ext uri="{9D8B030D-6E8A-4147-A177-3AD203B41FA5}">
                      <a16:colId xmlns:a16="http://schemas.microsoft.com/office/drawing/2014/main" val="304857703"/>
                    </a:ext>
                  </a:extLst>
                </a:gridCol>
              </a:tblGrid>
              <a:tr h="220121">
                <a:tc>
                  <a:txBody>
                    <a:bodyPr/>
                    <a:lstStyle/>
                    <a:p>
                      <a:pPr>
                        <a:lnSpc>
                          <a:spcPct val="107000"/>
                        </a:lnSpc>
                      </a:pPr>
                      <a:endParaRPr lang="en-US" sz="1000" dirty="0">
                        <a:effectLst/>
                        <a:latin typeface="Calibri" panose="020F0502020204030204" pitchFamily="34" charset="0"/>
                        <a:cs typeface="Times New Roman" panose="02020603050405020304" pitchFamily="18" charset="0"/>
                      </a:endParaRPr>
                    </a:p>
                  </a:txBody>
                  <a:tcPr marL="62687" marR="62687"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cs typeface="Times New Roman" panose="02020603050405020304" pitchFamily="18" charset="0"/>
                      </a:endParaRPr>
                    </a:p>
                  </a:txBody>
                  <a:tcPr marL="62687" marR="6268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000">
                        <a:effectLst/>
                        <a:latin typeface="Calibri" panose="020F0502020204030204" pitchFamily="34" charset="0"/>
                        <a:cs typeface="Times New Roman" panose="02020603050405020304" pitchFamily="18" charset="0"/>
                      </a:endParaRPr>
                    </a:p>
                  </a:txBody>
                  <a:tcPr marL="62687" marR="62687"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After-Tax Median Pay</a:t>
                      </a:r>
                      <a:r>
                        <a:rPr lang="en-US" sz="1000" b="1"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7000"/>
                        </a:lnSpc>
                        <a:spcBef>
                          <a:spcPts val="0"/>
                        </a:spcBef>
                        <a:spcAft>
                          <a:spcPts val="0"/>
                        </a:spcAft>
                      </a:pPr>
                      <a:r>
                        <a:rPr lang="en-US"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Return on Investment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7000"/>
                        </a:lnSpc>
                        <a:spcBef>
                          <a:spcPts val="0"/>
                        </a:spcBef>
                        <a:spcAft>
                          <a:spcPts val="0"/>
                        </a:spcAft>
                      </a:pPr>
                      <a:r>
                        <a:rPr lang="en-US"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832651648"/>
                  </a:ext>
                </a:extLst>
              </a:tr>
              <a:tr h="345467">
                <a:tc>
                  <a:txBody>
                    <a:bodyPr/>
                    <a:lstStyle/>
                    <a:p>
                      <a:pPr>
                        <a:lnSpc>
                          <a:spcPct val="107000"/>
                        </a:lnSpc>
                      </a:pPr>
                      <a:endParaRPr lang="en-US" sz="1000">
                        <a:effectLst/>
                        <a:latin typeface="Calibri" panose="020F0502020204030204" pitchFamily="34" charset="0"/>
                        <a:cs typeface="Times New Roman" panose="02020603050405020304" pitchFamily="18" charset="0"/>
                      </a:endParaRPr>
                    </a:p>
                  </a:txBody>
                  <a:tcPr marL="62687" marR="62687" marT="0" marB="0" anchor="b">
                    <a:lnL>
                      <a:noFill/>
                    </a:lnL>
                    <a:lnR w="12700" cap="flat" cmpd="sng"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Out-of-Pocket Cost</a:t>
                      </a:r>
                      <a:r>
                        <a:rPr lang="en-US" sz="1000" b="1"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07000"/>
                        </a:lnSpc>
                        <a:spcBef>
                          <a:spcPts val="0"/>
                        </a:spcBef>
                        <a:spcAft>
                          <a:spcPts val="0"/>
                        </a:spcAft>
                      </a:pPr>
                      <a:r>
                        <a:rPr lang="en-US" sz="9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Starting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Mid-Career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IRR after working 5 years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7000"/>
                        </a:lnSpc>
                        <a:spcBef>
                          <a:spcPts val="0"/>
                        </a:spcBef>
                        <a:spcAft>
                          <a:spcPts val="0"/>
                        </a:spcAft>
                      </a:pPr>
                      <a:r>
                        <a:rPr lang="en-US"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IRR after working 5 years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494904962"/>
                  </a:ext>
                </a:extLst>
              </a:tr>
              <a:tr h="192605">
                <a:tc>
                  <a:txBody>
                    <a:bodyPr/>
                    <a:lstStyle/>
                    <a:p>
                      <a:pPr marL="0" marR="0">
                        <a:lnSpc>
                          <a:spcPct val="107000"/>
                        </a:lnSpc>
                        <a:spcBef>
                          <a:spcPts val="0"/>
                        </a:spcBef>
                        <a:spcAft>
                          <a:spcPts val="0"/>
                        </a:spcAft>
                      </a:pPr>
                      <a:r>
                        <a:rPr lang="en-US" sz="1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University of Wyoming</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gridSpan="2">
                  <a:txBody>
                    <a:bodyPr/>
                    <a:lstStyle/>
                    <a:p>
                      <a:pPr marL="0" marR="0" algn="ctr">
                        <a:lnSpc>
                          <a:spcPct val="107000"/>
                        </a:lnSpc>
                        <a:spcBef>
                          <a:spcPts val="0"/>
                        </a:spcBef>
                        <a:spcAft>
                          <a:spcPts val="0"/>
                        </a:spcAft>
                      </a:pPr>
                      <a:r>
                        <a:rPr lang="en-US" sz="1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$12,999</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n-US"/>
                    </a:p>
                  </a:txBody>
                  <a:tcPr/>
                </a:tc>
                <a:tc>
                  <a:txBody>
                    <a:bodyPr/>
                    <a:lstStyle/>
                    <a:p>
                      <a:pPr marL="0" marR="0">
                        <a:lnSpc>
                          <a:spcPct val="107000"/>
                        </a:lnSpc>
                        <a:spcBef>
                          <a:spcPts val="0"/>
                        </a:spcBef>
                        <a:spcAft>
                          <a:spcPts val="0"/>
                        </a:spcAft>
                      </a:pPr>
                      <a:r>
                        <a:rPr lang="en-US" sz="1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$38,775 </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w="12700" cap="flat" cmpd="sng" algn="ctr">
                      <a:solidFill>
                        <a:srgbClr val="000000"/>
                      </a:solidFill>
                      <a:prstDash val="solid"/>
                      <a:round/>
                      <a:headEnd type="none" w="med" len="med"/>
                      <a:tailEnd type="none" w="med" len="med"/>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nSpc>
                          <a:spcPct val="107000"/>
                        </a:lnSpc>
                        <a:spcBef>
                          <a:spcPts val="0"/>
                        </a:spcBef>
                        <a:spcAft>
                          <a:spcPts val="0"/>
                        </a:spcAft>
                      </a:pPr>
                      <a:r>
                        <a:rPr lang="en-US" sz="1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$71,850 </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a:noFill/>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gridSpan="2">
                  <a:txBody>
                    <a:bodyPr/>
                    <a:lstStyle/>
                    <a:p>
                      <a:pPr marL="0" marR="0" algn="ctr">
                        <a:lnSpc>
                          <a:spcPct val="107000"/>
                        </a:lnSpc>
                        <a:spcBef>
                          <a:spcPts val="0"/>
                        </a:spcBef>
                        <a:spcAft>
                          <a:spcPts val="0"/>
                        </a:spcAft>
                      </a:pPr>
                      <a:r>
                        <a:rPr lang="en-US" sz="1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33.5%</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n-US"/>
                    </a:p>
                  </a:txBody>
                  <a:tcPr/>
                </a:tc>
                <a:tc gridSpan="2">
                  <a:txBody>
                    <a:bodyPr/>
                    <a:lstStyle/>
                    <a:p>
                      <a:pPr marL="0" marR="0" algn="ctr">
                        <a:lnSpc>
                          <a:spcPct val="107000"/>
                        </a:lnSpc>
                        <a:spcBef>
                          <a:spcPts val="0"/>
                        </a:spcBef>
                        <a:spcAft>
                          <a:spcPts val="0"/>
                        </a:spcAft>
                      </a:pPr>
                      <a:r>
                        <a:rPr lang="en-US" sz="1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a:p>
                  </a:txBody>
                  <a:tcPr/>
                </a:tc>
                <a:extLst>
                  <a:ext uri="{0D108BD9-81ED-4DB2-BD59-A6C34878D82A}">
                    <a16:rowId xmlns:a16="http://schemas.microsoft.com/office/drawing/2014/main" val="196859151"/>
                  </a:ext>
                </a:extLst>
              </a:tr>
              <a:tr h="183434">
                <a:tc>
                  <a:txBody>
                    <a:bodyPr/>
                    <a:lstStyle/>
                    <a:p>
                      <a:pPr marL="0" marR="0">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Utah State University</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$12,738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$38,100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$69,675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33.5%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7000"/>
                        </a:lnSpc>
                        <a:spcBef>
                          <a:spcPts val="0"/>
                        </a:spcBef>
                        <a:spcAft>
                          <a:spcPts val="0"/>
                        </a:spcAft>
                      </a:pPr>
                      <a:r>
                        <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829896103"/>
                  </a:ext>
                </a:extLst>
              </a:tr>
              <a:tr h="183434">
                <a:tc>
                  <a:txBody>
                    <a:bodyPr/>
                    <a:lstStyle/>
                    <a:p>
                      <a:pPr marL="0" marR="0">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University of Utah</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$13,460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$40,050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$76,200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33.4%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7000"/>
                        </a:lnSpc>
                        <a:spcBef>
                          <a:spcPts val="0"/>
                        </a:spcBef>
                        <a:spcAft>
                          <a:spcPts val="0"/>
                        </a:spcAft>
                      </a:pPr>
                      <a:r>
                        <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946963555"/>
                  </a:ext>
                </a:extLst>
              </a:tr>
              <a:tr h="183434">
                <a:tc>
                  <a:txBody>
                    <a:bodyPr/>
                    <a:lstStyle/>
                    <a:p>
                      <a:pPr marL="0" marR="0">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Boise State University</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$12,558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$36,975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$62,250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32.9%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7000"/>
                        </a:lnSpc>
                        <a:spcBef>
                          <a:spcPts val="0"/>
                        </a:spcBef>
                        <a:spcAft>
                          <a:spcPts val="0"/>
                        </a:spcAft>
                      </a:pPr>
                      <a:r>
                        <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7418056"/>
                  </a:ext>
                </a:extLst>
              </a:tr>
              <a:tr h="183434">
                <a:tc>
                  <a:txBody>
                    <a:bodyPr/>
                    <a:lstStyle/>
                    <a:p>
                      <a:pPr marL="0" marR="0">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University of Idaho</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$15,061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$38,475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$71,400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28.8%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7000"/>
                        </a:lnSpc>
                        <a:spcBef>
                          <a:spcPts val="0"/>
                        </a:spcBef>
                        <a:spcAft>
                          <a:spcPts val="0"/>
                        </a:spcAft>
                      </a:pPr>
                      <a:r>
                        <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915252499"/>
                  </a:ext>
                </a:extLst>
              </a:tr>
              <a:tr h="183434">
                <a:tc>
                  <a:txBody>
                    <a:bodyPr/>
                    <a:lstStyle/>
                    <a:p>
                      <a:pPr marL="0" marR="0">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Montana State University</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$15,801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$39,300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$70,350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28.0%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7000"/>
                        </a:lnSpc>
                        <a:spcBef>
                          <a:spcPts val="0"/>
                        </a:spcBef>
                        <a:spcAft>
                          <a:spcPts val="0"/>
                        </a:spcAft>
                      </a:pPr>
                      <a:r>
                        <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704460098"/>
                  </a:ext>
                </a:extLst>
              </a:tr>
              <a:tr h="183434">
                <a:tc>
                  <a:txBody>
                    <a:bodyPr/>
                    <a:lstStyle/>
                    <a:p>
                      <a:pPr marL="0" marR="0">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University of Montana</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$14,186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$33,975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$66,225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27.1%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7000"/>
                        </a:lnSpc>
                        <a:spcBef>
                          <a:spcPts val="0"/>
                        </a:spcBef>
                        <a:spcAft>
                          <a:spcPts val="0"/>
                        </a:spcAft>
                      </a:pPr>
                      <a:r>
                        <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512954338"/>
                  </a:ext>
                </a:extLst>
              </a:tr>
              <a:tr h="183434">
                <a:tc>
                  <a:txBody>
                    <a:bodyPr/>
                    <a:lstStyle/>
                    <a:p>
                      <a:pPr marL="0" marR="0">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Chadron State University</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$14,073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$30,975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$57,150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24.6%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7000"/>
                        </a:lnSpc>
                        <a:spcBef>
                          <a:spcPts val="0"/>
                        </a:spcBef>
                        <a:spcAft>
                          <a:spcPts val="0"/>
                        </a:spcAft>
                      </a:pPr>
                      <a:r>
                        <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882450160"/>
                  </a:ext>
                </a:extLst>
              </a:tr>
              <a:tr h="183434">
                <a:tc>
                  <a:txBody>
                    <a:bodyPr/>
                    <a:lstStyle/>
                    <a:p>
                      <a:pPr marL="0" marR="0">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University of Nebraska at Lincoln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$17,315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$37,950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$71,100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24.5%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7000"/>
                        </a:lnSpc>
                        <a:spcBef>
                          <a:spcPts val="0"/>
                        </a:spcBef>
                        <a:spcAft>
                          <a:spcPts val="0"/>
                        </a:spcAft>
                      </a:pPr>
                      <a:r>
                        <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4007907428"/>
                  </a:ext>
                </a:extLst>
              </a:tr>
              <a:tr h="183434">
                <a:tc>
                  <a:txBody>
                    <a:bodyPr/>
                    <a:lstStyle/>
                    <a:p>
                      <a:pPr marL="0" marR="0">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Colorado State University at Ft. Collins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$17,914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$39,000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$71,475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24.2%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7000"/>
                        </a:lnSpc>
                        <a:spcBef>
                          <a:spcPts val="0"/>
                        </a:spcBef>
                        <a:spcAft>
                          <a:spcPts val="0"/>
                        </a:spcAft>
                      </a:pPr>
                      <a:r>
                        <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4077114082"/>
                  </a:ext>
                </a:extLst>
              </a:tr>
              <a:tr h="183434">
                <a:tc>
                  <a:txBody>
                    <a:bodyPr/>
                    <a:lstStyle/>
                    <a:p>
                      <a:pPr marL="0" marR="0">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South Dakota State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$18,253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$37,350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$65,700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7000"/>
                        </a:lnSpc>
                        <a:spcBef>
                          <a:spcPts val="0"/>
                        </a:spcBef>
                        <a:spcAft>
                          <a:spcPts val="0"/>
                        </a:spcAft>
                      </a:pPr>
                      <a:r>
                        <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264549541"/>
                  </a:ext>
                </a:extLst>
              </a:tr>
              <a:tr h="183434">
                <a:tc>
                  <a:txBody>
                    <a:bodyPr/>
                    <a:lstStyle/>
                    <a:p>
                      <a:pPr marL="0" marR="0">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Colorado University at Boulder</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$21,466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$41,700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$83,625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7000"/>
                        </a:lnSpc>
                        <a:spcBef>
                          <a:spcPts val="0"/>
                        </a:spcBef>
                        <a:spcAft>
                          <a:spcPts val="0"/>
                        </a:spcAft>
                      </a:pPr>
                      <a:r>
                        <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988145288"/>
                  </a:ext>
                </a:extLst>
              </a:tr>
              <a:tr h="183434">
                <a:tc>
                  <a:txBody>
                    <a:bodyPr/>
                    <a:lstStyle/>
                    <a:p>
                      <a:pPr>
                        <a:lnSpc>
                          <a:spcPct val="107000"/>
                        </a:lnSpc>
                      </a:pPr>
                      <a:endParaRPr lang="en-US" sz="1000">
                        <a:effectLst/>
                        <a:latin typeface="Calibri" panose="020F0502020204030204" pitchFamily="34" charset="0"/>
                        <a:cs typeface="Times New Roman" panose="02020603050405020304" pitchFamily="18" charset="0"/>
                      </a:endParaRPr>
                    </a:p>
                  </a:txBody>
                  <a:tcPr marL="62687" marR="62687"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n-US" sz="1000">
                        <a:effectLst/>
                        <a:latin typeface="Calibri" panose="020F0502020204030204" pitchFamily="34" charset="0"/>
                        <a:cs typeface="Times New Roman" panose="02020603050405020304" pitchFamily="18" charset="0"/>
                      </a:endParaRPr>
                    </a:p>
                  </a:txBody>
                  <a:tcPr marL="62687" marR="62687"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n-US" sz="1000">
                        <a:effectLst/>
                        <a:latin typeface="Calibri" panose="020F0502020204030204" pitchFamily="34" charset="0"/>
                        <a:cs typeface="Times New Roman" panose="02020603050405020304" pitchFamily="18" charset="0"/>
                      </a:endParaRPr>
                    </a:p>
                  </a:txBody>
                  <a:tcPr marL="62687" marR="62687"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n-US" sz="1000">
                        <a:effectLst/>
                        <a:latin typeface="Calibri" panose="020F0502020204030204" pitchFamily="34" charset="0"/>
                        <a:cs typeface="Times New Roman" panose="02020603050405020304" pitchFamily="18" charset="0"/>
                      </a:endParaRPr>
                    </a:p>
                  </a:txBody>
                  <a:tcPr marL="62687" marR="62687"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n-US" sz="1000">
                        <a:effectLst/>
                        <a:latin typeface="Calibri" panose="020F0502020204030204" pitchFamily="34" charset="0"/>
                        <a:cs typeface="Times New Roman" panose="02020603050405020304" pitchFamily="18" charset="0"/>
                      </a:endParaRPr>
                    </a:p>
                  </a:txBody>
                  <a:tcPr marL="62687" marR="62687"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n-US" sz="1000">
                        <a:effectLst/>
                        <a:latin typeface="Calibri" panose="020F0502020204030204" pitchFamily="34" charset="0"/>
                        <a:cs typeface="Times New Roman" panose="02020603050405020304" pitchFamily="18" charset="0"/>
                      </a:endParaRPr>
                    </a:p>
                  </a:txBody>
                  <a:tcPr marL="62687" marR="62687"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n-US" sz="1000">
                        <a:effectLst/>
                        <a:latin typeface="Calibri" panose="020F0502020204030204" pitchFamily="34" charset="0"/>
                        <a:cs typeface="Times New Roman" panose="02020603050405020304" pitchFamily="18" charset="0"/>
                      </a:endParaRPr>
                    </a:p>
                  </a:txBody>
                  <a:tcPr marL="62687" marR="62687"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n-US" sz="1000">
                        <a:effectLst/>
                        <a:latin typeface="Calibri" panose="020F0502020204030204" pitchFamily="34" charset="0"/>
                        <a:cs typeface="Times New Roman" panose="02020603050405020304" pitchFamily="18" charset="0"/>
                      </a:endParaRPr>
                    </a:p>
                  </a:txBody>
                  <a:tcPr marL="62687" marR="62687" marT="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nSpc>
                          <a:spcPct val="107000"/>
                        </a:lnSpc>
                      </a:pPr>
                      <a:endParaRPr lang="en-US" sz="1000">
                        <a:effectLst/>
                        <a:latin typeface="Calibri" panose="020F0502020204030204" pitchFamily="34" charset="0"/>
                        <a:cs typeface="Times New Roman" panose="02020603050405020304" pitchFamily="18" charset="0"/>
                      </a:endParaRPr>
                    </a:p>
                  </a:txBody>
                  <a:tcPr marL="62687" marR="62687" marT="0" marB="0" anchor="b">
                    <a:lnL>
                      <a:noFill/>
                    </a:lnL>
                    <a:lnR>
                      <a:noFill/>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197277430"/>
                  </a:ext>
                </a:extLst>
              </a:tr>
              <a:tr h="183434">
                <a:tc>
                  <a:txBody>
                    <a:bodyPr/>
                    <a:lstStyle/>
                    <a:p>
                      <a:pPr>
                        <a:lnSpc>
                          <a:spcPct val="107000"/>
                        </a:lnSpc>
                      </a:pPr>
                      <a:endParaRPr lang="en-US" sz="1000">
                        <a:effectLst/>
                        <a:latin typeface="Calibri" panose="020F0502020204030204" pitchFamily="34" charset="0"/>
                        <a:cs typeface="Times New Roman" panose="02020603050405020304" pitchFamily="18" charset="0"/>
                      </a:endParaRPr>
                    </a:p>
                  </a:txBody>
                  <a:tcPr marL="62687" marR="62687"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cs typeface="Times New Roman" panose="02020603050405020304" pitchFamily="18" charset="0"/>
                      </a:endParaRPr>
                    </a:p>
                  </a:txBody>
                  <a:tcPr marL="62687" marR="62687"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cs typeface="Times New Roman" panose="02020603050405020304" pitchFamily="18" charset="0"/>
                      </a:endParaRPr>
                    </a:p>
                  </a:txBody>
                  <a:tcPr marL="62687" marR="62687"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cs typeface="Times New Roman" panose="02020603050405020304" pitchFamily="18" charset="0"/>
                      </a:endParaRPr>
                    </a:p>
                  </a:txBody>
                  <a:tcPr marL="62687" marR="62687"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cs typeface="Times New Roman" panose="02020603050405020304" pitchFamily="18" charset="0"/>
                      </a:endParaRPr>
                    </a:p>
                  </a:txBody>
                  <a:tcPr marL="62687" marR="62687"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cs typeface="Times New Roman" panose="02020603050405020304" pitchFamily="18" charset="0"/>
                      </a:endParaRPr>
                    </a:p>
                  </a:txBody>
                  <a:tcPr marL="62687" marR="62687"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cs typeface="Times New Roman" panose="02020603050405020304" pitchFamily="18" charset="0"/>
                      </a:endParaRPr>
                    </a:p>
                  </a:txBody>
                  <a:tcPr marL="62687" marR="62687"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cs typeface="Times New Roman" panose="02020603050405020304" pitchFamily="18" charset="0"/>
                      </a:endParaRPr>
                    </a:p>
                  </a:txBody>
                  <a:tcPr marL="62687" marR="62687"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cs typeface="Times New Roman" panose="02020603050405020304" pitchFamily="18" charset="0"/>
                      </a:endParaRPr>
                    </a:p>
                  </a:txBody>
                  <a:tcPr marL="62687" marR="62687" marT="0" marB="0" anchor="b">
                    <a:lnL>
                      <a:noFill/>
                    </a:lnL>
                    <a:lnR>
                      <a:noFill/>
                    </a:lnR>
                    <a:lnT>
                      <a:noFill/>
                    </a:lnT>
                    <a:lnB>
                      <a:noFill/>
                    </a:lnB>
                  </a:tcPr>
                </a:tc>
                <a:extLst>
                  <a:ext uri="{0D108BD9-81ED-4DB2-BD59-A6C34878D82A}">
                    <a16:rowId xmlns:a16="http://schemas.microsoft.com/office/drawing/2014/main" val="3622737057"/>
                  </a:ext>
                </a:extLst>
              </a:tr>
              <a:tr h="183434">
                <a:tc>
                  <a:txBody>
                    <a:bodyPr/>
                    <a:lstStyle/>
                    <a:p>
                      <a:pPr marL="0" marR="0">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Notes: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cs typeface="Times New Roman" panose="02020603050405020304" pitchFamily="18" charset="0"/>
                      </a:endParaRPr>
                    </a:p>
                  </a:txBody>
                  <a:tcPr marL="62687" marR="62687"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cs typeface="Times New Roman" panose="02020603050405020304" pitchFamily="18" charset="0"/>
                      </a:endParaRPr>
                    </a:p>
                  </a:txBody>
                  <a:tcPr marL="62687" marR="62687"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cs typeface="Times New Roman" panose="02020603050405020304" pitchFamily="18" charset="0"/>
                      </a:endParaRPr>
                    </a:p>
                  </a:txBody>
                  <a:tcPr marL="62687" marR="62687"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cs typeface="Times New Roman" panose="02020603050405020304" pitchFamily="18" charset="0"/>
                      </a:endParaRPr>
                    </a:p>
                  </a:txBody>
                  <a:tcPr marL="62687" marR="62687"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cs typeface="Times New Roman" panose="02020603050405020304" pitchFamily="18" charset="0"/>
                      </a:endParaRPr>
                    </a:p>
                  </a:txBody>
                  <a:tcPr marL="62687" marR="62687"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cs typeface="Times New Roman" panose="02020603050405020304" pitchFamily="18" charset="0"/>
                      </a:endParaRPr>
                    </a:p>
                  </a:txBody>
                  <a:tcPr marL="62687" marR="62687"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cs typeface="Times New Roman" panose="02020603050405020304" pitchFamily="18" charset="0"/>
                      </a:endParaRPr>
                    </a:p>
                  </a:txBody>
                  <a:tcPr marL="62687" marR="62687"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cs typeface="Times New Roman" panose="02020603050405020304" pitchFamily="18" charset="0"/>
                      </a:endParaRPr>
                    </a:p>
                  </a:txBody>
                  <a:tcPr marL="62687" marR="62687" marT="0" marB="0" anchor="b">
                    <a:lnL>
                      <a:noFill/>
                    </a:lnL>
                    <a:lnR>
                      <a:noFill/>
                    </a:lnR>
                    <a:lnT>
                      <a:noFill/>
                    </a:lnT>
                    <a:lnB>
                      <a:noFill/>
                    </a:lnB>
                  </a:tcPr>
                </a:tc>
                <a:extLst>
                  <a:ext uri="{0D108BD9-81ED-4DB2-BD59-A6C34878D82A}">
                    <a16:rowId xmlns:a16="http://schemas.microsoft.com/office/drawing/2014/main" val="3491342879"/>
                  </a:ext>
                </a:extLst>
              </a:tr>
              <a:tr h="345467">
                <a:tc gridSpan="8">
                  <a:txBody>
                    <a:bodyPr/>
                    <a:lstStyle/>
                    <a:p>
                      <a:pPr marL="0" marR="0">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Out-of-Pocket Cost reflects 2017-2018 Academic Year Tuition, Required Fees, Room &amp; Board, Books &amp; Supplies minus Financial Aid</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nSpc>
                          <a:spcPct val="107000"/>
                        </a:lnSpc>
                      </a:pPr>
                      <a:endParaRPr lang="en-US" sz="1000">
                        <a:effectLst/>
                        <a:latin typeface="Calibri" panose="020F0502020204030204" pitchFamily="34" charset="0"/>
                        <a:cs typeface="Times New Roman" panose="02020603050405020304" pitchFamily="18" charset="0"/>
                      </a:endParaRPr>
                    </a:p>
                  </a:txBody>
                  <a:tcPr marL="62687" marR="62687" marT="0" marB="0" anchor="b">
                    <a:lnL>
                      <a:noFill/>
                    </a:lnL>
                    <a:lnR>
                      <a:noFill/>
                    </a:lnR>
                    <a:lnT>
                      <a:noFill/>
                    </a:lnT>
                    <a:lnB>
                      <a:noFill/>
                    </a:lnB>
                  </a:tcPr>
                </a:tc>
                <a:extLst>
                  <a:ext uri="{0D108BD9-81ED-4DB2-BD59-A6C34878D82A}">
                    <a16:rowId xmlns:a16="http://schemas.microsoft.com/office/drawing/2014/main" val="1073321268"/>
                  </a:ext>
                </a:extLst>
              </a:tr>
              <a:tr h="183434">
                <a:tc>
                  <a:txBody>
                    <a:bodyPr/>
                    <a:lstStyle/>
                    <a:p>
                      <a:pPr marL="0" marR="0">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Assumed inflation: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a:noFill/>
                    </a:lnL>
                    <a:lnR>
                      <a:noFill/>
                    </a:lnR>
                    <a:lnT>
                      <a:noFill/>
                    </a:lnT>
                    <a:lnB>
                      <a:noFill/>
                    </a:lnB>
                  </a:tcPr>
                </a:tc>
                <a:tc>
                  <a:txBody>
                    <a:bodyPr/>
                    <a:lstStyle/>
                    <a:p>
                      <a:pPr marL="0" marR="0" algn="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cs typeface="Times New Roman" panose="02020603050405020304" pitchFamily="18" charset="0"/>
                      </a:endParaRPr>
                    </a:p>
                  </a:txBody>
                  <a:tcPr marL="62687" marR="62687"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cs typeface="Times New Roman" panose="02020603050405020304" pitchFamily="18" charset="0"/>
                      </a:endParaRPr>
                    </a:p>
                  </a:txBody>
                  <a:tcPr marL="62687" marR="62687"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cs typeface="Times New Roman" panose="02020603050405020304" pitchFamily="18" charset="0"/>
                      </a:endParaRPr>
                    </a:p>
                  </a:txBody>
                  <a:tcPr marL="62687" marR="62687"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cs typeface="Times New Roman" panose="02020603050405020304" pitchFamily="18" charset="0"/>
                      </a:endParaRPr>
                    </a:p>
                  </a:txBody>
                  <a:tcPr marL="62687" marR="62687"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cs typeface="Times New Roman" panose="02020603050405020304" pitchFamily="18" charset="0"/>
                      </a:endParaRPr>
                    </a:p>
                  </a:txBody>
                  <a:tcPr marL="62687" marR="62687"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cs typeface="Times New Roman" panose="02020603050405020304" pitchFamily="18" charset="0"/>
                      </a:endParaRPr>
                    </a:p>
                  </a:txBody>
                  <a:tcPr marL="62687" marR="62687"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cs typeface="Times New Roman" panose="02020603050405020304" pitchFamily="18" charset="0"/>
                      </a:endParaRPr>
                    </a:p>
                  </a:txBody>
                  <a:tcPr marL="62687" marR="62687" marT="0" marB="0" anchor="b">
                    <a:lnL>
                      <a:noFill/>
                    </a:lnL>
                    <a:lnR>
                      <a:noFill/>
                    </a:lnR>
                    <a:lnT>
                      <a:noFill/>
                    </a:lnT>
                    <a:lnB>
                      <a:noFill/>
                    </a:lnB>
                  </a:tcPr>
                </a:tc>
                <a:extLst>
                  <a:ext uri="{0D108BD9-81ED-4DB2-BD59-A6C34878D82A}">
                    <a16:rowId xmlns:a16="http://schemas.microsoft.com/office/drawing/2014/main" val="3266711349"/>
                  </a:ext>
                </a:extLst>
              </a:tr>
              <a:tr h="183434">
                <a:tc>
                  <a:txBody>
                    <a:bodyPr/>
                    <a:lstStyle/>
                    <a:p>
                      <a:pPr marL="0" marR="0">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Assumed tax rate: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a:noFill/>
                    </a:lnL>
                    <a:lnR>
                      <a:noFill/>
                    </a:lnR>
                    <a:lnT>
                      <a:noFill/>
                    </a:lnT>
                    <a:lnB>
                      <a:noFill/>
                    </a:lnB>
                  </a:tcPr>
                </a:tc>
                <a:tc>
                  <a:txBody>
                    <a:bodyPr/>
                    <a:lstStyle/>
                    <a:p>
                      <a:pPr marL="0" marR="0" algn="r">
                        <a:lnSpc>
                          <a:spcPct val="107000"/>
                        </a:lnSpc>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687" marR="62687"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cs typeface="Times New Roman" panose="02020603050405020304" pitchFamily="18" charset="0"/>
                      </a:endParaRPr>
                    </a:p>
                  </a:txBody>
                  <a:tcPr marL="62687" marR="62687"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cs typeface="Times New Roman" panose="02020603050405020304" pitchFamily="18" charset="0"/>
                      </a:endParaRPr>
                    </a:p>
                  </a:txBody>
                  <a:tcPr marL="62687" marR="62687"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cs typeface="Times New Roman" panose="02020603050405020304" pitchFamily="18" charset="0"/>
                      </a:endParaRPr>
                    </a:p>
                  </a:txBody>
                  <a:tcPr marL="62687" marR="62687"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cs typeface="Times New Roman" panose="02020603050405020304" pitchFamily="18" charset="0"/>
                      </a:endParaRPr>
                    </a:p>
                  </a:txBody>
                  <a:tcPr marL="62687" marR="62687"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cs typeface="Times New Roman" panose="02020603050405020304" pitchFamily="18" charset="0"/>
                      </a:endParaRPr>
                    </a:p>
                  </a:txBody>
                  <a:tcPr marL="62687" marR="62687" marT="0" marB="0" anchor="b">
                    <a:lnL>
                      <a:noFill/>
                    </a:lnL>
                    <a:lnR>
                      <a:noFill/>
                    </a:lnR>
                    <a:lnT>
                      <a:noFill/>
                    </a:lnT>
                    <a:lnB>
                      <a:noFill/>
                    </a:lnB>
                  </a:tcPr>
                </a:tc>
                <a:tc>
                  <a:txBody>
                    <a:bodyPr/>
                    <a:lstStyle/>
                    <a:p>
                      <a:pPr>
                        <a:lnSpc>
                          <a:spcPct val="107000"/>
                        </a:lnSpc>
                      </a:pPr>
                      <a:endParaRPr lang="en-US" sz="1000">
                        <a:effectLst/>
                        <a:latin typeface="Calibri" panose="020F0502020204030204" pitchFamily="34" charset="0"/>
                        <a:cs typeface="Times New Roman" panose="02020603050405020304" pitchFamily="18" charset="0"/>
                      </a:endParaRPr>
                    </a:p>
                  </a:txBody>
                  <a:tcPr marL="62687" marR="62687" marT="0" marB="0" anchor="b">
                    <a:lnL>
                      <a:noFill/>
                    </a:lnL>
                    <a:lnR>
                      <a:noFill/>
                    </a:lnR>
                    <a:lnT>
                      <a:noFill/>
                    </a:lnT>
                    <a:lnB>
                      <a:noFill/>
                    </a:lnB>
                  </a:tcPr>
                </a:tc>
                <a:tc>
                  <a:txBody>
                    <a:bodyPr/>
                    <a:lstStyle/>
                    <a:p>
                      <a:pPr>
                        <a:lnSpc>
                          <a:spcPct val="107000"/>
                        </a:lnSpc>
                      </a:pPr>
                      <a:endParaRPr lang="en-US" sz="1000" dirty="0">
                        <a:effectLst/>
                        <a:latin typeface="Calibri" panose="020F0502020204030204" pitchFamily="34" charset="0"/>
                        <a:cs typeface="Times New Roman" panose="02020603050405020304" pitchFamily="18" charset="0"/>
                      </a:endParaRPr>
                    </a:p>
                  </a:txBody>
                  <a:tcPr marL="62687" marR="62687" marT="0" marB="0" anchor="b">
                    <a:lnL>
                      <a:noFill/>
                    </a:lnL>
                    <a:lnR>
                      <a:noFill/>
                    </a:lnR>
                    <a:lnT>
                      <a:noFill/>
                    </a:lnT>
                    <a:lnB>
                      <a:noFill/>
                    </a:lnB>
                  </a:tcPr>
                </a:tc>
                <a:extLst>
                  <a:ext uri="{0D108BD9-81ED-4DB2-BD59-A6C34878D82A}">
                    <a16:rowId xmlns:a16="http://schemas.microsoft.com/office/drawing/2014/main" val="3401911866"/>
                  </a:ext>
                </a:extLst>
              </a:tr>
            </a:tbl>
          </a:graphicData>
        </a:graphic>
      </p:graphicFrame>
    </p:spTree>
    <p:extLst>
      <p:ext uri="{BB962C8B-B14F-4D97-AF65-F5344CB8AC3E}">
        <p14:creationId xmlns:p14="http://schemas.microsoft.com/office/powerpoint/2010/main" val="3882884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37160"/>
            <a:ext cx="8077200" cy="548640"/>
          </a:xfrm>
        </p:spPr>
        <p:txBody>
          <a:bodyPr/>
          <a:lstStyle/>
          <a:p>
            <a:r>
              <a:rPr lang="en-US" dirty="0"/>
              <a:t>Universities’ Return on Investment If Student Graduates in </a:t>
            </a:r>
            <a:r>
              <a:rPr lang="en-US" dirty="0" smtClean="0"/>
              <a:t>6 </a:t>
            </a:r>
            <a:r>
              <a:rPr lang="en-US" dirty="0"/>
              <a:t>Years</a:t>
            </a:r>
          </a:p>
        </p:txBody>
      </p:sp>
      <p:sp>
        <p:nvSpPr>
          <p:cNvPr id="3" name="Slide Number Placeholder 2"/>
          <p:cNvSpPr>
            <a:spLocks noGrp="1"/>
          </p:cNvSpPr>
          <p:nvPr>
            <p:ph type="sldNum" sz="quarter" idx="4"/>
          </p:nvPr>
        </p:nvSpPr>
        <p:spPr/>
        <p:txBody>
          <a:bodyPr/>
          <a:lstStyle/>
          <a:p>
            <a:fld id="{5E9B6195-AEF7-4DF8-B36C-B411EC6C02A9}" type="slidenum">
              <a:rPr lang="en-US" smtClean="0"/>
              <a:pPr/>
              <a:t>14</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530980056"/>
              </p:ext>
            </p:extLst>
          </p:nvPr>
        </p:nvGraphicFramePr>
        <p:xfrm>
          <a:off x="304800" y="1219200"/>
          <a:ext cx="8504238" cy="4121103"/>
        </p:xfrm>
        <a:graphic>
          <a:graphicData uri="http://schemas.openxmlformats.org/drawingml/2006/table">
            <a:tbl>
              <a:tblPr firstRow="1" firstCol="1" bandRow="1"/>
              <a:tblGrid>
                <a:gridCol w="2374721">
                  <a:extLst>
                    <a:ext uri="{9D8B030D-6E8A-4147-A177-3AD203B41FA5}">
                      <a16:colId xmlns:a16="http://schemas.microsoft.com/office/drawing/2014/main" val="1561133561"/>
                    </a:ext>
                  </a:extLst>
                </a:gridCol>
                <a:gridCol w="770852">
                  <a:extLst>
                    <a:ext uri="{9D8B030D-6E8A-4147-A177-3AD203B41FA5}">
                      <a16:colId xmlns:a16="http://schemas.microsoft.com/office/drawing/2014/main" val="298243928"/>
                    </a:ext>
                  </a:extLst>
                </a:gridCol>
                <a:gridCol w="770852">
                  <a:extLst>
                    <a:ext uri="{9D8B030D-6E8A-4147-A177-3AD203B41FA5}">
                      <a16:colId xmlns:a16="http://schemas.microsoft.com/office/drawing/2014/main" val="348148946"/>
                    </a:ext>
                  </a:extLst>
                </a:gridCol>
                <a:gridCol w="770852">
                  <a:extLst>
                    <a:ext uri="{9D8B030D-6E8A-4147-A177-3AD203B41FA5}">
                      <a16:colId xmlns:a16="http://schemas.microsoft.com/office/drawing/2014/main" val="1521800805"/>
                    </a:ext>
                  </a:extLst>
                </a:gridCol>
                <a:gridCol w="770852">
                  <a:extLst>
                    <a:ext uri="{9D8B030D-6E8A-4147-A177-3AD203B41FA5}">
                      <a16:colId xmlns:a16="http://schemas.microsoft.com/office/drawing/2014/main" val="3517185430"/>
                    </a:ext>
                  </a:extLst>
                </a:gridCol>
                <a:gridCol w="770852">
                  <a:extLst>
                    <a:ext uri="{9D8B030D-6E8A-4147-A177-3AD203B41FA5}">
                      <a16:colId xmlns:a16="http://schemas.microsoft.com/office/drawing/2014/main" val="1561355347"/>
                    </a:ext>
                  </a:extLst>
                </a:gridCol>
                <a:gridCol w="770852">
                  <a:extLst>
                    <a:ext uri="{9D8B030D-6E8A-4147-A177-3AD203B41FA5}">
                      <a16:colId xmlns:a16="http://schemas.microsoft.com/office/drawing/2014/main" val="938582690"/>
                    </a:ext>
                  </a:extLst>
                </a:gridCol>
                <a:gridCol w="733553">
                  <a:extLst>
                    <a:ext uri="{9D8B030D-6E8A-4147-A177-3AD203B41FA5}">
                      <a16:colId xmlns:a16="http://schemas.microsoft.com/office/drawing/2014/main" val="4062263699"/>
                    </a:ext>
                  </a:extLst>
                </a:gridCol>
                <a:gridCol w="770852">
                  <a:extLst>
                    <a:ext uri="{9D8B030D-6E8A-4147-A177-3AD203B41FA5}">
                      <a16:colId xmlns:a16="http://schemas.microsoft.com/office/drawing/2014/main" val="623700567"/>
                    </a:ext>
                  </a:extLst>
                </a:gridCol>
              </a:tblGrid>
              <a:tr h="223796">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7139" marR="67139" marT="0" marB="0" anchor="b">
                    <a:lnL>
                      <a:noFill/>
                    </a:lnL>
                    <a:lnR>
                      <a:noFill/>
                    </a:lnR>
                    <a:lnT>
                      <a:noFill/>
                    </a:lnT>
                    <a:lnB>
                      <a:noFill/>
                    </a:lnB>
                  </a:tcP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7139" marR="67139"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7139" marR="67139"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After-Tax Median Pay</a:t>
                      </a:r>
                      <a:r>
                        <a:rPr lang="en-US" sz="1100" b="1"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7000"/>
                        </a:lnSpc>
                        <a:spcBef>
                          <a:spcPts val="0"/>
                        </a:spcBef>
                        <a:spcAft>
                          <a:spcPts val="0"/>
                        </a:spcAft>
                      </a:pPr>
                      <a:r>
                        <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Return on Investment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7000"/>
                        </a:lnSpc>
                        <a:spcBef>
                          <a:spcPts val="0"/>
                        </a:spcBef>
                        <a:spcAft>
                          <a:spcPts val="0"/>
                        </a:spcAft>
                      </a:pPr>
                      <a:r>
                        <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263747818"/>
                  </a:ext>
                </a:extLst>
              </a:tr>
              <a:tr h="351235">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7139" marR="67139" marT="0" marB="0" anchor="b">
                    <a:lnL>
                      <a:noFill/>
                    </a:lnL>
                    <a:lnR w="12700" cap="flat" cmpd="sng"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Out-of-Pocket Cost</a:t>
                      </a:r>
                      <a:r>
                        <a:rPr lang="en-US" sz="1100" b="1"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07000"/>
                        </a:lnSpc>
                        <a:spcBef>
                          <a:spcPts val="0"/>
                        </a:spcBef>
                        <a:spcAft>
                          <a:spcPts val="0"/>
                        </a:spcAft>
                      </a:pPr>
                      <a:r>
                        <a:rPr lang="en-US"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Starting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Mid-Career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IRR after working 5 years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7000"/>
                        </a:lnSpc>
                        <a:spcBef>
                          <a:spcPts val="0"/>
                        </a:spcBef>
                        <a:spcAft>
                          <a:spcPts val="0"/>
                        </a:spcAft>
                      </a:pPr>
                      <a:r>
                        <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IRR after working 5 years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621131438"/>
                  </a:ext>
                </a:extLst>
              </a:tr>
              <a:tr h="195821">
                <a:tc>
                  <a:txBody>
                    <a:bodyPr/>
                    <a:lstStyle/>
                    <a:p>
                      <a:pPr marL="0" marR="0">
                        <a:lnSpc>
                          <a:spcPct val="107000"/>
                        </a:lnSpc>
                        <a:spcBef>
                          <a:spcPts val="0"/>
                        </a:spcBef>
                        <a:spcAft>
                          <a:spcPts val="0"/>
                        </a:spcAft>
                      </a:pPr>
                      <a:r>
                        <a:rPr lang="en-US"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University of Wyoming</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gridSpan="2">
                  <a:txBody>
                    <a:bodyPr/>
                    <a:lstStyle/>
                    <a:p>
                      <a:pPr marL="0" marR="0" algn="ctr">
                        <a:lnSpc>
                          <a:spcPct val="107000"/>
                        </a:lnSpc>
                        <a:spcBef>
                          <a:spcPts val="0"/>
                        </a:spcBef>
                        <a:spcAft>
                          <a:spcPts val="0"/>
                        </a:spcAft>
                      </a:pPr>
                      <a:r>
                        <a:rPr lang="en-US"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$12,999</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n-US"/>
                    </a:p>
                  </a:txBody>
                  <a:tcPr/>
                </a:tc>
                <a:tc>
                  <a:txBody>
                    <a:bodyPr/>
                    <a:lstStyle/>
                    <a:p>
                      <a:pPr marL="0" marR="0">
                        <a:lnSpc>
                          <a:spcPct val="107000"/>
                        </a:lnSpc>
                        <a:spcBef>
                          <a:spcPts val="0"/>
                        </a:spcBef>
                        <a:spcAft>
                          <a:spcPts val="0"/>
                        </a:spcAft>
                      </a:pPr>
                      <a:r>
                        <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$38,775 </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w="12700" cap="flat" cmpd="sng" algn="ctr">
                      <a:solidFill>
                        <a:srgbClr val="000000"/>
                      </a:solidFill>
                      <a:prstDash val="solid"/>
                      <a:round/>
                      <a:headEnd type="none" w="med" len="med"/>
                      <a:tailEnd type="none" w="med" len="med"/>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nSpc>
                          <a:spcPct val="107000"/>
                        </a:lnSpc>
                        <a:spcBef>
                          <a:spcPts val="0"/>
                        </a:spcBef>
                        <a:spcAft>
                          <a:spcPts val="0"/>
                        </a:spcAft>
                      </a:pPr>
                      <a:r>
                        <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$71,850 </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a:noFill/>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gridSpan="2">
                  <a:txBody>
                    <a:bodyPr/>
                    <a:lstStyle/>
                    <a:p>
                      <a:pPr marL="0" marR="0" algn="ctr">
                        <a:lnSpc>
                          <a:spcPct val="107000"/>
                        </a:lnSpc>
                        <a:spcBef>
                          <a:spcPts val="0"/>
                        </a:spcBef>
                        <a:spcAft>
                          <a:spcPts val="0"/>
                        </a:spcAft>
                      </a:pPr>
                      <a:r>
                        <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16.7%</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n-US"/>
                    </a:p>
                  </a:txBody>
                  <a:tcPr/>
                </a:tc>
                <a:tc gridSpan="2">
                  <a:txBody>
                    <a:bodyPr/>
                    <a:lstStyle/>
                    <a:p>
                      <a:pPr marL="0" marR="0" algn="ctr">
                        <a:lnSpc>
                          <a:spcPct val="107000"/>
                        </a:lnSpc>
                        <a:spcBef>
                          <a:spcPts val="0"/>
                        </a:spcBef>
                        <a:spcAft>
                          <a:spcPts val="0"/>
                        </a:spcAft>
                      </a:pPr>
                      <a:r>
                        <a:rPr lang="en-US"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a:p>
                  </a:txBody>
                  <a:tcPr/>
                </a:tc>
                <a:extLst>
                  <a:ext uri="{0D108BD9-81ED-4DB2-BD59-A6C34878D82A}">
                    <a16:rowId xmlns:a16="http://schemas.microsoft.com/office/drawing/2014/main" val="575362971"/>
                  </a:ext>
                </a:extLst>
              </a:tr>
              <a:tr h="186496">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Utah State University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$12,738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07000"/>
                        </a:lnSpc>
                        <a:spcBef>
                          <a:spcPts val="0"/>
                        </a:spcBef>
                        <a:spcAft>
                          <a:spcPts val="0"/>
                        </a:spcAft>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$38,100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$69,675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7000"/>
                        </a:lnSpc>
                        <a:spcBef>
                          <a:spcPts val="0"/>
                        </a:spcBef>
                        <a:spcAft>
                          <a:spcPts val="0"/>
                        </a:spcAft>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815691255"/>
                  </a:ext>
                </a:extLst>
              </a:tr>
              <a:tr h="186496">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University of Utah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$13,460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$40,050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$76,200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7000"/>
                        </a:lnSpc>
                        <a:spcBef>
                          <a:spcPts val="0"/>
                        </a:spcBef>
                        <a:spcAft>
                          <a:spcPts val="0"/>
                        </a:spcAft>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15993824"/>
                  </a:ext>
                </a:extLst>
              </a:tr>
              <a:tr h="186496">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Boise State University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$12,558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$36,975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$62,250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7000"/>
                        </a:lnSpc>
                        <a:spcBef>
                          <a:spcPts val="0"/>
                        </a:spcBef>
                        <a:spcAft>
                          <a:spcPts val="0"/>
                        </a:spcAft>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877982316"/>
                  </a:ext>
                </a:extLst>
              </a:tr>
              <a:tr h="186496">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University of Idaho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$15,061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$38,475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$71,400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7000"/>
                        </a:lnSpc>
                        <a:spcBef>
                          <a:spcPts val="0"/>
                        </a:spcBef>
                        <a:spcAft>
                          <a:spcPts val="0"/>
                        </a:spcAft>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77552716"/>
                  </a:ext>
                </a:extLst>
              </a:tr>
              <a:tr h="186496">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Montana State University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$15,801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$39,300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$70,350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7000"/>
                        </a:lnSpc>
                        <a:spcBef>
                          <a:spcPts val="0"/>
                        </a:spcBef>
                        <a:spcAft>
                          <a:spcPts val="0"/>
                        </a:spcAft>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512483163"/>
                  </a:ext>
                </a:extLst>
              </a:tr>
              <a:tr h="186496">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University of Montana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$14,186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$33,975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$66,225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7000"/>
                        </a:lnSpc>
                        <a:spcBef>
                          <a:spcPts val="0"/>
                        </a:spcBef>
                        <a:spcAft>
                          <a:spcPts val="0"/>
                        </a:spcAft>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740853995"/>
                  </a:ext>
                </a:extLst>
              </a:tr>
              <a:tr h="186496">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Chadron State University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$14,073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$30,975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$57,150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7000"/>
                        </a:lnSpc>
                        <a:spcBef>
                          <a:spcPts val="0"/>
                        </a:spcBef>
                        <a:spcAft>
                          <a:spcPts val="0"/>
                        </a:spcAft>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587737870"/>
                  </a:ext>
                </a:extLst>
              </a:tr>
              <a:tr h="186496">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University of Nebraska at Lincoln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$17,315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$37,950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$71,100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7000"/>
                        </a:lnSpc>
                        <a:spcBef>
                          <a:spcPts val="0"/>
                        </a:spcBef>
                        <a:spcAft>
                          <a:spcPts val="0"/>
                        </a:spcAft>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725384196"/>
                  </a:ext>
                </a:extLst>
              </a:tr>
              <a:tr h="186496">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Colorado State University at Ft. Collins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$17,914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$39,000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$71,475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7000"/>
                        </a:lnSpc>
                        <a:spcBef>
                          <a:spcPts val="0"/>
                        </a:spcBef>
                        <a:spcAft>
                          <a:spcPts val="0"/>
                        </a:spcAft>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437695688"/>
                  </a:ext>
                </a:extLst>
              </a:tr>
              <a:tr h="186496">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South Dakota State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$18,253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$37,350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$65,700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7000"/>
                        </a:lnSpc>
                        <a:spcBef>
                          <a:spcPts val="0"/>
                        </a:spcBef>
                        <a:spcAft>
                          <a:spcPts val="0"/>
                        </a:spcAft>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4218110399"/>
                  </a:ext>
                </a:extLst>
              </a:tr>
              <a:tr h="186496">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Colorado University at Boulder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$21,466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$41,700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$83,625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7000"/>
                        </a:lnSpc>
                        <a:spcBef>
                          <a:spcPts val="0"/>
                        </a:spcBef>
                        <a:spcAft>
                          <a:spcPts val="0"/>
                        </a:spcAft>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41793965"/>
                  </a:ext>
                </a:extLst>
              </a:tr>
              <a:tr h="186496">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7139" marR="67139"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7139" marR="67139"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7139" marR="67139"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7139" marR="67139"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7139" marR="67139"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7139" marR="67139"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7139" marR="67139"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7139" marR="67139" marT="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7139" marR="67139" marT="0" marB="0" anchor="b">
                    <a:lnL>
                      <a:noFill/>
                    </a:lnL>
                    <a:lnR>
                      <a:noFill/>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4135338463"/>
                  </a:ext>
                </a:extLst>
              </a:tr>
              <a:tr h="186496">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7139" marR="67139" marT="0" marB="0" anchor="b">
                    <a:lnL>
                      <a:noFill/>
                    </a:lnL>
                    <a:lnR>
                      <a:noFill/>
                    </a:lnR>
                    <a:lnT>
                      <a:noFill/>
                    </a:lnT>
                    <a:lnB>
                      <a:noFill/>
                    </a:lnB>
                  </a:tcP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7139" marR="67139" marT="0" marB="0" anchor="b">
                    <a:lnL>
                      <a:noFill/>
                    </a:lnL>
                    <a:lnR>
                      <a:noFill/>
                    </a:lnR>
                    <a:lnT>
                      <a:noFill/>
                    </a:lnT>
                    <a:lnB>
                      <a:noFill/>
                    </a:lnB>
                  </a:tcP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7139" marR="67139" marT="0" marB="0" anchor="b">
                    <a:lnL>
                      <a:noFill/>
                    </a:lnL>
                    <a:lnR>
                      <a:noFill/>
                    </a:lnR>
                    <a:lnT>
                      <a:noFill/>
                    </a:lnT>
                    <a:lnB>
                      <a:noFill/>
                    </a:lnB>
                  </a:tcP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7139" marR="67139" marT="0" marB="0" anchor="b">
                    <a:lnL>
                      <a:noFill/>
                    </a:lnL>
                    <a:lnR>
                      <a:noFill/>
                    </a:lnR>
                    <a:lnT>
                      <a:noFill/>
                    </a:lnT>
                    <a:lnB>
                      <a:noFill/>
                    </a:lnB>
                  </a:tcP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7139" marR="67139" marT="0" marB="0" anchor="b">
                    <a:lnL>
                      <a:noFill/>
                    </a:lnL>
                    <a:lnR>
                      <a:noFill/>
                    </a:lnR>
                    <a:lnT>
                      <a:noFill/>
                    </a:lnT>
                    <a:lnB>
                      <a:noFill/>
                    </a:lnB>
                  </a:tcP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7139" marR="67139" marT="0" marB="0" anchor="b">
                    <a:lnL>
                      <a:noFill/>
                    </a:lnL>
                    <a:lnR>
                      <a:noFill/>
                    </a:lnR>
                    <a:lnT>
                      <a:noFill/>
                    </a:lnT>
                    <a:lnB>
                      <a:noFill/>
                    </a:lnB>
                  </a:tcP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7139" marR="67139" marT="0" marB="0" anchor="b">
                    <a:lnL>
                      <a:noFill/>
                    </a:lnL>
                    <a:lnR>
                      <a:noFill/>
                    </a:lnR>
                    <a:lnT>
                      <a:noFill/>
                    </a:lnT>
                    <a:lnB>
                      <a:noFill/>
                    </a:lnB>
                  </a:tcP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7139" marR="67139" marT="0" marB="0" anchor="b">
                    <a:lnL>
                      <a:noFill/>
                    </a:lnL>
                    <a:lnR>
                      <a:noFill/>
                    </a:lnR>
                    <a:lnT>
                      <a:noFill/>
                    </a:lnT>
                    <a:lnB>
                      <a:noFill/>
                    </a:lnB>
                  </a:tcP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7139" marR="67139" marT="0" marB="0" anchor="b">
                    <a:lnL>
                      <a:noFill/>
                    </a:lnL>
                    <a:lnR>
                      <a:noFill/>
                    </a:lnR>
                    <a:lnT>
                      <a:noFill/>
                    </a:lnT>
                    <a:lnB>
                      <a:noFill/>
                    </a:lnB>
                  </a:tcPr>
                </a:tc>
                <a:extLst>
                  <a:ext uri="{0D108BD9-81ED-4DB2-BD59-A6C34878D82A}">
                    <a16:rowId xmlns:a16="http://schemas.microsoft.com/office/drawing/2014/main" val="4290992518"/>
                  </a:ext>
                </a:extLst>
              </a:tr>
              <a:tr h="186496">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Notes: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a:noFill/>
                    </a:lnL>
                    <a:lnR>
                      <a:noFill/>
                    </a:lnR>
                    <a:lnT>
                      <a:noFill/>
                    </a:lnT>
                    <a:lnB>
                      <a:noFill/>
                    </a:lnB>
                  </a:tcP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7139" marR="67139" marT="0" marB="0" anchor="b">
                    <a:lnL>
                      <a:noFill/>
                    </a:lnL>
                    <a:lnR>
                      <a:noFill/>
                    </a:lnR>
                    <a:lnT>
                      <a:noFill/>
                    </a:lnT>
                    <a:lnB>
                      <a:noFill/>
                    </a:lnB>
                  </a:tcP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7139" marR="67139" marT="0" marB="0" anchor="b">
                    <a:lnL>
                      <a:noFill/>
                    </a:lnL>
                    <a:lnR>
                      <a:noFill/>
                    </a:lnR>
                    <a:lnT>
                      <a:noFill/>
                    </a:lnT>
                    <a:lnB>
                      <a:noFill/>
                    </a:lnB>
                  </a:tcP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7139" marR="67139" marT="0" marB="0" anchor="b">
                    <a:lnL>
                      <a:noFill/>
                    </a:lnL>
                    <a:lnR>
                      <a:noFill/>
                    </a:lnR>
                    <a:lnT>
                      <a:noFill/>
                    </a:lnT>
                    <a:lnB>
                      <a:noFill/>
                    </a:lnB>
                  </a:tcP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7139" marR="67139" marT="0" marB="0" anchor="b">
                    <a:lnL>
                      <a:noFill/>
                    </a:lnL>
                    <a:lnR>
                      <a:noFill/>
                    </a:lnR>
                    <a:lnT>
                      <a:noFill/>
                    </a:lnT>
                    <a:lnB>
                      <a:noFill/>
                    </a:lnB>
                  </a:tcP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7139" marR="67139" marT="0" marB="0" anchor="b">
                    <a:lnL>
                      <a:noFill/>
                    </a:lnL>
                    <a:lnR>
                      <a:noFill/>
                    </a:lnR>
                    <a:lnT>
                      <a:noFill/>
                    </a:lnT>
                    <a:lnB>
                      <a:noFill/>
                    </a:lnB>
                  </a:tcP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7139" marR="67139" marT="0" marB="0" anchor="b">
                    <a:lnL>
                      <a:noFill/>
                    </a:lnL>
                    <a:lnR>
                      <a:noFill/>
                    </a:lnR>
                    <a:lnT>
                      <a:noFill/>
                    </a:lnT>
                    <a:lnB>
                      <a:noFill/>
                    </a:lnB>
                  </a:tcP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7139" marR="67139" marT="0" marB="0" anchor="b">
                    <a:lnL>
                      <a:noFill/>
                    </a:lnL>
                    <a:lnR>
                      <a:noFill/>
                    </a:lnR>
                    <a:lnT>
                      <a:noFill/>
                    </a:lnT>
                    <a:lnB>
                      <a:noFill/>
                    </a:lnB>
                  </a:tcP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7139" marR="67139" marT="0" marB="0" anchor="b">
                    <a:lnL>
                      <a:noFill/>
                    </a:lnL>
                    <a:lnR>
                      <a:noFill/>
                    </a:lnR>
                    <a:lnT>
                      <a:noFill/>
                    </a:lnT>
                    <a:lnB>
                      <a:noFill/>
                    </a:lnB>
                  </a:tcPr>
                </a:tc>
                <a:extLst>
                  <a:ext uri="{0D108BD9-81ED-4DB2-BD59-A6C34878D82A}">
                    <a16:rowId xmlns:a16="http://schemas.microsoft.com/office/drawing/2014/main" val="113525019"/>
                  </a:ext>
                </a:extLst>
              </a:tr>
              <a:tr h="351235">
                <a:tc gridSpan="8">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Out-of-Pocket Cost reflects 2017-2018 Academic Year Tuition, Required Fees, Room &amp; Board, Books &amp; Supplies minus Financial Aid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7139" marR="67139" marT="0" marB="0" anchor="b">
                    <a:lnL>
                      <a:noFill/>
                    </a:lnL>
                    <a:lnR>
                      <a:noFill/>
                    </a:lnR>
                    <a:lnT>
                      <a:noFill/>
                    </a:lnT>
                    <a:lnB>
                      <a:noFill/>
                    </a:lnB>
                  </a:tcPr>
                </a:tc>
                <a:extLst>
                  <a:ext uri="{0D108BD9-81ED-4DB2-BD59-A6C34878D82A}">
                    <a16:rowId xmlns:a16="http://schemas.microsoft.com/office/drawing/2014/main" val="1414810434"/>
                  </a:ext>
                </a:extLst>
              </a:tr>
              <a:tr h="186496">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Assumed inflation: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a:noFill/>
                    </a:lnL>
                    <a:lnR>
                      <a:noFill/>
                    </a:lnR>
                    <a:lnT>
                      <a:noFill/>
                    </a:lnT>
                    <a:lnB>
                      <a:noFill/>
                    </a:lnB>
                  </a:tcPr>
                </a:tc>
                <a:tc>
                  <a:txBody>
                    <a:bodyPr/>
                    <a:lstStyle/>
                    <a:p>
                      <a:pPr marL="0" marR="0" algn="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a:noFill/>
                    </a:lnL>
                    <a:lnR>
                      <a:noFill/>
                    </a:lnR>
                    <a:lnT>
                      <a:noFill/>
                    </a:lnT>
                    <a:lnB>
                      <a:noFill/>
                    </a:lnB>
                  </a:tcP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7139" marR="67139" marT="0" marB="0" anchor="b">
                    <a:lnL>
                      <a:noFill/>
                    </a:lnL>
                    <a:lnR>
                      <a:noFill/>
                    </a:lnR>
                    <a:lnT>
                      <a:noFill/>
                    </a:lnT>
                    <a:lnB>
                      <a:noFill/>
                    </a:lnB>
                  </a:tcP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7139" marR="67139" marT="0" marB="0" anchor="b">
                    <a:lnL>
                      <a:noFill/>
                    </a:lnL>
                    <a:lnR>
                      <a:noFill/>
                    </a:lnR>
                    <a:lnT>
                      <a:noFill/>
                    </a:lnT>
                    <a:lnB>
                      <a:noFill/>
                    </a:lnB>
                  </a:tcP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7139" marR="67139" marT="0" marB="0" anchor="b">
                    <a:lnL>
                      <a:noFill/>
                    </a:lnL>
                    <a:lnR>
                      <a:noFill/>
                    </a:lnR>
                    <a:lnT>
                      <a:noFill/>
                    </a:lnT>
                    <a:lnB>
                      <a:noFill/>
                    </a:lnB>
                  </a:tcP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7139" marR="67139" marT="0" marB="0" anchor="b">
                    <a:lnL>
                      <a:noFill/>
                    </a:lnL>
                    <a:lnR>
                      <a:noFill/>
                    </a:lnR>
                    <a:lnT>
                      <a:noFill/>
                    </a:lnT>
                    <a:lnB>
                      <a:noFill/>
                    </a:lnB>
                  </a:tcP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7139" marR="67139" marT="0" marB="0" anchor="b">
                    <a:lnL>
                      <a:noFill/>
                    </a:lnL>
                    <a:lnR>
                      <a:noFill/>
                    </a:lnR>
                    <a:lnT>
                      <a:noFill/>
                    </a:lnT>
                    <a:lnB>
                      <a:noFill/>
                    </a:lnB>
                  </a:tcP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7139" marR="67139" marT="0" marB="0" anchor="b">
                    <a:lnL>
                      <a:noFill/>
                    </a:lnL>
                    <a:lnR>
                      <a:noFill/>
                    </a:lnR>
                    <a:lnT>
                      <a:noFill/>
                    </a:lnT>
                    <a:lnB>
                      <a:noFill/>
                    </a:lnB>
                  </a:tcP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7139" marR="67139" marT="0" marB="0" anchor="b">
                    <a:lnL>
                      <a:noFill/>
                    </a:lnL>
                    <a:lnR>
                      <a:noFill/>
                    </a:lnR>
                    <a:lnT>
                      <a:noFill/>
                    </a:lnT>
                    <a:lnB>
                      <a:noFill/>
                    </a:lnB>
                  </a:tcPr>
                </a:tc>
                <a:extLst>
                  <a:ext uri="{0D108BD9-81ED-4DB2-BD59-A6C34878D82A}">
                    <a16:rowId xmlns:a16="http://schemas.microsoft.com/office/drawing/2014/main" val="1598025048"/>
                  </a:ext>
                </a:extLst>
              </a:tr>
              <a:tr h="186496">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Assumed tax rate: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a:noFill/>
                    </a:lnL>
                    <a:lnR>
                      <a:noFill/>
                    </a:lnR>
                    <a:lnT>
                      <a:noFill/>
                    </a:lnT>
                    <a:lnB>
                      <a:noFill/>
                    </a:lnB>
                  </a:tcPr>
                </a:tc>
                <a:tc>
                  <a:txBody>
                    <a:bodyPr/>
                    <a:lstStyle/>
                    <a:p>
                      <a:pPr marL="0" marR="0" algn="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139" marR="67139" marT="0" marB="0" anchor="b">
                    <a:lnL>
                      <a:noFill/>
                    </a:lnL>
                    <a:lnR>
                      <a:noFill/>
                    </a:lnR>
                    <a:lnT>
                      <a:noFill/>
                    </a:lnT>
                    <a:lnB>
                      <a:noFill/>
                    </a:lnB>
                  </a:tcP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7139" marR="67139" marT="0" marB="0" anchor="b">
                    <a:lnL>
                      <a:noFill/>
                    </a:lnL>
                    <a:lnR>
                      <a:noFill/>
                    </a:lnR>
                    <a:lnT>
                      <a:noFill/>
                    </a:lnT>
                    <a:lnB>
                      <a:noFill/>
                    </a:lnB>
                  </a:tcP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7139" marR="67139" marT="0" marB="0" anchor="b">
                    <a:lnL>
                      <a:noFill/>
                    </a:lnL>
                    <a:lnR>
                      <a:noFill/>
                    </a:lnR>
                    <a:lnT>
                      <a:noFill/>
                    </a:lnT>
                    <a:lnB>
                      <a:noFill/>
                    </a:lnB>
                  </a:tcP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7139" marR="67139" marT="0" marB="0" anchor="b">
                    <a:lnL>
                      <a:noFill/>
                    </a:lnL>
                    <a:lnR>
                      <a:noFill/>
                    </a:lnR>
                    <a:lnT>
                      <a:noFill/>
                    </a:lnT>
                    <a:lnB>
                      <a:noFill/>
                    </a:lnB>
                  </a:tcP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7139" marR="67139" marT="0" marB="0" anchor="b">
                    <a:lnL>
                      <a:noFill/>
                    </a:lnL>
                    <a:lnR>
                      <a:noFill/>
                    </a:lnR>
                    <a:lnT>
                      <a:noFill/>
                    </a:lnT>
                    <a:lnB>
                      <a:noFill/>
                    </a:lnB>
                  </a:tcP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7139" marR="67139" marT="0" marB="0" anchor="b">
                    <a:lnL>
                      <a:noFill/>
                    </a:lnL>
                    <a:lnR>
                      <a:noFill/>
                    </a:lnR>
                    <a:lnT>
                      <a:noFill/>
                    </a:lnT>
                    <a:lnB>
                      <a:noFill/>
                    </a:lnB>
                  </a:tcP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7139" marR="67139" marT="0" marB="0" anchor="b">
                    <a:lnL>
                      <a:noFill/>
                    </a:lnL>
                    <a:lnR>
                      <a:noFill/>
                    </a:lnR>
                    <a:lnT>
                      <a:noFill/>
                    </a:lnT>
                    <a:lnB>
                      <a:noFill/>
                    </a:lnB>
                  </a:tcPr>
                </a:tc>
                <a:tc>
                  <a:txBody>
                    <a:bodyPr/>
                    <a:lstStyle/>
                    <a:p>
                      <a:pPr>
                        <a:lnSpc>
                          <a:spcPct val="107000"/>
                        </a:lnSpc>
                      </a:pPr>
                      <a:endParaRPr lang="en-US" sz="1100" dirty="0">
                        <a:effectLst/>
                        <a:latin typeface="Calibri" panose="020F0502020204030204" pitchFamily="34" charset="0"/>
                        <a:cs typeface="Times New Roman" panose="02020603050405020304" pitchFamily="18" charset="0"/>
                      </a:endParaRPr>
                    </a:p>
                  </a:txBody>
                  <a:tcPr marL="67139" marR="67139" marT="0" marB="0" anchor="b">
                    <a:lnL>
                      <a:noFill/>
                    </a:lnL>
                    <a:lnR>
                      <a:noFill/>
                    </a:lnR>
                    <a:lnT>
                      <a:noFill/>
                    </a:lnT>
                    <a:lnB>
                      <a:noFill/>
                    </a:lnB>
                  </a:tcPr>
                </a:tc>
                <a:extLst>
                  <a:ext uri="{0D108BD9-81ED-4DB2-BD59-A6C34878D82A}">
                    <a16:rowId xmlns:a16="http://schemas.microsoft.com/office/drawing/2014/main" val="1690426294"/>
                  </a:ext>
                </a:extLst>
              </a:tr>
            </a:tbl>
          </a:graphicData>
        </a:graphic>
      </p:graphicFrame>
    </p:spTree>
    <p:extLst>
      <p:ext uri="{BB962C8B-B14F-4D97-AF65-F5344CB8AC3E}">
        <p14:creationId xmlns:p14="http://schemas.microsoft.com/office/powerpoint/2010/main" val="3107755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Universities’ Return on Investment Based on Actual Educational Attainment</a:t>
            </a:r>
            <a:endParaRPr lang="en-US" dirty="0"/>
          </a:p>
        </p:txBody>
      </p:sp>
      <p:sp>
        <p:nvSpPr>
          <p:cNvPr id="3" name="Slide Number Placeholder 2"/>
          <p:cNvSpPr>
            <a:spLocks noGrp="1"/>
          </p:cNvSpPr>
          <p:nvPr>
            <p:ph type="sldNum" sz="quarter" idx="4"/>
          </p:nvPr>
        </p:nvSpPr>
        <p:spPr/>
        <p:txBody>
          <a:bodyPr/>
          <a:lstStyle/>
          <a:p>
            <a:fld id="{5E9B6195-AEF7-4DF8-B36C-B411EC6C02A9}" type="slidenum">
              <a:rPr lang="en-US" smtClean="0"/>
              <a:pPr/>
              <a:t>15</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842630941"/>
              </p:ext>
            </p:extLst>
          </p:nvPr>
        </p:nvGraphicFramePr>
        <p:xfrm>
          <a:off x="444595" y="1295400"/>
          <a:ext cx="8022749" cy="3285328"/>
        </p:xfrm>
        <a:graphic>
          <a:graphicData uri="http://schemas.openxmlformats.org/drawingml/2006/table">
            <a:tbl>
              <a:tblPr firstRow="1" firstCol="1" bandRow="1"/>
              <a:tblGrid>
                <a:gridCol w="3038920">
                  <a:extLst>
                    <a:ext uri="{9D8B030D-6E8A-4147-A177-3AD203B41FA5}">
                      <a16:colId xmlns:a16="http://schemas.microsoft.com/office/drawing/2014/main" val="2727805567"/>
                    </a:ext>
                  </a:extLst>
                </a:gridCol>
                <a:gridCol w="1641017">
                  <a:extLst>
                    <a:ext uri="{9D8B030D-6E8A-4147-A177-3AD203B41FA5}">
                      <a16:colId xmlns:a16="http://schemas.microsoft.com/office/drawing/2014/main" val="3611432163"/>
                    </a:ext>
                  </a:extLst>
                </a:gridCol>
                <a:gridCol w="1641017">
                  <a:extLst>
                    <a:ext uri="{9D8B030D-6E8A-4147-A177-3AD203B41FA5}">
                      <a16:colId xmlns:a16="http://schemas.microsoft.com/office/drawing/2014/main" val="2628634986"/>
                    </a:ext>
                  </a:extLst>
                </a:gridCol>
                <a:gridCol w="1701795">
                  <a:extLst>
                    <a:ext uri="{9D8B030D-6E8A-4147-A177-3AD203B41FA5}">
                      <a16:colId xmlns:a16="http://schemas.microsoft.com/office/drawing/2014/main" val="3009772567"/>
                    </a:ext>
                  </a:extLst>
                </a:gridCol>
              </a:tblGrid>
              <a:tr h="444070">
                <a:tc>
                  <a:txBody>
                    <a:bodyPr/>
                    <a:lstStyle/>
                    <a:p>
                      <a:pPr marL="0" marR="0">
                        <a:lnSpc>
                          <a:spcPct val="107000"/>
                        </a:lnSpc>
                        <a:spcBef>
                          <a:spcPts val="0"/>
                        </a:spcBef>
                        <a:spcAft>
                          <a:spcPts val="0"/>
                        </a:spcAft>
                      </a:pPr>
                      <a:r>
                        <a:rPr lang="en-US" sz="11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(If 4-Year IRR, If 6-Year IRR, Actual IRR)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1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4-Year Graduation Rate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1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6-Year Graduation Rate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1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IRR after working 5 years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745654820"/>
                  </a:ext>
                </a:extLst>
              </a:tr>
              <a:tr h="247579">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University of Utah (3,1,1)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17.0%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2479441"/>
                  </a:ext>
                </a:extLst>
              </a:tr>
              <a:tr h="235789">
                <a:tc>
                  <a:txBody>
                    <a:bodyPr/>
                    <a:lstStyle/>
                    <a:p>
                      <a:pPr marL="0" marR="0">
                        <a:lnSpc>
                          <a:spcPct val="107000"/>
                        </a:lnSpc>
                        <a:spcBef>
                          <a:spcPts val="0"/>
                        </a:spcBef>
                        <a:spcAft>
                          <a:spcPts val="0"/>
                        </a:spcAft>
                      </a:pPr>
                      <a:r>
                        <a:rPr lang="en-US"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University of Wyoming (1,1,2)</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07000"/>
                        </a:lnSpc>
                        <a:spcBef>
                          <a:spcPts val="0"/>
                        </a:spcBef>
                        <a:spcAft>
                          <a:spcPts val="800"/>
                        </a:spcAft>
                      </a:pPr>
                      <a:r>
                        <a:rPr lang="en-US" sz="11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27%</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07000"/>
                        </a:lnSpc>
                        <a:spcBef>
                          <a:spcPts val="0"/>
                        </a:spcBef>
                        <a:spcAft>
                          <a:spcPts val="800"/>
                        </a:spcAft>
                      </a:pPr>
                      <a:r>
                        <a:rPr lang="en-US" sz="11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57%</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07000"/>
                        </a:lnSpc>
                        <a:spcBef>
                          <a:spcPts val="0"/>
                        </a:spcBef>
                        <a:spcAft>
                          <a:spcPts val="800"/>
                        </a:spcAft>
                      </a:pPr>
                      <a:r>
                        <a:rPr lang="en-US" sz="11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14.1%</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198543857"/>
                  </a:ext>
                </a:extLst>
              </a:tr>
              <a:tr h="235789">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Colorado State University at Ft. Collins (10,10,3)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13.6%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6673878"/>
                  </a:ext>
                </a:extLst>
              </a:tr>
              <a:tr h="235789">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University of Idaho (5,5,4)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13.2%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0912370"/>
                  </a:ext>
                </a:extLst>
              </a:tr>
              <a:tr h="235789">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University of Nebraska at Lincoln (9,8,5)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5912356"/>
                  </a:ext>
                </a:extLst>
              </a:tr>
              <a:tr h="235789">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Colorado University at Boulder (12,12,6)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5867342"/>
                  </a:ext>
                </a:extLst>
              </a:tr>
              <a:tr h="235789">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Utah State University (1,1,7)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2757744"/>
                  </a:ext>
                </a:extLst>
              </a:tr>
              <a:tr h="235789">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Montana State University (6,6,8)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7397256"/>
                  </a:ext>
                </a:extLst>
              </a:tr>
              <a:tr h="235789">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Boise State University (4,4,9)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6830814"/>
                  </a:ext>
                </a:extLst>
              </a:tr>
              <a:tr h="235789">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University of Montana (7,7,10)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7697240"/>
                  </a:ext>
                </a:extLst>
              </a:tr>
              <a:tr h="235789">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South Dakota State (11,11,11)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421005"/>
                  </a:ext>
                </a:extLst>
              </a:tr>
              <a:tr h="235789">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Chadron State University (8,8,12)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3792438"/>
                  </a:ext>
                </a:extLst>
              </a:tr>
            </a:tbl>
          </a:graphicData>
        </a:graphic>
      </p:graphicFrame>
    </p:spTree>
    <p:extLst>
      <p:ext uri="{BB962C8B-B14F-4D97-AF65-F5344CB8AC3E}">
        <p14:creationId xmlns:p14="http://schemas.microsoft.com/office/powerpoint/2010/main" val="28001381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UW’s Tuition &amp; Fees Remain the Lowest Amongst Close and Stretch Peers</a:t>
            </a:r>
            <a:endParaRPr lang="en-US" dirty="0"/>
          </a:p>
        </p:txBody>
      </p:sp>
      <p:sp>
        <p:nvSpPr>
          <p:cNvPr id="3" name="Slide Number Placeholder 2"/>
          <p:cNvSpPr>
            <a:spLocks noGrp="1"/>
          </p:cNvSpPr>
          <p:nvPr>
            <p:ph type="sldNum" sz="quarter" idx="4"/>
          </p:nvPr>
        </p:nvSpPr>
        <p:spPr/>
        <p:txBody>
          <a:bodyPr/>
          <a:lstStyle/>
          <a:p>
            <a:fld id="{5E9B6195-AEF7-4DF8-B36C-B411EC6C02A9}" type="slidenum">
              <a:rPr lang="en-US" smtClean="0"/>
              <a:pPr/>
              <a:t>16</a:t>
            </a:fld>
            <a:endParaRPr lang="en-US" dirty="0"/>
          </a:p>
        </p:txBody>
      </p:sp>
      <p:pic>
        <p:nvPicPr>
          <p:cNvPr id="4" name="Picture 3"/>
          <p:cNvPicPr>
            <a:picLocks noChangeAspect="1"/>
          </p:cNvPicPr>
          <p:nvPr/>
        </p:nvPicPr>
        <p:blipFill rotWithShape="1">
          <a:blip r:embed="rId2"/>
          <a:srcRect t="13805" r="3357" b="8951"/>
          <a:stretch/>
        </p:blipFill>
        <p:spPr>
          <a:xfrm>
            <a:off x="-18288" y="1219200"/>
            <a:ext cx="9166178" cy="4121048"/>
          </a:xfrm>
          <a:prstGeom prst="rect">
            <a:avLst/>
          </a:prstGeom>
        </p:spPr>
      </p:pic>
    </p:spTree>
    <p:extLst>
      <p:ext uri="{BB962C8B-B14F-4D97-AF65-F5344CB8AC3E}">
        <p14:creationId xmlns:p14="http://schemas.microsoft.com/office/powerpoint/2010/main" val="9398427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Across Wyoming Higher </a:t>
            </a:r>
            <a:r>
              <a:rPr lang="en-US" dirty="0" smtClean="0"/>
              <a:t>Education, Tuition </a:t>
            </a:r>
            <a:r>
              <a:rPr lang="en-US" dirty="0"/>
              <a:t>Is Becoming an Increasingly Large Share of </a:t>
            </a:r>
            <a:r>
              <a:rPr lang="en-US" dirty="0" smtClean="0"/>
              <a:t>Revenue</a:t>
            </a:r>
            <a:endParaRPr lang="en-US" dirty="0"/>
          </a:p>
        </p:txBody>
      </p:sp>
      <p:sp>
        <p:nvSpPr>
          <p:cNvPr id="3" name="Slide Number Placeholder 2"/>
          <p:cNvSpPr>
            <a:spLocks noGrp="1"/>
          </p:cNvSpPr>
          <p:nvPr>
            <p:ph type="sldNum" sz="quarter" idx="4"/>
          </p:nvPr>
        </p:nvSpPr>
        <p:spPr/>
        <p:txBody>
          <a:bodyPr/>
          <a:lstStyle/>
          <a:p>
            <a:fld id="{5E9B6195-AEF7-4DF8-B36C-B411EC6C02A9}" type="slidenum">
              <a:rPr lang="en-US" smtClean="0"/>
              <a:pPr/>
              <a:t>17</a:t>
            </a:fld>
            <a:endParaRPr lang="en-US" dirty="0"/>
          </a:p>
        </p:txBody>
      </p:sp>
      <p:graphicFrame>
        <p:nvGraphicFramePr>
          <p:cNvPr id="6" name="Chart 5"/>
          <p:cNvGraphicFramePr>
            <a:graphicFrameLocks noChangeAspect="1"/>
          </p:cNvGraphicFramePr>
          <p:nvPr>
            <p:extLst>
              <p:ext uri="{D42A27DB-BD31-4B8C-83A1-F6EECF244321}">
                <p14:modId xmlns:p14="http://schemas.microsoft.com/office/powerpoint/2010/main" val="645535810"/>
              </p:ext>
            </p:extLst>
          </p:nvPr>
        </p:nvGraphicFramePr>
        <p:xfrm>
          <a:off x="478912" y="1101623"/>
          <a:ext cx="8206740" cy="24669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noChangeAspect="1"/>
          </p:cNvGraphicFramePr>
          <p:nvPr>
            <p:extLst>
              <p:ext uri="{D42A27DB-BD31-4B8C-83A1-F6EECF244321}">
                <p14:modId xmlns:p14="http://schemas.microsoft.com/office/powerpoint/2010/main" val="2862787325"/>
              </p:ext>
            </p:extLst>
          </p:nvPr>
        </p:nvGraphicFramePr>
        <p:xfrm>
          <a:off x="478912" y="3766985"/>
          <a:ext cx="8206740" cy="24860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147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Merit-Based Financial Aid Matrix</a:t>
            </a:r>
            <a:endParaRPr lang="en-US" dirty="0"/>
          </a:p>
        </p:txBody>
      </p:sp>
      <p:sp>
        <p:nvSpPr>
          <p:cNvPr id="3" name="Slide Number Placeholder 2"/>
          <p:cNvSpPr>
            <a:spLocks noGrp="1"/>
          </p:cNvSpPr>
          <p:nvPr>
            <p:ph type="sldNum" sz="quarter" idx="4"/>
          </p:nvPr>
        </p:nvSpPr>
        <p:spPr/>
        <p:txBody>
          <a:bodyPr/>
          <a:lstStyle/>
          <a:p>
            <a:fld id="{5E9B6195-AEF7-4DF8-B36C-B411EC6C02A9}" type="slidenum">
              <a:rPr lang="en-US" smtClean="0"/>
              <a:pPr/>
              <a:t>18</a:t>
            </a:fld>
            <a:endParaRPr lang="en-US" dirty="0"/>
          </a:p>
        </p:txBody>
      </p:sp>
      <p:pic>
        <p:nvPicPr>
          <p:cNvPr id="4" name="Picture 3"/>
          <p:cNvPicPr>
            <a:picLocks noChangeAspect="1"/>
          </p:cNvPicPr>
          <p:nvPr/>
        </p:nvPicPr>
        <p:blipFill rotWithShape="1">
          <a:blip r:embed="rId2"/>
          <a:srcRect r="3455" b="8662"/>
          <a:stretch/>
        </p:blipFill>
        <p:spPr>
          <a:xfrm>
            <a:off x="278900" y="2362244"/>
            <a:ext cx="8586200" cy="4017676"/>
          </a:xfrm>
          <a:prstGeom prst="rect">
            <a:avLst/>
          </a:prstGeom>
        </p:spPr>
      </p:pic>
      <p:sp>
        <p:nvSpPr>
          <p:cNvPr id="7" name="Rectangle 6"/>
          <p:cNvSpPr/>
          <p:nvPr/>
        </p:nvSpPr>
        <p:spPr>
          <a:xfrm>
            <a:off x="154711" y="901371"/>
            <a:ext cx="8812505" cy="1425134"/>
          </a:xfrm>
          <a:prstGeom prst="rect">
            <a:avLst/>
          </a:prstGeom>
        </p:spPr>
        <p:txBody>
          <a:bodyPr wrap="square">
            <a:spAutoFit/>
          </a:bodyPr>
          <a:lstStyle/>
          <a:p>
            <a:pPr marR="0" lvl="0">
              <a:lnSpc>
                <a:spcPct val="112000"/>
              </a:lnSpc>
              <a:spcBef>
                <a:spcPts val="0"/>
              </a:spcBef>
              <a:spcAft>
                <a:spcPts val="1200"/>
              </a:spcAft>
            </a:pPr>
            <a:r>
              <a:rPr lang="en-US" sz="1200" dirty="0">
                <a:latin typeface="Times New Roman" panose="02020603050405020304" pitchFamily="18" charset="0"/>
                <a:ea typeface="Calibri" panose="020F0502020204030204" pitchFamily="34" charset="0"/>
                <a:cs typeface="Times New Roman" panose="02020603050405020304" pitchFamily="18" charset="0"/>
              </a:rPr>
              <a:t>The new Academic Rating Index (ARI) is based upon a 200-point scale which equally weights (50% each) a student’s standardized test score (ACT or SAT) and high school grade point average (HS GPA). A student’s ARI score is calculated by using the following formula:</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1200"/>
              </a:spcAft>
            </a:pPr>
            <a:r>
              <a:rPr lang="en-US" sz="1200" b="1" dirty="0">
                <a:latin typeface="Times New Roman" panose="02020603050405020304" pitchFamily="18" charset="0"/>
                <a:ea typeface="Calibri" panose="020F0502020204030204" pitchFamily="34" charset="0"/>
                <a:cs typeface="Times New Roman" panose="02020603050405020304" pitchFamily="18" charset="0"/>
              </a:rPr>
              <a:t>ARI Score  =  (HS GPA x 25.00) + (ACT x 2.77778)</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20040" marR="0" algn="ctr">
              <a:lnSpc>
                <a:spcPct val="112000"/>
              </a:lnSpc>
              <a:spcBef>
                <a:spcPts val="0"/>
              </a:spcBef>
              <a:spcAft>
                <a:spcPts val="1200"/>
              </a:spcAft>
            </a:pPr>
            <a:r>
              <a:rPr lang="en-US" sz="1200" u="sng" dirty="0">
                <a:latin typeface="Times New Roman" panose="02020603050405020304" pitchFamily="18" charset="0"/>
                <a:ea typeface="Calibri" panose="020F0502020204030204" pitchFamily="34" charset="0"/>
                <a:cs typeface="Times New Roman" panose="02020603050405020304" pitchFamily="18" charset="0"/>
              </a:rPr>
              <a:t>Example of ARI Score Calculation:</a:t>
            </a:r>
            <a:br>
              <a:rPr lang="en-US" sz="1200" u="sng" dirty="0">
                <a:latin typeface="Times New Roman" panose="02020603050405020304" pitchFamily="18" charset="0"/>
                <a:ea typeface="Calibri" panose="020F0502020204030204" pitchFamily="34" charset="0"/>
                <a:cs typeface="Times New Roman" panose="02020603050405020304" pitchFamily="18" charset="0"/>
              </a:rPr>
            </a:br>
            <a:r>
              <a:rPr lang="en-US" sz="1200" dirty="0">
                <a:latin typeface="Times New Roman" panose="02020603050405020304" pitchFamily="18" charset="0"/>
                <a:ea typeface="Calibri" panose="020F0502020204030204" pitchFamily="34" charset="0"/>
                <a:cs typeface="Times New Roman" panose="02020603050405020304" pitchFamily="18" charset="0"/>
              </a:rPr>
              <a:t>200  =  (4.00 x 25.00) + (36 x 2.77778)  =  a perfect/highest possible ARI score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03758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Fall 2018 Enrollment Profile of First-Time, Full-Time Students</a:t>
            </a:r>
            <a:endParaRPr lang="en-US" dirty="0"/>
          </a:p>
        </p:txBody>
      </p:sp>
      <p:sp>
        <p:nvSpPr>
          <p:cNvPr id="6" name="Text Placeholder 5"/>
          <p:cNvSpPr>
            <a:spLocks noGrp="1"/>
          </p:cNvSpPr>
          <p:nvPr>
            <p:ph type="body" sz="quarter" idx="13"/>
          </p:nvPr>
        </p:nvSpPr>
        <p:spPr>
          <a:xfrm>
            <a:off x="304800" y="990600"/>
            <a:ext cx="8503920" cy="585216"/>
          </a:xfrm>
        </p:spPr>
        <p:txBody>
          <a:bodyPr/>
          <a:lstStyle/>
          <a:p>
            <a:r>
              <a:rPr lang="en-US" dirty="0" smtClean="0"/>
              <a:t>The table </a:t>
            </a:r>
            <a:r>
              <a:rPr lang="en-US" dirty="0"/>
              <a:t>below contains the average GPA, ACT, SAT and class rank by Academic Rating Index score groupings for all 1,851 first-year students who enrolled in the University of Wyoming for the 2018 fall semester. </a:t>
            </a:r>
          </a:p>
        </p:txBody>
      </p:sp>
      <p:sp>
        <p:nvSpPr>
          <p:cNvPr id="3" name="Slide Number Placeholder 2"/>
          <p:cNvSpPr>
            <a:spLocks noGrp="1"/>
          </p:cNvSpPr>
          <p:nvPr>
            <p:ph type="sldNum" sz="quarter" idx="4"/>
          </p:nvPr>
        </p:nvSpPr>
        <p:spPr/>
        <p:txBody>
          <a:bodyPr/>
          <a:lstStyle/>
          <a:p>
            <a:fld id="{5E9B6195-AEF7-4DF8-B36C-B411EC6C02A9}" type="slidenum">
              <a:rPr lang="en-US" smtClean="0"/>
              <a:pPr/>
              <a:t>19</a:t>
            </a:fld>
            <a:endParaRPr lang="en-US" dirty="0"/>
          </a:p>
        </p:txBody>
      </p:sp>
      <p:pic>
        <p:nvPicPr>
          <p:cNvPr id="14" name="Picture 13"/>
          <p:cNvPicPr>
            <a:picLocks noChangeAspect="1"/>
          </p:cNvPicPr>
          <p:nvPr/>
        </p:nvPicPr>
        <p:blipFill rotWithShape="1">
          <a:blip r:embed="rId2"/>
          <a:srcRect l="23794" r="23794" b="39728"/>
          <a:stretch/>
        </p:blipFill>
        <p:spPr>
          <a:xfrm>
            <a:off x="1524000" y="1652016"/>
            <a:ext cx="6263640" cy="4240668"/>
          </a:xfrm>
          <a:prstGeom prst="rect">
            <a:avLst/>
          </a:prstGeom>
          <a:ln>
            <a:solidFill>
              <a:schemeClr val="tx1"/>
            </a:solidFill>
          </a:ln>
        </p:spPr>
      </p:pic>
      <p:sp>
        <p:nvSpPr>
          <p:cNvPr id="15" name="TextBox 14"/>
          <p:cNvSpPr txBox="1"/>
          <p:nvPr/>
        </p:nvSpPr>
        <p:spPr>
          <a:xfrm>
            <a:off x="1514856" y="5867400"/>
            <a:ext cx="6248400" cy="615553"/>
          </a:xfrm>
          <a:prstGeom prst="rect">
            <a:avLst/>
          </a:prstGeom>
        </p:spPr>
        <p:txBody>
          <a:bodyPr vert="horz" wrap="square" rtlCol="0">
            <a:spAutoFit/>
          </a:bodyPr>
          <a:lstStyle/>
          <a:p>
            <a:pPr marL="228600" indent="-228600" eaLnBrk="0" fontAlgn="base" hangingPunct="0">
              <a:spcBef>
                <a:spcPct val="20000"/>
              </a:spcBef>
              <a:spcAft>
                <a:spcPct val="0"/>
              </a:spcAft>
              <a:buAutoNum type="arabicPeriod"/>
            </a:pPr>
            <a:r>
              <a:rPr lang="en-US" sz="1000" kern="0" dirty="0" smtClean="0">
                <a:solidFill>
                  <a:srgbClr val="000000"/>
                </a:solidFill>
                <a:latin typeface="Arial Narrow"/>
                <a:ea typeface="ＭＳ Ｐゴシック" pitchFamily="-106" charset="-128"/>
              </a:rPr>
              <a:t>Excludes </a:t>
            </a:r>
            <a:r>
              <a:rPr lang="en-US" sz="1000" kern="0" dirty="0">
                <a:solidFill>
                  <a:srgbClr val="000000"/>
                </a:solidFill>
                <a:latin typeface="Arial Narrow"/>
                <a:ea typeface="ＭＳ Ｐゴシック" pitchFamily="-106" charset="-128"/>
              </a:rPr>
              <a:t>student </a:t>
            </a:r>
            <a:r>
              <a:rPr lang="en-US" sz="1000" kern="0" dirty="0" smtClean="0">
                <a:solidFill>
                  <a:srgbClr val="000000"/>
                </a:solidFill>
                <a:latin typeface="Arial Narrow"/>
                <a:ea typeface="ＭＳ Ｐゴシック" pitchFamily="-106" charset="-128"/>
              </a:rPr>
              <a:t>athletes.</a:t>
            </a:r>
          </a:p>
          <a:p>
            <a:pPr marL="228600" indent="-228600" eaLnBrk="0" fontAlgn="base" hangingPunct="0">
              <a:spcBef>
                <a:spcPct val="20000"/>
              </a:spcBef>
              <a:spcAft>
                <a:spcPct val="0"/>
              </a:spcAft>
              <a:buAutoNum type="arabicPeriod"/>
            </a:pPr>
            <a:r>
              <a:rPr lang="en-US" sz="1000" kern="0" dirty="0" smtClean="0">
                <a:solidFill>
                  <a:srgbClr val="000000"/>
                </a:solidFill>
                <a:latin typeface="Arial Narrow"/>
                <a:ea typeface="ＭＳ Ｐゴシック" pitchFamily="-106" charset="-128"/>
              </a:rPr>
              <a:t>Excludes </a:t>
            </a:r>
            <a:r>
              <a:rPr lang="en-US" sz="1000" kern="0" dirty="0">
                <a:solidFill>
                  <a:srgbClr val="000000"/>
                </a:solidFill>
                <a:latin typeface="Arial Narrow"/>
                <a:ea typeface="ＭＳ Ｐゴシック" pitchFamily="-106" charset="-128"/>
              </a:rPr>
              <a:t>student athletes and out of state students receiving the alumni tuition rate of 150% of resident </a:t>
            </a:r>
            <a:r>
              <a:rPr lang="en-US" sz="1000" kern="0" dirty="0" smtClean="0">
                <a:solidFill>
                  <a:srgbClr val="000000"/>
                </a:solidFill>
                <a:latin typeface="Arial Narrow"/>
                <a:ea typeface="ＭＳ Ｐゴシック" pitchFamily="-106" charset="-128"/>
              </a:rPr>
              <a:t>tuition.</a:t>
            </a:r>
          </a:p>
          <a:p>
            <a:pPr marL="228600" indent="-228600" eaLnBrk="0" fontAlgn="base" hangingPunct="0">
              <a:spcBef>
                <a:spcPct val="20000"/>
              </a:spcBef>
              <a:spcAft>
                <a:spcPct val="0"/>
              </a:spcAft>
              <a:buAutoNum type="arabicPeriod"/>
            </a:pPr>
            <a:r>
              <a:rPr lang="en-US" sz="1000" kern="0" dirty="0" smtClean="0">
                <a:solidFill>
                  <a:srgbClr val="000000"/>
                </a:solidFill>
                <a:latin typeface="Arial Narrow"/>
                <a:ea typeface="ＭＳ Ｐゴシック" pitchFamily="-106" charset="-128"/>
              </a:rPr>
              <a:t>Excludes </a:t>
            </a:r>
            <a:r>
              <a:rPr lang="en-US" sz="1000" kern="0" dirty="0">
                <a:solidFill>
                  <a:srgbClr val="000000"/>
                </a:solidFill>
                <a:latin typeface="Arial Narrow"/>
                <a:ea typeface="ＭＳ Ｐゴシック" pitchFamily="-106" charset="-128"/>
              </a:rPr>
              <a:t>student athletes.</a:t>
            </a:r>
            <a:endParaRPr kumimoji="0" lang="en-US" sz="1000" b="0" i="0" strike="noStrike" kern="0" cap="none" spc="0" normalizeH="0" baseline="0" noProof="0" dirty="0" smtClean="0">
              <a:ln>
                <a:noFill/>
              </a:ln>
              <a:solidFill>
                <a:srgbClr val="000000"/>
              </a:solidFill>
              <a:effectLst/>
              <a:uLnTx/>
              <a:uFillTx/>
              <a:latin typeface="Arial Narrow"/>
              <a:ea typeface="ＭＳ Ｐゴシック" pitchFamily="-106" charset="-128"/>
            </a:endParaRPr>
          </a:p>
        </p:txBody>
      </p:sp>
    </p:spTree>
    <p:extLst>
      <p:ext uri="{BB962C8B-B14F-4D97-AF65-F5344CB8AC3E}">
        <p14:creationId xmlns:p14="http://schemas.microsoft.com/office/powerpoint/2010/main" val="35651516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Purpose/Goals for Today</a:t>
            </a:r>
            <a:endParaRPr lang="en-US" dirty="0"/>
          </a:p>
        </p:txBody>
      </p:sp>
      <p:sp>
        <p:nvSpPr>
          <p:cNvPr id="3" name="Content Placeholder 2"/>
          <p:cNvSpPr>
            <a:spLocks noGrp="1"/>
          </p:cNvSpPr>
          <p:nvPr>
            <p:ph idx="1"/>
          </p:nvPr>
        </p:nvSpPr>
        <p:spPr>
          <a:xfrm>
            <a:off x="304800" y="1219200"/>
            <a:ext cx="8503920" cy="4373563"/>
          </a:xfrm>
        </p:spPr>
        <p:txBody>
          <a:bodyPr/>
          <a:lstStyle/>
          <a:p>
            <a:r>
              <a:rPr lang="en-US" dirty="0" smtClean="0"/>
              <a:t>The intent is to have an open and candid discussion regarding how the University of Wyoming can best serve the State of Wyoming and its citizens.</a:t>
            </a:r>
          </a:p>
          <a:p>
            <a:endParaRPr lang="en-US" dirty="0"/>
          </a:p>
          <a:p>
            <a:r>
              <a:rPr lang="en-US" dirty="0" smtClean="0"/>
              <a:t>There are no formal recommendations or motions in this presentation.</a:t>
            </a:r>
          </a:p>
          <a:p>
            <a:endParaRPr lang="en-US" dirty="0"/>
          </a:p>
          <a:p>
            <a:r>
              <a:rPr lang="en-US" dirty="0" smtClean="0"/>
              <a:t>The data and information shared is just scratching the surface – much more research and analysis needs to be conducted.</a:t>
            </a:r>
          </a:p>
          <a:p>
            <a:endParaRPr lang="en-US" dirty="0"/>
          </a:p>
          <a:p>
            <a:r>
              <a:rPr lang="en-US" dirty="0" smtClean="0"/>
              <a:t>The allotment of 4 hours was intentional – please interrupt and ask questions and/or share your thoughts/experiences/perspectives.</a:t>
            </a:r>
            <a:endParaRPr lang="en-US" dirty="0"/>
          </a:p>
        </p:txBody>
      </p:sp>
      <p:sp>
        <p:nvSpPr>
          <p:cNvPr id="5" name="Slide Number Placeholder 4"/>
          <p:cNvSpPr>
            <a:spLocks noGrp="1"/>
          </p:cNvSpPr>
          <p:nvPr>
            <p:ph type="sldNum" sz="quarter" idx="4"/>
          </p:nvPr>
        </p:nvSpPr>
        <p:spPr/>
        <p:txBody>
          <a:bodyPr/>
          <a:lstStyle/>
          <a:p>
            <a:fld id="{5E9B6195-AEF7-4DF8-B36C-B411EC6C02A9}" type="slidenum">
              <a:rPr lang="en-US" smtClean="0"/>
              <a:pPr/>
              <a:t>2</a:t>
            </a:fld>
            <a:endParaRPr lang="en-US" dirty="0"/>
          </a:p>
        </p:txBody>
      </p:sp>
    </p:spTree>
    <p:extLst>
      <p:ext uri="{BB962C8B-B14F-4D97-AF65-F5344CB8AC3E}">
        <p14:creationId xmlns:p14="http://schemas.microsoft.com/office/powerpoint/2010/main" val="1594112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Gap Between Hathaway Funding and UW’s Undergraduate Resident Tuition &amp; Mandatory Fees Continues to Widen</a:t>
            </a:r>
            <a:endParaRPr lang="en-US" dirty="0"/>
          </a:p>
        </p:txBody>
      </p:sp>
      <p:sp>
        <p:nvSpPr>
          <p:cNvPr id="3" name="Slide Number Placeholder 2"/>
          <p:cNvSpPr>
            <a:spLocks noGrp="1"/>
          </p:cNvSpPr>
          <p:nvPr>
            <p:ph type="sldNum" sz="quarter" idx="4"/>
          </p:nvPr>
        </p:nvSpPr>
        <p:spPr/>
        <p:txBody>
          <a:bodyPr/>
          <a:lstStyle/>
          <a:p>
            <a:fld id="{5E9B6195-AEF7-4DF8-B36C-B411EC6C02A9}" type="slidenum">
              <a:rPr lang="en-US" smtClean="0"/>
              <a:pPr/>
              <a:t>20</a:t>
            </a:fld>
            <a:endParaRPr lang="en-US" dirty="0"/>
          </a:p>
        </p:txBody>
      </p:sp>
      <p:pic>
        <p:nvPicPr>
          <p:cNvPr id="4" name="Picture 3"/>
          <p:cNvPicPr>
            <a:picLocks noChangeAspect="1"/>
          </p:cNvPicPr>
          <p:nvPr/>
        </p:nvPicPr>
        <p:blipFill>
          <a:blip r:embed="rId2"/>
          <a:stretch>
            <a:fillRect/>
          </a:stretch>
        </p:blipFill>
        <p:spPr>
          <a:xfrm>
            <a:off x="89413" y="1066800"/>
            <a:ext cx="8935715" cy="5212080"/>
          </a:xfrm>
          <a:prstGeom prst="rect">
            <a:avLst/>
          </a:prstGeom>
        </p:spPr>
      </p:pic>
    </p:spTree>
    <p:extLst>
      <p:ext uri="{BB962C8B-B14F-4D97-AF65-F5344CB8AC3E}">
        <p14:creationId xmlns:p14="http://schemas.microsoft.com/office/powerpoint/2010/main" val="19620908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 Cost of Attendance: Undergraduate Resident</a:t>
            </a:r>
            <a:endParaRPr lang="en-US" dirty="0"/>
          </a:p>
        </p:txBody>
      </p:sp>
      <p:sp>
        <p:nvSpPr>
          <p:cNvPr id="3" name="Slide Number Placeholder 2"/>
          <p:cNvSpPr>
            <a:spLocks noGrp="1"/>
          </p:cNvSpPr>
          <p:nvPr>
            <p:ph type="sldNum" sz="quarter" idx="4"/>
          </p:nvPr>
        </p:nvSpPr>
        <p:spPr/>
        <p:txBody>
          <a:bodyPr/>
          <a:lstStyle/>
          <a:p>
            <a:fld id="{5E9B6195-AEF7-4DF8-B36C-B411EC6C02A9}" type="slidenum">
              <a:rPr lang="en-US" smtClean="0"/>
              <a:pPr/>
              <a:t>21</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947587319"/>
              </p:ext>
            </p:extLst>
          </p:nvPr>
        </p:nvGraphicFramePr>
        <p:xfrm>
          <a:off x="5531607" y="1745233"/>
          <a:ext cx="3154045" cy="2838831"/>
        </p:xfrm>
        <a:graphic>
          <a:graphicData uri="http://schemas.openxmlformats.org/drawingml/2006/table">
            <a:tbl>
              <a:tblPr firstRow="1" firstCol="1" bandRow="1"/>
              <a:tblGrid>
                <a:gridCol w="2521585">
                  <a:extLst>
                    <a:ext uri="{9D8B030D-6E8A-4147-A177-3AD203B41FA5}">
                      <a16:colId xmlns:a16="http://schemas.microsoft.com/office/drawing/2014/main" val="668323085"/>
                    </a:ext>
                  </a:extLst>
                </a:gridCol>
                <a:gridCol w="632460">
                  <a:extLst>
                    <a:ext uri="{9D8B030D-6E8A-4147-A177-3AD203B41FA5}">
                      <a16:colId xmlns:a16="http://schemas.microsoft.com/office/drawing/2014/main" val="386844436"/>
                    </a:ext>
                  </a:extLst>
                </a:gridCol>
              </a:tblGrid>
              <a:tr h="184150">
                <a:tc gridSpan="2">
                  <a:txBody>
                    <a:bodyPr/>
                    <a:lstStyle/>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r>
                      <a:br>
                        <a:rPr lang="en-US" sz="1100" dirty="0">
                          <a:effectLst/>
                          <a:latin typeface="Calibri" panose="020F0502020204030204" pitchFamily="34" charset="0"/>
                          <a:ea typeface="Calibri" panose="020F0502020204030204" pitchFamily="34" charset="0"/>
                          <a:cs typeface="Times New Roman" panose="02020603050405020304" pitchFamily="18" charset="0"/>
                        </a:rPr>
                      </a:br>
                      <a:r>
                        <a:rPr lang="en-US"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RESIDENT (UNDERGRADUATE)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n-US"/>
                    </a:p>
                  </a:txBody>
                  <a:tcPr/>
                </a:tc>
                <a:extLst>
                  <a:ext uri="{0D108BD9-81ED-4DB2-BD59-A6C34878D82A}">
                    <a16:rowId xmlns:a16="http://schemas.microsoft.com/office/drawing/2014/main" val="4096052593"/>
                  </a:ext>
                </a:extLst>
              </a:tr>
              <a:tr h="365760">
                <a:tc>
                  <a:txBody>
                    <a:bodyPr/>
                    <a:lstStyle/>
                    <a:p>
                      <a:pPr marL="0" marR="0">
                        <a:lnSpc>
                          <a:spcPct val="107000"/>
                        </a:lnSpc>
                        <a:spcBef>
                          <a:spcPts val="0"/>
                        </a:spcBef>
                        <a:spcAft>
                          <a:spcPts val="0"/>
                        </a:spcAft>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2019-20 Total Estimated Cost of Attendance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$20,828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6161165"/>
                  </a:ext>
                </a:extLst>
              </a:tr>
              <a:tr h="365760">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2019-20 Total Estimated Direct Costs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$16,588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3244930"/>
                  </a:ext>
                </a:extLst>
              </a:tr>
              <a:tr h="182880">
                <a:tc gridSpan="2">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of 2019-20 Total Estimated Cost of Attendance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749222605"/>
                  </a:ext>
                </a:extLst>
              </a:tr>
              <a:tr h="182880">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$19,787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7362322"/>
                  </a:ext>
                </a:extLst>
              </a:tr>
              <a:tr h="182880">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$18,745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9541645"/>
                  </a:ext>
                </a:extLst>
              </a:tr>
              <a:tr h="182880">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$17,704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6944424"/>
                  </a:ext>
                </a:extLst>
              </a:tr>
              <a:tr h="182880">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$16,662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140353"/>
                  </a:ext>
                </a:extLst>
              </a:tr>
              <a:tr h="182880">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$15,621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0412371"/>
                  </a:ext>
                </a:extLst>
              </a:tr>
              <a:tr h="182880">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$14,580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728011"/>
                  </a:ext>
                </a:extLst>
              </a:tr>
              <a:tr h="182880">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$13,538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5917835"/>
                  </a:ext>
                </a:extLst>
              </a:tr>
              <a:tr h="182880">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$12,497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5361334"/>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822897267"/>
              </p:ext>
            </p:extLst>
          </p:nvPr>
        </p:nvGraphicFramePr>
        <p:xfrm>
          <a:off x="266700" y="1600200"/>
          <a:ext cx="4754880" cy="3327019"/>
        </p:xfrm>
        <a:graphic>
          <a:graphicData uri="http://schemas.openxmlformats.org/drawingml/2006/table">
            <a:tbl>
              <a:tblPr firstRow="1" firstCol="1" bandRow="1">
                <a:tableStyleId>{5940675A-B579-460E-94D1-54222C63F5DA}</a:tableStyleId>
              </a:tblPr>
              <a:tblGrid>
                <a:gridCol w="2993948">
                  <a:extLst>
                    <a:ext uri="{9D8B030D-6E8A-4147-A177-3AD203B41FA5}">
                      <a16:colId xmlns:a16="http://schemas.microsoft.com/office/drawing/2014/main" val="1795809013"/>
                    </a:ext>
                  </a:extLst>
                </a:gridCol>
                <a:gridCol w="880466">
                  <a:extLst>
                    <a:ext uri="{9D8B030D-6E8A-4147-A177-3AD203B41FA5}">
                      <a16:colId xmlns:a16="http://schemas.microsoft.com/office/drawing/2014/main" val="124978812"/>
                    </a:ext>
                  </a:extLst>
                </a:gridCol>
                <a:gridCol w="880466">
                  <a:extLst>
                    <a:ext uri="{9D8B030D-6E8A-4147-A177-3AD203B41FA5}">
                      <a16:colId xmlns:a16="http://schemas.microsoft.com/office/drawing/2014/main" val="2279893857"/>
                    </a:ext>
                  </a:extLst>
                </a:gridCol>
              </a:tblGrid>
              <a:tr h="0">
                <a:tc>
                  <a:txBody>
                    <a:bodyPr/>
                    <a:lstStyle/>
                    <a:p>
                      <a:pPr marL="0" marR="0" algn="ctr">
                        <a:lnSpc>
                          <a:spcPct val="107000"/>
                        </a:lnSpc>
                        <a:spcBef>
                          <a:spcPts val="0"/>
                        </a:spcBef>
                        <a:spcAft>
                          <a:spcPts val="0"/>
                        </a:spcAft>
                      </a:pPr>
                      <a:r>
                        <a:rPr lang="en-US" sz="1200" b="1" dirty="0">
                          <a:effectLst/>
                          <a:latin typeface="Times New Roman" panose="02020603050405020304" pitchFamily="18" charset="0"/>
                          <a:cs typeface="Times New Roman" panose="02020603050405020304" pitchFamily="18" charset="0"/>
                        </a:rPr>
                        <a:t> </a:t>
                      </a: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algn="ctr">
                        <a:lnSpc>
                          <a:spcPct val="107000"/>
                        </a:lnSpc>
                        <a:spcBef>
                          <a:spcPts val="0"/>
                        </a:spcBef>
                        <a:spcAft>
                          <a:spcPts val="0"/>
                        </a:spcAft>
                      </a:pPr>
                      <a:r>
                        <a:rPr lang="en-US" sz="1200" b="1" dirty="0">
                          <a:effectLst/>
                          <a:latin typeface="Times New Roman" panose="02020603050405020304" pitchFamily="18" charset="0"/>
                          <a:cs typeface="Times New Roman" panose="02020603050405020304" pitchFamily="18" charset="0"/>
                        </a:rPr>
                        <a:t>2019-20 (FY20)</a:t>
                      </a: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C000"/>
                    </a:solidFill>
                  </a:tcPr>
                </a:tc>
                <a:tc hMerge="1">
                  <a:txBody>
                    <a:bodyPr/>
                    <a:lstStyle/>
                    <a:p>
                      <a:endParaRPr lang="en-US"/>
                    </a:p>
                  </a:txBody>
                  <a:tcPr/>
                </a:tc>
                <a:extLst>
                  <a:ext uri="{0D108BD9-81ED-4DB2-BD59-A6C34878D82A}">
                    <a16:rowId xmlns:a16="http://schemas.microsoft.com/office/drawing/2014/main" val="2292586999"/>
                  </a:ext>
                </a:extLst>
              </a:tr>
              <a:tr h="0">
                <a:tc>
                  <a:txBody>
                    <a:bodyPr/>
                    <a:lstStyle/>
                    <a:p>
                      <a:pPr marL="0" marR="0" algn="l">
                        <a:lnSpc>
                          <a:spcPct val="107000"/>
                        </a:lnSpc>
                        <a:spcBef>
                          <a:spcPts val="0"/>
                        </a:spcBef>
                        <a:spcAft>
                          <a:spcPts val="0"/>
                        </a:spcAft>
                      </a:pPr>
                      <a:r>
                        <a:rPr lang="en-US" sz="1200" b="1" dirty="0">
                          <a:effectLst/>
                          <a:latin typeface="Times New Roman" panose="02020603050405020304" pitchFamily="18" charset="0"/>
                          <a:cs typeface="Times New Roman" panose="02020603050405020304" pitchFamily="18" charset="0"/>
                        </a:rPr>
                        <a:t>Category</a:t>
                      </a: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b="1" dirty="0">
                          <a:effectLst/>
                          <a:latin typeface="Times New Roman" panose="02020603050405020304" pitchFamily="18" charset="0"/>
                          <a:cs typeface="Times New Roman" panose="02020603050405020304" pitchFamily="18" charset="0"/>
                        </a:rPr>
                        <a:t>Semester </a:t>
                      </a:r>
                      <a:br>
                        <a:rPr lang="en-US" sz="1200" b="1" dirty="0">
                          <a:effectLst/>
                          <a:latin typeface="Times New Roman" panose="02020603050405020304" pitchFamily="18" charset="0"/>
                          <a:cs typeface="Times New Roman" panose="02020603050405020304" pitchFamily="18" charset="0"/>
                        </a:rPr>
                      </a:br>
                      <a:r>
                        <a:rPr lang="en-US" sz="1200" b="1" dirty="0">
                          <a:effectLst/>
                          <a:latin typeface="Times New Roman" panose="02020603050405020304" pitchFamily="18" charset="0"/>
                          <a:cs typeface="Times New Roman" panose="02020603050405020304" pitchFamily="18" charset="0"/>
                        </a:rPr>
                        <a:t>(15 credits)</a:t>
                      </a: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b="1" dirty="0">
                          <a:effectLst/>
                          <a:latin typeface="Times New Roman" panose="02020603050405020304" pitchFamily="18" charset="0"/>
                          <a:cs typeface="Times New Roman" panose="02020603050405020304" pitchFamily="18" charset="0"/>
                        </a:rPr>
                        <a:t>Academic Year </a:t>
                      </a:r>
                      <a:br>
                        <a:rPr lang="en-US" sz="1200" b="1" dirty="0">
                          <a:effectLst/>
                          <a:latin typeface="Times New Roman" panose="02020603050405020304" pitchFamily="18" charset="0"/>
                          <a:cs typeface="Times New Roman" panose="02020603050405020304" pitchFamily="18" charset="0"/>
                        </a:rPr>
                      </a:br>
                      <a:r>
                        <a:rPr lang="en-US" sz="1200" b="1" dirty="0">
                          <a:effectLst/>
                          <a:latin typeface="Times New Roman" panose="02020603050405020304" pitchFamily="18" charset="0"/>
                          <a:cs typeface="Times New Roman" panose="02020603050405020304" pitchFamily="18" charset="0"/>
                        </a:rPr>
                        <a:t>(30 credits)</a:t>
                      </a: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225711826"/>
                  </a:ext>
                </a:extLst>
              </a:tr>
              <a:tr h="0">
                <a:tc>
                  <a:txBody>
                    <a:bodyPr/>
                    <a:lstStyle/>
                    <a:p>
                      <a:pPr marL="0" marR="0">
                        <a:lnSpc>
                          <a:spcPct val="107000"/>
                        </a:lnSpc>
                        <a:spcBef>
                          <a:spcPts val="0"/>
                        </a:spcBef>
                        <a:spcAft>
                          <a:spcPts val="0"/>
                        </a:spcAft>
                      </a:pPr>
                      <a:r>
                        <a:rPr lang="en-US" sz="1200" b="1" i="1" dirty="0">
                          <a:effectLst/>
                          <a:latin typeface="Times New Roman" panose="02020603050405020304" pitchFamily="18" charset="0"/>
                          <a:cs typeface="Times New Roman" panose="02020603050405020304" pitchFamily="18" charset="0"/>
                        </a:rPr>
                        <a:t>Direct Costs:</a:t>
                      </a:r>
                      <a:endParaRPr lang="en-US" sz="1100" b="1"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endParaRPr lang="en-US" sz="1100" dirty="0">
                        <a:effectLst/>
                        <a:latin typeface="Times New Roman" panose="02020603050405020304" pitchFamily="18" charset="0"/>
                        <a:cs typeface="Times New Roman" panose="02020603050405020304" pitchFamily="18" charset="0"/>
                      </a:endParaRPr>
                    </a:p>
                  </a:txBody>
                  <a:tcPr marL="68580" marR="68580" marT="0" marB="0"/>
                </a:tc>
                <a:tc>
                  <a:txBody>
                    <a:bodyPr/>
                    <a:lstStyle/>
                    <a:p>
                      <a:endParaRPr lang="en-US" sz="1100" dirty="0">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47820081"/>
                  </a:ext>
                </a:extLst>
              </a:tr>
              <a:tr h="0">
                <a:tc>
                  <a:txBody>
                    <a:bodyPr/>
                    <a:lstStyle/>
                    <a:p>
                      <a:pPr marL="457200" marR="0" lvl="1">
                        <a:lnSpc>
                          <a:spcPct val="107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Tuition</a:t>
                      </a:r>
                      <a:r>
                        <a:rPr lang="en-US" sz="1200" baseline="30000" dirty="0">
                          <a:effectLst/>
                          <a:latin typeface="Times New Roman" panose="02020603050405020304" pitchFamily="18" charset="0"/>
                          <a:cs typeface="Times New Roman" panose="02020603050405020304" pitchFamily="18" charset="0"/>
                        </a:rPr>
                        <a:t>1</a:t>
                      </a:r>
                      <a:endParaRPr lang="en-US" sz="11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$2,085</a:t>
                      </a:r>
                      <a:endParaRPr lang="en-US" sz="11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$4,170</a:t>
                      </a:r>
                      <a:endParaRPr lang="en-US" sz="11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00933587"/>
                  </a:ext>
                </a:extLst>
              </a:tr>
              <a:tr h="0">
                <a:tc>
                  <a:txBody>
                    <a:bodyPr/>
                    <a:lstStyle/>
                    <a:p>
                      <a:pPr marL="457200" marR="0" lvl="1">
                        <a:lnSpc>
                          <a:spcPct val="107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Mandatory Fees</a:t>
                      </a:r>
                      <a:endParaRPr lang="en-US" sz="11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$706</a:t>
                      </a:r>
                      <a:endParaRPr lang="en-US" sz="11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$1,411</a:t>
                      </a:r>
                      <a:endParaRPr lang="en-US" sz="11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6572150"/>
                  </a:ext>
                </a:extLst>
              </a:tr>
              <a:tr h="0">
                <a:tc>
                  <a:txBody>
                    <a:bodyPr/>
                    <a:lstStyle/>
                    <a:p>
                      <a:pPr marL="457200" marR="0" lvl="1">
                        <a:lnSpc>
                          <a:spcPct val="107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Advising Fees</a:t>
                      </a:r>
                      <a:r>
                        <a:rPr lang="en-US" sz="1200" baseline="30000" dirty="0">
                          <a:effectLst/>
                          <a:latin typeface="Times New Roman" panose="02020603050405020304" pitchFamily="18" charset="0"/>
                          <a:cs typeface="Times New Roman" panose="02020603050405020304" pitchFamily="18" charset="0"/>
                        </a:rPr>
                        <a:t>2</a:t>
                      </a:r>
                      <a:endParaRPr lang="en-US" sz="11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$90</a:t>
                      </a:r>
                      <a:endParaRPr lang="en-US" sz="11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$180</a:t>
                      </a:r>
                      <a:endParaRPr lang="en-US" sz="11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45874966"/>
                  </a:ext>
                </a:extLst>
              </a:tr>
              <a:tr h="0">
                <a:tc>
                  <a:txBody>
                    <a:bodyPr/>
                    <a:lstStyle/>
                    <a:p>
                      <a:pPr marL="457200" marR="0" lvl="1">
                        <a:lnSpc>
                          <a:spcPct val="107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Program Fees</a:t>
                      </a:r>
                      <a:r>
                        <a:rPr lang="en-US" sz="1200" baseline="30000" dirty="0">
                          <a:effectLst/>
                          <a:latin typeface="Times New Roman" panose="02020603050405020304" pitchFamily="18" charset="0"/>
                          <a:cs typeface="Times New Roman" panose="02020603050405020304" pitchFamily="18" charset="0"/>
                        </a:rPr>
                        <a:t>3</a:t>
                      </a:r>
                      <a:endParaRPr lang="en-US" sz="11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$195</a:t>
                      </a:r>
                      <a:endParaRPr lang="en-US" sz="11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$390</a:t>
                      </a:r>
                      <a:endParaRPr lang="en-US" sz="11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78028596"/>
                  </a:ext>
                </a:extLst>
              </a:tr>
              <a:tr h="0">
                <a:tc>
                  <a:txBody>
                    <a:bodyPr/>
                    <a:lstStyle/>
                    <a:p>
                      <a:pPr marL="457200" marR="0" lvl="1">
                        <a:lnSpc>
                          <a:spcPct val="107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Room</a:t>
                      </a:r>
                      <a:r>
                        <a:rPr lang="en-US" sz="1200" baseline="30000" dirty="0">
                          <a:effectLst/>
                          <a:latin typeface="Times New Roman" panose="02020603050405020304" pitchFamily="18" charset="0"/>
                          <a:cs typeface="Times New Roman" panose="02020603050405020304" pitchFamily="18" charset="0"/>
                        </a:rPr>
                        <a:t>4</a:t>
                      </a:r>
                      <a:endParaRPr lang="en-US" sz="11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$2,247</a:t>
                      </a:r>
                      <a:endParaRPr lang="en-US" sz="11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$4,493</a:t>
                      </a:r>
                      <a:endParaRPr lang="en-US" sz="11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54561598"/>
                  </a:ext>
                </a:extLst>
              </a:tr>
              <a:tr h="0">
                <a:tc>
                  <a:txBody>
                    <a:bodyPr/>
                    <a:lstStyle/>
                    <a:p>
                      <a:pPr marL="457200" marR="0" lvl="1">
                        <a:lnSpc>
                          <a:spcPct val="107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Board (Meal Plan)</a:t>
                      </a:r>
                      <a:r>
                        <a:rPr lang="en-US" sz="1200" baseline="30000" dirty="0">
                          <a:effectLst/>
                          <a:latin typeface="Times New Roman" panose="02020603050405020304" pitchFamily="18" charset="0"/>
                          <a:cs typeface="Times New Roman" panose="02020603050405020304" pitchFamily="18" charset="0"/>
                        </a:rPr>
                        <a:t>5</a:t>
                      </a:r>
                      <a:endParaRPr lang="en-US" sz="11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$2,972</a:t>
                      </a:r>
                      <a:endParaRPr lang="en-US" sz="11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$5,944</a:t>
                      </a:r>
                      <a:endParaRPr lang="en-US" sz="11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36529610"/>
                  </a:ext>
                </a:extLst>
              </a:tr>
              <a:tr h="0">
                <a:tc>
                  <a:txBody>
                    <a:bodyPr/>
                    <a:lstStyle/>
                    <a:p>
                      <a:pPr marL="0" marR="0">
                        <a:lnSpc>
                          <a:spcPct val="107000"/>
                        </a:lnSpc>
                        <a:spcBef>
                          <a:spcPts val="0"/>
                        </a:spcBef>
                        <a:spcAft>
                          <a:spcPts val="0"/>
                        </a:spcAft>
                      </a:pPr>
                      <a:r>
                        <a:rPr lang="en-US" sz="1200" b="1" dirty="0" smtClean="0">
                          <a:effectLst/>
                          <a:highlight>
                            <a:srgbClr val="FFFF00"/>
                          </a:highlight>
                          <a:latin typeface="Times New Roman" panose="02020603050405020304" pitchFamily="18" charset="0"/>
                          <a:cs typeface="Times New Roman" panose="02020603050405020304" pitchFamily="18" charset="0"/>
                        </a:rPr>
                        <a:t>Sub-Total Estimated </a:t>
                      </a:r>
                      <a:r>
                        <a:rPr lang="en-US" sz="1200" b="1" dirty="0">
                          <a:effectLst/>
                          <a:highlight>
                            <a:srgbClr val="FFFF00"/>
                          </a:highlight>
                          <a:latin typeface="Times New Roman" panose="02020603050405020304" pitchFamily="18" charset="0"/>
                          <a:cs typeface="Times New Roman" panose="02020603050405020304" pitchFamily="18" charset="0"/>
                        </a:rPr>
                        <a:t>UW Direct Costs</a:t>
                      </a: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200" b="1" dirty="0">
                          <a:effectLst/>
                          <a:highlight>
                            <a:srgbClr val="FFFF00"/>
                          </a:highlight>
                          <a:latin typeface="Times New Roman" panose="02020603050405020304" pitchFamily="18" charset="0"/>
                          <a:cs typeface="Times New Roman" panose="02020603050405020304" pitchFamily="18" charset="0"/>
                        </a:rPr>
                        <a:t>$8,295</a:t>
                      </a: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200" b="1" dirty="0">
                          <a:effectLst/>
                          <a:highlight>
                            <a:srgbClr val="FFFF00"/>
                          </a:highlight>
                          <a:latin typeface="Times New Roman" panose="02020603050405020304" pitchFamily="18" charset="0"/>
                          <a:cs typeface="Times New Roman" panose="02020603050405020304" pitchFamily="18" charset="0"/>
                        </a:rPr>
                        <a:t>$16,588</a:t>
                      </a: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56738381"/>
                  </a:ext>
                </a:extLst>
              </a:tr>
              <a:tr h="0">
                <a:tc>
                  <a:txBody>
                    <a:bodyPr/>
                    <a:lstStyle/>
                    <a:p>
                      <a:pPr marL="0" marR="0">
                        <a:lnSpc>
                          <a:spcPct val="107000"/>
                        </a:lnSpc>
                        <a:spcBef>
                          <a:spcPts val="0"/>
                        </a:spcBef>
                        <a:spcAft>
                          <a:spcPts val="0"/>
                        </a:spcAft>
                      </a:pPr>
                      <a:r>
                        <a:rPr lang="en-US" sz="1200" b="1" i="1" dirty="0">
                          <a:effectLst/>
                          <a:latin typeface="Times New Roman" panose="02020603050405020304" pitchFamily="18" charset="0"/>
                          <a:cs typeface="Times New Roman" panose="02020603050405020304" pitchFamily="18" charset="0"/>
                        </a:rPr>
                        <a:t>Indirect Costs:</a:t>
                      </a:r>
                      <a:endParaRPr lang="en-US" sz="1100" b="1"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endParaRPr lang="en-US" sz="1100" dirty="0">
                        <a:effectLst/>
                        <a:latin typeface="Times New Roman" panose="02020603050405020304" pitchFamily="18" charset="0"/>
                        <a:cs typeface="Times New Roman" panose="02020603050405020304" pitchFamily="18" charset="0"/>
                      </a:endParaRPr>
                    </a:p>
                  </a:txBody>
                  <a:tcPr marL="68580" marR="68580" marT="0" marB="0"/>
                </a:tc>
                <a:tc>
                  <a:txBody>
                    <a:bodyPr/>
                    <a:lstStyle/>
                    <a:p>
                      <a:endParaRPr lang="en-US" sz="1100" dirty="0">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34629971"/>
                  </a:ext>
                </a:extLst>
              </a:tr>
              <a:tr h="0">
                <a:tc>
                  <a:txBody>
                    <a:bodyPr/>
                    <a:lstStyle/>
                    <a:p>
                      <a:pPr marL="457200" marR="0" lvl="1">
                        <a:lnSpc>
                          <a:spcPct val="107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Books/Supplies</a:t>
                      </a:r>
                      <a:r>
                        <a:rPr lang="en-US" sz="1200" baseline="30000" dirty="0">
                          <a:effectLst/>
                          <a:latin typeface="Times New Roman" panose="02020603050405020304" pitchFamily="18" charset="0"/>
                          <a:cs typeface="Times New Roman" panose="02020603050405020304" pitchFamily="18" charset="0"/>
                        </a:rPr>
                        <a:t>6</a:t>
                      </a:r>
                      <a:endParaRPr lang="en-US" sz="11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$600</a:t>
                      </a:r>
                      <a:endParaRPr lang="en-US" sz="11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$1,200</a:t>
                      </a:r>
                      <a:endParaRPr lang="en-US" sz="11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72008121"/>
                  </a:ext>
                </a:extLst>
              </a:tr>
              <a:tr h="0">
                <a:tc>
                  <a:txBody>
                    <a:bodyPr/>
                    <a:lstStyle/>
                    <a:p>
                      <a:pPr marL="457200" marR="0" lvl="1">
                        <a:lnSpc>
                          <a:spcPct val="107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Travel</a:t>
                      </a:r>
                      <a:endParaRPr lang="en-US" sz="11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$420</a:t>
                      </a:r>
                      <a:endParaRPr lang="en-US" sz="11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200">
                          <a:effectLst/>
                          <a:latin typeface="Times New Roman" panose="02020603050405020304" pitchFamily="18" charset="0"/>
                          <a:cs typeface="Times New Roman" panose="02020603050405020304" pitchFamily="18" charset="0"/>
                        </a:rPr>
                        <a:t>$840</a:t>
                      </a:r>
                      <a:endParaRPr lang="en-US" sz="11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86543291"/>
                  </a:ext>
                </a:extLst>
              </a:tr>
              <a:tr h="0">
                <a:tc>
                  <a:txBody>
                    <a:bodyPr/>
                    <a:lstStyle/>
                    <a:p>
                      <a:pPr marL="457200" marR="0" lvl="1">
                        <a:lnSpc>
                          <a:spcPct val="107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Personal</a:t>
                      </a:r>
                      <a:endParaRPr lang="en-US" sz="11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$1,100</a:t>
                      </a:r>
                      <a:endParaRPr lang="en-US" sz="11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$2,200</a:t>
                      </a:r>
                      <a:endParaRPr lang="en-US" sz="11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08518433"/>
                  </a:ext>
                </a:extLst>
              </a:tr>
              <a:tr h="0">
                <a:tc>
                  <a:txBody>
                    <a:bodyPr/>
                    <a:lstStyle/>
                    <a:p>
                      <a:pPr marL="0" marR="0">
                        <a:lnSpc>
                          <a:spcPct val="107000"/>
                        </a:lnSpc>
                        <a:spcBef>
                          <a:spcPts val="0"/>
                        </a:spcBef>
                        <a:spcAft>
                          <a:spcPts val="0"/>
                        </a:spcAft>
                      </a:pPr>
                      <a:r>
                        <a:rPr lang="en-US" sz="1200" b="1" dirty="0">
                          <a:effectLst/>
                          <a:highlight>
                            <a:srgbClr val="FFFF00"/>
                          </a:highlight>
                          <a:latin typeface="Times New Roman" panose="02020603050405020304" pitchFamily="18" charset="0"/>
                          <a:cs typeface="Times New Roman" panose="02020603050405020304" pitchFamily="18" charset="0"/>
                        </a:rPr>
                        <a:t>Estimated </a:t>
                      </a:r>
                      <a:r>
                        <a:rPr lang="en-US" sz="1200" b="1" dirty="0" smtClean="0">
                          <a:effectLst/>
                          <a:highlight>
                            <a:srgbClr val="FFFF00"/>
                          </a:highlight>
                          <a:latin typeface="Times New Roman" panose="02020603050405020304" pitchFamily="18" charset="0"/>
                          <a:cs typeface="Times New Roman" panose="02020603050405020304" pitchFamily="18" charset="0"/>
                        </a:rPr>
                        <a:t>Total Cost of Attendance </a:t>
                      </a:r>
                      <a:r>
                        <a:rPr lang="en-US" sz="1200" b="1" dirty="0">
                          <a:effectLst/>
                          <a:highlight>
                            <a:srgbClr val="FFFF00"/>
                          </a:highlight>
                          <a:latin typeface="Times New Roman" panose="02020603050405020304" pitchFamily="18" charset="0"/>
                          <a:cs typeface="Times New Roman" panose="02020603050405020304" pitchFamily="18" charset="0"/>
                        </a:rPr>
                        <a:t>Budget</a:t>
                      </a: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200" b="1" dirty="0">
                          <a:effectLst/>
                          <a:highlight>
                            <a:srgbClr val="FFFF00"/>
                          </a:highlight>
                          <a:latin typeface="Times New Roman" panose="02020603050405020304" pitchFamily="18" charset="0"/>
                          <a:cs typeface="Times New Roman" panose="02020603050405020304" pitchFamily="18" charset="0"/>
                        </a:rPr>
                        <a:t>$10,415</a:t>
                      </a: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200" b="1" dirty="0">
                          <a:effectLst/>
                          <a:highlight>
                            <a:srgbClr val="FFFF00"/>
                          </a:highlight>
                          <a:latin typeface="Times New Roman" panose="02020603050405020304" pitchFamily="18" charset="0"/>
                          <a:cs typeface="Times New Roman" panose="02020603050405020304" pitchFamily="18" charset="0"/>
                        </a:rPr>
                        <a:t>$20,828</a:t>
                      </a: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99230276"/>
                  </a:ext>
                </a:extLst>
              </a:tr>
            </a:tbl>
          </a:graphicData>
        </a:graphic>
      </p:graphicFrame>
      <p:sp>
        <p:nvSpPr>
          <p:cNvPr id="8" name="Rectangle 7"/>
          <p:cNvSpPr/>
          <p:nvPr/>
        </p:nvSpPr>
        <p:spPr>
          <a:xfrm>
            <a:off x="-16764" y="5228025"/>
            <a:ext cx="8913105" cy="1121013"/>
          </a:xfrm>
          <a:prstGeom prst="rect">
            <a:avLst/>
          </a:prstGeom>
        </p:spPr>
        <p:txBody>
          <a:bodyPr wrap="square">
            <a:spAutoFit/>
          </a:bodyPr>
          <a:lstStyle/>
          <a:p>
            <a:pPr marL="320040" marR="0">
              <a:lnSpc>
                <a:spcPct val="107000"/>
              </a:lnSpc>
              <a:spcBef>
                <a:spcPts val="0"/>
              </a:spcBef>
              <a:spcAft>
                <a:spcPts val="800"/>
              </a:spcAft>
            </a:pPr>
            <a:r>
              <a:rPr lang="en-US" sz="1050" baseline="30000" dirty="0">
                <a:latin typeface="Times New Roman" panose="02020603050405020304" pitchFamily="18" charset="0"/>
                <a:ea typeface="Times New Roman" panose="02020603050405020304" pitchFamily="18" charset="0"/>
                <a:cs typeface="Times New Roman" panose="02020603050405020304" pitchFamily="18" charset="0"/>
              </a:rPr>
              <a:t>1</a:t>
            </a:r>
            <a:r>
              <a:rPr lang="en-US" sz="1050" dirty="0">
                <a:latin typeface="Times New Roman" panose="02020603050405020304" pitchFamily="18" charset="0"/>
                <a:ea typeface="Times New Roman" panose="02020603050405020304" pitchFamily="18" charset="0"/>
                <a:cs typeface="Times New Roman" panose="02020603050405020304" pitchFamily="18" charset="0"/>
              </a:rPr>
              <a:t> Tuition amount is based on $139 per credit hour (actual tuition will vary based on the actual credit hours enrolled). </a:t>
            </a:r>
            <a:br>
              <a:rPr lang="en-US" sz="1050" dirty="0">
                <a:latin typeface="Times New Roman" panose="02020603050405020304" pitchFamily="18" charset="0"/>
                <a:ea typeface="Times New Roman" panose="02020603050405020304" pitchFamily="18" charset="0"/>
                <a:cs typeface="Times New Roman" panose="02020603050405020304" pitchFamily="18" charset="0"/>
              </a:rPr>
            </a:br>
            <a:r>
              <a:rPr lang="en-US" sz="1050" baseline="30000" dirty="0">
                <a:latin typeface="Times New Roman" panose="02020603050405020304" pitchFamily="18" charset="0"/>
                <a:ea typeface="Times New Roman" panose="02020603050405020304" pitchFamily="18" charset="0"/>
                <a:cs typeface="Times New Roman" panose="02020603050405020304" pitchFamily="18" charset="0"/>
              </a:rPr>
              <a:t>2</a:t>
            </a:r>
            <a:r>
              <a:rPr lang="en-US" sz="1050" dirty="0">
                <a:latin typeface="Times New Roman" panose="02020603050405020304" pitchFamily="18" charset="0"/>
                <a:ea typeface="Times New Roman" panose="02020603050405020304" pitchFamily="18" charset="0"/>
                <a:cs typeface="Times New Roman" panose="02020603050405020304" pitchFamily="18" charset="0"/>
              </a:rPr>
              <a:t> Advising Fees are $6 per credit hour (actual advising fees will vary based on the actual credit hours enrolled). </a:t>
            </a:r>
            <a:br>
              <a:rPr lang="en-US" sz="1050" dirty="0">
                <a:latin typeface="Times New Roman" panose="02020603050405020304" pitchFamily="18" charset="0"/>
                <a:ea typeface="Times New Roman" panose="02020603050405020304" pitchFamily="18" charset="0"/>
                <a:cs typeface="Times New Roman" panose="02020603050405020304" pitchFamily="18" charset="0"/>
              </a:rPr>
            </a:br>
            <a:r>
              <a:rPr lang="en-US" sz="1050" baseline="30000" dirty="0">
                <a:latin typeface="Times New Roman" panose="02020603050405020304" pitchFamily="18" charset="0"/>
                <a:ea typeface="Times New Roman" panose="02020603050405020304" pitchFamily="18" charset="0"/>
                <a:cs typeface="Times New Roman" panose="02020603050405020304" pitchFamily="18" charset="0"/>
              </a:rPr>
              <a:t>3</a:t>
            </a:r>
            <a:r>
              <a:rPr lang="en-US" sz="1050" dirty="0">
                <a:latin typeface="Times New Roman" panose="02020603050405020304" pitchFamily="18" charset="0"/>
                <a:ea typeface="Times New Roman" panose="02020603050405020304" pitchFamily="18" charset="0"/>
                <a:cs typeface="Times New Roman" panose="02020603050405020304" pitchFamily="18" charset="0"/>
              </a:rPr>
              <a:t> Program Fees vary from $3 and $25 per credit hour. </a:t>
            </a:r>
            <a:br>
              <a:rPr lang="en-US" sz="1050" dirty="0">
                <a:latin typeface="Times New Roman" panose="02020603050405020304" pitchFamily="18" charset="0"/>
                <a:ea typeface="Times New Roman" panose="02020603050405020304" pitchFamily="18" charset="0"/>
                <a:cs typeface="Times New Roman" panose="02020603050405020304" pitchFamily="18" charset="0"/>
              </a:rPr>
            </a:br>
            <a:r>
              <a:rPr lang="en-US" sz="1050" baseline="30000" dirty="0">
                <a:latin typeface="Times New Roman" panose="02020603050405020304" pitchFamily="18" charset="0"/>
                <a:ea typeface="Times New Roman" panose="02020603050405020304" pitchFamily="18" charset="0"/>
                <a:cs typeface="Times New Roman" panose="02020603050405020304" pitchFamily="18" charset="0"/>
              </a:rPr>
              <a:t>4</a:t>
            </a:r>
            <a:r>
              <a:rPr lang="en-US" sz="1050" dirty="0">
                <a:latin typeface="Times New Roman" panose="02020603050405020304" pitchFamily="18" charset="0"/>
                <a:ea typeface="Times New Roman" panose="02020603050405020304" pitchFamily="18" charset="0"/>
                <a:cs typeface="Times New Roman" panose="02020603050405020304" pitchFamily="18" charset="0"/>
              </a:rPr>
              <a:t> Room amount is based on a standard double occupancy room. </a:t>
            </a:r>
            <a:br>
              <a:rPr lang="en-US" sz="1050" dirty="0">
                <a:latin typeface="Times New Roman" panose="02020603050405020304" pitchFamily="18" charset="0"/>
                <a:ea typeface="Times New Roman" panose="02020603050405020304" pitchFamily="18" charset="0"/>
                <a:cs typeface="Times New Roman" panose="02020603050405020304" pitchFamily="18" charset="0"/>
              </a:rPr>
            </a:br>
            <a:r>
              <a:rPr lang="en-US" sz="1050" baseline="30000" dirty="0">
                <a:latin typeface="Times New Roman" panose="02020603050405020304" pitchFamily="18" charset="0"/>
                <a:ea typeface="Times New Roman" panose="02020603050405020304" pitchFamily="18" charset="0"/>
                <a:cs typeface="Times New Roman" panose="02020603050405020304" pitchFamily="18" charset="0"/>
              </a:rPr>
              <a:t>5</a:t>
            </a:r>
            <a:r>
              <a:rPr lang="en-US" sz="1050" dirty="0">
                <a:latin typeface="Times New Roman" panose="02020603050405020304" pitchFamily="18" charset="0"/>
                <a:ea typeface="Times New Roman" panose="02020603050405020304" pitchFamily="18" charset="0"/>
                <a:cs typeface="Times New Roman" panose="02020603050405020304" pitchFamily="18" charset="0"/>
              </a:rPr>
              <a:t> Board amount is based on an unlimited meals per week plan. </a:t>
            </a:r>
            <a:br>
              <a:rPr lang="en-US" sz="1050" dirty="0">
                <a:latin typeface="Times New Roman" panose="02020603050405020304" pitchFamily="18" charset="0"/>
                <a:ea typeface="Times New Roman" panose="02020603050405020304" pitchFamily="18" charset="0"/>
                <a:cs typeface="Times New Roman" panose="02020603050405020304" pitchFamily="18" charset="0"/>
              </a:rPr>
            </a:br>
            <a:r>
              <a:rPr lang="en-US" sz="1050" baseline="30000" dirty="0">
                <a:latin typeface="Times New Roman" panose="02020603050405020304" pitchFamily="18" charset="0"/>
                <a:ea typeface="Times New Roman" panose="02020603050405020304" pitchFamily="18" charset="0"/>
                <a:cs typeface="Times New Roman" panose="02020603050405020304" pitchFamily="18" charset="0"/>
              </a:rPr>
              <a:t>6</a:t>
            </a:r>
            <a:r>
              <a:rPr lang="en-US" sz="1050" dirty="0">
                <a:latin typeface="Times New Roman" panose="02020603050405020304" pitchFamily="18" charset="0"/>
                <a:ea typeface="Times New Roman" panose="02020603050405020304" pitchFamily="18" charset="0"/>
                <a:cs typeface="Times New Roman" panose="02020603050405020304" pitchFamily="18" charset="0"/>
              </a:rPr>
              <a:t> Actual cost of books and supplies will vary.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728291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Hathaway Scholarship Based Upon Merit</a:t>
            </a:r>
            <a:endParaRPr lang="en-US" dirty="0"/>
          </a:p>
        </p:txBody>
      </p:sp>
      <p:sp>
        <p:nvSpPr>
          <p:cNvPr id="3" name="Slide Number Placeholder 2"/>
          <p:cNvSpPr>
            <a:spLocks noGrp="1"/>
          </p:cNvSpPr>
          <p:nvPr>
            <p:ph type="sldNum" sz="quarter" idx="4"/>
          </p:nvPr>
        </p:nvSpPr>
        <p:spPr/>
        <p:txBody>
          <a:bodyPr/>
          <a:lstStyle/>
          <a:p>
            <a:fld id="{5E9B6195-AEF7-4DF8-B36C-B411EC6C02A9}" type="slidenum">
              <a:rPr lang="en-US" smtClean="0"/>
              <a:pPr/>
              <a:t>22</a:t>
            </a:fld>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3741843984"/>
              </p:ext>
            </p:extLst>
          </p:nvPr>
        </p:nvGraphicFramePr>
        <p:xfrm>
          <a:off x="1371600" y="1219200"/>
          <a:ext cx="6217920" cy="4784377"/>
        </p:xfrm>
        <a:graphic>
          <a:graphicData uri="http://schemas.openxmlformats.org/drawingml/2006/table">
            <a:tbl>
              <a:tblPr firstRow="1" bandRow="1">
                <a:tableStyleId>{5940675A-B579-460E-94D1-54222C63F5DA}</a:tableStyleId>
              </a:tblPr>
              <a:tblGrid>
                <a:gridCol w="1554480">
                  <a:extLst>
                    <a:ext uri="{9D8B030D-6E8A-4147-A177-3AD203B41FA5}">
                      <a16:colId xmlns:a16="http://schemas.microsoft.com/office/drawing/2014/main" val="2848690183"/>
                    </a:ext>
                  </a:extLst>
                </a:gridCol>
                <a:gridCol w="1554480">
                  <a:extLst>
                    <a:ext uri="{9D8B030D-6E8A-4147-A177-3AD203B41FA5}">
                      <a16:colId xmlns:a16="http://schemas.microsoft.com/office/drawing/2014/main" val="537595492"/>
                    </a:ext>
                  </a:extLst>
                </a:gridCol>
                <a:gridCol w="1554480">
                  <a:extLst>
                    <a:ext uri="{9D8B030D-6E8A-4147-A177-3AD203B41FA5}">
                      <a16:colId xmlns:a16="http://schemas.microsoft.com/office/drawing/2014/main" val="351816486"/>
                    </a:ext>
                  </a:extLst>
                </a:gridCol>
                <a:gridCol w="1554480">
                  <a:extLst>
                    <a:ext uri="{9D8B030D-6E8A-4147-A177-3AD203B41FA5}">
                      <a16:colId xmlns:a16="http://schemas.microsoft.com/office/drawing/2014/main" val="3036807603"/>
                    </a:ext>
                  </a:extLst>
                </a:gridCol>
              </a:tblGrid>
              <a:tr h="430653">
                <a:tc>
                  <a:txBody>
                    <a:bodyPr/>
                    <a:lstStyle/>
                    <a:p>
                      <a:endParaRPr lang="en-US" sz="1200" dirty="0">
                        <a:latin typeface="Times New Roman" panose="02020603050405020304" pitchFamily="18" charset="0"/>
                        <a:cs typeface="Times New Roman" panose="02020603050405020304" pitchFamily="18" charset="0"/>
                      </a:endParaRPr>
                    </a:p>
                  </a:txBody>
                  <a:tcPr/>
                </a:tc>
                <a:tc>
                  <a:txBody>
                    <a:bodyPr/>
                    <a:lstStyle/>
                    <a:p>
                      <a:pPr algn="ctr"/>
                      <a:r>
                        <a:rPr lang="en-US" sz="1200" b="1" dirty="0" smtClean="0">
                          <a:latin typeface="Times New Roman" panose="02020603050405020304" pitchFamily="18" charset="0"/>
                          <a:cs typeface="Times New Roman" panose="02020603050405020304" pitchFamily="18" charset="0"/>
                        </a:rPr>
                        <a:t>Honors</a:t>
                      </a:r>
                      <a:endParaRPr lang="en-US" sz="1200" b="1" dirty="0">
                        <a:latin typeface="Times New Roman" panose="02020603050405020304" pitchFamily="18" charset="0"/>
                        <a:cs typeface="Times New Roman" panose="02020603050405020304" pitchFamily="18" charset="0"/>
                      </a:endParaRPr>
                    </a:p>
                  </a:txBody>
                  <a:tcPr anchor="b"/>
                </a:tc>
                <a:tc>
                  <a:txBody>
                    <a:bodyPr/>
                    <a:lstStyle/>
                    <a:p>
                      <a:pPr algn="ctr"/>
                      <a:r>
                        <a:rPr lang="en-US" sz="1200" b="1" dirty="0" smtClean="0">
                          <a:latin typeface="Times New Roman" panose="02020603050405020304" pitchFamily="18" charset="0"/>
                          <a:cs typeface="Times New Roman" panose="02020603050405020304" pitchFamily="18" charset="0"/>
                        </a:rPr>
                        <a:t>Performance</a:t>
                      </a:r>
                      <a:endParaRPr lang="en-US" sz="1200" b="1" dirty="0">
                        <a:latin typeface="Times New Roman" panose="02020603050405020304" pitchFamily="18" charset="0"/>
                        <a:cs typeface="Times New Roman" panose="02020603050405020304" pitchFamily="18" charset="0"/>
                      </a:endParaRPr>
                    </a:p>
                  </a:txBody>
                  <a:tcPr anchor="b"/>
                </a:tc>
                <a:tc>
                  <a:txBody>
                    <a:bodyPr/>
                    <a:lstStyle/>
                    <a:p>
                      <a:pPr algn="ctr"/>
                      <a:r>
                        <a:rPr lang="en-US" sz="1200" b="1" dirty="0" smtClean="0">
                          <a:latin typeface="Times New Roman" panose="02020603050405020304" pitchFamily="18" charset="0"/>
                          <a:cs typeface="Times New Roman" panose="02020603050405020304" pitchFamily="18" charset="0"/>
                        </a:rPr>
                        <a:t>Opportunity</a:t>
                      </a:r>
                      <a:endParaRPr lang="en-US" sz="1200" b="1" dirty="0">
                        <a:latin typeface="Times New Roman" panose="02020603050405020304" pitchFamily="18" charset="0"/>
                        <a:cs typeface="Times New Roman" panose="02020603050405020304" pitchFamily="18" charset="0"/>
                      </a:endParaRPr>
                    </a:p>
                  </a:txBody>
                  <a:tcPr anchor="b"/>
                </a:tc>
                <a:extLst>
                  <a:ext uri="{0D108BD9-81ED-4DB2-BD59-A6C34878D82A}">
                    <a16:rowId xmlns:a16="http://schemas.microsoft.com/office/drawing/2014/main" val="296430998"/>
                  </a:ext>
                </a:extLst>
              </a:tr>
              <a:tr h="743318">
                <a:tc>
                  <a:txBody>
                    <a:bodyPr/>
                    <a:lstStyle/>
                    <a:p>
                      <a:r>
                        <a:rPr lang="en-US" sz="1200" dirty="0" smtClean="0">
                          <a:latin typeface="Times New Roman" panose="02020603050405020304" pitchFamily="18" charset="0"/>
                          <a:cs typeface="Times New Roman" panose="02020603050405020304" pitchFamily="18" charset="0"/>
                        </a:rPr>
                        <a:t>Award Amounts</a:t>
                      </a:r>
                      <a:endParaRPr lang="en-US" sz="1200" dirty="0">
                        <a:latin typeface="Times New Roman" panose="02020603050405020304" pitchFamily="18" charset="0"/>
                        <a:cs typeface="Times New Roman" panose="02020603050405020304" pitchFamily="18" charset="0"/>
                      </a:endParaRPr>
                    </a:p>
                  </a:txBody>
                  <a:tcPr anchor="ctr"/>
                </a:tc>
                <a:tc>
                  <a:txBody>
                    <a:bodyPr/>
                    <a:lstStyle/>
                    <a:p>
                      <a:pPr algn="ctr"/>
                      <a:r>
                        <a:rPr lang="en-US" sz="1200" dirty="0" smtClean="0">
                          <a:latin typeface="Times New Roman" panose="02020603050405020304" pitchFamily="18" charset="0"/>
                          <a:cs typeface="Times New Roman" panose="02020603050405020304" pitchFamily="18" charset="0"/>
                        </a:rPr>
                        <a:t>$3,360</a:t>
                      </a:r>
                      <a:endParaRPr lang="en-US" sz="1200" dirty="0">
                        <a:latin typeface="Times New Roman" panose="02020603050405020304" pitchFamily="18" charset="0"/>
                        <a:cs typeface="Times New Roman" panose="02020603050405020304" pitchFamily="18" charset="0"/>
                      </a:endParaRPr>
                    </a:p>
                  </a:txBody>
                  <a:tcPr anchor="ctr"/>
                </a:tc>
                <a:tc>
                  <a:txBody>
                    <a:bodyPr/>
                    <a:lstStyle/>
                    <a:p>
                      <a:pPr algn="ctr"/>
                      <a:r>
                        <a:rPr lang="en-US" sz="1200" dirty="0" smtClean="0">
                          <a:latin typeface="Times New Roman" panose="02020603050405020304" pitchFamily="18" charset="0"/>
                          <a:cs typeface="Times New Roman" panose="02020603050405020304" pitchFamily="18" charset="0"/>
                        </a:rPr>
                        <a:t>$2,520</a:t>
                      </a:r>
                      <a:endParaRPr lang="en-US" sz="1200" dirty="0">
                        <a:latin typeface="Times New Roman" panose="02020603050405020304" pitchFamily="18" charset="0"/>
                        <a:cs typeface="Times New Roman" panose="02020603050405020304" pitchFamily="18" charset="0"/>
                      </a:endParaRPr>
                    </a:p>
                  </a:txBody>
                  <a:tcPr anchor="ctr"/>
                </a:tc>
                <a:tc>
                  <a:txBody>
                    <a:bodyPr/>
                    <a:lstStyle/>
                    <a:p>
                      <a:pPr algn="ctr"/>
                      <a:r>
                        <a:rPr lang="en-US" sz="1200" dirty="0" smtClean="0">
                          <a:latin typeface="Times New Roman" panose="02020603050405020304" pitchFamily="18" charset="0"/>
                          <a:cs typeface="Times New Roman" panose="02020603050405020304" pitchFamily="18" charset="0"/>
                        </a:rPr>
                        <a:t>$1,680</a:t>
                      </a:r>
                      <a:endParaRPr lang="en-US" sz="12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462689620"/>
                  </a:ext>
                </a:extLst>
              </a:tr>
              <a:tr h="743318">
                <a:tc>
                  <a:txBody>
                    <a:bodyPr/>
                    <a:lstStyle/>
                    <a:p>
                      <a:r>
                        <a:rPr lang="en-US" sz="1200" dirty="0" smtClean="0">
                          <a:latin typeface="Times New Roman" panose="02020603050405020304" pitchFamily="18" charset="0"/>
                          <a:cs typeface="Times New Roman" panose="02020603050405020304" pitchFamily="18" charset="0"/>
                        </a:rPr>
                        <a:t>Minimum High</a:t>
                      </a:r>
                      <a:r>
                        <a:rPr lang="en-US" sz="1200" baseline="0" dirty="0" smtClean="0">
                          <a:latin typeface="Times New Roman" panose="02020603050405020304" pitchFamily="18" charset="0"/>
                          <a:cs typeface="Times New Roman" panose="02020603050405020304" pitchFamily="18" charset="0"/>
                        </a:rPr>
                        <a:t> School GPA (cumulative)</a:t>
                      </a:r>
                      <a:endParaRPr lang="en-US" sz="1200" dirty="0">
                        <a:latin typeface="Times New Roman" panose="02020603050405020304" pitchFamily="18" charset="0"/>
                        <a:cs typeface="Times New Roman" panose="02020603050405020304" pitchFamily="18" charset="0"/>
                      </a:endParaRPr>
                    </a:p>
                  </a:txBody>
                  <a:tcPr anchor="ctr"/>
                </a:tc>
                <a:tc>
                  <a:txBody>
                    <a:bodyPr/>
                    <a:lstStyle/>
                    <a:p>
                      <a:pPr algn="ctr"/>
                      <a:r>
                        <a:rPr lang="en-US" sz="1200" dirty="0" smtClean="0">
                          <a:latin typeface="Times New Roman" panose="02020603050405020304" pitchFamily="18" charset="0"/>
                          <a:cs typeface="Times New Roman" panose="02020603050405020304" pitchFamily="18" charset="0"/>
                        </a:rPr>
                        <a:t>3.50</a:t>
                      </a:r>
                      <a:endParaRPr lang="en-US" sz="1200" dirty="0">
                        <a:latin typeface="Times New Roman" panose="02020603050405020304" pitchFamily="18" charset="0"/>
                        <a:cs typeface="Times New Roman" panose="02020603050405020304" pitchFamily="18" charset="0"/>
                      </a:endParaRPr>
                    </a:p>
                  </a:txBody>
                  <a:tcPr anchor="ctr"/>
                </a:tc>
                <a:tc>
                  <a:txBody>
                    <a:bodyPr/>
                    <a:lstStyle/>
                    <a:p>
                      <a:pPr algn="ctr"/>
                      <a:r>
                        <a:rPr lang="en-US" sz="1200" dirty="0" smtClean="0">
                          <a:latin typeface="Times New Roman" panose="02020603050405020304" pitchFamily="18" charset="0"/>
                          <a:cs typeface="Times New Roman" panose="02020603050405020304" pitchFamily="18" charset="0"/>
                        </a:rPr>
                        <a:t>3.00</a:t>
                      </a:r>
                      <a:endParaRPr lang="en-US" sz="1200" dirty="0">
                        <a:latin typeface="Times New Roman" panose="02020603050405020304" pitchFamily="18" charset="0"/>
                        <a:cs typeface="Times New Roman" panose="02020603050405020304" pitchFamily="18" charset="0"/>
                      </a:endParaRPr>
                    </a:p>
                  </a:txBody>
                  <a:tcPr anchor="ctr"/>
                </a:tc>
                <a:tc>
                  <a:txBody>
                    <a:bodyPr/>
                    <a:lstStyle/>
                    <a:p>
                      <a:pPr algn="ctr"/>
                      <a:r>
                        <a:rPr lang="en-US" sz="1200" dirty="0" smtClean="0">
                          <a:latin typeface="Times New Roman" panose="02020603050405020304" pitchFamily="18" charset="0"/>
                          <a:cs typeface="Times New Roman" panose="02020603050405020304" pitchFamily="18" charset="0"/>
                        </a:rPr>
                        <a:t>2.50</a:t>
                      </a:r>
                      <a:endParaRPr lang="en-US" sz="12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4047331945"/>
                  </a:ext>
                </a:extLst>
              </a:tr>
              <a:tr h="955696">
                <a:tc>
                  <a:txBody>
                    <a:bodyPr/>
                    <a:lstStyle/>
                    <a:p>
                      <a:r>
                        <a:rPr lang="en-US" sz="1200" dirty="0" smtClean="0">
                          <a:latin typeface="Times New Roman" panose="02020603050405020304" pitchFamily="18" charset="0"/>
                          <a:cs typeface="Times New Roman" panose="02020603050405020304" pitchFamily="18" charset="0"/>
                        </a:rPr>
                        <a:t>Minimum ACT/SAT Score (composite,</a:t>
                      </a:r>
                      <a:r>
                        <a:rPr lang="en-US" sz="1200" baseline="0" dirty="0" smtClean="0">
                          <a:latin typeface="Times New Roman" panose="02020603050405020304" pitchFamily="18" charset="0"/>
                          <a:cs typeface="Times New Roman" panose="02020603050405020304" pitchFamily="18" charset="0"/>
                        </a:rPr>
                        <a:t> not including writing section)</a:t>
                      </a:r>
                      <a:endParaRPr lang="en-US" sz="1200" dirty="0">
                        <a:latin typeface="Times New Roman" panose="02020603050405020304" pitchFamily="18" charset="0"/>
                        <a:cs typeface="Times New Roman" panose="02020603050405020304" pitchFamily="18" charset="0"/>
                      </a:endParaRPr>
                    </a:p>
                  </a:txBody>
                  <a:tcPr anchor="ctr"/>
                </a:tc>
                <a:tc>
                  <a:txBody>
                    <a:bodyPr/>
                    <a:lstStyle/>
                    <a:p>
                      <a:pPr algn="ctr"/>
                      <a:r>
                        <a:rPr lang="en-US" sz="1200" dirty="0" smtClean="0">
                          <a:latin typeface="Times New Roman" panose="02020603050405020304" pitchFamily="18" charset="0"/>
                          <a:cs typeface="Times New Roman" panose="02020603050405020304" pitchFamily="18" charset="0"/>
                        </a:rPr>
                        <a:t>25/1200</a:t>
                      </a:r>
                      <a:endParaRPr lang="en-US" sz="1200" dirty="0">
                        <a:latin typeface="Times New Roman" panose="02020603050405020304" pitchFamily="18" charset="0"/>
                        <a:cs typeface="Times New Roman" panose="02020603050405020304" pitchFamily="18" charset="0"/>
                      </a:endParaRPr>
                    </a:p>
                  </a:txBody>
                  <a:tcPr anchor="ctr"/>
                </a:tc>
                <a:tc>
                  <a:txBody>
                    <a:bodyPr/>
                    <a:lstStyle/>
                    <a:p>
                      <a:pPr algn="ctr"/>
                      <a:r>
                        <a:rPr lang="en-US" sz="1200" dirty="0" smtClean="0">
                          <a:latin typeface="Times New Roman" panose="02020603050405020304" pitchFamily="18" charset="0"/>
                          <a:cs typeface="Times New Roman" panose="02020603050405020304" pitchFamily="18" charset="0"/>
                        </a:rPr>
                        <a:t>21/1060</a:t>
                      </a:r>
                      <a:endParaRPr lang="en-US" sz="1200" dirty="0">
                        <a:latin typeface="Times New Roman" panose="02020603050405020304" pitchFamily="18" charset="0"/>
                        <a:cs typeface="Times New Roman" panose="02020603050405020304" pitchFamily="18" charset="0"/>
                      </a:endParaRPr>
                    </a:p>
                  </a:txBody>
                  <a:tcPr anchor="ctr"/>
                </a:tc>
                <a:tc>
                  <a:txBody>
                    <a:bodyPr/>
                    <a:lstStyle/>
                    <a:p>
                      <a:pPr algn="ctr"/>
                      <a:r>
                        <a:rPr lang="en-US" sz="1200" dirty="0" smtClean="0">
                          <a:latin typeface="Times New Roman" panose="02020603050405020304" pitchFamily="18" charset="0"/>
                          <a:cs typeface="Times New Roman" panose="02020603050405020304" pitchFamily="18" charset="0"/>
                        </a:rPr>
                        <a:t>19/990</a:t>
                      </a:r>
                      <a:endParaRPr lang="en-US" sz="12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436565077"/>
                  </a:ext>
                </a:extLst>
              </a:tr>
              <a:tr h="955696">
                <a:tc>
                  <a:txBody>
                    <a:bodyPr/>
                    <a:lstStyle/>
                    <a:p>
                      <a:r>
                        <a:rPr lang="en-US" sz="1200" dirty="0" smtClean="0">
                          <a:latin typeface="Times New Roman" panose="02020603050405020304" pitchFamily="18" charset="0"/>
                          <a:cs typeface="Times New Roman" panose="02020603050405020304" pitchFamily="18" charset="0"/>
                        </a:rPr>
                        <a:t>Length of Award</a:t>
                      </a:r>
                      <a:endParaRPr lang="en-US" sz="1200" dirty="0">
                        <a:latin typeface="Times New Roman" panose="02020603050405020304" pitchFamily="18" charset="0"/>
                        <a:cs typeface="Times New Roman" panose="02020603050405020304" pitchFamily="18" charset="0"/>
                      </a:endParaRPr>
                    </a:p>
                  </a:txBody>
                  <a:tcPr anchor="ctr"/>
                </a:tc>
                <a:tc>
                  <a:txBody>
                    <a:bodyPr/>
                    <a:lstStyle/>
                    <a:p>
                      <a:pPr algn="ctr"/>
                      <a:r>
                        <a:rPr lang="en-US" sz="1200" dirty="0" smtClean="0">
                          <a:latin typeface="Times New Roman" panose="02020603050405020304" pitchFamily="18" charset="0"/>
                          <a:cs typeface="Times New Roman" panose="02020603050405020304" pitchFamily="18" charset="0"/>
                        </a:rPr>
                        <a:t>8 Full-Time Semesters</a:t>
                      </a:r>
                      <a:endParaRPr lang="en-US" sz="1200" dirty="0">
                        <a:latin typeface="Times New Roman" panose="02020603050405020304" pitchFamily="18" charset="0"/>
                        <a:cs typeface="Times New Roman" panose="02020603050405020304" pitchFamily="18" charset="0"/>
                      </a:endParaRPr>
                    </a:p>
                  </a:txBody>
                  <a:tcPr anchor="ctr"/>
                </a:tc>
                <a:tc>
                  <a:txBody>
                    <a:bodyPr/>
                    <a:lstStyle/>
                    <a:p>
                      <a:pPr algn="ctr"/>
                      <a:r>
                        <a:rPr lang="en-US" sz="1200" dirty="0" smtClean="0">
                          <a:latin typeface="Times New Roman" panose="02020603050405020304" pitchFamily="18" charset="0"/>
                          <a:cs typeface="Times New Roman" panose="02020603050405020304" pitchFamily="18" charset="0"/>
                        </a:rPr>
                        <a:t>8 Full-Time Semesters</a:t>
                      </a:r>
                      <a:endParaRPr lang="en-US" sz="1200" dirty="0">
                        <a:latin typeface="Times New Roman" panose="02020603050405020304" pitchFamily="18" charset="0"/>
                        <a:cs typeface="Times New Roman" panose="02020603050405020304" pitchFamily="18" charset="0"/>
                      </a:endParaRPr>
                    </a:p>
                  </a:txBody>
                  <a:tcPr anchor="ctr"/>
                </a:tc>
                <a:tc>
                  <a:txBody>
                    <a:bodyPr/>
                    <a:lstStyle/>
                    <a:p>
                      <a:pPr algn="ctr"/>
                      <a:r>
                        <a:rPr lang="en-US" sz="1200" dirty="0" smtClean="0">
                          <a:latin typeface="Times New Roman" panose="02020603050405020304" pitchFamily="18" charset="0"/>
                          <a:cs typeface="Times New Roman" panose="02020603050405020304" pitchFamily="18" charset="0"/>
                        </a:rPr>
                        <a:t>8 Full-Time Semesters</a:t>
                      </a:r>
                      <a:endParaRPr lang="en-US" sz="12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991433263"/>
                  </a:ext>
                </a:extLst>
              </a:tr>
              <a:tr h="955696">
                <a:tc>
                  <a:txBody>
                    <a:bodyPr/>
                    <a:lstStyle/>
                    <a:p>
                      <a:r>
                        <a:rPr lang="en-US" sz="1200" dirty="0" smtClean="0">
                          <a:latin typeface="Times New Roman" panose="02020603050405020304" pitchFamily="18" charset="0"/>
                          <a:cs typeface="Times New Roman" panose="02020603050405020304" pitchFamily="18" charset="0"/>
                        </a:rPr>
                        <a:t>Minimum College GPA (cumulative)</a:t>
                      </a:r>
                      <a:endParaRPr lang="en-US" sz="1200" dirty="0">
                        <a:latin typeface="Times New Roman" panose="02020603050405020304" pitchFamily="18" charset="0"/>
                        <a:cs typeface="Times New Roman" panose="02020603050405020304" pitchFamily="18" charset="0"/>
                      </a:endParaRPr>
                    </a:p>
                  </a:txBody>
                  <a:tcPr anchor="ctr"/>
                </a:tc>
                <a:tc>
                  <a:txBody>
                    <a:bodyPr/>
                    <a:lstStyle/>
                    <a:p>
                      <a:pPr algn="ctr"/>
                      <a:r>
                        <a:rPr lang="en-US" sz="1200" dirty="0" smtClean="0">
                          <a:latin typeface="Times New Roman" panose="02020603050405020304" pitchFamily="18" charset="0"/>
                          <a:cs typeface="Times New Roman" panose="02020603050405020304" pitchFamily="18" charset="0"/>
                        </a:rPr>
                        <a:t>2.50</a:t>
                      </a:r>
                      <a:endParaRPr lang="en-US" sz="1200" dirty="0">
                        <a:latin typeface="Times New Roman" panose="02020603050405020304" pitchFamily="18" charset="0"/>
                        <a:cs typeface="Times New Roman" panose="02020603050405020304" pitchFamily="18" charset="0"/>
                      </a:endParaRPr>
                    </a:p>
                  </a:txBody>
                  <a:tcPr anchor="ctr"/>
                </a:tc>
                <a:tc>
                  <a:txBody>
                    <a:bodyPr/>
                    <a:lstStyle/>
                    <a:p>
                      <a:pPr algn="ctr"/>
                      <a:r>
                        <a:rPr lang="en-US" sz="1200" dirty="0" smtClean="0">
                          <a:latin typeface="Times New Roman" panose="02020603050405020304" pitchFamily="18" charset="0"/>
                          <a:cs typeface="Times New Roman" panose="02020603050405020304" pitchFamily="18" charset="0"/>
                        </a:rPr>
                        <a:t>2.50</a:t>
                      </a:r>
                      <a:endParaRPr lang="en-US" sz="1200" dirty="0">
                        <a:latin typeface="Times New Roman" panose="02020603050405020304" pitchFamily="18" charset="0"/>
                        <a:cs typeface="Times New Roman" panose="02020603050405020304" pitchFamily="18" charset="0"/>
                      </a:endParaRPr>
                    </a:p>
                  </a:txBody>
                  <a:tcPr anchor="ctr"/>
                </a:tc>
                <a:tc>
                  <a:txBody>
                    <a:bodyPr/>
                    <a:lstStyle/>
                    <a:p>
                      <a:pPr algn="ctr"/>
                      <a:r>
                        <a:rPr lang="en-US" sz="1200" dirty="0" smtClean="0">
                          <a:latin typeface="Times New Roman" panose="02020603050405020304" pitchFamily="18" charset="0"/>
                          <a:cs typeface="Times New Roman" panose="02020603050405020304" pitchFamily="18" charset="0"/>
                        </a:rPr>
                        <a:t>2.25</a:t>
                      </a:r>
                      <a:endParaRPr lang="en-US" sz="12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462639399"/>
                  </a:ext>
                </a:extLst>
              </a:tr>
            </a:tbl>
          </a:graphicData>
        </a:graphic>
      </p:graphicFrame>
    </p:spTree>
    <p:extLst>
      <p:ext uri="{BB962C8B-B14F-4D97-AF65-F5344CB8AC3E}">
        <p14:creationId xmlns:p14="http://schemas.microsoft.com/office/powerpoint/2010/main" val="42578899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Hathaway Scholarship Based Upon Need</a:t>
            </a:r>
            <a:endParaRPr lang="en-US" dirty="0"/>
          </a:p>
        </p:txBody>
      </p:sp>
      <p:sp>
        <p:nvSpPr>
          <p:cNvPr id="3" name="Slide Number Placeholder 2"/>
          <p:cNvSpPr>
            <a:spLocks noGrp="1"/>
          </p:cNvSpPr>
          <p:nvPr>
            <p:ph type="sldNum" sz="quarter" idx="4"/>
          </p:nvPr>
        </p:nvSpPr>
        <p:spPr/>
        <p:txBody>
          <a:bodyPr/>
          <a:lstStyle/>
          <a:p>
            <a:fld id="{5E9B6195-AEF7-4DF8-B36C-B411EC6C02A9}" type="slidenum">
              <a:rPr lang="en-US" smtClean="0"/>
              <a:pPr/>
              <a:t>23</a:t>
            </a:fld>
            <a:endParaRPr lang="en-US" dirty="0"/>
          </a:p>
        </p:txBody>
      </p:sp>
      <p:sp>
        <p:nvSpPr>
          <p:cNvPr id="4" name="Rectangle 3"/>
          <p:cNvSpPr/>
          <p:nvPr/>
        </p:nvSpPr>
        <p:spPr>
          <a:xfrm>
            <a:off x="1371600" y="1752600"/>
            <a:ext cx="7010400" cy="3631892"/>
          </a:xfrm>
          <a:prstGeom prst="rect">
            <a:avLst/>
          </a:prstGeom>
        </p:spPr>
        <p:txBody>
          <a:bodyPr wrap="square">
            <a:spAutoFit/>
          </a:bodyPr>
          <a:lstStyle/>
          <a:p>
            <a:pPr>
              <a:lnSpc>
                <a:spcPct val="107000"/>
              </a:lnSpc>
              <a:spcAft>
                <a:spcPts val="800"/>
              </a:spcAft>
            </a:pPr>
            <a:r>
              <a:rPr lang="en-US" sz="1600" b="1" dirty="0">
                <a:latin typeface="Times New Roman" panose="02020603050405020304" pitchFamily="18" charset="0"/>
                <a:ea typeface="Calibri" panose="020F0502020204030204" pitchFamily="34" charset="0"/>
                <a:cs typeface="Times New Roman" panose="02020603050405020304" pitchFamily="18" charset="0"/>
              </a:rPr>
              <a:t>The Hathaway Need Formula</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Total Budget (Cost of Attendance)</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 Estimated Family Contribution (EFC from FAFSA)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 All gift aid (scholarships and grants) student is receiving (includes Hathaway Merit Award)</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 $2,000 (Hathaway gap)</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1400" b="1" dirty="0">
                <a:latin typeface="Times New Roman" panose="02020603050405020304" pitchFamily="18" charset="0"/>
                <a:ea typeface="Calibri" panose="020F0502020204030204" pitchFamily="34" charset="0"/>
                <a:cs typeface="Times New Roman" panose="02020603050405020304" pitchFamily="18" charset="0"/>
              </a:rPr>
              <a:t>= Hathaway Need</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1200"/>
              </a:spcAft>
              <a:buFont typeface="Symbol" panose="05050102010706020507" pitchFamily="18" charset="2"/>
              <a:buChar char=""/>
            </a:pPr>
            <a:r>
              <a:rPr lang="en-US" sz="1200" i="1" dirty="0">
                <a:latin typeface="Times New Roman" panose="02020603050405020304" pitchFamily="18" charset="0"/>
                <a:ea typeface="Calibri" panose="020F0502020204030204" pitchFamily="34" charset="0"/>
                <a:cs typeface="Times New Roman" panose="02020603050405020304" pitchFamily="18" charset="0"/>
              </a:rPr>
              <a:t>For Honors level: 100% of Hathaway Need is awarded, but cannot be less than $210 / academic year when need is present.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i="1" dirty="0">
                <a:latin typeface="Times New Roman" panose="02020603050405020304" pitchFamily="18" charset="0"/>
                <a:ea typeface="Calibri" panose="020F0502020204030204" pitchFamily="34" charset="0"/>
                <a:cs typeface="Times New Roman" panose="02020603050405020304" pitchFamily="18" charset="0"/>
              </a:rPr>
              <a:t>For all other levels: 25% of Hathaway Need is awarded, but cannot exceed $1,575 / academic year or be less than $210 / academic year when need is present.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223537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Example#1: Undergraduate Resident with Estimated Family Contribution (EFC) of $0</a:t>
            </a:r>
            <a:endParaRPr lang="en-US" dirty="0"/>
          </a:p>
        </p:txBody>
      </p:sp>
      <p:sp>
        <p:nvSpPr>
          <p:cNvPr id="3" name="Slide Number Placeholder 2"/>
          <p:cNvSpPr>
            <a:spLocks noGrp="1"/>
          </p:cNvSpPr>
          <p:nvPr>
            <p:ph type="sldNum" sz="quarter" idx="4"/>
          </p:nvPr>
        </p:nvSpPr>
        <p:spPr/>
        <p:txBody>
          <a:bodyPr/>
          <a:lstStyle/>
          <a:p>
            <a:fld id="{5E9B6195-AEF7-4DF8-B36C-B411EC6C02A9}" type="slidenum">
              <a:rPr lang="en-US" smtClean="0"/>
              <a:pPr/>
              <a:t>24</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592287845"/>
              </p:ext>
            </p:extLst>
          </p:nvPr>
        </p:nvGraphicFramePr>
        <p:xfrm>
          <a:off x="609600" y="1524000"/>
          <a:ext cx="7863840" cy="3500832"/>
        </p:xfrm>
        <a:graphic>
          <a:graphicData uri="http://schemas.openxmlformats.org/drawingml/2006/table">
            <a:tbl>
              <a:tblPr firstRow="1" firstCol="1" bandRow="1"/>
              <a:tblGrid>
                <a:gridCol w="3802635">
                  <a:extLst>
                    <a:ext uri="{9D8B030D-6E8A-4147-A177-3AD203B41FA5}">
                      <a16:colId xmlns:a16="http://schemas.microsoft.com/office/drawing/2014/main" val="3073295047"/>
                    </a:ext>
                  </a:extLst>
                </a:gridCol>
                <a:gridCol w="1353735">
                  <a:extLst>
                    <a:ext uri="{9D8B030D-6E8A-4147-A177-3AD203B41FA5}">
                      <a16:colId xmlns:a16="http://schemas.microsoft.com/office/drawing/2014/main" val="1197796508"/>
                    </a:ext>
                  </a:extLst>
                </a:gridCol>
                <a:gridCol w="1353735">
                  <a:extLst>
                    <a:ext uri="{9D8B030D-6E8A-4147-A177-3AD203B41FA5}">
                      <a16:colId xmlns:a16="http://schemas.microsoft.com/office/drawing/2014/main" val="2726430900"/>
                    </a:ext>
                  </a:extLst>
                </a:gridCol>
                <a:gridCol w="1353735">
                  <a:extLst>
                    <a:ext uri="{9D8B030D-6E8A-4147-A177-3AD203B41FA5}">
                      <a16:colId xmlns:a16="http://schemas.microsoft.com/office/drawing/2014/main" val="2382836342"/>
                    </a:ext>
                  </a:extLst>
                </a:gridCol>
              </a:tblGrid>
              <a:tr h="497496">
                <a:tc>
                  <a:txBody>
                    <a:bodyPr/>
                    <a:lstStyle/>
                    <a:p>
                      <a:pPr marL="0" marR="0" algn="ctr">
                        <a:lnSpc>
                          <a:spcPct val="107000"/>
                        </a:lnSpc>
                        <a:spcBef>
                          <a:spcPts val="0"/>
                        </a:spcBef>
                        <a:spcAft>
                          <a:spcPts val="800"/>
                        </a:spcAft>
                      </a:pPr>
                      <a:r>
                        <a:rPr lang="en-US" sz="12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EFC: $0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07000"/>
                        </a:lnSpc>
                        <a:spcBef>
                          <a:spcPts val="0"/>
                        </a:spcBef>
                        <a:spcAft>
                          <a:spcPts val="800"/>
                        </a:spcAft>
                      </a:pPr>
                      <a:r>
                        <a:rPr lang="en-US"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HONORS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07000"/>
                        </a:lnSpc>
                        <a:spcBef>
                          <a:spcPts val="0"/>
                        </a:spcBef>
                        <a:spcAft>
                          <a:spcPts val="800"/>
                        </a:spcAft>
                      </a:pPr>
                      <a:r>
                        <a:rPr lang="en-US"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PERFORMANCE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07000"/>
                        </a:lnSpc>
                        <a:spcBef>
                          <a:spcPts val="0"/>
                        </a:spcBef>
                        <a:spcAft>
                          <a:spcPts val="800"/>
                        </a:spcAft>
                      </a:pPr>
                      <a:r>
                        <a:rPr lang="en-U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OPPORTUNITY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682290380"/>
                  </a:ext>
                </a:extLst>
              </a:tr>
              <a:tr h="248210">
                <a:tc>
                  <a:txBody>
                    <a:bodyPr/>
                    <a:lstStyle/>
                    <a:p>
                      <a:pPr marL="0" marR="0">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Total Cost of Attendance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20,828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20,828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20,828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7830061"/>
                  </a:ext>
                </a:extLst>
              </a:tr>
              <a:tr h="260618">
                <a:tc>
                  <a:txBody>
                    <a:bodyPr/>
                    <a:lstStyle/>
                    <a:p>
                      <a:pPr marL="0" marR="0">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Estimated Family Contribution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7634417"/>
                  </a:ext>
                </a:extLst>
              </a:tr>
              <a:tr h="248210">
                <a:tc>
                  <a:txBody>
                    <a:bodyPr/>
                    <a:lstStyle/>
                    <a:p>
                      <a:pPr marL="0" marR="0">
                        <a:lnSpc>
                          <a:spcPct val="107000"/>
                        </a:lnSpc>
                        <a:spcBef>
                          <a:spcPts val="0"/>
                        </a:spcBef>
                        <a:spcAft>
                          <a:spcPts val="800"/>
                        </a:spcAft>
                      </a:pPr>
                      <a:r>
                        <a:rPr lang="en-U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Hathaway Merit Award</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3,360 </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2,520 </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1,680 </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1101079"/>
                  </a:ext>
                </a:extLst>
              </a:tr>
              <a:tr h="248210">
                <a:tc>
                  <a:txBody>
                    <a:bodyPr/>
                    <a:lstStyle/>
                    <a:p>
                      <a:pPr marL="0" marR="0">
                        <a:lnSpc>
                          <a:spcPct val="107000"/>
                        </a:lnSpc>
                        <a:spcBef>
                          <a:spcPts val="0"/>
                        </a:spcBef>
                        <a:spcAft>
                          <a:spcPts val="8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Other Grants and Scholarships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4513201"/>
                  </a:ext>
                </a:extLst>
              </a:tr>
              <a:tr h="248210">
                <a:tc>
                  <a:txBody>
                    <a:bodyPr/>
                    <a:lstStyle/>
                    <a:p>
                      <a:pPr marL="0" marR="0" indent="139700">
                        <a:lnSpc>
                          <a:spcPct val="107000"/>
                        </a:lnSpc>
                        <a:spcBef>
                          <a:spcPts val="0"/>
                        </a:spcBef>
                        <a:spcAft>
                          <a:spcPts val="800"/>
                        </a:spcAft>
                      </a:pPr>
                      <a:r>
                        <a:rPr lang="en-U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Federal Pell Grant</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6,195 </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6,195 </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6,195 </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4756757"/>
                  </a:ext>
                </a:extLst>
              </a:tr>
              <a:tr h="248210">
                <a:tc>
                  <a:txBody>
                    <a:bodyPr/>
                    <a:lstStyle/>
                    <a:p>
                      <a:pPr marL="0" marR="0" indent="139700">
                        <a:lnSpc>
                          <a:spcPct val="107000"/>
                        </a:lnSpc>
                        <a:spcBef>
                          <a:spcPts val="0"/>
                        </a:spcBef>
                        <a:spcAft>
                          <a:spcPts val="800"/>
                        </a:spcAft>
                      </a:pPr>
                      <a:r>
                        <a:rPr lang="en-U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Wyoming Scholars Award</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1,000 </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 </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 </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8629322"/>
                  </a:ext>
                </a:extLst>
              </a:tr>
              <a:tr h="248210">
                <a:tc>
                  <a:txBody>
                    <a:bodyPr/>
                    <a:lstStyle/>
                    <a:p>
                      <a:pPr marL="0" marR="0">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Hathaway Gap</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2,000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2,000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2,000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0244621"/>
                  </a:ext>
                </a:extLst>
              </a:tr>
              <a:tr h="248210">
                <a:tc>
                  <a:txBody>
                    <a:bodyPr/>
                    <a:lstStyle/>
                    <a:p>
                      <a:pPr marL="0" marR="0">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Hathaway Need Calculation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8,273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10,113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10,953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3915816"/>
                  </a:ext>
                </a:extLst>
              </a:tr>
              <a:tr h="260618">
                <a:tc>
                  <a:txBody>
                    <a:bodyPr/>
                    <a:lstStyle/>
                    <a:p>
                      <a:pPr marL="0" marR="0">
                        <a:lnSpc>
                          <a:spcPct val="107000"/>
                        </a:lnSpc>
                        <a:spcBef>
                          <a:spcPts val="0"/>
                        </a:spcBef>
                        <a:spcAft>
                          <a:spcPts val="800"/>
                        </a:spcAft>
                      </a:pPr>
                      <a:r>
                        <a:rPr lang="en-US"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Hathaway Need Award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8,273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1,575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1,575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6086202"/>
                  </a:ext>
                </a:extLst>
              </a:tr>
              <a:tr h="248210">
                <a:tc>
                  <a:txBody>
                    <a:bodyPr/>
                    <a:lstStyle/>
                    <a:p>
                      <a:pPr marL="0" marR="0" algn="ct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Direct Costs to UW</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r">
                        <a:lnSpc>
                          <a:spcPct val="107000"/>
                        </a:lnSpc>
                        <a:spcBef>
                          <a:spcPts val="0"/>
                        </a:spcBef>
                        <a:spcAft>
                          <a:spcPts val="8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16588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16588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r">
                        <a:lnSpc>
                          <a:spcPct val="107000"/>
                        </a:lnSpc>
                        <a:spcBef>
                          <a:spcPts val="0"/>
                        </a:spcBef>
                        <a:spcAft>
                          <a:spcPts val="8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16588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695424442"/>
                  </a:ext>
                </a:extLst>
              </a:tr>
              <a:tr h="248210">
                <a:tc>
                  <a:txBody>
                    <a:bodyPr/>
                    <a:lstStyle/>
                    <a:p>
                      <a:pPr marL="0" marR="0">
                        <a:lnSpc>
                          <a:spcPct val="107000"/>
                        </a:lnSpc>
                        <a:spcBef>
                          <a:spcPts val="0"/>
                        </a:spcBef>
                        <a:spcAft>
                          <a:spcPts val="8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Total </a:t>
                      </a:r>
                      <a:r>
                        <a:rPr lang="en-US" sz="12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Financial</a:t>
                      </a:r>
                      <a:r>
                        <a:rPr lang="en-US" sz="1200" baseline="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Gift Aid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18,828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12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10,290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12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9,450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3421057"/>
                  </a:ext>
                </a:extLst>
              </a:tr>
              <a:tr h="248210">
                <a:tc>
                  <a:txBody>
                    <a:bodyPr/>
                    <a:lstStyle/>
                    <a:p>
                      <a:pPr marL="0" marR="0">
                        <a:lnSpc>
                          <a:spcPct val="107000"/>
                        </a:lnSpc>
                        <a:spcBef>
                          <a:spcPts val="0"/>
                        </a:spcBef>
                        <a:spcAft>
                          <a:spcPts val="800"/>
                        </a:spcAft>
                      </a:pPr>
                      <a:r>
                        <a:rPr lang="en-US" sz="12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Total</a:t>
                      </a:r>
                      <a:r>
                        <a:rPr lang="en-US" sz="1200" b="1" baseline="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Out of Pocket Cost to Student</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2,000 </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12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10,538 </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12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11,378 </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8698427"/>
                  </a:ext>
                </a:extLst>
              </a:tr>
            </a:tbl>
          </a:graphicData>
        </a:graphic>
      </p:graphicFrame>
    </p:spTree>
    <p:extLst>
      <p:ext uri="{BB962C8B-B14F-4D97-AF65-F5344CB8AC3E}">
        <p14:creationId xmlns:p14="http://schemas.microsoft.com/office/powerpoint/2010/main" val="7823163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Example#2: Undergraduate Resident with Estimated Family Contribution (EFC) of $5,576 (max EFC within Pell eligibility)</a:t>
            </a:r>
            <a:endParaRPr lang="en-US" dirty="0"/>
          </a:p>
        </p:txBody>
      </p:sp>
      <p:sp>
        <p:nvSpPr>
          <p:cNvPr id="3" name="Slide Number Placeholder 2"/>
          <p:cNvSpPr>
            <a:spLocks noGrp="1"/>
          </p:cNvSpPr>
          <p:nvPr>
            <p:ph type="sldNum" sz="quarter" idx="4"/>
          </p:nvPr>
        </p:nvSpPr>
        <p:spPr/>
        <p:txBody>
          <a:bodyPr/>
          <a:lstStyle/>
          <a:p>
            <a:fld id="{5E9B6195-AEF7-4DF8-B36C-B411EC6C02A9}" type="slidenum">
              <a:rPr lang="en-US" smtClean="0"/>
              <a:pPr/>
              <a:t>25</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839638943"/>
              </p:ext>
            </p:extLst>
          </p:nvPr>
        </p:nvGraphicFramePr>
        <p:xfrm>
          <a:off x="609600" y="1524000"/>
          <a:ext cx="7863840" cy="3500832"/>
        </p:xfrm>
        <a:graphic>
          <a:graphicData uri="http://schemas.openxmlformats.org/drawingml/2006/table">
            <a:tbl>
              <a:tblPr firstRow="1" firstCol="1" bandRow="1"/>
              <a:tblGrid>
                <a:gridCol w="3802635">
                  <a:extLst>
                    <a:ext uri="{9D8B030D-6E8A-4147-A177-3AD203B41FA5}">
                      <a16:colId xmlns:a16="http://schemas.microsoft.com/office/drawing/2014/main" val="3073295047"/>
                    </a:ext>
                  </a:extLst>
                </a:gridCol>
                <a:gridCol w="1353735">
                  <a:extLst>
                    <a:ext uri="{9D8B030D-6E8A-4147-A177-3AD203B41FA5}">
                      <a16:colId xmlns:a16="http://schemas.microsoft.com/office/drawing/2014/main" val="1197796508"/>
                    </a:ext>
                  </a:extLst>
                </a:gridCol>
                <a:gridCol w="1353735">
                  <a:extLst>
                    <a:ext uri="{9D8B030D-6E8A-4147-A177-3AD203B41FA5}">
                      <a16:colId xmlns:a16="http://schemas.microsoft.com/office/drawing/2014/main" val="2726430900"/>
                    </a:ext>
                  </a:extLst>
                </a:gridCol>
                <a:gridCol w="1353735">
                  <a:extLst>
                    <a:ext uri="{9D8B030D-6E8A-4147-A177-3AD203B41FA5}">
                      <a16:colId xmlns:a16="http://schemas.microsoft.com/office/drawing/2014/main" val="2382836342"/>
                    </a:ext>
                  </a:extLst>
                </a:gridCol>
              </a:tblGrid>
              <a:tr h="497496">
                <a:tc>
                  <a:txBody>
                    <a:bodyPr/>
                    <a:lstStyle/>
                    <a:p>
                      <a:pPr marL="0" marR="0" algn="ctr">
                        <a:lnSpc>
                          <a:spcPct val="107000"/>
                        </a:lnSpc>
                        <a:spcBef>
                          <a:spcPts val="0"/>
                        </a:spcBef>
                        <a:spcAft>
                          <a:spcPts val="800"/>
                        </a:spcAft>
                      </a:pPr>
                      <a:r>
                        <a:rPr lang="en-US" sz="12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EFC: $5,576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07000"/>
                        </a:lnSpc>
                        <a:spcBef>
                          <a:spcPts val="0"/>
                        </a:spcBef>
                        <a:spcAft>
                          <a:spcPts val="800"/>
                        </a:spcAft>
                      </a:pPr>
                      <a:r>
                        <a:rPr lang="en-US"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HONORS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07000"/>
                        </a:lnSpc>
                        <a:spcBef>
                          <a:spcPts val="0"/>
                        </a:spcBef>
                        <a:spcAft>
                          <a:spcPts val="800"/>
                        </a:spcAft>
                      </a:pPr>
                      <a:r>
                        <a:rPr lang="en-US"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PERFORMANCE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07000"/>
                        </a:lnSpc>
                        <a:spcBef>
                          <a:spcPts val="0"/>
                        </a:spcBef>
                        <a:spcAft>
                          <a:spcPts val="800"/>
                        </a:spcAft>
                      </a:pPr>
                      <a:r>
                        <a:rPr lang="en-U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OPPORTUNITY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682290380"/>
                  </a:ext>
                </a:extLst>
              </a:tr>
              <a:tr h="248210">
                <a:tc>
                  <a:txBody>
                    <a:bodyPr/>
                    <a:lstStyle/>
                    <a:p>
                      <a:pPr marL="0" marR="0">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Total Cost of Attendance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20,828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20,828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20,828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7830061"/>
                  </a:ext>
                </a:extLst>
              </a:tr>
              <a:tr h="260618">
                <a:tc>
                  <a:txBody>
                    <a:bodyPr/>
                    <a:lstStyle/>
                    <a:p>
                      <a:pPr marL="0" marR="0">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Estimated Family Contribution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5,576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5,576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5,576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7634417"/>
                  </a:ext>
                </a:extLst>
              </a:tr>
              <a:tr h="248210">
                <a:tc>
                  <a:txBody>
                    <a:bodyPr/>
                    <a:lstStyle/>
                    <a:p>
                      <a:pPr marL="0" marR="0">
                        <a:lnSpc>
                          <a:spcPct val="107000"/>
                        </a:lnSpc>
                        <a:spcBef>
                          <a:spcPts val="0"/>
                        </a:spcBef>
                        <a:spcAft>
                          <a:spcPts val="800"/>
                        </a:spcAft>
                      </a:pPr>
                      <a:r>
                        <a:rPr lang="en-U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Hathaway Merit Award</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3,360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2,520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1,680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1101079"/>
                  </a:ext>
                </a:extLst>
              </a:tr>
              <a:tr h="248210">
                <a:tc>
                  <a:txBody>
                    <a:bodyPr/>
                    <a:lstStyle/>
                    <a:p>
                      <a:pPr marL="0" marR="0">
                        <a:lnSpc>
                          <a:spcPct val="107000"/>
                        </a:lnSpc>
                        <a:spcBef>
                          <a:spcPts val="0"/>
                        </a:spcBef>
                        <a:spcAft>
                          <a:spcPts val="8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Other Grants and Scholarships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4513201"/>
                  </a:ext>
                </a:extLst>
              </a:tr>
              <a:tr h="248210">
                <a:tc>
                  <a:txBody>
                    <a:bodyPr/>
                    <a:lstStyle/>
                    <a:p>
                      <a:pPr marL="0" marR="0" indent="139700">
                        <a:lnSpc>
                          <a:spcPct val="107000"/>
                        </a:lnSpc>
                        <a:spcBef>
                          <a:spcPts val="0"/>
                        </a:spcBef>
                        <a:spcAft>
                          <a:spcPts val="800"/>
                        </a:spcAft>
                      </a:pPr>
                      <a:r>
                        <a:rPr lang="en-U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Federal Pell Grant</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657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657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657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4756757"/>
                  </a:ext>
                </a:extLst>
              </a:tr>
              <a:tr h="248210">
                <a:tc>
                  <a:txBody>
                    <a:bodyPr/>
                    <a:lstStyle/>
                    <a:p>
                      <a:pPr marL="0" marR="0" indent="139700">
                        <a:lnSpc>
                          <a:spcPct val="107000"/>
                        </a:lnSpc>
                        <a:spcBef>
                          <a:spcPts val="0"/>
                        </a:spcBef>
                        <a:spcAft>
                          <a:spcPts val="800"/>
                        </a:spcAft>
                      </a:pPr>
                      <a:r>
                        <a:rPr lang="en-U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Wyoming Scholars Award</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1,000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8629322"/>
                  </a:ext>
                </a:extLst>
              </a:tr>
              <a:tr h="248210">
                <a:tc>
                  <a:txBody>
                    <a:bodyPr/>
                    <a:lstStyle/>
                    <a:p>
                      <a:pPr marL="0" marR="0">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Hathaway Gap</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2,000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2,000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2,000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0244621"/>
                  </a:ext>
                </a:extLst>
              </a:tr>
              <a:tr h="248210">
                <a:tc>
                  <a:txBody>
                    <a:bodyPr/>
                    <a:lstStyle/>
                    <a:p>
                      <a:pPr marL="0" marR="0">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Hathaway Need Calculation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8,235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10,075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10,915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3915816"/>
                  </a:ext>
                </a:extLst>
              </a:tr>
              <a:tr h="260618">
                <a:tc>
                  <a:txBody>
                    <a:bodyPr/>
                    <a:lstStyle/>
                    <a:p>
                      <a:pPr marL="0" marR="0">
                        <a:lnSpc>
                          <a:spcPct val="107000"/>
                        </a:lnSpc>
                        <a:spcBef>
                          <a:spcPts val="0"/>
                        </a:spcBef>
                        <a:spcAft>
                          <a:spcPts val="800"/>
                        </a:spcAft>
                      </a:pPr>
                      <a:r>
                        <a:rPr lang="en-US"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Hathaway Need Award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8,235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1,575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1,575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6086202"/>
                  </a:ext>
                </a:extLst>
              </a:tr>
              <a:tr h="248210">
                <a:tc>
                  <a:txBody>
                    <a:bodyPr/>
                    <a:lstStyle/>
                    <a:p>
                      <a:pPr marL="0" marR="0" algn="ct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Direct Costs to UW</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r">
                        <a:lnSpc>
                          <a:spcPct val="107000"/>
                        </a:lnSpc>
                        <a:spcBef>
                          <a:spcPts val="0"/>
                        </a:spcBef>
                        <a:spcAft>
                          <a:spcPts val="8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16588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16588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r">
                        <a:lnSpc>
                          <a:spcPct val="107000"/>
                        </a:lnSpc>
                        <a:spcBef>
                          <a:spcPts val="0"/>
                        </a:spcBef>
                        <a:spcAft>
                          <a:spcPts val="8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16588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695424442"/>
                  </a:ext>
                </a:extLst>
              </a:tr>
              <a:tr h="248210">
                <a:tc>
                  <a:txBody>
                    <a:bodyPr/>
                    <a:lstStyle/>
                    <a:p>
                      <a:pPr marL="0" marR="0">
                        <a:lnSpc>
                          <a:spcPct val="107000"/>
                        </a:lnSpc>
                        <a:spcBef>
                          <a:spcPts val="0"/>
                        </a:spcBef>
                        <a:spcAft>
                          <a:spcPts val="8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Total </a:t>
                      </a:r>
                      <a:r>
                        <a:rPr lang="en-US" sz="12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Financial</a:t>
                      </a:r>
                      <a:r>
                        <a:rPr lang="en-US" sz="1200" baseline="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Gift Aid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13,252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12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4,752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12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3,912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3421057"/>
                  </a:ext>
                </a:extLst>
              </a:tr>
              <a:tr h="248210">
                <a:tc>
                  <a:txBody>
                    <a:bodyPr/>
                    <a:lstStyle/>
                    <a:p>
                      <a:pPr marL="0" marR="0">
                        <a:lnSpc>
                          <a:spcPct val="107000"/>
                        </a:lnSpc>
                        <a:spcBef>
                          <a:spcPts val="0"/>
                        </a:spcBef>
                        <a:spcAft>
                          <a:spcPts val="800"/>
                        </a:spcAft>
                      </a:pPr>
                      <a:r>
                        <a:rPr lang="en-US" sz="12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Total</a:t>
                      </a:r>
                      <a:r>
                        <a:rPr lang="en-US" sz="1200" b="1" baseline="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Out of Pocket Cost to Student</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7,576 </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12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16,076 </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12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16,916 </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8698427"/>
                  </a:ext>
                </a:extLst>
              </a:tr>
            </a:tbl>
          </a:graphicData>
        </a:graphic>
      </p:graphicFrame>
    </p:spTree>
    <p:extLst>
      <p:ext uri="{BB962C8B-B14F-4D97-AF65-F5344CB8AC3E}">
        <p14:creationId xmlns:p14="http://schemas.microsoft.com/office/powerpoint/2010/main" val="16400442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Example#2: Undergraduate Resident with Estimated Family Contribution (EFC) of $5,576 (max EFC within Pell eligibility)</a:t>
            </a:r>
            <a:endParaRPr lang="en-US" dirty="0"/>
          </a:p>
        </p:txBody>
      </p:sp>
      <p:sp>
        <p:nvSpPr>
          <p:cNvPr id="3" name="Slide Number Placeholder 2"/>
          <p:cNvSpPr>
            <a:spLocks noGrp="1"/>
          </p:cNvSpPr>
          <p:nvPr>
            <p:ph type="sldNum" sz="quarter" idx="4"/>
          </p:nvPr>
        </p:nvSpPr>
        <p:spPr/>
        <p:txBody>
          <a:bodyPr/>
          <a:lstStyle/>
          <a:p>
            <a:fld id="{5E9B6195-AEF7-4DF8-B36C-B411EC6C02A9}" type="slidenum">
              <a:rPr lang="en-US" smtClean="0"/>
              <a:pPr/>
              <a:t>26</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359446751"/>
              </p:ext>
            </p:extLst>
          </p:nvPr>
        </p:nvGraphicFramePr>
        <p:xfrm>
          <a:off x="609600" y="1524000"/>
          <a:ext cx="7863840" cy="3500832"/>
        </p:xfrm>
        <a:graphic>
          <a:graphicData uri="http://schemas.openxmlformats.org/drawingml/2006/table">
            <a:tbl>
              <a:tblPr firstRow="1" firstCol="1" bandRow="1"/>
              <a:tblGrid>
                <a:gridCol w="3802635">
                  <a:extLst>
                    <a:ext uri="{9D8B030D-6E8A-4147-A177-3AD203B41FA5}">
                      <a16:colId xmlns:a16="http://schemas.microsoft.com/office/drawing/2014/main" val="3073295047"/>
                    </a:ext>
                  </a:extLst>
                </a:gridCol>
                <a:gridCol w="1353735">
                  <a:extLst>
                    <a:ext uri="{9D8B030D-6E8A-4147-A177-3AD203B41FA5}">
                      <a16:colId xmlns:a16="http://schemas.microsoft.com/office/drawing/2014/main" val="1197796508"/>
                    </a:ext>
                  </a:extLst>
                </a:gridCol>
                <a:gridCol w="1353735">
                  <a:extLst>
                    <a:ext uri="{9D8B030D-6E8A-4147-A177-3AD203B41FA5}">
                      <a16:colId xmlns:a16="http://schemas.microsoft.com/office/drawing/2014/main" val="2726430900"/>
                    </a:ext>
                  </a:extLst>
                </a:gridCol>
                <a:gridCol w="1353735">
                  <a:extLst>
                    <a:ext uri="{9D8B030D-6E8A-4147-A177-3AD203B41FA5}">
                      <a16:colId xmlns:a16="http://schemas.microsoft.com/office/drawing/2014/main" val="2382836342"/>
                    </a:ext>
                  </a:extLst>
                </a:gridCol>
              </a:tblGrid>
              <a:tr h="497496">
                <a:tc>
                  <a:txBody>
                    <a:bodyPr/>
                    <a:lstStyle/>
                    <a:p>
                      <a:pPr marL="0" marR="0" algn="ctr">
                        <a:lnSpc>
                          <a:spcPct val="107000"/>
                        </a:lnSpc>
                        <a:spcBef>
                          <a:spcPts val="0"/>
                        </a:spcBef>
                        <a:spcAft>
                          <a:spcPts val="800"/>
                        </a:spcAft>
                      </a:pPr>
                      <a:r>
                        <a:rPr lang="en-US" sz="12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EFC: $0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07000"/>
                        </a:lnSpc>
                        <a:spcBef>
                          <a:spcPts val="0"/>
                        </a:spcBef>
                        <a:spcAft>
                          <a:spcPts val="800"/>
                        </a:spcAft>
                      </a:pPr>
                      <a:r>
                        <a:rPr lang="en-US"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HONORS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07000"/>
                        </a:lnSpc>
                        <a:spcBef>
                          <a:spcPts val="0"/>
                        </a:spcBef>
                        <a:spcAft>
                          <a:spcPts val="800"/>
                        </a:spcAft>
                      </a:pPr>
                      <a:r>
                        <a:rPr lang="en-US"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PERFORMANCE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07000"/>
                        </a:lnSpc>
                        <a:spcBef>
                          <a:spcPts val="0"/>
                        </a:spcBef>
                        <a:spcAft>
                          <a:spcPts val="800"/>
                        </a:spcAft>
                      </a:pPr>
                      <a:r>
                        <a:rPr lang="en-U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OPPORTUNITY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682290380"/>
                  </a:ext>
                </a:extLst>
              </a:tr>
              <a:tr h="248210">
                <a:tc>
                  <a:txBody>
                    <a:bodyPr/>
                    <a:lstStyle/>
                    <a:p>
                      <a:pPr marL="0" marR="0">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Total Cost of Attendance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20,828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20,828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20,828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7830061"/>
                  </a:ext>
                </a:extLst>
              </a:tr>
              <a:tr h="260618">
                <a:tc>
                  <a:txBody>
                    <a:bodyPr/>
                    <a:lstStyle/>
                    <a:p>
                      <a:pPr marL="0" marR="0">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Estimated Family Contribution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5,576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5,576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5,576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7634417"/>
                  </a:ext>
                </a:extLst>
              </a:tr>
              <a:tr h="248210">
                <a:tc>
                  <a:txBody>
                    <a:bodyPr/>
                    <a:lstStyle/>
                    <a:p>
                      <a:pPr marL="0" marR="0">
                        <a:lnSpc>
                          <a:spcPct val="107000"/>
                        </a:lnSpc>
                        <a:spcBef>
                          <a:spcPts val="0"/>
                        </a:spcBef>
                        <a:spcAft>
                          <a:spcPts val="800"/>
                        </a:spcAft>
                      </a:pPr>
                      <a:r>
                        <a:rPr lang="en-U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Hathaway Merit Award</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3,360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2,520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1,680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1101079"/>
                  </a:ext>
                </a:extLst>
              </a:tr>
              <a:tr h="248210">
                <a:tc>
                  <a:txBody>
                    <a:bodyPr/>
                    <a:lstStyle/>
                    <a:p>
                      <a:pPr marL="0" marR="0">
                        <a:lnSpc>
                          <a:spcPct val="107000"/>
                        </a:lnSpc>
                        <a:spcBef>
                          <a:spcPts val="0"/>
                        </a:spcBef>
                        <a:spcAft>
                          <a:spcPts val="8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Other Grants and Scholarships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4513201"/>
                  </a:ext>
                </a:extLst>
              </a:tr>
              <a:tr h="248210">
                <a:tc>
                  <a:txBody>
                    <a:bodyPr/>
                    <a:lstStyle/>
                    <a:p>
                      <a:pPr marL="0" marR="0" indent="139700">
                        <a:lnSpc>
                          <a:spcPct val="107000"/>
                        </a:lnSpc>
                        <a:spcBef>
                          <a:spcPts val="0"/>
                        </a:spcBef>
                        <a:spcAft>
                          <a:spcPts val="800"/>
                        </a:spcAft>
                      </a:pPr>
                      <a:r>
                        <a:rPr lang="en-U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Federal Pell Grant</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657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657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657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4756757"/>
                  </a:ext>
                </a:extLst>
              </a:tr>
              <a:tr h="248210">
                <a:tc>
                  <a:txBody>
                    <a:bodyPr/>
                    <a:lstStyle/>
                    <a:p>
                      <a:pPr marL="0" marR="0" indent="139700">
                        <a:lnSpc>
                          <a:spcPct val="107000"/>
                        </a:lnSpc>
                        <a:spcBef>
                          <a:spcPts val="0"/>
                        </a:spcBef>
                        <a:spcAft>
                          <a:spcPts val="800"/>
                        </a:spcAft>
                      </a:pPr>
                      <a:r>
                        <a:rPr lang="en-U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Wyoming Scholars Award</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1,000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8629322"/>
                  </a:ext>
                </a:extLst>
              </a:tr>
              <a:tr h="248210">
                <a:tc>
                  <a:txBody>
                    <a:bodyPr/>
                    <a:lstStyle/>
                    <a:p>
                      <a:pPr marL="0" marR="0">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Hathaway Gap</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2,000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2,000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2,000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0244621"/>
                  </a:ext>
                </a:extLst>
              </a:tr>
              <a:tr h="248210">
                <a:tc>
                  <a:txBody>
                    <a:bodyPr/>
                    <a:lstStyle/>
                    <a:p>
                      <a:pPr marL="0" marR="0">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Hathaway Need Calculation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8,235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10,075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10,915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3915816"/>
                  </a:ext>
                </a:extLst>
              </a:tr>
              <a:tr h="260618">
                <a:tc>
                  <a:txBody>
                    <a:bodyPr/>
                    <a:lstStyle/>
                    <a:p>
                      <a:pPr marL="0" marR="0">
                        <a:lnSpc>
                          <a:spcPct val="107000"/>
                        </a:lnSpc>
                        <a:spcBef>
                          <a:spcPts val="0"/>
                        </a:spcBef>
                        <a:spcAft>
                          <a:spcPts val="800"/>
                        </a:spcAft>
                      </a:pPr>
                      <a:r>
                        <a:rPr lang="en-US"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Hathaway Need Award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8,235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1,575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1,575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6086202"/>
                  </a:ext>
                </a:extLst>
              </a:tr>
              <a:tr h="248210">
                <a:tc>
                  <a:txBody>
                    <a:bodyPr/>
                    <a:lstStyle/>
                    <a:p>
                      <a:pPr marL="0" marR="0" algn="ct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Direct Costs to UW</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r">
                        <a:lnSpc>
                          <a:spcPct val="107000"/>
                        </a:lnSpc>
                        <a:spcBef>
                          <a:spcPts val="0"/>
                        </a:spcBef>
                        <a:spcAft>
                          <a:spcPts val="8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16588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16588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r">
                        <a:lnSpc>
                          <a:spcPct val="107000"/>
                        </a:lnSpc>
                        <a:spcBef>
                          <a:spcPts val="0"/>
                        </a:spcBef>
                        <a:spcAft>
                          <a:spcPts val="8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16588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695424442"/>
                  </a:ext>
                </a:extLst>
              </a:tr>
              <a:tr h="248210">
                <a:tc>
                  <a:txBody>
                    <a:bodyPr/>
                    <a:lstStyle/>
                    <a:p>
                      <a:pPr marL="0" marR="0">
                        <a:lnSpc>
                          <a:spcPct val="107000"/>
                        </a:lnSpc>
                        <a:spcBef>
                          <a:spcPts val="0"/>
                        </a:spcBef>
                        <a:spcAft>
                          <a:spcPts val="8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Total </a:t>
                      </a:r>
                      <a:r>
                        <a:rPr lang="en-US" sz="12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Financial</a:t>
                      </a:r>
                      <a:r>
                        <a:rPr lang="en-US" sz="1200" baseline="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Gift Aid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13,252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12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4,752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12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3,912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3421057"/>
                  </a:ext>
                </a:extLst>
              </a:tr>
              <a:tr h="248210">
                <a:tc>
                  <a:txBody>
                    <a:bodyPr/>
                    <a:lstStyle/>
                    <a:p>
                      <a:pPr marL="0" marR="0">
                        <a:lnSpc>
                          <a:spcPct val="107000"/>
                        </a:lnSpc>
                        <a:spcBef>
                          <a:spcPts val="0"/>
                        </a:spcBef>
                        <a:spcAft>
                          <a:spcPts val="800"/>
                        </a:spcAft>
                      </a:pPr>
                      <a:r>
                        <a:rPr lang="en-US" sz="12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Total</a:t>
                      </a:r>
                      <a:r>
                        <a:rPr lang="en-US" sz="1200" b="1" baseline="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Out of Pocket Cost to Student</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7,576 </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12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16,076 </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12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16,916 </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8698427"/>
                  </a:ext>
                </a:extLst>
              </a:tr>
            </a:tbl>
          </a:graphicData>
        </a:graphic>
      </p:graphicFrame>
    </p:spTree>
    <p:extLst>
      <p:ext uri="{BB962C8B-B14F-4D97-AF65-F5344CB8AC3E}">
        <p14:creationId xmlns:p14="http://schemas.microsoft.com/office/powerpoint/2010/main" val="31831375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Example#3: Undergraduate Resident with Estimated Family Contribution (EFC) of $5,577 (EFC just outside Pell eligibility)</a:t>
            </a:r>
            <a:endParaRPr lang="en-US" dirty="0"/>
          </a:p>
        </p:txBody>
      </p:sp>
      <p:sp>
        <p:nvSpPr>
          <p:cNvPr id="3" name="Slide Number Placeholder 2"/>
          <p:cNvSpPr>
            <a:spLocks noGrp="1"/>
          </p:cNvSpPr>
          <p:nvPr>
            <p:ph type="sldNum" sz="quarter" idx="4"/>
          </p:nvPr>
        </p:nvSpPr>
        <p:spPr/>
        <p:txBody>
          <a:bodyPr/>
          <a:lstStyle/>
          <a:p>
            <a:fld id="{5E9B6195-AEF7-4DF8-B36C-B411EC6C02A9}" type="slidenum">
              <a:rPr lang="en-US" smtClean="0"/>
              <a:pPr/>
              <a:t>27</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286773945"/>
              </p:ext>
            </p:extLst>
          </p:nvPr>
        </p:nvGraphicFramePr>
        <p:xfrm>
          <a:off x="609600" y="1524000"/>
          <a:ext cx="7863840" cy="3500832"/>
        </p:xfrm>
        <a:graphic>
          <a:graphicData uri="http://schemas.openxmlformats.org/drawingml/2006/table">
            <a:tbl>
              <a:tblPr firstRow="1" firstCol="1" bandRow="1"/>
              <a:tblGrid>
                <a:gridCol w="3802635">
                  <a:extLst>
                    <a:ext uri="{9D8B030D-6E8A-4147-A177-3AD203B41FA5}">
                      <a16:colId xmlns:a16="http://schemas.microsoft.com/office/drawing/2014/main" val="3073295047"/>
                    </a:ext>
                  </a:extLst>
                </a:gridCol>
                <a:gridCol w="1353735">
                  <a:extLst>
                    <a:ext uri="{9D8B030D-6E8A-4147-A177-3AD203B41FA5}">
                      <a16:colId xmlns:a16="http://schemas.microsoft.com/office/drawing/2014/main" val="1197796508"/>
                    </a:ext>
                  </a:extLst>
                </a:gridCol>
                <a:gridCol w="1353735">
                  <a:extLst>
                    <a:ext uri="{9D8B030D-6E8A-4147-A177-3AD203B41FA5}">
                      <a16:colId xmlns:a16="http://schemas.microsoft.com/office/drawing/2014/main" val="2726430900"/>
                    </a:ext>
                  </a:extLst>
                </a:gridCol>
                <a:gridCol w="1353735">
                  <a:extLst>
                    <a:ext uri="{9D8B030D-6E8A-4147-A177-3AD203B41FA5}">
                      <a16:colId xmlns:a16="http://schemas.microsoft.com/office/drawing/2014/main" val="2382836342"/>
                    </a:ext>
                  </a:extLst>
                </a:gridCol>
              </a:tblGrid>
              <a:tr h="497496">
                <a:tc>
                  <a:txBody>
                    <a:bodyPr/>
                    <a:lstStyle/>
                    <a:p>
                      <a:pPr marL="0" marR="0" algn="ctr">
                        <a:lnSpc>
                          <a:spcPct val="107000"/>
                        </a:lnSpc>
                        <a:spcBef>
                          <a:spcPts val="0"/>
                        </a:spcBef>
                        <a:spcAft>
                          <a:spcPts val="800"/>
                        </a:spcAft>
                      </a:pPr>
                      <a:r>
                        <a:rPr lang="en-US" sz="12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EFC: $5,577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07000"/>
                        </a:lnSpc>
                        <a:spcBef>
                          <a:spcPts val="0"/>
                        </a:spcBef>
                        <a:spcAft>
                          <a:spcPts val="800"/>
                        </a:spcAft>
                      </a:pPr>
                      <a:r>
                        <a:rPr lang="en-US"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HONORS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07000"/>
                        </a:lnSpc>
                        <a:spcBef>
                          <a:spcPts val="0"/>
                        </a:spcBef>
                        <a:spcAft>
                          <a:spcPts val="800"/>
                        </a:spcAft>
                      </a:pPr>
                      <a:r>
                        <a:rPr lang="en-US"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PERFORMANCE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07000"/>
                        </a:lnSpc>
                        <a:spcBef>
                          <a:spcPts val="0"/>
                        </a:spcBef>
                        <a:spcAft>
                          <a:spcPts val="800"/>
                        </a:spcAft>
                      </a:pPr>
                      <a:r>
                        <a:rPr lang="en-U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OPPORTUNITY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682290380"/>
                  </a:ext>
                </a:extLst>
              </a:tr>
              <a:tr h="248210">
                <a:tc>
                  <a:txBody>
                    <a:bodyPr/>
                    <a:lstStyle/>
                    <a:p>
                      <a:pPr marL="0" marR="0">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Total Cost of Attendance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20,828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20,828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20,828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7830061"/>
                  </a:ext>
                </a:extLst>
              </a:tr>
              <a:tr h="260618">
                <a:tc>
                  <a:txBody>
                    <a:bodyPr/>
                    <a:lstStyle/>
                    <a:p>
                      <a:pPr marL="0" marR="0">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Estimated Family Contribution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5,577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5,577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5,577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7634417"/>
                  </a:ext>
                </a:extLst>
              </a:tr>
              <a:tr h="248210">
                <a:tc>
                  <a:txBody>
                    <a:bodyPr/>
                    <a:lstStyle/>
                    <a:p>
                      <a:pPr marL="0" marR="0">
                        <a:lnSpc>
                          <a:spcPct val="107000"/>
                        </a:lnSpc>
                        <a:spcBef>
                          <a:spcPts val="0"/>
                        </a:spcBef>
                        <a:spcAft>
                          <a:spcPts val="800"/>
                        </a:spcAft>
                      </a:pPr>
                      <a:r>
                        <a:rPr lang="en-U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Hathaway Merit Award</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3,360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2,520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1,680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1101079"/>
                  </a:ext>
                </a:extLst>
              </a:tr>
              <a:tr h="248210">
                <a:tc>
                  <a:txBody>
                    <a:bodyPr/>
                    <a:lstStyle/>
                    <a:p>
                      <a:pPr marL="0" marR="0">
                        <a:lnSpc>
                          <a:spcPct val="107000"/>
                        </a:lnSpc>
                        <a:spcBef>
                          <a:spcPts val="0"/>
                        </a:spcBef>
                        <a:spcAft>
                          <a:spcPts val="8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Other Grants and Scholarships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4513201"/>
                  </a:ext>
                </a:extLst>
              </a:tr>
              <a:tr h="248210">
                <a:tc>
                  <a:txBody>
                    <a:bodyPr/>
                    <a:lstStyle/>
                    <a:p>
                      <a:pPr marL="0" marR="0" indent="139700">
                        <a:lnSpc>
                          <a:spcPct val="107000"/>
                        </a:lnSpc>
                        <a:spcBef>
                          <a:spcPts val="0"/>
                        </a:spcBef>
                        <a:spcAft>
                          <a:spcPts val="800"/>
                        </a:spcAft>
                      </a:pPr>
                      <a:r>
                        <a:rPr lang="en-U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Federal Pell Grant</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4756757"/>
                  </a:ext>
                </a:extLst>
              </a:tr>
              <a:tr h="248210">
                <a:tc>
                  <a:txBody>
                    <a:bodyPr/>
                    <a:lstStyle/>
                    <a:p>
                      <a:pPr marL="0" marR="0" indent="139700">
                        <a:lnSpc>
                          <a:spcPct val="107000"/>
                        </a:lnSpc>
                        <a:spcBef>
                          <a:spcPts val="0"/>
                        </a:spcBef>
                        <a:spcAft>
                          <a:spcPts val="800"/>
                        </a:spcAft>
                      </a:pPr>
                      <a:r>
                        <a:rPr lang="en-U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Wyoming Scholars Award</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1,000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8629322"/>
                  </a:ext>
                </a:extLst>
              </a:tr>
              <a:tr h="248210">
                <a:tc>
                  <a:txBody>
                    <a:bodyPr/>
                    <a:lstStyle/>
                    <a:p>
                      <a:pPr marL="0" marR="0">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Hathaway Gap</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2,000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2,000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2,000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0244621"/>
                  </a:ext>
                </a:extLst>
              </a:tr>
              <a:tr h="248210">
                <a:tc>
                  <a:txBody>
                    <a:bodyPr/>
                    <a:lstStyle/>
                    <a:p>
                      <a:pPr marL="0" marR="0">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Hathaway Need Calculation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8,891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10,731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11,571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3915816"/>
                  </a:ext>
                </a:extLst>
              </a:tr>
              <a:tr h="260618">
                <a:tc>
                  <a:txBody>
                    <a:bodyPr/>
                    <a:lstStyle/>
                    <a:p>
                      <a:pPr marL="0" marR="0">
                        <a:lnSpc>
                          <a:spcPct val="107000"/>
                        </a:lnSpc>
                        <a:spcBef>
                          <a:spcPts val="0"/>
                        </a:spcBef>
                        <a:spcAft>
                          <a:spcPts val="800"/>
                        </a:spcAft>
                      </a:pPr>
                      <a:r>
                        <a:rPr lang="en-US"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Hathaway Need Award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8,891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1,575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1,575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6086202"/>
                  </a:ext>
                </a:extLst>
              </a:tr>
              <a:tr h="248210">
                <a:tc>
                  <a:txBody>
                    <a:bodyPr/>
                    <a:lstStyle/>
                    <a:p>
                      <a:pPr marL="0" marR="0" algn="ct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Direct Costs to UW</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r">
                        <a:lnSpc>
                          <a:spcPct val="107000"/>
                        </a:lnSpc>
                        <a:spcBef>
                          <a:spcPts val="0"/>
                        </a:spcBef>
                        <a:spcAft>
                          <a:spcPts val="8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16588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16588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r">
                        <a:lnSpc>
                          <a:spcPct val="107000"/>
                        </a:lnSpc>
                        <a:spcBef>
                          <a:spcPts val="0"/>
                        </a:spcBef>
                        <a:spcAft>
                          <a:spcPts val="8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16588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695424442"/>
                  </a:ext>
                </a:extLst>
              </a:tr>
              <a:tr h="248210">
                <a:tc>
                  <a:txBody>
                    <a:bodyPr/>
                    <a:lstStyle/>
                    <a:p>
                      <a:pPr marL="0" marR="0">
                        <a:lnSpc>
                          <a:spcPct val="107000"/>
                        </a:lnSpc>
                        <a:spcBef>
                          <a:spcPts val="0"/>
                        </a:spcBef>
                        <a:spcAft>
                          <a:spcPts val="8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Total </a:t>
                      </a:r>
                      <a:r>
                        <a:rPr lang="en-US" sz="12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Financial</a:t>
                      </a:r>
                      <a:r>
                        <a:rPr lang="en-US" sz="1200" baseline="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Gift Aid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13,251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12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4,095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12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3,255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3421057"/>
                  </a:ext>
                </a:extLst>
              </a:tr>
              <a:tr h="248210">
                <a:tc>
                  <a:txBody>
                    <a:bodyPr/>
                    <a:lstStyle/>
                    <a:p>
                      <a:pPr marL="0" marR="0">
                        <a:lnSpc>
                          <a:spcPct val="107000"/>
                        </a:lnSpc>
                        <a:spcBef>
                          <a:spcPts val="0"/>
                        </a:spcBef>
                        <a:spcAft>
                          <a:spcPts val="800"/>
                        </a:spcAft>
                      </a:pPr>
                      <a:r>
                        <a:rPr lang="en-US" sz="12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Total</a:t>
                      </a:r>
                      <a:r>
                        <a:rPr lang="en-US" sz="1200" b="1" baseline="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Out of Pocket Cost to Student</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7,577 </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12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16,733 </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12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17,573 </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8698427"/>
                  </a:ext>
                </a:extLst>
              </a:tr>
            </a:tbl>
          </a:graphicData>
        </a:graphic>
      </p:graphicFrame>
    </p:spTree>
    <p:extLst>
      <p:ext uri="{BB962C8B-B14F-4D97-AF65-F5344CB8AC3E}">
        <p14:creationId xmlns:p14="http://schemas.microsoft.com/office/powerpoint/2010/main" val="17746468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Example#4: Median Estimated Family Contribution (EFC) at Each Hathaway Level</a:t>
            </a:r>
            <a:endParaRPr lang="en-US" dirty="0"/>
          </a:p>
        </p:txBody>
      </p:sp>
      <p:sp>
        <p:nvSpPr>
          <p:cNvPr id="3" name="Slide Number Placeholder 2"/>
          <p:cNvSpPr>
            <a:spLocks noGrp="1"/>
          </p:cNvSpPr>
          <p:nvPr>
            <p:ph type="sldNum" sz="quarter" idx="4"/>
          </p:nvPr>
        </p:nvSpPr>
        <p:spPr/>
        <p:txBody>
          <a:bodyPr/>
          <a:lstStyle/>
          <a:p>
            <a:fld id="{5E9B6195-AEF7-4DF8-B36C-B411EC6C02A9}" type="slidenum">
              <a:rPr lang="en-US" smtClean="0"/>
              <a:pPr/>
              <a:t>28</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699966020"/>
              </p:ext>
            </p:extLst>
          </p:nvPr>
        </p:nvGraphicFramePr>
        <p:xfrm>
          <a:off x="609600" y="1524000"/>
          <a:ext cx="7863840" cy="3500832"/>
        </p:xfrm>
        <a:graphic>
          <a:graphicData uri="http://schemas.openxmlformats.org/drawingml/2006/table">
            <a:tbl>
              <a:tblPr firstRow="1" firstCol="1" bandRow="1"/>
              <a:tblGrid>
                <a:gridCol w="3802635">
                  <a:extLst>
                    <a:ext uri="{9D8B030D-6E8A-4147-A177-3AD203B41FA5}">
                      <a16:colId xmlns:a16="http://schemas.microsoft.com/office/drawing/2014/main" val="3073295047"/>
                    </a:ext>
                  </a:extLst>
                </a:gridCol>
                <a:gridCol w="1353735">
                  <a:extLst>
                    <a:ext uri="{9D8B030D-6E8A-4147-A177-3AD203B41FA5}">
                      <a16:colId xmlns:a16="http://schemas.microsoft.com/office/drawing/2014/main" val="1197796508"/>
                    </a:ext>
                  </a:extLst>
                </a:gridCol>
                <a:gridCol w="1353735">
                  <a:extLst>
                    <a:ext uri="{9D8B030D-6E8A-4147-A177-3AD203B41FA5}">
                      <a16:colId xmlns:a16="http://schemas.microsoft.com/office/drawing/2014/main" val="2726430900"/>
                    </a:ext>
                  </a:extLst>
                </a:gridCol>
                <a:gridCol w="1353735">
                  <a:extLst>
                    <a:ext uri="{9D8B030D-6E8A-4147-A177-3AD203B41FA5}">
                      <a16:colId xmlns:a16="http://schemas.microsoft.com/office/drawing/2014/main" val="2382836342"/>
                    </a:ext>
                  </a:extLst>
                </a:gridCol>
              </a:tblGrid>
              <a:tr h="497496">
                <a:tc>
                  <a:txBody>
                    <a:bodyPr/>
                    <a:lstStyle/>
                    <a:p>
                      <a:pPr marL="0" marR="0" algn="ctr">
                        <a:lnSpc>
                          <a:spcPct val="107000"/>
                        </a:lnSpc>
                        <a:spcBef>
                          <a:spcPts val="0"/>
                        </a:spcBef>
                        <a:spcAft>
                          <a:spcPts val="800"/>
                        </a:spcAft>
                      </a:pPr>
                      <a:r>
                        <a:rPr lang="en-US" sz="12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EFC: Median</a:t>
                      </a:r>
                      <a:r>
                        <a:rPr lang="en-US" sz="1200" b="1" baseline="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Each Level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07000"/>
                        </a:lnSpc>
                        <a:spcBef>
                          <a:spcPts val="0"/>
                        </a:spcBef>
                        <a:spcAft>
                          <a:spcPts val="800"/>
                        </a:spcAft>
                      </a:pPr>
                      <a:r>
                        <a:rPr lang="en-US"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HONORS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07000"/>
                        </a:lnSpc>
                        <a:spcBef>
                          <a:spcPts val="0"/>
                        </a:spcBef>
                        <a:spcAft>
                          <a:spcPts val="800"/>
                        </a:spcAft>
                      </a:pPr>
                      <a:r>
                        <a:rPr lang="en-US"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PERFORMANCE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07000"/>
                        </a:lnSpc>
                        <a:spcBef>
                          <a:spcPts val="0"/>
                        </a:spcBef>
                        <a:spcAft>
                          <a:spcPts val="800"/>
                        </a:spcAft>
                      </a:pPr>
                      <a:r>
                        <a:rPr lang="en-U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OPPORTUNITY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682290380"/>
                  </a:ext>
                </a:extLst>
              </a:tr>
              <a:tr h="248210">
                <a:tc>
                  <a:txBody>
                    <a:bodyPr/>
                    <a:lstStyle/>
                    <a:p>
                      <a:pPr marL="0" marR="0">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Total Cost of Attendance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20,828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20,828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20,828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7830061"/>
                  </a:ext>
                </a:extLst>
              </a:tr>
              <a:tr h="260618">
                <a:tc>
                  <a:txBody>
                    <a:bodyPr/>
                    <a:lstStyle/>
                    <a:p>
                      <a:pPr marL="0" marR="0">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Estimated Family Contribution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15,278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12,237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7,414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7634417"/>
                  </a:ext>
                </a:extLst>
              </a:tr>
              <a:tr h="248210">
                <a:tc>
                  <a:txBody>
                    <a:bodyPr/>
                    <a:lstStyle/>
                    <a:p>
                      <a:pPr marL="0" marR="0">
                        <a:lnSpc>
                          <a:spcPct val="107000"/>
                        </a:lnSpc>
                        <a:spcBef>
                          <a:spcPts val="0"/>
                        </a:spcBef>
                        <a:spcAft>
                          <a:spcPts val="800"/>
                        </a:spcAft>
                      </a:pPr>
                      <a:r>
                        <a:rPr lang="en-U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Hathaway Merit Award</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3,360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2,520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1,680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1101079"/>
                  </a:ext>
                </a:extLst>
              </a:tr>
              <a:tr h="248210">
                <a:tc>
                  <a:txBody>
                    <a:bodyPr/>
                    <a:lstStyle/>
                    <a:p>
                      <a:pPr marL="0" marR="0">
                        <a:lnSpc>
                          <a:spcPct val="107000"/>
                        </a:lnSpc>
                        <a:spcBef>
                          <a:spcPts val="0"/>
                        </a:spcBef>
                        <a:spcAft>
                          <a:spcPts val="8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Other Grants and Scholarships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4513201"/>
                  </a:ext>
                </a:extLst>
              </a:tr>
              <a:tr h="248210">
                <a:tc>
                  <a:txBody>
                    <a:bodyPr/>
                    <a:lstStyle/>
                    <a:p>
                      <a:pPr marL="0" marR="0" indent="139700">
                        <a:lnSpc>
                          <a:spcPct val="107000"/>
                        </a:lnSpc>
                        <a:spcBef>
                          <a:spcPts val="0"/>
                        </a:spcBef>
                        <a:spcAft>
                          <a:spcPts val="800"/>
                        </a:spcAft>
                      </a:pPr>
                      <a:r>
                        <a:rPr lang="en-U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Federal Pell Grant</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4756757"/>
                  </a:ext>
                </a:extLst>
              </a:tr>
              <a:tr h="248210">
                <a:tc>
                  <a:txBody>
                    <a:bodyPr/>
                    <a:lstStyle/>
                    <a:p>
                      <a:pPr marL="0" marR="0" indent="139700">
                        <a:lnSpc>
                          <a:spcPct val="107000"/>
                        </a:lnSpc>
                        <a:spcBef>
                          <a:spcPts val="0"/>
                        </a:spcBef>
                        <a:spcAft>
                          <a:spcPts val="800"/>
                        </a:spcAft>
                      </a:pPr>
                      <a:r>
                        <a:rPr lang="en-U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Wyoming Scholars Award</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1,000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8629322"/>
                  </a:ext>
                </a:extLst>
              </a:tr>
              <a:tr h="248210">
                <a:tc>
                  <a:txBody>
                    <a:bodyPr/>
                    <a:lstStyle/>
                    <a:p>
                      <a:pPr marL="0" marR="0">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Hathaway Gap</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2,000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2,000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2,000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0244621"/>
                  </a:ext>
                </a:extLst>
              </a:tr>
              <a:tr h="248210">
                <a:tc>
                  <a:txBody>
                    <a:bodyPr/>
                    <a:lstStyle/>
                    <a:p>
                      <a:pPr marL="0" marR="0">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Hathaway Need Calculation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4,071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9,734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3915816"/>
                  </a:ext>
                </a:extLst>
              </a:tr>
              <a:tr h="260618">
                <a:tc>
                  <a:txBody>
                    <a:bodyPr/>
                    <a:lstStyle/>
                    <a:p>
                      <a:pPr marL="0" marR="0">
                        <a:lnSpc>
                          <a:spcPct val="107000"/>
                        </a:lnSpc>
                        <a:spcBef>
                          <a:spcPts val="0"/>
                        </a:spcBef>
                        <a:spcAft>
                          <a:spcPts val="800"/>
                        </a:spcAft>
                      </a:pPr>
                      <a:r>
                        <a:rPr lang="en-US"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Hathaway Need Award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1,018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1,575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6086202"/>
                  </a:ext>
                </a:extLst>
              </a:tr>
              <a:tr h="248210">
                <a:tc>
                  <a:txBody>
                    <a:bodyPr/>
                    <a:lstStyle/>
                    <a:p>
                      <a:pPr marL="0" marR="0" algn="ct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Direct Costs to UW</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r">
                        <a:lnSpc>
                          <a:spcPct val="107000"/>
                        </a:lnSpc>
                        <a:spcBef>
                          <a:spcPts val="0"/>
                        </a:spcBef>
                        <a:spcAft>
                          <a:spcPts val="8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16588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r">
                        <a:lnSpc>
                          <a:spcPct val="107000"/>
                        </a:lnSpc>
                        <a:spcBef>
                          <a:spcPts val="0"/>
                        </a:spcBef>
                        <a:spcAft>
                          <a:spcPts val="80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16588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r">
                        <a:lnSpc>
                          <a:spcPct val="107000"/>
                        </a:lnSpc>
                        <a:spcBef>
                          <a:spcPts val="0"/>
                        </a:spcBef>
                        <a:spcAft>
                          <a:spcPts val="8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16588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695424442"/>
                  </a:ext>
                </a:extLst>
              </a:tr>
              <a:tr h="248210">
                <a:tc>
                  <a:txBody>
                    <a:bodyPr/>
                    <a:lstStyle/>
                    <a:p>
                      <a:pPr marL="0" marR="0">
                        <a:lnSpc>
                          <a:spcPct val="107000"/>
                        </a:lnSpc>
                        <a:spcBef>
                          <a:spcPts val="0"/>
                        </a:spcBef>
                        <a:spcAft>
                          <a:spcPts val="8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Total </a:t>
                      </a:r>
                      <a:r>
                        <a:rPr lang="en-US" sz="12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Financial</a:t>
                      </a:r>
                      <a:r>
                        <a:rPr lang="en-US" sz="1200" baseline="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Gift Aid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4,360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12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3,538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12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3,255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3421057"/>
                  </a:ext>
                </a:extLst>
              </a:tr>
              <a:tr h="248210">
                <a:tc>
                  <a:txBody>
                    <a:bodyPr/>
                    <a:lstStyle/>
                    <a:p>
                      <a:pPr marL="0" marR="0">
                        <a:lnSpc>
                          <a:spcPct val="107000"/>
                        </a:lnSpc>
                        <a:spcBef>
                          <a:spcPts val="0"/>
                        </a:spcBef>
                        <a:spcAft>
                          <a:spcPts val="800"/>
                        </a:spcAft>
                      </a:pPr>
                      <a:r>
                        <a:rPr lang="en-US" sz="12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Total</a:t>
                      </a:r>
                      <a:r>
                        <a:rPr lang="en-US" sz="1200" b="1" baseline="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Out of Pocket Cost to Student</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16,468 </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12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17,290 </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12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17,573 </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8698427"/>
                  </a:ext>
                </a:extLst>
              </a:tr>
            </a:tbl>
          </a:graphicData>
        </a:graphic>
      </p:graphicFrame>
    </p:spTree>
    <p:extLst>
      <p:ext uri="{BB962C8B-B14F-4D97-AF65-F5344CB8AC3E}">
        <p14:creationId xmlns:p14="http://schemas.microsoft.com/office/powerpoint/2010/main" val="10430417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Academic Excellence</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27250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Context</a:t>
            </a:r>
            <a:endParaRPr lang="en-US" dirty="0"/>
          </a:p>
        </p:txBody>
      </p:sp>
      <p:sp>
        <p:nvSpPr>
          <p:cNvPr id="3" name="Content Placeholder 2"/>
          <p:cNvSpPr>
            <a:spLocks noGrp="1"/>
          </p:cNvSpPr>
          <p:nvPr>
            <p:ph idx="1"/>
          </p:nvPr>
        </p:nvSpPr>
        <p:spPr/>
        <p:txBody>
          <a:bodyPr>
            <a:normAutofit lnSpcReduction="10000"/>
          </a:bodyPr>
          <a:lstStyle/>
          <a:p>
            <a:r>
              <a:rPr lang="en-US" b="1" dirty="0" smtClean="0"/>
              <a:t>In 2016, the college participation rate among all Wyoming 19 year olds, without regard to income, was 45%. Among low-income Wyoming students, participation was 21%.</a:t>
            </a:r>
          </a:p>
          <a:p>
            <a:pPr lvl="1">
              <a:buFont typeface="Arial Narrow" panose="020B0606020202030204" pitchFamily="34" charset="0"/>
              <a:buChar char="−"/>
            </a:pPr>
            <a:r>
              <a:rPr lang="en-US" i="1" dirty="0" smtClean="0"/>
              <a:t>The Pell Institute for the Study of Opportunity in Higher Education (2016). Wyoming Higher Education Opportunity Data Book</a:t>
            </a:r>
          </a:p>
          <a:p>
            <a:endParaRPr lang="en-US" b="1" dirty="0" smtClean="0"/>
          </a:p>
          <a:p>
            <a:r>
              <a:rPr lang="en-US" b="1" dirty="0" smtClean="0"/>
              <a:t>Nationally, first generation students entered a four-year degree program at a rate of 34% and 65% had graduated or were still enrolled six years later. Children from families in which one or both parents had a college degree enrolled at a rate of 68% and 83% were enrolled or had graduated six years later.</a:t>
            </a:r>
          </a:p>
          <a:p>
            <a:pPr lvl="1">
              <a:buFont typeface="Arial Narrow" panose="020B0606020202030204" pitchFamily="34" charset="0"/>
              <a:buChar char="−"/>
            </a:pPr>
            <a:r>
              <a:rPr lang="en-US" i="1" dirty="0" smtClean="0"/>
              <a:t>U.S. Department of Education, National Center for Educational Statistics, NCES 2018, First-Generation Students: College Access, Persistence, and </a:t>
            </a:r>
            <a:r>
              <a:rPr lang="en-US" i="1" dirty="0" err="1" smtClean="0"/>
              <a:t>Postbachelor’s</a:t>
            </a:r>
            <a:r>
              <a:rPr lang="en-US" i="1" dirty="0" smtClean="0"/>
              <a:t> Outcomes.</a:t>
            </a:r>
          </a:p>
          <a:p>
            <a:endParaRPr lang="en-US" i="1" dirty="0"/>
          </a:p>
          <a:p>
            <a:r>
              <a:rPr lang="en-US" b="1" dirty="0" smtClean="0"/>
              <a:t>Nationally, first generation students who earn a baccalaureate degree close the gap on employment and wages with their non-first generation peers. Within four years after graduation, first generation students were employed at a rate of 69% with a median annual salary of $45,000. Non-first generation students were employed at a rate of 70% with a median annual salary of $45,500.</a:t>
            </a:r>
          </a:p>
          <a:p>
            <a:pPr lvl="1">
              <a:buFont typeface="Arial Narrow" panose="020B0606020202030204" pitchFamily="34" charset="0"/>
              <a:buChar char="−"/>
            </a:pPr>
            <a:r>
              <a:rPr lang="en-US" i="1" dirty="0"/>
              <a:t>U.S. Department of Education, National Center for Educational Statistics, NCES 2018, First-Generation Students: College Access, Persistence, and </a:t>
            </a:r>
            <a:r>
              <a:rPr lang="en-US" i="1" dirty="0" err="1"/>
              <a:t>Postbachelor’s</a:t>
            </a:r>
            <a:r>
              <a:rPr lang="en-US" i="1" dirty="0"/>
              <a:t> Outcomes</a:t>
            </a:r>
            <a:r>
              <a:rPr lang="en-US" i="1" dirty="0" smtClean="0"/>
              <a:t>.</a:t>
            </a:r>
            <a:endParaRPr lang="en-US" i="1" dirty="0"/>
          </a:p>
        </p:txBody>
      </p:sp>
      <p:sp>
        <p:nvSpPr>
          <p:cNvPr id="4" name="Text Placeholder 3"/>
          <p:cNvSpPr>
            <a:spLocks noGrp="1"/>
          </p:cNvSpPr>
          <p:nvPr>
            <p:ph type="body" sz="quarter" idx="13"/>
          </p:nvPr>
        </p:nvSpPr>
        <p:spPr/>
        <p:txBody>
          <a:bodyPr/>
          <a:lstStyle/>
          <a:p>
            <a:endParaRPr lang="en-US"/>
          </a:p>
        </p:txBody>
      </p:sp>
      <p:sp>
        <p:nvSpPr>
          <p:cNvPr id="5" name="Slide Number Placeholder 4"/>
          <p:cNvSpPr>
            <a:spLocks noGrp="1"/>
          </p:cNvSpPr>
          <p:nvPr>
            <p:ph type="sldNum" sz="quarter" idx="4"/>
          </p:nvPr>
        </p:nvSpPr>
        <p:spPr/>
        <p:txBody>
          <a:bodyPr/>
          <a:lstStyle/>
          <a:p>
            <a:fld id="{5E9B6195-AEF7-4DF8-B36C-B411EC6C02A9}" type="slidenum">
              <a:rPr lang="en-US" smtClean="0"/>
              <a:pPr/>
              <a:t>3</a:t>
            </a:fld>
            <a:endParaRPr lang="en-US" dirty="0"/>
          </a:p>
        </p:txBody>
      </p:sp>
    </p:spTree>
    <p:extLst>
      <p:ext uri="{BB962C8B-B14F-4D97-AF65-F5344CB8AC3E}">
        <p14:creationId xmlns:p14="http://schemas.microsoft.com/office/powerpoint/2010/main" val="19788897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UW, Undergraduates are Becoming (a) Less Likely to Drop-Out as Freshman and (b) More Likely to Graduate in 4 Years</a:t>
            </a:r>
            <a:endParaRPr lang="en-US" dirty="0"/>
          </a:p>
        </p:txBody>
      </p:sp>
      <p:sp>
        <p:nvSpPr>
          <p:cNvPr id="3" name="Slide Number Placeholder 2"/>
          <p:cNvSpPr>
            <a:spLocks noGrp="1"/>
          </p:cNvSpPr>
          <p:nvPr>
            <p:ph type="sldNum" sz="quarter" idx="4"/>
          </p:nvPr>
        </p:nvSpPr>
        <p:spPr/>
        <p:txBody>
          <a:bodyPr/>
          <a:lstStyle/>
          <a:p>
            <a:fld id="{5E9B6195-AEF7-4DF8-B36C-B411EC6C02A9}" type="slidenum">
              <a:rPr lang="en-US" smtClean="0"/>
              <a:pPr/>
              <a:t>30</a:t>
            </a:fld>
            <a:endParaRPr lang="en-US" dirty="0"/>
          </a:p>
        </p:txBody>
      </p:sp>
      <p:graphicFrame>
        <p:nvGraphicFramePr>
          <p:cNvPr id="4" name="Chart 3"/>
          <p:cNvGraphicFramePr/>
          <p:nvPr>
            <p:extLst>
              <p:ext uri="{D42A27DB-BD31-4B8C-83A1-F6EECF244321}">
                <p14:modId xmlns:p14="http://schemas.microsoft.com/office/powerpoint/2010/main" val="3836333992"/>
              </p:ext>
            </p:extLst>
          </p:nvPr>
        </p:nvGraphicFramePr>
        <p:xfrm>
          <a:off x="431541" y="1066800"/>
          <a:ext cx="8263255" cy="24098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extLst>
              <p:ext uri="{D42A27DB-BD31-4B8C-83A1-F6EECF244321}">
                <p14:modId xmlns:p14="http://schemas.microsoft.com/office/powerpoint/2010/main" val="4291239477"/>
              </p:ext>
            </p:extLst>
          </p:nvPr>
        </p:nvGraphicFramePr>
        <p:xfrm>
          <a:off x="431541" y="3786340"/>
          <a:ext cx="8285480" cy="23431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623363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UW, 6-Year and 8-Year Graduation Rates are Increasing for Wyoming Residents</a:t>
            </a:r>
            <a:endParaRPr lang="en-US" dirty="0"/>
          </a:p>
        </p:txBody>
      </p:sp>
      <p:sp>
        <p:nvSpPr>
          <p:cNvPr id="3" name="Slide Number Placeholder 2"/>
          <p:cNvSpPr>
            <a:spLocks noGrp="1"/>
          </p:cNvSpPr>
          <p:nvPr>
            <p:ph type="sldNum" sz="quarter" idx="4"/>
          </p:nvPr>
        </p:nvSpPr>
        <p:spPr/>
        <p:txBody>
          <a:bodyPr/>
          <a:lstStyle/>
          <a:p>
            <a:fld id="{5E9B6195-AEF7-4DF8-B36C-B411EC6C02A9}" type="slidenum">
              <a:rPr lang="en-US" smtClean="0"/>
              <a:pPr/>
              <a:t>31</a:t>
            </a:fld>
            <a:endParaRPr lang="en-US" dirty="0"/>
          </a:p>
        </p:txBody>
      </p:sp>
      <p:graphicFrame>
        <p:nvGraphicFramePr>
          <p:cNvPr id="4" name="Chart 3"/>
          <p:cNvGraphicFramePr/>
          <p:nvPr>
            <p:extLst>
              <p:ext uri="{D42A27DB-BD31-4B8C-83A1-F6EECF244321}">
                <p14:modId xmlns:p14="http://schemas.microsoft.com/office/powerpoint/2010/main" val="1415644594"/>
              </p:ext>
            </p:extLst>
          </p:nvPr>
        </p:nvGraphicFramePr>
        <p:xfrm>
          <a:off x="458973" y="1066800"/>
          <a:ext cx="8263255" cy="24288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extLst>
              <p:ext uri="{D42A27DB-BD31-4B8C-83A1-F6EECF244321}">
                <p14:modId xmlns:p14="http://schemas.microsoft.com/office/powerpoint/2010/main" val="198777707"/>
              </p:ext>
            </p:extLst>
          </p:nvPr>
        </p:nvGraphicFramePr>
        <p:xfrm>
          <a:off x="447543" y="3759099"/>
          <a:ext cx="8274685" cy="24288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132347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Predictors of First-Year Retention at UW</a:t>
            </a:r>
            <a:endParaRPr lang="en-US" dirty="0"/>
          </a:p>
        </p:txBody>
      </p:sp>
      <p:sp>
        <p:nvSpPr>
          <p:cNvPr id="3" name="Content Placeholder 2"/>
          <p:cNvSpPr>
            <a:spLocks noGrp="1"/>
          </p:cNvSpPr>
          <p:nvPr>
            <p:ph idx="1"/>
          </p:nvPr>
        </p:nvSpPr>
        <p:spPr>
          <a:xfrm>
            <a:off x="304800" y="1143000"/>
            <a:ext cx="8503920" cy="4373563"/>
          </a:xfrm>
        </p:spPr>
        <p:txBody>
          <a:bodyPr/>
          <a:lstStyle/>
          <a:p>
            <a:r>
              <a:rPr lang="en-US" dirty="0" smtClean="0"/>
              <a:t>UW’s Office of Institutional Analysis developed a multi-nominal logistic regression model to assist with predicting the odds of student retention. Using student data from fall 2012 through fall 2018, the following were key findings:</a:t>
            </a:r>
            <a:br>
              <a:rPr lang="en-US" dirty="0" smtClean="0"/>
            </a:br>
            <a:endParaRPr lang="en-US" dirty="0" smtClean="0"/>
          </a:p>
          <a:p>
            <a:pPr marL="800100" lvl="1" indent="-342900">
              <a:buFont typeface="+mj-lt"/>
              <a:buAutoNum type="arabicPeriod"/>
            </a:pPr>
            <a:r>
              <a:rPr lang="en-US" dirty="0" smtClean="0"/>
              <a:t>On-campus living, credit hours, and GPA are significant predictors of first-year retention at UW.</a:t>
            </a:r>
            <a:br>
              <a:rPr lang="en-US" dirty="0" smtClean="0"/>
            </a:br>
            <a:endParaRPr lang="en-US" dirty="0" smtClean="0"/>
          </a:p>
          <a:p>
            <a:pPr marL="800100" lvl="1" indent="-342900">
              <a:buFont typeface="+mj-lt"/>
              <a:buAutoNum type="arabicPeriod"/>
            </a:pPr>
            <a:r>
              <a:rPr lang="en-US" dirty="0" smtClean="0"/>
              <a:t>Students with a higher cumulative UW GPA are 3-times more likely to be retained.</a:t>
            </a:r>
            <a:br>
              <a:rPr lang="en-US" dirty="0" smtClean="0"/>
            </a:br>
            <a:endParaRPr lang="en-US" dirty="0" smtClean="0"/>
          </a:p>
          <a:p>
            <a:pPr marL="800100" lvl="1" indent="-342900">
              <a:buFont typeface="+mj-lt"/>
              <a:buAutoNum type="arabicPeriod"/>
            </a:pPr>
            <a:r>
              <a:rPr lang="en-US" dirty="0" smtClean="0"/>
              <a:t>Students with a higher high-school GPA are 1.6-times more likely to be retained.</a:t>
            </a:r>
            <a:br>
              <a:rPr lang="en-US" dirty="0" smtClean="0"/>
            </a:br>
            <a:endParaRPr lang="en-US" dirty="0" smtClean="0"/>
          </a:p>
          <a:p>
            <a:pPr marL="800100" lvl="1" indent="-342900">
              <a:buFont typeface="+mj-lt"/>
              <a:buAutoNum type="arabicPeriod"/>
            </a:pPr>
            <a:r>
              <a:rPr lang="en-US" dirty="0" smtClean="0"/>
              <a:t>Credit hours have a positive and linear relationship with the odds of first-year retention.</a:t>
            </a:r>
            <a:br>
              <a:rPr lang="en-US" dirty="0" smtClean="0"/>
            </a:br>
            <a:endParaRPr lang="en-US" dirty="0" smtClean="0"/>
          </a:p>
          <a:p>
            <a:pPr marL="800100" lvl="1" indent="-342900">
              <a:buFont typeface="+mj-lt"/>
              <a:buAutoNum type="arabicPeriod"/>
            </a:pPr>
            <a:r>
              <a:rPr lang="en-US" dirty="0" smtClean="0"/>
              <a:t>A student’s ACT composite score, ethnicity, and residency (Wyoming or out-of-state) are not statistically significant predictors.</a:t>
            </a:r>
            <a:endParaRPr lang="en-US" dirty="0"/>
          </a:p>
        </p:txBody>
      </p:sp>
      <p:sp>
        <p:nvSpPr>
          <p:cNvPr id="5" name="Slide Number Placeholder 4"/>
          <p:cNvSpPr>
            <a:spLocks noGrp="1"/>
          </p:cNvSpPr>
          <p:nvPr>
            <p:ph type="sldNum" sz="quarter" idx="4"/>
          </p:nvPr>
        </p:nvSpPr>
        <p:spPr/>
        <p:txBody>
          <a:bodyPr/>
          <a:lstStyle/>
          <a:p>
            <a:fld id="{5E9B6195-AEF7-4DF8-B36C-B411EC6C02A9}" type="slidenum">
              <a:rPr lang="en-US" smtClean="0"/>
              <a:pPr/>
              <a:t>32</a:t>
            </a:fld>
            <a:endParaRPr lang="en-US" dirty="0"/>
          </a:p>
        </p:txBody>
      </p:sp>
    </p:spTree>
    <p:extLst>
      <p:ext uri="{BB962C8B-B14F-4D97-AF65-F5344CB8AC3E}">
        <p14:creationId xmlns:p14="http://schemas.microsoft.com/office/powerpoint/2010/main" val="1445084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Wyoming’s K-12 Schools are Sending UW Better Prepared Students</a:t>
            </a:r>
            <a:endParaRPr lang="en-US" dirty="0"/>
          </a:p>
        </p:txBody>
      </p:sp>
      <p:sp>
        <p:nvSpPr>
          <p:cNvPr id="4" name="Text Placeholder 3"/>
          <p:cNvSpPr>
            <a:spLocks noGrp="1"/>
          </p:cNvSpPr>
          <p:nvPr>
            <p:ph type="body" sz="quarter" idx="13"/>
          </p:nvPr>
        </p:nvSpPr>
        <p:spPr/>
        <p:txBody>
          <a:bodyPr/>
          <a:lstStyle/>
          <a:p>
            <a:r>
              <a:rPr lang="en-US" dirty="0" smtClean="0"/>
              <a:t>Since the fall of 2009, there has been a significant improvement in the average first semester UW GPA and fall-to-fall retention rates of Wyoming resident, first-time, full-time students.</a:t>
            </a:r>
            <a:endParaRPr lang="en-US" dirty="0"/>
          </a:p>
        </p:txBody>
      </p:sp>
      <p:sp>
        <p:nvSpPr>
          <p:cNvPr id="5" name="Slide Number Placeholder 4"/>
          <p:cNvSpPr>
            <a:spLocks noGrp="1"/>
          </p:cNvSpPr>
          <p:nvPr>
            <p:ph type="sldNum" sz="quarter" idx="4"/>
          </p:nvPr>
        </p:nvSpPr>
        <p:spPr/>
        <p:txBody>
          <a:bodyPr/>
          <a:lstStyle/>
          <a:p>
            <a:fld id="{5E9B6195-AEF7-4DF8-B36C-B411EC6C02A9}" type="slidenum">
              <a:rPr lang="en-US" smtClean="0"/>
              <a:pPr/>
              <a:t>33</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568087278"/>
              </p:ext>
            </p:extLst>
          </p:nvPr>
        </p:nvGraphicFramePr>
        <p:xfrm>
          <a:off x="1600200" y="1828800"/>
          <a:ext cx="5452269" cy="4137816"/>
        </p:xfrm>
        <a:graphic>
          <a:graphicData uri="http://schemas.openxmlformats.org/drawingml/2006/table">
            <a:tbl>
              <a:tblPr/>
              <a:tblGrid>
                <a:gridCol w="633621">
                  <a:extLst>
                    <a:ext uri="{9D8B030D-6E8A-4147-A177-3AD203B41FA5}">
                      <a16:colId xmlns:a16="http://schemas.microsoft.com/office/drawing/2014/main" val="1220607893"/>
                    </a:ext>
                  </a:extLst>
                </a:gridCol>
                <a:gridCol w="1204662">
                  <a:extLst>
                    <a:ext uri="{9D8B030D-6E8A-4147-A177-3AD203B41FA5}">
                      <a16:colId xmlns:a16="http://schemas.microsoft.com/office/drawing/2014/main" val="1620244016"/>
                    </a:ext>
                  </a:extLst>
                </a:gridCol>
                <a:gridCol w="1204662">
                  <a:extLst>
                    <a:ext uri="{9D8B030D-6E8A-4147-A177-3AD203B41FA5}">
                      <a16:colId xmlns:a16="http://schemas.microsoft.com/office/drawing/2014/main" val="900959558"/>
                    </a:ext>
                  </a:extLst>
                </a:gridCol>
                <a:gridCol w="1204662">
                  <a:extLst>
                    <a:ext uri="{9D8B030D-6E8A-4147-A177-3AD203B41FA5}">
                      <a16:colId xmlns:a16="http://schemas.microsoft.com/office/drawing/2014/main" val="2351024616"/>
                    </a:ext>
                  </a:extLst>
                </a:gridCol>
                <a:gridCol w="1204662">
                  <a:extLst>
                    <a:ext uri="{9D8B030D-6E8A-4147-A177-3AD203B41FA5}">
                      <a16:colId xmlns:a16="http://schemas.microsoft.com/office/drawing/2014/main" val="2149710790"/>
                    </a:ext>
                  </a:extLst>
                </a:gridCol>
              </a:tblGrid>
              <a:tr h="192302">
                <a:tc gridSpan="5">
                  <a:txBody>
                    <a:bodyPr/>
                    <a:lstStyle/>
                    <a:p>
                      <a:pPr algn="ctr" fontAlgn="b"/>
                      <a:r>
                        <a:rPr lang="en-US" sz="1100" b="1" i="0" u="none" strike="noStrike">
                          <a:solidFill>
                            <a:srgbClr val="000000"/>
                          </a:solidFill>
                          <a:effectLst/>
                          <a:latin typeface="Times New Roman" panose="02020603050405020304" pitchFamily="18" charset="0"/>
                        </a:rPr>
                        <a:t>Wyoming, First-Time, Full-Time Students</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89005068"/>
                  </a:ext>
                </a:extLst>
              </a:tr>
              <a:tr h="377974">
                <a:tc>
                  <a:txBody>
                    <a:bodyPr/>
                    <a:lstStyle/>
                    <a:p>
                      <a:pPr algn="l" fontAlgn="b"/>
                      <a:endParaRPr lang="en-US" sz="1100" b="0" i="0" u="none" strike="noStrike">
                        <a:solidFill>
                          <a:srgbClr val="000000"/>
                        </a:solidFill>
                        <a:effectLst/>
                        <a:latin typeface="Times New Roman" panose="02020603050405020304" pitchFamily="18"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Times New Roman" panose="02020603050405020304" pitchFamily="18" charset="0"/>
                        </a:rPr>
                        <a:t>Mean ACT</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Times New Roman" panose="02020603050405020304" pitchFamily="18" charset="0"/>
                        </a:rPr>
                        <a:t>Mean HS GPA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Times New Roman" panose="02020603050405020304" pitchFamily="18" charset="0"/>
                        </a:rPr>
                        <a:t>Mean UW 1st Semester GPA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Times New Roman" panose="02020603050405020304" pitchFamily="18" charset="0"/>
                        </a:rPr>
                        <a:t>Fall to Fall Retention</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3138012"/>
                  </a:ext>
                </a:extLst>
              </a:tr>
              <a:tr h="356754">
                <a:tc>
                  <a:txBody>
                    <a:bodyPr/>
                    <a:lstStyle/>
                    <a:p>
                      <a:pPr algn="l" fontAlgn="b"/>
                      <a:r>
                        <a:rPr lang="en-US" sz="1100" b="1" i="0" u="none" strike="noStrike">
                          <a:solidFill>
                            <a:srgbClr val="000000"/>
                          </a:solidFill>
                          <a:effectLst/>
                          <a:latin typeface="Times New Roman" panose="02020603050405020304" pitchFamily="18" charset="0"/>
                        </a:rPr>
                        <a:t>Fall 2009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Times New Roman" panose="02020603050405020304" pitchFamily="18" charset="0"/>
                        </a:rPr>
                        <a:t>24.0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Times New Roman" panose="02020603050405020304" pitchFamily="18" charset="0"/>
                        </a:rPr>
                        <a:t>3.53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Times New Roman" panose="02020603050405020304" pitchFamily="18" charset="0"/>
                        </a:rPr>
                        <a:t>2.68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Times New Roman" panose="02020603050405020304" pitchFamily="18" charset="0"/>
                        </a:rPr>
                        <a:t>74.3%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2999505"/>
                  </a:ext>
                </a:extLst>
              </a:tr>
              <a:tr h="356754">
                <a:tc>
                  <a:txBody>
                    <a:bodyPr/>
                    <a:lstStyle/>
                    <a:p>
                      <a:pPr algn="l" fontAlgn="b"/>
                      <a:r>
                        <a:rPr lang="en-US" sz="1100" b="1" i="0" u="none" strike="noStrike">
                          <a:solidFill>
                            <a:srgbClr val="000000"/>
                          </a:solidFill>
                          <a:effectLst/>
                          <a:latin typeface="Times New Roman" panose="02020603050405020304" pitchFamily="18" charset="0"/>
                        </a:rPr>
                        <a:t>Fall 2010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Times New Roman" panose="02020603050405020304" pitchFamily="18" charset="0"/>
                        </a:rPr>
                        <a:t>24.3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Times New Roman" panose="02020603050405020304" pitchFamily="18" charset="0"/>
                        </a:rPr>
                        <a:t>3.54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Times New Roman" panose="02020603050405020304" pitchFamily="18" charset="0"/>
                        </a:rPr>
                        <a:t>2.72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Times New Roman" panose="02020603050405020304" pitchFamily="18" charset="0"/>
                        </a:rPr>
                        <a:t>74.2%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08184008"/>
                  </a:ext>
                </a:extLst>
              </a:tr>
              <a:tr h="356754">
                <a:tc>
                  <a:txBody>
                    <a:bodyPr/>
                    <a:lstStyle/>
                    <a:p>
                      <a:pPr algn="l" fontAlgn="b"/>
                      <a:r>
                        <a:rPr lang="en-US" sz="1100" b="1" i="0" u="none" strike="noStrike">
                          <a:solidFill>
                            <a:srgbClr val="000000"/>
                          </a:solidFill>
                          <a:effectLst/>
                          <a:latin typeface="Times New Roman" panose="02020603050405020304" pitchFamily="18" charset="0"/>
                        </a:rPr>
                        <a:t>Fall 2011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Times New Roman" panose="02020603050405020304" pitchFamily="18" charset="0"/>
                        </a:rPr>
                        <a:t>24.5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Times New Roman" panose="02020603050405020304" pitchFamily="18" charset="0"/>
                        </a:rPr>
                        <a:t>3.55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Times New Roman" panose="02020603050405020304" pitchFamily="18" charset="0"/>
                        </a:rPr>
                        <a:t>2.72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Times New Roman" panose="02020603050405020304" pitchFamily="18" charset="0"/>
                        </a:rPr>
                        <a:t>77.5%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67432991"/>
                  </a:ext>
                </a:extLst>
              </a:tr>
              <a:tr h="356754">
                <a:tc>
                  <a:txBody>
                    <a:bodyPr/>
                    <a:lstStyle/>
                    <a:p>
                      <a:pPr algn="l" fontAlgn="b"/>
                      <a:r>
                        <a:rPr lang="en-US" sz="1100" b="1" i="0" u="none" strike="noStrike">
                          <a:solidFill>
                            <a:srgbClr val="000000"/>
                          </a:solidFill>
                          <a:effectLst/>
                          <a:latin typeface="Times New Roman" panose="02020603050405020304" pitchFamily="18" charset="0"/>
                        </a:rPr>
                        <a:t>Fall 2012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Times New Roman" panose="02020603050405020304" pitchFamily="18" charset="0"/>
                        </a:rPr>
                        <a:t>24.5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Times New Roman" panose="02020603050405020304" pitchFamily="18" charset="0"/>
                        </a:rPr>
                        <a:t>3.58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Times New Roman" panose="02020603050405020304" pitchFamily="18" charset="0"/>
                        </a:rPr>
                        <a:t>2.70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Times New Roman" panose="02020603050405020304" pitchFamily="18" charset="0"/>
                        </a:rPr>
                        <a:t>75.1%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06081744"/>
                  </a:ext>
                </a:extLst>
              </a:tr>
              <a:tr h="356754">
                <a:tc>
                  <a:txBody>
                    <a:bodyPr/>
                    <a:lstStyle/>
                    <a:p>
                      <a:pPr algn="l" fontAlgn="b"/>
                      <a:r>
                        <a:rPr lang="en-US" sz="1100" b="1" i="0" u="none" strike="noStrike">
                          <a:solidFill>
                            <a:srgbClr val="000000"/>
                          </a:solidFill>
                          <a:effectLst/>
                          <a:latin typeface="Times New Roman" panose="02020603050405020304" pitchFamily="18" charset="0"/>
                        </a:rPr>
                        <a:t>Fall 2013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Times New Roman" panose="02020603050405020304" pitchFamily="18" charset="0"/>
                        </a:rPr>
                        <a:t>24.8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Times New Roman" panose="02020603050405020304" pitchFamily="18" charset="0"/>
                        </a:rPr>
                        <a:t>3.58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Times New Roman" panose="02020603050405020304" pitchFamily="18" charset="0"/>
                        </a:rPr>
                        <a:t>2.84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Times New Roman" panose="02020603050405020304" pitchFamily="18" charset="0"/>
                        </a:rPr>
                        <a:t>78.0%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57522132"/>
                  </a:ext>
                </a:extLst>
              </a:tr>
              <a:tr h="356754">
                <a:tc>
                  <a:txBody>
                    <a:bodyPr/>
                    <a:lstStyle/>
                    <a:p>
                      <a:pPr algn="l" fontAlgn="b"/>
                      <a:r>
                        <a:rPr lang="en-US" sz="1100" b="1" i="0" u="none" strike="noStrike">
                          <a:solidFill>
                            <a:srgbClr val="000000"/>
                          </a:solidFill>
                          <a:effectLst/>
                          <a:latin typeface="Times New Roman" panose="02020603050405020304" pitchFamily="18" charset="0"/>
                        </a:rPr>
                        <a:t>Fall 2014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Times New Roman" panose="02020603050405020304" pitchFamily="18" charset="0"/>
                        </a:rPr>
                        <a:t>24.9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Times New Roman" panose="02020603050405020304" pitchFamily="18" charset="0"/>
                        </a:rPr>
                        <a:t>3.56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Times New Roman" panose="02020603050405020304" pitchFamily="18" charset="0"/>
                        </a:rPr>
                        <a:t>2.79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Times New Roman" panose="02020603050405020304" pitchFamily="18" charset="0"/>
                        </a:rPr>
                        <a:t>78.0%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6237508"/>
                  </a:ext>
                </a:extLst>
              </a:tr>
              <a:tr h="356754">
                <a:tc>
                  <a:txBody>
                    <a:bodyPr/>
                    <a:lstStyle/>
                    <a:p>
                      <a:pPr algn="l" fontAlgn="b"/>
                      <a:r>
                        <a:rPr lang="en-US" sz="1100" b="1" i="0" u="none" strike="noStrike">
                          <a:solidFill>
                            <a:srgbClr val="000000"/>
                          </a:solidFill>
                          <a:effectLst/>
                          <a:latin typeface="Times New Roman" panose="02020603050405020304" pitchFamily="18" charset="0"/>
                        </a:rPr>
                        <a:t>Fall 2015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Times New Roman" panose="02020603050405020304" pitchFamily="18" charset="0"/>
                        </a:rPr>
                        <a:t>24.7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Times New Roman" panose="02020603050405020304" pitchFamily="18" charset="0"/>
                        </a:rPr>
                        <a:t>3.56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Times New Roman" panose="02020603050405020304" pitchFamily="18" charset="0"/>
                        </a:rPr>
                        <a:t>2.91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Times New Roman" panose="02020603050405020304" pitchFamily="18" charset="0"/>
                        </a:rPr>
                        <a:t>77.6%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92306726"/>
                  </a:ext>
                </a:extLst>
              </a:tr>
              <a:tr h="356754">
                <a:tc>
                  <a:txBody>
                    <a:bodyPr/>
                    <a:lstStyle/>
                    <a:p>
                      <a:pPr algn="l" fontAlgn="b"/>
                      <a:r>
                        <a:rPr lang="en-US" sz="1100" b="1" i="0" u="none" strike="noStrike">
                          <a:solidFill>
                            <a:srgbClr val="000000"/>
                          </a:solidFill>
                          <a:effectLst/>
                          <a:latin typeface="Times New Roman" panose="02020603050405020304" pitchFamily="18" charset="0"/>
                        </a:rPr>
                        <a:t>Fall 2016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Times New Roman" panose="02020603050405020304" pitchFamily="18" charset="0"/>
                        </a:rPr>
                        <a:t>24.5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Times New Roman" panose="02020603050405020304" pitchFamily="18" charset="0"/>
                        </a:rPr>
                        <a:t>3.55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Times New Roman" panose="02020603050405020304" pitchFamily="18" charset="0"/>
                        </a:rPr>
                        <a:t>2.94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Times New Roman" panose="02020603050405020304" pitchFamily="18" charset="0"/>
                        </a:rPr>
                        <a:t>81.8%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858312"/>
                  </a:ext>
                </a:extLst>
              </a:tr>
              <a:tr h="356754">
                <a:tc>
                  <a:txBody>
                    <a:bodyPr/>
                    <a:lstStyle/>
                    <a:p>
                      <a:pPr algn="l" fontAlgn="b"/>
                      <a:r>
                        <a:rPr lang="en-US" sz="1100" b="1" i="0" u="none" strike="noStrike">
                          <a:solidFill>
                            <a:srgbClr val="000000"/>
                          </a:solidFill>
                          <a:effectLst/>
                          <a:latin typeface="Times New Roman" panose="02020603050405020304" pitchFamily="18" charset="0"/>
                        </a:rPr>
                        <a:t>Fall 2017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Times New Roman" panose="02020603050405020304" pitchFamily="18" charset="0"/>
                        </a:rPr>
                        <a:t>24.7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Times New Roman" panose="02020603050405020304" pitchFamily="18" charset="0"/>
                        </a:rPr>
                        <a:t>3.55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Times New Roman" panose="02020603050405020304" pitchFamily="18" charset="0"/>
                        </a:rPr>
                        <a:t>2.90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Times New Roman" panose="02020603050405020304" pitchFamily="18" charset="0"/>
                        </a:rPr>
                        <a:t>80.7%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2307116"/>
                  </a:ext>
                </a:extLst>
              </a:tr>
              <a:tr h="356754">
                <a:tc>
                  <a:txBody>
                    <a:bodyPr/>
                    <a:lstStyle/>
                    <a:p>
                      <a:pPr algn="l" fontAlgn="b"/>
                      <a:r>
                        <a:rPr lang="en-US" sz="1100" b="1" i="0" u="none" strike="noStrike">
                          <a:solidFill>
                            <a:srgbClr val="000000"/>
                          </a:solidFill>
                          <a:effectLst/>
                          <a:latin typeface="Times New Roman" panose="02020603050405020304" pitchFamily="18" charset="0"/>
                        </a:rPr>
                        <a:t>Fall 2018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Times New Roman" panose="02020603050405020304" pitchFamily="18" charset="0"/>
                        </a:rPr>
                        <a:t>24.8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Times New Roman" panose="02020603050405020304" pitchFamily="18" charset="0"/>
                        </a:rPr>
                        <a:t>3.59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Times New Roman" panose="02020603050405020304" pitchFamily="18" charset="0"/>
                        </a:rPr>
                        <a:t>2.93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100" b="0" i="0" u="none" strike="noStrike" dirty="0">
                        <a:solidFill>
                          <a:srgbClr val="000000"/>
                        </a:solidFill>
                        <a:effectLst/>
                        <a:latin typeface="Times New Roman" panose="02020603050405020304" pitchFamily="18"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5080233"/>
                  </a:ext>
                </a:extLst>
              </a:tr>
            </a:tbl>
          </a:graphicData>
        </a:graphic>
      </p:graphicFrame>
    </p:spTree>
    <p:extLst>
      <p:ext uri="{BB962C8B-B14F-4D97-AF65-F5344CB8AC3E}">
        <p14:creationId xmlns:p14="http://schemas.microsoft.com/office/powerpoint/2010/main" val="12567906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Full-Time Undergraduate Student’s Credit Hour Enrollment Levels</a:t>
            </a:r>
            <a:endParaRPr lang="en-US" dirty="0"/>
          </a:p>
        </p:txBody>
      </p:sp>
      <p:sp>
        <p:nvSpPr>
          <p:cNvPr id="3" name="Slide Number Placeholder 2"/>
          <p:cNvSpPr>
            <a:spLocks noGrp="1"/>
          </p:cNvSpPr>
          <p:nvPr>
            <p:ph type="sldNum" sz="quarter" idx="4"/>
          </p:nvPr>
        </p:nvSpPr>
        <p:spPr/>
        <p:txBody>
          <a:bodyPr/>
          <a:lstStyle/>
          <a:p>
            <a:fld id="{5E9B6195-AEF7-4DF8-B36C-B411EC6C02A9}" type="slidenum">
              <a:rPr lang="en-US" smtClean="0"/>
              <a:pPr/>
              <a:t>34</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859703702"/>
              </p:ext>
            </p:extLst>
          </p:nvPr>
        </p:nvGraphicFramePr>
        <p:xfrm>
          <a:off x="1600200" y="1524000"/>
          <a:ext cx="5715003" cy="1447801"/>
        </p:xfrm>
        <a:graphic>
          <a:graphicData uri="http://schemas.openxmlformats.org/drawingml/2006/table">
            <a:tbl>
              <a:tblPr/>
              <a:tblGrid>
                <a:gridCol w="1254513">
                  <a:extLst>
                    <a:ext uri="{9D8B030D-6E8A-4147-A177-3AD203B41FA5}">
                      <a16:colId xmlns:a16="http://schemas.microsoft.com/office/drawing/2014/main" val="1456553897"/>
                    </a:ext>
                  </a:extLst>
                </a:gridCol>
                <a:gridCol w="743415">
                  <a:extLst>
                    <a:ext uri="{9D8B030D-6E8A-4147-A177-3AD203B41FA5}">
                      <a16:colId xmlns:a16="http://schemas.microsoft.com/office/drawing/2014/main" val="3538029624"/>
                    </a:ext>
                  </a:extLst>
                </a:gridCol>
                <a:gridCol w="743415">
                  <a:extLst>
                    <a:ext uri="{9D8B030D-6E8A-4147-A177-3AD203B41FA5}">
                      <a16:colId xmlns:a16="http://schemas.microsoft.com/office/drawing/2014/main" val="3496722709"/>
                    </a:ext>
                  </a:extLst>
                </a:gridCol>
                <a:gridCol w="743415">
                  <a:extLst>
                    <a:ext uri="{9D8B030D-6E8A-4147-A177-3AD203B41FA5}">
                      <a16:colId xmlns:a16="http://schemas.microsoft.com/office/drawing/2014/main" val="2391164497"/>
                    </a:ext>
                  </a:extLst>
                </a:gridCol>
                <a:gridCol w="743415">
                  <a:extLst>
                    <a:ext uri="{9D8B030D-6E8A-4147-A177-3AD203B41FA5}">
                      <a16:colId xmlns:a16="http://schemas.microsoft.com/office/drawing/2014/main" val="1594264751"/>
                    </a:ext>
                  </a:extLst>
                </a:gridCol>
                <a:gridCol w="743415">
                  <a:extLst>
                    <a:ext uri="{9D8B030D-6E8A-4147-A177-3AD203B41FA5}">
                      <a16:colId xmlns:a16="http://schemas.microsoft.com/office/drawing/2014/main" val="1590123956"/>
                    </a:ext>
                  </a:extLst>
                </a:gridCol>
                <a:gridCol w="743415">
                  <a:extLst>
                    <a:ext uri="{9D8B030D-6E8A-4147-A177-3AD203B41FA5}">
                      <a16:colId xmlns:a16="http://schemas.microsoft.com/office/drawing/2014/main" val="2109559105"/>
                    </a:ext>
                  </a:extLst>
                </a:gridCol>
              </a:tblGrid>
              <a:tr h="242695">
                <a:tc gridSpan="7">
                  <a:txBody>
                    <a:bodyPr/>
                    <a:lstStyle/>
                    <a:p>
                      <a:pPr algn="ctr" fontAlgn="b"/>
                      <a:r>
                        <a:rPr lang="en-US" sz="1100" b="1" i="0" u="none" strike="noStrike">
                          <a:solidFill>
                            <a:srgbClr val="000000"/>
                          </a:solidFill>
                          <a:effectLst/>
                          <a:latin typeface="Times New Roman" panose="02020603050405020304" pitchFamily="18" charset="0"/>
                        </a:rPr>
                        <a:t>Number of Full-Time Students (by location) Enrolled in Less Than 15 SCHs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14242862"/>
                  </a:ext>
                </a:extLst>
              </a:tr>
              <a:tr h="477021">
                <a:tc>
                  <a:txBody>
                    <a:bodyPr/>
                    <a:lstStyle/>
                    <a:p>
                      <a:pPr algn="l" fontAlgn="b"/>
                      <a:r>
                        <a:rPr lang="en-US" sz="1100" b="0" i="0" u="none" strike="noStrike">
                          <a:solidFill>
                            <a:srgbClr val="000000"/>
                          </a:solidFill>
                          <a:effectLst/>
                          <a:latin typeface="Times New Roman" panose="02020603050405020304" pitchFamily="18"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Times New Roman" panose="02020603050405020304" pitchFamily="18" charset="0"/>
                        </a:rPr>
                        <a:t>Fall 2016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Times New Roman" panose="02020603050405020304" pitchFamily="18" charset="0"/>
                        </a:rPr>
                        <a:t>Spring 2017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Times New Roman" panose="02020603050405020304" pitchFamily="18" charset="0"/>
                        </a:rPr>
                        <a:t>Fall 2017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Times New Roman" panose="02020603050405020304" pitchFamily="18" charset="0"/>
                        </a:rPr>
                        <a:t>Spring 2018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Times New Roman" panose="02020603050405020304" pitchFamily="18" charset="0"/>
                        </a:rPr>
                        <a:t>Fall 2018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Times New Roman" panose="02020603050405020304" pitchFamily="18" charset="0"/>
                        </a:rPr>
                        <a:t>Spring 2019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6828708"/>
                  </a:ext>
                </a:extLst>
              </a:tr>
              <a:tr h="242695">
                <a:tc>
                  <a:txBody>
                    <a:bodyPr/>
                    <a:lstStyle/>
                    <a:p>
                      <a:pPr algn="l" fontAlgn="b"/>
                      <a:r>
                        <a:rPr lang="en-US" sz="1100" b="1" i="0" u="none" strike="noStrike">
                          <a:solidFill>
                            <a:srgbClr val="000000"/>
                          </a:solidFill>
                          <a:effectLst/>
                          <a:latin typeface="Times New Roman" panose="02020603050405020304" pitchFamily="18" charset="0"/>
                        </a:rPr>
                        <a:t>Laramie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3,855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3,452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3,736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3,404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3,849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3,351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3073322"/>
                  </a:ext>
                </a:extLst>
              </a:tr>
              <a:tr h="242695">
                <a:tc>
                  <a:txBody>
                    <a:bodyPr/>
                    <a:lstStyle/>
                    <a:p>
                      <a:pPr algn="l" fontAlgn="b"/>
                      <a:r>
                        <a:rPr lang="en-US" sz="1100" b="1" i="0" u="none" strike="noStrike">
                          <a:solidFill>
                            <a:srgbClr val="000000"/>
                          </a:solidFill>
                          <a:effectLst/>
                          <a:latin typeface="Times New Roman" panose="02020603050405020304" pitchFamily="18" charset="0"/>
                        </a:rPr>
                        <a:t>UW Casper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54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59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52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59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44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52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8707096"/>
                  </a:ext>
                </a:extLst>
              </a:tr>
              <a:tr h="242695">
                <a:tc>
                  <a:txBody>
                    <a:bodyPr/>
                    <a:lstStyle/>
                    <a:p>
                      <a:pPr algn="l" fontAlgn="b"/>
                      <a:r>
                        <a:rPr lang="en-US" sz="1100" b="1" i="0" u="none" strike="noStrike">
                          <a:solidFill>
                            <a:srgbClr val="000000"/>
                          </a:solidFill>
                          <a:effectLst/>
                          <a:latin typeface="Times New Roman" panose="02020603050405020304" pitchFamily="18" charset="0"/>
                        </a:rPr>
                        <a:t>Distance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142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146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144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137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133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Times New Roman" panose="02020603050405020304" pitchFamily="18" charset="0"/>
                        </a:rPr>
                        <a:t>        145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3783818"/>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10712145"/>
              </p:ext>
            </p:extLst>
          </p:nvPr>
        </p:nvGraphicFramePr>
        <p:xfrm>
          <a:off x="1606296" y="3429000"/>
          <a:ext cx="5715003" cy="1410493"/>
        </p:xfrm>
        <a:graphic>
          <a:graphicData uri="http://schemas.openxmlformats.org/drawingml/2006/table">
            <a:tbl>
              <a:tblPr/>
              <a:tblGrid>
                <a:gridCol w="1254513">
                  <a:extLst>
                    <a:ext uri="{9D8B030D-6E8A-4147-A177-3AD203B41FA5}">
                      <a16:colId xmlns:a16="http://schemas.microsoft.com/office/drawing/2014/main" val="3146819585"/>
                    </a:ext>
                  </a:extLst>
                </a:gridCol>
                <a:gridCol w="743415">
                  <a:extLst>
                    <a:ext uri="{9D8B030D-6E8A-4147-A177-3AD203B41FA5}">
                      <a16:colId xmlns:a16="http://schemas.microsoft.com/office/drawing/2014/main" val="746830343"/>
                    </a:ext>
                  </a:extLst>
                </a:gridCol>
                <a:gridCol w="743415">
                  <a:extLst>
                    <a:ext uri="{9D8B030D-6E8A-4147-A177-3AD203B41FA5}">
                      <a16:colId xmlns:a16="http://schemas.microsoft.com/office/drawing/2014/main" val="3813056293"/>
                    </a:ext>
                  </a:extLst>
                </a:gridCol>
                <a:gridCol w="743415">
                  <a:extLst>
                    <a:ext uri="{9D8B030D-6E8A-4147-A177-3AD203B41FA5}">
                      <a16:colId xmlns:a16="http://schemas.microsoft.com/office/drawing/2014/main" val="2767007164"/>
                    </a:ext>
                  </a:extLst>
                </a:gridCol>
                <a:gridCol w="743415">
                  <a:extLst>
                    <a:ext uri="{9D8B030D-6E8A-4147-A177-3AD203B41FA5}">
                      <a16:colId xmlns:a16="http://schemas.microsoft.com/office/drawing/2014/main" val="541754521"/>
                    </a:ext>
                  </a:extLst>
                </a:gridCol>
                <a:gridCol w="743415">
                  <a:extLst>
                    <a:ext uri="{9D8B030D-6E8A-4147-A177-3AD203B41FA5}">
                      <a16:colId xmlns:a16="http://schemas.microsoft.com/office/drawing/2014/main" val="52925161"/>
                    </a:ext>
                  </a:extLst>
                </a:gridCol>
                <a:gridCol w="743415">
                  <a:extLst>
                    <a:ext uri="{9D8B030D-6E8A-4147-A177-3AD203B41FA5}">
                      <a16:colId xmlns:a16="http://schemas.microsoft.com/office/drawing/2014/main" val="2129327915"/>
                    </a:ext>
                  </a:extLst>
                </a:gridCol>
              </a:tblGrid>
              <a:tr h="236441">
                <a:tc gridSpan="7">
                  <a:txBody>
                    <a:bodyPr/>
                    <a:lstStyle/>
                    <a:p>
                      <a:pPr algn="ctr" fontAlgn="b"/>
                      <a:r>
                        <a:rPr lang="en-US" sz="1100" b="1" i="0" u="none" strike="noStrike">
                          <a:solidFill>
                            <a:srgbClr val="000000"/>
                          </a:solidFill>
                          <a:effectLst/>
                          <a:latin typeface="Times New Roman" panose="02020603050405020304" pitchFamily="18" charset="0"/>
                        </a:rPr>
                        <a:t>% of Full-Time Students (by location) Enrolled in Less Than 15 SCHs</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65228135"/>
                  </a:ext>
                </a:extLst>
              </a:tr>
              <a:tr h="464729">
                <a:tc>
                  <a:txBody>
                    <a:bodyPr/>
                    <a:lstStyle/>
                    <a:p>
                      <a:pPr algn="l" fontAlgn="b"/>
                      <a:endParaRPr lang="en-US" sz="1100" b="0" i="0" u="none" strike="noStrike">
                        <a:solidFill>
                          <a:srgbClr val="000000"/>
                        </a:solidFill>
                        <a:effectLst/>
                        <a:latin typeface="Times New Roman" panose="02020603050405020304" pitchFamily="18"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Times New Roman" panose="02020603050405020304" pitchFamily="18" charset="0"/>
                        </a:rPr>
                        <a:t>Fall 2016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Times New Roman" panose="02020603050405020304" pitchFamily="18" charset="0"/>
                        </a:rPr>
                        <a:t>Spring 2017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Times New Roman" panose="02020603050405020304" pitchFamily="18" charset="0"/>
                        </a:rPr>
                        <a:t>Fall 2017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Times New Roman" panose="02020603050405020304" pitchFamily="18" charset="0"/>
                        </a:rPr>
                        <a:t>Spring 2018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Times New Roman" panose="02020603050405020304" pitchFamily="18" charset="0"/>
                        </a:rPr>
                        <a:t>Fall 2018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Times New Roman" panose="02020603050405020304" pitchFamily="18" charset="0"/>
                        </a:rPr>
                        <a:t>Spring 2019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71423835"/>
                  </a:ext>
                </a:extLst>
              </a:tr>
              <a:tr h="236441">
                <a:tc>
                  <a:txBody>
                    <a:bodyPr/>
                    <a:lstStyle/>
                    <a:p>
                      <a:pPr algn="l" fontAlgn="b"/>
                      <a:r>
                        <a:rPr lang="en-US" sz="1100" b="1" i="0" u="none" strike="noStrike">
                          <a:solidFill>
                            <a:srgbClr val="000000"/>
                          </a:solidFill>
                          <a:effectLst/>
                          <a:latin typeface="Times New Roman" panose="02020603050405020304" pitchFamily="18" charset="0"/>
                        </a:rPr>
                        <a:t>Laramie</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Times New Roman" panose="02020603050405020304" pitchFamily="18" charset="0"/>
                        </a:rPr>
                        <a:t>49%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Times New Roman" panose="02020603050405020304" pitchFamily="18" charset="0"/>
                        </a:rPr>
                        <a:t>49%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Times New Roman" panose="02020603050405020304" pitchFamily="18" charset="0"/>
                        </a:rPr>
                        <a:t>47%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Times New Roman" panose="02020603050405020304" pitchFamily="18" charset="0"/>
                        </a:rPr>
                        <a:t>47%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Times New Roman" panose="02020603050405020304" pitchFamily="18" charset="0"/>
                        </a:rPr>
                        <a:t>47%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Times New Roman" panose="02020603050405020304" pitchFamily="18" charset="0"/>
                        </a:rPr>
                        <a:t>46%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0970172"/>
                  </a:ext>
                </a:extLst>
              </a:tr>
              <a:tr h="236441">
                <a:tc>
                  <a:txBody>
                    <a:bodyPr/>
                    <a:lstStyle/>
                    <a:p>
                      <a:pPr algn="l" fontAlgn="b"/>
                      <a:r>
                        <a:rPr lang="en-US" sz="1100" b="1" i="0" u="none" strike="noStrike">
                          <a:solidFill>
                            <a:srgbClr val="000000"/>
                          </a:solidFill>
                          <a:effectLst/>
                          <a:latin typeface="Times New Roman" panose="02020603050405020304" pitchFamily="18" charset="0"/>
                        </a:rPr>
                        <a:t>UW Casper</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Times New Roman" panose="02020603050405020304" pitchFamily="18" charset="0"/>
                        </a:rPr>
                        <a:t>64%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Times New Roman" panose="02020603050405020304" pitchFamily="18" charset="0"/>
                        </a:rPr>
                        <a:t>71%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Times New Roman" panose="02020603050405020304" pitchFamily="18" charset="0"/>
                        </a:rPr>
                        <a:t>64%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Times New Roman" panose="02020603050405020304" pitchFamily="18" charset="0"/>
                        </a:rPr>
                        <a:t>65%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Times New Roman" panose="02020603050405020304" pitchFamily="18" charset="0"/>
                        </a:rPr>
                        <a:t>65%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Times New Roman" panose="02020603050405020304" pitchFamily="18" charset="0"/>
                        </a:rPr>
                        <a:t>63%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0638129"/>
                  </a:ext>
                </a:extLst>
              </a:tr>
              <a:tr h="236441">
                <a:tc>
                  <a:txBody>
                    <a:bodyPr/>
                    <a:lstStyle/>
                    <a:p>
                      <a:pPr algn="l" fontAlgn="b"/>
                      <a:r>
                        <a:rPr lang="en-US" sz="1100" b="1" i="0" u="none" strike="noStrike">
                          <a:solidFill>
                            <a:srgbClr val="000000"/>
                          </a:solidFill>
                          <a:effectLst/>
                          <a:latin typeface="Times New Roman" panose="02020603050405020304" pitchFamily="18" charset="0"/>
                        </a:rPr>
                        <a:t>Distance</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Times New Roman" panose="02020603050405020304" pitchFamily="18" charset="0"/>
                        </a:rPr>
                        <a:t>66%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Times New Roman" panose="02020603050405020304" pitchFamily="18" charset="0"/>
                        </a:rPr>
                        <a:t>39%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Times New Roman" panose="02020603050405020304" pitchFamily="18" charset="0"/>
                        </a:rPr>
                        <a:t>64%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Times New Roman" panose="02020603050405020304" pitchFamily="18" charset="0"/>
                        </a:rPr>
                        <a:t>35%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Times New Roman" panose="02020603050405020304" pitchFamily="18" charset="0"/>
                        </a:rPr>
                        <a:t>60%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Times New Roman" panose="02020603050405020304" pitchFamily="18" charset="0"/>
                        </a:rPr>
                        <a:t>36%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22509643"/>
                  </a:ext>
                </a:extLst>
              </a:tr>
            </a:tbl>
          </a:graphicData>
        </a:graphic>
      </p:graphicFrame>
    </p:spTree>
    <p:extLst>
      <p:ext uri="{BB962C8B-B14F-4D97-AF65-F5344CB8AC3E}">
        <p14:creationId xmlns:p14="http://schemas.microsoft.com/office/powerpoint/2010/main" val="42716992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Credit Hours (SCHs) and Transfer Students</a:t>
            </a:r>
            <a:endParaRPr lang="en-US" dirty="0"/>
          </a:p>
        </p:txBody>
      </p:sp>
      <p:sp>
        <p:nvSpPr>
          <p:cNvPr id="3" name="Content Placeholder 2"/>
          <p:cNvSpPr>
            <a:spLocks noGrp="1"/>
          </p:cNvSpPr>
          <p:nvPr>
            <p:ph idx="1"/>
          </p:nvPr>
        </p:nvSpPr>
        <p:spPr>
          <a:xfrm>
            <a:off x="307848" y="1183697"/>
            <a:ext cx="8503920" cy="4373563"/>
          </a:xfrm>
        </p:spPr>
        <p:txBody>
          <a:bodyPr/>
          <a:lstStyle/>
          <a:p>
            <a:r>
              <a:rPr lang="en-US" dirty="0" smtClean="0"/>
              <a:t>529 Wyoming-resident transfer students who had a </a:t>
            </a:r>
            <a:r>
              <a:rPr lang="en-US" b="1" u="sng" dirty="0" smtClean="0"/>
              <a:t>3.0 or higher cumulative GPA </a:t>
            </a:r>
            <a:r>
              <a:rPr lang="en-US" dirty="0" smtClean="0"/>
              <a:t>transferred to UW for the fall of 2018. Of that cohort alone:</a:t>
            </a:r>
            <a:br>
              <a:rPr lang="en-US" dirty="0" smtClean="0"/>
            </a:br>
            <a:endParaRPr lang="en-US" dirty="0" smtClean="0"/>
          </a:p>
          <a:p>
            <a:pPr lvl="1"/>
            <a:r>
              <a:rPr lang="en-US" dirty="0" smtClean="0"/>
              <a:t>291 (or approx. 55%) transferred 76 or more SCHs</a:t>
            </a:r>
            <a:br>
              <a:rPr lang="en-US" dirty="0" smtClean="0"/>
            </a:br>
            <a:endParaRPr lang="en-US" dirty="0" smtClean="0"/>
          </a:p>
          <a:p>
            <a:pPr lvl="1"/>
            <a:r>
              <a:rPr lang="en-US" dirty="0" smtClean="0"/>
              <a:t>168 (or approx. 32%) transferred 90 or more SCHs</a:t>
            </a:r>
            <a:br>
              <a:rPr lang="en-US" dirty="0" smtClean="0"/>
            </a:br>
            <a:endParaRPr lang="en-US" dirty="0" smtClean="0"/>
          </a:p>
          <a:p>
            <a:pPr lvl="1"/>
            <a:r>
              <a:rPr lang="en-US" dirty="0" smtClean="0"/>
              <a:t>374 (or approx. 70%) had earned an </a:t>
            </a:r>
            <a:r>
              <a:rPr lang="en-US" dirty="0"/>
              <a:t>a</a:t>
            </a:r>
            <a:r>
              <a:rPr lang="en-US" dirty="0" smtClean="0"/>
              <a:t>ssociate’s degree</a:t>
            </a:r>
            <a:br>
              <a:rPr lang="en-US" dirty="0" smtClean="0"/>
            </a:br>
            <a:endParaRPr lang="en-US" dirty="0" smtClean="0"/>
          </a:p>
          <a:p>
            <a:pPr lvl="1"/>
            <a:r>
              <a:rPr lang="en-US" dirty="0" smtClean="0"/>
              <a:t>249 of the 374 that had an associate’s degree had 76 or more SCHs</a:t>
            </a:r>
            <a:br>
              <a:rPr lang="en-US" dirty="0" smtClean="0"/>
            </a:br>
            <a:endParaRPr lang="en-US" dirty="0" smtClean="0"/>
          </a:p>
          <a:p>
            <a:pPr lvl="1"/>
            <a:r>
              <a:rPr lang="en-US" dirty="0" smtClean="0"/>
              <a:t>148 of the 374 that had an associate’s degree had 90 or more SCHs</a:t>
            </a:r>
            <a:endParaRPr lang="en-US" dirty="0"/>
          </a:p>
        </p:txBody>
      </p:sp>
      <p:sp>
        <p:nvSpPr>
          <p:cNvPr id="4" name="Text Placeholder 3"/>
          <p:cNvSpPr>
            <a:spLocks noGrp="1"/>
          </p:cNvSpPr>
          <p:nvPr>
            <p:ph type="body" sz="quarter" idx="13"/>
          </p:nvPr>
        </p:nvSpPr>
        <p:spPr>
          <a:xfrm>
            <a:off x="307848" y="4800600"/>
            <a:ext cx="8503920" cy="886737"/>
          </a:xfrm>
        </p:spPr>
        <p:txBody>
          <a:bodyPr>
            <a:normAutofit/>
          </a:bodyPr>
          <a:lstStyle/>
          <a:p>
            <a:pPr marL="285750" indent="-285750">
              <a:buFont typeface="Wingdings" panose="05000000000000000000" pitchFamily="2" charset="2"/>
              <a:buChar char="§"/>
            </a:pPr>
            <a:r>
              <a:rPr lang="en-US" dirty="0" smtClean="0"/>
              <a:t>There is a significant opportunity to partner with the Wyoming community colleges to assist with students transferring to UW sooner with fewer SCHs and higher amounts of financial aid (at the state of federal level) eligibility remaining.</a:t>
            </a:r>
            <a:endParaRPr lang="en-US" dirty="0"/>
          </a:p>
        </p:txBody>
      </p:sp>
      <p:sp>
        <p:nvSpPr>
          <p:cNvPr id="5" name="Slide Number Placeholder 4"/>
          <p:cNvSpPr>
            <a:spLocks noGrp="1"/>
          </p:cNvSpPr>
          <p:nvPr>
            <p:ph type="sldNum" sz="quarter" idx="4"/>
          </p:nvPr>
        </p:nvSpPr>
        <p:spPr/>
        <p:txBody>
          <a:bodyPr/>
          <a:lstStyle/>
          <a:p>
            <a:fld id="{5E9B6195-AEF7-4DF8-B36C-B411EC6C02A9}" type="slidenum">
              <a:rPr lang="en-US" smtClean="0"/>
              <a:pPr/>
              <a:t>35</a:t>
            </a:fld>
            <a:endParaRPr lang="en-US" dirty="0"/>
          </a:p>
        </p:txBody>
      </p:sp>
    </p:spTree>
    <p:extLst>
      <p:ext uri="{BB962C8B-B14F-4D97-AF65-F5344CB8AC3E}">
        <p14:creationId xmlns:p14="http://schemas.microsoft.com/office/powerpoint/2010/main" val="28509000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Preliminary Ideas/Potential Responses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9208262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Factors that Research Indicates Positively Impact Educational Attainment at the University of Wyoming</a:t>
            </a:r>
            <a:endParaRPr lang="en-US" dirty="0"/>
          </a:p>
        </p:txBody>
      </p:sp>
      <p:sp>
        <p:nvSpPr>
          <p:cNvPr id="3" name="Slide Number Placeholder 2"/>
          <p:cNvSpPr>
            <a:spLocks noGrp="1"/>
          </p:cNvSpPr>
          <p:nvPr>
            <p:ph type="sldNum" sz="quarter" idx="4"/>
          </p:nvPr>
        </p:nvSpPr>
        <p:spPr/>
        <p:txBody>
          <a:bodyPr/>
          <a:lstStyle/>
          <a:p>
            <a:fld id="{5E9B6195-AEF7-4DF8-B36C-B411EC6C02A9}" type="slidenum">
              <a:rPr lang="en-US" smtClean="0"/>
              <a:pPr/>
              <a:t>37</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871155150"/>
              </p:ext>
            </p:extLst>
          </p:nvPr>
        </p:nvGraphicFramePr>
        <p:xfrm>
          <a:off x="1143000" y="1752600"/>
          <a:ext cx="6854825" cy="3175890"/>
        </p:xfrm>
        <a:graphic>
          <a:graphicData uri="http://schemas.openxmlformats.org/drawingml/2006/table">
            <a:tbl>
              <a:tblPr firstRow="1" firstCol="1" bandRow="1"/>
              <a:tblGrid>
                <a:gridCol w="2911475">
                  <a:extLst>
                    <a:ext uri="{9D8B030D-6E8A-4147-A177-3AD203B41FA5}">
                      <a16:colId xmlns:a16="http://schemas.microsoft.com/office/drawing/2014/main" val="3454364888"/>
                    </a:ext>
                  </a:extLst>
                </a:gridCol>
                <a:gridCol w="3943350">
                  <a:extLst>
                    <a:ext uri="{9D8B030D-6E8A-4147-A177-3AD203B41FA5}">
                      <a16:colId xmlns:a16="http://schemas.microsoft.com/office/drawing/2014/main" val="3178365409"/>
                    </a:ext>
                  </a:extLst>
                </a:gridCol>
              </a:tblGrid>
              <a:tr h="0">
                <a:tc>
                  <a:txBody>
                    <a:bodyPr/>
                    <a:lstStyle/>
                    <a:p>
                      <a:pPr marL="0" marR="0" algn="ctr">
                        <a:lnSpc>
                          <a:spcPct val="107000"/>
                        </a:lnSpc>
                        <a:spcBef>
                          <a:spcPts val="0"/>
                        </a:spcBef>
                        <a:spcAft>
                          <a:spcPts val="0"/>
                        </a:spcAft>
                      </a:pPr>
                      <a:r>
                        <a:rPr lang="en-US" sz="1400" b="1">
                          <a:effectLst/>
                          <a:latin typeface="Times New Roman" panose="02020603050405020304" pitchFamily="18" charset="0"/>
                          <a:ea typeface="Calibri" panose="020F0502020204030204" pitchFamily="34" charset="0"/>
                          <a:cs typeface="Times New Roman" panose="02020603050405020304" pitchFamily="18" charset="0"/>
                        </a:rPr>
                        <a:t>Factors Positively Impacting Attainment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a:effectLst/>
                          <a:latin typeface="Times New Roman" panose="02020603050405020304" pitchFamily="18" charset="0"/>
                          <a:ea typeface="Calibri" panose="020F0502020204030204" pitchFamily="34" charset="0"/>
                          <a:cs typeface="Times New Roman" panose="02020603050405020304" pitchFamily="18" charset="0"/>
                        </a:rPr>
                        <a:t>Potential UW Response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4016261"/>
                  </a:ext>
                </a:extLst>
              </a:tr>
              <a:tr h="0">
                <a:tc>
                  <a:txBody>
                    <a:bodyPr/>
                    <a:lstStyle/>
                    <a:p>
                      <a:pPr marL="0" marR="0">
                        <a:lnSpc>
                          <a:spcPct val="107000"/>
                        </a:lnSpc>
                        <a:spcBef>
                          <a:spcPts val="0"/>
                        </a:spcBef>
                        <a:spcAft>
                          <a:spcPts val="0"/>
                        </a:spcAft>
                      </a:pPr>
                      <a:r>
                        <a:rPr lang="en-US" sz="1400" b="1">
                          <a:effectLst/>
                          <a:latin typeface="Times New Roman" panose="02020603050405020304" pitchFamily="18" charset="0"/>
                          <a:ea typeface="Calibri" panose="020F0502020204030204" pitchFamily="34" charset="0"/>
                          <a:cs typeface="Times New Roman" panose="02020603050405020304" pitchFamily="18" charset="0"/>
                        </a:rPr>
                        <a:t>Lower amount of student debt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Pursue financial aid strategy (e.g., need-based aid) that seeks to limit student loan debt.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1438958"/>
                  </a:ext>
                </a:extLst>
              </a:tr>
              <a:tr h="0">
                <a:tc>
                  <a:txBody>
                    <a:bodyPr/>
                    <a:lstStyle/>
                    <a:p>
                      <a:pPr marL="0" marR="0">
                        <a:lnSpc>
                          <a:spcPct val="107000"/>
                        </a:lnSpc>
                        <a:spcBef>
                          <a:spcPts val="0"/>
                        </a:spcBef>
                        <a:spcAft>
                          <a:spcPts val="0"/>
                        </a:spcAft>
                      </a:pPr>
                      <a:r>
                        <a:rPr lang="en-US" sz="1400" b="1">
                          <a:effectLst/>
                          <a:latin typeface="Times New Roman" panose="02020603050405020304" pitchFamily="18" charset="0"/>
                          <a:ea typeface="Calibri" panose="020F0502020204030204" pitchFamily="34" charset="0"/>
                          <a:cs typeface="Times New Roman" panose="02020603050405020304" pitchFamily="18" charset="0"/>
                        </a:rPr>
                        <a:t>Higher high school GPA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Prioritize high school GPA over ACT score (which is not a statistically related to improved educational attainment) in admission and financial aid decisions.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5830645"/>
                  </a:ext>
                </a:extLst>
              </a:tr>
              <a:tr h="0">
                <a:tc>
                  <a:txBody>
                    <a:bodyPr/>
                    <a:lstStyle/>
                    <a:p>
                      <a:pPr marL="0" marR="0">
                        <a:lnSpc>
                          <a:spcPct val="107000"/>
                        </a:lnSpc>
                        <a:spcBef>
                          <a:spcPts val="0"/>
                        </a:spcBef>
                        <a:spcAft>
                          <a:spcPts val="0"/>
                        </a:spcAft>
                      </a:pPr>
                      <a:r>
                        <a:rPr lang="en-US" sz="1400" b="1">
                          <a:effectLst/>
                          <a:latin typeface="Times New Roman" panose="02020603050405020304" pitchFamily="18" charset="0"/>
                          <a:ea typeface="Calibri" panose="020F0502020204030204" pitchFamily="34" charset="0"/>
                          <a:cs typeface="Times New Roman" panose="02020603050405020304" pitchFamily="18" charset="0"/>
                        </a:rPr>
                        <a:t>Satisfaction with faculty quality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07000"/>
                        </a:lnSpc>
                        <a:spcBef>
                          <a:spcPts val="0"/>
                        </a:spcBef>
                        <a:spcAft>
                          <a:spcPts val="0"/>
                        </a:spcAft>
                        <a:buFont typeface="+mj-lt"/>
                        <a:buAutoNum type="arabicPeriod"/>
                      </a:pPr>
                      <a:r>
                        <a:rPr lang="en-US" sz="1200">
                          <a:effectLst/>
                          <a:latin typeface="Times New Roman" panose="02020603050405020304" pitchFamily="18" charset="0"/>
                          <a:ea typeface="Calibri" panose="020F0502020204030204" pitchFamily="34" charset="0"/>
                          <a:cs typeface="Times New Roman" panose="02020603050405020304" pitchFamily="18" charset="0"/>
                        </a:rPr>
                        <a:t>UW Administration has committed to approving faculty searches by mid-August to maximize opportunities to recruit most highly sought candidates.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400">
                          <a:effectLst/>
                          <a:latin typeface="Times New Roman" panose="02020603050405020304" pitchFamily="18" charset="0"/>
                          <a:ea typeface="Calibri" panose="020F0502020204030204" pitchFamily="34" charset="0"/>
                          <a:cs typeface="Times New Roman" panose="02020603050405020304" pitchFamily="18" charset="0"/>
                        </a:rPr>
                        <a:t>Fundraise for additional endowed faculty positions and restructure existing endowed chairs to focus on retaining </a:t>
                      </a:r>
                      <a:r>
                        <a:rPr lang="en-US" sz="1200">
                          <a:effectLst/>
                          <a:latin typeface="Times New Roman" panose="02020603050405020304" pitchFamily="18" charset="0"/>
                          <a:ea typeface="Calibri" panose="020F0502020204030204" pitchFamily="34" charset="0"/>
                          <a:cs typeface="Times New Roman" panose="02020603050405020304" pitchFamily="18" charset="0"/>
                        </a:rPr>
                        <a:t>the university’s most important resource: its faculty.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1180674"/>
                  </a:ext>
                </a:extLst>
              </a:tr>
              <a:tr h="0">
                <a:tc>
                  <a:txBody>
                    <a:bodyPr/>
                    <a:lstStyle/>
                    <a:p>
                      <a:pPr marL="0" marR="0">
                        <a:lnSpc>
                          <a:spcPct val="107000"/>
                        </a:lnSpc>
                        <a:spcBef>
                          <a:spcPts val="0"/>
                        </a:spcBef>
                        <a:spcAft>
                          <a:spcPts val="0"/>
                        </a:spcAft>
                      </a:pPr>
                      <a:r>
                        <a:rPr lang="en-US" sz="1400" b="1">
                          <a:effectLst/>
                          <a:latin typeface="Times New Roman" panose="02020603050405020304" pitchFamily="18" charset="0"/>
                          <a:ea typeface="Calibri" panose="020F0502020204030204" pitchFamily="34" charset="0"/>
                          <a:cs typeface="Times New Roman" panose="02020603050405020304" pitchFamily="18" charset="0"/>
                        </a:rPr>
                        <a:t>Living on-campus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Make student housing functional, adequate, and attractive.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1069388"/>
                  </a:ext>
                </a:extLst>
              </a:tr>
            </a:tbl>
          </a:graphicData>
        </a:graphic>
      </p:graphicFrame>
    </p:spTree>
    <p:extLst>
      <p:ext uri="{BB962C8B-B14F-4D97-AF65-F5344CB8AC3E}">
        <p14:creationId xmlns:p14="http://schemas.microsoft.com/office/powerpoint/2010/main" val="653008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Wyoming’s Population is Aging</a:t>
            </a:r>
            <a:endParaRPr lang="en-US" dirty="0"/>
          </a:p>
        </p:txBody>
      </p:sp>
      <p:sp>
        <p:nvSpPr>
          <p:cNvPr id="3" name="Slide Number Placeholder 2"/>
          <p:cNvSpPr>
            <a:spLocks noGrp="1"/>
          </p:cNvSpPr>
          <p:nvPr>
            <p:ph type="sldNum" sz="quarter" idx="4"/>
          </p:nvPr>
        </p:nvSpPr>
        <p:spPr/>
        <p:txBody>
          <a:bodyPr/>
          <a:lstStyle/>
          <a:p>
            <a:fld id="{5E9B6195-AEF7-4DF8-B36C-B411EC6C02A9}" type="slidenum">
              <a:rPr lang="en-US" smtClean="0"/>
              <a:pPr/>
              <a:t>4</a:t>
            </a:fld>
            <a:endParaRPr lang="en-US" dirty="0"/>
          </a:p>
        </p:txBody>
      </p:sp>
      <p:graphicFrame>
        <p:nvGraphicFramePr>
          <p:cNvPr id="4" name="Chart 3"/>
          <p:cNvGraphicFramePr>
            <a:graphicFrameLocks noGrp="1"/>
          </p:cNvGraphicFramePr>
          <p:nvPr>
            <p:extLst>
              <p:ext uri="{D42A27DB-BD31-4B8C-83A1-F6EECF244321}">
                <p14:modId xmlns:p14="http://schemas.microsoft.com/office/powerpoint/2010/main" val="696071793"/>
              </p:ext>
            </p:extLst>
          </p:nvPr>
        </p:nvGraphicFramePr>
        <p:xfrm>
          <a:off x="381000" y="990600"/>
          <a:ext cx="8479536" cy="537323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00797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Wyoming’s Workforce</a:t>
            </a:r>
            <a:endParaRPr lang="en-US" dirty="0"/>
          </a:p>
        </p:txBody>
      </p:sp>
      <p:sp>
        <p:nvSpPr>
          <p:cNvPr id="7" name="Text Placeholder 6"/>
          <p:cNvSpPr>
            <a:spLocks noGrp="1"/>
          </p:cNvSpPr>
          <p:nvPr>
            <p:ph type="body" sz="quarter" idx="13"/>
          </p:nvPr>
        </p:nvSpPr>
        <p:spPr/>
        <p:txBody>
          <a:bodyPr/>
          <a:lstStyle/>
          <a:p>
            <a:r>
              <a:rPr lang="en-US" dirty="0" smtClean="0"/>
              <a:t>More than 49% of Wyoming’s workforce occupies jobs in occupational group classifications that typically do not require a post-secondary education/credential.</a:t>
            </a:r>
            <a:endParaRPr lang="en-US" dirty="0"/>
          </a:p>
        </p:txBody>
      </p:sp>
      <p:sp>
        <p:nvSpPr>
          <p:cNvPr id="3" name="Slide Number Placeholder 2"/>
          <p:cNvSpPr>
            <a:spLocks noGrp="1"/>
          </p:cNvSpPr>
          <p:nvPr>
            <p:ph type="sldNum" sz="quarter" idx="4"/>
          </p:nvPr>
        </p:nvSpPr>
        <p:spPr/>
        <p:txBody>
          <a:bodyPr/>
          <a:lstStyle/>
          <a:p>
            <a:fld id="{5E9B6195-AEF7-4DF8-B36C-B411EC6C02A9}" type="slidenum">
              <a:rPr lang="en-US" smtClean="0"/>
              <a:pPr/>
              <a:t>5</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494749825"/>
              </p:ext>
            </p:extLst>
          </p:nvPr>
        </p:nvGraphicFramePr>
        <p:xfrm>
          <a:off x="1524000" y="1752600"/>
          <a:ext cx="6025842" cy="4636780"/>
        </p:xfrm>
        <a:graphic>
          <a:graphicData uri="http://schemas.openxmlformats.org/drawingml/2006/table">
            <a:tbl>
              <a:tblPr/>
              <a:tblGrid>
                <a:gridCol w="3749040">
                  <a:extLst>
                    <a:ext uri="{9D8B030D-6E8A-4147-A177-3AD203B41FA5}">
                      <a16:colId xmlns:a16="http://schemas.microsoft.com/office/drawing/2014/main" val="2466990676"/>
                    </a:ext>
                  </a:extLst>
                </a:gridCol>
                <a:gridCol w="758934">
                  <a:extLst>
                    <a:ext uri="{9D8B030D-6E8A-4147-A177-3AD203B41FA5}">
                      <a16:colId xmlns:a16="http://schemas.microsoft.com/office/drawing/2014/main" val="3415358113"/>
                    </a:ext>
                  </a:extLst>
                </a:gridCol>
                <a:gridCol w="758934">
                  <a:extLst>
                    <a:ext uri="{9D8B030D-6E8A-4147-A177-3AD203B41FA5}">
                      <a16:colId xmlns:a16="http://schemas.microsoft.com/office/drawing/2014/main" val="125058708"/>
                    </a:ext>
                  </a:extLst>
                </a:gridCol>
                <a:gridCol w="758934">
                  <a:extLst>
                    <a:ext uri="{9D8B030D-6E8A-4147-A177-3AD203B41FA5}">
                      <a16:colId xmlns:a16="http://schemas.microsoft.com/office/drawing/2014/main" val="884314788"/>
                    </a:ext>
                  </a:extLst>
                </a:gridCol>
              </a:tblGrid>
              <a:tr h="274320">
                <a:tc>
                  <a:txBody>
                    <a:bodyPr/>
                    <a:lstStyle/>
                    <a:p>
                      <a:pPr algn="l" fontAlgn="b"/>
                      <a:r>
                        <a:rPr lang="en-US" sz="1000" b="1" i="0" u="none" strike="noStrike" dirty="0">
                          <a:solidFill>
                            <a:srgbClr val="000000"/>
                          </a:solidFill>
                          <a:effectLst/>
                          <a:latin typeface="Times New Roman" panose="02020603050405020304" pitchFamily="18" charset="0"/>
                        </a:rPr>
                        <a:t>Standard Occupational Classification Major Group</a:t>
                      </a:r>
                    </a:p>
                  </a:txBody>
                  <a:tcPr marL="5127"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Times New Roman" panose="02020603050405020304" pitchFamily="18" charset="0"/>
                        </a:rPr>
                        <a:t>% of Wyoming Workforce</a:t>
                      </a:r>
                      <a:r>
                        <a:rPr lang="en-US" sz="1000" b="1" i="0" u="none" strike="noStrike" baseline="30000">
                          <a:solidFill>
                            <a:srgbClr val="000000"/>
                          </a:solidFill>
                          <a:effectLst/>
                          <a:latin typeface="Times New Roman" panose="02020603050405020304" pitchFamily="18" charset="0"/>
                        </a:rPr>
                        <a:t>1</a:t>
                      </a:r>
                      <a:endParaRPr lang="en-US" sz="1000" b="1" i="0" u="none" strike="noStrike">
                        <a:solidFill>
                          <a:srgbClr val="000000"/>
                        </a:solidFill>
                        <a:effectLst/>
                        <a:latin typeface="Times New Roman" panose="02020603050405020304" pitchFamily="18" charset="0"/>
                      </a:endParaRPr>
                    </a:p>
                  </a:txBody>
                  <a:tcPr marL="5127"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Times New Roman" panose="02020603050405020304" pitchFamily="18" charset="0"/>
                        </a:rPr>
                        <a:t>Median Salary</a:t>
                      </a:r>
                    </a:p>
                  </a:txBody>
                  <a:tcPr marL="5127"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Times New Roman" panose="02020603050405020304" pitchFamily="18" charset="0"/>
                        </a:rPr>
                        <a:t>Average Salary</a:t>
                      </a:r>
                    </a:p>
                  </a:txBody>
                  <a:tcPr marL="5127"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9450487"/>
                  </a:ext>
                </a:extLst>
              </a:tr>
              <a:tr h="156202">
                <a:tc>
                  <a:txBody>
                    <a:bodyPr/>
                    <a:lstStyle/>
                    <a:p>
                      <a:pPr algn="l" fontAlgn="b"/>
                      <a:r>
                        <a:rPr lang="en-US" sz="1100" b="0" i="0" u="none" strike="noStrike" dirty="0">
                          <a:solidFill>
                            <a:srgbClr val="000000"/>
                          </a:solidFill>
                          <a:effectLst/>
                          <a:latin typeface="Times New Roman" panose="02020603050405020304" pitchFamily="18" charset="0"/>
                        </a:rPr>
                        <a:t>Office </a:t>
                      </a:r>
                      <a:r>
                        <a:rPr lang="en-US" sz="1100" b="0" i="0" u="none" strike="noStrike" dirty="0" smtClean="0">
                          <a:solidFill>
                            <a:srgbClr val="000000"/>
                          </a:solidFill>
                          <a:effectLst/>
                          <a:latin typeface="Times New Roman" panose="02020603050405020304" pitchFamily="18" charset="0"/>
                        </a:rPr>
                        <a:t>and </a:t>
                      </a:r>
                      <a:r>
                        <a:rPr lang="en-US" sz="1100" b="0" i="0" u="none" strike="noStrike" dirty="0">
                          <a:solidFill>
                            <a:srgbClr val="000000"/>
                          </a:solidFill>
                          <a:effectLst/>
                          <a:latin typeface="Times New Roman" panose="02020603050405020304" pitchFamily="18" charset="0"/>
                        </a:rPr>
                        <a:t>Administrative Support Occupations</a:t>
                      </a:r>
                    </a:p>
                  </a:txBody>
                  <a:tcPr marL="76909"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Times New Roman" panose="02020603050405020304" pitchFamily="18" charset="0"/>
                        </a:rPr>
                        <a:t>12.72%</a:t>
                      </a:r>
                    </a:p>
                  </a:txBody>
                  <a:tcPr marL="5127"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Times New Roman" panose="02020603050405020304" pitchFamily="18" charset="0"/>
                        </a:rPr>
                        <a:t>$35,370</a:t>
                      </a:r>
                    </a:p>
                  </a:txBody>
                  <a:tcPr marL="5127"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Times New Roman" panose="02020603050405020304" pitchFamily="18" charset="0"/>
                        </a:rPr>
                        <a:t>$37,250</a:t>
                      </a:r>
                    </a:p>
                  </a:txBody>
                  <a:tcPr marL="5127"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1016262"/>
                  </a:ext>
                </a:extLst>
              </a:tr>
              <a:tr h="156202">
                <a:tc>
                  <a:txBody>
                    <a:bodyPr/>
                    <a:lstStyle/>
                    <a:p>
                      <a:pPr algn="l" fontAlgn="b"/>
                      <a:r>
                        <a:rPr lang="en-US" sz="1100" b="0" i="0" u="none" strike="noStrike" dirty="0">
                          <a:solidFill>
                            <a:srgbClr val="000000"/>
                          </a:solidFill>
                          <a:effectLst/>
                          <a:latin typeface="Times New Roman" panose="02020603050405020304" pitchFamily="18" charset="0"/>
                        </a:rPr>
                        <a:t>Construction and Extraction Occupations</a:t>
                      </a:r>
                    </a:p>
                  </a:txBody>
                  <a:tcPr marL="76909"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Times New Roman" panose="02020603050405020304" pitchFamily="18" charset="0"/>
                        </a:rPr>
                        <a:t>9.96%</a:t>
                      </a:r>
                    </a:p>
                  </a:txBody>
                  <a:tcPr marL="5127"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Times New Roman" panose="02020603050405020304" pitchFamily="18" charset="0"/>
                        </a:rPr>
                        <a:t>$48,690</a:t>
                      </a:r>
                    </a:p>
                  </a:txBody>
                  <a:tcPr marL="5127"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Times New Roman" panose="02020603050405020304" pitchFamily="18" charset="0"/>
                        </a:rPr>
                        <a:t>$52,340</a:t>
                      </a:r>
                    </a:p>
                  </a:txBody>
                  <a:tcPr marL="5127"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6731491"/>
                  </a:ext>
                </a:extLst>
              </a:tr>
              <a:tr h="156202">
                <a:tc>
                  <a:txBody>
                    <a:bodyPr/>
                    <a:lstStyle/>
                    <a:p>
                      <a:pPr algn="l" fontAlgn="b"/>
                      <a:r>
                        <a:rPr lang="en-US" sz="1100" b="0" i="0" u="none" strike="noStrike" dirty="0">
                          <a:solidFill>
                            <a:srgbClr val="000000"/>
                          </a:solidFill>
                          <a:effectLst/>
                          <a:latin typeface="Times New Roman" panose="02020603050405020304" pitchFamily="18" charset="0"/>
                        </a:rPr>
                        <a:t>Food Preparation and Serving Related Occupations</a:t>
                      </a:r>
                    </a:p>
                  </a:txBody>
                  <a:tcPr marL="76909"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Times New Roman" panose="02020603050405020304" pitchFamily="18" charset="0"/>
                        </a:rPr>
                        <a:t>9.40%</a:t>
                      </a:r>
                    </a:p>
                  </a:txBody>
                  <a:tcPr marL="5127"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Times New Roman" panose="02020603050405020304" pitchFamily="18" charset="0"/>
                        </a:rPr>
                        <a:t>$21,730</a:t>
                      </a:r>
                    </a:p>
                  </a:txBody>
                  <a:tcPr marL="5127"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Times New Roman" panose="02020603050405020304" pitchFamily="18" charset="0"/>
                        </a:rPr>
                        <a:t>$24,920</a:t>
                      </a:r>
                    </a:p>
                  </a:txBody>
                  <a:tcPr marL="5127"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224371"/>
                  </a:ext>
                </a:extLst>
              </a:tr>
              <a:tr h="156202">
                <a:tc>
                  <a:txBody>
                    <a:bodyPr/>
                    <a:lstStyle/>
                    <a:p>
                      <a:pPr algn="l" fontAlgn="b"/>
                      <a:r>
                        <a:rPr lang="en-US" sz="1100" b="0" i="0" u="none" strike="noStrike" dirty="0">
                          <a:solidFill>
                            <a:srgbClr val="000000"/>
                          </a:solidFill>
                          <a:effectLst/>
                          <a:latin typeface="Times New Roman" panose="02020603050405020304" pitchFamily="18" charset="0"/>
                        </a:rPr>
                        <a:t>Sales and Related Occupations</a:t>
                      </a:r>
                    </a:p>
                  </a:txBody>
                  <a:tcPr marL="76909"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Times New Roman" panose="02020603050405020304" pitchFamily="18" charset="0"/>
                        </a:rPr>
                        <a:t>8.88%</a:t>
                      </a:r>
                    </a:p>
                  </a:txBody>
                  <a:tcPr marL="5127"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Times New Roman" panose="02020603050405020304" pitchFamily="18" charset="0"/>
                        </a:rPr>
                        <a:t>$26,700</a:t>
                      </a:r>
                    </a:p>
                  </a:txBody>
                  <a:tcPr marL="5127"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Times New Roman" panose="02020603050405020304" pitchFamily="18" charset="0"/>
                        </a:rPr>
                        <a:t>$35,410</a:t>
                      </a:r>
                    </a:p>
                  </a:txBody>
                  <a:tcPr marL="5127"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6422284"/>
                  </a:ext>
                </a:extLst>
              </a:tr>
              <a:tr h="156202">
                <a:tc>
                  <a:txBody>
                    <a:bodyPr/>
                    <a:lstStyle/>
                    <a:p>
                      <a:pPr algn="l" fontAlgn="b"/>
                      <a:r>
                        <a:rPr lang="en-US" sz="1100" b="0" i="0" u="none" strike="noStrike" dirty="0">
                          <a:solidFill>
                            <a:srgbClr val="000000"/>
                          </a:solidFill>
                          <a:effectLst/>
                          <a:latin typeface="Times New Roman" panose="02020603050405020304" pitchFamily="18" charset="0"/>
                        </a:rPr>
                        <a:t>Transportation and Material Moving Occupations</a:t>
                      </a:r>
                    </a:p>
                  </a:txBody>
                  <a:tcPr marL="76909"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Times New Roman" panose="02020603050405020304" pitchFamily="18" charset="0"/>
                        </a:rPr>
                        <a:t>8.19%</a:t>
                      </a:r>
                    </a:p>
                  </a:txBody>
                  <a:tcPr marL="5127"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Times New Roman" panose="02020603050405020304" pitchFamily="18" charset="0"/>
                        </a:rPr>
                        <a:t>$41,970</a:t>
                      </a:r>
                    </a:p>
                  </a:txBody>
                  <a:tcPr marL="5127"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Times New Roman" panose="02020603050405020304" pitchFamily="18" charset="0"/>
                        </a:rPr>
                        <a:t>$46,110</a:t>
                      </a:r>
                    </a:p>
                  </a:txBody>
                  <a:tcPr marL="5127"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281553"/>
                  </a:ext>
                </a:extLst>
              </a:tr>
              <a:tr h="156202">
                <a:tc>
                  <a:txBody>
                    <a:bodyPr/>
                    <a:lstStyle/>
                    <a:p>
                      <a:pPr algn="l" fontAlgn="b"/>
                      <a:r>
                        <a:rPr lang="en-US" sz="1100" b="0" i="0" u="none" strike="noStrike" dirty="0">
                          <a:solidFill>
                            <a:srgbClr val="000000"/>
                          </a:solidFill>
                          <a:effectLst/>
                          <a:latin typeface="Times New Roman" panose="02020603050405020304" pitchFamily="18" charset="0"/>
                        </a:rPr>
                        <a:t>Education, Training, and Library Occupations</a:t>
                      </a:r>
                    </a:p>
                  </a:txBody>
                  <a:tcPr marL="76909"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Times New Roman" panose="02020603050405020304" pitchFamily="18" charset="0"/>
                        </a:rPr>
                        <a:t>7.24%</a:t>
                      </a:r>
                    </a:p>
                  </a:txBody>
                  <a:tcPr marL="5127"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Times New Roman" panose="02020603050405020304" pitchFamily="18" charset="0"/>
                        </a:rPr>
                        <a:t>$47,830</a:t>
                      </a:r>
                    </a:p>
                  </a:txBody>
                  <a:tcPr marL="5127"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Times New Roman" panose="02020603050405020304" pitchFamily="18" charset="0"/>
                        </a:rPr>
                        <a:t>$49,400</a:t>
                      </a:r>
                    </a:p>
                  </a:txBody>
                  <a:tcPr marL="5127"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2061031"/>
                  </a:ext>
                </a:extLst>
              </a:tr>
              <a:tr h="156202">
                <a:tc>
                  <a:txBody>
                    <a:bodyPr/>
                    <a:lstStyle/>
                    <a:p>
                      <a:pPr algn="l" fontAlgn="b"/>
                      <a:r>
                        <a:rPr lang="en-US" sz="1100" b="0" i="0" u="none" strike="noStrike" dirty="0">
                          <a:solidFill>
                            <a:srgbClr val="000000"/>
                          </a:solidFill>
                          <a:effectLst/>
                          <a:latin typeface="Times New Roman" panose="02020603050405020304" pitchFamily="18" charset="0"/>
                        </a:rPr>
                        <a:t>Installation, Maintenance, and Repair Occupations</a:t>
                      </a:r>
                    </a:p>
                  </a:txBody>
                  <a:tcPr marL="76909"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Times New Roman" panose="02020603050405020304" pitchFamily="18" charset="0"/>
                        </a:rPr>
                        <a:t>6.38%</a:t>
                      </a:r>
                    </a:p>
                  </a:txBody>
                  <a:tcPr marL="5127"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Times New Roman" panose="02020603050405020304" pitchFamily="18" charset="0"/>
                        </a:rPr>
                        <a:t>$53,460</a:t>
                      </a:r>
                    </a:p>
                  </a:txBody>
                  <a:tcPr marL="5127"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Times New Roman" panose="02020603050405020304" pitchFamily="18" charset="0"/>
                        </a:rPr>
                        <a:t>$56,360</a:t>
                      </a:r>
                    </a:p>
                  </a:txBody>
                  <a:tcPr marL="5127"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3056946"/>
                  </a:ext>
                </a:extLst>
              </a:tr>
              <a:tr h="156202">
                <a:tc>
                  <a:txBody>
                    <a:bodyPr/>
                    <a:lstStyle/>
                    <a:p>
                      <a:pPr algn="l" fontAlgn="b"/>
                      <a:r>
                        <a:rPr lang="en-US" sz="1100" b="0" i="0" u="none" strike="noStrike" dirty="0">
                          <a:solidFill>
                            <a:srgbClr val="000000"/>
                          </a:solidFill>
                          <a:effectLst/>
                          <a:latin typeface="Times New Roman" panose="02020603050405020304" pitchFamily="18" charset="0"/>
                        </a:rPr>
                        <a:t>Healthcare Practitioners and Technical Occupations</a:t>
                      </a:r>
                    </a:p>
                  </a:txBody>
                  <a:tcPr marL="76909"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Times New Roman" panose="02020603050405020304" pitchFamily="18" charset="0"/>
                        </a:rPr>
                        <a:t>5.45%</a:t>
                      </a:r>
                    </a:p>
                  </a:txBody>
                  <a:tcPr marL="5127"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Times New Roman" panose="02020603050405020304" pitchFamily="18" charset="0"/>
                        </a:rPr>
                        <a:t>$64,340</a:t>
                      </a:r>
                    </a:p>
                  </a:txBody>
                  <a:tcPr marL="5127"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Times New Roman" panose="02020603050405020304" pitchFamily="18" charset="0"/>
                        </a:rPr>
                        <a:t>$80,430</a:t>
                      </a:r>
                    </a:p>
                  </a:txBody>
                  <a:tcPr marL="5127"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6152248"/>
                  </a:ext>
                </a:extLst>
              </a:tr>
              <a:tr h="156202">
                <a:tc>
                  <a:txBody>
                    <a:bodyPr/>
                    <a:lstStyle/>
                    <a:p>
                      <a:pPr algn="l" fontAlgn="b"/>
                      <a:r>
                        <a:rPr lang="en-US" sz="1100" b="0" i="0" u="none" strike="noStrike" dirty="0">
                          <a:solidFill>
                            <a:srgbClr val="000000"/>
                          </a:solidFill>
                          <a:effectLst/>
                          <a:latin typeface="Times New Roman" panose="02020603050405020304" pitchFamily="18" charset="0"/>
                        </a:rPr>
                        <a:t>Production Occupations</a:t>
                      </a:r>
                    </a:p>
                  </a:txBody>
                  <a:tcPr marL="76909"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Times New Roman" panose="02020603050405020304" pitchFamily="18" charset="0"/>
                        </a:rPr>
                        <a:t>4.66%</a:t>
                      </a:r>
                    </a:p>
                  </a:txBody>
                  <a:tcPr marL="5127"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Times New Roman" panose="02020603050405020304" pitchFamily="18" charset="0"/>
                        </a:rPr>
                        <a:t>$50,210</a:t>
                      </a:r>
                    </a:p>
                  </a:txBody>
                  <a:tcPr marL="5127"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Times New Roman" panose="02020603050405020304" pitchFamily="18" charset="0"/>
                        </a:rPr>
                        <a:t>$55,340</a:t>
                      </a:r>
                    </a:p>
                  </a:txBody>
                  <a:tcPr marL="5127"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7650924"/>
                  </a:ext>
                </a:extLst>
              </a:tr>
              <a:tr h="156202">
                <a:tc>
                  <a:txBody>
                    <a:bodyPr/>
                    <a:lstStyle/>
                    <a:p>
                      <a:pPr algn="l" fontAlgn="b"/>
                      <a:r>
                        <a:rPr lang="en-US" sz="1100" b="0" i="0" u="none" strike="noStrike">
                          <a:solidFill>
                            <a:srgbClr val="000000"/>
                          </a:solidFill>
                          <a:effectLst/>
                          <a:latin typeface="Times New Roman" panose="02020603050405020304" pitchFamily="18" charset="0"/>
                        </a:rPr>
                        <a:t>Management Occupations</a:t>
                      </a:r>
                    </a:p>
                  </a:txBody>
                  <a:tcPr marL="76909"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Times New Roman" panose="02020603050405020304" pitchFamily="18" charset="0"/>
                        </a:rPr>
                        <a:t>4.61%</a:t>
                      </a:r>
                    </a:p>
                  </a:txBody>
                  <a:tcPr marL="5127"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Times New Roman" panose="02020603050405020304" pitchFamily="18" charset="0"/>
                        </a:rPr>
                        <a:t>$88,320</a:t>
                      </a:r>
                    </a:p>
                  </a:txBody>
                  <a:tcPr marL="5127"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Times New Roman" panose="02020603050405020304" pitchFamily="18" charset="0"/>
                        </a:rPr>
                        <a:t>$99,120</a:t>
                      </a:r>
                    </a:p>
                  </a:txBody>
                  <a:tcPr marL="5127"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6550140"/>
                  </a:ext>
                </a:extLst>
              </a:tr>
              <a:tr h="156202">
                <a:tc>
                  <a:txBody>
                    <a:bodyPr/>
                    <a:lstStyle/>
                    <a:p>
                      <a:pPr algn="l" fontAlgn="b"/>
                      <a:r>
                        <a:rPr lang="en-US" sz="1100" b="0" i="0" u="none" strike="noStrike">
                          <a:solidFill>
                            <a:srgbClr val="000000"/>
                          </a:solidFill>
                          <a:effectLst/>
                          <a:latin typeface="Times New Roman" panose="02020603050405020304" pitchFamily="18" charset="0"/>
                        </a:rPr>
                        <a:t>Building and Grounds Cleaning and Maintenance Occupations</a:t>
                      </a:r>
                    </a:p>
                  </a:txBody>
                  <a:tcPr marL="76909"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Times New Roman" panose="02020603050405020304" pitchFamily="18" charset="0"/>
                        </a:rPr>
                        <a:t>4.13%</a:t>
                      </a:r>
                    </a:p>
                  </a:txBody>
                  <a:tcPr marL="5127"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Times New Roman" panose="02020603050405020304" pitchFamily="18" charset="0"/>
                        </a:rPr>
                        <a:t>$27,770</a:t>
                      </a:r>
                    </a:p>
                  </a:txBody>
                  <a:tcPr marL="5127"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Times New Roman" panose="02020603050405020304" pitchFamily="18" charset="0"/>
                        </a:rPr>
                        <a:t>$29,920</a:t>
                      </a:r>
                    </a:p>
                  </a:txBody>
                  <a:tcPr marL="5127"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0295569"/>
                  </a:ext>
                </a:extLst>
              </a:tr>
              <a:tr h="156202">
                <a:tc>
                  <a:txBody>
                    <a:bodyPr/>
                    <a:lstStyle/>
                    <a:p>
                      <a:pPr algn="l" fontAlgn="b"/>
                      <a:r>
                        <a:rPr lang="en-US" sz="1100" b="0" i="0" u="none" strike="noStrike">
                          <a:solidFill>
                            <a:srgbClr val="000000"/>
                          </a:solidFill>
                          <a:effectLst/>
                          <a:latin typeface="Times New Roman" panose="02020603050405020304" pitchFamily="18" charset="0"/>
                        </a:rPr>
                        <a:t>Business and Financial Operations Occupations</a:t>
                      </a:r>
                    </a:p>
                  </a:txBody>
                  <a:tcPr marL="76909"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Times New Roman" panose="02020603050405020304" pitchFamily="18" charset="0"/>
                        </a:rPr>
                        <a:t>3.16%</a:t>
                      </a:r>
                    </a:p>
                  </a:txBody>
                  <a:tcPr marL="5127"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Times New Roman" panose="02020603050405020304" pitchFamily="18" charset="0"/>
                        </a:rPr>
                        <a:t>$61,670</a:t>
                      </a:r>
                    </a:p>
                  </a:txBody>
                  <a:tcPr marL="5127"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Times New Roman" panose="02020603050405020304" pitchFamily="18" charset="0"/>
                        </a:rPr>
                        <a:t>$69,360</a:t>
                      </a:r>
                    </a:p>
                  </a:txBody>
                  <a:tcPr marL="5127"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2706878"/>
                  </a:ext>
                </a:extLst>
              </a:tr>
              <a:tr h="156202">
                <a:tc>
                  <a:txBody>
                    <a:bodyPr/>
                    <a:lstStyle/>
                    <a:p>
                      <a:pPr algn="l" fontAlgn="b"/>
                      <a:r>
                        <a:rPr lang="en-US" sz="1100" b="0" i="0" u="none" strike="noStrike">
                          <a:solidFill>
                            <a:srgbClr val="000000"/>
                          </a:solidFill>
                          <a:effectLst/>
                          <a:latin typeface="Times New Roman" panose="02020603050405020304" pitchFamily="18" charset="0"/>
                        </a:rPr>
                        <a:t>Personal Care and Service Occupations</a:t>
                      </a:r>
                    </a:p>
                  </a:txBody>
                  <a:tcPr marL="76909"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Times New Roman" panose="02020603050405020304" pitchFamily="18" charset="0"/>
                        </a:rPr>
                        <a:t>3.08%</a:t>
                      </a:r>
                    </a:p>
                  </a:txBody>
                  <a:tcPr marL="5127"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Times New Roman" panose="02020603050405020304" pitchFamily="18" charset="0"/>
                        </a:rPr>
                        <a:t>$26,160</a:t>
                      </a:r>
                    </a:p>
                  </a:txBody>
                  <a:tcPr marL="5127"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Times New Roman" panose="02020603050405020304" pitchFamily="18" charset="0"/>
                        </a:rPr>
                        <a:t>$28,730</a:t>
                      </a:r>
                    </a:p>
                  </a:txBody>
                  <a:tcPr marL="5127"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3553984"/>
                  </a:ext>
                </a:extLst>
              </a:tr>
              <a:tr h="156202">
                <a:tc>
                  <a:txBody>
                    <a:bodyPr/>
                    <a:lstStyle/>
                    <a:p>
                      <a:pPr algn="l" fontAlgn="b"/>
                      <a:r>
                        <a:rPr lang="en-US" sz="1100" b="0" i="0" u="none" strike="noStrike">
                          <a:solidFill>
                            <a:srgbClr val="000000"/>
                          </a:solidFill>
                          <a:effectLst/>
                          <a:latin typeface="Times New Roman" panose="02020603050405020304" pitchFamily="18" charset="0"/>
                        </a:rPr>
                        <a:t>Healthcare Support Occupations</a:t>
                      </a:r>
                    </a:p>
                  </a:txBody>
                  <a:tcPr marL="76909"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Times New Roman" panose="02020603050405020304" pitchFamily="18" charset="0"/>
                        </a:rPr>
                        <a:t>2.42%</a:t>
                      </a:r>
                    </a:p>
                  </a:txBody>
                  <a:tcPr marL="5127"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Times New Roman" panose="02020603050405020304" pitchFamily="18" charset="0"/>
                        </a:rPr>
                        <a:t>$30,960</a:t>
                      </a:r>
                    </a:p>
                  </a:txBody>
                  <a:tcPr marL="5127"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Times New Roman" panose="02020603050405020304" pitchFamily="18" charset="0"/>
                        </a:rPr>
                        <a:t>$32,940</a:t>
                      </a:r>
                    </a:p>
                  </a:txBody>
                  <a:tcPr marL="5127"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3045388"/>
                  </a:ext>
                </a:extLst>
              </a:tr>
              <a:tr h="156202">
                <a:tc>
                  <a:txBody>
                    <a:bodyPr/>
                    <a:lstStyle/>
                    <a:p>
                      <a:pPr algn="l" fontAlgn="b"/>
                      <a:r>
                        <a:rPr lang="en-US" sz="1100" b="0" i="0" u="none" strike="noStrike">
                          <a:solidFill>
                            <a:srgbClr val="000000"/>
                          </a:solidFill>
                          <a:effectLst/>
                          <a:latin typeface="Times New Roman" panose="02020603050405020304" pitchFamily="18" charset="0"/>
                        </a:rPr>
                        <a:t>Protective Service Occupations</a:t>
                      </a:r>
                    </a:p>
                  </a:txBody>
                  <a:tcPr marL="76909"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Times New Roman" panose="02020603050405020304" pitchFamily="18" charset="0"/>
                        </a:rPr>
                        <a:t>2.19%</a:t>
                      </a:r>
                    </a:p>
                  </a:txBody>
                  <a:tcPr marL="5127"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Times New Roman" panose="02020603050405020304" pitchFamily="18" charset="0"/>
                        </a:rPr>
                        <a:t>$42,640</a:t>
                      </a:r>
                    </a:p>
                  </a:txBody>
                  <a:tcPr marL="5127"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Times New Roman" panose="02020603050405020304" pitchFamily="18" charset="0"/>
                        </a:rPr>
                        <a:t>$45,520</a:t>
                      </a:r>
                    </a:p>
                  </a:txBody>
                  <a:tcPr marL="5127"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2987059"/>
                  </a:ext>
                </a:extLst>
              </a:tr>
              <a:tr h="156202">
                <a:tc>
                  <a:txBody>
                    <a:bodyPr/>
                    <a:lstStyle/>
                    <a:p>
                      <a:pPr algn="l" fontAlgn="b"/>
                      <a:r>
                        <a:rPr lang="en-US" sz="1100" b="0" i="0" u="none" strike="noStrike">
                          <a:solidFill>
                            <a:srgbClr val="000000"/>
                          </a:solidFill>
                          <a:effectLst/>
                          <a:latin typeface="Times New Roman" panose="02020603050405020304" pitchFamily="18" charset="0"/>
                        </a:rPr>
                        <a:t>Architecture and Engineering Occupations</a:t>
                      </a:r>
                    </a:p>
                  </a:txBody>
                  <a:tcPr marL="76909"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Times New Roman" panose="02020603050405020304" pitchFamily="18" charset="0"/>
                        </a:rPr>
                        <a:t>1.60%</a:t>
                      </a:r>
                    </a:p>
                  </a:txBody>
                  <a:tcPr marL="5127"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Times New Roman" panose="02020603050405020304" pitchFamily="18" charset="0"/>
                        </a:rPr>
                        <a:t>$74,050</a:t>
                      </a:r>
                    </a:p>
                  </a:txBody>
                  <a:tcPr marL="5127"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Times New Roman" panose="02020603050405020304" pitchFamily="18" charset="0"/>
                        </a:rPr>
                        <a:t>$80,650</a:t>
                      </a:r>
                    </a:p>
                  </a:txBody>
                  <a:tcPr marL="5127"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1586026"/>
                  </a:ext>
                </a:extLst>
              </a:tr>
              <a:tr h="156202">
                <a:tc>
                  <a:txBody>
                    <a:bodyPr/>
                    <a:lstStyle/>
                    <a:p>
                      <a:pPr algn="l" fontAlgn="b"/>
                      <a:r>
                        <a:rPr lang="en-US" sz="1100" b="0" i="0" u="none" strike="noStrike">
                          <a:solidFill>
                            <a:srgbClr val="000000"/>
                          </a:solidFill>
                          <a:effectLst/>
                          <a:latin typeface="Times New Roman" panose="02020603050405020304" pitchFamily="18" charset="0"/>
                        </a:rPr>
                        <a:t>Life, Physical, and Social Science Occupations</a:t>
                      </a:r>
                    </a:p>
                  </a:txBody>
                  <a:tcPr marL="76909"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Times New Roman" panose="02020603050405020304" pitchFamily="18" charset="0"/>
                        </a:rPr>
                        <a:t>1.50%</a:t>
                      </a:r>
                    </a:p>
                  </a:txBody>
                  <a:tcPr marL="5127"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Times New Roman" panose="02020603050405020304" pitchFamily="18" charset="0"/>
                        </a:rPr>
                        <a:t>$57,090</a:t>
                      </a:r>
                    </a:p>
                  </a:txBody>
                  <a:tcPr marL="5127"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Times New Roman" panose="02020603050405020304" pitchFamily="18" charset="0"/>
                        </a:rPr>
                        <a:t>$59,130</a:t>
                      </a:r>
                    </a:p>
                  </a:txBody>
                  <a:tcPr marL="5127"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2753975"/>
                  </a:ext>
                </a:extLst>
              </a:tr>
              <a:tr h="156202">
                <a:tc>
                  <a:txBody>
                    <a:bodyPr/>
                    <a:lstStyle/>
                    <a:p>
                      <a:pPr algn="l" fontAlgn="b"/>
                      <a:r>
                        <a:rPr lang="en-US" sz="1100" b="0" i="0" u="none" strike="noStrike">
                          <a:solidFill>
                            <a:srgbClr val="000000"/>
                          </a:solidFill>
                          <a:effectLst/>
                          <a:latin typeface="Times New Roman" panose="02020603050405020304" pitchFamily="18" charset="0"/>
                        </a:rPr>
                        <a:t>Community and Social Service Occupations</a:t>
                      </a:r>
                    </a:p>
                  </a:txBody>
                  <a:tcPr marL="76909"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Times New Roman" panose="02020603050405020304" pitchFamily="18" charset="0"/>
                        </a:rPr>
                        <a:t>1.49%</a:t>
                      </a:r>
                    </a:p>
                  </a:txBody>
                  <a:tcPr marL="5127"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Times New Roman" panose="02020603050405020304" pitchFamily="18" charset="0"/>
                        </a:rPr>
                        <a:t>$48,050</a:t>
                      </a:r>
                    </a:p>
                  </a:txBody>
                  <a:tcPr marL="5127"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Times New Roman" panose="02020603050405020304" pitchFamily="18" charset="0"/>
                        </a:rPr>
                        <a:t>$48,830</a:t>
                      </a:r>
                    </a:p>
                  </a:txBody>
                  <a:tcPr marL="5127"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9105802"/>
                  </a:ext>
                </a:extLst>
              </a:tr>
              <a:tr h="156202">
                <a:tc>
                  <a:txBody>
                    <a:bodyPr/>
                    <a:lstStyle/>
                    <a:p>
                      <a:pPr algn="l" fontAlgn="b"/>
                      <a:r>
                        <a:rPr lang="en-US" sz="1100" b="0" i="0" u="none" strike="noStrike">
                          <a:solidFill>
                            <a:srgbClr val="000000"/>
                          </a:solidFill>
                          <a:effectLst/>
                          <a:latin typeface="Times New Roman" panose="02020603050405020304" pitchFamily="18" charset="0"/>
                        </a:rPr>
                        <a:t>Computer and Mathematical Occupations</a:t>
                      </a:r>
                    </a:p>
                  </a:txBody>
                  <a:tcPr marL="76909"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Times New Roman" panose="02020603050405020304" pitchFamily="18" charset="0"/>
                        </a:rPr>
                        <a:t>1.13%</a:t>
                      </a:r>
                    </a:p>
                  </a:txBody>
                  <a:tcPr marL="5127"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Times New Roman" panose="02020603050405020304" pitchFamily="18" charset="0"/>
                        </a:rPr>
                        <a:t>$62,440</a:t>
                      </a:r>
                    </a:p>
                  </a:txBody>
                  <a:tcPr marL="5127"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Times New Roman" panose="02020603050405020304" pitchFamily="18" charset="0"/>
                        </a:rPr>
                        <a:t>$67,380</a:t>
                      </a:r>
                    </a:p>
                  </a:txBody>
                  <a:tcPr marL="5127"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9245783"/>
                  </a:ext>
                </a:extLst>
              </a:tr>
              <a:tr h="156202">
                <a:tc>
                  <a:txBody>
                    <a:bodyPr/>
                    <a:lstStyle/>
                    <a:p>
                      <a:pPr algn="l" fontAlgn="b"/>
                      <a:r>
                        <a:rPr lang="en-US" sz="1100" b="0" i="0" u="none" strike="noStrike">
                          <a:solidFill>
                            <a:srgbClr val="000000"/>
                          </a:solidFill>
                          <a:effectLst/>
                          <a:latin typeface="Times New Roman" panose="02020603050405020304" pitchFamily="18" charset="0"/>
                        </a:rPr>
                        <a:t>Arts, Design, Entertainment, Sports, and Media Occupations</a:t>
                      </a:r>
                    </a:p>
                  </a:txBody>
                  <a:tcPr marL="76909"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Times New Roman" panose="02020603050405020304" pitchFamily="18" charset="0"/>
                        </a:rPr>
                        <a:t>1.01%</a:t>
                      </a:r>
                    </a:p>
                  </a:txBody>
                  <a:tcPr marL="5127"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Times New Roman" panose="02020603050405020304" pitchFamily="18" charset="0"/>
                        </a:rPr>
                        <a:t>$37,420</a:t>
                      </a:r>
                    </a:p>
                  </a:txBody>
                  <a:tcPr marL="5127"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Times New Roman" panose="02020603050405020304" pitchFamily="18" charset="0"/>
                        </a:rPr>
                        <a:t>$42,940</a:t>
                      </a:r>
                    </a:p>
                  </a:txBody>
                  <a:tcPr marL="5127"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6728697"/>
                  </a:ext>
                </a:extLst>
              </a:tr>
              <a:tr h="156202">
                <a:tc>
                  <a:txBody>
                    <a:bodyPr/>
                    <a:lstStyle/>
                    <a:p>
                      <a:pPr algn="l" fontAlgn="b"/>
                      <a:r>
                        <a:rPr lang="en-US" sz="1100" b="0" i="0" u="none" strike="noStrike">
                          <a:solidFill>
                            <a:srgbClr val="000000"/>
                          </a:solidFill>
                          <a:effectLst/>
                          <a:latin typeface="Times New Roman" panose="02020603050405020304" pitchFamily="18" charset="0"/>
                        </a:rPr>
                        <a:t>Legal Occupations</a:t>
                      </a:r>
                    </a:p>
                  </a:txBody>
                  <a:tcPr marL="76909"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Times New Roman" panose="02020603050405020304" pitchFamily="18" charset="0"/>
                        </a:rPr>
                        <a:t>0.61%</a:t>
                      </a:r>
                    </a:p>
                  </a:txBody>
                  <a:tcPr marL="5127"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Times New Roman" panose="02020603050405020304" pitchFamily="18" charset="0"/>
                        </a:rPr>
                        <a:t>$59,970</a:t>
                      </a:r>
                    </a:p>
                  </a:txBody>
                  <a:tcPr marL="5127"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Times New Roman" panose="02020603050405020304" pitchFamily="18" charset="0"/>
                        </a:rPr>
                        <a:t>$75,490</a:t>
                      </a:r>
                    </a:p>
                  </a:txBody>
                  <a:tcPr marL="5127"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2498046"/>
                  </a:ext>
                </a:extLst>
              </a:tr>
              <a:tr h="156202">
                <a:tc>
                  <a:txBody>
                    <a:bodyPr/>
                    <a:lstStyle/>
                    <a:p>
                      <a:pPr algn="l" fontAlgn="b"/>
                      <a:r>
                        <a:rPr lang="en-US" sz="1100" b="0" i="0" u="none" strike="noStrike">
                          <a:solidFill>
                            <a:srgbClr val="000000"/>
                          </a:solidFill>
                          <a:effectLst/>
                          <a:latin typeface="Times New Roman" panose="02020603050405020304" pitchFamily="18" charset="0"/>
                        </a:rPr>
                        <a:t>Farming, Fishing, and Forestry Occupations</a:t>
                      </a:r>
                    </a:p>
                  </a:txBody>
                  <a:tcPr marL="76909"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Times New Roman" panose="02020603050405020304" pitchFamily="18" charset="0"/>
                        </a:rPr>
                        <a:t>0.20%</a:t>
                      </a:r>
                    </a:p>
                  </a:txBody>
                  <a:tcPr marL="5127"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Times New Roman" panose="02020603050405020304" pitchFamily="18" charset="0"/>
                        </a:rPr>
                        <a:t>$31,200</a:t>
                      </a:r>
                    </a:p>
                  </a:txBody>
                  <a:tcPr marL="5127"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Times New Roman" panose="02020603050405020304" pitchFamily="18" charset="0"/>
                        </a:rPr>
                        <a:t>$32,620</a:t>
                      </a:r>
                    </a:p>
                  </a:txBody>
                  <a:tcPr marL="5127" marR="5127" marT="51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7527162"/>
                  </a:ext>
                </a:extLst>
              </a:tr>
              <a:tr h="121729">
                <a:tc>
                  <a:txBody>
                    <a:bodyPr/>
                    <a:lstStyle/>
                    <a:p>
                      <a:pPr algn="l" fontAlgn="b"/>
                      <a:r>
                        <a:rPr lang="en-US" sz="700" b="0" i="0" u="none" strike="noStrike" dirty="0">
                          <a:solidFill>
                            <a:srgbClr val="000000"/>
                          </a:solidFill>
                          <a:effectLst/>
                          <a:latin typeface="Times New Roman" panose="02020603050405020304" pitchFamily="18" charset="0"/>
                        </a:rPr>
                        <a:t>Note(s):</a:t>
                      </a:r>
                    </a:p>
                  </a:txBody>
                  <a:tcPr marL="76909" marR="5127" marT="512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Times New Roman" panose="02020603050405020304" pitchFamily="18" charset="0"/>
                      </a:endParaRPr>
                    </a:p>
                  </a:txBody>
                  <a:tcPr marL="5127" marR="5127" marT="512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Times New Roman" panose="02020603050405020304" pitchFamily="18" charset="0"/>
                      </a:endParaRPr>
                    </a:p>
                  </a:txBody>
                  <a:tcPr marL="5127" marR="5127" marT="512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solidFill>
                          <a:srgbClr val="000000"/>
                        </a:solidFill>
                        <a:effectLst/>
                        <a:latin typeface="Times New Roman" panose="02020603050405020304" pitchFamily="18" charset="0"/>
                      </a:endParaRPr>
                    </a:p>
                  </a:txBody>
                  <a:tcPr marL="5127" marR="5127" marT="5127"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965336171"/>
                  </a:ext>
                </a:extLst>
              </a:tr>
              <a:tr h="140043">
                <a:tc>
                  <a:txBody>
                    <a:bodyPr/>
                    <a:lstStyle/>
                    <a:p>
                      <a:pPr algn="l" fontAlgn="b"/>
                      <a:r>
                        <a:rPr lang="en-US" sz="700" b="0" i="0" u="none" strike="noStrike">
                          <a:solidFill>
                            <a:srgbClr val="000000"/>
                          </a:solidFill>
                          <a:effectLst/>
                          <a:latin typeface="Times New Roman" panose="02020603050405020304" pitchFamily="18" charset="0"/>
                        </a:rPr>
                        <a:t>1. Excludes self-employed</a:t>
                      </a:r>
                    </a:p>
                  </a:txBody>
                  <a:tcPr marL="76909" marR="5127" marT="5127" marB="0" anchor="b">
                    <a:lnL>
                      <a:noFill/>
                    </a:lnL>
                    <a:lnR>
                      <a:noFill/>
                    </a:lnR>
                    <a:lnT>
                      <a:noFill/>
                    </a:lnT>
                    <a:lnB>
                      <a:noFill/>
                    </a:lnB>
                  </a:tcPr>
                </a:tc>
                <a:tc>
                  <a:txBody>
                    <a:bodyPr/>
                    <a:lstStyle/>
                    <a:p>
                      <a:pPr algn="l" fontAlgn="b"/>
                      <a:endParaRPr lang="en-US" sz="700" b="0" i="0" u="none" strike="noStrike">
                        <a:solidFill>
                          <a:srgbClr val="000000"/>
                        </a:solidFill>
                        <a:effectLst/>
                        <a:latin typeface="Times New Roman" panose="02020603050405020304" pitchFamily="18" charset="0"/>
                      </a:endParaRPr>
                    </a:p>
                  </a:txBody>
                  <a:tcPr marL="5127" marR="5127" marT="5127" marB="0" anchor="b">
                    <a:lnL>
                      <a:noFill/>
                    </a:lnL>
                    <a:lnR>
                      <a:noFill/>
                    </a:lnR>
                    <a:lnT>
                      <a:noFill/>
                    </a:lnT>
                    <a:lnB>
                      <a:noFill/>
                    </a:lnB>
                  </a:tcPr>
                </a:tc>
                <a:tc>
                  <a:txBody>
                    <a:bodyPr/>
                    <a:lstStyle/>
                    <a:p>
                      <a:pPr algn="l" fontAlgn="b"/>
                      <a:endParaRPr lang="en-US" sz="700" b="0" i="0" u="none" strike="noStrike">
                        <a:solidFill>
                          <a:srgbClr val="000000"/>
                        </a:solidFill>
                        <a:effectLst/>
                        <a:latin typeface="Times New Roman" panose="02020603050405020304" pitchFamily="18" charset="0"/>
                      </a:endParaRPr>
                    </a:p>
                  </a:txBody>
                  <a:tcPr marL="5127" marR="5127" marT="5127" marB="0" anchor="b">
                    <a:lnL>
                      <a:noFill/>
                    </a:lnL>
                    <a:lnR>
                      <a:noFill/>
                    </a:lnR>
                    <a:lnT>
                      <a:noFill/>
                    </a:lnT>
                    <a:lnB>
                      <a:noFill/>
                    </a:lnB>
                  </a:tcPr>
                </a:tc>
                <a:tc>
                  <a:txBody>
                    <a:bodyPr/>
                    <a:lstStyle/>
                    <a:p>
                      <a:pPr algn="l" fontAlgn="b"/>
                      <a:endParaRPr lang="en-US" sz="700" b="0" i="0" u="none" strike="noStrike" dirty="0">
                        <a:solidFill>
                          <a:srgbClr val="000000"/>
                        </a:solidFill>
                        <a:effectLst/>
                        <a:latin typeface="Times New Roman" panose="02020603050405020304" pitchFamily="18" charset="0"/>
                      </a:endParaRPr>
                    </a:p>
                  </a:txBody>
                  <a:tcPr marL="5127" marR="5127" marT="5127" marB="0" anchor="b">
                    <a:lnL>
                      <a:noFill/>
                    </a:lnL>
                    <a:lnR>
                      <a:noFill/>
                    </a:lnR>
                    <a:lnT>
                      <a:noFill/>
                    </a:lnT>
                    <a:lnB>
                      <a:noFill/>
                    </a:lnB>
                  </a:tcPr>
                </a:tc>
                <a:extLst>
                  <a:ext uri="{0D108BD9-81ED-4DB2-BD59-A6C34878D82A}">
                    <a16:rowId xmlns:a16="http://schemas.microsoft.com/office/drawing/2014/main" val="3975481747"/>
                  </a:ext>
                </a:extLst>
              </a:tr>
              <a:tr h="91440">
                <a:tc gridSpan="4">
                  <a:txBody>
                    <a:bodyPr/>
                    <a:lstStyle/>
                    <a:p>
                      <a:pPr algn="l" fontAlgn="b"/>
                      <a:r>
                        <a:rPr lang="en-US" sz="700" b="0" i="0" u="none" strike="noStrike" dirty="0">
                          <a:solidFill>
                            <a:srgbClr val="000000"/>
                          </a:solidFill>
                          <a:effectLst/>
                          <a:latin typeface="Times New Roman" panose="02020603050405020304" pitchFamily="18" charset="0"/>
                        </a:rPr>
                        <a:t>Source: Occupational Employment Statistics (OES) Survey, May 2018, Bureau of Labor Statistics, Department of Labor (www.bls.gov/oes)</a:t>
                      </a:r>
                    </a:p>
                  </a:txBody>
                  <a:tcPr marL="5127" marR="5127" marT="5127"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70511401"/>
                  </a:ext>
                </a:extLst>
              </a:tr>
            </a:tbl>
          </a:graphicData>
        </a:graphic>
      </p:graphicFrame>
      <p:sp>
        <p:nvSpPr>
          <p:cNvPr id="9" name="Rectangle 8"/>
          <p:cNvSpPr/>
          <p:nvPr/>
        </p:nvSpPr>
        <p:spPr>
          <a:xfrm>
            <a:off x="1524000" y="2209800"/>
            <a:ext cx="6025842" cy="86868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790646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Educational Attainment</a:t>
            </a:r>
            <a:endParaRPr lang="en-US" dirty="0"/>
          </a:p>
        </p:txBody>
      </p:sp>
      <p:sp>
        <p:nvSpPr>
          <p:cNvPr id="4" name="Text Placeholder 3"/>
          <p:cNvSpPr>
            <a:spLocks noGrp="1"/>
          </p:cNvSpPr>
          <p:nvPr>
            <p:ph type="body" sz="quarter" idx="13"/>
          </p:nvPr>
        </p:nvSpPr>
        <p:spPr/>
        <p:txBody>
          <a:bodyPr/>
          <a:lstStyle/>
          <a:p>
            <a:r>
              <a:rPr lang="en-US" dirty="0" smtClean="0"/>
              <a:t>Over 37% of Wyoming’s population has some college, no degree or an associate’s degree.</a:t>
            </a:r>
            <a:endParaRPr lang="en-US" dirty="0"/>
          </a:p>
        </p:txBody>
      </p:sp>
      <p:sp>
        <p:nvSpPr>
          <p:cNvPr id="5" name="Slide Number Placeholder 4"/>
          <p:cNvSpPr>
            <a:spLocks noGrp="1"/>
          </p:cNvSpPr>
          <p:nvPr>
            <p:ph type="sldNum" sz="quarter" idx="4"/>
          </p:nvPr>
        </p:nvSpPr>
        <p:spPr/>
        <p:txBody>
          <a:bodyPr/>
          <a:lstStyle/>
          <a:p>
            <a:fld id="{5E9B6195-AEF7-4DF8-B36C-B411EC6C02A9}" type="slidenum">
              <a:rPr lang="en-US" smtClean="0"/>
              <a:pPr/>
              <a:t>6</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274484920"/>
              </p:ext>
            </p:extLst>
          </p:nvPr>
        </p:nvGraphicFramePr>
        <p:xfrm>
          <a:off x="1295400" y="2066544"/>
          <a:ext cx="6493669" cy="3931642"/>
        </p:xfrm>
        <a:graphic>
          <a:graphicData uri="http://schemas.openxmlformats.org/drawingml/2006/table">
            <a:tbl>
              <a:tblPr/>
              <a:tblGrid>
                <a:gridCol w="1880830">
                  <a:extLst>
                    <a:ext uri="{9D8B030D-6E8A-4147-A177-3AD203B41FA5}">
                      <a16:colId xmlns:a16="http://schemas.microsoft.com/office/drawing/2014/main" val="2024685219"/>
                    </a:ext>
                  </a:extLst>
                </a:gridCol>
                <a:gridCol w="658977">
                  <a:extLst>
                    <a:ext uri="{9D8B030D-6E8A-4147-A177-3AD203B41FA5}">
                      <a16:colId xmlns:a16="http://schemas.microsoft.com/office/drawing/2014/main" val="2313670662"/>
                    </a:ext>
                  </a:extLst>
                </a:gridCol>
                <a:gridCol w="658977">
                  <a:extLst>
                    <a:ext uri="{9D8B030D-6E8A-4147-A177-3AD203B41FA5}">
                      <a16:colId xmlns:a16="http://schemas.microsoft.com/office/drawing/2014/main" val="4166998191"/>
                    </a:ext>
                  </a:extLst>
                </a:gridCol>
                <a:gridCol w="658977">
                  <a:extLst>
                    <a:ext uri="{9D8B030D-6E8A-4147-A177-3AD203B41FA5}">
                      <a16:colId xmlns:a16="http://schemas.microsoft.com/office/drawing/2014/main" val="3859606226"/>
                    </a:ext>
                  </a:extLst>
                </a:gridCol>
                <a:gridCol w="658977">
                  <a:extLst>
                    <a:ext uri="{9D8B030D-6E8A-4147-A177-3AD203B41FA5}">
                      <a16:colId xmlns:a16="http://schemas.microsoft.com/office/drawing/2014/main" val="3006793210"/>
                    </a:ext>
                  </a:extLst>
                </a:gridCol>
                <a:gridCol w="658977">
                  <a:extLst>
                    <a:ext uri="{9D8B030D-6E8A-4147-A177-3AD203B41FA5}">
                      <a16:colId xmlns:a16="http://schemas.microsoft.com/office/drawing/2014/main" val="1127937076"/>
                    </a:ext>
                  </a:extLst>
                </a:gridCol>
                <a:gridCol w="658977">
                  <a:extLst>
                    <a:ext uri="{9D8B030D-6E8A-4147-A177-3AD203B41FA5}">
                      <a16:colId xmlns:a16="http://schemas.microsoft.com/office/drawing/2014/main" val="2093430585"/>
                    </a:ext>
                  </a:extLst>
                </a:gridCol>
                <a:gridCol w="658977">
                  <a:extLst>
                    <a:ext uri="{9D8B030D-6E8A-4147-A177-3AD203B41FA5}">
                      <a16:colId xmlns:a16="http://schemas.microsoft.com/office/drawing/2014/main" val="3901391716"/>
                    </a:ext>
                  </a:extLst>
                </a:gridCol>
              </a:tblGrid>
              <a:tr h="172839">
                <a:tc gridSpan="2">
                  <a:txBody>
                    <a:bodyPr/>
                    <a:lstStyle/>
                    <a:p>
                      <a:pPr algn="ctr" fontAlgn="ctr"/>
                      <a:r>
                        <a:rPr lang="en-US" sz="1000" b="0" i="0" u="none" strike="noStrike">
                          <a:solidFill>
                            <a:srgbClr val="000000"/>
                          </a:solidFill>
                          <a:effectLst/>
                          <a:latin typeface="Times New Roman" panose="02020603050405020304" pitchFamily="18"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gridSpan="6">
                  <a:txBody>
                    <a:bodyPr/>
                    <a:lstStyle/>
                    <a:p>
                      <a:pPr algn="ctr" fontAlgn="t"/>
                      <a:r>
                        <a:rPr lang="en-US" sz="1000" b="1" i="0" u="none" strike="noStrike">
                          <a:solidFill>
                            <a:srgbClr val="000000"/>
                          </a:solidFill>
                          <a:effectLst/>
                          <a:latin typeface="Times New Roman" panose="02020603050405020304" pitchFamily="18" charset="0"/>
                        </a:rPr>
                        <a:t>Educational Attainment: Wyoming</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7060210"/>
                  </a:ext>
                </a:extLst>
              </a:tr>
              <a:tr h="325735">
                <a:tc>
                  <a:txBody>
                    <a:bodyPr/>
                    <a:lstStyle/>
                    <a:p>
                      <a:pPr algn="l" fontAlgn="t"/>
                      <a:r>
                        <a:rPr lang="en-US" sz="1000" b="0" i="0" u="none" strike="noStrike" dirty="0">
                          <a:solidFill>
                            <a:srgbClr val="000000"/>
                          </a:solidFill>
                          <a:effectLst/>
                          <a:latin typeface="Times New Roman" panose="02020603050405020304" pitchFamily="18" charset="0"/>
                        </a:rPr>
                        <a:t> </a:t>
                      </a:r>
                    </a:p>
                  </a:txBody>
                  <a:tcPr marL="6350" marR="6350" marT="6350" marB="0">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effectLst/>
                          <a:latin typeface="Times New Roman" panose="02020603050405020304" pitchFamily="18" charset="0"/>
                        </a:rPr>
                        <a:t> </a:t>
                      </a:r>
                    </a:p>
                  </a:txBody>
                  <a:tcPr marL="6350" marR="6350" marT="6350" marB="0">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a:solidFill>
                            <a:srgbClr val="000000"/>
                          </a:solidFill>
                          <a:effectLst/>
                          <a:latin typeface="Times New Roman" panose="02020603050405020304" pitchFamily="18" charset="0"/>
                        </a:rPr>
                        <a:t>Total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a:solidFill>
                            <a:srgbClr val="000000"/>
                          </a:solidFill>
                          <a:effectLst/>
                          <a:latin typeface="Times New Roman" panose="02020603050405020304" pitchFamily="18" charset="0"/>
                        </a:rPr>
                        <a:t>Percent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a:solidFill>
                            <a:srgbClr val="000000"/>
                          </a:solidFill>
                          <a:effectLst/>
                          <a:latin typeface="Times New Roman" panose="02020603050405020304" pitchFamily="18" charset="0"/>
                        </a:rPr>
                        <a:t>Male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a:solidFill>
                            <a:srgbClr val="000000"/>
                          </a:solidFill>
                          <a:effectLst/>
                          <a:latin typeface="Times New Roman" panose="02020603050405020304" pitchFamily="18" charset="0"/>
                        </a:rPr>
                        <a:t>Percent Male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a:solidFill>
                            <a:srgbClr val="000000"/>
                          </a:solidFill>
                          <a:effectLst/>
                          <a:latin typeface="Times New Roman" panose="02020603050405020304" pitchFamily="18" charset="0"/>
                        </a:rPr>
                        <a:t>Female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a:solidFill>
                            <a:srgbClr val="000000"/>
                          </a:solidFill>
                          <a:effectLst/>
                          <a:latin typeface="Times New Roman" panose="02020603050405020304" pitchFamily="18" charset="0"/>
                        </a:rPr>
                        <a:t>Percent Female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50733036"/>
                  </a:ext>
                </a:extLst>
              </a:tr>
              <a:tr h="228600">
                <a:tc gridSpan="2">
                  <a:txBody>
                    <a:bodyPr/>
                    <a:lstStyle/>
                    <a:p>
                      <a:pPr algn="l" fontAlgn="t"/>
                      <a:r>
                        <a:rPr lang="en-US" sz="1000" b="1" i="0" u="none" strike="noStrike">
                          <a:solidFill>
                            <a:srgbClr val="000000"/>
                          </a:solidFill>
                          <a:effectLst/>
                          <a:latin typeface="Times New Roman" panose="02020603050405020304" pitchFamily="18" charset="0"/>
                        </a:rPr>
                        <a:t>Population 18 to 24 years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r" fontAlgn="t"/>
                      <a:r>
                        <a:rPr lang="en-US" sz="1000" b="0" i="0" u="none" strike="noStrike">
                          <a:solidFill>
                            <a:srgbClr val="000000"/>
                          </a:solidFill>
                          <a:effectLst/>
                          <a:latin typeface="Times New Roman" panose="02020603050405020304" pitchFamily="18" charset="0"/>
                        </a:rPr>
                        <a:t>56,225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dirty="0">
                          <a:solidFill>
                            <a:srgbClr val="000000"/>
                          </a:solidFill>
                          <a:effectLst/>
                          <a:latin typeface="Times New Roman" panose="02020603050405020304" pitchFamily="18"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0" i="0" u="none" strike="noStrike">
                          <a:solidFill>
                            <a:srgbClr val="000000"/>
                          </a:solidFill>
                          <a:effectLst/>
                          <a:latin typeface="Times New Roman" panose="02020603050405020304" pitchFamily="18" charset="0"/>
                        </a:rPr>
                        <a:t>29,905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Times New Roman" panose="02020603050405020304" pitchFamily="18"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0" i="0" u="none" strike="noStrike">
                          <a:solidFill>
                            <a:srgbClr val="000000"/>
                          </a:solidFill>
                          <a:effectLst/>
                          <a:latin typeface="Times New Roman" panose="02020603050405020304" pitchFamily="18" charset="0"/>
                        </a:rPr>
                        <a:t>26,320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0" i="0" u="none" strike="noStrike" dirty="0">
                          <a:solidFill>
                            <a:srgbClr val="000000"/>
                          </a:solidFill>
                          <a:effectLst/>
                          <a:latin typeface="Times New Roman" panose="02020603050405020304" pitchFamily="18"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13332274"/>
                  </a:ext>
                </a:extLst>
              </a:tr>
              <a:tr h="228600">
                <a:tc gridSpan="2">
                  <a:txBody>
                    <a:bodyPr/>
                    <a:lstStyle/>
                    <a:p>
                      <a:pPr algn="l" fontAlgn="t"/>
                      <a:r>
                        <a:rPr lang="en-US" sz="1000" b="0" i="0" u="none" strike="noStrike" dirty="0">
                          <a:solidFill>
                            <a:srgbClr val="000000"/>
                          </a:solidFill>
                          <a:effectLst/>
                          <a:latin typeface="Times New Roman" panose="02020603050405020304" pitchFamily="18" charset="0"/>
                        </a:rPr>
                        <a:t>  Less than high school graduate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r" fontAlgn="t"/>
                      <a:r>
                        <a:rPr lang="en-US" sz="1000" b="0" i="0" u="none" strike="noStrike">
                          <a:solidFill>
                            <a:srgbClr val="000000"/>
                          </a:solidFill>
                          <a:effectLst/>
                          <a:latin typeface="Times New Roman" panose="02020603050405020304" pitchFamily="18" charset="0"/>
                        </a:rPr>
                        <a:t>7,513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0" i="0" u="none" strike="noStrike">
                          <a:solidFill>
                            <a:srgbClr val="000000"/>
                          </a:solidFill>
                          <a:effectLst/>
                          <a:latin typeface="Times New Roman" panose="02020603050405020304" pitchFamily="18" charset="0"/>
                        </a:rPr>
                        <a:t>13.4%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0" i="0" u="none" strike="noStrike">
                          <a:solidFill>
                            <a:srgbClr val="000000"/>
                          </a:solidFill>
                          <a:effectLst/>
                          <a:latin typeface="Times New Roman" panose="02020603050405020304" pitchFamily="18" charset="0"/>
                        </a:rPr>
                        <a:t>4,327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0" i="0" u="none" strike="noStrike">
                          <a:solidFill>
                            <a:srgbClr val="000000"/>
                          </a:solidFill>
                          <a:effectLst/>
                          <a:latin typeface="Times New Roman" panose="02020603050405020304" pitchFamily="18" charset="0"/>
                        </a:rPr>
                        <a:t>14.5%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0" i="0" u="none" strike="noStrike">
                          <a:solidFill>
                            <a:srgbClr val="000000"/>
                          </a:solidFill>
                          <a:effectLst/>
                          <a:latin typeface="Times New Roman" panose="02020603050405020304" pitchFamily="18" charset="0"/>
                        </a:rPr>
                        <a:t>3,186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0" i="0" u="none" strike="noStrike">
                          <a:solidFill>
                            <a:srgbClr val="000000"/>
                          </a:solidFill>
                          <a:effectLst/>
                          <a:latin typeface="Times New Roman" panose="02020603050405020304" pitchFamily="18" charset="0"/>
                        </a:rPr>
                        <a:t>12.1%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4208724"/>
                  </a:ext>
                </a:extLst>
              </a:tr>
              <a:tr h="228600">
                <a:tc gridSpan="2">
                  <a:txBody>
                    <a:bodyPr/>
                    <a:lstStyle/>
                    <a:p>
                      <a:pPr algn="l" fontAlgn="t"/>
                      <a:r>
                        <a:rPr lang="en-US" sz="1000" b="0" i="0" u="none" strike="noStrike" dirty="0">
                          <a:solidFill>
                            <a:srgbClr val="000000"/>
                          </a:solidFill>
                          <a:effectLst/>
                          <a:latin typeface="Times New Roman" panose="02020603050405020304" pitchFamily="18" charset="0"/>
                        </a:rPr>
                        <a:t>  High school graduate (includes equivalency)</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r" fontAlgn="t"/>
                      <a:r>
                        <a:rPr lang="en-US" sz="1000" b="0" i="0" u="none" strike="noStrike" dirty="0">
                          <a:solidFill>
                            <a:srgbClr val="000000"/>
                          </a:solidFill>
                          <a:effectLst/>
                          <a:latin typeface="Times New Roman" panose="02020603050405020304" pitchFamily="18" charset="0"/>
                        </a:rPr>
                        <a:t>18,607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0" i="0" u="none" strike="noStrike">
                          <a:solidFill>
                            <a:srgbClr val="000000"/>
                          </a:solidFill>
                          <a:effectLst/>
                          <a:latin typeface="Times New Roman" panose="02020603050405020304" pitchFamily="18" charset="0"/>
                        </a:rPr>
                        <a:t>33.1%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0" i="0" u="none" strike="noStrike">
                          <a:solidFill>
                            <a:srgbClr val="000000"/>
                          </a:solidFill>
                          <a:effectLst/>
                          <a:latin typeface="Times New Roman" panose="02020603050405020304" pitchFamily="18" charset="0"/>
                        </a:rPr>
                        <a:t>11,043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0" i="0" u="none" strike="noStrike">
                          <a:solidFill>
                            <a:srgbClr val="000000"/>
                          </a:solidFill>
                          <a:effectLst/>
                          <a:latin typeface="Times New Roman" panose="02020603050405020304" pitchFamily="18" charset="0"/>
                        </a:rPr>
                        <a:t>36.9%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0" i="0" u="none" strike="noStrike">
                          <a:solidFill>
                            <a:srgbClr val="000000"/>
                          </a:solidFill>
                          <a:effectLst/>
                          <a:latin typeface="Times New Roman" panose="02020603050405020304" pitchFamily="18" charset="0"/>
                        </a:rPr>
                        <a:t>7,564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0" i="0" u="none" strike="noStrike">
                          <a:solidFill>
                            <a:srgbClr val="000000"/>
                          </a:solidFill>
                          <a:effectLst/>
                          <a:latin typeface="Times New Roman" panose="02020603050405020304" pitchFamily="18" charset="0"/>
                        </a:rPr>
                        <a:t>28.7%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03437943"/>
                  </a:ext>
                </a:extLst>
              </a:tr>
              <a:tr h="228600">
                <a:tc gridSpan="2">
                  <a:txBody>
                    <a:bodyPr/>
                    <a:lstStyle/>
                    <a:p>
                      <a:pPr algn="l" fontAlgn="t"/>
                      <a:r>
                        <a:rPr lang="en-US" sz="1000" b="1" i="0" u="none" strike="noStrike" dirty="0">
                          <a:solidFill>
                            <a:srgbClr val="000000"/>
                          </a:solidFill>
                          <a:effectLst/>
                          <a:latin typeface="Times New Roman" panose="02020603050405020304" pitchFamily="18" charset="0"/>
                        </a:rPr>
                        <a:t>  Some college or associate's degree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n-US"/>
                    </a:p>
                  </a:txBody>
                  <a:tcPr/>
                </a:tc>
                <a:tc>
                  <a:txBody>
                    <a:bodyPr/>
                    <a:lstStyle/>
                    <a:p>
                      <a:pPr algn="r" fontAlgn="t"/>
                      <a:r>
                        <a:rPr lang="en-US" sz="1000" b="1" i="0" u="none" strike="noStrike" dirty="0">
                          <a:solidFill>
                            <a:srgbClr val="000000"/>
                          </a:solidFill>
                          <a:effectLst/>
                          <a:latin typeface="Times New Roman" panose="02020603050405020304" pitchFamily="18" charset="0"/>
                        </a:rPr>
                        <a:t>26,423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t"/>
                      <a:r>
                        <a:rPr lang="en-US" sz="1000" b="1" i="0" u="none" strike="noStrike" dirty="0">
                          <a:solidFill>
                            <a:srgbClr val="000000"/>
                          </a:solidFill>
                          <a:effectLst/>
                          <a:latin typeface="Times New Roman" panose="02020603050405020304" pitchFamily="18" charset="0"/>
                        </a:rPr>
                        <a:t>47.0%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t"/>
                      <a:r>
                        <a:rPr lang="en-US" sz="1000" b="1" i="0" u="none" strike="noStrike">
                          <a:solidFill>
                            <a:srgbClr val="000000"/>
                          </a:solidFill>
                          <a:effectLst/>
                          <a:latin typeface="Times New Roman" panose="02020603050405020304" pitchFamily="18" charset="0"/>
                        </a:rPr>
                        <a:t>13,037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t"/>
                      <a:r>
                        <a:rPr lang="en-US" sz="1000" b="1" i="0" u="none" strike="noStrike">
                          <a:solidFill>
                            <a:srgbClr val="000000"/>
                          </a:solidFill>
                          <a:effectLst/>
                          <a:latin typeface="Times New Roman" panose="02020603050405020304" pitchFamily="18" charset="0"/>
                        </a:rPr>
                        <a:t>43.6%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t"/>
                      <a:r>
                        <a:rPr lang="en-US" sz="1000" b="1" i="0" u="none" strike="noStrike">
                          <a:solidFill>
                            <a:srgbClr val="000000"/>
                          </a:solidFill>
                          <a:effectLst/>
                          <a:latin typeface="Times New Roman" panose="02020603050405020304" pitchFamily="18" charset="0"/>
                        </a:rPr>
                        <a:t>13,386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t"/>
                      <a:r>
                        <a:rPr lang="en-US" sz="1000" b="1" i="0" u="none" strike="noStrike" dirty="0">
                          <a:solidFill>
                            <a:srgbClr val="000000"/>
                          </a:solidFill>
                          <a:effectLst/>
                          <a:latin typeface="Times New Roman" panose="02020603050405020304" pitchFamily="18" charset="0"/>
                        </a:rPr>
                        <a:t>50.9%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290859773"/>
                  </a:ext>
                </a:extLst>
              </a:tr>
              <a:tr h="228600">
                <a:tc gridSpan="2">
                  <a:txBody>
                    <a:bodyPr/>
                    <a:lstStyle/>
                    <a:p>
                      <a:pPr algn="l" fontAlgn="t"/>
                      <a:r>
                        <a:rPr lang="en-US" sz="1000" b="0" i="0" u="none" strike="noStrike">
                          <a:solidFill>
                            <a:srgbClr val="000000"/>
                          </a:solidFill>
                          <a:effectLst/>
                          <a:latin typeface="Times New Roman" panose="02020603050405020304" pitchFamily="18" charset="0"/>
                        </a:rPr>
                        <a:t>  Bachelor's degree or higher</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r" fontAlgn="t"/>
                      <a:r>
                        <a:rPr lang="en-US" sz="1000" b="0" i="0" u="none" strike="noStrike">
                          <a:solidFill>
                            <a:srgbClr val="000000"/>
                          </a:solidFill>
                          <a:effectLst/>
                          <a:latin typeface="Times New Roman" panose="02020603050405020304" pitchFamily="18" charset="0"/>
                        </a:rPr>
                        <a:t>3,682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0" i="0" u="none" strike="noStrike" dirty="0">
                          <a:solidFill>
                            <a:srgbClr val="000000"/>
                          </a:solidFill>
                          <a:effectLst/>
                          <a:latin typeface="Times New Roman" panose="02020603050405020304" pitchFamily="18" charset="0"/>
                        </a:rPr>
                        <a:t>6.5%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0" i="0" u="none" strike="noStrike" dirty="0">
                          <a:solidFill>
                            <a:srgbClr val="000000"/>
                          </a:solidFill>
                          <a:effectLst/>
                          <a:latin typeface="Times New Roman" panose="02020603050405020304" pitchFamily="18" charset="0"/>
                        </a:rPr>
                        <a:t>1,498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0" i="0" u="none" strike="noStrike" dirty="0">
                          <a:solidFill>
                            <a:srgbClr val="000000"/>
                          </a:solidFill>
                          <a:effectLst/>
                          <a:latin typeface="Times New Roman" panose="02020603050405020304" pitchFamily="18" charset="0"/>
                        </a:rPr>
                        <a:t>5.0%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0" i="0" u="none" strike="noStrike" dirty="0">
                          <a:solidFill>
                            <a:srgbClr val="000000"/>
                          </a:solidFill>
                          <a:effectLst/>
                          <a:latin typeface="Times New Roman" panose="02020603050405020304" pitchFamily="18" charset="0"/>
                        </a:rPr>
                        <a:t>2,184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0" i="0" u="none" strike="noStrike" dirty="0">
                          <a:solidFill>
                            <a:srgbClr val="000000"/>
                          </a:solidFill>
                          <a:effectLst/>
                          <a:latin typeface="Times New Roman" panose="02020603050405020304" pitchFamily="18" charset="0"/>
                        </a:rPr>
                        <a:t>8.3%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57910997"/>
                  </a:ext>
                </a:extLst>
              </a:tr>
              <a:tr h="228600">
                <a:tc gridSpan="2">
                  <a:txBody>
                    <a:bodyPr/>
                    <a:lstStyle/>
                    <a:p>
                      <a:pPr algn="l" fontAlgn="t"/>
                      <a:r>
                        <a:rPr lang="en-US" sz="1000" b="0" i="0" u="none" strike="noStrike">
                          <a:solidFill>
                            <a:srgbClr val="000000"/>
                          </a:solidFill>
                          <a:effectLst/>
                          <a:latin typeface="Times New Roman" panose="02020603050405020304" pitchFamily="18"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t"/>
                      <a:r>
                        <a:rPr lang="en-US" sz="1000" b="0" i="0" u="none" strike="noStrike">
                          <a:solidFill>
                            <a:srgbClr val="000000"/>
                          </a:solidFill>
                          <a:effectLst/>
                          <a:latin typeface="Times New Roman" panose="02020603050405020304" pitchFamily="18"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Times New Roman" panose="02020603050405020304" pitchFamily="18"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effectLst/>
                          <a:latin typeface="Times New Roman" panose="02020603050405020304" pitchFamily="18"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0" i="0" u="none" strike="noStrike" dirty="0">
                          <a:solidFill>
                            <a:srgbClr val="000000"/>
                          </a:solidFill>
                          <a:effectLst/>
                          <a:latin typeface="Times New Roman" panose="02020603050405020304" pitchFamily="18"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0" i="0" u="none" strike="noStrike" dirty="0">
                          <a:solidFill>
                            <a:srgbClr val="000000"/>
                          </a:solidFill>
                          <a:effectLst/>
                          <a:latin typeface="Times New Roman" panose="02020603050405020304" pitchFamily="18"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0" i="0" u="none" strike="noStrike" dirty="0">
                          <a:solidFill>
                            <a:srgbClr val="000000"/>
                          </a:solidFill>
                          <a:effectLst/>
                          <a:latin typeface="Times New Roman" panose="02020603050405020304" pitchFamily="18"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96274783"/>
                  </a:ext>
                </a:extLst>
              </a:tr>
              <a:tr h="228600">
                <a:tc gridSpan="2">
                  <a:txBody>
                    <a:bodyPr/>
                    <a:lstStyle/>
                    <a:p>
                      <a:pPr algn="l" fontAlgn="t"/>
                      <a:r>
                        <a:rPr lang="en-US" sz="1000" b="1" i="0" u="none" strike="noStrike">
                          <a:solidFill>
                            <a:srgbClr val="000000"/>
                          </a:solidFill>
                          <a:effectLst/>
                          <a:latin typeface="Times New Roman" panose="02020603050405020304" pitchFamily="18" charset="0"/>
                        </a:rPr>
                        <a:t>Population 25 years and over</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r" fontAlgn="t"/>
                      <a:r>
                        <a:rPr lang="en-US" sz="1000" b="0" i="0" u="none" strike="noStrike">
                          <a:solidFill>
                            <a:srgbClr val="000000"/>
                          </a:solidFill>
                          <a:effectLst/>
                          <a:latin typeface="Times New Roman" panose="02020603050405020304" pitchFamily="18" charset="0"/>
                        </a:rPr>
                        <a:t>388,617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0" i="0" u="none" strike="noStrike">
                          <a:solidFill>
                            <a:srgbClr val="000000"/>
                          </a:solidFill>
                          <a:effectLst/>
                          <a:latin typeface="Times New Roman" panose="02020603050405020304" pitchFamily="18" charset="0"/>
                        </a:rPr>
                        <a:t>(X)</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0" i="0" u="none" strike="noStrike">
                          <a:solidFill>
                            <a:srgbClr val="000000"/>
                          </a:solidFill>
                          <a:effectLst/>
                          <a:latin typeface="Times New Roman" panose="02020603050405020304" pitchFamily="18" charset="0"/>
                        </a:rPr>
                        <a:t>196,522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0" i="0" u="none" strike="noStrike">
                          <a:solidFill>
                            <a:srgbClr val="000000"/>
                          </a:solidFill>
                          <a:effectLst/>
                          <a:latin typeface="Times New Roman" panose="02020603050405020304" pitchFamily="18" charset="0"/>
                        </a:rPr>
                        <a:t>(X)</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0" i="0" u="none" strike="noStrike">
                          <a:solidFill>
                            <a:srgbClr val="000000"/>
                          </a:solidFill>
                          <a:effectLst/>
                          <a:latin typeface="Times New Roman" panose="02020603050405020304" pitchFamily="18" charset="0"/>
                        </a:rPr>
                        <a:t>192,095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0" i="0" u="none" strike="noStrike" dirty="0">
                          <a:solidFill>
                            <a:srgbClr val="000000"/>
                          </a:solidFill>
                          <a:effectLst/>
                          <a:latin typeface="Times New Roman" panose="02020603050405020304" pitchFamily="18" charset="0"/>
                        </a:rPr>
                        <a:t>(X)</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71639297"/>
                  </a:ext>
                </a:extLst>
              </a:tr>
              <a:tr h="228600">
                <a:tc gridSpan="2">
                  <a:txBody>
                    <a:bodyPr/>
                    <a:lstStyle/>
                    <a:p>
                      <a:pPr algn="l" fontAlgn="t"/>
                      <a:r>
                        <a:rPr lang="en-US" sz="1000" b="0" i="0" u="none" strike="noStrike">
                          <a:solidFill>
                            <a:srgbClr val="000000"/>
                          </a:solidFill>
                          <a:effectLst/>
                          <a:latin typeface="Times New Roman" panose="02020603050405020304" pitchFamily="18" charset="0"/>
                        </a:rPr>
                        <a:t>  Less than 9th grade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r" fontAlgn="t"/>
                      <a:r>
                        <a:rPr lang="en-US" sz="1000" b="0" i="0" u="none" strike="noStrike">
                          <a:solidFill>
                            <a:srgbClr val="000000"/>
                          </a:solidFill>
                          <a:effectLst/>
                          <a:latin typeface="Times New Roman" panose="02020603050405020304" pitchFamily="18" charset="0"/>
                        </a:rPr>
                        <a:t>7,166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0" i="0" u="none" strike="noStrike">
                          <a:solidFill>
                            <a:srgbClr val="000000"/>
                          </a:solidFill>
                          <a:effectLst/>
                          <a:latin typeface="Times New Roman" panose="02020603050405020304" pitchFamily="18" charset="0"/>
                        </a:rPr>
                        <a:t>1.8%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0" i="0" u="none" strike="noStrike">
                          <a:solidFill>
                            <a:srgbClr val="000000"/>
                          </a:solidFill>
                          <a:effectLst/>
                          <a:latin typeface="Times New Roman" panose="02020603050405020304" pitchFamily="18" charset="0"/>
                        </a:rPr>
                        <a:t>4,064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0" i="0" u="none" strike="noStrike">
                          <a:solidFill>
                            <a:srgbClr val="000000"/>
                          </a:solidFill>
                          <a:effectLst/>
                          <a:latin typeface="Times New Roman" panose="02020603050405020304" pitchFamily="18" charset="0"/>
                        </a:rPr>
                        <a:t>2.1%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0" i="0" u="none" strike="noStrike">
                          <a:solidFill>
                            <a:srgbClr val="000000"/>
                          </a:solidFill>
                          <a:effectLst/>
                          <a:latin typeface="Times New Roman" panose="02020603050405020304" pitchFamily="18" charset="0"/>
                        </a:rPr>
                        <a:t>3,102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0" i="0" u="none" strike="noStrike" dirty="0">
                          <a:solidFill>
                            <a:srgbClr val="000000"/>
                          </a:solidFill>
                          <a:effectLst/>
                          <a:latin typeface="Times New Roman" panose="02020603050405020304" pitchFamily="18" charset="0"/>
                        </a:rPr>
                        <a:t>1.6%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1125144"/>
                  </a:ext>
                </a:extLst>
              </a:tr>
              <a:tr h="228600">
                <a:tc gridSpan="2">
                  <a:txBody>
                    <a:bodyPr/>
                    <a:lstStyle/>
                    <a:p>
                      <a:pPr algn="l" fontAlgn="t"/>
                      <a:r>
                        <a:rPr lang="en-US" sz="1000" b="0" i="0" u="none" strike="noStrike">
                          <a:solidFill>
                            <a:srgbClr val="000000"/>
                          </a:solidFill>
                          <a:effectLst/>
                          <a:latin typeface="Times New Roman" panose="02020603050405020304" pitchFamily="18" charset="0"/>
                        </a:rPr>
                        <a:t>  9th to 12th grade, no diploma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r" fontAlgn="t"/>
                      <a:r>
                        <a:rPr lang="en-US" sz="1000" b="0" i="0" u="none" strike="noStrike">
                          <a:solidFill>
                            <a:srgbClr val="000000"/>
                          </a:solidFill>
                          <a:effectLst/>
                          <a:latin typeface="Times New Roman" panose="02020603050405020304" pitchFamily="18" charset="0"/>
                        </a:rPr>
                        <a:t>20,964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0" i="0" u="none" strike="noStrike">
                          <a:solidFill>
                            <a:srgbClr val="000000"/>
                          </a:solidFill>
                          <a:effectLst/>
                          <a:latin typeface="Times New Roman" panose="02020603050405020304" pitchFamily="18" charset="0"/>
                        </a:rPr>
                        <a:t>5.4%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0" i="0" u="none" strike="noStrike">
                          <a:solidFill>
                            <a:srgbClr val="000000"/>
                          </a:solidFill>
                          <a:effectLst/>
                          <a:latin typeface="Times New Roman" panose="02020603050405020304" pitchFamily="18" charset="0"/>
                        </a:rPr>
                        <a:t>11,071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000" b="0" i="0" u="none" strike="noStrike">
                          <a:solidFill>
                            <a:srgbClr val="000000"/>
                          </a:solidFill>
                          <a:effectLst/>
                          <a:latin typeface="Times New Roman" panose="02020603050405020304" pitchFamily="18" charset="0"/>
                        </a:rPr>
                        <a:t>5.6%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000" b="0" i="0" u="none" strike="noStrike">
                          <a:solidFill>
                            <a:srgbClr val="000000"/>
                          </a:solidFill>
                          <a:effectLst/>
                          <a:latin typeface="Times New Roman" panose="02020603050405020304" pitchFamily="18" charset="0"/>
                        </a:rPr>
                        <a:t>9,893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0" i="0" u="none" strike="noStrike" dirty="0">
                          <a:solidFill>
                            <a:srgbClr val="000000"/>
                          </a:solidFill>
                          <a:effectLst/>
                          <a:latin typeface="Times New Roman" panose="02020603050405020304" pitchFamily="18" charset="0"/>
                        </a:rPr>
                        <a:t>5.2%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95734120"/>
                  </a:ext>
                </a:extLst>
              </a:tr>
              <a:tr h="228600">
                <a:tc gridSpan="2">
                  <a:txBody>
                    <a:bodyPr/>
                    <a:lstStyle/>
                    <a:p>
                      <a:pPr algn="l" fontAlgn="t"/>
                      <a:r>
                        <a:rPr lang="en-US" sz="1000" b="1" i="0" u="none" strike="noStrike" dirty="0">
                          <a:solidFill>
                            <a:srgbClr val="000000"/>
                          </a:solidFill>
                          <a:effectLst/>
                          <a:latin typeface="Times New Roman" panose="02020603050405020304" pitchFamily="18" charset="0"/>
                        </a:rPr>
                        <a:t>  High school graduate (includes equivalency)</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r" fontAlgn="t"/>
                      <a:r>
                        <a:rPr lang="en-US" sz="1000" b="1" i="0" u="none" strike="noStrike" dirty="0">
                          <a:solidFill>
                            <a:srgbClr val="000000"/>
                          </a:solidFill>
                          <a:effectLst/>
                          <a:latin typeface="Times New Roman" panose="02020603050405020304" pitchFamily="18" charset="0"/>
                        </a:rPr>
                        <a:t>111,594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1" i="0" u="none" strike="noStrike" dirty="0">
                          <a:solidFill>
                            <a:srgbClr val="000000"/>
                          </a:solidFill>
                          <a:effectLst/>
                          <a:latin typeface="Times New Roman" panose="02020603050405020304" pitchFamily="18" charset="0"/>
                        </a:rPr>
                        <a:t>28.7%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1" i="0" u="none" strike="noStrike" dirty="0">
                          <a:solidFill>
                            <a:srgbClr val="000000"/>
                          </a:solidFill>
                          <a:effectLst/>
                          <a:latin typeface="Times New Roman" panose="02020603050405020304" pitchFamily="18" charset="0"/>
                        </a:rPr>
                        <a:t>61,708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000" b="1" i="0" u="none" strike="noStrike" dirty="0">
                          <a:solidFill>
                            <a:srgbClr val="000000"/>
                          </a:solidFill>
                          <a:effectLst/>
                          <a:latin typeface="Times New Roman" panose="02020603050405020304" pitchFamily="18" charset="0"/>
                        </a:rPr>
                        <a:t>31.4%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000" b="1" i="0" u="none" strike="noStrike" dirty="0">
                          <a:solidFill>
                            <a:srgbClr val="000000"/>
                          </a:solidFill>
                          <a:effectLst/>
                          <a:latin typeface="Times New Roman" panose="02020603050405020304" pitchFamily="18" charset="0"/>
                        </a:rPr>
                        <a:t>49,886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1" i="0" u="none" strike="noStrike" dirty="0">
                          <a:solidFill>
                            <a:srgbClr val="000000"/>
                          </a:solidFill>
                          <a:effectLst/>
                          <a:latin typeface="Times New Roman" panose="02020603050405020304" pitchFamily="18" charset="0"/>
                        </a:rPr>
                        <a:t>26.0%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50777648"/>
                  </a:ext>
                </a:extLst>
              </a:tr>
              <a:tr h="228600">
                <a:tc gridSpan="2">
                  <a:txBody>
                    <a:bodyPr/>
                    <a:lstStyle/>
                    <a:p>
                      <a:pPr algn="l" fontAlgn="t"/>
                      <a:r>
                        <a:rPr lang="en-US" sz="1000" b="1" i="0" u="none" strike="noStrike">
                          <a:solidFill>
                            <a:srgbClr val="000000"/>
                          </a:solidFill>
                          <a:effectLst/>
                          <a:latin typeface="Times New Roman" panose="02020603050405020304" pitchFamily="18" charset="0"/>
                        </a:rPr>
                        <a:t>  Some college, no degree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r" fontAlgn="t"/>
                      <a:r>
                        <a:rPr lang="en-US" sz="1000" b="1" i="0" u="none" strike="noStrike">
                          <a:solidFill>
                            <a:srgbClr val="000000"/>
                          </a:solidFill>
                          <a:effectLst/>
                          <a:latin typeface="Times New Roman" panose="02020603050405020304" pitchFamily="18" charset="0"/>
                        </a:rPr>
                        <a:t>102,720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1" i="0" u="none" strike="noStrike">
                          <a:solidFill>
                            <a:srgbClr val="000000"/>
                          </a:solidFill>
                          <a:effectLst/>
                          <a:latin typeface="Times New Roman" panose="02020603050405020304" pitchFamily="18" charset="0"/>
                        </a:rPr>
                        <a:t>26.4%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1" i="0" u="none" strike="noStrike">
                          <a:solidFill>
                            <a:srgbClr val="000000"/>
                          </a:solidFill>
                          <a:effectLst/>
                          <a:latin typeface="Times New Roman" panose="02020603050405020304" pitchFamily="18" charset="0"/>
                        </a:rPr>
                        <a:t>49,846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1" i="0" u="none" strike="noStrike">
                          <a:solidFill>
                            <a:srgbClr val="000000"/>
                          </a:solidFill>
                          <a:effectLst/>
                          <a:latin typeface="Times New Roman" panose="02020603050405020304" pitchFamily="18" charset="0"/>
                        </a:rPr>
                        <a:t>25.4%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1" i="0" u="none" strike="noStrike">
                          <a:solidFill>
                            <a:srgbClr val="000000"/>
                          </a:solidFill>
                          <a:effectLst/>
                          <a:latin typeface="Times New Roman" panose="02020603050405020304" pitchFamily="18" charset="0"/>
                        </a:rPr>
                        <a:t>52,874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1" i="0" u="none" strike="noStrike" dirty="0">
                          <a:solidFill>
                            <a:srgbClr val="000000"/>
                          </a:solidFill>
                          <a:effectLst/>
                          <a:latin typeface="Times New Roman" panose="02020603050405020304" pitchFamily="18" charset="0"/>
                        </a:rPr>
                        <a:t>27.5%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51061725"/>
                  </a:ext>
                </a:extLst>
              </a:tr>
              <a:tr h="228600">
                <a:tc gridSpan="2">
                  <a:txBody>
                    <a:bodyPr/>
                    <a:lstStyle/>
                    <a:p>
                      <a:pPr algn="l" fontAlgn="t"/>
                      <a:r>
                        <a:rPr lang="en-US" sz="1000" b="1" i="0" u="none" strike="noStrike">
                          <a:solidFill>
                            <a:srgbClr val="000000"/>
                          </a:solidFill>
                          <a:effectLst/>
                          <a:latin typeface="Times New Roman" panose="02020603050405020304" pitchFamily="18" charset="0"/>
                        </a:rPr>
                        <a:t>  Associate's degree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r" fontAlgn="t"/>
                      <a:r>
                        <a:rPr lang="en-US" sz="1000" b="1" i="0" u="none" strike="noStrike">
                          <a:solidFill>
                            <a:srgbClr val="000000"/>
                          </a:solidFill>
                          <a:effectLst/>
                          <a:latin typeface="Times New Roman" panose="02020603050405020304" pitchFamily="18" charset="0"/>
                        </a:rPr>
                        <a:t>42,219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1" i="0" u="none" strike="noStrike">
                          <a:solidFill>
                            <a:srgbClr val="000000"/>
                          </a:solidFill>
                          <a:effectLst/>
                          <a:latin typeface="Times New Roman" panose="02020603050405020304" pitchFamily="18" charset="0"/>
                        </a:rPr>
                        <a:t>10.9%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1" i="0" u="none" strike="noStrike">
                          <a:solidFill>
                            <a:srgbClr val="000000"/>
                          </a:solidFill>
                          <a:effectLst/>
                          <a:latin typeface="Times New Roman" panose="02020603050405020304" pitchFamily="18" charset="0"/>
                        </a:rPr>
                        <a:t>19,086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1" i="0" u="none" strike="noStrike">
                          <a:solidFill>
                            <a:srgbClr val="000000"/>
                          </a:solidFill>
                          <a:effectLst/>
                          <a:latin typeface="Times New Roman" panose="02020603050405020304" pitchFamily="18" charset="0"/>
                        </a:rPr>
                        <a:t>9.7%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1" i="0" u="none" strike="noStrike">
                          <a:solidFill>
                            <a:srgbClr val="000000"/>
                          </a:solidFill>
                          <a:effectLst/>
                          <a:latin typeface="Times New Roman" panose="02020603050405020304" pitchFamily="18" charset="0"/>
                        </a:rPr>
                        <a:t>23,133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1" i="0" u="none" strike="noStrike" dirty="0">
                          <a:solidFill>
                            <a:srgbClr val="000000"/>
                          </a:solidFill>
                          <a:effectLst/>
                          <a:latin typeface="Times New Roman" panose="02020603050405020304" pitchFamily="18" charset="0"/>
                        </a:rPr>
                        <a:t>12.0%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4940545"/>
                  </a:ext>
                </a:extLst>
              </a:tr>
              <a:tr h="228600">
                <a:tc gridSpan="2">
                  <a:txBody>
                    <a:bodyPr/>
                    <a:lstStyle/>
                    <a:p>
                      <a:pPr algn="l" fontAlgn="t"/>
                      <a:r>
                        <a:rPr lang="en-US" sz="1000" b="0" i="0" u="none" strike="noStrike">
                          <a:solidFill>
                            <a:srgbClr val="000000"/>
                          </a:solidFill>
                          <a:effectLst/>
                          <a:latin typeface="Times New Roman" panose="02020603050405020304" pitchFamily="18" charset="0"/>
                        </a:rPr>
                        <a:t>  Bachelor's degree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r" fontAlgn="t"/>
                      <a:r>
                        <a:rPr lang="en-US" sz="1000" b="0" i="0" u="none" strike="noStrike">
                          <a:solidFill>
                            <a:srgbClr val="000000"/>
                          </a:solidFill>
                          <a:effectLst/>
                          <a:latin typeface="Times New Roman" panose="02020603050405020304" pitchFamily="18" charset="0"/>
                        </a:rPr>
                        <a:t>67,798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0" i="0" u="none" strike="noStrike">
                          <a:solidFill>
                            <a:srgbClr val="000000"/>
                          </a:solidFill>
                          <a:effectLst/>
                          <a:latin typeface="Times New Roman" panose="02020603050405020304" pitchFamily="18" charset="0"/>
                        </a:rPr>
                        <a:t>17.4%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0" i="0" u="none" strike="noStrike">
                          <a:solidFill>
                            <a:srgbClr val="000000"/>
                          </a:solidFill>
                          <a:effectLst/>
                          <a:latin typeface="Times New Roman" panose="02020603050405020304" pitchFamily="18" charset="0"/>
                        </a:rPr>
                        <a:t>32,912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0" i="0" u="none" strike="noStrike">
                          <a:solidFill>
                            <a:srgbClr val="000000"/>
                          </a:solidFill>
                          <a:effectLst/>
                          <a:latin typeface="Times New Roman" panose="02020603050405020304" pitchFamily="18" charset="0"/>
                        </a:rPr>
                        <a:t>16.7%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0" i="0" u="none" strike="noStrike">
                          <a:solidFill>
                            <a:srgbClr val="000000"/>
                          </a:solidFill>
                          <a:effectLst/>
                          <a:latin typeface="Times New Roman" panose="02020603050405020304" pitchFamily="18" charset="0"/>
                        </a:rPr>
                        <a:t>34,886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0" i="0" u="none" strike="noStrike" dirty="0">
                          <a:solidFill>
                            <a:srgbClr val="000000"/>
                          </a:solidFill>
                          <a:effectLst/>
                          <a:latin typeface="Times New Roman" panose="02020603050405020304" pitchFamily="18" charset="0"/>
                        </a:rPr>
                        <a:t>18.2%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02869990"/>
                  </a:ext>
                </a:extLst>
              </a:tr>
              <a:tr h="228600">
                <a:tc gridSpan="2">
                  <a:txBody>
                    <a:bodyPr/>
                    <a:lstStyle/>
                    <a:p>
                      <a:pPr algn="l" fontAlgn="t"/>
                      <a:r>
                        <a:rPr lang="en-US" sz="1000" b="0" i="0" u="none" strike="noStrike">
                          <a:solidFill>
                            <a:srgbClr val="000000"/>
                          </a:solidFill>
                          <a:effectLst/>
                          <a:latin typeface="Times New Roman" panose="02020603050405020304" pitchFamily="18" charset="0"/>
                        </a:rPr>
                        <a:t>  Graduate or professional degree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r" fontAlgn="t"/>
                      <a:r>
                        <a:rPr lang="en-US" sz="1000" b="0" i="0" u="none" strike="noStrike">
                          <a:solidFill>
                            <a:srgbClr val="000000"/>
                          </a:solidFill>
                          <a:effectLst/>
                          <a:latin typeface="Times New Roman" panose="02020603050405020304" pitchFamily="18" charset="0"/>
                        </a:rPr>
                        <a:t>36,156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0" i="0" u="none" strike="noStrike">
                          <a:solidFill>
                            <a:srgbClr val="000000"/>
                          </a:solidFill>
                          <a:effectLst/>
                          <a:latin typeface="Times New Roman" panose="02020603050405020304" pitchFamily="18" charset="0"/>
                        </a:rPr>
                        <a:t>9.3%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0" i="0" u="none" strike="noStrike">
                          <a:solidFill>
                            <a:srgbClr val="000000"/>
                          </a:solidFill>
                          <a:effectLst/>
                          <a:latin typeface="Times New Roman" panose="02020603050405020304" pitchFamily="18" charset="0"/>
                        </a:rPr>
                        <a:t>17,835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0" i="0" u="none" strike="noStrike">
                          <a:solidFill>
                            <a:srgbClr val="000000"/>
                          </a:solidFill>
                          <a:effectLst/>
                          <a:latin typeface="Times New Roman" panose="02020603050405020304" pitchFamily="18" charset="0"/>
                        </a:rPr>
                        <a:t>9.1%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0" i="0" u="none" strike="noStrike">
                          <a:solidFill>
                            <a:srgbClr val="000000"/>
                          </a:solidFill>
                          <a:effectLst/>
                          <a:latin typeface="Times New Roman" panose="02020603050405020304" pitchFamily="18" charset="0"/>
                        </a:rPr>
                        <a:t>18,321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0" i="0" u="none" strike="noStrike" dirty="0">
                          <a:solidFill>
                            <a:srgbClr val="000000"/>
                          </a:solidFill>
                          <a:effectLst/>
                          <a:latin typeface="Times New Roman" panose="02020603050405020304" pitchFamily="18" charset="0"/>
                        </a:rPr>
                        <a:t>9.5%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62473111"/>
                  </a:ext>
                </a:extLst>
              </a:tr>
              <a:tr h="232668">
                <a:tc gridSpan="8">
                  <a:txBody>
                    <a:bodyPr/>
                    <a:lstStyle/>
                    <a:p>
                      <a:pPr algn="l" fontAlgn="b"/>
                      <a:r>
                        <a:rPr lang="en-US" sz="900" b="0" i="0" u="none" strike="noStrike" dirty="0">
                          <a:effectLst/>
                          <a:latin typeface="Times New Roman" panose="02020603050405020304" pitchFamily="18" charset="0"/>
                        </a:rPr>
                        <a:t>Source: U.S. Census Bureau, 2013-2017 American Community Survey 5-Year Estimates</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15489338"/>
                  </a:ext>
                </a:extLst>
              </a:tr>
            </a:tbl>
          </a:graphicData>
        </a:graphic>
      </p:graphicFrame>
      <p:sp>
        <p:nvSpPr>
          <p:cNvPr id="7" name="Rectangle 6"/>
          <p:cNvSpPr/>
          <p:nvPr/>
        </p:nvSpPr>
        <p:spPr>
          <a:xfrm>
            <a:off x="1295400" y="4648200"/>
            <a:ext cx="6493669" cy="6858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509587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Median Earnings and Poverty Rates</a:t>
            </a:r>
            <a:endParaRPr lang="en-US" dirty="0"/>
          </a:p>
        </p:txBody>
      </p:sp>
      <p:sp>
        <p:nvSpPr>
          <p:cNvPr id="4" name="Text Placeholder 3"/>
          <p:cNvSpPr>
            <a:spLocks noGrp="1"/>
          </p:cNvSpPr>
          <p:nvPr>
            <p:ph type="body" sz="quarter" idx="13"/>
          </p:nvPr>
        </p:nvSpPr>
        <p:spPr/>
        <p:txBody>
          <a:bodyPr/>
          <a:lstStyle/>
          <a:p>
            <a:r>
              <a:rPr lang="en-US" dirty="0" smtClean="0"/>
              <a:t>In Wyoming, those with the highest median annual earnings and lowest rates of poverty are citizens with a bachelor’s degree or higher.</a:t>
            </a:r>
            <a:endParaRPr lang="en-US" dirty="0"/>
          </a:p>
        </p:txBody>
      </p:sp>
      <p:sp>
        <p:nvSpPr>
          <p:cNvPr id="5" name="Slide Number Placeholder 4"/>
          <p:cNvSpPr>
            <a:spLocks noGrp="1"/>
          </p:cNvSpPr>
          <p:nvPr>
            <p:ph type="sldNum" sz="quarter" idx="4"/>
          </p:nvPr>
        </p:nvSpPr>
        <p:spPr/>
        <p:txBody>
          <a:bodyPr/>
          <a:lstStyle/>
          <a:p>
            <a:fld id="{5E9B6195-AEF7-4DF8-B36C-B411EC6C02A9}" type="slidenum">
              <a:rPr lang="en-US" smtClean="0"/>
              <a:pPr/>
              <a:t>7</a:t>
            </a:fld>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95054738"/>
              </p:ext>
            </p:extLst>
          </p:nvPr>
        </p:nvGraphicFramePr>
        <p:xfrm>
          <a:off x="2057400" y="2033016"/>
          <a:ext cx="4699000" cy="1701800"/>
        </p:xfrm>
        <a:graphic>
          <a:graphicData uri="http://schemas.openxmlformats.org/presentationml/2006/ole">
            <mc:AlternateContent xmlns:mc="http://schemas.openxmlformats.org/markup-compatibility/2006">
              <mc:Choice xmlns:v="urn:schemas-microsoft-com:vml" Requires="v">
                <p:oleObj spid="_x0000_s4108" name="Worksheet" r:id="rId3" imgW="4699121" imgH="1701615" progId="Excel.Sheet.8">
                  <p:embed/>
                </p:oleObj>
              </mc:Choice>
              <mc:Fallback>
                <p:oleObj name="Worksheet" r:id="rId3" imgW="4699121" imgH="1701615" progId="Excel.Sheet.8">
                  <p:embed/>
                  <p:pic>
                    <p:nvPicPr>
                      <p:cNvPr id="0" name=""/>
                      <p:cNvPicPr/>
                      <p:nvPr/>
                    </p:nvPicPr>
                    <p:blipFill>
                      <a:blip r:embed="rId4"/>
                      <a:stretch>
                        <a:fillRect/>
                      </a:stretch>
                    </p:blipFill>
                    <p:spPr>
                      <a:xfrm>
                        <a:off x="2057400" y="2033016"/>
                        <a:ext cx="4699000" cy="17018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698121852"/>
              </p:ext>
            </p:extLst>
          </p:nvPr>
        </p:nvGraphicFramePr>
        <p:xfrm>
          <a:off x="2527935" y="4191000"/>
          <a:ext cx="4057650" cy="1543050"/>
        </p:xfrm>
        <a:graphic>
          <a:graphicData uri="http://schemas.openxmlformats.org/presentationml/2006/ole">
            <mc:AlternateContent xmlns:mc="http://schemas.openxmlformats.org/markup-compatibility/2006">
              <mc:Choice xmlns:v="urn:schemas-microsoft-com:vml" Requires="v">
                <p:oleObj spid="_x0000_s4109" name="Worksheet" r:id="rId5" imgW="4057481" imgH="1543258" progId="Excel.Sheet.8">
                  <p:embed/>
                </p:oleObj>
              </mc:Choice>
              <mc:Fallback>
                <p:oleObj name="Worksheet" r:id="rId5" imgW="4057481" imgH="1543258" progId="Excel.Sheet.8">
                  <p:embed/>
                  <p:pic>
                    <p:nvPicPr>
                      <p:cNvPr id="0" name=""/>
                      <p:cNvPicPr/>
                      <p:nvPr/>
                    </p:nvPicPr>
                    <p:blipFill>
                      <a:blip r:embed="rId6"/>
                      <a:stretch>
                        <a:fillRect/>
                      </a:stretch>
                    </p:blipFill>
                    <p:spPr>
                      <a:xfrm>
                        <a:off x="2527935" y="4191000"/>
                        <a:ext cx="4057650" cy="1543050"/>
                      </a:xfrm>
                      <a:prstGeom prst="rect">
                        <a:avLst/>
                      </a:prstGeom>
                    </p:spPr>
                  </p:pic>
                </p:oleObj>
              </mc:Fallback>
            </mc:AlternateContent>
          </a:graphicData>
        </a:graphic>
      </p:graphicFrame>
    </p:spTree>
    <p:extLst>
      <p:ext uri="{BB962C8B-B14F-4D97-AF65-F5344CB8AC3E}">
        <p14:creationId xmlns:p14="http://schemas.microsoft.com/office/powerpoint/2010/main" val="2323441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Academic Availability</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0112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UW, Non-Resident Students </a:t>
            </a:r>
            <a:r>
              <a:rPr lang="en-US" dirty="0" smtClean="0"/>
              <a:t>are Becoming </a:t>
            </a:r>
            <a:r>
              <a:rPr lang="en-US" dirty="0"/>
              <a:t>an Increasingly </a:t>
            </a:r>
            <a:r>
              <a:rPr lang="en-US" dirty="0" smtClean="0"/>
              <a:t>Larger </a:t>
            </a:r>
            <a:r>
              <a:rPr lang="en-US" dirty="0"/>
              <a:t>Share of </a:t>
            </a:r>
            <a:r>
              <a:rPr lang="en-US" dirty="0" smtClean="0"/>
              <a:t>Undergraduates</a:t>
            </a:r>
            <a:endParaRPr lang="en-US" dirty="0"/>
          </a:p>
        </p:txBody>
      </p:sp>
      <p:sp>
        <p:nvSpPr>
          <p:cNvPr id="5" name="Slide Number Placeholder 4"/>
          <p:cNvSpPr>
            <a:spLocks noGrp="1"/>
          </p:cNvSpPr>
          <p:nvPr>
            <p:ph type="sldNum" sz="quarter" idx="4"/>
          </p:nvPr>
        </p:nvSpPr>
        <p:spPr/>
        <p:txBody>
          <a:bodyPr/>
          <a:lstStyle/>
          <a:p>
            <a:fld id="{5E9B6195-AEF7-4DF8-B36C-B411EC6C02A9}" type="slidenum">
              <a:rPr lang="en-US" smtClean="0"/>
              <a:pPr/>
              <a:t>9</a:t>
            </a:fld>
            <a:endParaRPr lang="en-US" dirty="0"/>
          </a:p>
        </p:txBody>
      </p:sp>
      <p:graphicFrame>
        <p:nvGraphicFramePr>
          <p:cNvPr id="6" name="Chart 5"/>
          <p:cNvGraphicFramePr/>
          <p:nvPr>
            <p:extLst>
              <p:ext uri="{D42A27DB-BD31-4B8C-83A1-F6EECF244321}">
                <p14:modId xmlns:p14="http://schemas.microsoft.com/office/powerpoint/2010/main" val="1485975472"/>
              </p:ext>
            </p:extLst>
          </p:nvPr>
        </p:nvGraphicFramePr>
        <p:xfrm>
          <a:off x="467482" y="958749"/>
          <a:ext cx="8218170" cy="26098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p:nvPr>
            <p:extLst>
              <p:ext uri="{D42A27DB-BD31-4B8C-83A1-F6EECF244321}">
                <p14:modId xmlns:p14="http://schemas.microsoft.com/office/powerpoint/2010/main" val="1614331845"/>
              </p:ext>
            </p:extLst>
          </p:nvPr>
        </p:nvGraphicFramePr>
        <p:xfrm>
          <a:off x="467482" y="3814611"/>
          <a:ext cx="8229600" cy="23907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2437089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a:lstStyle>
        <a:defPPr marL="0" marR="0" indent="0" algn="l" defTabSz="914400" rtl="0" eaLnBrk="0" fontAlgn="base" latinLnBrk="0" hangingPunct="0">
          <a:lnSpc>
            <a:spcPct val="100000"/>
          </a:lnSpc>
          <a:spcBef>
            <a:spcPct val="20000"/>
          </a:spcBef>
          <a:spcAft>
            <a:spcPct val="0"/>
          </a:spcAft>
          <a:buClrTx/>
          <a:buSzTx/>
          <a:buFont typeface="Wingdings" pitchFamily="2" charset="2"/>
          <a:buNone/>
          <a:tabLst/>
          <a:defRPr kumimoji="0" sz="1400" b="0" i="0" u="sng" strike="noStrike" kern="0" cap="none" spc="0" normalizeH="0" baseline="0" noProof="0" dirty="0" smtClean="0">
            <a:ln>
              <a:noFill/>
            </a:ln>
            <a:solidFill>
              <a:srgbClr val="000000"/>
            </a:solidFill>
            <a:effectLst/>
            <a:uLnTx/>
            <a:uFillTx/>
            <a:latin typeface="Arial Narrow"/>
            <a:ea typeface="ＭＳ Ｐゴシック" pitchFamily="-106" charset="-128"/>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984BE6A5F9D29458023777D31892070" ma:contentTypeVersion="4" ma:contentTypeDescription="Create a new document." ma:contentTypeScope="" ma:versionID="712cac5a464fdb13705e8ec5fa64776d">
  <xsd:schema xmlns:xsd="http://www.w3.org/2001/XMLSchema" xmlns:xs="http://www.w3.org/2001/XMLSchema" xmlns:p="http://schemas.microsoft.com/office/2006/metadata/properties" xmlns:ns2="ed62a656-40af-4a34-ab28-29404ce770a4" targetNamespace="http://schemas.microsoft.com/office/2006/metadata/properties" ma:root="true" ma:fieldsID="a63774897b91daa7f7eec77990c21f16" ns2:_="">
    <xsd:import namespace="ed62a656-40af-4a34-ab28-29404ce770a4"/>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62a656-40af-4a34-ab28-29404ce770a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239E3E2-9427-4C03-ACEC-DFE40A174F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d62a656-40af-4a34-ab28-29404ce770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CF78CDF-8A4A-486C-9176-7F29442CA8D7}">
  <ds:schemaRefs>
    <ds:schemaRef ds:uri="http://purl.org/dc/dcmitype/"/>
    <ds:schemaRef ds:uri="ed62a656-40af-4a34-ab28-29404ce770a4"/>
    <ds:schemaRef ds:uri="http://schemas.microsoft.com/office/2006/metadata/properties"/>
    <ds:schemaRef ds:uri="http://purl.org/dc/elements/1.1/"/>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9A21A92-AD20-4079-B871-E380B04A11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15674</TotalTime>
  <Words>3247</Words>
  <Application>Microsoft Office PowerPoint</Application>
  <PresentationFormat>On-screen Show (4:3)</PresentationFormat>
  <Paragraphs>1065</Paragraphs>
  <Slides>37</Slides>
  <Notes>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47" baseType="lpstr">
      <vt:lpstr>MS PGothic</vt:lpstr>
      <vt:lpstr>Arial</vt:lpstr>
      <vt:lpstr>Arial Narrow</vt:lpstr>
      <vt:lpstr>Calibri</vt:lpstr>
      <vt:lpstr>Courier New</vt:lpstr>
      <vt:lpstr>Symbol</vt:lpstr>
      <vt:lpstr>Times New Roman</vt:lpstr>
      <vt:lpstr>Wingdings</vt:lpstr>
      <vt:lpstr>1_Office Theme</vt:lpstr>
      <vt:lpstr>Microsoft Excel 97-2003 Worksheet</vt:lpstr>
      <vt:lpstr>Academic Availability, Affordability, and Academic Excellence</vt:lpstr>
      <vt:lpstr>Purpose/Goals for Today</vt:lpstr>
      <vt:lpstr>National Context</vt:lpstr>
      <vt:lpstr>Wyoming’s Population is Aging</vt:lpstr>
      <vt:lpstr>Wyoming’s Workforce</vt:lpstr>
      <vt:lpstr>Educational Attainment</vt:lpstr>
      <vt:lpstr>Median Earnings and Poverty Rates</vt:lpstr>
      <vt:lpstr>Academic Availability</vt:lpstr>
      <vt:lpstr>At UW, Non-Resident Students are Becoming an Increasingly Larger Share of Undergraduates</vt:lpstr>
      <vt:lpstr>At UW, Wyoming Residents are Becoming an Increasingly Smaller Share of Graduate Students</vt:lpstr>
      <vt:lpstr>A University of Wyoming Education Needs to be Made More Accessible to All of Wyoming</vt:lpstr>
      <vt:lpstr>Affordability</vt:lpstr>
      <vt:lpstr>Universities’ Return on Investment If Student Graduates in 4 Years</vt:lpstr>
      <vt:lpstr>Universities’ Return on Investment If Student Graduates in 6 Years</vt:lpstr>
      <vt:lpstr>Universities’ Return on Investment Based on Actual Educational Attainment</vt:lpstr>
      <vt:lpstr>UW’s Tuition &amp; Fees Remain the Lowest Amongst Close and Stretch Peers</vt:lpstr>
      <vt:lpstr>Across Wyoming Higher Education, Tuition Is Becoming an Increasingly Large Share of Revenue</vt:lpstr>
      <vt:lpstr>Proposed Merit-Based Financial Aid Matrix</vt:lpstr>
      <vt:lpstr>Fall 2018 Enrollment Profile of First-Time, Full-Time Students</vt:lpstr>
      <vt:lpstr>The Gap Between Hathaway Funding and UW’s Undergraduate Resident Tuition &amp; Mandatory Fees Continues to Widen</vt:lpstr>
      <vt:lpstr>Total Cost of Attendance: Undergraduate Resident</vt:lpstr>
      <vt:lpstr>Hathaway Scholarship Based Upon Merit</vt:lpstr>
      <vt:lpstr>Hathaway Scholarship Based Upon Need</vt:lpstr>
      <vt:lpstr>Example#1: Undergraduate Resident with Estimated Family Contribution (EFC) of $0</vt:lpstr>
      <vt:lpstr>Example#2: Undergraduate Resident with Estimated Family Contribution (EFC) of $5,576 (max EFC within Pell eligibility)</vt:lpstr>
      <vt:lpstr>Example#2: Undergraduate Resident with Estimated Family Contribution (EFC) of $5,576 (max EFC within Pell eligibility)</vt:lpstr>
      <vt:lpstr>Example#3: Undergraduate Resident with Estimated Family Contribution (EFC) of $5,577 (EFC just outside Pell eligibility)</vt:lpstr>
      <vt:lpstr>Example#4: Median Estimated Family Contribution (EFC) at Each Hathaway Level</vt:lpstr>
      <vt:lpstr>Academic Excellence</vt:lpstr>
      <vt:lpstr>At UW, Undergraduates are Becoming (a) Less Likely to Drop-Out as Freshman and (b) More Likely to Graduate in 4 Years</vt:lpstr>
      <vt:lpstr>At UW, 6-Year and 8-Year Graduation Rates are Increasing for Wyoming Residents</vt:lpstr>
      <vt:lpstr>Predictors of First-Year Retention at UW</vt:lpstr>
      <vt:lpstr>Wyoming’s K-12 Schools are Sending UW Better Prepared Students</vt:lpstr>
      <vt:lpstr>Full-Time Undergraduate Student’s Credit Hour Enrollment Levels</vt:lpstr>
      <vt:lpstr>Student Credit Hours (SCHs) and Transfer Students</vt:lpstr>
      <vt:lpstr>Preliminary Ideas/Potential Responses</vt:lpstr>
      <vt:lpstr>Current Factors that Research Indicates Positively Impact Educational Attainment at the University of Wyoming</vt:lpstr>
    </vt:vector>
  </TitlesOfParts>
  <Company>Huron Consulting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30 Day Roadmap</dc:title>
  <dc:creator>David.Jewell@uwyo.edu</dc:creator>
  <cp:lastModifiedBy>David Nathaniel Jewell</cp:lastModifiedBy>
  <cp:revision>441</cp:revision>
  <cp:lastPrinted>2018-06-27T22:00:09Z</cp:lastPrinted>
  <dcterms:created xsi:type="dcterms:W3CDTF">2016-07-20T07:12:02Z</dcterms:created>
  <dcterms:modified xsi:type="dcterms:W3CDTF">2019-07-17T12:17:47Z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0x0101004984BE6A5F9D29458023777D31892070</vt:lpwstr>
  </property>
</Properties>
</file>