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8" r:id="rId3"/>
    <p:sldId id="260" r:id="rId4"/>
    <p:sldId id="557" r:id="rId5"/>
    <p:sldId id="556" r:id="rId6"/>
    <p:sldId id="548" r:id="rId7"/>
    <p:sldId id="549" r:id="rId8"/>
    <p:sldId id="266" r:id="rId9"/>
    <p:sldId id="558" r:id="rId10"/>
    <p:sldId id="268" r:id="rId11"/>
    <p:sldId id="270" r:id="rId12"/>
    <p:sldId id="271" r:id="rId13"/>
    <p:sldId id="272" r:id="rId14"/>
    <p:sldId id="274" r:id="rId15"/>
    <p:sldId id="273" r:id="rId16"/>
    <p:sldId id="551" r:id="rId17"/>
    <p:sldId id="280" r:id="rId18"/>
    <p:sldId id="281" r:id="rId19"/>
    <p:sldId id="282" r:id="rId2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hPm2yEn4BA42iaeGl7RgFSKn9r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663"/>
  </p:normalViewPr>
  <p:slideViewPr>
    <p:cSldViewPr snapToGrid="0">
      <p:cViewPr varScale="1">
        <p:scale>
          <a:sx n="73" d="100"/>
          <a:sy n="73" d="100"/>
        </p:scale>
        <p:origin x="-920" y="-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44" Type="http://customschemas.google.com/relationships/presentationmetadata" Target="metadata"/><Relationship Id="rId45" Type="http://schemas.openxmlformats.org/officeDocument/2006/relationships/presProps" Target="presProps.xml"/><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4105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Brent </a:t>
            </a:r>
            <a:endParaRPr dirty="0"/>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point out that our computational  models outperform existing </a:t>
            </a:r>
            <a:r>
              <a:rPr lang="en-US" dirty="0" err="1" smtClean="0"/>
              <a:t>appraoches</a:t>
            </a:r>
            <a:endParaRPr dirty="0"/>
          </a:p>
        </p:txBody>
      </p:sp>
      <p:sp>
        <p:nvSpPr>
          <p:cNvPr id="189" name="Google Shape;18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Broader impacts</a:t>
            </a:r>
            <a:endParaRPr dirty="0"/>
          </a:p>
        </p:txBody>
      </p:sp>
      <p:sp>
        <p:nvSpPr>
          <p:cNvPr id="236" name="Google Shape;23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Internships with WEST … want to expand to other businesses and government agencies</a:t>
            </a:r>
          </a:p>
          <a:p>
            <a:pPr marL="0" lvl="0" indent="0" algn="l" rtl="0">
              <a:lnSpc>
                <a:spcPct val="100000"/>
              </a:lnSpc>
              <a:spcBef>
                <a:spcPts val="0"/>
              </a:spcBef>
              <a:spcAft>
                <a:spcPts val="0"/>
              </a:spcAft>
              <a:buSzPts val="1400"/>
              <a:buNone/>
            </a:pPr>
            <a:r>
              <a:rPr lang="en-US" dirty="0" smtClean="0"/>
              <a:t>Working group has interacted with data scientists at Plenty, </a:t>
            </a:r>
            <a:r>
              <a:rPr lang="en-US" dirty="0" err="1" smtClean="0"/>
              <a:t>Trihydro</a:t>
            </a:r>
            <a:r>
              <a:rPr lang="en-US" dirty="0" smtClean="0"/>
              <a:t>, WEST Inc. in Wyoming</a:t>
            </a:r>
          </a:p>
          <a:p>
            <a:pPr marL="0" lvl="0" indent="0" algn="l" rtl="0">
              <a:lnSpc>
                <a:spcPct val="100000"/>
              </a:lnSpc>
              <a:spcBef>
                <a:spcPts val="0"/>
              </a:spcBef>
              <a:spcAft>
                <a:spcPts val="0"/>
              </a:spcAft>
              <a:buSzPts val="1400"/>
              <a:buNone/>
            </a:pPr>
            <a:r>
              <a:rPr lang="en-US" dirty="0" smtClean="0"/>
              <a:t>FICO, IRS, and other government agencies</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smtClean="0">
                <a:solidFill>
                  <a:schemeClr val="dk1"/>
                </a:solidFill>
                <a:latin typeface="Tahoma"/>
                <a:ea typeface="Tahoma"/>
                <a:cs typeface="Tahoma"/>
                <a:sym typeface="Tahoma"/>
              </a:rPr>
              <a:t>Help researchers at all levels </a:t>
            </a:r>
            <a:r>
              <a:rPr lang="en-US" sz="1200" b="0" i="0" u="sng" strike="noStrike" cap="none" dirty="0" smtClean="0">
                <a:solidFill>
                  <a:schemeClr val="dk1"/>
                </a:solidFill>
                <a:latin typeface="Tahoma"/>
                <a:ea typeface="Tahoma"/>
                <a:cs typeface="Tahoma"/>
                <a:sym typeface="Tahoma"/>
              </a:rPr>
              <a:t>overcome obstacles</a:t>
            </a:r>
            <a:r>
              <a:rPr lang="en-US" sz="1200" b="0" i="0" u="none" strike="noStrike" cap="none" dirty="0" smtClean="0">
                <a:solidFill>
                  <a:schemeClr val="dk1"/>
                </a:solidFill>
                <a:latin typeface="Tahoma"/>
                <a:ea typeface="Tahoma"/>
                <a:cs typeface="Tahoma"/>
                <a:sym typeface="Tahoma"/>
              </a:rPr>
              <a:t> to productive analysis of data</a:t>
            </a:r>
            <a:endParaRPr lang="en-US" sz="9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lang="en-US" dirty="0" smtClean="0"/>
          </a:p>
          <a:p>
            <a:pPr marL="342900" marR="0" lvl="0" indent="-342900" algn="l" rtl="0">
              <a:lnSpc>
                <a:spcPct val="100000"/>
              </a:lnSpc>
              <a:spcBef>
                <a:spcPts val="0"/>
              </a:spcBef>
              <a:spcAft>
                <a:spcPts val="0"/>
              </a:spcAft>
              <a:buClr>
                <a:schemeClr val="dk1"/>
              </a:buClr>
              <a:buSzPts val="2000"/>
              <a:buFont typeface="Arial"/>
              <a:buChar char="•"/>
            </a:pPr>
            <a:r>
              <a:rPr lang="en-US" sz="1200" b="0" i="0" u="none" strike="noStrike" cap="none" dirty="0" smtClean="0">
                <a:solidFill>
                  <a:schemeClr val="dk1"/>
                </a:solidFill>
                <a:latin typeface="Tahoma"/>
                <a:ea typeface="Tahoma"/>
                <a:cs typeface="Tahoma"/>
                <a:sym typeface="Tahoma"/>
              </a:rPr>
              <a:t>Project-based semester courses, short courses, internships</a:t>
            </a:r>
            <a:endParaRPr lang="en-US" sz="1000" b="0" i="0" u="none" strike="noStrike" cap="none" dirty="0" smtClean="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1200" b="0" i="0" u="none" strike="noStrike" cap="none" dirty="0" smtClean="0">
                <a:solidFill>
                  <a:schemeClr val="dk1"/>
                </a:solidFill>
                <a:latin typeface="Tahoma"/>
                <a:ea typeface="Tahoma"/>
                <a:cs typeface="Tahoma"/>
                <a:sym typeface="Tahoma"/>
              </a:rPr>
              <a:t>Data science working group</a:t>
            </a:r>
            <a:endParaRPr lang="en-US" sz="1000" b="0" i="0" u="none" strike="noStrike" cap="none" dirty="0" smtClean="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1200" b="0" i="0" u="none" strike="noStrike" cap="none" dirty="0" smtClean="0">
                <a:solidFill>
                  <a:schemeClr val="dk1"/>
                </a:solidFill>
                <a:latin typeface="Tahoma"/>
                <a:ea typeface="Tahoma"/>
                <a:cs typeface="Tahoma"/>
                <a:sym typeface="Tahoma"/>
              </a:rPr>
              <a:t>Open office hours for consulting</a:t>
            </a:r>
            <a:endParaRPr lang="en-US" sz="1000" b="0" i="0" u="none" strike="noStrike" cap="none" dirty="0" smtClean="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1200" b="0" i="0" u="none" strike="noStrike" cap="none" dirty="0" smtClean="0">
                <a:solidFill>
                  <a:schemeClr val="dk1"/>
                </a:solidFill>
                <a:latin typeface="Tahoma"/>
                <a:ea typeface="Tahoma"/>
                <a:cs typeface="Tahoma"/>
                <a:sym typeface="Tahoma"/>
              </a:rPr>
              <a:t>Space for meetings and collaborative work</a:t>
            </a:r>
            <a:endParaRPr lang="en-US" sz="1000" b="0" i="0" u="none" strike="noStrike" cap="none" dirty="0" smtClean="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Arial"/>
              <a:buChar char="•"/>
            </a:pPr>
            <a:r>
              <a:rPr lang="en-US" sz="1200" b="0" i="0" u="none" strike="noStrike" cap="none" dirty="0" smtClean="0">
                <a:solidFill>
                  <a:schemeClr val="dk1"/>
                </a:solidFill>
                <a:latin typeface="Tahoma"/>
                <a:ea typeface="Tahoma"/>
                <a:cs typeface="Tahoma"/>
                <a:sym typeface="Tahoma"/>
              </a:rPr>
              <a:t>Substantial upgrade to shared computing system, </a:t>
            </a:r>
            <a:r>
              <a:rPr lang="en-US" sz="1200" b="0" i="1" u="none" strike="noStrike" cap="none" dirty="0" smtClean="0">
                <a:solidFill>
                  <a:schemeClr val="dk1"/>
                </a:solidFill>
                <a:latin typeface="Tahoma"/>
                <a:ea typeface="Tahoma"/>
                <a:cs typeface="Tahoma"/>
                <a:sym typeface="Tahoma"/>
              </a:rPr>
              <a:t>Teton</a:t>
            </a:r>
            <a:endParaRPr lang="en-US" sz="1000" b="0" i="0" u="none" strike="noStrike" cap="none" dirty="0" smtClean="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255" name="Google Shape;25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ahoma"/>
              <a:buNone/>
            </a:pPr>
            <a:r>
              <a:rPr lang="en-US" sz="1200">
                <a:latin typeface="Tahoma"/>
                <a:ea typeface="Tahoma"/>
                <a:cs typeface="Tahoma"/>
                <a:sym typeface="Tahoma"/>
              </a:rPr>
              <a:t>Convert Micro research into commercial or non-profit businesses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
            </a:r>
            <a:br>
              <a:rPr lang="en-US"/>
            </a:br>
            <a:r>
              <a:rPr lang="en-US" sz="1200">
                <a:latin typeface="Tahoma"/>
                <a:ea typeface="Tahoma"/>
                <a:cs typeface="Tahoma"/>
                <a:sym typeface="Tahoma"/>
              </a:rPr>
              <a:t>Target Wind River Indian Reservation, a perennially underserved community that has had little access to a sustained effort at transforming concepts that might exist within that community into commercial outcomes</a:t>
            </a:r>
            <a:endParaRPr/>
          </a:p>
          <a:p>
            <a:pPr marL="0" marR="0" lvl="0" indent="0" algn="l" rtl="0">
              <a:lnSpc>
                <a:spcPct val="100000"/>
              </a:lnSpc>
              <a:spcBef>
                <a:spcPts val="0"/>
              </a:spcBef>
              <a:spcAft>
                <a:spcPts val="0"/>
              </a:spcAft>
              <a:buClr>
                <a:schemeClr val="dk1"/>
              </a:buClr>
              <a:buSzPts val="1200"/>
              <a:buFont typeface="Calibri"/>
              <a:buNone/>
            </a:pPr>
            <a:endParaRPr sz="1200">
              <a:latin typeface="Tahoma"/>
              <a:ea typeface="Tahoma"/>
              <a:cs typeface="Tahoma"/>
              <a:sym typeface="Tahoma"/>
            </a:endParaRPr>
          </a:p>
          <a:p>
            <a:pPr marL="0" marR="0" lvl="0" indent="0" algn="l" rtl="0">
              <a:lnSpc>
                <a:spcPct val="100000"/>
              </a:lnSpc>
              <a:spcBef>
                <a:spcPts val="0"/>
              </a:spcBef>
              <a:spcAft>
                <a:spcPts val="0"/>
              </a:spcAft>
              <a:buClr>
                <a:schemeClr val="dk1"/>
              </a:buClr>
              <a:buSzPts val="1200"/>
              <a:buFont typeface="Tahoma"/>
              <a:buNone/>
            </a:pPr>
            <a:r>
              <a:rPr lang="en-US" sz="1200">
                <a:latin typeface="Tahoma"/>
                <a:ea typeface="Tahoma"/>
                <a:cs typeface="Tahoma"/>
                <a:sym typeface="Tahoma"/>
              </a:rPr>
              <a:t>$50K competitions in years 3 and 4, requiring no business experience</a:t>
            </a:r>
            <a:endParaRPr/>
          </a:p>
          <a:p>
            <a:pPr marL="0" marR="0" lvl="0" indent="0" algn="l" rtl="0">
              <a:lnSpc>
                <a:spcPct val="100000"/>
              </a:lnSpc>
              <a:spcBef>
                <a:spcPts val="0"/>
              </a:spcBef>
              <a:spcAft>
                <a:spcPts val="0"/>
              </a:spcAft>
              <a:buClr>
                <a:schemeClr val="dk1"/>
              </a:buClr>
              <a:buSzPts val="1200"/>
              <a:buFont typeface="Calibri"/>
              <a:buNone/>
            </a:pPr>
            <a:endParaRPr sz="1200">
              <a:latin typeface="Tahoma"/>
              <a:ea typeface="Tahoma"/>
              <a:cs typeface="Tahoma"/>
              <a:sym typeface="Tahoma"/>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47" name="Google Shape;24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15</a:t>
            </a:fld>
            <a:endParaRPr>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2"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r>
              <a:rPr lang="en-US" sz="1200" dirty="0" smtClean="0">
                <a:latin typeface="Tahoma"/>
                <a:ea typeface="Tahoma"/>
                <a:cs typeface="Tahoma"/>
                <a:sym typeface="Tahoma"/>
              </a:rPr>
              <a:t>Improve science reporting through traditional print and social media via internships and science communication workshops </a:t>
            </a:r>
            <a:endParaRPr lang="en-US" dirty="0" smtClean="0"/>
          </a:p>
          <a:p>
            <a:pPr marL="0" lvl="2" indent="0" algn="l" rtl="0">
              <a:lnSpc>
                <a:spcPct val="100000"/>
              </a:lnSpc>
              <a:spcBef>
                <a:spcPts val="0"/>
              </a:spcBef>
              <a:spcAft>
                <a:spcPts val="0"/>
              </a:spcAft>
              <a:buClr>
                <a:schemeClr val="dk1"/>
              </a:buClr>
              <a:buSzPts val="1200"/>
              <a:buFont typeface="Noto Sans Symbols"/>
              <a:buNone/>
            </a:pPr>
            <a:endParaRPr lang="en-US" dirty="0" smtClean="0"/>
          </a:p>
          <a:p>
            <a:pPr marL="0" lvl="2" indent="0" algn="l" rtl="0">
              <a:lnSpc>
                <a:spcPct val="100000"/>
              </a:lnSpc>
              <a:spcBef>
                <a:spcPts val="0"/>
              </a:spcBef>
              <a:spcAft>
                <a:spcPts val="0"/>
              </a:spcAft>
              <a:buClr>
                <a:schemeClr val="dk1"/>
              </a:buClr>
              <a:buSzPts val="1200"/>
              <a:buFont typeface="Noto Sans Symbols"/>
              <a:buNone/>
            </a:pPr>
            <a:r>
              <a:rPr lang="en-US" sz="1200" b="0" dirty="0" smtClean="0"/>
              <a:t>An art-science education and outreach project</a:t>
            </a:r>
          </a:p>
          <a:p>
            <a:pPr marL="0" marR="0" lvl="2"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r>
              <a:rPr lang="en-US" sz="1200" dirty="0" smtClean="0">
                <a:solidFill>
                  <a:schemeClr val="dk1"/>
                </a:solidFill>
                <a:latin typeface="Tahoma"/>
                <a:ea typeface="Tahoma"/>
                <a:cs typeface="Tahoma"/>
                <a:sym typeface="Tahoma"/>
              </a:rPr>
              <a:t>Deaf and hard of hearing internships show that UW accommodates all students</a:t>
            </a:r>
          </a:p>
          <a:p>
            <a:pPr marL="0" marR="0" lvl="2"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endParaRPr lang="en-US" sz="1200" dirty="0" smtClean="0">
              <a:solidFill>
                <a:schemeClr val="dk1"/>
              </a:solidFill>
              <a:latin typeface="Tahoma"/>
              <a:ea typeface="Tahoma"/>
              <a:cs typeface="Tahoma"/>
              <a:sym typeface="Tahoma"/>
            </a:endParaRPr>
          </a:p>
          <a:p>
            <a:pPr marL="0" marR="0" lvl="2"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r>
              <a:rPr lang="en-US" sz="1200" dirty="0" smtClean="0">
                <a:solidFill>
                  <a:schemeClr val="dk1"/>
                </a:solidFill>
                <a:latin typeface="Tahoma"/>
                <a:ea typeface="Tahoma"/>
                <a:cs typeface="Tahoma"/>
                <a:sym typeface="Tahoma"/>
              </a:rPr>
              <a:t>High school program recruits and illustrates STEM careers</a:t>
            </a:r>
            <a:endParaRPr lang="en-US" sz="1200" dirty="0" smtClean="0"/>
          </a:p>
          <a:p>
            <a:pPr marL="0" marR="0" lvl="2" indent="0" algn="l" defTabSz="914400" rtl="0" eaLnBrk="1" fontAlgn="auto" latinLnBrk="0" hangingPunct="1">
              <a:lnSpc>
                <a:spcPct val="100000"/>
              </a:lnSpc>
              <a:spcBef>
                <a:spcPts val="0"/>
              </a:spcBef>
              <a:spcAft>
                <a:spcPts val="0"/>
              </a:spcAft>
              <a:buClr>
                <a:schemeClr val="dk1"/>
              </a:buClr>
              <a:buSzPts val="1200"/>
              <a:buFont typeface="Noto Sans Symbols"/>
              <a:buNone/>
              <a:tabLst/>
              <a:defRPr/>
            </a:pPr>
            <a:endParaRPr lang="en-US" dirty="0" smtClean="0"/>
          </a:p>
          <a:p>
            <a:pPr marL="0" lvl="2" indent="0" algn="l" rtl="0">
              <a:lnSpc>
                <a:spcPct val="100000"/>
              </a:lnSpc>
              <a:spcBef>
                <a:spcPts val="0"/>
              </a:spcBef>
              <a:spcAft>
                <a:spcPts val="0"/>
              </a:spcAft>
              <a:buClr>
                <a:schemeClr val="dk1"/>
              </a:buClr>
              <a:buSzPts val="1200"/>
              <a:buFont typeface="Noto Sans Symbols"/>
              <a:buNone/>
            </a:pPr>
            <a:endParaRPr dirty="0"/>
          </a:p>
          <a:p>
            <a:pPr marL="0" lvl="0" indent="0" algn="l" rtl="0">
              <a:lnSpc>
                <a:spcPct val="100000"/>
              </a:lnSpc>
              <a:spcBef>
                <a:spcPts val="0"/>
              </a:spcBef>
              <a:spcAft>
                <a:spcPts val="0"/>
              </a:spcAft>
              <a:buSzPts val="1400"/>
              <a:buNone/>
            </a:pPr>
            <a:endParaRPr dirty="0"/>
          </a:p>
        </p:txBody>
      </p:sp>
      <p:sp>
        <p:nvSpPr>
          <p:cNvPr id="276" name="Google Shape;27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16</a:t>
            </a:fld>
            <a:endParaRPr>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err="1" smtClean="0"/>
              <a:t>Winogradsky</a:t>
            </a:r>
            <a:r>
              <a:rPr lang="en-US" baseline="0" dirty="0" smtClean="0"/>
              <a:t> Column replace hot spring</a:t>
            </a:r>
            <a:endParaRPr dirty="0"/>
          </a:p>
        </p:txBody>
      </p:sp>
      <p:sp>
        <p:nvSpPr>
          <p:cNvPr id="316" name="Google Shape;316;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Brent</a:t>
            </a:r>
            <a:endParaRPr dirty="0"/>
          </a:p>
        </p:txBody>
      </p:sp>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5" name="Google Shape;12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15429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err="1" smtClean="0">
                <a:solidFill>
                  <a:schemeClr val="dk1"/>
                </a:solidFill>
                <a:latin typeface="Calibri"/>
                <a:ea typeface="Calibri"/>
                <a:cs typeface="Calibri"/>
                <a:sym typeface="Calibri"/>
              </a:rPr>
              <a:t>Microbiome</a:t>
            </a:r>
            <a:r>
              <a:rPr lang="en-US" sz="1200" b="1" i="0" u="none" strike="noStrike" cap="none" dirty="0" smtClean="0">
                <a:solidFill>
                  <a:schemeClr val="dk1"/>
                </a:solidFill>
                <a:latin typeface="Calibri"/>
                <a:ea typeface="Calibri"/>
                <a:cs typeface="Calibri"/>
                <a:sym typeface="Calibri"/>
              </a:rPr>
              <a:t> effect</a:t>
            </a:r>
          </a:p>
          <a:p>
            <a:r>
              <a:rPr lang="en-US" sz="1200" b="1" i="0" u="none" strike="noStrike" cap="none" dirty="0" smtClean="0">
                <a:solidFill>
                  <a:schemeClr val="dk1"/>
                </a:solidFill>
                <a:latin typeface="Calibri"/>
                <a:ea typeface="Calibri"/>
                <a:cs typeface="Calibri"/>
                <a:sym typeface="Calibri"/>
              </a:rPr>
              <a:t>(30% improvement in BMI prediction relative to human genetics)</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uk-UA" sz="1200" b="0" i="0" u="none" strike="noStrike" cap="none" smtClean="0">
                <a:solidFill>
                  <a:schemeClr val="dk1"/>
                </a:solidFill>
                <a:latin typeface="Calibri"/>
                <a:ea typeface="Calibri"/>
                <a:cs typeface="Calibri"/>
                <a:sym typeface="Calibri"/>
              </a:rPr>
              <a:t>6</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6414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sz="1200" dirty="0" smtClean="0">
                <a:latin typeface="Tahoma" panose="020B0604030504040204" pitchFamily="34" charset="0"/>
                <a:ea typeface="Tahoma" panose="020B0604030504040204" pitchFamily="34" charset="0"/>
                <a:cs typeface="Tahoma" panose="020B0604030504040204" pitchFamily="34" charset="0"/>
              </a:rPr>
              <a:t>Fundamental science: The effect on susceptibility of microbes is much greater than that of plant genetic pathways. This result is similar to the greater magnitude of effect of gut microbes on human BMI (in comparison to human genetic effects).</a:t>
            </a:r>
          </a:p>
          <a:p>
            <a:endParaRPr lang="en-US" dirty="0"/>
          </a:p>
        </p:txBody>
      </p:sp>
      <p:sp>
        <p:nvSpPr>
          <p:cNvPr id="4" name="Slide Number Placeholder 3"/>
          <p:cNvSpPr>
            <a:spLocks noGrp="1"/>
          </p:cNvSpPr>
          <p:nvPr>
            <p:ph type="sldNum" sz="quarter" idx="10"/>
          </p:nvPr>
        </p:nvSpPr>
        <p:spPr/>
        <p:txBody>
          <a:bodyPr/>
          <a:lstStyle/>
          <a:p>
            <a:fld id="{65969817-744E-4AC1-B6BF-5ECBC4038048}" type="slidenum">
              <a:rPr lang="en-US" smtClean="0"/>
              <a:t>7</a:t>
            </a:fld>
            <a:endParaRPr lang="en-US" dirty="0"/>
          </a:p>
        </p:txBody>
      </p:sp>
    </p:spTree>
    <p:extLst>
      <p:ext uri="{BB962C8B-B14F-4D97-AF65-F5344CB8AC3E}">
        <p14:creationId xmlns:p14="http://schemas.microsoft.com/office/powerpoint/2010/main" val="2971758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smtClean="0"/>
              <a:t>add cultures and rock pictures</a:t>
            </a:r>
            <a:endParaRPr dirty="0"/>
          </a:p>
        </p:txBody>
      </p:sp>
      <p:sp>
        <p:nvSpPr>
          <p:cNvPr id="170" name="Google Shape;170;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43298ce1a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remove</a:t>
            </a:r>
            <a:r>
              <a:rPr lang="en-US" baseline="0" dirty="0"/>
              <a:t> graph and resize pictures and change some </a:t>
            </a:r>
            <a:r>
              <a:rPr lang="en-US" baseline="0" dirty="0" err="1"/>
              <a:t>pics</a:t>
            </a:r>
            <a:endParaRPr dirty="0"/>
          </a:p>
        </p:txBody>
      </p:sp>
      <p:sp>
        <p:nvSpPr>
          <p:cNvPr id="164" name="Google Shape;164;g743298ce1a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39"/>
          <p:cNvSpPr txBox="1">
            <a:spLocks noGrp="1"/>
          </p:cNvSpPr>
          <p:nvPr>
            <p:ph type="body" idx="1"/>
          </p:nvPr>
        </p:nvSpPr>
        <p:spPr>
          <a:xfrm rot="5400000">
            <a:off x="2309018" y="-251619"/>
            <a:ext cx="4525963" cy="8229600"/>
          </a:xfrm>
          <a:prstGeom prst="rect">
            <a:avLst/>
          </a:prstGeom>
          <a:noFill/>
          <a:ln>
            <a:noFill/>
          </a:ln>
        </p:spPr>
        <p:txBody>
          <a:bodyPr spcFirstLastPara="1" wrap="square" lIns="45700" tIns="45700" rIns="45700" bIns="45700" anchor="t" anchorCtr="0">
            <a:noAutofit/>
          </a:bodyPr>
          <a:lstStyle>
            <a:lvl1pPr marL="457200" lvl="0" indent="-320040" algn="l">
              <a:lnSpc>
                <a:spcPct val="100000"/>
              </a:lnSpc>
              <a:spcBef>
                <a:spcPts val="360"/>
              </a:spcBef>
              <a:spcAft>
                <a:spcPts val="0"/>
              </a:spcAft>
              <a:buSzPts val="144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76" name="Google Shape;76;p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40"/>
          <p:cNvSpPr txBox="1">
            <a:spLocks noGrp="1"/>
          </p:cNvSpPr>
          <p:nvPr>
            <p:ph type="body" idx="1"/>
          </p:nvPr>
        </p:nvSpPr>
        <p:spPr>
          <a:xfrm rot="5400000">
            <a:off x="541338" y="190501"/>
            <a:ext cx="5851525" cy="6019800"/>
          </a:xfrm>
          <a:prstGeom prst="rect">
            <a:avLst/>
          </a:prstGeom>
          <a:noFill/>
          <a:ln>
            <a:noFill/>
          </a:ln>
        </p:spPr>
        <p:txBody>
          <a:bodyPr spcFirstLastPara="1" wrap="square" lIns="45700" tIns="45700" rIns="45700" bIns="45700" anchor="t" anchorCtr="0">
            <a:noAutofit/>
          </a:bodyPr>
          <a:lstStyle>
            <a:lvl1pPr marL="457200" lvl="0" indent="-320040" algn="l">
              <a:lnSpc>
                <a:spcPct val="100000"/>
              </a:lnSpc>
              <a:spcBef>
                <a:spcPts val="360"/>
              </a:spcBef>
              <a:spcAft>
                <a:spcPts val="0"/>
              </a:spcAft>
              <a:buSzPts val="144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82" name="Google Shape;82;p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Autofit/>
          </a:bodyPr>
          <a:lstStyle>
            <a:lvl1pPr marL="457200" lvl="0" indent="-320040" algn="l">
              <a:lnSpc>
                <a:spcPct val="100000"/>
              </a:lnSpc>
              <a:spcBef>
                <a:spcPts val="360"/>
              </a:spcBef>
              <a:spcAft>
                <a:spcPts val="0"/>
              </a:spcAft>
              <a:buSzPts val="144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22" name="Google Shape;22;p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7" name="Google Shape;27;p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
        <p:cNvGrpSpPr/>
        <p:nvPr/>
      </p:nvGrpSpPr>
      <p:grpSpPr>
        <a:xfrm>
          <a:off x="0" y="0"/>
          <a:ext cx="0" cy="0"/>
          <a:chOff x="0" y="0"/>
          <a:chExt cx="0" cy="0"/>
        </a:xfrm>
      </p:grpSpPr>
      <p:sp>
        <p:nvSpPr>
          <p:cNvPr id="31" name="Google Shape;31;p33"/>
          <p:cNvSpPr txBox="1">
            <a:spLocks noGrp="1"/>
          </p:cNvSpPr>
          <p:nvPr>
            <p:ph type="ctrTitle"/>
          </p:nvPr>
        </p:nvSpPr>
        <p:spPr>
          <a:xfrm>
            <a:off x="685800" y="990601"/>
            <a:ext cx="7772400" cy="26098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sz="58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 name="Google Shape;32;p33"/>
          <p:cNvSpPr txBox="1">
            <a:spLocks noGrp="1"/>
          </p:cNvSpPr>
          <p:nvPr>
            <p:ph type="subTitle" idx="1"/>
          </p:nvPr>
        </p:nvSpPr>
        <p:spPr>
          <a:xfrm>
            <a:off x="1371600" y="3657600"/>
            <a:ext cx="6400800" cy="1967089"/>
          </a:xfrm>
          <a:prstGeom prst="rect">
            <a:avLst/>
          </a:prstGeom>
          <a:noFill/>
          <a:ln>
            <a:noFill/>
          </a:ln>
        </p:spPr>
        <p:txBody>
          <a:bodyPr spcFirstLastPara="1" wrap="square" lIns="45700" tIns="45700" rIns="45700" bIns="45700" anchor="t" anchorCtr="0">
            <a:normAutofit/>
          </a:bodyPr>
          <a:lstStyle>
            <a:lvl1pPr lvl="0" algn="ctr">
              <a:lnSpc>
                <a:spcPct val="100000"/>
              </a:lnSpc>
              <a:spcBef>
                <a:spcPts val="600"/>
              </a:spcBef>
              <a:spcAft>
                <a:spcPts val="0"/>
              </a:spcAft>
              <a:buSzPts val="2400"/>
              <a:buNone/>
              <a:defRPr sz="3000" b="0">
                <a:solidFill>
                  <a:schemeClr val="dk2"/>
                </a:solidFill>
              </a:defRPr>
            </a:lvl1pPr>
            <a:lvl2pPr lvl="1" algn="ctr">
              <a:lnSpc>
                <a:spcPct val="100000"/>
              </a:lnSpc>
              <a:spcBef>
                <a:spcPts val="360"/>
              </a:spcBef>
              <a:spcAft>
                <a:spcPts val="0"/>
              </a:spcAft>
              <a:buSzPts val="1800"/>
              <a:buNone/>
              <a:defRPr/>
            </a:lvl2pPr>
            <a:lvl3pPr lvl="2" algn="ctr">
              <a:lnSpc>
                <a:spcPct val="100000"/>
              </a:lnSpc>
              <a:spcBef>
                <a:spcPts val="360"/>
              </a:spcBef>
              <a:spcAft>
                <a:spcPts val="0"/>
              </a:spcAft>
              <a:buSzPts val="1800"/>
              <a:buNone/>
              <a:defRPr/>
            </a:lvl3pPr>
            <a:lvl4pPr lvl="3" algn="ctr">
              <a:lnSpc>
                <a:spcPct val="100000"/>
              </a:lnSpc>
              <a:spcBef>
                <a:spcPts val="360"/>
              </a:spcBef>
              <a:spcAft>
                <a:spcPts val="0"/>
              </a:spcAft>
              <a:buSzPts val="1800"/>
              <a:buNone/>
              <a:defRPr/>
            </a:lvl4pPr>
            <a:lvl5pPr lvl="4" algn="ctr">
              <a:lnSpc>
                <a:spcPct val="100000"/>
              </a:lnSpc>
              <a:spcBef>
                <a:spcPts val="36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33" name="Google Shape;33;p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722313" y="2685391"/>
            <a:ext cx="7772400" cy="311284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4F3425"/>
              </a:buClr>
              <a:buSzPts val="6000"/>
              <a:buFont typeface="Candara"/>
              <a:buNone/>
              <a:defRPr sz="6000" b="1">
                <a:solidFill>
                  <a:srgbClr val="4F3425"/>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722313" y="1128932"/>
            <a:ext cx="7772400" cy="1509712"/>
          </a:xfrm>
          <a:prstGeom prst="rect">
            <a:avLst/>
          </a:prstGeom>
          <a:noFill/>
          <a:ln>
            <a:noFill/>
          </a:ln>
        </p:spPr>
        <p:txBody>
          <a:bodyPr spcFirstLastPara="1" wrap="square" lIns="45700" tIns="45700" rIns="45700" bIns="45700" anchor="b" anchorCtr="0">
            <a:normAutofit/>
          </a:bodyPr>
          <a:lstStyle>
            <a:lvl1pPr marL="457200" lvl="0" indent="-228600" algn="ctr">
              <a:lnSpc>
                <a:spcPct val="100000"/>
              </a:lnSpc>
              <a:spcBef>
                <a:spcPts val="480"/>
              </a:spcBef>
              <a:spcAft>
                <a:spcPts val="0"/>
              </a:spcAft>
              <a:buSzPts val="1920"/>
              <a:buNone/>
              <a:defRPr sz="2400" b="0">
                <a:solidFill>
                  <a:schemeClr val="dk2"/>
                </a:solidFill>
              </a:defRPr>
            </a:lvl1pPr>
            <a:lvl2pPr marL="914400" lvl="1" indent="-228600" algn="l">
              <a:lnSpc>
                <a:spcPct val="100000"/>
              </a:lnSpc>
              <a:spcBef>
                <a:spcPts val="360"/>
              </a:spcBef>
              <a:spcAft>
                <a:spcPts val="0"/>
              </a:spcAft>
              <a:buSzPts val="1800"/>
              <a:buNone/>
              <a:defRPr sz="1800">
                <a:solidFill>
                  <a:srgbClr val="888888"/>
                </a:solidFill>
              </a:defRPr>
            </a:lvl2pPr>
            <a:lvl3pPr marL="1371600" lvl="2" indent="-228600" algn="l">
              <a:lnSpc>
                <a:spcPct val="100000"/>
              </a:lnSpc>
              <a:spcBef>
                <a:spcPts val="320"/>
              </a:spcBef>
              <a:spcAft>
                <a:spcPts val="0"/>
              </a:spcAft>
              <a:buSzPts val="1600"/>
              <a:buNone/>
              <a:defRPr sz="1600">
                <a:solidFill>
                  <a:srgbClr val="888888"/>
                </a:solidFill>
              </a:defRPr>
            </a:lvl3pPr>
            <a:lvl4pPr marL="1828800" lvl="3" indent="-228600" algn="l">
              <a:lnSpc>
                <a:spcPct val="100000"/>
              </a:lnSpc>
              <a:spcBef>
                <a:spcPts val="280"/>
              </a:spcBef>
              <a:spcAft>
                <a:spcPts val="0"/>
              </a:spcAft>
              <a:buSzPts val="1400"/>
              <a:buNone/>
              <a:defRPr sz="1400">
                <a:solidFill>
                  <a:srgbClr val="888888"/>
                </a:solidFill>
              </a:defRPr>
            </a:lvl4pPr>
            <a:lvl5pPr marL="2286000" lvl="4" indent="-228600" algn="l">
              <a:lnSpc>
                <a:spcPct val="100000"/>
              </a:lnSpc>
              <a:spcBef>
                <a:spcPts val="280"/>
              </a:spcBef>
              <a:spcAft>
                <a:spcPts val="0"/>
              </a:spcAft>
              <a:buSzPts val="1400"/>
              <a:buNone/>
              <a:defRPr sz="1400">
                <a:solidFill>
                  <a:srgbClr val="888888"/>
                </a:solidFill>
              </a:defRPr>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39" name="Google Shape;39;p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5"/>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4" name="Google Shape;44;p35"/>
          <p:cNvSpPr txBox="1">
            <a:spLocks noGrp="1"/>
          </p:cNvSpPr>
          <p:nvPr>
            <p:ph type="body" idx="1"/>
          </p:nvPr>
        </p:nvSpPr>
        <p:spPr>
          <a:xfrm>
            <a:off x="457200" y="1600200"/>
            <a:ext cx="4038600" cy="4525963"/>
          </a:xfrm>
          <a:prstGeom prst="rect">
            <a:avLst/>
          </a:prstGeom>
          <a:noFill/>
          <a:ln>
            <a:noFill/>
          </a:ln>
        </p:spPr>
        <p:txBody>
          <a:bodyPr spcFirstLastPara="1" wrap="square" lIns="45700" tIns="45700" rIns="45700" bIns="45700" anchor="t" anchorCtr="0">
            <a:noAutofit/>
          </a:bodyPr>
          <a:lstStyle>
            <a:lvl1pPr marL="457200" lvl="0" indent="-370840" algn="l">
              <a:lnSpc>
                <a:spcPct val="100000"/>
              </a:lnSpc>
              <a:spcBef>
                <a:spcPts val="560"/>
              </a:spcBef>
              <a:spcAft>
                <a:spcPts val="0"/>
              </a:spcAft>
              <a:buSzPts val="224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5" name="Google Shape;45;p35"/>
          <p:cNvSpPr txBox="1">
            <a:spLocks noGrp="1"/>
          </p:cNvSpPr>
          <p:nvPr>
            <p:ph type="body" idx="2"/>
          </p:nvPr>
        </p:nvSpPr>
        <p:spPr>
          <a:xfrm>
            <a:off x="4648200" y="1600200"/>
            <a:ext cx="4038600" cy="4525963"/>
          </a:xfrm>
          <a:prstGeom prst="rect">
            <a:avLst/>
          </a:prstGeom>
          <a:noFill/>
          <a:ln>
            <a:noFill/>
          </a:ln>
        </p:spPr>
        <p:txBody>
          <a:bodyPr spcFirstLastPara="1" wrap="square" lIns="45700" tIns="45700" rIns="45700" bIns="45700" anchor="t" anchorCtr="0">
            <a:noAutofit/>
          </a:bodyPr>
          <a:lstStyle>
            <a:lvl1pPr marL="457200" lvl="0" indent="-370840" algn="l">
              <a:lnSpc>
                <a:spcPct val="100000"/>
              </a:lnSpc>
              <a:spcBef>
                <a:spcPts val="560"/>
              </a:spcBef>
              <a:spcAft>
                <a:spcPts val="0"/>
              </a:spcAft>
              <a:buSzPts val="2240"/>
              <a:buChar char="⚫"/>
              <a:defRPr sz="2800"/>
            </a:lvl1pPr>
            <a:lvl2pPr marL="914400" lvl="1" indent="-381000" algn="l">
              <a:lnSpc>
                <a:spcPct val="100000"/>
              </a:lnSpc>
              <a:spcBef>
                <a:spcPts val="480"/>
              </a:spcBef>
              <a:spcAft>
                <a:spcPts val="0"/>
              </a:spcAft>
              <a:buSzPts val="2400"/>
              <a:buChar char="■"/>
              <a:defRPr sz="2400"/>
            </a:lvl2pPr>
            <a:lvl3pPr marL="1371600" lvl="2" indent="-355600" algn="l">
              <a:lnSpc>
                <a:spcPct val="100000"/>
              </a:lnSpc>
              <a:spcBef>
                <a:spcPts val="400"/>
              </a:spcBef>
              <a:spcAft>
                <a:spcPts val="0"/>
              </a:spcAft>
              <a:buSzPts val="20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46" name="Google Shape;46;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 name="Google Shape;51;p36"/>
          <p:cNvSpPr txBox="1">
            <a:spLocks noGrp="1"/>
          </p:cNvSpPr>
          <p:nvPr>
            <p:ph type="body" idx="1"/>
          </p:nvPr>
        </p:nvSpPr>
        <p:spPr>
          <a:xfrm>
            <a:off x="457200" y="1535113"/>
            <a:ext cx="4040188" cy="639762"/>
          </a:xfrm>
          <a:prstGeom prst="rect">
            <a:avLst/>
          </a:prstGeom>
          <a:noFill/>
          <a:ln>
            <a:noFill/>
          </a:ln>
        </p:spPr>
        <p:txBody>
          <a:bodyPr spcFirstLastPara="1" wrap="square" lIns="45700" tIns="45700" rIns="45700" bIns="45700" anchor="b" anchorCtr="0">
            <a:noAutofit/>
          </a:bodyPr>
          <a:lstStyle>
            <a:lvl1pPr marL="457200" lvl="0" indent="-228600" algn="l">
              <a:lnSpc>
                <a:spcPct val="100000"/>
              </a:lnSpc>
              <a:spcBef>
                <a:spcPts val="440"/>
              </a:spcBef>
              <a:spcAft>
                <a:spcPts val="0"/>
              </a:spcAft>
              <a:buSzPts val="1760"/>
              <a:buNone/>
              <a:defRPr sz="2200" b="1" cap="none">
                <a:solidFill>
                  <a:schemeClr val="dk1"/>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0"/>
              </a:spcBef>
              <a:spcAft>
                <a:spcPts val="0"/>
              </a:spcAft>
              <a:buSzPts val="1600"/>
              <a:buNone/>
              <a:defRPr sz="1600" b="1"/>
            </a:lvl6pPr>
            <a:lvl7pPr marL="3200400" lvl="6" indent="-228600" algn="l">
              <a:lnSpc>
                <a:spcPct val="100000"/>
              </a:lnSpc>
              <a:spcBef>
                <a:spcPts val="0"/>
              </a:spcBef>
              <a:spcAft>
                <a:spcPts val="0"/>
              </a:spcAft>
              <a:buSzPts val="1600"/>
              <a:buNone/>
              <a:defRPr sz="1600" b="1"/>
            </a:lvl7pPr>
            <a:lvl8pPr marL="3657600" lvl="7" indent="-228600" algn="l">
              <a:lnSpc>
                <a:spcPct val="100000"/>
              </a:lnSpc>
              <a:spcBef>
                <a:spcPts val="0"/>
              </a:spcBef>
              <a:spcAft>
                <a:spcPts val="0"/>
              </a:spcAft>
              <a:buSzPts val="1600"/>
              <a:buNone/>
              <a:defRPr sz="1600" b="1"/>
            </a:lvl8pPr>
            <a:lvl9pPr marL="4114800" lvl="8" indent="-228600" algn="l">
              <a:lnSpc>
                <a:spcPct val="100000"/>
              </a:lnSpc>
              <a:spcBef>
                <a:spcPts val="0"/>
              </a:spcBef>
              <a:spcAft>
                <a:spcPts val="0"/>
              </a:spcAft>
              <a:buSzPts val="1600"/>
              <a:buNone/>
              <a:defRPr sz="1600" b="1"/>
            </a:lvl9pPr>
          </a:lstStyle>
          <a:p>
            <a:endParaRPr/>
          </a:p>
        </p:txBody>
      </p:sp>
      <p:sp>
        <p:nvSpPr>
          <p:cNvPr id="52" name="Google Shape;52;p36"/>
          <p:cNvSpPr txBox="1">
            <a:spLocks noGrp="1"/>
          </p:cNvSpPr>
          <p:nvPr>
            <p:ph type="body" idx="2"/>
          </p:nvPr>
        </p:nvSpPr>
        <p:spPr>
          <a:xfrm>
            <a:off x="457200" y="2174875"/>
            <a:ext cx="4040188" cy="3951288"/>
          </a:xfrm>
          <a:prstGeom prst="rect">
            <a:avLst/>
          </a:prstGeom>
          <a:noFill/>
          <a:ln>
            <a:noFill/>
          </a:ln>
        </p:spPr>
        <p:txBody>
          <a:bodyPr spcFirstLastPara="1" wrap="square" lIns="45700" tIns="45700" rIns="45700" bIns="45700" anchor="t" anchorCtr="0">
            <a:noAutofit/>
          </a:bodyPr>
          <a:lstStyle>
            <a:lvl1pPr marL="457200" lvl="0" indent="-350520" algn="l">
              <a:lnSpc>
                <a:spcPct val="100000"/>
              </a:lnSpc>
              <a:spcBef>
                <a:spcPts val="480"/>
              </a:spcBef>
              <a:spcAft>
                <a:spcPts val="0"/>
              </a:spcAft>
              <a:buSzPts val="192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53" name="Google Shape;53;p36"/>
          <p:cNvSpPr txBox="1">
            <a:spLocks noGrp="1"/>
          </p:cNvSpPr>
          <p:nvPr>
            <p:ph type="body" idx="3"/>
          </p:nvPr>
        </p:nvSpPr>
        <p:spPr>
          <a:xfrm>
            <a:off x="4645025" y="1535113"/>
            <a:ext cx="4041775" cy="639762"/>
          </a:xfrm>
          <a:prstGeom prst="rect">
            <a:avLst/>
          </a:prstGeom>
          <a:noFill/>
          <a:ln>
            <a:noFill/>
          </a:ln>
        </p:spPr>
        <p:txBody>
          <a:bodyPr spcFirstLastPara="1" wrap="square" lIns="45700" tIns="45700" rIns="45700" bIns="45700" anchor="b" anchorCtr="0">
            <a:noAutofit/>
          </a:bodyPr>
          <a:lstStyle>
            <a:lvl1pPr marL="457200" lvl="0" indent="-228600" algn="l">
              <a:lnSpc>
                <a:spcPct val="100000"/>
              </a:lnSpc>
              <a:spcBef>
                <a:spcPts val="440"/>
              </a:spcBef>
              <a:spcAft>
                <a:spcPts val="0"/>
              </a:spcAft>
              <a:buSzPts val="1760"/>
              <a:buNone/>
              <a:defRPr sz="2200" b="1" cap="none">
                <a:solidFill>
                  <a:schemeClr val="dk1"/>
                </a:solidFill>
              </a:defRPr>
            </a:lvl1pPr>
            <a:lvl2pPr marL="914400" lvl="1" indent="-228600" algn="l">
              <a:lnSpc>
                <a:spcPct val="100000"/>
              </a:lnSpc>
              <a:spcBef>
                <a:spcPts val="400"/>
              </a:spcBef>
              <a:spcAft>
                <a:spcPts val="0"/>
              </a:spcAft>
              <a:buSzPts val="2000"/>
              <a:buNone/>
              <a:defRPr sz="2000" b="1"/>
            </a:lvl2pPr>
            <a:lvl3pPr marL="1371600" lvl="2" indent="-228600" algn="l">
              <a:lnSpc>
                <a:spcPct val="100000"/>
              </a:lnSpc>
              <a:spcBef>
                <a:spcPts val="360"/>
              </a:spcBef>
              <a:spcAft>
                <a:spcPts val="0"/>
              </a:spcAft>
              <a:buSzPts val="180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0"/>
              </a:spcBef>
              <a:spcAft>
                <a:spcPts val="0"/>
              </a:spcAft>
              <a:buSzPts val="1600"/>
              <a:buNone/>
              <a:defRPr sz="1600" b="1"/>
            </a:lvl6pPr>
            <a:lvl7pPr marL="3200400" lvl="6" indent="-228600" algn="l">
              <a:lnSpc>
                <a:spcPct val="100000"/>
              </a:lnSpc>
              <a:spcBef>
                <a:spcPts val="0"/>
              </a:spcBef>
              <a:spcAft>
                <a:spcPts val="0"/>
              </a:spcAft>
              <a:buSzPts val="1600"/>
              <a:buNone/>
              <a:defRPr sz="1600" b="1"/>
            </a:lvl7pPr>
            <a:lvl8pPr marL="3657600" lvl="7" indent="-228600" algn="l">
              <a:lnSpc>
                <a:spcPct val="100000"/>
              </a:lnSpc>
              <a:spcBef>
                <a:spcPts val="0"/>
              </a:spcBef>
              <a:spcAft>
                <a:spcPts val="0"/>
              </a:spcAft>
              <a:buSzPts val="1600"/>
              <a:buNone/>
              <a:defRPr sz="1600" b="1"/>
            </a:lvl8pPr>
            <a:lvl9pPr marL="4114800" lvl="8" indent="-228600" algn="l">
              <a:lnSpc>
                <a:spcPct val="100000"/>
              </a:lnSpc>
              <a:spcBef>
                <a:spcPts val="0"/>
              </a:spcBef>
              <a:spcAft>
                <a:spcPts val="0"/>
              </a:spcAft>
              <a:buSzPts val="1600"/>
              <a:buNone/>
              <a:defRPr sz="1600" b="1"/>
            </a:lvl9pPr>
          </a:lstStyle>
          <a:p>
            <a:endParaRPr/>
          </a:p>
        </p:txBody>
      </p:sp>
      <p:sp>
        <p:nvSpPr>
          <p:cNvPr id="54" name="Google Shape;54;p36"/>
          <p:cNvSpPr txBox="1">
            <a:spLocks noGrp="1"/>
          </p:cNvSpPr>
          <p:nvPr>
            <p:ph type="body" idx="4"/>
          </p:nvPr>
        </p:nvSpPr>
        <p:spPr>
          <a:xfrm>
            <a:off x="4645025" y="2174875"/>
            <a:ext cx="4041775" cy="3951288"/>
          </a:xfrm>
          <a:prstGeom prst="rect">
            <a:avLst/>
          </a:prstGeom>
          <a:noFill/>
          <a:ln>
            <a:noFill/>
          </a:ln>
        </p:spPr>
        <p:txBody>
          <a:bodyPr spcFirstLastPara="1" wrap="square" lIns="45700" tIns="45700" rIns="45700" bIns="45700" anchor="t" anchorCtr="0">
            <a:noAutofit/>
          </a:bodyPr>
          <a:lstStyle>
            <a:lvl1pPr marL="457200" lvl="0" indent="-350520" algn="l">
              <a:lnSpc>
                <a:spcPct val="100000"/>
              </a:lnSpc>
              <a:spcBef>
                <a:spcPts val="480"/>
              </a:spcBef>
              <a:spcAft>
                <a:spcPts val="0"/>
              </a:spcAft>
              <a:buSzPts val="1920"/>
              <a:buChar char="⚫"/>
              <a:defRPr sz="2400"/>
            </a:lvl1pPr>
            <a:lvl2pPr marL="914400" lvl="1" indent="-355600" algn="l">
              <a:lnSpc>
                <a:spcPct val="100000"/>
              </a:lnSpc>
              <a:spcBef>
                <a:spcPts val="400"/>
              </a:spcBef>
              <a:spcAft>
                <a:spcPts val="0"/>
              </a:spcAft>
              <a:buSzPts val="2000"/>
              <a:buChar char="■"/>
              <a:defRPr sz="2000"/>
            </a:lvl2pPr>
            <a:lvl3pPr marL="1371600" lvl="2" indent="-342900" algn="l">
              <a:lnSpc>
                <a:spcPct val="100000"/>
              </a:lnSpc>
              <a:spcBef>
                <a:spcPts val="360"/>
              </a:spcBef>
              <a:spcAft>
                <a:spcPts val="0"/>
              </a:spcAft>
              <a:buSzPts val="180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55" name="Google Shape;55;p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SzPts val="1400"/>
              <a:buNone/>
              <a:defRPr sz="2400" b="1">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3575050" y="273050"/>
            <a:ext cx="5111750" cy="5853113"/>
          </a:xfrm>
          <a:prstGeom prst="rect">
            <a:avLst/>
          </a:prstGeom>
          <a:noFill/>
          <a:ln>
            <a:noFill/>
          </a:ln>
        </p:spPr>
        <p:txBody>
          <a:bodyPr spcFirstLastPara="1" wrap="square" lIns="45700" tIns="45700" rIns="45700" bIns="45700" anchor="t" anchorCtr="0">
            <a:noAutofit/>
          </a:bodyPr>
          <a:lstStyle>
            <a:lvl1pPr marL="457200" lvl="0" indent="-391160" algn="l">
              <a:lnSpc>
                <a:spcPct val="100000"/>
              </a:lnSpc>
              <a:spcBef>
                <a:spcPts val="640"/>
              </a:spcBef>
              <a:spcAft>
                <a:spcPts val="0"/>
              </a:spcAft>
              <a:buSzPts val="2560"/>
              <a:buChar char="⚫"/>
              <a:defRPr sz="3200"/>
            </a:lvl1pPr>
            <a:lvl2pPr marL="914400" lvl="1" indent="-406400" algn="l">
              <a:lnSpc>
                <a:spcPct val="100000"/>
              </a:lnSpc>
              <a:spcBef>
                <a:spcPts val="560"/>
              </a:spcBef>
              <a:spcAft>
                <a:spcPts val="0"/>
              </a:spcAft>
              <a:buSzPts val="2800"/>
              <a:buChar char="■"/>
              <a:defRPr sz="2800"/>
            </a:lvl2pPr>
            <a:lvl3pPr marL="1371600" lvl="2" indent="-381000" algn="l">
              <a:lnSpc>
                <a:spcPct val="100000"/>
              </a:lnSpc>
              <a:spcBef>
                <a:spcPts val="480"/>
              </a:spcBef>
              <a:spcAft>
                <a:spcPts val="0"/>
              </a:spcAft>
              <a:buSzPts val="240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61" name="Google Shape;61;p37"/>
          <p:cNvSpPr txBox="1">
            <a:spLocks noGrp="1"/>
          </p:cNvSpPr>
          <p:nvPr>
            <p:ph type="body" idx="2"/>
          </p:nvPr>
        </p:nvSpPr>
        <p:spPr>
          <a:xfrm>
            <a:off x="457200" y="1435100"/>
            <a:ext cx="3008313" cy="4691063"/>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280"/>
              </a:spcBef>
              <a:spcAft>
                <a:spcPts val="0"/>
              </a:spcAft>
              <a:buSzPts val="1120"/>
              <a:buNone/>
              <a:defRPr sz="1400">
                <a:solidFill>
                  <a:schemeClr val="dk1"/>
                </a:solidFill>
              </a:defRPr>
            </a:lvl1pPr>
            <a:lvl2pPr marL="914400" lvl="1" indent="-228600" algn="l">
              <a:lnSpc>
                <a:spcPct val="100000"/>
              </a:lnSpc>
              <a:spcBef>
                <a:spcPts val="240"/>
              </a:spcBef>
              <a:spcAft>
                <a:spcPts val="0"/>
              </a:spcAft>
              <a:buSzPts val="1200"/>
              <a:buNone/>
              <a:defRPr sz="1200"/>
            </a:lvl2pPr>
            <a:lvl3pPr marL="1371600" lvl="2" indent="-228600" algn="l">
              <a:lnSpc>
                <a:spcPct val="100000"/>
              </a:lnSpc>
              <a:spcBef>
                <a:spcPts val="200"/>
              </a:spcBef>
              <a:spcAft>
                <a:spcPts val="0"/>
              </a:spcAft>
              <a:buSzPts val="10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0"/>
              </a:spcBef>
              <a:spcAft>
                <a:spcPts val="0"/>
              </a:spcAft>
              <a:buSzPts val="900"/>
              <a:buNone/>
              <a:defRPr sz="900"/>
            </a:lvl6pPr>
            <a:lvl7pPr marL="3200400" lvl="6" indent="-228600" algn="l">
              <a:lnSpc>
                <a:spcPct val="100000"/>
              </a:lnSpc>
              <a:spcBef>
                <a:spcPts val="0"/>
              </a:spcBef>
              <a:spcAft>
                <a:spcPts val="0"/>
              </a:spcAft>
              <a:buSzPts val="900"/>
              <a:buNone/>
              <a:defRPr sz="900"/>
            </a:lvl7pPr>
            <a:lvl8pPr marL="3657600" lvl="7" indent="-228600" algn="l">
              <a:lnSpc>
                <a:spcPct val="100000"/>
              </a:lnSpc>
              <a:spcBef>
                <a:spcPts val="0"/>
              </a:spcBef>
              <a:spcAft>
                <a:spcPts val="0"/>
              </a:spcAft>
              <a:buSzPts val="900"/>
              <a:buNone/>
              <a:defRPr sz="900"/>
            </a:lvl8pPr>
            <a:lvl9pPr marL="4114800" lvl="8" indent="-228600" algn="l">
              <a:lnSpc>
                <a:spcPct val="100000"/>
              </a:lnSpc>
              <a:spcBef>
                <a:spcPts val="0"/>
              </a:spcBef>
              <a:spcAft>
                <a:spcPts val="0"/>
              </a:spcAft>
              <a:buSzPts val="900"/>
              <a:buNone/>
              <a:defRPr sz="900"/>
            </a:lvl9pPr>
          </a:lstStyle>
          <a:p>
            <a:endParaRPr/>
          </a:p>
        </p:txBody>
      </p:sp>
      <p:sp>
        <p:nvSpPr>
          <p:cNvPr id="62" name="Google Shape;62;p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p:nvPr/>
        </p:nvSpPr>
        <p:spPr>
          <a:xfrm>
            <a:off x="727075" y="1062038"/>
            <a:ext cx="4600575" cy="3978275"/>
          </a:xfrm>
          <a:prstGeom prst="rect">
            <a:avLst/>
          </a:prstGeom>
          <a:solidFill>
            <a:srgbClr val="201814"/>
          </a:solidFill>
          <a:ln>
            <a:noFill/>
          </a:ln>
          <a:effectLst>
            <a:outerShdw blurRad="63500" dist="25400" dir="7200000" algn="t" rotWithShape="0">
              <a:srgbClr val="000000">
                <a:alpha val="44313"/>
              </a:srgbClr>
            </a:outerShdw>
          </a:effectLst>
        </p:spPr>
        <p:txBody>
          <a:bodyPr spcFirstLastPara="1" wrap="square" lIns="45700" tIns="45700" rIns="45700" bIns="45700" anchor="ctr" anchorCtr="0">
            <a:normAutofit/>
          </a:bodyPr>
          <a:lstStyle/>
          <a:p>
            <a:pPr marL="0" marR="0" lvl="0" indent="0" algn="l" rtl="0">
              <a:lnSpc>
                <a:spcPct val="100000"/>
              </a:lnSpc>
              <a:spcBef>
                <a:spcPts val="0"/>
              </a:spcBef>
              <a:spcAft>
                <a:spcPts val="0"/>
              </a:spcAft>
              <a:buClr>
                <a:schemeClr val="accent1"/>
              </a:buClr>
              <a:buSzPts val="1600"/>
              <a:buFont typeface="Noto Sans Symbols"/>
              <a:buNone/>
            </a:pPr>
            <a:endParaRPr sz="2000" b="0" i="0" u="none" strike="noStrike" cap="none">
              <a:solidFill>
                <a:schemeClr val="lt1"/>
              </a:solidFill>
              <a:latin typeface="Candara"/>
              <a:ea typeface="Candara"/>
              <a:cs typeface="Candara"/>
              <a:sym typeface="Candara"/>
            </a:endParaRPr>
          </a:p>
        </p:txBody>
      </p:sp>
      <p:sp>
        <p:nvSpPr>
          <p:cNvPr id="67" name="Google Shape;67;p38"/>
          <p:cNvSpPr txBox="1">
            <a:spLocks noGrp="1"/>
          </p:cNvSpPr>
          <p:nvPr>
            <p:ph type="title"/>
          </p:nvPr>
        </p:nvSpPr>
        <p:spPr>
          <a:xfrm>
            <a:off x="5514536" y="4343400"/>
            <a:ext cx="3048000" cy="70985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2"/>
              </a:buClr>
              <a:buSzPts val="2200"/>
              <a:buFont typeface="Candara"/>
              <a:buNone/>
              <a:defRPr sz="2200" b="1">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8" name="Google Shape;68;p38"/>
          <p:cNvSpPr>
            <a:spLocks noGrp="1"/>
          </p:cNvSpPr>
          <p:nvPr>
            <p:ph type="pic" idx="2"/>
          </p:nvPr>
        </p:nvSpPr>
        <p:spPr>
          <a:xfrm>
            <a:off x="739645" y="1222657"/>
            <a:ext cx="4575601" cy="3657600"/>
          </a:xfrm>
          <a:prstGeom prst="rect">
            <a:avLst/>
          </a:prstGeom>
          <a:solidFill>
            <a:srgbClr val="44332A"/>
          </a:solidFill>
          <a:ln>
            <a:noFill/>
          </a:ln>
        </p:spPr>
        <p:txBody>
          <a:bodyPr spcFirstLastPara="1" wrap="square" lIns="45700" tIns="45700" rIns="45700" bIns="45700" anchor="t" anchorCtr="0">
            <a:normAutofit/>
          </a:bodyPr>
          <a:lstStyle>
            <a:lvl1pPr marR="0" lvl="0" algn="l" rtl="0">
              <a:lnSpc>
                <a:spcPct val="100000"/>
              </a:lnSpc>
              <a:spcBef>
                <a:spcPts val="640"/>
              </a:spcBef>
              <a:spcAft>
                <a:spcPts val="0"/>
              </a:spcAft>
              <a:buClr>
                <a:schemeClr val="accent1"/>
              </a:buClr>
              <a:buSzPts val="2560"/>
              <a:buFont typeface="Noto Sans Symbols"/>
              <a:buNone/>
              <a:defRPr sz="3200" b="0" i="0" u="none" strike="noStrike" cap="none">
                <a:solidFill>
                  <a:schemeClr val="dk1"/>
                </a:solidFill>
                <a:latin typeface="Candara"/>
                <a:ea typeface="Candara"/>
                <a:cs typeface="Candara"/>
                <a:sym typeface="Candara"/>
              </a:defRPr>
            </a:lvl1pPr>
            <a:lvl2pPr marR="0" lvl="1" algn="l" rtl="0">
              <a:lnSpc>
                <a:spcPct val="100000"/>
              </a:lnSpc>
              <a:spcBef>
                <a:spcPts val="440"/>
              </a:spcBef>
              <a:spcAft>
                <a:spcPts val="0"/>
              </a:spcAft>
              <a:buClr>
                <a:schemeClr val="dk2"/>
              </a:buClr>
              <a:buSzPts val="2200"/>
              <a:buFont typeface="Noto Sans Symbols"/>
              <a:buChar char="■"/>
              <a:defRPr sz="2200" b="0" i="0" u="none" strike="noStrike" cap="none">
                <a:solidFill>
                  <a:schemeClr val="dk1"/>
                </a:solidFill>
                <a:latin typeface="Candara"/>
                <a:ea typeface="Candara"/>
                <a:cs typeface="Candara"/>
                <a:sym typeface="Candara"/>
              </a:defRPr>
            </a:lvl2pPr>
            <a:lvl3pPr marR="0" lvl="2"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ndara"/>
                <a:ea typeface="Candara"/>
                <a:cs typeface="Candara"/>
                <a:sym typeface="Candara"/>
              </a:defRPr>
            </a:lvl3pPr>
            <a:lvl4pPr marR="0" lvl="3" algn="l" rtl="0">
              <a:lnSpc>
                <a:spcPct val="100000"/>
              </a:lnSpc>
              <a:spcBef>
                <a:spcPts val="360"/>
              </a:spcBef>
              <a:spcAft>
                <a:spcPts val="0"/>
              </a:spcAft>
              <a:buClr>
                <a:schemeClr val="dk2"/>
              </a:buClr>
              <a:buSzPts val="1800"/>
              <a:buFont typeface="Noto Sans Symbols"/>
              <a:buChar char="■"/>
              <a:defRPr sz="1800" b="0" i="0" u="none" strike="noStrike" cap="none">
                <a:solidFill>
                  <a:schemeClr val="dk1"/>
                </a:solidFill>
                <a:latin typeface="Candara"/>
                <a:ea typeface="Candara"/>
                <a:cs typeface="Candara"/>
                <a:sym typeface="Candara"/>
              </a:defRPr>
            </a:lvl4pPr>
            <a:lvl5pPr marR="0" lvl="4"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chemeClr val="dk2"/>
              </a:buClr>
              <a:buSzPts val="1600"/>
              <a:buFont typeface="Noto Sans Symbols"/>
              <a:buChar char="■"/>
              <a:defRPr sz="1600" b="0" i="0" u="none" strike="noStrike" cap="none">
                <a:solidFill>
                  <a:schemeClr val="lt1"/>
                </a:solidFill>
                <a:latin typeface="Candara"/>
                <a:ea typeface="Candara"/>
                <a:cs typeface="Candara"/>
                <a:sym typeface="Candara"/>
              </a:defRPr>
            </a:lvl6pPr>
            <a:lvl7pPr marR="0" lvl="6" algn="l" rtl="0">
              <a:lnSpc>
                <a:spcPct val="100000"/>
              </a:lnSpc>
              <a:spcBef>
                <a:spcPts val="0"/>
              </a:spcBef>
              <a:spcAft>
                <a:spcPts val="0"/>
              </a:spcAft>
              <a:buClr>
                <a:schemeClr val="accent1"/>
              </a:buClr>
              <a:buSzPts val="1600"/>
              <a:buFont typeface="Noto Sans Symbols"/>
              <a:buChar char="■"/>
              <a:defRPr sz="1600" b="0" i="0" u="none" strike="noStrike" cap="none">
                <a:solidFill>
                  <a:schemeClr val="lt1"/>
                </a:solidFill>
                <a:latin typeface="Candara"/>
                <a:ea typeface="Candara"/>
                <a:cs typeface="Candara"/>
                <a:sym typeface="Candara"/>
              </a:defRPr>
            </a:lvl7pPr>
            <a:lvl8pPr marR="0" lvl="7" algn="l" rtl="0">
              <a:lnSpc>
                <a:spcPct val="100000"/>
              </a:lnSpc>
              <a:spcBef>
                <a:spcPts val="0"/>
              </a:spcBef>
              <a:spcAft>
                <a:spcPts val="0"/>
              </a:spcAft>
              <a:buClr>
                <a:schemeClr val="dk2"/>
              </a:buClr>
              <a:buSzPts val="1600"/>
              <a:buFont typeface="Noto Sans Symbols"/>
              <a:buChar char="■"/>
              <a:defRPr sz="1600" b="0" i="0" u="none" strike="noStrike" cap="none">
                <a:solidFill>
                  <a:schemeClr val="lt1"/>
                </a:solidFill>
                <a:latin typeface="Candara"/>
                <a:ea typeface="Candara"/>
                <a:cs typeface="Candara"/>
                <a:sym typeface="Candara"/>
              </a:defRPr>
            </a:lvl8pPr>
            <a:lvl9pPr marR="0" lvl="8" algn="l" rtl="0">
              <a:lnSpc>
                <a:spcPct val="100000"/>
              </a:lnSpc>
              <a:spcBef>
                <a:spcPts val="0"/>
              </a:spcBef>
              <a:spcAft>
                <a:spcPts val="0"/>
              </a:spcAft>
              <a:buClr>
                <a:schemeClr val="accent1"/>
              </a:buClr>
              <a:buSzPts val="1400"/>
              <a:buFont typeface="Noto Sans Symbols"/>
              <a:buChar char="■"/>
              <a:defRPr sz="1400" b="0" i="0" u="none" strike="noStrike" cap="none">
                <a:solidFill>
                  <a:schemeClr val="lt1"/>
                </a:solidFill>
                <a:latin typeface="Candara"/>
                <a:ea typeface="Candara"/>
                <a:cs typeface="Candara"/>
                <a:sym typeface="Candara"/>
              </a:defRPr>
            </a:lvl9pPr>
          </a:lstStyle>
          <a:p>
            <a:endParaRPr/>
          </a:p>
        </p:txBody>
      </p:sp>
      <p:sp>
        <p:nvSpPr>
          <p:cNvPr id="69" name="Google Shape;69;p38"/>
          <p:cNvSpPr txBox="1">
            <a:spLocks noGrp="1"/>
          </p:cNvSpPr>
          <p:nvPr>
            <p:ph type="body" idx="1"/>
          </p:nvPr>
        </p:nvSpPr>
        <p:spPr>
          <a:xfrm>
            <a:off x="5514536" y="1371600"/>
            <a:ext cx="3044952" cy="2930086"/>
          </a:xfrm>
          <a:prstGeom prst="rect">
            <a:avLst/>
          </a:prstGeom>
          <a:noFill/>
          <a:ln>
            <a:noFill/>
          </a:ln>
        </p:spPr>
        <p:txBody>
          <a:bodyPr spcFirstLastPara="1" wrap="square" lIns="45700" tIns="45700" rIns="45700" bIns="0" anchor="b" anchorCtr="0">
            <a:normAutofit/>
          </a:bodyPr>
          <a:lstStyle>
            <a:lvl1pPr marL="457200" marR="0" lvl="0" indent="-228600" algn="l">
              <a:lnSpc>
                <a:spcPct val="100000"/>
              </a:lnSpc>
              <a:spcBef>
                <a:spcPts val="260"/>
              </a:spcBef>
              <a:spcAft>
                <a:spcPts val="0"/>
              </a:spcAft>
              <a:buSzPts val="1040"/>
              <a:buFont typeface="Candara"/>
              <a:buNone/>
              <a:defRPr sz="1300">
                <a:solidFill>
                  <a:srgbClr val="414141"/>
                </a:solidFill>
              </a:defRPr>
            </a:lvl1pPr>
            <a:lvl2pPr marL="914400" marR="0" lvl="1" indent="-228600" algn="l">
              <a:lnSpc>
                <a:spcPct val="100000"/>
              </a:lnSpc>
              <a:spcBef>
                <a:spcPts val="240"/>
              </a:spcBef>
              <a:spcAft>
                <a:spcPts val="0"/>
              </a:spcAft>
              <a:buSzPts val="1200"/>
              <a:buFont typeface="Candara"/>
              <a:buNone/>
              <a:defRPr sz="1200"/>
            </a:lvl2pPr>
            <a:lvl3pPr marL="1371600" marR="0" lvl="2" indent="-228600" algn="l">
              <a:lnSpc>
                <a:spcPct val="100000"/>
              </a:lnSpc>
              <a:spcBef>
                <a:spcPts val="200"/>
              </a:spcBef>
              <a:spcAft>
                <a:spcPts val="0"/>
              </a:spcAft>
              <a:buSzPts val="1000"/>
              <a:buFont typeface="Candara"/>
              <a:buNone/>
              <a:defRPr sz="1000"/>
            </a:lvl3pPr>
            <a:lvl4pPr marL="1828800" marR="0" lvl="3" indent="-228600" algn="l">
              <a:lnSpc>
                <a:spcPct val="100000"/>
              </a:lnSpc>
              <a:spcBef>
                <a:spcPts val="180"/>
              </a:spcBef>
              <a:spcAft>
                <a:spcPts val="0"/>
              </a:spcAft>
              <a:buSzPts val="900"/>
              <a:buFont typeface="Candara"/>
              <a:buNone/>
              <a:defRPr sz="900"/>
            </a:lvl4pPr>
            <a:lvl5pPr marL="2286000" marR="0" lvl="4" indent="-228600" algn="l">
              <a:lnSpc>
                <a:spcPct val="100000"/>
              </a:lnSpc>
              <a:spcBef>
                <a:spcPts val="180"/>
              </a:spcBef>
              <a:spcAft>
                <a:spcPts val="0"/>
              </a:spcAft>
              <a:buSzPts val="900"/>
              <a:buFont typeface="Candara"/>
              <a:buNone/>
              <a:defRPr sz="900"/>
            </a:lvl5pPr>
            <a:lvl6pPr marL="2743200" lvl="5" indent="-342900" algn="l">
              <a:lnSpc>
                <a:spcPct val="100000"/>
              </a:lnSpc>
              <a:spcBef>
                <a:spcPts val="0"/>
              </a:spcBef>
              <a:spcAft>
                <a:spcPts val="0"/>
              </a:spcAft>
              <a:buSzPts val="1800"/>
              <a:buChar char="■"/>
              <a:defRPr/>
            </a:lvl6pPr>
            <a:lvl7pPr marL="3200400" lvl="6" indent="-342900" algn="l">
              <a:lnSpc>
                <a:spcPct val="100000"/>
              </a:lnSpc>
              <a:spcBef>
                <a:spcPts val="0"/>
              </a:spcBef>
              <a:spcAft>
                <a:spcPts val="0"/>
              </a:spcAft>
              <a:buSzPts val="1800"/>
              <a:buChar char="■"/>
              <a:defRPr/>
            </a:lvl7pPr>
            <a:lvl8pPr marL="3657600" lvl="7" indent="-342900" algn="l">
              <a:lnSpc>
                <a:spcPct val="100000"/>
              </a:lnSpc>
              <a:spcBef>
                <a:spcPts val="0"/>
              </a:spcBef>
              <a:spcAft>
                <a:spcPts val="0"/>
              </a:spcAft>
              <a:buSzPts val="1800"/>
              <a:buChar char="■"/>
              <a:defRPr/>
            </a:lvl8pPr>
            <a:lvl9pPr marL="4114800" lvl="8" indent="-342900" algn="l">
              <a:lnSpc>
                <a:spcPct val="100000"/>
              </a:lnSpc>
              <a:spcBef>
                <a:spcPts val="0"/>
              </a:spcBef>
              <a:spcAft>
                <a:spcPts val="0"/>
              </a:spcAft>
              <a:buSzPts val="1800"/>
              <a:buChar char="■"/>
              <a:defRPr/>
            </a:lvl9pPr>
          </a:lstStyle>
          <a:p>
            <a:endParaRPr/>
          </a:p>
        </p:txBody>
      </p:sp>
      <p:sp>
        <p:nvSpPr>
          <p:cNvPr id="70" name="Google Shape;70;p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b" anchorCtr="0">
            <a:normAutofit/>
          </a:bodyPr>
          <a:lstStyle>
            <a:lvl1pPr marR="0" lvl="0"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1pPr>
            <a:lvl2pPr marR="0" lvl="1"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2pPr>
            <a:lvl3pPr marR="0" lvl="2"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3pPr>
            <a:lvl4pPr marR="0" lvl="3"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4pPr>
            <a:lvl5pPr marR="0" lvl="4"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5pPr>
            <a:lvl6pPr marR="0" lvl="5"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6pPr>
            <a:lvl7pPr marR="0" lvl="6"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7pPr>
            <a:lvl8pPr marR="0" lvl="7"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8pPr>
            <a:lvl9pPr marR="0" lvl="8" algn="ctr" rtl="0">
              <a:lnSpc>
                <a:spcPct val="100000"/>
              </a:lnSpc>
              <a:spcBef>
                <a:spcPts val="0"/>
              </a:spcBef>
              <a:spcAft>
                <a:spcPts val="0"/>
              </a:spcAft>
              <a:buClr>
                <a:srgbClr val="000000"/>
              </a:buClr>
              <a:buSzPts val="1400"/>
              <a:buFont typeface="Arial"/>
              <a:buNone/>
              <a:defRPr sz="4800" b="1" i="0" u="none" strike="noStrike" cap="none">
                <a:solidFill>
                  <a:srgbClr val="4F3425"/>
                </a:solidFill>
                <a:latin typeface="Candara"/>
                <a:ea typeface="Candara"/>
                <a:cs typeface="Candara"/>
                <a:sym typeface="Candara"/>
              </a:defRPr>
            </a:lvl9pPr>
          </a:lstStyle>
          <a:p>
            <a:endParaRPr/>
          </a:p>
        </p:txBody>
      </p:sp>
      <p:sp>
        <p:nvSpPr>
          <p:cNvPr id="11" name="Google Shape;11;p29"/>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Autofit/>
          </a:bodyPr>
          <a:lstStyle>
            <a:lvl1pPr marL="457200" marR="0" lvl="0" indent="-370840" algn="l" rtl="0">
              <a:lnSpc>
                <a:spcPct val="100000"/>
              </a:lnSpc>
              <a:spcBef>
                <a:spcPts val="560"/>
              </a:spcBef>
              <a:spcAft>
                <a:spcPts val="0"/>
              </a:spcAft>
              <a:buClr>
                <a:schemeClr val="accent1"/>
              </a:buClr>
              <a:buSzPts val="2240"/>
              <a:buFont typeface="Noto Sans Symbols"/>
              <a:buChar char="⚫"/>
              <a:defRPr sz="2800" b="0" i="0" u="none" strike="noStrike" cap="none">
                <a:solidFill>
                  <a:schemeClr val="dk1"/>
                </a:solidFill>
                <a:latin typeface="Candara"/>
                <a:ea typeface="Candara"/>
                <a:cs typeface="Candara"/>
                <a:sym typeface="Candara"/>
              </a:defRPr>
            </a:lvl1pPr>
            <a:lvl2pPr marL="914400" marR="0" lvl="1" indent="-368300" algn="l" rtl="0">
              <a:lnSpc>
                <a:spcPct val="100000"/>
              </a:lnSpc>
              <a:spcBef>
                <a:spcPts val="440"/>
              </a:spcBef>
              <a:spcAft>
                <a:spcPts val="0"/>
              </a:spcAft>
              <a:buClr>
                <a:schemeClr val="dk2"/>
              </a:buClr>
              <a:buSzPts val="2200"/>
              <a:buFont typeface="Noto Sans Symbols"/>
              <a:buChar char="■"/>
              <a:defRPr sz="2200" b="0" i="0" u="none" strike="noStrike" cap="none">
                <a:solidFill>
                  <a:schemeClr val="dk1"/>
                </a:solidFill>
                <a:latin typeface="Candara"/>
                <a:ea typeface="Candara"/>
                <a:cs typeface="Candara"/>
                <a:sym typeface="Candara"/>
              </a:defRPr>
            </a:lvl2pPr>
            <a:lvl3pPr marL="1371600" marR="0" lvl="2" indent="-355600" algn="l" rtl="0">
              <a:lnSpc>
                <a:spcPct val="100000"/>
              </a:lnSpc>
              <a:spcBef>
                <a:spcPts val="400"/>
              </a:spcBef>
              <a:spcAft>
                <a:spcPts val="0"/>
              </a:spcAft>
              <a:buClr>
                <a:schemeClr val="accent1"/>
              </a:buClr>
              <a:buSzPts val="2000"/>
              <a:buFont typeface="Noto Sans Symbols"/>
              <a:buChar char="■"/>
              <a:defRPr sz="2000" b="0" i="0" u="none" strike="noStrike" cap="none">
                <a:solidFill>
                  <a:schemeClr val="dk1"/>
                </a:solidFill>
                <a:latin typeface="Candara"/>
                <a:ea typeface="Candara"/>
                <a:cs typeface="Candara"/>
                <a:sym typeface="Candara"/>
              </a:defRPr>
            </a:lvl3pPr>
            <a:lvl4pPr marL="1828800" marR="0" lvl="3" indent="-342900" algn="l" rtl="0">
              <a:lnSpc>
                <a:spcPct val="100000"/>
              </a:lnSpc>
              <a:spcBef>
                <a:spcPts val="360"/>
              </a:spcBef>
              <a:spcAft>
                <a:spcPts val="0"/>
              </a:spcAft>
              <a:buClr>
                <a:schemeClr val="dk2"/>
              </a:buClr>
              <a:buSzPts val="1800"/>
              <a:buFont typeface="Noto Sans Symbols"/>
              <a:buChar char="■"/>
              <a:defRPr sz="1800" b="0" i="0" u="none" strike="noStrike" cap="none">
                <a:solidFill>
                  <a:schemeClr val="dk1"/>
                </a:solidFill>
                <a:latin typeface="Candara"/>
                <a:ea typeface="Candara"/>
                <a:cs typeface="Candara"/>
                <a:sym typeface="Candara"/>
              </a:defRPr>
            </a:lvl4pPr>
            <a:lvl5pPr marL="2286000" marR="0" lvl="4" indent="-342900" algn="l" rtl="0">
              <a:lnSpc>
                <a:spcPct val="100000"/>
              </a:lnSpc>
              <a:spcBef>
                <a:spcPts val="360"/>
              </a:spcBef>
              <a:spcAft>
                <a:spcPts val="0"/>
              </a:spcAft>
              <a:buClr>
                <a:schemeClr val="accent1"/>
              </a:buClr>
              <a:buSzPts val="1800"/>
              <a:buFont typeface="Noto Sans Symbols"/>
              <a:buChar char="■"/>
              <a:defRPr sz="1800" b="0" i="0" u="none" strike="noStrike" cap="none">
                <a:solidFill>
                  <a:schemeClr val="dk1"/>
                </a:solidFill>
                <a:latin typeface="Candara"/>
                <a:ea typeface="Candara"/>
                <a:cs typeface="Candara"/>
                <a:sym typeface="Candara"/>
              </a:defRPr>
            </a:lvl5pPr>
            <a:lvl6pPr marL="2743200" marR="0" lvl="5" indent="-330200" algn="l" rtl="0">
              <a:lnSpc>
                <a:spcPct val="100000"/>
              </a:lnSpc>
              <a:spcBef>
                <a:spcPts val="0"/>
              </a:spcBef>
              <a:spcAft>
                <a:spcPts val="0"/>
              </a:spcAft>
              <a:buClr>
                <a:schemeClr val="dk2"/>
              </a:buClr>
              <a:buSzPts val="1600"/>
              <a:buFont typeface="Noto Sans Symbols"/>
              <a:buChar char="■"/>
              <a:defRPr sz="1600" b="0" i="0" u="none" strike="noStrike" cap="none">
                <a:solidFill>
                  <a:srgbClr val="000000"/>
                </a:solidFill>
                <a:latin typeface="Candara"/>
                <a:ea typeface="Candara"/>
                <a:cs typeface="Candara"/>
                <a:sym typeface="Candara"/>
              </a:defRPr>
            </a:lvl6pPr>
            <a:lvl7pPr marL="3200400" marR="0" lvl="6" indent="-330200" algn="l" rtl="0">
              <a:lnSpc>
                <a:spcPct val="100000"/>
              </a:lnSpc>
              <a:spcBef>
                <a:spcPts val="0"/>
              </a:spcBef>
              <a:spcAft>
                <a:spcPts val="0"/>
              </a:spcAft>
              <a:buClr>
                <a:schemeClr val="accent1"/>
              </a:buClr>
              <a:buSzPts val="1600"/>
              <a:buFont typeface="Noto Sans Symbols"/>
              <a:buChar char="■"/>
              <a:defRPr sz="1600" b="0" i="0" u="none" strike="noStrike" cap="none">
                <a:solidFill>
                  <a:srgbClr val="000000"/>
                </a:solidFill>
                <a:latin typeface="Candara"/>
                <a:ea typeface="Candara"/>
                <a:cs typeface="Candara"/>
                <a:sym typeface="Candara"/>
              </a:defRPr>
            </a:lvl7pPr>
            <a:lvl8pPr marL="3657600" marR="0" lvl="7" indent="-330200" algn="l" rtl="0">
              <a:lnSpc>
                <a:spcPct val="100000"/>
              </a:lnSpc>
              <a:spcBef>
                <a:spcPts val="0"/>
              </a:spcBef>
              <a:spcAft>
                <a:spcPts val="0"/>
              </a:spcAft>
              <a:buClr>
                <a:schemeClr val="dk2"/>
              </a:buClr>
              <a:buSzPts val="1600"/>
              <a:buFont typeface="Noto Sans Symbols"/>
              <a:buChar char="■"/>
              <a:defRPr sz="1600" b="0" i="0" u="none" strike="noStrike" cap="none">
                <a:solidFill>
                  <a:srgbClr val="000000"/>
                </a:solidFill>
                <a:latin typeface="Candara"/>
                <a:ea typeface="Candara"/>
                <a:cs typeface="Candara"/>
                <a:sym typeface="Candara"/>
              </a:defRPr>
            </a:lvl8pPr>
            <a:lvl9pPr marL="4114800" marR="0" lvl="8" indent="-317500" algn="l" rtl="0">
              <a:lnSpc>
                <a:spcPct val="100000"/>
              </a:lnSpc>
              <a:spcBef>
                <a:spcPts val="0"/>
              </a:spcBef>
              <a:spcAft>
                <a:spcPts val="0"/>
              </a:spcAft>
              <a:buClr>
                <a:schemeClr val="accent1"/>
              </a:buClr>
              <a:buSzPts val="1400"/>
              <a:buFont typeface="Noto Sans Symbols"/>
              <a:buChar char="■"/>
              <a:defRPr sz="1400" b="0" i="0" u="none" strike="noStrike" cap="none">
                <a:solidFill>
                  <a:srgbClr val="000000"/>
                </a:solidFill>
                <a:latin typeface="Candara"/>
                <a:ea typeface="Candara"/>
                <a:cs typeface="Candara"/>
                <a:sym typeface="Candara"/>
              </a:defRPr>
            </a:lvl9pPr>
          </a:lstStyle>
          <a:p>
            <a:endParaRPr/>
          </a:p>
        </p:txBody>
      </p:sp>
      <p:sp>
        <p:nvSpPr>
          <p:cNvPr id="12" name="Google Shape;12;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13" name="Google Shape;13;p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ndara"/>
                <a:ea typeface="Candara"/>
                <a:cs typeface="Candara"/>
                <a:sym typeface="Candara"/>
              </a:defRPr>
            </a:lvl9pPr>
          </a:lstStyle>
          <a:p>
            <a:endParaRPr/>
          </a:p>
        </p:txBody>
      </p:sp>
      <p:sp>
        <p:nvSpPr>
          <p:cNvPr id="14" name="Google Shape;14;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pn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g"/><Relationship Id="rId5" Type="http://schemas.openxmlformats.org/officeDocument/2006/relationships/image" Target="../media/image52.png"/><Relationship Id="rId6" Type="http://schemas.openxmlformats.org/officeDocument/2006/relationships/image" Target="../media/image53.jpg"/><Relationship Id="rId7" Type="http://schemas.openxmlformats.org/officeDocument/2006/relationships/image" Target="../media/image54.jpg"/><Relationship Id="rId8"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61.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8.jpg"/><Relationship Id="rId5" Type="http://schemas.openxmlformats.org/officeDocument/2006/relationships/image" Target="../media/image65.jp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66.jp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p:nvPr/>
        </p:nvSpPr>
        <p:spPr>
          <a:xfrm>
            <a:off x="34119" y="76200"/>
            <a:ext cx="9003792"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dk1"/>
                </a:solidFill>
                <a:latin typeface="Tahoma"/>
                <a:ea typeface="Tahoma"/>
                <a:cs typeface="Tahoma"/>
                <a:sym typeface="Tahoma"/>
              </a:rPr>
              <a:t>Transformative microbial biodiversity science at UW</a:t>
            </a:r>
            <a:endParaRPr sz="1400" b="0" i="0" u="none" strike="noStrike" cap="none">
              <a:solidFill>
                <a:srgbClr val="000000"/>
              </a:solidFill>
              <a:latin typeface="Arial"/>
              <a:ea typeface="Arial"/>
              <a:cs typeface="Arial"/>
              <a:sym typeface="Arial"/>
            </a:endParaRPr>
          </a:p>
        </p:txBody>
      </p:sp>
      <p:pic>
        <p:nvPicPr>
          <p:cNvPr id="91" name="Google Shape;91;p1" descr="C:\Users\eodco\Dropbox\EPSCoR Office Folder\Track 1 WyCEHG\Communications EOD\Newsletter\Pictures for newsletter\Logo\EPSCoR_Logo.jpg"/>
          <p:cNvPicPr preferRelativeResize="0"/>
          <p:nvPr/>
        </p:nvPicPr>
        <p:blipFill rotWithShape="1">
          <a:blip r:embed="rId3">
            <a:alphaModFix/>
          </a:blip>
          <a:srcRect/>
          <a:stretch/>
        </p:blipFill>
        <p:spPr>
          <a:xfrm>
            <a:off x="152400" y="5832677"/>
            <a:ext cx="2429996" cy="1020763"/>
          </a:xfrm>
          <a:prstGeom prst="rect">
            <a:avLst/>
          </a:prstGeom>
          <a:noFill/>
          <a:ln>
            <a:noFill/>
          </a:ln>
        </p:spPr>
      </p:pic>
      <p:pic>
        <p:nvPicPr>
          <p:cNvPr id="92" name="Google Shape;92;p1" descr="C:\Users\eodco\Dropbox\EPSCoR Office Folder\Track 1 WyCEHG\Communications EOD\Newsletter\Pictures for newsletter\Logo\nsf_logo.jpg"/>
          <p:cNvPicPr preferRelativeResize="0"/>
          <p:nvPr/>
        </p:nvPicPr>
        <p:blipFill rotWithShape="1">
          <a:blip r:embed="rId4">
            <a:alphaModFix/>
          </a:blip>
          <a:srcRect/>
          <a:stretch/>
        </p:blipFill>
        <p:spPr>
          <a:xfrm>
            <a:off x="7391400" y="5292503"/>
            <a:ext cx="1581150" cy="1590675"/>
          </a:xfrm>
          <a:prstGeom prst="rect">
            <a:avLst/>
          </a:prstGeom>
          <a:noFill/>
          <a:ln>
            <a:noFill/>
          </a:ln>
        </p:spPr>
      </p:pic>
      <p:pic>
        <p:nvPicPr>
          <p:cNvPr id="93" name="Google Shape;93;p1"/>
          <p:cNvPicPr preferRelativeResize="0"/>
          <p:nvPr/>
        </p:nvPicPr>
        <p:blipFill rotWithShape="1">
          <a:blip r:embed="rId5">
            <a:alphaModFix/>
          </a:blip>
          <a:srcRect/>
          <a:stretch/>
        </p:blipFill>
        <p:spPr>
          <a:xfrm>
            <a:off x="3657600" y="5485956"/>
            <a:ext cx="2888345" cy="1372044"/>
          </a:xfrm>
          <a:prstGeom prst="rect">
            <a:avLst/>
          </a:prstGeom>
          <a:noFill/>
          <a:ln>
            <a:noFill/>
          </a:ln>
        </p:spPr>
      </p:pic>
      <p:sp>
        <p:nvSpPr>
          <p:cNvPr id="94" name="Google Shape;94;p1"/>
          <p:cNvSpPr txBox="1"/>
          <p:nvPr/>
        </p:nvSpPr>
        <p:spPr>
          <a:xfrm>
            <a:off x="382722" y="2074953"/>
            <a:ext cx="5076558" cy="28315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chemeClr val="dk1"/>
                </a:solidFill>
                <a:latin typeface="Tahoma"/>
                <a:ea typeface="Tahoma"/>
                <a:cs typeface="Tahoma"/>
                <a:sym typeface="Tahoma"/>
              </a:rPr>
              <a:t>Brent Ewers, PI</a:t>
            </a:r>
            <a:endParaRPr sz="1400" b="0" i="0" u="none" strike="noStrike" cap="none" dirty="0">
              <a:solidFill>
                <a:srgbClr val="000000"/>
              </a:solidFill>
              <a:latin typeface="Arial"/>
              <a:ea typeface="Arial"/>
              <a:cs typeface="Arial"/>
              <a:sym typeface="Arial"/>
            </a:endParaRPr>
          </a:p>
          <a:p>
            <a:pPr>
              <a:buSzPts val="3200"/>
            </a:pPr>
            <a:r>
              <a:rPr lang="en-US" sz="3200" dirty="0">
                <a:solidFill>
                  <a:schemeClr val="dk1"/>
                </a:solidFill>
                <a:latin typeface="Tahoma"/>
                <a:ea typeface="Tahoma"/>
                <a:cs typeface="Tahoma"/>
                <a:sym typeface="Tahoma"/>
              </a:rPr>
              <a:t>Naomi Ward, </a:t>
            </a:r>
            <a:r>
              <a:rPr lang="en-US" sz="3200" dirty="0" err="1">
                <a:solidFill>
                  <a:schemeClr val="dk1"/>
                </a:solidFill>
                <a:latin typeface="Tahoma"/>
                <a:ea typeface="Tahoma"/>
                <a:cs typeface="Tahoma"/>
                <a:sym typeface="Tahoma"/>
              </a:rPr>
              <a:t>coPI</a:t>
            </a:r>
            <a:endParaRPr lang="en-US" sz="800" dirty="0"/>
          </a:p>
          <a:p>
            <a:pPr>
              <a:buSzPts val="3200"/>
            </a:pPr>
            <a:r>
              <a:rPr lang="en-US" sz="3200" b="0" i="0" u="none" strike="noStrike" cap="none" dirty="0" smtClean="0">
                <a:solidFill>
                  <a:schemeClr val="dk1"/>
                </a:solidFill>
                <a:latin typeface="Tahoma"/>
                <a:ea typeface="Tahoma"/>
                <a:cs typeface="Tahoma"/>
                <a:sym typeface="Tahoma"/>
              </a:rPr>
              <a:t>Linda </a:t>
            </a:r>
            <a:r>
              <a:rPr lang="en-US" sz="3200" b="0" i="0" u="none" strike="noStrike" cap="none" dirty="0">
                <a:solidFill>
                  <a:schemeClr val="dk1"/>
                </a:solidFill>
                <a:latin typeface="Tahoma"/>
                <a:ea typeface="Tahoma"/>
                <a:cs typeface="Tahoma"/>
                <a:sym typeface="Tahoma"/>
              </a:rPr>
              <a:t>van </a:t>
            </a:r>
            <a:r>
              <a:rPr lang="en-US" sz="3200" b="0" i="0" u="none" strike="noStrike" cap="none" dirty="0" err="1" smtClean="0">
                <a:solidFill>
                  <a:schemeClr val="dk1"/>
                </a:solidFill>
                <a:latin typeface="Tahoma"/>
                <a:ea typeface="Tahoma"/>
                <a:cs typeface="Tahoma"/>
                <a:sym typeface="Tahoma"/>
              </a:rPr>
              <a:t>Diepen</a:t>
            </a:r>
            <a:r>
              <a:rPr lang="en-US" sz="3200" b="0" i="0" u="none" strike="noStrike" cap="none" dirty="0" smtClean="0">
                <a:solidFill>
                  <a:schemeClr val="dk1"/>
                </a:solidFill>
                <a:latin typeface="Tahoma"/>
                <a:ea typeface="Tahoma"/>
                <a:cs typeface="Tahoma"/>
                <a:sym typeface="Tahoma"/>
              </a:rPr>
              <a:t>,</a:t>
            </a:r>
            <a:r>
              <a:rPr lang="en-US" sz="3200" dirty="0" smtClean="0">
                <a:solidFill>
                  <a:schemeClr val="dk1"/>
                </a:solidFill>
                <a:latin typeface="Tahoma"/>
                <a:ea typeface="Tahoma"/>
                <a:cs typeface="Tahoma"/>
                <a:sym typeface="Tahoma"/>
              </a:rPr>
              <a:t> </a:t>
            </a:r>
            <a:r>
              <a:rPr lang="en-US" sz="3200" dirty="0" err="1" smtClean="0">
                <a:solidFill>
                  <a:schemeClr val="dk1"/>
                </a:solidFill>
                <a:latin typeface="Tahoma"/>
                <a:ea typeface="Tahoma"/>
                <a:cs typeface="Tahoma"/>
                <a:sym typeface="Tahoma"/>
              </a:rPr>
              <a:t>coPI</a:t>
            </a:r>
            <a:endParaRPr sz="3200" b="0" i="0" u="none" strike="noStrike" cap="none" dirty="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smtClean="0">
                <a:solidFill>
                  <a:schemeClr val="dk1"/>
                </a:solidFill>
                <a:latin typeface="Tahoma"/>
                <a:ea typeface="Tahoma"/>
                <a:cs typeface="Tahoma"/>
                <a:sym typeface="Tahoma"/>
              </a:rPr>
              <a:t>Cynthia </a:t>
            </a:r>
            <a:r>
              <a:rPr lang="en-US" sz="3200" b="0" i="0" u="none" strike="noStrike" cap="none" dirty="0" err="1" smtClean="0">
                <a:solidFill>
                  <a:schemeClr val="dk1"/>
                </a:solidFill>
                <a:latin typeface="Tahoma"/>
                <a:ea typeface="Tahoma"/>
                <a:cs typeface="Tahoma"/>
                <a:sym typeface="Tahoma"/>
              </a:rPr>
              <a:t>Weinig</a:t>
            </a:r>
            <a:r>
              <a:rPr lang="en-US" sz="3200" b="0" i="0" u="none" strike="noStrike" cap="none" dirty="0" smtClean="0">
                <a:solidFill>
                  <a:schemeClr val="dk1"/>
                </a:solidFill>
                <a:latin typeface="Tahoma"/>
                <a:ea typeface="Tahoma"/>
                <a:cs typeface="Tahoma"/>
                <a:sym typeface="Tahoma"/>
              </a:rPr>
              <a:t>, </a:t>
            </a:r>
            <a:r>
              <a:rPr lang="en-US" sz="3200" b="0" i="0" u="none" strike="noStrike" cap="none" dirty="0" err="1" smtClean="0">
                <a:solidFill>
                  <a:schemeClr val="dk1"/>
                </a:solidFill>
                <a:latin typeface="Tahoma"/>
                <a:ea typeface="Tahoma"/>
                <a:cs typeface="Tahoma"/>
                <a:sym typeface="Tahoma"/>
              </a:rPr>
              <a:t>coPI</a:t>
            </a:r>
            <a:endParaRPr sz="3200" b="0" i="0" u="none" strike="noStrike" cap="none" dirty="0">
              <a:solidFill>
                <a:schemeClr val="dk1"/>
              </a:solidFill>
              <a:latin typeface="Tahoma"/>
              <a:ea typeface="Tahoma"/>
              <a:cs typeface="Tahoma"/>
              <a:sym typeface="Tahoma"/>
            </a:endParaRPr>
          </a:p>
          <a:p>
            <a:pPr>
              <a:buSzPts val="3200"/>
            </a:pPr>
            <a:r>
              <a:rPr lang="en-US" sz="3200" dirty="0">
                <a:solidFill>
                  <a:schemeClr val="dk1"/>
                </a:solidFill>
                <a:latin typeface="Tahoma"/>
                <a:ea typeface="Tahoma"/>
                <a:cs typeface="Tahoma"/>
                <a:sym typeface="Tahoma"/>
              </a:rPr>
              <a:t>Alex </a:t>
            </a:r>
            <a:r>
              <a:rPr lang="en-US" sz="3200" dirty="0" err="1">
                <a:solidFill>
                  <a:schemeClr val="dk1"/>
                </a:solidFill>
                <a:latin typeface="Tahoma"/>
                <a:ea typeface="Tahoma"/>
                <a:cs typeface="Tahoma"/>
                <a:sym typeface="Tahoma"/>
              </a:rPr>
              <a:t>Buerkle</a:t>
            </a:r>
            <a:r>
              <a:rPr lang="en-US" sz="3200" dirty="0">
                <a:solidFill>
                  <a:schemeClr val="dk1"/>
                </a:solidFill>
                <a:latin typeface="Tahoma"/>
                <a:ea typeface="Tahoma"/>
                <a:cs typeface="Tahoma"/>
                <a:sym typeface="Tahoma"/>
              </a:rPr>
              <a:t>, </a:t>
            </a:r>
            <a:r>
              <a:rPr lang="en-US" sz="3200" dirty="0" err="1" smtClean="0">
                <a:solidFill>
                  <a:schemeClr val="dk1"/>
                </a:solidFill>
                <a:latin typeface="Tahoma"/>
                <a:ea typeface="Tahoma"/>
                <a:cs typeface="Tahoma"/>
                <a:sym typeface="Tahoma"/>
              </a:rPr>
              <a:t>coPI</a:t>
            </a:r>
            <a:endParaRPr sz="3200" b="0" i="0" u="none" strike="noStrike" cap="none" dirty="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Tahoma"/>
              <a:ea typeface="Tahoma"/>
              <a:cs typeface="Tahoma"/>
              <a:sym typeface="Tahoma"/>
            </a:endParaRPr>
          </a:p>
        </p:txBody>
      </p:sp>
      <p:pic>
        <p:nvPicPr>
          <p:cNvPr id="95" name="Google Shape;95;p1"/>
          <p:cNvPicPr preferRelativeResize="0"/>
          <p:nvPr/>
        </p:nvPicPr>
        <p:blipFill rotWithShape="1">
          <a:blip r:embed="rId6">
            <a:alphaModFix/>
          </a:blip>
          <a:srcRect/>
          <a:stretch/>
        </p:blipFill>
        <p:spPr>
          <a:xfrm>
            <a:off x="5424884" y="1752600"/>
            <a:ext cx="3338116" cy="33528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4"/>
          <p:cNvSpPr txBox="1">
            <a:spLocks noGrp="1"/>
          </p:cNvSpPr>
          <p:nvPr>
            <p:ph type="title"/>
          </p:nvPr>
        </p:nvSpPr>
        <p:spPr>
          <a:xfrm>
            <a:off x="457200" y="0"/>
            <a:ext cx="8229600" cy="11430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SzPts val="1400"/>
              <a:buNone/>
            </a:pPr>
            <a:r>
              <a:rPr lang="en-US" sz="4320" dirty="0" smtClean="0"/>
              <a:t>Novel computational </a:t>
            </a:r>
            <a:r>
              <a:rPr lang="en-US" sz="4320" dirty="0"/>
              <a:t>statistics </a:t>
            </a:r>
            <a:r>
              <a:rPr lang="en-US" sz="4320" dirty="0" smtClean="0"/>
              <a:t>that leverage research computing</a:t>
            </a:r>
            <a:endParaRPr dirty="0"/>
          </a:p>
        </p:txBody>
      </p:sp>
      <p:pic>
        <p:nvPicPr>
          <p:cNvPr id="192" name="Google Shape;192;p14"/>
          <p:cNvPicPr preferRelativeResize="0">
            <a:picLocks noGrp="1"/>
          </p:cNvPicPr>
          <p:nvPr>
            <p:ph type="body" idx="1"/>
          </p:nvPr>
        </p:nvPicPr>
        <p:blipFill rotWithShape="1">
          <a:blip r:embed="rId3">
            <a:alphaModFix/>
          </a:blip>
          <a:srcRect/>
          <a:stretch/>
        </p:blipFill>
        <p:spPr>
          <a:xfrm>
            <a:off x="4114800" y="1371600"/>
            <a:ext cx="4953000" cy="4953000"/>
          </a:xfrm>
          <a:prstGeom prst="rect">
            <a:avLst/>
          </a:prstGeom>
          <a:noFill/>
          <a:ln>
            <a:noFill/>
          </a:ln>
        </p:spPr>
      </p:pic>
      <p:pic>
        <p:nvPicPr>
          <p:cNvPr id="193" name="Google Shape;193;p14"/>
          <p:cNvPicPr preferRelativeResize="0"/>
          <p:nvPr/>
        </p:nvPicPr>
        <p:blipFill rotWithShape="1">
          <a:blip r:embed="rId4">
            <a:alphaModFix/>
          </a:blip>
          <a:srcRect/>
          <a:stretch/>
        </p:blipFill>
        <p:spPr>
          <a:xfrm>
            <a:off x="457200" y="1143000"/>
            <a:ext cx="3048000" cy="3048000"/>
          </a:xfrm>
          <a:prstGeom prst="rect">
            <a:avLst/>
          </a:prstGeom>
          <a:noFill/>
          <a:ln>
            <a:noFill/>
          </a:ln>
        </p:spPr>
      </p:pic>
      <p:pic>
        <p:nvPicPr>
          <p:cNvPr id="194" name="Google Shape;194;p14"/>
          <p:cNvPicPr preferRelativeResize="0"/>
          <p:nvPr/>
        </p:nvPicPr>
        <p:blipFill rotWithShape="1">
          <a:blip r:embed="rId5">
            <a:alphaModFix/>
          </a:blip>
          <a:srcRect/>
          <a:stretch/>
        </p:blipFill>
        <p:spPr>
          <a:xfrm>
            <a:off x="533399" y="4191000"/>
            <a:ext cx="3094463" cy="20574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08" name="Google Shape;208;p16"/>
          <p:cNvGrpSpPr/>
          <p:nvPr/>
        </p:nvGrpSpPr>
        <p:grpSpPr>
          <a:xfrm>
            <a:off x="-76201" y="457200"/>
            <a:ext cx="9220201" cy="7368477"/>
            <a:chOff x="1353963" y="857250"/>
            <a:chExt cx="6436079" cy="5143500"/>
          </a:xfrm>
        </p:grpSpPr>
        <p:pic>
          <p:nvPicPr>
            <p:cNvPr id="209" name="Google Shape;209;p16" descr="A close up of a logo&#10;&#10;Description automatically generated"/>
            <p:cNvPicPr preferRelativeResize="0"/>
            <p:nvPr/>
          </p:nvPicPr>
          <p:blipFill rotWithShape="1">
            <a:blip r:embed="rId3">
              <a:alphaModFix/>
            </a:blip>
            <a:srcRect/>
            <a:stretch/>
          </p:blipFill>
          <p:spPr>
            <a:xfrm>
              <a:off x="1353963" y="857250"/>
              <a:ext cx="6436079" cy="5143500"/>
            </a:xfrm>
            <a:prstGeom prst="rect">
              <a:avLst/>
            </a:prstGeom>
            <a:noFill/>
            <a:ln>
              <a:noFill/>
            </a:ln>
          </p:spPr>
        </p:pic>
        <p:pic>
          <p:nvPicPr>
            <p:cNvPr id="210" name="Google Shape;210;p16"/>
            <p:cNvPicPr preferRelativeResize="0"/>
            <p:nvPr/>
          </p:nvPicPr>
          <p:blipFill rotWithShape="1">
            <a:blip r:embed="rId4">
              <a:alphaModFix/>
            </a:blip>
            <a:srcRect/>
            <a:stretch/>
          </p:blipFill>
          <p:spPr>
            <a:xfrm>
              <a:off x="1353963" y="857250"/>
              <a:ext cx="6436079" cy="5143500"/>
            </a:xfrm>
            <a:prstGeom prst="rect">
              <a:avLst/>
            </a:prstGeom>
            <a:noFill/>
            <a:ln>
              <a:noFill/>
            </a:ln>
          </p:spPr>
        </p:pic>
        <p:pic>
          <p:nvPicPr>
            <p:cNvPr id="211" name="Google Shape;211;p16"/>
            <p:cNvPicPr preferRelativeResize="0"/>
            <p:nvPr/>
          </p:nvPicPr>
          <p:blipFill rotWithShape="1">
            <a:blip r:embed="rId5">
              <a:alphaModFix/>
            </a:blip>
            <a:srcRect/>
            <a:stretch/>
          </p:blipFill>
          <p:spPr>
            <a:xfrm>
              <a:off x="1353963" y="857250"/>
              <a:ext cx="6436079" cy="5143500"/>
            </a:xfrm>
            <a:prstGeom prst="rect">
              <a:avLst/>
            </a:prstGeom>
            <a:noFill/>
            <a:ln>
              <a:noFill/>
            </a:ln>
          </p:spPr>
        </p:pic>
        <p:pic>
          <p:nvPicPr>
            <p:cNvPr id="212" name="Google Shape;212;p16"/>
            <p:cNvPicPr preferRelativeResize="0"/>
            <p:nvPr/>
          </p:nvPicPr>
          <p:blipFill rotWithShape="1">
            <a:blip r:embed="rId6">
              <a:alphaModFix/>
            </a:blip>
            <a:srcRect/>
            <a:stretch/>
          </p:blipFill>
          <p:spPr>
            <a:xfrm>
              <a:off x="1353963" y="857250"/>
              <a:ext cx="6436079" cy="5143500"/>
            </a:xfrm>
            <a:prstGeom prst="rect">
              <a:avLst/>
            </a:prstGeom>
            <a:noFill/>
            <a:ln>
              <a:noFill/>
            </a:ln>
          </p:spPr>
        </p:pic>
        <p:pic>
          <p:nvPicPr>
            <p:cNvPr id="213" name="Google Shape;213;p16"/>
            <p:cNvPicPr preferRelativeResize="0"/>
            <p:nvPr/>
          </p:nvPicPr>
          <p:blipFill rotWithShape="1">
            <a:blip r:embed="rId7">
              <a:alphaModFix/>
            </a:blip>
            <a:srcRect/>
            <a:stretch/>
          </p:blipFill>
          <p:spPr>
            <a:xfrm>
              <a:off x="1353963" y="857250"/>
              <a:ext cx="6436079" cy="5143500"/>
            </a:xfrm>
            <a:prstGeom prst="rect">
              <a:avLst/>
            </a:prstGeom>
            <a:noFill/>
            <a:ln>
              <a:noFill/>
            </a:ln>
          </p:spPr>
        </p:pic>
        <p:pic>
          <p:nvPicPr>
            <p:cNvPr id="214" name="Google Shape;214;p16"/>
            <p:cNvPicPr preferRelativeResize="0"/>
            <p:nvPr/>
          </p:nvPicPr>
          <p:blipFill rotWithShape="1">
            <a:blip r:embed="rId8">
              <a:alphaModFix/>
            </a:blip>
            <a:srcRect/>
            <a:stretch/>
          </p:blipFill>
          <p:spPr>
            <a:xfrm>
              <a:off x="1353963" y="857250"/>
              <a:ext cx="6436079" cy="5143500"/>
            </a:xfrm>
            <a:prstGeom prst="rect">
              <a:avLst/>
            </a:prstGeom>
            <a:noFill/>
            <a:ln>
              <a:noFill/>
            </a:ln>
          </p:spPr>
        </p:pic>
        <p:pic>
          <p:nvPicPr>
            <p:cNvPr id="215" name="Google Shape;215;p16" descr="A close up of a logo&#10;&#10;Description automatically generated"/>
            <p:cNvPicPr preferRelativeResize="0"/>
            <p:nvPr/>
          </p:nvPicPr>
          <p:blipFill rotWithShape="1">
            <a:blip r:embed="rId8">
              <a:alphaModFix/>
            </a:blip>
            <a:srcRect/>
            <a:stretch/>
          </p:blipFill>
          <p:spPr>
            <a:xfrm>
              <a:off x="1353963" y="857250"/>
              <a:ext cx="6436079" cy="5143500"/>
            </a:xfrm>
            <a:prstGeom prst="rect">
              <a:avLst/>
            </a:prstGeom>
            <a:noFill/>
            <a:ln>
              <a:noFill/>
            </a:ln>
          </p:spPr>
        </p:pic>
        <p:pic>
          <p:nvPicPr>
            <p:cNvPr id="216" name="Google Shape;216;p16"/>
            <p:cNvPicPr preferRelativeResize="0"/>
            <p:nvPr/>
          </p:nvPicPr>
          <p:blipFill rotWithShape="1">
            <a:blip r:embed="rId9">
              <a:alphaModFix/>
            </a:blip>
            <a:srcRect/>
            <a:stretch/>
          </p:blipFill>
          <p:spPr>
            <a:xfrm>
              <a:off x="1353963" y="857250"/>
              <a:ext cx="6436079" cy="5143500"/>
            </a:xfrm>
            <a:prstGeom prst="rect">
              <a:avLst/>
            </a:prstGeom>
            <a:noFill/>
            <a:ln>
              <a:noFill/>
            </a:ln>
          </p:spPr>
        </p:pic>
        <p:pic>
          <p:nvPicPr>
            <p:cNvPr id="217" name="Google Shape;217;p16" descr="A close up of a logo&#10;&#10;Description automatically generated"/>
            <p:cNvPicPr preferRelativeResize="0"/>
            <p:nvPr/>
          </p:nvPicPr>
          <p:blipFill rotWithShape="1">
            <a:blip r:embed="rId10">
              <a:alphaModFix/>
            </a:blip>
            <a:srcRect/>
            <a:stretch/>
          </p:blipFill>
          <p:spPr>
            <a:xfrm>
              <a:off x="1353963" y="857250"/>
              <a:ext cx="6436079" cy="5143500"/>
            </a:xfrm>
            <a:prstGeom prst="rect">
              <a:avLst/>
            </a:prstGeom>
            <a:noFill/>
            <a:ln>
              <a:noFill/>
            </a:ln>
          </p:spPr>
        </p:pic>
        <p:pic>
          <p:nvPicPr>
            <p:cNvPr id="218" name="Google Shape;218;p16"/>
            <p:cNvPicPr preferRelativeResize="0"/>
            <p:nvPr/>
          </p:nvPicPr>
          <p:blipFill rotWithShape="1">
            <a:blip r:embed="rId11">
              <a:alphaModFix/>
            </a:blip>
            <a:srcRect/>
            <a:stretch/>
          </p:blipFill>
          <p:spPr>
            <a:xfrm>
              <a:off x="3923962" y="2554940"/>
              <a:ext cx="1250434" cy="1448916"/>
            </a:xfrm>
            <a:prstGeom prst="rect">
              <a:avLst/>
            </a:prstGeom>
            <a:noFill/>
            <a:ln>
              <a:noFill/>
            </a:ln>
          </p:spPr>
        </p:pic>
      </p:grpSp>
      <p:sp>
        <p:nvSpPr>
          <p:cNvPr id="219" name="Google Shape;219;p16"/>
          <p:cNvSpPr txBox="1">
            <a:spLocks noGrp="1"/>
          </p:cNvSpPr>
          <p:nvPr>
            <p:ph type="title"/>
          </p:nvPr>
        </p:nvSpPr>
        <p:spPr>
          <a:xfrm>
            <a:off x="1295400" y="285750"/>
            <a:ext cx="6285982" cy="11430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1400"/>
              <a:buNone/>
            </a:pPr>
            <a:r>
              <a:rPr lang="en-US" sz="3200" b="1" dirty="0">
                <a:latin typeface="Tahoma"/>
                <a:ea typeface="Tahoma"/>
                <a:cs typeface="Tahoma"/>
                <a:sym typeface="Tahoma"/>
              </a:rPr>
              <a:t>8 </a:t>
            </a:r>
            <a:r>
              <a:rPr lang="en-US" sz="3200" b="1" dirty="0" smtClean="0">
                <a:latin typeface="Tahoma"/>
                <a:ea typeface="Tahoma"/>
                <a:cs typeface="Tahoma"/>
                <a:sym typeface="Tahoma"/>
              </a:rPr>
              <a:t>groups acr</a:t>
            </a:r>
            <a:r>
              <a:rPr lang="en-US" sz="3200" dirty="0" smtClean="0">
                <a:latin typeface="Tahoma"/>
                <a:ea typeface="Tahoma"/>
                <a:cs typeface="Tahoma"/>
                <a:sym typeface="Tahoma"/>
              </a:rPr>
              <a:t>oss 3 colleges &amp; 5 departments</a:t>
            </a:r>
            <a:r>
              <a:rPr lang="en-US" sz="3200" b="1" dirty="0" smtClean="0">
                <a:latin typeface="Tahoma"/>
                <a:ea typeface="Tahoma"/>
                <a:cs typeface="Tahoma"/>
                <a:sym typeface="Tahoma"/>
              </a:rPr>
              <a:t>, </a:t>
            </a:r>
            <a:r>
              <a:rPr lang="en-US" sz="3200" b="1" dirty="0">
                <a:latin typeface="Tahoma"/>
                <a:ea typeface="Tahoma"/>
                <a:cs typeface="Tahoma"/>
                <a:sym typeface="Tahoma"/>
              </a:rPr>
              <a:t>2 core labs</a:t>
            </a:r>
            <a:endParaRPr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17"/>
          <p:cNvPicPr preferRelativeResize="0"/>
          <p:nvPr/>
        </p:nvPicPr>
        <p:blipFill rotWithShape="1">
          <a:blip r:embed="rId3">
            <a:alphaModFix/>
          </a:blip>
          <a:srcRect/>
          <a:stretch/>
        </p:blipFill>
        <p:spPr>
          <a:xfrm>
            <a:off x="210958" y="891982"/>
            <a:ext cx="8323442" cy="6651818"/>
          </a:xfrm>
          <a:prstGeom prst="rect">
            <a:avLst/>
          </a:prstGeom>
          <a:noFill/>
          <a:ln>
            <a:noFill/>
          </a:ln>
        </p:spPr>
      </p:pic>
      <p:pic>
        <p:nvPicPr>
          <p:cNvPr id="225" name="Google Shape;225;p17"/>
          <p:cNvPicPr preferRelativeResize="0"/>
          <p:nvPr/>
        </p:nvPicPr>
        <p:blipFill rotWithShape="1">
          <a:blip r:embed="rId4">
            <a:alphaModFix/>
          </a:blip>
          <a:srcRect/>
          <a:stretch/>
        </p:blipFill>
        <p:spPr>
          <a:xfrm>
            <a:off x="210958" y="891982"/>
            <a:ext cx="8323442" cy="6651818"/>
          </a:xfrm>
          <a:prstGeom prst="rect">
            <a:avLst/>
          </a:prstGeom>
          <a:noFill/>
          <a:ln>
            <a:noFill/>
          </a:ln>
        </p:spPr>
      </p:pic>
      <p:pic>
        <p:nvPicPr>
          <p:cNvPr id="226" name="Google Shape;226;p17"/>
          <p:cNvPicPr preferRelativeResize="0"/>
          <p:nvPr/>
        </p:nvPicPr>
        <p:blipFill rotWithShape="1">
          <a:blip r:embed="rId5">
            <a:alphaModFix/>
          </a:blip>
          <a:srcRect/>
          <a:stretch/>
        </p:blipFill>
        <p:spPr>
          <a:xfrm>
            <a:off x="210958" y="891982"/>
            <a:ext cx="8323442" cy="6651818"/>
          </a:xfrm>
          <a:prstGeom prst="rect">
            <a:avLst/>
          </a:prstGeom>
          <a:noFill/>
          <a:ln>
            <a:noFill/>
          </a:ln>
        </p:spPr>
      </p:pic>
      <p:pic>
        <p:nvPicPr>
          <p:cNvPr id="227" name="Google Shape;227;p17"/>
          <p:cNvPicPr preferRelativeResize="0"/>
          <p:nvPr/>
        </p:nvPicPr>
        <p:blipFill rotWithShape="1">
          <a:blip r:embed="rId6">
            <a:alphaModFix/>
          </a:blip>
          <a:srcRect/>
          <a:stretch/>
        </p:blipFill>
        <p:spPr>
          <a:xfrm>
            <a:off x="210958" y="891982"/>
            <a:ext cx="8323442" cy="6651818"/>
          </a:xfrm>
          <a:prstGeom prst="rect">
            <a:avLst/>
          </a:prstGeom>
          <a:noFill/>
          <a:ln>
            <a:noFill/>
          </a:ln>
        </p:spPr>
      </p:pic>
      <p:pic>
        <p:nvPicPr>
          <p:cNvPr id="228" name="Google Shape;228;p17"/>
          <p:cNvPicPr preferRelativeResize="0"/>
          <p:nvPr/>
        </p:nvPicPr>
        <p:blipFill rotWithShape="1">
          <a:blip r:embed="rId7">
            <a:alphaModFix/>
          </a:blip>
          <a:srcRect/>
          <a:stretch/>
        </p:blipFill>
        <p:spPr>
          <a:xfrm>
            <a:off x="210958" y="891982"/>
            <a:ext cx="8323442" cy="6651818"/>
          </a:xfrm>
          <a:prstGeom prst="rect">
            <a:avLst/>
          </a:prstGeom>
          <a:noFill/>
          <a:ln>
            <a:noFill/>
          </a:ln>
        </p:spPr>
      </p:pic>
      <p:pic>
        <p:nvPicPr>
          <p:cNvPr id="229" name="Google Shape;229;p17" descr="A close up of a logo&#10;&#10;Description automatically generated"/>
          <p:cNvPicPr preferRelativeResize="0"/>
          <p:nvPr/>
        </p:nvPicPr>
        <p:blipFill rotWithShape="1">
          <a:blip r:embed="rId8">
            <a:alphaModFix/>
          </a:blip>
          <a:srcRect/>
          <a:stretch/>
        </p:blipFill>
        <p:spPr>
          <a:xfrm>
            <a:off x="210958" y="891982"/>
            <a:ext cx="8323442" cy="6651818"/>
          </a:xfrm>
          <a:prstGeom prst="rect">
            <a:avLst/>
          </a:prstGeom>
          <a:noFill/>
          <a:ln>
            <a:noFill/>
          </a:ln>
        </p:spPr>
      </p:pic>
      <p:pic>
        <p:nvPicPr>
          <p:cNvPr id="230" name="Google Shape;230;p17"/>
          <p:cNvPicPr preferRelativeResize="0"/>
          <p:nvPr/>
        </p:nvPicPr>
        <p:blipFill rotWithShape="1">
          <a:blip r:embed="rId9">
            <a:alphaModFix/>
          </a:blip>
          <a:srcRect/>
          <a:stretch/>
        </p:blipFill>
        <p:spPr>
          <a:xfrm>
            <a:off x="210958" y="891982"/>
            <a:ext cx="8323442" cy="6651818"/>
          </a:xfrm>
          <a:prstGeom prst="rect">
            <a:avLst/>
          </a:prstGeom>
          <a:noFill/>
          <a:ln>
            <a:noFill/>
          </a:ln>
        </p:spPr>
      </p:pic>
      <p:pic>
        <p:nvPicPr>
          <p:cNvPr id="231" name="Google Shape;231;p17" descr="A close up of a logo&#10;&#10;Description automatically generated"/>
          <p:cNvPicPr preferRelativeResize="0"/>
          <p:nvPr/>
        </p:nvPicPr>
        <p:blipFill rotWithShape="1">
          <a:blip r:embed="rId10">
            <a:alphaModFix/>
          </a:blip>
          <a:srcRect/>
          <a:stretch/>
        </p:blipFill>
        <p:spPr>
          <a:xfrm>
            <a:off x="210958" y="891982"/>
            <a:ext cx="8323442" cy="6651818"/>
          </a:xfrm>
          <a:prstGeom prst="rect">
            <a:avLst/>
          </a:prstGeom>
          <a:noFill/>
          <a:ln>
            <a:noFill/>
          </a:ln>
        </p:spPr>
      </p:pic>
      <p:sp>
        <p:nvSpPr>
          <p:cNvPr id="232" name="Google Shape;232;p17"/>
          <p:cNvSpPr txBox="1"/>
          <p:nvPr/>
        </p:nvSpPr>
        <p:spPr>
          <a:xfrm>
            <a:off x="76200" y="0"/>
            <a:ext cx="9067800" cy="1600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Tahoma"/>
              <a:buNone/>
            </a:pPr>
            <a:r>
              <a:rPr lang="en-US" sz="3200" b="1" i="0" u="none" strike="noStrike" cap="none">
                <a:solidFill>
                  <a:schemeClr val="dk1"/>
                </a:solidFill>
                <a:latin typeface="Tahoma"/>
                <a:ea typeface="Tahoma"/>
                <a:cs typeface="Tahoma"/>
                <a:sym typeface="Tahoma"/>
              </a:rPr>
              <a:t>30 undergraduates, 15 graduate students,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3200"/>
              <a:buFont typeface="Tahoma"/>
              <a:buNone/>
            </a:pPr>
            <a:r>
              <a:rPr lang="en-US" sz="3200" b="1" i="0" u="none" strike="noStrike" cap="none">
                <a:solidFill>
                  <a:schemeClr val="dk1"/>
                </a:solidFill>
                <a:latin typeface="Tahoma"/>
                <a:ea typeface="Tahoma"/>
                <a:cs typeface="Tahoma"/>
                <a:sym typeface="Tahoma"/>
              </a:rPr>
              <a:t>7 postdocs, 4 new faculty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grpSp>
        <p:nvGrpSpPr>
          <p:cNvPr id="238" name="Google Shape;238;p18"/>
          <p:cNvGrpSpPr/>
          <p:nvPr/>
        </p:nvGrpSpPr>
        <p:grpSpPr>
          <a:xfrm>
            <a:off x="533400" y="831088"/>
            <a:ext cx="8399639" cy="6712712"/>
            <a:chOff x="1353961" y="1333500"/>
            <a:chExt cx="6436079" cy="5143500"/>
          </a:xfrm>
        </p:grpSpPr>
        <p:pic>
          <p:nvPicPr>
            <p:cNvPr id="239" name="Google Shape;239;p18" descr="A close up of a logo&#10;&#10;Description automatically generated"/>
            <p:cNvPicPr preferRelativeResize="0"/>
            <p:nvPr/>
          </p:nvPicPr>
          <p:blipFill rotWithShape="1">
            <a:blip r:embed="rId3">
              <a:alphaModFix/>
            </a:blip>
            <a:srcRect/>
            <a:stretch/>
          </p:blipFill>
          <p:spPr>
            <a:xfrm>
              <a:off x="1353961" y="1333500"/>
              <a:ext cx="6436079" cy="5143500"/>
            </a:xfrm>
            <a:prstGeom prst="rect">
              <a:avLst/>
            </a:prstGeom>
            <a:noFill/>
            <a:ln>
              <a:noFill/>
            </a:ln>
          </p:spPr>
        </p:pic>
        <p:pic>
          <p:nvPicPr>
            <p:cNvPr id="240" name="Google Shape;240;p18"/>
            <p:cNvPicPr preferRelativeResize="0"/>
            <p:nvPr/>
          </p:nvPicPr>
          <p:blipFill rotWithShape="1">
            <a:blip r:embed="rId4">
              <a:alphaModFix/>
            </a:blip>
            <a:srcRect/>
            <a:stretch/>
          </p:blipFill>
          <p:spPr>
            <a:xfrm>
              <a:off x="1353961" y="1333500"/>
              <a:ext cx="6436079" cy="5143500"/>
            </a:xfrm>
            <a:prstGeom prst="rect">
              <a:avLst/>
            </a:prstGeom>
            <a:noFill/>
            <a:ln>
              <a:noFill/>
            </a:ln>
          </p:spPr>
        </p:pic>
        <p:pic>
          <p:nvPicPr>
            <p:cNvPr id="241" name="Google Shape;241;p18"/>
            <p:cNvPicPr preferRelativeResize="0"/>
            <p:nvPr/>
          </p:nvPicPr>
          <p:blipFill rotWithShape="1">
            <a:blip r:embed="rId5">
              <a:alphaModFix/>
            </a:blip>
            <a:srcRect/>
            <a:stretch/>
          </p:blipFill>
          <p:spPr>
            <a:xfrm>
              <a:off x="1353961" y="1333500"/>
              <a:ext cx="6436079" cy="5143500"/>
            </a:xfrm>
            <a:prstGeom prst="rect">
              <a:avLst/>
            </a:prstGeom>
            <a:noFill/>
            <a:ln>
              <a:noFill/>
            </a:ln>
          </p:spPr>
        </p:pic>
        <p:pic>
          <p:nvPicPr>
            <p:cNvPr id="242" name="Google Shape;242;p18"/>
            <p:cNvPicPr preferRelativeResize="0"/>
            <p:nvPr/>
          </p:nvPicPr>
          <p:blipFill rotWithShape="1">
            <a:blip r:embed="rId6">
              <a:alphaModFix/>
            </a:blip>
            <a:srcRect/>
            <a:stretch/>
          </p:blipFill>
          <p:spPr>
            <a:xfrm>
              <a:off x="1353961" y="1333500"/>
              <a:ext cx="6436079" cy="5143500"/>
            </a:xfrm>
            <a:prstGeom prst="rect">
              <a:avLst/>
            </a:prstGeom>
            <a:noFill/>
            <a:ln>
              <a:noFill/>
            </a:ln>
          </p:spPr>
        </p:pic>
      </p:grpSp>
      <p:sp>
        <p:nvSpPr>
          <p:cNvPr id="243" name="Google Shape;243;p18"/>
          <p:cNvSpPr/>
          <p:nvPr/>
        </p:nvSpPr>
        <p:spPr>
          <a:xfrm>
            <a:off x="228600" y="152400"/>
            <a:ext cx="8839200"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dk1"/>
                </a:solidFill>
                <a:latin typeface="Tahoma"/>
                <a:ea typeface="Tahoma"/>
                <a:cs typeface="Tahoma"/>
                <a:sym typeface="Tahoma"/>
              </a:rPr>
              <a:t>Leveraging research to benefit people in Wyoming and the nation</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0"/>
          <p:cNvSpPr txBox="1">
            <a:spLocks noGrp="1"/>
          </p:cNvSpPr>
          <p:nvPr>
            <p:ph type="title"/>
          </p:nvPr>
        </p:nvSpPr>
        <p:spPr>
          <a:xfrm>
            <a:off x="-120045" y="0"/>
            <a:ext cx="9365136" cy="71835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3200" b="1" dirty="0">
                <a:latin typeface="Tahoma"/>
                <a:ea typeface="Tahoma"/>
                <a:cs typeface="Tahoma"/>
                <a:sym typeface="Tahoma"/>
              </a:rPr>
              <a:t>Transformational </a:t>
            </a:r>
            <a:r>
              <a:rPr lang="en-US" sz="3200" b="1" dirty="0" smtClean="0">
                <a:latin typeface="Tahoma"/>
                <a:ea typeface="Tahoma"/>
                <a:cs typeface="Tahoma"/>
                <a:sym typeface="Tahoma"/>
              </a:rPr>
              <a:t>data science </a:t>
            </a:r>
            <a:r>
              <a:rPr lang="en-US" sz="3200" b="1" dirty="0">
                <a:latin typeface="Tahoma"/>
                <a:ea typeface="Tahoma"/>
                <a:cs typeface="Tahoma"/>
                <a:sym typeface="Tahoma"/>
              </a:rPr>
              <a:t>for Wyoming</a:t>
            </a:r>
            <a:endParaRPr dirty="0"/>
          </a:p>
        </p:txBody>
      </p:sp>
      <p:pic>
        <p:nvPicPr>
          <p:cNvPr id="259" name="Google Shape;259;p20"/>
          <p:cNvPicPr preferRelativeResize="0"/>
          <p:nvPr/>
        </p:nvPicPr>
        <p:blipFill rotWithShape="1">
          <a:blip r:embed="rId3">
            <a:alphaModFix/>
          </a:blip>
          <a:srcRect/>
          <a:stretch/>
        </p:blipFill>
        <p:spPr>
          <a:xfrm>
            <a:off x="2651567" y="1133760"/>
            <a:ext cx="2672077" cy="1637022"/>
          </a:xfrm>
          <a:prstGeom prst="rect">
            <a:avLst/>
          </a:prstGeom>
          <a:noFill/>
          <a:ln>
            <a:noFill/>
          </a:ln>
        </p:spPr>
      </p:pic>
      <p:pic>
        <p:nvPicPr>
          <p:cNvPr id="260" name="Google Shape;260;p20"/>
          <p:cNvPicPr preferRelativeResize="0"/>
          <p:nvPr/>
        </p:nvPicPr>
        <p:blipFill rotWithShape="1">
          <a:blip r:embed="rId4">
            <a:alphaModFix/>
          </a:blip>
          <a:srcRect/>
          <a:stretch/>
        </p:blipFill>
        <p:spPr>
          <a:xfrm>
            <a:off x="5535307" y="673454"/>
            <a:ext cx="2661822" cy="2257672"/>
          </a:xfrm>
          <a:prstGeom prst="rect">
            <a:avLst/>
          </a:prstGeom>
          <a:noFill/>
          <a:ln>
            <a:noFill/>
          </a:ln>
        </p:spPr>
      </p:pic>
      <p:pic>
        <p:nvPicPr>
          <p:cNvPr id="261" name="Google Shape;261;p20"/>
          <p:cNvPicPr preferRelativeResize="0"/>
          <p:nvPr/>
        </p:nvPicPr>
        <p:blipFill rotWithShape="1">
          <a:blip r:embed="rId5">
            <a:alphaModFix/>
          </a:blip>
          <a:srcRect/>
          <a:stretch/>
        </p:blipFill>
        <p:spPr>
          <a:xfrm>
            <a:off x="1160939" y="4996382"/>
            <a:ext cx="2392433" cy="1739755"/>
          </a:xfrm>
          <a:prstGeom prst="rect">
            <a:avLst/>
          </a:prstGeom>
          <a:noFill/>
          <a:ln>
            <a:noFill/>
          </a:ln>
        </p:spPr>
      </p:pic>
      <p:pic>
        <p:nvPicPr>
          <p:cNvPr id="262" name="Google Shape;262;p20"/>
          <p:cNvPicPr preferRelativeResize="0"/>
          <p:nvPr/>
        </p:nvPicPr>
        <p:blipFill rotWithShape="1">
          <a:blip r:embed="rId6">
            <a:alphaModFix/>
          </a:blip>
          <a:srcRect/>
          <a:stretch/>
        </p:blipFill>
        <p:spPr>
          <a:xfrm>
            <a:off x="5253087" y="4938658"/>
            <a:ext cx="2128403" cy="1919342"/>
          </a:xfrm>
          <a:prstGeom prst="rect">
            <a:avLst/>
          </a:prstGeom>
          <a:noFill/>
          <a:ln>
            <a:noFill/>
          </a:ln>
        </p:spPr>
      </p:pic>
      <p:sp>
        <p:nvSpPr>
          <p:cNvPr id="8" name="Google Shape;271;p21"/>
          <p:cNvSpPr/>
          <p:nvPr/>
        </p:nvSpPr>
        <p:spPr>
          <a:xfrm>
            <a:off x="1061502" y="3027091"/>
            <a:ext cx="6481397" cy="1828187"/>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ndara"/>
              <a:ea typeface="Candara"/>
              <a:cs typeface="Candara"/>
              <a:sym typeface="Candara"/>
            </a:endParaRPr>
          </a:p>
        </p:txBody>
      </p:sp>
      <p:pic>
        <p:nvPicPr>
          <p:cNvPr id="9" name="Google Shape;137;p8"/>
          <p:cNvPicPr preferRelativeResize="0"/>
          <p:nvPr/>
        </p:nvPicPr>
        <p:blipFill rotWithShape="1">
          <a:blip r:embed="rId8">
            <a:alphaModFix/>
          </a:blip>
          <a:srcRect/>
          <a:stretch/>
        </p:blipFill>
        <p:spPr>
          <a:xfrm>
            <a:off x="711957" y="718350"/>
            <a:ext cx="1552195" cy="213580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9"/>
          <p:cNvSpPr txBox="1">
            <a:spLocks noGrp="1"/>
          </p:cNvSpPr>
          <p:nvPr>
            <p:ph type="body" idx="1"/>
          </p:nvPr>
        </p:nvSpPr>
        <p:spPr>
          <a:xfrm>
            <a:off x="478130" y="1295400"/>
            <a:ext cx="8187740" cy="2564764"/>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SzPts val="1920"/>
              <a:buNone/>
            </a:pPr>
            <a:r>
              <a:rPr lang="en-US" sz="2400" dirty="0">
                <a:latin typeface="Tahoma"/>
                <a:ea typeface="Tahoma"/>
                <a:cs typeface="Tahoma"/>
                <a:sym typeface="Tahoma"/>
              </a:rPr>
              <a:t>Microbial Ecology Collaborative Launchpad</a:t>
            </a:r>
            <a:endParaRPr dirty="0"/>
          </a:p>
          <a:p>
            <a:pPr marL="342900" lvl="0" indent="-342900" algn="l" rtl="0">
              <a:lnSpc>
                <a:spcPct val="100000"/>
              </a:lnSpc>
              <a:spcBef>
                <a:spcPts val="480"/>
              </a:spcBef>
              <a:spcAft>
                <a:spcPts val="0"/>
              </a:spcAft>
              <a:buSzPts val="1920"/>
              <a:buFont typeface="Courier New" panose="02070309020205020404" pitchFamily="49" charset="0"/>
              <a:buChar char="o"/>
            </a:pPr>
            <a:r>
              <a:rPr lang="en-US" sz="2400" dirty="0">
                <a:latin typeface="Tahoma"/>
                <a:ea typeface="Tahoma"/>
                <a:cs typeface="Tahoma"/>
                <a:sym typeface="Tahoma"/>
              </a:rPr>
              <a:t>Convert Micro research into businesses</a:t>
            </a:r>
            <a:endParaRPr dirty="0"/>
          </a:p>
          <a:p>
            <a:pPr marL="342900" lvl="0" indent="-342900">
              <a:spcBef>
                <a:spcPts val="480"/>
              </a:spcBef>
              <a:buSzPts val="1920"/>
              <a:buFont typeface="Courier New" panose="02070309020205020404" pitchFamily="49" charset="0"/>
              <a:buChar char="o"/>
            </a:pPr>
            <a:r>
              <a:rPr lang="en-US" sz="2400" dirty="0">
                <a:latin typeface="Tahoma" panose="020B0604030504040204" pitchFamily="34" charset="0"/>
                <a:ea typeface="Tahoma" panose="020B0604030504040204" pitchFamily="34" charset="0"/>
                <a:cs typeface="Tahoma" panose="020B0604030504040204" pitchFamily="34" charset="0"/>
              </a:rPr>
              <a:t>Targets Wind River Indian Reservation and entire state</a:t>
            </a:r>
          </a:p>
          <a:p>
            <a:pPr marL="342900" lvl="0" indent="-342900">
              <a:spcBef>
                <a:spcPts val="480"/>
              </a:spcBef>
              <a:buSzPts val="1920"/>
              <a:buFont typeface="Courier New" panose="02070309020205020404" pitchFamily="49" charset="0"/>
              <a:buChar char="o"/>
            </a:pPr>
            <a:r>
              <a:rPr lang="en-US" sz="2400" dirty="0">
                <a:latin typeface="Tahoma"/>
                <a:ea typeface="Tahoma"/>
                <a:cs typeface="Tahoma"/>
                <a:sym typeface="Tahoma"/>
              </a:rPr>
              <a:t>$50K competitions in years 3 and 4</a:t>
            </a:r>
            <a:endParaRPr dirty="0"/>
          </a:p>
          <a:p>
            <a:pPr marL="342900" lvl="0" indent="-342900" algn="l" rtl="0">
              <a:lnSpc>
                <a:spcPct val="100000"/>
              </a:lnSpc>
              <a:spcBef>
                <a:spcPts val="480"/>
              </a:spcBef>
              <a:spcAft>
                <a:spcPts val="0"/>
              </a:spcAft>
              <a:buSzPts val="1920"/>
              <a:buFont typeface="Courier New" panose="02070309020205020404" pitchFamily="49" charset="0"/>
              <a:buChar char="o"/>
            </a:pPr>
            <a:r>
              <a:rPr lang="en-US" sz="2400" dirty="0">
                <a:latin typeface="Tahoma"/>
                <a:ea typeface="Tahoma"/>
                <a:cs typeface="Tahoma"/>
                <a:sym typeface="Tahoma"/>
              </a:rPr>
              <a:t>1-3 teams chosen and coached in business model development and implementation</a:t>
            </a:r>
            <a:endParaRPr dirty="0"/>
          </a:p>
        </p:txBody>
      </p:sp>
      <p:sp>
        <p:nvSpPr>
          <p:cNvPr id="250" name="Google Shape;250;p19"/>
          <p:cNvSpPr txBox="1"/>
          <p:nvPr/>
        </p:nvSpPr>
        <p:spPr>
          <a:xfrm>
            <a:off x="478131" y="228601"/>
            <a:ext cx="8665870"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Tahoma"/>
                <a:ea typeface="Tahoma"/>
                <a:cs typeface="Tahoma"/>
                <a:sym typeface="Tahoma"/>
              </a:rPr>
              <a:t>Wyoming Technology and Business Center: Entrepreneurial Competition</a:t>
            </a:r>
            <a:endParaRPr sz="1400" b="0" i="0" u="none" strike="noStrike" cap="none">
              <a:solidFill>
                <a:srgbClr val="000000"/>
              </a:solidFill>
              <a:latin typeface="Arial"/>
              <a:ea typeface="Arial"/>
              <a:cs typeface="Arial"/>
              <a:sym typeface="Arial"/>
            </a:endParaRPr>
          </a:p>
        </p:txBody>
      </p:sp>
      <p:pic>
        <p:nvPicPr>
          <p:cNvPr id="251" name="Google Shape;251;p19" descr="C:\Users\eodco\Desktop\20160930_TCB3421.jpg"/>
          <p:cNvPicPr preferRelativeResize="0"/>
          <p:nvPr/>
        </p:nvPicPr>
        <p:blipFill rotWithShape="1">
          <a:blip r:embed="rId3">
            <a:alphaModFix/>
          </a:blip>
          <a:srcRect/>
          <a:stretch/>
        </p:blipFill>
        <p:spPr>
          <a:xfrm>
            <a:off x="478130" y="4030713"/>
            <a:ext cx="3443786" cy="2403475"/>
          </a:xfrm>
          <a:prstGeom prst="rect">
            <a:avLst/>
          </a:prstGeom>
          <a:noFill/>
          <a:ln>
            <a:noFill/>
          </a:ln>
        </p:spPr>
      </p:pic>
      <p:pic>
        <p:nvPicPr>
          <p:cNvPr id="252" name="Google Shape;252;p19" descr="C:\Users\eodco\Desktop\20181106_KJS1650.jpg"/>
          <p:cNvPicPr preferRelativeResize="0"/>
          <p:nvPr/>
        </p:nvPicPr>
        <p:blipFill rotWithShape="1">
          <a:blip r:embed="rId4">
            <a:alphaModFix/>
          </a:blip>
          <a:srcRect/>
          <a:stretch/>
        </p:blipFill>
        <p:spPr>
          <a:xfrm>
            <a:off x="4888981" y="4030713"/>
            <a:ext cx="3657600" cy="24384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9" name="Google Shape;279;p22"/>
          <p:cNvSpPr txBox="1"/>
          <p:nvPr/>
        </p:nvSpPr>
        <p:spPr>
          <a:xfrm>
            <a:off x="1" y="0"/>
            <a:ext cx="91440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1" i="0" u="none" strike="noStrike" cap="none" dirty="0" smtClean="0">
                <a:solidFill>
                  <a:schemeClr val="dk1"/>
                </a:solidFill>
                <a:latin typeface="Tahoma"/>
                <a:ea typeface="Tahoma"/>
                <a:cs typeface="Tahoma"/>
                <a:sym typeface="Tahoma"/>
              </a:rPr>
              <a:t>Novel Approaches to Outreach &amp; Education</a:t>
            </a:r>
            <a:endParaRPr sz="2800" b="0" i="0" u="none" strike="noStrike" cap="none" dirty="0">
              <a:solidFill>
                <a:srgbClr val="000000"/>
              </a:solidFill>
              <a:sym typeface="Arial"/>
            </a:endParaRPr>
          </a:p>
        </p:txBody>
      </p:sp>
      <p:pic>
        <p:nvPicPr>
          <p:cNvPr id="280" name="Google Shape;280;p22" descr="C:\Users\eodco\Desktop\50094274_10155794135942007_852444651980849152_n.jpg"/>
          <p:cNvPicPr preferRelativeResize="0"/>
          <p:nvPr/>
        </p:nvPicPr>
        <p:blipFill rotWithShape="1">
          <a:blip r:embed="rId3">
            <a:alphaModFix/>
          </a:blip>
          <a:srcRect/>
          <a:stretch/>
        </p:blipFill>
        <p:spPr>
          <a:xfrm>
            <a:off x="143180" y="637548"/>
            <a:ext cx="4474921" cy="2595028"/>
          </a:xfrm>
          <a:prstGeom prst="rect">
            <a:avLst/>
          </a:prstGeom>
          <a:noFill/>
          <a:ln>
            <a:noFill/>
          </a:ln>
        </p:spPr>
      </p:pic>
      <p:pic>
        <p:nvPicPr>
          <p:cNvPr id="6" name="Google Shape;286;p23"/>
          <p:cNvPicPr preferRelativeResize="0"/>
          <p:nvPr/>
        </p:nvPicPr>
        <p:blipFill rotWithShape="1">
          <a:blip r:embed="rId4">
            <a:alphaModFix/>
          </a:blip>
          <a:srcRect/>
          <a:stretch/>
        </p:blipFill>
        <p:spPr>
          <a:xfrm>
            <a:off x="6004302" y="817852"/>
            <a:ext cx="2920839" cy="662325"/>
          </a:xfrm>
          <a:prstGeom prst="rect">
            <a:avLst/>
          </a:prstGeom>
          <a:noFill/>
          <a:ln>
            <a:noFill/>
          </a:ln>
        </p:spPr>
      </p:pic>
      <p:pic>
        <p:nvPicPr>
          <p:cNvPr id="7" name="Google Shape;290;p23"/>
          <p:cNvPicPr preferRelativeResize="0"/>
          <p:nvPr/>
        </p:nvPicPr>
        <p:blipFill rotWithShape="1">
          <a:blip r:embed="rId5">
            <a:alphaModFix/>
          </a:blip>
          <a:srcRect/>
          <a:stretch/>
        </p:blipFill>
        <p:spPr>
          <a:xfrm>
            <a:off x="5864493" y="1509922"/>
            <a:ext cx="3025975" cy="1827125"/>
          </a:xfrm>
          <a:prstGeom prst="rect">
            <a:avLst/>
          </a:prstGeom>
          <a:noFill/>
          <a:ln>
            <a:noFill/>
          </a:ln>
        </p:spPr>
      </p:pic>
      <p:pic>
        <p:nvPicPr>
          <p:cNvPr id="8" name="Picture 7" descr="Nolan and Scales-Lab.jpg">
            <a:extLst>
              <a:ext uri="{FF2B5EF4-FFF2-40B4-BE49-F238E27FC236}">
                <a16:creationId xmlns="" xmlns:a16="http://schemas.microsoft.com/office/drawing/2014/main" id="{3BC7A0F1-C5F4-B440-B6C9-7ECE07CB3C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8621" y="3735128"/>
            <a:ext cx="3404656" cy="2553492"/>
          </a:xfrm>
          <a:prstGeom prst="rect">
            <a:avLst/>
          </a:prstGeom>
        </p:spPr>
      </p:pic>
      <p:sp>
        <p:nvSpPr>
          <p:cNvPr id="9" name="Google Shape;249;p19"/>
          <p:cNvSpPr txBox="1">
            <a:spLocks noGrp="1"/>
          </p:cNvSpPr>
          <p:nvPr>
            <p:ph type="body" idx="1"/>
          </p:nvPr>
        </p:nvSpPr>
        <p:spPr>
          <a:xfrm>
            <a:off x="3021009" y="3514589"/>
            <a:ext cx="6122992" cy="2862282"/>
          </a:xfrm>
          <a:prstGeom prst="rect">
            <a:avLst/>
          </a:prstGeom>
          <a:noFill/>
          <a:ln>
            <a:noFill/>
          </a:ln>
        </p:spPr>
        <p:txBody>
          <a:bodyPr spcFirstLastPara="1" wrap="square" lIns="45700" tIns="45700" rIns="45700" bIns="45700" anchor="t" anchorCtr="0">
            <a:spAutoFit/>
          </a:bodyPr>
          <a:lstStyle/>
          <a:p>
            <a:pPr marL="342900" lvl="0" indent="-342900" algn="l" rtl="0">
              <a:lnSpc>
                <a:spcPct val="100000"/>
              </a:lnSpc>
              <a:spcBef>
                <a:spcPts val="480"/>
              </a:spcBef>
              <a:spcAft>
                <a:spcPts val="0"/>
              </a:spcAft>
              <a:buSzPts val="1920"/>
              <a:buFont typeface="Courier New" panose="02070309020205020404" pitchFamily="49" charset="0"/>
              <a:buChar char="o"/>
            </a:pPr>
            <a:r>
              <a:rPr lang="en-US" sz="2400" b="1" dirty="0" smtClean="0">
                <a:latin typeface="Tahoma"/>
                <a:ea typeface="Tahoma"/>
                <a:cs typeface="Tahoma"/>
                <a:sym typeface="Tahoma"/>
              </a:rPr>
              <a:t>Art:</a:t>
            </a:r>
            <a:r>
              <a:rPr lang="en-US" sz="2400" dirty="0" smtClean="0">
                <a:latin typeface="Tahoma"/>
                <a:ea typeface="Tahoma"/>
                <a:cs typeface="Tahoma"/>
                <a:sym typeface="Tahoma"/>
              </a:rPr>
              <a:t> </a:t>
            </a:r>
            <a:r>
              <a:rPr lang="en-US" sz="2400" dirty="0" err="1" smtClean="0">
                <a:latin typeface="Tahoma"/>
                <a:ea typeface="Tahoma"/>
                <a:cs typeface="Tahoma"/>
                <a:sym typeface="Tahoma"/>
              </a:rPr>
              <a:t>Microbestiary</a:t>
            </a:r>
            <a:r>
              <a:rPr lang="en-US" sz="2400" dirty="0" smtClean="0">
                <a:latin typeface="Tahoma"/>
                <a:ea typeface="Tahoma"/>
                <a:cs typeface="Tahoma"/>
                <a:sym typeface="Tahoma"/>
              </a:rPr>
              <a:t> and Science Loves Art</a:t>
            </a:r>
            <a:endParaRPr dirty="0"/>
          </a:p>
          <a:p>
            <a:pPr marL="342900" lvl="0" indent="-342900">
              <a:spcBef>
                <a:spcPts val="480"/>
              </a:spcBef>
              <a:buSzPts val="1920"/>
              <a:buFont typeface="Courier New" panose="02070309020205020404" pitchFamily="49" charset="0"/>
              <a:buChar char="o"/>
            </a:pPr>
            <a:r>
              <a:rPr lang="en-US" sz="2400" b="1" dirty="0" smtClean="0">
                <a:latin typeface="Tahoma" panose="020B0604030504040204" pitchFamily="34" charset="0"/>
                <a:ea typeface="Tahoma" panose="020B0604030504040204" pitchFamily="34" charset="0"/>
                <a:cs typeface="Tahoma" panose="020B0604030504040204" pitchFamily="34" charset="0"/>
              </a:rPr>
              <a:t>Communication:</a:t>
            </a:r>
            <a:r>
              <a:rPr lang="en-US" sz="2400" dirty="0" smtClean="0">
                <a:latin typeface="Tahoma" panose="020B0604030504040204" pitchFamily="34" charset="0"/>
                <a:ea typeface="Tahoma" panose="020B0604030504040204" pitchFamily="34" charset="0"/>
                <a:cs typeface="Tahoma" panose="020B0604030504040204" pitchFamily="34" charset="0"/>
              </a:rPr>
              <a:t> Science Journalism</a:t>
            </a:r>
          </a:p>
          <a:p>
            <a:pPr marL="342900" lvl="0" indent="-342900">
              <a:spcBef>
                <a:spcPts val="480"/>
              </a:spcBef>
              <a:buSzPts val="1920"/>
              <a:buFont typeface="Courier New" panose="02070309020205020404" pitchFamily="49" charset="0"/>
              <a:buChar char="o"/>
            </a:pPr>
            <a:r>
              <a:rPr lang="en-US" sz="2400" b="1" dirty="0" smtClean="0">
                <a:latin typeface="Tahoma" panose="020B0604030504040204" pitchFamily="34" charset="0"/>
                <a:ea typeface="Tahoma" panose="020B0604030504040204" pitchFamily="34" charset="0"/>
                <a:cs typeface="Tahoma" panose="020B0604030504040204" pitchFamily="34" charset="0"/>
              </a:rPr>
              <a:t>Education:</a:t>
            </a:r>
            <a:r>
              <a:rPr lang="en-US" sz="2400" dirty="0" smtClean="0">
                <a:latin typeface="Tahoma" panose="020B0604030504040204" pitchFamily="34" charset="0"/>
                <a:ea typeface="Tahoma" panose="020B0604030504040204" pitchFamily="34" charset="0"/>
                <a:cs typeface="Tahoma" panose="020B0604030504040204" pitchFamily="34" charset="0"/>
              </a:rPr>
              <a:t> K-12, Teachers, Hard of Hearing, Science Fair</a:t>
            </a:r>
          </a:p>
          <a:p>
            <a:pPr marL="342900" lvl="0" indent="-342900">
              <a:spcBef>
                <a:spcPts val="480"/>
              </a:spcBef>
              <a:buSzPts val="1920"/>
              <a:buFont typeface="Courier New" panose="02070309020205020404" pitchFamily="49" charset="0"/>
              <a:buChar char="o"/>
            </a:pPr>
            <a:r>
              <a:rPr lang="en-US" sz="2400" b="1" dirty="0" smtClean="0">
                <a:latin typeface="Tahoma" panose="020B0604030504040204" pitchFamily="34" charset="0"/>
                <a:ea typeface="Tahoma" panose="020B0604030504040204" pitchFamily="34" charset="0"/>
                <a:cs typeface="Tahoma" panose="020B0604030504040204" pitchFamily="34" charset="0"/>
              </a:rPr>
              <a:t>Workforce Development: </a:t>
            </a:r>
            <a:r>
              <a:rPr lang="en-US" sz="2400" dirty="0" smtClean="0">
                <a:latin typeface="Tahoma" panose="020B0604030504040204" pitchFamily="34" charset="0"/>
                <a:ea typeface="Tahoma" panose="020B0604030504040204" pitchFamily="34" charset="0"/>
                <a:cs typeface="Tahoma" panose="020B0604030504040204" pitchFamily="34" charset="0"/>
              </a:rPr>
              <a:t>WEST Data Science Internships and Community Colleges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73435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4" name="Google Shape;318;p26" descr="2019-09-27 13.53.02.jpg">
            <a:extLst>
              <a:ext uri="{FF2B5EF4-FFF2-40B4-BE49-F238E27FC236}">
                <a16:creationId xmlns="" xmlns:a16="http://schemas.microsoft.com/office/drawing/2014/main" id="{841ABB1E-6726-FC45-B965-24875F8E54C6}"/>
              </a:ext>
            </a:extLst>
          </p:cNvPr>
          <p:cNvPicPr preferRelativeResize="0"/>
          <p:nvPr/>
        </p:nvPicPr>
        <p:blipFill rotWithShape="1">
          <a:blip r:embed="rId3">
            <a:alphaModFix/>
          </a:blip>
          <a:srcRect/>
          <a:stretch/>
        </p:blipFill>
        <p:spPr>
          <a:xfrm rot="10800000">
            <a:off x="0" y="0"/>
            <a:ext cx="4739759" cy="3243994"/>
          </a:xfrm>
          <a:prstGeom prst="rect">
            <a:avLst/>
          </a:prstGeom>
          <a:noFill/>
          <a:ln>
            <a:noFill/>
          </a:ln>
        </p:spPr>
      </p:pic>
      <p:sp>
        <p:nvSpPr>
          <p:cNvPr id="5" name="Google Shape;319;p26">
            <a:extLst>
              <a:ext uri="{FF2B5EF4-FFF2-40B4-BE49-F238E27FC236}">
                <a16:creationId xmlns="" xmlns:a16="http://schemas.microsoft.com/office/drawing/2014/main" id="{5F351B7B-BBE8-1249-B7EF-0848B668E83A}"/>
              </a:ext>
            </a:extLst>
          </p:cNvPr>
          <p:cNvSpPr/>
          <p:nvPr/>
        </p:nvSpPr>
        <p:spPr>
          <a:xfrm>
            <a:off x="4877235" y="301127"/>
            <a:ext cx="4137469"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Tahoma"/>
                <a:ea typeface="Tahoma"/>
                <a:cs typeface="Tahoma"/>
                <a:sym typeface="Tahoma"/>
              </a:rPr>
              <a:t>Research and Education Collaboration with Sovereign Tribes of Wind River</a:t>
            </a:r>
            <a:endParaRPr dirty="0"/>
          </a:p>
        </p:txBody>
      </p:sp>
      <p:pic>
        <p:nvPicPr>
          <p:cNvPr id="6" name="Picture 5" descr="2019-09-27 12.02.30.jpg">
            <a:extLst>
              <a:ext uri="{FF2B5EF4-FFF2-40B4-BE49-F238E27FC236}">
                <a16:creationId xmlns="" xmlns:a16="http://schemas.microsoft.com/office/drawing/2014/main" id="{79FBA636-0A39-8542-ABE3-F911C7C561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364157" y="3273117"/>
            <a:ext cx="4779841" cy="3584881"/>
          </a:xfrm>
          <a:prstGeom prst="rect">
            <a:avLst/>
          </a:prstGeom>
        </p:spPr>
      </p:pic>
      <p:sp>
        <p:nvSpPr>
          <p:cNvPr id="7" name="Google Shape;319;p26">
            <a:extLst>
              <a:ext uri="{FF2B5EF4-FFF2-40B4-BE49-F238E27FC236}">
                <a16:creationId xmlns="" xmlns:a16="http://schemas.microsoft.com/office/drawing/2014/main" id="{35A0DA97-92ED-8D47-9C1F-E3725100739E}"/>
              </a:ext>
            </a:extLst>
          </p:cNvPr>
          <p:cNvSpPr/>
          <p:nvPr/>
        </p:nvSpPr>
        <p:spPr>
          <a:xfrm>
            <a:off x="1" y="3811052"/>
            <a:ext cx="4248760" cy="20620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Tahoma"/>
                <a:ea typeface="Tahoma"/>
                <a:cs typeface="Tahoma"/>
                <a:sym typeface="Tahoma"/>
              </a:rPr>
              <a:t>All work is initiated by tribal partners with resources provided to support sovereignty</a:t>
            </a:r>
            <a:endParaRPr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12" name="Google Shape;325;p27">
            <a:extLst>
              <a:ext uri="{FF2B5EF4-FFF2-40B4-BE49-F238E27FC236}">
                <a16:creationId xmlns="" xmlns:a16="http://schemas.microsoft.com/office/drawing/2014/main" id="{2D32314A-40DF-4941-9AD7-662D5379F005}"/>
              </a:ext>
            </a:extLst>
          </p:cNvPr>
          <p:cNvSpPr txBox="1">
            <a:spLocks noGrp="1"/>
          </p:cNvSpPr>
          <p:nvPr>
            <p:ph type="title"/>
          </p:nvPr>
        </p:nvSpPr>
        <p:spPr>
          <a:xfrm>
            <a:off x="204589" y="748760"/>
            <a:ext cx="5901559" cy="762000"/>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None/>
            </a:pPr>
            <a:r>
              <a:rPr lang="en-US" sz="3600" dirty="0" smtClean="0">
                <a:latin typeface="Tahoma"/>
                <a:ea typeface="Tahoma"/>
                <a:cs typeface="Tahoma"/>
                <a:sym typeface="Tahoma"/>
              </a:rPr>
              <a:t>Integration of </a:t>
            </a:r>
            <a:r>
              <a:rPr lang="en-US" sz="3600" dirty="0" err="1" smtClean="0">
                <a:latin typeface="Tahoma"/>
                <a:ea typeface="Tahoma"/>
                <a:cs typeface="Tahoma"/>
                <a:sym typeface="Tahoma"/>
              </a:rPr>
              <a:t>EPSCoR</a:t>
            </a:r>
            <a:r>
              <a:rPr lang="en-US" sz="3600" dirty="0" smtClean="0">
                <a:latin typeface="Tahoma"/>
                <a:ea typeface="Tahoma"/>
                <a:cs typeface="Tahoma"/>
                <a:sym typeface="Tahoma"/>
              </a:rPr>
              <a:t> Investments into Current and Future UW Initiatives</a:t>
            </a:r>
            <a:endParaRPr dirty="0"/>
          </a:p>
        </p:txBody>
      </p:sp>
      <p:sp>
        <p:nvSpPr>
          <p:cNvPr id="13" name="Google Shape;326;p27">
            <a:extLst>
              <a:ext uri="{FF2B5EF4-FFF2-40B4-BE49-F238E27FC236}">
                <a16:creationId xmlns="" xmlns:a16="http://schemas.microsoft.com/office/drawing/2014/main" id="{FB90CF84-0CAC-5B45-BA0B-D4F04092CE05}"/>
              </a:ext>
            </a:extLst>
          </p:cNvPr>
          <p:cNvSpPr txBox="1">
            <a:spLocks noGrp="1"/>
          </p:cNvSpPr>
          <p:nvPr>
            <p:ph type="body" idx="1"/>
          </p:nvPr>
        </p:nvSpPr>
        <p:spPr>
          <a:xfrm>
            <a:off x="0" y="1478578"/>
            <a:ext cx="9144000" cy="3618172"/>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90000"/>
              </a:lnSpc>
              <a:spcBef>
                <a:spcPts val="0"/>
              </a:spcBef>
              <a:spcAft>
                <a:spcPts val="0"/>
              </a:spcAft>
              <a:buSzPts val="2072"/>
              <a:buNone/>
            </a:pPr>
            <a:r>
              <a:rPr lang="en-US" sz="2590" dirty="0" smtClean="0">
                <a:latin typeface="Tahoma"/>
                <a:ea typeface="Tahoma"/>
                <a:cs typeface="Tahoma"/>
                <a:sym typeface="Tahoma"/>
              </a:rPr>
              <a:t>-Biodiversity </a:t>
            </a:r>
            <a:r>
              <a:rPr lang="en-US" sz="2590" dirty="0">
                <a:latin typeface="Tahoma"/>
                <a:ea typeface="Tahoma"/>
                <a:cs typeface="Tahoma"/>
                <a:sym typeface="Tahoma"/>
              </a:rPr>
              <a:t>Institute (BI) </a:t>
            </a:r>
            <a:r>
              <a:rPr lang="en-US" sz="2590" dirty="0" smtClean="0">
                <a:latin typeface="Tahoma"/>
                <a:ea typeface="Tahoma"/>
                <a:cs typeface="Tahoma"/>
                <a:sym typeface="Tahoma"/>
              </a:rPr>
              <a:t>is incorporating many of the lessons from the </a:t>
            </a:r>
            <a:r>
              <a:rPr lang="en-US" sz="2590" dirty="0" err="1" smtClean="0">
                <a:latin typeface="Tahoma"/>
                <a:ea typeface="Tahoma"/>
                <a:cs typeface="Tahoma"/>
                <a:sym typeface="Tahoma"/>
              </a:rPr>
              <a:t>EPSCoR</a:t>
            </a:r>
            <a:r>
              <a:rPr lang="en-US" sz="2590" dirty="0" smtClean="0">
                <a:latin typeface="Tahoma"/>
                <a:ea typeface="Tahoma"/>
                <a:cs typeface="Tahoma"/>
                <a:sym typeface="Tahoma"/>
              </a:rPr>
              <a:t> approach to building UW and Wyoming</a:t>
            </a:r>
            <a:endParaRPr sz="2590" dirty="0">
              <a:latin typeface="Tahoma"/>
              <a:ea typeface="Tahoma"/>
              <a:cs typeface="Tahoma"/>
              <a:sym typeface="Tahoma"/>
            </a:endParaRPr>
          </a:p>
          <a:p>
            <a:pPr marL="0" lvl="0" indent="0" algn="l" rtl="0">
              <a:lnSpc>
                <a:spcPct val="90000"/>
              </a:lnSpc>
              <a:spcBef>
                <a:spcPts val="518"/>
              </a:spcBef>
              <a:spcAft>
                <a:spcPts val="0"/>
              </a:spcAft>
              <a:buSzPts val="2072"/>
              <a:buNone/>
            </a:pPr>
            <a:endParaRPr sz="2590" dirty="0">
              <a:latin typeface="Tahoma"/>
              <a:ea typeface="Tahoma"/>
              <a:cs typeface="Tahoma"/>
              <a:sym typeface="Tahoma"/>
            </a:endParaRPr>
          </a:p>
          <a:p>
            <a:pPr marL="0" lvl="0" indent="0" algn="l" rtl="0">
              <a:lnSpc>
                <a:spcPct val="90000"/>
              </a:lnSpc>
              <a:spcBef>
                <a:spcPts val="518"/>
              </a:spcBef>
              <a:spcAft>
                <a:spcPts val="0"/>
              </a:spcAft>
              <a:buSzPts val="2072"/>
              <a:buNone/>
            </a:pPr>
            <a:r>
              <a:rPr lang="en-US" sz="2590" dirty="0" smtClean="0">
                <a:latin typeface="Tahoma"/>
                <a:ea typeface="Tahoma"/>
                <a:cs typeface="Tahoma"/>
                <a:sym typeface="Tahoma"/>
              </a:rPr>
              <a:t>-Process for the next NSF </a:t>
            </a:r>
            <a:r>
              <a:rPr lang="en-US" sz="2590" dirty="0" err="1" smtClean="0">
                <a:latin typeface="Tahoma"/>
                <a:ea typeface="Tahoma"/>
                <a:cs typeface="Tahoma"/>
                <a:sym typeface="Tahoma"/>
              </a:rPr>
              <a:t>EPSCoR</a:t>
            </a:r>
            <a:r>
              <a:rPr lang="en-US" sz="2590" dirty="0" smtClean="0">
                <a:latin typeface="Tahoma"/>
                <a:ea typeface="Tahoma"/>
                <a:cs typeface="Tahoma"/>
                <a:sym typeface="Tahoma"/>
              </a:rPr>
              <a:t> Track 1 proposal begins Fall 2020</a:t>
            </a:r>
          </a:p>
          <a:p>
            <a:pPr marL="0" lvl="0" indent="0" algn="l" rtl="0">
              <a:lnSpc>
                <a:spcPct val="90000"/>
              </a:lnSpc>
              <a:spcBef>
                <a:spcPts val="518"/>
              </a:spcBef>
              <a:spcAft>
                <a:spcPts val="0"/>
              </a:spcAft>
              <a:buSzPts val="2072"/>
              <a:buNone/>
            </a:pPr>
            <a:endParaRPr lang="en-US" sz="2590" dirty="0">
              <a:latin typeface="Tahoma"/>
              <a:ea typeface="Tahoma"/>
              <a:cs typeface="Tahoma"/>
              <a:sym typeface="Tahoma"/>
            </a:endParaRPr>
          </a:p>
          <a:p>
            <a:pPr marL="0" lvl="0" indent="0" algn="l" rtl="0">
              <a:lnSpc>
                <a:spcPct val="90000"/>
              </a:lnSpc>
              <a:spcBef>
                <a:spcPts val="518"/>
              </a:spcBef>
              <a:spcAft>
                <a:spcPts val="0"/>
              </a:spcAft>
              <a:buSzPts val="2072"/>
              <a:buNone/>
            </a:pPr>
            <a:r>
              <a:rPr lang="en-US" sz="2590" dirty="0" smtClean="0">
                <a:latin typeface="Tahoma"/>
                <a:ea typeface="Tahoma"/>
                <a:cs typeface="Tahoma"/>
                <a:sym typeface="Tahoma"/>
              </a:rPr>
              <a:t>-</a:t>
            </a:r>
            <a:r>
              <a:rPr lang="en-US" sz="2590" dirty="0" err="1" smtClean="0">
                <a:latin typeface="Tahoma"/>
                <a:ea typeface="Tahoma"/>
                <a:cs typeface="Tahoma"/>
                <a:sym typeface="Tahoma"/>
              </a:rPr>
              <a:t>EPSCoR</a:t>
            </a:r>
            <a:r>
              <a:rPr lang="en-US" sz="2590" dirty="0" smtClean="0">
                <a:latin typeface="Tahoma"/>
                <a:ea typeface="Tahoma"/>
                <a:cs typeface="Tahoma"/>
                <a:sym typeface="Tahoma"/>
              </a:rPr>
              <a:t> proposal must leverage investments in Grand Challenges, AMK Ranch, Science, Ag. and Education Initiatives and others</a:t>
            </a:r>
            <a:endParaRPr dirty="0"/>
          </a:p>
        </p:txBody>
      </p:sp>
      <p:pic>
        <p:nvPicPr>
          <p:cNvPr id="14" name="Google Shape;327;p27">
            <a:extLst>
              <a:ext uri="{FF2B5EF4-FFF2-40B4-BE49-F238E27FC236}">
                <a16:creationId xmlns="" xmlns:a16="http://schemas.microsoft.com/office/drawing/2014/main" id="{D17FBCB4-FE64-2B47-8962-CAA2AF139BF3}"/>
              </a:ext>
            </a:extLst>
          </p:cNvPr>
          <p:cNvPicPr preferRelativeResize="0"/>
          <p:nvPr/>
        </p:nvPicPr>
        <p:blipFill rotWithShape="1">
          <a:blip r:embed="rId3">
            <a:alphaModFix/>
          </a:blip>
          <a:srcRect/>
          <a:stretch/>
        </p:blipFill>
        <p:spPr>
          <a:xfrm>
            <a:off x="6166049" y="160958"/>
            <a:ext cx="2977951" cy="1248041"/>
          </a:xfrm>
          <a:prstGeom prst="rect">
            <a:avLst/>
          </a:prstGeom>
          <a:noFill/>
          <a:ln>
            <a:noFill/>
          </a:ln>
        </p:spPr>
      </p:pic>
      <p:pic>
        <p:nvPicPr>
          <p:cNvPr id="15" name="Google Shape;328;p27">
            <a:extLst>
              <a:ext uri="{FF2B5EF4-FFF2-40B4-BE49-F238E27FC236}">
                <a16:creationId xmlns="" xmlns:a16="http://schemas.microsoft.com/office/drawing/2014/main" id="{4B9F692A-6A7A-8845-A93D-6119C8101D7F}"/>
              </a:ext>
            </a:extLst>
          </p:cNvPr>
          <p:cNvPicPr preferRelativeResize="0"/>
          <p:nvPr/>
        </p:nvPicPr>
        <p:blipFill rotWithShape="1">
          <a:blip r:embed="rId4">
            <a:alphaModFix/>
          </a:blip>
          <a:srcRect/>
          <a:stretch/>
        </p:blipFill>
        <p:spPr>
          <a:xfrm>
            <a:off x="183026" y="5009776"/>
            <a:ext cx="2965728" cy="1848224"/>
          </a:xfrm>
          <a:prstGeom prst="rect">
            <a:avLst/>
          </a:prstGeom>
          <a:noFill/>
          <a:ln>
            <a:noFill/>
          </a:ln>
        </p:spPr>
      </p:pic>
      <p:pic>
        <p:nvPicPr>
          <p:cNvPr id="16" name="Google Shape;329;p27">
            <a:extLst>
              <a:ext uri="{FF2B5EF4-FFF2-40B4-BE49-F238E27FC236}">
                <a16:creationId xmlns="" xmlns:a16="http://schemas.microsoft.com/office/drawing/2014/main" id="{C5C2B367-2377-DC44-8556-0EDAB9E13F5B}"/>
              </a:ext>
            </a:extLst>
          </p:cNvPr>
          <p:cNvPicPr preferRelativeResize="0"/>
          <p:nvPr/>
        </p:nvPicPr>
        <p:blipFill rotWithShape="1">
          <a:blip r:embed="rId5">
            <a:alphaModFix/>
          </a:blip>
          <a:srcRect/>
          <a:stretch/>
        </p:blipFill>
        <p:spPr>
          <a:xfrm>
            <a:off x="6764405" y="4652355"/>
            <a:ext cx="2057400" cy="2057400"/>
          </a:xfrm>
          <a:prstGeom prst="rect">
            <a:avLst/>
          </a:prstGeom>
          <a:noFill/>
          <a:ln>
            <a:noFill/>
          </a:ln>
        </p:spPr>
      </p:pic>
      <p:pic>
        <p:nvPicPr>
          <p:cNvPr id="17" name="Google Shape;330;p27" descr="vanDiepenNationalMtg_20191016_v3.png">
            <a:extLst>
              <a:ext uri="{FF2B5EF4-FFF2-40B4-BE49-F238E27FC236}">
                <a16:creationId xmlns="" xmlns:a16="http://schemas.microsoft.com/office/drawing/2014/main" id="{2D3F19E1-1290-6142-8D86-1D3101F117B0}"/>
              </a:ext>
            </a:extLst>
          </p:cNvPr>
          <p:cNvPicPr preferRelativeResize="0"/>
          <p:nvPr/>
        </p:nvPicPr>
        <p:blipFill rotWithShape="1">
          <a:blip r:embed="rId6">
            <a:alphaModFix/>
          </a:blip>
          <a:srcRect/>
          <a:stretch/>
        </p:blipFill>
        <p:spPr>
          <a:xfrm>
            <a:off x="3542482" y="4679269"/>
            <a:ext cx="2807216" cy="217873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28" descr="C:\Users\eodco\Dropbox\EPSCoR Office Folder\Track 1 WyCEHG\Communications EOD\Newsletter\Pictures for newsletter\Logo\nsf_logo.jpg"/>
          <p:cNvPicPr preferRelativeResize="0"/>
          <p:nvPr/>
        </p:nvPicPr>
        <p:blipFill rotWithShape="1">
          <a:blip r:embed="rId3">
            <a:alphaModFix/>
          </a:blip>
          <a:srcRect/>
          <a:stretch/>
        </p:blipFill>
        <p:spPr>
          <a:xfrm>
            <a:off x="7848600" y="5554545"/>
            <a:ext cx="1280150" cy="1287862"/>
          </a:xfrm>
          <a:prstGeom prst="rect">
            <a:avLst/>
          </a:prstGeom>
          <a:noFill/>
          <a:ln>
            <a:noFill/>
          </a:ln>
        </p:spPr>
      </p:pic>
      <p:pic>
        <p:nvPicPr>
          <p:cNvPr id="329" name="Google Shape;329;p28" descr="C:\Users\eodco\Dropbox\EPSCoR Office Folder\Track 1 WyCEHG\Communications EOD\Newsletter\Pictures for newsletter\Logo\EPSCoR_Logo.jpg"/>
          <p:cNvPicPr preferRelativeResize="0"/>
          <p:nvPr/>
        </p:nvPicPr>
        <p:blipFill rotWithShape="1">
          <a:blip r:embed="rId4">
            <a:alphaModFix/>
          </a:blip>
          <a:srcRect/>
          <a:stretch/>
        </p:blipFill>
        <p:spPr>
          <a:xfrm>
            <a:off x="152400" y="5826903"/>
            <a:ext cx="2429996" cy="1020763"/>
          </a:xfrm>
          <a:prstGeom prst="rect">
            <a:avLst/>
          </a:prstGeom>
          <a:noFill/>
          <a:ln>
            <a:noFill/>
          </a:ln>
        </p:spPr>
      </p:pic>
      <p:sp>
        <p:nvSpPr>
          <p:cNvPr id="330" name="Google Shape;330;p28"/>
          <p:cNvSpPr txBox="1"/>
          <p:nvPr/>
        </p:nvSpPr>
        <p:spPr>
          <a:xfrm>
            <a:off x="3352800" y="152400"/>
            <a:ext cx="2372765"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Tahoma"/>
                <a:ea typeface="Tahoma"/>
                <a:cs typeface="Tahoma"/>
                <a:sym typeface="Tahoma"/>
              </a:rPr>
              <a:t>Discussion</a:t>
            </a:r>
            <a:endParaRPr sz="1400" b="0" i="0" u="none" strike="noStrike" cap="none">
              <a:solidFill>
                <a:srgbClr val="000000"/>
              </a:solidFill>
              <a:latin typeface="Arial"/>
              <a:ea typeface="Arial"/>
              <a:cs typeface="Arial"/>
              <a:sym typeface="Arial"/>
            </a:endParaRPr>
          </a:p>
        </p:txBody>
      </p:sp>
      <p:pic>
        <p:nvPicPr>
          <p:cNvPr id="331" name="Google Shape;331;p28" descr="2019-09-27 15.09.05.jpg"/>
          <p:cNvPicPr preferRelativeResize="0"/>
          <p:nvPr/>
        </p:nvPicPr>
        <p:blipFill rotWithShape="1">
          <a:blip r:embed="rId5">
            <a:alphaModFix/>
          </a:blip>
          <a:srcRect t="13335" b="13336"/>
          <a:stretch/>
        </p:blipFill>
        <p:spPr>
          <a:xfrm rot="10800000">
            <a:off x="457200" y="838200"/>
            <a:ext cx="8229600" cy="4525963"/>
          </a:xfrm>
          <a:prstGeom prst="rect">
            <a:avLst/>
          </a:prstGeom>
          <a:noFill/>
          <a:ln>
            <a:noFill/>
          </a:ln>
        </p:spPr>
      </p:pic>
      <p:pic>
        <p:nvPicPr>
          <p:cNvPr id="332" name="Google Shape;332;p28"/>
          <p:cNvPicPr preferRelativeResize="0"/>
          <p:nvPr/>
        </p:nvPicPr>
        <p:blipFill rotWithShape="1">
          <a:blip r:embed="rId6">
            <a:alphaModFix/>
          </a:blip>
          <a:srcRect/>
          <a:stretch/>
        </p:blipFill>
        <p:spPr>
          <a:xfrm>
            <a:off x="3657600" y="5485956"/>
            <a:ext cx="2888345" cy="137204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p:nvPr/>
        </p:nvSpPr>
        <p:spPr>
          <a:xfrm>
            <a:off x="228600" y="76200"/>
            <a:ext cx="8774113"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Tahoma"/>
                <a:ea typeface="Tahoma"/>
                <a:cs typeface="Tahoma"/>
                <a:sym typeface="Tahoma"/>
              </a:rPr>
              <a:t>NSF EPSCoR’s infrastructure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Tahoma"/>
                <a:ea typeface="Tahoma"/>
                <a:cs typeface="Tahoma"/>
                <a:sym typeface="Tahoma"/>
              </a:rPr>
              <a:t>outcomes at UW</a:t>
            </a:r>
            <a:endParaRPr sz="1400" b="0" i="0" u="none" strike="noStrike" cap="none">
              <a:solidFill>
                <a:srgbClr val="000000"/>
              </a:solidFill>
              <a:latin typeface="Arial"/>
              <a:ea typeface="Arial"/>
              <a:cs typeface="Arial"/>
              <a:sym typeface="Arial"/>
            </a:endParaRPr>
          </a:p>
        </p:txBody>
      </p:sp>
      <p:sp>
        <p:nvSpPr>
          <p:cNvPr id="107" name="Google Shape;107;p3"/>
          <p:cNvSpPr txBox="1"/>
          <p:nvPr/>
        </p:nvSpPr>
        <p:spPr>
          <a:xfrm>
            <a:off x="135996" y="1345179"/>
            <a:ext cx="6934200" cy="526293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chemeClr val="dk1"/>
              </a:buClr>
              <a:buSzPts val="2400"/>
            </a:pPr>
            <a:r>
              <a:rPr lang="en-US" sz="2400" dirty="0">
                <a:solidFill>
                  <a:schemeClr val="dk1"/>
                </a:solidFill>
                <a:latin typeface="Tahoma"/>
                <a:ea typeface="Tahoma"/>
                <a:cs typeface="Tahoma"/>
                <a:sym typeface="Tahoma"/>
              </a:rPr>
              <a:t>A</a:t>
            </a:r>
            <a:r>
              <a:rPr lang="en-US" sz="2400" b="0" i="0" u="none" strike="noStrike" cap="none" dirty="0" smtClean="0">
                <a:solidFill>
                  <a:schemeClr val="dk1"/>
                </a:solidFill>
                <a:latin typeface="Tahoma"/>
                <a:ea typeface="Tahoma"/>
                <a:cs typeface="Tahoma"/>
                <a:sym typeface="Tahoma"/>
              </a:rPr>
              <a:t>ligns </a:t>
            </a:r>
            <a:r>
              <a:rPr lang="en-US" sz="2400" b="0" i="0" u="none" strike="noStrike" cap="none" dirty="0">
                <a:solidFill>
                  <a:schemeClr val="dk1"/>
                </a:solidFill>
                <a:latin typeface="Tahoma"/>
                <a:ea typeface="Tahoma"/>
                <a:cs typeface="Tahoma"/>
                <a:sym typeface="Tahoma"/>
              </a:rPr>
              <a:t>with State Science and Technology Plan (water, energy, computation)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ahoma"/>
                <a:ea typeface="Tahoma"/>
                <a:cs typeface="Tahoma"/>
                <a:sym typeface="Tahoma"/>
              </a:rPr>
              <a:t>UW leveraged </a:t>
            </a:r>
            <a:r>
              <a:rPr lang="en-US" sz="2400" b="0" i="0" u="none" strike="noStrike" cap="none" dirty="0" err="1">
                <a:solidFill>
                  <a:schemeClr val="dk1"/>
                </a:solidFill>
                <a:latin typeface="Tahoma"/>
                <a:ea typeface="Tahoma"/>
                <a:cs typeface="Tahoma"/>
                <a:sym typeface="Tahoma"/>
              </a:rPr>
              <a:t>EPSCoR</a:t>
            </a:r>
            <a:r>
              <a:rPr lang="en-US" sz="2400" b="0" i="0" u="none" strike="noStrike" cap="none" dirty="0">
                <a:solidFill>
                  <a:schemeClr val="dk1"/>
                </a:solidFill>
                <a:latin typeface="Tahoma"/>
                <a:ea typeface="Tahoma"/>
                <a:cs typeface="Tahoma"/>
                <a:sym typeface="Tahoma"/>
              </a:rPr>
              <a:t> investments for: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ahoma"/>
                <a:ea typeface="Tahoma"/>
                <a:cs typeface="Tahoma"/>
                <a:sym typeface="Tahoma"/>
              </a:rPr>
              <a:t>Department of Chemistry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ahoma"/>
                <a:ea typeface="Tahoma"/>
                <a:cs typeface="Tahoma"/>
                <a:sym typeface="Tahoma"/>
              </a:rPr>
              <a:t>Energy Resources</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ahoma"/>
                <a:ea typeface="Tahoma"/>
                <a:cs typeface="Tahoma"/>
                <a:sym typeface="Tahoma"/>
              </a:rPr>
              <a:t>Wyoming Geographic Information Science Center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ahoma"/>
                <a:ea typeface="Tahoma"/>
                <a:cs typeface="Tahoma"/>
                <a:sym typeface="Tahoma"/>
              </a:rPr>
              <a:t>Program in Ecology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ahoma"/>
                <a:ea typeface="Tahoma"/>
                <a:cs typeface="Tahoma"/>
                <a:sym typeface="Tahoma"/>
              </a:rPr>
              <a:t>Stable Isotope Facility</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400"/>
              <a:buFont typeface="Arial"/>
              <a:buChar char="•"/>
            </a:pPr>
            <a:r>
              <a:rPr lang="en-US" sz="2400" b="0" i="0" u="none" strike="noStrike" cap="none" dirty="0">
                <a:solidFill>
                  <a:schemeClr val="dk1"/>
                </a:solidFill>
                <a:latin typeface="Tahoma"/>
                <a:ea typeface="Tahoma"/>
                <a:cs typeface="Tahoma"/>
                <a:sym typeface="Tahoma"/>
              </a:rPr>
              <a:t>Hydrology and </a:t>
            </a:r>
            <a:r>
              <a:rPr lang="en-US" sz="2400" b="0" i="0" u="none" strike="noStrike" cap="none" dirty="0" smtClean="0">
                <a:solidFill>
                  <a:schemeClr val="dk1"/>
                </a:solidFill>
                <a:latin typeface="Tahoma"/>
                <a:ea typeface="Tahoma"/>
                <a:cs typeface="Tahoma"/>
                <a:sym typeface="Tahoma"/>
              </a:rPr>
              <a:t>Geophysics</a:t>
            </a:r>
          </a:p>
          <a:p>
            <a:pPr marL="342900" marR="0" lvl="0" indent="-342900" algn="l" rtl="0">
              <a:lnSpc>
                <a:spcPct val="100000"/>
              </a:lnSpc>
              <a:spcBef>
                <a:spcPts val="0"/>
              </a:spcBef>
              <a:spcAft>
                <a:spcPts val="0"/>
              </a:spcAft>
              <a:buClr>
                <a:schemeClr val="dk1"/>
              </a:buClr>
              <a:buSzPts val="2400"/>
              <a:buFont typeface="Arial"/>
              <a:buChar char="•"/>
            </a:pPr>
            <a:r>
              <a:rPr lang="en-US" sz="2400" dirty="0" smtClean="0">
                <a:solidFill>
                  <a:schemeClr val="dk1"/>
                </a:solidFill>
                <a:latin typeface="Tahoma"/>
                <a:ea typeface="Tahoma"/>
                <a:cs typeface="Tahoma"/>
                <a:sym typeface="Tahoma"/>
              </a:rPr>
              <a:t>Science Initiative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Tahoma"/>
              <a:ea typeface="Tahoma"/>
              <a:cs typeface="Tahoma"/>
              <a:sym typeface="Tahom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Tahoma"/>
              <a:ea typeface="Tahoma"/>
              <a:cs typeface="Tahoma"/>
              <a:sym typeface="Tahoma"/>
            </a:endParaRPr>
          </a:p>
        </p:txBody>
      </p:sp>
      <p:pic>
        <p:nvPicPr>
          <p:cNvPr id="4" name="Google Shape;114;p4" descr="StClair_figure3.jpg">
            <a:extLst>
              <a:ext uri="{FF2B5EF4-FFF2-40B4-BE49-F238E27FC236}">
                <a16:creationId xmlns="" xmlns:a16="http://schemas.microsoft.com/office/drawing/2014/main" id="{AB8E89CA-FFE8-174B-917F-88FC07466CAE}"/>
              </a:ext>
            </a:extLst>
          </p:cNvPr>
          <p:cNvPicPr preferRelativeResize="0"/>
          <p:nvPr/>
        </p:nvPicPr>
        <p:blipFill rotWithShape="1">
          <a:blip r:embed="rId3">
            <a:alphaModFix/>
          </a:blip>
          <a:srcRect l="68337"/>
          <a:stretch/>
        </p:blipFill>
        <p:spPr>
          <a:xfrm>
            <a:off x="6914322" y="833798"/>
            <a:ext cx="2229678" cy="3811633"/>
          </a:xfrm>
          <a:prstGeom prst="rect">
            <a:avLst/>
          </a:prstGeom>
          <a:noFill/>
          <a:ln>
            <a:noFill/>
          </a:ln>
        </p:spPr>
      </p:pic>
      <p:sp>
        <p:nvSpPr>
          <p:cNvPr id="5" name="Google Shape;115;p4">
            <a:extLst>
              <a:ext uri="{FF2B5EF4-FFF2-40B4-BE49-F238E27FC236}">
                <a16:creationId xmlns="" xmlns:a16="http://schemas.microsoft.com/office/drawing/2014/main" id="{7E749FB5-CE14-7342-9DF7-A8801D947E9B}"/>
              </a:ext>
            </a:extLst>
          </p:cNvPr>
          <p:cNvSpPr txBox="1"/>
          <p:nvPr/>
        </p:nvSpPr>
        <p:spPr>
          <a:xfrm>
            <a:off x="6574793" y="4594230"/>
            <a:ext cx="265258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ndara"/>
                <a:ea typeface="Candara"/>
                <a:cs typeface="Candara"/>
                <a:sym typeface="Candara"/>
              </a:rPr>
              <a:t>St. Clair et al Science 2015</a:t>
            </a:r>
            <a:endParaRPr dirty="0"/>
          </a:p>
        </p:txBody>
      </p:sp>
      <p:pic>
        <p:nvPicPr>
          <p:cNvPr id="6" name="Google Shape;100;p2" descr="FY17_EPSCoR_Map.png"/>
          <p:cNvPicPr preferRelativeResize="0"/>
          <p:nvPr/>
        </p:nvPicPr>
        <p:blipFill rotWithShape="1">
          <a:blip r:embed="rId4">
            <a:alphaModFix/>
          </a:blip>
          <a:srcRect/>
          <a:stretch/>
        </p:blipFill>
        <p:spPr>
          <a:xfrm>
            <a:off x="4124219" y="3963752"/>
            <a:ext cx="2495059" cy="282209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p:nvPr/>
        </p:nvSpPr>
        <p:spPr>
          <a:xfrm>
            <a:off x="58803" y="24714"/>
            <a:ext cx="9085197"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Tahoma"/>
                <a:ea typeface="Tahoma"/>
                <a:cs typeface="Tahoma"/>
                <a:sym typeface="Tahoma"/>
              </a:rPr>
              <a:t>Linking microbial life to ecosystem services across Wyoming’s dynamic landscape</a:t>
            </a:r>
            <a:endParaRPr sz="3200" b="1" i="0" u="none" strike="noStrike" cap="none">
              <a:solidFill>
                <a:schemeClr val="dk1"/>
              </a:solidFill>
              <a:latin typeface="Tahoma"/>
              <a:ea typeface="Tahoma"/>
              <a:cs typeface="Tahoma"/>
              <a:sym typeface="Tahoma"/>
            </a:endParaRPr>
          </a:p>
        </p:txBody>
      </p:sp>
      <p:pic>
        <p:nvPicPr>
          <p:cNvPr id="121" name="Google Shape;121;p6"/>
          <p:cNvPicPr preferRelativeResize="0"/>
          <p:nvPr/>
        </p:nvPicPr>
        <p:blipFill rotWithShape="1">
          <a:blip r:embed="rId3">
            <a:alphaModFix/>
          </a:blip>
          <a:srcRect/>
          <a:stretch/>
        </p:blipFill>
        <p:spPr>
          <a:xfrm>
            <a:off x="76200" y="1346886"/>
            <a:ext cx="8856597" cy="54864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txBox="1"/>
          <p:nvPr/>
        </p:nvSpPr>
        <p:spPr>
          <a:xfrm>
            <a:off x="228601" y="304800"/>
            <a:ext cx="8737168" cy="2308324"/>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ahoma"/>
                <a:ea typeface="Tahoma"/>
                <a:cs typeface="Tahoma"/>
                <a:sym typeface="Tahoma"/>
              </a:rPr>
              <a:t>Discover rules of microbial life along natural and anthropogenic gradients.</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sng" strike="noStrike" cap="none" dirty="0">
                <a:solidFill>
                  <a:schemeClr val="dk1"/>
                </a:solidFill>
                <a:latin typeface="Tahoma"/>
                <a:ea typeface="Tahoma"/>
                <a:cs typeface="Tahoma"/>
                <a:sym typeface="Tahoma"/>
              </a:rPr>
              <a:t>Who lives where and when</a:t>
            </a:r>
            <a:r>
              <a:rPr lang="en-US" sz="2400" b="0" i="0" u="none" strike="noStrike" cap="none" dirty="0">
                <a:solidFill>
                  <a:schemeClr val="dk1"/>
                </a:solidFill>
                <a:latin typeface="Tahoma"/>
                <a:ea typeface="Tahoma"/>
                <a:cs typeface="Tahoma"/>
                <a:sym typeface="Tahoma"/>
              </a:rPr>
              <a:t>? A fundamental question of biodiversity and biogeography</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sng" strike="noStrike" cap="none" dirty="0">
                <a:solidFill>
                  <a:schemeClr val="dk1"/>
                </a:solidFill>
                <a:latin typeface="Tahoma"/>
                <a:ea typeface="Tahoma"/>
                <a:cs typeface="Tahoma"/>
                <a:sym typeface="Tahoma"/>
              </a:rPr>
              <a:t>What are they doing</a:t>
            </a:r>
            <a:r>
              <a:rPr lang="en-US" sz="2400" b="0" i="0" u="none" strike="noStrike" cap="none" dirty="0">
                <a:solidFill>
                  <a:schemeClr val="dk1"/>
                </a:solidFill>
                <a:latin typeface="Tahoma"/>
                <a:ea typeface="Tahoma"/>
                <a:cs typeface="Tahoma"/>
                <a:sym typeface="Tahoma"/>
              </a:rPr>
              <a:t>? A fundamental question of function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pic>
        <p:nvPicPr>
          <p:cNvPr id="128" name="Google Shape;128;p7" descr="community.assembly.filters.schematic.PNG"/>
          <p:cNvPicPr preferRelativeResize="0"/>
          <p:nvPr/>
        </p:nvPicPr>
        <p:blipFill rotWithShape="1">
          <a:blip r:embed="rId3">
            <a:alphaModFix/>
          </a:blip>
          <a:srcRect b="7334"/>
          <a:stretch/>
        </p:blipFill>
        <p:spPr>
          <a:xfrm>
            <a:off x="76200" y="2210561"/>
            <a:ext cx="4953000" cy="4470656"/>
          </a:xfrm>
          <a:prstGeom prst="rect">
            <a:avLst/>
          </a:prstGeom>
          <a:noFill/>
          <a:ln>
            <a:noFill/>
          </a:ln>
        </p:spPr>
      </p:pic>
      <p:sp>
        <p:nvSpPr>
          <p:cNvPr id="129" name="Google Shape;129;p7"/>
          <p:cNvSpPr txBox="1"/>
          <p:nvPr/>
        </p:nvSpPr>
        <p:spPr>
          <a:xfrm>
            <a:off x="76200" y="6496551"/>
            <a:ext cx="35052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Tahoma"/>
                <a:ea typeface="Tahoma"/>
                <a:cs typeface="Tahoma"/>
                <a:sym typeface="Tahoma"/>
              </a:rPr>
              <a:t>Hille</a:t>
            </a:r>
            <a:r>
              <a:rPr lang="en-US" sz="1800" b="0" i="0" u="none" strike="noStrike" cap="none" dirty="0">
                <a:solidFill>
                  <a:schemeClr val="dk1"/>
                </a:solidFill>
                <a:latin typeface="Tahoma"/>
                <a:ea typeface="Tahoma"/>
                <a:cs typeface="Tahoma"/>
                <a:sym typeface="Tahoma"/>
              </a:rPr>
              <a:t> </a:t>
            </a:r>
            <a:r>
              <a:rPr lang="en-US" sz="1800" b="0" i="0" u="none" strike="noStrike" cap="none" dirty="0" err="1">
                <a:solidFill>
                  <a:schemeClr val="dk1"/>
                </a:solidFill>
                <a:latin typeface="Tahoma"/>
                <a:ea typeface="Tahoma"/>
                <a:cs typeface="Tahoma"/>
                <a:sym typeface="Tahoma"/>
              </a:rPr>
              <a:t>Ris</a:t>
            </a:r>
            <a:r>
              <a:rPr lang="en-US" sz="1800" b="0" i="0" u="none" strike="noStrike" cap="none" dirty="0">
                <a:solidFill>
                  <a:schemeClr val="dk1"/>
                </a:solidFill>
                <a:latin typeface="Tahoma"/>
                <a:ea typeface="Tahoma"/>
                <a:cs typeface="Tahoma"/>
                <a:sym typeface="Tahoma"/>
              </a:rPr>
              <a:t> </a:t>
            </a:r>
            <a:r>
              <a:rPr lang="en-US" sz="1800" b="0" i="0" u="none" strike="noStrike" cap="none" dirty="0" err="1">
                <a:solidFill>
                  <a:schemeClr val="dk1"/>
                </a:solidFill>
                <a:latin typeface="Tahoma"/>
                <a:ea typeface="Tahoma"/>
                <a:cs typeface="Tahoma"/>
                <a:sym typeface="Tahoma"/>
              </a:rPr>
              <a:t>Lambers</a:t>
            </a:r>
            <a:r>
              <a:rPr lang="en-US" sz="1800" b="0" i="0" u="none" strike="noStrike" cap="none" dirty="0">
                <a:solidFill>
                  <a:schemeClr val="dk1"/>
                </a:solidFill>
                <a:latin typeface="Tahoma"/>
                <a:ea typeface="Tahoma"/>
                <a:cs typeface="Tahoma"/>
                <a:sym typeface="Tahoma"/>
              </a:rPr>
              <a:t> et al. 2012</a:t>
            </a:r>
            <a:endParaRPr sz="1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 xmlns:a16="http://schemas.microsoft.com/office/drawing/2014/main" id="{BEE51C5F-EC7B-3342-8304-A9F93A2DC292}"/>
              </a:ext>
            </a:extLst>
          </p:cNvPr>
          <p:cNvPicPr>
            <a:picLocks noChangeAspect="1"/>
          </p:cNvPicPr>
          <p:nvPr/>
        </p:nvPicPr>
        <p:blipFill>
          <a:blip r:embed="rId4"/>
          <a:stretch>
            <a:fillRect/>
          </a:stretch>
        </p:blipFill>
        <p:spPr>
          <a:xfrm>
            <a:off x="6409336" y="2377679"/>
            <a:ext cx="1563787" cy="3937123"/>
          </a:xfrm>
          <a:prstGeom prst="rect">
            <a:avLst/>
          </a:prstGeom>
        </p:spPr>
      </p:pic>
      <p:sp>
        <p:nvSpPr>
          <p:cNvPr id="9" name="Google Shape;129;p7">
            <a:extLst>
              <a:ext uri="{FF2B5EF4-FFF2-40B4-BE49-F238E27FC236}">
                <a16:creationId xmlns="" xmlns:a16="http://schemas.microsoft.com/office/drawing/2014/main" id="{340B0702-BFE6-6449-AB5E-A57FBE88D3B9}"/>
              </a:ext>
            </a:extLst>
          </p:cNvPr>
          <p:cNvSpPr txBox="1"/>
          <p:nvPr/>
        </p:nvSpPr>
        <p:spPr>
          <a:xfrm>
            <a:off x="5994709" y="6340316"/>
            <a:ext cx="255920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err="1">
                <a:solidFill>
                  <a:schemeClr val="dk1"/>
                </a:solidFill>
                <a:latin typeface="Tahoma"/>
                <a:ea typeface="Tahoma"/>
                <a:cs typeface="Tahoma"/>
                <a:sym typeface="Tahoma"/>
              </a:rPr>
              <a:t>Winogradsky</a:t>
            </a:r>
            <a:r>
              <a:rPr lang="en-US" sz="1800" b="0" i="0" u="none" strike="noStrike" cap="none" dirty="0">
                <a:solidFill>
                  <a:schemeClr val="dk1"/>
                </a:solidFill>
                <a:latin typeface="Tahoma"/>
                <a:ea typeface="Tahoma"/>
                <a:cs typeface="Tahoma"/>
                <a:sym typeface="Tahoma"/>
              </a:rPr>
              <a:t> column</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7903188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5"/>
          <p:cNvSpPr txBox="1"/>
          <p:nvPr/>
        </p:nvSpPr>
        <p:spPr>
          <a:xfrm>
            <a:off x="254870" y="84498"/>
            <a:ext cx="8702260" cy="1569620"/>
          </a:xfrm>
          <a:prstGeom prst="rect">
            <a:avLst/>
          </a:prstGeom>
          <a:noFill/>
          <a:ln>
            <a:noFill/>
          </a:ln>
        </p:spPr>
        <p:txBody>
          <a:bodyPr spcFirstLastPara="1" wrap="square" lIns="91425" tIns="45700" rIns="91425" bIns="45700" anchor="t" anchorCtr="0">
            <a:spAutoFit/>
          </a:bodyPr>
          <a:lstStyle/>
          <a:p>
            <a:pPr marL="742950" marR="0" lvl="1" indent="-285750" algn="l" rtl="0">
              <a:lnSpc>
                <a:spcPct val="100000"/>
              </a:lnSpc>
              <a:spcBef>
                <a:spcPts val="0"/>
              </a:spcBef>
              <a:spcAft>
                <a:spcPts val="0"/>
              </a:spcAft>
              <a:buClr>
                <a:schemeClr val="dk1"/>
              </a:buClr>
              <a:buSzPts val="2400"/>
              <a:buFont typeface="Arial"/>
              <a:buChar char="•"/>
            </a:pPr>
            <a:r>
              <a:rPr lang="en-US" sz="2400" b="0" i="0" u="sng" strike="noStrike" cap="none" dirty="0" smtClean="0">
                <a:solidFill>
                  <a:schemeClr val="dk1"/>
                </a:solidFill>
                <a:latin typeface="Tahoma"/>
                <a:ea typeface="Tahoma"/>
                <a:cs typeface="Tahoma"/>
                <a:sym typeface="Tahoma"/>
              </a:rPr>
              <a:t>Who </a:t>
            </a:r>
            <a:r>
              <a:rPr lang="en-US" sz="2400" b="0" i="0" u="sng" strike="noStrike" cap="none" dirty="0">
                <a:solidFill>
                  <a:schemeClr val="dk1"/>
                </a:solidFill>
                <a:latin typeface="Tahoma"/>
                <a:ea typeface="Tahoma"/>
                <a:cs typeface="Tahoma"/>
                <a:sym typeface="Tahoma"/>
              </a:rPr>
              <a:t>lives where and when</a:t>
            </a:r>
            <a:r>
              <a:rPr lang="en-US" sz="2400" b="0" i="0" u="none" strike="noStrike" cap="none" dirty="0">
                <a:solidFill>
                  <a:schemeClr val="dk1"/>
                </a:solidFill>
                <a:latin typeface="Tahoma"/>
                <a:ea typeface="Tahoma"/>
                <a:cs typeface="Tahoma"/>
                <a:sym typeface="Tahoma"/>
              </a:rPr>
              <a:t>? A fundamental question of biodiversity and biogeography</a:t>
            </a:r>
            <a:endParaRPr sz="1400" b="0" i="0" u="none" strike="noStrike" cap="none" dirty="0">
              <a:solidFill>
                <a:srgbClr val="000000"/>
              </a:solidFill>
              <a:latin typeface="Arial"/>
              <a:ea typeface="Arial"/>
              <a:cs typeface="Arial"/>
              <a:sym typeface="Arial"/>
            </a:endParaRPr>
          </a:p>
          <a:p>
            <a:pPr marL="742950" marR="0" lvl="1" indent="-285750" algn="l" rtl="0">
              <a:lnSpc>
                <a:spcPct val="100000"/>
              </a:lnSpc>
              <a:spcBef>
                <a:spcPts val="0"/>
              </a:spcBef>
              <a:spcAft>
                <a:spcPts val="0"/>
              </a:spcAft>
              <a:buClr>
                <a:schemeClr val="dk1"/>
              </a:buClr>
              <a:buSzPts val="2400"/>
              <a:buFont typeface="Arial"/>
              <a:buChar char="•"/>
            </a:pPr>
            <a:r>
              <a:rPr lang="en-US" sz="2400" b="0" i="0" u="sng" strike="noStrike" cap="none" dirty="0">
                <a:solidFill>
                  <a:schemeClr val="dk1"/>
                </a:solidFill>
                <a:latin typeface="Tahoma"/>
                <a:ea typeface="Tahoma"/>
                <a:cs typeface="Tahoma"/>
                <a:sym typeface="Tahoma"/>
              </a:rPr>
              <a:t>What are they doing</a:t>
            </a:r>
            <a:r>
              <a:rPr lang="en-US" sz="2400" b="0" i="0" u="none" strike="noStrike" cap="none" dirty="0">
                <a:solidFill>
                  <a:schemeClr val="dk1"/>
                </a:solidFill>
                <a:latin typeface="Tahoma"/>
                <a:ea typeface="Tahoma"/>
                <a:cs typeface="Tahoma"/>
                <a:sym typeface="Tahoma"/>
              </a:rPr>
              <a:t>? A fundamental question of function</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Arial"/>
              <a:ea typeface="Arial"/>
              <a:cs typeface="Arial"/>
              <a:sym typeface="Arial"/>
            </a:endParaRPr>
          </a:p>
        </p:txBody>
      </p:sp>
      <p:pic>
        <p:nvPicPr>
          <p:cNvPr id="202" name="Google Shape;202;p15" descr="vanDiepenNationalMtg_20191016_v3.png"/>
          <p:cNvPicPr preferRelativeResize="0"/>
          <p:nvPr/>
        </p:nvPicPr>
        <p:blipFill rotWithShape="1">
          <a:blip r:embed="rId3">
            <a:alphaModFix/>
          </a:blip>
          <a:srcRect/>
          <a:stretch/>
        </p:blipFill>
        <p:spPr>
          <a:xfrm>
            <a:off x="2081533" y="1206500"/>
            <a:ext cx="5713092" cy="4206877"/>
          </a:xfrm>
          <a:prstGeom prst="rect">
            <a:avLst/>
          </a:prstGeom>
          <a:noFill/>
          <a:ln>
            <a:noFill/>
          </a:ln>
        </p:spPr>
      </p:pic>
      <p:sp>
        <p:nvSpPr>
          <p:cNvPr id="5" name="Google Shape;145;p9"/>
          <p:cNvSpPr txBox="1"/>
          <p:nvPr/>
        </p:nvSpPr>
        <p:spPr>
          <a:xfrm>
            <a:off x="5451625" y="5437368"/>
            <a:ext cx="355091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Tahoma"/>
                <a:ea typeface="Tahoma"/>
                <a:cs typeface="Tahoma"/>
                <a:sym typeface="Tahoma"/>
              </a:rPr>
              <a:t>Currently: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ahoma"/>
                <a:ea typeface="Tahoma"/>
                <a:cs typeface="Tahoma"/>
                <a:sym typeface="Tahoma"/>
              </a:rPr>
              <a:t>&gt;5,200 samples collected at &gt;1100 sites.</a:t>
            </a:r>
            <a:endParaRPr sz="1400" b="0" i="0" u="none" strike="noStrike" cap="none" dirty="0">
              <a:solidFill>
                <a:srgbClr val="000000"/>
              </a:solidFill>
              <a:latin typeface="Arial"/>
              <a:ea typeface="Arial"/>
              <a:cs typeface="Arial"/>
              <a:sym typeface="Arial"/>
            </a:endParaRPr>
          </a:p>
        </p:txBody>
      </p:sp>
      <p:sp>
        <p:nvSpPr>
          <p:cNvPr id="6" name="Google Shape;146;p9"/>
          <p:cNvSpPr txBox="1"/>
          <p:nvPr/>
        </p:nvSpPr>
        <p:spPr>
          <a:xfrm>
            <a:off x="0" y="5288340"/>
            <a:ext cx="419100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Tahoma"/>
                <a:ea typeface="Tahoma"/>
                <a:cs typeface="Tahoma"/>
                <a:sym typeface="Tahoma"/>
              </a:rPr>
              <a:t>Proposed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Tahoma"/>
                <a:ea typeface="Tahoma"/>
                <a:cs typeface="Tahoma"/>
                <a:sym typeface="Tahoma"/>
              </a:rPr>
              <a:t>(for Years 1-5):</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Tahoma"/>
                <a:ea typeface="Tahoma"/>
                <a:cs typeface="Tahoma"/>
                <a:sym typeface="Tahoma"/>
              </a:rPr>
              <a:t>19,225 samples to be collected at 400 sites.</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0885601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590800"/>
            <a:ext cx="4605867" cy="2590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847273"/>
            <a:ext cx="2870073" cy="4114800"/>
          </a:xfrm>
          <a:prstGeom prst="rect">
            <a:avLst/>
          </a:prstGeom>
        </p:spPr>
      </p:pic>
      <p:sp>
        <p:nvSpPr>
          <p:cNvPr id="7" name="Title 1"/>
          <p:cNvSpPr txBox="1">
            <a:spLocks/>
          </p:cNvSpPr>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b="1" dirty="0">
                <a:latin typeface="Tahoma" panose="020B0604030504040204" pitchFamily="34" charset="0"/>
                <a:ea typeface="Tahoma" panose="020B0604030504040204" pitchFamily="34" charset="0"/>
                <a:cs typeface="Tahoma" panose="020B0604030504040204" pitchFamily="34" charset="0"/>
              </a:rPr>
              <a:t>What are the consequences of microbes, to other organisms and economically?</a:t>
            </a:r>
          </a:p>
        </p:txBody>
      </p:sp>
      <p:sp>
        <p:nvSpPr>
          <p:cNvPr id="2" name="TextBox 1"/>
          <p:cNvSpPr txBox="1"/>
          <p:nvPr/>
        </p:nvSpPr>
        <p:spPr>
          <a:xfrm>
            <a:off x="460375" y="5476875"/>
            <a:ext cx="4381500" cy="1015663"/>
          </a:xfrm>
          <a:prstGeom prst="rect">
            <a:avLst/>
          </a:prstGeom>
          <a:noFill/>
        </p:spPr>
        <p:txBody>
          <a:bodyPr wrap="square" rtlCol="0">
            <a:spAutoFit/>
          </a:bodyPr>
          <a:lstStyle/>
          <a:p>
            <a:r>
              <a:rPr lang="en-US" sz="2000" b="1" dirty="0" err="1">
                <a:solidFill>
                  <a:schemeClr val="dk1"/>
                </a:solidFill>
                <a:latin typeface="Calibri"/>
                <a:ea typeface="Calibri"/>
                <a:cs typeface="Calibri"/>
                <a:sym typeface="Calibri"/>
              </a:rPr>
              <a:t>Microbiome</a:t>
            </a:r>
            <a:r>
              <a:rPr lang="en-US" sz="2000" b="1" dirty="0">
                <a:solidFill>
                  <a:schemeClr val="dk1"/>
                </a:solidFill>
                <a:latin typeface="Calibri"/>
                <a:ea typeface="Calibri"/>
                <a:cs typeface="Calibri"/>
                <a:sym typeface="Calibri"/>
              </a:rPr>
              <a:t> </a:t>
            </a:r>
            <a:r>
              <a:rPr lang="en-US" sz="2000" b="1" dirty="0" smtClean="0">
                <a:solidFill>
                  <a:schemeClr val="dk1"/>
                </a:solidFill>
                <a:latin typeface="Calibri"/>
                <a:ea typeface="Calibri"/>
                <a:cs typeface="Calibri"/>
                <a:sym typeface="Calibri"/>
              </a:rPr>
              <a:t>has a larger effect on human health than genetics</a:t>
            </a:r>
            <a:endParaRPr lang="en-US" sz="2000" b="1" dirty="0">
              <a:solidFill>
                <a:schemeClr val="dk1"/>
              </a:solidFill>
              <a:latin typeface="Calibri"/>
              <a:ea typeface="Calibri"/>
              <a:cs typeface="Calibri"/>
              <a:sym typeface="Calibri"/>
            </a:endParaRPr>
          </a:p>
          <a:p>
            <a:endParaRPr lang="en-US" sz="2000" dirty="0"/>
          </a:p>
        </p:txBody>
      </p:sp>
    </p:spTree>
    <p:extLst>
      <p:ext uri="{BB962C8B-B14F-4D97-AF65-F5344CB8AC3E}">
        <p14:creationId xmlns:p14="http://schemas.microsoft.com/office/powerpoint/2010/main" val="30243252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294790" flipH="1">
            <a:off x="2088829" y="2626695"/>
            <a:ext cx="3120509" cy="2717757"/>
          </a:xfrm>
          <a:prstGeom prst="rect">
            <a:avLst/>
          </a:prstGeom>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624" y="3320665"/>
            <a:ext cx="1219200" cy="216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p:cNvCxnSpPr/>
          <p:nvPr/>
        </p:nvCxnSpPr>
        <p:spPr>
          <a:xfrm>
            <a:off x="744024" y="4267200"/>
            <a:ext cx="34480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2" descr="http://virtualplant.bio.puc.cl/Lab/image/athalianaSm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1" y="1905000"/>
            <a:ext cx="949763" cy="3013666"/>
          </a:xfrm>
          <a:prstGeom prst="rect">
            <a:avLst/>
          </a:prstGeom>
          <a:noFill/>
          <a:extLst>
            <a:ext uri="{909E8E84-426E-40dd-AFC4-6F175D3DCCD1}">
              <a14:hiddenFill xmlns:a14="http://schemas.microsoft.com/office/drawing/2010/main">
                <a:solidFill>
                  <a:srgbClr val="FFFFFF"/>
                </a:solidFill>
              </a14:hiddenFill>
            </a:ext>
          </a:extLst>
        </p:spPr>
      </p:pic>
      <p:sp>
        <p:nvSpPr>
          <p:cNvPr id="17" name="Up Arrow 16"/>
          <p:cNvSpPr/>
          <p:nvPr/>
        </p:nvSpPr>
        <p:spPr>
          <a:xfrm>
            <a:off x="4477824" y="3810000"/>
            <a:ext cx="457200" cy="685800"/>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4958144" y="4377201"/>
            <a:ext cx="347765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Nutrient Access</a:t>
            </a:r>
          </a:p>
          <a:p>
            <a:pPr marL="285750" indent="-285750">
              <a:buFont typeface="Arial" panose="020B0604020202020204" pitchFamily="34" charset="0"/>
              <a:buChar char="•"/>
            </a:pPr>
            <a:r>
              <a:rPr lang="en-US" sz="2000" dirty="0"/>
              <a:t>Pathogen defense</a:t>
            </a:r>
          </a:p>
          <a:p>
            <a:pPr marL="285750" indent="-285750">
              <a:buFont typeface="Arial" panose="020B0604020202020204" pitchFamily="34" charset="0"/>
              <a:buChar char="•"/>
            </a:pPr>
            <a:r>
              <a:rPr lang="en-US" sz="2000" b="1" dirty="0"/>
              <a:t>Herbivore defense</a:t>
            </a:r>
          </a:p>
          <a:p>
            <a:pPr marL="285750" indent="-285750">
              <a:buFont typeface="Arial" panose="020B0604020202020204" pitchFamily="34" charset="0"/>
              <a:buChar char="•"/>
            </a:pPr>
            <a:r>
              <a:rPr lang="en-US" sz="2000" dirty="0"/>
              <a:t>Tolerance of abiotic stress</a:t>
            </a:r>
          </a:p>
        </p:txBody>
      </p:sp>
      <p:sp>
        <p:nvSpPr>
          <p:cNvPr id="12" name="Title 1"/>
          <p:cNvSpPr txBox="1">
            <a:spLocks/>
          </p:cNvSpPr>
          <p:nvPr/>
        </p:nvSpPr>
        <p:spPr>
          <a:xfrm>
            <a:off x="654306" y="444747"/>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2800" b="1" dirty="0">
                <a:latin typeface="Tahoma" panose="020B0604030504040204" pitchFamily="34" charset="0"/>
                <a:ea typeface="Tahoma" panose="020B0604030504040204" pitchFamily="34" charset="0"/>
                <a:cs typeface="Tahoma" panose="020B0604030504040204" pitchFamily="34" charset="0"/>
              </a:rPr>
              <a:t>Plant genetics determines susceptibility to herbivores, but to a lesser degree than microbes! </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652" y="1918594"/>
            <a:ext cx="1612665" cy="1203296"/>
          </a:xfrm>
          <a:prstGeom prst="rect">
            <a:avLst/>
          </a:prstGeom>
        </p:spPr>
      </p:pic>
      <p:sp>
        <p:nvSpPr>
          <p:cNvPr id="10" name="TextBox 9"/>
          <p:cNvSpPr txBox="1"/>
          <p:nvPr/>
        </p:nvSpPr>
        <p:spPr>
          <a:xfrm>
            <a:off x="5223043" y="3167109"/>
            <a:ext cx="3493264" cy="461665"/>
          </a:xfrm>
          <a:prstGeom prst="rect">
            <a:avLst/>
          </a:prstGeom>
          <a:noFill/>
        </p:spPr>
        <p:txBody>
          <a:bodyPr wrap="none" rtlCol="0">
            <a:spAutoFit/>
          </a:bodyPr>
          <a:lstStyle/>
          <a:p>
            <a:r>
              <a:rPr lang="en-US" sz="1200" dirty="0">
                <a:latin typeface="+mj-lt"/>
              </a:rPr>
              <a:t>Aphids </a:t>
            </a:r>
            <a:r>
              <a:rPr lang="en-US" sz="1200" i="1" dirty="0" err="1">
                <a:latin typeface="+mj-lt"/>
              </a:rPr>
              <a:t>Myzus</a:t>
            </a:r>
            <a:r>
              <a:rPr lang="en-US" sz="1200" i="1" dirty="0">
                <a:latin typeface="+mj-lt"/>
              </a:rPr>
              <a:t> </a:t>
            </a:r>
            <a:r>
              <a:rPr lang="en-US" sz="1200" i="1" dirty="0" err="1">
                <a:latin typeface="+mj-lt"/>
              </a:rPr>
              <a:t>persicae</a:t>
            </a:r>
            <a:r>
              <a:rPr lang="en-US" sz="1200" dirty="0">
                <a:latin typeface="+mj-lt"/>
              </a:rPr>
              <a:t>      </a:t>
            </a:r>
            <a:r>
              <a:rPr lang="en-US" sz="1200" dirty="0" smtClean="0">
                <a:latin typeface="+mj-lt"/>
              </a:rPr>
              <a:t>Flea </a:t>
            </a:r>
            <a:r>
              <a:rPr lang="en-US" sz="1200" dirty="0">
                <a:latin typeface="+mj-lt"/>
              </a:rPr>
              <a:t>beetles </a:t>
            </a:r>
          </a:p>
          <a:p>
            <a:r>
              <a:rPr lang="en-US" sz="1200" i="1" dirty="0">
                <a:latin typeface="+mj-lt"/>
              </a:rPr>
              <a:t>                                    	</a:t>
            </a:r>
            <a:r>
              <a:rPr lang="en-US" sz="1200" i="1" dirty="0" err="1" smtClean="0">
                <a:latin typeface="+mj-lt"/>
              </a:rPr>
              <a:t>Phyllotreta</a:t>
            </a:r>
            <a:r>
              <a:rPr lang="en-US" sz="1200" i="1" dirty="0" smtClean="0">
                <a:latin typeface="+mj-lt"/>
              </a:rPr>
              <a:t> </a:t>
            </a:r>
            <a:r>
              <a:rPr lang="en-US" sz="1200" i="1" dirty="0" err="1">
                <a:latin typeface="+mj-lt"/>
              </a:rPr>
              <a:t>cruciferae</a:t>
            </a:r>
            <a:endParaRPr lang="en-US" sz="1200" dirty="0">
              <a:latin typeface="+mj-lt"/>
            </a:endParaRPr>
          </a:p>
        </p:txBody>
      </p:sp>
      <p:pic>
        <p:nvPicPr>
          <p:cNvPr id="11" name="Picture 2" descr="Image result for Myzus persicae          on Brassica           pictur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9243" y="1929410"/>
            <a:ext cx="1600200" cy="12001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964653"/>
            <a:ext cx="8673393" cy="923330"/>
          </a:xfrm>
          <a:prstGeom prst="rect">
            <a:avLst/>
          </a:prstGeom>
          <a:noFill/>
        </p:spPr>
        <p:txBody>
          <a:bodyPr wrap="none" rtlCol="0">
            <a:spAutoFit/>
          </a:bodyPr>
          <a:lstStyle/>
          <a:p>
            <a:r>
              <a:rPr lang="en-US" altLang="en-US" sz="1800" dirty="0">
                <a:latin typeface="Tahoma" panose="020B0604030504040204" pitchFamily="34" charset="0"/>
                <a:ea typeface="Tahoma" panose="020B0604030504040204" pitchFamily="34" charset="0"/>
                <a:cs typeface="Tahoma" panose="020B0604030504040204" pitchFamily="34" charset="0"/>
              </a:rPr>
              <a:t>Scientists focused on crop improvement should work as much (more?) on </a:t>
            </a:r>
            <a:r>
              <a:rPr lang="en-US" altLang="en-US" sz="1800" dirty="0" smtClean="0">
                <a:latin typeface="Tahoma" panose="020B0604030504040204" pitchFamily="34" charset="0"/>
                <a:ea typeface="Tahoma" panose="020B0604030504040204" pitchFamily="34" charset="0"/>
                <a:cs typeface="Tahoma" panose="020B0604030504040204" pitchFamily="34" charset="0"/>
              </a:rPr>
              <a:t>microbes</a:t>
            </a:r>
          </a:p>
          <a:p>
            <a:r>
              <a:rPr lang="en-US" altLang="en-US" sz="1800" dirty="0" smtClean="0">
                <a:latin typeface="Tahoma" panose="020B0604030504040204" pitchFamily="34" charset="0"/>
                <a:ea typeface="Tahoma" panose="020B0604030504040204" pitchFamily="34" charset="0"/>
                <a:cs typeface="Tahoma" panose="020B0604030504040204" pitchFamily="34" charset="0"/>
              </a:rPr>
              <a:t> </a:t>
            </a:r>
            <a:r>
              <a:rPr lang="en-US" altLang="en-US" sz="1800" dirty="0">
                <a:latin typeface="Tahoma" panose="020B0604030504040204" pitchFamily="34" charset="0"/>
                <a:ea typeface="Tahoma" panose="020B0604030504040204" pitchFamily="34" charset="0"/>
                <a:cs typeface="Tahoma" panose="020B0604030504040204" pitchFamily="34" charset="0"/>
              </a:rPr>
              <a:t>as plant genetics.</a:t>
            </a:r>
          </a:p>
          <a:p>
            <a:endParaRPr lang="en-US" sz="1800" dirty="0"/>
          </a:p>
        </p:txBody>
      </p:sp>
    </p:spTree>
    <p:extLst>
      <p:ext uri="{BB962C8B-B14F-4D97-AF65-F5344CB8AC3E}">
        <p14:creationId xmlns:p14="http://schemas.microsoft.com/office/powerpoint/2010/main" val="104420435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2"/>
          <p:cNvSpPr txBox="1">
            <a:spLocks noGrp="1"/>
          </p:cNvSpPr>
          <p:nvPr>
            <p:ph type="title"/>
          </p:nvPr>
        </p:nvSpPr>
        <p:spPr>
          <a:xfrm>
            <a:off x="65472" y="0"/>
            <a:ext cx="8229600" cy="590073"/>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SzPts val="1400"/>
              <a:buNone/>
            </a:pPr>
            <a:r>
              <a:rPr lang="en-US" sz="3200" dirty="0">
                <a:latin typeface="Tahoma"/>
                <a:ea typeface="Tahoma"/>
                <a:cs typeface="Tahoma"/>
                <a:sym typeface="Tahoma"/>
              </a:rPr>
              <a:t>Microbial functional prospecting</a:t>
            </a:r>
            <a:endParaRPr sz="3200" dirty="0">
              <a:latin typeface="Tahoma"/>
              <a:ea typeface="Tahoma"/>
              <a:cs typeface="Tahoma"/>
              <a:sym typeface="Tahoma"/>
            </a:endParaRPr>
          </a:p>
        </p:txBody>
      </p:sp>
      <p:sp>
        <p:nvSpPr>
          <p:cNvPr id="173" name="Google Shape;173;p12"/>
          <p:cNvSpPr txBox="1">
            <a:spLocks noGrp="1"/>
          </p:cNvSpPr>
          <p:nvPr>
            <p:ph type="body" idx="1"/>
          </p:nvPr>
        </p:nvSpPr>
        <p:spPr>
          <a:xfrm>
            <a:off x="328920" y="695848"/>
            <a:ext cx="4340268" cy="4525963"/>
          </a:xfrm>
          <a:prstGeom prst="rect">
            <a:avLst/>
          </a:prstGeom>
          <a:noFill/>
          <a:ln>
            <a:noFill/>
          </a:ln>
        </p:spPr>
        <p:txBody>
          <a:bodyPr spcFirstLastPara="1" wrap="square" lIns="45700" tIns="45700" rIns="45700" bIns="45700" anchor="t" anchorCtr="0">
            <a:noAutofit/>
          </a:bodyPr>
          <a:lstStyle/>
          <a:p>
            <a:pPr marL="0" lvl="0" indent="0" algn="l" rtl="0">
              <a:lnSpc>
                <a:spcPct val="100000"/>
              </a:lnSpc>
              <a:spcBef>
                <a:spcPts val="0"/>
              </a:spcBef>
              <a:spcAft>
                <a:spcPts val="0"/>
              </a:spcAft>
              <a:buSzPts val="2240"/>
              <a:buNone/>
            </a:pPr>
            <a:r>
              <a:rPr lang="en-US" dirty="0"/>
              <a:t>Microbial taxa from:</a:t>
            </a:r>
            <a:endParaRPr dirty="0"/>
          </a:p>
          <a:p>
            <a:pPr marL="457200" lvl="0" indent="-457200" algn="l" rtl="0">
              <a:lnSpc>
                <a:spcPct val="100000"/>
              </a:lnSpc>
              <a:spcBef>
                <a:spcPts val="560"/>
              </a:spcBef>
              <a:spcAft>
                <a:spcPts val="0"/>
              </a:spcAft>
              <a:buSzPts val="2240"/>
              <a:buFont typeface="Courier New" panose="02070309020205020404" pitchFamily="49" charset="0"/>
              <a:buChar char="o"/>
            </a:pPr>
            <a:r>
              <a:rPr lang="en-US" dirty="0"/>
              <a:t>developing soils after glacial retreat </a:t>
            </a:r>
            <a:endParaRPr dirty="0"/>
          </a:p>
          <a:p>
            <a:pPr marL="457200" lvl="0" indent="-457200" algn="l" rtl="0">
              <a:lnSpc>
                <a:spcPct val="100000"/>
              </a:lnSpc>
              <a:spcBef>
                <a:spcPts val="560"/>
              </a:spcBef>
              <a:spcAft>
                <a:spcPts val="0"/>
              </a:spcAft>
              <a:buSzPts val="2240"/>
              <a:buFont typeface="Courier New" panose="02070309020205020404" pitchFamily="49" charset="0"/>
              <a:buChar char="o"/>
            </a:pPr>
            <a:r>
              <a:rPr lang="en-US" dirty="0"/>
              <a:t>agricultural soils in long-term grazing plots</a:t>
            </a:r>
            <a:endParaRPr dirty="0"/>
          </a:p>
          <a:p>
            <a:pPr marL="457200" lvl="0" indent="-457200" algn="l" rtl="0">
              <a:lnSpc>
                <a:spcPct val="100000"/>
              </a:lnSpc>
              <a:spcBef>
                <a:spcPts val="560"/>
              </a:spcBef>
              <a:spcAft>
                <a:spcPts val="0"/>
              </a:spcAft>
              <a:buSzPts val="2240"/>
              <a:buFont typeface="Courier New" panose="02070309020205020404" pitchFamily="49" charset="0"/>
              <a:buChar char="o"/>
            </a:pPr>
            <a:r>
              <a:rPr lang="en-US" dirty="0"/>
              <a:t>plant roots and leaves</a:t>
            </a:r>
            <a:endParaRPr dirty="0"/>
          </a:p>
          <a:p>
            <a:pPr marL="457200" lvl="0" indent="-457200" algn="l" rtl="0">
              <a:lnSpc>
                <a:spcPct val="100000"/>
              </a:lnSpc>
              <a:spcBef>
                <a:spcPts val="560"/>
              </a:spcBef>
              <a:spcAft>
                <a:spcPts val="0"/>
              </a:spcAft>
              <a:buSzPts val="2240"/>
              <a:buFont typeface="Courier New" panose="02070309020205020404" pitchFamily="49" charset="0"/>
              <a:buChar char="o"/>
            </a:pPr>
            <a:r>
              <a:rPr lang="en-US" dirty="0"/>
              <a:t>rock substrates</a:t>
            </a:r>
            <a:endParaRPr dirty="0"/>
          </a:p>
        </p:txBody>
      </p:sp>
      <p:pic>
        <p:nvPicPr>
          <p:cNvPr id="174" name="Google Shape;174;p12"/>
          <p:cNvPicPr preferRelativeResize="0"/>
          <p:nvPr/>
        </p:nvPicPr>
        <p:blipFill rotWithShape="1">
          <a:blip r:embed="rId3">
            <a:alphaModFix/>
          </a:blip>
          <a:srcRect/>
          <a:stretch/>
        </p:blipFill>
        <p:spPr>
          <a:xfrm>
            <a:off x="5091663" y="4528159"/>
            <a:ext cx="3106455" cy="2329841"/>
          </a:xfrm>
          <a:prstGeom prst="rect">
            <a:avLst/>
          </a:prstGeom>
          <a:noFill/>
          <a:ln>
            <a:noFill/>
          </a:ln>
        </p:spPr>
      </p:pic>
      <p:pic>
        <p:nvPicPr>
          <p:cNvPr id="175" name="Google Shape;175;p12"/>
          <p:cNvPicPr preferRelativeResize="0"/>
          <p:nvPr/>
        </p:nvPicPr>
        <p:blipFill rotWithShape="1">
          <a:blip r:embed="rId4">
            <a:alphaModFix/>
          </a:blip>
          <a:srcRect/>
          <a:stretch/>
        </p:blipFill>
        <p:spPr>
          <a:xfrm>
            <a:off x="5104299" y="2073843"/>
            <a:ext cx="3106455" cy="2337294"/>
          </a:xfrm>
          <a:prstGeom prst="rect">
            <a:avLst/>
          </a:prstGeom>
          <a:noFill/>
          <a:ln>
            <a:noFill/>
          </a:ln>
        </p:spPr>
      </p:pic>
      <p:pic>
        <p:nvPicPr>
          <p:cNvPr id="2" name="Picture 1" descr="RockSampling.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880" y="4116576"/>
            <a:ext cx="3656075" cy="2741423"/>
          </a:xfrm>
          <a:prstGeom prst="rect">
            <a:avLst/>
          </a:prstGeom>
        </p:spPr>
      </p:pic>
      <p:pic>
        <p:nvPicPr>
          <p:cNvPr id="3" name="Picture 2" descr="Cultures for Bo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4851" y="309608"/>
            <a:ext cx="1569149" cy="163650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743298ce1a_0_3"/>
          <p:cNvSpPr txBox="1">
            <a:spLocks noGrp="1"/>
          </p:cNvSpPr>
          <p:nvPr>
            <p:ph type="title"/>
          </p:nvPr>
        </p:nvSpPr>
        <p:spPr>
          <a:xfrm>
            <a:off x="457200" y="696075"/>
            <a:ext cx="8229600" cy="11430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sz="3200" dirty="0">
                <a:latin typeface="Tahoma"/>
                <a:ea typeface="Tahoma"/>
                <a:cs typeface="Tahoma"/>
                <a:sym typeface="Tahoma"/>
              </a:rPr>
              <a:t>Microbes, climate, and human migration: paleomicrobiology at the </a:t>
            </a:r>
            <a:endParaRPr sz="3200" dirty="0">
              <a:latin typeface="Tahoma"/>
              <a:ea typeface="Tahoma"/>
              <a:cs typeface="Tahoma"/>
              <a:sym typeface="Tahoma"/>
            </a:endParaRPr>
          </a:p>
          <a:p>
            <a:pPr marL="0" lvl="0" indent="0" algn="ctr" rtl="0">
              <a:lnSpc>
                <a:spcPct val="100000"/>
              </a:lnSpc>
              <a:spcBef>
                <a:spcPts val="0"/>
              </a:spcBef>
              <a:spcAft>
                <a:spcPts val="0"/>
              </a:spcAft>
              <a:buSzPts val="1400"/>
              <a:buNone/>
            </a:pPr>
            <a:r>
              <a:rPr lang="en-US" sz="3200" dirty="0">
                <a:latin typeface="Tahoma"/>
                <a:ea typeface="Tahoma"/>
                <a:cs typeface="Tahoma"/>
                <a:sym typeface="Tahoma"/>
              </a:rPr>
              <a:t>La </a:t>
            </a:r>
            <a:r>
              <a:rPr lang="en-US" sz="3200" dirty="0" err="1">
                <a:latin typeface="Tahoma"/>
                <a:ea typeface="Tahoma"/>
                <a:cs typeface="Tahoma"/>
                <a:sym typeface="Tahoma"/>
              </a:rPr>
              <a:t>Prele</a:t>
            </a:r>
            <a:r>
              <a:rPr lang="en-US" sz="3200" dirty="0">
                <a:latin typeface="Tahoma"/>
                <a:ea typeface="Tahoma"/>
                <a:cs typeface="Tahoma"/>
                <a:sym typeface="Tahoma"/>
              </a:rPr>
              <a:t> Creek mammoth kill site</a:t>
            </a:r>
            <a:endParaRPr sz="3200" dirty="0">
              <a:latin typeface="Tahoma"/>
              <a:ea typeface="Tahoma"/>
              <a:cs typeface="Tahoma"/>
              <a:sym typeface="Tahoma"/>
            </a:endParaRPr>
          </a:p>
        </p:txBody>
      </p:sp>
      <p:pic>
        <p:nvPicPr>
          <p:cNvPr id="4" name="Picture 3">
            <a:extLst>
              <a:ext uri="{FF2B5EF4-FFF2-40B4-BE49-F238E27FC236}">
                <a16:creationId xmlns="" xmlns:a16="http://schemas.microsoft.com/office/drawing/2014/main" id="{6238D8CC-748D-DC4A-8663-6CD69DCF9E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150" y="2195609"/>
            <a:ext cx="5400071" cy="4245573"/>
          </a:xfrm>
          <a:prstGeom prst="rect">
            <a:avLst/>
          </a:prstGeom>
        </p:spPr>
      </p:pic>
      <p:pic>
        <p:nvPicPr>
          <p:cNvPr id="8" name="Content Placeholder 4">
            <a:extLst>
              <a:ext uri="{FF2B5EF4-FFF2-40B4-BE49-F238E27FC236}">
                <a16:creationId xmlns="" xmlns:a16="http://schemas.microsoft.com/office/drawing/2014/main" id="{F743D8A9-D115-244D-8D70-125768231F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5656738" y="4751046"/>
            <a:ext cx="1909877" cy="1432408"/>
          </a:xfrm>
          <a:prstGeom prst="rect">
            <a:avLst/>
          </a:prstGeom>
        </p:spPr>
      </p:pic>
      <p:pic>
        <p:nvPicPr>
          <p:cNvPr id="9" name="Picture 8">
            <a:extLst>
              <a:ext uri="{FF2B5EF4-FFF2-40B4-BE49-F238E27FC236}">
                <a16:creationId xmlns="" xmlns:a16="http://schemas.microsoft.com/office/drawing/2014/main" id="{0C2B215C-C47D-3544-A0B5-A1A1A92D03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4132" y="4527723"/>
            <a:ext cx="1262668" cy="1894465"/>
          </a:xfrm>
          <a:prstGeom prst="rect">
            <a:avLst/>
          </a:prstGeom>
        </p:spPr>
      </p:pic>
      <p:pic>
        <p:nvPicPr>
          <p:cNvPr id="6" name="Picture 5">
            <a:extLst>
              <a:ext uri="{FF2B5EF4-FFF2-40B4-BE49-F238E27FC236}">
                <a16:creationId xmlns="" xmlns:a16="http://schemas.microsoft.com/office/drawing/2014/main" id="{766CA089-8ED2-BC41-A843-AAF7275CF7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5472" y="2195609"/>
            <a:ext cx="2516883" cy="2223814"/>
          </a:xfrm>
          <a:prstGeom prst="rect">
            <a:avLst/>
          </a:prstGeom>
        </p:spPr>
      </p:pic>
    </p:spTree>
    <p:extLst>
      <p:ext uri="{BB962C8B-B14F-4D97-AF65-F5344CB8AC3E}">
        <p14:creationId xmlns:p14="http://schemas.microsoft.com/office/powerpoint/2010/main" val="2841079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W theme">
  <a:themeElements>
    <a:clrScheme name="Trek">
      <a:dk1>
        <a:srgbClr val="000000"/>
      </a:dk1>
      <a:lt1>
        <a:srgbClr val="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4706</TotalTime>
  <Words>764</Words>
  <Application>Microsoft Macintosh PowerPoint</Application>
  <PresentationFormat>On-screen Show (4:3)</PresentationFormat>
  <Paragraphs>123</Paragraphs>
  <Slides>19</Slides>
  <Notes>19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UW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Microbial functional prospecting</vt:lpstr>
      <vt:lpstr>Microbes, climate, and human migration: paleomicrobiology at the  La Prele Creek mammoth kill site</vt:lpstr>
      <vt:lpstr>Novel computational statistics that leverage research computing</vt:lpstr>
      <vt:lpstr>8 groups across 3 colleges &amp; 5 departments, 2 core labs</vt:lpstr>
      <vt:lpstr>PowerPoint Presentation</vt:lpstr>
      <vt:lpstr>PowerPoint Presentation</vt:lpstr>
      <vt:lpstr>Transformational data science for Wyoming</vt:lpstr>
      <vt:lpstr>PowerPoint Presentation</vt:lpstr>
      <vt:lpstr>PowerPoint Presentation</vt:lpstr>
      <vt:lpstr>PowerPoint Presentation</vt:lpstr>
      <vt:lpstr>Integration of EPSCoR Investments into Current and Future UW Initiatives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L. Berelson</dc:creator>
  <cp:lastModifiedBy>Brent Ewers</cp:lastModifiedBy>
  <cp:revision>37</cp:revision>
  <dcterms:created xsi:type="dcterms:W3CDTF">2014-11-18T20:02:52Z</dcterms:created>
  <dcterms:modified xsi:type="dcterms:W3CDTF">2020-01-22T21:02:27Z</dcterms:modified>
</cp:coreProperties>
</file>