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64" r:id="rId3"/>
    <p:sldId id="256" r:id="rId4"/>
    <p:sldId id="258" r:id="rId5"/>
    <p:sldId id="259" r:id="rId6"/>
    <p:sldId id="260" r:id="rId7"/>
    <p:sldId id="261" r:id="rId8"/>
    <p:sldId id="262"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89073" autoAdjust="0"/>
  </p:normalViewPr>
  <p:slideViewPr>
    <p:cSldViewPr snapToGrid="0">
      <p:cViewPr varScale="1">
        <p:scale>
          <a:sx n="92" d="100"/>
          <a:sy n="92" d="100"/>
        </p:scale>
        <p:origin x="81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53622-298D-4D88-BFD6-54E329ADE52C}" type="datetimeFigureOut">
              <a:rPr lang="en-US" smtClean="0"/>
              <a:t>10/3/2022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21EC5-5F82-4272-A619-C53C8900FEBA}" type="slidenum">
              <a:rPr lang="en-US" smtClean="0"/>
              <a:t>‹#›</a:t>
            </a:fld>
            <a:endParaRPr lang="en-US" dirty="0"/>
          </a:p>
        </p:txBody>
      </p:sp>
    </p:spTree>
    <p:extLst>
      <p:ext uri="{BB962C8B-B14F-4D97-AF65-F5344CB8AC3E}">
        <p14:creationId xmlns:p14="http://schemas.microsoft.com/office/powerpoint/2010/main" val="307598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a:t>
            </a:fld>
            <a:endParaRPr lang="en-US" dirty="0"/>
          </a:p>
        </p:txBody>
      </p:sp>
    </p:spTree>
    <p:extLst>
      <p:ext uri="{BB962C8B-B14F-4D97-AF65-F5344CB8AC3E}">
        <p14:creationId xmlns:p14="http://schemas.microsoft.com/office/powerpoint/2010/main" val="132243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2</a:t>
            </a:fld>
            <a:endParaRPr lang="en-US" dirty="0"/>
          </a:p>
        </p:txBody>
      </p:sp>
    </p:spTree>
    <p:extLst>
      <p:ext uri="{BB962C8B-B14F-4D97-AF65-F5344CB8AC3E}">
        <p14:creationId xmlns:p14="http://schemas.microsoft.com/office/powerpoint/2010/main" val="3519213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your profession</a:t>
            </a:r>
            <a:r>
              <a:rPr lang="en-US" baseline="0" dirty="0"/>
              <a:t> / field? (Ex. Case manager, counselor, peer specialist, educator, etc.)</a:t>
            </a:r>
          </a:p>
          <a:p>
            <a:r>
              <a:rPr lang="en-US" baseline="0" dirty="0"/>
              <a:t>What is the setting? (Clinical, school-based (elementary, middle, high school?), etc.)</a:t>
            </a:r>
          </a:p>
          <a:p>
            <a:r>
              <a:rPr lang="en-US" baseline="0" dirty="0"/>
              <a:t>What are two or three key background pieces about the individual or program? (Age, behavior history, disciplinary history etc.)</a:t>
            </a:r>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4</a:t>
            </a:fld>
            <a:endParaRPr lang="en-US" dirty="0"/>
          </a:p>
        </p:txBody>
      </p:sp>
    </p:spTree>
    <p:extLst>
      <p:ext uri="{BB962C8B-B14F-4D97-AF65-F5344CB8AC3E}">
        <p14:creationId xmlns:p14="http://schemas.microsoft.com/office/powerpoint/2010/main" val="4260216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primary concern you have with this individual or program? Why is this behavior a concern? </a:t>
            </a:r>
          </a:p>
          <a:p>
            <a:r>
              <a:rPr lang="en-US" dirty="0"/>
              <a:t>(For example, frequent temper tantrums, continued drug use, noncompliance with medications, etc.) Include details if you are comfortable.</a:t>
            </a:r>
          </a:p>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5</a:t>
            </a:fld>
            <a:endParaRPr lang="en-US" dirty="0"/>
          </a:p>
        </p:txBody>
      </p:sp>
    </p:spTree>
    <p:extLst>
      <p:ext uri="{BB962C8B-B14F-4D97-AF65-F5344CB8AC3E}">
        <p14:creationId xmlns:p14="http://schemas.microsoft.com/office/powerpoint/2010/main" val="3025302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the individual or program have a goal that has not yet been met? (For example, “Reduce tantrums during transition times from 5 times to 3 times</a:t>
            </a:r>
            <a:r>
              <a:rPr lang="en-US" baseline="0" dirty="0"/>
              <a:t> a week.” “Increase medication compliance in the next 3 months.”</a:t>
            </a:r>
            <a:endParaRPr lang="en-US" dirty="0"/>
          </a:p>
          <a:p>
            <a:r>
              <a:rPr lang="en-US" dirty="0"/>
              <a:t>Describe</a:t>
            </a:r>
            <a:r>
              <a:rPr lang="en-US" baseline="0" dirty="0"/>
              <a:t> the contributing factors that may have kept the individual or program from progressing to the desired level.</a:t>
            </a:r>
          </a:p>
          <a:p>
            <a:r>
              <a:rPr lang="en-US" baseline="0" dirty="0"/>
              <a:t>For individual cases, what are common triggers, stressors, and/or factors related to the primary issue?</a:t>
            </a:r>
            <a:endParaRPr lang="en-US" dirty="0"/>
          </a:p>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6</a:t>
            </a:fld>
            <a:endParaRPr lang="en-US" dirty="0"/>
          </a:p>
        </p:txBody>
      </p:sp>
    </p:spTree>
    <p:extLst>
      <p:ext uri="{BB962C8B-B14F-4D97-AF65-F5344CB8AC3E}">
        <p14:creationId xmlns:p14="http://schemas.microsoft.com/office/powerpoint/2010/main" val="2971287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additional information you wish to share. For example, are there approaches that you’ve already tried that did not work</a:t>
            </a:r>
            <a:r>
              <a:rPr lang="en-US" baseline="0" dirty="0"/>
              <a:t> as desired?</a:t>
            </a:r>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7</a:t>
            </a:fld>
            <a:endParaRPr lang="en-US" dirty="0"/>
          </a:p>
        </p:txBody>
      </p:sp>
    </p:spTree>
    <p:extLst>
      <p:ext uri="{BB962C8B-B14F-4D97-AF65-F5344CB8AC3E}">
        <p14:creationId xmlns:p14="http://schemas.microsoft.com/office/powerpoint/2010/main" val="808741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8</a:t>
            </a:fld>
            <a:endParaRPr lang="en-US" dirty="0"/>
          </a:p>
        </p:txBody>
      </p:sp>
    </p:spTree>
    <p:extLst>
      <p:ext uri="{BB962C8B-B14F-4D97-AF65-F5344CB8AC3E}">
        <p14:creationId xmlns:p14="http://schemas.microsoft.com/office/powerpoint/2010/main" val="3074407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strategies and interventions you used,</a:t>
            </a:r>
            <a:r>
              <a:rPr lang="en-US" baseline="0" dirty="0"/>
              <a:t> how the client or program responded, and any ongoing treatment, maintenance, or goals for the future.</a:t>
            </a:r>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9</a:t>
            </a:fld>
            <a:endParaRPr lang="en-US" dirty="0"/>
          </a:p>
        </p:txBody>
      </p:sp>
    </p:spTree>
    <p:extLst>
      <p:ext uri="{BB962C8B-B14F-4D97-AF65-F5344CB8AC3E}">
        <p14:creationId xmlns:p14="http://schemas.microsoft.com/office/powerpoint/2010/main" val="1770820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145231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423895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416971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1415545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417311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2037425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347648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166947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610451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411591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DD3887-5FBF-40BA-9C23-80F89018A1AE}" type="datetimeFigureOut">
              <a:rPr lang="en-US" smtClean="0"/>
              <a:t>10/3/2022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dirty="0"/>
          </a:p>
        </p:txBody>
      </p:sp>
    </p:spTree>
    <p:extLst>
      <p:ext uri="{BB962C8B-B14F-4D97-AF65-F5344CB8AC3E}">
        <p14:creationId xmlns:p14="http://schemas.microsoft.com/office/powerpoint/2010/main" val="2136045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D3887-5FBF-40BA-9C23-80F89018A1AE}" type="datetimeFigureOut">
              <a:rPr lang="en-US" smtClean="0"/>
              <a:t>10/3/2022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5FFD0-0682-4E46-BD81-E7535D0AA880}" type="slidenum">
              <a:rPr lang="en-US" smtClean="0"/>
              <a:t>‹#›</a:t>
            </a:fld>
            <a:endParaRPr lang="en-US" dirty="0"/>
          </a:p>
        </p:txBody>
      </p:sp>
      <p:sp>
        <p:nvSpPr>
          <p:cNvPr id="7" name="Rectangle 6">
            <a:extLst>
              <a:ext uri="{FF2B5EF4-FFF2-40B4-BE49-F238E27FC236}">
                <a16:creationId xmlns:a16="http://schemas.microsoft.com/office/drawing/2014/main" id="{25787EFC-A1E4-4BF5-AF96-693F78006FF2}"/>
              </a:ext>
            </a:extLst>
          </p:cNvPr>
          <p:cNvSpPr/>
          <p:nvPr userDrawn="1"/>
        </p:nvSpPr>
        <p:spPr>
          <a:xfrm>
            <a:off x="0" y="5417652"/>
            <a:ext cx="12192000" cy="1450621"/>
          </a:xfrm>
          <a:prstGeom prst="rect">
            <a:avLst/>
          </a:prstGeom>
          <a:solidFill>
            <a:srgbClr val="074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10;&#10;Description automatically generated">
            <a:extLst>
              <a:ext uri="{FF2B5EF4-FFF2-40B4-BE49-F238E27FC236}">
                <a16:creationId xmlns:a16="http://schemas.microsoft.com/office/drawing/2014/main" id="{3AF1F260-EC79-49D0-941B-2878159B31AE}"/>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580305" y="5419596"/>
            <a:ext cx="2517756" cy="1438403"/>
          </a:xfrm>
          <a:prstGeom prst="rect">
            <a:avLst/>
          </a:prstGeom>
        </p:spPr>
      </p:pic>
      <p:sp>
        <p:nvSpPr>
          <p:cNvPr id="9" name="Rectangle 8">
            <a:extLst>
              <a:ext uri="{FF2B5EF4-FFF2-40B4-BE49-F238E27FC236}">
                <a16:creationId xmlns:a16="http://schemas.microsoft.com/office/drawing/2014/main" id="{BA74BD40-9A9F-45EA-AA9C-AD608F33D165}"/>
              </a:ext>
            </a:extLst>
          </p:cNvPr>
          <p:cNvSpPr/>
          <p:nvPr userDrawn="1"/>
        </p:nvSpPr>
        <p:spPr>
          <a:xfrm>
            <a:off x="0" y="5237030"/>
            <a:ext cx="12192000" cy="180622"/>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ext&#10;&#10;Description automatically generated">
            <a:extLst>
              <a:ext uri="{FF2B5EF4-FFF2-40B4-BE49-F238E27FC236}">
                <a16:creationId xmlns:a16="http://schemas.microsoft.com/office/drawing/2014/main" id="{2F19B014-7643-4DC1-856A-7968C3910F19}"/>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59468" y="5429870"/>
            <a:ext cx="5057775" cy="1485900"/>
          </a:xfrm>
          <a:prstGeom prst="rect">
            <a:avLst/>
          </a:prstGeom>
        </p:spPr>
      </p:pic>
    </p:spTree>
    <p:extLst>
      <p:ext uri="{BB962C8B-B14F-4D97-AF65-F5344CB8AC3E}">
        <p14:creationId xmlns:p14="http://schemas.microsoft.com/office/powerpoint/2010/main" val="2116041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Instructions for Presenter</a:t>
            </a:r>
          </a:p>
        </p:txBody>
      </p:sp>
      <p:sp>
        <p:nvSpPr>
          <p:cNvPr id="3" name="Subtitle 2"/>
          <p:cNvSpPr>
            <a:spLocks noGrp="1"/>
          </p:cNvSpPr>
          <p:nvPr>
            <p:ph idx="1"/>
          </p:nvPr>
        </p:nvSpPr>
        <p:spPr>
          <a:xfrm>
            <a:off x="838200" y="1423851"/>
            <a:ext cx="10515600" cy="4075076"/>
          </a:xfrm>
        </p:spPr>
        <p:txBody>
          <a:bodyPr>
            <a:normAutofit/>
          </a:bodyPr>
          <a:lstStyle/>
          <a:p>
            <a:r>
              <a:rPr lang="en-US" sz="2000" dirty="0"/>
              <a:t>This slide is not part of the presentation. Please provide the information below so we can process and track your case.</a:t>
            </a:r>
          </a:p>
          <a:p>
            <a:r>
              <a:rPr lang="en-US" sz="2000" dirty="0"/>
              <a:t>First and last name of presenter:</a:t>
            </a:r>
          </a:p>
          <a:p>
            <a:r>
              <a:rPr lang="en-US" sz="2000" dirty="0"/>
              <a:t>Presenter’s phone number:</a:t>
            </a:r>
          </a:p>
          <a:p>
            <a:r>
              <a:rPr lang="en-US" sz="2000" dirty="0"/>
              <a:t>Presenter’s e-mail: </a:t>
            </a:r>
          </a:p>
          <a:p>
            <a:r>
              <a:rPr lang="en-US" sz="2000" dirty="0"/>
              <a:t>When the PowerPoint is complete, send to </a:t>
            </a:r>
            <a:r>
              <a:rPr lang="en-US" sz="2000" u="sng" dirty="0"/>
              <a:t>projectecho@uwyo.edu</a:t>
            </a:r>
          </a:p>
        </p:txBody>
      </p:sp>
      <p:sp>
        <p:nvSpPr>
          <p:cNvPr id="7" name="Rectangle 6">
            <a:extLst>
              <a:ext uri="{FF2B5EF4-FFF2-40B4-BE49-F238E27FC236}">
                <a16:creationId xmlns:a16="http://schemas.microsoft.com/office/drawing/2014/main" id="{52F1AE2D-6A8B-48C0-A04D-18E6E55FD0B9}"/>
              </a:ext>
            </a:extLst>
          </p:cNvPr>
          <p:cNvSpPr/>
          <p:nvPr/>
        </p:nvSpPr>
        <p:spPr>
          <a:xfrm>
            <a:off x="0" y="5417652"/>
            <a:ext cx="12192000" cy="1450621"/>
          </a:xfrm>
          <a:prstGeom prst="rect">
            <a:avLst/>
          </a:prstGeom>
          <a:solidFill>
            <a:srgbClr val="074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Logo&#10;&#10;Description automatically generated">
            <a:extLst>
              <a:ext uri="{FF2B5EF4-FFF2-40B4-BE49-F238E27FC236}">
                <a16:creationId xmlns:a16="http://schemas.microsoft.com/office/drawing/2014/main" id="{97796709-3E4B-441A-A719-1F4BEA567A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80305" y="5419596"/>
            <a:ext cx="2517756" cy="1438403"/>
          </a:xfrm>
          <a:prstGeom prst="rect">
            <a:avLst/>
          </a:prstGeom>
        </p:spPr>
      </p:pic>
      <p:sp>
        <p:nvSpPr>
          <p:cNvPr id="11" name="Rectangle 10">
            <a:extLst>
              <a:ext uri="{FF2B5EF4-FFF2-40B4-BE49-F238E27FC236}">
                <a16:creationId xmlns:a16="http://schemas.microsoft.com/office/drawing/2014/main" id="{C6740CA9-950E-4B4C-9554-2C104D2E3CA6}"/>
              </a:ext>
            </a:extLst>
          </p:cNvPr>
          <p:cNvSpPr/>
          <p:nvPr/>
        </p:nvSpPr>
        <p:spPr>
          <a:xfrm>
            <a:off x="0" y="5237030"/>
            <a:ext cx="12192000" cy="180622"/>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ext&#10;&#10;Description automatically generated">
            <a:extLst>
              <a:ext uri="{FF2B5EF4-FFF2-40B4-BE49-F238E27FC236}">
                <a16:creationId xmlns:a16="http://schemas.microsoft.com/office/drawing/2014/main" id="{EB33D26A-8D08-44AC-82D3-4826F269F9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468" y="5429870"/>
            <a:ext cx="5057775" cy="1485900"/>
          </a:xfrm>
          <a:prstGeom prst="rect">
            <a:avLst/>
          </a:prstGeom>
        </p:spPr>
      </p:pic>
    </p:spTree>
    <p:extLst>
      <p:ext uri="{BB962C8B-B14F-4D97-AF65-F5344CB8AC3E}">
        <p14:creationId xmlns:p14="http://schemas.microsoft.com/office/powerpoint/2010/main" val="1338830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Instructions for Presenter</a:t>
            </a:r>
          </a:p>
        </p:txBody>
      </p:sp>
      <p:sp>
        <p:nvSpPr>
          <p:cNvPr id="3" name="Subtitle 2"/>
          <p:cNvSpPr>
            <a:spLocks noGrp="1"/>
          </p:cNvSpPr>
          <p:nvPr>
            <p:ph idx="1"/>
          </p:nvPr>
        </p:nvSpPr>
        <p:spPr>
          <a:xfrm>
            <a:off x="838200" y="1265129"/>
            <a:ext cx="10515600" cy="4233798"/>
          </a:xfrm>
        </p:spPr>
        <p:txBody>
          <a:bodyPr>
            <a:normAutofit/>
          </a:bodyPr>
          <a:lstStyle/>
          <a:p>
            <a:pPr>
              <a:lnSpc>
                <a:spcPct val="110000"/>
              </a:lnSpc>
              <a:spcBef>
                <a:spcPts val="0"/>
              </a:spcBef>
            </a:pPr>
            <a:r>
              <a:rPr lang="en-US" sz="2200" dirty="0"/>
              <a:t>When we receive your case, we will assign a confidential identification number (ECHO ID) and contact you to determine a date and time for your presentation. The provided ECHO ID must be utilized when identifying this case presentation during the ECHO Session. Case presentation times may fluctuate depending on the availability of the professional development presenter. </a:t>
            </a:r>
          </a:p>
          <a:p>
            <a:pPr>
              <a:lnSpc>
                <a:spcPct val="110000"/>
              </a:lnSpc>
              <a:spcBef>
                <a:spcPts val="0"/>
              </a:spcBef>
            </a:pPr>
            <a:endParaRPr lang="en-US" sz="2200" dirty="0"/>
          </a:p>
          <a:p>
            <a:pPr>
              <a:lnSpc>
                <a:spcPct val="110000"/>
              </a:lnSpc>
              <a:spcBef>
                <a:spcPts val="0"/>
              </a:spcBef>
            </a:pPr>
            <a:endParaRPr lang="en-US" sz="2200" dirty="0"/>
          </a:p>
          <a:p>
            <a:pPr>
              <a:lnSpc>
                <a:spcPct val="110000"/>
              </a:lnSpc>
              <a:spcBef>
                <a:spcPts val="0"/>
              </a:spcBef>
            </a:pPr>
            <a:r>
              <a:rPr lang="en-US" sz="2200" b="1" i="1" dirty="0"/>
              <a:t>PLEASE NOTE: The UW ECHO case consultations do not create or otherwise establish a relationship between any of the UW ECHO experts or UW ECHO staff and any participant whose case is being presented in a UW ECHO setting.</a:t>
            </a:r>
          </a:p>
          <a:p>
            <a:endParaRPr lang="en-US" sz="2000" dirty="0"/>
          </a:p>
        </p:txBody>
      </p:sp>
    </p:spTree>
    <p:extLst>
      <p:ext uri="{BB962C8B-B14F-4D97-AF65-F5344CB8AC3E}">
        <p14:creationId xmlns:p14="http://schemas.microsoft.com/office/powerpoint/2010/main" val="7012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ECHO</a:t>
            </a:r>
            <a:br>
              <a:rPr lang="en-US" dirty="0"/>
            </a:br>
            <a:r>
              <a:rPr lang="en-US" dirty="0"/>
              <a:t>Case Presentation</a:t>
            </a:r>
          </a:p>
        </p:txBody>
      </p:sp>
      <p:sp>
        <p:nvSpPr>
          <p:cNvPr id="3" name="Subtitle 2"/>
          <p:cNvSpPr>
            <a:spLocks noGrp="1"/>
          </p:cNvSpPr>
          <p:nvPr>
            <p:ph type="subTitle" idx="1"/>
          </p:nvPr>
        </p:nvSpPr>
        <p:spPr/>
        <p:txBody>
          <a:bodyPr/>
          <a:lstStyle/>
          <a:p>
            <a:r>
              <a:rPr lang="en-US" dirty="0"/>
              <a:t>[Your name, credentials]</a:t>
            </a:r>
          </a:p>
          <a:p>
            <a:r>
              <a:rPr lang="en-US" dirty="0"/>
              <a:t>[Organization]</a:t>
            </a:r>
          </a:p>
        </p:txBody>
      </p:sp>
    </p:spTree>
    <p:extLst>
      <p:ext uri="{BB962C8B-B14F-4D97-AF65-F5344CB8AC3E}">
        <p14:creationId xmlns:p14="http://schemas.microsoft.com/office/powerpoint/2010/main" val="390766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Background on Case</a:t>
            </a:r>
          </a:p>
        </p:txBody>
      </p:sp>
      <p:sp>
        <p:nvSpPr>
          <p:cNvPr id="3" name="Subtitle 2"/>
          <p:cNvSpPr>
            <a:spLocks noGrp="1"/>
          </p:cNvSpPr>
          <p:nvPr>
            <p:ph idx="1"/>
          </p:nvPr>
        </p:nvSpPr>
        <p:spPr>
          <a:xfrm>
            <a:off x="838200" y="1588407"/>
            <a:ext cx="10515600" cy="3910519"/>
          </a:xfrm>
        </p:spPr>
        <p:txBody>
          <a:bodyPr/>
          <a:lstStyle/>
          <a:p>
            <a:r>
              <a:rPr lang="en-US" dirty="0"/>
              <a:t>Suggestions for what to include are in the “notes” below this slide.</a:t>
            </a:r>
          </a:p>
        </p:txBody>
      </p:sp>
    </p:spTree>
    <p:extLst>
      <p:ext uri="{BB962C8B-B14F-4D97-AF65-F5344CB8AC3E}">
        <p14:creationId xmlns:p14="http://schemas.microsoft.com/office/powerpoint/2010/main" val="984161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Primary Area of Concern</a:t>
            </a:r>
          </a:p>
        </p:txBody>
      </p:sp>
      <p:sp>
        <p:nvSpPr>
          <p:cNvPr id="3" name="Subtitle 2"/>
          <p:cNvSpPr>
            <a:spLocks noGrp="1"/>
          </p:cNvSpPr>
          <p:nvPr>
            <p:ph idx="1"/>
          </p:nvPr>
        </p:nvSpPr>
        <p:spPr>
          <a:xfrm>
            <a:off x="838200" y="1588407"/>
            <a:ext cx="10515600" cy="3910519"/>
          </a:xfrm>
        </p:spPr>
        <p:txBody>
          <a:bodyPr/>
          <a:lstStyle/>
          <a:p>
            <a:r>
              <a:rPr lang="en-US" dirty="0"/>
              <a:t>Suggestions for what to include are in the “notes” below this slide.</a:t>
            </a:r>
          </a:p>
          <a:p>
            <a:endParaRPr lang="en-US" dirty="0"/>
          </a:p>
        </p:txBody>
      </p:sp>
    </p:spTree>
    <p:extLst>
      <p:ext uri="{BB962C8B-B14F-4D97-AF65-F5344CB8AC3E}">
        <p14:creationId xmlns:p14="http://schemas.microsoft.com/office/powerpoint/2010/main" val="422052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Goals and Barriers</a:t>
            </a:r>
          </a:p>
        </p:txBody>
      </p:sp>
      <p:sp>
        <p:nvSpPr>
          <p:cNvPr id="3" name="Subtitle 2"/>
          <p:cNvSpPr>
            <a:spLocks noGrp="1"/>
          </p:cNvSpPr>
          <p:nvPr>
            <p:ph idx="1"/>
          </p:nvPr>
        </p:nvSpPr>
        <p:spPr>
          <a:xfrm>
            <a:off x="838200" y="1521231"/>
            <a:ext cx="10515600" cy="3977696"/>
          </a:xfrm>
        </p:spPr>
        <p:txBody>
          <a:bodyPr/>
          <a:lstStyle/>
          <a:p>
            <a:r>
              <a:rPr lang="en-US" dirty="0"/>
              <a:t>Goals:</a:t>
            </a:r>
          </a:p>
          <a:p>
            <a:pPr lvl="1"/>
            <a:r>
              <a:rPr lang="en-US" dirty="0"/>
              <a:t> </a:t>
            </a:r>
          </a:p>
          <a:p>
            <a:pPr lvl="1"/>
            <a:r>
              <a:rPr lang="en-US" dirty="0"/>
              <a:t> </a:t>
            </a:r>
          </a:p>
          <a:p>
            <a:pPr marL="0" indent="0">
              <a:buNone/>
            </a:pPr>
            <a:endParaRPr lang="en-US" dirty="0"/>
          </a:p>
          <a:p>
            <a:r>
              <a:rPr lang="en-US" dirty="0"/>
              <a:t>Barriers:</a:t>
            </a:r>
          </a:p>
          <a:p>
            <a:pPr lvl="1"/>
            <a:r>
              <a:rPr lang="en-US" dirty="0"/>
              <a:t> </a:t>
            </a:r>
          </a:p>
          <a:p>
            <a:pPr lvl="1"/>
            <a:r>
              <a:rPr lang="en-US" dirty="0"/>
              <a:t> </a:t>
            </a:r>
          </a:p>
          <a:p>
            <a:endParaRPr lang="en-US" dirty="0"/>
          </a:p>
        </p:txBody>
      </p:sp>
    </p:spTree>
    <p:extLst>
      <p:ext uri="{BB962C8B-B14F-4D97-AF65-F5344CB8AC3E}">
        <p14:creationId xmlns:p14="http://schemas.microsoft.com/office/powerpoint/2010/main" val="3596567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Additional Information</a:t>
            </a:r>
          </a:p>
        </p:txBody>
      </p:sp>
      <p:sp>
        <p:nvSpPr>
          <p:cNvPr id="3" name="Subtitle 2"/>
          <p:cNvSpPr>
            <a:spLocks noGrp="1"/>
          </p:cNvSpPr>
          <p:nvPr>
            <p:ph idx="1"/>
          </p:nvPr>
        </p:nvSpPr>
        <p:spPr>
          <a:xfrm>
            <a:off x="838200" y="1521231"/>
            <a:ext cx="10515600" cy="3977696"/>
          </a:xfrm>
        </p:spPr>
        <p:txBody>
          <a:bodyPr/>
          <a:lstStyle/>
          <a:p>
            <a:r>
              <a:rPr lang="en-US" dirty="0"/>
              <a:t>Suggestions for what to include are in the “notes” below this slide.</a:t>
            </a:r>
          </a:p>
          <a:p>
            <a:endParaRPr lang="en-US" dirty="0"/>
          </a:p>
        </p:txBody>
      </p:sp>
    </p:spTree>
    <p:extLst>
      <p:ext uri="{BB962C8B-B14F-4D97-AF65-F5344CB8AC3E}">
        <p14:creationId xmlns:p14="http://schemas.microsoft.com/office/powerpoint/2010/main" val="3881994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Community Discussion</a:t>
            </a:r>
          </a:p>
        </p:txBody>
      </p:sp>
      <p:sp>
        <p:nvSpPr>
          <p:cNvPr id="7" name="Subtitle 6"/>
          <p:cNvSpPr>
            <a:spLocks noGrp="1"/>
          </p:cNvSpPr>
          <p:nvPr>
            <p:ph type="subTitle" idx="1"/>
          </p:nvPr>
        </p:nvSpPr>
        <p:spPr/>
        <p:txBody>
          <a:bodyPr/>
          <a:lstStyle/>
          <a:p>
            <a:r>
              <a:rPr lang="en-US" dirty="0"/>
              <a:t>Suggestions for strategies, interventions, or approaches.</a:t>
            </a:r>
          </a:p>
        </p:txBody>
      </p:sp>
    </p:spTree>
    <p:extLst>
      <p:ext uri="{BB962C8B-B14F-4D97-AF65-F5344CB8AC3E}">
        <p14:creationId xmlns:p14="http://schemas.microsoft.com/office/powerpoint/2010/main" val="3864725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Outcome</a:t>
            </a:r>
          </a:p>
        </p:txBody>
      </p:sp>
      <p:sp>
        <p:nvSpPr>
          <p:cNvPr id="3" name="Subtitle 2"/>
          <p:cNvSpPr>
            <a:spLocks noGrp="1"/>
          </p:cNvSpPr>
          <p:nvPr>
            <p:ph idx="1"/>
          </p:nvPr>
        </p:nvSpPr>
        <p:spPr>
          <a:xfrm>
            <a:off x="838200" y="1521231"/>
            <a:ext cx="10515600" cy="3977696"/>
          </a:xfrm>
        </p:spPr>
        <p:txBody>
          <a:bodyPr/>
          <a:lstStyle/>
          <a:p>
            <a:r>
              <a:rPr lang="en-US" dirty="0"/>
              <a:t>This space is for those cases that have already had a successful conclusion or outcome. Leave blank if you intend to utilize the suggestions given and follow-up at a later date.</a:t>
            </a:r>
          </a:p>
        </p:txBody>
      </p:sp>
    </p:spTree>
    <p:extLst>
      <p:ext uri="{BB962C8B-B14F-4D97-AF65-F5344CB8AC3E}">
        <p14:creationId xmlns:p14="http://schemas.microsoft.com/office/powerpoint/2010/main" val="2768950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536</Words>
  <Application>Microsoft Office PowerPoint</Application>
  <PresentationFormat>Widescreen</PresentationFormat>
  <Paragraphs>50</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Instructions for Presenter</vt:lpstr>
      <vt:lpstr>Instructions for Presenter</vt:lpstr>
      <vt:lpstr>ECHO Case Presentation</vt:lpstr>
      <vt:lpstr>Background on Case</vt:lpstr>
      <vt:lpstr>Primary Area of Concern</vt:lpstr>
      <vt:lpstr>Goals and Barriers</vt:lpstr>
      <vt:lpstr>Additional Information</vt:lpstr>
      <vt:lpstr>Community Discussion</vt:lpstr>
      <vt:lpstr>Outcome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ECHO in Behavioral Health Case Presentation</dc:title>
  <dc:creator>Morgan Melton</dc:creator>
  <cp:lastModifiedBy>Cari Glantz</cp:lastModifiedBy>
  <cp:revision>11</cp:revision>
  <dcterms:created xsi:type="dcterms:W3CDTF">2018-10-22T15:57:25Z</dcterms:created>
  <dcterms:modified xsi:type="dcterms:W3CDTF">2022-10-03T17:01:35Z</dcterms:modified>
</cp:coreProperties>
</file>