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302" r:id="rId4"/>
    <p:sldId id="303" r:id="rId5"/>
    <p:sldId id="290" r:id="rId6"/>
    <p:sldId id="301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278" r:id="rId18"/>
    <p:sldId id="281" r:id="rId19"/>
    <p:sldId id="282" r:id="rId20"/>
    <p:sldId id="258" r:id="rId21"/>
    <p:sldId id="283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2F24"/>
    <a:srgbClr val="FFC4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5" autoAdjust="0"/>
    <p:restoredTop sz="94679"/>
  </p:normalViewPr>
  <p:slideViewPr>
    <p:cSldViewPr snapToGrid="0" snapToObjects="1">
      <p:cViewPr varScale="1">
        <p:scale>
          <a:sx n="104" d="100"/>
          <a:sy n="104" d="100"/>
        </p:scale>
        <p:origin x="5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0D3F6-D384-414A-878F-6400C0023582}" type="datetimeFigureOut">
              <a:rPr lang="en-US" smtClean="0"/>
              <a:t>5/22/2023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1E92A-8349-4791-9946-997E136A0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948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is on club treasurer’s role so we will mainly</a:t>
            </a:r>
            <a:r>
              <a:rPr lang="en-US" baseline="0" dirty="0"/>
              <a:t> talk about the tool and policies that would affect them.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1E92A-8349-4791-9946-997E136A08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709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where they can find the tool</a:t>
            </a:r>
            <a:r>
              <a:rPr lang="en-US" baseline="0" dirty="0"/>
              <a:t> and resources on </a:t>
            </a:r>
            <a:r>
              <a:rPr lang="en-US" baseline="0"/>
              <a:t>the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1E92A-8349-4791-9946-997E136A087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30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1E92A-8349-4791-9946-997E136A087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938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62619-B301-9A4B-9CE4-C0026915A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368579-5D49-7E44-B92A-0D727618E0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57B38E-9012-244E-896B-01F9D9344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3E4AB-FAC2-4271-8B19-A6C9C0609FBD}" type="datetime1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701CE5-101A-0D4D-AE5D-914D226BD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F89E5-22FD-094D-8521-B779E9474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9D1C-C905-6D43-977B-B51C1A5C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8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CDAD1-1A77-ED47-AABD-10F33B89F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22AB27-85A3-8D4C-BD04-1CEC881EA8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DB7FD-548C-CF49-89E7-0BED4FAEF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32E9F-0AE0-4855-AF7B-E86B74BEFE9E}" type="datetime1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8B536-AB57-C74B-8952-12310D47B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F691A9-35E4-E94E-852E-76D788FF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9D1C-C905-6D43-977B-B51C1A5C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817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7255AE-0DD5-DE4B-985D-2B4BF9C98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84023E-690E-B047-89C9-A88BAE4F6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0B566-B059-8B44-8D79-93835AB2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A699D-A3D6-4BA1-9BEC-B7136D1E4B26}" type="datetime1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D3738-5171-C54D-8C35-110A71197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5FE79-2DD5-2A44-AA8A-4E97414A7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9D1C-C905-6D43-977B-B51C1A5C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83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DBEC3-FAE4-DD47-84CC-348AF71C1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DEB39-5FEF-B44F-A02A-072F66CF0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4657C-867B-6244-8036-C6738811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AB96E-1756-4850-B25F-224CC672E86E}" type="datetime1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A07E6-8058-5946-9C2D-AFFB9B140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7442E-8EE7-DF48-951D-694D174A4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9D1C-C905-6D43-977B-B51C1A5C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9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D1767-4308-0E4D-A8D5-D134EA997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BB54AD-F33E-A94F-85F4-C42579C82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33FF3-5395-3242-8A8B-B4EB80683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2788B-F51D-4D3D-9FA2-897D29B06770}" type="datetime1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A68D5-D44C-3346-A259-A8B400931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8A414-6177-7C44-A19E-54683FDAA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9D1C-C905-6D43-977B-B51C1A5C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7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547ED-E444-8F48-9D2D-4C771B20E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44035-0649-0A48-8E6C-5B3DAACB40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09844C-87AA-FD4F-92CB-A54740D18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F6881-C488-794A-AC41-94F537B1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BBF4E-9AE1-475D-B634-ACB68603051D}" type="datetime1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CA7446-1212-E349-BECD-3F42D9757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EE2EF-0BE1-1145-9D6B-95402D56F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9D1C-C905-6D43-977B-B51C1A5C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B1F7D-27E2-0E45-9BCB-005FA737C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56673-79D7-8B40-9AF8-2C4DA8702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EE932F-A40C-124E-A197-6D064F53C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AD215-E280-3C4E-9058-193E0FD9FB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F6B6FC-FB02-634C-BD5F-C029A907F8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98D63-B57F-C647-8E01-8A4FBC1AD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D72DF-0C68-46BF-A3B5-3991137F8BC5}" type="datetime1">
              <a:rPr lang="en-US" smtClean="0"/>
              <a:t>5/22/2023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C128C1-513D-3740-B47E-0CCA7757F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177D43-F4C6-5840-B7F5-07C56CE5D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9D1C-C905-6D43-977B-B51C1A5C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96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4AC03-BE92-D34A-9492-49AE570AB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8227A-8D62-A44D-BD4C-DD8E1FA4D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62155-C573-4781-B1E1-8BC7E7954835}" type="datetime1">
              <a:rPr lang="en-US" smtClean="0"/>
              <a:t>5/22/2023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5DA9C5-F0BE-FB49-BABD-B662C8DF9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73B98C-AEFA-944D-B47F-C20936EFA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9D1C-C905-6D43-977B-B51C1A5C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5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698526-592F-F040-A51F-5E614DB2D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78ADA-51D3-4B2C-B605-40A1B6F97492}" type="datetime1">
              <a:rPr lang="en-US" smtClean="0"/>
              <a:t>5/22/2023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C60140-75E3-684F-AA72-4F53DB69D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F7D45-E0A9-CE42-BF13-C7714C1D6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9D1C-C905-6D43-977B-B51C1A5C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46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36DA9-AD5A-EE49-8E3C-363648832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771D5-5C75-ED4A-9F27-1F6738C904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DCDC1-16CC-A74C-948C-BD72CCB02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ACCD4-EB3A-934F-8B84-8D9109EB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7ABB-1C1F-49D4-B09D-7E44A6C267AA}" type="datetime1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DB1893-142F-8041-954B-94FCD6527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E83608-A2E5-F04A-8E19-E3268D182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9D1C-C905-6D43-977B-B51C1A5C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50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8337A-0AAF-E34D-B3C1-67FF02069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44665A-5945-2642-8851-4AABA8D473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32F3B-0021-F347-80AE-D176610A7D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62FBA3-CCCA-4340-8D8B-8C4F7C76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A9F94-841E-4B53-80B4-86C94D0BB957}" type="datetime1">
              <a:rPr lang="en-US" smtClean="0"/>
              <a:t>5/22/2023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142F5-4AEB-9947-806F-5E449BE50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3CF637-011F-0146-97F7-2E996659D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29D1C-C905-6D43-977B-B51C1A5C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79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A66285-4665-904B-A729-CDE8AA5EF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97692-950F-DE49-8E67-2759871C6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6400F-CAF6-F346-A4BB-26376C7439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4B7BE-FD29-45B8-935D-888D47D21107}" type="datetime1">
              <a:rPr lang="en-US" smtClean="0"/>
              <a:t>5/22/2023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0A763-1FAF-C842-97E3-61D0A21C81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F5D57-A4A9-314B-A816-136557624D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29D1C-C905-6D43-977B-B51C1A5CA8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55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395C45-3451-014B-8363-6E577CCF7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7148" y="0"/>
            <a:ext cx="7913618" cy="6965879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5D0059-70CA-AC4C-B19A-DC1AEAD1531D}"/>
              </a:ext>
            </a:extLst>
          </p:cNvPr>
          <p:cNvSpPr txBox="1"/>
          <p:nvPr/>
        </p:nvSpPr>
        <p:spPr>
          <a:xfrm>
            <a:off x="358697" y="1659603"/>
            <a:ext cx="7086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300" dirty="0">
                <a:latin typeface="Myriad Pro" panose="020B0503030403020204" pitchFamily="34" charset="0"/>
              </a:rPr>
              <a:t>4-H Club Financial Management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97" y="4560822"/>
            <a:ext cx="1672543" cy="2174306"/>
          </a:xfrm>
          <a:prstGeom prst="rect">
            <a:avLst/>
          </a:prstGeom>
          <a:effectLst>
            <a:glow>
              <a:schemeClr val="accent1"/>
            </a:glow>
            <a:softEdge rad="3175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40A933-A25B-A141-8F9D-ADC34A4C05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298" y="1939995"/>
            <a:ext cx="4505223" cy="1418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558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FB971E-5308-2B47-BBA5-17B94A8A6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" y="6318035"/>
            <a:ext cx="12202274" cy="581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E7E77-7EDF-EE45-8F23-B7B12A5ED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4" y="-81052"/>
            <a:ext cx="14180685" cy="779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5576" y="0"/>
            <a:ext cx="4976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Club Financial Management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5575" y="1189791"/>
            <a:ext cx="59169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Receiving Fund - Fundraising</a:t>
            </a:r>
          </a:p>
          <a:p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Request ahead by filling out Income and Fundraising Request Form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Only fundraise for a purpose.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Keep fundraising in line with youth development principles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853" y="128918"/>
            <a:ext cx="5232253" cy="664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64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FB971E-5308-2B47-BBA5-17B94A8A6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" y="6318035"/>
            <a:ext cx="12202274" cy="581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E7E77-7EDF-EE45-8F23-B7B12A5ED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4" y="-81052"/>
            <a:ext cx="14180685" cy="779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5576" y="0"/>
            <a:ext cx="4976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Club Financial Management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7297" y="818078"/>
            <a:ext cx="412844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Disbursing Funds - Expenses</a:t>
            </a:r>
          </a:p>
          <a:p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Money spent should be reflected in the minutes.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Receipts/Invoices should say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What was purchased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Whom the purchase was made from</a:t>
            </a:r>
          </a:p>
          <a:p>
            <a:pPr lvl="1"/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791" y="838416"/>
            <a:ext cx="6833654" cy="525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986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FB971E-5308-2B47-BBA5-17B94A8A6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" y="6318035"/>
            <a:ext cx="12202274" cy="581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E7E77-7EDF-EE45-8F23-B7B12A5ED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4" y="-81052"/>
            <a:ext cx="14180685" cy="779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5576" y="0"/>
            <a:ext cx="4976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Club Financial Management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70746" y="1272402"/>
            <a:ext cx="852216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Disbursing Funds – Cash Withdrawal</a:t>
            </a:r>
          </a:p>
          <a:p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Must be made at the bank by an account signer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Document on the bank receipt what it is for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If you purchase items with the cash mark that on the receipt.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Don’t write checks to cash, go to the bank.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44988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FB971E-5308-2B47-BBA5-17B94A8A6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" y="6318035"/>
            <a:ext cx="12202274" cy="581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E7E77-7EDF-EE45-8F23-B7B12A5ED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4" y="-81052"/>
            <a:ext cx="14180685" cy="779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5576" y="0"/>
            <a:ext cx="4976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Club Financial Management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1553" y="1156619"/>
            <a:ext cx="852216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Disbursing Funds – Other</a:t>
            </a:r>
          </a:p>
          <a:p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 signer can write a check to themselves.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 personal purchases can be made with club funds.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Your club can have one debit card.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No cash advances, cash back with purchase, or use of ATM allowed.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Turn in receipts immediately if Debit card is used.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NO credit cards allowed.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5825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FB971E-5308-2B47-BBA5-17B94A8A6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" y="6318035"/>
            <a:ext cx="12202274" cy="581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E7E77-7EDF-EE45-8F23-B7B12A5ED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4" y="-81052"/>
            <a:ext cx="14180685" cy="779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5576" y="0"/>
            <a:ext cx="4976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Club Financial Management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21553" y="1156619"/>
            <a:ext cx="852216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Online Processing</a:t>
            </a:r>
          </a:p>
          <a:p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Only one per club – pick a platform you will 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Follow previous rules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Purchases must be in the minutes.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Receipts must be provided.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Set up a separate e-mail and password for the club so that all information stays with the club and not the person setting up the account.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6150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FB971E-5308-2B47-BBA5-17B94A8A6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" y="6318035"/>
            <a:ext cx="12202274" cy="581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E7E77-7EDF-EE45-8F23-B7B12A5ED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4" y="-81052"/>
            <a:ext cx="14180685" cy="779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5576" y="0"/>
            <a:ext cx="4976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Club Financial Management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4588" y="931945"/>
            <a:ext cx="389265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Account Reconciliation</a:t>
            </a:r>
          </a:p>
          <a:p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Responsibility falls on the treasurer with help from a volunteer leader.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Use the 4-H Treasurer Book to keep track.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Reconcile with bank each month.</a:t>
            </a:r>
          </a:p>
          <a:p>
            <a:pPr lvl="1"/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333" y="1423800"/>
            <a:ext cx="6345904" cy="386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739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FB971E-5308-2B47-BBA5-17B94A8A6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" y="6318035"/>
            <a:ext cx="12202274" cy="581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E7E77-7EDF-EE45-8F23-B7B12A5ED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4" y="-81052"/>
            <a:ext cx="14180685" cy="779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5576" y="0"/>
            <a:ext cx="4976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Club Financial Management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86384" y="1557233"/>
            <a:ext cx="536768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Receipts and Bank Statements</a:t>
            </a:r>
          </a:p>
          <a:p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12 Pocket Expandable File Folder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Great way to organize your finance documents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Retain records for at least 3 years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242" y="1319268"/>
            <a:ext cx="4292772" cy="4292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2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FB971E-5308-2B47-BBA5-17B94A8A6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" y="6318035"/>
            <a:ext cx="12202274" cy="581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E7E77-7EDF-EE45-8F23-B7B12A5ED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4" y="-81052"/>
            <a:ext cx="14180685" cy="779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5577" y="0"/>
            <a:ext cx="3592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Financial Policies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77" y="665827"/>
            <a:ext cx="10125499" cy="925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36" y="2268172"/>
            <a:ext cx="9331598" cy="2889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11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FB971E-5308-2B47-BBA5-17B94A8A6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4" y="6318035"/>
            <a:ext cx="12202274" cy="581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E7E77-7EDF-EE45-8F23-B7B12A5ED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274" y="-81052"/>
            <a:ext cx="14180685" cy="779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5576" y="0"/>
            <a:ext cx="4976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Club Financial Management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689" y="1107564"/>
            <a:ext cx="8067764" cy="475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63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FB971E-5308-2B47-BBA5-17B94A8A6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" y="6318035"/>
            <a:ext cx="12202274" cy="581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E7E77-7EDF-EE45-8F23-B7B12A5ED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4" y="-81052"/>
            <a:ext cx="14180685" cy="779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5577" y="0"/>
            <a:ext cx="3592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Club Audit/Review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787" y="1152919"/>
            <a:ext cx="9686191" cy="4034432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93431" y="3613638"/>
            <a:ext cx="7455877" cy="175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16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79BEFB-4367-7749-9CB9-EB6D21E65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4" y="6318035"/>
            <a:ext cx="12202274" cy="581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634BDA-D89B-2643-A8EB-66B6182C7C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274" y="-81052"/>
            <a:ext cx="14180685" cy="77969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3AD09ED-D638-B04B-9EF1-EDD3A28905C4}"/>
              </a:ext>
            </a:extLst>
          </p:cNvPr>
          <p:cNvSpPr/>
          <p:nvPr/>
        </p:nvSpPr>
        <p:spPr>
          <a:xfrm>
            <a:off x="7437149" y="1462385"/>
            <a:ext cx="4188647" cy="4188647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C87647C-E556-5E46-9713-F0D2FC8BEE00}"/>
              </a:ext>
            </a:extLst>
          </p:cNvPr>
          <p:cNvSpPr/>
          <p:nvPr/>
        </p:nvSpPr>
        <p:spPr>
          <a:xfrm>
            <a:off x="5946746" y="1365645"/>
            <a:ext cx="2627536" cy="2627536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A3F5B6-DDCC-4F44-A929-E8123AF47D0A}"/>
              </a:ext>
            </a:extLst>
          </p:cNvPr>
          <p:cNvSpPr txBox="1"/>
          <p:nvPr/>
        </p:nvSpPr>
        <p:spPr>
          <a:xfrm>
            <a:off x="1371025" y="2232216"/>
            <a:ext cx="3889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yriad Pro" panose="020B0503030403020204" pitchFamily="34" charset="0"/>
              </a:rPr>
              <a:t>Financial Policies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776233A-B142-6949-BBF6-B1070F05F0DC}"/>
              </a:ext>
            </a:extLst>
          </p:cNvPr>
          <p:cNvSpPr txBox="1"/>
          <p:nvPr/>
        </p:nvSpPr>
        <p:spPr>
          <a:xfrm>
            <a:off x="1354236" y="2874314"/>
            <a:ext cx="4510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yriad Pro" panose="020B0503030403020204" pitchFamily="34" charset="0"/>
              </a:rPr>
              <a:t>Club Financial Management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43F949-E9DC-124B-832F-9EBB8D984C52}"/>
              </a:ext>
            </a:extLst>
          </p:cNvPr>
          <p:cNvSpPr txBox="1"/>
          <p:nvPr/>
        </p:nvSpPr>
        <p:spPr>
          <a:xfrm>
            <a:off x="1354236" y="3635291"/>
            <a:ext cx="5229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Myriad Pro" panose="020B0503030403020204" pitchFamily="34" charset="0"/>
              </a:rPr>
              <a:t>Club Audit/Review Process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78007FA-B173-0848-82E9-088A25C46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129" y="777067"/>
            <a:ext cx="5412134" cy="1325563"/>
          </a:xfrm>
        </p:spPr>
        <p:txBody>
          <a:bodyPr/>
          <a:lstStyle/>
          <a:p>
            <a:r>
              <a:rPr lang="en-US" b="1" spc="300" dirty="0">
                <a:latin typeface="Myriad Pro" panose="020B0503030403020204" pitchFamily="34" charset="0"/>
              </a:rPr>
              <a:t>4-H Club Finances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631833B-3511-9048-A94F-103F198181BB}"/>
              </a:ext>
            </a:extLst>
          </p:cNvPr>
          <p:cNvSpPr/>
          <p:nvPr/>
        </p:nvSpPr>
        <p:spPr>
          <a:xfrm>
            <a:off x="1046127" y="2289407"/>
            <a:ext cx="232615" cy="232615"/>
          </a:xfrm>
          <a:prstGeom prst="ellipse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D5FC4E8-D18A-264D-8F26-B852003FD02C}"/>
              </a:ext>
            </a:extLst>
          </p:cNvPr>
          <p:cNvSpPr/>
          <p:nvPr/>
        </p:nvSpPr>
        <p:spPr>
          <a:xfrm>
            <a:off x="1040097" y="3776047"/>
            <a:ext cx="232615" cy="232615"/>
          </a:xfrm>
          <a:prstGeom prst="ellipse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5EC9B76-65D1-8946-95F6-F4493BCD8909}"/>
              </a:ext>
            </a:extLst>
          </p:cNvPr>
          <p:cNvSpPr/>
          <p:nvPr/>
        </p:nvSpPr>
        <p:spPr>
          <a:xfrm>
            <a:off x="1040097" y="3020930"/>
            <a:ext cx="232615" cy="232615"/>
          </a:xfrm>
          <a:prstGeom prst="ellipse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56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FB971E-5308-2B47-BBA5-17B94A8A6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" y="6318035"/>
            <a:ext cx="12202274" cy="581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E7E77-7EDF-EE45-8F23-B7B12A5ED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4" y="-81052"/>
            <a:ext cx="14180685" cy="7796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63" y="1398463"/>
            <a:ext cx="3752113" cy="48575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44" y="1451656"/>
            <a:ext cx="2747032" cy="48043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5577" y="0"/>
            <a:ext cx="3592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Club Audit/Review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69" y="1409343"/>
            <a:ext cx="3697690" cy="485109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3218" y="799518"/>
            <a:ext cx="231539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Treasurers’ Report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33167" y="784282"/>
            <a:ext cx="231539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Bank Statements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76444" y="811460"/>
            <a:ext cx="2623436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Receipts and Deposit Slips</a:t>
            </a:r>
          </a:p>
        </p:txBody>
      </p:sp>
    </p:spTree>
    <p:extLst>
      <p:ext uri="{BB962C8B-B14F-4D97-AF65-F5344CB8AC3E}">
        <p14:creationId xmlns:p14="http://schemas.microsoft.com/office/powerpoint/2010/main" val="3485893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FB971E-5308-2B47-BBA5-17B94A8A6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" y="6318035"/>
            <a:ext cx="12202274" cy="581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E7E77-7EDF-EE45-8F23-B7B12A5ED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4" y="-81052"/>
            <a:ext cx="14180685" cy="779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5577" y="0"/>
            <a:ext cx="3592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Club Audit/Review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54" y="568551"/>
            <a:ext cx="7208404" cy="25394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05" y="3257702"/>
            <a:ext cx="7310052" cy="306033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184638" y="3157608"/>
            <a:ext cx="7517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632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79BEFB-4367-7749-9CB9-EB6D21E65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" y="6318035"/>
            <a:ext cx="12202274" cy="581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634BDA-D89B-2643-A8EB-66B6182C7C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4" y="-81052"/>
            <a:ext cx="14180685" cy="77969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3AD09ED-D638-B04B-9EF1-EDD3A28905C4}"/>
              </a:ext>
            </a:extLst>
          </p:cNvPr>
          <p:cNvSpPr/>
          <p:nvPr/>
        </p:nvSpPr>
        <p:spPr>
          <a:xfrm>
            <a:off x="7437149" y="1462385"/>
            <a:ext cx="4188647" cy="4188647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C87647C-E556-5E46-9713-F0D2FC8BEE00}"/>
              </a:ext>
            </a:extLst>
          </p:cNvPr>
          <p:cNvSpPr/>
          <p:nvPr/>
        </p:nvSpPr>
        <p:spPr>
          <a:xfrm>
            <a:off x="5687680" y="1182449"/>
            <a:ext cx="2627536" cy="2627536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E78007FA-B173-0848-82E9-088A25C46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281" y="4168318"/>
            <a:ext cx="5412134" cy="1325563"/>
          </a:xfrm>
        </p:spPr>
        <p:txBody>
          <a:bodyPr>
            <a:normAutofit fontScale="90000"/>
          </a:bodyPr>
          <a:lstStyle/>
          <a:p>
            <a:r>
              <a:rPr lang="en-US" b="1" spc="300" dirty="0">
                <a:latin typeface="Myriad Pro" panose="020B0503030403020204" pitchFamily="34" charset="0"/>
              </a:rPr>
              <a:t>Questions?</a:t>
            </a:r>
            <a:br>
              <a:rPr lang="en-US" b="1" spc="300" dirty="0">
                <a:latin typeface="Myriad Pro" panose="020B0503030403020204" pitchFamily="34" charset="0"/>
              </a:rPr>
            </a:br>
            <a:r>
              <a:rPr lang="en-US" b="1" spc="300" dirty="0">
                <a:latin typeface="Myriad Pro" panose="020B0503030403020204" pitchFamily="34" charset="0"/>
              </a:rPr>
              <a:t>storbert@uwyo.edu</a:t>
            </a:r>
          </a:p>
        </p:txBody>
      </p:sp>
    </p:spTree>
    <p:extLst>
      <p:ext uri="{BB962C8B-B14F-4D97-AF65-F5344CB8AC3E}">
        <p14:creationId xmlns:p14="http://schemas.microsoft.com/office/powerpoint/2010/main" val="350672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FB971E-5308-2B47-BBA5-17B94A8A6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" y="6318035"/>
            <a:ext cx="12202274" cy="581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E7E77-7EDF-EE45-8F23-B7B12A5ED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4" y="-81052"/>
            <a:ext cx="14180685" cy="779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5576" y="0"/>
            <a:ext cx="4976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Financial Policies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099" y="936750"/>
            <a:ext cx="1091455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https://www.uwyo.edu/4-h/current-members/policies-best-practices.html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485" y="1915500"/>
            <a:ext cx="5346975" cy="398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629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FB971E-5308-2B47-BBA5-17B94A8A6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" y="6318035"/>
            <a:ext cx="12202274" cy="581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E7E77-7EDF-EE45-8F23-B7B12A5ED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4" y="-81052"/>
            <a:ext cx="14180685" cy="779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5576" y="0"/>
            <a:ext cx="4976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Financial Policies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91" y="554025"/>
            <a:ext cx="4534770" cy="565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051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FB971E-5308-2B47-BBA5-17B94A8A6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" y="6318035"/>
            <a:ext cx="12202274" cy="581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E7E77-7EDF-EE45-8F23-B7B12A5ED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4" y="-81052"/>
            <a:ext cx="14180685" cy="779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5576" y="0"/>
            <a:ext cx="4976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Club Financial Management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5575" y="1189791"/>
            <a:ext cx="591698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Management of Clubs and Groups</a:t>
            </a:r>
          </a:p>
          <a:p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Any club or group/committee with a checkbook needs an EIN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All 4-H accounts need 4 active signers, two being UW Extension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Use the Annual Treasure's Report to keep track of finances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021" y="1013091"/>
            <a:ext cx="3911349" cy="513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741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FB971E-5308-2B47-BBA5-17B94A8A6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" y="6318035"/>
            <a:ext cx="12202274" cy="581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E7E77-7EDF-EE45-8F23-B7B12A5ED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4" y="-81052"/>
            <a:ext cx="14180685" cy="779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5576" y="0"/>
            <a:ext cx="4976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Club Financial Management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8237" y="1664576"/>
            <a:ext cx="962247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Management of Clubs and Groups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Accounts need to have “4-H”in them.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One checking and one savings allowed.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Checking $1000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Savings $2000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b="1" dirty="0"/>
              <a:t>UNLESS identified purpose.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No investment accounts</a:t>
            </a:r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77737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FB971E-5308-2B47-BBA5-17B94A8A6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" y="6318035"/>
            <a:ext cx="12202274" cy="581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E7E77-7EDF-EE45-8F23-B7B12A5ED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4" y="-81052"/>
            <a:ext cx="14180685" cy="779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5576" y="0"/>
            <a:ext cx="4976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Club Financial Management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5575" y="1189791"/>
            <a:ext cx="591698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Receiving Funds - Income</a:t>
            </a:r>
          </a:p>
          <a:p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Record upon receipt, don’t wait.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Date collected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Who collected from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Amount collected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Purpose</a:t>
            </a:r>
          </a:p>
        </p:txBody>
      </p:sp>
      <p:pic>
        <p:nvPicPr>
          <p:cNvPr id="1026" name="Picture 2" descr="Adams Money/Rent Receipt Book, 3-Part, 50 ST/BK, 3/P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09" y="1235369"/>
            <a:ext cx="5483771" cy="438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805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FB971E-5308-2B47-BBA5-17B94A8A6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" y="6318035"/>
            <a:ext cx="12202274" cy="581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E7E77-7EDF-EE45-8F23-B7B12A5ED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4" y="-81052"/>
            <a:ext cx="14180685" cy="779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5576" y="0"/>
            <a:ext cx="4976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Club Financial Management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5575" y="1189791"/>
            <a:ext cx="591698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Receiving Funds - Cash</a:t>
            </a:r>
          </a:p>
          <a:p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Record upon receipt, don’t wait.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Counted by at least two people.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Use 4-H Receipt of cash accounting form.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628" y="112046"/>
            <a:ext cx="4889594" cy="639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652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FB971E-5308-2B47-BBA5-17B94A8A6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274" y="6318035"/>
            <a:ext cx="12202274" cy="5810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E7E77-7EDF-EE45-8F23-B7B12A5ED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274" y="-81052"/>
            <a:ext cx="14180685" cy="7796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5576" y="0"/>
            <a:ext cx="4976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Club Financial Management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5575" y="1189791"/>
            <a:ext cx="591698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Receiving Funds - Donations</a:t>
            </a:r>
          </a:p>
          <a:p>
            <a:endParaRPr lang="en-US" sz="28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Can come from individual or business.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Be sure to write a thank you note.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If over $150 use the Wyoming   4-H Donation Letter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Do not accept donations from entities whose business is not in line with the 4-H mission.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834" y="787310"/>
            <a:ext cx="5298170" cy="5267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510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1965</TotalTime>
  <Words>579</Words>
  <Application>Microsoft Office PowerPoint</Application>
  <PresentationFormat>Widescreen</PresentationFormat>
  <Paragraphs>107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Myriad Pro</vt:lpstr>
      <vt:lpstr>Office Theme</vt:lpstr>
      <vt:lpstr>PowerPoint Presentation</vt:lpstr>
      <vt:lpstr>4-H Club Finances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 storbert@uwyo.edu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Karen Elizabeth Allison</cp:lastModifiedBy>
  <cp:revision>53</cp:revision>
  <dcterms:created xsi:type="dcterms:W3CDTF">2018-11-06T21:10:55Z</dcterms:created>
  <dcterms:modified xsi:type="dcterms:W3CDTF">2023-05-22T22:19:06Z</dcterms:modified>
</cp:coreProperties>
</file>