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handoutMasterIdLst>
    <p:handoutMasterId r:id="rId14"/>
  </p:handoutMasterIdLst>
  <p:sldIdLst>
    <p:sldId id="256" r:id="rId5"/>
    <p:sldId id="266" r:id="rId6"/>
    <p:sldId id="262" r:id="rId7"/>
    <p:sldId id="267" r:id="rId8"/>
    <p:sldId id="263" r:id="rId9"/>
    <p:sldId id="269" r:id="rId10"/>
    <p:sldId id="268"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463" autoAdjust="0"/>
  </p:normalViewPr>
  <p:slideViewPr>
    <p:cSldViewPr snapToGrid="0">
      <p:cViewPr>
        <p:scale>
          <a:sx n="69" d="100"/>
          <a:sy n="69" d="100"/>
        </p:scale>
        <p:origin x="564" y="44"/>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4/26/2021</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4/26/2021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328929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866770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4/26/2021</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4/26/2021</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2.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237559"/>
            <a:ext cx="5609222" cy="1363215"/>
          </a:xfrm>
        </p:spPr>
        <p:txBody>
          <a:bodyPr anchor="t">
            <a:normAutofit/>
          </a:bodyPr>
          <a:lstStyle/>
          <a:p>
            <a:pPr algn="l"/>
            <a:r>
              <a:rPr lang="en-US" sz="4400" dirty="0" smtClean="0">
                <a:latin typeface="Franklin Gothic Book" panose="020B0503020102020204" pitchFamily="34" charset="0"/>
                <a:cs typeface="Segoe UI" panose="020B0502040204020203" pitchFamily="34" charset="0"/>
              </a:rPr>
              <a:t>Communication Best Practices</a:t>
            </a:r>
            <a:endParaRPr lang="en-US" sz="44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863065" y="5600774"/>
            <a:ext cx="5609219" cy="829120"/>
          </a:xfrm>
        </p:spPr>
        <p:txBody>
          <a:bodyPr anchor="b">
            <a:normAutofit fontScale="85000" lnSpcReduction="20000"/>
          </a:bodyPr>
          <a:lstStyle/>
          <a:p>
            <a:pPr algn="l"/>
            <a:r>
              <a:rPr lang="en-US" sz="2000" dirty="0" smtClean="0">
                <a:latin typeface="Franklin Gothic Book" panose="020B0503020102020204" pitchFamily="34" charset="0"/>
              </a:rPr>
              <a:t>When you arrive please type your name and county in the chat box.  If you are watching a recording of this please be sure to contact your Extension Office to get credit for this t training.</a:t>
            </a:r>
            <a:endParaRPr lang="en-US" sz="2000" dirty="0">
              <a:latin typeface="Franklin Gothic Book" panose="020B0503020102020204" pitchFamily="34" charset="0"/>
            </a:endParaRP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838200" y="938199"/>
            <a:ext cx="5406902" cy="1469965"/>
          </a:xfrm>
        </p:spPr>
        <p:txBody>
          <a:bodyPr anchor="ctr">
            <a:normAutofit/>
          </a:bodyPr>
          <a:lstStyle/>
          <a:p>
            <a:r>
              <a:rPr lang="en-US" dirty="0" smtClean="0">
                <a:latin typeface="Franklin Gothic Book" panose="020B0503020102020204" pitchFamily="34" charset="0"/>
                <a:cs typeface="Segoe UI" panose="020B0502040204020203" pitchFamily="34" charset="0"/>
              </a:rPr>
              <a:t>What we will cover:</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331809" y="2584627"/>
            <a:ext cx="7063248" cy="1688746"/>
          </a:xfrm>
        </p:spPr>
        <p:txBody>
          <a:bodyPr vert="horz" lIns="91440" tIns="45720" rIns="91440" bIns="45720" rtlCol="0" anchor="t">
            <a:noAutofit/>
          </a:bodyPr>
          <a:lstStyle/>
          <a:p>
            <a:r>
              <a:rPr lang="en-US" dirty="0" smtClean="0">
                <a:latin typeface="Segoe UI" panose="020B0502040204020203" pitchFamily="34" charset="0"/>
                <a:cs typeface="Segoe UI" panose="020B0502040204020203" pitchFamily="34" charset="0"/>
              </a:rPr>
              <a:t>Importance of communication</a:t>
            </a:r>
          </a:p>
          <a:p>
            <a:r>
              <a:rPr lang="en-US" dirty="0" smtClean="0">
                <a:latin typeface="Segoe UI" panose="020B0502040204020203" pitchFamily="34" charset="0"/>
                <a:cs typeface="Segoe UI" panose="020B0502040204020203" pitchFamily="34" charset="0"/>
              </a:rPr>
              <a:t>Leaders introduction and sharing.</a:t>
            </a:r>
          </a:p>
          <a:p>
            <a:r>
              <a:rPr lang="en-US" dirty="0" smtClean="0">
                <a:latin typeface="Segoe UI" panose="020B0502040204020203" pitchFamily="34" charset="0"/>
                <a:cs typeface="Segoe UI" panose="020B0502040204020203" pitchFamily="34" charset="0"/>
              </a:rPr>
              <a:t>More than just communication.</a:t>
            </a:r>
          </a:p>
          <a:p>
            <a:r>
              <a:rPr lang="en-US" dirty="0" smtClean="0">
                <a:latin typeface="Segoe UI" panose="020B0502040204020203" pitchFamily="34" charset="0"/>
                <a:cs typeface="Segoe UI" panose="020B0502040204020203" pitchFamily="34" charset="0"/>
              </a:rPr>
              <a:t>Questions and comments.</a:t>
            </a:r>
            <a:endParaRPr lang="en-US" dirty="0">
              <a:latin typeface="Segoe UI" panose="020B0502040204020203" pitchFamily="34" charset="0"/>
              <a:cs typeface="Segoe UI" panose="020B0502040204020203" pitchFamily="34" charset="0"/>
            </a:endParaRP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116024" y="607788"/>
            <a:ext cx="10145534" cy="1469965"/>
          </a:xfrm>
        </p:spPr>
        <p:txBody>
          <a:bodyPr anchor="ctr">
            <a:normAutofit/>
          </a:bodyPr>
          <a:lstStyle/>
          <a:p>
            <a:r>
              <a:rPr lang="en-US" dirty="0" smtClean="0">
                <a:latin typeface="Franklin Gothic Book" panose="020B0503020102020204" pitchFamily="34" charset="0"/>
                <a:cs typeface="Segoe UI" panose="020B0502040204020203" pitchFamily="34" charset="0"/>
              </a:rPr>
              <a:t>Communication Builds Relationships</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257215" y="2077753"/>
            <a:ext cx="8266406" cy="3963910"/>
          </a:xfrm>
        </p:spPr>
        <p:txBody>
          <a:bodyPr vert="horz" lIns="91440" tIns="45720" rIns="91440" bIns="45720" rtlCol="0" anchor="t">
            <a:normAutofit/>
          </a:bodyPr>
          <a:lstStyle/>
          <a:p>
            <a:r>
              <a:rPr lang="en-US" dirty="0" smtClean="0">
                <a:latin typeface="Segoe UI" panose="020B0502040204020203" pitchFamily="34" charset="0"/>
                <a:cs typeface="Segoe UI" panose="020B0502040204020203" pitchFamily="34" charset="0"/>
              </a:rPr>
              <a:t>Think about a  time when you felt heard and understood.</a:t>
            </a:r>
          </a:p>
          <a:p>
            <a:r>
              <a:rPr lang="en-US" dirty="0" smtClean="0">
                <a:latin typeface="Segoe UI" panose="020B0502040204020203" pitchFamily="34" charset="0"/>
                <a:cs typeface="Segoe UI" panose="020B0502040204020203" pitchFamily="34" charset="0"/>
              </a:rPr>
              <a:t>Think about a time when you have felt misunderstood or even ignored.</a:t>
            </a:r>
          </a:p>
          <a:p>
            <a:r>
              <a:rPr lang="en-US" dirty="0" smtClean="0">
                <a:latin typeface="Segoe UI" panose="020B0502040204020203" pitchFamily="34" charset="0"/>
                <a:cs typeface="Segoe UI" panose="020B0502040204020203" pitchFamily="34" charset="0"/>
              </a:rPr>
              <a:t>Feeling heard and knowing what is going on develops trust and communication.  It also fosters caring relationships. </a:t>
            </a:r>
          </a:p>
          <a:p>
            <a:r>
              <a:rPr lang="en-US" dirty="0" smtClean="0">
                <a:latin typeface="Segoe UI" panose="020B0502040204020203" pitchFamily="34" charset="0"/>
                <a:cs typeface="Segoe UI" panose="020B0502040204020203" pitchFamily="34" charset="0"/>
              </a:rPr>
              <a:t>Communication is a two way street, it require a sender and a receiver.</a:t>
            </a:r>
          </a:p>
          <a:p>
            <a:pPr marL="0" indent="0">
              <a:buNone/>
            </a:pPr>
            <a:endParaRPr lang="en-US" dirty="0">
              <a:latin typeface="Segoe UI" panose="020B0502040204020203" pitchFamily="34" charset="0"/>
              <a:cs typeface="Segoe UI" panose="020B0502040204020203" pitchFamily="34" charset="0"/>
            </a:endParaRPr>
          </a:p>
          <a:p>
            <a:endParaRPr lang="en-US" sz="2000" dirty="0">
              <a:latin typeface="Franklin Gothic Book" panose="020B0503020102020204"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116024" y="607788"/>
            <a:ext cx="10145534" cy="1469965"/>
          </a:xfrm>
        </p:spPr>
        <p:txBody>
          <a:bodyPr anchor="ctr">
            <a:normAutofit/>
          </a:bodyPr>
          <a:lstStyle/>
          <a:p>
            <a:r>
              <a:rPr lang="en-US" dirty="0" smtClean="0">
                <a:latin typeface="Franklin Gothic Book" panose="020B0503020102020204" pitchFamily="34" charset="0"/>
                <a:cs typeface="Segoe UI" panose="020B0502040204020203" pitchFamily="34" charset="0"/>
              </a:rPr>
              <a:t>Communication Barriers</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257215" y="2077753"/>
            <a:ext cx="8266406" cy="3963910"/>
          </a:xfrm>
        </p:spPr>
        <p:txBody>
          <a:bodyPr vert="horz" lIns="91440" tIns="45720" rIns="91440" bIns="45720" rtlCol="0" anchor="t">
            <a:normAutofit/>
          </a:bodyPr>
          <a:lstStyle/>
          <a:p>
            <a:r>
              <a:rPr lang="en-US" dirty="0" smtClean="0">
                <a:latin typeface="Segoe UI" panose="020B0502040204020203" pitchFamily="34" charset="0"/>
                <a:cs typeface="Segoe UI" panose="020B0502040204020203" pitchFamily="34" charset="0"/>
              </a:rPr>
              <a:t>Assuming others know what we are thinking or understand context.</a:t>
            </a:r>
          </a:p>
          <a:p>
            <a:r>
              <a:rPr lang="en-US" dirty="0" smtClean="0">
                <a:latin typeface="Segoe UI" panose="020B0502040204020203" pitchFamily="34" charset="0"/>
                <a:cs typeface="Segoe UI" panose="020B0502040204020203" pitchFamily="34" charset="0"/>
              </a:rPr>
              <a:t>Focusing on what we are going to say next instead of listening.</a:t>
            </a:r>
          </a:p>
          <a:p>
            <a:r>
              <a:rPr lang="en-US" dirty="0" smtClean="0">
                <a:latin typeface="Segoe UI" panose="020B0502040204020203" pitchFamily="34" charset="0"/>
                <a:cs typeface="Segoe UI" panose="020B0502040204020203" pitchFamily="34" charset="0"/>
              </a:rPr>
              <a:t>Bring up other problems or unrelated topics.</a:t>
            </a:r>
          </a:p>
          <a:p>
            <a:r>
              <a:rPr lang="en-US" dirty="0" smtClean="0">
                <a:latin typeface="Segoe UI" panose="020B0502040204020203" pitchFamily="34" charset="0"/>
                <a:cs typeface="Segoe UI" panose="020B0502040204020203" pitchFamily="34" charset="0"/>
              </a:rPr>
              <a:t>Assuming we know what needs to happen and try to convince our club or members what they want to do.</a:t>
            </a:r>
          </a:p>
          <a:p>
            <a:endParaRPr lang="en-US" dirty="0" smtClean="0">
              <a:latin typeface="Segoe UI" panose="020B0502040204020203" pitchFamily="34" charset="0"/>
              <a:cs typeface="Segoe UI" panose="020B0502040204020203" pitchFamily="34" charset="0"/>
            </a:endParaRPr>
          </a:p>
          <a:p>
            <a:pPr marL="0" indent="0">
              <a:buNone/>
            </a:pPr>
            <a:endParaRPr lang="en-US" dirty="0">
              <a:latin typeface="Segoe UI" panose="020B0502040204020203" pitchFamily="34" charset="0"/>
              <a:cs typeface="Segoe UI" panose="020B0502040204020203" pitchFamily="34" charset="0"/>
            </a:endParaRPr>
          </a:p>
          <a:p>
            <a:endParaRPr lang="en-US" sz="2000" dirty="0">
              <a:latin typeface="Franklin Gothic Book" panose="020B0503020102020204"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8200" y="2880360"/>
            <a:ext cx="1097280" cy="1097280"/>
          </a:xfrm>
          <a:prstGeom prst="rect">
            <a:avLst/>
          </a:prstGeom>
        </p:spPr>
      </p:pic>
    </p:spTree>
    <p:extLst>
      <p:ext uri="{BB962C8B-B14F-4D97-AF65-F5344CB8AC3E}">
        <p14:creationId xmlns:p14="http://schemas.microsoft.com/office/powerpoint/2010/main" val="115848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2336800" y="2880360"/>
            <a:ext cx="9160503" cy="1469965"/>
          </a:xfrm>
        </p:spPr>
        <p:txBody>
          <a:bodyPr anchor="ctr">
            <a:normAutofit fontScale="90000"/>
          </a:bodyPr>
          <a:lstStyle/>
          <a:p>
            <a:r>
              <a:rPr lang="en-US" dirty="0" smtClean="0">
                <a:latin typeface="Franklin Gothic Book" panose="020B0503020102020204" pitchFamily="34" charset="0"/>
                <a:cs typeface="Segoe UI" panose="020B0502040204020203" pitchFamily="34" charset="0"/>
              </a:rPr>
              <a:t>What works? Let’s hear from leaders who work directly with clubs and members to find out more about how they have had success!</a:t>
            </a:r>
            <a:endParaRPr lang="en-US" dirty="0">
              <a:latin typeface="Franklin Gothic Book" panose="020B0503020102020204"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Remind, Group Me</a:t>
            </a:r>
          </a:p>
          <a:p>
            <a:r>
              <a:rPr lang="en-US" dirty="0" smtClean="0"/>
              <a:t>Group e-mail – reply all, urgent in message line, phone numbers in e-mail, number items</a:t>
            </a:r>
          </a:p>
          <a:p>
            <a:r>
              <a:rPr lang="en-US" dirty="0" smtClean="0"/>
              <a:t>Facebook – friend club families</a:t>
            </a:r>
          </a:p>
          <a:p>
            <a:r>
              <a:rPr lang="en-US" dirty="0" smtClean="0"/>
              <a:t>Sign Up Genius</a:t>
            </a:r>
          </a:p>
          <a:p>
            <a:r>
              <a:rPr lang="en-US" dirty="0" smtClean="0"/>
              <a:t>Publish meeting minutes in a </a:t>
            </a:r>
            <a:r>
              <a:rPr lang="en-US" dirty="0" err="1" smtClean="0"/>
              <a:t>timley</a:t>
            </a:r>
            <a:r>
              <a:rPr lang="en-US" dirty="0" smtClean="0"/>
              <a:t> manner</a:t>
            </a:r>
          </a:p>
          <a:p>
            <a:r>
              <a:rPr lang="en-US" dirty="0" smtClean="0"/>
              <a:t>Google Forms</a:t>
            </a:r>
          </a:p>
          <a:p>
            <a:r>
              <a:rPr lang="en-US" dirty="0" smtClean="0"/>
              <a:t>Share the responsibility – but define your roles</a:t>
            </a:r>
          </a:p>
          <a:p>
            <a:r>
              <a:rPr lang="en-US" dirty="0" smtClean="0"/>
              <a:t>Have club officers lead meetings</a:t>
            </a:r>
          </a:p>
          <a:p>
            <a:r>
              <a:rPr lang="en-US" dirty="0" smtClean="0"/>
              <a:t>Have pre officer meetings</a:t>
            </a:r>
          </a:p>
          <a:p>
            <a:r>
              <a:rPr lang="en-US" dirty="0" smtClean="0"/>
              <a:t>Be Timely</a:t>
            </a:r>
          </a:p>
          <a:p>
            <a:r>
              <a:rPr lang="en-US" dirty="0" err="1" smtClean="0"/>
              <a:t>Zsuites</a:t>
            </a:r>
            <a:r>
              <a:rPr lang="en-US" dirty="0" smtClean="0"/>
              <a:t> welcome</a:t>
            </a:r>
          </a:p>
          <a:p>
            <a:endParaRPr lang="en-US" dirty="0"/>
          </a:p>
        </p:txBody>
      </p:sp>
    </p:spTree>
    <p:extLst>
      <p:ext uri="{BB962C8B-B14F-4D97-AF65-F5344CB8AC3E}">
        <p14:creationId xmlns:p14="http://schemas.microsoft.com/office/powerpoint/2010/main" val="350359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838199" y="938199"/>
            <a:ext cx="7659255" cy="1469965"/>
          </a:xfrm>
        </p:spPr>
        <p:txBody>
          <a:bodyPr anchor="ctr">
            <a:normAutofit/>
          </a:bodyPr>
          <a:lstStyle/>
          <a:p>
            <a:r>
              <a:rPr lang="en-US" dirty="0" smtClean="0">
                <a:latin typeface="Franklin Gothic Book" panose="020B0503020102020204" pitchFamily="34" charset="0"/>
                <a:cs typeface="Segoe UI" panose="020B0502040204020203" pitchFamily="34" charset="0"/>
              </a:rPr>
              <a:t>It’s more than communication!</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331809" y="2215172"/>
            <a:ext cx="8114518" cy="1688746"/>
          </a:xfrm>
        </p:spPr>
        <p:txBody>
          <a:bodyPr vert="horz" lIns="91440" tIns="45720" rIns="91440" bIns="45720" rtlCol="0" anchor="t">
            <a:noAutofit/>
          </a:bodyPr>
          <a:lstStyle/>
          <a:p>
            <a:r>
              <a:rPr lang="en-US" dirty="0" smtClean="0">
                <a:latin typeface="Segoe UI" panose="020B0502040204020203" pitchFamily="34" charset="0"/>
                <a:cs typeface="Segoe UI" panose="020B0502040204020203" pitchFamily="34" charset="0"/>
              </a:rPr>
              <a:t>Members / Families want to belong.</a:t>
            </a:r>
          </a:p>
          <a:p>
            <a:r>
              <a:rPr lang="en-US" dirty="0" smtClean="0">
                <a:latin typeface="Segoe UI" panose="020B0502040204020203" pitchFamily="34" charset="0"/>
                <a:cs typeface="Segoe UI" panose="020B0502040204020203" pitchFamily="34" charset="0"/>
              </a:rPr>
              <a:t>Members / Families don’t know where to start.</a:t>
            </a:r>
          </a:p>
          <a:p>
            <a:r>
              <a:rPr lang="en-US" dirty="0" smtClean="0">
                <a:latin typeface="Segoe UI" panose="020B0502040204020203" pitchFamily="34" charset="0"/>
                <a:cs typeface="Segoe UI" panose="020B0502040204020203" pitchFamily="34" charset="0"/>
              </a:rPr>
              <a:t>Show you care, that is better than any calendar of events.</a:t>
            </a:r>
          </a:p>
          <a:p>
            <a:r>
              <a:rPr lang="en-US" dirty="0" smtClean="0">
                <a:latin typeface="Segoe UI" panose="020B0502040204020203" pitchFamily="34" charset="0"/>
                <a:cs typeface="Segoe UI" panose="020B0502040204020203" pitchFamily="34" charset="0"/>
              </a:rPr>
              <a:t>Establish expectations</a:t>
            </a:r>
          </a:p>
          <a:p>
            <a:pPr lvl="1"/>
            <a:r>
              <a:rPr lang="en-US" dirty="0" smtClean="0">
                <a:latin typeface="Segoe UI" panose="020B0502040204020203" pitchFamily="34" charset="0"/>
                <a:cs typeface="Segoe UI" panose="020B0502040204020203" pitchFamily="34" charset="0"/>
              </a:rPr>
              <a:t>What do you expect from parents?</a:t>
            </a:r>
          </a:p>
          <a:p>
            <a:pPr lvl="1"/>
            <a:r>
              <a:rPr lang="en-US" dirty="0" smtClean="0">
                <a:latin typeface="Segoe UI" panose="020B0502040204020203" pitchFamily="34" charset="0"/>
                <a:cs typeface="Segoe UI" panose="020B0502040204020203" pitchFamily="34" charset="0"/>
              </a:rPr>
              <a:t>What do you expect from members?</a:t>
            </a:r>
          </a:p>
          <a:p>
            <a:pPr lvl="1"/>
            <a:r>
              <a:rPr lang="en-US" dirty="0" smtClean="0">
                <a:latin typeface="Segoe UI" panose="020B0502040204020203" pitchFamily="34" charset="0"/>
                <a:cs typeface="Segoe UI" panose="020B0502040204020203" pitchFamily="34" charset="0"/>
              </a:rPr>
              <a:t>What should they expect from you?</a:t>
            </a:r>
            <a:endParaRPr lang="en-US" dirty="0">
              <a:latin typeface="Segoe UI" panose="020B0502040204020203" pitchFamily="34" charset="0"/>
              <a:cs typeface="Segoe UI" panose="020B0502040204020203" pitchFamily="34" charset="0"/>
            </a:endParaRP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8200" y="2880360"/>
            <a:ext cx="1097280" cy="1097280"/>
          </a:xfrm>
          <a:prstGeom prst="rect">
            <a:avLst/>
          </a:prstGeom>
        </p:spPr>
      </p:pic>
    </p:spTree>
    <p:extLst>
      <p:ext uri="{BB962C8B-B14F-4D97-AF65-F5344CB8AC3E}">
        <p14:creationId xmlns:p14="http://schemas.microsoft.com/office/powerpoint/2010/main" val="403213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smtClean="0">
                <a:solidFill>
                  <a:srgbClr val="FFFFFF"/>
                </a:solidFill>
                <a:latin typeface="Franklin Gothic Book" panose="020B0503020102020204" pitchFamily="34" charset="0"/>
                <a:cs typeface="Segoe UI" panose="020B0502040204020203" pitchFamily="34" charset="0"/>
              </a:rPr>
              <a:t>Questions or Comments?</a:t>
            </a:r>
            <a:endParaRPr lang="en-US" sz="5400" dirty="0">
              <a:solidFill>
                <a:srgbClr val="FFFFFF"/>
              </a:solidFill>
              <a:latin typeface="Franklin Gothic Book" panose="020B0503020102020204" pitchFamily="34" charset="0"/>
              <a:cs typeface="Segoe UI" panose="020B0502040204020203" pitchFamily="34" charset="0"/>
            </a:endParaRP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endParaRPr lang="en-US" sz="2000" dirty="0">
              <a:solidFill>
                <a:srgbClr val="E7E6E6"/>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03C7D9E6-B0D9-433E-BD46-EB60F64F4DA8}">
  <ds:schemaRefs>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http://schemas.microsoft.com/office/2006/metadata/properties"/>
    <ds:schemaRef ds:uri="16c05727-aa75-4e4a-9b5f-8a80a1165891"/>
    <ds:schemaRef ds:uri="71af3243-3dd4-4a8d-8c0d-dd76da1f02a5"/>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2139</Words>
  <Application>Microsoft Office PowerPoint</Application>
  <PresentationFormat>Widescreen</PresentationFormat>
  <Paragraphs>117</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Franklin Gothic Book</vt:lpstr>
      <vt:lpstr>Segoe UI</vt:lpstr>
      <vt:lpstr>Office Theme</vt:lpstr>
      <vt:lpstr>Communication Best Practices</vt:lpstr>
      <vt:lpstr>What we will cover:</vt:lpstr>
      <vt:lpstr>Communication Builds Relationships</vt:lpstr>
      <vt:lpstr>Communication Barriers</vt:lpstr>
      <vt:lpstr>What works? Let’s hear from leaders who work directly with clubs and members to find out more about how they have had success!</vt:lpstr>
      <vt:lpstr>Recap</vt:lpstr>
      <vt:lpstr>It’s more than communication!</vt:lpstr>
      <vt:lpstr>Questions or Comments?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2021-04-26T15:53:44Z</dcterms:created>
  <dcterms:modified xsi:type="dcterms:W3CDTF">2021-04-27T01:00:28Z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