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3"/>
  </p:notesMasterIdLst>
  <p:handoutMasterIdLst>
    <p:handoutMasterId r:id="rId14"/>
  </p:handoutMasterIdLst>
  <p:sldIdLst>
    <p:sldId id="256" r:id="rId5"/>
    <p:sldId id="266" r:id="rId6"/>
    <p:sldId id="262" r:id="rId7"/>
    <p:sldId id="267" r:id="rId8"/>
    <p:sldId id="263" r:id="rId9"/>
    <p:sldId id="269" r:id="rId10"/>
    <p:sldId id="268"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67463" autoAdjust="0"/>
  </p:normalViewPr>
  <p:slideViewPr>
    <p:cSldViewPr snapToGrid="0">
      <p:cViewPr>
        <p:scale>
          <a:sx n="69" d="100"/>
          <a:sy n="69" d="100"/>
        </p:scale>
        <p:origin x="564" y="44"/>
      </p:cViewPr>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4/26/2021</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4/26/2021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2</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After you’ve done your research, it’s time to put your presentation together.  The first step in the process is to introduce the topic.  This is a great time to connect your topic to something that your audience can relate.  In other words, why should they listen to all the information you will be sharing in your research presentation?  What is in it for them?  You may also want to include a graphic or image to grab their attention.</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Feel free to duplicate this slide by right-clicking on this slide in the slides pane to the left and select </a:t>
            </a:r>
            <a:r>
              <a:rPr lang="en-US" b="1" dirty="0">
                <a:latin typeface="Segoe UI" panose="020B0502040204020203" pitchFamily="34" charset="0"/>
                <a:cs typeface="Segoe UI" panose="020B0502040204020203" pitchFamily="34" charset="0"/>
              </a:rPr>
              <a:t>Duplicate Slide</a:t>
            </a:r>
            <a:r>
              <a:rPr lang="en-US" dirty="0">
                <a:latin typeface="Segoe UI" panose="020B0502040204020203" pitchFamily="34" charset="0"/>
                <a:cs typeface="Segoe UI" panose="020B0502040204020203" pitchFamily="34" charset="0"/>
              </a:rPr>
              <a:t>.</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The next step in your presentation is to state your claim or topic clearly.  Your teacher may even call this your thesis.  As you state your thesis, you may find that this layout is not the best layout for your claim or topic.  You can change the layout by clicking the drop-down menu next to the </a:t>
            </a:r>
            <a:r>
              <a:rPr lang="en-US" b="1" dirty="0">
                <a:latin typeface="Segoe UI" panose="020B0502040204020203" pitchFamily="34" charset="0"/>
                <a:cs typeface="Segoe UI" panose="020B0502040204020203" pitchFamily="34" charset="0"/>
              </a:rPr>
              <a:t>Layout</a:t>
            </a:r>
            <a:r>
              <a:rPr lang="en-US" dirty="0">
                <a:latin typeface="Segoe UI" panose="020B0502040204020203" pitchFamily="34" charset="0"/>
                <a:cs typeface="Segoe UI" panose="020B0502040204020203" pitchFamily="34" charset="0"/>
              </a:rPr>
              <a:t> in the </a:t>
            </a:r>
            <a:r>
              <a:rPr lang="en-US" b="1" dirty="0">
                <a:latin typeface="Segoe UI" panose="020B0502040204020203" pitchFamily="34" charset="0"/>
                <a:cs typeface="Segoe UI" panose="020B0502040204020203" pitchFamily="34" charset="0"/>
              </a:rPr>
              <a:t>Slides</a:t>
            </a:r>
            <a:r>
              <a:rPr lang="en-US" dirty="0">
                <a:latin typeface="Segoe UI" panose="020B0502040204020203" pitchFamily="34" charset="0"/>
                <a:cs typeface="Segoe UI" panose="020B0502040204020203" pitchFamily="34" charset="0"/>
              </a:rPr>
              <a:t> menu section.  You can choose </a:t>
            </a:r>
            <a:r>
              <a:rPr lang="en-US" b="1" dirty="0">
                <a:latin typeface="Segoe UI" panose="020B0502040204020203" pitchFamily="34" charset="0"/>
                <a:cs typeface="Segoe UI" panose="020B0502040204020203" pitchFamily="34" charset="0"/>
              </a:rPr>
              <a:t>Two Content</a:t>
            </a:r>
            <a:r>
              <a:rPr lang="en-US" dirty="0">
                <a:latin typeface="Segoe UI" panose="020B0502040204020203" pitchFamily="34" charset="0"/>
                <a:cs typeface="Segoe UI" panose="020B0502040204020203" pitchFamily="34" charset="0"/>
              </a:rPr>
              <a:t>, </a:t>
            </a:r>
            <a:r>
              <a:rPr lang="en-US" b="1" dirty="0">
                <a:latin typeface="Segoe UI" panose="020B0502040204020203" pitchFamily="34" charset="0"/>
                <a:cs typeface="Segoe UI" panose="020B0502040204020203" pitchFamily="34" charset="0"/>
              </a:rPr>
              <a:t>Comparison</a:t>
            </a:r>
            <a:r>
              <a:rPr lang="en-US" dirty="0">
                <a:latin typeface="Segoe UI" panose="020B0502040204020203" pitchFamily="34" charset="0"/>
                <a:cs typeface="Segoe UI" panose="020B0502040204020203" pitchFamily="34" charset="0"/>
              </a:rPr>
              <a:t>, or </a:t>
            </a:r>
            <a:r>
              <a:rPr lang="en-US" b="1" dirty="0">
                <a:latin typeface="Segoe UI" panose="020B0502040204020203" pitchFamily="34" charset="0"/>
                <a:cs typeface="Segoe UI" panose="020B0502040204020203" pitchFamily="34" charset="0"/>
              </a:rPr>
              <a:t>Picture with Caption</a:t>
            </a:r>
            <a:r>
              <a:rPr lang="en-US" dirty="0">
                <a:latin typeface="Segoe UI" panose="020B0502040204020203" pitchFamily="34" charset="0"/>
                <a:cs typeface="Segoe UI" panose="020B0502040204020203" pitchFamily="34" charset="0"/>
              </a:rPr>
              <a:t>.  </a:t>
            </a:r>
            <a:r>
              <a:rPr lang="en-US" i="1" dirty="0">
                <a:latin typeface="Segoe UI" panose="020B0502040204020203" pitchFamily="34" charset="0"/>
                <a:cs typeface="Segoe UI" panose="020B0502040204020203" pitchFamily="34" charset="0"/>
              </a:rPr>
              <a:t>Note: A different layout might change the look of the icons on this page.</a:t>
            </a:r>
          </a:p>
          <a:p>
            <a:endParaRPr lang="en-US" i="1" dirty="0">
              <a:latin typeface="Segoe UI" panose="020B0502040204020203" pitchFamily="34" charset="0"/>
              <a:cs typeface="Segoe UI" panose="020B0502040204020203" pitchFamily="34" charset="0"/>
            </a:endParaRPr>
          </a:p>
          <a:p>
            <a:r>
              <a:rPr lang="en-US" i="0" dirty="0">
                <a:latin typeface="Segoe UI" panose="020B0502040204020203" pitchFamily="34" charset="0"/>
                <a:cs typeface="Segoe UI" panose="020B0502040204020203" pitchFamily="34" charset="0"/>
              </a:rPr>
              <a:t>You will also want to state your facts.  You have done the research now share some of the interesting facts with your audience.  Facts do not have to be boring; you can communicate facts in a variety of ways by going to the Insert Tab.  In the Insert tab you can: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t>
            </a:r>
            <a:r>
              <a:rPr lang="en-US" b="1" i="0" dirty="0">
                <a:latin typeface="Segoe UI" panose="020B0502040204020203" pitchFamily="34" charset="0"/>
                <a:cs typeface="Segoe UI" panose="020B0502040204020203" pitchFamily="34" charset="0"/>
              </a:rPr>
              <a:t>pictures</a:t>
            </a:r>
            <a:r>
              <a:rPr lang="en-US" i="0" dirty="0">
                <a:latin typeface="Segoe UI" panose="020B0502040204020203" pitchFamily="34" charset="0"/>
                <a:cs typeface="Segoe UI" panose="020B0502040204020203" pitchFamily="34" charset="0"/>
              </a:rPr>
              <a:t> from your computer or </a:t>
            </a:r>
            <a:r>
              <a:rPr lang="en-US" b="1" i="0" dirty="0">
                <a:latin typeface="Segoe UI" panose="020B0502040204020203" pitchFamily="34" charset="0"/>
                <a:cs typeface="Segoe UI" panose="020B0502040204020203" pitchFamily="34" charset="0"/>
              </a:rPr>
              <a:t>online</a:t>
            </a:r>
            <a:r>
              <a:rPr lang="en-US" i="0" dirty="0">
                <a:latin typeface="Segoe UI" panose="020B0502040204020203" pitchFamily="34" charset="0"/>
                <a:cs typeface="Segoe UI" panose="020B0502040204020203" pitchFamily="34" charset="0"/>
              </a:rPr>
              <a: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Add a </a:t>
            </a:r>
            <a:r>
              <a:rPr lang="en-US" b="1" i="0" dirty="0">
                <a:latin typeface="Segoe UI" panose="020B0502040204020203" pitchFamily="34" charset="0"/>
                <a:cs typeface="Segoe UI" panose="020B0502040204020203" pitchFamily="34" charset="0"/>
              </a:rPr>
              <a:t>chart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Create some </a:t>
            </a:r>
            <a:r>
              <a:rPr lang="en-US" b="1" i="0" dirty="0">
                <a:latin typeface="Segoe UI" panose="020B0502040204020203" pitchFamily="34" charset="0"/>
                <a:cs typeface="Segoe UI" panose="020B0502040204020203" pitchFamily="34" charset="0"/>
              </a:rPr>
              <a:t>SmartArt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 variety of icons to help your facts come to life.  Note: You can change the color of the icons by selecting the icon and then click on the </a:t>
            </a:r>
            <a:r>
              <a:rPr lang="en-US" b="1" i="0" dirty="0">
                <a:latin typeface="Segoe UI" panose="020B0502040204020203" pitchFamily="34" charset="0"/>
                <a:cs typeface="Segoe UI" panose="020B0502040204020203" pitchFamily="34" charset="0"/>
              </a:rPr>
              <a:t>Format</a:t>
            </a:r>
            <a:r>
              <a:rPr lang="en-US" i="0" dirty="0">
                <a:latin typeface="Segoe UI" panose="020B0502040204020203" pitchFamily="34" charset="0"/>
                <a:cs typeface="Segoe UI" panose="020B0502040204020203" pitchFamily="34" charset="0"/>
              </a:rPr>
              <a:t> tab and then </a:t>
            </a:r>
            <a:r>
              <a:rPr lang="en-US" b="1" i="0" dirty="0">
                <a:latin typeface="Segoe UI" panose="020B0502040204020203" pitchFamily="34" charset="0"/>
                <a:cs typeface="Segoe UI" panose="020B0502040204020203" pitchFamily="34" charset="0"/>
              </a:rPr>
              <a:t>Graphics Fill</a:t>
            </a:r>
            <a:r>
              <a:rPr lang="en-US" i="0" dirty="0">
                <a:latin typeface="Segoe UI" panose="020B0502040204020203" pitchFamily="34" charset="0"/>
                <a:cs typeface="Segoe UI" panose="020B0502040204020203" pitchFamily="34" charset="0"/>
              </a:rPr>
              <a:t>.  From there, you will choose a color from the list or choose </a:t>
            </a:r>
            <a:r>
              <a:rPr lang="en-US" b="1" i="0" dirty="0">
                <a:latin typeface="Segoe UI" panose="020B0502040204020203" pitchFamily="34" charset="0"/>
                <a:cs typeface="Segoe UI" panose="020B0502040204020203" pitchFamily="34" charset="0"/>
              </a:rPr>
              <a:t>More Fill Colors </a:t>
            </a:r>
            <a:r>
              <a:rPr lang="en-US" i="0" dirty="0">
                <a:latin typeface="Segoe UI" panose="020B0502040204020203" pitchFamily="34" charset="0"/>
                <a:cs typeface="Segoe UI" panose="020B0502040204020203" pitchFamily="34" charset="0"/>
              </a:rPr>
              <a:t>to give you more options.</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Since this research presentation is a result of your hard work and searching, you want to make sure you support the claims or points in your presentation with facts from your research findings.  Make sure you give the author proper credit for helping you share your ideas.  If one of your sources has a video that is relevant to your topic, you can add the video as added support.  Keep in mind the length of the video and the amount of time you have for your presentation.  For a 5 minute speech, the video should be no longer than 30 seconds.  </a:t>
            </a:r>
          </a:p>
          <a:p>
            <a:endParaRPr lang="en-US" dirty="0">
              <a:latin typeface="Segoe UI" panose="020B0502040204020203" pitchFamily="34" charset="0"/>
              <a:cs typeface="Segoe UI" panose="020B0502040204020203" pitchFamily="34" charset="0"/>
            </a:endParaRPr>
          </a:p>
          <a:p>
            <a:r>
              <a:rPr lang="en-US" b="1" i="1" dirty="0">
                <a:latin typeface="Segoe UI" panose="020B0502040204020203" pitchFamily="34" charset="0"/>
                <a:cs typeface="Segoe UI" panose="020B0502040204020203" pitchFamily="34" charset="0"/>
              </a:rPr>
              <a:t>Questions to consider: </a:t>
            </a:r>
          </a:p>
          <a:p>
            <a:pPr marL="228600" indent="-228600">
              <a:buAutoNum type="arabicPeriod"/>
            </a:pPr>
            <a:r>
              <a:rPr lang="en-US" dirty="0">
                <a:latin typeface="Segoe UI" panose="020B0502040204020203" pitchFamily="34" charset="0"/>
                <a:cs typeface="Segoe UI" panose="020B0502040204020203" pitchFamily="34" charset="0"/>
              </a:rPr>
              <a:t>How will you state the author of the source?</a:t>
            </a:r>
          </a:p>
          <a:p>
            <a:pPr marL="228600" indent="-228600">
              <a:buAutoNum type="arabicPeriod"/>
            </a:pPr>
            <a:r>
              <a:rPr lang="en-US" dirty="0">
                <a:latin typeface="Segoe UI" panose="020B0502040204020203" pitchFamily="34" charset="0"/>
                <a:cs typeface="Segoe UI" panose="020B0502040204020203" pitchFamily="34" charset="0"/>
              </a:rPr>
              <a:t>Will you need to cite the source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What are some ways you can engage your audience so they feel like they are a part of the presentation?  Some ideas to consider is by taking a quick poll like: by a show of hands, how many of you think school uniforms are a way to cut down on bullying?  Another suggestion is to have them hold up a certain number of fingers to see if they agree or disagree.  Finally, you can share a story that the audience can relate to that makes them laugh.</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After all the applause, your audience may have some questions.  Be prepared to answer some of their questions by making a list of questions you think they might ask. You may also want to share the presentation with them by providing the link to your presentation, if they want more information.</a:t>
            </a:r>
          </a:p>
        </p:txBody>
      </p:sp>
      <p:sp>
        <p:nvSpPr>
          <p:cNvPr id="4" name="Slide Number Placeholder 3"/>
          <p:cNvSpPr>
            <a:spLocks noGrp="1"/>
          </p:cNvSpPr>
          <p:nvPr>
            <p:ph type="sldNum" sz="quarter" idx="10"/>
          </p:nvPr>
        </p:nvSpPr>
        <p:spPr/>
        <p:txBody>
          <a:bodyPr/>
          <a:lstStyle/>
          <a:p>
            <a:fld id="{BC849E9A-41F7-4779-A581-48A7C374A227}" type="slidenum">
              <a:rPr lang="en-US" smtClean="0"/>
              <a:t>3</a:t>
            </a:fld>
            <a:endParaRPr lang="en-US" dirty="0"/>
          </a:p>
        </p:txBody>
      </p:sp>
    </p:spTree>
    <p:extLst>
      <p:ext uri="{BB962C8B-B14F-4D97-AF65-F5344CB8AC3E}">
        <p14:creationId xmlns:p14="http://schemas.microsoft.com/office/powerpoint/2010/main" val="1335805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After you’ve done your research, it’s time to put your presentation together.  The first step in the process is to introduce the topic.  This is a great time to connect your topic to something that your audience can relate.  In other words, why should they listen to all the information you will be sharing in your research presentation?  What is in it for them?  You may also want to include a graphic or image to grab their attention.</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Feel free to duplicate this slide by right-clicking on this slide in the slides pane to the left and select </a:t>
            </a:r>
            <a:r>
              <a:rPr lang="en-US" b="1" dirty="0">
                <a:latin typeface="Segoe UI" panose="020B0502040204020203" pitchFamily="34" charset="0"/>
                <a:cs typeface="Segoe UI" panose="020B0502040204020203" pitchFamily="34" charset="0"/>
              </a:rPr>
              <a:t>Duplicate Slide</a:t>
            </a:r>
            <a:r>
              <a:rPr lang="en-US" dirty="0">
                <a:latin typeface="Segoe UI" panose="020B0502040204020203" pitchFamily="34" charset="0"/>
                <a:cs typeface="Segoe UI" panose="020B0502040204020203" pitchFamily="34" charset="0"/>
              </a:rPr>
              <a:t>.</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The next step in your presentation is to state your claim or topic clearly.  Your teacher may even call this your thesis.  As you state your thesis, you may find that this layout is not the best layout for your claim or topic.  You can change the layout by clicking the drop-down menu next to the </a:t>
            </a:r>
            <a:r>
              <a:rPr lang="en-US" b="1" dirty="0">
                <a:latin typeface="Segoe UI" panose="020B0502040204020203" pitchFamily="34" charset="0"/>
                <a:cs typeface="Segoe UI" panose="020B0502040204020203" pitchFamily="34" charset="0"/>
              </a:rPr>
              <a:t>Layout</a:t>
            </a:r>
            <a:r>
              <a:rPr lang="en-US" dirty="0">
                <a:latin typeface="Segoe UI" panose="020B0502040204020203" pitchFamily="34" charset="0"/>
                <a:cs typeface="Segoe UI" panose="020B0502040204020203" pitchFamily="34" charset="0"/>
              </a:rPr>
              <a:t> in the </a:t>
            </a:r>
            <a:r>
              <a:rPr lang="en-US" b="1" dirty="0">
                <a:latin typeface="Segoe UI" panose="020B0502040204020203" pitchFamily="34" charset="0"/>
                <a:cs typeface="Segoe UI" panose="020B0502040204020203" pitchFamily="34" charset="0"/>
              </a:rPr>
              <a:t>Slides</a:t>
            </a:r>
            <a:r>
              <a:rPr lang="en-US" dirty="0">
                <a:latin typeface="Segoe UI" panose="020B0502040204020203" pitchFamily="34" charset="0"/>
                <a:cs typeface="Segoe UI" panose="020B0502040204020203" pitchFamily="34" charset="0"/>
              </a:rPr>
              <a:t> menu section.  You can choose </a:t>
            </a:r>
            <a:r>
              <a:rPr lang="en-US" b="1" dirty="0">
                <a:latin typeface="Segoe UI" panose="020B0502040204020203" pitchFamily="34" charset="0"/>
                <a:cs typeface="Segoe UI" panose="020B0502040204020203" pitchFamily="34" charset="0"/>
              </a:rPr>
              <a:t>Two Content</a:t>
            </a:r>
            <a:r>
              <a:rPr lang="en-US" dirty="0">
                <a:latin typeface="Segoe UI" panose="020B0502040204020203" pitchFamily="34" charset="0"/>
                <a:cs typeface="Segoe UI" panose="020B0502040204020203" pitchFamily="34" charset="0"/>
              </a:rPr>
              <a:t>, </a:t>
            </a:r>
            <a:r>
              <a:rPr lang="en-US" b="1" dirty="0">
                <a:latin typeface="Segoe UI" panose="020B0502040204020203" pitchFamily="34" charset="0"/>
                <a:cs typeface="Segoe UI" panose="020B0502040204020203" pitchFamily="34" charset="0"/>
              </a:rPr>
              <a:t>Comparison</a:t>
            </a:r>
            <a:r>
              <a:rPr lang="en-US" dirty="0">
                <a:latin typeface="Segoe UI" panose="020B0502040204020203" pitchFamily="34" charset="0"/>
                <a:cs typeface="Segoe UI" panose="020B0502040204020203" pitchFamily="34" charset="0"/>
              </a:rPr>
              <a:t>, or </a:t>
            </a:r>
            <a:r>
              <a:rPr lang="en-US" b="1" dirty="0">
                <a:latin typeface="Segoe UI" panose="020B0502040204020203" pitchFamily="34" charset="0"/>
                <a:cs typeface="Segoe UI" panose="020B0502040204020203" pitchFamily="34" charset="0"/>
              </a:rPr>
              <a:t>Picture with Caption</a:t>
            </a:r>
            <a:r>
              <a:rPr lang="en-US" dirty="0">
                <a:latin typeface="Segoe UI" panose="020B0502040204020203" pitchFamily="34" charset="0"/>
                <a:cs typeface="Segoe UI" panose="020B0502040204020203" pitchFamily="34" charset="0"/>
              </a:rPr>
              <a:t>.  </a:t>
            </a:r>
            <a:r>
              <a:rPr lang="en-US" i="1" dirty="0">
                <a:latin typeface="Segoe UI" panose="020B0502040204020203" pitchFamily="34" charset="0"/>
                <a:cs typeface="Segoe UI" panose="020B0502040204020203" pitchFamily="34" charset="0"/>
              </a:rPr>
              <a:t>Note: A different layout might change the look of the icons on this page.</a:t>
            </a:r>
          </a:p>
          <a:p>
            <a:endParaRPr lang="en-US" i="1" dirty="0">
              <a:latin typeface="Segoe UI" panose="020B0502040204020203" pitchFamily="34" charset="0"/>
              <a:cs typeface="Segoe UI" panose="020B0502040204020203" pitchFamily="34" charset="0"/>
            </a:endParaRPr>
          </a:p>
          <a:p>
            <a:r>
              <a:rPr lang="en-US" i="0" dirty="0">
                <a:latin typeface="Segoe UI" panose="020B0502040204020203" pitchFamily="34" charset="0"/>
                <a:cs typeface="Segoe UI" panose="020B0502040204020203" pitchFamily="34" charset="0"/>
              </a:rPr>
              <a:t>You will also want to state your facts.  You have done the research now share some of the interesting facts with your audience.  Facts do not have to be boring; you can communicate facts in a variety of ways by going to the Insert Tab.  In the Insert tab you can: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t>
            </a:r>
            <a:r>
              <a:rPr lang="en-US" b="1" i="0" dirty="0">
                <a:latin typeface="Segoe UI" panose="020B0502040204020203" pitchFamily="34" charset="0"/>
                <a:cs typeface="Segoe UI" panose="020B0502040204020203" pitchFamily="34" charset="0"/>
              </a:rPr>
              <a:t>pictures</a:t>
            </a:r>
            <a:r>
              <a:rPr lang="en-US" i="0" dirty="0">
                <a:latin typeface="Segoe UI" panose="020B0502040204020203" pitchFamily="34" charset="0"/>
                <a:cs typeface="Segoe UI" panose="020B0502040204020203" pitchFamily="34" charset="0"/>
              </a:rPr>
              <a:t> from your computer or </a:t>
            </a:r>
            <a:r>
              <a:rPr lang="en-US" b="1" i="0" dirty="0">
                <a:latin typeface="Segoe UI" panose="020B0502040204020203" pitchFamily="34" charset="0"/>
                <a:cs typeface="Segoe UI" panose="020B0502040204020203" pitchFamily="34" charset="0"/>
              </a:rPr>
              <a:t>online</a:t>
            </a:r>
            <a:r>
              <a:rPr lang="en-US" i="0" dirty="0">
                <a:latin typeface="Segoe UI" panose="020B0502040204020203" pitchFamily="34" charset="0"/>
                <a:cs typeface="Segoe UI" panose="020B0502040204020203" pitchFamily="34" charset="0"/>
              </a:rPr>
              <a: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Add a </a:t>
            </a:r>
            <a:r>
              <a:rPr lang="en-US" b="1" i="0" dirty="0">
                <a:latin typeface="Segoe UI" panose="020B0502040204020203" pitchFamily="34" charset="0"/>
                <a:cs typeface="Segoe UI" panose="020B0502040204020203" pitchFamily="34" charset="0"/>
              </a:rPr>
              <a:t>chart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Create some </a:t>
            </a:r>
            <a:r>
              <a:rPr lang="en-US" b="1" i="0" dirty="0">
                <a:latin typeface="Segoe UI" panose="020B0502040204020203" pitchFamily="34" charset="0"/>
                <a:cs typeface="Segoe UI" panose="020B0502040204020203" pitchFamily="34" charset="0"/>
              </a:rPr>
              <a:t>SmartArt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 variety of icons to help your facts come to life.  Note: You can change the color of the icons by selecting the icon and then click on the </a:t>
            </a:r>
            <a:r>
              <a:rPr lang="en-US" b="1" i="0" dirty="0">
                <a:latin typeface="Segoe UI" panose="020B0502040204020203" pitchFamily="34" charset="0"/>
                <a:cs typeface="Segoe UI" panose="020B0502040204020203" pitchFamily="34" charset="0"/>
              </a:rPr>
              <a:t>Format</a:t>
            </a:r>
            <a:r>
              <a:rPr lang="en-US" i="0" dirty="0">
                <a:latin typeface="Segoe UI" panose="020B0502040204020203" pitchFamily="34" charset="0"/>
                <a:cs typeface="Segoe UI" panose="020B0502040204020203" pitchFamily="34" charset="0"/>
              </a:rPr>
              <a:t> tab and then </a:t>
            </a:r>
            <a:r>
              <a:rPr lang="en-US" b="1" i="0" dirty="0">
                <a:latin typeface="Segoe UI" panose="020B0502040204020203" pitchFamily="34" charset="0"/>
                <a:cs typeface="Segoe UI" panose="020B0502040204020203" pitchFamily="34" charset="0"/>
              </a:rPr>
              <a:t>Graphics Fill</a:t>
            </a:r>
            <a:r>
              <a:rPr lang="en-US" i="0" dirty="0">
                <a:latin typeface="Segoe UI" panose="020B0502040204020203" pitchFamily="34" charset="0"/>
                <a:cs typeface="Segoe UI" panose="020B0502040204020203" pitchFamily="34" charset="0"/>
              </a:rPr>
              <a:t>.  From there, you will choose a color from the list or choose </a:t>
            </a:r>
            <a:r>
              <a:rPr lang="en-US" b="1" i="0" dirty="0">
                <a:latin typeface="Segoe UI" panose="020B0502040204020203" pitchFamily="34" charset="0"/>
                <a:cs typeface="Segoe UI" panose="020B0502040204020203" pitchFamily="34" charset="0"/>
              </a:rPr>
              <a:t>More Fill Colors </a:t>
            </a:r>
            <a:r>
              <a:rPr lang="en-US" i="0" dirty="0">
                <a:latin typeface="Segoe UI" panose="020B0502040204020203" pitchFamily="34" charset="0"/>
                <a:cs typeface="Segoe UI" panose="020B0502040204020203" pitchFamily="34" charset="0"/>
              </a:rPr>
              <a:t>to give you more options.</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Since this research presentation is a result of your hard work and searching, you want to make sure you support the claims or points in your presentation with facts from your research findings.  Make sure you give the author proper credit for helping you share your ideas.  If one of your sources has a video that is relevant to your topic, you can add the video as added support.  Keep in mind the length of the video and the amount of time you have for your presentation.  For a 5 minute speech, the video should be no longer than 30 seconds.  </a:t>
            </a:r>
          </a:p>
          <a:p>
            <a:endParaRPr lang="en-US" dirty="0">
              <a:latin typeface="Segoe UI" panose="020B0502040204020203" pitchFamily="34" charset="0"/>
              <a:cs typeface="Segoe UI" panose="020B0502040204020203" pitchFamily="34" charset="0"/>
            </a:endParaRPr>
          </a:p>
          <a:p>
            <a:r>
              <a:rPr lang="en-US" b="1" i="1" dirty="0">
                <a:latin typeface="Segoe UI" panose="020B0502040204020203" pitchFamily="34" charset="0"/>
                <a:cs typeface="Segoe UI" panose="020B0502040204020203" pitchFamily="34" charset="0"/>
              </a:rPr>
              <a:t>Questions to consider: </a:t>
            </a:r>
          </a:p>
          <a:p>
            <a:pPr marL="228600" indent="-228600">
              <a:buAutoNum type="arabicPeriod"/>
            </a:pPr>
            <a:r>
              <a:rPr lang="en-US" dirty="0">
                <a:latin typeface="Segoe UI" panose="020B0502040204020203" pitchFamily="34" charset="0"/>
                <a:cs typeface="Segoe UI" panose="020B0502040204020203" pitchFamily="34" charset="0"/>
              </a:rPr>
              <a:t>How will you state the author of the source?</a:t>
            </a:r>
          </a:p>
          <a:p>
            <a:pPr marL="228600" indent="-228600">
              <a:buAutoNum type="arabicPeriod"/>
            </a:pPr>
            <a:r>
              <a:rPr lang="en-US" dirty="0">
                <a:latin typeface="Segoe UI" panose="020B0502040204020203" pitchFamily="34" charset="0"/>
                <a:cs typeface="Segoe UI" panose="020B0502040204020203" pitchFamily="34" charset="0"/>
              </a:rPr>
              <a:t>Will you need to cite the source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What are some ways you can engage your audience so they feel like they are a part of the presentation?  Some ideas to consider is by taking a quick poll like: by a show of hands, how many of you think school uniforms are a way to cut down on bullying?  Another suggestion is to have them hold up a certain number of fingers to see if they agree or disagree.  Finally, you can share a story that the audience can relate to that makes them laugh.</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After all the applause, your audience may have some questions.  Be prepared to answer some of their questions by making a list of questions you think they might ask. You may also want to share the presentation with them by providing the link to your presentation, if they want more information.</a:t>
            </a:r>
          </a:p>
        </p:txBody>
      </p:sp>
      <p:sp>
        <p:nvSpPr>
          <p:cNvPr id="4" name="Slide Number Placeholder 3"/>
          <p:cNvSpPr>
            <a:spLocks noGrp="1"/>
          </p:cNvSpPr>
          <p:nvPr>
            <p:ph type="sldNum" sz="quarter" idx="10"/>
          </p:nvPr>
        </p:nvSpPr>
        <p:spPr/>
        <p:txBody>
          <a:bodyPr/>
          <a:lstStyle/>
          <a:p>
            <a:fld id="{BC849E9A-41F7-4779-A581-48A7C374A227}" type="slidenum">
              <a:rPr lang="en-US" smtClean="0"/>
              <a:t>4</a:t>
            </a:fld>
            <a:endParaRPr lang="en-US" dirty="0"/>
          </a:p>
        </p:txBody>
      </p:sp>
    </p:spTree>
    <p:extLst>
      <p:ext uri="{BB962C8B-B14F-4D97-AF65-F5344CB8AC3E}">
        <p14:creationId xmlns:p14="http://schemas.microsoft.com/office/powerpoint/2010/main" val="3289297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Now, that you have narrowed your topic, you will want to organize your research in a structure that works.  There are some common organizational patterns based on the kind of research you are doing.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Organizational Structures: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Cause and Effect- this kind of structure is great for explaining the causes and effects of a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Compare and Contrast- in this pattern you highlight the similarities and differences of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Explain process- this structure is great for outlining a series of steps to follow;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Definition- if you want to make sure your audience understands what something is using illustrations, meanings, clarifying misconceptions, you may want to use this structure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Classification- a common organizational structure is grouping like topics or facts from the research together.  For instance, in the internet safety about social media apps, you may organize the research where you look at each social media app one at a time</a:t>
            </a:r>
          </a:p>
        </p:txBody>
      </p:sp>
      <p:sp>
        <p:nvSpPr>
          <p:cNvPr id="4" name="Slide Number Placeholder 3"/>
          <p:cNvSpPr>
            <a:spLocks noGrp="1"/>
          </p:cNvSpPr>
          <p:nvPr>
            <p:ph type="sldNum" sz="quarter" idx="10"/>
          </p:nvPr>
        </p:nvSpPr>
        <p:spPr/>
        <p:txBody>
          <a:bodyPr/>
          <a:lstStyle/>
          <a:p>
            <a:fld id="{BC849E9A-41F7-4779-A581-48A7C374A227}" type="slidenum">
              <a:rPr lang="en-US" smtClean="0"/>
              <a:t>5</a:t>
            </a:fld>
            <a:endParaRPr lang="en-US" dirty="0"/>
          </a:p>
        </p:txBody>
      </p:sp>
    </p:spTree>
    <p:extLst>
      <p:ext uri="{BB962C8B-B14F-4D97-AF65-F5344CB8AC3E}">
        <p14:creationId xmlns:p14="http://schemas.microsoft.com/office/powerpoint/2010/main" val="182534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7</a:t>
            </a:fld>
            <a:endParaRPr lang="en-US" dirty="0"/>
          </a:p>
        </p:txBody>
      </p:sp>
    </p:spTree>
    <p:extLst>
      <p:ext uri="{BB962C8B-B14F-4D97-AF65-F5344CB8AC3E}">
        <p14:creationId xmlns:p14="http://schemas.microsoft.com/office/powerpoint/2010/main" val="1866770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You can use this slide as your opening or closing slide.  Should you choose to use it as a closing, make sure you review the main points of your presentation.  One creative way to do that is by adding animations to the various graphics on a slide.  This slide has 4 different graphics, and, when you view the slideshow, you will see that you can click to reveal the next graphic.  Similarly, as you review the main topics in your presentation, you may want each point to show up when you are addressing that topic.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Add animation to images and graphics: </a:t>
            </a:r>
          </a:p>
          <a:p>
            <a:pPr marL="228600" indent="-228600">
              <a:buAutoNum type="arabicPeriod"/>
            </a:pPr>
            <a:r>
              <a:rPr lang="en-US" dirty="0">
                <a:latin typeface="Segoe UI" panose="020B0502040204020203" pitchFamily="34" charset="0"/>
                <a:cs typeface="Segoe UI" panose="020B0502040204020203" pitchFamily="34" charset="0"/>
              </a:rPr>
              <a:t>Select your image or graphic.</a:t>
            </a:r>
          </a:p>
          <a:p>
            <a:pPr marL="228600" indent="-228600">
              <a:buAutoNum type="arabicPeriod"/>
            </a:pPr>
            <a:r>
              <a:rPr lang="en-US" dirty="0">
                <a:latin typeface="Segoe UI" panose="020B0502040204020203" pitchFamily="34" charset="0"/>
                <a:cs typeface="Segoe UI" panose="020B0502040204020203" pitchFamily="34" charset="0"/>
              </a:rPr>
              <a:t>Click on the Animations tab.</a:t>
            </a:r>
          </a:p>
          <a:p>
            <a:pPr marL="228600" indent="-228600">
              <a:buAutoNum type="arabicPeriod"/>
            </a:pPr>
            <a:r>
              <a:rPr lang="en-US" dirty="0">
                <a:latin typeface="Segoe UI" panose="020B0502040204020203" pitchFamily="34" charset="0"/>
                <a:cs typeface="Segoe UI" panose="020B0502040204020203" pitchFamily="34" charset="0"/>
              </a:rPr>
              <a:t>Choose from the options.  The animation for this slide is “Split”.  The drop-down menu in the Animation section gives even more animations you can use.</a:t>
            </a:r>
          </a:p>
          <a:p>
            <a:pPr marL="228600" indent="-228600">
              <a:buAutoNum type="arabicPeriod"/>
            </a:pPr>
            <a:r>
              <a:rPr lang="en-US" dirty="0">
                <a:latin typeface="Segoe UI" panose="020B0502040204020203" pitchFamily="34" charset="0"/>
                <a:cs typeface="Segoe UI" panose="020B0502040204020203" pitchFamily="34" charset="0"/>
              </a:rPr>
              <a:t>If you have multiple graphics or images, you will see a number appear next to it that notes the order of the animations.</a:t>
            </a:r>
          </a:p>
          <a:p>
            <a:pPr marL="228600" indent="-228600">
              <a:buAutoNum type="arabicPeriod"/>
            </a:pPr>
            <a:endParaRPr lang="en-US" b="1" dirty="0">
              <a:latin typeface="Segoe UI" panose="020B0502040204020203" pitchFamily="34" charset="0"/>
              <a:cs typeface="Segoe UI" panose="020B0502040204020203" pitchFamily="34" charset="0"/>
            </a:endParaRPr>
          </a:p>
          <a:p>
            <a:pPr marL="0" indent="0">
              <a:buNone/>
            </a:pPr>
            <a:r>
              <a:rPr lang="en-US" b="1" dirty="0">
                <a:latin typeface="Segoe UI" panose="020B0502040204020203" pitchFamily="34" charset="0"/>
                <a:cs typeface="Segoe UI" panose="020B0502040204020203" pitchFamily="34" charset="0"/>
              </a:rPr>
              <a:t>Note: You will want to choose the animations carefully.  You do not want to make your audience dizzy from your presentation.</a:t>
            </a:r>
          </a:p>
        </p:txBody>
      </p:sp>
      <p:sp>
        <p:nvSpPr>
          <p:cNvPr id="4" name="Slide Number Placeholder 3"/>
          <p:cNvSpPr>
            <a:spLocks noGrp="1"/>
          </p:cNvSpPr>
          <p:nvPr>
            <p:ph type="sldNum" sz="quarter" idx="10"/>
          </p:nvPr>
        </p:nvSpPr>
        <p:spPr/>
        <p:txBody>
          <a:bodyPr/>
          <a:lstStyle/>
          <a:p>
            <a:fld id="{BC849E9A-41F7-4779-A581-48A7C374A227}" type="slidenum">
              <a:rPr lang="en-US" smtClean="0"/>
              <a:t>8</a:t>
            </a:fld>
            <a:endParaRPr lang="en-US" dirty="0"/>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4/26/2021</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4/26/2021</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9.svg"/><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2.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4654295" y="4237559"/>
            <a:ext cx="5609222" cy="1363215"/>
          </a:xfrm>
        </p:spPr>
        <p:txBody>
          <a:bodyPr anchor="t">
            <a:normAutofit/>
          </a:bodyPr>
          <a:lstStyle/>
          <a:p>
            <a:pPr algn="l"/>
            <a:r>
              <a:rPr lang="en-US" sz="4400" dirty="0" smtClean="0">
                <a:latin typeface="Franklin Gothic Book" panose="020B0503020102020204" pitchFamily="34" charset="0"/>
                <a:cs typeface="Segoe UI" panose="020B0502040204020203" pitchFamily="34" charset="0"/>
              </a:rPr>
              <a:t>Communication Best Practices</a:t>
            </a:r>
            <a:endParaRPr lang="en-US" sz="4400" dirty="0">
              <a:latin typeface="Franklin Gothic Book" panose="020B0503020102020204" pitchFamily="34" charset="0"/>
              <a:cs typeface="Segoe UI" panose="020B0502040204020203" pitchFamily="34" charset="0"/>
            </a:endParaRPr>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4863065" y="5600774"/>
            <a:ext cx="5609219" cy="829120"/>
          </a:xfrm>
        </p:spPr>
        <p:txBody>
          <a:bodyPr anchor="b">
            <a:normAutofit fontScale="85000" lnSpcReduction="20000"/>
          </a:bodyPr>
          <a:lstStyle/>
          <a:p>
            <a:pPr algn="l"/>
            <a:r>
              <a:rPr lang="en-US" sz="2000" dirty="0" smtClean="0">
                <a:latin typeface="Franklin Gothic Book" panose="020B0503020102020204" pitchFamily="34" charset="0"/>
              </a:rPr>
              <a:t>When you arrive please type your name and county in the chat box.  If you are watching a recording of this please be sure to contact your Extension Office to get credit for this t training.</a:t>
            </a:r>
            <a:endParaRPr lang="en-US" sz="2000" dirty="0">
              <a:latin typeface="Franklin Gothic Book" panose="020B0503020102020204" pitchFamily="34" charset="0"/>
            </a:endParaRPr>
          </a:p>
        </p:txBody>
      </p:sp>
      <p:sp>
        <p:nvSpPr>
          <p:cNvPr id="29" name="Freeform: Shape 28">
            <a:extLst>
              <a:ext uri="{FF2B5EF4-FFF2-40B4-BE49-F238E27FC236}">
                <a16:creationId xmlns:a16="http://schemas.microsoft.com/office/drawing/2014/main" id="{F6E384F5-137A-40B1-97F0-694CC6ECD59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2385250" y="164573"/>
            <a:ext cx="1636279" cy="1636279"/>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5980302" y="1293093"/>
            <a:ext cx="1827742" cy="1827742"/>
          </a:xfrm>
          <a:prstGeom prst="rect">
            <a:avLst/>
          </a:prstGeom>
        </p:spPr>
      </p:pic>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9725024" y="327889"/>
            <a:ext cx="2260711" cy="2260711"/>
          </a:xfrm>
          <a:prstGeom prst="rect">
            <a:avLst/>
          </a:prstGeom>
        </p:spPr>
      </p:pic>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838200" y="938199"/>
            <a:ext cx="5406902" cy="1469965"/>
          </a:xfrm>
        </p:spPr>
        <p:txBody>
          <a:bodyPr anchor="ctr">
            <a:normAutofit/>
          </a:bodyPr>
          <a:lstStyle/>
          <a:p>
            <a:r>
              <a:rPr lang="en-US" dirty="0" smtClean="0">
                <a:latin typeface="Franklin Gothic Book" panose="020B0503020102020204" pitchFamily="34" charset="0"/>
                <a:cs typeface="Segoe UI" panose="020B0502040204020203" pitchFamily="34" charset="0"/>
              </a:rPr>
              <a:t>What we will cover:</a:t>
            </a:r>
            <a:endParaRPr lang="en-US" dirty="0">
              <a:latin typeface="Franklin Gothic Book" panose="020B0503020102020204"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81072FAC-EEE9-4F26-A784-BC07EACCBE9F}"/>
              </a:ext>
            </a:extLst>
          </p:cNvPr>
          <p:cNvSpPr>
            <a:spLocks noGrp="1"/>
          </p:cNvSpPr>
          <p:nvPr>
            <p:ph idx="1"/>
          </p:nvPr>
        </p:nvSpPr>
        <p:spPr>
          <a:xfrm>
            <a:off x="2331809" y="2584627"/>
            <a:ext cx="7063248" cy="1688746"/>
          </a:xfrm>
        </p:spPr>
        <p:txBody>
          <a:bodyPr vert="horz" lIns="91440" tIns="45720" rIns="91440" bIns="45720" rtlCol="0" anchor="t">
            <a:noAutofit/>
          </a:bodyPr>
          <a:lstStyle/>
          <a:p>
            <a:r>
              <a:rPr lang="en-US" dirty="0" smtClean="0">
                <a:latin typeface="Segoe UI" panose="020B0502040204020203" pitchFamily="34" charset="0"/>
                <a:cs typeface="Segoe UI" panose="020B0502040204020203" pitchFamily="34" charset="0"/>
              </a:rPr>
              <a:t>Importance of communication</a:t>
            </a:r>
          </a:p>
          <a:p>
            <a:r>
              <a:rPr lang="en-US" dirty="0" smtClean="0">
                <a:latin typeface="Segoe UI" panose="020B0502040204020203" pitchFamily="34" charset="0"/>
                <a:cs typeface="Segoe UI" panose="020B0502040204020203" pitchFamily="34" charset="0"/>
              </a:rPr>
              <a:t>Leaders introduction and sharing.</a:t>
            </a:r>
          </a:p>
          <a:p>
            <a:r>
              <a:rPr lang="en-US" dirty="0" smtClean="0">
                <a:latin typeface="Segoe UI" panose="020B0502040204020203" pitchFamily="34" charset="0"/>
                <a:cs typeface="Segoe UI" panose="020B0502040204020203" pitchFamily="34" charset="0"/>
              </a:rPr>
              <a:t>More than just communication.</a:t>
            </a:r>
          </a:p>
          <a:p>
            <a:r>
              <a:rPr lang="en-US" dirty="0" smtClean="0">
                <a:latin typeface="Segoe UI" panose="020B0502040204020203" pitchFamily="34" charset="0"/>
                <a:cs typeface="Segoe UI" panose="020B0502040204020203" pitchFamily="34" charset="0"/>
              </a:rPr>
              <a:t>Questions and comments.</a:t>
            </a:r>
            <a:endParaRPr lang="en-US" dirty="0">
              <a:latin typeface="Segoe UI" panose="020B0502040204020203" pitchFamily="34" charset="0"/>
              <a:cs typeface="Segoe UI" panose="020B0502040204020203" pitchFamily="34" charset="0"/>
            </a:endParaRP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838200" y="2880360"/>
            <a:ext cx="1097280" cy="1097280"/>
          </a:xfrm>
          <a:prstGeom prst="rect">
            <a:avLst/>
          </a:prstGeom>
        </p:spPr>
      </p:pic>
      <p:pic>
        <p:nvPicPr>
          <p:cNvPr id="9" name="Graphic 8">
            <a:extLst>
              <a:ext uri="{FF2B5EF4-FFF2-40B4-BE49-F238E27FC236}">
                <a16:creationId xmlns:a16="http://schemas.microsoft.com/office/drawing/2014/main" id="{35127EDA-5861-47AB-8729-620CFC7DAC07}"/>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8165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1116024" y="607788"/>
            <a:ext cx="10145534" cy="1469965"/>
          </a:xfrm>
        </p:spPr>
        <p:txBody>
          <a:bodyPr anchor="ctr">
            <a:normAutofit/>
          </a:bodyPr>
          <a:lstStyle/>
          <a:p>
            <a:r>
              <a:rPr lang="en-US" dirty="0" smtClean="0">
                <a:latin typeface="Franklin Gothic Book" panose="020B0503020102020204" pitchFamily="34" charset="0"/>
                <a:cs typeface="Segoe UI" panose="020B0502040204020203" pitchFamily="34" charset="0"/>
              </a:rPr>
              <a:t>Communication Builds Relationships</a:t>
            </a:r>
            <a:endParaRPr lang="en-US" dirty="0">
              <a:latin typeface="Franklin Gothic Book" panose="020B0503020102020204"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3BF933A4-33C5-4102-BBB0-9B15EFF2F292}"/>
              </a:ext>
            </a:extLst>
          </p:cNvPr>
          <p:cNvSpPr>
            <a:spLocks noGrp="1"/>
          </p:cNvSpPr>
          <p:nvPr>
            <p:ph idx="1"/>
          </p:nvPr>
        </p:nvSpPr>
        <p:spPr>
          <a:xfrm>
            <a:off x="2257215" y="2077753"/>
            <a:ext cx="8266406" cy="3963910"/>
          </a:xfrm>
        </p:spPr>
        <p:txBody>
          <a:bodyPr vert="horz" lIns="91440" tIns="45720" rIns="91440" bIns="45720" rtlCol="0" anchor="t">
            <a:normAutofit/>
          </a:bodyPr>
          <a:lstStyle/>
          <a:p>
            <a:r>
              <a:rPr lang="en-US" dirty="0" smtClean="0">
                <a:latin typeface="Segoe UI" panose="020B0502040204020203" pitchFamily="34" charset="0"/>
                <a:cs typeface="Segoe UI" panose="020B0502040204020203" pitchFamily="34" charset="0"/>
              </a:rPr>
              <a:t>Think about a  time when you felt heard and understood.</a:t>
            </a:r>
          </a:p>
          <a:p>
            <a:r>
              <a:rPr lang="en-US" dirty="0" smtClean="0">
                <a:latin typeface="Segoe UI" panose="020B0502040204020203" pitchFamily="34" charset="0"/>
                <a:cs typeface="Segoe UI" panose="020B0502040204020203" pitchFamily="34" charset="0"/>
              </a:rPr>
              <a:t>Think about a time when you have felt misunderstood or even ignored.</a:t>
            </a:r>
          </a:p>
          <a:p>
            <a:r>
              <a:rPr lang="en-US" dirty="0" smtClean="0">
                <a:latin typeface="Segoe UI" panose="020B0502040204020203" pitchFamily="34" charset="0"/>
                <a:cs typeface="Segoe UI" panose="020B0502040204020203" pitchFamily="34" charset="0"/>
              </a:rPr>
              <a:t>Feeling heard and knowing what is going on develops trust and communication.  It also fosters caring relationships. </a:t>
            </a:r>
          </a:p>
          <a:p>
            <a:r>
              <a:rPr lang="en-US" dirty="0" smtClean="0">
                <a:latin typeface="Segoe UI" panose="020B0502040204020203" pitchFamily="34" charset="0"/>
                <a:cs typeface="Segoe UI" panose="020B0502040204020203" pitchFamily="34" charset="0"/>
              </a:rPr>
              <a:t>Communication is a two way street, it require a sender and a receiver.</a:t>
            </a:r>
          </a:p>
          <a:p>
            <a:pPr marL="0" indent="0">
              <a:buNone/>
            </a:pPr>
            <a:endParaRPr lang="en-US" dirty="0">
              <a:latin typeface="Segoe UI" panose="020B0502040204020203" pitchFamily="34" charset="0"/>
              <a:cs typeface="Segoe UI" panose="020B0502040204020203" pitchFamily="34" charset="0"/>
            </a:endParaRPr>
          </a:p>
          <a:p>
            <a:endParaRPr lang="en-US" sz="2000" dirty="0">
              <a:latin typeface="Franklin Gothic Book" panose="020B0503020102020204" pitchFamily="34" charset="0"/>
            </a:endParaRPr>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838200" y="2880360"/>
            <a:ext cx="1097280" cy="1097280"/>
          </a:xfrm>
          <a:prstGeom prst="rect">
            <a:avLst/>
          </a:prstGeom>
        </p:spPr>
      </p:pic>
      <p:pic>
        <p:nvPicPr>
          <p:cNvPr id="8" name="Graphic 7">
            <a:extLst>
              <a:ext uri="{FF2B5EF4-FFF2-40B4-BE49-F238E27FC236}">
                <a16:creationId xmlns:a16="http://schemas.microsoft.com/office/drawing/2014/main" id="{590430A8-7125-464C-98BA-3409573DB574}"/>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288090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1116024" y="607788"/>
            <a:ext cx="10145534" cy="1469965"/>
          </a:xfrm>
        </p:spPr>
        <p:txBody>
          <a:bodyPr anchor="ctr">
            <a:normAutofit/>
          </a:bodyPr>
          <a:lstStyle/>
          <a:p>
            <a:r>
              <a:rPr lang="en-US" dirty="0" smtClean="0">
                <a:latin typeface="Franklin Gothic Book" panose="020B0503020102020204" pitchFamily="34" charset="0"/>
                <a:cs typeface="Segoe UI" panose="020B0502040204020203" pitchFamily="34" charset="0"/>
              </a:rPr>
              <a:t>Communication Barriers</a:t>
            </a:r>
            <a:endParaRPr lang="en-US" dirty="0">
              <a:latin typeface="Franklin Gothic Book" panose="020B0503020102020204"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3BF933A4-33C5-4102-BBB0-9B15EFF2F292}"/>
              </a:ext>
            </a:extLst>
          </p:cNvPr>
          <p:cNvSpPr>
            <a:spLocks noGrp="1"/>
          </p:cNvSpPr>
          <p:nvPr>
            <p:ph idx="1"/>
          </p:nvPr>
        </p:nvSpPr>
        <p:spPr>
          <a:xfrm>
            <a:off x="2257215" y="2077753"/>
            <a:ext cx="8266406" cy="3963910"/>
          </a:xfrm>
        </p:spPr>
        <p:txBody>
          <a:bodyPr vert="horz" lIns="91440" tIns="45720" rIns="91440" bIns="45720" rtlCol="0" anchor="t">
            <a:normAutofit/>
          </a:bodyPr>
          <a:lstStyle/>
          <a:p>
            <a:r>
              <a:rPr lang="en-US" dirty="0" smtClean="0">
                <a:latin typeface="Segoe UI" panose="020B0502040204020203" pitchFamily="34" charset="0"/>
                <a:cs typeface="Segoe UI" panose="020B0502040204020203" pitchFamily="34" charset="0"/>
              </a:rPr>
              <a:t>Assuming others know what we are thinking or understand context.</a:t>
            </a:r>
          </a:p>
          <a:p>
            <a:r>
              <a:rPr lang="en-US" dirty="0" smtClean="0">
                <a:latin typeface="Segoe UI" panose="020B0502040204020203" pitchFamily="34" charset="0"/>
                <a:cs typeface="Segoe UI" panose="020B0502040204020203" pitchFamily="34" charset="0"/>
              </a:rPr>
              <a:t>Focusing on what we are going to say next instead of listening.</a:t>
            </a:r>
          </a:p>
          <a:p>
            <a:r>
              <a:rPr lang="en-US" dirty="0" smtClean="0">
                <a:latin typeface="Segoe UI" panose="020B0502040204020203" pitchFamily="34" charset="0"/>
                <a:cs typeface="Segoe UI" panose="020B0502040204020203" pitchFamily="34" charset="0"/>
              </a:rPr>
              <a:t>Bring up other problems or unrelated topics.</a:t>
            </a:r>
          </a:p>
          <a:p>
            <a:r>
              <a:rPr lang="en-US" dirty="0" smtClean="0">
                <a:latin typeface="Segoe UI" panose="020B0502040204020203" pitchFamily="34" charset="0"/>
                <a:cs typeface="Segoe UI" panose="020B0502040204020203" pitchFamily="34" charset="0"/>
              </a:rPr>
              <a:t>Assuming we know what needs to happen and try to convince our club or members what they want to do.</a:t>
            </a:r>
          </a:p>
          <a:p>
            <a:endParaRPr lang="en-US" dirty="0" smtClean="0">
              <a:latin typeface="Segoe UI" panose="020B0502040204020203" pitchFamily="34" charset="0"/>
              <a:cs typeface="Segoe UI" panose="020B0502040204020203" pitchFamily="34" charset="0"/>
            </a:endParaRPr>
          </a:p>
          <a:p>
            <a:pPr marL="0" indent="0">
              <a:buNone/>
            </a:pPr>
            <a:endParaRPr lang="en-US" dirty="0">
              <a:latin typeface="Segoe UI" panose="020B0502040204020203" pitchFamily="34" charset="0"/>
              <a:cs typeface="Segoe UI" panose="020B0502040204020203" pitchFamily="34" charset="0"/>
            </a:endParaRPr>
          </a:p>
          <a:p>
            <a:endParaRPr lang="en-US" sz="2000" dirty="0">
              <a:latin typeface="Franklin Gothic Book" panose="020B0503020102020204" pitchFamily="34" charset="0"/>
            </a:endParaRPr>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838200" y="2880360"/>
            <a:ext cx="1097280" cy="1097280"/>
          </a:xfrm>
          <a:prstGeom prst="rect">
            <a:avLst/>
          </a:prstGeom>
        </p:spPr>
      </p:pic>
    </p:spTree>
    <p:extLst>
      <p:ext uri="{BB962C8B-B14F-4D97-AF65-F5344CB8AC3E}">
        <p14:creationId xmlns:p14="http://schemas.microsoft.com/office/powerpoint/2010/main" val="115848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Graphic 3" descr="Blackboard">
            <a:extLst>
              <a:ext uri="{FF2B5EF4-FFF2-40B4-BE49-F238E27FC236}">
                <a16:creationId xmlns:a16="http://schemas.microsoft.com/office/drawing/2014/main" id="{A4298283-DDB8-4365-95A1-90935E16BE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838200" y="2880360"/>
            <a:ext cx="1097280" cy="1097280"/>
          </a:xfrm>
          <a:prstGeom prst="rect">
            <a:avLst/>
          </a:prstGeom>
        </p:spPr>
      </p:pic>
      <p:sp>
        <p:nvSpPr>
          <p:cNvPr id="2" name="Title 1">
            <a:extLst>
              <a:ext uri="{FF2B5EF4-FFF2-40B4-BE49-F238E27FC236}">
                <a16:creationId xmlns:a16="http://schemas.microsoft.com/office/drawing/2014/main" id="{DD648CF1-C72A-4313-8FC7-BF6DD4642AFE}"/>
              </a:ext>
            </a:extLst>
          </p:cNvPr>
          <p:cNvSpPr>
            <a:spLocks noGrp="1"/>
          </p:cNvSpPr>
          <p:nvPr>
            <p:ph type="title"/>
          </p:nvPr>
        </p:nvSpPr>
        <p:spPr>
          <a:xfrm>
            <a:off x="2336800" y="2880360"/>
            <a:ext cx="9160503" cy="1469965"/>
          </a:xfrm>
        </p:spPr>
        <p:txBody>
          <a:bodyPr anchor="ctr">
            <a:normAutofit fontScale="90000"/>
          </a:bodyPr>
          <a:lstStyle/>
          <a:p>
            <a:r>
              <a:rPr lang="en-US" dirty="0" smtClean="0">
                <a:latin typeface="Franklin Gothic Book" panose="020B0503020102020204" pitchFamily="34" charset="0"/>
                <a:cs typeface="Segoe UI" panose="020B0502040204020203" pitchFamily="34" charset="0"/>
              </a:rPr>
              <a:t>What works? Let’s hear from leaders who work directly with clubs and members to find out more about how they have had success!</a:t>
            </a:r>
            <a:endParaRPr lang="en-US" dirty="0">
              <a:latin typeface="Franklin Gothic Book" panose="020B0503020102020204" pitchFamily="34" charset="0"/>
              <a:cs typeface="Segoe UI" panose="020B0502040204020203" pitchFamily="34" charset="0"/>
            </a:endParaRPr>
          </a:p>
        </p:txBody>
      </p:sp>
      <p:pic>
        <p:nvPicPr>
          <p:cNvPr id="8" name="Graphic 7">
            <a:extLst>
              <a:ext uri="{FF2B5EF4-FFF2-40B4-BE49-F238E27FC236}">
                <a16:creationId xmlns:a16="http://schemas.microsoft.com/office/drawing/2014/main" id="{B6C7BDF7-D7AC-4209-A6A9-11B953F882E4}"/>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514892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Remind, Group Me</a:t>
            </a:r>
          </a:p>
          <a:p>
            <a:r>
              <a:rPr lang="en-US" dirty="0" smtClean="0"/>
              <a:t>Group e-mail – reply all, urgent in message line, phone numbers in e-mail, number items</a:t>
            </a:r>
          </a:p>
          <a:p>
            <a:r>
              <a:rPr lang="en-US" dirty="0" smtClean="0"/>
              <a:t>Facebook – friend club families</a:t>
            </a:r>
          </a:p>
          <a:p>
            <a:r>
              <a:rPr lang="en-US" dirty="0" smtClean="0"/>
              <a:t>Sign Up Genius</a:t>
            </a:r>
          </a:p>
          <a:p>
            <a:r>
              <a:rPr lang="en-US" dirty="0" smtClean="0"/>
              <a:t>Publish meeting minutes in a </a:t>
            </a:r>
            <a:r>
              <a:rPr lang="en-US" dirty="0" err="1" smtClean="0"/>
              <a:t>timley</a:t>
            </a:r>
            <a:r>
              <a:rPr lang="en-US" dirty="0" smtClean="0"/>
              <a:t> manner</a:t>
            </a:r>
          </a:p>
          <a:p>
            <a:r>
              <a:rPr lang="en-US" dirty="0" smtClean="0"/>
              <a:t>Google Forms</a:t>
            </a:r>
          </a:p>
          <a:p>
            <a:r>
              <a:rPr lang="en-US" dirty="0" smtClean="0"/>
              <a:t>Share the responsibility – but define your roles</a:t>
            </a:r>
          </a:p>
          <a:p>
            <a:r>
              <a:rPr lang="en-US" dirty="0" smtClean="0"/>
              <a:t>Have club officers lead meetings</a:t>
            </a:r>
          </a:p>
          <a:p>
            <a:r>
              <a:rPr lang="en-US" dirty="0" smtClean="0"/>
              <a:t>Have pre officer meetings</a:t>
            </a:r>
          </a:p>
          <a:p>
            <a:r>
              <a:rPr lang="en-US" dirty="0" smtClean="0"/>
              <a:t>Be Timely</a:t>
            </a:r>
          </a:p>
          <a:p>
            <a:r>
              <a:rPr lang="en-US" dirty="0" err="1" smtClean="0"/>
              <a:t>Zsuites</a:t>
            </a:r>
            <a:r>
              <a:rPr lang="en-US" dirty="0" smtClean="0"/>
              <a:t> welcome</a:t>
            </a:r>
          </a:p>
          <a:p>
            <a:endParaRPr lang="en-US" dirty="0"/>
          </a:p>
        </p:txBody>
      </p:sp>
    </p:spTree>
    <p:extLst>
      <p:ext uri="{BB962C8B-B14F-4D97-AF65-F5344CB8AC3E}">
        <p14:creationId xmlns:p14="http://schemas.microsoft.com/office/powerpoint/2010/main" val="3503596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838199" y="938199"/>
            <a:ext cx="7659255" cy="1469965"/>
          </a:xfrm>
        </p:spPr>
        <p:txBody>
          <a:bodyPr anchor="ctr">
            <a:normAutofit/>
          </a:bodyPr>
          <a:lstStyle/>
          <a:p>
            <a:r>
              <a:rPr lang="en-US" dirty="0" smtClean="0">
                <a:latin typeface="Franklin Gothic Book" panose="020B0503020102020204" pitchFamily="34" charset="0"/>
                <a:cs typeface="Segoe UI" panose="020B0502040204020203" pitchFamily="34" charset="0"/>
              </a:rPr>
              <a:t>It’s more than communication!</a:t>
            </a:r>
            <a:endParaRPr lang="en-US" dirty="0">
              <a:latin typeface="Franklin Gothic Book" panose="020B0503020102020204" pitchFamily="34" charset="0"/>
              <a:cs typeface="Segoe UI" panose="020B0502040204020203" pitchFamily="34" charset="0"/>
            </a:endParaRPr>
          </a:p>
        </p:txBody>
      </p:sp>
      <p:sp>
        <p:nvSpPr>
          <p:cNvPr id="3" name="Content Placeholder 2">
            <a:extLst>
              <a:ext uri="{FF2B5EF4-FFF2-40B4-BE49-F238E27FC236}">
                <a16:creationId xmlns:a16="http://schemas.microsoft.com/office/drawing/2014/main" id="{81072FAC-EEE9-4F26-A784-BC07EACCBE9F}"/>
              </a:ext>
            </a:extLst>
          </p:cNvPr>
          <p:cNvSpPr>
            <a:spLocks noGrp="1"/>
          </p:cNvSpPr>
          <p:nvPr>
            <p:ph idx="1"/>
          </p:nvPr>
        </p:nvSpPr>
        <p:spPr>
          <a:xfrm>
            <a:off x="2331809" y="2215172"/>
            <a:ext cx="8114518" cy="1688746"/>
          </a:xfrm>
        </p:spPr>
        <p:txBody>
          <a:bodyPr vert="horz" lIns="91440" tIns="45720" rIns="91440" bIns="45720" rtlCol="0" anchor="t">
            <a:noAutofit/>
          </a:bodyPr>
          <a:lstStyle/>
          <a:p>
            <a:r>
              <a:rPr lang="en-US" dirty="0" smtClean="0">
                <a:latin typeface="Segoe UI" panose="020B0502040204020203" pitchFamily="34" charset="0"/>
                <a:cs typeface="Segoe UI" panose="020B0502040204020203" pitchFamily="34" charset="0"/>
              </a:rPr>
              <a:t>Members / Families want to belong.</a:t>
            </a:r>
          </a:p>
          <a:p>
            <a:r>
              <a:rPr lang="en-US" dirty="0" smtClean="0">
                <a:latin typeface="Segoe UI" panose="020B0502040204020203" pitchFamily="34" charset="0"/>
                <a:cs typeface="Segoe UI" panose="020B0502040204020203" pitchFamily="34" charset="0"/>
              </a:rPr>
              <a:t>Members / Families don’t know where to start.</a:t>
            </a:r>
          </a:p>
          <a:p>
            <a:r>
              <a:rPr lang="en-US" dirty="0" smtClean="0">
                <a:latin typeface="Segoe UI" panose="020B0502040204020203" pitchFamily="34" charset="0"/>
                <a:cs typeface="Segoe UI" panose="020B0502040204020203" pitchFamily="34" charset="0"/>
              </a:rPr>
              <a:t>Show you care, that is better than any calendar of events.</a:t>
            </a:r>
          </a:p>
          <a:p>
            <a:r>
              <a:rPr lang="en-US" dirty="0" smtClean="0">
                <a:latin typeface="Segoe UI" panose="020B0502040204020203" pitchFamily="34" charset="0"/>
                <a:cs typeface="Segoe UI" panose="020B0502040204020203" pitchFamily="34" charset="0"/>
              </a:rPr>
              <a:t>Establish expectations</a:t>
            </a:r>
          </a:p>
          <a:p>
            <a:pPr lvl="1"/>
            <a:r>
              <a:rPr lang="en-US" dirty="0" smtClean="0">
                <a:latin typeface="Segoe UI" panose="020B0502040204020203" pitchFamily="34" charset="0"/>
                <a:cs typeface="Segoe UI" panose="020B0502040204020203" pitchFamily="34" charset="0"/>
              </a:rPr>
              <a:t>What do you expect from parents?</a:t>
            </a:r>
          </a:p>
          <a:p>
            <a:pPr lvl="1"/>
            <a:r>
              <a:rPr lang="en-US" dirty="0" smtClean="0">
                <a:latin typeface="Segoe UI" panose="020B0502040204020203" pitchFamily="34" charset="0"/>
                <a:cs typeface="Segoe UI" panose="020B0502040204020203" pitchFamily="34" charset="0"/>
              </a:rPr>
              <a:t>What do you expect from members?</a:t>
            </a:r>
          </a:p>
          <a:p>
            <a:pPr lvl="1"/>
            <a:r>
              <a:rPr lang="en-US" dirty="0" smtClean="0">
                <a:latin typeface="Segoe UI" panose="020B0502040204020203" pitchFamily="34" charset="0"/>
                <a:cs typeface="Segoe UI" panose="020B0502040204020203" pitchFamily="34" charset="0"/>
              </a:rPr>
              <a:t>What should they expect from you?</a:t>
            </a:r>
            <a:endParaRPr lang="en-US" dirty="0">
              <a:latin typeface="Segoe UI" panose="020B0502040204020203" pitchFamily="34" charset="0"/>
              <a:cs typeface="Segoe UI" panose="020B0502040204020203" pitchFamily="34" charset="0"/>
            </a:endParaRP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838200" y="2880360"/>
            <a:ext cx="1097280" cy="1097280"/>
          </a:xfrm>
          <a:prstGeom prst="rect">
            <a:avLst/>
          </a:prstGeom>
        </p:spPr>
      </p:pic>
    </p:spTree>
    <p:extLst>
      <p:ext uri="{BB962C8B-B14F-4D97-AF65-F5344CB8AC3E}">
        <p14:creationId xmlns:p14="http://schemas.microsoft.com/office/powerpoint/2010/main" val="403213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20041" y="982364"/>
            <a:ext cx="2659472" cy="2659472"/>
          </a:xfrm>
          <a:prstGeom prst="rect">
            <a:avLst/>
          </a:prstGeom>
        </p:spPr>
      </p:pic>
      <p:cxnSp>
        <p:nvCxnSpPr>
          <p:cNvPr id="16" name="Straight Connector 15">
            <a:extLst>
              <a:ext uri="{FF2B5EF4-FFF2-40B4-BE49-F238E27FC236}">
                <a16:creationId xmlns:a16="http://schemas.microsoft.com/office/drawing/2014/main" id="{DFDA47BC-3069-47F5-8257-24B3B1F76A0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3290143" y="983211"/>
            <a:ext cx="2646677" cy="2646677"/>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6256859" y="982364"/>
            <a:ext cx="2648371" cy="2648371"/>
          </a:xfrm>
          <a:prstGeom prst="rect">
            <a:avLst/>
          </a:prstGeom>
        </p:spPr>
      </p:pic>
      <p:cxnSp>
        <p:nvCxnSpPr>
          <p:cNvPr id="22" name="Straight Connector 21">
            <a:extLst>
              <a:ext uri="{FF2B5EF4-FFF2-40B4-BE49-F238E27FC236}">
                <a16:creationId xmlns:a16="http://schemas.microsoft.com/office/drawing/2014/main" id="{00C9EB70-BC82-414A-BF8D-AD7FC672761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9225269" y="1004677"/>
            <a:ext cx="2648372" cy="2648372"/>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a:normAutofit/>
          </a:bodyPr>
          <a:lstStyle/>
          <a:p>
            <a:r>
              <a:rPr lang="en-US" sz="5400" dirty="0" smtClean="0">
                <a:solidFill>
                  <a:srgbClr val="FFFFFF"/>
                </a:solidFill>
                <a:latin typeface="Franklin Gothic Book" panose="020B0503020102020204" pitchFamily="34" charset="0"/>
                <a:cs typeface="Segoe UI" panose="020B0502040204020203" pitchFamily="34" charset="0"/>
              </a:rPr>
              <a:t>Questions or Comments?</a:t>
            </a:r>
            <a:endParaRPr lang="en-US" sz="5400" dirty="0">
              <a:solidFill>
                <a:srgbClr val="FFFFFF"/>
              </a:solidFill>
              <a:latin typeface="Franklin Gothic Book" panose="020B0503020102020204" pitchFamily="34" charset="0"/>
              <a:cs typeface="Segoe UI" panose="020B0502040204020203" pitchFamily="34" charset="0"/>
            </a:endParaRPr>
          </a:p>
        </p:txBody>
      </p:sp>
      <p:cxnSp>
        <p:nvCxnSpPr>
          <p:cNvPr id="24" name="Straight Connector 23">
            <a:extLst>
              <a:ext uri="{FF2B5EF4-FFF2-40B4-BE49-F238E27FC236}">
                <a16:creationId xmlns:a16="http://schemas.microsoft.com/office/drawing/2014/main" id="{3217665F-0036-444A-8D4A-33AF36A36A42}"/>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1339362" y="5815698"/>
            <a:ext cx="9144000" cy="420001"/>
          </a:xfrm>
        </p:spPr>
        <p:txBody>
          <a:bodyPr>
            <a:normAutofit/>
          </a:bodyPr>
          <a:lstStyle/>
          <a:p>
            <a:endParaRPr lang="en-US" sz="2000" dirty="0">
              <a:solidFill>
                <a:srgbClr val="E7E6E6"/>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Research presentation_RVA_v3" id="{DF2794B4-2314-4F87-8639-5DCB9EEE28EE}" vid="{3B969E49-204F-4FF6-BD10-D26195B8D4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2AB02E3-5ADF-4BF0-9C1B-35CDF3FE95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A875DA-F9FD-4F83-A049-3B1027B542DE}">
  <ds:schemaRefs>
    <ds:schemaRef ds:uri="http://schemas.microsoft.com/sharepoint/v3/contenttype/forms"/>
  </ds:schemaRefs>
</ds:datastoreItem>
</file>

<file path=customXml/itemProps3.xml><?xml version="1.0" encoding="utf-8"?>
<ds:datastoreItem xmlns:ds="http://schemas.openxmlformats.org/officeDocument/2006/customXml" ds:itemID="{03C7D9E6-B0D9-433E-BD46-EB60F64F4DA8}">
  <ds:schemaRefs>
    <ds:schemaRef ds:uri="http://www.w3.org/XML/1998/namespace"/>
    <ds:schemaRef ds:uri="http://schemas.microsoft.com/office/2006/documentManagement/types"/>
    <ds:schemaRef ds:uri="http://schemas.microsoft.com/office/infopath/2007/PartnerControls"/>
    <ds:schemaRef ds:uri="http://purl.org/dc/dcmitype/"/>
    <ds:schemaRef ds:uri="http://purl.org/dc/terms/"/>
    <ds:schemaRef ds:uri="http://schemas.openxmlformats.org/package/2006/metadata/core-properties"/>
    <ds:schemaRef ds:uri="http://schemas.microsoft.com/office/2006/metadata/properties"/>
    <ds:schemaRef ds:uri="16c05727-aa75-4e4a-9b5f-8a80a1165891"/>
    <ds:schemaRef ds:uri="71af3243-3dd4-4a8d-8c0d-dd76da1f02a5"/>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Research presentation</Template>
  <TotalTime>0</TotalTime>
  <Words>2139</Words>
  <Application>Microsoft Office PowerPoint</Application>
  <PresentationFormat>Widescreen</PresentationFormat>
  <Paragraphs>117</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Franklin Gothic Book</vt:lpstr>
      <vt:lpstr>Segoe UI</vt:lpstr>
      <vt:lpstr>Office Theme</vt:lpstr>
      <vt:lpstr>Communication Best Practices</vt:lpstr>
      <vt:lpstr>What we will cover:</vt:lpstr>
      <vt:lpstr>Communication Builds Relationships</vt:lpstr>
      <vt:lpstr>Communication Barriers</vt:lpstr>
      <vt:lpstr>What works? Let’s hear from leaders who work directly with clubs and members to find out more about how they have had success!</vt:lpstr>
      <vt:lpstr>Recap</vt:lpstr>
      <vt:lpstr>It’s more than communication!</vt:lpstr>
      <vt:lpstr>Questions or Comments?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2021-04-26T15:53:44Z</dcterms:created>
  <dcterms:modified xsi:type="dcterms:W3CDTF">2021-04-27T01:00:28Z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