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3"/>
  </p:notesMasterIdLst>
  <p:sldIdLst>
    <p:sldId id="256" r:id="rId2"/>
    <p:sldId id="296" r:id="rId3"/>
    <p:sldId id="300" r:id="rId4"/>
    <p:sldId id="301" r:id="rId5"/>
    <p:sldId id="302" r:id="rId6"/>
    <p:sldId id="303" r:id="rId7"/>
    <p:sldId id="304" r:id="rId8"/>
    <p:sldId id="305" r:id="rId9"/>
    <p:sldId id="306" r:id="rId10"/>
    <p:sldId id="307" r:id="rId11"/>
    <p:sldId id="308" r:id="rId12"/>
    <p:sldId id="309" r:id="rId13"/>
    <p:sldId id="310" r:id="rId14"/>
    <p:sldId id="311" r:id="rId15"/>
    <p:sldId id="314" r:id="rId16"/>
    <p:sldId id="312" r:id="rId17"/>
    <p:sldId id="313" r:id="rId18"/>
    <p:sldId id="315" r:id="rId19"/>
    <p:sldId id="316" r:id="rId20"/>
    <p:sldId id="317" r:id="rId21"/>
    <p:sldId id="318" r:id="rId22"/>
  </p:sldIdLst>
  <p:sldSz cx="9144000" cy="5143500" type="screen16x9"/>
  <p:notesSz cx="6858000" cy="9144000"/>
  <p:embeddedFontLst>
    <p:embeddedFont>
      <p:font typeface="Nuni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Nunito SemiBold" panose="020B0604020202020204" charset="0"/>
      <p:regular r:id="rId32"/>
      <p:bold r:id="rId33"/>
      <p:italic r:id="rId34"/>
      <p:boldItalic r:id="rId35"/>
    </p:embeddedFont>
    <p:embeddedFont>
      <p:font typeface="Amatic SC" panose="020B0604020202020204" charset="-79"/>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783842-8F8A-472B-A6D1-50C4D95656BF}">
  <a:tblStyle styleId="{1D783842-8F8A-472B-A6D1-50C4D95656B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E5276-7758-4A38-8905-6FA3DC8E0E1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114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9"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What Does A Great 4-H Experience Look like?</a:t>
            </a:r>
            <a:endParaRPr dirty="0"/>
          </a:p>
        </p:txBody>
      </p:sp>
      <p:sp>
        <p:nvSpPr>
          <p:cNvPr id="2" name="TextBox 1"/>
          <p:cNvSpPr txBox="1"/>
          <p:nvPr/>
        </p:nvSpPr>
        <p:spPr>
          <a:xfrm>
            <a:off x="1300976" y="3583259"/>
            <a:ext cx="6348761" cy="738664"/>
          </a:xfrm>
          <a:prstGeom prst="rect">
            <a:avLst/>
          </a:prstGeom>
          <a:noFill/>
        </p:spPr>
        <p:txBody>
          <a:bodyPr wrap="square" rtlCol="0">
            <a:spAutoFit/>
          </a:bodyPr>
          <a:lstStyle/>
          <a:p>
            <a:pPr algn="ctr"/>
            <a:r>
              <a:rPr lang="en-US" dirty="0" smtClean="0"/>
              <a:t>While you wait please type your name and your county in the chat box.  If you are watching the recording of this workshop please contact your local Extension Office to get credit for attending this leader training.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itle 1"/>
          <p:cNvSpPr txBox="1">
            <a:spLocks/>
          </p:cNvSpPr>
          <p:nvPr/>
        </p:nvSpPr>
        <p:spPr>
          <a:xfrm>
            <a:off x="322731" y="521484"/>
            <a:ext cx="3944470" cy="20603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dirty="0" smtClean="0"/>
              <a:t>Questions?</a:t>
            </a:r>
          </a:p>
          <a:p>
            <a:endParaRPr lang="en-US" sz="4000" dirty="0"/>
          </a:p>
          <a:p>
            <a:r>
              <a:rPr lang="en-US" sz="2800" dirty="0" smtClean="0"/>
              <a:t>What did you hear that you want to know more about?</a:t>
            </a:r>
          </a:p>
          <a:p>
            <a:endParaRPr lang="en-US" sz="2800" dirty="0" smtClean="0"/>
          </a:p>
          <a:p>
            <a:r>
              <a:rPr lang="en-US" sz="2800" dirty="0" smtClean="0"/>
              <a:t>What other questions do you have for these 4-H members?</a:t>
            </a:r>
            <a:endParaRPr lang="en-US" sz="2800" dirty="0"/>
          </a:p>
        </p:txBody>
      </p:sp>
      <p:pic>
        <p:nvPicPr>
          <p:cNvPr id="1026" name="Picture 2" descr="https://upload.wikimedia.org/wikipedia/commons/thumb/f/f8/Question_mark_alternate.svg/1200px-Question_mark_alternat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556" y="951202"/>
            <a:ext cx="2510276" cy="32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8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Make it Happen!</a:t>
            </a:r>
            <a:endParaRPr lang="en-US" dirty="0"/>
          </a:p>
        </p:txBody>
      </p:sp>
      <p:sp>
        <p:nvSpPr>
          <p:cNvPr id="3" name="Subtitle 2"/>
          <p:cNvSpPr>
            <a:spLocks noGrp="1"/>
          </p:cNvSpPr>
          <p:nvPr>
            <p:ph type="subTitle" idx="1"/>
          </p:nvPr>
        </p:nvSpPr>
        <p:spPr/>
        <p:txBody>
          <a:bodyPr/>
          <a:lstStyle/>
          <a:p>
            <a:r>
              <a:rPr lang="en-US" dirty="0" smtClean="0"/>
              <a:t>Tips and Tricks for a Fun Experience</a:t>
            </a:r>
            <a:endParaRPr lang="en-US" dirty="0"/>
          </a:p>
        </p:txBody>
      </p:sp>
    </p:spTree>
    <p:extLst>
      <p:ext uri="{BB962C8B-B14F-4D97-AF65-F5344CB8AC3E}">
        <p14:creationId xmlns:p14="http://schemas.microsoft.com/office/powerpoint/2010/main" val="20059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Belonging</a:t>
            </a:r>
            <a:endParaRPr lang="en-US" dirty="0"/>
          </a:p>
        </p:txBody>
      </p:sp>
      <p:sp>
        <p:nvSpPr>
          <p:cNvPr id="3" name="Text Placeholder 2"/>
          <p:cNvSpPr>
            <a:spLocks noGrp="1"/>
          </p:cNvSpPr>
          <p:nvPr>
            <p:ph type="body" idx="1"/>
          </p:nvPr>
        </p:nvSpPr>
        <p:spPr>
          <a:xfrm>
            <a:off x="1188175" y="1416425"/>
            <a:ext cx="6942813" cy="3012140"/>
          </a:xfrm>
        </p:spPr>
        <p:txBody>
          <a:bodyPr/>
          <a:lstStyle/>
          <a:p>
            <a:r>
              <a:rPr lang="en-US" dirty="0" smtClean="0"/>
              <a:t>GET TO KNOW THE KIDS!</a:t>
            </a:r>
          </a:p>
          <a:p>
            <a:pPr lvl="1"/>
            <a:r>
              <a:rPr lang="en-US" dirty="0" smtClean="0"/>
              <a:t>Have adults interview kid and kids interview adults and introduce each other.</a:t>
            </a:r>
          </a:p>
          <a:p>
            <a:pPr lvl="1"/>
            <a:r>
              <a:rPr lang="en-US" dirty="0" smtClean="0"/>
              <a:t>Play Get to know you games</a:t>
            </a:r>
          </a:p>
          <a:p>
            <a:pPr lvl="2"/>
            <a:r>
              <a:rPr lang="en-US" dirty="0" smtClean="0"/>
              <a:t>Have You Ever</a:t>
            </a:r>
            <a:endParaRPr lang="en-US" dirty="0"/>
          </a:p>
          <a:p>
            <a:pPr lvl="2"/>
            <a:r>
              <a:rPr lang="en-US" dirty="0" smtClean="0"/>
              <a:t>Congruent Circles</a:t>
            </a:r>
          </a:p>
          <a:p>
            <a:pPr lvl="1"/>
            <a:r>
              <a:rPr lang="en-US" dirty="0" smtClean="0"/>
              <a:t>Show and Tell – Families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09407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Engagement!</a:t>
            </a:r>
            <a:endParaRPr lang="en-US" dirty="0"/>
          </a:p>
        </p:txBody>
      </p:sp>
      <p:sp>
        <p:nvSpPr>
          <p:cNvPr id="3" name="Text Placeholder 2"/>
          <p:cNvSpPr>
            <a:spLocks noGrp="1"/>
          </p:cNvSpPr>
          <p:nvPr>
            <p:ph type="body" idx="1"/>
          </p:nvPr>
        </p:nvSpPr>
        <p:spPr>
          <a:xfrm>
            <a:off x="1188175" y="1416425"/>
            <a:ext cx="6942813" cy="3012140"/>
          </a:xfrm>
        </p:spPr>
        <p:txBody>
          <a:bodyPr/>
          <a:lstStyle/>
          <a:p>
            <a:r>
              <a:rPr lang="en-US" sz="2800" dirty="0" smtClean="0"/>
              <a:t>What do you think are important parts of club and project meetings?</a:t>
            </a:r>
          </a:p>
          <a:p>
            <a:r>
              <a:rPr lang="en-US" sz="2800" dirty="0" smtClean="0"/>
              <a:t>Ask for help – use and highlight resources in your club.</a:t>
            </a:r>
          </a:p>
          <a:p>
            <a:pPr marL="88900" indent="0">
              <a:buNone/>
            </a:pPr>
            <a:endParaRPr lang="en-US"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59541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what you know</a:t>
            </a:r>
            <a:endParaRPr lang="en-US" dirty="0"/>
          </a:p>
        </p:txBody>
      </p:sp>
      <p:sp>
        <p:nvSpPr>
          <p:cNvPr id="3" name="Text Placeholder 2"/>
          <p:cNvSpPr>
            <a:spLocks noGrp="1"/>
          </p:cNvSpPr>
          <p:nvPr>
            <p:ph type="body" idx="1"/>
          </p:nvPr>
        </p:nvSpPr>
        <p:spPr/>
        <p:txBody>
          <a:bodyPr/>
          <a:lstStyle/>
          <a:p>
            <a:r>
              <a:rPr lang="en-US" sz="2000" dirty="0" smtClean="0"/>
              <a:t>Have members talk about what they are doing.</a:t>
            </a:r>
          </a:p>
          <a:p>
            <a:r>
              <a:rPr lang="en-US" sz="2000" dirty="0" smtClean="0"/>
              <a:t>Encourage travel and engagement with other counties, states, etc.</a:t>
            </a:r>
          </a:p>
          <a:p>
            <a:pPr lvl="1"/>
            <a:r>
              <a:rPr lang="en-US" sz="2000" dirty="0" smtClean="0"/>
              <a:t>Provide support dollars</a:t>
            </a:r>
          </a:p>
          <a:p>
            <a:pPr lvl="1"/>
            <a:r>
              <a:rPr lang="en-US" sz="2000" dirty="0" smtClean="0"/>
              <a:t>Invite in people who have gone beyond the club and county to talk</a:t>
            </a:r>
          </a:p>
          <a:p>
            <a:pPr lvl="1"/>
            <a:r>
              <a:rPr lang="en-US" sz="2000" dirty="0" smtClean="0"/>
              <a:t>Help with sign ups or other confusing concepts.</a:t>
            </a:r>
            <a:endParaRPr lang="en-US" sz="20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43558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25388" y="1039906"/>
            <a:ext cx="6472518" cy="3030070"/>
          </a:xfrm>
        </p:spPr>
        <p:txBody>
          <a:bodyPr/>
          <a:lstStyle/>
          <a:p>
            <a:pPr marL="50800" indent="0">
              <a:buNone/>
            </a:pPr>
            <a:r>
              <a:rPr lang="en-US" sz="2000" dirty="0" smtClean="0"/>
              <a:t>“Some </a:t>
            </a:r>
            <a:r>
              <a:rPr lang="en-US" sz="2000" dirty="0"/>
              <a:t>of the things we’ve learned are that youth thriving is dependent on having high quality 4-H programs where youth feel like they belong and have relationships with supportive adults. We also know that thriving youth achieve important developmental outcomes, like personal responsibility, academic motivation, confidence, and high personal standards</a:t>
            </a:r>
            <a:r>
              <a:rPr lang="en-US" sz="2000" dirty="0" smtClean="0"/>
              <a:t>.”</a:t>
            </a:r>
          </a:p>
          <a:p>
            <a:pPr marL="50800" indent="0">
              <a:buNone/>
            </a:pPr>
            <a:r>
              <a:rPr lang="en-US" sz="2000" i="1" dirty="0" smtClean="0"/>
              <a:t>-Mary Arnold, Oregon State University</a:t>
            </a:r>
            <a:endParaRPr lang="en-US" sz="2000" i="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04687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3" name="Picture 2"/>
          <p:cNvPicPr>
            <a:picLocks noChangeAspect="1"/>
          </p:cNvPicPr>
          <p:nvPr/>
        </p:nvPicPr>
        <p:blipFill>
          <a:blip r:embed="rId2"/>
          <a:stretch>
            <a:fillRect/>
          </a:stretch>
        </p:blipFill>
        <p:spPr>
          <a:xfrm>
            <a:off x="1081904" y="0"/>
            <a:ext cx="6981502" cy="5143500"/>
          </a:xfrm>
          <a:prstGeom prst="rect">
            <a:avLst/>
          </a:prstGeom>
        </p:spPr>
      </p:pic>
    </p:spTree>
    <p:extLst>
      <p:ext uri="{BB962C8B-B14F-4D97-AF65-F5344CB8AC3E}">
        <p14:creationId xmlns:p14="http://schemas.microsoft.com/office/powerpoint/2010/main" val="429445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Picture 2"/>
          <p:cNvPicPr>
            <a:picLocks noChangeAspect="1"/>
          </p:cNvPicPr>
          <p:nvPr/>
        </p:nvPicPr>
        <p:blipFill>
          <a:blip r:embed="rId2"/>
          <a:stretch>
            <a:fillRect/>
          </a:stretch>
        </p:blipFill>
        <p:spPr>
          <a:xfrm>
            <a:off x="2294964" y="435123"/>
            <a:ext cx="4356847" cy="4558553"/>
          </a:xfrm>
          <a:prstGeom prst="rect">
            <a:avLst/>
          </a:prstGeom>
        </p:spPr>
      </p:pic>
    </p:spTree>
    <p:extLst>
      <p:ext uri="{BB962C8B-B14F-4D97-AF65-F5344CB8AC3E}">
        <p14:creationId xmlns:p14="http://schemas.microsoft.com/office/powerpoint/2010/main" val="128926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Quality Principles</a:t>
            </a:r>
            <a:endParaRPr lang="en-US" dirty="0"/>
          </a:p>
        </p:txBody>
      </p:sp>
      <p:sp>
        <p:nvSpPr>
          <p:cNvPr id="3" name="Text Placeholder 2"/>
          <p:cNvSpPr>
            <a:spLocks noGrp="1"/>
          </p:cNvSpPr>
          <p:nvPr>
            <p:ph type="body" idx="1"/>
          </p:nvPr>
        </p:nvSpPr>
        <p:spPr/>
        <p:txBody>
          <a:bodyPr/>
          <a:lstStyle/>
          <a:p>
            <a:r>
              <a:rPr lang="en-US" dirty="0" smtClean="0"/>
              <a:t>Physical and psychological safety.</a:t>
            </a:r>
          </a:p>
          <a:p>
            <a:r>
              <a:rPr lang="en-US" dirty="0" smtClean="0"/>
              <a:t>Appropriate structure.</a:t>
            </a:r>
          </a:p>
          <a:p>
            <a:r>
              <a:rPr lang="en-US" dirty="0" smtClean="0"/>
              <a:t>Supportive relationships.</a:t>
            </a:r>
          </a:p>
          <a:p>
            <a:r>
              <a:rPr lang="en-US" dirty="0" smtClean="0"/>
              <a:t>Opportunities to belong.</a:t>
            </a:r>
          </a:p>
          <a:p>
            <a:r>
              <a:rPr lang="en-US" dirty="0" smtClean="0"/>
              <a:t>Positive social norms.</a:t>
            </a:r>
          </a:p>
          <a:p>
            <a:r>
              <a:rPr lang="en-US" dirty="0" smtClean="0"/>
              <a:t>Support for efficacy and mattering.</a:t>
            </a:r>
          </a:p>
          <a:p>
            <a:r>
              <a:rPr lang="en-US" dirty="0" smtClean="0"/>
              <a:t>Opportunities for skill building.</a:t>
            </a:r>
          </a:p>
          <a:p>
            <a:r>
              <a:rPr lang="en-US" dirty="0" smtClean="0"/>
              <a:t>Integration of family, school and community.</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355065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3" name="Picture 2"/>
          <p:cNvPicPr>
            <a:picLocks noChangeAspect="1"/>
          </p:cNvPicPr>
          <p:nvPr/>
        </p:nvPicPr>
        <p:blipFill>
          <a:blip r:embed="rId2"/>
          <a:stretch>
            <a:fillRect/>
          </a:stretch>
        </p:blipFill>
        <p:spPr>
          <a:xfrm>
            <a:off x="2294964" y="435123"/>
            <a:ext cx="4356847" cy="4558553"/>
          </a:xfrm>
          <a:prstGeom prst="rect">
            <a:avLst/>
          </a:prstGeom>
        </p:spPr>
      </p:pic>
    </p:spTree>
    <p:extLst>
      <p:ext uri="{BB962C8B-B14F-4D97-AF65-F5344CB8AC3E}">
        <p14:creationId xmlns:p14="http://schemas.microsoft.com/office/powerpoint/2010/main" val="258532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we be covering tonight</a:t>
            </a:r>
            <a:endParaRPr lang="en-US" dirty="0"/>
          </a:p>
        </p:txBody>
      </p:sp>
      <p:sp>
        <p:nvSpPr>
          <p:cNvPr id="3" name="Text Placeholder 2"/>
          <p:cNvSpPr>
            <a:spLocks noGrp="1"/>
          </p:cNvSpPr>
          <p:nvPr>
            <p:ph type="body" idx="1"/>
          </p:nvPr>
        </p:nvSpPr>
        <p:spPr/>
        <p:txBody>
          <a:bodyPr/>
          <a:lstStyle/>
          <a:p>
            <a:r>
              <a:rPr lang="en-US" sz="2800" dirty="0" smtClean="0"/>
              <a:t>Check out what the 4-H policies say about this topic!</a:t>
            </a:r>
          </a:p>
          <a:p>
            <a:r>
              <a:rPr lang="en-US" sz="2800" dirty="0" smtClean="0"/>
              <a:t>Let’s hear from the youth!</a:t>
            </a:r>
          </a:p>
          <a:p>
            <a:r>
              <a:rPr lang="en-US" sz="2800" dirty="0" smtClean="0"/>
              <a:t>What questions do you want answered.</a:t>
            </a:r>
          </a:p>
          <a:p>
            <a:r>
              <a:rPr lang="en-US" sz="2800" dirty="0" smtClean="0"/>
              <a:t>Tips and tricks to make for a great experience.</a:t>
            </a:r>
            <a:endParaRPr lang="en-US" sz="28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799300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THEY NEED YOU!  </a:t>
            </a:r>
          </a:p>
          <a:p>
            <a:r>
              <a:rPr lang="en-US" dirty="0" smtClean="0"/>
              <a:t>To help them.</a:t>
            </a:r>
          </a:p>
          <a:p>
            <a:r>
              <a:rPr lang="en-US" dirty="0" smtClean="0"/>
              <a:t>To care.</a:t>
            </a:r>
          </a:p>
          <a:p>
            <a:r>
              <a:rPr lang="en-US" dirty="0" smtClean="0"/>
              <a:t>To pay attention.</a:t>
            </a:r>
          </a:p>
          <a:p>
            <a:r>
              <a:rPr lang="en-US" dirty="0" smtClean="0"/>
              <a:t>To share. To listen. </a:t>
            </a:r>
          </a:p>
          <a:p>
            <a:r>
              <a:rPr lang="en-US" dirty="0" smtClean="0"/>
              <a:t>They just need you to be present!</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42808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r>
              <a:rPr lang="en-US" smtClean="0"/>
              <a:t>or Comments?</a:t>
            </a:r>
            <a:endParaRPr lang="en-US"/>
          </a:p>
        </p:txBody>
      </p:sp>
    </p:spTree>
    <p:extLst>
      <p:ext uri="{BB962C8B-B14F-4D97-AF65-F5344CB8AC3E}">
        <p14:creationId xmlns:p14="http://schemas.microsoft.com/office/powerpoint/2010/main" val="70613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leaders provide to youth?</a:t>
            </a:r>
            <a:endParaRPr lang="en-US" dirty="0"/>
          </a:p>
        </p:txBody>
      </p:sp>
      <p:sp>
        <p:nvSpPr>
          <p:cNvPr id="3" name="Text Placeholder 2"/>
          <p:cNvSpPr>
            <a:spLocks noGrp="1"/>
          </p:cNvSpPr>
          <p:nvPr>
            <p:ph type="body" idx="1"/>
          </p:nvPr>
        </p:nvSpPr>
        <p:spPr/>
        <p:txBody>
          <a:bodyPr/>
          <a:lstStyle/>
          <a:p>
            <a:r>
              <a:rPr lang="en-US" dirty="0" smtClean="0"/>
              <a:t>The Youth Experience</a:t>
            </a:r>
          </a:p>
          <a:p>
            <a:pPr lvl="1"/>
            <a:r>
              <a:rPr lang="en-US" sz="1400" dirty="0"/>
              <a:t>The opportunity to set goals, keep records, and reflect on their learning in a project area.</a:t>
            </a:r>
            <a:endParaRPr lang="en-US" sz="1200" dirty="0"/>
          </a:p>
          <a:p>
            <a:pPr lvl="1"/>
            <a:r>
              <a:rPr lang="en-US" sz="1400" dirty="0"/>
              <a:t>A caring adult to provide the support needed to develop like skills through project work.</a:t>
            </a:r>
            <a:endParaRPr lang="en-US" sz="1200" dirty="0"/>
          </a:p>
          <a:p>
            <a:pPr lvl="1"/>
            <a:r>
              <a:rPr lang="en-US" sz="1400" dirty="0"/>
              <a:t>Opportunities for hands-on learning experiences.</a:t>
            </a:r>
            <a:endParaRPr lang="en-US" sz="1200" dirty="0"/>
          </a:p>
          <a:p>
            <a:pPr lvl="1"/>
            <a:r>
              <a:rPr lang="en-US" sz="1400" dirty="0"/>
              <a:t>A place to publicly display their learning in one or more project areas.</a:t>
            </a:r>
            <a:endParaRPr lang="en-US" sz="1200" dirty="0"/>
          </a:p>
          <a:p>
            <a:pPr lvl="1"/>
            <a:r>
              <a:rPr lang="en-US" sz="1400" dirty="0"/>
              <a:t>Opportunities to use the skills learned in their club and project work at a county, regional, state, national, and international level.  </a:t>
            </a:r>
            <a:endParaRPr lang="en-US" sz="1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75927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Wyoming 4-H Program Value?</a:t>
            </a:r>
            <a:endParaRPr lang="en-US" dirty="0"/>
          </a:p>
        </p:txBody>
      </p:sp>
      <p:sp>
        <p:nvSpPr>
          <p:cNvPr id="3" name="Text Placeholder 2"/>
          <p:cNvSpPr>
            <a:spLocks noGrp="1"/>
          </p:cNvSpPr>
          <p:nvPr>
            <p:ph type="body" idx="1"/>
          </p:nvPr>
        </p:nvSpPr>
        <p:spPr>
          <a:xfrm>
            <a:off x="669073" y="1491482"/>
            <a:ext cx="7675829" cy="2840400"/>
          </a:xfrm>
        </p:spPr>
        <p:txBody>
          <a:bodyPr/>
          <a:lstStyle/>
          <a:p>
            <a:r>
              <a:rPr lang="en-US" sz="2000" dirty="0"/>
              <a:t>The Wyoming 4-H Program strives to: </a:t>
            </a:r>
          </a:p>
          <a:p>
            <a:pPr lvl="1"/>
            <a:r>
              <a:rPr lang="en-US" sz="2000" dirty="0"/>
              <a:t>Provide opportunities for experiential learning and life skill development through hands-on project work in members’ areas of interest.</a:t>
            </a:r>
            <a:endParaRPr lang="en-US" sz="1800" dirty="0"/>
          </a:p>
          <a:p>
            <a:pPr lvl="1"/>
            <a:r>
              <a:rPr lang="en-US" sz="2000" dirty="0" smtClean="0"/>
              <a:t>Help </a:t>
            </a:r>
            <a:r>
              <a:rPr lang="en-US" sz="2000" dirty="0"/>
              <a:t>young people see themselves as unique, resilient, life-long learners who actively participate in their own future, setting personal goals and practicing self-determination.</a:t>
            </a:r>
            <a:endParaRPr lang="en-US" sz="1800"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9560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Continued</a:t>
            </a:r>
            <a:endParaRPr lang="en-US" dirty="0"/>
          </a:p>
        </p:txBody>
      </p:sp>
      <p:sp>
        <p:nvSpPr>
          <p:cNvPr id="3" name="Text Placeholder 2"/>
          <p:cNvSpPr>
            <a:spLocks noGrp="1"/>
          </p:cNvSpPr>
          <p:nvPr>
            <p:ph type="body" idx="1"/>
          </p:nvPr>
        </p:nvSpPr>
        <p:spPr>
          <a:xfrm>
            <a:off x="538715" y="1325526"/>
            <a:ext cx="7974419" cy="3134638"/>
          </a:xfrm>
        </p:spPr>
        <p:txBody>
          <a:bodyPr/>
          <a:lstStyle/>
          <a:p>
            <a:pPr lvl="0"/>
            <a:r>
              <a:rPr lang="en-US" sz="1800" dirty="0"/>
              <a:t>Create through projects, activities, and club work a sense of </a:t>
            </a:r>
            <a:endParaRPr lang="en-US" sz="1800" dirty="0" smtClean="0"/>
          </a:p>
          <a:p>
            <a:pPr lvl="1">
              <a:spcBef>
                <a:spcPts val="0"/>
              </a:spcBef>
            </a:pPr>
            <a:r>
              <a:rPr lang="en-US" sz="1600" dirty="0" smtClean="0"/>
              <a:t>Belonging</a:t>
            </a:r>
            <a:endParaRPr lang="en-US" sz="1400" dirty="0"/>
          </a:p>
          <a:p>
            <a:pPr lvl="2">
              <a:spcBef>
                <a:spcPts val="0"/>
              </a:spcBef>
            </a:pPr>
            <a:r>
              <a:rPr lang="en-US" sz="1100" dirty="0"/>
              <a:t>By providing an inclusive environment that includes social interaction between youth with diverse backgrounds </a:t>
            </a:r>
            <a:endParaRPr lang="en-US" sz="1050" dirty="0"/>
          </a:p>
          <a:p>
            <a:pPr lvl="2">
              <a:spcBef>
                <a:spcPts val="0"/>
              </a:spcBef>
            </a:pPr>
            <a:r>
              <a:rPr lang="en-US" sz="1100" dirty="0"/>
              <a:t>By contributing to team efforts </a:t>
            </a:r>
            <a:endParaRPr lang="en-US" sz="1050" dirty="0"/>
          </a:p>
          <a:p>
            <a:pPr lvl="2">
              <a:spcBef>
                <a:spcPts val="0"/>
              </a:spcBef>
            </a:pPr>
            <a:r>
              <a:rPr lang="en-US" sz="1100" dirty="0"/>
              <a:t>By developing positive relationships with a caring adults </a:t>
            </a:r>
            <a:endParaRPr lang="en-US" sz="1050" dirty="0"/>
          </a:p>
          <a:p>
            <a:pPr lvl="1">
              <a:spcBef>
                <a:spcPts val="0"/>
              </a:spcBef>
            </a:pPr>
            <a:r>
              <a:rPr lang="en-US" sz="1600" dirty="0"/>
              <a:t>Independence </a:t>
            </a:r>
            <a:endParaRPr lang="en-US" sz="1400" dirty="0"/>
          </a:p>
          <a:p>
            <a:pPr lvl="2">
              <a:spcBef>
                <a:spcPts val="0"/>
              </a:spcBef>
            </a:pPr>
            <a:r>
              <a:rPr lang="en-US" sz="1100" dirty="0"/>
              <a:t>By supporting self-directed decision making process that relates to real-life experiences </a:t>
            </a:r>
            <a:endParaRPr lang="en-US" sz="1050" dirty="0"/>
          </a:p>
          <a:p>
            <a:pPr lvl="2">
              <a:spcBef>
                <a:spcPts val="0"/>
              </a:spcBef>
            </a:pPr>
            <a:r>
              <a:rPr lang="en-US" sz="1100" dirty="0"/>
              <a:t>By fostering leadership opportunities </a:t>
            </a:r>
            <a:endParaRPr lang="en-US" sz="1050" dirty="0"/>
          </a:p>
          <a:p>
            <a:pPr lvl="1">
              <a:spcBef>
                <a:spcPts val="0"/>
              </a:spcBef>
            </a:pPr>
            <a:r>
              <a:rPr lang="en-US" sz="1600" dirty="0"/>
              <a:t>Generosity </a:t>
            </a:r>
            <a:endParaRPr lang="en-US" sz="1400" dirty="0"/>
          </a:p>
          <a:p>
            <a:pPr lvl="2">
              <a:spcBef>
                <a:spcPts val="0"/>
              </a:spcBef>
            </a:pPr>
            <a:r>
              <a:rPr lang="en-US" sz="1100" dirty="0"/>
              <a:t>Through involvement in community service activities</a:t>
            </a:r>
            <a:endParaRPr lang="en-US" sz="1050" dirty="0"/>
          </a:p>
          <a:p>
            <a:pPr lvl="2">
              <a:spcBef>
                <a:spcPts val="0"/>
              </a:spcBef>
            </a:pPr>
            <a:r>
              <a:rPr lang="en-US" sz="1100" dirty="0"/>
              <a:t>Through opportunities to share experiences with younger youth </a:t>
            </a:r>
            <a:r>
              <a:rPr lang="en-US" sz="1100" dirty="0" smtClean="0"/>
              <a:t>members</a:t>
            </a:r>
            <a:r>
              <a:rPr lang="en-US" sz="1100" dirty="0"/>
              <a:t> </a:t>
            </a:r>
          </a:p>
          <a:p>
            <a:pPr lvl="1">
              <a:spcBef>
                <a:spcPts val="0"/>
              </a:spcBef>
            </a:pPr>
            <a:r>
              <a:rPr lang="en-US" sz="1600" dirty="0"/>
              <a:t>Mastery</a:t>
            </a:r>
            <a:endParaRPr lang="en-US" sz="1400" dirty="0"/>
          </a:p>
          <a:p>
            <a:pPr lvl="2">
              <a:spcBef>
                <a:spcPts val="0"/>
              </a:spcBef>
            </a:pPr>
            <a:r>
              <a:rPr lang="en-US" sz="1100" dirty="0"/>
              <a:t>Through development of specific knowledge and skills with help and guidance from project leaders </a:t>
            </a:r>
            <a:endParaRPr lang="en-US" sz="1050" dirty="0"/>
          </a:p>
          <a:p>
            <a:pPr lvl="2">
              <a:spcBef>
                <a:spcPts val="0"/>
              </a:spcBef>
            </a:pPr>
            <a:r>
              <a:rPr lang="en-US" sz="1100" dirty="0"/>
              <a:t>Through opportunities to learn how to run effective meetings </a:t>
            </a:r>
            <a:endParaRPr lang="en-US" sz="1050" dirty="0"/>
          </a:p>
          <a:p>
            <a:pPr lvl="2">
              <a:spcBef>
                <a:spcPts val="0"/>
              </a:spcBef>
            </a:pPr>
            <a:r>
              <a:rPr lang="en-US" sz="1100" dirty="0"/>
              <a:t>Through understanding of finances gained through access to funds raised by the club.</a:t>
            </a:r>
            <a:endParaRPr lang="en-US" sz="1050" dirty="0"/>
          </a:p>
          <a:p>
            <a:pPr lvl="1">
              <a:spcBef>
                <a:spcPts val="0"/>
              </a:spcBef>
            </a:pPr>
            <a:endParaRPr lang="en-US" sz="12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08171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72" y="1516566"/>
            <a:ext cx="2879400" cy="1709854"/>
          </a:xfrm>
        </p:spPr>
        <p:txBody>
          <a:bodyPr/>
          <a:lstStyle/>
          <a:p>
            <a:r>
              <a:rPr lang="en-US" sz="4000" dirty="0" smtClean="0"/>
              <a:t>What do 4-H Members think?</a:t>
            </a:r>
            <a:endParaRPr lang="en-US" sz="4000" dirty="0"/>
          </a:p>
        </p:txBody>
      </p:sp>
      <p:sp>
        <p:nvSpPr>
          <p:cNvPr id="3" name="Text Placeholder 2"/>
          <p:cNvSpPr>
            <a:spLocks noGrp="1"/>
          </p:cNvSpPr>
          <p:nvPr>
            <p:ph type="body" idx="1"/>
          </p:nvPr>
        </p:nvSpPr>
        <p:spPr>
          <a:xfrm>
            <a:off x="5173027" y="1516566"/>
            <a:ext cx="3231347" cy="2703722"/>
          </a:xfrm>
        </p:spPr>
        <p:txBody>
          <a:bodyPr/>
          <a:lstStyle/>
          <a:p>
            <a:r>
              <a:rPr lang="en-US" dirty="0" smtClean="0"/>
              <a:t>Tell us…</a:t>
            </a:r>
          </a:p>
          <a:p>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 name="Title 1"/>
          <p:cNvSpPr txBox="1">
            <a:spLocks/>
          </p:cNvSpPr>
          <p:nvPr/>
        </p:nvSpPr>
        <p:spPr>
          <a:xfrm>
            <a:off x="5799325" y="1453376"/>
            <a:ext cx="2879400" cy="170985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US" sz="4000" dirty="0" smtClean="0"/>
              <a:t>What do you enjoy most about 4-H?</a:t>
            </a:r>
            <a:endParaRPr lang="en-US" sz="4000" dirty="0"/>
          </a:p>
        </p:txBody>
      </p:sp>
    </p:spTree>
    <p:extLst>
      <p:ext uri="{BB962C8B-B14F-4D97-AF65-F5344CB8AC3E}">
        <p14:creationId xmlns:p14="http://schemas.microsoft.com/office/powerpoint/2010/main" val="1153696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72" y="1516566"/>
            <a:ext cx="2879400" cy="1709854"/>
          </a:xfrm>
        </p:spPr>
        <p:txBody>
          <a:bodyPr/>
          <a:lstStyle/>
          <a:p>
            <a:r>
              <a:rPr lang="en-US" sz="4000" dirty="0" smtClean="0"/>
              <a:t>What do 4-H Members think?</a:t>
            </a:r>
            <a:endParaRPr lang="en-US" sz="4000" dirty="0"/>
          </a:p>
        </p:txBody>
      </p:sp>
      <p:sp>
        <p:nvSpPr>
          <p:cNvPr id="3" name="Text Placeholder 2"/>
          <p:cNvSpPr>
            <a:spLocks noGrp="1"/>
          </p:cNvSpPr>
          <p:nvPr>
            <p:ph type="body" idx="1"/>
          </p:nvPr>
        </p:nvSpPr>
        <p:spPr>
          <a:xfrm>
            <a:off x="5173027" y="1516566"/>
            <a:ext cx="3231347" cy="2703722"/>
          </a:xfrm>
        </p:spPr>
        <p:txBody>
          <a:bodyPr/>
          <a:lstStyle/>
          <a:p>
            <a:r>
              <a:rPr lang="en-US" dirty="0" smtClean="0"/>
              <a:t>Tell us…</a:t>
            </a:r>
          </a:p>
          <a:p>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5" name="Title 1"/>
          <p:cNvSpPr txBox="1">
            <a:spLocks/>
          </p:cNvSpPr>
          <p:nvPr/>
        </p:nvSpPr>
        <p:spPr>
          <a:xfrm>
            <a:off x="5799325" y="1453376"/>
            <a:ext cx="2879400" cy="3240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US" sz="4000" dirty="0" smtClean="0"/>
              <a:t>What is something that a leader has specifically done to make your 4-H experience fun?</a:t>
            </a:r>
            <a:endParaRPr lang="en-US" sz="4000" dirty="0"/>
          </a:p>
        </p:txBody>
      </p:sp>
    </p:spTree>
    <p:extLst>
      <p:ext uri="{BB962C8B-B14F-4D97-AF65-F5344CB8AC3E}">
        <p14:creationId xmlns:p14="http://schemas.microsoft.com/office/powerpoint/2010/main" val="57760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72" y="1516566"/>
            <a:ext cx="2879400" cy="1709854"/>
          </a:xfrm>
        </p:spPr>
        <p:txBody>
          <a:bodyPr/>
          <a:lstStyle/>
          <a:p>
            <a:r>
              <a:rPr lang="en-US" sz="4000" dirty="0" smtClean="0"/>
              <a:t>What do 4-H Members think?</a:t>
            </a:r>
            <a:endParaRPr lang="en-US" sz="4000" dirty="0"/>
          </a:p>
        </p:txBody>
      </p:sp>
      <p:sp>
        <p:nvSpPr>
          <p:cNvPr id="3" name="Text Placeholder 2"/>
          <p:cNvSpPr>
            <a:spLocks noGrp="1"/>
          </p:cNvSpPr>
          <p:nvPr>
            <p:ph type="body" idx="1"/>
          </p:nvPr>
        </p:nvSpPr>
        <p:spPr>
          <a:xfrm>
            <a:off x="5173027" y="1516566"/>
            <a:ext cx="3231347" cy="2703722"/>
          </a:xfrm>
        </p:spPr>
        <p:txBody>
          <a:bodyPr/>
          <a:lstStyle/>
          <a:p>
            <a:r>
              <a:rPr lang="en-US" dirty="0" smtClean="0"/>
              <a:t>Tell us…</a:t>
            </a:r>
          </a:p>
          <a:p>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itle 1"/>
          <p:cNvSpPr txBox="1">
            <a:spLocks/>
          </p:cNvSpPr>
          <p:nvPr/>
        </p:nvSpPr>
        <p:spPr>
          <a:xfrm>
            <a:off x="5739852" y="1940312"/>
            <a:ext cx="2879400" cy="196504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US" sz="4000" dirty="0" smtClean="0"/>
              <a:t>What part of 4-H is most frustrating to you?</a:t>
            </a:r>
            <a:endParaRPr lang="en-US" sz="4000" dirty="0"/>
          </a:p>
        </p:txBody>
      </p:sp>
    </p:spTree>
    <p:extLst>
      <p:ext uri="{BB962C8B-B14F-4D97-AF65-F5344CB8AC3E}">
        <p14:creationId xmlns:p14="http://schemas.microsoft.com/office/powerpoint/2010/main" val="53395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72" y="1516566"/>
            <a:ext cx="2879400" cy="1709854"/>
          </a:xfrm>
        </p:spPr>
        <p:txBody>
          <a:bodyPr/>
          <a:lstStyle/>
          <a:p>
            <a:r>
              <a:rPr lang="en-US" sz="4000" dirty="0" smtClean="0"/>
              <a:t>What do 4-H Members think?</a:t>
            </a:r>
            <a:endParaRPr lang="en-US" sz="4000" dirty="0"/>
          </a:p>
        </p:txBody>
      </p:sp>
      <p:sp>
        <p:nvSpPr>
          <p:cNvPr id="3" name="Text Placeholder 2"/>
          <p:cNvSpPr>
            <a:spLocks noGrp="1"/>
          </p:cNvSpPr>
          <p:nvPr>
            <p:ph type="body" idx="1"/>
          </p:nvPr>
        </p:nvSpPr>
        <p:spPr>
          <a:xfrm>
            <a:off x="5173027" y="1516566"/>
            <a:ext cx="3231347" cy="2703722"/>
          </a:xfrm>
        </p:spPr>
        <p:txBody>
          <a:bodyPr/>
          <a:lstStyle/>
          <a:p>
            <a:r>
              <a:rPr lang="en-US" dirty="0" smtClean="0"/>
              <a:t>Tell us…</a:t>
            </a:r>
          </a:p>
          <a:p>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Title 1"/>
          <p:cNvSpPr txBox="1">
            <a:spLocks/>
          </p:cNvSpPr>
          <p:nvPr/>
        </p:nvSpPr>
        <p:spPr>
          <a:xfrm>
            <a:off x="5496197" y="2468136"/>
            <a:ext cx="3456878" cy="2128595"/>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r>
              <a:rPr lang="en-US" sz="3200" dirty="0" smtClean="0"/>
              <a:t>If you were to share something with a new member / parent / family what advice would you give them that you wish someone would have told you?</a:t>
            </a:r>
            <a:endParaRPr lang="en-US" sz="3200" dirty="0"/>
          </a:p>
        </p:txBody>
      </p:sp>
    </p:spTree>
    <p:extLst>
      <p:ext uri="{BB962C8B-B14F-4D97-AF65-F5344CB8AC3E}">
        <p14:creationId xmlns:p14="http://schemas.microsoft.com/office/powerpoint/2010/main" val="1631478903"/>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761</Words>
  <Application>Microsoft Office PowerPoint</Application>
  <PresentationFormat>On-screen Show (16:9)</PresentationFormat>
  <Paragraphs>105</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Nunito</vt:lpstr>
      <vt:lpstr>Calibri</vt:lpstr>
      <vt:lpstr>Nunito SemiBold</vt:lpstr>
      <vt:lpstr>Arial</vt:lpstr>
      <vt:lpstr>Amatic SC</vt:lpstr>
      <vt:lpstr>Curio template</vt:lpstr>
      <vt:lpstr>What Does A Great 4-H Experience Look like?</vt:lpstr>
      <vt:lpstr>What will we be covering tonight</vt:lpstr>
      <vt:lpstr>What should leaders provide to youth?</vt:lpstr>
      <vt:lpstr>What does the Wyoming 4-H Program Value?</vt:lpstr>
      <vt:lpstr>Values Continued</vt:lpstr>
      <vt:lpstr>What do 4-H Members think?</vt:lpstr>
      <vt:lpstr>What do 4-H Members think?</vt:lpstr>
      <vt:lpstr>What do 4-H Members think?</vt:lpstr>
      <vt:lpstr>What do 4-H Members think?</vt:lpstr>
      <vt:lpstr>PowerPoint Presentation</vt:lpstr>
      <vt:lpstr>Let’s Make it Happen!</vt:lpstr>
      <vt:lpstr>Belonging</vt:lpstr>
      <vt:lpstr>Focus on Engagement!</vt:lpstr>
      <vt:lpstr>Share what you know</vt:lpstr>
      <vt:lpstr>PowerPoint Presentation</vt:lpstr>
      <vt:lpstr>PowerPoint Presentation</vt:lpstr>
      <vt:lpstr>PowerPoint Presentation</vt:lpstr>
      <vt:lpstr>Program Quality Principles</vt:lpstr>
      <vt:lpstr>PowerPoint Presentation</vt:lpstr>
      <vt:lpstr>PowerPoint Presentation</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A Great 4-H Experience Look like?</dc:title>
  <dc:creator>saraht</dc:creator>
  <cp:lastModifiedBy>Sarah Torbert</cp:lastModifiedBy>
  <cp:revision>6</cp:revision>
  <dcterms:modified xsi:type="dcterms:W3CDTF">2021-03-22T21:43:49Z</dcterms:modified>
</cp:coreProperties>
</file>