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314" r:id="rId5"/>
    <p:sldId id="344" r:id="rId6"/>
    <p:sldId id="334" r:id="rId7"/>
    <p:sldId id="345" r:id="rId8"/>
    <p:sldId id="346" r:id="rId9"/>
    <p:sldId id="347" r:id="rId10"/>
    <p:sldId id="343" r:id="rId11"/>
    <p:sldId id="348" r:id="rId12"/>
    <p:sldId id="349" r:id="rId13"/>
    <p:sldId id="350" r:id="rId14"/>
    <p:sldId id="351" r:id="rId15"/>
    <p:sldId id="352" r:id="rId16"/>
    <p:sldId id="353" r:id="rId17"/>
    <p:sldId id="354" r:id="rId18"/>
    <p:sldId id="329" r:id="rId19"/>
    <p:sldId id="356" r:id="rId20"/>
    <p:sldId id="355" r:id="rId21"/>
    <p:sldId id="338" r:id="rId22"/>
    <p:sldId id="357" r:id="rId23"/>
    <p:sldId id="358" r:id="rId24"/>
    <p:sldId id="361" r:id="rId25"/>
    <p:sldId id="362" r:id="rId26"/>
    <p:sldId id="363" r:id="rId27"/>
    <p:sldId id="364" r:id="rId28"/>
    <p:sldId id="365" r:id="rId29"/>
    <p:sldId id="366" r:id="rId30"/>
    <p:sldId id="360" r:id="rId31"/>
    <p:sldId id="3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DFE"/>
    <a:srgbClr val="D4DDFE"/>
    <a:srgbClr val="D5DEFF"/>
    <a:srgbClr val="F6F7FF"/>
    <a:srgbClr val="DBDCE5"/>
    <a:srgbClr val="F0F1FB"/>
    <a:srgbClr val="DFE1F6"/>
    <a:srgbClr val="EEEFF5"/>
    <a:srgbClr val="DFE1EF"/>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151" autoAdjust="0"/>
  </p:normalViewPr>
  <p:slideViewPr>
    <p:cSldViewPr snapToGrid="0">
      <p:cViewPr varScale="1">
        <p:scale>
          <a:sx n="54" d="100"/>
          <a:sy n="54" d="100"/>
        </p:scale>
        <p:origin x="296" y="52"/>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4/12/2024</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10</a:t>
            </a:fld>
            <a:endParaRPr lang="en-US" dirty="0"/>
          </a:p>
        </p:txBody>
      </p:sp>
    </p:spTree>
    <p:extLst>
      <p:ext uri="{BB962C8B-B14F-4D97-AF65-F5344CB8AC3E}">
        <p14:creationId xmlns:p14="http://schemas.microsoft.com/office/powerpoint/2010/main" val="220866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11</a:t>
            </a:fld>
            <a:endParaRPr lang="en-US" dirty="0"/>
          </a:p>
        </p:txBody>
      </p:sp>
    </p:spTree>
    <p:extLst>
      <p:ext uri="{BB962C8B-B14F-4D97-AF65-F5344CB8AC3E}">
        <p14:creationId xmlns:p14="http://schemas.microsoft.com/office/powerpoint/2010/main" val="165629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12</a:t>
            </a:fld>
            <a:endParaRPr lang="en-US" dirty="0"/>
          </a:p>
        </p:txBody>
      </p:sp>
    </p:spTree>
    <p:extLst>
      <p:ext uri="{BB962C8B-B14F-4D97-AF65-F5344CB8AC3E}">
        <p14:creationId xmlns:p14="http://schemas.microsoft.com/office/powerpoint/2010/main" val="14872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13</a:t>
            </a:fld>
            <a:endParaRPr lang="en-US" dirty="0"/>
          </a:p>
        </p:txBody>
      </p:sp>
    </p:spTree>
    <p:extLst>
      <p:ext uri="{BB962C8B-B14F-4D97-AF65-F5344CB8AC3E}">
        <p14:creationId xmlns:p14="http://schemas.microsoft.com/office/powerpoint/2010/main" val="4125303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14</a:t>
            </a:fld>
            <a:endParaRPr lang="en-US" dirty="0"/>
          </a:p>
        </p:txBody>
      </p:sp>
    </p:spTree>
    <p:extLst>
      <p:ext uri="{BB962C8B-B14F-4D97-AF65-F5344CB8AC3E}">
        <p14:creationId xmlns:p14="http://schemas.microsoft.com/office/powerpoint/2010/main" val="4063686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15</a:t>
            </a:fld>
            <a:endParaRPr lang="en-US" dirty="0"/>
          </a:p>
        </p:txBody>
      </p:sp>
    </p:spTree>
    <p:extLst>
      <p:ext uri="{BB962C8B-B14F-4D97-AF65-F5344CB8AC3E}">
        <p14:creationId xmlns:p14="http://schemas.microsoft.com/office/powerpoint/2010/main" val="334155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18</a:t>
            </a:fld>
            <a:endParaRPr lang="en-US" dirty="0"/>
          </a:p>
        </p:txBody>
      </p:sp>
    </p:spTree>
    <p:extLst>
      <p:ext uri="{BB962C8B-B14F-4D97-AF65-F5344CB8AC3E}">
        <p14:creationId xmlns:p14="http://schemas.microsoft.com/office/powerpoint/2010/main" val="148338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next screen you will see a collection of letters, in this case they are scrabble tiles, but when doing this with your 4-H members you could use anything that has letters.</a:t>
            </a:r>
          </a:p>
          <a:p>
            <a:r>
              <a:rPr lang="en-US" dirty="0"/>
              <a:t>You would toss them out towards the group and let them know that only the ones facing up are the letters they can use.</a:t>
            </a:r>
          </a:p>
          <a:p>
            <a:r>
              <a:rPr lang="en-US" dirty="0"/>
              <a:t>On the next slide as a group I want you to work to create connections or even make words from the various letters that help talk about what you have learned so far this evening…or even things you have learned as a 4-H leader or parent….ready…..</a:t>
            </a:r>
          </a:p>
        </p:txBody>
      </p:sp>
      <p:sp>
        <p:nvSpPr>
          <p:cNvPr id="4" name="Slide Number Placeholder 3"/>
          <p:cNvSpPr>
            <a:spLocks noGrp="1"/>
          </p:cNvSpPr>
          <p:nvPr>
            <p:ph type="sldNum" sz="quarter" idx="5"/>
          </p:nvPr>
        </p:nvSpPr>
        <p:spPr/>
        <p:txBody>
          <a:bodyPr/>
          <a:lstStyle/>
          <a:p>
            <a:fld id="{96E09883-B744-4FDD-8623-D69A66650022}" type="slidenum">
              <a:rPr lang="en-US" smtClean="0"/>
              <a:t>19</a:t>
            </a:fld>
            <a:endParaRPr lang="en-US" dirty="0"/>
          </a:p>
        </p:txBody>
      </p:sp>
    </p:spTree>
    <p:extLst>
      <p:ext uri="{BB962C8B-B14F-4D97-AF65-F5344CB8AC3E}">
        <p14:creationId xmlns:p14="http://schemas.microsoft.com/office/powerpoint/2010/main" val="1834899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next page you will see a word in the middle that describes something about this workshop.  As a group we are going to make a crossword puzzle of things we have learned today or words that describe today.  I am going to do my best (or you can) to add the words using the zoom annotation…we will see how this goes.</a:t>
            </a:r>
          </a:p>
        </p:txBody>
      </p:sp>
      <p:sp>
        <p:nvSpPr>
          <p:cNvPr id="4" name="Slide Number Placeholder 3"/>
          <p:cNvSpPr>
            <a:spLocks noGrp="1"/>
          </p:cNvSpPr>
          <p:nvPr>
            <p:ph type="sldNum" sz="quarter" idx="5"/>
          </p:nvPr>
        </p:nvSpPr>
        <p:spPr/>
        <p:txBody>
          <a:bodyPr/>
          <a:lstStyle/>
          <a:p>
            <a:fld id="{96E09883-B744-4FDD-8623-D69A66650022}" type="slidenum">
              <a:rPr lang="en-US" smtClean="0"/>
              <a:t>21</a:t>
            </a:fld>
            <a:endParaRPr lang="en-US" dirty="0"/>
          </a:p>
        </p:txBody>
      </p:sp>
    </p:spTree>
    <p:extLst>
      <p:ext uri="{BB962C8B-B14F-4D97-AF65-F5344CB8AC3E}">
        <p14:creationId xmlns:p14="http://schemas.microsoft.com/office/powerpoint/2010/main" val="384413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22</a:t>
            </a:fld>
            <a:endParaRPr lang="en-US" dirty="0"/>
          </a:p>
        </p:txBody>
      </p:sp>
    </p:spTree>
    <p:extLst>
      <p:ext uri="{BB962C8B-B14F-4D97-AF65-F5344CB8AC3E}">
        <p14:creationId xmlns:p14="http://schemas.microsoft.com/office/powerpoint/2010/main" val="235943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3423338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next page you will see a word in the middle that describes something about this workshop.  As a group we are going to make a crossword puzzle of things we have learned today or words that describe today.  I am going to do my best (or you can) to add the words using the zoom annotation…we will see how this goes.</a:t>
            </a:r>
          </a:p>
        </p:txBody>
      </p:sp>
      <p:sp>
        <p:nvSpPr>
          <p:cNvPr id="4" name="Slide Number Placeholder 3"/>
          <p:cNvSpPr>
            <a:spLocks noGrp="1"/>
          </p:cNvSpPr>
          <p:nvPr>
            <p:ph type="sldNum" sz="quarter" idx="5"/>
          </p:nvPr>
        </p:nvSpPr>
        <p:spPr/>
        <p:txBody>
          <a:bodyPr/>
          <a:lstStyle/>
          <a:p>
            <a:fld id="{96E09883-B744-4FDD-8623-D69A66650022}" type="slidenum">
              <a:rPr lang="en-US" smtClean="0"/>
              <a:t>23</a:t>
            </a:fld>
            <a:endParaRPr lang="en-US" dirty="0"/>
          </a:p>
        </p:txBody>
      </p:sp>
    </p:spTree>
    <p:extLst>
      <p:ext uri="{BB962C8B-B14F-4D97-AF65-F5344CB8AC3E}">
        <p14:creationId xmlns:p14="http://schemas.microsoft.com/office/powerpoint/2010/main" val="401201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things might be on your plate after today?</a:t>
            </a:r>
          </a:p>
          <a:p>
            <a:r>
              <a:rPr lang="en-US" dirty="0"/>
              <a:t>What kinds of things do you want to take a stab at?</a:t>
            </a:r>
          </a:p>
          <a:p>
            <a:r>
              <a:rPr lang="en-US" dirty="0"/>
              <a:t>What kinds of things do you want to cover?</a:t>
            </a:r>
          </a:p>
          <a:p>
            <a:r>
              <a:rPr lang="en-US" dirty="0"/>
              <a:t>What kinds of things are cutting away at your time or may be barriers?</a:t>
            </a:r>
          </a:p>
          <a:p>
            <a:r>
              <a:rPr lang="en-US" dirty="0"/>
              <a:t>What things would you like spoon fed – help with?</a:t>
            </a:r>
          </a:p>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24</a:t>
            </a:fld>
            <a:endParaRPr lang="en-US" dirty="0"/>
          </a:p>
        </p:txBody>
      </p:sp>
    </p:spTree>
    <p:extLst>
      <p:ext uri="{BB962C8B-B14F-4D97-AF65-F5344CB8AC3E}">
        <p14:creationId xmlns:p14="http://schemas.microsoft.com/office/powerpoint/2010/main" val="173701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next page you will see a word in the middle that describes something about this workshop.  As a group we are going to make a crossword puzzle of things we have learned today or words that describe today.  I am going to do my best (or you can) to add the words using the zoom annotation…we will see how this goes.</a:t>
            </a:r>
          </a:p>
        </p:txBody>
      </p:sp>
      <p:sp>
        <p:nvSpPr>
          <p:cNvPr id="4" name="Slide Number Placeholder 3"/>
          <p:cNvSpPr>
            <a:spLocks noGrp="1"/>
          </p:cNvSpPr>
          <p:nvPr>
            <p:ph type="sldNum" sz="quarter" idx="5"/>
          </p:nvPr>
        </p:nvSpPr>
        <p:spPr/>
        <p:txBody>
          <a:bodyPr/>
          <a:lstStyle/>
          <a:p>
            <a:fld id="{96E09883-B744-4FDD-8623-D69A66650022}" type="slidenum">
              <a:rPr lang="en-US" smtClean="0"/>
              <a:t>25</a:t>
            </a:fld>
            <a:endParaRPr lang="en-US" dirty="0"/>
          </a:p>
        </p:txBody>
      </p:sp>
    </p:spTree>
    <p:extLst>
      <p:ext uri="{BB962C8B-B14F-4D97-AF65-F5344CB8AC3E}">
        <p14:creationId xmlns:p14="http://schemas.microsoft.com/office/powerpoint/2010/main" val="3491351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26</a:t>
            </a:fld>
            <a:endParaRPr lang="en-US" dirty="0"/>
          </a:p>
        </p:txBody>
      </p:sp>
    </p:spTree>
    <p:extLst>
      <p:ext uri="{BB962C8B-B14F-4D97-AF65-F5344CB8AC3E}">
        <p14:creationId xmlns:p14="http://schemas.microsoft.com/office/powerpoint/2010/main" val="1817156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my </a:t>
            </a:r>
            <a:r>
              <a:rPr lang="en-US" dirty="0" err="1"/>
              <a:t>nieghbors</a:t>
            </a:r>
            <a:r>
              <a:rPr lang="en-US" dirty="0"/>
              <a:t> – have you ever….</a:t>
            </a:r>
          </a:p>
          <a:p>
            <a:r>
              <a:rPr lang="en-US" dirty="0"/>
              <a:t>Clay sculptures</a:t>
            </a:r>
          </a:p>
          <a:p>
            <a:r>
              <a:rPr lang="en-US" dirty="0"/>
              <a:t>Fear in a hat – a the beginning of your meeting or activity have each youth (or adult or both) write a concern, fear, or question they </a:t>
            </a:r>
            <a:r>
              <a:rPr lang="en-US" dirty="0" err="1"/>
              <a:t>ahe</a:t>
            </a:r>
            <a:r>
              <a:rPr lang="en-US" dirty="0"/>
              <a:t> about the topic your planning to cover…read the fears after mixing them up. At the end of the day talk about fears, if they were addresses, etc.</a:t>
            </a:r>
          </a:p>
        </p:txBody>
      </p:sp>
      <p:sp>
        <p:nvSpPr>
          <p:cNvPr id="4" name="Slide Number Placeholder 3"/>
          <p:cNvSpPr>
            <a:spLocks noGrp="1"/>
          </p:cNvSpPr>
          <p:nvPr>
            <p:ph type="sldNum" sz="quarter" idx="5"/>
          </p:nvPr>
        </p:nvSpPr>
        <p:spPr/>
        <p:txBody>
          <a:bodyPr/>
          <a:lstStyle/>
          <a:p>
            <a:fld id="{96E09883-B744-4FDD-8623-D69A66650022}" type="slidenum">
              <a:rPr lang="en-US" smtClean="0"/>
              <a:t>27</a:t>
            </a:fld>
            <a:endParaRPr lang="en-US" dirty="0"/>
          </a:p>
        </p:txBody>
      </p:sp>
    </p:spTree>
    <p:extLst>
      <p:ext uri="{BB962C8B-B14F-4D97-AF65-F5344CB8AC3E}">
        <p14:creationId xmlns:p14="http://schemas.microsoft.com/office/powerpoint/2010/main" val="512966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28</a:t>
            </a:fld>
            <a:endParaRPr lang="en-US" dirty="0"/>
          </a:p>
        </p:txBody>
      </p:sp>
    </p:spTree>
    <p:extLst>
      <p:ext uri="{BB962C8B-B14F-4D97-AF65-F5344CB8AC3E}">
        <p14:creationId xmlns:p14="http://schemas.microsoft.com/office/powerpoint/2010/main" val="19787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370436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138397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163141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6</a:t>
            </a:fld>
            <a:endParaRPr lang="en-US" dirty="0"/>
          </a:p>
        </p:txBody>
      </p:sp>
    </p:spTree>
    <p:extLst>
      <p:ext uri="{BB962C8B-B14F-4D97-AF65-F5344CB8AC3E}">
        <p14:creationId xmlns:p14="http://schemas.microsoft.com/office/powerpoint/2010/main" val="385887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7</a:t>
            </a:fld>
            <a:endParaRPr lang="en-US" dirty="0"/>
          </a:p>
        </p:txBody>
      </p:sp>
    </p:spTree>
    <p:extLst>
      <p:ext uri="{BB962C8B-B14F-4D97-AF65-F5344CB8AC3E}">
        <p14:creationId xmlns:p14="http://schemas.microsoft.com/office/powerpoint/2010/main" val="8968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8</a:t>
            </a:fld>
            <a:endParaRPr lang="en-US" dirty="0"/>
          </a:p>
        </p:txBody>
      </p:sp>
    </p:spTree>
    <p:extLst>
      <p:ext uri="{BB962C8B-B14F-4D97-AF65-F5344CB8AC3E}">
        <p14:creationId xmlns:p14="http://schemas.microsoft.com/office/powerpoint/2010/main" val="33820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9</a:t>
            </a:fld>
            <a:endParaRPr lang="en-US" dirty="0"/>
          </a:p>
        </p:txBody>
      </p:sp>
    </p:spTree>
    <p:extLst>
      <p:ext uri="{BB962C8B-B14F-4D97-AF65-F5344CB8AC3E}">
        <p14:creationId xmlns:p14="http://schemas.microsoft.com/office/powerpoint/2010/main" val="2835356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dirty="0"/>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dirty="0"/>
              <a:t>Click to add subtitle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a:t>Click icon to add picture</a:t>
            </a:r>
            <a:endParaRPr lang="en-US" dirty="0"/>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Lst>
  <p:hf sldNum="0" hdr="0" ft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811185" y="629469"/>
            <a:ext cx="8961120" cy="5599062"/>
          </a:xfrm>
        </p:spPr>
        <p:txBody>
          <a:bodyPr/>
          <a:lstStyle/>
          <a:p>
            <a:r>
              <a:rPr lang="en-US" sz="8800" dirty="0"/>
              <a:t>Helping 4-H Members Reflect</a:t>
            </a:r>
            <a:br>
              <a:rPr lang="en-US" dirty="0"/>
            </a:br>
            <a:br>
              <a:rPr lang="en-US" dirty="0"/>
            </a:br>
            <a:r>
              <a:rPr lang="en-US" sz="2400" dirty="0"/>
              <a:t>Please type your name and county in the chat so we can record who was here for Leader Training.</a:t>
            </a:r>
            <a:endParaRPr lang="en-US" dirty="0"/>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325348" y="358024"/>
            <a:ext cx="7596027" cy="1828800"/>
          </a:xfrm>
        </p:spPr>
        <p:txBody>
          <a:bodyPr anchor="t">
            <a:normAutofit/>
          </a:bodyPr>
          <a:lstStyle/>
          <a:p>
            <a:pPr algn="ctr"/>
            <a:r>
              <a:rPr lang="en-US" dirty="0"/>
              <a:t>Test Your Knowledge…</a:t>
            </a:r>
          </a:p>
        </p:txBody>
      </p:sp>
      <p:pic>
        <p:nvPicPr>
          <p:cNvPr id="3" name="Picture 2" descr="4-H Volunteers">
            <a:extLst>
              <a:ext uri="{FF2B5EF4-FFF2-40B4-BE49-F238E27FC236}">
                <a16:creationId xmlns:a16="http://schemas.microsoft.com/office/drawing/2014/main" id="{7A26100A-4C70-C9CD-AD26-BB28E00FB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83" t="23051" r="7835" b="2"/>
          <a:stretch/>
        </p:blipFill>
        <p:spPr bwMode="auto">
          <a:xfrm>
            <a:off x="7572054" y="103773"/>
            <a:ext cx="4376791" cy="4447419"/>
          </a:xfrm>
          <a:prstGeom prst="ellipse">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B0C83CB-B029-293B-D646-6810B584EE43}"/>
              </a:ext>
            </a:extLst>
          </p:cNvPr>
          <p:cNvSpPr>
            <a:spLocks noGrp="1"/>
          </p:cNvSpPr>
          <p:nvPr>
            <p:ph sz="quarter" idx="18"/>
          </p:nvPr>
        </p:nvSpPr>
        <p:spPr>
          <a:xfrm>
            <a:off x="681518" y="2517326"/>
            <a:ext cx="6883686" cy="3271324"/>
          </a:xfrm>
        </p:spPr>
        <p:txBody>
          <a:bodyPr/>
          <a:lstStyle/>
          <a:p>
            <a:r>
              <a:rPr lang="en-US" sz="6000" dirty="0"/>
              <a:t>What did you do to plan your project?</a:t>
            </a:r>
          </a:p>
        </p:txBody>
      </p:sp>
      <p:sp>
        <p:nvSpPr>
          <p:cNvPr id="4" name="Oval 3">
            <a:extLst>
              <a:ext uri="{FF2B5EF4-FFF2-40B4-BE49-F238E27FC236}">
                <a16:creationId xmlns:a16="http://schemas.microsoft.com/office/drawing/2014/main" id="{47C36662-FD9F-F3D2-FC12-02A4C10FE132}"/>
              </a:ext>
            </a:extLst>
          </p:cNvPr>
          <p:cNvSpPr/>
          <p:nvPr/>
        </p:nvSpPr>
        <p:spPr>
          <a:xfrm>
            <a:off x="10007029" y="742044"/>
            <a:ext cx="1941816" cy="1775282"/>
          </a:xfrm>
          <a:prstGeom prst="ellipse">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986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325348" y="358024"/>
            <a:ext cx="7596027" cy="1828800"/>
          </a:xfrm>
        </p:spPr>
        <p:txBody>
          <a:bodyPr anchor="t">
            <a:normAutofit/>
          </a:bodyPr>
          <a:lstStyle/>
          <a:p>
            <a:pPr algn="ctr"/>
            <a:r>
              <a:rPr lang="en-US" dirty="0"/>
              <a:t>Test Your Knowledge…</a:t>
            </a:r>
          </a:p>
        </p:txBody>
      </p:sp>
      <p:pic>
        <p:nvPicPr>
          <p:cNvPr id="3" name="Picture 2" descr="4-H Volunteers">
            <a:extLst>
              <a:ext uri="{FF2B5EF4-FFF2-40B4-BE49-F238E27FC236}">
                <a16:creationId xmlns:a16="http://schemas.microsoft.com/office/drawing/2014/main" id="{7A26100A-4C70-C9CD-AD26-BB28E00FB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83" t="23051" r="7835" b="2"/>
          <a:stretch/>
        </p:blipFill>
        <p:spPr bwMode="auto">
          <a:xfrm>
            <a:off x="7572054" y="103773"/>
            <a:ext cx="4376791" cy="4447419"/>
          </a:xfrm>
          <a:prstGeom prst="ellipse">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B0C83CB-B029-293B-D646-6810B584EE43}"/>
              </a:ext>
            </a:extLst>
          </p:cNvPr>
          <p:cNvSpPr>
            <a:spLocks noGrp="1"/>
          </p:cNvSpPr>
          <p:nvPr>
            <p:ph sz="quarter" idx="18"/>
          </p:nvPr>
        </p:nvSpPr>
        <p:spPr>
          <a:xfrm>
            <a:off x="688368" y="1793338"/>
            <a:ext cx="6883686" cy="3271324"/>
          </a:xfrm>
        </p:spPr>
        <p:txBody>
          <a:bodyPr/>
          <a:lstStyle/>
          <a:p>
            <a:r>
              <a:rPr lang="en-US" sz="6000" dirty="0"/>
              <a:t>How will you act differently in the future as a result of this experience?</a:t>
            </a:r>
          </a:p>
        </p:txBody>
      </p:sp>
      <p:sp>
        <p:nvSpPr>
          <p:cNvPr id="4" name="Oval 3">
            <a:extLst>
              <a:ext uri="{FF2B5EF4-FFF2-40B4-BE49-F238E27FC236}">
                <a16:creationId xmlns:a16="http://schemas.microsoft.com/office/drawing/2014/main" id="{47C36662-FD9F-F3D2-FC12-02A4C10FE132}"/>
              </a:ext>
            </a:extLst>
          </p:cNvPr>
          <p:cNvSpPr/>
          <p:nvPr/>
        </p:nvSpPr>
        <p:spPr>
          <a:xfrm>
            <a:off x="7572054" y="905697"/>
            <a:ext cx="1941816" cy="1775282"/>
          </a:xfrm>
          <a:prstGeom prst="ellipse">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211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325348" y="358024"/>
            <a:ext cx="7596027" cy="1828800"/>
          </a:xfrm>
        </p:spPr>
        <p:txBody>
          <a:bodyPr anchor="t">
            <a:normAutofit/>
          </a:bodyPr>
          <a:lstStyle/>
          <a:p>
            <a:pPr algn="ctr"/>
            <a:r>
              <a:rPr lang="en-US" dirty="0"/>
              <a:t>Test Your Knowledge…</a:t>
            </a:r>
          </a:p>
        </p:txBody>
      </p:sp>
      <p:pic>
        <p:nvPicPr>
          <p:cNvPr id="3" name="Picture 2" descr="4-H Volunteers">
            <a:extLst>
              <a:ext uri="{FF2B5EF4-FFF2-40B4-BE49-F238E27FC236}">
                <a16:creationId xmlns:a16="http://schemas.microsoft.com/office/drawing/2014/main" id="{7A26100A-4C70-C9CD-AD26-BB28E00FB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83" t="23051" r="7835" b="2"/>
          <a:stretch/>
        </p:blipFill>
        <p:spPr bwMode="auto">
          <a:xfrm>
            <a:off x="7565204" y="358024"/>
            <a:ext cx="4376791" cy="4447419"/>
          </a:xfrm>
          <a:prstGeom prst="ellipse">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B0C83CB-B029-293B-D646-6810B584EE43}"/>
              </a:ext>
            </a:extLst>
          </p:cNvPr>
          <p:cNvSpPr>
            <a:spLocks noGrp="1"/>
          </p:cNvSpPr>
          <p:nvPr>
            <p:ph sz="quarter" idx="18"/>
          </p:nvPr>
        </p:nvSpPr>
        <p:spPr>
          <a:xfrm>
            <a:off x="681518" y="2517326"/>
            <a:ext cx="6883686" cy="3271324"/>
          </a:xfrm>
        </p:spPr>
        <p:txBody>
          <a:bodyPr/>
          <a:lstStyle/>
          <a:p>
            <a:r>
              <a:rPr lang="en-US" sz="6000" dirty="0"/>
              <a:t>Playing a teambuilding game.</a:t>
            </a:r>
          </a:p>
        </p:txBody>
      </p:sp>
      <p:sp>
        <p:nvSpPr>
          <p:cNvPr id="4" name="Oval 3">
            <a:extLst>
              <a:ext uri="{FF2B5EF4-FFF2-40B4-BE49-F238E27FC236}">
                <a16:creationId xmlns:a16="http://schemas.microsoft.com/office/drawing/2014/main" id="{47C36662-FD9F-F3D2-FC12-02A4C10FE132}"/>
              </a:ext>
            </a:extLst>
          </p:cNvPr>
          <p:cNvSpPr/>
          <p:nvPr/>
        </p:nvSpPr>
        <p:spPr>
          <a:xfrm>
            <a:off x="8679674" y="358024"/>
            <a:ext cx="1941816" cy="1775282"/>
          </a:xfrm>
          <a:prstGeom prst="ellipse">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2198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325348" y="358024"/>
            <a:ext cx="7596027" cy="1828800"/>
          </a:xfrm>
        </p:spPr>
        <p:txBody>
          <a:bodyPr anchor="t">
            <a:normAutofit/>
          </a:bodyPr>
          <a:lstStyle/>
          <a:p>
            <a:pPr algn="ctr"/>
            <a:r>
              <a:rPr lang="en-US" dirty="0"/>
              <a:t>Test Your Knowledge…</a:t>
            </a:r>
          </a:p>
        </p:txBody>
      </p:sp>
      <p:pic>
        <p:nvPicPr>
          <p:cNvPr id="3" name="Picture 2" descr="4-H Volunteers">
            <a:extLst>
              <a:ext uri="{FF2B5EF4-FFF2-40B4-BE49-F238E27FC236}">
                <a16:creationId xmlns:a16="http://schemas.microsoft.com/office/drawing/2014/main" id="{7A26100A-4C70-C9CD-AD26-BB28E00FB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83" t="23051" r="7835" b="2"/>
          <a:stretch/>
        </p:blipFill>
        <p:spPr bwMode="auto">
          <a:xfrm>
            <a:off x="7572054" y="103773"/>
            <a:ext cx="4376791" cy="4447419"/>
          </a:xfrm>
          <a:prstGeom prst="ellipse">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B0C83CB-B029-293B-D646-6810B584EE43}"/>
              </a:ext>
            </a:extLst>
          </p:cNvPr>
          <p:cNvSpPr>
            <a:spLocks noGrp="1"/>
          </p:cNvSpPr>
          <p:nvPr>
            <p:ph sz="quarter" idx="18"/>
          </p:nvPr>
        </p:nvSpPr>
        <p:spPr>
          <a:xfrm>
            <a:off x="681518" y="2517326"/>
            <a:ext cx="6883686" cy="3271324"/>
          </a:xfrm>
        </p:spPr>
        <p:txBody>
          <a:bodyPr/>
          <a:lstStyle/>
          <a:p>
            <a:r>
              <a:rPr lang="en-US" sz="6000" dirty="0"/>
              <a:t>What made this a good project for our club?</a:t>
            </a:r>
          </a:p>
        </p:txBody>
      </p:sp>
      <p:sp>
        <p:nvSpPr>
          <p:cNvPr id="4" name="Oval 3">
            <a:extLst>
              <a:ext uri="{FF2B5EF4-FFF2-40B4-BE49-F238E27FC236}">
                <a16:creationId xmlns:a16="http://schemas.microsoft.com/office/drawing/2014/main" id="{47C36662-FD9F-F3D2-FC12-02A4C10FE132}"/>
              </a:ext>
            </a:extLst>
          </p:cNvPr>
          <p:cNvSpPr/>
          <p:nvPr/>
        </p:nvSpPr>
        <p:spPr>
          <a:xfrm>
            <a:off x="9568666" y="2327482"/>
            <a:ext cx="1941816" cy="1775282"/>
          </a:xfrm>
          <a:prstGeom prst="ellipse">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856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H Volunteers">
            <a:extLst>
              <a:ext uri="{FF2B5EF4-FFF2-40B4-BE49-F238E27FC236}">
                <a16:creationId xmlns:a16="http://schemas.microsoft.com/office/drawing/2014/main" id="{BE127F32-C803-316D-A92F-2F80A284C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185" y="-148886"/>
            <a:ext cx="6270335" cy="715577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66A75B0-4212-B6E1-BC2A-2CA098507D00}"/>
              </a:ext>
            </a:extLst>
          </p:cNvPr>
          <p:cNvSpPr/>
          <p:nvPr/>
        </p:nvSpPr>
        <p:spPr>
          <a:xfrm>
            <a:off x="4916129" y="2389239"/>
            <a:ext cx="3077497" cy="3972231"/>
          </a:xfrm>
          <a:prstGeom prst="ellipse">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885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6EA5A7-3BB8-91F9-E5F1-1A4BEE51FC42}"/>
              </a:ext>
            </a:extLst>
          </p:cNvPr>
          <p:cNvPicPr>
            <a:picLocks noChangeAspect="1"/>
          </p:cNvPicPr>
          <p:nvPr/>
        </p:nvPicPr>
        <p:blipFill rotWithShape="1">
          <a:blip r:embed="rId3"/>
          <a:srcRect r="5117"/>
          <a:stretch/>
        </p:blipFill>
        <p:spPr>
          <a:xfrm>
            <a:off x="5554114" y="0"/>
            <a:ext cx="6637886" cy="6858000"/>
          </a:xfrm>
          <a:prstGeom prst="rect">
            <a:avLst/>
          </a:prstGeom>
        </p:spPr>
      </p:pic>
      <p:pic>
        <p:nvPicPr>
          <p:cNvPr id="7" name="Picture 6" descr="A screenshot of a questionnaire&#10;&#10;Description automatically generated">
            <a:extLst>
              <a:ext uri="{FF2B5EF4-FFF2-40B4-BE49-F238E27FC236}">
                <a16:creationId xmlns:a16="http://schemas.microsoft.com/office/drawing/2014/main" id="{2E28ED97-F2B5-8A03-2CA4-970C4092AECF}"/>
              </a:ext>
            </a:extLst>
          </p:cNvPr>
          <p:cNvPicPr>
            <a:picLocks noChangeAspect="1"/>
          </p:cNvPicPr>
          <p:nvPr/>
        </p:nvPicPr>
        <p:blipFill rotWithShape="1">
          <a:blip r:embed="rId4"/>
          <a:srcRect r="2368"/>
          <a:stretch/>
        </p:blipFill>
        <p:spPr>
          <a:xfrm>
            <a:off x="0" y="1275907"/>
            <a:ext cx="5554114" cy="5582093"/>
          </a:xfrm>
          <a:prstGeom prst="rect">
            <a:avLst/>
          </a:prstGeom>
        </p:spPr>
      </p:pic>
      <p:sp>
        <p:nvSpPr>
          <p:cNvPr id="8" name="TextBox 7">
            <a:extLst>
              <a:ext uri="{FF2B5EF4-FFF2-40B4-BE49-F238E27FC236}">
                <a16:creationId xmlns:a16="http://schemas.microsoft.com/office/drawing/2014/main" id="{15EE5075-DC40-D5E8-C96F-936C7D04ABC4}"/>
              </a:ext>
            </a:extLst>
          </p:cNvPr>
          <p:cNvSpPr txBox="1"/>
          <p:nvPr/>
        </p:nvSpPr>
        <p:spPr>
          <a:xfrm>
            <a:off x="499730" y="223284"/>
            <a:ext cx="4795284" cy="769441"/>
          </a:xfrm>
          <a:prstGeom prst="rect">
            <a:avLst/>
          </a:prstGeom>
          <a:noFill/>
        </p:spPr>
        <p:txBody>
          <a:bodyPr wrap="square" rtlCol="0">
            <a:spAutoFit/>
          </a:bodyPr>
          <a:lstStyle/>
          <a:p>
            <a:r>
              <a:rPr lang="en-US" sz="4400" dirty="0">
                <a:solidFill>
                  <a:schemeClr val="bg1"/>
                </a:solidFill>
              </a:rPr>
              <a:t>Lots of Questions</a:t>
            </a:r>
          </a:p>
        </p:txBody>
      </p:sp>
    </p:spTree>
    <p:extLst>
      <p:ext uri="{BB962C8B-B14F-4D97-AF65-F5344CB8AC3E}">
        <p14:creationId xmlns:p14="http://schemas.microsoft.com/office/powerpoint/2010/main" val="4294866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0982-D784-B1C5-B1DC-445EAE4F3A27}"/>
              </a:ext>
            </a:extLst>
          </p:cNvPr>
          <p:cNvSpPr>
            <a:spLocks noGrp="1"/>
          </p:cNvSpPr>
          <p:nvPr>
            <p:ph type="title"/>
          </p:nvPr>
        </p:nvSpPr>
        <p:spPr/>
        <p:txBody>
          <a:bodyPr/>
          <a:lstStyle/>
          <a:p>
            <a:pPr algn="ctr"/>
            <a:r>
              <a:rPr lang="en-US" dirty="0"/>
              <a:t>How else can you process with a group of 4-H youth?</a:t>
            </a:r>
          </a:p>
        </p:txBody>
      </p:sp>
      <p:sp>
        <p:nvSpPr>
          <p:cNvPr id="3" name="Content Placeholder 2">
            <a:extLst>
              <a:ext uri="{FF2B5EF4-FFF2-40B4-BE49-F238E27FC236}">
                <a16:creationId xmlns:a16="http://schemas.microsoft.com/office/drawing/2014/main" id="{A274DFB6-D6D8-EAA6-DFCB-FF28FFFACA1E}"/>
              </a:ext>
            </a:extLst>
          </p:cNvPr>
          <p:cNvSpPr>
            <a:spLocks noGrp="1"/>
          </p:cNvSpPr>
          <p:nvPr>
            <p:ph sz="quarter" idx="14"/>
          </p:nvPr>
        </p:nvSpPr>
        <p:spPr/>
        <p:txBody>
          <a:bodyPr/>
          <a:lstStyle/>
          <a:p>
            <a:pPr marL="342900" indent="-342900">
              <a:buFont typeface="Arial" panose="020B0604020202020204" pitchFamily="34" charset="0"/>
              <a:buChar char="•"/>
            </a:pPr>
            <a:r>
              <a:rPr lang="en-US" dirty="0"/>
              <a:t>Journaling in words or pictures.</a:t>
            </a:r>
          </a:p>
          <a:p>
            <a:pPr marL="342900" indent="-342900">
              <a:buFont typeface="Arial" panose="020B0604020202020204" pitchFamily="34" charset="0"/>
              <a:buChar char="•"/>
            </a:pPr>
            <a:r>
              <a:rPr lang="en-US" dirty="0"/>
              <a:t>Interview each other about how things went and then report back to the group.</a:t>
            </a:r>
          </a:p>
          <a:p>
            <a:pPr marL="342900" indent="-342900">
              <a:buFont typeface="Arial" panose="020B0604020202020204" pitchFamily="34" charset="0"/>
              <a:buChar char="•"/>
            </a:pPr>
            <a:r>
              <a:rPr lang="en-US" dirty="0"/>
              <a:t>Worksheets with prompt questions to take home, discuss at next meeting.</a:t>
            </a:r>
          </a:p>
          <a:p>
            <a:pPr marL="342900" indent="-342900">
              <a:buFont typeface="Arial" panose="020B0604020202020204" pitchFamily="34" charset="0"/>
              <a:buChar char="•"/>
            </a:pPr>
            <a:r>
              <a:rPr lang="en-US" dirty="0"/>
              <a:t>Debriefing  Activities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991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193F-3F4A-0D32-8A91-167FC0BDBA6F}"/>
              </a:ext>
            </a:extLst>
          </p:cNvPr>
          <p:cNvSpPr>
            <a:spLocks noGrp="1"/>
          </p:cNvSpPr>
          <p:nvPr>
            <p:ph type="ctrTitle"/>
          </p:nvPr>
        </p:nvSpPr>
        <p:spPr>
          <a:xfrm>
            <a:off x="683365" y="1881008"/>
            <a:ext cx="10002589" cy="3657600"/>
          </a:xfrm>
        </p:spPr>
        <p:txBody>
          <a:bodyPr/>
          <a:lstStyle/>
          <a:p>
            <a:r>
              <a:rPr lang="en-US" sz="5400" dirty="0"/>
              <a:t>The Experience itself is neither productive nor nonproductive, it is how you reflect on it that makes it significant or not significant.”</a:t>
            </a:r>
          </a:p>
        </p:txBody>
      </p:sp>
      <p:sp>
        <p:nvSpPr>
          <p:cNvPr id="3" name="Subtitle 2">
            <a:extLst>
              <a:ext uri="{FF2B5EF4-FFF2-40B4-BE49-F238E27FC236}">
                <a16:creationId xmlns:a16="http://schemas.microsoft.com/office/drawing/2014/main" id="{953D67CF-5452-2247-6A8B-6085B4817BEC}"/>
              </a:ext>
            </a:extLst>
          </p:cNvPr>
          <p:cNvSpPr>
            <a:spLocks noGrp="1"/>
          </p:cNvSpPr>
          <p:nvPr>
            <p:ph type="subTitle" idx="1"/>
          </p:nvPr>
        </p:nvSpPr>
        <p:spPr>
          <a:xfrm>
            <a:off x="5098049" y="5620525"/>
            <a:ext cx="7000972" cy="1709423"/>
          </a:xfrm>
        </p:spPr>
        <p:txBody>
          <a:bodyPr/>
          <a:lstStyle/>
          <a:p>
            <a:r>
              <a:rPr lang="en-US" dirty="0"/>
              <a:t>-Gavin Bolton, 1979</a:t>
            </a:r>
          </a:p>
        </p:txBody>
      </p:sp>
    </p:spTree>
    <p:extLst>
      <p:ext uri="{BB962C8B-B14F-4D97-AF65-F5344CB8AC3E}">
        <p14:creationId xmlns:p14="http://schemas.microsoft.com/office/powerpoint/2010/main" val="424984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2D7-27D2-94DC-1264-B79226686001}"/>
              </a:ext>
            </a:extLst>
          </p:cNvPr>
          <p:cNvSpPr>
            <a:spLocks noGrp="1"/>
          </p:cNvSpPr>
          <p:nvPr>
            <p:ph type="title"/>
          </p:nvPr>
        </p:nvSpPr>
        <p:spPr>
          <a:xfrm>
            <a:off x="813816" y="605155"/>
            <a:ext cx="10571734" cy="1160145"/>
          </a:xfrm>
        </p:spPr>
        <p:txBody>
          <a:bodyPr/>
          <a:lstStyle/>
          <a:p>
            <a:r>
              <a:rPr lang="en-US" dirty="0"/>
              <a:t>Debriefing Activities</a:t>
            </a:r>
          </a:p>
        </p:txBody>
      </p:sp>
      <p:sp>
        <p:nvSpPr>
          <p:cNvPr id="4" name="Content Placeholder 3">
            <a:extLst>
              <a:ext uri="{FF2B5EF4-FFF2-40B4-BE49-F238E27FC236}">
                <a16:creationId xmlns:a16="http://schemas.microsoft.com/office/drawing/2014/main" id="{51644539-5769-C021-5367-B961622C8125}"/>
              </a:ext>
            </a:extLst>
          </p:cNvPr>
          <p:cNvSpPr>
            <a:spLocks noGrp="1"/>
          </p:cNvSpPr>
          <p:nvPr>
            <p:ph sz="quarter" idx="28"/>
          </p:nvPr>
        </p:nvSpPr>
        <p:spPr/>
        <p:txBody>
          <a:bodyPr/>
          <a:lstStyle/>
          <a:p>
            <a:endParaRPr lang="en-US"/>
          </a:p>
        </p:txBody>
      </p:sp>
      <p:sp>
        <p:nvSpPr>
          <p:cNvPr id="6" name="Content Placeholder 5">
            <a:extLst>
              <a:ext uri="{FF2B5EF4-FFF2-40B4-BE49-F238E27FC236}">
                <a16:creationId xmlns:a16="http://schemas.microsoft.com/office/drawing/2014/main" id="{191780B0-1845-62C4-DEE5-3527725986E2}"/>
              </a:ext>
            </a:extLst>
          </p:cNvPr>
          <p:cNvSpPr>
            <a:spLocks noGrp="1"/>
          </p:cNvSpPr>
          <p:nvPr>
            <p:ph sz="quarter" idx="27"/>
          </p:nvPr>
        </p:nvSpPr>
        <p:spPr/>
        <p:txBody>
          <a:bodyPr/>
          <a:lstStyle/>
          <a:p>
            <a:endParaRPr lang="en-US" dirty="0"/>
          </a:p>
        </p:txBody>
      </p:sp>
      <p:pic>
        <p:nvPicPr>
          <p:cNvPr id="8194" name="Picture 2" descr="A Teachable Moment: A Facilitator's Guide to Activities for Processing,  Debriefing, Reviewing and Reflection">
            <a:extLst>
              <a:ext uri="{FF2B5EF4-FFF2-40B4-BE49-F238E27FC236}">
                <a16:creationId xmlns:a16="http://schemas.microsoft.com/office/drawing/2014/main" id="{9E62D48D-A755-52C2-9207-27BD39FAE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5389">
            <a:off x="6825729" y="839600"/>
            <a:ext cx="4200581" cy="517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25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E121-BCBC-ABF3-7C9D-3DCEECF3617E}"/>
              </a:ext>
            </a:extLst>
          </p:cNvPr>
          <p:cNvSpPr>
            <a:spLocks noGrp="1"/>
          </p:cNvSpPr>
          <p:nvPr>
            <p:ph type="title"/>
          </p:nvPr>
        </p:nvSpPr>
        <p:spPr>
          <a:xfrm>
            <a:off x="1135649" y="650327"/>
            <a:ext cx="6400800" cy="5203387"/>
          </a:xfrm>
        </p:spPr>
        <p:txBody>
          <a:bodyPr/>
          <a:lstStyle/>
          <a:p>
            <a:pPr algn="ctr"/>
            <a:r>
              <a:rPr lang="en-US" sz="9600" dirty="0"/>
              <a:t>Alphabet Block</a:t>
            </a:r>
          </a:p>
        </p:txBody>
      </p:sp>
    </p:spTree>
    <p:extLst>
      <p:ext uri="{BB962C8B-B14F-4D97-AF65-F5344CB8AC3E}">
        <p14:creationId xmlns:p14="http://schemas.microsoft.com/office/powerpoint/2010/main" val="47389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H Volunteers">
            <a:extLst>
              <a:ext uri="{FF2B5EF4-FFF2-40B4-BE49-F238E27FC236}">
                <a16:creationId xmlns:a16="http://schemas.microsoft.com/office/drawing/2014/main" id="{BE127F32-C803-316D-A92F-2F80A284C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185" y="-148886"/>
            <a:ext cx="6270335" cy="715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44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563C11-F34D-95C8-478B-4DA473A68A42}"/>
              </a:ext>
            </a:extLst>
          </p:cNvPr>
          <p:cNvPicPr>
            <a:picLocks noChangeAspect="1"/>
          </p:cNvPicPr>
          <p:nvPr/>
        </p:nvPicPr>
        <p:blipFill rotWithShape="1">
          <a:blip r:embed="rId2"/>
          <a:srcRect t="8488" b="5306"/>
          <a:stretch/>
        </p:blipFill>
        <p:spPr>
          <a:xfrm>
            <a:off x="20" y="10"/>
            <a:ext cx="12191980" cy="6857990"/>
          </a:xfrm>
          <a:prstGeom prst="rect">
            <a:avLst/>
          </a:prstGeom>
          <a:noFill/>
        </p:spPr>
      </p:pic>
    </p:spTree>
    <p:extLst>
      <p:ext uri="{BB962C8B-B14F-4D97-AF65-F5344CB8AC3E}">
        <p14:creationId xmlns:p14="http://schemas.microsoft.com/office/powerpoint/2010/main" val="3242562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E121-BCBC-ABF3-7C9D-3DCEECF3617E}"/>
              </a:ext>
            </a:extLst>
          </p:cNvPr>
          <p:cNvSpPr>
            <a:spLocks noGrp="1"/>
          </p:cNvSpPr>
          <p:nvPr>
            <p:ph type="title"/>
          </p:nvPr>
        </p:nvSpPr>
        <p:spPr>
          <a:xfrm>
            <a:off x="933767" y="1101589"/>
            <a:ext cx="7462087" cy="5203387"/>
          </a:xfrm>
        </p:spPr>
        <p:txBody>
          <a:bodyPr/>
          <a:lstStyle/>
          <a:p>
            <a:pPr algn="ctr"/>
            <a:r>
              <a:rPr lang="en-US" sz="9600" dirty="0"/>
              <a:t>Crossword Ending</a:t>
            </a:r>
          </a:p>
        </p:txBody>
      </p:sp>
    </p:spTree>
    <p:extLst>
      <p:ext uri="{BB962C8B-B14F-4D97-AF65-F5344CB8AC3E}">
        <p14:creationId xmlns:p14="http://schemas.microsoft.com/office/powerpoint/2010/main" val="3862618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AB17-39F7-3C94-C5C0-CF7BA828348E}"/>
              </a:ext>
            </a:extLst>
          </p:cNvPr>
          <p:cNvSpPr>
            <a:spLocks noGrp="1"/>
          </p:cNvSpPr>
          <p:nvPr>
            <p:ph type="title"/>
          </p:nvPr>
        </p:nvSpPr>
        <p:spPr>
          <a:xfrm>
            <a:off x="3374171" y="2258724"/>
            <a:ext cx="7309086" cy="1828800"/>
          </a:xfrm>
        </p:spPr>
        <p:txBody>
          <a:bodyPr/>
          <a:lstStyle/>
          <a:p>
            <a:r>
              <a:rPr lang="en-US" sz="8000" dirty="0"/>
              <a:t>REFLECT</a:t>
            </a:r>
          </a:p>
        </p:txBody>
      </p:sp>
    </p:spTree>
    <p:extLst>
      <p:ext uri="{BB962C8B-B14F-4D97-AF65-F5344CB8AC3E}">
        <p14:creationId xmlns:p14="http://schemas.microsoft.com/office/powerpoint/2010/main" val="4206134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E121-BCBC-ABF3-7C9D-3DCEECF3617E}"/>
              </a:ext>
            </a:extLst>
          </p:cNvPr>
          <p:cNvSpPr>
            <a:spLocks noGrp="1"/>
          </p:cNvSpPr>
          <p:nvPr>
            <p:ph type="title"/>
          </p:nvPr>
        </p:nvSpPr>
        <p:spPr>
          <a:xfrm>
            <a:off x="933767" y="1101589"/>
            <a:ext cx="7462087" cy="5203387"/>
          </a:xfrm>
        </p:spPr>
        <p:txBody>
          <a:bodyPr/>
          <a:lstStyle/>
          <a:p>
            <a:pPr algn="ctr"/>
            <a:r>
              <a:rPr lang="en-US" sz="9600" dirty="0"/>
              <a:t>Food for Thought</a:t>
            </a:r>
          </a:p>
        </p:txBody>
      </p:sp>
    </p:spTree>
    <p:extLst>
      <p:ext uri="{BB962C8B-B14F-4D97-AF65-F5344CB8AC3E}">
        <p14:creationId xmlns:p14="http://schemas.microsoft.com/office/powerpoint/2010/main" val="1715951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AB17-39F7-3C94-C5C0-CF7BA828348E}"/>
              </a:ext>
            </a:extLst>
          </p:cNvPr>
          <p:cNvSpPr>
            <a:spLocks noGrp="1"/>
          </p:cNvSpPr>
          <p:nvPr>
            <p:ph type="title"/>
          </p:nvPr>
        </p:nvSpPr>
        <p:spPr>
          <a:xfrm>
            <a:off x="3374171" y="2258724"/>
            <a:ext cx="7309086" cy="1828800"/>
          </a:xfrm>
        </p:spPr>
        <p:txBody>
          <a:bodyPr/>
          <a:lstStyle/>
          <a:p>
            <a:r>
              <a:rPr lang="en-US" sz="8000" dirty="0"/>
              <a:t>REFLECT</a:t>
            </a:r>
          </a:p>
        </p:txBody>
      </p:sp>
      <p:pic>
        <p:nvPicPr>
          <p:cNvPr id="17410" name="Picture 2" descr="How to Set a Formal Table Setting | 1800Flowers Petal Talk">
            <a:extLst>
              <a:ext uri="{FF2B5EF4-FFF2-40B4-BE49-F238E27FC236}">
                <a16:creationId xmlns:a16="http://schemas.microsoft.com/office/drawing/2014/main" id="{5DC499ED-13F8-ABC0-CDDF-BD59DB433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43" y="372310"/>
            <a:ext cx="9181391" cy="611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848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E121-BCBC-ABF3-7C9D-3DCEECF3617E}"/>
              </a:ext>
            </a:extLst>
          </p:cNvPr>
          <p:cNvSpPr>
            <a:spLocks noGrp="1"/>
          </p:cNvSpPr>
          <p:nvPr>
            <p:ph type="title"/>
          </p:nvPr>
        </p:nvSpPr>
        <p:spPr>
          <a:xfrm>
            <a:off x="933767" y="1101589"/>
            <a:ext cx="7462087" cy="5203387"/>
          </a:xfrm>
        </p:spPr>
        <p:txBody>
          <a:bodyPr/>
          <a:lstStyle/>
          <a:p>
            <a:pPr algn="ctr"/>
            <a:r>
              <a:rPr lang="en-US" sz="9600" dirty="0"/>
              <a:t>Picture Cards</a:t>
            </a:r>
          </a:p>
        </p:txBody>
      </p:sp>
    </p:spTree>
    <p:extLst>
      <p:ext uri="{BB962C8B-B14F-4D97-AF65-F5344CB8AC3E}">
        <p14:creationId xmlns:p14="http://schemas.microsoft.com/office/powerpoint/2010/main" val="3417574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9D86-3E46-1D5B-7371-8DFECD90A4E1}"/>
              </a:ext>
            </a:extLst>
          </p:cNvPr>
          <p:cNvSpPr>
            <a:spLocks noGrp="1"/>
          </p:cNvSpPr>
          <p:nvPr>
            <p:ph type="title"/>
          </p:nvPr>
        </p:nvSpPr>
        <p:spPr/>
        <p:txBody>
          <a:bodyPr/>
          <a:lstStyle/>
          <a:p>
            <a:endParaRPr lang="en-US"/>
          </a:p>
        </p:txBody>
      </p:sp>
      <p:sp>
        <p:nvSpPr>
          <p:cNvPr id="3" name="Table Placeholder 2">
            <a:extLst>
              <a:ext uri="{FF2B5EF4-FFF2-40B4-BE49-F238E27FC236}">
                <a16:creationId xmlns:a16="http://schemas.microsoft.com/office/drawing/2014/main" id="{EDBA6F2B-260D-0E90-CEB4-19208D660EC8}"/>
              </a:ext>
            </a:extLst>
          </p:cNvPr>
          <p:cNvSpPr>
            <a:spLocks noGrp="1"/>
          </p:cNvSpPr>
          <p:nvPr>
            <p:ph type="tbl" sz="quarter" idx="12"/>
          </p:nvPr>
        </p:nvSpPr>
        <p:spPr/>
        <p:txBody>
          <a:bodyPr/>
          <a:lstStyle/>
          <a:p>
            <a:endParaRPr lang="en-US"/>
          </a:p>
        </p:txBody>
      </p:sp>
      <p:pic>
        <p:nvPicPr>
          <p:cNvPr id="5" name="Picture 4">
            <a:extLst>
              <a:ext uri="{FF2B5EF4-FFF2-40B4-BE49-F238E27FC236}">
                <a16:creationId xmlns:a16="http://schemas.microsoft.com/office/drawing/2014/main" id="{A376B1C9-646F-1828-1C18-A2799DB116BD}"/>
              </a:ext>
            </a:extLst>
          </p:cNvPr>
          <p:cNvPicPr>
            <a:picLocks noChangeAspect="1"/>
          </p:cNvPicPr>
          <p:nvPr/>
        </p:nvPicPr>
        <p:blipFill>
          <a:blip r:embed="rId3"/>
          <a:stretch>
            <a:fillRect/>
          </a:stretch>
        </p:blipFill>
        <p:spPr>
          <a:xfrm>
            <a:off x="0" y="-96950"/>
            <a:ext cx="12192000" cy="4384315"/>
          </a:xfrm>
          <a:prstGeom prst="rect">
            <a:avLst/>
          </a:prstGeom>
        </p:spPr>
      </p:pic>
      <p:pic>
        <p:nvPicPr>
          <p:cNvPr id="7" name="Picture 6">
            <a:extLst>
              <a:ext uri="{FF2B5EF4-FFF2-40B4-BE49-F238E27FC236}">
                <a16:creationId xmlns:a16="http://schemas.microsoft.com/office/drawing/2014/main" id="{5184E29D-0DB2-3B97-7938-E3C5D86A9D77}"/>
              </a:ext>
            </a:extLst>
          </p:cNvPr>
          <p:cNvPicPr>
            <a:picLocks noChangeAspect="1"/>
          </p:cNvPicPr>
          <p:nvPr/>
        </p:nvPicPr>
        <p:blipFill>
          <a:blip r:embed="rId4"/>
          <a:stretch>
            <a:fillRect/>
          </a:stretch>
        </p:blipFill>
        <p:spPr>
          <a:xfrm>
            <a:off x="-139896" y="4287365"/>
            <a:ext cx="12471792" cy="2993230"/>
          </a:xfrm>
          <a:prstGeom prst="rect">
            <a:avLst/>
          </a:prstGeom>
        </p:spPr>
      </p:pic>
    </p:spTree>
    <p:extLst>
      <p:ext uri="{BB962C8B-B14F-4D97-AF65-F5344CB8AC3E}">
        <p14:creationId xmlns:p14="http://schemas.microsoft.com/office/powerpoint/2010/main" val="2519027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7A6E-5203-088B-4D60-2A399DC6D0F8}"/>
              </a:ext>
            </a:extLst>
          </p:cNvPr>
          <p:cNvSpPr>
            <a:spLocks noGrp="1"/>
          </p:cNvSpPr>
          <p:nvPr>
            <p:ph type="title"/>
          </p:nvPr>
        </p:nvSpPr>
        <p:spPr>
          <a:xfrm>
            <a:off x="811184" y="621973"/>
            <a:ext cx="6275416" cy="1355683"/>
          </a:xfrm>
        </p:spPr>
        <p:txBody>
          <a:bodyPr/>
          <a:lstStyle/>
          <a:p>
            <a:pPr algn="ctr"/>
            <a:r>
              <a:rPr lang="en-US" dirty="0"/>
              <a:t>Other debriefing “games”</a:t>
            </a:r>
          </a:p>
        </p:txBody>
      </p:sp>
      <p:sp>
        <p:nvSpPr>
          <p:cNvPr id="3" name="Content Placeholder 2">
            <a:extLst>
              <a:ext uri="{FF2B5EF4-FFF2-40B4-BE49-F238E27FC236}">
                <a16:creationId xmlns:a16="http://schemas.microsoft.com/office/drawing/2014/main" id="{CA9E657F-682A-F570-5ED2-12D364F9C46C}"/>
              </a:ext>
            </a:extLst>
          </p:cNvPr>
          <p:cNvSpPr>
            <a:spLocks noGrp="1"/>
          </p:cNvSpPr>
          <p:nvPr>
            <p:ph sz="quarter" idx="18"/>
          </p:nvPr>
        </p:nvSpPr>
        <p:spPr/>
        <p:txBody>
          <a:bodyPr/>
          <a:lstStyle/>
          <a:p>
            <a:pPr marL="571500" indent="-571500">
              <a:buFont typeface="Arial" panose="020B0604020202020204" pitchFamily="34" charset="0"/>
              <a:buChar char="•"/>
            </a:pPr>
            <a:r>
              <a:rPr lang="en-US" sz="3600" dirty="0"/>
              <a:t>All My Neighbors</a:t>
            </a:r>
          </a:p>
          <a:p>
            <a:pPr marL="571500" indent="-571500">
              <a:buFont typeface="Arial" panose="020B0604020202020204" pitchFamily="34" charset="0"/>
              <a:buChar char="•"/>
            </a:pPr>
            <a:r>
              <a:rPr lang="en-US" sz="3600" dirty="0"/>
              <a:t>Clay Sculptures</a:t>
            </a:r>
          </a:p>
          <a:p>
            <a:pPr marL="571500" indent="-571500">
              <a:buFont typeface="Arial" panose="020B0604020202020204" pitchFamily="34" charset="0"/>
              <a:buChar char="•"/>
            </a:pPr>
            <a:r>
              <a:rPr lang="en-US" sz="3600" dirty="0"/>
              <a:t>Fear in  a Hat</a:t>
            </a:r>
          </a:p>
          <a:p>
            <a:pPr marL="571500" indent="-571500">
              <a:buFont typeface="Arial" panose="020B0604020202020204" pitchFamily="34" charset="0"/>
              <a:buChar char="•"/>
            </a:pPr>
            <a:r>
              <a:rPr lang="en-US" sz="3600" dirty="0"/>
              <a:t>Group Drawing</a:t>
            </a:r>
          </a:p>
        </p:txBody>
      </p:sp>
      <p:pic>
        <p:nvPicPr>
          <p:cNvPr id="6" name="Picture Placeholder 5" descr="A group of people building a structure&#10;&#10;Description automatically generated">
            <a:extLst>
              <a:ext uri="{FF2B5EF4-FFF2-40B4-BE49-F238E27FC236}">
                <a16:creationId xmlns:a16="http://schemas.microsoft.com/office/drawing/2014/main" id="{802E580E-978E-7047-EDDA-BFBE917EE56F}"/>
              </a:ext>
            </a:extLst>
          </p:cNvPr>
          <p:cNvPicPr>
            <a:picLocks noGrp="1" noChangeAspect="1"/>
          </p:cNvPicPr>
          <p:nvPr>
            <p:ph type="pic" sz="quarter" idx="17"/>
          </p:nvPr>
        </p:nvPicPr>
        <p:blipFill>
          <a:blip r:embed="rId3"/>
          <a:srcRect l="16667" r="16667"/>
          <a:stretch>
            <a:fillRect/>
          </a:stretch>
        </p:blipFill>
        <p:spPr/>
      </p:pic>
    </p:spTree>
    <p:extLst>
      <p:ext uri="{BB962C8B-B14F-4D97-AF65-F5344CB8AC3E}">
        <p14:creationId xmlns:p14="http://schemas.microsoft.com/office/powerpoint/2010/main" val="982603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7677-1CC7-027E-9697-D435D9A6C3AD}"/>
              </a:ext>
            </a:extLst>
          </p:cNvPr>
          <p:cNvSpPr>
            <a:spLocks noGrp="1"/>
          </p:cNvSpPr>
          <p:nvPr>
            <p:ph type="ctrTitle"/>
          </p:nvPr>
        </p:nvSpPr>
        <p:spPr/>
        <p:txBody>
          <a:bodyPr/>
          <a:lstStyle/>
          <a:p>
            <a:r>
              <a:rPr lang="en-US" sz="11500" dirty="0"/>
              <a:t>Questions?</a:t>
            </a:r>
            <a:br>
              <a:rPr lang="en-US" dirty="0"/>
            </a:br>
            <a:endParaRPr lang="en-US" dirty="0"/>
          </a:p>
        </p:txBody>
      </p:sp>
      <p:sp>
        <p:nvSpPr>
          <p:cNvPr id="3" name="Subtitle 2">
            <a:extLst>
              <a:ext uri="{FF2B5EF4-FFF2-40B4-BE49-F238E27FC236}">
                <a16:creationId xmlns:a16="http://schemas.microsoft.com/office/drawing/2014/main" id="{3FC88E0A-8B36-87E6-54E4-D009326EA5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968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811184" y="621973"/>
            <a:ext cx="6275416" cy="1828800"/>
          </a:xfrm>
        </p:spPr>
        <p:txBody>
          <a:bodyPr anchor="t">
            <a:normAutofit/>
          </a:bodyPr>
          <a:lstStyle/>
          <a:p>
            <a:r>
              <a:rPr lang="en-US" dirty="0"/>
              <a:t>Experience – “Do It”</a:t>
            </a:r>
          </a:p>
        </p:txBody>
      </p:sp>
      <p:pic>
        <p:nvPicPr>
          <p:cNvPr id="3" name="Picture 2" descr="4-H Volunteers">
            <a:extLst>
              <a:ext uri="{FF2B5EF4-FFF2-40B4-BE49-F238E27FC236}">
                <a16:creationId xmlns:a16="http://schemas.microsoft.com/office/drawing/2014/main" id="{7A26100A-4C70-C9CD-AD26-BB28E00FB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83" t="23051" r="7835" b="2"/>
          <a:stretch/>
        </p:blipFill>
        <p:spPr bwMode="auto">
          <a:xfrm>
            <a:off x="7489861" y="351468"/>
            <a:ext cx="4376791" cy="4447419"/>
          </a:xfrm>
          <a:prstGeom prst="ellipse">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B0C83CB-B029-293B-D646-6810B584EE43}"/>
              </a:ext>
            </a:extLst>
          </p:cNvPr>
          <p:cNvSpPr>
            <a:spLocks noGrp="1"/>
          </p:cNvSpPr>
          <p:nvPr>
            <p:ph sz="quarter" idx="18"/>
          </p:nvPr>
        </p:nvSpPr>
        <p:spPr>
          <a:xfrm>
            <a:off x="811184" y="1692780"/>
            <a:ext cx="6275387" cy="3271324"/>
          </a:xfrm>
        </p:spPr>
        <p:txBody>
          <a:bodyPr/>
          <a:lstStyle/>
          <a:p>
            <a:r>
              <a:rPr lang="en-US" sz="3200" dirty="0"/>
              <a:t>What does this look like in 4-H?</a:t>
            </a:r>
          </a:p>
          <a:p>
            <a:pPr marL="457200" indent="-457200">
              <a:buFont typeface="Arial" panose="020B0604020202020204" pitchFamily="34" charset="0"/>
              <a:buChar char="•"/>
            </a:pPr>
            <a:r>
              <a:rPr lang="en-US" sz="3200" dirty="0"/>
              <a:t>Perform or Do the Activity</a:t>
            </a:r>
          </a:p>
          <a:p>
            <a:pPr marL="1143000" lvl="1" indent="-457200"/>
            <a:r>
              <a:rPr lang="en-US" sz="3200" dirty="0"/>
              <a:t>Making something</a:t>
            </a:r>
          </a:p>
          <a:p>
            <a:pPr marL="1143000" lvl="1" indent="-457200"/>
            <a:r>
              <a:rPr lang="en-US" sz="3200" dirty="0"/>
              <a:t>Playing a game</a:t>
            </a:r>
          </a:p>
          <a:p>
            <a:pPr marL="1143000" lvl="1" indent="-457200"/>
            <a:r>
              <a:rPr lang="en-US" sz="3200" dirty="0"/>
              <a:t>Presentation</a:t>
            </a:r>
          </a:p>
          <a:p>
            <a:pPr marL="1143000" lvl="1" indent="-457200"/>
            <a:r>
              <a:rPr lang="en-US" sz="3200" dirty="0"/>
              <a:t>Working with your animal</a:t>
            </a:r>
          </a:p>
          <a:p>
            <a:pPr marL="1143000" lvl="1" indent="-457200"/>
            <a:r>
              <a:rPr lang="en-US" sz="3200" dirty="0"/>
              <a:t>Motions at club meetings</a:t>
            </a:r>
          </a:p>
          <a:p>
            <a:pPr marL="1143000" lvl="1" indent="-457200"/>
            <a:endParaRPr lang="en-US" sz="3200" dirty="0"/>
          </a:p>
        </p:txBody>
      </p:sp>
      <p:sp>
        <p:nvSpPr>
          <p:cNvPr id="6" name="Oval 5">
            <a:extLst>
              <a:ext uri="{FF2B5EF4-FFF2-40B4-BE49-F238E27FC236}">
                <a16:creationId xmlns:a16="http://schemas.microsoft.com/office/drawing/2014/main" id="{B8BB9DC5-4335-72D7-7BDF-CD2E04126A4C}"/>
              </a:ext>
            </a:extLst>
          </p:cNvPr>
          <p:cNvSpPr/>
          <p:nvPr/>
        </p:nvSpPr>
        <p:spPr>
          <a:xfrm>
            <a:off x="8537824" y="351468"/>
            <a:ext cx="2137025" cy="1919121"/>
          </a:xfrm>
          <a:prstGeom prst="ellipse">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22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325348" y="344571"/>
            <a:ext cx="8664540" cy="1828800"/>
          </a:xfrm>
        </p:spPr>
        <p:txBody>
          <a:bodyPr anchor="t">
            <a:normAutofit/>
          </a:bodyPr>
          <a:lstStyle/>
          <a:p>
            <a:r>
              <a:rPr lang="en-US" dirty="0"/>
              <a:t>Share – “What Happened?”</a:t>
            </a:r>
          </a:p>
        </p:txBody>
      </p:sp>
      <p:pic>
        <p:nvPicPr>
          <p:cNvPr id="3" name="Picture 2" descr="4-H Volunteers">
            <a:extLst>
              <a:ext uri="{FF2B5EF4-FFF2-40B4-BE49-F238E27FC236}">
                <a16:creationId xmlns:a16="http://schemas.microsoft.com/office/drawing/2014/main" id="{7A26100A-4C70-C9CD-AD26-BB28E00FB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83" t="23051" r="7835" b="2"/>
          <a:stretch/>
        </p:blipFill>
        <p:spPr bwMode="auto">
          <a:xfrm>
            <a:off x="7489861" y="227063"/>
            <a:ext cx="4376791" cy="4447419"/>
          </a:xfrm>
          <a:prstGeom prst="ellipse">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B0C83CB-B029-293B-D646-6810B584EE43}"/>
              </a:ext>
            </a:extLst>
          </p:cNvPr>
          <p:cNvSpPr>
            <a:spLocks noGrp="1"/>
          </p:cNvSpPr>
          <p:nvPr>
            <p:ph sz="quarter" idx="18"/>
          </p:nvPr>
        </p:nvSpPr>
        <p:spPr>
          <a:xfrm>
            <a:off x="769911" y="1403158"/>
            <a:ext cx="6275387" cy="3271324"/>
          </a:xfrm>
        </p:spPr>
        <p:txBody>
          <a:bodyPr/>
          <a:lstStyle/>
          <a:p>
            <a:r>
              <a:rPr lang="en-US" sz="3200" dirty="0"/>
              <a:t>What does this look like in 4-H?</a:t>
            </a:r>
          </a:p>
          <a:p>
            <a:pPr marL="457200" indent="-457200">
              <a:buFont typeface="Arial" panose="020B0604020202020204" pitchFamily="34" charset="0"/>
              <a:buChar char="•"/>
            </a:pPr>
            <a:r>
              <a:rPr lang="en-US" sz="3200" dirty="0"/>
              <a:t>Talk about the results, reactions, and observations</a:t>
            </a:r>
          </a:p>
          <a:p>
            <a:pPr marL="457200" indent="-457200">
              <a:buFont typeface="Arial" panose="020B0604020202020204" pitchFamily="34" charset="0"/>
              <a:buChar char="•"/>
            </a:pPr>
            <a:r>
              <a:rPr lang="en-US" sz="3200" dirty="0"/>
              <a:t>Discuss feelings</a:t>
            </a:r>
          </a:p>
          <a:p>
            <a:pPr marL="457200" indent="-457200">
              <a:buFont typeface="Arial" panose="020B0604020202020204" pitchFamily="34" charset="0"/>
              <a:buChar char="•"/>
            </a:pPr>
            <a:r>
              <a:rPr lang="en-US" sz="3200" dirty="0"/>
              <a:t>Talk freely</a:t>
            </a:r>
          </a:p>
          <a:p>
            <a:pPr marL="1143000" lvl="1" indent="-457200"/>
            <a:r>
              <a:rPr lang="en-US" sz="3200" dirty="0"/>
              <a:t>What did you do?</a:t>
            </a:r>
          </a:p>
          <a:p>
            <a:pPr marL="1143000" lvl="1" indent="-457200"/>
            <a:r>
              <a:rPr lang="en-US" sz="3200" dirty="0"/>
              <a:t>What happened?</a:t>
            </a:r>
          </a:p>
          <a:p>
            <a:pPr marL="1143000" lvl="1" indent="-457200"/>
            <a:r>
              <a:rPr lang="en-US" sz="3200" dirty="0"/>
              <a:t>What did you see? Hear? Feel? Taste?</a:t>
            </a:r>
          </a:p>
          <a:p>
            <a:pPr marL="1143000" lvl="1" indent="-457200"/>
            <a:r>
              <a:rPr lang="en-US" sz="3200" dirty="0"/>
              <a:t>What was easy? Difficult?</a:t>
            </a:r>
          </a:p>
        </p:txBody>
      </p:sp>
      <p:sp>
        <p:nvSpPr>
          <p:cNvPr id="4" name="Oval 3">
            <a:extLst>
              <a:ext uri="{FF2B5EF4-FFF2-40B4-BE49-F238E27FC236}">
                <a16:creationId xmlns:a16="http://schemas.microsoft.com/office/drawing/2014/main" id="{47C36662-FD9F-F3D2-FC12-02A4C10FE132}"/>
              </a:ext>
            </a:extLst>
          </p:cNvPr>
          <p:cNvSpPr/>
          <p:nvPr/>
        </p:nvSpPr>
        <p:spPr>
          <a:xfrm>
            <a:off x="9924836" y="1029564"/>
            <a:ext cx="1941816" cy="1775282"/>
          </a:xfrm>
          <a:prstGeom prst="ellipse">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38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325348" y="358024"/>
            <a:ext cx="7596027" cy="1828800"/>
          </a:xfrm>
        </p:spPr>
        <p:txBody>
          <a:bodyPr anchor="t">
            <a:normAutofit/>
          </a:bodyPr>
          <a:lstStyle/>
          <a:p>
            <a:pPr algn="ctr"/>
            <a:r>
              <a:rPr lang="en-US" dirty="0"/>
              <a:t>Process– “What’s Important?”</a:t>
            </a:r>
          </a:p>
        </p:txBody>
      </p:sp>
      <p:pic>
        <p:nvPicPr>
          <p:cNvPr id="3" name="Picture 2" descr="4-H Volunteers">
            <a:extLst>
              <a:ext uri="{FF2B5EF4-FFF2-40B4-BE49-F238E27FC236}">
                <a16:creationId xmlns:a16="http://schemas.microsoft.com/office/drawing/2014/main" id="{7A26100A-4C70-C9CD-AD26-BB28E00FB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83" t="23051" r="7835" b="2"/>
          <a:stretch/>
        </p:blipFill>
        <p:spPr bwMode="auto">
          <a:xfrm>
            <a:off x="7489861" y="227063"/>
            <a:ext cx="4376791" cy="4447419"/>
          </a:xfrm>
          <a:prstGeom prst="ellipse">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B0C83CB-B029-293B-D646-6810B584EE43}"/>
              </a:ext>
            </a:extLst>
          </p:cNvPr>
          <p:cNvSpPr>
            <a:spLocks noGrp="1"/>
          </p:cNvSpPr>
          <p:nvPr>
            <p:ph sz="quarter" idx="18"/>
          </p:nvPr>
        </p:nvSpPr>
        <p:spPr>
          <a:xfrm>
            <a:off x="325348" y="1577819"/>
            <a:ext cx="7164513" cy="3271324"/>
          </a:xfrm>
        </p:spPr>
        <p:txBody>
          <a:bodyPr/>
          <a:lstStyle/>
          <a:p>
            <a:r>
              <a:rPr lang="en-US" sz="2700" dirty="0"/>
              <a:t>What does this look like in 4-H?</a:t>
            </a:r>
          </a:p>
          <a:p>
            <a:pPr marL="457200" indent="-457200">
              <a:buFont typeface="Arial" panose="020B0604020202020204" pitchFamily="34" charset="0"/>
              <a:buChar char="•"/>
            </a:pPr>
            <a:r>
              <a:rPr lang="en-US" sz="2700" dirty="0"/>
              <a:t>Discuss, analyze, reflect on the experience.</a:t>
            </a:r>
          </a:p>
          <a:p>
            <a:pPr marL="457200" indent="-457200">
              <a:buFont typeface="Arial" panose="020B0604020202020204" pitchFamily="34" charset="0"/>
              <a:buChar char="•"/>
            </a:pPr>
            <a:r>
              <a:rPr lang="en-US" sz="2700" dirty="0"/>
              <a:t>How was the experience carried out.</a:t>
            </a:r>
          </a:p>
          <a:p>
            <a:pPr marL="457200" indent="-457200">
              <a:buFont typeface="Arial" panose="020B0604020202020204" pitchFamily="34" charset="0"/>
              <a:buChar char="•"/>
            </a:pPr>
            <a:r>
              <a:rPr lang="en-US" sz="2700" dirty="0"/>
              <a:t>What problems or issues occurred.</a:t>
            </a:r>
          </a:p>
          <a:p>
            <a:pPr marL="457200" indent="-457200">
              <a:buFont typeface="Arial" panose="020B0604020202020204" pitchFamily="34" charset="0"/>
              <a:buChar char="•"/>
            </a:pPr>
            <a:r>
              <a:rPr lang="en-US" sz="2700" dirty="0"/>
              <a:t>What were members personal experiences?</a:t>
            </a:r>
          </a:p>
          <a:p>
            <a:pPr marL="457200" indent="-457200">
              <a:buFont typeface="Arial" panose="020B0604020202020204" pitchFamily="34" charset="0"/>
              <a:buChar char="•"/>
            </a:pPr>
            <a:r>
              <a:rPr lang="en-US" sz="2700" dirty="0"/>
              <a:t>What reoccurring themes emerged?</a:t>
            </a:r>
          </a:p>
          <a:p>
            <a:pPr marL="1143000" lvl="1" indent="-457200"/>
            <a:r>
              <a:rPr lang="en-US" sz="2700" dirty="0"/>
              <a:t>What problems or issues occurred over and over?</a:t>
            </a:r>
          </a:p>
          <a:p>
            <a:pPr marL="1143000" lvl="1" indent="-457200"/>
            <a:r>
              <a:rPr lang="en-US" sz="2700" dirty="0"/>
              <a:t>What similar experiences have you had?</a:t>
            </a:r>
          </a:p>
        </p:txBody>
      </p:sp>
      <p:sp>
        <p:nvSpPr>
          <p:cNvPr id="4" name="Oval 3">
            <a:extLst>
              <a:ext uri="{FF2B5EF4-FFF2-40B4-BE49-F238E27FC236}">
                <a16:creationId xmlns:a16="http://schemas.microsoft.com/office/drawing/2014/main" id="{47C36662-FD9F-F3D2-FC12-02A4C10FE132}"/>
              </a:ext>
            </a:extLst>
          </p:cNvPr>
          <p:cNvSpPr/>
          <p:nvPr/>
        </p:nvSpPr>
        <p:spPr>
          <a:xfrm>
            <a:off x="9534418" y="2541359"/>
            <a:ext cx="1941816" cy="1775282"/>
          </a:xfrm>
          <a:prstGeom prst="ellipse">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41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325348" y="344571"/>
            <a:ext cx="8664540" cy="1828800"/>
          </a:xfrm>
        </p:spPr>
        <p:txBody>
          <a:bodyPr anchor="t">
            <a:normAutofit/>
          </a:bodyPr>
          <a:lstStyle/>
          <a:p>
            <a:r>
              <a:rPr lang="en-US" dirty="0"/>
              <a:t>Generalize – “So What?”</a:t>
            </a:r>
          </a:p>
        </p:txBody>
      </p:sp>
      <p:pic>
        <p:nvPicPr>
          <p:cNvPr id="3" name="Picture 2" descr="4-H Volunteers">
            <a:extLst>
              <a:ext uri="{FF2B5EF4-FFF2-40B4-BE49-F238E27FC236}">
                <a16:creationId xmlns:a16="http://schemas.microsoft.com/office/drawing/2014/main" id="{7A26100A-4C70-C9CD-AD26-BB28E00FB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83" t="23051" r="7835" b="2"/>
          <a:stretch/>
        </p:blipFill>
        <p:spPr bwMode="auto">
          <a:xfrm>
            <a:off x="7489861" y="227063"/>
            <a:ext cx="4376791" cy="4447419"/>
          </a:xfrm>
          <a:prstGeom prst="ellipse">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B0C83CB-B029-293B-D646-6810B584EE43}"/>
              </a:ext>
            </a:extLst>
          </p:cNvPr>
          <p:cNvSpPr>
            <a:spLocks noGrp="1"/>
          </p:cNvSpPr>
          <p:nvPr>
            <p:ph sz="quarter" idx="18"/>
          </p:nvPr>
        </p:nvSpPr>
        <p:spPr>
          <a:xfrm>
            <a:off x="325349" y="1403158"/>
            <a:ext cx="7164512" cy="3271324"/>
          </a:xfrm>
        </p:spPr>
        <p:txBody>
          <a:bodyPr/>
          <a:lstStyle/>
          <a:p>
            <a:r>
              <a:rPr lang="en-US" sz="2800" dirty="0"/>
              <a:t>What does this look like in 4-H?</a:t>
            </a:r>
          </a:p>
          <a:p>
            <a:pPr marL="457200" indent="-457200">
              <a:buFont typeface="Arial" panose="020B0604020202020204" pitchFamily="34" charset="0"/>
              <a:buChar char="•"/>
            </a:pPr>
            <a:r>
              <a:rPr lang="en-US" sz="2800" dirty="0"/>
              <a:t>Connect experiences with real life.</a:t>
            </a:r>
          </a:p>
          <a:p>
            <a:pPr marL="457200" indent="-457200">
              <a:buFont typeface="Arial" panose="020B0604020202020204" pitchFamily="34" charset="0"/>
              <a:buChar char="•"/>
            </a:pPr>
            <a:r>
              <a:rPr lang="en-US" sz="2800" dirty="0"/>
              <a:t>Find trends and common truths.</a:t>
            </a:r>
          </a:p>
          <a:p>
            <a:pPr marL="457200" indent="-457200">
              <a:buFont typeface="Arial" panose="020B0604020202020204" pitchFamily="34" charset="0"/>
              <a:buChar char="•"/>
            </a:pPr>
            <a:r>
              <a:rPr lang="en-US" sz="2800" dirty="0"/>
              <a:t>Capture the learning – key terms, life skill terms.</a:t>
            </a:r>
          </a:p>
          <a:p>
            <a:pPr marL="1143000" lvl="1" indent="-457200"/>
            <a:r>
              <a:rPr lang="en-US" sz="2800" dirty="0"/>
              <a:t>What did you learn about yourself through the activity?</a:t>
            </a:r>
          </a:p>
          <a:p>
            <a:pPr marL="1143000" lvl="1" indent="-457200"/>
            <a:r>
              <a:rPr lang="en-US" sz="2800" dirty="0"/>
              <a:t>Why is (life skill) so important in your daily life?</a:t>
            </a:r>
          </a:p>
          <a:p>
            <a:pPr marL="1143000" lvl="1" indent="-457200"/>
            <a:r>
              <a:rPr lang="en-US" sz="2800" dirty="0"/>
              <a:t>How does what you learned relate to other parts of your life? </a:t>
            </a:r>
          </a:p>
        </p:txBody>
      </p:sp>
      <p:sp>
        <p:nvSpPr>
          <p:cNvPr id="4" name="Oval 3">
            <a:extLst>
              <a:ext uri="{FF2B5EF4-FFF2-40B4-BE49-F238E27FC236}">
                <a16:creationId xmlns:a16="http://schemas.microsoft.com/office/drawing/2014/main" id="{47C36662-FD9F-F3D2-FC12-02A4C10FE132}"/>
              </a:ext>
            </a:extLst>
          </p:cNvPr>
          <p:cNvSpPr/>
          <p:nvPr/>
        </p:nvSpPr>
        <p:spPr>
          <a:xfrm>
            <a:off x="7808360" y="2290879"/>
            <a:ext cx="1941816" cy="1775282"/>
          </a:xfrm>
          <a:prstGeom prst="ellipse">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67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fe Skills Model – Wisconsin 4-H">
            <a:extLst>
              <a:ext uri="{FF2B5EF4-FFF2-40B4-BE49-F238E27FC236}">
                <a16:creationId xmlns:a16="http://schemas.microsoft.com/office/drawing/2014/main" id="{41664A6D-4A4E-120B-69F5-3664CC1BDB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20" b="21730"/>
          <a:stretch/>
        </p:blipFill>
        <p:spPr bwMode="auto">
          <a:xfrm>
            <a:off x="20" y="10"/>
            <a:ext cx="12191980" cy="685799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07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325348" y="358024"/>
            <a:ext cx="7596027" cy="1828800"/>
          </a:xfrm>
        </p:spPr>
        <p:txBody>
          <a:bodyPr anchor="t">
            <a:normAutofit/>
          </a:bodyPr>
          <a:lstStyle/>
          <a:p>
            <a:pPr algn="ctr"/>
            <a:r>
              <a:rPr lang="en-US" dirty="0"/>
              <a:t>Apply – “Now What?”</a:t>
            </a:r>
          </a:p>
        </p:txBody>
      </p:sp>
      <p:pic>
        <p:nvPicPr>
          <p:cNvPr id="3" name="Picture 2" descr="4-H Volunteers">
            <a:extLst>
              <a:ext uri="{FF2B5EF4-FFF2-40B4-BE49-F238E27FC236}">
                <a16:creationId xmlns:a16="http://schemas.microsoft.com/office/drawing/2014/main" id="{7A26100A-4C70-C9CD-AD26-BB28E00FB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83" t="23051" r="7835" b="2"/>
          <a:stretch/>
        </p:blipFill>
        <p:spPr bwMode="auto">
          <a:xfrm>
            <a:off x="7572054" y="103773"/>
            <a:ext cx="4376791" cy="4447419"/>
          </a:xfrm>
          <a:prstGeom prst="ellipse">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B0C83CB-B029-293B-D646-6810B584EE43}"/>
              </a:ext>
            </a:extLst>
          </p:cNvPr>
          <p:cNvSpPr>
            <a:spLocks noGrp="1"/>
          </p:cNvSpPr>
          <p:nvPr>
            <p:ph sz="quarter" idx="18"/>
          </p:nvPr>
        </p:nvSpPr>
        <p:spPr>
          <a:xfrm>
            <a:off x="595901" y="1399853"/>
            <a:ext cx="6883686" cy="3271324"/>
          </a:xfrm>
        </p:spPr>
        <p:txBody>
          <a:bodyPr/>
          <a:lstStyle/>
          <a:p>
            <a:r>
              <a:rPr lang="en-US" sz="2700" dirty="0"/>
              <a:t>What does this look like in 4-H?</a:t>
            </a:r>
          </a:p>
          <a:p>
            <a:pPr marL="457200" indent="-457200">
              <a:buFont typeface="Arial" panose="020B0604020202020204" pitchFamily="34" charset="0"/>
              <a:buChar char="•"/>
            </a:pPr>
            <a:r>
              <a:rPr lang="en-US" sz="2700" dirty="0"/>
              <a:t>Apply to similar learning.</a:t>
            </a:r>
          </a:p>
          <a:p>
            <a:pPr marL="457200" indent="-457200">
              <a:buFont typeface="Arial" panose="020B0604020202020204" pitchFamily="34" charset="0"/>
              <a:buChar char="•"/>
            </a:pPr>
            <a:r>
              <a:rPr lang="en-US" sz="2700" dirty="0"/>
              <a:t>Learn from past experiences?</a:t>
            </a:r>
          </a:p>
          <a:p>
            <a:pPr marL="457200" indent="-457200">
              <a:buFont typeface="Arial" panose="020B0604020202020204" pitchFamily="34" charset="0"/>
              <a:buChar char="•"/>
            </a:pPr>
            <a:r>
              <a:rPr lang="en-US" sz="2700" dirty="0"/>
              <a:t>How can it be used in the future?</a:t>
            </a:r>
          </a:p>
          <a:p>
            <a:pPr marL="457200" indent="-457200">
              <a:buFont typeface="Arial" panose="020B0604020202020204" pitchFamily="34" charset="0"/>
              <a:buChar char="•"/>
            </a:pPr>
            <a:r>
              <a:rPr lang="en-US" sz="2700" dirty="0"/>
              <a:t>Create ownership for what was learned.</a:t>
            </a:r>
          </a:p>
          <a:p>
            <a:pPr marL="1143000" lvl="1" indent="-457200"/>
            <a:r>
              <a:rPr lang="en-US" sz="2700" dirty="0"/>
              <a:t>How can you apply what you learned to a new situation?</a:t>
            </a:r>
          </a:p>
          <a:p>
            <a:pPr marL="1143000" lvl="1" indent="-457200"/>
            <a:r>
              <a:rPr lang="en-US" sz="2700" dirty="0"/>
              <a:t>How can you act differently in the future?</a:t>
            </a:r>
          </a:p>
          <a:p>
            <a:pPr marL="1143000" lvl="1" indent="-457200"/>
            <a:r>
              <a:rPr lang="en-US" sz="2700" dirty="0"/>
              <a:t>How could you apply (a skill) learned through this activity in the future?</a:t>
            </a:r>
          </a:p>
        </p:txBody>
      </p:sp>
      <p:sp>
        <p:nvSpPr>
          <p:cNvPr id="4" name="Oval 3">
            <a:extLst>
              <a:ext uri="{FF2B5EF4-FFF2-40B4-BE49-F238E27FC236}">
                <a16:creationId xmlns:a16="http://schemas.microsoft.com/office/drawing/2014/main" id="{47C36662-FD9F-F3D2-FC12-02A4C10FE132}"/>
              </a:ext>
            </a:extLst>
          </p:cNvPr>
          <p:cNvSpPr/>
          <p:nvPr/>
        </p:nvSpPr>
        <p:spPr>
          <a:xfrm>
            <a:off x="7572054" y="855060"/>
            <a:ext cx="1941816" cy="1775282"/>
          </a:xfrm>
          <a:prstGeom prst="ellipse">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763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325348" y="358024"/>
            <a:ext cx="7596027" cy="1828800"/>
          </a:xfrm>
        </p:spPr>
        <p:txBody>
          <a:bodyPr anchor="t">
            <a:normAutofit/>
          </a:bodyPr>
          <a:lstStyle/>
          <a:p>
            <a:pPr algn="ctr"/>
            <a:r>
              <a:rPr lang="en-US" dirty="0"/>
              <a:t>Test Your Knowledge…</a:t>
            </a:r>
          </a:p>
        </p:txBody>
      </p:sp>
      <p:pic>
        <p:nvPicPr>
          <p:cNvPr id="3" name="Picture 2" descr="4-H Volunteers">
            <a:extLst>
              <a:ext uri="{FF2B5EF4-FFF2-40B4-BE49-F238E27FC236}">
                <a16:creationId xmlns:a16="http://schemas.microsoft.com/office/drawing/2014/main" id="{7A26100A-4C70-C9CD-AD26-BB28E00FB2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83" t="23051" r="7835" b="2"/>
          <a:stretch/>
        </p:blipFill>
        <p:spPr bwMode="auto">
          <a:xfrm>
            <a:off x="7572054" y="103773"/>
            <a:ext cx="4376791" cy="4447419"/>
          </a:xfrm>
          <a:prstGeom prst="ellipse">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B0C83CB-B029-293B-D646-6810B584EE43}"/>
              </a:ext>
            </a:extLst>
          </p:cNvPr>
          <p:cNvSpPr>
            <a:spLocks noGrp="1"/>
          </p:cNvSpPr>
          <p:nvPr>
            <p:ph sz="quarter" idx="18"/>
          </p:nvPr>
        </p:nvSpPr>
        <p:spPr>
          <a:xfrm>
            <a:off x="736315" y="1534119"/>
            <a:ext cx="6883686" cy="3271324"/>
          </a:xfrm>
        </p:spPr>
        <p:txBody>
          <a:bodyPr/>
          <a:lstStyle/>
          <a:p>
            <a:r>
              <a:rPr lang="en-US" sz="6000" dirty="0"/>
              <a:t>What advice would you give to someone who wants to learn more about teamwork?</a:t>
            </a:r>
          </a:p>
        </p:txBody>
      </p:sp>
      <p:sp>
        <p:nvSpPr>
          <p:cNvPr id="4" name="Oval 3">
            <a:extLst>
              <a:ext uri="{FF2B5EF4-FFF2-40B4-BE49-F238E27FC236}">
                <a16:creationId xmlns:a16="http://schemas.microsoft.com/office/drawing/2014/main" id="{47C36662-FD9F-F3D2-FC12-02A4C10FE132}"/>
              </a:ext>
            </a:extLst>
          </p:cNvPr>
          <p:cNvSpPr/>
          <p:nvPr/>
        </p:nvSpPr>
        <p:spPr>
          <a:xfrm>
            <a:off x="7921375" y="2327482"/>
            <a:ext cx="1941816" cy="1775282"/>
          </a:xfrm>
          <a:prstGeom prst="ellipse">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155783"/>
      </p:ext>
    </p:extLst>
  </p:cSld>
  <p:clrMapOvr>
    <a:masterClrMapping/>
  </p:clrMapOvr>
</p:sld>
</file>

<file path=ppt/theme/theme1.xml><?xml version="1.0" encoding="utf-8"?>
<a:theme xmlns:a="http://schemas.openxmlformats.org/drawingml/2006/main" name="Custom">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3460604_win32_SL_V10" id="{99B34821-6204-44CE-8DD7-2088F7B07FF3}" vid="{E244DE33-B49D-4797-B149-ADA6E5DF59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3.xml><?xml version="1.0" encoding="utf-8"?>
<ds:datastoreItem xmlns:ds="http://schemas.openxmlformats.org/officeDocument/2006/customXml" ds:itemID="{0354E976-D9B8-49D6-BB1E-30B410663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{CE82B488-8C45-4FCA-A327-0B9D19DD2DF3}tf03460604_win32</Template>
  <TotalTime>122</TotalTime>
  <Words>993</Words>
  <Application>Microsoft Office PowerPoint</Application>
  <PresentationFormat>Widescreen</PresentationFormat>
  <Paragraphs>114</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Black</vt:lpstr>
      <vt:lpstr>Calibri</vt:lpstr>
      <vt:lpstr>Custom</vt:lpstr>
      <vt:lpstr>Helping 4-H Members Reflect  Please type your name and county in the chat so we can record who was here for Leader Training.</vt:lpstr>
      <vt:lpstr>PowerPoint Presentation</vt:lpstr>
      <vt:lpstr>Experience – “Do It”</vt:lpstr>
      <vt:lpstr>Share – “What Happened?”</vt:lpstr>
      <vt:lpstr>Process– “What’s Important?”</vt:lpstr>
      <vt:lpstr>Generalize – “So What?”</vt:lpstr>
      <vt:lpstr>PowerPoint Presentation</vt:lpstr>
      <vt:lpstr>Apply – “Now What?”</vt:lpstr>
      <vt:lpstr>Test Your Knowledge…</vt:lpstr>
      <vt:lpstr>Test Your Knowledge…</vt:lpstr>
      <vt:lpstr>Test Your Knowledge…</vt:lpstr>
      <vt:lpstr>Test Your Knowledge…</vt:lpstr>
      <vt:lpstr>Test Your Knowledge…</vt:lpstr>
      <vt:lpstr>PowerPoint Presentation</vt:lpstr>
      <vt:lpstr>PowerPoint Presentation</vt:lpstr>
      <vt:lpstr>How else can you process with a group of 4-H youth?</vt:lpstr>
      <vt:lpstr>The Experience itself is neither productive nor nonproductive, it is how you reflect on it that makes it significant or not significant.”</vt:lpstr>
      <vt:lpstr>Debriefing Activities</vt:lpstr>
      <vt:lpstr>Alphabet Block</vt:lpstr>
      <vt:lpstr>PowerPoint Presentation</vt:lpstr>
      <vt:lpstr>Crossword Ending</vt:lpstr>
      <vt:lpstr>REFLECT</vt:lpstr>
      <vt:lpstr>Food for Thought</vt:lpstr>
      <vt:lpstr>REFLECT</vt:lpstr>
      <vt:lpstr>Picture Cards</vt:lpstr>
      <vt:lpstr>PowerPoint Presentation</vt:lpstr>
      <vt:lpstr>Other debriefing “games”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4-H Members Reflect  Please type your name and county in the chat so we can record who was here for Leader Training.</dc:title>
  <dc:creator>Sarah J. Torbert</dc:creator>
  <cp:lastModifiedBy>Sarah J. Torbert</cp:lastModifiedBy>
  <cp:revision>1</cp:revision>
  <dcterms:created xsi:type="dcterms:W3CDTF">2024-04-12T19:29:11Z</dcterms:created>
  <dcterms:modified xsi:type="dcterms:W3CDTF">2024-04-12T21:31:32Z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