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9" r:id="rId1"/>
  </p:sldMasterIdLst>
  <p:notesMasterIdLst>
    <p:notesMasterId r:id="rId34"/>
  </p:notesMasterIdLst>
  <p:sldIdLst>
    <p:sldId id="256" r:id="rId2"/>
    <p:sldId id="311" r:id="rId3"/>
    <p:sldId id="312" r:id="rId4"/>
    <p:sldId id="313" r:id="rId5"/>
    <p:sldId id="261" r:id="rId6"/>
    <p:sldId id="262" r:id="rId7"/>
    <p:sldId id="321" r:id="rId8"/>
    <p:sldId id="264" r:id="rId9"/>
    <p:sldId id="322" r:id="rId10"/>
    <p:sldId id="265" r:id="rId11"/>
    <p:sldId id="314" r:id="rId12"/>
    <p:sldId id="315" r:id="rId13"/>
    <p:sldId id="319" r:id="rId14"/>
    <p:sldId id="320" r:id="rId15"/>
    <p:sldId id="316" r:id="rId16"/>
    <p:sldId id="317" r:id="rId17"/>
    <p:sldId id="318" r:id="rId18"/>
    <p:sldId id="266" r:id="rId19"/>
    <p:sldId id="324" r:id="rId20"/>
    <p:sldId id="323" r:id="rId21"/>
    <p:sldId id="263" r:id="rId22"/>
    <p:sldId id="326" r:id="rId23"/>
    <p:sldId id="325" r:id="rId24"/>
    <p:sldId id="327" r:id="rId25"/>
    <p:sldId id="328" r:id="rId26"/>
    <p:sldId id="329" r:id="rId27"/>
    <p:sldId id="330" r:id="rId28"/>
    <p:sldId id="331" r:id="rId29"/>
    <p:sldId id="332" r:id="rId30"/>
    <p:sldId id="333" r:id="rId31"/>
    <p:sldId id="334" r:id="rId32"/>
    <p:sldId id="30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J. Torbert" initials="SJT" lastIdx="1" clrIdx="0">
    <p:extLst>
      <p:ext uri="{19B8F6BF-5375-455C-9EA6-DF929625EA0E}">
        <p15:presenceInfo xmlns:p15="http://schemas.microsoft.com/office/powerpoint/2012/main" userId="Sarah J. Torb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60"/>
  </p:normalViewPr>
  <p:slideViewPr>
    <p:cSldViewPr snapToGrid="0">
      <p:cViewPr varScale="1">
        <p:scale>
          <a:sx n="69" d="100"/>
          <a:sy n="69" d="100"/>
        </p:scale>
        <p:origin x="54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F924F-E179-4500-89E1-F06E6E2F5282}" type="datetimeFigureOut">
              <a:rPr lang="en-US" smtClean="0"/>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171AD-16DA-4750-B3A3-B1B71EA8D304}" type="slidenum">
              <a:rPr lang="en-US" smtClean="0"/>
              <a:t>‹#›</a:t>
            </a:fld>
            <a:endParaRPr lang="en-US"/>
          </a:p>
        </p:txBody>
      </p:sp>
    </p:spTree>
    <p:extLst>
      <p:ext uri="{BB962C8B-B14F-4D97-AF65-F5344CB8AC3E}">
        <p14:creationId xmlns:p14="http://schemas.microsoft.com/office/powerpoint/2010/main" val="62044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140604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586868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7A6979-0714-4377-B894-6BE4C2D6E202}"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53856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7114615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7A6979-0714-4377-B894-6BE4C2D6E202}"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503188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3248361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28568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63312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9559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8061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180308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1364899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36932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09024925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55272443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85074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160EA64-D806-43AC-9DF2-F8C432F32B4C}" type="datetimeFigureOut">
              <a:rPr lang="en-US" smtClean="0"/>
              <a:t>1/25/2021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28979590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5194" y="2946400"/>
            <a:ext cx="8991600" cy="1609344"/>
          </a:xfrm>
        </p:spPr>
        <p:txBody>
          <a:bodyPr>
            <a:noAutofit/>
          </a:bodyPr>
          <a:lstStyle/>
          <a:p>
            <a:pPr algn="ctr"/>
            <a:r>
              <a:rPr lang="en-US" sz="8000" dirty="0" smtClean="0"/>
              <a:t>APPRECIATION AND RECOGNITION</a:t>
            </a:r>
            <a:endParaRPr lang="en-US" sz="8000" dirty="0"/>
          </a:p>
        </p:txBody>
      </p:sp>
      <p:sp>
        <p:nvSpPr>
          <p:cNvPr id="3" name="Subtitle 2"/>
          <p:cNvSpPr>
            <a:spLocks noGrp="1"/>
          </p:cNvSpPr>
          <p:nvPr>
            <p:ph type="subTitle" idx="1"/>
          </p:nvPr>
        </p:nvSpPr>
        <p:spPr>
          <a:xfrm>
            <a:off x="2907630" y="5239235"/>
            <a:ext cx="6801612" cy="810583"/>
          </a:xfrm>
        </p:spPr>
        <p:txBody>
          <a:bodyPr>
            <a:normAutofit/>
          </a:bodyPr>
          <a:lstStyle/>
          <a:p>
            <a:r>
              <a:rPr lang="en-US" dirty="0" smtClean="0"/>
              <a:t>While you wait for the meeting to start please type your name and county in the chat box.</a:t>
            </a:r>
            <a:endParaRPr lang="en-US" dirty="0"/>
          </a:p>
        </p:txBody>
      </p:sp>
    </p:spTree>
    <p:extLst>
      <p:ext uri="{BB962C8B-B14F-4D97-AF65-F5344CB8AC3E}">
        <p14:creationId xmlns:p14="http://schemas.microsoft.com/office/powerpoint/2010/main" val="1229005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5" y="964692"/>
            <a:ext cx="7967941" cy="1188720"/>
          </a:xfrm>
        </p:spPr>
        <p:txBody>
          <a:bodyPr>
            <a:normAutofit/>
          </a:bodyPr>
          <a:lstStyle/>
          <a:p>
            <a:r>
              <a:rPr lang="en-US" dirty="0" smtClean="0"/>
              <a:t>Achieving Standards of Excellence</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The work youth are doing are compared to standards.</a:t>
            </a:r>
          </a:p>
          <a:p>
            <a:r>
              <a:rPr lang="en-US" sz="3200" dirty="0" smtClean="0"/>
              <a:t>Awards would be blue, red, and white; no ranking of individual projects.</a:t>
            </a:r>
          </a:p>
          <a:p>
            <a:r>
              <a:rPr lang="en-US" sz="3200" dirty="0" smtClean="0"/>
              <a:t>Often standards are written so youth know what they need to do to achieve.</a:t>
            </a:r>
          </a:p>
          <a:p>
            <a:r>
              <a:rPr lang="en-US" sz="3200" dirty="0" smtClean="0"/>
              <a:t>Where do you see this in Wyoming 4-H?</a:t>
            </a:r>
          </a:p>
          <a:p>
            <a:pPr marL="0" indent="0">
              <a:buNone/>
            </a:pPr>
            <a:endParaRPr lang="en-US" sz="2400" dirty="0" smtClean="0"/>
          </a:p>
          <a:p>
            <a:endParaRPr lang="en-US" dirty="0"/>
          </a:p>
        </p:txBody>
      </p:sp>
    </p:spTree>
    <p:extLst>
      <p:ext uri="{BB962C8B-B14F-4D97-AF65-F5344CB8AC3E}">
        <p14:creationId xmlns:p14="http://schemas.microsoft.com/office/powerpoint/2010/main" val="4099388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869" y="572954"/>
            <a:ext cx="8392331" cy="6285046"/>
          </a:xfrm>
          <a:prstGeom prst="rect">
            <a:avLst/>
          </a:prstGeom>
        </p:spPr>
      </p:pic>
    </p:spTree>
    <p:extLst>
      <p:ext uri="{BB962C8B-B14F-4D97-AF65-F5344CB8AC3E}">
        <p14:creationId xmlns:p14="http://schemas.microsoft.com/office/powerpoint/2010/main" val="305237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210" y="356062"/>
            <a:ext cx="9575954" cy="7222888"/>
          </a:xfrm>
          <a:prstGeom prst="rect">
            <a:avLst/>
          </a:prstGeom>
        </p:spPr>
      </p:pic>
    </p:spTree>
    <p:extLst>
      <p:ext uri="{BB962C8B-B14F-4D97-AF65-F5344CB8AC3E}">
        <p14:creationId xmlns:p14="http://schemas.microsoft.com/office/powerpoint/2010/main" val="4033017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5252" y="271213"/>
            <a:ext cx="8716420" cy="6586787"/>
          </a:xfrm>
        </p:spPr>
      </p:pic>
    </p:spTree>
    <p:extLst>
      <p:ext uri="{BB962C8B-B14F-4D97-AF65-F5344CB8AC3E}">
        <p14:creationId xmlns:p14="http://schemas.microsoft.com/office/powerpoint/2010/main" val="32300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3615" y="249382"/>
            <a:ext cx="9156676" cy="6753170"/>
          </a:xfrm>
        </p:spPr>
      </p:pic>
    </p:spTree>
    <p:extLst>
      <p:ext uri="{BB962C8B-B14F-4D97-AF65-F5344CB8AC3E}">
        <p14:creationId xmlns:p14="http://schemas.microsoft.com/office/powerpoint/2010/main" val="488503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7245" y="258619"/>
            <a:ext cx="9332281" cy="6907280"/>
          </a:xfrm>
        </p:spPr>
      </p:pic>
    </p:spTree>
    <p:extLst>
      <p:ext uri="{BB962C8B-B14F-4D97-AF65-F5344CB8AC3E}">
        <p14:creationId xmlns:p14="http://schemas.microsoft.com/office/powerpoint/2010/main" val="3476997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6373" y="193964"/>
            <a:ext cx="9176899" cy="6763462"/>
          </a:xfrm>
        </p:spPr>
      </p:pic>
    </p:spTree>
    <p:extLst>
      <p:ext uri="{BB962C8B-B14F-4D97-AF65-F5344CB8AC3E}">
        <p14:creationId xmlns:p14="http://schemas.microsoft.com/office/powerpoint/2010/main" val="1367597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303" y="1667819"/>
            <a:ext cx="8911687" cy="5287112"/>
          </a:xfrm>
        </p:spPr>
        <p:txBody>
          <a:bodyPr>
            <a:noAutofit/>
          </a:bodyPr>
          <a:lstStyle/>
          <a:p>
            <a:pPr algn="ctr"/>
            <a:r>
              <a:rPr lang="en-US" sz="6000" dirty="0" smtClean="0"/>
              <a:t>Practice Judging Classes at Meetings to help in understanding Standard of Excellence</a:t>
            </a:r>
            <a:endParaRPr lang="en-US" sz="6000" dirty="0"/>
          </a:p>
        </p:txBody>
      </p:sp>
      <p:sp>
        <p:nvSpPr>
          <p:cNvPr id="3" name="Content Placeholder 2"/>
          <p:cNvSpPr>
            <a:spLocks noGrp="1"/>
          </p:cNvSpPr>
          <p:nvPr>
            <p:ph idx="1"/>
          </p:nvPr>
        </p:nvSpPr>
        <p:spPr>
          <a:xfrm>
            <a:off x="2585499" y="2558472"/>
            <a:ext cx="8915400" cy="3777622"/>
          </a:xfrm>
        </p:spPr>
        <p:txBody>
          <a:bodyPr/>
          <a:lstStyle/>
          <a:p>
            <a:endParaRPr lang="en-US" dirty="0"/>
          </a:p>
        </p:txBody>
      </p:sp>
    </p:spTree>
    <p:extLst>
      <p:ext uri="{BB962C8B-B14F-4D97-AF65-F5344CB8AC3E}">
        <p14:creationId xmlns:p14="http://schemas.microsoft.com/office/powerpoint/2010/main" val="4240196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5" y="964692"/>
            <a:ext cx="7967941" cy="1188720"/>
          </a:xfrm>
        </p:spPr>
        <p:txBody>
          <a:bodyPr/>
          <a:lstStyle/>
          <a:p>
            <a:r>
              <a:rPr lang="en-US" dirty="0"/>
              <a:t>C</a:t>
            </a:r>
            <a:r>
              <a:rPr lang="en-US" dirty="0" smtClean="0"/>
              <a:t>ooperation</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Young people working together allows them to examine their own skills.</a:t>
            </a:r>
          </a:p>
          <a:p>
            <a:r>
              <a:rPr lang="en-US" sz="3200" dirty="0" smtClean="0"/>
              <a:t>Working together lets a young person explore solutions beyond their own ideas.</a:t>
            </a:r>
          </a:p>
          <a:p>
            <a:r>
              <a:rPr lang="en-US" sz="3200" dirty="0" smtClean="0"/>
              <a:t>Society (school and business) is turning to cooperative learning, this is giving 4-H member an outlet to prepare for real life.</a:t>
            </a:r>
          </a:p>
          <a:p>
            <a:r>
              <a:rPr lang="en-US" sz="3200" dirty="0" smtClean="0"/>
              <a:t>Where do you see this in Wyoming 4-H?</a:t>
            </a:r>
          </a:p>
          <a:p>
            <a:pPr marL="0" indent="0">
              <a:buNone/>
            </a:pPr>
            <a:endParaRPr lang="en-US" sz="2400" dirty="0" smtClean="0"/>
          </a:p>
          <a:p>
            <a:endParaRPr lang="en-US" dirty="0"/>
          </a:p>
        </p:txBody>
      </p:sp>
    </p:spTree>
    <p:extLst>
      <p:ext uri="{BB962C8B-B14F-4D97-AF65-F5344CB8AC3E}">
        <p14:creationId xmlns:p14="http://schemas.microsoft.com/office/powerpoint/2010/main" val="989242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224473"/>
            <a:ext cx="8911687" cy="5287112"/>
          </a:xfrm>
        </p:spPr>
        <p:txBody>
          <a:bodyPr>
            <a:noAutofit/>
          </a:bodyPr>
          <a:lstStyle/>
          <a:p>
            <a:pPr algn="ctr"/>
            <a:r>
              <a:rPr lang="en-US" sz="6000" dirty="0" smtClean="0"/>
              <a:t>Offering 4-H </a:t>
            </a:r>
            <a:r>
              <a:rPr lang="en-US" sz="6000" dirty="0" err="1" smtClean="0"/>
              <a:t>Skillathons</a:t>
            </a:r>
            <a:r>
              <a:rPr lang="en-US" sz="6000" dirty="0" smtClean="0"/>
              <a:t> at meetings can help to encourage Cooperation</a:t>
            </a:r>
            <a:endParaRPr lang="en-US" sz="60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74699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Everyone in some way desires to be recognized.</a:t>
            </a:r>
          </a:p>
          <a:p>
            <a:r>
              <a:rPr lang="en-US" sz="2400" dirty="0" smtClean="0"/>
              <a:t>Positive recognition brings about positive attitudes and behaviors.</a:t>
            </a:r>
          </a:p>
          <a:p>
            <a:r>
              <a:rPr lang="en-US" sz="2400" dirty="0" smtClean="0"/>
              <a:t>Youth become active in 4-H because they benefit from it personally, not because they see the big picture of the 4-H program.</a:t>
            </a:r>
          </a:p>
          <a:p>
            <a:r>
              <a:rPr lang="en-US" sz="2400" dirty="0" smtClean="0"/>
              <a:t>Recognition can be a motivator for youth and adults to excel and take risks.</a:t>
            </a:r>
          </a:p>
          <a:p>
            <a:r>
              <a:rPr lang="en-US" sz="2400" dirty="0" smtClean="0"/>
              <a:t>Recognition provides youth and adults with feedback.</a:t>
            </a:r>
          </a:p>
          <a:p>
            <a:endParaRPr lang="en-US" dirty="0" smtClean="0"/>
          </a:p>
        </p:txBody>
      </p:sp>
    </p:spTree>
    <p:extLst>
      <p:ext uri="{BB962C8B-B14F-4D97-AF65-F5344CB8AC3E}">
        <p14:creationId xmlns:p14="http://schemas.microsoft.com/office/powerpoint/2010/main" val="586116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recognition look like?</a:t>
            </a:r>
            <a:endParaRPr lang="en-US" dirty="0"/>
          </a:p>
        </p:txBody>
      </p:sp>
      <p:sp>
        <p:nvSpPr>
          <p:cNvPr id="3" name="Content Placeholder 2"/>
          <p:cNvSpPr>
            <a:spLocks noGrp="1"/>
          </p:cNvSpPr>
          <p:nvPr>
            <p:ph idx="1"/>
          </p:nvPr>
        </p:nvSpPr>
        <p:spPr>
          <a:xfrm>
            <a:off x="2589212" y="1662545"/>
            <a:ext cx="8915400" cy="5195455"/>
          </a:xfrm>
        </p:spPr>
        <p:txBody>
          <a:bodyPr>
            <a:noAutofit/>
          </a:bodyPr>
          <a:lstStyle/>
          <a:p>
            <a:r>
              <a:rPr lang="en-US" sz="4000" dirty="0" smtClean="0"/>
              <a:t>Positive feedback</a:t>
            </a:r>
          </a:p>
          <a:p>
            <a:r>
              <a:rPr lang="en-US" sz="4000" dirty="0" smtClean="0"/>
              <a:t>Picnic or fun event</a:t>
            </a:r>
          </a:p>
          <a:p>
            <a:r>
              <a:rPr lang="en-US" sz="4000" dirty="0" smtClean="0"/>
              <a:t>Certificate</a:t>
            </a:r>
          </a:p>
        </p:txBody>
      </p:sp>
      <p:pic>
        <p:nvPicPr>
          <p:cNvPr id="4098" name="Picture 2" descr="https://upliftconnect.com/wp-content/uploads/2016/07/evolution-cooperation_fea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156" y="3422073"/>
            <a:ext cx="5464897" cy="287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530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articipation</a:t>
            </a:r>
            <a:endParaRPr lang="en-US" dirty="0"/>
          </a:p>
        </p:txBody>
      </p:sp>
      <p:sp>
        <p:nvSpPr>
          <p:cNvPr id="3" name="Content Placeholder 2"/>
          <p:cNvSpPr>
            <a:spLocks noGrp="1"/>
          </p:cNvSpPr>
          <p:nvPr>
            <p:ph idx="1"/>
          </p:nvPr>
        </p:nvSpPr>
        <p:spPr/>
        <p:txBody>
          <a:bodyPr>
            <a:normAutofit/>
          </a:bodyPr>
          <a:lstStyle/>
          <a:p>
            <a:r>
              <a:rPr lang="en-US" sz="3200" dirty="0" smtClean="0"/>
              <a:t>Recognizes kids for being involved in experiences.</a:t>
            </a:r>
          </a:p>
          <a:p>
            <a:r>
              <a:rPr lang="en-US" sz="3200" dirty="0" smtClean="0"/>
              <a:t>For some just being part of 4-H is an accomplishment.</a:t>
            </a:r>
          </a:p>
          <a:p>
            <a:r>
              <a:rPr lang="en-US" sz="3200" dirty="0" smtClean="0"/>
              <a:t>Builds self-esteem.</a:t>
            </a:r>
          </a:p>
          <a:p>
            <a:r>
              <a:rPr lang="en-US" sz="3200" dirty="0" smtClean="0"/>
              <a:t>Where </a:t>
            </a:r>
            <a:r>
              <a:rPr lang="en-US" sz="3200" dirty="0" smtClean="0"/>
              <a:t>do we see this in Wyoming 4-H?</a:t>
            </a:r>
          </a:p>
          <a:p>
            <a:endParaRPr lang="en-US" dirty="0"/>
          </a:p>
        </p:txBody>
      </p:sp>
    </p:spTree>
    <p:extLst>
      <p:ext uri="{BB962C8B-B14F-4D97-AF65-F5344CB8AC3E}">
        <p14:creationId xmlns:p14="http://schemas.microsoft.com/office/powerpoint/2010/main" val="861953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WHY is this part of the recognition model?</a:t>
            </a:r>
            <a:endParaRPr lang="en-US" sz="4400" dirty="0"/>
          </a:p>
        </p:txBody>
      </p:sp>
      <p:sp>
        <p:nvSpPr>
          <p:cNvPr id="3" name="Content Placeholder 2"/>
          <p:cNvSpPr>
            <a:spLocks noGrp="1"/>
          </p:cNvSpPr>
          <p:nvPr>
            <p:ph idx="1"/>
          </p:nvPr>
        </p:nvSpPr>
        <p:spPr/>
        <p:txBody>
          <a:bodyPr>
            <a:noAutofit/>
          </a:bodyPr>
          <a:lstStyle/>
          <a:p>
            <a:pPr marL="0" indent="0">
              <a:buNone/>
            </a:pPr>
            <a:r>
              <a:rPr lang="en-US" sz="2800" dirty="0"/>
              <a:t>Recognizing a youth for participating tells them that they are important people because of what they have learned and contributed to a 4-H learning experience. Recognizing youth for their participation also gives them a sense of belonging and that the 4-H organization values their membership. Recognizing youth participation helps build a 4-H member’s self-esteem. </a:t>
            </a:r>
          </a:p>
        </p:txBody>
      </p:sp>
    </p:spTree>
    <p:extLst>
      <p:ext uri="{BB962C8B-B14F-4D97-AF65-F5344CB8AC3E}">
        <p14:creationId xmlns:p14="http://schemas.microsoft.com/office/powerpoint/2010/main" val="2707691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recognition look like?</a:t>
            </a:r>
            <a:endParaRPr lang="en-US" dirty="0"/>
          </a:p>
        </p:txBody>
      </p:sp>
      <p:sp>
        <p:nvSpPr>
          <p:cNvPr id="3" name="Content Placeholder 2"/>
          <p:cNvSpPr>
            <a:spLocks noGrp="1"/>
          </p:cNvSpPr>
          <p:nvPr>
            <p:ph idx="1"/>
          </p:nvPr>
        </p:nvSpPr>
        <p:spPr>
          <a:xfrm>
            <a:off x="2589212" y="1228437"/>
            <a:ext cx="8915400" cy="5486400"/>
          </a:xfrm>
        </p:spPr>
        <p:txBody>
          <a:bodyPr>
            <a:noAutofit/>
          </a:bodyPr>
          <a:lstStyle/>
          <a:p>
            <a:r>
              <a:rPr lang="en-US" dirty="0" smtClean="0"/>
              <a:t>Membership Card</a:t>
            </a:r>
          </a:p>
          <a:p>
            <a:r>
              <a:rPr lang="en-US" dirty="0" smtClean="0"/>
              <a:t>Folder</a:t>
            </a:r>
          </a:p>
          <a:p>
            <a:r>
              <a:rPr lang="en-US" dirty="0" smtClean="0"/>
              <a:t>Certificate</a:t>
            </a:r>
          </a:p>
          <a:p>
            <a:r>
              <a:rPr lang="en-US" dirty="0" smtClean="0"/>
              <a:t>Celebration</a:t>
            </a:r>
          </a:p>
          <a:p>
            <a:r>
              <a:rPr lang="en-US" dirty="0" smtClean="0"/>
              <a:t>Year completion pins</a:t>
            </a:r>
          </a:p>
          <a:p>
            <a:r>
              <a:rPr lang="en-US" dirty="0" smtClean="0"/>
              <a:t>Letters / Notes</a:t>
            </a:r>
          </a:p>
          <a:p>
            <a:r>
              <a:rPr lang="en-US" dirty="0" smtClean="0"/>
              <a:t>Shirts</a:t>
            </a:r>
          </a:p>
          <a:p>
            <a:r>
              <a:rPr lang="en-US" dirty="0" smtClean="0"/>
              <a:t>Small tokens – cookie cutter, gift certificate</a:t>
            </a:r>
          </a:p>
          <a:p>
            <a:r>
              <a:rPr lang="en-US" dirty="0" smtClean="0"/>
              <a:t>Birthday celebrations / birthday cards</a:t>
            </a:r>
          </a:p>
          <a:p>
            <a:r>
              <a:rPr lang="en-US" dirty="0" smtClean="0"/>
              <a:t>Name badges</a:t>
            </a:r>
          </a:p>
          <a:p>
            <a:r>
              <a:rPr lang="en-US" dirty="0" smtClean="0"/>
              <a:t>High fives</a:t>
            </a:r>
          </a:p>
          <a:p>
            <a:r>
              <a:rPr lang="en-US" dirty="0" smtClean="0"/>
              <a:t>Acknowledgement of attendance</a:t>
            </a:r>
          </a:p>
          <a:p>
            <a:r>
              <a:rPr lang="en-US" dirty="0" smtClean="0"/>
              <a:t>Say the 4-H / American Flag Pledge</a:t>
            </a:r>
          </a:p>
          <a:p>
            <a:endParaRPr lang="en-US" sz="4000" dirty="0" smtClean="0"/>
          </a:p>
        </p:txBody>
      </p:sp>
      <p:pic>
        <p:nvPicPr>
          <p:cNvPr id="3074" name="Picture 2" descr="https://www.galioninquirer.com/wp-content/uploads/sites/38/2018/01/Celebration-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2901" y="3971637"/>
            <a:ext cx="3588038" cy="257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91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smtClean="0"/>
              <a:t>Appreciation</a:t>
            </a:r>
            <a:endParaRPr lang="en-US" sz="8800" dirty="0"/>
          </a:p>
        </p:txBody>
      </p:sp>
      <p:sp>
        <p:nvSpPr>
          <p:cNvPr id="3" name="Subtitle 2"/>
          <p:cNvSpPr>
            <a:spLocks noGrp="1"/>
          </p:cNvSpPr>
          <p:nvPr>
            <p:ph type="subTitle" idx="1"/>
          </p:nvPr>
        </p:nvSpPr>
        <p:spPr/>
        <p:txBody>
          <a:bodyPr>
            <a:noAutofit/>
          </a:bodyPr>
          <a:lstStyle/>
          <a:p>
            <a:r>
              <a:rPr lang="en-US" sz="2400" dirty="0" smtClean="0"/>
              <a:t>Goes hand in hand with recognition, show people you care and that you value them as part of the 4-H program, or even as part of your life.</a:t>
            </a:r>
            <a:endParaRPr lang="en-US" sz="2400" dirty="0"/>
          </a:p>
        </p:txBody>
      </p:sp>
      <p:pic>
        <p:nvPicPr>
          <p:cNvPr id="2050" name="Picture 2" descr="http://www.thepediablog.com/wp-content/uploads/2017/10/Express-Appreci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3028" y="405800"/>
            <a:ext cx="4979843" cy="2830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072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appreciation important?</a:t>
            </a:r>
            <a:endParaRPr lang="en-US" dirty="0"/>
          </a:p>
        </p:txBody>
      </p:sp>
      <p:sp>
        <p:nvSpPr>
          <p:cNvPr id="3" name="Content Placeholder 2"/>
          <p:cNvSpPr>
            <a:spLocks noGrp="1"/>
          </p:cNvSpPr>
          <p:nvPr>
            <p:ph idx="1"/>
          </p:nvPr>
        </p:nvSpPr>
        <p:spPr>
          <a:xfrm>
            <a:off x="2589212" y="1579417"/>
            <a:ext cx="8915400" cy="5089237"/>
          </a:xfrm>
        </p:spPr>
        <p:txBody>
          <a:bodyPr>
            <a:normAutofit/>
          </a:bodyPr>
          <a:lstStyle/>
          <a:p>
            <a:r>
              <a:rPr lang="en-US" sz="2600" dirty="0" smtClean="0"/>
              <a:t>Makes people happy (those who initiate appreciation and those who receive appreciation)</a:t>
            </a:r>
          </a:p>
          <a:p>
            <a:r>
              <a:rPr lang="en-US" sz="2600" dirty="0" smtClean="0"/>
              <a:t>Increases cooperation and motivation to be part of the group or team.</a:t>
            </a:r>
          </a:p>
          <a:p>
            <a:r>
              <a:rPr lang="en-US" sz="2600" dirty="0" smtClean="0"/>
              <a:t>Builds trust.</a:t>
            </a:r>
          </a:p>
          <a:p>
            <a:r>
              <a:rPr lang="en-US" sz="2600" dirty="0" smtClean="0"/>
              <a:t>Shows respect and helps to gain respect.</a:t>
            </a:r>
          </a:p>
          <a:p>
            <a:r>
              <a:rPr lang="en-US" sz="2600" dirty="0" smtClean="0"/>
              <a:t>Appreciation is a form of currency.</a:t>
            </a:r>
          </a:p>
          <a:p>
            <a:r>
              <a:rPr lang="en-US" sz="2600" dirty="0" smtClean="0"/>
              <a:t>Increases engagement and creativity.</a:t>
            </a:r>
          </a:p>
          <a:p>
            <a:r>
              <a:rPr lang="en-US" sz="2600" dirty="0" smtClean="0"/>
              <a:t>It creates a story with a future.</a:t>
            </a:r>
          </a:p>
          <a:p>
            <a:endParaRPr lang="en-US" dirty="0" smtClean="0"/>
          </a:p>
          <a:p>
            <a:endParaRPr lang="en-US" dirty="0"/>
          </a:p>
        </p:txBody>
      </p:sp>
    </p:spTree>
    <p:extLst>
      <p:ext uri="{BB962C8B-B14F-4D97-AF65-F5344CB8AC3E}">
        <p14:creationId xmlns:p14="http://schemas.microsoft.com/office/powerpoint/2010/main" val="740548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to appreciate in 4-H?</a:t>
            </a:r>
            <a:endParaRPr lang="en-US" dirty="0"/>
          </a:p>
        </p:txBody>
      </p:sp>
      <p:sp>
        <p:nvSpPr>
          <p:cNvPr id="3" name="Content Placeholder 2"/>
          <p:cNvSpPr>
            <a:spLocks noGrp="1"/>
          </p:cNvSpPr>
          <p:nvPr>
            <p:ph idx="1"/>
          </p:nvPr>
        </p:nvSpPr>
        <p:spPr>
          <a:xfrm>
            <a:off x="2589212" y="1450109"/>
            <a:ext cx="8915400" cy="5292436"/>
          </a:xfrm>
        </p:spPr>
        <p:txBody>
          <a:bodyPr/>
          <a:lstStyle/>
          <a:p>
            <a:r>
              <a:rPr lang="en-US" sz="2800" dirty="0" smtClean="0"/>
              <a:t>Members</a:t>
            </a:r>
          </a:p>
          <a:p>
            <a:r>
              <a:rPr lang="en-US" sz="2800" dirty="0" smtClean="0"/>
              <a:t>Volunteers</a:t>
            </a:r>
          </a:p>
          <a:p>
            <a:r>
              <a:rPr lang="en-US" sz="2800" dirty="0" smtClean="0"/>
              <a:t>Parents</a:t>
            </a:r>
          </a:p>
          <a:p>
            <a:r>
              <a:rPr lang="en-US" sz="2800" dirty="0" smtClean="0"/>
              <a:t>Donors</a:t>
            </a:r>
          </a:p>
          <a:p>
            <a:pPr lvl="1"/>
            <a:r>
              <a:rPr lang="en-US" sz="2400" dirty="0" smtClean="0"/>
              <a:t>Money</a:t>
            </a:r>
          </a:p>
          <a:p>
            <a:pPr lvl="1"/>
            <a:r>
              <a:rPr lang="en-US" sz="2400" dirty="0" smtClean="0"/>
              <a:t>Space</a:t>
            </a:r>
          </a:p>
          <a:p>
            <a:pPr lvl="1"/>
            <a:r>
              <a:rPr lang="en-US" sz="2400" dirty="0" smtClean="0"/>
              <a:t>Materials</a:t>
            </a:r>
          </a:p>
          <a:p>
            <a:r>
              <a:rPr lang="en-US" sz="2800" dirty="0" smtClean="0"/>
              <a:t>Guest Speakers</a:t>
            </a:r>
          </a:p>
          <a:p>
            <a:r>
              <a:rPr lang="en-US" sz="2800" dirty="0" smtClean="0"/>
              <a:t>Cooperating Businesses</a:t>
            </a:r>
          </a:p>
          <a:p>
            <a:endParaRPr lang="en-US" dirty="0"/>
          </a:p>
        </p:txBody>
      </p:sp>
      <p:pic>
        <p:nvPicPr>
          <p:cNvPr id="5122" name="Picture 2" descr="https://www.cranecu.org/wp-content/uploads/MemberAppreci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430" y="1995776"/>
            <a:ext cx="5286375"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093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show appreciation:</a:t>
            </a:r>
            <a:endParaRPr lang="en-US" dirty="0"/>
          </a:p>
        </p:txBody>
      </p:sp>
      <p:sp>
        <p:nvSpPr>
          <p:cNvPr id="3" name="Content Placeholder 2"/>
          <p:cNvSpPr>
            <a:spLocks noGrp="1"/>
          </p:cNvSpPr>
          <p:nvPr>
            <p:ph idx="1"/>
          </p:nvPr>
        </p:nvSpPr>
        <p:spPr>
          <a:xfrm>
            <a:off x="2589212" y="1468582"/>
            <a:ext cx="8915400" cy="4987636"/>
          </a:xfrm>
        </p:spPr>
        <p:txBody>
          <a:bodyPr>
            <a:noAutofit/>
          </a:bodyPr>
          <a:lstStyle/>
          <a:p>
            <a:r>
              <a:rPr lang="en-US" sz="2400" dirty="0" smtClean="0"/>
              <a:t>Say it.</a:t>
            </a:r>
          </a:p>
          <a:p>
            <a:pPr lvl="1"/>
            <a:r>
              <a:rPr lang="en-US" sz="2000" dirty="0" smtClean="0"/>
              <a:t>Say good job, thank you, I appreciate you, etc.</a:t>
            </a:r>
          </a:p>
          <a:p>
            <a:r>
              <a:rPr lang="en-US" sz="2400" dirty="0" smtClean="0"/>
              <a:t>Show it.</a:t>
            </a:r>
          </a:p>
          <a:p>
            <a:pPr lvl="1"/>
            <a:r>
              <a:rPr lang="en-US" sz="2000" dirty="0" smtClean="0"/>
              <a:t>Smile</a:t>
            </a:r>
          </a:p>
          <a:p>
            <a:pPr lvl="1"/>
            <a:r>
              <a:rPr lang="en-US" sz="2000" dirty="0" smtClean="0"/>
              <a:t>Body language – high five, hug, elbow bump, fist bump</a:t>
            </a:r>
          </a:p>
          <a:p>
            <a:r>
              <a:rPr lang="en-US" sz="2400" dirty="0" smtClean="0"/>
              <a:t>Write it.</a:t>
            </a:r>
          </a:p>
          <a:p>
            <a:pPr lvl="1"/>
            <a:r>
              <a:rPr lang="en-US" sz="2000" dirty="0" smtClean="0"/>
              <a:t>Thank you notes</a:t>
            </a:r>
          </a:p>
          <a:p>
            <a:r>
              <a:rPr lang="en-US" sz="2400" dirty="0" smtClean="0"/>
              <a:t>Give it.</a:t>
            </a:r>
          </a:p>
          <a:p>
            <a:pPr lvl="1"/>
            <a:r>
              <a:rPr lang="en-US" sz="2000" dirty="0" smtClean="0"/>
              <a:t>Random acts of kindness</a:t>
            </a:r>
          </a:p>
          <a:p>
            <a:pPr lvl="1"/>
            <a:r>
              <a:rPr lang="en-US" sz="2000" dirty="0" smtClean="0"/>
              <a:t>Baked goods</a:t>
            </a:r>
          </a:p>
          <a:p>
            <a:pPr lvl="1"/>
            <a:r>
              <a:rPr lang="en-US" sz="2000" dirty="0" smtClean="0"/>
              <a:t>Gift certificates</a:t>
            </a:r>
            <a:endParaRPr lang="en-US" sz="2000" dirty="0"/>
          </a:p>
        </p:txBody>
      </p:sp>
      <p:pic>
        <p:nvPicPr>
          <p:cNvPr id="6146" name="Picture 2" descr="https://www.teamworkandleadership.com/wp-content/uploads/2012/12/importance-of-appreci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236" y="3865997"/>
            <a:ext cx="4095027" cy="273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954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7170" name="Picture 2" descr="http://i1.wp.com/quotestosaythanks.com/wp-content/uploads/2015/03/Thank-You-More-Than-The-Effort-Unknown.jpg?fit=600%2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29" y="660401"/>
            <a:ext cx="11776364" cy="5888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131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Thank You Note</a:t>
            </a:r>
            <a:endParaRPr lang="en-US" dirty="0"/>
          </a:p>
        </p:txBody>
      </p:sp>
      <p:sp>
        <p:nvSpPr>
          <p:cNvPr id="3" name="Content Placeholder 2"/>
          <p:cNvSpPr>
            <a:spLocks noGrp="1"/>
          </p:cNvSpPr>
          <p:nvPr>
            <p:ph idx="1"/>
          </p:nvPr>
        </p:nvSpPr>
        <p:spPr>
          <a:xfrm>
            <a:off x="2589212" y="1505527"/>
            <a:ext cx="8915400" cy="5089237"/>
          </a:xfrm>
        </p:spPr>
        <p:txBody>
          <a:bodyPr>
            <a:noAutofit/>
          </a:bodyPr>
          <a:lstStyle/>
          <a:p>
            <a:r>
              <a:rPr lang="en-US" sz="2000" dirty="0" smtClean="0"/>
              <a:t>A </a:t>
            </a:r>
            <a:r>
              <a:rPr lang="en-US" sz="2000" dirty="0"/>
              <a:t>statement to the people you are thanking. Is it one person? A couple? Mother and daughter? An entire family? A business? A donor? Always address the note to an individual. </a:t>
            </a:r>
            <a:endParaRPr lang="en-US" sz="2000" dirty="0" smtClean="0"/>
          </a:p>
          <a:p>
            <a:r>
              <a:rPr lang="en-US" sz="2000" dirty="0" smtClean="0"/>
              <a:t>Who </a:t>
            </a:r>
            <a:r>
              <a:rPr lang="en-US" sz="2000" dirty="0"/>
              <a:t>is doing the thanking? (You alone? On behalf of your club or county 4-H? Your family?) If only one person’s writing that person should thank on behalf of everyone involved. </a:t>
            </a:r>
            <a:endParaRPr lang="en-US" sz="2000" dirty="0" smtClean="0"/>
          </a:p>
          <a:p>
            <a:r>
              <a:rPr lang="en-US" sz="2000" dirty="0" smtClean="0"/>
              <a:t>Mention </a:t>
            </a:r>
            <a:r>
              <a:rPr lang="en-US" sz="2000" dirty="0"/>
              <a:t>something noteworthy about the event or gift. (Great food! Good music! Pretty flowers on the table. Usefulness of the gift. What you learned. How the donation was used. How many people were reached?) This is the time to tell the person details. </a:t>
            </a:r>
            <a:endParaRPr lang="en-US" sz="2000" dirty="0" smtClean="0"/>
          </a:p>
          <a:p>
            <a:r>
              <a:rPr lang="en-US" sz="2000" dirty="0" smtClean="0"/>
              <a:t>It's </a:t>
            </a:r>
            <a:r>
              <a:rPr lang="en-US" sz="2000" dirty="0"/>
              <a:t>nice to remark about the thoughtfulness of the giver or donor. </a:t>
            </a:r>
            <a:endParaRPr lang="en-US" sz="2000" dirty="0" smtClean="0"/>
          </a:p>
          <a:p>
            <a:r>
              <a:rPr lang="en-US" sz="2000" dirty="0" smtClean="0"/>
              <a:t>Always </a:t>
            </a:r>
            <a:r>
              <a:rPr lang="en-US" sz="2000" dirty="0"/>
              <a:t>end in an upbeat, pleasant tone. </a:t>
            </a:r>
          </a:p>
        </p:txBody>
      </p:sp>
    </p:spTree>
    <p:extLst>
      <p:ext uri="{BB962C8B-B14F-4D97-AF65-F5344CB8AC3E}">
        <p14:creationId xmlns:p14="http://schemas.microsoft.com/office/powerpoint/2010/main" val="2214889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Beliefs about Recognition in 4-H Programs:</a:t>
            </a:r>
            <a:endParaRPr lang="en-US" dirty="0"/>
          </a:p>
        </p:txBody>
      </p:sp>
      <p:sp>
        <p:nvSpPr>
          <p:cNvPr id="3" name="Content Placeholder 2"/>
          <p:cNvSpPr>
            <a:spLocks noGrp="1"/>
          </p:cNvSpPr>
          <p:nvPr>
            <p:ph idx="1"/>
          </p:nvPr>
        </p:nvSpPr>
        <p:spPr>
          <a:xfrm>
            <a:off x="2589212" y="2133600"/>
            <a:ext cx="8915400" cy="4368800"/>
          </a:xfrm>
        </p:spPr>
        <p:txBody>
          <a:bodyPr>
            <a:noAutofit/>
          </a:bodyPr>
          <a:lstStyle/>
          <a:p>
            <a:r>
              <a:rPr lang="en-US" sz="2000" dirty="0" smtClean="0"/>
              <a:t>A </a:t>
            </a:r>
            <a:r>
              <a:rPr lang="en-US" sz="2000" dirty="0"/>
              <a:t>balance between intrinsic (self-evaluation) and extrinsic (rewards given by others) recognition is essential</a:t>
            </a:r>
            <a:r>
              <a:rPr lang="en-US" sz="2000" dirty="0" smtClean="0"/>
              <a:t>.</a:t>
            </a:r>
          </a:p>
          <a:p>
            <a:r>
              <a:rPr lang="en-US" sz="2000" dirty="0" smtClean="0"/>
              <a:t>Everyone </a:t>
            </a:r>
            <a:r>
              <a:rPr lang="en-US" sz="2000" dirty="0"/>
              <a:t>needs to be recognized at some time for their efforts</a:t>
            </a:r>
            <a:r>
              <a:rPr lang="en-US" sz="2000" dirty="0" smtClean="0"/>
              <a:t>.</a:t>
            </a:r>
          </a:p>
          <a:p>
            <a:r>
              <a:rPr lang="en-US" sz="2000" dirty="0" smtClean="0"/>
              <a:t>Recognition </a:t>
            </a:r>
            <a:r>
              <a:rPr lang="en-US" sz="2000" dirty="0"/>
              <a:t>is more meaningful when it occurs soon after it is earned and is related to a specific task</a:t>
            </a:r>
            <a:r>
              <a:rPr lang="en-US" sz="2000" dirty="0" smtClean="0"/>
              <a:t>.</a:t>
            </a:r>
          </a:p>
          <a:p>
            <a:r>
              <a:rPr lang="en-US" sz="2000" dirty="0" smtClean="0"/>
              <a:t>Appropriate </a:t>
            </a:r>
            <a:r>
              <a:rPr lang="en-US" sz="2000" dirty="0"/>
              <a:t>recognition for an individual varies depending on their age, past experiences, family lifestyle, community and cultural heritage. </a:t>
            </a:r>
            <a:endParaRPr lang="en-US" sz="2000" dirty="0" smtClean="0"/>
          </a:p>
          <a:p>
            <a:r>
              <a:rPr lang="en-US" sz="2000" dirty="0" smtClean="0"/>
              <a:t>Recognition </a:t>
            </a:r>
            <a:r>
              <a:rPr lang="en-US" sz="2000" dirty="0"/>
              <a:t>is more meaningful when given by someone closely related to the person. </a:t>
            </a:r>
            <a:endParaRPr lang="en-US" sz="2000" dirty="0" smtClean="0"/>
          </a:p>
          <a:p>
            <a:r>
              <a:rPr lang="en-US" sz="2000" dirty="0" smtClean="0"/>
              <a:t>Individual </a:t>
            </a:r>
            <a:r>
              <a:rPr lang="en-US" sz="2000" dirty="0"/>
              <a:t>choices in learning and participation need to be allowed and recognized. </a:t>
            </a:r>
          </a:p>
        </p:txBody>
      </p:sp>
    </p:spTree>
    <p:extLst>
      <p:ext uri="{BB962C8B-B14F-4D97-AF65-F5344CB8AC3E}">
        <p14:creationId xmlns:p14="http://schemas.microsoft.com/office/powerpoint/2010/main" val="1074098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practical ideas:</a:t>
            </a:r>
            <a:endParaRPr lang="en-US" dirty="0"/>
          </a:p>
        </p:txBody>
      </p:sp>
      <p:sp>
        <p:nvSpPr>
          <p:cNvPr id="3" name="Content Placeholder 2"/>
          <p:cNvSpPr>
            <a:spLocks noGrp="1"/>
          </p:cNvSpPr>
          <p:nvPr>
            <p:ph idx="1"/>
          </p:nvPr>
        </p:nvSpPr>
        <p:spPr>
          <a:xfrm>
            <a:off x="2364509" y="1385455"/>
            <a:ext cx="9140103" cy="5310909"/>
          </a:xfrm>
        </p:spPr>
        <p:txBody>
          <a:bodyPr>
            <a:normAutofit/>
          </a:bodyPr>
          <a:lstStyle/>
          <a:p>
            <a:r>
              <a:rPr lang="en-US" dirty="0" smtClean="0"/>
              <a:t>Elect or appoint a Corresponding Secretary or Committee to write thank you notes.</a:t>
            </a:r>
          </a:p>
          <a:p>
            <a:pPr lvl="1"/>
            <a:r>
              <a:rPr lang="en-US" dirty="0" smtClean="0"/>
              <a:t>Buy them thank you notes and stamps.</a:t>
            </a:r>
            <a:endParaRPr lang="en-US" dirty="0"/>
          </a:p>
          <a:p>
            <a:pPr lvl="1"/>
            <a:r>
              <a:rPr lang="en-US" dirty="0" smtClean="0"/>
              <a:t>Spend time at each meeting talking about at least one person to write to.</a:t>
            </a:r>
          </a:p>
          <a:p>
            <a:pPr lvl="1"/>
            <a:r>
              <a:rPr lang="en-US" dirty="0" smtClean="0"/>
              <a:t>Get them a subscription to the local newspaper if possible.</a:t>
            </a:r>
          </a:p>
          <a:p>
            <a:r>
              <a:rPr lang="en-US" dirty="0" smtClean="0"/>
              <a:t>Include recognition and appreciation in your club operating guidelines or at least in your meeting agenda.</a:t>
            </a:r>
          </a:p>
          <a:p>
            <a:r>
              <a:rPr lang="en-US" dirty="0" smtClean="0"/>
              <a:t>Find time to celebrate.  Spend your club funds on this, it’s important!</a:t>
            </a:r>
          </a:p>
          <a:p>
            <a:r>
              <a:rPr lang="en-US" dirty="0" smtClean="0"/>
              <a:t>Create an awards committee.</a:t>
            </a:r>
          </a:p>
          <a:p>
            <a:pPr lvl="1"/>
            <a:r>
              <a:rPr lang="en-US" dirty="0" smtClean="0"/>
              <a:t>Recognize EVERYONE in your group, parents, members, volunteers, donors.</a:t>
            </a:r>
          </a:p>
          <a:p>
            <a:r>
              <a:rPr lang="en-US" dirty="0" smtClean="0"/>
              <a:t>Plan cooperation, stand of excellence, and progress toward goal time into your meeting, even if it is only for a few minutes.</a:t>
            </a:r>
          </a:p>
          <a:p>
            <a:r>
              <a:rPr lang="en-US" dirty="0" smtClean="0"/>
              <a:t>Use a bulletin board or social media outlet to congratulate youth on a job well done in and outside of 4-H.</a:t>
            </a:r>
          </a:p>
          <a:p>
            <a:endParaRPr lang="en-US" dirty="0" smtClean="0"/>
          </a:p>
        </p:txBody>
      </p:sp>
    </p:spTree>
    <p:extLst>
      <p:ext uri="{BB962C8B-B14F-4D97-AF65-F5344CB8AC3E}">
        <p14:creationId xmlns:p14="http://schemas.microsoft.com/office/powerpoint/2010/main" val="3452436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8194" name="Picture 2" descr="https://marketplace.unl.edu/media/catalog/product/cache/6/image/9df78eab33525d08d6e5fb8d27136e95/n/e/ne4h-thankyouca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091" y="0"/>
            <a:ext cx="8930874" cy="692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782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31294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a:t>
            </a:r>
            <a:endParaRPr lang="en-US" dirty="0"/>
          </a:p>
        </p:txBody>
      </p:sp>
      <p:sp>
        <p:nvSpPr>
          <p:cNvPr id="3" name="Content Placeholder 2"/>
          <p:cNvSpPr>
            <a:spLocks noGrp="1"/>
          </p:cNvSpPr>
          <p:nvPr>
            <p:ph idx="1"/>
          </p:nvPr>
        </p:nvSpPr>
        <p:spPr>
          <a:xfrm>
            <a:off x="1902692" y="2133600"/>
            <a:ext cx="7056582" cy="3777622"/>
          </a:xfrm>
        </p:spPr>
        <p:txBody>
          <a:bodyPr>
            <a:noAutofit/>
          </a:bodyPr>
          <a:lstStyle/>
          <a:p>
            <a:r>
              <a:rPr lang="en-US" sz="2400" dirty="0" smtClean="0"/>
              <a:t>Not everyone will win a Grand Champion Ribbon.</a:t>
            </a:r>
          </a:p>
          <a:p>
            <a:r>
              <a:rPr lang="en-US" sz="2400" dirty="0" smtClean="0"/>
              <a:t>Not everyone will win Volunteer of the Year</a:t>
            </a:r>
          </a:p>
          <a:p>
            <a:r>
              <a:rPr lang="en-US" sz="2400" dirty="0" smtClean="0"/>
              <a:t>Not everyone will be the President of their  4-H club.</a:t>
            </a:r>
          </a:p>
          <a:p>
            <a:r>
              <a:rPr lang="en-US" sz="2400" dirty="0" smtClean="0"/>
              <a:t>Everyone needs somethings, but it doesn’t have to be the biggest and best award to meet the needs youth and adults have for recognition.</a:t>
            </a:r>
            <a:endParaRPr lang="en-US" sz="2400" dirty="0"/>
          </a:p>
        </p:txBody>
      </p:sp>
      <p:pic>
        <p:nvPicPr>
          <p:cNvPr id="1026" name="Picture 2" descr="http://bloximages.chicago2.vip.townnews.com/ravallirepublic.com/content/tncms/assets/v3/editorial/4/47/447f4580-25ee-11e3-ac7e-001a4bcf887a/5242f25859241.preview-6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8389" y="2406599"/>
            <a:ext cx="2290878" cy="305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983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62741" y="5405451"/>
            <a:ext cx="8915399" cy="1126283"/>
          </a:xfrm>
        </p:spPr>
        <p:txBody>
          <a:bodyPr>
            <a:noAutofit/>
          </a:bodyPr>
          <a:lstStyle/>
          <a:p>
            <a:r>
              <a:rPr lang="en-US" sz="6000" dirty="0" smtClean="0"/>
              <a:t>4-H Recognition Model</a:t>
            </a:r>
            <a:endParaRPr lang="en-US" sz="6000" dirty="0"/>
          </a:p>
        </p:txBody>
      </p:sp>
      <p:pic>
        <p:nvPicPr>
          <p:cNvPr id="1026" name="Picture 2" descr="Image result for 4-h recognition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3250" y="468675"/>
            <a:ext cx="4854380" cy="469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458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Competition</a:t>
            </a:r>
            <a:endParaRPr lang="en-US" dirty="0"/>
          </a:p>
        </p:txBody>
      </p:sp>
      <p:sp>
        <p:nvSpPr>
          <p:cNvPr id="3" name="Content Placeholder 2"/>
          <p:cNvSpPr>
            <a:spLocks noGrp="1"/>
          </p:cNvSpPr>
          <p:nvPr>
            <p:ph idx="1"/>
          </p:nvPr>
        </p:nvSpPr>
        <p:spPr>
          <a:xfrm>
            <a:off x="2589212" y="1505527"/>
            <a:ext cx="8915400" cy="4922982"/>
          </a:xfrm>
        </p:spPr>
        <p:txBody>
          <a:bodyPr>
            <a:normAutofit fontScale="62500" lnSpcReduction="20000"/>
          </a:bodyPr>
          <a:lstStyle/>
          <a:p>
            <a:r>
              <a:rPr lang="en-US" sz="3900" dirty="0" smtClean="0"/>
              <a:t>A concrete time and place.</a:t>
            </a:r>
          </a:p>
          <a:p>
            <a:r>
              <a:rPr lang="en-US" sz="3900" dirty="0" smtClean="0"/>
              <a:t>Best team or individual wins, other lose.</a:t>
            </a:r>
          </a:p>
          <a:p>
            <a:r>
              <a:rPr lang="en-US" sz="3900" dirty="0" smtClean="0"/>
              <a:t>First, second, third, fourth, etc. place ribbons used.</a:t>
            </a:r>
          </a:p>
          <a:p>
            <a:r>
              <a:rPr lang="en-US" sz="3900" dirty="0" smtClean="0"/>
              <a:t>Can be highly motivating for some youth</a:t>
            </a:r>
            <a:r>
              <a:rPr lang="en-US" sz="3900" dirty="0" smtClean="0"/>
              <a:t>.</a:t>
            </a:r>
          </a:p>
          <a:p>
            <a:r>
              <a:rPr lang="en-US" sz="3900" dirty="0" smtClean="0"/>
              <a:t>High risk recognition, make optional and minimize if possible.</a:t>
            </a:r>
          </a:p>
          <a:p>
            <a:r>
              <a:rPr lang="en-US" sz="3900" dirty="0" smtClean="0"/>
              <a:t>Leader / Parent attitude determines the intensity of the competition.</a:t>
            </a:r>
          </a:p>
          <a:p>
            <a:r>
              <a:rPr lang="en-US" sz="3900" dirty="0" smtClean="0"/>
              <a:t>Research shows it is not appropriate for youth under 8.</a:t>
            </a:r>
            <a:endParaRPr lang="en-US" sz="3900" dirty="0" smtClean="0"/>
          </a:p>
          <a:p>
            <a:r>
              <a:rPr lang="en-US" sz="3900" dirty="0" smtClean="0"/>
              <a:t>Where do you find peer competition in Wyoming 4-H?</a:t>
            </a:r>
          </a:p>
          <a:p>
            <a:endParaRPr lang="en-US" dirty="0"/>
          </a:p>
        </p:txBody>
      </p:sp>
    </p:spTree>
    <p:extLst>
      <p:ext uri="{BB962C8B-B14F-4D97-AF65-F5344CB8AC3E}">
        <p14:creationId xmlns:p14="http://schemas.microsoft.com/office/powerpoint/2010/main" val="2617170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recognition look like?</a:t>
            </a:r>
            <a:endParaRPr lang="en-US" dirty="0"/>
          </a:p>
        </p:txBody>
      </p:sp>
      <p:sp>
        <p:nvSpPr>
          <p:cNvPr id="3" name="Content Placeholder 2"/>
          <p:cNvSpPr>
            <a:spLocks noGrp="1"/>
          </p:cNvSpPr>
          <p:nvPr>
            <p:ph idx="1"/>
          </p:nvPr>
        </p:nvSpPr>
        <p:spPr>
          <a:xfrm>
            <a:off x="2589212" y="2133599"/>
            <a:ext cx="8915400" cy="4350327"/>
          </a:xfrm>
        </p:spPr>
        <p:txBody>
          <a:bodyPr>
            <a:normAutofit lnSpcReduction="10000"/>
          </a:bodyPr>
          <a:lstStyle/>
          <a:p>
            <a:r>
              <a:rPr lang="en-US" sz="2800" dirty="0" smtClean="0"/>
              <a:t>Youth / Volunteers / Families get a  – plaques, medals, pins, certificates, tangible award</a:t>
            </a:r>
          </a:p>
          <a:p>
            <a:pPr lvl="1"/>
            <a:r>
              <a:rPr lang="en-US" sz="2000" dirty="0" smtClean="0"/>
              <a:t>Record Books</a:t>
            </a:r>
          </a:p>
          <a:p>
            <a:pPr lvl="1"/>
            <a:r>
              <a:rPr lang="en-US" sz="2000" dirty="0" smtClean="0"/>
              <a:t>Best in Something</a:t>
            </a:r>
          </a:p>
          <a:p>
            <a:pPr lvl="1"/>
            <a:r>
              <a:rPr lang="en-US" sz="2000" dirty="0" smtClean="0"/>
              <a:t>Contests </a:t>
            </a:r>
          </a:p>
          <a:p>
            <a:pPr lvl="1"/>
            <a:r>
              <a:rPr lang="en-US" sz="2000" dirty="0" smtClean="0"/>
              <a:t>Showing Animals</a:t>
            </a:r>
          </a:p>
          <a:p>
            <a:pPr lvl="1"/>
            <a:r>
              <a:rPr lang="en-US" sz="2000" dirty="0" smtClean="0"/>
              <a:t>Scholarships</a:t>
            </a:r>
          </a:p>
          <a:p>
            <a:pPr lvl="1"/>
            <a:r>
              <a:rPr lang="en-US" sz="2000" dirty="0" smtClean="0"/>
              <a:t>Volunteer of the Year</a:t>
            </a:r>
          </a:p>
          <a:p>
            <a:pPr lvl="1"/>
            <a:r>
              <a:rPr lang="en-US" sz="2000" dirty="0" smtClean="0"/>
              <a:t>Family of the Year</a:t>
            </a:r>
          </a:p>
          <a:p>
            <a:pPr lvl="1"/>
            <a:r>
              <a:rPr lang="en-US" sz="2000" dirty="0" smtClean="0"/>
              <a:t>Club of the Year</a:t>
            </a:r>
          </a:p>
          <a:p>
            <a:pPr lvl="1"/>
            <a:endParaRPr lang="en-US" dirty="0" smtClean="0"/>
          </a:p>
          <a:p>
            <a:pPr marL="0" indent="0">
              <a:buNone/>
            </a:pPr>
            <a:endParaRPr lang="en-US" dirty="0"/>
          </a:p>
        </p:txBody>
      </p:sp>
    </p:spTree>
    <p:extLst>
      <p:ext uri="{BB962C8B-B14F-4D97-AF65-F5344CB8AC3E}">
        <p14:creationId xmlns:p14="http://schemas.microsoft.com/office/powerpoint/2010/main" val="399375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Toward Set-Goals</a:t>
            </a:r>
            <a:endParaRPr lang="en-US" dirty="0"/>
          </a:p>
        </p:txBody>
      </p:sp>
      <p:sp>
        <p:nvSpPr>
          <p:cNvPr id="3" name="Content Placeholder 2"/>
          <p:cNvSpPr>
            <a:spLocks noGrp="1"/>
          </p:cNvSpPr>
          <p:nvPr>
            <p:ph idx="1"/>
          </p:nvPr>
        </p:nvSpPr>
        <p:spPr>
          <a:xfrm>
            <a:off x="2589212" y="1717964"/>
            <a:ext cx="8915400" cy="4193258"/>
          </a:xfrm>
        </p:spPr>
        <p:txBody>
          <a:bodyPr>
            <a:normAutofit fontScale="92500"/>
          </a:bodyPr>
          <a:lstStyle/>
          <a:p>
            <a:r>
              <a:rPr lang="en-US" sz="3000" dirty="0" smtClean="0"/>
              <a:t>Youth, Parents, Familie</a:t>
            </a:r>
            <a:r>
              <a:rPr lang="en-US" sz="3000" dirty="0" smtClean="0"/>
              <a:t>s and Volunteers can set goals, this is not just for members!</a:t>
            </a:r>
            <a:endParaRPr lang="en-US" sz="3000" dirty="0" smtClean="0"/>
          </a:p>
          <a:p>
            <a:r>
              <a:rPr lang="en-US" sz="3000" dirty="0" smtClean="0"/>
              <a:t>Need </a:t>
            </a:r>
            <a:r>
              <a:rPr lang="en-US" sz="3000" dirty="0" smtClean="0"/>
              <a:t>to check in on progress.</a:t>
            </a:r>
          </a:p>
          <a:p>
            <a:r>
              <a:rPr lang="en-US" sz="3000" dirty="0" smtClean="0"/>
              <a:t>Recognition makes </a:t>
            </a:r>
            <a:r>
              <a:rPr lang="en-US" sz="3000" dirty="0" smtClean="0"/>
              <a:t>us feel </a:t>
            </a:r>
            <a:r>
              <a:rPr lang="en-US" sz="3000" dirty="0" smtClean="0"/>
              <a:t>good about progress and it can make </a:t>
            </a:r>
            <a:r>
              <a:rPr lang="en-US" sz="3000" dirty="0" smtClean="0"/>
              <a:t>us want </a:t>
            </a:r>
            <a:r>
              <a:rPr lang="en-US" sz="3000" dirty="0" smtClean="0"/>
              <a:t>to continue.  </a:t>
            </a:r>
          </a:p>
          <a:p>
            <a:r>
              <a:rPr lang="en-US" sz="3000" dirty="0" smtClean="0"/>
              <a:t>Examples:  positive feedback, pins, certificates, handwritten notes.</a:t>
            </a:r>
          </a:p>
          <a:p>
            <a:r>
              <a:rPr lang="en-US" sz="3000" dirty="0" smtClean="0"/>
              <a:t>Where do you see this in Wyoming 4-H? </a:t>
            </a:r>
          </a:p>
          <a:p>
            <a:endParaRPr lang="en-US" dirty="0"/>
          </a:p>
        </p:txBody>
      </p:sp>
    </p:spTree>
    <p:extLst>
      <p:ext uri="{BB962C8B-B14F-4D97-AF65-F5344CB8AC3E}">
        <p14:creationId xmlns:p14="http://schemas.microsoft.com/office/powerpoint/2010/main" val="495547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recognition look like?</a:t>
            </a:r>
            <a:endParaRPr lang="en-US" dirty="0"/>
          </a:p>
        </p:txBody>
      </p:sp>
      <p:sp>
        <p:nvSpPr>
          <p:cNvPr id="3" name="Content Placeholder 2"/>
          <p:cNvSpPr>
            <a:spLocks noGrp="1"/>
          </p:cNvSpPr>
          <p:nvPr>
            <p:ph idx="1"/>
          </p:nvPr>
        </p:nvSpPr>
        <p:spPr>
          <a:xfrm>
            <a:off x="2589212" y="1662545"/>
            <a:ext cx="8915400" cy="5195455"/>
          </a:xfrm>
        </p:spPr>
        <p:txBody>
          <a:bodyPr>
            <a:noAutofit/>
          </a:bodyPr>
          <a:lstStyle/>
          <a:p>
            <a:r>
              <a:rPr lang="en-US" sz="2400" dirty="0" smtClean="0"/>
              <a:t>Positive feedback</a:t>
            </a:r>
          </a:p>
          <a:p>
            <a:r>
              <a:rPr lang="en-US" sz="2400" dirty="0" smtClean="0"/>
              <a:t>Public reception, club picnic, some event</a:t>
            </a:r>
          </a:p>
          <a:p>
            <a:r>
              <a:rPr lang="en-US" sz="2400" dirty="0" smtClean="0"/>
              <a:t>Names in newspaper, newsletter, bulletin board, family refrigerator</a:t>
            </a:r>
          </a:p>
          <a:p>
            <a:r>
              <a:rPr lang="en-US" sz="2400" dirty="0" smtClean="0"/>
              <a:t>Send letter to member or parents</a:t>
            </a:r>
          </a:p>
          <a:p>
            <a:r>
              <a:rPr lang="en-US" sz="2400" dirty="0" smtClean="0"/>
              <a:t>Certificate</a:t>
            </a:r>
          </a:p>
          <a:p>
            <a:r>
              <a:rPr lang="en-US" sz="2400" dirty="0" smtClean="0"/>
              <a:t>Have member write a letter to a leader congratulating them</a:t>
            </a:r>
          </a:p>
          <a:p>
            <a:r>
              <a:rPr lang="en-US" sz="2400" dirty="0" smtClean="0"/>
              <a:t>Show and tell for club or community</a:t>
            </a:r>
          </a:p>
          <a:p>
            <a:r>
              <a:rPr lang="en-US" sz="2400" dirty="0" smtClean="0"/>
              <a:t>Tangible “award”, met goal for sewing get new fabric</a:t>
            </a:r>
          </a:p>
        </p:txBody>
      </p:sp>
    </p:spTree>
    <p:extLst>
      <p:ext uri="{BB962C8B-B14F-4D97-AF65-F5344CB8AC3E}">
        <p14:creationId xmlns:p14="http://schemas.microsoft.com/office/powerpoint/2010/main" val="2649130477"/>
      </p:ext>
    </p:extLst>
  </p:cSld>
  <p:clrMapOvr>
    <a:masterClrMapping/>
  </p:clrMapOvr>
</p:sld>
</file>

<file path=ppt/theme/theme1.xml><?xml version="1.0" encoding="utf-8"?>
<a:theme xmlns:a="http://schemas.openxmlformats.org/drawingml/2006/main" name="Wisp">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702</TotalTime>
  <Words>1288</Words>
  <Application>Microsoft Office PowerPoint</Application>
  <PresentationFormat>Widescreen</PresentationFormat>
  <Paragraphs>142</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Century Gothic</vt:lpstr>
      <vt:lpstr>Wingdings 3</vt:lpstr>
      <vt:lpstr>Wisp</vt:lpstr>
      <vt:lpstr>APPRECIATION AND RECOGNITION</vt:lpstr>
      <vt:lpstr>Why is this important?</vt:lpstr>
      <vt:lpstr>Basic Beliefs about Recognition in 4-H Programs:</vt:lpstr>
      <vt:lpstr>What does this mean?</vt:lpstr>
      <vt:lpstr>PowerPoint Presentation</vt:lpstr>
      <vt:lpstr>Peer Competition</vt:lpstr>
      <vt:lpstr>What does this recognition look like?</vt:lpstr>
      <vt:lpstr>Progress Toward Set-Goals</vt:lpstr>
      <vt:lpstr>What does this recognition look like?</vt:lpstr>
      <vt:lpstr>Achieving Standards of Excellence</vt:lpstr>
      <vt:lpstr>PowerPoint Presentation</vt:lpstr>
      <vt:lpstr>PowerPoint Presentation</vt:lpstr>
      <vt:lpstr>PowerPoint Presentation</vt:lpstr>
      <vt:lpstr>PowerPoint Presentation</vt:lpstr>
      <vt:lpstr>PowerPoint Presentation</vt:lpstr>
      <vt:lpstr>PowerPoint Presentation</vt:lpstr>
      <vt:lpstr>Practice Judging Classes at Meetings to help in understanding Standard of Excellence</vt:lpstr>
      <vt:lpstr>Cooperation</vt:lpstr>
      <vt:lpstr>Offering 4-H Skillathons at meetings can help to encourage Cooperation</vt:lpstr>
      <vt:lpstr>What does this recognition look like?</vt:lpstr>
      <vt:lpstr>Participation</vt:lpstr>
      <vt:lpstr>WHY is this part of the recognition model?</vt:lpstr>
      <vt:lpstr>What does this recognition look like?</vt:lpstr>
      <vt:lpstr>Appreciation</vt:lpstr>
      <vt:lpstr>Why is appreciation important?</vt:lpstr>
      <vt:lpstr>Who to appreciate in 4-H?</vt:lpstr>
      <vt:lpstr>How to show appreciation:</vt:lpstr>
      <vt:lpstr>PowerPoint Presentation</vt:lpstr>
      <vt:lpstr>Writing a Thank You Note</vt:lpstr>
      <vt:lpstr>Some practical ideas:</vt:lpstr>
      <vt:lpstr>PowerPoint Presentation</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Keeping</dc:title>
  <dc:creator>Sarah J. Torbert</dc:creator>
  <cp:lastModifiedBy>Sarah Torbert</cp:lastModifiedBy>
  <cp:revision>41</cp:revision>
  <dcterms:created xsi:type="dcterms:W3CDTF">2018-04-18T17:05:36Z</dcterms:created>
  <dcterms:modified xsi:type="dcterms:W3CDTF">2021-01-25T23:39:48Z</dcterms:modified>
</cp:coreProperties>
</file>