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34" r:id="rId2"/>
    <p:sldMasterId id="2147483810" r:id="rId3"/>
    <p:sldMasterId id="2147483822" r:id="rId4"/>
    <p:sldMasterId id="2147483846" r:id="rId5"/>
  </p:sldMasterIdLst>
  <p:notesMasterIdLst>
    <p:notesMasterId r:id="rId34"/>
  </p:notesMasterIdLst>
  <p:sldIdLst>
    <p:sldId id="293" r:id="rId6"/>
    <p:sldId id="314" r:id="rId7"/>
    <p:sldId id="315" r:id="rId8"/>
    <p:sldId id="288" r:id="rId9"/>
    <p:sldId id="289" r:id="rId10"/>
    <p:sldId id="292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8" r:id="rId30"/>
    <p:sldId id="336" r:id="rId31"/>
    <p:sldId id="337" r:id="rId32"/>
    <p:sldId id="339" r:id="rId33"/>
  </p:sldIdLst>
  <p:sldSz cx="9144000" cy="6858000" type="screen4x3"/>
  <p:notesSz cx="6858000" cy="168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ra M Lewis" initials="KML" lastIdx="23" clrIdx="0">
    <p:extLst>
      <p:ext uri="{19B8F6BF-5375-455C-9EA6-DF929625EA0E}">
        <p15:presenceInfo xmlns:p15="http://schemas.microsoft.com/office/powerpoint/2012/main" userId="S-1-5-21-3516884288-2819916808-3028616173-112806" providerId="AD"/>
      </p:ext>
    </p:extLst>
  </p:cmAuthor>
  <p:cmAuthor id="2" name="Kendra Lewis" initials="KL" lastIdx="14" clrIdx="1">
    <p:extLst>
      <p:ext uri="{19B8F6BF-5375-455C-9EA6-DF929625EA0E}">
        <p15:presenceInfo xmlns:p15="http://schemas.microsoft.com/office/powerpoint/2012/main" userId="f020952bbddea9d7" providerId="Windows Live"/>
      </p:ext>
    </p:extLst>
  </p:cmAuthor>
  <p:cmAuthor id="3" name="Jolynn Miller" initials="JM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3979" autoAdjust="0"/>
  </p:normalViewPr>
  <p:slideViewPr>
    <p:cSldViewPr snapToGrid="0">
      <p:cViewPr>
        <p:scale>
          <a:sx n="53" d="100"/>
          <a:sy n="53" d="100"/>
        </p:scale>
        <p:origin x="1568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561953C-ACE6-4B8A-9F23-3460529B3A52}"/>
    <pc:docChg chg="modSld">
      <pc:chgData name="" userId="" providerId="" clId="Web-{2561953C-ACE6-4B8A-9F23-3460529B3A52}" dt="2018-07-12T18:04:54.477" v="68"/>
      <pc:docMkLst>
        <pc:docMk/>
      </pc:docMkLst>
      <pc:sldChg chg="addCm">
        <pc:chgData name="" userId="" providerId="" clId="Web-{2561953C-ACE6-4B8A-9F23-3460529B3A52}" dt="2018-07-12T17:53:09.771" v="17"/>
        <pc:sldMkLst>
          <pc:docMk/>
          <pc:sldMk cId="1432416822" sldId="272"/>
        </pc:sldMkLst>
      </pc:sldChg>
      <pc:sldChg chg="addCm">
        <pc:chgData name="" userId="" providerId="" clId="Web-{2561953C-ACE6-4B8A-9F23-3460529B3A52}" dt="2018-07-12T17:52:52.146" v="16"/>
        <pc:sldMkLst>
          <pc:docMk/>
          <pc:sldMk cId="1663703371" sldId="275"/>
        </pc:sldMkLst>
      </pc:sldChg>
      <pc:sldChg chg="modNotes">
        <pc:chgData name="" userId="" providerId="" clId="Web-{2561953C-ACE6-4B8A-9F23-3460529B3A52}" dt="2018-07-12T17:49:20.812" v="13"/>
        <pc:sldMkLst>
          <pc:docMk/>
          <pc:sldMk cId="2377459834" sldId="276"/>
        </pc:sldMkLst>
      </pc:sldChg>
      <pc:sldChg chg="addCm">
        <pc:chgData name="" userId="" providerId="" clId="Web-{2561953C-ACE6-4B8A-9F23-3460529B3A52}" dt="2018-07-12T17:50:06.595" v="14"/>
        <pc:sldMkLst>
          <pc:docMk/>
          <pc:sldMk cId="2317461887" sldId="281"/>
        </pc:sldMkLst>
      </pc:sldChg>
      <pc:sldChg chg="addCm">
        <pc:chgData name="" userId="" providerId="" clId="Web-{2561953C-ACE6-4B8A-9F23-3460529B3A52}" dt="2018-07-12T17:52:39.020" v="15"/>
        <pc:sldMkLst>
          <pc:docMk/>
          <pc:sldMk cId="197485983" sldId="282"/>
        </pc:sldMkLst>
      </pc:sldChg>
      <pc:sldChg chg="addCm">
        <pc:chgData name="" userId="" providerId="" clId="Web-{2561953C-ACE6-4B8A-9F23-3460529B3A52}" dt="2018-07-12T18:04:54.477" v="68"/>
        <pc:sldMkLst>
          <pc:docMk/>
          <pc:sldMk cId="2838834275" sldId="283"/>
        </pc:sldMkLst>
      </pc:sldChg>
      <pc:sldChg chg="modSp">
        <pc:chgData name="" userId="" providerId="" clId="Web-{2561953C-ACE6-4B8A-9F23-3460529B3A52}" dt="2018-07-12T17:54:11.773" v="18" actId="20577"/>
        <pc:sldMkLst>
          <pc:docMk/>
          <pc:sldMk cId="118069241" sldId="287"/>
        </pc:sldMkLst>
        <pc:spChg chg="mod">
          <ac:chgData name="" userId="" providerId="" clId="Web-{2561953C-ACE6-4B8A-9F23-3460529B3A52}" dt="2018-07-12T17:54:11.773" v="18" actId="20577"/>
          <ac:spMkLst>
            <pc:docMk/>
            <pc:sldMk cId="118069241" sldId="287"/>
            <ac:spMk id="3" creationId="{00000000-0000-0000-0000-000000000000}"/>
          </ac:spMkLst>
        </pc:spChg>
      </pc:sldChg>
      <pc:sldChg chg="modSp">
        <pc:chgData name="" userId="" providerId="" clId="Web-{2561953C-ACE6-4B8A-9F23-3460529B3A52}" dt="2018-07-12T17:55:21.228" v="64" actId="20577"/>
        <pc:sldMkLst>
          <pc:docMk/>
          <pc:sldMk cId="4246947521" sldId="289"/>
        </pc:sldMkLst>
        <pc:spChg chg="mod">
          <ac:chgData name="" userId="" providerId="" clId="Web-{2561953C-ACE6-4B8A-9F23-3460529B3A52}" dt="2018-07-12T17:55:21.228" v="64" actId="20577"/>
          <ac:spMkLst>
            <pc:docMk/>
            <pc:sldMk cId="4246947521" sldId="289"/>
            <ac:spMk id="3" creationId="{00000000-0000-0000-0000-000000000000}"/>
          </ac:spMkLst>
        </pc:spChg>
      </pc:sldChg>
      <pc:sldChg chg="addCm">
        <pc:chgData name="" userId="" providerId="" clId="Web-{2561953C-ACE6-4B8A-9F23-3460529B3A52}" dt="2018-07-12T17:57:04.965" v="67"/>
        <pc:sldMkLst>
          <pc:docMk/>
          <pc:sldMk cId="3531683743" sldId="29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3BA52-C668-44BD-A01E-F3E995F98D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031F2A-2B5F-4BFC-A3FB-EC76CA6CB62C}">
      <dgm:prSet/>
      <dgm:spPr/>
      <dgm:t>
        <a:bodyPr/>
        <a:lstStyle/>
        <a:p>
          <a:pPr rtl="0"/>
          <a:r>
            <a:rPr lang="en-US" dirty="0"/>
            <a:t>Why joined   4-H</a:t>
          </a:r>
        </a:p>
      </dgm:t>
    </dgm:pt>
    <dgm:pt modelId="{8061C2A6-D99B-4643-BC84-5C362BED9842}" type="parTrans" cxnId="{15ED4A84-7265-4167-98ED-37175CB2A3B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07E32CA1-BEE9-4EB0-B5F5-948D906C941E}" type="sibTrans" cxnId="{15ED4A84-7265-4167-98ED-37175CB2A3B2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4DFB363-7E5E-41DE-B598-D2324300A179}">
      <dgm:prSet/>
      <dgm:spPr/>
      <dgm:t>
        <a:bodyPr/>
        <a:lstStyle/>
        <a:p>
          <a:pPr rtl="0"/>
          <a:r>
            <a:rPr lang="en-US" dirty="0"/>
            <a:t>How they heard about 4-H</a:t>
          </a:r>
        </a:p>
      </dgm:t>
    </dgm:pt>
    <dgm:pt modelId="{1D40D968-E162-49C7-8C51-BB112FE2391C}" type="parTrans" cxnId="{A4AF152F-D6BE-48AD-B3EB-676D5AE01FF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9B5A3A78-8347-44C1-8996-A4CD98AB486A}" type="sibTrans" cxnId="{A4AF152F-D6BE-48AD-B3EB-676D5AE01FF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5B664F6-D149-4B31-A04C-DA48ED2E1416}">
      <dgm:prSet/>
      <dgm:spPr/>
      <dgm:t>
        <a:bodyPr/>
        <a:lstStyle/>
        <a:p>
          <a:pPr rtl="0"/>
          <a:r>
            <a:rPr lang="en-US" dirty="0"/>
            <a:t>Intent to re-enroll</a:t>
          </a:r>
        </a:p>
      </dgm:t>
    </dgm:pt>
    <dgm:pt modelId="{D71E2857-0B8D-48B4-B0B9-DBEE6DE8AA61}" type="parTrans" cxnId="{E3F5CE8E-0FCB-48A6-8D26-75A7B29B10D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9AAA062-D5CC-491C-A470-39065C23F57D}" type="sibTrans" cxnId="{E3F5CE8E-0FCB-48A6-8D26-75A7B29B10D7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545FFA4-9289-4759-B330-28EB750EFAA8}">
      <dgm:prSet/>
      <dgm:spPr/>
      <dgm:t>
        <a:bodyPr/>
        <a:lstStyle/>
        <a:p>
          <a:pPr rtl="0"/>
          <a:r>
            <a:rPr lang="en-US" dirty="0"/>
            <a:t>Family history in 4-H</a:t>
          </a:r>
        </a:p>
      </dgm:t>
    </dgm:pt>
    <dgm:pt modelId="{CDE0EC66-26AA-427B-A3CE-26F7866A1979}" type="parTrans" cxnId="{BA77ED5C-7C13-41F6-BE35-0F625DB2EC2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262A557A-A524-46D3-928F-510F57FB407B}" type="sibTrans" cxnId="{BA77ED5C-7C13-41F6-BE35-0F625DB2EC2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771D9F8-498B-4107-BAE5-573E36EC1549}">
      <dgm:prSet custT="1"/>
      <dgm:spPr/>
      <dgm:t>
        <a:bodyPr/>
        <a:lstStyle/>
        <a:p>
          <a:pPr rtl="0"/>
          <a:r>
            <a:rPr lang="en-US" sz="2500" dirty="0"/>
            <a:t>Expectations </a:t>
          </a:r>
          <a:r>
            <a:rPr lang="en-US" sz="1600" dirty="0"/>
            <a:t>(adult only; open ended)</a:t>
          </a:r>
        </a:p>
      </dgm:t>
    </dgm:pt>
    <dgm:pt modelId="{0A76B7E9-B549-4807-AD16-4D972E470903}" type="parTrans" cxnId="{21583B62-CE7E-4E56-BF19-FB9A90755953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B12635E-8C98-446B-A20D-1395F6061B95}" type="sibTrans" cxnId="{21583B62-CE7E-4E56-BF19-FB9A90755953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51BFB125-AFBA-43A4-8F9C-5CE992D4587F}">
      <dgm:prSet custT="1"/>
      <dgm:spPr/>
      <dgm:t>
        <a:bodyPr/>
        <a:lstStyle/>
        <a:p>
          <a:pPr rtl="0"/>
          <a:r>
            <a:rPr lang="en-US" sz="2500" dirty="0"/>
            <a:t>Changes they’d make </a:t>
          </a:r>
          <a:r>
            <a:rPr lang="en-US" sz="1600" dirty="0"/>
            <a:t>(open ended)</a:t>
          </a:r>
        </a:p>
      </dgm:t>
    </dgm:pt>
    <dgm:pt modelId="{7ED7F29C-75FC-4304-8018-C684BA099117}" type="parTrans" cxnId="{7824A88E-6C2B-4007-A790-044FCE24E48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345678D7-2B9F-4DBB-A842-57AD8DBC1AC4}" type="sibTrans" cxnId="{7824A88E-6C2B-4007-A790-044FCE24E48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1F3B53DE-A2DD-4396-8820-88E2DD2507D6}">
      <dgm:prSet custT="1"/>
      <dgm:spPr/>
      <dgm:t>
        <a:bodyPr/>
        <a:lstStyle/>
        <a:p>
          <a:pPr rtl="0"/>
          <a:r>
            <a:rPr lang="en-US" sz="2500" dirty="0"/>
            <a:t>General experience </a:t>
          </a:r>
          <a:r>
            <a:rPr lang="en-US" sz="1600" dirty="0"/>
            <a:t>(scale)</a:t>
          </a:r>
        </a:p>
      </dgm:t>
    </dgm:pt>
    <dgm:pt modelId="{2590E908-662B-47D1-92E5-A8268493F135}" type="parTrans" cxnId="{686CAAC5-C9F1-4864-B40E-3502C5B5549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84F606CA-FDC4-4250-851B-1868AE764CBA}" type="sibTrans" cxnId="{686CAAC5-C9F1-4864-B40E-3502C5B5549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CDEAE696-719A-40C1-A8B5-C5462A40F373}">
      <dgm:prSet custT="1"/>
      <dgm:spPr/>
      <dgm:t>
        <a:bodyPr/>
        <a:lstStyle/>
        <a:p>
          <a:pPr rtl="0"/>
          <a:r>
            <a:rPr lang="en-US" sz="2500" dirty="0"/>
            <a:t>Best part of </a:t>
          </a:r>
          <a:r>
            <a:rPr lang="en-US" sz="2500" dirty="0" smtClean="0"/>
            <a:t>4-H </a:t>
          </a:r>
          <a:r>
            <a:rPr lang="en-US" sz="2500" dirty="0"/>
            <a:t/>
          </a:r>
          <a:br>
            <a:rPr lang="en-US" sz="2500" dirty="0"/>
          </a:br>
          <a:r>
            <a:rPr lang="en-US" sz="1600" dirty="0"/>
            <a:t>(open ended)</a:t>
          </a:r>
        </a:p>
      </dgm:t>
    </dgm:pt>
    <dgm:pt modelId="{013D3AEE-086E-4034-AC1E-25E0D160EBBD}" type="parTrans" cxnId="{A4B0EABC-CC5C-43AC-B31C-5EEEEFC8274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DC3CCCF7-1CFC-4753-B5B1-353D839AEA0B}" type="sibTrans" cxnId="{A4B0EABC-CC5C-43AC-B31C-5EEEEFC8274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F373CDE3-6FF8-4E02-9B0A-E04FFC6583F9}">
      <dgm:prSet custT="1"/>
      <dgm:spPr/>
      <dgm:t>
        <a:bodyPr/>
        <a:lstStyle/>
        <a:p>
          <a:pPr rtl="0"/>
          <a:r>
            <a:rPr lang="en-US" sz="2400" dirty="0"/>
            <a:t>Reasons may not return </a:t>
          </a:r>
          <a:r>
            <a:rPr lang="en-US" sz="1600" dirty="0"/>
            <a:t>(youth only)</a:t>
          </a:r>
        </a:p>
      </dgm:t>
    </dgm:pt>
    <dgm:pt modelId="{174B2EC4-35C0-47E6-9CED-C83DC202C302}" type="parTrans" cxnId="{8E56349B-A832-4245-8FF8-6CBA9E8552E3}">
      <dgm:prSet/>
      <dgm:spPr/>
      <dgm:t>
        <a:bodyPr/>
        <a:lstStyle/>
        <a:p>
          <a:endParaRPr lang="en-US"/>
        </a:p>
      </dgm:t>
    </dgm:pt>
    <dgm:pt modelId="{CD783700-FB02-4391-BC79-74083907DA49}" type="sibTrans" cxnId="{8E56349B-A832-4245-8FF8-6CBA9E8552E3}">
      <dgm:prSet/>
      <dgm:spPr/>
      <dgm:t>
        <a:bodyPr/>
        <a:lstStyle/>
        <a:p>
          <a:endParaRPr lang="en-US"/>
        </a:p>
      </dgm:t>
    </dgm:pt>
    <dgm:pt modelId="{6D08E4B0-0559-4401-8BE7-49F8FC55BCB0}" type="pres">
      <dgm:prSet presAssocID="{AD23BA52-C668-44BD-A01E-F3E995F98D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82F9B-9908-4FBF-B2C9-8405ABE81DE9}" type="pres">
      <dgm:prSet presAssocID="{34031F2A-2B5F-4BFC-A3FB-EC76CA6CB62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729ED-A0CD-4F9F-BC49-E6EC396366EB}" type="pres">
      <dgm:prSet presAssocID="{07E32CA1-BEE9-4EB0-B5F5-948D906C941E}" presName="sibTrans" presStyleCnt="0"/>
      <dgm:spPr/>
    </dgm:pt>
    <dgm:pt modelId="{9841EA9D-68D7-496E-BDE4-2675C1D63AD4}" type="pres">
      <dgm:prSet presAssocID="{D4DFB363-7E5E-41DE-B598-D2324300A17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FFEE5-C1E3-4778-9385-6A2874EC5024}" type="pres">
      <dgm:prSet presAssocID="{9B5A3A78-8347-44C1-8996-A4CD98AB486A}" presName="sibTrans" presStyleCnt="0"/>
      <dgm:spPr/>
    </dgm:pt>
    <dgm:pt modelId="{7D21C0BA-36A4-46FB-B775-9A66CB99F0CA}" type="pres">
      <dgm:prSet presAssocID="{25B664F6-D149-4B31-A04C-DA48ED2E14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92F41-FB61-4757-88F0-B1249D12095F}" type="pres">
      <dgm:prSet presAssocID="{29AAA062-D5CC-491C-A470-39065C23F57D}" presName="sibTrans" presStyleCnt="0"/>
      <dgm:spPr/>
    </dgm:pt>
    <dgm:pt modelId="{315C958B-E2E9-4611-A5CA-DA436126C42D}" type="pres">
      <dgm:prSet presAssocID="{C545FFA4-9289-4759-B330-28EB750EFAA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C3C06-D3D1-47D0-A98F-97DB6A0BFE41}" type="pres">
      <dgm:prSet presAssocID="{262A557A-A524-46D3-928F-510F57FB407B}" presName="sibTrans" presStyleCnt="0"/>
      <dgm:spPr/>
    </dgm:pt>
    <dgm:pt modelId="{6772B73A-A4E6-411A-BC08-66C975878503}" type="pres">
      <dgm:prSet presAssocID="{5771D9F8-498B-4107-BAE5-573E36EC154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92510-E369-451A-A135-C797EC3DF41A}" type="pres">
      <dgm:prSet presAssocID="{8B12635E-8C98-446B-A20D-1395F6061B95}" presName="sibTrans" presStyleCnt="0"/>
      <dgm:spPr/>
    </dgm:pt>
    <dgm:pt modelId="{D079FAAB-FEE6-435E-A846-952E784E5F21}" type="pres">
      <dgm:prSet presAssocID="{CDEAE696-719A-40C1-A8B5-C5462A40F37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747D1-BF57-46F4-AEC6-F87DA872F871}" type="pres">
      <dgm:prSet presAssocID="{DC3CCCF7-1CFC-4753-B5B1-353D839AEA0B}" presName="sibTrans" presStyleCnt="0"/>
      <dgm:spPr/>
    </dgm:pt>
    <dgm:pt modelId="{DA213867-C6A2-4003-87A1-F81B41BC4328}" type="pres">
      <dgm:prSet presAssocID="{51BFB125-AFBA-43A4-8F9C-5CE992D4587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C77B9-B8D6-4856-9D5A-F5487400479B}" type="pres">
      <dgm:prSet presAssocID="{345678D7-2B9F-4DBB-A842-57AD8DBC1AC4}" presName="sibTrans" presStyleCnt="0"/>
      <dgm:spPr/>
    </dgm:pt>
    <dgm:pt modelId="{6290F05D-AF83-4559-9D2B-0FB63990B7C3}" type="pres">
      <dgm:prSet presAssocID="{1F3B53DE-A2DD-4396-8820-88E2DD2507D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625AA-BBA4-4CEF-B265-8AAA27F2DF33}" type="pres">
      <dgm:prSet presAssocID="{84F606CA-FDC4-4250-851B-1868AE764CBA}" presName="sibTrans" presStyleCnt="0"/>
      <dgm:spPr/>
    </dgm:pt>
    <dgm:pt modelId="{4480AC6D-D6A2-49AF-BFC8-92B9D3A071A9}" type="pres">
      <dgm:prSet presAssocID="{F373CDE3-6FF8-4E02-9B0A-E04FFC6583F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82225-C722-497B-B68E-D3F78F8AFE1C}" type="presOf" srcId="{34031F2A-2B5F-4BFC-A3FB-EC76CA6CB62C}" destId="{CBB82F9B-9908-4FBF-B2C9-8405ABE81DE9}" srcOrd="0" destOrd="0" presId="urn:microsoft.com/office/officeart/2005/8/layout/default"/>
    <dgm:cxn modelId="{EDF34852-B914-4B07-8D7E-80BBD7346575}" type="presOf" srcId="{51BFB125-AFBA-43A4-8F9C-5CE992D4587F}" destId="{DA213867-C6A2-4003-87A1-F81B41BC4328}" srcOrd="0" destOrd="0" presId="urn:microsoft.com/office/officeart/2005/8/layout/default"/>
    <dgm:cxn modelId="{DD710EBA-BFDC-4625-B834-72F4934CB7B5}" type="presOf" srcId="{25B664F6-D149-4B31-A04C-DA48ED2E1416}" destId="{7D21C0BA-36A4-46FB-B775-9A66CB99F0CA}" srcOrd="0" destOrd="0" presId="urn:microsoft.com/office/officeart/2005/8/layout/default"/>
    <dgm:cxn modelId="{B3E27A04-E905-4767-BC28-CDE717EE3C42}" type="presOf" srcId="{F373CDE3-6FF8-4E02-9B0A-E04FFC6583F9}" destId="{4480AC6D-D6A2-49AF-BFC8-92B9D3A071A9}" srcOrd="0" destOrd="0" presId="urn:microsoft.com/office/officeart/2005/8/layout/default"/>
    <dgm:cxn modelId="{E3F5CE8E-0FCB-48A6-8D26-75A7B29B10D7}" srcId="{AD23BA52-C668-44BD-A01E-F3E995F98DF4}" destId="{25B664F6-D149-4B31-A04C-DA48ED2E1416}" srcOrd="2" destOrd="0" parTransId="{D71E2857-0B8D-48B4-B0B9-DBEE6DE8AA61}" sibTransId="{29AAA062-D5CC-491C-A470-39065C23F57D}"/>
    <dgm:cxn modelId="{667F94E7-43B4-4D2F-B87F-943892F88F1D}" type="presOf" srcId="{CDEAE696-719A-40C1-A8B5-C5462A40F373}" destId="{D079FAAB-FEE6-435E-A846-952E784E5F21}" srcOrd="0" destOrd="0" presId="urn:microsoft.com/office/officeart/2005/8/layout/default"/>
    <dgm:cxn modelId="{A4B0EABC-CC5C-43AC-B31C-5EEEEFC82740}" srcId="{AD23BA52-C668-44BD-A01E-F3E995F98DF4}" destId="{CDEAE696-719A-40C1-A8B5-C5462A40F373}" srcOrd="5" destOrd="0" parTransId="{013D3AEE-086E-4034-AC1E-25E0D160EBBD}" sibTransId="{DC3CCCF7-1CFC-4753-B5B1-353D839AEA0B}"/>
    <dgm:cxn modelId="{686CAAC5-C9F1-4864-B40E-3502C5B55490}" srcId="{AD23BA52-C668-44BD-A01E-F3E995F98DF4}" destId="{1F3B53DE-A2DD-4396-8820-88E2DD2507D6}" srcOrd="7" destOrd="0" parTransId="{2590E908-662B-47D1-92E5-A8268493F135}" sibTransId="{84F606CA-FDC4-4250-851B-1868AE764CBA}"/>
    <dgm:cxn modelId="{7824A88E-6C2B-4007-A790-044FCE24E486}" srcId="{AD23BA52-C668-44BD-A01E-F3E995F98DF4}" destId="{51BFB125-AFBA-43A4-8F9C-5CE992D4587F}" srcOrd="6" destOrd="0" parTransId="{7ED7F29C-75FC-4304-8018-C684BA099117}" sibTransId="{345678D7-2B9F-4DBB-A842-57AD8DBC1AC4}"/>
    <dgm:cxn modelId="{277D99B8-C65D-4491-A4BA-D19C30736CE7}" type="presOf" srcId="{D4DFB363-7E5E-41DE-B598-D2324300A179}" destId="{9841EA9D-68D7-496E-BDE4-2675C1D63AD4}" srcOrd="0" destOrd="0" presId="urn:microsoft.com/office/officeart/2005/8/layout/default"/>
    <dgm:cxn modelId="{BA77ED5C-7C13-41F6-BE35-0F625DB2EC20}" srcId="{AD23BA52-C668-44BD-A01E-F3E995F98DF4}" destId="{C545FFA4-9289-4759-B330-28EB750EFAA8}" srcOrd="3" destOrd="0" parTransId="{CDE0EC66-26AA-427B-A3CE-26F7866A1979}" sibTransId="{262A557A-A524-46D3-928F-510F57FB407B}"/>
    <dgm:cxn modelId="{21583B62-CE7E-4E56-BF19-FB9A90755953}" srcId="{AD23BA52-C668-44BD-A01E-F3E995F98DF4}" destId="{5771D9F8-498B-4107-BAE5-573E36EC1549}" srcOrd="4" destOrd="0" parTransId="{0A76B7E9-B549-4807-AD16-4D972E470903}" sibTransId="{8B12635E-8C98-446B-A20D-1395F6061B95}"/>
    <dgm:cxn modelId="{A693FE1F-F85D-4B47-9A90-B97CC3605E58}" type="presOf" srcId="{5771D9F8-498B-4107-BAE5-573E36EC1549}" destId="{6772B73A-A4E6-411A-BC08-66C975878503}" srcOrd="0" destOrd="0" presId="urn:microsoft.com/office/officeart/2005/8/layout/default"/>
    <dgm:cxn modelId="{8E56349B-A832-4245-8FF8-6CBA9E8552E3}" srcId="{AD23BA52-C668-44BD-A01E-F3E995F98DF4}" destId="{F373CDE3-6FF8-4E02-9B0A-E04FFC6583F9}" srcOrd="8" destOrd="0" parTransId="{174B2EC4-35C0-47E6-9CED-C83DC202C302}" sibTransId="{CD783700-FB02-4391-BC79-74083907DA49}"/>
    <dgm:cxn modelId="{15ED4A84-7265-4167-98ED-37175CB2A3B2}" srcId="{AD23BA52-C668-44BD-A01E-F3E995F98DF4}" destId="{34031F2A-2B5F-4BFC-A3FB-EC76CA6CB62C}" srcOrd="0" destOrd="0" parTransId="{8061C2A6-D99B-4643-BC84-5C362BED9842}" sibTransId="{07E32CA1-BEE9-4EB0-B5F5-948D906C941E}"/>
    <dgm:cxn modelId="{20FCC2E5-54FB-4724-B2FA-CBF196690909}" type="presOf" srcId="{AD23BA52-C668-44BD-A01E-F3E995F98DF4}" destId="{6D08E4B0-0559-4401-8BE7-49F8FC55BCB0}" srcOrd="0" destOrd="0" presId="urn:microsoft.com/office/officeart/2005/8/layout/default"/>
    <dgm:cxn modelId="{7C18263F-A408-4750-8DEF-C341524D1B13}" type="presOf" srcId="{1F3B53DE-A2DD-4396-8820-88E2DD2507D6}" destId="{6290F05D-AF83-4559-9D2B-0FB63990B7C3}" srcOrd="0" destOrd="0" presId="urn:microsoft.com/office/officeart/2005/8/layout/default"/>
    <dgm:cxn modelId="{A4AF152F-D6BE-48AD-B3EB-676D5AE01FF0}" srcId="{AD23BA52-C668-44BD-A01E-F3E995F98DF4}" destId="{D4DFB363-7E5E-41DE-B598-D2324300A179}" srcOrd="1" destOrd="0" parTransId="{1D40D968-E162-49C7-8C51-BB112FE2391C}" sibTransId="{9B5A3A78-8347-44C1-8996-A4CD98AB486A}"/>
    <dgm:cxn modelId="{401DC666-DFD9-4F3B-8DCA-CC80CECCF1FA}" type="presOf" srcId="{C545FFA4-9289-4759-B330-28EB750EFAA8}" destId="{315C958B-E2E9-4611-A5CA-DA436126C42D}" srcOrd="0" destOrd="0" presId="urn:microsoft.com/office/officeart/2005/8/layout/default"/>
    <dgm:cxn modelId="{F18ADB7E-3D97-4FC8-968A-D19F7173790B}" type="presParOf" srcId="{6D08E4B0-0559-4401-8BE7-49F8FC55BCB0}" destId="{CBB82F9B-9908-4FBF-B2C9-8405ABE81DE9}" srcOrd="0" destOrd="0" presId="urn:microsoft.com/office/officeart/2005/8/layout/default"/>
    <dgm:cxn modelId="{3E978E04-EA28-43D8-9DAF-402EA39A7268}" type="presParOf" srcId="{6D08E4B0-0559-4401-8BE7-49F8FC55BCB0}" destId="{656729ED-A0CD-4F9F-BC49-E6EC396366EB}" srcOrd="1" destOrd="0" presId="urn:microsoft.com/office/officeart/2005/8/layout/default"/>
    <dgm:cxn modelId="{14A24F47-6993-48C3-A282-27D621404D15}" type="presParOf" srcId="{6D08E4B0-0559-4401-8BE7-49F8FC55BCB0}" destId="{9841EA9D-68D7-496E-BDE4-2675C1D63AD4}" srcOrd="2" destOrd="0" presId="urn:microsoft.com/office/officeart/2005/8/layout/default"/>
    <dgm:cxn modelId="{AFC3EFDD-8026-40DC-B600-705417699086}" type="presParOf" srcId="{6D08E4B0-0559-4401-8BE7-49F8FC55BCB0}" destId="{98DFFEE5-C1E3-4778-9385-6A2874EC5024}" srcOrd="3" destOrd="0" presId="urn:microsoft.com/office/officeart/2005/8/layout/default"/>
    <dgm:cxn modelId="{09696C32-2681-46E5-AB4C-58F6649D0BF8}" type="presParOf" srcId="{6D08E4B0-0559-4401-8BE7-49F8FC55BCB0}" destId="{7D21C0BA-36A4-46FB-B775-9A66CB99F0CA}" srcOrd="4" destOrd="0" presId="urn:microsoft.com/office/officeart/2005/8/layout/default"/>
    <dgm:cxn modelId="{3D2CE906-B798-4517-AAC3-733A1E85EA46}" type="presParOf" srcId="{6D08E4B0-0559-4401-8BE7-49F8FC55BCB0}" destId="{DD992F41-FB61-4757-88F0-B1249D12095F}" srcOrd="5" destOrd="0" presId="urn:microsoft.com/office/officeart/2005/8/layout/default"/>
    <dgm:cxn modelId="{69DE2FAF-0B72-46F8-96C1-5512486AA6CA}" type="presParOf" srcId="{6D08E4B0-0559-4401-8BE7-49F8FC55BCB0}" destId="{315C958B-E2E9-4611-A5CA-DA436126C42D}" srcOrd="6" destOrd="0" presId="urn:microsoft.com/office/officeart/2005/8/layout/default"/>
    <dgm:cxn modelId="{07AD986E-40D9-45BB-BB27-B7D79F3F113C}" type="presParOf" srcId="{6D08E4B0-0559-4401-8BE7-49F8FC55BCB0}" destId="{F6AC3C06-D3D1-47D0-A98F-97DB6A0BFE41}" srcOrd="7" destOrd="0" presId="urn:microsoft.com/office/officeart/2005/8/layout/default"/>
    <dgm:cxn modelId="{4723CB3C-F28A-4AC6-84C2-F67390E852C4}" type="presParOf" srcId="{6D08E4B0-0559-4401-8BE7-49F8FC55BCB0}" destId="{6772B73A-A4E6-411A-BC08-66C975878503}" srcOrd="8" destOrd="0" presId="urn:microsoft.com/office/officeart/2005/8/layout/default"/>
    <dgm:cxn modelId="{01E9EA4B-CA92-466A-BC47-65B12E0BC2CD}" type="presParOf" srcId="{6D08E4B0-0559-4401-8BE7-49F8FC55BCB0}" destId="{F1E92510-E369-451A-A135-C797EC3DF41A}" srcOrd="9" destOrd="0" presId="urn:microsoft.com/office/officeart/2005/8/layout/default"/>
    <dgm:cxn modelId="{88CE48EF-9E0D-4F54-9FBD-3156B61EF9C7}" type="presParOf" srcId="{6D08E4B0-0559-4401-8BE7-49F8FC55BCB0}" destId="{D079FAAB-FEE6-435E-A846-952E784E5F21}" srcOrd="10" destOrd="0" presId="urn:microsoft.com/office/officeart/2005/8/layout/default"/>
    <dgm:cxn modelId="{88108594-39A0-44FC-BF83-E92ED75CB4DA}" type="presParOf" srcId="{6D08E4B0-0559-4401-8BE7-49F8FC55BCB0}" destId="{4E6747D1-BF57-46F4-AEC6-F87DA872F871}" srcOrd="11" destOrd="0" presId="urn:microsoft.com/office/officeart/2005/8/layout/default"/>
    <dgm:cxn modelId="{5BB1659F-CC04-4E51-B3D2-FFA783734E61}" type="presParOf" srcId="{6D08E4B0-0559-4401-8BE7-49F8FC55BCB0}" destId="{DA213867-C6A2-4003-87A1-F81B41BC4328}" srcOrd="12" destOrd="0" presId="urn:microsoft.com/office/officeart/2005/8/layout/default"/>
    <dgm:cxn modelId="{741C37AE-D370-41A4-98EA-7B816CDED411}" type="presParOf" srcId="{6D08E4B0-0559-4401-8BE7-49F8FC55BCB0}" destId="{972C77B9-B8D6-4856-9D5A-F5487400479B}" srcOrd="13" destOrd="0" presId="urn:microsoft.com/office/officeart/2005/8/layout/default"/>
    <dgm:cxn modelId="{93EC867A-48BB-4FCD-A711-B9B9E228B97D}" type="presParOf" srcId="{6D08E4B0-0559-4401-8BE7-49F8FC55BCB0}" destId="{6290F05D-AF83-4559-9D2B-0FB63990B7C3}" srcOrd="14" destOrd="0" presId="urn:microsoft.com/office/officeart/2005/8/layout/default"/>
    <dgm:cxn modelId="{1A706627-6F67-452E-8623-C8D0B5287F98}" type="presParOf" srcId="{6D08E4B0-0559-4401-8BE7-49F8FC55BCB0}" destId="{21A625AA-BBA4-4CEF-B265-8AAA27F2DF33}" srcOrd="15" destOrd="0" presId="urn:microsoft.com/office/officeart/2005/8/layout/default"/>
    <dgm:cxn modelId="{D8259365-2CD2-4EE1-A047-5850CF2F57D0}" type="presParOf" srcId="{6D08E4B0-0559-4401-8BE7-49F8FC55BCB0}" destId="{4480AC6D-D6A2-49AF-BFC8-92B9D3A071A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ED3DC-2A5C-4916-A62C-59C2A6393E8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F64A321-B482-4F0A-94FD-6F9332F43B16}">
      <dgm:prSet phldrT="[Text]" custT="1"/>
      <dgm:spPr/>
      <dgm:t>
        <a:bodyPr/>
        <a:lstStyle/>
        <a:p>
          <a:r>
            <a:rPr lang="en-US" sz="2400" dirty="0"/>
            <a:t>-“</a:t>
          </a:r>
          <a:r>
            <a:rPr lang="en-US" sz="2400" i="1" dirty="0"/>
            <a:t>Learn something and achieve goals</a:t>
          </a:r>
          <a:r>
            <a:rPr lang="en-US" sz="2400" dirty="0"/>
            <a:t>”</a:t>
          </a:r>
        </a:p>
        <a:p>
          <a:r>
            <a:rPr lang="en-US" sz="2400" dirty="0"/>
            <a:t>-“</a:t>
          </a:r>
          <a:r>
            <a:rPr lang="en-US" sz="2400" i="1" dirty="0"/>
            <a:t>Guidance and leadership on 4-H and project subject matters</a:t>
          </a:r>
          <a:r>
            <a:rPr lang="en-US" sz="2400" dirty="0"/>
            <a:t>”</a:t>
          </a:r>
        </a:p>
        <a:p>
          <a:r>
            <a:rPr lang="en-US" sz="2400" i="1" dirty="0"/>
            <a:t>-“Meet people with similar interests”</a:t>
          </a:r>
        </a:p>
        <a:p>
          <a:r>
            <a:rPr lang="en-US" sz="2400" i="1" dirty="0"/>
            <a:t>-“To learn valuable skills”</a:t>
          </a:r>
          <a:endParaRPr lang="en-US" sz="2400" dirty="0"/>
        </a:p>
      </dgm:t>
    </dgm:pt>
    <dgm:pt modelId="{98F7F0B6-57D6-4AC8-96CA-D388322EB9C9}" type="parTrans" cxnId="{C43B3ED7-11F3-4DE8-83DA-3C1FF3297952}">
      <dgm:prSet/>
      <dgm:spPr/>
      <dgm:t>
        <a:bodyPr/>
        <a:lstStyle/>
        <a:p>
          <a:endParaRPr lang="en-US"/>
        </a:p>
      </dgm:t>
    </dgm:pt>
    <dgm:pt modelId="{39EC232B-E13A-4953-9640-5CB9699544DD}" type="sibTrans" cxnId="{C43B3ED7-11F3-4DE8-83DA-3C1FF3297952}">
      <dgm:prSet/>
      <dgm:spPr/>
      <dgm:t>
        <a:bodyPr/>
        <a:lstStyle/>
        <a:p>
          <a:endParaRPr lang="en-US"/>
        </a:p>
      </dgm:t>
    </dgm:pt>
    <dgm:pt modelId="{45D7BDD6-FCE6-4634-80D6-37E190A23C82}" type="pres">
      <dgm:prSet presAssocID="{F28ED3DC-2A5C-4916-A62C-59C2A6393E8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5A59849-B14A-4CDE-9BD8-E00149E0B9E4}" type="pres">
      <dgm:prSet presAssocID="{BF64A321-B482-4F0A-94FD-6F9332F43B16}" presName="composite" presStyleCnt="0">
        <dgm:presLayoutVars>
          <dgm:chMax/>
          <dgm:chPref/>
        </dgm:presLayoutVars>
      </dgm:prSet>
      <dgm:spPr/>
    </dgm:pt>
    <dgm:pt modelId="{5DE60573-CBFA-471D-AE9A-23EC7D5DF145}" type="pres">
      <dgm:prSet presAssocID="{BF64A321-B482-4F0A-94FD-6F9332F43B16}" presName="Image" presStyleLbl="bgImgPlace1" presStyleIdx="0" presStyleCnt="1"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FCB6CF81-5044-4C5F-9AFB-5367A32BFAE7}" type="pres">
      <dgm:prSet presAssocID="{BF64A321-B482-4F0A-94FD-6F9332F43B16}" presName="ParentText" presStyleLbl="revTx" presStyleIdx="0" presStyleCnt="1" custScaleX="122074" custScaleY="97894" custLinFactNeighborX="14810" custLinFactNeighborY="5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F2C1E-DD0F-486D-8FAB-37B56FFE1F03}" type="pres">
      <dgm:prSet presAssocID="{BF64A321-B482-4F0A-94FD-6F9332F43B16}" presName="tlFrame" presStyleLbl="node1" presStyleIdx="0" presStyleCnt="4" custLinFactNeighborX="20164" custLinFactNeighborY="28792"/>
      <dgm:spPr/>
    </dgm:pt>
    <dgm:pt modelId="{52115265-E1B9-4957-8B7F-8F41C5E33BC3}" type="pres">
      <dgm:prSet presAssocID="{BF64A321-B482-4F0A-94FD-6F9332F43B16}" presName="trFrame" presStyleLbl="node1" presStyleIdx="1" presStyleCnt="4" custLinFactNeighborX="97944" custLinFactNeighborY="29304"/>
      <dgm:spPr/>
    </dgm:pt>
    <dgm:pt modelId="{5E433AF3-C1B8-46F4-A739-9FF4A318094C}" type="pres">
      <dgm:prSet presAssocID="{BF64A321-B482-4F0A-94FD-6F9332F43B16}" presName="blFrame" presStyleLbl="node1" presStyleIdx="2" presStyleCnt="4" custLinFactNeighborX="20164"/>
      <dgm:spPr/>
    </dgm:pt>
    <dgm:pt modelId="{A6B31420-098F-4175-B51B-CC8797A56447}" type="pres">
      <dgm:prSet presAssocID="{BF64A321-B482-4F0A-94FD-6F9332F43B16}" presName="brFrame" presStyleLbl="node1" presStyleIdx="3" presStyleCnt="4" custLinFactNeighborX="89480" custLinFactNeighborY="2418"/>
      <dgm:spPr/>
    </dgm:pt>
  </dgm:ptLst>
  <dgm:cxnLst>
    <dgm:cxn modelId="{C43B3ED7-11F3-4DE8-83DA-3C1FF3297952}" srcId="{F28ED3DC-2A5C-4916-A62C-59C2A6393E8F}" destId="{BF64A321-B482-4F0A-94FD-6F9332F43B16}" srcOrd="0" destOrd="0" parTransId="{98F7F0B6-57D6-4AC8-96CA-D388322EB9C9}" sibTransId="{39EC232B-E13A-4953-9640-5CB9699544DD}"/>
    <dgm:cxn modelId="{B587A4AA-9CE5-4FB8-B571-8BA8A6E959DE}" type="presOf" srcId="{F28ED3DC-2A5C-4916-A62C-59C2A6393E8F}" destId="{45D7BDD6-FCE6-4634-80D6-37E190A23C82}" srcOrd="0" destOrd="0" presId="urn:microsoft.com/office/officeart/2009/3/layout/FramedTextPicture"/>
    <dgm:cxn modelId="{85B3A2DA-0D5F-4026-998E-824E6E8F6794}" type="presOf" srcId="{BF64A321-B482-4F0A-94FD-6F9332F43B16}" destId="{FCB6CF81-5044-4C5F-9AFB-5367A32BFAE7}" srcOrd="0" destOrd="0" presId="urn:microsoft.com/office/officeart/2009/3/layout/FramedTextPicture"/>
    <dgm:cxn modelId="{44DAC993-06D2-40B8-B65F-0FE628F67240}" type="presParOf" srcId="{45D7BDD6-FCE6-4634-80D6-37E190A23C82}" destId="{15A59849-B14A-4CDE-9BD8-E00149E0B9E4}" srcOrd="0" destOrd="0" presId="urn:microsoft.com/office/officeart/2009/3/layout/FramedTextPicture"/>
    <dgm:cxn modelId="{2BE0F8CA-D9C8-4645-BE1A-AF91B03573D4}" type="presParOf" srcId="{15A59849-B14A-4CDE-9BD8-E00149E0B9E4}" destId="{5DE60573-CBFA-471D-AE9A-23EC7D5DF145}" srcOrd="0" destOrd="0" presId="urn:microsoft.com/office/officeart/2009/3/layout/FramedTextPicture"/>
    <dgm:cxn modelId="{3D27DE41-E774-433E-9766-11684A04C8DF}" type="presParOf" srcId="{15A59849-B14A-4CDE-9BD8-E00149E0B9E4}" destId="{FCB6CF81-5044-4C5F-9AFB-5367A32BFAE7}" srcOrd="1" destOrd="0" presId="urn:microsoft.com/office/officeart/2009/3/layout/FramedTextPicture"/>
    <dgm:cxn modelId="{096DC1F0-DC97-4BC5-9F9D-D197407A4722}" type="presParOf" srcId="{15A59849-B14A-4CDE-9BD8-E00149E0B9E4}" destId="{E24F2C1E-DD0F-486D-8FAB-37B56FFE1F03}" srcOrd="2" destOrd="0" presId="urn:microsoft.com/office/officeart/2009/3/layout/FramedTextPicture"/>
    <dgm:cxn modelId="{D106770D-F8AC-42B4-B297-E70809300058}" type="presParOf" srcId="{15A59849-B14A-4CDE-9BD8-E00149E0B9E4}" destId="{52115265-E1B9-4957-8B7F-8F41C5E33BC3}" srcOrd="3" destOrd="0" presId="urn:microsoft.com/office/officeart/2009/3/layout/FramedTextPicture"/>
    <dgm:cxn modelId="{59DBA32A-9C10-46AB-8238-6EB3BFC47B50}" type="presParOf" srcId="{15A59849-B14A-4CDE-9BD8-E00149E0B9E4}" destId="{5E433AF3-C1B8-46F4-A739-9FF4A318094C}" srcOrd="4" destOrd="0" presId="urn:microsoft.com/office/officeart/2009/3/layout/FramedTextPicture"/>
    <dgm:cxn modelId="{1F6A35CF-6D4F-4F8F-A71D-04A2383BEF36}" type="presParOf" srcId="{15A59849-B14A-4CDE-9BD8-E00149E0B9E4}" destId="{A6B31420-098F-4175-B51B-CC8797A5644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82F9B-9908-4FBF-B2C9-8405ABE81DE9}">
      <dsp:nvSpPr>
        <dsp:cNvPr id="0" name=""/>
        <dsp:cNvSpPr/>
      </dsp:nvSpPr>
      <dsp:spPr>
        <a:xfrm>
          <a:off x="437197" y="893"/>
          <a:ext cx="2502608" cy="1501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Why joined   4-H</a:t>
          </a:r>
        </a:p>
      </dsp:txBody>
      <dsp:txXfrm>
        <a:off x="437197" y="893"/>
        <a:ext cx="2502608" cy="1501565"/>
      </dsp:txXfrm>
    </dsp:sp>
    <dsp:sp modelId="{9841EA9D-68D7-496E-BDE4-2675C1D63AD4}">
      <dsp:nvSpPr>
        <dsp:cNvPr id="0" name=""/>
        <dsp:cNvSpPr/>
      </dsp:nvSpPr>
      <dsp:spPr>
        <a:xfrm>
          <a:off x="3190067" y="893"/>
          <a:ext cx="2502608" cy="1501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How they heard about 4-H</a:t>
          </a:r>
        </a:p>
      </dsp:txBody>
      <dsp:txXfrm>
        <a:off x="3190067" y="893"/>
        <a:ext cx="2502608" cy="1501565"/>
      </dsp:txXfrm>
    </dsp:sp>
    <dsp:sp modelId="{7D21C0BA-36A4-46FB-B775-9A66CB99F0CA}">
      <dsp:nvSpPr>
        <dsp:cNvPr id="0" name=""/>
        <dsp:cNvSpPr/>
      </dsp:nvSpPr>
      <dsp:spPr>
        <a:xfrm>
          <a:off x="5942936" y="893"/>
          <a:ext cx="2502608" cy="1501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Intent to re-enroll</a:t>
          </a:r>
        </a:p>
      </dsp:txBody>
      <dsp:txXfrm>
        <a:off x="5942936" y="893"/>
        <a:ext cx="2502608" cy="1501565"/>
      </dsp:txXfrm>
    </dsp:sp>
    <dsp:sp modelId="{315C958B-E2E9-4611-A5CA-DA436126C42D}">
      <dsp:nvSpPr>
        <dsp:cNvPr id="0" name=""/>
        <dsp:cNvSpPr/>
      </dsp:nvSpPr>
      <dsp:spPr>
        <a:xfrm>
          <a:off x="437197" y="1752719"/>
          <a:ext cx="2502608" cy="15015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Family history in 4-H</a:t>
          </a:r>
        </a:p>
      </dsp:txBody>
      <dsp:txXfrm>
        <a:off x="437197" y="1752719"/>
        <a:ext cx="2502608" cy="1501565"/>
      </dsp:txXfrm>
    </dsp:sp>
    <dsp:sp modelId="{6772B73A-A4E6-411A-BC08-66C975878503}">
      <dsp:nvSpPr>
        <dsp:cNvPr id="0" name=""/>
        <dsp:cNvSpPr/>
      </dsp:nvSpPr>
      <dsp:spPr>
        <a:xfrm>
          <a:off x="3190067" y="1752719"/>
          <a:ext cx="2502608" cy="15015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Expectations </a:t>
          </a:r>
          <a:r>
            <a:rPr lang="en-US" sz="1600" kern="1200" dirty="0"/>
            <a:t>(adult only; open ended)</a:t>
          </a:r>
        </a:p>
      </dsp:txBody>
      <dsp:txXfrm>
        <a:off x="3190067" y="1752719"/>
        <a:ext cx="2502608" cy="1501565"/>
      </dsp:txXfrm>
    </dsp:sp>
    <dsp:sp modelId="{D079FAAB-FEE6-435E-A846-952E784E5F21}">
      <dsp:nvSpPr>
        <dsp:cNvPr id="0" name=""/>
        <dsp:cNvSpPr/>
      </dsp:nvSpPr>
      <dsp:spPr>
        <a:xfrm>
          <a:off x="5942936" y="1752719"/>
          <a:ext cx="2502608" cy="1501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Best part of </a:t>
          </a:r>
          <a:r>
            <a:rPr lang="en-US" sz="2500" kern="1200" dirty="0" smtClean="0"/>
            <a:t>4-H </a:t>
          </a:r>
          <a:r>
            <a:rPr lang="en-US" sz="2500" kern="1200" dirty="0"/>
            <a:t/>
          </a:r>
          <a:br>
            <a:rPr lang="en-US" sz="2500" kern="1200" dirty="0"/>
          </a:br>
          <a:r>
            <a:rPr lang="en-US" sz="1600" kern="1200" dirty="0"/>
            <a:t>(open ended)</a:t>
          </a:r>
        </a:p>
      </dsp:txBody>
      <dsp:txXfrm>
        <a:off x="5942936" y="1752719"/>
        <a:ext cx="2502608" cy="1501565"/>
      </dsp:txXfrm>
    </dsp:sp>
    <dsp:sp modelId="{DA213867-C6A2-4003-87A1-F81B41BC4328}">
      <dsp:nvSpPr>
        <dsp:cNvPr id="0" name=""/>
        <dsp:cNvSpPr/>
      </dsp:nvSpPr>
      <dsp:spPr>
        <a:xfrm>
          <a:off x="437197" y="3504545"/>
          <a:ext cx="2502608" cy="1501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Changes they’d make </a:t>
          </a:r>
          <a:r>
            <a:rPr lang="en-US" sz="1600" kern="1200" dirty="0"/>
            <a:t>(open ended)</a:t>
          </a:r>
        </a:p>
      </dsp:txBody>
      <dsp:txXfrm>
        <a:off x="437197" y="3504545"/>
        <a:ext cx="2502608" cy="1501565"/>
      </dsp:txXfrm>
    </dsp:sp>
    <dsp:sp modelId="{6290F05D-AF83-4559-9D2B-0FB63990B7C3}">
      <dsp:nvSpPr>
        <dsp:cNvPr id="0" name=""/>
        <dsp:cNvSpPr/>
      </dsp:nvSpPr>
      <dsp:spPr>
        <a:xfrm>
          <a:off x="3190067" y="3504545"/>
          <a:ext cx="2502608" cy="1501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General experience </a:t>
          </a:r>
          <a:r>
            <a:rPr lang="en-US" sz="1600" kern="1200" dirty="0"/>
            <a:t>(scale)</a:t>
          </a:r>
        </a:p>
      </dsp:txBody>
      <dsp:txXfrm>
        <a:off x="3190067" y="3504545"/>
        <a:ext cx="2502608" cy="1501565"/>
      </dsp:txXfrm>
    </dsp:sp>
    <dsp:sp modelId="{4480AC6D-D6A2-49AF-BFC8-92B9D3A071A9}">
      <dsp:nvSpPr>
        <dsp:cNvPr id="0" name=""/>
        <dsp:cNvSpPr/>
      </dsp:nvSpPr>
      <dsp:spPr>
        <a:xfrm>
          <a:off x="5942936" y="3504545"/>
          <a:ext cx="2502608" cy="15015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Reasons may not return </a:t>
          </a:r>
          <a:r>
            <a:rPr lang="en-US" sz="1600" kern="1200" dirty="0"/>
            <a:t>(youth only)</a:t>
          </a:r>
        </a:p>
      </dsp:txBody>
      <dsp:txXfrm>
        <a:off x="5942936" y="3504545"/>
        <a:ext cx="2502608" cy="150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60573-CBFA-471D-AE9A-23EC7D5DF145}">
      <dsp:nvSpPr>
        <dsp:cNvPr id="0" name=""/>
        <dsp:cNvSpPr/>
      </dsp:nvSpPr>
      <dsp:spPr>
        <a:xfrm>
          <a:off x="831382" y="2633"/>
          <a:ext cx="3153914" cy="210260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6CF81-5044-4C5F-9AFB-5367A32BFAE7}">
      <dsp:nvSpPr>
        <dsp:cNvPr id="0" name=""/>
        <dsp:cNvSpPr/>
      </dsp:nvSpPr>
      <dsp:spPr>
        <a:xfrm>
          <a:off x="4285572" y="2421497"/>
          <a:ext cx="5454655" cy="2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-“</a:t>
          </a:r>
          <a:r>
            <a:rPr lang="en-US" sz="2400" i="1" kern="1200" dirty="0"/>
            <a:t>Learn something and achieve goals</a:t>
          </a:r>
          <a:r>
            <a:rPr lang="en-US" sz="2400" kern="1200" dirty="0"/>
            <a:t>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-“</a:t>
          </a:r>
          <a:r>
            <a:rPr lang="en-US" sz="2400" i="1" kern="1200" dirty="0"/>
            <a:t>Guidance and leadership on 4-H and project subject matters</a:t>
          </a:r>
          <a:r>
            <a:rPr lang="en-US" sz="2400" kern="1200" dirty="0"/>
            <a:t>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/>
            <a:t>-“Meet people with similar interests”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/>
            <a:t>-“To learn valuable skills”</a:t>
          </a:r>
          <a:endParaRPr lang="en-US" sz="2400" kern="1200" dirty="0"/>
        </a:p>
      </dsp:txBody>
      <dsp:txXfrm>
        <a:off x="4285572" y="2421497"/>
        <a:ext cx="5454655" cy="2701876"/>
      </dsp:txXfrm>
    </dsp:sp>
    <dsp:sp modelId="{E24F2C1E-DD0F-486D-8FAB-37B56FFE1F03}">
      <dsp:nvSpPr>
        <dsp:cNvPr id="0" name=""/>
        <dsp:cNvSpPr/>
      </dsp:nvSpPr>
      <dsp:spPr>
        <a:xfrm>
          <a:off x="3939127" y="2151866"/>
          <a:ext cx="1073116" cy="1073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5265-E1B9-4957-8B7F-8F41C5E33BC3}">
      <dsp:nvSpPr>
        <dsp:cNvPr id="0" name=""/>
        <dsp:cNvSpPr/>
      </dsp:nvSpPr>
      <dsp:spPr>
        <a:xfrm rot="5400000">
          <a:off x="8988420" y="2157500"/>
          <a:ext cx="1073393" cy="107311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33AF3-C1B8-46F4-A739-9FF4A318094C}">
      <dsp:nvSpPr>
        <dsp:cNvPr id="0" name=""/>
        <dsp:cNvSpPr/>
      </dsp:nvSpPr>
      <dsp:spPr>
        <a:xfrm rot="16200000">
          <a:off x="3938988" y="4317902"/>
          <a:ext cx="1073393" cy="107311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31420-098F-4175-B51B-CC8797A56447}">
      <dsp:nvSpPr>
        <dsp:cNvPr id="0" name=""/>
        <dsp:cNvSpPr/>
      </dsp:nvSpPr>
      <dsp:spPr>
        <a:xfrm rot="10800000">
          <a:off x="8897730" y="4343718"/>
          <a:ext cx="1073116" cy="1073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67D4-64DC-4E79-86B2-F7DC79E134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39C3-4B64-4BB3-B2DC-8EEA72B2F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Kendra &amp; </a:t>
            </a:r>
            <a:r>
              <a:rPr lang="en-US" dirty="0" err="1"/>
              <a:t>JoLynn</a:t>
            </a:r>
            <a:r>
              <a:rPr lang="en-US" dirty="0"/>
              <a:t> introduce</a:t>
            </a:r>
            <a:r>
              <a:rPr lang="en-US" baseline="0" dirty="0"/>
              <a:t> themselves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2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7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JOLYNN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ABD31-8E17-419A-834C-4FC980B09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KENDRA</a:t>
            </a:r>
            <a:endParaRPr lang="en-US" dirty="0"/>
          </a:p>
          <a:p>
            <a:endParaRPr lang="en-US" dirty="0"/>
          </a:p>
          <a:p>
            <a:r>
              <a:rPr lang="en-US" dirty="0"/>
              <a:t>Quantitative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could choose more than one</a:t>
            </a: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</a:t>
            </a:r>
            <a:r>
              <a:rPr lang="en-US" baseline="0" dirty="0"/>
              <a:t> choices were: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Had a friend in 4-H: 27%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Make friends: 32%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</a:t>
            </a:r>
            <a:r>
              <a:rPr lang="en-US" baseline="0" dirty="0"/>
              <a:t> at fair: 29%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Community service: 26%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Personal growth: 28%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Other</a:t>
            </a:r>
            <a:r>
              <a:rPr lang="en-US" baseline="0" dirty="0"/>
              <a:t>: 7%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F6ADB-3D4B-4F6F-9493-BE556C52BF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JOLYNN</a:t>
            </a:r>
          </a:p>
          <a:p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Based on qualitative</a:t>
            </a:r>
            <a:r>
              <a:rPr lang="en-US" b="1" baseline="0" dirty="0" smtClean="0">
                <a:solidFill>
                  <a:srgbClr val="000000"/>
                </a:solidFill>
                <a:latin typeface="Calibri"/>
              </a:rPr>
              <a:t> (open-ended data)….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F6ADB-3D4B-4F6F-9493-BE556C52BF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JOLYNN</a:t>
            </a:r>
          </a:p>
          <a:p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Based on qualitative</a:t>
            </a:r>
            <a:r>
              <a:rPr lang="en-US" b="1" baseline="0" dirty="0" smtClean="0">
                <a:solidFill>
                  <a:srgbClr val="000000"/>
                </a:solidFill>
                <a:latin typeface="+mn-lt"/>
              </a:rPr>
              <a:t> (open-ended data)….</a:t>
            </a:r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  <a:p>
            <a:r>
              <a:rPr lang="en-US" dirty="0"/>
              <a:t>Communication and organization: matches adult responses from previous years</a:t>
            </a:r>
          </a:p>
          <a:p>
            <a:endParaRPr lang="en-US" baseline="0" dirty="0"/>
          </a:p>
          <a:p>
            <a:r>
              <a:rPr lang="en-US" baseline="0" dirty="0"/>
              <a:t>Meetings: too long, boring, not fun, meet more </a:t>
            </a:r>
            <a:r>
              <a:rPr lang="en-US" baseline="0" dirty="0" smtClean="0"/>
              <a:t>often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ABD31-8E17-419A-834C-4FC980B09D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JOLYNN</a:t>
            </a:r>
          </a:p>
          <a:p>
            <a:endParaRPr lang="en-US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+mn-lt"/>
              </a:rPr>
              <a:t>First started asking these</a:t>
            </a:r>
            <a:r>
              <a:rPr lang="en-US" b="1" baseline="0" dirty="0" smtClean="0">
                <a:solidFill>
                  <a:srgbClr val="000000"/>
                </a:solidFill>
                <a:latin typeface="+mn-lt"/>
              </a:rPr>
              <a:t> questions in 2016-17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F6ADB-3D4B-4F6F-9493-BE556C52BF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JOLYNN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Lack of guidance and instruction, negative communication, and negative organization have been consistently key issues and ways that expectations have not been met. </a:t>
            </a:r>
            <a:r>
              <a:rPr lang="en-US" dirty="0" smtClean="0">
                <a:effectLst/>
              </a:rPr>
              <a:t>Similar </a:t>
            </a:r>
            <a:r>
              <a:rPr lang="en-US" dirty="0">
                <a:effectLst/>
              </a:rPr>
              <a:t>to other </a:t>
            </a:r>
            <a:r>
              <a:rPr lang="en-US" dirty="0" smtClean="0">
                <a:effectLst/>
              </a:rPr>
              <a:t>qualitative</a:t>
            </a:r>
            <a:r>
              <a:rPr lang="en-US" baseline="0" dirty="0" smtClean="0">
                <a:effectLst/>
              </a:rPr>
              <a:t> findings about issues with the program.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ffectLst/>
              </a:rPr>
              <a:t>Responses to question: “If you or your child had expectations, what were they?”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39C3-4B64-4BB3-B2DC-8EEA72B2FC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2619-B301-9A4B-9CE4-C0026915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8579-5D49-7E44-B92A-0D727618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B38E-9012-244E-896B-01F9D934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1CE5-101A-0D4D-AE5D-914D226B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89E5-22FD-094D-8521-B779E94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DAD1-1A77-ED47-AABD-10F33B8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B27-85A3-8D4C-BD04-1CEC881E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B7FD-548C-CF49-89E7-0BED4FAE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B536-AB57-C74B-8952-12310D47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91A9-35E4-E94E-852E-76D788F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55AE-0DD5-DE4B-985D-2B4BF9C9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4023E-690E-B047-89C9-A88BAE4F6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B566-B059-8B44-8D79-93835AB2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3738-5171-C54D-8C35-110A7119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FE79-2DD5-2A44-AA8A-4E97414A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2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EC3-FAE4-DD47-84CC-348AF71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EB39-5FEF-B44F-A02A-072F66CF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657C-867B-6244-8036-C6738811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07E6-8058-5946-9C2D-AFFB9B1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42E-8EE7-DF48-951D-694D174A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9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1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8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1767-4308-0E4D-A8D5-D134EA99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B54AD-F33E-A94F-85F4-C42579C8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3FF3-5395-3242-8A8B-B4EB8068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68D5-D44C-3346-A259-A8B40093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A414-6177-7C44-A19E-54683FDA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7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1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8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3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2619-B301-9A4B-9CE4-C0026915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8579-5D49-7E44-B92A-0D727618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B38E-9012-244E-896B-01F9D934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1CE5-101A-0D4D-AE5D-914D226B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89E5-22FD-094D-8521-B779E94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EC3-FAE4-DD47-84CC-348AF71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EB39-5FEF-B44F-A02A-072F66CF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657C-867B-6244-8036-C6738811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07E6-8058-5946-9C2D-AFFB9B1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42E-8EE7-DF48-951D-694D174A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3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1767-4308-0E4D-A8D5-D134EA99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B54AD-F33E-A94F-85F4-C42579C8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3FF3-5395-3242-8A8B-B4EB8068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68D5-D44C-3346-A259-A8B40093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A414-6177-7C44-A19E-54683FDA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3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47ED-E444-8F48-9D2D-4C771B20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035-0649-0A48-8E6C-5B3DAACB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9844C-87AA-FD4F-92CB-A54740D1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F6881-C488-794A-AC41-94F537B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7446-1212-E349-BECD-3F42D975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E2EF-0BE1-1145-9D6B-95402D56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1F7D-27E2-0E45-9BCB-005FA737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6673-79D7-8B40-9AF8-2C4DA870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932F-A40C-124E-A197-6D064F53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AD215-E280-3C4E-9058-193E0FD9F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6B6FC-FB02-634C-BD5F-C029A907F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98D63-B57F-C647-8E01-8A4FBC1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128C1-513D-3740-B47E-0CCA775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7D43-F4C6-5840-B7F5-07C56CE5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AC03-BE92-D34A-9492-49AE570A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8227A-8D62-A44D-BD4C-DD8E1FA4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A9C5-F0BE-FB49-BABD-B662C8DF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B98C-AEFA-944D-B47F-C20936E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47ED-E444-8F48-9D2D-4C771B20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035-0649-0A48-8E6C-5B3DAACB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9844C-87AA-FD4F-92CB-A54740D1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F6881-C488-794A-AC41-94F537B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7446-1212-E349-BECD-3F42D975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E2EF-0BE1-1145-9D6B-95402D56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8526-592F-F040-A51F-5E614DB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60140-75E3-684F-AA72-4F53DB69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F7D45-E0A9-CE42-BF13-C7714C1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2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6DA9-AD5A-EE49-8E3C-36364883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1D5-5C75-ED4A-9F27-1F6738C9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CDC1-16CC-A74C-948C-BD72CCB0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CCD4-EB3A-934F-8B84-8D9109EB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1893-142F-8041-954B-94FCD652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83608-A2E5-F04A-8E19-E3268D1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5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337A-0AAF-E34D-B3C1-67FF0206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4665A-5945-2642-8851-4AABA8D47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2F3B-0021-F347-80AE-D176610A7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2FBA3-CCCA-4340-8D8B-8C4F7C76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42F5-4AEB-9947-806F-5E449BE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CF637-011F-0146-97F7-2E99665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1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DAD1-1A77-ED47-AABD-10F33B8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B27-85A3-8D4C-BD04-1CEC881E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B7FD-548C-CF49-89E7-0BED4FAE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B536-AB57-C74B-8952-12310D47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91A9-35E4-E94E-852E-76D788F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5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55AE-0DD5-DE4B-985D-2B4BF9C9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4023E-690E-B047-89C9-A88BAE4F6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B566-B059-8B44-8D79-93835AB2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3738-5171-C54D-8C35-110A7119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FE79-2DD5-2A44-AA8A-4E97414A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3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11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27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6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1F7D-27E2-0E45-9BCB-005FA737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6673-79D7-8B40-9AF8-2C4DA870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932F-A40C-124E-A197-6D064F53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AD215-E280-3C4E-9058-193E0FD9F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6B6FC-FB02-634C-BD5F-C029A907F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98D63-B57F-C647-8E01-8A4FBC1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128C1-513D-3740-B47E-0CCA775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7D43-F4C6-5840-B7F5-07C56CE5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9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6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0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28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2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57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56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8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97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88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0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AC03-BE92-D34A-9492-49AE570A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8227A-8D62-A44D-BD4C-DD8E1FA4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A9C5-F0BE-FB49-BABD-B662C8DF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B98C-AEFA-944D-B47F-C20936E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3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0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02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8526-592F-F040-A51F-5E614DB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60140-75E3-684F-AA72-4F53DB69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F7D45-E0A9-CE42-BF13-C7714C1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0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6DA9-AD5A-EE49-8E3C-36364883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1D5-5C75-ED4A-9F27-1F6738C9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CDC1-16CC-A74C-948C-BD72CCB0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CCD4-EB3A-934F-8B84-8D9109EB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1893-142F-8041-954B-94FCD652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83608-A2E5-F04A-8E19-E3268D1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337A-0AAF-E34D-B3C1-67FF0206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4665A-5945-2642-8851-4AABA8D47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2F3B-0021-F347-80AE-D176610A7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2FBA3-CCCA-4340-8D8B-8C4F7C76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B3E1-5911-42AE-835C-05F70A8F5BB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42F5-4AEB-9947-806F-5E449BE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CF637-011F-0146-97F7-2E99665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1A55-E88E-4BE1-92AC-F3D994F24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66285-4665-904B-A729-CDE8AA5E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7692-950F-DE49-8E67-2759871C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400F-CAF6-F346-A4BB-26376C74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AF15-923B-472C-BFDD-0405D1EE5035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A763-1FAF-C842-97E3-61D0A21C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5D57-A4A9-314B-A816-136557624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D740-35BA-4067-A99A-C98BF1B2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52C6-4878-4C26-B841-D340FEE2F8F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70BB-C832-4B27-B6C7-65AEFCD0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7197-1DA9-46C7-85B7-151C10A7B29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ED0E-B7EC-4079-8D6D-AADAFBA07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66285-4665-904B-A729-CDE8AA5E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7692-950F-DE49-8E67-2759871C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400F-CAF6-F346-A4BB-26376C74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AF15-923B-472C-BFDD-0405D1EE5035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A763-1FAF-C842-97E3-61D0A21C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5D57-A4A9-314B-A816-136557624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D740-35BA-4067-A99A-C98BF1B2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DCAF15-923B-472C-BFDD-0405D1EE5035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CD740-35BA-4067-A99A-C98BF1B21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513" y="1811863"/>
            <a:ext cx="6042991" cy="1515533"/>
          </a:xfrm>
        </p:spPr>
        <p:txBody>
          <a:bodyPr/>
          <a:lstStyle/>
          <a:p>
            <a:r>
              <a:rPr lang="en-US" dirty="0" smtClean="0"/>
              <a:t>Recruiting and Retaining 4-H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type your name and county in the chat box to receive credit for attending this workshop.  If you are watching this online please call your 4-H Educator upon completion.</a:t>
            </a:r>
          </a:p>
        </p:txBody>
      </p:sp>
    </p:spTree>
    <p:extLst>
      <p:ext uri="{BB962C8B-B14F-4D97-AF65-F5344CB8AC3E}">
        <p14:creationId xmlns:p14="http://schemas.microsoft.com/office/powerpoint/2010/main" val="4238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1189"/>
          <a:stretch/>
        </p:blipFill>
        <p:spPr>
          <a:xfrm>
            <a:off x="-2" y="-11906"/>
            <a:ext cx="9144001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833" y="1450445"/>
            <a:ext cx="4332915" cy="46031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Try new things (58%)</a:t>
            </a:r>
          </a:p>
          <a:p>
            <a:r>
              <a:rPr lang="en-US" sz="3200" dirty="0">
                <a:solidFill>
                  <a:schemeClr val="bg1"/>
                </a:solidFill>
              </a:rPr>
              <a:t>Have fun (48</a:t>
            </a:r>
            <a:r>
              <a:rPr lang="en-US" sz="3200" dirty="0" smtClean="0">
                <a:solidFill>
                  <a:schemeClr val="bg1"/>
                </a:solidFill>
              </a:rPr>
              <a:t>%)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Family History 36%)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Skill Building (32%)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985" y="641350"/>
            <a:ext cx="7516753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sz="3200" b="1" dirty="0">
              <a:solidFill>
                <a:srgbClr val="444444"/>
              </a:solidFill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55" y="609600"/>
            <a:ext cx="7659986" cy="26161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  <a:cs typeface="Arial"/>
              </a:rPr>
              <a:t>​</a:t>
            </a:r>
            <a:endParaRPr lang="en-US" sz="3200" dirty="0"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906"/>
            <a:ext cx="9144000" cy="1225296"/>
          </a:xfrm>
          <a:prstGeom prst="rect">
            <a:avLst/>
          </a:prstGeom>
        </p:spPr>
      </p:pic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49191" y="83125"/>
            <a:ext cx="8686800" cy="1143000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bg1"/>
                </a:solidFill>
                <a:ea typeface="Calibri"/>
                <a:cs typeface="Calibri"/>
              </a:rPr>
              <a:t>​Why did you join 4-H?</a:t>
            </a:r>
          </a:p>
        </p:txBody>
      </p:sp>
    </p:spTree>
    <p:extLst>
      <p:ext uri="{BB962C8B-B14F-4D97-AF65-F5344CB8AC3E}">
        <p14:creationId xmlns:p14="http://schemas.microsoft.com/office/powerpoint/2010/main" val="24506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11495"/>
          <a:stretch/>
        </p:blipFill>
        <p:spPr>
          <a:xfrm>
            <a:off x="-14846" y="1"/>
            <a:ext cx="9158846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71" y="1"/>
            <a:ext cx="56514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7" y="238460"/>
            <a:ext cx="5398534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What is the best part about 4-H?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7" y="2162159"/>
            <a:ext cx="5398534" cy="34124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Project activities (34%)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Fair/Showing animals (18%)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New people and friendships (15%)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Learning opportunities (13%)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3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11371"/>
          <a:stretch/>
        </p:blipFill>
        <p:spPr>
          <a:xfrm>
            <a:off x="0" y="1"/>
            <a:ext cx="9144001" cy="71573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5132"/>
            <a:ext cx="9144000" cy="2312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79" y="5093304"/>
            <a:ext cx="9037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Meetings (20%)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Nothing (19%)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Lack of organization (12%)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Communication issues (10%)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1033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05" y="266597"/>
            <a:ext cx="6899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What would you change about 4-H?</a:t>
            </a:r>
          </a:p>
        </p:txBody>
      </p:sp>
    </p:spTree>
    <p:extLst>
      <p:ext uri="{BB962C8B-B14F-4D97-AF65-F5344CB8AC3E}">
        <p14:creationId xmlns:p14="http://schemas.microsoft.com/office/powerpoint/2010/main" val="82303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76" y="10632"/>
            <a:ext cx="460672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4638" y="106463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Why youth might not come back…</a:t>
            </a:r>
          </a:p>
          <a:p>
            <a:pPr lvl="0" defTabSz="914400" fontAlgn="auto">
              <a:spcAft>
                <a:spcPts val="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 marL="571500" lvl="0" indent="-571500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Didn’t feel connected to other youth (19%)</a:t>
            </a:r>
          </a:p>
          <a:p>
            <a:pPr marL="571500" lvl="0" indent="-571500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lvl="0" indent="-571500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Don’t have time (15%)</a:t>
            </a:r>
          </a:p>
          <a:p>
            <a:pPr marL="571500" lvl="0" indent="-571500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lvl="0" indent="-571500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Didn’t know when club or project met (12%)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641228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% represents % that said “a little true” or “completely true”</a:t>
            </a:r>
          </a:p>
        </p:txBody>
      </p:sp>
    </p:spTree>
    <p:extLst>
      <p:ext uri="{BB962C8B-B14F-4D97-AF65-F5344CB8AC3E}">
        <p14:creationId xmlns:p14="http://schemas.microsoft.com/office/powerpoint/2010/main" val="394962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915143" y="1286927"/>
          <a:ext cx="9909853" cy="539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408017"/>
            <a:ext cx="3079101" cy="18466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8E40"/>
                </a:solidFill>
              </a:rPr>
              <a:t>55%</a:t>
            </a:r>
            <a:endParaRPr lang="en-US" sz="3200" dirty="0"/>
          </a:p>
          <a:p>
            <a:pPr algn="ctr"/>
            <a:r>
              <a:rPr lang="en-US" sz="2800" dirty="0"/>
              <a:t>had expectations</a:t>
            </a:r>
          </a:p>
          <a:p>
            <a:pPr algn="ctr"/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453770" y="1583811"/>
            <a:ext cx="1992643" cy="1279631"/>
          </a:xfrm>
          <a:prstGeom prst="rightArrow">
            <a:avLst/>
          </a:prstGeom>
          <a:solidFill>
            <a:srgbClr val="00B050"/>
          </a:solidFill>
          <a:ln>
            <a:solidFill>
              <a:srgbClr val="00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1149" y="1761961"/>
            <a:ext cx="3353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Of those, 57% felt expectations were met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9144000" cy="1045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031" y="168989"/>
            <a:ext cx="8063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Adults: Expectations</a:t>
            </a:r>
          </a:p>
        </p:txBody>
      </p:sp>
    </p:spTree>
    <p:extLst>
      <p:ext uri="{BB962C8B-B14F-4D97-AF65-F5344CB8AC3E}">
        <p14:creationId xmlns:p14="http://schemas.microsoft.com/office/powerpoint/2010/main" val="22303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169" y="908793"/>
            <a:ext cx="5308866" cy="1515533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2424326"/>
            <a:ext cx="4108174" cy="27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8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Personal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group or organization have you belonged to that you truly enjoyed?</a:t>
            </a:r>
          </a:p>
          <a:p>
            <a:r>
              <a:rPr lang="en-US" dirty="0"/>
              <a:t>How long were you involved in group?</a:t>
            </a:r>
          </a:p>
          <a:p>
            <a:r>
              <a:rPr lang="en-US" dirty="0"/>
              <a:t>What made you want to stay involved?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6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Up Your Car!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</a:t>
            </a:r>
            <a:r>
              <a:rPr lang="en-US" dirty="0"/>
              <a:t>about strategies to reach the clusters of youth and families in your community.  </a:t>
            </a:r>
          </a:p>
          <a:p>
            <a:r>
              <a:rPr lang="en-US" dirty="0" smtClean="0"/>
              <a:t>Where </a:t>
            </a:r>
            <a:r>
              <a:rPr lang="en-US" dirty="0"/>
              <a:t>are the kids?  </a:t>
            </a:r>
          </a:p>
          <a:p>
            <a:r>
              <a:rPr lang="en-US" dirty="0" smtClean="0"/>
              <a:t>Where </a:t>
            </a:r>
            <a:r>
              <a:rPr lang="en-US" dirty="0"/>
              <a:t>are the families?  </a:t>
            </a:r>
          </a:p>
          <a:p>
            <a:r>
              <a:rPr lang="en-US" dirty="0" smtClean="0"/>
              <a:t>Where </a:t>
            </a:r>
            <a:r>
              <a:rPr lang="en-US" dirty="0"/>
              <a:t>are the members </a:t>
            </a:r>
            <a:r>
              <a:rPr lang="en-US" dirty="0" smtClean="0"/>
              <a:t>that                                 </a:t>
            </a:r>
            <a:r>
              <a:rPr lang="en-US" dirty="0"/>
              <a:t>may not know anything </a:t>
            </a:r>
            <a:r>
              <a:rPr lang="en-US" dirty="0" smtClean="0"/>
              <a:t>                                      about </a:t>
            </a:r>
            <a:r>
              <a:rPr lang="en-US" dirty="0"/>
              <a:t>4-H?  </a:t>
            </a:r>
            <a:endParaRPr lang="en-US" dirty="0"/>
          </a:p>
        </p:txBody>
      </p:sp>
      <p:pic>
        <p:nvPicPr>
          <p:cNvPr id="4" name="Picture 3" descr="1 comment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71" y="3356409"/>
            <a:ext cx="2990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Your Billboards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Why 4-H?” </a:t>
            </a:r>
            <a:endParaRPr lang="en-US" sz="4000" dirty="0" smtClean="0"/>
          </a:p>
          <a:p>
            <a:pPr lvl="1"/>
            <a:r>
              <a:rPr lang="en-US" sz="3600" dirty="0" smtClean="0"/>
              <a:t>Youth perspective</a:t>
            </a:r>
          </a:p>
          <a:p>
            <a:pPr lvl="1"/>
            <a:r>
              <a:rPr lang="en-US" sz="3600" dirty="0" smtClean="0"/>
              <a:t>Parent perspective</a:t>
            </a:r>
          </a:p>
          <a:p>
            <a:pPr lvl="1"/>
            <a:r>
              <a:rPr lang="en-US" sz="3600" dirty="0" smtClean="0"/>
              <a:t>Community perspective</a:t>
            </a:r>
          </a:p>
        </p:txBody>
      </p:sp>
      <p:pic>
        <p:nvPicPr>
          <p:cNvPr id="4" name="Picture 3" descr="Overleg gebruiker:Kleuske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0" y="2490135"/>
            <a:ext cx="2707107" cy="20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 and Exits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758151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the Exits?</a:t>
            </a:r>
          </a:p>
          <a:p>
            <a:r>
              <a:rPr lang="en-US" sz="4000" dirty="0" smtClean="0"/>
              <a:t>What are the Roadblocks?</a:t>
            </a:r>
            <a:endParaRPr lang="en-US" sz="4000" dirty="0"/>
          </a:p>
        </p:txBody>
      </p:sp>
      <p:pic>
        <p:nvPicPr>
          <p:cNvPr id="4" name="Picture 3" descr="McKinsey Report Highlights Potential and Roadblocks to the I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67" y="4076539"/>
            <a:ext cx="3433011" cy="2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513" y="1811863"/>
            <a:ext cx="6042991" cy="1515533"/>
          </a:xfrm>
        </p:spPr>
        <p:txBody>
          <a:bodyPr/>
          <a:lstStyle/>
          <a:p>
            <a:r>
              <a:rPr lang="en-US" dirty="0" smtClean="0"/>
              <a:t>The Messaging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https://youtu.be/eTJb4dkTzTU</a:t>
            </a:r>
          </a:p>
        </p:txBody>
      </p:sp>
    </p:spTree>
    <p:extLst>
      <p:ext uri="{BB962C8B-B14F-4D97-AF65-F5344CB8AC3E}">
        <p14:creationId xmlns:p14="http://schemas.microsoft.com/office/powerpoint/2010/main" val="14982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Club/Group </a:t>
            </a:r>
            <a:r>
              <a:rPr lang="en-US" b="1" dirty="0"/>
              <a:t>Processes - Overall: </a:t>
            </a:r>
            <a:endParaRPr lang="en-US" dirty="0"/>
          </a:p>
          <a:p>
            <a:r>
              <a:rPr lang="en-US" dirty="0" smtClean="0"/>
              <a:t>Youth </a:t>
            </a:r>
            <a:r>
              <a:rPr lang="en-US" dirty="0"/>
              <a:t>are engaged organizing and planning club/group events </a:t>
            </a:r>
          </a:p>
          <a:p>
            <a:r>
              <a:rPr lang="en-US" dirty="0" smtClean="0"/>
              <a:t>Parents </a:t>
            </a:r>
            <a:r>
              <a:rPr lang="en-US" dirty="0"/>
              <a:t>are engaged in supporting roles </a:t>
            </a:r>
          </a:p>
          <a:p>
            <a:r>
              <a:rPr lang="en-US" dirty="0" smtClean="0"/>
              <a:t>Youth </a:t>
            </a:r>
            <a:r>
              <a:rPr lang="en-US" dirty="0"/>
              <a:t>are becoming self-governing </a:t>
            </a:r>
          </a:p>
          <a:p>
            <a:r>
              <a:rPr lang="en-US" dirty="0" smtClean="0"/>
              <a:t>Youth </a:t>
            </a:r>
            <a:r>
              <a:rPr lang="en-US" dirty="0"/>
              <a:t>are having fun while learning and achieving success in leadership </a:t>
            </a:r>
          </a:p>
          <a:p>
            <a:r>
              <a:rPr lang="en-US" dirty="0" smtClean="0"/>
              <a:t>Community </a:t>
            </a:r>
            <a:r>
              <a:rPr lang="en-US" dirty="0"/>
              <a:t>and club/group are becoming supportive of each other </a:t>
            </a:r>
          </a:p>
          <a:p>
            <a:pPr marL="0" indent="0">
              <a:buNone/>
            </a:pPr>
            <a:r>
              <a:rPr lang="en-US" b="1" dirty="0" smtClean="0"/>
              <a:t>Club/Group Organization – Engaging Youth: </a:t>
            </a:r>
            <a:endParaRPr lang="en-US" dirty="0" smtClean="0"/>
          </a:p>
          <a:p>
            <a:r>
              <a:rPr lang="en-US" dirty="0" smtClean="0"/>
              <a:t>Youth are engaged in establishing the rules and by-laws </a:t>
            </a:r>
          </a:p>
          <a:p>
            <a:r>
              <a:rPr lang="en-US" dirty="0" smtClean="0"/>
              <a:t>Youth are in leadership and/or officer roles </a:t>
            </a:r>
          </a:p>
          <a:p>
            <a:r>
              <a:rPr lang="en-US" dirty="0" smtClean="0"/>
              <a:t>Youth are involved in creating club program plans/calendars </a:t>
            </a:r>
          </a:p>
        </p:txBody>
      </p:sp>
    </p:spTree>
    <p:extLst>
      <p:ext uri="{BB962C8B-B14F-4D97-AF65-F5344CB8AC3E}">
        <p14:creationId xmlns:p14="http://schemas.microsoft.com/office/powerpoint/2010/main" val="326218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6" y="2490135"/>
            <a:ext cx="7591927" cy="37301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/>
              <a:t>Club/Group Organization – Engaging Parents: </a:t>
            </a:r>
            <a:endParaRPr lang="en-US" sz="3400" dirty="0"/>
          </a:p>
          <a:p>
            <a:r>
              <a:rPr lang="en-US" sz="3400" dirty="0" smtClean="0"/>
              <a:t>Parents </a:t>
            </a:r>
            <a:r>
              <a:rPr lang="en-US" sz="3400" dirty="0"/>
              <a:t>are invited and engaged within the club/group for support responsibilities </a:t>
            </a:r>
          </a:p>
          <a:p>
            <a:r>
              <a:rPr lang="en-US" sz="3400" dirty="0" smtClean="0"/>
              <a:t>Family </a:t>
            </a:r>
            <a:r>
              <a:rPr lang="en-US" sz="3400" dirty="0"/>
              <a:t>events and activities are encouraged and planned by the club/group </a:t>
            </a:r>
          </a:p>
          <a:p>
            <a:r>
              <a:rPr lang="en-US" sz="3400" dirty="0" smtClean="0"/>
              <a:t>Parents </a:t>
            </a:r>
            <a:r>
              <a:rPr lang="en-US" sz="3400" dirty="0"/>
              <a:t>are communicated with and recognized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b="1" dirty="0" smtClean="0"/>
              <a:t>Club/Group </a:t>
            </a:r>
            <a:r>
              <a:rPr lang="en-US" sz="3400" b="1" dirty="0"/>
              <a:t>Youth Leadership and Self-Governance: </a:t>
            </a:r>
            <a:endParaRPr lang="en-US" sz="3400" dirty="0" smtClean="0"/>
          </a:p>
          <a:p>
            <a:r>
              <a:rPr lang="en-US" sz="3400" dirty="0" smtClean="0"/>
              <a:t>Club </a:t>
            </a:r>
            <a:r>
              <a:rPr lang="en-US" sz="3400" dirty="0"/>
              <a:t>rules and by-laws are real, living documents, and reviewed annually by the youth (Not just a rubber stamp activity) </a:t>
            </a:r>
          </a:p>
          <a:p>
            <a:r>
              <a:rPr lang="en-US" sz="3400" dirty="0" smtClean="0"/>
              <a:t>Club </a:t>
            </a:r>
            <a:r>
              <a:rPr lang="en-US" sz="3400" dirty="0"/>
              <a:t>program responsibilities involve ALL youth – the club is not led by the adults, rather the youth </a:t>
            </a:r>
          </a:p>
          <a:p>
            <a:r>
              <a:rPr lang="en-US" sz="3400" dirty="0" smtClean="0"/>
              <a:t>Club </a:t>
            </a:r>
            <a:r>
              <a:rPr lang="en-US" sz="3400" dirty="0"/>
              <a:t>officers are participating in training, and recognizing their role, not just their position </a:t>
            </a:r>
          </a:p>
          <a:p>
            <a:r>
              <a:rPr lang="en-US" sz="3400" dirty="0" smtClean="0"/>
              <a:t>Youth </a:t>
            </a:r>
            <a:r>
              <a:rPr lang="en-US" sz="3400" dirty="0"/>
              <a:t>are being encouraged and supported to become active in county, district and state 4-H </a:t>
            </a:r>
            <a:r>
              <a:rPr lang="en-US" sz="3400" dirty="0" smtClean="0"/>
              <a:t>programs</a:t>
            </a:r>
            <a:r>
              <a:rPr lang="en-US" sz="3400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Club/Group: Fun, Learning Environments: </a:t>
            </a:r>
            <a:endParaRPr lang="en-US" dirty="0"/>
          </a:p>
          <a:p>
            <a:r>
              <a:rPr lang="en-US" dirty="0" smtClean="0"/>
              <a:t>Volunteers </a:t>
            </a:r>
            <a:r>
              <a:rPr lang="en-US" dirty="0"/>
              <a:t>are using age appropriate and experiential learning techniques when teaching and supporting youth </a:t>
            </a:r>
          </a:p>
          <a:p>
            <a:r>
              <a:rPr lang="en-US" dirty="0" smtClean="0"/>
              <a:t>The </a:t>
            </a:r>
            <a:r>
              <a:rPr lang="en-US" dirty="0"/>
              <a:t>club uses the balance of business, education and recreation with every meeting </a:t>
            </a:r>
          </a:p>
          <a:p>
            <a:r>
              <a:rPr lang="en-US" dirty="0" smtClean="0"/>
              <a:t>Social </a:t>
            </a:r>
            <a:r>
              <a:rPr lang="en-US" dirty="0"/>
              <a:t>activities are part of the club program plan </a:t>
            </a:r>
          </a:p>
          <a:p>
            <a:pPr marL="0" indent="0">
              <a:buNone/>
            </a:pPr>
            <a:r>
              <a:rPr lang="en-US" b="1" dirty="0"/>
              <a:t>Club Group: Community Engagement: </a:t>
            </a:r>
            <a:endParaRPr lang="en-US" dirty="0"/>
          </a:p>
          <a:p>
            <a:r>
              <a:rPr lang="en-US" dirty="0" smtClean="0"/>
              <a:t>Community </a:t>
            </a:r>
            <a:r>
              <a:rPr lang="en-US" dirty="0"/>
              <a:t>representatives are invited to participate in club meetings for a particular purpose </a:t>
            </a:r>
          </a:p>
          <a:p>
            <a:r>
              <a:rPr lang="en-US" dirty="0" smtClean="0"/>
              <a:t>The </a:t>
            </a:r>
            <a:r>
              <a:rPr lang="en-US" dirty="0"/>
              <a:t>club/group participates in service learning projects </a:t>
            </a:r>
          </a:p>
          <a:p>
            <a:r>
              <a:rPr lang="en-US" dirty="0" smtClean="0"/>
              <a:t>Youth</a:t>
            </a:r>
            <a:r>
              <a:rPr lang="en-US" dirty="0"/>
              <a:t>, parents, families and volunteers are being recognized for their contributions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Club/Group </a:t>
            </a:r>
            <a:r>
              <a:rPr lang="en-US" b="1" dirty="0"/>
              <a:t>Recognition</a:t>
            </a:r>
            <a:r>
              <a:rPr lang="en-US" dirty="0"/>
              <a:t>: </a:t>
            </a:r>
          </a:p>
          <a:p>
            <a:r>
              <a:rPr lang="en-US" dirty="0" smtClean="0"/>
              <a:t>Youth</a:t>
            </a:r>
            <a:r>
              <a:rPr lang="en-US" dirty="0"/>
              <a:t>, parents, families and volunteers are being recognized for their contributions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55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Plan -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4" y="2490135"/>
            <a:ext cx="2821832" cy="3444997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we consider when looking to recruit members?</a:t>
            </a:r>
          </a:p>
          <a:p>
            <a:r>
              <a:rPr lang="en-US" dirty="0" smtClean="0"/>
              <a:t>What does our billboard look like?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106" y="2219204"/>
            <a:ext cx="4540157" cy="34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Plan -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your success indicators?  What does your club need to work on?</a:t>
            </a:r>
          </a:p>
          <a:p>
            <a:r>
              <a:rPr lang="en-US" dirty="0" smtClean="0"/>
              <a:t>What are the roadblocks?</a:t>
            </a:r>
          </a:p>
          <a:p>
            <a:r>
              <a:rPr lang="en-US" dirty="0" smtClean="0"/>
              <a:t>Why do youth leave 4-H?</a:t>
            </a:r>
          </a:p>
          <a:p>
            <a:r>
              <a:rPr lang="en-US" dirty="0" smtClean="0"/>
              <a:t>Does our promotional message meet expectations?</a:t>
            </a:r>
          </a:p>
          <a:p>
            <a:r>
              <a:rPr lang="en-US" dirty="0" smtClean="0"/>
              <a:t>What experiences do youth enjoy most about 4-H?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6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36652"/>
              </p:ext>
            </p:extLst>
          </p:nvPr>
        </p:nvGraphicFramePr>
        <p:xfrm>
          <a:off x="661738" y="1973177"/>
          <a:ext cx="7820526" cy="363898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198307">
                  <a:extLst>
                    <a:ext uri="{9D8B030D-6E8A-4147-A177-3AD203B41FA5}">
                      <a16:colId xmlns:a16="http://schemas.microsoft.com/office/drawing/2014/main" val="2821799700"/>
                    </a:ext>
                  </a:extLst>
                </a:gridCol>
                <a:gridCol w="1622219">
                  <a:extLst>
                    <a:ext uri="{9D8B030D-6E8A-4147-A177-3AD203B41FA5}">
                      <a16:colId xmlns:a16="http://schemas.microsoft.com/office/drawing/2014/main" val="3805199684"/>
                    </a:ext>
                  </a:extLst>
                </a:gridCol>
              </a:tblGrid>
              <a:tr h="4367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Overall Mean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037193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bullied by other youth in my club or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967149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 bullied by adults in my club or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2996177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didn’t feel connected to other youth in the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314079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didn’t feel welcomed in my club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414840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4-H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isn’t for kids like 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512239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Parents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4-H don’t get along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25100"/>
                  </a:ext>
                </a:extLst>
              </a:tr>
              <a:tr h="6578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have time for 4-H because of my other activities (like sports, church, Boy Scouts, Girl Scouts, FFA)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074039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4-H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too expensive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356447"/>
                  </a:ext>
                </a:extLst>
              </a:tr>
              <a:tr h="31804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I 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didn’t know when my club or project met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5930658"/>
                  </a:ext>
                </a:extLst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661738" y="978922"/>
            <a:ext cx="7916781" cy="1361901"/>
          </a:xfrm>
          <a:prstGeom prst="rect">
            <a:avLst/>
          </a:prstGeom>
          <a:noFill/>
        </p:spPr>
        <p:txBody>
          <a:bodyPr/>
          <a:lstStyle>
            <a:lvl1pPr algn="l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5400" cap="all" dirty="0" smtClean="0">
                <a:solidFill>
                  <a:schemeClr val="accent1">
                    <a:lumMod val="75000"/>
                  </a:schemeClr>
                </a:solidFill>
              </a:rPr>
              <a:t>Why Youth leave 4-H</a:t>
            </a:r>
            <a:endParaRPr lang="en-US" sz="54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9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" t="51930" r="702" b="23508"/>
          <a:stretch/>
        </p:blipFill>
        <p:spPr>
          <a:xfrm>
            <a:off x="652713" y="2358189"/>
            <a:ext cx="7935678" cy="377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2"/>
          <a:stretch/>
        </p:blipFill>
        <p:spPr>
          <a:xfrm>
            <a:off x="1198110" y="228598"/>
            <a:ext cx="7154149" cy="18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6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94555"/>
              </p:ext>
            </p:extLst>
          </p:nvPr>
        </p:nvGraphicFramePr>
        <p:xfrm>
          <a:off x="721894" y="1503947"/>
          <a:ext cx="7700211" cy="469544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139121">
                  <a:extLst>
                    <a:ext uri="{9D8B030D-6E8A-4147-A177-3AD203B41FA5}">
                      <a16:colId xmlns:a16="http://schemas.microsoft.com/office/drawing/2014/main" val="3720251198"/>
                    </a:ext>
                  </a:extLst>
                </a:gridCol>
                <a:gridCol w="1561090">
                  <a:extLst>
                    <a:ext uri="{9D8B030D-6E8A-4147-A177-3AD203B41FA5}">
                      <a16:colId xmlns:a16="http://schemas.microsoft.com/office/drawing/2014/main" val="1219026956"/>
                    </a:ext>
                  </a:extLst>
                </a:gridCol>
              </a:tblGrid>
              <a:tr h="896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Code </a:t>
                      </a:r>
                      <a:r>
                        <a:rPr lang="en-US" sz="2000" u="none" strike="noStrike" dirty="0" smtClean="0">
                          <a:effectLst/>
                        </a:rPr>
                        <a:t>Key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% of responses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with this code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9307006"/>
                  </a:ext>
                </a:extLst>
              </a:tr>
              <a:tr h="3165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Communication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07285"/>
                  </a:ext>
                </a:extLst>
              </a:tr>
              <a:tr h="3165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Interests/topics/subject matter/content specific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502990"/>
                  </a:ext>
                </a:extLst>
              </a:tr>
              <a:tr h="6262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Guidance/instruction/mentoring (e.g., instructions in project, guidance for learning)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28848"/>
                  </a:ext>
                </a:extLst>
              </a:tr>
              <a:tr h="3165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Sense of belonging (e.g., feeling welcomed)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2433345"/>
                  </a:ext>
                </a:extLst>
              </a:tr>
              <a:tr h="6262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4-H policies and structure (e.g., paper work, record keeping)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4695"/>
                  </a:ext>
                </a:extLst>
              </a:tr>
              <a:tr h="6262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Organization (e.g., chaotic meetings, unorganized meetings/projects)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1849522"/>
                  </a:ext>
                </a:extLst>
              </a:tr>
              <a:tr h="3165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Participation/attendance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66322"/>
                  </a:ext>
                </a:extLst>
              </a:tr>
              <a:tr h="6262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New skills/opportunities/experiences/knowledge (e.g., learning new things, having new experiences)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48566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25662" y="633482"/>
            <a:ext cx="6771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cap="all" dirty="0">
                <a:solidFill>
                  <a:schemeClr val="accent1">
                    <a:lumMod val="75000"/>
                  </a:schemeClr>
                </a:solidFill>
              </a:rPr>
              <a:t>Were Expectations Met?</a:t>
            </a:r>
            <a:endParaRPr lang="en-US" sz="3600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3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to make sure that we are walking the talk, does our messaging match what is happening at the club and county level.</a:t>
            </a:r>
          </a:p>
          <a:p>
            <a:r>
              <a:rPr lang="en-US" dirty="0" smtClean="0"/>
              <a:t>Communication is key.</a:t>
            </a:r>
          </a:p>
          <a:p>
            <a:r>
              <a:rPr lang="en-US" dirty="0" smtClean="0"/>
              <a:t>Families have expectations, find out what they are, meet them or change them.</a:t>
            </a:r>
          </a:p>
          <a:p>
            <a:r>
              <a:rPr lang="en-US" dirty="0" smtClean="0"/>
              <a:t>Youth enjoy hands on learning, not meetings.  Work to make project work a priority.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9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513" y="1811863"/>
            <a:ext cx="6042991" cy="1515533"/>
          </a:xfrm>
        </p:spPr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900"/>
            <a:ext cx="4648874" cy="2866523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39" y="3291900"/>
            <a:ext cx="4586161" cy="28665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37194" y="3037984"/>
            <a:ext cx="3944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2012-2013 4-H Year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56015" y="2991817"/>
            <a:ext cx="1571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2013-2014 4-H Year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00299" y="1018600"/>
            <a:ext cx="6627594" cy="151553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Wyoming 4-H Online Enrollment Data </a:t>
            </a:r>
          </a:p>
          <a:p>
            <a:pPr algn="ctr"/>
            <a:r>
              <a:rPr lang="en-US" b="1" dirty="0" smtClean="0"/>
              <a:t>2012 - 2014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84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659" y="944836"/>
            <a:ext cx="401162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2012 – 2013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to 2</a:t>
            </a:r>
            <a:r>
              <a:rPr lang="en-US" sz="1200" baseline="30000" dirty="0"/>
              <a:t>nd</a:t>
            </a:r>
            <a:r>
              <a:rPr lang="en-US" sz="1200" dirty="0"/>
              <a:t> – combined 44%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– 3</a:t>
            </a:r>
            <a:r>
              <a:rPr lang="en-US" sz="1200" baseline="30000" dirty="0"/>
              <a:t>rd</a:t>
            </a:r>
            <a:r>
              <a:rPr lang="en-US" sz="120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– 4</a:t>
            </a:r>
            <a:r>
              <a:rPr lang="en-US" sz="1200" baseline="30000" dirty="0"/>
              <a:t>th</a:t>
            </a:r>
            <a:r>
              <a:rPr lang="en-US" sz="1200" dirty="0"/>
              <a:t> – 17%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– 5</a:t>
            </a:r>
            <a:r>
              <a:rPr lang="en-US" sz="1200" baseline="30000" dirty="0"/>
              <a:t>th</a:t>
            </a:r>
            <a:r>
              <a:rPr lang="en-US" sz="1200" dirty="0"/>
              <a:t> – 17%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5</a:t>
            </a:r>
            <a:r>
              <a:rPr lang="en-US" sz="1200" baseline="30000" dirty="0"/>
              <a:t>th</a:t>
            </a:r>
            <a:r>
              <a:rPr lang="en-US" sz="1200" dirty="0"/>
              <a:t> – 6</a:t>
            </a:r>
            <a:r>
              <a:rPr lang="en-US" sz="1200" baseline="30000" dirty="0"/>
              <a:t>th</a:t>
            </a:r>
            <a:r>
              <a:rPr lang="en-US" sz="120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– 7</a:t>
            </a:r>
            <a:r>
              <a:rPr lang="en-US" sz="1200" baseline="30000" dirty="0"/>
              <a:t>th</a:t>
            </a:r>
            <a:r>
              <a:rPr lang="en-US" sz="1200" dirty="0"/>
              <a:t> – 18%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7</a:t>
            </a:r>
            <a:r>
              <a:rPr lang="en-US" sz="1200" baseline="30000" dirty="0"/>
              <a:t>th</a:t>
            </a:r>
            <a:r>
              <a:rPr lang="en-US" sz="1200" dirty="0"/>
              <a:t> – 8</a:t>
            </a:r>
            <a:r>
              <a:rPr lang="en-US" sz="1200" baseline="30000" dirty="0"/>
              <a:t>th</a:t>
            </a:r>
            <a:r>
              <a:rPr lang="en-US" sz="120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– 9</a:t>
            </a:r>
            <a:r>
              <a:rPr lang="en-US" sz="1200" baseline="30000" dirty="0"/>
              <a:t>th</a:t>
            </a:r>
            <a:r>
              <a:rPr lang="en-US" sz="1200" dirty="0"/>
              <a:t> – 22%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– 10</a:t>
            </a:r>
            <a:r>
              <a:rPr lang="en-US" sz="1200" baseline="30000" dirty="0"/>
              <a:t>th</a:t>
            </a:r>
            <a:r>
              <a:rPr lang="en-US" sz="1200" dirty="0"/>
              <a:t> – 35%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364" y="3690134"/>
            <a:ext cx="278016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2013 – 2014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1</a:t>
            </a:r>
            <a:r>
              <a:rPr lang="en-US" sz="1350" baseline="30000" dirty="0"/>
              <a:t>st</a:t>
            </a:r>
            <a:r>
              <a:rPr lang="en-US" sz="1350" dirty="0"/>
              <a:t> to 2</a:t>
            </a:r>
            <a:r>
              <a:rPr lang="en-US" sz="1350" baseline="30000" dirty="0"/>
              <a:t>nd</a:t>
            </a:r>
            <a:r>
              <a:rPr lang="en-US" sz="1350" dirty="0"/>
              <a:t> – combined 42%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</a:t>
            </a:r>
            <a:r>
              <a:rPr lang="en-US" sz="1350" baseline="30000" dirty="0"/>
              <a:t>nd</a:t>
            </a:r>
            <a:r>
              <a:rPr lang="en-US" sz="1350" dirty="0"/>
              <a:t> – 3</a:t>
            </a:r>
            <a:r>
              <a:rPr lang="en-US" sz="1350" baseline="30000" dirty="0"/>
              <a:t>rd</a:t>
            </a:r>
            <a:r>
              <a:rPr lang="en-US" sz="1350" dirty="0"/>
              <a:t> – 25%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3</a:t>
            </a:r>
            <a:r>
              <a:rPr lang="en-US" sz="1350" baseline="30000" dirty="0"/>
              <a:t>rd</a:t>
            </a:r>
            <a:r>
              <a:rPr lang="en-US" sz="1350" dirty="0"/>
              <a:t> – 4</a:t>
            </a:r>
            <a:r>
              <a:rPr lang="en-US" sz="1350" baseline="30000" dirty="0"/>
              <a:t>th</a:t>
            </a:r>
            <a:r>
              <a:rPr lang="en-US" sz="1350" dirty="0"/>
              <a:t> – 20%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4</a:t>
            </a:r>
            <a:r>
              <a:rPr lang="en-US" sz="1350" baseline="30000" dirty="0"/>
              <a:t>th</a:t>
            </a:r>
            <a:r>
              <a:rPr lang="en-US" sz="1350" dirty="0"/>
              <a:t> – 5</a:t>
            </a:r>
            <a:r>
              <a:rPr lang="en-US" sz="1350" baseline="30000" dirty="0"/>
              <a:t>th</a:t>
            </a:r>
            <a:r>
              <a:rPr lang="en-US" sz="135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5</a:t>
            </a:r>
            <a:r>
              <a:rPr lang="en-US" sz="1350" baseline="30000" dirty="0"/>
              <a:t>th</a:t>
            </a:r>
            <a:r>
              <a:rPr lang="en-US" sz="1350" dirty="0"/>
              <a:t> – 6</a:t>
            </a:r>
            <a:r>
              <a:rPr lang="en-US" sz="1350" baseline="30000" dirty="0"/>
              <a:t>th</a:t>
            </a:r>
            <a:r>
              <a:rPr lang="en-US" sz="1350" dirty="0"/>
              <a:t> – 18%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6</a:t>
            </a:r>
            <a:r>
              <a:rPr lang="en-US" sz="1350" baseline="30000" dirty="0"/>
              <a:t>th</a:t>
            </a:r>
            <a:r>
              <a:rPr lang="en-US" sz="1350" dirty="0"/>
              <a:t> – 7</a:t>
            </a:r>
            <a:r>
              <a:rPr lang="en-US" sz="1350" baseline="30000" dirty="0"/>
              <a:t>th</a:t>
            </a:r>
            <a:r>
              <a:rPr lang="en-US" sz="135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7</a:t>
            </a:r>
            <a:r>
              <a:rPr lang="en-US" sz="1350" baseline="30000" dirty="0"/>
              <a:t>th</a:t>
            </a:r>
            <a:r>
              <a:rPr lang="en-US" sz="1350" dirty="0"/>
              <a:t> – 8</a:t>
            </a:r>
            <a:r>
              <a:rPr lang="en-US" sz="1350" baseline="30000" dirty="0"/>
              <a:t>th</a:t>
            </a:r>
            <a:r>
              <a:rPr lang="en-US" sz="1350" dirty="0"/>
              <a:t> – 19%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8</a:t>
            </a:r>
            <a:r>
              <a:rPr lang="en-US" sz="1350" baseline="30000" dirty="0"/>
              <a:t>th</a:t>
            </a:r>
            <a:r>
              <a:rPr lang="en-US" sz="1350" dirty="0"/>
              <a:t> – 9</a:t>
            </a:r>
            <a:r>
              <a:rPr lang="en-US" sz="1350" baseline="30000" dirty="0"/>
              <a:t>th</a:t>
            </a:r>
            <a:r>
              <a:rPr lang="en-US" sz="1350" dirty="0"/>
              <a:t> – 21%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9</a:t>
            </a:r>
            <a:r>
              <a:rPr lang="en-US" sz="1350" baseline="30000" dirty="0"/>
              <a:t>th</a:t>
            </a:r>
            <a:r>
              <a:rPr lang="en-US" sz="1350" dirty="0"/>
              <a:t> – 10</a:t>
            </a:r>
            <a:r>
              <a:rPr lang="en-US" sz="1350" baseline="30000" dirty="0"/>
              <a:t>th</a:t>
            </a:r>
            <a:r>
              <a:rPr lang="en-US" sz="1350" dirty="0"/>
              <a:t> – 31%</a:t>
            </a:r>
          </a:p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018" y="3333412"/>
            <a:ext cx="4640982" cy="2667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4636410" cy="26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47" y="1682638"/>
            <a:ext cx="23547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2014</a:t>
            </a:r>
          </a:p>
          <a:p>
            <a:r>
              <a:rPr lang="en-US" sz="1350" dirty="0"/>
              <a:t>Actual enrollment = 7,155</a:t>
            </a:r>
          </a:p>
          <a:p>
            <a:r>
              <a:rPr lang="en-US" sz="1350" dirty="0">
                <a:solidFill>
                  <a:srgbClr val="0070C0"/>
                </a:solidFill>
              </a:rPr>
              <a:t>(Blue line)</a:t>
            </a:r>
          </a:p>
          <a:p>
            <a:endParaRPr lang="en-US" sz="1350" dirty="0"/>
          </a:p>
          <a:p>
            <a:r>
              <a:rPr lang="en-US" sz="1350" dirty="0"/>
              <a:t>Reducing attrition of 1</a:t>
            </a:r>
            <a:r>
              <a:rPr lang="en-US" sz="1350" baseline="30000" dirty="0"/>
              <a:t>st</a:t>
            </a:r>
            <a:r>
              <a:rPr lang="en-US" sz="1350" dirty="0"/>
              <a:t> year members by half (44% to 22%) 2012 – 2014</a:t>
            </a:r>
          </a:p>
          <a:p>
            <a:endParaRPr lang="en-US" sz="1350" dirty="0"/>
          </a:p>
          <a:p>
            <a:r>
              <a:rPr lang="en-US" sz="1350" dirty="0"/>
              <a:t>Projected enrollment = 11,234</a:t>
            </a:r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70" y="974870"/>
            <a:ext cx="6645631" cy="39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428" y="1764754"/>
            <a:ext cx="7772400" cy="121718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Youth Retention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5385"/>
            <a:ext cx="6858000" cy="64380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2014-2018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0" y="4247986"/>
            <a:ext cx="3083225" cy="448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18" y="4595047"/>
            <a:ext cx="1981837" cy="643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0" y="5024510"/>
            <a:ext cx="1069436" cy="1614860"/>
          </a:xfrm>
          <a:prstGeom prst="rect">
            <a:avLst/>
          </a:prstGeom>
        </p:spPr>
      </p:pic>
      <p:pic>
        <p:nvPicPr>
          <p:cNvPr id="1026" name="Picture 1" descr="RU_SIG_NJAES_CMYK_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09" y="5490912"/>
            <a:ext cx="2420456" cy="11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13"/>
            <a:ext cx="914400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120"/>
            <a:ext cx="2724912" cy="646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2838" y="5193969"/>
            <a:ext cx="1531349" cy="1531349"/>
          </a:xfrm>
          <a:prstGeom prst="rect">
            <a:avLst/>
          </a:prstGeom>
        </p:spPr>
      </p:pic>
      <p:pic>
        <p:nvPicPr>
          <p:cNvPr id="1028" name="Picture 4" descr="Image result for washington 4-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87" y="3949389"/>
            <a:ext cx="2485565" cy="9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355" y="3454914"/>
            <a:ext cx="2857500" cy="73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7537" y="5288382"/>
            <a:ext cx="1217375" cy="134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6075" y="5309838"/>
            <a:ext cx="1283674" cy="12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States involved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24790"/>
          <a:ext cx="8099715" cy="395972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1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1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2014-15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2015-16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2016-17</a:t>
                      </a:r>
                      <a:r>
                        <a:rPr lang="en-US" sz="1800" baseline="0" dirty="0"/>
                        <a:t> Survey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2017-18 Survey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Idaho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Montana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New Jersey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Wyoming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Florida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Washington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Louisiana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r>
                        <a:rPr lang="en-US" sz="1800" dirty="0"/>
                        <a:t>New 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A31B07-72FE-4324-B653-10C6CDB64D9D}"/>
              </a:ext>
            </a:extLst>
          </p:cNvPr>
          <p:cNvSpPr txBox="1"/>
          <p:nvPr/>
        </p:nvSpPr>
        <p:spPr>
          <a:xfrm>
            <a:off x="628650" y="5598066"/>
            <a:ext cx="7141043" cy="646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Alaska</a:t>
            </a:r>
            <a:r>
              <a:rPr lang="en-US" dirty="0"/>
              <a:t>: part of the 2014-15 planning team</a:t>
            </a:r>
          </a:p>
          <a:p>
            <a:r>
              <a:rPr lang="en-US" i="1" dirty="0"/>
              <a:t>University of Guam</a:t>
            </a:r>
            <a:r>
              <a:rPr lang="en-US" dirty="0"/>
              <a:t>: joined planning team in 2018</a:t>
            </a:r>
          </a:p>
        </p:txBody>
      </p:sp>
    </p:spTree>
    <p:extLst>
      <p:ext uri="{BB962C8B-B14F-4D97-AF65-F5344CB8AC3E}">
        <p14:creationId xmlns:p14="http://schemas.microsoft.com/office/powerpoint/2010/main" val="27600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422" y="312765"/>
            <a:ext cx="541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+mj-lt"/>
              </a:rPr>
              <a:t>Topics from surveys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-1" y="1346295"/>
          <a:ext cx="8882743" cy="500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6519773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wbo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wboys" id="{48D43196-5709-4924-A1C6-F193B84DFBDD}" vid="{8CE36484-1339-4645-84D7-2A482C181324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wbo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wboys" id="{48D43196-5709-4924-A1C6-F193B84DFBDD}" vid="{8CE36484-1339-4645-84D7-2A482C181324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cowboys</Template>
  <TotalTime>879</TotalTime>
  <Words>1415</Words>
  <Application>Microsoft Office PowerPoint</Application>
  <PresentationFormat>On-screen Show (4:3)</PresentationFormat>
  <Paragraphs>262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Times New Roman</vt:lpstr>
      <vt:lpstr>cowboys</vt:lpstr>
      <vt:lpstr>1_Custom Design</vt:lpstr>
      <vt:lpstr>Custom Design</vt:lpstr>
      <vt:lpstr>1_cowboys</vt:lpstr>
      <vt:lpstr>Organic</vt:lpstr>
      <vt:lpstr>Recruiting and Retaining 4-H Members</vt:lpstr>
      <vt:lpstr>The Messaging</vt:lpstr>
      <vt:lpstr>The Data</vt:lpstr>
      <vt:lpstr>PowerPoint Presentation</vt:lpstr>
      <vt:lpstr>PowerPoint Presentation</vt:lpstr>
      <vt:lpstr>PowerPoint Presentation</vt:lpstr>
      <vt:lpstr>Youth Retention Study</vt:lpstr>
      <vt:lpstr>States involved</vt:lpstr>
      <vt:lpstr>PowerPoint Presentation</vt:lpstr>
      <vt:lpstr>​Why did you join 4-H?</vt:lpstr>
      <vt:lpstr>What is the best part about 4-H?</vt:lpstr>
      <vt:lpstr>PowerPoint Presentation</vt:lpstr>
      <vt:lpstr>PowerPoint Presentation</vt:lpstr>
      <vt:lpstr>PowerPoint Presentation</vt:lpstr>
      <vt:lpstr>What Can We Do?</vt:lpstr>
      <vt:lpstr>Your Personal Experience</vt:lpstr>
      <vt:lpstr>Loading Up Your Car!</vt:lpstr>
      <vt:lpstr>What Do Your Billboards Say?</vt:lpstr>
      <vt:lpstr>Roadblocks and Exits</vt:lpstr>
      <vt:lpstr>Indicators of Success</vt:lpstr>
      <vt:lpstr>Indicators of Success</vt:lpstr>
      <vt:lpstr>Indicators of Success</vt:lpstr>
      <vt:lpstr>Develop A Plan - Recruitment</vt:lpstr>
      <vt:lpstr>Develop a Plan - Retention</vt:lpstr>
      <vt:lpstr>PowerPoint Presentation</vt:lpstr>
      <vt:lpstr>PowerPoint Presentation</vt:lpstr>
      <vt:lpstr>PowerPoint Presentation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Retention Study</dc:title>
  <dc:creator>Kendra M Lewis</dc:creator>
  <cp:lastModifiedBy>Sarah Torbert</cp:lastModifiedBy>
  <cp:revision>101</cp:revision>
  <dcterms:created xsi:type="dcterms:W3CDTF">2017-07-20T19:04:22Z</dcterms:created>
  <dcterms:modified xsi:type="dcterms:W3CDTF">2020-05-18T23:36:15Z</dcterms:modified>
</cp:coreProperties>
</file>