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69" r:id="rId5"/>
    <p:sldId id="262" r:id="rId6"/>
    <p:sldId id="260" r:id="rId7"/>
    <p:sldId id="261" r:id="rId8"/>
    <p:sldId id="263" r:id="rId9"/>
    <p:sldId id="264" r:id="rId10"/>
    <p:sldId id="265" r:id="rId11"/>
    <p:sldId id="271" r:id="rId12"/>
    <p:sldId id="272" r:id="rId13"/>
    <p:sldId id="283" r:id="rId14"/>
    <p:sldId id="267" r:id="rId15"/>
    <p:sldId id="268" r:id="rId16"/>
    <p:sldId id="270" r:id="rId17"/>
    <p:sldId id="279" r:id="rId18"/>
    <p:sldId id="277" r:id="rId19"/>
    <p:sldId id="280" r:id="rId20"/>
    <p:sldId id="274" r:id="rId21"/>
    <p:sldId id="275" r:id="rId22"/>
    <p:sldId id="276" r:id="rId23"/>
    <p:sldId id="278" r:id="rId24"/>
    <p:sldId id="281" r:id="rId25"/>
    <p:sldId id="282" r:id="rId26"/>
    <p:sldId id="27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69" d="100"/>
          <a:sy n="69" d="100"/>
        </p:scale>
        <p:origin x="12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2C957-EE88-4578-9234-29BB43F6A502}" type="datetimeFigureOut">
              <a:rPr lang="en-US" smtClean="0"/>
              <a:t>3/26/2019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2C05-1BFC-4CE1-BD6F-DA096D8935F6}" type="slidenum">
              <a:rPr lang="en-US" smtClean="0"/>
              <a:t>‹#›</a:t>
            </a:fld>
            <a:endParaRPr lang="en-US"/>
          </a:p>
        </p:txBody>
      </p:sp>
    </p:spTree>
    <p:extLst>
      <p:ext uri="{BB962C8B-B14F-4D97-AF65-F5344CB8AC3E}">
        <p14:creationId xmlns:p14="http://schemas.microsoft.com/office/powerpoint/2010/main" val="287241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b="1">
                <a:latin typeface="Times" panose="02020603050405020304" pitchFamily="18" charset="0"/>
              </a:rPr>
              <a:t>Independence</a:t>
            </a:r>
            <a:br>
              <a:rPr lang="en-US" altLang="en-US" b="1">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Youth need to see themselves as active participants in their future and able to determine what they will become.  They need to understand that when they have independence, they must also take responsibility for their decisions and actions.</a:t>
            </a:r>
            <a:br>
              <a:rPr lang="en-US" altLang="en-US">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4-H helps young people recognize the connection between independence and responsibility.  In a successful 4-H club, youth can learn to set priorities as they develop their club program.  They can also learn to manage their time so that they can choose among many worthwhile opportunities.</a:t>
            </a:r>
          </a:p>
          <a:p>
            <a:r>
              <a:rPr lang="en-US" altLang="en-US">
                <a:latin typeface="Times" panose="02020603050405020304" pitchFamily="18" charset="0"/>
              </a:rPr>
              <a:t> </a:t>
            </a:r>
          </a:p>
          <a:p>
            <a:r>
              <a:rPr lang="en-US" altLang="en-US" b="1">
                <a:latin typeface="Times" panose="02020603050405020304" pitchFamily="18" charset="0"/>
              </a:rPr>
              <a:t>Belonging</a:t>
            </a:r>
            <a:br>
              <a:rPr lang="en-US" altLang="en-US" b="1">
                <a:latin typeface="Times" panose="02020603050405020304" pitchFamily="18" charset="0"/>
              </a:rPr>
            </a:br>
            <a:r>
              <a:rPr lang="en-US" altLang="en-US" b="1">
                <a:latin typeface="Times" panose="02020603050405020304" pitchFamily="18" charset="0"/>
              </a:rPr>
              <a:t/>
            </a:r>
            <a:br>
              <a:rPr lang="en-US" altLang="en-US" b="1">
                <a:latin typeface="Times" panose="02020603050405020304" pitchFamily="18" charset="0"/>
              </a:rPr>
            </a:br>
            <a:r>
              <a:rPr lang="en-US" altLang="en-US">
                <a:latin typeface="Times" panose="02020603050405020304" pitchFamily="18" charset="0"/>
              </a:rPr>
              <a:t>Youth have a strong need to be a part of a safe group of friends who accept them for who they are.  Youth also need at least one positive relationship with a caring adult. The need to belong is so strong that if youth don’t have access to positive groups, they will join less desirable ones such as gangs.</a:t>
            </a:r>
            <a:br>
              <a:rPr lang="en-US" altLang="en-US">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Positive groups like 4-H help fulfill this need to belong.  Volunteer leaders and club members provide this fellowship by showing interest in, actively listening to and encouraging 4-H youth.</a:t>
            </a:r>
          </a:p>
          <a:p>
            <a:r>
              <a:rPr lang="en-US" altLang="en-US">
                <a:latin typeface="Times" panose="02020603050405020304" pitchFamily="18" charset="0"/>
              </a:rPr>
              <a:t> </a:t>
            </a:r>
          </a:p>
          <a:p>
            <a:r>
              <a:rPr lang="en-US" altLang="en-US">
                <a:latin typeface="Times" panose="02020603050405020304" pitchFamily="18" charset="0"/>
              </a:rPr>
              <a:t> </a:t>
            </a:r>
            <a:r>
              <a:rPr lang="en-US" altLang="en-US" b="1">
                <a:latin typeface="Times" panose="02020603050405020304" pitchFamily="18" charset="0"/>
              </a:rPr>
              <a:t>Generosity</a:t>
            </a:r>
            <a:br>
              <a:rPr lang="en-US" altLang="en-US" b="1">
                <a:latin typeface="Times" panose="02020603050405020304" pitchFamily="18" charset="0"/>
              </a:rPr>
            </a:br>
            <a:r>
              <a:rPr lang="en-US" altLang="en-US" b="1">
                <a:latin typeface="Times" panose="02020603050405020304" pitchFamily="18" charset="0"/>
              </a:rPr>
              <a:t/>
            </a:r>
            <a:br>
              <a:rPr lang="en-US" altLang="en-US" b="1">
                <a:latin typeface="Times" panose="02020603050405020304" pitchFamily="18" charset="0"/>
              </a:rPr>
            </a:br>
            <a:r>
              <a:rPr lang="en-US" altLang="en-US">
                <a:latin typeface="Times" panose="02020603050405020304" pitchFamily="18" charset="0"/>
              </a:rPr>
              <a:t>Youth need to feel that their lives have meaning and purpose. They need opportunities to connect to their communities and learn how to give back to others.  Service builds bonds between youth and the community, and doing something valued by others helps youth feel worthy and competent.  </a:t>
            </a:r>
            <a:br>
              <a:rPr lang="en-US" altLang="en-US">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By taking part in 4-H community service and citizenship activities, youth can connect with and serve their communities.  4-H helps youth develop concern for others and take action to demonstrate that concern. </a:t>
            </a:r>
          </a:p>
          <a:p>
            <a:r>
              <a:rPr lang="en-US" altLang="en-US">
                <a:latin typeface="Times" panose="02020603050405020304" pitchFamily="18" charset="0"/>
              </a:rPr>
              <a:t> </a:t>
            </a:r>
          </a:p>
          <a:p>
            <a:r>
              <a:rPr lang="en-US" altLang="en-US" b="1">
                <a:latin typeface="Times" panose="02020603050405020304" pitchFamily="18" charset="0"/>
              </a:rPr>
              <a:t>Mastery</a:t>
            </a:r>
            <a:br>
              <a:rPr lang="en-US" altLang="en-US" b="1">
                <a:latin typeface="Times" panose="02020603050405020304" pitchFamily="18" charset="0"/>
              </a:rPr>
            </a:br>
            <a:r>
              <a:rPr lang="en-US" altLang="en-US" b="1">
                <a:latin typeface="Times" panose="02020603050405020304" pitchFamily="18" charset="0"/>
              </a:rPr>
              <a:t/>
            </a:r>
            <a:br>
              <a:rPr lang="en-US" altLang="en-US" b="1">
                <a:latin typeface="Times" panose="02020603050405020304" pitchFamily="18" charset="0"/>
              </a:rPr>
            </a:br>
            <a:r>
              <a:rPr lang="en-US" altLang="en-US">
                <a:latin typeface="Times" panose="02020603050405020304" pitchFamily="18" charset="0"/>
              </a:rPr>
              <a:t>Youth need to feel they are capable and successful.  Mastery means that youth develop skills, knowledge, and attitudes followed by the competent demonstration of these skills and knowledge.  When young people realize they are capable, they develop self confidence and a sense that they matter. </a:t>
            </a:r>
            <a:br>
              <a:rPr lang="en-US" altLang="en-US">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4-H youth develop mastery through the Experiential Learning Process.  In this process, they experience, share what happened, process what was important, generalize the experience to the real world and apply what was learned to other situations.  They develop a sense of mastery or achievement through 4-H project work such as building a birdhouse, preparing a meal or participating in a positive evaluation experience.</a:t>
            </a:r>
          </a:p>
          <a:p>
            <a:r>
              <a:rPr lang="en-US" altLang="en-US">
                <a:latin typeface="Times" panose="02020603050405020304" pitchFamily="18" charset="0"/>
              </a:rPr>
              <a:t>Through projects and activities, youth master skills to make positive career and life choices.  Youth need to explore many topics thoroughly to be able to pursue their own interests.  4-H strives to create opportunities for youth to experience a sense of belonging, develop independence, and follow their interests to levels of mastery. In addition, the 4-H program encourages both youth and adults to value and practice service to others. Volunteers provide safe and supportive boundaries for positive youth development to occur.</a:t>
            </a:r>
          </a:p>
          <a:p>
            <a:r>
              <a:rPr lang="en-US" altLang="en-US">
                <a:latin typeface="Times" panose="02020603050405020304" pitchFamily="18" charset="0"/>
              </a:rPr>
              <a:t>The Wisconsin 4-H Program hopes that all youth experience the 4 essential elements of positive youth development: independence, belonging, generosity and mastery!</a:t>
            </a:r>
          </a:p>
          <a:p>
            <a:endParaRPr lang="en-US" altLang="en-US">
              <a:latin typeface="Times" panose="02020603050405020304" pitchFamily="18" charset="0"/>
            </a:endParaRP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4D2EC3-63DB-4BB4-A1BC-DDFF304F933B}" type="slidenum">
              <a:rPr lang="en-US" altLang="en-US" sz="1200"/>
              <a:pPr/>
              <a:t>5</a:t>
            </a:fld>
            <a:endParaRPr lang="en-US" altLang="en-US" sz="1200"/>
          </a:p>
        </p:txBody>
      </p:sp>
      <p:sp>
        <p:nvSpPr>
          <p:cNvPr id="61445"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32335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a:latin typeface="Times" panose="02020603050405020304" pitchFamily="18" charset="0"/>
              </a:rPr>
              <a:t>Many types of activities can be used to provide a learning experience, including 4-H project work. Project work appeals to youth because they have many projects from which to choose: beef, clothing, foods, arts and crafts, shooting sports, woodworking, electricity and many more.  Discovering and exploring 4-H project work is the "hook" to get youth involved in 4-H. While they are having fun, they learn.  As youth learn, they are acquiring two sets of skills: project skills and life skills.</a:t>
            </a:r>
          </a:p>
          <a:p>
            <a:r>
              <a:rPr lang="en-US" altLang="en-US" b="1">
                <a:latin typeface="Times" panose="02020603050405020304" pitchFamily="18" charset="0"/>
              </a:rPr>
              <a:t>Project Skills</a:t>
            </a:r>
            <a:br>
              <a:rPr lang="en-US" altLang="en-US" b="1">
                <a:latin typeface="Times" panose="02020603050405020304" pitchFamily="18" charset="0"/>
              </a:rPr>
            </a:br>
            <a:r>
              <a:rPr lang="en-US" altLang="en-US">
                <a:latin typeface="Times" panose="02020603050405020304" pitchFamily="18" charset="0"/>
              </a:rPr>
              <a:t>To complete a project item or exhibit, 4-H members learn a multitude of skills related to the subject matter of the project.  For example, skills learned through a woodworking project would be measuring, sawing a straight line, sanding and applying a finish.  In a clothing project, skills acquired would be learning to lay out then cut out a pattern, thread the sewing machine and make a buttonhole. </a:t>
            </a:r>
          </a:p>
          <a:p>
            <a:endParaRPr lang="en-US" altLang="en-US">
              <a:latin typeface="Times" panose="02020603050405020304" pitchFamily="18" charset="0"/>
            </a:endParaRP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2A9D30C-F646-47FC-A640-28FAA35CE5C6}" type="slidenum">
              <a:rPr lang="en-US" altLang="en-US" sz="1200"/>
              <a:pPr/>
              <a:t>6</a:t>
            </a:fld>
            <a:endParaRPr lang="en-US" altLang="en-US" sz="1200"/>
          </a:p>
        </p:txBody>
      </p:sp>
      <p:sp>
        <p:nvSpPr>
          <p:cNvPr id="64517"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34979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b="1">
                <a:latin typeface="Times" panose="02020603050405020304" pitchFamily="18" charset="0"/>
              </a:rPr>
              <a:t>Life Skills</a:t>
            </a:r>
            <a:br>
              <a:rPr lang="en-US" altLang="en-US" b="1">
                <a:latin typeface="Times" panose="02020603050405020304" pitchFamily="18" charset="0"/>
              </a:rPr>
            </a:br>
            <a:r>
              <a:rPr lang="en-US" altLang="en-US">
                <a:latin typeface="Times" panose="02020603050405020304" pitchFamily="18" charset="0"/>
              </a:rPr>
              <a:t>When youth participate in a project, activity, or club meeting, they develop knowledge, skills, and attitudes that are needed for life long success—no matter what job, career, or interest.  For example, leadership in a 4-H club and giving presentations can lead toward mastery in communication, a life skill. Over the years, there have been thousands of 4-H members who have acknowledged that their skill of communication was acquired as a result of their participation in 4-H projects and exhibits.  Communication is one of the most important life skills youth learn in 4-H. Did you know that some resources state that as many as 40 percent of American adults fear public speaking more than death? </a:t>
            </a:r>
            <a:br>
              <a:rPr lang="en-US" altLang="en-US">
                <a:latin typeface="Times" panose="02020603050405020304" pitchFamily="18" charset="0"/>
              </a:rPr>
            </a:br>
            <a:r>
              <a:rPr lang="en-US" altLang="en-US">
                <a:latin typeface="Times" panose="02020603050405020304" pitchFamily="18" charset="0"/>
              </a:rPr>
              <a:t/>
            </a:r>
            <a:br>
              <a:rPr lang="en-US" altLang="en-US">
                <a:latin typeface="Times" panose="02020603050405020304" pitchFamily="18" charset="0"/>
              </a:rPr>
            </a:br>
            <a:r>
              <a:rPr lang="en-US" altLang="en-US">
                <a:latin typeface="Times" panose="02020603050405020304" pitchFamily="18" charset="0"/>
              </a:rPr>
              <a:t>Life skills are divided into five major categories: subject matter knowledge, self-awareness, decision-making, social interaction and physical skills.</a:t>
            </a:r>
          </a:p>
          <a:p>
            <a:endParaRPr lang="en-US" altLang="en-US">
              <a:latin typeface="Times" panose="02020603050405020304" pitchFamily="18" charset="0"/>
            </a:endParaRP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921D60D-D2B6-426D-A543-0C6FAE600CF4}" type="slidenum">
              <a:rPr lang="en-US" altLang="en-US" sz="1200"/>
              <a:pPr/>
              <a:t>7</a:t>
            </a:fld>
            <a:endParaRPr lang="en-US" altLang="en-US" sz="1200"/>
          </a:p>
        </p:txBody>
      </p:sp>
      <p:sp>
        <p:nvSpPr>
          <p:cNvPr id="65541"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18686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a:latin typeface="Times" panose="02020603050405020304" pitchFamily="18" charset="0"/>
              </a:rPr>
              <a:t>In 4-H, young people learn by doing something such as learning how to use a saw and cut a straight line or making a boot jack or birdhouse. Youth develop skills through 4-H projects, demonstrations or activities. Learning continues beyond the actual project skills because 4-H uses a deliberate process that allows youth to learn through a "doing" experience that is then followed by leader led discussion. This method of Do, Reflect and Apply is referred to as the Experiential Learning Model (Kolb, 1984).</a:t>
            </a:r>
          </a:p>
          <a:p>
            <a:endParaRPr lang="en-US" altLang="en-US">
              <a:latin typeface="Times" panose="02020603050405020304" pitchFamily="18" charset="0"/>
            </a:endParaRP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022327C-8798-492D-B7B9-F12FEF668605}" type="slidenum">
              <a:rPr lang="en-US" altLang="en-US" sz="1200"/>
              <a:pPr/>
              <a:t>8</a:t>
            </a:fld>
            <a:endParaRPr lang="en-US" altLang="en-US" sz="1200"/>
          </a:p>
        </p:txBody>
      </p:sp>
      <p:sp>
        <p:nvSpPr>
          <p:cNvPr id="62469"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250269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a:latin typeface="Times" panose="02020603050405020304" pitchFamily="18" charset="0"/>
              </a:rPr>
              <a:t>4-H Youth Development expanded this model to include five steps (listed as </a:t>
            </a:r>
            <a:r>
              <a:rPr lang="en-US" altLang="en-US" b="1">
                <a:latin typeface="Times" panose="02020603050405020304" pitchFamily="18" charset="0"/>
              </a:rPr>
              <a:t>a - e</a:t>
            </a:r>
            <a:r>
              <a:rPr lang="en-US" altLang="en-US">
                <a:latin typeface="Times" panose="02020603050405020304" pitchFamily="18" charset="0"/>
              </a:rPr>
              <a:t>below) to teach life skills. The sequential steps of the model help youth identify what they have learned from a 4-H experience and to apply that learning to other experiences or situations. The model requires that the volunteer leader be very clear about the targeted skill or concept. The follow up processing questions are </a:t>
            </a:r>
            <a:r>
              <a:rPr lang="en-US" altLang="en-US" i="1">
                <a:latin typeface="Times" panose="02020603050405020304" pitchFamily="18" charset="0"/>
              </a:rPr>
              <a:t>not</a:t>
            </a:r>
            <a:r>
              <a:rPr lang="en-US" altLang="en-US">
                <a:latin typeface="Times" panose="02020603050405020304" pitchFamily="18" charset="0"/>
              </a:rPr>
              <a:t> closed ended questions that can be answered with a pat yes or no response. Instead, the questions are open ended and shared to support the learning goals.</a:t>
            </a:r>
          </a:p>
          <a:p>
            <a:endParaRPr lang="en-US" altLang="en-US">
              <a:latin typeface="Times" panose="02020603050405020304" pitchFamily="18" charset="0"/>
            </a:endParaRP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4BABAD9-E1FC-412C-AA6A-EE53CA42316B}" type="slidenum">
              <a:rPr lang="en-US" altLang="en-US" sz="1200"/>
              <a:pPr/>
              <a:t>9</a:t>
            </a:fld>
            <a:endParaRPr lang="en-US" altLang="en-US" sz="1200"/>
          </a:p>
        </p:txBody>
      </p:sp>
      <p:sp>
        <p:nvSpPr>
          <p:cNvPr id="63493"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41845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Times" panose="02020603050405020304" pitchFamily="18" charset="0"/>
            </a:endParaRP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1F676D-EB7D-4FCC-AA58-3CF699E6C16A}" type="slidenum">
              <a:rPr lang="en-US" altLang="en-US" sz="1200"/>
              <a:pPr/>
              <a:t>10</a:t>
            </a:fld>
            <a:endParaRPr lang="en-US" altLang="en-US" sz="1200"/>
          </a:p>
        </p:txBody>
      </p:sp>
      <p:sp>
        <p:nvSpPr>
          <p:cNvPr id="66565"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278676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Times" panose="02020603050405020304" pitchFamily="18" charset="0"/>
            </a:endParaRP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1F676D-EB7D-4FCC-AA58-3CF699E6C16A}" type="slidenum">
              <a:rPr lang="en-US" altLang="en-US" sz="1200"/>
              <a:pPr/>
              <a:t>11</a:t>
            </a:fld>
            <a:endParaRPr lang="en-US" altLang="en-US" sz="1200"/>
          </a:p>
        </p:txBody>
      </p:sp>
      <p:sp>
        <p:nvSpPr>
          <p:cNvPr id="66565"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246267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Times" panose="02020603050405020304" pitchFamily="18" charset="0"/>
            </a:endParaRP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1F676D-EB7D-4FCC-AA58-3CF699E6C16A}" type="slidenum">
              <a:rPr lang="en-US" altLang="en-US" sz="1200"/>
              <a:pPr/>
              <a:t>12</a:t>
            </a:fld>
            <a:endParaRPr lang="en-US" altLang="en-US" sz="1200"/>
          </a:p>
        </p:txBody>
      </p:sp>
      <p:sp>
        <p:nvSpPr>
          <p:cNvPr id="66565"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401826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Times" panose="02020603050405020304" pitchFamily="18" charset="0"/>
            </a:endParaRP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1F676D-EB7D-4FCC-AA58-3CF699E6C16A}" type="slidenum">
              <a:rPr lang="en-US" altLang="en-US" sz="1200"/>
              <a:pPr/>
              <a:t>13</a:t>
            </a:fld>
            <a:endParaRPr lang="en-US" altLang="en-US" sz="1200"/>
          </a:p>
        </p:txBody>
      </p:sp>
      <p:sp>
        <p:nvSpPr>
          <p:cNvPr id="66565" name="Header Placeholder 4"/>
          <p:cNvSpPr>
            <a:spLocks noGrp="1"/>
          </p:cNvSpPr>
          <p:nvPr>
            <p:ph type="hdr" sz="quarter"/>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b="1"/>
              <a:t>Wisconsin 4-H Volunteer Orientation</a:t>
            </a:r>
          </a:p>
          <a:p>
            <a:endParaRPr lang="en-US" altLang="en-US" sz="1200"/>
          </a:p>
        </p:txBody>
      </p:sp>
    </p:spTree>
    <p:extLst>
      <p:ext uri="{BB962C8B-B14F-4D97-AF65-F5344CB8AC3E}">
        <p14:creationId xmlns:p14="http://schemas.microsoft.com/office/powerpoint/2010/main" val="59588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powerpoint side ext 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83664" cy="6858000"/>
          </a:xfrm>
          <a:prstGeom prst="rect">
            <a:avLst/>
          </a:prstGeom>
        </p:spPr>
      </p:pic>
    </p:spTree>
    <p:extLst>
      <p:ext uri="{BB962C8B-B14F-4D97-AF65-F5344CB8AC3E}">
        <p14:creationId xmlns:p14="http://schemas.microsoft.com/office/powerpoint/2010/main" val="299384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48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62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70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67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EEC7368-3F36-4F41-B5F5-FBC9FA2DC83A}" type="datetimeFigureOut">
              <a:rPr lang="en-US" smtClean="0"/>
              <a:t>3/26/2019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2D3D0F-E26C-2D4E-AC49-0BA908EEDFA0}" type="slidenum">
              <a:rPr lang="en-US" smtClean="0"/>
              <a:t>‹#›</a:t>
            </a:fld>
            <a:endParaRPr lang="en-US"/>
          </a:p>
        </p:txBody>
      </p:sp>
    </p:spTree>
    <p:extLst>
      <p:ext uri="{BB962C8B-B14F-4D97-AF65-F5344CB8AC3E}">
        <p14:creationId xmlns:p14="http://schemas.microsoft.com/office/powerpoint/2010/main" val="71518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181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327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861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owerpoint plain bann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266688"/>
            <a:ext cx="9144000" cy="591312"/>
          </a:xfrm>
          <a:prstGeom prst="rect">
            <a:avLst/>
          </a:prstGeom>
        </p:spPr>
      </p:pic>
    </p:spTree>
    <p:extLst>
      <p:ext uri="{BB962C8B-B14F-4D97-AF65-F5344CB8AC3E}">
        <p14:creationId xmlns:p14="http://schemas.microsoft.com/office/powerpoint/2010/main" val="324247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chemeClr val="tx1"/>
          </a:solidFill>
          <a:latin typeface="Futura Medium"/>
          <a:ea typeface="+mj-ea"/>
          <a:cs typeface="Futura Medium"/>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Futura Medium"/>
          <a:ea typeface="+mn-ea"/>
          <a:cs typeface="Futura Medium"/>
        </a:defRPr>
      </a:lvl1pPr>
      <a:lvl2pPr marL="742950" indent="-285750" algn="l" defTabSz="457200" rtl="0" eaLnBrk="1" latinLnBrk="0" hangingPunct="1">
        <a:spcBef>
          <a:spcPct val="20000"/>
        </a:spcBef>
        <a:buFont typeface="Arial"/>
        <a:buChar char="–"/>
        <a:defRPr sz="2800" b="0" i="0" kern="1200">
          <a:solidFill>
            <a:schemeClr val="tx1"/>
          </a:solidFill>
          <a:latin typeface="Futura Medium"/>
          <a:ea typeface="+mn-ea"/>
          <a:cs typeface="Futura Medium"/>
        </a:defRPr>
      </a:lvl2pPr>
      <a:lvl3pPr marL="1143000" indent="-228600" algn="l" defTabSz="457200" rtl="0" eaLnBrk="1" latinLnBrk="0" hangingPunct="1">
        <a:spcBef>
          <a:spcPct val="20000"/>
        </a:spcBef>
        <a:buFont typeface="Arial"/>
        <a:buChar char="•"/>
        <a:defRPr sz="2400" b="0" i="0" kern="1200">
          <a:solidFill>
            <a:schemeClr val="tx1"/>
          </a:solidFill>
          <a:latin typeface="Futura Medium"/>
          <a:ea typeface="+mn-ea"/>
          <a:cs typeface="Futura Medium"/>
        </a:defRPr>
      </a:lvl3pPr>
      <a:lvl4pPr marL="1600200" indent="-228600" algn="l" defTabSz="457200" rtl="0" eaLnBrk="1" latinLnBrk="0" hangingPunct="1">
        <a:spcBef>
          <a:spcPct val="20000"/>
        </a:spcBef>
        <a:buFont typeface="Arial"/>
        <a:buChar char="–"/>
        <a:defRPr sz="2000" b="0" i="0" kern="1200">
          <a:solidFill>
            <a:schemeClr val="tx1"/>
          </a:solidFill>
          <a:latin typeface="Futura Medium"/>
          <a:ea typeface="+mn-ea"/>
          <a:cs typeface="Futura Medium"/>
        </a:defRPr>
      </a:lvl4pPr>
      <a:lvl5pPr marL="2057400" indent="-228600" algn="l" defTabSz="457200" rtl="0" eaLnBrk="1" latinLnBrk="0" hangingPunct="1">
        <a:spcBef>
          <a:spcPct val="20000"/>
        </a:spcBef>
        <a:buFont typeface="Arial"/>
        <a:buChar char="»"/>
        <a:defRPr sz="2000" b="0" i="0" kern="1200">
          <a:solidFill>
            <a:schemeClr val="tx1"/>
          </a:solidFill>
          <a:latin typeface="Futura Medium"/>
          <a:ea typeface="+mn-ea"/>
          <a:cs typeface="Futura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youtube.com/watch?v=KnwEY9SPU-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bkuz5gUTBxOfM&amp;tbnid=_pmOcXMbQCpC2M:&amp;ved=0CAUQjRw&amp;url=http://goshinkarate.blogspot.com/2010/12/targeting-life-skills-model.html&amp;ei=LTGAUtnQNsjyqQGWwoDIAg&amp;bvm=bv.56146854,d.aWc&amp;psig=AFQjCNFa98Iu62I7jLGeMvI_rMuKe8oopg&amp;ust=13842193066067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4-h clover graphic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626" y="1248965"/>
            <a:ext cx="3605834" cy="36707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46214" y="279553"/>
            <a:ext cx="4990659"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USING 4-H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2658357" y="5078715"/>
            <a:ext cx="4990659"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CURRICULUM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180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a:t>Curriculum Here to Help!</a:t>
            </a:r>
          </a:p>
        </p:txBody>
      </p:sp>
      <p:sp>
        <p:nvSpPr>
          <p:cNvPr id="20483" name="Content Placeholder 2"/>
          <p:cNvSpPr>
            <a:spLocks noGrp="1"/>
          </p:cNvSpPr>
          <p:nvPr>
            <p:ph idx="1"/>
          </p:nvPr>
        </p:nvSpPr>
        <p:spPr>
          <a:xfrm>
            <a:off x="914400" y="1981200"/>
            <a:ext cx="4495800" cy="4114800"/>
          </a:xfrm>
        </p:spPr>
        <p:txBody>
          <a:bodyPr/>
          <a:lstStyle/>
          <a:p>
            <a:pPr eaLnBrk="1" hangingPunct="1"/>
            <a:r>
              <a:rPr lang="en-US" altLang="en-US"/>
              <a:t>Latest Research Based Knowledge</a:t>
            </a:r>
          </a:p>
          <a:p>
            <a:pPr eaLnBrk="1" hangingPunct="1"/>
            <a:r>
              <a:rPr lang="en-US" altLang="en-US"/>
              <a:t>Hand On</a:t>
            </a:r>
          </a:p>
          <a:p>
            <a:pPr eaLnBrk="1" hangingPunct="1"/>
            <a:r>
              <a:rPr lang="en-US" altLang="en-US"/>
              <a:t>Do Reflect Apply</a:t>
            </a:r>
          </a:p>
          <a:p>
            <a:pPr eaLnBrk="1" hangingPunct="1"/>
            <a:r>
              <a:rPr lang="en-US" altLang="en-US"/>
              <a:t>Generosity, Mastery</a:t>
            </a:r>
          </a:p>
          <a:p>
            <a:pPr eaLnBrk="1" hangingPunct="1"/>
            <a:r>
              <a:rPr lang="en-US" altLang="en-US"/>
              <a:t>Life Skill Related</a:t>
            </a:r>
          </a:p>
        </p:txBody>
      </p:sp>
      <p:sp>
        <p:nvSpPr>
          <p:cNvPr id="20484"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pic>
        <p:nvPicPr>
          <p:cNvPr id="20485" name="Picture 2" descr="sample curric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26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When Curriculum is GREAT</a:t>
            </a:r>
            <a:endParaRPr lang="en-US" altLang="en-US" dirty="0"/>
          </a:p>
        </p:txBody>
      </p:sp>
      <p:sp>
        <p:nvSpPr>
          <p:cNvPr id="20483" name="Content Placeholder 2"/>
          <p:cNvSpPr>
            <a:spLocks noGrp="1"/>
          </p:cNvSpPr>
          <p:nvPr>
            <p:ph idx="1"/>
          </p:nvPr>
        </p:nvSpPr>
        <p:spPr>
          <a:xfrm>
            <a:off x="914400" y="1981200"/>
            <a:ext cx="7236542" cy="4114800"/>
          </a:xfrm>
        </p:spPr>
        <p:txBody>
          <a:bodyPr/>
          <a:lstStyle/>
          <a:p>
            <a:pPr eaLnBrk="1" hangingPunct="1"/>
            <a:r>
              <a:rPr lang="en-US" altLang="en-US" dirty="0" smtClean="0"/>
              <a:t>A volunteer has limited knowledge of the subject.</a:t>
            </a:r>
          </a:p>
          <a:p>
            <a:pPr eaLnBrk="1" hangingPunct="1"/>
            <a:r>
              <a:rPr lang="en-US" altLang="en-US" dirty="0" smtClean="0"/>
              <a:t>A volunteer knows a lot about the subject, but unsure how to teach lesson to youth.</a:t>
            </a:r>
          </a:p>
          <a:p>
            <a:pPr eaLnBrk="1" hangingPunct="1"/>
            <a:r>
              <a:rPr lang="en-US" altLang="en-US" dirty="0" smtClean="0"/>
              <a:t>A youth doesn’t have a leader and wants to learn more.</a:t>
            </a:r>
            <a:endParaRPr lang="en-US" altLang="en-US" dirty="0"/>
          </a:p>
        </p:txBody>
      </p:sp>
      <p:sp>
        <p:nvSpPr>
          <p:cNvPr id="20484" name="Footer Placeholder 4"/>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spTree>
    <p:extLst>
      <p:ext uri="{BB962C8B-B14F-4D97-AF65-F5344CB8AC3E}">
        <p14:creationId xmlns:p14="http://schemas.microsoft.com/office/powerpoint/2010/main" val="124095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When you might need to be more creative with the curriculum</a:t>
            </a:r>
            <a:endParaRPr lang="en-US" altLang="en-US" dirty="0"/>
          </a:p>
        </p:txBody>
      </p:sp>
      <p:sp>
        <p:nvSpPr>
          <p:cNvPr id="20483" name="Content Placeholder 2"/>
          <p:cNvSpPr>
            <a:spLocks noGrp="1"/>
          </p:cNvSpPr>
          <p:nvPr>
            <p:ph idx="1"/>
          </p:nvPr>
        </p:nvSpPr>
        <p:spPr>
          <a:xfrm>
            <a:off x="914400" y="1981200"/>
            <a:ext cx="7236542" cy="4114800"/>
          </a:xfrm>
        </p:spPr>
        <p:txBody>
          <a:bodyPr/>
          <a:lstStyle/>
          <a:p>
            <a:pPr eaLnBrk="1" hangingPunct="1"/>
            <a:r>
              <a:rPr lang="en-US" altLang="en-US" dirty="0" smtClean="0"/>
              <a:t>You have youth with a wide knowledge and age range.</a:t>
            </a:r>
          </a:p>
          <a:p>
            <a:pPr eaLnBrk="1" hangingPunct="1"/>
            <a:r>
              <a:rPr lang="en-US" altLang="en-US" dirty="0" smtClean="0"/>
              <a:t>You have an idea of what you want to share and the curriculum doesn’t match your vision.</a:t>
            </a:r>
          </a:p>
          <a:p>
            <a:pPr eaLnBrk="1" hangingPunct="1"/>
            <a:r>
              <a:rPr lang="en-US" altLang="en-US" dirty="0" smtClean="0"/>
              <a:t>You have older youth who are wanting to branch out and do more.</a:t>
            </a:r>
            <a:endParaRPr lang="en-US" altLang="en-US" dirty="0"/>
          </a:p>
        </p:txBody>
      </p:sp>
      <p:sp>
        <p:nvSpPr>
          <p:cNvPr id="20484" name="Footer Placeholder 4"/>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spTree>
    <p:extLst>
      <p:ext uri="{BB962C8B-B14F-4D97-AF65-F5344CB8AC3E}">
        <p14:creationId xmlns:p14="http://schemas.microsoft.com/office/powerpoint/2010/main" val="182970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What is the purpose of curriculum?</a:t>
            </a:r>
            <a:endParaRPr lang="en-US" altLang="en-US" dirty="0"/>
          </a:p>
        </p:txBody>
      </p:sp>
      <p:sp>
        <p:nvSpPr>
          <p:cNvPr id="20483" name="Content Placeholder 2"/>
          <p:cNvSpPr>
            <a:spLocks noGrp="1"/>
          </p:cNvSpPr>
          <p:nvPr>
            <p:ph idx="1"/>
          </p:nvPr>
        </p:nvSpPr>
        <p:spPr>
          <a:xfrm>
            <a:off x="914400" y="1981200"/>
            <a:ext cx="7236542" cy="4114800"/>
          </a:xfrm>
        </p:spPr>
        <p:txBody>
          <a:bodyPr>
            <a:normAutofit lnSpcReduction="10000"/>
          </a:bodyPr>
          <a:lstStyle/>
          <a:p>
            <a:pPr eaLnBrk="1" hangingPunct="1"/>
            <a:r>
              <a:rPr lang="en-US" altLang="en-US" b="1" dirty="0" smtClean="0"/>
              <a:t>Provide educational knowledge about a project area.</a:t>
            </a:r>
          </a:p>
          <a:p>
            <a:pPr eaLnBrk="1" hangingPunct="1"/>
            <a:r>
              <a:rPr lang="en-US" altLang="en-US" dirty="0" smtClean="0"/>
              <a:t>It does not teach you how to show an animal.</a:t>
            </a:r>
          </a:p>
          <a:p>
            <a:pPr eaLnBrk="1" hangingPunct="1"/>
            <a:r>
              <a:rPr lang="en-US" altLang="en-US" dirty="0" smtClean="0"/>
              <a:t>It does not teach you how to gain a competitive edge.</a:t>
            </a:r>
          </a:p>
          <a:p>
            <a:pPr eaLnBrk="1" hangingPunct="1"/>
            <a:r>
              <a:rPr lang="en-US" altLang="en-US" dirty="0" smtClean="0"/>
              <a:t>It does not give you step by step instructions for fair project.</a:t>
            </a:r>
          </a:p>
          <a:p>
            <a:pPr marL="0" indent="0" eaLnBrk="1" hangingPunct="1">
              <a:buNone/>
            </a:pPr>
            <a:endParaRPr lang="en-US" altLang="en-US" dirty="0"/>
          </a:p>
        </p:txBody>
      </p:sp>
      <p:sp>
        <p:nvSpPr>
          <p:cNvPr id="20484" name="Footer Placeholder 4"/>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spTree>
    <p:extLst>
      <p:ext uri="{BB962C8B-B14F-4D97-AF65-F5344CB8AC3E}">
        <p14:creationId xmlns:p14="http://schemas.microsoft.com/office/powerpoint/2010/main" val="2063673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a:t>
            </a:r>
            <a:endParaRPr lang="en-US" dirty="0"/>
          </a:p>
        </p:txBody>
      </p:sp>
      <p:sp>
        <p:nvSpPr>
          <p:cNvPr id="3" name="Content Placeholder 2"/>
          <p:cNvSpPr>
            <a:spLocks noGrp="1"/>
          </p:cNvSpPr>
          <p:nvPr>
            <p:ph idx="1"/>
          </p:nvPr>
        </p:nvSpPr>
        <p:spPr/>
        <p:txBody>
          <a:bodyPr>
            <a:normAutofit fontScale="85000" lnSpcReduction="20000"/>
          </a:bodyPr>
          <a:lstStyle/>
          <a:p>
            <a:r>
              <a:rPr lang="en-US" dirty="0"/>
              <a:t>4-H Curriculum Scavenger Hunt</a:t>
            </a:r>
          </a:p>
          <a:p>
            <a:pPr lvl="1"/>
            <a:r>
              <a:rPr lang="en-US" dirty="0" smtClean="0"/>
              <a:t>What </a:t>
            </a:r>
            <a:r>
              <a:rPr lang="en-US" dirty="0"/>
              <a:t>is the name of the lesson?</a:t>
            </a:r>
          </a:p>
          <a:p>
            <a:pPr lvl="1"/>
            <a:r>
              <a:rPr lang="en-US" dirty="0"/>
              <a:t>What type of Life Skills might a 4-H member learn from this lesson?</a:t>
            </a:r>
          </a:p>
          <a:p>
            <a:pPr lvl="1"/>
            <a:r>
              <a:rPr lang="en-US" dirty="0"/>
              <a:t>What project skills will a 4-H member learn from this lesson?</a:t>
            </a:r>
          </a:p>
          <a:p>
            <a:pPr lvl="0"/>
            <a:r>
              <a:rPr lang="en-US" dirty="0"/>
              <a:t>Are </a:t>
            </a:r>
            <a:r>
              <a:rPr lang="en-US" dirty="0" smtClean="0"/>
              <a:t>we able </a:t>
            </a:r>
            <a:r>
              <a:rPr lang="en-US" dirty="0"/>
              <a:t>to find the Experiential Learning Model </a:t>
            </a:r>
            <a:r>
              <a:rPr lang="en-US" dirty="0" smtClean="0"/>
              <a:t>in the book?</a:t>
            </a:r>
            <a:endParaRPr lang="en-US" dirty="0"/>
          </a:p>
          <a:p>
            <a:pPr lvl="0"/>
            <a:r>
              <a:rPr lang="en-US" dirty="0"/>
              <a:t>Do you think that youth would be interested in using curriculum books?</a:t>
            </a:r>
          </a:p>
          <a:p>
            <a:pPr lvl="0"/>
            <a:r>
              <a:rPr lang="en-US" dirty="0"/>
              <a:t>How do you see yourself as a leader and/or parent able to use these books?</a:t>
            </a:r>
          </a:p>
          <a:p>
            <a:endParaRPr lang="en-US" dirty="0"/>
          </a:p>
        </p:txBody>
      </p:sp>
    </p:spTree>
    <p:extLst>
      <p:ext uri="{BB962C8B-B14F-4D97-AF65-F5344CB8AC3E}">
        <p14:creationId xmlns:p14="http://schemas.microsoft.com/office/powerpoint/2010/main" val="180398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Teaching Techniques</a:t>
            </a:r>
          </a:p>
        </p:txBody>
      </p:sp>
      <p:sp>
        <p:nvSpPr>
          <p:cNvPr id="3" name="Content Placeholder 2"/>
          <p:cNvSpPr>
            <a:spLocks noGrp="1"/>
          </p:cNvSpPr>
          <p:nvPr>
            <p:ph idx="1"/>
          </p:nvPr>
        </p:nvSpPr>
        <p:spPr/>
        <p:txBody>
          <a:bodyPr/>
          <a:lstStyle/>
          <a:p>
            <a:r>
              <a:rPr lang="en-US" dirty="0"/>
              <a:t>Setting Project Goals</a:t>
            </a:r>
          </a:p>
          <a:p>
            <a:r>
              <a:rPr lang="en-US" dirty="0"/>
              <a:t>Demonstrations</a:t>
            </a:r>
          </a:p>
          <a:p>
            <a:r>
              <a:rPr lang="en-US" dirty="0"/>
              <a:t>Judging Classes</a:t>
            </a:r>
          </a:p>
          <a:p>
            <a:r>
              <a:rPr lang="en-US" dirty="0"/>
              <a:t>Skill-a-thons</a:t>
            </a:r>
          </a:p>
          <a:p>
            <a:r>
              <a:rPr lang="en-US" dirty="0"/>
              <a:t>Quiz Bowl</a:t>
            </a:r>
          </a:p>
          <a:p>
            <a:r>
              <a:rPr lang="en-US" dirty="0"/>
              <a:t>Field Trips</a:t>
            </a:r>
          </a:p>
          <a:p>
            <a:r>
              <a:rPr lang="en-US" dirty="0"/>
              <a:t>Creating Projects for Fair</a:t>
            </a:r>
          </a:p>
        </p:txBody>
      </p:sp>
    </p:spTree>
    <p:extLst>
      <p:ext uri="{BB962C8B-B14F-4D97-AF65-F5344CB8AC3E}">
        <p14:creationId xmlns:p14="http://schemas.microsoft.com/office/powerpoint/2010/main" val="27306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Curriculum to Identify…</a:t>
            </a:r>
            <a:endParaRPr lang="en-US" dirty="0"/>
          </a:p>
        </p:txBody>
      </p:sp>
      <p:sp>
        <p:nvSpPr>
          <p:cNvPr id="3" name="Content Placeholder 2"/>
          <p:cNvSpPr>
            <a:spLocks noGrp="1"/>
          </p:cNvSpPr>
          <p:nvPr>
            <p:ph idx="1"/>
          </p:nvPr>
        </p:nvSpPr>
        <p:spPr/>
        <p:txBody>
          <a:bodyPr/>
          <a:lstStyle/>
          <a:p>
            <a:r>
              <a:rPr lang="en-US" dirty="0" smtClean="0"/>
              <a:t>Demonstrations Ideas</a:t>
            </a:r>
          </a:p>
          <a:p>
            <a:pPr lvl="1"/>
            <a:r>
              <a:rPr lang="en-US" dirty="0" smtClean="0"/>
              <a:t>A demonstration</a:t>
            </a:r>
            <a:r>
              <a:rPr lang="en-US" dirty="0"/>
              <a:t> is an opportunity for </a:t>
            </a:r>
            <a:r>
              <a:rPr lang="en-US" dirty="0" smtClean="0"/>
              <a:t>a          4-H</a:t>
            </a:r>
            <a:r>
              <a:rPr lang="en-US" dirty="0"/>
              <a:t> </a:t>
            </a:r>
            <a:r>
              <a:rPr lang="en-US" dirty="0" smtClean="0"/>
              <a:t>member to </a:t>
            </a:r>
            <a:r>
              <a:rPr lang="en-US" dirty="0"/>
              <a:t>prepare, organize and present an idea by using visual aids and teaching skills. Such things as showing a friend how to tie a knot, take a picture or play cribbage are all examples of giving a demonstration.</a:t>
            </a:r>
          </a:p>
        </p:txBody>
      </p:sp>
    </p:spTree>
    <p:extLst>
      <p:ext uri="{BB962C8B-B14F-4D97-AF65-F5344CB8AC3E}">
        <p14:creationId xmlns:p14="http://schemas.microsoft.com/office/powerpoint/2010/main" val="63895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Curriculum to Identify…</a:t>
            </a:r>
            <a:endParaRPr lang="en-US" dirty="0"/>
          </a:p>
        </p:txBody>
      </p:sp>
      <p:sp>
        <p:nvSpPr>
          <p:cNvPr id="3" name="Content Placeholder 2"/>
          <p:cNvSpPr>
            <a:spLocks noGrp="1"/>
          </p:cNvSpPr>
          <p:nvPr>
            <p:ph idx="1"/>
          </p:nvPr>
        </p:nvSpPr>
        <p:spPr/>
        <p:txBody>
          <a:bodyPr>
            <a:normAutofit/>
          </a:bodyPr>
          <a:lstStyle/>
          <a:p>
            <a:r>
              <a:rPr lang="en-US" dirty="0" smtClean="0"/>
              <a:t>Judging Class</a:t>
            </a:r>
          </a:p>
          <a:p>
            <a:pPr lvl="1"/>
            <a:r>
              <a:rPr lang="en-US" dirty="0"/>
              <a:t>4-H </a:t>
            </a:r>
            <a:r>
              <a:rPr lang="en-US" dirty="0" smtClean="0"/>
              <a:t>judging is making </a:t>
            </a:r>
            <a:r>
              <a:rPr lang="en-US" dirty="0"/>
              <a:t>decisions </a:t>
            </a:r>
            <a:r>
              <a:rPr lang="en-US" dirty="0" smtClean="0"/>
              <a:t>related to your 4-H project. Youth work to use their best</a:t>
            </a:r>
            <a:r>
              <a:rPr lang="en-US" dirty="0"/>
              <a:t> judgment </a:t>
            </a:r>
            <a:r>
              <a:rPr lang="en-US" dirty="0" smtClean="0"/>
              <a:t>to make choices. In</a:t>
            </a:r>
            <a:r>
              <a:rPr lang="en-US" dirty="0"/>
              <a:t> judging, you </a:t>
            </a:r>
            <a:r>
              <a:rPr lang="en-US" dirty="0" smtClean="0"/>
              <a:t>learn </a:t>
            </a:r>
            <a:r>
              <a:rPr lang="en-US" dirty="0"/>
              <a:t>the standards of quality for goods and services. Then, you observe, compare and make decisions based on the facts you have collected. </a:t>
            </a:r>
            <a:endParaRPr lang="en-US" dirty="0" smtClean="0"/>
          </a:p>
        </p:txBody>
      </p:sp>
    </p:spTree>
    <p:extLst>
      <p:ext uri="{BB962C8B-B14F-4D97-AF65-F5344CB8AC3E}">
        <p14:creationId xmlns:p14="http://schemas.microsoft.com/office/powerpoint/2010/main" val="843153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389" y="524773"/>
            <a:ext cx="8844613" cy="5369944"/>
          </a:xfrm>
        </p:spPr>
      </p:pic>
    </p:spTree>
    <p:extLst>
      <p:ext uri="{BB962C8B-B14F-4D97-AF65-F5344CB8AC3E}">
        <p14:creationId xmlns:p14="http://schemas.microsoft.com/office/powerpoint/2010/main" val="1773697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Curriculum to Identify…</a:t>
            </a:r>
            <a:endParaRPr lang="en-US" dirty="0"/>
          </a:p>
        </p:txBody>
      </p:sp>
      <p:sp>
        <p:nvSpPr>
          <p:cNvPr id="3" name="Content Placeholder 2"/>
          <p:cNvSpPr>
            <a:spLocks noGrp="1"/>
          </p:cNvSpPr>
          <p:nvPr>
            <p:ph idx="1"/>
          </p:nvPr>
        </p:nvSpPr>
        <p:spPr/>
        <p:txBody>
          <a:bodyPr>
            <a:normAutofit/>
          </a:bodyPr>
          <a:lstStyle/>
          <a:p>
            <a:r>
              <a:rPr lang="en-US" dirty="0" err="1" smtClean="0"/>
              <a:t>Skillathon</a:t>
            </a:r>
            <a:endParaRPr lang="en-US" dirty="0"/>
          </a:p>
          <a:p>
            <a:pPr lvl="1"/>
            <a:r>
              <a:rPr lang="en-US" dirty="0" smtClean="0"/>
              <a:t>Learning stations that involve</a:t>
            </a:r>
            <a:r>
              <a:rPr lang="en-US" dirty="0"/>
              <a:t> </a:t>
            </a:r>
            <a:r>
              <a:rPr lang="en-US" b="1" dirty="0"/>
              <a:t>4</a:t>
            </a:r>
            <a:r>
              <a:rPr lang="en-US" dirty="0"/>
              <a:t>-</a:t>
            </a:r>
            <a:r>
              <a:rPr lang="en-US" b="1" dirty="0"/>
              <a:t>H</a:t>
            </a:r>
            <a:r>
              <a:rPr lang="en-US" dirty="0"/>
              <a:t> members in challenging, fun, learn- by-doing activities. This educational method develops problem solving, communication, and technology skills.</a:t>
            </a:r>
            <a:endParaRPr lang="en-US" dirty="0" smtClean="0"/>
          </a:p>
        </p:txBody>
      </p:sp>
    </p:spTree>
    <p:extLst>
      <p:ext uri="{BB962C8B-B14F-4D97-AF65-F5344CB8AC3E}">
        <p14:creationId xmlns:p14="http://schemas.microsoft.com/office/powerpoint/2010/main" val="86554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4-H Different?</a:t>
            </a:r>
          </a:p>
        </p:txBody>
      </p:sp>
      <p:sp>
        <p:nvSpPr>
          <p:cNvPr id="3" name="Rectangle 2"/>
          <p:cNvSpPr/>
          <p:nvPr/>
        </p:nvSpPr>
        <p:spPr>
          <a:xfrm>
            <a:off x="0" y="526473"/>
            <a:ext cx="8991599" cy="538609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4400" b="1" cap="none" spc="0" dirty="0">
                <a:ln/>
                <a:solidFill>
                  <a:schemeClr val="accent3"/>
                </a:solidFill>
                <a:effectLst/>
              </a:rPr>
              <a:t>PYD</a:t>
            </a:r>
          </a:p>
        </p:txBody>
      </p:sp>
    </p:spTree>
    <p:extLst>
      <p:ext uri="{BB962C8B-B14F-4D97-AF65-F5344CB8AC3E}">
        <p14:creationId xmlns:p14="http://schemas.microsoft.com/office/powerpoint/2010/main" val="292100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543" y="-499511"/>
            <a:ext cx="5555621" cy="7184983"/>
          </a:xfrm>
          <a:prstGeom prst="rect">
            <a:avLst/>
          </a:prstGeom>
        </p:spPr>
      </p:pic>
    </p:spTree>
    <p:extLst>
      <p:ext uri="{BB962C8B-B14F-4D97-AF65-F5344CB8AC3E}">
        <p14:creationId xmlns:p14="http://schemas.microsoft.com/office/powerpoint/2010/main" val="2946867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547"/>
            <a:ext cx="9144000" cy="5917310"/>
          </a:xfrm>
          <a:prstGeom prst="rect">
            <a:avLst/>
          </a:prstGeom>
        </p:spPr>
      </p:pic>
    </p:spTree>
    <p:extLst>
      <p:ext uri="{BB962C8B-B14F-4D97-AF65-F5344CB8AC3E}">
        <p14:creationId xmlns:p14="http://schemas.microsoft.com/office/powerpoint/2010/main" val="3905167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450" y="317739"/>
            <a:ext cx="3795100" cy="6250753"/>
          </a:xfrm>
        </p:spPr>
      </p:pic>
    </p:spTree>
    <p:extLst>
      <p:ext uri="{BB962C8B-B14F-4D97-AF65-F5344CB8AC3E}">
        <p14:creationId xmlns:p14="http://schemas.microsoft.com/office/powerpoint/2010/main" val="1523804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92" y="565030"/>
            <a:ext cx="8707582" cy="5286746"/>
          </a:xfrm>
        </p:spPr>
      </p:pic>
    </p:spTree>
    <p:extLst>
      <p:ext uri="{BB962C8B-B14F-4D97-AF65-F5344CB8AC3E}">
        <p14:creationId xmlns:p14="http://schemas.microsoft.com/office/powerpoint/2010/main" val="3957330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Curriculum to Identify…</a:t>
            </a:r>
            <a:endParaRPr lang="en-US" dirty="0"/>
          </a:p>
        </p:txBody>
      </p:sp>
      <p:sp>
        <p:nvSpPr>
          <p:cNvPr id="3" name="Content Placeholder 2"/>
          <p:cNvSpPr>
            <a:spLocks noGrp="1"/>
          </p:cNvSpPr>
          <p:nvPr>
            <p:ph idx="1"/>
          </p:nvPr>
        </p:nvSpPr>
        <p:spPr/>
        <p:txBody>
          <a:bodyPr>
            <a:normAutofit/>
          </a:bodyPr>
          <a:lstStyle/>
          <a:p>
            <a:r>
              <a:rPr lang="en-US" dirty="0" smtClean="0"/>
              <a:t>Quiz Bowl Questions</a:t>
            </a:r>
            <a:endParaRPr lang="en-US" dirty="0"/>
          </a:p>
          <a:p>
            <a:pPr lvl="1"/>
            <a:r>
              <a:rPr lang="en-US" dirty="0" smtClean="0"/>
              <a:t>A quiz bowl is a head to head competition in which 4-H member answer questions about all aspects of their project.</a:t>
            </a:r>
          </a:p>
        </p:txBody>
      </p:sp>
      <p:pic>
        <p:nvPicPr>
          <p:cNvPr id="1026" name="Picture 2" descr="https://images-na.ssl-images-amazon.com/images/I/71EDRc8hR%2B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168" y="3657599"/>
            <a:ext cx="3071587" cy="307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3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Curriculum to Identify…</a:t>
            </a:r>
            <a:endParaRPr lang="en-US" dirty="0"/>
          </a:p>
        </p:txBody>
      </p:sp>
      <p:sp>
        <p:nvSpPr>
          <p:cNvPr id="3" name="Content Placeholder 2"/>
          <p:cNvSpPr>
            <a:spLocks noGrp="1"/>
          </p:cNvSpPr>
          <p:nvPr>
            <p:ph idx="1"/>
          </p:nvPr>
        </p:nvSpPr>
        <p:spPr/>
        <p:txBody>
          <a:bodyPr>
            <a:normAutofit/>
          </a:bodyPr>
          <a:lstStyle/>
          <a:p>
            <a:r>
              <a:rPr lang="en-US" dirty="0" smtClean="0"/>
              <a:t>Field Trips</a:t>
            </a:r>
          </a:p>
          <a:p>
            <a:r>
              <a:rPr lang="en-US" dirty="0" smtClean="0"/>
              <a:t>Fair Projects</a:t>
            </a:r>
            <a:endParaRPr lang="en-US" dirty="0"/>
          </a:p>
        </p:txBody>
      </p:sp>
    </p:spTree>
    <p:extLst>
      <p:ext uri="{BB962C8B-B14F-4D97-AF65-F5344CB8AC3E}">
        <p14:creationId xmlns:p14="http://schemas.microsoft.com/office/powerpoint/2010/main" val="2731731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Curriculum</a:t>
            </a:r>
            <a:endParaRPr lang="en-US" dirty="0"/>
          </a:p>
        </p:txBody>
      </p:sp>
      <p:sp>
        <p:nvSpPr>
          <p:cNvPr id="3" name="Content Placeholder 2"/>
          <p:cNvSpPr>
            <a:spLocks noGrp="1"/>
          </p:cNvSpPr>
          <p:nvPr>
            <p:ph idx="1"/>
          </p:nvPr>
        </p:nvSpPr>
        <p:spPr/>
        <p:txBody>
          <a:bodyPr>
            <a:normAutofit/>
          </a:bodyPr>
          <a:lstStyle/>
          <a:p>
            <a:r>
              <a:rPr lang="en-US" dirty="0" smtClean="0"/>
              <a:t>Project Sheets on website</a:t>
            </a:r>
          </a:p>
          <a:p>
            <a:r>
              <a:rPr lang="en-US" dirty="0" smtClean="0"/>
              <a:t>Ask an expert</a:t>
            </a:r>
          </a:p>
          <a:p>
            <a:r>
              <a:rPr lang="en-US" dirty="0" err="1" smtClean="0"/>
              <a:t>Pintrest</a:t>
            </a:r>
            <a:endParaRPr lang="en-US" dirty="0" smtClean="0"/>
          </a:p>
          <a:p>
            <a:r>
              <a:rPr lang="en-US" dirty="0" smtClean="0"/>
              <a:t>Other states</a:t>
            </a:r>
          </a:p>
          <a:p>
            <a:pPr lvl="1"/>
            <a:r>
              <a:rPr lang="en-US" dirty="0" smtClean="0"/>
              <a:t>Missouri </a:t>
            </a:r>
            <a:r>
              <a:rPr lang="en-US" dirty="0"/>
              <a:t>4-H </a:t>
            </a:r>
            <a:r>
              <a:rPr lang="en-US" dirty="0" err="1"/>
              <a:t>Skillathon</a:t>
            </a:r>
            <a:r>
              <a:rPr lang="en-US" dirty="0"/>
              <a:t> and Judging by projects</a:t>
            </a:r>
          </a:p>
          <a:p>
            <a:r>
              <a:rPr lang="en-US" dirty="0" smtClean="0"/>
              <a:t>Ask your 4-H Educator</a:t>
            </a:r>
            <a:endParaRPr lang="en-US" dirty="0"/>
          </a:p>
        </p:txBody>
      </p:sp>
    </p:spTree>
    <p:extLst>
      <p:ext uri="{BB962C8B-B14F-4D97-AF65-F5344CB8AC3E}">
        <p14:creationId xmlns:p14="http://schemas.microsoft.com/office/powerpoint/2010/main" val="128920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95" y="1318491"/>
            <a:ext cx="8626415" cy="1362075"/>
          </a:xfrm>
        </p:spPr>
        <p:txBody>
          <a:bodyPr/>
          <a:lstStyle/>
          <a:p>
            <a:pPr algn="ctr"/>
            <a:r>
              <a:rPr lang="en-US" sz="8000" dirty="0"/>
              <a:t>Positive Youth Development</a:t>
            </a:r>
          </a:p>
        </p:txBody>
      </p:sp>
    </p:spTree>
    <p:extLst>
      <p:ext uri="{BB962C8B-B14F-4D97-AF65-F5344CB8AC3E}">
        <p14:creationId xmlns:p14="http://schemas.microsoft.com/office/powerpoint/2010/main" val="275085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Nuts and Bolts of PYD</a:t>
            </a:r>
          </a:p>
        </p:txBody>
      </p:sp>
      <p:sp>
        <p:nvSpPr>
          <p:cNvPr id="3" name="Content Placeholder 2"/>
          <p:cNvSpPr>
            <a:spLocks noGrp="1"/>
          </p:cNvSpPr>
          <p:nvPr>
            <p:ph idx="1"/>
          </p:nvPr>
        </p:nvSpPr>
        <p:spPr/>
        <p:txBody>
          <a:bodyPr/>
          <a:lstStyle/>
          <a:p>
            <a:r>
              <a:rPr lang="en-US" dirty="0"/>
              <a:t>Youth involved and engaged as PARTNERS.</a:t>
            </a:r>
          </a:p>
          <a:p>
            <a:r>
              <a:rPr lang="en-US" dirty="0"/>
              <a:t>Youth are connected to positive experiences, relationships, and environments.</a:t>
            </a:r>
          </a:p>
          <a:p>
            <a:r>
              <a:rPr lang="en-US" dirty="0"/>
              <a:t>Youth are valued.</a:t>
            </a:r>
          </a:p>
          <a:p>
            <a:r>
              <a:rPr lang="en-US" dirty="0"/>
              <a:t>Youth can attend, actively participate, contribute and lead.</a:t>
            </a:r>
          </a:p>
        </p:txBody>
      </p:sp>
    </p:spTree>
    <p:extLst>
      <p:ext uri="{BB962C8B-B14F-4D97-AF65-F5344CB8AC3E}">
        <p14:creationId xmlns:p14="http://schemas.microsoft.com/office/powerpoint/2010/main" val="1757531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609600"/>
            <a:ext cx="7772400" cy="1143000"/>
          </a:xfrm>
        </p:spPr>
        <p:txBody>
          <a:bodyPr/>
          <a:lstStyle/>
          <a:p>
            <a:pPr eaLnBrk="1" hangingPunct="1"/>
            <a:r>
              <a:rPr lang="en-US" altLang="en-US"/>
              <a:t>Four Essential Elements</a:t>
            </a:r>
          </a:p>
        </p:txBody>
      </p:sp>
      <p:sp>
        <p:nvSpPr>
          <p:cNvPr id="3" name="Content Placeholder 2"/>
          <p:cNvSpPr>
            <a:spLocks noGrp="1"/>
          </p:cNvSpPr>
          <p:nvPr>
            <p:ph idx="1"/>
          </p:nvPr>
        </p:nvSpPr>
        <p:spPr/>
        <p:txBody>
          <a:bodyPr rtlCol="0">
            <a:normAutofit/>
          </a:bodyPr>
          <a:lstStyle/>
          <a:p>
            <a:pPr marL="274320" indent="-274320" eaLnBrk="1" fontAlgn="auto" hangingPunct="1">
              <a:spcAft>
                <a:spcPts val="0"/>
              </a:spcAft>
              <a:defRPr/>
            </a:pPr>
            <a:r>
              <a:rPr lang="en-US" sz="4400" dirty="0"/>
              <a:t>Independence</a:t>
            </a:r>
          </a:p>
          <a:p>
            <a:pPr marL="274320" indent="-274320" eaLnBrk="1" fontAlgn="auto" hangingPunct="1">
              <a:spcAft>
                <a:spcPts val="0"/>
              </a:spcAft>
              <a:defRPr/>
            </a:pPr>
            <a:r>
              <a:rPr lang="en-US" sz="4400" dirty="0"/>
              <a:t>Belonging</a:t>
            </a:r>
          </a:p>
          <a:p>
            <a:pPr marL="274320" indent="-274320" eaLnBrk="1" fontAlgn="auto" hangingPunct="1">
              <a:spcAft>
                <a:spcPts val="0"/>
              </a:spcAft>
              <a:defRPr/>
            </a:pPr>
            <a:r>
              <a:rPr lang="en-US" sz="4400" dirty="0"/>
              <a:t>Generosity</a:t>
            </a:r>
          </a:p>
          <a:p>
            <a:pPr marL="274320" indent="-274320" eaLnBrk="1" fontAlgn="auto" hangingPunct="1">
              <a:spcAft>
                <a:spcPts val="0"/>
              </a:spcAft>
              <a:defRPr/>
            </a:pPr>
            <a:r>
              <a:rPr lang="en-US" sz="4400" dirty="0"/>
              <a:t>Mastery</a:t>
            </a:r>
          </a:p>
          <a:p>
            <a:pPr marL="0" indent="0" eaLnBrk="1" fontAlgn="auto" hangingPunct="1">
              <a:spcAft>
                <a:spcPts val="0"/>
              </a:spcAft>
              <a:buFontTx/>
              <a:buNone/>
              <a:defRPr/>
            </a:pPr>
            <a:endParaRPr lang="en-US" dirty="0"/>
          </a:p>
        </p:txBody>
      </p:sp>
      <p:sp>
        <p:nvSpPr>
          <p:cNvPr id="15364"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pic>
        <p:nvPicPr>
          <p:cNvPr id="15365" name="Picture 2" descr="http://monroe.uwex.edu/files/2014/03/4-elements-puzzle_P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192405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70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Project And Activity Skills</a:t>
            </a:r>
          </a:p>
        </p:txBody>
      </p:sp>
      <p:sp>
        <p:nvSpPr>
          <p:cNvPr id="18435" name="Content Placeholder 2"/>
          <p:cNvSpPr>
            <a:spLocks noGrp="1"/>
          </p:cNvSpPr>
          <p:nvPr>
            <p:ph idx="1"/>
          </p:nvPr>
        </p:nvSpPr>
        <p:spPr/>
        <p:txBody>
          <a:bodyPr/>
          <a:lstStyle/>
          <a:p>
            <a:pPr eaLnBrk="1" hangingPunct="1"/>
            <a:r>
              <a:rPr lang="en-US" altLang="en-US"/>
              <a:t>Getting them “hooked”</a:t>
            </a:r>
          </a:p>
          <a:p>
            <a:pPr eaLnBrk="1" hangingPunct="1"/>
            <a:r>
              <a:rPr lang="en-US" altLang="en-US"/>
              <a:t>Project Skills</a:t>
            </a:r>
          </a:p>
          <a:p>
            <a:pPr lvl="1" eaLnBrk="1" hangingPunct="1"/>
            <a:r>
              <a:rPr lang="en-US" altLang="en-US"/>
              <a:t>Woodworking – measuring, sawing a straight line, sanding, applying finish</a:t>
            </a:r>
          </a:p>
          <a:p>
            <a:pPr lvl="1" eaLnBrk="1" hangingPunct="1"/>
            <a:r>
              <a:rPr lang="en-US" altLang="en-US"/>
              <a:t>Clothing – Cut a pattern, lay out material, threading a machine.</a:t>
            </a:r>
          </a:p>
        </p:txBody>
      </p:sp>
      <p:sp>
        <p:nvSpPr>
          <p:cNvPr id="18436"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spTree>
    <p:extLst>
      <p:ext uri="{BB962C8B-B14F-4D97-AF65-F5344CB8AC3E}">
        <p14:creationId xmlns:p14="http://schemas.microsoft.com/office/powerpoint/2010/main" val="3352729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0450" y="457200"/>
            <a:ext cx="6965950" cy="1201738"/>
          </a:xfrm>
        </p:spPr>
        <p:txBody>
          <a:bodyPr/>
          <a:lstStyle/>
          <a:p>
            <a:pPr eaLnBrk="1" hangingPunct="1"/>
            <a:r>
              <a:rPr lang="en-US" altLang="en-US"/>
              <a:t>Targeting Life Skills Model</a:t>
            </a:r>
          </a:p>
        </p:txBody>
      </p:sp>
      <p:sp>
        <p:nvSpPr>
          <p:cNvPr id="19459" name="Content Placeholder 2"/>
          <p:cNvSpPr>
            <a:spLocks noGrp="1"/>
          </p:cNvSpPr>
          <p:nvPr>
            <p:ph idx="1"/>
          </p:nvPr>
        </p:nvSpPr>
        <p:spPr/>
        <p:txBody>
          <a:bodyPr/>
          <a:lstStyle/>
          <a:p>
            <a:pPr eaLnBrk="1" hangingPunct="1"/>
            <a:endParaRPr lang="en-US" altLang="en-US"/>
          </a:p>
        </p:txBody>
      </p:sp>
      <p:sp>
        <p:nvSpPr>
          <p:cNvPr id="1946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pic>
        <p:nvPicPr>
          <p:cNvPr id="19461" name="Picture 2" descr="http://3.bp.blogspot.com/_1-66-ZHMMoI/TRvQjox2TlI/AAAAAAAABmc/jjj-1MmsdUs/s1600/tageting_life_skills_model_Goshin_Karate_scottsdale_AZ.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00188"/>
            <a:ext cx="411797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16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rtlCol="0">
            <a:normAutofit/>
          </a:bodyPr>
          <a:lstStyle/>
          <a:p>
            <a:pPr eaLnBrk="1" fontAlgn="auto" hangingPunct="1">
              <a:spcAft>
                <a:spcPts val="0"/>
              </a:spcAft>
              <a:defRPr/>
            </a:pPr>
            <a:r>
              <a:rPr lang="en-US" altLang="en-US"/>
              <a:t>Experiential Learning Model</a:t>
            </a:r>
          </a:p>
        </p:txBody>
      </p:sp>
      <p:sp>
        <p:nvSpPr>
          <p:cNvPr id="16387" name="Content Placeholder 2"/>
          <p:cNvSpPr>
            <a:spLocks noGrp="1"/>
          </p:cNvSpPr>
          <p:nvPr>
            <p:ph idx="1"/>
          </p:nvPr>
        </p:nvSpPr>
        <p:spPr/>
        <p:txBody>
          <a:bodyPr/>
          <a:lstStyle/>
          <a:p>
            <a:pPr eaLnBrk="1" hangingPunct="1"/>
            <a:endParaRPr lang="en-US" altLang="en-US"/>
          </a:p>
        </p:txBody>
      </p:sp>
      <p:sp>
        <p:nvSpPr>
          <p:cNvPr id="1638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pic>
        <p:nvPicPr>
          <p:cNvPr id="16389" name="Picture 2" descr="Do, Reflect, Apply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37338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8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400" dirty="0">
              <a:latin typeface="Times" panose="02020603050405020304" pitchFamily="18" charset="0"/>
            </a:endParaRPr>
          </a:p>
        </p:txBody>
      </p:sp>
      <p:pic>
        <p:nvPicPr>
          <p:cNvPr id="17411" name="Picture 24" descr="http://www.ndsu.edu/uploads/RTEmagicC_Experiential_Learning_Model.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9342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88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3283</TotalTime>
  <Words>560</Words>
  <Application>Microsoft Office PowerPoint</Application>
  <PresentationFormat>On-screen Show (4:3)</PresentationFormat>
  <Paragraphs>111</Paragraphs>
  <Slides>26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Futura Medium</vt:lpstr>
      <vt:lpstr>Times</vt:lpstr>
      <vt:lpstr>Office Theme</vt:lpstr>
      <vt:lpstr>PowerPoint Presentation</vt:lpstr>
      <vt:lpstr>Why is 4-H Different?</vt:lpstr>
      <vt:lpstr>Positive Youth Development</vt:lpstr>
      <vt:lpstr>The Nuts and Bolts of PYD</vt:lpstr>
      <vt:lpstr>Four Essential Elements</vt:lpstr>
      <vt:lpstr>Project And Activity Skills</vt:lpstr>
      <vt:lpstr>Targeting Life Skills Model</vt:lpstr>
      <vt:lpstr>Experiential Learning Model</vt:lpstr>
      <vt:lpstr>PowerPoint Presentation</vt:lpstr>
      <vt:lpstr>Curriculum Here to Help!</vt:lpstr>
      <vt:lpstr>When Curriculum is GREAT</vt:lpstr>
      <vt:lpstr>When you might need to be more creative with the curriculum</vt:lpstr>
      <vt:lpstr>What is the purpose of curriculum?</vt:lpstr>
      <vt:lpstr>Let’s Take a Look</vt:lpstr>
      <vt:lpstr>Other Teaching Techniques</vt:lpstr>
      <vt:lpstr>Use the Curriculum to Identify…</vt:lpstr>
      <vt:lpstr>Use the Curriculum to Identify…</vt:lpstr>
      <vt:lpstr>PowerPoint Presentation</vt:lpstr>
      <vt:lpstr>Use the Curriculum to Identify…</vt:lpstr>
      <vt:lpstr>PowerPoint Presentation</vt:lpstr>
      <vt:lpstr>PowerPoint Presentation</vt:lpstr>
      <vt:lpstr>PowerPoint Presentation</vt:lpstr>
      <vt:lpstr>PowerPoint Presentation</vt:lpstr>
      <vt:lpstr>Use the Curriculum to Identify…</vt:lpstr>
      <vt:lpstr>Use the Curriculum to Identify…</vt:lpstr>
      <vt:lpstr>Going Beyond Curriculum</vt:lpstr>
    </vt:vector>
  </TitlesOfParts>
  <Company>UW 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 Stith</dc:creator>
  <cp:lastModifiedBy>Sarah J. Torbert</cp:lastModifiedBy>
  <cp:revision>25</cp:revision>
  <dcterms:created xsi:type="dcterms:W3CDTF">2012-03-05T23:00:44Z</dcterms:created>
  <dcterms:modified xsi:type="dcterms:W3CDTF">2019-03-27T18:37:04Z</dcterms:modified>
</cp:coreProperties>
</file>