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1" r:id="rId4"/>
    <p:sldId id="262" r:id="rId5"/>
    <p:sldId id="263" r:id="rId6"/>
    <p:sldId id="267" r:id="rId7"/>
    <p:sldId id="264" r:id="rId8"/>
    <p:sldId id="268" r:id="rId9"/>
    <p:sldId id="269" r:id="rId10"/>
    <p:sldId id="265" r:id="rId11"/>
    <p:sldId id="257" r:id="rId12"/>
    <p:sldId id="272" r:id="rId13"/>
    <p:sldId id="273" r:id="rId14"/>
    <p:sldId id="274" r:id="rId15"/>
    <p:sldId id="258" r:id="rId16"/>
    <p:sldId id="259" r:id="rId17"/>
    <p:sldId id="271"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5/2/2023</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on a committee or board</a:t>
            </a:r>
            <a:endParaRPr lang="en-US" dirty="0"/>
          </a:p>
        </p:txBody>
      </p:sp>
      <p:sp>
        <p:nvSpPr>
          <p:cNvPr id="3" name="Subtitle 2"/>
          <p:cNvSpPr>
            <a:spLocks noGrp="1"/>
          </p:cNvSpPr>
          <p:nvPr>
            <p:ph type="subTitle" idx="1"/>
          </p:nvPr>
        </p:nvSpPr>
        <p:spPr/>
        <p:txBody>
          <a:bodyPr/>
          <a:lstStyle/>
          <a:p>
            <a:r>
              <a:rPr lang="en-US" dirty="0" smtClean="0"/>
              <a:t>Welcome to Wyoming 4-H</a:t>
            </a:r>
            <a:endParaRPr lang="en-US" dirty="0"/>
          </a:p>
        </p:txBody>
      </p:sp>
    </p:spTree>
    <p:extLst>
      <p:ext uri="{BB962C8B-B14F-4D97-AF65-F5344CB8AC3E}">
        <p14:creationId xmlns:p14="http://schemas.microsoft.com/office/powerpoint/2010/main" val="364279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role of the 4-H Educator?</a:t>
            </a:r>
            <a:endParaRPr lang="en-US" dirty="0"/>
          </a:p>
        </p:txBody>
      </p:sp>
      <p:sp>
        <p:nvSpPr>
          <p:cNvPr id="3" name="Content Placeholder 2"/>
          <p:cNvSpPr>
            <a:spLocks noGrp="1"/>
          </p:cNvSpPr>
          <p:nvPr>
            <p:ph sz="quarter" idx="13"/>
          </p:nvPr>
        </p:nvSpPr>
        <p:spPr/>
        <p:txBody>
          <a:bodyPr>
            <a:noAutofit/>
          </a:bodyPr>
          <a:lstStyle/>
          <a:p>
            <a:pPr marL="0" indent="0">
              <a:buNone/>
            </a:pPr>
            <a:r>
              <a:rPr lang="en-US" sz="3200" dirty="0"/>
              <a:t>The 4-H/Youth Educator is charged with overall leadership and oversight for all 4-H/Youth programs and groups in the county. This includes guidance and support for the 4-H community club program, 4-H outreach programs, and serving as a community leader in youth development. </a:t>
            </a:r>
          </a:p>
        </p:txBody>
      </p:sp>
    </p:spTree>
    <p:extLst>
      <p:ext uri="{BB962C8B-B14F-4D97-AF65-F5344CB8AC3E}">
        <p14:creationId xmlns:p14="http://schemas.microsoft.com/office/powerpoint/2010/main" val="313172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role?</a:t>
            </a:r>
            <a:endParaRPr lang="en-US" dirty="0"/>
          </a:p>
        </p:txBody>
      </p:sp>
      <p:sp>
        <p:nvSpPr>
          <p:cNvPr id="3" name="Content Placeholder 2"/>
          <p:cNvSpPr>
            <a:spLocks noGrp="1"/>
          </p:cNvSpPr>
          <p:nvPr>
            <p:ph sz="quarter" idx="13"/>
          </p:nvPr>
        </p:nvSpPr>
        <p:spPr>
          <a:xfrm>
            <a:off x="685800" y="1681018"/>
            <a:ext cx="10394707" cy="3693567"/>
          </a:xfrm>
        </p:spPr>
        <p:txBody>
          <a:bodyPr>
            <a:normAutofit fontScale="92500" lnSpcReduction="20000"/>
          </a:bodyPr>
          <a:lstStyle/>
          <a:p>
            <a:pPr lvl="1"/>
            <a:r>
              <a:rPr lang="en-US" sz="4600" dirty="0"/>
              <a:t>Assist with programming</a:t>
            </a:r>
          </a:p>
          <a:p>
            <a:pPr lvl="1"/>
            <a:r>
              <a:rPr lang="en-US" sz="4600" dirty="0"/>
              <a:t>Fundraising</a:t>
            </a:r>
          </a:p>
          <a:p>
            <a:pPr lvl="1"/>
            <a:r>
              <a:rPr lang="en-US" sz="4600" dirty="0"/>
              <a:t>Recognition</a:t>
            </a:r>
          </a:p>
          <a:p>
            <a:pPr lvl="1"/>
            <a:r>
              <a:rPr lang="en-US" sz="4600" dirty="0"/>
              <a:t>Advocate and promote</a:t>
            </a:r>
          </a:p>
          <a:p>
            <a:pPr lvl="1"/>
            <a:r>
              <a:rPr lang="en-US" sz="4600" dirty="0"/>
              <a:t>Provide suggestions</a:t>
            </a:r>
          </a:p>
        </p:txBody>
      </p:sp>
    </p:spTree>
    <p:extLst>
      <p:ext uri="{BB962C8B-B14F-4D97-AF65-F5344CB8AC3E}">
        <p14:creationId xmlns:p14="http://schemas.microsoft.com/office/powerpoint/2010/main" val="199778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Committee Member job Description</a:t>
            </a:r>
            <a:endParaRPr lang="en-US" dirty="0"/>
          </a:p>
        </p:txBody>
      </p:sp>
      <p:sp>
        <p:nvSpPr>
          <p:cNvPr id="4" name="Content Placeholder 3"/>
          <p:cNvSpPr>
            <a:spLocks noGrp="1"/>
          </p:cNvSpPr>
          <p:nvPr>
            <p:ph sz="quarter" idx="13"/>
          </p:nvPr>
        </p:nvSpPr>
        <p:spPr>
          <a:xfrm>
            <a:off x="685800" y="1837766"/>
            <a:ext cx="10394707" cy="3536820"/>
          </a:xfrm>
        </p:spPr>
        <p:txBody>
          <a:bodyPr>
            <a:normAutofit/>
          </a:bodyPr>
          <a:lstStyle/>
          <a:p>
            <a:pPr marL="0" indent="0">
              <a:buNone/>
            </a:pPr>
            <a:r>
              <a:rPr lang="en-US" sz="2400" dirty="0"/>
              <a:t>YOUR PURPOSE: </a:t>
            </a:r>
            <a:endParaRPr lang="en-US" sz="2400" dirty="0" smtClean="0"/>
          </a:p>
          <a:p>
            <a:pPr marL="0" indent="0">
              <a:buNone/>
            </a:pPr>
            <a:r>
              <a:rPr lang="en-US" sz="2400" dirty="0" smtClean="0"/>
              <a:t>Assist </a:t>
            </a:r>
            <a:r>
              <a:rPr lang="en-US" sz="2400" dirty="0"/>
              <a:t>in the success of the county 4-H program by assisting the 4-H Educator and other volunteers in the planning, implementing, and evaluation of programs and activities for the county 4-H program.  The specific tasks and educational activities are based on the type of committee that you are a member of (shooting sports, county council, livestock, carnival, fundraising, etc.) </a:t>
            </a:r>
          </a:p>
        </p:txBody>
      </p:sp>
    </p:spTree>
    <p:extLst>
      <p:ext uri="{BB962C8B-B14F-4D97-AF65-F5344CB8AC3E}">
        <p14:creationId xmlns:p14="http://schemas.microsoft.com/office/powerpoint/2010/main" val="313013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Committee Member job Description</a:t>
            </a:r>
            <a:endParaRPr lang="en-US" dirty="0"/>
          </a:p>
        </p:txBody>
      </p:sp>
      <p:sp>
        <p:nvSpPr>
          <p:cNvPr id="4" name="Content Placeholder 3"/>
          <p:cNvSpPr>
            <a:spLocks noGrp="1"/>
          </p:cNvSpPr>
          <p:nvPr>
            <p:ph sz="quarter" idx="13"/>
          </p:nvPr>
        </p:nvSpPr>
        <p:spPr>
          <a:xfrm>
            <a:off x="685800" y="1837766"/>
            <a:ext cx="10394707" cy="3536820"/>
          </a:xfrm>
        </p:spPr>
        <p:txBody>
          <a:bodyPr>
            <a:normAutofit/>
          </a:bodyPr>
          <a:lstStyle/>
          <a:p>
            <a:pPr marL="0" indent="0">
              <a:buNone/>
            </a:pPr>
            <a:r>
              <a:rPr lang="en-US" sz="2400" dirty="0"/>
              <a:t>MEASURE OF </a:t>
            </a:r>
            <a:r>
              <a:rPr lang="en-US" sz="2400" dirty="0" smtClean="0"/>
              <a:t>SUCCESS</a:t>
            </a:r>
          </a:p>
          <a:p>
            <a:pPr marL="0" indent="0">
              <a:buNone/>
            </a:pPr>
            <a:r>
              <a:rPr lang="en-US" sz="2400" dirty="0" smtClean="0"/>
              <a:t>Completion </a:t>
            </a:r>
            <a:r>
              <a:rPr lang="en-US" sz="2400" dirty="0"/>
              <a:t>of educational activities, meeting and events related to the committee’s area of interest.  The 4-H Educator, members and parents are informed of activities related to the committee’s work.  Committee members are active and engaged in the 4-H educational process, the entire committee is working together to achieve the committee’s overall goals. </a:t>
            </a:r>
          </a:p>
        </p:txBody>
      </p:sp>
    </p:spTree>
    <p:extLst>
      <p:ext uri="{BB962C8B-B14F-4D97-AF65-F5344CB8AC3E}">
        <p14:creationId xmlns:p14="http://schemas.microsoft.com/office/powerpoint/2010/main" val="203124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10" y="122381"/>
            <a:ext cx="10396882" cy="1151965"/>
          </a:xfrm>
        </p:spPr>
        <p:txBody>
          <a:bodyPr>
            <a:normAutofit fontScale="90000"/>
          </a:bodyPr>
          <a:lstStyle/>
          <a:p>
            <a:r>
              <a:rPr lang="en-US" dirty="0" smtClean="0"/>
              <a:t>Committee Member job Description</a:t>
            </a:r>
            <a:endParaRPr lang="en-US" dirty="0"/>
          </a:p>
        </p:txBody>
      </p:sp>
      <p:sp>
        <p:nvSpPr>
          <p:cNvPr id="4" name="Content Placeholder 3"/>
          <p:cNvSpPr>
            <a:spLocks noGrp="1"/>
          </p:cNvSpPr>
          <p:nvPr>
            <p:ph sz="quarter" idx="13"/>
          </p:nvPr>
        </p:nvSpPr>
        <p:spPr>
          <a:xfrm>
            <a:off x="685800" y="1034474"/>
            <a:ext cx="10394707" cy="4525818"/>
          </a:xfrm>
        </p:spPr>
        <p:txBody>
          <a:bodyPr>
            <a:normAutofit fontScale="70000" lnSpcReduction="20000"/>
          </a:bodyPr>
          <a:lstStyle/>
          <a:p>
            <a:pPr marL="0" indent="0">
              <a:buNone/>
            </a:pPr>
            <a:r>
              <a:rPr lang="en-US" sz="2400" dirty="0"/>
              <a:t>RESPONSIBILITIES: </a:t>
            </a:r>
            <a:endParaRPr lang="en-US" sz="2400" dirty="0" smtClean="0"/>
          </a:p>
          <a:p>
            <a:r>
              <a:rPr lang="en-US" sz="2900" dirty="0" smtClean="0"/>
              <a:t>Attend </a:t>
            </a:r>
            <a:r>
              <a:rPr lang="en-US" sz="2900" dirty="0"/>
              <a:t>Committee meetings</a:t>
            </a:r>
            <a:r>
              <a:rPr lang="en-US" sz="2900" dirty="0" smtClean="0"/>
              <a:t>.</a:t>
            </a:r>
          </a:p>
          <a:p>
            <a:r>
              <a:rPr lang="en-US" sz="2900" dirty="0" smtClean="0"/>
              <a:t>Plan </a:t>
            </a:r>
            <a:r>
              <a:rPr lang="en-US" sz="2900" dirty="0"/>
              <a:t>and help with committee activities and events</a:t>
            </a:r>
            <a:r>
              <a:rPr lang="en-US" sz="2900" dirty="0" smtClean="0"/>
              <a:t>.</a:t>
            </a:r>
          </a:p>
          <a:p>
            <a:r>
              <a:rPr lang="en-US" sz="2900" dirty="0" smtClean="0"/>
              <a:t>Help </a:t>
            </a:r>
            <a:r>
              <a:rPr lang="en-US" sz="2900" dirty="0"/>
              <a:t>to identify problems, needs, and concerns related to the scope of the committee</a:t>
            </a:r>
            <a:r>
              <a:rPr lang="en-US" sz="2900" dirty="0" smtClean="0"/>
              <a:t>.</a:t>
            </a:r>
          </a:p>
          <a:p>
            <a:r>
              <a:rPr lang="en-US" sz="2900" dirty="0" smtClean="0"/>
              <a:t>Help </a:t>
            </a:r>
            <a:r>
              <a:rPr lang="en-US" sz="2900" dirty="0"/>
              <a:t>to identify and obtain resources to meet the committee’s educational goals</a:t>
            </a:r>
            <a:r>
              <a:rPr lang="en-US" sz="2900" dirty="0" smtClean="0"/>
              <a:t>.</a:t>
            </a:r>
          </a:p>
          <a:p>
            <a:r>
              <a:rPr lang="en-US" sz="2900" dirty="0" smtClean="0"/>
              <a:t>Give </a:t>
            </a:r>
            <a:r>
              <a:rPr lang="en-US" sz="2900" dirty="0"/>
              <a:t>leadership and guidance to committee work</a:t>
            </a:r>
            <a:r>
              <a:rPr lang="en-US" sz="2900" dirty="0" smtClean="0"/>
              <a:t>.</a:t>
            </a:r>
          </a:p>
          <a:p>
            <a:r>
              <a:rPr lang="en-US" sz="2900" dirty="0" smtClean="0"/>
              <a:t> </a:t>
            </a:r>
            <a:r>
              <a:rPr lang="en-US" sz="2900" dirty="0"/>
              <a:t>Serve on subcommittees. </a:t>
            </a:r>
            <a:endParaRPr lang="en-US" sz="2900" dirty="0" smtClean="0"/>
          </a:p>
          <a:p>
            <a:r>
              <a:rPr lang="en-US" sz="2900" dirty="0" smtClean="0"/>
              <a:t>Review </a:t>
            </a:r>
            <a:r>
              <a:rPr lang="en-US" sz="2900" dirty="0"/>
              <a:t>program results with staff and look for ways to improve programming for the future. </a:t>
            </a:r>
            <a:endParaRPr lang="en-US" sz="2900" dirty="0" smtClean="0"/>
          </a:p>
          <a:p>
            <a:r>
              <a:rPr lang="en-US" sz="2900" dirty="0" smtClean="0"/>
              <a:t>Adhere </a:t>
            </a:r>
            <a:r>
              <a:rPr lang="en-US" sz="2900" dirty="0"/>
              <a:t>to the Wyoming 4-H Policies. </a:t>
            </a:r>
            <a:r>
              <a:rPr lang="en-US" sz="2900" dirty="0" smtClean="0"/>
              <a:t> </a:t>
            </a:r>
            <a:endParaRPr lang="en-US" sz="2900" dirty="0"/>
          </a:p>
        </p:txBody>
      </p:sp>
    </p:spTree>
    <p:extLst>
      <p:ext uri="{BB962C8B-B14F-4D97-AF65-F5344CB8AC3E}">
        <p14:creationId xmlns:p14="http://schemas.microsoft.com/office/powerpoint/2010/main" val="236913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guidelines</a:t>
            </a:r>
            <a:endParaRPr lang="en-US" dirty="0"/>
          </a:p>
        </p:txBody>
      </p:sp>
      <p:sp>
        <p:nvSpPr>
          <p:cNvPr id="3" name="Content Placeholder 2"/>
          <p:cNvSpPr>
            <a:spLocks noGrp="1"/>
          </p:cNvSpPr>
          <p:nvPr>
            <p:ph sz="quarter" idx="13"/>
          </p:nvPr>
        </p:nvSpPr>
        <p:spPr/>
        <p:txBody>
          <a:bodyPr/>
          <a:lstStyle/>
          <a:p>
            <a:r>
              <a:rPr lang="en-US" dirty="0" smtClean="0"/>
              <a:t>When starting your role on a board or committee ask to see the operating guidelines.  If none exist work with your County 4-H Educator to help establish operating guidelines for the group.</a:t>
            </a:r>
          </a:p>
          <a:p>
            <a:r>
              <a:rPr lang="en-US" dirty="0" smtClean="0"/>
              <a:t>Know the operating guidelines of the board or committee</a:t>
            </a:r>
          </a:p>
          <a:p>
            <a:pPr lvl="1"/>
            <a:r>
              <a:rPr lang="en-US" dirty="0" smtClean="0"/>
              <a:t>What role does the committee or board play in big picture of 4-H?</a:t>
            </a:r>
          </a:p>
          <a:p>
            <a:pPr lvl="1"/>
            <a:r>
              <a:rPr lang="en-US" dirty="0" smtClean="0"/>
              <a:t>Who is part of the committee?</a:t>
            </a:r>
          </a:p>
          <a:p>
            <a:pPr lvl="1"/>
            <a:r>
              <a:rPr lang="en-US" dirty="0" smtClean="0"/>
              <a:t>Who can vote?</a:t>
            </a:r>
          </a:p>
          <a:p>
            <a:endParaRPr lang="en-US" dirty="0"/>
          </a:p>
        </p:txBody>
      </p:sp>
    </p:spTree>
    <p:extLst>
      <p:ext uri="{BB962C8B-B14F-4D97-AF65-F5344CB8AC3E}">
        <p14:creationId xmlns:p14="http://schemas.microsoft.com/office/powerpoint/2010/main" val="94597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Finances</a:t>
            </a:r>
            <a:endParaRPr lang="en-US" dirty="0"/>
          </a:p>
        </p:txBody>
      </p:sp>
      <p:sp>
        <p:nvSpPr>
          <p:cNvPr id="3" name="Content Placeholder 2"/>
          <p:cNvSpPr>
            <a:spLocks noGrp="1"/>
          </p:cNvSpPr>
          <p:nvPr>
            <p:ph sz="quarter" idx="13"/>
          </p:nvPr>
        </p:nvSpPr>
        <p:spPr>
          <a:xfrm>
            <a:off x="685801" y="1806456"/>
            <a:ext cx="10394707" cy="3311189"/>
          </a:xfrm>
        </p:spPr>
        <p:txBody>
          <a:bodyPr>
            <a:noAutofit/>
          </a:bodyPr>
          <a:lstStyle/>
          <a:p>
            <a:r>
              <a:rPr lang="en-US" sz="2800" dirty="0" smtClean="0"/>
              <a:t>Does this committee or board have their own finances?</a:t>
            </a:r>
          </a:p>
          <a:p>
            <a:pPr lvl="1"/>
            <a:r>
              <a:rPr lang="en-US" sz="2400" dirty="0" smtClean="0"/>
              <a:t>If they do, they will need to be a chartered group, check with the chairman or 4-H Educators that the group has operating guidelines.</a:t>
            </a:r>
          </a:p>
          <a:p>
            <a:pPr lvl="1"/>
            <a:r>
              <a:rPr lang="en-US" sz="2400" dirty="0" smtClean="0"/>
              <a:t>Know your role related to funds.  Committees may suggest ways to manage funds or be asked to help with fundraising.  The ultimate spending of money needs to be under the direction of the county 4-H Educator.</a:t>
            </a:r>
            <a:endParaRPr lang="en-US" sz="2400" dirty="0"/>
          </a:p>
        </p:txBody>
      </p:sp>
    </p:spTree>
    <p:extLst>
      <p:ext uri="{BB962C8B-B14F-4D97-AF65-F5344CB8AC3E}">
        <p14:creationId xmlns:p14="http://schemas.microsoft.com/office/powerpoint/2010/main" val="3842537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3"/>
          </p:nvPr>
        </p:nvSpPr>
        <p:spPr/>
        <p:txBody>
          <a:bodyPr>
            <a:normAutofit/>
          </a:bodyPr>
          <a:lstStyle/>
          <a:p>
            <a:r>
              <a:rPr lang="en-US" sz="3200" dirty="0" smtClean="0"/>
              <a:t>Link between UW Extension and 4-H Councils</a:t>
            </a:r>
          </a:p>
          <a:p>
            <a:r>
              <a:rPr lang="en-US" sz="3200" dirty="0" smtClean="0"/>
              <a:t>Developing operating guidelines</a:t>
            </a:r>
          </a:p>
          <a:p>
            <a:r>
              <a:rPr lang="en-US" sz="3200" dirty="0" smtClean="0"/>
              <a:t>Example operating guidelines</a:t>
            </a:r>
          </a:p>
          <a:p>
            <a:r>
              <a:rPr lang="en-US" sz="3200" dirty="0" smtClean="0"/>
              <a:t>Group charter renewal form</a:t>
            </a:r>
            <a:endParaRPr lang="en-US" sz="3200" dirty="0"/>
          </a:p>
        </p:txBody>
      </p:sp>
    </p:spTree>
    <p:extLst>
      <p:ext uri="{BB962C8B-B14F-4D97-AF65-F5344CB8AC3E}">
        <p14:creationId xmlns:p14="http://schemas.microsoft.com/office/powerpoint/2010/main" val="61431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365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cover?</a:t>
            </a:r>
            <a:endParaRPr lang="en-US" dirty="0"/>
          </a:p>
        </p:txBody>
      </p:sp>
      <p:sp>
        <p:nvSpPr>
          <p:cNvPr id="3" name="Content Placeholder 2"/>
          <p:cNvSpPr>
            <a:spLocks noGrp="1"/>
          </p:cNvSpPr>
          <p:nvPr>
            <p:ph sz="quarter" idx="13"/>
          </p:nvPr>
        </p:nvSpPr>
        <p:spPr/>
        <p:txBody>
          <a:bodyPr/>
          <a:lstStyle/>
          <a:p>
            <a:r>
              <a:rPr lang="en-US" dirty="0" smtClean="0"/>
              <a:t>Review the mission and values of the Wyoming 4-H Program</a:t>
            </a:r>
            <a:r>
              <a:rPr lang="en-US" dirty="0" smtClean="0"/>
              <a:t>.</a:t>
            </a:r>
          </a:p>
          <a:p>
            <a:r>
              <a:rPr lang="en-US" dirty="0" smtClean="0"/>
              <a:t>Look </a:t>
            </a:r>
            <a:r>
              <a:rPr lang="en-US" dirty="0" smtClean="0"/>
              <a:t>at the roles of a 4-H Council, 4-H Committee, and the 4-H Educator.</a:t>
            </a:r>
          </a:p>
          <a:p>
            <a:r>
              <a:rPr lang="en-US" dirty="0"/>
              <a:t>Look at the Job Description</a:t>
            </a:r>
          </a:p>
          <a:p>
            <a:r>
              <a:rPr lang="en-US" dirty="0" smtClean="0"/>
              <a:t>Look </a:t>
            </a:r>
            <a:r>
              <a:rPr lang="en-US" dirty="0" smtClean="0"/>
              <a:t>at what role a volunteer plays as part of a 4-H Committee.</a:t>
            </a:r>
            <a:endParaRPr lang="en-US" dirty="0"/>
          </a:p>
        </p:txBody>
      </p:sp>
    </p:spTree>
    <p:extLst>
      <p:ext uri="{BB962C8B-B14F-4D97-AF65-F5344CB8AC3E}">
        <p14:creationId xmlns:p14="http://schemas.microsoft.com/office/powerpoint/2010/main" val="57987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sz="quarter" idx="13"/>
          </p:nvPr>
        </p:nvSpPr>
        <p:spPr/>
        <p:txBody>
          <a:bodyPr/>
          <a:lstStyle/>
          <a:p>
            <a:pPr marL="0" indent="0">
              <a:buNone/>
            </a:pPr>
            <a:r>
              <a:rPr lang="en-US" sz="3600" dirty="0"/>
              <a:t>The mission of the Wyoming 4-H Program is to empower youth to reach their full potential by working and learning in partnership with caring adults.</a:t>
            </a:r>
          </a:p>
          <a:p>
            <a:endParaRPr lang="en-US" dirty="0"/>
          </a:p>
        </p:txBody>
      </p:sp>
    </p:spTree>
    <p:extLst>
      <p:ext uri="{BB962C8B-B14F-4D97-AF65-F5344CB8AC3E}">
        <p14:creationId xmlns:p14="http://schemas.microsoft.com/office/powerpoint/2010/main" val="295607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sz="quarter" idx="13"/>
          </p:nvPr>
        </p:nvSpPr>
        <p:spPr>
          <a:xfrm>
            <a:off x="685800" y="1837765"/>
            <a:ext cx="10394707" cy="3722525"/>
          </a:xfrm>
        </p:spPr>
        <p:txBody>
          <a:bodyPr>
            <a:normAutofit/>
          </a:bodyPr>
          <a:lstStyle/>
          <a:p>
            <a:r>
              <a:rPr lang="en-US" dirty="0"/>
              <a:t>The vision of the Wyoming 4-H Program is to develop a world in which youth and adults learn, grow and work together as catalysts for positive change</a:t>
            </a:r>
            <a:r>
              <a:rPr lang="en-US" dirty="0" smtClean="0"/>
              <a:t>.</a:t>
            </a:r>
            <a:r>
              <a:rPr lang="en-US" dirty="0"/>
              <a:t> </a:t>
            </a:r>
          </a:p>
          <a:p>
            <a:r>
              <a:rPr lang="en-US" dirty="0"/>
              <a:t>In support of this vision the Wyoming 4-H Program</a:t>
            </a:r>
            <a:r>
              <a:rPr lang="en-US" dirty="0" smtClean="0"/>
              <a:t>:</a:t>
            </a:r>
          </a:p>
          <a:p>
            <a:pPr lvl="1"/>
            <a:r>
              <a:rPr lang="en-US" dirty="0" smtClean="0"/>
              <a:t>Provides </a:t>
            </a:r>
            <a:r>
              <a:rPr lang="en-US" dirty="0"/>
              <a:t>opportunities for formal and non-formal community-focused experiential learning.</a:t>
            </a:r>
          </a:p>
          <a:p>
            <a:pPr lvl="1"/>
            <a:r>
              <a:rPr lang="en-US" dirty="0"/>
              <a:t>Helps youth develop skills that benefit them throughout life.</a:t>
            </a:r>
          </a:p>
          <a:p>
            <a:pPr lvl="1"/>
            <a:r>
              <a:rPr lang="en-US" dirty="0"/>
              <a:t>Fosters leadership and volunteerism in youth and adults.</a:t>
            </a:r>
          </a:p>
          <a:p>
            <a:pPr lvl="1"/>
            <a:r>
              <a:rPr lang="en-US" dirty="0"/>
              <a:t>Works to strengthen families and communities.</a:t>
            </a:r>
          </a:p>
          <a:p>
            <a:pPr lvl="1"/>
            <a:r>
              <a:rPr lang="en-US" dirty="0"/>
              <a:t>Uses research-based knowledge available from the land grant university system and other sources.</a:t>
            </a:r>
          </a:p>
          <a:p>
            <a:endParaRPr lang="en-US" dirty="0"/>
          </a:p>
        </p:txBody>
      </p:sp>
    </p:spTree>
    <p:extLst>
      <p:ext uri="{BB962C8B-B14F-4D97-AF65-F5344CB8AC3E}">
        <p14:creationId xmlns:p14="http://schemas.microsoft.com/office/powerpoint/2010/main" val="286863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Youth Experience in Wyoming 4-H</a:t>
            </a:r>
            <a:endParaRPr lang="en-US" dirty="0"/>
          </a:p>
        </p:txBody>
      </p:sp>
      <p:sp>
        <p:nvSpPr>
          <p:cNvPr id="3" name="Content Placeholder 2"/>
          <p:cNvSpPr>
            <a:spLocks noGrp="1"/>
          </p:cNvSpPr>
          <p:nvPr>
            <p:ph sz="quarter" idx="13"/>
          </p:nvPr>
        </p:nvSpPr>
        <p:spPr/>
        <p:txBody>
          <a:bodyPr>
            <a:normAutofit fontScale="92500"/>
          </a:bodyPr>
          <a:lstStyle/>
          <a:p>
            <a:pPr marL="0" indent="0">
              <a:buNone/>
            </a:pPr>
            <a:r>
              <a:rPr lang="en-US" dirty="0" smtClean="0"/>
              <a:t>As </a:t>
            </a:r>
            <a:r>
              <a:rPr lang="en-US" dirty="0"/>
              <a:t>a member of the Wyoming 4-H Program, we look to provide the following experiences to youth:</a:t>
            </a:r>
          </a:p>
          <a:p>
            <a:pPr lvl="0"/>
            <a:r>
              <a:rPr lang="en-US" dirty="0"/>
              <a:t>The opportunity to set goals, keep records, and reflect on their learning in a project area.</a:t>
            </a:r>
          </a:p>
          <a:p>
            <a:pPr lvl="0"/>
            <a:r>
              <a:rPr lang="en-US" dirty="0"/>
              <a:t>A caring adult to provide the support needed to develop like skills through project work.</a:t>
            </a:r>
          </a:p>
          <a:p>
            <a:pPr lvl="0"/>
            <a:r>
              <a:rPr lang="en-US" dirty="0"/>
              <a:t>Opportunities for hands-on learning experiences.</a:t>
            </a:r>
          </a:p>
          <a:p>
            <a:pPr lvl="0"/>
            <a:r>
              <a:rPr lang="en-US" dirty="0"/>
              <a:t>A place to publicly display their learning in one or more project areas.</a:t>
            </a:r>
          </a:p>
          <a:p>
            <a:pPr lvl="0"/>
            <a:r>
              <a:rPr lang="en-US" dirty="0"/>
              <a:t>Opportunities to use the skills learned in their club and project work at a county, regional, state, national, and international level.  </a:t>
            </a:r>
          </a:p>
          <a:p>
            <a:endParaRPr lang="en-US" dirty="0"/>
          </a:p>
        </p:txBody>
      </p:sp>
    </p:spTree>
    <p:extLst>
      <p:ext uri="{BB962C8B-B14F-4D97-AF65-F5344CB8AC3E}">
        <p14:creationId xmlns:p14="http://schemas.microsoft.com/office/powerpoint/2010/main" val="5890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role of a 4-h Council?</a:t>
            </a:r>
            <a:endParaRPr lang="en-US" dirty="0"/>
          </a:p>
        </p:txBody>
      </p:sp>
      <p:sp>
        <p:nvSpPr>
          <p:cNvPr id="3" name="Content Placeholder 2"/>
          <p:cNvSpPr>
            <a:spLocks noGrp="1"/>
          </p:cNvSpPr>
          <p:nvPr>
            <p:ph sz="quarter" idx="13"/>
          </p:nvPr>
        </p:nvSpPr>
        <p:spPr/>
        <p:txBody>
          <a:bodyPr>
            <a:normAutofit/>
          </a:bodyPr>
          <a:lstStyle/>
          <a:p>
            <a:r>
              <a:rPr lang="en-US" sz="2800" dirty="0" smtClean="0"/>
              <a:t>Assist with programming</a:t>
            </a:r>
          </a:p>
          <a:p>
            <a:r>
              <a:rPr lang="en-US" sz="2800" dirty="0" smtClean="0"/>
              <a:t>Fundraising</a:t>
            </a:r>
          </a:p>
          <a:p>
            <a:r>
              <a:rPr lang="en-US" sz="2800" dirty="0" smtClean="0"/>
              <a:t>Recognition</a:t>
            </a:r>
          </a:p>
          <a:p>
            <a:r>
              <a:rPr lang="en-US" sz="2800" dirty="0" smtClean="0"/>
              <a:t>Advocate and promote</a:t>
            </a:r>
          </a:p>
          <a:p>
            <a:r>
              <a:rPr lang="en-US" sz="2800" dirty="0" smtClean="0"/>
              <a:t>Provide suggestions</a:t>
            </a:r>
            <a:endParaRPr lang="en-US" sz="2800" dirty="0"/>
          </a:p>
        </p:txBody>
      </p:sp>
    </p:spTree>
    <p:extLst>
      <p:ext uri="{BB962C8B-B14F-4D97-AF65-F5344CB8AC3E}">
        <p14:creationId xmlns:p14="http://schemas.microsoft.com/office/powerpoint/2010/main" val="171491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role of a committee?</a:t>
            </a:r>
            <a:endParaRPr lang="en-US" dirty="0"/>
          </a:p>
        </p:txBody>
      </p:sp>
      <p:sp>
        <p:nvSpPr>
          <p:cNvPr id="3" name="Content Placeholder 2"/>
          <p:cNvSpPr>
            <a:spLocks noGrp="1"/>
          </p:cNvSpPr>
          <p:nvPr>
            <p:ph sz="quarter" idx="13"/>
          </p:nvPr>
        </p:nvSpPr>
        <p:spPr/>
        <p:txBody>
          <a:bodyPr>
            <a:normAutofit fontScale="47500" lnSpcReduction="20000"/>
          </a:bodyPr>
          <a:lstStyle/>
          <a:p>
            <a:r>
              <a:rPr lang="en-US" sz="4800" dirty="0" smtClean="0"/>
              <a:t>Committees fall under the direction of the 4-H Educator and may be asked to report to a council if one exists.</a:t>
            </a:r>
          </a:p>
          <a:p>
            <a:r>
              <a:rPr lang="en-US" sz="4800" dirty="0" smtClean="0"/>
              <a:t>Committees focus on a specific purpose, event, activity or project.</a:t>
            </a:r>
          </a:p>
          <a:p>
            <a:pPr lvl="1"/>
            <a:r>
              <a:rPr lang="en-US" sz="4600" dirty="0"/>
              <a:t>Assist with programming</a:t>
            </a:r>
          </a:p>
          <a:p>
            <a:pPr lvl="1"/>
            <a:r>
              <a:rPr lang="en-US" sz="4600" dirty="0"/>
              <a:t>Fundraising</a:t>
            </a:r>
          </a:p>
          <a:p>
            <a:pPr lvl="1"/>
            <a:r>
              <a:rPr lang="en-US" sz="4600" dirty="0"/>
              <a:t>Recognition</a:t>
            </a:r>
          </a:p>
          <a:p>
            <a:pPr lvl="1"/>
            <a:r>
              <a:rPr lang="en-US" sz="4600" dirty="0"/>
              <a:t>Advocate and promote</a:t>
            </a:r>
          </a:p>
          <a:p>
            <a:pPr lvl="1"/>
            <a:r>
              <a:rPr lang="en-US" sz="4600" dirty="0"/>
              <a:t>Provide suggestions</a:t>
            </a:r>
          </a:p>
          <a:p>
            <a:endParaRPr lang="en-US" sz="4800" dirty="0" smtClean="0"/>
          </a:p>
          <a:p>
            <a:pPr lvl="1"/>
            <a:endParaRPr lang="en-US" sz="4600" dirty="0"/>
          </a:p>
        </p:txBody>
      </p:sp>
    </p:spTree>
    <p:extLst>
      <p:ext uri="{BB962C8B-B14F-4D97-AF65-F5344CB8AC3E}">
        <p14:creationId xmlns:p14="http://schemas.microsoft.com/office/powerpoint/2010/main" val="101824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committees</a:t>
            </a:r>
            <a:endParaRPr lang="en-US" dirty="0"/>
          </a:p>
        </p:txBody>
      </p:sp>
      <p:sp>
        <p:nvSpPr>
          <p:cNvPr id="3" name="Content Placeholder 2"/>
          <p:cNvSpPr>
            <a:spLocks noGrp="1"/>
          </p:cNvSpPr>
          <p:nvPr>
            <p:ph sz="quarter" idx="13"/>
          </p:nvPr>
        </p:nvSpPr>
        <p:spPr/>
        <p:txBody>
          <a:bodyPr>
            <a:normAutofit lnSpcReduction="10000"/>
          </a:bodyPr>
          <a:lstStyle/>
          <a:p>
            <a:r>
              <a:rPr lang="en-US" sz="2800" dirty="0" smtClean="0"/>
              <a:t>Best if they involve a youth-adult partnership model.</a:t>
            </a:r>
          </a:p>
          <a:p>
            <a:pPr lvl="1"/>
            <a:r>
              <a:rPr lang="en-US" sz="2400" dirty="0" smtClean="0"/>
              <a:t>Youth and adults work together </a:t>
            </a:r>
          </a:p>
          <a:p>
            <a:pPr lvl="2"/>
            <a:r>
              <a:rPr lang="en-US" sz="2000" dirty="0" smtClean="0"/>
              <a:t>NOT youth as objects – adults know what is best for 4-H members and they let them be involved.</a:t>
            </a:r>
          </a:p>
          <a:p>
            <a:pPr lvl="2"/>
            <a:r>
              <a:rPr lang="en-US" sz="2000" dirty="0" smtClean="0"/>
              <a:t>NOT youth as Recipients – Adults allow for a youth voice because it will be good for them.</a:t>
            </a:r>
          </a:p>
          <a:p>
            <a:pPr lvl="2"/>
            <a:r>
              <a:rPr lang="en-US" sz="2000" dirty="0" smtClean="0"/>
              <a:t>Youth are partners – respect is mutual and youth are encouraged and feel welcome to be involved at all levels</a:t>
            </a:r>
          </a:p>
          <a:p>
            <a:pPr lvl="2"/>
            <a:endParaRPr lang="en-US" dirty="0"/>
          </a:p>
        </p:txBody>
      </p:sp>
    </p:spTree>
    <p:extLst>
      <p:ext uri="{BB962C8B-B14F-4D97-AF65-F5344CB8AC3E}">
        <p14:creationId xmlns:p14="http://schemas.microsoft.com/office/powerpoint/2010/main" val="58870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65" y="251691"/>
            <a:ext cx="10396882" cy="1151965"/>
          </a:xfrm>
        </p:spPr>
        <p:txBody>
          <a:bodyPr/>
          <a:lstStyle/>
          <a:p>
            <a:r>
              <a:rPr lang="en-US" dirty="0" smtClean="0"/>
              <a:t>More on committees</a:t>
            </a:r>
            <a:endParaRPr lang="en-US" dirty="0"/>
          </a:p>
        </p:txBody>
      </p:sp>
      <p:sp>
        <p:nvSpPr>
          <p:cNvPr id="3" name="Content Placeholder 2"/>
          <p:cNvSpPr>
            <a:spLocks noGrp="1"/>
          </p:cNvSpPr>
          <p:nvPr>
            <p:ph sz="quarter" idx="13"/>
          </p:nvPr>
        </p:nvSpPr>
        <p:spPr>
          <a:xfrm>
            <a:off x="685800" y="1403656"/>
            <a:ext cx="10394707" cy="4322889"/>
          </a:xfrm>
        </p:spPr>
        <p:txBody>
          <a:bodyPr>
            <a:normAutofit fontScale="92500" lnSpcReduction="10000"/>
          </a:bodyPr>
          <a:lstStyle/>
          <a:p>
            <a:pPr lvl="0"/>
            <a:r>
              <a:rPr lang="en-US" dirty="0"/>
              <a:t>All committees are ultimately accountable to the 4-H/Youth Educator.</a:t>
            </a:r>
          </a:p>
          <a:p>
            <a:pPr lvl="0"/>
            <a:r>
              <a:rPr lang="en-US" dirty="0"/>
              <a:t>There are variations among counties in organizational and committee structures, but communication between committees, county organizations, members, and the 4-H/Youth Educator is necessary and should be clearly defined.</a:t>
            </a:r>
          </a:p>
          <a:p>
            <a:pPr lvl="0"/>
            <a:r>
              <a:rPr lang="en-US" dirty="0"/>
              <a:t>Standing Committees (committees that meet on a regular basis) should have </a:t>
            </a:r>
            <a:r>
              <a:rPr lang="en-US" dirty="0" smtClean="0"/>
              <a:t>operating </a:t>
            </a:r>
            <a:r>
              <a:rPr lang="en-US" dirty="0"/>
              <a:t>guidelines in place. Guidelines are to be distributed to each member of the group or committee and reviewed annually with the group. </a:t>
            </a:r>
          </a:p>
          <a:p>
            <a:pPr lvl="0"/>
            <a:r>
              <a:rPr lang="en-US" dirty="0"/>
              <a:t>Voting members on committees are 4-H volunteer leaders and youth members/leaders. </a:t>
            </a:r>
          </a:p>
          <a:p>
            <a:pPr lvl="0"/>
            <a:r>
              <a:rPr lang="en-US" dirty="0"/>
              <a:t>Committee meeting minutes are to be accessible to all committee members including the 4-H/Youth.</a:t>
            </a:r>
          </a:p>
          <a:p>
            <a:pPr lvl="0"/>
            <a:r>
              <a:rPr lang="en-US" dirty="0"/>
              <a:t>Seeks advice from the 4-H Youth Development Educator.</a:t>
            </a:r>
          </a:p>
          <a:p>
            <a:endParaRPr lang="en-US" dirty="0"/>
          </a:p>
        </p:txBody>
      </p:sp>
    </p:spTree>
    <p:extLst>
      <p:ext uri="{BB962C8B-B14F-4D97-AF65-F5344CB8AC3E}">
        <p14:creationId xmlns:p14="http://schemas.microsoft.com/office/powerpoint/2010/main" val="18531129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46</TotalTime>
  <Words>1019</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Impact</vt:lpstr>
      <vt:lpstr>Main Event</vt:lpstr>
      <vt:lpstr>Working on a committee or board</vt:lpstr>
      <vt:lpstr>What will we cover?</vt:lpstr>
      <vt:lpstr>Mission</vt:lpstr>
      <vt:lpstr>Vision</vt:lpstr>
      <vt:lpstr>The Youth Experience in Wyoming 4-H</vt:lpstr>
      <vt:lpstr>What is the role of a 4-h Council?</vt:lpstr>
      <vt:lpstr>What is the role of a committee?</vt:lpstr>
      <vt:lpstr>More on committees</vt:lpstr>
      <vt:lpstr>More on committees</vt:lpstr>
      <vt:lpstr>What is the role of the 4-H Educator?</vt:lpstr>
      <vt:lpstr>What is your role?</vt:lpstr>
      <vt:lpstr>Committee Member job Description</vt:lpstr>
      <vt:lpstr>Committee Member job Description</vt:lpstr>
      <vt:lpstr>Committee Member job Description</vt:lpstr>
      <vt:lpstr>Operating guidelines</vt:lpstr>
      <vt:lpstr>Finances</vt:lpstr>
      <vt:lpstr>Resources?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on a committee or board</dc:title>
  <dc:creator>Sarah Torbert</dc:creator>
  <cp:lastModifiedBy>Sarah Torbert</cp:lastModifiedBy>
  <cp:revision>5</cp:revision>
  <dcterms:created xsi:type="dcterms:W3CDTF">2023-04-27T18:42:54Z</dcterms:created>
  <dcterms:modified xsi:type="dcterms:W3CDTF">2023-05-02T21:29:51Z</dcterms:modified>
</cp:coreProperties>
</file>