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9" r:id="rId3"/>
    <p:sldId id="258" r:id="rId4"/>
    <p:sldId id="256"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106" d="100"/>
          <a:sy n="106" d="100"/>
        </p:scale>
        <p:origin x="12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4306C19-D818-4FFE-BC4B-F913C2C0AD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742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A975EA-4DB7-4318-971E-85B6002AD11E}"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06C19-D818-4FFE-BC4B-F913C2C0AD32}" type="slidenum">
              <a:rPr lang="en-US" smtClean="0"/>
              <a:t>‹#›</a:t>
            </a:fld>
            <a:endParaRPr lang="en-US"/>
          </a:p>
        </p:txBody>
      </p:sp>
    </p:spTree>
    <p:extLst>
      <p:ext uri="{BB962C8B-B14F-4D97-AF65-F5344CB8AC3E}">
        <p14:creationId xmlns:p14="http://schemas.microsoft.com/office/powerpoint/2010/main" val="249029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74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012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spTree>
    <p:extLst>
      <p:ext uri="{BB962C8B-B14F-4D97-AF65-F5344CB8AC3E}">
        <p14:creationId xmlns:p14="http://schemas.microsoft.com/office/powerpoint/2010/main" val="2299171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9040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99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104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18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spTree>
    <p:extLst>
      <p:ext uri="{BB962C8B-B14F-4D97-AF65-F5344CB8AC3E}">
        <p14:creationId xmlns:p14="http://schemas.microsoft.com/office/powerpoint/2010/main" val="581200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A975EA-4DB7-4318-971E-85B6002AD11E}"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06C19-D818-4FFE-BC4B-F913C2C0AD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1622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A975EA-4DB7-4318-971E-85B6002AD11E}"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06C19-D818-4FFE-BC4B-F913C2C0AD32}" type="slidenum">
              <a:rPr lang="en-US" smtClean="0"/>
              <a:t>‹#›</a:t>
            </a:fld>
            <a:endParaRPr lang="en-US"/>
          </a:p>
        </p:txBody>
      </p:sp>
    </p:spTree>
    <p:extLst>
      <p:ext uri="{BB962C8B-B14F-4D97-AF65-F5344CB8AC3E}">
        <p14:creationId xmlns:p14="http://schemas.microsoft.com/office/powerpoint/2010/main" val="1725068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A975EA-4DB7-4318-971E-85B6002AD11E}"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06C19-D818-4FFE-BC4B-F913C2C0AD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4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A975EA-4DB7-4318-971E-85B6002AD11E}"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306C19-D818-4FFE-BC4B-F913C2C0AD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031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A975EA-4DB7-4318-971E-85B6002AD11E}"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306C19-D818-4FFE-BC4B-F913C2C0AD32}" type="slidenum">
              <a:rPr lang="en-US" smtClean="0"/>
              <a:t>‹#›</a:t>
            </a:fld>
            <a:endParaRPr lang="en-US"/>
          </a:p>
        </p:txBody>
      </p:sp>
    </p:spTree>
    <p:extLst>
      <p:ext uri="{BB962C8B-B14F-4D97-AF65-F5344CB8AC3E}">
        <p14:creationId xmlns:p14="http://schemas.microsoft.com/office/powerpoint/2010/main" val="275256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A975EA-4DB7-4318-971E-85B6002AD11E}"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06C19-D818-4FFE-BC4B-F913C2C0AD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65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A975EA-4DB7-4318-971E-85B6002AD11E}"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06C19-D818-4FFE-BC4B-F913C2C0AD32}" type="slidenum">
              <a:rPr lang="en-US" smtClean="0"/>
              <a:t>‹#›</a:t>
            </a:fld>
            <a:endParaRPr lang="en-US"/>
          </a:p>
        </p:txBody>
      </p:sp>
    </p:spTree>
    <p:extLst>
      <p:ext uri="{BB962C8B-B14F-4D97-AF65-F5344CB8AC3E}">
        <p14:creationId xmlns:p14="http://schemas.microsoft.com/office/powerpoint/2010/main" val="187798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A975EA-4DB7-4318-971E-85B6002AD11E}" type="datetimeFigureOut">
              <a:rPr lang="en-US" smtClean="0"/>
              <a:t>5/2/2019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306C19-D818-4FFE-BC4B-F913C2C0AD32}" type="slidenum">
              <a:rPr lang="en-US" smtClean="0"/>
              <a:t>‹#›</a:t>
            </a:fld>
            <a:endParaRPr lang="en-US"/>
          </a:p>
        </p:txBody>
      </p:sp>
    </p:spTree>
    <p:extLst>
      <p:ext uri="{BB962C8B-B14F-4D97-AF65-F5344CB8AC3E}">
        <p14:creationId xmlns:p14="http://schemas.microsoft.com/office/powerpoint/2010/main" val="36346270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Working Together</a:t>
            </a:r>
            <a:endParaRPr lang="en-US" dirty="0"/>
          </a:p>
        </p:txBody>
      </p:sp>
      <p:sp>
        <p:nvSpPr>
          <p:cNvPr id="3" name="Subtitle 2"/>
          <p:cNvSpPr>
            <a:spLocks noGrp="1"/>
          </p:cNvSpPr>
          <p:nvPr>
            <p:ph type="subTitle" idx="1"/>
          </p:nvPr>
        </p:nvSpPr>
        <p:spPr>
          <a:xfrm>
            <a:off x="2979938" y="3630543"/>
            <a:ext cx="6240587" cy="1612377"/>
          </a:xfrm>
        </p:spPr>
        <p:txBody>
          <a:bodyPr>
            <a:normAutofit/>
          </a:bodyPr>
          <a:lstStyle/>
          <a:p>
            <a:r>
              <a:rPr lang="en-US" dirty="0" smtClean="0"/>
              <a:t>For this training you will need a pen and paper.  While your waiting please be sure to have it ready.  </a:t>
            </a:r>
          </a:p>
          <a:p>
            <a:r>
              <a:rPr lang="en-US" dirty="0" smtClean="0"/>
              <a:t>While your waiting you can also type your name and county in the chat box.</a:t>
            </a:r>
            <a:endParaRPr lang="en-US" dirty="0"/>
          </a:p>
        </p:txBody>
      </p:sp>
    </p:spTree>
    <p:extLst>
      <p:ext uri="{BB962C8B-B14F-4D97-AF65-F5344CB8AC3E}">
        <p14:creationId xmlns:p14="http://schemas.microsoft.com/office/powerpoint/2010/main" val="956065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tailandfur.com/wp-content/uploads/2017/06/most-intelligent-dog-breeds-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990972" cy="76430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3098" y="615142"/>
            <a:ext cx="5547359" cy="3539430"/>
          </a:xfrm>
          <a:prstGeom prst="rect">
            <a:avLst/>
          </a:prstGeom>
          <a:noFill/>
        </p:spPr>
        <p:txBody>
          <a:bodyPr wrap="square" rtlCol="0">
            <a:spAutoFit/>
          </a:bodyPr>
          <a:lstStyle/>
          <a:p>
            <a:r>
              <a:rPr lang="en-US" sz="2800" b="1" dirty="0" smtClean="0">
                <a:solidFill>
                  <a:schemeClr val="bg1"/>
                </a:solidFill>
              </a:rPr>
              <a:t>Strength</a:t>
            </a:r>
            <a:r>
              <a:rPr lang="en-US" sz="2800" b="1" dirty="0">
                <a:solidFill>
                  <a:schemeClr val="bg1"/>
                </a:solidFill>
              </a:rPr>
              <a:t>: </a:t>
            </a:r>
            <a:r>
              <a:rPr lang="en-US" sz="2800" dirty="0">
                <a:solidFill>
                  <a:schemeClr val="bg1"/>
                </a:solidFill>
              </a:rPr>
              <a:t>Accommodating, calm, affirming</a:t>
            </a:r>
            <a:br>
              <a:rPr lang="en-US" sz="2800" dirty="0">
                <a:solidFill>
                  <a:schemeClr val="bg1"/>
                </a:solidFill>
              </a:rPr>
            </a:br>
            <a:r>
              <a:rPr lang="en-US" sz="2800" b="1" dirty="0" smtClean="0">
                <a:solidFill>
                  <a:schemeClr val="bg1"/>
                </a:solidFill>
              </a:rPr>
              <a:t>Weakness</a:t>
            </a:r>
            <a:r>
              <a:rPr lang="en-US" sz="2800" b="1" dirty="0">
                <a:solidFill>
                  <a:schemeClr val="bg1"/>
                </a:solidFill>
              </a:rPr>
              <a:t>: </a:t>
            </a:r>
            <a:r>
              <a:rPr lang="en-US" sz="2800" dirty="0">
                <a:solidFill>
                  <a:schemeClr val="bg1"/>
                </a:solidFill>
              </a:rPr>
              <a:t>Indecisive, indifferent, unable to express emotional, too soft on other people</a:t>
            </a:r>
            <a:br>
              <a:rPr lang="en-US" sz="2800" dirty="0">
                <a:solidFill>
                  <a:schemeClr val="bg1"/>
                </a:solidFill>
              </a:rPr>
            </a:br>
            <a:r>
              <a:rPr lang="en-US" sz="2800" b="1" dirty="0" smtClean="0">
                <a:solidFill>
                  <a:schemeClr val="bg1"/>
                </a:solidFill>
              </a:rPr>
              <a:t>Limitation</a:t>
            </a:r>
            <a:r>
              <a:rPr lang="en-US" sz="2800" b="1" dirty="0">
                <a:solidFill>
                  <a:schemeClr val="bg1"/>
                </a:solidFill>
              </a:rPr>
              <a:t>: </a:t>
            </a:r>
            <a:r>
              <a:rPr lang="en-US" sz="2800" dirty="0">
                <a:solidFill>
                  <a:schemeClr val="bg1"/>
                </a:solidFill>
              </a:rPr>
              <a:t>Seeing the need to be more assertive, holding others accountable</a:t>
            </a:r>
          </a:p>
        </p:txBody>
      </p:sp>
    </p:spTree>
    <p:extLst>
      <p:ext uri="{BB962C8B-B14F-4D97-AF65-F5344CB8AC3E}">
        <p14:creationId xmlns:p14="http://schemas.microsoft.com/office/powerpoint/2010/main" val="41328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Beaver – Column 4</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Organized. </a:t>
            </a:r>
            <a:endParaRPr lang="en-US" dirty="0" smtClean="0"/>
          </a:p>
          <a:p>
            <a:r>
              <a:rPr lang="en-US" dirty="0" smtClean="0"/>
              <a:t>Beavers </a:t>
            </a:r>
            <a:r>
              <a:rPr lang="en-US" dirty="0"/>
              <a:t>think that there is a right way to do everything and they want to do it exact that way. </a:t>
            </a:r>
            <a:endParaRPr lang="en-US" dirty="0" smtClean="0"/>
          </a:p>
          <a:p>
            <a:r>
              <a:rPr lang="en-US" dirty="0" smtClean="0"/>
              <a:t>Beaver </a:t>
            </a:r>
            <a:r>
              <a:rPr lang="en-US" dirty="0"/>
              <a:t>personalities are very creative. </a:t>
            </a:r>
            <a:endParaRPr lang="en-US" dirty="0" smtClean="0"/>
          </a:p>
          <a:p>
            <a:r>
              <a:rPr lang="en-US" dirty="0" smtClean="0"/>
              <a:t>They </a:t>
            </a:r>
            <a:r>
              <a:rPr lang="en-US" dirty="0"/>
              <a:t>desire to solve everything. </a:t>
            </a:r>
            <a:endParaRPr lang="en-US" dirty="0" smtClean="0"/>
          </a:p>
          <a:p>
            <a:r>
              <a:rPr lang="en-US" dirty="0" smtClean="0"/>
              <a:t>Desire </a:t>
            </a:r>
            <a:r>
              <a:rPr lang="en-US" dirty="0"/>
              <a:t>to take their time and do it right. </a:t>
            </a:r>
            <a:endParaRPr lang="en-US" dirty="0" smtClean="0"/>
          </a:p>
          <a:p>
            <a:r>
              <a:rPr lang="en-US" dirty="0" smtClean="0"/>
              <a:t>Beavers </a:t>
            </a:r>
            <a:r>
              <a:rPr lang="en-US" dirty="0"/>
              <a:t>do not like sudden changes. </a:t>
            </a:r>
            <a:endParaRPr lang="en-US" dirty="0" smtClean="0"/>
          </a:p>
          <a:p>
            <a:r>
              <a:rPr lang="en-US" dirty="0" smtClean="0"/>
              <a:t>They </a:t>
            </a:r>
            <a:r>
              <a:rPr lang="en-US" dirty="0"/>
              <a:t>need reassurance.</a:t>
            </a:r>
          </a:p>
        </p:txBody>
      </p:sp>
      <p:pic>
        <p:nvPicPr>
          <p:cNvPr id="7170" name="Picture 2" descr="http://i.dailymail.co.uk/i/pix/2015/10/19/12/2D8E908600000578-3279131-Ecologists_believe_beavers_stock_image_could_play_a_part_in_endi-a-28_144525438503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79070" y="2672211"/>
            <a:ext cx="4915679" cy="3279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54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assets.natgeotv.com/Shows/22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9546" y="340871"/>
            <a:ext cx="5210457" cy="2677656"/>
          </a:xfrm>
          <a:prstGeom prst="rect">
            <a:avLst/>
          </a:prstGeom>
          <a:noFill/>
        </p:spPr>
        <p:txBody>
          <a:bodyPr wrap="square" rtlCol="0">
            <a:spAutoFit/>
          </a:bodyPr>
          <a:lstStyle/>
          <a:p>
            <a:r>
              <a:rPr lang="en-US" sz="2800" b="1" dirty="0" smtClean="0">
                <a:solidFill>
                  <a:schemeClr val="bg1"/>
                </a:solidFill>
              </a:rPr>
              <a:t>Strength</a:t>
            </a:r>
            <a:r>
              <a:rPr lang="en-US" sz="2800" b="1" dirty="0">
                <a:solidFill>
                  <a:schemeClr val="bg1"/>
                </a:solidFill>
              </a:rPr>
              <a:t>: </a:t>
            </a:r>
            <a:r>
              <a:rPr lang="en-US" sz="2800" dirty="0">
                <a:solidFill>
                  <a:schemeClr val="bg1"/>
                </a:solidFill>
              </a:rPr>
              <a:t>High standards, order, respect</a:t>
            </a:r>
            <a:br>
              <a:rPr lang="en-US" sz="2800" dirty="0">
                <a:solidFill>
                  <a:schemeClr val="bg1"/>
                </a:solidFill>
              </a:rPr>
            </a:br>
            <a:r>
              <a:rPr lang="en-US" sz="2800" b="1" dirty="0" smtClean="0">
                <a:solidFill>
                  <a:schemeClr val="bg1"/>
                </a:solidFill>
              </a:rPr>
              <a:t>Weakness</a:t>
            </a:r>
            <a:r>
              <a:rPr lang="en-US" sz="2800" b="1" dirty="0">
                <a:solidFill>
                  <a:schemeClr val="bg1"/>
                </a:solidFill>
              </a:rPr>
              <a:t>: </a:t>
            </a:r>
            <a:r>
              <a:rPr lang="en-US" sz="2800" dirty="0">
                <a:solidFill>
                  <a:schemeClr val="bg1"/>
                </a:solidFill>
              </a:rPr>
              <a:t>Unrealistic expectations of self &amp; others, too perfect.</a:t>
            </a:r>
            <a:br>
              <a:rPr lang="en-US" sz="2800" dirty="0">
                <a:solidFill>
                  <a:schemeClr val="bg1"/>
                </a:solidFill>
              </a:rPr>
            </a:br>
            <a:r>
              <a:rPr lang="en-US" sz="2800" b="1" dirty="0" smtClean="0">
                <a:solidFill>
                  <a:schemeClr val="bg1"/>
                </a:solidFill>
              </a:rPr>
              <a:t>Limitation</a:t>
            </a:r>
            <a:r>
              <a:rPr lang="en-US" sz="2800" b="1" dirty="0">
                <a:solidFill>
                  <a:schemeClr val="bg1"/>
                </a:solidFill>
              </a:rPr>
              <a:t>: </a:t>
            </a:r>
            <a:r>
              <a:rPr lang="en-US" sz="2800" dirty="0">
                <a:solidFill>
                  <a:schemeClr val="bg1"/>
                </a:solidFill>
              </a:rPr>
              <a:t>Seeing the optimistic side of things, expressing flexibility</a:t>
            </a:r>
          </a:p>
        </p:txBody>
      </p:sp>
    </p:spTree>
    <p:extLst>
      <p:ext uri="{BB962C8B-B14F-4D97-AF65-F5344CB8AC3E}">
        <p14:creationId xmlns:p14="http://schemas.microsoft.com/office/powerpoint/2010/main" val="296748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 Volunteer Lions</a:t>
            </a:r>
            <a:endParaRPr lang="en-US" dirty="0"/>
          </a:p>
        </p:txBody>
      </p:sp>
      <p:sp>
        <p:nvSpPr>
          <p:cNvPr id="3" name="Content Placeholder 2"/>
          <p:cNvSpPr>
            <a:spLocks noGrp="1"/>
          </p:cNvSpPr>
          <p:nvPr>
            <p:ph idx="1"/>
          </p:nvPr>
        </p:nvSpPr>
        <p:spPr/>
        <p:txBody>
          <a:bodyPr>
            <a:normAutofit/>
          </a:bodyPr>
          <a:lstStyle/>
          <a:p>
            <a:pPr>
              <a:spcBef>
                <a:spcPts val="0"/>
              </a:spcBef>
              <a:spcAft>
                <a:spcPts val="0"/>
              </a:spcAft>
            </a:pPr>
            <a:r>
              <a:rPr lang="en-US" dirty="0" smtClean="0"/>
              <a:t>Pros</a:t>
            </a:r>
          </a:p>
          <a:p>
            <a:pPr lvl="1">
              <a:spcBef>
                <a:spcPts val="0"/>
              </a:spcBef>
              <a:spcAft>
                <a:spcPts val="0"/>
              </a:spcAft>
            </a:pPr>
            <a:r>
              <a:rPr lang="en-US" dirty="0" smtClean="0"/>
              <a:t>They </a:t>
            </a:r>
            <a:r>
              <a:rPr lang="en-US" dirty="0"/>
              <a:t>will get a lot accomplished</a:t>
            </a:r>
            <a:r>
              <a:rPr lang="en-US" dirty="0" smtClean="0"/>
              <a:t>.</a:t>
            </a:r>
          </a:p>
          <a:p>
            <a:pPr lvl="1">
              <a:spcBef>
                <a:spcPts val="0"/>
              </a:spcBef>
              <a:spcAft>
                <a:spcPts val="0"/>
              </a:spcAft>
            </a:pPr>
            <a:r>
              <a:rPr lang="en-US" dirty="0" smtClean="0"/>
              <a:t>They </a:t>
            </a:r>
            <a:r>
              <a:rPr lang="en-US" dirty="0"/>
              <a:t>are willing and quick to make needed improvements, as long as they see the need</a:t>
            </a:r>
            <a:r>
              <a:rPr lang="en-US" dirty="0" smtClean="0"/>
              <a:t>.</a:t>
            </a:r>
          </a:p>
          <a:p>
            <a:pPr lvl="1">
              <a:spcBef>
                <a:spcPts val="0"/>
              </a:spcBef>
              <a:spcAft>
                <a:spcPts val="0"/>
              </a:spcAft>
            </a:pPr>
            <a:r>
              <a:rPr lang="en-US" dirty="0" smtClean="0"/>
              <a:t>They </a:t>
            </a:r>
            <a:r>
              <a:rPr lang="en-US" dirty="0"/>
              <a:t>are not easily offended</a:t>
            </a:r>
            <a:r>
              <a:rPr lang="en-US" dirty="0" smtClean="0"/>
              <a:t>.</a:t>
            </a:r>
          </a:p>
          <a:p>
            <a:pPr>
              <a:spcBef>
                <a:spcPts val="0"/>
              </a:spcBef>
              <a:spcAft>
                <a:spcPts val="0"/>
              </a:spcAft>
            </a:pPr>
            <a:r>
              <a:rPr lang="en-US" dirty="0" smtClean="0"/>
              <a:t>Cons </a:t>
            </a:r>
          </a:p>
          <a:p>
            <a:pPr lvl="1">
              <a:spcBef>
                <a:spcPts val="0"/>
              </a:spcBef>
              <a:spcAft>
                <a:spcPts val="0"/>
              </a:spcAft>
            </a:pPr>
            <a:r>
              <a:rPr lang="en-US" dirty="0" smtClean="0"/>
              <a:t>They </a:t>
            </a:r>
            <a:r>
              <a:rPr lang="en-US" dirty="0"/>
              <a:t>will have high expectations for your ability</a:t>
            </a:r>
            <a:r>
              <a:rPr lang="en-US" dirty="0" smtClean="0"/>
              <a:t>.</a:t>
            </a:r>
          </a:p>
          <a:p>
            <a:pPr lvl="1">
              <a:spcBef>
                <a:spcPts val="0"/>
              </a:spcBef>
              <a:spcAft>
                <a:spcPts val="0"/>
              </a:spcAft>
            </a:pPr>
            <a:r>
              <a:rPr lang="en-US" dirty="0" smtClean="0"/>
              <a:t>They </a:t>
            </a:r>
            <a:r>
              <a:rPr lang="en-US" dirty="0"/>
              <a:t>will not provide a lot of </a:t>
            </a:r>
            <a:r>
              <a:rPr lang="en-US" dirty="0" smtClean="0"/>
              <a:t>feedback.</a:t>
            </a:r>
          </a:p>
          <a:p>
            <a:pPr lvl="1">
              <a:spcBef>
                <a:spcPts val="0"/>
              </a:spcBef>
              <a:spcAft>
                <a:spcPts val="0"/>
              </a:spcAft>
            </a:pPr>
            <a:r>
              <a:rPr lang="en-US" dirty="0" smtClean="0"/>
              <a:t>They </a:t>
            </a:r>
            <a:r>
              <a:rPr lang="en-US" dirty="0"/>
              <a:t>are likely to neglect </a:t>
            </a:r>
            <a:r>
              <a:rPr lang="en-US" dirty="0" smtClean="0"/>
              <a:t>helping you when you need help and </a:t>
            </a:r>
            <a:r>
              <a:rPr lang="en-US" dirty="0"/>
              <a:t>other “soft skills”.</a:t>
            </a:r>
          </a:p>
        </p:txBody>
      </p:sp>
    </p:spTree>
    <p:extLst>
      <p:ext uri="{BB962C8B-B14F-4D97-AF65-F5344CB8AC3E}">
        <p14:creationId xmlns:p14="http://schemas.microsoft.com/office/powerpoint/2010/main" val="27288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 Volunteer Otters</a:t>
            </a:r>
            <a:endParaRPr lang="en-US" dirty="0"/>
          </a:p>
        </p:txBody>
      </p:sp>
      <p:sp>
        <p:nvSpPr>
          <p:cNvPr id="3" name="Content Placeholder 2"/>
          <p:cNvSpPr>
            <a:spLocks noGrp="1"/>
          </p:cNvSpPr>
          <p:nvPr>
            <p:ph idx="1"/>
          </p:nvPr>
        </p:nvSpPr>
        <p:spPr/>
        <p:txBody>
          <a:bodyPr>
            <a:normAutofit/>
          </a:bodyPr>
          <a:lstStyle/>
          <a:p>
            <a:pPr>
              <a:spcBef>
                <a:spcPts val="0"/>
              </a:spcBef>
              <a:spcAft>
                <a:spcPts val="0"/>
              </a:spcAft>
            </a:pPr>
            <a:r>
              <a:rPr lang="en-US" dirty="0" smtClean="0"/>
              <a:t>Pros</a:t>
            </a:r>
          </a:p>
          <a:p>
            <a:pPr lvl="1">
              <a:spcBef>
                <a:spcPts val="0"/>
              </a:spcBef>
              <a:spcAft>
                <a:spcPts val="0"/>
              </a:spcAft>
            </a:pPr>
            <a:r>
              <a:rPr lang="en-US" dirty="0" smtClean="0"/>
              <a:t>They </a:t>
            </a:r>
            <a:r>
              <a:rPr lang="en-US" dirty="0"/>
              <a:t>have a knack for influencing others</a:t>
            </a:r>
            <a:r>
              <a:rPr lang="en-US" dirty="0" smtClean="0"/>
              <a:t>.</a:t>
            </a:r>
          </a:p>
          <a:p>
            <a:pPr lvl="1">
              <a:spcBef>
                <a:spcPts val="0"/>
              </a:spcBef>
              <a:spcAft>
                <a:spcPts val="0"/>
              </a:spcAft>
            </a:pPr>
            <a:r>
              <a:rPr lang="en-US" dirty="0" smtClean="0"/>
              <a:t>They </a:t>
            </a:r>
            <a:r>
              <a:rPr lang="en-US" dirty="0"/>
              <a:t>have a great network of people in the </a:t>
            </a:r>
            <a:r>
              <a:rPr lang="en-US" dirty="0" smtClean="0"/>
              <a:t>community.</a:t>
            </a:r>
          </a:p>
          <a:p>
            <a:pPr lvl="1">
              <a:spcBef>
                <a:spcPts val="0"/>
              </a:spcBef>
              <a:spcAft>
                <a:spcPts val="0"/>
              </a:spcAft>
            </a:pPr>
            <a:r>
              <a:rPr lang="en-US" dirty="0" smtClean="0"/>
              <a:t>They </a:t>
            </a:r>
            <a:r>
              <a:rPr lang="en-US" dirty="0"/>
              <a:t>will build strong </a:t>
            </a:r>
            <a:r>
              <a:rPr lang="en-US" dirty="0" smtClean="0"/>
              <a:t>alliances and rally the troops.</a:t>
            </a:r>
            <a:br>
              <a:rPr lang="en-US" dirty="0" smtClean="0"/>
            </a:br>
            <a:endParaRPr lang="en-US" dirty="0" smtClean="0"/>
          </a:p>
          <a:p>
            <a:pPr>
              <a:spcBef>
                <a:spcPts val="0"/>
              </a:spcBef>
              <a:spcAft>
                <a:spcPts val="0"/>
              </a:spcAft>
            </a:pPr>
            <a:r>
              <a:rPr lang="en-US" dirty="0" smtClean="0"/>
              <a:t>Cons</a:t>
            </a:r>
          </a:p>
          <a:p>
            <a:pPr lvl="1">
              <a:spcBef>
                <a:spcPts val="0"/>
              </a:spcBef>
              <a:spcAft>
                <a:spcPts val="0"/>
              </a:spcAft>
            </a:pPr>
            <a:r>
              <a:rPr lang="en-US" dirty="0" smtClean="0"/>
              <a:t>They </a:t>
            </a:r>
            <a:r>
              <a:rPr lang="en-US" dirty="0"/>
              <a:t>will not stay focused on one task</a:t>
            </a:r>
            <a:r>
              <a:rPr lang="en-US" dirty="0" smtClean="0"/>
              <a:t>.</a:t>
            </a:r>
          </a:p>
          <a:p>
            <a:pPr lvl="1">
              <a:spcBef>
                <a:spcPts val="0"/>
              </a:spcBef>
              <a:spcAft>
                <a:spcPts val="0"/>
              </a:spcAft>
            </a:pPr>
            <a:r>
              <a:rPr lang="en-US" dirty="0" smtClean="0"/>
              <a:t>They </a:t>
            </a:r>
            <a:r>
              <a:rPr lang="en-US" dirty="0"/>
              <a:t>lack the commitment to follow-through</a:t>
            </a:r>
            <a:r>
              <a:rPr lang="en-US" dirty="0" smtClean="0"/>
              <a:t>.</a:t>
            </a:r>
          </a:p>
          <a:p>
            <a:pPr lvl="1">
              <a:spcBef>
                <a:spcPts val="0"/>
              </a:spcBef>
              <a:spcAft>
                <a:spcPts val="0"/>
              </a:spcAft>
            </a:pPr>
            <a:r>
              <a:rPr lang="en-US" dirty="0" smtClean="0"/>
              <a:t>They </a:t>
            </a:r>
            <a:r>
              <a:rPr lang="en-US" dirty="0"/>
              <a:t>might verbally attack.</a:t>
            </a:r>
          </a:p>
        </p:txBody>
      </p:sp>
    </p:spTree>
    <p:extLst>
      <p:ext uri="{BB962C8B-B14F-4D97-AF65-F5344CB8AC3E}">
        <p14:creationId xmlns:p14="http://schemas.microsoft.com/office/powerpoint/2010/main" val="282001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 Volunteer Golden </a:t>
            </a:r>
            <a:r>
              <a:rPr lang="en-US" dirty="0" err="1" smtClean="0"/>
              <a:t>Retreivers</a:t>
            </a:r>
            <a:endParaRPr lang="en-US" dirty="0"/>
          </a:p>
        </p:txBody>
      </p:sp>
      <p:sp>
        <p:nvSpPr>
          <p:cNvPr id="3" name="Content Placeholder 2"/>
          <p:cNvSpPr>
            <a:spLocks noGrp="1"/>
          </p:cNvSpPr>
          <p:nvPr>
            <p:ph idx="1"/>
          </p:nvPr>
        </p:nvSpPr>
        <p:spPr/>
        <p:txBody>
          <a:bodyPr>
            <a:normAutofit fontScale="92500"/>
          </a:bodyPr>
          <a:lstStyle/>
          <a:p>
            <a:pPr>
              <a:lnSpc>
                <a:spcPct val="110000"/>
              </a:lnSpc>
              <a:spcBef>
                <a:spcPts val="0"/>
              </a:spcBef>
              <a:spcAft>
                <a:spcPts val="0"/>
              </a:spcAft>
            </a:pPr>
            <a:r>
              <a:rPr lang="en-US" dirty="0" smtClean="0"/>
              <a:t>Pros</a:t>
            </a:r>
          </a:p>
          <a:p>
            <a:pPr lvl="1">
              <a:lnSpc>
                <a:spcPct val="110000"/>
              </a:lnSpc>
              <a:spcBef>
                <a:spcPts val="0"/>
              </a:spcBef>
              <a:spcAft>
                <a:spcPts val="0"/>
              </a:spcAft>
            </a:pPr>
            <a:r>
              <a:rPr lang="en-US" dirty="0" smtClean="0"/>
              <a:t>They </a:t>
            </a:r>
            <a:r>
              <a:rPr lang="en-US" dirty="0"/>
              <a:t>will take an interest in you as a person</a:t>
            </a:r>
            <a:r>
              <a:rPr lang="en-US" dirty="0" smtClean="0"/>
              <a:t>.</a:t>
            </a:r>
          </a:p>
          <a:p>
            <a:pPr lvl="1">
              <a:lnSpc>
                <a:spcPct val="110000"/>
              </a:lnSpc>
              <a:spcBef>
                <a:spcPts val="0"/>
              </a:spcBef>
              <a:spcAft>
                <a:spcPts val="0"/>
              </a:spcAft>
            </a:pPr>
            <a:r>
              <a:rPr lang="en-US" dirty="0" smtClean="0"/>
              <a:t>They </a:t>
            </a:r>
            <a:r>
              <a:rPr lang="en-US" dirty="0"/>
              <a:t>will be available and open to hear from you and take your opinion into consideration</a:t>
            </a:r>
            <a:r>
              <a:rPr lang="en-US" dirty="0" smtClean="0"/>
              <a:t>.</a:t>
            </a:r>
          </a:p>
          <a:p>
            <a:pPr lvl="1">
              <a:lnSpc>
                <a:spcPct val="110000"/>
              </a:lnSpc>
              <a:spcBef>
                <a:spcPts val="0"/>
              </a:spcBef>
              <a:spcAft>
                <a:spcPts val="0"/>
              </a:spcAft>
            </a:pPr>
            <a:r>
              <a:rPr lang="en-US" dirty="0" smtClean="0"/>
              <a:t>They </a:t>
            </a:r>
            <a:r>
              <a:rPr lang="en-US" dirty="0"/>
              <a:t>are good communicators. </a:t>
            </a:r>
            <a:endParaRPr lang="en-US" dirty="0" smtClean="0"/>
          </a:p>
          <a:p>
            <a:pPr>
              <a:lnSpc>
                <a:spcPct val="110000"/>
              </a:lnSpc>
              <a:spcBef>
                <a:spcPts val="0"/>
              </a:spcBef>
              <a:spcAft>
                <a:spcPts val="0"/>
              </a:spcAft>
            </a:pPr>
            <a:endParaRPr lang="en-US" dirty="0"/>
          </a:p>
          <a:p>
            <a:pPr>
              <a:lnSpc>
                <a:spcPct val="110000"/>
              </a:lnSpc>
              <a:spcBef>
                <a:spcPts val="0"/>
              </a:spcBef>
              <a:spcAft>
                <a:spcPts val="0"/>
              </a:spcAft>
            </a:pPr>
            <a:r>
              <a:rPr lang="en-US" dirty="0" smtClean="0"/>
              <a:t>Cons</a:t>
            </a:r>
          </a:p>
          <a:p>
            <a:pPr lvl="1">
              <a:lnSpc>
                <a:spcPct val="110000"/>
              </a:lnSpc>
              <a:spcBef>
                <a:spcPts val="0"/>
              </a:spcBef>
              <a:spcAft>
                <a:spcPts val="0"/>
              </a:spcAft>
            </a:pPr>
            <a:r>
              <a:rPr lang="en-US" dirty="0" smtClean="0"/>
              <a:t>They’re </a:t>
            </a:r>
            <a:r>
              <a:rPr lang="en-US" dirty="0"/>
              <a:t>desire to relate interferes with the need to </a:t>
            </a:r>
            <a:r>
              <a:rPr lang="en-US" dirty="0" smtClean="0"/>
              <a:t>get things done.</a:t>
            </a:r>
          </a:p>
          <a:p>
            <a:pPr lvl="1">
              <a:lnSpc>
                <a:spcPct val="110000"/>
              </a:lnSpc>
              <a:spcBef>
                <a:spcPts val="0"/>
              </a:spcBef>
              <a:spcAft>
                <a:spcPts val="0"/>
              </a:spcAft>
            </a:pPr>
            <a:r>
              <a:rPr lang="en-US" dirty="0" smtClean="0"/>
              <a:t>They </a:t>
            </a:r>
            <a:r>
              <a:rPr lang="en-US" dirty="0"/>
              <a:t>procrastinate</a:t>
            </a:r>
            <a:r>
              <a:rPr lang="en-US" dirty="0" smtClean="0"/>
              <a:t>.</a:t>
            </a:r>
          </a:p>
          <a:p>
            <a:pPr lvl="1">
              <a:lnSpc>
                <a:spcPct val="110000"/>
              </a:lnSpc>
              <a:spcBef>
                <a:spcPts val="0"/>
              </a:spcBef>
              <a:spcAft>
                <a:spcPts val="0"/>
              </a:spcAft>
            </a:pPr>
            <a:r>
              <a:rPr lang="en-US" dirty="0" smtClean="0"/>
              <a:t>They </a:t>
            </a:r>
            <a:r>
              <a:rPr lang="en-US" dirty="0"/>
              <a:t>avoid conflict to a fault.</a:t>
            </a:r>
          </a:p>
        </p:txBody>
      </p:sp>
    </p:spTree>
    <p:extLst>
      <p:ext uri="{BB962C8B-B14F-4D97-AF65-F5344CB8AC3E}">
        <p14:creationId xmlns:p14="http://schemas.microsoft.com/office/powerpoint/2010/main" val="25591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4-H Volunteer Beavers</a:t>
            </a:r>
            <a:endParaRPr lang="en-US" dirty="0"/>
          </a:p>
        </p:txBody>
      </p:sp>
      <p:sp>
        <p:nvSpPr>
          <p:cNvPr id="3" name="Content Placeholder 2"/>
          <p:cNvSpPr>
            <a:spLocks noGrp="1"/>
          </p:cNvSpPr>
          <p:nvPr>
            <p:ph idx="1"/>
          </p:nvPr>
        </p:nvSpPr>
        <p:spPr/>
        <p:txBody>
          <a:bodyPr>
            <a:normAutofit fontScale="92500" lnSpcReduction="10000"/>
          </a:bodyPr>
          <a:lstStyle/>
          <a:p>
            <a:pPr>
              <a:lnSpc>
                <a:spcPct val="120000"/>
              </a:lnSpc>
              <a:spcBef>
                <a:spcPts val="0"/>
              </a:spcBef>
              <a:spcAft>
                <a:spcPts val="0"/>
              </a:spcAft>
            </a:pPr>
            <a:r>
              <a:rPr lang="en-US" dirty="0" smtClean="0"/>
              <a:t>Pros</a:t>
            </a:r>
          </a:p>
          <a:p>
            <a:pPr lvl="1">
              <a:lnSpc>
                <a:spcPct val="120000"/>
              </a:lnSpc>
              <a:spcBef>
                <a:spcPts val="0"/>
              </a:spcBef>
              <a:spcAft>
                <a:spcPts val="0"/>
              </a:spcAft>
            </a:pPr>
            <a:r>
              <a:rPr lang="en-US" dirty="0" smtClean="0"/>
              <a:t>They </a:t>
            </a:r>
            <a:r>
              <a:rPr lang="en-US" dirty="0"/>
              <a:t>will </a:t>
            </a:r>
            <a:r>
              <a:rPr lang="en-US" dirty="0" smtClean="0"/>
              <a:t>do quality </a:t>
            </a:r>
            <a:r>
              <a:rPr lang="en-US" dirty="0"/>
              <a:t>work</a:t>
            </a:r>
            <a:r>
              <a:rPr lang="en-US" dirty="0" smtClean="0"/>
              <a:t>.</a:t>
            </a:r>
          </a:p>
          <a:p>
            <a:pPr lvl="1">
              <a:lnSpc>
                <a:spcPct val="120000"/>
              </a:lnSpc>
              <a:spcBef>
                <a:spcPts val="0"/>
              </a:spcBef>
              <a:spcAft>
                <a:spcPts val="0"/>
              </a:spcAft>
            </a:pPr>
            <a:r>
              <a:rPr lang="en-US" dirty="0" smtClean="0"/>
              <a:t>They focus without getting distracted.</a:t>
            </a:r>
          </a:p>
          <a:p>
            <a:pPr lvl="1">
              <a:lnSpc>
                <a:spcPct val="120000"/>
              </a:lnSpc>
              <a:spcBef>
                <a:spcPts val="0"/>
              </a:spcBef>
              <a:spcAft>
                <a:spcPts val="0"/>
              </a:spcAft>
            </a:pPr>
            <a:r>
              <a:rPr lang="en-US" dirty="0" smtClean="0"/>
              <a:t>They </a:t>
            </a:r>
            <a:r>
              <a:rPr lang="en-US" dirty="0"/>
              <a:t>learn from past mistakes</a:t>
            </a:r>
            <a:r>
              <a:rPr lang="en-US" dirty="0" smtClean="0"/>
              <a:t>.</a:t>
            </a:r>
          </a:p>
          <a:p>
            <a:pPr>
              <a:lnSpc>
                <a:spcPct val="120000"/>
              </a:lnSpc>
              <a:spcBef>
                <a:spcPts val="0"/>
              </a:spcBef>
              <a:spcAft>
                <a:spcPts val="0"/>
              </a:spcAft>
            </a:pPr>
            <a:endParaRPr lang="en-US" dirty="0" smtClean="0"/>
          </a:p>
          <a:p>
            <a:pPr>
              <a:lnSpc>
                <a:spcPct val="120000"/>
              </a:lnSpc>
              <a:spcBef>
                <a:spcPts val="0"/>
              </a:spcBef>
              <a:spcAft>
                <a:spcPts val="0"/>
              </a:spcAft>
            </a:pPr>
            <a:r>
              <a:rPr lang="en-US" dirty="0" smtClean="0"/>
              <a:t>Cons</a:t>
            </a:r>
          </a:p>
          <a:p>
            <a:pPr lvl="1">
              <a:lnSpc>
                <a:spcPct val="120000"/>
              </a:lnSpc>
              <a:spcBef>
                <a:spcPts val="0"/>
              </a:spcBef>
              <a:spcAft>
                <a:spcPts val="0"/>
              </a:spcAft>
            </a:pPr>
            <a:r>
              <a:rPr lang="en-US" dirty="0" smtClean="0"/>
              <a:t>It </a:t>
            </a:r>
            <a:r>
              <a:rPr lang="en-US" dirty="0"/>
              <a:t>takes them a long time to </a:t>
            </a:r>
            <a:r>
              <a:rPr lang="en-US" dirty="0" smtClean="0"/>
              <a:t>get something done.</a:t>
            </a:r>
          </a:p>
          <a:p>
            <a:pPr lvl="1">
              <a:lnSpc>
                <a:spcPct val="120000"/>
              </a:lnSpc>
              <a:spcBef>
                <a:spcPts val="0"/>
              </a:spcBef>
              <a:spcAft>
                <a:spcPts val="0"/>
              </a:spcAft>
            </a:pPr>
            <a:r>
              <a:rPr lang="en-US" dirty="0" smtClean="0"/>
              <a:t>They nit-pick everything.</a:t>
            </a:r>
          </a:p>
          <a:p>
            <a:pPr lvl="1">
              <a:lnSpc>
                <a:spcPct val="120000"/>
              </a:lnSpc>
              <a:spcBef>
                <a:spcPts val="0"/>
              </a:spcBef>
              <a:spcAft>
                <a:spcPts val="0"/>
              </a:spcAft>
            </a:pPr>
            <a:r>
              <a:rPr lang="en-US" dirty="0" smtClean="0"/>
              <a:t>They </a:t>
            </a:r>
            <a:r>
              <a:rPr lang="en-US" dirty="0"/>
              <a:t>don’t take </a:t>
            </a:r>
            <a:r>
              <a:rPr lang="en-US" dirty="0" smtClean="0"/>
              <a:t>risks.</a:t>
            </a:r>
            <a:endParaRPr lang="en-US" dirty="0"/>
          </a:p>
        </p:txBody>
      </p:sp>
    </p:spTree>
    <p:extLst>
      <p:ext uri="{BB962C8B-B14F-4D97-AF65-F5344CB8AC3E}">
        <p14:creationId xmlns:p14="http://schemas.microsoft.com/office/powerpoint/2010/main" val="243664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07" y="-833241"/>
            <a:ext cx="10989032" cy="8244283"/>
          </a:xfrm>
          <a:prstGeom prst="rect">
            <a:avLst/>
          </a:prstGeom>
        </p:spPr>
      </p:pic>
    </p:spTree>
    <p:extLst>
      <p:ext uri="{BB962C8B-B14F-4D97-AF65-F5344CB8AC3E}">
        <p14:creationId xmlns:p14="http://schemas.microsoft.com/office/powerpoint/2010/main" val="2278981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a:t>
            </a:r>
            <a:r>
              <a:rPr lang="en-US" sz="6000" b="1" dirty="0" smtClean="0"/>
              <a:t>Porcupine</a:t>
            </a:r>
            <a:endParaRPr lang="en-US" sz="6000" b="1" dirty="0"/>
          </a:p>
        </p:txBody>
      </p:sp>
      <p:sp>
        <p:nvSpPr>
          <p:cNvPr id="3" name="Content Placeholder 2"/>
          <p:cNvSpPr>
            <a:spLocks noGrp="1"/>
          </p:cNvSpPr>
          <p:nvPr>
            <p:ph idx="1"/>
          </p:nvPr>
        </p:nvSpPr>
        <p:spPr>
          <a:xfrm>
            <a:off x="6822830" y="2556932"/>
            <a:ext cx="4431324" cy="2810434"/>
          </a:xfrm>
        </p:spPr>
        <p:txBody>
          <a:bodyPr>
            <a:normAutofit lnSpcReduction="10000"/>
          </a:bodyPr>
          <a:lstStyle/>
          <a:p>
            <a:pPr marL="0" indent="0" algn="ctr">
              <a:buNone/>
            </a:pPr>
            <a:r>
              <a:rPr lang="en-US" dirty="0" smtClean="0"/>
              <a:t>The porcupine represents the perfect metaphor for a toxic personality.  Some people are like quills on a porcupine’s back.  They wound all who come in contact with them.  Much like their cousin the skunk, porcupines live an unapproachable life!</a:t>
            </a:r>
            <a:endParaRPr lang="en-US" dirty="0"/>
          </a:p>
        </p:txBody>
      </p:sp>
      <p:pic>
        <p:nvPicPr>
          <p:cNvPr id="1028" name="Picture 4" descr="https://hopewissel.files.wordpress.com/2015/02/porcupin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2556932"/>
            <a:ext cx="5436082" cy="34513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79740" y="5638299"/>
            <a:ext cx="4447555" cy="461665"/>
          </a:xfrm>
          <a:prstGeom prst="rect">
            <a:avLst/>
          </a:prstGeom>
          <a:noFill/>
        </p:spPr>
        <p:txBody>
          <a:bodyPr wrap="square" rtlCol="0">
            <a:spAutoFit/>
          </a:bodyPr>
          <a:lstStyle/>
          <a:p>
            <a:pPr algn="ctr"/>
            <a:r>
              <a:rPr lang="en-US" sz="1200" dirty="0" smtClean="0"/>
              <a:t>From the book “How to Hug a Porcupine: Dealing with Toxic and Difficult to Love Personalities” by Dr. John Lewis Lund.</a:t>
            </a:r>
            <a:endParaRPr lang="en-US" sz="1200" dirty="0"/>
          </a:p>
        </p:txBody>
      </p:sp>
    </p:spTree>
    <p:extLst>
      <p:ext uri="{BB962C8B-B14F-4D97-AF65-F5344CB8AC3E}">
        <p14:creationId xmlns:p14="http://schemas.microsoft.com/office/powerpoint/2010/main" val="273064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Porcupine Behaviors</a:t>
            </a:r>
            <a:endParaRPr lang="en-US" dirty="0"/>
          </a:p>
        </p:txBody>
      </p:sp>
      <p:sp>
        <p:nvSpPr>
          <p:cNvPr id="3" name="Content Placeholder 2"/>
          <p:cNvSpPr>
            <a:spLocks noGrp="1"/>
          </p:cNvSpPr>
          <p:nvPr>
            <p:ph sz="half" idx="1"/>
          </p:nvPr>
        </p:nvSpPr>
        <p:spPr>
          <a:xfrm>
            <a:off x="1298448" y="2560319"/>
            <a:ext cx="4718304" cy="3575360"/>
          </a:xfrm>
        </p:spPr>
        <p:txBody>
          <a:bodyPr>
            <a:noAutofit/>
          </a:bodyPr>
          <a:lstStyle/>
          <a:p>
            <a:r>
              <a:rPr lang="en-US" sz="1600" dirty="0" smtClean="0"/>
              <a:t>Constant criticism or fault finding</a:t>
            </a:r>
          </a:p>
          <a:p>
            <a:r>
              <a:rPr lang="en-US" sz="1600" dirty="0" smtClean="0"/>
              <a:t>Unrealistic expectations of self or others</a:t>
            </a:r>
          </a:p>
          <a:p>
            <a:r>
              <a:rPr lang="en-US" sz="1600" dirty="0" smtClean="0"/>
              <a:t>Manipulating by guilt</a:t>
            </a:r>
          </a:p>
          <a:p>
            <a:r>
              <a:rPr lang="en-US" sz="1600" dirty="0" smtClean="0"/>
              <a:t>Judgmental</a:t>
            </a:r>
          </a:p>
          <a:p>
            <a:r>
              <a:rPr lang="en-US" sz="1600" dirty="0" smtClean="0"/>
              <a:t>Rejects others suggestions immediately</a:t>
            </a:r>
          </a:p>
          <a:p>
            <a:r>
              <a:rPr lang="en-US" sz="1600" dirty="0" smtClean="0"/>
              <a:t>Belittles others</a:t>
            </a:r>
          </a:p>
          <a:p>
            <a:r>
              <a:rPr lang="en-US" sz="1600" dirty="0" smtClean="0"/>
              <a:t>Orders others around</a:t>
            </a:r>
          </a:p>
          <a:p>
            <a:r>
              <a:rPr lang="en-US" sz="1600" dirty="0" smtClean="0"/>
              <a:t>Lacks compassion</a:t>
            </a:r>
          </a:p>
          <a:p>
            <a:r>
              <a:rPr lang="en-US" sz="1600" dirty="0" smtClean="0"/>
              <a:t>Always playing the devil’s advocate</a:t>
            </a:r>
          </a:p>
        </p:txBody>
      </p:sp>
      <p:sp>
        <p:nvSpPr>
          <p:cNvPr id="4" name="Content Placeholder 3"/>
          <p:cNvSpPr>
            <a:spLocks noGrp="1"/>
          </p:cNvSpPr>
          <p:nvPr>
            <p:ph sz="half" idx="2"/>
          </p:nvPr>
        </p:nvSpPr>
        <p:spPr>
          <a:xfrm>
            <a:off x="6181344" y="2560320"/>
            <a:ext cx="4718304" cy="3575358"/>
          </a:xfrm>
        </p:spPr>
        <p:txBody>
          <a:bodyPr>
            <a:normAutofit fontScale="62500" lnSpcReduction="20000"/>
          </a:bodyPr>
          <a:lstStyle/>
          <a:p>
            <a:r>
              <a:rPr lang="en-US" sz="2600" dirty="0" smtClean="0"/>
              <a:t>Constantly correcting others</a:t>
            </a:r>
          </a:p>
          <a:p>
            <a:r>
              <a:rPr lang="en-US" sz="2600" dirty="0" smtClean="0"/>
              <a:t>Martyr</a:t>
            </a:r>
          </a:p>
          <a:p>
            <a:r>
              <a:rPr lang="en-US" sz="2600" dirty="0" smtClean="0"/>
              <a:t>Always displays regret or past failure</a:t>
            </a:r>
          </a:p>
          <a:p>
            <a:r>
              <a:rPr lang="en-US" sz="2600" dirty="0" smtClean="0"/>
              <a:t>Thinks everything is unfair</a:t>
            </a:r>
          </a:p>
          <a:p>
            <a:r>
              <a:rPr lang="en-US" sz="2600" dirty="0" smtClean="0"/>
              <a:t>Mad, angry or upset</a:t>
            </a:r>
          </a:p>
          <a:p>
            <a:r>
              <a:rPr lang="en-US" sz="2600" dirty="0" smtClean="0"/>
              <a:t>Always sarcastic</a:t>
            </a:r>
          </a:p>
          <a:p>
            <a:r>
              <a:rPr lang="en-US" sz="2600" dirty="0" smtClean="0"/>
              <a:t>Negative attitude toward life</a:t>
            </a:r>
          </a:p>
          <a:p>
            <a:r>
              <a:rPr lang="en-US" sz="2600" dirty="0" smtClean="0"/>
              <a:t>Have to walk on egg shells in order to no offend them</a:t>
            </a:r>
          </a:p>
          <a:p>
            <a:r>
              <a:rPr lang="en-US" sz="2600" dirty="0" smtClean="0"/>
              <a:t>Easily </a:t>
            </a:r>
            <a:r>
              <a:rPr lang="en-US" sz="2600" dirty="0"/>
              <a:t>offended</a:t>
            </a:r>
          </a:p>
          <a:p>
            <a:r>
              <a:rPr lang="en-US" sz="2600" dirty="0"/>
              <a:t>Interrupts other</a:t>
            </a:r>
          </a:p>
          <a:p>
            <a:endParaRPr lang="en-US" dirty="0" smtClean="0"/>
          </a:p>
          <a:p>
            <a:pPr marL="0" indent="0">
              <a:buNone/>
            </a:pPr>
            <a:endParaRPr lang="en-US" dirty="0"/>
          </a:p>
        </p:txBody>
      </p:sp>
    </p:spTree>
    <p:extLst>
      <p:ext uri="{BB962C8B-B14F-4D97-AF65-F5344CB8AC3E}">
        <p14:creationId xmlns:p14="http://schemas.microsoft.com/office/powerpoint/2010/main" val="847253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lstStyle/>
          <a:p>
            <a:r>
              <a:rPr lang="en-US" dirty="0" smtClean="0"/>
              <a:t>Know yourself to know others.</a:t>
            </a:r>
          </a:p>
          <a:p>
            <a:r>
              <a:rPr lang="en-US" dirty="0" smtClean="0"/>
              <a:t>We all display similar personality trait, but the level of display is different for everyone.</a:t>
            </a:r>
          </a:p>
          <a:p>
            <a:r>
              <a:rPr lang="en-US" dirty="0" smtClean="0"/>
              <a:t>Defining who you are doesn’t put you in a box to always act that way.</a:t>
            </a:r>
          </a:p>
          <a:p>
            <a:r>
              <a:rPr lang="en-US" dirty="0" smtClean="0"/>
              <a:t>We need to remember everyone has strengths and weaknesses and working together is the important piece to complete the puzzle.</a:t>
            </a:r>
            <a:endParaRPr lang="en-US" dirty="0"/>
          </a:p>
        </p:txBody>
      </p:sp>
    </p:spTree>
    <p:extLst>
      <p:ext uri="{BB962C8B-B14F-4D97-AF65-F5344CB8AC3E}">
        <p14:creationId xmlns:p14="http://schemas.microsoft.com/office/powerpoint/2010/main" val="103223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3290" y="1542036"/>
            <a:ext cx="9809510" cy="4154984"/>
          </a:xfrm>
          <a:prstGeom prst="rect">
            <a:avLst/>
          </a:prstGeom>
          <a:noFill/>
        </p:spPr>
        <p:txBody>
          <a:bodyPr wrap="square" rtlCol="0">
            <a:spAutoFit/>
          </a:bodyPr>
          <a:lstStyle/>
          <a:p>
            <a:pPr algn="ctr"/>
            <a:r>
              <a:rPr lang="en-US" sz="4400" dirty="0" smtClean="0"/>
              <a:t>Difficult people learn to be difficult because their behavior has worked for them in the past, they have created a successful pattern.  Their behaviors keep others in their lives off balance and to some extent allows them to be in control.</a:t>
            </a:r>
            <a:endParaRPr lang="en-US" sz="4400" dirty="0"/>
          </a:p>
        </p:txBody>
      </p:sp>
    </p:spTree>
    <p:extLst>
      <p:ext uri="{BB962C8B-B14F-4D97-AF65-F5344CB8AC3E}">
        <p14:creationId xmlns:p14="http://schemas.microsoft.com/office/powerpoint/2010/main" val="1654062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deal with a Porcupine?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 calm, stay calm, remain calm</a:t>
            </a:r>
          </a:p>
          <a:p>
            <a:r>
              <a:rPr lang="en-US" dirty="0" smtClean="0"/>
              <a:t>Define you needs</a:t>
            </a:r>
          </a:p>
          <a:p>
            <a:r>
              <a:rPr lang="en-US" dirty="0" smtClean="0"/>
              <a:t>Communicate your needs</a:t>
            </a:r>
          </a:p>
          <a:p>
            <a:r>
              <a:rPr lang="en-US" dirty="0" smtClean="0"/>
              <a:t>Listen, really listen</a:t>
            </a:r>
          </a:p>
          <a:p>
            <a:r>
              <a:rPr lang="en-US" dirty="0" smtClean="0"/>
              <a:t>Brainstorm – involve a larger group to help find a solution</a:t>
            </a:r>
          </a:p>
          <a:p>
            <a:r>
              <a:rPr lang="en-US" dirty="0" smtClean="0"/>
              <a:t>Evaluate alternatives</a:t>
            </a:r>
          </a:p>
          <a:p>
            <a:r>
              <a:rPr lang="en-US" dirty="0" smtClean="0"/>
              <a:t>Try a solution</a:t>
            </a:r>
          </a:p>
          <a:p>
            <a:r>
              <a:rPr lang="en-US" dirty="0" smtClean="0"/>
              <a:t>Re-evaluate</a:t>
            </a:r>
            <a:endParaRPr lang="en-US" dirty="0"/>
          </a:p>
        </p:txBody>
      </p:sp>
    </p:spTree>
    <p:extLst>
      <p:ext uri="{BB962C8B-B14F-4D97-AF65-F5344CB8AC3E}">
        <p14:creationId xmlns:p14="http://schemas.microsoft.com/office/powerpoint/2010/main" val="302563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Specific</a:t>
            </a:r>
            <a:endParaRPr lang="en-US" dirty="0"/>
          </a:p>
        </p:txBody>
      </p:sp>
      <p:sp>
        <p:nvSpPr>
          <p:cNvPr id="3" name="Content Placeholder 2"/>
          <p:cNvSpPr>
            <a:spLocks noGrp="1"/>
          </p:cNvSpPr>
          <p:nvPr>
            <p:ph idx="1"/>
          </p:nvPr>
        </p:nvSpPr>
        <p:spPr/>
        <p:txBody>
          <a:bodyPr>
            <a:normAutofit lnSpcReduction="10000"/>
          </a:bodyPr>
          <a:lstStyle/>
          <a:p>
            <a:r>
              <a:rPr lang="en-US" dirty="0" smtClean="0"/>
              <a:t>Complainer</a:t>
            </a:r>
          </a:p>
          <a:p>
            <a:r>
              <a:rPr lang="en-US" dirty="0" smtClean="0"/>
              <a:t>Super Agreeable</a:t>
            </a:r>
          </a:p>
          <a:p>
            <a:r>
              <a:rPr lang="en-US" dirty="0" smtClean="0"/>
              <a:t>Negativist</a:t>
            </a:r>
          </a:p>
          <a:p>
            <a:r>
              <a:rPr lang="en-US" dirty="0" smtClean="0"/>
              <a:t>Silent Unresponsive</a:t>
            </a:r>
          </a:p>
          <a:p>
            <a:r>
              <a:rPr lang="en-US" dirty="0" smtClean="0"/>
              <a:t>Indecisive</a:t>
            </a:r>
          </a:p>
          <a:p>
            <a:r>
              <a:rPr lang="en-US" dirty="0" smtClean="0"/>
              <a:t>Hostile</a:t>
            </a:r>
          </a:p>
          <a:p>
            <a:r>
              <a:rPr lang="en-US" dirty="0" smtClean="0"/>
              <a:t>Know it All</a:t>
            </a:r>
            <a:endParaRPr lang="en-US" dirty="0"/>
          </a:p>
        </p:txBody>
      </p:sp>
      <p:pic>
        <p:nvPicPr>
          <p:cNvPr id="2050" name="Picture 2" descr="https://nourishbooks.com/wp-content/uploads/2014/04/how-to-deal-with-difficult-peo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1039" y="2629623"/>
            <a:ext cx="4399104" cy="307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728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Complainer</a:t>
            </a:r>
            <a:endParaRPr lang="en-US" dirty="0"/>
          </a:p>
        </p:txBody>
      </p:sp>
      <p:sp>
        <p:nvSpPr>
          <p:cNvPr id="3" name="Content Placeholder 2"/>
          <p:cNvSpPr>
            <a:spLocks noGrp="1"/>
          </p:cNvSpPr>
          <p:nvPr>
            <p:ph sz="half" idx="1"/>
          </p:nvPr>
        </p:nvSpPr>
        <p:spPr>
          <a:xfrm>
            <a:off x="1295402" y="2560320"/>
            <a:ext cx="4718304" cy="3310128"/>
          </a:xfrm>
        </p:spPr>
        <p:txBody>
          <a:bodyPr>
            <a:normAutofit fontScale="92500" lnSpcReduction="10000"/>
          </a:bodyPr>
          <a:lstStyle/>
          <a:p>
            <a:r>
              <a:rPr lang="en-US" dirty="0" smtClean="0"/>
              <a:t>Feel </a:t>
            </a:r>
            <a:r>
              <a:rPr lang="en-US" dirty="0"/>
              <a:t>powerless in the management of their own lives. </a:t>
            </a:r>
            <a:endParaRPr lang="en-US" dirty="0" smtClean="0"/>
          </a:p>
          <a:p>
            <a:r>
              <a:rPr lang="en-US" dirty="0" smtClean="0"/>
              <a:t>Have </a:t>
            </a:r>
            <a:r>
              <a:rPr lang="en-US" dirty="0"/>
              <a:t>ideas of how things ought to be and a sense of injustice that they are not that way. </a:t>
            </a:r>
            <a:endParaRPr lang="en-US" dirty="0" smtClean="0"/>
          </a:p>
          <a:p>
            <a:r>
              <a:rPr lang="en-US" dirty="0" smtClean="0"/>
              <a:t>Persistent </a:t>
            </a:r>
            <a:r>
              <a:rPr lang="en-US" dirty="0"/>
              <a:t>complaints about others and situations make them appear blameless…at least to themselves. </a:t>
            </a:r>
          </a:p>
        </p:txBody>
      </p:sp>
      <p:sp>
        <p:nvSpPr>
          <p:cNvPr id="4" name="Content Placeholder 3"/>
          <p:cNvSpPr>
            <a:spLocks noGrp="1"/>
          </p:cNvSpPr>
          <p:nvPr>
            <p:ph sz="half" idx="2"/>
          </p:nvPr>
        </p:nvSpPr>
        <p:spPr/>
        <p:txBody>
          <a:bodyPr>
            <a:normAutofit fontScale="92500" lnSpcReduction="10000"/>
          </a:bodyPr>
          <a:lstStyle/>
          <a:p>
            <a:r>
              <a:rPr lang="en-US" dirty="0" smtClean="0"/>
              <a:t>Listen </a:t>
            </a:r>
            <a:r>
              <a:rPr lang="en-US" dirty="0"/>
              <a:t>attentively</a:t>
            </a:r>
            <a:r>
              <a:rPr lang="en-US" dirty="0" smtClean="0"/>
              <a:t>.</a:t>
            </a:r>
          </a:p>
          <a:p>
            <a:r>
              <a:rPr lang="en-US" dirty="0" smtClean="0"/>
              <a:t>Be </a:t>
            </a:r>
            <a:r>
              <a:rPr lang="en-US" dirty="0"/>
              <a:t>prepared to interrupt and take control of the situation. Complainers love to ramble. Switch to problem solving</a:t>
            </a:r>
            <a:r>
              <a:rPr lang="en-US" dirty="0" smtClean="0"/>
              <a:t>.</a:t>
            </a:r>
          </a:p>
          <a:p>
            <a:r>
              <a:rPr lang="en-US" dirty="0" smtClean="0"/>
              <a:t>Change </a:t>
            </a:r>
            <a:r>
              <a:rPr lang="en-US" dirty="0"/>
              <a:t>the complainer's train of thought to something productive. They then become part of the solution instead of part of the problem.</a:t>
            </a:r>
          </a:p>
        </p:txBody>
      </p:sp>
      <p:pic>
        <p:nvPicPr>
          <p:cNvPr id="3074" name="Picture 2" descr="http://wersm.com/wp-content/uploads/2013/11/complainer-657x3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5515" y="864306"/>
            <a:ext cx="2382290" cy="1305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35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Super Agreeable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Have an unusually strong need to be liked by others</a:t>
            </a:r>
            <a:r>
              <a:rPr lang="en-US" dirty="0" smtClean="0"/>
              <a:t>.</a:t>
            </a:r>
          </a:p>
          <a:p>
            <a:r>
              <a:rPr lang="en-US" dirty="0" smtClean="0"/>
              <a:t>Try </a:t>
            </a:r>
            <a:r>
              <a:rPr lang="en-US" dirty="0"/>
              <a:t>to avoid open conflict (by always agreeing) because of fear of losing approval or acceptance. </a:t>
            </a:r>
            <a:endParaRPr lang="en-US" dirty="0" smtClean="0"/>
          </a:p>
          <a:p>
            <a:r>
              <a:rPr lang="en-US" dirty="0" smtClean="0"/>
              <a:t>Difficulty </a:t>
            </a:r>
            <a:r>
              <a:rPr lang="en-US" dirty="0"/>
              <a:t>arises when they are less than candid. You believe that they are in agreement with you, but they let you down. </a:t>
            </a:r>
          </a:p>
        </p:txBody>
      </p:sp>
      <p:sp>
        <p:nvSpPr>
          <p:cNvPr id="4" name="Content Placeholder 3"/>
          <p:cNvSpPr>
            <a:spLocks noGrp="1"/>
          </p:cNvSpPr>
          <p:nvPr>
            <p:ph sz="half" idx="2"/>
          </p:nvPr>
        </p:nvSpPr>
        <p:spPr/>
        <p:txBody>
          <a:bodyPr>
            <a:normAutofit fontScale="92500" lnSpcReduction="10000"/>
          </a:bodyPr>
          <a:lstStyle/>
          <a:p>
            <a:r>
              <a:rPr lang="en-US" dirty="0" smtClean="0"/>
              <a:t>Make </a:t>
            </a:r>
            <a:r>
              <a:rPr lang="en-US" dirty="0"/>
              <a:t>honesty non-threatening. They are afraid you don't want to hear truth</a:t>
            </a:r>
            <a:r>
              <a:rPr lang="en-US" dirty="0" smtClean="0"/>
              <a:t>.</a:t>
            </a:r>
          </a:p>
          <a:p>
            <a:r>
              <a:rPr lang="en-US" dirty="0" smtClean="0"/>
              <a:t>Don’t </a:t>
            </a:r>
            <a:r>
              <a:rPr lang="en-US" dirty="0"/>
              <a:t>allow them to make unrealistic commitments when you know they couldn’t possibly fulfill them. </a:t>
            </a:r>
            <a:endParaRPr lang="en-US" dirty="0" smtClean="0"/>
          </a:p>
          <a:p>
            <a:r>
              <a:rPr lang="en-US" dirty="0" smtClean="0"/>
              <a:t>Listen </a:t>
            </a:r>
            <a:r>
              <a:rPr lang="en-US" dirty="0"/>
              <a:t>to their humor. They often hide their truth there. </a:t>
            </a:r>
          </a:p>
        </p:txBody>
      </p:sp>
      <p:pic>
        <p:nvPicPr>
          <p:cNvPr id="4098" name="Picture 2" descr="http://canacopegdl.com/images/agreeable/agreeable-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3577" y="840370"/>
            <a:ext cx="1483852" cy="139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96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Negativist</a:t>
            </a:r>
            <a:endParaRPr lang="en-US" dirty="0"/>
          </a:p>
        </p:txBody>
      </p:sp>
      <p:sp>
        <p:nvSpPr>
          <p:cNvPr id="3" name="Content Placeholder 2"/>
          <p:cNvSpPr>
            <a:spLocks noGrp="1"/>
          </p:cNvSpPr>
          <p:nvPr>
            <p:ph sz="half" idx="1"/>
          </p:nvPr>
        </p:nvSpPr>
        <p:spPr/>
        <p:txBody>
          <a:bodyPr/>
          <a:lstStyle/>
          <a:p>
            <a:r>
              <a:rPr lang="en-US" dirty="0"/>
              <a:t>Object to everything. </a:t>
            </a:r>
            <a:endParaRPr lang="en-US" dirty="0" smtClean="0"/>
          </a:p>
          <a:p>
            <a:r>
              <a:rPr lang="en-US" dirty="0" smtClean="0"/>
              <a:t>Assert </a:t>
            </a:r>
            <a:r>
              <a:rPr lang="en-US" dirty="0"/>
              <a:t>that whatever you propose wont work or is impossible</a:t>
            </a:r>
            <a:r>
              <a:rPr lang="en-US" dirty="0" smtClean="0"/>
              <a:t>.</a:t>
            </a:r>
          </a:p>
          <a:p>
            <a:r>
              <a:rPr lang="en-US" dirty="0" smtClean="0"/>
              <a:t>May </a:t>
            </a:r>
            <a:r>
              <a:rPr lang="en-US" dirty="0"/>
              <a:t>completely deflate any optimism you might have for a project.</a:t>
            </a:r>
          </a:p>
        </p:txBody>
      </p:sp>
      <p:sp>
        <p:nvSpPr>
          <p:cNvPr id="4" name="Content Placeholder 3"/>
          <p:cNvSpPr>
            <a:spLocks noGrp="1"/>
          </p:cNvSpPr>
          <p:nvPr>
            <p:ph sz="half" idx="2"/>
          </p:nvPr>
        </p:nvSpPr>
        <p:spPr/>
        <p:txBody>
          <a:bodyPr/>
          <a:lstStyle/>
          <a:p>
            <a:r>
              <a:rPr lang="en-US" dirty="0" smtClean="0"/>
              <a:t>Avoid </a:t>
            </a:r>
            <a:r>
              <a:rPr lang="en-US" dirty="0"/>
              <a:t>getting into their attitude. </a:t>
            </a:r>
            <a:endParaRPr lang="en-US" dirty="0" smtClean="0"/>
          </a:p>
          <a:p>
            <a:r>
              <a:rPr lang="en-US" dirty="0" smtClean="0"/>
              <a:t>Don’t </a:t>
            </a:r>
            <a:r>
              <a:rPr lang="en-US" dirty="0"/>
              <a:t>hurry to propose solutions</a:t>
            </a:r>
            <a:r>
              <a:rPr lang="en-US" dirty="0" smtClean="0"/>
              <a:t>.</a:t>
            </a:r>
          </a:p>
          <a:p>
            <a:r>
              <a:rPr lang="en-US" dirty="0" smtClean="0"/>
              <a:t>Use </a:t>
            </a:r>
            <a:r>
              <a:rPr lang="en-US" dirty="0"/>
              <a:t>the approach of being devil's advocate. Try saying "what if we…" </a:t>
            </a:r>
          </a:p>
        </p:txBody>
      </p:sp>
      <p:pic>
        <p:nvPicPr>
          <p:cNvPr id="5122" name="Picture 2" descr="http://projectlifemastery.com/wp-content/uploads/2013/11/negative-peo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937" y="808851"/>
            <a:ext cx="1997620" cy="1477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96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Silent Unresponsive </a:t>
            </a:r>
          </a:p>
        </p:txBody>
      </p:sp>
      <p:sp>
        <p:nvSpPr>
          <p:cNvPr id="3" name="Content Placeholder 2"/>
          <p:cNvSpPr>
            <a:spLocks noGrp="1"/>
          </p:cNvSpPr>
          <p:nvPr>
            <p:ph sz="half" idx="1"/>
          </p:nvPr>
        </p:nvSpPr>
        <p:spPr/>
        <p:txBody>
          <a:bodyPr>
            <a:normAutofit fontScale="92500" lnSpcReduction="20000"/>
          </a:bodyPr>
          <a:lstStyle/>
          <a:p>
            <a:r>
              <a:rPr lang="en-US" dirty="0" smtClean="0"/>
              <a:t>React </a:t>
            </a:r>
            <a:r>
              <a:rPr lang="en-US" dirty="0"/>
              <a:t>by not responding when asked a question or need a commitment</a:t>
            </a:r>
            <a:r>
              <a:rPr lang="en-US" dirty="0" smtClean="0"/>
              <a:t>.</a:t>
            </a:r>
          </a:p>
          <a:p>
            <a:r>
              <a:rPr lang="en-US" dirty="0" smtClean="0"/>
              <a:t>Some </a:t>
            </a:r>
            <a:r>
              <a:rPr lang="en-US" dirty="0"/>
              <a:t>use this approach to avoid unpleasant interpersonal situations. </a:t>
            </a:r>
            <a:endParaRPr lang="en-US" dirty="0" smtClean="0"/>
          </a:p>
          <a:p>
            <a:r>
              <a:rPr lang="en-US" dirty="0" smtClean="0"/>
              <a:t>Others </a:t>
            </a:r>
            <a:r>
              <a:rPr lang="en-US" dirty="0"/>
              <a:t>use it as a type of aggression in refusing to talk to others who want to communicate with them. </a:t>
            </a:r>
            <a:endParaRPr lang="en-US" dirty="0" smtClean="0"/>
          </a:p>
          <a:p>
            <a:r>
              <a:rPr lang="en-US" dirty="0" smtClean="0"/>
              <a:t>Some </a:t>
            </a:r>
            <a:r>
              <a:rPr lang="en-US" dirty="0"/>
              <a:t>quiet people are simply good listeners and should not be considered non-responsive. </a:t>
            </a:r>
          </a:p>
        </p:txBody>
      </p:sp>
      <p:sp>
        <p:nvSpPr>
          <p:cNvPr id="4" name="Content Placeholder 3"/>
          <p:cNvSpPr>
            <a:spLocks noGrp="1"/>
          </p:cNvSpPr>
          <p:nvPr>
            <p:ph sz="half" idx="2"/>
          </p:nvPr>
        </p:nvSpPr>
        <p:spPr/>
        <p:txBody>
          <a:bodyPr>
            <a:normAutofit fontScale="92500" lnSpcReduction="20000"/>
          </a:bodyPr>
          <a:lstStyle/>
          <a:p>
            <a:r>
              <a:rPr lang="en-US" dirty="0"/>
              <a:t>Ask open-ended questions, not yes/no. </a:t>
            </a:r>
            <a:endParaRPr lang="en-US" dirty="0" smtClean="0"/>
          </a:p>
          <a:p>
            <a:r>
              <a:rPr lang="en-US" dirty="0" smtClean="0"/>
              <a:t>You </a:t>
            </a:r>
            <a:r>
              <a:rPr lang="en-US" dirty="0"/>
              <a:t>can sometimes get them to participate by commenting on what is happening in the discussion, for example, "Sharon, you haven’t said too much today. What are your ideas on this topic?" Then implementing using the "friendly, silent stare." </a:t>
            </a:r>
          </a:p>
        </p:txBody>
      </p:sp>
      <p:pic>
        <p:nvPicPr>
          <p:cNvPr id="1026" name="Picture 2" descr="http://www.wikihow.com/images/thumb/1/12/Be-a-Very-Cold-and-Quiet-Person-Step-3.jpg/670px-Be-a-Very-Cold-and-Quiet-Person-Ste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918" y="761917"/>
            <a:ext cx="2116899" cy="158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3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Indecisive</a:t>
            </a:r>
          </a:p>
        </p:txBody>
      </p:sp>
      <p:sp>
        <p:nvSpPr>
          <p:cNvPr id="3" name="Content Placeholder 2"/>
          <p:cNvSpPr>
            <a:spLocks noGrp="1"/>
          </p:cNvSpPr>
          <p:nvPr>
            <p:ph sz="half" idx="1"/>
          </p:nvPr>
        </p:nvSpPr>
        <p:spPr/>
        <p:txBody>
          <a:bodyPr/>
          <a:lstStyle/>
          <a:p>
            <a:r>
              <a:rPr lang="en-US" dirty="0"/>
              <a:t>Can ruin a program because they put you off until it is too late to do anything about it</a:t>
            </a:r>
            <a:r>
              <a:rPr lang="en-US" dirty="0" smtClean="0"/>
              <a:t>.</a:t>
            </a:r>
          </a:p>
          <a:p>
            <a:r>
              <a:rPr lang="en-US" dirty="0" smtClean="0"/>
              <a:t>They </a:t>
            </a:r>
            <a:r>
              <a:rPr lang="en-US" dirty="0"/>
              <a:t>put off making a decision until the decision is made for them. </a:t>
            </a:r>
            <a:endParaRPr lang="en-US" dirty="0" smtClean="0"/>
          </a:p>
          <a:p>
            <a:r>
              <a:rPr lang="en-US" dirty="0" smtClean="0"/>
              <a:t>They </a:t>
            </a:r>
            <a:r>
              <a:rPr lang="en-US" dirty="0"/>
              <a:t>also </a:t>
            </a:r>
            <a:r>
              <a:rPr lang="en-US" dirty="0" smtClean="0"/>
              <a:t>won’t </a:t>
            </a:r>
            <a:r>
              <a:rPr lang="en-US" dirty="0"/>
              <a:t>let go of anything until it is perfect, which is never.</a:t>
            </a:r>
          </a:p>
        </p:txBody>
      </p:sp>
      <p:sp>
        <p:nvSpPr>
          <p:cNvPr id="4" name="Content Placeholder 3"/>
          <p:cNvSpPr>
            <a:spLocks noGrp="1"/>
          </p:cNvSpPr>
          <p:nvPr>
            <p:ph sz="half" idx="2"/>
          </p:nvPr>
        </p:nvSpPr>
        <p:spPr/>
        <p:txBody>
          <a:bodyPr/>
          <a:lstStyle/>
          <a:p>
            <a:r>
              <a:rPr lang="en-US" dirty="0"/>
              <a:t>Place all the alternatives in rank of importance</a:t>
            </a:r>
            <a:r>
              <a:rPr lang="en-US" dirty="0" smtClean="0"/>
              <a:t>.</a:t>
            </a:r>
          </a:p>
          <a:p>
            <a:r>
              <a:rPr lang="en-US" dirty="0" smtClean="0"/>
              <a:t>Give </a:t>
            </a:r>
            <a:r>
              <a:rPr lang="en-US" dirty="0"/>
              <a:t>them lots of support after they have finally made a decision. </a:t>
            </a:r>
            <a:endParaRPr lang="en-US" dirty="0" smtClean="0"/>
          </a:p>
          <a:p>
            <a:r>
              <a:rPr lang="en-US" dirty="0" smtClean="0"/>
              <a:t>They </a:t>
            </a:r>
            <a:r>
              <a:rPr lang="en-US" dirty="0"/>
              <a:t>need to experience a success in what they attempt to do. </a:t>
            </a:r>
          </a:p>
        </p:txBody>
      </p:sp>
      <p:pic>
        <p:nvPicPr>
          <p:cNvPr id="2050" name="Picture 2" descr="https://drgregwilliamson.files.wordpress.com/2013/02/indecisive-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9429" y="682597"/>
            <a:ext cx="2419937" cy="1681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99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Hostile and/or Aggressive</a:t>
            </a:r>
          </a:p>
        </p:txBody>
      </p:sp>
      <p:sp>
        <p:nvSpPr>
          <p:cNvPr id="3" name="Content Placeholder 2"/>
          <p:cNvSpPr>
            <a:spLocks noGrp="1"/>
          </p:cNvSpPr>
          <p:nvPr>
            <p:ph sz="half" idx="1"/>
          </p:nvPr>
        </p:nvSpPr>
        <p:spPr/>
        <p:txBody>
          <a:bodyPr>
            <a:normAutofit fontScale="85000" lnSpcReduction="20000"/>
          </a:bodyPr>
          <a:lstStyle/>
          <a:p>
            <a:r>
              <a:rPr lang="en-US" dirty="0" smtClean="0"/>
              <a:t>Need </a:t>
            </a:r>
            <a:r>
              <a:rPr lang="en-US" dirty="0"/>
              <a:t>to demonstrate that they are always correct</a:t>
            </a:r>
            <a:r>
              <a:rPr lang="en-US" dirty="0" smtClean="0"/>
              <a:t>.</a:t>
            </a:r>
          </a:p>
          <a:p>
            <a:r>
              <a:rPr lang="en-US" dirty="0" smtClean="0"/>
              <a:t>Are </a:t>
            </a:r>
            <a:r>
              <a:rPr lang="en-US" dirty="0"/>
              <a:t>inpatient with others who don’t share their beliefs. </a:t>
            </a:r>
            <a:endParaRPr lang="en-US" dirty="0" smtClean="0"/>
          </a:p>
          <a:p>
            <a:r>
              <a:rPr lang="en-US" dirty="0" smtClean="0"/>
              <a:t>They </a:t>
            </a:r>
            <a:r>
              <a:rPr lang="en-US" dirty="0"/>
              <a:t>are irritated when others resist their ideas. </a:t>
            </a:r>
            <a:endParaRPr lang="en-US" dirty="0" smtClean="0"/>
          </a:p>
          <a:p>
            <a:r>
              <a:rPr lang="en-US" dirty="0" smtClean="0"/>
              <a:t>Have </a:t>
            </a:r>
            <a:r>
              <a:rPr lang="en-US" dirty="0"/>
              <a:t>a strong sense of what is best for others. </a:t>
            </a:r>
            <a:endParaRPr lang="en-US" dirty="0" smtClean="0"/>
          </a:p>
          <a:p>
            <a:r>
              <a:rPr lang="en-US" dirty="0" smtClean="0"/>
              <a:t>They </a:t>
            </a:r>
            <a:r>
              <a:rPr lang="en-US" dirty="0"/>
              <a:t>"put down" (demean) others to demonstrate strength and/or confidence. </a:t>
            </a:r>
          </a:p>
        </p:txBody>
      </p:sp>
      <p:sp>
        <p:nvSpPr>
          <p:cNvPr id="4" name="Content Placeholder 3"/>
          <p:cNvSpPr>
            <a:spLocks noGrp="1"/>
          </p:cNvSpPr>
          <p:nvPr>
            <p:ph sz="half" idx="2"/>
          </p:nvPr>
        </p:nvSpPr>
        <p:spPr/>
        <p:txBody>
          <a:bodyPr>
            <a:normAutofit fontScale="85000" lnSpcReduction="20000"/>
          </a:bodyPr>
          <a:lstStyle/>
          <a:p>
            <a:r>
              <a:rPr lang="en-US" dirty="0"/>
              <a:t>It is very important to not surprise this person. This action could get you hurt or injured. If you take him or her by surprise, he may just spin around and hit you</a:t>
            </a:r>
            <a:r>
              <a:rPr lang="en-US" dirty="0" smtClean="0"/>
              <a:t>.</a:t>
            </a:r>
          </a:p>
          <a:p>
            <a:r>
              <a:rPr lang="en-US" dirty="0" smtClean="0"/>
              <a:t>Give </a:t>
            </a:r>
            <a:r>
              <a:rPr lang="en-US" dirty="0"/>
              <a:t>them time to run down. If at all possible, get them to sit down. This will make them less aggressive. </a:t>
            </a:r>
            <a:endParaRPr lang="en-US" dirty="0" smtClean="0"/>
          </a:p>
          <a:p>
            <a:r>
              <a:rPr lang="en-US" dirty="0" smtClean="0"/>
              <a:t>Lower </a:t>
            </a:r>
            <a:r>
              <a:rPr lang="en-US" dirty="0"/>
              <a:t>your voice and both of you sit down. This puts you both at the same level. When they are calm, discuss the problem and express your opinion; don’t attack them.</a:t>
            </a:r>
          </a:p>
        </p:txBody>
      </p:sp>
      <p:pic>
        <p:nvPicPr>
          <p:cNvPr id="3074" name="Picture 2" descr="https://media.buzzle.com/media/images-en/photos/human-expressions/1200-35015090-men-yell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5586" y="659115"/>
            <a:ext cx="2818951" cy="167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3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Know-It-All Expert</a:t>
            </a:r>
          </a:p>
        </p:txBody>
      </p:sp>
      <p:sp>
        <p:nvSpPr>
          <p:cNvPr id="3" name="Content Placeholder 2"/>
          <p:cNvSpPr>
            <a:spLocks noGrp="1"/>
          </p:cNvSpPr>
          <p:nvPr>
            <p:ph sz="half" idx="1"/>
          </p:nvPr>
        </p:nvSpPr>
        <p:spPr/>
        <p:txBody>
          <a:bodyPr>
            <a:normAutofit fontScale="92500"/>
          </a:bodyPr>
          <a:lstStyle/>
          <a:p>
            <a:r>
              <a:rPr lang="en-US" dirty="0"/>
              <a:t>They believe and want you to believe that they know all there is to know about anything worth knowing. </a:t>
            </a:r>
            <a:endParaRPr lang="en-US" dirty="0" smtClean="0"/>
          </a:p>
          <a:p>
            <a:r>
              <a:rPr lang="en-US" dirty="0" smtClean="0"/>
              <a:t>They </a:t>
            </a:r>
            <a:r>
              <a:rPr lang="en-US" dirty="0"/>
              <a:t>are usually condescending, imposing or pompous</a:t>
            </a:r>
            <a:r>
              <a:rPr lang="en-US" dirty="0" smtClean="0"/>
              <a:t>.</a:t>
            </a:r>
          </a:p>
          <a:p>
            <a:r>
              <a:rPr lang="en-US" dirty="0" smtClean="0"/>
              <a:t>They </a:t>
            </a:r>
            <a:r>
              <a:rPr lang="en-US" dirty="0"/>
              <a:t>may work at defeating your self esteem. </a:t>
            </a:r>
          </a:p>
        </p:txBody>
      </p:sp>
      <p:sp>
        <p:nvSpPr>
          <p:cNvPr id="4" name="Content Placeholder 3"/>
          <p:cNvSpPr>
            <a:spLocks noGrp="1"/>
          </p:cNvSpPr>
          <p:nvPr>
            <p:ph sz="half" idx="2"/>
          </p:nvPr>
        </p:nvSpPr>
        <p:spPr/>
        <p:txBody>
          <a:bodyPr>
            <a:normAutofit fontScale="92500"/>
          </a:bodyPr>
          <a:lstStyle/>
          <a:p>
            <a:r>
              <a:rPr lang="en-US" dirty="0"/>
              <a:t>Do your homework on the subject. If information is written somewhere, find the source in advance and show it to them in writing. </a:t>
            </a:r>
            <a:endParaRPr lang="en-US" dirty="0" smtClean="0"/>
          </a:p>
          <a:p>
            <a:r>
              <a:rPr lang="en-US" dirty="0" smtClean="0"/>
              <a:t>Listen </a:t>
            </a:r>
            <a:r>
              <a:rPr lang="en-US" dirty="0"/>
              <a:t>to and acknowledge what they say, but you don’t have to agree. </a:t>
            </a:r>
            <a:endParaRPr lang="en-US" dirty="0" smtClean="0"/>
          </a:p>
          <a:p>
            <a:r>
              <a:rPr lang="en-US" dirty="0" smtClean="0"/>
              <a:t>Avoid </a:t>
            </a:r>
            <a:r>
              <a:rPr lang="en-US" dirty="0"/>
              <a:t>being a counter-expert and let them be the expert they think they are.</a:t>
            </a:r>
          </a:p>
        </p:txBody>
      </p:sp>
      <p:pic>
        <p:nvPicPr>
          <p:cNvPr id="4098" name="Picture 2" descr="https://eccentriceclectic.files.wordpress.com/2014/11/sheldo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37821" y="707811"/>
            <a:ext cx="2349872" cy="150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7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Yourself - What’s Your Personality</a:t>
            </a:r>
            <a:endParaRPr lang="en-US" dirty="0"/>
          </a:p>
        </p:txBody>
      </p:sp>
      <p:sp>
        <p:nvSpPr>
          <p:cNvPr id="3" name="Content Placeholder 2"/>
          <p:cNvSpPr>
            <a:spLocks noGrp="1"/>
          </p:cNvSpPr>
          <p:nvPr>
            <p:ph idx="1"/>
          </p:nvPr>
        </p:nvSpPr>
        <p:spPr/>
        <p:txBody>
          <a:bodyPr/>
          <a:lstStyle/>
          <a:p>
            <a:r>
              <a:rPr lang="en-US" dirty="0" smtClean="0"/>
              <a:t>Myer-Briggs</a:t>
            </a:r>
          </a:p>
          <a:p>
            <a:r>
              <a:rPr lang="en-US" dirty="0" smtClean="0"/>
              <a:t>True Colors</a:t>
            </a:r>
          </a:p>
          <a:p>
            <a:r>
              <a:rPr lang="en-US" dirty="0" smtClean="0"/>
              <a:t>Color Matrix</a:t>
            </a:r>
          </a:p>
          <a:p>
            <a:r>
              <a:rPr lang="en-US" dirty="0" smtClean="0"/>
              <a:t>Disc Assessment</a:t>
            </a:r>
          </a:p>
          <a:p>
            <a:r>
              <a:rPr lang="en-US" dirty="0" smtClean="0"/>
              <a:t>Human Whole Brain</a:t>
            </a:r>
          </a:p>
          <a:p>
            <a:r>
              <a:rPr lang="en-US" dirty="0" smtClean="0"/>
              <a:t>Enneagram</a:t>
            </a:r>
            <a:endParaRPr lang="en-US" dirty="0"/>
          </a:p>
        </p:txBody>
      </p:sp>
    </p:spTree>
    <p:extLst>
      <p:ext uri="{BB962C8B-B14F-4D97-AF65-F5344CB8AC3E}">
        <p14:creationId xmlns:p14="http://schemas.microsoft.com/office/powerpoint/2010/main" val="4068612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6036" y="1921164"/>
            <a:ext cx="7998691" cy="3139321"/>
          </a:xfrm>
          <a:prstGeom prst="rect">
            <a:avLst/>
          </a:prstGeom>
          <a:noFill/>
        </p:spPr>
        <p:txBody>
          <a:bodyPr wrap="square" rtlCol="0">
            <a:spAutoFit/>
          </a:bodyPr>
          <a:lstStyle/>
          <a:p>
            <a:pPr algn="ctr"/>
            <a:r>
              <a:rPr lang="en-US" sz="6600" dirty="0" smtClean="0"/>
              <a:t>We can each be difficult people in the right situation!</a:t>
            </a:r>
            <a:endParaRPr lang="en-US" sz="6600" dirty="0"/>
          </a:p>
        </p:txBody>
      </p:sp>
    </p:spTree>
    <p:extLst>
      <p:ext uri="{BB962C8B-B14F-4D97-AF65-F5344CB8AC3E}">
        <p14:creationId xmlns:p14="http://schemas.microsoft.com/office/powerpoint/2010/main" val="2154795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 and Head Off Conflict</a:t>
            </a:r>
            <a:endParaRPr lang="en-US" dirty="0"/>
          </a:p>
        </p:txBody>
      </p:sp>
      <p:sp>
        <p:nvSpPr>
          <p:cNvPr id="3" name="Content Placeholder 2"/>
          <p:cNvSpPr>
            <a:spLocks noGrp="1"/>
          </p:cNvSpPr>
          <p:nvPr>
            <p:ph idx="1"/>
          </p:nvPr>
        </p:nvSpPr>
        <p:spPr/>
        <p:txBody>
          <a:bodyPr/>
          <a:lstStyle/>
          <a:p>
            <a:r>
              <a:rPr lang="en-US" dirty="0" smtClean="0"/>
              <a:t>Set expectation early.</a:t>
            </a:r>
          </a:p>
          <a:p>
            <a:r>
              <a:rPr lang="en-US" dirty="0" smtClean="0"/>
              <a:t>Look for warning signs.</a:t>
            </a:r>
          </a:p>
          <a:p>
            <a:r>
              <a:rPr lang="en-US" dirty="0" smtClean="0"/>
              <a:t>Stay in control.</a:t>
            </a:r>
          </a:p>
          <a:p>
            <a:r>
              <a:rPr lang="en-US" dirty="0" smtClean="0"/>
              <a:t>Keep a positive outlook.</a:t>
            </a:r>
          </a:p>
          <a:p>
            <a:r>
              <a:rPr lang="en-US" dirty="0" smtClean="0"/>
              <a:t>Maintain a sense of humor.</a:t>
            </a:r>
          </a:p>
          <a:p>
            <a:r>
              <a:rPr lang="en-US" dirty="0" smtClean="0"/>
              <a:t>Understand the root of the conflict.</a:t>
            </a:r>
            <a:endParaRPr lang="en-US" dirty="0"/>
          </a:p>
        </p:txBody>
      </p:sp>
    </p:spTree>
    <p:extLst>
      <p:ext uri="{BB962C8B-B14F-4D97-AF65-F5344CB8AC3E}">
        <p14:creationId xmlns:p14="http://schemas.microsoft.com/office/powerpoint/2010/main" val="81702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Prepared and Head Off Conflict</a:t>
            </a:r>
            <a:endParaRPr lang="en-US" dirty="0"/>
          </a:p>
        </p:txBody>
      </p:sp>
      <p:sp>
        <p:nvSpPr>
          <p:cNvPr id="3" name="Content Placeholder 2"/>
          <p:cNvSpPr>
            <a:spLocks noGrp="1"/>
          </p:cNvSpPr>
          <p:nvPr>
            <p:ph idx="1"/>
          </p:nvPr>
        </p:nvSpPr>
        <p:spPr/>
        <p:txBody>
          <a:bodyPr>
            <a:normAutofit/>
          </a:bodyPr>
          <a:lstStyle/>
          <a:p>
            <a:r>
              <a:rPr lang="en-US" sz="3200" dirty="0" smtClean="0"/>
              <a:t>Think win-win.</a:t>
            </a:r>
          </a:p>
          <a:p>
            <a:r>
              <a:rPr lang="en-US" sz="3200" dirty="0" smtClean="0"/>
              <a:t>Eliminate emotions.</a:t>
            </a:r>
          </a:p>
          <a:p>
            <a:r>
              <a:rPr lang="en-US" sz="3200" dirty="0" smtClean="0"/>
              <a:t>Concentrate on what you can control.</a:t>
            </a:r>
          </a:p>
          <a:p>
            <a:r>
              <a:rPr lang="en-US" sz="3200" dirty="0" smtClean="0"/>
              <a:t>Ask for help.</a:t>
            </a:r>
            <a:endParaRPr lang="en-US" sz="3200" dirty="0"/>
          </a:p>
        </p:txBody>
      </p:sp>
    </p:spTree>
    <p:extLst>
      <p:ext uri="{BB962C8B-B14F-4D97-AF65-F5344CB8AC3E}">
        <p14:creationId xmlns:p14="http://schemas.microsoft.com/office/powerpoint/2010/main" val="318992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a:srcRect l="11359" t="35671" r="69918" b="35281"/>
          <a:stretch/>
        </p:blipFill>
        <p:spPr>
          <a:xfrm>
            <a:off x="167729" y="270533"/>
            <a:ext cx="11784033" cy="6379157"/>
          </a:xfrm>
          <a:prstGeom prst="rect">
            <a:avLst/>
          </a:prstGeom>
        </p:spPr>
      </p:pic>
    </p:spTree>
    <p:extLst>
      <p:ext uri="{BB962C8B-B14F-4D97-AF65-F5344CB8AC3E}">
        <p14:creationId xmlns:p14="http://schemas.microsoft.com/office/powerpoint/2010/main" val="122902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Lion – Column 1</a:t>
            </a:r>
            <a:endParaRPr lang="en-US" dirty="0"/>
          </a:p>
        </p:txBody>
      </p:sp>
      <p:sp>
        <p:nvSpPr>
          <p:cNvPr id="3" name="Content Placeholder 2"/>
          <p:cNvSpPr>
            <a:spLocks noGrp="1"/>
          </p:cNvSpPr>
          <p:nvPr>
            <p:ph sz="half" idx="1"/>
          </p:nvPr>
        </p:nvSpPr>
        <p:spPr>
          <a:xfrm>
            <a:off x="1174111" y="2560320"/>
            <a:ext cx="4842641" cy="3310128"/>
          </a:xfrm>
        </p:spPr>
        <p:txBody>
          <a:bodyPr>
            <a:normAutofit fontScale="70000" lnSpcReduction="20000"/>
          </a:bodyPr>
          <a:lstStyle/>
          <a:p>
            <a:r>
              <a:rPr lang="en-US" sz="2600" dirty="0" smtClean="0"/>
              <a:t>This </a:t>
            </a:r>
            <a:r>
              <a:rPr lang="en-US" sz="2600" dirty="0"/>
              <a:t>personality likes to lead. </a:t>
            </a:r>
            <a:endParaRPr lang="en-US" sz="2600" dirty="0" smtClean="0"/>
          </a:p>
          <a:p>
            <a:r>
              <a:rPr lang="en-US" sz="2600" dirty="0" smtClean="0"/>
              <a:t>The </a:t>
            </a:r>
            <a:r>
              <a:rPr lang="en-US" sz="2600" dirty="0"/>
              <a:t>lion is good at making decisions and is very goal-oriented. </a:t>
            </a:r>
            <a:endParaRPr lang="en-US" sz="2600" dirty="0" smtClean="0"/>
          </a:p>
          <a:p>
            <a:r>
              <a:rPr lang="en-US" sz="2600" dirty="0" smtClean="0"/>
              <a:t>They </a:t>
            </a:r>
            <a:r>
              <a:rPr lang="en-US" sz="2600" dirty="0"/>
              <a:t>enjoy challenges, difficult assignments, and opportunity for advancement. </a:t>
            </a:r>
            <a:endParaRPr lang="en-US" sz="2600" dirty="0" smtClean="0"/>
          </a:p>
          <a:p>
            <a:r>
              <a:rPr lang="en-US" sz="2600" dirty="0" smtClean="0"/>
              <a:t>Because </a:t>
            </a:r>
            <a:r>
              <a:rPr lang="en-US" sz="2600" dirty="0"/>
              <a:t>lions are thinking of the goal, they can step on people to reach it. </a:t>
            </a:r>
            <a:endParaRPr lang="en-US" sz="2600" dirty="0" smtClean="0"/>
          </a:p>
          <a:p>
            <a:r>
              <a:rPr lang="en-US" sz="2600" dirty="0" smtClean="0"/>
              <a:t>Lions </a:t>
            </a:r>
            <a:r>
              <a:rPr lang="en-US" sz="2600" dirty="0"/>
              <a:t>can be very aggressive and competitive. </a:t>
            </a:r>
            <a:endParaRPr lang="en-US" sz="2600" dirty="0" smtClean="0"/>
          </a:p>
          <a:p>
            <a:r>
              <a:rPr lang="en-US" sz="2600" dirty="0" smtClean="0"/>
              <a:t>Lions </a:t>
            </a:r>
            <a:r>
              <a:rPr lang="en-US" sz="2600" dirty="0"/>
              <a:t>must learn not to be too bossy or to take charge in other’s affairs.</a:t>
            </a:r>
          </a:p>
          <a:p>
            <a:endParaRPr lang="en-US" dirty="0"/>
          </a:p>
        </p:txBody>
      </p:sp>
      <p:pic>
        <p:nvPicPr>
          <p:cNvPr id="1026" name="Picture 2" descr="http://onemoregeneration.org/wp-content/uploads/2011/03/OMG-Trivia-03-30-1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35192" y="2560638"/>
            <a:ext cx="4211115"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3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2050" name="Picture 2" descr="https://cdn.pixabay.com/photo/2015/06/02/12/11/lion-794962_960_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1"/>
            <a:ext cx="12212319" cy="68694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6283" y="611404"/>
            <a:ext cx="5058958" cy="3970318"/>
          </a:xfrm>
          <a:prstGeom prst="rect">
            <a:avLst/>
          </a:prstGeom>
          <a:noFill/>
        </p:spPr>
        <p:txBody>
          <a:bodyPr wrap="square" rtlCol="0">
            <a:spAutoFit/>
          </a:bodyPr>
          <a:lstStyle/>
          <a:p>
            <a:r>
              <a:rPr lang="en-US" sz="2800" b="1" dirty="0" smtClean="0">
                <a:solidFill>
                  <a:schemeClr val="bg1"/>
                </a:solidFill>
              </a:rPr>
              <a:t>Strength</a:t>
            </a:r>
            <a:r>
              <a:rPr lang="en-US" sz="2800" b="1" dirty="0">
                <a:solidFill>
                  <a:schemeClr val="bg1"/>
                </a:solidFill>
              </a:rPr>
              <a:t>: </a:t>
            </a:r>
            <a:r>
              <a:rPr lang="en-US" sz="2800" dirty="0">
                <a:solidFill>
                  <a:schemeClr val="bg1"/>
                </a:solidFill>
              </a:rPr>
              <a:t>Goal-oriented, strong, </a:t>
            </a:r>
            <a:r>
              <a:rPr lang="en-US" sz="2800" dirty="0" smtClean="0">
                <a:solidFill>
                  <a:schemeClr val="bg1"/>
                </a:solidFill>
              </a:rPr>
              <a:t>direct</a:t>
            </a:r>
          </a:p>
          <a:p>
            <a:r>
              <a:rPr lang="en-US" sz="2800" dirty="0">
                <a:solidFill>
                  <a:schemeClr val="bg1"/>
                </a:solidFill>
              </a:rPr>
              <a:t/>
            </a:r>
            <a:br>
              <a:rPr lang="en-US" sz="2800" dirty="0">
                <a:solidFill>
                  <a:schemeClr val="bg1"/>
                </a:solidFill>
              </a:rPr>
            </a:br>
            <a:r>
              <a:rPr lang="en-US" sz="2800" b="1" dirty="0" smtClean="0">
                <a:solidFill>
                  <a:schemeClr val="bg1"/>
                </a:solidFill>
              </a:rPr>
              <a:t>Weakness</a:t>
            </a:r>
            <a:r>
              <a:rPr lang="en-US" sz="2800" b="1" dirty="0">
                <a:solidFill>
                  <a:schemeClr val="bg1"/>
                </a:solidFill>
              </a:rPr>
              <a:t>: </a:t>
            </a:r>
            <a:r>
              <a:rPr lang="en-US" sz="2800" dirty="0">
                <a:solidFill>
                  <a:schemeClr val="bg1"/>
                </a:solidFill>
              </a:rPr>
              <a:t>Argumentative, too </a:t>
            </a:r>
            <a:r>
              <a:rPr lang="en-US" sz="2800" dirty="0" smtClean="0">
                <a:solidFill>
                  <a:schemeClr val="bg1"/>
                </a:solidFill>
              </a:rPr>
              <a:t>dictatorial</a:t>
            </a:r>
          </a:p>
          <a:p>
            <a:r>
              <a:rPr lang="en-US" sz="2800" dirty="0">
                <a:solidFill>
                  <a:schemeClr val="bg1"/>
                </a:solidFill>
              </a:rPr>
              <a:t/>
            </a:r>
            <a:br>
              <a:rPr lang="en-US" sz="2800" dirty="0">
                <a:solidFill>
                  <a:schemeClr val="bg1"/>
                </a:solidFill>
              </a:rPr>
            </a:br>
            <a:r>
              <a:rPr lang="en-US" sz="2800" b="1" dirty="0" smtClean="0">
                <a:solidFill>
                  <a:schemeClr val="bg1"/>
                </a:solidFill>
              </a:rPr>
              <a:t>Limitation</a:t>
            </a:r>
            <a:r>
              <a:rPr lang="en-US" sz="2800" b="1" dirty="0">
                <a:solidFill>
                  <a:schemeClr val="bg1"/>
                </a:solidFill>
              </a:rPr>
              <a:t>: </a:t>
            </a:r>
            <a:r>
              <a:rPr lang="en-US" sz="2800" dirty="0">
                <a:solidFill>
                  <a:schemeClr val="bg1"/>
                </a:solidFill>
              </a:rPr>
              <a:t>Doesn’t understand that directness can hurt others, hard time expressing</a:t>
            </a:r>
          </a:p>
        </p:txBody>
      </p:sp>
    </p:spTree>
    <p:extLst>
      <p:ext uri="{BB962C8B-B14F-4D97-AF65-F5344CB8AC3E}">
        <p14:creationId xmlns:p14="http://schemas.microsoft.com/office/powerpoint/2010/main" val="1123139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Otter – Column 2</a:t>
            </a:r>
            <a:endParaRPr lang="en-US" dirty="0"/>
          </a:p>
        </p:txBody>
      </p:sp>
      <p:sp>
        <p:nvSpPr>
          <p:cNvPr id="3" name="Content Placeholder 2"/>
          <p:cNvSpPr>
            <a:spLocks noGrp="1"/>
          </p:cNvSpPr>
          <p:nvPr>
            <p:ph sz="half" idx="1"/>
          </p:nvPr>
        </p:nvSpPr>
        <p:spPr>
          <a:xfrm>
            <a:off x="1038845" y="2560320"/>
            <a:ext cx="4977907" cy="3310128"/>
          </a:xfrm>
        </p:spPr>
        <p:txBody>
          <a:bodyPr>
            <a:noAutofit/>
          </a:bodyPr>
          <a:lstStyle/>
          <a:p>
            <a:r>
              <a:rPr lang="en-US" sz="1400" dirty="0"/>
              <a:t>Otters are very social creature. Otter personalities love people. </a:t>
            </a:r>
            <a:endParaRPr lang="en-US" sz="1400" dirty="0" smtClean="0"/>
          </a:p>
          <a:p>
            <a:r>
              <a:rPr lang="en-US" sz="1400" dirty="0" smtClean="0"/>
              <a:t>They </a:t>
            </a:r>
            <a:r>
              <a:rPr lang="en-US" sz="1400" dirty="0"/>
              <a:t>enjoys being popular and influencing and motivating others. </a:t>
            </a:r>
            <a:endParaRPr lang="en-US" sz="1400" dirty="0" smtClean="0"/>
          </a:p>
          <a:p>
            <a:r>
              <a:rPr lang="en-US" sz="1400" dirty="0" smtClean="0"/>
              <a:t>Otter </a:t>
            </a:r>
            <a:r>
              <a:rPr lang="en-US" sz="1400" dirty="0"/>
              <a:t>can sometimes be hurt when people do not like them. </a:t>
            </a:r>
            <a:endParaRPr lang="en-US" sz="1400" dirty="0" smtClean="0"/>
          </a:p>
          <a:p>
            <a:r>
              <a:rPr lang="en-US" sz="1400" dirty="0" smtClean="0"/>
              <a:t>Otter </a:t>
            </a:r>
            <a:r>
              <a:rPr lang="en-US" sz="1400" dirty="0"/>
              <a:t>personalities usually have lots of friends, but not deep relationships. </a:t>
            </a:r>
            <a:endParaRPr lang="en-US" sz="1400" dirty="0" smtClean="0"/>
          </a:p>
          <a:p>
            <a:r>
              <a:rPr lang="en-US" sz="1400" dirty="0" smtClean="0"/>
              <a:t>They </a:t>
            </a:r>
            <a:r>
              <a:rPr lang="en-US" sz="1400" dirty="0"/>
              <a:t>love to goof-off</a:t>
            </a:r>
            <a:r>
              <a:rPr lang="en-US" sz="1400" dirty="0" smtClean="0"/>
              <a:t>.</a:t>
            </a:r>
          </a:p>
          <a:p>
            <a:r>
              <a:rPr lang="en-US" sz="1400" dirty="0" smtClean="0"/>
              <a:t>They are notorious </a:t>
            </a:r>
            <a:r>
              <a:rPr lang="en-US" sz="1400" dirty="0"/>
              <a:t>for messy rooms</a:t>
            </a:r>
            <a:r>
              <a:rPr lang="en-US" sz="1400" dirty="0" smtClean="0"/>
              <a:t>.</a:t>
            </a:r>
          </a:p>
          <a:p>
            <a:r>
              <a:rPr lang="en-US" sz="1400" dirty="0" smtClean="0"/>
              <a:t> </a:t>
            </a:r>
            <a:r>
              <a:rPr lang="en-US" sz="1400" dirty="0"/>
              <a:t>Otters like to hurry and finish jobs. (Jobs are not often done well.) </a:t>
            </a:r>
            <a:endParaRPr lang="en-US" sz="1400" dirty="0" smtClean="0"/>
          </a:p>
          <a:p>
            <a:r>
              <a:rPr lang="en-US" sz="1400" dirty="0" smtClean="0"/>
              <a:t>The </a:t>
            </a:r>
            <a:r>
              <a:rPr lang="en-US" sz="1400" dirty="0"/>
              <a:t>otter personality is like Tigger in Winnie The Pooh</a:t>
            </a:r>
            <a:r>
              <a:rPr lang="en-US" sz="1400" dirty="0" smtClean="0"/>
              <a:t>.</a:t>
            </a:r>
            <a:endParaRPr lang="en-US" sz="1400" dirty="0"/>
          </a:p>
        </p:txBody>
      </p:sp>
      <p:pic>
        <p:nvPicPr>
          <p:cNvPr id="3074" name="Picture 2" descr="https://i.ytimg.com/vi/ptkytDOVFN0/maxresdefault.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81725" y="2888655"/>
            <a:ext cx="4718050" cy="265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96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montereybayaquarium.org/-/m/images/animal-guide/marine-mammals/southern-sea-otter.jpg?bc=white&amp;h=822&amp;mh=916&amp;mw=1222&amp;w=1093&amp;usecustomfunctions=1&amp;cropx=0&amp;cropy=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651"/>
            <a:ext cx="12336284" cy="92776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46391" y="4577411"/>
            <a:ext cx="8527186" cy="2092881"/>
          </a:xfrm>
          <a:prstGeom prst="rect">
            <a:avLst/>
          </a:prstGeom>
          <a:noFill/>
        </p:spPr>
        <p:txBody>
          <a:bodyPr wrap="square" rtlCol="0">
            <a:spAutoFit/>
          </a:bodyPr>
          <a:lstStyle/>
          <a:p>
            <a:r>
              <a:rPr lang="en-US" sz="2800" b="1" dirty="0" smtClean="0">
                <a:solidFill>
                  <a:schemeClr val="bg1"/>
                </a:solidFill>
              </a:rPr>
              <a:t>Strength</a:t>
            </a:r>
            <a:r>
              <a:rPr lang="en-US" sz="2800" b="1" dirty="0">
                <a:solidFill>
                  <a:schemeClr val="bg1"/>
                </a:solidFill>
              </a:rPr>
              <a:t>: </a:t>
            </a:r>
            <a:r>
              <a:rPr lang="en-US" sz="2800" dirty="0">
                <a:solidFill>
                  <a:schemeClr val="bg1"/>
                </a:solidFill>
              </a:rPr>
              <a:t>People person, open, </a:t>
            </a:r>
            <a:r>
              <a:rPr lang="en-US" sz="2800" dirty="0" smtClean="0">
                <a:solidFill>
                  <a:schemeClr val="bg1"/>
                </a:solidFill>
              </a:rPr>
              <a:t>positive</a:t>
            </a:r>
          </a:p>
          <a:p>
            <a:r>
              <a:rPr lang="en-US" sz="2800" b="1" dirty="0" smtClean="0">
                <a:solidFill>
                  <a:schemeClr val="bg1"/>
                </a:solidFill>
              </a:rPr>
              <a:t>Weakness</a:t>
            </a:r>
            <a:r>
              <a:rPr lang="en-US" sz="2800" b="1" dirty="0">
                <a:solidFill>
                  <a:schemeClr val="bg1"/>
                </a:solidFill>
              </a:rPr>
              <a:t>: </a:t>
            </a:r>
            <a:r>
              <a:rPr lang="en-US" sz="2800" dirty="0">
                <a:solidFill>
                  <a:schemeClr val="bg1"/>
                </a:solidFill>
              </a:rPr>
              <a:t>Talks too much, too permissive</a:t>
            </a:r>
            <a:br>
              <a:rPr lang="en-US" sz="2800" dirty="0">
                <a:solidFill>
                  <a:schemeClr val="bg1"/>
                </a:solidFill>
              </a:rPr>
            </a:br>
            <a:r>
              <a:rPr lang="en-US" sz="2800" b="1" dirty="0" smtClean="0">
                <a:solidFill>
                  <a:schemeClr val="bg1"/>
                </a:solidFill>
              </a:rPr>
              <a:t>Limitation</a:t>
            </a:r>
            <a:r>
              <a:rPr lang="en-US" sz="2800" b="1" dirty="0">
                <a:solidFill>
                  <a:schemeClr val="bg1"/>
                </a:solidFill>
              </a:rPr>
              <a:t>: </a:t>
            </a:r>
            <a:r>
              <a:rPr lang="en-US" sz="2800" dirty="0">
                <a:solidFill>
                  <a:schemeClr val="bg1"/>
                </a:solidFill>
              </a:rPr>
              <a:t>Remembering past commitments, follow through with </a:t>
            </a:r>
            <a:r>
              <a:rPr lang="en-US" sz="2800" dirty="0" smtClean="0">
                <a:solidFill>
                  <a:schemeClr val="bg1"/>
                </a:solidFill>
              </a:rPr>
              <a:t>discipline.</a:t>
            </a:r>
            <a:endParaRPr lang="en-US" sz="2800" dirty="0">
              <a:solidFill>
                <a:schemeClr val="bg1"/>
              </a:solidFill>
            </a:endParaRPr>
          </a:p>
          <a:p>
            <a:endParaRPr lang="en-US" dirty="0"/>
          </a:p>
        </p:txBody>
      </p:sp>
    </p:spTree>
    <p:extLst>
      <p:ext uri="{BB962C8B-B14F-4D97-AF65-F5344CB8AC3E}">
        <p14:creationId xmlns:p14="http://schemas.microsoft.com/office/powerpoint/2010/main" val="3811943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Retriever – Column 3</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a:t>Good at making friends. </a:t>
            </a:r>
            <a:endParaRPr lang="en-US" dirty="0" smtClean="0"/>
          </a:p>
          <a:p>
            <a:r>
              <a:rPr lang="en-US" dirty="0" smtClean="0"/>
              <a:t>Very </a:t>
            </a:r>
            <a:r>
              <a:rPr lang="en-US" dirty="0"/>
              <a:t>loyal. </a:t>
            </a:r>
            <a:endParaRPr lang="en-US" dirty="0" smtClean="0"/>
          </a:p>
          <a:p>
            <a:r>
              <a:rPr lang="en-US" dirty="0" smtClean="0"/>
              <a:t>Retriever </a:t>
            </a:r>
            <a:r>
              <a:rPr lang="en-US" dirty="0"/>
              <a:t>personalities do not like big changes. They look for security. </a:t>
            </a:r>
            <a:endParaRPr lang="en-US" dirty="0" smtClean="0"/>
          </a:p>
          <a:p>
            <a:r>
              <a:rPr lang="en-US" dirty="0" smtClean="0"/>
              <a:t>Can </a:t>
            </a:r>
            <a:r>
              <a:rPr lang="en-US" dirty="0"/>
              <a:t>be very sensitive. Very caring. </a:t>
            </a:r>
            <a:endParaRPr lang="en-US" dirty="0" smtClean="0"/>
          </a:p>
          <a:p>
            <a:r>
              <a:rPr lang="en-US" dirty="0" smtClean="0"/>
              <a:t>Has </a:t>
            </a:r>
            <a:r>
              <a:rPr lang="en-US" dirty="0"/>
              <a:t>deep relationships, but usually only a couple of close friends. </a:t>
            </a:r>
            <a:endParaRPr lang="en-US" dirty="0" smtClean="0"/>
          </a:p>
          <a:p>
            <a:r>
              <a:rPr lang="en-US" dirty="0" smtClean="0"/>
              <a:t>Wants </a:t>
            </a:r>
            <a:r>
              <a:rPr lang="en-US" dirty="0"/>
              <a:t>to be loved by everyone. </a:t>
            </a:r>
            <a:endParaRPr lang="en-US" dirty="0" smtClean="0"/>
          </a:p>
          <a:p>
            <a:r>
              <a:rPr lang="en-US" dirty="0" smtClean="0"/>
              <a:t>Looks </a:t>
            </a:r>
            <a:r>
              <a:rPr lang="en-US" dirty="0"/>
              <a:t>for appreciation. </a:t>
            </a:r>
            <a:endParaRPr lang="en-US" dirty="0" smtClean="0"/>
          </a:p>
          <a:p>
            <a:r>
              <a:rPr lang="en-US" dirty="0" smtClean="0"/>
              <a:t>Works </a:t>
            </a:r>
            <a:r>
              <a:rPr lang="en-US" dirty="0"/>
              <a:t>best in a limited situation with a steady work pattern.</a:t>
            </a:r>
          </a:p>
          <a:p>
            <a:r>
              <a:rPr lang="en-US" dirty="0"/>
              <a:t>&gt; Strength: Accommodating, calm, affirming</a:t>
            </a:r>
            <a:br>
              <a:rPr lang="en-US" dirty="0"/>
            </a:br>
            <a:r>
              <a:rPr lang="en-US" dirty="0"/>
              <a:t>&gt; Weakness: Indecisive, indifferent, unable to express emotional, too soft on other people</a:t>
            </a:r>
            <a:br>
              <a:rPr lang="en-US" dirty="0"/>
            </a:br>
            <a:r>
              <a:rPr lang="en-US" dirty="0"/>
              <a:t>&gt; Limitation: Seeing the need to be more assertive, holding others accountable</a:t>
            </a:r>
          </a:p>
          <a:p>
            <a:endParaRPr lang="en-US" dirty="0"/>
          </a:p>
        </p:txBody>
      </p:sp>
      <p:pic>
        <p:nvPicPr>
          <p:cNvPr id="5122" name="Picture 2" descr="http://www.golden-retriever-dog.com/wp-content/uploads/2015/08/golden-retriever-dog-03.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3540" y="2560320"/>
            <a:ext cx="3797373" cy="3386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37741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347</TotalTime>
  <Words>1685</Words>
  <Application>Microsoft Office PowerPoint</Application>
  <PresentationFormat>Widescreen</PresentationFormat>
  <Paragraphs>199</Paragraphs>
  <Slides>32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Arial</vt:lpstr>
      <vt:lpstr>Garamond</vt:lpstr>
      <vt:lpstr>Organic</vt:lpstr>
      <vt:lpstr>Working Together</vt:lpstr>
      <vt:lpstr>Important</vt:lpstr>
      <vt:lpstr>Know Yourself - What’s Your Personality</vt:lpstr>
      <vt:lpstr>PowerPoint Presentation</vt:lpstr>
      <vt:lpstr>Lion – Column 1</vt:lpstr>
      <vt:lpstr>PowerPoint Presentation</vt:lpstr>
      <vt:lpstr>Otter – Column 2</vt:lpstr>
      <vt:lpstr>PowerPoint Presentation</vt:lpstr>
      <vt:lpstr>Golden Retriever – Column 3</vt:lpstr>
      <vt:lpstr>PowerPoint Presentation</vt:lpstr>
      <vt:lpstr>Beaver – Column 4</vt:lpstr>
      <vt:lpstr>PowerPoint Presentation</vt:lpstr>
      <vt:lpstr>4-H Volunteer Lions</vt:lpstr>
      <vt:lpstr>4-H Volunteer Otters</vt:lpstr>
      <vt:lpstr>4-H Volunteer Golden Retreivers</vt:lpstr>
      <vt:lpstr>4-H Volunteer Beavers</vt:lpstr>
      <vt:lpstr>PowerPoint Presentation</vt:lpstr>
      <vt:lpstr>And the….Porcupine</vt:lpstr>
      <vt:lpstr>Porcupine Behaviors</vt:lpstr>
      <vt:lpstr>PowerPoint Presentation</vt:lpstr>
      <vt:lpstr>How to deal with a Porcupine?</vt:lpstr>
      <vt:lpstr>Getting Specific</vt:lpstr>
      <vt:lpstr>Complainer</vt:lpstr>
      <vt:lpstr>Super Agreeable</vt:lpstr>
      <vt:lpstr>Negativist</vt:lpstr>
      <vt:lpstr>Silent Unresponsive </vt:lpstr>
      <vt:lpstr>Indecisive</vt:lpstr>
      <vt:lpstr>Hostile and/or Aggressive</vt:lpstr>
      <vt:lpstr>Know-It-All Expert</vt:lpstr>
      <vt:lpstr>PowerPoint Presentation</vt:lpstr>
      <vt:lpstr>Be Prepared and Head Off Conflict</vt:lpstr>
      <vt:lpstr>Be Prepared and Head Off Conflict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Torbert</dc:creator>
  <cp:lastModifiedBy>Karen Elizabeth Allison</cp:lastModifiedBy>
  <cp:revision>24</cp:revision>
  <dcterms:created xsi:type="dcterms:W3CDTF">2019-04-11T18:14:07Z</dcterms:created>
  <dcterms:modified xsi:type="dcterms:W3CDTF">2019-05-02T17:03:24Z</dcterms:modified>
</cp:coreProperties>
</file>