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6"/>
  </p:notesMasterIdLst>
  <p:sldIdLst>
    <p:sldId id="256" r:id="rId2"/>
    <p:sldId id="268" r:id="rId3"/>
    <p:sldId id="280" r:id="rId4"/>
    <p:sldId id="279" r:id="rId5"/>
    <p:sldId id="257" r:id="rId6"/>
    <p:sldId id="258" r:id="rId7"/>
    <p:sldId id="277" r:id="rId8"/>
    <p:sldId id="261" r:id="rId9"/>
    <p:sldId id="266" r:id="rId10"/>
    <p:sldId id="274" r:id="rId11"/>
    <p:sldId id="270" r:id="rId12"/>
    <p:sldId id="276" r:id="rId13"/>
    <p:sldId id="267" r:id="rId14"/>
    <p:sldId id="259"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6020" autoAdjust="0"/>
  </p:normalViewPr>
  <p:slideViewPr>
    <p:cSldViewPr>
      <p:cViewPr varScale="1">
        <p:scale>
          <a:sx n="103" d="100"/>
          <a:sy n="103" d="100"/>
        </p:scale>
        <p:origin x="-21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trnelson\Local%20Settings\Temporary%20Internet%20Files\Content.Outlook\MC1OJSM2\FY%202009%20Sect%20I%20Operating%20Budget%20Charts-percentages2-combined%20chart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trnelson\Local%20Settings\Temporary%20Internet%20Files\Content.Outlook\MC1OJSM2\FY%202009%20Sect%20I%20Operating%20Budget%20Charts-percentages2-combined%20char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50" b="1" i="0" u="none" strike="noStrike" baseline="0">
                <a:solidFill>
                  <a:srgbClr val="000000"/>
                </a:solidFill>
                <a:latin typeface="Arial"/>
                <a:ea typeface="Arial"/>
                <a:cs typeface="Arial"/>
              </a:defRPr>
            </a:pPr>
            <a:r>
              <a:rPr lang="en-US" sz="2050" b="1" i="0" strike="noStrike">
                <a:solidFill>
                  <a:srgbClr val="000000"/>
                </a:solidFill>
                <a:latin typeface="Arial"/>
                <a:cs typeface="Arial"/>
              </a:rPr>
              <a:t>UNIVERSITY OF WYOMING</a:t>
            </a:r>
            <a:endParaRPr lang="en-US" sz="1575" b="1" i="0" strike="noStrike">
              <a:solidFill>
                <a:srgbClr val="000000"/>
              </a:solidFill>
              <a:latin typeface="Arial"/>
              <a:cs typeface="Arial"/>
            </a:endParaRPr>
          </a:p>
          <a:p>
            <a:pPr>
              <a:defRPr sz="2050" b="1" i="0" u="none" strike="noStrike" baseline="0">
                <a:solidFill>
                  <a:srgbClr val="000000"/>
                </a:solidFill>
                <a:latin typeface="Arial"/>
                <a:ea typeface="Arial"/>
                <a:cs typeface="Arial"/>
              </a:defRPr>
            </a:pPr>
            <a:r>
              <a:rPr lang="en-US" sz="1550" b="1" i="0" strike="noStrike">
                <a:solidFill>
                  <a:srgbClr val="000000"/>
                </a:solidFill>
                <a:latin typeface="Arial"/>
                <a:cs typeface="Arial"/>
              </a:rPr>
              <a:t>FY 2009, SECTION I</a:t>
            </a:r>
          </a:p>
          <a:p>
            <a:pPr>
              <a:defRPr sz="2050" b="1" i="0" u="none" strike="noStrike" baseline="0">
                <a:solidFill>
                  <a:srgbClr val="000000"/>
                </a:solidFill>
                <a:latin typeface="Arial"/>
                <a:ea typeface="Arial"/>
                <a:cs typeface="Arial"/>
              </a:defRPr>
            </a:pPr>
            <a:r>
              <a:rPr lang="en-US" sz="1550" b="1" i="0" strike="noStrike">
                <a:solidFill>
                  <a:srgbClr val="000000"/>
                </a:solidFill>
                <a:latin typeface="Arial"/>
                <a:cs typeface="Arial"/>
              </a:rPr>
              <a:t>FUNDING BY PROGRAM</a:t>
            </a:r>
          </a:p>
        </c:rich>
      </c:tx>
      <c:layout>
        <c:manualLayout>
          <c:xMode val="edge"/>
          <c:yMode val="edge"/>
          <c:x val="0.19833365614201853"/>
          <c:y val="2.7692307692307749E-2"/>
        </c:manualLayout>
      </c:layout>
      <c:spPr>
        <a:noFill/>
        <a:ln w="25400">
          <a:noFill/>
        </a:ln>
      </c:spPr>
    </c:title>
    <c:plotArea>
      <c:layout>
        <c:manualLayout>
          <c:layoutTarget val="inner"/>
          <c:xMode val="edge"/>
          <c:yMode val="edge"/>
          <c:x val="0.22833370497022301"/>
          <c:y val="0.29230769230769288"/>
          <c:w val="0.49000079752733988"/>
          <c:h val="0.45230769230769263"/>
        </c:manualLayout>
      </c:layout>
      <c:pieChart>
        <c:varyColors val="1"/>
        <c:ser>
          <c:idx val="0"/>
          <c:order val="0"/>
          <c:spPr>
            <a:solidFill>
              <a:srgbClr val="9999FF"/>
            </a:solidFill>
            <a:ln w="12700">
              <a:solidFill>
                <a:srgbClr val="000000"/>
              </a:solidFill>
              <a:prstDash val="solid"/>
            </a:ln>
          </c:spPr>
          <c:explosion val="7"/>
          <c:dPt>
            <c:idx val="1"/>
            <c:spPr>
              <a:solidFill>
                <a:srgbClr val="993366"/>
              </a:solidFill>
              <a:ln w="12700">
                <a:solidFill>
                  <a:srgbClr val="000000"/>
                </a:solidFill>
                <a:prstDash val="solid"/>
              </a:ln>
            </c:spPr>
          </c:dPt>
          <c:dPt>
            <c:idx val="2"/>
            <c:spPr>
              <a:solidFill>
                <a:srgbClr val="FFFFCC"/>
              </a:solidFill>
              <a:ln w="12700">
                <a:solidFill>
                  <a:srgbClr val="000000"/>
                </a:solidFill>
                <a:prstDash val="solid"/>
              </a:ln>
            </c:spPr>
          </c:dPt>
          <c:dPt>
            <c:idx val="3"/>
            <c:spPr>
              <a:solidFill>
                <a:srgbClr val="CCFFFF"/>
              </a:solidFill>
              <a:ln w="12700">
                <a:solidFill>
                  <a:srgbClr val="000000"/>
                </a:solidFill>
                <a:prstDash val="solid"/>
              </a:ln>
            </c:spPr>
          </c:dPt>
          <c:dPt>
            <c:idx val="4"/>
            <c:spPr>
              <a:solidFill>
                <a:srgbClr val="660066"/>
              </a:solidFill>
              <a:ln w="12700">
                <a:solidFill>
                  <a:srgbClr val="000000"/>
                </a:solidFill>
                <a:prstDash val="solid"/>
              </a:ln>
            </c:spPr>
          </c:dPt>
          <c:dPt>
            <c:idx val="5"/>
            <c:spPr>
              <a:solidFill>
                <a:srgbClr val="FF8080"/>
              </a:solidFill>
              <a:ln w="12700">
                <a:solidFill>
                  <a:srgbClr val="000000"/>
                </a:solidFill>
                <a:prstDash val="solid"/>
              </a:ln>
            </c:spPr>
          </c:dPt>
          <c:dPt>
            <c:idx val="6"/>
            <c:spPr>
              <a:solidFill>
                <a:srgbClr val="0066CC"/>
              </a:solidFill>
              <a:ln w="12700">
                <a:solidFill>
                  <a:srgbClr val="000000"/>
                </a:solidFill>
                <a:prstDash val="solid"/>
              </a:ln>
            </c:spPr>
          </c:dPt>
          <c:dPt>
            <c:idx val="7"/>
            <c:spPr>
              <a:solidFill>
                <a:srgbClr val="CCCCFF"/>
              </a:solidFill>
              <a:ln w="12700">
                <a:solidFill>
                  <a:srgbClr val="000000"/>
                </a:solidFill>
                <a:prstDash val="solid"/>
              </a:ln>
            </c:spPr>
          </c:dPt>
          <c:dPt>
            <c:idx val="8"/>
            <c:spPr>
              <a:solidFill>
                <a:srgbClr val="000080"/>
              </a:solidFill>
              <a:ln w="12700">
                <a:solidFill>
                  <a:srgbClr val="000000"/>
                </a:solidFill>
                <a:prstDash val="solid"/>
              </a:ln>
            </c:spPr>
          </c:dPt>
          <c:dLbls>
            <c:dLbl>
              <c:idx val="0"/>
              <c:layout>
                <c:manualLayout>
                  <c:x val="-0.25139151235090634"/>
                  <c:y val="2.9206833696632982E-2"/>
                </c:manualLayout>
              </c:layout>
              <c:dLblPos val="bestFit"/>
              <c:showCatName val="1"/>
              <c:showPercent val="1"/>
            </c:dLbl>
            <c:dLbl>
              <c:idx val="1"/>
              <c:layout>
                <c:manualLayout>
                  <c:x val="5.3101058477084413E-2"/>
                  <c:y val="-2.1589438890224612E-2"/>
                </c:manualLayout>
              </c:layout>
              <c:dLblPos val="bestFit"/>
              <c:showCatName val="1"/>
              <c:showPercent val="1"/>
            </c:dLbl>
            <c:dLbl>
              <c:idx val="2"/>
              <c:layout>
                <c:manualLayout>
                  <c:x val="4.5492364607203545E-2"/>
                  <c:y val="-7.2357348377316572E-3"/>
                </c:manualLayout>
              </c:layout>
              <c:dLblPos val="bestFit"/>
              <c:showCatName val="1"/>
              <c:showPercent val="1"/>
            </c:dLbl>
            <c:dLbl>
              <c:idx val="3"/>
              <c:layout>
                <c:manualLayout>
                  <c:x val="5.9031059684282412E-2"/>
                  <c:y val="-3.2498554053620531E-2"/>
                </c:manualLayout>
              </c:layout>
              <c:dLblPos val="bestFit"/>
              <c:showCatName val="1"/>
              <c:showPercent val="1"/>
            </c:dLbl>
            <c:dLbl>
              <c:idx val="4"/>
              <c:layout>
                <c:manualLayout>
                  <c:x val="-5.98078252473574E-2"/>
                  <c:y val="4.0696715883367714E-2"/>
                </c:manualLayout>
              </c:layout>
              <c:dLblPos val="bestFit"/>
              <c:showCatName val="1"/>
              <c:showPercent val="1"/>
            </c:dLbl>
            <c:dLbl>
              <c:idx val="5"/>
              <c:layout>
                <c:manualLayout>
                  <c:x val="2.2010718775578041E-2"/>
                  <c:y val="3.1102244686841845E-2"/>
                </c:manualLayout>
              </c:layout>
              <c:dLblPos val="bestFit"/>
              <c:showCatName val="1"/>
              <c:showPercent val="1"/>
            </c:dLbl>
            <c:dLbl>
              <c:idx val="6"/>
              <c:layout>
                <c:manualLayout>
                  <c:x val="-2.9912937672482199E-2"/>
                  <c:y val="1.089726173805132E-2"/>
                </c:manualLayout>
              </c:layout>
              <c:dLblPos val="bestFit"/>
              <c:showCatName val="1"/>
              <c:showPercent val="1"/>
            </c:dLbl>
            <c:dLbl>
              <c:idx val="7"/>
              <c:layout>
                <c:manualLayout>
                  <c:x val="-4.5065081087735388E-2"/>
                  <c:y val="-1.5561203472049978E-2"/>
                </c:manualLayout>
              </c:layout>
              <c:dLblPos val="bestFit"/>
              <c:showCatName val="1"/>
              <c:showPercent val="1"/>
            </c:dLbl>
            <c:dLbl>
              <c:idx val="8"/>
              <c:layout>
                <c:manualLayout>
                  <c:x val="-5.7118793224193443E-2"/>
                  <c:y val="-3.4934826805638431E-3"/>
                </c:manualLayout>
              </c:layout>
              <c:dLblPos val="bestFit"/>
              <c:showCatName val="1"/>
              <c:showPercent val="1"/>
            </c:dLbl>
            <c:numFmt formatCode="0%" sourceLinked="0"/>
            <c:spPr>
              <a:noFill/>
              <a:ln w="25400">
                <a:noFill/>
              </a:ln>
            </c:spPr>
            <c:txPr>
              <a:bodyPr/>
              <a:lstStyle/>
              <a:p>
                <a:pPr>
                  <a:defRPr sz="850" b="0" i="0" u="none" strike="noStrike" baseline="0">
                    <a:solidFill>
                      <a:srgbClr val="000000"/>
                    </a:solidFill>
                    <a:latin typeface="Arial"/>
                    <a:ea typeface="Arial"/>
                    <a:cs typeface="Arial"/>
                  </a:defRPr>
                </a:pPr>
                <a:endParaRPr lang="en-US"/>
              </a:p>
            </c:txPr>
            <c:showCatName val="1"/>
            <c:showPercent val="1"/>
            <c:showLeaderLines val="1"/>
          </c:dLbls>
          <c:cat>
            <c:strRef>
              <c:f>'[1]2008 BUDGETxPROGRAM+FUNDING'!$A$39:$A$47</c:f>
              <c:strCache>
                <c:ptCount val="9"/>
                <c:pt idx="0">
                  <c:v>Instruction</c:v>
                </c:pt>
                <c:pt idx="1">
                  <c:v>Research</c:v>
                </c:pt>
                <c:pt idx="2">
                  <c:v>Public Service</c:v>
                </c:pt>
                <c:pt idx="3">
                  <c:v>Academic Support</c:v>
                </c:pt>
                <c:pt idx="4">
                  <c:v>Student Services</c:v>
                </c:pt>
                <c:pt idx="5">
                  <c:v>Institutional Support</c:v>
                </c:pt>
                <c:pt idx="6">
                  <c:v>Maintenance &amp; Operation of Plant</c:v>
                </c:pt>
                <c:pt idx="7">
                  <c:v>Scholarships</c:v>
                </c:pt>
                <c:pt idx="8">
                  <c:v>Athletics</c:v>
                </c:pt>
              </c:strCache>
            </c:strRef>
          </c:cat>
          <c:val>
            <c:numRef>
              <c:f>'[1]2008 BUDGETxPROGRAM+FUNDING'!$B$39:$B$47</c:f>
              <c:numCache>
                <c:formatCode>General</c:formatCode>
                <c:ptCount val="9"/>
                <c:pt idx="0">
                  <c:v>108864551</c:v>
                </c:pt>
                <c:pt idx="1">
                  <c:v>14591482</c:v>
                </c:pt>
                <c:pt idx="2">
                  <c:v>9552688</c:v>
                </c:pt>
                <c:pt idx="3">
                  <c:v>31872131</c:v>
                </c:pt>
                <c:pt idx="4">
                  <c:v>14704411</c:v>
                </c:pt>
                <c:pt idx="5">
                  <c:v>27926533</c:v>
                </c:pt>
                <c:pt idx="6">
                  <c:v>22196566</c:v>
                </c:pt>
                <c:pt idx="7">
                  <c:v>14231720</c:v>
                </c:pt>
                <c:pt idx="8">
                  <c:v>11600647</c:v>
                </c:pt>
              </c:numCache>
            </c:numRef>
          </c:val>
        </c:ser>
        <c:dLbls>
          <c:showCatName val="1"/>
          <c:showPercent val="1"/>
        </c:dLbls>
        <c:firstSliceAng val="280"/>
      </c:pieChart>
      <c:spPr>
        <a:noFill/>
        <a:ln w="25400">
          <a:noFill/>
        </a:ln>
      </c:spPr>
    </c:plotArea>
    <c:plotVisOnly val="1"/>
    <c:dispBlanksAs val="zero"/>
  </c:chart>
  <c:spPr>
    <a:solidFill>
      <a:srgbClr val="FFFFFF"/>
    </a:solidFill>
    <a:ln w="3175">
      <a:solidFill>
        <a:srgbClr val="000000"/>
      </a:solidFill>
      <a:prstDash val="solid"/>
    </a:ln>
  </c:spPr>
  <c:txPr>
    <a:bodyPr/>
    <a:lstStyle/>
    <a:p>
      <a:pPr>
        <a:defRPr sz="1125" b="0" i="0" u="none" strike="noStrike" baseline="0">
          <a:solidFill>
            <a:srgbClr val="000000"/>
          </a:solidFill>
          <a:latin typeface="Times New Roman"/>
          <a:ea typeface="Times New Roman"/>
          <a:cs typeface="Times New Roman"/>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000" b="1" i="0" u="none" strike="noStrike" baseline="0">
                <a:solidFill>
                  <a:srgbClr val="000000"/>
                </a:solidFill>
                <a:latin typeface="Arial"/>
                <a:ea typeface="Arial"/>
                <a:cs typeface="Arial"/>
              </a:defRPr>
            </a:pPr>
            <a:r>
              <a:rPr lang="en-US" sz="2000" b="1" i="0" strike="noStrike">
                <a:solidFill>
                  <a:srgbClr val="000000"/>
                </a:solidFill>
                <a:latin typeface="Arial"/>
                <a:cs typeface="Arial"/>
              </a:rPr>
              <a:t>UNIVERSITY OF WYOMING</a:t>
            </a:r>
            <a:endParaRPr lang="en-US" sz="2275" b="1" i="0" strike="noStrike">
              <a:solidFill>
                <a:srgbClr val="000000"/>
              </a:solidFill>
              <a:latin typeface="Arial"/>
              <a:cs typeface="Arial"/>
            </a:endParaRPr>
          </a:p>
          <a:p>
            <a:pPr>
              <a:defRPr sz="2000" b="1" i="0" u="none" strike="noStrike" baseline="0">
                <a:solidFill>
                  <a:srgbClr val="000000"/>
                </a:solidFill>
                <a:latin typeface="Arial"/>
                <a:ea typeface="Arial"/>
                <a:cs typeface="Arial"/>
              </a:defRPr>
            </a:pPr>
            <a:r>
              <a:rPr lang="en-US" sz="1500" b="1" i="0" strike="noStrike">
                <a:solidFill>
                  <a:srgbClr val="000000"/>
                </a:solidFill>
                <a:latin typeface="Arial"/>
                <a:cs typeface="Arial"/>
              </a:rPr>
              <a:t>FY 2009, SECTION I</a:t>
            </a:r>
          </a:p>
          <a:p>
            <a:pPr>
              <a:defRPr sz="2000" b="1" i="0" u="none" strike="noStrike" baseline="0">
                <a:solidFill>
                  <a:srgbClr val="000000"/>
                </a:solidFill>
                <a:latin typeface="Arial"/>
                <a:ea typeface="Arial"/>
                <a:cs typeface="Arial"/>
              </a:defRPr>
            </a:pPr>
            <a:r>
              <a:rPr lang="en-US" sz="1500" b="1" i="0" strike="noStrike">
                <a:solidFill>
                  <a:srgbClr val="000000"/>
                </a:solidFill>
                <a:latin typeface="Arial"/>
                <a:cs typeface="Arial"/>
              </a:rPr>
              <a:t>EXPENDITURE DISTRIBUTION</a:t>
            </a:r>
          </a:p>
          <a:p>
            <a:pPr>
              <a:defRPr sz="2000" b="1" i="0" u="none" strike="noStrike" baseline="0">
                <a:solidFill>
                  <a:srgbClr val="000000"/>
                </a:solidFill>
                <a:latin typeface="Arial"/>
                <a:ea typeface="Arial"/>
                <a:cs typeface="Arial"/>
              </a:defRPr>
            </a:pPr>
            <a:endParaRPr lang="en-US"/>
          </a:p>
        </c:rich>
      </c:tx>
      <c:layout>
        <c:manualLayout>
          <c:xMode val="edge"/>
          <c:yMode val="edge"/>
          <c:x val="0.20289886979617971"/>
          <c:y val="2.3148183033406596E-2"/>
        </c:manualLayout>
      </c:layout>
      <c:spPr>
        <a:noFill/>
        <a:ln w="25400">
          <a:noFill/>
        </a:ln>
      </c:spPr>
    </c:title>
    <c:plotArea>
      <c:layout>
        <c:manualLayout>
          <c:layoutTarget val="inner"/>
          <c:xMode val="edge"/>
          <c:yMode val="edge"/>
          <c:x val="0.26086997545223123"/>
          <c:y val="0.34413632109664538"/>
          <c:w val="0.47987193015286989"/>
          <c:h val="0.45987723626367832"/>
        </c:manualLayout>
      </c:layout>
      <c:pieChart>
        <c:varyColors val="1"/>
        <c:ser>
          <c:idx val="0"/>
          <c:order val="0"/>
          <c:spPr>
            <a:solidFill>
              <a:srgbClr val="9999FF"/>
            </a:solidFill>
            <a:ln w="12700">
              <a:solidFill>
                <a:srgbClr val="000000"/>
              </a:solidFill>
              <a:prstDash val="solid"/>
            </a:ln>
          </c:spPr>
          <c:explosion val="6"/>
          <c:dPt>
            <c:idx val="1"/>
            <c:spPr>
              <a:solidFill>
                <a:srgbClr val="993366"/>
              </a:solidFill>
              <a:ln w="12700">
                <a:solidFill>
                  <a:srgbClr val="000000"/>
                </a:solidFill>
                <a:prstDash val="solid"/>
              </a:ln>
            </c:spPr>
          </c:dPt>
          <c:dPt>
            <c:idx val="2"/>
            <c:spPr>
              <a:solidFill>
                <a:srgbClr val="FFFFCC"/>
              </a:solidFill>
              <a:ln w="12700">
                <a:solidFill>
                  <a:srgbClr val="000000"/>
                </a:solidFill>
                <a:prstDash val="solid"/>
              </a:ln>
            </c:spPr>
          </c:dPt>
          <c:dLbls>
            <c:dLbl>
              <c:idx val="0"/>
              <c:layout>
                <c:manualLayout>
                  <c:x val="-3.2478394882158992E-2"/>
                  <c:y val="-9.6625229500500551E-2"/>
                </c:manualLayout>
              </c:layout>
              <c:tx>
                <c:rich>
                  <a:bodyPr/>
                  <a:lstStyle/>
                  <a:p>
                    <a:r>
                      <a:rPr lang="en-US" dirty="0" smtClean="0"/>
                      <a:t>Personnel </a:t>
                    </a:r>
                    <a:r>
                      <a:rPr lang="en-US" dirty="0"/>
                      <a:t>Services
75%</a:t>
                    </a:r>
                  </a:p>
                </c:rich>
              </c:tx>
              <c:dLblPos val="bestFit"/>
              <c:showCatName val="1"/>
              <c:showPercent val="1"/>
            </c:dLbl>
            <c:dLbl>
              <c:idx val="1"/>
              <c:layout>
                <c:manualLayout>
                  <c:x val="3.5891369940214447E-2"/>
                  <c:y val="-6.6098845041087486E-3"/>
                </c:manualLayout>
              </c:layout>
              <c:dLblPos val="bestFit"/>
              <c:showCatName val="1"/>
              <c:showPercent val="1"/>
            </c:dLbl>
            <c:dLbl>
              <c:idx val="2"/>
              <c:layout>
                <c:manualLayout>
                  <c:x val="0.10488687857977018"/>
                  <c:y val="-2.1231838055639177E-2"/>
                </c:manualLayout>
              </c:layout>
              <c:dLblPos val="bestFit"/>
              <c:showCatName val="1"/>
              <c:showPercent val="1"/>
            </c:dLbl>
            <c:numFmt formatCode="0%" sourceLinked="0"/>
            <c:spPr>
              <a:noFill/>
              <a:ln w="25400">
                <a:noFill/>
              </a:ln>
            </c:spPr>
            <c:txPr>
              <a:bodyPr/>
              <a:lstStyle/>
              <a:p>
                <a:pPr>
                  <a:defRPr sz="950" b="0" i="0" u="none" strike="noStrike" baseline="0">
                    <a:solidFill>
                      <a:srgbClr val="000000"/>
                    </a:solidFill>
                    <a:latin typeface="Times New Roman"/>
                    <a:ea typeface="Times New Roman"/>
                    <a:cs typeface="Times New Roman"/>
                  </a:defRPr>
                </a:pPr>
                <a:endParaRPr lang="en-US"/>
              </a:p>
            </c:txPr>
            <c:showCatName val="1"/>
            <c:showPercent val="1"/>
            <c:showLeaderLines val="1"/>
          </c:dLbls>
          <c:cat>
            <c:strRef>
              <c:f>'2008 BUDGETxEXPENDITURE DIST'!$G$36:$G$38</c:f>
              <c:strCache>
                <c:ptCount val="3"/>
                <c:pt idx="0">
                  <c:v>Personal Services</c:v>
                </c:pt>
                <c:pt idx="1">
                  <c:v>Support Services</c:v>
                </c:pt>
                <c:pt idx="2">
                  <c:v>Grants &amp; Aid Payments</c:v>
                </c:pt>
              </c:strCache>
            </c:strRef>
          </c:cat>
          <c:val>
            <c:numRef>
              <c:f>'2008 BUDGETxEXPENDITURE DIST'!$H$36:$H$38</c:f>
              <c:numCache>
                <c:formatCode>#,##0_);\(#,##0\)</c:formatCode>
                <c:ptCount val="3"/>
                <c:pt idx="0">
                  <c:v>192572736</c:v>
                </c:pt>
                <c:pt idx="1">
                  <c:v>40862318</c:v>
                </c:pt>
                <c:pt idx="2">
                  <c:v>22105675</c:v>
                </c:pt>
              </c:numCache>
            </c:numRef>
          </c:val>
        </c:ser>
        <c:dLbls>
          <c:showCatName val="1"/>
          <c:showPercent val="1"/>
        </c:dLbls>
        <c:firstSliceAng val="150"/>
      </c:pieChart>
      <c:spPr>
        <a:noFill/>
        <a:ln w="25400">
          <a:noFill/>
        </a:ln>
      </c:spPr>
    </c:plotArea>
    <c:plotVisOnly val="1"/>
    <c:dispBlanksAs val="zero"/>
  </c:chart>
  <c:spPr>
    <a:solidFill>
      <a:srgbClr val="FFFFFF"/>
    </a:solidFill>
    <a:ln w="3175">
      <a:solidFill>
        <a:srgbClr val="000000"/>
      </a:solidFill>
      <a:prstDash val="solid"/>
    </a:ln>
  </c:spPr>
  <c:txPr>
    <a:bodyPr/>
    <a:lstStyle/>
    <a:p>
      <a:pPr>
        <a:defRPr sz="950" b="0" i="0" u="none" strike="noStrike" baseline="0">
          <a:solidFill>
            <a:srgbClr val="000000"/>
          </a:solidFill>
          <a:latin typeface="Times New Roman"/>
          <a:ea typeface="Times New Roman"/>
          <a:cs typeface="Times New Roman"/>
        </a:defRPr>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8475" cy="465138"/>
          </a:xfrm>
          <a:prstGeom prst="rect">
            <a:avLst/>
          </a:prstGeom>
        </p:spPr>
        <p:txBody>
          <a:bodyPr vert="horz" lIns="91431" tIns="45715" rIns="91431" bIns="45715" rtlCol="0"/>
          <a:lstStyle>
            <a:lvl1pPr algn="l">
              <a:defRPr sz="1200"/>
            </a:lvl1pPr>
          </a:lstStyle>
          <a:p>
            <a:endParaRPr lang="en-US"/>
          </a:p>
        </p:txBody>
      </p:sp>
      <p:sp>
        <p:nvSpPr>
          <p:cNvPr id="3" name="Date Placeholder 2"/>
          <p:cNvSpPr>
            <a:spLocks noGrp="1"/>
          </p:cNvSpPr>
          <p:nvPr>
            <p:ph type="dt" idx="1"/>
          </p:nvPr>
        </p:nvSpPr>
        <p:spPr>
          <a:xfrm>
            <a:off x="3970339" y="1"/>
            <a:ext cx="3038475" cy="465138"/>
          </a:xfrm>
          <a:prstGeom prst="rect">
            <a:avLst/>
          </a:prstGeom>
        </p:spPr>
        <p:txBody>
          <a:bodyPr vert="horz" lIns="91431" tIns="45715" rIns="91431" bIns="45715" rtlCol="0"/>
          <a:lstStyle>
            <a:lvl1pPr algn="r">
              <a:defRPr sz="1200"/>
            </a:lvl1pPr>
          </a:lstStyle>
          <a:p>
            <a:fld id="{FA04D4DE-027A-4E94-BB19-2ABC69737261}" type="datetimeFigureOut">
              <a:rPr lang="en-US" smtClean="0"/>
              <a:pPr/>
              <a:t>1/21/2009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1" tIns="45715" rIns="91431" bIns="45715" rtlCol="0" anchor="ctr"/>
          <a:lstStyle/>
          <a:p>
            <a:endParaRPr lang="en-US"/>
          </a:p>
        </p:txBody>
      </p:sp>
      <p:sp>
        <p:nvSpPr>
          <p:cNvPr id="5" name="Notes Placeholder 4"/>
          <p:cNvSpPr>
            <a:spLocks noGrp="1"/>
          </p:cNvSpPr>
          <p:nvPr>
            <p:ph type="body" sz="quarter" idx="3"/>
          </p:nvPr>
        </p:nvSpPr>
        <p:spPr>
          <a:xfrm>
            <a:off x="701675" y="4416426"/>
            <a:ext cx="5607050" cy="4183063"/>
          </a:xfrm>
          <a:prstGeom prst="rect">
            <a:avLst/>
          </a:prstGeom>
        </p:spPr>
        <p:txBody>
          <a:bodyPr vert="horz" lIns="91431" tIns="45715" rIns="91431" bIns="4571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676"/>
            <a:ext cx="3038475" cy="465138"/>
          </a:xfrm>
          <a:prstGeom prst="rect">
            <a:avLst/>
          </a:prstGeom>
        </p:spPr>
        <p:txBody>
          <a:bodyPr vert="horz" lIns="91431" tIns="45715" rIns="91431" bIns="45715"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829676"/>
            <a:ext cx="3038475" cy="465138"/>
          </a:xfrm>
          <a:prstGeom prst="rect">
            <a:avLst/>
          </a:prstGeom>
        </p:spPr>
        <p:txBody>
          <a:bodyPr vert="horz" lIns="91431" tIns="45715" rIns="91431" bIns="45715" rtlCol="0" anchor="b"/>
          <a:lstStyle>
            <a:lvl1pPr algn="r">
              <a:defRPr sz="1200"/>
            </a:lvl1pPr>
          </a:lstStyle>
          <a:p>
            <a:fld id="{34393747-8DB9-412F-B996-BDA69A5FB36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34393747-8DB9-412F-B996-BDA69A5FB361}"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94ECF77-A734-433F-8CBD-9125CF4D2F29}" type="datetime1">
              <a:rPr lang="en-US" smtClean="0"/>
              <a:pPr/>
              <a:t>1/21/2009</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DE694B3-EF48-432B-9629-2385CAD0F174}"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EA2A4B-3767-4132-9503-4B9BF01967C3}" type="datetime1">
              <a:rPr lang="en-US" smtClean="0"/>
              <a:pPr/>
              <a:t>1/21/2009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694B3-EF48-432B-9629-2385CAD0F17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07CA040-6040-4F50-98CB-F95A4FBB6A0B}" type="datetime1">
              <a:rPr lang="en-US" smtClean="0"/>
              <a:pPr/>
              <a:t>1/21/2009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694B3-EF48-432B-9629-2385CAD0F17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F15F100-FBF0-4B37-B0A7-1056D3DEA4FE}" type="datetime1">
              <a:rPr lang="en-US" smtClean="0"/>
              <a:pPr/>
              <a:t>1/21/2009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E694B3-EF48-432B-9629-2385CAD0F174}"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60E8024-BCB6-4B10-AC82-08CA2D9CE95A}" type="datetime1">
              <a:rPr lang="en-US" smtClean="0"/>
              <a:pPr/>
              <a:t>1/21/2009</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DE694B3-EF48-432B-9629-2385CAD0F174}"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D38CE79-3C8B-45C0-A43A-4928A19BBD76}" type="datetime1">
              <a:rPr lang="en-US" smtClean="0"/>
              <a:pPr/>
              <a:t>1/21/2009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694B3-EF48-432B-9629-2385CAD0F174}"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9E47545-5002-4F4B-B5B4-1AD8328646D6}" type="datetime1">
              <a:rPr lang="en-US" smtClean="0"/>
              <a:pPr/>
              <a:t>1/21/2009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E694B3-EF48-432B-9629-2385CAD0F174}"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21EF74-D8EF-4013-8341-4D61AC921CE6}" type="datetime1">
              <a:rPr lang="en-US" smtClean="0"/>
              <a:pPr/>
              <a:t>1/21/2009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E694B3-EF48-432B-9629-2385CAD0F17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26D2CD-B7F3-46B1-B05B-711A29395A5E}" type="datetime1">
              <a:rPr lang="en-US" smtClean="0"/>
              <a:pPr/>
              <a:t>1/21/2009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E694B3-EF48-432B-9629-2385CAD0F17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8BA058-57E8-43C5-843A-7CC63104B329}" type="datetime1">
              <a:rPr lang="en-US" smtClean="0"/>
              <a:pPr/>
              <a:t>1/21/2009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E694B3-EF48-432B-9629-2385CAD0F174}"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9CAF068-CF62-4B1F-9E16-072849458B07}" type="datetime1">
              <a:rPr lang="en-US" smtClean="0"/>
              <a:pPr/>
              <a:t>1/21/2009</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DE694B3-EF48-432B-9629-2385CAD0F174}"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3220D02-D7A7-4D0F-A663-BDEAE99BC7D9}" type="datetime1">
              <a:rPr lang="en-US" smtClean="0"/>
              <a:pPr/>
              <a:t>1/21/2009</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DE694B3-EF48-432B-9629-2385CAD0F17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US" dirty="0" smtClean="0"/>
              <a:t>University of Wyoming Board of Trustees</a:t>
            </a:r>
          </a:p>
          <a:p>
            <a:r>
              <a:rPr lang="en-US" dirty="0" smtClean="0"/>
              <a:t>January 22, 2009</a:t>
            </a:r>
            <a:endParaRPr lang="en-US" dirty="0"/>
          </a:p>
        </p:txBody>
      </p:sp>
      <p:sp>
        <p:nvSpPr>
          <p:cNvPr id="2" name="Title 1"/>
          <p:cNvSpPr>
            <a:spLocks noGrp="1"/>
          </p:cNvSpPr>
          <p:nvPr>
            <p:ph type="ctrTitle"/>
          </p:nvPr>
        </p:nvSpPr>
        <p:spPr/>
        <p:txBody>
          <a:bodyPr/>
          <a:lstStyle/>
          <a:p>
            <a:r>
              <a:rPr lang="en-US" dirty="0" smtClean="0"/>
              <a:t>Budget Planning</a:t>
            </a:r>
            <a:endParaRPr lang="en-US" dirty="0"/>
          </a:p>
        </p:txBody>
      </p:sp>
      <p:sp>
        <p:nvSpPr>
          <p:cNvPr id="5" name="Slide Number Placeholder 4"/>
          <p:cNvSpPr>
            <a:spLocks noGrp="1"/>
          </p:cNvSpPr>
          <p:nvPr>
            <p:ph type="sldNum" sz="quarter" idx="12"/>
          </p:nvPr>
        </p:nvSpPr>
        <p:spPr>
          <a:noFill/>
        </p:spPr>
        <p:txBody>
          <a:bodyPr/>
          <a:lstStyle/>
          <a:p>
            <a:fld id="{BDE694B3-EF48-432B-9629-2385CAD0F174}" type="slidenum">
              <a:rPr lang="en-US" smtClean="0">
                <a:solidFill>
                  <a:schemeClr val="tx1"/>
                </a:solidFill>
              </a:rPr>
              <a:pPr/>
              <a:t>1</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Perspective: Tuition</a:t>
            </a:r>
            <a:endParaRPr lang="en-US" dirty="0"/>
          </a:p>
        </p:txBody>
      </p:sp>
      <p:sp>
        <p:nvSpPr>
          <p:cNvPr id="3" name="Slide Number Placeholder 2"/>
          <p:cNvSpPr>
            <a:spLocks noGrp="1"/>
          </p:cNvSpPr>
          <p:nvPr>
            <p:ph type="sldNum" sz="quarter" idx="12"/>
          </p:nvPr>
        </p:nvSpPr>
        <p:spPr>
          <a:noFill/>
        </p:spPr>
        <p:txBody>
          <a:bodyPr/>
          <a:lstStyle/>
          <a:p>
            <a:fld id="{BDE694B3-EF48-432B-9629-2385CAD0F174}" type="slidenum">
              <a:rPr lang="en-US" smtClean="0">
                <a:solidFill>
                  <a:schemeClr val="tx1"/>
                </a:solidFill>
              </a:rPr>
              <a:pPr/>
              <a:t>10</a:t>
            </a:fld>
            <a:endParaRPr lang="en-US" dirty="0">
              <a:solidFill>
                <a:schemeClr val="tx1"/>
              </a:solidFill>
            </a:endParaRPr>
          </a:p>
        </p:txBody>
      </p:sp>
      <p:sp>
        <p:nvSpPr>
          <p:cNvPr id="4" name="Content Placeholder 3"/>
          <p:cNvSpPr>
            <a:spLocks noGrp="1"/>
          </p:cNvSpPr>
          <p:nvPr>
            <p:ph sz="quarter" idx="1"/>
          </p:nvPr>
        </p:nvSpPr>
        <p:spPr/>
        <p:txBody>
          <a:bodyPr/>
          <a:lstStyle/>
          <a:p>
            <a:r>
              <a:rPr lang="en-US" dirty="0" smtClean="0"/>
              <a:t>Current revenue from tuition = around </a:t>
            </a:r>
            <a:r>
              <a:rPr lang="en-US" b="1" dirty="0" smtClean="0"/>
              <a:t>$45M </a:t>
            </a:r>
            <a:r>
              <a:rPr lang="en-US" dirty="0" smtClean="0"/>
              <a:t>(FY09)</a:t>
            </a:r>
          </a:p>
          <a:p>
            <a:r>
              <a:rPr lang="en-US" dirty="0" smtClean="0"/>
              <a:t>1% tuition increase = </a:t>
            </a:r>
            <a:r>
              <a:rPr lang="en-US" b="1" dirty="0" smtClean="0"/>
              <a:t>$450,000 </a:t>
            </a:r>
            <a:r>
              <a:rPr lang="en-US" dirty="0" smtClean="0"/>
              <a:t>per year</a:t>
            </a:r>
          </a:p>
          <a:p>
            <a:r>
              <a:rPr lang="en-US" dirty="0" smtClean="0"/>
              <a:t>2.5% tuition increase = </a:t>
            </a:r>
            <a:r>
              <a:rPr lang="en-US" b="1" dirty="0" smtClean="0"/>
              <a:t>$1.125M </a:t>
            </a:r>
            <a:r>
              <a:rPr lang="en-US" dirty="0" smtClean="0"/>
              <a:t>per year</a:t>
            </a:r>
          </a:p>
          <a:p>
            <a:r>
              <a:rPr lang="en-US" dirty="0" smtClean="0"/>
              <a:t>5% tuition increase = </a:t>
            </a:r>
            <a:r>
              <a:rPr lang="en-US" b="1" dirty="0" smtClean="0"/>
              <a:t>$2.25M </a:t>
            </a:r>
            <a:r>
              <a:rPr lang="en-US" dirty="0" smtClean="0"/>
              <a:t>per year</a:t>
            </a:r>
          </a:p>
          <a:p>
            <a:r>
              <a:rPr lang="en-US" dirty="0" smtClean="0"/>
              <a:t>7.5% tuition increase = </a:t>
            </a:r>
            <a:r>
              <a:rPr lang="en-US" b="1" dirty="0" smtClean="0"/>
              <a:t>$3.375M </a:t>
            </a:r>
            <a:r>
              <a:rPr lang="en-US" dirty="0" smtClean="0"/>
              <a:t>per year</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Perspective: Tuition</a:t>
            </a:r>
            <a:endParaRPr lang="en-US" dirty="0"/>
          </a:p>
        </p:txBody>
      </p:sp>
      <p:sp>
        <p:nvSpPr>
          <p:cNvPr id="3" name="Slide Number Placeholder 2"/>
          <p:cNvSpPr>
            <a:spLocks noGrp="1"/>
          </p:cNvSpPr>
          <p:nvPr>
            <p:ph type="sldNum" sz="quarter" idx="12"/>
          </p:nvPr>
        </p:nvSpPr>
        <p:spPr>
          <a:noFill/>
        </p:spPr>
        <p:txBody>
          <a:bodyPr/>
          <a:lstStyle/>
          <a:p>
            <a:fld id="{BDE694B3-EF48-432B-9629-2385CAD0F174}" type="slidenum">
              <a:rPr lang="en-US" smtClean="0">
                <a:solidFill>
                  <a:schemeClr val="tx1"/>
                </a:solidFill>
              </a:rPr>
              <a:pPr/>
              <a:t>11</a:t>
            </a:fld>
            <a:endParaRPr lang="en-US" dirty="0">
              <a:solidFill>
                <a:schemeClr val="tx1"/>
              </a:solidFill>
            </a:endParaRPr>
          </a:p>
        </p:txBody>
      </p:sp>
      <p:sp>
        <p:nvSpPr>
          <p:cNvPr id="4" name="Content Placeholder 3"/>
          <p:cNvSpPr>
            <a:spLocks noGrp="1"/>
          </p:cNvSpPr>
          <p:nvPr>
            <p:ph sz="quarter" idx="1"/>
          </p:nvPr>
        </p:nvSpPr>
        <p:spPr/>
        <p:txBody>
          <a:bodyPr>
            <a:normAutofit fontScale="92500" lnSpcReduction="10000"/>
          </a:bodyPr>
          <a:lstStyle/>
          <a:p>
            <a:r>
              <a:rPr lang="en-US" dirty="0" smtClean="0"/>
              <a:t>To compensate for a </a:t>
            </a:r>
            <a:r>
              <a:rPr lang="en-US" b="1" dirty="0" smtClean="0">
                <a:solidFill>
                  <a:srgbClr val="FF0000"/>
                </a:solidFill>
              </a:rPr>
              <a:t>1% </a:t>
            </a:r>
            <a:r>
              <a:rPr lang="en-US" dirty="0" smtClean="0"/>
              <a:t>reduction in UW’s FY10 general fund budget ($1.8 million) . . . </a:t>
            </a:r>
          </a:p>
          <a:p>
            <a:pPr lvl="1"/>
            <a:r>
              <a:rPr lang="en-US" dirty="0" smtClean="0"/>
              <a:t>Tuition would have to increase by </a:t>
            </a:r>
            <a:r>
              <a:rPr lang="en-US" b="1" dirty="0" smtClean="0"/>
              <a:t>4.1% </a:t>
            </a:r>
          </a:p>
          <a:p>
            <a:r>
              <a:rPr lang="en-US" dirty="0" smtClean="0"/>
              <a:t>To compensate for a </a:t>
            </a:r>
            <a:r>
              <a:rPr lang="en-US" b="1" dirty="0" smtClean="0">
                <a:solidFill>
                  <a:srgbClr val="FF0000"/>
                </a:solidFill>
              </a:rPr>
              <a:t>2.5% </a:t>
            </a:r>
            <a:r>
              <a:rPr lang="en-US" dirty="0" smtClean="0"/>
              <a:t>reduction in UW’s general fund budget ($4.6 million) . . . </a:t>
            </a:r>
          </a:p>
          <a:p>
            <a:pPr lvl="1"/>
            <a:r>
              <a:rPr lang="en-US" dirty="0" smtClean="0"/>
              <a:t>Tuition would have to increase by </a:t>
            </a:r>
            <a:r>
              <a:rPr lang="en-US" b="1" dirty="0" smtClean="0"/>
              <a:t>10.2%</a:t>
            </a:r>
          </a:p>
          <a:p>
            <a:r>
              <a:rPr lang="en-US" dirty="0" smtClean="0"/>
              <a:t>To compensate for a </a:t>
            </a:r>
            <a:r>
              <a:rPr lang="en-US" b="1" dirty="0" smtClean="0">
                <a:solidFill>
                  <a:srgbClr val="FF0000"/>
                </a:solidFill>
              </a:rPr>
              <a:t>5% </a:t>
            </a:r>
            <a:r>
              <a:rPr lang="en-US" dirty="0" smtClean="0"/>
              <a:t>reduction in UW’s general fund budget ($9.2 million) . . . </a:t>
            </a:r>
          </a:p>
          <a:p>
            <a:pPr lvl="1"/>
            <a:r>
              <a:rPr lang="en-US" dirty="0" smtClean="0"/>
              <a:t>Tuition would have to increase by </a:t>
            </a:r>
            <a:r>
              <a:rPr lang="en-US" b="1" dirty="0" smtClean="0"/>
              <a:t>20.3%</a:t>
            </a:r>
          </a:p>
          <a:p>
            <a:r>
              <a:rPr lang="en-US" dirty="0" smtClean="0"/>
              <a:t>To compensate for a </a:t>
            </a:r>
            <a:r>
              <a:rPr lang="en-US" b="1" dirty="0" smtClean="0">
                <a:solidFill>
                  <a:srgbClr val="FF0000"/>
                </a:solidFill>
              </a:rPr>
              <a:t>7.5% </a:t>
            </a:r>
            <a:r>
              <a:rPr lang="en-US" dirty="0" smtClean="0"/>
              <a:t>reduction in UW’s general fund budget ($13.7 million) . . . </a:t>
            </a:r>
          </a:p>
          <a:p>
            <a:pPr lvl="1"/>
            <a:r>
              <a:rPr lang="en-US" dirty="0" smtClean="0"/>
              <a:t>Tuition would have to increase by </a:t>
            </a:r>
            <a:r>
              <a:rPr lang="en-US" b="1" dirty="0" smtClean="0"/>
              <a:t>30.5%</a:t>
            </a:r>
          </a:p>
          <a:p>
            <a:pPr lvl="1"/>
            <a:endParaRPr lang="en-US" dirty="0" smtClean="0"/>
          </a:p>
          <a:p>
            <a:endParaRPr lang="en-US" dirty="0" smtClean="0"/>
          </a:p>
          <a:p>
            <a:endParaRPr lang="en-US" dirty="0" smtClean="0"/>
          </a:p>
          <a:p>
            <a:pPr lvl="1"/>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Perspective: FY 2009 Section I Funding </a:t>
            </a:r>
            <a:endParaRPr lang="en-US" dirty="0"/>
          </a:p>
        </p:txBody>
      </p:sp>
      <p:sp>
        <p:nvSpPr>
          <p:cNvPr id="3" name="Slide Number Placeholder 2"/>
          <p:cNvSpPr>
            <a:spLocks noGrp="1"/>
          </p:cNvSpPr>
          <p:nvPr>
            <p:ph type="sldNum" sz="quarter" idx="12"/>
          </p:nvPr>
        </p:nvSpPr>
        <p:spPr/>
        <p:txBody>
          <a:bodyPr/>
          <a:lstStyle/>
          <a:p>
            <a:fld id="{BDE694B3-EF48-432B-9629-2385CAD0F174}" type="slidenum">
              <a:rPr lang="en-US" smtClean="0"/>
              <a:pPr/>
              <a:t>12</a:t>
            </a:fld>
            <a:endParaRPr lang="en-US" dirty="0"/>
          </a:p>
        </p:txBody>
      </p:sp>
      <p:graphicFrame>
        <p:nvGraphicFramePr>
          <p:cNvPr id="4" name="Chart 3"/>
          <p:cNvGraphicFramePr>
            <a:graphicFrameLocks/>
          </p:cNvGraphicFramePr>
          <p:nvPr/>
        </p:nvGraphicFramePr>
        <p:xfrm>
          <a:off x="0" y="1524000"/>
          <a:ext cx="4724400" cy="533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p:cNvGraphicFramePr>
            <a:graphicFrameLocks/>
          </p:cNvGraphicFramePr>
          <p:nvPr/>
        </p:nvGraphicFramePr>
        <p:xfrm>
          <a:off x="4572000" y="1524000"/>
          <a:ext cx="4571999" cy="5334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r>
            <a:br>
              <a:rPr lang="en-US" dirty="0" smtClean="0"/>
            </a:br>
            <a:r>
              <a:rPr lang="en-US" dirty="0" smtClean="0"/>
              <a:t>Budget Planning</a:t>
            </a:r>
            <a:endParaRPr lang="en-US" dirty="0"/>
          </a:p>
        </p:txBody>
      </p:sp>
      <p:sp>
        <p:nvSpPr>
          <p:cNvPr id="22538" name="AutoShape 10"/>
          <p:cNvSpPr>
            <a:spLocks noChangeArrowheads="1"/>
          </p:cNvSpPr>
          <p:nvPr/>
        </p:nvSpPr>
        <p:spPr bwMode="auto">
          <a:xfrm>
            <a:off x="1066800" y="5638800"/>
            <a:ext cx="1066800" cy="290393"/>
          </a:xfrm>
          <a:prstGeom prst="bracketPair">
            <a:avLst>
              <a:gd name="adj" fmla="val 8051"/>
            </a:avLst>
          </a:prstGeom>
          <a:noFill/>
          <a:ln w="38100">
            <a:solidFill>
              <a:srgbClr val="9BBB59"/>
            </a:solidFill>
            <a:round/>
            <a:headEnd/>
            <a:tailEnd/>
          </a:ln>
          <a:effectLst/>
        </p:spPr>
        <p:txBody>
          <a:bodyPr vert="horz" wrap="square" lIns="45720" tIns="45720" rIns="4572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en-US" sz="1200" i="1" dirty="0" smtClean="0">
                <a:solidFill>
                  <a:srgbClr val="808080"/>
                </a:solidFill>
                <a:latin typeface="Calibri" pitchFamily="34" charset="0"/>
                <a:ea typeface="Calibri" pitchFamily="34" charset="0"/>
                <a:cs typeface="Times New Roman" pitchFamily="18" charset="0"/>
              </a:rPr>
              <a:t>E</a:t>
            </a:r>
            <a:r>
              <a:rPr kumimoji="0" lang="en-US" sz="1200" b="0" i="1" u="none" strike="noStrike" cap="none" normalizeH="0" baseline="0" dirty="0" smtClean="0">
                <a:ln>
                  <a:noFill/>
                </a:ln>
                <a:solidFill>
                  <a:srgbClr val="808080"/>
                </a:solidFill>
                <a:effectLst/>
                <a:latin typeface="Calibri" pitchFamily="34" charset="0"/>
                <a:ea typeface="Calibri" pitchFamily="34" charset="0"/>
                <a:cs typeface="Times New Roman" pitchFamily="18" charset="0"/>
              </a:rPr>
              <a:t>nhancements</a:t>
            </a:r>
            <a:endParaRPr kumimoji="0" lang="en-US" sz="1800" b="0" i="0" u="none" strike="noStrike" cap="none" normalizeH="0" baseline="0" dirty="0" smtClean="0">
              <a:ln>
                <a:noFill/>
              </a:ln>
              <a:solidFill>
                <a:schemeClr val="tx1"/>
              </a:solidFill>
              <a:effectLst/>
              <a:latin typeface="Arial" pitchFamily="34" charset="0"/>
            </a:endParaRPr>
          </a:p>
        </p:txBody>
      </p:sp>
      <p:grpSp>
        <p:nvGrpSpPr>
          <p:cNvPr id="22541" name="Group 13"/>
          <p:cNvGrpSpPr>
            <a:grpSpLocks/>
          </p:cNvGrpSpPr>
          <p:nvPr/>
        </p:nvGrpSpPr>
        <p:grpSpPr bwMode="auto">
          <a:xfrm>
            <a:off x="2286000" y="1524000"/>
            <a:ext cx="4800600" cy="4752975"/>
            <a:chOff x="2100" y="4530"/>
            <a:chExt cx="8580" cy="8085"/>
          </a:xfrm>
        </p:grpSpPr>
        <p:grpSp>
          <p:nvGrpSpPr>
            <p:cNvPr id="22543" name="Group 15"/>
            <p:cNvGrpSpPr>
              <a:grpSpLocks/>
            </p:cNvGrpSpPr>
            <p:nvPr/>
          </p:nvGrpSpPr>
          <p:grpSpPr bwMode="auto">
            <a:xfrm>
              <a:off x="2100" y="4530"/>
              <a:ext cx="8580" cy="8085"/>
              <a:chOff x="2100" y="4530"/>
              <a:chExt cx="8580" cy="8085"/>
            </a:xfrm>
          </p:grpSpPr>
          <p:sp>
            <p:nvSpPr>
              <p:cNvPr id="22548" name="Oval 20"/>
              <p:cNvSpPr>
                <a:spLocks noChangeArrowheads="1"/>
              </p:cNvSpPr>
              <p:nvPr/>
            </p:nvSpPr>
            <p:spPr bwMode="auto">
              <a:xfrm>
                <a:off x="2100" y="4530"/>
                <a:ext cx="8580" cy="808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47" name="Oval 19"/>
              <p:cNvSpPr>
                <a:spLocks noChangeArrowheads="1"/>
              </p:cNvSpPr>
              <p:nvPr/>
            </p:nvSpPr>
            <p:spPr bwMode="auto">
              <a:xfrm>
                <a:off x="2730" y="5100"/>
                <a:ext cx="7305" cy="688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46" name="Oval 18"/>
              <p:cNvSpPr>
                <a:spLocks noChangeArrowheads="1"/>
              </p:cNvSpPr>
              <p:nvPr/>
            </p:nvSpPr>
            <p:spPr bwMode="auto">
              <a:xfrm>
                <a:off x="3360" y="5550"/>
                <a:ext cx="6075" cy="591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45" name="Oval 17"/>
              <p:cNvSpPr>
                <a:spLocks noChangeArrowheads="1"/>
              </p:cNvSpPr>
              <p:nvPr/>
            </p:nvSpPr>
            <p:spPr bwMode="auto">
              <a:xfrm>
                <a:off x="4065" y="6105"/>
                <a:ext cx="4770" cy="471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44" name="Oval 16"/>
              <p:cNvSpPr>
                <a:spLocks noChangeArrowheads="1"/>
              </p:cNvSpPr>
              <p:nvPr/>
            </p:nvSpPr>
            <p:spPr bwMode="auto">
              <a:xfrm>
                <a:off x="4920" y="6945"/>
                <a:ext cx="3105" cy="2985"/>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endParaRPr>
              </a:p>
            </p:txBody>
          </p:sp>
        </p:grpSp>
        <p:sp>
          <p:nvSpPr>
            <p:cNvPr id="22542" name="AutoShape 14"/>
            <p:cNvSpPr>
              <a:spLocks noChangeArrowheads="1"/>
            </p:cNvSpPr>
            <p:nvPr/>
          </p:nvSpPr>
          <p:spPr bwMode="auto">
            <a:xfrm rot="-21600000">
              <a:off x="5461" y="7750"/>
              <a:ext cx="2022" cy="1337"/>
            </a:xfrm>
            <a:prstGeom prst="bracketPair">
              <a:avLst>
                <a:gd name="adj" fmla="val 8051"/>
              </a:avLst>
            </a:prstGeom>
            <a:noFill/>
            <a:ln w="38100">
              <a:solidFill>
                <a:srgbClr val="9BBB59"/>
              </a:solidFill>
              <a:round/>
              <a:headEnd/>
              <a:tailEnd/>
            </a:ln>
            <a:effectLst/>
          </p:spPr>
          <p:txBody>
            <a:bodyPr vert="horz" wrap="square" lIns="45720" tIns="45720" rIns="4572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smtClean="0">
                  <a:ln>
                    <a:noFill/>
                  </a:ln>
                  <a:solidFill>
                    <a:srgbClr val="808080"/>
                  </a:solidFill>
                  <a:effectLst/>
                  <a:latin typeface="Calibri" pitchFamily="34" charset="0"/>
                  <a:ea typeface="Calibri" pitchFamily="34" charset="0"/>
                  <a:cs typeface="Times New Roman" pitchFamily="18" charset="0"/>
                </a:rPr>
                <a:t>Core elements of UW’s mission</a:t>
              </a:r>
              <a:endParaRPr kumimoji="0" lang="en-US" sz="1800" b="0" i="0" u="none" strike="noStrike" cap="none" normalizeH="0" baseline="0" smtClean="0">
                <a:ln>
                  <a:noFill/>
                </a:ln>
                <a:solidFill>
                  <a:schemeClr val="tx1"/>
                </a:solidFill>
                <a:effectLst/>
                <a:latin typeface="Arial" pitchFamily="34" charset="0"/>
              </a:endParaRPr>
            </a:p>
          </p:txBody>
        </p:sp>
      </p:grpSp>
      <p:sp>
        <p:nvSpPr>
          <p:cNvPr id="22539" name="AutoShape 11"/>
          <p:cNvSpPr>
            <a:spLocks noChangeArrowheads="1"/>
          </p:cNvSpPr>
          <p:nvPr/>
        </p:nvSpPr>
        <p:spPr bwMode="auto">
          <a:xfrm rot="-21600000">
            <a:off x="7010400" y="5638800"/>
            <a:ext cx="1590675" cy="850900"/>
          </a:xfrm>
          <a:prstGeom prst="bracketPair">
            <a:avLst>
              <a:gd name="adj" fmla="val 8051"/>
            </a:avLst>
          </a:prstGeom>
          <a:noFill/>
          <a:ln w="38100">
            <a:solidFill>
              <a:srgbClr val="9BBB59"/>
            </a:solidFill>
            <a:round/>
            <a:headEnd/>
            <a:tailEnd/>
          </a:ln>
          <a:effectLst/>
        </p:spPr>
        <p:txBody>
          <a:bodyPr vert="horz" wrap="square" lIns="45720" tIns="45720" rIns="4572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rgbClr val="808080"/>
                </a:solidFill>
                <a:effectLst/>
                <a:latin typeface="Calibri" pitchFamily="34" charset="0"/>
                <a:ea typeface="Calibri" pitchFamily="34" charset="0"/>
                <a:cs typeface="Times New Roman" pitchFamily="18" charset="0"/>
              </a:rPr>
              <a:t>High-priority activities that support the core</a:t>
            </a:r>
            <a:endParaRPr kumimoji="0" lang="en-US" sz="1800" b="0" i="0" u="none" strike="noStrike" cap="none" normalizeH="0" baseline="0" dirty="0" smtClean="0">
              <a:ln>
                <a:noFill/>
              </a:ln>
              <a:solidFill>
                <a:schemeClr val="tx1"/>
              </a:solidFill>
              <a:effectLst/>
              <a:latin typeface="Arial" pitchFamily="34" charset="0"/>
            </a:endParaRPr>
          </a:p>
        </p:txBody>
      </p:sp>
      <p:sp>
        <p:nvSpPr>
          <p:cNvPr id="22540" name="AutoShape 12"/>
          <p:cNvSpPr>
            <a:spLocks noChangeShapeType="1"/>
          </p:cNvSpPr>
          <p:nvPr/>
        </p:nvSpPr>
        <p:spPr bwMode="auto">
          <a:xfrm flipH="1" flipV="1">
            <a:off x="5715000" y="3581400"/>
            <a:ext cx="1857375" cy="202882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2549" name="AutoShape 21"/>
          <p:cNvSpPr>
            <a:spLocks noChangeShapeType="1"/>
          </p:cNvSpPr>
          <p:nvPr/>
        </p:nvSpPr>
        <p:spPr bwMode="auto">
          <a:xfrm flipV="1">
            <a:off x="1905000" y="4343400"/>
            <a:ext cx="561975" cy="1209675"/>
          </a:xfrm>
          <a:prstGeom prst="straightConnector1">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2550" name="Rectangle 2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2555" name="Rectangle 27"/>
          <p:cNvSpPr>
            <a:spLocks noChangeArrowheads="1"/>
          </p:cNvSpPr>
          <p:nvPr/>
        </p:nvSpPr>
        <p:spPr bwMode="auto">
          <a:xfrm>
            <a:off x="0" y="457200"/>
            <a:ext cx="184731" cy="1107996"/>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4800" b="0" i="0" u="none" strike="noStrike" cap="none" normalizeH="0" baseline="0" dirty="0" smtClean="0">
              <a:ln>
                <a:noFill/>
              </a:ln>
              <a:solidFill>
                <a:schemeClr val="tx1"/>
              </a:solidFill>
              <a:effectLst/>
              <a:latin typeface="BellGothicBlack"/>
              <a:ea typeface="Calibri" pitchFamily="34"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18" name="Slide Number Placeholder 17"/>
          <p:cNvSpPr>
            <a:spLocks noGrp="1"/>
          </p:cNvSpPr>
          <p:nvPr>
            <p:ph type="sldNum" sz="quarter" idx="12"/>
          </p:nvPr>
        </p:nvSpPr>
        <p:spPr>
          <a:noFill/>
        </p:spPr>
        <p:txBody>
          <a:bodyPr/>
          <a:lstStyle/>
          <a:p>
            <a:fld id="{BDE694B3-EF48-432B-9629-2385CAD0F174}" type="slidenum">
              <a:rPr lang="en-US" smtClean="0">
                <a:solidFill>
                  <a:schemeClr val="tx1"/>
                </a:solidFill>
              </a:rPr>
              <a:pPr/>
              <a:t>13</a:t>
            </a:fld>
            <a:endParaRPr lang="en-US"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Process/Timeline – Spring 2009</a:t>
            </a:r>
            <a:endParaRPr lang="en-US" dirty="0"/>
          </a:p>
        </p:txBody>
      </p:sp>
      <p:sp>
        <p:nvSpPr>
          <p:cNvPr id="3" name="Content Placeholder 2"/>
          <p:cNvSpPr>
            <a:spLocks noGrp="1"/>
          </p:cNvSpPr>
          <p:nvPr>
            <p:ph sz="quarter" idx="1"/>
          </p:nvPr>
        </p:nvSpPr>
        <p:spPr/>
        <p:txBody>
          <a:bodyPr>
            <a:normAutofit fontScale="85000" lnSpcReduction="10000"/>
          </a:bodyPr>
          <a:lstStyle/>
          <a:p>
            <a:r>
              <a:rPr lang="en-US" b="1" dirty="0" smtClean="0"/>
              <a:t>February 1: </a:t>
            </a:r>
            <a:r>
              <a:rPr lang="en-US" dirty="0" smtClean="0"/>
              <a:t>Begin campus-wide dialogue, led by Provost</a:t>
            </a:r>
          </a:p>
          <a:p>
            <a:r>
              <a:rPr lang="en-US" b="1" dirty="0" smtClean="0"/>
              <a:t>February: </a:t>
            </a:r>
            <a:r>
              <a:rPr lang="en-US" dirty="0" smtClean="0"/>
              <a:t>Conversations with constituent groups</a:t>
            </a:r>
          </a:p>
          <a:p>
            <a:pPr lvl="1"/>
            <a:r>
              <a:rPr lang="en-US" dirty="0" smtClean="0"/>
              <a:t>Executive Council</a:t>
            </a:r>
          </a:p>
          <a:p>
            <a:pPr lvl="1"/>
            <a:r>
              <a:rPr lang="en-US" dirty="0" smtClean="0"/>
              <a:t>Deans</a:t>
            </a:r>
          </a:p>
          <a:p>
            <a:pPr lvl="1"/>
            <a:r>
              <a:rPr lang="en-US" dirty="0" smtClean="0"/>
              <a:t>Directors</a:t>
            </a:r>
          </a:p>
          <a:p>
            <a:pPr lvl="1"/>
            <a:r>
              <a:rPr lang="en-US" dirty="0" smtClean="0"/>
              <a:t>Faculty Senate</a:t>
            </a:r>
          </a:p>
          <a:p>
            <a:pPr lvl="1"/>
            <a:r>
              <a:rPr lang="en-US" dirty="0" smtClean="0"/>
              <a:t>Staff Senate</a:t>
            </a:r>
          </a:p>
          <a:p>
            <a:pPr lvl="1"/>
            <a:r>
              <a:rPr lang="en-US" dirty="0" smtClean="0"/>
              <a:t>ASUW</a:t>
            </a:r>
          </a:p>
          <a:p>
            <a:r>
              <a:rPr lang="en-US" b="1" dirty="0" smtClean="0"/>
              <a:t>March 13: </a:t>
            </a:r>
            <a:r>
              <a:rPr lang="en-US" dirty="0" smtClean="0"/>
              <a:t>Initial recommendations by constituent groups to Provost</a:t>
            </a:r>
          </a:p>
          <a:p>
            <a:r>
              <a:rPr lang="en-US" b="1" dirty="0" smtClean="0"/>
              <a:t>April 3: </a:t>
            </a:r>
            <a:r>
              <a:rPr lang="en-US" dirty="0" smtClean="0"/>
              <a:t>Feedback from Provost to constituent groups</a:t>
            </a:r>
          </a:p>
          <a:p>
            <a:r>
              <a:rPr lang="en-US" b="1" dirty="0" smtClean="0"/>
              <a:t>April 30: </a:t>
            </a:r>
            <a:r>
              <a:rPr lang="en-US" dirty="0" smtClean="0"/>
              <a:t>Revised recommendations by constituent groups to Provost </a:t>
            </a:r>
          </a:p>
          <a:p>
            <a:r>
              <a:rPr lang="en-US" b="1" dirty="0" smtClean="0"/>
              <a:t>June 1: </a:t>
            </a:r>
            <a:r>
              <a:rPr lang="en-US" dirty="0" smtClean="0"/>
              <a:t>Final recommendations by Provost to President</a:t>
            </a:r>
          </a:p>
        </p:txBody>
      </p:sp>
      <p:sp>
        <p:nvSpPr>
          <p:cNvPr id="5" name="Slide Number Placeholder 4"/>
          <p:cNvSpPr>
            <a:spLocks noGrp="1"/>
          </p:cNvSpPr>
          <p:nvPr>
            <p:ph type="sldNum" sz="quarter" idx="12"/>
          </p:nvPr>
        </p:nvSpPr>
        <p:spPr>
          <a:noFill/>
        </p:spPr>
        <p:txBody>
          <a:bodyPr/>
          <a:lstStyle/>
          <a:p>
            <a:fld id="{BDE694B3-EF48-432B-9629-2385CAD0F174}" type="slidenum">
              <a:rPr lang="en-US" smtClean="0">
                <a:solidFill>
                  <a:schemeClr val="tx1"/>
                </a:solidFill>
              </a:rPr>
              <a:pPr/>
              <a:t>14</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National Look at Economic Conditions </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In a December 2008 survey of over 200 public and private four-year institutions, it is evident that the economy has afflicted campuses:  </a:t>
            </a:r>
            <a:endParaRPr lang="en-US" dirty="0" smtClean="0"/>
          </a:p>
          <a:p>
            <a:pPr lvl="1"/>
            <a:r>
              <a:rPr lang="en-US" dirty="0" smtClean="0"/>
              <a:t>1 in 10 institutions have laid off employees </a:t>
            </a:r>
          </a:p>
          <a:p>
            <a:pPr lvl="1"/>
            <a:r>
              <a:rPr lang="en-US" dirty="0" smtClean="0"/>
              <a:t>26% are considering laying off employees</a:t>
            </a:r>
          </a:p>
          <a:p>
            <a:pPr lvl="1"/>
            <a:r>
              <a:rPr lang="en-US" dirty="0" smtClean="0"/>
              <a:t>5% have imposed total freezes on hiring faculty members</a:t>
            </a:r>
          </a:p>
          <a:p>
            <a:pPr lvl="1"/>
            <a:r>
              <a:rPr lang="en-US" dirty="0" smtClean="0"/>
              <a:t>7% have imposed total freezes on hiring staff</a:t>
            </a:r>
          </a:p>
          <a:p>
            <a:pPr lvl="1"/>
            <a:r>
              <a:rPr lang="en-US" dirty="0" smtClean="0"/>
              <a:t>40% have imposed partial freezes on faculty hiring</a:t>
            </a:r>
          </a:p>
          <a:p>
            <a:pPr lvl="1"/>
            <a:r>
              <a:rPr lang="en-US" dirty="0" smtClean="0"/>
              <a:t>6% have reduced benefits of current employees</a:t>
            </a:r>
          </a:p>
          <a:p>
            <a:pPr lvl="1"/>
            <a:r>
              <a:rPr lang="en-US" dirty="0" smtClean="0"/>
              <a:t>18% are considering reducing benefits </a:t>
            </a:r>
          </a:p>
          <a:p>
            <a:r>
              <a:rPr lang="en-US" sz="1800" dirty="0" smtClean="0"/>
              <a:t>Source:  </a:t>
            </a:r>
            <a:r>
              <a:rPr lang="en-US" sz="1600" dirty="0" err="1" smtClean="0"/>
              <a:t>Blumenstyk</a:t>
            </a:r>
            <a:r>
              <a:rPr lang="en-US" sz="1600" dirty="0" smtClean="0"/>
              <a:t>, Goldie.  “Colleges Protect Workers and Cut Elsewhere.”  </a:t>
            </a:r>
            <a:r>
              <a:rPr lang="en-US" sz="1600" i="1" dirty="0" smtClean="0"/>
              <a:t>The Chronicle of Higher Education.  </a:t>
            </a:r>
            <a:r>
              <a:rPr lang="en-US" sz="1600" dirty="0" smtClean="0"/>
              <a:t>9 Jan. 2009: </a:t>
            </a:r>
            <a:r>
              <a:rPr lang="en-US" sz="1600" dirty="0" smtClean="0"/>
              <a:t>A1.</a:t>
            </a:r>
            <a:endParaRPr lang="en-US" dirty="0"/>
          </a:p>
        </p:txBody>
      </p:sp>
      <p:sp>
        <p:nvSpPr>
          <p:cNvPr id="5" name="Slide Number Placeholder 4"/>
          <p:cNvSpPr>
            <a:spLocks noGrp="1"/>
          </p:cNvSpPr>
          <p:nvPr>
            <p:ph type="sldNum" sz="quarter" idx="12"/>
          </p:nvPr>
        </p:nvSpPr>
        <p:spPr>
          <a:noFill/>
        </p:spPr>
        <p:txBody>
          <a:bodyPr/>
          <a:lstStyle/>
          <a:p>
            <a:fld id="{BDE694B3-EF48-432B-9629-2385CAD0F174}" type="slidenum">
              <a:rPr lang="en-US" smtClean="0">
                <a:solidFill>
                  <a:schemeClr val="tx1"/>
                </a:solidFill>
              </a:rPr>
              <a:pPr/>
              <a:t>2</a:t>
            </a:fld>
            <a:endParaRPr lang="en-US"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200" dirty="0" smtClean="0"/>
              <a:t>Budget Woes: A State-by-State Snapshot</a:t>
            </a:r>
            <a:endParaRPr lang="en-US" sz="3200" dirty="0"/>
          </a:p>
        </p:txBody>
      </p:sp>
      <p:sp>
        <p:nvSpPr>
          <p:cNvPr id="3" name="Slide Number Placeholder 2"/>
          <p:cNvSpPr>
            <a:spLocks noGrp="1"/>
          </p:cNvSpPr>
          <p:nvPr>
            <p:ph type="sldNum" sz="quarter" idx="12"/>
          </p:nvPr>
        </p:nvSpPr>
        <p:spPr>
          <a:noFill/>
        </p:spPr>
        <p:txBody>
          <a:bodyPr/>
          <a:lstStyle/>
          <a:p>
            <a:fld id="{BDE694B3-EF48-432B-9629-2385CAD0F174}" type="slidenum">
              <a:rPr lang="en-US" smtClean="0"/>
              <a:pPr/>
              <a:t>3</a:t>
            </a:fld>
            <a:endParaRPr lang="en-US" dirty="0"/>
          </a:p>
        </p:txBody>
      </p:sp>
      <p:pic>
        <p:nvPicPr>
          <p:cNvPr id="29698" name="Picture 2"/>
          <p:cNvPicPr>
            <a:picLocks noChangeAspect="1" noChangeArrowheads="1"/>
          </p:cNvPicPr>
          <p:nvPr/>
        </p:nvPicPr>
        <p:blipFill>
          <a:blip r:embed="rId2"/>
          <a:srcRect/>
          <a:stretch>
            <a:fillRect/>
          </a:stretch>
        </p:blipFill>
        <p:spPr bwMode="auto">
          <a:xfrm>
            <a:off x="685800" y="228600"/>
            <a:ext cx="7924800" cy="6019800"/>
          </a:xfrm>
          <a:prstGeom prst="rect">
            <a:avLst/>
          </a:prstGeom>
          <a:noFill/>
          <a:ln w="9525">
            <a:noFill/>
            <a:miter lim="800000"/>
            <a:headEnd/>
            <a:tailEnd/>
          </a:ln>
          <a:effectLst/>
        </p:spPr>
      </p:pic>
      <p:sp>
        <p:nvSpPr>
          <p:cNvPr id="5" name="Text Box 1"/>
          <p:cNvSpPr txBox="1">
            <a:spLocks noChangeArrowheads="1"/>
          </p:cNvSpPr>
          <p:nvPr/>
        </p:nvSpPr>
        <p:spPr bwMode="auto">
          <a:xfrm>
            <a:off x="742950" y="6324599"/>
            <a:ext cx="6019800" cy="4095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rPr>
              <a:t>Source: “Budget Woes: A State-by-State Snapshot.”  </a:t>
            </a:r>
            <a:r>
              <a:rPr kumimoji="0" lang="en-US" sz="1200" b="0" i="1" u="none" strike="noStrike" cap="none" normalizeH="0" baseline="0" dirty="0" smtClean="0">
                <a:ln>
                  <a:noFill/>
                </a:ln>
                <a:solidFill>
                  <a:schemeClr val="tx1"/>
                </a:solidFill>
                <a:effectLst/>
              </a:rPr>
              <a:t>The Chronicle of Philanthropy</a:t>
            </a:r>
            <a:r>
              <a:rPr kumimoji="0" lang="en-US" sz="1200" b="0" i="0" u="none" strike="noStrike" cap="none" normalizeH="0" baseline="0" dirty="0" smtClean="0">
                <a:ln>
                  <a:noFill/>
                </a:ln>
                <a:solidFill>
                  <a:schemeClr val="tx1"/>
                </a:solidFill>
                <a:effectLst/>
              </a:rPr>
              <a:t>.  15 Jan. 2009: 21.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639762"/>
          </a:xfrm>
        </p:spPr>
        <p:txBody>
          <a:bodyPr>
            <a:normAutofit fontScale="90000"/>
          </a:bodyPr>
          <a:lstStyle/>
          <a:p>
            <a:pPr algn="ctr"/>
            <a:r>
              <a:rPr lang="en-US" dirty="0" smtClean="0"/>
              <a:t>Fiscal 2009 Estimated Budget Gaps</a:t>
            </a:r>
            <a:endParaRPr lang="en-US" dirty="0"/>
          </a:p>
        </p:txBody>
      </p:sp>
      <p:sp>
        <p:nvSpPr>
          <p:cNvPr id="3" name="Slide Number Placeholder 2"/>
          <p:cNvSpPr>
            <a:spLocks noGrp="1"/>
          </p:cNvSpPr>
          <p:nvPr>
            <p:ph type="sldNum" sz="quarter" idx="12"/>
          </p:nvPr>
        </p:nvSpPr>
        <p:spPr>
          <a:noFill/>
        </p:spPr>
        <p:txBody>
          <a:bodyPr/>
          <a:lstStyle/>
          <a:p>
            <a:fld id="{BDE694B3-EF48-432B-9629-2385CAD0F174}" type="slidenum">
              <a:rPr lang="en-US" smtClean="0">
                <a:solidFill>
                  <a:schemeClr val="tx1"/>
                </a:solidFill>
              </a:rPr>
              <a:pPr/>
              <a:t>4</a:t>
            </a:fld>
            <a:r>
              <a:rPr lang="en-US" dirty="0" smtClean="0">
                <a:solidFill>
                  <a:schemeClr val="tx1"/>
                </a:solidFill>
              </a:rPr>
              <a:t> </a:t>
            </a:r>
            <a:endParaRPr lang="en-US" dirty="0">
              <a:solidFill>
                <a:schemeClr val="tx1"/>
              </a:solidFill>
            </a:endParaRPr>
          </a:p>
        </p:txBody>
      </p:sp>
      <p:graphicFrame>
        <p:nvGraphicFramePr>
          <p:cNvPr id="5" name="Table 4"/>
          <p:cNvGraphicFramePr>
            <a:graphicFrameLocks noGrp="1"/>
          </p:cNvGraphicFramePr>
          <p:nvPr/>
        </p:nvGraphicFramePr>
        <p:xfrm>
          <a:off x="2057400" y="838200"/>
          <a:ext cx="2493986" cy="4829568"/>
        </p:xfrm>
        <a:graphic>
          <a:graphicData uri="http://schemas.openxmlformats.org/drawingml/2006/table">
            <a:tbl>
              <a:tblPr/>
              <a:tblGrid>
                <a:gridCol w="1297609"/>
                <a:gridCol w="1196377"/>
              </a:tblGrid>
              <a:tr h="200025">
                <a:tc gridSpan="2">
                  <a:txBody>
                    <a:bodyPr/>
                    <a:lstStyle/>
                    <a:p>
                      <a:pPr marL="0" marR="0" algn="ctr">
                        <a:lnSpc>
                          <a:spcPct val="150000"/>
                        </a:lnSpc>
                        <a:spcBef>
                          <a:spcPts val="0"/>
                        </a:spcBef>
                        <a:spcAft>
                          <a:spcPts val="0"/>
                        </a:spcAft>
                      </a:pPr>
                      <a:r>
                        <a:rPr lang="en-US" sz="1000" b="1" dirty="0">
                          <a:solidFill>
                            <a:srgbClr val="FFFFFF"/>
                          </a:solidFill>
                          <a:latin typeface="Times New Roman"/>
                          <a:ea typeface="Calibri"/>
                          <a:cs typeface="Times New Roman"/>
                        </a:rPr>
                        <a:t>Estimated Budget Gaps</a:t>
                      </a:r>
                      <a:endParaRPr lang="en-US" sz="1000" dirty="0">
                        <a:latin typeface="Times New Roman"/>
                        <a:ea typeface="Calibri"/>
                        <a:cs typeface="Times New Roman"/>
                      </a:endParaRPr>
                    </a:p>
                  </a:txBody>
                  <a:tcPr marL="55217" marR="5521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hMerge="1">
                  <a:txBody>
                    <a:bodyPr/>
                    <a:lstStyle/>
                    <a:p>
                      <a:endParaRPr lang="en-US"/>
                    </a:p>
                  </a:txBody>
                  <a:tcPr/>
                </a:tc>
              </a:tr>
              <a:tr h="200025">
                <a:tc>
                  <a:txBody>
                    <a:bodyPr/>
                    <a:lstStyle/>
                    <a:p>
                      <a:pPr marL="0" marR="0">
                        <a:lnSpc>
                          <a:spcPct val="150000"/>
                        </a:lnSpc>
                        <a:spcBef>
                          <a:spcPts val="0"/>
                        </a:spcBef>
                        <a:spcAft>
                          <a:spcPts val="0"/>
                        </a:spcAft>
                      </a:pPr>
                      <a:r>
                        <a:rPr lang="en-US" sz="1000" dirty="0">
                          <a:latin typeface="Times New Roman"/>
                          <a:ea typeface="Calibri"/>
                          <a:cs typeface="Times New Roman"/>
                        </a:rPr>
                        <a:t>Alabama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$1.2B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dirty="0">
                          <a:latin typeface="Times New Roman"/>
                          <a:ea typeface="Calibri"/>
                          <a:cs typeface="Times New Roman"/>
                        </a:rPr>
                        <a:t>Arizona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3.1B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Arkansas</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107M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dirty="0">
                          <a:latin typeface="Times New Roman"/>
                          <a:ea typeface="Calibri"/>
                          <a:cs typeface="Times New Roman"/>
                        </a:rPr>
                        <a:t>California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36B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Colorado</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604M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Connecticut</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542M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Delaware</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369M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District of Columbia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227M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Florida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5.7B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Georgia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2.7B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Hawaii</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dirty="0">
                          <a:latin typeface="Times New Roman"/>
                          <a:ea typeface="Calibri"/>
                          <a:cs typeface="Times New Roman"/>
                        </a:rPr>
                        <a:t>232M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Idaho</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131M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Illinois</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3.8B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Indiana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dirty="0">
                          <a:latin typeface="Times New Roman"/>
                          <a:ea typeface="Calibri"/>
                          <a:cs typeface="Times New Roman"/>
                        </a:rPr>
                        <a:t>763M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Iowa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450M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Kansas</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dirty="0">
                          <a:latin typeface="Times New Roman"/>
                          <a:ea typeface="Calibri"/>
                          <a:cs typeface="Times New Roman"/>
                        </a:rPr>
                        <a:t>141M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Kentucky</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722M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Louisiana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341M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Maine</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265M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Maryland</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1.5B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Massachusetts</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3.3B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200025">
                <a:tc>
                  <a:txBody>
                    <a:bodyPr/>
                    <a:lstStyle/>
                    <a:p>
                      <a:pPr marL="0" marR="0">
                        <a:lnSpc>
                          <a:spcPct val="150000"/>
                        </a:lnSpc>
                        <a:spcBef>
                          <a:spcPts val="0"/>
                        </a:spcBef>
                        <a:spcAft>
                          <a:spcPts val="0"/>
                        </a:spcAft>
                      </a:pPr>
                      <a:r>
                        <a:rPr lang="en-US" sz="1000">
                          <a:latin typeface="Times New Roman"/>
                          <a:ea typeface="Calibri"/>
                          <a:cs typeface="Times New Roman"/>
                        </a:rPr>
                        <a:t>Michigan</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617M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00025">
                <a:tc>
                  <a:txBody>
                    <a:bodyPr/>
                    <a:lstStyle/>
                    <a:p>
                      <a:pPr marL="0" marR="0">
                        <a:lnSpc>
                          <a:spcPct val="150000"/>
                        </a:lnSpc>
                        <a:spcBef>
                          <a:spcPts val="0"/>
                        </a:spcBef>
                        <a:spcAft>
                          <a:spcPts val="0"/>
                        </a:spcAft>
                      </a:pPr>
                      <a:r>
                        <a:rPr lang="en-US" sz="1000" dirty="0">
                          <a:latin typeface="Times New Roman"/>
                          <a:ea typeface="Calibri"/>
                          <a:cs typeface="Times New Roman"/>
                        </a:rPr>
                        <a:t>Minnesota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dirty="0">
                          <a:latin typeface="Times New Roman"/>
                          <a:ea typeface="Calibri"/>
                          <a:cs typeface="Times New Roman"/>
                        </a:rPr>
                        <a:t>1.4B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graphicFrame>
        <p:nvGraphicFramePr>
          <p:cNvPr id="6" name="Table 5"/>
          <p:cNvGraphicFramePr>
            <a:graphicFrameLocks noGrp="1"/>
          </p:cNvGraphicFramePr>
          <p:nvPr/>
        </p:nvGraphicFramePr>
        <p:xfrm>
          <a:off x="5029200" y="838200"/>
          <a:ext cx="2493986" cy="4856936"/>
        </p:xfrm>
        <a:graphic>
          <a:graphicData uri="http://schemas.openxmlformats.org/drawingml/2006/table">
            <a:tbl>
              <a:tblPr/>
              <a:tblGrid>
                <a:gridCol w="1297609"/>
                <a:gridCol w="1196377"/>
              </a:tblGrid>
              <a:tr h="198898">
                <a:tc gridSpan="2">
                  <a:txBody>
                    <a:bodyPr/>
                    <a:lstStyle/>
                    <a:p>
                      <a:pPr marL="0" marR="0" algn="ctr">
                        <a:lnSpc>
                          <a:spcPct val="150000"/>
                        </a:lnSpc>
                        <a:spcBef>
                          <a:spcPts val="0"/>
                        </a:spcBef>
                        <a:spcAft>
                          <a:spcPts val="0"/>
                        </a:spcAft>
                      </a:pPr>
                      <a:r>
                        <a:rPr lang="en-US" sz="1000" b="1" dirty="0">
                          <a:solidFill>
                            <a:srgbClr val="FFFFFF"/>
                          </a:solidFill>
                          <a:latin typeface="Times New Roman"/>
                          <a:ea typeface="Calibri"/>
                          <a:cs typeface="Times New Roman"/>
                        </a:rPr>
                        <a:t>Estimated Budget Gaps</a:t>
                      </a:r>
                      <a:endParaRPr lang="en-US" sz="1000" dirty="0">
                        <a:latin typeface="Times New Roman"/>
                        <a:ea typeface="Calibri"/>
                        <a:cs typeface="Times New Roman"/>
                      </a:endParaRPr>
                    </a:p>
                  </a:txBody>
                  <a:tcPr marL="55217" marR="55217" marT="0" marB="0">
                    <a:lnL w="12700" cap="flat" cmpd="sng" algn="ctr">
                      <a:solidFill>
                        <a:srgbClr val="B3CC82"/>
                      </a:solidFill>
                      <a:prstDash val="solid"/>
                      <a:round/>
                      <a:headEnd type="none" w="med" len="med"/>
                      <a:tailEnd type="none" w="med" len="med"/>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9BBB59"/>
                    </a:solidFill>
                  </a:tcPr>
                </a:tc>
                <a:tc hMerge="1">
                  <a:txBody>
                    <a:bodyPr/>
                    <a:lstStyle/>
                    <a:p>
                      <a:endParaRPr lang="en-US"/>
                    </a:p>
                  </a:txBody>
                  <a:tcPr/>
                </a:tc>
              </a:tr>
              <a:tr h="198898">
                <a:tc>
                  <a:txBody>
                    <a:bodyPr/>
                    <a:lstStyle/>
                    <a:p>
                      <a:pPr marL="0" marR="0">
                        <a:lnSpc>
                          <a:spcPct val="150000"/>
                        </a:lnSpc>
                        <a:spcBef>
                          <a:spcPts val="0"/>
                        </a:spcBef>
                        <a:spcAft>
                          <a:spcPts val="0"/>
                        </a:spcAft>
                      </a:pPr>
                      <a:r>
                        <a:rPr lang="en-US" sz="1000" b="0" dirty="0">
                          <a:latin typeface="Times New Roman"/>
                          <a:ea typeface="Calibri"/>
                          <a:cs typeface="Times New Roman"/>
                        </a:rPr>
                        <a:t>Mississippi</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dirty="0">
                          <a:latin typeface="Times New Roman"/>
                          <a:ea typeface="Calibri"/>
                          <a:cs typeface="Times New Roman"/>
                        </a:rPr>
                        <a:t>$114M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Missouri</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342M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Nevada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1.4B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dirty="0">
                          <a:latin typeface="Times New Roman"/>
                          <a:ea typeface="Calibri"/>
                          <a:cs typeface="Times New Roman"/>
                        </a:rPr>
                        <a:t>New Hampshire</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250M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New Jersey</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3.7B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New Mexico</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454M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New York</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6.4B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North Carolina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800M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Ohio</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1.9B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dirty="0">
                          <a:latin typeface="Times New Roman"/>
                          <a:ea typeface="Calibri"/>
                          <a:cs typeface="Times New Roman"/>
                        </a:rPr>
                        <a:t>Oklahoma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dirty="0">
                          <a:latin typeface="Times New Roman"/>
                          <a:ea typeface="Calibri"/>
                          <a:cs typeface="Times New Roman"/>
                        </a:rPr>
                        <a:t>114M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Oregon</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142M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Pennsylvania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dirty="0">
                          <a:latin typeface="Times New Roman"/>
                          <a:ea typeface="Calibri"/>
                          <a:cs typeface="Times New Roman"/>
                        </a:rPr>
                        <a:t>1.6B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Rhode Island</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802M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South Carolina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804M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South Dakota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27M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Tennessee</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1.4B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Utah</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620M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Vermont</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125M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Virginia</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2.3B</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0">
                          <a:latin typeface="Times New Roman"/>
                          <a:ea typeface="Calibri"/>
                          <a:cs typeface="Times New Roman"/>
                        </a:rPr>
                        <a:t>Washington</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a:latin typeface="Times New Roman"/>
                          <a:ea typeface="Calibri"/>
                          <a:cs typeface="Times New Roman"/>
                        </a:rPr>
                        <a:t>509M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198898">
                <a:tc>
                  <a:txBody>
                    <a:bodyPr/>
                    <a:lstStyle/>
                    <a:p>
                      <a:pPr marL="0" marR="0">
                        <a:lnSpc>
                          <a:spcPct val="150000"/>
                        </a:lnSpc>
                        <a:spcBef>
                          <a:spcPts val="0"/>
                        </a:spcBef>
                        <a:spcAft>
                          <a:spcPts val="0"/>
                        </a:spcAft>
                      </a:pPr>
                      <a:r>
                        <a:rPr lang="en-US" sz="1000" b="0" dirty="0">
                          <a:latin typeface="Times New Roman"/>
                          <a:ea typeface="Calibri"/>
                          <a:cs typeface="Times New Roman"/>
                        </a:rPr>
                        <a:t>Wisconsin</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r>
                        <a:rPr lang="en-US" sz="1000">
                          <a:latin typeface="Times New Roman"/>
                          <a:ea typeface="Calibri"/>
                          <a:cs typeface="Times New Roman"/>
                        </a:rPr>
                        <a:t>998M</a:t>
                      </a: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r h="198898">
                <a:tc>
                  <a:txBody>
                    <a:bodyPr/>
                    <a:lstStyle/>
                    <a:p>
                      <a:pPr marL="0" marR="0">
                        <a:lnSpc>
                          <a:spcPct val="150000"/>
                        </a:lnSpc>
                        <a:spcBef>
                          <a:spcPts val="0"/>
                        </a:spcBef>
                        <a:spcAft>
                          <a:spcPts val="0"/>
                        </a:spcAft>
                      </a:pPr>
                      <a:r>
                        <a:rPr lang="en-US" sz="1000" b="1" dirty="0">
                          <a:latin typeface="Times New Roman"/>
                          <a:ea typeface="Calibri"/>
                          <a:cs typeface="Times New Roman"/>
                        </a:rPr>
                        <a:t>TOTAL</a:t>
                      </a: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c>
                  <a:txBody>
                    <a:bodyPr/>
                    <a:lstStyle/>
                    <a:p>
                      <a:pPr marL="0" marR="0" algn="r">
                        <a:lnSpc>
                          <a:spcPct val="150000"/>
                        </a:lnSpc>
                        <a:spcBef>
                          <a:spcPts val="0"/>
                        </a:spcBef>
                        <a:spcAft>
                          <a:spcPts val="0"/>
                        </a:spcAft>
                      </a:pPr>
                      <a:r>
                        <a:rPr lang="en-US" sz="1000" b="1">
                          <a:latin typeface="Times New Roman"/>
                          <a:ea typeface="Calibri"/>
                          <a:cs typeface="Times New Roman"/>
                        </a:rPr>
                        <a:t>$89.2 billion</a:t>
                      </a:r>
                      <a:endParaRPr lang="en-US" sz="1000">
                        <a:latin typeface="Times New Roman"/>
                        <a:ea typeface="Calibri"/>
                        <a:cs typeface="Times New Roman"/>
                      </a:endParaRP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tcPr>
                </a:tc>
              </a:tr>
              <a:tr h="225948">
                <a:tc>
                  <a:txBody>
                    <a:bodyPr/>
                    <a:lstStyle/>
                    <a:p>
                      <a:pPr marL="0" marR="0">
                        <a:lnSpc>
                          <a:spcPct val="150000"/>
                        </a:lnSpc>
                        <a:spcBef>
                          <a:spcPts val="0"/>
                        </a:spcBef>
                        <a:spcAft>
                          <a:spcPts val="0"/>
                        </a:spcAft>
                      </a:pPr>
                      <a:endParaRPr lang="en-US" sz="1000" dirty="0">
                        <a:latin typeface="Times New Roman"/>
                        <a:ea typeface="Calibri"/>
                        <a:cs typeface="Times New Roman"/>
                      </a:endParaRPr>
                    </a:p>
                  </a:txBody>
                  <a:tcPr marL="55217" marR="55217" marT="0" marB="0">
                    <a:lnL w="12700" cap="flat" cmpd="sng" algn="ctr">
                      <a:solidFill>
                        <a:srgbClr val="B3CC82"/>
                      </a:solidFill>
                      <a:prstDash val="solid"/>
                      <a:round/>
                      <a:headEnd type="none" w="med" len="med"/>
                      <a:tailEnd type="none" w="med" len="med"/>
                    </a:lnL>
                    <a:lnR>
                      <a:noFill/>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c>
                  <a:txBody>
                    <a:bodyPr/>
                    <a:lstStyle/>
                    <a:p>
                      <a:pPr marL="0" marR="0" algn="r">
                        <a:lnSpc>
                          <a:spcPct val="150000"/>
                        </a:lnSpc>
                        <a:spcBef>
                          <a:spcPts val="0"/>
                        </a:spcBef>
                        <a:spcAft>
                          <a:spcPts val="0"/>
                        </a:spcAft>
                      </a:pPr>
                      <a:endParaRPr lang="en-US" sz="1000" dirty="0">
                        <a:latin typeface="Times New Roman"/>
                        <a:ea typeface="Calibri"/>
                        <a:cs typeface="Times New Roman"/>
                      </a:endParaRPr>
                    </a:p>
                  </a:txBody>
                  <a:tcPr marL="55217" marR="55217" marT="0" marB="0">
                    <a:lnL>
                      <a:noFill/>
                    </a:lnL>
                    <a:lnR w="12700" cap="flat" cmpd="sng" algn="ctr">
                      <a:solidFill>
                        <a:srgbClr val="B3CC82"/>
                      </a:solidFill>
                      <a:prstDash val="solid"/>
                      <a:round/>
                      <a:headEnd type="none" w="med" len="med"/>
                      <a:tailEnd type="none" w="med" len="med"/>
                    </a:lnR>
                    <a:lnT w="12700" cap="flat" cmpd="sng" algn="ctr">
                      <a:solidFill>
                        <a:srgbClr val="B3CC82"/>
                      </a:solidFill>
                      <a:prstDash val="solid"/>
                      <a:round/>
                      <a:headEnd type="none" w="med" len="med"/>
                      <a:tailEnd type="none" w="med" len="med"/>
                    </a:lnT>
                    <a:lnB w="12700" cap="flat" cmpd="sng" algn="ctr">
                      <a:solidFill>
                        <a:srgbClr val="B3CC82"/>
                      </a:solidFill>
                      <a:prstDash val="solid"/>
                      <a:round/>
                      <a:headEnd type="none" w="med" len="med"/>
                      <a:tailEnd type="none" w="med" len="med"/>
                    </a:lnB>
                    <a:solidFill>
                      <a:srgbClr val="E6EED5"/>
                    </a:solidFill>
                  </a:tcPr>
                </a:tc>
              </a:tr>
            </a:tbl>
          </a:graphicData>
        </a:graphic>
      </p:graphicFrame>
      <p:sp>
        <p:nvSpPr>
          <p:cNvPr id="1025" name="Text Box 1"/>
          <p:cNvSpPr txBox="1">
            <a:spLocks noChangeArrowheads="1"/>
          </p:cNvSpPr>
          <p:nvPr/>
        </p:nvSpPr>
        <p:spPr bwMode="auto">
          <a:xfrm>
            <a:off x="742950" y="6324599"/>
            <a:ext cx="6019800" cy="40957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1200" b="0" i="0" u="none" strike="noStrike" cap="none" normalizeH="0" baseline="0" dirty="0" smtClean="0">
                <a:ln>
                  <a:noFill/>
                </a:ln>
                <a:solidFill>
                  <a:schemeClr val="tx1"/>
                </a:solidFill>
                <a:effectLst/>
              </a:rPr>
              <a:t>Source: “Budget Woes: A State-by-State Snapshot.”  </a:t>
            </a:r>
            <a:r>
              <a:rPr kumimoji="0" lang="en-US" sz="1200" b="0" i="1" u="none" strike="noStrike" cap="none" normalizeH="0" baseline="0" dirty="0" smtClean="0">
                <a:ln>
                  <a:noFill/>
                </a:ln>
                <a:solidFill>
                  <a:schemeClr val="tx1"/>
                </a:solidFill>
                <a:effectLst/>
              </a:rPr>
              <a:t>The Chronicle of Philanthropy</a:t>
            </a:r>
            <a:r>
              <a:rPr kumimoji="0" lang="en-US" sz="1200" b="0" i="0" u="none" strike="noStrike" cap="none" normalizeH="0" baseline="0" dirty="0" smtClean="0">
                <a:ln>
                  <a:noFill/>
                </a:ln>
                <a:solidFill>
                  <a:schemeClr val="tx1"/>
                </a:solidFill>
                <a:effectLst/>
              </a:rPr>
              <a:t>.  15 Jan. 2009: 21.</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National Look at Economic Conditions </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Higher education institutions are being impacted in several areas:</a:t>
            </a:r>
          </a:p>
          <a:p>
            <a:pPr lvl="1"/>
            <a:r>
              <a:rPr lang="en-US" dirty="0" smtClean="0"/>
              <a:t>State appropriations</a:t>
            </a:r>
          </a:p>
          <a:p>
            <a:pPr lvl="1"/>
            <a:r>
              <a:rPr lang="en-US" dirty="0" smtClean="0"/>
              <a:t>Fundraising</a:t>
            </a:r>
          </a:p>
          <a:p>
            <a:pPr lvl="1"/>
            <a:r>
              <a:rPr lang="en-US" dirty="0" smtClean="0"/>
              <a:t>Enrollment levels</a:t>
            </a:r>
          </a:p>
          <a:p>
            <a:pPr lvl="1"/>
            <a:r>
              <a:rPr lang="en-US" dirty="0" smtClean="0"/>
              <a:t>Student loan capital and demand for student aid</a:t>
            </a:r>
          </a:p>
          <a:p>
            <a:pPr lvl="1"/>
            <a:r>
              <a:rPr lang="en-US" dirty="0" smtClean="0"/>
              <a:t>Institutional liquidity</a:t>
            </a:r>
          </a:p>
          <a:p>
            <a:pPr lvl="1"/>
            <a:r>
              <a:rPr lang="en-US" dirty="0" smtClean="0"/>
              <a:t>Long-term investments (endowment)</a:t>
            </a:r>
          </a:p>
          <a:p>
            <a:pPr lvl="1"/>
            <a:r>
              <a:rPr lang="en-US" dirty="0" smtClean="0"/>
              <a:t>Long-term debt</a:t>
            </a:r>
          </a:p>
          <a:p>
            <a:pPr lvl="1"/>
            <a:r>
              <a:rPr lang="en-US" dirty="0" smtClean="0"/>
              <a:t>Campus communications/perception</a:t>
            </a:r>
          </a:p>
          <a:p>
            <a:r>
              <a:rPr lang="en-US" sz="1200" dirty="0" smtClean="0"/>
              <a:t>Sources:  National Association of College and University Business Officers (NACUBO), Association of Governing Boards of Colleges and Universities (AGB)</a:t>
            </a:r>
          </a:p>
          <a:p>
            <a:endParaRPr lang="en-US" dirty="0" smtClean="0"/>
          </a:p>
        </p:txBody>
      </p:sp>
      <p:sp>
        <p:nvSpPr>
          <p:cNvPr id="5" name="Slide Number Placeholder 4"/>
          <p:cNvSpPr>
            <a:spLocks noGrp="1"/>
          </p:cNvSpPr>
          <p:nvPr>
            <p:ph type="sldNum" sz="quarter" idx="12"/>
          </p:nvPr>
        </p:nvSpPr>
        <p:spPr>
          <a:noFill/>
        </p:spPr>
        <p:txBody>
          <a:bodyPr/>
          <a:lstStyle/>
          <a:p>
            <a:fld id="{BDE694B3-EF48-432B-9629-2385CAD0F174}" type="slidenum">
              <a:rPr lang="en-US" smtClean="0">
                <a:solidFill>
                  <a:schemeClr val="tx1"/>
                </a:solidFill>
              </a:rPr>
              <a:pPr/>
              <a:t>5</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763000" cy="563562"/>
          </a:xfrm>
        </p:spPr>
        <p:txBody>
          <a:bodyPr>
            <a:normAutofit fontScale="90000"/>
          </a:bodyPr>
          <a:lstStyle/>
          <a:p>
            <a:pPr algn="ctr"/>
            <a:r>
              <a:rPr lang="en-US" sz="3200" dirty="0" smtClean="0"/>
              <a:t>President’s Statement to the Campus on the Economy </a:t>
            </a:r>
            <a:endParaRPr lang="en-US" sz="3200" dirty="0"/>
          </a:p>
        </p:txBody>
      </p:sp>
      <p:sp>
        <p:nvSpPr>
          <p:cNvPr id="3" name="Content Placeholder 2"/>
          <p:cNvSpPr>
            <a:spLocks noGrp="1"/>
          </p:cNvSpPr>
          <p:nvPr>
            <p:ph sz="quarter" idx="1"/>
          </p:nvPr>
        </p:nvSpPr>
        <p:spPr>
          <a:xfrm>
            <a:off x="-228600" y="838200"/>
            <a:ext cx="9372600" cy="6019800"/>
          </a:xfrm>
        </p:spPr>
        <p:txBody>
          <a:bodyPr>
            <a:noAutofit/>
          </a:bodyPr>
          <a:lstStyle/>
          <a:p>
            <a:r>
              <a:rPr lang="en-US" sz="1400" dirty="0" smtClean="0"/>
              <a:t>It is painfully evident to all of us that the U.S. economy has suffered a significant downturn.  With its ample energy resources and prudent state leadership, Wyoming has thus far been shielded from the worst effects of the economic decline.  Consequently, the University of Wyoming has been spared from the serious fiscal challenges that confront so many of our friends and colleagues at other universities and colleges in most other states. </a:t>
            </a:r>
          </a:p>
          <a:p>
            <a:r>
              <a:rPr lang="en-US" sz="1400" dirty="0" smtClean="0"/>
              <a:t>We certainly hope that the state’s currently strong fiscal situation will last long enough to see UW and Wyoming through the nation’s current economic difficulties.  Nevertheless, we don’t know how long the downturn will last, and as long as it does, Wyoming won’t be immune from the world-wide effects of falling energy prices and a stagnant economy. History tells us that Wyoming will be slow to feel the impacts from a national recession and slow to recover.</a:t>
            </a:r>
          </a:p>
          <a:p>
            <a:r>
              <a:rPr lang="en-US" sz="1400" dirty="0" smtClean="0"/>
              <a:t>Last week, the Wyoming Consensus Revenue Estimating Group (CREG) released a report indicating that Wyoming can anticipate a quarter of a billion dollars in excess revenue this year.  This is a significant amount of money and far more than most other states can expect, but it is a significantly smaller surplus than the CREG projected last fall.  In response, the Governor has modified his recommendations for the 2010 supplemental budget.  This does not mean our budgets are being cut.  It does mean that there will be fewer surplus dollars for the legislature to distribute during this non-budget legislative session.</a:t>
            </a:r>
          </a:p>
          <a:p>
            <a:r>
              <a:rPr lang="en-US" sz="1400" dirty="0" smtClean="0"/>
              <a:t>I want to be as clear as possible about what the reduced CREG estimates imply for UW’s budget.  The estimated surplus is the amount </a:t>
            </a:r>
            <a:r>
              <a:rPr lang="en-US" sz="1400" i="1" dirty="0" smtClean="0"/>
              <a:t>in excess</a:t>
            </a:r>
            <a:r>
              <a:rPr lang="en-US" sz="1400" dirty="0" smtClean="0"/>
              <a:t> of what is required to fund the state-agency budgets passed by the legislature during the 2008 budget session.  UW’s state budget currently remains stable, and in particular I anticipate being able to distribute dollars earmarked in last year’s biennial budget session for salary increases this spring. </a:t>
            </a:r>
          </a:p>
          <a:p>
            <a:r>
              <a:rPr lang="en-US" sz="1400" dirty="0" smtClean="0"/>
              <a:t>However, current economic trends bring to light a very real question – what impacts might UW experience if Wyoming were to continue to experience declines in state revenues?  Moreover, unlike other state agencies, UW receives its funding as a “block grant.” The expectation of the Governor and the legislature is that we at UW can and should regularly evaluate our spending to ensure it supports our highest priorities and how we pursue them. That expectation is particularly strong in light of the very generous support UW has received in recent years</a:t>
            </a:r>
            <a:r>
              <a:rPr lang="en-US" sz="1400" i="1" dirty="0" smtClean="0"/>
              <a:t> (continued on next page</a:t>
            </a:r>
            <a:r>
              <a:rPr lang="en-US" sz="1400" dirty="0" smtClean="0"/>
              <a:t>).</a:t>
            </a:r>
          </a:p>
          <a:p>
            <a:endParaRPr lang="en-US" sz="1200" dirty="0" smtClean="0"/>
          </a:p>
          <a:p>
            <a:endParaRPr lang="en-US" sz="1200" dirty="0" smtClean="0"/>
          </a:p>
          <a:p>
            <a:pPr>
              <a:buNone/>
            </a:pPr>
            <a:r>
              <a:rPr lang="en-US" sz="1100" dirty="0" smtClean="0">
                <a:latin typeface="+mj-lt"/>
              </a:rPr>
              <a:t>             </a:t>
            </a:r>
            <a:fld id="{6DC3AFB4-27F0-46E6-9841-D8687D02F306}" type="slidenum">
              <a:rPr lang="en-US" sz="1400" smtClean="0">
                <a:latin typeface="+mj-lt"/>
              </a:rPr>
              <a:pPr>
                <a:buNone/>
              </a:pPr>
              <a:t>6</a:t>
            </a:fld>
            <a:endParaRPr lang="en-US" sz="1400" dirty="0" smtClean="0">
              <a:latin typeface="+mj-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563562"/>
          </a:xfrm>
        </p:spPr>
        <p:txBody>
          <a:bodyPr>
            <a:noAutofit/>
          </a:bodyPr>
          <a:lstStyle/>
          <a:p>
            <a:pPr algn="ctr"/>
            <a:r>
              <a:rPr lang="en-US" sz="3200" dirty="0" smtClean="0"/>
              <a:t>President’s Statement (continued)</a:t>
            </a:r>
            <a:endParaRPr lang="en-US" sz="3200" dirty="0"/>
          </a:p>
        </p:txBody>
      </p:sp>
      <p:sp>
        <p:nvSpPr>
          <p:cNvPr id="3" name="Slide Number Placeholder 2"/>
          <p:cNvSpPr>
            <a:spLocks noGrp="1"/>
          </p:cNvSpPr>
          <p:nvPr>
            <p:ph type="sldNum" sz="quarter" idx="12"/>
          </p:nvPr>
        </p:nvSpPr>
        <p:spPr>
          <a:noFill/>
        </p:spPr>
        <p:txBody>
          <a:bodyPr/>
          <a:lstStyle/>
          <a:p>
            <a:fld id="{BDE694B3-EF48-432B-9629-2385CAD0F174}" type="slidenum">
              <a:rPr lang="en-US" smtClean="0">
                <a:solidFill>
                  <a:schemeClr val="tx1"/>
                </a:solidFill>
              </a:rPr>
              <a:pPr/>
              <a:t>7</a:t>
            </a:fld>
            <a:endParaRPr lang="en-US" dirty="0">
              <a:solidFill>
                <a:schemeClr val="tx1"/>
              </a:solidFill>
            </a:endParaRPr>
          </a:p>
        </p:txBody>
      </p:sp>
      <p:sp>
        <p:nvSpPr>
          <p:cNvPr id="4" name="Content Placeholder 3"/>
          <p:cNvSpPr>
            <a:spLocks noGrp="1"/>
          </p:cNvSpPr>
          <p:nvPr>
            <p:ph sz="quarter" idx="1"/>
          </p:nvPr>
        </p:nvSpPr>
        <p:spPr>
          <a:xfrm>
            <a:off x="-228600" y="914400"/>
            <a:ext cx="9220200" cy="5105400"/>
          </a:xfrm>
        </p:spPr>
        <p:txBody>
          <a:bodyPr>
            <a:normAutofit fontScale="55000" lnSpcReduction="20000"/>
          </a:bodyPr>
          <a:lstStyle/>
          <a:p>
            <a:pPr>
              <a:lnSpc>
                <a:spcPct val="120000"/>
              </a:lnSpc>
            </a:pPr>
            <a:r>
              <a:rPr lang="en-US" sz="2500" dirty="0" smtClean="0"/>
              <a:t>For these reasons, I believe it is prudent for the UW community to begin a discussion about the university’s priorities and how those priorities should guide our future budget decisions in concert with our university planning efforts.  If the current state fiscal strength outlasts the downturn, we will be a better institution for having asked questions that we haven’t asked ourselves for several years as we focused on restoring competitiveness and excellence. Not only will we be a better institution, we will continue to merit the confidence that state policymakers have placed in us.  But if not, we’ll be better prepared for the hard conversations that may ensue. </a:t>
            </a:r>
          </a:p>
          <a:p>
            <a:pPr>
              <a:lnSpc>
                <a:spcPct val="120000"/>
              </a:lnSpc>
            </a:pPr>
            <a:r>
              <a:rPr lang="en-US" sz="2500" dirty="0" smtClean="0"/>
              <a:t>I have asked UW Provost Myron Allen to lead a thoughtful and deliberate university-wide discussion about our institutional priorities.  I also hope we will take this opportunity to explore economies or efficiencies that might be achieved through changes in our policies and practices.  These conversations of course will be open to the entire campus community, and I encourage you all to voice your opinion.  And of course, we will engage all of our campus constituent groups including my Executive Council, deans, directors, Faculty Senate, Staff Senate, and ASUW.  I will ask Provost Allen to report back to me with conclusions and recommendations from these discussions by June 1.</a:t>
            </a:r>
          </a:p>
          <a:p>
            <a:pPr>
              <a:lnSpc>
                <a:spcPct val="120000"/>
              </a:lnSpc>
            </a:pPr>
            <a:r>
              <a:rPr lang="en-US" sz="2500" dirty="0" smtClean="0"/>
              <a:t>I want to propose two ground rules for the discussion.  First, let’s not frame it in a way that causes us to lose ground.  UW has made remarkable strides in academic quality and stature in the past ten years, largely through a combination of the state’s favorable budgets and a level of credibility established through focused planning and follow-through.   The furthest thing from our minds should be budget measures – such as across-the-board reductions – that will dissipate our progress and diminish our distinctiveness.  Second, let’s bear in mind the vision established in our own planning documents.  The most succinct statement of this vision appears in </a:t>
            </a:r>
            <a:r>
              <a:rPr lang="en-US" sz="2500" i="1" dirty="0" smtClean="0"/>
              <a:t>Creation of the Future 3</a:t>
            </a:r>
            <a:r>
              <a:rPr lang="en-US" sz="2500" dirty="0" smtClean="0"/>
              <a:t>, distributed last September by the Office of Academic Affairs:   “to explore, create, and share knowledge, in areas that are meaningful to our constituencies and at a level of accomplishment that garners international recognition.”  Our teaching, research, and service missions lie at the core of this vision, and they should be the last of our endeavors to suffer from budget reductions, should we ever have to manage them.</a:t>
            </a:r>
            <a:endParaRPr lang="en-US" sz="2500" i="1"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Campus-Wide Discussion</a:t>
            </a:r>
            <a:endParaRPr lang="en-US" dirty="0"/>
          </a:p>
        </p:txBody>
      </p:sp>
      <p:sp>
        <p:nvSpPr>
          <p:cNvPr id="3" name="Content Placeholder 2"/>
          <p:cNvSpPr>
            <a:spLocks noGrp="1"/>
          </p:cNvSpPr>
          <p:nvPr>
            <p:ph sz="quarter" idx="1"/>
          </p:nvPr>
        </p:nvSpPr>
        <p:spPr/>
        <p:txBody>
          <a:bodyPr>
            <a:normAutofit/>
          </a:bodyPr>
          <a:lstStyle/>
          <a:p>
            <a:r>
              <a:rPr lang="en-US" dirty="0" smtClean="0"/>
              <a:t>Ground Rules</a:t>
            </a:r>
          </a:p>
          <a:p>
            <a:pPr lvl="1"/>
            <a:r>
              <a:rPr lang="en-US" dirty="0" smtClean="0"/>
              <a:t>Respect UW’s priorities and maintain core mission</a:t>
            </a:r>
          </a:p>
          <a:p>
            <a:pPr lvl="1"/>
            <a:r>
              <a:rPr lang="en-US" dirty="0" smtClean="0"/>
              <a:t>“Will to prioritize” block grant responsibility </a:t>
            </a:r>
          </a:p>
          <a:p>
            <a:pPr lvl="1"/>
            <a:r>
              <a:rPr lang="en-US" dirty="0" smtClean="0"/>
              <a:t>No across-the-board reductions</a:t>
            </a:r>
          </a:p>
          <a:p>
            <a:pPr lvl="1"/>
            <a:r>
              <a:rPr lang="en-US" dirty="0" smtClean="0"/>
              <a:t>Multiple budget reduction scenarios</a:t>
            </a:r>
          </a:p>
          <a:p>
            <a:pPr lvl="1"/>
            <a:r>
              <a:rPr lang="en-US" dirty="0" smtClean="0"/>
              <a:t>Adhere to UW’s vision articulated in </a:t>
            </a:r>
            <a:r>
              <a:rPr lang="en-US" i="1" dirty="0" smtClean="0"/>
              <a:t>Creation of the Future </a:t>
            </a:r>
            <a:r>
              <a:rPr lang="en-US" dirty="0" smtClean="0"/>
              <a:t>3:  “To explore, create, and share knowledge, in areas that are meaningful to our constituencies and at a level of accomplishment that garners international recognition.”</a:t>
            </a:r>
            <a:endParaRPr lang="en-US" dirty="0"/>
          </a:p>
        </p:txBody>
      </p:sp>
      <p:sp>
        <p:nvSpPr>
          <p:cNvPr id="5" name="Slide Number Placeholder 4"/>
          <p:cNvSpPr>
            <a:spLocks noGrp="1"/>
          </p:cNvSpPr>
          <p:nvPr>
            <p:ph type="sldNum" sz="quarter" idx="12"/>
          </p:nvPr>
        </p:nvSpPr>
        <p:spPr>
          <a:noFill/>
        </p:spPr>
        <p:txBody>
          <a:bodyPr/>
          <a:lstStyle/>
          <a:p>
            <a:fld id="{BDE694B3-EF48-432B-9629-2385CAD0F174}" type="slidenum">
              <a:rPr lang="en-US" smtClean="0">
                <a:solidFill>
                  <a:schemeClr val="tx1"/>
                </a:solidFill>
              </a:rPr>
              <a:pPr/>
              <a:t>8</a:t>
            </a:fld>
            <a:endParaRPr lang="en-US"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Perspective: UW’s 4 Agency Accounts</a:t>
            </a:r>
            <a:endParaRPr lang="en-US" dirty="0"/>
          </a:p>
        </p:txBody>
      </p:sp>
      <p:graphicFrame>
        <p:nvGraphicFramePr>
          <p:cNvPr id="4" name="Table 3"/>
          <p:cNvGraphicFramePr>
            <a:graphicFrameLocks noGrp="1"/>
          </p:cNvGraphicFramePr>
          <p:nvPr/>
        </p:nvGraphicFramePr>
        <p:xfrm>
          <a:off x="152400" y="1447800"/>
          <a:ext cx="8839200" cy="5211531"/>
        </p:xfrm>
        <a:graphic>
          <a:graphicData uri="http://schemas.openxmlformats.org/drawingml/2006/table">
            <a:tbl>
              <a:tblPr/>
              <a:tblGrid>
                <a:gridCol w="1600200"/>
                <a:gridCol w="2133600"/>
                <a:gridCol w="1371600"/>
                <a:gridCol w="1371600"/>
                <a:gridCol w="1143000"/>
                <a:gridCol w="1219200"/>
              </a:tblGrid>
              <a:tr h="575733">
                <a:tc>
                  <a:txBody>
                    <a:bodyPr/>
                    <a:lstStyle/>
                    <a:p>
                      <a:pPr marL="0" marR="0">
                        <a:lnSpc>
                          <a:spcPct val="115000"/>
                        </a:lnSpc>
                        <a:spcBef>
                          <a:spcPts val="0"/>
                        </a:spcBef>
                        <a:spcAft>
                          <a:spcPts val="0"/>
                        </a:spcAft>
                      </a:pPr>
                      <a:r>
                        <a:rPr lang="en-US" sz="1800" b="1" dirty="0">
                          <a:solidFill>
                            <a:srgbClr val="FFFFFF"/>
                          </a:solidFill>
                          <a:latin typeface="Times New Roman"/>
                          <a:ea typeface="Calibri"/>
                          <a:cs typeface="Times New Roman"/>
                        </a:rPr>
                        <a:t>Program</a:t>
                      </a:r>
                      <a:endParaRPr lang="en-US" sz="1800" dirty="0">
                        <a:latin typeface="Times New Roman"/>
                        <a:ea typeface="Calibri"/>
                        <a:cs typeface="Times New Roman"/>
                      </a:endParaRPr>
                    </a:p>
                  </a:txBody>
                  <a:tcPr marL="51807" marR="51807"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marL="0" marR="0" algn="r">
                        <a:lnSpc>
                          <a:spcPct val="115000"/>
                        </a:lnSpc>
                        <a:spcBef>
                          <a:spcPts val="0"/>
                        </a:spcBef>
                        <a:spcAft>
                          <a:spcPts val="0"/>
                        </a:spcAft>
                      </a:pPr>
                      <a:r>
                        <a:rPr lang="en-US" sz="1800" b="1" dirty="0">
                          <a:solidFill>
                            <a:srgbClr val="FFFFFF"/>
                          </a:solidFill>
                          <a:latin typeface="Times New Roman"/>
                          <a:ea typeface="Calibri"/>
                          <a:cs typeface="Times New Roman"/>
                        </a:rPr>
                        <a:t>FY10 </a:t>
                      </a:r>
                      <a:r>
                        <a:rPr lang="en-US" sz="1800" b="1" dirty="0" smtClean="0">
                          <a:solidFill>
                            <a:srgbClr val="FFFFFF"/>
                          </a:solidFill>
                          <a:latin typeface="Times New Roman"/>
                          <a:ea typeface="Calibri"/>
                          <a:cs typeface="Times New Roman"/>
                        </a:rPr>
                        <a:t>General</a:t>
                      </a:r>
                      <a:r>
                        <a:rPr lang="en-US" sz="1800" b="1" baseline="0" dirty="0" smtClean="0">
                          <a:solidFill>
                            <a:srgbClr val="FFFFFF"/>
                          </a:solidFill>
                          <a:latin typeface="Times New Roman"/>
                          <a:ea typeface="Calibri"/>
                          <a:cs typeface="Times New Roman"/>
                        </a:rPr>
                        <a:t> Fund Appropriation</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marL="0" marR="0" algn="r">
                        <a:lnSpc>
                          <a:spcPct val="115000"/>
                        </a:lnSpc>
                        <a:spcBef>
                          <a:spcPts val="0"/>
                        </a:spcBef>
                        <a:spcAft>
                          <a:spcPts val="0"/>
                        </a:spcAft>
                      </a:pPr>
                      <a:r>
                        <a:rPr lang="en-US" sz="1800" b="1" dirty="0">
                          <a:solidFill>
                            <a:srgbClr val="FFFFFF"/>
                          </a:solidFill>
                          <a:latin typeface="Times New Roman"/>
                          <a:ea typeface="Calibri"/>
                          <a:cs typeface="Times New Roman"/>
                        </a:rPr>
                        <a:t>1</a:t>
                      </a:r>
                      <a:r>
                        <a:rPr lang="en-US" sz="1800" b="1" dirty="0" smtClean="0">
                          <a:solidFill>
                            <a:srgbClr val="FFFFFF"/>
                          </a:solidFill>
                          <a:latin typeface="Times New Roman"/>
                          <a:ea typeface="Calibri"/>
                          <a:cs typeface="Times New Roman"/>
                        </a:rPr>
                        <a:t>%</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marL="0" marR="0" algn="r">
                        <a:lnSpc>
                          <a:spcPct val="115000"/>
                        </a:lnSpc>
                        <a:spcBef>
                          <a:spcPts val="0"/>
                        </a:spcBef>
                        <a:spcAft>
                          <a:spcPts val="0"/>
                        </a:spcAft>
                      </a:pPr>
                      <a:r>
                        <a:rPr lang="en-US" sz="1800" b="1" dirty="0">
                          <a:solidFill>
                            <a:srgbClr val="FFFFFF"/>
                          </a:solidFill>
                          <a:latin typeface="Times New Roman"/>
                          <a:ea typeface="Calibri"/>
                          <a:cs typeface="Times New Roman"/>
                        </a:rPr>
                        <a:t>2.5</a:t>
                      </a:r>
                      <a:r>
                        <a:rPr lang="en-US" sz="1800" b="1" dirty="0" smtClean="0">
                          <a:solidFill>
                            <a:srgbClr val="FFFFFF"/>
                          </a:solidFill>
                          <a:latin typeface="Times New Roman"/>
                          <a:ea typeface="Calibri"/>
                          <a:cs typeface="Times New Roman"/>
                        </a:rPr>
                        <a:t>%</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marL="0" marR="0" algn="r">
                        <a:lnSpc>
                          <a:spcPct val="115000"/>
                        </a:lnSpc>
                        <a:spcBef>
                          <a:spcPts val="0"/>
                        </a:spcBef>
                        <a:spcAft>
                          <a:spcPts val="0"/>
                        </a:spcAft>
                      </a:pPr>
                      <a:r>
                        <a:rPr lang="en-US" sz="1800" b="1" dirty="0">
                          <a:solidFill>
                            <a:srgbClr val="FFFFFF"/>
                          </a:solidFill>
                          <a:latin typeface="Times New Roman"/>
                          <a:ea typeface="Calibri"/>
                          <a:cs typeface="Times New Roman"/>
                        </a:rPr>
                        <a:t>5</a:t>
                      </a:r>
                      <a:r>
                        <a:rPr lang="en-US" sz="1800" b="1" dirty="0" smtClean="0">
                          <a:solidFill>
                            <a:srgbClr val="FFFFFF"/>
                          </a:solidFill>
                          <a:latin typeface="Times New Roman"/>
                          <a:ea typeface="Calibri"/>
                          <a:cs typeface="Times New Roman"/>
                        </a:rPr>
                        <a:t>%</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c>
                  <a:txBody>
                    <a:bodyPr/>
                    <a:lstStyle/>
                    <a:p>
                      <a:pPr marL="0" marR="0" algn="r">
                        <a:lnSpc>
                          <a:spcPct val="115000"/>
                        </a:lnSpc>
                        <a:spcBef>
                          <a:spcPts val="0"/>
                        </a:spcBef>
                        <a:spcAft>
                          <a:spcPts val="0"/>
                        </a:spcAft>
                      </a:pPr>
                      <a:r>
                        <a:rPr lang="en-US" sz="1800" b="1" dirty="0">
                          <a:solidFill>
                            <a:srgbClr val="FFFFFF"/>
                          </a:solidFill>
                          <a:latin typeface="Times New Roman"/>
                          <a:ea typeface="Calibri"/>
                          <a:cs typeface="Times New Roman"/>
                        </a:rPr>
                        <a:t>7.5</a:t>
                      </a:r>
                      <a:r>
                        <a:rPr lang="en-US" sz="1800" b="1" dirty="0" smtClean="0">
                          <a:solidFill>
                            <a:srgbClr val="FFFFFF"/>
                          </a:solidFill>
                          <a:latin typeface="Times New Roman"/>
                          <a:ea typeface="Calibri"/>
                          <a:cs typeface="Times New Roman"/>
                        </a:rPr>
                        <a:t>%</a:t>
                      </a:r>
                      <a:endParaRPr lang="en-US" sz="1800" dirty="0">
                        <a:latin typeface="Times New Roman"/>
                        <a:ea typeface="Calibri"/>
                        <a:cs typeface="Times New Roman"/>
                      </a:endParaRPr>
                    </a:p>
                  </a:txBody>
                  <a:tcPr marL="51807" marR="51807"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solidFill>
                      <a:srgbClr val="9BBB59"/>
                    </a:solidFill>
                  </a:tcPr>
                </a:tc>
              </a:tr>
              <a:tr h="1151467">
                <a:tc>
                  <a:txBody>
                    <a:bodyPr/>
                    <a:lstStyle/>
                    <a:p>
                      <a:pPr marL="0" marR="0">
                        <a:lnSpc>
                          <a:spcPct val="115000"/>
                        </a:lnSpc>
                        <a:spcBef>
                          <a:spcPts val="0"/>
                        </a:spcBef>
                        <a:spcAft>
                          <a:spcPts val="0"/>
                        </a:spcAft>
                      </a:pPr>
                      <a:r>
                        <a:rPr lang="en-US" sz="1800" b="1" dirty="0">
                          <a:latin typeface="Times New Roman"/>
                          <a:ea typeface="Calibri"/>
                          <a:cs typeface="Times New Roman"/>
                        </a:rPr>
                        <a:t>University of </a:t>
                      </a:r>
                      <a:r>
                        <a:rPr lang="en-US" sz="1800" b="1" dirty="0" smtClean="0">
                          <a:latin typeface="Times New Roman"/>
                          <a:ea typeface="Calibri"/>
                          <a:cs typeface="Times New Roman"/>
                        </a:rPr>
                        <a:t>Wyoming</a:t>
                      </a:r>
                      <a:endParaRPr lang="en-US" sz="1800" dirty="0">
                        <a:latin typeface="Times New Roman"/>
                        <a:ea typeface="Calibri"/>
                        <a:cs typeface="Times New Roman"/>
                      </a:endParaRPr>
                    </a:p>
                  </a:txBody>
                  <a:tcPr marL="51807" marR="51807"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b="1" dirty="0">
                          <a:latin typeface="Times New Roman"/>
                          <a:ea typeface="Calibri"/>
                          <a:cs typeface="Times New Roman"/>
                        </a:rPr>
                        <a:t>183,001,782</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Times New Roman"/>
                          <a:ea typeface="Calibri"/>
                          <a:cs typeface="Times New Roman"/>
                        </a:rPr>
                        <a:t>1,830,017</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Times New Roman"/>
                          <a:ea typeface="Calibri"/>
                          <a:cs typeface="Times New Roman"/>
                        </a:rPr>
                        <a:t>4,575,045</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9,150,089</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13,725,134</a:t>
                      </a:r>
                    </a:p>
                  </a:txBody>
                  <a:tcPr marL="51807" marR="51807"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1151467">
                <a:tc>
                  <a:txBody>
                    <a:bodyPr/>
                    <a:lstStyle/>
                    <a:p>
                      <a:pPr marL="0" marR="0">
                        <a:lnSpc>
                          <a:spcPct val="115000"/>
                        </a:lnSpc>
                        <a:spcBef>
                          <a:spcPts val="0"/>
                        </a:spcBef>
                        <a:spcAft>
                          <a:spcPts val="0"/>
                        </a:spcAft>
                      </a:pPr>
                      <a:r>
                        <a:rPr lang="en-US" sz="1800" b="1" dirty="0">
                          <a:latin typeface="Times New Roman"/>
                          <a:ea typeface="Calibri"/>
                          <a:cs typeface="Times New Roman"/>
                        </a:rPr>
                        <a:t>UW-Medical </a:t>
                      </a:r>
                      <a:r>
                        <a:rPr lang="en-US" sz="1800" b="1" dirty="0" smtClean="0">
                          <a:latin typeface="Times New Roman"/>
                          <a:ea typeface="Calibri"/>
                          <a:cs typeface="Times New Roman"/>
                        </a:rPr>
                        <a:t>Education</a:t>
                      </a:r>
                      <a:endParaRPr lang="en-US" sz="1800" dirty="0">
                        <a:latin typeface="Times New Roman"/>
                        <a:ea typeface="Calibri"/>
                        <a:cs typeface="Times New Roman"/>
                      </a:endParaRPr>
                    </a:p>
                  </a:txBody>
                  <a:tcPr marL="51807" marR="51807"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b="1" dirty="0">
                          <a:latin typeface="Times New Roman"/>
                          <a:ea typeface="Calibri"/>
                          <a:cs typeface="Times New Roman"/>
                        </a:rPr>
                        <a:t>14,515,206</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Times New Roman"/>
                          <a:ea typeface="Calibri"/>
                          <a:cs typeface="Times New Roman"/>
                        </a:rPr>
                        <a:t>145,152</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362,880</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725,760</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1,088,640</a:t>
                      </a:r>
                    </a:p>
                  </a:txBody>
                  <a:tcPr marL="51807" marR="51807"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1151467">
                <a:tc>
                  <a:txBody>
                    <a:bodyPr/>
                    <a:lstStyle/>
                    <a:p>
                      <a:pPr marL="0" marR="0">
                        <a:lnSpc>
                          <a:spcPct val="115000"/>
                        </a:lnSpc>
                        <a:spcBef>
                          <a:spcPts val="0"/>
                        </a:spcBef>
                        <a:spcAft>
                          <a:spcPts val="0"/>
                        </a:spcAft>
                      </a:pPr>
                      <a:r>
                        <a:rPr lang="en-US" sz="1800" b="1" dirty="0" smtClean="0">
                          <a:latin typeface="Times New Roman"/>
                          <a:ea typeface="Calibri"/>
                          <a:cs typeface="Times New Roman"/>
                        </a:rPr>
                        <a:t>WICHE</a:t>
                      </a:r>
                      <a:endParaRPr lang="en-US" sz="1800" dirty="0">
                        <a:latin typeface="Times New Roman"/>
                        <a:ea typeface="Calibri"/>
                        <a:cs typeface="Times New Roman"/>
                      </a:endParaRPr>
                    </a:p>
                  </a:txBody>
                  <a:tcPr marL="51807" marR="51807"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b="1" dirty="0">
                          <a:latin typeface="Times New Roman"/>
                          <a:ea typeface="Calibri"/>
                          <a:cs typeface="Times New Roman"/>
                        </a:rPr>
                        <a:t>2,726,700</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27,267</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Times New Roman"/>
                          <a:ea typeface="Calibri"/>
                          <a:cs typeface="Times New Roman"/>
                        </a:rPr>
                        <a:t>68,168</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latin typeface="Times New Roman"/>
                          <a:ea typeface="Calibri"/>
                          <a:cs typeface="Times New Roman"/>
                        </a:rPr>
                        <a:t>136,335</a:t>
                      </a: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latin typeface="Times New Roman"/>
                          <a:ea typeface="Calibri"/>
                          <a:cs typeface="Times New Roman"/>
                        </a:rPr>
                        <a:t>204,503</a:t>
                      </a:r>
                    </a:p>
                  </a:txBody>
                  <a:tcPr marL="51807" marR="51807"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r h="1151467">
                <a:tc>
                  <a:txBody>
                    <a:bodyPr/>
                    <a:lstStyle/>
                    <a:p>
                      <a:pPr marL="0" marR="0">
                        <a:lnSpc>
                          <a:spcPct val="115000"/>
                        </a:lnSpc>
                        <a:spcBef>
                          <a:spcPts val="0"/>
                        </a:spcBef>
                        <a:spcAft>
                          <a:spcPts val="0"/>
                        </a:spcAft>
                      </a:pPr>
                      <a:r>
                        <a:rPr lang="en-US" sz="1800" b="1" dirty="0" smtClean="0">
                          <a:latin typeface="Times New Roman"/>
                          <a:ea typeface="Calibri"/>
                          <a:cs typeface="Times New Roman"/>
                        </a:rPr>
                        <a:t>EORI</a:t>
                      </a:r>
                      <a:endParaRPr lang="en-US" sz="1800" dirty="0">
                        <a:latin typeface="Times New Roman"/>
                        <a:ea typeface="Calibri"/>
                        <a:cs typeface="Times New Roman"/>
                      </a:endParaRPr>
                    </a:p>
                  </a:txBody>
                  <a:tcPr marL="51807" marR="51807" marT="0" marB="0">
                    <a:lnL w="12700" cap="flat" cmpd="sng" algn="ctr">
                      <a:solidFill>
                        <a:srgbClr val="9BBB59"/>
                      </a:solidFill>
                      <a:prstDash val="solid"/>
                      <a:round/>
                      <a:headEnd type="none" w="med" len="med"/>
                      <a:tailEnd type="none" w="med" len="med"/>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b="1" dirty="0" smtClean="0">
                          <a:latin typeface="Times New Roman"/>
                          <a:ea typeface="Calibri"/>
                          <a:cs typeface="Times New Roman"/>
                        </a:rPr>
                        <a:t>3,055,413</a:t>
                      </a:r>
                      <a:endParaRPr lang="en-US" sz="1800" b="1"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smtClean="0">
                          <a:latin typeface="Times New Roman"/>
                          <a:ea typeface="Calibri"/>
                          <a:cs typeface="Times New Roman"/>
                        </a:rPr>
                        <a:t>30,554</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smtClean="0">
                          <a:latin typeface="Times New Roman"/>
                          <a:ea typeface="Calibri"/>
                          <a:cs typeface="Times New Roman"/>
                        </a:rPr>
                        <a:t>76,385</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smtClean="0">
                          <a:latin typeface="Times New Roman"/>
                          <a:ea typeface="Calibri"/>
                          <a:cs typeface="Times New Roman"/>
                        </a:rPr>
                        <a:t>152,771</a:t>
                      </a:r>
                      <a:endParaRPr lang="en-US" sz="1800" dirty="0">
                        <a:latin typeface="Times New Roman"/>
                        <a:ea typeface="Calibri"/>
                        <a:cs typeface="Times New Roman"/>
                      </a:endParaRPr>
                    </a:p>
                  </a:txBody>
                  <a:tcPr marL="51807" marR="51807" marT="0" marB="0">
                    <a:lnL>
                      <a:noFill/>
                    </a:lnL>
                    <a:lnR>
                      <a:noFill/>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smtClean="0">
                          <a:latin typeface="Times New Roman"/>
                          <a:ea typeface="Calibri"/>
                          <a:cs typeface="Times New Roman"/>
                        </a:rPr>
                        <a:t>229,155</a:t>
                      </a:r>
                      <a:endParaRPr lang="en-US" sz="1800" dirty="0">
                        <a:latin typeface="Times New Roman"/>
                        <a:ea typeface="Calibri"/>
                        <a:cs typeface="Times New Roman"/>
                      </a:endParaRPr>
                    </a:p>
                  </a:txBody>
                  <a:tcPr marL="51807" marR="51807" marT="0" marB="0">
                    <a:lnL>
                      <a:noFill/>
                    </a:lnL>
                    <a:lnR w="12700" cap="flat" cmpd="sng" algn="ctr">
                      <a:solidFill>
                        <a:srgbClr val="9BBB59"/>
                      </a:solidFill>
                      <a:prstDash val="solid"/>
                      <a:round/>
                      <a:headEnd type="none" w="med" len="med"/>
                      <a:tailEnd type="none" w="med" len="med"/>
                    </a:lnR>
                    <a:lnT w="12700" cap="flat" cmpd="sng" algn="ctr">
                      <a:solidFill>
                        <a:srgbClr val="9BBB59"/>
                      </a:solidFill>
                      <a:prstDash val="solid"/>
                      <a:round/>
                      <a:headEnd type="none" w="med" len="med"/>
                      <a:tailEnd type="none" w="med" len="med"/>
                    </a:lnT>
                    <a:lnB w="12700" cap="flat" cmpd="sng" algn="ctr">
                      <a:solidFill>
                        <a:srgbClr val="9BBB59"/>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a:noFill/>
        </p:spPr>
        <p:txBody>
          <a:bodyPr/>
          <a:lstStyle/>
          <a:p>
            <a:fld id="{BDE694B3-EF48-432B-9629-2385CAD0F174}" type="slidenum">
              <a:rPr lang="en-US" smtClean="0">
                <a:solidFill>
                  <a:schemeClr val="tx1"/>
                </a:solidFill>
              </a:rPr>
              <a:pPr/>
              <a:t>9</a:t>
            </a:fld>
            <a:endParaRPr lang="en-US"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1485</TotalTime>
  <Words>769</Words>
  <Application>Microsoft Office PowerPoint</Application>
  <PresentationFormat>On-screen Show (4:3)</PresentationFormat>
  <Paragraphs>238</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Equity</vt:lpstr>
      <vt:lpstr>Budget Planning</vt:lpstr>
      <vt:lpstr>National Look at Economic Conditions </vt:lpstr>
      <vt:lpstr>Budget Woes: A State-by-State Snapshot</vt:lpstr>
      <vt:lpstr>Fiscal 2009 Estimated Budget Gaps</vt:lpstr>
      <vt:lpstr>National Look at Economic Conditions </vt:lpstr>
      <vt:lpstr>President’s Statement to the Campus on the Economy </vt:lpstr>
      <vt:lpstr>President’s Statement (continued)</vt:lpstr>
      <vt:lpstr>Campus-Wide Discussion</vt:lpstr>
      <vt:lpstr>Perspective: UW’s 4 Agency Accounts</vt:lpstr>
      <vt:lpstr>Perspective: Tuition</vt:lpstr>
      <vt:lpstr>Perspective: Tuition</vt:lpstr>
      <vt:lpstr>Perspective: FY 2009 Section I Funding </vt:lpstr>
      <vt:lpstr> Budget Planning</vt:lpstr>
      <vt:lpstr>Process/Timeline – Spring 2009</vt:lpstr>
    </vt:vector>
  </TitlesOfParts>
  <Company>University of Wyoming</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 Planning and Process</dc:title>
  <dc:creator>Office of the President</dc:creator>
  <cp:lastModifiedBy>Office of the President</cp:lastModifiedBy>
  <cp:revision>90</cp:revision>
  <dcterms:created xsi:type="dcterms:W3CDTF">2009-01-12T16:00:35Z</dcterms:created>
  <dcterms:modified xsi:type="dcterms:W3CDTF">2009-01-21T17:40:52Z</dcterms:modified>
</cp:coreProperties>
</file>