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5CCEE4-E074-4456-9306-3492D55EC2BC}" v="1" dt="2022-02-04T16:33:36.88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3"/>
    <p:restoredTop sz="94788"/>
  </p:normalViewPr>
  <p:slideViewPr>
    <p:cSldViewPr>
      <p:cViewPr varScale="1">
        <p:scale>
          <a:sx n="153" d="100"/>
          <a:sy n="153" d="100"/>
        </p:scale>
        <p:origin x="2252" y="1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6374" y="194882"/>
            <a:ext cx="7209790" cy="1243965"/>
          </a:xfrm>
          <a:prstGeom prst="rect">
            <a:avLst/>
          </a:prstGeom>
        </p:spPr>
        <p:txBody>
          <a:bodyPr wrap="square" lIns="0" tIns="0" rIns="0" bIns="0">
            <a:spAutoFit/>
          </a:bodyPr>
          <a:lstStyle>
            <a:lvl1pPr>
              <a:defRPr sz="4000" b="0" i="0">
                <a:solidFill>
                  <a:schemeClr val="tx1"/>
                </a:solidFill>
                <a:latin typeface="Tw Cen MT"/>
                <a:cs typeface="Tw Cen MT"/>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Tw Cen MT"/>
                <a:cs typeface="Tw Cen MT"/>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Tw Cen MT"/>
                <a:cs typeface="Tw Cen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Tw Cen MT"/>
                <a:cs typeface="Tw Cen M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Tw Cen MT"/>
                <a:cs typeface="Tw Cen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666232"/>
            <a:ext cx="9144000" cy="119176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83838" y="194882"/>
            <a:ext cx="8576322" cy="1925320"/>
          </a:xfrm>
          <a:prstGeom prst="rect">
            <a:avLst/>
          </a:prstGeom>
        </p:spPr>
        <p:txBody>
          <a:bodyPr wrap="square" lIns="0" tIns="0" rIns="0" bIns="0">
            <a:spAutoFit/>
          </a:bodyPr>
          <a:lstStyle>
            <a:lvl1pPr>
              <a:defRPr sz="4000" b="0" i="0">
                <a:solidFill>
                  <a:schemeClr val="tx1"/>
                </a:solidFill>
                <a:latin typeface="Tw Cen MT"/>
                <a:cs typeface="Tw Cen MT"/>
              </a:defRPr>
            </a:lvl1pPr>
          </a:lstStyle>
          <a:p>
            <a:endParaRPr/>
          </a:p>
        </p:txBody>
      </p:sp>
      <p:sp>
        <p:nvSpPr>
          <p:cNvPr id="3" name="Holder 3"/>
          <p:cNvSpPr>
            <a:spLocks noGrp="1"/>
          </p:cNvSpPr>
          <p:nvPr>
            <p:ph type="body" idx="1"/>
          </p:nvPr>
        </p:nvSpPr>
        <p:spPr>
          <a:xfrm>
            <a:off x="912835" y="1187669"/>
            <a:ext cx="7318329" cy="3317240"/>
          </a:xfrm>
          <a:prstGeom prst="rect">
            <a:avLst/>
          </a:prstGeom>
        </p:spPr>
        <p:txBody>
          <a:bodyPr wrap="square" lIns="0" tIns="0" rIns="0" bIns="0">
            <a:spAutoFit/>
          </a:bodyPr>
          <a:lstStyle>
            <a:lvl1pPr>
              <a:defRPr sz="1800" b="0" i="0">
                <a:solidFill>
                  <a:schemeClr val="tx1"/>
                </a:solidFill>
                <a:latin typeface="Tw Cen MT"/>
                <a:cs typeface="Tw Cen MT"/>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2/4/2022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hyperlink" Target="http://www.uwyo.edu/acadaffairs/academic-personnel/reviews/annual.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help@interfolio.com" TargetMode="External"/><Relationship Id="rId2" Type="http://schemas.openxmlformats.org/officeDocument/2006/relationships/hyperlink" Target="http://www.uwyo.edu/acadaffairs/academic-personnel/reviews/annual.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terfolio.com/"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8633" y="2754587"/>
            <a:ext cx="7126605" cy="635000"/>
          </a:xfrm>
          <a:prstGeom prst="rect">
            <a:avLst/>
          </a:prstGeom>
        </p:spPr>
        <p:txBody>
          <a:bodyPr vert="horz" wrap="square" lIns="0" tIns="12065" rIns="0" bIns="0" rtlCol="0">
            <a:spAutoFit/>
          </a:bodyPr>
          <a:lstStyle/>
          <a:p>
            <a:pPr marL="12700">
              <a:lnSpc>
                <a:spcPct val="100000"/>
              </a:lnSpc>
              <a:spcBef>
                <a:spcPts val="95"/>
              </a:spcBef>
            </a:pPr>
            <a:r>
              <a:rPr spc="-5" dirty="0"/>
              <a:t>202</a:t>
            </a:r>
            <a:r>
              <a:rPr lang="en-US" spc="-5" dirty="0"/>
              <a:t>1</a:t>
            </a:r>
            <a:r>
              <a:rPr spc="-5" dirty="0"/>
              <a:t> Annual </a:t>
            </a:r>
            <a:r>
              <a:rPr spc="-15" dirty="0"/>
              <a:t>Evaluation </a:t>
            </a:r>
            <a:r>
              <a:rPr spc="-30" dirty="0"/>
              <a:t>for</a:t>
            </a:r>
            <a:r>
              <a:rPr dirty="0"/>
              <a:t> </a:t>
            </a:r>
            <a:r>
              <a:rPr spc="-10" dirty="0"/>
              <a:t>Faculty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659" y="0"/>
            <a:ext cx="7735570" cy="1666239"/>
          </a:xfrm>
          <a:prstGeom prst="rect">
            <a:avLst/>
          </a:prstGeom>
        </p:spPr>
        <p:txBody>
          <a:bodyPr vert="horz" wrap="square" lIns="0" tIns="156210" rIns="0" bIns="0" rtlCol="0">
            <a:spAutoFit/>
          </a:bodyPr>
          <a:lstStyle/>
          <a:p>
            <a:pPr marL="635635" algn="ctr">
              <a:lnSpc>
                <a:spcPct val="100000"/>
              </a:lnSpc>
              <a:spcBef>
                <a:spcPts val="1230"/>
              </a:spcBef>
            </a:pPr>
            <a:r>
              <a:rPr spc="-5" dirty="0"/>
              <a:t>Submitting </a:t>
            </a:r>
            <a:r>
              <a:rPr spc="-30" dirty="0"/>
              <a:t>your</a:t>
            </a:r>
            <a:r>
              <a:rPr spc="-20" dirty="0"/>
              <a:t> </a:t>
            </a:r>
            <a:r>
              <a:rPr spc="-5" dirty="0"/>
              <a:t>materials</a:t>
            </a:r>
          </a:p>
          <a:p>
            <a:pPr marL="12700" marR="5080">
              <a:lnSpc>
                <a:spcPct val="100000"/>
              </a:lnSpc>
              <a:spcBef>
                <a:spcPts val="509"/>
              </a:spcBef>
            </a:pPr>
            <a:r>
              <a:rPr sz="1800" dirty="0"/>
              <a:t>Once </a:t>
            </a:r>
            <a:r>
              <a:rPr sz="1800" spc="-20" dirty="0"/>
              <a:t>you </a:t>
            </a:r>
            <a:r>
              <a:rPr sz="1800" spc="-10" dirty="0"/>
              <a:t>have </a:t>
            </a:r>
            <a:r>
              <a:rPr sz="1800" dirty="0"/>
              <a:t>uploaded all </a:t>
            </a:r>
            <a:r>
              <a:rPr sz="1800" spc="-15" dirty="0"/>
              <a:t>your </a:t>
            </a:r>
            <a:r>
              <a:rPr sz="1800" dirty="0"/>
              <a:t>required </a:t>
            </a:r>
            <a:r>
              <a:rPr sz="1800" spc="-5" dirty="0"/>
              <a:t>materials </a:t>
            </a:r>
            <a:r>
              <a:rPr sz="1800" spc="-20" dirty="0"/>
              <a:t>you </a:t>
            </a:r>
            <a:r>
              <a:rPr sz="1800" spc="-5" dirty="0"/>
              <a:t>will </a:t>
            </a:r>
            <a:r>
              <a:rPr sz="1800" dirty="0"/>
              <a:t>need to hit </a:t>
            </a:r>
            <a:r>
              <a:rPr sz="1800" spc="-5" dirty="0"/>
              <a:t>“Submit” </a:t>
            </a:r>
            <a:r>
              <a:rPr sz="1800" dirty="0"/>
              <a:t>on  the </a:t>
            </a:r>
            <a:r>
              <a:rPr sz="1800" spc="-15" dirty="0"/>
              <a:t>WyoVita </a:t>
            </a:r>
            <a:r>
              <a:rPr sz="1800" dirty="0"/>
              <a:t>section </a:t>
            </a:r>
            <a:r>
              <a:rPr sz="1800" u="heavy" dirty="0">
                <a:uFill>
                  <a:solidFill>
                    <a:srgbClr val="000000"/>
                  </a:solidFill>
                </a:uFill>
              </a:rPr>
              <a:t>AND</a:t>
            </a:r>
            <a:r>
              <a:rPr sz="1800" dirty="0"/>
              <a:t> the Candidate </a:t>
            </a:r>
            <a:r>
              <a:rPr sz="1800" spc="-5" dirty="0"/>
              <a:t>Documents </a:t>
            </a:r>
            <a:r>
              <a:rPr sz="1800" dirty="0"/>
              <a:t>section. </a:t>
            </a:r>
            <a:r>
              <a:rPr sz="1800" spc="-50" dirty="0"/>
              <a:t>You </a:t>
            </a:r>
            <a:r>
              <a:rPr sz="1800" dirty="0"/>
              <a:t>can </a:t>
            </a:r>
            <a:r>
              <a:rPr sz="1800" spc="-10" dirty="0"/>
              <a:t>preview </a:t>
            </a:r>
            <a:r>
              <a:rPr sz="1800" spc="-15" dirty="0"/>
              <a:t>your  </a:t>
            </a:r>
            <a:r>
              <a:rPr sz="1800" spc="-5" dirty="0"/>
              <a:t>materials </a:t>
            </a:r>
            <a:r>
              <a:rPr sz="1800" spc="-45" dirty="0"/>
              <a:t>by </a:t>
            </a:r>
            <a:r>
              <a:rPr sz="1800" dirty="0"/>
              <a:t>clicking </a:t>
            </a:r>
            <a:r>
              <a:rPr sz="1800" spc="-5" dirty="0"/>
              <a:t>“Preview </a:t>
            </a:r>
            <a:r>
              <a:rPr sz="1800" spc="-20" dirty="0"/>
              <a:t>Packet” </a:t>
            </a:r>
            <a:r>
              <a:rPr sz="1800" dirty="0"/>
              <a:t>at the top of the</a:t>
            </a:r>
            <a:r>
              <a:rPr sz="1800" spc="15" dirty="0"/>
              <a:t> </a:t>
            </a:r>
            <a:r>
              <a:rPr sz="1800" spc="-10" dirty="0"/>
              <a:t>page.</a:t>
            </a:r>
            <a:endParaRPr sz="1800"/>
          </a:p>
        </p:txBody>
      </p:sp>
      <p:sp>
        <p:nvSpPr>
          <p:cNvPr id="3" name="object 3"/>
          <p:cNvSpPr/>
          <p:nvPr/>
        </p:nvSpPr>
        <p:spPr>
          <a:xfrm>
            <a:off x="2464307" y="1815083"/>
            <a:ext cx="6149339" cy="365607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8739" y="3571905"/>
            <a:ext cx="2317750" cy="1032510"/>
          </a:xfrm>
          <a:prstGeom prst="rect">
            <a:avLst/>
          </a:prstGeom>
        </p:spPr>
        <p:txBody>
          <a:bodyPr vert="horz" wrap="square" lIns="0" tIns="13335" rIns="0" bIns="0" rtlCol="0">
            <a:spAutoFit/>
          </a:bodyPr>
          <a:lstStyle/>
          <a:p>
            <a:pPr marL="12700" marR="5080">
              <a:lnSpc>
                <a:spcPct val="100000"/>
              </a:lnSpc>
              <a:spcBef>
                <a:spcPts val="105"/>
              </a:spcBef>
            </a:pPr>
            <a:r>
              <a:rPr sz="1100" dirty="0">
                <a:latin typeface="Tw Cen MT"/>
                <a:cs typeface="Tw Cen MT"/>
              </a:rPr>
              <a:t>Note: Your case </a:t>
            </a:r>
            <a:r>
              <a:rPr sz="1100" spc="-5" dirty="0">
                <a:latin typeface="Tw Cen MT"/>
                <a:cs typeface="Tw Cen MT"/>
              </a:rPr>
              <a:t>will lock once </a:t>
            </a:r>
            <a:r>
              <a:rPr sz="1100" dirty="0">
                <a:latin typeface="Tw Cen MT"/>
                <a:cs typeface="Tw Cen MT"/>
              </a:rPr>
              <a:t>you </a:t>
            </a:r>
            <a:r>
              <a:rPr sz="1100" spc="-5" dirty="0">
                <a:latin typeface="Tw Cen MT"/>
                <a:cs typeface="Tw Cen MT"/>
              </a:rPr>
              <a:t>have  </a:t>
            </a:r>
            <a:r>
              <a:rPr sz="1100" dirty="0">
                <a:latin typeface="Tw Cen MT"/>
                <a:cs typeface="Tw Cen MT"/>
              </a:rPr>
              <a:t>submitted your materials and you </a:t>
            </a:r>
            <a:r>
              <a:rPr sz="1100" spc="-5" dirty="0">
                <a:latin typeface="Tw Cen MT"/>
                <a:cs typeface="Tw Cen MT"/>
              </a:rPr>
              <a:t>will</a:t>
            </a:r>
            <a:r>
              <a:rPr sz="1100" spc="-110" dirty="0">
                <a:latin typeface="Tw Cen MT"/>
                <a:cs typeface="Tw Cen MT"/>
              </a:rPr>
              <a:t> </a:t>
            </a:r>
            <a:r>
              <a:rPr sz="1100" spc="-5" dirty="0">
                <a:latin typeface="Tw Cen MT"/>
                <a:cs typeface="Tw Cen MT"/>
              </a:rPr>
              <a:t>not  </a:t>
            </a:r>
            <a:r>
              <a:rPr sz="1100" dirty="0">
                <a:latin typeface="Tw Cen MT"/>
                <a:cs typeface="Tw Cen MT"/>
              </a:rPr>
              <a:t>be able to </a:t>
            </a:r>
            <a:r>
              <a:rPr sz="1100" spc="-5" dirty="0">
                <a:latin typeface="Tw Cen MT"/>
                <a:cs typeface="Tw Cen MT"/>
              </a:rPr>
              <a:t>make </a:t>
            </a:r>
            <a:r>
              <a:rPr sz="1100" dirty="0">
                <a:latin typeface="Tw Cen MT"/>
                <a:cs typeface="Tw Cen MT"/>
              </a:rPr>
              <a:t>additional edits. </a:t>
            </a:r>
            <a:r>
              <a:rPr sz="1100" spc="-5" dirty="0">
                <a:latin typeface="Tw Cen MT"/>
                <a:cs typeface="Tw Cen MT"/>
              </a:rPr>
              <a:t>If </a:t>
            </a:r>
            <a:r>
              <a:rPr sz="1100" dirty="0">
                <a:latin typeface="Tw Cen MT"/>
                <a:cs typeface="Tw Cen MT"/>
              </a:rPr>
              <a:t>you  need to </a:t>
            </a:r>
            <a:r>
              <a:rPr sz="1100" spc="-5" dirty="0">
                <a:latin typeface="Tw Cen MT"/>
                <a:cs typeface="Tw Cen MT"/>
              </a:rPr>
              <a:t>make </a:t>
            </a:r>
            <a:r>
              <a:rPr sz="1100" dirty="0">
                <a:latin typeface="Tw Cen MT"/>
                <a:cs typeface="Tw Cen MT"/>
              </a:rPr>
              <a:t>an edit to your </a:t>
            </a:r>
            <a:r>
              <a:rPr sz="1100" spc="-5" dirty="0">
                <a:latin typeface="Tw Cen MT"/>
                <a:cs typeface="Tw Cen MT"/>
              </a:rPr>
              <a:t>documents,  </a:t>
            </a:r>
            <a:r>
              <a:rPr sz="1100" dirty="0">
                <a:latin typeface="Tw Cen MT"/>
                <a:cs typeface="Tw Cen MT"/>
              </a:rPr>
              <a:t>you need to </a:t>
            </a:r>
            <a:r>
              <a:rPr sz="1100" spc="-5" dirty="0">
                <a:latin typeface="Tw Cen MT"/>
                <a:cs typeface="Tw Cen MT"/>
              </a:rPr>
              <a:t>contact </a:t>
            </a:r>
            <a:r>
              <a:rPr sz="1100" dirty="0">
                <a:latin typeface="Tw Cen MT"/>
                <a:cs typeface="Tw Cen MT"/>
              </a:rPr>
              <a:t>your dean/director’s  </a:t>
            </a:r>
            <a:r>
              <a:rPr sz="1100" spc="-5" dirty="0">
                <a:latin typeface="Tw Cen MT"/>
                <a:cs typeface="Tw Cen MT"/>
              </a:rPr>
              <a:t>office </a:t>
            </a:r>
            <a:r>
              <a:rPr sz="1100" dirty="0">
                <a:latin typeface="Tw Cen MT"/>
                <a:cs typeface="Tw Cen MT"/>
              </a:rPr>
              <a:t>to </a:t>
            </a:r>
            <a:r>
              <a:rPr sz="1100" spc="-5" dirty="0">
                <a:latin typeface="Tw Cen MT"/>
                <a:cs typeface="Tw Cen MT"/>
              </a:rPr>
              <a:t>unlock </a:t>
            </a:r>
            <a:r>
              <a:rPr sz="1100" dirty="0">
                <a:latin typeface="Tw Cen MT"/>
                <a:cs typeface="Tw Cen MT"/>
              </a:rPr>
              <a:t>your</a:t>
            </a:r>
            <a:r>
              <a:rPr sz="1100" spc="-20" dirty="0">
                <a:latin typeface="Tw Cen MT"/>
                <a:cs typeface="Tw Cen MT"/>
              </a:rPr>
              <a:t> </a:t>
            </a:r>
            <a:r>
              <a:rPr sz="1100" dirty="0">
                <a:latin typeface="Tw Cen MT"/>
                <a:cs typeface="Tw Cen MT"/>
              </a:rPr>
              <a:t>case.</a:t>
            </a:r>
            <a:endParaRPr sz="1100">
              <a:latin typeface="Tw Cen MT"/>
              <a:cs typeface="Tw Cen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065" rIns="0" bIns="0" rtlCol="0">
            <a:spAutoFit/>
          </a:bodyPr>
          <a:lstStyle/>
          <a:p>
            <a:pPr marL="2147570" marR="5080" indent="-2135505">
              <a:lnSpc>
                <a:spcPct val="100000"/>
              </a:lnSpc>
              <a:spcBef>
                <a:spcPts val="95"/>
              </a:spcBef>
            </a:pPr>
            <a:r>
              <a:rPr spc="-25" dirty="0"/>
              <a:t>Reviewing </a:t>
            </a:r>
            <a:r>
              <a:rPr spc="-5" dirty="0"/>
              <a:t>and Acknowledging </a:t>
            </a:r>
            <a:r>
              <a:rPr spc="-85" dirty="0"/>
              <a:t>Your  </a:t>
            </a:r>
            <a:r>
              <a:rPr spc="-5" dirty="0"/>
              <a:t>Annual</a:t>
            </a:r>
            <a:r>
              <a:rPr spc="-20" dirty="0"/>
              <a:t> </a:t>
            </a:r>
            <a:r>
              <a:rPr spc="-35" dirty="0"/>
              <a:t>Review</a:t>
            </a:r>
          </a:p>
        </p:txBody>
      </p:sp>
      <p:sp>
        <p:nvSpPr>
          <p:cNvPr id="3" name="object 3"/>
          <p:cNvSpPr txBox="1"/>
          <p:nvPr/>
        </p:nvSpPr>
        <p:spPr>
          <a:xfrm>
            <a:off x="365023" y="1364660"/>
            <a:ext cx="8449945" cy="84836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The </a:t>
            </a:r>
            <a:r>
              <a:rPr sz="1800" spc="-10" dirty="0">
                <a:latin typeface="Calibri"/>
                <a:cs typeface="Calibri"/>
              </a:rPr>
              <a:t>faculty </a:t>
            </a:r>
            <a:r>
              <a:rPr sz="1800" dirty="0">
                <a:latin typeface="Calibri"/>
                <a:cs typeface="Calibri"/>
              </a:rPr>
              <a:t>member </a:t>
            </a:r>
            <a:r>
              <a:rPr sz="1800" spc="-5" dirty="0">
                <a:latin typeface="Calibri"/>
                <a:cs typeface="Calibri"/>
              </a:rPr>
              <a:t>will </a:t>
            </a:r>
            <a:r>
              <a:rPr sz="1800" spc="-10" dirty="0">
                <a:latin typeface="Calibri"/>
                <a:cs typeface="Calibri"/>
              </a:rPr>
              <a:t>have </a:t>
            </a:r>
            <a:r>
              <a:rPr sz="1800" dirty="0">
                <a:latin typeface="Calibri"/>
                <a:cs typeface="Calibri"/>
              </a:rPr>
              <a:t>an </a:t>
            </a:r>
            <a:r>
              <a:rPr sz="1800" spc="-5" dirty="0">
                <a:latin typeface="Calibri"/>
                <a:cs typeface="Calibri"/>
              </a:rPr>
              <a:t>opportunity </a:t>
            </a:r>
            <a:r>
              <a:rPr sz="1800" spc="-10" dirty="0">
                <a:latin typeface="Calibri"/>
                <a:cs typeface="Calibri"/>
              </a:rPr>
              <a:t>to </a:t>
            </a:r>
            <a:r>
              <a:rPr sz="1800" spc="-5" dirty="0">
                <a:latin typeface="Calibri"/>
                <a:cs typeface="Calibri"/>
              </a:rPr>
              <a:t>acknowledge the </a:t>
            </a:r>
            <a:r>
              <a:rPr sz="1800" dirty="0">
                <a:latin typeface="Calibri"/>
                <a:cs typeface="Calibri"/>
              </a:rPr>
              <a:t>annual </a:t>
            </a:r>
            <a:r>
              <a:rPr sz="1800" spc="-10" dirty="0">
                <a:latin typeface="Calibri"/>
                <a:cs typeface="Calibri"/>
              </a:rPr>
              <a:t>review submitted  </a:t>
            </a:r>
            <a:r>
              <a:rPr sz="1800" spc="-5" dirty="0">
                <a:latin typeface="Calibri"/>
                <a:cs typeface="Calibri"/>
              </a:rPr>
              <a:t>by the </a:t>
            </a:r>
            <a:r>
              <a:rPr sz="1800" spc="-20" dirty="0">
                <a:latin typeface="Calibri"/>
                <a:cs typeface="Calibri"/>
              </a:rPr>
              <a:t>supervisor. </a:t>
            </a:r>
            <a:r>
              <a:rPr sz="1800" spc="-50" dirty="0">
                <a:latin typeface="Calibri"/>
                <a:cs typeface="Calibri"/>
              </a:rPr>
              <a:t>You </a:t>
            </a:r>
            <a:r>
              <a:rPr sz="1800" spc="-5" dirty="0">
                <a:latin typeface="Calibri"/>
                <a:cs typeface="Calibri"/>
              </a:rPr>
              <a:t>will </a:t>
            </a:r>
            <a:r>
              <a:rPr sz="1800" spc="-10" dirty="0">
                <a:latin typeface="Calibri"/>
                <a:cs typeface="Calibri"/>
              </a:rPr>
              <a:t>receive </a:t>
            </a:r>
            <a:r>
              <a:rPr sz="1800" dirty="0">
                <a:latin typeface="Calibri"/>
                <a:cs typeface="Calibri"/>
              </a:rPr>
              <a:t>an </a:t>
            </a:r>
            <a:r>
              <a:rPr sz="1800" spc="-5" dirty="0">
                <a:latin typeface="Calibri"/>
                <a:cs typeface="Calibri"/>
              </a:rPr>
              <a:t>email when </a:t>
            </a:r>
            <a:r>
              <a:rPr sz="1800" spc="-10" dirty="0">
                <a:latin typeface="Calibri"/>
                <a:cs typeface="Calibri"/>
              </a:rPr>
              <a:t>you </a:t>
            </a:r>
            <a:r>
              <a:rPr sz="1800" dirty="0">
                <a:latin typeface="Calibri"/>
                <a:cs typeface="Calibri"/>
              </a:rPr>
              <a:t>need </a:t>
            </a:r>
            <a:r>
              <a:rPr sz="1800" spc="-10" dirty="0">
                <a:latin typeface="Calibri"/>
                <a:cs typeface="Calibri"/>
              </a:rPr>
              <a:t>to </a:t>
            </a:r>
            <a:r>
              <a:rPr sz="1800" spc="-5" dirty="0">
                <a:latin typeface="Calibri"/>
                <a:cs typeface="Calibri"/>
              </a:rPr>
              <a:t>acknowledge. Below is </a:t>
            </a:r>
            <a:r>
              <a:rPr sz="1800" dirty="0">
                <a:latin typeface="Calibri"/>
                <a:cs typeface="Calibri"/>
              </a:rPr>
              <a:t>a  </a:t>
            </a:r>
            <a:r>
              <a:rPr sz="1800" spc="-5" dirty="0">
                <a:latin typeface="Calibri"/>
                <a:cs typeface="Calibri"/>
              </a:rPr>
              <a:t>sample of what that email will look</a:t>
            </a:r>
            <a:r>
              <a:rPr sz="1800" spc="60" dirty="0">
                <a:latin typeface="Calibri"/>
                <a:cs typeface="Calibri"/>
              </a:rPr>
              <a:t> </a:t>
            </a:r>
            <a:r>
              <a:rPr sz="1800" spc="-20" dirty="0">
                <a:latin typeface="Calibri"/>
                <a:cs typeface="Calibri"/>
              </a:rPr>
              <a:t>like.</a:t>
            </a:r>
            <a:endParaRPr sz="1800">
              <a:latin typeface="Calibri"/>
              <a:cs typeface="Calibri"/>
            </a:endParaRPr>
          </a:p>
        </p:txBody>
      </p:sp>
      <p:sp>
        <p:nvSpPr>
          <p:cNvPr id="4" name="object 4"/>
          <p:cNvSpPr/>
          <p:nvPr/>
        </p:nvSpPr>
        <p:spPr>
          <a:xfrm>
            <a:off x="1326693" y="2415406"/>
            <a:ext cx="6543241" cy="32157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838" y="194882"/>
            <a:ext cx="7948295" cy="1994777"/>
          </a:xfrm>
          <a:prstGeom prst="rect">
            <a:avLst/>
          </a:prstGeom>
        </p:spPr>
        <p:txBody>
          <a:bodyPr vert="horz" wrap="square" lIns="0" tIns="12065" rIns="0" bIns="0" rtlCol="0">
            <a:spAutoFit/>
          </a:bodyPr>
          <a:lstStyle/>
          <a:p>
            <a:pPr marL="2830195" marR="60325" indent="-2135505">
              <a:lnSpc>
                <a:spcPct val="100000"/>
              </a:lnSpc>
              <a:spcBef>
                <a:spcPts val="95"/>
              </a:spcBef>
            </a:pPr>
            <a:r>
              <a:rPr spc="-25" dirty="0"/>
              <a:t>Reviewing </a:t>
            </a:r>
            <a:r>
              <a:rPr spc="-5" dirty="0"/>
              <a:t>and Acknowledging </a:t>
            </a:r>
            <a:r>
              <a:rPr spc="-85" dirty="0"/>
              <a:t>Your  </a:t>
            </a:r>
            <a:r>
              <a:rPr spc="-5" dirty="0"/>
              <a:t>Annual</a:t>
            </a:r>
            <a:r>
              <a:rPr spc="-20" dirty="0"/>
              <a:t> </a:t>
            </a:r>
            <a:r>
              <a:rPr spc="-35" dirty="0"/>
              <a:t>Review</a:t>
            </a:r>
          </a:p>
          <a:p>
            <a:pPr marL="12700" marR="5080">
              <a:lnSpc>
                <a:spcPct val="100000"/>
              </a:lnSpc>
              <a:spcBef>
                <a:spcPts val="80"/>
              </a:spcBef>
            </a:pPr>
            <a:r>
              <a:rPr sz="1200" spc="-5" dirty="0"/>
              <a:t>Once </a:t>
            </a:r>
            <a:r>
              <a:rPr sz="1200" dirty="0"/>
              <a:t>you </a:t>
            </a:r>
            <a:r>
              <a:rPr sz="1200" spc="-5" dirty="0"/>
              <a:t>have </a:t>
            </a:r>
            <a:r>
              <a:rPr sz="1200" dirty="0"/>
              <a:t>signed </a:t>
            </a:r>
            <a:r>
              <a:rPr sz="1200" spc="-5" dirty="0"/>
              <a:t>the </a:t>
            </a:r>
            <a:r>
              <a:rPr sz="1200" dirty="0"/>
              <a:t>form you </a:t>
            </a:r>
            <a:r>
              <a:rPr sz="1200" spc="-5" dirty="0"/>
              <a:t>will </a:t>
            </a:r>
            <a:r>
              <a:rPr sz="1200" dirty="0"/>
              <a:t>need to upload </a:t>
            </a:r>
            <a:r>
              <a:rPr sz="1200" spc="-5" dirty="0"/>
              <a:t>it into </a:t>
            </a:r>
            <a:r>
              <a:rPr sz="1200" dirty="0"/>
              <a:t>WyoFolio. </a:t>
            </a:r>
            <a:r>
              <a:rPr sz="1200" spc="-5" dirty="0"/>
              <a:t>To </a:t>
            </a:r>
            <a:r>
              <a:rPr sz="1200" dirty="0"/>
              <a:t>do </a:t>
            </a:r>
            <a:r>
              <a:rPr sz="1200" spc="-5" dirty="0"/>
              <a:t>this </a:t>
            </a:r>
            <a:r>
              <a:rPr sz="1200" dirty="0"/>
              <a:t>you </a:t>
            </a:r>
            <a:r>
              <a:rPr sz="1200" spc="-5" dirty="0"/>
              <a:t>will </a:t>
            </a:r>
            <a:r>
              <a:rPr sz="1200" dirty="0"/>
              <a:t>log </a:t>
            </a:r>
            <a:r>
              <a:rPr sz="1200" spc="-5" dirty="0"/>
              <a:t>into </a:t>
            </a:r>
            <a:r>
              <a:rPr sz="1200" dirty="0"/>
              <a:t>WyoFolio and </a:t>
            </a:r>
            <a:r>
              <a:rPr lang="en-US" sz="1200" dirty="0"/>
              <a:t>click on “Your Packets”.  Select the case that has a yellow box stating “Open for Response”.  Click on “Shared Committee Files”.  There you will be able to view the document(s), download or copy to Dossier.   When you are ready to upload your acknowledgement click “Send Response”.</a:t>
            </a:r>
            <a:endParaRPr sz="1200" dirty="0"/>
          </a:p>
        </p:txBody>
      </p:sp>
      <p:sp>
        <p:nvSpPr>
          <p:cNvPr id="3" name="object 3"/>
          <p:cNvSpPr/>
          <p:nvPr/>
        </p:nvSpPr>
        <p:spPr>
          <a:xfrm>
            <a:off x="457200" y="2807262"/>
            <a:ext cx="4152899" cy="311200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953000" y="2971800"/>
            <a:ext cx="3779507" cy="2161031"/>
          </a:xfrm>
          <a:prstGeom prst="rect">
            <a:avLst/>
          </a:prstGeom>
          <a:blipFill>
            <a:blip r:embed="rId3" cstate="print"/>
            <a:stretch>
              <a:fillRect/>
            </a:stretch>
          </a:blipFill>
        </p:spPr>
        <p:txBody>
          <a:bodyPr wrap="square" lIns="0" tIns="0" rIns="0" bIns="0" rtlCol="0"/>
          <a:lstStyle/>
          <a:p>
            <a:endParaRPr/>
          </a:p>
        </p:txBody>
      </p:sp>
      <p:pic>
        <p:nvPicPr>
          <p:cNvPr id="8" name="Picture 7">
            <a:extLst>
              <a:ext uri="{FF2B5EF4-FFF2-40B4-BE49-F238E27FC236}">
                <a16:creationId xmlns:a16="http://schemas.microsoft.com/office/drawing/2014/main" id="{2CCF2790-8755-4A47-B9FA-434229C6E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2103353"/>
            <a:ext cx="4509765" cy="6398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829560" marR="5080" indent="-2135505">
              <a:lnSpc>
                <a:spcPct val="100000"/>
              </a:lnSpc>
              <a:spcBef>
                <a:spcPts val="95"/>
              </a:spcBef>
            </a:pPr>
            <a:r>
              <a:rPr spc="-25" dirty="0"/>
              <a:t>Reviewing </a:t>
            </a:r>
            <a:r>
              <a:rPr spc="-5" dirty="0"/>
              <a:t>and Acknowledging </a:t>
            </a:r>
            <a:r>
              <a:rPr spc="-85" dirty="0"/>
              <a:t>Your  </a:t>
            </a:r>
            <a:r>
              <a:rPr spc="-5" dirty="0"/>
              <a:t>Annual</a:t>
            </a:r>
            <a:r>
              <a:rPr spc="-20" dirty="0"/>
              <a:t> </a:t>
            </a:r>
            <a:r>
              <a:rPr spc="-35" dirty="0"/>
              <a:t>Review</a:t>
            </a:r>
          </a:p>
        </p:txBody>
      </p:sp>
      <p:sp>
        <p:nvSpPr>
          <p:cNvPr id="3" name="object 3"/>
          <p:cNvSpPr txBox="1"/>
          <p:nvPr/>
        </p:nvSpPr>
        <p:spPr>
          <a:xfrm>
            <a:off x="505717" y="1564985"/>
            <a:ext cx="8301355" cy="936795"/>
          </a:xfrm>
          <a:prstGeom prst="rect">
            <a:avLst/>
          </a:prstGeom>
        </p:spPr>
        <p:txBody>
          <a:bodyPr vert="horz" wrap="square" lIns="0" tIns="13335" rIns="0" bIns="0" rtlCol="0">
            <a:spAutoFit/>
          </a:bodyPr>
          <a:lstStyle/>
          <a:p>
            <a:pPr marL="12065" marR="5080" indent="1270" algn="ctr">
              <a:lnSpc>
                <a:spcPct val="100000"/>
              </a:lnSpc>
              <a:spcBef>
                <a:spcPts val="105"/>
              </a:spcBef>
            </a:pPr>
            <a:r>
              <a:rPr sz="2000" dirty="0">
                <a:latin typeface="Calibri"/>
                <a:cs typeface="Calibri"/>
              </a:rPr>
              <a:t>The </a:t>
            </a:r>
            <a:r>
              <a:rPr sz="2000" spc="-5" dirty="0">
                <a:latin typeface="Calibri"/>
                <a:cs typeface="Calibri"/>
              </a:rPr>
              <a:t>acknowledgment </a:t>
            </a:r>
            <a:r>
              <a:rPr sz="2000" spc="-15" dirty="0">
                <a:latin typeface="Calibri"/>
                <a:cs typeface="Calibri"/>
              </a:rPr>
              <a:t>form </a:t>
            </a:r>
            <a:r>
              <a:rPr sz="2000" spc="-5" dirty="0">
                <a:latin typeface="Calibri"/>
                <a:cs typeface="Calibri"/>
              </a:rPr>
              <a:t>can </a:t>
            </a:r>
            <a:r>
              <a:rPr sz="2000" dirty="0">
                <a:latin typeface="Calibri"/>
                <a:cs typeface="Calibri"/>
              </a:rPr>
              <a:t>be </a:t>
            </a:r>
            <a:r>
              <a:rPr sz="2000" spc="-10" dirty="0">
                <a:latin typeface="Calibri"/>
                <a:cs typeface="Calibri"/>
              </a:rPr>
              <a:t>found </a:t>
            </a:r>
            <a:r>
              <a:rPr sz="2000" spc="-5" dirty="0">
                <a:latin typeface="Calibri"/>
                <a:cs typeface="Calibri"/>
              </a:rPr>
              <a:t>in </a:t>
            </a:r>
            <a:r>
              <a:rPr sz="2000" dirty="0">
                <a:latin typeface="Calibri"/>
                <a:cs typeface="Calibri"/>
              </a:rPr>
              <a:t>the Annual </a:t>
            </a:r>
            <a:r>
              <a:rPr sz="2000" spc="-15" dirty="0">
                <a:latin typeface="Calibri"/>
                <a:cs typeface="Calibri"/>
              </a:rPr>
              <a:t>Review </a:t>
            </a:r>
            <a:r>
              <a:rPr sz="2000" spc="-5" dirty="0">
                <a:latin typeface="Calibri"/>
                <a:cs typeface="Calibri"/>
              </a:rPr>
              <a:t>section on </a:t>
            </a:r>
            <a:r>
              <a:rPr sz="2000" dirty="0">
                <a:latin typeface="Calibri"/>
                <a:cs typeface="Calibri"/>
              </a:rPr>
              <a:t>the  </a:t>
            </a:r>
            <a:r>
              <a:rPr sz="2000" spc="-5" dirty="0">
                <a:latin typeface="Calibri"/>
                <a:cs typeface="Calibri"/>
              </a:rPr>
              <a:t>Academic </a:t>
            </a:r>
            <a:r>
              <a:rPr sz="2000" spc="-15" dirty="0">
                <a:latin typeface="Calibri"/>
                <a:cs typeface="Calibri"/>
              </a:rPr>
              <a:t>Affairs </a:t>
            </a:r>
            <a:r>
              <a:rPr sz="2000" spc="-10" dirty="0">
                <a:latin typeface="Calibri"/>
                <a:cs typeface="Calibri"/>
              </a:rPr>
              <a:t>website</a:t>
            </a:r>
            <a:r>
              <a:rPr lang="en-US" sz="2000" spc="-10" dirty="0">
                <a:latin typeface="Calibri"/>
                <a:cs typeface="Calibri"/>
              </a:rPr>
              <a:t>  </a:t>
            </a:r>
            <a:r>
              <a:rPr lang="en-US" sz="2000" u="heavy" spc="-10" dirty="0">
                <a:solidFill>
                  <a:srgbClr val="0000FF"/>
                </a:solidFill>
                <a:uFill>
                  <a:solidFill>
                    <a:srgbClr val="0000FF"/>
                  </a:solidFill>
                </a:uFill>
                <a:cs typeface="Calibri"/>
                <a:hlinkClick r:id="rId2"/>
              </a:rPr>
              <a:t>http://www.uwyo.edu/acadaffairs/academic-personnel/reviews/annual.html</a:t>
            </a:r>
            <a:r>
              <a:rPr lang="en-US" sz="2000" u="heavy" spc="-10" dirty="0">
                <a:solidFill>
                  <a:srgbClr val="0000FF"/>
                </a:solidFill>
                <a:uFill>
                  <a:solidFill>
                    <a:srgbClr val="0000FF"/>
                  </a:solidFill>
                </a:uFill>
                <a:cs typeface="Calibri"/>
              </a:rPr>
              <a:t> </a:t>
            </a:r>
            <a:endParaRPr sz="2000" dirty="0">
              <a:latin typeface="Calibri"/>
              <a:cs typeface="Calibri"/>
            </a:endParaRPr>
          </a:p>
        </p:txBody>
      </p:sp>
      <p:sp>
        <p:nvSpPr>
          <p:cNvPr id="4" name="object 4"/>
          <p:cNvSpPr txBox="1"/>
          <p:nvPr/>
        </p:nvSpPr>
        <p:spPr>
          <a:xfrm>
            <a:off x="583821" y="2971800"/>
            <a:ext cx="8145145" cy="1697901"/>
          </a:xfrm>
          <a:prstGeom prst="rect">
            <a:avLst/>
          </a:prstGeom>
        </p:spPr>
        <p:txBody>
          <a:bodyPr vert="horz" wrap="square" lIns="0" tIns="12700" rIns="0" bIns="0" rtlCol="0">
            <a:spAutoFit/>
          </a:bodyPr>
          <a:lstStyle/>
          <a:p>
            <a:pPr marL="12700" marR="1301750" indent="-635">
              <a:lnSpc>
                <a:spcPct val="100000"/>
              </a:lnSpc>
              <a:spcBef>
                <a:spcPts val="100"/>
              </a:spcBef>
            </a:pPr>
            <a:r>
              <a:rPr sz="1800" spc="-5" dirty="0">
                <a:latin typeface="Tw Cen MT"/>
                <a:cs typeface="Tw Cen MT"/>
              </a:rPr>
              <a:t>Faculty </a:t>
            </a:r>
            <a:r>
              <a:rPr sz="1800" dirty="0">
                <a:latin typeface="Tw Cen MT"/>
                <a:cs typeface="Tw Cen MT"/>
              </a:rPr>
              <a:t>should </a:t>
            </a:r>
            <a:r>
              <a:rPr sz="1800" spc="-10" dirty="0">
                <a:latin typeface="Tw Cen MT"/>
                <a:cs typeface="Tw Cen MT"/>
              </a:rPr>
              <a:t>review </a:t>
            </a:r>
            <a:r>
              <a:rPr sz="1800" u="heavy" dirty="0">
                <a:uFill>
                  <a:solidFill>
                    <a:srgbClr val="000000"/>
                  </a:solidFill>
                </a:uFill>
                <a:latin typeface="Tw Cen MT"/>
                <a:cs typeface="Tw Cen MT"/>
              </a:rPr>
              <a:t>and</a:t>
            </a:r>
            <a:r>
              <a:rPr sz="1800" dirty="0">
                <a:latin typeface="Tw Cen MT"/>
                <a:cs typeface="Tw Cen MT"/>
              </a:rPr>
              <a:t> </a:t>
            </a:r>
            <a:r>
              <a:rPr sz="1800" spc="-5" dirty="0">
                <a:latin typeface="Tw Cen MT"/>
                <a:cs typeface="Tw Cen MT"/>
              </a:rPr>
              <a:t>meet with </a:t>
            </a:r>
            <a:r>
              <a:rPr sz="1800" dirty="0">
                <a:latin typeface="Tw Cen MT"/>
                <a:cs typeface="Tw Cen MT"/>
              </a:rPr>
              <a:t>their </a:t>
            </a:r>
            <a:r>
              <a:rPr sz="1800" spc="5" dirty="0">
                <a:latin typeface="Tw Cen MT"/>
                <a:cs typeface="Tw Cen MT"/>
              </a:rPr>
              <a:t>supervisor </a:t>
            </a:r>
            <a:r>
              <a:rPr sz="1800" dirty="0">
                <a:latin typeface="Tw Cen MT"/>
                <a:cs typeface="Tw Cen MT"/>
              </a:rPr>
              <a:t>BEFORE uploading the  </a:t>
            </a:r>
            <a:r>
              <a:rPr sz="1800" spc="-5" dirty="0">
                <a:latin typeface="Tw Cen MT"/>
                <a:cs typeface="Tw Cen MT"/>
              </a:rPr>
              <a:t>acknowledgement.</a:t>
            </a:r>
            <a:endParaRPr sz="1800" dirty="0">
              <a:latin typeface="Tw Cen MT"/>
              <a:cs typeface="Tw Cen MT"/>
            </a:endParaRPr>
          </a:p>
          <a:p>
            <a:pPr>
              <a:lnSpc>
                <a:spcPct val="100000"/>
              </a:lnSpc>
              <a:spcBef>
                <a:spcPts val="35"/>
              </a:spcBef>
            </a:pPr>
            <a:endParaRPr sz="1950" dirty="0">
              <a:latin typeface="Tw Cen MT"/>
              <a:cs typeface="Tw Cen MT"/>
            </a:endParaRPr>
          </a:p>
          <a:p>
            <a:pPr marL="12700" marR="5080">
              <a:lnSpc>
                <a:spcPct val="100000"/>
              </a:lnSpc>
            </a:pPr>
            <a:r>
              <a:rPr sz="1800" spc="-5" dirty="0">
                <a:latin typeface="Tw Cen MT"/>
                <a:cs typeface="Tw Cen MT"/>
              </a:rPr>
              <a:t>Faculty </a:t>
            </a:r>
            <a:r>
              <a:rPr sz="1800" spc="5" dirty="0">
                <a:latin typeface="Tw Cen MT"/>
                <a:cs typeface="Tw Cen MT"/>
              </a:rPr>
              <a:t>must </a:t>
            </a:r>
            <a:r>
              <a:rPr sz="1800" dirty="0">
                <a:latin typeface="Tw Cen MT"/>
                <a:cs typeface="Tw Cen MT"/>
              </a:rPr>
              <a:t>also upload an </a:t>
            </a:r>
            <a:r>
              <a:rPr sz="1800" spc="-5" dirty="0">
                <a:latin typeface="Tw Cen MT"/>
                <a:cs typeface="Tw Cen MT"/>
              </a:rPr>
              <a:t>acknowledgement </a:t>
            </a:r>
            <a:r>
              <a:rPr sz="1800" dirty="0">
                <a:latin typeface="Tw Cen MT"/>
                <a:cs typeface="Tw Cen MT"/>
              </a:rPr>
              <a:t>that </a:t>
            </a:r>
            <a:r>
              <a:rPr sz="1800" spc="-20" dirty="0">
                <a:latin typeface="Tw Cen MT"/>
                <a:cs typeface="Tw Cen MT"/>
              </a:rPr>
              <a:t>they </a:t>
            </a:r>
            <a:r>
              <a:rPr sz="1800" spc="-10" dirty="0">
                <a:latin typeface="Tw Cen MT"/>
                <a:cs typeface="Tw Cen MT"/>
              </a:rPr>
              <a:t>have </a:t>
            </a:r>
            <a:r>
              <a:rPr sz="1800" dirty="0">
                <a:latin typeface="Tw Cen MT"/>
                <a:cs typeface="Tw Cen MT"/>
              </a:rPr>
              <a:t>seen the secondary </a:t>
            </a:r>
            <a:r>
              <a:rPr sz="1800" spc="-10" dirty="0">
                <a:latin typeface="Tw Cen MT"/>
                <a:cs typeface="Tw Cen MT"/>
              </a:rPr>
              <a:t>level </a:t>
            </a:r>
            <a:r>
              <a:rPr sz="1800" dirty="0">
                <a:latin typeface="Tw Cen MT"/>
                <a:cs typeface="Tw Cen MT"/>
              </a:rPr>
              <a:t>of  </a:t>
            </a:r>
            <a:r>
              <a:rPr sz="1800" spc="-10" dirty="0">
                <a:latin typeface="Tw Cen MT"/>
                <a:cs typeface="Tw Cen MT"/>
              </a:rPr>
              <a:t>review (e.g., </a:t>
            </a:r>
            <a:r>
              <a:rPr sz="1800" dirty="0">
                <a:latin typeface="Tw Cen MT"/>
                <a:cs typeface="Tw Cen MT"/>
              </a:rPr>
              <a:t>Dean, Director or Vice</a:t>
            </a:r>
            <a:r>
              <a:rPr sz="1800" spc="-35" dirty="0">
                <a:latin typeface="Tw Cen MT"/>
                <a:cs typeface="Tw Cen MT"/>
              </a:rPr>
              <a:t> </a:t>
            </a:r>
            <a:r>
              <a:rPr sz="1800" dirty="0">
                <a:latin typeface="Tw Cen MT"/>
                <a:cs typeface="Tw Cen MT"/>
              </a:rPr>
              <a:t>President).</a:t>
            </a:r>
            <a:r>
              <a:rPr lang="en-US" sz="1800" dirty="0">
                <a:latin typeface="Tw Cen MT"/>
                <a:cs typeface="Tw Cen MT"/>
              </a:rPr>
              <a:t>  No meeting is needed unless requested by the faculty member or secondary level reviewer. </a:t>
            </a:r>
            <a:endParaRPr sz="1800" dirty="0">
              <a:latin typeface="Tw Cen MT"/>
              <a:cs typeface="Tw Cen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829560" marR="5080" indent="-2135505">
              <a:lnSpc>
                <a:spcPct val="100000"/>
              </a:lnSpc>
              <a:spcBef>
                <a:spcPts val="95"/>
              </a:spcBef>
            </a:pPr>
            <a:r>
              <a:rPr spc="-25" dirty="0"/>
              <a:t>Reviewing </a:t>
            </a:r>
            <a:r>
              <a:rPr spc="-5" dirty="0"/>
              <a:t>and Acknowledging </a:t>
            </a:r>
            <a:r>
              <a:rPr spc="-85" dirty="0"/>
              <a:t>Your  </a:t>
            </a:r>
            <a:r>
              <a:rPr spc="-5" dirty="0"/>
              <a:t>Annual</a:t>
            </a:r>
            <a:r>
              <a:rPr spc="-20" dirty="0"/>
              <a:t> </a:t>
            </a:r>
            <a:r>
              <a:rPr spc="-35" dirty="0"/>
              <a:t>Review</a:t>
            </a:r>
          </a:p>
        </p:txBody>
      </p:sp>
      <p:sp>
        <p:nvSpPr>
          <p:cNvPr id="3" name="object 3"/>
          <p:cNvSpPr/>
          <p:nvPr/>
        </p:nvSpPr>
        <p:spPr>
          <a:xfrm>
            <a:off x="2233781" y="1760460"/>
            <a:ext cx="4616368" cy="337071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0880" y="454541"/>
            <a:ext cx="7044055"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Tw Cen MT"/>
                <a:cs typeface="Tw Cen MT"/>
              </a:rPr>
              <a:t>I am stuck and I need </a:t>
            </a:r>
            <a:r>
              <a:rPr sz="3200" b="1" spc="-15" dirty="0">
                <a:latin typeface="Tw Cen MT"/>
                <a:cs typeface="Tw Cen MT"/>
              </a:rPr>
              <a:t>help, </a:t>
            </a:r>
            <a:r>
              <a:rPr sz="3200" b="1" spc="10" dirty="0">
                <a:latin typeface="Tw Cen MT"/>
                <a:cs typeface="Tw Cen MT"/>
              </a:rPr>
              <a:t>what </a:t>
            </a:r>
            <a:r>
              <a:rPr sz="3200" b="1" dirty="0">
                <a:latin typeface="Tw Cen MT"/>
                <a:cs typeface="Tw Cen MT"/>
              </a:rPr>
              <a:t>do I</a:t>
            </a:r>
            <a:r>
              <a:rPr sz="3200" b="1" spc="-55" dirty="0">
                <a:latin typeface="Tw Cen MT"/>
                <a:cs typeface="Tw Cen MT"/>
              </a:rPr>
              <a:t> </a:t>
            </a:r>
            <a:r>
              <a:rPr sz="3200" b="1" dirty="0">
                <a:latin typeface="Tw Cen MT"/>
                <a:cs typeface="Tw Cen MT"/>
              </a:rPr>
              <a:t>do?</a:t>
            </a:r>
            <a:endParaRPr sz="3200">
              <a:latin typeface="Tw Cen MT"/>
              <a:cs typeface="Tw Cen MT"/>
            </a:endParaRPr>
          </a:p>
        </p:txBody>
      </p:sp>
      <p:sp>
        <p:nvSpPr>
          <p:cNvPr id="3" name="object 3"/>
          <p:cNvSpPr txBox="1">
            <a:spLocks noGrp="1"/>
          </p:cNvSpPr>
          <p:nvPr>
            <p:ph type="body" idx="1"/>
          </p:nvPr>
        </p:nvSpPr>
        <p:spPr>
          <a:xfrm>
            <a:off x="534307" y="1219200"/>
            <a:ext cx="8077200" cy="3382977"/>
          </a:xfrm>
          <a:prstGeom prst="rect">
            <a:avLst/>
          </a:prstGeom>
        </p:spPr>
        <p:txBody>
          <a:bodyPr vert="horz" wrap="square" lIns="0" tIns="12700" rIns="0" bIns="0" rtlCol="0">
            <a:spAutoFit/>
          </a:bodyPr>
          <a:lstStyle/>
          <a:p>
            <a:pPr marL="560070" marR="120650">
              <a:lnSpc>
                <a:spcPct val="100000"/>
              </a:lnSpc>
              <a:spcBef>
                <a:spcPts val="100"/>
              </a:spcBef>
            </a:pPr>
            <a:r>
              <a:rPr dirty="0"/>
              <a:t>First, visit the </a:t>
            </a:r>
            <a:r>
              <a:rPr spc="-5" dirty="0"/>
              <a:t>Academic </a:t>
            </a:r>
            <a:r>
              <a:rPr dirty="0"/>
              <a:t>Affairs </a:t>
            </a:r>
            <a:r>
              <a:rPr spc="-15" dirty="0"/>
              <a:t>website. </a:t>
            </a:r>
            <a:r>
              <a:rPr lang="en-US" spc="-15" dirty="0">
                <a:hlinkClick r:id="rId2"/>
              </a:rPr>
              <a:t>http://</a:t>
            </a:r>
            <a:r>
              <a:rPr lang="en-US" spc="-15" dirty="0" err="1">
                <a:hlinkClick r:id="rId2"/>
              </a:rPr>
              <a:t>www.uwyo.edu</a:t>
            </a:r>
            <a:r>
              <a:rPr lang="en-US" spc="-15" dirty="0">
                <a:hlinkClick r:id="rId2"/>
              </a:rPr>
              <a:t>/</a:t>
            </a:r>
            <a:r>
              <a:rPr lang="en-US" spc="-15" dirty="0" err="1">
                <a:hlinkClick r:id="rId2"/>
              </a:rPr>
              <a:t>acadaffairs</a:t>
            </a:r>
            <a:r>
              <a:rPr lang="en-US" spc="-15" dirty="0">
                <a:hlinkClick r:id="rId2"/>
              </a:rPr>
              <a:t>/academic-personnel/reviews/</a:t>
            </a:r>
            <a:r>
              <a:rPr lang="en-US" spc="-15" dirty="0" err="1">
                <a:hlinkClick r:id="rId2"/>
              </a:rPr>
              <a:t>annual.html</a:t>
            </a:r>
            <a:r>
              <a:rPr dirty="0"/>
              <a:t>. Most questions can be </a:t>
            </a:r>
            <a:r>
              <a:rPr spc="-10" dirty="0"/>
              <a:t>answered </a:t>
            </a:r>
            <a:r>
              <a:rPr spc="-45" dirty="0"/>
              <a:t>by </a:t>
            </a:r>
            <a:r>
              <a:rPr dirty="0"/>
              <a:t>either </a:t>
            </a:r>
            <a:r>
              <a:rPr spc="-5" dirty="0"/>
              <a:t>reviewing </a:t>
            </a:r>
            <a:r>
              <a:rPr dirty="0"/>
              <a:t>one of  the </a:t>
            </a:r>
            <a:r>
              <a:rPr spc="-10" dirty="0"/>
              <a:t>trainings, </a:t>
            </a:r>
            <a:r>
              <a:rPr dirty="0"/>
              <a:t>looking at the </a:t>
            </a:r>
            <a:r>
              <a:rPr spc="-30" dirty="0"/>
              <a:t>FAQs, </a:t>
            </a:r>
            <a:r>
              <a:rPr dirty="0"/>
              <a:t>or using the </a:t>
            </a:r>
            <a:r>
              <a:rPr spc="5" dirty="0"/>
              <a:t>quick </a:t>
            </a:r>
            <a:r>
              <a:rPr spc="-5" dirty="0"/>
              <a:t>reference</a:t>
            </a:r>
            <a:r>
              <a:rPr spc="-55" dirty="0"/>
              <a:t> </a:t>
            </a:r>
            <a:r>
              <a:rPr spc="-5" dirty="0"/>
              <a:t>guides.</a:t>
            </a:r>
          </a:p>
          <a:p>
            <a:pPr marL="547370">
              <a:lnSpc>
                <a:spcPct val="100000"/>
              </a:lnSpc>
              <a:spcBef>
                <a:spcPts val="35"/>
              </a:spcBef>
            </a:pPr>
            <a:endParaRPr sz="1950" dirty="0"/>
          </a:p>
          <a:p>
            <a:pPr marL="560070" marR="123189">
              <a:lnSpc>
                <a:spcPct val="100000"/>
              </a:lnSpc>
            </a:pPr>
            <a:r>
              <a:rPr dirty="0"/>
              <a:t>If </a:t>
            </a:r>
            <a:r>
              <a:rPr spc="-20" dirty="0"/>
              <a:t>you </a:t>
            </a:r>
            <a:r>
              <a:rPr dirty="0"/>
              <a:t>still </a:t>
            </a:r>
            <a:r>
              <a:rPr spc="-10" dirty="0"/>
              <a:t>have </a:t>
            </a:r>
            <a:r>
              <a:rPr spc="-5" dirty="0"/>
              <a:t>questions, </a:t>
            </a:r>
            <a:r>
              <a:rPr dirty="0"/>
              <a:t>contact the </a:t>
            </a:r>
            <a:r>
              <a:rPr spc="-5" dirty="0"/>
              <a:t>college </a:t>
            </a:r>
            <a:r>
              <a:rPr spc="-15" dirty="0"/>
              <a:t>WyoFolio/WyoVita </a:t>
            </a:r>
            <a:r>
              <a:rPr dirty="0"/>
              <a:t>liaison;  this is usually a staff member in the </a:t>
            </a:r>
            <a:r>
              <a:rPr spc="-15" dirty="0"/>
              <a:t>Dean’s </a:t>
            </a:r>
            <a:r>
              <a:rPr spc="-5" dirty="0"/>
              <a:t>office. </a:t>
            </a:r>
            <a:r>
              <a:rPr spc="-50" dirty="0"/>
              <a:t>You </a:t>
            </a:r>
            <a:r>
              <a:rPr spc="-15" dirty="0"/>
              <a:t>may </a:t>
            </a:r>
            <a:r>
              <a:rPr dirty="0"/>
              <a:t>also contact  Aneesa McDonald </a:t>
            </a:r>
            <a:r>
              <a:rPr spc="-10" dirty="0"/>
              <a:t>(aneesamc@uwyo.edu) </a:t>
            </a:r>
            <a:r>
              <a:rPr dirty="0"/>
              <a:t>in </a:t>
            </a:r>
            <a:r>
              <a:rPr spc="-5" dirty="0"/>
              <a:t>Academic</a:t>
            </a:r>
            <a:r>
              <a:rPr spc="-100" dirty="0"/>
              <a:t> </a:t>
            </a:r>
            <a:r>
              <a:rPr spc="-5" dirty="0"/>
              <a:t>Affairs.</a:t>
            </a:r>
          </a:p>
          <a:p>
            <a:pPr marL="547370">
              <a:lnSpc>
                <a:spcPct val="100000"/>
              </a:lnSpc>
              <a:spcBef>
                <a:spcPts val="35"/>
              </a:spcBef>
            </a:pPr>
            <a:endParaRPr sz="1950" dirty="0"/>
          </a:p>
          <a:p>
            <a:pPr marL="560070" marR="5080">
              <a:lnSpc>
                <a:spcPct val="100000"/>
              </a:lnSpc>
            </a:pPr>
            <a:r>
              <a:rPr dirty="0"/>
              <a:t>If </a:t>
            </a:r>
            <a:r>
              <a:rPr spc="-20" dirty="0"/>
              <a:t>you </a:t>
            </a:r>
            <a:r>
              <a:rPr dirty="0"/>
              <a:t>are having </a:t>
            </a:r>
            <a:r>
              <a:rPr spc="5" dirty="0"/>
              <a:t>technical </a:t>
            </a:r>
            <a:r>
              <a:rPr spc="-5" dirty="0"/>
              <a:t>difficulties, </a:t>
            </a:r>
            <a:r>
              <a:rPr dirty="0"/>
              <a:t>contact </a:t>
            </a:r>
            <a:r>
              <a:rPr spc="-5" dirty="0"/>
              <a:t>Interfolio </a:t>
            </a:r>
            <a:r>
              <a:rPr spc="10" dirty="0"/>
              <a:t>Scholar </a:t>
            </a:r>
            <a:r>
              <a:rPr spc="5" dirty="0"/>
              <a:t>Services  </a:t>
            </a:r>
            <a:r>
              <a:rPr dirty="0"/>
              <a:t>at </a:t>
            </a:r>
            <a:r>
              <a:rPr spc="-5" dirty="0"/>
              <a:t>1-877-997-8807 </a:t>
            </a:r>
            <a:r>
              <a:rPr dirty="0"/>
              <a:t>option 2. The </a:t>
            </a:r>
            <a:r>
              <a:rPr spc="10" dirty="0"/>
              <a:t>Scholar Service </a:t>
            </a:r>
            <a:r>
              <a:rPr dirty="0"/>
              <a:t>Center can be</a:t>
            </a:r>
            <a:r>
              <a:rPr spc="-204" dirty="0"/>
              <a:t> </a:t>
            </a:r>
            <a:r>
              <a:rPr spc="10" dirty="0"/>
              <a:t>reached  </a:t>
            </a:r>
            <a:r>
              <a:rPr dirty="0"/>
              <a:t>M-F 9am-6pm </a:t>
            </a:r>
            <a:r>
              <a:rPr spc="5" dirty="0"/>
              <a:t>Eastern </a:t>
            </a:r>
            <a:r>
              <a:rPr dirty="0"/>
              <a:t>Time or</a:t>
            </a:r>
            <a:r>
              <a:rPr spc="-70" dirty="0"/>
              <a:t> </a:t>
            </a:r>
            <a:r>
              <a:rPr spc="-5" dirty="0">
                <a:hlinkClick r:id="rId3"/>
              </a:rPr>
              <a:t>help@interfolio.com.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121" y="410886"/>
            <a:ext cx="8101965" cy="84836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For </a:t>
            </a:r>
            <a:r>
              <a:rPr sz="1800" spc="-5" dirty="0">
                <a:latin typeface="Calibri"/>
                <a:cs typeface="Calibri"/>
              </a:rPr>
              <a:t>additional help with </a:t>
            </a:r>
            <a:r>
              <a:rPr sz="1800" spc="-15" dirty="0">
                <a:latin typeface="Calibri"/>
                <a:cs typeface="Calibri"/>
              </a:rPr>
              <a:t>any </a:t>
            </a:r>
            <a:r>
              <a:rPr sz="1800" spc="-5" dirty="0">
                <a:latin typeface="Calibri"/>
                <a:cs typeface="Calibri"/>
              </a:rPr>
              <a:t>of these </a:t>
            </a:r>
            <a:r>
              <a:rPr sz="1800" spc="-15" dirty="0">
                <a:latin typeface="Calibri"/>
                <a:cs typeface="Calibri"/>
              </a:rPr>
              <a:t>steps </a:t>
            </a:r>
            <a:r>
              <a:rPr sz="1800" spc="-10" dirty="0">
                <a:latin typeface="Calibri"/>
                <a:cs typeface="Calibri"/>
              </a:rPr>
              <a:t>click </a:t>
            </a:r>
            <a:r>
              <a:rPr sz="1800" spc="-5" dirty="0">
                <a:latin typeface="Calibri"/>
                <a:cs typeface="Calibri"/>
              </a:rPr>
              <a:t>the </a:t>
            </a:r>
            <a:r>
              <a:rPr sz="1800" spc="-10" dirty="0">
                <a:latin typeface="Calibri"/>
                <a:cs typeface="Calibri"/>
              </a:rPr>
              <a:t>arrow </a:t>
            </a:r>
            <a:r>
              <a:rPr sz="1800" spc="-5" dirty="0">
                <a:latin typeface="Calibri"/>
                <a:cs typeface="Calibri"/>
              </a:rPr>
              <a:t>by </a:t>
            </a:r>
            <a:r>
              <a:rPr sz="1800" spc="-10" dirty="0">
                <a:latin typeface="Calibri"/>
                <a:cs typeface="Calibri"/>
              </a:rPr>
              <a:t>your </a:t>
            </a:r>
            <a:r>
              <a:rPr sz="1800" dirty="0">
                <a:latin typeface="Calibri"/>
                <a:cs typeface="Calibri"/>
              </a:rPr>
              <a:t>name </a:t>
            </a:r>
            <a:r>
              <a:rPr sz="1800" spc="-5" dirty="0">
                <a:latin typeface="Calibri"/>
                <a:cs typeface="Calibri"/>
              </a:rPr>
              <a:t>in the </a:t>
            </a:r>
            <a:r>
              <a:rPr sz="1800" dirty="0">
                <a:latin typeface="Calibri"/>
                <a:cs typeface="Calibri"/>
              </a:rPr>
              <a:t>upper  </a:t>
            </a:r>
            <a:r>
              <a:rPr sz="1800" spc="-5" dirty="0">
                <a:latin typeface="Calibri"/>
                <a:cs typeface="Calibri"/>
              </a:rPr>
              <a:t>right corner </a:t>
            </a:r>
            <a:r>
              <a:rPr sz="1800" dirty="0">
                <a:latin typeface="Calibri"/>
                <a:cs typeface="Calibri"/>
              </a:rPr>
              <a:t>and </a:t>
            </a:r>
            <a:r>
              <a:rPr sz="1800" spc="-5" dirty="0">
                <a:latin typeface="Calibri"/>
                <a:cs typeface="Calibri"/>
              </a:rPr>
              <a:t>select </a:t>
            </a:r>
            <a:r>
              <a:rPr sz="1800" spc="-10" dirty="0">
                <a:latin typeface="Calibri"/>
                <a:cs typeface="Calibri"/>
              </a:rPr>
              <a:t>Product </a:t>
            </a:r>
            <a:r>
              <a:rPr sz="1800" spc="-5" dirty="0">
                <a:latin typeface="Calibri"/>
                <a:cs typeface="Calibri"/>
              </a:rPr>
              <a:t>Help. Select “Help </a:t>
            </a:r>
            <a:r>
              <a:rPr sz="1800" spc="-15" dirty="0">
                <a:latin typeface="Calibri"/>
                <a:cs typeface="Calibri"/>
              </a:rPr>
              <a:t>for </a:t>
            </a:r>
            <a:r>
              <a:rPr sz="1800" spc="-10" dirty="0">
                <a:latin typeface="Calibri"/>
                <a:cs typeface="Calibri"/>
              </a:rPr>
              <a:t>Interfolio </a:t>
            </a:r>
            <a:r>
              <a:rPr sz="1800" spc="-35" dirty="0">
                <a:latin typeface="Calibri"/>
                <a:cs typeface="Calibri"/>
              </a:rPr>
              <a:t>Review, </a:t>
            </a:r>
            <a:r>
              <a:rPr sz="1800" spc="-10" dirty="0">
                <a:latin typeface="Calibri"/>
                <a:cs typeface="Calibri"/>
              </a:rPr>
              <a:t>Promotion </a:t>
            </a:r>
            <a:r>
              <a:rPr sz="1800" dirty="0">
                <a:latin typeface="Calibri"/>
                <a:cs typeface="Calibri"/>
              </a:rPr>
              <a:t>and  </a:t>
            </a:r>
            <a:r>
              <a:rPr sz="1800" spc="-30" dirty="0">
                <a:latin typeface="Calibri"/>
                <a:cs typeface="Calibri"/>
              </a:rPr>
              <a:t>Tenure” </a:t>
            </a:r>
            <a:r>
              <a:rPr sz="1800" spc="-15" dirty="0">
                <a:latin typeface="Calibri"/>
                <a:cs typeface="Calibri"/>
              </a:rPr>
              <a:t>for </a:t>
            </a:r>
            <a:r>
              <a:rPr sz="1800" dirty="0">
                <a:latin typeface="Calibri"/>
                <a:cs typeface="Calibri"/>
              </a:rPr>
              <a:t>a </a:t>
            </a:r>
            <a:r>
              <a:rPr sz="1800" spc="-10" dirty="0">
                <a:latin typeface="Calibri"/>
                <a:cs typeface="Calibri"/>
              </a:rPr>
              <a:t>variety </a:t>
            </a:r>
            <a:r>
              <a:rPr sz="1800" spc="-5" dirty="0">
                <a:latin typeface="Calibri"/>
                <a:cs typeface="Calibri"/>
              </a:rPr>
              <a:t>of help</a:t>
            </a:r>
            <a:r>
              <a:rPr sz="1800" spc="75" dirty="0">
                <a:latin typeface="Calibri"/>
                <a:cs typeface="Calibri"/>
              </a:rPr>
              <a:t> </a:t>
            </a:r>
            <a:r>
              <a:rPr sz="1800" spc="-5" dirty="0">
                <a:latin typeface="Calibri"/>
                <a:cs typeface="Calibri"/>
              </a:rPr>
              <a:t>documents.</a:t>
            </a:r>
            <a:endParaRPr sz="1800">
              <a:latin typeface="Calibri"/>
              <a:cs typeface="Calibri"/>
            </a:endParaRPr>
          </a:p>
        </p:txBody>
      </p:sp>
      <p:sp>
        <p:nvSpPr>
          <p:cNvPr id="3" name="object 3"/>
          <p:cNvSpPr/>
          <p:nvPr/>
        </p:nvSpPr>
        <p:spPr>
          <a:xfrm>
            <a:off x="822960" y="1490472"/>
            <a:ext cx="3276599" cy="300849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416302" y="3263125"/>
            <a:ext cx="3836250" cy="201123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763" y="335413"/>
            <a:ext cx="6889115"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w Cen MT"/>
                <a:cs typeface="Tw Cen MT"/>
              </a:rPr>
              <a:t>Who needs </a:t>
            </a:r>
            <a:r>
              <a:rPr sz="2800" b="1" dirty="0">
                <a:latin typeface="Tw Cen MT"/>
                <a:cs typeface="Tw Cen MT"/>
              </a:rPr>
              <a:t>to </a:t>
            </a:r>
            <a:r>
              <a:rPr sz="2800" b="1" spc="-5" dirty="0">
                <a:latin typeface="Tw Cen MT"/>
                <a:cs typeface="Tw Cen MT"/>
              </a:rPr>
              <a:t>complete an annual evaluation?</a:t>
            </a:r>
            <a:endParaRPr sz="2800">
              <a:latin typeface="Tw Cen MT"/>
              <a:cs typeface="Tw Cen MT"/>
            </a:endParaRPr>
          </a:p>
        </p:txBody>
      </p:sp>
      <p:sp>
        <p:nvSpPr>
          <p:cNvPr id="3" name="object 3"/>
          <p:cNvSpPr txBox="1"/>
          <p:nvPr/>
        </p:nvSpPr>
        <p:spPr>
          <a:xfrm>
            <a:off x="990763" y="1371600"/>
            <a:ext cx="7726045" cy="2967479"/>
          </a:xfrm>
          <a:prstGeom prst="rect">
            <a:avLst/>
          </a:prstGeom>
        </p:spPr>
        <p:txBody>
          <a:bodyPr vert="horz" wrap="square" lIns="0" tIns="12700" rIns="0" bIns="0" rtlCol="0">
            <a:spAutoFit/>
          </a:bodyPr>
          <a:lstStyle/>
          <a:p>
            <a:pPr marL="24765">
              <a:lnSpc>
                <a:spcPct val="100000"/>
              </a:lnSpc>
              <a:spcBef>
                <a:spcPts val="100"/>
              </a:spcBef>
            </a:pPr>
            <a:r>
              <a:rPr sz="2400" u="heavy" dirty="0">
                <a:uFill>
                  <a:solidFill>
                    <a:srgbClr val="000000"/>
                  </a:solidFill>
                </a:uFill>
                <a:latin typeface="Tw Cen MT"/>
                <a:cs typeface="Tw Cen MT"/>
              </a:rPr>
              <a:t>All</a:t>
            </a:r>
            <a:r>
              <a:rPr sz="2400" dirty="0">
                <a:latin typeface="Tw Cen MT"/>
                <a:cs typeface="Tw Cen MT"/>
              </a:rPr>
              <a:t> </a:t>
            </a:r>
            <a:r>
              <a:rPr sz="2400" spc="-5" dirty="0">
                <a:latin typeface="Tw Cen MT"/>
                <a:cs typeface="Tw Cen MT"/>
              </a:rPr>
              <a:t>benefited faculty </a:t>
            </a:r>
            <a:r>
              <a:rPr sz="2400" dirty="0">
                <a:latin typeface="Tw Cen MT"/>
                <a:cs typeface="Tw Cen MT"/>
              </a:rPr>
              <a:t>need </a:t>
            </a:r>
            <a:r>
              <a:rPr sz="2400" spc="-5" dirty="0">
                <a:latin typeface="Tw Cen MT"/>
                <a:cs typeface="Tw Cen MT"/>
              </a:rPr>
              <a:t>to complete an annual</a:t>
            </a:r>
            <a:r>
              <a:rPr sz="2400" spc="30" dirty="0">
                <a:latin typeface="Tw Cen MT"/>
                <a:cs typeface="Tw Cen MT"/>
              </a:rPr>
              <a:t> </a:t>
            </a:r>
            <a:r>
              <a:rPr sz="2400" spc="-10" dirty="0">
                <a:latin typeface="Tw Cen MT"/>
                <a:cs typeface="Tw Cen MT"/>
              </a:rPr>
              <a:t>evaluation.</a:t>
            </a:r>
            <a:endParaRPr sz="2400" dirty="0">
              <a:latin typeface="Tw Cen MT"/>
              <a:cs typeface="Tw Cen MT"/>
            </a:endParaRPr>
          </a:p>
          <a:p>
            <a:pPr>
              <a:lnSpc>
                <a:spcPct val="100000"/>
              </a:lnSpc>
            </a:pPr>
            <a:endParaRPr sz="2600" dirty="0">
              <a:latin typeface="Tw Cen MT"/>
              <a:cs typeface="Tw Cen MT"/>
            </a:endParaRPr>
          </a:p>
          <a:p>
            <a:pPr marL="299085" marR="5080" indent="-287020">
              <a:lnSpc>
                <a:spcPct val="100000"/>
              </a:lnSpc>
              <a:spcBef>
                <a:spcPts val="1525"/>
              </a:spcBef>
              <a:buFont typeface="Arial"/>
              <a:buChar char="•"/>
              <a:tabLst>
                <a:tab pos="299085" algn="l"/>
                <a:tab pos="299720" algn="l"/>
              </a:tabLst>
            </a:pPr>
            <a:r>
              <a:rPr sz="1800" dirty="0">
                <a:latin typeface="Tw Cen MT"/>
                <a:cs typeface="Tw Cen MT"/>
              </a:rPr>
              <a:t>If </a:t>
            </a:r>
            <a:r>
              <a:rPr sz="1800" spc="-20" dirty="0">
                <a:latin typeface="Tw Cen MT"/>
                <a:cs typeface="Tw Cen MT"/>
              </a:rPr>
              <a:t>you </a:t>
            </a:r>
            <a:r>
              <a:rPr sz="1800" b="1" spc="-5" dirty="0">
                <a:solidFill>
                  <a:srgbClr val="FF0000"/>
                </a:solidFill>
                <a:latin typeface="Tw Cen MT"/>
                <a:cs typeface="Tw Cen MT"/>
              </a:rPr>
              <a:t>have </a:t>
            </a:r>
            <a:r>
              <a:rPr sz="1800" b="1" dirty="0">
                <a:solidFill>
                  <a:srgbClr val="FF0000"/>
                </a:solidFill>
                <a:latin typeface="Tw Cen MT"/>
                <a:cs typeface="Tw Cen MT"/>
              </a:rPr>
              <a:t>not </a:t>
            </a:r>
            <a:r>
              <a:rPr sz="1800" dirty="0">
                <a:latin typeface="Tw Cen MT"/>
                <a:cs typeface="Tw Cen MT"/>
              </a:rPr>
              <a:t>gone </a:t>
            </a:r>
            <a:r>
              <a:rPr sz="1800" spc="-10" dirty="0">
                <a:latin typeface="Tw Cen MT"/>
                <a:cs typeface="Tw Cen MT"/>
              </a:rPr>
              <a:t>through </a:t>
            </a:r>
            <a:r>
              <a:rPr sz="1800" dirty="0">
                <a:latin typeface="Tw Cen MT"/>
                <a:cs typeface="Tw Cen MT"/>
              </a:rPr>
              <a:t>the </a:t>
            </a:r>
            <a:r>
              <a:rPr sz="1800" spc="-5" dirty="0">
                <a:latin typeface="Tw Cen MT"/>
                <a:cs typeface="Tw Cen MT"/>
              </a:rPr>
              <a:t>Reappointment, </a:t>
            </a:r>
            <a:r>
              <a:rPr sz="1800" spc="-25" dirty="0">
                <a:latin typeface="Tw Cen MT"/>
                <a:cs typeface="Tw Cen MT"/>
              </a:rPr>
              <a:t>Tenure </a:t>
            </a:r>
            <a:r>
              <a:rPr sz="1800" dirty="0">
                <a:latin typeface="Tw Cen MT"/>
                <a:cs typeface="Tw Cen MT"/>
              </a:rPr>
              <a:t>or </a:t>
            </a:r>
            <a:r>
              <a:rPr sz="1800" spc="-5" dirty="0">
                <a:latin typeface="Tw Cen MT"/>
                <a:cs typeface="Tw Cen MT"/>
              </a:rPr>
              <a:t>Promotion </a:t>
            </a:r>
            <a:r>
              <a:rPr sz="1800" spc="-10" dirty="0">
                <a:latin typeface="Tw Cen MT"/>
                <a:cs typeface="Tw Cen MT"/>
              </a:rPr>
              <a:t>process </a:t>
            </a:r>
            <a:r>
              <a:rPr sz="1800" dirty="0">
                <a:latin typeface="Tw Cen MT"/>
                <a:cs typeface="Tw Cen MT"/>
              </a:rPr>
              <a:t>this  </a:t>
            </a:r>
            <a:r>
              <a:rPr sz="1800" spc="-5" dirty="0">
                <a:latin typeface="Tw Cen MT"/>
                <a:cs typeface="Tw Cen MT"/>
              </a:rPr>
              <a:t>academic </a:t>
            </a:r>
            <a:r>
              <a:rPr sz="1800" spc="-10" dirty="0">
                <a:latin typeface="Tw Cen MT"/>
                <a:cs typeface="Tw Cen MT"/>
              </a:rPr>
              <a:t>year </a:t>
            </a:r>
            <a:r>
              <a:rPr sz="1800" spc="-20" dirty="0">
                <a:latin typeface="Tw Cen MT"/>
                <a:cs typeface="Tw Cen MT"/>
              </a:rPr>
              <a:t>you </a:t>
            </a:r>
            <a:r>
              <a:rPr sz="1800" spc="-5" dirty="0">
                <a:latin typeface="Tw Cen MT"/>
                <a:cs typeface="Tw Cen MT"/>
              </a:rPr>
              <a:t>will </a:t>
            </a:r>
            <a:r>
              <a:rPr sz="1800" dirty="0">
                <a:latin typeface="Tw Cen MT"/>
                <a:cs typeface="Tw Cen MT"/>
              </a:rPr>
              <a:t>need to participate in a full annual</a:t>
            </a:r>
            <a:r>
              <a:rPr sz="1800" spc="-60" dirty="0">
                <a:latin typeface="Tw Cen MT"/>
                <a:cs typeface="Tw Cen MT"/>
              </a:rPr>
              <a:t> </a:t>
            </a:r>
            <a:r>
              <a:rPr sz="1800" spc="-5" dirty="0">
                <a:latin typeface="Tw Cen MT"/>
                <a:cs typeface="Tw Cen MT"/>
              </a:rPr>
              <a:t>evaluation.</a:t>
            </a:r>
            <a:endParaRPr lang="en-US" sz="1800" spc="-5" dirty="0">
              <a:latin typeface="Tw Cen MT"/>
              <a:cs typeface="Tw Cen MT"/>
            </a:endParaRPr>
          </a:p>
          <a:p>
            <a:pPr>
              <a:lnSpc>
                <a:spcPct val="100000"/>
              </a:lnSpc>
              <a:buFont typeface="Arial"/>
              <a:buChar char="•"/>
            </a:pPr>
            <a:endParaRPr lang="en-US" sz="1900" dirty="0">
              <a:latin typeface="Tw Cen MT"/>
              <a:cs typeface="Tw Cen MT"/>
            </a:endParaRPr>
          </a:p>
          <a:p>
            <a:pPr>
              <a:lnSpc>
                <a:spcPct val="100000"/>
              </a:lnSpc>
              <a:spcBef>
                <a:spcPts val="15"/>
              </a:spcBef>
              <a:buFont typeface="Arial"/>
              <a:buChar char="•"/>
            </a:pPr>
            <a:endParaRPr lang="en-US" sz="2050" dirty="0">
              <a:latin typeface="Tw Cen MT"/>
              <a:cs typeface="Tw Cen MT"/>
            </a:endParaRPr>
          </a:p>
          <a:p>
            <a:pPr marL="299085" marR="298450" indent="-287020">
              <a:lnSpc>
                <a:spcPct val="100000"/>
              </a:lnSpc>
              <a:buFont typeface="Arial"/>
              <a:buChar char="•"/>
              <a:tabLst>
                <a:tab pos="299085" algn="l"/>
                <a:tab pos="299720" algn="l"/>
              </a:tabLst>
            </a:pPr>
            <a:r>
              <a:rPr lang="en-US" sz="1800" dirty="0">
                <a:latin typeface="Tw Cen MT"/>
                <a:cs typeface="Tw Cen MT"/>
              </a:rPr>
              <a:t>If </a:t>
            </a:r>
            <a:r>
              <a:rPr lang="en-US" sz="1800" spc="-20" dirty="0">
                <a:latin typeface="Tw Cen MT"/>
                <a:cs typeface="Tw Cen MT"/>
              </a:rPr>
              <a:t>you </a:t>
            </a:r>
            <a:r>
              <a:rPr lang="en-US" sz="1800" b="1" spc="-5" dirty="0">
                <a:solidFill>
                  <a:srgbClr val="FF0000"/>
                </a:solidFill>
                <a:latin typeface="Tw Cen MT"/>
                <a:cs typeface="Tw Cen MT"/>
              </a:rPr>
              <a:t>have </a:t>
            </a:r>
            <a:r>
              <a:rPr lang="en-US" sz="1800" dirty="0">
                <a:latin typeface="Tw Cen MT"/>
                <a:cs typeface="Tw Cen MT"/>
              </a:rPr>
              <a:t>gone </a:t>
            </a:r>
            <a:r>
              <a:rPr lang="en-US" sz="1800" spc="-10" dirty="0">
                <a:latin typeface="Tw Cen MT"/>
                <a:cs typeface="Tw Cen MT"/>
              </a:rPr>
              <a:t>through </a:t>
            </a:r>
            <a:r>
              <a:rPr lang="en-US" sz="1800" dirty="0">
                <a:latin typeface="Tw Cen MT"/>
                <a:cs typeface="Tw Cen MT"/>
              </a:rPr>
              <a:t>the </a:t>
            </a:r>
            <a:r>
              <a:rPr lang="en-US" sz="1800" spc="-5" dirty="0">
                <a:latin typeface="Tw Cen MT"/>
                <a:cs typeface="Tw Cen MT"/>
              </a:rPr>
              <a:t>Reappointment, </a:t>
            </a:r>
            <a:r>
              <a:rPr lang="en-US" sz="1800" spc="-25" dirty="0">
                <a:latin typeface="Tw Cen MT"/>
                <a:cs typeface="Tw Cen MT"/>
              </a:rPr>
              <a:t>Tenure </a:t>
            </a:r>
            <a:r>
              <a:rPr lang="en-US" sz="1800" dirty="0">
                <a:latin typeface="Tw Cen MT"/>
                <a:cs typeface="Tw Cen MT"/>
              </a:rPr>
              <a:t>or </a:t>
            </a:r>
            <a:r>
              <a:rPr lang="en-US" sz="1800" spc="-5" dirty="0">
                <a:latin typeface="Tw Cen MT"/>
                <a:cs typeface="Tw Cen MT"/>
              </a:rPr>
              <a:t>Promotion </a:t>
            </a:r>
            <a:r>
              <a:rPr lang="en-US" sz="1800" spc="-10" dirty="0">
                <a:latin typeface="Tw Cen MT"/>
                <a:cs typeface="Tw Cen MT"/>
              </a:rPr>
              <a:t>process </a:t>
            </a:r>
            <a:r>
              <a:rPr lang="en-US" sz="1800" dirty="0">
                <a:latin typeface="Tw Cen MT"/>
                <a:cs typeface="Tw Cen MT"/>
              </a:rPr>
              <a:t>this  </a:t>
            </a:r>
            <a:r>
              <a:rPr lang="en-US" sz="1800" spc="-10" dirty="0">
                <a:latin typeface="Tw Cen MT"/>
                <a:cs typeface="Tw Cen MT"/>
              </a:rPr>
              <a:t>year </a:t>
            </a:r>
            <a:r>
              <a:rPr lang="en-US" sz="1800" spc="-20" dirty="0">
                <a:latin typeface="Tw Cen MT"/>
                <a:cs typeface="Tw Cen MT"/>
              </a:rPr>
              <a:t>you </a:t>
            </a:r>
            <a:r>
              <a:rPr lang="en-US" sz="1800" dirty="0">
                <a:latin typeface="Tw Cen MT"/>
                <a:cs typeface="Tw Cen MT"/>
              </a:rPr>
              <a:t>will only need work with your supervisor to determine your workload for AY 2022-2023.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6227" y="266642"/>
            <a:ext cx="4643120" cy="299720"/>
          </a:xfrm>
          <a:prstGeom prst="rect">
            <a:avLst/>
          </a:prstGeom>
        </p:spPr>
        <p:txBody>
          <a:bodyPr vert="horz" wrap="square" lIns="0" tIns="12700" rIns="0" bIns="0" rtlCol="0">
            <a:spAutoFit/>
          </a:bodyPr>
          <a:lstStyle/>
          <a:p>
            <a:pPr marL="12700">
              <a:lnSpc>
                <a:spcPct val="100000"/>
              </a:lnSpc>
              <a:spcBef>
                <a:spcPts val="100"/>
              </a:spcBef>
            </a:pPr>
            <a:r>
              <a:rPr sz="1800" spc="-35" dirty="0"/>
              <a:t>Wait </a:t>
            </a:r>
            <a:r>
              <a:rPr sz="1800" spc="-15" dirty="0"/>
              <a:t>for </a:t>
            </a:r>
            <a:r>
              <a:rPr sz="1800" dirty="0"/>
              <a:t>email </a:t>
            </a:r>
            <a:r>
              <a:rPr sz="1800" spc="-10" dirty="0"/>
              <a:t>saying </a:t>
            </a:r>
            <a:r>
              <a:rPr sz="1800" spc="-15" dirty="0"/>
              <a:t>your </a:t>
            </a:r>
            <a:r>
              <a:rPr sz="1800" dirty="0"/>
              <a:t>case has been</a:t>
            </a:r>
            <a:r>
              <a:rPr sz="1800" spc="-35" dirty="0"/>
              <a:t> </a:t>
            </a:r>
            <a:r>
              <a:rPr sz="1800" dirty="0"/>
              <a:t>created.</a:t>
            </a:r>
          </a:p>
        </p:txBody>
      </p:sp>
      <p:sp>
        <p:nvSpPr>
          <p:cNvPr id="3" name="object 3"/>
          <p:cNvSpPr/>
          <p:nvPr/>
        </p:nvSpPr>
        <p:spPr>
          <a:xfrm>
            <a:off x="395774" y="679272"/>
            <a:ext cx="3515867" cy="298551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038600" y="762000"/>
            <a:ext cx="4225925" cy="84836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Tw Cen MT"/>
                <a:cs typeface="Tw Cen MT"/>
              </a:rPr>
              <a:t>The </a:t>
            </a:r>
            <a:r>
              <a:rPr sz="1800" spc="-10" dirty="0">
                <a:latin typeface="Tw Cen MT"/>
                <a:cs typeface="Tw Cen MT"/>
              </a:rPr>
              <a:t>“View </a:t>
            </a:r>
            <a:r>
              <a:rPr sz="1800" dirty="0">
                <a:latin typeface="Tw Cen MT"/>
                <a:cs typeface="Tw Cen MT"/>
              </a:rPr>
              <a:t>Case” link </a:t>
            </a:r>
            <a:r>
              <a:rPr sz="1800" spc="-5" dirty="0">
                <a:latin typeface="Tw Cen MT"/>
                <a:cs typeface="Tw Cen MT"/>
              </a:rPr>
              <a:t>will </a:t>
            </a:r>
            <a:r>
              <a:rPr sz="1800" spc="-10" dirty="0">
                <a:latin typeface="Tw Cen MT"/>
                <a:cs typeface="Tw Cen MT"/>
              </a:rPr>
              <a:t>take </a:t>
            </a:r>
            <a:r>
              <a:rPr sz="1800" spc="-20" dirty="0">
                <a:latin typeface="Tw Cen MT"/>
                <a:cs typeface="Tw Cen MT"/>
              </a:rPr>
              <a:t>you </a:t>
            </a:r>
            <a:r>
              <a:rPr sz="1800" dirty="0">
                <a:latin typeface="Tw Cen MT"/>
                <a:cs typeface="Tw Cen MT"/>
              </a:rPr>
              <a:t>to a sign-in  </a:t>
            </a:r>
            <a:r>
              <a:rPr sz="1800" spc="-10" dirty="0">
                <a:latin typeface="Tw Cen MT"/>
                <a:cs typeface="Tw Cen MT"/>
              </a:rPr>
              <a:t>page </a:t>
            </a:r>
            <a:r>
              <a:rPr sz="1800" dirty="0">
                <a:latin typeface="Tw Cen MT"/>
                <a:cs typeface="Tw Cen MT"/>
              </a:rPr>
              <a:t>at </a:t>
            </a:r>
            <a:r>
              <a:rPr sz="1800" u="heavy" spc="-15" dirty="0">
                <a:solidFill>
                  <a:srgbClr val="0000FF"/>
                </a:solidFill>
                <a:uFill>
                  <a:solidFill>
                    <a:srgbClr val="0000FF"/>
                  </a:solidFill>
                </a:uFill>
                <a:latin typeface="Tw Cen MT"/>
                <a:cs typeface="Tw Cen MT"/>
                <a:hlinkClick r:id="rId3"/>
              </a:rPr>
              <a:t>www.interfolio.com</a:t>
            </a:r>
            <a:r>
              <a:rPr sz="1800" spc="-15" dirty="0">
                <a:latin typeface="Tw Cen MT"/>
                <a:cs typeface="Tw Cen MT"/>
              </a:rPr>
              <a:t>. </a:t>
            </a:r>
            <a:r>
              <a:rPr sz="1800" spc="5" dirty="0">
                <a:latin typeface="Tw Cen MT"/>
                <a:cs typeface="Tw Cen MT"/>
              </a:rPr>
              <a:t>Click </a:t>
            </a:r>
            <a:r>
              <a:rPr sz="1800" dirty="0">
                <a:latin typeface="Tw Cen MT"/>
                <a:cs typeface="Tw Cen MT"/>
              </a:rPr>
              <a:t>on </a:t>
            </a:r>
            <a:r>
              <a:rPr sz="1800" spc="-10" dirty="0">
                <a:latin typeface="Tw Cen MT"/>
                <a:cs typeface="Tw Cen MT"/>
              </a:rPr>
              <a:t>“Partner  </a:t>
            </a:r>
            <a:r>
              <a:rPr sz="1800" dirty="0">
                <a:latin typeface="Tw Cen MT"/>
                <a:cs typeface="Tw Cen MT"/>
              </a:rPr>
              <a:t>Institution”</a:t>
            </a:r>
          </a:p>
        </p:txBody>
      </p:sp>
      <p:sp>
        <p:nvSpPr>
          <p:cNvPr id="5" name="object 5"/>
          <p:cNvSpPr/>
          <p:nvPr/>
        </p:nvSpPr>
        <p:spPr>
          <a:xfrm>
            <a:off x="4472569" y="1805471"/>
            <a:ext cx="3804397" cy="1859316"/>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4419600" y="3723640"/>
            <a:ext cx="4398010" cy="848360"/>
          </a:xfrm>
          <a:prstGeom prst="rect">
            <a:avLst/>
          </a:prstGeom>
        </p:spPr>
        <p:txBody>
          <a:bodyPr vert="horz" wrap="square" lIns="0" tIns="12700" rIns="0" bIns="0" rtlCol="0">
            <a:spAutoFit/>
          </a:bodyPr>
          <a:lstStyle/>
          <a:p>
            <a:pPr marL="12700" marR="5080">
              <a:lnSpc>
                <a:spcPct val="100000"/>
              </a:lnSpc>
              <a:spcBef>
                <a:spcPts val="100"/>
              </a:spcBef>
            </a:pPr>
            <a:r>
              <a:rPr sz="1800" spc="-20" dirty="0">
                <a:latin typeface="Tw Cen MT"/>
                <a:cs typeface="Tw Cen MT"/>
              </a:rPr>
              <a:t>Type </a:t>
            </a:r>
            <a:r>
              <a:rPr sz="1800" spc="-15" dirty="0">
                <a:latin typeface="Tw Cen MT"/>
                <a:cs typeface="Tw Cen MT"/>
              </a:rPr>
              <a:t>‘Wyoming’ </a:t>
            </a:r>
            <a:r>
              <a:rPr sz="1800" dirty="0">
                <a:latin typeface="Tw Cen MT"/>
                <a:cs typeface="Tw Cen MT"/>
              </a:rPr>
              <a:t>in the </a:t>
            </a:r>
            <a:r>
              <a:rPr sz="1800" spc="10" dirty="0">
                <a:latin typeface="Tw Cen MT"/>
                <a:cs typeface="Tw Cen MT"/>
              </a:rPr>
              <a:t>search </a:t>
            </a:r>
            <a:r>
              <a:rPr sz="1800" spc="-20" dirty="0">
                <a:latin typeface="Tw Cen MT"/>
                <a:cs typeface="Tw Cen MT"/>
              </a:rPr>
              <a:t>box </a:t>
            </a:r>
            <a:r>
              <a:rPr sz="1800" dirty="0">
                <a:latin typeface="Tw Cen MT"/>
                <a:cs typeface="Tw Cen MT"/>
              </a:rPr>
              <a:t>and select  </a:t>
            </a:r>
            <a:r>
              <a:rPr sz="1800" spc="-5" dirty="0">
                <a:latin typeface="Tw Cen MT"/>
                <a:cs typeface="Tw Cen MT"/>
              </a:rPr>
              <a:t>University </a:t>
            </a:r>
            <a:r>
              <a:rPr sz="1800" dirty="0">
                <a:latin typeface="Tw Cen MT"/>
                <a:cs typeface="Tw Cen MT"/>
              </a:rPr>
              <a:t>of </a:t>
            </a:r>
            <a:r>
              <a:rPr sz="1800" spc="-20" dirty="0">
                <a:latin typeface="Tw Cen MT"/>
                <a:cs typeface="Tw Cen MT"/>
              </a:rPr>
              <a:t>Wyoming. </a:t>
            </a:r>
            <a:r>
              <a:rPr sz="1800" dirty="0">
                <a:latin typeface="Tw Cen MT"/>
                <a:cs typeface="Tw Cen MT"/>
              </a:rPr>
              <a:t>This will </a:t>
            </a:r>
            <a:r>
              <a:rPr sz="1800" spc="-10" dirty="0">
                <a:latin typeface="Tw Cen MT"/>
                <a:cs typeface="Tw Cen MT"/>
              </a:rPr>
              <a:t>take </a:t>
            </a:r>
            <a:r>
              <a:rPr sz="1800" spc="-20" dirty="0">
                <a:latin typeface="Tw Cen MT"/>
                <a:cs typeface="Tw Cen MT"/>
              </a:rPr>
              <a:t>you </a:t>
            </a:r>
            <a:r>
              <a:rPr sz="1800" dirty="0">
                <a:latin typeface="Tw Cen MT"/>
                <a:cs typeface="Tw Cen MT"/>
              </a:rPr>
              <a:t>to the  UW log in</a:t>
            </a:r>
            <a:r>
              <a:rPr sz="1800" spc="-20" dirty="0">
                <a:latin typeface="Tw Cen MT"/>
                <a:cs typeface="Tw Cen MT"/>
              </a:rPr>
              <a:t> </a:t>
            </a:r>
            <a:r>
              <a:rPr sz="1800" dirty="0">
                <a:latin typeface="Tw Cen MT"/>
                <a:cs typeface="Tw Cen MT"/>
              </a:rPr>
              <a:t>screen.</a:t>
            </a:r>
          </a:p>
        </p:txBody>
      </p:sp>
      <p:sp>
        <p:nvSpPr>
          <p:cNvPr id="7" name="object 3">
            <a:extLst>
              <a:ext uri="{FF2B5EF4-FFF2-40B4-BE49-F238E27FC236}">
                <a16:creationId xmlns:a16="http://schemas.microsoft.com/office/drawing/2014/main" id="{1081FD1A-260D-5549-948C-977F4798CD02}"/>
              </a:ext>
            </a:extLst>
          </p:cNvPr>
          <p:cNvSpPr/>
          <p:nvPr/>
        </p:nvSpPr>
        <p:spPr>
          <a:xfrm>
            <a:off x="739141" y="3733800"/>
            <a:ext cx="1318259" cy="1978832"/>
          </a:xfrm>
          <a:prstGeom prst="rect">
            <a:avLst/>
          </a:prstGeom>
          <a:blipFill>
            <a:blip r:embed="rId5" cstate="print"/>
            <a:stretch>
              <a:fillRect/>
            </a:stretch>
          </a:blipFill>
        </p:spPr>
        <p:txBody>
          <a:bodyPr wrap="square" lIns="0" tIns="0" rIns="0" bIns="0" rtlCol="0"/>
          <a:lstStyle/>
          <a:p>
            <a:endParaRPr/>
          </a:p>
        </p:txBody>
      </p:sp>
      <p:sp>
        <p:nvSpPr>
          <p:cNvPr id="8" name="object 2">
            <a:extLst>
              <a:ext uri="{FF2B5EF4-FFF2-40B4-BE49-F238E27FC236}">
                <a16:creationId xmlns:a16="http://schemas.microsoft.com/office/drawing/2014/main" id="{2D55B838-54DE-AC45-A4FD-C843991A9DDD}"/>
              </a:ext>
            </a:extLst>
          </p:cNvPr>
          <p:cNvSpPr txBox="1">
            <a:spLocks/>
          </p:cNvSpPr>
          <p:nvPr/>
        </p:nvSpPr>
        <p:spPr>
          <a:xfrm>
            <a:off x="2286000" y="5086859"/>
            <a:ext cx="6250940" cy="330835"/>
          </a:xfrm>
          <a:prstGeom prst="rect">
            <a:avLst/>
          </a:prstGeom>
        </p:spPr>
        <p:txBody>
          <a:bodyPr vert="horz" wrap="square" lIns="0" tIns="13335" rIns="0" bIns="0" rtlCol="0">
            <a:spAutoFit/>
          </a:bodyPr>
          <a:lstStyle>
            <a:lvl1pPr>
              <a:defRPr sz="4000" b="0" i="0">
                <a:solidFill>
                  <a:schemeClr val="tx1"/>
                </a:solidFill>
                <a:latin typeface="Tw Cen MT"/>
                <a:ea typeface="+mj-ea"/>
                <a:cs typeface="Tw Cen MT"/>
              </a:defRPr>
            </a:lvl1pPr>
          </a:lstStyle>
          <a:p>
            <a:pPr marL="12700">
              <a:spcBef>
                <a:spcPts val="105"/>
              </a:spcBef>
            </a:pPr>
            <a:r>
              <a:rPr lang="en-US" sz="2000" kern="0" spc="-50">
                <a:latin typeface="Calibri"/>
                <a:cs typeface="Calibri"/>
              </a:rPr>
              <a:t>You </a:t>
            </a:r>
            <a:r>
              <a:rPr lang="en-US" sz="2000" kern="0" spc="-5">
                <a:latin typeface="Calibri"/>
                <a:cs typeface="Calibri"/>
              </a:rPr>
              <a:t>can also </a:t>
            </a:r>
            <a:r>
              <a:rPr lang="en-US" sz="2000" kern="0">
                <a:latin typeface="Calibri"/>
                <a:cs typeface="Calibri"/>
              </a:rPr>
              <a:t>access </a:t>
            </a:r>
            <a:r>
              <a:rPr lang="en-US" sz="2000" kern="0" spc="-15">
                <a:latin typeface="Calibri"/>
                <a:cs typeface="Calibri"/>
              </a:rPr>
              <a:t>WyoFolio/WyoVita </a:t>
            </a:r>
            <a:r>
              <a:rPr lang="en-US" sz="2000" kern="0" spc="-5">
                <a:latin typeface="Calibri"/>
                <a:cs typeface="Calibri"/>
              </a:rPr>
              <a:t>anytime via</a:t>
            </a:r>
            <a:r>
              <a:rPr lang="en-US" sz="2000" kern="0" spc="10">
                <a:latin typeface="Calibri"/>
                <a:cs typeface="Calibri"/>
              </a:rPr>
              <a:t> </a:t>
            </a:r>
            <a:r>
              <a:rPr lang="en-US" sz="2000" kern="0" spc="-25">
                <a:latin typeface="Calibri"/>
                <a:cs typeface="Calibri"/>
              </a:rPr>
              <a:t>WyoWeb</a:t>
            </a:r>
            <a:endParaRPr lang="en-US" sz="2000" kern="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57200" y="762000"/>
            <a:ext cx="8163716" cy="1064137"/>
          </a:xfrm>
          <a:prstGeom prst="rect">
            <a:avLst/>
          </a:prstGeom>
        </p:spPr>
        <p:txBody>
          <a:bodyPr vert="horz" wrap="square" lIns="0" tIns="74295" rIns="0" bIns="0" rtlCol="0">
            <a:spAutoFit/>
          </a:bodyPr>
          <a:lstStyle/>
          <a:p>
            <a:pPr marL="2929255" marR="5080" indent="-2917190">
              <a:lnSpc>
                <a:spcPct val="80000"/>
              </a:lnSpc>
              <a:spcBef>
                <a:spcPts val="585"/>
              </a:spcBef>
              <a:tabLst>
                <a:tab pos="3270885" algn="l"/>
              </a:tabLst>
            </a:pPr>
            <a:r>
              <a:rPr lang="en-US" sz="2000" spc="5" dirty="0">
                <a:latin typeface="Tw Cen MT"/>
                <a:cs typeface="Tw Cen MT"/>
              </a:rPr>
              <a:t>	Once you have logged in c</a:t>
            </a:r>
            <a:r>
              <a:rPr sz="2000" spc="5" dirty="0">
                <a:latin typeface="Tw Cen MT"/>
                <a:cs typeface="Tw Cen MT"/>
              </a:rPr>
              <a:t>lick </a:t>
            </a:r>
            <a:r>
              <a:rPr sz="2000" dirty="0">
                <a:latin typeface="Tw Cen MT"/>
                <a:cs typeface="Tw Cen MT"/>
              </a:rPr>
              <a:t>on </a:t>
            </a:r>
            <a:r>
              <a:rPr lang="en-US" sz="2000" dirty="0">
                <a:latin typeface="Tw Cen MT"/>
                <a:cs typeface="Tw Cen MT"/>
              </a:rPr>
              <a:t>”Your Packets” in the upper left hand corner.  There you will find “Active” and ”Completed” cases. Click on your annual review under “Active”. </a:t>
            </a:r>
            <a:endParaRPr sz="2000" dirty="0">
              <a:latin typeface="Tw Cen MT"/>
              <a:cs typeface="Tw Cen MT"/>
            </a:endParaRPr>
          </a:p>
        </p:txBody>
      </p:sp>
      <p:pic>
        <p:nvPicPr>
          <p:cNvPr id="7" name="Picture 6">
            <a:extLst>
              <a:ext uri="{FF2B5EF4-FFF2-40B4-BE49-F238E27FC236}">
                <a16:creationId xmlns:a16="http://schemas.microsoft.com/office/drawing/2014/main" id="{55BC63E2-89AE-1E47-A781-6AA8D1AE1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80" y="2659344"/>
            <a:ext cx="7038979" cy="2593851"/>
          </a:xfrm>
          <a:prstGeom prst="rect">
            <a:avLst/>
          </a:prstGeom>
        </p:spPr>
      </p:pic>
      <p:sp>
        <p:nvSpPr>
          <p:cNvPr id="8" name="object 4">
            <a:extLst>
              <a:ext uri="{FF2B5EF4-FFF2-40B4-BE49-F238E27FC236}">
                <a16:creationId xmlns:a16="http://schemas.microsoft.com/office/drawing/2014/main" id="{548C2518-DB5F-D446-BE83-22170464C0FC}"/>
              </a:ext>
            </a:extLst>
          </p:cNvPr>
          <p:cNvSpPr/>
          <p:nvPr/>
        </p:nvSpPr>
        <p:spPr>
          <a:xfrm>
            <a:off x="1066800" y="914400"/>
            <a:ext cx="2031491" cy="112928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838" y="194882"/>
            <a:ext cx="8576322" cy="1493137"/>
          </a:xfrm>
          <a:prstGeom prst="rect">
            <a:avLst/>
          </a:prstGeom>
        </p:spPr>
        <p:txBody>
          <a:bodyPr vert="horz" wrap="square" lIns="0" tIns="107097" rIns="0" bIns="0" rtlCol="0">
            <a:spAutoFit/>
          </a:bodyPr>
          <a:lstStyle/>
          <a:p>
            <a:pPr marL="74930" marR="5080">
              <a:lnSpc>
                <a:spcPct val="100000"/>
              </a:lnSpc>
              <a:spcBef>
                <a:spcPts val="100"/>
              </a:spcBef>
            </a:pPr>
            <a:r>
              <a:rPr sz="1800" spc="-5" dirty="0">
                <a:latin typeface="Calibri"/>
                <a:cs typeface="Calibri"/>
              </a:rPr>
              <a:t>On the Overview </a:t>
            </a:r>
            <a:r>
              <a:rPr sz="1800" spc="-10" dirty="0">
                <a:latin typeface="Calibri"/>
                <a:cs typeface="Calibri"/>
              </a:rPr>
              <a:t>(default) </a:t>
            </a:r>
            <a:r>
              <a:rPr sz="1800" spc="-30" dirty="0">
                <a:latin typeface="Calibri"/>
                <a:cs typeface="Calibri"/>
              </a:rPr>
              <a:t>window, </a:t>
            </a:r>
            <a:r>
              <a:rPr sz="1800" spc="-10" dirty="0">
                <a:latin typeface="Calibri"/>
                <a:cs typeface="Calibri"/>
              </a:rPr>
              <a:t>you </a:t>
            </a:r>
            <a:r>
              <a:rPr sz="1800" spc="-5" dirty="0">
                <a:latin typeface="Calibri"/>
                <a:cs typeface="Calibri"/>
              </a:rPr>
              <a:t>will </a:t>
            </a:r>
            <a:r>
              <a:rPr sz="1800" dirty="0">
                <a:latin typeface="Calibri"/>
                <a:cs typeface="Calibri"/>
              </a:rPr>
              <a:t>see a </a:t>
            </a:r>
            <a:r>
              <a:rPr sz="1800" spc="-10" dirty="0">
                <a:latin typeface="Calibri"/>
                <a:cs typeface="Calibri"/>
              </a:rPr>
              <a:t>list </a:t>
            </a:r>
            <a:r>
              <a:rPr sz="1800" spc="-5" dirty="0">
                <a:latin typeface="Calibri"/>
                <a:cs typeface="Calibri"/>
              </a:rPr>
              <a:t>of documents </a:t>
            </a:r>
            <a:r>
              <a:rPr sz="1800" spc="-10" dirty="0">
                <a:latin typeface="Calibri"/>
                <a:cs typeface="Calibri"/>
              </a:rPr>
              <a:t>you are required to  </a:t>
            </a:r>
            <a:r>
              <a:rPr sz="1800" spc="-5" dirty="0">
                <a:latin typeface="Calibri"/>
                <a:cs typeface="Calibri"/>
              </a:rPr>
              <a:t>submit. This will vary </a:t>
            </a:r>
            <a:r>
              <a:rPr sz="1800" spc="-10" dirty="0">
                <a:latin typeface="Calibri"/>
                <a:cs typeface="Calibri"/>
              </a:rPr>
              <a:t>from </a:t>
            </a:r>
            <a:r>
              <a:rPr sz="1800" spc="-5" dirty="0">
                <a:latin typeface="Calibri"/>
                <a:cs typeface="Calibri"/>
              </a:rPr>
              <a:t>unit </a:t>
            </a:r>
            <a:r>
              <a:rPr sz="1800" spc="-10" dirty="0">
                <a:latin typeface="Calibri"/>
                <a:cs typeface="Calibri"/>
              </a:rPr>
              <a:t>to </a:t>
            </a:r>
            <a:r>
              <a:rPr sz="1800" spc="-5" dirty="0">
                <a:latin typeface="Calibri"/>
                <a:cs typeface="Calibri"/>
              </a:rPr>
              <a:t>unit. Academic </a:t>
            </a:r>
            <a:r>
              <a:rPr sz="1800" spc="-15" dirty="0">
                <a:latin typeface="Calibri"/>
                <a:cs typeface="Calibri"/>
              </a:rPr>
              <a:t>Affairs </a:t>
            </a:r>
            <a:r>
              <a:rPr sz="1800" spc="-5" dirty="0">
                <a:latin typeface="Calibri"/>
                <a:cs typeface="Calibri"/>
              </a:rPr>
              <a:t>will </a:t>
            </a:r>
            <a:r>
              <a:rPr sz="1800" spc="-10" dirty="0">
                <a:latin typeface="Calibri"/>
                <a:cs typeface="Calibri"/>
              </a:rPr>
              <a:t>require </a:t>
            </a:r>
            <a:r>
              <a:rPr sz="1800" dirty="0">
                <a:latin typeface="Calibri"/>
                <a:cs typeface="Calibri"/>
              </a:rPr>
              <a:t>a </a:t>
            </a:r>
            <a:r>
              <a:rPr sz="1800" spc="-20" dirty="0">
                <a:latin typeface="Calibri"/>
                <a:cs typeface="Calibri"/>
              </a:rPr>
              <a:t>WyoVita </a:t>
            </a:r>
            <a:r>
              <a:rPr sz="1800" spc="-50" dirty="0">
                <a:latin typeface="Calibri"/>
                <a:cs typeface="Calibri"/>
              </a:rPr>
              <a:t>CV, </a:t>
            </a:r>
            <a:r>
              <a:rPr sz="1800" dirty="0">
                <a:latin typeface="Calibri"/>
                <a:cs typeface="Calibri"/>
              </a:rPr>
              <a:t>a </a:t>
            </a:r>
            <a:r>
              <a:rPr sz="1800" spc="-5" dirty="0">
                <a:latin typeface="Calibri"/>
                <a:cs typeface="Calibri"/>
              </a:rPr>
              <a:t>brief  </a:t>
            </a:r>
            <a:r>
              <a:rPr sz="1800" spc="-10" dirty="0">
                <a:latin typeface="Calibri"/>
                <a:cs typeface="Calibri"/>
              </a:rPr>
              <a:t>narrative, </a:t>
            </a:r>
            <a:r>
              <a:rPr sz="1800" dirty="0">
                <a:latin typeface="Calibri"/>
                <a:cs typeface="Calibri"/>
              </a:rPr>
              <a:t>and </a:t>
            </a:r>
            <a:r>
              <a:rPr sz="1800" spc="-10" dirty="0">
                <a:latin typeface="Calibri"/>
                <a:cs typeface="Calibri"/>
              </a:rPr>
              <a:t>your </a:t>
            </a:r>
            <a:r>
              <a:rPr sz="1800" spc="-5" dirty="0">
                <a:latin typeface="Calibri"/>
                <a:cs typeface="Calibri"/>
              </a:rPr>
              <a:t>goals </a:t>
            </a:r>
            <a:r>
              <a:rPr sz="1800" spc="-10" dirty="0">
                <a:latin typeface="Calibri"/>
                <a:cs typeface="Calibri"/>
              </a:rPr>
              <a:t>from </a:t>
            </a:r>
            <a:r>
              <a:rPr sz="1800" spc="-5" dirty="0">
                <a:latin typeface="Calibri"/>
                <a:cs typeface="Calibri"/>
              </a:rPr>
              <a:t>the </a:t>
            </a:r>
            <a:r>
              <a:rPr sz="1800" spc="-10" dirty="0">
                <a:latin typeface="Calibri"/>
                <a:cs typeface="Calibri"/>
              </a:rPr>
              <a:t>previous </a:t>
            </a:r>
            <a:r>
              <a:rPr sz="1800" spc="-45" dirty="0">
                <a:latin typeface="Calibri"/>
                <a:cs typeface="Calibri"/>
              </a:rPr>
              <a:t>year. </a:t>
            </a:r>
            <a:r>
              <a:rPr sz="1800" spc="-50" dirty="0">
                <a:latin typeface="Calibri"/>
                <a:cs typeface="Calibri"/>
              </a:rPr>
              <a:t>You </a:t>
            </a:r>
            <a:r>
              <a:rPr sz="1800" spc="-5" dirty="0">
                <a:latin typeface="Calibri"/>
                <a:cs typeface="Calibri"/>
              </a:rPr>
              <a:t>will also </a:t>
            </a:r>
            <a:r>
              <a:rPr sz="1800" dirty="0">
                <a:latin typeface="Calibri"/>
                <a:cs typeface="Calibri"/>
              </a:rPr>
              <a:t>be </a:t>
            </a:r>
            <a:r>
              <a:rPr sz="1800" spc="-15" dirty="0">
                <a:latin typeface="Calibri"/>
                <a:cs typeface="Calibri"/>
              </a:rPr>
              <a:t>asked </a:t>
            </a:r>
            <a:r>
              <a:rPr sz="1800" spc="-10" dirty="0">
                <a:latin typeface="Calibri"/>
                <a:cs typeface="Calibri"/>
              </a:rPr>
              <a:t>to complete your  </a:t>
            </a:r>
            <a:r>
              <a:rPr sz="1800" spc="-5" dirty="0">
                <a:latin typeface="Calibri"/>
                <a:cs typeface="Calibri"/>
              </a:rPr>
              <a:t>goals </a:t>
            </a:r>
            <a:r>
              <a:rPr sz="1800" spc="-15" dirty="0">
                <a:latin typeface="Calibri"/>
                <a:cs typeface="Calibri"/>
              </a:rPr>
              <a:t>for </a:t>
            </a:r>
            <a:r>
              <a:rPr sz="1800" spc="-5" dirty="0">
                <a:latin typeface="Calibri"/>
                <a:cs typeface="Calibri"/>
              </a:rPr>
              <a:t>calendar </a:t>
            </a:r>
            <a:r>
              <a:rPr sz="1800" spc="-10" dirty="0">
                <a:latin typeface="Calibri"/>
                <a:cs typeface="Calibri"/>
              </a:rPr>
              <a:t>year </a:t>
            </a:r>
            <a:r>
              <a:rPr sz="1800" spc="-5" dirty="0">
                <a:latin typeface="Calibri"/>
                <a:cs typeface="Calibri"/>
              </a:rPr>
              <a:t>202</a:t>
            </a:r>
            <a:r>
              <a:rPr lang="en-US" sz="1800" spc="-5" dirty="0">
                <a:latin typeface="Calibri"/>
                <a:cs typeface="Calibri"/>
              </a:rPr>
              <a:t>2</a:t>
            </a:r>
            <a:r>
              <a:rPr sz="1800" spc="-5" dirty="0">
                <a:latin typeface="Calibri"/>
                <a:cs typeface="Calibri"/>
              </a:rPr>
              <a:t>. Colleges </a:t>
            </a:r>
            <a:r>
              <a:rPr sz="1800" dirty="0">
                <a:latin typeface="Calibri"/>
                <a:cs typeface="Calibri"/>
              </a:rPr>
              <a:t>and </a:t>
            </a:r>
            <a:r>
              <a:rPr sz="1800" spc="-5" dirty="0">
                <a:latin typeface="Calibri"/>
                <a:cs typeface="Calibri"/>
              </a:rPr>
              <a:t>Units </a:t>
            </a:r>
            <a:r>
              <a:rPr sz="1800" spc="-15" dirty="0">
                <a:latin typeface="Calibri"/>
                <a:cs typeface="Calibri"/>
              </a:rPr>
              <a:t>may </a:t>
            </a:r>
            <a:r>
              <a:rPr sz="1800" dirty="0">
                <a:latin typeface="Calibri"/>
                <a:cs typeface="Calibri"/>
              </a:rPr>
              <a:t>ask </a:t>
            </a:r>
            <a:r>
              <a:rPr sz="1800" spc="-15" dirty="0">
                <a:latin typeface="Calibri"/>
                <a:cs typeface="Calibri"/>
              </a:rPr>
              <a:t>for </a:t>
            </a:r>
            <a:r>
              <a:rPr sz="1800" spc="-10" dirty="0">
                <a:latin typeface="Calibri"/>
                <a:cs typeface="Calibri"/>
              </a:rPr>
              <a:t>more information. </a:t>
            </a:r>
            <a:r>
              <a:rPr sz="1800" dirty="0">
                <a:latin typeface="Calibri"/>
                <a:cs typeface="Calibri"/>
              </a:rPr>
              <a:t>If </a:t>
            </a:r>
            <a:r>
              <a:rPr sz="1800" spc="-10" dirty="0">
                <a:latin typeface="Calibri"/>
                <a:cs typeface="Calibri"/>
              </a:rPr>
              <a:t>you have  </a:t>
            </a:r>
            <a:r>
              <a:rPr sz="1800" spc="-5" dirty="0">
                <a:latin typeface="Calibri"/>
                <a:cs typeface="Calibri"/>
              </a:rPr>
              <a:t>questions </a:t>
            </a:r>
            <a:r>
              <a:rPr sz="1800" dirty="0">
                <a:latin typeface="Calibri"/>
                <a:cs typeface="Calibri"/>
              </a:rPr>
              <a:t>speak </a:t>
            </a:r>
            <a:r>
              <a:rPr sz="1800" spc="-5" dirty="0">
                <a:latin typeface="Calibri"/>
                <a:cs typeface="Calibri"/>
              </a:rPr>
              <a:t>with </a:t>
            </a:r>
            <a:r>
              <a:rPr sz="1800" spc="-10" dirty="0">
                <a:latin typeface="Calibri"/>
                <a:cs typeface="Calibri"/>
              </a:rPr>
              <a:t>your</a:t>
            </a:r>
            <a:r>
              <a:rPr sz="1800" spc="25" dirty="0">
                <a:latin typeface="Calibri"/>
                <a:cs typeface="Calibri"/>
              </a:rPr>
              <a:t> </a:t>
            </a:r>
            <a:r>
              <a:rPr sz="1800" spc="-20" dirty="0">
                <a:latin typeface="Calibri"/>
                <a:cs typeface="Calibri"/>
              </a:rPr>
              <a:t>supervisor.</a:t>
            </a:r>
            <a:r>
              <a:rPr lang="en-US" sz="1800" spc="-20" dirty="0">
                <a:latin typeface="Calibri"/>
                <a:cs typeface="Calibri"/>
              </a:rPr>
              <a:t>  </a:t>
            </a:r>
            <a:endParaRPr sz="1800" dirty="0">
              <a:latin typeface="Calibri"/>
              <a:cs typeface="Calibri"/>
            </a:endParaRPr>
          </a:p>
        </p:txBody>
      </p:sp>
      <p:sp>
        <p:nvSpPr>
          <p:cNvPr id="3" name="object 3"/>
          <p:cNvSpPr txBox="1"/>
          <p:nvPr/>
        </p:nvSpPr>
        <p:spPr>
          <a:xfrm>
            <a:off x="7052311" y="2980573"/>
            <a:ext cx="2015489" cy="1305560"/>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Tw Cen MT"/>
                <a:cs typeface="Tw Cen MT"/>
              </a:rPr>
              <a:t>Note: </a:t>
            </a:r>
            <a:r>
              <a:rPr sz="1200" dirty="0">
                <a:latin typeface="Tw Cen MT"/>
                <a:cs typeface="Tw Cen MT"/>
              </a:rPr>
              <a:t>If </a:t>
            </a:r>
            <a:r>
              <a:rPr sz="1200" spc="-15" dirty="0">
                <a:latin typeface="Tw Cen MT"/>
                <a:cs typeface="Tw Cen MT"/>
              </a:rPr>
              <a:t>you </a:t>
            </a:r>
            <a:r>
              <a:rPr sz="1200" spc="-10" dirty="0">
                <a:latin typeface="Tw Cen MT"/>
                <a:cs typeface="Tw Cen MT"/>
              </a:rPr>
              <a:t>have already </a:t>
            </a:r>
            <a:r>
              <a:rPr sz="1200" spc="-5" dirty="0">
                <a:latin typeface="Tw Cen MT"/>
                <a:cs typeface="Tw Cen MT"/>
              </a:rPr>
              <a:t>sent </a:t>
            </a:r>
            <a:r>
              <a:rPr sz="1200" dirty="0">
                <a:latin typeface="Tw Cen MT"/>
                <a:cs typeface="Tw Cen MT"/>
              </a:rPr>
              <a:t>in  </a:t>
            </a:r>
            <a:r>
              <a:rPr sz="1200" spc="-10" dirty="0">
                <a:latin typeface="Tw Cen MT"/>
                <a:cs typeface="Tw Cen MT"/>
              </a:rPr>
              <a:t>your transcripts </a:t>
            </a:r>
            <a:r>
              <a:rPr sz="1200" spc="-5" dirty="0">
                <a:latin typeface="Tw Cen MT"/>
                <a:cs typeface="Tw Cen MT"/>
              </a:rPr>
              <a:t>to Academic  Affairs </a:t>
            </a:r>
            <a:r>
              <a:rPr sz="1200" dirty="0">
                <a:latin typeface="Tw Cen MT"/>
                <a:cs typeface="Tw Cen MT"/>
              </a:rPr>
              <a:t>or </a:t>
            </a:r>
            <a:r>
              <a:rPr sz="1200" spc="-15" dirty="0">
                <a:latin typeface="Tw Cen MT"/>
                <a:cs typeface="Tw Cen MT"/>
              </a:rPr>
              <a:t>you </a:t>
            </a:r>
            <a:r>
              <a:rPr sz="1200" spc="-10" dirty="0">
                <a:latin typeface="Tw Cen MT"/>
                <a:cs typeface="Tw Cen MT"/>
              </a:rPr>
              <a:t>have </a:t>
            </a:r>
            <a:r>
              <a:rPr sz="1200" spc="-5" dirty="0">
                <a:latin typeface="Tw Cen MT"/>
                <a:cs typeface="Tw Cen MT"/>
              </a:rPr>
              <a:t>added them  to </a:t>
            </a:r>
            <a:r>
              <a:rPr sz="1200" spc="-10" dirty="0">
                <a:latin typeface="Tw Cen MT"/>
                <a:cs typeface="Tw Cen MT"/>
              </a:rPr>
              <a:t>WyoFolio </a:t>
            </a:r>
            <a:r>
              <a:rPr sz="1200" dirty="0">
                <a:latin typeface="Tw Cen MT"/>
                <a:cs typeface="Tw Cen MT"/>
              </a:rPr>
              <a:t>in </a:t>
            </a:r>
            <a:r>
              <a:rPr sz="1200" spc="-5" dirty="0">
                <a:latin typeface="Tw Cen MT"/>
                <a:cs typeface="Tw Cen MT"/>
              </a:rPr>
              <a:t>the past, </a:t>
            </a:r>
            <a:r>
              <a:rPr sz="1200" spc="-15" dirty="0">
                <a:latin typeface="Tw Cen MT"/>
                <a:cs typeface="Tw Cen MT"/>
              </a:rPr>
              <a:t>you </a:t>
            </a:r>
            <a:r>
              <a:rPr sz="1200" spc="-5" dirty="0">
                <a:latin typeface="Tw Cen MT"/>
                <a:cs typeface="Tw Cen MT"/>
              </a:rPr>
              <a:t>do  </a:t>
            </a:r>
            <a:r>
              <a:rPr sz="1200" dirty="0">
                <a:latin typeface="Tw Cen MT"/>
                <a:cs typeface="Tw Cen MT"/>
              </a:rPr>
              <a:t>not need </a:t>
            </a:r>
            <a:r>
              <a:rPr sz="1200" spc="-5" dirty="0">
                <a:latin typeface="Tw Cen MT"/>
                <a:cs typeface="Tw Cen MT"/>
              </a:rPr>
              <a:t>to complete the  “Instructional Appointment  Credentials”</a:t>
            </a:r>
            <a:r>
              <a:rPr sz="1200" spc="5" dirty="0">
                <a:latin typeface="Tw Cen MT"/>
                <a:cs typeface="Tw Cen MT"/>
              </a:rPr>
              <a:t> </a:t>
            </a:r>
            <a:r>
              <a:rPr sz="1200" spc="-5" dirty="0">
                <a:latin typeface="Tw Cen MT"/>
                <a:cs typeface="Tw Cen MT"/>
              </a:rPr>
              <a:t>section.</a:t>
            </a:r>
            <a:endParaRPr sz="1200" dirty="0">
              <a:latin typeface="Tw Cen MT"/>
              <a:cs typeface="Tw Cen MT"/>
            </a:endParaRPr>
          </a:p>
        </p:txBody>
      </p:sp>
      <p:pic>
        <p:nvPicPr>
          <p:cNvPr id="6" name="Picture 5">
            <a:extLst>
              <a:ext uri="{FF2B5EF4-FFF2-40B4-BE49-F238E27FC236}">
                <a16:creationId xmlns:a16="http://schemas.microsoft.com/office/drawing/2014/main" id="{E27BF83A-2FDE-8344-A2D3-A5FCA18B8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96" y="2057400"/>
            <a:ext cx="6730404" cy="2613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8285" y="-154871"/>
            <a:ext cx="8087995" cy="1831271"/>
          </a:xfrm>
          <a:prstGeom prst="rect">
            <a:avLst/>
          </a:prstGeom>
        </p:spPr>
        <p:txBody>
          <a:bodyPr vert="horz" wrap="square" lIns="0" tIns="226060" rIns="0" bIns="0" rtlCol="0">
            <a:spAutoFit/>
          </a:bodyPr>
          <a:lstStyle/>
          <a:p>
            <a:pPr marR="254000" algn="ctr">
              <a:lnSpc>
                <a:spcPct val="100000"/>
              </a:lnSpc>
              <a:spcBef>
                <a:spcPts val="1780"/>
              </a:spcBef>
            </a:pPr>
            <a:r>
              <a:rPr sz="4400" spc="-5" dirty="0"/>
              <a:t>Finding </a:t>
            </a:r>
            <a:r>
              <a:rPr sz="4400" spc="-30" dirty="0"/>
              <a:t>your </a:t>
            </a:r>
            <a:r>
              <a:rPr sz="4400" spc="-10" dirty="0"/>
              <a:t>202</a:t>
            </a:r>
            <a:r>
              <a:rPr lang="en-US" sz="4400" spc="-10" dirty="0"/>
              <a:t>1</a:t>
            </a:r>
            <a:r>
              <a:rPr sz="4400" spc="-40" dirty="0"/>
              <a:t> </a:t>
            </a:r>
            <a:r>
              <a:rPr sz="4400" spc="-10" dirty="0"/>
              <a:t>goals</a:t>
            </a:r>
            <a:endParaRPr sz="4400" dirty="0"/>
          </a:p>
          <a:p>
            <a:pPr marL="12700" marR="5080">
              <a:lnSpc>
                <a:spcPct val="100000"/>
              </a:lnSpc>
              <a:spcBef>
                <a:spcPts val="540"/>
              </a:spcBef>
            </a:pPr>
            <a:r>
              <a:rPr sz="1400" spc="-60" dirty="0"/>
              <a:t>To </a:t>
            </a:r>
            <a:r>
              <a:rPr sz="1400" dirty="0"/>
              <a:t>find </a:t>
            </a:r>
            <a:r>
              <a:rPr sz="1400" spc="-5" dirty="0"/>
              <a:t>the </a:t>
            </a:r>
            <a:r>
              <a:rPr sz="1400" dirty="0"/>
              <a:t>goals that </a:t>
            </a:r>
            <a:r>
              <a:rPr sz="1400" spc="-10" dirty="0"/>
              <a:t>you </a:t>
            </a:r>
            <a:r>
              <a:rPr sz="1400" dirty="0"/>
              <a:t>submitted last </a:t>
            </a:r>
            <a:r>
              <a:rPr sz="1400" spc="-5" dirty="0"/>
              <a:t>year </a:t>
            </a:r>
            <a:r>
              <a:rPr sz="1400" dirty="0"/>
              <a:t>during </a:t>
            </a:r>
            <a:r>
              <a:rPr sz="1400" spc="-10" dirty="0"/>
              <a:t>your </a:t>
            </a:r>
            <a:r>
              <a:rPr sz="1400" dirty="0"/>
              <a:t>annual </a:t>
            </a:r>
            <a:r>
              <a:rPr sz="1400" spc="-20" dirty="0"/>
              <a:t>review, </a:t>
            </a:r>
            <a:r>
              <a:rPr sz="1400" spc="-10" dirty="0"/>
              <a:t>you </a:t>
            </a:r>
            <a:r>
              <a:rPr sz="1400" dirty="0"/>
              <a:t>will click on </a:t>
            </a:r>
            <a:r>
              <a:rPr sz="1400" spc="-25" dirty="0"/>
              <a:t>”Your </a:t>
            </a:r>
            <a:r>
              <a:rPr sz="1400" spc="-10" dirty="0"/>
              <a:t>Packets”. </a:t>
            </a:r>
            <a:r>
              <a:rPr sz="1400" spc="-35" dirty="0"/>
              <a:t>You </a:t>
            </a:r>
            <a:r>
              <a:rPr sz="1400" dirty="0"/>
              <a:t>will  find </a:t>
            </a:r>
            <a:r>
              <a:rPr sz="1400" spc="-10" dirty="0"/>
              <a:t>your </a:t>
            </a:r>
            <a:r>
              <a:rPr sz="1400" spc="5" dirty="0"/>
              <a:t>20</a:t>
            </a:r>
            <a:r>
              <a:rPr lang="en-US" sz="1400" spc="5" dirty="0"/>
              <a:t>20</a:t>
            </a:r>
            <a:r>
              <a:rPr sz="1400" spc="5" dirty="0"/>
              <a:t> </a:t>
            </a:r>
            <a:r>
              <a:rPr sz="1400" dirty="0"/>
              <a:t>annual </a:t>
            </a:r>
            <a:r>
              <a:rPr sz="1400" spc="-5" dirty="0"/>
              <a:t>review </a:t>
            </a:r>
            <a:r>
              <a:rPr sz="1400" dirty="0"/>
              <a:t>under “Completed”. </a:t>
            </a:r>
            <a:r>
              <a:rPr sz="1400" spc="5" dirty="0"/>
              <a:t>Click </a:t>
            </a:r>
            <a:r>
              <a:rPr sz="1400" dirty="0"/>
              <a:t>on </a:t>
            </a:r>
            <a:r>
              <a:rPr sz="1400" spc="-5" dirty="0"/>
              <a:t>”</a:t>
            </a:r>
            <a:r>
              <a:rPr lang="en-US" sz="1400" spc="-5" dirty="0"/>
              <a:t>Packet</a:t>
            </a:r>
            <a:r>
              <a:rPr sz="1400" spc="-5" dirty="0"/>
              <a:t>” </a:t>
            </a:r>
            <a:r>
              <a:rPr sz="1400" dirty="0"/>
              <a:t>and </a:t>
            </a:r>
            <a:r>
              <a:rPr sz="1400" spc="-5" dirty="0"/>
              <a:t>scroll </a:t>
            </a:r>
            <a:r>
              <a:rPr sz="1400" dirty="0"/>
              <a:t>to “Candidate Documents” and click  “</a:t>
            </a:r>
            <a:r>
              <a:rPr lang="en-US" sz="1400" dirty="0"/>
              <a:t>Goals for upcoming year</a:t>
            </a:r>
            <a:r>
              <a:rPr sz="1400" dirty="0"/>
              <a:t>”. </a:t>
            </a:r>
            <a:r>
              <a:rPr sz="1400" spc="-5" dirty="0"/>
              <a:t>This </a:t>
            </a:r>
            <a:r>
              <a:rPr sz="1400" dirty="0"/>
              <a:t>will bring </a:t>
            </a:r>
            <a:r>
              <a:rPr sz="1400" spc="-5" dirty="0"/>
              <a:t>up </a:t>
            </a:r>
            <a:r>
              <a:rPr sz="1400" spc="-10" dirty="0"/>
              <a:t>your </a:t>
            </a:r>
            <a:r>
              <a:rPr sz="1400" dirty="0"/>
              <a:t>materials </a:t>
            </a:r>
            <a:r>
              <a:rPr sz="1400" spc="-5" dirty="0"/>
              <a:t>from </a:t>
            </a:r>
            <a:r>
              <a:rPr sz="1400" dirty="0"/>
              <a:t>last </a:t>
            </a:r>
            <a:r>
              <a:rPr sz="1400" spc="-5" dirty="0"/>
              <a:t>year </a:t>
            </a:r>
            <a:r>
              <a:rPr sz="1400" dirty="0"/>
              <a:t>and </a:t>
            </a:r>
            <a:r>
              <a:rPr sz="1400" spc="-10" dirty="0"/>
              <a:t>you </a:t>
            </a:r>
            <a:r>
              <a:rPr sz="1400" dirty="0"/>
              <a:t>will be able to </a:t>
            </a:r>
            <a:r>
              <a:rPr sz="1400" spc="-5" dirty="0"/>
              <a:t>view </a:t>
            </a:r>
            <a:r>
              <a:rPr sz="1400" spc="-10" dirty="0"/>
              <a:t>your</a:t>
            </a:r>
            <a:r>
              <a:rPr sz="1400" spc="-180" dirty="0"/>
              <a:t> </a:t>
            </a:r>
            <a:r>
              <a:rPr sz="1400" dirty="0"/>
              <a:t>goals.</a:t>
            </a:r>
            <a:r>
              <a:rPr lang="en-US" sz="1400" dirty="0"/>
              <a:t>  From there you can copy and paste your goals.  </a:t>
            </a:r>
            <a:endParaRPr sz="1400" dirty="0"/>
          </a:p>
        </p:txBody>
      </p:sp>
      <p:sp>
        <p:nvSpPr>
          <p:cNvPr id="3" name="object 3"/>
          <p:cNvSpPr/>
          <p:nvPr/>
        </p:nvSpPr>
        <p:spPr>
          <a:xfrm>
            <a:off x="2769097" y="1900427"/>
            <a:ext cx="6374901" cy="10454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74408" y="1900427"/>
            <a:ext cx="1441705" cy="83648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107517" y="2138678"/>
            <a:ext cx="735965" cy="284480"/>
          </a:xfrm>
          <a:custGeom>
            <a:avLst/>
            <a:gdLst/>
            <a:ahLst/>
            <a:cxnLst/>
            <a:rect l="l" t="t" r="r" b="b"/>
            <a:pathLst>
              <a:path w="735964" h="284480">
                <a:moveTo>
                  <a:pt x="25094" y="167274"/>
                </a:moveTo>
                <a:lnTo>
                  <a:pt x="15326" y="165302"/>
                </a:lnTo>
                <a:lnTo>
                  <a:pt x="7349" y="159925"/>
                </a:lnTo>
                <a:lnTo>
                  <a:pt x="1971" y="151949"/>
                </a:lnTo>
                <a:lnTo>
                  <a:pt x="0" y="142182"/>
                </a:lnTo>
                <a:lnTo>
                  <a:pt x="1971" y="132414"/>
                </a:lnTo>
                <a:lnTo>
                  <a:pt x="7349" y="124439"/>
                </a:lnTo>
                <a:lnTo>
                  <a:pt x="15326" y="119061"/>
                </a:lnTo>
                <a:lnTo>
                  <a:pt x="25094" y="117090"/>
                </a:lnTo>
                <a:lnTo>
                  <a:pt x="650427" y="117090"/>
                </a:lnTo>
                <a:lnTo>
                  <a:pt x="575184" y="41814"/>
                </a:lnTo>
                <a:lnTo>
                  <a:pt x="585009" y="1553"/>
                </a:lnTo>
                <a:lnTo>
                  <a:pt x="594178" y="0"/>
                </a:lnTo>
                <a:lnTo>
                  <a:pt x="603259" y="1998"/>
                </a:lnTo>
                <a:lnTo>
                  <a:pt x="611153" y="7522"/>
                </a:lnTo>
                <a:lnTo>
                  <a:pt x="729041" y="125370"/>
                </a:lnTo>
                <a:lnTo>
                  <a:pt x="734174" y="133522"/>
                </a:lnTo>
                <a:lnTo>
                  <a:pt x="735728" y="142689"/>
                </a:lnTo>
                <a:lnTo>
                  <a:pt x="733728" y="151769"/>
                </a:lnTo>
                <a:lnTo>
                  <a:pt x="728204" y="159662"/>
                </a:lnTo>
                <a:lnTo>
                  <a:pt x="720686" y="167182"/>
                </a:lnTo>
                <a:lnTo>
                  <a:pt x="25094" y="167182"/>
                </a:lnTo>
                <a:close/>
              </a:path>
              <a:path w="735964" h="284480">
                <a:moveTo>
                  <a:pt x="593612" y="283984"/>
                </a:moveTo>
                <a:lnTo>
                  <a:pt x="584264" y="282165"/>
                </a:lnTo>
                <a:lnTo>
                  <a:pt x="576045" y="276708"/>
                </a:lnTo>
                <a:lnTo>
                  <a:pt x="570587" y="268490"/>
                </a:lnTo>
                <a:lnTo>
                  <a:pt x="568768" y="259143"/>
                </a:lnTo>
                <a:lnTo>
                  <a:pt x="570587" y="249797"/>
                </a:lnTo>
                <a:lnTo>
                  <a:pt x="576045" y="241579"/>
                </a:lnTo>
                <a:lnTo>
                  <a:pt x="650452" y="167182"/>
                </a:lnTo>
                <a:lnTo>
                  <a:pt x="720686" y="167182"/>
                </a:lnTo>
                <a:lnTo>
                  <a:pt x="611178" y="276708"/>
                </a:lnTo>
                <a:lnTo>
                  <a:pt x="602960" y="282165"/>
                </a:lnTo>
                <a:lnTo>
                  <a:pt x="593612" y="283984"/>
                </a:lnTo>
                <a:close/>
              </a:path>
            </a:pathLst>
          </a:custGeom>
          <a:solidFill>
            <a:srgbClr val="FF0000"/>
          </a:solidFill>
        </p:spPr>
        <p:txBody>
          <a:bodyPr wrap="square" lIns="0" tIns="0" rIns="0" bIns="0" rtlCol="0"/>
          <a:lstStyle/>
          <a:p>
            <a:endParaRPr/>
          </a:p>
        </p:txBody>
      </p:sp>
      <p:pic>
        <p:nvPicPr>
          <p:cNvPr id="17" name="Picture 16">
            <a:extLst>
              <a:ext uri="{FF2B5EF4-FFF2-40B4-BE49-F238E27FC236}">
                <a16:creationId xmlns:a16="http://schemas.microsoft.com/office/drawing/2014/main" id="{62D9ED55-73C1-4B47-8054-0D5ABD4C71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6858000" cy="1864666"/>
          </a:xfrm>
          <a:prstGeom prst="rect">
            <a:avLst/>
          </a:prstGeom>
        </p:spPr>
      </p:pic>
      <p:pic>
        <p:nvPicPr>
          <p:cNvPr id="19" name="Picture 18">
            <a:extLst>
              <a:ext uri="{FF2B5EF4-FFF2-40B4-BE49-F238E27FC236}">
                <a16:creationId xmlns:a16="http://schemas.microsoft.com/office/drawing/2014/main" id="{24A2E91B-84F1-E44B-B4E6-5BA954DA9D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4146234"/>
            <a:ext cx="4432300" cy="1683887"/>
          </a:xfrm>
          <a:prstGeom prst="rect">
            <a:avLst/>
          </a:prstGeom>
        </p:spPr>
      </p:pic>
      <p:sp>
        <p:nvSpPr>
          <p:cNvPr id="22" name="Right Arrow 21">
            <a:extLst>
              <a:ext uri="{FF2B5EF4-FFF2-40B4-BE49-F238E27FC236}">
                <a16:creationId xmlns:a16="http://schemas.microsoft.com/office/drawing/2014/main" id="{7E040F1F-ECE5-AA46-8526-C6A6C1D09696}"/>
              </a:ext>
            </a:extLst>
          </p:cNvPr>
          <p:cNvSpPr/>
          <p:nvPr/>
        </p:nvSpPr>
        <p:spPr>
          <a:xfrm>
            <a:off x="3657600" y="5065066"/>
            <a:ext cx="533400" cy="38252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1754" y="203323"/>
            <a:ext cx="4940300" cy="696595"/>
          </a:xfrm>
          <a:prstGeom prst="rect">
            <a:avLst/>
          </a:prstGeom>
        </p:spPr>
        <p:txBody>
          <a:bodyPr vert="horz" wrap="square" lIns="0" tIns="12700" rIns="0" bIns="0" rtlCol="0">
            <a:spAutoFit/>
          </a:bodyPr>
          <a:lstStyle/>
          <a:p>
            <a:pPr marL="12700">
              <a:lnSpc>
                <a:spcPct val="100000"/>
              </a:lnSpc>
              <a:spcBef>
                <a:spcPts val="100"/>
              </a:spcBef>
            </a:pPr>
            <a:r>
              <a:rPr sz="4400" spc="-45" dirty="0"/>
              <a:t>How </a:t>
            </a:r>
            <a:r>
              <a:rPr sz="4400" spc="-5" dirty="0"/>
              <a:t>to Add</a:t>
            </a:r>
            <a:r>
              <a:rPr sz="4400" spc="-35" dirty="0"/>
              <a:t> </a:t>
            </a:r>
            <a:r>
              <a:rPr sz="4400" spc="-5" dirty="0"/>
              <a:t>Materials</a:t>
            </a:r>
            <a:endParaRPr sz="4400"/>
          </a:p>
        </p:txBody>
      </p:sp>
      <p:sp>
        <p:nvSpPr>
          <p:cNvPr id="3" name="object 3"/>
          <p:cNvSpPr txBox="1"/>
          <p:nvPr/>
        </p:nvSpPr>
        <p:spPr>
          <a:xfrm>
            <a:off x="535940" y="1242876"/>
            <a:ext cx="103759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w Cen MT"/>
                <a:cs typeface="Tw Cen MT"/>
              </a:rPr>
              <a:t>Click</a:t>
            </a:r>
            <a:r>
              <a:rPr sz="1800" spc="-80" dirty="0">
                <a:latin typeface="Tw Cen MT"/>
                <a:cs typeface="Tw Cen MT"/>
              </a:rPr>
              <a:t> </a:t>
            </a:r>
            <a:r>
              <a:rPr sz="1800" dirty="0">
                <a:latin typeface="Tw Cen MT"/>
                <a:cs typeface="Tw Cen MT"/>
              </a:rPr>
              <a:t>“Edit”</a:t>
            </a:r>
            <a:endParaRPr sz="1800">
              <a:latin typeface="Tw Cen MT"/>
              <a:cs typeface="Tw Cen MT"/>
            </a:endParaRPr>
          </a:p>
        </p:txBody>
      </p:sp>
      <p:sp>
        <p:nvSpPr>
          <p:cNvPr id="4" name="object 4"/>
          <p:cNvSpPr/>
          <p:nvPr/>
        </p:nvSpPr>
        <p:spPr>
          <a:xfrm>
            <a:off x="2127504" y="1222247"/>
            <a:ext cx="5178551" cy="142646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16298" y="2894979"/>
            <a:ext cx="7908925" cy="84836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Tw Cen MT"/>
                <a:cs typeface="Tw Cen MT"/>
              </a:rPr>
              <a:t>If </a:t>
            </a:r>
            <a:r>
              <a:rPr sz="1800" spc="-20" dirty="0">
                <a:latin typeface="Tw Cen MT"/>
                <a:cs typeface="Tw Cen MT"/>
              </a:rPr>
              <a:t>you </a:t>
            </a:r>
            <a:r>
              <a:rPr sz="1800" spc="-10" dirty="0">
                <a:latin typeface="Tw Cen MT"/>
                <a:cs typeface="Tw Cen MT"/>
              </a:rPr>
              <a:t>have </a:t>
            </a:r>
            <a:r>
              <a:rPr sz="1800" dirty="0">
                <a:latin typeface="Tw Cen MT"/>
                <a:cs typeface="Tw Cen MT"/>
              </a:rPr>
              <a:t>recently updated </a:t>
            </a:r>
            <a:r>
              <a:rPr sz="1800" spc="-15" dirty="0">
                <a:latin typeface="Tw Cen MT"/>
                <a:cs typeface="Tw Cen MT"/>
              </a:rPr>
              <a:t>your WyoVita, </a:t>
            </a:r>
            <a:r>
              <a:rPr sz="1800" spc="-20" dirty="0">
                <a:latin typeface="Tw Cen MT"/>
                <a:cs typeface="Tw Cen MT"/>
              </a:rPr>
              <a:t>you </a:t>
            </a:r>
            <a:r>
              <a:rPr sz="1800" spc="-5" dirty="0">
                <a:latin typeface="Tw Cen MT"/>
                <a:cs typeface="Tw Cen MT"/>
              </a:rPr>
              <a:t>will </a:t>
            </a:r>
            <a:r>
              <a:rPr sz="1800" spc="-20" dirty="0">
                <a:latin typeface="Tw Cen MT"/>
                <a:cs typeface="Tw Cen MT"/>
              </a:rPr>
              <a:t>want </a:t>
            </a:r>
            <a:r>
              <a:rPr sz="1800" dirty="0">
                <a:latin typeface="Tw Cen MT"/>
                <a:cs typeface="Tw Cen MT"/>
              </a:rPr>
              <a:t>to </a:t>
            </a:r>
            <a:r>
              <a:rPr sz="1800" spc="-10" dirty="0">
                <a:latin typeface="Tw Cen MT"/>
                <a:cs typeface="Tw Cen MT"/>
              </a:rPr>
              <a:t>“Regenerate” </a:t>
            </a:r>
            <a:r>
              <a:rPr sz="1800" spc="-15" dirty="0">
                <a:latin typeface="Tw Cen MT"/>
                <a:cs typeface="Tw Cen MT"/>
              </a:rPr>
              <a:t>your </a:t>
            </a:r>
            <a:r>
              <a:rPr sz="1800" dirty="0">
                <a:latin typeface="Tw Cen MT"/>
                <a:cs typeface="Tw Cen MT"/>
              </a:rPr>
              <a:t>CV to  ensure that </a:t>
            </a:r>
            <a:r>
              <a:rPr sz="1800" spc="-15" dirty="0">
                <a:latin typeface="Tw Cen MT"/>
                <a:cs typeface="Tw Cen MT"/>
              </a:rPr>
              <a:t>your </a:t>
            </a:r>
            <a:r>
              <a:rPr sz="1800" dirty="0">
                <a:latin typeface="Tw Cen MT"/>
                <a:cs typeface="Tw Cen MT"/>
              </a:rPr>
              <a:t>CV is up to </a:t>
            </a:r>
            <a:r>
              <a:rPr sz="1800" spc="-5" dirty="0">
                <a:latin typeface="Tw Cen MT"/>
                <a:cs typeface="Tw Cen MT"/>
              </a:rPr>
              <a:t>date. </a:t>
            </a:r>
            <a:r>
              <a:rPr sz="1800" spc="-50" dirty="0">
                <a:latin typeface="Tw Cen MT"/>
                <a:cs typeface="Tw Cen MT"/>
              </a:rPr>
              <a:t>You </a:t>
            </a:r>
            <a:r>
              <a:rPr sz="1800" spc="-5" dirty="0">
                <a:latin typeface="Tw Cen MT"/>
                <a:cs typeface="Tw Cen MT"/>
              </a:rPr>
              <a:t>will </a:t>
            </a:r>
            <a:r>
              <a:rPr sz="1800" dirty="0">
                <a:latin typeface="Tw Cen MT"/>
                <a:cs typeface="Tw Cen MT"/>
              </a:rPr>
              <a:t>be able to </a:t>
            </a:r>
            <a:r>
              <a:rPr sz="1800" spc="-5" dirty="0">
                <a:latin typeface="Tw Cen MT"/>
                <a:cs typeface="Tw Cen MT"/>
              </a:rPr>
              <a:t>regenerate </a:t>
            </a:r>
            <a:r>
              <a:rPr sz="1800" dirty="0">
                <a:latin typeface="Tw Cen MT"/>
                <a:cs typeface="Tw Cen MT"/>
              </a:rPr>
              <a:t>as frequently as </a:t>
            </a:r>
            <a:r>
              <a:rPr sz="1800" spc="-20" dirty="0">
                <a:latin typeface="Tw Cen MT"/>
                <a:cs typeface="Tw Cen MT"/>
              </a:rPr>
              <a:t>you  </a:t>
            </a:r>
            <a:r>
              <a:rPr sz="1800" spc="-10" dirty="0">
                <a:latin typeface="Tw Cen MT"/>
                <a:cs typeface="Tw Cen MT"/>
              </a:rPr>
              <a:t>would like </a:t>
            </a:r>
            <a:r>
              <a:rPr sz="1800" dirty="0">
                <a:latin typeface="Tw Cen MT"/>
                <a:cs typeface="Tw Cen MT"/>
              </a:rPr>
              <a:t>until </a:t>
            </a:r>
            <a:r>
              <a:rPr sz="1800" spc="-20" dirty="0">
                <a:latin typeface="Tw Cen MT"/>
                <a:cs typeface="Tw Cen MT"/>
              </a:rPr>
              <a:t>you </a:t>
            </a:r>
            <a:r>
              <a:rPr sz="1800" dirty="0">
                <a:latin typeface="Tw Cen MT"/>
                <a:cs typeface="Tw Cen MT"/>
              </a:rPr>
              <a:t>hit </a:t>
            </a:r>
            <a:r>
              <a:rPr sz="1800" spc="-5" dirty="0">
                <a:latin typeface="Tw Cen MT"/>
                <a:cs typeface="Tw Cen MT"/>
              </a:rPr>
              <a:t>“Submit”. </a:t>
            </a:r>
            <a:r>
              <a:rPr sz="1800" dirty="0">
                <a:latin typeface="Tw Cen MT"/>
                <a:cs typeface="Tw Cen MT"/>
              </a:rPr>
              <a:t>Once </a:t>
            </a:r>
            <a:r>
              <a:rPr sz="1800" spc="-20" dirty="0">
                <a:latin typeface="Tw Cen MT"/>
                <a:cs typeface="Tw Cen MT"/>
              </a:rPr>
              <a:t>you </a:t>
            </a:r>
            <a:r>
              <a:rPr sz="1800" dirty="0">
                <a:latin typeface="Tw Cen MT"/>
                <a:cs typeface="Tw Cen MT"/>
              </a:rPr>
              <a:t>hit </a:t>
            </a:r>
            <a:r>
              <a:rPr sz="1800" spc="-5" dirty="0">
                <a:latin typeface="Tw Cen MT"/>
                <a:cs typeface="Tw Cen MT"/>
              </a:rPr>
              <a:t>“Submit” </a:t>
            </a:r>
            <a:r>
              <a:rPr sz="1800" dirty="0">
                <a:latin typeface="Tw Cen MT"/>
                <a:cs typeface="Tw Cen MT"/>
              </a:rPr>
              <a:t>this section </a:t>
            </a:r>
            <a:r>
              <a:rPr sz="1800" spc="-5" dirty="0">
                <a:latin typeface="Tw Cen MT"/>
                <a:cs typeface="Tw Cen MT"/>
              </a:rPr>
              <a:t>will</a:t>
            </a:r>
            <a:r>
              <a:rPr sz="1800" spc="5" dirty="0">
                <a:latin typeface="Tw Cen MT"/>
                <a:cs typeface="Tw Cen MT"/>
              </a:rPr>
              <a:t> lock.</a:t>
            </a:r>
            <a:endParaRPr sz="1800">
              <a:latin typeface="Tw Cen MT"/>
              <a:cs typeface="Tw Cen MT"/>
            </a:endParaRPr>
          </a:p>
        </p:txBody>
      </p:sp>
      <p:sp>
        <p:nvSpPr>
          <p:cNvPr id="6" name="object 6"/>
          <p:cNvSpPr/>
          <p:nvPr/>
        </p:nvSpPr>
        <p:spPr>
          <a:xfrm>
            <a:off x="0" y="4075176"/>
            <a:ext cx="9143999" cy="173734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1754" y="203323"/>
            <a:ext cx="4940300" cy="696595"/>
          </a:xfrm>
          <a:prstGeom prst="rect">
            <a:avLst/>
          </a:prstGeom>
        </p:spPr>
        <p:txBody>
          <a:bodyPr vert="horz" wrap="square" lIns="0" tIns="12700" rIns="0" bIns="0" rtlCol="0">
            <a:spAutoFit/>
          </a:bodyPr>
          <a:lstStyle/>
          <a:p>
            <a:pPr marL="12700">
              <a:lnSpc>
                <a:spcPct val="100000"/>
              </a:lnSpc>
              <a:spcBef>
                <a:spcPts val="100"/>
              </a:spcBef>
            </a:pPr>
            <a:r>
              <a:rPr sz="4400" spc="-45" dirty="0"/>
              <a:t>How </a:t>
            </a:r>
            <a:r>
              <a:rPr sz="4400" spc="-5" dirty="0"/>
              <a:t>to Add</a:t>
            </a:r>
            <a:r>
              <a:rPr sz="4400" spc="-35" dirty="0"/>
              <a:t> </a:t>
            </a:r>
            <a:r>
              <a:rPr sz="4400" spc="-5" dirty="0"/>
              <a:t>Materials</a:t>
            </a:r>
            <a:endParaRPr sz="4400"/>
          </a:p>
        </p:txBody>
      </p:sp>
      <p:sp>
        <p:nvSpPr>
          <p:cNvPr id="3" name="object 3"/>
          <p:cNvSpPr txBox="1"/>
          <p:nvPr/>
        </p:nvSpPr>
        <p:spPr>
          <a:xfrm>
            <a:off x="658285" y="838785"/>
            <a:ext cx="8011795" cy="513080"/>
          </a:xfrm>
          <a:prstGeom prst="rect">
            <a:avLst/>
          </a:prstGeom>
        </p:spPr>
        <p:txBody>
          <a:bodyPr vert="horz" wrap="square" lIns="0" tIns="12065" rIns="0" bIns="0" rtlCol="0">
            <a:spAutoFit/>
          </a:bodyPr>
          <a:lstStyle/>
          <a:p>
            <a:pPr marL="12700" marR="5080">
              <a:lnSpc>
                <a:spcPct val="100000"/>
              </a:lnSpc>
              <a:spcBef>
                <a:spcPts val="95"/>
              </a:spcBef>
            </a:pPr>
            <a:r>
              <a:rPr sz="1600" spc="-50" dirty="0">
                <a:latin typeface="Tw Cen MT"/>
                <a:cs typeface="Tw Cen MT"/>
              </a:rPr>
              <a:t>You </a:t>
            </a:r>
            <a:r>
              <a:rPr sz="1600" spc="-5" dirty="0">
                <a:latin typeface="Tw Cen MT"/>
                <a:cs typeface="Tw Cen MT"/>
              </a:rPr>
              <a:t>will see the required </a:t>
            </a:r>
            <a:r>
              <a:rPr sz="1600" spc="-10" dirty="0">
                <a:latin typeface="Tw Cen MT"/>
                <a:cs typeface="Tw Cen MT"/>
              </a:rPr>
              <a:t>documents, plus </a:t>
            </a:r>
            <a:r>
              <a:rPr sz="1600" spc="-5" dirty="0">
                <a:latin typeface="Tw Cen MT"/>
                <a:cs typeface="Tw Cen MT"/>
              </a:rPr>
              <a:t>optional </a:t>
            </a:r>
            <a:r>
              <a:rPr sz="1600" spc="-10" dirty="0">
                <a:latin typeface="Tw Cen MT"/>
                <a:cs typeface="Tw Cen MT"/>
              </a:rPr>
              <a:t>documents, </a:t>
            </a:r>
            <a:r>
              <a:rPr sz="1600" spc="-15" dirty="0">
                <a:latin typeface="Tw Cen MT"/>
                <a:cs typeface="Tw Cen MT"/>
              </a:rPr>
              <a:t>again </a:t>
            </a:r>
            <a:r>
              <a:rPr sz="1600" spc="-5" dirty="0">
                <a:latin typeface="Tw Cen MT"/>
                <a:cs typeface="Tw Cen MT"/>
              </a:rPr>
              <a:t>this will </a:t>
            </a:r>
            <a:r>
              <a:rPr sz="1600" spc="-15" dirty="0">
                <a:latin typeface="Tw Cen MT"/>
                <a:cs typeface="Tw Cen MT"/>
              </a:rPr>
              <a:t>vary </a:t>
            </a:r>
            <a:r>
              <a:rPr sz="1600" spc="-50" dirty="0">
                <a:latin typeface="Tw Cen MT"/>
                <a:cs typeface="Tw Cen MT"/>
              </a:rPr>
              <a:t>by </a:t>
            </a:r>
            <a:r>
              <a:rPr sz="1600" spc="-10" dirty="0">
                <a:latin typeface="Tw Cen MT"/>
                <a:cs typeface="Tw Cen MT"/>
              </a:rPr>
              <a:t>unit. </a:t>
            </a:r>
            <a:r>
              <a:rPr sz="1600" spc="-5" dirty="0">
                <a:latin typeface="Tw Cen MT"/>
                <a:cs typeface="Tw Cen MT"/>
              </a:rPr>
              <a:t>For </a:t>
            </a:r>
            <a:r>
              <a:rPr sz="1600" spc="10" dirty="0">
                <a:latin typeface="Tw Cen MT"/>
                <a:cs typeface="Tw Cen MT"/>
              </a:rPr>
              <a:t>each  </a:t>
            </a:r>
            <a:r>
              <a:rPr sz="1600" spc="-5" dirty="0">
                <a:latin typeface="Tw Cen MT"/>
                <a:cs typeface="Tw Cen MT"/>
              </a:rPr>
              <a:t>requirement </a:t>
            </a:r>
            <a:r>
              <a:rPr sz="1600" dirty="0">
                <a:latin typeface="Tw Cen MT"/>
                <a:cs typeface="Tw Cen MT"/>
              </a:rPr>
              <a:t>click on </a:t>
            </a:r>
            <a:r>
              <a:rPr sz="1600" spc="-25" dirty="0">
                <a:latin typeface="Tw Cen MT"/>
                <a:cs typeface="Tw Cen MT"/>
              </a:rPr>
              <a:t>“Add”. </a:t>
            </a:r>
            <a:r>
              <a:rPr sz="1600" spc="-10" dirty="0">
                <a:latin typeface="Tw Cen MT"/>
                <a:cs typeface="Tw Cen MT"/>
              </a:rPr>
              <a:t>This </a:t>
            </a:r>
            <a:r>
              <a:rPr sz="1600" spc="-5" dirty="0">
                <a:latin typeface="Tw Cen MT"/>
                <a:cs typeface="Tw Cen MT"/>
              </a:rPr>
              <a:t>will open a </a:t>
            </a:r>
            <a:r>
              <a:rPr sz="1600" spc="-15" dirty="0">
                <a:latin typeface="Tw Cen MT"/>
                <a:cs typeface="Tw Cen MT"/>
              </a:rPr>
              <a:t>window </a:t>
            </a:r>
            <a:r>
              <a:rPr sz="1600" spc="-10" dirty="0">
                <a:latin typeface="Tw Cen MT"/>
                <a:cs typeface="Tw Cen MT"/>
              </a:rPr>
              <a:t>that </a:t>
            </a:r>
            <a:r>
              <a:rPr sz="1600" spc="-5" dirty="0">
                <a:latin typeface="Tw Cen MT"/>
                <a:cs typeface="Tw Cen MT"/>
              </a:rPr>
              <a:t>will </a:t>
            </a:r>
            <a:r>
              <a:rPr sz="1600" spc="-15" dirty="0">
                <a:latin typeface="Tw Cen MT"/>
                <a:cs typeface="Tw Cen MT"/>
              </a:rPr>
              <a:t>allow </a:t>
            </a:r>
            <a:r>
              <a:rPr sz="1600" spc="-20" dirty="0">
                <a:latin typeface="Tw Cen MT"/>
                <a:cs typeface="Tw Cen MT"/>
              </a:rPr>
              <a:t>you </a:t>
            </a:r>
            <a:r>
              <a:rPr sz="1600" spc="-5" dirty="0">
                <a:latin typeface="Tw Cen MT"/>
                <a:cs typeface="Tw Cen MT"/>
              </a:rPr>
              <a:t>to upload a </a:t>
            </a:r>
            <a:r>
              <a:rPr sz="1600" spc="-15" dirty="0">
                <a:latin typeface="Tw Cen MT"/>
                <a:cs typeface="Tw Cen MT"/>
              </a:rPr>
              <a:t>new</a:t>
            </a:r>
            <a:r>
              <a:rPr sz="1600" spc="280" dirty="0">
                <a:latin typeface="Tw Cen MT"/>
                <a:cs typeface="Tw Cen MT"/>
              </a:rPr>
              <a:t> </a:t>
            </a:r>
            <a:r>
              <a:rPr sz="1600" spc="-5" dirty="0">
                <a:latin typeface="Tw Cen MT"/>
                <a:cs typeface="Tw Cen MT"/>
              </a:rPr>
              <a:t>document.</a:t>
            </a:r>
            <a:endParaRPr sz="1600">
              <a:latin typeface="Tw Cen MT"/>
              <a:cs typeface="Tw Cen MT"/>
            </a:endParaRPr>
          </a:p>
        </p:txBody>
      </p:sp>
      <p:sp>
        <p:nvSpPr>
          <p:cNvPr id="4" name="object 4"/>
          <p:cNvSpPr/>
          <p:nvPr/>
        </p:nvSpPr>
        <p:spPr>
          <a:xfrm>
            <a:off x="505947" y="1683983"/>
            <a:ext cx="7037898" cy="139459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887467" y="3247644"/>
            <a:ext cx="4043171" cy="266242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64463" y="4044696"/>
            <a:ext cx="3781043" cy="1708391"/>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35940" y="3437417"/>
            <a:ext cx="3919220" cy="574040"/>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Calibri"/>
                <a:cs typeface="Calibri"/>
              </a:rPr>
              <a:t>Once </a:t>
            </a:r>
            <a:r>
              <a:rPr sz="1200" spc="-10" dirty="0">
                <a:latin typeface="Calibri"/>
                <a:cs typeface="Calibri"/>
              </a:rPr>
              <a:t>you </a:t>
            </a:r>
            <a:r>
              <a:rPr sz="1200" spc="-5" dirty="0">
                <a:latin typeface="Calibri"/>
                <a:cs typeface="Calibri"/>
              </a:rPr>
              <a:t>see ‘success’ click </a:t>
            </a:r>
            <a:r>
              <a:rPr sz="1200" spc="-35" dirty="0">
                <a:latin typeface="Calibri"/>
                <a:cs typeface="Calibri"/>
              </a:rPr>
              <a:t>‘Add’. </a:t>
            </a:r>
            <a:r>
              <a:rPr sz="1200" spc="-5" dirty="0">
                <a:latin typeface="Calibri"/>
                <a:cs typeface="Calibri"/>
              </a:rPr>
              <a:t>(Note: </a:t>
            </a:r>
            <a:r>
              <a:rPr sz="1200" spc="-10" dirty="0">
                <a:latin typeface="Calibri"/>
                <a:cs typeface="Calibri"/>
              </a:rPr>
              <a:t>Program </a:t>
            </a:r>
            <a:r>
              <a:rPr sz="1200" spc="-5" dirty="0">
                <a:latin typeface="Calibri"/>
                <a:cs typeface="Calibri"/>
              </a:rPr>
              <a:t>will  automatically </a:t>
            </a:r>
            <a:r>
              <a:rPr sz="1200" spc="-10" dirty="0">
                <a:latin typeface="Calibri"/>
                <a:cs typeface="Calibri"/>
              </a:rPr>
              <a:t>convert </a:t>
            </a:r>
            <a:r>
              <a:rPr sz="1200" spc="-5" dirty="0">
                <a:latin typeface="Calibri"/>
                <a:cs typeface="Calibri"/>
              </a:rPr>
              <a:t>document to </a:t>
            </a:r>
            <a:r>
              <a:rPr sz="1200" dirty="0">
                <a:latin typeface="Calibri"/>
                <a:cs typeface="Calibri"/>
              </a:rPr>
              <a:t>a PDF </a:t>
            </a:r>
            <a:r>
              <a:rPr sz="1200" spc="-5" dirty="0">
                <a:latin typeface="Calibri"/>
                <a:cs typeface="Calibri"/>
              </a:rPr>
              <a:t>to ensure integrity </a:t>
            </a:r>
            <a:r>
              <a:rPr sz="1200" dirty="0">
                <a:latin typeface="Calibri"/>
                <a:cs typeface="Calibri"/>
              </a:rPr>
              <a:t>of  the</a:t>
            </a:r>
            <a:r>
              <a:rPr sz="1200" spc="-25" dirty="0">
                <a:latin typeface="Calibri"/>
                <a:cs typeface="Calibri"/>
              </a:rPr>
              <a:t> </a:t>
            </a:r>
            <a:r>
              <a:rPr sz="1200" dirty="0">
                <a:latin typeface="Calibri"/>
                <a:cs typeface="Calibri"/>
              </a:rPr>
              <a:t>document)</a:t>
            </a:r>
            <a:endParaRPr sz="1200">
              <a:latin typeface="Calibri"/>
              <a:cs typeface="Calibri"/>
            </a:endParaRPr>
          </a:p>
        </p:txBody>
      </p:sp>
      <p:sp>
        <p:nvSpPr>
          <p:cNvPr id="8" name="object 8"/>
          <p:cNvSpPr/>
          <p:nvPr/>
        </p:nvSpPr>
        <p:spPr>
          <a:xfrm>
            <a:off x="7700608" y="2401571"/>
            <a:ext cx="828675" cy="636905"/>
          </a:xfrm>
          <a:custGeom>
            <a:avLst/>
            <a:gdLst/>
            <a:ahLst/>
            <a:cxnLst/>
            <a:rect l="l" t="t" r="r" b="b"/>
            <a:pathLst>
              <a:path w="828675" h="636905">
                <a:moveTo>
                  <a:pt x="0" y="314581"/>
                </a:moveTo>
                <a:lnTo>
                  <a:pt x="4865" y="268816"/>
                </a:lnTo>
                <a:lnTo>
                  <a:pt x="18519" y="223705"/>
                </a:lnTo>
                <a:lnTo>
                  <a:pt x="39549" y="180530"/>
                </a:lnTo>
                <a:lnTo>
                  <a:pt x="66543" y="140571"/>
                </a:lnTo>
                <a:lnTo>
                  <a:pt x="98088" y="105111"/>
                </a:lnTo>
                <a:lnTo>
                  <a:pt x="132772" y="75431"/>
                </a:lnTo>
                <a:lnTo>
                  <a:pt x="176153" y="48942"/>
                </a:lnTo>
                <a:lnTo>
                  <a:pt x="222124" y="27971"/>
                </a:lnTo>
                <a:lnTo>
                  <a:pt x="270135" y="12701"/>
                </a:lnTo>
                <a:lnTo>
                  <a:pt x="319637" y="3317"/>
                </a:lnTo>
                <a:lnTo>
                  <a:pt x="370080" y="0"/>
                </a:lnTo>
                <a:lnTo>
                  <a:pt x="420916" y="2933"/>
                </a:lnTo>
                <a:lnTo>
                  <a:pt x="470213" y="13233"/>
                </a:lnTo>
                <a:lnTo>
                  <a:pt x="516162" y="31353"/>
                </a:lnTo>
                <a:lnTo>
                  <a:pt x="558397" y="56483"/>
                </a:lnTo>
                <a:lnTo>
                  <a:pt x="596551" y="87811"/>
                </a:lnTo>
                <a:lnTo>
                  <a:pt x="608768" y="101117"/>
                </a:lnTo>
                <a:lnTo>
                  <a:pt x="258747" y="101117"/>
                </a:lnTo>
                <a:lnTo>
                  <a:pt x="206927" y="104619"/>
                </a:lnTo>
                <a:lnTo>
                  <a:pt x="156872" y="118712"/>
                </a:lnTo>
                <a:lnTo>
                  <a:pt x="110172" y="143222"/>
                </a:lnTo>
                <a:lnTo>
                  <a:pt x="69520" y="176882"/>
                </a:lnTo>
                <a:lnTo>
                  <a:pt x="37077" y="217603"/>
                </a:lnTo>
                <a:lnTo>
                  <a:pt x="13639" y="263973"/>
                </a:lnTo>
                <a:lnTo>
                  <a:pt x="0" y="314581"/>
                </a:lnTo>
                <a:close/>
              </a:path>
              <a:path w="828675" h="636905">
                <a:moveTo>
                  <a:pt x="706236" y="410617"/>
                </a:moveTo>
                <a:lnTo>
                  <a:pt x="499073" y="410617"/>
                </a:lnTo>
                <a:lnTo>
                  <a:pt x="498808" y="363026"/>
                </a:lnTo>
                <a:lnTo>
                  <a:pt x="495542" y="316582"/>
                </a:lnTo>
                <a:lnTo>
                  <a:pt x="485566" y="271726"/>
                </a:lnTo>
                <a:lnTo>
                  <a:pt x="465174" y="228901"/>
                </a:lnTo>
                <a:lnTo>
                  <a:pt x="435085" y="188754"/>
                </a:lnTo>
                <a:lnTo>
                  <a:pt x="398905" y="153461"/>
                </a:lnTo>
                <a:lnTo>
                  <a:pt x="357252" y="125759"/>
                </a:lnTo>
                <a:lnTo>
                  <a:pt x="310744" y="108385"/>
                </a:lnTo>
                <a:lnTo>
                  <a:pt x="258747" y="101117"/>
                </a:lnTo>
                <a:lnTo>
                  <a:pt x="608768" y="101117"/>
                </a:lnTo>
                <a:lnTo>
                  <a:pt x="659154" y="165819"/>
                </a:lnTo>
                <a:lnTo>
                  <a:pt x="682401" y="212519"/>
                </a:lnTo>
                <a:lnTo>
                  <a:pt x="696880" y="260123"/>
                </a:lnTo>
                <a:lnTo>
                  <a:pt x="704443" y="308856"/>
                </a:lnTo>
                <a:lnTo>
                  <a:pt x="706944" y="358946"/>
                </a:lnTo>
                <a:lnTo>
                  <a:pt x="706236" y="410617"/>
                </a:lnTo>
                <a:close/>
              </a:path>
              <a:path w="828675" h="636905">
                <a:moveTo>
                  <a:pt x="602655" y="636586"/>
                </a:moveTo>
                <a:lnTo>
                  <a:pt x="376659" y="410617"/>
                </a:lnTo>
                <a:lnTo>
                  <a:pt x="828650" y="410617"/>
                </a:lnTo>
                <a:lnTo>
                  <a:pt x="602655" y="636586"/>
                </a:lnTo>
                <a:close/>
              </a:path>
            </a:pathLst>
          </a:custGeom>
          <a:solidFill>
            <a:srgbClr val="FF0000"/>
          </a:solidFill>
        </p:spPr>
        <p:txBody>
          <a:bodyPr wrap="square" lIns="0" tIns="0" rIns="0" bIns="0" rtlCol="0"/>
          <a:lstStyle/>
          <a:p>
            <a:endParaRPr/>
          </a:p>
        </p:txBody>
      </p:sp>
      <p:sp>
        <p:nvSpPr>
          <p:cNvPr id="9" name="object 9"/>
          <p:cNvSpPr/>
          <p:nvPr/>
        </p:nvSpPr>
        <p:spPr>
          <a:xfrm>
            <a:off x="4494113" y="4285026"/>
            <a:ext cx="828675" cy="320675"/>
          </a:xfrm>
          <a:custGeom>
            <a:avLst/>
            <a:gdLst/>
            <a:ahLst/>
            <a:cxnLst/>
            <a:rect l="l" t="t" r="r" b="b"/>
            <a:pathLst>
              <a:path w="828675" h="320675">
                <a:moveTo>
                  <a:pt x="166671" y="320121"/>
                </a:moveTo>
                <a:lnTo>
                  <a:pt x="153488" y="320121"/>
                </a:lnTo>
                <a:lnTo>
                  <a:pt x="145955" y="317297"/>
                </a:lnTo>
                <a:lnTo>
                  <a:pt x="8474" y="179833"/>
                </a:lnTo>
                <a:lnTo>
                  <a:pt x="2118" y="170873"/>
                </a:lnTo>
                <a:lnTo>
                  <a:pt x="0" y="160413"/>
                </a:lnTo>
                <a:lnTo>
                  <a:pt x="2118" y="149777"/>
                </a:lnTo>
                <a:lnTo>
                  <a:pt x="8474" y="140288"/>
                </a:lnTo>
                <a:lnTo>
                  <a:pt x="140305" y="8473"/>
                </a:lnTo>
                <a:lnTo>
                  <a:pt x="149266" y="2118"/>
                </a:lnTo>
                <a:lnTo>
                  <a:pt x="159727" y="0"/>
                </a:lnTo>
                <a:lnTo>
                  <a:pt x="170364" y="2118"/>
                </a:lnTo>
                <a:lnTo>
                  <a:pt x="179854" y="8473"/>
                </a:lnTo>
                <a:lnTo>
                  <a:pt x="186211" y="17433"/>
                </a:lnTo>
                <a:lnTo>
                  <a:pt x="188329" y="27892"/>
                </a:lnTo>
                <a:lnTo>
                  <a:pt x="186211" y="38529"/>
                </a:lnTo>
                <a:lnTo>
                  <a:pt x="179854" y="48018"/>
                </a:lnTo>
                <a:lnTo>
                  <a:pt x="96048" y="131814"/>
                </a:lnTo>
                <a:lnTo>
                  <a:pt x="800401" y="131814"/>
                </a:lnTo>
                <a:lnTo>
                  <a:pt x="811568" y="133977"/>
                </a:lnTo>
                <a:lnTo>
                  <a:pt x="820529" y="139935"/>
                </a:lnTo>
                <a:lnTo>
                  <a:pt x="826487" y="148894"/>
                </a:lnTo>
                <a:lnTo>
                  <a:pt x="828650" y="160060"/>
                </a:lnTo>
                <a:lnTo>
                  <a:pt x="826487" y="171226"/>
                </a:lnTo>
                <a:lnTo>
                  <a:pt x="820529" y="180186"/>
                </a:lnTo>
                <a:lnTo>
                  <a:pt x="811568" y="186144"/>
                </a:lnTo>
                <a:lnTo>
                  <a:pt x="800401" y="188306"/>
                </a:lnTo>
                <a:lnTo>
                  <a:pt x="96048" y="188306"/>
                </a:lnTo>
                <a:lnTo>
                  <a:pt x="179854" y="272103"/>
                </a:lnTo>
                <a:lnTo>
                  <a:pt x="186211" y="281062"/>
                </a:lnTo>
                <a:lnTo>
                  <a:pt x="188329" y="291522"/>
                </a:lnTo>
                <a:lnTo>
                  <a:pt x="186211" y="302158"/>
                </a:lnTo>
                <a:lnTo>
                  <a:pt x="179854" y="311647"/>
                </a:lnTo>
                <a:lnTo>
                  <a:pt x="174204" y="317297"/>
                </a:lnTo>
                <a:lnTo>
                  <a:pt x="166671" y="320121"/>
                </a:lnTo>
                <a:close/>
              </a:path>
            </a:pathLst>
          </a:custGeom>
          <a:solidFill>
            <a:srgbClr val="FF0000"/>
          </a:solid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5795" y="199726"/>
            <a:ext cx="5312410" cy="696595"/>
          </a:xfrm>
          <a:prstGeom prst="rect">
            <a:avLst/>
          </a:prstGeom>
        </p:spPr>
        <p:txBody>
          <a:bodyPr vert="horz" wrap="square" lIns="0" tIns="12700" rIns="0" bIns="0" rtlCol="0">
            <a:spAutoFit/>
          </a:bodyPr>
          <a:lstStyle/>
          <a:p>
            <a:pPr marL="12700">
              <a:lnSpc>
                <a:spcPct val="100000"/>
              </a:lnSpc>
              <a:spcBef>
                <a:spcPts val="100"/>
              </a:spcBef>
            </a:pPr>
            <a:r>
              <a:rPr sz="4400" spc="-5" dirty="0"/>
              <a:t>Adding Goals </a:t>
            </a:r>
            <a:r>
              <a:rPr sz="4400" spc="-30" dirty="0"/>
              <a:t>for</a:t>
            </a:r>
            <a:r>
              <a:rPr sz="4400" spc="-95" dirty="0"/>
              <a:t> </a:t>
            </a:r>
            <a:r>
              <a:rPr lang="en-US" sz="4400" spc="-10" dirty="0"/>
              <a:t>2022</a:t>
            </a:r>
            <a:endParaRPr sz="4400" dirty="0"/>
          </a:p>
        </p:txBody>
      </p:sp>
      <p:sp>
        <p:nvSpPr>
          <p:cNvPr id="3" name="object 3"/>
          <p:cNvSpPr txBox="1"/>
          <p:nvPr/>
        </p:nvSpPr>
        <p:spPr>
          <a:xfrm>
            <a:off x="856406" y="802707"/>
            <a:ext cx="7904480" cy="848360"/>
          </a:xfrm>
          <a:prstGeom prst="rect">
            <a:avLst/>
          </a:prstGeom>
        </p:spPr>
        <p:txBody>
          <a:bodyPr vert="horz" wrap="square" lIns="0" tIns="12700" rIns="0" bIns="0" rtlCol="0">
            <a:spAutoFit/>
          </a:bodyPr>
          <a:lstStyle/>
          <a:p>
            <a:pPr marL="12700" marR="5080">
              <a:lnSpc>
                <a:spcPct val="100000"/>
              </a:lnSpc>
              <a:spcBef>
                <a:spcPts val="100"/>
              </a:spcBef>
            </a:pPr>
            <a:r>
              <a:rPr sz="1800" spc="-75" dirty="0">
                <a:latin typeface="Tw Cen MT"/>
                <a:cs typeface="Tw Cen MT"/>
              </a:rPr>
              <a:t>To </a:t>
            </a:r>
            <a:r>
              <a:rPr sz="1800" dirty="0">
                <a:latin typeface="Tw Cen MT"/>
                <a:cs typeface="Tw Cen MT"/>
              </a:rPr>
              <a:t>add </a:t>
            </a:r>
            <a:r>
              <a:rPr sz="1800" spc="-15" dirty="0">
                <a:latin typeface="Tw Cen MT"/>
                <a:cs typeface="Tw Cen MT"/>
              </a:rPr>
              <a:t>your </a:t>
            </a:r>
            <a:r>
              <a:rPr sz="1800" dirty="0">
                <a:latin typeface="Tw Cen MT"/>
                <a:cs typeface="Tw Cen MT"/>
              </a:rPr>
              <a:t>goals </a:t>
            </a:r>
            <a:r>
              <a:rPr sz="1800" spc="-15" dirty="0">
                <a:latin typeface="Tw Cen MT"/>
                <a:cs typeface="Tw Cen MT"/>
              </a:rPr>
              <a:t>for </a:t>
            </a:r>
            <a:r>
              <a:rPr sz="1800" dirty="0">
                <a:latin typeface="Tw Cen MT"/>
                <a:cs typeface="Tw Cen MT"/>
              </a:rPr>
              <a:t>calendar </a:t>
            </a:r>
            <a:r>
              <a:rPr sz="1800" spc="-10" dirty="0">
                <a:latin typeface="Tw Cen MT"/>
                <a:cs typeface="Tw Cen MT"/>
              </a:rPr>
              <a:t>year </a:t>
            </a:r>
            <a:r>
              <a:rPr sz="1800" dirty="0">
                <a:latin typeface="Tw Cen MT"/>
                <a:cs typeface="Tw Cen MT"/>
              </a:rPr>
              <a:t>202</a:t>
            </a:r>
            <a:r>
              <a:rPr lang="en-US" sz="1800" dirty="0">
                <a:latin typeface="Tw Cen MT"/>
                <a:cs typeface="Tw Cen MT"/>
              </a:rPr>
              <a:t>2</a:t>
            </a:r>
            <a:r>
              <a:rPr sz="1800" dirty="0">
                <a:latin typeface="Tw Cen MT"/>
                <a:cs typeface="Tw Cen MT"/>
              </a:rPr>
              <a:t>, </a:t>
            </a:r>
            <a:r>
              <a:rPr sz="1800" spc="5" dirty="0">
                <a:latin typeface="Tw Cen MT"/>
                <a:cs typeface="Tw Cen MT"/>
              </a:rPr>
              <a:t>click </a:t>
            </a:r>
            <a:r>
              <a:rPr sz="1800" dirty="0">
                <a:latin typeface="Tw Cen MT"/>
                <a:cs typeface="Tw Cen MT"/>
              </a:rPr>
              <a:t>“Fill Out Form”. If </a:t>
            </a:r>
            <a:r>
              <a:rPr sz="1800" spc="-20" dirty="0">
                <a:latin typeface="Tw Cen MT"/>
                <a:cs typeface="Tw Cen MT"/>
              </a:rPr>
              <a:t>you </a:t>
            </a:r>
            <a:r>
              <a:rPr sz="1800" spc="-10" dirty="0">
                <a:latin typeface="Tw Cen MT"/>
                <a:cs typeface="Tw Cen MT"/>
              </a:rPr>
              <a:t>have </a:t>
            </a:r>
            <a:r>
              <a:rPr sz="1800" dirty="0">
                <a:latin typeface="Tw Cen MT"/>
                <a:cs typeface="Tw Cen MT"/>
              </a:rPr>
              <a:t>questions  about </a:t>
            </a:r>
            <a:r>
              <a:rPr sz="1800" spc="-15" dirty="0">
                <a:latin typeface="Tw Cen MT"/>
                <a:cs typeface="Tw Cen MT"/>
              </a:rPr>
              <a:t>your </a:t>
            </a:r>
            <a:r>
              <a:rPr sz="1800" dirty="0">
                <a:latin typeface="Tw Cen MT"/>
                <a:cs typeface="Tw Cen MT"/>
              </a:rPr>
              <a:t>202</a:t>
            </a:r>
            <a:r>
              <a:rPr lang="en-US" sz="1800" dirty="0">
                <a:latin typeface="Tw Cen MT"/>
                <a:cs typeface="Tw Cen MT"/>
              </a:rPr>
              <a:t>2</a:t>
            </a:r>
            <a:r>
              <a:rPr sz="1800" dirty="0">
                <a:latin typeface="Tw Cen MT"/>
                <a:cs typeface="Tw Cen MT"/>
              </a:rPr>
              <a:t> </a:t>
            </a:r>
            <a:r>
              <a:rPr sz="1800" spc="-10" dirty="0">
                <a:latin typeface="Tw Cen MT"/>
                <a:cs typeface="Tw Cen MT"/>
              </a:rPr>
              <a:t>goals, </a:t>
            </a:r>
            <a:r>
              <a:rPr sz="1800" dirty="0">
                <a:latin typeface="Tw Cen MT"/>
                <a:cs typeface="Tw Cen MT"/>
              </a:rPr>
              <a:t>please </a:t>
            </a:r>
            <a:r>
              <a:rPr sz="1800" spc="-5" dirty="0">
                <a:latin typeface="Tw Cen MT"/>
                <a:cs typeface="Tw Cen MT"/>
              </a:rPr>
              <a:t>work with </a:t>
            </a:r>
            <a:r>
              <a:rPr sz="1800" spc="-15" dirty="0">
                <a:latin typeface="Tw Cen MT"/>
                <a:cs typeface="Tw Cen MT"/>
              </a:rPr>
              <a:t>your </a:t>
            </a:r>
            <a:r>
              <a:rPr sz="1800" spc="-5" dirty="0">
                <a:latin typeface="Tw Cen MT"/>
                <a:cs typeface="Tw Cen MT"/>
              </a:rPr>
              <a:t>supervisor. </a:t>
            </a:r>
            <a:r>
              <a:rPr sz="1800" dirty="0">
                <a:latin typeface="Tw Cen MT"/>
                <a:cs typeface="Tw Cen MT"/>
              </a:rPr>
              <a:t>When </a:t>
            </a:r>
            <a:r>
              <a:rPr sz="1800" spc="-20" dirty="0">
                <a:latin typeface="Tw Cen MT"/>
                <a:cs typeface="Tw Cen MT"/>
              </a:rPr>
              <a:t>you </a:t>
            </a:r>
            <a:r>
              <a:rPr sz="1800" spc="-10" dirty="0">
                <a:latin typeface="Tw Cen MT"/>
                <a:cs typeface="Tw Cen MT"/>
              </a:rPr>
              <a:t>have </a:t>
            </a:r>
            <a:r>
              <a:rPr sz="1800" spc="-5" dirty="0">
                <a:latin typeface="Tw Cen MT"/>
                <a:cs typeface="Tw Cen MT"/>
              </a:rPr>
              <a:t>completed  </a:t>
            </a:r>
            <a:r>
              <a:rPr sz="1800" spc="-15" dirty="0">
                <a:latin typeface="Tw Cen MT"/>
                <a:cs typeface="Tw Cen MT"/>
              </a:rPr>
              <a:t>your </a:t>
            </a:r>
            <a:r>
              <a:rPr sz="1800" dirty="0">
                <a:latin typeface="Tw Cen MT"/>
                <a:cs typeface="Tw Cen MT"/>
              </a:rPr>
              <a:t>goals </a:t>
            </a:r>
            <a:r>
              <a:rPr sz="1800" spc="5" dirty="0">
                <a:latin typeface="Tw Cen MT"/>
                <a:cs typeface="Tw Cen MT"/>
              </a:rPr>
              <a:t>click </a:t>
            </a:r>
            <a:r>
              <a:rPr sz="1800" spc="-5" dirty="0">
                <a:latin typeface="Tw Cen MT"/>
                <a:cs typeface="Tw Cen MT"/>
              </a:rPr>
              <a:t>“Return </a:t>
            </a:r>
            <a:r>
              <a:rPr sz="1800" dirty="0">
                <a:latin typeface="Tw Cen MT"/>
                <a:cs typeface="Tw Cen MT"/>
              </a:rPr>
              <a:t>to</a:t>
            </a:r>
            <a:r>
              <a:rPr sz="1800" spc="-40" dirty="0">
                <a:latin typeface="Tw Cen MT"/>
                <a:cs typeface="Tw Cen MT"/>
              </a:rPr>
              <a:t> </a:t>
            </a:r>
            <a:r>
              <a:rPr sz="1800" spc="-15" dirty="0">
                <a:latin typeface="Tw Cen MT"/>
                <a:cs typeface="Tw Cen MT"/>
              </a:rPr>
              <a:t>Packet”.</a:t>
            </a:r>
            <a:endParaRPr sz="1800" dirty="0">
              <a:latin typeface="Tw Cen MT"/>
              <a:cs typeface="Tw Cen MT"/>
            </a:endParaRPr>
          </a:p>
        </p:txBody>
      </p:sp>
      <p:sp>
        <p:nvSpPr>
          <p:cNvPr id="4" name="object 4"/>
          <p:cNvSpPr/>
          <p:nvPr/>
        </p:nvSpPr>
        <p:spPr>
          <a:xfrm>
            <a:off x="201168" y="1704612"/>
            <a:ext cx="8802611" cy="194102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18319" y="3763091"/>
            <a:ext cx="8408670" cy="574040"/>
          </a:xfrm>
          <a:prstGeom prst="rect">
            <a:avLst/>
          </a:prstGeom>
        </p:spPr>
        <p:txBody>
          <a:bodyPr vert="horz" wrap="square" lIns="0" tIns="12700" rIns="0" bIns="0" rtlCol="0">
            <a:spAutoFit/>
          </a:bodyPr>
          <a:lstStyle/>
          <a:p>
            <a:pPr marL="12700" marR="5080">
              <a:lnSpc>
                <a:spcPct val="100000"/>
              </a:lnSpc>
              <a:spcBef>
                <a:spcPts val="100"/>
              </a:spcBef>
            </a:pPr>
            <a:r>
              <a:rPr sz="1800" spc="-50" dirty="0">
                <a:latin typeface="Tw Cen MT"/>
                <a:cs typeface="Tw Cen MT"/>
              </a:rPr>
              <a:t>You </a:t>
            </a:r>
            <a:r>
              <a:rPr sz="1800" dirty="0">
                <a:latin typeface="Tw Cen MT"/>
                <a:cs typeface="Tw Cen MT"/>
              </a:rPr>
              <a:t>can edit </a:t>
            </a:r>
            <a:r>
              <a:rPr sz="1800" spc="-15" dirty="0">
                <a:latin typeface="Tw Cen MT"/>
                <a:cs typeface="Tw Cen MT"/>
              </a:rPr>
              <a:t>your </a:t>
            </a:r>
            <a:r>
              <a:rPr sz="1800" dirty="0">
                <a:latin typeface="Tw Cen MT"/>
                <a:cs typeface="Tw Cen MT"/>
              </a:rPr>
              <a:t>goals </a:t>
            </a:r>
            <a:r>
              <a:rPr sz="1800" spc="-45" dirty="0">
                <a:latin typeface="Tw Cen MT"/>
                <a:cs typeface="Tw Cen MT"/>
              </a:rPr>
              <a:t>by </a:t>
            </a:r>
            <a:r>
              <a:rPr sz="1800" dirty="0">
                <a:latin typeface="Tw Cen MT"/>
                <a:cs typeface="Tw Cen MT"/>
              </a:rPr>
              <a:t>clicking “Edit Form” or “Edit”. </a:t>
            </a:r>
            <a:r>
              <a:rPr sz="1800" spc="-50" dirty="0">
                <a:latin typeface="Tw Cen MT"/>
                <a:cs typeface="Tw Cen MT"/>
              </a:rPr>
              <a:t>You </a:t>
            </a:r>
            <a:r>
              <a:rPr sz="1800" spc="-5" dirty="0">
                <a:latin typeface="Tw Cen MT"/>
                <a:cs typeface="Tw Cen MT"/>
              </a:rPr>
              <a:t>will </a:t>
            </a:r>
            <a:r>
              <a:rPr sz="1800" dirty="0">
                <a:latin typeface="Tw Cen MT"/>
                <a:cs typeface="Tw Cen MT"/>
              </a:rPr>
              <a:t>be able to edit </a:t>
            </a:r>
            <a:r>
              <a:rPr sz="1800" spc="-15" dirty="0">
                <a:latin typeface="Tw Cen MT"/>
                <a:cs typeface="Tw Cen MT"/>
              </a:rPr>
              <a:t>your </a:t>
            </a:r>
            <a:r>
              <a:rPr sz="1800" dirty="0">
                <a:latin typeface="Tw Cen MT"/>
                <a:cs typeface="Tw Cen MT"/>
              </a:rPr>
              <a:t>goals  until </a:t>
            </a:r>
            <a:r>
              <a:rPr sz="1800" spc="-20" dirty="0">
                <a:latin typeface="Tw Cen MT"/>
                <a:cs typeface="Tw Cen MT"/>
              </a:rPr>
              <a:t>you </a:t>
            </a:r>
            <a:r>
              <a:rPr sz="1800" spc="-5" dirty="0">
                <a:latin typeface="Tw Cen MT"/>
                <a:cs typeface="Tw Cen MT"/>
              </a:rPr>
              <a:t>submit </a:t>
            </a:r>
            <a:r>
              <a:rPr sz="1800" spc="-15" dirty="0">
                <a:latin typeface="Tw Cen MT"/>
                <a:cs typeface="Tw Cen MT"/>
              </a:rPr>
              <a:t>your </a:t>
            </a:r>
            <a:r>
              <a:rPr sz="1800" spc="-5" dirty="0">
                <a:latin typeface="Tw Cen MT"/>
                <a:cs typeface="Tw Cen MT"/>
              </a:rPr>
              <a:t>materials.</a:t>
            </a:r>
            <a:endParaRPr sz="1800">
              <a:latin typeface="Tw Cen MT"/>
              <a:cs typeface="Tw Cen MT"/>
            </a:endParaRPr>
          </a:p>
        </p:txBody>
      </p:sp>
      <p:sp>
        <p:nvSpPr>
          <p:cNvPr id="6" name="object 6"/>
          <p:cNvSpPr/>
          <p:nvPr/>
        </p:nvSpPr>
        <p:spPr>
          <a:xfrm>
            <a:off x="0" y="4389120"/>
            <a:ext cx="9143998" cy="143408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TotalTime>
  <Words>1127</Words>
  <Application>Microsoft Office PowerPoint</Application>
  <PresentationFormat>On-screen Show (4:3)</PresentationFormat>
  <Paragraphs>46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Tw Cen MT</vt:lpstr>
      <vt:lpstr>Office Theme</vt:lpstr>
      <vt:lpstr>2021 Annual Evaluation for Faculty</vt:lpstr>
      <vt:lpstr>Who needs to complete an annual evaluation?</vt:lpstr>
      <vt:lpstr>Wait for email saying your case has been created.</vt:lpstr>
      <vt:lpstr>PowerPoint Presentation</vt:lpstr>
      <vt:lpstr>On the Overview (default) window, you will see a list of documents you are required to  submit. This will vary from unit to unit. Academic Affairs will require a WyoVita CV, a brief  narrative, and your goals from the previous year. You will also be asked to complete your  goals for calendar year 2022. Colleges and Units may ask for more information. If you have  questions speak with your supervisor.  </vt:lpstr>
      <vt:lpstr>Finding your 2021 goals To find the goals that you submitted last year during your annual review, you will click on ”Your Packets”. You will  find your 2020 annual review under “Completed”. Click on ”Packet” and scroll to “Candidate Documents” and click  “Goals for upcoming year”. This will bring up your materials from last year and you will be able to view your goals.  From there you can copy and paste your goals.  </vt:lpstr>
      <vt:lpstr>How to Add Materials</vt:lpstr>
      <vt:lpstr>How to Add Materials</vt:lpstr>
      <vt:lpstr>Adding Goals for 2022</vt:lpstr>
      <vt:lpstr>Submitting your materials Once you have uploaded all your required materials you will need to hit “Submit” on  the WyoVita section AND the Candidate Documents section. You can preview your  materials by clicking “Preview Packet” at the top of the page.</vt:lpstr>
      <vt:lpstr>Reviewing and Acknowledging Your  Annual Review</vt:lpstr>
      <vt:lpstr>Reviewing and Acknowledging Your  Annual Review Once you have signed the form you will need to upload it into WyoFolio. To do this you will log into WyoFolio and click on “Your Packets”.  Select the case that has a yellow box stating “Open for Response”.  Click on “Shared Committee Files”.  There you will be able to view the document(s), download or copy to Dossier.   When you are ready to upload your acknowledgement click “Send Response”.</vt:lpstr>
      <vt:lpstr>Reviewing and Acknowledging Your  Annual Review</vt:lpstr>
      <vt:lpstr>Reviewing and Acknowledging Your  Annual Review</vt:lpstr>
      <vt:lpstr>I am stuck and I need help, what do I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 Faculty Presentation - 2021</dc:title>
  <dc:creator>Institutional Marketing</dc:creator>
  <cp:lastModifiedBy>Justin McDonald</cp:lastModifiedBy>
  <cp:revision>5</cp:revision>
  <dcterms:created xsi:type="dcterms:W3CDTF">2022-02-03T23:28:26Z</dcterms:created>
  <dcterms:modified xsi:type="dcterms:W3CDTF">2022-02-04T16:33:37Z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2021-01-28T00:00:00Z</vt:filetime>
  </property>
  <property fmtid="{D5CDD505-2E9C-101B-9397-08002B2CF9AE}" pid="3" name="Creator">
    <vt:lpwstr>Acrobat PDFMaker 20 for PowerPoint</vt:lpwstr>
  </property>
  <property fmtid="{D5CDD505-2E9C-101B-9397-08002B2CF9AE}" pid="4" name="LastSaved">
    <vt:filetime>2022-02-03T00:00:00Z</vt:filetime>
  </property>
</Properties>
</file>