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5" r:id="rId13"/>
    <p:sldId id="270" r:id="rId14"/>
    <p:sldId id="271" r:id="rId15"/>
    <p:sldId id="272" r:id="rId16"/>
    <p:sldId id="273" r:id="rId17"/>
    <p:sldId id="269" r:id="rId18"/>
    <p:sldId id="274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0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llen\Desktop\PlanningRetrospective\20%20years%20of%20enrollme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en\Desktop\PlanningRetrospective\Instruction_fac_by_colleg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en\Desktop\PlanningRetrospective\facto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1487869237005156E-2"/>
          <c:y val="2.2394827598803495E-2"/>
          <c:w val="0.91704720207849266"/>
          <c:h val="0.91208820705106231"/>
        </c:manualLayout>
      </c:layout>
      <c:barChart>
        <c:barDir val="col"/>
        <c:grouping val="stacked"/>
        <c:ser>
          <c:idx val="0"/>
          <c:order val="0"/>
          <c:tx>
            <c:strRef>
              <c:f>College!$B$5</c:f>
              <c:strCache>
                <c:ptCount val="1"/>
                <c:pt idx="0">
                  <c:v>Ag</c:v>
                </c:pt>
              </c:strCache>
            </c:strRef>
          </c:tx>
          <c:cat>
            <c:numRef>
              <c:f>College!$A$6:$A$25</c:f>
              <c:numCache>
                <c:formatCode>0</c:formatCode>
                <c:ptCount val="20"/>
                <c:pt idx="0">
                  <c:v>88</c:v>
                </c:pt>
                <c:pt idx="1">
                  <c:v>89</c:v>
                </c:pt>
                <c:pt idx="2">
                  <c:v>90</c:v>
                </c:pt>
                <c:pt idx="3">
                  <c:v>91</c:v>
                </c:pt>
                <c:pt idx="4">
                  <c:v>92</c:v>
                </c:pt>
                <c:pt idx="5">
                  <c:v>93</c:v>
                </c:pt>
                <c:pt idx="6">
                  <c:v>94</c:v>
                </c:pt>
                <c:pt idx="7">
                  <c:v>95</c:v>
                </c:pt>
                <c:pt idx="8">
                  <c:v>96</c:v>
                </c:pt>
                <c:pt idx="9">
                  <c:v>97</c:v>
                </c:pt>
                <c:pt idx="10">
                  <c:v>98</c:v>
                </c:pt>
                <c:pt idx="11">
                  <c:v>99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</c:numCache>
            </c:numRef>
          </c:cat>
          <c:val>
            <c:numRef>
              <c:f>College!$B$6:$B$25</c:f>
              <c:numCache>
                <c:formatCode>General</c:formatCode>
                <c:ptCount val="20"/>
                <c:pt idx="0">
                  <c:v>674</c:v>
                </c:pt>
                <c:pt idx="1">
                  <c:v>711</c:v>
                </c:pt>
                <c:pt idx="2">
                  <c:v>796</c:v>
                </c:pt>
                <c:pt idx="3">
                  <c:v>787</c:v>
                </c:pt>
                <c:pt idx="4">
                  <c:v>823</c:v>
                </c:pt>
                <c:pt idx="5">
                  <c:v>833</c:v>
                </c:pt>
                <c:pt idx="6">
                  <c:v>863</c:v>
                </c:pt>
                <c:pt idx="7">
                  <c:v>825</c:v>
                </c:pt>
                <c:pt idx="8">
                  <c:v>843</c:v>
                </c:pt>
                <c:pt idx="9">
                  <c:v>820</c:v>
                </c:pt>
                <c:pt idx="10">
                  <c:v>885</c:v>
                </c:pt>
                <c:pt idx="11">
                  <c:v>844</c:v>
                </c:pt>
                <c:pt idx="12">
                  <c:v>813</c:v>
                </c:pt>
                <c:pt idx="13">
                  <c:v>807</c:v>
                </c:pt>
                <c:pt idx="14">
                  <c:v>784</c:v>
                </c:pt>
                <c:pt idx="15">
                  <c:v>799</c:v>
                </c:pt>
                <c:pt idx="16">
                  <c:v>844</c:v>
                </c:pt>
                <c:pt idx="17">
                  <c:v>878</c:v>
                </c:pt>
                <c:pt idx="18">
                  <c:v>872</c:v>
                </c:pt>
                <c:pt idx="19">
                  <c:v>860</c:v>
                </c:pt>
              </c:numCache>
            </c:numRef>
          </c:val>
        </c:ser>
        <c:ser>
          <c:idx val="1"/>
          <c:order val="1"/>
          <c:tx>
            <c:strRef>
              <c:f>College!$C$5</c:f>
              <c:strCache>
                <c:ptCount val="1"/>
                <c:pt idx="0">
                  <c:v>A&amp;S</c:v>
                </c:pt>
              </c:strCache>
            </c:strRef>
          </c:tx>
          <c:cat>
            <c:numRef>
              <c:f>College!$A$6:$A$25</c:f>
              <c:numCache>
                <c:formatCode>0</c:formatCode>
                <c:ptCount val="20"/>
                <c:pt idx="0">
                  <c:v>88</c:v>
                </c:pt>
                <c:pt idx="1">
                  <c:v>89</c:v>
                </c:pt>
                <c:pt idx="2">
                  <c:v>90</c:v>
                </c:pt>
                <c:pt idx="3">
                  <c:v>91</c:v>
                </c:pt>
                <c:pt idx="4">
                  <c:v>92</c:v>
                </c:pt>
                <c:pt idx="5">
                  <c:v>93</c:v>
                </c:pt>
                <c:pt idx="6">
                  <c:v>94</c:v>
                </c:pt>
                <c:pt idx="7">
                  <c:v>95</c:v>
                </c:pt>
                <c:pt idx="8">
                  <c:v>96</c:v>
                </c:pt>
                <c:pt idx="9">
                  <c:v>97</c:v>
                </c:pt>
                <c:pt idx="10">
                  <c:v>98</c:v>
                </c:pt>
                <c:pt idx="11">
                  <c:v>99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</c:numCache>
            </c:numRef>
          </c:cat>
          <c:val>
            <c:numRef>
              <c:f>College!$C$6:$C$25</c:f>
              <c:numCache>
                <c:formatCode>#,##0</c:formatCode>
                <c:ptCount val="20"/>
                <c:pt idx="0">
                  <c:v>2757</c:v>
                </c:pt>
                <c:pt idx="1">
                  <c:v>3007</c:v>
                </c:pt>
                <c:pt idx="2">
                  <c:v>3207</c:v>
                </c:pt>
                <c:pt idx="3">
                  <c:v>3431</c:v>
                </c:pt>
                <c:pt idx="4">
                  <c:v>3416</c:v>
                </c:pt>
                <c:pt idx="5">
                  <c:v>3509</c:v>
                </c:pt>
                <c:pt idx="6">
                  <c:v>3710</c:v>
                </c:pt>
                <c:pt idx="7">
                  <c:v>3645</c:v>
                </c:pt>
                <c:pt idx="8">
                  <c:v>3576</c:v>
                </c:pt>
                <c:pt idx="9">
                  <c:v>3553</c:v>
                </c:pt>
                <c:pt idx="10">
                  <c:v>3537</c:v>
                </c:pt>
                <c:pt idx="11">
                  <c:v>3406</c:v>
                </c:pt>
                <c:pt idx="12">
                  <c:v>3330</c:v>
                </c:pt>
                <c:pt idx="13">
                  <c:v>3258</c:v>
                </c:pt>
                <c:pt idx="14">
                  <c:v>3386</c:v>
                </c:pt>
                <c:pt idx="15">
                  <c:v>3425</c:v>
                </c:pt>
                <c:pt idx="16">
                  <c:v>3635</c:v>
                </c:pt>
                <c:pt idx="17">
                  <c:v>3643</c:v>
                </c:pt>
                <c:pt idx="18">
                  <c:v>3706</c:v>
                </c:pt>
                <c:pt idx="19">
                  <c:v>3742.5</c:v>
                </c:pt>
              </c:numCache>
            </c:numRef>
          </c:val>
        </c:ser>
        <c:ser>
          <c:idx val="2"/>
          <c:order val="2"/>
          <c:tx>
            <c:strRef>
              <c:f>College!$D$5</c:f>
              <c:strCache>
                <c:ptCount val="1"/>
                <c:pt idx="0">
                  <c:v>CoB</c:v>
                </c:pt>
              </c:strCache>
            </c:strRef>
          </c:tx>
          <c:cat>
            <c:numRef>
              <c:f>College!$A$6:$A$25</c:f>
              <c:numCache>
                <c:formatCode>0</c:formatCode>
                <c:ptCount val="20"/>
                <c:pt idx="0">
                  <c:v>88</c:v>
                </c:pt>
                <c:pt idx="1">
                  <c:v>89</c:v>
                </c:pt>
                <c:pt idx="2">
                  <c:v>90</c:v>
                </c:pt>
                <c:pt idx="3">
                  <c:v>91</c:v>
                </c:pt>
                <c:pt idx="4">
                  <c:v>92</c:v>
                </c:pt>
                <c:pt idx="5">
                  <c:v>93</c:v>
                </c:pt>
                <c:pt idx="6">
                  <c:v>94</c:v>
                </c:pt>
                <c:pt idx="7">
                  <c:v>95</c:v>
                </c:pt>
                <c:pt idx="8">
                  <c:v>96</c:v>
                </c:pt>
                <c:pt idx="9">
                  <c:v>97</c:v>
                </c:pt>
                <c:pt idx="10">
                  <c:v>98</c:v>
                </c:pt>
                <c:pt idx="11">
                  <c:v>99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</c:numCache>
            </c:numRef>
          </c:cat>
          <c:val>
            <c:numRef>
              <c:f>College!$D$6:$D$25</c:f>
              <c:numCache>
                <c:formatCode>#,##0</c:formatCode>
                <c:ptCount val="20"/>
                <c:pt idx="0">
                  <c:v>1589</c:v>
                </c:pt>
                <c:pt idx="1">
                  <c:v>1518</c:v>
                </c:pt>
                <c:pt idx="2">
                  <c:v>1335</c:v>
                </c:pt>
                <c:pt idx="3">
                  <c:v>1207</c:v>
                </c:pt>
                <c:pt idx="4">
                  <c:v>1097</c:v>
                </c:pt>
                <c:pt idx="5">
                  <c:v>1041</c:v>
                </c:pt>
                <c:pt idx="6">
                  <c:v>1037</c:v>
                </c:pt>
                <c:pt idx="7">
                  <c:v>1061</c:v>
                </c:pt>
                <c:pt idx="8">
                  <c:v>1094</c:v>
                </c:pt>
                <c:pt idx="9">
                  <c:v>1094</c:v>
                </c:pt>
                <c:pt idx="10">
                  <c:v>1166</c:v>
                </c:pt>
                <c:pt idx="11">
                  <c:v>1160</c:v>
                </c:pt>
                <c:pt idx="12">
                  <c:v>1234</c:v>
                </c:pt>
                <c:pt idx="13">
                  <c:v>1337</c:v>
                </c:pt>
                <c:pt idx="14">
                  <c:v>1337</c:v>
                </c:pt>
                <c:pt idx="15">
                  <c:v>1310</c:v>
                </c:pt>
                <c:pt idx="16">
                  <c:v>1344</c:v>
                </c:pt>
                <c:pt idx="17">
                  <c:v>1279</c:v>
                </c:pt>
                <c:pt idx="18">
                  <c:v>1215</c:v>
                </c:pt>
                <c:pt idx="19">
                  <c:v>1145</c:v>
                </c:pt>
              </c:numCache>
            </c:numRef>
          </c:val>
        </c:ser>
        <c:ser>
          <c:idx val="3"/>
          <c:order val="3"/>
          <c:tx>
            <c:strRef>
              <c:f>College!$E$5</c:f>
              <c:strCache>
                <c:ptCount val="1"/>
                <c:pt idx="0">
                  <c:v>CoEd</c:v>
                </c:pt>
              </c:strCache>
            </c:strRef>
          </c:tx>
          <c:cat>
            <c:numRef>
              <c:f>College!$A$6:$A$25</c:f>
              <c:numCache>
                <c:formatCode>0</c:formatCode>
                <c:ptCount val="20"/>
                <c:pt idx="0">
                  <c:v>88</c:v>
                </c:pt>
                <c:pt idx="1">
                  <c:v>89</c:v>
                </c:pt>
                <c:pt idx="2">
                  <c:v>90</c:v>
                </c:pt>
                <c:pt idx="3">
                  <c:v>91</c:v>
                </c:pt>
                <c:pt idx="4">
                  <c:v>92</c:v>
                </c:pt>
                <c:pt idx="5">
                  <c:v>93</c:v>
                </c:pt>
                <c:pt idx="6">
                  <c:v>94</c:v>
                </c:pt>
                <c:pt idx="7">
                  <c:v>95</c:v>
                </c:pt>
                <c:pt idx="8">
                  <c:v>96</c:v>
                </c:pt>
                <c:pt idx="9">
                  <c:v>97</c:v>
                </c:pt>
                <c:pt idx="10">
                  <c:v>98</c:v>
                </c:pt>
                <c:pt idx="11">
                  <c:v>99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</c:numCache>
            </c:numRef>
          </c:cat>
          <c:val>
            <c:numRef>
              <c:f>College!$E$6:$E$25</c:f>
              <c:numCache>
                <c:formatCode>#,##0</c:formatCode>
                <c:ptCount val="20"/>
                <c:pt idx="0">
                  <c:v>1785</c:v>
                </c:pt>
                <c:pt idx="1">
                  <c:v>1812</c:v>
                </c:pt>
                <c:pt idx="2">
                  <c:v>1768</c:v>
                </c:pt>
                <c:pt idx="3">
                  <c:v>1856</c:v>
                </c:pt>
                <c:pt idx="4">
                  <c:v>1839</c:v>
                </c:pt>
                <c:pt idx="5">
                  <c:v>1629</c:v>
                </c:pt>
                <c:pt idx="6">
                  <c:v>1396</c:v>
                </c:pt>
                <c:pt idx="7">
                  <c:v>1297</c:v>
                </c:pt>
                <c:pt idx="8">
                  <c:v>1396</c:v>
                </c:pt>
                <c:pt idx="9">
                  <c:v>1493</c:v>
                </c:pt>
                <c:pt idx="10">
                  <c:v>1490</c:v>
                </c:pt>
                <c:pt idx="11">
                  <c:v>1429</c:v>
                </c:pt>
                <c:pt idx="12">
                  <c:v>1363</c:v>
                </c:pt>
                <c:pt idx="13">
                  <c:v>1413</c:v>
                </c:pt>
                <c:pt idx="14">
                  <c:v>1516</c:v>
                </c:pt>
                <c:pt idx="15">
                  <c:v>1551</c:v>
                </c:pt>
                <c:pt idx="16">
                  <c:v>1566</c:v>
                </c:pt>
                <c:pt idx="17">
                  <c:v>1491.5</c:v>
                </c:pt>
                <c:pt idx="18">
                  <c:v>1508</c:v>
                </c:pt>
                <c:pt idx="19">
                  <c:v>1562.5</c:v>
                </c:pt>
              </c:numCache>
            </c:numRef>
          </c:val>
        </c:ser>
        <c:ser>
          <c:idx val="4"/>
          <c:order val="4"/>
          <c:tx>
            <c:strRef>
              <c:f>College!$F$5</c:f>
              <c:strCache>
                <c:ptCount val="1"/>
                <c:pt idx="0">
                  <c:v>CEAS</c:v>
                </c:pt>
              </c:strCache>
            </c:strRef>
          </c:tx>
          <c:cat>
            <c:numRef>
              <c:f>College!$A$6:$A$25</c:f>
              <c:numCache>
                <c:formatCode>0</c:formatCode>
                <c:ptCount val="20"/>
                <c:pt idx="0">
                  <c:v>88</c:v>
                </c:pt>
                <c:pt idx="1">
                  <c:v>89</c:v>
                </c:pt>
                <c:pt idx="2">
                  <c:v>90</c:v>
                </c:pt>
                <c:pt idx="3">
                  <c:v>91</c:v>
                </c:pt>
                <c:pt idx="4">
                  <c:v>92</c:v>
                </c:pt>
                <c:pt idx="5">
                  <c:v>93</c:v>
                </c:pt>
                <c:pt idx="6">
                  <c:v>94</c:v>
                </c:pt>
                <c:pt idx="7">
                  <c:v>95</c:v>
                </c:pt>
                <c:pt idx="8">
                  <c:v>96</c:v>
                </c:pt>
                <c:pt idx="9">
                  <c:v>97</c:v>
                </c:pt>
                <c:pt idx="10">
                  <c:v>98</c:v>
                </c:pt>
                <c:pt idx="11">
                  <c:v>99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</c:numCache>
            </c:numRef>
          </c:cat>
          <c:val>
            <c:numRef>
              <c:f>College!$F$6:$F$25</c:f>
              <c:numCache>
                <c:formatCode>#,##0</c:formatCode>
                <c:ptCount val="20"/>
                <c:pt idx="0">
                  <c:v>999</c:v>
                </c:pt>
                <c:pt idx="1">
                  <c:v>1057</c:v>
                </c:pt>
                <c:pt idx="2">
                  <c:v>1044</c:v>
                </c:pt>
                <c:pt idx="3">
                  <c:v>1118</c:v>
                </c:pt>
                <c:pt idx="4">
                  <c:v>1177</c:v>
                </c:pt>
                <c:pt idx="5">
                  <c:v>1167</c:v>
                </c:pt>
                <c:pt idx="6">
                  <c:v>1143</c:v>
                </c:pt>
                <c:pt idx="7">
                  <c:v>1115</c:v>
                </c:pt>
                <c:pt idx="8">
                  <c:v>1097</c:v>
                </c:pt>
                <c:pt idx="9">
                  <c:v>1085</c:v>
                </c:pt>
                <c:pt idx="10">
                  <c:v>1086</c:v>
                </c:pt>
                <c:pt idx="11">
                  <c:v>1062</c:v>
                </c:pt>
                <c:pt idx="12">
                  <c:v>1041</c:v>
                </c:pt>
                <c:pt idx="13">
                  <c:v>1401</c:v>
                </c:pt>
                <c:pt idx="14">
                  <c:v>1399</c:v>
                </c:pt>
                <c:pt idx="15">
                  <c:v>1359</c:v>
                </c:pt>
                <c:pt idx="16">
                  <c:v>1313</c:v>
                </c:pt>
                <c:pt idx="17">
                  <c:v>1356</c:v>
                </c:pt>
                <c:pt idx="18">
                  <c:v>1381</c:v>
                </c:pt>
                <c:pt idx="19">
                  <c:v>1415</c:v>
                </c:pt>
              </c:numCache>
            </c:numRef>
          </c:val>
        </c:ser>
        <c:ser>
          <c:idx val="5"/>
          <c:order val="5"/>
          <c:tx>
            <c:strRef>
              <c:f>College!$G$5</c:f>
              <c:strCache>
                <c:ptCount val="1"/>
                <c:pt idx="0">
                  <c:v>CHS</c:v>
                </c:pt>
              </c:strCache>
            </c:strRef>
          </c:tx>
          <c:cat>
            <c:numRef>
              <c:f>College!$A$6:$A$25</c:f>
              <c:numCache>
                <c:formatCode>0</c:formatCode>
                <c:ptCount val="20"/>
                <c:pt idx="0">
                  <c:v>88</c:v>
                </c:pt>
                <c:pt idx="1">
                  <c:v>89</c:v>
                </c:pt>
                <c:pt idx="2">
                  <c:v>90</c:v>
                </c:pt>
                <c:pt idx="3">
                  <c:v>91</c:v>
                </c:pt>
                <c:pt idx="4">
                  <c:v>92</c:v>
                </c:pt>
                <c:pt idx="5">
                  <c:v>93</c:v>
                </c:pt>
                <c:pt idx="6">
                  <c:v>94</c:v>
                </c:pt>
                <c:pt idx="7">
                  <c:v>95</c:v>
                </c:pt>
                <c:pt idx="8">
                  <c:v>96</c:v>
                </c:pt>
                <c:pt idx="9">
                  <c:v>97</c:v>
                </c:pt>
                <c:pt idx="10">
                  <c:v>98</c:v>
                </c:pt>
                <c:pt idx="11">
                  <c:v>99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</c:numCache>
            </c:numRef>
          </c:cat>
          <c:val>
            <c:numRef>
              <c:f>College!$G$6:$G$25</c:f>
              <c:numCache>
                <c:formatCode>#,##0</c:formatCode>
                <c:ptCount val="20"/>
                <c:pt idx="0">
                  <c:v>1308</c:v>
                </c:pt>
                <c:pt idx="1">
                  <c:v>1298</c:v>
                </c:pt>
                <c:pt idx="2">
                  <c:v>1343</c:v>
                </c:pt>
                <c:pt idx="3">
                  <c:v>1409</c:v>
                </c:pt>
                <c:pt idx="4">
                  <c:v>1416</c:v>
                </c:pt>
                <c:pt idx="5">
                  <c:v>1424</c:v>
                </c:pt>
                <c:pt idx="6">
                  <c:v>1551</c:v>
                </c:pt>
                <c:pt idx="7">
                  <c:v>1514</c:v>
                </c:pt>
                <c:pt idx="8">
                  <c:v>1455</c:v>
                </c:pt>
                <c:pt idx="9">
                  <c:v>1380</c:v>
                </c:pt>
                <c:pt idx="10">
                  <c:v>1405</c:v>
                </c:pt>
                <c:pt idx="11">
                  <c:v>1456</c:v>
                </c:pt>
                <c:pt idx="12">
                  <c:v>1457</c:v>
                </c:pt>
                <c:pt idx="13">
                  <c:v>1555</c:v>
                </c:pt>
                <c:pt idx="14">
                  <c:v>1613</c:v>
                </c:pt>
                <c:pt idx="15">
                  <c:v>1743</c:v>
                </c:pt>
                <c:pt idx="16">
                  <c:v>1745</c:v>
                </c:pt>
                <c:pt idx="17">
                  <c:v>1772</c:v>
                </c:pt>
                <c:pt idx="18">
                  <c:v>1798</c:v>
                </c:pt>
                <c:pt idx="19">
                  <c:v>1815</c:v>
                </c:pt>
              </c:numCache>
            </c:numRef>
          </c:val>
        </c:ser>
        <c:ser>
          <c:idx val="6"/>
          <c:order val="6"/>
          <c:tx>
            <c:strRef>
              <c:f>College!$H$5</c:f>
              <c:strCache>
                <c:ptCount val="1"/>
                <c:pt idx="0">
                  <c:v>Law</c:v>
                </c:pt>
              </c:strCache>
            </c:strRef>
          </c:tx>
          <c:cat>
            <c:numRef>
              <c:f>College!$A$6:$A$25</c:f>
              <c:numCache>
                <c:formatCode>0</c:formatCode>
                <c:ptCount val="20"/>
                <c:pt idx="0">
                  <c:v>88</c:v>
                </c:pt>
                <c:pt idx="1">
                  <c:v>89</c:v>
                </c:pt>
                <c:pt idx="2">
                  <c:v>90</c:v>
                </c:pt>
                <c:pt idx="3">
                  <c:v>91</c:v>
                </c:pt>
                <c:pt idx="4">
                  <c:v>92</c:v>
                </c:pt>
                <c:pt idx="5">
                  <c:v>93</c:v>
                </c:pt>
                <c:pt idx="6">
                  <c:v>94</c:v>
                </c:pt>
                <c:pt idx="7">
                  <c:v>95</c:v>
                </c:pt>
                <c:pt idx="8">
                  <c:v>96</c:v>
                </c:pt>
                <c:pt idx="9">
                  <c:v>97</c:v>
                </c:pt>
                <c:pt idx="10">
                  <c:v>98</c:v>
                </c:pt>
                <c:pt idx="11">
                  <c:v>99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</c:numCache>
            </c:numRef>
          </c:cat>
          <c:val>
            <c:numRef>
              <c:f>College!$H$6:$H$25</c:f>
              <c:numCache>
                <c:formatCode>General</c:formatCode>
                <c:ptCount val="20"/>
                <c:pt idx="0">
                  <c:v>207</c:v>
                </c:pt>
                <c:pt idx="1">
                  <c:v>213</c:v>
                </c:pt>
                <c:pt idx="2">
                  <c:v>219</c:v>
                </c:pt>
                <c:pt idx="3">
                  <c:v>219</c:v>
                </c:pt>
                <c:pt idx="4">
                  <c:v>222</c:v>
                </c:pt>
                <c:pt idx="5">
                  <c:v>223</c:v>
                </c:pt>
                <c:pt idx="6">
                  <c:v>231</c:v>
                </c:pt>
                <c:pt idx="7">
                  <c:v>225</c:v>
                </c:pt>
                <c:pt idx="8">
                  <c:v>212</c:v>
                </c:pt>
                <c:pt idx="9">
                  <c:v>214</c:v>
                </c:pt>
                <c:pt idx="10">
                  <c:v>225</c:v>
                </c:pt>
                <c:pt idx="11">
                  <c:v>235</c:v>
                </c:pt>
                <c:pt idx="12">
                  <c:v>229</c:v>
                </c:pt>
                <c:pt idx="13">
                  <c:v>237</c:v>
                </c:pt>
                <c:pt idx="14">
                  <c:v>234</c:v>
                </c:pt>
                <c:pt idx="15">
                  <c:v>241</c:v>
                </c:pt>
                <c:pt idx="16">
                  <c:v>228</c:v>
                </c:pt>
                <c:pt idx="17">
                  <c:v>228</c:v>
                </c:pt>
                <c:pt idx="18">
                  <c:v>236</c:v>
                </c:pt>
                <c:pt idx="19">
                  <c:v>230</c:v>
                </c:pt>
              </c:numCache>
            </c:numRef>
          </c:val>
        </c:ser>
        <c:ser>
          <c:idx val="7"/>
          <c:order val="7"/>
          <c:tx>
            <c:strRef>
              <c:f>College!$I$5</c:f>
              <c:strCache>
                <c:ptCount val="1"/>
                <c:pt idx="0">
                  <c:v>ENR</c:v>
                </c:pt>
              </c:strCache>
            </c:strRef>
          </c:tx>
          <c:cat>
            <c:numRef>
              <c:f>College!$A$6:$A$25</c:f>
              <c:numCache>
                <c:formatCode>0</c:formatCode>
                <c:ptCount val="20"/>
                <c:pt idx="0">
                  <c:v>88</c:v>
                </c:pt>
                <c:pt idx="1">
                  <c:v>89</c:v>
                </c:pt>
                <c:pt idx="2">
                  <c:v>90</c:v>
                </c:pt>
                <c:pt idx="3">
                  <c:v>91</c:v>
                </c:pt>
                <c:pt idx="4">
                  <c:v>92</c:v>
                </c:pt>
                <c:pt idx="5">
                  <c:v>93</c:v>
                </c:pt>
                <c:pt idx="6">
                  <c:v>94</c:v>
                </c:pt>
                <c:pt idx="7">
                  <c:v>95</c:v>
                </c:pt>
                <c:pt idx="8">
                  <c:v>96</c:v>
                </c:pt>
                <c:pt idx="9">
                  <c:v>97</c:v>
                </c:pt>
                <c:pt idx="10">
                  <c:v>98</c:v>
                </c:pt>
                <c:pt idx="11">
                  <c:v>99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</c:numCache>
            </c:numRef>
          </c:cat>
          <c:val>
            <c:numRef>
              <c:f>College!$I$6:$I$25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3</c:v>
                </c:pt>
                <c:pt idx="11">
                  <c:v>4</c:v>
                </c:pt>
                <c:pt idx="12">
                  <c:v>3</c:v>
                </c:pt>
                <c:pt idx="13">
                  <c:v>10</c:v>
                </c:pt>
                <c:pt idx="14">
                  <c:v>8</c:v>
                </c:pt>
                <c:pt idx="15">
                  <c:v>7</c:v>
                </c:pt>
                <c:pt idx="16">
                  <c:v>5</c:v>
                </c:pt>
                <c:pt idx="17">
                  <c:v>6</c:v>
                </c:pt>
                <c:pt idx="18">
                  <c:v>31</c:v>
                </c:pt>
                <c:pt idx="19">
                  <c:v>54</c:v>
                </c:pt>
              </c:numCache>
            </c:numRef>
          </c:val>
        </c:ser>
        <c:ser>
          <c:idx val="8"/>
          <c:order val="8"/>
          <c:tx>
            <c:strRef>
              <c:f>College!$J$5</c:f>
              <c:strCache>
                <c:ptCount val="1"/>
                <c:pt idx="0">
                  <c:v>Und</c:v>
                </c:pt>
              </c:strCache>
            </c:strRef>
          </c:tx>
          <c:cat>
            <c:numRef>
              <c:f>College!$A$6:$A$25</c:f>
              <c:numCache>
                <c:formatCode>0</c:formatCode>
                <c:ptCount val="20"/>
                <c:pt idx="0">
                  <c:v>88</c:v>
                </c:pt>
                <c:pt idx="1">
                  <c:v>89</c:v>
                </c:pt>
                <c:pt idx="2">
                  <c:v>90</c:v>
                </c:pt>
                <c:pt idx="3">
                  <c:v>91</c:v>
                </c:pt>
                <c:pt idx="4">
                  <c:v>92</c:v>
                </c:pt>
                <c:pt idx="5">
                  <c:v>93</c:v>
                </c:pt>
                <c:pt idx="6">
                  <c:v>94</c:v>
                </c:pt>
                <c:pt idx="7">
                  <c:v>95</c:v>
                </c:pt>
                <c:pt idx="8">
                  <c:v>96</c:v>
                </c:pt>
                <c:pt idx="9">
                  <c:v>97</c:v>
                </c:pt>
                <c:pt idx="10">
                  <c:v>98</c:v>
                </c:pt>
                <c:pt idx="11">
                  <c:v>99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</c:numCache>
            </c:numRef>
          </c:cat>
          <c:val>
            <c:numRef>
              <c:f>College!$J$6:$J$25</c:f>
              <c:numCache>
                <c:formatCode>#,##0</c:formatCode>
                <c:ptCount val="20"/>
                <c:pt idx="0">
                  <c:v>3349</c:v>
                </c:pt>
                <c:pt idx="1">
                  <c:v>3858</c:v>
                </c:pt>
                <c:pt idx="2">
                  <c:v>3837</c:v>
                </c:pt>
                <c:pt idx="3">
                  <c:v>3524</c:v>
                </c:pt>
                <c:pt idx="4">
                  <c:v>2824</c:v>
                </c:pt>
                <c:pt idx="5">
                  <c:v>2851</c:v>
                </c:pt>
                <c:pt idx="6">
                  <c:v>2699</c:v>
                </c:pt>
                <c:pt idx="7">
                  <c:v>2044</c:v>
                </c:pt>
                <c:pt idx="8">
                  <c:v>2314</c:v>
                </c:pt>
                <c:pt idx="9">
                  <c:v>2027</c:v>
                </c:pt>
                <c:pt idx="10">
                  <c:v>1824</c:v>
                </c:pt>
                <c:pt idx="11">
                  <c:v>1530</c:v>
                </c:pt>
                <c:pt idx="12">
                  <c:v>2273</c:v>
                </c:pt>
                <c:pt idx="13">
                  <c:v>2384</c:v>
                </c:pt>
                <c:pt idx="14">
                  <c:v>2472</c:v>
                </c:pt>
                <c:pt idx="15">
                  <c:v>2727</c:v>
                </c:pt>
                <c:pt idx="16">
                  <c:v>2527</c:v>
                </c:pt>
                <c:pt idx="17">
                  <c:v>2472</c:v>
                </c:pt>
                <c:pt idx="18">
                  <c:v>2456</c:v>
                </c:pt>
                <c:pt idx="19">
                  <c:v>2051</c:v>
                </c:pt>
              </c:numCache>
            </c:numRef>
          </c:val>
        </c:ser>
        <c:overlap val="100"/>
        <c:axId val="70622592"/>
        <c:axId val="70636672"/>
      </c:barChart>
      <c:catAx>
        <c:axId val="70622592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0636672"/>
        <c:crosses val="autoZero"/>
        <c:auto val="1"/>
        <c:lblAlgn val="ctr"/>
        <c:lblOffset val="100"/>
      </c:catAx>
      <c:valAx>
        <c:axId val="706366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0622592"/>
        <c:crosses val="autoZero"/>
        <c:crossBetween val="between"/>
      </c:valAx>
      <c:spPr>
        <a:solidFill>
          <a:schemeClr val="tx1"/>
        </a:solidFill>
      </c:spPr>
    </c:plotArea>
    <c:legend>
      <c:legendPos val="r"/>
      <c:layout>
        <c:manualLayout>
          <c:xMode val="edge"/>
          <c:yMode val="edge"/>
          <c:x val="0.1464586089486429"/>
          <c:y val="0.5903231941308027"/>
          <c:w val="0.41274227267421237"/>
          <c:h val="0.30653033439609306"/>
        </c:manualLayout>
      </c:layout>
      <c:spPr>
        <a:solidFill>
          <a:schemeClr val="tx1"/>
        </a:solidFill>
        <a:ln w="3175">
          <a:solidFill>
            <a:schemeClr val="tx1"/>
          </a:solidFill>
        </a:ln>
      </c:spPr>
      <c:txPr>
        <a:bodyPr/>
        <a:lstStyle/>
        <a:p>
          <a:pPr>
            <a:defRPr sz="1600" baseline="0">
              <a:solidFill>
                <a:schemeClr val="bg1"/>
              </a:solidFill>
              <a:latin typeface="Arial" pitchFamily="34" charset="0"/>
            </a:defRPr>
          </a:pPr>
          <a:endParaRPr lang="en-US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 b="0">
                <a:solidFill>
                  <a:schemeClr val="bg1"/>
                </a:solidFill>
              </a:defRPr>
            </a:pPr>
            <a:r>
              <a:rPr lang="en-US" sz="1600" b="0">
                <a:solidFill>
                  <a:schemeClr val="bg1"/>
                </a:solidFill>
              </a:rPr>
              <a:t>Full Time</a:t>
            </a:r>
            <a:r>
              <a:rPr lang="en-US" sz="1600" b="0" baseline="0">
                <a:solidFill>
                  <a:schemeClr val="bg1"/>
                </a:solidFill>
              </a:rPr>
              <a:t> Instructional Faculty by College</a:t>
            </a:r>
            <a:endParaRPr lang="en-US" sz="1600" b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0865966754155737"/>
          <c:y val="6.0185185185185147E-2"/>
        </c:manualLayout>
      </c:layout>
      <c:overlay val="1"/>
    </c:title>
    <c:plotArea>
      <c:layout/>
      <c:barChart>
        <c:barDir val="col"/>
        <c:grouping val="stacked"/>
        <c:ser>
          <c:idx val="0"/>
          <c:order val="0"/>
          <c:tx>
            <c:v>Ag</c:v>
          </c:tx>
          <c:dLbls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Sheet1!$A$11:$A$20</c:f>
              <c:strCache>
                <c:ptCount val="10"/>
                <c:pt idx="0">
                  <c:v>1998-99</c:v>
                </c:pt>
                <c:pt idx="1">
                  <c:v>1999-00</c:v>
                </c:pt>
                <c:pt idx="2">
                  <c:v>2000-01</c:v>
                </c:pt>
                <c:pt idx="3">
                  <c:v>2001-02</c:v>
                </c:pt>
                <c:pt idx="4">
                  <c:v>2002-03</c:v>
                </c:pt>
                <c:pt idx="5">
                  <c:v>2003-04</c:v>
                </c:pt>
                <c:pt idx="6">
                  <c:v>2004-05</c:v>
                </c:pt>
                <c:pt idx="7">
                  <c:v>2005-06</c:v>
                </c:pt>
                <c:pt idx="8">
                  <c:v>2006-07</c:v>
                </c:pt>
                <c:pt idx="9">
                  <c:v>2007-08</c:v>
                </c:pt>
              </c:strCache>
            </c:strRef>
          </c:cat>
          <c:val>
            <c:numRef>
              <c:f>Sheet1!$B$11:$B$20</c:f>
              <c:numCache>
                <c:formatCode>General</c:formatCode>
                <c:ptCount val="10"/>
                <c:pt idx="0">
                  <c:v>78</c:v>
                </c:pt>
                <c:pt idx="1">
                  <c:v>82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84</c:v>
                </c:pt>
                <c:pt idx="6">
                  <c:v>82</c:v>
                </c:pt>
                <c:pt idx="7">
                  <c:v>81</c:v>
                </c:pt>
                <c:pt idx="8">
                  <c:v>86</c:v>
                </c:pt>
                <c:pt idx="9">
                  <c:v>87</c:v>
                </c:pt>
              </c:numCache>
            </c:numRef>
          </c:val>
        </c:ser>
        <c:ser>
          <c:idx val="1"/>
          <c:order val="1"/>
          <c:tx>
            <c:v>A&amp;S</c:v>
          </c:tx>
          <c:dLbls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Sheet1!$A$11:$A$20</c:f>
              <c:strCache>
                <c:ptCount val="10"/>
                <c:pt idx="0">
                  <c:v>1998-99</c:v>
                </c:pt>
                <c:pt idx="1">
                  <c:v>1999-00</c:v>
                </c:pt>
                <c:pt idx="2">
                  <c:v>2000-01</c:v>
                </c:pt>
                <c:pt idx="3">
                  <c:v>2001-02</c:v>
                </c:pt>
                <c:pt idx="4">
                  <c:v>2002-03</c:v>
                </c:pt>
                <c:pt idx="5">
                  <c:v>2003-04</c:v>
                </c:pt>
                <c:pt idx="6">
                  <c:v>2004-05</c:v>
                </c:pt>
                <c:pt idx="7">
                  <c:v>2005-06</c:v>
                </c:pt>
                <c:pt idx="8">
                  <c:v>2006-07</c:v>
                </c:pt>
                <c:pt idx="9">
                  <c:v>2007-08</c:v>
                </c:pt>
              </c:strCache>
            </c:strRef>
          </c:cat>
          <c:val>
            <c:numRef>
              <c:f>Sheet1!$C$11:$C$20</c:f>
              <c:numCache>
                <c:formatCode>General</c:formatCode>
                <c:ptCount val="10"/>
                <c:pt idx="0">
                  <c:v>295</c:v>
                </c:pt>
                <c:pt idx="1">
                  <c:v>283</c:v>
                </c:pt>
                <c:pt idx="2">
                  <c:v>284</c:v>
                </c:pt>
                <c:pt idx="3">
                  <c:v>275</c:v>
                </c:pt>
                <c:pt idx="4">
                  <c:v>284</c:v>
                </c:pt>
                <c:pt idx="5">
                  <c:v>288</c:v>
                </c:pt>
                <c:pt idx="6">
                  <c:v>299</c:v>
                </c:pt>
                <c:pt idx="7">
                  <c:v>296</c:v>
                </c:pt>
                <c:pt idx="8">
                  <c:v>302</c:v>
                </c:pt>
                <c:pt idx="9">
                  <c:v>317</c:v>
                </c:pt>
              </c:numCache>
            </c:numRef>
          </c:val>
        </c:ser>
        <c:ser>
          <c:idx val="2"/>
          <c:order val="2"/>
          <c:tx>
            <c:v>Bus</c:v>
          </c:tx>
          <c:dLbls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Sheet1!$A$11:$A$20</c:f>
              <c:strCache>
                <c:ptCount val="10"/>
                <c:pt idx="0">
                  <c:v>1998-99</c:v>
                </c:pt>
                <c:pt idx="1">
                  <c:v>1999-00</c:v>
                </c:pt>
                <c:pt idx="2">
                  <c:v>2000-01</c:v>
                </c:pt>
                <c:pt idx="3">
                  <c:v>2001-02</c:v>
                </c:pt>
                <c:pt idx="4">
                  <c:v>2002-03</c:v>
                </c:pt>
                <c:pt idx="5">
                  <c:v>2003-04</c:v>
                </c:pt>
                <c:pt idx="6">
                  <c:v>2004-05</c:v>
                </c:pt>
                <c:pt idx="7">
                  <c:v>2005-06</c:v>
                </c:pt>
                <c:pt idx="8">
                  <c:v>2006-07</c:v>
                </c:pt>
                <c:pt idx="9">
                  <c:v>2007-08</c:v>
                </c:pt>
              </c:strCache>
            </c:strRef>
          </c:cat>
          <c:val>
            <c:numRef>
              <c:f>Sheet1!$D$11:$D$20</c:f>
              <c:numCache>
                <c:formatCode>General</c:formatCode>
                <c:ptCount val="10"/>
                <c:pt idx="0">
                  <c:v>43</c:v>
                </c:pt>
                <c:pt idx="1">
                  <c:v>45</c:v>
                </c:pt>
                <c:pt idx="2">
                  <c:v>40</c:v>
                </c:pt>
                <c:pt idx="3">
                  <c:v>43</c:v>
                </c:pt>
                <c:pt idx="4">
                  <c:v>40</c:v>
                </c:pt>
                <c:pt idx="5">
                  <c:v>39</c:v>
                </c:pt>
                <c:pt idx="6">
                  <c:v>41</c:v>
                </c:pt>
                <c:pt idx="7">
                  <c:v>44</c:v>
                </c:pt>
                <c:pt idx="8">
                  <c:v>40</c:v>
                </c:pt>
                <c:pt idx="9">
                  <c:v>45</c:v>
                </c:pt>
              </c:numCache>
            </c:numRef>
          </c:val>
        </c:ser>
        <c:ser>
          <c:idx val="3"/>
          <c:order val="3"/>
          <c:tx>
            <c:v>Ed</c:v>
          </c:tx>
          <c:dLbls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Sheet1!$A$11:$A$20</c:f>
              <c:strCache>
                <c:ptCount val="10"/>
                <c:pt idx="0">
                  <c:v>1998-99</c:v>
                </c:pt>
                <c:pt idx="1">
                  <c:v>1999-00</c:v>
                </c:pt>
                <c:pt idx="2">
                  <c:v>2000-01</c:v>
                </c:pt>
                <c:pt idx="3">
                  <c:v>2001-02</c:v>
                </c:pt>
                <c:pt idx="4">
                  <c:v>2002-03</c:v>
                </c:pt>
                <c:pt idx="5">
                  <c:v>2003-04</c:v>
                </c:pt>
                <c:pt idx="6">
                  <c:v>2004-05</c:v>
                </c:pt>
                <c:pt idx="7">
                  <c:v>2005-06</c:v>
                </c:pt>
                <c:pt idx="8">
                  <c:v>2006-07</c:v>
                </c:pt>
                <c:pt idx="9">
                  <c:v>2007-08</c:v>
                </c:pt>
              </c:strCache>
            </c:strRef>
          </c:cat>
          <c:val>
            <c:numRef>
              <c:f>Sheet1!$E$11:$E$20</c:f>
              <c:numCache>
                <c:formatCode>General</c:formatCode>
                <c:ptCount val="10"/>
                <c:pt idx="0">
                  <c:v>54</c:v>
                </c:pt>
                <c:pt idx="1">
                  <c:v>48</c:v>
                </c:pt>
                <c:pt idx="2">
                  <c:v>48</c:v>
                </c:pt>
                <c:pt idx="3">
                  <c:v>43</c:v>
                </c:pt>
                <c:pt idx="4">
                  <c:v>49</c:v>
                </c:pt>
                <c:pt idx="5">
                  <c:v>52</c:v>
                </c:pt>
                <c:pt idx="6">
                  <c:v>51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</c:numCache>
            </c:numRef>
          </c:val>
        </c:ser>
        <c:ser>
          <c:idx val="4"/>
          <c:order val="4"/>
          <c:tx>
            <c:v>Eng</c:v>
          </c:tx>
          <c:dLbls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Sheet1!$A$11:$A$20</c:f>
              <c:strCache>
                <c:ptCount val="10"/>
                <c:pt idx="0">
                  <c:v>1998-99</c:v>
                </c:pt>
                <c:pt idx="1">
                  <c:v>1999-00</c:v>
                </c:pt>
                <c:pt idx="2">
                  <c:v>2000-01</c:v>
                </c:pt>
                <c:pt idx="3">
                  <c:v>2001-02</c:v>
                </c:pt>
                <c:pt idx="4">
                  <c:v>2002-03</c:v>
                </c:pt>
                <c:pt idx="5">
                  <c:v>2003-04</c:v>
                </c:pt>
                <c:pt idx="6">
                  <c:v>2004-05</c:v>
                </c:pt>
                <c:pt idx="7">
                  <c:v>2005-06</c:v>
                </c:pt>
                <c:pt idx="8">
                  <c:v>2006-07</c:v>
                </c:pt>
                <c:pt idx="9">
                  <c:v>2007-08</c:v>
                </c:pt>
              </c:strCache>
            </c:strRef>
          </c:cat>
          <c:val>
            <c:numRef>
              <c:f>Sheet1!$F$11:$F$20</c:f>
              <c:numCache>
                <c:formatCode>General</c:formatCode>
                <c:ptCount val="10"/>
                <c:pt idx="0">
                  <c:v>63</c:v>
                </c:pt>
                <c:pt idx="1">
                  <c:v>63</c:v>
                </c:pt>
                <c:pt idx="2">
                  <c:v>62</c:v>
                </c:pt>
                <c:pt idx="3">
                  <c:v>76</c:v>
                </c:pt>
                <c:pt idx="4">
                  <c:v>73</c:v>
                </c:pt>
                <c:pt idx="5">
                  <c:v>78</c:v>
                </c:pt>
                <c:pt idx="6">
                  <c:v>76</c:v>
                </c:pt>
                <c:pt idx="7">
                  <c:v>76</c:v>
                </c:pt>
                <c:pt idx="8">
                  <c:v>81</c:v>
                </c:pt>
                <c:pt idx="9">
                  <c:v>81</c:v>
                </c:pt>
              </c:numCache>
            </c:numRef>
          </c:val>
        </c:ser>
        <c:ser>
          <c:idx val="5"/>
          <c:order val="5"/>
          <c:tx>
            <c:v>HS</c:v>
          </c:tx>
          <c:dLbls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Sheet1!$A$11:$A$20</c:f>
              <c:strCache>
                <c:ptCount val="10"/>
                <c:pt idx="0">
                  <c:v>1998-99</c:v>
                </c:pt>
                <c:pt idx="1">
                  <c:v>1999-00</c:v>
                </c:pt>
                <c:pt idx="2">
                  <c:v>2000-01</c:v>
                </c:pt>
                <c:pt idx="3">
                  <c:v>2001-02</c:v>
                </c:pt>
                <c:pt idx="4">
                  <c:v>2002-03</c:v>
                </c:pt>
                <c:pt idx="5">
                  <c:v>2003-04</c:v>
                </c:pt>
                <c:pt idx="6">
                  <c:v>2004-05</c:v>
                </c:pt>
                <c:pt idx="7">
                  <c:v>2005-06</c:v>
                </c:pt>
                <c:pt idx="8">
                  <c:v>2006-07</c:v>
                </c:pt>
                <c:pt idx="9">
                  <c:v>2007-08</c:v>
                </c:pt>
              </c:strCache>
            </c:strRef>
          </c:cat>
          <c:val>
            <c:numRef>
              <c:f>Sheet1!$G$11:$G$20</c:f>
              <c:numCache>
                <c:formatCode>General</c:formatCode>
                <c:ptCount val="10"/>
                <c:pt idx="0">
                  <c:v>64</c:v>
                </c:pt>
                <c:pt idx="1">
                  <c:v>70</c:v>
                </c:pt>
                <c:pt idx="2">
                  <c:v>67</c:v>
                </c:pt>
                <c:pt idx="3">
                  <c:v>71</c:v>
                </c:pt>
                <c:pt idx="4">
                  <c:v>70</c:v>
                </c:pt>
                <c:pt idx="5">
                  <c:v>71</c:v>
                </c:pt>
                <c:pt idx="6">
                  <c:v>81</c:v>
                </c:pt>
                <c:pt idx="7">
                  <c:v>82</c:v>
                </c:pt>
                <c:pt idx="8">
                  <c:v>81</c:v>
                </c:pt>
                <c:pt idx="9">
                  <c:v>86</c:v>
                </c:pt>
              </c:numCache>
            </c:numRef>
          </c:val>
        </c:ser>
        <c:ser>
          <c:idx val="6"/>
          <c:order val="6"/>
          <c:tx>
            <c:v>Law</c:v>
          </c:tx>
          <c:dLbls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Sheet1!$A$11:$A$20</c:f>
              <c:strCache>
                <c:ptCount val="10"/>
                <c:pt idx="0">
                  <c:v>1998-99</c:v>
                </c:pt>
                <c:pt idx="1">
                  <c:v>1999-00</c:v>
                </c:pt>
                <c:pt idx="2">
                  <c:v>2000-01</c:v>
                </c:pt>
                <c:pt idx="3">
                  <c:v>2001-02</c:v>
                </c:pt>
                <c:pt idx="4">
                  <c:v>2002-03</c:v>
                </c:pt>
                <c:pt idx="5">
                  <c:v>2003-04</c:v>
                </c:pt>
                <c:pt idx="6">
                  <c:v>2004-05</c:v>
                </c:pt>
                <c:pt idx="7">
                  <c:v>2005-06</c:v>
                </c:pt>
                <c:pt idx="8">
                  <c:v>2006-07</c:v>
                </c:pt>
                <c:pt idx="9">
                  <c:v>2007-08</c:v>
                </c:pt>
              </c:strCache>
            </c:strRef>
          </c:cat>
          <c:val>
            <c:numRef>
              <c:f>Sheet1!$H$11:$H$20</c:f>
              <c:numCache>
                <c:formatCode>General</c:formatCode>
                <c:ptCount val="10"/>
                <c:pt idx="0">
                  <c:v>15</c:v>
                </c:pt>
                <c:pt idx="1">
                  <c:v>15</c:v>
                </c:pt>
                <c:pt idx="2">
                  <c:v>13</c:v>
                </c:pt>
                <c:pt idx="3">
                  <c:v>13</c:v>
                </c:pt>
                <c:pt idx="4">
                  <c:v>12</c:v>
                </c:pt>
                <c:pt idx="5">
                  <c:v>12</c:v>
                </c:pt>
                <c:pt idx="6">
                  <c:v>13</c:v>
                </c:pt>
                <c:pt idx="7">
                  <c:v>12</c:v>
                </c:pt>
                <c:pt idx="8">
                  <c:v>16</c:v>
                </c:pt>
                <c:pt idx="9">
                  <c:v>16</c:v>
                </c:pt>
              </c:numCache>
            </c:numRef>
          </c:val>
        </c:ser>
        <c:overlap val="100"/>
        <c:axId val="70242688"/>
        <c:axId val="70244224"/>
      </c:barChart>
      <c:catAx>
        <c:axId val="70242688"/>
        <c:scaling>
          <c:orientation val="minMax"/>
        </c:scaling>
        <c:axPos val="b"/>
        <c:tickLblPos val="nextTo"/>
        <c:crossAx val="70244224"/>
        <c:crosses val="autoZero"/>
        <c:auto val="1"/>
        <c:lblAlgn val="ctr"/>
        <c:lblOffset val="100"/>
      </c:catAx>
      <c:valAx>
        <c:axId val="70244224"/>
        <c:scaling>
          <c:orientation val="minMax"/>
        </c:scaling>
        <c:axPos val="l"/>
        <c:majorGridlines/>
        <c:numFmt formatCode="General" sourceLinked="1"/>
        <c:tickLblPos val="nextTo"/>
        <c:crossAx val="70242688"/>
        <c:crosses val="autoZero"/>
        <c:crossBetween val="between"/>
      </c:valAx>
      <c:spPr>
        <a:solidFill>
          <a:schemeClr val="tx1">
            <a:lumMod val="95000"/>
          </a:schemeClr>
        </a:solidFill>
      </c:spPr>
    </c:plotArea>
    <c:legend>
      <c:legendPos val="r"/>
      <c:layout/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en-US"/>
        </a:p>
      </c:txPr>
    </c:legend>
    <c:plotVisOnly val="1"/>
  </c:chart>
  <c:spPr>
    <a:solidFill>
      <a:prstClr val="white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000">
                <a:solidFill>
                  <a:schemeClr val="bg1"/>
                </a:solidFill>
              </a:defRPr>
            </a:pPr>
            <a:r>
              <a:rPr lang="en-US" sz="2000">
                <a:solidFill>
                  <a:schemeClr val="bg1"/>
                </a:solidFill>
              </a:rPr>
              <a:t>UW Faculty Salaries as a Percent</a:t>
            </a:r>
            <a:r>
              <a:rPr lang="en-US" sz="2000" baseline="0">
                <a:solidFill>
                  <a:schemeClr val="bg1"/>
                </a:solidFill>
              </a:rPr>
              <a:t> of the NASULGC Average </a:t>
            </a:r>
            <a:endParaRPr lang="en-US" sz="200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6010162956532439"/>
          <c:y val="1.4440433212996397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Factors!$I$4</c:f>
              <c:strCache>
                <c:ptCount val="1"/>
                <c:pt idx="0">
                  <c:v>UW Index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Factors!$A$5:$A$23</c:f>
              <c:strCache>
                <c:ptCount val="19"/>
                <c:pt idx="0">
                  <c:v>1989-90</c:v>
                </c:pt>
                <c:pt idx="1">
                  <c:v>1990-91</c:v>
                </c:pt>
                <c:pt idx="2">
                  <c:v>1991-92</c:v>
                </c:pt>
                <c:pt idx="3">
                  <c:v>1992-93</c:v>
                </c:pt>
                <c:pt idx="4">
                  <c:v>1993-94</c:v>
                </c:pt>
                <c:pt idx="5">
                  <c:v>1994-95</c:v>
                </c:pt>
                <c:pt idx="6">
                  <c:v>1995-96</c:v>
                </c:pt>
                <c:pt idx="7">
                  <c:v>1996-97</c:v>
                </c:pt>
                <c:pt idx="8">
                  <c:v>1997-98</c:v>
                </c:pt>
                <c:pt idx="9">
                  <c:v>1998-99</c:v>
                </c:pt>
                <c:pt idx="10">
                  <c:v>1999-00</c:v>
                </c:pt>
                <c:pt idx="11">
                  <c:v>2000-01</c:v>
                </c:pt>
                <c:pt idx="12">
                  <c:v>2001-02</c:v>
                </c:pt>
                <c:pt idx="13">
                  <c:v>2002-03</c:v>
                </c:pt>
                <c:pt idx="14">
                  <c:v>2003-04</c:v>
                </c:pt>
                <c:pt idx="15">
                  <c:v>2004-05</c:v>
                </c:pt>
                <c:pt idx="16">
                  <c:v>2005-06</c:v>
                </c:pt>
                <c:pt idx="17">
                  <c:v>2006-07</c:v>
                </c:pt>
                <c:pt idx="18">
                  <c:v>2007-08</c:v>
                </c:pt>
              </c:strCache>
            </c:strRef>
          </c:cat>
          <c:val>
            <c:numRef>
              <c:f>Factors!$I$5:$I$23</c:f>
              <c:numCache>
                <c:formatCode>0%</c:formatCode>
                <c:ptCount val="19"/>
                <c:pt idx="0">
                  <c:v>0.88</c:v>
                </c:pt>
                <c:pt idx="1">
                  <c:v>0.89</c:v>
                </c:pt>
                <c:pt idx="2">
                  <c:v>0.93</c:v>
                </c:pt>
                <c:pt idx="3">
                  <c:v>0.9</c:v>
                </c:pt>
                <c:pt idx="4">
                  <c:v>0.88</c:v>
                </c:pt>
                <c:pt idx="5">
                  <c:v>0.89</c:v>
                </c:pt>
                <c:pt idx="6">
                  <c:v>0.88</c:v>
                </c:pt>
                <c:pt idx="7">
                  <c:v>0.8400000000000003</c:v>
                </c:pt>
                <c:pt idx="8">
                  <c:v>0.83000000000000029</c:v>
                </c:pt>
                <c:pt idx="9">
                  <c:v>0.80646999176995438</c:v>
                </c:pt>
                <c:pt idx="10">
                  <c:v>0.8</c:v>
                </c:pt>
                <c:pt idx="11">
                  <c:v>0.85000000000000031</c:v>
                </c:pt>
                <c:pt idx="12">
                  <c:v>0.81699863978601062</c:v>
                </c:pt>
                <c:pt idx="13">
                  <c:v>0.8981921555020036</c:v>
                </c:pt>
                <c:pt idx="14">
                  <c:v>0.8921312477447525</c:v>
                </c:pt>
                <c:pt idx="15">
                  <c:v>0.91</c:v>
                </c:pt>
                <c:pt idx="16">
                  <c:v>0.88</c:v>
                </c:pt>
                <c:pt idx="17">
                  <c:v>0.87000000000000033</c:v>
                </c:pt>
                <c:pt idx="18">
                  <c:v>0.89698827373021706</c:v>
                </c:pt>
              </c:numCache>
            </c:numRef>
          </c:val>
        </c:ser>
        <c:axId val="70662016"/>
        <c:axId val="70663552"/>
      </c:barChart>
      <c:catAx>
        <c:axId val="70662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n-US"/>
          </a:p>
        </c:txPr>
        <c:crossAx val="70663552"/>
        <c:crossesAt val="0"/>
        <c:auto val="1"/>
        <c:lblAlgn val="ctr"/>
        <c:lblOffset val="100"/>
      </c:catAx>
      <c:valAx>
        <c:axId val="70663552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n-US"/>
          </a:p>
        </c:txPr>
        <c:crossAx val="70662016"/>
        <c:crosses val="autoZero"/>
        <c:crossBetween val="between"/>
        <c:majorUnit val="0.1"/>
      </c:valAx>
    </c:plotArea>
    <c:plotVisOnly val="1"/>
  </c:chart>
  <c:spPr>
    <a:solidFill>
      <a:schemeClr val="tx1"/>
    </a:solidFill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0.26816</cdr:x>
      <cdr:y>0.05128</cdr:y>
    </cdr:from>
    <cdr:to>
      <cdr:x>0.75419</cdr:x>
      <cdr:y>0.11282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24745" y="322881"/>
          <a:ext cx="4213601" cy="3874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bg1"/>
              </a:solidFill>
            </a:rPr>
            <a:t>TOTAL</a:t>
          </a:r>
          <a:r>
            <a:rPr lang="en-US" sz="1800" baseline="0" dirty="0">
              <a:solidFill>
                <a:schemeClr val="bg1"/>
              </a:solidFill>
            </a:rPr>
            <a:t> UW ENROLLMENT</a:t>
          </a:r>
          <a:endParaRPr lang="en-US" sz="1800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0"/>
            <a:ext cx="841768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UW Planning Retrospective:  1999-2008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676400"/>
            <a:ext cx="3692526" cy="397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419600"/>
            <a:ext cx="30649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0" y="5791200"/>
            <a:ext cx="247202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Myron Allen</a:t>
            </a:r>
          </a:p>
          <a:p>
            <a:r>
              <a:rPr lang="en-US" sz="2400" dirty="0" smtClean="0"/>
              <a:t>Academic Affairs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715121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Support for UW’s mission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2800" dirty="0" smtClean="0"/>
              <a:t>Increased Library funding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 Remarkable endowment growth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 Funding records in sponsored research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352800"/>
            <a:ext cx="7715121" cy="2431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Institutional practices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2800" dirty="0" smtClean="0"/>
              <a:t>Improved practices in faculty hiring T&amp;P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 Use of course management software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 Systems for awarding financial aid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 Implementation of Banner software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153400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Statewide outreach &amp; service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Increased discipline-level articulation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Statewide agreements on general education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Stronger administrative relationships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Online UW (1999)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P-16 Council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EORI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Wyoming Technology Business Center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Economic development initiatives (RPC, SBDC, etc.)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343401"/>
            <a:ext cx="3192730" cy="25145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95400"/>
            <a:ext cx="7086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Enrollment and workforce trends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09800"/>
            <a:ext cx="381099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09800"/>
            <a:ext cx="2895599" cy="256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590800" y="1804907"/>
          <a:ext cx="6163482" cy="5053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0" y="304800"/>
            <a:ext cx="7086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Systematic enrollment management has led to a recovery in UW enrollment and increased access for site-bound students…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038600"/>
            <a:ext cx="20574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…and increased pressure on support budgets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371600" y="1600200"/>
          <a:ext cx="6629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304800"/>
            <a:ext cx="7696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Legislative support, SER, and the Endowment for Excellence  have restored UW’s faculty strength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1066800" y="1447800"/>
          <a:ext cx="6767945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381000"/>
            <a:ext cx="7620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UW’s faculty salaries have become more competitive, but the “finish line” is moving, too.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17693"/>
            <a:ext cx="8153400" cy="67403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Major new facilities since 1999</a:t>
            </a:r>
          </a:p>
          <a:p>
            <a:endParaRPr lang="en-US" sz="3600" dirty="0" smtClean="0"/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/>
              <a:t>Health Sciences complex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/>
              <a:t>Early Care Center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/>
              <a:t>Library expansion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/>
              <a:t>Anthropology building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/>
              <a:t>Indoor Practice Facility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/>
              <a:t>Hotel-Conference Center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/>
              <a:t>WTBC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/>
              <a:t>Classroom Building renovation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/>
              <a:t>IT building*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/>
              <a:t>Honors House*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/>
              <a:t>College of Business Expansion*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/>
              <a:t>College of Law Expansion*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/>
              <a:t>Cheney International Center*</a:t>
            </a:r>
          </a:p>
          <a:p>
            <a:pPr marL="971550" lvl="1" indent="-514350">
              <a:buFont typeface="Arial" pitchFamily="34" charset="0"/>
              <a:buChar char="•"/>
            </a:pPr>
            <a:endParaRPr lang="en-US" sz="2400" dirty="0" smtClean="0"/>
          </a:p>
          <a:p>
            <a:pPr marL="514350" indent="-514350"/>
            <a:r>
              <a:rPr lang="en-US" sz="2400" dirty="0" smtClean="0"/>
              <a:t>*construction under way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14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8001000" cy="6247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big picture:</a:t>
            </a:r>
          </a:p>
          <a:p>
            <a:endParaRPr lang="en-US" sz="3600" dirty="0" smtClean="0"/>
          </a:p>
          <a:p>
            <a:pPr marL="514350" indent="-5143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Planning has given UW’s faculty and staff a greater sense of our distinctiveness, our deep connections to the state, our major directions, and the pathways to a better future.</a:t>
            </a:r>
          </a:p>
          <a:p>
            <a:pPr marL="514350" indent="-5143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Planning and follow-through  have helped </a:t>
            </a:r>
            <a:r>
              <a:rPr lang="en-US" sz="2800" dirty="0" smtClean="0"/>
              <a:t>strengthen </a:t>
            </a:r>
            <a:r>
              <a:rPr lang="en-US" sz="2800" dirty="0" smtClean="0"/>
              <a:t>UW’s credibility with state leaders.</a:t>
            </a:r>
          </a:p>
          <a:p>
            <a:pPr marL="514350" indent="-5143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Planning has given UW’s leaders, from department heads to deans, a set of principles upon which to make difficult decisions about curriculum, people, and resources.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362200"/>
            <a:ext cx="25186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Questions?</a:t>
            </a:r>
            <a:endParaRPr lang="en-US" sz="36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77200" cy="5940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828800" indent="-1828800">
              <a:spcAft>
                <a:spcPts val="600"/>
              </a:spcAft>
            </a:pPr>
            <a:r>
              <a:rPr lang="en-US" sz="2000" dirty="0" smtClean="0"/>
              <a:t>Spring 1998:	UW’s President calls for a university-wide </a:t>
            </a:r>
            <a:r>
              <a:rPr lang="en-US" sz="2000" i="1" dirty="0" smtClean="0"/>
              <a:t>academic plan.</a:t>
            </a:r>
          </a:p>
          <a:p>
            <a:pPr indent="-1828800">
              <a:spcAft>
                <a:spcPts val="600"/>
              </a:spcAft>
            </a:pPr>
            <a:r>
              <a:rPr lang="en-US" sz="2000" dirty="0" smtClean="0"/>
              <a:t>Spring 1999:  Academic Affairs writes AP1 (1999-2004)</a:t>
            </a:r>
          </a:p>
          <a:p>
            <a:pPr marL="2286000" lvl="2" indent="-55563">
              <a:spcAft>
                <a:spcPts val="600"/>
              </a:spcAft>
            </a:pPr>
            <a:r>
              <a:rPr lang="en-US" sz="2000" dirty="0" smtClean="0"/>
              <a:t>		major institutional themes</a:t>
            </a:r>
          </a:p>
          <a:p>
            <a:pPr marL="2230438" lvl="2" indent="-3144838">
              <a:spcAft>
                <a:spcPts val="600"/>
              </a:spcAft>
            </a:pPr>
            <a:r>
              <a:rPr lang="en-US" sz="2000" dirty="0" smtClean="0"/>
              <a:t>		168 action items</a:t>
            </a:r>
          </a:p>
          <a:p>
            <a:pPr indent="-1828800">
              <a:spcAft>
                <a:spcPts val="600"/>
              </a:spcAft>
            </a:pPr>
            <a:endParaRPr lang="en-US" sz="2000" dirty="0" smtClean="0"/>
          </a:p>
          <a:p>
            <a:pPr lvl="4" indent="-1828800">
              <a:spcAft>
                <a:spcPts val="600"/>
              </a:spcAft>
            </a:pPr>
            <a:r>
              <a:rPr lang="en-US" sz="2000" dirty="0" smtClean="0"/>
              <a:t>	Other divisions release 1st Support Services Plan (2000), Capital Facilities Plan (2001)</a:t>
            </a:r>
          </a:p>
          <a:p>
            <a:pPr indent="-1828800">
              <a:spcAft>
                <a:spcPts val="600"/>
              </a:spcAft>
            </a:pPr>
            <a:endParaRPr lang="en-US" sz="2000" dirty="0" smtClean="0"/>
          </a:p>
          <a:p>
            <a:pPr indent="-1828800">
              <a:spcAft>
                <a:spcPts val="600"/>
              </a:spcAft>
            </a:pPr>
            <a:r>
              <a:rPr lang="en-US" sz="2000" dirty="0" smtClean="0"/>
              <a:t>Spring 2004:	 Academic Affairs writes AP2 (2004-2009)</a:t>
            </a:r>
          </a:p>
          <a:p>
            <a:pPr lvl="4" indent="-1828800">
              <a:spcAft>
                <a:spcPts val="600"/>
              </a:spcAft>
            </a:pPr>
            <a:r>
              <a:rPr lang="en-US" sz="2000" dirty="0" smtClean="0"/>
              <a:t>		6 areas of distinction</a:t>
            </a:r>
          </a:p>
          <a:p>
            <a:pPr lvl="4" indent="-1828800">
              <a:spcAft>
                <a:spcPts val="600"/>
              </a:spcAft>
            </a:pPr>
            <a:r>
              <a:rPr lang="en-US" sz="2000" dirty="0" smtClean="0"/>
              <a:t>		141 action items</a:t>
            </a:r>
          </a:p>
          <a:p>
            <a:pPr marL="1884363" indent="-3713163">
              <a:spcAft>
                <a:spcPts val="600"/>
              </a:spcAft>
            </a:pPr>
            <a:r>
              <a:rPr lang="en-US" sz="2000" dirty="0" smtClean="0"/>
              <a:t>Spring 2005:	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Support Services Plan, updated Capital Facilities Plan</a:t>
            </a:r>
          </a:p>
          <a:p>
            <a:pPr marL="1884363" indent="-3713163">
              <a:spcAft>
                <a:spcPts val="600"/>
              </a:spcAft>
            </a:pPr>
            <a:r>
              <a:rPr lang="en-US" sz="2000" dirty="0" smtClean="0"/>
              <a:t>Spring 2006:	First discussions of UP3 with </a:t>
            </a:r>
            <a:r>
              <a:rPr lang="en-US" sz="2000" dirty="0" err="1" smtClean="0"/>
              <a:t>BoT</a:t>
            </a:r>
            <a:endParaRPr lang="en-US" sz="2000" dirty="0" smtClean="0"/>
          </a:p>
          <a:p>
            <a:pPr lvl="1" indent="-1828800">
              <a:spcAft>
                <a:spcPts val="600"/>
              </a:spcAft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472437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Context:  in 1998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8001001" cy="5278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UW’s budgets had been flat or slow-growing for a decade, with cuts in at least 2 years.</a:t>
            </a:r>
          </a:p>
          <a:p>
            <a:pPr marL="742950" indent="-742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Enrollments were declining.</a:t>
            </a:r>
          </a:p>
          <a:p>
            <a:pPr marL="742950" indent="-742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The statewide political discourse treated UW as an expense, not an investment.</a:t>
            </a:r>
          </a:p>
          <a:p>
            <a:pPr marL="742950" indent="-742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For nearly 2 decades, the closest thing to a planning document was a 1992 Academic Reallocation Committee report.</a:t>
            </a:r>
          </a:p>
          <a:p>
            <a:pPr marL="742950" indent="-742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There was little central guidance on the institution’s major scholarly directions and weak connections to key issues in the state and region.</a:t>
            </a:r>
          </a:p>
          <a:p>
            <a:pPr marL="742950" indent="-742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Research and graduate education had little visibility (in contrast to some earlier eras).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67249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What planning has done for UW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8153400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Identified areas of distinction: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dirty="0" smtClean="0"/>
              <a:t>Critical areas of science &amp; technology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Cultural assets, arts, &amp; humanities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Environment &amp; natural resources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History &amp; culture of the Rocky Mountain west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Life sciences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Professions critical to the state &amp; region</a:t>
            </a:r>
          </a:p>
          <a:p>
            <a:endParaRPr lang="en-US" sz="2800" dirty="0" smtClean="0"/>
          </a:p>
          <a:p>
            <a:r>
              <a:rPr lang="en-US" sz="2800" dirty="0" smtClean="0"/>
              <a:t>Provided a tool for strengthening these areas: Central Position Management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7132081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Highlights of specific advances</a:t>
            </a:r>
          </a:p>
          <a:p>
            <a:endParaRPr lang="en-US" sz="3600" dirty="0" smtClean="0"/>
          </a:p>
          <a:p>
            <a:r>
              <a:rPr lang="en-US" sz="3200" dirty="0" smtClean="0"/>
              <a:t>Critical areas of science &amp; technology: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dirty="0" smtClean="0"/>
              <a:t>School of Energy Resources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Partnership with NCAR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Revitalized EORI</a:t>
            </a:r>
          </a:p>
          <a:p>
            <a:pPr lvl="1"/>
            <a:endParaRPr lang="en-US" sz="2800" dirty="0" smtClean="0"/>
          </a:p>
          <a:p>
            <a:r>
              <a:rPr lang="en-US" sz="3200" dirty="0" smtClean="0"/>
              <a:t>Cultural assets, arts, humanities: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MFA in Creative Writing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Eminent writer-in-residence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Art Museum outreach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Planning for new Fine Arts facilities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24600" y="2209800"/>
            <a:ext cx="2607022" cy="415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305800" cy="6247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ENR: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dirty="0" smtClean="0"/>
              <a:t>new undergrad &amp; grad degrees, joint JD-MS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increased Haub School funding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Cline &amp; Spicer chairs</a:t>
            </a:r>
          </a:p>
          <a:p>
            <a:endParaRPr lang="en-US" sz="2800" dirty="0" smtClean="0"/>
          </a:p>
          <a:p>
            <a:r>
              <a:rPr lang="en-US" sz="3200" dirty="0" smtClean="0"/>
              <a:t>History &amp; culture of Rocky Mountain west: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dirty="0" smtClean="0"/>
              <a:t>PhD in Anthropology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Increase in AIST-related faculty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Transfer agreements with NOLS, Teton Science School</a:t>
            </a:r>
          </a:p>
          <a:p>
            <a:endParaRPr lang="en-US" sz="2800" dirty="0" smtClean="0"/>
          </a:p>
          <a:p>
            <a:r>
              <a:rPr lang="en-US" sz="3200" dirty="0" smtClean="0"/>
              <a:t>Life Sciences:</a:t>
            </a:r>
          </a:p>
          <a:p>
            <a:pPr marL="695325" lvl="1" indent="-238125">
              <a:buFont typeface="Arial" pitchFamily="34" charset="0"/>
              <a:buChar char="•"/>
            </a:pPr>
            <a:r>
              <a:rPr lang="en-US" sz="2400" dirty="0" smtClean="0"/>
              <a:t>Interdisciplinary PhD programs</a:t>
            </a:r>
          </a:p>
          <a:p>
            <a:pPr marL="749300" lvl="1" indent="-292100">
              <a:buFont typeface="Arial" pitchFamily="34" charset="0"/>
              <a:buChar char="•"/>
            </a:pPr>
            <a:r>
              <a:rPr lang="en-US" sz="2400" dirty="0" smtClean="0"/>
              <a:t>Revised undergraduate core</a:t>
            </a:r>
          </a:p>
          <a:p>
            <a:pPr marL="749300" lvl="1" indent="-292100">
              <a:buFont typeface="Arial" pitchFamily="34" charset="0"/>
              <a:buChar char="•"/>
            </a:pPr>
            <a:r>
              <a:rPr lang="en-US" sz="2400" dirty="0" smtClean="0"/>
              <a:t>Core facilities (WyGISC, Microscopy, NAEF, Stable Isotopes, …)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153400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/>
              <a:t>Professions critical to state &amp; region:</a:t>
            </a:r>
          </a:p>
          <a:p>
            <a:pPr marL="742950" indent="-742950"/>
            <a:endParaRPr lang="en-US" sz="3200" dirty="0" smtClean="0"/>
          </a:p>
          <a:p>
            <a:pPr marL="742950" indent="-742950"/>
            <a:r>
              <a:rPr lang="en-US" sz="2800" dirty="0" smtClean="0"/>
              <a:t>Education:</a:t>
            </a:r>
          </a:p>
          <a:p>
            <a:pPr marL="1200150" lvl="1" indent="-742950">
              <a:buFont typeface="Arial" pitchFamily="34" charset="0"/>
              <a:buChar char="•"/>
            </a:pPr>
            <a:r>
              <a:rPr lang="en-US" sz="2400" dirty="0" smtClean="0"/>
              <a:t> STEM-related hiring</a:t>
            </a:r>
          </a:p>
          <a:p>
            <a:pPr marL="1200150" lvl="1" indent="-742950">
              <a:buFont typeface="Arial" pitchFamily="34" charset="0"/>
              <a:buChar char="•"/>
            </a:pPr>
            <a:r>
              <a:rPr lang="en-US" sz="2400" dirty="0" smtClean="0"/>
              <a:t> Concurrent majors in secondary ed.</a:t>
            </a:r>
          </a:p>
          <a:p>
            <a:pPr marL="1200150" lvl="1" indent="-742950"/>
            <a:endParaRPr lang="en-US" sz="2400" dirty="0" smtClean="0"/>
          </a:p>
          <a:p>
            <a:pPr marL="742950" indent="-742950"/>
            <a:r>
              <a:rPr lang="en-US" sz="2800" dirty="0" smtClean="0"/>
              <a:t>Health care:</a:t>
            </a:r>
          </a:p>
          <a:p>
            <a:pPr marL="1200150" lvl="1" indent="-742950">
              <a:buFont typeface="Arial" pitchFamily="34" charset="0"/>
              <a:buChar char="•"/>
            </a:pPr>
            <a:r>
              <a:rPr lang="en-US" sz="2400" dirty="0" smtClean="0"/>
              <a:t>Accelerated BSN (2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bachelors)</a:t>
            </a:r>
          </a:p>
          <a:p>
            <a:pPr marL="1200150" lvl="1" indent="-742950">
              <a:buFont typeface="Arial" pitchFamily="34" charset="0"/>
              <a:buChar char="•"/>
            </a:pPr>
            <a:r>
              <a:rPr lang="en-US" sz="2400" dirty="0" smtClean="0"/>
              <a:t>Online RN-BSN completion</a:t>
            </a:r>
          </a:p>
          <a:p>
            <a:pPr marL="1200150" lvl="1" indent="-742950">
              <a:buFont typeface="Arial" pitchFamily="34" charset="0"/>
              <a:buChar char="•"/>
            </a:pPr>
            <a:r>
              <a:rPr lang="en-US" sz="2400" dirty="0" smtClean="0"/>
              <a:t> Increased FMRC funding</a:t>
            </a:r>
          </a:p>
          <a:p>
            <a:pPr marL="1200150" lvl="1" indent="-742950">
              <a:buFont typeface="Arial" pitchFamily="34" charset="0"/>
              <a:buChar char="•"/>
            </a:pPr>
            <a:r>
              <a:rPr lang="en-US" sz="2400" dirty="0" smtClean="0"/>
              <a:t> WIND degree program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958352"/>
            <a:ext cx="3378199" cy="260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153400" cy="366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2800" dirty="0" smtClean="0"/>
              <a:t>Engineering:</a:t>
            </a:r>
          </a:p>
          <a:p>
            <a:pPr marL="1200150" lvl="1" indent="-742950">
              <a:buFont typeface="Arial" pitchFamily="34" charset="0"/>
              <a:buChar char="•"/>
            </a:pPr>
            <a:r>
              <a:rPr lang="en-US" sz="2400" dirty="0" smtClean="0"/>
              <a:t> Reinstatement of BS in Petroleum Engineering</a:t>
            </a:r>
          </a:p>
          <a:p>
            <a:pPr marL="1200150" lvl="1" indent="-742950">
              <a:buFont typeface="Arial" pitchFamily="34" charset="0"/>
              <a:buChar char="•"/>
            </a:pPr>
            <a:r>
              <a:rPr lang="en-US" sz="2400" dirty="0" smtClean="0"/>
              <a:t> New focus on energy &amp; computation</a:t>
            </a:r>
          </a:p>
          <a:p>
            <a:pPr marL="1200150" lvl="1" indent="-742950">
              <a:buFont typeface="Arial" pitchFamily="34" charset="0"/>
              <a:buChar char="•"/>
            </a:pPr>
            <a:r>
              <a:rPr lang="en-US" sz="2400" dirty="0" smtClean="0"/>
              <a:t>Stable funding for Engineering Summer Program</a:t>
            </a:r>
          </a:p>
          <a:p>
            <a:pPr marL="1200150" lvl="1" indent="-742950"/>
            <a:endParaRPr lang="en-US" sz="2400" dirty="0" smtClean="0"/>
          </a:p>
          <a:p>
            <a:pPr marL="742950" indent="-742950"/>
            <a:r>
              <a:rPr lang="en-US" sz="2800" dirty="0" smtClean="0"/>
              <a:t>Business:</a:t>
            </a:r>
          </a:p>
          <a:p>
            <a:pPr marL="1200150" lvl="1" indent="-742950">
              <a:buFont typeface="Arial" pitchFamily="34" charset="0"/>
              <a:buChar char="•"/>
            </a:pPr>
            <a:r>
              <a:rPr lang="en-US" sz="2400" dirty="0" smtClean="0"/>
              <a:t>Executive MBA program</a:t>
            </a:r>
          </a:p>
          <a:p>
            <a:pPr marL="1200150" lvl="1" indent="-742950">
              <a:buFont typeface="Arial" pitchFamily="34" charset="0"/>
              <a:buChar char="•"/>
            </a:pPr>
            <a:r>
              <a:rPr lang="en-US" sz="2400" dirty="0" smtClean="0"/>
              <a:t>Focus on natural resources, entrepreneurship, sustainability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731533"/>
            <a:ext cx="3557985" cy="312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153400" cy="6494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Diversity-related initiatives</a:t>
            </a:r>
          </a:p>
          <a:p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200" dirty="0" smtClean="0"/>
              <a:t>Diversity funding pool in AA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PACMWA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Permanent visiting position in AAST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Associate VP for Diversity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Stable funding for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2800" dirty="0" err="1" smtClean="0"/>
              <a:t>Shepard</a:t>
            </a:r>
            <a:r>
              <a:rPr lang="en-US" sz="2800" dirty="0" smtClean="0"/>
              <a:t> Symposium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MLK Days of Dialog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Social Justice Center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Rainbow Resource Center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3200" dirty="0" smtClean="0"/>
              <a:t> Routine salary equity checks &amp; salary equity analysis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715121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Internationalization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2800" dirty="0" smtClean="0"/>
              <a:t>Cheney center &amp; scholarships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 Legal staff support for employees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 International partnerships (Russia, China, Guatemala, Australia, …)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 New attitudes!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733800"/>
            <a:ext cx="7715121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Academic Success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LeaRN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Stable funding for Writing Center, Oral Communications Lab, Math Lab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Increased funding for Honors Program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Synergy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noFill/>
        <a:ln>
          <a:solidFill>
            <a:schemeClr val="tx1"/>
          </a:solidFill>
        </a:ln>
      </a:spPr>
      <a:bodyPr wrap="none" rtlCol="0">
        <a:spAutoFit/>
      </a:bodyPr>
      <a:lstStyle>
        <a:defPPr>
          <a:defRPr sz="3600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308</TotalTime>
  <Words>758</Words>
  <Application>Microsoft Office PowerPoint</Application>
  <PresentationFormat>On-screen Show (4:3)</PresentationFormat>
  <Paragraphs>149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Myron Allen</cp:lastModifiedBy>
  <cp:revision>54</cp:revision>
  <dcterms:created xsi:type="dcterms:W3CDTF">2006-08-16T00:00:00Z</dcterms:created>
  <dcterms:modified xsi:type="dcterms:W3CDTF">2008-09-11T16:29:49Z</dcterms:modified>
</cp:coreProperties>
</file>