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7" r:id="rId3"/>
    <p:sldId id="259" r:id="rId4"/>
    <p:sldId id="260" r:id="rId5"/>
    <p:sldId id="261" r:id="rId6"/>
    <p:sldId id="264" r:id="rId7"/>
    <p:sldId id="262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E36636D-D922-432D-A958-524484B5923D}" type="datetimeFigureOut">
              <a:rPr lang="en-US" smtClean="0"/>
              <a:pPr/>
              <a:t>5/11/16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68680"/>
          </a:xfrm>
        </p:spPr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t>5/11/16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143000"/>
            <a:ext cx="7620000" cy="381000"/>
          </a:xfrm>
        </p:spPr>
        <p:txBody>
          <a:bodyPr>
            <a:noAutofit/>
          </a:bodyPr>
          <a:lstStyle>
            <a:lvl1pPr marL="740664" indent="0">
              <a:spcBef>
                <a:spcPts val="0"/>
              </a:spcBef>
              <a:buFontTx/>
              <a:buNone/>
              <a:defRPr sz="2000" b="1">
                <a:solidFill>
                  <a:schemeClr val="tx2"/>
                </a:solidFill>
              </a:defRPr>
            </a:lvl1pPr>
            <a:lvl2pPr marL="411480" indent="0">
              <a:buFontTx/>
              <a:buNone/>
              <a:defRPr sz="2000" b="1">
                <a:solidFill>
                  <a:schemeClr val="tx2"/>
                </a:solidFill>
              </a:defRPr>
            </a:lvl2pPr>
            <a:lvl3pPr marL="777240" indent="0">
              <a:buFontTx/>
              <a:buNone/>
              <a:defRPr sz="2000" b="1">
                <a:solidFill>
                  <a:schemeClr val="tx2"/>
                </a:solidFill>
              </a:defRPr>
            </a:lvl3pPr>
            <a:lvl4pPr marL="1051560" indent="0">
              <a:buFontTx/>
              <a:buNone/>
              <a:defRPr sz="2000" b="1">
                <a:solidFill>
                  <a:schemeClr val="tx2"/>
                </a:solidFill>
              </a:defRPr>
            </a:lvl4pPr>
            <a:lvl5pPr marL="1325880" indent="0">
              <a:buFontTx/>
              <a:buNone/>
              <a:defRPr sz="20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9717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E36636D-D922-432D-A958-524484B5923D}" type="datetimeFigureOut">
              <a:rPr lang="en-US" smtClean="0"/>
              <a:pPr/>
              <a:t>5/11/16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E36636D-D922-432D-A958-524484B5923D}" type="datetimeFigureOut">
              <a:rPr lang="en-US" smtClean="0"/>
              <a:pPr/>
              <a:t>5/11/16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3.jpeg"/><Relationship Id="rId1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4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E36636D-D922-432D-A958-524484B5923D}" type="datetimeFigureOut">
              <a:rPr lang="en-US" smtClean="0"/>
              <a:pPr/>
              <a:t>5/11/16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FYS 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Where We Are &amp; What We’ve </a:t>
            </a:r>
          </a:p>
          <a:p>
            <a:r>
              <a:rPr lang="en-US" dirty="0" smtClean="0"/>
              <a:t>Learned So Far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581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254" y="1905000"/>
            <a:ext cx="7192945" cy="4495800"/>
          </a:xfrm>
        </p:spPr>
        <p:txBody>
          <a:bodyPr/>
          <a:lstStyle/>
          <a:p>
            <a:r>
              <a:rPr lang="en-US" dirty="0" smtClean="0"/>
              <a:t>4 volunteers from initial group to evaluate remaining FYS student work from 2015-16</a:t>
            </a:r>
          </a:p>
          <a:p>
            <a:r>
              <a:rPr lang="en-US" dirty="0" smtClean="0"/>
              <a:t>Continue to discuss identified issues</a:t>
            </a:r>
          </a:p>
          <a:p>
            <a:r>
              <a:rPr lang="en-US" dirty="0" smtClean="0"/>
              <a:t>Decide on a report template, analyze results,</a:t>
            </a:r>
            <a:r>
              <a:rPr lang="en-US" dirty="0"/>
              <a:t> </a:t>
            </a:r>
            <a:r>
              <a:rPr lang="en-US" dirty="0" smtClean="0"/>
              <a:t>and draft first report</a:t>
            </a:r>
          </a:p>
          <a:p>
            <a:r>
              <a:rPr lang="en-US" dirty="0" smtClean="0"/>
              <a:t>Working toward completion of HLC Quality Initiative Report due in Jan 2017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75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8700"/>
            <a:ext cx="7620000" cy="564618"/>
          </a:xfrm>
        </p:spPr>
        <p:txBody>
          <a:bodyPr/>
          <a:lstStyle/>
          <a:p>
            <a:r>
              <a:rPr lang="en-US" dirty="0" smtClean="0"/>
              <a:t>Fall 2016 Collection of </a:t>
            </a:r>
            <a:br>
              <a:rPr lang="en-US" dirty="0" smtClean="0"/>
            </a:br>
            <a:r>
              <a:rPr lang="en-US" dirty="0" smtClean="0"/>
              <a:t>Student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100" y="1905000"/>
            <a:ext cx="7225100" cy="4495800"/>
          </a:xfrm>
        </p:spPr>
        <p:txBody>
          <a:bodyPr/>
          <a:lstStyle/>
          <a:p>
            <a:r>
              <a:rPr lang="en-US" dirty="0" smtClean="0"/>
              <a:t>FYS instructors asked to submit example of student work for class</a:t>
            </a:r>
          </a:p>
          <a:p>
            <a:pPr lvl="1"/>
            <a:r>
              <a:rPr lang="en-US" dirty="0" smtClean="0"/>
              <a:t>One example focusing on one or two SLOs</a:t>
            </a:r>
          </a:p>
          <a:p>
            <a:r>
              <a:rPr lang="en-US" dirty="0" smtClean="0"/>
              <a:t>Examples of student work must be submitted on </a:t>
            </a:r>
            <a:r>
              <a:rPr lang="en-US" dirty="0" err="1" smtClean="0"/>
              <a:t>WyoCourses</a:t>
            </a:r>
            <a:r>
              <a:rPr lang="en-US" dirty="0" smtClean="0"/>
              <a:t> because we have a new LTI system built especially for assessment purposes at UW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26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028" y="1905000"/>
            <a:ext cx="7032171" cy="4495800"/>
          </a:xfrm>
        </p:spPr>
        <p:txBody>
          <a:bodyPr/>
          <a:lstStyle/>
          <a:p>
            <a:pPr lvl="1"/>
            <a:r>
              <a:rPr lang="en-US" dirty="0"/>
              <a:t>Assignment must be in assignment box </a:t>
            </a:r>
          </a:p>
          <a:p>
            <a:pPr lvl="1"/>
            <a:r>
              <a:rPr lang="en-US" dirty="0"/>
              <a:t>Student work uploaded by students</a:t>
            </a:r>
          </a:p>
          <a:p>
            <a:pPr lvl="1"/>
            <a:r>
              <a:rPr lang="en-US" dirty="0"/>
              <a:t>Instructor tags assignment for assessment</a:t>
            </a:r>
          </a:p>
          <a:p>
            <a:pPr lvl="1"/>
            <a:r>
              <a:rPr lang="en-US" dirty="0"/>
              <a:t>Instructor attaches rubric with SLO(s) – one or </a:t>
            </a:r>
            <a:r>
              <a:rPr lang="en-US" dirty="0" smtClean="0"/>
              <a:t>two</a:t>
            </a:r>
          </a:p>
          <a:p>
            <a:pPr lvl="2"/>
            <a:r>
              <a:rPr lang="en-US" dirty="0" smtClean="0"/>
              <a:t>Rubric is ready made. Instructor attaches and deletes all but selected SLOS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Specific instructions will be coming out this summer to FYS instructors (sometime in June)</a:t>
            </a:r>
          </a:p>
          <a:p>
            <a:pPr lvl="1"/>
            <a:r>
              <a:rPr lang="en-US" dirty="0" smtClean="0"/>
              <a:t>In order to receive USP designation, you are required to participate in assessment process 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120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Fall 2015 FYS Instructor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76</a:t>
            </a:r>
            <a:r>
              <a:rPr lang="en-US" dirty="0"/>
              <a:t>% include participation as part of grade (median % = 10%)</a:t>
            </a:r>
          </a:p>
          <a:p>
            <a:r>
              <a:rPr lang="en-US" dirty="0"/>
              <a:t>90% using </a:t>
            </a:r>
            <a:r>
              <a:rPr lang="en-US" dirty="0" err="1"/>
              <a:t>WyoCourses</a:t>
            </a:r>
            <a:r>
              <a:rPr lang="en-US" dirty="0"/>
              <a:t> (59% using extensively, 31% occasionally)</a:t>
            </a:r>
          </a:p>
          <a:p>
            <a:r>
              <a:rPr lang="en-US" dirty="0"/>
              <a:t># of assignments – median 10, average 11.5</a:t>
            </a:r>
          </a:p>
          <a:p>
            <a:r>
              <a:rPr lang="en-US" dirty="0"/>
              <a:t>Wide range of assignments in FYS courses</a:t>
            </a:r>
          </a:p>
          <a:p>
            <a:pPr lvl="1"/>
            <a:r>
              <a:rPr lang="en-US" dirty="0"/>
              <a:t>Research papers, reflective papers, other papers, group projects, group presentations, annotated bibliographies, library research/citation exercises/library modules, exams and quizzes, case studies, letter writing, debates, service learning/community engagement projects, interviews, speech, poster, video, blog, lab exercise, group-led discussion, resume, magazine cover, budget exercise, threaded discussion analysis, personal leadership philosophy, autobiography, etc.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460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0100"/>
            <a:ext cx="7620000" cy="693218"/>
          </a:xfrm>
        </p:spPr>
        <p:txBody>
          <a:bodyPr/>
          <a:lstStyle/>
          <a:p>
            <a:r>
              <a:rPr lang="en-US" dirty="0" smtClean="0"/>
              <a:t>Distribution of SLOs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714631"/>
              </p:ext>
            </p:extLst>
          </p:nvPr>
        </p:nvGraphicFramePr>
        <p:xfrm>
          <a:off x="1382656" y="1905000"/>
          <a:ext cx="6694541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103"/>
                <a:gridCol w="851623"/>
                <a:gridCol w="956363"/>
                <a:gridCol w="956363"/>
                <a:gridCol w="956363"/>
                <a:gridCol w="956363"/>
                <a:gridCol w="95636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SLO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SLO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SLO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SLO</a:t>
                      </a:r>
                      <a:r>
                        <a:rPr lang="en-US" baseline="0" dirty="0" smtClean="0"/>
                        <a:t>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SLO</a:t>
                      </a:r>
                      <a:r>
                        <a:rPr lang="en-US" baseline="0" dirty="0" smtClean="0"/>
                        <a:t>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SLO 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Major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Assign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Assign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Assign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Assign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Assign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03868" y="1143000"/>
            <a:ext cx="7273332" cy="381000"/>
          </a:xfrm>
        </p:spPr>
        <p:txBody>
          <a:bodyPr/>
          <a:lstStyle/>
          <a:p>
            <a:r>
              <a:rPr lang="en-US" dirty="0" smtClean="0"/>
              <a:t>Preliminary analysis = We’ve got them covered.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606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2015 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028" y="1905000"/>
            <a:ext cx="7032171" cy="4495800"/>
          </a:xfrm>
        </p:spPr>
        <p:txBody>
          <a:bodyPr/>
          <a:lstStyle/>
          <a:p>
            <a:r>
              <a:rPr lang="en-US" dirty="0" smtClean="0"/>
              <a:t>Draft FYS rubric and SLOs made available to faculty on </a:t>
            </a:r>
            <a:r>
              <a:rPr lang="en-US" dirty="0" err="1" smtClean="0"/>
              <a:t>WyoCourses</a:t>
            </a:r>
            <a:endParaRPr lang="en-US" dirty="0" smtClean="0"/>
          </a:p>
          <a:p>
            <a:r>
              <a:rPr lang="en-US" dirty="0" smtClean="0"/>
              <a:t>18 instructor volunteers submitted example of student work	</a:t>
            </a:r>
          </a:p>
          <a:p>
            <a:r>
              <a:rPr lang="en-US" dirty="0" smtClean="0"/>
              <a:t>Instructors asked which SLOs were covered by assignment</a:t>
            </a:r>
          </a:p>
          <a:p>
            <a:r>
              <a:rPr lang="en-US" dirty="0" smtClean="0"/>
              <a:t>Most, but not all assignments were submitted via </a:t>
            </a:r>
            <a:r>
              <a:rPr lang="en-US" dirty="0" err="1" smtClean="0"/>
              <a:t>WyoCourses</a:t>
            </a:r>
            <a:endParaRPr lang="en-US" dirty="0"/>
          </a:p>
          <a:p>
            <a:r>
              <a:rPr lang="en-US" dirty="0" smtClean="0"/>
              <a:t>About 450 pieces of student work collected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993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6924"/>
            <a:ext cx="7620000" cy="1012727"/>
          </a:xfrm>
        </p:spPr>
        <p:txBody>
          <a:bodyPr/>
          <a:lstStyle/>
          <a:p>
            <a:r>
              <a:rPr lang="en-US" dirty="0" smtClean="0"/>
              <a:t>Spring 2015 Examination of Student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36" y="1905000"/>
            <a:ext cx="7321564" cy="4495800"/>
          </a:xfrm>
        </p:spPr>
        <p:txBody>
          <a:bodyPr/>
          <a:lstStyle/>
          <a:p>
            <a:r>
              <a:rPr lang="en-US" dirty="0" smtClean="0"/>
              <a:t>Recruited group of 8 FYS instructors to examine student work</a:t>
            </a:r>
          </a:p>
          <a:p>
            <a:r>
              <a:rPr lang="en-US" dirty="0" smtClean="0"/>
              <a:t>Used </a:t>
            </a:r>
            <a:r>
              <a:rPr lang="en-US" dirty="0" err="1" smtClean="0"/>
              <a:t>WyoCourses</a:t>
            </a:r>
            <a:r>
              <a:rPr lang="en-US" dirty="0" smtClean="0"/>
              <a:t> to evaluate student work (each person had 2-4 assignments)</a:t>
            </a:r>
          </a:p>
          <a:p>
            <a:r>
              <a:rPr lang="en-US" dirty="0" smtClean="0"/>
              <a:t>Group discussion of process itself</a:t>
            </a:r>
          </a:p>
          <a:p>
            <a:r>
              <a:rPr lang="en-US" dirty="0"/>
              <a:t>Revised </a:t>
            </a:r>
            <a:r>
              <a:rPr lang="en-US" dirty="0" smtClean="0"/>
              <a:t>rubric</a:t>
            </a:r>
          </a:p>
          <a:p>
            <a:r>
              <a:rPr lang="en-US" dirty="0" smtClean="0"/>
              <a:t>Read assignments and applied rubric</a:t>
            </a:r>
          </a:p>
          <a:p>
            <a:r>
              <a:rPr lang="en-US" dirty="0" smtClean="0"/>
              <a:t>Met this month to discuss findings and next steps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74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8324"/>
            <a:ext cx="7620000" cy="644993"/>
          </a:xfrm>
        </p:spPr>
        <p:txBody>
          <a:bodyPr/>
          <a:lstStyle/>
          <a:p>
            <a:r>
              <a:rPr lang="en-US" dirty="0" smtClean="0"/>
              <a:t>Old vs. New Rubric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564" y="1905000"/>
            <a:ext cx="7128636" cy="4495800"/>
          </a:xfrm>
        </p:spPr>
        <p:txBody>
          <a:bodyPr/>
          <a:lstStyle/>
          <a:p>
            <a:r>
              <a:rPr lang="en-US" dirty="0" smtClean="0"/>
              <a:t>Changed header names and assigned numerical values</a:t>
            </a:r>
          </a:p>
          <a:p>
            <a:r>
              <a:rPr lang="en-US" dirty="0" smtClean="0"/>
              <a:t>Revised language (ex. 2 vs. 3)</a:t>
            </a:r>
          </a:p>
          <a:p>
            <a:pPr lvl="1"/>
            <a:r>
              <a:rPr lang="en-US" dirty="0" smtClean="0"/>
              <a:t>Some inconsistent (comparing apples to oranges)</a:t>
            </a:r>
            <a:endParaRPr lang="en-US" dirty="0"/>
          </a:p>
          <a:p>
            <a:r>
              <a:rPr lang="en-US" dirty="0" smtClean="0"/>
              <a:t>Removed aspects of outcomes that could not be reasonably evaluated by out readers after the fact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01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646" y="1905000"/>
            <a:ext cx="6903553" cy="425172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SLO 2A: 	</a:t>
            </a:r>
            <a:r>
              <a:rPr lang="en-US" dirty="0" err="1"/>
              <a:t>Avg</a:t>
            </a:r>
            <a:r>
              <a:rPr lang="en-US" dirty="0"/>
              <a:t> 1.53, Med 2</a:t>
            </a:r>
          </a:p>
          <a:p>
            <a:r>
              <a:rPr lang="en-US" dirty="0"/>
              <a:t>SLO 2B: 	</a:t>
            </a:r>
            <a:r>
              <a:rPr lang="en-US" dirty="0" err="1"/>
              <a:t>Avg</a:t>
            </a:r>
            <a:r>
              <a:rPr lang="en-US" dirty="0"/>
              <a:t> 1.11, Med 1</a:t>
            </a:r>
          </a:p>
          <a:p>
            <a:r>
              <a:rPr lang="en-US" dirty="0"/>
              <a:t>SLO 3: 	</a:t>
            </a:r>
            <a:r>
              <a:rPr lang="en-US" dirty="0" err="1"/>
              <a:t>Avg</a:t>
            </a:r>
            <a:r>
              <a:rPr lang="en-US" dirty="0"/>
              <a:t> 1.36, Med 1</a:t>
            </a:r>
          </a:p>
          <a:p>
            <a:r>
              <a:rPr lang="en-US" dirty="0"/>
              <a:t>SLO 4: 	</a:t>
            </a:r>
            <a:r>
              <a:rPr lang="en-US" dirty="0" err="1"/>
              <a:t>Avg</a:t>
            </a:r>
            <a:r>
              <a:rPr lang="en-US" dirty="0"/>
              <a:t> 1.68, Med 2</a:t>
            </a:r>
          </a:p>
          <a:p>
            <a:r>
              <a:rPr lang="en-US" dirty="0"/>
              <a:t>SLO 5: 	</a:t>
            </a:r>
            <a:r>
              <a:rPr lang="en-US" dirty="0" err="1"/>
              <a:t>Avg</a:t>
            </a:r>
            <a:r>
              <a:rPr lang="en-US" dirty="0"/>
              <a:t> 1.10, Med 1</a:t>
            </a:r>
          </a:p>
          <a:p>
            <a:r>
              <a:rPr lang="en-US" dirty="0"/>
              <a:t>SLO 6A:	</a:t>
            </a:r>
            <a:r>
              <a:rPr lang="en-US" dirty="0" err="1"/>
              <a:t>Avg</a:t>
            </a:r>
            <a:r>
              <a:rPr lang="en-US" dirty="0"/>
              <a:t> 1.88, Med 2</a:t>
            </a:r>
          </a:p>
          <a:p>
            <a:r>
              <a:rPr lang="en-US" dirty="0"/>
              <a:t>SLO 6B: 	</a:t>
            </a:r>
            <a:r>
              <a:rPr lang="en-US" dirty="0" err="1"/>
              <a:t>Avg</a:t>
            </a:r>
            <a:r>
              <a:rPr lang="en-US" dirty="0"/>
              <a:t> 1.64, Med 2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479 duplicated pieces of student work rated. </a:t>
            </a:r>
            <a:endParaRPr lang="en-US" dirty="0" smtClean="0"/>
          </a:p>
          <a:p>
            <a:r>
              <a:rPr lang="en-US" dirty="0" smtClean="0"/>
              <a:t>SLO </a:t>
            </a:r>
            <a:r>
              <a:rPr lang="en-US" dirty="0"/>
              <a:t>6A and 6B rated the most. </a:t>
            </a:r>
            <a:endParaRPr lang="en-US" dirty="0" smtClean="0"/>
          </a:p>
          <a:p>
            <a:r>
              <a:rPr lang="en-US" dirty="0" smtClean="0"/>
              <a:t>SLO </a:t>
            </a:r>
            <a:r>
              <a:rPr lang="en-US" dirty="0"/>
              <a:t>5 rated the fewest.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91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 We Discussed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7790" y="1703951"/>
            <a:ext cx="7289409" cy="469684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Still have about 250 pieces of student work to rate</a:t>
            </a:r>
          </a:p>
          <a:p>
            <a:r>
              <a:rPr lang="en-US" dirty="0" smtClean="0"/>
              <a:t>Rubric seems to be ok to proceed</a:t>
            </a:r>
          </a:p>
          <a:p>
            <a:r>
              <a:rPr lang="en-US" dirty="0" smtClean="0"/>
              <a:t>Difficult for raters to see all of the SLOs in various assignments (e.g. instructors said they were in assignment, but readers couldn’t see it clearly)</a:t>
            </a:r>
          </a:p>
          <a:p>
            <a:r>
              <a:rPr lang="en-US" dirty="0" smtClean="0"/>
              <a:t>Difficult to evaluate 4-6 SLOs per assignment </a:t>
            </a:r>
          </a:p>
          <a:p>
            <a:r>
              <a:rPr lang="en-US" dirty="0" smtClean="0"/>
              <a:t>Sometimes assignment details weren’t always clear</a:t>
            </a:r>
          </a:p>
          <a:p>
            <a:r>
              <a:rPr lang="en-US" dirty="0" smtClean="0"/>
              <a:t>Even though raters struggled a bit with ratings, overall ratings were fairly consistent between raters (O vs. 1 or 1 vs. 2 or 2 vs. 3). But will examine further.</a:t>
            </a:r>
          </a:p>
          <a:p>
            <a:r>
              <a:rPr lang="en-US" dirty="0" smtClean="0"/>
              <a:t>Would be better that raters talk and ask questions of each other instead of working independently</a:t>
            </a:r>
          </a:p>
          <a:p>
            <a:r>
              <a:rPr lang="en-US" dirty="0" smtClean="0"/>
              <a:t>Expertise is needed to develop consistency in ratings over time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481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326" y="1905000"/>
            <a:ext cx="7385873" cy="4495800"/>
          </a:xfrm>
        </p:spPr>
        <p:txBody>
          <a:bodyPr/>
          <a:lstStyle/>
          <a:p>
            <a:r>
              <a:rPr lang="en-US" dirty="0" smtClean="0"/>
              <a:t>Continue to use same rubric</a:t>
            </a:r>
          </a:p>
          <a:p>
            <a:r>
              <a:rPr lang="en-US" dirty="0" smtClean="0"/>
              <a:t>Examine inter-related reliability</a:t>
            </a:r>
          </a:p>
          <a:p>
            <a:r>
              <a:rPr lang="en-US" dirty="0" smtClean="0"/>
              <a:t>Develop template for reporting results</a:t>
            </a:r>
          </a:p>
          <a:p>
            <a:pPr lvl="1"/>
            <a:r>
              <a:rPr lang="en-US" dirty="0" smtClean="0"/>
              <a:t>Statistics</a:t>
            </a:r>
          </a:p>
          <a:p>
            <a:pPr lvl="1"/>
            <a:r>
              <a:rPr lang="en-US" dirty="0" smtClean="0"/>
              <a:t>Qualitative themes the readers see</a:t>
            </a:r>
          </a:p>
          <a:p>
            <a:pPr lvl="1"/>
            <a:r>
              <a:rPr lang="en-US" dirty="0" smtClean="0"/>
              <a:t>Areas of focus for improvement for future FYS courses</a:t>
            </a:r>
          </a:p>
          <a:p>
            <a:pPr lvl="2"/>
            <a:r>
              <a:rPr lang="en-US" dirty="0" smtClean="0"/>
              <a:t>Professional development opportunities</a:t>
            </a:r>
          </a:p>
          <a:p>
            <a:pPr lvl="2"/>
            <a:r>
              <a:rPr lang="en-US" dirty="0" smtClean="0"/>
              <a:t>Regular communication with FYS instructors</a:t>
            </a:r>
          </a:p>
          <a:p>
            <a:pPr lvl="1"/>
            <a:r>
              <a:rPr lang="en-US" dirty="0" smtClean="0"/>
              <a:t>University-wide recommendations to “close the loop”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99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43</TotalTime>
  <Words>723</Words>
  <Application>Microsoft Macintosh PowerPoint</Application>
  <PresentationFormat>On-screen Show (4:3)</PresentationFormat>
  <Paragraphs>126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Pushpin</vt:lpstr>
      <vt:lpstr>FYS Assessment</vt:lpstr>
      <vt:lpstr>Fall 2015 FYS Instructor Survey</vt:lpstr>
      <vt:lpstr>Distribution of SLOs </vt:lpstr>
      <vt:lpstr>Fall 2015 Data Collection</vt:lpstr>
      <vt:lpstr>Spring 2015 Examination of Student Work</vt:lpstr>
      <vt:lpstr>Old vs. New Rubric</vt:lpstr>
      <vt:lpstr>Quick Results</vt:lpstr>
      <vt:lpstr>Themes We Discussed</vt:lpstr>
      <vt:lpstr>Recommendations</vt:lpstr>
      <vt:lpstr>Summer Work</vt:lpstr>
      <vt:lpstr>Fall 2016 Collection of  Student Work</vt:lpstr>
      <vt:lpstr>Directions</vt:lpstr>
    </vt:vector>
  </TitlesOfParts>
  <Company>University of Wyoming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FYS Assessment</dc:title>
  <dc:creator>Erika Prager</dc:creator>
  <cp:lastModifiedBy>Erika Prager</cp:lastModifiedBy>
  <cp:revision>5</cp:revision>
  <dcterms:created xsi:type="dcterms:W3CDTF">2016-05-12T01:38:08Z</dcterms:created>
  <dcterms:modified xsi:type="dcterms:W3CDTF">2016-05-12T02:21:19Z</dcterms:modified>
</cp:coreProperties>
</file>