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9" r:id="rId3"/>
    <p:sldId id="268" r:id="rId4"/>
    <p:sldId id="293" r:id="rId5"/>
    <p:sldId id="267" r:id="rId6"/>
    <p:sldId id="275" r:id="rId7"/>
    <p:sldId id="292" r:id="rId8"/>
    <p:sldId id="294" r:id="rId9"/>
    <p:sldId id="295" r:id="rId10"/>
    <p:sldId id="298" r:id="rId11"/>
    <p:sldId id="297" r:id="rId12"/>
    <p:sldId id="282" r:id="rId13"/>
    <p:sldId id="283" r:id="rId14"/>
    <p:sldId id="284" r:id="rId15"/>
    <p:sldId id="289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jamin Rashford" initials="BR" lastIdx="7" clrIdx="0"/>
  <p:cmAuthor id="1" name="dmcleod" initials="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 scaleToFitPaper="1"/>
  <p:clrMru>
    <a:srgbClr val="CC99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61446" autoAdjust="0"/>
  </p:normalViewPr>
  <p:slideViewPr>
    <p:cSldViewPr>
      <p:cViewPr varScale="1">
        <p:scale>
          <a:sx n="68" d="100"/>
          <a:sy n="68" d="100"/>
        </p:scale>
        <p:origin x="-21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22T10:36:31.007" idx="4">
    <p:pos x="10" y="10"/>
    <p:text>Could point out here:  Given the importance of amenities in specific land markets (e.g. western WY), HPM using aggregate data, such as the state- or even county-level, will produce coarse estimates of land values.  The aggregate data models will also have difficulty accurately assessing the relative influence of amenity and productive characteristics on agricultural land values.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052B2C6-F8F0-427E-8558-29A0AD880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4A24F2C-64BD-4233-99C5-DBD7CB186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68566-2185-4520-BB1F-935D4B16B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dirty="0" smtClean="0"/>
              <a:t>Western States facing population growth, drought, competition for resources particularly land. </a:t>
            </a:r>
          </a:p>
          <a:p>
            <a:pPr eaLnBrk="1" hangingPunct="1"/>
            <a:r>
              <a:rPr lang="en-US" sz="1400" dirty="0" smtClean="0"/>
              <a:t>What is fueling this competition? </a:t>
            </a:r>
          </a:p>
          <a:p>
            <a:pPr eaLnBrk="1" hangingPunct="1"/>
            <a:r>
              <a:rPr lang="en-US" sz="1400" dirty="0" smtClean="0"/>
              <a:t>What land is most sought after?</a:t>
            </a:r>
          </a:p>
          <a:p>
            <a:pPr eaLnBrk="1" hangingPunct="1"/>
            <a:r>
              <a:rPr lang="en-US" sz="1400" dirty="0" smtClean="0"/>
              <a:t>How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 </a:t>
            </a:r>
            <a:r>
              <a:rPr lang="en-US" sz="1400" dirty="0" smtClean="0"/>
              <a:t>might individual planning, land use planning and tax policy benefit from this inquiry?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View components (Shrub as Sagebrush, Deciduous Trees as Cottonwoods or Willows); Distance from Federal Lands and Big Game Wildlife Habitat exact per unit price penalties relative to the mean value; Again this is most notable for western Wyoming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1% change,</a:t>
            </a:r>
          </a:p>
          <a:p>
            <a:pPr eaLnBrk="1" hangingPunct="1"/>
            <a:r>
              <a:rPr lang="en-US" smtClean="0"/>
              <a:t>1 mile change per acre impact,</a:t>
            </a:r>
          </a:p>
          <a:p>
            <a:pPr eaLnBrk="1" hangingPunct="1"/>
            <a:r>
              <a:rPr lang="en-US" smtClean="0"/>
              <a:t>1% change in amount of habitat</a:t>
            </a:r>
          </a:p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928E5-8269-49F7-92B7-69C44FBF883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EE5840-A406-4DB2-A81E-AD5FED53B88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smtClean="0"/>
              <a:t>Assessed value the basis of determining Taxes due by Parcel</a:t>
            </a:r>
          </a:p>
          <a:p>
            <a:pPr eaLnBrk="1" hangingPunct="1"/>
            <a:r>
              <a:rPr lang="en-US" sz="1400" smtClean="0"/>
              <a:t>Imprecise assessment leads to inaccurate (inequitable) taxation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smtClean="0"/>
              <a:t>Consider how model performs across state</a:t>
            </a:r>
          </a:p>
          <a:p>
            <a:pPr eaLnBrk="1" hangingPunct="1"/>
            <a:r>
              <a:rPr lang="en-US" sz="1400" smtClean="0"/>
              <a:t>Evidence that there are regional land markets using a pair-wise  test of means via WCE </a:t>
            </a:r>
          </a:p>
          <a:p>
            <a:pPr eaLnBrk="1" hangingPunct="1"/>
            <a:r>
              <a:rPr lang="en-US" sz="1400" smtClean="0"/>
              <a:t>(consistent w/attributes and distance band ala basin and range/watersheds)</a:t>
            </a:r>
          </a:p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CBED0-A7CE-4CBC-A5B4-E285A6F66F5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u="sng" smtClean="0"/>
              <a:t>WY State-Statute Approach</a:t>
            </a:r>
          </a:p>
          <a:p>
            <a:pPr eaLnBrk="1" hangingPunct="1"/>
            <a:r>
              <a:rPr lang="en-US" sz="1400" smtClean="0"/>
              <a:t>Assessed value of land is determined by production attributes 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smtClean="0"/>
              <a:t>Comparison of State v. FGLS HPM approach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smtClean="0"/>
              <a:t>State approach is adequate for </a:t>
            </a:r>
            <a:r>
              <a:rPr lang="en-US" sz="1400" i="1" smtClean="0"/>
              <a:t>Central, Eastern Regions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smtClean="0"/>
              <a:t>Amenities play important role in determining land values in the </a:t>
            </a:r>
            <a:r>
              <a:rPr lang="en-US" sz="1400" b="1" smtClean="0"/>
              <a:t>Western part of WY</a:t>
            </a:r>
          </a:p>
          <a:p>
            <a:pPr eaLnBrk="1" hangingPunct="1"/>
            <a:r>
              <a:rPr lang="en-US" sz="1400" smtClean="0"/>
              <a:t>Ignoring their contribution may lead to inaccurate assessed valuation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71A73-9354-44C9-823E-B3F961593A8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dirty="0" smtClean="0"/>
              <a:t>Are amenity rich parcels </a:t>
            </a:r>
            <a:r>
              <a:rPr lang="en-US" sz="1400" dirty="0" smtClean="0"/>
              <a:t>under taxed </a:t>
            </a:r>
            <a:r>
              <a:rPr lang="en-US" sz="1400" dirty="0" smtClean="0"/>
              <a:t>relative to highly productive lands w/fewer amenities?</a:t>
            </a:r>
          </a:p>
          <a:p>
            <a:pPr eaLnBrk="1" hangingPunct="1"/>
            <a:r>
              <a:rPr lang="en-US" sz="1400" dirty="0" smtClean="0"/>
              <a:t>What is agricultural land use? 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Lands in demand (amenity) may become lands sold, subdivided and fragmented: might this be a means to detect lands at risk of conversion from Ag into other less socially beneficial uses? </a:t>
            </a:r>
          </a:p>
          <a:p>
            <a:pPr eaLnBrk="1" hangingPunct="1"/>
            <a:r>
              <a:rPr lang="en-US" sz="1400" dirty="0" smtClean="0"/>
              <a:t>Might it be the target of conservation/preservation efforts/$$??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Land attributes of value may be opportunities for landowners to secure rents from </a:t>
            </a:r>
            <a:r>
              <a:rPr lang="en-US" sz="1400" dirty="0" smtClean="0"/>
              <a:t>agro-tourism</a:t>
            </a:r>
            <a:r>
              <a:rPr lang="en-US" sz="1400" dirty="0" smtClean="0"/>
              <a:t>, fee </a:t>
            </a:r>
            <a:r>
              <a:rPr lang="en-US" sz="1400" dirty="0" smtClean="0"/>
              <a:t>hunting/fishing; </a:t>
            </a:r>
          </a:p>
          <a:p>
            <a:pPr eaLnBrk="1" hangingPunct="1"/>
            <a:r>
              <a:rPr lang="en-US" sz="1400" dirty="0" smtClean="0"/>
              <a:t>or </a:t>
            </a:r>
            <a:r>
              <a:rPr lang="en-US" sz="1400" dirty="0" smtClean="0"/>
              <a:t>as </a:t>
            </a:r>
            <a:r>
              <a:rPr lang="en-US" sz="1400" dirty="0" smtClean="0"/>
              <a:t>a criteria </a:t>
            </a:r>
            <a:r>
              <a:rPr lang="en-US" sz="1400" dirty="0" smtClean="0"/>
              <a:t>for enrollment in public land preservation programs OR nonprofits land trust </a:t>
            </a:r>
            <a:r>
              <a:rPr lang="en-US" sz="1400" dirty="0" smtClean="0"/>
              <a:t>contracts.</a:t>
            </a:r>
            <a:endParaRPr lang="en-US" sz="1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BB2EA-8FA1-4CE4-BCB2-4476BCFACA6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u="sng" dirty="0" smtClean="0"/>
              <a:t>Supply</a:t>
            </a:r>
            <a:endParaRPr lang="en-US" sz="1400" u="sng" dirty="0" smtClean="0"/>
          </a:p>
          <a:p>
            <a:pPr eaLnBrk="1" hangingPunct="1">
              <a:buFontTx/>
              <a:buChar char="•"/>
            </a:pPr>
            <a:r>
              <a:rPr lang="en-US" sz="1400" dirty="0" err="1" smtClean="0"/>
              <a:t>Prodn</a:t>
            </a:r>
            <a:r>
              <a:rPr lang="en-US" sz="1400" dirty="0" smtClean="0"/>
              <a:t> Costs Rising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Aging Operators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Nuisance from </a:t>
            </a:r>
            <a:r>
              <a:rPr lang="en-US" sz="1400" dirty="0" err="1" smtClean="0"/>
              <a:t>NonAg</a:t>
            </a:r>
            <a:r>
              <a:rPr lang="en-US" sz="1400" dirty="0" smtClean="0"/>
              <a:t> Landowners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u="sng" dirty="0" smtClean="0"/>
              <a:t>Demand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Population Growth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2nd Home Growth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Wealth Magnet</a:t>
            </a:r>
          </a:p>
          <a:p>
            <a:pPr eaLnBrk="1" hangingPunct="1">
              <a:buFontTx/>
              <a:buNone/>
            </a:pPr>
            <a:endParaRPr lang="en-US" sz="1400" dirty="0" smtClean="0"/>
          </a:p>
          <a:p>
            <a:pPr eaLnBrk="1" hangingPunct="1">
              <a:buFontTx/>
              <a:buNone/>
            </a:pPr>
            <a:r>
              <a:rPr lang="en-US" sz="1400" b="1" dirty="0" smtClean="0"/>
              <a:t>Development of Important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Ecological</a:t>
            </a:r>
            <a:r>
              <a:rPr lang="en-US" sz="1400" b="1" baseline="0" dirty="0" smtClean="0"/>
              <a:t> and Recreational Parcels</a:t>
            </a:r>
          </a:p>
          <a:p>
            <a:pPr eaLnBrk="1" hangingPunct="1">
              <a:buFontTx/>
              <a:buNone/>
            </a:pPr>
            <a:r>
              <a:rPr lang="en-US" sz="1400" b="1" baseline="0" dirty="0" smtClean="0"/>
              <a:t>Distant from the Central City</a:t>
            </a:r>
          </a:p>
          <a:p>
            <a:pPr eaLnBrk="1" hangingPunct="1">
              <a:buFontTx/>
              <a:buNone/>
            </a:pPr>
            <a:endParaRPr lang="en-US" sz="1400" dirty="0" smtClean="0"/>
          </a:p>
          <a:p>
            <a:pPr eaLnBrk="1" hangingPunct="1"/>
            <a:r>
              <a:rPr lang="en-US" sz="1400" u="sng" dirty="0" smtClean="0"/>
              <a:t>Consistent/Precise HPM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Parcel Specific Attributes utilizing GIS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Small But Detailed Data Set</a:t>
            </a:r>
          </a:p>
          <a:p>
            <a:pPr eaLnBrk="1" hangingPunct="1">
              <a:buFontTx/>
              <a:buChar char="•"/>
            </a:pPr>
            <a:r>
              <a:rPr lang="en-US" sz="1400" dirty="0" smtClean="0"/>
              <a:t>Sample of WY Ag Parcels</a:t>
            </a:r>
          </a:p>
          <a:p>
            <a:pPr eaLnBrk="1" hangingPunct="1"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4FE2B3-682A-4D20-B4E0-A53FB3842F5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dirty="0" smtClean="0"/>
              <a:t>Study </a:t>
            </a:r>
            <a:r>
              <a:rPr lang="en-US" sz="1400" dirty="0" smtClean="0"/>
              <a:t>in WY, Land Econ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Study in WY, </a:t>
            </a:r>
            <a:r>
              <a:rPr lang="en-US" sz="1400" dirty="0" err="1" smtClean="0"/>
              <a:t>EcoEco</a:t>
            </a:r>
            <a:endParaRPr lang="en-US" sz="14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Conceptual pieces indicating multiple views of value(s) associated with Agricultural </a:t>
            </a:r>
            <a:r>
              <a:rPr lang="en-US" sz="1400" dirty="0" smtClean="0"/>
              <a:t>Lands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Research with Measures indicating Ag Land Values primarily driven by Production Characteristics</a:t>
            </a:r>
            <a:endParaRPr lang="en-US" sz="1400" dirty="0" smtClean="0"/>
          </a:p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C8587B-10B9-4206-B908-B8495FF0DB6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83063"/>
            <a:ext cx="5486400" cy="4570412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400" u="sng" smtClean="0"/>
              <a:t>Env Amenity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Public Lands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Wildlife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Recreation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Scenery/Open Space</a:t>
            </a:r>
          </a:p>
          <a:p>
            <a:pPr eaLnBrk="1" hangingPunct="1">
              <a:lnSpc>
                <a:spcPct val="90000"/>
              </a:lnSpc>
            </a:pPr>
            <a:endParaRPr 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sz="1400" u="sng" smtClean="0"/>
              <a:t>Prodn value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Soils (AUM basis)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Water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Improvements</a:t>
            </a:r>
          </a:p>
          <a:p>
            <a:pPr eaLnBrk="1" hangingPunct="1">
              <a:lnSpc>
                <a:spcPct val="90000"/>
              </a:lnSpc>
            </a:pPr>
            <a:endParaRPr 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sz="1400" u="sng" smtClean="0"/>
              <a:t>Geog Mkts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Basin &amp; Range/Watershed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400" smtClean="0"/>
              <a:t>Amenity clusters</a:t>
            </a:r>
          </a:p>
          <a:p>
            <a:pPr eaLnBrk="1" hangingPunct="1">
              <a:lnSpc>
                <a:spcPct val="90000"/>
              </a:lnSpc>
            </a:pPr>
            <a:endParaRPr 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sz="1400" u="sng" smtClean="0"/>
              <a:t>Policy to Maintain Ag Viability</a:t>
            </a:r>
            <a:endParaRPr 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sz="1400" smtClean="0"/>
              <a:t>Productivity Intent</a:t>
            </a:r>
            <a:endParaRPr lang="en-US" sz="1400" u="sng" smtClean="0"/>
          </a:p>
          <a:p>
            <a:pPr eaLnBrk="1" hangingPunct="1">
              <a:lnSpc>
                <a:spcPct val="90000"/>
              </a:lnSpc>
            </a:pPr>
            <a:endParaRPr lang="en-US" sz="14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356E6-1F27-4358-B1C3-B7CDD347AE0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u="sng" smtClean="0"/>
              <a:t>HPM</a:t>
            </a:r>
          </a:p>
          <a:p>
            <a:pPr eaLnBrk="1" hangingPunct="1"/>
            <a:r>
              <a:rPr lang="en-US" sz="1400" smtClean="0"/>
              <a:t>Reduced form model indicating price discovery as a function of both Prodn + Amenity determinants of price (multiple land market demand segments)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b="1" u="sng" smtClean="0"/>
              <a:t>FGLS Model:</a:t>
            </a:r>
          </a:p>
          <a:p>
            <a:pPr eaLnBrk="1" hangingPunct="1"/>
            <a:r>
              <a:rPr lang="en-US" sz="1400" smtClean="0"/>
              <a:t>Residual Plots (nonspherical errors)</a:t>
            </a:r>
          </a:p>
          <a:p>
            <a:pPr eaLnBrk="1" hangingPunct="1"/>
            <a:r>
              <a:rPr lang="en-US" sz="1400" smtClean="0"/>
              <a:t>Outliers (yes but not the remedy)</a:t>
            </a:r>
          </a:p>
          <a:p>
            <a:pPr eaLnBrk="1" hangingPunct="1"/>
            <a:r>
              <a:rPr lang="en-US" sz="1400" smtClean="0"/>
              <a:t>Mulitcollinearity (NO)</a:t>
            </a:r>
          </a:p>
          <a:p>
            <a:pPr eaLnBrk="1" hangingPunct="1"/>
            <a:r>
              <a:rPr lang="en-US" sz="1400" smtClean="0"/>
              <a:t>OLS w/Whites Adjustment (persistent nonspherical errors)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b="1" smtClean="0"/>
              <a:t>HETEROSKEDASTICITY!!!</a:t>
            </a:r>
          </a:p>
          <a:p>
            <a:pPr eaLnBrk="1" hangingPunct="1"/>
            <a:r>
              <a:rPr lang="en-US" sz="1400" b="1" smtClean="0"/>
              <a:t>SPATIAL AUTOCORRELATION!!!</a:t>
            </a:r>
          </a:p>
          <a:p>
            <a:pPr eaLnBrk="1" hangingPunct="1"/>
            <a:endParaRPr lang="en-US" sz="1400" b="1" smtClean="0"/>
          </a:p>
          <a:p>
            <a:pPr eaLnBrk="1" hangingPunct="1"/>
            <a:r>
              <a:rPr lang="en-US" sz="1400" smtClean="0"/>
              <a:t>Spatial Autocorrelation Detected</a:t>
            </a:r>
          </a:p>
          <a:p>
            <a:pPr eaLnBrk="1" hangingPunct="1"/>
            <a:r>
              <a:rPr lang="en-US" sz="1400" smtClean="0"/>
              <a:t>Spatial Correlated Errors</a:t>
            </a:r>
          </a:p>
          <a:p>
            <a:pPr eaLnBrk="1" hangingPunct="1"/>
            <a:r>
              <a:rPr lang="en-US" sz="1400" smtClean="0"/>
              <a:t>Distance Band of 54 miles to Weight Nearby Parcels</a:t>
            </a:r>
          </a:p>
          <a:p>
            <a:pPr eaLnBrk="1" hangingPunct="1"/>
            <a:endParaRPr lang="en-US" sz="1400" smtClean="0"/>
          </a:p>
          <a:p>
            <a:pPr eaLnBrk="1" hangingPunct="1"/>
            <a:r>
              <a:rPr lang="en-US" sz="1400" smtClean="0"/>
              <a:t>Persistent Heteroskedasticity</a:t>
            </a:r>
          </a:p>
          <a:p>
            <a:pPr eaLnBrk="1" hangingPunct="1"/>
            <a:r>
              <a:rPr lang="en-US" sz="1400" smtClean="0"/>
              <a:t>Unknown source </a:t>
            </a:r>
          </a:p>
          <a:p>
            <a:pPr eaLnBrk="1" hangingPunct="1"/>
            <a:r>
              <a:rPr lang="en-US" sz="1400" smtClean="0"/>
              <a:t>Residual Weights (Absolute Value)</a:t>
            </a:r>
          </a:p>
          <a:p>
            <a:pPr eaLnBrk="1" hangingPunct="1"/>
            <a:endParaRPr lang="en-US" sz="14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Incorporating Amenity Values into Land Value Model yields greater explanatory power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Variables tended to share signs and significance (ROBUSTNESS) Across Many Models (Linear Fn Form as best)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Adjustments/Transformations of </a:t>
            </a:r>
            <a:r>
              <a:rPr lang="en-US" dirty="0" err="1" smtClean="0"/>
              <a:t>Var</a:t>
            </a:r>
            <a:r>
              <a:rPr lang="en-US" dirty="0" smtClean="0"/>
              <a:t>/Co-VAR matrix via FGLS</a:t>
            </a:r>
          </a:p>
          <a:p>
            <a:pPr eaLnBrk="1" hangingPunct="1"/>
            <a:r>
              <a:rPr lang="en-US" dirty="0" smtClean="0"/>
              <a:t>Improves accuracy (reduces SE) of </a:t>
            </a:r>
            <a:r>
              <a:rPr lang="en-US" dirty="0" smtClean="0"/>
              <a:t>parameters</a:t>
            </a:r>
          </a:p>
          <a:p>
            <a:pPr eaLnBrk="1" hangingPunct="1"/>
            <a:r>
              <a:rPr lang="en-US" dirty="0" smtClean="0"/>
              <a:t>Indicates Specific Parcel features that add or subtract value (Amenity – </a:t>
            </a:r>
            <a:r>
              <a:rPr lang="en-US" dirty="0" err="1" smtClean="0"/>
              <a:t>Dis</a:t>
            </a:r>
            <a:r>
              <a:rPr lang="en-US" dirty="0" smtClean="0"/>
              <a:t>-amenity)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45896A-EFF0-4B6F-AE60-127BF748278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 how well the Predicted Model performs relative to State Statute valuation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58187D-0532-4011-9794-182E1FEBDFF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Amenity values constitute roughly 5-60% of a given parcel’s value with the average parcel consisting of nearly 1/3 amenity driven value;</a:t>
            </a:r>
          </a:p>
          <a:p>
            <a:pPr eaLnBrk="1" hangingPunct="1"/>
            <a:r>
              <a:rPr lang="en-US" smtClean="0"/>
              <a:t>Note the variability across regions and the importance of Amenities to Western WY Land Prices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03AF7-C81A-4A8E-99A2-6CC107A688D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View components (Alpine Vistas); Roughness of Horizon; on-parcel angling offer per unit premiums relative to the mean value;</a:t>
            </a:r>
          </a:p>
          <a:p>
            <a:pPr eaLnBrk="1" hangingPunct="1"/>
            <a:r>
              <a:rPr lang="en-US" smtClean="0"/>
              <a:t>This  is particularly the case for western Wyoming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1% change in view component</a:t>
            </a:r>
          </a:p>
          <a:p>
            <a:pPr eaLnBrk="1" hangingPunct="1"/>
            <a:r>
              <a:rPr lang="en-US" smtClean="0"/>
              <a:t>10 meters of elevation change</a:t>
            </a:r>
          </a:p>
          <a:p>
            <a:pPr eaLnBrk="1" hangingPunct="1"/>
            <a:r>
              <a:rPr lang="en-US" smtClean="0"/>
              <a:t>Improvement in fishing quality from one quality level to the next</a:t>
            </a:r>
          </a:p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D77B29-13BE-4C5C-9610-350143F63A2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F5636-59CC-4D8D-B1A1-5A1BB9F29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30466-B455-4F6F-9985-06C986B98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40B69-7AC0-4407-ACAF-7F09B402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C5B25-1E57-4481-A0BA-22592EB5D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3C2CC-E2B8-4871-A7DB-1DAF8D3E6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FC5CD-C584-4902-92F4-DC8D6C878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E22E-2104-4D1A-B538-75100C311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0097E-2EE4-43AA-B178-1245CB18D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A781-D21C-44FE-A8C0-8F86D10F9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607B1-88F3-473D-8EEE-B3767DC7A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F99E-1543-4C63-A2B9-9288078CA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B4A8CE8-3F5C-4136-861B-37830F855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3820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The Effects of Scenic and Environmental Amenities on Agricultural Land Values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362200"/>
            <a:ext cx="7391400" cy="4267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sz="2000" dirty="0" smtClean="0"/>
              <a:t>		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James Wasson, Donald M. McLeod,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Christopher T. Bastian and Benjamin S. Rashford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Ag.&amp; Appl. Econ. University of Wyoming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effectLst/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effectLst/>
                <a:latin typeface="Arial Narrow" pitchFamily="34" charset="0"/>
              </a:rPr>
              <a:t>AAEA 2010 Organized Symposium</a:t>
            </a:r>
            <a:r>
              <a:rPr lang="en-US" sz="2800" dirty="0" smtClean="0">
                <a:effectLst/>
                <a:latin typeface="Arial Narrow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“Quantifying the Determinants of Land Values: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The Impacts of Irrigation, Recreational Amenities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and off-Farm Income.”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	Acknowledgements: USDA NRI &amp; WY AES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Amenity Premiums (+$/acre)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43000" y="1600200"/>
          <a:ext cx="7086600" cy="4215765"/>
        </p:xfrm>
        <a:graphic>
          <a:graphicData uri="http://schemas.openxmlformats.org/drawingml/2006/table">
            <a:tbl>
              <a:tblPr/>
              <a:tblGrid>
                <a:gridCol w="1524001"/>
                <a:gridCol w="1981200"/>
                <a:gridCol w="1922438"/>
                <a:gridCol w="1658961"/>
              </a:tblGrid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Alpine View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Roughness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View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Fishing Quality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$93.52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$202.64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$82.44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$28.59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$31.29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$71.82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$43.08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Dis</a:t>
            </a:r>
            <a:r>
              <a:rPr lang="en-US" dirty="0" smtClean="0"/>
              <a:t>-Amenity Penalties (-$/acre)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1752600"/>
          <a:ext cx="7391400" cy="4215765"/>
        </p:xfrm>
        <a:graphic>
          <a:graphicData uri="http://schemas.openxmlformats.org/drawingml/2006/table">
            <a:tbl>
              <a:tblPr/>
              <a:tblGrid>
                <a:gridCol w="1219201"/>
                <a:gridCol w="1905000"/>
                <a:gridCol w="2286000"/>
                <a:gridCol w="1981199"/>
              </a:tblGrid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Land Cover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Distance from </a:t>
                      </a: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Federal</a:t>
                      </a:r>
                      <a:r>
                        <a:rPr lang="en-US" sz="2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Lands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Wildlife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-$58.06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-$43.77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-$28.92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-$38.09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-$56.90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-$13.06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-$20.80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-$114.58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-$4.84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-$38.09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-$71.75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-$15.16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Land Value &amp; Tax Assessment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Improved Tax </a:t>
            </a:r>
            <a:r>
              <a:rPr lang="en-US" dirty="0" smtClean="0">
                <a:effectLst/>
                <a:latin typeface="Arial Narrow" pitchFamily="34" charset="0"/>
              </a:rPr>
              <a:t>Assessment = Tax Efficiency/Equity</a:t>
            </a: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Estimated Land Prices </a:t>
            </a:r>
            <a:r>
              <a:rPr lang="en-US" dirty="0" smtClean="0">
                <a:effectLst/>
                <a:latin typeface="Arial Narrow" pitchFamily="34" charset="0"/>
              </a:rPr>
              <a:t>yield Regional (and sub regional) Differences: 				</a:t>
            </a:r>
            <a:r>
              <a:rPr lang="en-US" i="1" dirty="0" smtClean="0">
                <a:effectLst/>
                <a:latin typeface="Arial Narrow" pitchFamily="34" charset="0"/>
              </a:rPr>
              <a:t>Heterogeneous Spatial </a:t>
            </a:r>
            <a:r>
              <a:rPr lang="en-US" i="1" dirty="0" smtClean="0">
                <a:effectLst/>
                <a:latin typeface="Arial Narrow" pitchFamily="34" charset="0"/>
              </a:rPr>
              <a:t>Markets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Land Value &amp; Tax Assessment (cont.)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WY </a:t>
            </a:r>
            <a:r>
              <a:rPr lang="en-US" dirty="0" smtClean="0">
                <a:effectLst/>
                <a:latin typeface="Arial Narrow" pitchFamily="34" charset="0"/>
              </a:rPr>
              <a:t>State-Statute: Productive </a:t>
            </a:r>
            <a:r>
              <a:rPr lang="en-US" dirty="0" smtClean="0">
                <a:effectLst/>
                <a:latin typeface="Arial Narrow" pitchFamily="34" charset="0"/>
              </a:rPr>
              <a:t>Value Assessment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FGLS Model vs. State-Statute Model Estimates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Differences between Western (Amenity-rich Region) FGLS Estimates and State-Statute Model: </a:t>
            </a:r>
            <a:r>
              <a:rPr lang="en-US" i="1" dirty="0" smtClean="0">
                <a:effectLst/>
                <a:latin typeface="Arial Narrow" pitchFamily="34" charset="0"/>
              </a:rPr>
              <a:t>Amenity-relevant Tax Burden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Implications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315200" cy="42211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/>
                <a:latin typeface="Arial Narrow" pitchFamily="34" charset="0"/>
              </a:rPr>
              <a:t>Property Tax Mechanisms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 Narrow" pitchFamily="34" charset="0"/>
              </a:rPr>
              <a:t>Land Use Planning &amp; Policy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 Narrow" pitchFamily="34" charset="0"/>
              </a:rPr>
              <a:t>Multiple Enterprise Rents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Questions?</a:t>
            </a:r>
          </a:p>
        </p:txBody>
      </p:sp>
      <p:sp>
        <p:nvSpPr>
          <p:cNvPr id="1638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/>
              </a:rPr>
              <a:t>Western Wyoming Parcel</a:t>
            </a:r>
          </a:p>
        </p:txBody>
      </p:sp>
      <p:sp>
        <p:nvSpPr>
          <p:cNvPr id="16388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/>
              </a:rPr>
              <a:t>Eastern Wyoming Parcel</a:t>
            </a:r>
          </a:p>
        </p:txBody>
      </p:sp>
      <p:pic>
        <p:nvPicPr>
          <p:cNvPr id="16389" name="Content Placeholder 11" descr="Wheat%20Farm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5025" y="2286000"/>
            <a:ext cx="4041775" cy="3505200"/>
          </a:xfrm>
        </p:spPr>
      </p:pic>
      <p:pic>
        <p:nvPicPr>
          <p:cNvPr id="16390" name="Content Placeholder 13" descr="i[7]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286000"/>
            <a:ext cx="3886200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525963"/>
          </a:xfrm>
        </p:spPr>
        <p:txBody>
          <a:bodyPr/>
          <a:lstStyle/>
          <a:p>
            <a:r>
              <a:rPr lang="en-US" dirty="0" smtClean="0"/>
              <a:t>Issues</a:t>
            </a:r>
          </a:p>
          <a:p>
            <a:r>
              <a:rPr lang="en-US" dirty="0" smtClean="0"/>
              <a:t>Context</a:t>
            </a:r>
          </a:p>
          <a:p>
            <a:r>
              <a:rPr lang="en-US" dirty="0" smtClean="0"/>
              <a:t>WY Lands</a:t>
            </a:r>
          </a:p>
          <a:p>
            <a:r>
              <a:rPr lang="en-US" dirty="0" smtClean="0"/>
              <a:t>HPM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err="1" smtClean="0"/>
              <a:t>Intrepretation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Problem Motivation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543800" cy="4373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Land 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Supply Concerns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ffectLst/>
              <a:latin typeface="Arial Narrow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Demand 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Considerations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Ex-urban (</a:t>
            </a:r>
            <a:r>
              <a:rPr lang="en-US" strike="sngStrike" dirty="0" smtClean="0">
                <a:effectLst/>
              </a:rPr>
              <a:t>Suburban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) Development Pressure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Consistent/Precise HPM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Previous Work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06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/>
                <a:latin typeface="Arial Narrow" pitchFamily="34" charset="0"/>
              </a:rPr>
              <a:t>Spahr</a:t>
            </a:r>
            <a:r>
              <a:rPr lang="en-US" dirty="0" smtClean="0">
                <a:effectLst/>
                <a:latin typeface="Arial Narrow" pitchFamily="34" charset="0"/>
              </a:rPr>
              <a:t> </a:t>
            </a:r>
            <a:r>
              <a:rPr lang="en-US" dirty="0" smtClean="0">
                <a:effectLst/>
                <a:latin typeface="Arial Narrow" pitchFamily="34" charset="0"/>
              </a:rPr>
              <a:t>&amp;</a:t>
            </a:r>
            <a:r>
              <a:rPr lang="en-US" dirty="0" smtClean="0">
                <a:effectLst/>
                <a:latin typeface="Arial Narrow" pitchFamily="34" charset="0"/>
              </a:rPr>
              <a:t> </a:t>
            </a:r>
            <a:r>
              <a:rPr lang="en-US" dirty="0" err="1" smtClean="0">
                <a:effectLst/>
                <a:latin typeface="Arial Narrow" pitchFamily="34" charset="0"/>
              </a:rPr>
              <a:t>Sunderman</a:t>
            </a:r>
            <a:r>
              <a:rPr lang="en-US" dirty="0" smtClean="0">
                <a:effectLst/>
                <a:latin typeface="Arial Narrow" pitchFamily="34" charset="0"/>
              </a:rPr>
              <a:t>, 1998: </a:t>
            </a:r>
            <a:r>
              <a:rPr lang="en-US" i="1" dirty="0" smtClean="0">
                <a:effectLst/>
                <a:latin typeface="Arial Narrow" pitchFamily="34" charset="0"/>
              </a:rPr>
              <a:t>AG Amenities </a:t>
            </a:r>
            <a:r>
              <a:rPr lang="en-US" i="1" dirty="0" smtClean="0">
                <a:effectLst/>
                <a:latin typeface="Arial Narrow" pitchFamily="34" charset="0"/>
              </a:rPr>
              <a:t>&amp; </a:t>
            </a:r>
            <a:r>
              <a:rPr lang="en-US" i="1" dirty="0" smtClean="0">
                <a:effectLst/>
                <a:latin typeface="Arial Narrow" pitchFamily="34" charset="0"/>
              </a:rPr>
              <a:t>Taxes</a:t>
            </a: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Bastian et al., </a:t>
            </a:r>
            <a:r>
              <a:rPr lang="en-US" dirty="0" smtClean="0">
                <a:effectLst/>
                <a:latin typeface="Arial Narrow" pitchFamily="34" charset="0"/>
              </a:rPr>
              <a:t>2002; </a:t>
            </a:r>
            <a:r>
              <a:rPr lang="en-US" dirty="0" err="1" smtClean="0">
                <a:effectLst/>
                <a:latin typeface="Arial Narrow" pitchFamily="34" charset="0"/>
              </a:rPr>
              <a:t>Torrell</a:t>
            </a:r>
            <a:r>
              <a:rPr lang="en-US" dirty="0" smtClean="0">
                <a:effectLst/>
                <a:latin typeface="Arial Narrow" pitchFamily="34" charset="0"/>
              </a:rPr>
              <a:t> et al. 2006: </a:t>
            </a:r>
            <a:r>
              <a:rPr lang="en-US" i="1" dirty="0" smtClean="0">
                <a:effectLst/>
                <a:latin typeface="Arial Narrow" pitchFamily="34" charset="0"/>
              </a:rPr>
              <a:t>Improved HPM Specification w/Quantifiable Amenity Measures (GIS)</a:t>
            </a: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Bergstrom, 2002; </a:t>
            </a:r>
            <a:r>
              <a:rPr lang="en-US" i="1" dirty="0" smtClean="0">
                <a:effectLst/>
                <a:latin typeface="Arial Narrow" pitchFamily="34" charset="0"/>
              </a:rPr>
              <a:t>Open Space Values</a:t>
            </a: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Randall, 2003: </a:t>
            </a:r>
            <a:r>
              <a:rPr lang="en-US" i="1" dirty="0" err="1" smtClean="0">
                <a:effectLst/>
                <a:latin typeface="Arial Narrow" pitchFamily="34" charset="0"/>
              </a:rPr>
              <a:t>Multifunctionality</a:t>
            </a:r>
            <a:endParaRPr lang="en-US" i="1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err="1" smtClean="0">
                <a:effectLst/>
                <a:latin typeface="Arial Narrow" pitchFamily="34" charset="0"/>
              </a:rPr>
              <a:t>Plantinga</a:t>
            </a:r>
            <a:r>
              <a:rPr lang="en-US" dirty="0" smtClean="0">
                <a:effectLst/>
                <a:latin typeface="Arial Narrow" pitchFamily="34" charset="0"/>
              </a:rPr>
              <a:t> et al. 2002; </a:t>
            </a:r>
            <a:r>
              <a:rPr lang="en-US" dirty="0" err="1" smtClean="0">
                <a:effectLst/>
                <a:latin typeface="Arial Narrow" pitchFamily="34" charset="0"/>
              </a:rPr>
              <a:t>Livanis</a:t>
            </a:r>
            <a:r>
              <a:rPr lang="en-US" dirty="0" smtClean="0">
                <a:effectLst/>
                <a:latin typeface="Arial Narrow" pitchFamily="34" charset="0"/>
              </a:rPr>
              <a:t> et al. 2006: </a:t>
            </a:r>
            <a:r>
              <a:rPr lang="en-US" i="1" dirty="0" smtClean="0">
                <a:effectLst/>
                <a:latin typeface="Arial Narrow" pitchFamily="34" charset="0"/>
              </a:rPr>
              <a:t>AG Land Values primarily Production Attributes</a:t>
            </a:r>
            <a:endParaRPr lang="en-US" i="1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 of WY Land Attributes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Environmental Amenity Value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Commodity Production Value 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Spatially Defined Land Markets</a:t>
            </a:r>
          </a:p>
          <a:p>
            <a:pPr eaLnBrk="1" hangingPunct="1">
              <a:defRPr/>
            </a:pPr>
            <a:endParaRPr lang="en-US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</a:rPr>
              <a:t>Preferential Tax for Agricultural Land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HPM Framework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$/acre = f (</a:t>
            </a:r>
            <a:r>
              <a:rPr lang="en-US" dirty="0" err="1" smtClean="0">
                <a:effectLst/>
                <a:latin typeface="Arial Narrow" pitchFamily="34" charset="0"/>
                <a:cs typeface="Times New Roman" pitchFamily="18" charset="0"/>
              </a:rPr>
              <a:t>β</a:t>
            </a:r>
            <a:r>
              <a:rPr lang="en-US" baseline="30000" dirty="0" err="1" smtClean="0">
                <a:effectLst/>
                <a:latin typeface="Arial Narrow" pitchFamily="34" charset="0"/>
                <a:cs typeface="Times New Roman" pitchFamily="18" charset="0"/>
              </a:rPr>
              <a:t>AG</a:t>
            </a:r>
            <a:r>
              <a:rPr lang="en-US" baseline="-30000" dirty="0" smtClean="0">
                <a:effectLst/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X</a:t>
            </a:r>
            <a:r>
              <a:rPr lang="en-US" baseline="30000" dirty="0" smtClean="0">
                <a:effectLst/>
                <a:latin typeface="Arial Narrow" pitchFamily="34" charset="0"/>
                <a:cs typeface="Times New Roman" pitchFamily="18" charset="0"/>
              </a:rPr>
              <a:t>AG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; </a:t>
            </a:r>
            <a:r>
              <a:rPr lang="en-US" dirty="0" err="1" smtClean="0">
                <a:effectLst/>
                <a:latin typeface="Arial Narrow" pitchFamily="34" charset="0"/>
                <a:cs typeface="Times New Roman" pitchFamily="18" charset="0"/>
              </a:rPr>
              <a:t>β</a:t>
            </a:r>
            <a:r>
              <a:rPr lang="en-US" baseline="30000" dirty="0" err="1" smtClean="0">
                <a:effectLst/>
                <a:latin typeface="Arial Narrow" pitchFamily="34" charset="0"/>
                <a:cs typeface="Times New Roman" pitchFamily="18" charset="0"/>
              </a:rPr>
              <a:t>AMENITY</a:t>
            </a:r>
            <a:r>
              <a:rPr lang="en-US" baseline="-30000" dirty="0" smtClean="0">
                <a:effectLst/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X</a:t>
            </a:r>
            <a:r>
              <a:rPr lang="en-US" baseline="30000" dirty="0" smtClean="0">
                <a:effectLst/>
                <a:latin typeface="Arial Narrow" pitchFamily="34" charset="0"/>
                <a:cs typeface="Times New Roman" pitchFamily="18" charset="0"/>
              </a:rPr>
              <a:t>AMENITY</a:t>
            </a:r>
            <a:r>
              <a:rPr lang="en-US" baseline="-30000" dirty="0" smtClean="0">
                <a:effectLst/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Arial Narrow" pitchFamily="34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ffectLst/>
              <a:latin typeface="Arial Narrow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FGLS Model: Joint Correction of Spatially Correlated Errors &amp; </a:t>
            </a:r>
            <a:r>
              <a:rPr lang="en-US" sz="2800" dirty="0" err="1" smtClean="0">
                <a:effectLst/>
                <a:latin typeface="Arial Narrow" pitchFamily="34" charset="0"/>
              </a:rPr>
              <a:t>Heteroskedasticity</a:t>
            </a:r>
            <a:r>
              <a:rPr lang="en-US" sz="2800" dirty="0" smtClean="0">
                <a:effectLst/>
                <a:latin typeface="Arial Narrow" pitchFamily="34" charset="0"/>
              </a:rPr>
              <a:t> (Unknown Source)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effectLst/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sz="2800" dirty="0" smtClean="0">
                <a:effectLst/>
                <a:latin typeface="Arial Narrow" pitchFamily="34" charset="0"/>
              </a:rPr>
              <a:t>Composite error term:</a:t>
            </a:r>
          </a:p>
          <a:p>
            <a:pPr lvl="1" eaLnBrk="1" hangingPunct="1">
              <a:defRPr/>
            </a:pPr>
            <a:r>
              <a:rPr lang="en-US" sz="2400" dirty="0" err="1" smtClean="0">
                <a:effectLst/>
                <a:latin typeface="Arial Narrow" pitchFamily="34" charset="0"/>
              </a:rPr>
              <a:t>U</a:t>
            </a:r>
            <a:r>
              <a:rPr lang="en-US" sz="2400" baseline="-25000" dirty="0" err="1" smtClean="0">
                <a:effectLst/>
                <a:latin typeface="Arial Narrow" pitchFamily="34" charset="0"/>
              </a:rPr>
              <a:t>i</a:t>
            </a:r>
            <a:r>
              <a:rPr lang="en-US" sz="2400" dirty="0" smtClean="0">
                <a:effectLst/>
                <a:latin typeface="Arial Narrow" pitchFamily="34" charset="0"/>
              </a:rPr>
              <a:t> = e + u</a:t>
            </a:r>
            <a:r>
              <a:rPr lang="en-US" sz="2400" baseline="-25000" dirty="0" smtClean="0">
                <a:effectLst/>
                <a:latin typeface="Arial Narrow" pitchFamily="34" charset="0"/>
              </a:rPr>
              <a:t>h</a:t>
            </a:r>
            <a:r>
              <a:rPr lang="en-US" sz="2400" dirty="0" smtClean="0">
                <a:effectLst/>
                <a:latin typeface="Arial Narrow" pitchFamily="34" charset="0"/>
              </a:rPr>
              <a:t> + </a:t>
            </a:r>
            <a:r>
              <a:rPr lang="en-US" sz="2400" dirty="0" err="1" smtClean="0">
                <a:effectLst/>
                <a:latin typeface="Arial Narrow" pitchFamily="34" charset="0"/>
              </a:rPr>
              <a:t>u</a:t>
            </a:r>
            <a:r>
              <a:rPr lang="en-US" sz="2400" baseline="-25000" dirty="0" err="1" smtClean="0">
                <a:effectLst/>
                <a:latin typeface="Arial Narrow" pitchFamily="34" charset="0"/>
              </a:rPr>
              <a:t>sa</a:t>
            </a:r>
            <a:endParaRPr lang="en-US" sz="2400" dirty="0" smtClean="0">
              <a:effectLst/>
              <a:latin typeface="Arial Narrow" pitchFamily="34" charset="0"/>
            </a:endParaRPr>
          </a:p>
          <a:p>
            <a:pPr lvl="3" eaLnBrk="1" hangingPunct="1">
              <a:defRPr/>
            </a:pPr>
            <a:r>
              <a:rPr lang="en-US" sz="2400" dirty="0" smtClean="0">
                <a:effectLst/>
                <a:latin typeface="Arial Narrow" pitchFamily="34" charset="0"/>
              </a:rPr>
              <a:t>e  = the random error</a:t>
            </a:r>
          </a:p>
          <a:p>
            <a:pPr lvl="3" eaLnBrk="1" hangingPunct="1">
              <a:defRPr/>
            </a:pPr>
            <a:r>
              <a:rPr lang="en-US" sz="2400" dirty="0" smtClean="0">
                <a:effectLst/>
                <a:latin typeface="Arial Narrow" pitchFamily="34" charset="0"/>
              </a:rPr>
              <a:t> u</a:t>
            </a:r>
            <a:r>
              <a:rPr lang="en-US" sz="2400" baseline="-25000" dirty="0" smtClean="0">
                <a:effectLst/>
                <a:latin typeface="Arial Narrow" pitchFamily="34" charset="0"/>
              </a:rPr>
              <a:t>h </a:t>
            </a:r>
            <a:r>
              <a:rPr lang="en-US" sz="2400" dirty="0" smtClean="0">
                <a:effectLst/>
                <a:latin typeface="Arial Narrow" pitchFamily="34" charset="0"/>
              </a:rPr>
              <a:t>= the decomposed </a:t>
            </a:r>
            <a:r>
              <a:rPr lang="en-US" sz="2400" dirty="0" err="1" smtClean="0">
                <a:effectLst/>
                <a:latin typeface="Arial Narrow" pitchFamily="34" charset="0"/>
              </a:rPr>
              <a:t>heteroskedastic</a:t>
            </a:r>
            <a:r>
              <a:rPr lang="en-US" sz="2400" dirty="0" smtClean="0">
                <a:effectLst/>
                <a:latin typeface="Arial Narrow" pitchFamily="34" charset="0"/>
              </a:rPr>
              <a:t> error term</a:t>
            </a:r>
          </a:p>
          <a:p>
            <a:pPr lvl="3" eaLnBrk="1" hangingPunct="1">
              <a:defRPr/>
            </a:pPr>
            <a:r>
              <a:rPr lang="en-US" sz="2400" dirty="0" err="1" smtClean="0">
                <a:effectLst/>
                <a:latin typeface="Arial Narrow" pitchFamily="34" charset="0"/>
              </a:rPr>
              <a:t>u</a:t>
            </a:r>
            <a:r>
              <a:rPr lang="en-US" sz="2400" baseline="-25000" dirty="0" err="1" smtClean="0">
                <a:effectLst/>
                <a:latin typeface="Arial Narrow" pitchFamily="34" charset="0"/>
              </a:rPr>
              <a:t>sa</a:t>
            </a:r>
            <a:r>
              <a:rPr lang="en-US" sz="2400" dirty="0" smtClean="0">
                <a:effectLst/>
                <a:latin typeface="Arial Narrow" pitchFamily="34" charset="0"/>
              </a:rPr>
              <a:t> = the decomposed spatial error term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Production Only v. Full (w/Amenity) Model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/>
                <a:latin typeface="Arial Narrow" pitchFamily="34" charset="0"/>
              </a:rPr>
              <a:t>R</a:t>
            </a:r>
            <a:r>
              <a:rPr lang="en-US" baseline="30000" smtClean="0">
                <a:effectLst/>
                <a:latin typeface="Arial Narrow" pitchFamily="34" charset="0"/>
              </a:rPr>
              <a:t>2</a:t>
            </a:r>
            <a:r>
              <a:rPr lang="en-US" smtClean="0">
                <a:effectLst/>
                <a:latin typeface="Arial Narrow" pitchFamily="34" charset="0"/>
              </a:rPr>
              <a:t>:   Prodn Only = 0.45; Full Model = 0.68		</a:t>
            </a:r>
          </a:p>
          <a:p>
            <a:pPr eaLnBrk="1" hangingPunct="1"/>
            <a:r>
              <a:rPr lang="en-US" u="sng" smtClean="0">
                <a:effectLst/>
                <a:latin typeface="Arial Narrow" pitchFamily="34" charset="0"/>
              </a:rPr>
              <a:t>Productivity Values</a:t>
            </a:r>
            <a:r>
              <a:rPr lang="en-US" smtClean="0">
                <a:effectLst/>
                <a:latin typeface="Arial Narrow" pitchFamily="34" charset="0"/>
              </a:rPr>
              <a:t>: Irrigated Lands, Improvements	</a:t>
            </a:r>
          </a:p>
          <a:p>
            <a:pPr eaLnBrk="1" hangingPunct="1"/>
            <a:r>
              <a:rPr lang="en-US" u="sng" smtClean="0">
                <a:effectLst/>
                <a:latin typeface="Arial Narrow" pitchFamily="34" charset="0"/>
              </a:rPr>
              <a:t>Off-parcel Amenity Values</a:t>
            </a:r>
            <a:r>
              <a:rPr lang="en-US" smtClean="0">
                <a:effectLst/>
                <a:latin typeface="Arial Narrow" pitchFamily="34" charset="0"/>
              </a:rPr>
              <a:t>: View and Landscape Components; Proximity to Federal Lands</a:t>
            </a:r>
          </a:p>
          <a:p>
            <a:pPr eaLnBrk="1" hangingPunct="1"/>
            <a:r>
              <a:rPr lang="en-US" u="sng" smtClean="0">
                <a:effectLst/>
                <a:latin typeface="Arial Narrow" pitchFamily="34" charset="0"/>
              </a:rPr>
              <a:t>On-parcel Amenity Values</a:t>
            </a:r>
            <a:r>
              <a:rPr lang="en-US" smtClean="0">
                <a:effectLst/>
                <a:latin typeface="Arial Narrow" pitchFamily="34" charset="0"/>
              </a:rPr>
              <a:t>: Big Game Habitat; Angling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of HPM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524000"/>
          <a:ext cx="7315201" cy="3329450"/>
        </p:xfrm>
        <a:graphic>
          <a:graphicData uri="http://schemas.openxmlformats.org/drawingml/2006/table">
            <a:tbl>
              <a:tblPr/>
              <a:tblGrid>
                <a:gridCol w="1773381"/>
                <a:gridCol w="1660218"/>
                <a:gridCol w="1693878"/>
                <a:gridCol w="2187724"/>
              </a:tblGrid>
              <a:tr h="762000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Mean Land Values ($/acre)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Observed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Predicted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$691.57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$476.64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$673.11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3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$406.09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$304.75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$348.48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$313.62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$325.34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$325.77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49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$461.87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$374.74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$451.26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Percent of Amenity Contribution to Land Value (%)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1828800"/>
          <a:ext cx="7543800" cy="3504565"/>
        </p:xfrm>
        <a:graphic>
          <a:graphicData uri="http://schemas.openxmlformats.org/drawingml/2006/table">
            <a:tbl>
              <a:tblPr/>
              <a:tblGrid>
                <a:gridCol w="1447800"/>
                <a:gridCol w="2362200"/>
                <a:gridCol w="3733800"/>
              </a:tblGrid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Amenity 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Amenity/Production</a:t>
                      </a:r>
                    </a:p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Attributes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2">
      <a:dk1>
        <a:srgbClr val="663300"/>
      </a:dk1>
      <a:lt1>
        <a:srgbClr val="FFFFCC"/>
      </a:lt1>
      <a:dk2>
        <a:srgbClr val="FF9900"/>
      </a:dk2>
      <a:lt2>
        <a:srgbClr val="000514"/>
      </a:lt2>
      <a:accent1>
        <a:srgbClr val="0099CC"/>
      </a:accent1>
      <a:accent2>
        <a:srgbClr val="A886E0"/>
      </a:accent2>
      <a:accent3>
        <a:srgbClr val="FFFFE2"/>
      </a:accent3>
      <a:accent4>
        <a:srgbClr val="562A00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10">
        <a:dk1>
          <a:srgbClr val="000514"/>
        </a:dk1>
        <a:lt1>
          <a:srgbClr val="663300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562A00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11">
        <a:dk1>
          <a:srgbClr val="000514"/>
        </a:dk1>
        <a:lt1>
          <a:srgbClr val="663300"/>
        </a:lt1>
        <a:dk2>
          <a:srgbClr val="003399"/>
        </a:dk2>
        <a:lt2>
          <a:srgbClr val="FF9900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562A00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12">
        <a:dk1>
          <a:srgbClr val="663300"/>
        </a:dk1>
        <a:lt1>
          <a:srgbClr val="FFFFCC"/>
        </a:lt1>
        <a:dk2>
          <a:srgbClr val="FF9900"/>
        </a:dk2>
        <a:lt2>
          <a:srgbClr val="000514"/>
        </a:lt2>
        <a:accent1>
          <a:srgbClr val="0099CC"/>
        </a:accent1>
        <a:accent2>
          <a:srgbClr val="A886E0"/>
        </a:accent2>
        <a:accent3>
          <a:srgbClr val="FFFFE2"/>
        </a:accent3>
        <a:accent4>
          <a:srgbClr val="562A00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3398</TotalTime>
  <Words>1102</Words>
  <Application>Microsoft Office PowerPoint</Application>
  <PresentationFormat>On-screen Show (4:3)</PresentationFormat>
  <Paragraphs>283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Garamond</vt:lpstr>
      <vt:lpstr>Arial</vt:lpstr>
      <vt:lpstr>Wingdings</vt:lpstr>
      <vt:lpstr>Arial Narrow</vt:lpstr>
      <vt:lpstr>Times New Roman</vt:lpstr>
      <vt:lpstr>Calibri</vt:lpstr>
      <vt:lpstr>Stream</vt:lpstr>
      <vt:lpstr>The Effects of Scenic and Environmental Amenities on Agricultural Land Values</vt:lpstr>
      <vt:lpstr>Overview</vt:lpstr>
      <vt:lpstr>Problem Motivation</vt:lpstr>
      <vt:lpstr>Previous Work</vt:lpstr>
      <vt:lpstr>Overview of WY Land Attributes</vt:lpstr>
      <vt:lpstr>HPM Framework</vt:lpstr>
      <vt:lpstr>Production Only v. Full (w/Amenity) Model</vt:lpstr>
      <vt:lpstr>Performance of HPM</vt:lpstr>
      <vt:lpstr>Percent of Amenity Contribution to Land Value (%)</vt:lpstr>
      <vt:lpstr>Amenity Premiums (+$/acre)</vt:lpstr>
      <vt:lpstr>Dis-Amenity Penalties (-$/acre)</vt:lpstr>
      <vt:lpstr>Land Value &amp; Tax Assessment</vt:lpstr>
      <vt:lpstr>Land Value &amp; Tax Assessment (cont.)</vt:lpstr>
      <vt:lpstr>Implications</vt:lpstr>
      <vt:lpstr>Questions?</vt:lpstr>
    </vt:vector>
  </TitlesOfParts>
  <Company>University of Wyoming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Hedonic Land Pricing as it Pertains to Wyoming  </dc:title>
  <dc:creator>jamesw</dc:creator>
  <cp:lastModifiedBy>dmcleod</cp:lastModifiedBy>
  <cp:revision>129</cp:revision>
  <dcterms:created xsi:type="dcterms:W3CDTF">2004-04-15T18:59:55Z</dcterms:created>
  <dcterms:modified xsi:type="dcterms:W3CDTF">2010-07-23T15:23:00Z</dcterms:modified>
</cp:coreProperties>
</file>