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3" r:id="rId4"/>
    <p:sldId id="259" r:id="rId5"/>
    <p:sldId id="287" r:id="rId6"/>
    <p:sldId id="268" r:id="rId7"/>
    <p:sldId id="275" r:id="rId8"/>
    <p:sldId id="290" r:id="rId9"/>
    <p:sldId id="283" r:id="rId10"/>
    <p:sldId id="284" r:id="rId11"/>
    <p:sldId id="293" r:id="rId12"/>
    <p:sldId id="279" r:id="rId13"/>
    <p:sldId id="291" r:id="rId14"/>
    <p:sldId id="281" r:id="rId15"/>
    <p:sldId id="264" r:id="rId16"/>
    <p:sldId id="2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59" autoAdjust="0"/>
  </p:normalViewPr>
  <p:slideViewPr>
    <p:cSldViewPr showGuides="1">
      <p:cViewPr varScale="1">
        <p:scale>
          <a:sx n="69" d="100"/>
          <a:sy n="69" d="100"/>
        </p:scale>
        <p:origin x="220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E89D1-FC10-4AB5-B93A-30409B494E72}" type="datetimeFigureOut">
              <a:rPr lang="en-US" smtClean="0"/>
              <a:pPr/>
              <a:t>10/3/2014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A7AB1-38B8-4F28-B2F9-2FCC4B81D5CF}" type="slidenum">
              <a:rPr lang="en-US" smtClean="0"/>
              <a:pPr/>
              <a:t>‹#›</a:t>
            </a:fld>
            <a:endParaRPr lang="en-US"/>
          </a:p>
        </p:txBody>
      </p:sp>
    </p:spTree>
    <p:extLst>
      <p:ext uri="{BB962C8B-B14F-4D97-AF65-F5344CB8AC3E}">
        <p14:creationId xmlns:p14="http://schemas.microsoft.com/office/powerpoint/2010/main" val="58163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Introductions:</a:t>
            </a:r>
            <a:r>
              <a:rPr lang="en-US" sz="1200" kern="1200" baseline="0" dirty="0" smtClean="0">
                <a:solidFill>
                  <a:schemeClr val="tx1"/>
                </a:solidFill>
                <a:effectLst/>
                <a:latin typeface="+mn-lt"/>
                <a:ea typeface="+mn-ea"/>
                <a:cs typeface="+mn-cs"/>
              </a:rPr>
              <a:t> Don and Scott (co- PIs) with invaluable assistance of Roger and Anna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t>
            </a:r>
            <a:r>
              <a:rPr lang="en-US" sz="1200" kern="1200" baseline="0" dirty="0" smtClean="0">
                <a:solidFill>
                  <a:schemeClr val="tx1"/>
                </a:solidFill>
                <a:effectLst/>
                <a:latin typeface="+mn-lt"/>
                <a:ea typeface="+mn-ea"/>
                <a:cs typeface="+mn-cs"/>
              </a:rPr>
              <a:t> the past four year’s we’ve developed a framework for modeling </a:t>
            </a:r>
            <a:r>
              <a:rPr lang="en-US" sz="1200" dirty="0" smtClean="0"/>
              <a:t>the Relationship Between Development Pattern and the Costs of Public Services</a:t>
            </a:r>
            <a:r>
              <a:rPr lang="en-US" sz="1200" baseline="0" dirty="0" smtClean="0"/>
              <a:t> i</a:t>
            </a:r>
            <a:r>
              <a:rPr lang="en-US" sz="1200" kern="1200" baseline="0" dirty="0" smtClean="0">
                <a:solidFill>
                  <a:schemeClr val="tx1"/>
                </a:solidFill>
                <a:effectLst/>
                <a:latin typeface="+mn-lt"/>
                <a:ea typeface="+mn-ea"/>
                <a:cs typeface="+mn-cs"/>
              </a:rPr>
              <a:t>n a spatially explicit fashion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received a NIFA seed grant to expand assess the state of data that could allow us to expand our modeling efforts to multiple public services across MT, WY and CO.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an overview of these efforts.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2A7AB1-38B8-4F28-B2F9-2FCC4B81D5CF}" type="slidenum">
              <a:rPr lang="en-US" smtClean="0"/>
              <a:pPr/>
              <a:t>1</a:t>
            </a:fld>
            <a:endParaRPr lang="en-US"/>
          </a:p>
        </p:txBody>
      </p:sp>
    </p:spTree>
    <p:extLst>
      <p:ext uri="{BB962C8B-B14F-4D97-AF65-F5344CB8AC3E}">
        <p14:creationId xmlns:p14="http://schemas.microsoft.com/office/powerpoint/2010/main" val="366251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Additional Community Service: Land Use Planning and Fire</a:t>
            </a:r>
          </a:p>
          <a:p>
            <a:r>
              <a:rPr lang="en-US" sz="1200" dirty="0" err="1" smtClean="0"/>
              <a:t>Wildland</a:t>
            </a:r>
            <a:r>
              <a:rPr lang="en-US" sz="1200" dirty="0" smtClean="0"/>
              <a:t> Urban Interface</a:t>
            </a:r>
          </a:p>
          <a:p>
            <a:r>
              <a:rPr lang="en-US" sz="1200" dirty="0" smtClean="0"/>
              <a:t>Land Use Choices by Counties</a:t>
            </a:r>
          </a:p>
          <a:p>
            <a:r>
              <a:rPr lang="en-US" sz="1200" dirty="0" smtClean="0"/>
              <a:t>Fire Suppression Costs borne by Federal Agencies</a:t>
            </a:r>
          </a:p>
          <a:p>
            <a:r>
              <a:rPr lang="en-US" sz="1200" smtClean="0"/>
              <a:t>Residential Development and Increasing Costs of Fire Suppression</a:t>
            </a:r>
            <a:endParaRPr lang="en-US" sz="1200" dirty="0"/>
          </a:p>
        </p:txBody>
      </p:sp>
      <p:sp>
        <p:nvSpPr>
          <p:cNvPr id="4" name="Slide Number Placeholder 3"/>
          <p:cNvSpPr>
            <a:spLocks noGrp="1"/>
          </p:cNvSpPr>
          <p:nvPr>
            <p:ph type="sldNum" sz="quarter" idx="10"/>
          </p:nvPr>
        </p:nvSpPr>
        <p:spPr/>
        <p:txBody>
          <a:bodyPr/>
          <a:lstStyle/>
          <a:p>
            <a:fld id="{7B2A7AB1-38B8-4F28-B2F9-2FCC4B81D5CF}" type="slidenum">
              <a:rPr lang="en-US" smtClean="0"/>
              <a:pPr/>
              <a:t>10</a:t>
            </a:fld>
            <a:endParaRPr lang="en-US"/>
          </a:p>
        </p:txBody>
      </p:sp>
    </p:spTree>
    <p:extLst>
      <p:ext uri="{BB962C8B-B14F-4D97-AF65-F5344CB8AC3E}">
        <p14:creationId xmlns:p14="http://schemas.microsoft.com/office/powerpoint/2010/main" val="326872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data gathering we’re pushing forward with the core research</a:t>
            </a:r>
          </a:p>
          <a:p>
            <a:r>
              <a:rPr lang="en-US" dirty="0" smtClean="0"/>
              <a:t>In developing a second detailed model of policing services, this time in Laramie County, Wyoming,</a:t>
            </a:r>
            <a:r>
              <a:rPr lang="en-US" baseline="0" dirty="0" smtClean="0"/>
              <a:t> we’re finding similar results between the pattern of the built environment and costs of service provision</a:t>
            </a:r>
            <a:endParaRPr lang="en-US" dirty="0" smtClean="0"/>
          </a:p>
          <a:p>
            <a:r>
              <a:rPr lang="en-US" dirty="0" smtClean="0"/>
              <a:t>In putting together</a:t>
            </a:r>
            <a:r>
              <a:rPr lang="en-US" baseline="0" dirty="0" smtClean="0"/>
              <a:t> the publication w</a:t>
            </a:r>
            <a:r>
              <a:rPr lang="en-US" dirty="0" smtClean="0"/>
              <a:t>e’re confronting economic  theory</a:t>
            </a:r>
            <a:r>
              <a:rPr lang="en-US" baseline="0" dirty="0" smtClean="0"/>
              <a:t> issues by developing the model into a cost function. Once data are gathered and our economic theory issues are resolved we’ll be able to quickly produce a number of analyses for Montana, Wyoming and Colorado.</a:t>
            </a:r>
            <a:endParaRPr lang="en-US" dirty="0" smtClean="0"/>
          </a:p>
        </p:txBody>
      </p:sp>
      <p:sp>
        <p:nvSpPr>
          <p:cNvPr id="4" name="Slide Number Placeholder 3"/>
          <p:cNvSpPr>
            <a:spLocks noGrp="1"/>
          </p:cNvSpPr>
          <p:nvPr>
            <p:ph type="sldNum" sz="quarter" idx="10"/>
          </p:nvPr>
        </p:nvSpPr>
        <p:spPr/>
        <p:txBody>
          <a:bodyPr/>
          <a:lstStyle/>
          <a:p>
            <a:fld id="{7B2A7AB1-38B8-4F28-B2F9-2FCC4B81D5CF}" type="slidenum">
              <a:rPr lang="en-US" smtClean="0"/>
              <a:pPr/>
              <a:t>11</a:t>
            </a:fld>
            <a:endParaRPr lang="en-US"/>
          </a:p>
        </p:txBody>
      </p:sp>
    </p:spTree>
    <p:extLst>
      <p:ext uri="{BB962C8B-B14F-4D97-AF65-F5344CB8AC3E}">
        <p14:creationId xmlns:p14="http://schemas.microsoft.com/office/powerpoint/2010/main" val="50293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outcomes</a:t>
            </a:r>
            <a:r>
              <a:rPr lang="en-US" baseline="0" dirty="0" smtClean="0"/>
              <a:t> include the economic theory and second case example which is in developing</a:t>
            </a:r>
          </a:p>
          <a:p>
            <a:r>
              <a:rPr lang="en-US" baseline="0" dirty="0" smtClean="0"/>
              <a:t>A methods paper on using cadastral data for high resolution spatiotemporal land-use modeling</a:t>
            </a:r>
          </a:p>
          <a:p>
            <a:endParaRPr lang="en-US" baseline="0" dirty="0" smtClean="0"/>
          </a:p>
          <a:p>
            <a:r>
              <a:rPr lang="en-US" baseline="0" dirty="0" smtClean="0"/>
              <a:t>On the education side we’ve hired a grad student. She’s both gathering data for this research and researching t</a:t>
            </a:r>
            <a:r>
              <a:rPr lang="en-US" dirty="0" smtClean="0"/>
              <a:t>he Relationship Between Development in the </a:t>
            </a:r>
            <a:r>
              <a:rPr lang="en-US" dirty="0" err="1" smtClean="0"/>
              <a:t>Wildland</a:t>
            </a:r>
            <a:r>
              <a:rPr lang="en-US" dirty="0" smtClean="0"/>
              <a:t> Urban Interface and Federal </a:t>
            </a:r>
            <a:r>
              <a:rPr lang="en-US" dirty="0" err="1" smtClean="0"/>
              <a:t>Wildland</a:t>
            </a:r>
            <a:r>
              <a:rPr lang="en-US" dirty="0" smtClean="0"/>
              <a:t> Fire Suppression Costs. </a:t>
            </a:r>
          </a:p>
          <a:p>
            <a:endParaRPr lang="en-US" dirty="0" smtClean="0"/>
          </a:p>
          <a:p>
            <a:r>
              <a:rPr lang="en-US" dirty="0" smtClean="0"/>
              <a:t>On</a:t>
            </a:r>
            <a:r>
              <a:rPr lang="en-US" baseline="0" dirty="0" smtClean="0"/>
              <a:t> the extension side we’ve been working with the Laramie County planning office on an update of their comprehensive plan (separately funded) and integrated our research by looking at the fiscal implications of future growth as specified in the guidelines of the developing plan</a:t>
            </a:r>
            <a:endParaRPr lang="en-US" dirty="0" smtClean="0"/>
          </a:p>
        </p:txBody>
      </p:sp>
      <p:sp>
        <p:nvSpPr>
          <p:cNvPr id="4" name="Slide Number Placeholder 3"/>
          <p:cNvSpPr>
            <a:spLocks noGrp="1"/>
          </p:cNvSpPr>
          <p:nvPr>
            <p:ph type="sldNum" sz="quarter" idx="10"/>
          </p:nvPr>
        </p:nvSpPr>
        <p:spPr/>
        <p:txBody>
          <a:bodyPr/>
          <a:lstStyle/>
          <a:p>
            <a:fld id="{7B2A7AB1-38B8-4F28-B2F9-2FCC4B81D5CF}" type="slidenum">
              <a:rPr lang="en-US" smtClean="0"/>
              <a:pPr/>
              <a:t>12</a:t>
            </a:fld>
            <a:endParaRPr lang="en-US"/>
          </a:p>
        </p:txBody>
      </p:sp>
    </p:spTree>
    <p:extLst>
      <p:ext uri="{BB962C8B-B14F-4D97-AF65-F5344CB8AC3E}">
        <p14:creationId xmlns:p14="http://schemas.microsoft.com/office/powerpoint/2010/main" val="50293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 of the seed grant is developing data and research </a:t>
            </a:r>
            <a:r>
              <a:rPr lang="en-US" smtClean="0"/>
              <a:t>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CSU </a:t>
            </a:r>
            <a:r>
              <a:rPr lang="en-US" dirty="0" smtClean="0"/>
              <a:t>David Theobald, UC William Travis, Ida St Matt </a:t>
            </a:r>
            <a:r>
              <a:rPr lang="en-US" dirty="0" err="1" smtClean="0"/>
              <a:t>Germino</a:t>
            </a:r>
            <a:r>
              <a:rPr lang="en-US" dirty="0" smtClean="0"/>
              <a:t>; Roger Coupal</a:t>
            </a:r>
            <a:r>
              <a:rPr lang="en-US" baseline="0" dirty="0" smtClean="0"/>
              <a:t> and</a:t>
            </a:r>
            <a:r>
              <a:rPr lang="en-US" dirty="0" smtClean="0"/>
              <a:t> Steve </a:t>
            </a:r>
            <a:r>
              <a:rPr lang="en-US" dirty="0" err="1" smtClean="0"/>
              <a:t>Praeger</a:t>
            </a:r>
            <a:r>
              <a:rPr lang="en-US" dirty="0" smtClean="0"/>
              <a:t> at UW.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B2A7AB1-38B8-4F28-B2F9-2FCC4B81D5CF}" type="slidenum">
              <a:rPr lang="en-US" smtClean="0"/>
              <a:pPr/>
              <a:t>15</a:t>
            </a:fld>
            <a:endParaRPr lang="en-US"/>
          </a:p>
        </p:txBody>
      </p:sp>
    </p:spTree>
    <p:extLst>
      <p:ext uri="{BB962C8B-B14F-4D97-AF65-F5344CB8AC3E}">
        <p14:creationId xmlns:p14="http://schemas.microsoft.com/office/powerpoint/2010/main" val="280135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our grant is to access data availability for expanding our research from an initial pilot project to more broadly across CO, MT and WY.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order to put the project in context I’ll being with an overview of the goals, rationale, objects and prior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Then discuss key elements of our seed grant, data for historical land-use model which is the data we need for our econometric modeling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Then go over our outcomes both achieved and anticipated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wrap up with our next steps and timeline for finishing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aseline="0" dirty="0" smtClean="0"/>
          </a:p>
          <a:p>
            <a:pPr eaLnBrk="1" hangingPunct="1">
              <a:spcBef>
                <a:spcPct val="0"/>
              </a:spcBef>
            </a:pPr>
            <a:endParaRPr lang="en-US" dirty="0" smtClean="0"/>
          </a:p>
        </p:txBody>
      </p:sp>
      <p:sp>
        <p:nvSpPr>
          <p:cNvPr id="419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BEE6FD1C-C0F6-4B80-BC7F-4F7CDEB302C0}" type="slidenum">
              <a:rPr lang="en-US" smtClean="0">
                <a:solidFill>
                  <a:prstClr val="black"/>
                </a:solidFill>
              </a:rPr>
              <a:pPr>
                <a:defRPr/>
              </a:pPr>
              <a:t>2</a:t>
            </a:fld>
            <a:endParaRPr lang="en-US" smtClean="0">
              <a:solidFill>
                <a:prstClr val="black"/>
              </a:solidFill>
            </a:endParaRPr>
          </a:p>
        </p:txBody>
      </p:sp>
    </p:spTree>
    <p:extLst>
      <p:ext uri="{BB962C8B-B14F-4D97-AF65-F5344CB8AC3E}">
        <p14:creationId xmlns:p14="http://schemas.microsoft.com/office/powerpoint/2010/main" val="194613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0" indent="0">
              <a:buNone/>
            </a:pPr>
            <a:r>
              <a:rPr lang="en-US" dirty="0" smtClean="0"/>
              <a:t>Current (2013)</a:t>
            </a:r>
          </a:p>
          <a:p>
            <a:pPr marL="0" indent="0">
              <a:buNone/>
            </a:pPr>
            <a:r>
              <a:rPr lang="en-US" dirty="0" smtClean="0"/>
              <a:t>The USDA</a:t>
            </a:r>
            <a:r>
              <a:rPr lang="en-US" baseline="0" dirty="0" smtClean="0"/>
              <a:t> AFRI identifies a need to enhance optimal land use decisions the protect the rural environment and promote economic development etc…</a:t>
            </a:r>
          </a:p>
          <a:p>
            <a:pPr marL="0" inden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Situation:</a:t>
            </a:r>
            <a:r>
              <a:rPr lang="en-US" baseline="0" dirty="0" smtClean="0"/>
              <a:t> Most local </a:t>
            </a:r>
            <a:r>
              <a:rPr lang="en-US" dirty="0" smtClean="0"/>
              <a:t>governments do not know the cost of development decisions and do not know if their land use plan is fiscally sustainable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baseline="0" dirty="0" smtClean="0"/>
              <a:t>Rationale: Economic efficiencies may improve if governments can be made aware of the relationship between the built environment and costs of service provision. If results continue along the lines of what we’ve fund thus far this is a strong economic argument for agricultural lands protection.</a:t>
            </a:r>
          </a:p>
          <a:p>
            <a:pPr marL="0" indent="0">
              <a:buNone/>
            </a:pPr>
            <a:endParaRPr lang="en-US" baseline="0" dirty="0" smtClean="0"/>
          </a:p>
          <a:p>
            <a:pPr marL="0" indent="0">
              <a:buNone/>
            </a:pPr>
            <a:r>
              <a:rPr lang="en-US" baseline="0" dirty="0" smtClean="0"/>
              <a:t>Research Opportunities: 1) Our primary focus is protecting agricultural lands </a:t>
            </a:r>
            <a:r>
              <a:rPr lang="en-US" dirty="0" smtClean="0"/>
              <a:t>by Indicating Fiscally Efficient (and inefficient) areas for development in a spatially explicit fashion.</a:t>
            </a:r>
            <a:r>
              <a:rPr lang="en-US" baseline="0" dirty="0" smtClean="0"/>
              <a:t> In the future we have a goal of integrating </a:t>
            </a:r>
          </a:p>
          <a:p>
            <a:pPr marL="0" indent="0">
              <a:buNone/>
            </a:pPr>
            <a:endParaRPr lang="en-US" baseline="0" dirty="0" smtClean="0"/>
          </a:p>
          <a:p>
            <a:pPr marL="0" indent="0">
              <a:buNone/>
            </a:pPr>
            <a:r>
              <a:rPr lang="en-US" baseline="0" dirty="0" smtClean="0"/>
              <a:t>Local government fiscal modeling, environmental attributes and the built environment in an overall economic welfare analysis. </a:t>
            </a:r>
          </a:p>
          <a:p>
            <a:pPr marL="0" indent="0">
              <a:buNone/>
            </a:pPr>
            <a:endParaRPr lang="en-US" dirty="0"/>
          </a:p>
        </p:txBody>
      </p:sp>
      <p:sp>
        <p:nvSpPr>
          <p:cNvPr id="4" name="Slide Number Placeholder 3"/>
          <p:cNvSpPr>
            <a:spLocks noGrp="1"/>
          </p:cNvSpPr>
          <p:nvPr>
            <p:ph type="sldNum" sz="quarter" idx="10"/>
          </p:nvPr>
        </p:nvSpPr>
        <p:spPr/>
        <p:txBody>
          <a:bodyPr/>
          <a:lstStyle/>
          <a:p>
            <a:fld id="{7B2A7AB1-38B8-4F28-B2F9-2FCC4B81D5CF}" type="slidenum">
              <a:rPr lang="en-US" smtClean="0"/>
              <a:pPr/>
              <a:t>3</a:t>
            </a:fld>
            <a:endParaRPr lang="en-US"/>
          </a:p>
        </p:txBody>
      </p:sp>
    </p:spTree>
    <p:extLst>
      <p:ext uri="{BB962C8B-B14F-4D97-AF65-F5344CB8AC3E}">
        <p14:creationId xmlns:p14="http://schemas.microsoft.com/office/powerpoint/2010/main" val="312057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overall aim of this application is to assess the availability of data, methodologies and expert collaboration in preparation for a standard AFRI grant application. … With this seed grant application we will have the necessary data to model the spatial component of the costs of public services provision for counties in Colorado, Montana and Wyoming. The proposed modeling will allow county level governments in these states to evaluate public expenditures associated with each parcel as influenced by size, location and land-use classification. This research also enables the evaluation of the fiscal implications of changes to parcel sizes and land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Our objectives in this</a:t>
            </a:r>
            <a:r>
              <a:rPr lang="en-US" sz="1200" baseline="0" dirty="0" smtClean="0"/>
              <a:t> research are there to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Examine and obtain data in three states  Examining what data we can get, and the subset of the data we can get that have the attributes we need.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We need both expenditure and level of service data for local governments.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Pursuant to the future research opportunity of incorporating environmental and other attributes in a broader analysis.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7B2A7AB1-38B8-4F28-B2F9-2FCC4B81D5CF}" type="slidenum">
              <a:rPr lang="en-US" smtClean="0"/>
              <a:pPr/>
              <a:t>4</a:t>
            </a:fld>
            <a:endParaRPr lang="en-US"/>
          </a:p>
        </p:txBody>
      </p:sp>
    </p:spTree>
    <p:extLst>
      <p:ext uri="{BB962C8B-B14F-4D97-AF65-F5344CB8AC3E}">
        <p14:creationId xmlns:p14="http://schemas.microsoft.com/office/powerpoint/2010/main" val="104106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Prior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a:t>
            </a:r>
            <a:r>
              <a:rPr lang="en-US" sz="1200" baseline="0" dirty="0" smtClean="0"/>
              <a:t> the past 5 years we’ve developed a framework for modeling the relationship between development pattern and the costs of public service provision.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framework is demonstrated in this evaluation of the cost of policing services in Albany County, Wyoming.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(optional: production function framework)</a:t>
            </a:r>
          </a:p>
          <a:p>
            <a:pPr marL="228600" indent="-228600">
              <a:buAutoNum type="arabicPeriod"/>
            </a:pPr>
            <a:r>
              <a:rPr lang="en-US" baseline="0" dirty="0" smtClean="0"/>
              <a:t>We’ve quantified the built environment with a spatial statistical measure</a:t>
            </a:r>
          </a:p>
          <a:p>
            <a:pPr marL="228600" indent="-228600">
              <a:buAutoNum type="arabicPeriod"/>
            </a:pPr>
            <a:r>
              <a:rPr lang="en-US" baseline="0" dirty="0" smtClean="0"/>
              <a:t>This measure of urban form is a statistical significant determinant of the cost of a public services.</a:t>
            </a:r>
          </a:p>
          <a:p>
            <a:pPr marL="228600" indent="-228600">
              <a:buAutoNum type="arabicPeriod"/>
            </a:pPr>
            <a:r>
              <a:rPr lang="en-US" baseline="0" dirty="0" smtClean="0"/>
              <a:t>By incorporating regression results into a spatially differenced cost function (or, by feeding results back in the GIS as part of a spatial model) we are able to map areas that are efficient and inefficient for the provision of policing services in the county.</a:t>
            </a:r>
          </a:p>
          <a:p>
            <a:pPr marL="228600" indent="-228600">
              <a:buAutoNum type="arabicPeriod"/>
            </a:pPr>
            <a:r>
              <a:rPr lang="en-US" baseline="0" dirty="0" smtClean="0"/>
              <a:t>This research was published in 2012.</a:t>
            </a:r>
          </a:p>
        </p:txBody>
      </p:sp>
      <p:sp>
        <p:nvSpPr>
          <p:cNvPr id="4" name="Slide Number Placeholder 3"/>
          <p:cNvSpPr>
            <a:spLocks noGrp="1"/>
          </p:cNvSpPr>
          <p:nvPr>
            <p:ph type="sldNum" sz="quarter" idx="10"/>
          </p:nvPr>
        </p:nvSpPr>
        <p:spPr/>
        <p:txBody>
          <a:bodyPr/>
          <a:lstStyle/>
          <a:p>
            <a:fld id="{7B2A7AB1-38B8-4F28-B2F9-2FCC4B81D5CF}" type="slidenum">
              <a:rPr lang="en-US" smtClean="0"/>
              <a:pPr/>
              <a:t>5</a:t>
            </a:fld>
            <a:endParaRPr lang="en-US"/>
          </a:p>
        </p:txBody>
      </p:sp>
    </p:spTree>
    <p:extLst>
      <p:ext uri="{BB962C8B-B14F-4D97-AF65-F5344CB8AC3E}">
        <p14:creationId xmlns:p14="http://schemas.microsoft.com/office/powerpoint/2010/main" val="200218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In support of our first objective we are looking for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Parcel boundaries, make the analysis spatially explicit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Parcel ID, allows us to link geographic to tabular data.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Land use is the basis of the spatial index</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Year of construction is necessary to do historical land use modeling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Other attributes may be used to fill in the gaps in attributes 3-4.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Building values is used as a surrogate for the intensity of the built environment.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Building value, land Value, total value, assessed value and tax district are components of the revenue model.</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B2A7AB1-38B8-4F28-B2F9-2FCC4B81D5CF}" type="slidenum">
              <a:rPr lang="en-US" smtClean="0"/>
              <a:pPr/>
              <a:t>6</a:t>
            </a:fld>
            <a:endParaRPr lang="en-US"/>
          </a:p>
        </p:txBody>
      </p:sp>
    </p:spTree>
    <p:extLst>
      <p:ext uri="{BB962C8B-B14F-4D97-AF65-F5344CB8AC3E}">
        <p14:creationId xmlns:p14="http://schemas.microsoft.com/office/powerpoint/2010/main" val="363041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three</a:t>
            </a:r>
            <a:r>
              <a:rPr lang="en-US" sz="1200" b="0" i="0" u="none" strike="noStrike" kern="1200" baseline="0" dirty="0" smtClean="0">
                <a:solidFill>
                  <a:schemeClr val="tx1"/>
                </a:solidFill>
                <a:effectLst/>
                <a:latin typeface="+mn-lt"/>
                <a:ea typeface="+mn-ea"/>
                <a:cs typeface="+mn-cs"/>
              </a:rPr>
              <a:t> states that are the focus of our research </a:t>
            </a:r>
            <a:r>
              <a:rPr lang="en-US" dirty="0" smtClean="0"/>
              <a:t>vary</a:t>
            </a:r>
            <a:r>
              <a:rPr lang="en-US" baseline="0" dirty="0" smtClean="0"/>
              <a:t> considerable in the data they have available.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Montana</a:t>
            </a:r>
            <a:r>
              <a:rPr lang="en-US" baseline="0" dirty="0" smtClean="0"/>
              <a:t> data are available for the entire state. Needed attributes are available for most counties.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Wyoming </a:t>
            </a:r>
            <a:r>
              <a:rPr lang="en-US" baseline="0" dirty="0" err="1" smtClean="0"/>
              <a:t>appx</a:t>
            </a:r>
            <a:r>
              <a:rPr lang="en-US" baseline="0" dirty="0" smtClean="0"/>
              <a:t>. 2/3 of counties have digital data. Due in part to established connections, most are willing to share, sometimes for a fee.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 is a county by county challenge. The idea of an identified problem in Colorado is sometimes associated with a large fee.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2A7AB1-38B8-4F28-B2F9-2FCC4B81D5CF}" type="slidenum">
              <a:rPr lang="en-US" smtClean="0"/>
              <a:pPr/>
              <a:t>7</a:t>
            </a:fld>
            <a:endParaRPr lang="en-US"/>
          </a:p>
        </p:txBody>
      </p:sp>
    </p:spTree>
    <p:extLst>
      <p:ext uri="{BB962C8B-B14F-4D97-AF65-F5344CB8AC3E}">
        <p14:creationId xmlns:p14="http://schemas.microsoft.com/office/powerpoint/2010/main" val="192571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a:t>
            </a:r>
            <a:r>
              <a:rPr lang="en-US" dirty="0" err="1" smtClean="0"/>
              <a:t>wyoming</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data for Colorado and Montana</a:t>
            </a:r>
            <a:r>
              <a:rPr lang="en-US" baseline="0" dirty="0" smtClean="0"/>
              <a:t> etc.</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Identified problems with these data include gaps, inconsistent collection , discrepancies</a:t>
            </a:r>
            <a:r>
              <a:rPr lang="en-US" baseline="0" dirty="0" smtClean="0"/>
              <a:t> lack of consistency across the time frames of interest (generally 1990 – present)</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 </a:t>
            </a:r>
            <a:r>
              <a:rPr lang="en-US" baseline="0" dirty="0" smtClean="0"/>
              <a:t>address data gaps </a:t>
            </a:r>
            <a:r>
              <a:rPr lang="en-US" dirty="0" smtClean="0"/>
              <a:t>by attempting</a:t>
            </a:r>
            <a:r>
              <a:rPr lang="en-US" baseline="0" dirty="0" smtClean="0"/>
              <a:t> to access local government fiscal and service measure data stored at local</a:t>
            </a:r>
            <a:r>
              <a:rPr lang="en-US" dirty="0" smtClean="0"/>
              <a:t> libraries. Could mention hiring a Tech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a:t>
            </a:r>
            <a:r>
              <a:rPr lang="en-US" baseline="0" dirty="0" smtClean="0"/>
              <a:t> supporting data, for example population, unemployment, cost of living etc.. are relatively easy to obtain at the county level.</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B2A7AB1-38B8-4F28-B2F9-2FCC4B81D5CF}" type="slidenum">
              <a:rPr lang="en-US" smtClean="0"/>
              <a:pPr/>
              <a:t>8</a:t>
            </a:fld>
            <a:endParaRPr lang="en-US"/>
          </a:p>
        </p:txBody>
      </p:sp>
    </p:spTree>
    <p:extLst>
      <p:ext uri="{BB962C8B-B14F-4D97-AF65-F5344CB8AC3E}">
        <p14:creationId xmlns:p14="http://schemas.microsoft.com/office/powerpoint/2010/main" val="225018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series environmental data</a:t>
            </a:r>
            <a:r>
              <a:rPr lang="en-US" baseline="0" dirty="0" smtClean="0"/>
              <a:t> are</a:t>
            </a:r>
            <a:r>
              <a:rPr lang="en-US" dirty="0" smtClean="0"/>
              <a:t> something we’ve been looking for a</a:t>
            </a:r>
            <a:r>
              <a:rPr lang="en-US" baseline="0" dirty="0" smtClean="0"/>
              <a:t> long time. Finally found some, a consulting firm compiled 30 years worth of state agency big game statistics. These data link spatially explicit herd units with longitudinal population estimates. These data will allow us to better assess by expanding fiscal efficiency evaluation into an overall analysis.</a:t>
            </a:r>
            <a:endParaRPr lang="en-US" dirty="0" smtClean="0"/>
          </a:p>
          <a:p>
            <a:endParaRPr lang="en-US" dirty="0"/>
          </a:p>
        </p:txBody>
      </p:sp>
      <p:sp>
        <p:nvSpPr>
          <p:cNvPr id="4" name="Slide Number Placeholder 3"/>
          <p:cNvSpPr>
            <a:spLocks noGrp="1"/>
          </p:cNvSpPr>
          <p:nvPr>
            <p:ph type="sldNum" sz="quarter" idx="10"/>
          </p:nvPr>
        </p:nvSpPr>
        <p:spPr/>
        <p:txBody>
          <a:bodyPr/>
          <a:lstStyle/>
          <a:p>
            <a:fld id="{7B2A7AB1-38B8-4F28-B2F9-2FCC4B81D5CF}" type="slidenum">
              <a:rPr lang="en-US" smtClean="0"/>
              <a:pPr/>
              <a:t>9</a:t>
            </a:fld>
            <a:endParaRPr lang="en-US"/>
          </a:p>
        </p:txBody>
      </p:sp>
    </p:spTree>
    <p:extLst>
      <p:ext uri="{BB962C8B-B14F-4D97-AF65-F5344CB8AC3E}">
        <p14:creationId xmlns:p14="http://schemas.microsoft.com/office/powerpoint/2010/main" val="328167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C233B5-E398-4AEA-B71F-13B3313CBA80}"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380591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233B5-E398-4AEA-B71F-13B3313CBA80}"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31091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233B5-E398-4AEA-B71F-13B3313CBA80}"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198141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23EAAF-89D9-43CA-91A6-910DC7EB1560}" type="datetimeFigureOut">
              <a:rPr lang="en-US">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56E91-DC5D-4F4E-9699-409B93D2C7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690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B980C6-0358-4FFC-8E2E-14A41BCB7198}" type="datetimeFigureOut">
              <a:rPr lang="en-US">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08B8CC-4727-4CA4-95F3-224821A8CD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556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6A6458-FB1D-4585-8FA3-0BF8D4C1251C}" type="datetimeFigureOut">
              <a:rPr lang="en-US">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F6F427-A6DF-44D5-B704-DDB3328630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463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EEBE2A-8CDB-4937-8ED4-E9F99B1A7E1D}" type="datetimeFigureOut">
              <a:rPr lang="en-US">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6B2B0E-DE99-46DC-8D36-11376F2A3E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651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EFC523-5647-4825-A416-4B553BE044FF}" type="datetimeFigureOut">
              <a:rPr lang="en-US">
                <a:solidFill>
                  <a:prstClr val="black">
                    <a:tint val="75000"/>
                  </a:prstClr>
                </a:solidFill>
              </a:rPr>
              <a:pPr>
                <a:defRPr/>
              </a:pPr>
              <a:t>10/3/2014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79ADFB8-316E-424A-8736-F06B374E3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598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18F75C-99C6-40C1-8D9F-FB8E042D5557}" type="datetimeFigureOut">
              <a:rPr lang="en-US">
                <a:solidFill>
                  <a:prstClr val="black">
                    <a:tint val="75000"/>
                  </a:prstClr>
                </a:solidFill>
              </a:rPr>
              <a:pPr>
                <a:defRPr/>
              </a:pPr>
              <a:t>10/3/2014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FFA2D55-6E40-4AE2-A95D-3814840FED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0936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231D82-7482-466B-AC15-B55952E303F2}" type="datetimeFigureOut">
              <a:rPr lang="en-US">
                <a:solidFill>
                  <a:prstClr val="black">
                    <a:tint val="75000"/>
                  </a:prstClr>
                </a:solidFill>
              </a:rPr>
              <a:pPr>
                <a:defRPr/>
              </a:pPr>
              <a:t>10/3/2014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90FE076-ED0D-4905-817F-2F15B1CD1C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856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E0908D-0A3C-4561-80C9-BD14F3EF8A1E}" type="datetimeFigureOut">
              <a:rPr lang="en-US">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F59A96-E78A-4A99-9787-B681EEB5BE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687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233B5-E398-4AEA-B71F-13B3313CBA80}"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197601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57EE2-1A7D-48D6-9A91-0E3F5314D1B5}" type="datetimeFigureOut">
              <a:rPr lang="en-US">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9BA4C0-C405-43CD-9A3C-75418FB73E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232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2E4EA3-D321-4CB8-81AF-838607D3E191}" type="datetimeFigureOut">
              <a:rPr lang="en-US">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A44F01-5950-4200-BA33-FA7D42C966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4532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7C7FD7-2934-496A-A233-146C15A42167}" type="datetimeFigureOut">
              <a:rPr lang="en-US">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BCFE7D-5410-450C-A7DB-666ACC2722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255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xplanation Sketch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382418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etail Sketch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61913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233B5-E398-4AEA-B71F-13B3313CBA80}"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349665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233B5-E398-4AEA-B71F-13B3313CBA80}"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21833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C233B5-E398-4AEA-B71F-13B3313CBA80}" type="datetimeFigureOut">
              <a:rPr lang="en-US" smtClean="0"/>
              <a:pPr/>
              <a:t>10/3/2014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423128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C233B5-E398-4AEA-B71F-13B3313CBA80}" type="datetimeFigureOut">
              <a:rPr lang="en-US" smtClean="0"/>
              <a:pPr/>
              <a:t>10/3/2014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219432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233B5-E398-4AEA-B71F-13B3313CBA80}" type="datetimeFigureOut">
              <a:rPr lang="en-US" smtClean="0"/>
              <a:pPr/>
              <a:t>10/3/2014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277950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233B5-E398-4AEA-B71F-13B3313CBA80}"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220615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233B5-E398-4AEA-B71F-13B3313CBA80}"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E2C8-8A2D-4469-BB6C-4310D74CC68B}" type="slidenum">
              <a:rPr lang="en-US" smtClean="0"/>
              <a:pPr/>
              <a:t>‹#›</a:t>
            </a:fld>
            <a:endParaRPr lang="en-US"/>
          </a:p>
        </p:txBody>
      </p:sp>
    </p:spTree>
    <p:extLst>
      <p:ext uri="{BB962C8B-B14F-4D97-AF65-F5344CB8AC3E}">
        <p14:creationId xmlns:p14="http://schemas.microsoft.com/office/powerpoint/2010/main" val="19243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A58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233B5-E398-4AEA-B71F-13B3313CBA80}" type="datetimeFigureOut">
              <a:rPr lang="en-US" smtClean="0"/>
              <a:pPr/>
              <a:t>10/3/2014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E2C8-8A2D-4469-BB6C-4310D74CC68B}" type="slidenum">
              <a:rPr lang="en-US" smtClean="0"/>
              <a:pPr/>
              <a:t>‹#›</a:t>
            </a:fld>
            <a:endParaRPr lang="en-US"/>
          </a:p>
        </p:txBody>
      </p:sp>
    </p:spTree>
    <p:extLst>
      <p:ext uri="{BB962C8B-B14F-4D97-AF65-F5344CB8AC3E}">
        <p14:creationId xmlns:p14="http://schemas.microsoft.com/office/powerpoint/2010/main" val="1000368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A58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8AA4C69-F308-48FE-9EA1-427D6146BC06}" type="datetimeFigureOut">
              <a:rPr lang="en-US">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5BB0EC-EE55-4530-868E-1F11E598BC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455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lieske@uwyo.edu" TargetMode="External"/><Relationship Id="rId2" Type="http://schemas.openxmlformats.org/officeDocument/2006/relationships/hyperlink" Target="mailto:DMcLeod@uwyo.ed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A587"/>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5031521"/>
            <a:ext cx="4191000" cy="1726660"/>
          </a:xfrm>
          <a:prstGeom prst="rect">
            <a:avLst/>
          </a:prstGeom>
        </p:spPr>
      </p:pic>
      <p:sp>
        <p:nvSpPr>
          <p:cNvPr id="2" name="TextBox 1"/>
          <p:cNvSpPr txBox="1"/>
          <p:nvPr/>
        </p:nvSpPr>
        <p:spPr>
          <a:xfrm>
            <a:off x="-24740" y="304800"/>
            <a:ext cx="9144000" cy="4985980"/>
          </a:xfrm>
          <a:prstGeom prst="rect">
            <a:avLst/>
          </a:prstGeom>
          <a:noFill/>
        </p:spPr>
        <p:txBody>
          <a:bodyPr wrap="square" rtlCol="0">
            <a:spAutoFit/>
          </a:bodyPr>
          <a:lstStyle/>
          <a:p>
            <a:pPr algn="ctr"/>
            <a:r>
              <a:rPr lang="en-US" sz="2800" dirty="0"/>
              <a:t>Determining the Relationship Between Development Pattern and the Costs of Public </a:t>
            </a:r>
            <a:r>
              <a:rPr lang="en-US" sz="2800" dirty="0" smtClean="0"/>
              <a:t>Services</a:t>
            </a:r>
          </a:p>
          <a:p>
            <a:pPr algn="ctr"/>
            <a:r>
              <a:rPr lang="en-US" sz="2800" dirty="0" smtClean="0"/>
              <a:t>in </a:t>
            </a:r>
            <a:r>
              <a:rPr lang="en-US" sz="2800" dirty="0"/>
              <a:t>the Mountain </a:t>
            </a:r>
            <a:r>
              <a:rPr lang="en-US" sz="2800" dirty="0" smtClean="0"/>
              <a:t>West </a:t>
            </a:r>
          </a:p>
          <a:p>
            <a:pPr algn="ctr"/>
            <a:endParaRPr lang="en-US" dirty="0"/>
          </a:p>
          <a:p>
            <a:pPr algn="ctr"/>
            <a:r>
              <a:rPr lang="en-US" dirty="0" smtClean="0"/>
              <a:t>Donald </a:t>
            </a:r>
            <a:r>
              <a:rPr lang="en-US" dirty="0"/>
              <a:t>M. McLeod, Scott N. </a:t>
            </a:r>
            <a:r>
              <a:rPr lang="en-US" dirty="0" smtClean="0"/>
              <a:t>Lieske </a:t>
            </a:r>
          </a:p>
          <a:p>
            <a:pPr algn="ctr"/>
            <a:endParaRPr lang="en-US" dirty="0" smtClean="0"/>
          </a:p>
          <a:p>
            <a:pPr algn="ctr"/>
            <a:r>
              <a:rPr lang="en-US" dirty="0" smtClean="0"/>
              <a:t>Project </a:t>
            </a:r>
            <a:r>
              <a:rPr lang="en-US" dirty="0"/>
              <a:t>Director Meeting</a:t>
            </a:r>
          </a:p>
          <a:p>
            <a:pPr algn="ctr"/>
            <a:r>
              <a:rPr lang="en-US" dirty="0"/>
              <a:t>Prosperity for Small and Medium-Sized Farms and Rural Communities Programs</a:t>
            </a:r>
          </a:p>
          <a:p>
            <a:pPr algn="ctr"/>
            <a:r>
              <a:rPr lang="en-US" dirty="0"/>
              <a:t> </a:t>
            </a:r>
          </a:p>
          <a:p>
            <a:pPr algn="ctr"/>
            <a:r>
              <a:rPr lang="en-US" dirty="0" smtClean="0"/>
              <a:t>February </a:t>
            </a:r>
            <a:r>
              <a:rPr lang="en-US" dirty="0"/>
              <a:t>21 – 22, </a:t>
            </a:r>
            <a:r>
              <a:rPr lang="en-US" dirty="0" smtClean="0"/>
              <a:t>2013</a:t>
            </a:r>
          </a:p>
          <a:p>
            <a:pPr algn="ctr"/>
            <a:r>
              <a:rPr lang="en-US" dirty="0" smtClean="0"/>
              <a:t>10:30 </a:t>
            </a:r>
            <a:r>
              <a:rPr lang="en-US" dirty="0"/>
              <a:t>AM	</a:t>
            </a:r>
            <a:endParaRPr lang="en-US" dirty="0" smtClean="0"/>
          </a:p>
          <a:p>
            <a:pPr algn="ctr"/>
            <a:r>
              <a:rPr lang="en-US" dirty="0" smtClean="0"/>
              <a:t>Panel #1 Rural Development</a:t>
            </a:r>
          </a:p>
          <a:p>
            <a:pPr algn="ctr"/>
            <a:r>
              <a:rPr lang="en-US" dirty="0"/>
              <a:t> </a:t>
            </a:r>
          </a:p>
          <a:p>
            <a:pPr algn="ctr"/>
            <a:r>
              <a:rPr lang="en-US" dirty="0" smtClean="0"/>
              <a:t>Holiday </a:t>
            </a:r>
            <a:r>
              <a:rPr lang="en-US" dirty="0"/>
              <a:t>Inn </a:t>
            </a:r>
            <a:r>
              <a:rPr lang="en-US" dirty="0" smtClean="0"/>
              <a:t>Capitol</a:t>
            </a:r>
          </a:p>
          <a:p>
            <a:pPr algn="ctr"/>
            <a:r>
              <a:rPr lang="en-US" dirty="0" smtClean="0"/>
              <a:t>550 </a:t>
            </a:r>
            <a:r>
              <a:rPr lang="en-US" dirty="0"/>
              <a:t>C. Street, </a:t>
            </a:r>
            <a:endParaRPr lang="en-US" dirty="0" smtClean="0"/>
          </a:p>
          <a:p>
            <a:pPr algn="ctr"/>
            <a:r>
              <a:rPr lang="en-US" dirty="0" smtClean="0"/>
              <a:t>Washington</a:t>
            </a:r>
            <a:r>
              <a:rPr lang="en-US" dirty="0"/>
              <a:t>, DC </a:t>
            </a:r>
            <a:r>
              <a:rPr lang="en-US" dirty="0" smtClean="0"/>
              <a:t>20024</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5644451"/>
            <a:ext cx="3574413" cy="908749"/>
          </a:xfrm>
          <a:prstGeom prst="rect">
            <a:avLst/>
          </a:prstGeom>
        </p:spPr>
      </p:pic>
    </p:spTree>
    <p:extLst>
      <p:ext uri="{BB962C8B-B14F-4D97-AF65-F5344CB8AC3E}">
        <p14:creationId xmlns:p14="http://schemas.microsoft.com/office/powerpoint/2010/main" val="214160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Objective 3 (cont.)</a:t>
            </a:r>
            <a:endParaRPr lang="en-US" dirty="0"/>
          </a:p>
        </p:txBody>
      </p:sp>
      <p:sp>
        <p:nvSpPr>
          <p:cNvPr id="3" name="Content Placeholder 2"/>
          <p:cNvSpPr>
            <a:spLocks noGrp="1"/>
          </p:cNvSpPr>
          <p:nvPr>
            <p:ph idx="1"/>
          </p:nvPr>
        </p:nvSpPr>
        <p:spPr>
          <a:xfrm>
            <a:off x="685800" y="2133600"/>
            <a:ext cx="8001000" cy="3992563"/>
          </a:xfrm>
        </p:spPr>
        <p:txBody>
          <a:bodyPr/>
          <a:lstStyle/>
          <a:p>
            <a:r>
              <a:rPr lang="en-US" sz="2400" dirty="0" smtClean="0"/>
              <a:t>Additional Community </a:t>
            </a:r>
            <a:r>
              <a:rPr lang="en-US" sz="2400" smtClean="0"/>
              <a:t>Service Issues: </a:t>
            </a:r>
            <a:r>
              <a:rPr lang="en-US" sz="2400" dirty="0" smtClean="0"/>
              <a:t>Land Use Planning and Fire</a:t>
            </a:r>
          </a:p>
          <a:p>
            <a:r>
              <a:rPr lang="en-US" sz="2400" dirty="0" err="1" smtClean="0"/>
              <a:t>Wildland</a:t>
            </a:r>
            <a:r>
              <a:rPr lang="en-US" sz="2400" dirty="0" smtClean="0"/>
              <a:t> Urban Interface</a:t>
            </a:r>
          </a:p>
          <a:p>
            <a:r>
              <a:rPr lang="en-US" sz="2400" dirty="0" smtClean="0"/>
              <a:t>Land Use Choices by Counties</a:t>
            </a:r>
          </a:p>
          <a:p>
            <a:r>
              <a:rPr lang="en-US" sz="2400" dirty="0" smtClean="0"/>
              <a:t>Fire Suppression Costs borne by Federal Agencies</a:t>
            </a:r>
          </a:p>
          <a:p>
            <a:r>
              <a:rPr lang="en-US" sz="2400" dirty="0" smtClean="0"/>
              <a:t>Residential Development and Increasing Costs of Fire Suppression</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303" y="87866"/>
            <a:ext cx="1877373" cy="1815882"/>
          </a:xfrm>
          <a:prstGeom prst="rect">
            <a:avLst/>
          </a:prstGeom>
          <a:noFill/>
        </p:spPr>
        <p:txBody>
          <a:bodyPr wrap="none" rtlCol="0">
            <a:spAutoFit/>
          </a:bodyPr>
          <a:lstStyle/>
          <a:p>
            <a:pPr algn="ctr"/>
            <a:r>
              <a:rPr lang="en-US" sz="2800" dirty="0" smtClean="0"/>
              <a:t>Outcomes: </a:t>
            </a:r>
          </a:p>
          <a:p>
            <a:pPr algn="ctr"/>
            <a:r>
              <a:rPr lang="en-US" sz="2800" dirty="0" smtClean="0"/>
              <a:t>Research</a:t>
            </a:r>
          </a:p>
          <a:p>
            <a:pPr algn="ctr"/>
            <a:r>
              <a:rPr lang="en-US" sz="2800" dirty="0" smtClean="0"/>
              <a:t>And </a:t>
            </a:r>
          </a:p>
          <a:p>
            <a:pPr algn="ctr"/>
            <a:r>
              <a:rPr lang="en-US" sz="2800" dirty="0" smtClean="0"/>
              <a:t>Education</a:t>
            </a:r>
            <a:endParaRPr lang="en-US" sz="2800" dirty="0"/>
          </a:p>
        </p:txBody>
      </p:sp>
      <p:pic>
        <p:nvPicPr>
          <p:cNvPr id="3" name="Picture 2" descr="spatialindex2010res.emf"/>
          <p:cNvPicPr>
            <a:picLocks noChangeAspect="1"/>
          </p:cNvPicPr>
          <p:nvPr/>
        </p:nvPicPr>
        <p:blipFill>
          <a:blip r:embed="rId3" cstate="print"/>
          <a:srcRect l="11062" t="24370" r="11727" b="4179"/>
          <a:stretch>
            <a:fillRect/>
          </a:stretch>
        </p:blipFill>
        <p:spPr>
          <a:xfrm>
            <a:off x="0" y="2111825"/>
            <a:ext cx="4572000" cy="2612575"/>
          </a:xfrm>
          <a:prstGeom prst="rect">
            <a:avLst/>
          </a:prstGeom>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15000" y="122025"/>
            <a:ext cx="3240155" cy="726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553200" y="1143000"/>
            <a:ext cx="22860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0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865" y="87866"/>
            <a:ext cx="6996274" cy="523220"/>
          </a:xfrm>
          <a:prstGeom prst="rect">
            <a:avLst/>
          </a:prstGeom>
          <a:noFill/>
        </p:spPr>
        <p:txBody>
          <a:bodyPr wrap="none" rtlCol="0">
            <a:spAutoFit/>
          </a:bodyPr>
          <a:lstStyle/>
          <a:p>
            <a:pPr algn="ctr"/>
            <a:r>
              <a:rPr lang="en-US" sz="2800" dirty="0" smtClean="0"/>
              <a:t>Outcomes:  Research, Education and Extension</a:t>
            </a:r>
            <a:endParaRPr lang="en-US" sz="2800" dirty="0"/>
          </a:p>
        </p:txBody>
      </p:sp>
      <p:sp>
        <p:nvSpPr>
          <p:cNvPr id="6" name="TextBox 5"/>
          <p:cNvSpPr txBox="1"/>
          <p:nvPr/>
        </p:nvSpPr>
        <p:spPr>
          <a:xfrm>
            <a:off x="114300" y="611086"/>
            <a:ext cx="8915399" cy="5909310"/>
          </a:xfrm>
          <a:prstGeom prst="rect">
            <a:avLst/>
          </a:prstGeom>
          <a:noFill/>
        </p:spPr>
        <p:txBody>
          <a:bodyPr wrap="square" rtlCol="0">
            <a:spAutoFit/>
          </a:bodyPr>
          <a:lstStyle/>
          <a:p>
            <a:pPr>
              <a:defRPr/>
            </a:pPr>
            <a:r>
              <a:rPr lang="en-US" b="1" dirty="0" smtClean="0"/>
              <a:t>Research</a:t>
            </a:r>
          </a:p>
          <a:p>
            <a:pPr>
              <a:defRPr/>
            </a:pPr>
            <a:r>
              <a:rPr lang="en-US" dirty="0" smtClean="0"/>
              <a:t>Lieske </a:t>
            </a:r>
            <a:r>
              <a:rPr lang="en-US" dirty="0"/>
              <a:t>S.N., McLeod </a:t>
            </a:r>
            <a:r>
              <a:rPr lang="en-US" dirty="0" smtClean="0"/>
              <a:t>D.M., Scofield </a:t>
            </a:r>
            <a:r>
              <a:rPr lang="en-US" dirty="0"/>
              <a:t>A.M</a:t>
            </a:r>
            <a:r>
              <a:rPr lang="en-US" dirty="0" smtClean="0"/>
              <a:t>. and Coupal, R.H.  </a:t>
            </a:r>
            <a:r>
              <a:rPr lang="en-US" dirty="0"/>
              <a:t>2011.</a:t>
            </a:r>
            <a:r>
              <a:rPr lang="en-US" dirty="0" smtClean="0"/>
              <a:t>(</a:t>
            </a:r>
            <a:r>
              <a:rPr lang="en-US" dirty="0"/>
              <a:t>In Development). Modeling </a:t>
            </a:r>
            <a:r>
              <a:rPr lang="en-US" dirty="0" smtClean="0"/>
              <a:t>       	Costs </a:t>
            </a:r>
            <a:r>
              <a:rPr lang="en-US" dirty="0"/>
              <a:t>of Public Service </a:t>
            </a:r>
            <a:r>
              <a:rPr lang="en-US" dirty="0" smtClean="0"/>
              <a:t>Provision. </a:t>
            </a:r>
          </a:p>
          <a:p>
            <a:pPr>
              <a:defRPr/>
            </a:pPr>
            <a:r>
              <a:rPr lang="en-US" dirty="0" smtClean="0"/>
              <a:t>Lieske </a:t>
            </a:r>
            <a:r>
              <a:rPr lang="en-US" dirty="0"/>
              <a:t>S.N. and Gribb, W.J. 2012. ‘Modeling high-resolution spatiotemporal land-use data.’ </a:t>
            </a:r>
            <a:r>
              <a:rPr lang="en-US" dirty="0" smtClean="0"/>
              <a:t>	</a:t>
            </a:r>
            <a:r>
              <a:rPr lang="en-US" i="1" dirty="0" smtClean="0"/>
              <a:t>Applied </a:t>
            </a:r>
            <a:r>
              <a:rPr lang="en-US" i="1" dirty="0"/>
              <a:t>Geography </a:t>
            </a:r>
            <a:r>
              <a:rPr lang="en-US" dirty="0"/>
              <a:t>35(1-2),</a:t>
            </a:r>
            <a:r>
              <a:rPr lang="en-US" i="1" dirty="0"/>
              <a:t> </a:t>
            </a:r>
            <a:r>
              <a:rPr lang="en-US" dirty="0"/>
              <a:t>283-291.</a:t>
            </a:r>
          </a:p>
          <a:p>
            <a:pPr>
              <a:defRPr/>
            </a:pPr>
            <a:r>
              <a:rPr lang="en-US" dirty="0" smtClean="0"/>
              <a:t>Lieske </a:t>
            </a:r>
            <a:r>
              <a:rPr lang="en-US" dirty="0"/>
              <a:t>S.N. and Gribb W.J. 2011. Cadaster-based temporal land use modeling with Python. The </a:t>
            </a:r>
            <a:r>
              <a:rPr lang="en-US" dirty="0" smtClean="0"/>
              <a:t>	Association </a:t>
            </a:r>
            <a:r>
              <a:rPr lang="en-US" dirty="0"/>
              <a:t>of Collegiate Schools of Planning 52</a:t>
            </a:r>
            <a:r>
              <a:rPr lang="en-US" baseline="30000" dirty="0"/>
              <a:t>nd</a:t>
            </a:r>
            <a:r>
              <a:rPr lang="en-US" dirty="0"/>
              <a:t> Annual Conference. </a:t>
            </a:r>
            <a:endParaRPr lang="en-US" dirty="0" smtClean="0"/>
          </a:p>
          <a:p>
            <a:pPr>
              <a:defRPr/>
            </a:pPr>
            <a:r>
              <a:rPr lang="en-US" dirty="0" smtClean="0"/>
              <a:t>Lieske </a:t>
            </a:r>
            <a:r>
              <a:rPr lang="en-US" dirty="0"/>
              <a:t>S.N., McLeod D.M. and Scofield A.M. </a:t>
            </a:r>
            <a:r>
              <a:rPr lang="en-US" dirty="0" smtClean="0"/>
              <a:t>2011. </a:t>
            </a:r>
            <a:r>
              <a:rPr lang="en-US" i="1" dirty="0"/>
              <a:t>Determining fiscally efficient </a:t>
            </a:r>
            <a:r>
              <a:rPr lang="en-US" i="1" dirty="0" smtClean="0"/>
              <a:t>locations </a:t>
            </a:r>
            <a:r>
              <a:rPr lang="en-US" i="1" dirty="0"/>
              <a:t>for </a:t>
            </a:r>
            <a:r>
              <a:rPr lang="en-US" i="1" dirty="0" smtClean="0"/>
              <a:t>	public </a:t>
            </a:r>
            <a:r>
              <a:rPr lang="en-US" i="1" dirty="0"/>
              <a:t>service provision</a:t>
            </a:r>
            <a:r>
              <a:rPr lang="en-US" dirty="0"/>
              <a:t>. 58th Annual North American Meetings of the Regional </a:t>
            </a:r>
            <a:r>
              <a:rPr lang="en-US" dirty="0" smtClean="0"/>
              <a:t>	Science </a:t>
            </a:r>
            <a:r>
              <a:rPr lang="en-US" dirty="0"/>
              <a:t>Association International and Second Conference of the Regional Science </a:t>
            </a:r>
            <a:r>
              <a:rPr lang="en-US" dirty="0" smtClean="0"/>
              <a:t>	Association </a:t>
            </a:r>
            <a:r>
              <a:rPr lang="en-US" dirty="0"/>
              <a:t>of the Americas</a:t>
            </a:r>
            <a:r>
              <a:rPr lang="en-US" dirty="0" smtClean="0"/>
              <a:t>.</a:t>
            </a:r>
            <a:endParaRPr lang="en-US" b="1" dirty="0" smtClean="0"/>
          </a:p>
          <a:p>
            <a:pPr>
              <a:defRPr/>
            </a:pPr>
            <a:r>
              <a:rPr lang="en-US" b="1" dirty="0" smtClean="0"/>
              <a:t>Education</a:t>
            </a:r>
          </a:p>
          <a:p>
            <a:pPr>
              <a:defRPr/>
            </a:pPr>
            <a:r>
              <a:rPr lang="en-US" dirty="0" smtClean="0"/>
              <a:t>Scofield, A. (In Development) </a:t>
            </a:r>
            <a:r>
              <a:rPr lang="en-US" dirty="0"/>
              <a:t>The Relationship Between Development in the </a:t>
            </a:r>
            <a:r>
              <a:rPr lang="en-US" dirty="0" err="1"/>
              <a:t>Wildland</a:t>
            </a:r>
            <a:r>
              <a:rPr lang="en-US" dirty="0"/>
              <a:t> Urban </a:t>
            </a:r>
            <a:r>
              <a:rPr lang="en-US" dirty="0" smtClean="0"/>
              <a:t>	Interface </a:t>
            </a:r>
            <a:r>
              <a:rPr lang="en-US" dirty="0"/>
              <a:t>and Federal </a:t>
            </a:r>
            <a:r>
              <a:rPr lang="en-US" dirty="0" err="1"/>
              <a:t>Wildland</a:t>
            </a:r>
            <a:r>
              <a:rPr lang="en-US" dirty="0"/>
              <a:t> Fire Suppression </a:t>
            </a:r>
            <a:r>
              <a:rPr lang="en-US" dirty="0" smtClean="0"/>
              <a:t>Costs</a:t>
            </a:r>
            <a:r>
              <a:rPr lang="en-US" dirty="0"/>
              <a:t>. Thesis (</a:t>
            </a:r>
            <a:r>
              <a:rPr lang="en-US" dirty="0" smtClean="0"/>
              <a:t>M.S) </a:t>
            </a:r>
            <a:r>
              <a:rPr lang="en-US" dirty="0"/>
              <a:t>University of </a:t>
            </a:r>
            <a:r>
              <a:rPr lang="en-US" dirty="0" smtClean="0"/>
              <a:t>	Wyoming</a:t>
            </a:r>
            <a:r>
              <a:rPr lang="en-US" dirty="0"/>
              <a:t>.  Laramie</a:t>
            </a:r>
            <a:r>
              <a:rPr lang="en-US" dirty="0" smtClean="0"/>
              <a:t>.</a:t>
            </a:r>
          </a:p>
          <a:p>
            <a:pPr>
              <a:defRPr/>
            </a:pPr>
            <a:r>
              <a:rPr lang="en-US" b="1" dirty="0" smtClean="0"/>
              <a:t>Extension</a:t>
            </a:r>
          </a:p>
          <a:p>
            <a:pPr>
              <a:defRPr/>
            </a:pPr>
            <a:r>
              <a:rPr lang="en-US" dirty="0" smtClean="0"/>
              <a:t>Lieske S.N</a:t>
            </a:r>
            <a:r>
              <a:rPr lang="en-US" dirty="0"/>
              <a:t>., Coupal </a:t>
            </a:r>
            <a:r>
              <a:rPr lang="en-US" dirty="0" smtClean="0"/>
              <a:t>R.H</a:t>
            </a:r>
            <a:r>
              <a:rPr lang="en-US" dirty="0"/>
              <a:t>., Hamerlinck </a:t>
            </a:r>
            <a:r>
              <a:rPr lang="en-US" dirty="0" smtClean="0"/>
              <a:t>J.D</a:t>
            </a:r>
            <a:r>
              <a:rPr lang="en-US" dirty="0"/>
              <a:t>., McLeod </a:t>
            </a:r>
            <a:r>
              <a:rPr lang="en-US" dirty="0" smtClean="0"/>
              <a:t>D.M</a:t>
            </a:r>
            <a:r>
              <a:rPr lang="en-US" dirty="0"/>
              <a:t>., Scofield, </a:t>
            </a:r>
            <a:r>
              <a:rPr lang="en-US" dirty="0" smtClean="0"/>
              <a:t>A.M</a:t>
            </a:r>
            <a:r>
              <a:rPr lang="en-US" dirty="0"/>
              <a:t>. </a:t>
            </a:r>
            <a:r>
              <a:rPr lang="en-US" dirty="0" smtClean="0"/>
              <a:t>(Accepted) </a:t>
            </a:r>
            <a:r>
              <a:rPr lang="en-US" dirty="0"/>
              <a:t>‘Planning </a:t>
            </a:r>
            <a:r>
              <a:rPr lang="en-US" dirty="0" smtClean="0"/>
              <a:t>	support </a:t>
            </a:r>
            <a:r>
              <a:rPr lang="en-US" dirty="0"/>
              <a:t>system enabled spatially explicit local government fiscal modeling’ in </a:t>
            </a:r>
            <a:r>
              <a:rPr lang="en-US" dirty="0" smtClean="0"/>
              <a:t>	Planning </a:t>
            </a:r>
            <a:r>
              <a:rPr lang="en-US" dirty="0"/>
              <a:t>Support Systems for Sustainable Urban Development (Edited Volume) </a:t>
            </a:r>
            <a:r>
              <a:rPr lang="en-US" dirty="0" smtClean="0"/>
              <a:t>	Springer </a:t>
            </a:r>
            <a:r>
              <a:rPr lang="en-US" dirty="0"/>
              <a:t>Academic Publishers.</a:t>
            </a:r>
          </a:p>
          <a:p>
            <a:pPr>
              <a:defRPr/>
            </a:pPr>
            <a:endParaRPr lang="en-US" b="1" dirty="0"/>
          </a:p>
        </p:txBody>
      </p:sp>
    </p:spTree>
    <p:extLst>
      <p:ext uri="{BB962C8B-B14F-4D97-AF65-F5344CB8AC3E}">
        <p14:creationId xmlns:p14="http://schemas.microsoft.com/office/powerpoint/2010/main" val="38757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4389" y="195200"/>
            <a:ext cx="1975221" cy="707886"/>
          </a:xfrm>
          <a:prstGeom prst="rect">
            <a:avLst/>
          </a:prstGeom>
          <a:noFill/>
        </p:spPr>
        <p:txBody>
          <a:bodyPr wrap="none" rtlCol="0">
            <a:spAutoFit/>
          </a:bodyPr>
          <a:lstStyle/>
          <a:p>
            <a:r>
              <a:rPr lang="en-US" sz="4000" dirty="0" smtClean="0"/>
              <a:t>Timeline</a:t>
            </a:r>
            <a:endParaRPr lang="en-US" sz="4000" dirty="0"/>
          </a:p>
        </p:txBody>
      </p:sp>
      <p:sp>
        <p:nvSpPr>
          <p:cNvPr id="3" name="TextBox 2"/>
          <p:cNvSpPr txBox="1"/>
          <p:nvPr/>
        </p:nvSpPr>
        <p:spPr>
          <a:xfrm>
            <a:off x="304799" y="990600"/>
            <a:ext cx="8534400" cy="1200329"/>
          </a:xfrm>
          <a:prstGeom prst="rect">
            <a:avLst/>
          </a:prstGeom>
          <a:noFill/>
        </p:spPr>
        <p:txBody>
          <a:bodyPr wrap="square" rtlCol="0">
            <a:spAutoFit/>
          </a:bodyPr>
          <a:lstStyle/>
          <a:p>
            <a:endParaRPr lang="en-US" sz="2400" dirty="0"/>
          </a:p>
          <a:p>
            <a:r>
              <a:rPr lang="en-US" sz="2400" dirty="0" smtClean="0"/>
              <a:t>We extended seed grant through July 2013 are applying for a </a:t>
            </a:r>
            <a:r>
              <a:rPr lang="en-US" sz="2400" dirty="0"/>
              <a:t>standard AFRI Foundational Program grant in </a:t>
            </a:r>
            <a:r>
              <a:rPr lang="en-US" sz="2400" dirty="0" smtClean="0"/>
              <a:t> May 2013</a:t>
            </a:r>
            <a:r>
              <a:rPr lang="en-US" sz="2400" dirty="0"/>
              <a:t>. </a:t>
            </a:r>
          </a:p>
        </p:txBody>
      </p:sp>
      <p:sp>
        <p:nvSpPr>
          <p:cNvPr id="4" name="TextBox 3"/>
          <p:cNvSpPr txBox="1"/>
          <p:nvPr/>
        </p:nvSpPr>
        <p:spPr>
          <a:xfrm>
            <a:off x="321918" y="3257550"/>
            <a:ext cx="8479181" cy="2308324"/>
          </a:xfrm>
          <a:prstGeom prst="rect">
            <a:avLst/>
          </a:prstGeom>
          <a:noFill/>
        </p:spPr>
        <p:txBody>
          <a:bodyPr wrap="none" rtlCol="0">
            <a:spAutoFit/>
          </a:bodyPr>
          <a:lstStyle/>
          <a:p>
            <a:pPr algn="ctr"/>
            <a:r>
              <a:rPr lang="en-US" sz="3600" dirty="0" smtClean="0"/>
              <a:t>For More Information:</a:t>
            </a:r>
          </a:p>
          <a:p>
            <a:pPr algn="ctr"/>
            <a:endParaRPr lang="en-US" sz="3600" dirty="0"/>
          </a:p>
          <a:p>
            <a:pPr algn="ctr"/>
            <a:r>
              <a:rPr lang="en-US" sz="3600" dirty="0" smtClean="0"/>
              <a:t>Donald M. McLeod		Scott N. Lieske</a:t>
            </a:r>
          </a:p>
          <a:p>
            <a:pPr algn="ctr"/>
            <a:r>
              <a:rPr lang="en-US" sz="3600" u="sng" dirty="0">
                <a:hlinkClick r:id="rId2"/>
              </a:rPr>
              <a:t>DMcLeod@uwyo.edu</a:t>
            </a:r>
            <a:r>
              <a:rPr lang="en-US" sz="3600" dirty="0"/>
              <a:t> </a:t>
            </a:r>
            <a:r>
              <a:rPr lang="en-US" sz="3600" dirty="0" smtClean="0"/>
              <a:t>      </a:t>
            </a:r>
            <a:r>
              <a:rPr lang="en-US" sz="3600" dirty="0" smtClean="0">
                <a:hlinkClick r:id="rId3"/>
              </a:rPr>
              <a:t>lieske@uwyo.edu</a:t>
            </a:r>
            <a:r>
              <a:rPr lang="en-US" sz="3600" dirty="0" smtClean="0"/>
              <a:t> </a:t>
            </a:r>
            <a:endParaRPr lang="en-US" sz="3600" dirty="0"/>
          </a:p>
        </p:txBody>
      </p:sp>
    </p:spTree>
    <p:extLst>
      <p:ext uri="{BB962C8B-B14F-4D97-AF65-F5344CB8AC3E}">
        <p14:creationId xmlns:p14="http://schemas.microsoft.com/office/powerpoint/2010/main" val="1656504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45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34"/>
            <a:ext cx="9144000" cy="6740307"/>
          </a:xfrm>
          <a:prstGeom prst="rect">
            <a:avLst/>
          </a:prstGeom>
          <a:noFill/>
        </p:spPr>
        <p:txBody>
          <a:bodyPr wrap="square" rtlCol="0">
            <a:spAutoFit/>
          </a:bodyPr>
          <a:lstStyle/>
          <a:p>
            <a:r>
              <a:rPr lang="en-US" sz="2400" b="1" dirty="0" smtClean="0"/>
              <a:t>Data Partnerships</a:t>
            </a:r>
            <a:endParaRPr lang="en-US" sz="2400" dirty="0"/>
          </a:p>
          <a:p>
            <a:r>
              <a:rPr lang="en-US" sz="2400" dirty="0" smtClean="0"/>
              <a:t>Numerous Municipal and County Governments</a:t>
            </a:r>
          </a:p>
          <a:p>
            <a:r>
              <a:rPr lang="en-US" sz="2400" dirty="0" smtClean="0"/>
              <a:t>Wyoming Department of Revenue</a:t>
            </a:r>
            <a:endParaRPr lang="en-US" sz="2400" dirty="0"/>
          </a:p>
          <a:p>
            <a:r>
              <a:rPr lang="en-US" sz="2400" dirty="0" smtClean="0"/>
              <a:t>Wyoming Division of Economic Analysis</a:t>
            </a:r>
          </a:p>
          <a:p>
            <a:r>
              <a:rPr lang="en-US" sz="2400" dirty="0" smtClean="0"/>
              <a:t>Wyoming Wildlife Federation</a:t>
            </a:r>
          </a:p>
          <a:p>
            <a:endParaRPr lang="en-US" sz="2400" dirty="0"/>
          </a:p>
          <a:p>
            <a:r>
              <a:rPr lang="en-US" sz="2400" b="1" dirty="0" smtClean="0"/>
              <a:t>Research Partnerships</a:t>
            </a:r>
          </a:p>
          <a:p>
            <a:r>
              <a:rPr lang="en-US" sz="2400" dirty="0" smtClean="0"/>
              <a:t>The </a:t>
            </a:r>
            <a:r>
              <a:rPr lang="en-US" sz="2400" dirty="0"/>
              <a:t>Nature </a:t>
            </a:r>
            <a:r>
              <a:rPr lang="en-US" sz="2400" dirty="0" smtClean="0"/>
              <a:t>Conservancy</a:t>
            </a:r>
          </a:p>
          <a:p>
            <a:r>
              <a:rPr lang="en-US" sz="2400" dirty="0" smtClean="0"/>
              <a:t>USDA Regional Research Committee Member</a:t>
            </a:r>
          </a:p>
          <a:p>
            <a:r>
              <a:rPr lang="en-US" sz="2400" dirty="0"/>
              <a:t>	W-2133 </a:t>
            </a:r>
            <a:r>
              <a:rPr lang="en-US" sz="2400" dirty="0" smtClean="0"/>
              <a:t>Benefits and Costs of Public and Private Lands Mgmt.</a:t>
            </a:r>
            <a:endParaRPr lang="en-US" sz="2400" dirty="0"/>
          </a:p>
          <a:p>
            <a:pPr lvl="0"/>
            <a:endParaRPr lang="en-US" sz="2400" dirty="0" smtClean="0"/>
          </a:p>
          <a:p>
            <a:pPr lvl="0"/>
            <a:r>
              <a:rPr lang="en-US" sz="2400" dirty="0" smtClean="0"/>
              <a:t>Universities:</a:t>
            </a:r>
          </a:p>
          <a:p>
            <a:pPr lvl="0"/>
            <a:r>
              <a:rPr lang="en-US" sz="2400" dirty="0"/>
              <a:t>	</a:t>
            </a:r>
            <a:r>
              <a:rPr lang="en-US" sz="2400" dirty="0" smtClean="0"/>
              <a:t>Colorado State University</a:t>
            </a:r>
          </a:p>
          <a:p>
            <a:pPr lvl="0"/>
            <a:r>
              <a:rPr lang="en-US" sz="2400" dirty="0" smtClean="0"/>
              <a:t>	Idaho State University</a:t>
            </a:r>
          </a:p>
          <a:p>
            <a:r>
              <a:rPr lang="en-US" sz="2400" dirty="0"/>
              <a:t>	Montana State University</a:t>
            </a:r>
          </a:p>
          <a:p>
            <a:pPr lvl="0"/>
            <a:r>
              <a:rPr lang="en-US" sz="2400" dirty="0" smtClean="0"/>
              <a:t>	University of Colorado</a:t>
            </a:r>
          </a:p>
          <a:p>
            <a:pPr lvl="0"/>
            <a:r>
              <a:rPr lang="en-US" sz="2400" dirty="0" smtClean="0"/>
              <a:t>	University of Montana</a:t>
            </a:r>
          </a:p>
          <a:p>
            <a:pPr lvl="0"/>
            <a:r>
              <a:rPr lang="en-US" sz="2400" dirty="0"/>
              <a:t>	</a:t>
            </a:r>
            <a:r>
              <a:rPr lang="en-US" sz="2400" dirty="0" smtClean="0"/>
              <a:t>University of Wyoming</a:t>
            </a:r>
            <a:endParaRPr lang="en-US" sz="2400" dirty="0"/>
          </a:p>
        </p:txBody>
      </p:sp>
    </p:spTree>
    <p:extLst>
      <p:ext uri="{BB962C8B-B14F-4D97-AF65-F5344CB8AC3E}">
        <p14:creationId xmlns:p14="http://schemas.microsoft.com/office/powerpoint/2010/main" val="1800328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1845"/>
            <a:ext cx="8229600" cy="868362"/>
          </a:xfrm>
        </p:spPr>
        <p:txBody>
          <a:bodyPr/>
          <a:lstStyle/>
          <a:p>
            <a:pPr eaLnBrk="1" hangingPunct="1"/>
            <a:r>
              <a:rPr lang="en-US" sz="2800" b="1" dirty="0" smtClean="0"/>
              <a:t>Today’s Agenda</a:t>
            </a:r>
          </a:p>
        </p:txBody>
      </p:sp>
      <p:sp>
        <p:nvSpPr>
          <p:cNvPr id="4" name="TextBox 3"/>
          <p:cNvSpPr txBox="1"/>
          <p:nvPr/>
        </p:nvSpPr>
        <p:spPr>
          <a:xfrm>
            <a:off x="247934" y="1028093"/>
            <a:ext cx="8743666" cy="3970318"/>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smtClean="0"/>
              <a:t>Rationale and Objectives</a:t>
            </a:r>
          </a:p>
          <a:p>
            <a:pPr marL="285750" indent="-285750">
              <a:lnSpc>
                <a:spcPct val="150000"/>
              </a:lnSpc>
              <a:buFont typeface="Arial" pitchFamily="34" charset="0"/>
              <a:buChar char="•"/>
            </a:pPr>
            <a:r>
              <a:rPr lang="en-US" sz="2400" b="1" dirty="0" smtClean="0"/>
              <a:t>Prior Research</a:t>
            </a:r>
          </a:p>
          <a:p>
            <a:pPr marL="285750" indent="-285750">
              <a:lnSpc>
                <a:spcPct val="150000"/>
              </a:lnSpc>
              <a:buFont typeface="Arial" pitchFamily="34" charset="0"/>
              <a:buChar char="•"/>
            </a:pPr>
            <a:r>
              <a:rPr lang="en-US" sz="2400" b="1" dirty="0" smtClean="0"/>
              <a:t>Data for historical land-use modeling</a:t>
            </a:r>
          </a:p>
          <a:p>
            <a:pPr marL="285750" indent="-285750">
              <a:lnSpc>
                <a:spcPct val="150000"/>
              </a:lnSpc>
              <a:buFont typeface="Arial" pitchFamily="34" charset="0"/>
              <a:buChar char="•"/>
            </a:pPr>
            <a:r>
              <a:rPr lang="en-US" sz="2400" b="1" dirty="0" smtClean="0"/>
              <a:t>The state of data for econometric modeling</a:t>
            </a:r>
          </a:p>
          <a:p>
            <a:pPr marL="285750" indent="-285750">
              <a:lnSpc>
                <a:spcPct val="150000"/>
              </a:lnSpc>
              <a:buFont typeface="Arial" pitchFamily="34" charset="0"/>
              <a:buChar char="•"/>
            </a:pPr>
            <a:r>
              <a:rPr lang="en-US" sz="2400" b="1" dirty="0" smtClean="0"/>
              <a:t>Outcomes</a:t>
            </a:r>
          </a:p>
          <a:p>
            <a:pPr marL="285750" indent="-285750">
              <a:lnSpc>
                <a:spcPct val="150000"/>
              </a:lnSpc>
              <a:buFont typeface="Arial" pitchFamily="34" charset="0"/>
              <a:buChar char="•"/>
            </a:pPr>
            <a:r>
              <a:rPr lang="en-US" sz="2400" b="1" dirty="0" smtClean="0"/>
              <a:t>Timeline for finishing</a:t>
            </a:r>
          </a:p>
          <a:p>
            <a:endParaRPr lang="en-US" b="1" dirty="0" smtClean="0"/>
          </a:p>
          <a:p>
            <a:endParaRPr lang="en-US" dirty="0" smtClean="0"/>
          </a:p>
        </p:txBody>
      </p:sp>
      <p:pic>
        <p:nvPicPr>
          <p:cNvPr id="5" name="Picture 3" descr="IMG_1254.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95534" y="4980296"/>
            <a:ext cx="9048466" cy="17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538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A587"/>
        </a:solidFill>
        <a:effectLst/>
      </p:bgPr>
    </p:bg>
    <p:spTree>
      <p:nvGrpSpPr>
        <p:cNvPr id="1" name=""/>
        <p:cNvGrpSpPr/>
        <p:nvPr/>
      </p:nvGrpSpPr>
      <p:grpSpPr>
        <a:xfrm>
          <a:off x="0" y="0"/>
          <a:ext cx="0" cy="0"/>
          <a:chOff x="0" y="0"/>
          <a:chExt cx="0" cy="0"/>
        </a:xfrm>
      </p:grpSpPr>
      <p:sp>
        <p:nvSpPr>
          <p:cNvPr id="3" name="TextBox 2"/>
          <p:cNvSpPr txBox="1"/>
          <p:nvPr/>
        </p:nvSpPr>
        <p:spPr>
          <a:xfrm>
            <a:off x="495300" y="3873520"/>
            <a:ext cx="184731" cy="369332"/>
          </a:xfrm>
          <a:prstGeom prst="rect">
            <a:avLst/>
          </a:prstGeom>
          <a:noFill/>
        </p:spPr>
        <p:txBody>
          <a:bodyPr wrap="none" rtlCol="0">
            <a:spAutoFit/>
          </a:bodyPr>
          <a:lstStyle/>
          <a:p>
            <a:endParaRPr lang="en-US" dirty="0"/>
          </a:p>
        </p:txBody>
      </p:sp>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Rationale</a:t>
            </a:r>
          </a:p>
        </p:txBody>
      </p:sp>
      <p:sp>
        <p:nvSpPr>
          <p:cNvPr id="5" name="TextBox 4"/>
          <p:cNvSpPr txBox="1"/>
          <p:nvPr/>
        </p:nvSpPr>
        <p:spPr>
          <a:xfrm>
            <a:off x="-76200" y="381000"/>
            <a:ext cx="9067800" cy="5601533"/>
          </a:xfrm>
          <a:prstGeom prst="rect">
            <a:avLst/>
          </a:prstGeom>
          <a:noFill/>
        </p:spPr>
        <p:txBody>
          <a:bodyPr wrap="square" rtlCol="0">
            <a:spAutoFit/>
          </a:bodyPr>
          <a:lstStyle/>
          <a:p>
            <a:endParaRPr lang="en-US" sz="1600" dirty="0"/>
          </a:p>
          <a:p>
            <a:r>
              <a:rPr lang="en-US" b="1" dirty="0" smtClean="0"/>
              <a:t>USDA Goals:</a:t>
            </a:r>
          </a:p>
          <a:p>
            <a:r>
              <a:rPr lang="en-US" dirty="0" smtClean="0"/>
              <a:t>Priority in U.S. Agriculture 6</a:t>
            </a:r>
            <a:r>
              <a:rPr lang="en-US" dirty="0"/>
              <a:t>. Agriculture Economics and Rural Communities (AE&amp;RC)</a:t>
            </a:r>
          </a:p>
          <a:p>
            <a:endParaRPr lang="en-US" dirty="0"/>
          </a:p>
          <a:p>
            <a:pPr fontAlgn="auto">
              <a:spcAft>
                <a:spcPts val="0"/>
              </a:spcAft>
              <a:defRPr/>
            </a:pPr>
            <a:r>
              <a:rPr lang="en-US" b="1" dirty="0"/>
              <a:t>The Situation:</a:t>
            </a:r>
          </a:p>
          <a:p>
            <a:pPr fontAlgn="auto">
              <a:spcAft>
                <a:spcPts val="0"/>
              </a:spcAft>
              <a:defRPr/>
            </a:pPr>
            <a:r>
              <a:rPr lang="en-US" dirty="0"/>
              <a:t>Most local governments do not know the </a:t>
            </a:r>
            <a:r>
              <a:rPr lang="en-US" dirty="0" smtClean="0"/>
              <a:t>cost </a:t>
            </a:r>
            <a:r>
              <a:rPr lang="en-US" dirty="0"/>
              <a:t>of development decisions and do not know if their land use plan is fiscally sustainable </a:t>
            </a:r>
            <a:r>
              <a:rPr lang="en-US" dirty="0" smtClean="0"/>
              <a:t>.</a:t>
            </a:r>
            <a:endParaRPr lang="en-US" dirty="0"/>
          </a:p>
          <a:p>
            <a:pPr fontAlgn="auto">
              <a:spcAft>
                <a:spcPts val="0"/>
              </a:spcAft>
              <a:defRPr/>
            </a:pPr>
            <a:endParaRPr lang="en-US" dirty="0"/>
          </a:p>
          <a:p>
            <a:pPr fontAlgn="auto">
              <a:spcAft>
                <a:spcPts val="0"/>
              </a:spcAft>
              <a:defRPr/>
            </a:pPr>
            <a:r>
              <a:rPr lang="en-US" b="1" dirty="0" smtClean="0"/>
              <a:t>Rationale:</a:t>
            </a:r>
            <a:r>
              <a:rPr lang="en-US" dirty="0"/>
              <a:t/>
            </a:r>
            <a:br>
              <a:rPr lang="en-US" dirty="0"/>
            </a:br>
            <a:r>
              <a:rPr lang="en-US" dirty="0"/>
              <a:t>Economic efficiencies may improve if governments can be made aware of the relationship between the built environment and costs of service provision</a:t>
            </a:r>
            <a:r>
              <a:rPr lang="en-US" dirty="0" smtClean="0"/>
              <a:t>.</a:t>
            </a:r>
          </a:p>
          <a:p>
            <a:pPr fontAlgn="auto">
              <a:spcAft>
                <a:spcPts val="0"/>
              </a:spcAft>
              <a:defRPr/>
            </a:pPr>
            <a:endParaRPr lang="en-US" dirty="0"/>
          </a:p>
          <a:p>
            <a:pPr fontAlgn="auto">
              <a:spcAft>
                <a:spcPts val="0"/>
              </a:spcAft>
              <a:defRPr/>
            </a:pPr>
            <a:r>
              <a:rPr lang="en-US" dirty="0" smtClean="0"/>
              <a:t>Rural </a:t>
            </a:r>
            <a:r>
              <a:rPr lang="en-US" dirty="0"/>
              <a:t>Communities benefit from Agriculture; protecting agricultural lands secures agriculture </a:t>
            </a:r>
            <a:r>
              <a:rPr lang="en-US" dirty="0" smtClean="0"/>
              <a:t> and associated environmental amenities and </a:t>
            </a:r>
            <a:r>
              <a:rPr lang="en-US" dirty="0"/>
              <a:t>in turn supports economic robustness of rural communities</a:t>
            </a:r>
          </a:p>
          <a:p>
            <a:endParaRPr lang="en-US" dirty="0"/>
          </a:p>
          <a:p>
            <a:r>
              <a:rPr lang="en-US" b="1" dirty="0"/>
              <a:t>Research </a:t>
            </a:r>
            <a:r>
              <a:rPr lang="en-US" b="1" dirty="0" smtClean="0"/>
              <a:t>Opportunities:</a:t>
            </a:r>
            <a:endParaRPr lang="en-US" dirty="0"/>
          </a:p>
          <a:p>
            <a:pPr lvl="0"/>
            <a:r>
              <a:rPr lang="en-US" dirty="0" smtClean="0"/>
              <a:t>Protect </a:t>
            </a:r>
            <a:r>
              <a:rPr lang="en-US" dirty="0"/>
              <a:t>Agricultural Lands by Indicating Fiscally Efficient (and inefficient) areas for development</a:t>
            </a:r>
          </a:p>
          <a:p>
            <a:pPr lvl="0"/>
            <a:endParaRPr lang="en-US" dirty="0" smtClean="0"/>
          </a:p>
          <a:p>
            <a:pPr lvl="0"/>
            <a:r>
              <a:rPr lang="en-US" dirty="0" smtClean="0"/>
              <a:t>Evaluation of development with regard to environmental attributes.</a:t>
            </a:r>
            <a:endParaRPr lang="en-US" sz="1600" dirty="0" smtClean="0"/>
          </a:p>
        </p:txBody>
      </p:sp>
    </p:spTree>
    <p:extLst>
      <p:ext uri="{BB962C8B-B14F-4D97-AF65-F5344CB8AC3E}">
        <p14:creationId xmlns:p14="http://schemas.microsoft.com/office/powerpoint/2010/main" val="172557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1166842"/>
            <a:ext cx="8305800" cy="4154984"/>
          </a:xfrm>
          <a:prstGeom prst="rect">
            <a:avLst/>
          </a:prstGeom>
          <a:noFill/>
        </p:spPr>
        <p:txBody>
          <a:bodyPr wrap="square" rtlCol="0">
            <a:spAutoFit/>
          </a:bodyPr>
          <a:lstStyle/>
          <a:p>
            <a:r>
              <a:rPr lang="en-US" sz="2200" dirty="0" smtClean="0"/>
              <a:t>1</a:t>
            </a:r>
            <a:r>
              <a:rPr lang="en-US" sz="2200" dirty="0"/>
              <a:t>.  To examine </a:t>
            </a:r>
            <a:r>
              <a:rPr lang="en-US" sz="2200" dirty="0" smtClean="0"/>
              <a:t>data </a:t>
            </a:r>
            <a:r>
              <a:rPr lang="en-US" sz="2200" dirty="0"/>
              <a:t>in Colorado, Montana and Wyoming in order to determine which county datasets contain the necessary attributes for spatially </a:t>
            </a:r>
            <a:r>
              <a:rPr lang="en-US" sz="2200" dirty="0" smtClean="0"/>
              <a:t>explicit </a:t>
            </a:r>
            <a:r>
              <a:rPr lang="en-US" sz="2200" dirty="0"/>
              <a:t>fiscal modeling of local government services. </a:t>
            </a:r>
          </a:p>
          <a:p>
            <a:r>
              <a:rPr lang="en-US" sz="2200" dirty="0"/>
              <a:t> </a:t>
            </a:r>
          </a:p>
          <a:p>
            <a:r>
              <a:rPr lang="en-US" sz="2200" dirty="0"/>
              <a:t>2.  To examine local government time series expenditure data and associated time series level of service measures in Colorado, Montana and Wyoming for county government services that may have a spatial component to the cost of service provision.</a:t>
            </a:r>
          </a:p>
          <a:p>
            <a:r>
              <a:rPr lang="en-US" sz="2200" dirty="0"/>
              <a:t> </a:t>
            </a:r>
          </a:p>
          <a:p>
            <a:r>
              <a:rPr lang="en-US" sz="2200" dirty="0"/>
              <a:t>3.  To investigate the availability of spatially attributed panel data that capture environmental characteristics (e.g. prime agricultural lands, big game species </a:t>
            </a:r>
            <a:r>
              <a:rPr lang="en-US" sz="2200" dirty="0" smtClean="0"/>
              <a:t>habitat, </a:t>
            </a:r>
            <a:r>
              <a:rPr lang="en-US" sz="2200" dirty="0" err="1" smtClean="0"/>
              <a:t>wildland</a:t>
            </a:r>
            <a:r>
              <a:rPr lang="en-US" sz="2200" dirty="0" smtClean="0"/>
              <a:t> urban interface). </a:t>
            </a:r>
            <a:endParaRPr lang="en-US" dirty="0"/>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Objectives</a:t>
            </a:r>
          </a:p>
        </p:txBody>
      </p:sp>
    </p:spTree>
    <p:extLst>
      <p:ext uri="{BB962C8B-B14F-4D97-AF65-F5344CB8AC3E}">
        <p14:creationId xmlns:p14="http://schemas.microsoft.com/office/powerpoint/2010/main" val="90344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074" y="131650"/>
            <a:ext cx="294423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Prior Research</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208"/>
          <a:stretch/>
        </p:blipFill>
        <p:spPr>
          <a:xfrm>
            <a:off x="28074" y="825890"/>
            <a:ext cx="4010526" cy="382231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782812" y="1066800"/>
            <a:ext cx="3380823" cy="4846732"/>
          </a:xfrm>
          <a:prstGeom prst="rect">
            <a:avLst/>
          </a:prstGeom>
        </p:spPr>
      </p:pic>
      <p:sp>
        <p:nvSpPr>
          <p:cNvPr id="4" name="TextBox 3"/>
          <p:cNvSpPr txBox="1"/>
          <p:nvPr/>
        </p:nvSpPr>
        <p:spPr>
          <a:xfrm>
            <a:off x="228600" y="6019800"/>
            <a:ext cx="8458200" cy="646331"/>
          </a:xfrm>
          <a:prstGeom prst="rect">
            <a:avLst/>
          </a:prstGeom>
          <a:noFill/>
        </p:spPr>
        <p:txBody>
          <a:bodyPr wrap="square" rtlCol="0">
            <a:spAutoFit/>
          </a:bodyPr>
          <a:lstStyle/>
          <a:p>
            <a:r>
              <a:rPr lang="en-US" i="1" dirty="0"/>
              <a:t>Lieske S.N., McLeod D.M., Coupal R. and Srivastava S. </a:t>
            </a:r>
            <a:r>
              <a:rPr lang="en-US" dirty="0"/>
              <a:t>2012. ‘Determining the relationship between urban form and the costs of public services.’</a:t>
            </a:r>
            <a:r>
              <a:rPr lang="en-US" i="1" dirty="0"/>
              <a:t> Environment and Planning </a:t>
            </a:r>
            <a:r>
              <a:rPr lang="en-US" i="1" dirty="0" smtClean="0"/>
              <a:t>B </a:t>
            </a:r>
            <a:r>
              <a:rPr lang="en-US" dirty="0" smtClean="0"/>
              <a:t>39(1).</a:t>
            </a:r>
            <a:endParaRPr lang="en-US" dirty="0"/>
          </a:p>
        </p:txBody>
      </p:sp>
      <p:sp>
        <p:nvSpPr>
          <p:cNvPr id="7" name="Rectangle 6"/>
          <p:cNvSpPr/>
          <p:nvPr/>
        </p:nvSpPr>
        <p:spPr>
          <a:xfrm>
            <a:off x="3352800" y="533400"/>
            <a:ext cx="2438400" cy="2968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15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1752598"/>
            <a:ext cx="8077200" cy="3785652"/>
          </a:xfrm>
          <a:prstGeom prst="rect">
            <a:avLst/>
          </a:prstGeom>
          <a:noFill/>
        </p:spPr>
        <p:txBody>
          <a:bodyPr wrap="square" rtlCol="0">
            <a:spAutoFit/>
          </a:bodyPr>
          <a:lstStyle/>
          <a:p>
            <a:pPr lvl="0"/>
            <a:r>
              <a:rPr lang="en-US" sz="2400" dirty="0" smtClean="0"/>
              <a:t>1. </a:t>
            </a:r>
            <a:r>
              <a:rPr lang="en-US" sz="2400" dirty="0"/>
              <a:t>P</a:t>
            </a:r>
            <a:r>
              <a:rPr lang="en-US" sz="2400" dirty="0" smtClean="0"/>
              <a:t>arcel boundaries (GIS layer)</a:t>
            </a:r>
            <a:endParaRPr lang="en-US" sz="2400" dirty="0"/>
          </a:p>
          <a:p>
            <a:pPr lvl="0"/>
            <a:r>
              <a:rPr lang="en-US" sz="2400" dirty="0" smtClean="0"/>
              <a:t>2. </a:t>
            </a:r>
            <a:r>
              <a:rPr lang="en-US" sz="2400" dirty="0"/>
              <a:t>P</a:t>
            </a:r>
            <a:r>
              <a:rPr lang="en-US" sz="2400" dirty="0" smtClean="0"/>
              <a:t>arcel </a:t>
            </a:r>
            <a:r>
              <a:rPr lang="en-US" sz="2400" dirty="0"/>
              <a:t>ID number </a:t>
            </a:r>
            <a:r>
              <a:rPr lang="en-US" sz="2400" dirty="0" smtClean="0"/>
              <a:t>(attribute)</a:t>
            </a:r>
            <a:endParaRPr lang="en-US" sz="2400" dirty="0"/>
          </a:p>
          <a:p>
            <a:pPr lvl="0"/>
            <a:r>
              <a:rPr lang="en-US" sz="2400" dirty="0" smtClean="0"/>
              <a:t>3. Land-use </a:t>
            </a:r>
            <a:r>
              <a:rPr lang="en-US" sz="2400" dirty="0"/>
              <a:t>d</a:t>
            </a:r>
            <a:r>
              <a:rPr lang="en-US" sz="2400" dirty="0" smtClean="0"/>
              <a:t>esignation </a:t>
            </a:r>
            <a:r>
              <a:rPr lang="en-US" sz="2400" dirty="0"/>
              <a:t>(often tax code classification</a:t>
            </a:r>
            <a:r>
              <a:rPr lang="en-US" sz="2400" dirty="0" smtClean="0"/>
              <a:t>)(attribute)</a:t>
            </a:r>
            <a:endParaRPr lang="en-US" sz="2400" dirty="0"/>
          </a:p>
          <a:p>
            <a:pPr lvl="0"/>
            <a:r>
              <a:rPr lang="en-US" sz="2400" dirty="0" smtClean="0"/>
              <a:t>4. </a:t>
            </a:r>
            <a:r>
              <a:rPr lang="en-US" sz="2400" dirty="0"/>
              <a:t>Y</a:t>
            </a:r>
            <a:r>
              <a:rPr lang="en-US" sz="2400" dirty="0" smtClean="0"/>
              <a:t>ear </a:t>
            </a:r>
            <a:r>
              <a:rPr lang="en-US" sz="2400" dirty="0"/>
              <a:t>of </a:t>
            </a:r>
            <a:r>
              <a:rPr lang="en-US" sz="2400" dirty="0" smtClean="0"/>
              <a:t>construction (attribute)</a:t>
            </a:r>
          </a:p>
          <a:p>
            <a:r>
              <a:rPr lang="en-US" sz="2400" dirty="0" smtClean="0"/>
              <a:t>5. Building Value; the assessed valuation of  structures in dollars (attribute)</a:t>
            </a:r>
            <a:endParaRPr lang="en-US" sz="2400" dirty="0"/>
          </a:p>
          <a:p>
            <a:r>
              <a:rPr lang="en-US" sz="2400" dirty="0"/>
              <a:t>6</a:t>
            </a:r>
            <a:r>
              <a:rPr lang="en-US" sz="2400" dirty="0" smtClean="0"/>
              <a:t>. Land Value; </a:t>
            </a:r>
            <a:r>
              <a:rPr lang="en-US" sz="2400" dirty="0"/>
              <a:t>the assessed valuation of </a:t>
            </a:r>
            <a:r>
              <a:rPr lang="en-US" sz="2400" dirty="0" smtClean="0"/>
              <a:t>land </a:t>
            </a:r>
            <a:r>
              <a:rPr lang="en-US" sz="2400" dirty="0"/>
              <a:t>in dollars (attribute</a:t>
            </a:r>
            <a:r>
              <a:rPr lang="en-US" sz="2400" dirty="0" smtClean="0"/>
              <a:t>)</a:t>
            </a:r>
          </a:p>
          <a:p>
            <a:r>
              <a:rPr lang="en-US" sz="2400" dirty="0"/>
              <a:t>7</a:t>
            </a:r>
            <a:r>
              <a:rPr lang="en-US" sz="2400" dirty="0" smtClean="0"/>
              <a:t>.  Assessed valuation (attribute)</a:t>
            </a:r>
          </a:p>
          <a:p>
            <a:pPr lvl="0"/>
            <a:r>
              <a:rPr lang="en-US" sz="2400" dirty="0" smtClean="0"/>
              <a:t>8. Tax District (GIS layer or attribute)</a:t>
            </a:r>
            <a:endParaRPr lang="en-US" sz="2400" dirty="0"/>
          </a:p>
        </p:txBody>
      </p:sp>
      <p:sp>
        <p:nvSpPr>
          <p:cNvPr id="3" name="TextBox 2"/>
          <p:cNvSpPr txBox="1"/>
          <p:nvPr/>
        </p:nvSpPr>
        <p:spPr>
          <a:xfrm>
            <a:off x="2265359" y="214375"/>
            <a:ext cx="4587666" cy="954107"/>
          </a:xfrm>
          <a:prstGeom prst="rect">
            <a:avLst/>
          </a:prstGeom>
          <a:noFill/>
        </p:spPr>
        <p:txBody>
          <a:bodyPr wrap="none" rtlCol="0">
            <a:spAutoFit/>
          </a:bodyPr>
          <a:lstStyle/>
          <a:p>
            <a:pPr algn="ctr"/>
            <a:r>
              <a:rPr lang="en-US" sz="2800" dirty="0" smtClean="0"/>
              <a:t>Objective 1: Data for historical</a:t>
            </a:r>
          </a:p>
          <a:p>
            <a:pPr algn="ctr"/>
            <a:r>
              <a:rPr lang="en-US" sz="2800" dirty="0" smtClean="0"/>
              <a:t>land-use modeling</a:t>
            </a:r>
            <a:endParaRPr lang="en-US" sz="2800" dirty="0"/>
          </a:p>
        </p:txBody>
      </p:sp>
    </p:spTree>
    <p:extLst>
      <p:ext uri="{BB962C8B-B14F-4D97-AF65-F5344CB8AC3E}">
        <p14:creationId xmlns:p14="http://schemas.microsoft.com/office/powerpoint/2010/main" val="1996158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754" y="276144"/>
            <a:ext cx="333245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Objective 1 </a:t>
            </a:r>
            <a:r>
              <a:rPr lang="en-US" sz="2800" dirty="0" smtClean="0"/>
              <a:t>Outcomes: </a:t>
            </a:r>
          </a:p>
          <a:p>
            <a:r>
              <a:rPr lang="en-US" sz="2800" dirty="0" smtClean="0"/>
              <a:t>Data for</a:t>
            </a:r>
          </a:p>
          <a:p>
            <a:r>
              <a:rPr lang="en-US" sz="2800" dirty="0" smtClean="0"/>
              <a:t>Historical</a:t>
            </a:r>
          </a:p>
          <a:p>
            <a:r>
              <a:rPr lang="en-US" sz="2800" dirty="0" smtClean="0"/>
              <a:t> </a:t>
            </a:r>
            <a:r>
              <a:rPr lang="en-US" sz="2800" dirty="0"/>
              <a:t>Land-Use Change Modeling</a:t>
            </a:r>
          </a:p>
          <a:p>
            <a:r>
              <a:rPr lang="en-US" sz="2800" dirty="0" smtClean="0"/>
              <a:t>(as of 4 Feb. 2013)</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297" y="3371083"/>
            <a:ext cx="3292720" cy="2267717"/>
          </a:xfrm>
          <a:prstGeom prst="rect">
            <a:avLst/>
          </a:prstGeom>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29000" y="76200"/>
            <a:ext cx="564511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9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 y="261255"/>
            <a:ext cx="9190978" cy="461665"/>
          </a:xfrm>
          <a:prstGeom prst="rect">
            <a:avLst/>
          </a:prstGeom>
          <a:noFill/>
        </p:spPr>
        <p:txBody>
          <a:bodyPr wrap="none" rtlCol="0">
            <a:spAutoFit/>
          </a:bodyPr>
          <a:lstStyle/>
          <a:p>
            <a:r>
              <a:rPr lang="en-US" sz="2400" dirty="0" smtClean="0"/>
              <a:t>Objective 2: Time Series Expenditure Data and Level of Service </a:t>
            </a:r>
            <a:r>
              <a:rPr lang="en-US" sz="2400" dirty="0"/>
              <a:t>M</a:t>
            </a:r>
            <a:r>
              <a:rPr lang="en-US" sz="2400" dirty="0" smtClean="0"/>
              <a:t>easures</a:t>
            </a:r>
            <a:endParaRPr lang="en-US" sz="2400" dirty="0"/>
          </a:p>
        </p:txBody>
      </p:sp>
      <p:sp>
        <p:nvSpPr>
          <p:cNvPr id="3" name="TextBox 2"/>
          <p:cNvSpPr txBox="1"/>
          <p:nvPr/>
        </p:nvSpPr>
        <p:spPr>
          <a:xfrm>
            <a:off x="0" y="1447800"/>
            <a:ext cx="9220200" cy="3416320"/>
          </a:xfrm>
          <a:prstGeom prst="rect">
            <a:avLst/>
          </a:prstGeom>
          <a:noFill/>
        </p:spPr>
        <p:txBody>
          <a:bodyPr wrap="square" rtlCol="0">
            <a:spAutoFit/>
          </a:bodyPr>
          <a:lstStyle/>
          <a:p>
            <a:r>
              <a:rPr lang="en-US" dirty="0" smtClean="0"/>
              <a:t>Wyoming </a:t>
            </a:r>
            <a:r>
              <a:rPr lang="en-US" dirty="0"/>
              <a:t>is the only state that compiles </a:t>
            </a:r>
            <a:r>
              <a:rPr lang="en-US" dirty="0" smtClean="0"/>
              <a:t>county level budget/expenditure</a:t>
            </a:r>
            <a:r>
              <a:rPr lang="en-US" dirty="0"/>
              <a:t>, socioeconomic data, and crime data at the state level. </a:t>
            </a:r>
            <a:endParaRPr lang="en-US" dirty="0" smtClean="0"/>
          </a:p>
          <a:p>
            <a:endParaRPr lang="en-US" dirty="0"/>
          </a:p>
          <a:p>
            <a:r>
              <a:rPr lang="en-US" dirty="0" smtClean="0"/>
              <a:t>Data </a:t>
            </a:r>
            <a:r>
              <a:rPr lang="en-US" dirty="0"/>
              <a:t>for Colorado and Montana is kept at the county-level, and is generally more problematic. </a:t>
            </a:r>
            <a:endParaRPr lang="en-US" dirty="0" smtClean="0"/>
          </a:p>
          <a:p>
            <a:endParaRPr lang="en-US" dirty="0"/>
          </a:p>
          <a:p>
            <a:r>
              <a:rPr lang="en-US" dirty="0" smtClean="0"/>
              <a:t>Issues </a:t>
            </a:r>
            <a:r>
              <a:rPr lang="en-US" dirty="0"/>
              <a:t>associated with the data include</a:t>
            </a:r>
            <a:r>
              <a:rPr lang="en-US" dirty="0" smtClean="0"/>
              <a:t>:</a:t>
            </a:r>
          </a:p>
          <a:p>
            <a:pPr lvl="0"/>
            <a:r>
              <a:rPr lang="en-US" dirty="0" smtClean="0"/>
              <a:t>Data gaps – (FBI, Colorado and Boulder County are unreported in the uniform crime reporting 	system).</a:t>
            </a:r>
            <a:endParaRPr lang="en-US" dirty="0"/>
          </a:p>
          <a:p>
            <a:pPr lvl="0"/>
            <a:r>
              <a:rPr lang="en-US" dirty="0"/>
              <a:t>Inconsistent collection </a:t>
            </a:r>
            <a:r>
              <a:rPr lang="en-US" dirty="0" smtClean="0"/>
              <a:t>methods </a:t>
            </a:r>
            <a:endParaRPr lang="en-US" dirty="0"/>
          </a:p>
          <a:p>
            <a:pPr lvl="0"/>
            <a:r>
              <a:rPr lang="en-US" dirty="0"/>
              <a:t>Discrepancies between data reported in multiple locations</a:t>
            </a:r>
          </a:p>
          <a:p>
            <a:pPr lvl="0"/>
            <a:r>
              <a:rPr lang="en-US" dirty="0" smtClean="0"/>
              <a:t>Inconsistent </a:t>
            </a:r>
            <a:r>
              <a:rPr lang="en-US" dirty="0"/>
              <a:t>time </a:t>
            </a:r>
            <a:r>
              <a:rPr lang="en-US" dirty="0" smtClean="0"/>
              <a:t>frames--</a:t>
            </a:r>
            <a:r>
              <a:rPr lang="en-US" dirty="0"/>
              <a:t>we have data for our years of interest for some </a:t>
            </a:r>
            <a:r>
              <a:rPr lang="en-US" dirty="0" smtClean="0"/>
              <a:t>things</a:t>
            </a:r>
            <a:endParaRPr lang="en-US" dirty="0"/>
          </a:p>
          <a:p>
            <a:endParaRPr lang="en-US" dirty="0"/>
          </a:p>
        </p:txBody>
      </p:sp>
    </p:spTree>
    <p:extLst>
      <p:ext uri="{BB962C8B-B14F-4D97-AF65-F5344CB8AC3E}">
        <p14:creationId xmlns:p14="http://schemas.microsoft.com/office/powerpoint/2010/main" val="312494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7" y="239447"/>
            <a:ext cx="4579917" cy="1384995"/>
          </a:xfrm>
          <a:prstGeom prst="rect">
            <a:avLst/>
          </a:prstGeom>
          <a:noFill/>
        </p:spPr>
        <p:txBody>
          <a:bodyPr wrap="square" rtlCol="0">
            <a:spAutoFit/>
          </a:bodyPr>
          <a:lstStyle/>
          <a:p>
            <a:r>
              <a:rPr lang="en-US" sz="2800" dirty="0" smtClean="0"/>
              <a:t>Objective 3: </a:t>
            </a:r>
          </a:p>
          <a:p>
            <a:r>
              <a:rPr lang="en-US" sz="2800" dirty="0" smtClean="0"/>
              <a:t>Time-series Environmental </a:t>
            </a:r>
            <a:r>
              <a:rPr lang="en-US" sz="2800" dirty="0"/>
              <a:t>D</a:t>
            </a:r>
            <a:r>
              <a:rPr lang="en-US" sz="2800" dirty="0" smtClean="0"/>
              <a:t>ata</a:t>
            </a:r>
            <a:endParaRPr lang="en-US" sz="28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791" b="3290"/>
          <a:stretch/>
        </p:blipFill>
        <p:spPr>
          <a:xfrm>
            <a:off x="0" y="2657475"/>
            <a:ext cx="5499264" cy="420052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9976" y="-76200"/>
            <a:ext cx="4992624"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158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TotalTime>
  <Words>1768</Words>
  <Application>Microsoft Office PowerPoint</Application>
  <PresentationFormat>On-screen Show (4:3)</PresentationFormat>
  <Paragraphs>216</Paragraphs>
  <Slides>15</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1_Office Theme</vt:lpstr>
      <vt:lpstr>PowerPoint Presentation</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3 (cont.)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N. Lieske</dc:creator>
  <cp:lastModifiedBy>Donald M. McLeod</cp:lastModifiedBy>
  <cp:revision>127</cp:revision>
  <dcterms:created xsi:type="dcterms:W3CDTF">2011-09-21T16:40:04Z</dcterms:created>
  <dcterms:modified xsi:type="dcterms:W3CDTF">2014-10-03T16:32:08Z</dcterms:modified>
</cp:coreProperties>
</file>