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340" r:id="rId3"/>
    <p:sldId id="287" r:id="rId4"/>
    <p:sldId id="337" r:id="rId5"/>
    <p:sldId id="293" r:id="rId6"/>
    <p:sldId id="315" r:id="rId7"/>
    <p:sldId id="308" r:id="rId8"/>
    <p:sldId id="333" r:id="rId9"/>
    <p:sldId id="310" r:id="rId10"/>
    <p:sldId id="338" r:id="rId11"/>
    <p:sldId id="311" r:id="rId12"/>
    <p:sldId id="327" r:id="rId13"/>
    <p:sldId id="326" r:id="rId14"/>
    <p:sldId id="328" r:id="rId15"/>
    <p:sldId id="33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162" autoAdjust="0"/>
  </p:normalViewPr>
  <p:slideViewPr>
    <p:cSldViewPr>
      <p:cViewPr>
        <p:scale>
          <a:sx n="100" d="100"/>
          <a:sy n="100" d="100"/>
        </p:scale>
        <p:origin x="-1308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89531-FAAD-4B25-834D-6636B6701828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46292-2A18-4982-907E-E06EFE0897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46292-2A18-4982-907E-E06EFE0897D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46292-2A18-4982-907E-E06EFE0897D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46292-2A18-4982-907E-E06EFE0897D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46292-2A18-4982-907E-E06EFE0897D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46292-2A18-4982-907E-E06EFE0897D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46292-2A18-4982-907E-E06EFE0897D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46292-2A18-4982-907E-E06EFE0897D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46292-2A18-4982-907E-E06EFE0897D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46292-2A18-4982-907E-E06EFE0897D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46292-2A18-4982-907E-E06EFE0897D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46292-2A18-4982-907E-E06EFE0897D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46292-2A18-4982-907E-E06EFE0897D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1B4F5-FA62-4BC2-AB84-10321774BD7A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928CEC-2DAB-480A-9BC0-0D280C3D15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1B4F5-FA62-4BC2-AB84-10321774BD7A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928CEC-2DAB-480A-9BC0-0D280C3D1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1B4F5-FA62-4BC2-AB84-10321774BD7A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928CEC-2DAB-480A-9BC0-0D280C3D1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1B4F5-FA62-4BC2-AB84-10321774BD7A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928CEC-2DAB-480A-9BC0-0D280C3D1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1B4F5-FA62-4BC2-AB84-10321774BD7A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928CEC-2DAB-480A-9BC0-0D280C3D15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1B4F5-FA62-4BC2-AB84-10321774BD7A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928CEC-2DAB-480A-9BC0-0D280C3D1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1B4F5-FA62-4BC2-AB84-10321774BD7A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928CEC-2DAB-480A-9BC0-0D280C3D1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1B4F5-FA62-4BC2-AB84-10321774BD7A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928CEC-2DAB-480A-9BC0-0D280C3D1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1B4F5-FA62-4BC2-AB84-10321774BD7A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928CEC-2DAB-480A-9BC0-0D280C3D15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1B4F5-FA62-4BC2-AB84-10321774BD7A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928CEC-2DAB-480A-9BC0-0D280C3D1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1B4F5-FA62-4BC2-AB84-10321774BD7A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928CEC-2DAB-480A-9BC0-0D280C3D15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761B4F5-FA62-4BC2-AB84-10321774BD7A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D928CEC-2DAB-480A-9BC0-0D280C3D15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59898"/>
            <a:ext cx="7696200" cy="192610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	</a:t>
            </a:r>
            <a:r>
              <a:rPr lang="en-US" sz="3200" b="1" dirty="0" smtClean="0"/>
              <a:t>Factors </a:t>
            </a:r>
            <a:r>
              <a:rPr lang="en-US" sz="3200" b="1" dirty="0" smtClean="0"/>
              <a:t>Impacting </a:t>
            </a:r>
            <a:br>
              <a:rPr lang="en-US" sz="3200" b="1" dirty="0" smtClean="0"/>
            </a:br>
            <a:r>
              <a:rPr lang="en-US" sz="3200" b="1" dirty="0" smtClean="0"/>
              <a:t>	Colorado and Wyoming </a:t>
            </a:r>
            <a:r>
              <a:rPr lang="en-US" sz="3200" b="1" dirty="0" smtClean="0"/>
              <a:t>Landowners’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	</a:t>
            </a:r>
            <a:r>
              <a:rPr lang="en-US" sz="3200" b="1" dirty="0" smtClean="0"/>
              <a:t>Conservation </a:t>
            </a:r>
            <a:r>
              <a:rPr lang="en-US" sz="3200" b="1" dirty="0" smtClean="0"/>
              <a:t>Easement </a:t>
            </a:r>
            <a:r>
              <a:rPr lang="en-US" sz="3200" b="1" dirty="0" smtClean="0"/>
              <a:t> Acceptance</a:t>
            </a:r>
            <a:endParaRPr lang="en-US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667000"/>
            <a:ext cx="8153400" cy="36576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</a:rPr>
              <a:t>Graham H. McGaffin,  Donald M. McLeod,  Christopher T. Bastian</a:t>
            </a:r>
          </a:p>
          <a:p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</a:rPr>
              <a:t>University of Wyoming</a:t>
            </a:r>
          </a:p>
          <a:p>
            <a:endParaRPr lang="en-US" sz="2000" dirty="0" smtClean="0"/>
          </a:p>
          <a:p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Catherine M.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Keske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, Dana L. Hoag</a:t>
            </a:r>
          </a:p>
          <a:p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Colorado State University			</a:t>
            </a:r>
          </a:p>
          <a:p>
            <a:endParaRPr lang="en-US" sz="2000" dirty="0" smtClean="0"/>
          </a:p>
          <a:p>
            <a:r>
              <a:rPr lang="en-US" sz="2000" b="1" dirty="0" smtClean="0">
                <a:solidFill>
                  <a:schemeClr val="tx1"/>
                </a:solidFill>
              </a:rPr>
              <a:t>W-2133 Presentation	February 25, 2010</a:t>
            </a:r>
          </a:p>
          <a:p>
            <a:r>
              <a:rPr lang="en-US" sz="2000" b="1" dirty="0" smtClean="0"/>
              <a:t>Funding from…….</a:t>
            </a:r>
          </a:p>
          <a:p>
            <a:r>
              <a:rPr lang="en-US" sz="2000" dirty="0" smtClean="0"/>
              <a:t>USDA CSREES National Research Initiative Competitive Grants Program</a:t>
            </a:r>
          </a:p>
          <a:p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# 2005-35401-16008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457200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Implications: Overall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Entities seeking </a:t>
            </a:r>
            <a:r>
              <a:rPr lang="en-US" dirty="0" smtClean="0"/>
              <a:t>to increase the number of </a:t>
            </a:r>
            <a:r>
              <a:rPr lang="en-US" dirty="0" smtClean="0"/>
              <a:t>CEs in the region </a:t>
            </a:r>
            <a:r>
              <a:rPr lang="en-US" dirty="0" smtClean="0"/>
              <a:t>may </a:t>
            </a:r>
            <a:r>
              <a:rPr lang="en-US" dirty="0" smtClean="0"/>
              <a:t>……. </a:t>
            </a:r>
            <a:endParaRPr lang="en-US" dirty="0" smtClean="0"/>
          </a:p>
          <a:p>
            <a:pPr lvl="2"/>
            <a:r>
              <a:rPr lang="en-US" dirty="0" smtClean="0"/>
              <a:t>Increase payments to landowners</a:t>
            </a:r>
          </a:p>
          <a:p>
            <a:pPr lvl="2"/>
            <a:r>
              <a:rPr lang="en-US" dirty="0" smtClean="0"/>
              <a:t>Relax the public access attribute</a:t>
            </a:r>
          </a:p>
          <a:p>
            <a:pPr lvl="2"/>
            <a:r>
              <a:rPr lang="en-US" dirty="0" smtClean="0"/>
              <a:t>Persist w/Perpetual </a:t>
            </a:r>
            <a:r>
              <a:rPr lang="en-US" dirty="0" smtClean="0"/>
              <a:t>CEs (tax benefits)</a:t>
            </a:r>
            <a:endParaRPr lang="en-US" dirty="0" smtClean="0"/>
          </a:p>
          <a:p>
            <a:pPr lvl="2"/>
            <a:r>
              <a:rPr lang="en-US" dirty="0" smtClean="0"/>
              <a:t>Increase </a:t>
            </a:r>
            <a:r>
              <a:rPr lang="en-US" dirty="0" smtClean="0"/>
              <a:t>awareness that CEs will protect </a:t>
            </a:r>
            <a:r>
              <a:rPr lang="en-US" dirty="0" smtClean="0"/>
              <a:t>local lands from </a:t>
            </a:r>
            <a:r>
              <a:rPr lang="en-US" dirty="0" smtClean="0"/>
              <a:t>conversion to other uses</a:t>
            </a:r>
          </a:p>
          <a:p>
            <a:pPr lvl="3"/>
            <a:r>
              <a:rPr lang="en-US" sz="2400" dirty="0" smtClean="0"/>
              <a:t>50% of all landowners believe in need for protection…but only 27% (CO) and 20% (WY) chose a stated choice 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/>
          <a:lstStyle/>
          <a:p>
            <a:pPr algn="ctr"/>
            <a:r>
              <a:rPr lang="en-US" dirty="0" smtClean="0"/>
              <a:t>Colorado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8019288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Variables influencing </a:t>
            </a:r>
            <a:r>
              <a:rPr lang="en-US" dirty="0" smtClean="0"/>
              <a:t>CO sample CE decision*:</a:t>
            </a:r>
            <a:endParaRPr lang="en-US" dirty="0" smtClean="0"/>
          </a:p>
          <a:p>
            <a:pPr lvl="2"/>
            <a:r>
              <a:rPr lang="en-US" sz="2200" dirty="0" smtClean="0"/>
              <a:t>L</a:t>
            </a:r>
            <a:r>
              <a:rPr lang="en-US" sz="2200" dirty="0" smtClean="0"/>
              <a:t>andowner </a:t>
            </a:r>
            <a:r>
              <a:rPr lang="en-US" sz="2200" dirty="0" smtClean="0"/>
              <a:t>must </a:t>
            </a:r>
            <a:r>
              <a:rPr lang="en-US" sz="2200" dirty="0" smtClean="0"/>
              <a:t>yield </a:t>
            </a:r>
            <a:r>
              <a:rPr lang="en-US" sz="2200" dirty="0" smtClean="0"/>
              <a:t>some managerial control </a:t>
            </a:r>
            <a:r>
              <a:rPr lang="en-US" sz="2200" dirty="0" smtClean="0"/>
              <a:t>with </a:t>
            </a:r>
            <a:r>
              <a:rPr lang="en-US" sz="2200" dirty="0" smtClean="0"/>
              <a:t>a CE 	</a:t>
            </a:r>
            <a:r>
              <a:rPr lang="en-US" sz="2200" dirty="0" smtClean="0"/>
              <a:t>(-) PRODUCER</a:t>
            </a:r>
          </a:p>
          <a:p>
            <a:pPr lvl="2">
              <a:buNone/>
            </a:pPr>
            <a:r>
              <a:rPr lang="en-US" sz="2200" dirty="0" smtClean="0"/>
              <a:t>--------------------------------------------------------------------</a:t>
            </a:r>
            <a:endParaRPr lang="en-US" sz="2200" dirty="0" smtClean="0"/>
          </a:p>
          <a:p>
            <a:pPr lvl="2"/>
            <a:r>
              <a:rPr lang="en-US" sz="2200" dirty="0" smtClean="0"/>
              <a:t>Productive capacity of the land 					(-) PRODUCER </a:t>
            </a:r>
            <a:endParaRPr lang="en-US" sz="2200" dirty="0" smtClean="0"/>
          </a:p>
          <a:p>
            <a:pPr lvl="2"/>
            <a:r>
              <a:rPr lang="en-US" sz="2200" dirty="0" smtClean="0"/>
              <a:t>CE currently in place 					</a:t>
            </a:r>
            <a:r>
              <a:rPr lang="en-US" sz="2200" dirty="0" smtClean="0"/>
              <a:t>	(-) </a:t>
            </a:r>
            <a:r>
              <a:rPr lang="en-US" sz="2200" dirty="0" smtClean="0"/>
              <a:t>PRODUCER</a:t>
            </a:r>
          </a:p>
          <a:p>
            <a:pPr lvl="2"/>
            <a:r>
              <a:rPr lang="en-US" sz="2200" dirty="0" smtClean="0"/>
              <a:t>Citizen utility-oriented variable 				</a:t>
            </a:r>
            <a:r>
              <a:rPr lang="en-US" sz="2200" dirty="0" smtClean="0"/>
              <a:t>	(+) </a:t>
            </a:r>
            <a:r>
              <a:rPr lang="en-US" sz="2200" dirty="0" smtClean="0"/>
              <a:t>CITIZEN</a:t>
            </a:r>
          </a:p>
          <a:p>
            <a:pPr lvl="2"/>
            <a:r>
              <a:rPr lang="en-US" sz="2200" dirty="0" smtClean="0"/>
              <a:t>Belief that lands within the community need protection from conversion to other uses 		</a:t>
            </a:r>
            <a:r>
              <a:rPr lang="en-US" sz="2200" dirty="0" smtClean="0"/>
              <a:t>			(+) CITIZEN</a:t>
            </a:r>
          </a:p>
          <a:p>
            <a:pPr lvl="2">
              <a:buNone/>
            </a:pPr>
            <a:r>
              <a:rPr lang="en-US" sz="2200" dirty="0" smtClean="0"/>
              <a:t>* </a:t>
            </a:r>
            <a:r>
              <a:rPr lang="en-US" sz="2000" dirty="0" smtClean="0"/>
              <a:t>Not significant in WY Model</a:t>
            </a:r>
            <a:endParaRPr lang="en-US" sz="2200" dirty="0" smtClean="0"/>
          </a:p>
          <a:p>
            <a:pPr lvl="2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Implications: Colorado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Entities seeking </a:t>
            </a:r>
            <a:r>
              <a:rPr lang="en-US" dirty="0" smtClean="0"/>
              <a:t>to increase the number of </a:t>
            </a:r>
            <a:r>
              <a:rPr lang="en-US" dirty="0" smtClean="0"/>
              <a:t>CO CEs </a:t>
            </a:r>
            <a:r>
              <a:rPr lang="en-US" dirty="0" smtClean="0"/>
              <a:t>may </a:t>
            </a:r>
            <a:r>
              <a:rPr lang="en-US" dirty="0" smtClean="0"/>
              <a:t>….. </a:t>
            </a:r>
            <a:endParaRPr lang="en-US" dirty="0" smtClean="0"/>
          </a:p>
          <a:p>
            <a:pPr lvl="2"/>
            <a:r>
              <a:rPr lang="en-US" dirty="0" smtClean="0"/>
              <a:t>Improved targeting of less productive </a:t>
            </a:r>
            <a:r>
              <a:rPr lang="en-US" dirty="0" smtClean="0"/>
              <a:t>		(extensively managed Ag) lands </a:t>
            </a:r>
            <a:endParaRPr lang="en-US" dirty="0" smtClean="0"/>
          </a:p>
          <a:p>
            <a:pPr lvl="2"/>
            <a:r>
              <a:rPr lang="en-US" dirty="0" smtClean="0"/>
              <a:t>Flexibility in land management stipulations</a:t>
            </a:r>
          </a:p>
          <a:p>
            <a:pPr lvl="2"/>
            <a:r>
              <a:rPr lang="en-US" dirty="0" smtClean="0"/>
              <a:t>Market CEs as beneficial to community planning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Wyoming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4800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Variables influencing  WY </a:t>
            </a:r>
            <a:r>
              <a:rPr lang="en-US" dirty="0" smtClean="0"/>
              <a:t>sample CE decision*:</a:t>
            </a:r>
            <a:endParaRPr lang="en-US" dirty="0" smtClean="0"/>
          </a:p>
          <a:p>
            <a:pPr lvl="2"/>
            <a:r>
              <a:rPr lang="en-US" dirty="0" smtClean="0"/>
              <a:t>Agricultural sales 						(-) PRODUCER</a:t>
            </a:r>
          </a:p>
          <a:p>
            <a:pPr lvl="2"/>
            <a:r>
              <a:rPr lang="en-US" dirty="0" smtClean="0"/>
              <a:t>Percentage of land managed for oil/gas/minerals 		(-) </a:t>
            </a:r>
            <a:r>
              <a:rPr lang="en-US" dirty="0" smtClean="0"/>
              <a:t>PRODUCER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r>
              <a:rPr lang="en-US" dirty="0" smtClean="0"/>
              <a:t>*</a:t>
            </a:r>
            <a:r>
              <a:rPr lang="en-US" sz="2000" dirty="0" smtClean="0"/>
              <a:t> Not </a:t>
            </a:r>
            <a:r>
              <a:rPr lang="en-US" sz="2000" dirty="0" smtClean="0"/>
              <a:t>significant in CO Model</a:t>
            </a:r>
            <a:endParaRPr lang="en-US" sz="2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Implications: Wyoming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Entities seeking </a:t>
            </a:r>
            <a:r>
              <a:rPr lang="en-US" dirty="0" smtClean="0"/>
              <a:t>to increase the number of </a:t>
            </a:r>
            <a:r>
              <a:rPr lang="en-US" dirty="0" smtClean="0"/>
              <a:t>WY CEs may …..</a:t>
            </a:r>
            <a:endParaRPr lang="en-US" dirty="0" smtClean="0"/>
          </a:p>
          <a:p>
            <a:pPr lvl="2"/>
            <a:r>
              <a:rPr lang="en-US" dirty="0" smtClean="0"/>
              <a:t>Promote simultaneous benefits of CE and Ag production</a:t>
            </a:r>
          </a:p>
          <a:p>
            <a:pPr lvl="2"/>
            <a:r>
              <a:rPr lang="en-US" dirty="0" smtClean="0"/>
              <a:t>Better inform landowners with oil/gas/minerals that CEs do not necessarily diminish related profits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Conclusions: Plausible 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714488" cy="48006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One Size fits all ….. Sometimes</a:t>
            </a:r>
            <a:r>
              <a:rPr lang="en-US" dirty="0" smtClean="0"/>
              <a:t>			</a:t>
            </a:r>
          </a:p>
          <a:p>
            <a:r>
              <a:rPr lang="en-US" b="1" dirty="0" smtClean="0"/>
              <a:t>Heterogeneity: Place/jurisdiction specific approach</a:t>
            </a:r>
            <a:r>
              <a:rPr lang="en-US" dirty="0" smtClean="0"/>
              <a:t>	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 Population pressure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 </a:t>
            </a:r>
            <a:r>
              <a:rPr lang="en-US" dirty="0" smtClean="0"/>
              <a:t>long standing </a:t>
            </a:r>
            <a:r>
              <a:rPr lang="en-US" dirty="0" smtClean="0"/>
              <a:t>LT </a:t>
            </a:r>
            <a:r>
              <a:rPr lang="en-US" dirty="0" smtClean="0"/>
              <a:t>presence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 State </a:t>
            </a:r>
            <a:r>
              <a:rPr lang="en-US" dirty="0" smtClean="0"/>
              <a:t>programs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 Tax incentives</a:t>
            </a:r>
            <a:r>
              <a:rPr lang="en-US" dirty="0" smtClean="0"/>
              <a:t>	</a:t>
            </a:r>
            <a:r>
              <a:rPr lang="en-US" dirty="0" smtClean="0"/>
              <a:t>					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WY “Go-It-Alone” culture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WY recent passage </a:t>
            </a:r>
            <a:r>
              <a:rPr lang="en-US" dirty="0" smtClean="0"/>
              <a:t>(2005) of </a:t>
            </a:r>
            <a:r>
              <a:rPr lang="en-US" dirty="0" smtClean="0"/>
              <a:t>Uniform CE </a:t>
            </a:r>
            <a:r>
              <a:rPr lang="en-US" dirty="0" smtClean="0"/>
              <a:t>Stat.; compared to CO (1976)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Selected Population Growth: 2000-08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66800"/>
            <a:ext cx="7498080" cy="5181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u="sng" dirty="0" smtClean="0"/>
              <a:t>STATE		%			NAT RANK</a:t>
            </a:r>
          </a:p>
          <a:p>
            <a:pPr>
              <a:buNone/>
            </a:pPr>
            <a:r>
              <a:rPr lang="en-US" sz="2400" dirty="0" smtClean="0"/>
              <a:t>AZ			27				 2</a:t>
            </a:r>
          </a:p>
          <a:p>
            <a:pPr>
              <a:buNone/>
            </a:pPr>
            <a:r>
              <a:rPr lang="en-US" sz="2600" b="1" dirty="0" smtClean="0">
                <a:solidFill>
                  <a:srgbClr val="FFC000"/>
                </a:solidFill>
              </a:rPr>
              <a:t>CO			15				 7</a:t>
            </a:r>
          </a:p>
          <a:p>
            <a:pPr>
              <a:buNone/>
            </a:pPr>
            <a:r>
              <a:rPr lang="en-US" sz="2400" dirty="0" smtClean="0"/>
              <a:t>FL				15				 8</a:t>
            </a:r>
          </a:p>
          <a:p>
            <a:pPr>
              <a:buNone/>
            </a:pPr>
            <a:r>
              <a:rPr lang="en-US" sz="2400" dirty="0" smtClean="0"/>
              <a:t>GA			18				 4</a:t>
            </a:r>
          </a:p>
          <a:p>
            <a:pPr>
              <a:buNone/>
            </a:pPr>
            <a:r>
              <a:rPr lang="en-US" sz="2400" dirty="0" smtClean="0"/>
              <a:t>ID				18				 5</a:t>
            </a:r>
          </a:p>
          <a:p>
            <a:pPr>
              <a:buNone/>
            </a:pPr>
            <a:r>
              <a:rPr lang="en-US" sz="2400" dirty="0" smtClean="0"/>
              <a:t>NC			15				 9</a:t>
            </a:r>
          </a:p>
          <a:p>
            <a:pPr>
              <a:buNone/>
            </a:pPr>
            <a:r>
              <a:rPr lang="en-US" sz="2400" dirty="0" smtClean="0"/>
              <a:t>NM			  9				17</a:t>
            </a:r>
          </a:p>
          <a:p>
            <a:pPr>
              <a:buNone/>
            </a:pPr>
            <a:r>
              <a:rPr lang="en-US" sz="2400" dirty="0" smtClean="0"/>
              <a:t>NV			30				 1</a:t>
            </a:r>
          </a:p>
          <a:p>
            <a:pPr>
              <a:buNone/>
            </a:pPr>
            <a:r>
              <a:rPr lang="en-US" sz="2400" dirty="0" smtClean="0"/>
              <a:t>OR			11				13</a:t>
            </a:r>
          </a:p>
          <a:p>
            <a:pPr>
              <a:buNone/>
            </a:pPr>
            <a:r>
              <a:rPr lang="en-US" sz="2400" dirty="0" smtClean="0"/>
              <a:t>TX			17				 6</a:t>
            </a:r>
          </a:p>
          <a:p>
            <a:pPr>
              <a:buNone/>
            </a:pPr>
            <a:r>
              <a:rPr lang="en-US" sz="2400" dirty="0" smtClean="0"/>
              <a:t>UT			23				 3</a:t>
            </a:r>
          </a:p>
          <a:p>
            <a:pPr>
              <a:buNone/>
            </a:pPr>
            <a:r>
              <a:rPr lang="en-US" sz="2600" b="1" dirty="0" smtClean="0">
                <a:solidFill>
                  <a:srgbClr val="FFC000"/>
                </a:solidFill>
              </a:rPr>
              <a:t>WY			  8				19</a:t>
            </a:r>
            <a:endParaRPr lang="en-US" sz="26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Motivation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Considerations as per the </a:t>
            </a:r>
            <a:r>
              <a:rPr lang="en-US" dirty="0" smtClean="0"/>
              <a:t>emerging market </a:t>
            </a:r>
            <a:r>
              <a:rPr lang="en-US" dirty="0" smtClean="0"/>
              <a:t>for</a:t>
            </a:r>
            <a:r>
              <a:rPr lang="en-US" dirty="0" smtClean="0"/>
              <a:t> </a:t>
            </a:r>
            <a:r>
              <a:rPr lang="en-US" dirty="0" smtClean="0"/>
              <a:t>conservation easements (CE): </a:t>
            </a:r>
            <a:r>
              <a:rPr lang="en-US" dirty="0" smtClean="0"/>
              <a:t>	</a:t>
            </a:r>
            <a:endParaRPr lang="en-US" i="1" dirty="0" smtClean="0"/>
          </a:p>
          <a:p>
            <a:pPr lvl="1"/>
            <a:r>
              <a:rPr lang="en-US" sz="2400" b="1" dirty="0" smtClean="0"/>
              <a:t>Issues?</a:t>
            </a:r>
            <a:r>
              <a:rPr lang="en-US" sz="2400" dirty="0" smtClean="0"/>
              <a:t>: COCS, Congestion, Environmental Amenities, Food Security, Water Supply </a:t>
            </a:r>
          </a:p>
          <a:p>
            <a:pPr lvl="1"/>
            <a:r>
              <a:rPr lang="en-US" sz="2400" b="1" dirty="0" smtClean="0"/>
              <a:t>Market?</a:t>
            </a:r>
            <a:r>
              <a:rPr lang="en-US" sz="2400" dirty="0" smtClean="0"/>
              <a:t>: Transactions </a:t>
            </a:r>
            <a:r>
              <a:rPr lang="en-US" sz="2400" dirty="0" smtClean="0"/>
              <a:t>in partial property interests</a:t>
            </a:r>
          </a:p>
          <a:p>
            <a:pPr lvl="1">
              <a:buNone/>
            </a:pPr>
            <a:endParaRPr lang="en-US" sz="2400" b="1" dirty="0" smtClean="0"/>
          </a:p>
          <a:p>
            <a:pPr lvl="1">
              <a:buNone/>
            </a:pPr>
            <a:r>
              <a:rPr lang="en-US" sz="2400" b="1" dirty="0" smtClean="0"/>
              <a:t>TASKS</a:t>
            </a:r>
          </a:p>
          <a:p>
            <a:pPr lvl="1"/>
            <a:r>
              <a:rPr lang="en-US" sz="2400" dirty="0" smtClean="0"/>
              <a:t>Develop </a:t>
            </a:r>
            <a:r>
              <a:rPr lang="en-US" sz="2400" dirty="0" smtClean="0"/>
              <a:t>conceptual choice </a:t>
            </a:r>
            <a:r>
              <a:rPr lang="en-US" sz="2400" dirty="0" smtClean="0"/>
              <a:t>basis for Supply of CEs</a:t>
            </a:r>
            <a:endParaRPr lang="en-US" sz="2400" dirty="0" smtClean="0"/>
          </a:p>
          <a:p>
            <a:pPr lvl="1"/>
            <a:r>
              <a:rPr lang="en-US" sz="2400" dirty="0" smtClean="0"/>
              <a:t>Identify CE attributes; landowner </a:t>
            </a:r>
            <a:r>
              <a:rPr lang="en-US" sz="2400" dirty="0" smtClean="0"/>
              <a:t>traits/attitudes	 	that </a:t>
            </a:r>
            <a:r>
              <a:rPr lang="en-US" sz="2400" dirty="0" smtClean="0"/>
              <a:t>influence </a:t>
            </a:r>
            <a:r>
              <a:rPr lang="en-US" sz="2400" dirty="0" smtClean="0"/>
              <a:t>CE </a:t>
            </a:r>
            <a:r>
              <a:rPr lang="en-US" sz="2400" dirty="0" smtClean="0"/>
              <a:t>choice</a:t>
            </a:r>
            <a:endParaRPr lang="en-US" sz="2400" dirty="0"/>
          </a:p>
          <a:p>
            <a:pPr lvl="1"/>
            <a:r>
              <a:rPr lang="en-US" sz="2400" dirty="0" smtClean="0"/>
              <a:t>Compare CE decisions in aggregate and by </a:t>
            </a:r>
            <a:r>
              <a:rPr lang="en-US" sz="2400" dirty="0" smtClean="0"/>
              <a:t>	jurisdiction</a:t>
            </a:r>
            <a:endParaRPr lang="en-US" sz="2400" dirty="0" smtClean="0"/>
          </a:p>
          <a:p>
            <a:pPr lvl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Theoretical Framework 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3000"/>
            <a:ext cx="7498080" cy="5486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 smtClean="0"/>
              <a:t>{Adapted from </a:t>
            </a:r>
            <a:r>
              <a:rPr lang="en-US" sz="2800" dirty="0" err="1" smtClean="0"/>
              <a:t>Marra</a:t>
            </a:r>
            <a:r>
              <a:rPr lang="en-US" sz="2800" dirty="0" smtClean="0"/>
              <a:t> &amp; Carlson (1999)}</a:t>
            </a:r>
          </a:p>
          <a:p>
            <a:pPr>
              <a:buNone/>
            </a:pPr>
            <a:r>
              <a:rPr lang="en-US" sz="2800" b="1" dirty="0" smtClean="0"/>
              <a:t>Landowner chooses the CE </a:t>
            </a:r>
            <a:r>
              <a:rPr lang="en-US" sz="2800" dirty="0" smtClean="0"/>
              <a:t>if the following occurs:</a:t>
            </a:r>
            <a:endParaRPr lang="en-US" sz="24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3600" dirty="0" smtClean="0"/>
              <a:t>							 &gt;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where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β 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= </a:t>
            </a:r>
            <a:r>
              <a:rPr lang="en-US" sz="2800" dirty="0" smtClean="0"/>
              <a:t>net </a:t>
            </a:r>
            <a:r>
              <a:rPr lang="en-US" sz="2800" dirty="0" smtClean="0"/>
              <a:t>benefits </a:t>
            </a:r>
            <a:r>
              <a:rPr lang="en-US" sz="2800" dirty="0" smtClean="0"/>
              <a:t>from both agricultural </a:t>
            </a:r>
            <a:r>
              <a:rPr lang="en-US" sz="2800" dirty="0" smtClean="0"/>
              <a:t>activities </a:t>
            </a:r>
            <a:r>
              <a:rPr lang="en-US" sz="2800" dirty="0" smtClean="0"/>
              <a:t>and 	placing </a:t>
            </a:r>
            <a:r>
              <a:rPr lang="en-US" sz="2800" dirty="0" smtClean="0"/>
              <a:t>land parcel under CE.</a:t>
            </a:r>
          </a:p>
          <a:p>
            <a:pPr>
              <a:buNone/>
            </a:pPr>
            <a:r>
              <a:rPr lang="en-US" sz="2800" i="1" dirty="0" err="1" smtClean="0"/>
              <a:t>L</a:t>
            </a:r>
            <a:r>
              <a:rPr lang="en-US" sz="2800" i="1" baseline="-25000" dirty="0" err="1" smtClean="0"/>
              <a:t>ce</a:t>
            </a:r>
            <a:r>
              <a:rPr lang="en-US" sz="2800" dirty="0" smtClean="0"/>
              <a:t>  = parcel of land placed under easement.</a:t>
            </a:r>
          </a:p>
          <a:p>
            <a:pPr>
              <a:buNone/>
            </a:pPr>
            <a:r>
              <a:rPr lang="en-US" sz="2800" dirty="0" smtClean="0"/>
              <a:t>     = total land owned by the landowner.</a:t>
            </a:r>
          </a:p>
          <a:p>
            <a:pPr>
              <a:buNone/>
            </a:pPr>
            <a:r>
              <a:rPr lang="en-US" sz="2800" dirty="0" smtClean="0"/>
              <a:t>β 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 = </a:t>
            </a:r>
            <a:r>
              <a:rPr lang="en-US" sz="2800" dirty="0" smtClean="0"/>
              <a:t>net </a:t>
            </a:r>
            <a:r>
              <a:rPr lang="en-US" sz="2800" dirty="0" smtClean="0"/>
              <a:t>benefits from lands not under CE.</a:t>
            </a:r>
          </a:p>
          <a:p>
            <a:pPr>
              <a:buNone/>
            </a:pPr>
            <a:r>
              <a:rPr lang="en-US" sz="2800" dirty="0" smtClean="0"/>
              <a:t>      = exogenous wealth.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2133600"/>
            <a:ext cx="5162550" cy="9144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5029200"/>
            <a:ext cx="180975" cy="78105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5791200"/>
            <a:ext cx="247650" cy="771525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8800" y="2819400"/>
            <a:ext cx="2943225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Framework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1" indent="-283464">
              <a:spcBef>
                <a:spcPts val="600"/>
              </a:spcBef>
              <a:buSzPct val="80000"/>
              <a:buNone/>
            </a:pPr>
            <a:r>
              <a:rPr lang="en-US" dirty="0" smtClean="0"/>
              <a:t>Landowner’s </a:t>
            </a:r>
            <a:r>
              <a:rPr lang="en-US" dirty="0" smtClean="0"/>
              <a:t>decisions </a:t>
            </a:r>
            <a:r>
              <a:rPr lang="en-US" b="1" i="1" dirty="0" smtClean="0"/>
              <a:t>may</a:t>
            </a:r>
            <a:r>
              <a:rPr lang="en-US" dirty="0" smtClean="0"/>
              <a:t> consist of </a:t>
            </a:r>
            <a:r>
              <a:rPr lang="en-US" dirty="0" smtClean="0"/>
              <a:t>the following </a:t>
            </a:r>
            <a:r>
              <a:rPr lang="en-US" dirty="0" smtClean="0"/>
              <a:t>objective fns </a:t>
            </a:r>
            <a:r>
              <a:rPr lang="en-US" dirty="0" smtClean="0"/>
              <a:t>… </a:t>
            </a:r>
            <a:endParaRPr lang="en-US" dirty="0" smtClean="0"/>
          </a:p>
          <a:p>
            <a:pPr marL="365760" lvl="1" indent="-283464">
              <a:spcBef>
                <a:spcPts val="600"/>
              </a:spcBef>
              <a:buSzPct val="80000"/>
            </a:pPr>
            <a:r>
              <a:rPr lang="en-US" sz="2400" b="1" dirty="0" smtClean="0"/>
              <a:t>Producer</a:t>
            </a:r>
            <a:r>
              <a:rPr lang="en-US" sz="2400" dirty="0" smtClean="0"/>
              <a:t> – constrained profit maximization -		 	(Lynch &amp; Lovell, 2003)</a:t>
            </a:r>
          </a:p>
          <a:p>
            <a:pPr marL="365760" lvl="1" indent="-283464">
              <a:spcBef>
                <a:spcPts val="600"/>
              </a:spcBef>
              <a:buSzPct val="80000"/>
            </a:pPr>
            <a:r>
              <a:rPr lang="en-US" sz="2400" b="1" dirty="0" smtClean="0"/>
              <a:t>Consumer</a:t>
            </a:r>
            <a:r>
              <a:rPr lang="en-US" sz="2400" dirty="0" smtClean="0"/>
              <a:t> – constrained utility maximization – 		</a:t>
            </a:r>
            <a:r>
              <a:rPr lang="en-US" sz="2400" i="1" dirty="0" smtClean="0"/>
              <a:t>self regarding preferences </a:t>
            </a:r>
            <a:r>
              <a:rPr lang="en-US" sz="2400" dirty="0" smtClean="0"/>
              <a:t>					(</a:t>
            </a:r>
            <a:r>
              <a:rPr lang="en-US" sz="2400" dirty="0" err="1" smtClean="0"/>
              <a:t>Sen</a:t>
            </a:r>
            <a:r>
              <a:rPr lang="en-US" sz="2400" dirty="0" smtClean="0"/>
              <a:t> 1987; McLeod et al, 1999; </a:t>
            </a:r>
            <a:r>
              <a:rPr lang="en-US" sz="2400" dirty="0" err="1" smtClean="0"/>
              <a:t>Brehm</a:t>
            </a:r>
            <a:r>
              <a:rPr lang="en-US" sz="2400" dirty="0" smtClean="0"/>
              <a:t> et al, 2004)</a:t>
            </a:r>
          </a:p>
          <a:p>
            <a:pPr marL="365760" lvl="1" indent="-283464">
              <a:spcBef>
                <a:spcPts val="600"/>
              </a:spcBef>
              <a:buSzPct val="80000"/>
            </a:pPr>
            <a:r>
              <a:rPr lang="en-US" sz="2400" b="1" dirty="0" smtClean="0"/>
              <a:t>Citizen</a:t>
            </a:r>
            <a:r>
              <a:rPr lang="en-US" sz="2400" dirty="0" smtClean="0"/>
              <a:t> – </a:t>
            </a:r>
            <a:r>
              <a:rPr lang="en-US" sz="2400" dirty="0" smtClean="0"/>
              <a:t>constrained maximization of </a:t>
            </a:r>
            <a:r>
              <a:rPr lang="en-US" sz="2400" dirty="0" smtClean="0"/>
              <a:t>individual utility and </a:t>
            </a:r>
            <a:r>
              <a:rPr lang="en-US" sz="2400" dirty="0" smtClean="0"/>
              <a:t>perceived </a:t>
            </a:r>
            <a:r>
              <a:rPr lang="en-US" sz="2400" dirty="0" smtClean="0"/>
              <a:t>community utility – 				</a:t>
            </a:r>
            <a:r>
              <a:rPr lang="en-US" sz="2400" i="1" dirty="0" smtClean="0"/>
              <a:t>agency regarding preferences </a:t>
            </a:r>
            <a:r>
              <a:rPr lang="en-US" sz="2400" dirty="0" smtClean="0"/>
              <a:t>				(</a:t>
            </a:r>
            <a:r>
              <a:rPr lang="en-US" sz="2400" dirty="0" err="1" smtClean="0"/>
              <a:t>Sen</a:t>
            </a:r>
            <a:r>
              <a:rPr lang="en-US" sz="2400" dirty="0" smtClean="0"/>
              <a:t> 1987; McLeod et al, 1999; Duke, 2004)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Impetus for Analyses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Survey responses</a:t>
            </a:r>
          </a:p>
          <a:p>
            <a:pPr lvl="1"/>
            <a:r>
              <a:rPr lang="en-US" sz="2600" dirty="0" smtClean="0"/>
              <a:t>Mailed to 5,000 landowners in WY and CO</a:t>
            </a:r>
          </a:p>
          <a:p>
            <a:pPr lvl="1"/>
            <a:r>
              <a:rPr lang="en-US" sz="2600" dirty="0" smtClean="0"/>
              <a:t>Overall response rate of 46%</a:t>
            </a:r>
          </a:p>
          <a:p>
            <a:pPr lvl="1"/>
            <a:r>
              <a:rPr lang="en-US" sz="2600" dirty="0" smtClean="0"/>
              <a:t>27% of Colorado landowners chose a CE		</a:t>
            </a:r>
          </a:p>
          <a:p>
            <a:pPr lvl="1"/>
            <a:r>
              <a:rPr lang="en-US" sz="2600" dirty="0" smtClean="0"/>
              <a:t>20% of Wyoming landowners chose a CE,				</a:t>
            </a:r>
          </a:p>
          <a:p>
            <a:r>
              <a:rPr lang="en-US" sz="2600" dirty="0" smtClean="0"/>
              <a:t>Majority of landowners not choosing a CE?</a:t>
            </a:r>
          </a:p>
          <a:p>
            <a:r>
              <a:rPr lang="en-US" sz="2600" dirty="0" smtClean="0"/>
              <a:t>Colorado landowners more likely to choose a CE?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Estimation Methods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RUM: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ij</a:t>
            </a:r>
            <a:r>
              <a:rPr lang="en-US" dirty="0" smtClean="0"/>
              <a:t> =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ij</a:t>
            </a:r>
            <a:r>
              <a:rPr lang="en-US" dirty="0" smtClean="0"/>
              <a:t>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ij</a:t>
            </a:r>
            <a:r>
              <a:rPr lang="en-US" dirty="0" smtClean="0"/>
              <a:t>, </a:t>
            </a:r>
            <a:r>
              <a:rPr lang="en-US" dirty="0" err="1" smtClean="0"/>
              <a:t>Z</a:t>
            </a:r>
            <a:r>
              <a:rPr lang="en-US" baseline="-25000" dirty="0" err="1" smtClean="0"/>
              <a:t>i</a:t>
            </a:r>
            <a:r>
              <a:rPr lang="en-US" dirty="0" smtClean="0"/>
              <a:t>) +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ij</a:t>
            </a:r>
            <a:endParaRPr lang="en-US" baseline="-25000" dirty="0" smtClean="0"/>
          </a:p>
          <a:p>
            <a:r>
              <a:rPr lang="en-US" dirty="0" smtClean="0"/>
              <a:t>Three models</a:t>
            </a:r>
            <a:r>
              <a:rPr lang="en-US" dirty="0" smtClean="0"/>
              <a:t>: </a:t>
            </a:r>
            <a:r>
              <a:rPr lang="en-US" dirty="0" smtClean="0"/>
              <a:t>				Aggregate </a:t>
            </a:r>
            <a:r>
              <a:rPr lang="en-US" dirty="0" smtClean="0"/>
              <a:t>(CO &amp; WY), CO </a:t>
            </a:r>
            <a:r>
              <a:rPr lang="en-US" dirty="0" smtClean="0"/>
              <a:t>or</a:t>
            </a:r>
            <a:r>
              <a:rPr lang="en-US" dirty="0" smtClean="0"/>
              <a:t> WY </a:t>
            </a:r>
          </a:p>
          <a:p>
            <a:r>
              <a:rPr lang="en-US" dirty="0" smtClean="0"/>
              <a:t>Three Utility fns each…</a:t>
            </a:r>
          </a:p>
          <a:p>
            <a:pPr>
              <a:buNone/>
            </a:pPr>
            <a:endParaRPr lang="en-US" sz="2200" dirty="0" smtClean="0"/>
          </a:p>
          <a:p>
            <a:pPr lvl="1"/>
            <a:r>
              <a:rPr lang="en-US" i="1" dirty="0" smtClean="0"/>
              <a:t>Utility </a:t>
            </a:r>
            <a:r>
              <a:rPr lang="en-US" i="1" baseline="-25000" dirty="0" smtClean="0"/>
              <a:t>Easement A </a:t>
            </a:r>
            <a:r>
              <a:rPr lang="en-US" dirty="0" smtClean="0"/>
              <a:t>= </a:t>
            </a:r>
            <a:r>
              <a:rPr lang="el-GR" i="1" dirty="0" smtClean="0"/>
              <a:t>β</a:t>
            </a:r>
            <a:r>
              <a:rPr lang="en-US" i="1" baseline="-25000" dirty="0" smtClean="0"/>
              <a:t>1</a:t>
            </a:r>
            <a:r>
              <a:rPr lang="en-US" i="1" dirty="0" smtClean="0"/>
              <a:t>x</a:t>
            </a:r>
            <a:r>
              <a:rPr lang="en-US" i="1" baseline="-25000" dirty="0" smtClean="0"/>
              <a:t>1</a:t>
            </a:r>
            <a:r>
              <a:rPr lang="en-US" i="1" dirty="0" smtClean="0"/>
              <a:t> + </a:t>
            </a:r>
            <a:r>
              <a:rPr lang="el-GR" i="1" dirty="0" smtClean="0"/>
              <a:t>β</a:t>
            </a:r>
            <a:r>
              <a:rPr lang="en-US" i="1" baseline="-25000" dirty="0" smtClean="0"/>
              <a:t>2</a:t>
            </a:r>
            <a:r>
              <a:rPr lang="en-US" i="1" dirty="0" smtClean="0"/>
              <a:t>x</a:t>
            </a:r>
            <a:r>
              <a:rPr lang="en-US" i="1" baseline="-25000" dirty="0" smtClean="0"/>
              <a:t>2</a:t>
            </a:r>
            <a:r>
              <a:rPr lang="en-US" i="1" dirty="0" smtClean="0"/>
              <a:t> + … + </a:t>
            </a:r>
            <a:r>
              <a:rPr lang="el-GR" i="1" dirty="0" smtClean="0"/>
              <a:t>β</a:t>
            </a:r>
            <a:r>
              <a:rPr lang="en-US" i="1" baseline="-25000" dirty="0" err="1" smtClean="0"/>
              <a:t>n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endParaRPr lang="en-US" i="1" dirty="0" smtClean="0"/>
          </a:p>
          <a:p>
            <a:pPr lvl="1"/>
            <a:endParaRPr lang="en-US" i="1" baseline="-25000" dirty="0" smtClean="0"/>
          </a:p>
          <a:p>
            <a:pPr lvl="1"/>
            <a:r>
              <a:rPr lang="en-US" i="1" dirty="0" smtClean="0"/>
              <a:t>Utility</a:t>
            </a:r>
            <a:r>
              <a:rPr lang="en-US" i="1" baseline="-25000" dirty="0" smtClean="0"/>
              <a:t> Easement</a:t>
            </a:r>
            <a:r>
              <a:rPr lang="en-US" i="1" dirty="0" smtClean="0"/>
              <a:t> </a:t>
            </a:r>
            <a:r>
              <a:rPr lang="en-US" i="1" baseline="-25000" dirty="0" smtClean="0"/>
              <a:t>B </a:t>
            </a:r>
            <a:r>
              <a:rPr lang="en-US" dirty="0" smtClean="0"/>
              <a:t>= </a:t>
            </a:r>
            <a:r>
              <a:rPr lang="el-GR" i="1" dirty="0" smtClean="0"/>
              <a:t>β</a:t>
            </a:r>
            <a:r>
              <a:rPr lang="en-US" i="1" baseline="-25000" dirty="0" smtClean="0"/>
              <a:t>1</a:t>
            </a:r>
            <a:r>
              <a:rPr lang="en-US" i="1" dirty="0" smtClean="0"/>
              <a:t>x</a:t>
            </a:r>
            <a:r>
              <a:rPr lang="en-US" i="1" baseline="-25000" dirty="0" smtClean="0"/>
              <a:t>1</a:t>
            </a:r>
            <a:r>
              <a:rPr lang="en-US" i="1" dirty="0" smtClean="0"/>
              <a:t> + </a:t>
            </a:r>
            <a:r>
              <a:rPr lang="el-GR" i="1" dirty="0" smtClean="0"/>
              <a:t>β</a:t>
            </a:r>
            <a:r>
              <a:rPr lang="en-US" i="1" baseline="-25000" dirty="0" smtClean="0"/>
              <a:t>2</a:t>
            </a:r>
            <a:r>
              <a:rPr lang="en-US" i="1" dirty="0" smtClean="0"/>
              <a:t>x</a:t>
            </a:r>
            <a:r>
              <a:rPr lang="en-US" i="1" baseline="-25000" dirty="0" smtClean="0"/>
              <a:t>2</a:t>
            </a:r>
            <a:r>
              <a:rPr lang="en-US" i="1" dirty="0" smtClean="0"/>
              <a:t> + … + </a:t>
            </a:r>
            <a:r>
              <a:rPr lang="el-GR" i="1" dirty="0" smtClean="0"/>
              <a:t>β</a:t>
            </a:r>
            <a:r>
              <a:rPr lang="en-US" i="1" baseline="-25000" dirty="0" err="1" smtClean="0"/>
              <a:t>n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endParaRPr lang="en-US" i="1" baseline="-25000" dirty="0" smtClean="0"/>
          </a:p>
          <a:p>
            <a:pPr lvl="1"/>
            <a:endParaRPr lang="en-US" i="1" baseline="-25000" dirty="0" smtClean="0"/>
          </a:p>
          <a:p>
            <a:pPr lvl="1"/>
            <a:r>
              <a:rPr lang="en-US" i="1" dirty="0" smtClean="0"/>
              <a:t>Utility</a:t>
            </a:r>
            <a:r>
              <a:rPr lang="en-US" i="1" baseline="-25000" dirty="0" smtClean="0"/>
              <a:t> Neither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i="1" dirty="0" smtClean="0"/>
              <a:t>constant + </a:t>
            </a:r>
            <a:r>
              <a:rPr lang="el-GR" i="1" dirty="0" smtClean="0"/>
              <a:t>μ</a:t>
            </a:r>
            <a:r>
              <a:rPr lang="en-US" i="1" baseline="-25000" dirty="0" smtClean="0"/>
              <a:t>1</a:t>
            </a:r>
            <a:r>
              <a:rPr lang="en-US" i="1" dirty="0" smtClean="0"/>
              <a:t>y</a:t>
            </a:r>
            <a:r>
              <a:rPr lang="en-US" i="1" baseline="-25000" dirty="0" smtClean="0"/>
              <a:t>1</a:t>
            </a:r>
            <a:r>
              <a:rPr lang="en-US" i="1" dirty="0" smtClean="0"/>
              <a:t> + </a:t>
            </a:r>
            <a:r>
              <a:rPr lang="el-GR" i="1" dirty="0" smtClean="0"/>
              <a:t>μ</a:t>
            </a:r>
            <a:r>
              <a:rPr lang="en-US" i="1" baseline="-25000" dirty="0" smtClean="0"/>
              <a:t>2</a:t>
            </a:r>
            <a:r>
              <a:rPr lang="en-US" i="1" dirty="0" smtClean="0"/>
              <a:t>y</a:t>
            </a:r>
            <a:r>
              <a:rPr lang="en-US" i="1" baseline="-25000" dirty="0" smtClean="0"/>
              <a:t>2</a:t>
            </a:r>
            <a:r>
              <a:rPr lang="en-US" i="1" dirty="0" smtClean="0"/>
              <a:t>+ … + </a:t>
            </a:r>
            <a:r>
              <a:rPr lang="el-GR" i="1" dirty="0" smtClean="0"/>
              <a:t>μ</a:t>
            </a:r>
            <a:r>
              <a:rPr lang="en-US" i="1" baseline="-25000" dirty="0" err="1" smtClean="0"/>
              <a:t>n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n</a:t>
            </a:r>
            <a:r>
              <a:rPr lang="en-US" dirty="0" smtClean="0"/>
              <a:t>   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Estimation Methods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Random Parameters Logit (RPL)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Accommodates the presence of unobserved preference heterogeneity </a:t>
            </a:r>
          </a:p>
          <a:p>
            <a:pPr lvl="1"/>
            <a:r>
              <a:rPr lang="en-US" dirty="0" smtClean="0"/>
              <a:t>All variables tested with </a:t>
            </a:r>
            <a:r>
              <a:rPr lang="en-US" dirty="0" smtClean="0"/>
              <a:t>100, 			then </a:t>
            </a:r>
            <a:r>
              <a:rPr lang="en-US" dirty="0" smtClean="0"/>
              <a:t>1,000 </a:t>
            </a:r>
            <a:r>
              <a:rPr lang="en-US" dirty="0" err="1" smtClean="0"/>
              <a:t>Halton</a:t>
            </a:r>
            <a:r>
              <a:rPr lang="en-US" dirty="0" smtClean="0"/>
              <a:t> draws to determine </a:t>
            </a:r>
            <a:r>
              <a:rPr lang="en-US" dirty="0" smtClean="0"/>
              <a:t>	 	random nature of parameters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/>
          <a:lstStyle/>
          <a:p>
            <a:pPr algn="ctr"/>
            <a:r>
              <a:rPr lang="en-US" dirty="0" smtClean="0"/>
              <a:t>Aggregate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8229600" cy="5410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Variables influencing </a:t>
            </a:r>
            <a:r>
              <a:rPr lang="en-US" dirty="0" smtClean="0"/>
              <a:t>entire sample of</a:t>
            </a:r>
            <a:r>
              <a:rPr lang="en-US" dirty="0" smtClean="0"/>
              <a:t> </a:t>
            </a:r>
            <a:r>
              <a:rPr lang="en-US" dirty="0" smtClean="0"/>
              <a:t>landowners’ </a:t>
            </a:r>
            <a:r>
              <a:rPr lang="en-US" dirty="0" smtClean="0"/>
              <a:t>CE decision</a:t>
            </a:r>
            <a:r>
              <a:rPr lang="en-US" dirty="0" smtClean="0"/>
              <a:t>:</a:t>
            </a:r>
          </a:p>
          <a:p>
            <a:pPr lvl="2"/>
            <a:r>
              <a:rPr lang="en-US" sz="2600" dirty="0" smtClean="0"/>
              <a:t>Public access on the parcel of land under the easement	</a:t>
            </a:r>
            <a:r>
              <a:rPr lang="en-US" sz="2600" dirty="0" smtClean="0"/>
              <a:t>	(-) </a:t>
            </a:r>
            <a:r>
              <a:rPr lang="en-US" sz="2600" dirty="0" smtClean="0"/>
              <a:t>PRODUCER</a:t>
            </a:r>
          </a:p>
          <a:p>
            <a:pPr lvl="2"/>
            <a:r>
              <a:rPr lang="en-US" sz="2600" dirty="0" smtClean="0"/>
              <a:t>Term contract length of 20-25 years for the easement </a:t>
            </a:r>
            <a:r>
              <a:rPr lang="en-US" sz="2600" dirty="0" smtClean="0"/>
              <a:t>		(no </a:t>
            </a:r>
            <a:r>
              <a:rPr lang="en-US" sz="2600" dirty="0" smtClean="0"/>
              <a:t>tax benefits</a:t>
            </a:r>
            <a:r>
              <a:rPr lang="en-US" sz="2600" dirty="0" smtClean="0"/>
              <a:t>)			 </a:t>
            </a:r>
            <a:r>
              <a:rPr lang="en-US" sz="2600" dirty="0" smtClean="0"/>
              <a:t>			</a:t>
            </a:r>
            <a:r>
              <a:rPr lang="en-US" sz="2600" dirty="0" smtClean="0"/>
              <a:t>(-) </a:t>
            </a:r>
            <a:r>
              <a:rPr lang="en-US" sz="2600" dirty="0" smtClean="0"/>
              <a:t>PRODUCER</a:t>
            </a:r>
          </a:p>
          <a:p>
            <a:pPr lvl="2"/>
            <a:r>
              <a:rPr lang="en-US" sz="2600" dirty="0" smtClean="0"/>
              <a:t>Payment offered to landowners in exchange for development rights 					</a:t>
            </a:r>
            <a:r>
              <a:rPr lang="en-US" sz="2600" dirty="0" smtClean="0"/>
              <a:t>			(+) PRODUCER</a:t>
            </a:r>
          </a:p>
          <a:p>
            <a:pPr lvl="2">
              <a:buNone/>
            </a:pPr>
            <a:r>
              <a:rPr lang="en-US" sz="2600" dirty="0" smtClean="0"/>
              <a:t>---------------------------------------------------------------</a:t>
            </a:r>
            <a:endParaRPr lang="en-US" sz="2600" dirty="0" smtClean="0"/>
          </a:p>
          <a:p>
            <a:pPr lvl="2"/>
            <a:r>
              <a:rPr lang="en-US" sz="2600" dirty="0" smtClean="0"/>
              <a:t>Trust of LT							(-) PRODUCER</a:t>
            </a:r>
          </a:p>
          <a:p>
            <a:pPr lvl="2"/>
            <a:r>
              <a:rPr lang="en-US" sz="2600" dirty="0" smtClean="0"/>
              <a:t>Years lived in State 					</a:t>
            </a:r>
            <a:r>
              <a:rPr lang="en-US" sz="2600" dirty="0" smtClean="0"/>
              <a:t>	(-) </a:t>
            </a:r>
            <a:r>
              <a:rPr lang="en-US" sz="2600" dirty="0" smtClean="0"/>
              <a:t>CONSUMER</a:t>
            </a:r>
          </a:p>
          <a:p>
            <a:pPr lvl="2"/>
            <a:r>
              <a:rPr lang="en-US" sz="2600" dirty="0" smtClean="0"/>
              <a:t>F</a:t>
            </a:r>
            <a:r>
              <a:rPr lang="en-US" sz="2600" dirty="0" smtClean="0"/>
              <a:t>ormal education		</a:t>
            </a:r>
            <a:r>
              <a:rPr lang="en-US" sz="2600" dirty="0" smtClean="0"/>
              <a:t>				(+) CONSUMER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3676</TotalTime>
  <Words>352</Words>
  <Application>Microsoft Office PowerPoint</Application>
  <PresentationFormat>On-screen Show (4:3)</PresentationFormat>
  <Paragraphs>136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 Factors Impacting   Colorado and Wyoming Landowners’   Conservation Easement  Acceptance</vt:lpstr>
      <vt:lpstr>Selected Population Growth: 2000-08</vt:lpstr>
      <vt:lpstr>Motivation</vt:lpstr>
      <vt:lpstr>Theoretical Framework I</vt:lpstr>
      <vt:lpstr>Theoretical Framework II</vt:lpstr>
      <vt:lpstr>Impetus for Analyses</vt:lpstr>
      <vt:lpstr>Estimation Methods I</vt:lpstr>
      <vt:lpstr>Estimation Methods II</vt:lpstr>
      <vt:lpstr>Aggregate Results</vt:lpstr>
      <vt:lpstr>Implications: Overall</vt:lpstr>
      <vt:lpstr>Colorado Results</vt:lpstr>
      <vt:lpstr>Implications: Colorado</vt:lpstr>
      <vt:lpstr>Wyoming Results</vt:lpstr>
      <vt:lpstr>Implications: Wyoming</vt:lpstr>
      <vt:lpstr>Conclusions: Plausible Explanation</vt:lpstr>
    </vt:vector>
  </TitlesOfParts>
  <Company>University of Wyoming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Quantifying Ecologic Losses: A Cost-Benefit Analysis</dc:title>
  <dc:creator>UW</dc:creator>
  <cp:lastModifiedBy>dmcleod</cp:lastModifiedBy>
  <cp:revision>317</cp:revision>
  <dcterms:created xsi:type="dcterms:W3CDTF">2008-11-17T23:35:35Z</dcterms:created>
  <dcterms:modified xsi:type="dcterms:W3CDTF">2010-02-22T18:36:17Z</dcterms:modified>
</cp:coreProperties>
</file>