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0" r:id="rId3"/>
    <p:sldId id="273" r:id="rId4"/>
    <p:sldId id="274" r:id="rId5"/>
    <p:sldId id="27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368"/>
    <a:srgbClr val="E1E1DF"/>
    <a:srgbClr val="C8C8C6"/>
    <a:srgbClr val="8F8F8C"/>
    <a:srgbClr val="032F65"/>
    <a:srgbClr val="032855"/>
    <a:srgbClr val="0066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5" autoAdjust="0"/>
  </p:normalViewPr>
  <p:slideViewPr>
    <p:cSldViewPr>
      <p:cViewPr varScale="1">
        <p:scale>
          <a:sx n="106" d="100"/>
          <a:sy n="106" d="100"/>
        </p:scale>
        <p:origin x="176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B95C5-00E6-4570-B403-3A15AA09B2D5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5C744-A385-49B9-9F95-09143659B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2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85579" y="-1562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995" tIns="0" rIns="18995" bIns="0" anchor="b"/>
          <a:lstStyle/>
          <a:p>
            <a:pPr algn="r" defTabSz="911322"/>
            <a:r>
              <a:rPr lang="en-US" sz="1000" i="1" dirty="0"/>
              <a:t>1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" y="8686489"/>
            <a:ext cx="2972421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" y="-1562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885579" y="-1562"/>
            <a:ext cx="2972421" cy="45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endParaRPr 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885579" y="8684927"/>
            <a:ext cx="2972421" cy="459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995" tIns="0" rIns="18995" bIns="0" anchor="b"/>
          <a:lstStyle/>
          <a:p>
            <a:pPr algn="r" defTabSz="911322"/>
            <a:r>
              <a:rPr lang="en-US" sz="1000" i="1" dirty="0"/>
              <a:t>1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" y="8684927"/>
            <a:ext cx="2972421" cy="459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endParaRPr 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" y="-1562"/>
            <a:ext cx="2972421" cy="45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730" tIns="44865" rIns="89730" bIns="44865" anchor="ctr"/>
          <a:lstStyle/>
          <a:p>
            <a:endParaRPr lang="en-US"/>
          </a:p>
        </p:txBody>
      </p:sp>
      <p:sp>
        <p:nvSpPr>
          <p:cNvPr id="17418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914711" y="4319042"/>
            <a:ext cx="5028579" cy="4169139"/>
          </a:xfrm>
          <a:noFill/>
          <a:ln/>
        </p:spPr>
        <p:txBody>
          <a:bodyPr lIns="91807" tIns="45904" rIns="91807" bIns="45904"/>
          <a:lstStyle/>
          <a:p>
            <a:pPr marL="453324" indent="-453324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8333" r="8333"/>
          <a:stretch>
            <a:fillRect/>
          </a:stretch>
        </p:blipFill>
        <p:spPr bwMode="auto">
          <a:xfrm>
            <a:off x="0" y="0"/>
            <a:ext cx="9296400" cy="697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971800" y="5715000"/>
            <a:ext cx="5791200" cy="1219200"/>
          </a:xfrm>
        </p:spPr>
        <p:txBody>
          <a:bodyPr/>
          <a:lstStyle>
            <a:lvl1pPr algn="r">
              <a:buNone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defRPr>
            </a:lvl1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905000" y="4473575"/>
            <a:ext cx="6858000" cy="1470025"/>
          </a:xfrm>
        </p:spPr>
        <p:txBody>
          <a:bodyPr/>
          <a:lstStyle>
            <a:lvl1pPr algn="r">
              <a:defRPr sz="5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DCAE67-E89D-4BB4-B61B-54BC0670CF18}" type="datetime1">
              <a:rPr lang="en-US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2C29F-D602-4F43-B69F-6F199E9502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C0921-2D70-4E08-98D8-EB39DE03150A}" type="datetime1">
              <a:rPr lang="en-US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ADD8F-4C0D-4DEB-AFE1-513E68AA8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Documents and Settings\marvin.kerr\Desktop\Clip Art\New Hoya Shield 2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00" y="457200"/>
            <a:ext cx="27305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5943600" cy="40386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L-Shape 4"/>
          <p:cNvSpPr/>
          <p:nvPr userDrawn="1"/>
        </p:nvSpPr>
        <p:spPr>
          <a:xfrm flipH="1">
            <a:off x="2667000" y="0"/>
            <a:ext cx="6477000" cy="6858000"/>
          </a:xfrm>
          <a:prstGeom prst="corner">
            <a:avLst>
              <a:gd name="adj1" fmla="val 6079"/>
              <a:gd name="adj2" fmla="val 6466"/>
            </a:avLst>
          </a:prstGeom>
          <a:solidFill>
            <a:srgbClr val="CCCC00"/>
          </a:solidFill>
          <a:ln>
            <a:solidFill>
              <a:srgbClr val="CCCC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57200" y="4549775"/>
            <a:ext cx="7772400" cy="1470025"/>
          </a:xfrm>
        </p:spPr>
        <p:txBody>
          <a:bodyPr/>
          <a:lstStyle>
            <a:lvl1pPr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Documents and Settings\marvin.kerr\Desktop\Clip Art\New Hoya Shield 2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00" y="457200"/>
            <a:ext cx="27305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5943600" cy="40386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L-Shape 4"/>
          <p:cNvSpPr/>
          <p:nvPr userDrawn="1"/>
        </p:nvSpPr>
        <p:spPr>
          <a:xfrm flipH="1">
            <a:off x="2667000" y="0"/>
            <a:ext cx="6477000" cy="6858000"/>
          </a:xfrm>
          <a:prstGeom prst="corner">
            <a:avLst>
              <a:gd name="adj1" fmla="val 6079"/>
              <a:gd name="adj2" fmla="val 6466"/>
            </a:avLst>
          </a:prstGeom>
          <a:solidFill>
            <a:srgbClr val="CCCC00"/>
          </a:solidFill>
          <a:ln>
            <a:solidFill>
              <a:srgbClr val="CCCC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57200" y="4549775"/>
            <a:ext cx="7772400" cy="1470025"/>
          </a:xfrm>
        </p:spPr>
        <p:txBody>
          <a:bodyPr/>
          <a:lstStyle>
            <a:lvl1pPr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Documents and Settings\marvin.kerr\Desktop\Clip Art\New Hoya Shield 2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00" y="457200"/>
            <a:ext cx="27305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5943600" cy="40386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L-Shape 4"/>
          <p:cNvSpPr/>
          <p:nvPr userDrawn="1"/>
        </p:nvSpPr>
        <p:spPr>
          <a:xfrm flipH="1">
            <a:off x="2667000" y="0"/>
            <a:ext cx="6477000" cy="6858000"/>
          </a:xfrm>
          <a:prstGeom prst="corner">
            <a:avLst>
              <a:gd name="adj1" fmla="val 6079"/>
              <a:gd name="adj2" fmla="val 6466"/>
            </a:avLst>
          </a:prstGeom>
          <a:solidFill>
            <a:srgbClr val="CCCC00"/>
          </a:solidFill>
          <a:ln>
            <a:solidFill>
              <a:srgbClr val="CCCC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57200" y="4549775"/>
            <a:ext cx="7772400" cy="1470025"/>
          </a:xfrm>
        </p:spPr>
        <p:txBody>
          <a:bodyPr/>
          <a:lstStyle>
            <a:lvl1pPr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8333" r="8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AF Symbol Blue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" y="0"/>
            <a:ext cx="1477178" cy="140121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1981200" y="1143000"/>
            <a:ext cx="6812280" cy="1588"/>
          </a:xfrm>
          <a:prstGeom prst="line">
            <a:avLst/>
          </a:prstGeom>
          <a:ln w="155575">
            <a:solidFill>
              <a:srgbClr val="002368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  <a:lvl2pPr>
              <a:defRPr>
                <a:latin typeface="Times New Roman"/>
                <a:cs typeface="Times New Roman"/>
              </a:defRPr>
            </a:lvl2pPr>
            <a:lvl3pPr>
              <a:defRPr>
                <a:latin typeface="Times New Roman"/>
                <a:cs typeface="Times New Roman"/>
              </a:defRPr>
            </a:lvl3pPr>
            <a:lvl4pPr>
              <a:defRPr>
                <a:latin typeface="Times New Roman"/>
                <a:cs typeface="Times New Roman"/>
              </a:defRPr>
            </a:lvl4pPr>
            <a:lvl5pPr>
              <a:defRPr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>
            <a:lvl1pPr algn="r"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92E1ED-56A1-416C-B18A-BFFB0EF35A2C}" type="datetime1">
              <a:rPr lang="en-US"/>
              <a:pPr/>
              <a:t>10/26/2023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7EA91-4907-4829-9C20-676F2E1DCC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F49F59-F97F-4418-BC3B-6EC65723EE25}" type="datetime1">
              <a:rPr lang="en-US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98E08-D7FE-4010-A517-040F530A3A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2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8333" r="8333"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AF Symbol Blue.jpg"/>
            <p:cNvPicPr>
              <a:picLocks noChangeAspect="1"/>
            </p:cNvPicPr>
            <p:nvPr userDrawn="1"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57200" y="0"/>
              <a:ext cx="1477178" cy="140121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4" name="Straight Connector 13"/>
            <p:cNvCxnSpPr/>
            <p:nvPr userDrawn="1"/>
          </p:nvCxnSpPr>
          <p:spPr>
            <a:xfrm>
              <a:off x="1981200" y="1143000"/>
              <a:ext cx="6812280" cy="1588"/>
            </a:xfrm>
            <a:prstGeom prst="line">
              <a:avLst/>
            </a:prstGeom>
            <a:ln w="155575">
              <a:solidFill>
                <a:srgbClr val="002368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>
            <a:lvl1pPr algn="r"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33280C-8980-4738-B56C-59968B6F2DDE}" type="datetime1">
              <a:rPr lang="en-US"/>
              <a:pPr/>
              <a:t>10/26/2023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57EE5-B51A-40EB-BF92-E226A42EEC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20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8333" r="8333"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0" descr="AF Symbol Blue.jpg"/>
            <p:cNvPicPr>
              <a:picLocks noChangeAspect="1"/>
            </p:cNvPicPr>
            <p:nvPr userDrawn="1"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57200" y="0"/>
              <a:ext cx="1477178" cy="140121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2" name="Straight Connector 21"/>
            <p:cNvCxnSpPr/>
            <p:nvPr userDrawn="1"/>
          </p:nvCxnSpPr>
          <p:spPr>
            <a:xfrm>
              <a:off x="1981200" y="1143000"/>
              <a:ext cx="6812280" cy="1588"/>
            </a:xfrm>
            <a:prstGeom prst="line">
              <a:avLst/>
            </a:prstGeom>
            <a:ln w="155575">
              <a:solidFill>
                <a:srgbClr val="002368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>
            <a:lvl1pPr algn="r"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6F35F7-F2F4-4B85-A4AD-EDBAACD1F883}" type="datetime1">
              <a:rPr lang="en-US"/>
              <a:pPr/>
              <a:t>10/26/2023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5B742-458C-4FB2-8FCC-268421633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1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8333" r="8333"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1" descr="AF Symbol Blue.jpg"/>
            <p:cNvPicPr>
              <a:picLocks noChangeAspect="1"/>
            </p:cNvPicPr>
            <p:nvPr userDrawn="1"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57200" y="0"/>
              <a:ext cx="1477178" cy="140121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4" name="Straight Connector 13"/>
            <p:cNvCxnSpPr/>
            <p:nvPr userDrawn="1"/>
          </p:nvCxnSpPr>
          <p:spPr>
            <a:xfrm>
              <a:off x="1981200" y="1143000"/>
              <a:ext cx="6812280" cy="1588"/>
            </a:xfrm>
            <a:prstGeom prst="line">
              <a:avLst/>
            </a:prstGeom>
            <a:ln w="155575">
              <a:solidFill>
                <a:srgbClr val="002368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>
            <a:lvl1pPr algn="r"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F6C973-CFEC-4130-8EE4-980FB3712F0C}" type="datetime1">
              <a:rPr lang="en-US"/>
              <a:pPr/>
              <a:t>10/26/2023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37728-8157-44D5-BFD9-9111742F46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2CA2A9-9CAC-4FDB-B630-731EB7727567}" type="datetime1">
              <a:rPr lang="en-US"/>
              <a:pPr/>
              <a:t>10/26/2023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52D39-8499-47DB-9394-6FF0EB3D0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AF53E9-3C29-4D61-B093-CA401AEB0D3A}" type="datetime1">
              <a:rPr lang="en-US"/>
              <a:pPr/>
              <a:t>10/26/2023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F714F-F197-44B8-936E-23C26BD374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0052CD-3002-424C-96E7-7E09EEB02164}" type="datetime1">
              <a:rPr lang="en-US"/>
              <a:pPr/>
              <a:t>10/26/2023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D45C9-B4FE-4412-8FAB-FB23905875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767F67E7-25B5-4D11-AB58-D71DFF515425}" type="datetime1">
              <a:rPr lang="en-US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fld id="{F034EA1A-9678-42B8-9535-3B72830FDA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697" r:id="rId3"/>
    <p:sldLayoutId id="2147483705" r:id="rId4"/>
    <p:sldLayoutId id="2147483706" r:id="rId5"/>
    <p:sldLayoutId id="214748370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8" r:id="rId12"/>
    <p:sldLayoutId id="2147483709" r:id="rId13"/>
    <p:sldLayoutId id="214748371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frotc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705100" y="4495800"/>
            <a:ext cx="6629400" cy="1524000"/>
          </a:xfrm>
        </p:spPr>
        <p:txBody>
          <a:bodyPr lIns="92075" tIns="46038" rIns="92075" bIns="46038"/>
          <a:lstStyle/>
          <a:p>
            <a:pPr algn="ctr">
              <a:defRPr/>
            </a:pPr>
            <a:r>
              <a:rPr lang="en-US" sz="5400" dirty="0">
                <a:solidFill>
                  <a:srgbClr val="0000CC"/>
                </a:solidFill>
                <a:latin typeface="Dom Casual" charset="0"/>
              </a:rPr>
              <a:t>Air Force ROTC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77100" y="5786735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Detachment 940</a:t>
            </a:r>
          </a:p>
          <a:p>
            <a:r>
              <a:rPr lang="en-US" dirty="0"/>
              <a:t>afrotc@uwyo.edu</a:t>
            </a:r>
          </a:p>
          <a:p>
            <a:r>
              <a:rPr lang="en-US" dirty="0"/>
              <a:t>307-766-2338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8382000" cy="5562600"/>
          </a:xfrm>
        </p:spPr>
        <p:txBody>
          <a:bodyPr/>
          <a:lstStyle/>
          <a:p>
            <a:r>
              <a:rPr lang="en-US" sz="2400" dirty="0"/>
              <a:t>4-year scholarships for graduating high school students</a:t>
            </a:r>
          </a:p>
          <a:p>
            <a:r>
              <a:rPr lang="en-US" sz="2400" dirty="0"/>
              <a:t>Pays tuition and fees (NOT housing/meals)</a:t>
            </a:r>
          </a:p>
          <a:p>
            <a:pPr lvl="1"/>
            <a:r>
              <a:rPr lang="en-US" sz="2000" dirty="0"/>
              <a:t>Type 1 – up to 18,000/year</a:t>
            </a:r>
          </a:p>
          <a:p>
            <a:pPr lvl="1"/>
            <a:r>
              <a:rPr lang="en-US" sz="2000" dirty="0"/>
              <a:t>Pays $600/year for books &amp; $300-$500/month stipend</a:t>
            </a:r>
          </a:p>
          <a:p>
            <a:r>
              <a:rPr lang="en-US" sz="2400" dirty="0"/>
              <a:t>Minimum Requirements</a:t>
            </a:r>
          </a:p>
          <a:p>
            <a:pPr lvl="1"/>
            <a:r>
              <a:rPr lang="en-US" sz="2000" dirty="0"/>
              <a:t>ACT </a:t>
            </a:r>
            <a:r>
              <a:rPr lang="en-US" sz="2000" u="sng" dirty="0"/>
              <a:t>&gt;</a:t>
            </a:r>
            <a:r>
              <a:rPr lang="en-US" sz="2000" dirty="0"/>
              <a:t> 26 or SAT</a:t>
            </a:r>
            <a:r>
              <a:rPr lang="en-US" sz="2000" u="sng" dirty="0"/>
              <a:t>&gt;</a:t>
            </a:r>
            <a:r>
              <a:rPr lang="en-US" sz="2000" dirty="0"/>
              <a:t> 1240</a:t>
            </a:r>
          </a:p>
          <a:p>
            <a:pPr lvl="1"/>
            <a:r>
              <a:rPr lang="en-US" sz="2000" dirty="0"/>
              <a:t>High School GPA of 3.0 or greater</a:t>
            </a:r>
          </a:p>
          <a:p>
            <a:r>
              <a:rPr lang="en-US" sz="2400" dirty="0"/>
              <a:t>U.S. Citizen &amp; at least 17 years old prior to activation</a:t>
            </a:r>
          </a:p>
          <a:p>
            <a:r>
              <a:rPr lang="en-US" sz="2400" dirty="0"/>
              <a:t>Meet USAF weight standards, pass medical exam before award</a:t>
            </a:r>
          </a:p>
          <a:p>
            <a:r>
              <a:rPr lang="en-US" sz="2400" dirty="0"/>
              <a:t>Pass Physical Fitness Assessment</a:t>
            </a:r>
          </a:p>
          <a:p>
            <a:r>
              <a:rPr lang="en-US" sz="2400" dirty="0"/>
              <a:t>Application Period:  1 May - 1 Dec; </a:t>
            </a:r>
            <a:r>
              <a:rPr lang="en-US" sz="2400" dirty="0">
                <a:hlinkClick r:id="rId2"/>
              </a:rPr>
              <a:t>www.afrotc.com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Dom Casual" charset="0"/>
              </a:rPr>
              <a:t>High School Scholarship Program</a:t>
            </a:r>
          </a:p>
        </p:txBody>
      </p:sp>
    </p:spTree>
    <p:extLst>
      <p:ext uri="{BB962C8B-B14F-4D97-AF65-F5344CB8AC3E}">
        <p14:creationId xmlns:p14="http://schemas.microsoft.com/office/powerpoint/2010/main" val="3029614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400"/>
            <a:ext cx="8153400" cy="4525963"/>
          </a:xfrm>
        </p:spPr>
        <p:txBody>
          <a:bodyPr/>
          <a:lstStyle/>
          <a:p>
            <a:r>
              <a:rPr lang="en-US" sz="2000" dirty="0"/>
              <a:t>2-3.5 year scholarships</a:t>
            </a:r>
          </a:p>
          <a:p>
            <a:r>
              <a:rPr lang="en-US" sz="2000" dirty="0"/>
              <a:t>Pays tuition and fees (NOT housing/meals)</a:t>
            </a:r>
          </a:p>
          <a:p>
            <a:pPr lvl="1"/>
            <a:r>
              <a:rPr lang="en-US" sz="1800" dirty="0"/>
              <a:t>Type 1: uncapped</a:t>
            </a:r>
          </a:p>
          <a:p>
            <a:pPr lvl="1"/>
            <a:r>
              <a:rPr lang="en-US" sz="1800" dirty="0"/>
              <a:t>General Charles McGee Leadership Award (CMLA); Up to $18K per year for two years</a:t>
            </a:r>
          </a:p>
          <a:p>
            <a:r>
              <a:rPr lang="en-US" sz="2000" dirty="0"/>
              <a:t>Pays $600/year for books &amp; $300-$500/month for stipend</a:t>
            </a:r>
          </a:p>
          <a:p>
            <a:r>
              <a:rPr lang="en-US" sz="2000" dirty="0"/>
              <a:t>Eligibility:</a:t>
            </a:r>
          </a:p>
          <a:p>
            <a:pPr lvl="1"/>
            <a:r>
              <a:rPr lang="en-US" sz="1800" dirty="0"/>
              <a:t>US Citizen &amp; current cadet in AFROTC</a:t>
            </a:r>
          </a:p>
          <a:p>
            <a:pPr lvl="1"/>
            <a:r>
              <a:rPr lang="en-US" sz="1800" dirty="0"/>
              <a:t>GPA &gt; 2.5</a:t>
            </a:r>
          </a:p>
          <a:p>
            <a:pPr lvl="1"/>
            <a:r>
              <a:rPr lang="en-US" sz="1800" dirty="0"/>
              <a:t>Pass AF Fitness Assessment</a:t>
            </a:r>
          </a:p>
          <a:p>
            <a:pPr lvl="1"/>
            <a:r>
              <a:rPr lang="en-US" sz="1800" dirty="0"/>
              <a:t>Have certified </a:t>
            </a:r>
            <a:r>
              <a:rPr lang="en-US" sz="1800" dirty="0" err="1"/>
              <a:t>DoDMERB</a:t>
            </a:r>
            <a:r>
              <a:rPr lang="en-US" sz="1800" dirty="0"/>
              <a:t> physical complete</a:t>
            </a:r>
          </a:p>
          <a:p>
            <a:r>
              <a:rPr lang="en-US" sz="2000" dirty="0"/>
              <a:t>Competitive selection (normally) occurs each semester</a:t>
            </a:r>
          </a:p>
          <a:p>
            <a:r>
              <a:rPr lang="en-US" sz="2000" dirty="0"/>
              <a:t>Awards determined by needs of the Air Force</a:t>
            </a:r>
          </a:p>
          <a:p>
            <a:pPr lvl="1"/>
            <a:r>
              <a:rPr lang="en-US" sz="1800" dirty="0"/>
              <a:t>High demand majors (e.g. STEM, critical foreign language)</a:t>
            </a:r>
          </a:p>
          <a:p>
            <a:pPr lvl="1"/>
            <a:r>
              <a:rPr lang="en-US" sz="1800" dirty="0"/>
              <a:t>Few awards for non-technical majors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Dom Casual" charset="0"/>
              </a:rPr>
              <a:t>In-College Scholarship Program/CMLA</a:t>
            </a:r>
          </a:p>
        </p:txBody>
      </p:sp>
    </p:spTree>
    <p:extLst>
      <p:ext uri="{BB962C8B-B14F-4D97-AF65-F5344CB8AC3E}">
        <p14:creationId xmlns:p14="http://schemas.microsoft.com/office/powerpoint/2010/main" val="3912424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800" dirty="0">
                <a:solidFill>
                  <a:srgbClr val="0000CC"/>
                </a:solidFill>
                <a:latin typeface="Dom Casual" charset="0"/>
              </a:rPr>
              <a:t>College Timeline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5541" y="1423993"/>
            <a:ext cx="3941978" cy="165969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latin typeface="Times New Roman"/>
                <a:cs typeface="Times New Roman"/>
              </a:defRPr>
            </a:lvl1pPr>
            <a:lvl2pPr marL="742950" lvl="1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Times New Roman"/>
                <a:ea typeface="ＭＳ Ｐゴシック" pitchFamily="-106" charset="-128"/>
                <a:cs typeface="Times New Roman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latin typeface="Times New Roman"/>
                <a:ea typeface="ＭＳ Ｐゴシック" pitchFamily="-106" charset="-128"/>
                <a:cs typeface="Times New Roman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Times New Roman"/>
                <a:ea typeface="ＭＳ Ｐゴシック" pitchFamily="-106" charset="-128"/>
                <a:cs typeface="Times New Roman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Times New Roman"/>
                <a:ea typeface="ＭＳ Ｐゴシック" pitchFamily="-106" charset="-128"/>
                <a:cs typeface="Times New Roman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bg1"/>
                </a:solidFill>
              </a:rPr>
              <a:t>General Military Course (GMC)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 - No commitment unless on scholarship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 - Learn to march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 - Military customs/courtesies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 - Uniform wear</a:t>
            </a:r>
          </a:p>
        </p:txBody>
      </p:sp>
      <p:sp>
        <p:nvSpPr>
          <p:cNvPr id="8" name="Text Box 60"/>
          <p:cNvSpPr txBox="1"/>
          <p:nvPr/>
        </p:nvSpPr>
        <p:spPr>
          <a:xfrm>
            <a:off x="533400" y="3814671"/>
            <a:ext cx="1801495" cy="978519"/>
          </a:xfrm>
          <a:prstGeom prst="rect">
            <a:avLst/>
          </a:prstGeom>
          <a:solidFill>
            <a:schemeClr val="lt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Aft>
                <a:spcPts val="0"/>
              </a:spcAft>
            </a:pPr>
            <a:r>
              <a:rPr lang="en-US" sz="1200" b="1" u="sng" dirty="0">
                <a:solidFill>
                  <a:srgbClr val="F2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Freshman / AS 100</a:t>
            </a:r>
            <a:endParaRPr lang="en-US" sz="12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Initial Military Training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1-hr AS100 class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2-hr Leadership Lab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2-hr Physical Fitness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 Box 62"/>
          <p:cNvSpPr txBox="1"/>
          <p:nvPr/>
        </p:nvSpPr>
        <p:spPr>
          <a:xfrm>
            <a:off x="2391265" y="3618712"/>
            <a:ext cx="1532760" cy="1177272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Aft>
                <a:spcPts val="0"/>
              </a:spcAft>
            </a:pPr>
            <a:r>
              <a:rPr lang="en-US" sz="1200" b="1" u="sng" dirty="0">
                <a:solidFill>
                  <a:srgbClr val="F2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Sophomore / AS 200</a:t>
            </a:r>
            <a:endParaRPr lang="en-US" sz="12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Field Training Prep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1-hr AS200 class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2-hr Leadership Lab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2-hr Physical Fitness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Take AFOQT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0" name="Text Box 65"/>
          <p:cNvSpPr txBox="1"/>
          <p:nvPr/>
        </p:nvSpPr>
        <p:spPr>
          <a:xfrm>
            <a:off x="3970883" y="4202363"/>
            <a:ext cx="1371600" cy="597519"/>
          </a:xfrm>
          <a:prstGeom prst="rect">
            <a:avLst/>
          </a:prstGeom>
          <a:solidFill>
            <a:schemeClr val="lt1"/>
          </a:solidFill>
          <a:ln w="19050">
            <a:solidFill>
              <a:srgbClr val="C0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Field </a:t>
            </a:r>
            <a:r>
              <a:rPr lang="en-US" sz="1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Training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weeks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Maxwell AFB, AL</a:t>
            </a:r>
          </a:p>
        </p:txBody>
      </p:sp>
      <p:sp>
        <p:nvSpPr>
          <p:cNvPr id="11" name="Text Box 66"/>
          <p:cNvSpPr txBox="1"/>
          <p:nvPr/>
        </p:nvSpPr>
        <p:spPr>
          <a:xfrm>
            <a:off x="4724400" y="5112625"/>
            <a:ext cx="1828800" cy="1204612"/>
          </a:xfrm>
          <a:prstGeom prst="rect">
            <a:avLst/>
          </a:prstGeom>
          <a:solidFill>
            <a:schemeClr val="lt1"/>
          </a:solidFill>
          <a:ln w="19050">
            <a:solidFill>
              <a:srgbClr val="FFC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Aft>
                <a:spcPts val="0"/>
              </a:spcAft>
            </a:pPr>
            <a:r>
              <a:rPr lang="en-US" sz="1200" b="1" u="sng" dirty="0">
                <a:solidFill>
                  <a:srgbClr val="F2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Junior / AS 300</a:t>
            </a:r>
            <a:endParaRPr lang="en-US" sz="12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Int. Cadet Leader (ICL)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3-hr AS300 class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2-hr Leadership Lab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2-hr Physical Fitness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Select job/base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2" name="Text Box 67"/>
          <p:cNvSpPr txBox="1"/>
          <p:nvPr/>
        </p:nvSpPr>
        <p:spPr>
          <a:xfrm>
            <a:off x="5476721" y="3814671"/>
            <a:ext cx="1564716" cy="978519"/>
          </a:xfrm>
          <a:prstGeom prst="rect">
            <a:avLst/>
          </a:prstGeom>
          <a:solidFill>
            <a:schemeClr val="lt1"/>
          </a:solidFill>
          <a:ln w="19050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Aft>
                <a:spcPts val="0"/>
              </a:spcAft>
            </a:pPr>
            <a:r>
              <a:rPr lang="en-US" sz="1200" b="1" u="sng" dirty="0">
                <a:solidFill>
                  <a:srgbClr val="F2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Senior / AS 400</a:t>
            </a:r>
            <a:endParaRPr lang="en-US" sz="12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Sr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Cadet Leader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3-hr AS400 class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2-hr Leadership Lab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2-hr Physical Fitness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6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Aft>
                <a:spcPts val="6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3" name="Text Box 70"/>
          <p:cNvSpPr txBox="1"/>
          <p:nvPr/>
        </p:nvSpPr>
        <p:spPr>
          <a:xfrm>
            <a:off x="7200508" y="4307412"/>
            <a:ext cx="914400" cy="48450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Graduate &amp; Commission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207" y="4553146"/>
            <a:ext cx="292100" cy="730885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>
            <a:off x="636905" y="4907882"/>
            <a:ext cx="7897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2"/>
          </p:cNvCxnSpPr>
          <p:nvPr/>
        </p:nvCxnSpPr>
        <p:spPr>
          <a:xfrm>
            <a:off x="1518799" y="4793190"/>
            <a:ext cx="5201" cy="113419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2"/>
          </p:cNvCxnSpPr>
          <p:nvPr/>
        </p:nvCxnSpPr>
        <p:spPr>
          <a:xfrm>
            <a:off x="3157645" y="4795984"/>
            <a:ext cx="0" cy="110625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648200" y="4793190"/>
            <a:ext cx="0" cy="11341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638800" y="4918591"/>
            <a:ext cx="0" cy="19403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2" idx="2"/>
          </p:cNvCxnSpPr>
          <p:nvPr/>
        </p:nvCxnSpPr>
        <p:spPr>
          <a:xfrm flipH="1">
            <a:off x="6248400" y="4793190"/>
            <a:ext cx="10679" cy="11341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67"/>
          <p:cNvSpPr txBox="1"/>
          <p:nvPr/>
        </p:nvSpPr>
        <p:spPr>
          <a:xfrm>
            <a:off x="6729824" y="5112624"/>
            <a:ext cx="1852113" cy="853261"/>
          </a:xfrm>
          <a:prstGeom prst="rect">
            <a:avLst/>
          </a:prstGeom>
          <a:solidFill>
            <a:schemeClr val="lt1"/>
          </a:solidFill>
          <a:ln w="1905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Aft>
                <a:spcPts val="0"/>
              </a:spcAft>
            </a:pPr>
            <a:r>
              <a:rPr lang="en-US" sz="1200" b="1" u="sng" dirty="0">
                <a:solidFill>
                  <a:srgbClr val="F2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 Senior / AS 700</a:t>
            </a:r>
            <a:endParaRPr lang="en-US" sz="12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Assist Cadre / Cadet Wing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2-hr Leadership Lab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2-hr Physical Fitness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6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Aft>
                <a:spcPts val="6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46" name="Straight Connector 45"/>
          <p:cNvCxnSpPr>
            <a:stCxn id="13" idx="2"/>
          </p:cNvCxnSpPr>
          <p:nvPr/>
        </p:nvCxnSpPr>
        <p:spPr>
          <a:xfrm flipH="1">
            <a:off x="7650940" y="4791917"/>
            <a:ext cx="6768" cy="1146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41" idx="0"/>
          </p:cNvCxnSpPr>
          <p:nvPr/>
        </p:nvCxnSpPr>
        <p:spPr>
          <a:xfrm>
            <a:off x="7650940" y="4917316"/>
            <a:ext cx="4941" cy="1953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467519" y="1423993"/>
            <a:ext cx="4295481" cy="165969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latin typeface="Times New Roman"/>
                <a:cs typeface="Times New Roman"/>
              </a:defRPr>
            </a:lvl1pPr>
            <a:lvl2pPr marL="742950" lvl="1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Times New Roman"/>
                <a:ea typeface="ＭＳ Ｐゴシック" pitchFamily="-106" charset="-128"/>
                <a:cs typeface="Times New Roman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latin typeface="Times New Roman"/>
                <a:ea typeface="ＭＳ Ｐゴシック" pitchFamily="-106" charset="-128"/>
                <a:cs typeface="Times New Roman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Times New Roman"/>
                <a:ea typeface="ＭＳ Ｐゴシック" pitchFamily="-106" charset="-128"/>
                <a:cs typeface="Times New Roman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Times New Roman"/>
                <a:ea typeface="ＭＳ Ｐゴシック" pitchFamily="-106" charset="-128"/>
                <a:cs typeface="Times New Roman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bg1"/>
                </a:solidFill>
              </a:rPr>
              <a:t>Professional Officers Course (POC)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- On “contract” to commission as AF officer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- Lead, teach and train GMC cadets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- Practice leadership skills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- Evaluate/provide performance feedback</a:t>
            </a:r>
          </a:p>
        </p:txBody>
      </p:sp>
      <p:sp>
        <p:nvSpPr>
          <p:cNvPr id="56" name="Left Brace 55"/>
          <p:cNvSpPr/>
          <p:nvPr/>
        </p:nvSpPr>
        <p:spPr>
          <a:xfrm rot="5400000">
            <a:off x="2168461" y="1483894"/>
            <a:ext cx="663999" cy="3934116"/>
          </a:xfrm>
          <a:prstGeom prst="leftBrace">
            <a:avLst>
              <a:gd name="adj1" fmla="val 8333"/>
              <a:gd name="adj2" fmla="val 50546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7" name="Left Brace 56"/>
          <p:cNvSpPr/>
          <p:nvPr/>
        </p:nvSpPr>
        <p:spPr>
          <a:xfrm rot="5400000">
            <a:off x="6282828" y="1346774"/>
            <a:ext cx="664861" cy="4207496"/>
          </a:xfrm>
          <a:prstGeom prst="leftBrace">
            <a:avLst>
              <a:gd name="adj1" fmla="val 8333"/>
              <a:gd name="adj2" fmla="val 50546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73" name="Elbow Connector 72"/>
          <p:cNvCxnSpPr>
            <a:stCxn id="41" idx="3"/>
            <a:endCxn id="14" idx="2"/>
          </p:cNvCxnSpPr>
          <p:nvPr/>
        </p:nvCxnSpPr>
        <p:spPr>
          <a:xfrm flipV="1">
            <a:off x="8581937" y="5284031"/>
            <a:ext cx="199320" cy="255224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60"/>
          <p:cNvSpPr txBox="1"/>
          <p:nvPr/>
        </p:nvSpPr>
        <p:spPr>
          <a:xfrm>
            <a:off x="1476646" y="5162746"/>
            <a:ext cx="1801495" cy="1695254"/>
          </a:xfrm>
          <a:prstGeom prst="rect">
            <a:avLst/>
          </a:prstGeom>
          <a:solidFill>
            <a:schemeClr val="lt1"/>
          </a:solidFill>
          <a:ln w="19050">
            <a:solidFill>
              <a:schemeClr val="bg2">
                <a:lumMod val="50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Aft>
                <a:spcPts val="0"/>
              </a:spcAft>
            </a:pPr>
            <a:r>
              <a:rPr lang="en-US" sz="1200" b="1" u="sng" dirty="0">
                <a:solidFill>
                  <a:srgbClr val="F2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Dual Enrolled </a:t>
            </a:r>
          </a:p>
          <a:p>
            <a:pPr marL="0" marR="0" algn="ctr">
              <a:spcAft>
                <a:spcPts val="0"/>
              </a:spcAft>
            </a:pPr>
            <a:r>
              <a:rPr lang="en-US" sz="1200" b="1" u="sng" dirty="0">
                <a:solidFill>
                  <a:srgbClr val="F2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100 / AS200</a:t>
            </a:r>
            <a:endParaRPr lang="en-US" sz="12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Initial Military Training &amp; Field Training Prep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1-hr AS100 class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1-hr AS200 class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2-hr Leadership Lab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2-hr Physical Fitness</a:t>
            </a:r>
          </a:p>
          <a:p>
            <a:pPr marL="0" marR="0"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Take AFOQT</a:t>
            </a:r>
          </a:p>
        </p:txBody>
      </p:sp>
      <p:sp>
        <p:nvSpPr>
          <p:cNvPr id="35" name="Left Brace 34"/>
          <p:cNvSpPr/>
          <p:nvPr/>
        </p:nvSpPr>
        <p:spPr>
          <a:xfrm rot="16200000">
            <a:off x="2185289" y="3422737"/>
            <a:ext cx="160594" cy="3316879"/>
          </a:xfrm>
          <a:prstGeom prst="leftBrace">
            <a:avLst>
              <a:gd name="adj1" fmla="val 8333"/>
              <a:gd name="adj2" fmla="val 50546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9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33400" y="3200400"/>
            <a:ext cx="82296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4800" dirty="0">
                <a:solidFill>
                  <a:srgbClr val="0000CC"/>
                </a:solidFill>
                <a:latin typeface="Dom Casual" charset="0"/>
              </a:rPr>
              <a:t>QUESTIONS???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 fontScale="92500" lnSpcReduction="20000"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ＭＳ Ｐゴシック" pitchFamily="-65" charset="-128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9pPr>
          </a:lstStyle>
          <a:p>
            <a:r>
              <a:rPr lang="en-US" sz="4800" dirty="0">
                <a:solidFill>
                  <a:srgbClr val="0000CC"/>
                </a:solidFill>
                <a:latin typeface="Dom Casual" charset="0"/>
              </a:rPr>
              <a:t>University of Wyoming</a:t>
            </a:r>
          </a:p>
          <a:p>
            <a:r>
              <a:rPr lang="en-US" sz="3800" dirty="0">
                <a:solidFill>
                  <a:srgbClr val="0000CC"/>
                </a:solidFill>
                <a:latin typeface="Dom Casual" charset="0"/>
              </a:rPr>
              <a:t>AFROTC Detachment 940</a:t>
            </a:r>
          </a:p>
        </p:txBody>
      </p:sp>
    </p:spTree>
    <p:extLst>
      <p:ext uri="{BB962C8B-B14F-4D97-AF65-F5344CB8AC3E}">
        <p14:creationId xmlns:p14="http://schemas.microsoft.com/office/powerpoint/2010/main" val="692224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</TotalTime>
  <Words>436</Words>
  <Application>Microsoft Office PowerPoint</Application>
  <PresentationFormat>On-screen Show (4:3)</PresentationFormat>
  <Paragraphs>91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Dom Casual</vt:lpstr>
      <vt:lpstr>Times New Roman</vt:lpstr>
      <vt:lpstr>Office Theme</vt:lpstr>
      <vt:lpstr>Air Force ROTC</vt:lpstr>
      <vt:lpstr>High School Scholarship Program</vt:lpstr>
      <vt:lpstr>In-College Scholarship Program/CMLA</vt:lpstr>
      <vt:lpstr>College Timeline</vt:lpstr>
      <vt:lpstr>QUESTIONS???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marvin.kerr</dc:creator>
  <cp:lastModifiedBy>HEFFLEY, JOSHUA R Capt USAF AETC AFROTC/DET 940</cp:lastModifiedBy>
  <cp:revision>99</cp:revision>
  <dcterms:created xsi:type="dcterms:W3CDTF">2009-08-16T21:00:23Z</dcterms:created>
  <dcterms:modified xsi:type="dcterms:W3CDTF">2023-10-26T16:48:18Z</dcterms:modified>
</cp:coreProperties>
</file>