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6858000" cy="9144000"/>
  <p:defaultTextStyle>
    <a:defPPr>
      <a:defRPr lang="en-US"/>
    </a:defPPr>
    <a:lvl1pPr algn="l" rtl="0" fontAlgn="base">
      <a:spcBef>
        <a:spcPct val="50000"/>
      </a:spcBef>
      <a:spcAft>
        <a:spcPct val="0"/>
      </a:spcAft>
      <a:defRPr sz="2800" kern="1200" baseline="-25000">
        <a:solidFill>
          <a:schemeClr val="tx1"/>
        </a:solidFill>
        <a:latin typeface="Garamond" pitchFamily="18" charset="0"/>
        <a:ea typeface="+mn-ea"/>
        <a:cs typeface="Arial" pitchFamily="34" charset="0"/>
      </a:defRPr>
    </a:lvl1pPr>
    <a:lvl2pPr marL="457200" algn="l" rtl="0" fontAlgn="base">
      <a:spcBef>
        <a:spcPct val="50000"/>
      </a:spcBef>
      <a:spcAft>
        <a:spcPct val="0"/>
      </a:spcAft>
      <a:defRPr sz="2800" kern="1200" baseline="-25000">
        <a:solidFill>
          <a:schemeClr val="tx1"/>
        </a:solidFill>
        <a:latin typeface="Garamond" pitchFamily="18" charset="0"/>
        <a:ea typeface="+mn-ea"/>
        <a:cs typeface="Arial" pitchFamily="34" charset="0"/>
      </a:defRPr>
    </a:lvl2pPr>
    <a:lvl3pPr marL="914400" algn="l" rtl="0" fontAlgn="base">
      <a:spcBef>
        <a:spcPct val="50000"/>
      </a:spcBef>
      <a:spcAft>
        <a:spcPct val="0"/>
      </a:spcAft>
      <a:defRPr sz="2800" kern="1200" baseline="-25000">
        <a:solidFill>
          <a:schemeClr val="tx1"/>
        </a:solidFill>
        <a:latin typeface="Garamond" pitchFamily="18" charset="0"/>
        <a:ea typeface="+mn-ea"/>
        <a:cs typeface="Arial" pitchFamily="34" charset="0"/>
      </a:defRPr>
    </a:lvl3pPr>
    <a:lvl4pPr marL="1371600" algn="l" rtl="0" fontAlgn="base">
      <a:spcBef>
        <a:spcPct val="50000"/>
      </a:spcBef>
      <a:spcAft>
        <a:spcPct val="0"/>
      </a:spcAft>
      <a:defRPr sz="2800" kern="1200" baseline="-25000">
        <a:solidFill>
          <a:schemeClr val="tx1"/>
        </a:solidFill>
        <a:latin typeface="Garamond" pitchFamily="18" charset="0"/>
        <a:ea typeface="+mn-ea"/>
        <a:cs typeface="Arial" pitchFamily="34" charset="0"/>
      </a:defRPr>
    </a:lvl4pPr>
    <a:lvl5pPr marL="1828800" algn="l" rtl="0" fontAlgn="base">
      <a:spcBef>
        <a:spcPct val="50000"/>
      </a:spcBef>
      <a:spcAft>
        <a:spcPct val="0"/>
      </a:spcAft>
      <a:defRPr sz="2800" kern="1200" baseline="-25000">
        <a:solidFill>
          <a:schemeClr val="tx1"/>
        </a:solidFill>
        <a:latin typeface="Garamond" pitchFamily="18" charset="0"/>
        <a:ea typeface="+mn-ea"/>
        <a:cs typeface="Arial" pitchFamily="34" charset="0"/>
      </a:defRPr>
    </a:lvl5pPr>
    <a:lvl6pPr marL="2286000" algn="l" defTabSz="914400" rtl="0" eaLnBrk="1" latinLnBrk="0" hangingPunct="1">
      <a:defRPr sz="2800" kern="1200" baseline="-25000">
        <a:solidFill>
          <a:schemeClr val="tx1"/>
        </a:solidFill>
        <a:latin typeface="Garamond" pitchFamily="18" charset="0"/>
        <a:ea typeface="+mn-ea"/>
        <a:cs typeface="Arial" pitchFamily="34" charset="0"/>
      </a:defRPr>
    </a:lvl6pPr>
    <a:lvl7pPr marL="2743200" algn="l" defTabSz="914400" rtl="0" eaLnBrk="1" latinLnBrk="0" hangingPunct="1">
      <a:defRPr sz="2800" kern="1200" baseline="-25000">
        <a:solidFill>
          <a:schemeClr val="tx1"/>
        </a:solidFill>
        <a:latin typeface="Garamond" pitchFamily="18" charset="0"/>
        <a:ea typeface="+mn-ea"/>
        <a:cs typeface="Arial" pitchFamily="34" charset="0"/>
      </a:defRPr>
    </a:lvl7pPr>
    <a:lvl8pPr marL="3200400" algn="l" defTabSz="914400" rtl="0" eaLnBrk="1" latinLnBrk="0" hangingPunct="1">
      <a:defRPr sz="2800" kern="1200" baseline="-25000">
        <a:solidFill>
          <a:schemeClr val="tx1"/>
        </a:solidFill>
        <a:latin typeface="Garamond" pitchFamily="18" charset="0"/>
        <a:ea typeface="+mn-ea"/>
        <a:cs typeface="Arial" pitchFamily="34" charset="0"/>
      </a:defRPr>
    </a:lvl8pPr>
    <a:lvl9pPr marL="3657600" algn="l" defTabSz="914400" rtl="0" eaLnBrk="1" latinLnBrk="0" hangingPunct="1">
      <a:defRPr sz="2800" kern="1200" baseline="-25000">
        <a:solidFill>
          <a:schemeClr val="tx1"/>
        </a:solidFill>
        <a:latin typeface="Garamond"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7F"/>
    <a:srgbClr val="007FFF"/>
    <a:srgbClr val="6600CC"/>
    <a:srgbClr val="00FF64"/>
    <a:srgbClr val="00FF7F"/>
    <a:srgbClr val="0000FF"/>
    <a:srgbClr val="FFFF00"/>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83" autoAdjust="0"/>
    <p:restoredTop sz="99860" autoAdjust="0"/>
  </p:normalViewPr>
  <p:slideViewPr>
    <p:cSldViewPr>
      <p:cViewPr>
        <p:scale>
          <a:sx n="33" d="100"/>
          <a:sy n="33" d="100"/>
        </p:scale>
        <p:origin x="834" y="270"/>
      </p:cViewPr>
      <p:guideLst>
        <p:guide orient="horz" pos="10368"/>
        <p:guide pos="13824"/>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aseline="0" smtClean="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aseline="0" smtClean="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aseline="0" smtClean="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aseline="0" smtClean="0">
                <a:latin typeface="Arial" charset="0"/>
                <a:cs typeface="Arial" charset="0"/>
              </a:defRPr>
            </a:lvl1pPr>
          </a:lstStyle>
          <a:p>
            <a:pPr>
              <a:defRPr/>
            </a:pPr>
            <a:fld id="{3487C77E-1AA6-4A7F-8721-0E3FA4F2C4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F09218E9-0643-4966-92C6-B8C8D4A35D5A}" type="slidenum">
              <a:rPr lang="en-US">
                <a:latin typeface="Arial" pitchFamily="34" charset="0"/>
                <a:cs typeface="Arial" pitchFamily="34" charset="0"/>
              </a:rPr>
              <a:pPr/>
              <a:t>1</a:t>
            </a:fld>
            <a:endParaRPr lang="en-US">
              <a:latin typeface="Arial" pitchFamily="34" charset="0"/>
              <a:cs typeface="Arial"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2964A6E-A638-4F3C-A1CB-B74A3195DCC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1FFC0CB-2C3C-4DB9-8A9E-81D461F6BF6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9ED184E-4A9A-4F42-B43D-4C61C003D5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20C5818-C894-4795-A009-3B451AC4832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6FDEEB0-2CA7-4E6F-BC09-09349262A52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8187128-4D2F-4FDD-B4CC-697035FDDAF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5B46193-6AE5-41CC-8778-A025E9F249D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9B4A52A-BAE7-477C-9703-E102020FE1D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5513DEB-E728-47B1-996B-14DD7A60E6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CDB9CB3-3A34-40E9-B4A4-0578865BF4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3FBA01-8184-4D64-B77C-C8E17F1335C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93925" y="1317625"/>
            <a:ext cx="39503350" cy="5486400"/>
          </a:xfrm>
          <a:prstGeom prst="rect">
            <a:avLst/>
          </a:prstGeom>
          <a:noFill/>
          <a:ln w="9525">
            <a:noFill/>
            <a:miter lim="800000"/>
            <a:headEnd/>
            <a:tailEnd/>
          </a:ln>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2193925" y="7680325"/>
            <a:ext cx="39503350" cy="21724938"/>
          </a:xfrm>
          <a:prstGeom prst="rect">
            <a:avLst/>
          </a:prstGeom>
          <a:noFill/>
          <a:ln w="9525">
            <a:noFill/>
            <a:miter lim="800000"/>
            <a:headEnd/>
            <a:tailEnd/>
          </a:ln>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9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spcBef>
                <a:spcPct val="0"/>
              </a:spcBef>
              <a:defRPr sz="6700" baseline="0">
                <a:latin typeface="Arial" pitchFamily="34" charset="0"/>
              </a:defRPr>
            </a:lvl1pPr>
          </a:lstStyle>
          <a:p>
            <a:endParaRPr lang="en-US"/>
          </a:p>
        </p:txBody>
      </p:sp>
      <p:sp>
        <p:nvSpPr>
          <p:cNvPr id="1029" name="Rectangle 5"/>
          <p:cNvSpPr>
            <a:spLocks noGrp="1" noChangeArrowheads="1"/>
          </p:cNvSpPr>
          <p:nvPr>
            <p:ph type="ftr" sz="quarter" idx="3"/>
          </p:nvPr>
        </p:nvSpPr>
        <p:spPr bwMode="auto">
          <a:xfrm>
            <a:off x="14995525" y="29976763"/>
            <a:ext cx="139001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a:spcBef>
                <a:spcPct val="0"/>
              </a:spcBef>
              <a:defRPr sz="6700" baseline="0">
                <a:latin typeface="Arial" pitchFamily="34" charset="0"/>
              </a:defRPr>
            </a:lvl1pPr>
          </a:lstStyle>
          <a:p>
            <a:endParaRPr lang="en-US"/>
          </a:p>
        </p:txBody>
      </p:sp>
      <p:sp>
        <p:nvSpPr>
          <p:cNvPr id="1030" name="Rectangle 6"/>
          <p:cNvSpPr>
            <a:spLocks noGrp="1" noChangeArrowheads="1"/>
          </p:cNvSpPr>
          <p:nvPr>
            <p:ph type="sldNum" sz="quarter" idx="4"/>
          </p:nvPr>
        </p:nvSpPr>
        <p:spPr bwMode="auto">
          <a:xfrm>
            <a:off x="31454725" y="29976763"/>
            <a:ext cx="10242550"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a:spcBef>
                <a:spcPct val="0"/>
              </a:spcBef>
              <a:defRPr sz="6700" baseline="0">
                <a:latin typeface="Arial" pitchFamily="34" charset="0"/>
              </a:defRPr>
            </a:lvl1pPr>
          </a:lstStyle>
          <a:p>
            <a:fld id="{233E4434-71C3-4172-9C77-AD42AA91552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mj-ea"/>
          <a:cs typeface="+mj-cs"/>
        </a:defRPr>
      </a:lvl1pPr>
      <a:lvl2pPr algn="ctr" defTabSz="4389438" rtl="0" eaLnBrk="0" fontAlgn="base" hangingPunct="0">
        <a:spcBef>
          <a:spcPct val="0"/>
        </a:spcBef>
        <a:spcAft>
          <a:spcPct val="0"/>
        </a:spcAft>
        <a:defRPr sz="21100">
          <a:solidFill>
            <a:schemeClr val="tx2"/>
          </a:solidFill>
          <a:latin typeface="Arial" charset="0"/>
          <a:cs typeface="Arial" charset="0"/>
        </a:defRPr>
      </a:lvl2pPr>
      <a:lvl3pPr algn="ctr" defTabSz="4389438" rtl="0" eaLnBrk="0" fontAlgn="base" hangingPunct="0">
        <a:spcBef>
          <a:spcPct val="0"/>
        </a:spcBef>
        <a:spcAft>
          <a:spcPct val="0"/>
        </a:spcAft>
        <a:defRPr sz="21100">
          <a:solidFill>
            <a:schemeClr val="tx2"/>
          </a:solidFill>
          <a:latin typeface="Arial" charset="0"/>
          <a:cs typeface="Arial" charset="0"/>
        </a:defRPr>
      </a:lvl3pPr>
      <a:lvl4pPr algn="ctr" defTabSz="4389438" rtl="0" eaLnBrk="0" fontAlgn="base" hangingPunct="0">
        <a:spcBef>
          <a:spcPct val="0"/>
        </a:spcBef>
        <a:spcAft>
          <a:spcPct val="0"/>
        </a:spcAft>
        <a:defRPr sz="21100">
          <a:solidFill>
            <a:schemeClr val="tx2"/>
          </a:solidFill>
          <a:latin typeface="Arial" charset="0"/>
          <a:cs typeface="Arial" charset="0"/>
        </a:defRPr>
      </a:lvl4pPr>
      <a:lvl5pPr algn="ctr" defTabSz="4389438" rtl="0" eaLnBrk="0" fontAlgn="base" hangingPunct="0">
        <a:spcBef>
          <a:spcPct val="0"/>
        </a:spcBef>
        <a:spcAft>
          <a:spcPct val="0"/>
        </a:spcAft>
        <a:defRPr sz="21100">
          <a:solidFill>
            <a:schemeClr val="tx2"/>
          </a:solidFill>
          <a:latin typeface="Arial" charset="0"/>
          <a:cs typeface="Arial" charset="0"/>
        </a:defRPr>
      </a:lvl5pPr>
      <a:lvl6pPr marL="457200" algn="ctr" defTabSz="4389438" rtl="0" fontAlgn="base">
        <a:spcBef>
          <a:spcPct val="0"/>
        </a:spcBef>
        <a:spcAft>
          <a:spcPct val="0"/>
        </a:spcAft>
        <a:defRPr sz="21100">
          <a:solidFill>
            <a:schemeClr val="tx2"/>
          </a:solidFill>
          <a:latin typeface="Arial" charset="0"/>
          <a:cs typeface="Arial" charset="0"/>
        </a:defRPr>
      </a:lvl6pPr>
      <a:lvl7pPr marL="914400" algn="ctr" defTabSz="4389438" rtl="0" fontAlgn="base">
        <a:spcBef>
          <a:spcPct val="0"/>
        </a:spcBef>
        <a:spcAft>
          <a:spcPct val="0"/>
        </a:spcAft>
        <a:defRPr sz="21100">
          <a:solidFill>
            <a:schemeClr val="tx2"/>
          </a:solidFill>
          <a:latin typeface="Arial" charset="0"/>
          <a:cs typeface="Arial" charset="0"/>
        </a:defRPr>
      </a:lvl7pPr>
      <a:lvl8pPr marL="1371600" algn="ctr" defTabSz="4389438" rtl="0" fontAlgn="base">
        <a:spcBef>
          <a:spcPct val="0"/>
        </a:spcBef>
        <a:spcAft>
          <a:spcPct val="0"/>
        </a:spcAft>
        <a:defRPr sz="21100">
          <a:solidFill>
            <a:schemeClr val="tx2"/>
          </a:solidFill>
          <a:latin typeface="Arial" charset="0"/>
          <a:cs typeface="Arial" charset="0"/>
        </a:defRPr>
      </a:lvl8pPr>
      <a:lvl9pPr marL="1828800" algn="ctr" defTabSz="4389438" rtl="0" fontAlgn="base">
        <a:spcBef>
          <a:spcPct val="0"/>
        </a:spcBef>
        <a:spcAft>
          <a:spcPct val="0"/>
        </a:spcAft>
        <a:defRPr sz="21100">
          <a:solidFill>
            <a:schemeClr val="tx2"/>
          </a:solidFill>
          <a:latin typeface="Arial" charset="0"/>
          <a:cs typeface="Arial"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mn-ea"/>
          <a:cs typeface="+mn-cs"/>
        </a:defRPr>
      </a:lvl1pPr>
      <a:lvl2pPr marL="3565525" indent="-1371600" algn="l" defTabSz="4389438" rtl="0" eaLnBrk="0" fontAlgn="base" hangingPunct="0">
        <a:spcBef>
          <a:spcPct val="20000"/>
        </a:spcBef>
        <a:spcAft>
          <a:spcPct val="0"/>
        </a:spcAft>
        <a:buChar char="–"/>
        <a:defRPr sz="13400">
          <a:solidFill>
            <a:schemeClr val="tx1"/>
          </a:solidFill>
          <a:latin typeface="+mn-lt"/>
          <a:cs typeface="+mn-cs"/>
        </a:defRPr>
      </a:lvl2pPr>
      <a:lvl3pPr marL="5486400" indent="-1096963" algn="l" defTabSz="4389438" rtl="0" eaLnBrk="0" fontAlgn="base" hangingPunct="0">
        <a:spcBef>
          <a:spcPct val="20000"/>
        </a:spcBef>
        <a:spcAft>
          <a:spcPct val="0"/>
        </a:spcAft>
        <a:buChar char="•"/>
        <a:defRPr sz="11500">
          <a:solidFill>
            <a:schemeClr val="tx1"/>
          </a:solidFill>
          <a:latin typeface="+mn-lt"/>
          <a:cs typeface="+mn-cs"/>
        </a:defRPr>
      </a:lvl3pPr>
      <a:lvl4pPr marL="7680325" indent="-1096963" algn="l" defTabSz="4389438" rtl="0" eaLnBrk="0" fontAlgn="base" hangingPunct="0">
        <a:spcBef>
          <a:spcPct val="20000"/>
        </a:spcBef>
        <a:spcAft>
          <a:spcPct val="0"/>
        </a:spcAft>
        <a:buChar char="–"/>
        <a:defRPr sz="9600">
          <a:solidFill>
            <a:schemeClr val="tx1"/>
          </a:solidFill>
          <a:latin typeface="+mn-lt"/>
          <a:cs typeface="+mn-cs"/>
        </a:defRPr>
      </a:lvl4pPr>
      <a:lvl5pPr marL="9875838" indent="-1096963" algn="l" defTabSz="4389438" rtl="0" eaLnBrk="0" fontAlgn="base" hangingPunct="0">
        <a:spcBef>
          <a:spcPct val="20000"/>
        </a:spcBef>
        <a:spcAft>
          <a:spcPct val="0"/>
        </a:spcAft>
        <a:buChar char="»"/>
        <a:defRPr sz="9600">
          <a:solidFill>
            <a:schemeClr val="tx1"/>
          </a:solidFill>
          <a:latin typeface="+mn-lt"/>
          <a:cs typeface="+mn-cs"/>
        </a:defRPr>
      </a:lvl5pPr>
      <a:lvl6pPr marL="10333038" indent="-1096963" algn="l" defTabSz="4389438" rtl="0" fontAlgn="base">
        <a:spcBef>
          <a:spcPct val="20000"/>
        </a:spcBef>
        <a:spcAft>
          <a:spcPct val="0"/>
        </a:spcAft>
        <a:buChar char="»"/>
        <a:defRPr sz="9600">
          <a:solidFill>
            <a:schemeClr val="tx1"/>
          </a:solidFill>
          <a:latin typeface="+mn-lt"/>
          <a:cs typeface="+mn-cs"/>
        </a:defRPr>
      </a:lvl6pPr>
      <a:lvl7pPr marL="10790238" indent="-1096963" algn="l" defTabSz="4389438" rtl="0" fontAlgn="base">
        <a:spcBef>
          <a:spcPct val="20000"/>
        </a:spcBef>
        <a:spcAft>
          <a:spcPct val="0"/>
        </a:spcAft>
        <a:buChar char="»"/>
        <a:defRPr sz="9600">
          <a:solidFill>
            <a:schemeClr val="tx1"/>
          </a:solidFill>
          <a:latin typeface="+mn-lt"/>
          <a:cs typeface="+mn-cs"/>
        </a:defRPr>
      </a:lvl7pPr>
      <a:lvl8pPr marL="11247438" indent="-1096963" algn="l" defTabSz="4389438" rtl="0" fontAlgn="base">
        <a:spcBef>
          <a:spcPct val="20000"/>
        </a:spcBef>
        <a:spcAft>
          <a:spcPct val="0"/>
        </a:spcAft>
        <a:buChar char="»"/>
        <a:defRPr sz="9600">
          <a:solidFill>
            <a:schemeClr val="tx1"/>
          </a:solidFill>
          <a:latin typeface="+mn-lt"/>
          <a:cs typeface="+mn-cs"/>
        </a:defRPr>
      </a:lvl8pPr>
      <a:lvl9pPr marL="11704638" indent="-1096963" algn="l" defTabSz="4389438" rtl="0" fontAlgn="base">
        <a:spcBef>
          <a:spcPct val="20000"/>
        </a:spcBef>
        <a:spcAft>
          <a:spcPct val="0"/>
        </a:spcAft>
        <a:buChar char="»"/>
        <a:defRPr sz="9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openxmlformats.org/officeDocument/2006/relationships/notesSlide" Target="../notesSlides/notesSlide1.xml"/><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slideLayout" Target="../slideLayouts/slideLayout7.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oleObject" Target="../embeddings/Microsoft_Office_Excel_97-2003_Worksheet1.xls"/><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3" name="Rectangle 5"/>
          <p:cNvSpPr>
            <a:spLocks noChangeArrowheads="1"/>
          </p:cNvSpPr>
          <p:nvPr/>
        </p:nvSpPr>
        <p:spPr bwMode="auto">
          <a:xfrm>
            <a:off x="0" y="114300"/>
            <a:ext cx="43891200" cy="2123658"/>
          </a:xfrm>
          <a:prstGeom prst="rect">
            <a:avLst/>
          </a:prstGeom>
          <a:solidFill>
            <a:srgbClr val="FF9900">
              <a:alpha val="60001"/>
            </a:srgbClr>
          </a:solidFill>
          <a:ln w="9525">
            <a:miter lim="800000"/>
            <a:headEnd/>
            <a:tailEnd/>
          </a:ln>
          <a:effectLst/>
          <a:scene3d>
            <a:camera prst="legacyObliqueTopRight"/>
            <a:lightRig rig="legacyFlat4" dir="t"/>
          </a:scene3d>
          <a:sp3d extrusionH="430200" prstMaterial="legacyMatte">
            <a:bevelT w="13500" h="13500" prst="angle"/>
            <a:bevelB w="13500" h="13500" prst="angle"/>
            <a:extrusionClr>
              <a:srgbClr val="FF9900"/>
            </a:extrusionClr>
          </a:sp3d>
        </p:spPr>
        <p:txBody>
          <a:bodyPr anchor="ctr">
            <a:spAutoFit/>
            <a:flatTx/>
          </a:bodyPr>
          <a:lstStyle/>
          <a:p>
            <a:pPr algn="ctr">
              <a:spcBef>
                <a:spcPct val="0"/>
              </a:spcBef>
              <a:defRPr/>
            </a:pPr>
            <a:r>
              <a:rPr lang="en-US" sz="6600" b="1" baseline="0" dirty="0">
                <a:effectLst>
                  <a:outerShdw blurRad="38100" dist="38100" dir="2700000" algn="tl">
                    <a:srgbClr val="FFFFFF"/>
                  </a:outerShdw>
                </a:effectLst>
                <a:latin typeface="Arial" charset="0"/>
                <a:cs typeface="Arial" charset="0"/>
              </a:rPr>
              <a:t>A numerical study of the interaction of the convective </a:t>
            </a:r>
            <a:r>
              <a:rPr lang="en-US" sz="6600" b="1" baseline="0" dirty="0" smtClean="0">
                <a:effectLst>
                  <a:outerShdw blurRad="38100" dist="38100" dir="2700000" algn="tl">
                    <a:srgbClr val="FFFFFF"/>
                  </a:outerShdw>
                </a:effectLst>
                <a:latin typeface="Arial" charset="0"/>
                <a:cs typeface="Arial" charset="0"/>
              </a:rPr>
              <a:t>boundary </a:t>
            </a:r>
            <a:r>
              <a:rPr lang="en-US" sz="6600" b="1" baseline="0" dirty="0">
                <a:effectLst>
                  <a:outerShdw blurRad="38100" dist="38100" dir="2700000" algn="tl">
                    <a:srgbClr val="FFFFFF"/>
                  </a:outerShdw>
                </a:effectLst>
                <a:latin typeface="Arial" charset="0"/>
                <a:cs typeface="Arial" charset="0"/>
              </a:rPr>
              <a:t>layer and </a:t>
            </a:r>
            <a:r>
              <a:rPr lang="en-US" sz="6600" b="1" baseline="0" dirty="0" smtClean="0">
                <a:effectLst>
                  <a:outerShdw blurRad="38100" dist="38100" dir="2700000" algn="tl">
                    <a:srgbClr val="FFFFFF"/>
                  </a:outerShdw>
                </a:effectLst>
                <a:latin typeface="Arial" charset="0"/>
                <a:cs typeface="Arial" charset="0"/>
              </a:rPr>
              <a:t>orographic</a:t>
            </a:r>
          </a:p>
          <a:p>
            <a:pPr algn="ctr">
              <a:spcBef>
                <a:spcPct val="0"/>
              </a:spcBef>
              <a:defRPr/>
            </a:pPr>
            <a:r>
              <a:rPr lang="en-US" sz="6600" b="1" baseline="0" dirty="0" smtClean="0">
                <a:effectLst>
                  <a:outerShdw blurRad="38100" dist="38100" dir="2700000" algn="tl">
                    <a:srgbClr val="FFFFFF"/>
                  </a:outerShdw>
                </a:effectLst>
                <a:latin typeface="Arial" charset="0"/>
                <a:cs typeface="Arial" charset="0"/>
              </a:rPr>
              <a:t>circulation </a:t>
            </a:r>
            <a:r>
              <a:rPr lang="en-US" sz="6600" b="1" baseline="0" dirty="0">
                <a:effectLst>
                  <a:outerShdw blurRad="38100" dist="38100" dir="2700000" algn="tl">
                    <a:srgbClr val="FFFFFF"/>
                  </a:outerShdw>
                </a:effectLst>
                <a:latin typeface="Arial" charset="0"/>
                <a:cs typeface="Arial" charset="0"/>
              </a:rPr>
              <a:t>with </a:t>
            </a:r>
            <a:r>
              <a:rPr lang="en-US" sz="6600" b="1" baseline="0" dirty="0" smtClean="0">
                <a:effectLst>
                  <a:outerShdw blurRad="38100" dist="38100" dir="2700000" algn="tl">
                    <a:srgbClr val="FFFFFF"/>
                  </a:outerShdw>
                </a:effectLst>
                <a:latin typeface="Arial" charset="0"/>
                <a:cs typeface="Arial" charset="0"/>
              </a:rPr>
              <a:t>locally-triggered deep convection around the Santa Catalina Mountains in Arizona</a:t>
            </a:r>
            <a:endParaRPr lang="en-US" sz="6600" baseline="0" dirty="0">
              <a:effectLst>
                <a:outerShdw blurRad="38100" dist="38100" dir="2700000" algn="tl">
                  <a:srgbClr val="FFFFFF"/>
                </a:outerShdw>
              </a:effectLst>
              <a:latin typeface="Arial" charset="0"/>
              <a:cs typeface="Arial" charset="0"/>
            </a:endParaRPr>
          </a:p>
        </p:txBody>
      </p:sp>
      <p:sp>
        <p:nvSpPr>
          <p:cNvPr id="1029" name="Line 6"/>
          <p:cNvSpPr>
            <a:spLocks noChangeShapeType="1"/>
          </p:cNvSpPr>
          <p:nvPr/>
        </p:nvSpPr>
        <p:spPr bwMode="auto">
          <a:xfrm flipH="1">
            <a:off x="14744700" y="5046663"/>
            <a:ext cx="36513" cy="26247725"/>
          </a:xfrm>
          <a:prstGeom prst="line">
            <a:avLst/>
          </a:prstGeom>
          <a:noFill/>
          <a:ln w="38100" cmpd="dbl">
            <a:solidFill>
              <a:schemeClr val="tx1"/>
            </a:solidFill>
            <a:round/>
            <a:headEnd/>
            <a:tailEnd/>
          </a:ln>
        </p:spPr>
        <p:txBody>
          <a:bodyPr>
            <a:spAutoFit/>
          </a:bodyPr>
          <a:lstStyle/>
          <a:p>
            <a:endParaRPr lang="en-US"/>
          </a:p>
        </p:txBody>
      </p:sp>
      <p:sp>
        <p:nvSpPr>
          <p:cNvPr id="1030" name="Line 7"/>
          <p:cNvSpPr>
            <a:spLocks noChangeShapeType="1"/>
          </p:cNvSpPr>
          <p:nvPr/>
        </p:nvSpPr>
        <p:spPr bwMode="auto">
          <a:xfrm>
            <a:off x="609600" y="4433888"/>
            <a:ext cx="13428663" cy="0"/>
          </a:xfrm>
          <a:prstGeom prst="line">
            <a:avLst/>
          </a:prstGeom>
          <a:noFill/>
          <a:ln w="38100" cmpd="dbl">
            <a:solidFill>
              <a:srgbClr val="000000"/>
            </a:solidFill>
            <a:round/>
            <a:headEnd/>
            <a:tailEnd/>
          </a:ln>
        </p:spPr>
        <p:txBody>
          <a:bodyPr/>
          <a:lstStyle/>
          <a:p>
            <a:endParaRPr lang="en-US"/>
          </a:p>
        </p:txBody>
      </p:sp>
      <p:sp>
        <p:nvSpPr>
          <p:cNvPr id="2057" name="Text Box 9"/>
          <p:cNvSpPr txBox="1">
            <a:spLocks noChangeArrowheads="1"/>
          </p:cNvSpPr>
          <p:nvPr/>
        </p:nvSpPr>
        <p:spPr bwMode="auto">
          <a:xfrm>
            <a:off x="0" y="2489200"/>
            <a:ext cx="43891200" cy="1938992"/>
          </a:xfrm>
          <a:prstGeom prst="rect">
            <a:avLst/>
          </a:prstGeom>
          <a:noFill/>
          <a:ln w="9525">
            <a:noFill/>
            <a:miter lim="800000"/>
            <a:headEnd/>
            <a:tailEnd/>
          </a:ln>
          <a:effectLst/>
        </p:spPr>
        <p:txBody>
          <a:bodyPr>
            <a:spAutoFit/>
          </a:bodyPr>
          <a:lstStyle/>
          <a:p>
            <a:pPr algn="ctr">
              <a:defRPr/>
            </a:pPr>
            <a:r>
              <a:rPr lang="en-US" sz="4800" b="1" baseline="0" dirty="0">
                <a:effectLst>
                  <a:outerShdw blurRad="38100" dist="38100" dir="2700000" algn="tl">
                    <a:srgbClr val="C0C0C0"/>
                  </a:outerShdw>
                </a:effectLst>
                <a:cs typeface="Arial" charset="0"/>
              </a:rPr>
              <a:t>	 Bart Geerts </a:t>
            </a:r>
            <a:r>
              <a:rPr lang="en-US" sz="3200" b="1" baseline="0" dirty="0">
                <a:effectLst>
                  <a:outerShdw blurRad="38100" dist="38100" dir="2700000" algn="tl">
                    <a:srgbClr val="C0C0C0"/>
                  </a:outerShdw>
                </a:effectLst>
                <a:cs typeface="Arial" charset="0"/>
              </a:rPr>
              <a:t>(geerts@uwyo.edu) </a:t>
            </a:r>
            <a:r>
              <a:rPr lang="en-US" sz="3200" b="1" baseline="0" dirty="0" smtClean="0">
                <a:effectLst>
                  <a:outerShdw blurRad="38100" dist="38100" dir="2700000" algn="tl">
                    <a:srgbClr val="C0C0C0"/>
                  </a:outerShdw>
                </a:effectLst>
                <a:cs typeface="Arial" charset="0"/>
              </a:rPr>
              <a:t>                     </a:t>
            </a:r>
            <a:r>
              <a:rPr lang="en-US" sz="4800" b="1" baseline="0" dirty="0" smtClean="0">
                <a:effectLst>
                  <a:outerShdw blurRad="38100" dist="38100" dir="2700000" algn="tl">
                    <a:srgbClr val="C0C0C0"/>
                  </a:outerShdw>
                </a:effectLst>
                <a:cs typeface="Arial" charset="0"/>
              </a:rPr>
              <a:t>J</a:t>
            </a:r>
            <a:r>
              <a:rPr lang="en-US" sz="4800" b="1" baseline="0" dirty="0">
                <a:effectLst>
                  <a:outerShdw blurRad="38100" dist="38100" dir="2700000" algn="tl">
                    <a:srgbClr val="C0C0C0"/>
                  </a:outerShdw>
                </a:effectLst>
                <a:cs typeface="Arial" charset="0"/>
              </a:rPr>
              <a:t>. Cory Demko </a:t>
            </a:r>
            <a:r>
              <a:rPr lang="en-US" sz="3200" b="1" baseline="0" dirty="0">
                <a:effectLst>
                  <a:outerShdw blurRad="38100" dist="38100" dir="2700000" algn="tl">
                    <a:srgbClr val="C0C0C0"/>
                  </a:outerShdw>
                </a:effectLst>
                <a:cs typeface="Arial" charset="0"/>
              </a:rPr>
              <a:t>(coryuw@uwyo.edu)</a:t>
            </a:r>
            <a:r>
              <a:rPr lang="en-US" sz="4800" b="1" baseline="0" dirty="0">
                <a:effectLst>
                  <a:outerShdw blurRad="38100" dist="38100" dir="2700000" algn="tl">
                    <a:srgbClr val="C0C0C0"/>
                  </a:outerShdw>
                </a:effectLst>
                <a:cs typeface="Arial" charset="0"/>
              </a:rPr>
              <a:t>		</a:t>
            </a:r>
            <a:r>
              <a:rPr lang="en-US" sz="3200" b="1" baseline="0" dirty="0">
                <a:effectLst>
                  <a:outerShdw blurRad="38100" dist="38100" dir="2700000" algn="tl">
                    <a:srgbClr val="C0C0C0"/>
                  </a:outerShdw>
                </a:effectLst>
                <a:cs typeface="Arial" charset="0"/>
              </a:rPr>
              <a:t>		</a:t>
            </a:r>
          </a:p>
          <a:p>
            <a:pPr algn="ctr">
              <a:defRPr/>
            </a:pPr>
            <a:r>
              <a:rPr lang="en-US" sz="4800" baseline="0" dirty="0">
                <a:effectLst>
                  <a:outerShdw blurRad="38100" dist="38100" dir="2700000" algn="tl">
                    <a:srgbClr val="C0C0C0"/>
                  </a:outerShdw>
                </a:effectLst>
                <a:cs typeface="Arial" charset="0"/>
              </a:rPr>
              <a:t>Department of Atmospheric Science, University of Wyoming</a:t>
            </a:r>
          </a:p>
        </p:txBody>
      </p:sp>
      <p:sp>
        <p:nvSpPr>
          <p:cNvPr id="2061" name="Text Box 13"/>
          <p:cNvSpPr txBox="1">
            <a:spLocks noChangeArrowheads="1"/>
          </p:cNvSpPr>
          <p:nvPr/>
        </p:nvSpPr>
        <p:spPr bwMode="auto">
          <a:xfrm>
            <a:off x="457200" y="4379913"/>
            <a:ext cx="2286000" cy="701675"/>
          </a:xfrm>
          <a:prstGeom prst="rect">
            <a:avLst/>
          </a:prstGeom>
          <a:noFill/>
          <a:ln w="9525">
            <a:noFill/>
            <a:miter lim="800000"/>
            <a:headEnd/>
            <a:tailEnd/>
          </a:ln>
          <a:effectLst/>
        </p:spPr>
        <p:txBody>
          <a:bodyPr>
            <a:spAutoFit/>
          </a:bodyPr>
          <a:lstStyle/>
          <a:p>
            <a:pPr defTabSz="4389438">
              <a:spcBef>
                <a:spcPct val="0"/>
              </a:spcBef>
              <a:defRPr/>
            </a:pPr>
            <a:r>
              <a:rPr lang="en-US" sz="4000" b="1" baseline="0">
                <a:effectLst>
                  <a:outerShdw blurRad="38100" dist="38100" dir="2700000" algn="tl">
                    <a:srgbClr val="C0C0C0"/>
                  </a:outerShdw>
                </a:effectLst>
                <a:cs typeface="Arial" charset="0"/>
              </a:rPr>
              <a:t>Abstract</a:t>
            </a:r>
            <a:endParaRPr lang="en-US" sz="4000" baseline="0">
              <a:effectLst>
                <a:outerShdw blurRad="38100" dist="38100" dir="2700000" algn="tl">
                  <a:srgbClr val="C0C0C0"/>
                </a:outerShdw>
              </a:effectLst>
              <a:cs typeface="Arial" charset="0"/>
            </a:endParaRPr>
          </a:p>
        </p:txBody>
      </p:sp>
      <p:sp>
        <p:nvSpPr>
          <p:cNvPr id="1033" name="Rectangle 35"/>
          <p:cNvSpPr>
            <a:spLocks noChangeArrowheads="1"/>
          </p:cNvSpPr>
          <p:nvPr/>
        </p:nvSpPr>
        <p:spPr bwMode="auto">
          <a:xfrm>
            <a:off x="0" y="16263938"/>
            <a:ext cx="43891200" cy="0"/>
          </a:xfrm>
          <a:prstGeom prst="rect">
            <a:avLst/>
          </a:prstGeom>
          <a:noFill/>
          <a:ln w="9525">
            <a:noFill/>
            <a:miter lim="800000"/>
            <a:headEnd/>
            <a:tailEnd/>
          </a:ln>
        </p:spPr>
        <p:txBody>
          <a:bodyPr wrap="none" anchor="ctr">
            <a:spAutoFit/>
          </a:bodyPr>
          <a:lstStyle/>
          <a:p>
            <a:endParaRPr lang="en-US"/>
          </a:p>
        </p:txBody>
      </p:sp>
      <p:sp>
        <p:nvSpPr>
          <p:cNvPr id="1034" name="Rectangle 37"/>
          <p:cNvSpPr>
            <a:spLocks noChangeArrowheads="1"/>
          </p:cNvSpPr>
          <p:nvPr/>
        </p:nvSpPr>
        <p:spPr bwMode="auto">
          <a:xfrm>
            <a:off x="0" y="16263938"/>
            <a:ext cx="43891200" cy="0"/>
          </a:xfrm>
          <a:prstGeom prst="rect">
            <a:avLst/>
          </a:prstGeom>
          <a:noFill/>
          <a:ln w="9525">
            <a:noFill/>
            <a:miter lim="800000"/>
            <a:headEnd/>
            <a:tailEnd/>
          </a:ln>
        </p:spPr>
        <p:txBody>
          <a:bodyPr wrap="none" anchor="ctr">
            <a:spAutoFit/>
          </a:bodyPr>
          <a:lstStyle/>
          <a:p>
            <a:endParaRPr lang="en-US"/>
          </a:p>
        </p:txBody>
      </p:sp>
      <p:sp>
        <p:nvSpPr>
          <p:cNvPr id="1035" name="Rectangle 39"/>
          <p:cNvSpPr>
            <a:spLocks noChangeArrowheads="1"/>
          </p:cNvSpPr>
          <p:nvPr/>
        </p:nvSpPr>
        <p:spPr bwMode="auto">
          <a:xfrm>
            <a:off x="0" y="16254413"/>
            <a:ext cx="43891200" cy="0"/>
          </a:xfrm>
          <a:prstGeom prst="rect">
            <a:avLst/>
          </a:prstGeom>
          <a:noFill/>
          <a:ln w="9525">
            <a:noFill/>
            <a:miter lim="800000"/>
            <a:headEnd/>
            <a:tailEnd/>
          </a:ln>
        </p:spPr>
        <p:txBody>
          <a:bodyPr wrap="none" anchor="ctr">
            <a:spAutoFit/>
          </a:bodyPr>
          <a:lstStyle/>
          <a:p>
            <a:endParaRPr lang="en-US"/>
          </a:p>
        </p:txBody>
      </p:sp>
      <p:sp>
        <p:nvSpPr>
          <p:cNvPr id="1036" name="Rectangle 41"/>
          <p:cNvSpPr>
            <a:spLocks noChangeArrowheads="1"/>
          </p:cNvSpPr>
          <p:nvPr/>
        </p:nvSpPr>
        <p:spPr bwMode="auto">
          <a:xfrm>
            <a:off x="0" y="16321088"/>
            <a:ext cx="43891200" cy="1587"/>
          </a:xfrm>
          <a:prstGeom prst="rect">
            <a:avLst/>
          </a:prstGeom>
          <a:noFill/>
          <a:ln w="9525">
            <a:noFill/>
            <a:miter lim="800000"/>
            <a:headEnd/>
            <a:tailEnd/>
          </a:ln>
        </p:spPr>
        <p:txBody>
          <a:bodyPr wrap="none" anchor="ctr">
            <a:spAutoFit/>
          </a:bodyPr>
          <a:lstStyle/>
          <a:p>
            <a:endParaRPr lang="en-US"/>
          </a:p>
        </p:txBody>
      </p:sp>
      <p:sp>
        <p:nvSpPr>
          <p:cNvPr id="1037" name="Line 44"/>
          <p:cNvSpPr>
            <a:spLocks noChangeShapeType="1"/>
          </p:cNvSpPr>
          <p:nvPr/>
        </p:nvSpPr>
        <p:spPr bwMode="auto">
          <a:xfrm>
            <a:off x="15500350" y="4413250"/>
            <a:ext cx="13428663" cy="0"/>
          </a:xfrm>
          <a:prstGeom prst="line">
            <a:avLst/>
          </a:prstGeom>
          <a:noFill/>
          <a:ln w="38100" cmpd="dbl">
            <a:solidFill>
              <a:srgbClr val="000000"/>
            </a:solidFill>
            <a:round/>
            <a:headEnd/>
            <a:tailEnd/>
          </a:ln>
        </p:spPr>
        <p:txBody>
          <a:bodyPr/>
          <a:lstStyle/>
          <a:p>
            <a:endParaRPr lang="en-US"/>
          </a:p>
        </p:txBody>
      </p:sp>
      <p:sp>
        <p:nvSpPr>
          <p:cNvPr id="1038" name="Line 297"/>
          <p:cNvSpPr>
            <a:spLocks noChangeShapeType="1"/>
          </p:cNvSpPr>
          <p:nvPr/>
        </p:nvSpPr>
        <p:spPr bwMode="auto">
          <a:xfrm>
            <a:off x="30299025" y="4413250"/>
            <a:ext cx="12996863" cy="0"/>
          </a:xfrm>
          <a:prstGeom prst="line">
            <a:avLst/>
          </a:prstGeom>
          <a:noFill/>
          <a:ln w="38100" cmpd="dbl">
            <a:solidFill>
              <a:srgbClr val="000000"/>
            </a:solidFill>
            <a:round/>
            <a:headEnd/>
            <a:tailEnd/>
          </a:ln>
        </p:spPr>
        <p:txBody>
          <a:bodyPr/>
          <a:lstStyle/>
          <a:p>
            <a:endParaRPr lang="en-US"/>
          </a:p>
        </p:txBody>
      </p:sp>
      <p:sp>
        <p:nvSpPr>
          <p:cNvPr id="1039" name="Line 354"/>
          <p:cNvSpPr>
            <a:spLocks noChangeShapeType="1"/>
          </p:cNvSpPr>
          <p:nvPr/>
        </p:nvSpPr>
        <p:spPr bwMode="auto">
          <a:xfrm flipH="1">
            <a:off x="29578300" y="5046663"/>
            <a:ext cx="36513" cy="26247725"/>
          </a:xfrm>
          <a:prstGeom prst="line">
            <a:avLst/>
          </a:prstGeom>
          <a:noFill/>
          <a:ln w="38100" cmpd="dbl">
            <a:solidFill>
              <a:schemeClr val="tx1"/>
            </a:solidFill>
            <a:round/>
            <a:headEnd/>
            <a:tailEnd/>
          </a:ln>
        </p:spPr>
        <p:txBody>
          <a:bodyPr>
            <a:spAutoFit/>
          </a:bodyPr>
          <a:lstStyle/>
          <a:p>
            <a:endParaRPr lang="en-US"/>
          </a:p>
        </p:txBody>
      </p:sp>
      <p:sp>
        <p:nvSpPr>
          <p:cNvPr id="1040" name="Text Box 356"/>
          <p:cNvSpPr txBox="1">
            <a:spLocks noChangeArrowheads="1"/>
          </p:cNvSpPr>
          <p:nvPr/>
        </p:nvSpPr>
        <p:spPr bwMode="auto">
          <a:xfrm>
            <a:off x="1171575" y="5178425"/>
            <a:ext cx="12744450" cy="3416300"/>
          </a:xfrm>
          <a:prstGeom prst="rect">
            <a:avLst/>
          </a:prstGeom>
          <a:noFill/>
          <a:ln w="9525">
            <a:solidFill>
              <a:srgbClr val="FF9900"/>
            </a:solidFill>
            <a:miter lim="800000"/>
            <a:headEnd/>
            <a:tailEnd/>
          </a:ln>
          <a:scene3d>
            <a:camera prst="legacyObliqueTopRight"/>
            <a:lightRig rig="legacyFlat4" dir="t"/>
          </a:scene3d>
          <a:sp3d extrusionH="290500" prstMaterial="legacyMatte">
            <a:bevelT w="13500" h="13500" prst="angle"/>
            <a:bevelB w="13500" h="13500" prst="angle"/>
            <a:extrusionClr>
              <a:srgbClr val="00FF64"/>
            </a:extrusionClr>
          </a:sp3d>
        </p:spPr>
        <p:txBody>
          <a:bodyPr>
            <a:spAutoFit/>
            <a:flatTx/>
          </a:bodyPr>
          <a:lstStyle/>
          <a:p>
            <a:pPr defTabSz="4389438"/>
            <a:r>
              <a:rPr lang="en-US" sz="2400" baseline="0" dirty="0"/>
              <a:t>The Weather, Research, and Forecasting (WRF) modeling system is used for several IOPs during the Cumulus Photogrammetric, In situ and Doppler Observations (</a:t>
            </a:r>
            <a:r>
              <a:rPr lang="en-US" sz="2400" baseline="0" dirty="0" err="1"/>
              <a:t>CuPIDO</a:t>
            </a:r>
            <a:r>
              <a:rPr lang="en-US" sz="2400" baseline="0" dirty="0"/>
              <a:t>) campaign, conducted in summer 2006 around the Santa Catalina Mountains in southeast Arizona (</a:t>
            </a:r>
            <a:r>
              <a:rPr lang="en-US" sz="2400" baseline="0" dirty="0" err="1"/>
              <a:t>Damiani</a:t>
            </a:r>
            <a:r>
              <a:rPr lang="en-US" sz="2400" baseline="0" dirty="0"/>
              <a:t> et al. 2008), with the purpose to examine the interplay between boundary-layer convergence and orographic thunderstorms in a weakly-sheared environment subject to strong surface heating. This study builds on </a:t>
            </a:r>
            <a:r>
              <a:rPr lang="en-US" sz="2400" baseline="0" dirty="0" smtClean="0"/>
              <a:t>Demko and Geerts (2010), </a:t>
            </a:r>
            <a:r>
              <a:rPr lang="en-US" sz="2400" baseline="0" dirty="0"/>
              <a:t>which examines thermally-forced orographic boundary-layer circulations without deep convection. The study is motivated by the fact that operational models poorly capture the timing and intensity of orographic convection, mostly due to inaccurate coupling between boundary-layer processes and cumulus convection over complex terrain. </a:t>
            </a:r>
          </a:p>
        </p:txBody>
      </p:sp>
      <p:sp>
        <p:nvSpPr>
          <p:cNvPr id="2406" name="Text Box 358"/>
          <p:cNvSpPr txBox="1">
            <a:spLocks noChangeArrowheads="1"/>
          </p:cNvSpPr>
          <p:nvPr/>
        </p:nvSpPr>
        <p:spPr bwMode="auto">
          <a:xfrm>
            <a:off x="487363" y="8850313"/>
            <a:ext cx="6805612" cy="701675"/>
          </a:xfrm>
          <a:prstGeom prst="rect">
            <a:avLst/>
          </a:prstGeom>
          <a:noFill/>
          <a:ln w="9525">
            <a:noFill/>
            <a:miter lim="800000"/>
            <a:headEnd/>
            <a:tailEnd/>
          </a:ln>
          <a:effectLst/>
        </p:spPr>
        <p:txBody>
          <a:bodyPr>
            <a:spAutoFit/>
          </a:bodyPr>
          <a:lstStyle/>
          <a:p>
            <a:pPr defTabSz="4389438">
              <a:spcBef>
                <a:spcPct val="0"/>
              </a:spcBef>
              <a:defRPr/>
            </a:pPr>
            <a:r>
              <a:rPr lang="en-US" sz="4000" b="1" baseline="0">
                <a:effectLst>
                  <a:outerShdw blurRad="38100" dist="38100" dir="2700000" algn="tl">
                    <a:srgbClr val="C0C0C0"/>
                  </a:outerShdw>
                </a:effectLst>
                <a:cs typeface="Arial" charset="0"/>
              </a:rPr>
              <a:t>Model Setup and Data Sources</a:t>
            </a:r>
            <a:endParaRPr lang="en-US" sz="4000" baseline="0">
              <a:effectLst>
                <a:outerShdw blurRad="38100" dist="38100" dir="2700000" algn="tl">
                  <a:srgbClr val="C0C0C0"/>
                </a:outerShdw>
              </a:effectLst>
              <a:cs typeface="Arial" charset="0"/>
            </a:endParaRPr>
          </a:p>
        </p:txBody>
      </p:sp>
      <p:sp>
        <p:nvSpPr>
          <p:cNvPr id="2407" name="Text Box 359"/>
          <p:cNvSpPr txBox="1">
            <a:spLocks noChangeArrowheads="1"/>
          </p:cNvSpPr>
          <p:nvPr/>
        </p:nvSpPr>
        <p:spPr bwMode="auto">
          <a:xfrm>
            <a:off x="1133190" y="9625013"/>
            <a:ext cx="12819348" cy="1569660"/>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00FF64"/>
            </a:extrusionClr>
          </a:sp3d>
        </p:spPr>
        <p:txBody>
          <a:bodyPr wrap="square">
            <a:spAutoFit/>
            <a:flatTx/>
          </a:bodyPr>
          <a:lstStyle/>
          <a:p>
            <a:pPr defTabSz="4389438">
              <a:spcBef>
                <a:spcPct val="0"/>
              </a:spcBef>
              <a:defRPr/>
            </a:pPr>
            <a:r>
              <a:rPr lang="en-US" sz="2400" baseline="0" dirty="0">
                <a:effectLst>
                  <a:outerShdw blurRad="38100" dist="38100" dir="2700000" algn="tl">
                    <a:srgbClr val="C0C0C0"/>
                  </a:outerShdw>
                </a:effectLst>
                <a:cs typeface="Arial" charset="0"/>
              </a:rPr>
              <a:t>Detailed simulations using WRF-NMM model version 3.0.1.1 have been conducted on several days during </a:t>
            </a:r>
            <a:r>
              <a:rPr lang="en-US" sz="2400" baseline="0" dirty="0" err="1">
                <a:effectLst>
                  <a:outerShdw blurRad="38100" dist="38100" dir="2700000" algn="tl">
                    <a:srgbClr val="C0C0C0"/>
                  </a:outerShdw>
                </a:effectLst>
                <a:cs typeface="Arial" charset="0"/>
              </a:rPr>
              <a:t>CuPIDO</a:t>
            </a:r>
            <a:r>
              <a:rPr lang="en-US" sz="2400" baseline="0" dirty="0">
                <a:effectLst>
                  <a:outerShdw blurRad="38100" dist="38100" dir="2700000" algn="tl">
                    <a:srgbClr val="C0C0C0"/>
                  </a:outerShdw>
                </a:effectLst>
                <a:cs typeface="Arial" charset="0"/>
              </a:rPr>
              <a:t>. Model output validation data sources used in this study include ISFF stations located around the mountain, KTUS soundings, and WRF output, specifically the 24 hr period from 06 UTC to 06 UTC the following day.</a:t>
            </a:r>
          </a:p>
        </p:txBody>
      </p:sp>
      <p:sp>
        <p:nvSpPr>
          <p:cNvPr id="1043" name="Rectangle 363"/>
          <p:cNvSpPr>
            <a:spLocks noChangeArrowheads="1"/>
          </p:cNvSpPr>
          <p:nvPr/>
        </p:nvSpPr>
        <p:spPr bwMode="auto">
          <a:xfrm>
            <a:off x="0" y="15740063"/>
            <a:ext cx="43891200" cy="0"/>
          </a:xfrm>
          <a:prstGeom prst="rect">
            <a:avLst/>
          </a:prstGeom>
          <a:noFill/>
          <a:ln w="9525" algn="ctr">
            <a:noFill/>
            <a:miter lim="800000"/>
            <a:headEnd/>
            <a:tailEnd/>
          </a:ln>
        </p:spPr>
        <p:txBody>
          <a:bodyPr wrap="none" anchor="ctr">
            <a:spAutoFit/>
          </a:bodyPr>
          <a:lstStyle/>
          <a:p>
            <a:endParaRPr lang="en-US"/>
          </a:p>
        </p:txBody>
      </p:sp>
      <p:graphicFrame>
        <p:nvGraphicFramePr>
          <p:cNvPr id="1026" name="Object 362"/>
          <p:cNvGraphicFramePr>
            <a:graphicFrameLocks noChangeAspect="1"/>
          </p:cNvGraphicFramePr>
          <p:nvPr/>
        </p:nvGraphicFramePr>
        <p:xfrm>
          <a:off x="695034" y="12617450"/>
          <a:ext cx="7464425" cy="3198813"/>
        </p:xfrm>
        <a:graphic>
          <a:graphicData uri="http://schemas.openxmlformats.org/presentationml/2006/ole">
            <p:oleObj spid="_x0000_s1026" name="Worksheet" r:id="rId5" imgW="3562419" imgH="1466896" progId="Excel.Sheet.8">
              <p:embed/>
            </p:oleObj>
          </a:graphicData>
        </a:graphic>
      </p:graphicFrame>
      <p:sp>
        <p:nvSpPr>
          <p:cNvPr id="2413" name="Text Box 365"/>
          <p:cNvSpPr txBox="1">
            <a:spLocks noChangeArrowheads="1"/>
          </p:cNvSpPr>
          <p:nvPr/>
        </p:nvSpPr>
        <p:spPr bwMode="auto">
          <a:xfrm>
            <a:off x="631825" y="15992475"/>
            <a:ext cx="7524750" cy="1562100"/>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FF9900"/>
            </a:extrusionClr>
          </a:sp3d>
        </p:spPr>
        <p:txBody>
          <a:bodyPr>
            <a:spAutoFit/>
            <a:flatTx/>
          </a:bodyPr>
          <a:lstStyle/>
          <a:p>
            <a:pPr defTabSz="4389438">
              <a:spcBef>
                <a:spcPct val="0"/>
              </a:spcBef>
              <a:defRPr/>
            </a:pPr>
            <a:r>
              <a:rPr lang="en-US" sz="2400" b="1" baseline="0" dirty="0">
                <a:effectLst>
                  <a:outerShdw blurRad="38100" dist="38100" dir="2700000" algn="tl">
                    <a:srgbClr val="C0C0C0"/>
                  </a:outerShdw>
                </a:effectLst>
                <a:cs typeface="Arial" charset="0"/>
              </a:rPr>
              <a:t>Fig. 1:</a:t>
            </a:r>
            <a:r>
              <a:rPr lang="en-US" sz="2400" baseline="0" dirty="0">
                <a:effectLst>
                  <a:outerShdw blurRad="38100" dist="38100" dir="2700000" algn="tl">
                    <a:srgbClr val="C0C0C0"/>
                  </a:outerShdw>
                </a:effectLst>
                <a:cs typeface="Arial" charset="0"/>
              </a:rPr>
              <a:t> Map (right) illustrates the ISFF station locations as well as WRF’s closest grid point to that station used for validation and calculation of mountain-scale convergence. Specific location of canyons and ridges also shown.</a:t>
            </a:r>
          </a:p>
        </p:txBody>
      </p:sp>
      <p:pic>
        <p:nvPicPr>
          <p:cNvPr id="2414" name="Picture 366" descr="schematic"/>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75488" y="17611725"/>
            <a:ext cx="7345362" cy="4862513"/>
          </a:xfrm>
          <a:prstGeom prst="rect">
            <a:avLst/>
          </a:prstGeom>
          <a:solidFill>
            <a:schemeClr val="bg1">
              <a:alpha val="39999"/>
            </a:schemeClr>
          </a:solidFill>
          <a:ln w="9525">
            <a:noFill/>
            <a:miter lim="800000"/>
            <a:headEnd/>
            <a:tailEnd/>
          </a:ln>
        </p:spPr>
      </p:pic>
      <p:sp>
        <p:nvSpPr>
          <p:cNvPr id="2415" name="Text Box 367"/>
          <p:cNvSpPr txBox="1">
            <a:spLocks noChangeArrowheads="1"/>
          </p:cNvSpPr>
          <p:nvPr/>
        </p:nvSpPr>
        <p:spPr bwMode="auto">
          <a:xfrm>
            <a:off x="631825" y="17845088"/>
            <a:ext cx="6048375" cy="4524375"/>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FF9900"/>
            </a:extrusionClr>
          </a:sp3d>
        </p:spPr>
        <p:txBody>
          <a:bodyPr>
            <a:spAutoFit/>
            <a:flatTx/>
          </a:bodyPr>
          <a:lstStyle/>
          <a:p>
            <a:pPr defTabSz="4389438">
              <a:spcBef>
                <a:spcPct val="0"/>
              </a:spcBef>
              <a:defRPr/>
            </a:pPr>
            <a:r>
              <a:rPr lang="en-US" sz="2400" b="1" baseline="0" dirty="0">
                <a:effectLst>
                  <a:outerShdw blurRad="38100" dist="38100" dir="2700000" algn="tl">
                    <a:srgbClr val="C0C0C0"/>
                  </a:outerShdw>
                </a:effectLst>
                <a:cs typeface="Arial" charset="0"/>
              </a:rPr>
              <a:t> Fig. 2:</a:t>
            </a:r>
            <a:r>
              <a:rPr lang="en-US" sz="2400" baseline="0" dirty="0">
                <a:effectLst>
                  <a:outerShdw blurRad="38100" dist="38100" dir="2700000" algn="tl">
                    <a:srgbClr val="C0C0C0"/>
                  </a:outerShdw>
                </a:effectLst>
                <a:cs typeface="Arial" charset="0"/>
              </a:rPr>
              <a:t> Schematic transect (right) of the boundary-layer flow (labeled </a:t>
            </a:r>
            <a:r>
              <a:rPr lang="en-US" sz="2400" i="1" baseline="0" dirty="0" err="1">
                <a:effectLst>
                  <a:outerShdw blurRad="38100" dist="38100" dir="2700000" algn="tl">
                    <a:srgbClr val="C0C0C0"/>
                  </a:outerShdw>
                </a:effectLst>
                <a:cs typeface="Arial" charset="0"/>
              </a:rPr>
              <a:t>v</a:t>
            </a:r>
            <a:r>
              <a:rPr lang="en-US" sz="2400" i="1" dirty="0" err="1">
                <a:effectLst>
                  <a:outerShdw blurRad="38100" dist="38100" dir="2700000" algn="tl">
                    <a:srgbClr val="C0C0C0"/>
                  </a:outerShdw>
                </a:effectLst>
                <a:cs typeface="Arial" charset="0"/>
              </a:rPr>
              <a:t>n</a:t>
            </a:r>
            <a:r>
              <a:rPr lang="en-US" sz="2400" baseline="0" dirty="0">
                <a:effectLst>
                  <a:outerShdw blurRad="38100" dist="38100" dir="2700000" algn="tl">
                    <a:srgbClr val="C0C0C0"/>
                  </a:outerShdw>
                </a:effectLst>
                <a:cs typeface="Arial" charset="0"/>
              </a:rPr>
              <a:t>), convective boundary layer depth (</a:t>
            </a:r>
            <a:r>
              <a:rPr lang="en-US" sz="2400" i="1" baseline="0" dirty="0" err="1">
                <a:effectLst>
                  <a:outerShdw blurRad="38100" dist="38100" dir="2700000" algn="tl">
                    <a:srgbClr val="C0C0C0"/>
                  </a:outerShdw>
                </a:effectLst>
                <a:cs typeface="Arial" charset="0"/>
              </a:rPr>
              <a:t>z</a:t>
            </a:r>
            <a:r>
              <a:rPr lang="en-US" sz="2400" i="1" dirty="0" err="1">
                <a:effectLst>
                  <a:outerShdw blurRad="38100" dist="38100" dir="2700000" algn="tl">
                    <a:srgbClr val="C0C0C0"/>
                  </a:outerShdw>
                </a:effectLst>
                <a:cs typeface="Arial" charset="0"/>
              </a:rPr>
              <a:t>i</a:t>
            </a:r>
            <a:r>
              <a:rPr lang="en-US" sz="2400" baseline="0" dirty="0">
                <a:effectLst>
                  <a:outerShdw blurRad="38100" dist="38100" dir="2700000" algn="tl">
                    <a:srgbClr val="C0C0C0"/>
                  </a:outerShdw>
                </a:effectLst>
                <a:cs typeface="Arial" charset="0"/>
              </a:rPr>
              <a:t>, dashed line), temperature distribution and Cu development over an isolated, heated mountain without large-scale wind, based upon </a:t>
            </a:r>
            <a:r>
              <a:rPr lang="en-US" sz="2400" baseline="0" dirty="0" err="1">
                <a:effectLst>
                  <a:outerShdw blurRad="38100" dist="38100" dir="2700000" algn="tl">
                    <a:srgbClr val="C0C0C0"/>
                  </a:outerShdw>
                </a:effectLst>
                <a:cs typeface="Arial" charset="0"/>
              </a:rPr>
              <a:t>CuPIDO</a:t>
            </a:r>
            <a:r>
              <a:rPr lang="en-US" sz="2400" baseline="0" dirty="0">
                <a:effectLst>
                  <a:outerShdw blurRad="38100" dist="38100" dir="2700000" algn="tl">
                    <a:srgbClr val="C0C0C0"/>
                  </a:outerShdw>
                </a:effectLst>
                <a:cs typeface="Arial" charset="0"/>
              </a:rPr>
              <a:t> observations (Demko et al. </a:t>
            </a:r>
            <a:r>
              <a:rPr lang="en-US" sz="2400" baseline="0" dirty="0" smtClean="0">
                <a:effectLst>
                  <a:outerShdw blurRad="38100" dist="38100" dir="2700000" algn="tl">
                    <a:srgbClr val="C0C0C0"/>
                  </a:outerShdw>
                </a:effectLst>
                <a:cs typeface="Arial" charset="0"/>
              </a:rPr>
              <a:t>2009) </a:t>
            </a:r>
            <a:r>
              <a:rPr lang="en-US" sz="2400" baseline="0" dirty="0">
                <a:effectLst>
                  <a:outerShdw blurRad="38100" dist="38100" dir="2700000" algn="tl">
                    <a:srgbClr val="C0C0C0"/>
                  </a:outerShdw>
                </a:effectLst>
                <a:cs typeface="Arial" charset="0"/>
              </a:rPr>
              <a:t>and WRF simulations (Demko </a:t>
            </a:r>
            <a:r>
              <a:rPr lang="en-US" sz="2400" baseline="0" dirty="0" smtClean="0">
                <a:effectLst>
                  <a:outerShdw blurRad="38100" dist="38100" dir="2700000" algn="tl">
                    <a:srgbClr val="C0C0C0"/>
                  </a:outerShdw>
                </a:effectLst>
                <a:cs typeface="Arial" charset="0"/>
              </a:rPr>
              <a:t>and Geerts 2010). </a:t>
            </a:r>
            <a:r>
              <a:rPr lang="en-US" sz="2400" baseline="0" dirty="0">
                <a:effectLst>
                  <a:outerShdw blurRad="38100" dist="38100" dir="2700000" algn="tl">
                    <a:srgbClr val="C0C0C0"/>
                  </a:outerShdw>
                </a:effectLst>
                <a:cs typeface="Arial" charset="0"/>
              </a:rPr>
              <a:t>Part of the </a:t>
            </a:r>
            <a:r>
              <a:rPr lang="en-US" sz="2400" baseline="0" dirty="0" err="1">
                <a:effectLst>
                  <a:outerShdw blurRad="38100" dist="38100" dir="2700000" algn="tl">
                    <a:srgbClr val="C0C0C0"/>
                  </a:outerShdw>
                </a:effectLst>
                <a:cs typeface="Arial" charset="0"/>
              </a:rPr>
              <a:t>solenoidal</a:t>
            </a:r>
            <a:r>
              <a:rPr lang="en-US" sz="2400" baseline="0" dirty="0">
                <a:effectLst>
                  <a:outerShdw blurRad="38100" dist="38100" dir="2700000" algn="tl">
                    <a:srgbClr val="C0C0C0"/>
                  </a:outerShdw>
                </a:effectLst>
                <a:cs typeface="Arial" charset="0"/>
              </a:rPr>
              <a:t> circulation feeds the </a:t>
            </a:r>
            <a:r>
              <a:rPr lang="en-US" sz="2400" baseline="0" dirty="0" err="1">
                <a:effectLst>
                  <a:outerShdw blurRad="38100" dist="38100" dir="2700000" algn="tl">
                    <a:srgbClr val="C0C0C0"/>
                  </a:outerShdw>
                </a:effectLst>
                <a:cs typeface="Arial" charset="0"/>
              </a:rPr>
              <a:t>orographic</a:t>
            </a:r>
            <a:r>
              <a:rPr lang="en-US" sz="2400" baseline="0" dirty="0">
                <a:effectLst>
                  <a:outerShdw blurRad="38100" dist="38100" dir="2700000" algn="tl">
                    <a:srgbClr val="C0C0C0"/>
                  </a:outerShdw>
                </a:effectLst>
                <a:cs typeface="Arial" charset="0"/>
              </a:rPr>
              <a:t> cumulus cloud (solid squiggly lines). The dashed squiggly lines indicate possible convergent flow above the CBL, associated with moist convection</a:t>
            </a:r>
            <a:r>
              <a:rPr lang="en-US" sz="2400" baseline="0" dirty="0">
                <a:cs typeface="Arial" charset="0"/>
              </a:rPr>
              <a:t>. </a:t>
            </a:r>
          </a:p>
        </p:txBody>
      </p:sp>
      <p:sp>
        <p:nvSpPr>
          <p:cNvPr id="2418" name="Text Box 370"/>
          <p:cNvSpPr txBox="1">
            <a:spLocks noChangeArrowheads="1"/>
          </p:cNvSpPr>
          <p:nvPr/>
        </p:nvSpPr>
        <p:spPr bwMode="auto">
          <a:xfrm>
            <a:off x="666750" y="11620500"/>
            <a:ext cx="13573125" cy="830997"/>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FF9900"/>
            </a:extrusionClr>
          </a:sp3d>
        </p:spPr>
        <p:txBody>
          <a:bodyPr>
            <a:spAutoFit/>
            <a:flatTx/>
          </a:bodyPr>
          <a:lstStyle/>
          <a:p>
            <a:pPr defTabSz="4389438">
              <a:defRPr/>
            </a:pPr>
            <a:r>
              <a:rPr lang="en-US" sz="2400" b="1" baseline="0" dirty="0">
                <a:effectLst>
                  <a:outerShdw blurRad="38100" dist="38100" dir="2700000" algn="tl">
                    <a:srgbClr val="C0C0C0"/>
                  </a:outerShdw>
                </a:effectLst>
                <a:cs typeface="Arial" charset="0"/>
              </a:rPr>
              <a:t>Table 1</a:t>
            </a:r>
            <a:r>
              <a:rPr lang="en-US" sz="2400" baseline="0" dirty="0">
                <a:effectLst>
                  <a:outerShdw blurRad="38100" dist="38100" dir="2700000" algn="tl">
                    <a:srgbClr val="C0C0C0"/>
                  </a:outerShdw>
                </a:effectLst>
                <a:cs typeface="Arial" charset="0"/>
              </a:rPr>
              <a:t>: Configurations of the WRF model, version 3.0.1.1 for simulations of 06 August 2006 shown in this study. Multiple values indicate domains 1 (outer) through 3 (inner).</a:t>
            </a:r>
          </a:p>
        </p:txBody>
      </p:sp>
      <p:sp>
        <p:nvSpPr>
          <p:cNvPr id="2439" name="Text Box 391"/>
          <p:cNvSpPr txBox="1">
            <a:spLocks noChangeArrowheads="1"/>
          </p:cNvSpPr>
          <p:nvPr/>
        </p:nvSpPr>
        <p:spPr bwMode="auto">
          <a:xfrm>
            <a:off x="29795895" y="23089751"/>
            <a:ext cx="13752512" cy="9325630"/>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00FF64"/>
            </a:extrusionClr>
          </a:sp3d>
        </p:spPr>
        <p:txBody>
          <a:bodyPr wrap="square">
            <a:spAutoFit/>
            <a:flatTx/>
          </a:bodyPr>
          <a:lstStyle/>
          <a:p>
            <a:pPr marL="342900" indent="-342900" defTabSz="4389438">
              <a:spcBef>
                <a:spcPct val="0"/>
              </a:spcBef>
              <a:buFontTx/>
              <a:buAutoNum type="arabicPeriod"/>
              <a:defRPr/>
            </a:pPr>
            <a:r>
              <a:rPr lang="en-US" sz="2400" baseline="0" dirty="0">
                <a:solidFill>
                  <a:srgbClr val="FF0000"/>
                </a:solidFill>
                <a:effectLst>
                  <a:outerShdw blurRad="38100" dist="38100" dir="2700000" algn="tl">
                    <a:srgbClr val="C0C0C0"/>
                  </a:outerShdw>
                </a:effectLst>
                <a:latin typeface="Comic Sans MS" pitchFamily="66" charset="0"/>
                <a:cs typeface="Arial" charset="0"/>
              </a:rPr>
              <a:t>Deep moist convection overwhelms and interrupts the thermally-driven anabatic surface flow, due to cold pool dynamics</a:t>
            </a:r>
            <a:r>
              <a:rPr lang="en-US" sz="2400" baseline="0" dirty="0">
                <a:effectLst>
                  <a:outerShdw blurRad="38100" dist="38100" dir="2700000" algn="tl">
                    <a:srgbClr val="C0C0C0"/>
                  </a:outerShdw>
                </a:effectLst>
                <a:latin typeface="Comic Sans MS" pitchFamily="66" charset="0"/>
                <a:cs typeface="Arial" charset="0"/>
              </a:rPr>
              <a:t>. After the </a:t>
            </a:r>
            <a:r>
              <a:rPr lang="en-US" sz="2400" baseline="0" dirty="0" err="1">
                <a:effectLst>
                  <a:outerShdw blurRad="38100" dist="38100" dir="2700000" algn="tl">
                    <a:srgbClr val="C0C0C0"/>
                  </a:outerShdw>
                </a:effectLst>
                <a:latin typeface="Comic Sans MS" pitchFamily="66" charset="0"/>
                <a:cs typeface="Arial" charset="0"/>
              </a:rPr>
              <a:t>Cb</a:t>
            </a:r>
            <a:r>
              <a:rPr lang="en-US" sz="2400" baseline="0" dirty="0">
                <a:effectLst>
                  <a:outerShdw blurRad="38100" dist="38100" dir="2700000" algn="tl">
                    <a:srgbClr val="C0C0C0"/>
                  </a:outerShdw>
                </a:effectLst>
                <a:latin typeface="Comic Sans MS" pitchFamily="66" charset="0"/>
                <a:cs typeface="Arial" charset="0"/>
              </a:rPr>
              <a:t> dissipates or moves </a:t>
            </a:r>
            <a:r>
              <a:rPr lang="en-US" sz="2400" baseline="0" dirty="0" smtClean="0">
                <a:effectLst>
                  <a:outerShdw blurRad="38100" dist="38100" dir="2700000" algn="tl">
                    <a:srgbClr val="C0C0C0"/>
                  </a:outerShdw>
                </a:effectLst>
                <a:latin typeface="Comic Sans MS" pitchFamily="66" charset="0"/>
                <a:cs typeface="Arial" charset="0"/>
              </a:rPr>
              <a:t>off </a:t>
            </a:r>
            <a:r>
              <a:rPr lang="en-US" sz="2400" baseline="0" dirty="0">
                <a:effectLst>
                  <a:outerShdw blurRad="38100" dist="38100" dir="2700000" algn="tl">
                    <a:srgbClr val="C0C0C0"/>
                  </a:outerShdw>
                </a:effectLst>
                <a:latin typeface="Comic Sans MS" pitchFamily="66" charset="0"/>
                <a:cs typeface="Arial" charset="0"/>
              </a:rPr>
              <a:t>the mountain, the mountain-scale surface convergence reestablishes, possibly resulting in multiple convection cycles. WRF V.3 accurately simulates this evolution, with two peaks of convective intensity on 6 Aug, in the early and the late afternoon. </a:t>
            </a:r>
          </a:p>
          <a:p>
            <a:pPr marL="342900" indent="-342900" defTabSz="4389438">
              <a:spcBef>
                <a:spcPct val="0"/>
              </a:spcBef>
              <a:buFontTx/>
              <a:buAutoNum type="arabicPeriod"/>
              <a:defRPr/>
            </a:pPr>
            <a:r>
              <a:rPr lang="en-US" sz="2400" baseline="0" dirty="0">
                <a:solidFill>
                  <a:srgbClr val="FF0000"/>
                </a:solidFill>
                <a:effectLst>
                  <a:outerShdw blurRad="38100" dist="38100" dir="2700000" algn="tl">
                    <a:srgbClr val="C0C0C0"/>
                  </a:outerShdw>
                </a:effectLst>
                <a:latin typeface="Comic Sans MS" pitchFamily="66" charset="0"/>
                <a:cs typeface="Arial" charset="0"/>
              </a:rPr>
              <a:t>WRF simulations indicate that enhanced </a:t>
            </a:r>
            <a:r>
              <a:rPr lang="en-US" sz="2400" baseline="0" dirty="0" smtClean="0">
                <a:solidFill>
                  <a:srgbClr val="FF0000"/>
                </a:solidFill>
                <a:effectLst>
                  <a:outerShdw blurRad="38100" dist="38100" dir="2700000" algn="tl">
                    <a:srgbClr val="C0C0C0"/>
                  </a:outerShdw>
                </a:effectLst>
                <a:latin typeface="Comic Sans MS" pitchFamily="66" charset="0"/>
                <a:cs typeface="Arial" charset="0"/>
              </a:rPr>
              <a:t>mountain-scale convergence </a:t>
            </a:r>
            <a:r>
              <a:rPr lang="en-US" sz="2400" baseline="0" dirty="0">
                <a:solidFill>
                  <a:srgbClr val="FF0000"/>
                </a:solidFill>
                <a:effectLst>
                  <a:outerShdw blurRad="38100" dist="38100" dir="2700000" algn="tl">
                    <a:srgbClr val="C0C0C0"/>
                  </a:outerShdw>
                </a:effectLst>
                <a:latin typeface="Comic Sans MS" pitchFamily="66" charset="0"/>
                <a:cs typeface="Arial" charset="0"/>
              </a:rPr>
              <a:t>does develop 1-2 hours prior to orographic deep convection</a:t>
            </a:r>
            <a:r>
              <a:rPr lang="en-US" sz="2400" baseline="0" dirty="0">
                <a:solidFill>
                  <a:srgbClr val="FFFF00"/>
                </a:solidFill>
                <a:effectLst>
                  <a:outerShdw blurRad="38100" dist="38100" dir="2700000" algn="tl">
                    <a:srgbClr val="C0C0C0"/>
                  </a:outerShdw>
                </a:effectLst>
                <a:latin typeface="Comic Sans MS" pitchFamily="66" charset="0"/>
                <a:cs typeface="Arial" charset="0"/>
              </a:rPr>
              <a:t>. </a:t>
            </a:r>
            <a:r>
              <a:rPr lang="en-US" sz="2400" baseline="0" dirty="0">
                <a:effectLst>
                  <a:outerShdw blurRad="38100" dist="38100" dir="2700000" algn="tl">
                    <a:srgbClr val="C0C0C0"/>
                  </a:outerShdw>
                </a:effectLst>
                <a:latin typeface="Comic Sans MS" pitchFamily="66" charset="0"/>
                <a:cs typeface="Arial" charset="0"/>
              </a:rPr>
              <a:t>Deeper convection is not necessarily associated with stronger precursor convergence,  but does produce a more intense cold pool and stronger surface divergence. </a:t>
            </a:r>
          </a:p>
          <a:p>
            <a:pPr marL="342900" indent="-342900" defTabSz="4389438">
              <a:spcBef>
                <a:spcPct val="0"/>
              </a:spcBef>
              <a:buFontTx/>
              <a:buAutoNum type="arabicPeriod"/>
              <a:defRPr/>
            </a:pPr>
            <a:r>
              <a:rPr lang="en-US" sz="2400" baseline="0" dirty="0">
                <a:solidFill>
                  <a:srgbClr val="FF0000"/>
                </a:solidFill>
                <a:effectLst>
                  <a:outerShdw blurRad="38100" dist="38100" dir="2700000" algn="tl">
                    <a:srgbClr val="C0C0C0"/>
                  </a:outerShdw>
                </a:effectLst>
                <a:latin typeface="Comic Sans MS" pitchFamily="66" charset="0"/>
                <a:cs typeface="Arial" charset="0"/>
              </a:rPr>
              <a:t>Even though the surface flow is divergent after a </a:t>
            </a:r>
            <a:r>
              <a:rPr lang="en-US" sz="2400" baseline="0" dirty="0" err="1">
                <a:solidFill>
                  <a:srgbClr val="FF0000"/>
                </a:solidFill>
                <a:effectLst>
                  <a:outerShdw blurRad="38100" dist="38100" dir="2700000" algn="tl">
                    <a:srgbClr val="C0C0C0"/>
                  </a:outerShdw>
                </a:effectLst>
                <a:latin typeface="Comic Sans MS" pitchFamily="66" charset="0"/>
                <a:cs typeface="Arial" charset="0"/>
              </a:rPr>
              <a:t>Cb</a:t>
            </a:r>
            <a:r>
              <a:rPr lang="en-US" sz="2400" baseline="0" dirty="0">
                <a:solidFill>
                  <a:srgbClr val="FF0000"/>
                </a:solidFill>
                <a:effectLst>
                  <a:outerShdw blurRad="38100" dist="38100" dir="2700000" algn="tl">
                    <a:srgbClr val="C0C0C0"/>
                  </a:outerShdw>
                </a:effectLst>
                <a:latin typeface="Comic Sans MS" pitchFamily="66" charset="0"/>
                <a:cs typeface="Arial" charset="0"/>
              </a:rPr>
              <a:t> outbreak</a:t>
            </a:r>
            <a:r>
              <a:rPr lang="en-US" sz="2400" baseline="0" dirty="0">
                <a:effectLst>
                  <a:outerShdw blurRad="38100" dist="38100" dir="2700000" algn="tl">
                    <a:srgbClr val="C0C0C0"/>
                  </a:outerShdw>
                </a:effectLst>
                <a:latin typeface="Comic Sans MS" pitchFamily="66" charset="0"/>
                <a:cs typeface="Arial" charset="0"/>
              </a:rPr>
              <a:t>, the anomalous low may persist over the mountain, which reestablishes the PGF, and therefore, the anabatic flow.</a:t>
            </a:r>
            <a:endParaRPr lang="en-US" sz="2400" baseline="0" dirty="0">
              <a:latin typeface="Comic Sans MS" pitchFamily="66" charset="0"/>
              <a:cs typeface="Arial" charset="0"/>
            </a:endParaRPr>
          </a:p>
          <a:p>
            <a:pPr marL="342900" indent="-342900" defTabSz="4389438">
              <a:spcBef>
                <a:spcPct val="0"/>
              </a:spcBef>
              <a:buFontTx/>
              <a:buAutoNum type="arabicPeriod"/>
              <a:defRPr/>
            </a:pPr>
            <a:r>
              <a:rPr lang="en-US" sz="2400" baseline="0" dirty="0">
                <a:solidFill>
                  <a:srgbClr val="FF0000"/>
                </a:solidFill>
                <a:effectLst>
                  <a:outerShdw blurRad="38100" dist="38100" dir="2700000" algn="tl">
                    <a:srgbClr val="C0C0C0"/>
                  </a:outerShdw>
                </a:effectLst>
                <a:latin typeface="Comic Sans MS" pitchFamily="66" charset="0"/>
                <a:cs typeface="Arial" charset="0"/>
              </a:rPr>
              <a:t>The mass budget </a:t>
            </a:r>
            <a:r>
              <a:rPr lang="en-US" sz="2400" baseline="0" dirty="0">
                <a:effectLst>
                  <a:outerShdw blurRad="38100" dist="38100" dir="2700000" algn="tl">
                    <a:srgbClr val="C0C0C0"/>
                  </a:outerShdw>
                </a:effectLst>
                <a:latin typeface="Comic Sans MS" pitchFamily="66" charset="0"/>
                <a:cs typeface="Arial" charset="0"/>
              </a:rPr>
              <a:t>(Fig. 9) indicates </a:t>
            </a:r>
            <a:r>
              <a:rPr lang="en-US" sz="2400" baseline="0" dirty="0" smtClean="0">
                <a:effectLst>
                  <a:outerShdw blurRad="38100" dist="38100" dir="2700000" algn="tl">
                    <a:srgbClr val="C0C0C0"/>
                  </a:outerShdw>
                </a:effectLst>
                <a:latin typeface="Comic Sans MS" pitchFamily="66" charset="0"/>
                <a:cs typeface="Arial" charset="0"/>
              </a:rPr>
              <a:t>that on days with deep or just shallow convection, the thermally-driven circulation is largely contained in the BL, with some exchanges with the free atmosphere because of a doming, ill-defined BL top over the mountain. On days with deep convection, substantial mass transport occurs across the PBL top.</a:t>
            </a:r>
            <a:endParaRPr lang="en-US" sz="2400" baseline="0" dirty="0">
              <a:effectLst>
                <a:outerShdw blurRad="38100" dist="38100" dir="2700000" algn="tl">
                  <a:srgbClr val="C0C0C0"/>
                </a:outerShdw>
              </a:effectLst>
              <a:latin typeface="Comic Sans MS" pitchFamily="66" charset="0"/>
              <a:cs typeface="Arial" charset="0"/>
            </a:endParaRPr>
          </a:p>
          <a:p>
            <a:pPr marL="342900" indent="-342900" defTabSz="4389438">
              <a:spcBef>
                <a:spcPct val="0"/>
              </a:spcBef>
              <a:defRPr/>
            </a:pPr>
            <a:endParaRPr lang="en-US" sz="1600" baseline="0" dirty="0">
              <a:effectLst>
                <a:outerShdw blurRad="38100" dist="38100" dir="2700000" algn="tl">
                  <a:srgbClr val="C0C0C0"/>
                </a:outerShdw>
              </a:effectLst>
              <a:cs typeface="Arial" charset="0"/>
            </a:endParaRPr>
          </a:p>
          <a:p>
            <a:pPr marL="342900" indent="-342900" defTabSz="4389438">
              <a:spcBef>
                <a:spcPct val="0"/>
              </a:spcBef>
              <a:defRPr/>
            </a:pPr>
            <a:r>
              <a:rPr lang="en-US" sz="3200" baseline="0" dirty="0">
                <a:effectLst>
                  <a:outerShdw blurRad="38100" dist="38100" dir="2700000" algn="tl">
                    <a:srgbClr val="C0C0C0"/>
                  </a:outerShdw>
                </a:effectLst>
                <a:cs typeface="Arial" charset="0"/>
              </a:rPr>
              <a:t>References</a:t>
            </a:r>
          </a:p>
          <a:p>
            <a:pPr marL="342900" indent="-342900" defTabSz="4389438">
              <a:defRPr/>
            </a:pPr>
            <a:r>
              <a:rPr lang="en-US" sz="1600" baseline="0" dirty="0" err="1">
                <a:effectLst>
                  <a:outerShdw blurRad="38100" dist="38100" dir="2700000" algn="tl">
                    <a:srgbClr val="C0C0C0"/>
                  </a:outerShdw>
                </a:effectLst>
                <a:cs typeface="Arial" charset="0"/>
              </a:rPr>
              <a:t>Damiani</a:t>
            </a:r>
            <a:r>
              <a:rPr lang="en-US" sz="1600" baseline="0" dirty="0">
                <a:effectLst>
                  <a:outerShdw blurRad="38100" dist="38100" dir="2700000" algn="tl">
                    <a:srgbClr val="C0C0C0"/>
                  </a:outerShdw>
                </a:effectLst>
                <a:cs typeface="Arial" charset="0"/>
              </a:rPr>
              <a:t>, R., J. </a:t>
            </a:r>
            <a:r>
              <a:rPr lang="en-US" sz="1600" baseline="0" dirty="0" err="1">
                <a:effectLst>
                  <a:outerShdw blurRad="38100" dist="38100" dir="2700000" algn="tl">
                    <a:srgbClr val="C0C0C0"/>
                  </a:outerShdw>
                </a:effectLst>
                <a:cs typeface="Arial" charset="0"/>
              </a:rPr>
              <a:t>Zehnder</a:t>
            </a:r>
            <a:r>
              <a:rPr lang="en-US" sz="1600" baseline="0" dirty="0">
                <a:effectLst>
                  <a:outerShdw blurRad="38100" dist="38100" dir="2700000" algn="tl">
                    <a:srgbClr val="C0C0C0"/>
                  </a:outerShdw>
                </a:effectLst>
                <a:cs typeface="Arial" charset="0"/>
              </a:rPr>
              <a:t>, B. Geerts, J. Demko, S. </a:t>
            </a:r>
            <a:r>
              <a:rPr lang="en-US" sz="1600" baseline="0" dirty="0" err="1">
                <a:effectLst>
                  <a:outerShdw blurRad="38100" dist="38100" dir="2700000" algn="tl">
                    <a:srgbClr val="C0C0C0"/>
                  </a:outerShdw>
                </a:effectLst>
                <a:cs typeface="Arial" charset="0"/>
              </a:rPr>
              <a:t>Haimov</a:t>
            </a:r>
            <a:r>
              <a:rPr lang="en-US" sz="1600" baseline="0" dirty="0">
                <a:effectLst>
                  <a:outerShdw blurRad="38100" dist="38100" dir="2700000" algn="tl">
                    <a:srgbClr val="C0C0C0"/>
                  </a:outerShdw>
                </a:effectLst>
                <a:cs typeface="Arial" charset="0"/>
              </a:rPr>
              <a:t>, J. </a:t>
            </a:r>
            <a:r>
              <a:rPr lang="en-US" sz="1600" baseline="0" dirty="0" err="1">
                <a:effectLst>
                  <a:outerShdw blurRad="38100" dist="38100" dir="2700000" algn="tl">
                    <a:srgbClr val="C0C0C0"/>
                  </a:outerShdw>
                </a:effectLst>
                <a:cs typeface="Arial" charset="0"/>
              </a:rPr>
              <a:t>Petti</a:t>
            </a:r>
            <a:r>
              <a:rPr lang="en-US" sz="1600" baseline="0" dirty="0">
                <a:effectLst>
                  <a:outerShdw blurRad="38100" dist="38100" dir="2700000" algn="tl">
                    <a:srgbClr val="C0C0C0"/>
                  </a:outerShdw>
                </a:effectLst>
                <a:cs typeface="Arial" charset="0"/>
              </a:rPr>
              <a:t>, G.S. </a:t>
            </a:r>
            <a:r>
              <a:rPr lang="en-US" sz="1600" baseline="0" dirty="0" err="1">
                <a:effectLst>
                  <a:outerShdw blurRad="38100" dist="38100" dir="2700000" algn="tl">
                    <a:srgbClr val="C0C0C0"/>
                  </a:outerShdw>
                </a:effectLst>
                <a:cs typeface="Arial" charset="0"/>
              </a:rPr>
              <a:t>Poulos</a:t>
            </a:r>
            <a:r>
              <a:rPr lang="en-US" sz="1600" baseline="0" dirty="0">
                <a:effectLst>
                  <a:outerShdw blurRad="38100" dist="38100" dir="2700000" algn="tl">
                    <a:srgbClr val="C0C0C0"/>
                  </a:outerShdw>
                </a:effectLst>
                <a:cs typeface="Arial" charset="0"/>
              </a:rPr>
              <a:t>, A. </a:t>
            </a:r>
            <a:r>
              <a:rPr lang="en-US" sz="1600" baseline="0" dirty="0" err="1">
                <a:effectLst>
                  <a:outerShdw blurRad="38100" dist="38100" dir="2700000" algn="tl">
                    <a:srgbClr val="C0C0C0"/>
                  </a:outerShdw>
                </a:effectLst>
                <a:cs typeface="Arial" charset="0"/>
              </a:rPr>
              <a:t>Razdan</a:t>
            </a:r>
            <a:r>
              <a:rPr lang="en-US" sz="1600" baseline="0" dirty="0">
                <a:effectLst>
                  <a:outerShdw blurRad="38100" dist="38100" dir="2700000" algn="tl">
                    <a:srgbClr val="C0C0C0"/>
                  </a:outerShdw>
                </a:effectLst>
                <a:cs typeface="Arial" charset="0"/>
              </a:rPr>
              <a:t>, J. </a:t>
            </a:r>
            <a:r>
              <a:rPr lang="en-US" sz="1600" baseline="0" dirty="0" err="1">
                <a:effectLst>
                  <a:outerShdw blurRad="38100" dist="38100" dir="2700000" algn="tl">
                    <a:srgbClr val="C0C0C0"/>
                  </a:outerShdw>
                </a:effectLst>
                <a:cs typeface="Arial" charset="0"/>
              </a:rPr>
              <a:t>Hu</a:t>
            </a:r>
            <a:r>
              <a:rPr lang="en-US" sz="1600" baseline="0" dirty="0">
                <a:effectLst>
                  <a:outerShdw blurRad="38100" dist="38100" dir="2700000" algn="tl">
                    <a:srgbClr val="C0C0C0"/>
                  </a:outerShdw>
                </a:effectLst>
                <a:cs typeface="Arial" charset="0"/>
              </a:rPr>
              <a:t>, M. </a:t>
            </a:r>
            <a:r>
              <a:rPr lang="en-US" sz="1600" baseline="0" dirty="0" err="1">
                <a:effectLst>
                  <a:outerShdw blurRad="38100" dist="38100" dir="2700000" algn="tl">
                    <a:srgbClr val="C0C0C0"/>
                  </a:outerShdw>
                </a:effectLst>
                <a:cs typeface="Arial" charset="0"/>
              </a:rPr>
              <a:t>Leuthold</a:t>
            </a:r>
            <a:r>
              <a:rPr lang="en-US" sz="1600" baseline="0" dirty="0">
                <a:effectLst>
                  <a:outerShdw blurRad="38100" dist="38100" dir="2700000" algn="tl">
                    <a:srgbClr val="C0C0C0"/>
                  </a:outerShdw>
                </a:effectLst>
                <a:cs typeface="Arial" charset="0"/>
              </a:rPr>
              <a:t>, and J. French, 2008: Cumulus Photogrammetric, In-situ and Doppler Observations: the </a:t>
            </a:r>
            <a:r>
              <a:rPr lang="en-US" sz="1600" baseline="0" dirty="0" err="1">
                <a:effectLst>
                  <a:outerShdw blurRad="38100" dist="38100" dir="2700000" algn="tl">
                    <a:srgbClr val="C0C0C0"/>
                  </a:outerShdw>
                </a:effectLst>
                <a:cs typeface="Arial" charset="0"/>
              </a:rPr>
              <a:t>CuPIDO</a:t>
            </a:r>
            <a:r>
              <a:rPr lang="en-US" sz="1600" baseline="0" dirty="0">
                <a:effectLst>
                  <a:outerShdw blurRad="38100" dist="38100" dir="2700000" algn="tl">
                    <a:srgbClr val="C0C0C0"/>
                  </a:outerShdw>
                </a:effectLst>
                <a:cs typeface="Arial" charset="0"/>
              </a:rPr>
              <a:t> 2006 experiment. </a:t>
            </a:r>
            <a:r>
              <a:rPr lang="en-US" sz="1600" i="1" baseline="0" dirty="0">
                <a:effectLst>
                  <a:outerShdw blurRad="38100" dist="38100" dir="2700000" algn="tl">
                    <a:srgbClr val="C0C0C0"/>
                  </a:outerShdw>
                </a:effectLst>
                <a:cs typeface="Arial" charset="0"/>
              </a:rPr>
              <a:t>Bull. Amer. Meteor. Soc.,</a:t>
            </a:r>
            <a:r>
              <a:rPr lang="en-US" sz="1600" baseline="0" dirty="0">
                <a:effectLst>
                  <a:outerShdw blurRad="38100" dist="38100" dir="2700000" algn="tl">
                    <a:srgbClr val="C0C0C0"/>
                  </a:outerShdw>
                </a:effectLst>
                <a:cs typeface="Arial" charset="0"/>
              </a:rPr>
              <a:t> </a:t>
            </a:r>
            <a:r>
              <a:rPr lang="en-US" sz="1600" b="1" baseline="0" dirty="0">
                <a:effectLst>
                  <a:outerShdw blurRad="38100" dist="38100" dir="2700000" algn="tl">
                    <a:srgbClr val="C0C0C0"/>
                  </a:outerShdw>
                </a:effectLst>
                <a:cs typeface="Arial" charset="0"/>
              </a:rPr>
              <a:t>89</a:t>
            </a:r>
            <a:r>
              <a:rPr lang="en-US" sz="1600" baseline="0" dirty="0">
                <a:effectLst>
                  <a:outerShdw blurRad="38100" dist="38100" dir="2700000" algn="tl">
                    <a:srgbClr val="C0C0C0"/>
                  </a:outerShdw>
                </a:effectLst>
                <a:cs typeface="Arial" charset="0"/>
              </a:rPr>
              <a:t>, 57–73.</a:t>
            </a:r>
          </a:p>
          <a:p>
            <a:pPr marL="342900" indent="-342900" defTabSz="4389438">
              <a:defRPr/>
            </a:pPr>
            <a:r>
              <a:rPr lang="en-US" sz="1600" baseline="0" dirty="0">
                <a:effectLst>
                  <a:outerShdw blurRad="38100" dist="38100" dir="2700000" algn="tl">
                    <a:srgbClr val="C0C0C0"/>
                  </a:outerShdw>
                </a:effectLst>
                <a:cs typeface="Arial" charset="0"/>
              </a:rPr>
              <a:t>Demko, J. C., B. Geerts, Q. Miao, and J. </a:t>
            </a:r>
            <a:r>
              <a:rPr lang="en-US" sz="1600" baseline="0" dirty="0" err="1">
                <a:effectLst>
                  <a:outerShdw blurRad="38100" dist="38100" dir="2700000" algn="tl">
                    <a:srgbClr val="C0C0C0"/>
                  </a:outerShdw>
                </a:effectLst>
                <a:cs typeface="Arial" charset="0"/>
              </a:rPr>
              <a:t>Zehnder</a:t>
            </a:r>
            <a:r>
              <a:rPr lang="en-US" sz="1600" baseline="0" dirty="0">
                <a:effectLst>
                  <a:outerShdw blurRad="38100" dist="38100" dir="2700000" algn="tl">
                    <a:srgbClr val="C0C0C0"/>
                  </a:outerShdw>
                </a:effectLst>
                <a:cs typeface="Arial" charset="0"/>
              </a:rPr>
              <a:t>, </a:t>
            </a:r>
            <a:r>
              <a:rPr lang="en-US" sz="1600" baseline="0" dirty="0" smtClean="0">
                <a:effectLst>
                  <a:outerShdw blurRad="38100" dist="38100" dir="2700000" algn="tl">
                    <a:srgbClr val="C0C0C0"/>
                  </a:outerShdw>
                </a:effectLst>
                <a:cs typeface="Arial" charset="0"/>
              </a:rPr>
              <a:t>2009: </a:t>
            </a:r>
            <a:r>
              <a:rPr lang="en-US" sz="1600" baseline="0" dirty="0">
                <a:effectLst>
                  <a:outerShdw blurRad="38100" dist="38100" dir="2700000" algn="tl">
                    <a:srgbClr val="C0C0C0"/>
                  </a:outerShdw>
                </a:effectLst>
                <a:cs typeface="Arial" charset="0"/>
              </a:rPr>
              <a:t>Boundary-layer energy transport and cumulus development over a heated mountain: an observational study. </a:t>
            </a:r>
            <a:r>
              <a:rPr lang="en-US" sz="1600" i="1" baseline="0" dirty="0">
                <a:effectLst>
                  <a:outerShdw blurRad="38100" dist="38100" dir="2700000" algn="tl">
                    <a:srgbClr val="C0C0C0"/>
                  </a:outerShdw>
                </a:effectLst>
                <a:cs typeface="Arial" charset="0"/>
              </a:rPr>
              <a:t>Mon. </a:t>
            </a:r>
            <a:r>
              <a:rPr lang="en-US" sz="1600" i="1" baseline="0" dirty="0" err="1">
                <a:effectLst>
                  <a:outerShdw blurRad="38100" dist="38100" dir="2700000" algn="tl">
                    <a:srgbClr val="C0C0C0"/>
                  </a:outerShdw>
                </a:effectLst>
                <a:cs typeface="Arial" charset="0"/>
              </a:rPr>
              <a:t>Wea</a:t>
            </a:r>
            <a:r>
              <a:rPr lang="en-US" sz="1600" i="1" baseline="0" dirty="0">
                <a:effectLst>
                  <a:outerShdw blurRad="38100" dist="38100" dir="2700000" algn="tl">
                    <a:srgbClr val="C0C0C0"/>
                  </a:outerShdw>
                </a:effectLst>
                <a:cs typeface="Arial" charset="0"/>
              </a:rPr>
              <a:t>. Rev. , </a:t>
            </a:r>
            <a:r>
              <a:rPr lang="en-US" sz="1600" b="1" baseline="0" dirty="0">
                <a:effectLst>
                  <a:outerShdw blurRad="38100" dist="38100" dir="2700000" algn="tl">
                    <a:srgbClr val="C0C0C0"/>
                  </a:outerShdw>
                </a:effectLst>
                <a:cs typeface="Arial" charset="0"/>
              </a:rPr>
              <a:t>137</a:t>
            </a:r>
            <a:r>
              <a:rPr lang="en-US" sz="1600" baseline="0" dirty="0">
                <a:effectLst>
                  <a:outerShdw blurRad="38100" dist="38100" dir="2700000" algn="tl">
                    <a:srgbClr val="C0C0C0"/>
                  </a:outerShdw>
                </a:effectLst>
                <a:cs typeface="Arial" charset="0"/>
              </a:rPr>
              <a:t>, 447–468.</a:t>
            </a:r>
          </a:p>
          <a:p>
            <a:pPr marL="342900" indent="-342900" defTabSz="4389438">
              <a:defRPr/>
            </a:pPr>
            <a:r>
              <a:rPr lang="en-US" sz="1600" baseline="0" dirty="0">
                <a:effectLst>
                  <a:outerShdw blurRad="38100" dist="38100" dir="2700000" algn="tl">
                    <a:srgbClr val="C0C0C0"/>
                  </a:outerShdw>
                </a:effectLst>
                <a:cs typeface="Arial" charset="0"/>
              </a:rPr>
              <a:t>Demko, J.C., and B. Geerts, 2010: A numerical study of the evolving convective boundary layer and orographic circulation around the Santa Catalina Mountains in Arizona. Part I: Circulation without deep convection. </a:t>
            </a:r>
            <a:r>
              <a:rPr lang="en-US" sz="1600" i="1" baseline="0" dirty="0">
                <a:effectLst>
                  <a:outerShdw blurRad="38100" dist="38100" dir="2700000" algn="tl">
                    <a:srgbClr val="C0C0C0"/>
                  </a:outerShdw>
                </a:effectLst>
                <a:cs typeface="Arial" charset="0"/>
              </a:rPr>
              <a:t>Mon. </a:t>
            </a:r>
            <a:r>
              <a:rPr lang="en-US" sz="1600" i="1" baseline="0" dirty="0" err="1">
                <a:effectLst>
                  <a:outerShdw blurRad="38100" dist="38100" dir="2700000" algn="tl">
                    <a:srgbClr val="C0C0C0"/>
                  </a:outerShdw>
                </a:effectLst>
                <a:cs typeface="Arial" charset="0"/>
              </a:rPr>
              <a:t>Wea</a:t>
            </a:r>
            <a:r>
              <a:rPr lang="en-US" sz="1600" i="1" baseline="0" dirty="0">
                <a:effectLst>
                  <a:outerShdw blurRad="38100" dist="38100" dir="2700000" algn="tl">
                    <a:srgbClr val="C0C0C0"/>
                  </a:outerShdw>
                </a:effectLst>
                <a:cs typeface="Arial" charset="0"/>
              </a:rPr>
              <a:t>. Rev.</a:t>
            </a:r>
            <a:r>
              <a:rPr lang="en-US" sz="1600" baseline="0" dirty="0">
                <a:effectLst>
                  <a:outerShdw blurRad="38100" dist="38100" dir="2700000" algn="tl">
                    <a:srgbClr val="C0C0C0"/>
                  </a:outerShdw>
                </a:effectLst>
                <a:cs typeface="Arial" charset="0"/>
              </a:rPr>
              <a:t> , </a:t>
            </a:r>
            <a:r>
              <a:rPr lang="en-US" sz="1600" b="1" baseline="0" dirty="0">
                <a:effectLst>
                  <a:outerShdw blurRad="38100" dist="38100" dir="2700000" algn="tl">
                    <a:srgbClr val="C0C0C0"/>
                  </a:outerShdw>
                </a:effectLst>
                <a:cs typeface="Arial" charset="0"/>
              </a:rPr>
              <a:t>138</a:t>
            </a:r>
            <a:r>
              <a:rPr lang="en-US" sz="1600" baseline="0" dirty="0">
                <a:effectLst>
                  <a:outerShdw blurRad="38100" dist="38100" dir="2700000" algn="tl">
                    <a:srgbClr val="C0C0C0"/>
                  </a:outerShdw>
                </a:effectLst>
                <a:cs typeface="Arial" charset="0"/>
              </a:rPr>
              <a:t>, </a:t>
            </a:r>
            <a:r>
              <a:rPr lang="en-US" sz="1600" baseline="0" dirty="0" smtClean="0">
                <a:effectLst>
                  <a:outerShdw blurRad="38100" dist="38100" dir="2700000" algn="tl">
                    <a:srgbClr val="C0C0C0"/>
                  </a:outerShdw>
                </a:effectLst>
                <a:cs typeface="Arial" charset="0"/>
              </a:rPr>
              <a:t>1902–1922</a:t>
            </a:r>
            <a:r>
              <a:rPr lang="en-US" sz="1600" baseline="0" dirty="0" smtClean="0">
                <a:effectLst>
                  <a:outerShdw blurRad="38100" dist="38100" dir="2700000" algn="tl">
                    <a:srgbClr val="C0C0C0"/>
                  </a:outerShdw>
                </a:effectLst>
                <a:cs typeface="Arial" charset="0"/>
              </a:rPr>
              <a:t>.</a:t>
            </a:r>
          </a:p>
          <a:p>
            <a:pPr marL="342900" indent="-342900" defTabSz="4389438">
              <a:defRPr/>
            </a:pPr>
            <a:endParaRPr lang="en-US" sz="1600" baseline="0" dirty="0" smtClean="0">
              <a:effectLst>
                <a:outerShdw blurRad="38100" dist="38100" dir="2700000" algn="tl">
                  <a:srgbClr val="C0C0C0"/>
                </a:outerShdw>
              </a:effectLst>
              <a:cs typeface="Arial" charset="0"/>
            </a:endParaRPr>
          </a:p>
          <a:p>
            <a:pPr marL="342900" indent="-342900" defTabSz="4389438">
              <a:spcBef>
                <a:spcPct val="0"/>
              </a:spcBef>
              <a:defRPr/>
            </a:pPr>
            <a:r>
              <a:rPr lang="en-US" sz="2400" b="1" baseline="0" dirty="0" smtClean="0">
                <a:solidFill>
                  <a:srgbClr val="000000"/>
                </a:solidFill>
                <a:effectLst>
                  <a:outerShdw blurRad="38100" dist="38100" dir="2700000" algn="tl">
                    <a:srgbClr val="C0C0C0"/>
                  </a:outerShdw>
                </a:effectLst>
                <a:cs typeface="Arial" charset="0"/>
              </a:rPr>
              <a:t>Acknowledgements</a:t>
            </a:r>
            <a:r>
              <a:rPr lang="en-US" sz="2400" baseline="0" dirty="0" smtClean="0">
                <a:solidFill>
                  <a:srgbClr val="000000"/>
                </a:solidFill>
                <a:effectLst>
                  <a:outerShdw blurRad="38100" dist="38100" dir="2700000" algn="tl">
                    <a:srgbClr val="C0C0C0"/>
                  </a:outerShdw>
                </a:effectLst>
                <a:cs typeface="Arial" charset="0"/>
              </a:rPr>
              <a:t>: this research was funded by National Science Foundation (NSF) grants ATM-0444254 and ATM-0849225 and by NSF facility deployment </a:t>
            </a:r>
            <a:r>
              <a:rPr lang="en-US" sz="2400" baseline="0" dirty="0" smtClean="0">
                <a:solidFill>
                  <a:srgbClr val="000000"/>
                </a:solidFill>
                <a:effectLst>
                  <a:outerShdw blurRad="38100" dist="38100" dir="2700000" algn="tl">
                    <a:srgbClr val="C0C0C0"/>
                  </a:outerShdw>
                </a:effectLst>
                <a:cs typeface="Arial" charset="0"/>
              </a:rPr>
              <a:t>funds</a:t>
            </a:r>
            <a:r>
              <a:rPr lang="en-US" sz="1600" baseline="0" dirty="0">
                <a:solidFill>
                  <a:srgbClr val="000000"/>
                </a:solidFill>
                <a:effectLst>
                  <a:outerShdw blurRad="38100" dist="38100" dir="2700000" algn="tl">
                    <a:srgbClr val="C0C0C0"/>
                  </a:outerShdw>
                </a:effectLst>
                <a:cs typeface="Arial" charset="0"/>
              </a:rPr>
              <a:t>.</a:t>
            </a:r>
            <a:endParaRPr lang="en-US" sz="2400" baseline="0" dirty="0" smtClean="0">
              <a:solidFill>
                <a:srgbClr val="000000"/>
              </a:solidFill>
              <a:effectLst>
                <a:outerShdw blurRad="38100" dist="38100" dir="2700000" algn="tl">
                  <a:srgbClr val="C0C0C0"/>
                </a:outerShdw>
              </a:effectLst>
              <a:cs typeface="Arial" charset="0"/>
            </a:endParaRPr>
          </a:p>
        </p:txBody>
      </p:sp>
      <p:sp>
        <p:nvSpPr>
          <p:cNvPr id="1049" name="Rectangle 403"/>
          <p:cNvSpPr>
            <a:spLocks noChangeArrowheads="1"/>
          </p:cNvSpPr>
          <p:nvPr/>
        </p:nvSpPr>
        <p:spPr bwMode="auto">
          <a:xfrm>
            <a:off x="0" y="16211550"/>
            <a:ext cx="43891200" cy="0"/>
          </a:xfrm>
          <a:prstGeom prst="rect">
            <a:avLst/>
          </a:prstGeom>
          <a:noFill/>
          <a:ln w="9525" algn="ctr">
            <a:noFill/>
            <a:miter lim="800000"/>
            <a:headEnd/>
            <a:tailEnd/>
          </a:ln>
        </p:spPr>
        <p:txBody>
          <a:bodyPr wrap="none" anchor="ctr">
            <a:spAutoFit/>
          </a:bodyPr>
          <a:lstStyle/>
          <a:p>
            <a:endParaRPr lang="en-US"/>
          </a:p>
        </p:txBody>
      </p:sp>
      <p:sp>
        <p:nvSpPr>
          <p:cNvPr id="2461" name="Text Box 413"/>
          <p:cNvSpPr txBox="1">
            <a:spLocks noChangeArrowheads="1"/>
          </p:cNvSpPr>
          <p:nvPr/>
        </p:nvSpPr>
        <p:spPr bwMode="auto">
          <a:xfrm>
            <a:off x="14997113" y="4613275"/>
            <a:ext cx="13681075" cy="701675"/>
          </a:xfrm>
          <a:prstGeom prst="rect">
            <a:avLst/>
          </a:prstGeom>
          <a:noFill/>
          <a:ln w="9525">
            <a:noFill/>
            <a:miter lim="800000"/>
            <a:headEnd/>
            <a:tailEnd/>
          </a:ln>
          <a:effectLst/>
        </p:spPr>
        <p:txBody>
          <a:bodyPr>
            <a:spAutoFit/>
          </a:bodyPr>
          <a:lstStyle/>
          <a:p>
            <a:pPr defTabSz="4389438">
              <a:spcBef>
                <a:spcPct val="0"/>
              </a:spcBef>
              <a:defRPr/>
            </a:pPr>
            <a:r>
              <a:rPr lang="en-US" sz="4000" b="1" baseline="0">
                <a:effectLst>
                  <a:outerShdw blurRad="38100" dist="38100" dir="2700000" algn="tl">
                    <a:srgbClr val="C0C0C0"/>
                  </a:outerShdw>
                </a:effectLst>
                <a:cs typeface="Arial" charset="0"/>
              </a:rPr>
              <a:t>Case 1: </a:t>
            </a:r>
            <a:r>
              <a:rPr lang="en-US" sz="4000" b="1" baseline="0" smtClean="0">
                <a:effectLst>
                  <a:outerShdw blurRad="38100" dist="38100" dir="2700000" algn="tl">
                    <a:srgbClr val="C0C0C0"/>
                  </a:outerShdw>
                </a:effectLst>
                <a:cs typeface="Arial" charset="0"/>
              </a:rPr>
              <a:t>6 </a:t>
            </a:r>
            <a:r>
              <a:rPr lang="en-US" sz="4000" b="1" baseline="0">
                <a:effectLst>
                  <a:outerShdw blurRad="38100" dist="38100" dir="2700000" algn="tl">
                    <a:srgbClr val="C0C0C0"/>
                  </a:outerShdw>
                </a:effectLst>
                <a:cs typeface="Arial" charset="0"/>
              </a:rPr>
              <a:t>August 2006</a:t>
            </a:r>
            <a:r>
              <a:rPr lang="en-US" sz="4000" baseline="0">
                <a:cs typeface="Arial" charset="0"/>
              </a:rPr>
              <a:t> </a:t>
            </a:r>
          </a:p>
        </p:txBody>
      </p:sp>
      <p:sp>
        <p:nvSpPr>
          <p:cNvPr id="2474" name="Text Box 426"/>
          <p:cNvSpPr txBox="1">
            <a:spLocks noChangeArrowheads="1"/>
          </p:cNvSpPr>
          <p:nvPr/>
        </p:nvSpPr>
        <p:spPr bwMode="auto">
          <a:xfrm>
            <a:off x="15863888" y="30734000"/>
            <a:ext cx="12384087" cy="1927225"/>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FF9900"/>
            </a:extrusionClr>
          </a:sp3d>
        </p:spPr>
        <p:txBody>
          <a:bodyPr>
            <a:spAutoFit/>
            <a:flatTx/>
          </a:bodyPr>
          <a:lstStyle/>
          <a:p>
            <a:pPr defTabSz="4389438">
              <a:spcBef>
                <a:spcPct val="0"/>
              </a:spcBef>
              <a:defRPr/>
            </a:pPr>
            <a:r>
              <a:rPr lang="en-US" sz="2400" b="1" baseline="0" dirty="0">
                <a:effectLst>
                  <a:outerShdw blurRad="38100" dist="38100" dir="2700000" algn="tl">
                    <a:srgbClr val="C0C0C0"/>
                  </a:outerShdw>
                </a:effectLst>
                <a:cs typeface="Arial" charset="0"/>
              </a:rPr>
              <a:t>Fig. 7</a:t>
            </a:r>
            <a:r>
              <a:rPr lang="en-US" sz="2400" baseline="0" dirty="0">
                <a:effectLst>
                  <a:outerShdw blurRad="38100" dist="38100" dir="2700000" algn="tl">
                    <a:srgbClr val="C0C0C0"/>
                  </a:outerShdw>
                </a:effectLst>
                <a:cs typeface="Arial" charset="0"/>
              </a:rPr>
              <a:t>: (a) WRF’s </a:t>
            </a:r>
            <a:r>
              <a:rPr lang="en-US" sz="2400" baseline="0" dirty="0" smtClean="0">
                <a:effectLst>
                  <a:outerShdw blurRad="38100" dist="38100" dir="2700000" algn="tl">
                    <a:srgbClr val="C0C0C0"/>
                  </a:outerShdw>
                </a:effectLst>
                <a:cs typeface="Arial" charset="0"/>
              </a:rPr>
              <a:t>Cu cloud </a:t>
            </a:r>
            <a:r>
              <a:rPr lang="en-US" sz="2400" baseline="0" dirty="0">
                <a:effectLst>
                  <a:outerShdw blurRad="38100" dist="38100" dir="2700000" algn="tl">
                    <a:srgbClr val="C0C0C0"/>
                  </a:outerShdw>
                </a:effectLst>
                <a:cs typeface="Arial" charset="0"/>
              </a:rPr>
              <a:t>top chronology (CTC) and the observed CTC with various other WRF derived stability parameters for 6 August. These parameters (LCL, LFC</a:t>
            </a:r>
            <a:r>
              <a:rPr lang="en-US" sz="2400" baseline="0">
                <a:effectLst>
                  <a:outerShdw blurRad="38100" dist="38100" dir="2700000" algn="tl">
                    <a:srgbClr val="C0C0C0"/>
                  </a:outerShdw>
                </a:effectLst>
                <a:cs typeface="Arial" charset="0"/>
              </a:rPr>
              <a:t>, </a:t>
            </a:r>
            <a:r>
              <a:rPr lang="en-US" sz="2400" baseline="0" smtClean="0">
                <a:effectLst>
                  <a:outerShdw blurRad="38100" dist="38100" dir="2700000" algn="tl">
                    <a:srgbClr val="C0C0C0"/>
                  </a:outerShdw>
                </a:effectLst>
                <a:cs typeface="Arial" charset="0"/>
              </a:rPr>
              <a:t>CBL top, </a:t>
            </a:r>
            <a:r>
              <a:rPr lang="en-US" sz="2400" baseline="0" dirty="0" smtClean="0">
                <a:effectLst>
                  <a:outerShdw blurRad="38100" dist="38100" dir="2700000" algn="tl">
                    <a:srgbClr val="C0C0C0"/>
                  </a:outerShdw>
                </a:effectLst>
                <a:cs typeface="Arial" charset="0"/>
              </a:rPr>
              <a:t>mixed layer CAPE</a:t>
            </a:r>
            <a:r>
              <a:rPr lang="en-US" sz="2400" baseline="0" dirty="0">
                <a:effectLst>
                  <a:outerShdw blurRad="38100" dist="38100" dir="2700000" algn="tl">
                    <a:srgbClr val="C0C0C0"/>
                  </a:outerShdw>
                </a:effectLst>
                <a:cs typeface="Arial" charset="0"/>
              </a:rPr>
              <a:t>, and </a:t>
            </a:r>
            <a:r>
              <a:rPr lang="en-US" sz="2400" baseline="0" smtClean="0">
                <a:effectLst>
                  <a:outerShdw blurRad="38100" dist="38100" dir="2700000" algn="tl">
                    <a:srgbClr val="C0C0C0"/>
                  </a:outerShdw>
                </a:effectLst>
                <a:cs typeface="Arial" charset="0"/>
              </a:rPr>
              <a:t>mixed layer CIN</a:t>
            </a:r>
            <a:r>
              <a:rPr lang="en-US" sz="2400" baseline="0" dirty="0">
                <a:effectLst>
                  <a:outerShdw blurRad="38100" dist="38100" dir="2700000" algn="tl">
                    <a:srgbClr val="C0C0C0"/>
                  </a:outerShdw>
                </a:effectLst>
                <a:cs typeface="Arial" charset="0"/>
              </a:rPr>
              <a:t>) were computed over a 30x30 km</a:t>
            </a:r>
            <a:r>
              <a:rPr lang="en-US" sz="2400" baseline="30000" dirty="0">
                <a:effectLst>
                  <a:outerShdw blurRad="38100" dist="38100" dir="2700000" algn="tl">
                    <a:srgbClr val="C0C0C0"/>
                  </a:outerShdw>
                </a:effectLst>
                <a:cs typeface="Arial" charset="0"/>
              </a:rPr>
              <a:t>2</a:t>
            </a:r>
            <a:r>
              <a:rPr lang="en-US" sz="2400" baseline="0" dirty="0">
                <a:effectLst>
                  <a:outerShdw blurRad="38100" dist="38100" dir="2700000" algn="tl">
                    <a:srgbClr val="C0C0C0"/>
                  </a:outerShdw>
                </a:effectLst>
                <a:cs typeface="Arial" charset="0"/>
              </a:rPr>
              <a:t> box. The cloud top chronology tracks the highest cloud liquid water and ice having a value at least 0.01 gkm</a:t>
            </a:r>
            <a:r>
              <a:rPr lang="en-US" sz="2400" baseline="30000" dirty="0">
                <a:effectLst>
                  <a:outerShdw blurRad="38100" dist="38100" dir="2700000" algn="tl">
                    <a:srgbClr val="C0C0C0"/>
                  </a:outerShdw>
                </a:effectLst>
                <a:cs typeface="Arial" charset="0"/>
              </a:rPr>
              <a:t>-3</a:t>
            </a:r>
            <a:r>
              <a:rPr lang="en-US" sz="2400" baseline="0" dirty="0">
                <a:effectLst>
                  <a:outerShdw blurRad="38100" dist="38100" dir="2700000" algn="tl">
                    <a:srgbClr val="C0C0C0"/>
                  </a:outerShdw>
                </a:effectLst>
                <a:cs typeface="Arial" charset="0"/>
              </a:rPr>
              <a:t>. The geographic location of the highest cloud element in WRF is shown in panel b</a:t>
            </a:r>
            <a:r>
              <a:rPr lang="en-US" sz="2400" baseline="0" dirty="0">
                <a:cs typeface="Arial" charset="0"/>
              </a:rPr>
              <a:t> .</a:t>
            </a:r>
            <a:endParaRPr lang="el-GR" sz="2400" baseline="0" dirty="0">
              <a:cs typeface="Arial" charset="0"/>
            </a:endParaRPr>
          </a:p>
        </p:txBody>
      </p:sp>
      <p:sp>
        <p:nvSpPr>
          <p:cNvPr id="2476" name="Text Box 428"/>
          <p:cNvSpPr txBox="1">
            <a:spLocks noChangeArrowheads="1"/>
          </p:cNvSpPr>
          <p:nvPr/>
        </p:nvSpPr>
        <p:spPr bwMode="auto">
          <a:xfrm>
            <a:off x="29686250" y="22256363"/>
            <a:ext cx="2881313" cy="701675"/>
          </a:xfrm>
          <a:prstGeom prst="rect">
            <a:avLst/>
          </a:prstGeom>
          <a:noFill/>
          <a:ln w="9525">
            <a:noFill/>
            <a:miter lim="800000"/>
            <a:headEnd/>
            <a:tailEnd/>
          </a:ln>
          <a:effectLst/>
        </p:spPr>
        <p:txBody>
          <a:bodyPr>
            <a:spAutoFit/>
          </a:bodyPr>
          <a:lstStyle/>
          <a:p>
            <a:pPr defTabSz="4389438">
              <a:spcBef>
                <a:spcPct val="0"/>
              </a:spcBef>
              <a:defRPr/>
            </a:pPr>
            <a:r>
              <a:rPr lang="en-US" sz="4000" b="1" baseline="0" dirty="0">
                <a:effectLst>
                  <a:outerShdw blurRad="38100" dist="38100" dir="2700000" algn="tl">
                    <a:srgbClr val="C0C0C0"/>
                  </a:outerShdw>
                </a:effectLst>
                <a:cs typeface="Arial" charset="0"/>
              </a:rPr>
              <a:t>Conclusions</a:t>
            </a:r>
            <a:endParaRPr lang="en-US" sz="4000" baseline="0" dirty="0">
              <a:cs typeface="Arial" charset="0"/>
            </a:endParaRPr>
          </a:p>
        </p:txBody>
      </p:sp>
      <p:pic>
        <p:nvPicPr>
          <p:cNvPr id="1053" name="Picture 432" descr="wrf_d03_terrain_isff_midpoints_paper_fig"/>
          <p:cNvPicPr>
            <a:picLocks noChangeAspect="1" noChangeArrowheads="1"/>
          </p:cNvPicPr>
          <p:nvPr/>
        </p:nvPicPr>
        <p:blipFill>
          <a:blip r:embed="rId7"/>
          <a:srcRect/>
          <a:stretch>
            <a:fillRect/>
          </a:stretch>
        </p:blipFill>
        <p:spPr bwMode="auto">
          <a:xfrm>
            <a:off x="8320088" y="12812713"/>
            <a:ext cx="6316662" cy="4583112"/>
          </a:xfrm>
          <a:prstGeom prst="rect">
            <a:avLst/>
          </a:prstGeom>
          <a:noFill/>
          <a:ln w="9525">
            <a:noFill/>
            <a:miter lim="800000"/>
            <a:headEnd/>
            <a:tailEnd/>
          </a:ln>
        </p:spPr>
      </p:pic>
      <p:pic>
        <p:nvPicPr>
          <p:cNvPr id="1054" name="Picture 433" descr="evolution_schematic"/>
          <p:cNvPicPr>
            <a:picLocks noChangeAspect="1" noChangeArrowheads="1"/>
          </p:cNvPicPr>
          <p:nvPr/>
        </p:nvPicPr>
        <p:blipFill>
          <a:blip r:embed="rId8"/>
          <a:srcRect/>
          <a:stretch>
            <a:fillRect/>
          </a:stretch>
        </p:blipFill>
        <p:spPr bwMode="auto">
          <a:xfrm>
            <a:off x="523875" y="22652038"/>
            <a:ext cx="10080625" cy="5834062"/>
          </a:xfrm>
          <a:prstGeom prst="rect">
            <a:avLst/>
          </a:prstGeom>
          <a:noFill/>
          <a:ln w="9525">
            <a:noFill/>
            <a:miter lim="800000"/>
            <a:headEnd/>
            <a:tailEnd/>
          </a:ln>
        </p:spPr>
      </p:pic>
      <p:sp>
        <p:nvSpPr>
          <p:cNvPr id="2483" name="Text Box 435"/>
          <p:cNvSpPr txBox="1">
            <a:spLocks noChangeArrowheads="1"/>
          </p:cNvSpPr>
          <p:nvPr/>
        </p:nvSpPr>
        <p:spPr bwMode="auto">
          <a:xfrm>
            <a:off x="631825" y="28841700"/>
            <a:ext cx="13428663" cy="3416320"/>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FF9900"/>
            </a:extrusionClr>
          </a:sp3d>
        </p:spPr>
        <p:txBody>
          <a:bodyPr>
            <a:spAutoFit/>
            <a:flatTx/>
          </a:bodyPr>
          <a:lstStyle/>
          <a:p>
            <a:pPr defTabSz="4389438">
              <a:spcBef>
                <a:spcPct val="0"/>
              </a:spcBef>
              <a:defRPr/>
            </a:pPr>
            <a:r>
              <a:rPr lang="en-US" sz="2400" b="1" baseline="0" dirty="0">
                <a:effectLst>
                  <a:outerShdw blurRad="38100" dist="38100" dir="2700000" algn="tl">
                    <a:srgbClr val="C0C0C0"/>
                  </a:outerShdw>
                </a:effectLst>
                <a:cs typeface="Arial" charset="0"/>
              </a:rPr>
              <a:t>Fig. 3</a:t>
            </a:r>
            <a:r>
              <a:rPr lang="en-US" sz="2400" baseline="0" dirty="0">
                <a:effectLst>
                  <a:outerShdw blurRad="38100" dist="38100" dir="2700000" algn="tl">
                    <a:srgbClr val="C0C0C0"/>
                  </a:outerShdw>
                </a:effectLst>
                <a:cs typeface="Arial" charset="0"/>
              </a:rPr>
              <a:t>: Conceptual view of the diurnal evolution of a weakly-capped CBL and thermally-forced circulation over an isolated mountain under negligible mean wind and enough moisture for shallow to mediocre cumulus development (the focus </a:t>
            </a:r>
            <a:r>
              <a:rPr lang="en-US" sz="2400" baseline="0" dirty="0" smtClean="0">
                <a:effectLst>
                  <a:outerShdw blurRad="38100" dist="38100" dir="2700000" algn="tl">
                    <a:srgbClr val="C0C0C0"/>
                  </a:outerShdw>
                </a:effectLst>
                <a:cs typeface="Arial" charset="0"/>
              </a:rPr>
              <a:t>of </a:t>
            </a:r>
            <a:r>
              <a:rPr lang="en-US" sz="2400" baseline="0" dirty="0">
                <a:effectLst>
                  <a:outerShdw blurRad="38100" dist="38100" dir="2700000" algn="tl">
                    <a:srgbClr val="C0C0C0"/>
                  </a:outerShdw>
                </a:effectLst>
                <a:cs typeface="Arial" charset="0"/>
              </a:rPr>
              <a:t>Demko </a:t>
            </a:r>
            <a:r>
              <a:rPr lang="en-US" sz="2400" baseline="0" dirty="0" smtClean="0">
                <a:effectLst>
                  <a:outerShdw blurRad="38100" dist="38100" dir="2700000" algn="tl">
                    <a:srgbClr val="C0C0C0"/>
                  </a:outerShdw>
                </a:effectLst>
                <a:cs typeface="Arial" charset="0"/>
              </a:rPr>
              <a:t>and Geerts 2010). </a:t>
            </a:r>
            <a:r>
              <a:rPr lang="en-US" sz="2400" baseline="0" dirty="0">
                <a:effectLst>
                  <a:outerShdw blurRad="38100" dist="38100" dir="2700000" algn="tl">
                    <a:srgbClr val="C0C0C0"/>
                  </a:outerShdw>
                </a:effectLst>
                <a:cs typeface="Arial" charset="0"/>
              </a:rPr>
              <a:t>The horizontal (vertical) dimensions of the west-east cross section are ~50 km (~5 km). The times shown are: (a) near sunrise; (b) shortly before </a:t>
            </a:r>
            <a:r>
              <a:rPr lang="en-US" sz="2400" baseline="0" dirty="0" err="1">
                <a:effectLst>
                  <a:outerShdw blurRad="38100" dist="38100" dir="2700000" algn="tl">
                    <a:srgbClr val="C0C0C0"/>
                  </a:outerShdw>
                </a:effectLst>
                <a:cs typeface="Arial" charset="0"/>
              </a:rPr>
              <a:t>orographic</a:t>
            </a:r>
            <a:r>
              <a:rPr lang="en-US" sz="2400" baseline="0" dirty="0">
                <a:effectLst>
                  <a:outerShdw blurRad="38100" dist="38100" dir="2700000" algn="tl">
                    <a:srgbClr val="C0C0C0"/>
                  </a:outerShdw>
                </a:effectLst>
                <a:cs typeface="Arial" charset="0"/>
              </a:rPr>
              <a:t> cumulus development; (c) </a:t>
            </a:r>
            <a:r>
              <a:rPr lang="en-US" sz="2400" baseline="0" dirty="0" err="1">
                <a:effectLst>
                  <a:outerShdw blurRad="38100" dist="38100" dir="2700000" algn="tl">
                    <a:srgbClr val="C0C0C0"/>
                  </a:outerShdw>
                </a:effectLst>
                <a:cs typeface="Arial" charset="0"/>
              </a:rPr>
              <a:t>orographic</a:t>
            </a:r>
            <a:r>
              <a:rPr lang="en-US" sz="2400" baseline="0" dirty="0">
                <a:effectLst>
                  <a:outerShdw blurRad="38100" dist="38100" dir="2700000" algn="tl">
                    <a:srgbClr val="C0C0C0"/>
                  </a:outerShdw>
                </a:effectLst>
                <a:cs typeface="Arial" charset="0"/>
              </a:rPr>
              <a:t> cumulus phase, typically around solar noon; (d) near sunset. Red contours are dry </a:t>
            </a:r>
            <a:r>
              <a:rPr lang="en-US" sz="2400" baseline="0" dirty="0" err="1">
                <a:effectLst>
                  <a:outerShdw blurRad="38100" dist="38100" dir="2700000" algn="tl">
                    <a:srgbClr val="C0C0C0"/>
                  </a:outerShdw>
                </a:effectLst>
                <a:cs typeface="Arial" charset="0"/>
              </a:rPr>
              <a:t>isentropes</a:t>
            </a:r>
            <a:r>
              <a:rPr lang="en-US" sz="2400" baseline="0" dirty="0">
                <a:effectLst>
                  <a:outerShdw blurRad="38100" dist="38100" dir="2700000" algn="tl">
                    <a:srgbClr val="C0C0C0"/>
                  </a:outerShdw>
                </a:effectLst>
                <a:cs typeface="Arial" charset="0"/>
              </a:rPr>
              <a:t>, purple contours indicate variations of the height of the 850 </a:t>
            </a:r>
            <a:r>
              <a:rPr lang="en-US" sz="2400" baseline="0" dirty="0" err="1">
                <a:effectLst>
                  <a:outerShdw blurRad="38100" dist="38100" dir="2700000" algn="tl">
                    <a:srgbClr val="C0C0C0"/>
                  </a:outerShdw>
                </a:effectLst>
                <a:cs typeface="Arial" charset="0"/>
              </a:rPr>
              <a:t>hPa</a:t>
            </a:r>
            <a:r>
              <a:rPr lang="en-US" sz="2400" baseline="0" dirty="0">
                <a:effectLst>
                  <a:outerShdw blurRad="38100" dist="38100" dir="2700000" algn="tl">
                    <a:srgbClr val="C0C0C0"/>
                  </a:outerShdw>
                </a:effectLst>
                <a:cs typeface="Arial" charset="0"/>
              </a:rPr>
              <a:t> surface (Z</a:t>
            </a:r>
            <a:r>
              <a:rPr lang="en-US" sz="2400" dirty="0">
                <a:effectLst>
                  <a:outerShdw blurRad="38100" dist="38100" dir="2700000" algn="tl">
                    <a:srgbClr val="C0C0C0"/>
                  </a:outerShdw>
                </a:effectLst>
                <a:cs typeface="Arial" charset="0"/>
              </a:rPr>
              <a:t>850</a:t>
            </a:r>
            <a:r>
              <a:rPr lang="en-US" sz="2400" baseline="0" dirty="0">
                <a:effectLst>
                  <a:outerShdw blurRad="38100" dist="38100" dir="2700000" algn="tl">
                    <a:srgbClr val="C0C0C0"/>
                  </a:outerShdw>
                </a:effectLst>
                <a:cs typeface="Arial" charset="0"/>
              </a:rPr>
              <a:t>) and thus the direction of the pressure gradient, the bold grey contour is the top of the CBL or the nocturnal boundary-layer (NBL), and the black arrowed contours indicate the mean secondary circulation. The sign of the surface sensible heat (SH) flux is indicated by the squiggly arrow near the surface, pointing upward for a positive heat flux.</a:t>
            </a:r>
          </a:p>
        </p:txBody>
      </p:sp>
      <p:sp>
        <p:nvSpPr>
          <p:cNvPr id="2484" name="Text Box 436"/>
          <p:cNvSpPr txBox="1">
            <a:spLocks noChangeArrowheads="1"/>
          </p:cNvSpPr>
          <p:nvPr/>
        </p:nvSpPr>
        <p:spPr bwMode="auto">
          <a:xfrm>
            <a:off x="10736110" y="22939375"/>
            <a:ext cx="3467254" cy="5262979"/>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00FF64"/>
            </a:extrusionClr>
          </a:sp3d>
        </p:spPr>
        <p:txBody>
          <a:bodyPr wrap="square">
            <a:spAutoFit/>
            <a:flatTx/>
          </a:bodyPr>
          <a:lstStyle/>
          <a:p>
            <a:pPr defTabSz="4389438">
              <a:defRPr/>
            </a:pPr>
            <a:r>
              <a:rPr lang="en-US" sz="2400" baseline="0" dirty="0">
                <a:effectLst>
                  <a:outerShdw blurRad="38100" dist="38100" dir="2700000" algn="tl">
                    <a:srgbClr val="C0C0C0"/>
                  </a:outerShdw>
                </a:effectLst>
                <a:cs typeface="Arial" charset="0"/>
              </a:rPr>
              <a:t>The schematic on the left shows the diurnal evolution of the thermally-forced circulation with </a:t>
            </a:r>
            <a:r>
              <a:rPr lang="en-US" sz="2400" baseline="0" dirty="0" smtClean="0">
                <a:effectLst>
                  <a:outerShdw blurRad="38100" dist="38100" dir="2700000" algn="tl">
                    <a:srgbClr val="C0C0C0"/>
                  </a:outerShdw>
                </a:effectLst>
                <a:cs typeface="Arial" charset="0"/>
              </a:rPr>
              <a:t>shallow moist </a:t>
            </a:r>
            <a:r>
              <a:rPr lang="en-US" sz="2400" baseline="0" dirty="0">
                <a:effectLst>
                  <a:outerShdw blurRad="38100" dist="38100" dir="2700000" algn="tl">
                    <a:srgbClr val="C0C0C0"/>
                  </a:outerShdw>
                </a:effectLst>
                <a:cs typeface="Arial" charset="0"/>
              </a:rPr>
              <a:t>convection </a:t>
            </a:r>
            <a:r>
              <a:rPr lang="en-US" sz="2400" baseline="0" dirty="0" smtClean="0">
                <a:effectLst>
                  <a:outerShdw blurRad="38100" dist="38100" dir="2700000" algn="tl">
                    <a:srgbClr val="C0C0C0"/>
                  </a:outerShdw>
                </a:effectLst>
                <a:cs typeface="Arial" charset="0"/>
              </a:rPr>
              <a:t>(Demko and Geerts 2010). The schematic is idealized in ignoring a mean wind, which will deform the circulation. In </a:t>
            </a:r>
            <a:r>
              <a:rPr lang="en-US" sz="2400" baseline="0" dirty="0">
                <a:effectLst>
                  <a:outerShdw blurRad="38100" dist="38100" dir="2700000" algn="tl">
                    <a:srgbClr val="C0C0C0"/>
                  </a:outerShdw>
                </a:effectLst>
                <a:cs typeface="Arial" charset="0"/>
              </a:rPr>
              <a:t>this </a:t>
            </a:r>
            <a:r>
              <a:rPr lang="en-US" sz="2400" baseline="0" dirty="0" smtClean="0">
                <a:effectLst>
                  <a:outerShdw blurRad="38100" dist="38100" dir="2700000" algn="tl">
                    <a:srgbClr val="C0C0C0"/>
                  </a:outerShdw>
                </a:effectLst>
                <a:cs typeface="Arial" charset="0"/>
              </a:rPr>
              <a:t>poster </a:t>
            </a:r>
            <a:r>
              <a:rPr lang="en-US" sz="2400" baseline="0" dirty="0">
                <a:effectLst>
                  <a:outerShdw blurRad="38100" dist="38100" dir="2700000" algn="tl">
                    <a:srgbClr val="C0C0C0"/>
                  </a:outerShdw>
                </a:effectLst>
                <a:cs typeface="Arial" charset="0"/>
              </a:rPr>
              <a:t>we examine the two-way interaction between the BL circulation and deep convection.</a:t>
            </a:r>
          </a:p>
        </p:txBody>
      </p:sp>
      <p:sp>
        <p:nvSpPr>
          <p:cNvPr id="2491" name="Text Box 443"/>
          <p:cNvSpPr txBox="1">
            <a:spLocks noChangeArrowheads="1"/>
          </p:cNvSpPr>
          <p:nvPr/>
        </p:nvSpPr>
        <p:spPr bwMode="auto">
          <a:xfrm>
            <a:off x="26484263" y="5441950"/>
            <a:ext cx="2806700" cy="5632311"/>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FF9900"/>
            </a:extrusionClr>
          </a:sp3d>
        </p:spPr>
        <p:txBody>
          <a:bodyPr>
            <a:spAutoFit/>
            <a:flatTx/>
          </a:bodyPr>
          <a:lstStyle/>
          <a:p>
            <a:pPr defTabSz="4389438">
              <a:spcBef>
                <a:spcPct val="0"/>
              </a:spcBef>
              <a:defRPr/>
            </a:pPr>
            <a:r>
              <a:rPr lang="en-US" sz="2400" b="1" baseline="0" dirty="0">
                <a:effectLst>
                  <a:outerShdw blurRad="38100" dist="38100" dir="2700000" algn="tl">
                    <a:srgbClr val="C0C0C0"/>
                  </a:outerShdw>
                </a:effectLst>
                <a:cs typeface="Arial" charset="0"/>
              </a:rPr>
              <a:t>Fig. 4</a:t>
            </a:r>
            <a:r>
              <a:rPr lang="en-US" sz="2400" baseline="0" dirty="0">
                <a:effectLst>
                  <a:outerShdw blurRad="38100" dist="38100" dir="2700000" algn="tl">
                    <a:srgbClr val="C0C0C0"/>
                  </a:outerShdw>
                </a:effectLst>
                <a:cs typeface="Arial" charset="0"/>
              </a:rPr>
              <a:t>: </a:t>
            </a:r>
            <a:r>
              <a:rPr lang="en-US" sz="2400" baseline="0" dirty="0" smtClean="0">
                <a:effectLst>
                  <a:outerShdw blurRad="38100" dist="38100" dir="2700000" algn="tl">
                    <a:srgbClr val="C0C0C0"/>
                  </a:outerShdw>
                </a:effectLst>
                <a:cs typeface="Arial" charset="0"/>
              </a:rPr>
              <a:t>North-south average cross section of </a:t>
            </a:r>
            <a:r>
              <a:rPr lang="el-GR" sz="2400" baseline="0" dirty="0">
                <a:effectLst>
                  <a:outerShdw blurRad="38100" dist="38100" dir="2700000" algn="tl">
                    <a:srgbClr val="C0C0C0"/>
                  </a:outerShdw>
                </a:effectLst>
                <a:cs typeface="Arial" charset="0"/>
              </a:rPr>
              <a:t>θ</a:t>
            </a:r>
            <a:r>
              <a:rPr lang="en-US" sz="2400" baseline="30000" dirty="0">
                <a:effectLst>
                  <a:outerShdw blurRad="38100" dist="38100" dir="2700000" algn="tl">
                    <a:srgbClr val="C0C0C0"/>
                  </a:outerShdw>
                </a:effectLst>
                <a:cs typeface="Arial" charset="0"/>
              </a:rPr>
              <a:t>’</a:t>
            </a:r>
            <a:r>
              <a:rPr lang="en-US" sz="2400" dirty="0" err="1">
                <a:effectLst>
                  <a:outerShdw blurRad="38100" dist="38100" dir="2700000" algn="tl">
                    <a:srgbClr val="C0C0C0"/>
                  </a:outerShdw>
                </a:effectLst>
                <a:cs typeface="Arial" charset="0"/>
              </a:rPr>
              <a:t>west,east</a:t>
            </a:r>
            <a:r>
              <a:rPr lang="en-US" sz="2400" dirty="0">
                <a:effectLst>
                  <a:outerShdw blurRad="38100" dist="38100" dir="2700000" algn="tl">
                    <a:srgbClr val="C0C0C0"/>
                  </a:outerShdw>
                </a:effectLst>
                <a:cs typeface="Arial" charset="0"/>
              </a:rPr>
              <a:t> </a:t>
            </a:r>
            <a:r>
              <a:rPr lang="en-US" sz="2400" baseline="0" dirty="0">
                <a:effectLst>
                  <a:outerShdw blurRad="38100" dist="38100" dir="2700000" algn="tl">
                    <a:srgbClr val="C0C0C0"/>
                  </a:outerShdw>
                </a:effectLst>
                <a:cs typeface="Arial" charset="0"/>
              </a:rPr>
              <a:t>, u</a:t>
            </a:r>
            <a:r>
              <a:rPr lang="en-US" sz="2400" baseline="30000" dirty="0">
                <a:effectLst>
                  <a:outerShdw blurRad="38100" dist="38100" dir="2700000" algn="tl">
                    <a:srgbClr val="C0C0C0"/>
                  </a:outerShdw>
                </a:effectLst>
                <a:cs typeface="Arial" charset="0"/>
              </a:rPr>
              <a:t>’</a:t>
            </a:r>
            <a:r>
              <a:rPr lang="en-US" sz="2400" baseline="0" dirty="0">
                <a:effectLst>
                  <a:outerShdw blurRad="38100" dist="38100" dir="2700000" algn="tl">
                    <a:srgbClr val="C0C0C0"/>
                  </a:outerShdw>
                </a:effectLst>
                <a:cs typeface="Arial" charset="0"/>
              </a:rPr>
              <a:t>, w,</a:t>
            </a:r>
            <a:r>
              <a:rPr lang="en-US" sz="2400" baseline="0" dirty="0">
                <a:cs typeface="Arial" charset="0"/>
              </a:rPr>
              <a:t> </a:t>
            </a:r>
            <a:r>
              <a:rPr lang="en-US" sz="2400" baseline="0" dirty="0">
                <a:effectLst>
                  <a:outerShdw blurRad="38100" dist="38100" dir="2700000" algn="tl">
                    <a:srgbClr val="C0C0C0"/>
                  </a:outerShdw>
                </a:effectLst>
                <a:cs typeface="Arial" charset="0"/>
              </a:rPr>
              <a:t>and PBL height for 12 (a), 15 (b), 18 (c), and 21 (d) UTC 06 August 2006. </a:t>
            </a:r>
            <a:r>
              <a:rPr lang="en-US" sz="2400" baseline="0" dirty="0" smtClean="0">
                <a:effectLst>
                  <a:outerShdw blurRad="38100" dist="38100" dir="2700000" algn="tl">
                    <a:srgbClr val="C0C0C0"/>
                  </a:outerShdw>
                </a:effectLst>
                <a:cs typeface="Arial" charset="0"/>
              </a:rPr>
              <a:t>The perturbations are from the mean profiles. These profiles are shown on the side: </a:t>
            </a:r>
            <a:r>
              <a:rPr lang="el-GR" sz="2400" baseline="0" dirty="0">
                <a:effectLst>
                  <a:outerShdw blurRad="38100" dist="38100" dir="2700000" algn="tl">
                    <a:srgbClr val="C0C0C0"/>
                  </a:outerShdw>
                </a:effectLst>
                <a:cs typeface="Arial" charset="0"/>
              </a:rPr>
              <a:t>θ</a:t>
            </a:r>
            <a:r>
              <a:rPr lang="en-US" sz="2400" dirty="0">
                <a:effectLst>
                  <a:outerShdw blurRad="38100" dist="38100" dir="2700000" algn="tl">
                    <a:srgbClr val="C0C0C0"/>
                  </a:outerShdw>
                </a:effectLst>
                <a:cs typeface="Arial" charset="0"/>
              </a:rPr>
              <a:t>west</a:t>
            </a:r>
            <a:r>
              <a:rPr lang="en-US" sz="2400" baseline="0" dirty="0">
                <a:effectLst>
                  <a:outerShdw blurRad="38100" dist="38100" dir="2700000" algn="tl">
                    <a:srgbClr val="C0C0C0"/>
                  </a:outerShdw>
                </a:effectLst>
                <a:cs typeface="Arial" charset="0"/>
              </a:rPr>
              <a:t> (solid), </a:t>
            </a:r>
            <a:r>
              <a:rPr lang="el-GR" sz="2400" baseline="0" dirty="0">
                <a:effectLst>
                  <a:outerShdw blurRad="38100" dist="38100" dir="2700000" algn="tl">
                    <a:srgbClr val="C0C0C0"/>
                  </a:outerShdw>
                </a:effectLst>
                <a:cs typeface="Arial" charset="0"/>
              </a:rPr>
              <a:t>θ</a:t>
            </a:r>
            <a:r>
              <a:rPr lang="en-US" sz="2400" dirty="0">
                <a:effectLst>
                  <a:outerShdw blurRad="38100" dist="38100" dir="2700000" algn="tl">
                    <a:srgbClr val="C0C0C0"/>
                  </a:outerShdw>
                </a:effectLst>
                <a:cs typeface="Arial" charset="0"/>
              </a:rPr>
              <a:t>east</a:t>
            </a:r>
            <a:r>
              <a:rPr lang="en-US" sz="2400" baseline="0" dirty="0">
                <a:effectLst>
                  <a:outerShdw blurRad="38100" dist="38100" dir="2700000" algn="tl">
                    <a:srgbClr val="C0C0C0"/>
                  </a:outerShdw>
                </a:effectLst>
                <a:cs typeface="Arial" charset="0"/>
              </a:rPr>
              <a:t> (dashed) (profiles on the left) and u (profile on the right).</a:t>
            </a:r>
            <a:endParaRPr lang="el-GR" sz="2400" baseline="0" dirty="0">
              <a:effectLst>
                <a:outerShdw blurRad="38100" dist="38100" dir="2700000" algn="tl">
                  <a:srgbClr val="C0C0C0"/>
                </a:outerShdw>
              </a:effectLst>
              <a:cs typeface="Arial" charset="0"/>
            </a:endParaRPr>
          </a:p>
        </p:txBody>
      </p:sp>
      <p:sp>
        <p:nvSpPr>
          <p:cNvPr id="2492" name="Text Box 444"/>
          <p:cNvSpPr txBox="1">
            <a:spLocks noChangeArrowheads="1"/>
          </p:cNvSpPr>
          <p:nvPr/>
        </p:nvSpPr>
        <p:spPr bwMode="auto">
          <a:xfrm>
            <a:off x="14889163" y="11887200"/>
            <a:ext cx="14509750" cy="1570038"/>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00FF64"/>
            </a:extrusionClr>
          </a:sp3d>
        </p:spPr>
        <p:txBody>
          <a:bodyPr>
            <a:spAutoFit/>
            <a:flatTx/>
          </a:bodyPr>
          <a:lstStyle/>
          <a:p>
            <a:pPr defTabSz="4389438">
              <a:spcBef>
                <a:spcPct val="0"/>
              </a:spcBef>
              <a:defRPr/>
            </a:pPr>
            <a:r>
              <a:rPr lang="en-US" sz="2400" baseline="0" dirty="0">
                <a:effectLst>
                  <a:outerShdw blurRad="38100" dist="38100" dir="2700000" algn="tl">
                    <a:srgbClr val="C0C0C0"/>
                  </a:outerShdw>
                </a:effectLst>
                <a:cs typeface="Arial" charset="0"/>
              </a:rPr>
              <a:t>By 21 UTC, the PBL has deepened to ~675 </a:t>
            </a:r>
            <a:r>
              <a:rPr lang="en-US" sz="2400" baseline="0" dirty="0" err="1">
                <a:effectLst>
                  <a:outerShdw blurRad="38100" dist="38100" dir="2700000" algn="tl">
                    <a:srgbClr val="C0C0C0"/>
                  </a:outerShdw>
                </a:effectLst>
                <a:cs typeface="Arial" charset="0"/>
              </a:rPr>
              <a:t>hPa</a:t>
            </a:r>
            <a:r>
              <a:rPr lang="en-US" sz="2400" baseline="0" dirty="0">
                <a:effectLst>
                  <a:outerShdw blurRad="38100" dist="38100" dir="2700000" algn="tl">
                    <a:srgbClr val="C0C0C0"/>
                  </a:outerShdw>
                </a:effectLst>
                <a:cs typeface="Arial" charset="0"/>
              </a:rPr>
              <a:t> over the mountain. The warm dome is approximately 15 km wide, extends over the majority of the CBL, and has strength of up to 2 K. The anabatic flow is rather symmetric on both sides with maxima </a:t>
            </a:r>
            <a:r>
              <a:rPr lang="en-US" sz="2400" i="1" baseline="0" dirty="0">
                <a:effectLst>
                  <a:outerShdw blurRad="38100" dist="38100" dir="2700000" algn="tl">
                    <a:srgbClr val="C0C0C0"/>
                  </a:outerShdw>
                </a:effectLst>
                <a:cs typeface="Arial" charset="0"/>
              </a:rPr>
              <a:t>u’</a:t>
            </a:r>
            <a:r>
              <a:rPr lang="en-US" sz="2400" baseline="0" dirty="0">
                <a:effectLst>
                  <a:outerShdw blurRad="38100" dist="38100" dir="2700000" algn="tl">
                    <a:srgbClr val="C0C0C0"/>
                  </a:outerShdw>
                </a:effectLst>
                <a:cs typeface="Arial" charset="0"/>
              </a:rPr>
              <a:t> located near the surface and on the western slopes. The anabatic circulation collides slightly downwind (west) of the crest, and is the main focus of precipitation and a deep </a:t>
            </a:r>
            <a:r>
              <a:rPr lang="en-US" sz="2400" baseline="0" dirty="0" err="1">
                <a:effectLst>
                  <a:outerShdw blurRad="38100" dist="38100" dir="2700000" algn="tl">
                    <a:srgbClr val="C0C0C0"/>
                  </a:outerShdw>
                </a:effectLst>
                <a:cs typeface="Arial" charset="0"/>
              </a:rPr>
              <a:t>Cb</a:t>
            </a:r>
            <a:r>
              <a:rPr lang="en-US" sz="2400" baseline="0" dirty="0">
                <a:effectLst>
                  <a:outerShdw blurRad="38100" dist="38100" dir="2700000" algn="tl">
                    <a:srgbClr val="C0C0C0"/>
                  </a:outerShdw>
                </a:effectLst>
                <a:cs typeface="Arial" charset="0"/>
              </a:rPr>
              <a:t> burst (</a:t>
            </a:r>
            <a:r>
              <a:rPr lang="en-US" sz="2000" baseline="0" dirty="0">
                <a:effectLst>
                  <a:outerShdw blurRad="38100" dist="38100" dir="2700000" algn="tl">
                    <a:srgbClr val="C0C0C0"/>
                  </a:outerShdw>
                </a:effectLst>
                <a:cs typeface="Arial" charset="0"/>
              </a:rPr>
              <a:t>23 UTC 06 Aug – 01 UTC 07 Aug</a:t>
            </a:r>
            <a:r>
              <a:rPr lang="en-US" sz="2400" baseline="0" dirty="0">
                <a:effectLst>
                  <a:outerShdw blurRad="38100" dist="38100" dir="2700000" algn="tl">
                    <a:srgbClr val="C0C0C0"/>
                  </a:outerShdw>
                </a:effectLst>
                <a:cs typeface="Arial" charset="0"/>
              </a:rPr>
              <a:t>). </a:t>
            </a:r>
          </a:p>
        </p:txBody>
      </p:sp>
      <p:sp>
        <p:nvSpPr>
          <p:cNvPr id="2496" name="Text Box 448"/>
          <p:cNvSpPr txBox="1">
            <a:spLocks noChangeArrowheads="1"/>
          </p:cNvSpPr>
          <p:nvPr/>
        </p:nvSpPr>
        <p:spPr bwMode="auto">
          <a:xfrm>
            <a:off x="24464963" y="14665325"/>
            <a:ext cx="4791075" cy="5632311"/>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FF9900"/>
            </a:extrusionClr>
          </a:sp3d>
        </p:spPr>
        <p:txBody>
          <a:bodyPr>
            <a:spAutoFit/>
            <a:flatTx/>
          </a:bodyPr>
          <a:lstStyle/>
          <a:p>
            <a:pPr defTabSz="4389438">
              <a:spcBef>
                <a:spcPct val="0"/>
              </a:spcBef>
              <a:defRPr/>
            </a:pPr>
            <a:r>
              <a:rPr lang="en-US" sz="2400" b="1" baseline="0" dirty="0">
                <a:effectLst>
                  <a:outerShdw blurRad="38100" dist="38100" dir="2700000" algn="tl">
                    <a:srgbClr val="C0C0C0"/>
                  </a:outerShdw>
                </a:effectLst>
                <a:cs typeface="Arial" charset="0"/>
              </a:rPr>
              <a:t>Fig. 5</a:t>
            </a:r>
            <a:r>
              <a:rPr lang="en-US" sz="2400" baseline="0" dirty="0">
                <a:effectLst>
                  <a:outerShdw blurRad="38100" dist="38100" dir="2700000" algn="tl">
                    <a:srgbClr val="C0C0C0"/>
                  </a:outerShdw>
                </a:effectLst>
                <a:cs typeface="Arial" charset="0"/>
              </a:rPr>
              <a:t>:</a:t>
            </a:r>
            <a:r>
              <a:rPr lang="en-US" sz="2000" baseline="0" dirty="0">
                <a:effectLst>
                  <a:outerShdw blurRad="38100" dist="38100" dir="2700000" algn="tl">
                    <a:srgbClr val="C0C0C0"/>
                  </a:outerShdw>
                </a:effectLst>
                <a:cs typeface="Arial" charset="0"/>
              </a:rPr>
              <a:t> </a:t>
            </a:r>
            <a:r>
              <a:rPr lang="en-US" sz="2400" baseline="0" dirty="0">
                <a:effectLst>
                  <a:outerShdw blurRad="38100" dist="38100" dir="2700000" algn="tl">
                    <a:srgbClr val="C0C0C0"/>
                  </a:outerShdw>
                </a:effectLst>
                <a:cs typeface="Arial" charset="0"/>
              </a:rPr>
              <a:t>Time versus height plot of mountain-scale (30x30 km</a:t>
            </a:r>
            <a:r>
              <a:rPr lang="en-US" sz="2400" baseline="30000" dirty="0">
                <a:effectLst>
                  <a:outerShdw blurRad="38100" dist="38100" dir="2700000" algn="tl">
                    <a:srgbClr val="C0C0C0"/>
                  </a:outerShdw>
                </a:effectLst>
                <a:cs typeface="Arial" charset="0"/>
              </a:rPr>
              <a:t>2</a:t>
            </a:r>
            <a:r>
              <a:rPr lang="en-US" sz="2400" baseline="0" dirty="0">
                <a:effectLst>
                  <a:outerShdw blurRad="38100" dist="38100" dir="2700000" algn="tl">
                    <a:srgbClr val="C0C0C0"/>
                  </a:outerShdw>
                </a:effectLst>
                <a:cs typeface="Arial" charset="0"/>
              </a:rPr>
              <a:t>) convergence (color shaded), mean vertical velocity as inferred from the convergence field (black solid and dotted lines), and </a:t>
            </a:r>
            <a:r>
              <a:rPr lang="en-US" sz="2400" baseline="0" dirty="0" smtClean="0">
                <a:effectLst>
                  <a:outerShdw blurRad="38100" dist="38100" dir="2700000" algn="tl">
                    <a:srgbClr val="C0C0C0"/>
                  </a:outerShdw>
                </a:effectLst>
                <a:cs typeface="Arial" charset="0"/>
              </a:rPr>
              <a:t>CBL </a:t>
            </a:r>
            <a:r>
              <a:rPr lang="en-US" sz="2400" baseline="0" dirty="0">
                <a:effectLst>
                  <a:outerShdw blurRad="38100" dist="38100" dir="2700000" algn="tl">
                    <a:srgbClr val="C0C0C0"/>
                  </a:outerShdw>
                </a:effectLst>
                <a:cs typeface="Arial" charset="0"/>
              </a:rPr>
              <a:t>height (black dashed). Note the daytime deepening of the </a:t>
            </a:r>
            <a:r>
              <a:rPr lang="en-US" sz="2400" baseline="0" dirty="0" smtClean="0">
                <a:effectLst>
                  <a:outerShdw blurRad="38100" dist="38100" dir="2700000" algn="tl">
                    <a:srgbClr val="C0C0C0"/>
                  </a:outerShdw>
                </a:effectLst>
                <a:cs typeface="Arial" charset="0"/>
              </a:rPr>
              <a:t>CBL </a:t>
            </a:r>
            <a:r>
              <a:rPr lang="en-US" sz="2400" baseline="0" dirty="0">
                <a:effectLst>
                  <a:outerShdw blurRad="38100" dist="38100" dir="2700000" algn="tl">
                    <a:srgbClr val="C0C0C0"/>
                  </a:outerShdw>
                </a:effectLst>
                <a:cs typeface="Arial" charset="0"/>
              </a:rPr>
              <a:t>in sync with the deepening of </a:t>
            </a:r>
            <a:r>
              <a:rPr lang="en-US" sz="2400" baseline="0" dirty="0" smtClean="0">
                <a:effectLst>
                  <a:outerShdw blurRad="38100" dist="38100" dir="2700000" algn="tl">
                    <a:srgbClr val="C0C0C0"/>
                  </a:outerShdw>
                </a:effectLst>
                <a:cs typeface="Arial" charset="0"/>
              </a:rPr>
              <a:t>mountain-scale convergence. </a:t>
            </a:r>
            <a:r>
              <a:rPr lang="en-US" sz="2400" baseline="0" dirty="0">
                <a:effectLst>
                  <a:outerShdw blurRad="38100" dist="38100" dir="2700000" algn="tl">
                    <a:srgbClr val="C0C0C0"/>
                  </a:outerShdw>
                </a:effectLst>
                <a:cs typeface="Arial" charset="0"/>
              </a:rPr>
              <a:t>Deep convection starting at 23 UTC produces low-level subsidence and near-surface divergence (cold pool dynamics). Local solar noon is at 19:30 UTC, sunrise at 12:35 UTC, sunset at 02:25 UTC.</a:t>
            </a:r>
            <a:endParaRPr lang="el-GR" sz="2400" baseline="0" dirty="0">
              <a:effectLst>
                <a:outerShdw blurRad="38100" dist="38100" dir="2700000" algn="tl">
                  <a:srgbClr val="C0C0C0"/>
                </a:outerShdw>
              </a:effectLst>
              <a:cs typeface="Arial" charset="0"/>
            </a:endParaRPr>
          </a:p>
        </p:txBody>
      </p:sp>
      <p:pic>
        <p:nvPicPr>
          <p:cNvPr id="1060" name="Picture 449" descr="20060806v3_f06_f30_cp_div_w_900sqkm_topo_slope"/>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4816138" y="13579475"/>
            <a:ext cx="9469437" cy="6994525"/>
          </a:xfrm>
          <a:prstGeom prst="rect">
            <a:avLst/>
          </a:prstGeom>
          <a:noFill/>
          <a:ln w="9525">
            <a:noFill/>
            <a:miter lim="800000"/>
            <a:headEnd/>
            <a:tailEnd/>
          </a:ln>
        </p:spPr>
      </p:pic>
      <p:pic>
        <p:nvPicPr>
          <p:cNvPr id="1061" name="Picture 450" descr="20060806v3_f12_f21_complex_xsec_composite_large_topo_slope"/>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14816138" y="5189538"/>
            <a:ext cx="11407775" cy="6496050"/>
          </a:xfrm>
          <a:prstGeom prst="rect">
            <a:avLst/>
          </a:prstGeom>
          <a:noFill/>
          <a:ln w="9525">
            <a:noFill/>
            <a:miter lim="800000"/>
            <a:headEnd/>
            <a:tailEnd/>
          </a:ln>
        </p:spPr>
      </p:pic>
      <p:pic>
        <p:nvPicPr>
          <p:cNvPr id="1062" name="Picture 451" descr="20060806_p_diff_wrfv3_topo_slope_combined_f06_f30_avg_sqkm"/>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0851813" y="20778788"/>
            <a:ext cx="8547100" cy="4718050"/>
          </a:xfrm>
          <a:prstGeom prst="rect">
            <a:avLst/>
          </a:prstGeom>
          <a:solidFill>
            <a:schemeClr val="bg1">
              <a:alpha val="70195"/>
            </a:schemeClr>
          </a:solidFill>
          <a:ln w="9525">
            <a:noFill/>
            <a:miter lim="800000"/>
            <a:headEnd/>
            <a:tailEnd/>
          </a:ln>
        </p:spPr>
      </p:pic>
      <p:sp>
        <p:nvSpPr>
          <p:cNvPr id="2500" name="Text Box 452"/>
          <p:cNvSpPr txBox="1">
            <a:spLocks noChangeArrowheads="1"/>
          </p:cNvSpPr>
          <p:nvPr/>
        </p:nvSpPr>
        <p:spPr bwMode="auto">
          <a:xfrm>
            <a:off x="14924088" y="20916900"/>
            <a:ext cx="5653087" cy="4524375"/>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FF9900"/>
            </a:extrusionClr>
          </a:sp3d>
        </p:spPr>
        <p:txBody>
          <a:bodyPr>
            <a:spAutoFit/>
            <a:flatTx/>
          </a:bodyPr>
          <a:lstStyle/>
          <a:p>
            <a:pPr defTabSz="4389438">
              <a:spcBef>
                <a:spcPct val="0"/>
              </a:spcBef>
              <a:defRPr/>
            </a:pPr>
            <a:r>
              <a:rPr lang="en-US" sz="2400" b="1" baseline="0" dirty="0">
                <a:effectLst>
                  <a:outerShdw blurRad="38100" dist="38100" dir="2700000" algn="tl">
                    <a:srgbClr val="C0C0C0"/>
                  </a:outerShdw>
                </a:effectLst>
                <a:cs typeface="Arial" charset="0"/>
              </a:rPr>
              <a:t>Fig. 6</a:t>
            </a:r>
            <a:r>
              <a:rPr lang="en-US" sz="2400" baseline="0" dirty="0">
                <a:effectLst>
                  <a:outerShdw blurRad="38100" dist="38100" dir="2700000" algn="tl">
                    <a:srgbClr val="C0C0C0"/>
                  </a:outerShdw>
                </a:effectLst>
                <a:cs typeface="Arial" charset="0"/>
              </a:rPr>
              <a:t>: Hydrostatic pressure difference between Mt. Lemmon and closed boxes (black, left axis) and subsequent surface convergence (grey, right axis) for (a) 100, (b) 400, (c) 900, and (d) 1600 km</a:t>
            </a:r>
            <a:r>
              <a:rPr lang="en-US" sz="2400" baseline="30000" dirty="0">
                <a:effectLst>
                  <a:outerShdw blurRad="38100" dist="38100" dir="2700000" algn="tl">
                    <a:srgbClr val="C0C0C0"/>
                  </a:outerShdw>
                </a:effectLst>
                <a:cs typeface="Arial" charset="0"/>
              </a:rPr>
              <a:t>2</a:t>
            </a:r>
            <a:r>
              <a:rPr lang="en-US" sz="2400" baseline="0" dirty="0">
                <a:effectLst>
                  <a:outerShdw blurRad="38100" dist="38100" dir="2700000" algn="tl">
                    <a:srgbClr val="C0C0C0"/>
                  </a:outerShdw>
                </a:effectLst>
                <a:cs typeface="Arial" charset="0"/>
              </a:rPr>
              <a:t> boxes for period 06 UTC 06 August through 06 UTC 07 August. The vertical lines show the time of minimum &amp; maximum values, when the PGF becomes directed toward the mountain, and when surface flow becomes convergent. The average height MSL of each box is shown in the upper left side of each figure.</a:t>
            </a:r>
            <a:r>
              <a:rPr lang="en-US" sz="2400" baseline="0" dirty="0">
                <a:cs typeface="Arial" charset="0"/>
              </a:rPr>
              <a:t> </a:t>
            </a:r>
            <a:endParaRPr lang="el-GR" sz="2400" baseline="0" dirty="0">
              <a:cs typeface="Arial" charset="0"/>
            </a:endParaRPr>
          </a:p>
        </p:txBody>
      </p:sp>
      <p:pic>
        <p:nvPicPr>
          <p:cNvPr id="1064" name="Picture 453" descr="2006080600v3_cloudtop_chron_convective_stats_topo_slope"/>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15824200" y="25892125"/>
            <a:ext cx="12569825" cy="4679950"/>
          </a:xfrm>
          <a:prstGeom prst="rect">
            <a:avLst/>
          </a:prstGeom>
          <a:solidFill>
            <a:schemeClr val="bg1">
              <a:alpha val="50195"/>
            </a:schemeClr>
          </a:solidFill>
          <a:ln w="9525">
            <a:noFill/>
            <a:miter lim="800000"/>
            <a:headEnd/>
            <a:tailEnd/>
          </a:ln>
        </p:spPr>
      </p:pic>
      <p:grpSp>
        <p:nvGrpSpPr>
          <p:cNvPr id="1065" name="Group 460"/>
          <p:cNvGrpSpPr>
            <a:grpSpLocks/>
          </p:cNvGrpSpPr>
          <p:nvPr/>
        </p:nvGrpSpPr>
        <p:grpSpPr bwMode="auto">
          <a:xfrm>
            <a:off x="29829125" y="4578350"/>
            <a:ext cx="13898563" cy="6638925"/>
            <a:chOff x="18768" y="7238"/>
            <a:chExt cx="8755" cy="4182"/>
          </a:xfrm>
        </p:grpSpPr>
        <p:pic>
          <p:nvPicPr>
            <p:cNvPr id="1075" name="Picture 454" descr="20060806_f19_2mtheta_wind_3d_v3_topo_slope"/>
            <p:cNvPicPr>
              <a:picLocks noChangeAspect="1" noChangeArrowheads="1"/>
            </p:cNvPicPr>
            <p:nvPr/>
          </p:nvPicPr>
          <p:blipFill>
            <a:blip r:embed="rId13"/>
            <a:srcRect/>
            <a:stretch>
              <a:fillRect/>
            </a:stretch>
          </p:blipFill>
          <p:spPr bwMode="auto">
            <a:xfrm>
              <a:off x="18768" y="7238"/>
              <a:ext cx="2896" cy="2073"/>
            </a:xfrm>
            <a:prstGeom prst="rect">
              <a:avLst/>
            </a:prstGeom>
            <a:noFill/>
            <a:ln w="9525">
              <a:noFill/>
              <a:miter lim="800000"/>
              <a:headEnd/>
              <a:tailEnd/>
            </a:ln>
          </p:spPr>
        </p:pic>
        <p:pic>
          <p:nvPicPr>
            <p:cNvPr id="1076" name="Picture 455" descr="20060806_f20_2mtheta_wind_3d_v3_topo_slope"/>
            <p:cNvPicPr>
              <a:picLocks noChangeAspect="1" noChangeArrowheads="1"/>
            </p:cNvPicPr>
            <p:nvPr/>
          </p:nvPicPr>
          <p:blipFill>
            <a:blip r:embed="rId14"/>
            <a:srcRect/>
            <a:stretch>
              <a:fillRect/>
            </a:stretch>
          </p:blipFill>
          <p:spPr bwMode="auto">
            <a:xfrm>
              <a:off x="21701" y="7238"/>
              <a:ext cx="2896" cy="2073"/>
            </a:xfrm>
            <a:prstGeom prst="rect">
              <a:avLst/>
            </a:prstGeom>
            <a:noFill/>
            <a:ln w="9525">
              <a:noFill/>
              <a:miter lim="800000"/>
              <a:headEnd/>
              <a:tailEnd/>
            </a:ln>
          </p:spPr>
        </p:pic>
        <p:pic>
          <p:nvPicPr>
            <p:cNvPr id="1077" name="Picture 456" descr="20060806_f21_2mtheta_wind_3d_v3_topo_slope"/>
            <p:cNvPicPr>
              <a:picLocks noChangeAspect="1" noChangeArrowheads="1"/>
            </p:cNvPicPr>
            <p:nvPr/>
          </p:nvPicPr>
          <p:blipFill>
            <a:blip r:embed="rId15"/>
            <a:srcRect/>
            <a:stretch>
              <a:fillRect/>
            </a:stretch>
          </p:blipFill>
          <p:spPr bwMode="auto">
            <a:xfrm>
              <a:off x="24627" y="7238"/>
              <a:ext cx="2896" cy="2073"/>
            </a:xfrm>
            <a:prstGeom prst="rect">
              <a:avLst/>
            </a:prstGeom>
            <a:noFill/>
            <a:ln w="9525">
              <a:noFill/>
              <a:miter lim="800000"/>
              <a:headEnd/>
              <a:tailEnd/>
            </a:ln>
          </p:spPr>
        </p:pic>
        <p:pic>
          <p:nvPicPr>
            <p:cNvPr id="1078" name="Picture 457" descr="20060806_f22_2mtheta_wind_3d_v3_topo_slope"/>
            <p:cNvPicPr>
              <a:picLocks noChangeAspect="1" noChangeArrowheads="1"/>
            </p:cNvPicPr>
            <p:nvPr/>
          </p:nvPicPr>
          <p:blipFill>
            <a:blip r:embed="rId16"/>
            <a:srcRect/>
            <a:stretch>
              <a:fillRect/>
            </a:stretch>
          </p:blipFill>
          <p:spPr bwMode="auto">
            <a:xfrm>
              <a:off x="18768" y="9347"/>
              <a:ext cx="2896" cy="2073"/>
            </a:xfrm>
            <a:prstGeom prst="rect">
              <a:avLst/>
            </a:prstGeom>
            <a:noFill/>
            <a:ln w="9525">
              <a:noFill/>
              <a:miter lim="800000"/>
              <a:headEnd/>
              <a:tailEnd/>
            </a:ln>
          </p:spPr>
        </p:pic>
        <p:pic>
          <p:nvPicPr>
            <p:cNvPr id="1079" name="Picture 458" descr="20060806_f23_2mtheta_wind_3d_v3_topo_slope"/>
            <p:cNvPicPr>
              <a:picLocks noChangeAspect="1" noChangeArrowheads="1"/>
            </p:cNvPicPr>
            <p:nvPr/>
          </p:nvPicPr>
          <p:blipFill>
            <a:blip r:embed="rId17"/>
            <a:srcRect/>
            <a:stretch>
              <a:fillRect/>
            </a:stretch>
          </p:blipFill>
          <p:spPr bwMode="auto">
            <a:xfrm>
              <a:off x="21701" y="9347"/>
              <a:ext cx="2896" cy="2073"/>
            </a:xfrm>
            <a:prstGeom prst="rect">
              <a:avLst/>
            </a:prstGeom>
            <a:noFill/>
            <a:ln w="9525">
              <a:noFill/>
              <a:miter lim="800000"/>
              <a:headEnd/>
              <a:tailEnd/>
            </a:ln>
          </p:spPr>
        </p:pic>
        <p:pic>
          <p:nvPicPr>
            <p:cNvPr id="1080" name="Picture 459" descr="20060806_f24_2mtheta_wind_3d_v3_topo_slope"/>
            <p:cNvPicPr>
              <a:picLocks noChangeAspect="1" noChangeArrowheads="1"/>
            </p:cNvPicPr>
            <p:nvPr/>
          </p:nvPicPr>
          <p:blipFill>
            <a:blip r:embed="rId18"/>
            <a:srcRect/>
            <a:stretch>
              <a:fillRect/>
            </a:stretch>
          </p:blipFill>
          <p:spPr bwMode="auto">
            <a:xfrm>
              <a:off x="24620" y="9338"/>
              <a:ext cx="2896" cy="2073"/>
            </a:xfrm>
            <a:prstGeom prst="rect">
              <a:avLst/>
            </a:prstGeom>
            <a:noFill/>
            <a:ln w="9525">
              <a:noFill/>
              <a:miter lim="800000"/>
              <a:headEnd/>
              <a:tailEnd/>
            </a:ln>
          </p:spPr>
        </p:pic>
      </p:grpSp>
      <p:sp>
        <p:nvSpPr>
          <p:cNvPr id="2509" name="Text Box 461"/>
          <p:cNvSpPr txBox="1">
            <a:spLocks noChangeArrowheads="1"/>
          </p:cNvSpPr>
          <p:nvPr/>
        </p:nvSpPr>
        <p:spPr bwMode="auto">
          <a:xfrm>
            <a:off x="29902150" y="11455400"/>
            <a:ext cx="13754100" cy="2657475"/>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FF9900"/>
            </a:extrusionClr>
          </a:sp3d>
        </p:spPr>
        <p:txBody>
          <a:bodyPr>
            <a:spAutoFit/>
            <a:flatTx/>
          </a:bodyPr>
          <a:lstStyle/>
          <a:p>
            <a:pPr defTabSz="4389438">
              <a:spcBef>
                <a:spcPct val="0"/>
              </a:spcBef>
              <a:defRPr/>
            </a:pPr>
            <a:r>
              <a:rPr lang="en-US" sz="2400" b="1" baseline="0" dirty="0">
                <a:effectLst>
                  <a:outerShdw blurRad="38100" dist="38100" dir="2700000" algn="tl">
                    <a:srgbClr val="C0C0C0"/>
                  </a:outerShdw>
                </a:effectLst>
                <a:cs typeface="Arial" charset="0"/>
              </a:rPr>
              <a:t>Fig. 8</a:t>
            </a:r>
            <a:r>
              <a:rPr lang="en-US" sz="2400" baseline="0" dirty="0">
                <a:effectLst>
                  <a:outerShdw blurRad="38100" dist="38100" dir="2700000" algn="tl">
                    <a:srgbClr val="C0C0C0"/>
                  </a:outerShdw>
                </a:effectLst>
                <a:cs typeface="Arial" charset="0"/>
              </a:rPr>
              <a:t>: 2 m potential temperature (color shaded surface), 10 m wind (barbs), and cloud liquid or frozen water </a:t>
            </a:r>
            <a:r>
              <a:rPr lang="en-US" sz="2400" baseline="0" dirty="0" err="1">
                <a:effectLst>
                  <a:outerShdw blurRad="38100" dist="38100" dir="2700000" algn="tl">
                    <a:srgbClr val="C0C0C0"/>
                  </a:outerShdw>
                </a:effectLst>
                <a:cs typeface="Arial" charset="0"/>
              </a:rPr>
              <a:t>isosurface</a:t>
            </a:r>
            <a:r>
              <a:rPr lang="en-US" sz="2400" baseline="0" dirty="0">
                <a:effectLst>
                  <a:outerShdw blurRad="38100" dist="38100" dir="2700000" algn="tl">
                    <a:srgbClr val="C0C0C0"/>
                  </a:outerShdw>
                </a:effectLst>
                <a:cs typeface="Arial" charset="0"/>
              </a:rPr>
              <a:t> of 0.01 gkm</a:t>
            </a:r>
            <a:r>
              <a:rPr lang="en-US" sz="2400" baseline="30000" dirty="0">
                <a:effectLst>
                  <a:outerShdw blurRad="38100" dist="38100" dir="2700000" algn="tl">
                    <a:srgbClr val="C0C0C0"/>
                  </a:outerShdw>
                </a:effectLst>
                <a:cs typeface="Arial" charset="0"/>
              </a:rPr>
              <a:t>-1</a:t>
            </a:r>
            <a:r>
              <a:rPr lang="en-US" sz="2400" baseline="0" dirty="0">
                <a:effectLst>
                  <a:outerShdw blurRad="38100" dist="38100" dir="2700000" algn="tl">
                    <a:srgbClr val="C0C0C0"/>
                  </a:outerShdw>
                </a:effectLst>
                <a:cs typeface="Arial" charset="0"/>
              </a:rPr>
              <a:t> for WRF forecast hours 19, 20, 21 (top/left to right), 22, 23 UTC 06 August, and 00 UTC 07 August (bottom/left to right). Also illustrated are 1 hr accumulated precipitation contours over terrain in intervals of 0.01, 0.1, 0.25, 0.5 inches respectively. Cloud </a:t>
            </a:r>
            <a:r>
              <a:rPr lang="en-US" sz="2400" baseline="0" dirty="0" err="1">
                <a:effectLst>
                  <a:outerShdw blurRad="38100" dist="38100" dir="2700000" algn="tl">
                    <a:srgbClr val="C0C0C0"/>
                  </a:outerShdw>
                </a:effectLst>
                <a:cs typeface="Arial" charset="0"/>
              </a:rPr>
              <a:t>isosurfaces</a:t>
            </a:r>
            <a:r>
              <a:rPr lang="en-US" sz="2400" baseline="0" dirty="0">
                <a:effectLst>
                  <a:outerShdw blurRad="38100" dist="38100" dir="2700000" algn="tl">
                    <a:srgbClr val="C0C0C0"/>
                  </a:outerShdw>
                </a:effectLst>
                <a:cs typeface="Arial" charset="0"/>
              </a:rPr>
              <a:t> are only showed within the 900 km</a:t>
            </a:r>
            <a:r>
              <a:rPr lang="en-US" sz="2400" baseline="30000" dirty="0">
                <a:effectLst>
                  <a:outerShdw blurRad="38100" dist="38100" dir="2700000" algn="tl">
                    <a:srgbClr val="C0C0C0"/>
                  </a:outerShdw>
                </a:effectLst>
                <a:cs typeface="Arial" charset="0"/>
              </a:rPr>
              <a:t>2</a:t>
            </a:r>
            <a:r>
              <a:rPr lang="en-US" sz="2400" baseline="0" dirty="0">
                <a:effectLst>
                  <a:outerShdw blurRad="38100" dist="38100" dir="2700000" algn="tl">
                    <a:srgbClr val="C0C0C0"/>
                  </a:outerShdw>
                </a:effectLst>
                <a:cs typeface="Arial" charset="0"/>
              </a:rPr>
              <a:t> box centered on Mt. Lemmon to reduce image clutter. Notice how the majority of convection and subsequent precipitation is centered upon </a:t>
            </a:r>
            <a:r>
              <a:rPr lang="en-US" sz="2400" baseline="0" dirty="0" err="1">
                <a:effectLst>
                  <a:outerShdw blurRad="38100" dist="38100" dir="2700000" algn="tl">
                    <a:srgbClr val="C0C0C0"/>
                  </a:outerShdw>
                </a:effectLst>
                <a:cs typeface="Arial" charset="0"/>
              </a:rPr>
              <a:t>Pusch</a:t>
            </a:r>
            <a:r>
              <a:rPr lang="en-US" sz="2400" baseline="0" dirty="0">
                <a:effectLst>
                  <a:outerShdw blurRad="38100" dist="38100" dir="2700000" algn="tl">
                    <a:srgbClr val="C0C0C0"/>
                  </a:outerShdw>
                </a:effectLst>
                <a:cs typeface="Arial" charset="0"/>
              </a:rPr>
              <a:t> ridge, where the anabatic circulation belts collide slightly downwind of the peaks generating a narrow column of upward motion.</a:t>
            </a:r>
            <a:endParaRPr lang="el-GR" sz="2400" baseline="0" dirty="0">
              <a:cs typeface="Arial" charset="0"/>
            </a:endParaRPr>
          </a:p>
        </p:txBody>
      </p:sp>
      <p:sp>
        <p:nvSpPr>
          <p:cNvPr id="2522" name="Text Box 474"/>
          <p:cNvSpPr txBox="1">
            <a:spLocks noChangeArrowheads="1"/>
          </p:cNvSpPr>
          <p:nvPr/>
        </p:nvSpPr>
        <p:spPr bwMode="auto">
          <a:xfrm>
            <a:off x="29794200" y="20402604"/>
            <a:ext cx="13754100" cy="1569660"/>
          </a:xfrm>
          <a:prstGeom prst="rect">
            <a:avLst/>
          </a:prstGeom>
          <a:noFill/>
          <a:ln w="9525">
            <a:solidFill>
              <a:srgbClr val="FF9900"/>
            </a:solidFill>
            <a:miter lim="800000"/>
            <a:headEnd/>
            <a:tailEnd/>
          </a:ln>
          <a:effectLst/>
          <a:scene3d>
            <a:camera prst="legacyObliqueTopRight"/>
            <a:lightRig rig="legacyFlat4" dir="t"/>
          </a:scene3d>
          <a:sp3d extrusionH="290500" prstMaterial="legacyMatte">
            <a:bevelT w="13500" h="13500" prst="angle"/>
            <a:bevelB w="13500" h="13500" prst="angle"/>
            <a:extrusionClr>
              <a:srgbClr val="FF9900"/>
            </a:extrusionClr>
          </a:sp3d>
        </p:spPr>
        <p:txBody>
          <a:bodyPr>
            <a:spAutoFit/>
            <a:flatTx/>
          </a:bodyPr>
          <a:lstStyle/>
          <a:p>
            <a:pPr defTabSz="4389438">
              <a:spcBef>
                <a:spcPct val="0"/>
              </a:spcBef>
              <a:defRPr/>
            </a:pPr>
            <a:r>
              <a:rPr lang="en-US" sz="2400" b="1" baseline="0" dirty="0">
                <a:effectLst>
                  <a:outerShdw blurRad="38100" dist="38100" dir="2700000" algn="tl">
                    <a:srgbClr val="C0C0C0"/>
                  </a:outerShdw>
                </a:effectLst>
                <a:cs typeface="Arial" charset="0"/>
              </a:rPr>
              <a:t>Fig. 9</a:t>
            </a:r>
            <a:r>
              <a:rPr lang="en-US" sz="2400" baseline="0" dirty="0">
                <a:effectLst>
                  <a:outerShdw blurRad="38100" dist="38100" dir="2700000" algn="tl">
                    <a:srgbClr val="C0C0C0"/>
                  </a:outerShdw>
                </a:effectLst>
                <a:cs typeface="Arial" charset="0"/>
              </a:rPr>
              <a:t>: </a:t>
            </a:r>
            <a:r>
              <a:rPr lang="en-US" sz="2400" baseline="0" dirty="0" smtClean="0">
                <a:effectLst>
                  <a:outerShdw blurRad="38100" dist="38100" dir="2700000" algn="tl">
                    <a:srgbClr val="C0C0C0"/>
                  </a:outerShdw>
                </a:effectLst>
                <a:cs typeface="Arial" charset="0"/>
              </a:rPr>
              <a:t>Horizontal and vertical mass fluxes in/out of the three volumes shown </a:t>
            </a:r>
            <a:r>
              <a:rPr lang="en-US" sz="2400" baseline="0" dirty="0" smtClean="0">
                <a:effectLst>
                  <a:outerShdw blurRad="38100" dist="38100" dir="2700000" algn="tl">
                    <a:srgbClr val="C0C0C0"/>
                  </a:outerShdw>
                </a:effectLst>
                <a:cs typeface="Arial" charset="0"/>
              </a:rPr>
              <a:t>schematically in the insert image at </a:t>
            </a:r>
            <a:r>
              <a:rPr lang="en-US" sz="2400" baseline="0" dirty="0" smtClean="0">
                <a:effectLst>
                  <a:outerShdw blurRad="38100" dist="38100" dir="2700000" algn="tl">
                    <a:srgbClr val="C0C0C0"/>
                  </a:outerShdw>
                </a:effectLst>
                <a:cs typeface="Arial" charset="0"/>
              </a:rPr>
              <a:t>23 UTC </a:t>
            </a:r>
            <a:r>
              <a:rPr lang="en-US" sz="2400" baseline="0" dirty="0" smtClean="0">
                <a:effectLst>
                  <a:outerShdw blurRad="38100" dist="38100" dir="2700000" algn="tl">
                    <a:srgbClr val="C0C0C0"/>
                  </a:outerShdw>
                </a:effectLst>
                <a:cs typeface="Arial" charset="0"/>
              </a:rPr>
              <a:t>(3.5 hours after solar noon) for 6 August, a case with deep convection </a:t>
            </a:r>
            <a:r>
              <a:rPr lang="en-US" sz="2400" baseline="0" dirty="0" smtClean="0">
                <a:effectLst>
                  <a:outerShdw blurRad="38100" dist="38100" dir="2700000" algn="tl">
                    <a:srgbClr val="C0C0C0"/>
                  </a:outerShdw>
                </a:effectLst>
                <a:cs typeface="Arial" charset="0"/>
              </a:rPr>
              <a:t>(a) and </a:t>
            </a:r>
            <a:r>
              <a:rPr lang="en-US" sz="2400" baseline="0" dirty="0" smtClean="0">
                <a:effectLst>
                  <a:outerShdw blurRad="38100" dist="38100" dir="2700000" algn="tl">
                    <a:srgbClr val="C0C0C0"/>
                  </a:outerShdw>
                </a:effectLst>
                <a:cs typeface="Arial" charset="0"/>
              </a:rPr>
              <a:t>12 July, a dry case (b</a:t>
            </a:r>
            <a:r>
              <a:rPr lang="en-US" sz="2400" baseline="0" dirty="0" smtClean="0">
                <a:effectLst>
                  <a:outerShdw blurRad="38100" dist="38100" dir="2700000" algn="tl">
                    <a:srgbClr val="C0C0C0"/>
                  </a:outerShdw>
                </a:effectLst>
                <a:cs typeface="Arial" charset="0"/>
              </a:rPr>
              <a:t>). Arrows indicate the direction of flux. Flux quantities are in units of 10</a:t>
            </a:r>
            <a:r>
              <a:rPr lang="en-US" sz="2400" baseline="30000" dirty="0" smtClean="0">
                <a:effectLst>
                  <a:outerShdw blurRad="38100" dist="38100" dir="2700000" algn="tl">
                    <a:srgbClr val="C0C0C0"/>
                  </a:outerShdw>
                </a:effectLst>
                <a:cs typeface="Arial" charset="0"/>
              </a:rPr>
              <a:t>6</a:t>
            </a:r>
            <a:r>
              <a:rPr lang="en-US" sz="2400" baseline="0" dirty="0" smtClean="0">
                <a:effectLst>
                  <a:outerShdw blurRad="38100" dist="38100" dir="2700000" algn="tl">
                    <a:srgbClr val="C0C0C0"/>
                  </a:outerShdw>
                </a:effectLst>
                <a:cs typeface="Arial" charset="0"/>
              </a:rPr>
              <a:t> kg s</a:t>
            </a:r>
            <a:r>
              <a:rPr lang="en-US" sz="2400" baseline="30000" dirty="0" smtClean="0">
                <a:effectLst>
                  <a:outerShdw blurRad="38100" dist="38100" dir="2700000" algn="tl">
                    <a:srgbClr val="C0C0C0"/>
                  </a:outerShdw>
                </a:effectLst>
                <a:cs typeface="Arial" charset="0"/>
              </a:rPr>
              <a:t>-1</a:t>
            </a:r>
            <a:r>
              <a:rPr lang="en-US" sz="2400" baseline="0" dirty="0" smtClean="0">
                <a:effectLst>
                  <a:outerShdw blurRad="38100" dist="38100" dir="2700000" algn="tl">
                    <a:srgbClr val="C0C0C0"/>
                  </a:outerShdw>
                </a:effectLst>
                <a:cs typeface="Arial" charset="0"/>
              </a:rPr>
              <a:t>. The terrain and 0.01 g kg</a:t>
            </a:r>
            <a:r>
              <a:rPr lang="en-US" sz="2400" baseline="30000" dirty="0" smtClean="0">
                <a:effectLst>
                  <a:outerShdw blurRad="38100" dist="38100" dir="2700000" algn="tl">
                    <a:srgbClr val="C0C0C0"/>
                  </a:outerShdw>
                </a:effectLst>
                <a:cs typeface="Arial" charset="0"/>
              </a:rPr>
              <a:t>-1</a:t>
            </a:r>
            <a:r>
              <a:rPr lang="en-US" sz="2400" baseline="0" dirty="0" smtClean="0">
                <a:effectLst>
                  <a:outerShdw blurRad="38100" dist="38100" dir="2700000" algn="tl">
                    <a:srgbClr val="C0C0C0"/>
                  </a:outerShdw>
                </a:effectLst>
                <a:cs typeface="Arial" charset="0"/>
              </a:rPr>
              <a:t> cloud </a:t>
            </a:r>
            <a:r>
              <a:rPr lang="en-US" sz="2400" baseline="0" dirty="0" err="1" smtClean="0">
                <a:effectLst>
                  <a:outerShdw blurRad="38100" dist="38100" dir="2700000" algn="tl">
                    <a:srgbClr val="C0C0C0"/>
                  </a:outerShdw>
                </a:effectLst>
                <a:cs typeface="Arial" charset="0"/>
              </a:rPr>
              <a:t>isosurfaces</a:t>
            </a:r>
            <a:r>
              <a:rPr lang="en-US" sz="2400" baseline="0" dirty="0" smtClean="0">
                <a:effectLst>
                  <a:outerShdw blurRad="38100" dist="38100" dir="2700000" algn="tl">
                    <a:srgbClr val="C0C0C0"/>
                  </a:outerShdw>
                </a:effectLst>
                <a:cs typeface="Arial" charset="0"/>
              </a:rPr>
              <a:t> are shown as </a:t>
            </a:r>
            <a:r>
              <a:rPr lang="en-US" sz="2400" baseline="0" dirty="0" smtClean="0">
                <a:effectLst>
                  <a:outerShdw blurRad="38100" dist="38100" dir="2700000" algn="tl">
                    <a:srgbClr val="C0C0C0"/>
                  </a:outerShdw>
                </a:effectLst>
                <a:cs typeface="Arial" charset="0"/>
              </a:rPr>
              <a:t>well. Note that the convective BL is much deeper on 12 July than on 6 August</a:t>
            </a:r>
            <a:endParaRPr lang="el-GR" sz="2400" baseline="0" dirty="0">
              <a:effectLst>
                <a:outerShdw blurRad="38100" dist="38100" dir="2700000" algn="tl">
                  <a:srgbClr val="C0C0C0"/>
                </a:outerShdw>
              </a:effectLst>
              <a:cs typeface="Arial" charset="0"/>
            </a:endParaRPr>
          </a:p>
        </p:txBody>
      </p:sp>
      <p:sp>
        <p:nvSpPr>
          <p:cNvPr id="56" name="TextBox 55"/>
          <p:cNvSpPr txBox="1"/>
          <p:nvPr/>
        </p:nvSpPr>
        <p:spPr>
          <a:xfrm>
            <a:off x="108742" y="-70286"/>
            <a:ext cx="4128053" cy="646331"/>
          </a:xfrm>
          <a:prstGeom prst="rect">
            <a:avLst/>
          </a:prstGeom>
          <a:noFill/>
        </p:spPr>
        <p:txBody>
          <a:bodyPr wrap="none" rtlCol="0">
            <a:spAutoFit/>
          </a:bodyPr>
          <a:lstStyle/>
          <a:p>
            <a:r>
              <a:rPr lang="en-US" sz="5400" b="1" dirty="0" smtClean="0"/>
              <a:t>P5-27: EMS2010-239</a:t>
            </a:r>
            <a:endParaRPr lang="en-US" sz="5400" b="1" dirty="0"/>
          </a:p>
        </p:txBody>
      </p:sp>
      <p:pic>
        <p:nvPicPr>
          <p:cNvPr id="1027" name="Picture 3" descr="2006080600_200607012_3d_budget_bw"/>
          <p:cNvPicPr>
            <a:picLocks noChangeAspect="1" noChangeArrowheads="1"/>
          </p:cNvPicPr>
          <p:nvPr/>
        </p:nvPicPr>
        <p:blipFill>
          <a:blip r:embed="rId19"/>
          <a:srcRect/>
          <a:stretch>
            <a:fillRect/>
          </a:stretch>
        </p:blipFill>
        <p:spPr bwMode="auto">
          <a:xfrm>
            <a:off x="29795895" y="14231907"/>
            <a:ext cx="10523049" cy="4783204"/>
          </a:xfrm>
          <a:prstGeom prst="rect">
            <a:avLst/>
          </a:prstGeom>
          <a:noFill/>
          <a:ln w="9525">
            <a:noFill/>
            <a:miter lim="800000"/>
            <a:headEnd/>
            <a:tailEnd/>
          </a:ln>
        </p:spPr>
      </p:pic>
      <p:pic>
        <p:nvPicPr>
          <p:cNvPr id="1028" name="Picture 4" descr="20060806_20060712_f12_f25_budget_difference"/>
          <p:cNvPicPr>
            <a:picLocks noChangeAspect="1" noChangeArrowheads="1"/>
          </p:cNvPicPr>
          <p:nvPr/>
        </p:nvPicPr>
        <p:blipFill>
          <a:blip r:embed="rId20"/>
          <a:srcRect l="21029" t="63985" r="15884"/>
          <a:stretch>
            <a:fillRect/>
          </a:stretch>
        </p:blipFill>
        <p:spPr bwMode="auto">
          <a:xfrm>
            <a:off x="39544866" y="17664129"/>
            <a:ext cx="4097168" cy="26289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4"/>
                                        </p:tgtEl>
                                        <p:attrNameLst>
                                          <p:attrName>style.visibility</p:attrName>
                                        </p:attrNameLst>
                                      </p:cBhvr>
                                      <p:to>
                                        <p:strVal val="visible"/>
                                      </p:to>
                                    </p:set>
                                    <p:animEffect transition="in" filter="fade">
                                      <p:cBhvr>
                                        <p:cTn id="7" dur="500"/>
                                        <p:tgtEl>
                                          <p:spTgt spid="2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14"/>
                                        </p:tgtEl>
                                      </p:cBhvr>
                                    </p:animEffect>
                                    <p:set>
                                      <p:cBhvr>
                                        <p:cTn id="12" dur="1" fill="hold">
                                          <p:stCondLst>
                                            <p:cond delay="499"/>
                                          </p:stCondLst>
                                        </p:cTn>
                                        <p:tgtEl>
                                          <p:spTgt spid="2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cene3d>
          <a:camera prst="legacyObliqueTopRight"/>
          <a:lightRig rig="legacyFlat4" dir="t"/>
        </a:scene3d>
        <a:sp3d extrusionH="290500" prstMaterial="legacyMatte">
          <a:bevelT w="13500" h="13500" prst="angle"/>
          <a:bevelB w="13500" h="13500" prst="angle"/>
          <a:extrusionClr>
            <a:srgbClr val="FF6600"/>
          </a:extrusionClr>
        </a:sp3d>
      </a:spPr>
      <a:bodyPr vert="horz" wrap="square" lIns="91440" tIns="45720" rIns="91440" bIns="45720" numCol="1" anchor="t" anchorCtr="0" compatLnSpc="1">
        <a:prstTxWarp prst="textNoShape">
          <a:avLst/>
        </a:prstTxWarp>
        <a:spAutoFit/>
      </a:bodyPr>
      <a:lstStyle>
        <a:defPPr marL="0" marR="0" indent="0" algn="l" defTabSz="4389438"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2500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cene3d>
          <a:camera prst="legacyObliqueTopRight"/>
          <a:lightRig rig="legacyFlat4" dir="t"/>
        </a:scene3d>
        <a:sp3d extrusionH="290500" prstMaterial="legacyMatte">
          <a:bevelT w="13500" h="13500" prst="angle"/>
          <a:bevelB w="13500" h="13500" prst="angle"/>
          <a:extrusionClr>
            <a:srgbClr val="FF6600"/>
          </a:extrusionClr>
        </a:sp3d>
      </a:spPr>
      <a:bodyPr vert="horz" wrap="square" lIns="91440" tIns="45720" rIns="91440" bIns="45720" numCol="1" anchor="t" anchorCtr="0" compatLnSpc="1">
        <a:prstTxWarp prst="textNoShape">
          <a:avLst/>
        </a:prstTxWarp>
        <a:spAutoFit/>
      </a:bodyPr>
      <a:lstStyle>
        <a:defPPr marL="0" marR="0" indent="0" algn="l" defTabSz="4389438"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25000" smtClean="0">
            <a:ln>
              <a:noFill/>
            </a:ln>
            <a:solidFill>
              <a:schemeClr val="tx1"/>
            </a:solidFill>
            <a:effectLst/>
            <a:latin typeface="Garamond"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4502</TotalTime>
  <Words>1750</Words>
  <Application>Microsoft Office PowerPoint</Application>
  <PresentationFormat>Custom</PresentationFormat>
  <Paragraphs>35</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Worksheet</vt:lpstr>
      <vt:lpstr>Slide 1</vt:lpstr>
    </vt:vector>
  </TitlesOfParts>
  <Company>University of Wyoming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coryuw</dc:creator>
  <cp:lastModifiedBy>geerts</cp:lastModifiedBy>
  <cp:revision>97</cp:revision>
  <dcterms:created xsi:type="dcterms:W3CDTF">2007-07-31T15:14:59Z</dcterms:created>
  <dcterms:modified xsi:type="dcterms:W3CDTF">2010-09-09T20:50:43Z</dcterms:modified>
</cp:coreProperties>
</file>