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</p:sldIdLst>
  <p:sldSz cx="45720000" cy="32918400"/>
  <p:notesSz cx="6858000" cy="9144000"/>
  <p:defaultTextStyle>
    <a:defPPr>
      <a:defRPr lang="en-US"/>
    </a:defPPr>
    <a:lvl1pPr marL="0" algn="l" defTabSz="5224674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1pPr>
    <a:lvl2pPr marL="2612338" algn="l" defTabSz="5224674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2pPr>
    <a:lvl3pPr marL="5224674" algn="l" defTabSz="5224674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3pPr>
    <a:lvl4pPr marL="7837012" algn="l" defTabSz="5224674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4pPr>
    <a:lvl5pPr marL="10449349" algn="l" defTabSz="5224674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5pPr>
    <a:lvl6pPr marL="13061688" algn="l" defTabSz="5224674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6pPr>
    <a:lvl7pPr marL="15674024" algn="l" defTabSz="5224674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7pPr>
    <a:lvl8pPr marL="18286362" algn="l" defTabSz="5224674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8pPr>
    <a:lvl9pPr marL="20898699" algn="l" defTabSz="5224674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>
    <p:restoredLeft sz="15620"/>
    <p:restoredTop sz="94660"/>
  </p:normalViewPr>
  <p:slideViewPr>
    <p:cSldViewPr>
      <p:cViewPr>
        <p:scale>
          <a:sx n="33" d="100"/>
          <a:sy n="33" d="100"/>
        </p:scale>
        <p:origin x="-256" y="704"/>
      </p:cViewPr>
      <p:guideLst>
        <p:guide orient="horz" pos="10368"/>
        <p:guide pos="144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0226043"/>
            <a:ext cx="3886200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18653760"/>
            <a:ext cx="3200400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1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22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837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44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061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67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286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898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A2C1-7F07-45FF-89F9-D110657527A9}" type="datetimeFigureOut">
              <a:rPr lang="en-US" smtClean="0"/>
              <a:pPr/>
              <a:t>6/22/10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612C-5C13-49E3-B384-184B4E6BB1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A2C1-7F07-45FF-89F9-D110657527A9}" type="datetimeFigureOut">
              <a:rPr lang="en-US" smtClean="0"/>
              <a:pPr/>
              <a:t>6/22/10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612C-5C13-49E3-B384-184B4E6BB1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0" y="1318266"/>
            <a:ext cx="1028700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318266"/>
            <a:ext cx="3009900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A2C1-7F07-45FF-89F9-D110657527A9}" type="datetimeFigureOut">
              <a:rPr lang="en-US" smtClean="0"/>
              <a:pPr/>
              <a:t>6/22/10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612C-5C13-49E3-B384-184B4E6BB1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A2C1-7F07-45FF-89F9-D110657527A9}" type="datetimeFigureOut">
              <a:rPr lang="en-US" smtClean="0"/>
              <a:pPr/>
              <a:t>6/22/10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612C-5C13-49E3-B384-184B4E6BB1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5" y="21153122"/>
            <a:ext cx="38862000" cy="6537960"/>
          </a:xfrm>
        </p:spPr>
        <p:txBody>
          <a:bodyPr anchor="t"/>
          <a:lstStyle>
            <a:lvl1pPr algn="l">
              <a:defRPr sz="2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5" y="13952225"/>
            <a:ext cx="38862000" cy="7200898"/>
          </a:xfrm>
        </p:spPr>
        <p:txBody>
          <a:bodyPr anchor="b"/>
          <a:lstStyle>
            <a:lvl1pPr marL="0" indent="0">
              <a:buNone/>
              <a:defRPr sz="11400">
                <a:solidFill>
                  <a:schemeClr val="tx1">
                    <a:tint val="75000"/>
                  </a:schemeClr>
                </a:solidFill>
              </a:defRPr>
            </a:lvl1pPr>
            <a:lvl2pPr marL="2612338" indent="0">
              <a:buNone/>
              <a:defRPr sz="10300">
                <a:solidFill>
                  <a:schemeClr val="tx1">
                    <a:tint val="75000"/>
                  </a:schemeClr>
                </a:solidFill>
              </a:defRPr>
            </a:lvl2pPr>
            <a:lvl3pPr marL="5224674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3pPr>
            <a:lvl4pPr marL="7837012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4pPr>
            <a:lvl5pPr marL="10449349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5pPr>
            <a:lvl6pPr marL="13061688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6pPr>
            <a:lvl7pPr marL="15674024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7pPr>
            <a:lvl8pPr marL="18286362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8pPr>
            <a:lvl9pPr marL="20898699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A2C1-7F07-45FF-89F9-D110657527A9}" type="datetimeFigureOut">
              <a:rPr lang="en-US" smtClean="0"/>
              <a:pPr/>
              <a:t>6/22/10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612C-5C13-49E3-B384-184B4E6BB1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7680963"/>
            <a:ext cx="20193000" cy="21724622"/>
          </a:xfrm>
        </p:spPr>
        <p:txBody>
          <a:bodyPr/>
          <a:lstStyle>
            <a:lvl1pPr>
              <a:defRPr sz="16000"/>
            </a:lvl1pPr>
            <a:lvl2pPr>
              <a:defRPr sz="13700"/>
            </a:lvl2pPr>
            <a:lvl3pPr>
              <a:defRPr sz="11400"/>
            </a:lvl3pPr>
            <a:lvl4pPr>
              <a:defRPr sz="10300"/>
            </a:lvl4pPr>
            <a:lvl5pPr>
              <a:defRPr sz="10300"/>
            </a:lvl5pPr>
            <a:lvl6pPr>
              <a:defRPr sz="10300"/>
            </a:lvl6pPr>
            <a:lvl7pPr>
              <a:defRPr sz="10300"/>
            </a:lvl7pPr>
            <a:lvl8pPr>
              <a:defRPr sz="10300"/>
            </a:lvl8pPr>
            <a:lvl9pPr>
              <a:defRPr sz="10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0" y="7680963"/>
            <a:ext cx="20193000" cy="21724622"/>
          </a:xfrm>
        </p:spPr>
        <p:txBody>
          <a:bodyPr/>
          <a:lstStyle>
            <a:lvl1pPr>
              <a:defRPr sz="16000"/>
            </a:lvl1pPr>
            <a:lvl2pPr>
              <a:defRPr sz="13700"/>
            </a:lvl2pPr>
            <a:lvl3pPr>
              <a:defRPr sz="11400"/>
            </a:lvl3pPr>
            <a:lvl4pPr>
              <a:defRPr sz="10300"/>
            </a:lvl4pPr>
            <a:lvl5pPr>
              <a:defRPr sz="10300"/>
            </a:lvl5pPr>
            <a:lvl6pPr>
              <a:defRPr sz="10300"/>
            </a:lvl6pPr>
            <a:lvl7pPr>
              <a:defRPr sz="10300"/>
            </a:lvl7pPr>
            <a:lvl8pPr>
              <a:defRPr sz="10300"/>
            </a:lvl8pPr>
            <a:lvl9pPr>
              <a:defRPr sz="10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A2C1-7F07-45FF-89F9-D110657527A9}" type="datetimeFigureOut">
              <a:rPr lang="en-US" smtClean="0"/>
              <a:pPr/>
              <a:t>6/22/10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612C-5C13-49E3-B384-184B4E6BB1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1" y="7368543"/>
            <a:ext cx="20200940" cy="3070858"/>
          </a:xfrm>
        </p:spPr>
        <p:txBody>
          <a:bodyPr anchor="b"/>
          <a:lstStyle>
            <a:lvl1pPr marL="0" indent="0">
              <a:buNone/>
              <a:defRPr sz="13700" b="1"/>
            </a:lvl1pPr>
            <a:lvl2pPr marL="2612338" indent="0">
              <a:buNone/>
              <a:defRPr sz="11400" b="1"/>
            </a:lvl2pPr>
            <a:lvl3pPr marL="5224674" indent="0">
              <a:buNone/>
              <a:defRPr sz="10300" b="1"/>
            </a:lvl3pPr>
            <a:lvl4pPr marL="7837012" indent="0">
              <a:buNone/>
              <a:defRPr sz="9100" b="1"/>
            </a:lvl4pPr>
            <a:lvl5pPr marL="10449349" indent="0">
              <a:buNone/>
              <a:defRPr sz="9100" b="1"/>
            </a:lvl5pPr>
            <a:lvl6pPr marL="13061688" indent="0">
              <a:buNone/>
              <a:defRPr sz="9100" b="1"/>
            </a:lvl6pPr>
            <a:lvl7pPr marL="15674024" indent="0">
              <a:buNone/>
              <a:defRPr sz="9100" b="1"/>
            </a:lvl7pPr>
            <a:lvl8pPr marL="18286362" indent="0">
              <a:buNone/>
              <a:defRPr sz="9100" b="1"/>
            </a:lvl8pPr>
            <a:lvl9pPr marL="20898699" indent="0">
              <a:buNone/>
              <a:defRPr sz="9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1" y="10439401"/>
            <a:ext cx="20200940" cy="18966182"/>
          </a:xfrm>
        </p:spPr>
        <p:txBody>
          <a:bodyPr/>
          <a:lstStyle>
            <a:lvl1pPr>
              <a:defRPr sz="13700"/>
            </a:lvl1pPr>
            <a:lvl2pPr>
              <a:defRPr sz="11400"/>
            </a:lvl2pPr>
            <a:lvl3pPr>
              <a:defRPr sz="103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9" y="7368543"/>
            <a:ext cx="20208875" cy="3070858"/>
          </a:xfrm>
        </p:spPr>
        <p:txBody>
          <a:bodyPr anchor="b"/>
          <a:lstStyle>
            <a:lvl1pPr marL="0" indent="0">
              <a:buNone/>
              <a:defRPr sz="13700" b="1"/>
            </a:lvl1pPr>
            <a:lvl2pPr marL="2612338" indent="0">
              <a:buNone/>
              <a:defRPr sz="11400" b="1"/>
            </a:lvl2pPr>
            <a:lvl3pPr marL="5224674" indent="0">
              <a:buNone/>
              <a:defRPr sz="10300" b="1"/>
            </a:lvl3pPr>
            <a:lvl4pPr marL="7837012" indent="0">
              <a:buNone/>
              <a:defRPr sz="9100" b="1"/>
            </a:lvl4pPr>
            <a:lvl5pPr marL="10449349" indent="0">
              <a:buNone/>
              <a:defRPr sz="9100" b="1"/>
            </a:lvl5pPr>
            <a:lvl6pPr marL="13061688" indent="0">
              <a:buNone/>
              <a:defRPr sz="9100" b="1"/>
            </a:lvl6pPr>
            <a:lvl7pPr marL="15674024" indent="0">
              <a:buNone/>
              <a:defRPr sz="9100" b="1"/>
            </a:lvl7pPr>
            <a:lvl8pPr marL="18286362" indent="0">
              <a:buNone/>
              <a:defRPr sz="9100" b="1"/>
            </a:lvl8pPr>
            <a:lvl9pPr marL="20898699" indent="0">
              <a:buNone/>
              <a:defRPr sz="9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9" y="10439401"/>
            <a:ext cx="20208875" cy="18966182"/>
          </a:xfrm>
        </p:spPr>
        <p:txBody>
          <a:bodyPr/>
          <a:lstStyle>
            <a:lvl1pPr>
              <a:defRPr sz="13700"/>
            </a:lvl1pPr>
            <a:lvl2pPr>
              <a:defRPr sz="11400"/>
            </a:lvl2pPr>
            <a:lvl3pPr>
              <a:defRPr sz="103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A2C1-7F07-45FF-89F9-D110657527A9}" type="datetimeFigureOut">
              <a:rPr lang="en-US" smtClean="0"/>
              <a:pPr/>
              <a:t>6/22/10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612C-5C13-49E3-B384-184B4E6BB1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A2C1-7F07-45FF-89F9-D110657527A9}" type="datetimeFigureOut">
              <a:rPr lang="en-US" smtClean="0"/>
              <a:pPr/>
              <a:t>6/22/10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612C-5C13-49E3-B384-184B4E6BB1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A2C1-7F07-45FF-89F9-D110657527A9}" type="datetimeFigureOut">
              <a:rPr lang="en-US" smtClean="0"/>
              <a:pPr/>
              <a:t>6/22/10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612C-5C13-49E3-B384-184B4E6BB1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5" y="1310640"/>
            <a:ext cx="15041565" cy="5577840"/>
          </a:xfrm>
        </p:spPr>
        <p:txBody>
          <a:bodyPr anchor="b"/>
          <a:lstStyle>
            <a:lvl1pPr algn="l">
              <a:defRPr sz="1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0" y="1310643"/>
            <a:ext cx="25558750" cy="28094942"/>
          </a:xfrm>
        </p:spPr>
        <p:txBody>
          <a:bodyPr/>
          <a:lstStyle>
            <a:lvl1pPr>
              <a:defRPr sz="18300"/>
            </a:lvl1pPr>
            <a:lvl2pPr>
              <a:defRPr sz="16000"/>
            </a:lvl2pPr>
            <a:lvl3pPr>
              <a:defRPr sz="13700"/>
            </a:lvl3pPr>
            <a:lvl4pPr>
              <a:defRPr sz="11400"/>
            </a:lvl4pPr>
            <a:lvl5pPr>
              <a:defRPr sz="11400"/>
            </a:lvl5pPr>
            <a:lvl6pPr>
              <a:defRPr sz="11400"/>
            </a:lvl6pPr>
            <a:lvl7pPr>
              <a:defRPr sz="11400"/>
            </a:lvl7pPr>
            <a:lvl8pPr>
              <a:defRPr sz="11400"/>
            </a:lvl8pPr>
            <a:lvl9pPr>
              <a:defRPr sz="1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5" y="6888483"/>
            <a:ext cx="15041565" cy="22517102"/>
          </a:xfrm>
        </p:spPr>
        <p:txBody>
          <a:bodyPr/>
          <a:lstStyle>
            <a:lvl1pPr marL="0" indent="0">
              <a:buNone/>
              <a:defRPr sz="7900"/>
            </a:lvl1pPr>
            <a:lvl2pPr marL="2612338" indent="0">
              <a:buNone/>
              <a:defRPr sz="6800"/>
            </a:lvl2pPr>
            <a:lvl3pPr marL="5224674" indent="0">
              <a:buNone/>
              <a:defRPr sz="5800"/>
            </a:lvl3pPr>
            <a:lvl4pPr marL="7837012" indent="0">
              <a:buNone/>
              <a:defRPr sz="5100"/>
            </a:lvl4pPr>
            <a:lvl5pPr marL="10449349" indent="0">
              <a:buNone/>
              <a:defRPr sz="5100"/>
            </a:lvl5pPr>
            <a:lvl6pPr marL="13061688" indent="0">
              <a:buNone/>
              <a:defRPr sz="5100"/>
            </a:lvl6pPr>
            <a:lvl7pPr marL="15674024" indent="0">
              <a:buNone/>
              <a:defRPr sz="5100"/>
            </a:lvl7pPr>
            <a:lvl8pPr marL="18286362" indent="0">
              <a:buNone/>
              <a:defRPr sz="5100"/>
            </a:lvl8pPr>
            <a:lvl9pPr marL="20898699" indent="0">
              <a:buNone/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A2C1-7F07-45FF-89F9-D110657527A9}" type="datetimeFigureOut">
              <a:rPr lang="en-US" smtClean="0"/>
              <a:pPr/>
              <a:t>6/22/10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612C-5C13-49E3-B384-184B4E6BB1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0" y="23042880"/>
            <a:ext cx="27432000" cy="2720342"/>
          </a:xfrm>
        </p:spPr>
        <p:txBody>
          <a:bodyPr anchor="b"/>
          <a:lstStyle>
            <a:lvl1pPr algn="l">
              <a:defRPr sz="1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0" y="2941320"/>
            <a:ext cx="27432000" cy="19751040"/>
          </a:xfrm>
        </p:spPr>
        <p:txBody>
          <a:bodyPr/>
          <a:lstStyle>
            <a:lvl1pPr marL="0" indent="0">
              <a:buNone/>
              <a:defRPr sz="18300"/>
            </a:lvl1pPr>
            <a:lvl2pPr marL="2612338" indent="0">
              <a:buNone/>
              <a:defRPr sz="16000"/>
            </a:lvl2pPr>
            <a:lvl3pPr marL="5224674" indent="0">
              <a:buNone/>
              <a:defRPr sz="13700"/>
            </a:lvl3pPr>
            <a:lvl4pPr marL="7837012" indent="0">
              <a:buNone/>
              <a:defRPr sz="11400"/>
            </a:lvl4pPr>
            <a:lvl5pPr marL="10449349" indent="0">
              <a:buNone/>
              <a:defRPr sz="11400"/>
            </a:lvl5pPr>
            <a:lvl6pPr marL="13061688" indent="0">
              <a:buNone/>
              <a:defRPr sz="11400"/>
            </a:lvl6pPr>
            <a:lvl7pPr marL="15674024" indent="0">
              <a:buNone/>
              <a:defRPr sz="11400"/>
            </a:lvl7pPr>
            <a:lvl8pPr marL="18286362" indent="0">
              <a:buNone/>
              <a:defRPr sz="11400"/>
            </a:lvl8pPr>
            <a:lvl9pPr marL="20898699" indent="0">
              <a:buNone/>
              <a:defRPr sz="1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0" y="25763222"/>
            <a:ext cx="27432000" cy="3863338"/>
          </a:xfrm>
        </p:spPr>
        <p:txBody>
          <a:bodyPr/>
          <a:lstStyle>
            <a:lvl1pPr marL="0" indent="0">
              <a:buNone/>
              <a:defRPr sz="7900"/>
            </a:lvl1pPr>
            <a:lvl2pPr marL="2612338" indent="0">
              <a:buNone/>
              <a:defRPr sz="6800"/>
            </a:lvl2pPr>
            <a:lvl3pPr marL="5224674" indent="0">
              <a:buNone/>
              <a:defRPr sz="5800"/>
            </a:lvl3pPr>
            <a:lvl4pPr marL="7837012" indent="0">
              <a:buNone/>
              <a:defRPr sz="5100"/>
            </a:lvl4pPr>
            <a:lvl5pPr marL="10449349" indent="0">
              <a:buNone/>
              <a:defRPr sz="5100"/>
            </a:lvl5pPr>
            <a:lvl6pPr marL="13061688" indent="0">
              <a:buNone/>
              <a:defRPr sz="5100"/>
            </a:lvl6pPr>
            <a:lvl7pPr marL="15674024" indent="0">
              <a:buNone/>
              <a:defRPr sz="5100"/>
            </a:lvl7pPr>
            <a:lvl8pPr marL="18286362" indent="0">
              <a:buNone/>
              <a:defRPr sz="5100"/>
            </a:lvl8pPr>
            <a:lvl9pPr marL="20898699" indent="0">
              <a:buNone/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A2C1-7F07-45FF-89F9-D110657527A9}" type="datetimeFigureOut">
              <a:rPr lang="en-US" smtClean="0"/>
              <a:pPr/>
              <a:t>6/22/10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612C-5C13-49E3-B384-184B4E6BB1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alphaModFix amt="43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0" y="1318262"/>
            <a:ext cx="41148000" cy="5486400"/>
          </a:xfrm>
          <a:prstGeom prst="rect">
            <a:avLst/>
          </a:prstGeom>
        </p:spPr>
        <p:txBody>
          <a:bodyPr vert="horz" lIns="522468" tIns="261234" rIns="522468" bIns="26123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7680963"/>
            <a:ext cx="41148000" cy="21724622"/>
          </a:xfrm>
          <a:prstGeom prst="rect">
            <a:avLst/>
          </a:prstGeom>
        </p:spPr>
        <p:txBody>
          <a:bodyPr vert="horz" lIns="522468" tIns="261234" rIns="522468" bIns="26123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0" y="30510483"/>
            <a:ext cx="10668000" cy="1752600"/>
          </a:xfrm>
          <a:prstGeom prst="rect">
            <a:avLst/>
          </a:prstGeom>
        </p:spPr>
        <p:txBody>
          <a:bodyPr vert="horz" lIns="522468" tIns="261234" rIns="522468" bIns="261234" rtlCol="0" anchor="ctr"/>
          <a:lstStyle>
            <a:lvl1pPr algn="l">
              <a:defRPr sz="6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9A2C1-7F07-45FF-89F9-D110657527A9}" type="datetimeFigureOut">
              <a:rPr lang="en-US" smtClean="0"/>
              <a:pPr/>
              <a:t>6/22/10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0" y="30510483"/>
            <a:ext cx="14478000" cy="1752600"/>
          </a:xfrm>
          <a:prstGeom prst="rect">
            <a:avLst/>
          </a:prstGeom>
        </p:spPr>
        <p:txBody>
          <a:bodyPr vert="horz" lIns="522468" tIns="261234" rIns="522468" bIns="261234" rtlCol="0" anchor="ctr"/>
          <a:lstStyle>
            <a:lvl1pPr algn="ctr">
              <a:defRPr sz="6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0" y="30510483"/>
            <a:ext cx="10668000" cy="1752600"/>
          </a:xfrm>
          <a:prstGeom prst="rect">
            <a:avLst/>
          </a:prstGeom>
        </p:spPr>
        <p:txBody>
          <a:bodyPr vert="horz" lIns="522468" tIns="261234" rIns="522468" bIns="261234" rtlCol="0" anchor="ctr"/>
          <a:lstStyle>
            <a:lvl1pPr algn="r">
              <a:defRPr sz="6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7612C-5C13-49E3-B384-184B4E6BB1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24674" rtl="0" eaLnBrk="1" latinLnBrk="0" hangingPunct="1">
        <a:spcBef>
          <a:spcPct val="0"/>
        </a:spcBef>
        <a:buNone/>
        <a:defRPr sz="2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9254" indent="-1959254" algn="l" defTabSz="5224674" rtl="0" eaLnBrk="1" latinLnBrk="0" hangingPunct="1">
        <a:spcBef>
          <a:spcPct val="20000"/>
        </a:spcBef>
        <a:buFont typeface="Arial" pitchFamily="34" charset="0"/>
        <a:buChar char="•"/>
        <a:defRPr sz="18300" kern="1200">
          <a:solidFill>
            <a:schemeClr val="tx1"/>
          </a:solidFill>
          <a:latin typeface="+mn-lt"/>
          <a:ea typeface="+mn-ea"/>
          <a:cs typeface="+mn-cs"/>
        </a:defRPr>
      </a:lvl1pPr>
      <a:lvl2pPr marL="4245047" indent="-1632710" algn="l" defTabSz="5224674" rtl="0" eaLnBrk="1" latinLnBrk="0" hangingPunct="1">
        <a:spcBef>
          <a:spcPct val="20000"/>
        </a:spcBef>
        <a:buFont typeface="Arial" pitchFamily="34" charset="0"/>
        <a:buChar char="–"/>
        <a:defRPr sz="16000" kern="1200">
          <a:solidFill>
            <a:schemeClr val="tx1"/>
          </a:solidFill>
          <a:latin typeface="+mn-lt"/>
          <a:ea typeface="+mn-ea"/>
          <a:cs typeface="+mn-cs"/>
        </a:defRPr>
      </a:lvl2pPr>
      <a:lvl3pPr marL="6530843" indent="-1306168" algn="l" defTabSz="5224674" rtl="0" eaLnBrk="1" latinLnBrk="0" hangingPunct="1">
        <a:spcBef>
          <a:spcPct val="20000"/>
        </a:spcBef>
        <a:buFont typeface="Arial" pitchFamily="34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180" indent="-1306168" algn="l" defTabSz="5224674" rtl="0" eaLnBrk="1" latinLnBrk="0" hangingPunct="1">
        <a:spcBef>
          <a:spcPct val="20000"/>
        </a:spcBef>
        <a:buFont typeface="Arial" pitchFamily="34" charset="0"/>
        <a:buChar char="–"/>
        <a:defRPr sz="1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755518" indent="-1306168" algn="l" defTabSz="5224674" rtl="0" eaLnBrk="1" latinLnBrk="0" hangingPunct="1">
        <a:spcBef>
          <a:spcPct val="20000"/>
        </a:spcBef>
        <a:buFont typeface="Arial" pitchFamily="34" charset="0"/>
        <a:buChar char="»"/>
        <a:defRPr sz="1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367855" indent="-1306168" algn="l" defTabSz="5224674" rtl="0" eaLnBrk="1" latinLnBrk="0" hangingPunct="1">
        <a:spcBef>
          <a:spcPct val="20000"/>
        </a:spcBef>
        <a:buFont typeface="Arial" pitchFamily="34" charset="0"/>
        <a:buChar char="•"/>
        <a:defRPr sz="1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80193" indent="-1306168" algn="l" defTabSz="5224674" rtl="0" eaLnBrk="1" latinLnBrk="0" hangingPunct="1">
        <a:spcBef>
          <a:spcPct val="20000"/>
        </a:spcBef>
        <a:buFont typeface="Arial" pitchFamily="34" charset="0"/>
        <a:buChar char="•"/>
        <a:defRPr sz="1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592530" indent="-1306168" algn="l" defTabSz="5224674" rtl="0" eaLnBrk="1" latinLnBrk="0" hangingPunct="1">
        <a:spcBef>
          <a:spcPct val="20000"/>
        </a:spcBef>
        <a:buFont typeface="Arial" pitchFamily="34" charset="0"/>
        <a:buChar char="•"/>
        <a:defRPr sz="1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204867" indent="-1306168" algn="l" defTabSz="5224674" rtl="0" eaLnBrk="1" latinLnBrk="0" hangingPunct="1">
        <a:spcBef>
          <a:spcPct val="20000"/>
        </a:spcBef>
        <a:buFont typeface="Arial" pitchFamily="34" charset="0"/>
        <a:buChar char="•"/>
        <a:defRPr sz="1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4674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612338" algn="l" defTabSz="5224674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2pPr>
      <a:lvl3pPr marL="5224674" algn="l" defTabSz="5224674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3pPr>
      <a:lvl4pPr marL="7837012" algn="l" defTabSz="5224674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9349" algn="l" defTabSz="5224674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5pPr>
      <a:lvl6pPr marL="13061688" algn="l" defTabSz="5224674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6pPr>
      <a:lvl7pPr marL="15674024" algn="l" defTabSz="5224674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6362" algn="l" defTabSz="5224674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8pPr>
      <a:lvl9pPr marL="20898699" algn="l" defTabSz="5224674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0715" y="0"/>
            <a:ext cx="38916429" cy="38862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Observations of the Impact of </a:t>
            </a:r>
            <a:r>
              <a:rPr lang="en-US" sz="7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Orographic</a:t>
            </a:r>
            <a:r>
              <a:rPr lang="en-US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Cumulus Clouds on the Ambient Flow</a:t>
            </a:r>
          </a:p>
          <a:p>
            <a:r>
              <a:rPr lang="en-US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Yonggang Wang and Bart Geerts</a:t>
            </a:r>
          </a:p>
          <a:p>
            <a:r>
              <a:rPr lang="en-US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University of Wyoming, Laramie, Wyoming, 82071, wyg@uwyo.edu</a:t>
            </a:r>
            <a:endParaRPr lang="en-US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86429" y="14478000"/>
            <a:ext cx="32004000" cy="2072640"/>
          </a:xfrm>
          <a:prstGeom prst="rect">
            <a:avLst/>
          </a:prstGeom>
        </p:spPr>
        <p:txBody>
          <a:bodyPr vert="horz" lIns="522468" tIns="261234" rIns="522468" bIns="261234" rtlCol="0">
            <a:normAutofit fontScale="62500" lnSpcReduction="20000"/>
          </a:bodyPr>
          <a:lstStyle/>
          <a:p>
            <a:pPr algn="ctr">
              <a:spcBef>
                <a:spcPct val="20000"/>
              </a:spcBef>
              <a:defRPr/>
            </a:pPr>
            <a:endParaRPr lang="en-US" sz="183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4800" y="4495801"/>
            <a:ext cx="19354800" cy="6629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rgbClr val="FF0000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lIns="522468" tIns="261234" rIns="522468" bIns="261234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5600" b="1" i="1" dirty="0" smtClean="0">
                <a:latin typeface="Times New Roman" pitchFamily="18" charset="0"/>
                <a:cs typeface="Times New Roman" pitchFamily="18" charset="0"/>
              </a:rPr>
              <a:t>1. Introduction</a:t>
            </a:r>
          </a:p>
          <a:p>
            <a:pPr>
              <a:buFont typeface="Wingdings" pitchFamily="2" charset="2"/>
              <a:buChar char="Ø"/>
            </a:pP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The effect of detraining cloudy air on the surrounding clear air has been studied mainly using numerical simulations. 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Relatively few observational studies have described the cloud-scale process of Cu detrainment in terms of changes to the environment.</a:t>
            </a:r>
          </a:p>
          <a:p>
            <a:pPr>
              <a:buFont typeface="Wingdings" pitchFamily="2" charset="2"/>
              <a:buChar char="Ø"/>
            </a:pP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The hypothesis of moisture-convection feedback (</a:t>
            </a:r>
            <a:r>
              <a:rPr lang="en-US" sz="5000" i="1" dirty="0" smtClean="0">
                <a:latin typeface="Times New Roman" pitchFamily="18" charset="0"/>
                <a:cs typeface="Times New Roman" pitchFamily="18" charset="0"/>
              </a:rPr>
              <a:t>the immediate environment of Cu clouds is modified by preceding convective towers such that Cu growth is facilitated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) has not been experimentally verified.</a:t>
            </a: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34975800" y="18592800"/>
            <a:ext cx="10591800" cy="1363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rgbClr val="FF0000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lIns="522468" tIns="261234" rIns="522468" bIns="261234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5600" b="1" i="1" dirty="0" smtClean="0">
                <a:latin typeface="Times New Roman" pitchFamily="18" charset="0"/>
                <a:cs typeface="Times New Roman" pitchFamily="18" charset="0"/>
              </a:rPr>
              <a:t>6. Conclusions</a:t>
            </a:r>
          </a:p>
          <a:p>
            <a:pPr>
              <a:buFont typeface="Wingdings" pitchFamily="2" charset="2"/>
              <a:buChar char="Ø"/>
            </a:pP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A clear enrichment signature is present in the downwind environment of Cu clouds.</a:t>
            </a:r>
          </a:p>
          <a:p>
            <a:pPr>
              <a:buFont typeface="Wingdings" pitchFamily="2" charset="2"/>
              <a:buChar char="Ø"/>
            </a:pPr>
            <a:endParaRPr lang="en-US" sz="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This enrichment reduces potential instability but increases ambient humidity, thus it may render the environment more conductive to penetrative convection.</a:t>
            </a:r>
          </a:p>
          <a:p>
            <a:pPr>
              <a:buFont typeface="Wingdings" pitchFamily="2" charset="2"/>
              <a:buChar char="Ø"/>
            </a:pPr>
            <a:endParaRPr lang="en-US" sz="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The moisture-convection feedback mechanism does not explain the commonly observed gradual deepening of daytime </a:t>
            </a: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orographic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convection.</a:t>
            </a:r>
          </a:p>
          <a:p>
            <a:pPr>
              <a:spcBef>
                <a:spcPct val="20000"/>
              </a:spcBef>
              <a:defRPr/>
            </a:pPr>
            <a:endParaRPr lang="en-US" sz="5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0" descr="cupido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67666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14582" t="24028" r="15468" b="29341"/>
          <a:stretch>
            <a:fillRect/>
          </a:stretch>
        </p:blipFill>
        <p:spPr bwMode="auto">
          <a:xfrm>
            <a:off x="40081200" y="0"/>
            <a:ext cx="5562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Group 41"/>
          <p:cNvGrpSpPr/>
          <p:nvPr/>
        </p:nvGrpSpPr>
        <p:grpSpPr>
          <a:xfrm>
            <a:off x="304800" y="11506200"/>
            <a:ext cx="19278600" cy="11550610"/>
            <a:chOff x="304800" y="11506200"/>
            <a:chExt cx="19278600" cy="11550610"/>
          </a:xfrm>
        </p:grpSpPr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304800" y="11506200"/>
              <a:ext cx="19278600" cy="10972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glow rad="101600">
                <a:srgbClr val="FF0000">
                  <a:alpha val="75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vert="horz" lIns="522468" tIns="261234" rIns="522468" bIns="261234" rtlCol="0">
              <a:no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5600" b="1" i="1" dirty="0" smtClean="0">
                  <a:latin typeface="Times New Roman" pitchFamily="18" charset="0"/>
                  <a:cs typeface="Times New Roman" pitchFamily="18" charset="0"/>
                </a:rPr>
                <a:t>2. Data source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sz="5000" dirty="0" smtClean="0"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US" sz="5000" u="sng" dirty="0" smtClean="0">
                  <a:latin typeface="Times New Roman" pitchFamily="18" charset="0"/>
                  <a:cs typeface="Times New Roman" pitchFamily="18" charset="0"/>
                </a:rPr>
                <a:t>Cu</a:t>
              </a:r>
              <a:r>
                <a:rPr lang="en-US" sz="5000" dirty="0" smtClean="0">
                  <a:latin typeface="Times New Roman" pitchFamily="18" charset="0"/>
                  <a:cs typeface="Times New Roman" pitchFamily="18" charset="0"/>
                </a:rPr>
                <a:t>mulus </a:t>
              </a:r>
              <a:r>
                <a:rPr lang="en-US" sz="5000" u="sng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5000" dirty="0" smtClean="0">
                  <a:latin typeface="Times New Roman" pitchFamily="18" charset="0"/>
                  <a:cs typeface="Times New Roman" pitchFamily="18" charset="0"/>
                </a:rPr>
                <a:t>hotogrammetric, </a:t>
              </a:r>
              <a:r>
                <a:rPr lang="en-US" sz="5000" u="sng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5000" dirty="0" smtClean="0">
                  <a:latin typeface="Times New Roman" pitchFamily="18" charset="0"/>
                  <a:cs typeface="Times New Roman" pitchFamily="18" charset="0"/>
                </a:rPr>
                <a:t>n-situ and </a:t>
              </a:r>
              <a:r>
                <a:rPr lang="en-US" sz="5000" u="sng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5000" dirty="0" smtClean="0">
                  <a:latin typeface="Times New Roman" pitchFamily="18" charset="0"/>
                  <a:cs typeface="Times New Roman" pitchFamily="18" charset="0"/>
                </a:rPr>
                <a:t>oppler </a:t>
              </a:r>
              <a:r>
                <a:rPr lang="en-US" sz="5000" u="sng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5000" dirty="0" smtClean="0">
                  <a:latin typeface="Times New Roman" pitchFamily="18" charset="0"/>
                  <a:cs typeface="Times New Roman" pitchFamily="18" charset="0"/>
                </a:rPr>
                <a:t>bservations (CuPIDO-06) </a:t>
              </a:r>
              <a:r>
                <a:rPr lang="en-US" sz="5000" dirty="0" smtClean="0">
                  <a:latin typeface="Times New Roman" pitchFamily="18" charset="0"/>
                  <a:cs typeface="Times New Roman" pitchFamily="18" charset="0"/>
                </a:rPr>
                <a:t>campaign: flight of Aug 08, 2006 chosen for case study. </a:t>
              </a:r>
              <a:endParaRPr lang="en-US" sz="5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15800" y="20040600"/>
              <a:ext cx="7467600" cy="301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Fig. 1: </a:t>
              </a:r>
              <a:r>
                <a:rPr lang="en-US" sz="3800" dirty="0" smtClean="0">
                  <a:latin typeface="Times New Roman" pitchFamily="18" charset="0"/>
                  <a:cs typeface="Times New Roman" pitchFamily="18" charset="0"/>
                </a:rPr>
                <a:t>Terrain map of the Santa Catalina Mountains in southeastern </a:t>
              </a:r>
              <a:r>
                <a:rPr lang="en-US" sz="3800" dirty="0" smtClean="0">
                  <a:latin typeface="Times New Roman" pitchFamily="18" charset="0"/>
                  <a:cs typeface="Times New Roman" pitchFamily="18" charset="0"/>
                </a:rPr>
                <a:t>Arizona </a:t>
              </a:r>
              <a:r>
                <a:rPr lang="en-US" sz="3800" dirty="0" smtClean="0">
                  <a:latin typeface="Times New Roman" pitchFamily="18" charset="0"/>
                  <a:cs typeface="Times New Roman" pitchFamily="18" charset="0"/>
                </a:rPr>
                <a:t>showing CuPIDO-06 measurement sites</a:t>
              </a:r>
              <a:r>
                <a:rPr lang="en-US" sz="38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sz="3800" dirty="0" smtClean="0">
                  <a:latin typeface="Times New Roman" pitchFamily="18" charset="0"/>
                  <a:cs typeface="Times New Roman" pitchFamily="18" charset="0"/>
                </a:rPr>
                <a:t/>
              </a:r>
              <a:endParaRPr lang="en-US" sz="3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" name="Picture 22" descr="poster_fig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00" y="14325332"/>
              <a:ext cx="11468483" cy="800126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2039600" y="14401800"/>
              <a:ext cx="7467600" cy="563231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buSzPct val="80000"/>
                <a:buFont typeface="Wingdings" charset="2"/>
                <a:buChar char="q"/>
              </a:pP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 The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flight-level measurements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    from Wyoming King Air (WKA)</a:t>
              </a:r>
            </a:p>
            <a:p>
              <a:pPr>
                <a:buSzPct val="80000"/>
                <a:buFont typeface="Wingdings" charset="2"/>
                <a:buChar char="q"/>
              </a:pP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 Wyoming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cloud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radar data (WCR) </a:t>
              </a:r>
            </a:p>
            <a:p>
              <a:pPr>
                <a:buSzPct val="80000"/>
                <a:buFont typeface="Wingdings" charset="2"/>
                <a:buChar char="q"/>
              </a:pP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 Mobile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GPS Advanced Upper-air Sounding (M-GAUS) </a:t>
              </a:r>
              <a:endParaRPr lang="en-US" sz="40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buSzPct val="80000"/>
                <a:buFont typeface="Wingdings" charset="2"/>
                <a:buChar char="q"/>
              </a:pP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 Integrated Surface Flux Facility (ISFF)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stations </a:t>
              </a:r>
              <a:endParaRPr lang="en-US" sz="40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buSzPct val="80000"/>
                <a:buFont typeface="Wingdings" charset="2"/>
                <a:buChar char="q"/>
              </a:pP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 Stereo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-photogrammetric data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81000" y="22860000"/>
            <a:ext cx="19126200" cy="9677400"/>
            <a:chOff x="381000" y="22860000"/>
            <a:chExt cx="19126200" cy="9677400"/>
          </a:xfrm>
        </p:grpSpPr>
        <p:sp>
          <p:nvSpPr>
            <p:cNvPr id="27" name="Subtitle 2"/>
            <p:cNvSpPr txBox="1">
              <a:spLocks/>
            </p:cNvSpPr>
            <p:nvPr/>
          </p:nvSpPr>
          <p:spPr>
            <a:xfrm>
              <a:off x="381000" y="22860000"/>
              <a:ext cx="19126200" cy="96774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glow rad="101600">
                <a:srgbClr val="FF0000">
                  <a:alpha val="75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vert="horz" lIns="522468" tIns="261234" rIns="522468" bIns="261234" rtlCol="0">
              <a:no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5600" b="1" i="1" dirty="0" smtClean="0">
                  <a:latin typeface="Times New Roman" pitchFamily="18" charset="0"/>
                  <a:cs typeface="Times New Roman" pitchFamily="18" charset="0"/>
                </a:rPr>
                <a:t>3. Environment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14400" y="31046916"/>
              <a:ext cx="174498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Fig. 2: </a:t>
              </a:r>
              <a:r>
                <a:rPr lang="en-US" sz="3800" dirty="0" smtClean="0">
                  <a:latin typeface="Times New Roman" pitchFamily="18" charset="0"/>
                  <a:cs typeface="Times New Roman" pitchFamily="18" charset="0"/>
                </a:rPr>
                <a:t>(a) </a:t>
              </a:r>
              <a:r>
                <a:rPr lang="en-US" sz="3800" dirty="0" smtClean="0"/>
                <a:t>Profiles of </a:t>
              </a:r>
              <a:r>
                <a:rPr lang="en-US" sz="3800" i="1" dirty="0" smtClean="0">
                  <a:sym typeface="Symbol"/>
                </a:rPr>
                <a:t></a:t>
              </a:r>
              <a:r>
                <a:rPr lang="en-US" sz="3800" dirty="0" smtClean="0"/>
                <a:t>, </a:t>
              </a:r>
              <a:r>
                <a:rPr lang="en-US" sz="3800" i="1" dirty="0" smtClean="0">
                  <a:sym typeface="Symbol"/>
                </a:rPr>
                <a:t></a:t>
              </a:r>
              <a:r>
                <a:rPr lang="en-US" sz="3800" i="1" baseline="-25000" dirty="0" smtClean="0"/>
                <a:t>e</a:t>
              </a:r>
              <a:r>
                <a:rPr lang="en-US" sz="3800" dirty="0" smtClean="0"/>
                <a:t>, and </a:t>
              </a:r>
              <a:r>
                <a:rPr lang="en-US" sz="3800" i="1" dirty="0" err="1" smtClean="0">
                  <a:sym typeface="Symbol"/>
                </a:rPr>
                <a:t></a:t>
              </a:r>
              <a:r>
                <a:rPr lang="en-US" sz="3800" i="1" baseline="-25000" dirty="0" err="1" smtClean="0"/>
                <a:t>e</a:t>
              </a:r>
              <a:r>
                <a:rPr lang="en-US" sz="3800" i="1" baseline="30000" dirty="0" smtClean="0"/>
                <a:t>*</a:t>
              </a:r>
              <a:r>
                <a:rPr lang="en-US" sz="3800" dirty="0" smtClean="0"/>
                <a:t> </a:t>
              </a:r>
              <a:r>
                <a:rPr lang="en-US" sz="3800" dirty="0" smtClean="0"/>
                <a:t>at 1700 UTC on 08/08/2006. </a:t>
              </a:r>
              <a:r>
                <a:rPr lang="en-US" sz="3800" dirty="0" smtClean="0"/>
                <a:t>(b) Changes in </a:t>
              </a:r>
              <a:r>
                <a:rPr lang="en-US" sz="3800" i="1" dirty="0" smtClean="0">
                  <a:sym typeface="Symbol"/>
                </a:rPr>
                <a:t></a:t>
              </a:r>
              <a:r>
                <a:rPr lang="en-US" sz="3800" i="1" baseline="-25000" dirty="0" smtClean="0"/>
                <a:t>e</a:t>
              </a:r>
              <a:r>
                <a:rPr lang="en-US" sz="3800" dirty="0" smtClean="0"/>
                <a:t> profiles between 1530-1930 UTC on 08/08/2006.</a:t>
              </a:r>
              <a:endParaRPr lang="en-US" sz="3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3" name="Picture 32" descr="poster_fig2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4400" y="24231600"/>
              <a:ext cx="17685087" cy="6812508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20116800" y="4419600"/>
            <a:ext cx="25527000" cy="13792200"/>
            <a:chOff x="20116800" y="4419600"/>
            <a:chExt cx="25527000" cy="13792200"/>
          </a:xfrm>
        </p:grpSpPr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20116800" y="4419600"/>
              <a:ext cx="25527000" cy="13792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glow rad="101600">
                <a:srgbClr val="FF0000">
                  <a:alpha val="75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vert="horz" lIns="522468" tIns="261234" rIns="522468" bIns="261234" rtlCol="0">
              <a:no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5600" b="1" i="1" dirty="0" smtClean="0">
                  <a:latin typeface="Times New Roman" pitchFamily="18" charset="0"/>
                  <a:cs typeface="Times New Roman" pitchFamily="18" charset="0"/>
                </a:rPr>
                <a:t>4. Result:</a:t>
              </a:r>
              <a:r>
                <a:rPr lang="en-US" sz="56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600" b="1" i="1" dirty="0" smtClean="0">
                  <a:latin typeface="Times New Roman" pitchFamily="18" charset="0"/>
                  <a:cs typeface="Times New Roman" pitchFamily="18" charset="0"/>
                </a:rPr>
                <a:t>example of cumulus </a:t>
              </a:r>
              <a:r>
                <a:rPr lang="en-US" sz="5600" b="1" i="1" dirty="0" smtClean="0">
                  <a:latin typeface="Times New Roman" pitchFamily="18" charset="0"/>
                  <a:cs typeface="Times New Roman" pitchFamily="18" charset="0"/>
                </a:rPr>
                <a:t>detrainment </a:t>
              </a:r>
              <a:r>
                <a:rPr lang="en-US" sz="5600" b="1" i="1" dirty="0" smtClean="0">
                  <a:latin typeface="Times New Roman" pitchFamily="18" charset="0"/>
                  <a:cs typeface="Times New Roman" pitchFamily="18" charset="0"/>
                </a:rPr>
                <a:t>analysis, </a:t>
              </a:r>
              <a:r>
                <a:rPr lang="en-US" sz="5600" b="1" i="1" dirty="0" smtClean="0">
                  <a:latin typeface="Times New Roman" pitchFamily="18" charset="0"/>
                  <a:cs typeface="Times New Roman" pitchFamily="18" charset="0"/>
                </a:rPr>
                <a:t>1656:20 to 1703:00 </a:t>
              </a:r>
              <a:r>
                <a:rPr lang="en-US" sz="5600" b="1" i="1" dirty="0" smtClean="0">
                  <a:latin typeface="Times New Roman" pitchFamily="18" charset="0"/>
                  <a:cs typeface="Times New Roman" pitchFamily="18" charset="0"/>
                </a:rPr>
                <a:t>UTC </a:t>
              </a:r>
              <a:r>
                <a:rPr lang="en-US" sz="5600" b="1" i="1" dirty="0" smtClean="0">
                  <a:latin typeface="Times New Roman" pitchFamily="18" charset="0"/>
                  <a:cs typeface="Times New Roman" pitchFamily="18" charset="0"/>
                </a:rPr>
                <a:t>August 2006 </a:t>
              </a:r>
            </a:p>
            <a:p>
              <a:pPr>
                <a:spcBef>
                  <a:spcPct val="20000"/>
                </a:spcBef>
                <a:defRPr/>
              </a:pPr>
              <a:endParaRPr lang="en-US" sz="7700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20000"/>
                </a:spcBef>
                <a:defRPr/>
              </a:pPr>
              <a:endParaRPr lang="en-US" sz="77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20000"/>
                </a:spcBef>
                <a:defRPr/>
              </a:pPr>
              <a:endParaRPr lang="en-US" sz="7700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20000"/>
                </a:spcBef>
                <a:defRPr/>
              </a:pPr>
              <a:endParaRPr lang="en-US" sz="77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20000"/>
                </a:spcBef>
                <a:defRPr/>
              </a:pPr>
              <a:endParaRPr lang="en-US" sz="77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4" name="Picture 33" descr="poster_fig3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345400" y="5638800"/>
              <a:ext cx="18288000" cy="1192006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38862000" y="5896509"/>
              <a:ext cx="6781800" cy="11172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Fig.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3: (a)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Map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of the flight track, colored by </a:t>
              </a:r>
              <a:r>
                <a:rPr lang="en-US" sz="3600" i="1" dirty="0" err="1" smtClean="0">
                  <a:latin typeface="Times New Roman" pitchFamily="18" charset="0"/>
                  <a:cs typeface="Times New Roman" pitchFamily="18" charset="0"/>
                </a:rPr>
                <a:t></a:t>
              </a:r>
              <a:r>
                <a:rPr lang="en-US" sz="3600" i="1" baseline="-25000" dirty="0" err="1" smtClean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36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over a terrain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map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. Also shown is the flight-level vertical air velocity (colored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crosses). </a:t>
              </a:r>
            </a:p>
            <a:p>
              <a:r>
                <a:rPr lang="en-US" sz="3600" dirty="0" smtClean="0"/>
                <a:t>(</a:t>
              </a:r>
              <a:r>
                <a:rPr lang="en-US" sz="3600" dirty="0" err="1" smtClean="0"/>
                <a:t>b</a:t>
              </a:r>
              <a:r>
                <a:rPr lang="en-US" sz="3600" dirty="0" smtClean="0"/>
                <a:t>) </a:t>
              </a:r>
              <a:r>
                <a:rPr lang="en-US" sz="3600" dirty="0" err="1" smtClean="0"/>
                <a:t>Paluch</a:t>
              </a:r>
              <a:r>
                <a:rPr lang="en-US" sz="3600" dirty="0" smtClean="0"/>
                <a:t> diagram showing WKA cloud penetrations and out-of-cloud WKA data along the flight turns on the</a:t>
              </a:r>
              <a:r>
                <a:rPr lang="en-US" sz="3600" dirty="0" smtClean="0"/>
                <a:t> downwind and upwind </a:t>
              </a:r>
              <a:r>
                <a:rPr lang="en-US" sz="3600" dirty="0" smtClean="0"/>
                <a:t>sides of the </a:t>
              </a:r>
              <a:r>
                <a:rPr lang="en-US" sz="3600" dirty="0" err="1" smtClean="0"/>
                <a:t>orographic</a:t>
              </a:r>
              <a:r>
                <a:rPr lang="en-US" sz="3600" dirty="0" smtClean="0"/>
                <a:t> </a:t>
              </a:r>
              <a:r>
                <a:rPr lang="en-US" sz="3600" dirty="0" smtClean="0"/>
                <a:t>convection</a:t>
              </a:r>
              <a:r>
                <a:rPr lang="en-US" sz="3600" dirty="0" smtClean="0"/>
                <a:t>.</a:t>
              </a:r>
              <a:r>
                <a:rPr lang="en-US" sz="3600" dirty="0" smtClean="0"/>
                <a:t> </a:t>
              </a:r>
            </a:p>
            <a:p>
              <a:r>
                <a:rPr lang="en-US" sz="3600" dirty="0" smtClean="0"/>
                <a:t>(</a:t>
              </a:r>
              <a:r>
                <a:rPr lang="en-US" sz="3600" dirty="0" err="1" smtClean="0"/>
                <a:t>c</a:t>
              </a:r>
              <a:r>
                <a:rPr lang="en-US" sz="3600" dirty="0" smtClean="0"/>
                <a:t>) Average </a:t>
              </a:r>
              <a:r>
                <a:rPr lang="en-US" sz="3600" i="1" dirty="0" err="1" smtClean="0"/>
                <a:t></a:t>
              </a:r>
              <a:r>
                <a:rPr lang="en-US" sz="3600" i="1" baseline="-25000" dirty="0" err="1" smtClean="0"/>
                <a:t>e</a:t>
              </a:r>
              <a:r>
                <a:rPr lang="en-US" sz="3600" dirty="0" smtClean="0"/>
                <a:t> on </a:t>
              </a:r>
              <a:r>
                <a:rPr lang="en-US" sz="3600" dirty="0" smtClean="0"/>
                <a:t>the downwind and upwind sides of the </a:t>
              </a:r>
              <a:r>
                <a:rPr lang="en-US" sz="3600" dirty="0" err="1" smtClean="0"/>
                <a:t>orographic</a:t>
              </a:r>
              <a:r>
                <a:rPr lang="en-US" sz="3600" dirty="0" smtClean="0"/>
                <a:t> </a:t>
              </a:r>
              <a:r>
                <a:rPr lang="en-US" sz="3600" dirty="0" smtClean="0"/>
                <a:t>convection. </a:t>
              </a:r>
            </a:p>
            <a:p>
              <a:r>
                <a:rPr lang="en-US" sz="3600" dirty="0" smtClean="0"/>
                <a:t>(</a:t>
              </a:r>
              <a:r>
                <a:rPr lang="en-US" sz="3600" dirty="0" err="1" smtClean="0"/>
                <a:t>d</a:t>
              </a:r>
              <a:r>
                <a:rPr lang="en-US" sz="3600" dirty="0" smtClean="0"/>
                <a:t>) Vertical transect of WCR </a:t>
              </a:r>
              <a:r>
                <a:rPr lang="en-US" sz="3600" dirty="0" smtClean="0"/>
                <a:t>reflectivity.</a:t>
              </a:r>
            </a:p>
            <a:p>
              <a:r>
                <a:rPr lang="en-US" sz="3600" dirty="0" smtClean="0"/>
                <a:t>(</a:t>
              </a:r>
              <a:r>
                <a:rPr lang="en-US" sz="3600" dirty="0" err="1" smtClean="0"/>
                <a:t>e</a:t>
              </a:r>
              <a:r>
                <a:rPr lang="en-US" sz="3600" dirty="0" smtClean="0"/>
                <a:t>)</a:t>
              </a:r>
              <a:r>
                <a:rPr lang="en-US" sz="3600" dirty="0" smtClean="0"/>
                <a:t> WCR </a:t>
              </a:r>
              <a:r>
                <a:rPr lang="en-US" sz="3600" dirty="0" smtClean="0"/>
                <a:t>vertical </a:t>
              </a:r>
              <a:r>
                <a:rPr lang="en-US" sz="3600" dirty="0" smtClean="0"/>
                <a:t>velocity. </a:t>
              </a:r>
            </a:p>
            <a:p>
              <a:r>
                <a:rPr lang="en-US" sz="3600" dirty="0" smtClean="0"/>
                <a:t>(</a:t>
              </a:r>
              <a:r>
                <a:rPr lang="en-US" sz="3600" dirty="0" err="1" smtClean="0"/>
                <a:t>f</a:t>
              </a:r>
              <a:r>
                <a:rPr lang="en-US" sz="3600" dirty="0" smtClean="0"/>
                <a:t>) Cu photo taken by a forward-pointing camera in the cockpit of the </a:t>
              </a:r>
              <a:r>
                <a:rPr lang="en-US" sz="3600" dirty="0" smtClean="0"/>
                <a:t>WKA. 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0116800" y="18516600"/>
            <a:ext cx="14401800" cy="13946327"/>
            <a:chOff x="20116800" y="18516600"/>
            <a:chExt cx="14401800" cy="13946327"/>
          </a:xfrm>
        </p:grpSpPr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20116800" y="18516600"/>
              <a:ext cx="14173200" cy="13944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glow rad="101600">
                <a:srgbClr val="FF0000">
                  <a:alpha val="75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vert="horz" lIns="522468" tIns="261234" rIns="522468" bIns="261234" rtlCol="0">
              <a:no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5600" b="1" i="1" dirty="0" smtClean="0">
                  <a:latin typeface="Times New Roman" pitchFamily="18" charset="0"/>
                  <a:cs typeface="Times New Roman" pitchFamily="18" charset="0"/>
                </a:rPr>
                <a:t>5. Composite </a:t>
              </a:r>
              <a:r>
                <a:rPr lang="en-US" sz="5600" b="1" i="1" dirty="0" smtClean="0">
                  <a:latin typeface="Times New Roman" pitchFamily="18" charset="0"/>
                  <a:cs typeface="Times New Roman" pitchFamily="18" charset="0"/>
                </a:rPr>
                <a:t>results: 18 cases</a:t>
              </a:r>
            </a:p>
            <a:p>
              <a:pPr>
                <a:spcBef>
                  <a:spcPct val="20000"/>
                </a:spcBef>
                <a:defRPr/>
              </a:pPr>
              <a:endParaRPr lang="en-US" sz="9200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20000"/>
                </a:spcBef>
                <a:defRPr/>
              </a:pPr>
              <a:endParaRPr lang="en-US" sz="92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20000"/>
                </a:spcBef>
                <a:defRPr/>
              </a:pPr>
              <a:endParaRPr lang="en-US" sz="9200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20000"/>
                </a:spcBef>
                <a:defRPr/>
              </a:pPr>
              <a:endParaRPr lang="en-US" sz="85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497800" y="30708600"/>
              <a:ext cx="13411200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Fig.4: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Scatter plot of the average (a) </a:t>
              </a:r>
              <a:r>
                <a:rPr lang="en-US" sz="3600" i="1" dirty="0" smtClean="0">
                  <a:sym typeface="Symbol"/>
                </a:rPr>
                <a:t></a:t>
              </a:r>
              <a:r>
                <a:rPr lang="en-US" sz="3600" i="1" baseline="-25000" dirty="0" smtClean="0"/>
                <a:t>e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difference, (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) water vapor mixing ratio (</a:t>
              </a:r>
              <a:r>
                <a:rPr lang="en-US" sz="3600" i="1" dirty="0" err="1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i="1" baseline="-25000" dirty="0" err="1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) difference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between downwind and upwind loops as a function of flight level.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6" name="Picture 35" descr="poster_fig4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421600" y="19659600"/>
              <a:ext cx="7199007" cy="11201775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29108400" y="20592633"/>
              <a:ext cx="533400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ownwind </a:t>
              </a:r>
              <a:r>
                <a:rPr lang="en-US" sz="4400" i="1" dirty="0" err="1" smtClean="0">
                  <a:sym typeface="Symbol"/>
                </a:rPr>
                <a:t></a:t>
              </a:r>
              <a:r>
                <a:rPr lang="en-US" sz="4400" i="1" baseline="-25000" dirty="0" err="1" smtClean="0"/>
                <a:t>e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 increases, thus potential instability reduced.</a:t>
              </a:r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27965400" y="21869400"/>
              <a:ext cx="762000" cy="533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184600" y="26899850"/>
              <a:ext cx="5334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ownwind </a:t>
              </a:r>
              <a:r>
                <a:rPr lang="en-US" sz="4400" dirty="0" smtClean="0">
                  <a:sym typeface="Symbol"/>
                </a:rPr>
                <a:t>ambient humidity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 increases.</a:t>
              </a:r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28041600" y="27337167"/>
              <a:ext cx="762000" cy="533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521</Words>
  <Application>Microsoft Macintosh PowerPoint</Application>
  <PresentationFormat>Custom</PresentationFormat>
  <Paragraphs>40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University of Wyoming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wyg</dc:creator>
  <cp:lastModifiedBy>Yonggang Wang</cp:lastModifiedBy>
  <cp:revision>36</cp:revision>
  <dcterms:created xsi:type="dcterms:W3CDTF">2010-06-22T20:17:58Z</dcterms:created>
  <dcterms:modified xsi:type="dcterms:W3CDTF">2010-06-22T23:43:46Z</dcterms:modified>
</cp:coreProperties>
</file>