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3.jpeg" ContentType="image/jpeg"/>
  <Override PartName="/ppt/media/image2.png" ContentType="image/pn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8229600" cy="5486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740628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11480" y="2945880"/>
            <a:ext cx="740628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206600" y="128376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11480" y="294588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206600" y="294588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23846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915640" y="1283760"/>
            <a:ext cx="23846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420160" y="1283760"/>
            <a:ext cx="23846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11480" y="2945880"/>
            <a:ext cx="23846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915640" y="2945880"/>
            <a:ext cx="23846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5420160" y="2945880"/>
            <a:ext cx="23846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11480" y="1283760"/>
            <a:ext cx="7406280" cy="318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7406280" cy="318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3614040" cy="318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206600" y="1283760"/>
            <a:ext cx="3614040" cy="318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11480" y="218880"/>
            <a:ext cx="7405920" cy="424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206600" y="1283760"/>
            <a:ext cx="3614040" cy="318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11480" y="294588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3614040" cy="318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206600" y="128376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206600" y="294588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11480" y="128376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206600" y="1283760"/>
            <a:ext cx="361404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11480" y="2945880"/>
            <a:ext cx="7406280" cy="151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11480" y="218880"/>
            <a:ext cx="7405920" cy="91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11480" y="1283760"/>
            <a:ext cx="7406280" cy="318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774440" y="160560"/>
            <a:ext cx="2347560" cy="1657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ＭＳ Ｐゴシック"/>
              </a:rPr>
              <a:t>Alexander K. Goroncy, Ph.D.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ＭＳ Ｐゴシック"/>
              </a:rPr>
              <a:t>Manager, NMR Facility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ＭＳ Ｐゴシック"/>
              </a:rPr>
              <a:t>Department of Chemistry 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ＭＳ Ｐゴシック"/>
              </a:rPr>
              <a:t>Physical Science Building, Room 303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ＭＳ Ｐゴシック"/>
              </a:rPr>
              <a:t>agoroncy@uwyo.edu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ＭＳ Ｐゴシック"/>
              </a:rPr>
              <a:t>307-766-2093 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ＭＳ Ｐゴシック"/>
              </a:rPr>
              <a:t>http://www.uwyo.edu/chemistry/directory/alexander-goroncy.html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102600" y="1892880"/>
            <a:ext cx="4800240" cy="3520080"/>
          </a:xfrm>
          <a:prstGeom prst="rect">
            <a:avLst/>
          </a:prstGeom>
          <a:gradFill rotWithShape="0"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  <a:effectLst>
            <a:outerShdw dir="5400000" dist="2304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I</a:t>
            </a:r>
            <a:r>
              <a:rPr b="1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have been involved in numerous interdisciplinary research projects involving many students, e.g.,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- </a:t>
            </a:r>
            <a:r>
              <a:rPr b="1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Center of Mechanistic Control of Water-hydrocarbon-Rock Interactions in Unconventional and Tight Oil Formations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(Department of Energy, DE-SC0019165, $11,750,000 over 6 years)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This is a collaboration of Stanford Univ., SLAC National Accelerator Lab, Univ. of Illinois, Univ. of Southern California, Univ. of Wyoming; I work in high-field NMR and MRI characterizations of rocks.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- </a:t>
            </a:r>
            <a:r>
              <a:rPr b="1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Deciphering the Role of Microbial- and Plant-derived Carbon Compounds in the Formation of Stable Soil Organic Matter (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EPSCoR Wyoming Microbial Ecology Collaborative RFP, NSF award EPS-1655726, $50,000). I am co-PI in this collaboration with PI Mengqiang Zhu (Ecosystem Science and Management), and Co-PIs Franco Basile (Chemistry), Linda van Diepen (Ecosystem Science and Management), and work on the spectroscopic characterization of carbon compounds in soil by NMR analysis, and lignin quantification.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- </a:t>
            </a:r>
            <a:r>
              <a:rPr b="1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Development of new drug delivery systems to combat infectious diseases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The tuberculosis work with nanoprobes has been with the National University of San Marcos, Peru.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- Structural-functional roles of proteins Yih1 and ASM1 by NMR spectroscopy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This work is in collaboration with Massey University, Palmerston North, New Zealand.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This is a MRI image of ~15 mm 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                     Solution structure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wide Madison limestone, water is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                     of S-glycosylated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yellow, solid material is red. MRI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                     bacteriosin ASM1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allows to visualize pores in the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                     determined by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sample though which water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                     NMR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(or oil) can flow.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                     Spectroscopy/</a:t>
            </a:r>
            <a:endParaRPr b="0" lang="en-US" sz="9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	</a:t>
            </a:r>
            <a:r>
              <a:rPr b="0" lang="en-US" sz="900" spc="-1" strike="noStrike">
                <a:solidFill>
                  <a:srgbClr val="ffffff"/>
                </a:solidFill>
                <a:latin typeface="Calibri"/>
                <a:ea typeface="Noto Sans CJK SC"/>
              </a:rPr>
              <a:t>        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4974480" y="1892880"/>
            <a:ext cx="3154320" cy="3547440"/>
          </a:xfrm>
          <a:prstGeom prst="rect">
            <a:avLst/>
          </a:prstGeom>
          <a:gradFill rotWithShape="0"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  <a:effectLst>
            <a:outerShdw dir="5400000" dist="2304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Selected co-authored publications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: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Characterization of isoniazid incorporation into chitosan-poly(aspartic) nanoparticles.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International Journal of Polymeric Materials and Polymeric Biomaterials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(accepted for publication)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Probing ethane phase changes in bead pack via high-field NMR.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Chemical Engineering Science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261, 117969, 2022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Removal of ions from produced water using Powder River Basin Coal.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International Journal of Coal Science &amp; Technology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9, 1, 2022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Acid demineralization effect on the sonication-assisted solvent extraction of vitrinite coal of the Powder River Basin.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Fuel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308, 121989, 2022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Experimentally based structural model of Yih1 provides insight into its function in controlling the key translational regulator Gcn2.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FEBS Letters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595, 324-340, 2021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 Analysis of ZTE MRI Application to Sandstone and Carbonate.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AIChe Journal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67, e17074, 2021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 Effects of mixtures of CO2 and CH4 as pyrolysis atmosphere on pine wood pyrolysis products.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Renewable Energy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162, 1243-1254, 2020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 Structural characterization of the S-glycosylated bacteriocin ASM1 from Lactobacillus plantarum.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Magnetochemistry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6,16, 2020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 Crosslinker length dictates step-growth hydrogel network formation dynamics and allows rapid on-chip photoencapsulation.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Biofabrication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12, 3, 035006, 2020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 Effect of transfer agent, temperature and initial monomer concentration on branching in poly(acrylic acid): A study by 13C NMR spectroscopy and capillary electrophoresis.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Polymer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114, 209-220, 2017</a:t>
            </a:r>
            <a:endParaRPr b="0" lang="en-US" sz="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-    Microbial mat communities along an oxygen gradient in a perennially ice-covered Antarctic lake. </a:t>
            </a:r>
            <a:r>
              <a:rPr b="0" i="1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Applied and Environmental Microbiology</a:t>
            </a:r>
            <a:r>
              <a:rPr b="0" lang="en-US" sz="800" spc="-1" strike="noStrike">
                <a:solidFill>
                  <a:srgbClr val="ffffff"/>
                </a:solidFill>
                <a:latin typeface="Calibri"/>
                <a:ea typeface="DejaVu Sans"/>
              </a:rPr>
              <a:t> 82, 620-630, 2016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102600" y="132480"/>
            <a:ext cx="1645200" cy="1645200"/>
          </a:xfrm>
          <a:prstGeom prst="rect">
            <a:avLst/>
          </a:prstGeom>
          <a:gradFill rotWithShape="0"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  <a:effectLst>
            <a:outerShdw dir="5400000" dist="2304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550" spc="-1" strike="noStrike">
                <a:solidFill>
                  <a:srgbClr val="ffffff"/>
                </a:solidFill>
                <a:latin typeface="Calibri"/>
                <a:ea typeface="DejaVu Sans"/>
              </a:rPr>
              <a:t>Picture</a:t>
            </a:r>
            <a:endParaRPr b="0" lang="en-US" sz="1550" spc="-1" strike="noStrike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4539960" y="132480"/>
            <a:ext cx="3587400" cy="1645200"/>
          </a:xfrm>
          <a:prstGeom prst="rect">
            <a:avLst/>
          </a:prstGeom>
          <a:gradFill rotWithShape="0">
            <a:gsLst>
              <a:gs pos="0">
                <a:srgbClr val="3e7fcc"/>
              </a:gs>
              <a:gs pos="100000">
                <a:srgbClr val="a4c1ff"/>
              </a:gs>
            </a:gsLst>
            <a:lin ang="16200000"/>
          </a:gradFill>
          <a:ln w="9360">
            <a:solidFill>
              <a:srgbClr val="4a7ebb"/>
            </a:solidFill>
            <a:round/>
          </a:ln>
          <a:effectLst>
            <a:outerShdw dir="5400000" dist="23040">
              <a:srgbClr val="00000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300" spc="-1" strike="noStrike">
                <a:solidFill>
                  <a:srgbClr val="ffffff"/>
                </a:solidFill>
                <a:latin typeface="Calibri"/>
                <a:ea typeface="DejaVu Sans"/>
              </a:rPr>
              <a:t>Structure-function relationships of inorganic or organic polymers, proteins, drug delivery systems; soil organic matter; conversion of coal and oil to value-added chemicals and clean fuels,</a:t>
            </a:r>
            <a:endParaRPr b="0" lang="en-US" sz="13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300" spc="-1" strike="noStrike">
                <a:solidFill>
                  <a:srgbClr val="ffffff"/>
                </a:solidFill>
                <a:latin typeface="Calibri"/>
                <a:ea typeface="DejaVu Sans"/>
              </a:rPr>
              <a:t>enhanced oil recovery. </a:t>
            </a:r>
            <a:endParaRPr b="0" lang="en-US" sz="13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n-US" sz="1300" spc="-1" strike="noStrike">
                <a:solidFill>
                  <a:srgbClr val="ffffff"/>
                </a:solidFill>
                <a:latin typeface="Calibri"/>
                <a:ea typeface="DejaVu Sans"/>
              </a:rPr>
              <a:t>Nuclear magnetic Resonance (NMR), Magnetic Resonance Imaging (MRI), EPR, MS</a:t>
            </a:r>
            <a:endParaRPr b="0" lang="en-US" sz="1300" spc="-1" strike="noStrike">
              <a:latin typeface="Arial"/>
            </a:endParaRPr>
          </a:p>
        </p:txBody>
      </p:sp>
      <p:pic>
        <p:nvPicPr>
          <p:cNvPr id="43" name="Picture 45" descr=""/>
          <p:cNvPicPr/>
          <p:nvPr/>
        </p:nvPicPr>
        <p:blipFill>
          <a:blip r:embed="rId1"/>
          <a:stretch/>
        </p:blipFill>
        <p:spPr>
          <a:xfrm>
            <a:off x="1769400" y="4307400"/>
            <a:ext cx="914040" cy="932400"/>
          </a:xfrm>
          <a:prstGeom prst="rect">
            <a:avLst/>
          </a:prstGeom>
          <a:ln w="0">
            <a:noFill/>
          </a:ln>
        </p:spPr>
      </p:pic>
      <p:pic>
        <p:nvPicPr>
          <p:cNvPr id="44" name="Picture 46" descr=""/>
          <p:cNvPicPr/>
          <p:nvPr/>
        </p:nvPicPr>
        <p:blipFill>
          <a:blip r:embed="rId2"/>
          <a:stretch/>
        </p:blipFill>
        <p:spPr>
          <a:xfrm>
            <a:off x="3643920" y="4226040"/>
            <a:ext cx="1133640" cy="1124280"/>
          </a:xfrm>
          <a:prstGeom prst="rect">
            <a:avLst/>
          </a:prstGeom>
          <a:ln w="0">
            <a:noFill/>
          </a:ln>
        </p:spPr>
      </p:pic>
      <p:pic>
        <p:nvPicPr>
          <p:cNvPr id="45" name="Picture 47" descr=""/>
          <p:cNvPicPr/>
          <p:nvPr/>
        </p:nvPicPr>
        <p:blipFill>
          <a:blip r:embed="rId3"/>
          <a:stretch/>
        </p:blipFill>
        <p:spPr>
          <a:xfrm>
            <a:off x="102600" y="132120"/>
            <a:ext cx="1645560" cy="1645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F51E67CB45D54291463B79653AF433" ma:contentTypeVersion="4" ma:contentTypeDescription="Create a new document." ma:contentTypeScope="" ma:versionID="4553867be45bde2c0575b26c8d2c085b">
  <xsd:schema xmlns:xsd="http://www.w3.org/2001/XMLSchema" xmlns:xs="http://www.w3.org/2001/XMLSchema" xmlns:p="http://schemas.microsoft.com/office/2006/metadata/properties" xmlns:ns2="6bf0361e-744c-46e8-9cb3-240a84f77be6" targetNamespace="http://schemas.microsoft.com/office/2006/metadata/properties" ma:root="true" ma:fieldsID="2a574fb5487d946e654f803eb474922a" ns2:_="">
    <xsd:import namespace="6bf0361e-744c-46e8-9cb3-240a84f77b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f0361e-744c-46e8-9cb3-240a84f77b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44D4BD-5097-4D2F-B85B-B7D5AF1C1F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f0361e-744c-46e8-9cb3-240a84f77b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FA2D24-4EAB-42DD-989F-A417288D7491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6bf0361e-744c-46e8-9cb3-240a84f77be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DB9C0E5-1760-40BE-85AD-5D5C1F0035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12640</TotalTime>
  <Application>LibreOffice/7.3.6.2$Linux_X86_64 LibreOffice_project/30$Build-2</Application>
  <AppVersion>15.0000</AppVersion>
  <Words>587</Words>
  <Paragraphs>37</Paragraphs>
  <Company>University of Wyoming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2011-03-14T17:10:49Z</dcterms:created>
  <dc:creator>Dean Roddick</dc:creator>
  <dc:description/>
  <dc:language>en-US</dc:language>
  <cp:lastModifiedBy>Alexander Goroncy</cp:lastModifiedBy>
  <dcterms:modified xsi:type="dcterms:W3CDTF">2022-11-04T13:57:39Z</dcterms:modified>
  <cp:revision>73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0x01010026F51E67CB45D54291463B79653AF433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