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21"/>
  </p:notesMasterIdLst>
  <p:handoutMasterIdLst>
    <p:handoutMasterId r:id="rId122"/>
  </p:handoutMasterIdLst>
  <p:sldIdLst>
    <p:sldId id="257" r:id="rId2"/>
    <p:sldId id="258" r:id="rId3"/>
    <p:sldId id="402" r:id="rId4"/>
    <p:sldId id="259" r:id="rId5"/>
    <p:sldId id="261" r:id="rId6"/>
    <p:sldId id="270" r:id="rId7"/>
    <p:sldId id="262" r:id="rId8"/>
    <p:sldId id="366" r:id="rId9"/>
    <p:sldId id="260" r:id="rId10"/>
    <p:sldId id="364" r:id="rId11"/>
    <p:sldId id="365" r:id="rId12"/>
    <p:sldId id="263" r:id="rId13"/>
    <p:sldId id="264" r:id="rId14"/>
    <p:sldId id="265" r:id="rId15"/>
    <p:sldId id="267" r:id="rId16"/>
    <p:sldId id="347" r:id="rId17"/>
    <p:sldId id="266" r:id="rId18"/>
    <p:sldId id="368" r:id="rId19"/>
    <p:sldId id="271" r:id="rId20"/>
    <p:sldId id="272" r:id="rId21"/>
    <p:sldId id="372" r:id="rId22"/>
    <p:sldId id="371" r:id="rId23"/>
    <p:sldId id="369" r:id="rId24"/>
    <p:sldId id="370" r:id="rId25"/>
    <p:sldId id="281" r:id="rId26"/>
    <p:sldId id="400" r:id="rId27"/>
    <p:sldId id="396" r:id="rId28"/>
    <p:sldId id="397" r:id="rId29"/>
    <p:sldId id="398" r:id="rId30"/>
    <p:sldId id="401" r:id="rId31"/>
    <p:sldId id="399" r:id="rId32"/>
    <p:sldId id="273" r:id="rId33"/>
    <p:sldId id="274" r:id="rId34"/>
    <p:sldId id="275" r:id="rId35"/>
    <p:sldId id="276" r:id="rId36"/>
    <p:sldId id="277" r:id="rId37"/>
    <p:sldId id="349" r:id="rId38"/>
    <p:sldId id="373" r:id="rId39"/>
    <p:sldId id="358" r:id="rId40"/>
    <p:sldId id="363" r:id="rId41"/>
    <p:sldId id="375" r:id="rId42"/>
    <p:sldId id="278" r:id="rId43"/>
    <p:sldId id="348" r:id="rId44"/>
    <p:sldId id="280" r:id="rId45"/>
    <p:sldId id="279" r:id="rId46"/>
    <p:sldId id="282" r:id="rId47"/>
    <p:sldId id="284" r:id="rId48"/>
    <p:sldId id="285" r:id="rId49"/>
    <p:sldId id="374" r:id="rId50"/>
    <p:sldId id="287" r:id="rId51"/>
    <p:sldId id="288" r:id="rId52"/>
    <p:sldId id="286" r:id="rId53"/>
    <p:sldId id="350" r:id="rId54"/>
    <p:sldId id="289" r:id="rId55"/>
    <p:sldId id="357" r:id="rId56"/>
    <p:sldId id="341" r:id="rId57"/>
    <p:sldId id="376" r:id="rId58"/>
    <p:sldId id="318" r:id="rId59"/>
    <p:sldId id="290" r:id="rId60"/>
    <p:sldId id="291" r:id="rId61"/>
    <p:sldId id="292" r:id="rId62"/>
    <p:sldId id="293" r:id="rId63"/>
    <p:sldId id="295" r:id="rId64"/>
    <p:sldId id="296" r:id="rId65"/>
    <p:sldId id="294" r:id="rId66"/>
    <p:sldId id="297" r:id="rId67"/>
    <p:sldId id="298" r:id="rId68"/>
    <p:sldId id="377" r:id="rId69"/>
    <p:sldId id="299" r:id="rId70"/>
    <p:sldId id="300" r:id="rId71"/>
    <p:sldId id="301" r:id="rId72"/>
    <p:sldId id="302" r:id="rId73"/>
    <p:sldId id="303" r:id="rId74"/>
    <p:sldId id="304" r:id="rId75"/>
    <p:sldId id="344" r:id="rId76"/>
    <p:sldId id="305" r:id="rId77"/>
    <p:sldId id="307" r:id="rId78"/>
    <p:sldId id="306" r:id="rId79"/>
    <p:sldId id="308" r:id="rId80"/>
    <p:sldId id="352" r:id="rId81"/>
    <p:sldId id="388" r:id="rId82"/>
    <p:sldId id="362" r:id="rId83"/>
    <p:sldId id="383" r:id="rId84"/>
    <p:sldId id="309" r:id="rId85"/>
    <p:sldId id="310" r:id="rId86"/>
    <p:sldId id="384" r:id="rId87"/>
    <p:sldId id="385" r:id="rId88"/>
    <p:sldId id="386" r:id="rId89"/>
    <p:sldId id="390" r:id="rId90"/>
    <p:sldId id="391" r:id="rId91"/>
    <p:sldId id="392" r:id="rId92"/>
    <p:sldId id="351" r:id="rId93"/>
    <p:sldId id="389" r:id="rId94"/>
    <p:sldId id="311" r:id="rId95"/>
    <p:sldId id="393" r:id="rId96"/>
    <p:sldId id="319" r:id="rId97"/>
    <p:sldId id="378" r:id="rId98"/>
    <p:sldId id="379" r:id="rId99"/>
    <p:sldId id="320" r:id="rId100"/>
    <p:sldId id="382" r:id="rId101"/>
    <p:sldId id="329" r:id="rId102"/>
    <p:sldId id="330" r:id="rId103"/>
    <p:sldId id="331" r:id="rId104"/>
    <p:sldId id="332" r:id="rId105"/>
    <p:sldId id="333" r:id="rId106"/>
    <p:sldId id="394" r:id="rId107"/>
    <p:sldId id="395" r:id="rId108"/>
    <p:sldId id="353" r:id="rId109"/>
    <p:sldId id="334" r:id="rId110"/>
    <p:sldId id="335" r:id="rId111"/>
    <p:sldId id="336" r:id="rId112"/>
    <p:sldId id="337" r:id="rId113"/>
    <p:sldId id="338" r:id="rId114"/>
    <p:sldId id="381" r:id="rId115"/>
    <p:sldId id="339" r:id="rId116"/>
    <p:sldId id="343" r:id="rId117"/>
    <p:sldId id="380" r:id="rId118"/>
    <p:sldId id="346" r:id="rId119"/>
    <p:sldId id="354" r:id="rId12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Comic Sans MS" charset="0"/>
        <a:ea typeface="+mn-ea"/>
        <a:cs typeface="+mn-cs"/>
      </a:defRPr>
    </a:lvl1pPr>
    <a:lvl2pPr marL="457200" algn="l" rtl="0" eaLnBrk="0" fontAlgn="base" hangingPunct="0">
      <a:spcBef>
        <a:spcPct val="0"/>
      </a:spcBef>
      <a:spcAft>
        <a:spcPct val="0"/>
      </a:spcAft>
      <a:defRPr sz="2400" kern="1200">
        <a:solidFill>
          <a:schemeClr val="tx1"/>
        </a:solidFill>
        <a:latin typeface="Comic Sans MS" charset="0"/>
        <a:ea typeface="+mn-ea"/>
        <a:cs typeface="+mn-cs"/>
      </a:defRPr>
    </a:lvl2pPr>
    <a:lvl3pPr marL="914400" algn="l" rtl="0" eaLnBrk="0" fontAlgn="base" hangingPunct="0">
      <a:spcBef>
        <a:spcPct val="0"/>
      </a:spcBef>
      <a:spcAft>
        <a:spcPct val="0"/>
      </a:spcAft>
      <a:defRPr sz="2400" kern="1200">
        <a:solidFill>
          <a:schemeClr val="tx1"/>
        </a:solidFill>
        <a:latin typeface="Comic Sans MS" charset="0"/>
        <a:ea typeface="+mn-ea"/>
        <a:cs typeface="+mn-cs"/>
      </a:defRPr>
    </a:lvl3pPr>
    <a:lvl4pPr marL="1371600" algn="l" rtl="0" eaLnBrk="0" fontAlgn="base" hangingPunct="0">
      <a:spcBef>
        <a:spcPct val="0"/>
      </a:spcBef>
      <a:spcAft>
        <a:spcPct val="0"/>
      </a:spcAft>
      <a:defRPr sz="2400" kern="1200">
        <a:solidFill>
          <a:schemeClr val="tx1"/>
        </a:solidFill>
        <a:latin typeface="Comic Sans MS" charset="0"/>
        <a:ea typeface="+mn-ea"/>
        <a:cs typeface="+mn-cs"/>
      </a:defRPr>
    </a:lvl4pPr>
    <a:lvl5pPr marL="1828800" algn="l" rtl="0" eaLnBrk="0" fontAlgn="base" hangingPunct="0">
      <a:spcBef>
        <a:spcPct val="0"/>
      </a:spcBef>
      <a:spcAft>
        <a:spcPct val="0"/>
      </a:spcAft>
      <a:defRPr sz="2400" kern="1200">
        <a:solidFill>
          <a:schemeClr val="tx1"/>
        </a:solidFill>
        <a:latin typeface="Comic Sans MS" charset="0"/>
        <a:ea typeface="+mn-ea"/>
        <a:cs typeface="+mn-cs"/>
      </a:defRPr>
    </a:lvl5pPr>
    <a:lvl6pPr marL="2286000" algn="l" defTabSz="457200" rtl="0" eaLnBrk="1" latinLnBrk="0" hangingPunct="1">
      <a:defRPr sz="2400" kern="1200">
        <a:solidFill>
          <a:schemeClr val="tx1"/>
        </a:solidFill>
        <a:latin typeface="Comic Sans MS" charset="0"/>
        <a:ea typeface="+mn-ea"/>
        <a:cs typeface="+mn-cs"/>
      </a:defRPr>
    </a:lvl6pPr>
    <a:lvl7pPr marL="2743200" algn="l" defTabSz="457200" rtl="0" eaLnBrk="1" latinLnBrk="0" hangingPunct="1">
      <a:defRPr sz="2400" kern="1200">
        <a:solidFill>
          <a:schemeClr val="tx1"/>
        </a:solidFill>
        <a:latin typeface="Comic Sans MS" charset="0"/>
        <a:ea typeface="+mn-ea"/>
        <a:cs typeface="+mn-cs"/>
      </a:defRPr>
    </a:lvl7pPr>
    <a:lvl8pPr marL="3200400" algn="l" defTabSz="457200" rtl="0" eaLnBrk="1" latinLnBrk="0" hangingPunct="1">
      <a:defRPr sz="2400" kern="1200">
        <a:solidFill>
          <a:schemeClr val="tx1"/>
        </a:solidFill>
        <a:latin typeface="Comic Sans MS" charset="0"/>
        <a:ea typeface="+mn-ea"/>
        <a:cs typeface="+mn-cs"/>
      </a:defRPr>
    </a:lvl8pPr>
    <a:lvl9pPr marL="3657600" algn="l" defTabSz="457200" rtl="0" eaLnBrk="1" latinLnBrk="0" hangingPunct="1">
      <a:defRPr sz="2400" kern="1200">
        <a:solidFill>
          <a:schemeClr val="tx1"/>
        </a:solidFill>
        <a:latin typeface="Comic Sans MS"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3" autoAdjust="0"/>
    <p:restoredTop sz="94660"/>
  </p:normalViewPr>
  <p:slideViewPr>
    <p:cSldViewPr>
      <p:cViewPr>
        <p:scale>
          <a:sx n="55" d="100"/>
          <a:sy n="55" d="100"/>
        </p:scale>
        <p:origin x="-1352" y="-6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56"/>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notesMaster" Target="notesMasters/notesMaster1.xml"/><Relationship Id="rId122" Type="http://schemas.openxmlformats.org/officeDocument/2006/relationships/handoutMaster" Target="handoutMasters/handoutMaster1.xml"/><Relationship Id="rId123" Type="http://schemas.openxmlformats.org/officeDocument/2006/relationships/printerSettings" Target="printerSettings/printerSettings1.bin"/><Relationship Id="rId124" Type="http://schemas.openxmlformats.org/officeDocument/2006/relationships/presProps" Target="presProps.xml"/><Relationship Id="rId125" Type="http://schemas.openxmlformats.org/officeDocument/2006/relationships/viewProps" Target="viewProps.xml"/><Relationship Id="rId126" Type="http://schemas.openxmlformats.org/officeDocument/2006/relationships/theme" Target="theme/theme1.xml"/><Relationship Id="rId12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_tradnl"/>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2B30F64-FF83-6E46-AEC1-9C1253CFFBA3}" type="datetimeFigureOut">
              <a:rPr lang="en-US" smtClean="0"/>
              <a:t>3/5/13</a:t>
            </a:fld>
            <a:endParaRPr lang="es-ES_tradnl"/>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_tradnl"/>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ADB1F55-00E1-5D49-8339-D6B3AC3642F0}" type="slidenum">
              <a:rPr lang="es-ES_tradnl" smtClean="0"/>
              <a:t>‹#›</a:t>
            </a:fld>
            <a:endParaRPr lang="es-ES_tradnl"/>
          </a:p>
        </p:txBody>
      </p:sp>
    </p:spTree>
    <p:extLst>
      <p:ext uri="{BB962C8B-B14F-4D97-AF65-F5344CB8AC3E}">
        <p14:creationId xmlns:p14="http://schemas.microsoft.com/office/powerpoint/2010/main" val="238328938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omic Sans MS" pitchFamily="-110" charset="0"/>
              </a:defRPr>
            </a:lvl1pPr>
          </a:lstStyle>
          <a:p>
            <a:pPr>
              <a:defRPr/>
            </a:pPr>
            <a:endParaRPr lang="en-US"/>
          </a:p>
        </p:txBody>
      </p:sp>
      <p:sp>
        <p:nvSpPr>
          <p:cNvPr id="14131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omic Sans MS" pitchFamily="-110" charset="0"/>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4131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131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omic Sans MS" pitchFamily="-110" charset="0"/>
              </a:defRPr>
            </a:lvl1pPr>
          </a:lstStyle>
          <a:p>
            <a:pPr>
              <a:defRPr/>
            </a:pPr>
            <a:endParaRPr lang="en-US"/>
          </a:p>
        </p:txBody>
      </p:sp>
      <p:sp>
        <p:nvSpPr>
          <p:cNvPr id="14131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omic Sans MS" pitchFamily="-110" charset="0"/>
              </a:defRPr>
            </a:lvl1pPr>
          </a:lstStyle>
          <a:p>
            <a:pPr>
              <a:defRPr/>
            </a:pPr>
            <a:fld id="{7702AC9F-D3EE-D14E-B25C-A400DDAE6086}" type="slidenum">
              <a:rPr lang="en-US"/>
              <a:pPr>
                <a:defRPr/>
              </a:pPr>
              <a:t>‹#›</a:t>
            </a:fld>
            <a:endParaRPr lang="en-US"/>
          </a:p>
        </p:txBody>
      </p:sp>
    </p:spTree>
    <p:extLst>
      <p:ext uri="{BB962C8B-B14F-4D97-AF65-F5344CB8AC3E}">
        <p14:creationId xmlns:p14="http://schemas.microsoft.com/office/powerpoint/2010/main" val="384630493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ＭＳ Ｐゴシック" pitchFamily="-110" charset="-128"/>
      </a:defRPr>
    </a:lvl1pPr>
    <a:lvl2pPr marL="457200"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mn-cs"/>
      </a:defRPr>
    </a:lvl2pPr>
    <a:lvl3pPr marL="914400"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mn-cs"/>
      </a:defRPr>
    </a:lvl3pPr>
    <a:lvl4pPr marL="1371600"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mn-cs"/>
      </a:defRPr>
    </a:lvl4pPr>
    <a:lvl5pPr marL="1828800"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C077911E-3EF1-B346-99CF-C8ADAC557CC2}" type="slidenum">
              <a:rPr lang="en-US">
                <a:latin typeface="Comic Sans MS" charset="0"/>
              </a:rPr>
              <a:pPr/>
              <a:t>1</a:t>
            </a:fld>
            <a:endParaRPr lang="en-US">
              <a:latin typeface="Comic Sans MS"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D25F329F-07F3-FD4E-AF88-47F18D8BA64C}" type="slidenum">
              <a:rPr lang="en-US">
                <a:latin typeface="Comic Sans MS" charset="0"/>
              </a:rPr>
              <a:pPr/>
              <a:t>13</a:t>
            </a:fld>
            <a:endParaRPr lang="en-US">
              <a:latin typeface="Comic Sans MS"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5CB2F5FC-3268-1441-ACC5-4D454CF4743C}" type="slidenum">
              <a:rPr lang="en-US">
                <a:latin typeface="Comic Sans MS" charset="0"/>
              </a:rPr>
              <a:pPr/>
              <a:t>14</a:t>
            </a:fld>
            <a:endParaRPr lang="en-US">
              <a:latin typeface="Comic Sans MS"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77F98B48-A5B6-8F4C-8793-15297C911226}" type="slidenum">
              <a:rPr lang="en-US">
                <a:latin typeface="Comic Sans MS" charset="0"/>
              </a:rPr>
              <a:pPr/>
              <a:t>15</a:t>
            </a:fld>
            <a:endParaRPr lang="en-US">
              <a:latin typeface="Comic Sans MS"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F1CB52CA-9D6E-AE45-9844-76EBA5439882}" type="slidenum">
              <a:rPr lang="en-US">
                <a:latin typeface="Comic Sans MS" charset="0"/>
              </a:rPr>
              <a:pPr/>
              <a:t>16</a:t>
            </a:fld>
            <a:endParaRPr lang="en-US">
              <a:latin typeface="Comic Sans MS"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AB36AA51-530C-E146-878D-D1EA9AC69BC0}" type="slidenum">
              <a:rPr lang="en-US">
                <a:latin typeface="Comic Sans MS" charset="0"/>
              </a:rPr>
              <a:pPr/>
              <a:t>17</a:t>
            </a:fld>
            <a:endParaRPr lang="en-US">
              <a:latin typeface="Comic Sans MS"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0EEBFC8E-5B2B-CD40-A1E2-E0204E69CE67}" type="slidenum">
              <a:rPr lang="en-US">
                <a:latin typeface="Comic Sans MS" charset="0"/>
              </a:rPr>
              <a:pPr/>
              <a:t>19</a:t>
            </a:fld>
            <a:endParaRPr lang="en-US">
              <a:latin typeface="Comic Sans MS"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F832284B-A86F-D845-B98F-6037C3FB2C72}" type="slidenum">
              <a:rPr lang="en-US">
                <a:latin typeface="Comic Sans MS" charset="0"/>
              </a:rPr>
              <a:pPr/>
              <a:t>20</a:t>
            </a:fld>
            <a:endParaRPr lang="en-US">
              <a:latin typeface="Comic Sans MS"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737F7928-2097-CD47-BCC4-8DD8061473A6}" type="slidenum">
              <a:rPr lang="en-US">
                <a:latin typeface="Comic Sans MS" charset="0"/>
              </a:rPr>
              <a:pPr/>
              <a:t>25</a:t>
            </a:fld>
            <a:endParaRPr lang="en-US">
              <a:latin typeface="Comic Sans MS"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0A27CF17-26C6-1244-9AB0-C9221E8E89AC}" type="slidenum">
              <a:rPr lang="en-US">
                <a:latin typeface="Comic Sans MS" charset="0"/>
              </a:rPr>
              <a:pPr/>
              <a:t>32</a:t>
            </a:fld>
            <a:endParaRPr lang="en-US">
              <a:latin typeface="Comic Sans MS"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C9DC5908-1263-3C45-9139-B98745CA2F85}" type="slidenum">
              <a:rPr lang="en-US">
                <a:latin typeface="Comic Sans MS" charset="0"/>
              </a:rPr>
              <a:pPr/>
              <a:t>33</a:t>
            </a:fld>
            <a:endParaRPr lang="en-US">
              <a:latin typeface="Comic Sans MS"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829281E1-3087-2144-ACE4-7B329003ABD6}" type="slidenum">
              <a:rPr lang="en-US">
                <a:latin typeface="Comic Sans MS" charset="0"/>
              </a:rPr>
              <a:pPr/>
              <a:t>2</a:t>
            </a:fld>
            <a:endParaRPr lang="en-US">
              <a:latin typeface="Comic Sans MS"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53F84C92-57CE-ED4A-A321-03E7286A1536}" type="slidenum">
              <a:rPr lang="en-US">
                <a:latin typeface="Comic Sans MS" charset="0"/>
              </a:rPr>
              <a:pPr/>
              <a:t>34</a:t>
            </a:fld>
            <a:endParaRPr lang="en-US">
              <a:latin typeface="Comic Sans MS"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2D6D0498-A975-BD4C-BFDC-DF26E198FB4C}" type="slidenum">
              <a:rPr lang="en-US">
                <a:latin typeface="Comic Sans MS" charset="0"/>
              </a:rPr>
              <a:pPr/>
              <a:t>35</a:t>
            </a:fld>
            <a:endParaRPr lang="en-US">
              <a:latin typeface="Comic Sans MS"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559C1469-A119-8E43-BAD5-A2FF5B737E2B}" type="slidenum">
              <a:rPr lang="en-US">
                <a:latin typeface="Comic Sans MS" charset="0"/>
              </a:rPr>
              <a:pPr/>
              <a:t>36</a:t>
            </a:fld>
            <a:endParaRPr lang="en-US">
              <a:latin typeface="Comic Sans MS"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BEC17C1F-7615-224E-8339-686B3D53AA3B}" type="slidenum">
              <a:rPr lang="en-US">
                <a:latin typeface="Comic Sans MS" charset="0"/>
              </a:rPr>
              <a:pPr/>
              <a:t>37</a:t>
            </a:fld>
            <a:endParaRPr lang="en-US">
              <a:latin typeface="Comic Sans MS" charset="0"/>
            </a:endParaRPr>
          </a:p>
        </p:txBody>
      </p:sp>
      <p:sp>
        <p:nvSpPr>
          <p:cNvPr id="67587" name="Rectangle 1026"/>
          <p:cNvSpPr>
            <a:spLocks noGrp="1" noRot="1" noChangeAspect="1" noChangeArrowheads="1" noTextEdit="1"/>
          </p:cNvSpPr>
          <p:nvPr>
            <p:ph type="sldImg"/>
          </p:nvPr>
        </p:nvSpPr>
        <p:spPr>
          <a:ln/>
        </p:spPr>
      </p:sp>
      <p:sp>
        <p:nvSpPr>
          <p:cNvPr id="67588" name="Rectangle 1027"/>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3175BE2F-58E2-6140-A6E1-086486E4C0C7}" type="slidenum">
              <a:rPr lang="en-US">
                <a:latin typeface="Comic Sans MS" charset="0"/>
              </a:rPr>
              <a:pPr/>
              <a:t>42</a:t>
            </a:fld>
            <a:endParaRPr lang="en-US">
              <a:latin typeface="Comic Sans MS"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70A2FBF6-E338-F246-8809-645E719C44E9}" type="slidenum">
              <a:rPr lang="en-US">
                <a:latin typeface="Comic Sans MS" charset="0"/>
              </a:rPr>
              <a:pPr/>
              <a:t>43</a:t>
            </a:fld>
            <a:endParaRPr lang="en-US">
              <a:latin typeface="Comic Sans MS" charset="0"/>
            </a:endParaRPr>
          </a:p>
        </p:txBody>
      </p:sp>
      <p:sp>
        <p:nvSpPr>
          <p:cNvPr id="75779" name="Rectangle 2"/>
          <p:cNvSpPr>
            <a:spLocks noGrp="1" noRot="1" noChangeAspect="1" noChangeArrowheads="1"/>
          </p:cNvSpPr>
          <p:nvPr>
            <p:ph type="sldImg"/>
          </p:nvPr>
        </p:nvSpPr>
        <p:spPr>
          <a:solidFill>
            <a:srgbClr val="FFFFFF"/>
          </a:solidFill>
          <a:ln/>
        </p:spPr>
      </p:sp>
      <p:sp>
        <p:nvSpPr>
          <p:cNvPr id="757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C8B22599-BE07-C848-A698-6593DF359E93}" type="slidenum">
              <a:rPr lang="en-US">
                <a:latin typeface="Comic Sans MS" charset="0"/>
              </a:rPr>
              <a:pPr/>
              <a:t>44</a:t>
            </a:fld>
            <a:endParaRPr lang="en-US">
              <a:latin typeface="Comic Sans MS"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C5ECEC36-AB77-D645-86EB-17AFF7555145}" type="slidenum">
              <a:rPr lang="en-US">
                <a:latin typeface="Comic Sans MS" charset="0"/>
              </a:rPr>
              <a:pPr/>
              <a:t>45</a:t>
            </a:fld>
            <a:endParaRPr lang="en-US">
              <a:latin typeface="Comic Sans MS"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C02A8930-CED2-5846-839E-31E47FBCFCE6}" type="slidenum">
              <a:rPr lang="en-US">
                <a:latin typeface="Comic Sans MS" charset="0"/>
              </a:rPr>
              <a:pPr/>
              <a:t>46</a:t>
            </a:fld>
            <a:endParaRPr lang="en-US">
              <a:latin typeface="Comic Sans MS"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4ECC1BF1-0367-344F-85B6-8D4CC7447EEE}" type="slidenum">
              <a:rPr lang="en-US">
                <a:latin typeface="Comic Sans MS" charset="0"/>
              </a:rPr>
              <a:pPr/>
              <a:t>47</a:t>
            </a:fld>
            <a:endParaRPr lang="en-US">
              <a:latin typeface="Comic Sans MS"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A99AF207-FA56-A342-B73A-062AFB2A6599}" type="slidenum">
              <a:rPr lang="en-US">
                <a:latin typeface="Comic Sans MS" charset="0"/>
              </a:rPr>
              <a:pPr/>
              <a:t>4</a:t>
            </a:fld>
            <a:endParaRPr lang="en-US">
              <a:latin typeface="Comic Sans MS"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DE850E24-EE1E-C34B-803C-46CD3AB6DA25}" type="slidenum">
              <a:rPr lang="en-US">
                <a:latin typeface="Comic Sans MS" charset="0"/>
              </a:rPr>
              <a:pPr/>
              <a:t>48</a:t>
            </a:fld>
            <a:endParaRPr lang="en-US">
              <a:latin typeface="Comic Sans MS"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5EE1C0EB-E855-DD4E-83D7-9E511CD5EFAF}" type="slidenum">
              <a:rPr lang="en-US">
                <a:latin typeface="Comic Sans MS" charset="0"/>
              </a:rPr>
              <a:pPr/>
              <a:t>50</a:t>
            </a:fld>
            <a:endParaRPr lang="en-US">
              <a:latin typeface="Comic Sans MS"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673D0E17-9ABC-674E-9054-4842AFE8C928}" type="slidenum">
              <a:rPr lang="en-US">
                <a:latin typeface="Comic Sans MS" charset="0"/>
              </a:rPr>
              <a:pPr/>
              <a:t>51</a:t>
            </a:fld>
            <a:endParaRPr lang="en-US">
              <a:latin typeface="Comic Sans MS"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E46FD8C0-B83A-534F-AFBC-DE41F005BF8A}" type="slidenum">
              <a:rPr lang="en-US">
                <a:latin typeface="Comic Sans MS" charset="0"/>
              </a:rPr>
              <a:pPr/>
              <a:t>52</a:t>
            </a:fld>
            <a:endParaRPr lang="en-US">
              <a:latin typeface="Comic Sans MS"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605273D6-DDBF-8440-9862-63C6BE2E4928}" type="slidenum">
              <a:rPr lang="en-US">
                <a:latin typeface="Comic Sans MS" charset="0"/>
              </a:rPr>
              <a:pPr/>
              <a:t>53</a:t>
            </a:fld>
            <a:endParaRPr lang="en-US">
              <a:latin typeface="Comic Sans MS" charset="0"/>
            </a:endParaRPr>
          </a:p>
        </p:txBody>
      </p:sp>
      <p:sp>
        <p:nvSpPr>
          <p:cNvPr id="95235" name="Rectangle 2"/>
          <p:cNvSpPr>
            <a:spLocks noGrp="1" noRot="1" noChangeAspect="1" noChangeArrowheads="1"/>
          </p:cNvSpPr>
          <p:nvPr>
            <p:ph type="sldImg"/>
          </p:nvPr>
        </p:nvSpPr>
        <p:spPr>
          <a:solidFill>
            <a:srgbClr val="FFFFFF"/>
          </a:solidFill>
          <a:ln/>
        </p:spPr>
      </p:sp>
      <p:sp>
        <p:nvSpPr>
          <p:cNvPr id="952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F237F436-C94B-D64B-AE52-4ADDC3185E83}" type="slidenum">
              <a:rPr lang="en-US">
                <a:latin typeface="Comic Sans MS" charset="0"/>
              </a:rPr>
              <a:pPr/>
              <a:t>54</a:t>
            </a:fld>
            <a:endParaRPr lang="en-US">
              <a:latin typeface="Comic Sans MS"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3E1CE510-1046-5F43-82FC-35DC90AE6604}" type="slidenum">
              <a:rPr lang="en-US">
                <a:latin typeface="Comic Sans MS" charset="0"/>
              </a:rPr>
              <a:pPr/>
              <a:t>56</a:t>
            </a:fld>
            <a:endParaRPr lang="en-US">
              <a:latin typeface="Comic Sans MS"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97A9B4EC-2DCE-0342-BCD5-972370D1D26D}" type="slidenum">
              <a:rPr lang="en-US">
                <a:latin typeface="Comic Sans MS" charset="0"/>
              </a:rPr>
              <a:pPr/>
              <a:t>58</a:t>
            </a:fld>
            <a:endParaRPr lang="en-US">
              <a:latin typeface="Comic Sans MS"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84DB32C8-9F82-A74E-A69E-9AE58B023C92}" type="slidenum">
              <a:rPr lang="en-US">
                <a:latin typeface="Comic Sans MS" charset="0"/>
              </a:rPr>
              <a:pPr/>
              <a:t>59</a:t>
            </a:fld>
            <a:endParaRPr lang="en-US">
              <a:latin typeface="Comic Sans MS"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2C201570-E92A-9740-9D99-CF900F457B05}" type="slidenum">
              <a:rPr lang="en-US">
                <a:latin typeface="Comic Sans MS" charset="0"/>
              </a:rPr>
              <a:pPr/>
              <a:t>60</a:t>
            </a:fld>
            <a:endParaRPr lang="en-US">
              <a:latin typeface="Comic Sans MS"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9CB3B9C4-A689-C446-BF37-CC8503C9B988}" type="slidenum">
              <a:rPr lang="en-US">
                <a:latin typeface="Comic Sans MS" charset="0"/>
              </a:rPr>
              <a:pPr/>
              <a:t>5</a:t>
            </a:fld>
            <a:endParaRPr lang="en-US">
              <a:latin typeface="Comic Sans MS"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E8F3700F-BBC0-E949-B71E-945A7E37F5DB}" type="slidenum">
              <a:rPr lang="en-US">
                <a:latin typeface="Comic Sans MS" charset="0"/>
              </a:rPr>
              <a:pPr/>
              <a:t>61</a:t>
            </a:fld>
            <a:endParaRPr lang="en-US">
              <a:latin typeface="Comic Sans MS"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FEB55C5D-D184-CC44-B789-63D65FD5E270}" type="slidenum">
              <a:rPr lang="en-US">
                <a:latin typeface="Comic Sans MS" charset="0"/>
              </a:rPr>
              <a:pPr/>
              <a:t>62</a:t>
            </a:fld>
            <a:endParaRPr lang="en-US">
              <a:latin typeface="Comic Sans MS"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C0A68581-52BE-454A-9AC2-2C3D6AF7B896}" type="slidenum">
              <a:rPr lang="en-US">
                <a:latin typeface="Comic Sans MS" charset="0"/>
              </a:rPr>
              <a:pPr/>
              <a:t>63</a:t>
            </a:fld>
            <a:endParaRPr lang="en-US">
              <a:latin typeface="Comic Sans MS" charset="0"/>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1D454F26-224C-2043-B560-41815D7DBD21}" type="slidenum">
              <a:rPr lang="en-US">
                <a:latin typeface="Comic Sans MS" charset="0"/>
              </a:rPr>
              <a:pPr/>
              <a:t>64</a:t>
            </a:fld>
            <a:endParaRPr lang="en-US">
              <a:latin typeface="Comic Sans MS"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3C8E29A4-045A-3641-B5D1-E96406168579}" type="slidenum">
              <a:rPr lang="en-US">
                <a:latin typeface="Comic Sans MS" charset="0"/>
              </a:rPr>
              <a:pPr/>
              <a:t>65</a:t>
            </a:fld>
            <a:endParaRPr lang="en-US">
              <a:latin typeface="Comic Sans MS"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73777AA7-9BEF-0146-8F2D-0598AB6ED043}" type="slidenum">
              <a:rPr lang="en-US">
                <a:latin typeface="Comic Sans MS" charset="0"/>
              </a:rPr>
              <a:pPr/>
              <a:t>66</a:t>
            </a:fld>
            <a:endParaRPr lang="en-US">
              <a:latin typeface="Comic Sans MS"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49234CB4-77A4-644D-982B-2703C40A5485}" type="slidenum">
              <a:rPr lang="en-US">
                <a:latin typeface="Comic Sans MS" charset="0"/>
              </a:rPr>
              <a:pPr/>
              <a:t>67</a:t>
            </a:fld>
            <a:endParaRPr lang="en-US">
              <a:latin typeface="Comic Sans MS"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B919E0D5-EE0D-E34A-B98A-40A3C176E278}" type="slidenum">
              <a:rPr lang="en-US">
                <a:latin typeface="Comic Sans MS" charset="0"/>
              </a:rPr>
              <a:pPr/>
              <a:t>69</a:t>
            </a:fld>
            <a:endParaRPr lang="en-US">
              <a:latin typeface="Comic Sans MS" charset="0"/>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E80AB9F1-C75B-4143-A4F6-2F8C33D663CD}" type="slidenum">
              <a:rPr lang="en-US">
                <a:latin typeface="Comic Sans MS" charset="0"/>
              </a:rPr>
              <a:pPr/>
              <a:t>70</a:t>
            </a:fld>
            <a:endParaRPr lang="en-US">
              <a:latin typeface="Comic Sans MS"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307E53CE-3231-914B-833E-DA32A814FB31}" type="slidenum">
              <a:rPr lang="en-US">
                <a:latin typeface="Comic Sans MS" charset="0"/>
              </a:rPr>
              <a:pPr/>
              <a:t>71</a:t>
            </a:fld>
            <a:endParaRPr lang="en-US">
              <a:latin typeface="Comic Sans MS" charset="0"/>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734862B9-8142-0549-9DD6-BD92CD28DF8D}" type="slidenum">
              <a:rPr lang="en-US">
                <a:latin typeface="Comic Sans MS" charset="0"/>
              </a:rPr>
              <a:pPr/>
              <a:t>6</a:t>
            </a:fld>
            <a:endParaRPr lang="en-US">
              <a:latin typeface="Comic Sans MS"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D95B9B22-9799-BE4F-B119-3E423A0B12C3}" type="slidenum">
              <a:rPr lang="en-US">
                <a:latin typeface="Comic Sans MS" charset="0"/>
              </a:rPr>
              <a:pPr/>
              <a:t>72</a:t>
            </a:fld>
            <a:endParaRPr lang="en-US">
              <a:latin typeface="Comic Sans MS" charset="0"/>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0D816396-D4AE-2C45-8E97-6B134D1D030B}" type="slidenum">
              <a:rPr lang="en-US">
                <a:latin typeface="Comic Sans MS" charset="0"/>
              </a:rPr>
              <a:pPr/>
              <a:t>73</a:t>
            </a:fld>
            <a:endParaRPr lang="en-US">
              <a:latin typeface="Comic Sans MS" charset="0"/>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41F26F5F-B083-3A43-AA86-E858E273066E}" type="slidenum">
              <a:rPr lang="en-US">
                <a:latin typeface="Comic Sans MS" charset="0"/>
              </a:rPr>
              <a:pPr/>
              <a:t>74</a:t>
            </a:fld>
            <a:endParaRPr lang="en-US">
              <a:latin typeface="Comic Sans MS"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EE38FB72-DDD7-864B-8BFE-3ABCE377F74C}" type="slidenum">
              <a:rPr lang="en-US">
                <a:latin typeface="Comic Sans MS" charset="0"/>
              </a:rPr>
              <a:pPr/>
              <a:t>75</a:t>
            </a:fld>
            <a:endParaRPr lang="en-US">
              <a:latin typeface="Comic Sans MS"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C46C3687-65BA-994C-AED4-46FCD23A43C6}" type="slidenum">
              <a:rPr lang="en-US">
                <a:latin typeface="Comic Sans MS" charset="0"/>
              </a:rPr>
              <a:pPr/>
              <a:t>76</a:t>
            </a:fld>
            <a:endParaRPr lang="en-US">
              <a:latin typeface="Comic Sans MS" charset="0"/>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0189A5A1-375F-6C4D-9118-E623CF88383B}" type="slidenum">
              <a:rPr lang="en-US">
                <a:latin typeface="Comic Sans MS" charset="0"/>
              </a:rPr>
              <a:pPr/>
              <a:t>77</a:t>
            </a:fld>
            <a:endParaRPr lang="en-US">
              <a:latin typeface="Comic Sans MS"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C85B9826-F48F-D648-A279-36AB90C32324}" type="slidenum">
              <a:rPr lang="en-US">
                <a:latin typeface="Comic Sans MS" charset="0"/>
              </a:rPr>
              <a:pPr/>
              <a:t>78</a:t>
            </a:fld>
            <a:endParaRPr lang="en-US">
              <a:latin typeface="Comic Sans MS" charset="0"/>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E952ACBA-1449-9C49-B51A-943459967945}" type="slidenum">
              <a:rPr lang="en-US">
                <a:latin typeface="Comic Sans MS" charset="0"/>
              </a:rPr>
              <a:pPr/>
              <a:t>79</a:t>
            </a:fld>
            <a:endParaRPr lang="en-US">
              <a:latin typeface="Comic Sans MS" charset="0"/>
            </a:endParaRPr>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D7BCEE3D-CCC6-CB43-890D-7843AB400E36}" type="slidenum">
              <a:rPr lang="en-US">
                <a:latin typeface="Comic Sans MS" charset="0"/>
              </a:rPr>
              <a:pPr/>
              <a:t>80</a:t>
            </a:fld>
            <a:endParaRPr lang="en-US">
              <a:latin typeface="Comic Sans MS" charset="0"/>
            </a:endParaRPr>
          </a:p>
        </p:txBody>
      </p:sp>
      <p:sp>
        <p:nvSpPr>
          <p:cNvPr id="146435" name="Rectangle 2"/>
          <p:cNvSpPr>
            <a:spLocks noGrp="1" noRot="1" noChangeAspect="1" noChangeArrowheads="1"/>
          </p:cNvSpPr>
          <p:nvPr>
            <p:ph type="sldImg"/>
          </p:nvPr>
        </p:nvSpPr>
        <p:spPr>
          <a:solidFill>
            <a:srgbClr val="FFFFFF"/>
          </a:solidFill>
          <a:ln/>
        </p:spPr>
      </p:sp>
      <p:sp>
        <p:nvSpPr>
          <p:cNvPr id="1464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AB22EDD4-B389-A74D-B7D6-6C7891900943}" type="slidenum">
              <a:rPr lang="en-US">
                <a:latin typeface="Comic Sans MS" charset="0"/>
              </a:rPr>
              <a:pPr/>
              <a:t>82</a:t>
            </a:fld>
            <a:endParaRPr lang="en-US">
              <a:latin typeface="Comic Sans MS" charset="0"/>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endParaRPr lang="es-ES_tradnl">
              <a:latin typeface="Times" charset="0"/>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E96D7078-0CA4-E34D-B7A5-576C5C8A57C6}" type="slidenum">
              <a:rPr lang="en-US">
                <a:latin typeface="Comic Sans MS" charset="0"/>
              </a:rPr>
              <a:pPr/>
              <a:t>7</a:t>
            </a:fld>
            <a:endParaRPr lang="en-US">
              <a:latin typeface="Comic Sans MS"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06161C72-B3E8-FD4E-BF5A-E64D36AAE07D}" type="slidenum">
              <a:rPr lang="en-US">
                <a:latin typeface="Comic Sans MS" charset="0"/>
              </a:rPr>
              <a:pPr/>
              <a:t>84</a:t>
            </a:fld>
            <a:endParaRPr lang="en-US">
              <a:latin typeface="Comic Sans MS"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90021614-DADD-FF42-A43D-8143FD8E6FB7}" type="slidenum">
              <a:rPr lang="en-US">
                <a:latin typeface="Comic Sans MS" charset="0"/>
              </a:rPr>
              <a:pPr/>
              <a:t>85</a:t>
            </a:fld>
            <a:endParaRPr lang="en-US">
              <a:latin typeface="Comic Sans MS" charset="0"/>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76BF42F9-9B1A-D944-B7D4-DBD35661E15E}" type="slidenum">
              <a:rPr lang="en-US">
                <a:latin typeface="Comic Sans MS" charset="0"/>
              </a:rPr>
              <a:pPr/>
              <a:t>92</a:t>
            </a:fld>
            <a:endParaRPr lang="en-US">
              <a:latin typeface="Comic Sans MS" charset="0"/>
            </a:endParaRPr>
          </a:p>
        </p:txBody>
      </p:sp>
      <p:sp>
        <p:nvSpPr>
          <p:cNvPr id="156675" name="Rectangle 2"/>
          <p:cNvSpPr>
            <a:spLocks noGrp="1" noRot="1" noChangeAspect="1" noChangeArrowheads="1"/>
          </p:cNvSpPr>
          <p:nvPr>
            <p:ph type="sldImg"/>
          </p:nvPr>
        </p:nvSpPr>
        <p:spPr>
          <a:solidFill>
            <a:srgbClr val="FFFFFF"/>
          </a:solidFill>
          <a:ln/>
        </p:spPr>
      </p:sp>
      <p:sp>
        <p:nvSpPr>
          <p:cNvPr id="1566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386A688B-CB2B-8D43-8D26-656E5C5C36C5}" type="slidenum">
              <a:rPr lang="en-US">
                <a:latin typeface="Comic Sans MS" charset="0"/>
              </a:rPr>
              <a:pPr/>
              <a:t>94</a:t>
            </a:fld>
            <a:endParaRPr lang="en-US">
              <a:latin typeface="Comic Sans MS" charset="0"/>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388C1BEC-DF3A-B742-95EC-948C8D210089}" type="slidenum">
              <a:rPr lang="en-US">
                <a:latin typeface="Comic Sans MS" charset="0"/>
              </a:rPr>
              <a:pPr/>
              <a:t>95</a:t>
            </a:fld>
            <a:endParaRPr lang="en-US">
              <a:latin typeface="Comic Sans MS" charset="0"/>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6671CFA8-A9B1-844D-8C71-6BB2E9F88B8A}" type="slidenum">
              <a:rPr lang="en-US">
                <a:latin typeface="Comic Sans MS" charset="0"/>
              </a:rPr>
              <a:pPr/>
              <a:t>96</a:t>
            </a:fld>
            <a:endParaRPr lang="en-US">
              <a:latin typeface="Comic Sans MS" charset="0"/>
            </a:endParaRPr>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CB4CF7F9-5E09-B74D-A063-61C2625E6B77}" type="slidenum">
              <a:rPr lang="en-US">
                <a:latin typeface="Comic Sans MS" charset="0"/>
              </a:rPr>
              <a:pPr/>
              <a:t>99</a:t>
            </a:fld>
            <a:endParaRPr lang="en-US">
              <a:latin typeface="Comic Sans MS" charset="0"/>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F612B376-D627-344B-AFEB-464A9DD51E59}" type="slidenum">
              <a:rPr lang="en-US">
                <a:latin typeface="Comic Sans MS" charset="0"/>
              </a:rPr>
              <a:pPr/>
              <a:t>101</a:t>
            </a:fld>
            <a:endParaRPr lang="en-US">
              <a:latin typeface="Comic Sans MS" charset="0"/>
            </a:endParaRPr>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3325EF80-A68C-424C-ABFE-70F884AF1B2E}" type="slidenum">
              <a:rPr lang="en-US">
                <a:latin typeface="Comic Sans MS" charset="0"/>
              </a:rPr>
              <a:pPr/>
              <a:t>102</a:t>
            </a:fld>
            <a:endParaRPr lang="en-US">
              <a:latin typeface="Comic Sans MS" charset="0"/>
            </a:endParaRPr>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A3A3BCBB-B79C-9340-9D43-C43230B12EFF}" type="slidenum">
              <a:rPr lang="en-US">
                <a:latin typeface="Comic Sans MS" charset="0"/>
              </a:rPr>
              <a:pPr/>
              <a:t>103</a:t>
            </a:fld>
            <a:endParaRPr lang="en-US">
              <a:latin typeface="Comic Sans MS" charset="0"/>
            </a:endParaRPr>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F829E631-35C7-AA42-BA82-BDD135503E7B}" type="slidenum">
              <a:rPr lang="en-US">
                <a:latin typeface="Comic Sans MS" charset="0"/>
              </a:rPr>
              <a:pPr/>
              <a:t>8</a:t>
            </a:fld>
            <a:endParaRPr lang="en-US">
              <a:latin typeface="Comic Sans MS"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2A795727-FFF0-DF48-A5C9-3782FA08BC70}" type="slidenum">
              <a:rPr lang="en-US">
                <a:latin typeface="Comic Sans MS" charset="0"/>
              </a:rPr>
              <a:pPr/>
              <a:t>104</a:t>
            </a:fld>
            <a:endParaRPr lang="en-US">
              <a:latin typeface="Comic Sans MS" charset="0"/>
            </a:endParaRPr>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AFD2D7BC-AE67-6547-977C-8055BC1BC0C7}" type="slidenum">
              <a:rPr lang="en-US">
                <a:latin typeface="Comic Sans MS" charset="0"/>
              </a:rPr>
              <a:pPr/>
              <a:t>105</a:t>
            </a:fld>
            <a:endParaRPr lang="en-US">
              <a:latin typeface="Comic Sans MS" charset="0"/>
            </a:endParaRPr>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fld id="{DFD37F69-BD60-1246-B84E-0EF7BFB4BBDC}" type="slidenum">
              <a:rPr lang="en-US">
                <a:latin typeface="Comic Sans MS" charset="0"/>
              </a:rPr>
              <a:pPr/>
              <a:t>108</a:t>
            </a:fld>
            <a:endParaRPr lang="en-US">
              <a:latin typeface="Comic Sans MS" charset="0"/>
            </a:endParaRPr>
          </a:p>
        </p:txBody>
      </p:sp>
      <p:sp>
        <p:nvSpPr>
          <p:cNvPr id="185347" name="Rectangle 2"/>
          <p:cNvSpPr>
            <a:spLocks noGrp="1" noRot="1" noChangeAspect="1" noChangeArrowheads="1"/>
          </p:cNvSpPr>
          <p:nvPr>
            <p:ph type="sldImg"/>
          </p:nvPr>
        </p:nvSpPr>
        <p:spPr>
          <a:solidFill>
            <a:srgbClr val="FFFFFF"/>
          </a:solidFill>
          <a:ln/>
        </p:spPr>
      </p:sp>
      <p:sp>
        <p:nvSpPr>
          <p:cNvPr id="1853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0B8D4142-2B57-B040-8D09-0B742A9AF17C}" type="slidenum">
              <a:rPr lang="en-US">
                <a:latin typeface="Comic Sans MS" charset="0"/>
              </a:rPr>
              <a:pPr/>
              <a:t>109</a:t>
            </a:fld>
            <a:endParaRPr lang="en-US">
              <a:latin typeface="Comic Sans MS" charset="0"/>
            </a:endParaRPr>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fld id="{D1FD4BBF-9B27-2644-8E49-C96FBF411A25}" type="slidenum">
              <a:rPr lang="en-US">
                <a:latin typeface="Comic Sans MS" charset="0"/>
              </a:rPr>
              <a:pPr/>
              <a:t>110</a:t>
            </a:fld>
            <a:endParaRPr lang="en-US">
              <a:latin typeface="Comic Sans MS" charset="0"/>
            </a:endParaRPr>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p>
            <a:fld id="{2546F4BE-2D61-2242-9608-67774B27CE70}" type="slidenum">
              <a:rPr lang="en-US">
                <a:latin typeface="Comic Sans MS" charset="0"/>
              </a:rPr>
              <a:pPr/>
              <a:t>111</a:t>
            </a:fld>
            <a:endParaRPr lang="en-US">
              <a:latin typeface="Comic Sans MS" charset="0"/>
            </a:endParaRPr>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FDE1C8AB-C9DB-6247-A3BB-CF9CDA6CFB5F}" type="slidenum">
              <a:rPr lang="en-US">
                <a:latin typeface="Comic Sans MS" charset="0"/>
              </a:rPr>
              <a:pPr/>
              <a:t>112</a:t>
            </a:fld>
            <a:endParaRPr lang="en-US">
              <a:latin typeface="Comic Sans MS" charset="0"/>
            </a:endParaRPr>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1DC68661-1F12-C745-8E2C-D99E814C2BCB}" type="slidenum">
              <a:rPr lang="en-US">
                <a:latin typeface="Comic Sans MS" charset="0"/>
              </a:rPr>
              <a:pPr/>
              <a:t>113</a:t>
            </a:fld>
            <a:endParaRPr lang="en-US">
              <a:latin typeface="Comic Sans MS" charset="0"/>
            </a:endParaRPr>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EEA54EA2-8261-2443-8EDF-E41BF3640650}" type="slidenum">
              <a:rPr lang="en-US">
                <a:latin typeface="Comic Sans MS" charset="0"/>
              </a:rPr>
              <a:pPr/>
              <a:t>115</a:t>
            </a:fld>
            <a:endParaRPr lang="en-US">
              <a:latin typeface="Comic Sans MS" charset="0"/>
            </a:endParaRPr>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6286A66F-640F-4547-AB85-135F4634B36F}" type="slidenum">
              <a:rPr lang="en-US">
                <a:latin typeface="Comic Sans MS" charset="0"/>
              </a:rPr>
              <a:pPr/>
              <a:t>116</a:t>
            </a:fld>
            <a:endParaRPr lang="en-US">
              <a:latin typeface="Comic Sans MS" charset="0"/>
            </a:endParaRPr>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9F3A0453-C129-FF44-997C-67FD8F1A29AC}" type="slidenum">
              <a:rPr lang="en-US">
                <a:latin typeface="Comic Sans MS" charset="0"/>
              </a:rPr>
              <a:pPr/>
              <a:t>9</a:t>
            </a:fld>
            <a:endParaRPr lang="en-US">
              <a:latin typeface="Comic Sans MS"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EDA1F2FB-DCBD-5C41-AD20-6D1A3B4C1022}" type="slidenum">
              <a:rPr lang="en-US">
                <a:latin typeface="Comic Sans MS" charset="0"/>
              </a:rPr>
              <a:pPr/>
              <a:t>118</a:t>
            </a:fld>
            <a:endParaRPr lang="en-US">
              <a:latin typeface="Comic Sans MS" charset="0"/>
            </a:endParaRPr>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p>
            <a:fld id="{5AAEE05B-590B-7D45-B886-2931C488D4E1}" type="slidenum">
              <a:rPr lang="en-US">
                <a:latin typeface="Comic Sans MS" charset="0"/>
              </a:rPr>
              <a:pPr/>
              <a:t>119</a:t>
            </a:fld>
            <a:endParaRPr lang="en-US">
              <a:latin typeface="Comic Sans MS" charset="0"/>
            </a:endParaRPr>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4BCCBEC4-F88E-D745-B192-5D219D989554}" type="slidenum">
              <a:rPr lang="en-US">
                <a:latin typeface="Comic Sans MS" charset="0"/>
              </a:rPr>
              <a:pPr/>
              <a:t>12</a:t>
            </a:fld>
            <a:endParaRPr lang="en-US">
              <a:latin typeface="Comic Sans MS"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s-ES_tradn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942FFE-ACD1-FB4D-AA36-A2888D79FF5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_tradn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3A27DB-A880-D64C-BAD5-9525A0F59C11}"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s-ES_tradnl"/>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69309E-B070-A947-8DE1-B10B1C65B02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_trad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F62F81-3A98-B741-8DAE-3614DCF6FBD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s-ES_trad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EA5C81-FE06-2140-BFF1-BA9E9ADD4BE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_tradnl"/>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BE8009-ED0D-FA4E-89EF-AD7787B067F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s-ES_trad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90F042C-745A-C147-ACB1-C8901B02C552}"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1F89856-4199-6C42-AB74-3D30EA029DE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FE8AACF-BC80-AA4C-A8D8-930F20AFDF6F}"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s-ES_trad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1A387F-4F49-2043-8BCD-6B4CA70F08A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s-ES_trad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3892F8-8B77-3B4A-B27B-0C8AC33C4F3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FA81A06D-CEF8-8843-90D7-B6EE7679977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Times"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Times"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Times"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Times"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Times" pitchFamily="-110" charset="0"/>
        </a:defRPr>
      </a:lvl6pPr>
      <a:lvl7pPr marL="914400" algn="ctr" rtl="0" fontAlgn="base">
        <a:spcBef>
          <a:spcPct val="0"/>
        </a:spcBef>
        <a:spcAft>
          <a:spcPct val="0"/>
        </a:spcAft>
        <a:defRPr sz="4400">
          <a:solidFill>
            <a:schemeClr val="tx2"/>
          </a:solidFill>
          <a:latin typeface="Times" pitchFamily="-110" charset="0"/>
        </a:defRPr>
      </a:lvl7pPr>
      <a:lvl8pPr marL="1371600" algn="ctr" rtl="0" fontAlgn="base">
        <a:spcBef>
          <a:spcPct val="0"/>
        </a:spcBef>
        <a:spcAft>
          <a:spcPct val="0"/>
        </a:spcAft>
        <a:defRPr sz="4400">
          <a:solidFill>
            <a:schemeClr val="tx2"/>
          </a:solidFill>
          <a:latin typeface="Times" pitchFamily="-110" charset="0"/>
        </a:defRPr>
      </a:lvl8pPr>
      <a:lvl9pPr marL="1828800" algn="ctr" rtl="0" fontAlgn="base">
        <a:spcBef>
          <a:spcPct val="0"/>
        </a:spcBef>
        <a:spcAft>
          <a:spcPct val="0"/>
        </a:spcAft>
        <a:defRPr sz="4400">
          <a:solidFill>
            <a:schemeClr val="tx2"/>
          </a:solidFill>
          <a:latin typeface="Times"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1.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88.png"/></Relationships>
</file>

<file path=ppt/slides/_rels/slide102.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3.png"/><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 Id="rId3" Type="http://schemas.openxmlformats.org/officeDocument/2006/relationships/image" Target="../media/image92.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image" Target="../media/image94.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 Id="rId3" Type="http://schemas.openxmlformats.org/officeDocument/2006/relationships/image" Target="../media/image95.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 Id="rId3" Type="http://schemas.openxmlformats.org/officeDocument/2006/relationships/image" Target="../media/image9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 Id="rId3" Type="http://schemas.openxmlformats.org/officeDocument/2006/relationships/image" Target="../media/image98.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 Id="rId3" Type="http://schemas.openxmlformats.org/officeDocument/2006/relationships/image" Target="../media/image99.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 Id="rId3" Type="http://schemas.openxmlformats.org/officeDocument/2006/relationships/image" Target="../media/image99.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9.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0.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0.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4.png"/></Relationships>
</file>

<file path=ppt/slides/_rels/slide35.xml.rels><?xml version="1.0" encoding="UTF-8" standalone="yes"?>
<Relationships xmlns="http://schemas.openxmlformats.org/package/2006/relationships"><Relationship Id="rId11" Type="http://schemas.openxmlformats.org/officeDocument/2006/relationships/image" Target="../media/image33.png"/><Relationship Id="rId12"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 Id="rId10"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3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47.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22.png"/></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4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52.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5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5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jpeg"/></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pn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59.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60.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60.jpeg"/></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65.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png"/><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68.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6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70.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71.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7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73.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7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73.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7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76.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77.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jpeg"/></Relationships>
</file>

<file path=ppt/slides/_rels/slide84.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80.jpeg"/><Relationship Id="rId5" Type="http://schemas.openxmlformats.org/officeDocument/2006/relationships/image" Target="../media/image81.jpeg"/><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79.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3.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4.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5.jpeg"/><Relationship Id="rId3" Type="http://schemas.openxmlformats.org/officeDocument/2006/relationships/image" Target="../media/image8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6.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5.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7.jpeg"/></Relationships>
</file>

<file path=ppt/slides/_rels/slide94.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0.jpeg"/><Relationship Id="rId5" Type="http://schemas.openxmlformats.org/officeDocument/2006/relationships/image" Target="../media/image81.jpeg"/><Relationship Id="rId1" Type="http://schemas.openxmlformats.org/officeDocument/2006/relationships/slideLayout" Target="../slideLayouts/slideLayout7.xml"/><Relationship Id="rId2" Type="http://schemas.openxmlformats.org/officeDocument/2006/relationships/notesSlide" Target="../notesSlides/notesSlide6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s>
</file>

<file path=ppt/slides/_rels/slide96.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1" Type="http://schemas.openxmlformats.org/officeDocument/2006/relationships/slideLayout" Target="../slideLayouts/slideLayout7.xml"/><Relationship Id="rId2" Type="http://schemas.openxmlformats.org/officeDocument/2006/relationships/notesSlide" Target="../notesSlides/notesSlide6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9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2659063" y="1981200"/>
            <a:ext cx="3741737" cy="3046988"/>
          </a:xfrm>
          <a:prstGeom prst="rect">
            <a:avLst/>
          </a:prstGeom>
          <a:noFill/>
          <a:ln w="9525">
            <a:noFill/>
            <a:miter lim="800000"/>
            <a:headEnd/>
            <a:tailEnd/>
          </a:ln>
        </p:spPr>
        <p:txBody>
          <a:bodyPr>
            <a:prstTxWarp prst="textNoShape">
              <a:avLst/>
            </a:prstTxWarp>
            <a:spAutoFit/>
          </a:bodyPr>
          <a:lstStyle/>
          <a:p>
            <a:pPr algn="ctr"/>
            <a:r>
              <a:rPr lang="en-US" sz="3200" dirty="0"/>
              <a:t>Osmoregulation and </a:t>
            </a:r>
          </a:p>
          <a:p>
            <a:pPr algn="ctr"/>
            <a:r>
              <a:rPr lang="en-US" sz="3200" dirty="0"/>
              <a:t>water </a:t>
            </a:r>
            <a:r>
              <a:rPr lang="en-US" sz="3200" dirty="0" smtClean="0"/>
              <a:t>balance</a:t>
            </a:r>
          </a:p>
          <a:p>
            <a:pPr algn="ctr"/>
            <a:endParaRPr lang="en-US" sz="3200" dirty="0"/>
          </a:p>
          <a:p>
            <a:pPr algn="ctr"/>
            <a:endParaRPr lang="en-US" sz="3200" dirty="0" smtClean="0"/>
          </a:p>
          <a:p>
            <a:pPr algn="ctr"/>
            <a:r>
              <a:rPr lang="en-US" sz="3200" dirty="0" smtClean="0"/>
              <a:t>Chapter 42</a:t>
            </a:r>
            <a:endParaRPr lang="en-US" dirty="0"/>
          </a:p>
        </p:txBody>
      </p:sp>
      <p:pic>
        <p:nvPicPr>
          <p:cNvPr id="14339" name="Picture 3"/>
          <p:cNvPicPr>
            <a:picLocks noChangeAspect="1" noChangeArrowheads="1"/>
          </p:cNvPicPr>
          <p:nvPr/>
        </p:nvPicPr>
        <p:blipFill>
          <a:blip r:embed="rId3"/>
          <a:srcRect/>
          <a:stretch>
            <a:fillRect/>
          </a:stretch>
        </p:blipFill>
        <p:spPr bwMode="auto">
          <a:xfrm>
            <a:off x="6629400" y="1676400"/>
            <a:ext cx="2239963" cy="2851150"/>
          </a:xfrm>
          <a:prstGeom prst="rect">
            <a:avLst/>
          </a:prstGeom>
          <a:noFill/>
          <a:ln w="9525">
            <a:noFill/>
            <a:miter lim="800000"/>
            <a:headEnd/>
            <a:tailEnd/>
          </a:ln>
        </p:spPr>
      </p:pic>
      <p:pic>
        <p:nvPicPr>
          <p:cNvPr id="14340" name="Picture 4"/>
          <p:cNvPicPr>
            <a:picLocks noChangeAspect="1" noChangeArrowheads="1"/>
          </p:cNvPicPr>
          <p:nvPr/>
        </p:nvPicPr>
        <p:blipFill>
          <a:blip r:embed="rId4"/>
          <a:srcRect/>
          <a:stretch>
            <a:fillRect/>
          </a:stretch>
        </p:blipFill>
        <p:spPr bwMode="auto">
          <a:xfrm>
            <a:off x="304800" y="1752600"/>
            <a:ext cx="1774825" cy="259715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DFE8AACF-BC80-AA4C-A8D8-930F20AFDF6F}" type="slidenum">
              <a:rPr lang="en-US" smtClean="0"/>
              <a:pPr>
                <a:defRPr/>
              </a:pPr>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1"/>
          <p:cNvSpPr txBox="1">
            <a:spLocks noChangeArrowheads="1"/>
          </p:cNvSpPr>
          <p:nvPr/>
        </p:nvSpPr>
        <p:spPr bwMode="auto">
          <a:xfrm>
            <a:off x="381000" y="838200"/>
            <a:ext cx="8077200" cy="3046413"/>
          </a:xfrm>
          <a:prstGeom prst="rect">
            <a:avLst/>
          </a:prstGeom>
          <a:noFill/>
          <a:ln w="9525">
            <a:noFill/>
            <a:miter lim="800000"/>
            <a:headEnd/>
            <a:tailEnd/>
          </a:ln>
        </p:spPr>
        <p:txBody>
          <a:bodyPr>
            <a:prstTxWarp prst="textNoShape">
              <a:avLst/>
            </a:prstTxWarp>
            <a:spAutoFit/>
          </a:bodyPr>
          <a:lstStyle/>
          <a:p>
            <a:r>
              <a:rPr lang="es-ES_tradnl"/>
              <a:t>If a solution surrounding a cell is hypotonic relative to the inside of the cell, how will water move:</a:t>
            </a:r>
          </a:p>
          <a:p>
            <a:endParaRPr lang="es-ES_tradnl"/>
          </a:p>
          <a:p>
            <a:r>
              <a:rPr lang="es-ES_tradnl"/>
              <a:t>A) It will move into the cell via osmosis</a:t>
            </a:r>
          </a:p>
          <a:p>
            <a:r>
              <a:rPr lang="es-ES_tradnl"/>
              <a:t>B) It will move out of the cell via osmosis</a:t>
            </a:r>
          </a:p>
          <a:p>
            <a:r>
              <a:rPr lang="es-ES_tradnl"/>
              <a:t>C) It will not move because the two sides are at equilibrium</a:t>
            </a:r>
          </a:p>
          <a:p>
            <a:r>
              <a:rPr lang="es-ES_tradnl"/>
              <a:t>d) It will evaporate from the cell surface more rapidly</a:t>
            </a:r>
          </a:p>
        </p:txBody>
      </p:sp>
      <p:sp>
        <p:nvSpPr>
          <p:cNvPr id="3" name="Slide Number Placeholder 2"/>
          <p:cNvSpPr>
            <a:spLocks noGrp="1"/>
          </p:cNvSpPr>
          <p:nvPr>
            <p:ph type="sldNum" sz="quarter" idx="12"/>
          </p:nvPr>
        </p:nvSpPr>
        <p:spPr/>
        <p:txBody>
          <a:bodyPr/>
          <a:lstStyle/>
          <a:p>
            <a:pPr>
              <a:defRPr/>
            </a:pPr>
            <a:fld id="{DFE8AACF-BC80-AA4C-A8D8-930F20AFDF6F}" type="slidenum">
              <a:rPr lang="en-US" smtClean="0"/>
              <a:pPr>
                <a:defRPr/>
              </a:pPr>
              <a:t>10</a:t>
            </a:fld>
            <a:endParaRPr lang="en-US"/>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srcRect/>
          <a:stretch>
            <a:fillRect/>
          </a:stretch>
        </p:blipFill>
        <p:spPr bwMode="auto">
          <a:xfrm>
            <a:off x="5105400" y="762000"/>
            <a:ext cx="3395663" cy="5181600"/>
          </a:xfrm>
          <a:prstGeom prst="rect">
            <a:avLst/>
          </a:prstGeom>
          <a:noFill/>
          <a:ln w="9525">
            <a:noFill/>
            <a:miter lim="800000"/>
            <a:headEnd/>
            <a:tailEnd/>
          </a:ln>
        </p:spPr>
      </p:pic>
      <p:sp>
        <p:nvSpPr>
          <p:cNvPr id="3" name="TextBox 2"/>
          <p:cNvSpPr txBox="1"/>
          <p:nvPr/>
        </p:nvSpPr>
        <p:spPr>
          <a:xfrm>
            <a:off x="381000" y="304800"/>
            <a:ext cx="3810000" cy="5262979"/>
          </a:xfrm>
          <a:prstGeom prst="rect">
            <a:avLst/>
          </a:prstGeom>
          <a:noFill/>
        </p:spPr>
        <p:txBody>
          <a:bodyPr wrap="square" rtlCol="0">
            <a:spAutoFit/>
          </a:bodyPr>
          <a:lstStyle/>
          <a:p>
            <a:r>
              <a:rPr lang="es-ES_tradnl" dirty="0" err="1" smtClean="0"/>
              <a:t>The</a:t>
            </a:r>
            <a:r>
              <a:rPr lang="es-ES_tradnl" dirty="0" smtClean="0"/>
              <a:t> </a:t>
            </a:r>
            <a:r>
              <a:rPr lang="es-ES_tradnl" dirty="0" err="1" smtClean="0"/>
              <a:t>ingredients</a:t>
            </a:r>
            <a:r>
              <a:rPr lang="es-ES_tradnl" dirty="0" smtClean="0"/>
              <a:t> </a:t>
            </a:r>
            <a:r>
              <a:rPr lang="es-ES_tradnl" dirty="0" err="1" smtClean="0"/>
              <a:t>for</a:t>
            </a:r>
            <a:r>
              <a:rPr lang="es-ES_tradnl" dirty="0" smtClean="0"/>
              <a:t> </a:t>
            </a:r>
            <a:r>
              <a:rPr lang="es-ES_tradnl" dirty="0" err="1" smtClean="0"/>
              <a:t>urine</a:t>
            </a:r>
            <a:r>
              <a:rPr lang="es-ES_tradnl" dirty="0" smtClean="0"/>
              <a:t> </a:t>
            </a:r>
            <a:r>
              <a:rPr lang="es-ES_tradnl" dirty="0" err="1" smtClean="0"/>
              <a:t>concentration</a:t>
            </a:r>
            <a:r>
              <a:rPr lang="es-ES_tradnl" dirty="0" smtClean="0"/>
              <a:t>.</a:t>
            </a:r>
          </a:p>
          <a:p>
            <a:endParaRPr lang="es-ES_tradnl" dirty="0" smtClean="0"/>
          </a:p>
          <a:p>
            <a:r>
              <a:rPr lang="es-ES_tradnl" dirty="0" smtClean="0"/>
              <a:t>1) A </a:t>
            </a:r>
            <a:r>
              <a:rPr lang="es-ES_tradnl" dirty="0" err="1" smtClean="0"/>
              <a:t>large</a:t>
            </a:r>
            <a:r>
              <a:rPr lang="es-ES_tradnl" dirty="0" smtClean="0"/>
              <a:t> </a:t>
            </a:r>
            <a:r>
              <a:rPr lang="es-ES_tradnl" dirty="0" err="1" smtClean="0"/>
              <a:t>gradient</a:t>
            </a:r>
            <a:r>
              <a:rPr lang="es-ES_tradnl" dirty="0" smtClean="0"/>
              <a:t> in </a:t>
            </a:r>
            <a:r>
              <a:rPr lang="es-ES_tradnl" dirty="0" err="1" smtClean="0"/>
              <a:t>the</a:t>
            </a:r>
            <a:r>
              <a:rPr lang="es-ES_tradnl" dirty="0" smtClean="0"/>
              <a:t> </a:t>
            </a:r>
            <a:r>
              <a:rPr lang="es-ES_tradnl" dirty="0" err="1" smtClean="0"/>
              <a:t>concentration</a:t>
            </a:r>
            <a:r>
              <a:rPr lang="es-ES_tradnl" dirty="0" smtClean="0"/>
              <a:t> </a:t>
            </a:r>
            <a:r>
              <a:rPr lang="es-ES_tradnl" dirty="0" err="1" smtClean="0"/>
              <a:t>of</a:t>
            </a:r>
            <a:r>
              <a:rPr lang="es-ES_tradnl" dirty="0" smtClean="0"/>
              <a:t> </a:t>
            </a:r>
            <a:r>
              <a:rPr lang="es-ES_tradnl" dirty="0" err="1" smtClean="0"/>
              <a:t>interstitial</a:t>
            </a:r>
            <a:r>
              <a:rPr lang="es-ES_tradnl" dirty="0" smtClean="0"/>
              <a:t> </a:t>
            </a:r>
            <a:r>
              <a:rPr lang="es-ES_tradnl" dirty="0" err="1" smtClean="0"/>
              <a:t>fluids</a:t>
            </a:r>
            <a:r>
              <a:rPr lang="es-ES_tradnl" dirty="0" smtClean="0"/>
              <a:t> </a:t>
            </a:r>
            <a:r>
              <a:rPr lang="es-ES_tradnl" dirty="0" err="1" smtClean="0"/>
              <a:t>between</a:t>
            </a:r>
            <a:r>
              <a:rPr lang="es-ES_tradnl" dirty="0" smtClean="0"/>
              <a:t> </a:t>
            </a:r>
            <a:r>
              <a:rPr lang="es-ES_tradnl" dirty="0" err="1" smtClean="0"/>
              <a:t>the</a:t>
            </a:r>
            <a:r>
              <a:rPr lang="es-ES_tradnl" dirty="0" smtClean="0"/>
              <a:t> </a:t>
            </a:r>
            <a:r>
              <a:rPr lang="es-ES_tradnl" dirty="0" err="1" smtClean="0"/>
              <a:t>cortex</a:t>
            </a:r>
            <a:r>
              <a:rPr lang="es-ES_tradnl" dirty="0" smtClean="0"/>
              <a:t> (</a:t>
            </a:r>
            <a:r>
              <a:rPr lang="es-ES_tradnl" dirty="0" err="1" smtClean="0"/>
              <a:t>≈</a:t>
            </a:r>
            <a:r>
              <a:rPr lang="es-ES_tradnl" dirty="0" smtClean="0"/>
              <a:t> 300 </a:t>
            </a:r>
            <a:r>
              <a:rPr lang="es-ES_tradnl" dirty="0" err="1" smtClean="0"/>
              <a:t>mOsm</a:t>
            </a:r>
            <a:r>
              <a:rPr lang="es-ES_tradnl" dirty="0" smtClean="0"/>
              <a:t>/</a:t>
            </a:r>
            <a:r>
              <a:rPr lang="es-ES_tradnl" dirty="0" err="1" smtClean="0"/>
              <a:t>kg</a:t>
            </a:r>
            <a:r>
              <a:rPr lang="es-ES_tradnl" dirty="0" smtClean="0"/>
              <a:t>) </a:t>
            </a:r>
            <a:r>
              <a:rPr lang="es-ES_tradnl" dirty="0" err="1" smtClean="0"/>
              <a:t>and</a:t>
            </a:r>
            <a:r>
              <a:rPr lang="es-ES_tradnl" dirty="0" smtClean="0"/>
              <a:t> </a:t>
            </a:r>
            <a:r>
              <a:rPr lang="es-ES_tradnl" dirty="0" err="1" smtClean="0"/>
              <a:t>the</a:t>
            </a:r>
            <a:r>
              <a:rPr lang="es-ES_tradnl" dirty="0" smtClean="0"/>
              <a:t> </a:t>
            </a:r>
            <a:r>
              <a:rPr lang="es-ES_tradnl" dirty="0" err="1" smtClean="0"/>
              <a:t>medulla</a:t>
            </a:r>
            <a:r>
              <a:rPr lang="es-ES_tradnl" dirty="0" smtClean="0"/>
              <a:t> (≈1500 </a:t>
            </a:r>
            <a:r>
              <a:rPr lang="es-ES_tradnl" dirty="0" err="1" smtClean="0"/>
              <a:t>mOsm</a:t>
            </a:r>
            <a:r>
              <a:rPr lang="es-ES_tradnl" dirty="0" smtClean="0"/>
              <a:t>/</a:t>
            </a:r>
            <a:r>
              <a:rPr lang="es-ES_tradnl" dirty="0" err="1" smtClean="0"/>
              <a:t>kg</a:t>
            </a:r>
            <a:r>
              <a:rPr lang="es-ES_tradnl" dirty="0" smtClean="0"/>
              <a:t> in </a:t>
            </a:r>
            <a:r>
              <a:rPr lang="es-ES_tradnl" dirty="0" err="1" smtClean="0"/>
              <a:t>humans</a:t>
            </a:r>
            <a:r>
              <a:rPr lang="es-ES_tradnl" dirty="0" smtClean="0"/>
              <a:t>).</a:t>
            </a:r>
          </a:p>
          <a:p>
            <a:endParaRPr lang="es-ES_tradnl" dirty="0" smtClean="0"/>
          </a:p>
          <a:p>
            <a:r>
              <a:rPr lang="es-ES_tradnl" dirty="0" smtClean="0"/>
              <a:t>2) A </a:t>
            </a:r>
            <a:r>
              <a:rPr lang="es-ES_tradnl" dirty="0" err="1" smtClean="0"/>
              <a:t>water</a:t>
            </a:r>
            <a:r>
              <a:rPr lang="es-ES_tradnl" dirty="0" smtClean="0"/>
              <a:t>-permeable </a:t>
            </a:r>
            <a:r>
              <a:rPr lang="es-ES_tradnl" dirty="0" err="1" smtClean="0"/>
              <a:t>epithelium</a:t>
            </a:r>
            <a:r>
              <a:rPr lang="es-ES_tradnl" dirty="0" smtClean="0"/>
              <a:t> </a:t>
            </a:r>
            <a:r>
              <a:rPr lang="es-ES_tradnl" dirty="0" err="1" smtClean="0"/>
              <a:t>of</a:t>
            </a:r>
            <a:r>
              <a:rPr lang="es-ES_tradnl" dirty="0" smtClean="0"/>
              <a:t> </a:t>
            </a:r>
            <a:r>
              <a:rPr lang="es-ES_tradnl" dirty="0" err="1" smtClean="0"/>
              <a:t>the</a:t>
            </a:r>
            <a:r>
              <a:rPr lang="es-ES_tradnl" dirty="0" smtClean="0"/>
              <a:t> </a:t>
            </a:r>
            <a:r>
              <a:rPr lang="es-ES_tradnl" dirty="0" err="1" smtClean="0"/>
              <a:t>collecting</a:t>
            </a:r>
            <a:r>
              <a:rPr lang="es-ES_tradnl" dirty="0" smtClean="0"/>
              <a:t> </a:t>
            </a:r>
            <a:r>
              <a:rPr lang="es-ES_tradnl" dirty="0" err="1" smtClean="0"/>
              <a:t>duct</a:t>
            </a:r>
            <a:r>
              <a:rPr lang="es-ES_tradnl" dirty="0" smtClean="0"/>
              <a:t>.</a:t>
            </a:r>
            <a:endParaRPr lang="es-ES_tradnl" dirty="0"/>
          </a:p>
        </p:txBody>
      </p:sp>
      <p:sp>
        <p:nvSpPr>
          <p:cNvPr id="4" name="TextBox 3"/>
          <p:cNvSpPr txBox="1"/>
          <p:nvPr/>
        </p:nvSpPr>
        <p:spPr>
          <a:xfrm>
            <a:off x="0" y="5867400"/>
            <a:ext cx="9144000" cy="830997"/>
          </a:xfrm>
          <a:prstGeom prst="rect">
            <a:avLst/>
          </a:prstGeom>
          <a:noFill/>
        </p:spPr>
        <p:txBody>
          <a:bodyPr wrap="square" rtlCol="0">
            <a:spAutoFit/>
          </a:bodyPr>
          <a:lstStyle/>
          <a:p>
            <a:r>
              <a:rPr lang="es-ES_tradnl" dirty="0" err="1" smtClean="0"/>
              <a:t>If</a:t>
            </a:r>
            <a:r>
              <a:rPr lang="es-ES_tradnl" dirty="0" smtClean="0"/>
              <a:t> </a:t>
            </a:r>
            <a:r>
              <a:rPr lang="es-ES_tradnl" dirty="0" err="1" smtClean="0"/>
              <a:t>the</a:t>
            </a:r>
            <a:r>
              <a:rPr lang="es-ES_tradnl" dirty="0" smtClean="0"/>
              <a:t> </a:t>
            </a:r>
            <a:r>
              <a:rPr lang="es-ES_tradnl" dirty="0" err="1" smtClean="0"/>
              <a:t>medulla</a:t>
            </a:r>
            <a:r>
              <a:rPr lang="es-ES_tradnl" dirty="0" smtClean="0"/>
              <a:t> </a:t>
            </a:r>
            <a:r>
              <a:rPr lang="es-ES_tradnl" dirty="0" err="1" smtClean="0"/>
              <a:t>is</a:t>
            </a:r>
            <a:r>
              <a:rPr lang="es-ES_tradnl" dirty="0" smtClean="0"/>
              <a:t> </a:t>
            </a:r>
            <a:r>
              <a:rPr lang="es-ES_tradnl" dirty="0" err="1" smtClean="0"/>
              <a:t>relatively</a:t>
            </a:r>
            <a:r>
              <a:rPr lang="es-ES_tradnl" dirty="0" smtClean="0"/>
              <a:t> </a:t>
            </a:r>
            <a:r>
              <a:rPr lang="es-ES_tradnl" dirty="0" err="1" smtClean="0"/>
              <a:t>large</a:t>
            </a:r>
            <a:r>
              <a:rPr lang="es-ES_tradnl" dirty="0" smtClean="0"/>
              <a:t>, </a:t>
            </a:r>
            <a:r>
              <a:rPr lang="es-ES_tradnl" dirty="0" err="1" smtClean="0"/>
              <a:t>the</a:t>
            </a:r>
            <a:r>
              <a:rPr lang="es-ES_tradnl" dirty="0" smtClean="0"/>
              <a:t> </a:t>
            </a:r>
            <a:r>
              <a:rPr lang="es-ES_tradnl" dirty="0" err="1" smtClean="0"/>
              <a:t>gradient</a:t>
            </a:r>
            <a:r>
              <a:rPr lang="es-ES_tradnl" dirty="0" smtClean="0"/>
              <a:t> can be </a:t>
            </a:r>
            <a:r>
              <a:rPr lang="es-ES_tradnl" dirty="0" err="1" smtClean="0"/>
              <a:t>large</a:t>
            </a:r>
            <a:r>
              <a:rPr lang="es-ES_tradnl" dirty="0" smtClean="0"/>
              <a:t> as </a:t>
            </a:r>
            <a:r>
              <a:rPr lang="es-ES_tradnl" dirty="0" err="1" smtClean="0"/>
              <a:t>well</a:t>
            </a:r>
            <a:r>
              <a:rPr lang="es-ES_tradnl" dirty="0"/>
              <a:t>.</a:t>
            </a:r>
          </a:p>
        </p:txBody>
      </p:sp>
      <p:sp>
        <p:nvSpPr>
          <p:cNvPr id="5" name="Slide Number Placeholder 4"/>
          <p:cNvSpPr>
            <a:spLocks noGrp="1"/>
          </p:cNvSpPr>
          <p:nvPr>
            <p:ph type="sldNum" sz="quarter" idx="12"/>
          </p:nvPr>
        </p:nvSpPr>
        <p:spPr/>
        <p:txBody>
          <a:bodyPr/>
          <a:lstStyle/>
          <a:p>
            <a:pPr>
              <a:defRPr/>
            </a:pPr>
            <a:fld id="{DFE8AACF-BC80-AA4C-A8D8-930F20AFDF6F}" type="slidenum">
              <a:rPr lang="en-US" smtClean="0"/>
              <a:pPr>
                <a:defRPr/>
              </a:pPr>
              <a:t>100</a:t>
            </a:fld>
            <a:endParaRPr lang="en-US"/>
          </a:p>
        </p:txBody>
      </p:sp>
    </p:spTree>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p:cNvPicPr>
            <a:picLocks noChangeAspect="1" noChangeArrowheads="1"/>
          </p:cNvPicPr>
          <p:nvPr/>
        </p:nvPicPr>
        <p:blipFill>
          <a:blip r:embed="rId3"/>
          <a:srcRect/>
          <a:stretch>
            <a:fillRect/>
          </a:stretch>
        </p:blipFill>
        <p:spPr bwMode="auto">
          <a:xfrm>
            <a:off x="1676400" y="685800"/>
            <a:ext cx="5715000" cy="3822700"/>
          </a:xfrm>
          <a:prstGeom prst="rect">
            <a:avLst/>
          </a:prstGeom>
          <a:noFill/>
          <a:ln w="9525">
            <a:noFill/>
            <a:miter lim="800000"/>
            <a:headEnd/>
            <a:tailEnd/>
          </a:ln>
        </p:spPr>
      </p:pic>
      <p:sp>
        <p:nvSpPr>
          <p:cNvPr id="174083" name="Rectangle 3"/>
          <p:cNvSpPr>
            <a:spLocks noChangeArrowheads="1"/>
          </p:cNvSpPr>
          <p:nvPr/>
        </p:nvSpPr>
        <p:spPr bwMode="auto">
          <a:xfrm>
            <a:off x="762000" y="4953000"/>
            <a:ext cx="8001000" cy="822325"/>
          </a:xfrm>
          <a:prstGeom prst="rect">
            <a:avLst/>
          </a:prstGeom>
          <a:noFill/>
          <a:ln w="9525">
            <a:noFill/>
            <a:miter lim="800000"/>
            <a:headEnd/>
            <a:tailEnd/>
          </a:ln>
        </p:spPr>
        <p:txBody>
          <a:bodyPr>
            <a:prstTxWarp prst="textNoShape">
              <a:avLst/>
            </a:prstTxWarp>
            <a:spAutoFit/>
          </a:bodyPr>
          <a:lstStyle/>
          <a:p>
            <a:r>
              <a:rPr lang="en-US">
                <a:solidFill>
                  <a:srgbClr val="000000"/>
                </a:solidFill>
              </a:rPr>
              <a:t>A review of kidney gross morphology: Please focus on the papillae.</a:t>
            </a:r>
          </a:p>
        </p:txBody>
      </p:sp>
      <p:sp>
        <p:nvSpPr>
          <p:cNvPr id="4" name="Slide Number Placeholder 3"/>
          <p:cNvSpPr>
            <a:spLocks noGrp="1"/>
          </p:cNvSpPr>
          <p:nvPr>
            <p:ph type="sldNum" sz="quarter" idx="12"/>
          </p:nvPr>
        </p:nvSpPr>
        <p:spPr/>
        <p:txBody>
          <a:bodyPr/>
          <a:lstStyle/>
          <a:p>
            <a:pPr>
              <a:defRPr/>
            </a:pPr>
            <a:fld id="{DFE8AACF-BC80-AA4C-A8D8-930F20AFDF6F}" type="slidenum">
              <a:rPr lang="en-US" smtClean="0"/>
              <a:pPr>
                <a:defRPr/>
              </a:pPr>
              <a:t>101</a:t>
            </a:fld>
            <a:endParaRPr lang="en-US"/>
          </a:p>
        </p:txBody>
      </p:sp>
    </p:spTree>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p:cNvPicPr>
            <a:picLocks noChangeAspect="1" noChangeArrowheads="1"/>
          </p:cNvPicPr>
          <p:nvPr/>
        </p:nvPicPr>
        <p:blipFill>
          <a:blip r:embed="rId3"/>
          <a:srcRect/>
          <a:stretch>
            <a:fillRect/>
          </a:stretch>
        </p:blipFill>
        <p:spPr bwMode="auto">
          <a:xfrm>
            <a:off x="1143000" y="0"/>
            <a:ext cx="6869113" cy="5529263"/>
          </a:xfrm>
          <a:prstGeom prst="rect">
            <a:avLst/>
          </a:prstGeom>
          <a:noFill/>
          <a:ln w="9525">
            <a:noFill/>
            <a:miter lim="800000"/>
            <a:headEnd/>
            <a:tailEnd/>
          </a:ln>
        </p:spPr>
      </p:pic>
      <p:pic>
        <p:nvPicPr>
          <p:cNvPr id="176131" name="Picture 3"/>
          <p:cNvPicPr>
            <a:picLocks noChangeAspect="1" noChangeArrowheads="1"/>
          </p:cNvPicPr>
          <p:nvPr/>
        </p:nvPicPr>
        <p:blipFill>
          <a:blip r:embed="rId4"/>
          <a:srcRect/>
          <a:stretch>
            <a:fillRect/>
          </a:stretch>
        </p:blipFill>
        <p:spPr bwMode="auto">
          <a:xfrm>
            <a:off x="7658100" y="5511800"/>
            <a:ext cx="1485900" cy="1346200"/>
          </a:xfrm>
          <a:prstGeom prst="rect">
            <a:avLst/>
          </a:prstGeom>
          <a:noFill/>
          <a:ln w="9525">
            <a:noFill/>
            <a:miter lim="800000"/>
            <a:headEnd/>
            <a:tailEnd/>
          </a:ln>
        </p:spPr>
      </p:pic>
      <p:sp>
        <p:nvSpPr>
          <p:cNvPr id="176132" name="Rectangle 4"/>
          <p:cNvSpPr>
            <a:spLocks noChangeArrowheads="1"/>
          </p:cNvSpPr>
          <p:nvPr/>
        </p:nvSpPr>
        <p:spPr bwMode="auto">
          <a:xfrm>
            <a:off x="0" y="5486400"/>
            <a:ext cx="7620000" cy="822325"/>
          </a:xfrm>
          <a:prstGeom prst="rect">
            <a:avLst/>
          </a:prstGeom>
          <a:noFill/>
          <a:ln w="9525">
            <a:noFill/>
            <a:miter lim="800000"/>
            <a:headEnd/>
            <a:tailEnd/>
          </a:ln>
        </p:spPr>
        <p:txBody>
          <a:bodyPr>
            <a:prstTxWarp prst="textNoShape">
              <a:avLst/>
            </a:prstTxWarp>
            <a:spAutoFit/>
          </a:bodyPr>
          <a:lstStyle/>
          <a:p>
            <a:r>
              <a:rPr lang="en-US"/>
              <a:t>The ability of a mammal to concentrate urine can be diagnosed by the morphology of their kidneys. </a:t>
            </a:r>
          </a:p>
        </p:txBody>
      </p:sp>
      <p:sp>
        <p:nvSpPr>
          <p:cNvPr id="176133" name="Line 5"/>
          <p:cNvSpPr>
            <a:spLocks noChangeShapeType="1"/>
          </p:cNvSpPr>
          <p:nvPr/>
        </p:nvSpPr>
        <p:spPr bwMode="auto">
          <a:xfrm flipV="1">
            <a:off x="6705600" y="2895600"/>
            <a:ext cx="838200" cy="1219200"/>
          </a:xfrm>
          <a:prstGeom prst="line">
            <a:avLst/>
          </a:prstGeom>
          <a:noFill/>
          <a:ln w="9525">
            <a:solidFill>
              <a:schemeClr val="tx1"/>
            </a:solidFill>
            <a:round/>
            <a:headEnd/>
            <a:tailEnd/>
          </a:ln>
        </p:spPr>
        <p:txBody>
          <a:bodyPr wrap="none" anchor="ctr">
            <a:prstTxWarp prst="textNoShape">
              <a:avLst/>
            </a:prstTxWarp>
          </a:bodyPr>
          <a:lstStyle/>
          <a:p>
            <a:endParaRPr lang="es-ES_tradnl"/>
          </a:p>
        </p:txBody>
      </p:sp>
      <p:sp>
        <p:nvSpPr>
          <p:cNvPr id="176134" name="Rectangle 6"/>
          <p:cNvSpPr>
            <a:spLocks noChangeArrowheads="1"/>
          </p:cNvSpPr>
          <p:nvPr/>
        </p:nvSpPr>
        <p:spPr bwMode="auto">
          <a:xfrm>
            <a:off x="7162800" y="2438400"/>
            <a:ext cx="1241425" cy="457200"/>
          </a:xfrm>
          <a:prstGeom prst="rect">
            <a:avLst/>
          </a:prstGeom>
          <a:noFill/>
          <a:ln w="9525">
            <a:noFill/>
            <a:miter lim="800000"/>
            <a:headEnd/>
            <a:tailEnd/>
          </a:ln>
        </p:spPr>
        <p:txBody>
          <a:bodyPr wrap="none">
            <a:prstTxWarp prst="textNoShape">
              <a:avLst/>
            </a:prstTxWarp>
            <a:spAutoFit/>
          </a:bodyPr>
          <a:lstStyle/>
          <a:p>
            <a:r>
              <a:rPr lang="en-US"/>
              <a:t>papillae</a:t>
            </a:r>
            <a:endParaRPr lang="en-US">
              <a:solidFill>
                <a:srgbClr val="FFAF18"/>
              </a:solidFill>
            </a:endParaRPr>
          </a:p>
        </p:txBody>
      </p:sp>
      <p:sp>
        <p:nvSpPr>
          <p:cNvPr id="176135" name="Line 7"/>
          <p:cNvSpPr>
            <a:spLocks noChangeShapeType="1"/>
          </p:cNvSpPr>
          <p:nvPr/>
        </p:nvSpPr>
        <p:spPr bwMode="auto">
          <a:xfrm flipV="1">
            <a:off x="7162800" y="4114800"/>
            <a:ext cx="762000" cy="914400"/>
          </a:xfrm>
          <a:prstGeom prst="line">
            <a:avLst/>
          </a:prstGeom>
          <a:noFill/>
          <a:ln w="9525">
            <a:solidFill>
              <a:schemeClr val="tx1"/>
            </a:solidFill>
            <a:round/>
            <a:headEnd/>
            <a:tailEnd/>
          </a:ln>
        </p:spPr>
        <p:txBody>
          <a:bodyPr wrap="none" anchor="ctr">
            <a:prstTxWarp prst="textNoShape">
              <a:avLst/>
            </a:prstTxWarp>
          </a:bodyPr>
          <a:lstStyle/>
          <a:p>
            <a:endParaRPr lang="es-ES_tradnl"/>
          </a:p>
        </p:txBody>
      </p:sp>
      <p:sp>
        <p:nvSpPr>
          <p:cNvPr id="176136" name="Rectangle 8"/>
          <p:cNvSpPr>
            <a:spLocks noChangeArrowheads="1"/>
          </p:cNvSpPr>
          <p:nvPr/>
        </p:nvSpPr>
        <p:spPr bwMode="auto">
          <a:xfrm>
            <a:off x="7696200" y="3505200"/>
            <a:ext cx="979488" cy="457200"/>
          </a:xfrm>
          <a:prstGeom prst="rect">
            <a:avLst/>
          </a:prstGeom>
          <a:noFill/>
          <a:ln w="9525">
            <a:noFill/>
            <a:miter lim="800000"/>
            <a:headEnd/>
            <a:tailEnd/>
          </a:ln>
        </p:spPr>
        <p:txBody>
          <a:bodyPr wrap="none">
            <a:prstTxWarp prst="textNoShape">
              <a:avLst/>
            </a:prstTxWarp>
            <a:spAutoFit/>
          </a:bodyPr>
          <a:lstStyle/>
          <a:p>
            <a:r>
              <a:rPr lang="en-US"/>
              <a:t>pelvis</a:t>
            </a:r>
            <a:endParaRPr lang="en-US">
              <a:solidFill>
                <a:srgbClr val="FFAF18"/>
              </a:solidFill>
            </a:endParaRPr>
          </a:p>
        </p:txBody>
      </p:sp>
      <p:sp>
        <p:nvSpPr>
          <p:cNvPr id="176137" name="Rectangle 9"/>
          <p:cNvSpPr>
            <a:spLocks noChangeArrowheads="1"/>
          </p:cNvSpPr>
          <p:nvPr/>
        </p:nvSpPr>
        <p:spPr bwMode="auto">
          <a:xfrm>
            <a:off x="6324600" y="6340475"/>
            <a:ext cx="1427163" cy="457200"/>
          </a:xfrm>
          <a:prstGeom prst="rect">
            <a:avLst/>
          </a:prstGeom>
          <a:noFill/>
          <a:ln w="9525">
            <a:noFill/>
            <a:miter lim="800000"/>
            <a:headEnd/>
            <a:tailEnd/>
          </a:ln>
        </p:spPr>
        <p:txBody>
          <a:bodyPr wrap="none">
            <a:prstTxWarp prst="textNoShape">
              <a:avLst/>
            </a:prstTxWarp>
            <a:spAutoFit/>
          </a:bodyPr>
          <a:lstStyle/>
          <a:p>
            <a:r>
              <a:rPr lang="en-US">
                <a:solidFill>
                  <a:srgbClr val="000000"/>
                </a:solidFill>
              </a:rPr>
              <a:t>Sand rat</a:t>
            </a:r>
          </a:p>
        </p:txBody>
      </p:sp>
      <p:sp>
        <p:nvSpPr>
          <p:cNvPr id="10" name="Slide Number Placeholder 9"/>
          <p:cNvSpPr>
            <a:spLocks noGrp="1"/>
          </p:cNvSpPr>
          <p:nvPr>
            <p:ph type="sldNum" sz="quarter" idx="12"/>
          </p:nvPr>
        </p:nvSpPr>
        <p:spPr/>
        <p:txBody>
          <a:bodyPr/>
          <a:lstStyle/>
          <a:p>
            <a:pPr>
              <a:defRPr/>
            </a:pPr>
            <a:fld id="{DFE8AACF-BC80-AA4C-A8D8-930F20AFDF6F}" type="slidenum">
              <a:rPr lang="en-US" smtClean="0"/>
              <a:pPr>
                <a:defRPr/>
              </a:pPr>
              <a:t>102</a:t>
            </a:fld>
            <a:endParaRPr lang="en-US"/>
          </a:p>
        </p:txBody>
      </p:sp>
    </p:spTree>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p:cNvPicPr>
            <a:picLocks noChangeAspect="1" noChangeArrowheads="1"/>
          </p:cNvPicPr>
          <p:nvPr/>
        </p:nvPicPr>
        <p:blipFill>
          <a:blip r:embed="rId3"/>
          <a:srcRect/>
          <a:stretch>
            <a:fillRect/>
          </a:stretch>
        </p:blipFill>
        <p:spPr bwMode="auto">
          <a:xfrm>
            <a:off x="2514600" y="0"/>
            <a:ext cx="4876800" cy="3925888"/>
          </a:xfrm>
          <a:prstGeom prst="rect">
            <a:avLst/>
          </a:prstGeom>
          <a:noFill/>
          <a:ln w="9525">
            <a:noFill/>
            <a:miter lim="800000"/>
            <a:headEnd/>
            <a:tailEnd/>
          </a:ln>
        </p:spPr>
      </p:pic>
      <p:sp>
        <p:nvSpPr>
          <p:cNvPr id="178179" name="Rectangle 3"/>
          <p:cNvSpPr>
            <a:spLocks noChangeArrowheads="1"/>
          </p:cNvSpPr>
          <p:nvPr/>
        </p:nvSpPr>
        <p:spPr bwMode="auto">
          <a:xfrm>
            <a:off x="733425" y="4405313"/>
            <a:ext cx="8105775" cy="1552575"/>
          </a:xfrm>
          <a:prstGeom prst="rect">
            <a:avLst/>
          </a:prstGeom>
          <a:noFill/>
          <a:ln w="9525">
            <a:noFill/>
            <a:miter lim="800000"/>
            <a:headEnd/>
            <a:tailEnd/>
          </a:ln>
        </p:spPr>
        <p:txBody>
          <a:bodyPr>
            <a:prstTxWarp prst="textNoShape">
              <a:avLst/>
            </a:prstTxWarp>
            <a:spAutoFit/>
          </a:bodyPr>
          <a:lstStyle/>
          <a:p>
            <a:r>
              <a:rPr lang="en-US">
                <a:solidFill>
                  <a:srgbClr val="000000"/>
                </a:solidFill>
              </a:rPr>
              <a:t>Mammals with large renal papillas and a relatively large medulla (with lots of concentrating long-looped, juxtamedullary nephrons) are capable of concentrating urine to very (very!) high levels. </a:t>
            </a:r>
          </a:p>
        </p:txBody>
      </p:sp>
      <p:sp>
        <p:nvSpPr>
          <p:cNvPr id="4" name="Slide Number Placeholder 3"/>
          <p:cNvSpPr>
            <a:spLocks noGrp="1"/>
          </p:cNvSpPr>
          <p:nvPr>
            <p:ph type="sldNum" sz="quarter" idx="12"/>
          </p:nvPr>
        </p:nvSpPr>
        <p:spPr/>
        <p:txBody>
          <a:bodyPr/>
          <a:lstStyle/>
          <a:p>
            <a:pPr>
              <a:defRPr/>
            </a:pPr>
            <a:fld id="{DFE8AACF-BC80-AA4C-A8D8-930F20AFDF6F}" type="slidenum">
              <a:rPr lang="en-US" smtClean="0"/>
              <a:pPr>
                <a:defRPr/>
              </a:pPr>
              <a:t>103</a:t>
            </a:fld>
            <a:endParaRPr lang="en-US"/>
          </a:p>
        </p:txBody>
      </p:sp>
    </p:spTree>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p:cNvPicPr>
            <a:picLocks noChangeAspect="1" noChangeArrowheads="1"/>
          </p:cNvPicPr>
          <p:nvPr/>
        </p:nvPicPr>
        <p:blipFill>
          <a:blip r:embed="rId3"/>
          <a:srcRect/>
          <a:stretch>
            <a:fillRect/>
          </a:stretch>
        </p:blipFill>
        <p:spPr bwMode="auto">
          <a:xfrm>
            <a:off x="0" y="0"/>
            <a:ext cx="4152900" cy="6858000"/>
          </a:xfrm>
          <a:prstGeom prst="rect">
            <a:avLst/>
          </a:prstGeom>
          <a:noFill/>
          <a:ln w="9525">
            <a:noFill/>
            <a:miter lim="800000"/>
            <a:headEnd/>
            <a:tailEnd/>
          </a:ln>
        </p:spPr>
      </p:pic>
      <p:sp>
        <p:nvSpPr>
          <p:cNvPr id="180227" name="Rectangle 3"/>
          <p:cNvSpPr>
            <a:spLocks noChangeArrowheads="1"/>
          </p:cNvSpPr>
          <p:nvPr/>
        </p:nvSpPr>
        <p:spPr bwMode="auto">
          <a:xfrm>
            <a:off x="4419600" y="533400"/>
            <a:ext cx="4041775" cy="4108450"/>
          </a:xfrm>
          <a:prstGeom prst="rect">
            <a:avLst/>
          </a:prstGeom>
          <a:noFill/>
          <a:ln w="9525">
            <a:noFill/>
            <a:miter lim="800000"/>
            <a:headEnd/>
            <a:tailEnd/>
          </a:ln>
        </p:spPr>
        <p:txBody>
          <a:bodyPr>
            <a:prstTxWarp prst="textNoShape">
              <a:avLst/>
            </a:prstTxWarp>
            <a:spAutoFit/>
          </a:bodyPr>
          <a:lstStyle/>
          <a:p>
            <a:r>
              <a:rPr lang="en-US"/>
              <a:t>In general, aquatic species have small papillae, whereas desert inhabitants have huge papillae.</a:t>
            </a:r>
          </a:p>
          <a:p>
            <a:endParaRPr lang="en-US"/>
          </a:p>
          <a:p>
            <a:r>
              <a:rPr lang="en-US"/>
              <a:t>The size of the papillae reflects the fraction of kidney tissue allocated to concentrating medulla rather than to cortex.</a:t>
            </a:r>
          </a:p>
        </p:txBody>
      </p:sp>
      <p:sp>
        <p:nvSpPr>
          <p:cNvPr id="4" name="Slide Number Placeholder 3"/>
          <p:cNvSpPr>
            <a:spLocks noGrp="1"/>
          </p:cNvSpPr>
          <p:nvPr>
            <p:ph type="sldNum" sz="quarter" idx="12"/>
          </p:nvPr>
        </p:nvSpPr>
        <p:spPr/>
        <p:txBody>
          <a:bodyPr/>
          <a:lstStyle/>
          <a:p>
            <a:pPr>
              <a:defRPr/>
            </a:pPr>
            <a:fld id="{DFE8AACF-BC80-AA4C-A8D8-930F20AFDF6F}" type="slidenum">
              <a:rPr lang="en-US" smtClean="0"/>
              <a:pPr>
                <a:defRPr/>
              </a:pPr>
              <a:t>104</a:t>
            </a:fld>
            <a:endParaRPr lang="en-US"/>
          </a:p>
        </p:txBody>
      </p:sp>
    </p:spTree>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p:cNvPicPr>
            <a:picLocks noChangeAspect="1" noChangeArrowheads="1"/>
          </p:cNvPicPr>
          <p:nvPr/>
        </p:nvPicPr>
        <p:blipFill>
          <a:blip r:embed="rId3"/>
          <a:srcRect/>
          <a:stretch>
            <a:fillRect/>
          </a:stretch>
        </p:blipFill>
        <p:spPr bwMode="auto">
          <a:xfrm>
            <a:off x="1295400" y="0"/>
            <a:ext cx="6858000" cy="4687888"/>
          </a:xfrm>
          <a:prstGeom prst="rect">
            <a:avLst/>
          </a:prstGeom>
          <a:noFill/>
          <a:ln w="9525">
            <a:noFill/>
            <a:miter lim="800000"/>
            <a:headEnd/>
            <a:tailEnd/>
          </a:ln>
        </p:spPr>
      </p:pic>
      <p:sp>
        <p:nvSpPr>
          <p:cNvPr id="182275" name="Rectangle 3"/>
          <p:cNvSpPr>
            <a:spLocks noChangeArrowheads="1"/>
          </p:cNvSpPr>
          <p:nvPr/>
        </p:nvSpPr>
        <p:spPr bwMode="auto">
          <a:xfrm>
            <a:off x="457200" y="4800600"/>
            <a:ext cx="7902575" cy="1552575"/>
          </a:xfrm>
          <a:prstGeom prst="rect">
            <a:avLst/>
          </a:prstGeom>
          <a:noFill/>
          <a:ln w="9525">
            <a:noFill/>
            <a:miter lim="800000"/>
            <a:headEnd/>
            <a:tailEnd/>
          </a:ln>
        </p:spPr>
        <p:txBody>
          <a:bodyPr>
            <a:prstTxWarp prst="textNoShape">
              <a:avLst/>
            </a:prstTxWarp>
            <a:spAutoFit/>
          </a:bodyPr>
          <a:lstStyle/>
          <a:p>
            <a:r>
              <a:rPr lang="en-US"/>
              <a:t>More quantitatively,  the maximal concentration of urine that a species can achieve (I.e. the maximal U/P ratio) increases with relative medullary thickness (RMT).</a:t>
            </a:r>
          </a:p>
        </p:txBody>
      </p:sp>
      <p:sp>
        <p:nvSpPr>
          <p:cNvPr id="182276" name="Rectangle 4"/>
          <p:cNvSpPr>
            <a:spLocks noChangeArrowheads="1"/>
          </p:cNvSpPr>
          <p:nvPr/>
        </p:nvSpPr>
        <p:spPr bwMode="auto">
          <a:xfrm>
            <a:off x="1143000" y="6340475"/>
            <a:ext cx="7775575" cy="457200"/>
          </a:xfrm>
          <a:prstGeom prst="rect">
            <a:avLst/>
          </a:prstGeom>
          <a:noFill/>
          <a:ln w="9525">
            <a:noFill/>
            <a:miter lim="800000"/>
            <a:headEnd/>
            <a:tailEnd/>
          </a:ln>
        </p:spPr>
        <p:txBody>
          <a:bodyPr wrap="none">
            <a:prstTxWarp prst="textNoShape">
              <a:avLst/>
            </a:prstTxWarp>
            <a:spAutoFit/>
          </a:bodyPr>
          <a:lstStyle/>
          <a:p>
            <a:r>
              <a:rPr lang="en-US">
                <a:solidFill>
                  <a:srgbClr val="000000"/>
                </a:solidFill>
              </a:rPr>
              <a:t>RMT = 100X(volume of medulla)/(total kidney volume)</a:t>
            </a:r>
          </a:p>
        </p:txBody>
      </p:sp>
      <p:sp>
        <p:nvSpPr>
          <p:cNvPr id="5" name="Slide Number Placeholder 4"/>
          <p:cNvSpPr>
            <a:spLocks noGrp="1"/>
          </p:cNvSpPr>
          <p:nvPr>
            <p:ph type="sldNum" sz="quarter" idx="12"/>
          </p:nvPr>
        </p:nvSpPr>
        <p:spPr/>
        <p:txBody>
          <a:bodyPr/>
          <a:lstStyle/>
          <a:p>
            <a:pPr>
              <a:defRPr/>
            </a:pPr>
            <a:fld id="{DFE8AACF-BC80-AA4C-A8D8-930F20AFDF6F}" type="slidenum">
              <a:rPr lang="en-US" smtClean="0"/>
              <a:pPr>
                <a:defRPr/>
              </a:pPr>
              <a:t>105</a:t>
            </a:fld>
            <a:endParaRPr lang="en-US"/>
          </a:p>
        </p:txBody>
      </p:sp>
    </p:spTree>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533400" y="457200"/>
            <a:ext cx="8001000" cy="1187450"/>
          </a:xfrm>
          <a:prstGeom prst="rect">
            <a:avLst/>
          </a:prstGeom>
          <a:noFill/>
          <a:ln w="9525">
            <a:noFill/>
            <a:miter lim="800000"/>
            <a:headEnd/>
            <a:tailEnd/>
          </a:ln>
        </p:spPr>
        <p:txBody>
          <a:bodyPr>
            <a:prstTxWarp prst="textNoShape">
              <a:avLst/>
            </a:prstTxWarp>
            <a:spAutoFit/>
          </a:bodyPr>
          <a:lstStyle/>
          <a:p>
            <a:r>
              <a:rPr lang="en-US" dirty="0"/>
              <a:t>Only mammals and birds have two types of </a:t>
            </a:r>
            <a:r>
              <a:rPr lang="en-US" dirty="0" err="1"/>
              <a:t>nephrons</a:t>
            </a:r>
            <a:r>
              <a:rPr lang="en-US" dirty="0"/>
              <a:t>! Reptiles and amphibians have only short-looped </a:t>
            </a:r>
            <a:r>
              <a:rPr lang="en-US" dirty="0" err="1"/>
              <a:t>nephrons</a:t>
            </a:r>
            <a:r>
              <a:rPr lang="en-US" dirty="0"/>
              <a:t>.</a:t>
            </a:r>
          </a:p>
        </p:txBody>
      </p:sp>
      <p:sp>
        <p:nvSpPr>
          <p:cNvPr id="3" name="Rectangle 4"/>
          <p:cNvSpPr>
            <a:spLocks noChangeArrowheads="1"/>
          </p:cNvSpPr>
          <p:nvPr/>
        </p:nvSpPr>
        <p:spPr bwMode="auto">
          <a:xfrm>
            <a:off x="2590800" y="2057400"/>
            <a:ext cx="3925624" cy="461665"/>
          </a:xfrm>
          <a:prstGeom prst="rect">
            <a:avLst/>
          </a:prstGeom>
          <a:noFill/>
          <a:ln w="9525">
            <a:noFill/>
            <a:miter lim="800000"/>
            <a:headEnd/>
            <a:tailEnd/>
          </a:ln>
        </p:spPr>
        <p:txBody>
          <a:bodyPr wrap="none">
            <a:prstTxWarp prst="textNoShape">
              <a:avLst/>
            </a:prstTxWarp>
            <a:spAutoFit/>
          </a:bodyPr>
          <a:lstStyle/>
          <a:p>
            <a:r>
              <a:rPr lang="en-US" dirty="0"/>
              <a:t>What is the consequence</a:t>
            </a:r>
            <a:r>
              <a:rPr lang="en-US" dirty="0" smtClean="0"/>
              <a:t>?</a:t>
            </a:r>
            <a:endParaRPr lang="en-US" dirty="0"/>
          </a:p>
        </p:txBody>
      </p:sp>
      <p:sp>
        <p:nvSpPr>
          <p:cNvPr id="4" name="TextBox 3"/>
          <p:cNvSpPr txBox="1"/>
          <p:nvPr/>
        </p:nvSpPr>
        <p:spPr>
          <a:xfrm>
            <a:off x="457200" y="3072348"/>
            <a:ext cx="8229600" cy="3785652"/>
          </a:xfrm>
          <a:prstGeom prst="rect">
            <a:avLst/>
          </a:prstGeom>
          <a:noFill/>
        </p:spPr>
        <p:txBody>
          <a:bodyPr wrap="square" rtlCol="0">
            <a:spAutoFit/>
          </a:bodyPr>
          <a:lstStyle/>
          <a:p>
            <a:r>
              <a:rPr lang="es-ES_tradnl" dirty="0" smtClean="0"/>
              <a:t>A) </a:t>
            </a:r>
            <a:r>
              <a:rPr lang="es-ES_tradnl" dirty="0" err="1" smtClean="0"/>
              <a:t>The</a:t>
            </a:r>
            <a:r>
              <a:rPr lang="es-ES_tradnl" dirty="0" smtClean="0"/>
              <a:t> U/P ratios </a:t>
            </a:r>
            <a:r>
              <a:rPr lang="es-ES_tradnl" dirty="0" err="1" smtClean="0"/>
              <a:t>of</a:t>
            </a:r>
            <a:r>
              <a:rPr lang="es-ES_tradnl" dirty="0" smtClean="0"/>
              <a:t> </a:t>
            </a:r>
            <a:r>
              <a:rPr lang="es-ES_tradnl" dirty="0" err="1" smtClean="0"/>
              <a:t>mammals</a:t>
            </a:r>
            <a:r>
              <a:rPr lang="es-ES_tradnl" dirty="0" smtClean="0"/>
              <a:t> </a:t>
            </a:r>
            <a:r>
              <a:rPr lang="es-ES_tradnl" dirty="0" err="1" smtClean="0"/>
              <a:t>and</a:t>
            </a:r>
            <a:r>
              <a:rPr lang="es-ES_tradnl" dirty="0" smtClean="0"/>
              <a:t> </a:t>
            </a:r>
            <a:r>
              <a:rPr lang="es-ES_tradnl" dirty="0" err="1" smtClean="0"/>
              <a:t>birds</a:t>
            </a:r>
            <a:r>
              <a:rPr lang="es-ES_tradnl" dirty="0" smtClean="0"/>
              <a:t> are </a:t>
            </a:r>
            <a:r>
              <a:rPr lang="es-ES_tradnl" dirty="0" err="1" smtClean="0"/>
              <a:t>lower</a:t>
            </a:r>
            <a:r>
              <a:rPr lang="es-ES_tradnl" dirty="0" smtClean="0"/>
              <a:t> </a:t>
            </a:r>
            <a:r>
              <a:rPr lang="es-ES_tradnl" dirty="0" err="1" smtClean="0"/>
              <a:t>than</a:t>
            </a:r>
            <a:r>
              <a:rPr lang="es-ES_tradnl" dirty="0" smtClean="0"/>
              <a:t> </a:t>
            </a:r>
            <a:r>
              <a:rPr lang="es-ES_tradnl" dirty="0" err="1" smtClean="0"/>
              <a:t>those</a:t>
            </a:r>
            <a:r>
              <a:rPr lang="es-ES_tradnl" dirty="0" smtClean="0"/>
              <a:t> </a:t>
            </a:r>
            <a:r>
              <a:rPr lang="es-ES_tradnl" dirty="0" err="1" smtClean="0"/>
              <a:t>of</a:t>
            </a:r>
            <a:r>
              <a:rPr lang="es-ES_tradnl" dirty="0" smtClean="0"/>
              <a:t> reptiles </a:t>
            </a:r>
            <a:r>
              <a:rPr lang="es-ES_tradnl" dirty="0" err="1" smtClean="0"/>
              <a:t>and</a:t>
            </a:r>
            <a:r>
              <a:rPr lang="es-ES_tradnl" dirty="0" smtClean="0"/>
              <a:t> </a:t>
            </a:r>
            <a:r>
              <a:rPr lang="es-ES_tradnl" dirty="0" err="1" smtClean="0"/>
              <a:t>amphibians</a:t>
            </a:r>
            <a:endParaRPr lang="es-ES_tradnl" dirty="0" smtClean="0"/>
          </a:p>
          <a:p>
            <a:endParaRPr lang="es-ES_tradnl" dirty="0" smtClean="0"/>
          </a:p>
          <a:p>
            <a:r>
              <a:rPr lang="es-ES_tradnl" dirty="0" smtClean="0"/>
              <a:t>B) </a:t>
            </a:r>
            <a:r>
              <a:rPr lang="es-ES_tradnl" dirty="0" err="1" smtClean="0"/>
              <a:t>The</a:t>
            </a:r>
            <a:r>
              <a:rPr lang="es-ES_tradnl" dirty="0" smtClean="0"/>
              <a:t> U/P ratios </a:t>
            </a:r>
            <a:r>
              <a:rPr lang="es-ES_tradnl" dirty="0" err="1" smtClean="0"/>
              <a:t>of</a:t>
            </a:r>
            <a:r>
              <a:rPr lang="es-ES_tradnl" dirty="0" smtClean="0"/>
              <a:t> </a:t>
            </a:r>
            <a:r>
              <a:rPr lang="es-ES_tradnl" dirty="0" err="1" smtClean="0"/>
              <a:t>mammals</a:t>
            </a:r>
            <a:r>
              <a:rPr lang="es-ES_tradnl" dirty="0" smtClean="0"/>
              <a:t> </a:t>
            </a:r>
            <a:r>
              <a:rPr lang="es-ES_tradnl" dirty="0" err="1" smtClean="0"/>
              <a:t>and</a:t>
            </a:r>
            <a:r>
              <a:rPr lang="es-ES_tradnl" dirty="0" smtClean="0"/>
              <a:t> </a:t>
            </a:r>
            <a:r>
              <a:rPr lang="es-ES_tradnl" dirty="0" err="1" smtClean="0"/>
              <a:t>birds</a:t>
            </a:r>
            <a:r>
              <a:rPr lang="es-ES_tradnl" dirty="0" smtClean="0"/>
              <a:t> are </a:t>
            </a:r>
            <a:r>
              <a:rPr lang="es-ES_tradnl" dirty="0" err="1" smtClean="0"/>
              <a:t>higher</a:t>
            </a:r>
            <a:r>
              <a:rPr lang="es-ES_tradnl" dirty="0" smtClean="0"/>
              <a:t> </a:t>
            </a:r>
            <a:r>
              <a:rPr lang="es-ES_tradnl" dirty="0" err="1" smtClean="0"/>
              <a:t>than</a:t>
            </a:r>
            <a:r>
              <a:rPr lang="es-ES_tradnl" dirty="0" smtClean="0"/>
              <a:t> </a:t>
            </a:r>
            <a:r>
              <a:rPr lang="es-ES_tradnl" dirty="0" err="1" smtClean="0"/>
              <a:t>those</a:t>
            </a:r>
            <a:r>
              <a:rPr lang="es-ES_tradnl" dirty="0" smtClean="0"/>
              <a:t> </a:t>
            </a:r>
            <a:r>
              <a:rPr lang="es-ES_tradnl" dirty="0" err="1" smtClean="0"/>
              <a:t>of</a:t>
            </a:r>
            <a:r>
              <a:rPr lang="es-ES_tradnl" dirty="0" smtClean="0"/>
              <a:t> reptiles </a:t>
            </a:r>
            <a:r>
              <a:rPr lang="es-ES_tradnl" dirty="0" err="1" smtClean="0"/>
              <a:t>and</a:t>
            </a:r>
            <a:r>
              <a:rPr lang="es-ES_tradnl" dirty="0" smtClean="0"/>
              <a:t> </a:t>
            </a:r>
            <a:r>
              <a:rPr lang="es-ES_tradnl" dirty="0" err="1" smtClean="0"/>
              <a:t>amphibians</a:t>
            </a:r>
            <a:endParaRPr lang="es-ES_tradnl" dirty="0" smtClean="0"/>
          </a:p>
          <a:p>
            <a:endParaRPr lang="es-ES_tradnl" dirty="0" smtClean="0"/>
          </a:p>
          <a:p>
            <a:r>
              <a:rPr lang="es-ES_tradnl" dirty="0" smtClean="0"/>
              <a:t>C) </a:t>
            </a:r>
            <a:r>
              <a:rPr lang="es-ES_tradnl" dirty="0" err="1" smtClean="0"/>
              <a:t>The</a:t>
            </a:r>
            <a:r>
              <a:rPr lang="es-ES_tradnl" dirty="0" smtClean="0"/>
              <a:t> U/P ratios </a:t>
            </a:r>
            <a:r>
              <a:rPr lang="es-ES_tradnl" dirty="0" err="1" smtClean="0"/>
              <a:t>of</a:t>
            </a:r>
            <a:r>
              <a:rPr lang="es-ES_tradnl" dirty="0" smtClean="0"/>
              <a:t> </a:t>
            </a:r>
            <a:r>
              <a:rPr lang="es-ES_tradnl" dirty="0" err="1" smtClean="0"/>
              <a:t>mammals</a:t>
            </a:r>
            <a:r>
              <a:rPr lang="es-ES_tradnl" dirty="0" smtClean="0"/>
              <a:t> </a:t>
            </a:r>
            <a:r>
              <a:rPr lang="es-ES_tradnl" dirty="0" err="1" smtClean="0"/>
              <a:t>and</a:t>
            </a:r>
            <a:r>
              <a:rPr lang="es-ES_tradnl" dirty="0" smtClean="0"/>
              <a:t> </a:t>
            </a:r>
            <a:r>
              <a:rPr lang="es-ES_tradnl" dirty="0" err="1" smtClean="0"/>
              <a:t>birds</a:t>
            </a:r>
            <a:r>
              <a:rPr lang="es-ES_tradnl" dirty="0" smtClean="0"/>
              <a:t> are </a:t>
            </a:r>
            <a:r>
              <a:rPr lang="es-ES_tradnl" dirty="0" err="1" smtClean="0"/>
              <a:t>equal</a:t>
            </a:r>
            <a:r>
              <a:rPr lang="es-ES_tradnl" dirty="0" smtClean="0"/>
              <a:t> </a:t>
            </a:r>
            <a:r>
              <a:rPr lang="es-ES_tradnl" dirty="0" err="1" smtClean="0"/>
              <a:t>to</a:t>
            </a:r>
            <a:r>
              <a:rPr lang="es-ES_tradnl" dirty="0" smtClean="0"/>
              <a:t> </a:t>
            </a:r>
            <a:r>
              <a:rPr lang="es-ES_tradnl" dirty="0" err="1" smtClean="0"/>
              <a:t>those</a:t>
            </a:r>
            <a:r>
              <a:rPr lang="es-ES_tradnl" dirty="0" smtClean="0"/>
              <a:t> </a:t>
            </a:r>
            <a:r>
              <a:rPr lang="es-ES_tradnl" dirty="0" err="1" smtClean="0"/>
              <a:t>of</a:t>
            </a:r>
            <a:r>
              <a:rPr lang="es-ES_tradnl" dirty="0" smtClean="0"/>
              <a:t> reptiles </a:t>
            </a:r>
            <a:r>
              <a:rPr lang="es-ES_tradnl" dirty="0" err="1" smtClean="0"/>
              <a:t>and</a:t>
            </a:r>
            <a:r>
              <a:rPr lang="es-ES_tradnl" dirty="0" smtClean="0"/>
              <a:t> </a:t>
            </a:r>
            <a:r>
              <a:rPr lang="es-ES_tradnl" dirty="0" err="1" smtClean="0"/>
              <a:t>amphibians</a:t>
            </a:r>
            <a:endParaRPr lang="es-ES_tradnl" dirty="0" smtClean="0"/>
          </a:p>
          <a:p>
            <a:endParaRPr lang="es-ES_tradnl" dirty="0" smtClean="0"/>
          </a:p>
          <a:p>
            <a:endParaRPr lang="es-ES_tradnl" dirty="0"/>
          </a:p>
        </p:txBody>
      </p:sp>
      <p:sp>
        <p:nvSpPr>
          <p:cNvPr id="5" name="Slide Number Placeholder 4"/>
          <p:cNvSpPr>
            <a:spLocks noGrp="1"/>
          </p:cNvSpPr>
          <p:nvPr>
            <p:ph type="sldNum" sz="quarter" idx="12"/>
          </p:nvPr>
        </p:nvSpPr>
        <p:spPr/>
        <p:txBody>
          <a:bodyPr/>
          <a:lstStyle/>
          <a:p>
            <a:pPr>
              <a:defRPr/>
            </a:pPr>
            <a:fld id="{DFE8AACF-BC80-AA4C-A8D8-930F20AFDF6F}" type="slidenum">
              <a:rPr lang="en-US" smtClean="0"/>
              <a:pPr>
                <a:defRPr/>
              </a:pPr>
              <a:t>106</a:t>
            </a:fld>
            <a:endParaRPr lang="en-US"/>
          </a:p>
        </p:txBody>
      </p:sp>
    </p:spTree>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914400"/>
            <a:ext cx="7543800" cy="4524315"/>
          </a:xfrm>
          <a:prstGeom prst="rect">
            <a:avLst/>
          </a:prstGeom>
          <a:noFill/>
        </p:spPr>
        <p:txBody>
          <a:bodyPr wrap="square" rtlCol="0">
            <a:spAutoFit/>
          </a:bodyPr>
          <a:lstStyle/>
          <a:p>
            <a:r>
              <a:rPr lang="es-ES_tradnl" dirty="0" err="1" smtClean="0"/>
              <a:t>Hummingbirds</a:t>
            </a:r>
            <a:r>
              <a:rPr lang="es-ES_tradnl" dirty="0" smtClean="0"/>
              <a:t> </a:t>
            </a:r>
            <a:r>
              <a:rPr lang="es-ES_tradnl" dirty="0" err="1" smtClean="0"/>
              <a:t>drink</a:t>
            </a:r>
            <a:r>
              <a:rPr lang="es-ES_tradnl" dirty="0" smtClean="0"/>
              <a:t> </a:t>
            </a:r>
            <a:r>
              <a:rPr lang="es-ES_tradnl" dirty="0" err="1" smtClean="0"/>
              <a:t>astounding</a:t>
            </a:r>
            <a:r>
              <a:rPr lang="es-ES_tradnl" dirty="0" smtClean="0"/>
              <a:t> </a:t>
            </a:r>
            <a:r>
              <a:rPr lang="es-ES_tradnl" dirty="0" err="1" smtClean="0"/>
              <a:t>amounts</a:t>
            </a:r>
            <a:r>
              <a:rPr lang="es-ES_tradnl" dirty="0" smtClean="0"/>
              <a:t> </a:t>
            </a:r>
            <a:r>
              <a:rPr lang="es-ES_tradnl" dirty="0" err="1" smtClean="0"/>
              <a:t>of</a:t>
            </a:r>
            <a:r>
              <a:rPr lang="es-ES_tradnl" dirty="0" smtClean="0"/>
              <a:t> </a:t>
            </a:r>
            <a:r>
              <a:rPr lang="es-ES_tradnl" dirty="0" err="1" smtClean="0"/>
              <a:t>nectar</a:t>
            </a:r>
            <a:r>
              <a:rPr lang="es-ES_tradnl" dirty="0" smtClean="0"/>
              <a:t> (</a:t>
            </a:r>
            <a:r>
              <a:rPr lang="es-ES_tradnl" dirty="0" err="1" smtClean="0"/>
              <a:t>sugar</a:t>
            </a:r>
            <a:r>
              <a:rPr lang="es-ES_tradnl" dirty="0" smtClean="0"/>
              <a:t> </a:t>
            </a:r>
            <a:r>
              <a:rPr lang="es-ES_tradnl" dirty="0" err="1" smtClean="0"/>
              <a:t>water</a:t>
            </a:r>
            <a:r>
              <a:rPr lang="es-ES_tradnl" dirty="0" smtClean="0"/>
              <a:t>), </a:t>
            </a:r>
            <a:r>
              <a:rPr lang="es-ES_tradnl" dirty="0" err="1" smtClean="0"/>
              <a:t>and</a:t>
            </a:r>
            <a:r>
              <a:rPr lang="es-ES_tradnl" dirty="0" smtClean="0"/>
              <a:t> </a:t>
            </a:r>
            <a:r>
              <a:rPr lang="es-ES_tradnl" dirty="0" err="1" smtClean="0"/>
              <a:t>they</a:t>
            </a:r>
            <a:r>
              <a:rPr lang="es-ES_tradnl" dirty="0" smtClean="0"/>
              <a:t> are </a:t>
            </a:r>
            <a:r>
              <a:rPr lang="es-ES_tradnl" dirty="0" err="1" smtClean="0"/>
              <a:t>completely</a:t>
            </a:r>
            <a:r>
              <a:rPr lang="es-ES_tradnl" dirty="0" smtClean="0"/>
              <a:t> </a:t>
            </a:r>
            <a:r>
              <a:rPr lang="es-ES_tradnl" dirty="0" err="1" smtClean="0"/>
              <a:t>unable</a:t>
            </a:r>
            <a:r>
              <a:rPr lang="es-ES_tradnl" dirty="0" smtClean="0"/>
              <a:t> </a:t>
            </a:r>
            <a:r>
              <a:rPr lang="es-ES_tradnl" dirty="0" err="1" smtClean="0"/>
              <a:t>to</a:t>
            </a:r>
            <a:r>
              <a:rPr lang="es-ES_tradnl" dirty="0" smtClean="0"/>
              <a:t> </a:t>
            </a:r>
            <a:r>
              <a:rPr lang="es-ES_tradnl" dirty="0" err="1" smtClean="0"/>
              <a:t>concentrate</a:t>
            </a:r>
            <a:r>
              <a:rPr lang="es-ES_tradnl" dirty="0" smtClean="0"/>
              <a:t> </a:t>
            </a:r>
            <a:r>
              <a:rPr lang="es-ES_tradnl" dirty="0" err="1" smtClean="0"/>
              <a:t>urine</a:t>
            </a:r>
            <a:r>
              <a:rPr lang="es-ES_tradnl" dirty="0" smtClean="0"/>
              <a:t>. </a:t>
            </a:r>
            <a:r>
              <a:rPr lang="es-ES_tradnl" dirty="0" err="1" smtClean="0"/>
              <a:t>This</a:t>
            </a:r>
            <a:r>
              <a:rPr lang="es-ES_tradnl" dirty="0" smtClean="0"/>
              <a:t> </a:t>
            </a:r>
            <a:r>
              <a:rPr lang="es-ES_tradnl" dirty="0" err="1" smtClean="0"/>
              <a:t>observation</a:t>
            </a:r>
            <a:r>
              <a:rPr lang="es-ES_tradnl" dirty="0" smtClean="0"/>
              <a:t> </a:t>
            </a:r>
            <a:r>
              <a:rPr lang="es-ES_tradnl" dirty="0" err="1" smtClean="0"/>
              <a:t>suggests</a:t>
            </a:r>
            <a:r>
              <a:rPr lang="es-ES_tradnl" dirty="0" smtClean="0"/>
              <a:t> </a:t>
            </a:r>
            <a:r>
              <a:rPr lang="es-ES_tradnl" dirty="0" err="1" smtClean="0"/>
              <a:t>that</a:t>
            </a:r>
            <a:r>
              <a:rPr lang="es-ES_tradnl" dirty="0" smtClean="0"/>
              <a:t> </a:t>
            </a:r>
            <a:r>
              <a:rPr lang="es-ES_tradnl" dirty="0" err="1" smtClean="0"/>
              <a:t>their</a:t>
            </a:r>
            <a:r>
              <a:rPr lang="es-ES_tradnl" dirty="0" smtClean="0"/>
              <a:t> </a:t>
            </a:r>
            <a:r>
              <a:rPr lang="es-ES_tradnl" dirty="0" err="1" smtClean="0"/>
              <a:t>kidneys</a:t>
            </a:r>
            <a:r>
              <a:rPr lang="es-ES_tradnl" dirty="0" smtClean="0"/>
              <a:t> </a:t>
            </a:r>
            <a:r>
              <a:rPr lang="es-ES_tradnl" dirty="0" err="1" smtClean="0"/>
              <a:t>have</a:t>
            </a:r>
            <a:endParaRPr lang="es-ES_tradnl" dirty="0" smtClean="0"/>
          </a:p>
          <a:p>
            <a:endParaRPr lang="es-ES_tradnl" dirty="0" smtClean="0"/>
          </a:p>
          <a:p>
            <a:r>
              <a:rPr lang="es-ES_tradnl" dirty="0" smtClean="0"/>
              <a:t>A) No long-</a:t>
            </a:r>
            <a:r>
              <a:rPr lang="es-ES_tradnl" dirty="0" err="1" smtClean="0"/>
              <a:t>looped</a:t>
            </a:r>
            <a:r>
              <a:rPr lang="es-ES_tradnl" dirty="0" smtClean="0"/>
              <a:t> </a:t>
            </a:r>
            <a:r>
              <a:rPr lang="es-ES_tradnl" dirty="0" err="1" smtClean="0"/>
              <a:t>nephrons</a:t>
            </a:r>
            <a:endParaRPr lang="es-ES_tradnl" dirty="0" smtClean="0"/>
          </a:p>
          <a:p>
            <a:endParaRPr lang="es-ES_tradnl" dirty="0" smtClean="0"/>
          </a:p>
          <a:p>
            <a:r>
              <a:rPr lang="es-ES_tradnl" dirty="0" smtClean="0"/>
              <a:t>B) No short-</a:t>
            </a:r>
            <a:r>
              <a:rPr lang="es-ES_tradnl" dirty="0" err="1" smtClean="0"/>
              <a:t>looped</a:t>
            </a:r>
            <a:r>
              <a:rPr lang="es-ES_tradnl" dirty="0" smtClean="0"/>
              <a:t> </a:t>
            </a:r>
            <a:r>
              <a:rPr lang="es-ES_tradnl" dirty="0" err="1" smtClean="0"/>
              <a:t>nephrons</a:t>
            </a:r>
            <a:endParaRPr lang="es-ES_tradnl" dirty="0" smtClean="0"/>
          </a:p>
          <a:p>
            <a:endParaRPr lang="es-ES_tradnl" dirty="0" smtClean="0"/>
          </a:p>
          <a:p>
            <a:r>
              <a:rPr lang="es-ES_tradnl" dirty="0" smtClean="0"/>
              <a:t>C) </a:t>
            </a:r>
            <a:r>
              <a:rPr lang="es-ES_tradnl" dirty="0" err="1"/>
              <a:t>V</a:t>
            </a:r>
            <a:r>
              <a:rPr lang="es-ES_tradnl" dirty="0" err="1" smtClean="0"/>
              <a:t>ery</a:t>
            </a:r>
            <a:r>
              <a:rPr lang="es-ES_tradnl" dirty="0" smtClean="0"/>
              <a:t> </a:t>
            </a:r>
            <a:r>
              <a:rPr lang="es-ES_tradnl" dirty="0" err="1" smtClean="0"/>
              <a:t>high</a:t>
            </a:r>
            <a:r>
              <a:rPr lang="es-ES_tradnl" dirty="0" smtClean="0"/>
              <a:t> </a:t>
            </a:r>
            <a:r>
              <a:rPr lang="es-ES_tradnl" dirty="0" err="1" smtClean="0"/>
              <a:t>relative</a:t>
            </a:r>
            <a:r>
              <a:rPr lang="es-ES_tradnl" dirty="0" smtClean="0"/>
              <a:t> </a:t>
            </a:r>
            <a:r>
              <a:rPr lang="es-ES_tradnl" dirty="0" err="1" smtClean="0"/>
              <a:t>medullary</a:t>
            </a:r>
            <a:r>
              <a:rPr lang="es-ES_tradnl" dirty="0" smtClean="0"/>
              <a:t> </a:t>
            </a:r>
            <a:r>
              <a:rPr lang="es-ES_tradnl" dirty="0" err="1" smtClean="0"/>
              <a:t>thickness</a:t>
            </a:r>
            <a:endParaRPr lang="es-ES_tradnl" dirty="0" smtClean="0"/>
          </a:p>
          <a:p>
            <a:endParaRPr lang="es-ES_tradnl" dirty="0" smtClean="0"/>
          </a:p>
          <a:p>
            <a:r>
              <a:rPr lang="es-ES_tradnl" dirty="0" smtClean="0"/>
              <a:t>D) </a:t>
            </a:r>
            <a:r>
              <a:rPr lang="es-ES_tradnl" dirty="0" err="1"/>
              <a:t>V</a:t>
            </a:r>
            <a:r>
              <a:rPr lang="es-ES_tradnl" dirty="0" err="1" smtClean="0"/>
              <a:t>ery</a:t>
            </a:r>
            <a:r>
              <a:rPr lang="es-ES_tradnl" dirty="0" smtClean="0"/>
              <a:t> </a:t>
            </a:r>
            <a:r>
              <a:rPr lang="es-ES_tradnl" dirty="0" err="1" smtClean="0"/>
              <a:t>high</a:t>
            </a:r>
            <a:r>
              <a:rPr lang="es-ES_tradnl" dirty="0" smtClean="0"/>
              <a:t> U/P ratios</a:t>
            </a:r>
            <a:endParaRPr lang="es-ES_tradnl" dirty="0"/>
          </a:p>
        </p:txBody>
      </p:sp>
      <p:pic>
        <p:nvPicPr>
          <p:cNvPr id="4" name="Picture 3"/>
          <p:cNvPicPr>
            <a:picLocks noChangeAspect="1"/>
          </p:cNvPicPr>
          <p:nvPr/>
        </p:nvPicPr>
        <p:blipFill>
          <a:blip r:embed="rId2"/>
          <a:stretch>
            <a:fillRect/>
          </a:stretch>
        </p:blipFill>
        <p:spPr>
          <a:xfrm>
            <a:off x="5562600" y="2130552"/>
            <a:ext cx="2851150" cy="2052828"/>
          </a:xfrm>
          <a:prstGeom prst="rect">
            <a:avLst/>
          </a:prstGeom>
        </p:spPr>
      </p:pic>
      <p:sp>
        <p:nvSpPr>
          <p:cNvPr id="5" name="Slide Number Placeholder 4"/>
          <p:cNvSpPr>
            <a:spLocks noGrp="1"/>
          </p:cNvSpPr>
          <p:nvPr>
            <p:ph type="sldNum" sz="quarter" idx="12"/>
          </p:nvPr>
        </p:nvSpPr>
        <p:spPr/>
        <p:txBody>
          <a:bodyPr/>
          <a:lstStyle/>
          <a:p>
            <a:pPr>
              <a:defRPr/>
            </a:pPr>
            <a:fld id="{DFE8AACF-BC80-AA4C-A8D8-930F20AFDF6F}" type="slidenum">
              <a:rPr lang="en-US" smtClean="0"/>
              <a:pPr>
                <a:defRPr/>
              </a:pPr>
              <a:t>107</a:t>
            </a:fld>
            <a:endParaRPr lang="en-US"/>
          </a:p>
        </p:txBody>
      </p:sp>
    </p:spTree>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1026"/>
          <p:cNvSpPr>
            <a:spLocks noChangeArrowheads="1"/>
          </p:cNvSpPr>
          <p:nvPr/>
        </p:nvSpPr>
        <p:spPr bwMode="auto">
          <a:xfrm>
            <a:off x="3276600" y="228600"/>
            <a:ext cx="2136775" cy="457200"/>
          </a:xfrm>
          <a:prstGeom prst="rect">
            <a:avLst/>
          </a:prstGeom>
          <a:noFill/>
          <a:ln w="9525">
            <a:noFill/>
            <a:miter lim="800000"/>
            <a:headEnd/>
            <a:tailEnd/>
          </a:ln>
        </p:spPr>
        <p:txBody>
          <a:bodyPr wrap="none">
            <a:prstTxWarp prst="textNoShape">
              <a:avLst/>
            </a:prstTxWarp>
            <a:spAutoFit/>
          </a:bodyPr>
          <a:lstStyle/>
          <a:p>
            <a:r>
              <a:rPr lang="en-US"/>
              <a:t>To Remember</a:t>
            </a:r>
          </a:p>
        </p:txBody>
      </p:sp>
      <p:sp>
        <p:nvSpPr>
          <p:cNvPr id="184323" name="Rectangle 1027"/>
          <p:cNvSpPr>
            <a:spLocks noChangeArrowheads="1"/>
          </p:cNvSpPr>
          <p:nvPr/>
        </p:nvSpPr>
        <p:spPr bwMode="auto">
          <a:xfrm>
            <a:off x="304800" y="923925"/>
            <a:ext cx="8645525" cy="5934075"/>
          </a:xfrm>
          <a:prstGeom prst="rect">
            <a:avLst/>
          </a:prstGeom>
          <a:noFill/>
          <a:ln w="9525">
            <a:noFill/>
            <a:miter lim="800000"/>
            <a:headEnd/>
            <a:tailEnd/>
          </a:ln>
        </p:spPr>
        <p:txBody>
          <a:bodyPr>
            <a:prstTxWarp prst="textNoShape">
              <a:avLst/>
            </a:prstTxWarp>
            <a:spAutoFit/>
          </a:bodyPr>
          <a:lstStyle/>
          <a:p>
            <a:r>
              <a:rPr lang="en-US" dirty="0">
                <a:ea typeface="ＭＳ Ｐゴシック" charset="-128"/>
                <a:cs typeface="ＭＳ Ｐゴシック" charset="-128"/>
              </a:rPr>
              <a:t>-Urine/Plasma osmotic ratios measure the ability of an animal to concentrate urine.</a:t>
            </a:r>
          </a:p>
          <a:p>
            <a:r>
              <a:rPr lang="en-US" dirty="0">
                <a:ea typeface="ＭＳ Ｐゴシック" charset="-128"/>
                <a:cs typeface="ＭＳ Ｐゴシック" charset="-128"/>
              </a:rPr>
              <a:t>-In mammals U/P ratios range from about 1.7 to 16.</a:t>
            </a:r>
          </a:p>
          <a:p>
            <a:r>
              <a:rPr lang="en-US" dirty="0">
                <a:ea typeface="ＭＳ Ｐゴシック" charset="-128"/>
                <a:cs typeface="ＭＳ Ｐゴシック" charset="-128"/>
              </a:rPr>
              <a:t>-Mammals (and birds, but to a lesser extent) rely on an osmotic gradient to concentrate urine.</a:t>
            </a:r>
            <a:br>
              <a:rPr lang="en-US" dirty="0">
                <a:ea typeface="ＭＳ Ｐゴシック" charset="-128"/>
                <a:cs typeface="ＭＳ Ｐゴシック" charset="-128"/>
              </a:rPr>
            </a:br>
            <a:r>
              <a:rPr lang="en-US" dirty="0">
                <a:ea typeface="ＭＳ Ｐゴシック" charset="-128"/>
                <a:cs typeface="ＭＳ Ｐゴシック" charset="-128"/>
              </a:rPr>
              <a:t>-Water flows from the collecting duct into the medulla (the medulla has a very high concentration of salt and urea).</a:t>
            </a:r>
          </a:p>
          <a:p>
            <a:r>
              <a:rPr lang="en-US" dirty="0">
                <a:ea typeface="ＭＳ Ｐゴシック" charset="-128"/>
                <a:cs typeface="ＭＳ Ｐゴシック" charset="-128"/>
              </a:rPr>
              <a:t>-The ability to concentrate urine increases with “relative </a:t>
            </a:r>
            <a:r>
              <a:rPr lang="en-US" dirty="0" err="1">
                <a:ea typeface="ＭＳ Ｐゴシック" charset="-128"/>
                <a:cs typeface="ＭＳ Ｐゴシック" charset="-128"/>
              </a:rPr>
              <a:t>medullary</a:t>
            </a:r>
            <a:r>
              <a:rPr lang="en-US" dirty="0">
                <a:ea typeface="ＭＳ Ｐゴシック" charset="-128"/>
                <a:cs typeface="ＭＳ Ｐゴシック" charset="-128"/>
              </a:rPr>
              <a:t> thickness” (the fraction of the kidney that is medulla -long-looped </a:t>
            </a:r>
            <a:r>
              <a:rPr lang="en-US" dirty="0" err="1">
                <a:ea typeface="ＭＳ Ｐゴシック" charset="-128"/>
                <a:cs typeface="ＭＳ Ｐゴシック" charset="-128"/>
              </a:rPr>
              <a:t>nephrons</a:t>
            </a:r>
            <a:r>
              <a:rPr lang="en-US" dirty="0">
                <a:ea typeface="ＭＳ Ｐゴシック" charset="-128"/>
                <a:cs typeface="ＭＳ Ｐゴシック" charset="-128"/>
              </a:rPr>
              <a:t>).</a:t>
            </a:r>
          </a:p>
          <a:p>
            <a:r>
              <a:rPr lang="en-US" dirty="0">
                <a:ea typeface="ＭＳ Ｐゴシック" charset="-128"/>
                <a:cs typeface="ＭＳ Ｐゴシック" charset="-128"/>
              </a:rPr>
              <a:t>-Animals that live in arid environments have higher relative </a:t>
            </a:r>
            <a:r>
              <a:rPr lang="en-US" dirty="0" err="1">
                <a:ea typeface="ＭＳ Ｐゴシック" charset="-128"/>
                <a:cs typeface="ＭＳ Ｐゴシック" charset="-128"/>
              </a:rPr>
              <a:t>medullary</a:t>
            </a:r>
            <a:r>
              <a:rPr lang="en-US" dirty="0">
                <a:ea typeface="ＭＳ Ｐゴシック" charset="-128"/>
                <a:cs typeface="ＭＳ Ｐゴシック" charset="-128"/>
              </a:rPr>
              <a:t> thickness than animals that live in “</a:t>
            </a:r>
            <a:r>
              <a:rPr lang="en-US" dirty="0" err="1">
                <a:ea typeface="ＭＳ Ｐゴシック" charset="-128"/>
                <a:cs typeface="ＭＳ Ｐゴシック" charset="-128"/>
              </a:rPr>
              <a:t>mesic</a:t>
            </a:r>
            <a:r>
              <a:rPr lang="en-US" dirty="0">
                <a:ea typeface="ＭＳ Ｐゴシック" charset="-128"/>
                <a:cs typeface="ＭＳ Ｐゴシック" charset="-128"/>
              </a:rPr>
              <a:t>” environments.</a:t>
            </a:r>
          </a:p>
          <a:p>
            <a:endParaRPr lang="en-US" dirty="0">
              <a:ea typeface="ＭＳ Ｐゴシック" charset="-128"/>
              <a:cs typeface="ＭＳ Ｐゴシック" charset="-128"/>
            </a:endParaRPr>
          </a:p>
          <a:p>
            <a:r>
              <a:rPr lang="en-US" dirty="0">
                <a:ea typeface="ＭＳ Ｐゴシック" charset="-128"/>
                <a:cs typeface="ＭＳ Ｐゴシック" charset="-128"/>
              </a:rPr>
              <a:t> </a:t>
            </a:r>
          </a:p>
        </p:txBody>
      </p:sp>
      <p:sp>
        <p:nvSpPr>
          <p:cNvPr id="4" name="Slide Number Placeholder 3"/>
          <p:cNvSpPr>
            <a:spLocks noGrp="1"/>
          </p:cNvSpPr>
          <p:nvPr>
            <p:ph type="sldNum" sz="quarter" idx="12"/>
          </p:nvPr>
        </p:nvSpPr>
        <p:spPr/>
        <p:txBody>
          <a:bodyPr/>
          <a:lstStyle/>
          <a:p>
            <a:pPr>
              <a:defRPr/>
            </a:pPr>
            <a:fld id="{DFE8AACF-BC80-AA4C-A8D8-930F20AFDF6F}" type="slidenum">
              <a:rPr lang="en-US" smtClean="0"/>
              <a:pPr>
                <a:defRPr/>
              </a:pPr>
              <a:t>108</a:t>
            </a:fld>
            <a:endParaRPr lang="en-US"/>
          </a:p>
        </p:txBody>
      </p:sp>
    </p:spTree>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p:cNvPicPr>
            <a:picLocks noChangeAspect="1" noChangeArrowheads="1"/>
          </p:cNvPicPr>
          <p:nvPr/>
        </p:nvPicPr>
        <p:blipFill>
          <a:blip r:embed="rId3"/>
          <a:srcRect/>
          <a:stretch>
            <a:fillRect/>
          </a:stretch>
        </p:blipFill>
        <p:spPr bwMode="auto">
          <a:xfrm>
            <a:off x="2133600" y="1341438"/>
            <a:ext cx="7010400" cy="5516562"/>
          </a:xfrm>
          <a:prstGeom prst="rect">
            <a:avLst/>
          </a:prstGeom>
          <a:noFill/>
          <a:ln w="9525">
            <a:noFill/>
            <a:miter lim="800000"/>
            <a:headEnd/>
            <a:tailEnd/>
          </a:ln>
        </p:spPr>
      </p:pic>
      <p:sp>
        <p:nvSpPr>
          <p:cNvPr id="186371" name="Rectangle 3"/>
          <p:cNvSpPr>
            <a:spLocks noChangeArrowheads="1"/>
          </p:cNvSpPr>
          <p:nvPr/>
        </p:nvSpPr>
        <p:spPr bwMode="auto">
          <a:xfrm>
            <a:off x="0" y="0"/>
            <a:ext cx="4191000" cy="1096963"/>
          </a:xfrm>
          <a:prstGeom prst="rect">
            <a:avLst/>
          </a:prstGeom>
          <a:noFill/>
          <a:ln w="9525">
            <a:noFill/>
            <a:miter lim="800000"/>
            <a:headEnd/>
            <a:tailEnd/>
          </a:ln>
        </p:spPr>
        <p:txBody>
          <a:bodyPr>
            <a:prstTxWarp prst="textNoShape">
              <a:avLst/>
            </a:prstTxWarp>
            <a:spAutoFit/>
          </a:bodyPr>
          <a:lstStyle/>
          <a:p>
            <a:pPr marL="457200" indent="-457200"/>
            <a:endParaRPr lang="en-US" sz="1800">
              <a:solidFill>
                <a:srgbClr val="000000"/>
              </a:solidFill>
            </a:endParaRPr>
          </a:p>
          <a:p>
            <a:pPr marL="457200" indent="-457200">
              <a:buFont typeface="Times" charset="0"/>
              <a:buNone/>
            </a:pPr>
            <a:r>
              <a:rPr lang="en-US">
                <a:solidFill>
                  <a:srgbClr val="000000"/>
                </a:solidFill>
              </a:rPr>
              <a:t>How do we make dilute urine?</a:t>
            </a:r>
            <a:endParaRPr lang="en-US" sz="2000">
              <a:solidFill>
                <a:srgbClr val="000000"/>
              </a:solidFill>
            </a:endParaRPr>
          </a:p>
        </p:txBody>
      </p:sp>
      <p:sp>
        <p:nvSpPr>
          <p:cNvPr id="186372" name="Rectangle 4"/>
          <p:cNvSpPr>
            <a:spLocks noChangeArrowheads="1"/>
          </p:cNvSpPr>
          <p:nvPr/>
        </p:nvSpPr>
        <p:spPr bwMode="auto">
          <a:xfrm>
            <a:off x="4953000" y="228600"/>
            <a:ext cx="3886200" cy="915988"/>
          </a:xfrm>
          <a:prstGeom prst="rect">
            <a:avLst/>
          </a:prstGeom>
          <a:noFill/>
          <a:ln w="9525">
            <a:noFill/>
            <a:miter lim="800000"/>
            <a:headEnd/>
            <a:tailEnd/>
          </a:ln>
        </p:spPr>
        <p:txBody>
          <a:bodyPr>
            <a:prstTxWarp prst="textNoShape">
              <a:avLst/>
            </a:prstTxWarp>
            <a:spAutoFit/>
          </a:bodyPr>
          <a:lstStyle/>
          <a:p>
            <a:r>
              <a:rPr lang="en-US" sz="1800">
                <a:solidFill>
                  <a:srgbClr val="000000"/>
                </a:solidFill>
              </a:rPr>
              <a:t>We make concentrated urine by having a collecting duct that is permeable to water</a:t>
            </a:r>
            <a:endParaRPr lang="en-US">
              <a:solidFill>
                <a:srgbClr val="000000"/>
              </a:solidFill>
            </a:endParaRPr>
          </a:p>
        </p:txBody>
      </p:sp>
      <p:sp>
        <p:nvSpPr>
          <p:cNvPr id="186373" name="Rectangle 5"/>
          <p:cNvSpPr>
            <a:spLocks noChangeArrowheads="1"/>
          </p:cNvSpPr>
          <p:nvPr/>
        </p:nvSpPr>
        <p:spPr bwMode="auto">
          <a:xfrm>
            <a:off x="5099050" y="358775"/>
            <a:ext cx="184150" cy="457200"/>
          </a:xfrm>
          <a:prstGeom prst="rect">
            <a:avLst/>
          </a:prstGeom>
          <a:noFill/>
          <a:ln w="9525">
            <a:noFill/>
            <a:miter lim="800000"/>
            <a:headEnd/>
            <a:tailEnd/>
          </a:ln>
        </p:spPr>
        <p:txBody>
          <a:bodyPr wrap="none">
            <a:prstTxWarp prst="textNoShape">
              <a:avLst/>
            </a:prstTxWarp>
            <a:spAutoFit/>
          </a:bodyPr>
          <a:lstStyle/>
          <a:p>
            <a:endParaRPr lang="es-ES_tradnl"/>
          </a:p>
        </p:txBody>
      </p:sp>
      <p:sp>
        <p:nvSpPr>
          <p:cNvPr id="186374" name="Rectangle 6"/>
          <p:cNvSpPr>
            <a:spLocks noChangeArrowheads="1"/>
          </p:cNvSpPr>
          <p:nvPr/>
        </p:nvSpPr>
        <p:spPr bwMode="auto">
          <a:xfrm>
            <a:off x="0" y="1203325"/>
            <a:ext cx="2514600" cy="4454525"/>
          </a:xfrm>
          <a:prstGeom prst="rect">
            <a:avLst/>
          </a:prstGeom>
          <a:noFill/>
          <a:ln w="9525">
            <a:noFill/>
            <a:miter lim="800000"/>
            <a:headEnd/>
            <a:tailEnd/>
          </a:ln>
        </p:spPr>
        <p:txBody>
          <a:bodyPr>
            <a:prstTxWarp prst="textNoShape">
              <a:avLst/>
            </a:prstTxWarp>
            <a:spAutoFit/>
          </a:bodyPr>
          <a:lstStyle/>
          <a:p>
            <a:r>
              <a:rPr lang="en-US" sz="2800">
                <a:solidFill>
                  <a:srgbClr val="000000"/>
                </a:solidFill>
              </a:rPr>
              <a:t>We make dilute urine by having a collecting duct that is impermeable to water</a:t>
            </a:r>
            <a:endParaRPr lang="en-US" sz="3200">
              <a:solidFill>
                <a:srgbClr val="000000"/>
              </a:solidFill>
            </a:endParaRPr>
          </a:p>
          <a:p>
            <a:endParaRPr lang="en-US" sz="1800">
              <a:solidFill>
                <a:srgbClr val="000000"/>
              </a:solidFill>
            </a:endParaRPr>
          </a:p>
          <a:p>
            <a:r>
              <a:rPr lang="en-US" sz="1800">
                <a:solidFill>
                  <a:srgbClr val="000000"/>
                </a:solidFill>
              </a:rPr>
              <a:t>How is the water permeability of the collecting duct modulated?</a:t>
            </a:r>
            <a:endParaRPr lang="en-US">
              <a:solidFill>
                <a:srgbClr val="000000"/>
              </a:solidFill>
            </a:endParaRPr>
          </a:p>
        </p:txBody>
      </p:sp>
      <p:sp>
        <p:nvSpPr>
          <p:cNvPr id="186375" name="Rectangle 7"/>
          <p:cNvSpPr>
            <a:spLocks noChangeArrowheads="1"/>
          </p:cNvSpPr>
          <p:nvPr/>
        </p:nvSpPr>
        <p:spPr bwMode="auto">
          <a:xfrm>
            <a:off x="161925" y="1644650"/>
            <a:ext cx="241300" cy="366713"/>
          </a:xfrm>
          <a:prstGeom prst="rect">
            <a:avLst/>
          </a:prstGeom>
          <a:noFill/>
          <a:ln w="9525">
            <a:noFill/>
            <a:miter lim="800000"/>
            <a:headEnd/>
            <a:tailEnd/>
          </a:ln>
        </p:spPr>
        <p:txBody>
          <a:bodyPr wrap="none">
            <a:prstTxWarp prst="textNoShape">
              <a:avLst/>
            </a:prstTxWarp>
            <a:spAutoFit/>
          </a:bodyPr>
          <a:lstStyle/>
          <a:p>
            <a:r>
              <a:rPr lang="en-US" sz="1800">
                <a:solidFill>
                  <a:srgbClr val="FFAF18"/>
                </a:solidFill>
              </a:rPr>
              <a:t>.</a:t>
            </a:r>
          </a:p>
        </p:txBody>
      </p:sp>
      <p:sp>
        <p:nvSpPr>
          <p:cNvPr id="186376" name="Rectangle 8"/>
          <p:cNvSpPr>
            <a:spLocks noChangeArrowheads="1"/>
          </p:cNvSpPr>
          <p:nvPr/>
        </p:nvSpPr>
        <p:spPr bwMode="auto">
          <a:xfrm>
            <a:off x="6400800" y="1143000"/>
            <a:ext cx="2139950" cy="457200"/>
          </a:xfrm>
          <a:prstGeom prst="rect">
            <a:avLst/>
          </a:prstGeom>
          <a:noFill/>
          <a:ln w="9525">
            <a:noFill/>
            <a:miter lim="800000"/>
            <a:headEnd/>
            <a:tailEnd/>
          </a:ln>
        </p:spPr>
        <p:txBody>
          <a:bodyPr wrap="none">
            <a:prstTxWarp prst="textNoShape">
              <a:avLst/>
            </a:prstTxWarp>
            <a:spAutoFit/>
          </a:bodyPr>
          <a:lstStyle/>
          <a:p>
            <a:r>
              <a:rPr lang="en-US"/>
              <a:t>concentrating</a:t>
            </a:r>
            <a:endParaRPr lang="en-US">
              <a:solidFill>
                <a:srgbClr val="FFAF18"/>
              </a:solidFill>
            </a:endParaRPr>
          </a:p>
        </p:txBody>
      </p:sp>
      <p:sp>
        <p:nvSpPr>
          <p:cNvPr id="186377" name="Rectangle 9"/>
          <p:cNvSpPr>
            <a:spLocks noChangeArrowheads="1"/>
          </p:cNvSpPr>
          <p:nvPr/>
        </p:nvSpPr>
        <p:spPr bwMode="auto">
          <a:xfrm>
            <a:off x="3581400" y="1219200"/>
            <a:ext cx="1241425" cy="457200"/>
          </a:xfrm>
          <a:prstGeom prst="rect">
            <a:avLst/>
          </a:prstGeom>
          <a:noFill/>
          <a:ln w="9525">
            <a:noFill/>
            <a:miter lim="800000"/>
            <a:headEnd/>
            <a:tailEnd/>
          </a:ln>
        </p:spPr>
        <p:txBody>
          <a:bodyPr wrap="none">
            <a:prstTxWarp prst="textNoShape">
              <a:avLst/>
            </a:prstTxWarp>
            <a:spAutoFit/>
          </a:bodyPr>
          <a:lstStyle/>
          <a:p>
            <a:r>
              <a:rPr lang="en-US"/>
              <a:t>diluting</a:t>
            </a:r>
            <a:endParaRPr lang="en-US">
              <a:solidFill>
                <a:srgbClr val="FFAF18"/>
              </a:solidFill>
            </a:endParaRPr>
          </a:p>
        </p:txBody>
      </p:sp>
      <p:sp>
        <p:nvSpPr>
          <p:cNvPr id="186378" name="Rectangle 10"/>
          <p:cNvSpPr>
            <a:spLocks noChangeArrowheads="1"/>
          </p:cNvSpPr>
          <p:nvPr/>
        </p:nvSpPr>
        <p:spPr bwMode="auto">
          <a:xfrm>
            <a:off x="1828800" y="6019800"/>
            <a:ext cx="1303338" cy="457200"/>
          </a:xfrm>
          <a:prstGeom prst="rect">
            <a:avLst/>
          </a:prstGeom>
          <a:noFill/>
          <a:ln w="9525">
            <a:noFill/>
            <a:miter lim="800000"/>
            <a:headEnd/>
            <a:tailEnd/>
          </a:ln>
        </p:spPr>
        <p:txBody>
          <a:bodyPr wrap="none">
            <a:prstTxWarp prst="textNoShape">
              <a:avLst/>
            </a:prstTxWarp>
            <a:spAutoFit/>
          </a:bodyPr>
          <a:lstStyle/>
          <a:p>
            <a:r>
              <a:rPr lang="en-US"/>
              <a:t>diuresis</a:t>
            </a:r>
          </a:p>
        </p:txBody>
      </p:sp>
      <p:sp>
        <p:nvSpPr>
          <p:cNvPr id="186379" name="Rectangle 11"/>
          <p:cNvSpPr>
            <a:spLocks noChangeArrowheads="1"/>
          </p:cNvSpPr>
          <p:nvPr/>
        </p:nvSpPr>
        <p:spPr bwMode="auto">
          <a:xfrm>
            <a:off x="5486400" y="5943600"/>
            <a:ext cx="1698625" cy="457200"/>
          </a:xfrm>
          <a:prstGeom prst="rect">
            <a:avLst/>
          </a:prstGeom>
          <a:noFill/>
          <a:ln w="9525">
            <a:noFill/>
            <a:miter lim="800000"/>
            <a:headEnd/>
            <a:tailEnd/>
          </a:ln>
        </p:spPr>
        <p:txBody>
          <a:bodyPr wrap="none">
            <a:prstTxWarp prst="textNoShape">
              <a:avLst/>
            </a:prstTxWarp>
            <a:spAutoFit/>
          </a:bodyPr>
          <a:lstStyle/>
          <a:p>
            <a:r>
              <a:rPr lang="en-US"/>
              <a:t>antidiureis</a:t>
            </a:r>
          </a:p>
        </p:txBody>
      </p:sp>
      <p:sp>
        <p:nvSpPr>
          <p:cNvPr id="12" name="Slide Number Placeholder 11"/>
          <p:cNvSpPr>
            <a:spLocks noGrp="1"/>
          </p:cNvSpPr>
          <p:nvPr>
            <p:ph type="sldNum" sz="quarter" idx="12"/>
          </p:nvPr>
        </p:nvSpPr>
        <p:spPr/>
        <p:txBody>
          <a:bodyPr/>
          <a:lstStyle/>
          <a:p>
            <a:pPr>
              <a:defRPr/>
            </a:pPr>
            <a:fld id="{DFE8AACF-BC80-AA4C-A8D8-930F20AFDF6F}" type="slidenum">
              <a:rPr lang="en-US" smtClean="0"/>
              <a:pPr>
                <a:defRPr/>
              </a:pPr>
              <a:t>109</a:t>
            </a:fld>
            <a:endParaRPr lang="en-US"/>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1"/>
          <p:cNvSpPr txBox="1">
            <a:spLocks noChangeArrowheads="1"/>
          </p:cNvSpPr>
          <p:nvPr/>
        </p:nvSpPr>
        <p:spPr bwMode="auto">
          <a:xfrm>
            <a:off x="990600" y="1143000"/>
            <a:ext cx="7315200" cy="4154488"/>
          </a:xfrm>
          <a:prstGeom prst="rect">
            <a:avLst/>
          </a:prstGeom>
          <a:noFill/>
          <a:ln w="9525">
            <a:noFill/>
            <a:miter lim="800000"/>
            <a:headEnd/>
            <a:tailEnd/>
          </a:ln>
        </p:spPr>
        <p:txBody>
          <a:bodyPr>
            <a:prstTxWarp prst="textNoShape">
              <a:avLst/>
            </a:prstTxWarp>
            <a:spAutoFit/>
          </a:bodyPr>
          <a:lstStyle/>
          <a:p>
            <a:r>
              <a:rPr lang="es-ES_tradnl"/>
              <a:t>Which of the following must be true for osmosis to occur?</a:t>
            </a:r>
          </a:p>
          <a:p>
            <a:endParaRPr lang="es-ES_tradnl"/>
          </a:p>
          <a:p>
            <a:r>
              <a:rPr lang="es-ES_tradnl"/>
              <a:t>A) Water must be at room tremperature or above</a:t>
            </a:r>
          </a:p>
          <a:p>
            <a:r>
              <a:rPr lang="es-ES_tradnl"/>
              <a:t>B) Solutions with the same concentration of solutes must be separated by a selectively semipermable membrane</a:t>
            </a:r>
          </a:p>
          <a:p>
            <a:r>
              <a:rPr lang="es-ES_tradnl"/>
              <a:t>C) Solutions with different concentrations of solutes must be separated by a selectively permeable membrane.</a:t>
            </a:r>
          </a:p>
          <a:p>
            <a:r>
              <a:rPr lang="es-ES_tradnl"/>
              <a:t>D) Water must be under pressure.</a:t>
            </a:r>
          </a:p>
        </p:txBody>
      </p:sp>
      <p:sp>
        <p:nvSpPr>
          <p:cNvPr id="3" name="Slide Number Placeholder 2"/>
          <p:cNvSpPr>
            <a:spLocks noGrp="1"/>
          </p:cNvSpPr>
          <p:nvPr>
            <p:ph type="sldNum" sz="quarter" idx="12"/>
          </p:nvPr>
        </p:nvSpPr>
        <p:spPr/>
        <p:txBody>
          <a:bodyPr/>
          <a:lstStyle/>
          <a:p>
            <a:pPr>
              <a:defRPr/>
            </a:pPr>
            <a:fld id="{DFE8AACF-BC80-AA4C-A8D8-930F20AFDF6F}" type="slidenum">
              <a:rPr lang="en-US" smtClean="0"/>
              <a:pPr>
                <a:defRPr/>
              </a:pPr>
              <a:t>11</a:t>
            </a:fld>
            <a:endParaRPr lang="en-US"/>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p:cNvPicPr>
            <a:picLocks noChangeAspect="1" noChangeArrowheads="1"/>
          </p:cNvPicPr>
          <p:nvPr/>
        </p:nvPicPr>
        <p:blipFill>
          <a:blip r:embed="rId3"/>
          <a:srcRect/>
          <a:stretch>
            <a:fillRect/>
          </a:stretch>
        </p:blipFill>
        <p:spPr bwMode="auto">
          <a:xfrm>
            <a:off x="0" y="0"/>
            <a:ext cx="8839200" cy="6505575"/>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DFE8AACF-BC80-AA4C-A8D8-930F20AFDF6F}" type="slidenum">
              <a:rPr lang="en-US" smtClean="0"/>
              <a:pPr>
                <a:defRPr/>
              </a:pPr>
              <a:t>110</a:t>
            </a:fld>
            <a:endParaRPr lang="en-US"/>
          </a:p>
        </p:txBody>
      </p:sp>
    </p:spTree>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ChangeArrowheads="1"/>
          </p:cNvSpPr>
          <p:nvPr/>
        </p:nvSpPr>
        <p:spPr bwMode="auto">
          <a:xfrm>
            <a:off x="533400" y="4572000"/>
            <a:ext cx="8153400" cy="1190625"/>
          </a:xfrm>
          <a:prstGeom prst="rect">
            <a:avLst/>
          </a:prstGeom>
          <a:noFill/>
          <a:ln w="9525">
            <a:noFill/>
            <a:miter lim="800000"/>
            <a:headEnd/>
            <a:tailEnd/>
          </a:ln>
        </p:spPr>
        <p:txBody>
          <a:bodyPr>
            <a:prstTxWarp prst="textNoShape">
              <a:avLst/>
            </a:prstTxWarp>
            <a:spAutoFit/>
          </a:bodyPr>
          <a:lstStyle/>
          <a:p>
            <a:r>
              <a:rPr lang="en-US" sz="3600" dirty="0"/>
              <a:t>How is the water permeability of the collecting duct modulated?</a:t>
            </a:r>
            <a:endParaRPr lang="en-US" sz="1800" dirty="0"/>
          </a:p>
        </p:txBody>
      </p:sp>
      <p:sp>
        <p:nvSpPr>
          <p:cNvPr id="190467" name="Rectangle 3"/>
          <p:cNvSpPr>
            <a:spLocks noChangeArrowheads="1"/>
          </p:cNvSpPr>
          <p:nvPr/>
        </p:nvSpPr>
        <p:spPr bwMode="auto">
          <a:xfrm>
            <a:off x="381000" y="0"/>
            <a:ext cx="8763000" cy="3785652"/>
          </a:xfrm>
          <a:prstGeom prst="rect">
            <a:avLst/>
          </a:prstGeom>
          <a:noFill/>
          <a:ln w="9525">
            <a:noFill/>
            <a:miter lim="800000"/>
            <a:headEnd/>
            <a:tailEnd/>
          </a:ln>
        </p:spPr>
        <p:txBody>
          <a:bodyPr>
            <a:prstTxWarp prst="textNoShape">
              <a:avLst/>
            </a:prstTxWarp>
            <a:spAutoFit/>
          </a:bodyPr>
          <a:lstStyle/>
          <a:p>
            <a:r>
              <a:rPr lang="en-US" dirty="0">
                <a:solidFill>
                  <a:srgbClr val="000000"/>
                </a:solidFill>
              </a:rPr>
              <a:t>Message</a:t>
            </a:r>
          </a:p>
          <a:p>
            <a:endParaRPr lang="en-US" dirty="0">
              <a:solidFill>
                <a:srgbClr val="000000"/>
              </a:solidFill>
            </a:endParaRPr>
          </a:p>
          <a:p>
            <a:r>
              <a:rPr lang="en-US" dirty="0">
                <a:solidFill>
                  <a:srgbClr val="000000"/>
                </a:solidFill>
              </a:rPr>
              <a:t>-Urine is concentrated when the epithelium of the collecting duct is very permeable to water. </a:t>
            </a:r>
            <a:r>
              <a:rPr lang="en-US" dirty="0">
                <a:solidFill>
                  <a:srgbClr val="0000FF"/>
                </a:solidFill>
              </a:rPr>
              <a:t>We call the production of  concentrated urine anti-</a:t>
            </a:r>
            <a:r>
              <a:rPr lang="en-US" dirty="0" err="1">
                <a:solidFill>
                  <a:srgbClr val="0000FF"/>
                </a:solidFill>
              </a:rPr>
              <a:t>diuresis</a:t>
            </a:r>
            <a:r>
              <a:rPr lang="en-US" dirty="0" smtClean="0">
                <a:solidFill>
                  <a:srgbClr val="0000FF"/>
                </a:solidFill>
              </a:rPr>
              <a:t>. We (and other mammals) concentrate urine when we are dehydrated.</a:t>
            </a:r>
          </a:p>
          <a:p>
            <a:endParaRPr lang="en-US" dirty="0">
              <a:solidFill>
                <a:srgbClr val="000000"/>
              </a:solidFill>
            </a:endParaRPr>
          </a:p>
          <a:p>
            <a:r>
              <a:rPr lang="en-US" dirty="0">
                <a:solidFill>
                  <a:srgbClr val="000000"/>
                </a:solidFill>
              </a:rPr>
              <a:t>-Urine is diluted when the epithelium of the collecting duct is impermeable to water. </a:t>
            </a:r>
            <a:r>
              <a:rPr lang="en-US" dirty="0">
                <a:solidFill>
                  <a:srgbClr val="0000FF"/>
                </a:solidFill>
              </a:rPr>
              <a:t>We call the production of dilute urine, </a:t>
            </a:r>
            <a:r>
              <a:rPr lang="en-US" dirty="0" err="1">
                <a:solidFill>
                  <a:srgbClr val="0000FF"/>
                </a:solidFill>
              </a:rPr>
              <a:t>diuresis</a:t>
            </a:r>
            <a:r>
              <a:rPr lang="en-US" dirty="0">
                <a:solidFill>
                  <a:srgbClr val="0000FF"/>
                </a:solidFill>
              </a:rPr>
              <a:t>.</a:t>
            </a:r>
            <a:r>
              <a:rPr lang="en-US" dirty="0" smtClean="0">
                <a:solidFill>
                  <a:srgbClr val="000000"/>
                </a:solidFill>
              </a:rPr>
              <a:t> </a:t>
            </a:r>
            <a:r>
              <a:rPr lang="en-US" dirty="0" smtClean="0">
                <a:solidFill>
                  <a:srgbClr val="0000FF"/>
                </a:solidFill>
              </a:rPr>
              <a:t>We</a:t>
            </a:r>
            <a:r>
              <a:rPr lang="en-US" dirty="0" smtClean="0">
                <a:solidFill>
                  <a:srgbClr val="000000"/>
                </a:solidFill>
              </a:rPr>
              <a:t> </a:t>
            </a:r>
            <a:r>
              <a:rPr lang="en-US" dirty="0" smtClean="0">
                <a:solidFill>
                  <a:srgbClr val="0000FF"/>
                </a:solidFill>
              </a:rPr>
              <a:t>dilute urine when we are </a:t>
            </a:r>
            <a:r>
              <a:rPr lang="en-US" dirty="0" err="1" smtClean="0">
                <a:solidFill>
                  <a:srgbClr val="0000FF"/>
                </a:solidFill>
              </a:rPr>
              <a:t>overhydrated</a:t>
            </a:r>
            <a:r>
              <a:rPr lang="en-US" dirty="0" smtClean="0">
                <a:solidFill>
                  <a:srgbClr val="000000"/>
                </a:solidFill>
              </a:rPr>
              <a:t>.</a:t>
            </a:r>
            <a:endParaRPr lang="en-US" dirty="0">
              <a:solidFill>
                <a:srgbClr val="000000"/>
              </a:solidFill>
            </a:endParaRPr>
          </a:p>
        </p:txBody>
      </p:sp>
      <p:sp>
        <p:nvSpPr>
          <p:cNvPr id="4" name="Slide Number Placeholder 3"/>
          <p:cNvSpPr>
            <a:spLocks noGrp="1"/>
          </p:cNvSpPr>
          <p:nvPr>
            <p:ph type="sldNum" sz="quarter" idx="12"/>
          </p:nvPr>
        </p:nvSpPr>
        <p:spPr/>
        <p:txBody>
          <a:bodyPr/>
          <a:lstStyle/>
          <a:p>
            <a:pPr>
              <a:defRPr/>
            </a:pPr>
            <a:fld id="{DFE8AACF-BC80-AA4C-A8D8-930F20AFDF6F}" type="slidenum">
              <a:rPr lang="en-US" smtClean="0"/>
              <a:pPr>
                <a:defRPr/>
              </a:pPr>
              <a:t>111</a:t>
            </a:fld>
            <a:endParaRPr lang="en-US"/>
          </a:p>
        </p:txBody>
      </p:sp>
    </p:spTree>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ChangeArrowheads="1"/>
          </p:cNvSpPr>
          <p:nvPr/>
        </p:nvSpPr>
        <p:spPr bwMode="auto">
          <a:xfrm>
            <a:off x="0" y="0"/>
            <a:ext cx="8763000" cy="1187450"/>
          </a:xfrm>
          <a:prstGeom prst="rect">
            <a:avLst/>
          </a:prstGeom>
          <a:noFill/>
          <a:ln w="9525">
            <a:noFill/>
            <a:miter lim="800000"/>
            <a:headEnd/>
            <a:tailEnd/>
          </a:ln>
        </p:spPr>
        <p:txBody>
          <a:bodyPr>
            <a:prstTxWarp prst="textNoShape">
              <a:avLst/>
            </a:prstTxWarp>
            <a:spAutoFit/>
          </a:bodyPr>
          <a:lstStyle/>
          <a:p>
            <a:r>
              <a:rPr lang="en-US">
                <a:solidFill>
                  <a:srgbClr val="000000"/>
                </a:solidFill>
              </a:rPr>
              <a:t>The water permeability of the collecting duct is modulated by ANTI-diuretic hormone (ADH)</a:t>
            </a:r>
            <a:endParaRPr lang="en-US">
              <a:solidFill>
                <a:srgbClr val="000000"/>
              </a:solidFill>
              <a:latin typeface="Times" charset="0"/>
            </a:endParaRPr>
          </a:p>
          <a:p>
            <a:endParaRPr lang="en-US">
              <a:solidFill>
                <a:srgbClr val="000000"/>
              </a:solidFill>
              <a:latin typeface="Times" charset="0"/>
            </a:endParaRPr>
          </a:p>
        </p:txBody>
      </p:sp>
      <p:pic>
        <p:nvPicPr>
          <p:cNvPr id="192515" name="Picture 3"/>
          <p:cNvPicPr>
            <a:picLocks noChangeAspect="1" noChangeArrowheads="1"/>
          </p:cNvPicPr>
          <p:nvPr/>
        </p:nvPicPr>
        <p:blipFill>
          <a:blip r:embed="rId3"/>
          <a:srcRect/>
          <a:stretch>
            <a:fillRect/>
          </a:stretch>
        </p:blipFill>
        <p:spPr bwMode="auto">
          <a:xfrm>
            <a:off x="0" y="1143000"/>
            <a:ext cx="5181600" cy="4122738"/>
          </a:xfrm>
          <a:prstGeom prst="rect">
            <a:avLst/>
          </a:prstGeom>
          <a:noFill/>
          <a:ln w="9525">
            <a:noFill/>
            <a:miter lim="800000"/>
            <a:headEnd/>
            <a:tailEnd/>
          </a:ln>
        </p:spPr>
      </p:pic>
      <p:sp>
        <p:nvSpPr>
          <p:cNvPr id="192516" name="Rectangle 4"/>
          <p:cNvSpPr>
            <a:spLocks noChangeArrowheads="1"/>
          </p:cNvSpPr>
          <p:nvPr/>
        </p:nvSpPr>
        <p:spPr bwMode="auto">
          <a:xfrm>
            <a:off x="5181600" y="747713"/>
            <a:ext cx="3962400" cy="5273675"/>
          </a:xfrm>
          <a:prstGeom prst="rect">
            <a:avLst/>
          </a:prstGeom>
          <a:noFill/>
          <a:ln w="9525">
            <a:noFill/>
            <a:miter lim="800000"/>
            <a:headEnd/>
            <a:tailEnd/>
          </a:ln>
        </p:spPr>
        <p:txBody>
          <a:bodyPr>
            <a:prstTxWarp prst="textNoShape">
              <a:avLst/>
            </a:prstTxWarp>
            <a:spAutoFit/>
          </a:bodyPr>
          <a:lstStyle/>
          <a:p>
            <a:r>
              <a:rPr lang="en-US" sz="2000">
                <a:solidFill>
                  <a:srgbClr val="000000"/>
                </a:solidFill>
              </a:rPr>
              <a:t>The water permeability of the collecting duct is modulated by ADH (antidiuretic hormone) through a G-protein mediated signalling pathway. The outcome of ADH stimulation is the recruitment of aquaporin 2 into the apical membrane. Recall that aquaporins are water channels.</a:t>
            </a:r>
          </a:p>
          <a:p>
            <a:endParaRPr lang="en-US" sz="2000">
              <a:solidFill>
                <a:srgbClr val="000000"/>
              </a:solidFill>
            </a:endParaRPr>
          </a:p>
          <a:p>
            <a:r>
              <a:rPr lang="en-US" sz="2000">
                <a:solidFill>
                  <a:srgbClr val="000000"/>
                </a:solidFill>
              </a:rPr>
              <a:t>Aquaporin 2 is </a:t>
            </a:r>
            <a:r>
              <a:rPr lang="en-US" sz="2000" b="1">
                <a:solidFill>
                  <a:srgbClr val="000000"/>
                </a:solidFill>
              </a:rPr>
              <a:t>recruitable</a:t>
            </a:r>
            <a:r>
              <a:rPr lang="en-US" sz="2000">
                <a:solidFill>
                  <a:srgbClr val="000000"/>
                </a:solidFill>
              </a:rPr>
              <a:t> into the apical membrane.</a:t>
            </a:r>
          </a:p>
          <a:p>
            <a:endParaRPr lang="en-US" sz="2000">
              <a:solidFill>
                <a:srgbClr val="000000"/>
              </a:solidFill>
            </a:endParaRPr>
          </a:p>
          <a:p>
            <a:r>
              <a:rPr lang="en-US" sz="2000">
                <a:solidFill>
                  <a:srgbClr val="000000"/>
                </a:solidFill>
              </a:rPr>
              <a:t>Aquaporin 3 is </a:t>
            </a:r>
            <a:r>
              <a:rPr lang="en-US" sz="2000" b="1">
                <a:solidFill>
                  <a:srgbClr val="000000"/>
                </a:solidFill>
              </a:rPr>
              <a:t>constitutive</a:t>
            </a:r>
            <a:r>
              <a:rPr lang="en-US" sz="2000">
                <a:solidFill>
                  <a:srgbClr val="000000"/>
                </a:solidFill>
              </a:rPr>
              <a:t> and found in the basolateral membrane.</a:t>
            </a:r>
            <a:r>
              <a:rPr lang="en-US" sz="2000">
                <a:solidFill>
                  <a:srgbClr val="000000"/>
                </a:solidFill>
                <a:latin typeface="Times" charset="0"/>
              </a:rPr>
              <a:t> </a:t>
            </a:r>
          </a:p>
        </p:txBody>
      </p:sp>
      <p:sp>
        <p:nvSpPr>
          <p:cNvPr id="192517" name="Rectangle 5"/>
          <p:cNvSpPr>
            <a:spLocks noChangeArrowheads="1"/>
          </p:cNvSpPr>
          <p:nvPr/>
        </p:nvSpPr>
        <p:spPr bwMode="auto">
          <a:xfrm>
            <a:off x="0" y="5410200"/>
            <a:ext cx="5105400" cy="822325"/>
          </a:xfrm>
          <a:prstGeom prst="rect">
            <a:avLst/>
          </a:prstGeom>
          <a:noFill/>
          <a:ln w="9525">
            <a:noFill/>
            <a:miter lim="800000"/>
            <a:headEnd/>
            <a:tailEnd/>
          </a:ln>
        </p:spPr>
        <p:txBody>
          <a:bodyPr>
            <a:prstTxWarp prst="textNoShape">
              <a:avLst/>
            </a:prstTxWarp>
            <a:spAutoFit/>
          </a:bodyPr>
          <a:lstStyle/>
          <a:p>
            <a:r>
              <a:rPr lang="en-US" dirty="0">
                <a:solidFill>
                  <a:srgbClr val="000000"/>
                </a:solidFill>
              </a:rPr>
              <a:t>How is the secretion of ADH regulated?</a:t>
            </a:r>
          </a:p>
        </p:txBody>
      </p:sp>
      <p:sp>
        <p:nvSpPr>
          <p:cNvPr id="192518" name="Rectangle 6"/>
          <p:cNvSpPr>
            <a:spLocks noChangeArrowheads="1"/>
          </p:cNvSpPr>
          <p:nvPr/>
        </p:nvSpPr>
        <p:spPr bwMode="auto">
          <a:xfrm>
            <a:off x="250825" y="6180138"/>
            <a:ext cx="7218363" cy="457200"/>
          </a:xfrm>
          <a:prstGeom prst="rect">
            <a:avLst/>
          </a:prstGeom>
          <a:noFill/>
          <a:ln w="9525">
            <a:noFill/>
            <a:miter lim="800000"/>
            <a:headEnd/>
            <a:tailEnd/>
          </a:ln>
        </p:spPr>
        <p:txBody>
          <a:bodyPr wrap="none">
            <a:prstTxWarp prst="textNoShape">
              <a:avLst/>
            </a:prstTxWarp>
            <a:spAutoFit/>
          </a:bodyPr>
          <a:lstStyle/>
          <a:p>
            <a:r>
              <a:rPr lang="en-US"/>
              <a:t>Animals secrete ADH when they are dehydrated!!</a:t>
            </a:r>
          </a:p>
        </p:txBody>
      </p:sp>
      <p:sp>
        <p:nvSpPr>
          <p:cNvPr id="7" name="Slide Number Placeholder 6"/>
          <p:cNvSpPr>
            <a:spLocks noGrp="1"/>
          </p:cNvSpPr>
          <p:nvPr>
            <p:ph type="sldNum" sz="quarter" idx="12"/>
          </p:nvPr>
        </p:nvSpPr>
        <p:spPr/>
        <p:txBody>
          <a:bodyPr/>
          <a:lstStyle/>
          <a:p>
            <a:pPr>
              <a:defRPr/>
            </a:pPr>
            <a:fld id="{DFE8AACF-BC80-AA4C-A8D8-930F20AFDF6F}" type="slidenum">
              <a:rPr lang="en-US" smtClean="0"/>
              <a:pPr>
                <a:defRPr/>
              </a:pPr>
              <a:t>112</a:t>
            </a:fld>
            <a:endParaRPr lang="en-US"/>
          </a:p>
        </p:txBody>
      </p:sp>
    </p:spTree>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p:cNvPicPr>
            <a:picLocks noChangeAspect="1" noChangeArrowheads="1"/>
          </p:cNvPicPr>
          <p:nvPr/>
        </p:nvPicPr>
        <p:blipFill>
          <a:blip r:embed="rId3"/>
          <a:srcRect/>
          <a:stretch>
            <a:fillRect/>
          </a:stretch>
        </p:blipFill>
        <p:spPr bwMode="auto">
          <a:xfrm>
            <a:off x="0" y="0"/>
            <a:ext cx="8610600" cy="685165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DFE8AACF-BC80-AA4C-A8D8-930F20AFDF6F}" type="slidenum">
              <a:rPr lang="en-US" smtClean="0"/>
              <a:pPr>
                <a:defRPr/>
              </a:pPr>
              <a:t>113</a:t>
            </a:fld>
            <a:endParaRPr lang="en-US"/>
          </a:p>
        </p:txBody>
      </p:sp>
    </p:spTree>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0600" y="1219200"/>
            <a:ext cx="7467600" cy="1200328"/>
          </a:xfrm>
          <a:prstGeom prst="rect">
            <a:avLst/>
          </a:prstGeom>
          <a:noFill/>
        </p:spPr>
        <p:txBody>
          <a:bodyPr wrap="square" rtlCol="0">
            <a:spAutoFit/>
          </a:bodyPr>
          <a:lstStyle/>
          <a:p>
            <a:r>
              <a:rPr lang="es-ES_tradnl" dirty="0" err="1" smtClean="0"/>
              <a:t>Remember</a:t>
            </a:r>
            <a:r>
              <a:rPr lang="es-ES_tradnl" dirty="0" smtClean="0"/>
              <a:t> </a:t>
            </a:r>
            <a:r>
              <a:rPr lang="es-ES_tradnl" dirty="0" err="1" smtClean="0"/>
              <a:t>the</a:t>
            </a:r>
            <a:r>
              <a:rPr lang="es-ES_tradnl" dirty="0" smtClean="0"/>
              <a:t> </a:t>
            </a:r>
            <a:r>
              <a:rPr lang="es-ES_tradnl" dirty="0" err="1" smtClean="0"/>
              <a:t>woman</a:t>
            </a:r>
            <a:r>
              <a:rPr lang="es-ES_tradnl" dirty="0" smtClean="0"/>
              <a:t> </a:t>
            </a:r>
            <a:r>
              <a:rPr lang="es-ES_tradnl" dirty="0" err="1" smtClean="0"/>
              <a:t>that</a:t>
            </a:r>
            <a:r>
              <a:rPr lang="es-ES_tradnl" dirty="0" smtClean="0"/>
              <a:t> </a:t>
            </a:r>
            <a:r>
              <a:rPr lang="es-ES_tradnl" dirty="0" err="1" smtClean="0"/>
              <a:t>lost</a:t>
            </a:r>
            <a:r>
              <a:rPr lang="es-ES_tradnl" dirty="0" smtClean="0"/>
              <a:t> 10% </a:t>
            </a:r>
            <a:r>
              <a:rPr lang="es-ES_tradnl" dirty="0" err="1" smtClean="0"/>
              <a:t>of</a:t>
            </a:r>
            <a:r>
              <a:rPr lang="es-ES_tradnl" dirty="0" smtClean="0"/>
              <a:t> her body </a:t>
            </a:r>
            <a:r>
              <a:rPr lang="es-ES_tradnl" dirty="0" err="1" smtClean="0"/>
              <a:t>water</a:t>
            </a:r>
            <a:r>
              <a:rPr lang="es-ES_tradnl" dirty="0" smtClean="0"/>
              <a:t> in </a:t>
            </a:r>
            <a:r>
              <a:rPr lang="es-ES_tradnl" dirty="0" err="1" smtClean="0"/>
              <a:t>the</a:t>
            </a:r>
            <a:r>
              <a:rPr lang="es-ES_tradnl" dirty="0" smtClean="0"/>
              <a:t> </a:t>
            </a:r>
            <a:r>
              <a:rPr lang="es-ES_tradnl" dirty="0" err="1" smtClean="0"/>
              <a:t>desert</a:t>
            </a:r>
            <a:r>
              <a:rPr lang="es-ES_tradnl" dirty="0" smtClean="0"/>
              <a:t>? Do </a:t>
            </a:r>
            <a:r>
              <a:rPr lang="es-ES_tradnl" dirty="0" err="1" smtClean="0"/>
              <a:t>you</a:t>
            </a:r>
            <a:r>
              <a:rPr lang="es-ES_tradnl" dirty="0" smtClean="0"/>
              <a:t> </a:t>
            </a:r>
            <a:r>
              <a:rPr lang="es-ES_tradnl" dirty="0" err="1" smtClean="0"/>
              <a:t>expect</a:t>
            </a:r>
            <a:r>
              <a:rPr lang="es-ES_tradnl" dirty="0" smtClean="0"/>
              <a:t> her ADH </a:t>
            </a:r>
            <a:r>
              <a:rPr lang="es-ES_tradnl" dirty="0" err="1" smtClean="0"/>
              <a:t>levels</a:t>
            </a:r>
            <a:r>
              <a:rPr lang="es-ES_tradnl" dirty="0" smtClean="0"/>
              <a:t> in plasma </a:t>
            </a:r>
            <a:r>
              <a:rPr lang="es-ES_tradnl" dirty="0" err="1" smtClean="0"/>
              <a:t>to</a:t>
            </a:r>
            <a:r>
              <a:rPr lang="es-ES_tradnl" dirty="0" smtClean="0"/>
              <a:t> be </a:t>
            </a:r>
            <a:r>
              <a:rPr lang="es-ES_tradnl" dirty="0" err="1" smtClean="0"/>
              <a:t>high</a:t>
            </a:r>
            <a:r>
              <a:rPr lang="es-ES_tradnl" dirty="0" smtClean="0"/>
              <a:t> </a:t>
            </a:r>
            <a:r>
              <a:rPr lang="es-ES_tradnl" dirty="0" err="1" smtClean="0"/>
              <a:t>or</a:t>
            </a:r>
            <a:r>
              <a:rPr lang="es-ES_tradnl" dirty="0" smtClean="0"/>
              <a:t> </a:t>
            </a:r>
            <a:r>
              <a:rPr lang="es-ES_tradnl" dirty="0" err="1" smtClean="0"/>
              <a:t>low</a:t>
            </a:r>
            <a:r>
              <a:rPr lang="es-ES_tradnl" dirty="0" smtClean="0"/>
              <a:t>?</a:t>
            </a:r>
            <a:endParaRPr lang="es-ES_tradnl" dirty="0"/>
          </a:p>
        </p:txBody>
      </p:sp>
      <p:pic>
        <p:nvPicPr>
          <p:cNvPr id="4" name="Picture 6"/>
          <p:cNvPicPr>
            <a:picLocks noChangeAspect="1"/>
          </p:cNvPicPr>
          <p:nvPr/>
        </p:nvPicPr>
        <p:blipFill>
          <a:blip r:embed="rId2"/>
          <a:srcRect/>
          <a:stretch>
            <a:fillRect/>
          </a:stretch>
        </p:blipFill>
        <p:spPr bwMode="auto">
          <a:xfrm>
            <a:off x="3048000" y="2971800"/>
            <a:ext cx="2679700" cy="26797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DFE8AACF-BC80-AA4C-A8D8-930F20AFDF6F}" type="slidenum">
              <a:rPr lang="en-US" smtClean="0"/>
              <a:pPr>
                <a:defRPr/>
              </a:pPr>
              <a:t>114</a:t>
            </a:fld>
            <a:endParaRPr lang="en-US"/>
          </a:p>
        </p:txBody>
      </p:sp>
    </p:spTree>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ChangeArrowheads="1"/>
          </p:cNvSpPr>
          <p:nvPr/>
        </p:nvSpPr>
        <p:spPr bwMode="auto">
          <a:xfrm>
            <a:off x="0" y="228600"/>
            <a:ext cx="9144000" cy="3743325"/>
          </a:xfrm>
          <a:prstGeom prst="rect">
            <a:avLst/>
          </a:prstGeom>
          <a:noFill/>
          <a:ln w="9525">
            <a:noFill/>
            <a:miter lim="800000"/>
            <a:headEnd/>
            <a:tailEnd/>
          </a:ln>
        </p:spPr>
        <p:txBody>
          <a:bodyPr>
            <a:prstTxWarp prst="textNoShape">
              <a:avLst/>
            </a:prstTxWarp>
            <a:spAutoFit/>
          </a:bodyPr>
          <a:lstStyle/>
          <a:p>
            <a:r>
              <a:rPr lang="en-US">
                <a:solidFill>
                  <a:srgbClr val="000000"/>
                </a:solidFill>
              </a:rPr>
              <a:t>Messages</a:t>
            </a:r>
          </a:p>
          <a:p>
            <a:endParaRPr lang="en-US">
              <a:solidFill>
                <a:srgbClr val="000000"/>
              </a:solidFill>
            </a:endParaRPr>
          </a:p>
          <a:p>
            <a:r>
              <a:rPr lang="en-US">
                <a:solidFill>
                  <a:srgbClr val="000000"/>
                </a:solidFill>
              </a:rPr>
              <a:t>-If ADH goes up, the permeability of the epithelium of the collecting duct  increases leading to anti-diuresis.</a:t>
            </a:r>
          </a:p>
          <a:p>
            <a:endParaRPr lang="en-US">
              <a:solidFill>
                <a:srgbClr val="000000"/>
              </a:solidFill>
            </a:endParaRPr>
          </a:p>
          <a:p>
            <a:r>
              <a:rPr lang="en-US">
                <a:solidFill>
                  <a:srgbClr val="000000"/>
                </a:solidFill>
              </a:rPr>
              <a:t>-ADH acts by stimulating the “recruitment” of aquaporin 2 (water channels) into the apical membrane of the cells of the lining of the collecting duct.</a:t>
            </a:r>
          </a:p>
          <a:p>
            <a:endParaRPr lang="en-US">
              <a:solidFill>
                <a:srgbClr val="000000"/>
              </a:solidFill>
            </a:endParaRPr>
          </a:p>
          <a:p>
            <a:r>
              <a:rPr lang="en-US">
                <a:solidFill>
                  <a:srgbClr val="000000"/>
                </a:solidFill>
              </a:rPr>
              <a:t>-The action of ADH is mediated by a G-protein.</a:t>
            </a:r>
          </a:p>
        </p:txBody>
      </p:sp>
      <p:sp>
        <p:nvSpPr>
          <p:cNvPr id="196611" name="Rectangle 3"/>
          <p:cNvSpPr>
            <a:spLocks noChangeArrowheads="1"/>
          </p:cNvSpPr>
          <p:nvPr/>
        </p:nvSpPr>
        <p:spPr bwMode="auto">
          <a:xfrm>
            <a:off x="771525" y="5192713"/>
            <a:ext cx="5902325" cy="457200"/>
          </a:xfrm>
          <a:prstGeom prst="rect">
            <a:avLst/>
          </a:prstGeom>
          <a:noFill/>
          <a:ln w="9525">
            <a:noFill/>
            <a:miter lim="800000"/>
            <a:headEnd/>
            <a:tailEnd/>
          </a:ln>
        </p:spPr>
        <p:txBody>
          <a:bodyPr wrap="none">
            <a:prstTxWarp prst="textNoShape">
              <a:avLst/>
            </a:prstTxWarp>
            <a:spAutoFit/>
          </a:bodyPr>
          <a:lstStyle/>
          <a:p>
            <a:r>
              <a:rPr lang="en-US">
                <a:solidFill>
                  <a:srgbClr val="000000"/>
                </a:solidFill>
              </a:rPr>
              <a:t>How is the secretion of ADH regulated?</a:t>
            </a:r>
          </a:p>
        </p:txBody>
      </p:sp>
      <p:sp>
        <p:nvSpPr>
          <p:cNvPr id="4" name="Slide Number Placeholder 3"/>
          <p:cNvSpPr>
            <a:spLocks noGrp="1"/>
          </p:cNvSpPr>
          <p:nvPr>
            <p:ph type="sldNum" sz="quarter" idx="12"/>
          </p:nvPr>
        </p:nvSpPr>
        <p:spPr/>
        <p:txBody>
          <a:bodyPr/>
          <a:lstStyle/>
          <a:p>
            <a:pPr>
              <a:defRPr/>
            </a:pPr>
            <a:fld id="{DFE8AACF-BC80-AA4C-A8D8-930F20AFDF6F}" type="slidenum">
              <a:rPr lang="en-US" smtClean="0"/>
              <a:pPr>
                <a:defRPr/>
              </a:pPr>
              <a:t>115</a:t>
            </a:fld>
            <a:endParaRPr lang="en-US"/>
          </a:p>
        </p:txBody>
      </p:sp>
    </p:spTree>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ChangeArrowheads="1"/>
          </p:cNvSpPr>
          <p:nvPr/>
        </p:nvSpPr>
        <p:spPr bwMode="auto">
          <a:xfrm>
            <a:off x="985838" y="762000"/>
            <a:ext cx="7667625" cy="2678113"/>
          </a:xfrm>
          <a:prstGeom prst="rect">
            <a:avLst/>
          </a:prstGeom>
          <a:noFill/>
          <a:ln w="9525">
            <a:noFill/>
            <a:miter lim="800000"/>
            <a:headEnd/>
            <a:tailEnd/>
          </a:ln>
        </p:spPr>
        <p:txBody>
          <a:bodyPr wrap="none">
            <a:prstTxWarp prst="textNoShape">
              <a:avLst/>
            </a:prstTxWarp>
            <a:spAutoFit/>
          </a:bodyPr>
          <a:lstStyle/>
          <a:p>
            <a:pPr algn="ctr"/>
            <a:r>
              <a:rPr lang="en-US"/>
              <a:t>To answer all these questions, we need to talk about</a:t>
            </a:r>
          </a:p>
          <a:p>
            <a:pPr algn="ctr"/>
            <a:endParaRPr lang="en-US"/>
          </a:p>
          <a:p>
            <a:pPr algn="ctr"/>
            <a:endParaRPr lang="en-US"/>
          </a:p>
          <a:p>
            <a:pPr algn="ctr"/>
            <a:endParaRPr lang="en-US"/>
          </a:p>
          <a:p>
            <a:pPr algn="ctr"/>
            <a:r>
              <a:rPr lang="en-US"/>
              <a:t>HORMONES</a:t>
            </a:r>
          </a:p>
          <a:p>
            <a:pPr algn="ctr"/>
            <a:endParaRPr lang="en-US"/>
          </a:p>
          <a:p>
            <a:pPr algn="ctr"/>
            <a:r>
              <a:rPr lang="en-US"/>
              <a:t>Please read chapter 47</a:t>
            </a:r>
          </a:p>
        </p:txBody>
      </p:sp>
      <p:sp>
        <p:nvSpPr>
          <p:cNvPr id="3" name="Slide Number Placeholder 2"/>
          <p:cNvSpPr>
            <a:spLocks noGrp="1"/>
          </p:cNvSpPr>
          <p:nvPr>
            <p:ph type="sldNum" sz="quarter" idx="12"/>
          </p:nvPr>
        </p:nvSpPr>
        <p:spPr/>
        <p:txBody>
          <a:bodyPr/>
          <a:lstStyle/>
          <a:p>
            <a:pPr>
              <a:defRPr/>
            </a:pPr>
            <a:fld id="{DFE8AACF-BC80-AA4C-A8D8-930F20AFDF6F}" type="slidenum">
              <a:rPr lang="en-US" smtClean="0"/>
              <a:pPr>
                <a:defRPr/>
              </a:pPr>
              <a:t>116</a:t>
            </a:fld>
            <a:endParaRPr lang="en-US"/>
          </a:p>
        </p:txBody>
      </p:sp>
    </p:spTree>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71600" y="1752600"/>
            <a:ext cx="6755027" cy="3124200"/>
          </a:xfrm>
          <a:prstGeom prst="rect">
            <a:avLst/>
          </a:prstGeom>
        </p:spPr>
      </p:pic>
      <p:sp>
        <p:nvSpPr>
          <p:cNvPr id="3" name="Slide Number Placeholder 2"/>
          <p:cNvSpPr>
            <a:spLocks noGrp="1"/>
          </p:cNvSpPr>
          <p:nvPr>
            <p:ph type="sldNum" sz="quarter" idx="12"/>
          </p:nvPr>
        </p:nvSpPr>
        <p:spPr/>
        <p:txBody>
          <a:bodyPr/>
          <a:lstStyle/>
          <a:p>
            <a:pPr>
              <a:defRPr/>
            </a:pPr>
            <a:fld id="{DFE8AACF-BC80-AA4C-A8D8-930F20AFDF6F}" type="slidenum">
              <a:rPr lang="en-US" smtClean="0"/>
              <a:pPr>
                <a:defRPr/>
              </a:pPr>
              <a:t>117</a:t>
            </a:fld>
            <a:endParaRPr lang="en-US"/>
          </a:p>
        </p:txBody>
      </p:sp>
    </p:spTree>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1026"/>
          <p:cNvSpPr>
            <a:spLocks noChangeArrowheads="1"/>
          </p:cNvSpPr>
          <p:nvPr/>
        </p:nvSpPr>
        <p:spPr bwMode="auto">
          <a:xfrm>
            <a:off x="2706688" y="739775"/>
            <a:ext cx="2136775" cy="457200"/>
          </a:xfrm>
          <a:prstGeom prst="rect">
            <a:avLst/>
          </a:prstGeom>
          <a:noFill/>
          <a:ln w="9525">
            <a:noFill/>
            <a:miter lim="800000"/>
            <a:headEnd/>
            <a:tailEnd/>
          </a:ln>
        </p:spPr>
        <p:txBody>
          <a:bodyPr wrap="none">
            <a:prstTxWarp prst="textNoShape">
              <a:avLst/>
            </a:prstTxWarp>
            <a:spAutoFit/>
          </a:bodyPr>
          <a:lstStyle/>
          <a:p>
            <a:r>
              <a:rPr lang="en-US"/>
              <a:t>To Remember</a:t>
            </a:r>
          </a:p>
        </p:txBody>
      </p:sp>
      <p:sp>
        <p:nvSpPr>
          <p:cNvPr id="198659" name="Rectangle 1027"/>
          <p:cNvSpPr>
            <a:spLocks noChangeArrowheads="1"/>
          </p:cNvSpPr>
          <p:nvPr/>
        </p:nvSpPr>
        <p:spPr bwMode="auto">
          <a:xfrm>
            <a:off x="228600" y="1143000"/>
            <a:ext cx="8680450" cy="5203825"/>
          </a:xfrm>
          <a:prstGeom prst="rect">
            <a:avLst/>
          </a:prstGeom>
          <a:noFill/>
          <a:ln w="9525">
            <a:noFill/>
            <a:miter lim="800000"/>
            <a:headEnd/>
            <a:tailEnd/>
          </a:ln>
        </p:spPr>
        <p:txBody>
          <a:bodyPr>
            <a:prstTxWarp prst="textNoShape">
              <a:avLst/>
            </a:prstTxWarp>
            <a:spAutoFit/>
          </a:bodyPr>
          <a:lstStyle/>
          <a:p>
            <a:r>
              <a:rPr lang="en-US"/>
              <a:t>-The production of dilute or concentrated urine depends on the permeability of the epithelium of the collecting duct for water.</a:t>
            </a:r>
          </a:p>
          <a:p>
            <a:r>
              <a:rPr lang="en-US"/>
              <a:t>-If the epithelium is impermeable, urine is dilute (diuresis).</a:t>
            </a:r>
          </a:p>
          <a:p>
            <a:r>
              <a:rPr lang="en-US"/>
              <a:t>-If the epithelium is permeable, urine is concentrated (antidiuresis).</a:t>
            </a:r>
          </a:p>
          <a:p>
            <a:r>
              <a:rPr lang="en-US"/>
              <a:t>-The epithelium’s permeability is modulated by the hormone ADH (antidiuretic hormone).</a:t>
            </a:r>
          </a:p>
          <a:p>
            <a:r>
              <a:rPr lang="en-US"/>
              <a:t>-When the animal is dehydrated, ADH levels increase and aquaporins are recruited into the apical membrane of epithelial cells making them permeable (antidiuresis).</a:t>
            </a:r>
          </a:p>
          <a:p>
            <a:r>
              <a:rPr lang="en-US"/>
              <a:t>-When the animal is hydrated, ADH levels decrease and the permeability of the membrane to water is low (diuresis).</a:t>
            </a:r>
          </a:p>
        </p:txBody>
      </p:sp>
      <p:sp>
        <p:nvSpPr>
          <p:cNvPr id="4" name="Slide Number Placeholder 3"/>
          <p:cNvSpPr>
            <a:spLocks noGrp="1"/>
          </p:cNvSpPr>
          <p:nvPr>
            <p:ph type="sldNum" sz="quarter" idx="12"/>
          </p:nvPr>
        </p:nvSpPr>
        <p:spPr/>
        <p:txBody>
          <a:bodyPr/>
          <a:lstStyle/>
          <a:p>
            <a:pPr>
              <a:defRPr/>
            </a:pPr>
            <a:fld id="{DFE8AACF-BC80-AA4C-A8D8-930F20AFDF6F}" type="slidenum">
              <a:rPr lang="en-US" smtClean="0"/>
              <a:pPr>
                <a:defRPr/>
              </a:pPr>
              <a:t>118</a:t>
            </a:fld>
            <a:endParaRPr lang="en-US"/>
          </a:p>
        </p:txBody>
      </p:sp>
    </p:spTree>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ChangeArrowheads="1"/>
          </p:cNvSpPr>
          <p:nvPr/>
        </p:nvSpPr>
        <p:spPr bwMode="auto">
          <a:xfrm>
            <a:off x="3810000" y="381000"/>
            <a:ext cx="1152525" cy="457200"/>
          </a:xfrm>
          <a:prstGeom prst="rect">
            <a:avLst/>
          </a:prstGeom>
          <a:noFill/>
          <a:ln w="9525">
            <a:noFill/>
            <a:miter lim="800000"/>
            <a:headEnd/>
            <a:tailEnd/>
          </a:ln>
        </p:spPr>
        <p:txBody>
          <a:bodyPr wrap="none">
            <a:prstTxWarp prst="textNoShape">
              <a:avLst/>
            </a:prstTxWarp>
            <a:spAutoFit/>
          </a:bodyPr>
          <a:lstStyle/>
          <a:p>
            <a:r>
              <a:rPr lang="en-US"/>
              <a:t>Review</a:t>
            </a:r>
          </a:p>
        </p:txBody>
      </p:sp>
      <p:sp>
        <p:nvSpPr>
          <p:cNvPr id="3" name="Slide Number Placeholder 2"/>
          <p:cNvSpPr>
            <a:spLocks noGrp="1"/>
          </p:cNvSpPr>
          <p:nvPr>
            <p:ph type="sldNum" sz="quarter" idx="12"/>
          </p:nvPr>
        </p:nvSpPr>
        <p:spPr/>
        <p:txBody>
          <a:bodyPr/>
          <a:lstStyle/>
          <a:p>
            <a:pPr>
              <a:defRPr/>
            </a:pPr>
            <a:fld id="{DFE8AACF-BC80-AA4C-A8D8-930F20AFDF6F}" type="slidenum">
              <a:rPr lang="en-US" smtClean="0"/>
              <a:pPr>
                <a:defRPr/>
              </a:pPr>
              <a:t>119</a:t>
            </a:fld>
            <a:endParaRPr lang="en-US"/>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0" y="0"/>
            <a:ext cx="9144000" cy="2282825"/>
          </a:xfrm>
          <a:prstGeom prst="rect">
            <a:avLst/>
          </a:prstGeom>
          <a:noFill/>
          <a:ln w="9525">
            <a:noFill/>
            <a:miter lim="800000"/>
            <a:headEnd/>
            <a:tailEnd/>
          </a:ln>
        </p:spPr>
        <p:txBody>
          <a:bodyPr>
            <a:prstTxWarp prst="textNoShape">
              <a:avLst/>
            </a:prstTxWarp>
            <a:spAutoFit/>
          </a:bodyPr>
          <a:lstStyle/>
          <a:p>
            <a:pPr marL="1588" indent="23813">
              <a:buFont typeface="Times" charset="0"/>
              <a:buNone/>
              <a:tabLst>
                <a:tab pos="284163" algn="l"/>
              </a:tabLst>
            </a:pPr>
            <a:r>
              <a:rPr lang="en-US" b="1"/>
              <a:t>Osmosis:</a:t>
            </a:r>
            <a:r>
              <a:rPr lang="en-US"/>
              <a:t> is the net movement of water through a selectively permeable membrane from a region of of high solvent potential to a region of low solvent potential. The partially permeable membrane must be permeable to the solvent, but not to the solute, resulting in a pressure gradient across the membrane.</a:t>
            </a:r>
            <a:endParaRPr lang="en-US">
              <a:latin typeface="Helvetica" charset="0"/>
            </a:endParaRPr>
          </a:p>
        </p:txBody>
      </p:sp>
      <p:pic>
        <p:nvPicPr>
          <p:cNvPr id="32771" name="Picture 3"/>
          <p:cNvPicPr>
            <a:picLocks noChangeAspect="1" noChangeArrowheads="1"/>
          </p:cNvPicPr>
          <p:nvPr/>
        </p:nvPicPr>
        <p:blipFill>
          <a:blip r:embed="rId3"/>
          <a:srcRect/>
          <a:stretch>
            <a:fillRect/>
          </a:stretch>
        </p:blipFill>
        <p:spPr bwMode="auto">
          <a:xfrm>
            <a:off x="1371600" y="3062288"/>
            <a:ext cx="5943600" cy="3795712"/>
          </a:xfrm>
          <a:prstGeom prst="rect">
            <a:avLst/>
          </a:prstGeom>
          <a:noFill/>
          <a:ln w="9525">
            <a:noFill/>
            <a:miter lim="800000"/>
            <a:headEnd/>
            <a:tailEnd/>
          </a:ln>
        </p:spPr>
      </p:pic>
      <p:sp>
        <p:nvSpPr>
          <p:cNvPr id="32772" name="Line 5"/>
          <p:cNvSpPr>
            <a:spLocks noChangeShapeType="1"/>
          </p:cNvSpPr>
          <p:nvPr/>
        </p:nvSpPr>
        <p:spPr bwMode="auto">
          <a:xfrm flipH="1">
            <a:off x="3200400" y="4953000"/>
            <a:ext cx="2362200" cy="0"/>
          </a:xfrm>
          <a:prstGeom prst="line">
            <a:avLst/>
          </a:prstGeom>
          <a:noFill/>
          <a:ln w="69850">
            <a:solidFill>
              <a:schemeClr val="tx1"/>
            </a:solidFill>
            <a:round/>
            <a:headEnd/>
            <a:tailEnd type="arrow" w="med" len="med"/>
          </a:ln>
        </p:spPr>
        <p:txBody>
          <a:bodyPr wrap="none" anchor="ctr">
            <a:prstTxWarp prst="textNoShape">
              <a:avLst/>
            </a:prstTxWarp>
          </a:bodyPr>
          <a:lstStyle/>
          <a:p>
            <a:endParaRPr lang="es-ES_tradnl"/>
          </a:p>
        </p:txBody>
      </p:sp>
      <p:sp>
        <p:nvSpPr>
          <p:cNvPr id="5" name="Slide Number Placeholder 4"/>
          <p:cNvSpPr>
            <a:spLocks noGrp="1"/>
          </p:cNvSpPr>
          <p:nvPr>
            <p:ph type="sldNum" sz="quarter" idx="12"/>
          </p:nvPr>
        </p:nvSpPr>
        <p:spPr/>
        <p:txBody>
          <a:bodyPr/>
          <a:lstStyle/>
          <a:p>
            <a:pPr>
              <a:defRPr/>
            </a:pPr>
            <a:fld id="{DFE8AACF-BC80-AA4C-A8D8-930F20AFDF6F}" type="slidenum">
              <a:rPr lang="en-US" smtClean="0"/>
              <a:pPr>
                <a:defRPr/>
              </a:pPr>
              <a:t>12</a:t>
            </a:fld>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a:srcRect/>
          <a:stretch>
            <a:fillRect/>
          </a:stretch>
        </p:blipFill>
        <p:spPr bwMode="auto">
          <a:xfrm>
            <a:off x="1752600" y="3109913"/>
            <a:ext cx="5041900" cy="3748087"/>
          </a:xfrm>
          <a:prstGeom prst="rect">
            <a:avLst/>
          </a:prstGeom>
          <a:noFill/>
          <a:ln w="9525">
            <a:noFill/>
            <a:miter lim="800000"/>
            <a:headEnd/>
            <a:tailEnd/>
          </a:ln>
        </p:spPr>
      </p:pic>
      <p:sp>
        <p:nvSpPr>
          <p:cNvPr id="34819" name="Rectangle 3"/>
          <p:cNvSpPr>
            <a:spLocks noChangeArrowheads="1"/>
          </p:cNvSpPr>
          <p:nvPr/>
        </p:nvSpPr>
        <p:spPr bwMode="auto">
          <a:xfrm>
            <a:off x="152400" y="228600"/>
            <a:ext cx="8991600" cy="2282825"/>
          </a:xfrm>
          <a:prstGeom prst="rect">
            <a:avLst/>
          </a:prstGeom>
          <a:noFill/>
          <a:ln w="9525">
            <a:noFill/>
            <a:miter lim="800000"/>
            <a:headEnd/>
            <a:tailEnd/>
          </a:ln>
        </p:spPr>
        <p:txBody>
          <a:bodyPr>
            <a:prstTxWarp prst="textNoShape">
              <a:avLst/>
            </a:prstTxWarp>
            <a:spAutoFit/>
          </a:bodyPr>
          <a:lstStyle/>
          <a:p>
            <a:pPr marL="457200" indent="-457200"/>
            <a:r>
              <a:rPr lang="en-US"/>
              <a:t>Three things to remember about osmosis:</a:t>
            </a:r>
          </a:p>
          <a:p>
            <a:pPr marL="457200" indent="-457200">
              <a:buFont typeface="Times" charset="0"/>
              <a:buNone/>
            </a:pPr>
            <a:r>
              <a:rPr lang="en-US"/>
              <a:t>1) Osmotic pressure is the pressure necessary to reverse osmosis and return to the initial condition </a:t>
            </a:r>
          </a:p>
          <a:p>
            <a:pPr marL="457200" indent="-457200">
              <a:buFont typeface="Times" charset="0"/>
              <a:buNone/>
            </a:pPr>
            <a:r>
              <a:rPr lang="en-US"/>
              <a:t>2) Osmotic pressure is proportional to the concentration (molarity) of solutes in the solution.</a:t>
            </a:r>
          </a:p>
          <a:p>
            <a:pPr marL="457200" indent="-457200">
              <a:buFont typeface="Times" charset="0"/>
              <a:buNone/>
            </a:pPr>
            <a:endParaRPr lang="en-US"/>
          </a:p>
        </p:txBody>
      </p:sp>
      <p:sp>
        <p:nvSpPr>
          <p:cNvPr id="4" name="Slide Number Placeholder 3"/>
          <p:cNvSpPr>
            <a:spLocks noGrp="1"/>
          </p:cNvSpPr>
          <p:nvPr>
            <p:ph type="sldNum" sz="quarter" idx="12"/>
          </p:nvPr>
        </p:nvSpPr>
        <p:spPr/>
        <p:txBody>
          <a:bodyPr/>
          <a:lstStyle/>
          <a:p>
            <a:pPr>
              <a:defRPr/>
            </a:pPr>
            <a:fld id="{DFE8AACF-BC80-AA4C-A8D8-930F20AFDF6F}" type="slidenum">
              <a:rPr lang="en-US" smtClean="0"/>
              <a:pPr>
                <a:defRPr/>
              </a:pPr>
              <a:t>13</a:t>
            </a:fld>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0" y="1066800"/>
            <a:ext cx="4191000" cy="2647950"/>
          </a:xfrm>
          <a:prstGeom prst="rect">
            <a:avLst/>
          </a:prstGeom>
          <a:noFill/>
          <a:ln w="9525">
            <a:noFill/>
            <a:miter lim="800000"/>
            <a:headEnd/>
            <a:tailEnd/>
          </a:ln>
        </p:spPr>
        <p:txBody>
          <a:bodyPr>
            <a:prstTxWarp prst="textNoShape">
              <a:avLst/>
            </a:prstTxWarp>
            <a:spAutoFit/>
          </a:bodyPr>
          <a:lstStyle/>
          <a:p>
            <a:pPr marL="1588" indent="23813"/>
            <a:r>
              <a:rPr lang="en-US"/>
              <a:t>Three things to remember about osmosis:</a:t>
            </a:r>
          </a:p>
          <a:p>
            <a:pPr marL="1588" indent="23813">
              <a:buFont typeface="Times" charset="0"/>
              <a:buNone/>
            </a:pPr>
            <a:r>
              <a:rPr lang="en-US"/>
              <a:t>3) The direction of osmotic solvent flow is always from the more dilute to the more concentrated side of the membrane.</a:t>
            </a:r>
            <a:endParaRPr lang="en-US">
              <a:latin typeface="Times-Roman" charset="0"/>
            </a:endParaRPr>
          </a:p>
        </p:txBody>
      </p:sp>
      <p:pic>
        <p:nvPicPr>
          <p:cNvPr id="36867" name="Picture 3"/>
          <p:cNvPicPr>
            <a:picLocks noChangeAspect="1" noChangeArrowheads="1"/>
          </p:cNvPicPr>
          <p:nvPr/>
        </p:nvPicPr>
        <p:blipFill>
          <a:blip r:embed="rId3"/>
          <a:srcRect/>
          <a:stretch>
            <a:fillRect/>
          </a:stretch>
        </p:blipFill>
        <p:spPr bwMode="auto">
          <a:xfrm>
            <a:off x="4094163" y="0"/>
            <a:ext cx="5049837" cy="6858000"/>
          </a:xfrm>
          <a:prstGeom prst="rect">
            <a:avLst/>
          </a:prstGeom>
          <a:noFill/>
          <a:ln w="9525">
            <a:noFill/>
            <a:miter lim="800000"/>
            <a:headEnd/>
            <a:tailEnd/>
          </a:ln>
        </p:spPr>
      </p:pic>
      <p:sp>
        <p:nvSpPr>
          <p:cNvPr id="36868" name="Rectangle 4"/>
          <p:cNvSpPr>
            <a:spLocks noChangeArrowheads="1"/>
          </p:cNvSpPr>
          <p:nvPr/>
        </p:nvSpPr>
        <p:spPr bwMode="auto">
          <a:xfrm>
            <a:off x="2057400" y="4800600"/>
            <a:ext cx="2085975" cy="457200"/>
          </a:xfrm>
          <a:prstGeom prst="rect">
            <a:avLst/>
          </a:prstGeom>
          <a:noFill/>
          <a:ln w="9525">
            <a:noFill/>
            <a:miter lim="800000"/>
            <a:headEnd/>
            <a:tailEnd/>
          </a:ln>
        </p:spPr>
        <p:txBody>
          <a:bodyPr wrap="none">
            <a:prstTxWarp prst="textNoShape">
              <a:avLst/>
            </a:prstTxWarp>
            <a:spAutoFit/>
          </a:bodyPr>
          <a:lstStyle/>
          <a:p>
            <a:r>
              <a:rPr lang="en-US"/>
              <a:t>hyperosmotic</a:t>
            </a:r>
          </a:p>
        </p:txBody>
      </p:sp>
      <p:sp>
        <p:nvSpPr>
          <p:cNvPr id="36869" name="Rectangle 5"/>
          <p:cNvSpPr>
            <a:spLocks noChangeArrowheads="1"/>
          </p:cNvSpPr>
          <p:nvPr/>
        </p:nvSpPr>
        <p:spPr bwMode="auto">
          <a:xfrm>
            <a:off x="6248400" y="5562600"/>
            <a:ext cx="1933575" cy="457200"/>
          </a:xfrm>
          <a:prstGeom prst="rect">
            <a:avLst/>
          </a:prstGeom>
          <a:noFill/>
          <a:ln w="9525">
            <a:noFill/>
            <a:miter lim="800000"/>
            <a:headEnd/>
            <a:tailEnd/>
          </a:ln>
        </p:spPr>
        <p:txBody>
          <a:bodyPr wrap="none">
            <a:prstTxWarp prst="textNoShape">
              <a:avLst/>
            </a:prstTxWarp>
            <a:spAutoFit/>
          </a:bodyPr>
          <a:lstStyle/>
          <a:p>
            <a:r>
              <a:rPr lang="en-US"/>
              <a:t>hypoosmotic</a:t>
            </a:r>
          </a:p>
        </p:txBody>
      </p:sp>
      <p:sp>
        <p:nvSpPr>
          <p:cNvPr id="6" name="Slide Number Placeholder 5"/>
          <p:cNvSpPr>
            <a:spLocks noGrp="1"/>
          </p:cNvSpPr>
          <p:nvPr>
            <p:ph type="sldNum" sz="quarter" idx="12"/>
          </p:nvPr>
        </p:nvSpPr>
        <p:spPr/>
        <p:txBody>
          <a:bodyPr/>
          <a:lstStyle/>
          <a:p>
            <a:pPr>
              <a:defRPr/>
            </a:pPr>
            <a:fld id="{DFE8AACF-BC80-AA4C-A8D8-930F20AFDF6F}" type="slidenum">
              <a:rPr lang="en-US" smtClean="0"/>
              <a:pPr>
                <a:defRPr/>
              </a:pPr>
              <a:t>14</a:t>
            </a:fld>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0" y="0"/>
            <a:ext cx="8991600" cy="1311275"/>
          </a:xfrm>
          <a:prstGeom prst="rect">
            <a:avLst/>
          </a:prstGeom>
          <a:noFill/>
          <a:ln w="9525">
            <a:noFill/>
            <a:miter lim="800000"/>
            <a:headEnd/>
            <a:tailEnd/>
          </a:ln>
        </p:spPr>
        <p:txBody>
          <a:bodyPr>
            <a:prstTxWarp prst="textNoShape">
              <a:avLst/>
            </a:prstTxWarp>
            <a:spAutoFit/>
          </a:bodyPr>
          <a:lstStyle/>
          <a:p>
            <a:pPr marL="457200" indent="-457200"/>
            <a:r>
              <a:rPr lang="en-US" sz="2000"/>
              <a:t>The three colligative properties of importance for physiology are:</a:t>
            </a:r>
          </a:p>
          <a:p>
            <a:pPr marL="457200" indent="-457200">
              <a:buFont typeface="Times" charset="0"/>
              <a:buAutoNum type="arabicParenR"/>
            </a:pPr>
            <a:r>
              <a:rPr lang="en-US" sz="2000" b="1"/>
              <a:t>Osmotic pressure</a:t>
            </a:r>
            <a:endParaRPr lang="en-US" sz="2000"/>
          </a:p>
          <a:p>
            <a:pPr marL="457200" indent="-457200">
              <a:buFont typeface="Times" charset="0"/>
              <a:buNone/>
            </a:pPr>
            <a:r>
              <a:rPr lang="en-US" sz="2000" b="1"/>
              <a:t>2) Freezing point</a:t>
            </a:r>
            <a:r>
              <a:rPr lang="en-US" sz="2000"/>
              <a:t>:</a:t>
            </a:r>
          </a:p>
          <a:p>
            <a:pPr marL="457200" indent="-457200">
              <a:buFont typeface="Times" charset="0"/>
              <a:buNone/>
            </a:pPr>
            <a:r>
              <a:rPr lang="en-US" sz="2000" b="1"/>
              <a:t>3)</a:t>
            </a:r>
            <a:r>
              <a:rPr lang="en-US" sz="2000"/>
              <a:t> </a:t>
            </a:r>
            <a:r>
              <a:rPr lang="en-US" sz="2000" b="1"/>
              <a:t>Saturation water vapor pressure</a:t>
            </a:r>
            <a:endParaRPr lang="en-US"/>
          </a:p>
        </p:txBody>
      </p:sp>
      <p:sp>
        <p:nvSpPr>
          <p:cNvPr id="38915" name="Rectangle 4"/>
          <p:cNvSpPr>
            <a:spLocks noChangeArrowheads="1"/>
          </p:cNvSpPr>
          <p:nvPr/>
        </p:nvSpPr>
        <p:spPr bwMode="auto">
          <a:xfrm>
            <a:off x="0" y="1600200"/>
            <a:ext cx="8991600" cy="1616075"/>
          </a:xfrm>
          <a:prstGeom prst="rect">
            <a:avLst/>
          </a:prstGeom>
          <a:noFill/>
          <a:ln w="9525">
            <a:noFill/>
            <a:miter lim="800000"/>
            <a:headEnd/>
            <a:tailEnd/>
          </a:ln>
        </p:spPr>
        <p:txBody>
          <a:bodyPr>
            <a:prstTxWarp prst="textNoShape">
              <a:avLst/>
            </a:prstTxWarp>
            <a:spAutoFit/>
          </a:bodyPr>
          <a:lstStyle/>
          <a:p>
            <a:r>
              <a:rPr lang="en-US" sz="2000"/>
              <a:t>The three colligative properties of a solution are related. Increasing osmotic pressure decreases the freezing point of a solution and decreases its vapor pressure (and elevates it boiling point). You will learn the math (really nice and simple) of these phenomena in chemistry (hopefully!)</a:t>
            </a:r>
            <a:r>
              <a:rPr lang="en-US"/>
              <a:t> </a:t>
            </a:r>
          </a:p>
        </p:txBody>
      </p:sp>
      <p:sp>
        <p:nvSpPr>
          <p:cNvPr id="38916" name="Rectangle 5"/>
          <p:cNvSpPr>
            <a:spLocks noChangeArrowheads="1"/>
          </p:cNvSpPr>
          <p:nvPr/>
        </p:nvSpPr>
        <p:spPr bwMode="auto">
          <a:xfrm>
            <a:off x="0" y="3581400"/>
            <a:ext cx="6096000" cy="2647950"/>
          </a:xfrm>
          <a:prstGeom prst="rect">
            <a:avLst/>
          </a:prstGeom>
          <a:noFill/>
          <a:ln w="9525">
            <a:noFill/>
            <a:miter lim="800000"/>
            <a:headEnd/>
            <a:tailEnd/>
          </a:ln>
        </p:spPr>
        <p:txBody>
          <a:bodyPr>
            <a:prstTxWarp prst="textNoShape">
              <a:avLst/>
            </a:prstTxWarp>
            <a:spAutoFit/>
          </a:bodyPr>
          <a:lstStyle/>
          <a:p>
            <a:r>
              <a:rPr lang="en-US"/>
              <a:t>An appplication: Many animals increase the concentration of organic solutes (glycerol, sorbitol, and mannitol) in their fluids to avoid freezing. These solutes are called colligative antifreezes. Up to 30% of the weight of a beetle in winter can be glycerol!</a:t>
            </a:r>
          </a:p>
        </p:txBody>
      </p:sp>
      <p:pic>
        <p:nvPicPr>
          <p:cNvPr id="38917" name="Picture 7"/>
          <p:cNvPicPr>
            <a:picLocks noChangeAspect="1" noChangeArrowheads="1"/>
          </p:cNvPicPr>
          <p:nvPr/>
        </p:nvPicPr>
        <p:blipFill>
          <a:blip r:embed="rId3"/>
          <a:srcRect/>
          <a:stretch>
            <a:fillRect/>
          </a:stretch>
        </p:blipFill>
        <p:spPr bwMode="auto">
          <a:xfrm>
            <a:off x="5867400" y="3276600"/>
            <a:ext cx="1679575" cy="2266950"/>
          </a:xfrm>
          <a:prstGeom prst="rect">
            <a:avLst/>
          </a:prstGeom>
          <a:noFill/>
          <a:ln w="9525">
            <a:noFill/>
            <a:miter lim="800000"/>
            <a:headEnd/>
            <a:tailEnd/>
          </a:ln>
        </p:spPr>
      </p:pic>
      <p:pic>
        <p:nvPicPr>
          <p:cNvPr id="38918" name="Picture 8"/>
          <p:cNvPicPr>
            <a:picLocks noChangeAspect="1" noChangeArrowheads="1"/>
          </p:cNvPicPr>
          <p:nvPr/>
        </p:nvPicPr>
        <p:blipFill>
          <a:blip r:embed="rId4"/>
          <a:srcRect/>
          <a:stretch>
            <a:fillRect/>
          </a:stretch>
        </p:blipFill>
        <p:spPr bwMode="auto">
          <a:xfrm>
            <a:off x="7620000" y="4191000"/>
            <a:ext cx="1370013" cy="248285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pPr>
              <a:defRPr/>
            </a:pPr>
            <a:fld id="{DFE8AACF-BC80-AA4C-A8D8-930F20AFDF6F}" type="slidenum">
              <a:rPr lang="en-US" smtClean="0"/>
              <a:pPr>
                <a:defRPr/>
              </a:pPr>
              <a:t>15</a:t>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3276600" y="152400"/>
            <a:ext cx="2136775" cy="457200"/>
          </a:xfrm>
          <a:prstGeom prst="rect">
            <a:avLst/>
          </a:prstGeom>
          <a:noFill/>
          <a:ln w="9525">
            <a:noFill/>
            <a:miter lim="800000"/>
            <a:headEnd/>
            <a:tailEnd/>
          </a:ln>
        </p:spPr>
        <p:txBody>
          <a:bodyPr wrap="none">
            <a:prstTxWarp prst="textNoShape">
              <a:avLst/>
            </a:prstTxWarp>
            <a:spAutoFit/>
          </a:bodyPr>
          <a:lstStyle/>
          <a:p>
            <a:r>
              <a:rPr lang="en-US"/>
              <a:t>To Remember</a:t>
            </a:r>
          </a:p>
        </p:txBody>
      </p:sp>
      <p:sp>
        <p:nvSpPr>
          <p:cNvPr id="40963" name="Rectangle 3"/>
          <p:cNvSpPr>
            <a:spLocks noChangeArrowheads="1"/>
          </p:cNvSpPr>
          <p:nvPr/>
        </p:nvSpPr>
        <p:spPr bwMode="auto">
          <a:xfrm>
            <a:off x="0" y="609600"/>
            <a:ext cx="9144000" cy="7394575"/>
          </a:xfrm>
          <a:prstGeom prst="rect">
            <a:avLst/>
          </a:prstGeom>
          <a:noFill/>
          <a:ln w="9525">
            <a:noFill/>
            <a:miter lim="800000"/>
            <a:headEnd/>
            <a:tailEnd/>
          </a:ln>
        </p:spPr>
        <p:txBody>
          <a:bodyPr>
            <a:prstTxWarp prst="textNoShape">
              <a:avLst/>
            </a:prstTxWarp>
            <a:spAutoFit/>
          </a:bodyPr>
          <a:lstStyle/>
          <a:p>
            <a:r>
              <a:rPr lang="en-US"/>
              <a:t>-</a:t>
            </a:r>
            <a:r>
              <a:rPr lang="en-US" b="1"/>
              <a:t>Molarity</a:t>
            </a:r>
            <a:r>
              <a:rPr lang="en-US"/>
              <a:t> is the number of moles of solute per liter of solution.</a:t>
            </a:r>
          </a:p>
          <a:p>
            <a:r>
              <a:rPr lang="en-US"/>
              <a:t>-You estimate the molarity of 1 L of a solution as</a:t>
            </a:r>
          </a:p>
          <a:p>
            <a:r>
              <a:rPr lang="en-US"/>
              <a:t>M = (grams/L)/MW</a:t>
            </a:r>
          </a:p>
          <a:p>
            <a:r>
              <a:rPr lang="en-US"/>
              <a:t>-The three colligative pressures of aqueous solutions of importance for physiology are a) osmotic presure, b) freezing point, and c) saturation vapor pressure.</a:t>
            </a:r>
          </a:p>
          <a:p>
            <a:pPr>
              <a:buFontTx/>
              <a:buChar char="-"/>
            </a:pPr>
            <a:r>
              <a:rPr lang="en-US" b="1"/>
              <a:t>Osmosis:</a:t>
            </a:r>
            <a:r>
              <a:rPr lang="en-US"/>
              <a:t> is the net movement of water through a selectively permeable membrane from a region of high solvent potential (low [] of solutes) to a region of low solvent potential. </a:t>
            </a:r>
          </a:p>
          <a:p>
            <a:pPr>
              <a:buFont typeface="Times" charset="0"/>
              <a:buNone/>
            </a:pPr>
            <a:r>
              <a:rPr lang="en-US"/>
              <a:t>-Osmotic pressure is the pressure necessary to reverse osmosis and return to the initial condition </a:t>
            </a:r>
          </a:p>
          <a:p>
            <a:pPr>
              <a:buFontTx/>
              <a:buChar char="-"/>
            </a:pPr>
            <a:r>
              <a:rPr lang="en-US"/>
              <a:t>Osmotic pressure is proportional to the concentration (molarity) of solutes in the solution.</a:t>
            </a:r>
          </a:p>
          <a:p>
            <a:pPr>
              <a:buFontTx/>
              <a:buChar char="-"/>
            </a:pPr>
            <a:r>
              <a:rPr lang="en-US"/>
              <a:t>The direction of osmotic solvent flow is always from the more dilute to the more concentrated side of the membrane.</a:t>
            </a:r>
            <a:endParaRPr lang="en-US">
              <a:latin typeface="Times-Roman" charset="0"/>
            </a:endParaRPr>
          </a:p>
          <a:p>
            <a:pPr>
              <a:buFontTx/>
              <a:buChar char="-"/>
            </a:pPr>
            <a:endParaRPr lang="en-US"/>
          </a:p>
          <a:p>
            <a:pPr>
              <a:buFont typeface="Times" charset="0"/>
              <a:buNone/>
            </a:pPr>
            <a:endParaRPr lang="en-US"/>
          </a:p>
          <a:p>
            <a:pPr>
              <a:buFontTx/>
              <a:buChar char="-"/>
            </a:pPr>
            <a:endParaRPr lang="en-US"/>
          </a:p>
          <a:p>
            <a:endParaRPr lang="en-US">
              <a:latin typeface="Arial" charset="0"/>
              <a:ea typeface="ＭＳ Ｐゴシック" charset="-128"/>
              <a:cs typeface="ＭＳ Ｐゴシック" charset="-128"/>
            </a:endParaRPr>
          </a:p>
        </p:txBody>
      </p:sp>
      <p:sp>
        <p:nvSpPr>
          <p:cNvPr id="4" name="Slide Number Placeholder 3"/>
          <p:cNvSpPr>
            <a:spLocks noGrp="1"/>
          </p:cNvSpPr>
          <p:nvPr>
            <p:ph type="sldNum" sz="quarter" idx="12"/>
          </p:nvPr>
        </p:nvSpPr>
        <p:spPr/>
        <p:txBody>
          <a:bodyPr/>
          <a:lstStyle/>
          <a:p>
            <a:pPr>
              <a:defRPr/>
            </a:pPr>
            <a:fld id="{DFE8AACF-BC80-AA4C-A8D8-930F20AFDF6F}" type="slidenum">
              <a:rPr lang="en-US" smtClean="0"/>
              <a:pPr>
                <a:defRPr/>
              </a:pPr>
              <a:t>16</a:t>
            </a:fld>
            <a:endParaRPr lang="en-US"/>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ChangeArrowheads="1"/>
          </p:cNvSpPr>
          <p:nvPr/>
        </p:nvSpPr>
        <p:spPr bwMode="auto">
          <a:xfrm>
            <a:off x="0" y="0"/>
            <a:ext cx="5257800" cy="1616075"/>
          </a:xfrm>
          <a:prstGeom prst="rect">
            <a:avLst/>
          </a:prstGeom>
          <a:noFill/>
          <a:ln w="9525">
            <a:noFill/>
            <a:miter lim="800000"/>
            <a:headEnd/>
            <a:tailEnd/>
          </a:ln>
        </p:spPr>
        <p:txBody>
          <a:bodyPr>
            <a:prstTxWarp prst="textNoShape">
              <a:avLst/>
            </a:prstTxWarp>
            <a:spAutoFit/>
          </a:bodyPr>
          <a:lstStyle/>
          <a:p>
            <a:r>
              <a:rPr lang="en-US" sz="2000"/>
              <a:t>Animals are made up mostly of water. Water contributes to about 60% of the body mass of an adult human. Water can contribute up to 95% of the body mass of an animal.</a:t>
            </a:r>
            <a:r>
              <a:rPr lang="en-US"/>
              <a:t> </a:t>
            </a:r>
          </a:p>
        </p:txBody>
      </p:sp>
      <p:sp>
        <p:nvSpPr>
          <p:cNvPr id="43011" name="Rectangle 4"/>
          <p:cNvSpPr>
            <a:spLocks noChangeArrowheads="1"/>
          </p:cNvSpPr>
          <p:nvPr/>
        </p:nvSpPr>
        <p:spPr bwMode="auto">
          <a:xfrm>
            <a:off x="809625" y="2095500"/>
            <a:ext cx="184150" cy="457200"/>
          </a:xfrm>
          <a:prstGeom prst="rect">
            <a:avLst/>
          </a:prstGeom>
          <a:noFill/>
          <a:ln w="9525">
            <a:noFill/>
            <a:miter lim="800000"/>
            <a:headEnd/>
            <a:tailEnd/>
          </a:ln>
        </p:spPr>
        <p:txBody>
          <a:bodyPr>
            <a:prstTxWarp prst="textNoShape">
              <a:avLst/>
            </a:prstTxWarp>
            <a:spAutoFit/>
          </a:bodyPr>
          <a:lstStyle/>
          <a:p>
            <a:endParaRPr lang="es-ES_tradnl"/>
          </a:p>
        </p:txBody>
      </p:sp>
      <p:sp>
        <p:nvSpPr>
          <p:cNvPr id="43012" name="Rectangle 5"/>
          <p:cNvSpPr>
            <a:spLocks noChangeArrowheads="1"/>
          </p:cNvSpPr>
          <p:nvPr/>
        </p:nvSpPr>
        <p:spPr bwMode="auto">
          <a:xfrm>
            <a:off x="622300" y="1800225"/>
            <a:ext cx="184150" cy="457200"/>
          </a:xfrm>
          <a:prstGeom prst="rect">
            <a:avLst/>
          </a:prstGeom>
          <a:noFill/>
          <a:ln w="9525">
            <a:noFill/>
            <a:miter lim="800000"/>
            <a:headEnd/>
            <a:tailEnd/>
          </a:ln>
        </p:spPr>
        <p:txBody>
          <a:bodyPr wrap="none">
            <a:prstTxWarp prst="textNoShape">
              <a:avLst/>
            </a:prstTxWarp>
            <a:spAutoFit/>
          </a:bodyPr>
          <a:lstStyle/>
          <a:p>
            <a:endParaRPr lang="es-ES_tradnl"/>
          </a:p>
        </p:txBody>
      </p:sp>
      <p:sp>
        <p:nvSpPr>
          <p:cNvPr id="43013" name="Rectangle 6"/>
          <p:cNvSpPr>
            <a:spLocks noChangeArrowheads="1"/>
          </p:cNvSpPr>
          <p:nvPr/>
        </p:nvSpPr>
        <p:spPr bwMode="auto">
          <a:xfrm>
            <a:off x="0" y="2057400"/>
            <a:ext cx="5410200" cy="2835275"/>
          </a:xfrm>
          <a:prstGeom prst="rect">
            <a:avLst/>
          </a:prstGeom>
          <a:noFill/>
          <a:ln w="9525">
            <a:noFill/>
            <a:miter lim="800000"/>
            <a:headEnd/>
            <a:tailEnd/>
          </a:ln>
        </p:spPr>
        <p:txBody>
          <a:bodyPr>
            <a:prstTxWarp prst="textNoShape">
              <a:avLst/>
            </a:prstTxWarp>
            <a:spAutoFit/>
          </a:bodyPr>
          <a:lstStyle/>
          <a:p>
            <a:r>
              <a:rPr lang="en-US" sz="2000"/>
              <a:t>We can divide an animal’s body fluids into 2 compartments: intracellular fluid and extracellular fluids. In vertebrates, the volume of intracellular fluids exceeds that of extracellular fluids (it ranges from 70 to 80%). But in some invertebrates (mollusks and crustaceans), the volume of extracellular fluid can exceed that of intracellular fluids.</a:t>
            </a:r>
            <a:endParaRPr lang="en-US"/>
          </a:p>
        </p:txBody>
      </p:sp>
      <p:pic>
        <p:nvPicPr>
          <p:cNvPr id="43014" name="Picture 7"/>
          <p:cNvPicPr>
            <a:picLocks noChangeAspect="1" noChangeArrowheads="1"/>
          </p:cNvPicPr>
          <p:nvPr/>
        </p:nvPicPr>
        <p:blipFill>
          <a:blip r:embed="rId3"/>
          <a:srcRect/>
          <a:stretch>
            <a:fillRect/>
          </a:stretch>
        </p:blipFill>
        <p:spPr bwMode="auto">
          <a:xfrm>
            <a:off x="5300663" y="76200"/>
            <a:ext cx="3843337" cy="6781800"/>
          </a:xfrm>
          <a:prstGeom prst="rect">
            <a:avLst/>
          </a:prstGeom>
          <a:noFill/>
          <a:ln w="9525">
            <a:noFill/>
            <a:miter lim="800000"/>
            <a:headEnd/>
            <a:tailEnd/>
          </a:ln>
        </p:spPr>
      </p:pic>
      <p:sp>
        <p:nvSpPr>
          <p:cNvPr id="43015" name="Rectangle 8"/>
          <p:cNvSpPr>
            <a:spLocks noChangeArrowheads="1"/>
          </p:cNvSpPr>
          <p:nvPr/>
        </p:nvSpPr>
        <p:spPr bwMode="auto">
          <a:xfrm>
            <a:off x="0" y="5762625"/>
            <a:ext cx="6400800" cy="822325"/>
          </a:xfrm>
          <a:prstGeom prst="rect">
            <a:avLst/>
          </a:prstGeom>
          <a:noFill/>
          <a:ln w="9525">
            <a:noFill/>
            <a:miter lim="800000"/>
            <a:headEnd/>
            <a:tailEnd/>
          </a:ln>
        </p:spPr>
        <p:txBody>
          <a:bodyPr>
            <a:prstTxWarp prst="textNoShape">
              <a:avLst/>
            </a:prstTxWarp>
            <a:spAutoFit/>
          </a:bodyPr>
          <a:lstStyle/>
          <a:p>
            <a:r>
              <a:rPr lang="en-US"/>
              <a:t>The extracellular fluids can be subdivided into interstitial fluid and plasma.</a:t>
            </a:r>
          </a:p>
        </p:txBody>
      </p:sp>
      <p:sp>
        <p:nvSpPr>
          <p:cNvPr id="43016" name="TextBox 1"/>
          <p:cNvSpPr txBox="1">
            <a:spLocks noChangeArrowheads="1"/>
          </p:cNvSpPr>
          <p:nvPr/>
        </p:nvSpPr>
        <p:spPr bwMode="auto">
          <a:xfrm>
            <a:off x="1981200" y="5181600"/>
            <a:ext cx="3006725" cy="461963"/>
          </a:xfrm>
          <a:prstGeom prst="rect">
            <a:avLst/>
          </a:prstGeom>
          <a:noFill/>
          <a:ln w="9525">
            <a:noFill/>
            <a:miter lim="800000"/>
            <a:headEnd/>
            <a:tailEnd/>
          </a:ln>
        </p:spPr>
        <p:txBody>
          <a:bodyPr wrap="none">
            <a:prstTxWarp prst="textNoShape">
              <a:avLst/>
            </a:prstTxWarp>
            <a:spAutoFit/>
          </a:bodyPr>
          <a:lstStyle/>
          <a:p>
            <a:r>
              <a:rPr lang="es-ES_tradnl" dirty="0">
                <a:solidFill>
                  <a:srgbClr val="FF0000"/>
                </a:solidFill>
              </a:rPr>
              <a:t>BROAD PRINCIPLE</a:t>
            </a:r>
          </a:p>
        </p:txBody>
      </p:sp>
      <p:sp>
        <p:nvSpPr>
          <p:cNvPr id="9" name="Slide Number Placeholder 8"/>
          <p:cNvSpPr>
            <a:spLocks noGrp="1"/>
          </p:cNvSpPr>
          <p:nvPr>
            <p:ph type="sldNum" sz="quarter" idx="12"/>
          </p:nvPr>
        </p:nvSpPr>
        <p:spPr/>
        <p:txBody>
          <a:bodyPr/>
          <a:lstStyle/>
          <a:p>
            <a:pPr>
              <a:defRPr/>
            </a:pPr>
            <a:fld id="{DFE8AACF-BC80-AA4C-A8D8-930F20AFDF6F}" type="slidenum">
              <a:rPr lang="en-US" smtClean="0"/>
              <a:pPr>
                <a:defRPr/>
              </a:pPr>
              <a:t>17</a:t>
            </a:fld>
            <a:endParaRPr lang="en-US"/>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
          <p:cNvSpPr>
            <a:spLocks noChangeArrowheads="1"/>
          </p:cNvSpPr>
          <p:nvPr/>
        </p:nvSpPr>
        <p:spPr bwMode="auto">
          <a:xfrm>
            <a:off x="1143000" y="1981200"/>
            <a:ext cx="6629400" cy="1200150"/>
          </a:xfrm>
          <a:prstGeom prst="rect">
            <a:avLst/>
          </a:prstGeom>
          <a:noFill/>
          <a:ln w="9525">
            <a:noFill/>
            <a:miter lim="800000"/>
            <a:headEnd/>
            <a:tailEnd/>
          </a:ln>
        </p:spPr>
        <p:txBody>
          <a:bodyPr>
            <a:prstTxWarp prst="textNoShape">
              <a:avLst/>
            </a:prstTxWarp>
            <a:spAutoFit/>
          </a:bodyPr>
          <a:lstStyle/>
          <a:p>
            <a:pPr algn="ctr"/>
            <a:r>
              <a:rPr lang="en-US">
                <a:solidFill>
                  <a:srgbClr val="0000FF"/>
                </a:solidFill>
              </a:rPr>
              <a:t>During dehydration, mammals “defend” (i.e. maintain relatively constant) the volume of the intracellular fluid compartment. </a:t>
            </a:r>
            <a:endParaRPr lang="es-ES_tradnl">
              <a:solidFill>
                <a:srgbClr val="0000FF"/>
              </a:solidFill>
            </a:endParaRPr>
          </a:p>
        </p:txBody>
      </p:sp>
      <p:sp>
        <p:nvSpPr>
          <p:cNvPr id="45059" name="TextBox 2"/>
          <p:cNvSpPr txBox="1">
            <a:spLocks noChangeArrowheads="1"/>
          </p:cNvSpPr>
          <p:nvPr/>
        </p:nvSpPr>
        <p:spPr bwMode="auto">
          <a:xfrm>
            <a:off x="762000" y="685800"/>
            <a:ext cx="3471863" cy="461963"/>
          </a:xfrm>
          <a:prstGeom prst="rect">
            <a:avLst/>
          </a:prstGeom>
          <a:noFill/>
          <a:ln w="9525">
            <a:noFill/>
            <a:miter lim="800000"/>
            <a:headEnd/>
            <a:tailEnd/>
          </a:ln>
        </p:spPr>
        <p:txBody>
          <a:bodyPr wrap="none">
            <a:prstTxWarp prst="textNoShape">
              <a:avLst/>
            </a:prstTxWarp>
            <a:spAutoFit/>
          </a:bodyPr>
          <a:lstStyle/>
          <a:p>
            <a:r>
              <a:rPr lang="es-ES_tradnl"/>
              <a:t>Important clinical note</a:t>
            </a:r>
          </a:p>
        </p:txBody>
      </p:sp>
      <p:sp>
        <p:nvSpPr>
          <p:cNvPr id="4" name="Slide Number Placeholder 3"/>
          <p:cNvSpPr>
            <a:spLocks noGrp="1"/>
          </p:cNvSpPr>
          <p:nvPr>
            <p:ph type="sldNum" sz="quarter" idx="12"/>
          </p:nvPr>
        </p:nvSpPr>
        <p:spPr/>
        <p:txBody>
          <a:bodyPr/>
          <a:lstStyle/>
          <a:p>
            <a:pPr>
              <a:defRPr/>
            </a:pPr>
            <a:fld id="{DFE8AACF-BC80-AA4C-A8D8-930F20AFDF6F}" type="slidenum">
              <a:rPr lang="en-US" smtClean="0"/>
              <a:pPr>
                <a:defRPr/>
              </a:pPr>
              <a:t>18</a:t>
            </a:fld>
            <a:endParaRPr lang="en-US"/>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1423988" y="641350"/>
            <a:ext cx="184150" cy="457200"/>
          </a:xfrm>
          <a:prstGeom prst="rect">
            <a:avLst/>
          </a:prstGeom>
          <a:noFill/>
          <a:ln w="9525">
            <a:noFill/>
            <a:miter lim="800000"/>
            <a:headEnd/>
            <a:tailEnd/>
          </a:ln>
        </p:spPr>
        <p:txBody>
          <a:bodyPr wrap="none">
            <a:prstTxWarp prst="textNoShape">
              <a:avLst/>
            </a:prstTxWarp>
            <a:spAutoFit/>
          </a:bodyPr>
          <a:lstStyle/>
          <a:p>
            <a:endParaRPr lang="es-ES_tradnl"/>
          </a:p>
        </p:txBody>
      </p:sp>
      <p:pic>
        <p:nvPicPr>
          <p:cNvPr id="46083" name="Picture 4"/>
          <p:cNvPicPr>
            <a:picLocks noChangeAspect="1" noChangeArrowheads="1"/>
          </p:cNvPicPr>
          <p:nvPr/>
        </p:nvPicPr>
        <p:blipFill>
          <a:blip r:embed="rId3"/>
          <a:srcRect/>
          <a:stretch>
            <a:fillRect/>
          </a:stretch>
        </p:blipFill>
        <p:spPr bwMode="auto">
          <a:xfrm>
            <a:off x="0" y="0"/>
            <a:ext cx="5218113" cy="6553200"/>
          </a:xfrm>
          <a:prstGeom prst="rect">
            <a:avLst/>
          </a:prstGeom>
          <a:noFill/>
          <a:ln w="9525">
            <a:noFill/>
            <a:miter lim="800000"/>
            <a:headEnd/>
            <a:tailEnd/>
          </a:ln>
        </p:spPr>
      </p:pic>
      <p:sp>
        <p:nvSpPr>
          <p:cNvPr id="46084" name="Rectangle 5"/>
          <p:cNvSpPr>
            <a:spLocks noChangeArrowheads="1"/>
          </p:cNvSpPr>
          <p:nvPr/>
        </p:nvSpPr>
        <p:spPr bwMode="auto">
          <a:xfrm>
            <a:off x="5257800" y="609600"/>
            <a:ext cx="3886200" cy="2282825"/>
          </a:xfrm>
          <a:prstGeom prst="rect">
            <a:avLst/>
          </a:prstGeom>
          <a:noFill/>
          <a:ln w="9525">
            <a:noFill/>
            <a:miter lim="800000"/>
            <a:headEnd/>
            <a:tailEnd/>
          </a:ln>
        </p:spPr>
        <p:txBody>
          <a:bodyPr>
            <a:prstTxWarp prst="textNoShape">
              <a:avLst/>
            </a:prstTxWarp>
            <a:spAutoFit/>
          </a:bodyPr>
          <a:lstStyle/>
          <a:p>
            <a:r>
              <a:rPr lang="en-US"/>
              <a:t>The three major types of body fluids are very closely juxtaposed. Indeed, there is remarkable exchange among them.</a:t>
            </a:r>
          </a:p>
        </p:txBody>
      </p:sp>
      <p:sp>
        <p:nvSpPr>
          <p:cNvPr id="5" name="Slide Number Placeholder 4"/>
          <p:cNvSpPr>
            <a:spLocks noGrp="1"/>
          </p:cNvSpPr>
          <p:nvPr>
            <p:ph type="sldNum" sz="quarter" idx="12"/>
          </p:nvPr>
        </p:nvSpPr>
        <p:spPr/>
        <p:txBody>
          <a:bodyPr/>
          <a:lstStyle/>
          <a:p>
            <a:pPr>
              <a:defRPr/>
            </a:pPr>
            <a:fld id="{DFE8AACF-BC80-AA4C-A8D8-930F20AFDF6F}" type="slidenum">
              <a:rPr lang="en-US" smtClean="0"/>
              <a:pPr>
                <a:defRPr/>
              </a:pPr>
              <a:t>19</a:t>
            </a:fld>
            <a:endParaRPr lang="en-US"/>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2"/>
          <p:cNvSpPr>
            <a:spLocks noChangeArrowheads="1"/>
          </p:cNvSpPr>
          <p:nvPr/>
        </p:nvSpPr>
        <p:spPr bwMode="auto">
          <a:xfrm>
            <a:off x="3505200" y="2286000"/>
            <a:ext cx="2286000" cy="2133600"/>
          </a:xfrm>
          <a:prstGeom prst="triangle">
            <a:avLst>
              <a:gd name="adj" fmla="val 50000"/>
            </a:avLst>
          </a:prstGeom>
          <a:solidFill>
            <a:schemeClr val="accent1"/>
          </a:solidFill>
          <a:ln w="9525">
            <a:solidFill>
              <a:schemeClr val="tx1"/>
            </a:solidFill>
            <a:miter lim="800000"/>
            <a:headEnd/>
            <a:tailEnd/>
          </a:ln>
        </p:spPr>
        <p:txBody>
          <a:bodyPr wrap="none" anchor="ctr">
            <a:prstTxWarp prst="textNoShape">
              <a:avLst/>
            </a:prstTxWarp>
          </a:bodyPr>
          <a:lstStyle/>
          <a:p>
            <a:endParaRPr lang="es-ES_tradnl"/>
          </a:p>
        </p:txBody>
      </p:sp>
      <p:sp>
        <p:nvSpPr>
          <p:cNvPr id="16387" name="Rectangle 4"/>
          <p:cNvSpPr>
            <a:spLocks noChangeArrowheads="1"/>
          </p:cNvSpPr>
          <p:nvPr/>
        </p:nvSpPr>
        <p:spPr bwMode="auto">
          <a:xfrm>
            <a:off x="5106988" y="3810000"/>
            <a:ext cx="2978150" cy="1006475"/>
          </a:xfrm>
          <a:prstGeom prst="rect">
            <a:avLst/>
          </a:prstGeom>
          <a:noFill/>
          <a:ln w="9525">
            <a:noFill/>
            <a:miter lim="800000"/>
            <a:headEnd/>
            <a:tailEnd/>
          </a:ln>
        </p:spPr>
        <p:txBody>
          <a:bodyPr wrap="none">
            <a:prstTxWarp prst="textNoShape">
              <a:avLst/>
            </a:prstTxWarp>
            <a:spAutoFit/>
          </a:bodyPr>
          <a:lstStyle/>
          <a:p>
            <a:pPr algn="ctr"/>
            <a:r>
              <a:rPr lang="en-US" sz="2000"/>
              <a:t>freshwater</a:t>
            </a:r>
          </a:p>
          <a:p>
            <a:pPr algn="ctr"/>
            <a:r>
              <a:rPr lang="en-US" sz="2000"/>
              <a:t>habitats</a:t>
            </a:r>
          </a:p>
          <a:p>
            <a:pPr algn="ctr"/>
            <a:r>
              <a:rPr lang="en-US" sz="2000"/>
              <a:t>(low salt, excess water)</a:t>
            </a:r>
            <a:endParaRPr lang="en-US"/>
          </a:p>
        </p:txBody>
      </p:sp>
      <p:sp>
        <p:nvSpPr>
          <p:cNvPr id="16388" name="Rectangle 5"/>
          <p:cNvSpPr>
            <a:spLocks noChangeArrowheads="1"/>
          </p:cNvSpPr>
          <p:nvPr/>
        </p:nvSpPr>
        <p:spPr bwMode="auto">
          <a:xfrm>
            <a:off x="384175" y="3886200"/>
            <a:ext cx="3055938" cy="1006475"/>
          </a:xfrm>
          <a:prstGeom prst="rect">
            <a:avLst/>
          </a:prstGeom>
          <a:noFill/>
          <a:ln w="9525">
            <a:noFill/>
            <a:miter lim="800000"/>
            <a:headEnd/>
            <a:tailEnd/>
          </a:ln>
        </p:spPr>
        <p:txBody>
          <a:bodyPr wrap="none">
            <a:prstTxWarp prst="textNoShape">
              <a:avLst/>
            </a:prstTxWarp>
            <a:spAutoFit/>
          </a:bodyPr>
          <a:lstStyle/>
          <a:p>
            <a:pPr algn="ctr"/>
            <a:r>
              <a:rPr lang="en-US" sz="2000"/>
              <a:t>Oceans and hyper-saline</a:t>
            </a:r>
          </a:p>
          <a:p>
            <a:pPr algn="ctr"/>
            <a:r>
              <a:rPr lang="en-US" sz="2000"/>
              <a:t>environments</a:t>
            </a:r>
          </a:p>
          <a:p>
            <a:pPr algn="ctr"/>
            <a:r>
              <a:rPr lang="en-US" sz="2000"/>
              <a:t>(high salts)</a:t>
            </a:r>
            <a:endParaRPr lang="en-US"/>
          </a:p>
        </p:txBody>
      </p:sp>
      <p:sp>
        <p:nvSpPr>
          <p:cNvPr id="16389" name="Rectangle 6"/>
          <p:cNvSpPr>
            <a:spLocks noChangeArrowheads="1"/>
          </p:cNvSpPr>
          <p:nvPr/>
        </p:nvSpPr>
        <p:spPr bwMode="auto">
          <a:xfrm>
            <a:off x="3051175" y="1524000"/>
            <a:ext cx="3159125" cy="701675"/>
          </a:xfrm>
          <a:prstGeom prst="rect">
            <a:avLst/>
          </a:prstGeom>
          <a:noFill/>
          <a:ln w="9525">
            <a:noFill/>
            <a:miter lim="800000"/>
            <a:headEnd/>
            <a:tailEnd/>
          </a:ln>
        </p:spPr>
        <p:txBody>
          <a:bodyPr wrap="none">
            <a:prstTxWarp prst="textNoShape">
              <a:avLst/>
            </a:prstTxWarp>
            <a:spAutoFit/>
          </a:bodyPr>
          <a:lstStyle/>
          <a:p>
            <a:pPr algn="ctr"/>
            <a:r>
              <a:rPr lang="en-US" sz="2000"/>
              <a:t>Terrestrial environments</a:t>
            </a:r>
          </a:p>
          <a:p>
            <a:pPr algn="ctr"/>
            <a:r>
              <a:rPr lang="en-US" sz="2000"/>
              <a:t>(dehydration)</a:t>
            </a:r>
            <a:endParaRPr lang="en-US"/>
          </a:p>
        </p:txBody>
      </p:sp>
      <p:pic>
        <p:nvPicPr>
          <p:cNvPr id="16390" name="Picture 8"/>
          <p:cNvPicPr>
            <a:picLocks noChangeAspect="1" noChangeArrowheads="1"/>
          </p:cNvPicPr>
          <p:nvPr/>
        </p:nvPicPr>
        <p:blipFill>
          <a:blip r:embed="rId3"/>
          <a:srcRect/>
          <a:stretch>
            <a:fillRect/>
          </a:stretch>
        </p:blipFill>
        <p:spPr bwMode="auto">
          <a:xfrm>
            <a:off x="6616700" y="4919663"/>
            <a:ext cx="2527300" cy="1938337"/>
          </a:xfrm>
          <a:prstGeom prst="rect">
            <a:avLst/>
          </a:prstGeom>
          <a:noFill/>
          <a:ln w="9525">
            <a:noFill/>
            <a:miter lim="800000"/>
            <a:headEnd/>
            <a:tailEnd/>
          </a:ln>
        </p:spPr>
      </p:pic>
      <p:pic>
        <p:nvPicPr>
          <p:cNvPr id="16391" name="Picture 9"/>
          <p:cNvPicPr>
            <a:picLocks noChangeAspect="1" noChangeArrowheads="1"/>
          </p:cNvPicPr>
          <p:nvPr/>
        </p:nvPicPr>
        <p:blipFill>
          <a:blip r:embed="rId4"/>
          <a:srcRect/>
          <a:stretch>
            <a:fillRect/>
          </a:stretch>
        </p:blipFill>
        <p:spPr bwMode="auto">
          <a:xfrm>
            <a:off x="0" y="5029200"/>
            <a:ext cx="2743200" cy="1828800"/>
          </a:xfrm>
          <a:prstGeom prst="rect">
            <a:avLst/>
          </a:prstGeom>
          <a:noFill/>
          <a:ln w="9525">
            <a:noFill/>
            <a:miter lim="800000"/>
            <a:headEnd/>
            <a:tailEnd/>
          </a:ln>
        </p:spPr>
      </p:pic>
      <p:pic>
        <p:nvPicPr>
          <p:cNvPr id="16392" name="Picture 10"/>
          <p:cNvPicPr>
            <a:picLocks noChangeAspect="1" noChangeArrowheads="1"/>
          </p:cNvPicPr>
          <p:nvPr/>
        </p:nvPicPr>
        <p:blipFill>
          <a:blip r:embed="rId5"/>
          <a:srcRect/>
          <a:stretch>
            <a:fillRect/>
          </a:stretch>
        </p:blipFill>
        <p:spPr bwMode="auto">
          <a:xfrm>
            <a:off x="3505200" y="152400"/>
            <a:ext cx="2057400" cy="1371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DFE8AACF-BC80-AA4C-A8D8-930F20AFDF6F}" type="slidenum">
              <a:rPr lang="en-US" smtClean="0"/>
              <a:pPr>
                <a:defRPr/>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srcRect/>
          <a:stretch>
            <a:fillRect/>
          </a:stretch>
        </p:blipFill>
        <p:spPr bwMode="auto">
          <a:xfrm>
            <a:off x="0" y="0"/>
            <a:ext cx="7708900" cy="3810000"/>
          </a:xfrm>
          <a:prstGeom prst="rect">
            <a:avLst/>
          </a:prstGeom>
          <a:noFill/>
          <a:ln w="9525">
            <a:noFill/>
            <a:miter lim="800000"/>
            <a:headEnd/>
            <a:tailEnd/>
          </a:ln>
        </p:spPr>
      </p:pic>
      <p:sp>
        <p:nvSpPr>
          <p:cNvPr id="48131" name="Rectangle 3"/>
          <p:cNvSpPr>
            <a:spLocks noChangeArrowheads="1"/>
          </p:cNvSpPr>
          <p:nvPr/>
        </p:nvSpPr>
        <p:spPr bwMode="auto">
          <a:xfrm>
            <a:off x="0" y="3886200"/>
            <a:ext cx="9144000" cy="1917700"/>
          </a:xfrm>
          <a:prstGeom prst="rect">
            <a:avLst/>
          </a:prstGeom>
          <a:noFill/>
          <a:ln w="9525">
            <a:noFill/>
            <a:miter lim="800000"/>
            <a:headEnd/>
            <a:tailEnd/>
          </a:ln>
        </p:spPr>
        <p:txBody>
          <a:bodyPr>
            <a:prstTxWarp prst="textNoShape">
              <a:avLst/>
            </a:prstTxWarp>
            <a:spAutoFit/>
          </a:bodyPr>
          <a:lstStyle/>
          <a:p>
            <a:r>
              <a:rPr lang="en-US"/>
              <a:t>For those of you who care about humans, there is a nice mnemonic rule: The 60-40-20 rule.  It is a rule, because there is a lot of variation. The main determinant of variation in body water content is lipid content. Fat animals tend to have relatively less water.  </a:t>
            </a:r>
          </a:p>
        </p:txBody>
      </p:sp>
      <p:sp>
        <p:nvSpPr>
          <p:cNvPr id="48132" name="Rectangle 4"/>
          <p:cNvSpPr>
            <a:spLocks noChangeArrowheads="1"/>
          </p:cNvSpPr>
          <p:nvPr/>
        </p:nvSpPr>
        <p:spPr bwMode="auto">
          <a:xfrm>
            <a:off x="0" y="6172200"/>
            <a:ext cx="995363" cy="457200"/>
          </a:xfrm>
          <a:prstGeom prst="rect">
            <a:avLst/>
          </a:prstGeom>
          <a:noFill/>
          <a:ln w="9525">
            <a:noFill/>
            <a:miter lim="800000"/>
            <a:headEnd/>
            <a:tailEnd/>
          </a:ln>
        </p:spPr>
        <p:txBody>
          <a:bodyPr wrap="none">
            <a:prstTxWarp prst="textNoShape">
              <a:avLst/>
            </a:prstTxWarp>
            <a:spAutoFit/>
          </a:bodyPr>
          <a:lstStyle/>
          <a:p>
            <a:r>
              <a:rPr lang="en-US"/>
              <a:t>Why?</a:t>
            </a:r>
          </a:p>
        </p:txBody>
      </p:sp>
      <p:pic>
        <p:nvPicPr>
          <p:cNvPr id="48133" name="Picture 7"/>
          <p:cNvPicPr>
            <a:picLocks noChangeAspect="1" noChangeArrowheads="1"/>
          </p:cNvPicPr>
          <p:nvPr/>
        </p:nvPicPr>
        <p:blipFill>
          <a:blip r:embed="rId4"/>
          <a:srcRect/>
          <a:stretch>
            <a:fillRect/>
          </a:stretch>
        </p:blipFill>
        <p:spPr bwMode="auto">
          <a:xfrm>
            <a:off x="7924800" y="5668963"/>
            <a:ext cx="1219200" cy="1189037"/>
          </a:xfrm>
          <a:prstGeom prst="rect">
            <a:avLst/>
          </a:prstGeom>
          <a:noFill/>
          <a:ln w="9525">
            <a:noFill/>
            <a:miter lim="800000"/>
            <a:headEnd/>
            <a:tailEnd/>
          </a:ln>
        </p:spPr>
      </p:pic>
      <p:sp>
        <p:nvSpPr>
          <p:cNvPr id="57352" name="Rectangle 8"/>
          <p:cNvSpPr>
            <a:spLocks noChangeArrowheads="1"/>
          </p:cNvSpPr>
          <p:nvPr/>
        </p:nvSpPr>
        <p:spPr bwMode="auto">
          <a:xfrm>
            <a:off x="1371600" y="6057900"/>
            <a:ext cx="6248400" cy="701675"/>
          </a:xfrm>
          <a:prstGeom prst="rect">
            <a:avLst/>
          </a:prstGeom>
          <a:noFill/>
          <a:ln w="9525">
            <a:noFill/>
            <a:miter lim="800000"/>
            <a:headEnd/>
            <a:tailEnd/>
          </a:ln>
        </p:spPr>
        <p:txBody>
          <a:bodyPr>
            <a:prstTxWarp prst="textNoShape">
              <a:avLst/>
            </a:prstTxWarp>
            <a:spAutoFit/>
          </a:bodyPr>
          <a:lstStyle/>
          <a:p>
            <a:r>
              <a:rPr lang="en-US" sz="2000"/>
              <a:t>Because lipids are hydrophobic and can be stored without a lot of associated water!</a:t>
            </a:r>
            <a:endParaRPr lang="en-US"/>
          </a:p>
        </p:txBody>
      </p:sp>
      <p:sp>
        <p:nvSpPr>
          <p:cNvPr id="7" name="Slide Number Placeholder 6"/>
          <p:cNvSpPr>
            <a:spLocks noGrp="1"/>
          </p:cNvSpPr>
          <p:nvPr>
            <p:ph type="sldNum" sz="quarter" idx="12"/>
          </p:nvPr>
        </p:nvSpPr>
        <p:spPr/>
        <p:txBody>
          <a:bodyPr/>
          <a:lstStyle/>
          <a:p>
            <a:pPr>
              <a:defRPr/>
            </a:pPr>
            <a:fld id="{DFE8AACF-BC80-AA4C-A8D8-930F20AFDF6F}" type="slidenum">
              <a:rPr lang="en-US" smtClean="0"/>
              <a:pPr>
                <a:defRPr/>
              </a:pPr>
              <a:t>20</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735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2"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
          <p:cNvSpPr>
            <a:spLocks noChangeArrowheads="1"/>
          </p:cNvSpPr>
          <p:nvPr/>
        </p:nvSpPr>
        <p:spPr bwMode="auto">
          <a:xfrm>
            <a:off x="304800" y="457200"/>
            <a:ext cx="8382000" cy="3416300"/>
          </a:xfrm>
          <a:prstGeom prst="rect">
            <a:avLst/>
          </a:prstGeom>
          <a:noFill/>
          <a:ln w="9525">
            <a:noFill/>
            <a:miter lim="800000"/>
            <a:headEnd/>
            <a:tailEnd/>
          </a:ln>
        </p:spPr>
        <p:txBody>
          <a:bodyPr>
            <a:prstTxWarp prst="textNoShape">
              <a:avLst/>
            </a:prstTxWarp>
            <a:spAutoFit/>
          </a:bodyPr>
          <a:lstStyle/>
          <a:p>
            <a:r>
              <a:rPr lang="en-US"/>
              <a:t>The 60-40-20 rule applies to horses as well as to humans. How many liters of fluid are in the extracellular fluids of a 475 kg mare? How many in the intracellular compartment.</a:t>
            </a:r>
          </a:p>
          <a:p>
            <a:endParaRPr lang="en-US"/>
          </a:p>
          <a:p>
            <a:r>
              <a:rPr lang="en-US"/>
              <a:t>A) 190 L and 95 L</a:t>
            </a:r>
          </a:p>
          <a:p>
            <a:r>
              <a:rPr lang="en-US"/>
              <a:t>B) 285 L and 190 L</a:t>
            </a:r>
          </a:p>
          <a:p>
            <a:r>
              <a:rPr lang="en-US"/>
              <a:t>C) 190 L and 285 L</a:t>
            </a:r>
          </a:p>
          <a:p>
            <a:r>
              <a:rPr lang="en-US"/>
              <a:t>D) 95 L and 190 L</a:t>
            </a:r>
            <a:endParaRPr lang="es-ES_tradnl"/>
          </a:p>
        </p:txBody>
      </p:sp>
      <p:pic>
        <p:nvPicPr>
          <p:cNvPr id="50179" name="Picture 2"/>
          <p:cNvPicPr>
            <a:picLocks noChangeAspect="1"/>
          </p:cNvPicPr>
          <p:nvPr/>
        </p:nvPicPr>
        <p:blipFill>
          <a:blip r:embed="rId2"/>
          <a:srcRect/>
          <a:stretch>
            <a:fillRect/>
          </a:stretch>
        </p:blipFill>
        <p:spPr bwMode="auto">
          <a:xfrm>
            <a:off x="4365625" y="2120900"/>
            <a:ext cx="2959100" cy="44450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DFE8AACF-BC80-AA4C-A8D8-930F20AFDF6F}" type="slidenum">
              <a:rPr lang="en-US" smtClean="0"/>
              <a:pPr>
                <a:defRPr/>
              </a:pPr>
              <a:t>21</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
          <p:cNvSpPr>
            <a:spLocks noChangeArrowheads="1"/>
          </p:cNvSpPr>
          <p:nvPr/>
        </p:nvSpPr>
        <p:spPr bwMode="auto">
          <a:xfrm>
            <a:off x="304800" y="457200"/>
            <a:ext cx="8382000" cy="3416300"/>
          </a:xfrm>
          <a:prstGeom prst="rect">
            <a:avLst/>
          </a:prstGeom>
          <a:noFill/>
          <a:ln w="9525">
            <a:noFill/>
            <a:miter lim="800000"/>
            <a:headEnd/>
            <a:tailEnd/>
          </a:ln>
        </p:spPr>
        <p:txBody>
          <a:bodyPr>
            <a:prstTxWarp prst="textNoShape">
              <a:avLst/>
            </a:prstTxWarp>
            <a:spAutoFit/>
          </a:bodyPr>
          <a:lstStyle/>
          <a:p>
            <a:r>
              <a:rPr lang="en-US"/>
              <a:t>The 60-40-20 rule applies to horses as well as to humans. How many liters of fluid are in the extracellular fluids of a 475 kg mare? How many in the intracellular compartment.</a:t>
            </a:r>
          </a:p>
          <a:p>
            <a:endParaRPr lang="en-US"/>
          </a:p>
          <a:p>
            <a:r>
              <a:rPr lang="en-US"/>
              <a:t>A) 190 L and 95 L</a:t>
            </a:r>
          </a:p>
          <a:p>
            <a:r>
              <a:rPr lang="en-US"/>
              <a:t>B) 285 L and 190 L</a:t>
            </a:r>
          </a:p>
          <a:p>
            <a:r>
              <a:rPr lang="en-US"/>
              <a:t>C) 190 L and 285 L</a:t>
            </a:r>
          </a:p>
          <a:p>
            <a:r>
              <a:rPr lang="en-US"/>
              <a:t>D) 95 L and 190 L</a:t>
            </a:r>
            <a:endParaRPr lang="es-ES_tradnl"/>
          </a:p>
        </p:txBody>
      </p:sp>
      <p:pic>
        <p:nvPicPr>
          <p:cNvPr id="51203" name="Picture 2"/>
          <p:cNvPicPr>
            <a:picLocks noChangeAspect="1"/>
          </p:cNvPicPr>
          <p:nvPr/>
        </p:nvPicPr>
        <p:blipFill>
          <a:blip r:embed="rId2"/>
          <a:srcRect/>
          <a:stretch>
            <a:fillRect/>
          </a:stretch>
        </p:blipFill>
        <p:spPr bwMode="auto">
          <a:xfrm>
            <a:off x="4365625" y="2120900"/>
            <a:ext cx="2959100" cy="4445000"/>
          </a:xfrm>
          <a:prstGeom prst="rect">
            <a:avLst/>
          </a:prstGeom>
          <a:noFill/>
          <a:ln w="9525">
            <a:noFill/>
            <a:miter lim="800000"/>
            <a:headEnd/>
            <a:tailEnd/>
          </a:ln>
        </p:spPr>
      </p:pic>
      <p:sp>
        <p:nvSpPr>
          <p:cNvPr id="51204" name="TextBox 3"/>
          <p:cNvSpPr txBox="1">
            <a:spLocks noChangeArrowheads="1"/>
          </p:cNvSpPr>
          <p:nvPr/>
        </p:nvSpPr>
        <p:spPr bwMode="auto">
          <a:xfrm>
            <a:off x="381000" y="4800600"/>
            <a:ext cx="3616325" cy="830263"/>
          </a:xfrm>
          <a:prstGeom prst="rect">
            <a:avLst/>
          </a:prstGeom>
          <a:noFill/>
          <a:ln w="9525">
            <a:noFill/>
            <a:miter lim="800000"/>
            <a:headEnd/>
            <a:tailEnd/>
          </a:ln>
        </p:spPr>
        <p:txBody>
          <a:bodyPr wrap="none">
            <a:prstTxWarp prst="textNoShape">
              <a:avLst/>
            </a:prstTxWarp>
            <a:spAutoFit/>
          </a:bodyPr>
          <a:lstStyle/>
          <a:p>
            <a:r>
              <a:rPr lang="es-ES_tradnl"/>
              <a:t>Extracell= 0.2X475 =95</a:t>
            </a:r>
          </a:p>
          <a:p>
            <a:r>
              <a:rPr lang="es-ES_tradnl"/>
              <a:t>Intracell=0.4X475 =190</a:t>
            </a:r>
          </a:p>
        </p:txBody>
      </p:sp>
      <p:sp>
        <p:nvSpPr>
          <p:cNvPr id="5" name="Slide Number Placeholder 4"/>
          <p:cNvSpPr>
            <a:spLocks noGrp="1"/>
          </p:cNvSpPr>
          <p:nvPr>
            <p:ph type="sldNum" sz="quarter" idx="12"/>
          </p:nvPr>
        </p:nvSpPr>
        <p:spPr/>
        <p:txBody>
          <a:bodyPr/>
          <a:lstStyle/>
          <a:p>
            <a:pPr>
              <a:defRPr/>
            </a:pPr>
            <a:fld id="{DFE8AACF-BC80-AA4C-A8D8-930F20AFDF6F}" type="slidenum">
              <a:rPr lang="en-US" smtClean="0"/>
              <a:pPr>
                <a:defRPr/>
              </a:pPr>
              <a:t>22</a:t>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Box 2"/>
          <p:cNvSpPr txBox="1">
            <a:spLocks noChangeArrowheads="1"/>
          </p:cNvSpPr>
          <p:nvPr/>
        </p:nvSpPr>
        <p:spPr bwMode="auto">
          <a:xfrm>
            <a:off x="228600" y="381000"/>
            <a:ext cx="8458200" cy="4708525"/>
          </a:xfrm>
          <a:prstGeom prst="rect">
            <a:avLst/>
          </a:prstGeom>
          <a:noFill/>
          <a:ln w="9525">
            <a:noFill/>
            <a:miter lim="800000"/>
            <a:headEnd/>
            <a:tailEnd/>
          </a:ln>
        </p:spPr>
        <p:txBody>
          <a:bodyPr>
            <a:prstTxWarp prst="textNoShape">
              <a:avLst/>
            </a:prstTxWarp>
            <a:spAutoFit/>
          </a:bodyPr>
          <a:lstStyle/>
          <a:p>
            <a:r>
              <a:rPr lang="en-US" sz="2000"/>
              <a:t>If humans loose more than 20% of their body fluids by dehydration they die. A 55 kg person in the desert lost 10% of her total body water when she was found.  She originally had 22 liters of water in the intracellular space and 11 in the extracellular space. Estimate the volume of extracellular fluid in the extracellular space after dehydration. (Hint: During dehydration, mammals “defend” (i.e. maintain relatively constant) the volume of the intracellular fluid compartment). </a:t>
            </a:r>
          </a:p>
          <a:p>
            <a:endParaRPr lang="en-US" sz="2000"/>
          </a:p>
          <a:p>
            <a:r>
              <a:rPr lang="en-US" sz="2000"/>
              <a:t>A) 7.7 L</a:t>
            </a:r>
          </a:p>
          <a:p>
            <a:r>
              <a:rPr lang="en-US" sz="2000"/>
              <a:t>B) 5.94 L</a:t>
            </a:r>
          </a:p>
          <a:p>
            <a:r>
              <a:rPr lang="en-US" sz="2000"/>
              <a:t>C) 9.9 L</a:t>
            </a:r>
          </a:p>
          <a:p>
            <a:r>
              <a:rPr lang="en-US" sz="2000"/>
              <a:t>D) 3.7 L</a:t>
            </a:r>
          </a:p>
          <a:p>
            <a:endParaRPr lang="en-US" sz="2000"/>
          </a:p>
          <a:p>
            <a:endParaRPr lang="es-ES_tradnl" sz="2000"/>
          </a:p>
        </p:txBody>
      </p:sp>
      <p:pic>
        <p:nvPicPr>
          <p:cNvPr id="52227" name="Picture 6"/>
          <p:cNvPicPr>
            <a:picLocks noChangeAspect="1"/>
          </p:cNvPicPr>
          <p:nvPr/>
        </p:nvPicPr>
        <p:blipFill>
          <a:blip r:embed="rId2"/>
          <a:srcRect/>
          <a:stretch>
            <a:fillRect/>
          </a:stretch>
        </p:blipFill>
        <p:spPr bwMode="auto">
          <a:xfrm>
            <a:off x="5562600" y="3429000"/>
            <a:ext cx="2679700" cy="26797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DFE8AACF-BC80-AA4C-A8D8-930F20AFDF6F}" type="slidenum">
              <a:rPr lang="en-US" smtClean="0"/>
              <a:pPr>
                <a:defRPr/>
              </a:pPr>
              <a:t>23</a:t>
            </a:fld>
            <a:endParaRPr lang="en-US"/>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Box 2"/>
          <p:cNvSpPr txBox="1">
            <a:spLocks noChangeArrowheads="1"/>
          </p:cNvSpPr>
          <p:nvPr/>
        </p:nvSpPr>
        <p:spPr bwMode="auto">
          <a:xfrm>
            <a:off x="228600" y="381000"/>
            <a:ext cx="8458200" cy="4708525"/>
          </a:xfrm>
          <a:prstGeom prst="rect">
            <a:avLst/>
          </a:prstGeom>
          <a:noFill/>
          <a:ln w="9525">
            <a:noFill/>
            <a:miter lim="800000"/>
            <a:headEnd/>
            <a:tailEnd/>
          </a:ln>
        </p:spPr>
        <p:txBody>
          <a:bodyPr>
            <a:prstTxWarp prst="textNoShape">
              <a:avLst/>
            </a:prstTxWarp>
            <a:spAutoFit/>
          </a:bodyPr>
          <a:lstStyle/>
          <a:p>
            <a:r>
              <a:rPr lang="en-US" sz="2000"/>
              <a:t>If humans loose more than 20% of their body fluids by dehydration they die. A 55 kg person in the desert lost 10% of her total body water when she was found.  She originally had 22 liters of water in the intracellular space and 11 in the extracellular space. Estimate the volume of extracellular fluid in the extracellular space after dehydration. (Hint: During dehydration, mammals “defend” (i.e. maintain relatively constant) the volume of the intracellular fluid compartment). </a:t>
            </a:r>
          </a:p>
          <a:p>
            <a:endParaRPr lang="en-US" sz="2000"/>
          </a:p>
          <a:p>
            <a:r>
              <a:rPr lang="en-US" sz="2000"/>
              <a:t>A) 7.7 L</a:t>
            </a:r>
          </a:p>
          <a:p>
            <a:r>
              <a:rPr lang="en-US" sz="2000"/>
              <a:t>B) 5.94 L</a:t>
            </a:r>
          </a:p>
          <a:p>
            <a:r>
              <a:rPr lang="en-US" sz="2000"/>
              <a:t>C) 9.9 L</a:t>
            </a:r>
          </a:p>
          <a:p>
            <a:r>
              <a:rPr lang="en-US" sz="2000"/>
              <a:t>D) 3.7 L</a:t>
            </a:r>
          </a:p>
          <a:p>
            <a:endParaRPr lang="en-US" sz="2000"/>
          </a:p>
          <a:p>
            <a:endParaRPr lang="es-ES_tradnl" sz="2000"/>
          </a:p>
        </p:txBody>
      </p:sp>
      <p:sp>
        <p:nvSpPr>
          <p:cNvPr id="53251" name="TextBox 4"/>
          <p:cNvSpPr txBox="1">
            <a:spLocks noChangeArrowheads="1"/>
          </p:cNvSpPr>
          <p:nvPr/>
        </p:nvSpPr>
        <p:spPr bwMode="auto">
          <a:xfrm>
            <a:off x="0" y="5029200"/>
            <a:ext cx="9144000" cy="1570038"/>
          </a:xfrm>
          <a:prstGeom prst="rect">
            <a:avLst/>
          </a:prstGeom>
          <a:noFill/>
          <a:ln w="9525">
            <a:noFill/>
            <a:miter lim="800000"/>
            <a:headEnd/>
            <a:tailEnd/>
          </a:ln>
        </p:spPr>
        <p:txBody>
          <a:bodyPr>
            <a:prstTxWarp prst="textNoShape">
              <a:avLst/>
            </a:prstTxWarp>
            <a:spAutoFit/>
          </a:bodyPr>
          <a:lstStyle/>
          <a:p>
            <a:r>
              <a:rPr lang="es-ES_tradnl"/>
              <a:t>Before dehydration she has 11+ 22=33 L, </a:t>
            </a:r>
          </a:p>
          <a:p>
            <a:r>
              <a:rPr lang="es-ES_tradnl"/>
              <a:t>after dehydration she has 33-0.1x33=29.7 L, </a:t>
            </a:r>
          </a:p>
          <a:p>
            <a:r>
              <a:rPr lang="es-ES_tradnl"/>
              <a:t>of these 22 remain in the intracellular compartment. </a:t>
            </a:r>
          </a:p>
          <a:p>
            <a:r>
              <a:rPr lang="es-ES_tradnl"/>
              <a:t>Thus  29.7-22=7.7 remain in the extracellular space.</a:t>
            </a:r>
          </a:p>
        </p:txBody>
      </p:sp>
      <p:pic>
        <p:nvPicPr>
          <p:cNvPr id="53252" name="Picture 3"/>
          <p:cNvPicPr>
            <a:picLocks noChangeAspect="1"/>
          </p:cNvPicPr>
          <p:nvPr/>
        </p:nvPicPr>
        <p:blipFill>
          <a:blip r:embed="rId2"/>
          <a:srcRect/>
          <a:stretch>
            <a:fillRect/>
          </a:stretch>
        </p:blipFill>
        <p:spPr bwMode="auto">
          <a:xfrm>
            <a:off x="6781800" y="2743200"/>
            <a:ext cx="1917700" cy="19177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DFE8AACF-BC80-AA4C-A8D8-930F20AFDF6F}" type="slidenum">
              <a:rPr lang="en-US" smtClean="0"/>
              <a:pPr>
                <a:defRPr/>
              </a:pPr>
              <a:t>24</a:t>
            </a:fld>
            <a:endParaRPr lang="en-US"/>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3124200" y="457200"/>
            <a:ext cx="2090738" cy="457200"/>
          </a:xfrm>
          <a:prstGeom prst="rect">
            <a:avLst/>
          </a:prstGeom>
          <a:noFill/>
          <a:ln w="9525">
            <a:noFill/>
            <a:miter lim="800000"/>
            <a:headEnd/>
            <a:tailEnd/>
          </a:ln>
        </p:spPr>
        <p:txBody>
          <a:bodyPr wrap="none">
            <a:prstTxWarp prst="textNoShape">
              <a:avLst/>
            </a:prstTxWarp>
            <a:spAutoFit/>
          </a:bodyPr>
          <a:lstStyle/>
          <a:p>
            <a:r>
              <a:rPr lang="en-US"/>
              <a:t>To remember</a:t>
            </a:r>
          </a:p>
        </p:txBody>
      </p:sp>
      <p:sp>
        <p:nvSpPr>
          <p:cNvPr id="54275" name="Rectangle 3"/>
          <p:cNvSpPr>
            <a:spLocks noChangeArrowheads="1"/>
          </p:cNvSpPr>
          <p:nvPr/>
        </p:nvSpPr>
        <p:spPr bwMode="auto">
          <a:xfrm>
            <a:off x="381000" y="1447800"/>
            <a:ext cx="8153400" cy="4894263"/>
          </a:xfrm>
          <a:prstGeom prst="rect">
            <a:avLst/>
          </a:prstGeom>
          <a:noFill/>
          <a:ln w="9525">
            <a:noFill/>
            <a:miter lim="800000"/>
            <a:headEnd/>
            <a:tailEnd/>
          </a:ln>
        </p:spPr>
        <p:txBody>
          <a:bodyPr>
            <a:prstTxWarp prst="textNoShape">
              <a:avLst/>
            </a:prstTxWarp>
            <a:spAutoFit/>
          </a:bodyPr>
          <a:lstStyle/>
          <a:p>
            <a:pPr>
              <a:buFont typeface="Times" charset="0"/>
              <a:buNone/>
            </a:pPr>
            <a:r>
              <a:rPr lang="en-US"/>
              <a:t>-We can divide body fluids into 2 compartments: intracellular and extracellular fluids.</a:t>
            </a:r>
          </a:p>
          <a:p>
            <a:pPr>
              <a:buFont typeface="Times" charset="0"/>
              <a:buNone/>
            </a:pPr>
            <a:r>
              <a:rPr lang="en-US"/>
              <a:t>-The extracellular fluids, in turn, have two components: interstitial fluid and plasma.</a:t>
            </a:r>
          </a:p>
          <a:p>
            <a:pPr>
              <a:buFont typeface="Times" charset="0"/>
              <a:buNone/>
            </a:pPr>
            <a:r>
              <a:rPr lang="en-US"/>
              <a:t>-In many mammals we can use the 60:40:20 rule (body water = 0.6M, intracellular Vol.= 0.4M, extracell volume =0.2M).</a:t>
            </a:r>
          </a:p>
          <a:p>
            <a:r>
              <a:rPr lang="en-US"/>
              <a:t>-Fat animals have less body water.</a:t>
            </a:r>
          </a:p>
          <a:p>
            <a:pPr>
              <a:buFont typeface="Times" charset="0"/>
              <a:buNone/>
            </a:pPr>
            <a:r>
              <a:rPr lang="en-US"/>
              <a:t>-Many animals defend theintracellular volume in the face of dehydration.</a:t>
            </a:r>
          </a:p>
          <a:p>
            <a:pPr>
              <a:buFont typeface="Times" charset="0"/>
              <a:buNone/>
            </a:pPr>
            <a:endParaRPr lang="en-US"/>
          </a:p>
          <a:p>
            <a:pPr>
              <a:buFontTx/>
              <a:buChar char="-"/>
            </a:pPr>
            <a:endParaRPr lang="en-US"/>
          </a:p>
          <a:p>
            <a:endParaRPr lang="en-US">
              <a:latin typeface="Arial" charset="0"/>
              <a:ea typeface="ＭＳ Ｐゴシック" charset="-128"/>
              <a:cs typeface="ＭＳ Ｐゴシック" charset="-128"/>
            </a:endParaRPr>
          </a:p>
        </p:txBody>
      </p:sp>
      <p:sp>
        <p:nvSpPr>
          <p:cNvPr id="4" name="Slide Number Placeholder 3"/>
          <p:cNvSpPr>
            <a:spLocks noGrp="1"/>
          </p:cNvSpPr>
          <p:nvPr>
            <p:ph type="sldNum" sz="quarter" idx="12"/>
          </p:nvPr>
        </p:nvSpPr>
        <p:spPr/>
        <p:txBody>
          <a:bodyPr/>
          <a:lstStyle/>
          <a:p>
            <a:pPr>
              <a:defRPr/>
            </a:pPr>
            <a:fld id="{DFE8AACF-BC80-AA4C-A8D8-930F20AFDF6F}" type="slidenum">
              <a:rPr lang="en-US" smtClean="0"/>
              <a:pPr>
                <a:defRPr/>
              </a:pPr>
              <a:t>25</a:t>
            </a:fld>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00" y="2438400"/>
            <a:ext cx="5410200" cy="1569660"/>
          </a:xfrm>
          <a:prstGeom prst="rect">
            <a:avLst/>
          </a:prstGeom>
        </p:spPr>
        <p:txBody>
          <a:bodyPr wrap="square">
            <a:spAutoFit/>
          </a:bodyPr>
          <a:lstStyle/>
          <a:p>
            <a:r>
              <a:rPr lang="en-US" sz="3200" dirty="0" smtClean="0"/>
              <a:t>How do we know how much water/blood/salt,…etc. an animal/person has?</a:t>
            </a:r>
            <a:endParaRPr lang="en-US" sz="3200" dirty="0"/>
          </a:p>
        </p:txBody>
      </p:sp>
      <p:sp>
        <p:nvSpPr>
          <p:cNvPr id="3" name="Slide Number Placeholder 2"/>
          <p:cNvSpPr>
            <a:spLocks noGrp="1"/>
          </p:cNvSpPr>
          <p:nvPr>
            <p:ph type="sldNum" sz="quarter" idx="12"/>
          </p:nvPr>
        </p:nvSpPr>
        <p:spPr/>
        <p:txBody>
          <a:bodyPr/>
          <a:lstStyle/>
          <a:p>
            <a:pPr>
              <a:defRPr/>
            </a:pPr>
            <a:fld id="{DFE8AACF-BC80-AA4C-A8D8-930F20AFDF6F}" type="slidenum">
              <a:rPr lang="en-US" smtClean="0"/>
              <a:pPr>
                <a:defRPr/>
              </a:pPr>
              <a:t>26</a:t>
            </a:fld>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Box 1"/>
          <p:cNvSpPr txBox="1">
            <a:spLocks noChangeArrowheads="1"/>
          </p:cNvSpPr>
          <p:nvPr/>
        </p:nvSpPr>
        <p:spPr bwMode="auto">
          <a:xfrm>
            <a:off x="252413" y="228600"/>
            <a:ext cx="8662987" cy="5262563"/>
          </a:xfrm>
          <a:prstGeom prst="rect">
            <a:avLst/>
          </a:prstGeom>
          <a:noFill/>
          <a:ln w="9525">
            <a:noFill/>
            <a:miter lim="800000"/>
            <a:headEnd/>
            <a:tailEnd/>
          </a:ln>
        </p:spPr>
        <p:txBody>
          <a:bodyPr>
            <a:prstTxWarp prst="textNoShape">
              <a:avLst/>
            </a:prstTxWarp>
            <a:spAutoFit/>
          </a:bodyPr>
          <a:lstStyle/>
          <a:p>
            <a:r>
              <a:rPr lang="en-US" dirty="0"/>
              <a:t>How do we know how much water/blood/salt,…etc. an animal/person has?</a:t>
            </a:r>
          </a:p>
          <a:p>
            <a:endParaRPr lang="en-US" dirty="0"/>
          </a:p>
          <a:p>
            <a:r>
              <a:rPr lang="en-US" dirty="0"/>
              <a:t>By a method that relies on a simple principle (called the dilution principle):</a:t>
            </a:r>
          </a:p>
          <a:p>
            <a:endParaRPr lang="en-US" dirty="0"/>
          </a:p>
          <a:p>
            <a:r>
              <a:rPr lang="en-US" dirty="0"/>
              <a:t>Concentration = Amount/Volume</a:t>
            </a:r>
          </a:p>
          <a:p>
            <a:endParaRPr lang="en-US" dirty="0"/>
          </a:p>
          <a:p>
            <a:r>
              <a:rPr lang="en-US" dirty="0"/>
              <a:t>Note units!</a:t>
            </a:r>
          </a:p>
          <a:p>
            <a:endParaRPr lang="en-US" dirty="0"/>
          </a:p>
          <a:p>
            <a:r>
              <a:rPr lang="en-US" dirty="0"/>
              <a:t>Therefore</a:t>
            </a:r>
          </a:p>
          <a:p>
            <a:endParaRPr lang="en-US" dirty="0"/>
          </a:p>
          <a:p>
            <a:r>
              <a:rPr lang="en-US" dirty="0"/>
              <a:t>Volume = Amount/Concentration</a:t>
            </a:r>
          </a:p>
          <a:p>
            <a:endParaRPr lang="en-US" dirty="0"/>
          </a:p>
        </p:txBody>
      </p:sp>
      <p:sp>
        <p:nvSpPr>
          <p:cNvPr id="3" name="TextBox 1"/>
          <p:cNvSpPr txBox="1">
            <a:spLocks noChangeArrowheads="1"/>
          </p:cNvSpPr>
          <p:nvPr/>
        </p:nvSpPr>
        <p:spPr bwMode="auto">
          <a:xfrm>
            <a:off x="2895600" y="5638800"/>
            <a:ext cx="3006725" cy="461963"/>
          </a:xfrm>
          <a:prstGeom prst="rect">
            <a:avLst/>
          </a:prstGeom>
          <a:noFill/>
          <a:ln w="9525">
            <a:noFill/>
            <a:miter lim="800000"/>
            <a:headEnd/>
            <a:tailEnd/>
          </a:ln>
        </p:spPr>
        <p:txBody>
          <a:bodyPr wrap="none">
            <a:prstTxWarp prst="textNoShape">
              <a:avLst/>
            </a:prstTxWarp>
            <a:spAutoFit/>
          </a:bodyPr>
          <a:lstStyle/>
          <a:p>
            <a:r>
              <a:rPr lang="es-ES_tradnl" dirty="0">
                <a:solidFill>
                  <a:srgbClr val="FF0000"/>
                </a:solidFill>
              </a:rPr>
              <a:t>BROAD PRINCIPLE</a:t>
            </a:r>
          </a:p>
        </p:txBody>
      </p:sp>
      <p:sp>
        <p:nvSpPr>
          <p:cNvPr id="4" name="Slide Number Placeholder 3"/>
          <p:cNvSpPr>
            <a:spLocks noGrp="1"/>
          </p:cNvSpPr>
          <p:nvPr>
            <p:ph type="sldNum" sz="quarter" idx="12"/>
          </p:nvPr>
        </p:nvSpPr>
        <p:spPr/>
        <p:txBody>
          <a:bodyPr/>
          <a:lstStyle/>
          <a:p>
            <a:pPr>
              <a:defRPr/>
            </a:pPr>
            <a:fld id="{DFE8AACF-BC80-AA4C-A8D8-930F20AFDF6F}" type="slidenum">
              <a:rPr lang="en-US" smtClean="0"/>
              <a:pPr>
                <a:defRPr/>
              </a:pPr>
              <a:t>27</a:t>
            </a:fld>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
          <p:cNvSpPr>
            <a:spLocks noChangeArrowheads="1"/>
          </p:cNvSpPr>
          <p:nvPr/>
        </p:nvSpPr>
        <p:spPr bwMode="auto">
          <a:xfrm>
            <a:off x="1905000" y="533400"/>
            <a:ext cx="4572000" cy="461963"/>
          </a:xfrm>
          <a:prstGeom prst="rect">
            <a:avLst/>
          </a:prstGeom>
          <a:noFill/>
          <a:ln w="9525">
            <a:noFill/>
            <a:miter lim="800000"/>
            <a:headEnd/>
            <a:tailEnd/>
          </a:ln>
        </p:spPr>
        <p:txBody>
          <a:bodyPr>
            <a:prstTxWarp prst="textNoShape">
              <a:avLst/>
            </a:prstTxWarp>
            <a:spAutoFit/>
          </a:bodyPr>
          <a:lstStyle/>
          <a:p>
            <a:r>
              <a:rPr lang="en-US"/>
              <a:t>Example with a swimming pool</a:t>
            </a:r>
          </a:p>
        </p:txBody>
      </p:sp>
      <p:sp>
        <p:nvSpPr>
          <p:cNvPr id="48131" name="Rectangle 2"/>
          <p:cNvSpPr>
            <a:spLocks noChangeArrowheads="1"/>
          </p:cNvSpPr>
          <p:nvPr/>
        </p:nvSpPr>
        <p:spPr bwMode="auto">
          <a:xfrm>
            <a:off x="228600" y="914400"/>
            <a:ext cx="3886200" cy="4154983"/>
          </a:xfrm>
          <a:prstGeom prst="rect">
            <a:avLst/>
          </a:prstGeom>
          <a:noFill/>
          <a:ln w="9525">
            <a:noFill/>
            <a:miter lim="800000"/>
            <a:headEnd/>
            <a:tailEnd/>
          </a:ln>
        </p:spPr>
        <p:txBody>
          <a:bodyPr wrap="square">
            <a:prstTxWarp prst="textNoShape">
              <a:avLst/>
            </a:prstTxWarp>
            <a:spAutoFit/>
          </a:bodyPr>
          <a:lstStyle/>
          <a:p>
            <a:endParaRPr lang="en-US" dirty="0"/>
          </a:p>
          <a:p>
            <a:r>
              <a:rPr lang="en-US" dirty="0"/>
              <a:t> You place 1 kg of red dye in the pool, measure the concentration (with a spectrophotometer), find that it is 0.05 </a:t>
            </a:r>
            <a:r>
              <a:rPr lang="en-US" dirty="0" err="1"/>
              <a:t>g</a:t>
            </a:r>
            <a:r>
              <a:rPr lang="en-US" dirty="0"/>
              <a:t>/</a:t>
            </a:r>
            <a:r>
              <a:rPr lang="en-US" dirty="0" smtClean="0"/>
              <a:t>L … </a:t>
            </a:r>
          </a:p>
          <a:p>
            <a:endParaRPr lang="en-US" dirty="0" smtClean="0"/>
          </a:p>
          <a:p>
            <a:r>
              <a:rPr lang="en-US" dirty="0" smtClean="0"/>
              <a:t>What </a:t>
            </a:r>
            <a:r>
              <a:rPr lang="en-US" dirty="0"/>
              <a:t>is the volume of the swimming pool?</a:t>
            </a:r>
          </a:p>
          <a:p>
            <a:endParaRPr lang="en-US" dirty="0"/>
          </a:p>
          <a:p>
            <a:endParaRPr lang="en-US" dirty="0"/>
          </a:p>
        </p:txBody>
      </p:sp>
      <p:pic>
        <p:nvPicPr>
          <p:cNvPr id="48132" name="Picture 3" descr="swimming_pool.jpg"/>
          <p:cNvPicPr>
            <a:picLocks noChangeAspect="1"/>
          </p:cNvPicPr>
          <p:nvPr/>
        </p:nvPicPr>
        <p:blipFill>
          <a:blip r:embed="rId2"/>
          <a:srcRect/>
          <a:stretch>
            <a:fillRect/>
          </a:stretch>
        </p:blipFill>
        <p:spPr bwMode="auto">
          <a:xfrm>
            <a:off x="4343400" y="1524000"/>
            <a:ext cx="3598863" cy="4043363"/>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DFE8AACF-BC80-AA4C-A8D8-930F20AFDF6F}" type="slidenum">
              <a:rPr lang="en-US" smtClean="0"/>
              <a:pPr>
                <a:defRPr/>
              </a:pPr>
              <a:t>28</a:t>
            </a:fld>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Box 1"/>
          <p:cNvSpPr txBox="1">
            <a:spLocks noChangeArrowheads="1"/>
          </p:cNvSpPr>
          <p:nvPr/>
        </p:nvSpPr>
        <p:spPr bwMode="auto">
          <a:xfrm>
            <a:off x="914400" y="0"/>
            <a:ext cx="8229600" cy="1938992"/>
          </a:xfrm>
          <a:prstGeom prst="rect">
            <a:avLst/>
          </a:prstGeom>
          <a:noFill/>
          <a:ln w="9525">
            <a:noFill/>
            <a:miter lim="800000"/>
            <a:headEnd/>
            <a:tailEnd/>
          </a:ln>
        </p:spPr>
        <p:txBody>
          <a:bodyPr>
            <a:prstTxWarp prst="textNoShape">
              <a:avLst/>
            </a:prstTxWarp>
            <a:spAutoFit/>
          </a:bodyPr>
          <a:lstStyle/>
          <a:p>
            <a:r>
              <a:rPr lang="en-US" dirty="0">
                <a:solidFill>
                  <a:srgbClr val="0000FF"/>
                </a:solidFill>
              </a:rPr>
              <a:t>To measure water volume we </a:t>
            </a:r>
            <a:r>
              <a:rPr lang="en-US" dirty="0" smtClean="0">
                <a:solidFill>
                  <a:srgbClr val="0000FF"/>
                </a:solidFill>
              </a:rPr>
              <a:t>use </a:t>
            </a:r>
            <a:r>
              <a:rPr lang="en-US" baseline="30000" dirty="0">
                <a:solidFill>
                  <a:srgbClr val="0000FF"/>
                </a:solidFill>
              </a:rPr>
              <a:t>3</a:t>
            </a:r>
            <a:r>
              <a:rPr lang="en-US" dirty="0">
                <a:solidFill>
                  <a:srgbClr val="0000FF"/>
                </a:solidFill>
              </a:rPr>
              <a:t>H</a:t>
            </a:r>
            <a:r>
              <a:rPr lang="en-US" baseline="-25000" dirty="0">
                <a:solidFill>
                  <a:srgbClr val="0000FF"/>
                </a:solidFill>
              </a:rPr>
              <a:t>2</a:t>
            </a:r>
            <a:r>
              <a:rPr lang="en-US" dirty="0">
                <a:solidFill>
                  <a:srgbClr val="0000FF"/>
                </a:solidFill>
              </a:rPr>
              <a:t>O or D</a:t>
            </a:r>
            <a:r>
              <a:rPr lang="en-US" baseline="-25000" dirty="0">
                <a:solidFill>
                  <a:srgbClr val="0000FF"/>
                </a:solidFill>
              </a:rPr>
              <a:t>2</a:t>
            </a:r>
            <a:r>
              <a:rPr lang="en-US" dirty="0">
                <a:solidFill>
                  <a:srgbClr val="0000FF"/>
                </a:solidFill>
              </a:rPr>
              <a:t>O</a:t>
            </a:r>
          </a:p>
          <a:p>
            <a:endParaRPr lang="en-US" dirty="0">
              <a:solidFill>
                <a:srgbClr val="0000FF"/>
              </a:solidFill>
            </a:endParaRPr>
          </a:p>
          <a:p>
            <a:r>
              <a:rPr lang="en-US" dirty="0">
                <a:solidFill>
                  <a:srgbClr val="0000FF"/>
                </a:solidFill>
              </a:rPr>
              <a:t>Polyethylene glycol and sodium </a:t>
            </a:r>
            <a:r>
              <a:rPr lang="en-US" dirty="0" err="1">
                <a:solidFill>
                  <a:srgbClr val="0000FF"/>
                </a:solidFill>
              </a:rPr>
              <a:t>thiosulfate</a:t>
            </a:r>
            <a:r>
              <a:rPr lang="en-US" dirty="0">
                <a:solidFill>
                  <a:srgbClr val="0000FF"/>
                </a:solidFill>
              </a:rPr>
              <a:t> can be used as markers for extracellular volume</a:t>
            </a:r>
            <a:endParaRPr lang="en-US" dirty="0" smtClean="0">
              <a:solidFill>
                <a:srgbClr val="0000FF"/>
              </a:solidFill>
            </a:endParaRPr>
          </a:p>
          <a:p>
            <a:endParaRPr lang="en-US" dirty="0">
              <a:solidFill>
                <a:srgbClr val="0000FF"/>
              </a:solidFill>
            </a:endParaRPr>
          </a:p>
        </p:txBody>
      </p:sp>
      <p:sp>
        <p:nvSpPr>
          <p:cNvPr id="3" name="TextBox 2"/>
          <p:cNvSpPr txBox="1"/>
          <p:nvPr/>
        </p:nvSpPr>
        <p:spPr>
          <a:xfrm>
            <a:off x="2438400" y="1524000"/>
            <a:ext cx="4013088" cy="461665"/>
          </a:xfrm>
          <a:prstGeom prst="rect">
            <a:avLst/>
          </a:prstGeom>
          <a:noFill/>
        </p:spPr>
        <p:txBody>
          <a:bodyPr wrap="none" rtlCol="0">
            <a:spAutoFit/>
          </a:bodyPr>
          <a:lstStyle/>
          <a:p>
            <a:r>
              <a:rPr lang="es-ES_tradnl" dirty="0" err="1" smtClean="0"/>
              <a:t>Example</a:t>
            </a:r>
            <a:r>
              <a:rPr lang="es-ES_tradnl" dirty="0" smtClean="0"/>
              <a:t> </a:t>
            </a:r>
            <a:r>
              <a:rPr lang="es-ES_tradnl" dirty="0" err="1" smtClean="0"/>
              <a:t>with</a:t>
            </a:r>
            <a:r>
              <a:rPr lang="es-ES_tradnl" dirty="0" smtClean="0"/>
              <a:t> body </a:t>
            </a:r>
            <a:r>
              <a:rPr lang="es-ES_tradnl" dirty="0" err="1" smtClean="0"/>
              <a:t>water</a:t>
            </a:r>
            <a:r>
              <a:rPr lang="es-ES_tradnl" dirty="0" smtClean="0"/>
              <a:t>...</a:t>
            </a:r>
            <a:endParaRPr lang="es-ES_tradnl" dirty="0"/>
          </a:p>
        </p:txBody>
      </p:sp>
      <p:sp>
        <p:nvSpPr>
          <p:cNvPr id="4" name="TextBox 3"/>
          <p:cNvSpPr txBox="1"/>
          <p:nvPr/>
        </p:nvSpPr>
        <p:spPr>
          <a:xfrm>
            <a:off x="228600" y="2133600"/>
            <a:ext cx="8153400" cy="4154983"/>
          </a:xfrm>
          <a:prstGeom prst="rect">
            <a:avLst/>
          </a:prstGeom>
          <a:noFill/>
        </p:spPr>
        <p:txBody>
          <a:bodyPr wrap="square" rtlCol="0">
            <a:spAutoFit/>
          </a:bodyPr>
          <a:lstStyle/>
          <a:p>
            <a:r>
              <a:rPr lang="es-ES_tradnl" dirty="0" smtClean="0"/>
              <a:t>A 30 </a:t>
            </a:r>
            <a:r>
              <a:rPr lang="es-ES_tradnl" dirty="0" err="1" smtClean="0"/>
              <a:t>kg</a:t>
            </a:r>
            <a:r>
              <a:rPr lang="es-ES_tradnl" dirty="0" smtClean="0"/>
              <a:t> </a:t>
            </a:r>
            <a:r>
              <a:rPr lang="es-ES_tradnl" dirty="0" err="1" smtClean="0"/>
              <a:t>female</a:t>
            </a:r>
            <a:r>
              <a:rPr lang="es-ES_tradnl" dirty="0" smtClean="0"/>
              <a:t> </a:t>
            </a:r>
            <a:r>
              <a:rPr lang="es-ES_tradnl" dirty="0" err="1" smtClean="0"/>
              <a:t>emperor</a:t>
            </a:r>
            <a:r>
              <a:rPr lang="es-ES_tradnl" dirty="0" smtClean="0"/>
              <a:t> </a:t>
            </a:r>
            <a:r>
              <a:rPr lang="es-ES_tradnl" dirty="0" err="1" smtClean="0"/>
              <a:t>penguin</a:t>
            </a:r>
            <a:r>
              <a:rPr lang="es-ES_tradnl" dirty="0" smtClean="0"/>
              <a:t> </a:t>
            </a:r>
            <a:r>
              <a:rPr lang="es-ES_tradnl" dirty="0" err="1" smtClean="0"/>
              <a:t>is</a:t>
            </a:r>
            <a:r>
              <a:rPr lang="es-ES_tradnl" dirty="0" smtClean="0"/>
              <a:t> </a:t>
            </a:r>
            <a:r>
              <a:rPr lang="es-ES_tradnl" dirty="0" err="1" smtClean="0"/>
              <a:t>injected</a:t>
            </a:r>
            <a:r>
              <a:rPr lang="es-ES_tradnl" dirty="0" smtClean="0"/>
              <a:t> </a:t>
            </a:r>
            <a:r>
              <a:rPr lang="es-ES_tradnl" dirty="0" err="1" smtClean="0"/>
              <a:t>with</a:t>
            </a:r>
            <a:r>
              <a:rPr lang="es-ES_tradnl" dirty="0" smtClean="0"/>
              <a:t> 100</a:t>
            </a:r>
            <a:r>
              <a:rPr lang="en-US" dirty="0" smtClean="0"/>
              <a:t>0</a:t>
            </a:r>
            <a:r>
              <a:rPr lang="es-ES_tradnl" dirty="0" smtClean="0"/>
              <a:t> </a:t>
            </a:r>
            <a:r>
              <a:rPr lang="es-ES_tradnl" dirty="0" err="1" smtClean="0"/>
              <a:t>cpm</a:t>
            </a:r>
            <a:r>
              <a:rPr lang="es-ES_tradnl" dirty="0" smtClean="0"/>
              <a:t> (</a:t>
            </a:r>
            <a:r>
              <a:rPr lang="es-ES_tradnl" dirty="0" err="1" smtClean="0"/>
              <a:t>counts</a:t>
            </a:r>
            <a:r>
              <a:rPr lang="es-ES_tradnl" dirty="0" smtClean="0"/>
              <a:t> </a:t>
            </a:r>
            <a:r>
              <a:rPr lang="es-ES_tradnl" dirty="0" err="1" smtClean="0"/>
              <a:t>per</a:t>
            </a:r>
            <a:r>
              <a:rPr lang="es-ES_tradnl" dirty="0" smtClean="0"/>
              <a:t> minute) </a:t>
            </a:r>
            <a:r>
              <a:rPr lang="es-ES_tradnl" dirty="0" err="1" smtClean="0"/>
              <a:t>of</a:t>
            </a:r>
            <a:r>
              <a:rPr lang="es-ES_tradnl" dirty="0" smtClean="0"/>
              <a:t> </a:t>
            </a:r>
            <a:r>
              <a:rPr lang="es-ES_tradnl" baseline="30000" dirty="0" smtClean="0"/>
              <a:t>3</a:t>
            </a:r>
            <a:r>
              <a:rPr lang="es-ES_tradnl" dirty="0" smtClean="0"/>
              <a:t>H</a:t>
            </a:r>
            <a:r>
              <a:rPr lang="es-ES_tradnl" baseline="-25000" dirty="0" smtClean="0"/>
              <a:t>2</a:t>
            </a:r>
            <a:r>
              <a:rPr lang="es-ES_tradnl" dirty="0" smtClean="0"/>
              <a:t>O. </a:t>
            </a:r>
            <a:r>
              <a:rPr lang="es-ES_tradnl" dirty="0" err="1" smtClean="0"/>
              <a:t>After</a:t>
            </a:r>
            <a:r>
              <a:rPr lang="es-ES_tradnl" dirty="0" smtClean="0"/>
              <a:t> 15 minutes </a:t>
            </a:r>
            <a:r>
              <a:rPr lang="es-ES_tradnl" dirty="0" err="1" smtClean="0"/>
              <a:t>of</a:t>
            </a:r>
            <a:r>
              <a:rPr lang="es-ES_tradnl" dirty="0" smtClean="0"/>
              <a:t> </a:t>
            </a:r>
            <a:r>
              <a:rPr lang="es-ES_tradnl" dirty="0" err="1" smtClean="0"/>
              <a:t>equilibration</a:t>
            </a:r>
            <a:r>
              <a:rPr lang="es-ES_tradnl" dirty="0" smtClean="0"/>
              <a:t>, a </a:t>
            </a:r>
            <a:r>
              <a:rPr lang="es-ES_tradnl" dirty="0" err="1" smtClean="0"/>
              <a:t>blood</a:t>
            </a:r>
            <a:r>
              <a:rPr lang="es-ES_tradnl" dirty="0" smtClean="0"/>
              <a:t> </a:t>
            </a:r>
            <a:r>
              <a:rPr lang="es-ES_tradnl" dirty="0" err="1" smtClean="0"/>
              <a:t>sample</a:t>
            </a:r>
            <a:r>
              <a:rPr lang="es-ES_tradnl" dirty="0" smtClean="0"/>
              <a:t> </a:t>
            </a:r>
            <a:r>
              <a:rPr lang="es-ES_tradnl" dirty="0" err="1" smtClean="0"/>
              <a:t>was</a:t>
            </a:r>
            <a:r>
              <a:rPr lang="es-ES_tradnl" dirty="0" smtClean="0"/>
              <a:t> </a:t>
            </a:r>
            <a:r>
              <a:rPr lang="es-ES_tradnl" dirty="0" err="1" smtClean="0"/>
              <a:t>taken</a:t>
            </a:r>
            <a:r>
              <a:rPr lang="es-ES_tradnl" dirty="0" smtClean="0"/>
              <a:t> </a:t>
            </a:r>
            <a:r>
              <a:rPr lang="es-ES_tradnl" dirty="0" err="1" smtClean="0"/>
              <a:t>and</a:t>
            </a:r>
            <a:r>
              <a:rPr lang="es-ES_tradnl" dirty="0" smtClean="0"/>
              <a:t> </a:t>
            </a:r>
            <a:r>
              <a:rPr lang="es-ES_tradnl" dirty="0" err="1" smtClean="0"/>
              <a:t>after</a:t>
            </a:r>
            <a:r>
              <a:rPr lang="es-ES_tradnl" dirty="0" smtClean="0"/>
              <a:t> </a:t>
            </a:r>
            <a:r>
              <a:rPr lang="es-ES_tradnl" dirty="0" err="1" smtClean="0"/>
              <a:t>extracting</a:t>
            </a:r>
            <a:r>
              <a:rPr lang="es-ES_tradnl" dirty="0" smtClean="0"/>
              <a:t> </a:t>
            </a:r>
            <a:r>
              <a:rPr lang="es-ES_tradnl" dirty="0" err="1" smtClean="0"/>
              <a:t>the</a:t>
            </a:r>
            <a:r>
              <a:rPr lang="es-ES_tradnl" dirty="0" smtClean="0"/>
              <a:t> </a:t>
            </a:r>
            <a:r>
              <a:rPr lang="es-ES_tradnl" dirty="0" err="1" smtClean="0"/>
              <a:t>water</a:t>
            </a:r>
            <a:r>
              <a:rPr lang="es-ES_tradnl" dirty="0" smtClean="0"/>
              <a:t> </a:t>
            </a:r>
            <a:r>
              <a:rPr lang="es-ES_tradnl" dirty="0" err="1" smtClean="0"/>
              <a:t>from</a:t>
            </a:r>
            <a:r>
              <a:rPr lang="es-ES_tradnl" dirty="0" smtClean="0"/>
              <a:t> </a:t>
            </a:r>
            <a:r>
              <a:rPr lang="es-ES_tradnl" dirty="0" err="1" smtClean="0"/>
              <a:t>the</a:t>
            </a:r>
            <a:r>
              <a:rPr lang="es-ES_tradnl" dirty="0" smtClean="0"/>
              <a:t> </a:t>
            </a:r>
            <a:r>
              <a:rPr lang="es-ES_tradnl" dirty="0" err="1" smtClean="0"/>
              <a:t>sample</a:t>
            </a:r>
            <a:r>
              <a:rPr lang="es-ES_tradnl" dirty="0" smtClean="0"/>
              <a:t> </a:t>
            </a:r>
            <a:r>
              <a:rPr lang="es-ES_tradnl" dirty="0" err="1" smtClean="0"/>
              <a:t>it</a:t>
            </a:r>
            <a:r>
              <a:rPr lang="es-ES_tradnl" dirty="0" smtClean="0"/>
              <a:t> </a:t>
            </a:r>
            <a:r>
              <a:rPr lang="es-ES_tradnl" dirty="0" err="1" smtClean="0"/>
              <a:t>was</a:t>
            </a:r>
            <a:r>
              <a:rPr lang="es-ES_tradnl" dirty="0" smtClean="0"/>
              <a:t> </a:t>
            </a:r>
            <a:r>
              <a:rPr lang="es-ES_tradnl" dirty="0" err="1" smtClean="0"/>
              <a:t>found</a:t>
            </a:r>
            <a:r>
              <a:rPr lang="es-ES_tradnl" dirty="0" smtClean="0"/>
              <a:t> </a:t>
            </a:r>
            <a:r>
              <a:rPr lang="es-ES_tradnl" dirty="0" err="1" smtClean="0"/>
              <a:t>that</a:t>
            </a:r>
            <a:r>
              <a:rPr lang="es-ES_tradnl" dirty="0" smtClean="0"/>
              <a:t> </a:t>
            </a:r>
            <a:r>
              <a:rPr lang="es-ES_tradnl" dirty="0" err="1" smtClean="0"/>
              <a:t>it</a:t>
            </a:r>
            <a:r>
              <a:rPr lang="es-ES_tradnl" dirty="0" smtClean="0"/>
              <a:t> </a:t>
            </a:r>
            <a:r>
              <a:rPr lang="es-ES_tradnl" dirty="0" err="1" smtClean="0"/>
              <a:t>contained</a:t>
            </a:r>
            <a:r>
              <a:rPr lang="es-ES_tradnl" dirty="0" smtClean="0"/>
              <a:t> 60.6 </a:t>
            </a:r>
            <a:r>
              <a:rPr lang="es-ES_tradnl" dirty="0" err="1" smtClean="0"/>
              <a:t>cpms</a:t>
            </a:r>
            <a:r>
              <a:rPr lang="es-ES_tradnl" dirty="0" smtClean="0"/>
              <a:t>/L. </a:t>
            </a:r>
            <a:r>
              <a:rPr lang="es-ES_tradnl" dirty="0" err="1" smtClean="0"/>
              <a:t>This</a:t>
            </a:r>
            <a:r>
              <a:rPr lang="es-ES_tradnl" dirty="0" smtClean="0"/>
              <a:t> </a:t>
            </a:r>
            <a:r>
              <a:rPr lang="es-ES_tradnl" dirty="0" err="1" smtClean="0"/>
              <a:t>means</a:t>
            </a:r>
            <a:r>
              <a:rPr lang="es-ES_tradnl" dirty="0" smtClean="0"/>
              <a:t> </a:t>
            </a:r>
            <a:r>
              <a:rPr lang="es-ES_tradnl" dirty="0" err="1" smtClean="0"/>
              <a:t>that</a:t>
            </a:r>
            <a:r>
              <a:rPr lang="es-ES_tradnl" dirty="0" smtClean="0"/>
              <a:t> body </a:t>
            </a:r>
            <a:r>
              <a:rPr lang="es-ES_tradnl" dirty="0" err="1" smtClean="0"/>
              <a:t>water</a:t>
            </a:r>
            <a:r>
              <a:rPr lang="es-ES_tradnl" dirty="0" smtClean="0"/>
              <a:t> </a:t>
            </a:r>
            <a:r>
              <a:rPr lang="es-ES_tradnl" dirty="0" err="1" smtClean="0"/>
              <a:t>represents</a:t>
            </a:r>
            <a:r>
              <a:rPr lang="es-ES_tradnl" dirty="0" smtClean="0"/>
              <a:t> ________ </a:t>
            </a:r>
            <a:r>
              <a:rPr lang="es-ES_tradnl" dirty="0" err="1" smtClean="0"/>
              <a:t>of</a:t>
            </a:r>
            <a:r>
              <a:rPr lang="es-ES_tradnl" dirty="0" smtClean="0"/>
              <a:t> </a:t>
            </a:r>
            <a:r>
              <a:rPr lang="es-ES_tradnl" dirty="0" err="1" smtClean="0"/>
              <a:t>the</a:t>
            </a:r>
            <a:r>
              <a:rPr lang="es-ES_tradnl" dirty="0" smtClean="0"/>
              <a:t> </a:t>
            </a:r>
            <a:r>
              <a:rPr lang="es-ES_tradnl" dirty="0" err="1" smtClean="0"/>
              <a:t>penguins</a:t>
            </a:r>
            <a:r>
              <a:rPr lang="es-ES_tradnl" dirty="0" smtClean="0"/>
              <a:t> body </a:t>
            </a:r>
            <a:r>
              <a:rPr lang="es-ES_tradnl" dirty="0" err="1" smtClean="0"/>
              <a:t>mass</a:t>
            </a:r>
            <a:r>
              <a:rPr lang="es-ES_tradnl" dirty="0" smtClean="0"/>
              <a:t>.</a:t>
            </a:r>
          </a:p>
          <a:p>
            <a:endParaRPr lang="es-ES_tradnl" dirty="0" smtClean="0"/>
          </a:p>
          <a:p>
            <a:r>
              <a:rPr lang="es-ES_tradnl" dirty="0" smtClean="0"/>
              <a:t>A) 60% </a:t>
            </a:r>
          </a:p>
          <a:p>
            <a:r>
              <a:rPr lang="es-ES_tradnl" dirty="0" smtClean="0"/>
              <a:t>B) 45%</a:t>
            </a:r>
          </a:p>
          <a:p>
            <a:r>
              <a:rPr lang="es-ES_tradnl" dirty="0" smtClean="0"/>
              <a:t>C) 55% </a:t>
            </a:r>
          </a:p>
          <a:p>
            <a:r>
              <a:rPr lang="es-ES_tradnl" dirty="0" smtClean="0"/>
              <a:t>D) 75%</a:t>
            </a:r>
            <a:endParaRPr lang="es-ES_tradnl" dirty="0"/>
          </a:p>
        </p:txBody>
      </p:sp>
      <p:pic>
        <p:nvPicPr>
          <p:cNvPr id="6" name="Picture 5"/>
          <p:cNvPicPr>
            <a:picLocks noChangeAspect="1"/>
          </p:cNvPicPr>
          <p:nvPr/>
        </p:nvPicPr>
        <p:blipFill>
          <a:blip r:embed="rId2"/>
          <a:stretch>
            <a:fillRect/>
          </a:stretch>
        </p:blipFill>
        <p:spPr>
          <a:xfrm>
            <a:off x="7467600" y="4267200"/>
            <a:ext cx="1180464" cy="1276350"/>
          </a:xfrm>
          <a:prstGeom prst="rect">
            <a:avLst/>
          </a:prstGeom>
        </p:spPr>
      </p:pic>
      <p:sp>
        <p:nvSpPr>
          <p:cNvPr id="7" name="Slide Number Placeholder 6"/>
          <p:cNvSpPr>
            <a:spLocks noGrp="1"/>
          </p:cNvSpPr>
          <p:nvPr>
            <p:ph type="sldNum" sz="quarter" idx="12"/>
          </p:nvPr>
        </p:nvSpPr>
        <p:spPr/>
        <p:txBody>
          <a:bodyPr/>
          <a:lstStyle/>
          <a:p>
            <a:pPr>
              <a:defRPr/>
            </a:pPr>
            <a:fld id="{DFE8AACF-BC80-AA4C-A8D8-930F20AFDF6F}" type="slidenum">
              <a:rPr lang="en-US" smtClean="0"/>
              <a:pPr>
                <a:defRPr/>
              </a:pPr>
              <a:t>29</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81400" y="0"/>
            <a:ext cx="1410913" cy="523220"/>
          </a:xfrm>
          <a:prstGeom prst="rect">
            <a:avLst/>
          </a:prstGeom>
          <a:noFill/>
        </p:spPr>
        <p:txBody>
          <a:bodyPr wrap="none" rtlCol="0">
            <a:spAutoFit/>
          </a:bodyPr>
          <a:lstStyle/>
          <a:p>
            <a:r>
              <a:rPr lang="en-US" sz="2800" dirty="0" smtClean="0">
                <a:latin typeface="Comic Sans MS"/>
                <a:cs typeface="Comic Sans MS"/>
              </a:rPr>
              <a:t>Outline</a:t>
            </a:r>
            <a:endParaRPr lang="en-US" sz="2800" dirty="0">
              <a:latin typeface="Comic Sans MS"/>
              <a:cs typeface="Comic Sans MS"/>
            </a:endParaRPr>
          </a:p>
        </p:txBody>
      </p:sp>
      <p:sp>
        <p:nvSpPr>
          <p:cNvPr id="5" name="TextBox 4"/>
          <p:cNvSpPr txBox="1"/>
          <p:nvPr/>
        </p:nvSpPr>
        <p:spPr>
          <a:xfrm>
            <a:off x="457200" y="609600"/>
            <a:ext cx="8258165" cy="8094524"/>
          </a:xfrm>
          <a:prstGeom prst="rect">
            <a:avLst/>
          </a:prstGeom>
          <a:noFill/>
        </p:spPr>
        <p:txBody>
          <a:bodyPr wrap="none" rtlCol="0">
            <a:spAutoFit/>
          </a:bodyPr>
          <a:lstStyle/>
          <a:p>
            <a:r>
              <a:rPr lang="en-US" sz="2000" dirty="0" smtClean="0">
                <a:latin typeface="Comic Sans MS"/>
                <a:cs typeface="Comic Sans MS"/>
              </a:rPr>
              <a:t>-Osmosis (please review, it is stuff from LIFE 1010!)</a:t>
            </a:r>
          </a:p>
          <a:p>
            <a:r>
              <a:rPr lang="en-US" sz="2000" dirty="0" smtClean="0">
                <a:latin typeface="Comic Sans MS"/>
                <a:cs typeface="Comic Sans MS"/>
              </a:rPr>
              <a:t>-Body fluids and compartments</a:t>
            </a:r>
          </a:p>
          <a:p>
            <a:r>
              <a:rPr lang="en-US" sz="2000" dirty="0" smtClean="0">
                <a:latin typeface="Comic Sans MS"/>
                <a:cs typeface="Comic Sans MS"/>
              </a:rPr>
              <a:t>-The dilution principle</a:t>
            </a:r>
          </a:p>
          <a:p>
            <a:r>
              <a:rPr lang="en-US" sz="2000" dirty="0" smtClean="0">
                <a:latin typeface="Comic Sans MS"/>
                <a:cs typeface="Comic Sans MS"/>
              </a:rPr>
              <a:t>-Aquatic environments (fresh- and seawater)</a:t>
            </a:r>
          </a:p>
          <a:p>
            <a:r>
              <a:rPr lang="en-US" sz="2000" dirty="0" smtClean="0">
                <a:latin typeface="Comic Sans MS"/>
                <a:cs typeface="Comic Sans MS"/>
              </a:rPr>
              <a:t>-</a:t>
            </a:r>
            <a:r>
              <a:rPr lang="en-US" sz="2000" dirty="0" err="1" smtClean="0">
                <a:latin typeface="Comic Sans MS"/>
                <a:cs typeface="Comic Sans MS"/>
              </a:rPr>
              <a:t>Osmoconformers</a:t>
            </a:r>
            <a:r>
              <a:rPr lang="en-US" sz="2000" dirty="0" smtClean="0">
                <a:latin typeface="Comic Sans MS"/>
                <a:cs typeface="Comic Sans MS"/>
              </a:rPr>
              <a:t> and </a:t>
            </a:r>
            <a:r>
              <a:rPr lang="en-US" sz="2000" dirty="0" err="1" smtClean="0">
                <a:latin typeface="Comic Sans MS"/>
                <a:cs typeface="Comic Sans MS"/>
              </a:rPr>
              <a:t>osmoregulators</a:t>
            </a:r>
            <a:endParaRPr lang="en-US" sz="2000" dirty="0" smtClean="0">
              <a:latin typeface="Comic Sans MS"/>
              <a:cs typeface="Comic Sans MS"/>
            </a:endParaRPr>
          </a:p>
          <a:p>
            <a:r>
              <a:rPr lang="en-US" sz="2000" dirty="0" smtClean="0">
                <a:latin typeface="Comic Sans MS"/>
                <a:cs typeface="Comic Sans MS"/>
              </a:rPr>
              <a:t>-The composition of body fluids in animals (intra- and extracellular)</a:t>
            </a:r>
          </a:p>
          <a:p>
            <a:r>
              <a:rPr lang="en-US" sz="2000" dirty="0" smtClean="0">
                <a:latin typeface="Comic Sans MS"/>
                <a:cs typeface="Comic Sans MS"/>
              </a:rPr>
              <a:t>-Teleost fish in fresh and saltwater</a:t>
            </a:r>
          </a:p>
          <a:p>
            <a:r>
              <a:rPr lang="en-US" sz="2000" dirty="0" smtClean="0">
                <a:latin typeface="Comic Sans MS"/>
                <a:cs typeface="Comic Sans MS"/>
              </a:rPr>
              <a:t>-Salt glands</a:t>
            </a:r>
          </a:p>
          <a:p>
            <a:r>
              <a:rPr lang="en-US" sz="2000" dirty="0" smtClean="0">
                <a:latin typeface="Comic Sans MS"/>
                <a:cs typeface="Comic Sans MS"/>
              </a:rPr>
              <a:t>-The water balance of a terrestrial animal</a:t>
            </a:r>
          </a:p>
          <a:p>
            <a:r>
              <a:rPr lang="en-US" sz="2000" dirty="0" smtClean="0">
                <a:latin typeface="Comic Sans MS"/>
                <a:cs typeface="Comic Sans MS"/>
              </a:rPr>
              <a:t>-Metabolic water</a:t>
            </a:r>
          </a:p>
          <a:p>
            <a:r>
              <a:rPr lang="en-US" sz="2000" dirty="0" smtClean="0">
                <a:latin typeface="Comic Sans MS"/>
                <a:cs typeface="Comic Sans MS"/>
              </a:rPr>
              <a:t>-</a:t>
            </a:r>
            <a:r>
              <a:rPr lang="en-US" sz="2000" dirty="0" err="1" smtClean="0">
                <a:latin typeface="Comic Sans MS"/>
                <a:cs typeface="Comic Sans MS"/>
              </a:rPr>
              <a:t>Nitrogenated</a:t>
            </a:r>
            <a:r>
              <a:rPr lang="en-US" sz="2000" dirty="0" smtClean="0">
                <a:latin typeface="Comic Sans MS"/>
                <a:cs typeface="Comic Sans MS"/>
              </a:rPr>
              <a:t> waste products</a:t>
            </a:r>
          </a:p>
          <a:p>
            <a:r>
              <a:rPr lang="en-US" sz="2000" dirty="0" smtClean="0">
                <a:latin typeface="Comic Sans MS"/>
                <a:cs typeface="Comic Sans MS"/>
              </a:rPr>
              <a:t>-All sorts of </a:t>
            </a:r>
            <a:r>
              <a:rPr lang="en-US" sz="2000" dirty="0" err="1" smtClean="0">
                <a:latin typeface="Comic Sans MS"/>
                <a:cs typeface="Comic Sans MS"/>
              </a:rPr>
              <a:t>osmoregulatory</a:t>
            </a:r>
            <a:r>
              <a:rPr lang="en-US" sz="2000" dirty="0" smtClean="0">
                <a:latin typeface="Comic Sans MS"/>
                <a:cs typeface="Comic Sans MS"/>
              </a:rPr>
              <a:t> organs</a:t>
            </a:r>
          </a:p>
          <a:p>
            <a:r>
              <a:rPr lang="en-US" sz="2000" dirty="0" smtClean="0">
                <a:latin typeface="Comic Sans MS"/>
                <a:cs typeface="Comic Sans MS"/>
              </a:rPr>
              <a:t>-Kidneys</a:t>
            </a:r>
          </a:p>
          <a:p>
            <a:r>
              <a:rPr lang="en-US" sz="2000" dirty="0" smtClean="0">
                <a:latin typeface="Comic Sans MS"/>
                <a:cs typeface="Comic Sans MS"/>
              </a:rPr>
              <a:t>-Hemodialysis</a:t>
            </a:r>
          </a:p>
          <a:p>
            <a:r>
              <a:rPr lang="en-US" sz="2000" dirty="0" smtClean="0">
                <a:latin typeface="Comic Sans MS"/>
                <a:cs typeface="Comic Sans MS"/>
              </a:rPr>
              <a:t>-Nephrons and their parts</a:t>
            </a:r>
          </a:p>
          <a:p>
            <a:r>
              <a:rPr lang="en-US" sz="2000" dirty="0" smtClean="0">
                <a:latin typeface="Comic Sans MS"/>
                <a:cs typeface="Comic Sans MS"/>
              </a:rPr>
              <a:t>-U/P ratios</a:t>
            </a:r>
          </a:p>
          <a:p>
            <a:r>
              <a:rPr lang="en-US" sz="2000" dirty="0" smtClean="0">
                <a:latin typeface="Comic Sans MS"/>
                <a:cs typeface="Comic Sans MS"/>
              </a:rPr>
              <a:t>-How do mammals concentrate urine</a:t>
            </a:r>
          </a:p>
          <a:p>
            <a:r>
              <a:rPr lang="en-US" sz="2000" dirty="0" smtClean="0">
                <a:latin typeface="Comic Sans MS"/>
                <a:cs typeface="Comic Sans MS"/>
              </a:rPr>
              <a:t>-ADH</a:t>
            </a:r>
          </a:p>
          <a:p>
            <a:endParaRPr lang="en-US" sz="2000" dirty="0" smtClean="0">
              <a:latin typeface="Comic Sans MS"/>
              <a:cs typeface="Comic Sans MS"/>
            </a:endParaRPr>
          </a:p>
          <a:p>
            <a:endParaRPr lang="en-US" sz="2000" dirty="0" smtClean="0">
              <a:latin typeface="Comic Sans MS"/>
              <a:cs typeface="Comic Sans MS"/>
            </a:endParaRPr>
          </a:p>
          <a:p>
            <a:endParaRPr lang="en-US" sz="2000" dirty="0" smtClean="0">
              <a:latin typeface="Comic Sans MS"/>
              <a:cs typeface="Comic Sans MS"/>
            </a:endParaRPr>
          </a:p>
          <a:p>
            <a:endParaRPr lang="en-US" sz="2000" dirty="0" smtClean="0">
              <a:latin typeface="Comic Sans MS"/>
              <a:cs typeface="Comic Sans MS"/>
            </a:endParaRPr>
          </a:p>
          <a:p>
            <a:endParaRPr lang="en-US" sz="2000" dirty="0" smtClean="0">
              <a:latin typeface="Comic Sans MS"/>
              <a:cs typeface="Comic Sans MS"/>
            </a:endParaRPr>
          </a:p>
          <a:p>
            <a:endParaRPr lang="en-US" sz="2000" dirty="0" smtClean="0">
              <a:latin typeface="Comic Sans MS"/>
              <a:cs typeface="Comic Sans MS"/>
            </a:endParaRPr>
          </a:p>
          <a:p>
            <a:endParaRPr lang="en-US" sz="2000" dirty="0" smtClean="0">
              <a:latin typeface="Comic Sans MS"/>
              <a:cs typeface="Comic Sans MS"/>
            </a:endParaRPr>
          </a:p>
          <a:p>
            <a:endParaRPr lang="en-US" sz="2000" dirty="0">
              <a:latin typeface="Comic Sans MS"/>
              <a:cs typeface="Comic Sans MS"/>
            </a:endParaRPr>
          </a:p>
        </p:txBody>
      </p:sp>
    </p:spTree>
    <p:extLst>
      <p:ext uri="{BB962C8B-B14F-4D97-AF65-F5344CB8AC3E}">
        <p14:creationId xmlns:p14="http://schemas.microsoft.com/office/powerpoint/2010/main" val="29032688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Box 1"/>
          <p:cNvSpPr txBox="1">
            <a:spLocks noChangeArrowheads="1"/>
          </p:cNvSpPr>
          <p:nvPr/>
        </p:nvSpPr>
        <p:spPr bwMode="auto">
          <a:xfrm>
            <a:off x="914400" y="0"/>
            <a:ext cx="8229600" cy="1938992"/>
          </a:xfrm>
          <a:prstGeom prst="rect">
            <a:avLst/>
          </a:prstGeom>
          <a:noFill/>
          <a:ln w="9525">
            <a:noFill/>
            <a:miter lim="800000"/>
            <a:headEnd/>
            <a:tailEnd/>
          </a:ln>
        </p:spPr>
        <p:txBody>
          <a:bodyPr>
            <a:prstTxWarp prst="textNoShape">
              <a:avLst/>
            </a:prstTxWarp>
            <a:spAutoFit/>
          </a:bodyPr>
          <a:lstStyle/>
          <a:p>
            <a:r>
              <a:rPr lang="en-US" dirty="0"/>
              <a:t>To measure water volume we </a:t>
            </a:r>
            <a:r>
              <a:rPr lang="en-US" dirty="0" smtClean="0"/>
              <a:t>use </a:t>
            </a:r>
            <a:r>
              <a:rPr lang="en-US" baseline="30000" dirty="0"/>
              <a:t>3</a:t>
            </a:r>
            <a:r>
              <a:rPr lang="en-US" dirty="0"/>
              <a:t>H</a:t>
            </a:r>
            <a:r>
              <a:rPr lang="en-US" baseline="-25000" dirty="0"/>
              <a:t>2</a:t>
            </a:r>
            <a:r>
              <a:rPr lang="en-US" dirty="0"/>
              <a:t>O or D</a:t>
            </a:r>
            <a:r>
              <a:rPr lang="en-US" baseline="-25000" dirty="0"/>
              <a:t>2</a:t>
            </a:r>
            <a:r>
              <a:rPr lang="en-US" dirty="0"/>
              <a:t>O</a:t>
            </a:r>
          </a:p>
          <a:p>
            <a:endParaRPr lang="en-US" dirty="0"/>
          </a:p>
          <a:p>
            <a:r>
              <a:rPr lang="en-US" dirty="0"/>
              <a:t>Polyethylene glycol and sodium </a:t>
            </a:r>
            <a:r>
              <a:rPr lang="en-US" dirty="0" err="1"/>
              <a:t>thiosulfate</a:t>
            </a:r>
            <a:r>
              <a:rPr lang="en-US" dirty="0"/>
              <a:t> can be used as markers for extracellular volume</a:t>
            </a:r>
            <a:endParaRPr lang="en-US" dirty="0" smtClean="0"/>
          </a:p>
          <a:p>
            <a:endParaRPr lang="en-US" dirty="0"/>
          </a:p>
        </p:txBody>
      </p:sp>
      <p:sp>
        <p:nvSpPr>
          <p:cNvPr id="3" name="TextBox 2"/>
          <p:cNvSpPr txBox="1"/>
          <p:nvPr/>
        </p:nvSpPr>
        <p:spPr>
          <a:xfrm>
            <a:off x="2438400" y="1524000"/>
            <a:ext cx="4013088" cy="461665"/>
          </a:xfrm>
          <a:prstGeom prst="rect">
            <a:avLst/>
          </a:prstGeom>
          <a:noFill/>
        </p:spPr>
        <p:txBody>
          <a:bodyPr wrap="none" rtlCol="0">
            <a:spAutoFit/>
          </a:bodyPr>
          <a:lstStyle/>
          <a:p>
            <a:r>
              <a:rPr lang="es-ES_tradnl" dirty="0" err="1" smtClean="0"/>
              <a:t>Example</a:t>
            </a:r>
            <a:r>
              <a:rPr lang="es-ES_tradnl" dirty="0" smtClean="0"/>
              <a:t> </a:t>
            </a:r>
            <a:r>
              <a:rPr lang="es-ES_tradnl" dirty="0" err="1" smtClean="0"/>
              <a:t>with</a:t>
            </a:r>
            <a:r>
              <a:rPr lang="es-ES_tradnl" dirty="0" smtClean="0"/>
              <a:t> body </a:t>
            </a:r>
            <a:r>
              <a:rPr lang="es-ES_tradnl" dirty="0" err="1" smtClean="0"/>
              <a:t>water</a:t>
            </a:r>
            <a:r>
              <a:rPr lang="es-ES_tradnl" dirty="0" smtClean="0"/>
              <a:t>...</a:t>
            </a:r>
            <a:endParaRPr lang="es-ES_tradnl" dirty="0"/>
          </a:p>
        </p:txBody>
      </p:sp>
      <p:sp>
        <p:nvSpPr>
          <p:cNvPr id="4" name="TextBox 3"/>
          <p:cNvSpPr txBox="1"/>
          <p:nvPr/>
        </p:nvSpPr>
        <p:spPr>
          <a:xfrm>
            <a:off x="228600" y="2133600"/>
            <a:ext cx="8153400" cy="4154983"/>
          </a:xfrm>
          <a:prstGeom prst="rect">
            <a:avLst/>
          </a:prstGeom>
          <a:noFill/>
        </p:spPr>
        <p:txBody>
          <a:bodyPr wrap="square" rtlCol="0">
            <a:spAutoFit/>
          </a:bodyPr>
          <a:lstStyle/>
          <a:p>
            <a:r>
              <a:rPr lang="es-ES_tradnl" dirty="0" smtClean="0"/>
              <a:t>A 30 </a:t>
            </a:r>
            <a:r>
              <a:rPr lang="es-ES_tradnl" dirty="0" err="1" smtClean="0"/>
              <a:t>kg</a:t>
            </a:r>
            <a:r>
              <a:rPr lang="es-ES_tradnl" dirty="0" smtClean="0"/>
              <a:t> </a:t>
            </a:r>
            <a:r>
              <a:rPr lang="es-ES_tradnl" dirty="0" err="1" smtClean="0"/>
              <a:t>female</a:t>
            </a:r>
            <a:r>
              <a:rPr lang="es-ES_tradnl" dirty="0" smtClean="0"/>
              <a:t> </a:t>
            </a:r>
            <a:r>
              <a:rPr lang="es-ES_tradnl" dirty="0" err="1" smtClean="0"/>
              <a:t>emperor</a:t>
            </a:r>
            <a:r>
              <a:rPr lang="es-ES_tradnl" dirty="0" smtClean="0"/>
              <a:t> </a:t>
            </a:r>
            <a:r>
              <a:rPr lang="es-ES_tradnl" dirty="0" err="1" smtClean="0"/>
              <a:t>penguin</a:t>
            </a:r>
            <a:r>
              <a:rPr lang="es-ES_tradnl" dirty="0" smtClean="0"/>
              <a:t> </a:t>
            </a:r>
            <a:r>
              <a:rPr lang="es-ES_tradnl" dirty="0" err="1" smtClean="0"/>
              <a:t>is</a:t>
            </a:r>
            <a:r>
              <a:rPr lang="es-ES_tradnl" dirty="0" smtClean="0"/>
              <a:t> </a:t>
            </a:r>
            <a:r>
              <a:rPr lang="es-ES_tradnl" dirty="0" err="1" smtClean="0"/>
              <a:t>injected</a:t>
            </a:r>
            <a:r>
              <a:rPr lang="es-ES_tradnl" dirty="0" smtClean="0"/>
              <a:t> </a:t>
            </a:r>
            <a:r>
              <a:rPr lang="es-ES_tradnl" dirty="0" err="1" smtClean="0"/>
              <a:t>with</a:t>
            </a:r>
            <a:r>
              <a:rPr lang="es-ES_tradnl" dirty="0" smtClean="0"/>
              <a:t> 100</a:t>
            </a:r>
            <a:r>
              <a:rPr lang="en-US" dirty="0" smtClean="0"/>
              <a:t>0</a:t>
            </a:r>
            <a:r>
              <a:rPr lang="es-ES_tradnl" dirty="0" smtClean="0"/>
              <a:t> </a:t>
            </a:r>
            <a:r>
              <a:rPr lang="es-ES_tradnl" dirty="0" err="1" smtClean="0"/>
              <a:t>cpm</a:t>
            </a:r>
            <a:r>
              <a:rPr lang="es-ES_tradnl" dirty="0" smtClean="0"/>
              <a:t> (</a:t>
            </a:r>
            <a:r>
              <a:rPr lang="es-ES_tradnl" dirty="0" err="1" smtClean="0"/>
              <a:t>counts</a:t>
            </a:r>
            <a:r>
              <a:rPr lang="es-ES_tradnl" dirty="0" smtClean="0"/>
              <a:t> </a:t>
            </a:r>
            <a:r>
              <a:rPr lang="es-ES_tradnl" dirty="0" err="1" smtClean="0"/>
              <a:t>per</a:t>
            </a:r>
            <a:r>
              <a:rPr lang="es-ES_tradnl" dirty="0" smtClean="0"/>
              <a:t> minute) </a:t>
            </a:r>
            <a:r>
              <a:rPr lang="es-ES_tradnl" dirty="0" err="1" smtClean="0"/>
              <a:t>of</a:t>
            </a:r>
            <a:r>
              <a:rPr lang="es-ES_tradnl" dirty="0" smtClean="0"/>
              <a:t> </a:t>
            </a:r>
            <a:r>
              <a:rPr lang="es-ES_tradnl" baseline="30000" dirty="0" smtClean="0"/>
              <a:t>3</a:t>
            </a:r>
            <a:r>
              <a:rPr lang="es-ES_tradnl" dirty="0" smtClean="0"/>
              <a:t>H</a:t>
            </a:r>
            <a:r>
              <a:rPr lang="es-ES_tradnl" baseline="-25000" dirty="0" smtClean="0"/>
              <a:t>2</a:t>
            </a:r>
            <a:r>
              <a:rPr lang="es-ES_tradnl" dirty="0" smtClean="0"/>
              <a:t>O. </a:t>
            </a:r>
            <a:r>
              <a:rPr lang="es-ES_tradnl" dirty="0" err="1" smtClean="0"/>
              <a:t>After</a:t>
            </a:r>
            <a:r>
              <a:rPr lang="es-ES_tradnl" dirty="0" smtClean="0"/>
              <a:t> 15 minutes </a:t>
            </a:r>
            <a:r>
              <a:rPr lang="es-ES_tradnl" dirty="0" err="1" smtClean="0"/>
              <a:t>of</a:t>
            </a:r>
            <a:r>
              <a:rPr lang="es-ES_tradnl" dirty="0" smtClean="0"/>
              <a:t> </a:t>
            </a:r>
            <a:r>
              <a:rPr lang="es-ES_tradnl" dirty="0" err="1" smtClean="0"/>
              <a:t>equilibration</a:t>
            </a:r>
            <a:r>
              <a:rPr lang="es-ES_tradnl" dirty="0" smtClean="0"/>
              <a:t>, a </a:t>
            </a:r>
            <a:r>
              <a:rPr lang="es-ES_tradnl" dirty="0" err="1" smtClean="0"/>
              <a:t>blood</a:t>
            </a:r>
            <a:r>
              <a:rPr lang="es-ES_tradnl" dirty="0" smtClean="0"/>
              <a:t> </a:t>
            </a:r>
            <a:r>
              <a:rPr lang="es-ES_tradnl" dirty="0" err="1" smtClean="0"/>
              <a:t>sample</a:t>
            </a:r>
            <a:r>
              <a:rPr lang="es-ES_tradnl" dirty="0" smtClean="0"/>
              <a:t> </a:t>
            </a:r>
            <a:r>
              <a:rPr lang="es-ES_tradnl" dirty="0" err="1" smtClean="0"/>
              <a:t>was</a:t>
            </a:r>
            <a:r>
              <a:rPr lang="es-ES_tradnl" dirty="0" smtClean="0"/>
              <a:t> </a:t>
            </a:r>
            <a:r>
              <a:rPr lang="es-ES_tradnl" dirty="0" err="1" smtClean="0"/>
              <a:t>taken</a:t>
            </a:r>
            <a:r>
              <a:rPr lang="es-ES_tradnl" dirty="0" smtClean="0"/>
              <a:t> </a:t>
            </a:r>
            <a:r>
              <a:rPr lang="es-ES_tradnl" dirty="0" err="1" smtClean="0"/>
              <a:t>and</a:t>
            </a:r>
            <a:r>
              <a:rPr lang="es-ES_tradnl" dirty="0" smtClean="0"/>
              <a:t> </a:t>
            </a:r>
            <a:r>
              <a:rPr lang="es-ES_tradnl" dirty="0" err="1" smtClean="0"/>
              <a:t>after</a:t>
            </a:r>
            <a:r>
              <a:rPr lang="es-ES_tradnl" dirty="0" smtClean="0"/>
              <a:t> </a:t>
            </a:r>
            <a:r>
              <a:rPr lang="es-ES_tradnl" dirty="0" err="1" smtClean="0"/>
              <a:t>extracting</a:t>
            </a:r>
            <a:r>
              <a:rPr lang="es-ES_tradnl" dirty="0" smtClean="0"/>
              <a:t> </a:t>
            </a:r>
            <a:r>
              <a:rPr lang="es-ES_tradnl" dirty="0" err="1" smtClean="0"/>
              <a:t>the</a:t>
            </a:r>
            <a:r>
              <a:rPr lang="es-ES_tradnl" dirty="0" smtClean="0"/>
              <a:t> </a:t>
            </a:r>
            <a:r>
              <a:rPr lang="es-ES_tradnl" dirty="0" err="1" smtClean="0"/>
              <a:t>water</a:t>
            </a:r>
            <a:r>
              <a:rPr lang="es-ES_tradnl" dirty="0" smtClean="0"/>
              <a:t> </a:t>
            </a:r>
            <a:r>
              <a:rPr lang="es-ES_tradnl" dirty="0" err="1" smtClean="0"/>
              <a:t>from</a:t>
            </a:r>
            <a:r>
              <a:rPr lang="es-ES_tradnl" dirty="0" smtClean="0"/>
              <a:t> </a:t>
            </a:r>
            <a:r>
              <a:rPr lang="es-ES_tradnl" dirty="0" err="1" smtClean="0"/>
              <a:t>the</a:t>
            </a:r>
            <a:r>
              <a:rPr lang="es-ES_tradnl" dirty="0" smtClean="0"/>
              <a:t> </a:t>
            </a:r>
            <a:r>
              <a:rPr lang="es-ES_tradnl" dirty="0" err="1" smtClean="0"/>
              <a:t>sample</a:t>
            </a:r>
            <a:r>
              <a:rPr lang="es-ES_tradnl" dirty="0" smtClean="0"/>
              <a:t> </a:t>
            </a:r>
            <a:r>
              <a:rPr lang="es-ES_tradnl" dirty="0" err="1" smtClean="0"/>
              <a:t>it</a:t>
            </a:r>
            <a:r>
              <a:rPr lang="es-ES_tradnl" dirty="0" smtClean="0"/>
              <a:t> </a:t>
            </a:r>
            <a:r>
              <a:rPr lang="es-ES_tradnl" dirty="0" err="1" smtClean="0"/>
              <a:t>was</a:t>
            </a:r>
            <a:r>
              <a:rPr lang="es-ES_tradnl" dirty="0" smtClean="0"/>
              <a:t> </a:t>
            </a:r>
            <a:r>
              <a:rPr lang="es-ES_tradnl" dirty="0" err="1" smtClean="0"/>
              <a:t>found</a:t>
            </a:r>
            <a:r>
              <a:rPr lang="es-ES_tradnl" dirty="0" smtClean="0"/>
              <a:t> </a:t>
            </a:r>
            <a:r>
              <a:rPr lang="es-ES_tradnl" dirty="0" err="1" smtClean="0"/>
              <a:t>that</a:t>
            </a:r>
            <a:r>
              <a:rPr lang="es-ES_tradnl" dirty="0" smtClean="0"/>
              <a:t> </a:t>
            </a:r>
            <a:r>
              <a:rPr lang="es-ES_tradnl" dirty="0" err="1" smtClean="0"/>
              <a:t>it</a:t>
            </a:r>
            <a:r>
              <a:rPr lang="es-ES_tradnl" dirty="0" smtClean="0"/>
              <a:t> </a:t>
            </a:r>
            <a:r>
              <a:rPr lang="es-ES_tradnl" dirty="0" err="1" smtClean="0"/>
              <a:t>contained</a:t>
            </a:r>
            <a:r>
              <a:rPr lang="es-ES_tradnl" dirty="0" smtClean="0"/>
              <a:t> 60.6 </a:t>
            </a:r>
            <a:r>
              <a:rPr lang="es-ES_tradnl" dirty="0" err="1" smtClean="0"/>
              <a:t>cpms</a:t>
            </a:r>
            <a:r>
              <a:rPr lang="es-ES_tradnl" dirty="0" smtClean="0"/>
              <a:t>/L. </a:t>
            </a:r>
            <a:r>
              <a:rPr lang="es-ES_tradnl" dirty="0" err="1" smtClean="0"/>
              <a:t>This</a:t>
            </a:r>
            <a:r>
              <a:rPr lang="es-ES_tradnl" dirty="0" smtClean="0"/>
              <a:t> </a:t>
            </a:r>
            <a:r>
              <a:rPr lang="es-ES_tradnl" dirty="0" err="1" smtClean="0"/>
              <a:t>means</a:t>
            </a:r>
            <a:r>
              <a:rPr lang="es-ES_tradnl" dirty="0" smtClean="0"/>
              <a:t> </a:t>
            </a:r>
            <a:r>
              <a:rPr lang="es-ES_tradnl" dirty="0" err="1" smtClean="0"/>
              <a:t>that</a:t>
            </a:r>
            <a:r>
              <a:rPr lang="es-ES_tradnl" dirty="0" smtClean="0"/>
              <a:t> body </a:t>
            </a:r>
            <a:r>
              <a:rPr lang="es-ES_tradnl" dirty="0" err="1" smtClean="0"/>
              <a:t>water</a:t>
            </a:r>
            <a:r>
              <a:rPr lang="es-ES_tradnl" dirty="0" smtClean="0"/>
              <a:t> </a:t>
            </a:r>
            <a:r>
              <a:rPr lang="es-ES_tradnl" dirty="0" err="1" smtClean="0"/>
              <a:t>represents</a:t>
            </a:r>
            <a:r>
              <a:rPr lang="es-ES_tradnl" dirty="0" smtClean="0"/>
              <a:t> ________ </a:t>
            </a:r>
            <a:r>
              <a:rPr lang="es-ES_tradnl" dirty="0" err="1" smtClean="0"/>
              <a:t>of</a:t>
            </a:r>
            <a:r>
              <a:rPr lang="es-ES_tradnl" dirty="0" smtClean="0"/>
              <a:t> </a:t>
            </a:r>
            <a:r>
              <a:rPr lang="es-ES_tradnl" dirty="0" err="1" smtClean="0"/>
              <a:t>the</a:t>
            </a:r>
            <a:r>
              <a:rPr lang="es-ES_tradnl" dirty="0" smtClean="0"/>
              <a:t> </a:t>
            </a:r>
            <a:r>
              <a:rPr lang="es-ES_tradnl" dirty="0" err="1" smtClean="0"/>
              <a:t>penguins</a:t>
            </a:r>
            <a:r>
              <a:rPr lang="es-ES_tradnl" dirty="0" smtClean="0"/>
              <a:t> body </a:t>
            </a:r>
            <a:r>
              <a:rPr lang="es-ES_tradnl" dirty="0" err="1" smtClean="0"/>
              <a:t>mass</a:t>
            </a:r>
            <a:r>
              <a:rPr lang="es-ES_tradnl" dirty="0" smtClean="0"/>
              <a:t>.</a:t>
            </a:r>
          </a:p>
          <a:p>
            <a:endParaRPr lang="es-ES_tradnl" dirty="0" smtClean="0"/>
          </a:p>
          <a:p>
            <a:r>
              <a:rPr lang="es-ES_tradnl" dirty="0" smtClean="0"/>
              <a:t>A) 60% </a:t>
            </a:r>
          </a:p>
          <a:p>
            <a:r>
              <a:rPr lang="es-ES_tradnl" dirty="0" smtClean="0"/>
              <a:t>B) 45%</a:t>
            </a:r>
          </a:p>
          <a:p>
            <a:r>
              <a:rPr lang="es-ES_tradnl" dirty="0" smtClean="0"/>
              <a:t>C) 55% </a:t>
            </a:r>
          </a:p>
          <a:p>
            <a:r>
              <a:rPr lang="es-ES_tradnl" dirty="0" smtClean="0"/>
              <a:t>D) 75%</a:t>
            </a:r>
            <a:endParaRPr lang="es-ES_tradnl" dirty="0"/>
          </a:p>
        </p:txBody>
      </p:sp>
      <p:sp>
        <p:nvSpPr>
          <p:cNvPr id="5" name="TextBox 4"/>
          <p:cNvSpPr txBox="1"/>
          <p:nvPr/>
        </p:nvSpPr>
        <p:spPr>
          <a:xfrm>
            <a:off x="2057400" y="4648200"/>
            <a:ext cx="5028240" cy="1569660"/>
          </a:xfrm>
          <a:prstGeom prst="rect">
            <a:avLst/>
          </a:prstGeom>
          <a:noFill/>
        </p:spPr>
        <p:txBody>
          <a:bodyPr wrap="none" rtlCol="0">
            <a:spAutoFit/>
          </a:bodyPr>
          <a:lstStyle/>
          <a:p>
            <a:r>
              <a:rPr lang="es-ES_tradnl" dirty="0" smtClean="0"/>
              <a:t>V = </a:t>
            </a:r>
            <a:r>
              <a:rPr lang="es-ES_tradnl" dirty="0" err="1" smtClean="0"/>
              <a:t>amount</a:t>
            </a:r>
            <a:r>
              <a:rPr lang="es-ES_tradnl" dirty="0" smtClean="0"/>
              <a:t>/</a:t>
            </a:r>
            <a:r>
              <a:rPr lang="es-ES_tradnl" dirty="0" err="1" smtClean="0"/>
              <a:t>concentration</a:t>
            </a:r>
            <a:endParaRPr lang="es-ES_tradnl" dirty="0" smtClean="0"/>
          </a:p>
          <a:p>
            <a:r>
              <a:rPr lang="es-ES_tradnl" dirty="0" smtClean="0"/>
              <a:t>=1000 (</a:t>
            </a:r>
            <a:r>
              <a:rPr lang="es-ES_tradnl" dirty="0" err="1" smtClean="0"/>
              <a:t>cpm</a:t>
            </a:r>
            <a:r>
              <a:rPr lang="es-ES_tradnl" dirty="0" smtClean="0"/>
              <a:t>)/60.6 (</a:t>
            </a:r>
            <a:r>
              <a:rPr lang="es-ES_tradnl" dirty="0" err="1" smtClean="0"/>
              <a:t>cpm</a:t>
            </a:r>
            <a:r>
              <a:rPr lang="es-ES_tradnl" dirty="0" smtClean="0"/>
              <a:t>/L)= 16.5 L</a:t>
            </a:r>
          </a:p>
          <a:p>
            <a:endParaRPr lang="es-ES_tradnl" dirty="0" smtClean="0"/>
          </a:p>
          <a:p>
            <a:r>
              <a:rPr lang="es-ES_tradnl" dirty="0" smtClean="0"/>
              <a:t>16.5/30 =0.55, 55%</a:t>
            </a:r>
            <a:endParaRPr lang="es-ES_tradnl" dirty="0"/>
          </a:p>
        </p:txBody>
      </p:sp>
      <p:pic>
        <p:nvPicPr>
          <p:cNvPr id="6" name="Picture 5"/>
          <p:cNvPicPr>
            <a:picLocks noChangeAspect="1"/>
          </p:cNvPicPr>
          <p:nvPr/>
        </p:nvPicPr>
        <p:blipFill>
          <a:blip r:embed="rId2"/>
          <a:stretch>
            <a:fillRect/>
          </a:stretch>
        </p:blipFill>
        <p:spPr>
          <a:xfrm>
            <a:off x="7467600" y="4267200"/>
            <a:ext cx="1180464" cy="1276350"/>
          </a:xfrm>
          <a:prstGeom prst="rect">
            <a:avLst/>
          </a:prstGeom>
        </p:spPr>
      </p:pic>
      <p:sp>
        <p:nvSpPr>
          <p:cNvPr id="7" name="Slide Number Placeholder 6"/>
          <p:cNvSpPr>
            <a:spLocks noGrp="1"/>
          </p:cNvSpPr>
          <p:nvPr>
            <p:ph type="sldNum" sz="quarter" idx="12"/>
          </p:nvPr>
        </p:nvSpPr>
        <p:spPr/>
        <p:txBody>
          <a:bodyPr/>
          <a:lstStyle/>
          <a:p>
            <a:pPr>
              <a:defRPr/>
            </a:pPr>
            <a:fld id="{DFE8AACF-BC80-AA4C-A8D8-930F20AFDF6F}" type="slidenum">
              <a:rPr lang="en-US" smtClean="0"/>
              <a:pPr>
                <a:defRPr/>
              </a:pPr>
              <a:t>30</a:t>
            </a:fld>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Box 1"/>
          <p:cNvSpPr txBox="1">
            <a:spLocks noChangeArrowheads="1"/>
          </p:cNvSpPr>
          <p:nvPr/>
        </p:nvSpPr>
        <p:spPr bwMode="auto">
          <a:xfrm>
            <a:off x="3429000" y="762000"/>
            <a:ext cx="2155825" cy="461963"/>
          </a:xfrm>
          <a:prstGeom prst="rect">
            <a:avLst/>
          </a:prstGeom>
          <a:noFill/>
          <a:ln w="9525">
            <a:noFill/>
            <a:miter lim="800000"/>
            <a:headEnd/>
            <a:tailEnd/>
          </a:ln>
        </p:spPr>
        <p:txBody>
          <a:bodyPr wrap="none">
            <a:prstTxWarp prst="textNoShape">
              <a:avLst/>
            </a:prstTxWarp>
            <a:spAutoFit/>
          </a:bodyPr>
          <a:lstStyle/>
          <a:p>
            <a:r>
              <a:rPr lang="en-US"/>
              <a:t>To Remember</a:t>
            </a:r>
          </a:p>
        </p:txBody>
      </p:sp>
      <p:sp>
        <p:nvSpPr>
          <p:cNvPr id="50179" name="TextBox 2"/>
          <p:cNvSpPr txBox="1">
            <a:spLocks noChangeArrowheads="1"/>
          </p:cNvSpPr>
          <p:nvPr/>
        </p:nvSpPr>
        <p:spPr bwMode="auto">
          <a:xfrm>
            <a:off x="990600" y="1981200"/>
            <a:ext cx="7467600" cy="2678113"/>
          </a:xfrm>
          <a:prstGeom prst="rect">
            <a:avLst/>
          </a:prstGeom>
          <a:noFill/>
          <a:ln w="9525">
            <a:noFill/>
            <a:miter lim="800000"/>
            <a:headEnd/>
            <a:tailEnd/>
          </a:ln>
        </p:spPr>
        <p:txBody>
          <a:bodyPr>
            <a:prstTxWarp prst="textNoShape">
              <a:avLst/>
            </a:prstTxWarp>
            <a:spAutoFit/>
          </a:bodyPr>
          <a:lstStyle/>
          <a:p>
            <a:r>
              <a:rPr lang="en-US"/>
              <a:t>-One can use the dilution principle to estimate volumes:</a:t>
            </a:r>
          </a:p>
          <a:p>
            <a:endParaRPr lang="en-US"/>
          </a:p>
          <a:p>
            <a:r>
              <a:rPr lang="en-US"/>
              <a:t>C=A/V, then V=A/C</a:t>
            </a:r>
          </a:p>
          <a:p>
            <a:endParaRPr lang="en-US"/>
          </a:p>
          <a:p>
            <a:r>
              <a:rPr lang="en-US"/>
              <a:t>As we will see the same principle can be used to measure how big a population is.</a:t>
            </a:r>
          </a:p>
        </p:txBody>
      </p:sp>
      <p:sp>
        <p:nvSpPr>
          <p:cNvPr id="4" name="Slide Number Placeholder 3"/>
          <p:cNvSpPr>
            <a:spLocks noGrp="1"/>
          </p:cNvSpPr>
          <p:nvPr>
            <p:ph type="sldNum" sz="quarter" idx="12"/>
          </p:nvPr>
        </p:nvSpPr>
        <p:spPr/>
        <p:txBody>
          <a:bodyPr/>
          <a:lstStyle/>
          <a:p>
            <a:pPr>
              <a:defRPr/>
            </a:pPr>
            <a:fld id="{DFE8AACF-BC80-AA4C-A8D8-930F20AFDF6F}" type="slidenum">
              <a:rPr lang="en-US" smtClean="0"/>
              <a:pPr>
                <a:defRPr/>
              </a:pPr>
              <a:t>31</a:t>
            </a:fld>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1447800" y="381000"/>
            <a:ext cx="6483350" cy="457200"/>
          </a:xfrm>
          <a:prstGeom prst="rect">
            <a:avLst/>
          </a:prstGeom>
          <a:noFill/>
          <a:ln w="9525">
            <a:noFill/>
            <a:miter lim="800000"/>
            <a:headEnd/>
            <a:tailEnd/>
          </a:ln>
        </p:spPr>
        <p:txBody>
          <a:bodyPr wrap="none">
            <a:prstTxWarp prst="textNoShape">
              <a:avLst/>
            </a:prstTxWarp>
            <a:spAutoFit/>
          </a:bodyPr>
          <a:lstStyle/>
          <a:p>
            <a:r>
              <a:rPr lang="en-US"/>
              <a:t>The characteristics of aquatic environments</a:t>
            </a:r>
          </a:p>
        </p:txBody>
      </p:sp>
      <p:pic>
        <p:nvPicPr>
          <p:cNvPr id="56323" name="Picture 3"/>
          <p:cNvPicPr>
            <a:picLocks noChangeAspect="1" noChangeArrowheads="1"/>
          </p:cNvPicPr>
          <p:nvPr/>
        </p:nvPicPr>
        <p:blipFill>
          <a:blip r:embed="rId3"/>
          <a:srcRect/>
          <a:stretch>
            <a:fillRect/>
          </a:stretch>
        </p:blipFill>
        <p:spPr bwMode="auto">
          <a:xfrm>
            <a:off x="1371600" y="914400"/>
            <a:ext cx="6705600" cy="5913438"/>
          </a:xfrm>
          <a:prstGeom prst="rect">
            <a:avLst/>
          </a:prstGeom>
          <a:noFill/>
          <a:ln w="9525">
            <a:noFill/>
            <a:miter lim="800000"/>
            <a:headEnd/>
            <a:tailEnd/>
          </a:ln>
        </p:spPr>
      </p:pic>
      <p:sp>
        <p:nvSpPr>
          <p:cNvPr id="56324" name="Rectangle 5"/>
          <p:cNvSpPr>
            <a:spLocks noChangeArrowheads="1"/>
          </p:cNvSpPr>
          <p:nvPr/>
        </p:nvSpPr>
        <p:spPr bwMode="auto">
          <a:xfrm>
            <a:off x="4114800" y="5638800"/>
            <a:ext cx="3373438" cy="457200"/>
          </a:xfrm>
          <a:prstGeom prst="rect">
            <a:avLst/>
          </a:prstGeom>
          <a:noFill/>
          <a:ln w="9525">
            <a:noFill/>
            <a:miter lim="800000"/>
            <a:headEnd/>
            <a:tailEnd/>
          </a:ln>
        </p:spPr>
        <p:txBody>
          <a:bodyPr wrap="none">
            <a:prstTxWarp prst="textNoShape">
              <a:avLst/>
            </a:prstTxWarp>
            <a:spAutoFit/>
          </a:bodyPr>
          <a:lstStyle/>
          <a:p>
            <a:r>
              <a:rPr lang="en-US">
                <a:solidFill>
                  <a:srgbClr val="0000FF"/>
                </a:solidFill>
              </a:rPr>
              <a:t>1,122		       1.125</a:t>
            </a:r>
          </a:p>
        </p:txBody>
      </p:sp>
      <p:sp>
        <p:nvSpPr>
          <p:cNvPr id="56325" name="TextBox 1"/>
          <p:cNvSpPr txBox="1">
            <a:spLocks noChangeArrowheads="1"/>
          </p:cNvSpPr>
          <p:nvPr/>
        </p:nvSpPr>
        <p:spPr bwMode="auto">
          <a:xfrm>
            <a:off x="3200400" y="0"/>
            <a:ext cx="3006725" cy="461963"/>
          </a:xfrm>
          <a:prstGeom prst="rect">
            <a:avLst/>
          </a:prstGeom>
          <a:noFill/>
          <a:ln w="9525">
            <a:noFill/>
            <a:miter lim="800000"/>
            <a:headEnd/>
            <a:tailEnd/>
          </a:ln>
        </p:spPr>
        <p:txBody>
          <a:bodyPr wrap="none">
            <a:prstTxWarp prst="textNoShape">
              <a:avLst/>
            </a:prstTxWarp>
            <a:spAutoFit/>
          </a:bodyPr>
          <a:lstStyle/>
          <a:p>
            <a:r>
              <a:rPr lang="es-ES_tradnl">
                <a:solidFill>
                  <a:srgbClr val="FF0000"/>
                </a:solidFill>
              </a:rPr>
              <a:t>BROAD PRINCIPLE</a:t>
            </a:r>
          </a:p>
        </p:txBody>
      </p:sp>
      <p:sp>
        <p:nvSpPr>
          <p:cNvPr id="6" name="Slide Number Placeholder 5"/>
          <p:cNvSpPr>
            <a:spLocks noGrp="1"/>
          </p:cNvSpPr>
          <p:nvPr>
            <p:ph type="sldNum" sz="quarter" idx="12"/>
          </p:nvPr>
        </p:nvSpPr>
        <p:spPr/>
        <p:txBody>
          <a:bodyPr/>
          <a:lstStyle/>
          <a:p>
            <a:pPr>
              <a:defRPr/>
            </a:pPr>
            <a:fld id="{DFE8AACF-BC80-AA4C-A8D8-930F20AFDF6F}" type="slidenum">
              <a:rPr lang="en-US" smtClean="0"/>
              <a:pPr>
                <a:defRPr/>
              </a:pPr>
              <a:t>32</a:t>
            </a:fld>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p:cNvSpPr>
            <a:spLocks noChangeArrowheads="1"/>
          </p:cNvSpPr>
          <p:nvPr/>
        </p:nvSpPr>
        <p:spPr bwMode="auto">
          <a:xfrm>
            <a:off x="4419600" y="2362200"/>
            <a:ext cx="4419600" cy="2282825"/>
          </a:xfrm>
          <a:prstGeom prst="rect">
            <a:avLst/>
          </a:prstGeom>
          <a:noFill/>
          <a:ln w="9525">
            <a:noFill/>
            <a:miter lim="800000"/>
            <a:headEnd/>
            <a:tailEnd/>
          </a:ln>
        </p:spPr>
        <p:txBody>
          <a:bodyPr>
            <a:prstTxWarp prst="textNoShape">
              <a:avLst/>
            </a:prstTxWarp>
            <a:spAutoFit/>
          </a:bodyPr>
          <a:lstStyle/>
          <a:p>
            <a:r>
              <a:rPr lang="en-US"/>
              <a:t>Animals that live in marine and freshwater environments face, very different osmotic challenges.</a:t>
            </a:r>
          </a:p>
          <a:p>
            <a:endParaRPr lang="en-US"/>
          </a:p>
          <a:p>
            <a:endParaRPr lang="en-US"/>
          </a:p>
        </p:txBody>
      </p:sp>
      <p:pic>
        <p:nvPicPr>
          <p:cNvPr id="58371" name="Picture 4"/>
          <p:cNvPicPr>
            <a:picLocks noChangeAspect="1" noChangeArrowheads="1"/>
          </p:cNvPicPr>
          <p:nvPr/>
        </p:nvPicPr>
        <p:blipFill>
          <a:blip r:embed="rId3"/>
          <a:srcRect/>
          <a:stretch>
            <a:fillRect/>
          </a:stretch>
        </p:blipFill>
        <p:spPr bwMode="auto">
          <a:xfrm>
            <a:off x="0" y="0"/>
            <a:ext cx="4303713" cy="68580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DFE8AACF-BC80-AA4C-A8D8-930F20AFDF6F}" type="slidenum">
              <a:rPr lang="en-US" smtClean="0"/>
              <a:pPr>
                <a:defRPr/>
              </a:pPr>
              <a:t>33</a:t>
            </a:fld>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3"/>
          <a:srcRect/>
          <a:stretch>
            <a:fillRect/>
          </a:stretch>
        </p:blipFill>
        <p:spPr bwMode="auto">
          <a:xfrm>
            <a:off x="0" y="0"/>
            <a:ext cx="4714875" cy="6858000"/>
          </a:xfrm>
          <a:prstGeom prst="rect">
            <a:avLst/>
          </a:prstGeom>
          <a:noFill/>
          <a:ln w="9525">
            <a:noFill/>
            <a:miter lim="800000"/>
            <a:headEnd/>
            <a:tailEnd/>
          </a:ln>
        </p:spPr>
      </p:pic>
      <p:sp>
        <p:nvSpPr>
          <p:cNvPr id="60419" name="Rectangle 3"/>
          <p:cNvSpPr>
            <a:spLocks noChangeArrowheads="1"/>
          </p:cNvSpPr>
          <p:nvPr/>
        </p:nvSpPr>
        <p:spPr bwMode="auto">
          <a:xfrm>
            <a:off x="5105400" y="609600"/>
            <a:ext cx="184150" cy="457200"/>
          </a:xfrm>
          <a:prstGeom prst="rect">
            <a:avLst/>
          </a:prstGeom>
          <a:noFill/>
          <a:ln w="9525">
            <a:noFill/>
            <a:miter lim="800000"/>
            <a:headEnd/>
            <a:tailEnd/>
          </a:ln>
        </p:spPr>
        <p:txBody>
          <a:bodyPr wrap="none">
            <a:prstTxWarp prst="textNoShape">
              <a:avLst/>
            </a:prstTxWarp>
            <a:spAutoFit/>
          </a:bodyPr>
          <a:lstStyle/>
          <a:p>
            <a:endParaRPr lang="es-ES_tradnl"/>
          </a:p>
        </p:txBody>
      </p:sp>
      <p:sp>
        <p:nvSpPr>
          <p:cNvPr id="60420" name="Rectangle 4"/>
          <p:cNvSpPr>
            <a:spLocks noChangeArrowheads="1"/>
          </p:cNvSpPr>
          <p:nvPr/>
        </p:nvSpPr>
        <p:spPr bwMode="auto">
          <a:xfrm>
            <a:off x="4864100" y="271463"/>
            <a:ext cx="4127500" cy="5568950"/>
          </a:xfrm>
          <a:prstGeom prst="rect">
            <a:avLst/>
          </a:prstGeom>
          <a:noFill/>
          <a:ln w="9525">
            <a:noFill/>
            <a:miter lim="800000"/>
            <a:headEnd/>
            <a:tailEnd/>
          </a:ln>
        </p:spPr>
        <p:txBody>
          <a:bodyPr>
            <a:prstTxWarp prst="textNoShape">
              <a:avLst/>
            </a:prstTxWarp>
            <a:spAutoFit/>
          </a:bodyPr>
          <a:lstStyle/>
          <a:p>
            <a:r>
              <a:rPr lang="en-US"/>
              <a:t>The term osmotic regulation (or osmoregulation) refers to the maintenance of a constant (or nearly constant) osmotic pressure in body fluids.</a:t>
            </a:r>
          </a:p>
          <a:p>
            <a:endParaRPr lang="en-US"/>
          </a:p>
          <a:p>
            <a:r>
              <a:rPr lang="en-US"/>
              <a:t>At the extremes animals can be characterized as “osmoconformers” and “osmoregulators”. Of course, many animals fall between these two extremes.</a:t>
            </a:r>
          </a:p>
        </p:txBody>
      </p:sp>
      <p:sp>
        <p:nvSpPr>
          <p:cNvPr id="5" name="Slide Number Placeholder 4"/>
          <p:cNvSpPr>
            <a:spLocks noGrp="1"/>
          </p:cNvSpPr>
          <p:nvPr>
            <p:ph type="sldNum" sz="quarter" idx="12"/>
          </p:nvPr>
        </p:nvSpPr>
        <p:spPr/>
        <p:txBody>
          <a:bodyPr/>
          <a:lstStyle/>
          <a:p>
            <a:pPr>
              <a:defRPr/>
            </a:pPr>
            <a:fld id="{DFE8AACF-BC80-AA4C-A8D8-930F20AFDF6F}" type="slidenum">
              <a:rPr lang="en-US" smtClean="0"/>
              <a:pPr>
                <a:defRPr/>
              </a:pPr>
              <a:t>34</a:t>
            </a:fld>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228600" y="0"/>
            <a:ext cx="8382000" cy="5203825"/>
          </a:xfrm>
          <a:prstGeom prst="rect">
            <a:avLst/>
          </a:prstGeom>
          <a:noFill/>
          <a:ln w="9525">
            <a:noFill/>
            <a:miter lim="800000"/>
            <a:headEnd/>
            <a:tailEnd/>
          </a:ln>
        </p:spPr>
        <p:txBody>
          <a:bodyPr>
            <a:prstTxWarp prst="textNoShape">
              <a:avLst/>
            </a:prstTxWarp>
            <a:spAutoFit/>
          </a:bodyPr>
          <a:lstStyle/>
          <a:p>
            <a:r>
              <a:rPr lang="en-US"/>
              <a:t>The vast majority of marine invertebrates are osmoconformers.</a:t>
            </a:r>
          </a:p>
          <a:p>
            <a:r>
              <a:rPr lang="en-US"/>
              <a:t> </a:t>
            </a:r>
          </a:p>
          <a:p>
            <a:endParaRPr lang="en-US"/>
          </a:p>
          <a:p>
            <a:endParaRPr lang="en-US"/>
          </a:p>
          <a:p>
            <a:endParaRPr lang="en-US"/>
          </a:p>
          <a:p>
            <a:endParaRPr lang="en-US"/>
          </a:p>
          <a:p>
            <a:endParaRPr lang="en-US"/>
          </a:p>
          <a:p>
            <a:endParaRPr lang="en-US"/>
          </a:p>
          <a:p>
            <a:r>
              <a:rPr lang="en-US"/>
              <a:t>Whereas, most, but not all, marine vertebrates are osmoregulators.</a:t>
            </a:r>
          </a:p>
          <a:p>
            <a:endParaRPr lang="en-US"/>
          </a:p>
          <a:p>
            <a:endParaRPr lang="en-US"/>
          </a:p>
          <a:p>
            <a:r>
              <a:rPr lang="en-US"/>
              <a:t> </a:t>
            </a:r>
          </a:p>
        </p:txBody>
      </p:sp>
      <p:pic>
        <p:nvPicPr>
          <p:cNvPr id="62467" name="Picture 3"/>
          <p:cNvPicPr>
            <a:picLocks noChangeAspect="1" noChangeArrowheads="1"/>
          </p:cNvPicPr>
          <p:nvPr/>
        </p:nvPicPr>
        <p:blipFill>
          <a:blip r:embed="rId3"/>
          <a:srcRect/>
          <a:stretch>
            <a:fillRect/>
          </a:stretch>
        </p:blipFill>
        <p:spPr bwMode="auto">
          <a:xfrm>
            <a:off x="304800" y="1371600"/>
            <a:ext cx="1524000" cy="1120775"/>
          </a:xfrm>
          <a:prstGeom prst="rect">
            <a:avLst/>
          </a:prstGeom>
          <a:noFill/>
          <a:ln w="9525">
            <a:noFill/>
            <a:miter lim="800000"/>
            <a:headEnd/>
            <a:tailEnd/>
          </a:ln>
        </p:spPr>
      </p:pic>
      <p:pic>
        <p:nvPicPr>
          <p:cNvPr id="62468" name="Picture 4"/>
          <p:cNvPicPr>
            <a:picLocks noChangeAspect="1" noChangeArrowheads="1"/>
          </p:cNvPicPr>
          <p:nvPr/>
        </p:nvPicPr>
        <p:blipFill>
          <a:blip r:embed="rId4"/>
          <a:srcRect/>
          <a:stretch>
            <a:fillRect/>
          </a:stretch>
        </p:blipFill>
        <p:spPr bwMode="auto">
          <a:xfrm>
            <a:off x="1981200" y="1524000"/>
            <a:ext cx="1771650" cy="1292225"/>
          </a:xfrm>
          <a:prstGeom prst="rect">
            <a:avLst/>
          </a:prstGeom>
          <a:noFill/>
          <a:ln w="9525">
            <a:noFill/>
            <a:miter lim="800000"/>
            <a:headEnd/>
            <a:tailEnd/>
          </a:ln>
        </p:spPr>
      </p:pic>
      <p:pic>
        <p:nvPicPr>
          <p:cNvPr id="62469" name="Picture 5"/>
          <p:cNvPicPr>
            <a:picLocks noChangeAspect="1" noChangeArrowheads="1"/>
          </p:cNvPicPr>
          <p:nvPr/>
        </p:nvPicPr>
        <p:blipFill>
          <a:blip r:embed="rId5"/>
          <a:srcRect/>
          <a:stretch>
            <a:fillRect/>
          </a:stretch>
        </p:blipFill>
        <p:spPr bwMode="auto">
          <a:xfrm>
            <a:off x="4343400" y="914400"/>
            <a:ext cx="1206500" cy="1052513"/>
          </a:xfrm>
          <a:prstGeom prst="rect">
            <a:avLst/>
          </a:prstGeom>
          <a:noFill/>
          <a:ln w="9525">
            <a:noFill/>
            <a:miter lim="800000"/>
            <a:headEnd/>
            <a:tailEnd/>
          </a:ln>
        </p:spPr>
      </p:pic>
      <p:pic>
        <p:nvPicPr>
          <p:cNvPr id="62470" name="Picture 6"/>
          <p:cNvPicPr>
            <a:picLocks noChangeAspect="1" noChangeArrowheads="1"/>
          </p:cNvPicPr>
          <p:nvPr/>
        </p:nvPicPr>
        <p:blipFill>
          <a:blip r:embed="rId6"/>
          <a:srcRect/>
          <a:stretch>
            <a:fillRect/>
          </a:stretch>
        </p:blipFill>
        <p:spPr bwMode="auto">
          <a:xfrm>
            <a:off x="6629400" y="1371600"/>
            <a:ext cx="2286000" cy="1639888"/>
          </a:xfrm>
          <a:prstGeom prst="rect">
            <a:avLst/>
          </a:prstGeom>
          <a:noFill/>
          <a:ln w="9525">
            <a:noFill/>
            <a:miter lim="800000"/>
            <a:headEnd/>
            <a:tailEnd/>
          </a:ln>
        </p:spPr>
      </p:pic>
      <p:pic>
        <p:nvPicPr>
          <p:cNvPr id="62471" name="Picture 7"/>
          <p:cNvPicPr>
            <a:picLocks noChangeAspect="1" noChangeArrowheads="1"/>
          </p:cNvPicPr>
          <p:nvPr/>
        </p:nvPicPr>
        <p:blipFill>
          <a:blip r:embed="rId7"/>
          <a:srcRect/>
          <a:stretch>
            <a:fillRect/>
          </a:stretch>
        </p:blipFill>
        <p:spPr bwMode="auto">
          <a:xfrm>
            <a:off x="4038600" y="1905000"/>
            <a:ext cx="1752600" cy="1198563"/>
          </a:xfrm>
          <a:prstGeom prst="rect">
            <a:avLst/>
          </a:prstGeom>
          <a:noFill/>
          <a:ln w="9525">
            <a:noFill/>
            <a:miter lim="800000"/>
            <a:headEnd/>
            <a:tailEnd/>
          </a:ln>
        </p:spPr>
      </p:pic>
      <p:sp>
        <p:nvSpPr>
          <p:cNvPr id="62472" name="Rectangle 8"/>
          <p:cNvSpPr>
            <a:spLocks noChangeArrowheads="1"/>
          </p:cNvSpPr>
          <p:nvPr/>
        </p:nvSpPr>
        <p:spPr bwMode="auto">
          <a:xfrm>
            <a:off x="533400" y="2895600"/>
            <a:ext cx="2817813" cy="366713"/>
          </a:xfrm>
          <a:prstGeom prst="rect">
            <a:avLst/>
          </a:prstGeom>
          <a:noFill/>
          <a:ln w="9525">
            <a:noFill/>
            <a:miter lim="800000"/>
            <a:headEnd/>
            <a:tailEnd/>
          </a:ln>
        </p:spPr>
        <p:txBody>
          <a:bodyPr wrap="none">
            <a:prstTxWarp prst="textNoShape">
              <a:avLst/>
            </a:prstTxWarp>
            <a:spAutoFit/>
          </a:bodyPr>
          <a:lstStyle/>
          <a:p>
            <a:r>
              <a:rPr lang="en-US" sz="1800"/>
              <a:t>Please identify the phyla</a:t>
            </a:r>
          </a:p>
        </p:txBody>
      </p:sp>
      <p:pic>
        <p:nvPicPr>
          <p:cNvPr id="62473" name="Picture 10"/>
          <p:cNvPicPr>
            <a:picLocks noChangeAspect="1" noChangeArrowheads="1"/>
          </p:cNvPicPr>
          <p:nvPr/>
        </p:nvPicPr>
        <p:blipFill>
          <a:blip r:embed="rId8"/>
          <a:srcRect/>
          <a:stretch>
            <a:fillRect/>
          </a:stretch>
        </p:blipFill>
        <p:spPr bwMode="auto">
          <a:xfrm>
            <a:off x="6934200" y="3962400"/>
            <a:ext cx="1930400" cy="1127125"/>
          </a:xfrm>
          <a:prstGeom prst="rect">
            <a:avLst/>
          </a:prstGeom>
          <a:noFill/>
          <a:ln w="9525">
            <a:noFill/>
            <a:miter lim="800000"/>
            <a:headEnd/>
            <a:tailEnd/>
          </a:ln>
        </p:spPr>
      </p:pic>
      <p:pic>
        <p:nvPicPr>
          <p:cNvPr id="62474" name="Picture 11"/>
          <p:cNvPicPr>
            <a:picLocks noChangeAspect="1" noChangeArrowheads="1"/>
          </p:cNvPicPr>
          <p:nvPr/>
        </p:nvPicPr>
        <p:blipFill>
          <a:blip r:embed="rId9"/>
          <a:srcRect/>
          <a:stretch>
            <a:fillRect/>
          </a:stretch>
        </p:blipFill>
        <p:spPr bwMode="auto">
          <a:xfrm>
            <a:off x="6705600" y="5257800"/>
            <a:ext cx="2146300" cy="1306513"/>
          </a:xfrm>
          <a:prstGeom prst="rect">
            <a:avLst/>
          </a:prstGeom>
          <a:noFill/>
          <a:ln w="9525">
            <a:noFill/>
            <a:miter lim="800000"/>
            <a:headEnd/>
            <a:tailEnd/>
          </a:ln>
        </p:spPr>
      </p:pic>
      <p:sp>
        <p:nvSpPr>
          <p:cNvPr id="62475" name="Rectangle 12"/>
          <p:cNvSpPr>
            <a:spLocks noChangeArrowheads="1"/>
          </p:cNvSpPr>
          <p:nvPr/>
        </p:nvSpPr>
        <p:spPr bwMode="auto">
          <a:xfrm>
            <a:off x="4267200" y="5562600"/>
            <a:ext cx="2609850" cy="457200"/>
          </a:xfrm>
          <a:prstGeom prst="rect">
            <a:avLst/>
          </a:prstGeom>
          <a:noFill/>
          <a:ln w="9525">
            <a:noFill/>
            <a:miter lim="800000"/>
            <a:headEnd/>
            <a:tailEnd/>
          </a:ln>
        </p:spPr>
        <p:txBody>
          <a:bodyPr wrap="none">
            <a:prstTxWarp prst="textNoShape">
              <a:avLst/>
            </a:prstTxWarp>
            <a:spAutoFit/>
          </a:bodyPr>
          <a:lstStyle/>
          <a:p>
            <a:r>
              <a:rPr lang="en-US"/>
              <a:t>Osmoconformers</a:t>
            </a:r>
          </a:p>
        </p:txBody>
      </p:sp>
      <p:pic>
        <p:nvPicPr>
          <p:cNvPr id="62476" name="Picture 13"/>
          <p:cNvPicPr>
            <a:picLocks noChangeAspect="1" noChangeArrowheads="1"/>
          </p:cNvPicPr>
          <p:nvPr/>
        </p:nvPicPr>
        <p:blipFill>
          <a:blip r:embed="rId10"/>
          <a:srcRect/>
          <a:stretch>
            <a:fillRect/>
          </a:stretch>
        </p:blipFill>
        <p:spPr bwMode="auto">
          <a:xfrm>
            <a:off x="0" y="4953000"/>
            <a:ext cx="2152650" cy="1387475"/>
          </a:xfrm>
          <a:prstGeom prst="rect">
            <a:avLst/>
          </a:prstGeom>
          <a:noFill/>
          <a:ln w="9525">
            <a:noFill/>
            <a:miter lim="800000"/>
            <a:headEnd/>
            <a:tailEnd/>
          </a:ln>
        </p:spPr>
      </p:pic>
      <p:pic>
        <p:nvPicPr>
          <p:cNvPr id="62477" name="Picture 16"/>
          <p:cNvPicPr>
            <a:picLocks noChangeAspect="1" noChangeArrowheads="1"/>
          </p:cNvPicPr>
          <p:nvPr/>
        </p:nvPicPr>
        <p:blipFill>
          <a:blip r:embed="rId11"/>
          <a:srcRect/>
          <a:stretch>
            <a:fillRect/>
          </a:stretch>
        </p:blipFill>
        <p:spPr bwMode="auto">
          <a:xfrm>
            <a:off x="1905000" y="4572000"/>
            <a:ext cx="1695450" cy="1373188"/>
          </a:xfrm>
          <a:prstGeom prst="rect">
            <a:avLst/>
          </a:prstGeom>
          <a:noFill/>
          <a:ln w="9525">
            <a:noFill/>
            <a:miter lim="800000"/>
            <a:headEnd/>
            <a:tailEnd/>
          </a:ln>
        </p:spPr>
      </p:pic>
      <p:sp>
        <p:nvSpPr>
          <p:cNvPr id="62478" name="Rectangle 17"/>
          <p:cNvSpPr>
            <a:spLocks noChangeArrowheads="1"/>
          </p:cNvSpPr>
          <p:nvPr/>
        </p:nvSpPr>
        <p:spPr bwMode="auto">
          <a:xfrm>
            <a:off x="536575" y="6200775"/>
            <a:ext cx="2444750" cy="457200"/>
          </a:xfrm>
          <a:prstGeom prst="rect">
            <a:avLst/>
          </a:prstGeom>
          <a:noFill/>
          <a:ln w="9525">
            <a:noFill/>
            <a:miter lim="800000"/>
            <a:headEnd/>
            <a:tailEnd/>
          </a:ln>
        </p:spPr>
        <p:txBody>
          <a:bodyPr wrap="none">
            <a:prstTxWarp prst="textNoShape">
              <a:avLst/>
            </a:prstTxWarp>
            <a:spAutoFit/>
          </a:bodyPr>
          <a:lstStyle/>
          <a:p>
            <a:r>
              <a:rPr lang="en-US"/>
              <a:t>Osmoregulators</a:t>
            </a:r>
          </a:p>
        </p:txBody>
      </p:sp>
      <p:pic>
        <p:nvPicPr>
          <p:cNvPr id="62479" name="Picture 20"/>
          <p:cNvPicPr>
            <a:picLocks noChangeAspect="1" noChangeArrowheads="1"/>
          </p:cNvPicPr>
          <p:nvPr/>
        </p:nvPicPr>
        <p:blipFill>
          <a:blip r:embed="rId12"/>
          <a:srcRect/>
          <a:stretch>
            <a:fillRect/>
          </a:stretch>
        </p:blipFill>
        <p:spPr bwMode="auto">
          <a:xfrm>
            <a:off x="4800600" y="4648200"/>
            <a:ext cx="2012950" cy="969963"/>
          </a:xfrm>
          <a:prstGeom prst="rect">
            <a:avLst/>
          </a:prstGeom>
          <a:noFill/>
          <a:ln w="9525">
            <a:noFill/>
            <a:miter lim="800000"/>
            <a:headEnd/>
            <a:tailEnd/>
          </a:ln>
        </p:spPr>
      </p:pic>
      <p:sp>
        <p:nvSpPr>
          <p:cNvPr id="62480" name="Rectangle 21"/>
          <p:cNvSpPr>
            <a:spLocks noChangeArrowheads="1"/>
          </p:cNvSpPr>
          <p:nvPr/>
        </p:nvSpPr>
        <p:spPr bwMode="auto">
          <a:xfrm>
            <a:off x="0" y="4572000"/>
            <a:ext cx="1812925" cy="336550"/>
          </a:xfrm>
          <a:prstGeom prst="rect">
            <a:avLst/>
          </a:prstGeom>
          <a:noFill/>
          <a:ln w="9525">
            <a:noFill/>
            <a:miter lim="800000"/>
            <a:headEnd/>
            <a:tailEnd/>
          </a:ln>
        </p:spPr>
        <p:txBody>
          <a:bodyPr wrap="none">
            <a:prstTxWarp prst="textNoShape">
              <a:avLst/>
            </a:prstTxWarp>
            <a:spAutoFit/>
          </a:bodyPr>
          <a:lstStyle/>
          <a:p>
            <a:r>
              <a:rPr lang="en-US" sz="1600"/>
              <a:t>Most bony fishes</a:t>
            </a:r>
            <a:endParaRPr lang="en-US"/>
          </a:p>
        </p:txBody>
      </p:sp>
      <p:sp>
        <p:nvSpPr>
          <p:cNvPr id="62481" name="Rectangle 22"/>
          <p:cNvSpPr>
            <a:spLocks noChangeArrowheads="1"/>
          </p:cNvSpPr>
          <p:nvPr/>
        </p:nvSpPr>
        <p:spPr bwMode="auto">
          <a:xfrm>
            <a:off x="5257800" y="4267200"/>
            <a:ext cx="1193800" cy="336550"/>
          </a:xfrm>
          <a:prstGeom prst="rect">
            <a:avLst/>
          </a:prstGeom>
          <a:noFill/>
          <a:ln w="9525">
            <a:noFill/>
            <a:miter lim="800000"/>
            <a:headEnd/>
            <a:tailEnd/>
          </a:ln>
        </p:spPr>
        <p:txBody>
          <a:bodyPr wrap="none">
            <a:prstTxWarp prst="textNoShape">
              <a:avLst/>
            </a:prstTxWarp>
            <a:spAutoFit/>
          </a:bodyPr>
          <a:lstStyle/>
          <a:p>
            <a:r>
              <a:rPr lang="en-US" sz="1600"/>
              <a:t>coelacanth</a:t>
            </a:r>
            <a:endParaRPr lang="en-US"/>
          </a:p>
        </p:txBody>
      </p:sp>
      <p:sp>
        <p:nvSpPr>
          <p:cNvPr id="18" name="Slide Number Placeholder 17"/>
          <p:cNvSpPr>
            <a:spLocks noGrp="1"/>
          </p:cNvSpPr>
          <p:nvPr>
            <p:ph type="sldNum" sz="quarter" idx="12"/>
          </p:nvPr>
        </p:nvSpPr>
        <p:spPr/>
        <p:txBody>
          <a:bodyPr/>
          <a:lstStyle/>
          <a:p>
            <a:pPr>
              <a:defRPr/>
            </a:pPr>
            <a:fld id="{DFE8AACF-BC80-AA4C-A8D8-930F20AFDF6F}" type="slidenum">
              <a:rPr lang="en-US" smtClean="0"/>
              <a:pPr>
                <a:defRPr/>
              </a:pPr>
              <a:t>35</a:t>
            </a:fld>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3"/>
          <a:srcRect/>
          <a:stretch>
            <a:fillRect/>
          </a:stretch>
        </p:blipFill>
        <p:spPr bwMode="auto">
          <a:xfrm>
            <a:off x="0" y="0"/>
            <a:ext cx="8458200" cy="5302250"/>
          </a:xfrm>
          <a:prstGeom prst="rect">
            <a:avLst/>
          </a:prstGeom>
          <a:noFill/>
          <a:ln w="9525">
            <a:noFill/>
            <a:miter lim="800000"/>
            <a:headEnd/>
            <a:tailEnd/>
          </a:ln>
        </p:spPr>
      </p:pic>
      <p:sp>
        <p:nvSpPr>
          <p:cNvPr id="64515" name="Rectangle 4"/>
          <p:cNvSpPr>
            <a:spLocks noChangeArrowheads="1"/>
          </p:cNvSpPr>
          <p:nvPr/>
        </p:nvSpPr>
        <p:spPr bwMode="auto">
          <a:xfrm>
            <a:off x="0" y="5257800"/>
            <a:ext cx="9144000" cy="1311275"/>
          </a:xfrm>
          <a:prstGeom prst="rect">
            <a:avLst/>
          </a:prstGeom>
          <a:noFill/>
          <a:ln w="9525">
            <a:noFill/>
            <a:miter lim="800000"/>
            <a:headEnd/>
            <a:tailEnd/>
          </a:ln>
        </p:spPr>
        <p:txBody>
          <a:bodyPr>
            <a:prstTxWarp prst="textNoShape">
              <a:avLst/>
            </a:prstTxWarp>
            <a:spAutoFit/>
          </a:bodyPr>
          <a:lstStyle/>
          <a:p>
            <a:r>
              <a:rPr lang="en-US" sz="2000"/>
              <a:t>Although the osmotic concentration of the fluids of marine osmoconformers is similar to that of seawater, </a:t>
            </a:r>
            <a:r>
              <a:rPr lang="en-US" sz="2000" b="1"/>
              <a:t>the composition</a:t>
            </a:r>
            <a:r>
              <a:rPr lang="en-US" sz="2000"/>
              <a:t> of the fluids can be very different. The intracellular fluids contain organic solutes (free amino acids)  rather than Na+ and Cl-.</a:t>
            </a:r>
            <a:endParaRPr lang="en-US"/>
          </a:p>
        </p:txBody>
      </p:sp>
      <p:sp>
        <p:nvSpPr>
          <p:cNvPr id="4" name="Slide Number Placeholder 3"/>
          <p:cNvSpPr>
            <a:spLocks noGrp="1"/>
          </p:cNvSpPr>
          <p:nvPr>
            <p:ph type="sldNum" sz="quarter" idx="12"/>
          </p:nvPr>
        </p:nvSpPr>
        <p:spPr/>
        <p:txBody>
          <a:bodyPr/>
          <a:lstStyle/>
          <a:p>
            <a:pPr>
              <a:defRPr/>
            </a:pPr>
            <a:fld id="{DFE8AACF-BC80-AA4C-A8D8-930F20AFDF6F}" type="slidenum">
              <a:rPr lang="en-US" smtClean="0"/>
              <a:pPr>
                <a:defRPr/>
              </a:pPr>
              <a:t>36</a:t>
            </a:fld>
            <a:endParaRPr lang="en-US"/>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a:srcRect/>
          <a:stretch>
            <a:fillRect/>
          </a:stretch>
        </p:blipFill>
        <p:spPr bwMode="auto">
          <a:xfrm>
            <a:off x="0" y="0"/>
            <a:ext cx="8458200" cy="5302250"/>
          </a:xfrm>
          <a:prstGeom prst="rect">
            <a:avLst/>
          </a:prstGeom>
          <a:noFill/>
          <a:ln w="9525">
            <a:noFill/>
            <a:miter lim="800000"/>
            <a:headEnd/>
            <a:tailEnd/>
          </a:ln>
        </p:spPr>
      </p:pic>
      <p:sp>
        <p:nvSpPr>
          <p:cNvPr id="66563" name="Rectangle 3"/>
          <p:cNvSpPr>
            <a:spLocks noChangeArrowheads="1"/>
          </p:cNvSpPr>
          <p:nvPr/>
        </p:nvSpPr>
        <p:spPr bwMode="auto">
          <a:xfrm>
            <a:off x="0" y="5257800"/>
            <a:ext cx="9144000" cy="1311275"/>
          </a:xfrm>
          <a:prstGeom prst="rect">
            <a:avLst/>
          </a:prstGeom>
          <a:noFill/>
          <a:ln w="9525">
            <a:noFill/>
            <a:miter lim="800000"/>
            <a:headEnd/>
            <a:tailEnd/>
          </a:ln>
        </p:spPr>
        <p:txBody>
          <a:bodyPr>
            <a:prstTxWarp prst="textNoShape">
              <a:avLst/>
            </a:prstTxWarp>
            <a:spAutoFit/>
          </a:bodyPr>
          <a:lstStyle/>
          <a:p>
            <a:r>
              <a:rPr lang="en-US" sz="2000"/>
              <a:t>Although the osmotic concentration of the fluids of marine osmoconformers is similar to that of seawater, </a:t>
            </a:r>
            <a:r>
              <a:rPr lang="en-US" sz="2000" b="1"/>
              <a:t>the composition</a:t>
            </a:r>
            <a:r>
              <a:rPr lang="en-US" sz="2000"/>
              <a:t> of the fluids can be very different. The intracellular fluids contain organic solutes (free amino acids)  rather than Na+ and Cl-.</a:t>
            </a:r>
            <a:endParaRPr lang="en-US"/>
          </a:p>
        </p:txBody>
      </p:sp>
      <p:sp>
        <p:nvSpPr>
          <p:cNvPr id="143364" name="Oval 4"/>
          <p:cNvSpPr>
            <a:spLocks noChangeArrowheads="1"/>
          </p:cNvSpPr>
          <p:nvPr/>
        </p:nvSpPr>
        <p:spPr bwMode="auto">
          <a:xfrm>
            <a:off x="1600200" y="609600"/>
            <a:ext cx="2362200" cy="2514600"/>
          </a:xfrm>
          <a:prstGeom prst="ellipse">
            <a:avLst/>
          </a:prstGeom>
          <a:solidFill>
            <a:schemeClr val="bg1">
              <a:alpha val="0"/>
            </a:schemeClr>
          </a:solidFill>
          <a:ln w="9525">
            <a:solidFill>
              <a:srgbClr val="FF0000"/>
            </a:solidFill>
            <a:round/>
            <a:headEnd/>
            <a:tailEnd/>
          </a:ln>
        </p:spPr>
        <p:txBody>
          <a:bodyPr wrap="none" anchor="ctr">
            <a:prstTxWarp prst="textNoShape">
              <a:avLst/>
            </a:prstTxWarp>
          </a:bodyPr>
          <a:lstStyle/>
          <a:p>
            <a:endParaRPr lang="es-ES_tradnl"/>
          </a:p>
        </p:txBody>
      </p:sp>
      <p:sp>
        <p:nvSpPr>
          <p:cNvPr id="5" name="Slide Number Placeholder 4"/>
          <p:cNvSpPr>
            <a:spLocks noGrp="1"/>
          </p:cNvSpPr>
          <p:nvPr>
            <p:ph type="sldNum" sz="quarter" idx="12"/>
          </p:nvPr>
        </p:nvSpPr>
        <p:spPr/>
        <p:txBody>
          <a:bodyPr/>
          <a:lstStyle/>
          <a:p>
            <a:pPr>
              <a:defRPr/>
            </a:pPr>
            <a:fld id="{DFE8AACF-BC80-AA4C-A8D8-930F20AFDF6F}" type="slidenum">
              <a:rPr lang="en-US" smtClean="0"/>
              <a:pPr>
                <a:defRPr/>
              </a:pPr>
              <a:t>37</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33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Box 1"/>
          <p:cNvSpPr txBox="1">
            <a:spLocks noChangeArrowheads="1"/>
          </p:cNvSpPr>
          <p:nvPr/>
        </p:nvSpPr>
        <p:spPr bwMode="auto">
          <a:xfrm>
            <a:off x="2667000" y="457200"/>
            <a:ext cx="3006725" cy="461963"/>
          </a:xfrm>
          <a:prstGeom prst="rect">
            <a:avLst/>
          </a:prstGeom>
          <a:noFill/>
          <a:ln w="9525">
            <a:noFill/>
            <a:miter lim="800000"/>
            <a:headEnd/>
            <a:tailEnd/>
          </a:ln>
        </p:spPr>
        <p:txBody>
          <a:bodyPr wrap="none">
            <a:prstTxWarp prst="textNoShape">
              <a:avLst/>
            </a:prstTxWarp>
            <a:spAutoFit/>
          </a:bodyPr>
          <a:lstStyle/>
          <a:p>
            <a:r>
              <a:rPr lang="es-ES_tradnl">
                <a:solidFill>
                  <a:srgbClr val="FF0000"/>
                </a:solidFill>
              </a:rPr>
              <a:t>BROAD PRINCIPLE</a:t>
            </a:r>
          </a:p>
        </p:txBody>
      </p:sp>
      <p:sp>
        <p:nvSpPr>
          <p:cNvPr id="68611" name="TextBox 2"/>
          <p:cNvSpPr txBox="1">
            <a:spLocks noChangeArrowheads="1"/>
          </p:cNvSpPr>
          <p:nvPr/>
        </p:nvSpPr>
        <p:spPr bwMode="auto">
          <a:xfrm>
            <a:off x="762000" y="1752600"/>
            <a:ext cx="7924800" cy="2678113"/>
          </a:xfrm>
          <a:prstGeom prst="rect">
            <a:avLst/>
          </a:prstGeom>
          <a:noFill/>
          <a:ln w="9525">
            <a:noFill/>
            <a:miter lim="800000"/>
            <a:headEnd/>
            <a:tailEnd/>
          </a:ln>
        </p:spPr>
        <p:txBody>
          <a:bodyPr>
            <a:prstTxWarp prst="textNoShape">
              <a:avLst/>
            </a:prstTxWarp>
            <a:spAutoFit/>
          </a:bodyPr>
          <a:lstStyle/>
          <a:p>
            <a:r>
              <a:rPr lang="es-ES_tradnl" dirty="0"/>
              <a:t>TWO VERY IMPORTANT OBSERVATIONS</a:t>
            </a:r>
          </a:p>
          <a:p>
            <a:endParaRPr lang="es-ES_tradnl" dirty="0"/>
          </a:p>
          <a:p>
            <a:r>
              <a:rPr lang="es-ES_tradnl" dirty="0" err="1"/>
              <a:t>The</a:t>
            </a:r>
            <a:r>
              <a:rPr lang="es-ES_tradnl" dirty="0"/>
              <a:t> </a:t>
            </a:r>
            <a:r>
              <a:rPr lang="es-ES_tradnl" dirty="0" err="1"/>
              <a:t>concentration</a:t>
            </a:r>
            <a:r>
              <a:rPr lang="es-ES_tradnl" dirty="0"/>
              <a:t> of </a:t>
            </a:r>
            <a:r>
              <a:rPr lang="es-ES_tradnl" dirty="0" smtClean="0"/>
              <a:t>K </a:t>
            </a:r>
            <a:r>
              <a:rPr lang="es-ES_tradnl" baseline="30000" dirty="0" smtClean="0"/>
              <a:t>+</a:t>
            </a:r>
            <a:r>
              <a:rPr lang="es-ES_tradnl" dirty="0" err="1"/>
              <a:t>is</a:t>
            </a:r>
            <a:r>
              <a:rPr lang="es-ES_tradnl" dirty="0"/>
              <a:t> </a:t>
            </a:r>
            <a:r>
              <a:rPr lang="es-ES_tradnl" dirty="0" err="1"/>
              <a:t>higher</a:t>
            </a:r>
            <a:r>
              <a:rPr lang="es-ES_tradnl" dirty="0"/>
              <a:t> in </a:t>
            </a:r>
            <a:r>
              <a:rPr lang="es-ES_tradnl" dirty="0" err="1"/>
              <a:t>intracellular</a:t>
            </a:r>
            <a:r>
              <a:rPr lang="es-ES_tradnl" dirty="0"/>
              <a:t> </a:t>
            </a:r>
            <a:r>
              <a:rPr lang="es-ES_tradnl" dirty="0" err="1"/>
              <a:t>than</a:t>
            </a:r>
            <a:r>
              <a:rPr lang="es-ES_tradnl" dirty="0"/>
              <a:t> in </a:t>
            </a:r>
            <a:r>
              <a:rPr lang="es-ES_tradnl" dirty="0" err="1"/>
              <a:t>extracellular</a:t>
            </a:r>
            <a:r>
              <a:rPr lang="es-ES_tradnl" dirty="0"/>
              <a:t> </a:t>
            </a:r>
            <a:r>
              <a:rPr lang="es-ES_tradnl" dirty="0" err="1"/>
              <a:t>fluids</a:t>
            </a:r>
            <a:r>
              <a:rPr lang="es-ES_tradnl" dirty="0"/>
              <a:t>.</a:t>
            </a:r>
          </a:p>
          <a:p>
            <a:endParaRPr lang="es-ES_tradnl" dirty="0"/>
          </a:p>
          <a:p>
            <a:r>
              <a:rPr lang="es-ES_tradnl" dirty="0" err="1"/>
              <a:t>The</a:t>
            </a:r>
            <a:r>
              <a:rPr lang="es-ES_tradnl" dirty="0"/>
              <a:t> </a:t>
            </a:r>
            <a:r>
              <a:rPr lang="es-ES_tradnl" dirty="0" err="1"/>
              <a:t>concentration</a:t>
            </a:r>
            <a:r>
              <a:rPr lang="es-ES_tradnl" dirty="0"/>
              <a:t> of </a:t>
            </a:r>
            <a:r>
              <a:rPr lang="es-ES_tradnl" dirty="0" err="1"/>
              <a:t>Na</a:t>
            </a:r>
            <a:r>
              <a:rPr lang="es-ES_tradnl" dirty="0"/>
              <a:t>+ in </a:t>
            </a:r>
            <a:r>
              <a:rPr lang="es-ES_tradnl" dirty="0" err="1"/>
              <a:t>extracellular</a:t>
            </a:r>
            <a:r>
              <a:rPr lang="es-ES_tradnl" dirty="0"/>
              <a:t> </a:t>
            </a:r>
            <a:r>
              <a:rPr lang="es-ES_tradnl" dirty="0" err="1"/>
              <a:t>fluids</a:t>
            </a:r>
            <a:r>
              <a:rPr lang="es-ES_tradnl" dirty="0"/>
              <a:t> </a:t>
            </a:r>
            <a:r>
              <a:rPr lang="es-ES_tradnl" dirty="0" err="1"/>
              <a:t>is</a:t>
            </a:r>
            <a:r>
              <a:rPr lang="es-ES_tradnl" dirty="0"/>
              <a:t> </a:t>
            </a:r>
            <a:r>
              <a:rPr lang="es-ES_tradnl" dirty="0" err="1"/>
              <a:t>higher</a:t>
            </a:r>
            <a:r>
              <a:rPr lang="es-ES_tradnl" dirty="0"/>
              <a:t> </a:t>
            </a:r>
            <a:r>
              <a:rPr lang="es-ES_tradnl" dirty="0" err="1"/>
              <a:t>than</a:t>
            </a:r>
            <a:r>
              <a:rPr lang="es-ES_tradnl" dirty="0"/>
              <a:t> </a:t>
            </a:r>
            <a:r>
              <a:rPr lang="es-ES_tradnl" dirty="0" err="1"/>
              <a:t>that</a:t>
            </a:r>
            <a:r>
              <a:rPr lang="es-ES_tradnl" dirty="0"/>
              <a:t> in </a:t>
            </a:r>
            <a:r>
              <a:rPr lang="es-ES_tradnl" dirty="0" err="1"/>
              <a:t>intracellular</a:t>
            </a:r>
            <a:r>
              <a:rPr lang="es-ES_tradnl" dirty="0"/>
              <a:t> </a:t>
            </a:r>
            <a:r>
              <a:rPr lang="es-ES_tradnl" dirty="0" err="1"/>
              <a:t>fluids</a:t>
            </a:r>
            <a:r>
              <a:rPr lang="es-ES_tradnl" dirty="0"/>
              <a:t>. </a:t>
            </a:r>
            <a:endParaRPr lang="es-ES_tradnl" baseline="30000" dirty="0"/>
          </a:p>
        </p:txBody>
      </p:sp>
      <p:sp>
        <p:nvSpPr>
          <p:cNvPr id="68612" name="TextBox 3"/>
          <p:cNvSpPr txBox="1">
            <a:spLocks noChangeArrowheads="1"/>
          </p:cNvSpPr>
          <p:nvPr/>
        </p:nvSpPr>
        <p:spPr bwMode="auto">
          <a:xfrm>
            <a:off x="3733800" y="6019800"/>
            <a:ext cx="1098550" cy="461963"/>
          </a:xfrm>
          <a:prstGeom prst="rect">
            <a:avLst/>
          </a:prstGeom>
          <a:noFill/>
          <a:ln w="9525">
            <a:noFill/>
            <a:miter lim="800000"/>
            <a:headEnd/>
            <a:tailEnd/>
          </a:ln>
        </p:spPr>
        <p:txBody>
          <a:bodyPr wrap="none">
            <a:prstTxWarp prst="textNoShape">
              <a:avLst/>
            </a:prstTxWarp>
            <a:spAutoFit/>
          </a:bodyPr>
          <a:lstStyle/>
          <a:p>
            <a:r>
              <a:rPr lang="es-ES_tradnl"/>
              <a:t>WHY?</a:t>
            </a:r>
          </a:p>
        </p:txBody>
      </p:sp>
      <p:sp>
        <p:nvSpPr>
          <p:cNvPr id="5" name="Slide Number Placeholder 4"/>
          <p:cNvSpPr>
            <a:spLocks noGrp="1"/>
          </p:cNvSpPr>
          <p:nvPr>
            <p:ph type="sldNum" sz="quarter" idx="12"/>
          </p:nvPr>
        </p:nvSpPr>
        <p:spPr/>
        <p:txBody>
          <a:bodyPr/>
          <a:lstStyle/>
          <a:p>
            <a:pPr>
              <a:defRPr/>
            </a:pPr>
            <a:fld id="{DFE8AACF-BC80-AA4C-A8D8-930F20AFDF6F}" type="slidenum">
              <a:rPr lang="en-US" smtClean="0"/>
              <a:pPr>
                <a:defRPr/>
              </a:pPr>
              <a:t>38</a:t>
            </a:fld>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1" descr="ch05c4.jpg"/>
          <p:cNvPicPr>
            <a:picLocks noChangeAspect="1"/>
          </p:cNvPicPr>
          <p:nvPr/>
        </p:nvPicPr>
        <p:blipFill>
          <a:blip r:embed="rId2"/>
          <a:srcRect/>
          <a:stretch>
            <a:fillRect/>
          </a:stretch>
        </p:blipFill>
        <p:spPr bwMode="auto">
          <a:xfrm>
            <a:off x="1447800" y="457200"/>
            <a:ext cx="6532563" cy="5635625"/>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DFE8AACF-BC80-AA4C-A8D8-930F20AFDF6F}" type="slidenum">
              <a:rPr lang="en-US" smtClean="0"/>
              <a:pPr>
                <a:defRPr/>
              </a:pPr>
              <a:t>39</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533400" y="381000"/>
            <a:ext cx="8229600" cy="1200150"/>
          </a:xfrm>
          <a:prstGeom prst="rect">
            <a:avLst/>
          </a:prstGeom>
          <a:noFill/>
          <a:ln w="9525">
            <a:noFill/>
            <a:miter lim="800000"/>
            <a:headEnd/>
            <a:tailEnd/>
          </a:ln>
        </p:spPr>
        <p:txBody>
          <a:bodyPr>
            <a:prstTxWarp prst="textNoShape">
              <a:avLst/>
            </a:prstTxWarp>
            <a:spAutoFit/>
          </a:bodyPr>
          <a:lstStyle/>
          <a:p>
            <a:r>
              <a:rPr lang="en-US"/>
              <a:t>Necessary background from LIFE 1010…Mostly a review (please read chapter 6 in your book!!)</a:t>
            </a:r>
          </a:p>
          <a:p>
            <a:endParaRPr lang="en-US"/>
          </a:p>
        </p:txBody>
      </p:sp>
      <p:sp>
        <p:nvSpPr>
          <p:cNvPr id="18435" name="Rectangle 4"/>
          <p:cNvSpPr>
            <a:spLocks noChangeArrowheads="1"/>
          </p:cNvSpPr>
          <p:nvPr/>
        </p:nvSpPr>
        <p:spPr bwMode="auto">
          <a:xfrm>
            <a:off x="381000" y="1295400"/>
            <a:ext cx="8153400" cy="4473575"/>
          </a:xfrm>
          <a:prstGeom prst="rect">
            <a:avLst/>
          </a:prstGeom>
          <a:noFill/>
          <a:ln w="9525">
            <a:noFill/>
            <a:miter lim="800000"/>
            <a:headEnd/>
            <a:tailEnd/>
          </a:ln>
        </p:spPr>
        <p:txBody>
          <a:bodyPr>
            <a:prstTxWarp prst="textNoShape">
              <a:avLst/>
            </a:prstTxWarp>
            <a:spAutoFit/>
          </a:bodyPr>
          <a:lstStyle/>
          <a:p>
            <a:r>
              <a:rPr lang="en-US"/>
              <a:t>Definitions:</a:t>
            </a:r>
          </a:p>
          <a:p>
            <a:r>
              <a:rPr lang="en-US"/>
              <a:t>-A </a:t>
            </a:r>
            <a:r>
              <a:rPr lang="en-US" b="1"/>
              <a:t>solution</a:t>
            </a:r>
            <a:r>
              <a:rPr lang="en-US"/>
              <a:t> is a homogeneous mixture of two or more substances in a single phase (liquid in this course).</a:t>
            </a:r>
          </a:p>
          <a:p>
            <a:r>
              <a:rPr lang="en-US"/>
              <a:t>-The </a:t>
            </a:r>
            <a:r>
              <a:rPr lang="en-US" b="1"/>
              <a:t>solvent</a:t>
            </a:r>
            <a:r>
              <a:rPr lang="en-US"/>
              <a:t> is the component present in the largest amount (water in this course).</a:t>
            </a:r>
          </a:p>
          <a:p>
            <a:r>
              <a:rPr lang="en-US"/>
              <a:t>-</a:t>
            </a:r>
            <a:r>
              <a:rPr lang="en-US" b="1"/>
              <a:t>Solutes</a:t>
            </a:r>
            <a:r>
              <a:rPr lang="en-US"/>
              <a:t> are the components present in the least amount.</a:t>
            </a:r>
          </a:p>
          <a:p>
            <a:r>
              <a:rPr lang="en-US"/>
              <a:t>-</a:t>
            </a:r>
            <a:r>
              <a:rPr lang="en-US" b="1"/>
              <a:t>Colligative properties</a:t>
            </a:r>
            <a:r>
              <a:rPr lang="en-US"/>
              <a:t> are properties of a solution that depend on the relative number of solvent and solute molecules (not on the identities of the solute molecules).</a:t>
            </a:r>
          </a:p>
          <a:p>
            <a:endParaRPr lang="en-US"/>
          </a:p>
        </p:txBody>
      </p:sp>
      <p:sp>
        <p:nvSpPr>
          <p:cNvPr id="4" name="Slide Number Placeholder 3"/>
          <p:cNvSpPr>
            <a:spLocks noGrp="1"/>
          </p:cNvSpPr>
          <p:nvPr>
            <p:ph type="sldNum" sz="quarter" idx="12"/>
          </p:nvPr>
        </p:nvSpPr>
        <p:spPr/>
        <p:txBody>
          <a:bodyPr/>
          <a:lstStyle/>
          <a:p>
            <a:pPr>
              <a:defRPr/>
            </a:pPr>
            <a:fld id="{DFE8AACF-BC80-AA4C-A8D8-930F20AFDF6F}" type="slidenum">
              <a:rPr lang="en-US" smtClean="0"/>
              <a:pPr>
                <a:defRPr/>
              </a:pPr>
              <a:t>4</a:t>
            </a:fld>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 descr="45_05_neuron_ions-L.jpg"/>
          <p:cNvPicPr>
            <a:picLocks noChangeAspect="1"/>
          </p:cNvPicPr>
          <p:nvPr/>
        </p:nvPicPr>
        <p:blipFill>
          <a:blip r:embed="rId2"/>
          <a:srcRect/>
          <a:stretch>
            <a:fillRect/>
          </a:stretch>
        </p:blipFill>
        <p:spPr bwMode="auto">
          <a:xfrm>
            <a:off x="0" y="1828800"/>
            <a:ext cx="8547100" cy="33782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DFE8AACF-BC80-AA4C-A8D8-930F20AFDF6F}" type="slidenum">
              <a:rPr lang="en-US" smtClean="0"/>
              <a:pPr>
                <a:defRPr/>
              </a:pPr>
              <a:t>40</a:t>
            </a:fld>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Oval 2"/>
          <p:cNvSpPr>
            <a:spLocks noChangeArrowheads="1"/>
          </p:cNvSpPr>
          <p:nvPr/>
        </p:nvSpPr>
        <p:spPr bwMode="auto">
          <a:xfrm>
            <a:off x="152400" y="457200"/>
            <a:ext cx="5181600" cy="4724400"/>
          </a:xfrm>
          <a:prstGeom prst="ellipse">
            <a:avLst/>
          </a:prstGeom>
          <a:solidFill>
            <a:schemeClr val="accent1"/>
          </a:solidFill>
          <a:ln w="9525">
            <a:solidFill>
              <a:schemeClr val="tx1"/>
            </a:solidFill>
            <a:round/>
            <a:headEnd/>
            <a:tailEnd/>
          </a:ln>
        </p:spPr>
        <p:txBody>
          <a:bodyPr>
            <a:prstTxWarp prst="textNoShape">
              <a:avLst/>
            </a:prstTxWarp>
          </a:bodyPr>
          <a:lstStyle/>
          <a:p>
            <a:endParaRPr lang="es-ES_tradnl"/>
          </a:p>
        </p:txBody>
      </p:sp>
      <p:sp>
        <p:nvSpPr>
          <p:cNvPr id="4" name="Oval 3"/>
          <p:cNvSpPr/>
          <p:nvPr/>
        </p:nvSpPr>
        <p:spPr bwMode="auto">
          <a:xfrm>
            <a:off x="1752600" y="1600200"/>
            <a:ext cx="2514600" cy="2438400"/>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a:prstTxWarp prst="textNoShape">
              <a:avLst/>
            </a:prstTxWarp>
          </a:bodyPr>
          <a:lstStyle/>
          <a:p>
            <a:pPr>
              <a:defRPr/>
            </a:pPr>
            <a:endParaRPr lang="es-ES_tradnl" dirty="0">
              <a:latin typeface="Comic Sans MS" pitchFamily="-110" charset="0"/>
            </a:endParaRPr>
          </a:p>
          <a:p>
            <a:pPr>
              <a:defRPr/>
            </a:pPr>
            <a:endParaRPr lang="es-ES_tradnl" dirty="0">
              <a:latin typeface="Comic Sans MS" pitchFamily="-110" charset="0"/>
            </a:endParaRPr>
          </a:p>
        </p:txBody>
      </p:sp>
      <p:sp>
        <p:nvSpPr>
          <p:cNvPr id="71684" name="TextBox 4"/>
          <p:cNvSpPr txBox="1">
            <a:spLocks noChangeArrowheads="1"/>
          </p:cNvSpPr>
          <p:nvPr/>
        </p:nvSpPr>
        <p:spPr bwMode="auto">
          <a:xfrm>
            <a:off x="304800" y="1676400"/>
            <a:ext cx="1350963" cy="2246313"/>
          </a:xfrm>
          <a:prstGeom prst="rect">
            <a:avLst/>
          </a:prstGeom>
          <a:noFill/>
          <a:ln w="9525">
            <a:noFill/>
            <a:miter lim="800000"/>
            <a:headEnd/>
            <a:tailEnd/>
          </a:ln>
        </p:spPr>
        <p:txBody>
          <a:bodyPr wrap="none">
            <a:prstTxWarp prst="textNoShape">
              <a:avLst/>
            </a:prstTxWarp>
            <a:spAutoFit/>
          </a:bodyPr>
          <a:lstStyle/>
          <a:p>
            <a:r>
              <a:rPr lang="es-ES_tradnl" sz="2000"/>
              <a:t>ECF</a:t>
            </a:r>
          </a:p>
          <a:p>
            <a:endParaRPr lang="es-ES_tradnl" sz="2000"/>
          </a:p>
          <a:p>
            <a:r>
              <a:rPr lang="es-ES_tradnl" sz="2000"/>
              <a:t>OP = 1100</a:t>
            </a:r>
          </a:p>
          <a:p>
            <a:r>
              <a:rPr lang="es-ES_tradnl" sz="2000"/>
              <a:t>Na  = 470</a:t>
            </a:r>
          </a:p>
          <a:p>
            <a:r>
              <a:rPr lang="es-ES_tradnl" sz="2000"/>
              <a:t>K = 10</a:t>
            </a:r>
          </a:p>
          <a:p>
            <a:r>
              <a:rPr lang="es-ES_tradnl" sz="2000"/>
              <a:t>Cl = 550</a:t>
            </a:r>
          </a:p>
          <a:p>
            <a:r>
              <a:rPr lang="es-ES_tradnl" sz="2000"/>
              <a:t>Ca = 10</a:t>
            </a:r>
          </a:p>
        </p:txBody>
      </p:sp>
      <p:sp>
        <p:nvSpPr>
          <p:cNvPr id="71685" name="TextBox 5"/>
          <p:cNvSpPr txBox="1">
            <a:spLocks noChangeArrowheads="1"/>
          </p:cNvSpPr>
          <p:nvPr/>
        </p:nvSpPr>
        <p:spPr bwMode="auto">
          <a:xfrm>
            <a:off x="2209800" y="1828800"/>
            <a:ext cx="1350963" cy="1938338"/>
          </a:xfrm>
          <a:prstGeom prst="rect">
            <a:avLst/>
          </a:prstGeom>
          <a:noFill/>
          <a:ln w="9525">
            <a:noFill/>
            <a:miter lim="800000"/>
            <a:headEnd/>
            <a:tailEnd/>
          </a:ln>
        </p:spPr>
        <p:txBody>
          <a:bodyPr wrap="none">
            <a:prstTxWarp prst="textNoShape">
              <a:avLst/>
            </a:prstTxWarp>
            <a:spAutoFit/>
          </a:bodyPr>
          <a:lstStyle/>
          <a:p>
            <a:r>
              <a:rPr lang="es-ES_tradnl" sz="2000"/>
              <a:t>Cell</a:t>
            </a:r>
          </a:p>
          <a:p>
            <a:endParaRPr lang="es-ES_tradnl" sz="2000"/>
          </a:p>
          <a:p>
            <a:r>
              <a:rPr lang="es-ES_tradnl" sz="2000"/>
              <a:t>OP = 1100</a:t>
            </a:r>
          </a:p>
          <a:p>
            <a:r>
              <a:rPr lang="es-ES_tradnl" sz="2000"/>
              <a:t>Cl = 100</a:t>
            </a:r>
          </a:p>
          <a:p>
            <a:r>
              <a:rPr lang="es-ES_tradnl" sz="2000"/>
              <a:t>Na = 70</a:t>
            </a:r>
          </a:p>
          <a:p>
            <a:r>
              <a:rPr lang="es-ES_tradnl" sz="2000"/>
              <a:t>Ca &lt;1</a:t>
            </a:r>
          </a:p>
        </p:txBody>
      </p:sp>
      <p:sp>
        <p:nvSpPr>
          <p:cNvPr id="71686" name="Oval 6"/>
          <p:cNvSpPr>
            <a:spLocks noChangeArrowheads="1"/>
          </p:cNvSpPr>
          <p:nvPr/>
        </p:nvSpPr>
        <p:spPr bwMode="auto">
          <a:xfrm>
            <a:off x="4038600" y="2667000"/>
            <a:ext cx="304800" cy="304800"/>
          </a:xfrm>
          <a:prstGeom prst="ellipse">
            <a:avLst/>
          </a:prstGeom>
          <a:solidFill>
            <a:srgbClr val="0000FF"/>
          </a:solidFill>
          <a:ln w="9525">
            <a:solidFill>
              <a:schemeClr val="tx1"/>
            </a:solidFill>
            <a:round/>
            <a:headEnd/>
            <a:tailEnd/>
          </a:ln>
        </p:spPr>
        <p:txBody>
          <a:bodyPr>
            <a:prstTxWarp prst="textNoShape">
              <a:avLst/>
            </a:prstTxWarp>
          </a:bodyPr>
          <a:lstStyle/>
          <a:p>
            <a:endParaRPr lang="es-ES_tradnl"/>
          </a:p>
        </p:txBody>
      </p:sp>
      <p:cxnSp>
        <p:nvCxnSpPr>
          <p:cNvPr id="71687" name="Straight Arrow Connector 8"/>
          <p:cNvCxnSpPr>
            <a:cxnSpLocks noChangeShapeType="1"/>
          </p:cNvCxnSpPr>
          <p:nvPr/>
        </p:nvCxnSpPr>
        <p:spPr bwMode="auto">
          <a:xfrm rot="10800000" flipV="1">
            <a:off x="3886200" y="2895600"/>
            <a:ext cx="685800" cy="228600"/>
          </a:xfrm>
          <a:prstGeom prst="straightConnector1">
            <a:avLst/>
          </a:prstGeom>
          <a:noFill/>
          <a:ln w="9525">
            <a:solidFill>
              <a:schemeClr val="tx1"/>
            </a:solidFill>
            <a:round/>
            <a:headEnd/>
            <a:tailEnd type="arrow" w="med" len="med"/>
          </a:ln>
        </p:spPr>
      </p:cxnSp>
      <p:cxnSp>
        <p:nvCxnSpPr>
          <p:cNvPr id="71688" name="Straight Arrow Connector 10"/>
          <p:cNvCxnSpPr>
            <a:cxnSpLocks noChangeShapeType="1"/>
          </p:cNvCxnSpPr>
          <p:nvPr/>
        </p:nvCxnSpPr>
        <p:spPr bwMode="auto">
          <a:xfrm flipV="1">
            <a:off x="3886200" y="2438400"/>
            <a:ext cx="609600" cy="381000"/>
          </a:xfrm>
          <a:prstGeom prst="straightConnector1">
            <a:avLst/>
          </a:prstGeom>
          <a:noFill/>
          <a:ln w="9525">
            <a:solidFill>
              <a:schemeClr val="tx1"/>
            </a:solidFill>
            <a:round/>
            <a:headEnd/>
            <a:tailEnd type="arrow" w="med" len="med"/>
          </a:ln>
        </p:spPr>
      </p:cxnSp>
      <p:sp>
        <p:nvSpPr>
          <p:cNvPr id="71689" name="TextBox 11"/>
          <p:cNvSpPr txBox="1">
            <a:spLocks noChangeArrowheads="1"/>
          </p:cNvSpPr>
          <p:nvPr/>
        </p:nvSpPr>
        <p:spPr bwMode="auto">
          <a:xfrm>
            <a:off x="4572000" y="2743200"/>
            <a:ext cx="400050" cy="369888"/>
          </a:xfrm>
          <a:prstGeom prst="rect">
            <a:avLst/>
          </a:prstGeom>
          <a:noFill/>
          <a:ln w="9525">
            <a:noFill/>
            <a:miter lim="800000"/>
            <a:headEnd/>
            <a:tailEnd/>
          </a:ln>
        </p:spPr>
        <p:txBody>
          <a:bodyPr wrap="none">
            <a:prstTxWarp prst="textNoShape">
              <a:avLst/>
            </a:prstTxWarp>
            <a:spAutoFit/>
          </a:bodyPr>
          <a:lstStyle/>
          <a:p>
            <a:r>
              <a:rPr lang="es-ES_tradnl" sz="1800"/>
              <a:t>K</a:t>
            </a:r>
            <a:r>
              <a:rPr lang="es-ES_tradnl" sz="1800" baseline="30000"/>
              <a:t>+</a:t>
            </a:r>
          </a:p>
        </p:txBody>
      </p:sp>
      <p:sp>
        <p:nvSpPr>
          <p:cNvPr id="71690" name="TextBox 12"/>
          <p:cNvSpPr txBox="1">
            <a:spLocks noChangeArrowheads="1"/>
          </p:cNvSpPr>
          <p:nvPr/>
        </p:nvSpPr>
        <p:spPr bwMode="auto">
          <a:xfrm>
            <a:off x="3505200" y="2743200"/>
            <a:ext cx="560388" cy="369888"/>
          </a:xfrm>
          <a:prstGeom prst="rect">
            <a:avLst/>
          </a:prstGeom>
          <a:noFill/>
          <a:ln w="9525">
            <a:noFill/>
            <a:miter lim="800000"/>
            <a:headEnd/>
            <a:tailEnd/>
          </a:ln>
        </p:spPr>
        <p:txBody>
          <a:bodyPr wrap="none">
            <a:prstTxWarp prst="textNoShape">
              <a:avLst/>
            </a:prstTxWarp>
            <a:spAutoFit/>
          </a:bodyPr>
          <a:lstStyle/>
          <a:p>
            <a:r>
              <a:rPr lang="es-ES_tradnl" sz="1800"/>
              <a:t>Na</a:t>
            </a:r>
            <a:r>
              <a:rPr lang="es-ES_tradnl" sz="1800" baseline="30000"/>
              <a:t>+</a:t>
            </a:r>
          </a:p>
        </p:txBody>
      </p:sp>
      <p:cxnSp>
        <p:nvCxnSpPr>
          <p:cNvPr id="71691" name="Straight Connector 14"/>
          <p:cNvCxnSpPr>
            <a:cxnSpLocks noChangeShapeType="1"/>
          </p:cNvCxnSpPr>
          <p:nvPr/>
        </p:nvCxnSpPr>
        <p:spPr bwMode="auto">
          <a:xfrm flipV="1">
            <a:off x="4038600" y="457200"/>
            <a:ext cx="228600" cy="152400"/>
          </a:xfrm>
          <a:prstGeom prst="line">
            <a:avLst/>
          </a:prstGeom>
          <a:noFill/>
          <a:ln w="9525">
            <a:solidFill>
              <a:schemeClr val="tx1"/>
            </a:solidFill>
            <a:round/>
            <a:headEnd/>
            <a:tailEnd/>
          </a:ln>
        </p:spPr>
      </p:cxnSp>
      <p:sp>
        <p:nvSpPr>
          <p:cNvPr id="71692" name="TextBox 15"/>
          <p:cNvSpPr txBox="1">
            <a:spLocks noChangeArrowheads="1"/>
          </p:cNvSpPr>
          <p:nvPr/>
        </p:nvSpPr>
        <p:spPr bwMode="auto">
          <a:xfrm>
            <a:off x="3886200" y="0"/>
            <a:ext cx="811213" cy="461963"/>
          </a:xfrm>
          <a:prstGeom prst="rect">
            <a:avLst/>
          </a:prstGeom>
          <a:noFill/>
          <a:ln w="9525">
            <a:noFill/>
            <a:miter lim="800000"/>
            <a:headEnd/>
            <a:tailEnd/>
          </a:ln>
        </p:spPr>
        <p:txBody>
          <a:bodyPr wrap="none">
            <a:prstTxWarp prst="textNoShape">
              <a:avLst/>
            </a:prstTxWarp>
            <a:spAutoFit/>
          </a:bodyPr>
          <a:lstStyle/>
          <a:p>
            <a:r>
              <a:rPr lang="es-ES_tradnl"/>
              <a:t>Skin</a:t>
            </a:r>
          </a:p>
        </p:txBody>
      </p:sp>
      <p:sp>
        <p:nvSpPr>
          <p:cNvPr id="71693" name="TextBox 16"/>
          <p:cNvSpPr txBox="1">
            <a:spLocks noChangeArrowheads="1"/>
          </p:cNvSpPr>
          <p:nvPr/>
        </p:nvSpPr>
        <p:spPr bwMode="auto">
          <a:xfrm>
            <a:off x="0" y="5867400"/>
            <a:ext cx="4538663" cy="646113"/>
          </a:xfrm>
          <a:prstGeom prst="rect">
            <a:avLst/>
          </a:prstGeom>
          <a:noFill/>
          <a:ln w="9525">
            <a:noFill/>
            <a:miter lim="800000"/>
            <a:headEnd/>
            <a:tailEnd/>
          </a:ln>
        </p:spPr>
        <p:txBody>
          <a:bodyPr wrap="none">
            <a:prstTxWarp prst="textNoShape">
              <a:avLst/>
            </a:prstTxWarp>
            <a:spAutoFit/>
          </a:bodyPr>
          <a:lstStyle/>
          <a:p>
            <a:r>
              <a:rPr lang="es-ES_tradnl" sz="1800"/>
              <a:t>OP = Total Osmotic Pressure (mOsm/kg)</a:t>
            </a:r>
          </a:p>
          <a:p>
            <a:r>
              <a:rPr lang="es-ES_tradnl" sz="1800"/>
              <a:t>ECF = extracellular fluid (blood)</a:t>
            </a:r>
          </a:p>
        </p:txBody>
      </p:sp>
      <p:sp>
        <p:nvSpPr>
          <p:cNvPr id="71694" name="TextBox 17"/>
          <p:cNvSpPr txBox="1">
            <a:spLocks noChangeArrowheads="1"/>
          </p:cNvSpPr>
          <p:nvPr/>
        </p:nvSpPr>
        <p:spPr bwMode="auto">
          <a:xfrm>
            <a:off x="5105400" y="533400"/>
            <a:ext cx="4038600" cy="6002338"/>
          </a:xfrm>
          <a:prstGeom prst="rect">
            <a:avLst/>
          </a:prstGeom>
          <a:noFill/>
          <a:ln w="9525">
            <a:noFill/>
            <a:miter lim="800000"/>
            <a:headEnd/>
            <a:tailEnd/>
          </a:ln>
        </p:spPr>
        <p:txBody>
          <a:bodyPr>
            <a:prstTxWarp prst="textNoShape">
              <a:avLst/>
            </a:prstTxWarp>
            <a:spAutoFit/>
          </a:bodyPr>
          <a:lstStyle/>
          <a:p>
            <a:r>
              <a:rPr lang="es-ES_tradnl"/>
              <a:t>This image represents the ionic composition in the cells and ECFG of which of these animals</a:t>
            </a:r>
          </a:p>
          <a:p>
            <a:endParaRPr lang="es-ES_tradnl"/>
          </a:p>
          <a:p>
            <a:endParaRPr lang="es-ES_tradnl"/>
          </a:p>
          <a:p>
            <a:endParaRPr lang="es-ES_tradnl"/>
          </a:p>
          <a:p>
            <a:r>
              <a:rPr lang="es-ES_tradnl"/>
              <a:t>A</a:t>
            </a:r>
          </a:p>
          <a:p>
            <a:endParaRPr lang="es-ES_tradnl"/>
          </a:p>
          <a:p>
            <a:endParaRPr lang="es-ES_tradnl"/>
          </a:p>
          <a:p>
            <a:r>
              <a:rPr lang="es-ES_tradnl"/>
              <a:t>B</a:t>
            </a:r>
          </a:p>
          <a:p>
            <a:endParaRPr lang="es-ES_tradnl"/>
          </a:p>
          <a:p>
            <a:r>
              <a:rPr lang="es-ES_tradnl"/>
              <a:t>C</a:t>
            </a:r>
          </a:p>
          <a:p>
            <a:endParaRPr lang="es-ES_tradnl"/>
          </a:p>
          <a:p>
            <a:endParaRPr lang="es-ES_tradnl"/>
          </a:p>
          <a:p>
            <a:r>
              <a:rPr lang="es-ES_tradnl"/>
              <a:t>D </a:t>
            </a:r>
          </a:p>
        </p:txBody>
      </p:sp>
      <p:pic>
        <p:nvPicPr>
          <p:cNvPr id="71695" name="Picture 19"/>
          <p:cNvPicPr>
            <a:picLocks noChangeAspect="1"/>
          </p:cNvPicPr>
          <p:nvPr/>
        </p:nvPicPr>
        <p:blipFill>
          <a:blip r:embed="rId2"/>
          <a:srcRect/>
          <a:stretch>
            <a:fillRect/>
          </a:stretch>
        </p:blipFill>
        <p:spPr bwMode="auto">
          <a:xfrm>
            <a:off x="5562600" y="2667000"/>
            <a:ext cx="1054100" cy="1054100"/>
          </a:xfrm>
          <a:prstGeom prst="rect">
            <a:avLst/>
          </a:prstGeom>
          <a:noFill/>
          <a:ln w="9525">
            <a:noFill/>
            <a:miter lim="800000"/>
            <a:headEnd/>
            <a:tailEnd/>
          </a:ln>
        </p:spPr>
      </p:pic>
      <p:pic>
        <p:nvPicPr>
          <p:cNvPr id="71696" name="Picture 20"/>
          <p:cNvPicPr>
            <a:picLocks noChangeAspect="1"/>
          </p:cNvPicPr>
          <p:nvPr/>
        </p:nvPicPr>
        <p:blipFill>
          <a:blip r:embed="rId3"/>
          <a:srcRect/>
          <a:stretch>
            <a:fillRect/>
          </a:stretch>
        </p:blipFill>
        <p:spPr bwMode="auto">
          <a:xfrm>
            <a:off x="5562600" y="3810000"/>
            <a:ext cx="1233488" cy="987425"/>
          </a:xfrm>
          <a:prstGeom prst="rect">
            <a:avLst/>
          </a:prstGeom>
          <a:noFill/>
          <a:ln w="9525">
            <a:noFill/>
            <a:miter lim="800000"/>
            <a:headEnd/>
            <a:tailEnd/>
          </a:ln>
        </p:spPr>
      </p:pic>
      <p:pic>
        <p:nvPicPr>
          <p:cNvPr id="71697" name="Picture 21"/>
          <p:cNvPicPr>
            <a:picLocks noChangeAspect="1"/>
          </p:cNvPicPr>
          <p:nvPr/>
        </p:nvPicPr>
        <p:blipFill>
          <a:blip r:embed="rId4"/>
          <a:srcRect/>
          <a:stretch>
            <a:fillRect/>
          </a:stretch>
        </p:blipFill>
        <p:spPr bwMode="auto">
          <a:xfrm>
            <a:off x="5715000" y="4800600"/>
            <a:ext cx="2138363" cy="985838"/>
          </a:xfrm>
          <a:prstGeom prst="rect">
            <a:avLst/>
          </a:prstGeom>
          <a:noFill/>
          <a:ln w="9525">
            <a:noFill/>
            <a:miter lim="800000"/>
            <a:headEnd/>
            <a:tailEnd/>
          </a:ln>
        </p:spPr>
      </p:pic>
      <p:pic>
        <p:nvPicPr>
          <p:cNvPr id="71698" name="Picture 22"/>
          <p:cNvPicPr>
            <a:picLocks noChangeAspect="1"/>
          </p:cNvPicPr>
          <p:nvPr/>
        </p:nvPicPr>
        <p:blipFill>
          <a:blip r:embed="rId5"/>
          <a:srcRect/>
          <a:stretch>
            <a:fillRect/>
          </a:stretch>
        </p:blipFill>
        <p:spPr bwMode="auto">
          <a:xfrm>
            <a:off x="5638800" y="5867400"/>
            <a:ext cx="1549400" cy="808038"/>
          </a:xfrm>
          <a:prstGeom prst="rect">
            <a:avLst/>
          </a:prstGeom>
          <a:noFill/>
          <a:ln w="9525">
            <a:noFill/>
            <a:miter lim="800000"/>
            <a:headEnd/>
            <a:tailEnd/>
          </a:ln>
        </p:spPr>
      </p:pic>
      <p:sp>
        <p:nvSpPr>
          <p:cNvPr id="19" name="Slide Number Placeholder 18"/>
          <p:cNvSpPr>
            <a:spLocks noGrp="1"/>
          </p:cNvSpPr>
          <p:nvPr>
            <p:ph type="sldNum" sz="quarter" idx="12"/>
          </p:nvPr>
        </p:nvSpPr>
        <p:spPr/>
        <p:txBody>
          <a:bodyPr/>
          <a:lstStyle/>
          <a:p>
            <a:pPr>
              <a:defRPr/>
            </a:pPr>
            <a:fld id="{DFE8AACF-BC80-AA4C-A8D8-930F20AFDF6F}" type="slidenum">
              <a:rPr lang="en-US" smtClean="0"/>
              <a:pPr>
                <a:defRPr/>
              </a:pPr>
              <a:t>41</a:t>
            </a:fld>
            <a:endParaRPr lang="en-US"/>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152400" y="609600"/>
            <a:ext cx="8305800" cy="5394325"/>
          </a:xfrm>
          <a:prstGeom prst="rect">
            <a:avLst/>
          </a:prstGeom>
          <a:noFill/>
          <a:ln w="9525">
            <a:noFill/>
            <a:miter lim="800000"/>
            <a:headEnd/>
            <a:tailEnd/>
          </a:ln>
        </p:spPr>
        <p:txBody>
          <a:bodyPr>
            <a:prstTxWarp prst="textNoShape">
              <a:avLst/>
            </a:prstTxWarp>
            <a:spAutoFit/>
          </a:bodyPr>
          <a:lstStyle/>
          <a:p>
            <a:r>
              <a:rPr lang="en-US" sz="2000"/>
              <a:t>Elasmobranchs (sharks and rays) are peculiar because their plasma is hyperosmotic to seawater.  Sharks have large quantities of urea in their blood and a substance called TMAO (trimethylamine n-oxide) which offsets the toxic effects of urea.</a:t>
            </a:r>
          </a:p>
          <a:p>
            <a:endParaRPr lang="en-US" sz="2000"/>
          </a:p>
          <a:p>
            <a:r>
              <a:rPr lang="en-US" sz="2000"/>
              <a:t>		Na+	Cl-	Urea	TMAO</a:t>
            </a:r>
          </a:p>
          <a:p>
            <a:r>
              <a:rPr lang="en-US" sz="2000"/>
              <a:t>			   (mM)</a:t>
            </a:r>
          </a:p>
          <a:p>
            <a:r>
              <a:rPr lang="en-US" sz="2000"/>
              <a:t>Seawater	470	548	0	0</a:t>
            </a:r>
          </a:p>
          <a:p>
            <a:endParaRPr lang="en-US" sz="2000"/>
          </a:p>
          <a:p>
            <a:r>
              <a:rPr lang="en-US" sz="2000"/>
              <a:t>Squid		456	578	0	0</a:t>
            </a:r>
          </a:p>
          <a:p>
            <a:endParaRPr lang="en-US" sz="2000"/>
          </a:p>
          <a:p>
            <a:r>
              <a:rPr lang="en-US" sz="2000"/>
              <a:t>Shark		286	246	351	71</a:t>
            </a:r>
          </a:p>
          <a:p>
            <a:endParaRPr lang="en-US" sz="2000"/>
          </a:p>
          <a:p>
            <a:r>
              <a:rPr lang="en-US" sz="2000"/>
              <a:t>Gadus		174	170	0	0</a:t>
            </a:r>
          </a:p>
          <a:p>
            <a:r>
              <a:rPr lang="en-US" sz="2000"/>
              <a:t>(a “normal” marine teleost)</a:t>
            </a:r>
          </a:p>
          <a:p>
            <a:endParaRPr lang="en-US"/>
          </a:p>
          <a:p>
            <a:endParaRPr lang="en-US"/>
          </a:p>
        </p:txBody>
      </p:sp>
      <p:sp>
        <p:nvSpPr>
          <p:cNvPr id="72707" name="Rectangle 3"/>
          <p:cNvSpPr>
            <a:spLocks noChangeArrowheads="1"/>
          </p:cNvSpPr>
          <p:nvPr/>
        </p:nvSpPr>
        <p:spPr bwMode="auto">
          <a:xfrm>
            <a:off x="1828800" y="0"/>
            <a:ext cx="5324475" cy="457200"/>
          </a:xfrm>
          <a:prstGeom prst="rect">
            <a:avLst/>
          </a:prstGeom>
          <a:noFill/>
          <a:ln w="9525">
            <a:noFill/>
            <a:miter lim="800000"/>
            <a:headEnd/>
            <a:tailEnd/>
          </a:ln>
        </p:spPr>
        <p:txBody>
          <a:bodyPr wrap="none">
            <a:prstTxWarp prst="textNoShape">
              <a:avLst/>
            </a:prstTxWarp>
            <a:spAutoFit/>
          </a:bodyPr>
          <a:lstStyle/>
          <a:p>
            <a:r>
              <a:rPr lang="en-US"/>
              <a:t>Why shark meat can taste like urine</a:t>
            </a:r>
          </a:p>
        </p:txBody>
      </p:sp>
      <p:pic>
        <p:nvPicPr>
          <p:cNvPr id="72708" name="Picture 4"/>
          <p:cNvPicPr>
            <a:picLocks noChangeAspect="1" noChangeArrowheads="1"/>
          </p:cNvPicPr>
          <p:nvPr/>
        </p:nvPicPr>
        <p:blipFill>
          <a:blip r:embed="rId3"/>
          <a:srcRect/>
          <a:stretch>
            <a:fillRect/>
          </a:stretch>
        </p:blipFill>
        <p:spPr bwMode="auto">
          <a:xfrm>
            <a:off x="5943600" y="2667000"/>
            <a:ext cx="1001713" cy="1181100"/>
          </a:xfrm>
          <a:prstGeom prst="rect">
            <a:avLst/>
          </a:prstGeom>
          <a:noFill/>
          <a:ln w="9525">
            <a:noFill/>
            <a:miter lim="800000"/>
            <a:headEnd/>
            <a:tailEnd/>
          </a:ln>
        </p:spPr>
      </p:pic>
      <p:pic>
        <p:nvPicPr>
          <p:cNvPr id="72709" name="Picture 5"/>
          <p:cNvPicPr>
            <a:picLocks noChangeAspect="1" noChangeArrowheads="1"/>
          </p:cNvPicPr>
          <p:nvPr/>
        </p:nvPicPr>
        <p:blipFill>
          <a:blip r:embed="rId4"/>
          <a:srcRect/>
          <a:stretch>
            <a:fillRect/>
          </a:stretch>
        </p:blipFill>
        <p:spPr bwMode="auto">
          <a:xfrm>
            <a:off x="5562600" y="3886200"/>
            <a:ext cx="1778000" cy="863600"/>
          </a:xfrm>
          <a:prstGeom prst="rect">
            <a:avLst/>
          </a:prstGeom>
          <a:noFill/>
          <a:ln w="9525">
            <a:noFill/>
            <a:miter lim="800000"/>
            <a:headEnd/>
            <a:tailEnd/>
          </a:ln>
        </p:spPr>
      </p:pic>
      <p:pic>
        <p:nvPicPr>
          <p:cNvPr id="72710" name="Picture 8"/>
          <p:cNvPicPr>
            <a:picLocks noChangeAspect="1" noChangeArrowheads="1"/>
          </p:cNvPicPr>
          <p:nvPr/>
        </p:nvPicPr>
        <p:blipFill>
          <a:blip r:embed="rId5"/>
          <a:srcRect/>
          <a:stretch>
            <a:fillRect/>
          </a:stretch>
        </p:blipFill>
        <p:spPr bwMode="auto">
          <a:xfrm>
            <a:off x="5486400" y="4953000"/>
            <a:ext cx="2393950" cy="930275"/>
          </a:xfrm>
          <a:prstGeom prst="rect">
            <a:avLst/>
          </a:prstGeom>
          <a:noFill/>
          <a:ln w="9525">
            <a:noFill/>
            <a:miter lim="800000"/>
            <a:headEnd/>
            <a:tailEnd/>
          </a:ln>
        </p:spPr>
      </p:pic>
      <p:pic>
        <p:nvPicPr>
          <p:cNvPr id="72711" name="Picture 11"/>
          <p:cNvPicPr>
            <a:picLocks noChangeAspect="1" noChangeArrowheads="1"/>
          </p:cNvPicPr>
          <p:nvPr/>
        </p:nvPicPr>
        <p:blipFill>
          <a:blip r:embed="rId6"/>
          <a:srcRect/>
          <a:stretch>
            <a:fillRect/>
          </a:stretch>
        </p:blipFill>
        <p:spPr bwMode="auto">
          <a:xfrm>
            <a:off x="7543800" y="1676400"/>
            <a:ext cx="1193800" cy="1143000"/>
          </a:xfrm>
          <a:prstGeom prst="rect">
            <a:avLst/>
          </a:prstGeom>
          <a:noFill/>
          <a:ln w="9525">
            <a:noFill/>
            <a:miter lim="800000"/>
            <a:headEnd/>
            <a:tailEnd/>
          </a:ln>
        </p:spPr>
      </p:pic>
      <p:sp>
        <p:nvSpPr>
          <p:cNvPr id="72712" name="Rectangle 12"/>
          <p:cNvSpPr>
            <a:spLocks noChangeArrowheads="1"/>
          </p:cNvSpPr>
          <p:nvPr/>
        </p:nvSpPr>
        <p:spPr bwMode="auto">
          <a:xfrm>
            <a:off x="4191000" y="5638800"/>
            <a:ext cx="304800" cy="152400"/>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endParaRPr lang="es-ES_tradnl"/>
          </a:p>
        </p:txBody>
      </p:sp>
      <p:sp>
        <p:nvSpPr>
          <p:cNvPr id="72713" name="Rectangle 13"/>
          <p:cNvSpPr>
            <a:spLocks noChangeArrowheads="1"/>
          </p:cNvSpPr>
          <p:nvPr/>
        </p:nvSpPr>
        <p:spPr bwMode="auto">
          <a:xfrm>
            <a:off x="7772400" y="3000375"/>
            <a:ext cx="812800" cy="336550"/>
          </a:xfrm>
          <a:prstGeom prst="rect">
            <a:avLst/>
          </a:prstGeom>
          <a:noFill/>
          <a:ln w="9525">
            <a:noFill/>
            <a:miter lim="800000"/>
            <a:headEnd/>
            <a:tailEnd/>
          </a:ln>
        </p:spPr>
        <p:txBody>
          <a:bodyPr wrap="none">
            <a:prstTxWarp prst="textNoShape">
              <a:avLst/>
            </a:prstTxWarp>
            <a:spAutoFit/>
          </a:bodyPr>
          <a:lstStyle/>
          <a:p>
            <a:r>
              <a:rPr lang="en-US" sz="1600"/>
              <a:t>TMAO</a:t>
            </a:r>
          </a:p>
        </p:txBody>
      </p:sp>
      <p:sp>
        <p:nvSpPr>
          <p:cNvPr id="72714" name="Rectangle 14"/>
          <p:cNvSpPr>
            <a:spLocks noChangeArrowheads="1"/>
          </p:cNvSpPr>
          <p:nvPr/>
        </p:nvSpPr>
        <p:spPr bwMode="auto">
          <a:xfrm>
            <a:off x="7772400" y="1828800"/>
            <a:ext cx="228600" cy="228600"/>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endParaRPr lang="es-ES_tradnl"/>
          </a:p>
        </p:txBody>
      </p:sp>
      <p:pic>
        <p:nvPicPr>
          <p:cNvPr id="72715" name="Picture 15"/>
          <p:cNvPicPr>
            <a:picLocks noChangeAspect="1" noChangeArrowheads="1"/>
          </p:cNvPicPr>
          <p:nvPr/>
        </p:nvPicPr>
        <p:blipFill>
          <a:blip r:embed="rId7"/>
          <a:srcRect/>
          <a:stretch>
            <a:fillRect/>
          </a:stretch>
        </p:blipFill>
        <p:spPr bwMode="auto">
          <a:xfrm>
            <a:off x="7620000" y="3352800"/>
            <a:ext cx="1066800" cy="647700"/>
          </a:xfrm>
          <a:prstGeom prst="rect">
            <a:avLst/>
          </a:prstGeom>
          <a:noFill/>
          <a:ln w="9525">
            <a:noFill/>
            <a:miter lim="800000"/>
            <a:headEnd/>
            <a:tailEnd/>
          </a:ln>
        </p:spPr>
      </p:pic>
      <p:sp>
        <p:nvSpPr>
          <p:cNvPr id="72716" name="Rectangle 16"/>
          <p:cNvSpPr>
            <a:spLocks noChangeArrowheads="1"/>
          </p:cNvSpPr>
          <p:nvPr/>
        </p:nvSpPr>
        <p:spPr bwMode="auto">
          <a:xfrm>
            <a:off x="7772400" y="4038600"/>
            <a:ext cx="603250" cy="336550"/>
          </a:xfrm>
          <a:prstGeom prst="rect">
            <a:avLst/>
          </a:prstGeom>
          <a:noFill/>
          <a:ln w="9525">
            <a:noFill/>
            <a:miter lim="800000"/>
            <a:headEnd/>
            <a:tailEnd/>
          </a:ln>
        </p:spPr>
        <p:txBody>
          <a:bodyPr wrap="none">
            <a:prstTxWarp prst="textNoShape">
              <a:avLst/>
            </a:prstTxWarp>
            <a:spAutoFit/>
          </a:bodyPr>
          <a:lstStyle/>
          <a:p>
            <a:r>
              <a:rPr lang="en-US" sz="1600"/>
              <a:t>urea</a:t>
            </a:r>
            <a:endParaRPr lang="en-US"/>
          </a:p>
        </p:txBody>
      </p:sp>
      <p:sp>
        <p:nvSpPr>
          <p:cNvPr id="13" name="Slide Number Placeholder 12"/>
          <p:cNvSpPr>
            <a:spLocks noGrp="1"/>
          </p:cNvSpPr>
          <p:nvPr>
            <p:ph type="sldNum" sz="quarter" idx="12"/>
          </p:nvPr>
        </p:nvSpPr>
        <p:spPr/>
        <p:txBody>
          <a:bodyPr/>
          <a:lstStyle/>
          <a:p>
            <a:pPr>
              <a:defRPr/>
            </a:pPr>
            <a:fld id="{DFE8AACF-BC80-AA4C-A8D8-930F20AFDF6F}" type="slidenum">
              <a:rPr lang="en-US" smtClean="0"/>
              <a:pPr>
                <a:defRPr/>
              </a:pPr>
              <a:t>42</a:t>
            </a:fld>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3276600" y="152400"/>
            <a:ext cx="2136775" cy="457200"/>
          </a:xfrm>
          <a:prstGeom prst="rect">
            <a:avLst/>
          </a:prstGeom>
          <a:noFill/>
          <a:ln w="9525">
            <a:noFill/>
            <a:miter lim="800000"/>
            <a:headEnd/>
            <a:tailEnd/>
          </a:ln>
        </p:spPr>
        <p:txBody>
          <a:bodyPr wrap="none">
            <a:prstTxWarp prst="textNoShape">
              <a:avLst/>
            </a:prstTxWarp>
            <a:spAutoFit/>
          </a:bodyPr>
          <a:lstStyle/>
          <a:p>
            <a:r>
              <a:rPr lang="en-US"/>
              <a:t>To Remember</a:t>
            </a:r>
          </a:p>
        </p:txBody>
      </p:sp>
      <p:sp>
        <p:nvSpPr>
          <p:cNvPr id="74755" name="Rectangle 3"/>
          <p:cNvSpPr>
            <a:spLocks noChangeArrowheads="1"/>
          </p:cNvSpPr>
          <p:nvPr/>
        </p:nvSpPr>
        <p:spPr bwMode="auto">
          <a:xfrm>
            <a:off x="0" y="609600"/>
            <a:ext cx="9144000" cy="6299200"/>
          </a:xfrm>
          <a:prstGeom prst="rect">
            <a:avLst/>
          </a:prstGeom>
          <a:noFill/>
          <a:ln w="9525">
            <a:noFill/>
            <a:miter lim="800000"/>
            <a:headEnd/>
            <a:tailEnd/>
          </a:ln>
        </p:spPr>
        <p:txBody>
          <a:bodyPr>
            <a:prstTxWarp prst="textNoShape">
              <a:avLst/>
            </a:prstTxWarp>
            <a:spAutoFit/>
          </a:bodyPr>
          <a:lstStyle/>
          <a:p>
            <a:pPr>
              <a:buFontTx/>
              <a:buChar char="-"/>
            </a:pPr>
            <a:r>
              <a:rPr lang="en-US"/>
              <a:t>Animals that live in salt and freshwater face remarkably different osmotic challenges. </a:t>
            </a:r>
          </a:p>
          <a:p>
            <a:pPr>
              <a:buFontTx/>
              <a:buChar char="-"/>
            </a:pPr>
            <a:r>
              <a:rPr lang="en-US"/>
              <a:t>The main slats in sea water are Na, Cl, and sulfate (but there are others!)</a:t>
            </a:r>
          </a:p>
          <a:p>
            <a:pPr>
              <a:buFontTx/>
              <a:buChar char="-"/>
            </a:pPr>
            <a:r>
              <a:rPr lang="en-US"/>
              <a:t>The osmotic concentration of water is ≈ 1,120 mM/L, that of freshwater is about 1.125 mM/L (1000 times lower!)</a:t>
            </a:r>
          </a:p>
          <a:p>
            <a:pPr>
              <a:buFontTx/>
              <a:buChar char="-"/>
            </a:pPr>
            <a:r>
              <a:rPr lang="en-US"/>
              <a:t>Animals can be divided into osmoregulators and osmoconformers (and everything in between).</a:t>
            </a:r>
          </a:p>
          <a:p>
            <a:pPr>
              <a:buFontTx/>
              <a:buChar char="-"/>
            </a:pPr>
            <a:r>
              <a:rPr lang="en-US"/>
              <a:t>Most marine invertebrates are osmoconformers.</a:t>
            </a:r>
          </a:p>
          <a:p>
            <a:pPr>
              <a:buFontTx/>
              <a:buChar char="-"/>
            </a:pPr>
            <a:r>
              <a:rPr lang="en-US"/>
              <a:t>Hagfishes, lampreys, and sharks are osmoconformers.</a:t>
            </a:r>
          </a:p>
          <a:p>
            <a:pPr>
              <a:buFontTx/>
              <a:buChar char="-"/>
            </a:pPr>
            <a:r>
              <a:rPr lang="en-US"/>
              <a:t>All other marine vertebrates are osmoregulators.</a:t>
            </a:r>
          </a:p>
          <a:p>
            <a:pPr>
              <a:buFontTx/>
              <a:buChar char="-"/>
            </a:pPr>
            <a:r>
              <a:rPr lang="en-US"/>
              <a:t>In marine osmoconformers, organic solutes make up the bulk of the osmotically active solutes within cells.</a:t>
            </a:r>
          </a:p>
          <a:p>
            <a:pPr>
              <a:buFontTx/>
              <a:buChar char="-"/>
            </a:pPr>
            <a:r>
              <a:rPr lang="en-US"/>
              <a:t>The plasma of sharks and rays is slightly hyperosmotic relative to seawater. Sharks use urea and TMAO as “osmolytes”. </a:t>
            </a:r>
          </a:p>
          <a:p>
            <a:endParaRPr lang="en-US">
              <a:latin typeface="Arial" charset="0"/>
              <a:ea typeface="ＭＳ Ｐゴシック" charset="-128"/>
              <a:cs typeface="ＭＳ Ｐゴシック" charset="-128"/>
            </a:endParaRPr>
          </a:p>
        </p:txBody>
      </p:sp>
      <p:sp>
        <p:nvSpPr>
          <p:cNvPr id="4" name="Slide Number Placeholder 3"/>
          <p:cNvSpPr>
            <a:spLocks noGrp="1"/>
          </p:cNvSpPr>
          <p:nvPr>
            <p:ph type="sldNum" sz="quarter" idx="12"/>
          </p:nvPr>
        </p:nvSpPr>
        <p:spPr/>
        <p:txBody>
          <a:bodyPr/>
          <a:lstStyle/>
          <a:p>
            <a:pPr>
              <a:defRPr/>
            </a:pPr>
            <a:fld id="{DFE8AACF-BC80-AA4C-A8D8-930F20AFDF6F}" type="slidenum">
              <a:rPr lang="en-US" smtClean="0"/>
              <a:pPr>
                <a:defRPr/>
              </a:pPr>
              <a:t>43</a:t>
            </a:fld>
            <a:endParaRPr lang="en-US"/>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685800" y="228600"/>
            <a:ext cx="7597775" cy="457200"/>
          </a:xfrm>
          <a:prstGeom prst="rect">
            <a:avLst/>
          </a:prstGeom>
          <a:noFill/>
          <a:ln w="9525">
            <a:noFill/>
            <a:miter lim="800000"/>
            <a:headEnd/>
            <a:tailEnd/>
          </a:ln>
        </p:spPr>
        <p:txBody>
          <a:bodyPr wrap="none">
            <a:prstTxWarp prst="textNoShape">
              <a:avLst/>
            </a:prstTxWarp>
            <a:spAutoFit/>
          </a:bodyPr>
          <a:lstStyle/>
          <a:p>
            <a:r>
              <a:rPr lang="en-US"/>
              <a:t>How do marine teleosts (bony fishes) osmoregulate?</a:t>
            </a:r>
          </a:p>
        </p:txBody>
      </p:sp>
      <p:pic>
        <p:nvPicPr>
          <p:cNvPr id="76803" name="Picture 5"/>
          <p:cNvPicPr>
            <a:picLocks noChangeAspect="1" noChangeArrowheads="1"/>
          </p:cNvPicPr>
          <p:nvPr/>
        </p:nvPicPr>
        <p:blipFill>
          <a:blip r:embed="rId3"/>
          <a:srcRect/>
          <a:stretch>
            <a:fillRect/>
          </a:stretch>
        </p:blipFill>
        <p:spPr bwMode="auto">
          <a:xfrm>
            <a:off x="1676400" y="914400"/>
            <a:ext cx="5797550" cy="7467600"/>
          </a:xfrm>
          <a:prstGeom prst="rect">
            <a:avLst/>
          </a:prstGeom>
          <a:noFill/>
          <a:ln w="9525">
            <a:noFill/>
            <a:miter lim="800000"/>
            <a:headEnd/>
            <a:tailEnd/>
          </a:ln>
        </p:spPr>
      </p:pic>
      <p:sp>
        <p:nvSpPr>
          <p:cNvPr id="76804" name="Rectangle 6"/>
          <p:cNvSpPr>
            <a:spLocks noChangeArrowheads="1"/>
          </p:cNvSpPr>
          <p:nvPr/>
        </p:nvSpPr>
        <p:spPr bwMode="auto">
          <a:xfrm>
            <a:off x="1600200" y="4114800"/>
            <a:ext cx="6477000" cy="3048000"/>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endParaRPr lang="es-ES_tradnl"/>
          </a:p>
        </p:txBody>
      </p:sp>
      <p:sp>
        <p:nvSpPr>
          <p:cNvPr id="76805" name="Rectangle 7"/>
          <p:cNvSpPr>
            <a:spLocks noChangeArrowheads="1"/>
          </p:cNvSpPr>
          <p:nvPr/>
        </p:nvSpPr>
        <p:spPr bwMode="auto">
          <a:xfrm>
            <a:off x="0" y="4419600"/>
            <a:ext cx="9144000" cy="1938338"/>
          </a:xfrm>
          <a:prstGeom prst="rect">
            <a:avLst/>
          </a:prstGeom>
          <a:noFill/>
          <a:ln w="9525">
            <a:noFill/>
            <a:miter lim="800000"/>
            <a:headEnd/>
            <a:tailEnd/>
          </a:ln>
        </p:spPr>
        <p:txBody>
          <a:bodyPr>
            <a:prstTxWarp prst="textNoShape">
              <a:avLst/>
            </a:prstTxWarp>
            <a:spAutoFit/>
          </a:bodyPr>
          <a:lstStyle/>
          <a:p>
            <a:r>
              <a:rPr lang="en-US"/>
              <a:t>Because the body fluids of these fish are hypo-osmotic relative to sea-water, they are always losing water. To remain in neutral water balance, these fish drink large amounts of seawater and excrete salts (Na</a:t>
            </a:r>
            <a:r>
              <a:rPr lang="en-US" baseline="30000"/>
              <a:t>+</a:t>
            </a:r>
            <a:r>
              <a:rPr lang="en-US"/>
              <a:t> and Cl</a:t>
            </a:r>
            <a:r>
              <a:rPr lang="en-US" baseline="30000"/>
              <a:t>-</a:t>
            </a:r>
            <a:r>
              <a:rPr lang="en-US"/>
              <a:t>) through the gills. Marine teleosts excrete little urine.</a:t>
            </a:r>
          </a:p>
        </p:txBody>
      </p:sp>
      <p:sp>
        <p:nvSpPr>
          <p:cNvPr id="76806" name="TextBox 5"/>
          <p:cNvSpPr txBox="1">
            <a:spLocks noChangeArrowheads="1"/>
          </p:cNvSpPr>
          <p:nvPr/>
        </p:nvSpPr>
        <p:spPr bwMode="auto">
          <a:xfrm>
            <a:off x="2971800" y="6396038"/>
            <a:ext cx="3006725" cy="461962"/>
          </a:xfrm>
          <a:prstGeom prst="rect">
            <a:avLst/>
          </a:prstGeom>
          <a:noFill/>
          <a:ln w="9525">
            <a:noFill/>
            <a:miter lim="800000"/>
            <a:headEnd/>
            <a:tailEnd/>
          </a:ln>
        </p:spPr>
        <p:txBody>
          <a:bodyPr wrap="none">
            <a:prstTxWarp prst="textNoShape">
              <a:avLst/>
            </a:prstTxWarp>
            <a:spAutoFit/>
          </a:bodyPr>
          <a:lstStyle/>
          <a:p>
            <a:r>
              <a:rPr lang="es-ES_tradnl">
                <a:solidFill>
                  <a:srgbClr val="FF0000"/>
                </a:solidFill>
              </a:rPr>
              <a:t>BROAD PRINCIPLE</a:t>
            </a:r>
          </a:p>
        </p:txBody>
      </p:sp>
      <p:sp>
        <p:nvSpPr>
          <p:cNvPr id="7" name="Slide Number Placeholder 6"/>
          <p:cNvSpPr>
            <a:spLocks noGrp="1"/>
          </p:cNvSpPr>
          <p:nvPr>
            <p:ph type="sldNum" sz="quarter" idx="12"/>
          </p:nvPr>
        </p:nvSpPr>
        <p:spPr/>
        <p:txBody>
          <a:bodyPr/>
          <a:lstStyle/>
          <a:p>
            <a:pPr>
              <a:defRPr/>
            </a:pPr>
            <a:fld id="{DFE8AACF-BC80-AA4C-A8D8-930F20AFDF6F}" type="slidenum">
              <a:rPr lang="en-US" smtClean="0"/>
              <a:pPr>
                <a:defRPr/>
              </a:pPr>
              <a:t>44</a:t>
            </a:fld>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2139950" y="406400"/>
            <a:ext cx="4437063" cy="457200"/>
          </a:xfrm>
          <a:prstGeom prst="rect">
            <a:avLst/>
          </a:prstGeom>
          <a:noFill/>
          <a:ln w="9525">
            <a:noFill/>
            <a:miter lim="800000"/>
            <a:headEnd/>
            <a:tailEnd/>
          </a:ln>
        </p:spPr>
        <p:txBody>
          <a:bodyPr wrap="none">
            <a:prstTxWarp prst="textNoShape">
              <a:avLst/>
            </a:prstTxWarp>
            <a:spAutoFit/>
          </a:bodyPr>
          <a:lstStyle/>
          <a:p>
            <a:r>
              <a:rPr lang="en-US"/>
              <a:t>Osmoregulation in freshwater</a:t>
            </a:r>
          </a:p>
        </p:txBody>
      </p:sp>
      <p:pic>
        <p:nvPicPr>
          <p:cNvPr id="78851" name="Picture 3"/>
          <p:cNvPicPr>
            <a:picLocks noChangeAspect="1" noChangeArrowheads="1"/>
          </p:cNvPicPr>
          <p:nvPr/>
        </p:nvPicPr>
        <p:blipFill>
          <a:blip r:embed="rId3"/>
          <a:srcRect/>
          <a:stretch>
            <a:fillRect/>
          </a:stretch>
        </p:blipFill>
        <p:spPr bwMode="auto">
          <a:xfrm>
            <a:off x="1295400" y="944563"/>
            <a:ext cx="6705600" cy="5913437"/>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DFE8AACF-BC80-AA4C-A8D8-930F20AFDF6F}" type="slidenum">
              <a:rPr lang="en-US" smtClean="0"/>
              <a:pPr>
                <a:defRPr/>
              </a:pPr>
              <a:t>45</a:t>
            </a:fld>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5"/>
          <p:cNvSpPr>
            <a:spLocks noChangeArrowheads="1"/>
          </p:cNvSpPr>
          <p:nvPr/>
        </p:nvSpPr>
        <p:spPr bwMode="auto">
          <a:xfrm>
            <a:off x="2819400" y="2057400"/>
            <a:ext cx="6648450" cy="3416300"/>
          </a:xfrm>
          <a:prstGeom prst="rect">
            <a:avLst/>
          </a:prstGeom>
          <a:noFill/>
          <a:ln w="9525">
            <a:noFill/>
            <a:miter lim="800000"/>
            <a:headEnd/>
            <a:tailEnd/>
          </a:ln>
        </p:spPr>
        <p:txBody>
          <a:bodyPr wrap="none">
            <a:prstTxWarp prst="textNoShape">
              <a:avLst/>
            </a:prstTxWarp>
            <a:spAutoFit/>
          </a:bodyPr>
          <a:lstStyle/>
          <a:p>
            <a:r>
              <a:rPr lang="en-US"/>
              <a:t>Animal	[Osmotic]	Na+	Cl+</a:t>
            </a:r>
          </a:p>
          <a:p>
            <a:r>
              <a:rPr lang="en-US"/>
              <a:t>				[plasma]</a:t>
            </a:r>
          </a:p>
          <a:p>
            <a:r>
              <a:rPr lang="en-US"/>
              <a:t>Snail		76		34	31</a:t>
            </a:r>
          </a:p>
          <a:p>
            <a:endParaRPr lang="en-US"/>
          </a:p>
          <a:p>
            <a:r>
              <a:rPr lang="en-US"/>
              <a:t>Crayfish	436		212	199</a:t>
            </a:r>
          </a:p>
          <a:p>
            <a:endParaRPr lang="en-US"/>
          </a:p>
          <a:p>
            <a:r>
              <a:rPr lang="en-US"/>
              <a:t>Trout		326		161	119</a:t>
            </a:r>
          </a:p>
          <a:p>
            <a:endParaRPr lang="en-US"/>
          </a:p>
          <a:p>
            <a:r>
              <a:rPr lang="en-US"/>
              <a:t>River H</a:t>
            </a:r>
            <a:r>
              <a:rPr lang="en-US" baseline="-25000"/>
              <a:t>2</a:t>
            </a:r>
            <a:r>
              <a:rPr lang="en-US"/>
              <a:t>O	0.5-10	0.4	0.1		</a:t>
            </a:r>
          </a:p>
        </p:txBody>
      </p:sp>
      <p:sp>
        <p:nvSpPr>
          <p:cNvPr id="80899" name="Rectangle 7"/>
          <p:cNvSpPr>
            <a:spLocks noChangeArrowheads="1"/>
          </p:cNvSpPr>
          <p:nvPr/>
        </p:nvSpPr>
        <p:spPr bwMode="auto">
          <a:xfrm>
            <a:off x="327025" y="134938"/>
            <a:ext cx="8359775" cy="822325"/>
          </a:xfrm>
          <a:prstGeom prst="rect">
            <a:avLst/>
          </a:prstGeom>
          <a:noFill/>
          <a:ln w="9525">
            <a:noFill/>
            <a:miter lim="800000"/>
            <a:headEnd/>
            <a:tailEnd/>
          </a:ln>
        </p:spPr>
        <p:txBody>
          <a:bodyPr>
            <a:prstTxWarp prst="textNoShape">
              <a:avLst/>
            </a:prstTxWarp>
            <a:spAutoFit/>
          </a:bodyPr>
          <a:lstStyle/>
          <a:p>
            <a:r>
              <a:rPr lang="en-US"/>
              <a:t>The body fluids of freshwater animals are </a:t>
            </a:r>
            <a:r>
              <a:rPr lang="en-US" b="1"/>
              <a:t>hyperosmotic </a:t>
            </a:r>
            <a:r>
              <a:rPr lang="en-US"/>
              <a:t>relative to the water they live in.</a:t>
            </a:r>
          </a:p>
        </p:txBody>
      </p:sp>
      <p:pic>
        <p:nvPicPr>
          <p:cNvPr id="80900" name="Picture 8"/>
          <p:cNvPicPr>
            <a:picLocks noChangeAspect="1" noChangeArrowheads="1"/>
          </p:cNvPicPr>
          <p:nvPr/>
        </p:nvPicPr>
        <p:blipFill>
          <a:blip r:embed="rId3"/>
          <a:srcRect/>
          <a:stretch>
            <a:fillRect/>
          </a:stretch>
        </p:blipFill>
        <p:spPr bwMode="auto">
          <a:xfrm>
            <a:off x="381000" y="1752600"/>
            <a:ext cx="1233488" cy="1295400"/>
          </a:xfrm>
          <a:prstGeom prst="rect">
            <a:avLst/>
          </a:prstGeom>
          <a:noFill/>
          <a:ln w="9525">
            <a:noFill/>
            <a:miter lim="800000"/>
            <a:headEnd/>
            <a:tailEnd/>
          </a:ln>
        </p:spPr>
      </p:pic>
      <p:pic>
        <p:nvPicPr>
          <p:cNvPr id="80901" name="Picture 9"/>
          <p:cNvPicPr>
            <a:picLocks noChangeAspect="1" noChangeArrowheads="1"/>
          </p:cNvPicPr>
          <p:nvPr/>
        </p:nvPicPr>
        <p:blipFill>
          <a:blip r:embed="rId4"/>
          <a:srcRect/>
          <a:stretch>
            <a:fillRect/>
          </a:stretch>
        </p:blipFill>
        <p:spPr bwMode="auto">
          <a:xfrm>
            <a:off x="0" y="3200400"/>
            <a:ext cx="1968500" cy="1414463"/>
          </a:xfrm>
          <a:prstGeom prst="rect">
            <a:avLst/>
          </a:prstGeom>
          <a:noFill/>
          <a:ln w="9525">
            <a:noFill/>
            <a:miter lim="800000"/>
            <a:headEnd/>
            <a:tailEnd/>
          </a:ln>
        </p:spPr>
      </p:pic>
      <p:pic>
        <p:nvPicPr>
          <p:cNvPr id="80902" name="Picture 10"/>
          <p:cNvPicPr>
            <a:picLocks noChangeAspect="1" noChangeArrowheads="1"/>
          </p:cNvPicPr>
          <p:nvPr/>
        </p:nvPicPr>
        <p:blipFill>
          <a:blip r:embed="rId5"/>
          <a:srcRect/>
          <a:stretch>
            <a:fillRect/>
          </a:stretch>
        </p:blipFill>
        <p:spPr bwMode="auto">
          <a:xfrm>
            <a:off x="0" y="4699000"/>
            <a:ext cx="2133600" cy="21590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pPr>
              <a:defRPr/>
            </a:pPr>
            <a:fld id="{DFE8AACF-BC80-AA4C-A8D8-930F20AFDF6F}" type="slidenum">
              <a:rPr lang="en-US" smtClean="0"/>
              <a:pPr>
                <a:defRPr/>
              </a:pPr>
              <a:t>46</a:t>
            </a:fld>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4"/>
          <p:cNvPicPr>
            <a:picLocks noChangeAspect="1" noChangeArrowheads="1"/>
          </p:cNvPicPr>
          <p:nvPr/>
        </p:nvPicPr>
        <p:blipFill>
          <a:blip r:embed="rId3"/>
          <a:srcRect/>
          <a:stretch>
            <a:fillRect/>
          </a:stretch>
        </p:blipFill>
        <p:spPr bwMode="auto">
          <a:xfrm>
            <a:off x="1524000" y="-3581400"/>
            <a:ext cx="5797550" cy="7467600"/>
          </a:xfrm>
          <a:prstGeom prst="rect">
            <a:avLst/>
          </a:prstGeom>
          <a:noFill/>
          <a:ln w="9525">
            <a:noFill/>
            <a:miter lim="800000"/>
            <a:headEnd/>
            <a:tailEnd/>
          </a:ln>
        </p:spPr>
      </p:pic>
      <p:sp>
        <p:nvSpPr>
          <p:cNvPr id="82947" name="Rectangle 6"/>
          <p:cNvSpPr>
            <a:spLocks noChangeArrowheads="1"/>
          </p:cNvSpPr>
          <p:nvPr/>
        </p:nvSpPr>
        <p:spPr bwMode="auto">
          <a:xfrm>
            <a:off x="0" y="4419600"/>
            <a:ext cx="9296400" cy="1917700"/>
          </a:xfrm>
          <a:prstGeom prst="rect">
            <a:avLst/>
          </a:prstGeom>
          <a:noFill/>
          <a:ln w="9525">
            <a:noFill/>
            <a:miter lim="800000"/>
            <a:headEnd/>
            <a:tailEnd/>
          </a:ln>
        </p:spPr>
        <p:txBody>
          <a:bodyPr>
            <a:prstTxWarp prst="textNoShape">
              <a:avLst/>
            </a:prstTxWarp>
            <a:spAutoFit/>
          </a:bodyPr>
          <a:lstStyle/>
          <a:p>
            <a:r>
              <a:rPr lang="en-US"/>
              <a:t>Because the fluids of freshwater fish (and other freshwater animals) are hyperosmotic, the animals gain water. The kidneys (or equivalent organs) of freshwater animals excrete large amounts of water.  The gills actively take up salt ions (Na</a:t>
            </a:r>
            <a:r>
              <a:rPr lang="en-US" baseline="30000"/>
              <a:t>+</a:t>
            </a:r>
            <a:r>
              <a:rPr lang="en-US"/>
              <a:t> and Cl</a:t>
            </a:r>
            <a:r>
              <a:rPr lang="en-US" baseline="30000"/>
              <a:t>-</a:t>
            </a:r>
            <a:r>
              <a:rPr lang="en-US"/>
              <a:t>). </a:t>
            </a:r>
          </a:p>
        </p:txBody>
      </p:sp>
      <p:sp>
        <p:nvSpPr>
          <p:cNvPr id="82948" name="TextBox 3"/>
          <p:cNvSpPr txBox="1">
            <a:spLocks noChangeArrowheads="1"/>
          </p:cNvSpPr>
          <p:nvPr/>
        </p:nvSpPr>
        <p:spPr bwMode="auto">
          <a:xfrm>
            <a:off x="2895600" y="6172200"/>
            <a:ext cx="3006725" cy="461963"/>
          </a:xfrm>
          <a:prstGeom prst="rect">
            <a:avLst/>
          </a:prstGeom>
          <a:noFill/>
          <a:ln w="9525">
            <a:noFill/>
            <a:miter lim="800000"/>
            <a:headEnd/>
            <a:tailEnd/>
          </a:ln>
        </p:spPr>
        <p:txBody>
          <a:bodyPr wrap="none">
            <a:prstTxWarp prst="textNoShape">
              <a:avLst/>
            </a:prstTxWarp>
            <a:spAutoFit/>
          </a:bodyPr>
          <a:lstStyle/>
          <a:p>
            <a:r>
              <a:rPr lang="es-ES_tradnl">
                <a:solidFill>
                  <a:srgbClr val="FF0000"/>
                </a:solidFill>
              </a:rPr>
              <a:t>BROAD PRINCIPLE</a:t>
            </a:r>
          </a:p>
        </p:txBody>
      </p:sp>
      <p:sp>
        <p:nvSpPr>
          <p:cNvPr id="5" name="Slide Number Placeholder 4"/>
          <p:cNvSpPr>
            <a:spLocks noGrp="1"/>
          </p:cNvSpPr>
          <p:nvPr>
            <p:ph type="sldNum" sz="quarter" idx="12"/>
          </p:nvPr>
        </p:nvSpPr>
        <p:spPr/>
        <p:txBody>
          <a:bodyPr/>
          <a:lstStyle/>
          <a:p>
            <a:pPr>
              <a:defRPr/>
            </a:pPr>
            <a:fld id="{DFE8AACF-BC80-AA4C-A8D8-930F20AFDF6F}" type="slidenum">
              <a:rPr lang="en-US" smtClean="0"/>
              <a:pPr>
                <a:defRPr/>
              </a:pPr>
              <a:t>47</a:t>
            </a:fld>
            <a:endParaRPr lang="en-US"/>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3352800" y="381000"/>
            <a:ext cx="2090738" cy="457200"/>
          </a:xfrm>
          <a:prstGeom prst="rect">
            <a:avLst/>
          </a:prstGeom>
          <a:noFill/>
          <a:ln w="9525">
            <a:noFill/>
            <a:miter lim="800000"/>
            <a:headEnd/>
            <a:tailEnd/>
          </a:ln>
        </p:spPr>
        <p:txBody>
          <a:bodyPr wrap="none">
            <a:prstTxWarp prst="textNoShape">
              <a:avLst/>
            </a:prstTxWarp>
            <a:spAutoFit/>
          </a:bodyPr>
          <a:lstStyle/>
          <a:p>
            <a:r>
              <a:rPr lang="en-US"/>
              <a:t>To remember</a:t>
            </a:r>
          </a:p>
        </p:txBody>
      </p:sp>
      <p:sp>
        <p:nvSpPr>
          <p:cNvPr id="84995" name="Rectangle 3"/>
          <p:cNvSpPr>
            <a:spLocks noChangeArrowheads="1"/>
          </p:cNvSpPr>
          <p:nvPr/>
        </p:nvSpPr>
        <p:spPr bwMode="auto">
          <a:xfrm>
            <a:off x="381000" y="1143000"/>
            <a:ext cx="8763000" cy="4838700"/>
          </a:xfrm>
          <a:prstGeom prst="rect">
            <a:avLst/>
          </a:prstGeom>
          <a:noFill/>
          <a:ln w="9525">
            <a:noFill/>
            <a:miter lim="800000"/>
            <a:headEnd/>
            <a:tailEnd/>
          </a:ln>
        </p:spPr>
        <p:txBody>
          <a:bodyPr>
            <a:prstTxWarp prst="textNoShape">
              <a:avLst/>
            </a:prstTxWarp>
            <a:spAutoFit/>
          </a:bodyPr>
          <a:lstStyle/>
          <a:p>
            <a:r>
              <a:rPr lang="en-US"/>
              <a:t>-The body fluids of teleosts (bony fishes) are hypo-osmotic relative to sea-water. </a:t>
            </a:r>
          </a:p>
          <a:p>
            <a:r>
              <a:rPr lang="en-US"/>
              <a:t>-Marine bony fish drink large amounts of seawater and excrete salts (Na</a:t>
            </a:r>
            <a:r>
              <a:rPr lang="en-US" baseline="30000"/>
              <a:t>+</a:t>
            </a:r>
            <a:r>
              <a:rPr lang="en-US"/>
              <a:t> and Cl</a:t>
            </a:r>
            <a:r>
              <a:rPr lang="en-US" baseline="30000"/>
              <a:t>-</a:t>
            </a:r>
            <a:r>
              <a:rPr lang="en-US"/>
              <a:t>) through the gills and excrete little urine.</a:t>
            </a:r>
          </a:p>
          <a:p>
            <a:r>
              <a:rPr lang="en-US"/>
              <a:t>-The body fluids of freshwater fish (and other freshwater animals) are hyperosmotic. </a:t>
            </a:r>
          </a:p>
          <a:p>
            <a:r>
              <a:rPr lang="en-US"/>
              <a:t>-The kidneys (or equivalent organs) of freshwater animals excrete large amounts of water.  The gills actively take up salt ions (Na</a:t>
            </a:r>
            <a:r>
              <a:rPr lang="en-US" baseline="30000"/>
              <a:t>+</a:t>
            </a:r>
            <a:r>
              <a:rPr lang="en-US"/>
              <a:t> and Cl</a:t>
            </a:r>
            <a:r>
              <a:rPr lang="en-US" baseline="30000"/>
              <a:t>-</a:t>
            </a:r>
            <a:r>
              <a:rPr lang="en-US"/>
              <a:t>). </a:t>
            </a:r>
          </a:p>
          <a:p>
            <a:endParaRPr lang="en-US"/>
          </a:p>
          <a:p>
            <a:endParaRPr lang="en-US"/>
          </a:p>
          <a:p>
            <a:endParaRPr lang="en-US"/>
          </a:p>
        </p:txBody>
      </p:sp>
      <p:sp>
        <p:nvSpPr>
          <p:cNvPr id="4" name="Slide Number Placeholder 3"/>
          <p:cNvSpPr>
            <a:spLocks noGrp="1"/>
          </p:cNvSpPr>
          <p:nvPr>
            <p:ph type="sldNum" sz="quarter" idx="12"/>
          </p:nvPr>
        </p:nvSpPr>
        <p:spPr/>
        <p:txBody>
          <a:bodyPr/>
          <a:lstStyle/>
          <a:p>
            <a:pPr>
              <a:defRPr/>
            </a:pPr>
            <a:fld id="{DFE8AACF-BC80-AA4C-A8D8-930F20AFDF6F}" type="slidenum">
              <a:rPr lang="en-US" smtClean="0"/>
              <a:pPr>
                <a:defRPr/>
              </a:pPr>
              <a:t>48</a:t>
            </a:fld>
            <a:endParaRPr lang="en-US"/>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1"/>
          <p:cNvPicPr>
            <a:picLocks noChangeAspect="1"/>
          </p:cNvPicPr>
          <p:nvPr/>
        </p:nvPicPr>
        <p:blipFill>
          <a:blip r:embed="rId2"/>
          <a:srcRect/>
          <a:stretch>
            <a:fillRect/>
          </a:stretch>
        </p:blipFill>
        <p:spPr bwMode="auto">
          <a:xfrm>
            <a:off x="1219200" y="0"/>
            <a:ext cx="6897688" cy="3448050"/>
          </a:xfrm>
          <a:prstGeom prst="rect">
            <a:avLst/>
          </a:prstGeom>
          <a:noFill/>
          <a:ln w="9525">
            <a:noFill/>
            <a:miter lim="800000"/>
            <a:headEnd/>
            <a:tailEnd/>
          </a:ln>
        </p:spPr>
      </p:pic>
      <p:sp>
        <p:nvSpPr>
          <p:cNvPr id="87043" name="TextBox 2"/>
          <p:cNvSpPr txBox="1">
            <a:spLocks noChangeArrowheads="1"/>
          </p:cNvSpPr>
          <p:nvPr/>
        </p:nvSpPr>
        <p:spPr bwMode="auto">
          <a:xfrm>
            <a:off x="304800" y="3429000"/>
            <a:ext cx="8534400" cy="1938338"/>
          </a:xfrm>
          <a:prstGeom prst="rect">
            <a:avLst/>
          </a:prstGeom>
          <a:noFill/>
          <a:ln w="9525">
            <a:noFill/>
            <a:miter lim="800000"/>
            <a:headEnd/>
            <a:tailEnd/>
          </a:ln>
        </p:spPr>
        <p:txBody>
          <a:bodyPr>
            <a:prstTxWarp prst="textNoShape">
              <a:avLst/>
            </a:prstTxWarp>
            <a:spAutoFit/>
          </a:bodyPr>
          <a:lstStyle/>
          <a:p>
            <a:r>
              <a:rPr lang="es-ES_tradnl"/>
              <a:t>The arrows in this image represent the magnitude of relative ion and water fluxes. The image represents</a:t>
            </a:r>
          </a:p>
          <a:p>
            <a:r>
              <a:rPr lang="es-ES_tradnl"/>
              <a:t>A) A fish living in salt water</a:t>
            </a:r>
          </a:p>
          <a:p>
            <a:r>
              <a:rPr lang="es-ES_tradnl"/>
              <a:t>B) A fish living in fresh water</a:t>
            </a:r>
          </a:p>
          <a:p>
            <a:r>
              <a:rPr lang="es-ES_tradnl"/>
              <a:t>C) An osmoconformer</a:t>
            </a:r>
          </a:p>
        </p:txBody>
      </p:sp>
      <p:sp>
        <p:nvSpPr>
          <p:cNvPr id="4" name="Slide Number Placeholder 3"/>
          <p:cNvSpPr>
            <a:spLocks noGrp="1"/>
          </p:cNvSpPr>
          <p:nvPr>
            <p:ph type="sldNum" sz="quarter" idx="12"/>
          </p:nvPr>
        </p:nvSpPr>
        <p:spPr/>
        <p:txBody>
          <a:bodyPr/>
          <a:lstStyle/>
          <a:p>
            <a:pPr>
              <a:defRPr/>
            </a:pPr>
            <a:fld id="{DFE8AACF-BC80-AA4C-A8D8-930F20AFDF6F}" type="slidenum">
              <a:rPr lang="en-US" smtClean="0"/>
              <a:pPr>
                <a:defRPr/>
              </a:pPr>
              <a:t>49</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3124200" y="304800"/>
            <a:ext cx="3397250" cy="457200"/>
          </a:xfrm>
          <a:prstGeom prst="rect">
            <a:avLst/>
          </a:prstGeom>
          <a:noFill/>
          <a:ln w="9525">
            <a:noFill/>
            <a:miter lim="800000"/>
            <a:headEnd/>
            <a:tailEnd/>
          </a:ln>
        </p:spPr>
        <p:txBody>
          <a:bodyPr wrap="none">
            <a:prstTxWarp prst="textNoShape">
              <a:avLst/>
            </a:prstTxWarp>
            <a:spAutoFit/>
          </a:bodyPr>
          <a:lstStyle/>
          <a:p>
            <a:r>
              <a:rPr lang="en-US"/>
              <a:t>Units of concentration</a:t>
            </a:r>
          </a:p>
        </p:txBody>
      </p:sp>
      <p:sp>
        <p:nvSpPr>
          <p:cNvPr id="20483" name="Rectangle 3"/>
          <p:cNvSpPr>
            <a:spLocks noChangeArrowheads="1"/>
          </p:cNvSpPr>
          <p:nvPr/>
        </p:nvSpPr>
        <p:spPr bwMode="auto">
          <a:xfrm>
            <a:off x="0" y="914400"/>
            <a:ext cx="8397875" cy="4838700"/>
          </a:xfrm>
          <a:prstGeom prst="rect">
            <a:avLst/>
          </a:prstGeom>
          <a:noFill/>
          <a:ln w="9525">
            <a:noFill/>
            <a:miter lim="800000"/>
            <a:headEnd/>
            <a:tailEnd/>
          </a:ln>
        </p:spPr>
        <p:txBody>
          <a:bodyPr>
            <a:prstTxWarp prst="textNoShape">
              <a:avLst/>
            </a:prstTxWarp>
            <a:spAutoFit/>
          </a:bodyPr>
          <a:lstStyle/>
          <a:p>
            <a:r>
              <a:rPr lang="en-US"/>
              <a:t>-</a:t>
            </a:r>
            <a:r>
              <a:rPr lang="en-US" b="1"/>
              <a:t>Molarity</a:t>
            </a:r>
            <a:r>
              <a:rPr lang="en-US"/>
              <a:t> is the number of moles of solute per liter of solution. One calculates molarity (M) as</a:t>
            </a:r>
          </a:p>
          <a:p>
            <a:endParaRPr lang="en-US"/>
          </a:p>
          <a:p>
            <a:r>
              <a:rPr lang="en-US"/>
              <a:t>M = moles/Liter</a:t>
            </a:r>
          </a:p>
          <a:p>
            <a:endParaRPr lang="en-US"/>
          </a:p>
          <a:p>
            <a:r>
              <a:rPr lang="en-US"/>
              <a:t>One mole equals the grams of pure substance containing 6.023X10</a:t>
            </a:r>
            <a:r>
              <a:rPr lang="en-US" baseline="30000"/>
              <a:t>23</a:t>
            </a:r>
            <a:r>
              <a:rPr lang="en-US"/>
              <a:t> molecules (Avogadro’s number). A mole of a substance equals it molecular mass in grams.</a:t>
            </a:r>
          </a:p>
          <a:p>
            <a:endParaRPr lang="en-US"/>
          </a:p>
          <a:p>
            <a:r>
              <a:rPr lang="en-US"/>
              <a:t>-</a:t>
            </a:r>
            <a:r>
              <a:rPr lang="en-US" b="1"/>
              <a:t>Molality</a:t>
            </a:r>
            <a:r>
              <a:rPr lang="en-US"/>
              <a:t> is the number of moles of solute per kilogram of solvent.</a:t>
            </a:r>
          </a:p>
          <a:p>
            <a:r>
              <a:rPr lang="en-US"/>
              <a:t>-</a:t>
            </a:r>
            <a:r>
              <a:rPr lang="en-US" b="1"/>
              <a:t>Weight</a:t>
            </a:r>
            <a:r>
              <a:rPr lang="en-US"/>
              <a:t> </a:t>
            </a:r>
            <a:r>
              <a:rPr lang="en-US" b="1"/>
              <a:t>percent</a:t>
            </a:r>
            <a:r>
              <a:rPr lang="en-US"/>
              <a:t> is the mass of one component divided by the total mass of the mixture multiplied by 100.</a:t>
            </a:r>
          </a:p>
        </p:txBody>
      </p:sp>
      <p:sp>
        <p:nvSpPr>
          <p:cNvPr id="4" name="Slide Number Placeholder 3"/>
          <p:cNvSpPr>
            <a:spLocks noGrp="1"/>
          </p:cNvSpPr>
          <p:nvPr>
            <p:ph type="sldNum" sz="quarter" idx="12"/>
          </p:nvPr>
        </p:nvSpPr>
        <p:spPr/>
        <p:txBody>
          <a:bodyPr/>
          <a:lstStyle/>
          <a:p>
            <a:pPr>
              <a:defRPr/>
            </a:pPr>
            <a:fld id="{DFE8AACF-BC80-AA4C-A8D8-930F20AFDF6F}" type="slidenum">
              <a:rPr lang="en-US" smtClean="0"/>
              <a:pPr>
                <a:defRPr/>
              </a:pPr>
              <a:t>5</a:t>
            </a:fld>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3"/>
          <a:srcRect/>
          <a:stretch>
            <a:fillRect/>
          </a:stretch>
        </p:blipFill>
        <p:spPr bwMode="auto">
          <a:xfrm>
            <a:off x="4114800" y="0"/>
            <a:ext cx="4857750" cy="6858000"/>
          </a:xfrm>
          <a:prstGeom prst="rect">
            <a:avLst/>
          </a:prstGeom>
          <a:noFill/>
          <a:ln w="9525">
            <a:noFill/>
            <a:miter lim="800000"/>
            <a:headEnd/>
            <a:tailEnd/>
          </a:ln>
        </p:spPr>
      </p:pic>
      <p:sp>
        <p:nvSpPr>
          <p:cNvPr id="88067" name="Rectangle 3"/>
          <p:cNvSpPr>
            <a:spLocks noChangeArrowheads="1"/>
          </p:cNvSpPr>
          <p:nvPr/>
        </p:nvSpPr>
        <p:spPr bwMode="auto">
          <a:xfrm>
            <a:off x="228600" y="914400"/>
            <a:ext cx="3810000" cy="4054475"/>
          </a:xfrm>
          <a:prstGeom prst="rect">
            <a:avLst/>
          </a:prstGeom>
          <a:noFill/>
          <a:ln w="9525">
            <a:noFill/>
            <a:miter lim="800000"/>
            <a:headEnd/>
            <a:tailEnd/>
          </a:ln>
        </p:spPr>
        <p:txBody>
          <a:bodyPr>
            <a:prstTxWarp prst="textNoShape">
              <a:avLst/>
            </a:prstTxWarp>
            <a:spAutoFit/>
          </a:bodyPr>
          <a:lstStyle/>
          <a:p>
            <a:r>
              <a:rPr lang="en-US" sz="2000"/>
              <a:t>Many seabirds (albatross, seagulls, Puffins…) have structures called salt-glands. These structures have many tubules lined with an epithelium with cells that pump salt out. Blood flows in the opposite direction to that of the salt-containing fluid (sounds familiar?). This countercurrent arrangement enhances the transfer of salt to the lumen of the tubules.</a:t>
            </a:r>
            <a:endParaRPr lang="en-US"/>
          </a:p>
        </p:txBody>
      </p:sp>
      <p:sp>
        <p:nvSpPr>
          <p:cNvPr id="88068" name="Rectangle 4"/>
          <p:cNvSpPr>
            <a:spLocks noChangeArrowheads="1"/>
          </p:cNvSpPr>
          <p:nvPr/>
        </p:nvSpPr>
        <p:spPr bwMode="auto">
          <a:xfrm>
            <a:off x="6096000" y="5105400"/>
            <a:ext cx="1038225" cy="336550"/>
          </a:xfrm>
          <a:prstGeom prst="rect">
            <a:avLst/>
          </a:prstGeom>
          <a:noFill/>
          <a:ln w="9525">
            <a:noFill/>
            <a:miter lim="800000"/>
            <a:headEnd/>
            <a:tailEnd/>
          </a:ln>
        </p:spPr>
        <p:txBody>
          <a:bodyPr wrap="none">
            <a:prstTxWarp prst="textNoShape">
              <a:avLst/>
            </a:prstTxWarp>
            <a:spAutoFit/>
          </a:bodyPr>
          <a:lstStyle/>
          <a:p>
            <a:r>
              <a:rPr lang="en-US" sz="1600"/>
              <a:t>High salt</a:t>
            </a:r>
            <a:endParaRPr lang="en-US"/>
          </a:p>
        </p:txBody>
      </p:sp>
      <p:sp>
        <p:nvSpPr>
          <p:cNvPr id="88069" name="Rectangle 5"/>
          <p:cNvSpPr>
            <a:spLocks noChangeArrowheads="1"/>
          </p:cNvSpPr>
          <p:nvPr/>
        </p:nvSpPr>
        <p:spPr bwMode="auto">
          <a:xfrm>
            <a:off x="6400800" y="2362200"/>
            <a:ext cx="1165225" cy="336550"/>
          </a:xfrm>
          <a:prstGeom prst="rect">
            <a:avLst/>
          </a:prstGeom>
          <a:noFill/>
          <a:ln w="9525">
            <a:noFill/>
            <a:miter lim="800000"/>
            <a:headEnd/>
            <a:tailEnd/>
          </a:ln>
        </p:spPr>
        <p:txBody>
          <a:bodyPr wrap="none">
            <a:prstTxWarp prst="textNoShape">
              <a:avLst/>
            </a:prstTxWarp>
            <a:spAutoFit/>
          </a:bodyPr>
          <a:lstStyle/>
          <a:p>
            <a:r>
              <a:rPr lang="en-US" sz="1600"/>
              <a:t>Lower salt</a:t>
            </a:r>
            <a:endParaRPr lang="en-US"/>
          </a:p>
        </p:txBody>
      </p:sp>
      <p:sp>
        <p:nvSpPr>
          <p:cNvPr id="6" name="Slide Number Placeholder 5"/>
          <p:cNvSpPr>
            <a:spLocks noGrp="1"/>
          </p:cNvSpPr>
          <p:nvPr>
            <p:ph type="sldNum" sz="quarter" idx="12"/>
          </p:nvPr>
        </p:nvSpPr>
        <p:spPr/>
        <p:txBody>
          <a:bodyPr/>
          <a:lstStyle/>
          <a:p>
            <a:pPr>
              <a:defRPr/>
            </a:pPr>
            <a:fld id="{DFE8AACF-BC80-AA4C-A8D8-930F20AFDF6F}" type="slidenum">
              <a:rPr lang="en-US" smtClean="0"/>
              <a:pPr>
                <a:defRPr/>
              </a:pPr>
              <a:t>50</a:t>
            </a:fld>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ChangeArrowheads="1"/>
          </p:cNvSpPr>
          <p:nvPr/>
        </p:nvSpPr>
        <p:spPr bwMode="auto">
          <a:xfrm>
            <a:off x="2114550" y="801688"/>
            <a:ext cx="5264150" cy="457200"/>
          </a:xfrm>
          <a:prstGeom prst="rect">
            <a:avLst/>
          </a:prstGeom>
          <a:noFill/>
          <a:ln w="9525">
            <a:noFill/>
            <a:miter lim="800000"/>
            <a:headEnd/>
            <a:tailEnd/>
          </a:ln>
        </p:spPr>
        <p:txBody>
          <a:bodyPr wrap="none">
            <a:prstTxWarp prst="textNoShape">
              <a:avLst/>
            </a:prstTxWarp>
            <a:spAutoFit/>
          </a:bodyPr>
          <a:lstStyle/>
          <a:p>
            <a:r>
              <a:rPr lang="en-US"/>
              <a:t>Marine iguanas also have salt glands</a:t>
            </a:r>
          </a:p>
        </p:txBody>
      </p:sp>
      <p:pic>
        <p:nvPicPr>
          <p:cNvPr id="90115" name="Picture 3"/>
          <p:cNvPicPr>
            <a:picLocks noChangeAspect="1" noChangeArrowheads="1"/>
          </p:cNvPicPr>
          <p:nvPr/>
        </p:nvPicPr>
        <p:blipFill>
          <a:blip r:embed="rId3"/>
          <a:srcRect/>
          <a:stretch>
            <a:fillRect/>
          </a:stretch>
        </p:blipFill>
        <p:spPr bwMode="auto">
          <a:xfrm>
            <a:off x="1371600" y="1600200"/>
            <a:ext cx="6324600" cy="4203700"/>
          </a:xfrm>
          <a:prstGeom prst="rect">
            <a:avLst/>
          </a:prstGeom>
          <a:noFill/>
          <a:ln w="9525">
            <a:noFill/>
            <a:miter lim="800000"/>
            <a:headEnd/>
            <a:tailEnd/>
          </a:ln>
        </p:spPr>
      </p:pic>
      <p:sp>
        <p:nvSpPr>
          <p:cNvPr id="90116" name="Rectangle 4"/>
          <p:cNvSpPr>
            <a:spLocks noChangeArrowheads="1"/>
          </p:cNvSpPr>
          <p:nvPr/>
        </p:nvSpPr>
        <p:spPr bwMode="auto">
          <a:xfrm>
            <a:off x="758825" y="6138863"/>
            <a:ext cx="2214563" cy="457200"/>
          </a:xfrm>
          <a:prstGeom prst="rect">
            <a:avLst/>
          </a:prstGeom>
          <a:noFill/>
          <a:ln w="9525">
            <a:noFill/>
            <a:miter lim="800000"/>
            <a:headEnd/>
            <a:tailEnd/>
          </a:ln>
        </p:spPr>
        <p:txBody>
          <a:bodyPr wrap="none">
            <a:prstTxWarp prst="textNoShape">
              <a:avLst/>
            </a:prstTxWarp>
            <a:spAutoFit/>
          </a:bodyPr>
          <a:lstStyle/>
          <a:p>
            <a:r>
              <a:rPr lang="en-US"/>
              <a:t>But we don’t….</a:t>
            </a:r>
          </a:p>
        </p:txBody>
      </p:sp>
      <p:sp>
        <p:nvSpPr>
          <p:cNvPr id="5" name="Slide Number Placeholder 4"/>
          <p:cNvSpPr>
            <a:spLocks noGrp="1"/>
          </p:cNvSpPr>
          <p:nvPr>
            <p:ph type="sldNum" sz="quarter" idx="12"/>
          </p:nvPr>
        </p:nvSpPr>
        <p:spPr/>
        <p:txBody>
          <a:bodyPr/>
          <a:lstStyle/>
          <a:p>
            <a:pPr>
              <a:defRPr/>
            </a:pPr>
            <a:fld id="{DFE8AACF-BC80-AA4C-A8D8-930F20AFDF6F}" type="slidenum">
              <a:rPr lang="en-US" smtClean="0"/>
              <a:pPr>
                <a:defRPr/>
              </a:pPr>
              <a:t>51</a:t>
            </a:fld>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3"/>
          <p:cNvSpPr>
            <a:spLocks noChangeArrowheads="1"/>
          </p:cNvSpPr>
          <p:nvPr/>
        </p:nvSpPr>
        <p:spPr bwMode="auto">
          <a:xfrm>
            <a:off x="152400" y="0"/>
            <a:ext cx="7223125" cy="457200"/>
          </a:xfrm>
          <a:prstGeom prst="rect">
            <a:avLst/>
          </a:prstGeom>
          <a:noFill/>
          <a:ln w="9525">
            <a:noFill/>
            <a:miter lim="800000"/>
            <a:headEnd/>
            <a:tailEnd/>
          </a:ln>
        </p:spPr>
        <p:txBody>
          <a:bodyPr wrap="none">
            <a:prstTxWarp prst="textNoShape">
              <a:avLst/>
            </a:prstTxWarp>
            <a:spAutoFit/>
          </a:bodyPr>
          <a:lstStyle/>
          <a:p>
            <a:r>
              <a:rPr lang="en-US"/>
              <a:t>Why we cannot drink seawater, but seabirds can?</a:t>
            </a:r>
          </a:p>
        </p:txBody>
      </p:sp>
      <p:sp>
        <p:nvSpPr>
          <p:cNvPr id="92163" name="Rectangle 4"/>
          <p:cNvSpPr>
            <a:spLocks noChangeArrowheads="1"/>
          </p:cNvSpPr>
          <p:nvPr/>
        </p:nvSpPr>
        <p:spPr bwMode="auto">
          <a:xfrm>
            <a:off x="0" y="914400"/>
            <a:ext cx="4953000" cy="822325"/>
          </a:xfrm>
          <a:prstGeom prst="rect">
            <a:avLst/>
          </a:prstGeom>
          <a:noFill/>
          <a:ln w="9525">
            <a:noFill/>
            <a:miter lim="800000"/>
            <a:headEnd/>
            <a:tailEnd/>
          </a:ln>
        </p:spPr>
        <p:txBody>
          <a:bodyPr>
            <a:prstTxWarp prst="textNoShape">
              <a:avLst/>
            </a:prstTxWarp>
            <a:spAutoFit/>
          </a:bodyPr>
          <a:lstStyle/>
          <a:p>
            <a:r>
              <a:rPr lang="en-US"/>
              <a:t>“Water, water everywhere nor any drop to drink”</a:t>
            </a:r>
          </a:p>
        </p:txBody>
      </p:sp>
      <p:pic>
        <p:nvPicPr>
          <p:cNvPr id="92164" name="Picture 5"/>
          <p:cNvPicPr>
            <a:picLocks noChangeAspect="1" noChangeArrowheads="1"/>
          </p:cNvPicPr>
          <p:nvPr/>
        </p:nvPicPr>
        <p:blipFill>
          <a:blip r:embed="rId3"/>
          <a:srcRect/>
          <a:stretch>
            <a:fillRect/>
          </a:stretch>
        </p:blipFill>
        <p:spPr bwMode="auto">
          <a:xfrm>
            <a:off x="6667500" y="685800"/>
            <a:ext cx="2476500" cy="3200400"/>
          </a:xfrm>
          <a:prstGeom prst="rect">
            <a:avLst/>
          </a:prstGeom>
          <a:noFill/>
          <a:ln w="9525">
            <a:noFill/>
            <a:miter lim="800000"/>
            <a:headEnd/>
            <a:tailEnd/>
          </a:ln>
        </p:spPr>
      </p:pic>
      <p:sp>
        <p:nvSpPr>
          <p:cNvPr id="92165" name="Rectangle 6"/>
          <p:cNvSpPr>
            <a:spLocks noChangeArrowheads="1"/>
          </p:cNvSpPr>
          <p:nvPr/>
        </p:nvSpPr>
        <p:spPr bwMode="auto">
          <a:xfrm>
            <a:off x="228600" y="1828800"/>
            <a:ext cx="6553200" cy="3378200"/>
          </a:xfrm>
          <a:prstGeom prst="rect">
            <a:avLst/>
          </a:prstGeom>
          <a:noFill/>
          <a:ln w="9525">
            <a:noFill/>
            <a:miter lim="800000"/>
            <a:headEnd/>
            <a:tailEnd/>
          </a:ln>
        </p:spPr>
        <p:txBody>
          <a:bodyPr>
            <a:prstTxWarp prst="textNoShape">
              <a:avLst/>
            </a:prstTxWarp>
            <a:spAutoFit/>
          </a:bodyPr>
          <a:lstStyle/>
          <a:p>
            <a:r>
              <a:rPr lang="en-US"/>
              <a:t>Drinking seawater dehydrates you because the maximal concentration of Cl</a:t>
            </a:r>
            <a:r>
              <a:rPr lang="en-US" baseline="30000"/>
              <a:t>-</a:t>
            </a:r>
            <a:r>
              <a:rPr lang="en-US"/>
              <a:t> that the human kidney can produce is less than the concentration in seawater. Thus, if you drink seawater, you must get rid of the Cl- that you ingest. To do so you not only have to excrete the seawater that you drank, but also water from your body fluids. Hence, you dehydrate!</a:t>
            </a:r>
          </a:p>
        </p:txBody>
      </p:sp>
      <p:sp>
        <p:nvSpPr>
          <p:cNvPr id="92166" name="Rectangle 7"/>
          <p:cNvSpPr>
            <a:spLocks noChangeArrowheads="1"/>
          </p:cNvSpPr>
          <p:nvPr/>
        </p:nvSpPr>
        <p:spPr bwMode="auto">
          <a:xfrm>
            <a:off x="228600" y="5715000"/>
            <a:ext cx="8686800" cy="822325"/>
          </a:xfrm>
          <a:prstGeom prst="rect">
            <a:avLst/>
          </a:prstGeom>
          <a:noFill/>
          <a:ln w="9525">
            <a:noFill/>
            <a:miter lim="800000"/>
            <a:headEnd/>
            <a:tailEnd/>
          </a:ln>
        </p:spPr>
        <p:txBody>
          <a:bodyPr>
            <a:prstTxWarp prst="textNoShape">
              <a:avLst/>
            </a:prstTxWarp>
            <a:spAutoFit/>
          </a:bodyPr>
          <a:lstStyle/>
          <a:p>
            <a:r>
              <a:rPr lang="en-US"/>
              <a:t>Why seabirds can? (although they have kidneys with low concentrating ability)? </a:t>
            </a:r>
          </a:p>
        </p:txBody>
      </p:sp>
      <p:sp>
        <p:nvSpPr>
          <p:cNvPr id="7" name="Slide Number Placeholder 6"/>
          <p:cNvSpPr>
            <a:spLocks noGrp="1"/>
          </p:cNvSpPr>
          <p:nvPr>
            <p:ph type="sldNum" sz="quarter" idx="12"/>
          </p:nvPr>
        </p:nvSpPr>
        <p:spPr/>
        <p:txBody>
          <a:bodyPr/>
          <a:lstStyle/>
          <a:p>
            <a:pPr>
              <a:defRPr/>
            </a:pPr>
            <a:fld id="{DFE8AACF-BC80-AA4C-A8D8-930F20AFDF6F}" type="slidenum">
              <a:rPr lang="en-US" smtClean="0"/>
              <a:pPr>
                <a:defRPr/>
              </a:pPr>
              <a:t>52</a:t>
            </a:fld>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ChangeArrowheads="1"/>
          </p:cNvSpPr>
          <p:nvPr/>
        </p:nvSpPr>
        <p:spPr bwMode="auto">
          <a:xfrm>
            <a:off x="3276600" y="152400"/>
            <a:ext cx="2136775" cy="457200"/>
          </a:xfrm>
          <a:prstGeom prst="rect">
            <a:avLst/>
          </a:prstGeom>
          <a:noFill/>
          <a:ln w="9525">
            <a:noFill/>
            <a:miter lim="800000"/>
            <a:headEnd/>
            <a:tailEnd/>
          </a:ln>
        </p:spPr>
        <p:txBody>
          <a:bodyPr wrap="none">
            <a:prstTxWarp prst="textNoShape">
              <a:avLst/>
            </a:prstTxWarp>
            <a:spAutoFit/>
          </a:bodyPr>
          <a:lstStyle/>
          <a:p>
            <a:r>
              <a:rPr lang="en-US"/>
              <a:t>To Remember</a:t>
            </a:r>
          </a:p>
        </p:txBody>
      </p:sp>
      <p:sp>
        <p:nvSpPr>
          <p:cNvPr id="94211" name="Rectangle 3"/>
          <p:cNvSpPr>
            <a:spLocks noChangeArrowheads="1"/>
          </p:cNvSpPr>
          <p:nvPr/>
        </p:nvSpPr>
        <p:spPr bwMode="auto">
          <a:xfrm>
            <a:off x="0" y="609600"/>
            <a:ext cx="9144000" cy="2282825"/>
          </a:xfrm>
          <a:prstGeom prst="rect">
            <a:avLst/>
          </a:prstGeom>
          <a:noFill/>
          <a:ln w="9525">
            <a:noFill/>
            <a:miter lim="800000"/>
            <a:headEnd/>
            <a:tailEnd/>
          </a:ln>
        </p:spPr>
        <p:txBody>
          <a:bodyPr>
            <a:prstTxWarp prst="textNoShape">
              <a:avLst/>
            </a:prstTxWarp>
            <a:spAutoFit/>
          </a:bodyPr>
          <a:lstStyle/>
          <a:p>
            <a:pPr>
              <a:buFontTx/>
              <a:buChar char="-"/>
            </a:pPr>
            <a:r>
              <a:rPr lang="en-US"/>
              <a:t>Marine birds can drink sea water because they have nasal salt glands that excrete concentrated brine.</a:t>
            </a:r>
          </a:p>
          <a:p>
            <a:pPr>
              <a:buFontTx/>
              <a:buChar char="-"/>
            </a:pPr>
            <a:r>
              <a:rPr lang="en-US"/>
              <a:t>Some marine reptiles have salt glands.</a:t>
            </a:r>
          </a:p>
          <a:p>
            <a:pPr>
              <a:buFontTx/>
              <a:buChar char="-"/>
            </a:pPr>
            <a:r>
              <a:rPr lang="en-US"/>
              <a:t>Humans cannot drink seawater because our kidneys are unable to concentrate Cl (to get rid of it we use all the water that we drank plus more from our body fluids). </a:t>
            </a:r>
            <a:endParaRPr lang="en-US">
              <a:latin typeface="Arial" charset="0"/>
              <a:ea typeface="ＭＳ Ｐゴシック" charset="-128"/>
              <a:cs typeface="ＭＳ Ｐゴシック" charset="-128"/>
            </a:endParaRPr>
          </a:p>
        </p:txBody>
      </p:sp>
      <p:sp>
        <p:nvSpPr>
          <p:cNvPr id="4" name="Slide Number Placeholder 3"/>
          <p:cNvSpPr>
            <a:spLocks noGrp="1"/>
          </p:cNvSpPr>
          <p:nvPr>
            <p:ph type="sldNum" sz="quarter" idx="12"/>
          </p:nvPr>
        </p:nvSpPr>
        <p:spPr/>
        <p:txBody>
          <a:bodyPr/>
          <a:lstStyle/>
          <a:p>
            <a:pPr>
              <a:defRPr/>
            </a:pPr>
            <a:fld id="{DFE8AACF-BC80-AA4C-A8D8-930F20AFDF6F}" type="slidenum">
              <a:rPr lang="en-US" smtClean="0"/>
              <a:pPr>
                <a:defRPr/>
              </a:pPr>
              <a:t>53</a:t>
            </a:fld>
            <a:endParaRPr lang="en-US"/>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ChangeArrowheads="1"/>
          </p:cNvSpPr>
          <p:nvPr/>
        </p:nvSpPr>
        <p:spPr bwMode="auto">
          <a:xfrm>
            <a:off x="2286000" y="0"/>
            <a:ext cx="3754438" cy="457200"/>
          </a:xfrm>
          <a:prstGeom prst="rect">
            <a:avLst/>
          </a:prstGeom>
          <a:noFill/>
          <a:ln w="9525">
            <a:noFill/>
            <a:miter lim="800000"/>
            <a:headEnd/>
            <a:tailEnd/>
          </a:ln>
        </p:spPr>
        <p:txBody>
          <a:bodyPr wrap="none">
            <a:prstTxWarp prst="textNoShape">
              <a:avLst/>
            </a:prstTxWarp>
            <a:spAutoFit/>
          </a:bodyPr>
          <a:lstStyle/>
          <a:p>
            <a:r>
              <a:rPr lang="en-US"/>
              <a:t>Terrestrial environments</a:t>
            </a:r>
          </a:p>
        </p:txBody>
      </p:sp>
      <p:sp>
        <p:nvSpPr>
          <p:cNvPr id="96259" name="Rectangle 3"/>
          <p:cNvSpPr>
            <a:spLocks noChangeArrowheads="1"/>
          </p:cNvSpPr>
          <p:nvPr/>
        </p:nvSpPr>
        <p:spPr bwMode="auto">
          <a:xfrm>
            <a:off x="228600" y="609600"/>
            <a:ext cx="8915400" cy="822325"/>
          </a:xfrm>
          <a:prstGeom prst="rect">
            <a:avLst/>
          </a:prstGeom>
          <a:noFill/>
          <a:ln w="9525">
            <a:noFill/>
            <a:miter lim="800000"/>
            <a:headEnd/>
            <a:tailEnd/>
          </a:ln>
        </p:spPr>
        <p:txBody>
          <a:bodyPr>
            <a:prstTxWarp prst="textNoShape">
              <a:avLst/>
            </a:prstTxWarp>
            <a:spAutoFit/>
          </a:bodyPr>
          <a:lstStyle/>
          <a:p>
            <a:r>
              <a:rPr lang="en-US"/>
              <a:t>Terrestrial animals must maintain water balance. This means that water losses must be balanced by water gains. </a:t>
            </a:r>
          </a:p>
        </p:txBody>
      </p:sp>
      <p:graphicFrame>
        <p:nvGraphicFramePr>
          <p:cNvPr id="7" name="Table 6"/>
          <p:cNvGraphicFramePr>
            <a:graphicFrameLocks noGrp="1"/>
          </p:cNvGraphicFramePr>
          <p:nvPr/>
        </p:nvGraphicFramePr>
        <p:xfrm>
          <a:off x="1600200" y="2057400"/>
          <a:ext cx="6096000" cy="3474720"/>
        </p:xfrm>
        <a:graphic>
          <a:graphicData uri="http://schemas.openxmlformats.org/drawingml/2006/table">
            <a:tbl>
              <a:tblPr firstRow="1" bandRow="1">
                <a:tableStyleId>{5C22544A-7EE6-4342-B048-85BDC9FD1C3A}</a:tableStyleId>
              </a:tblPr>
              <a:tblGrid>
                <a:gridCol w="1371600"/>
                <a:gridCol w="4724400"/>
              </a:tblGrid>
              <a:tr h="1554480">
                <a:tc>
                  <a:txBody>
                    <a:bodyPr/>
                    <a:lstStyle/>
                    <a:p>
                      <a:r>
                        <a:rPr lang="en-US" sz="2400" b="0" dirty="0" smtClean="0">
                          <a:solidFill>
                            <a:srgbClr val="000000"/>
                          </a:solidFill>
                          <a:latin typeface="Comic Sans MS"/>
                          <a:cs typeface="Comic Sans MS"/>
                        </a:rPr>
                        <a:t> Gains</a:t>
                      </a:r>
                      <a:endParaRPr lang="es-ES_tradnl" sz="2400" b="0" dirty="0">
                        <a:solidFill>
                          <a:srgbClr val="000000"/>
                        </a:solidFill>
                        <a:latin typeface="Comic Sans MS"/>
                        <a:cs typeface="Comic Sans MS"/>
                      </a:endParaRPr>
                    </a:p>
                  </a:txBody>
                  <a:tcPr/>
                </a:tc>
                <a:tc>
                  <a:txBody>
                    <a:bodyPr/>
                    <a:lstStyle/>
                    <a:p>
                      <a:r>
                        <a:rPr lang="en-US" sz="2400" b="0" dirty="0" smtClean="0">
                          <a:solidFill>
                            <a:srgbClr val="000000"/>
                          </a:solidFill>
                          <a:latin typeface="Comic Sans MS"/>
                          <a:cs typeface="Comic Sans MS"/>
                        </a:rPr>
                        <a:t>Drinking (pre-formed or free water)</a:t>
                      </a:r>
                    </a:p>
                    <a:p>
                      <a:r>
                        <a:rPr lang="en-US" sz="2400" b="0" dirty="0" smtClean="0">
                          <a:solidFill>
                            <a:srgbClr val="000000"/>
                          </a:solidFill>
                          <a:latin typeface="Comic Sans MS"/>
                          <a:cs typeface="Comic Sans MS"/>
                        </a:rPr>
                        <a:t>Metabolic water (more on this later)</a:t>
                      </a:r>
                      <a:endParaRPr lang="es-ES_tradnl" sz="2400" b="0" dirty="0">
                        <a:solidFill>
                          <a:srgbClr val="000000"/>
                        </a:solidFill>
                        <a:latin typeface="Comic Sans MS"/>
                        <a:cs typeface="Comic Sans MS"/>
                      </a:endParaRPr>
                    </a:p>
                  </a:txBody>
                  <a:tcPr/>
                </a:tc>
              </a:tr>
              <a:tr h="370840">
                <a:tc>
                  <a:txBody>
                    <a:bodyPr/>
                    <a:lstStyle/>
                    <a:p>
                      <a:r>
                        <a:rPr lang="en-US" sz="2400" b="0" dirty="0" smtClean="0">
                          <a:solidFill>
                            <a:srgbClr val="000000"/>
                          </a:solidFill>
                          <a:latin typeface="Comic Sans MS"/>
                          <a:cs typeface="Comic Sans MS"/>
                        </a:rPr>
                        <a:t>Losses</a:t>
                      </a:r>
                      <a:endParaRPr lang="es-ES_tradnl" sz="2400" b="0" dirty="0">
                        <a:solidFill>
                          <a:srgbClr val="000000"/>
                        </a:solidFill>
                        <a:latin typeface="Comic Sans MS"/>
                        <a:cs typeface="Comic Sans MS"/>
                      </a:endParaRPr>
                    </a:p>
                  </a:txBody>
                  <a:tcPr/>
                </a:tc>
                <a:tc>
                  <a:txBody>
                    <a:bodyPr/>
                    <a:lstStyle/>
                    <a:p>
                      <a:r>
                        <a:rPr lang="en-US" sz="2400" b="0" dirty="0" err="1" smtClean="0">
                          <a:solidFill>
                            <a:srgbClr val="000000"/>
                          </a:solidFill>
                          <a:latin typeface="Comic Sans MS"/>
                          <a:cs typeface="Comic Sans MS"/>
                        </a:rPr>
                        <a:t>Cutaneous</a:t>
                      </a:r>
                      <a:r>
                        <a:rPr lang="en-US" sz="2400" b="0" dirty="0" smtClean="0">
                          <a:solidFill>
                            <a:srgbClr val="000000"/>
                          </a:solidFill>
                          <a:latin typeface="Comic Sans MS"/>
                          <a:cs typeface="Comic Sans MS"/>
                        </a:rPr>
                        <a:t> (through the skin)</a:t>
                      </a:r>
                    </a:p>
                    <a:p>
                      <a:r>
                        <a:rPr lang="en-US" sz="2400" b="0" dirty="0" smtClean="0">
                          <a:solidFill>
                            <a:srgbClr val="000000"/>
                          </a:solidFill>
                          <a:latin typeface="Comic Sans MS"/>
                          <a:cs typeface="Comic Sans MS"/>
                        </a:rPr>
                        <a:t>Respiratory (through the respiratory tract)</a:t>
                      </a:r>
                    </a:p>
                    <a:p>
                      <a:r>
                        <a:rPr lang="en-US" sz="2400" b="0" dirty="0" smtClean="0">
                          <a:solidFill>
                            <a:srgbClr val="000000"/>
                          </a:solidFill>
                          <a:latin typeface="Comic Sans MS"/>
                          <a:cs typeface="Comic Sans MS"/>
                        </a:rPr>
                        <a:t>Urinary </a:t>
                      </a:r>
                    </a:p>
                    <a:p>
                      <a:r>
                        <a:rPr lang="en-US" sz="2400" b="0" dirty="0" smtClean="0">
                          <a:solidFill>
                            <a:srgbClr val="000000"/>
                          </a:solidFill>
                          <a:latin typeface="Comic Sans MS"/>
                          <a:cs typeface="Comic Sans MS"/>
                        </a:rPr>
                        <a:t>Fecal</a:t>
                      </a:r>
                      <a:endParaRPr lang="es-ES_tradnl" sz="2400" b="0" dirty="0">
                        <a:solidFill>
                          <a:srgbClr val="000000"/>
                        </a:solidFill>
                        <a:latin typeface="Comic Sans MS"/>
                        <a:cs typeface="Comic Sans MS"/>
                      </a:endParaRPr>
                    </a:p>
                  </a:txBody>
                  <a:tcPr/>
                </a:tc>
              </a:tr>
            </a:tbl>
          </a:graphicData>
        </a:graphic>
      </p:graphicFrame>
      <p:sp>
        <p:nvSpPr>
          <p:cNvPr id="5" name="Slide Number Placeholder 4"/>
          <p:cNvSpPr>
            <a:spLocks noGrp="1"/>
          </p:cNvSpPr>
          <p:nvPr>
            <p:ph type="sldNum" sz="quarter" idx="12"/>
          </p:nvPr>
        </p:nvSpPr>
        <p:spPr/>
        <p:txBody>
          <a:bodyPr/>
          <a:lstStyle/>
          <a:p>
            <a:pPr>
              <a:defRPr/>
            </a:pPr>
            <a:fld id="{DFE8AACF-BC80-AA4C-A8D8-930F20AFDF6F}" type="slidenum">
              <a:rPr lang="en-US" smtClean="0"/>
              <a:pPr>
                <a:defRPr/>
              </a:pPr>
              <a:t>54</a:t>
            </a:fld>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1" descr="42_03_terrestrial_balance-L.jpg"/>
          <p:cNvPicPr>
            <a:picLocks noChangeAspect="1"/>
          </p:cNvPicPr>
          <p:nvPr/>
        </p:nvPicPr>
        <p:blipFill>
          <a:blip r:embed="rId2"/>
          <a:srcRect/>
          <a:stretch>
            <a:fillRect/>
          </a:stretch>
        </p:blipFill>
        <p:spPr bwMode="auto">
          <a:xfrm>
            <a:off x="304800" y="457200"/>
            <a:ext cx="8561388" cy="5181600"/>
          </a:xfrm>
          <a:prstGeom prst="rect">
            <a:avLst/>
          </a:prstGeom>
          <a:noFill/>
          <a:ln w="9525">
            <a:noFill/>
            <a:miter lim="800000"/>
            <a:headEnd/>
            <a:tailEnd/>
          </a:ln>
        </p:spPr>
      </p:pic>
      <p:sp>
        <p:nvSpPr>
          <p:cNvPr id="98307" name="TextBox 2"/>
          <p:cNvSpPr txBox="1">
            <a:spLocks noChangeArrowheads="1"/>
          </p:cNvSpPr>
          <p:nvPr/>
        </p:nvSpPr>
        <p:spPr bwMode="auto">
          <a:xfrm>
            <a:off x="3048000" y="5943600"/>
            <a:ext cx="3006725" cy="461963"/>
          </a:xfrm>
          <a:prstGeom prst="rect">
            <a:avLst/>
          </a:prstGeom>
          <a:noFill/>
          <a:ln w="9525">
            <a:noFill/>
            <a:miter lim="800000"/>
            <a:headEnd/>
            <a:tailEnd/>
          </a:ln>
        </p:spPr>
        <p:txBody>
          <a:bodyPr wrap="none">
            <a:prstTxWarp prst="textNoShape">
              <a:avLst/>
            </a:prstTxWarp>
            <a:spAutoFit/>
          </a:bodyPr>
          <a:lstStyle/>
          <a:p>
            <a:r>
              <a:rPr lang="es-ES_tradnl">
                <a:solidFill>
                  <a:srgbClr val="FF0000"/>
                </a:solidFill>
              </a:rPr>
              <a:t>BROAD PRINCIPLE</a:t>
            </a:r>
          </a:p>
        </p:txBody>
      </p:sp>
      <p:sp>
        <p:nvSpPr>
          <p:cNvPr id="4" name="Slide Number Placeholder 3"/>
          <p:cNvSpPr>
            <a:spLocks noGrp="1"/>
          </p:cNvSpPr>
          <p:nvPr>
            <p:ph type="sldNum" sz="quarter" idx="12"/>
          </p:nvPr>
        </p:nvSpPr>
        <p:spPr/>
        <p:txBody>
          <a:bodyPr/>
          <a:lstStyle/>
          <a:p>
            <a:pPr>
              <a:defRPr/>
            </a:pPr>
            <a:fld id="{DFE8AACF-BC80-AA4C-A8D8-930F20AFDF6F}" type="slidenum">
              <a:rPr lang="en-US" smtClean="0"/>
              <a:pPr>
                <a:defRPr/>
              </a:pPr>
              <a:t>55</a:t>
            </a:fld>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3"/>
          <a:srcRect/>
          <a:stretch>
            <a:fillRect/>
          </a:stretch>
        </p:blipFill>
        <p:spPr bwMode="auto">
          <a:xfrm>
            <a:off x="0" y="0"/>
            <a:ext cx="9144000" cy="3352800"/>
          </a:xfrm>
          <a:prstGeom prst="rect">
            <a:avLst/>
          </a:prstGeom>
          <a:noFill/>
          <a:ln w="9525">
            <a:noFill/>
            <a:miter lim="800000"/>
            <a:headEnd/>
            <a:tailEnd/>
          </a:ln>
        </p:spPr>
      </p:pic>
      <p:pic>
        <p:nvPicPr>
          <p:cNvPr id="99331" name="Picture 3"/>
          <p:cNvPicPr>
            <a:picLocks noChangeAspect="1" noChangeArrowheads="1"/>
          </p:cNvPicPr>
          <p:nvPr/>
        </p:nvPicPr>
        <p:blipFill>
          <a:blip r:embed="rId4"/>
          <a:srcRect/>
          <a:stretch>
            <a:fillRect/>
          </a:stretch>
        </p:blipFill>
        <p:spPr bwMode="auto">
          <a:xfrm>
            <a:off x="1524000" y="3352800"/>
            <a:ext cx="3530600" cy="3389313"/>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DFE8AACF-BC80-AA4C-A8D8-930F20AFDF6F}" type="slidenum">
              <a:rPr lang="en-US" smtClean="0"/>
              <a:pPr>
                <a:defRPr/>
              </a:pPr>
              <a:t>56</a:t>
            </a:fld>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1"/>
          <p:cNvPicPr>
            <a:picLocks noChangeAspect="1"/>
          </p:cNvPicPr>
          <p:nvPr/>
        </p:nvPicPr>
        <p:blipFill>
          <a:blip r:embed="rId2"/>
          <a:srcRect/>
          <a:stretch>
            <a:fillRect/>
          </a:stretch>
        </p:blipFill>
        <p:spPr bwMode="auto">
          <a:xfrm>
            <a:off x="1574800" y="958850"/>
            <a:ext cx="5130800" cy="42799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DFE8AACF-BC80-AA4C-A8D8-930F20AFDF6F}" type="slidenum">
              <a:rPr lang="en-US" smtClean="0"/>
              <a:pPr>
                <a:defRPr/>
              </a:pPr>
              <a:t>57</a:t>
            </a:fld>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ChangeArrowheads="1"/>
          </p:cNvSpPr>
          <p:nvPr/>
        </p:nvSpPr>
        <p:spPr bwMode="auto">
          <a:xfrm>
            <a:off x="0" y="152400"/>
            <a:ext cx="8534400" cy="4108450"/>
          </a:xfrm>
          <a:prstGeom prst="rect">
            <a:avLst/>
          </a:prstGeom>
          <a:noFill/>
          <a:ln w="9525">
            <a:noFill/>
            <a:miter lim="800000"/>
            <a:headEnd/>
            <a:tailEnd/>
          </a:ln>
        </p:spPr>
        <p:txBody>
          <a:bodyPr>
            <a:prstTxWarp prst="textNoShape">
              <a:avLst/>
            </a:prstTxWarp>
            <a:spAutoFit/>
          </a:bodyPr>
          <a:lstStyle/>
          <a:p>
            <a:r>
              <a:rPr lang="en-US"/>
              <a:t>Message</a:t>
            </a:r>
          </a:p>
          <a:p>
            <a:endParaRPr lang="en-US"/>
          </a:p>
          <a:p>
            <a:r>
              <a:rPr lang="en-US"/>
              <a:t>Animals gain water by drinking or ingesting it with food (preformed water) and by water produced by metabolic processes (metabolic water). The catabolism of carbohydrates, lipids, and proteins generates a significant amount of water.</a:t>
            </a:r>
          </a:p>
          <a:p>
            <a:endParaRPr lang="en-US"/>
          </a:p>
          <a:p>
            <a:r>
              <a:rPr lang="en-US"/>
              <a:t>Animals lose water in feces, in urine, and by evaporation (through the skin and through the respiratory tract. These are called “insensible” losses).</a:t>
            </a:r>
          </a:p>
        </p:txBody>
      </p:sp>
      <p:sp>
        <p:nvSpPr>
          <p:cNvPr id="3" name="Slide Number Placeholder 2"/>
          <p:cNvSpPr>
            <a:spLocks noGrp="1"/>
          </p:cNvSpPr>
          <p:nvPr>
            <p:ph type="sldNum" sz="quarter" idx="12"/>
          </p:nvPr>
        </p:nvSpPr>
        <p:spPr/>
        <p:txBody>
          <a:bodyPr/>
          <a:lstStyle/>
          <a:p>
            <a:pPr>
              <a:defRPr/>
            </a:pPr>
            <a:fld id="{DFE8AACF-BC80-AA4C-A8D8-930F20AFDF6F}" type="slidenum">
              <a:rPr lang="en-US" smtClean="0"/>
              <a:pPr>
                <a:defRPr/>
              </a:pPr>
              <a:t>58</a:t>
            </a:fld>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ChangeArrowheads="1"/>
          </p:cNvSpPr>
          <p:nvPr/>
        </p:nvSpPr>
        <p:spPr bwMode="auto">
          <a:xfrm>
            <a:off x="3048000" y="152400"/>
            <a:ext cx="2606675" cy="457200"/>
          </a:xfrm>
          <a:prstGeom prst="rect">
            <a:avLst/>
          </a:prstGeom>
          <a:noFill/>
          <a:ln w="9525">
            <a:noFill/>
            <a:miter lim="800000"/>
            <a:headEnd/>
            <a:tailEnd/>
          </a:ln>
        </p:spPr>
        <p:txBody>
          <a:bodyPr wrap="none">
            <a:prstTxWarp prst="textNoShape">
              <a:avLst/>
            </a:prstTxWarp>
            <a:spAutoFit/>
          </a:bodyPr>
          <a:lstStyle/>
          <a:p>
            <a:r>
              <a:rPr lang="en-US"/>
              <a:t>Metabolic Water</a:t>
            </a:r>
          </a:p>
        </p:txBody>
      </p:sp>
      <p:sp>
        <p:nvSpPr>
          <p:cNvPr id="104451" name="Rectangle 3"/>
          <p:cNvSpPr>
            <a:spLocks noChangeArrowheads="1"/>
          </p:cNvSpPr>
          <p:nvPr/>
        </p:nvSpPr>
        <p:spPr bwMode="auto">
          <a:xfrm>
            <a:off x="152400" y="533400"/>
            <a:ext cx="8534400" cy="1187450"/>
          </a:xfrm>
          <a:prstGeom prst="rect">
            <a:avLst/>
          </a:prstGeom>
          <a:noFill/>
          <a:ln w="9525">
            <a:noFill/>
            <a:miter lim="800000"/>
            <a:headEnd/>
            <a:tailEnd/>
          </a:ln>
        </p:spPr>
        <p:txBody>
          <a:bodyPr>
            <a:prstTxWarp prst="textNoShape">
              <a:avLst/>
            </a:prstTxWarp>
            <a:spAutoFit/>
          </a:bodyPr>
          <a:lstStyle/>
          <a:p>
            <a:r>
              <a:rPr lang="en-US"/>
              <a:t>When organic molecules are catabolized aerobically, water is formed:</a:t>
            </a:r>
          </a:p>
          <a:p>
            <a:r>
              <a:rPr lang="en-US"/>
              <a:t>	C</a:t>
            </a:r>
            <a:r>
              <a:rPr lang="en-US" baseline="-25000"/>
              <a:t>6</a:t>
            </a:r>
            <a:r>
              <a:rPr lang="en-US"/>
              <a:t>H</a:t>
            </a:r>
            <a:r>
              <a:rPr lang="en-US" baseline="-25000"/>
              <a:t>12</a:t>
            </a:r>
            <a:r>
              <a:rPr lang="en-US"/>
              <a:t>O</a:t>
            </a:r>
            <a:r>
              <a:rPr lang="en-US" baseline="-25000"/>
              <a:t>6</a:t>
            </a:r>
            <a:r>
              <a:rPr lang="en-US"/>
              <a:t> + 6O</a:t>
            </a:r>
            <a:r>
              <a:rPr lang="en-US" baseline="-25000"/>
              <a:t>2 </a:t>
            </a:r>
            <a:r>
              <a:rPr lang="en-US"/>
              <a:t> -----&gt; 6CO</a:t>
            </a:r>
            <a:r>
              <a:rPr lang="en-US" baseline="-25000"/>
              <a:t>2</a:t>
            </a:r>
            <a:r>
              <a:rPr lang="en-US"/>
              <a:t> + 6 H</a:t>
            </a:r>
            <a:r>
              <a:rPr lang="en-US" baseline="-25000"/>
              <a:t>2</a:t>
            </a:r>
            <a:r>
              <a:rPr lang="en-US"/>
              <a:t>O</a:t>
            </a:r>
          </a:p>
        </p:txBody>
      </p:sp>
      <p:sp>
        <p:nvSpPr>
          <p:cNvPr id="104452" name="Rectangle 4"/>
          <p:cNvSpPr>
            <a:spLocks noChangeArrowheads="1"/>
          </p:cNvSpPr>
          <p:nvPr/>
        </p:nvSpPr>
        <p:spPr bwMode="auto">
          <a:xfrm>
            <a:off x="914400" y="1905000"/>
            <a:ext cx="7350125" cy="2835275"/>
          </a:xfrm>
          <a:prstGeom prst="rect">
            <a:avLst/>
          </a:prstGeom>
          <a:noFill/>
          <a:ln w="9525">
            <a:noFill/>
            <a:miter lim="800000"/>
            <a:headEnd/>
            <a:tailEnd/>
          </a:ln>
        </p:spPr>
        <p:txBody>
          <a:bodyPr wrap="none">
            <a:prstTxWarp prst="textNoShape">
              <a:avLst/>
            </a:prstTxWarp>
            <a:spAutoFit/>
          </a:bodyPr>
          <a:lstStyle/>
          <a:p>
            <a:r>
              <a:rPr lang="en-US" sz="2000"/>
              <a:t>____________________________________________</a:t>
            </a:r>
          </a:p>
          <a:p>
            <a:r>
              <a:rPr lang="en-US" sz="2000"/>
              <a:t>Foodstuff			Grams of H</a:t>
            </a:r>
            <a:r>
              <a:rPr lang="en-US" sz="2000" baseline="-25000"/>
              <a:t>2</a:t>
            </a:r>
            <a:r>
              <a:rPr lang="en-US" sz="2000"/>
              <a:t>O formed per</a:t>
            </a:r>
          </a:p>
          <a:p>
            <a:r>
              <a:rPr lang="en-US" sz="2000"/>
              <a:t>				gram of foodstuff</a:t>
            </a:r>
          </a:p>
          <a:p>
            <a:r>
              <a:rPr lang="en-US" sz="2000"/>
              <a:t>____________________________________________</a:t>
            </a:r>
          </a:p>
          <a:p>
            <a:r>
              <a:rPr lang="en-US" sz="2000"/>
              <a:t>Carbohydrate			0.56</a:t>
            </a:r>
          </a:p>
          <a:p>
            <a:r>
              <a:rPr lang="en-US" sz="2000"/>
              <a:t>Lipid				1.07</a:t>
            </a:r>
          </a:p>
          <a:p>
            <a:r>
              <a:rPr lang="en-US" sz="2000"/>
              <a:t>Protein (urea production)	0.40</a:t>
            </a:r>
          </a:p>
          <a:p>
            <a:r>
              <a:rPr lang="en-US" sz="2000"/>
              <a:t>Protein (uric acid)		0.50</a:t>
            </a:r>
          </a:p>
          <a:p>
            <a:r>
              <a:rPr lang="en-US" sz="2000"/>
              <a:t>_____________________________________________</a:t>
            </a:r>
          </a:p>
        </p:txBody>
      </p:sp>
      <p:sp>
        <p:nvSpPr>
          <p:cNvPr id="104453" name="Rectangle 5"/>
          <p:cNvSpPr>
            <a:spLocks noChangeArrowheads="1"/>
          </p:cNvSpPr>
          <p:nvPr/>
        </p:nvSpPr>
        <p:spPr bwMode="auto">
          <a:xfrm>
            <a:off x="0" y="4876800"/>
            <a:ext cx="9144000" cy="1311275"/>
          </a:xfrm>
          <a:prstGeom prst="rect">
            <a:avLst/>
          </a:prstGeom>
          <a:noFill/>
          <a:ln w="9525">
            <a:noFill/>
            <a:miter lim="800000"/>
            <a:headEnd/>
            <a:tailEnd/>
          </a:ln>
        </p:spPr>
        <p:txBody>
          <a:bodyPr>
            <a:prstTxWarp prst="textNoShape">
              <a:avLst/>
            </a:prstTxWarp>
            <a:spAutoFit/>
          </a:bodyPr>
          <a:lstStyle/>
          <a:p>
            <a:r>
              <a:rPr lang="en-US" sz="2000"/>
              <a:t>To excrete the waste-products of nitrogen (urea and uric acid), terrestrial animals must use water. Thus, eating high levels of protein can be dehydrating (the water loss depends on how good the nimal’s kidney concentrates urine)</a:t>
            </a:r>
            <a:r>
              <a:rPr lang="en-US"/>
              <a:t> </a:t>
            </a:r>
          </a:p>
        </p:txBody>
      </p:sp>
      <p:sp>
        <p:nvSpPr>
          <p:cNvPr id="104454" name="TextBox 5"/>
          <p:cNvSpPr txBox="1">
            <a:spLocks noChangeArrowheads="1"/>
          </p:cNvSpPr>
          <p:nvPr/>
        </p:nvSpPr>
        <p:spPr bwMode="auto">
          <a:xfrm>
            <a:off x="2971800" y="6172200"/>
            <a:ext cx="3006725" cy="461963"/>
          </a:xfrm>
          <a:prstGeom prst="rect">
            <a:avLst/>
          </a:prstGeom>
          <a:noFill/>
          <a:ln w="9525">
            <a:noFill/>
            <a:miter lim="800000"/>
            <a:headEnd/>
            <a:tailEnd/>
          </a:ln>
        </p:spPr>
        <p:txBody>
          <a:bodyPr wrap="none">
            <a:prstTxWarp prst="textNoShape">
              <a:avLst/>
            </a:prstTxWarp>
            <a:spAutoFit/>
          </a:bodyPr>
          <a:lstStyle/>
          <a:p>
            <a:r>
              <a:rPr lang="es-ES_tradnl" dirty="0">
                <a:solidFill>
                  <a:srgbClr val="FF0000"/>
                </a:solidFill>
              </a:rPr>
              <a:t>BROAD PRINCIPLE</a:t>
            </a:r>
          </a:p>
        </p:txBody>
      </p:sp>
      <p:sp>
        <p:nvSpPr>
          <p:cNvPr id="7" name="Slide Number Placeholder 6"/>
          <p:cNvSpPr>
            <a:spLocks noGrp="1"/>
          </p:cNvSpPr>
          <p:nvPr>
            <p:ph type="sldNum" sz="quarter" idx="12"/>
          </p:nvPr>
        </p:nvSpPr>
        <p:spPr/>
        <p:txBody>
          <a:bodyPr/>
          <a:lstStyle/>
          <a:p>
            <a:pPr>
              <a:defRPr/>
            </a:pPr>
            <a:fld id="{DFE8AACF-BC80-AA4C-A8D8-930F20AFDF6F}" type="slidenum">
              <a:rPr lang="en-US" smtClean="0"/>
              <a:pPr>
                <a:defRPr/>
              </a:pPr>
              <a:t>59</a:t>
            </a:fld>
            <a:endParaRPr lang="en-US"/>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152400" y="457200"/>
            <a:ext cx="8610600" cy="1920875"/>
          </a:xfrm>
          <a:prstGeom prst="rect">
            <a:avLst/>
          </a:prstGeom>
          <a:noFill/>
          <a:ln w="9525">
            <a:noFill/>
            <a:miter lim="800000"/>
            <a:headEnd/>
            <a:tailEnd/>
          </a:ln>
        </p:spPr>
        <p:txBody>
          <a:bodyPr>
            <a:prstTxWarp prst="textNoShape">
              <a:avLst/>
            </a:prstTxWarp>
            <a:spAutoFit/>
          </a:bodyPr>
          <a:lstStyle/>
          <a:p>
            <a:r>
              <a:rPr lang="en-US" sz="2000"/>
              <a:t>-</a:t>
            </a:r>
            <a:r>
              <a:rPr lang="en-US" sz="2000" b="1"/>
              <a:t>Molarity</a:t>
            </a:r>
            <a:r>
              <a:rPr lang="en-US" sz="2000"/>
              <a:t> is the number of moles of solute per liter of solution. One calculates molarity (M) as</a:t>
            </a:r>
          </a:p>
          <a:p>
            <a:r>
              <a:rPr lang="en-US" sz="2000"/>
              <a:t>M = moles/Liter</a:t>
            </a:r>
          </a:p>
          <a:p>
            <a:r>
              <a:rPr lang="en-US" sz="2000"/>
              <a:t>One mole equals the grams of pure substance containing 6.023X10</a:t>
            </a:r>
            <a:r>
              <a:rPr lang="en-US" sz="2000" baseline="30000"/>
              <a:t>23</a:t>
            </a:r>
            <a:r>
              <a:rPr lang="en-US" sz="2000"/>
              <a:t> molecules (Avogadro’s number). A mole of a substance equals it molecular mass in grams.</a:t>
            </a:r>
            <a:endParaRPr lang="en-US"/>
          </a:p>
        </p:txBody>
      </p:sp>
      <p:sp>
        <p:nvSpPr>
          <p:cNvPr id="22531" name="Rectangle 3"/>
          <p:cNvSpPr>
            <a:spLocks noChangeArrowheads="1"/>
          </p:cNvSpPr>
          <p:nvPr/>
        </p:nvSpPr>
        <p:spPr bwMode="auto">
          <a:xfrm>
            <a:off x="3322638" y="49213"/>
            <a:ext cx="1360487" cy="457200"/>
          </a:xfrm>
          <a:prstGeom prst="rect">
            <a:avLst/>
          </a:prstGeom>
          <a:noFill/>
          <a:ln w="9525">
            <a:noFill/>
            <a:miter lim="800000"/>
            <a:headEnd/>
            <a:tailEnd/>
          </a:ln>
        </p:spPr>
        <p:txBody>
          <a:bodyPr wrap="none">
            <a:prstTxWarp prst="textNoShape">
              <a:avLst/>
            </a:prstTxWarp>
            <a:spAutoFit/>
          </a:bodyPr>
          <a:lstStyle/>
          <a:p>
            <a:r>
              <a:rPr lang="en-US"/>
              <a:t>Example</a:t>
            </a:r>
          </a:p>
        </p:txBody>
      </p:sp>
      <p:sp>
        <p:nvSpPr>
          <p:cNvPr id="22532" name="Rectangle 4"/>
          <p:cNvSpPr>
            <a:spLocks noChangeArrowheads="1"/>
          </p:cNvSpPr>
          <p:nvPr/>
        </p:nvSpPr>
        <p:spPr bwMode="auto">
          <a:xfrm>
            <a:off x="1143000" y="2743200"/>
            <a:ext cx="6191250" cy="457200"/>
          </a:xfrm>
          <a:prstGeom prst="rect">
            <a:avLst/>
          </a:prstGeom>
          <a:noFill/>
          <a:ln w="9525">
            <a:noFill/>
            <a:miter lim="800000"/>
            <a:headEnd/>
            <a:tailEnd/>
          </a:ln>
        </p:spPr>
        <p:txBody>
          <a:bodyPr wrap="none">
            <a:prstTxWarp prst="textNoShape">
              <a:avLst/>
            </a:prstTxWarp>
            <a:spAutoFit/>
          </a:bodyPr>
          <a:lstStyle/>
          <a:p>
            <a:r>
              <a:rPr lang="en-US"/>
              <a:t>18.105 g of water (H</a:t>
            </a:r>
            <a:r>
              <a:rPr lang="en-US" baseline="-25000"/>
              <a:t>2</a:t>
            </a:r>
            <a:r>
              <a:rPr lang="en-US"/>
              <a:t>O) contain one mole  </a:t>
            </a:r>
          </a:p>
        </p:txBody>
      </p:sp>
      <p:sp>
        <p:nvSpPr>
          <p:cNvPr id="22533" name="Line 5"/>
          <p:cNvSpPr>
            <a:spLocks noChangeShapeType="1"/>
          </p:cNvSpPr>
          <p:nvPr/>
        </p:nvSpPr>
        <p:spPr bwMode="auto">
          <a:xfrm flipH="1">
            <a:off x="2819400" y="3200400"/>
            <a:ext cx="1143000" cy="381000"/>
          </a:xfrm>
          <a:prstGeom prst="line">
            <a:avLst/>
          </a:prstGeom>
          <a:noFill/>
          <a:ln w="9525">
            <a:solidFill>
              <a:schemeClr val="tx1"/>
            </a:solidFill>
            <a:round/>
            <a:headEnd/>
            <a:tailEnd/>
          </a:ln>
        </p:spPr>
        <p:txBody>
          <a:bodyPr wrap="none" anchor="ctr">
            <a:prstTxWarp prst="textNoShape">
              <a:avLst/>
            </a:prstTxWarp>
          </a:bodyPr>
          <a:lstStyle/>
          <a:p>
            <a:endParaRPr lang="es-ES_tradnl"/>
          </a:p>
        </p:txBody>
      </p:sp>
      <p:sp>
        <p:nvSpPr>
          <p:cNvPr id="22534" name="Rectangle 6"/>
          <p:cNvSpPr>
            <a:spLocks noChangeArrowheads="1"/>
          </p:cNvSpPr>
          <p:nvPr/>
        </p:nvSpPr>
        <p:spPr bwMode="auto">
          <a:xfrm>
            <a:off x="2133600" y="3657600"/>
            <a:ext cx="4025900" cy="457200"/>
          </a:xfrm>
          <a:prstGeom prst="rect">
            <a:avLst/>
          </a:prstGeom>
          <a:noFill/>
          <a:ln w="9525">
            <a:noFill/>
            <a:miter lim="800000"/>
            <a:headEnd/>
            <a:tailEnd/>
          </a:ln>
        </p:spPr>
        <p:txBody>
          <a:bodyPr wrap="none">
            <a:prstTxWarp prst="textNoShape">
              <a:avLst/>
            </a:prstTxWarp>
            <a:spAutoFit/>
          </a:bodyPr>
          <a:lstStyle/>
          <a:p>
            <a:r>
              <a:rPr lang="en-US"/>
              <a:t>2X1.008   +    15.99 = 18.05</a:t>
            </a:r>
          </a:p>
        </p:txBody>
      </p:sp>
      <p:sp>
        <p:nvSpPr>
          <p:cNvPr id="22535" name="Line 7"/>
          <p:cNvSpPr>
            <a:spLocks noChangeShapeType="1"/>
          </p:cNvSpPr>
          <p:nvPr/>
        </p:nvSpPr>
        <p:spPr bwMode="auto">
          <a:xfrm>
            <a:off x="4114800" y="3200400"/>
            <a:ext cx="533400" cy="533400"/>
          </a:xfrm>
          <a:prstGeom prst="line">
            <a:avLst/>
          </a:prstGeom>
          <a:noFill/>
          <a:ln w="9525">
            <a:solidFill>
              <a:schemeClr val="tx1"/>
            </a:solidFill>
            <a:round/>
            <a:headEnd/>
            <a:tailEnd/>
          </a:ln>
        </p:spPr>
        <p:txBody>
          <a:bodyPr wrap="none" anchor="ctr">
            <a:prstTxWarp prst="textNoShape">
              <a:avLst/>
            </a:prstTxWarp>
          </a:bodyPr>
          <a:lstStyle/>
          <a:p>
            <a:endParaRPr lang="es-ES_tradnl"/>
          </a:p>
        </p:txBody>
      </p:sp>
      <p:sp>
        <p:nvSpPr>
          <p:cNvPr id="22536" name="Rectangle 9"/>
          <p:cNvSpPr>
            <a:spLocks noChangeArrowheads="1"/>
          </p:cNvSpPr>
          <p:nvPr/>
        </p:nvSpPr>
        <p:spPr bwMode="auto">
          <a:xfrm>
            <a:off x="228600" y="4572000"/>
            <a:ext cx="8386763" cy="457200"/>
          </a:xfrm>
          <a:prstGeom prst="rect">
            <a:avLst/>
          </a:prstGeom>
          <a:noFill/>
          <a:ln w="9525">
            <a:noFill/>
            <a:miter lim="800000"/>
            <a:headEnd/>
            <a:tailEnd/>
          </a:ln>
        </p:spPr>
        <p:txBody>
          <a:bodyPr wrap="none">
            <a:prstTxWarp prst="textNoShape">
              <a:avLst/>
            </a:prstTxWarp>
            <a:spAutoFit/>
          </a:bodyPr>
          <a:lstStyle/>
          <a:p>
            <a:r>
              <a:rPr lang="en-US"/>
              <a:t>How do we make a 0.5 M solution of sucrose (MW=342.3) </a:t>
            </a:r>
          </a:p>
        </p:txBody>
      </p:sp>
      <p:sp>
        <p:nvSpPr>
          <p:cNvPr id="22537" name="Rectangle 10"/>
          <p:cNvSpPr>
            <a:spLocks noChangeArrowheads="1"/>
          </p:cNvSpPr>
          <p:nvPr/>
        </p:nvSpPr>
        <p:spPr bwMode="auto">
          <a:xfrm>
            <a:off x="457200" y="5181600"/>
            <a:ext cx="7999413" cy="457200"/>
          </a:xfrm>
          <a:prstGeom prst="rect">
            <a:avLst/>
          </a:prstGeom>
          <a:noFill/>
          <a:ln w="9525">
            <a:noFill/>
            <a:miter lim="800000"/>
            <a:headEnd/>
            <a:tailEnd/>
          </a:ln>
        </p:spPr>
        <p:txBody>
          <a:bodyPr wrap="none">
            <a:prstTxWarp prst="textNoShape">
              <a:avLst/>
            </a:prstTxWarp>
            <a:spAutoFit/>
          </a:bodyPr>
          <a:lstStyle/>
          <a:p>
            <a:r>
              <a:rPr lang="en-US" sz="2000"/>
              <a:t>0.5 moles of sucrose = 0.5 moleX342.3 (grams/mole)=171.5 grams</a:t>
            </a:r>
            <a:r>
              <a:rPr lang="en-US"/>
              <a:t> </a:t>
            </a:r>
          </a:p>
        </p:txBody>
      </p:sp>
      <p:sp>
        <p:nvSpPr>
          <p:cNvPr id="22538" name="Rectangle 11"/>
          <p:cNvSpPr>
            <a:spLocks noChangeArrowheads="1"/>
          </p:cNvSpPr>
          <p:nvPr/>
        </p:nvSpPr>
        <p:spPr bwMode="auto">
          <a:xfrm>
            <a:off x="339725" y="5794375"/>
            <a:ext cx="8804275" cy="822325"/>
          </a:xfrm>
          <a:prstGeom prst="rect">
            <a:avLst/>
          </a:prstGeom>
          <a:noFill/>
          <a:ln w="9525">
            <a:noFill/>
            <a:miter lim="800000"/>
            <a:headEnd/>
            <a:tailEnd/>
          </a:ln>
        </p:spPr>
        <p:txBody>
          <a:bodyPr>
            <a:prstTxWarp prst="textNoShape">
              <a:avLst/>
            </a:prstTxWarp>
            <a:spAutoFit/>
          </a:bodyPr>
          <a:lstStyle/>
          <a:p>
            <a:r>
              <a:rPr lang="en-US"/>
              <a:t>We place 171.5 g of sucrose in a volumetric flask and add water up to a liter.</a:t>
            </a:r>
          </a:p>
        </p:txBody>
      </p:sp>
      <p:pic>
        <p:nvPicPr>
          <p:cNvPr id="22539" name="Picture 12"/>
          <p:cNvPicPr>
            <a:picLocks noChangeAspect="1" noChangeArrowheads="1"/>
          </p:cNvPicPr>
          <p:nvPr/>
        </p:nvPicPr>
        <p:blipFill>
          <a:blip r:embed="rId3"/>
          <a:srcRect/>
          <a:stretch>
            <a:fillRect/>
          </a:stretch>
        </p:blipFill>
        <p:spPr bwMode="auto">
          <a:xfrm>
            <a:off x="7467600" y="2362200"/>
            <a:ext cx="1306513" cy="2330450"/>
          </a:xfrm>
          <a:prstGeom prst="rect">
            <a:avLst/>
          </a:prstGeom>
          <a:noFill/>
          <a:ln w="9525">
            <a:noFill/>
            <a:miter lim="800000"/>
            <a:headEnd/>
            <a:tailEnd/>
          </a:ln>
        </p:spPr>
      </p:pic>
      <p:pic>
        <p:nvPicPr>
          <p:cNvPr id="22540" name="Picture 13"/>
          <p:cNvPicPr>
            <a:picLocks noChangeAspect="1" noChangeArrowheads="1"/>
          </p:cNvPicPr>
          <p:nvPr/>
        </p:nvPicPr>
        <p:blipFill>
          <a:blip r:embed="rId4"/>
          <a:srcRect/>
          <a:stretch>
            <a:fillRect/>
          </a:stretch>
        </p:blipFill>
        <p:spPr bwMode="auto">
          <a:xfrm>
            <a:off x="152400" y="3276600"/>
            <a:ext cx="1981200" cy="1363663"/>
          </a:xfrm>
          <a:prstGeom prst="rect">
            <a:avLst/>
          </a:prstGeom>
          <a:noFill/>
          <a:ln w="9525">
            <a:noFill/>
            <a:miter lim="800000"/>
            <a:headEnd/>
            <a:tailEnd/>
          </a:ln>
        </p:spPr>
      </p:pic>
      <p:sp>
        <p:nvSpPr>
          <p:cNvPr id="13" name="Slide Number Placeholder 12"/>
          <p:cNvSpPr>
            <a:spLocks noGrp="1"/>
          </p:cNvSpPr>
          <p:nvPr>
            <p:ph type="sldNum" sz="quarter" idx="12"/>
          </p:nvPr>
        </p:nvSpPr>
        <p:spPr/>
        <p:txBody>
          <a:bodyPr/>
          <a:lstStyle/>
          <a:p>
            <a:pPr>
              <a:defRPr/>
            </a:pPr>
            <a:fld id="{DFE8AACF-BC80-AA4C-A8D8-930F20AFDF6F}" type="slidenum">
              <a:rPr lang="en-US" smtClean="0"/>
              <a:pPr>
                <a:defRPr/>
              </a:pPr>
              <a:t>6</a:t>
            </a:fld>
            <a:endParaRPr lang="en-US"/>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457200" y="457200"/>
            <a:ext cx="8210550" cy="4479925"/>
          </a:xfrm>
          <a:prstGeom prst="rect">
            <a:avLst/>
          </a:prstGeom>
          <a:noFill/>
          <a:ln w="9525">
            <a:noFill/>
            <a:miter lim="800000"/>
            <a:headEnd/>
            <a:tailEnd/>
          </a:ln>
        </p:spPr>
        <p:txBody>
          <a:bodyPr wrap="none">
            <a:prstTxWarp prst="textNoShape">
              <a:avLst/>
            </a:prstTxWarp>
            <a:spAutoFit/>
          </a:bodyPr>
          <a:lstStyle/>
          <a:p>
            <a:r>
              <a:rPr lang="en-US"/>
              <a:t>__________________________________________</a:t>
            </a:r>
          </a:p>
          <a:p>
            <a:r>
              <a:rPr lang="en-US" sz="2000"/>
              <a:t>Category of water loss  	Kangaroo Rat	Lab Rat</a:t>
            </a:r>
          </a:p>
          <a:p>
            <a:r>
              <a:rPr lang="en-US" sz="2000"/>
              <a:t>__________________________________________</a:t>
            </a:r>
          </a:p>
          <a:p>
            <a:r>
              <a:rPr lang="en-US" sz="2000"/>
              <a:t>Metabolic H</a:t>
            </a:r>
            <a:r>
              <a:rPr lang="en-US" sz="2000" baseline="-25000"/>
              <a:t>2</a:t>
            </a:r>
            <a:r>
              <a:rPr lang="en-US" sz="2000"/>
              <a:t>O from</a:t>
            </a:r>
          </a:p>
          <a:p>
            <a:r>
              <a:rPr lang="en-US" sz="2000"/>
              <a:t>air-dried barley (g/g)		0.54		0.54</a:t>
            </a:r>
          </a:p>
          <a:p>
            <a:endParaRPr lang="en-US" sz="2000"/>
          </a:p>
          <a:p>
            <a:r>
              <a:rPr lang="en-US" sz="2000"/>
              <a:t>Losses</a:t>
            </a:r>
          </a:p>
          <a:p>
            <a:r>
              <a:rPr lang="en-US" sz="2000"/>
              <a:t>	Respiratory		0.33		0.33</a:t>
            </a:r>
          </a:p>
          <a:p>
            <a:r>
              <a:rPr lang="en-US" sz="2000"/>
              <a:t>	Urinary			0.14		0.24</a:t>
            </a:r>
          </a:p>
          <a:p>
            <a:r>
              <a:rPr lang="en-US" sz="2000"/>
              <a:t>	Fecal			0.00		0.03</a:t>
            </a:r>
          </a:p>
          <a:p>
            <a:r>
              <a:rPr lang="en-US" sz="2000"/>
              <a:t>		                     _______         ________</a:t>
            </a:r>
          </a:p>
          <a:p>
            <a:endParaRPr lang="en-US" sz="2000"/>
          </a:p>
          <a:p>
            <a:r>
              <a:rPr lang="en-US" sz="2000"/>
              <a:t>Gain - loss		    0.54-0.47=0.07   0.54-0.6 = -0.06</a:t>
            </a:r>
            <a:endParaRPr lang="en-US"/>
          </a:p>
          <a:p>
            <a:r>
              <a:rPr lang="en-US"/>
              <a:t>__________________________________________</a:t>
            </a:r>
          </a:p>
        </p:txBody>
      </p:sp>
      <p:sp>
        <p:nvSpPr>
          <p:cNvPr id="106499" name="Rectangle 4"/>
          <p:cNvSpPr>
            <a:spLocks noChangeArrowheads="1"/>
          </p:cNvSpPr>
          <p:nvPr/>
        </p:nvSpPr>
        <p:spPr bwMode="auto">
          <a:xfrm>
            <a:off x="0" y="0"/>
            <a:ext cx="8839200" cy="701675"/>
          </a:xfrm>
          <a:prstGeom prst="rect">
            <a:avLst/>
          </a:prstGeom>
          <a:noFill/>
          <a:ln w="9525">
            <a:noFill/>
            <a:miter lim="800000"/>
            <a:headEnd/>
            <a:tailEnd/>
          </a:ln>
        </p:spPr>
        <p:txBody>
          <a:bodyPr>
            <a:prstTxWarp prst="textNoShape">
              <a:avLst/>
            </a:prstTxWarp>
            <a:spAutoFit/>
          </a:bodyPr>
          <a:lstStyle/>
          <a:p>
            <a:r>
              <a:rPr lang="en-US" sz="2000"/>
              <a:t>The role played by metabolic water in the water budget of an animal, depends on the capacity of the animal to conserve body water.</a:t>
            </a:r>
            <a:endParaRPr lang="en-US"/>
          </a:p>
        </p:txBody>
      </p:sp>
      <p:sp>
        <p:nvSpPr>
          <p:cNvPr id="4" name="Slide Number Placeholder 3"/>
          <p:cNvSpPr>
            <a:spLocks noGrp="1"/>
          </p:cNvSpPr>
          <p:nvPr>
            <p:ph type="sldNum" sz="quarter" idx="12"/>
          </p:nvPr>
        </p:nvSpPr>
        <p:spPr/>
        <p:txBody>
          <a:bodyPr/>
          <a:lstStyle/>
          <a:p>
            <a:pPr>
              <a:defRPr/>
            </a:pPr>
            <a:fld id="{DFE8AACF-BC80-AA4C-A8D8-930F20AFDF6F}" type="slidenum">
              <a:rPr lang="en-US" smtClean="0"/>
              <a:pPr>
                <a:defRPr/>
              </a:pPr>
              <a:t>60</a:t>
            </a:fld>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3"/>
          <a:srcRect/>
          <a:stretch>
            <a:fillRect/>
          </a:stretch>
        </p:blipFill>
        <p:spPr bwMode="auto">
          <a:xfrm>
            <a:off x="2133600" y="228600"/>
            <a:ext cx="4610100" cy="5029200"/>
          </a:xfrm>
          <a:prstGeom prst="rect">
            <a:avLst/>
          </a:prstGeom>
          <a:noFill/>
          <a:ln w="9525">
            <a:noFill/>
            <a:miter lim="800000"/>
            <a:headEnd/>
            <a:tailEnd/>
          </a:ln>
        </p:spPr>
      </p:pic>
      <p:sp>
        <p:nvSpPr>
          <p:cNvPr id="108547" name="Rectangle 3"/>
          <p:cNvSpPr>
            <a:spLocks noChangeArrowheads="1"/>
          </p:cNvSpPr>
          <p:nvPr/>
        </p:nvSpPr>
        <p:spPr bwMode="auto">
          <a:xfrm>
            <a:off x="381000" y="5562600"/>
            <a:ext cx="8763000" cy="701675"/>
          </a:xfrm>
          <a:prstGeom prst="rect">
            <a:avLst/>
          </a:prstGeom>
          <a:noFill/>
          <a:ln w="9525">
            <a:noFill/>
            <a:miter lim="800000"/>
            <a:headEnd/>
            <a:tailEnd/>
          </a:ln>
        </p:spPr>
        <p:txBody>
          <a:bodyPr>
            <a:prstTxWarp prst="textNoShape">
              <a:avLst/>
            </a:prstTxWarp>
            <a:spAutoFit/>
          </a:bodyPr>
          <a:lstStyle/>
          <a:p>
            <a:r>
              <a:rPr lang="en-US" sz="2000"/>
              <a:t>The ingredients (gains and losses) of a water budget vary a lot among terrestrial animals (both among and within species)</a:t>
            </a:r>
            <a:endParaRPr lang="en-US"/>
          </a:p>
        </p:txBody>
      </p:sp>
      <p:sp>
        <p:nvSpPr>
          <p:cNvPr id="4" name="Slide Number Placeholder 3"/>
          <p:cNvSpPr>
            <a:spLocks noGrp="1"/>
          </p:cNvSpPr>
          <p:nvPr>
            <p:ph type="sldNum" sz="quarter" idx="12"/>
          </p:nvPr>
        </p:nvSpPr>
        <p:spPr/>
        <p:txBody>
          <a:bodyPr/>
          <a:lstStyle/>
          <a:p>
            <a:pPr>
              <a:defRPr/>
            </a:pPr>
            <a:fld id="{DFE8AACF-BC80-AA4C-A8D8-930F20AFDF6F}" type="slidenum">
              <a:rPr lang="en-US" smtClean="0"/>
              <a:pPr>
                <a:defRPr/>
              </a:pPr>
              <a:t>61</a:t>
            </a:fld>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228600" y="228600"/>
            <a:ext cx="4114800" cy="4838700"/>
          </a:xfrm>
          <a:prstGeom prst="rect">
            <a:avLst/>
          </a:prstGeom>
          <a:noFill/>
          <a:ln w="9525">
            <a:noFill/>
            <a:miter lim="800000"/>
            <a:headEnd/>
            <a:tailEnd/>
          </a:ln>
        </p:spPr>
        <p:txBody>
          <a:bodyPr>
            <a:prstTxWarp prst="textNoShape">
              <a:avLst/>
            </a:prstTxWarp>
            <a:spAutoFit/>
          </a:bodyPr>
          <a:lstStyle/>
          <a:p>
            <a:r>
              <a:rPr lang="en-US" dirty="0"/>
              <a:t>One of the major determinants of the water budget in an animal is the excretion of </a:t>
            </a:r>
            <a:r>
              <a:rPr lang="en-US" dirty="0" err="1"/>
              <a:t>nitrogenated</a:t>
            </a:r>
            <a:r>
              <a:rPr lang="en-US" dirty="0"/>
              <a:t> (nitrogen-containing) “waste” products. When animals </a:t>
            </a:r>
            <a:r>
              <a:rPr lang="en-US" dirty="0" err="1"/>
              <a:t>catabolize</a:t>
            </a:r>
            <a:r>
              <a:rPr lang="en-US" dirty="0"/>
              <a:t> (break) protein, they have to deal with the nitrogen in the </a:t>
            </a:r>
            <a:r>
              <a:rPr lang="en-US" b="1" dirty="0"/>
              <a:t>amino</a:t>
            </a:r>
            <a:r>
              <a:rPr lang="en-US" dirty="0"/>
              <a:t> acids. Animals excrete nitrogen in 3 forms:</a:t>
            </a:r>
          </a:p>
          <a:p>
            <a:r>
              <a:rPr lang="en-US" dirty="0"/>
              <a:t> </a:t>
            </a:r>
          </a:p>
        </p:txBody>
      </p:sp>
      <p:pic>
        <p:nvPicPr>
          <p:cNvPr id="110595" name="Picture 3"/>
          <p:cNvPicPr>
            <a:picLocks noChangeAspect="1" noChangeArrowheads="1"/>
          </p:cNvPicPr>
          <p:nvPr/>
        </p:nvPicPr>
        <p:blipFill>
          <a:blip r:embed="rId3"/>
          <a:srcRect/>
          <a:stretch>
            <a:fillRect/>
          </a:stretch>
        </p:blipFill>
        <p:spPr bwMode="auto">
          <a:xfrm>
            <a:off x="4446588" y="0"/>
            <a:ext cx="4697412" cy="6858000"/>
          </a:xfrm>
          <a:prstGeom prst="rect">
            <a:avLst/>
          </a:prstGeom>
          <a:noFill/>
          <a:ln w="9525">
            <a:noFill/>
            <a:miter lim="800000"/>
            <a:headEnd/>
            <a:tailEnd/>
          </a:ln>
        </p:spPr>
      </p:pic>
      <p:sp>
        <p:nvSpPr>
          <p:cNvPr id="5" name="TextBox 1"/>
          <p:cNvSpPr txBox="1">
            <a:spLocks noChangeArrowheads="1"/>
          </p:cNvSpPr>
          <p:nvPr/>
        </p:nvSpPr>
        <p:spPr bwMode="auto">
          <a:xfrm>
            <a:off x="990600" y="5181600"/>
            <a:ext cx="3006725" cy="461963"/>
          </a:xfrm>
          <a:prstGeom prst="rect">
            <a:avLst/>
          </a:prstGeom>
          <a:noFill/>
          <a:ln w="9525">
            <a:noFill/>
            <a:miter lim="800000"/>
            <a:headEnd/>
            <a:tailEnd/>
          </a:ln>
        </p:spPr>
        <p:txBody>
          <a:bodyPr wrap="none">
            <a:prstTxWarp prst="textNoShape">
              <a:avLst/>
            </a:prstTxWarp>
            <a:spAutoFit/>
          </a:bodyPr>
          <a:lstStyle/>
          <a:p>
            <a:r>
              <a:rPr lang="es-ES_tradnl" dirty="0">
                <a:solidFill>
                  <a:srgbClr val="FF0000"/>
                </a:solidFill>
              </a:rPr>
              <a:t>BROAD PRINCIPLE</a:t>
            </a:r>
          </a:p>
        </p:txBody>
      </p:sp>
      <p:sp>
        <p:nvSpPr>
          <p:cNvPr id="6" name="Slide Number Placeholder 5"/>
          <p:cNvSpPr>
            <a:spLocks noGrp="1"/>
          </p:cNvSpPr>
          <p:nvPr>
            <p:ph type="sldNum" sz="quarter" idx="12"/>
          </p:nvPr>
        </p:nvSpPr>
        <p:spPr/>
        <p:txBody>
          <a:bodyPr/>
          <a:lstStyle/>
          <a:p>
            <a:pPr>
              <a:defRPr/>
            </a:pPr>
            <a:fld id="{DFE8AACF-BC80-AA4C-A8D8-930F20AFDF6F}" type="slidenum">
              <a:rPr lang="en-US" smtClean="0"/>
              <a:pPr>
                <a:defRPr/>
              </a:pPr>
              <a:t>62</a:t>
            </a:fld>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ChangeArrowheads="1"/>
          </p:cNvSpPr>
          <p:nvPr/>
        </p:nvSpPr>
        <p:spPr bwMode="auto">
          <a:xfrm>
            <a:off x="152400" y="228600"/>
            <a:ext cx="8991600" cy="4114800"/>
          </a:xfrm>
          <a:prstGeom prst="rect">
            <a:avLst/>
          </a:prstGeom>
          <a:noFill/>
          <a:ln w="9525">
            <a:noFill/>
            <a:miter lim="800000"/>
            <a:headEnd/>
            <a:tailEnd/>
          </a:ln>
        </p:spPr>
        <p:txBody>
          <a:bodyPr>
            <a:prstTxWarp prst="textNoShape">
              <a:avLst/>
            </a:prstTxWarp>
            <a:spAutoFit/>
          </a:bodyPr>
          <a:lstStyle/>
          <a:p>
            <a:r>
              <a:rPr lang="en-US" sz="2000"/>
              <a:t>Characteristics of the three main nitrogenated waste products</a:t>
            </a:r>
          </a:p>
          <a:p>
            <a:endParaRPr lang="en-US" sz="2000"/>
          </a:p>
          <a:p>
            <a:r>
              <a:rPr lang="en-US" sz="2000"/>
              <a:t>Product	Solubility	Toxicity	Cost</a:t>
            </a:r>
          </a:p>
          <a:p>
            <a:r>
              <a:rPr lang="en-US" sz="2000"/>
              <a:t>________________________________________________</a:t>
            </a:r>
          </a:p>
          <a:p>
            <a:endParaRPr lang="en-US" sz="2000"/>
          </a:p>
          <a:p>
            <a:r>
              <a:rPr lang="en-US" sz="2000"/>
              <a:t>Ammonia	very high	very high	low </a:t>
            </a:r>
          </a:p>
          <a:p>
            <a:endParaRPr lang="en-US" sz="2000"/>
          </a:p>
          <a:p>
            <a:r>
              <a:rPr lang="en-US" sz="2000"/>
              <a:t>Urea		high		intermediate	intermediate </a:t>
            </a:r>
          </a:p>
          <a:p>
            <a:r>
              <a:rPr lang="en-US" sz="2000"/>
              <a:t>						</a:t>
            </a:r>
            <a:r>
              <a:rPr lang="en-US" sz="1600"/>
              <a:t>(5 ATP/molecule)</a:t>
            </a:r>
          </a:p>
          <a:p>
            <a:endParaRPr lang="en-US" sz="2000"/>
          </a:p>
          <a:p>
            <a:r>
              <a:rPr lang="en-US" sz="2000"/>
              <a:t>Uric Acid	low		low		high </a:t>
            </a:r>
          </a:p>
          <a:p>
            <a:r>
              <a:rPr lang="en-US" sz="2000"/>
              <a:t>						</a:t>
            </a:r>
            <a:r>
              <a:rPr lang="en-US" sz="1600"/>
              <a:t>(10-20 ATP/molecule)</a:t>
            </a:r>
          </a:p>
          <a:p>
            <a:endParaRPr lang="en-US"/>
          </a:p>
        </p:txBody>
      </p:sp>
      <p:sp>
        <p:nvSpPr>
          <p:cNvPr id="112643" name="Rectangle 3"/>
          <p:cNvSpPr>
            <a:spLocks noChangeArrowheads="1"/>
          </p:cNvSpPr>
          <p:nvPr/>
        </p:nvSpPr>
        <p:spPr bwMode="auto">
          <a:xfrm>
            <a:off x="381000" y="4876800"/>
            <a:ext cx="5670550" cy="457200"/>
          </a:xfrm>
          <a:prstGeom prst="rect">
            <a:avLst/>
          </a:prstGeom>
          <a:noFill/>
          <a:ln w="9525">
            <a:noFill/>
            <a:miter lim="800000"/>
            <a:headEnd/>
            <a:tailEnd/>
          </a:ln>
        </p:spPr>
        <p:txBody>
          <a:bodyPr wrap="none">
            <a:prstTxWarp prst="textNoShape">
              <a:avLst/>
            </a:prstTxWarp>
            <a:spAutoFit/>
          </a:bodyPr>
          <a:lstStyle/>
          <a:p>
            <a:r>
              <a:rPr lang="en-US"/>
              <a:t>			Type of habitats	</a:t>
            </a:r>
          </a:p>
        </p:txBody>
      </p:sp>
      <p:sp>
        <p:nvSpPr>
          <p:cNvPr id="112644" name="Rectangle 4"/>
          <p:cNvSpPr>
            <a:spLocks noChangeArrowheads="1"/>
          </p:cNvSpPr>
          <p:nvPr/>
        </p:nvSpPr>
        <p:spPr bwMode="auto">
          <a:xfrm>
            <a:off x="685800" y="5257800"/>
            <a:ext cx="2012950" cy="1187450"/>
          </a:xfrm>
          <a:prstGeom prst="rect">
            <a:avLst/>
          </a:prstGeom>
          <a:noFill/>
          <a:ln w="9525">
            <a:noFill/>
            <a:miter lim="800000"/>
            <a:headEnd/>
            <a:tailEnd/>
          </a:ln>
        </p:spPr>
        <p:txBody>
          <a:bodyPr wrap="none">
            <a:prstTxWarp prst="textNoShape">
              <a:avLst/>
            </a:prstTxWarp>
            <a:spAutoFit/>
          </a:bodyPr>
          <a:lstStyle/>
          <a:p>
            <a:r>
              <a:rPr lang="en-US"/>
              <a:t>Ammonia	</a:t>
            </a:r>
          </a:p>
          <a:p>
            <a:r>
              <a:rPr lang="en-US"/>
              <a:t>Urea</a:t>
            </a:r>
          </a:p>
          <a:p>
            <a:r>
              <a:rPr lang="en-US"/>
              <a:t>Uric Acid</a:t>
            </a:r>
          </a:p>
        </p:txBody>
      </p:sp>
      <p:sp>
        <p:nvSpPr>
          <p:cNvPr id="81925" name="Rectangle 5"/>
          <p:cNvSpPr>
            <a:spLocks noChangeArrowheads="1"/>
          </p:cNvSpPr>
          <p:nvPr/>
        </p:nvSpPr>
        <p:spPr bwMode="auto">
          <a:xfrm>
            <a:off x="3733800" y="5257800"/>
            <a:ext cx="1198563" cy="457200"/>
          </a:xfrm>
          <a:prstGeom prst="rect">
            <a:avLst/>
          </a:prstGeom>
          <a:noFill/>
          <a:ln w="9525">
            <a:noFill/>
            <a:miter lim="800000"/>
            <a:headEnd/>
            <a:tailEnd/>
          </a:ln>
        </p:spPr>
        <p:txBody>
          <a:bodyPr wrap="none">
            <a:prstTxWarp prst="textNoShape">
              <a:avLst/>
            </a:prstTxWarp>
            <a:spAutoFit/>
          </a:bodyPr>
          <a:lstStyle/>
          <a:p>
            <a:r>
              <a:rPr lang="en-US"/>
              <a:t>aquatic</a:t>
            </a:r>
          </a:p>
        </p:txBody>
      </p:sp>
      <p:sp>
        <p:nvSpPr>
          <p:cNvPr id="112646" name="Line 6"/>
          <p:cNvSpPr>
            <a:spLocks noChangeShapeType="1"/>
          </p:cNvSpPr>
          <p:nvPr/>
        </p:nvSpPr>
        <p:spPr bwMode="auto">
          <a:xfrm>
            <a:off x="3581400" y="5867400"/>
            <a:ext cx="0" cy="762000"/>
          </a:xfrm>
          <a:prstGeom prst="line">
            <a:avLst/>
          </a:prstGeom>
          <a:noFill/>
          <a:ln w="9525">
            <a:solidFill>
              <a:schemeClr val="tx1"/>
            </a:solidFill>
            <a:round/>
            <a:headEnd/>
            <a:tailEnd/>
          </a:ln>
        </p:spPr>
        <p:txBody>
          <a:bodyPr wrap="none" anchor="ctr">
            <a:prstTxWarp prst="textNoShape">
              <a:avLst/>
            </a:prstTxWarp>
          </a:bodyPr>
          <a:lstStyle/>
          <a:p>
            <a:endParaRPr lang="es-ES_tradnl"/>
          </a:p>
        </p:txBody>
      </p:sp>
      <p:sp>
        <p:nvSpPr>
          <p:cNvPr id="81927" name="Rectangle 7"/>
          <p:cNvSpPr>
            <a:spLocks noChangeArrowheads="1"/>
          </p:cNvSpPr>
          <p:nvPr/>
        </p:nvSpPr>
        <p:spPr bwMode="auto">
          <a:xfrm>
            <a:off x="3810000" y="6019800"/>
            <a:ext cx="1717675" cy="457200"/>
          </a:xfrm>
          <a:prstGeom prst="rect">
            <a:avLst/>
          </a:prstGeom>
          <a:noFill/>
          <a:ln w="9525">
            <a:noFill/>
            <a:miter lim="800000"/>
            <a:headEnd/>
            <a:tailEnd/>
          </a:ln>
        </p:spPr>
        <p:txBody>
          <a:bodyPr wrap="none">
            <a:prstTxWarp prst="textNoShape">
              <a:avLst/>
            </a:prstTxWarp>
            <a:spAutoFit/>
          </a:bodyPr>
          <a:lstStyle/>
          <a:p>
            <a:r>
              <a:rPr lang="en-US"/>
              <a:t>terrestrial</a:t>
            </a:r>
          </a:p>
        </p:txBody>
      </p:sp>
      <p:sp>
        <p:nvSpPr>
          <p:cNvPr id="8" name="Slide Number Placeholder 7"/>
          <p:cNvSpPr>
            <a:spLocks noGrp="1"/>
          </p:cNvSpPr>
          <p:nvPr>
            <p:ph type="sldNum" sz="quarter" idx="12"/>
          </p:nvPr>
        </p:nvSpPr>
        <p:spPr/>
        <p:txBody>
          <a:bodyPr/>
          <a:lstStyle/>
          <a:p>
            <a:pPr>
              <a:defRPr/>
            </a:pPr>
            <a:fld id="{DFE8AACF-BC80-AA4C-A8D8-930F20AFDF6F}" type="slidenum">
              <a:rPr lang="en-US" smtClean="0"/>
              <a:pPr>
                <a:defRPr/>
              </a:pPr>
              <a:t>63</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19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192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5" grpId="0" build="p" autoUpdateAnimBg="0"/>
      <p:bldP spid="81927" grpId="0" build="p"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304800" y="533400"/>
            <a:ext cx="4343400" cy="3378200"/>
          </a:xfrm>
          <a:prstGeom prst="rect">
            <a:avLst/>
          </a:prstGeom>
          <a:noFill/>
          <a:ln w="9525">
            <a:noFill/>
            <a:miter lim="800000"/>
            <a:headEnd/>
            <a:tailEnd/>
          </a:ln>
        </p:spPr>
        <p:txBody>
          <a:bodyPr>
            <a:prstTxWarp prst="textNoShape">
              <a:avLst/>
            </a:prstTxWarp>
            <a:spAutoFit/>
          </a:bodyPr>
          <a:lstStyle/>
          <a:p>
            <a:r>
              <a:rPr lang="en-US"/>
              <a:t>-Animals that excrete ammonia are called “ammonotelic”</a:t>
            </a:r>
          </a:p>
          <a:p>
            <a:endParaRPr lang="en-US"/>
          </a:p>
          <a:p>
            <a:r>
              <a:rPr lang="en-US"/>
              <a:t>-Animals that excrete urea are called “ureotelic”</a:t>
            </a:r>
          </a:p>
          <a:p>
            <a:endParaRPr lang="en-US"/>
          </a:p>
          <a:p>
            <a:r>
              <a:rPr lang="en-US"/>
              <a:t>-Animals that excrete uric acid are called “uricotelic”</a:t>
            </a:r>
          </a:p>
        </p:txBody>
      </p:sp>
      <p:pic>
        <p:nvPicPr>
          <p:cNvPr id="114691" name="Picture 3"/>
          <p:cNvPicPr>
            <a:picLocks noChangeAspect="1" noChangeArrowheads="1"/>
          </p:cNvPicPr>
          <p:nvPr/>
        </p:nvPicPr>
        <p:blipFill>
          <a:blip r:embed="rId3"/>
          <a:srcRect/>
          <a:stretch>
            <a:fillRect/>
          </a:stretch>
        </p:blipFill>
        <p:spPr bwMode="auto">
          <a:xfrm>
            <a:off x="4446588" y="0"/>
            <a:ext cx="4697412" cy="68580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DFE8AACF-BC80-AA4C-A8D8-930F20AFDF6F}" type="slidenum">
              <a:rPr lang="en-US" smtClean="0"/>
              <a:pPr>
                <a:defRPr/>
              </a:pPr>
              <a:t>64</a:t>
            </a:fld>
            <a:endParaRPr 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ChangeArrowheads="1"/>
          </p:cNvSpPr>
          <p:nvPr/>
        </p:nvSpPr>
        <p:spPr bwMode="auto">
          <a:xfrm>
            <a:off x="228600" y="228600"/>
            <a:ext cx="7543800" cy="5940088"/>
          </a:xfrm>
          <a:prstGeom prst="rect">
            <a:avLst/>
          </a:prstGeom>
          <a:noFill/>
          <a:ln w="9525">
            <a:noFill/>
            <a:miter lim="800000"/>
            <a:headEnd/>
            <a:tailEnd/>
          </a:ln>
        </p:spPr>
        <p:txBody>
          <a:bodyPr>
            <a:prstTxWarp prst="textNoShape">
              <a:avLst/>
            </a:prstTxWarp>
            <a:spAutoFit/>
          </a:bodyPr>
          <a:lstStyle/>
          <a:p>
            <a:r>
              <a:rPr lang="en-US" sz="2000" dirty="0"/>
              <a:t>Many animals change the type of </a:t>
            </a:r>
            <a:r>
              <a:rPr lang="en-US" sz="2000" dirty="0" err="1"/>
              <a:t>nitrogenated</a:t>
            </a:r>
            <a:r>
              <a:rPr lang="en-US" sz="2000" dirty="0"/>
              <a:t> excretion product during ontogeny (development).</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smtClean="0"/>
          </a:p>
          <a:p>
            <a:endParaRPr lang="en-US" sz="2000" dirty="0" smtClean="0"/>
          </a:p>
          <a:p>
            <a:endParaRPr lang="en-US" sz="2000" dirty="0"/>
          </a:p>
          <a:p>
            <a:endParaRPr lang="en-US" sz="2000" dirty="0" smtClean="0"/>
          </a:p>
          <a:p>
            <a:endParaRPr lang="en-US" sz="2000" dirty="0"/>
          </a:p>
          <a:p>
            <a:endParaRPr lang="en-US" sz="2000" dirty="0"/>
          </a:p>
          <a:p>
            <a:endParaRPr lang="en-US" sz="2000" dirty="0"/>
          </a:p>
          <a:p>
            <a:endParaRPr lang="en-US" sz="2000" dirty="0"/>
          </a:p>
          <a:p>
            <a:endParaRPr lang="en-US" sz="2000" dirty="0"/>
          </a:p>
          <a:p>
            <a:endParaRPr lang="en-US" sz="2000" dirty="0" smtClean="0"/>
          </a:p>
          <a:p>
            <a:endParaRPr lang="en-US" sz="2000" dirty="0"/>
          </a:p>
        </p:txBody>
      </p:sp>
      <p:pic>
        <p:nvPicPr>
          <p:cNvPr id="116739" name="Picture 4"/>
          <p:cNvPicPr>
            <a:picLocks noChangeAspect="1" noChangeArrowheads="1"/>
          </p:cNvPicPr>
          <p:nvPr/>
        </p:nvPicPr>
        <p:blipFill>
          <a:blip r:embed="rId3"/>
          <a:srcRect/>
          <a:stretch>
            <a:fillRect/>
          </a:stretch>
        </p:blipFill>
        <p:spPr bwMode="auto">
          <a:xfrm>
            <a:off x="304800" y="1143000"/>
            <a:ext cx="1790700" cy="1601788"/>
          </a:xfrm>
          <a:prstGeom prst="rect">
            <a:avLst/>
          </a:prstGeom>
          <a:noFill/>
          <a:ln w="9525">
            <a:noFill/>
            <a:miter lim="800000"/>
            <a:headEnd/>
            <a:tailEnd/>
          </a:ln>
        </p:spPr>
      </p:pic>
      <p:pic>
        <p:nvPicPr>
          <p:cNvPr id="116740" name="Picture 5"/>
          <p:cNvPicPr>
            <a:picLocks noChangeAspect="1" noChangeArrowheads="1"/>
          </p:cNvPicPr>
          <p:nvPr/>
        </p:nvPicPr>
        <p:blipFill>
          <a:blip r:embed="rId4"/>
          <a:srcRect/>
          <a:stretch>
            <a:fillRect/>
          </a:stretch>
        </p:blipFill>
        <p:spPr bwMode="auto">
          <a:xfrm>
            <a:off x="0" y="3886200"/>
            <a:ext cx="3276600" cy="2057400"/>
          </a:xfrm>
          <a:prstGeom prst="rect">
            <a:avLst/>
          </a:prstGeom>
          <a:noFill/>
          <a:ln w="9525">
            <a:noFill/>
            <a:miter lim="800000"/>
            <a:headEnd/>
            <a:tailEnd/>
          </a:ln>
        </p:spPr>
      </p:pic>
      <p:pic>
        <p:nvPicPr>
          <p:cNvPr id="116741" name="Picture 6"/>
          <p:cNvPicPr>
            <a:picLocks noChangeAspect="1" noChangeArrowheads="1"/>
          </p:cNvPicPr>
          <p:nvPr/>
        </p:nvPicPr>
        <p:blipFill>
          <a:blip r:embed="rId5"/>
          <a:srcRect/>
          <a:stretch>
            <a:fillRect/>
          </a:stretch>
        </p:blipFill>
        <p:spPr bwMode="auto">
          <a:xfrm>
            <a:off x="4419600" y="990600"/>
            <a:ext cx="1657350" cy="1828800"/>
          </a:xfrm>
          <a:prstGeom prst="rect">
            <a:avLst/>
          </a:prstGeom>
          <a:noFill/>
          <a:ln w="9525">
            <a:noFill/>
            <a:miter lim="800000"/>
            <a:headEnd/>
            <a:tailEnd/>
          </a:ln>
        </p:spPr>
      </p:pic>
      <p:pic>
        <p:nvPicPr>
          <p:cNvPr id="116742" name="Picture 8"/>
          <p:cNvPicPr>
            <a:picLocks noChangeAspect="1" noChangeArrowheads="1"/>
          </p:cNvPicPr>
          <p:nvPr/>
        </p:nvPicPr>
        <p:blipFill>
          <a:blip r:embed="rId6"/>
          <a:srcRect/>
          <a:stretch>
            <a:fillRect/>
          </a:stretch>
        </p:blipFill>
        <p:spPr bwMode="auto">
          <a:xfrm>
            <a:off x="4114800" y="3962400"/>
            <a:ext cx="3054350" cy="1990725"/>
          </a:xfrm>
          <a:prstGeom prst="rect">
            <a:avLst/>
          </a:prstGeom>
          <a:noFill/>
          <a:ln w="9525">
            <a:noFill/>
            <a:miter lim="800000"/>
            <a:headEnd/>
            <a:tailEnd/>
          </a:ln>
        </p:spPr>
      </p:pic>
      <p:sp>
        <p:nvSpPr>
          <p:cNvPr id="7" name="TextBox 6"/>
          <p:cNvSpPr txBox="1"/>
          <p:nvPr/>
        </p:nvSpPr>
        <p:spPr>
          <a:xfrm>
            <a:off x="228600" y="2667000"/>
            <a:ext cx="6215313" cy="1200328"/>
          </a:xfrm>
          <a:prstGeom prst="rect">
            <a:avLst/>
          </a:prstGeom>
          <a:noFill/>
        </p:spPr>
        <p:txBody>
          <a:bodyPr wrap="none" rtlCol="0">
            <a:spAutoFit/>
          </a:bodyPr>
          <a:lstStyle/>
          <a:p>
            <a:r>
              <a:rPr lang="en-US" dirty="0" smtClean="0"/>
              <a:t>Tadpole 				Toad</a:t>
            </a:r>
          </a:p>
          <a:p>
            <a:r>
              <a:rPr lang="en-US" dirty="0" smtClean="0"/>
              <a:t>(</a:t>
            </a:r>
            <a:r>
              <a:rPr lang="en-US" dirty="0" err="1" smtClean="0"/>
              <a:t>ammonotelic</a:t>
            </a:r>
            <a:r>
              <a:rPr lang="en-US" dirty="0" smtClean="0"/>
              <a:t>)----------------&gt;    (</a:t>
            </a:r>
            <a:r>
              <a:rPr lang="en-US" dirty="0" err="1" smtClean="0"/>
              <a:t>ureotelic</a:t>
            </a:r>
            <a:r>
              <a:rPr lang="en-US" dirty="0" smtClean="0"/>
              <a:t>)</a:t>
            </a:r>
          </a:p>
          <a:p>
            <a:endParaRPr lang="es-ES_tradnl" dirty="0"/>
          </a:p>
        </p:txBody>
      </p:sp>
      <p:sp>
        <p:nvSpPr>
          <p:cNvPr id="8" name="Rectangle 7"/>
          <p:cNvSpPr/>
          <p:nvPr/>
        </p:nvSpPr>
        <p:spPr>
          <a:xfrm>
            <a:off x="228600" y="6027003"/>
            <a:ext cx="7848600" cy="830997"/>
          </a:xfrm>
          <a:prstGeom prst="rect">
            <a:avLst/>
          </a:prstGeom>
        </p:spPr>
        <p:txBody>
          <a:bodyPr wrap="square">
            <a:spAutoFit/>
          </a:bodyPr>
          <a:lstStyle/>
          <a:p>
            <a:r>
              <a:rPr lang="en-US" dirty="0" smtClean="0"/>
              <a:t>Dragonfly larvae			adult</a:t>
            </a:r>
          </a:p>
          <a:p>
            <a:r>
              <a:rPr lang="en-US" dirty="0" smtClean="0"/>
              <a:t>(</a:t>
            </a:r>
            <a:r>
              <a:rPr lang="en-US" dirty="0" err="1" smtClean="0"/>
              <a:t>ammonotelic</a:t>
            </a:r>
            <a:r>
              <a:rPr lang="en-US" dirty="0" smtClean="0"/>
              <a:t>)-----------------&gt;  (</a:t>
            </a:r>
            <a:r>
              <a:rPr lang="en-US" dirty="0" err="1" smtClean="0"/>
              <a:t>uricotelic</a:t>
            </a:r>
            <a:r>
              <a:rPr lang="en-US" dirty="0" smtClean="0"/>
              <a:t>)</a:t>
            </a:r>
            <a:endParaRPr lang="en-US" dirty="0"/>
          </a:p>
        </p:txBody>
      </p:sp>
      <p:sp>
        <p:nvSpPr>
          <p:cNvPr id="9" name="Slide Number Placeholder 8"/>
          <p:cNvSpPr>
            <a:spLocks noGrp="1"/>
          </p:cNvSpPr>
          <p:nvPr>
            <p:ph type="sldNum" sz="quarter" idx="12"/>
          </p:nvPr>
        </p:nvSpPr>
        <p:spPr/>
        <p:txBody>
          <a:bodyPr/>
          <a:lstStyle/>
          <a:p>
            <a:pPr>
              <a:defRPr/>
            </a:pPr>
            <a:fld id="{DFE8AACF-BC80-AA4C-A8D8-930F20AFDF6F}" type="slidenum">
              <a:rPr lang="en-US" smtClean="0"/>
              <a:pPr>
                <a:defRPr/>
              </a:pPr>
              <a:t>65</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ChangeArrowheads="1"/>
          </p:cNvSpPr>
          <p:nvPr/>
        </p:nvSpPr>
        <p:spPr bwMode="auto">
          <a:xfrm>
            <a:off x="3276600" y="381000"/>
            <a:ext cx="2136775" cy="457200"/>
          </a:xfrm>
          <a:prstGeom prst="rect">
            <a:avLst/>
          </a:prstGeom>
          <a:noFill/>
          <a:ln w="9525">
            <a:noFill/>
            <a:miter lim="800000"/>
            <a:headEnd/>
            <a:tailEnd/>
          </a:ln>
        </p:spPr>
        <p:txBody>
          <a:bodyPr wrap="none">
            <a:prstTxWarp prst="textNoShape">
              <a:avLst/>
            </a:prstTxWarp>
            <a:spAutoFit/>
          </a:bodyPr>
          <a:lstStyle/>
          <a:p>
            <a:r>
              <a:rPr lang="en-US"/>
              <a:t>To Remember</a:t>
            </a:r>
          </a:p>
        </p:txBody>
      </p:sp>
      <p:sp>
        <p:nvSpPr>
          <p:cNvPr id="118787" name="Rectangle 4"/>
          <p:cNvSpPr>
            <a:spLocks noChangeArrowheads="1"/>
          </p:cNvSpPr>
          <p:nvPr/>
        </p:nvSpPr>
        <p:spPr bwMode="auto">
          <a:xfrm>
            <a:off x="0" y="914400"/>
            <a:ext cx="8839200" cy="5262979"/>
          </a:xfrm>
          <a:prstGeom prst="rect">
            <a:avLst/>
          </a:prstGeom>
          <a:noFill/>
          <a:ln w="9525">
            <a:noFill/>
            <a:miter lim="800000"/>
            <a:headEnd/>
            <a:tailEnd/>
          </a:ln>
        </p:spPr>
        <p:txBody>
          <a:bodyPr>
            <a:prstTxWarp prst="textNoShape">
              <a:avLst/>
            </a:prstTxWarp>
            <a:spAutoFit/>
          </a:bodyPr>
          <a:lstStyle/>
          <a:p>
            <a:pPr>
              <a:buFontTx/>
              <a:buChar char="-"/>
            </a:pPr>
            <a:r>
              <a:rPr lang="en-US" dirty="0">
                <a:ea typeface="ＭＳ Ｐゴシック" charset="-128"/>
                <a:cs typeface="ＭＳ Ｐゴシック" charset="-128"/>
              </a:rPr>
              <a:t>In terrestrial animals water balance is the result of gains (drinking, food, metabolic water) and losses (insensible (sweat, respiration), urine, feces).</a:t>
            </a:r>
          </a:p>
          <a:p>
            <a:pPr>
              <a:buFontTx/>
              <a:buChar char="-"/>
            </a:pPr>
            <a:r>
              <a:rPr lang="en-US" dirty="0">
                <a:ea typeface="ＭＳ Ｐゴシック" charset="-128"/>
                <a:cs typeface="ＭＳ Ｐゴシック" charset="-128"/>
              </a:rPr>
              <a:t>The catabolism of organic molecules yields metabolic water.</a:t>
            </a:r>
          </a:p>
          <a:p>
            <a:pPr>
              <a:buFontTx/>
              <a:buChar char="-"/>
            </a:pPr>
            <a:r>
              <a:rPr lang="en-US" dirty="0">
                <a:ea typeface="ＭＳ Ｐゴシック" charset="-128"/>
                <a:cs typeface="ＭＳ Ｐゴシック" charset="-128"/>
              </a:rPr>
              <a:t>Animals excrete 3 types of </a:t>
            </a:r>
            <a:r>
              <a:rPr lang="en-US" dirty="0" err="1">
                <a:ea typeface="ＭＳ Ｐゴシック" charset="-128"/>
                <a:cs typeface="ＭＳ Ｐゴシック" charset="-128"/>
              </a:rPr>
              <a:t>nitrogenated</a:t>
            </a:r>
            <a:r>
              <a:rPr lang="en-US" dirty="0">
                <a:ea typeface="ＭＳ Ｐゴシック" charset="-128"/>
                <a:cs typeface="ＭＳ Ｐゴシック" charset="-128"/>
              </a:rPr>
              <a:t> products ammonia, urea, and uric acid.</a:t>
            </a:r>
          </a:p>
          <a:p>
            <a:pPr>
              <a:buFontTx/>
              <a:buChar char="-"/>
            </a:pPr>
            <a:r>
              <a:rPr lang="en-US" dirty="0">
                <a:ea typeface="ＭＳ Ｐゴシック" charset="-128"/>
                <a:cs typeface="ＭＳ Ｐゴシック" charset="-128"/>
              </a:rPr>
              <a:t>These three molecules differ in toxicity, solubility, and manufacturing costs.</a:t>
            </a:r>
          </a:p>
          <a:p>
            <a:pPr>
              <a:buFontTx/>
              <a:buChar char="-"/>
            </a:pPr>
            <a:r>
              <a:rPr lang="en-US" dirty="0">
                <a:ea typeface="ＭＳ Ｐゴシック" charset="-128"/>
                <a:cs typeface="ＭＳ Ｐゴシック" charset="-128"/>
              </a:rPr>
              <a:t>Aquatic animals are </a:t>
            </a:r>
            <a:r>
              <a:rPr lang="en-US" dirty="0" err="1">
                <a:ea typeface="ＭＳ Ｐゴシック" charset="-128"/>
                <a:cs typeface="ＭＳ Ｐゴシック" charset="-128"/>
              </a:rPr>
              <a:t>ammonotelic</a:t>
            </a:r>
            <a:r>
              <a:rPr lang="en-US" dirty="0">
                <a:ea typeface="ＭＳ Ｐゴシック" charset="-128"/>
                <a:cs typeface="ＭＳ Ｐゴシック" charset="-128"/>
              </a:rPr>
              <a:t> and excrete the most toxic and soluble form (ammonia).</a:t>
            </a:r>
          </a:p>
          <a:p>
            <a:pPr>
              <a:buFontTx/>
              <a:buChar char="-"/>
            </a:pPr>
            <a:r>
              <a:rPr lang="en-US" dirty="0">
                <a:ea typeface="ＭＳ Ｐゴシック" charset="-128"/>
                <a:cs typeface="ＭＳ Ｐゴシック" charset="-128"/>
              </a:rPr>
              <a:t>Terrestrial animals excrete urea (mammals) or uric acid (reptiles and birds).</a:t>
            </a:r>
          </a:p>
          <a:p>
            <a:pPr>
              <a:buFontTx/>
              <a:buChar char="-"/>
            </a:pPr>
            <a:r>
              <a:rPr lang="en-US" dirty="0">
                <a:ea typeface="ＭＳ Ｐゴシック" charset="-128"/>
                <a:cs typeface="ＭＳ Ｐゴシック" charset="-128"/>
              </a:rPr>
              <a:t>Animals that shift from aquatic to terrestrial habits shift in the form of </a:t>
            </a:r>
            <a:r>
              <a:rPr lang="en-US" dirty="0" smtClean="0">
                <a:ea typeface="ＭＳ Ｐゴシック" charset="-128"/>
                <a:cs typeface="ＭＳ Ｐゴシック" charset="-128"/>
              </a:rPr>
              <a:t>nitrogenous </a:t>
            </a:r>
            <a:r>
              <a:rPr lang="en-US" dirty="0">
                <a:ea typeface="ＭＳ Ｐゴシック" charset="-128"/>
                <a:cs typeface="ＭＳ Ｐゴシック" charset="-128"/>
              </a:rPr>
              <a:t>waste. </a:t>
            </a:r>
          </a:p>
        </p:txBody>
      </p:sp>
      <p:sp>
        <p:nvSpPr>
          <p:cNvPr id="4" name="Slide Number Placeholder 3"/>
          <p:cNvSpPr>
            <a:spLocks noGrp="1"/>
          </p:cNvSpPr>
          <p:nvPr>
            <p:ph type="sldNum" sz="quarter" idx="12"/>
          </p:nvPr>
        </p:nvSpPr>
        <p:spPr/>
        <p:txBody>
          <a:bodyPr/>
          <a:lstStyle/>
          <a:p>
            <a:pPr>
              <a:defRPr/>
            </a:pPr>
            <a:fld id="{DFE8AACF-BC80-AA4C-A8D8-930F20AFDF6F}" type="slidenum">
              <a:rPr lang="en-US" smtClean="0"/>
              <a:pPr>
                <a:defRPr/>
              </a:pPr>
              <a:t>66</a:t>
            </a:fld>
            <a:endParaRPr lang="en-US"/>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ChangeArrowheads="1"/>
          </p:cNvSpPr>
          <p:nvPr/>
        </p:nvSpPr>
        <p:spPr bwMode="auto">
          <a:xfrm>
            <a:off x="228600" y="457200"/>
            <a:ext cx="4419600" cy="4473575"/>
          </a:xfrm>
          <a:prstGeom prst="rect">
            <a:avLst/>
          </a:prstGeom>
          <a:noFill/>
          <a:ln w="9525">
            <a:noFill/>
            <a:miter lim="800000"/>
            <a:headEnd/>
            <a:tailEnd/>
          </a:ln>
        </p:spPr>
        <p:txBody>
          <a:bodyPr>
            <a:prstTxWarp prst="textNoShape">
              <a:avLst/>
            </a:prstTxWarp>
            <a:spAutoFit/>
          </a:bodyPr>
          <a:lstStyle/>
          <a:p>
            <a:r>
              <a:rPr lang="en-US"/>
              <a:t>Although the problems of water balance are very different in  salt water, fresh water, and in land solving them requires regulating the movement of solutes and fluids between the internal and external environment. These movements are handled by excretory systems, all of which are filtering tubes.</a:t>
            </a:r>
          </a:p>
        </p:txBody>
      </p:sp>
      <p:pic>
        <p:nvPicPr>
          <p:cNvPr id="120835" name="Picture 3"/>
          <p:cNvPicPr>
            <a:picLocks noChangeAspect="1" noChangeArrowheads="1"/>
          </p:cNvPicPr>
          <p:nvPr/>
        </p:nvPicPr>
        <p:blipFill>
          <a:blip r:embed="rId3"/>
          <a:srcRect/>
          <a:stretch>
            <a:fillRect/>
          </a:stretch>
        </p:blipFill>
        <p:spPr bwMode="auto">
          <a:xfrm>
            <a:off x="4267200" y="0"/>
            <a:ext cx="3976688" cy="6858000"/>
          </a:xfrm>
          <a:prstGeom prst="rect">
            <a:avLst/>
          </a:prstGeom>
          <a:noFill/>
          <a:ln w="9525">
            <a:noFill/>
            <a:miter lim="800000"/>
            <a:headEnd/>
            <a:tailEnd/>
          </a:ln>
        </p:spPr>
      </p:pic>
      <p:sp>
        <p:nvSpPr>
          <p:cNvPr id="120836" name="Rectangle 4"/>
          <p:cNvSpPr>
            <a:spLocks noChangeArrowheads="1"/>
          </p:cNvSpPr>
          <p:nvPr/>
        </p:nvSpPr>
        <p:spPr bwMode="auto">
          <a:xfrm>
            <a:off x="6400800" y="1600200"/>
            <a:ext cx="2743200" cy="825500"/>
          </a:xfrm>
          <a:prstGeom prst="rect">
            <a:avLst/>
          </a:prstGeom>
          <a:noFill/>
          <a:ln w="9525">
            <a:noFill/>
            <a:miter lim="800000"/>
            <a:headEnd/>
            <a:tailEnd/>
          </a:ln>
        </p:spPr>
        <p:txBody>
          <a:bodyPr>
            <a:prstTxWarp prst="textNoShape">
              <a:avLst/>
            </a:prstTxWarp>
            <a:spAutoFit/>
          </a:bodyPr>
          <a:lstStyle/>
          <a:p>
            <a:r>
              <a:rPr lang="en-US" sz="1600" dirty="0"/>
              <a:t>Excretory tubes collect “filtrate” from blood or </a:t>
            </a:r>
            <a:r>
              <a:rPr lang="en-US" sz="1600" dirty="0" err="1"/>
              <a:t>hemolymph</a:t>
            </a:r>
            <a:r>
              <a:rPr lang="en-US" sz="1600" dirty="0"/>
              <a:t>.</a:t>
            </a:r>
            <a:r>
              <a:rPr lang="en-US" sz="1800" dirty="0"/>
              <a:t> </a:t>
            </a:r>
          </a:p>
        </p:txBody>
      </p:sp>
      <p:sp>
        <p:nvSpPr>
          <p:cNvPr id="120837" name="Rectangle 5"/>
          <p:cNvSpPr>
            <a:spLocks noChangeArrowheads="1"/>
          </p:cNvSpPr>
          <p:nvPr/>
        </p:nvSpPr>
        <p:spPr bwMode="auto">
          <a:xfrm>
            <a:off x="6400800" y="3200400"/>
            <a:ext cx="2743200" cy="1069975"/>
          </a:xfrm>
          <a:prstGeom prst="rect">
            <a:avLst/>
          </a:prstGeom>
          <a:noFill/>
          <a:ln w="9525">
            <a:noFill/>
            <a:miter lim="800000"/>
            <a:headEnd/>
            <a:tailEnd/>
          </a:ln>
        </p:spPr>
        <p:txBody>
          <a:bodyPr>
            <a:prstTxWarp prst="textNoShape">
              <a:avLst/>
            </a:prstTxWarp>
            <a:spAutoFit/>
          </a:bodyPr>
          <a:lstStyle/>
          <a:p>
            <a:r>
              <a:rPr lang="en-US" sz="1600" dirty="0"/>
              <a:t>Transport epithelia recovers valuable substances (glucose, amino acids)</a:t>
            </a:r>
            <a:r>
              <a:rPr lang="en-US" sz="1800" dirty="0"/>
              <a:t> </a:t>
            </a:r>
          </a:p>
        </p:txBody>
      </p:sp>
      <p:sp>
        <p:nvSpPr>
          <p:cNvPr id="120838" name="Rectangle 6"/>
          <p:cNvSpPr>
            <a:spLocks noChangeArrowheads="1"/>
          </p:cNvSpPr>
          <p:nvPr/>
        </p:nvSpPr>
        <p:spPr bwMode="auto">
          <a:xfrm>
            <a:off x="6400800" y="4648200"/>
            <a:ext cx="2743200" cy="825500"/>
          </a:xfrm>
          <a:prstGeom prst="rect">
            <a:avLst/>
          </a:prstGeom>
          <a:noFill/>
          <a:ln w="9525">
            <a:noFill/>
            <a:miter lim="800000"/>
            <a:headEnd/>
            <a:tailEnd/>
          </a:ln>
        </p:spPr>
        <p:txBody>
          <a:bodyPr>
            <a:prstTxWarp prst="textNoShape">
              <a:avLst/>
            </a:prstTxWarp>
            <a:spAutoFit/>
          </a:bodyPr>
          <a:lstStyle/>
          <a:p>
            <a:r>
              <a:rPr lang="en-US" sz="1600" dirty="0"/>
              <a:t>They also secrete other substances (toxins, excess ions,…,etc)</a:t>
            </a:r>
            <a:endParaRPr lang="en-US" sz="1800" dirty="0"/>
          </a:p>
        </p:txBody>
      </p:sp>
      <p:sp>
        <p:nvSpPr>
          <p:cNvPr id="120839" name="Rectangle 8"/>
          <p:cNvSpPr>
            <a:spLocks noChangeArrowheads="1"/>
          </p:cNvSpPr>
          <p:nvPr/>
        </p:nvSpPr>
        <p:spPr bwMode="auto">
          <a:xfrm>
            <a:off x="6400800" y="5918200"/>
            <a:ext cx="2743200" cy="825500"/>
          </a:xfrm>
          <a:prstGeom prst="rect">
            <a:avLst/>
          </a:prstGeom>
          <a:noFill/>
          <a:ln w="9525">
            <a:noFill/>
            <a:miter lim="800000"/>
            <a:headEnd/>
            <a:tailEnd/>
          </a:ln>
        </p:spPr>
        <p:txBody>
          <a:bodyPr>
            <a:prstTxWarp prst="textNoShape">
              <a:avLst/>
            </a:prstTxWarp>
            <a:spAutoFit/>
          </a:bodyPr>
          <a:lstStyle/>
          <a:p>
            <a:r>
              <a:rPr lang="en-US" sz="1600" dirty="0"/>
              <a:t>Filtrate leaves the body with wastes, excess water,…,etc.</a:t>
            </a:r>
            <a:endParaRPr lang="en-US" sz="1800" dirty="0"/>
          </a:p>
        </p:txBody>
      </p:sp>
      <p:sp>
        <p:nvSpPr>
          <p:cNvPr id="120840" name="Rectangle 9"/>
          <p:cNvSpPr>
            <a:spLocks noChangeArrowheads="1"/>
          </p:cNvSpPr>
          <p:nvPr/>
        </p:nvSpPr>
        <p:spPr bwMode="auto">
          <a:xfrm>
            <a:off x="998538" y="5641975"/>
            <a:ext cx="184150" cy="457200"/>
          </a:xfrm>
          <a:prstGeom prst="rect">
            <a:avLst/>
          </a:prstGeom>
          <a:noFill/>
          <a:ln w="9525">
            <a:noFill/>
            <a:miter lim="800000"/>
            <a:headEnd/>
            <a:tailEnd/>
          </a:ln>
        </p:spPr>
        <p:txBody>
          <a:bodyPr wrap="none">
            <a:prstTxWarp prst="textNoShape">
              <a:avLst/>
            </a:prstTxWarp>
            <a:spAutoFit/>
          </a:bodyPr>
          <a:lstStyle/>
          <a:p>
            <a:endParaRPr lang="es-ES_tradnl"/>
          </a:p>
        </p:txBody>
      </p:sp>
      <p:sp>
        <p:nvSpPr>
          <p:cNvPr id="9" name="TextBox 5"/>
          <p:cNvSpPr txBox="1">
            <a:spLocks noChangeArrowheads="1"/>
          </p:cNvSpPr>
          <p:nvPr/>
        </p:nvSpPr>
        <p:spPr bwMode="auto">
          <a:xfrm>
            <a:off x="1447800" y="5715000"/>
            <a:ext cx="3006725" cy="461963"/>
          </a:xfrm>
          <a:prstGeom prst="rect">
            <a:avLst/>
          </a:prstGeom>
          <a:noFill/>
          <a:ln w="9525">
            <a:noFill/>
            <a:miter lim="800000"/>
            <a:headEnd/>
            <a:tailEnd/>
          </a:ln>
        </p:spPr>
        <p:txBody>
          <a:bodyPr wrap="none">
            <a:prstTxWarp prst="textNoShape">
              <a:avLst/>
            </a:prstTxWarp>
            <a:spAutoFit/>
          </a:bodyPr>
          <a:lstStyle/>
          <a:p>
            <a:r>
              <a:rPr lang="es-ES_tradnl" dirty="0">
                <a:solidFill>
                  <a:srgbClr val="FF0000"/>
                </a:solidFill>
              </a:rPr>
              <a:t>BROAD PRINCIPLE</a:t>
            </a:r>
          </a:p>
        </p:txBody>
      </p:sp>
      <p:sp>
        <p:nvSpPr>
          <p:cNvPr id="10" name="Slide Number Placeholder 9"/>
          <p:cNvSpPr>
            <a:spLocks noGrp="1"/>
          </p:cNvSpPr>
          <p:nvPr>
            <p:ph type="sldNum" sz="quarter" idx="12"/>
          </p:nvPr>
        </p:nvSpPr>
        <p:spPr/>
        <p:txBody>
          <a:bodyPr/>
          <a:lstStyle/>
          <a:p>
            <a:pPr>
              <a:defRPr/>
            </a:pPr>
            <a:fld id="{DFE8AACF-BC80-AA4C-A8D8-930F20AFDF6F}" type="slidenum">
              <a:rPr lang="en-US" smtClean="0"/>
              <a:pPr>
                <a:defRPr/>
              </a:pPr>
              <a:t>67</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08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08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08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08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08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6" grpId="0"/>
      <p:bldP spid="120837" grpId="0"/>
      <p:bldP spid="120838" grpId="0"/>
      <p:bldP spid="12083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990600"/>
            <a:ext cx="4592273" cy="3416320"/>
          </a:xfrm>
          <a:prstGeom prst="rect">
            <a:avLst/>
          </a:prstGeom>
          <a:noFill/>
        </p:spPr>
        <p:txBody>
          <a:bodyPr wrap="none" rtlCol="0">
            <a:spAutoFit/>
          </a:bodyPr>
          <a:lstStyle/>
          <a:p>
            <a:r>
              <a:rPr lang="es-ES_tradnl" dirty="0" err="1" smtClean="0"/>
              <a:t>Excretory</a:t>
            </a:r>
            <a:r>
              <a:rPr lang="es-ES_tradnl" dirty="0" smtClean="0"/>
              <a:t> </a:t>
            </a:r>
            <a:r>
              <a:rPr lang="es-ES_tradnl" dirty="0" err="1" smtClean="0"/>
              <a:t>systems</a:t>
            </a:r>
            <a:r>
              <a:rPr lang="es-ES_tradnl" dirty="0" smtClean="0"/>
              <a:t> do 4 </a:t>
            </a:r>
            <a:r>
              <a:rPr lang="es-ES_tradnl" dirty="0" err="1" smtClean="0"/>
              <a:t>things</a:t>
            </a:r>
            <a:endParaRPr lang="es-ES_tradnl" dirty="0" smtClean="0"/>
          </a:p>
          <a:p>
            <a:endParaRPr lang="es-ES_tradnl" dirty="0" smtClean="0"/>
          </a:p>
          <a:p>
            <a:r>
              <a:rPr lang="es-ES_tradnl" dirty="0" smtClean="0"/>
              <a:t>1) </a:t>
            </a:r>
            <a:r>
              <a:rPr lang="es-ES_tradnl" dirty="0" err="1" smtClean="0"/>
              <a:t>Filtration</a:t>
            </a:r>
            <a:endParaRPr lang="es-ES_tradnl" dirty="0" smtClean="0"/>
          </a:p>
          <a:p>
            <a:endParaRPr lang="es-ES_tradnl" dirty="0" smtClean="0"/>
          </a:p>
          <a:p>
            <a:r>
              <a:rPr lang="es-ES_tradnl" dirty="0" smtClean="0"/>
              <a:t>2) </a:t>
            </a:r>
            <a:r>
              <a:rPr lang="es-ES_tradnl" dirty="0" err="1" smtClean="0"/>
              <a:t>Reabsorption</a:t>
            </a:r>
            <a:endParaRPr lang="es-ES_tradnl" dirty="0" smtClean="0"/>
          </a:p>
          <a:p>
            <a:endParaRPr lang="es-ES_tradnl" dirty="0" smtClean="0"/>
          </a:p>
          <a:p>
            <a:r>
              <a:rPr lang="es-ES_tradnl" dirty="0" smtClean="0"/>
              <a:t>3) </a:t>
            </a:r>
            <a:r>
              <a:rPr lang="es-ES_tradnl" dirty="0" err="1" smtClean="0"/>
              <a:t>Secretion</a:t>
            </a:r>
            <a:endParaRPr lang="es-ES_tradnl" dirty="0" smtClean="0"/>
          </a:p>
          <a:p>
            <a:endParaRPr lang="es-ES_tradnl" dirty="0" smtClean="0"/>
          </a:p>
          <a:p>
            <a:r>
              <a:rPr lang="es-ES_tradnl" dirty="0" smtClean="0"/>
              <a:t>4) </a:t>
            </a:r>
            <a:r>
              <a:rPr lang="es-ES_tradnl" dirty="0" err="1" smtClean="0"/>
              <a:t>Excretion</a:t>
            </a:r>
            <a:endParaRPr lang="es-ES_tradnl" dirty="0" smtClean="0"/>
          </a:p>
        </p:txBody>
      </p:sp>
      <p:sp>
        <p:nvSpPr>
          <p:cNvPr id="3" name="TextBox 5"/>
          <p:cNvSpPr txBox="1">
            <a:spLocks noChangeArrowheads="1"/>
          </p:cNvSpPr>
          <p:nvPr/>
        </p:nvSpPr>
        <p:spPr bwMode="auto">
          <a:xfrm>
            <a:off x="2819400" y="5791200"/>
            <a:ext cx="3006725" cy="461963"/>
          </a:xfrm>
          <a:prstGeom prst="rect">
            <a:avLst/>
          </a:prstGeom>
          <a:noFill/>
          <a:ln w="9525">
            <a:noFill/>
            <a:miter lim="800000"/>
            <a:headEnd/>
            <a:tailEnd/>
          </a:ln>
        </p:spPr>
        <p:txBody>
          <a:bodyPr wrap="none">
            <a:prstTxWarp prst="textNoShape">
              <a:avLst/>
            </a:prstTxWarp>
            <a:spAutoFit/>
          </a:bodyPr>
          <a:lstStyle/>
          <a:p>
            <a:r>
              <a:rPr lang="es-ES_tradnl" dirty="0">
                <a:solidFill>
                  <a:srgbClr val="FF0000"/>
                </a:solidFill>
              </a:rPr>
              <a:t>BROAD PRINCIPLE</a:t>
            </a:r>
          </a:p>
        </p:txBody>
      </p:sp>
      <p:sp>
        <p:nvSpPr>
          <p:cNvPr id="4" name="Slide Number Placeholder 3"/>
          <p:cNvSpPr>
            <a:spLocks noGrp="1"/>
          </p:cNvSpPr>
          <p:nvPr>
            <p:ph type="sldNum" sz="quarter" idx="12"/>
          </p:nvPr>
        </p:nvSpPr>
        <p:spPr/>
        <p:txBody>
          <a:bodyPr/>
          <a:lstStyle/>
          <a:p>
            <a:pPr>
              <a:defRPr/>
            </a:pPr>
            <a:fld id="{DFE8AACF-BC80-AA4C-A8D8-930F20AFDF6F}" type="slidenum">
              <a:rPr lang="en-US" smtClean="0"/>
              <a:pPr>
                <a:defRPr/>
              </a:pPr>
              <a:t>68</a:t>
            </a:fld>
            <a:endParaRPr lang="en-US"/>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ChangeArrowheads="1"/>
          </p:cNvSpPr>
          <p:nvPr/>
        </p:nvSpPr>
        <p:spPr bwMode="auto">
          <a:xfrm>
            <a:off x="228600" y="304800"/>
            <a:ext cx="8915400" cy="457200"/>
          </a:xfrm>
          <a:prstGeom prst="rect">
            <a:avLst/>
          </a:prstGeom>
          <a:noFill/>
          <a:ln w="9525">
            <a:noFill/>
            <a:miter lim="800000"/>
            <a:headEnd/>
            <a:tailEnd/>
          </a:ln>
        </p:spPr>
        <p:txBody>
          <a:bodyPr>
            <a:prstTxWarp prst="textNoShape">
              <a:avLst/>
            </a:prstTxWarp>
            <a:spAutoFit/>
          </a:bodyPr>
          <a:lstStyle/>
          <a:p>
            <a:r>
              <a:rPr lang="en-US"/>
              <a:t>There are a variety of excretory systems…They range from</a:t>
            </a:r>
          </a:p>
        </p:txBody>
      </p:sp>
      <p:sp>
        <p:nvSpPr>
          <p:cNvPr id="122883" name="Rectangle 3"/>
          <p:cNvSpPr>
            <a:spLocks noChangeArrowheads="1"/>
          </p:cNvSpPr>
          <p:nvPr/>
        </p:nvSpPr>
        <p:spPr bwMode="auto">
          <a:xfrm>
            <a:off x="4062413" y="3316288"/>
            <a:ext cx="487362" cy="457200"/>
          </a:xfrm>
          <a:prstGeom prst="rect">
            <a:avLst/>
          </a:prstGeom>
          <a:noFill/>
          <a:ln w="9525">
            <a:noFill/>
            <a:miter lim="800000"/>
            <a:headEnd/>
            <a:tailEnd/>
          </a:ln>
        </p:spPr>
        <p:txBody>
          <a:bodyPr wrap="none">
            <a:prstTxWarp prst="textNoShape">
              <a:avLst/>
            </a:prstTxWarp>
            <a:spAutoFit/>
          </a:bodyPr>
          <a:lstStyle/>
          <a:p>
            <a:r>
              <a:rPr lang="en-US"/>
              <a:t>to</a:t>
            </a:r>
          </a:p>
        </p:txBody>
      </p:sp>
      <p:pic>
        <p:nvPicPr>
          <p:cNvPr id="122884" name="Picture 4"/>
          <p:cNvPicPr>
            <a:picLocks noChangeAspect="1" noChangeArrowheads="1"/>
          </p:cNvPicPr>
          <p:nvPr/>
        </p:nvPicPr>
        <p:blipFill>
          <a:blip r:embed="rId3"/>
          <a:srcRect/>
          <a:stretch>
            <a:fillRect/>
          </a:stretch>
        </p:blipFill>
        <p:spPr bwMode="auto">
          <a:xfrm>
            <a:off x="0" y="1828800"/>
            <a:ext cx="3657600" cy="3657600"/>
          </a:xfrm>
          <a:prstGeom prst="rect">
            <a:avLst/>
          </a:prstGeom>
          <a:noFill/>
          <a:ln w="9525">
            <a:noFill/>
            <a:miter lim="800000"/>
            <a:headEnd/>
            <a:tailEnd/>
          </a:ln>
        </p:spPr>
      </p:pic>
      <p:sp>
        <p:nvSpPr>
          <p:cNvPr id="122885" name="Rectangle 5"/>
          <p:cNvSpPr>
            <a:spLocks noChangeArrowheads="1"/>
          </p:cNvSpPr>
          <p:nvPr/>
        </p:nvSpPr>
        <p:spPr bwMode="auto">
          <a:xfrm>
            <a:off x="0" y="5638800"/>
            <a:ext cx="4267200" cy="822325"/>
          </a:xfrm>
          <a:prstGeom prst="rect">
            <a:avLst/>
          </a:prstGeom>
          <a:noFill/>
          <a:ln w="9525">
            <a:noFill/>
            <a:miter lim="800000"/>
            <a:headEnd/>
            <a:tailEnd/>
          </a:ln>
        </p:spPr>
        <p:txBody>
          <a:bodyPr>
            <a:prstTxWarp prst="textNoShape">
              <a:avLst/>
            </a:prstTxWarp>
            <a:spAutoFit/>
          </a:bodyPr>
          <a:lstStyle/>
          <a:p>
            <a:r>
              <a:rPr lang="en-US"/>
              <a:t>Contracting vacuoles in Paramecia</a:t>
            </a:r>
          </a:p>
        </p:txBody>
      </p:sp>
      <p:sp>
        <p:nvSpPr>
          <p:cNvPr id="122886" name="Rectangle 6"/>
          <p:cNvSpPr>
            <a:spLocks noChangeArrowheads="1"/>
          </p:cNvSpPr>
          <p:nvPr/>
        </p:nvSpPr>
        <p:spPr bwMode="auto">
          <a:xfrm>
            <a:off x="5791200" y="5410200"/>
            <a:ext cx="1268413" cy="457200"/>
          </a:xfrm>
          <a:prstGeom prst="rect">
            <a:avLst/>
          </a:prstGeom>
          <a:noFill/>
          <a:ln w="9525">
            <a:noFill/>
            <a:miter lim="800000"/>
            <a:headEnd/>
            <a:tailEnd/>
          </a:ln>
        </p:spPr>
        <p:txBody>
          <a:bodyPr wrap="none">
            <a:prstTxWarp prst="textNoShape">
              <a:avLst/>
            </a:prstTxWarp>
            <a:spAutoFit/>
          </a:bodyPr>
          <a:lstStyle/>
          <a:p>
            <a:r>
              <a:rPr lang="en-US"/>
              <a:t>Kidneys</a:t>
            </a:r>
          </a:p>
        </p:txBody>
      </p:sp>
      <p:pic>
        <p:nvPicPr>
          <p:cNvPr id="122887" name="Picture 7"/>
          <p:cNvPicPr>
            <a:picLocks noChangeAspect="1" noChangeArrowheads="1"/>
          </p:cNvPicPr>
          <p:nvPr/>
        </p:nvPicPr>
        <p:blipFill>
          <a:blip r:embed="rId4"/>
          <a:srcRect/>
          <a:stretch>
            <a:fillRect/>
          </a:stretch>
        </p:blipFill>
        <p:spPr bwMode="auto">
          <a:xfrm>
            <a:off x="5257800" y="1905000"/>
            <a:ext cx="3009900" cy="3187700"/>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pPr>
              <a:defRPr/>
            </a:pPr>
            <a:fld id="{DFE8AACF-BC80-AA4C-A8D8-930F20AFDF6F}" type="slidenum">
              <a:rPr lang="en-US" smtClean="0"/>
              <a:pPr>
                <a:defRPr/>
              </a:pPr>
              <a:t>69</a:t>
            </a:fld>
            <a:endParaRPr lang="en-US"/>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3657600" y="304800"/>
            <a:ext cx="1360488" cy="457200"/>
          </a:xfrm>
          <a:prstGeom prst="rect">
            <a:avLst/>
          </a:prstGeom>
          <a:noFill/>
          <a:ln w="9525">
            <a:noFill/>
            <a:miter lim="800000"/>
            <a:headEnd/>
            <a:tailEnd/>
          </a:ln>
        </p:spPr>
        <p:txBody>
          <a:bodyPr wrap="none">
            <a:prstTxWarp prst="textNoShape">
              <a:avLst/>
            </a:prstTxWarp>
            <a:spAutoFit/>
          </a:bodyPr>
          <a:lstStyle/>
          <a:p>
            <a:r>
              <a:rPr lang="en-US"/>
              <a:t>Example</a:t>
            </a:r>
          </a:p>
        </p:txBody>
      </p:sp>
      <p:sp>
        <p:nvSpPr>
          <p:cNvPr id="24579" name="Rectangle 3"/>
          <p:cNvSpPr>
            <a:spLocks noChangeArrowheads="1"/>
          </p:cNvSpPr>
          <p:nvPr/>
        </p:nvSpPr>
        <p:spPr bwMode="auto">
          <a:xfrm>
            <a:off x="228600" y="990600"/>
            <a:ext cx="8570913" cy="3786188"/>
          </a:xfrm>
          <a:prstGeom prst="rect">
            <a:avLst/>
          </a:prstGeom>
          <a:noFill/>
          <a:ln w="9525">
            <a:noFill/>
            <a:miter lim="800000"/>
            <a:headEnd/>
            <a:tailEnd/>
          </a:ln>
        </p:spPr>
        <p:txBody>
          <a:bodyPr>
            <a:prstTxWarp prst="textNoShape">
              <a:avLst/>
            </a:prstTxWarp>
            <a:spAutoFit/>
          </a:bodyPr>
          <a:lstStyle/>
          <a:p>
            <a:r>
              <a:rPr lang="en-US"/>
              <a:t>The molecular weight (MW) of glucose is 180.2. How many millimoles are in a solution containing 0.1802 grams per liter.</a:t>
            </a:r>
          </a:p>
          <a:p>
            <a:endParaRPr lang="en-US"/>
          </a:p>
          <a:p>
            <a:endParaRPr lang="en-US"/>
          </a:p>
          <a:p>
            <a:endParaRPr lang="en-US"/>
          </a:p>
          <a:p>
            <a:endParaRPr lang="en-US"/>
          </a:p>
          <a:p>
            <a:endParaRPr lang="en-US"/>
          </a:p>
          <a:p>
            <a:endParaRPr lang="en-US"/>
          </a:p>
          <a:p>
            <a:endParaRPr lang="en-US"/>
          </a:p>
        </p:txBody>
      </p:sp>
      <p:sp>
        <p:nvSpPr>
          <p:cNvPr id="24580" name="TextBox 5"/>
          <p:cNvSpPr txBox="1">
            <a:spLocks noChangeArrowheads="1"/>
          </p:cNvSpPr>
          <p:nvPr/>
        </p:nvSpPr>
        <p:spPr bwMode="auto">
          <a:xfrm>
            <a:off x="838200" y="2590800"/>
            <a:ext cx="2324100" cy="1570038"/>
          </a:xfrm>
          <a:prstGeom prst="rect">
            <a:avLst/>
          </a:prstGeom>
          <a:noFill/>
          <a:ln w="9525">
            <a:noFill/>
            <a:miter lim="800000"/>
            <a:headEnd/>
            <a:tailEnd/>
          </a:ln>
        </p:spPr>
        <p:txBody>
          <a:bodyPr wrap="none">
            <a:prstTxWarp prst="textNoShape">
              <a:avLst/>
            </a:prstTxWarp>
            <a:spAutoFit/>
          </a:bodyPr>
          <a:lstStyle/>
          <a:p>
            <a:r>
              <a:rPr lang="es-ES_tradnl"/>
              <a:t>A) 0.1 mole/L</a:t>
            </a:r>
          </a:p>
          <a:p>
            <a:r>
              <a:rPr lang="es-ES_tradnl"/>
              <a:t>B) 1 mMole/L</a:t>
            </a:r>
          </a:p>
          <a:p>
            <a:r>
              <a:rPr lang="es-ES_tradnl"/>
              <a:t>C) 0.01 mole/L</a:t>
            </a:r>
          </a:p>
          <a:p>
            <a:r>
              <a:rPr lang="es-ES_tradnl"/>
              <a:t>D) 10 mMole/L</a:t>
            </a:r>
          </a:p>
        </p:txBody>
      </p:sp>
      <p:sp>
        <p:nvSpPr>
          <p:cNvPr id="5" name="Slide Number Placeholder 4"/>
          <p:cNvSpPr>
            <a:spLocks noGrp="1"/>
          </p:cNvSpPr>
          <p:nvPr>
            <p:ph type="sldNum" sz="quarter" idx="12"/>
          </p:nvPr>
        </p:nvSpPr>
        <p:spPr/>
        <p:txBody>
          <a:bodyPr/>
          <a:lstStyle/>
          <a:p>
            <a:pPr>
              <a:defRPr/>
            </a:pPr>
            <a:fld id="{DFE8AACF-BC80-AA4C-A8D8-930F20AFDF6F}" type="slidenum">
              <a:rPr lang="en-US" smtClean="0"/>
              <a:pPr>
                <a:defRPr/>
              </a:pPr>
              <a:t>7</a:t>
            </a:fld>
            <a:endParaRPr lang="en-US"/>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3"/>
          <a:srcRect/>
          <a:stretch>
            <a:fillRect/>
          </a:stretch>
        </p:blipFill>
        <p:spPr bwMode="auto">
          <a:xfrm>
            <a:off x="0" y="152400"/>
            <a:ext cx="5186363" cy="6705600"/>
          </a:xfrm>
          <a:prstGeom prst="rect">
            <a:avLst/>
          </a:prstGeom>
          <a:noFill/>
          <a:ln w="9525">
            <a:noFill/>
            <a:miter lim="800000"/>
            <a:headEnd/>
            <a:tailEnd/>
          </a:ln>
        </p:spPr>
      </p:pic>
      <p:sp>
        <p:nvSpPr>
          <p:cNvPr id="124931" name="Rectangle 3"/>
          <p:cNvSpPr>
            <a:spLocks noChangeArrowheads="1"/>
          </p:cNvSpPr>
          <p:nvPr/>
        </p:nvSpPr>
        <p:spPr bwMode="auto">
          <a:xfrm>
            <a:off x="4876800" y="1752600"/>
            <a:ext cx="3886200" cy="2282825"/>
          </a:xfrm>
          <a:prstGeom prst="rect">
            <a:avLst/>
          </a:prstGeom>
          <a:noFill/>
          <a:ln w="9525">
            <a:noFill/>
            <a:miter lim="800000"/>
            <a:headEnd/>
            <a:tailEnd/>
          </a:ln>
        </p:spPr>
        <p:txBody>
          <a:bodyPr>
            <a:prstTxWarp prst="textNoShape">
              <a:avLst/>
            </a:prstTxWarp>
            <a:spAutoFit/>
          </a:bodyPr>
          <a:lstStyle/>
          <a:p>
            <a:r>
              <a:rPr lang="en-US" b="1"/>
              <a:t>Protonephridia</a:t>
            </a:r>
            <a:r>
              <a:rPr lang="en-US"/>
              <a:t> are found in a variety of invertebrates (fresh water platyhelminthes, some annelids, larvae of mollusks, and lancelets). </a:t>
            </a:r>
          </a:p>
        </p:txBody>
      </p:sp>
      <p:sp>
        <p:nvSpPr>
          <p:cNvPr id="4" name="Slide Number Placeholder 3"/>
          <p:cNvSpPr>
            <a:spLocks noGrp="1"/>
          </p:cNvSpPr>
          <p:nvPr>
            <p:ph type="sldNum" sz="quarter" idx="12"/>
          </p:nvPr>
        </p:nvSpPr>
        <p:spPr/>
        <p:txBody>
          <a:bodyPr/>
          <a:lstStyle/>
          <a:p>
            <a:pPr>
              <a:defRPr/>
            </a:pPr>
            <a:fld id="{DFE8AACF-BC80-AA4C-A8D8-930F20AFDF6F}" type="slidenum">
              <a:rPr lang="en-US" smtClean="0"/>
              <a:pPr>
                <a:defRPr/>
              </a:pPr>
              <a:t>70</a:t>
            </a:fld>
            <a:endParaRPr lang="en-US"/>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p:cNvPicPr>
            <a:picLocks noChangeAspect="1" noChangeArrowheads="1"/>
          </p:cNvPicPr>
          <p:nvPr/>
        </p:nvPicPr>
        <p:blipFill>
          <a:blip r:embed="rId3"/>
          <a:srcRect/>
          <a:stretch>
            <a:fillRect/>
          </a:stretch>
        </p:blipFill>
        <p:spPr bwMode="auto">
          <a:xfrm>
            <a:off x="1600200" y="1143000"/>
            <a:ext cx="6064250" cy="4441825"/>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DFE8AACF-BC80-AA4C-A8D8-930F20AFDF6F}" type="slidenum">
              <a:rPr lang="en-US" smtClean="0"/>
              <a:pPr>
                <a:defRPr/>
              </a:pPr>
              <a:t>71</a:t>
            </a:fld>
            <a:endParaRPr lang="en-US"/>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a:blip r:embed="rId3"/>
          <a:srcRect/>
          <a:stretch>
            <a:fillRect/>
          </a:stretch>
        </p:blipFill>
        <p:spPr bwMode="auto">
          <a:xfrm>
            <a:off x="0" y="0"/>
            <a:ext cx="6570663" cy="6858000"/>
          </a:xfrm>
          <a:prstGeom prst="rect">
            <a:avLst/>
          </a:prstGeom>
          <a:noFill/>
          <a:ln w="9525">
            <a:noFill/>
            <a:miter lim="800000"/>
            <a:headEnd/>
            <a:tailEnd/>
          </a:ln>
        </p:spPr>
      </p:pic>
      <p:sp>
        <p:nvSpPr>
          <p:cNvPr id="129027" name="Rectangle 4"/>
          <p:cNvSpPr>
            <a:spLocks noChangeArrowheads="1"/>
          </p:cNvSpPr>
          <p:nvPr/>
        </p:nvSpPr>
        <p:spPr bwMode="auto">
          <a:xfrm>
            <a:off x="5486400" y="457200"/>
            <a:ext cx="3657600" cy="822325"/>
          </a:xfrm>
          <a:prstGeom prst="rect">
            <a:avLst/>
          </a:prstGeom>
          <a:noFill/>
          <a:ln w="9525">
            <a:noFill/>
            <a:miter lim="800000"/>
            <a:headEnd/>
            <a:tailEnd/>
          </a:ln>
        </p:spPr>
        <p:txBody>
          <a:bodyPr>
            <a:prstTxWarp prst="textNoShape">
              <a:avLst/>
            </a:prstTxWarp>
            <a:spAutoFit/>
          </a:bodyPr>
          <a:lstStyle/>
          <a:p>
            <a:r>
              <a:rPr lang="en-US"/>
              <a:t>Earthworms have “</a:t>
            </a:r>
            <a:r>
              <a:rPr lang="en-US" b="1"/>
              <a:t>metanephridia</a:t>
            </a:r>
            <a:r>
              <a:rPr lang="en-US"/>
              <a:t>”</a:t>
            </a:r>
          </a:p>
        </p:txBody>
      </p:sp>
      <p:sp>
        <p:nvSpPr>
          <p:cNvPr id="4" name="Slide Number Placeholder 3"/>
          <p:cNvSpPr>
            <a:spLocks noGrp="1"/>
          </p:cNvSpPr>
          <p:nvPr>
            <p:ph type="sldNum" sz="quarter" idx="12"/>
          </p:nvPr>
        </p:nvSpPr>
        <p:spPr/>
        <p:txBody>
          <a:bodyPr/>
          <a:lstStyle/>
          <a:p>
            <a:pPr>
              <a:defRPr/>
            </a:pPr>
            <a:fld id="{DFE8AACF-BC80-AA4C-A8D8-930F20AFDF6F}" type="slidenum">
              <a:rPr lang="en-US" smtClean="0"/>
              <a:pPr>
                <a:defRPr/>
              </a:pPr>
              <a:t>72</a:t>
            </a:fld>
            <a:endParaRPr lang="en-US"/>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3"/>
          <a:srcRect/>
          <a:stretch>
            <a:fillRect/>
          </a:stretch>
        </p:blipFill>
        <p:spPr bwMode="auto">
          <a:xfrm>
            <a:off x="0" y="0"/>
            <a:ext cx="6677025" cy="6858000"/>
          </a:xfrm>
          <a:prstGeom prst="rect">
            <a:avLst/>
          </a:prstGeom>
          <a:noFill/>
          <a:ln w="9525">
            <a:noFill/>
            <a:miter lim="800000"/>
            <a:headEnd/>
            <a:tailEnd/>
          </a:ln>
        </p:spPr>
      </p:pic>
      <p:sp>
        <p:nvSpPr>
          <p:cNvPr id="131075" name="Rectangle 3"/>
          <p:cNvSpPr>
            <a:spLocks noChangeArrowheads="1"/>
          </p:cNvSpPr>
          <p:nvPr/>
        </p:nvSpPr>
        <p:spPr bwMode="auto">
          <a:xfrm>
            <a:off x="6629400" y="990600"/>
            <a:ext cx="2514600" cy="3749675"/>
          </a:xfrm>
          <a:prstGeom prst="rect">
            <a:avLst/>
          </a:prstGeom>
          <a:noFill/>
          <a:ln w="9525">
            <a:noFill/>
            <a:miter lim="800000"/>
            <a:headEnd/>
            <a:tailEnd/>
          </a:ln>
        </p:spPr>
        <p:txBody>
          <a:bodyPr>
            <a:prstTxWarp prst="textNoShape">
              <a:avLst/>
            </a:prstTxWarp>
            <a:spAutoFit/>
          </a:bodyPr>
          <a:lstStyle/>
          <a:p>
            <a:r>
              <a:rPr lang="en-US" sz="2000"/>
              <a:t>Insects and other terrestrial arthropods have organs called </a:t>
            </a:r>
            <a:r>
              <a:rPr lang="en-US" sz="2000" b="1"/>
              <a:t>Malpighian tubules</a:t>
            </a:r>
            <a:r>
              <a:rPr lang="en-US" sz="2000"/>
              <a:t>. The dead-end tips are immersed in hemolymph. They empty in the gut where excretory products are mixed with its contents. </a:t>
            </a:r>
            <a:r>
              <a:rPr lang="en-US"/>
              <a:t> </a:t>
            </a:r>
          </a:p>
        </p:txBody>
      </p:sp>
      <p:sp>
        <p:nvSpPr>
          <p:cNvPr id="4" name="Slide Number Placeholder 3"/>
          <p:cNvSpPr>
            <a:spLocks noGrp="1"/>
          </p:cNvSpPr>
          <p:nvPr>
            <p:ph type="sldNum" sz="quarter" idx="12"/>
          </p:nvPr>
        </p:nvSpPr>
        <p:spPr/>
        <p:txBody>
          <a:bodyPr/>
          <a:lstStyle/>
          <a:p>
            <a:pPr>
              <a:defRPr/>
            </a:pPr>
            <a:fld id="{DFE8AACF-BC80-AA4C-A8D8-930F20AFDF6F}" type="slidenum">
              <a:rPr lang="en-US" smtClean="0"/>
              <a:pPr>
                <a:defRPr/>
              </a:pPr>
              <a:t>73</a:t>
            </a:fld>
            <a:endParaRPr lang="en-US"/>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3"/>
          <p:cNvPicPr>
            <a:picLocks noChangeAspect="1" noChangeArrowheads="1"/>
          </p:cNvPicPr>
          <p:nvPr/>
        </p:nvPicPr>
        <p:blipFill>
          <a:blip r:embed="rId3"/>
          <a:srcRect/>
          <a:stretch>
            <a:fillRect/>
          </a:stretch>
        </p:blipFill>
        <p:spPr bwMode="auto">
          <a:xfrm>
            <a:off x="0" y="0"/>
            <a:ext cx="9144000" cy="57150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DFE8AACF-BC80-AA4C-A8D8-930F20AFDF6F}" type="slidenum">
              <a:rPr lang="en-US" smtClean="0"/>
              <a:pPr>
                <a:defRPr/>
              </a:pPr>
              <a:t>74</a:t>
            </a:fld>
            <a:endParaRPr lang="en-US"/>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ChangeArrowheads="1"/>
          </p:cNvSpPr>
          <p:nvPr/>
        </p:nvSpPr>
        <p:spPr bwMode="auto">
          <a:xfrm>
            <a:off x="2590800" y="762000"/>
            <a:ext cx="2136775" cy="457200"/>
          </a:xfrm>
          <a:prstGeom prst="rect">
            <a:avLst/>
          </a:prstGeom>
          <a:noFill/>
          <a:ln w="9525">
            <a:noFill/>
            <a:miter lim="800000"/>
            <a:headEnd/>
            <a:tailEnd/>
          </a:ln>
        </p:spPr>
        <p:txBody>
          <a:bodyPr wrap="none">
            <a:prstTxWarp prst="textNoShape">
              <a:avLst/>
            </a:prstTxWarp>
            <a:spAutoFit/>
          </a:bodyPr>
          <a:lstStyle/>
          <a:p>
            <a:r>
              <a:rPr lang="en-US"/>
              <a:t>To Remember</a:t>
            </a:r>
          </a:p>
        </p:txBody>
      </p:sp>
      <p:sp>
        <p:nvSpPr>
          <p:cNvPr id="135171" name="Rectangle 3"/>
          <p:cNvSpPr>
            <a:spLocks noChangeArrowheads="1"/>
          </p:cNvSpPr>
          <p:nvPr/>
        </p:nvSpPr>
        <p:spPr bwMode="auto">
          <a:xfrm>
            <a:off x="152400" y="2209800"/>
            <a:ext cx="8645525" cy="1938992"/>
          </a:xfrm>
          <a:prstGeom prst="rect">
            <a:avLst/>
          </a:prstGeom>
          <a:noFill/>
          <a:ln w="9525">
            <a:noFill/>
            <a:miter lim="800000"/>
            <a:headEnd/>
            <a:tailEnd/>
          </a:ln>
        </p:spPr>
        <p:txBody>
          <a:bodyPr>
            <a:prstTxWarp prst="textNoShape">
              <a:avLst/>
            </a:prstTxWarp>
            <a:spAutoFit/>
          </a:bodyPr>
          <a:lstStyle/>
          <a:p>
            <a:r>
              <a:rPr lang="en-US" dirty="0">
                <a:ea typeface="ＭＳ Ｐゴシック" charset="-128"/>
                <a:cs typeface="ＭＳ Ｐゴシック" charset="-128"/>
              </a:rPr>
              <a:t>-Many invertebrates have </a:t>
            </a:r>
            <a:r>
              <a:rPr lang="en-US" dirty="0" err="1">
                <a:ea typeface="ＭＳ Ｐゴシック" charset="-128"/>
                <a:cs typeface="ＭＳ Ｐゴシック" charset="-128"/>
              </a:rPr>
              <a:t>protonephridia</a:t>
            </a:r>
            <a:r>
              <a:rPr lang="en-US" dirty="0">
                <a:ea typeface="ＭＳ Ｐゴシック" charset="-128"/>
                <a:cs typeface="ＭＳ Ｐゴシック" charset="-128"/>
              </a:rPr>
              <a:t> as excretory organs, others have </a:t>
            </a:r>
            <a:r>
              <a:rPr lang="en-US" dirty="0" err="1">
                <a:ea typeface="ＭＳ Ｐゴシック" charset="-128"/>
                <a:cs typeface="ＭＳ Ｐゴシック" charset="-128"/>
              </a:rPr>
              <a:t>metanephridia</a:t>
            </a:r>
            <a:r>
              <a:rPr lang="en-US" dirty="0">
                <a:ea typeface="ＭＳ Ｐゴシック" charset="-128"/>
                <a:cs typeface="ＭＳ Ｐゴシック" charset="-128"/>
              </a:rPr>
              <a:t>.</a:t>
            </a:r>
          </a:p>
          <a:p>
            <a:r>
              <a:rPr lang="en-US" dirty="0">
                <a:ea typeface="ＭＳ Ｐゴシック" charset="-128"/>
                <a:cs typeface="ＭＳ Ｐゴシック" charset="-128"/>
              </a:rPr>
              <a:t>-Insects have </a:t>
            </a:r>
            <a:r>
              <a:rPr lang="en-US" dirty="0" err="1">
                <a:ea typeface="ＭＳ Ｐゴシック" charset="-128"/>
                <a:cs typeface="ＭＳ Ｐゴシック" charset="-128"/>
              </a:rPr>
              <a:t>Malpighian</a:t>
            </a:r>
            <a:r>
              <a:rPr lang="en-US" dirty="0">
                <a:ea typeface="ＭＳ Ｐゴシック" charset="-128"/>
                <a:cs typeface="ＭＳ Ｐゴシック" charset="-128"/>
              </a:rPr>
              <a:t> tubes that end in the gut.</a:t>
            </a:r>
          </a:p>
          <a:p>
            <a:r>
              <a:rPr lang="en-US" dirty="0">
                <a:solidFill>
                  <a:srgbClr val="0000FF"/>
                </a:solidFill>
                <a:ea typeface="ＭＳ Ｐゴシック" charset="-128"/>
                <a:cs typeface="ＭＳ Ｐゴシック" charset="-128"/>
              </a:rPr>
              <a:t>-All excretory organs have the following ingredients/functions: 1) filtration, 2) secretion, and 3) recovery.</a:t>
            </a:r>
            <a:endParaRPr lang="en-US" dirty="0">
              <a:solidFill>
                <a:srgbClr val="0000FF"/>
              </a:solidFill>
              <a:latin typeface="Arial" charset="0"/>
              <a:ea typeface="ＭＳ Ｐゴシック" charset="-128"/>
              <a:cs typeface="ＭＳ Ｐゴシック" charset="-128"/>
            </a:endParaRPr>
          </a:p>
        </p:txBody>
      </p:sp>
      <p:sp>
        <p:nvSpPr>
          <p:cNvPr id="4" name="Slide Number Placeholder 3"/>
          <p:cNvSpPr>
            <a:spLocks noGrp="1"/>
          </p:cNvSpPr>
          <p:nvPr>
            <p:ph type="sldNum" sz="quarter" idx="12"/>
          </p:nvPr>
        </p:nvSpPr>
        <p:spPr/>
        <p:txBody>
          <a:bodyPr/>
          <a:lstStyle/>
          <a:p>
            <a:pPr>
              <a:defRPr/>
            </a:pPr>
            <a:fld id="{DFE8AACF-BC80-AA4C-A8D8-930F20AFDF6F}" type="slidenum">
              <a:rPr lang="en-US" smtClean="0"/>
              <a:pPr>
                <a:defRPr/>
              </a:pPr>
              <a:t>75</a:t>
            </a:fld>
            <a:endParaRPr lang="en-US"/>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3"/>
          <a:srcRect/>
          <a:stretch>
            <a:fillRect/>
          </a:stretch>
        </p:blipFill>
        <p:spPr bwMode="auto">
          <a:xfrm>
            <a:off x="685800" y="0"/>
            <a:ext cx="7785100" cy="5821363"/>
          </a:xfrm>
          <a:prstGeom prst="rect">
            <a:avLst/>
          </a:prstGeom>
          <a:noFill/>
          <a:ln w="9525">
            <a:noFill/>
            <a:miter lim="800000"/>
            <a:headEnd/>
            <a:tailEnd/>
          </a:ln>
        </p:spPr>
      </p:pic>
      <p:sp>
        <p:nvSpPr>
          <p:cNvPr id="137219" name="Rectangle 3"/>
          <p:cNvSpPr>
            <a:spLocks noChangeArrowheads="1"/>
          </p:cNvSpPr>
          <p:nvPr/>
        </p:nvSpPr>
        <p:spPr bwMode="auto">
          <a:xfrm>
            <a:off x="363538" y="5807075"/>
            <a:ext cx="8475662" cy="822325"/>
          </a:xfrm>
          <a:prstGeom prst="rect">
            <a:avLst/>
          </a:prstGeom>
          <a:noFill/>
          <a:ln w="9525">
            <a:noFill/>
            <a:miter lim="800000"/>
            <a:headEnd/>
            <a:tailEnd/>
          </a:ln>
        </p:spPr>
        <p:txBody>
          <a:bodyPr>
            <a:prstTxWarp prst="textNoShape">
              <a:avLst/>
            </a:prstTxWarp>
            <a:spAutoFit/>
          </a:bodyPr>
          <a:lstStyle/>
          <a:p>
            <a:r>
              <a:rPr lang="en-US"/>
              <a:t>Vertebrates have kidneys. Kidneys are made of units called nephrons (this is a mammalian kidney).</a:t>
            </a:r>
          </a:p>
        </p:txBody>
      </p:sp>
      <p:sp>
        <p:nvSpPr>
          <p:cNvPr id="4" name="Slide Number Placeholder 3"/>
          <p:cNvSpPr>
            <a:spLocks noGrp="1"/>
          </p:cNvSpPr>
          <p:nvPr>
            <p:ph type="sldNum" sz="quarter" idx="12"/>
          </p:nvPr>
        </p:nvSpPr>
        <p:spPr/>
        <p:txBody>
          <a:bodyPr/>
          <a:lstStyle/>
          <a:p>
            <a:pPr>
              <a:defRPr/>
            </a:pPr>
            <a:fld id="{DFE8AACF-BC80-AA4C-A8D8-930F20AFDF6F}" type="slidenum">
              <a:rPr lang="en-US" smtClean="0"/>
              <a:pPr>
                <a:defRPr/>
              </a:pPr>
              <a:t>76</a:t>
            </a:fld>
            <a:endParaRPr lang="en-US"/>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 Box 2"/>
          <p:cNvSpPr txBox="1">
            <a:spLocks noChangeArrowheads="1"/>
          </p:cNvSpPr>
          <p:nvPr/>
        </p:nvSpPr>
        <p:spPr bwMode="auto">
          <a:xfrm>
            <a:off x="593725" y="365125"/>
            <a:ext cx="5807075" cy="1938992"/>
          </a:xfrm>
          <a:prstGeom prst="rect">
            <a:avLst/>
          </a:prstGeom>
          <a:noFill/>
          <a:ln w="9525">
            <a:noFill/>
            <a:miter lim="800000"/>
            <a:headEnd/>
            <a:tailEnd/>
          </a:ln>
        </p:spPr>
        <p:txBody>
          <a:bodyPr wrap="square">
            <a:prstTxWarp prst="textNoShape">
              <a:avLst/>
            </a:prstTxWarp>
            <a:spAutoFit/>
          </a:bodyPr>
          <a:lstStyle/>
          <a:p>
            <a:r>
              <a:rPr lang="en-US" dirty="0"/>
              <a:t>Messages: </a:t>
            </a:r>
          </a:p>
          <a:p>
            <a:r>
              <a:rPr lang="en-US" dirty="0"/>
              <a:t>1) at the most coarse level, we can divide the kidney into 3 broad areas: Cortex (Greek for “bark” ), Medulla (Gr. “pith”), and Pelvis (Latin “basin”).</a:t>
            </a:r>
            <a:endParaRPr lang="en-US" dirty="0">
              <a:latin typeface="Times" charset="0"/>
            </a:endParaRPr>
          </a:p>
        </p:txBody>
      </p:sp>
      <p:sp>
        <p:nvSpPr>
          <p:cNvPr id="139267" name="Text Box 3"/>
          <p:cNvSpPr txBox="1">
            <a:spLocks noChangeArrowheads="1"/>
          </p:cNvSpPr>
          <p:nvPr/>
        </p:nvSpPr>
        <p:spPr bwMode="auto">
          <a:xfrm>
            <a:off x="609600" y="2438400"/>
            <a:ext cx="5334000" cy="1200328"/>
          </a:xfrm>
          <a:prstGeom prst="rect">
            <a:avLst/>
          </a:prstGeom>
          <a:noFill/>
          <a:ln w="9525">
            <a:noFill/>
            <a:miter lim="800000"/>
            <a:headEnd/>
            <a:tailEnd/>
          </a:ln>
        </p:spPr>
        <p:txBody>
          <a:bodyPr wrap="square">
            <a:prstTxWarp prst="textNoShape">
              <a:avLst/>
            </a:prstTxWarp>
            <a:spAutoFit/>
          </a:bodyPr>
          <a:lstStyle/>
          <a:p>
            <a:r>
              <a:rPr lang="en-US" dirty="0"/>
              <a:t>2) Bundles of </a:t>
            </a:r>
            <a:r>
              <a:rPr lang="en-US" dirty="0" err="1"/>
              <a:t>nephrons</a:t>
            </a:r>
            <a:r>
              <a:rPr lang="en-US" dirty="0"/>
              <a:t> are organized in “cones”, called renal pyramids.</a:t>
            </a:r>
            <a:endParaRPr lang="en-US" dirty="0">
              <a:latin typeface="Times" charset="0"/>
            </a:endParaRPr>
          </a:p>
        </p:txBody>
      </p:sp>
      <p:sp>
        <p:nvSpPr>
          <p:cNvPr id="139268" name="Rectangle 4"/>
          <p:cNvSpPr>
            <a:spLocks noChangeArrowheads="1"/>
          </p:cNvSpPr>
          <p:nvPr/>
        </p:nvSpPr>
        <p:spPr bwMode="auto">
          <a:xfrm>
            <a:off x="533400" y="3810000"/>
            <a:ext cx="4343400" cy="1569660"/>
          </a:xfrm>
          <a:prstGeom prst="rect">
            <a:avLst/>
          </a:prstGeom>
          <a:noFill/>
          <a:ln w="9525">
            <a:noFill/>
            <a:miter lim="800000"/>
            <a:headEnd/>
            <a:tailEnd/>
          </a:ln>
        </p:spPr>
        <p:txBody>
          <a:bodyPr wrap="square">
            <a:prstTxWarp prst="textNoShape">
              <a:avLst/>
            </a:prstTxWarp>
            <a:spAutoFit/>
          </a:bodyPr>
          <a:lstStyle/>
          <a:p>
            <a:r>
              <a:rPr lang="en-US" dirty="0"/>
              <a:t>3) </a:t>
            </a:r>
            <a:r>
              <a:rPr lang="en-US" dirty="0" err="1"/>
              <a:t>Nephrons</a:t>
            </a:r>
            <a:r>
              <a:rPr lang="en-US" dirty="0"/>
              <a:t> (about 10</a:t>
            </a:r>
            <a:r>
              <a:rPr lang="en-US" baseline="30000" dirty="0"/>
              <a:t>6</a:t>
            </a:r>
            <a:r>
              <a:rPr lang="en-US" dirty="0"/>
              <a:t> in humans) are </a:t>
            </a:r>
            <a:r>
              <a:rPr lang="en-US" dirty="0">
                <a:solidFill>
                  <a:srgbClr val="0000FF"/>
                </a:solidFill>
              </a:rPr>
              <a:t>the filtering functional units  of the kidney.</a:t>
            </a:r>
            <a:endParaRPr lang="en-US" dirty="0">
              <a:solidFill>
                <a:srgbClr val="0000FF"/>
              </a:solidFill>
              <a:latin typeface="Times" charset="0"/>
            </a:endParaRPr>
          </a:p>
        </p:txBody>
      </p:sp>
      <p:pic>
        <p:nvPicPr>
          <p:cNvPr id="6" name="Picture 5"/>
          <p:cNvPicPr>
            <a:picLocks noChangeAspect="1"/>
          </p:cNvPicPr>
          <p:nvPr/>
        </p:nvPicPr>
        <p:blipFill>
          <a:blip r:embed="rId3"/>
          <a:stretch>
            <a:fillRect/>
          </a:stretch>
        </p:blipFill>
        <p:spPr>
          <a:xfrm>
            <a:off x="6172200" y="1143000"/>
            <a:ext cx="3200400" cy="5715000"/>
          </a:xfrm>
          <a:prstGeom prst="rect">
            <a:avLst/>
          </a:prstGeom>
        </p:spPr>
      </p:pic>
      <p:sp>
        <p:nvSpPr>
          <p:cNvPr id="7" name="Slide Number Placeholder 6"/>
          <p:cNvSpPr>
            <a:spLocks noGrp="1"/>
          </p:cNvSpPr>
          <p:nvPr>
            <p:ph type="sldNum" sz="quarter" idx="12"/>
          </p:nvPr>
        </p:nvSpPr>
        <p:spPr/>
        <p:txBody>
          <a:bodyPr/>
          <a:lstStyle/>
          <a:p>
            <a:pPr>
              <a:defRPr/>
            </a:pPr>
            <a:fld id="{DFE8AACF-BC80-AA4C-A8D8-930F20AFDF6F}" type="slidenum">
              <a:rPr lang="en-US" smtClean="0"/>
              <a:pPr>
                <a:defRPr/>
              </a:pPr>
              <a:t>77</a:t>
            </a:fld>
            <a:endParaRPr lang="en-US"/>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p:cNvPicPr>
            <a:picLocks noChangeAspect="1" noChangeArrowheads="1"/>
          </p:cNvPicPr>
          <p:nvPr/>
        </p:nvPicPr>
        <p:blipFill>
          <a:blip r:embed="rId3"/>
          <a:srcRect/>
          <a:stretch>
            <a:fillRect/>
          </a:stretch>
        </p:blipFill>
        <p:spPr bwMode="auto">
          <a:xfrm>
            <a:off x="381000" y="0"/>
            <a:ext cx="7785100" cy="5821363"/>
          </a:xfrm>
          <a:prstGeom prst="rect">
            <a:avLst/>
          </a:prstGeom>
          <a:noFill/>
          <a:ln w="9525">
            <a:noFill/>
            <a:miter lim="800000"/>
            <a:headEnd/>
            <a:tailEnd/>
          </a:ln>
        </p:spPr>
      </p:pic>
      <p:sp>
        <p:nvSpPr>
          <p:cNvPr id="3" name="TextBox 2"/>
          <p:cNvSpPr txBox="1"/>
          <p:nvPr/>
        </p:nvSpPr>
        <p:spPr>
          <a:xfrm>
            <a:off x="1143000" y="5181600"/>
            <a:ext cx="3130935" cy="1938992"/>
          </a:xfrm>
          <a:prstGeom prst="rect">
            <a:avLst/>
          </a:prstGeom>
          <a:noFill/>
        </p:spPr>
        <p:txBody>
          <a:bodyPr wrap="none" rtlCol="0">
            <a:spAutoFit/>
          </a:bodyPr>
          <a:lstStyle/>
          <a:p>
            <a:r>
              <a:rPr lang="es-ES_tradnl" dirty="0" err="1" smtClean="0"/>
              <a:t>Things</a:t>
            </a:r>
            <a:r>
              <a:rPr lang="es-ES_tradnl" dirty="0" smtClean="0"/>
              <a:t> </a:t>
            </a:r>
            <a:r>
              <a:rPr lang="es-ES_tradnl" dirty="0" err="1" smtClean="0"/>
              <a:t>to</a:t>
            </a:r>
            <a:r>
              <a:rPr lang="es-ES_tradnl" dirty="0" smtClean="0"/>
              <a:t> </a:t>
            </a:r>
            <a:r>
              <a:rPr lang="es-ES_tradnl" dirty="0" err="1" smtClean="0"/>
              <a:t>Remember</a:t>
            </a:r>
            <a:r>
              <a:rPr lang="es-ES_tradnl" dirty="0" smtClean="0"/>
              <a:t> </a:t>
            </a:r>
          </a:p>
          <a:p>
            <a:r>
              <a:rPr lang="es-ES_tradnl" dirty="0" err="1" smtClean="0"/>
              <a:t>Cortex</a:t>
            </a:r>
            <a:endParaRPr lang="es-ES_tradnl" dirty="0" smtClean="0"/>
          </a:p>
          <a:p>
            <a:r>
              <a:rPr lang="es-ES_tradnl" dirty="0" err="1" smtClean="0"/>
              <a:t>Medulla</a:t>
            </a:r>
            <a:endParaRPr lang="es-ES_tradnl" dirty="0" smtClean="0"/>
          </a:p>
          <a:p>
            <a:r>
              <a:rPr lang="es-ES_tradnl" dirty="0" err="1" smtClean="0"/>
              <a:t>Nephron</a:t>
            </a:r>
            <a:endParaRPr lang="es-ES_tradnl" dirty="0" smtClean="0"/>
          </a:p>
          <a:p>
            <a:endParaRPr lang="es-ES_tradnl" dirty="0"/>
          </a:p>
        </p:txBody>
      </p:sp>
      <p:sp>
        <p:nvSpPr>
          <p:cNvPr id="4" name="Slide Number Placeholder 3"/>
          <p:cNvSpPr>
            <a:spLocks noGrp="1"/>
          </p:cNvSpPr>
          <p:nvPr>
            <p:ph type="sldNum" sz="quarter" idx="12"/>
          </p:nvPr>
        </p:nvSpPr>
        <p:spPr/>
        <p:txBody>
          <a:bodyPr/>
          <a:lstStyle/>
          <a:p>
            <a:pPr>
              <a:defRPr/>
            </a:pPr>
            <a:fld id="{DFE8AACF-BC80-AA4C-A8D8-930F20AFDF6F}" type="slidenum">
              <a:rPr lang="en-US" smtClean="0"/>
              <a:pPr>
                <a:defRPr/>
              </a:pPr>
              <a:t>78</a:t>
            </a:fld>
            <a:endParaRPr lang="en-US"/>
          </a:p>
        </p:txBody>
      </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ChangeArrowheads="1"/>
          </p:cNvSpPr>
          <p:nvPr/>
        </p:nvSpPr>
        <p:spPr bwMode="auto">
          <a:xfrm>
            <a:off x="990600" y="304800"/>
            <a:ext cx="6815138" cy="1187450"/>
          </a:xfrm>
          <a:prstGeom prst="rect">
            <a:avLst/>
          </a:prstGeom>
          <a:noFill/>
          <a:ln w="9525">
            <a:noFill/>
            <a:miter lim="800000"/>
            <a:headEnd/>
            <a:tailEnd/>
          </a:ln>
        </p:spPr>
        <p:txBody>
          <a:bodyPr>
            <a:prstTxWarp prst="textNoShape">
              <a:avLst/>
            </a:prstTxWarp>
            <a:spAutoFit/>
          </a:bodyPr>
          <a:lstStyle/>
          <a:p>
            <a:r>
              <a:rPr lang="en-US"/>
              <a:t>Before we get lost in the nomenclature: a brief and simplistic overview of what nephrons do (they do 3 things)</a:t>
            </a:r>
            <a:endParaRPr lang="en-US">
              <a:latin typeface="Times" charset="0"/>
            </a:endParaRPr>
          </a:p>
        </p:txBody>
      </p:sp>
      <p:pic>
        <p:nvPicPr>
          <p:cNvPr id="143363" name="Picture 3"/>
          <p:cNvPicPr>
            <a:picLocks noChangeAspect="1" noChangeArrowheads="1"/>
          </p:cNvPicPr>
          <p:nvPr/>
        </p:nvPicPr>
        <p:blipFill>
          <a:blip r:embed="rId3"/>
          <a:srcRect/>
          <a:stretch>
            <a:fillRect/>
          </a:stretch>
        </p:blipFill>
        <p:spPr bwMode="auto">
          <a:xfrm>
            <a:off x="609600" y="1600200"/>
            <a:ext cx="6346825" cy="3371850"/>
          </a:xfrm>
          <a:prstGeom prst="rect">
            <a:avLst/>
          </a:prstGeom>
          <a:noFill/>
          <a:ln w="9525">
            <a:noFill/>
            <a:miter lim="800000"/>
            <a:headEnd/>
            <a:tailEnd/>
          </a:ln>
        </p:spPr>
      </p:pic>
      <p:sp>
        <p:nvSpPr>
          <p:cNvPr id="143364" name="Line 4"/>
          <p:cNvSpPr>
            <a:spLocks noChangeShapeType="1"/>
          </p:cNvSpPr>
          <p:nvPr/>
        </p:nvSpPr>
        <p:spPr bwMode="auto">
          <a:xfrm flipH="1">
            <a:off x="914400" y="3505200"/>
            <a:ext cx="2209800" cy="2057400"/>
          </a:xfrm>
          <a:prstGeom prst="line">
            <a:avLst/>
          </a:prstGeom>
          <a:noFill/>
          <a:ln w="15875">
            <a:solidFill>
              <a:schemeClr val="tx1"/>
            </a:solidFill>
            <a:round/>
            <a:headEnd/>
            <a:tailEnd/>
          </a:ln>
        </p:spPr>
        <p:txBody>
          <a:bodyPr wrap="none" anchor="ctr">
            <a:prstTxWarp prst="textNoShape">
              <a:avLst/>
            </a:prstTxWarp>
          </a:bodyPr>
          <a:lstStyle/>
          <a:p>
            <a:endParaRPr lang="es-ES_tradnl"/>
          </a:p>
        </p:txBody>
      </p:sp>
      <p:sp>
        <p:nvSpPr>
          <p:cNvPr id="143365" name="Text Box 5"/>
          <p:cNvSpPr txBox="1">
            <a:spLocks noChangeArrowheads="1"/>
          </p:cNvSpPr>
          <p:nvPr/>
        </p:nvSpPr>
        <p:spPr bwMode="auto">
          <a:xfrm>
            <a:off x="228600" y="5576888"/>
            <a:ext cx="3479800" cy="457200"/>
          </a:xfrm>
          <a:prstGeom prst="rect">
            <a:avLst/>
          </a:prstGeom>
          <a:noFill/>
          <a:ln w="9525">
            <a:noFill/>
            <a:miter lim="800000"/>
            <a:headEnd/>
            <a:tailEnd/>
          </a:ln>
        </p:spPr>
        <p:txBody>
          <a:bodyPr wrap="none">
            <a:prstTxWarp prst="textNoShape">
              <a:avLst/>
            </a:prstTxWarp>
            <a:spAutoFit/>
          </a:bodyPr>
          <a:lstStyle/>
          <a:p>
            <a:r>
              <a:rPr lang="en-US"/>
              <a:t>1) Glomerular filtration</a:t>
            </a:r>
          </a:p>
        </p:txBody>
      </p:sp>
      <p:sp>
        <p:nvSpPr>
          <p:cNvPr id="143366" name="Line 6"/>
          <p:cNvSpPr>
            <a:spLocks noChangeShapeType="1"/>
          </p:cNvSpPr>
          <p:nvPr/>
        </p:nvSpPr>
        <p:spPr bwMode="auto">
          <a:xfrm flipH="1">
            <a:off x="3886200" y="3276600"/>
            <a:ext cx="228600" cy="1981200"/>
          </a:xfrm>
          <a:prstGeom prst="line">
            <a:avLst/>
          </a:prstGeom>
          <a:noFill/>
          <a:ln w="22225">
            <a:solidFill>
              <a:schemeClr val="tx1"/>
            </a:solidFill>
            <a:round/>
            <a:headEnd/>
            <a:tailEnd/>
          </a:ln>
        </p:spPr>
        <p:txBody>
          <a:bodyPr wrap="none" anchor="ctr">
            <a:prstTxWarp prst="textNoShape">
              <a:avLst/>
            </a:prstTxWarp>
          </a:bodyPr>
          <a:lstStyle/>
          <a:p>
            <a:endParaRPr lang="es-ES_tradnl"/>
          </a:p>
        </p:txBody>
      </p:sp>
      <p:sp>
        <p:nvSpPr>
          <p:cNvPr id="143367" name="Text Box 7"/>
          <p:cNvSpPr txBox="1">
            <a:spLocks noChangeArrowheads="1"/>
          </p:cNvSpPr>
          <p:nvPr/>
        </p:nvSpPr>
        <p:spPr bwMode="auto">
          <a:xfrm>
            <a:off x="3184525" y="5103813"/>
            <a:ext cx="3571875" cy="457200"/>
          </a:xfrm>
          <a:prstGeom prst="rect">
            <a:avLst/>
          </a:prstGeom>
          <a:noFill/>
          <a:ln w="9525">
            <a:noFill/>
            <a:miter lim="800000"/>
            <a:headEnd/>
            <a:tailEnd/>
          </a:ln>
        </p:spPr>
        <p:txBody>
          <a:bodyPr wrap="none">
            <a:prstTxWarp prst="textNoShape">
              <a:avLst/>
            </a:prstTxWarp>
            <a:spAutoFit/>
          </a:bodyPr>
          <a:lstStyle/>
          <a:p>
            <a:r>
              <a:rPr lang="en-US"/>
              <a:t>2) Tubular reabsorption</a:t>
            </a:r>
          </a:p>
        </p:txBody>
      </p:sp>
      <p:sp>
        <p:nvSpPr>
          <p:cNvPr id="143368" name="Line 8"/>
          <p:cNvSpPr>
            <a:spLocks noChangeShapeType="1"/>
          </p:cNvSpPr>
          <p:nvPr/>
        </p:nvSpPr>
        <p:spPr bwMode="auto">
          <a:xfrm>
            <a:off x="5105400" y="3276600"/>
            <a:ext cx="1676400" cy="2438400"/>
          </a:xfrm>
          <a:prstGeom prst="line">
            <a:avLst/>
          </a:prstGeom>
          <a:noFill/>
          <a:ln w="19050">
            <a:solidFill>
              <a:schemeClr val="tx1"/>
            </a:solidFill>
            <a:round/>
            <a:headEnd/>
            <a:tailEnd/>
          </a:ln>
        </p:spPr>
        <p:txBody>
          <a:bodyPr wrap="none" anchor="ctr">
            <a:prstTxWarp prst="textNoShape">
              <a:avLst/>
            </a:prstTxWarp>
          </a:bodyPr>
          <a:lstStyle/>
          <a:p>
            <a:endParaRPr lang="es-ES_tradnl"/>
          </a:p>
        </p:txBody>
      </p:sp>
      <p:sp>
        <p:nvSpPr>
          <p:cNvPr id="143369" name="Rectangle 9"/>
          <p:cNvSpPr>
            <a:spLocks noChangeArrowheads="1"/>
          </p:cNvSpPr>
          <p:nvPr/>
        </p:nvSpPr>
        <p:spPr bwMode="auto">
          <a:xfrm>
            <a:off x="5884863" y="5832475"/>
            <a:ext cx="3089275" cy="457200"/>
          </a:xfrm>
          <a:prstGeom prst="rect">
            <a:avLst/>
          </a:prstGeom>
          <a:noFill/>
          <a:ln w="9525">
            <a:noFill/>
            <a:miter lim="800000"/>
            <a:headEnd/>
            <a:tailEnd/>
          </a:ln>
        </p:spPr>
        <p:txBody>
          <a:bodyPr wrap="none">
            <a:prstTxWarp prst="textNoShape">
              <a:avLst/>
            </a:prstTxWarp>
            <a:spAutoFit/>
          </a:bodyPr>
          <a:lstStyle/>
          <a:p>
            <a:r>
              <a:rPr lang="en-US"/>
              <a:t>3) Tubular secretion</a:t>
            </a:r>
          </a:p>
        </p:txBody>
      </p:sp>
      <p:sp>
        <p:nvSpPr>
          <p:cNvPr id="10" name="Slide Number Placeholder 9"/>
          <p:cNvSpPr>
            <a:spLocks noGrp="1"/>
          </p:cNvSpPr>
          <p:nvPr>
            <p:ph type="sldNum" sz="quarter" idx="12"/>
          </p:nvPr>
        </p:nvSpPr>
        <p:spPr/>
        <p:txBody>
          <a:bodyPr/>
          <a:lstStyle/>
          <a:p>
            <a:pPr>
              <a:defRPr/>
            </a:pPr>
            <a:fld id="{DFE8AACF-BC80-AA4C-A8D8-930F20AFDF6F}" type="slidenum">
              <a:rPr lang="en-US" smtClean="0"/>
              <a:pPr>
                <a:defRPr/>
              </a:pPr>
              <a:t>79</a:t>
            </a:fld>
            <a:endParaRPr lang="en-US"/>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3657600" y="304800"/>
            <a:ext cx="1360488" cy="457200"/>
          </a:xfrm>
          <a:prstGeom prst="rect">
            <a:avLst/>
          </a:prstGeom>
          <a:noFill/>
          <a:ln w="9525">
            <a:noFill/>
            <a:miter lim="800000"/>
            <a:headEnd/>
            <a:tailEnd/>
          </a:ln>
        </p:spPr>
        <p:txBody>
          <a:bodyPr wrap="none">
            <a:prstTxWarp prst="textNoShape">
              <a:avLst/>
            </a:prstTxWarp>
            <a:spAutoFit/>
          </a:bodyPr>
          <a:lstStyle/>
          <a:p>
            <a:r>
              <a:rPr lang="en-US"/>
              <a:t>Example</a:t>
            </a:r>
          </a:p>
        </p:txBody>
      </p:sp>
      <p:sp>
        <p:nvSpPr>
          <p:cNvPr id="26627" name="Rectangle 3"/>
          <p:cNvSpPr>
            <a:spLocks noChangeArrowheads="1"/>
          </p:cNvSpPr>
          <p:nvPr/>
        </p:nvSpPr>
        <p:spPr bwMode="auto">
          <a:xfrm>
            <a:off x="228600" y="990600"/>
            <a:ext cx="8570913" cy="3786188"/>
          </a:xfrm>
          <a:prstGeom prst="rect">
            <a:avLst/>
          </a:prstGeom>
          <a:noFill/>
          <a:ln w="9525">
            <a:noFill/>
            <a:miter lim="800000"/>
            <a:headEnd/>
            <a:tailEnd/>
          </a:ln>
        </p:spPr>
        <p:txBody>
          <a:bodyPr>
            <a:prstTxWarp prst="textNoShape">
              <a:avLst/>
            </a:prstTxWarp>
            <a:spAutoFit/>
          </a:bodyPr>
          <a:lstStyle/>
          <a:p>
            <a:r>
              <a:rPr lang="en-US"/>
              <a:t>The molecular weight (MW) of glucose is 180.2. How many millimoles are in a solution containing 0.1802 grams per liter.</a:t>
            </a:r>
          </a:p>
          <a:p>
            <a:endParaRPr lang="en-US"/>
          </a:p>
          <a:p>
            <a:endParaRPr lang="en-US"/>
          </a:p>
          <a:p>
            <a:endParaRPr lang="en-US"/>
          </a:p>
          <a:p>
            <a:endParaRPr lang="en-US"/>
          </a:p>
          <a:p>
            <a:endParaRPr lang="en-US"/>
          </a:p>
          <a:p>
            <a:endParaRPr lang="en-US"/>
          </a:p>
          <a:p>
            <a:endParaRPr lang="en-US"/>
          </a:p>
        </p:txBody>
      </p:sp>
      <p:sp>
        <p:nvSpPr>
          <p:cNvPr id="26628" name="Rectangle 4"/>
          <p:cNvSpPr>
            <a:spLocks noChangeArrowheads="1"/>
          </p:cNvSpPr>
          <p:nvPr/>
        </p:nvSpPr>
        <p:spPr bwMode="auto">
          <a:xfrm>
            <a:off x="838200" y="4572000"/>
            <a:ext cx="6227763" cy="822325"/>
          </a:xfrm>
          <a:prstGeom prst="rect">
            <a:avLst/>
          </a:prstGeom>
          <a:noFill/>
          <a:ln w="9525">
            <a:noFill/>
            <a:miter lim="800000"/>
            <a:headEnd/>
            <a:tailEnd/>
          </a:ln>
        </p:spPr>
        <p:txBody>
          <a:bodyPr wrap="none">
            <a:prstTxWarp prst="textNoShape">
              <a:avLst/>
            </a:prstTxWarp>
            <a:spAutoFit/>
          </a:bodyPr>
          <a:lstStyle/>
          <a:p>
            <a:r>
              <a:rPr lang="en-US"/>
              <a:t>0.1802 (g/L)/(180.2 g/mole) =0.001 mole/L</a:t>
            </a:r>
          </a:p>
          <a:p>
            <a:r>
              <a:rPr lang="en-US"/>
              <a:t>0.001 mole/LX1000 mmole/mole=1 mM/L</a:t>
            </a:r>
          </a:p>
        </p:txBody>
      </p:sp>
      <p:sp>
        <p:nvSpPr>
          <p:cNvPr id="26629" name="TextBox 4"/>
          <p:cNvSpPr txBox="1">
            <a:spLocks noChangeArrowheads="1"/>
          </p:cNvSpPr>
          <p:nvPr/>
        </p:nvSpPr>
        <p:spPr bwMode="auto">
          <a:xfrm>
            <a:off x="762000" y="5334000"/>
            <a:ext cx="7772400" cy="1570038"/>
          </a:xfrm>
          <a:prstGeom prst="rect">
            <a:avLst/>
          </a:prstGeom>
          <a:noFill/>
          <a:ln w="9525">
            <a:noFill/>
            <a:miter lim="800000"/>
            <a:headEnd/>
            <a:tailEnd/>
          </a:ln>
        </p:spPr>
        <p:txBody>
          <a:bodyPr>
            <a:prstTxWarp prst="textNoShape">
              <a:avLst/>
            </a:prstTxWarp>
            <a:spAutoFit/>
          </a:bodyPr>
          <a:lstStyle/>
          <a:p>
            <a:r>
              <a:rPr lang="en-US"/>
              <a:t>In physiology we will often use millimoles (mM). A millimole is a mole/1000. Thus a 1 M solution contains 1000 millimoles (we say it is 1000 mM). </a:t>
            </a:r>
          </a:p>
          <a:p>
            <a:endParaRPr lang="es-ES_tradnl"/>
          </a:p>
        </p:txBody>
      </p:sp>
      <p:sp>
        <p:nvSpPr>
          <p:cNvPr id="26630" name="TextBox 5"/>
          <p:cNvSpPr txBox="1">
            <a:spLocks noChangeArrowheads="1"/>
          </p:cNvSpPr>
          <p:nvPr/>
        </p:nvSpPr>
        <p:spPr bwMode="auto">
          <a:xfrm>
            <a:off x="838200" y="2590800"/>
            <a:ext cx="2324100" cy="1570038"/>
          </a:xfrm>
          <a:prstGeom prst="rect">
            <a:avLst/>
          </a:prstGeom>
          <a:noFill/>
          <a:ln w="9525">
            <a:noFill/>
            <a:miter lim="800000"/>
            <a:headEnd/>
            <a:tailEnd/>
          </a:ln>
        </p:spPr>
        <p:txBody>
          <a:bodyPr wrap="none">
            <a:prstTxWarp prst="textNoShape">
              <a:avLst/>
            </a:prstTxWarp>
            <a:spAutoFit/>
          </a:bodyPr>
          <a:lstStyle/>
          <a:p>
            <a:r>
              <a:rPr lang="es-ES_tradnl"/>
              <a:t>A) 0.1 mole/L</a:t>
            </a:r>
          </a:p>
          <a:p>
            <a:r>
              <a:rPr lang="es-ES_tradnl"/>
              <a:t>B) 1 mMole/L</a:t>
            </a:r>
          </a:p>
          <a:p>
            <a:r>
              <a:rPr lang="es-ES_tradnl"/>
              <a:t>C) 0.01 mole/L</a:t>
            </a:r>
          </a:p>
          <a:p>
            <a:r>
              <a:rPr lang="es-ES_tradnl"/>
              <a:t>D) 10 mMole/L</a:t>
            </a:r>
          </a:p>
        </p:txBody>
      </p:sp>
      <p:sp>
        <p:nvSpPr>
          <p:cNvPr id="7" name="Slide Number Placeholder 6"/>
          <p:cNvSpPr>
            <a:spLocks noGrp="1"/>
          </p:cNvSpPr>
          <p:nvPr>
            <p:ph type="sldNum" sz="quarter" idx="12"/>
          </p:nvPr>
        </p:nvSpPr>
        <p:spPr/>
        <p:txBody>
          <a:bodyPr/>
          <a:lstStyle/>
          <a:p>
            <a:pPr>
              <a:defRPr/>
            </a:pPr>
            <a:fld id="{DFE8AACF-BC80-AA4C-A8D8-930F20AFDF6F}" type="slidenum">
              <a:rPr lang="en-US" smtClean="0"/>
              <a:pPr>
                <a:defRPr/>
              </a:pPr>
              <a:t>8</a:t>
            </a:fld>
            <a:endParaRPr lang="en-US"/>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3"/>
          <a:srcRect/>
          <a:stretch>
            <a:fillRect/>
          </a:stretch>
        </p:blipFill>
        <p:spPr bwMode="auto">
          <a:xfrm>
            <a:off x="1143000" y="533400"/>
            <a:ext cx="6553200" cy="2968625"/>
          </a:xfrm>
          <a:prstGeom prst="rect">
            <a:avLst/>
          </a:prstGeom>
          <a:noFill/>
          <a:ln w="9525">
            <a:noFill/>
            <a:miter lim="800000"/>
            <a:headEnd/>
            <a:tailEnd/>
          </a:ln>
        </p:spPr>
      </p:pic>
      <p:sp>
        <p:nvSpPr>
          <p:cNvPr id="145411" name="Rectangle 3"/>
          <p:cNvSpPr>
            <a:spLocks noChangeArrowheads="1"/>
          </p:cNvSpPr>
          <p:nvPr/>
        </p:nvSpPr>
        <p:spPr bwMode="auto">
          <a:xfrm>
            <a:off x="1524000" y="3657600"/>
            <a:ext cx="1474788" cy="396875"/>
          </a:xfrm>
          <a:prstGeom prst="rect">
            <a:avLst/>
          </a:prstGeom>
          <a:noFill/>
          <a:ln w="9525">
            <a:noFill/>
            <a:miter lim="800000"/>
            <a:headEnd/>
            <a:tailEnd/>
          </a:ln>
        </p:spPr>
        <p:txBody>
          <a:bodyPr wrap="none">
            <a:prstTxWarp prst="textNoShape">
              <a:avLst/>
            </a:prstTxWarp>
            <a:spAutoFit/>
          </a:bodyPr>
          <a:lstStyle/>
          <a:p>
            <a:r>
              <a:rPr lang="en-US" sz="2000">
                <a:latin typeface="Times" charset="0"/>
              </a:rPr>
              <a:t>net secretion</a:t>
            </a:r>
            <a:endParaRPr lang="en-US">
              <a:latin typeface="Times" charset="0"/>
            </a:endParaRPr>
          </a:p>
        </p:txBody>
      </p:sp>
      <p:sp>
        <p:nvSpPr>
          <p:cNvPr id="145412" name="Rectangle 4"/>
          <p:cNvSpPr>
            <a:spLocks noChangeArrowheads="1"/>
          </p:cNvSpPr>
          <p:nvPr/>
        </p:nvSpPr>
        <p:spPr bwMode="auto">
          <a:xfrm>
            <a:off x="1600200" y="4922838"/>
            <a:ext cx="184150" cy="396875"/>
          </a:xfrm>
          <a:prstGeom prst="rect">
            <a:avLst/>
          </a:prstGeom>
          <a:noFill/>
          <a:ln w="9525">
            <a:noFill/>
            <a:miter lim="800000"/>
            <a:headEnd/>
            <a:tailEnd/>
          </a:ln>
        </p:spPr>
        <p:txBody>
          <a:bodyPr wrap="none">
            <a:prstTxWarp prst="textNoShape">
              <a:avLst/>
            </a:prstTxWarp>
            <a:spAutoFit/>
          </a:bodyPr>
          <a:lstStyle/>
          <a:p>
            <a:endParaRPr lang="es-ES_tradnl" sz="2000">
              <a:solidFill>
                <a:srgbClr val="FFAF18"/>
              </a:solidFill>
              <a:latin typeface="Times" charset="0"/>
            </a:endParaRPr>
          </a:p>
        </p:txBody>
      </p:sp>
      <p:sp>
        <p:nvSpPr>
          <p:cNvPr id="145413" name="Rectangle 5"/>
          <p:cNvSpPr>
            <a:spLocks noChangeArrowheads="1"/>
          </p:cNvSpPr>
          <p:nvPr/>
        </p:nvSpPr>
        <p:spPr bwMode="auto">
          <a:xfrm>
            <a:off x="3579813" y="3733800"/>
            <a:ext cx="2095500" cy="396875"/>
          </a:xfrm>
          <a:prstGeom prst="rect">
            <a:avLst/>
          </a:prstGeom>
          <a:noFill/>
          <a:ln w="9525">
            <a:noFill/>
            <a:miter lim="800000"/>
            <a:headEnd/>
            <a:tailEnd/>
          </a:ln>
        </p:spPr>
        <p:txBody>
          <a:bodyPr wrap="none">
            <a:prstTxWarp prst="textNoShape">
              <a:avLst/>
            </a:prstTxWarp>
            <a:spAutoFit/>
          </a:bodyPr>
          <a:lstStyle/>
          <a:p>
            <a:pPr algn="ctr"/>
            <a:r>
              <a:rPr lang="en-US" sz="2000">
                <a:latin typeface="Times" charset="0"/>
              </a:rPr>
              <a:t>Some reabsorption</a:t>
            </a:r>
          </a:p>
        </p:txBody>
      </p:sp>
      <p:sp>
        <p:nvSpPr>
          <p:cNvPr id="145414" name="Rectangle 6"/>
          <p:cNvSpPr>
            <a:spLocks noChangeArrowheads="1"/>
          </p:cNvSpPr>
          <p:nvPr/>
        </p:nvSpPr>
        <p:spPr bwMode="auto">
          <a:xfrm>
            <a:off x="5791200" y="3733800"/>
            <a:ext cx="2505075" cy="396875"/>
          </a:xfrm>
          <a:prstGeom prst="rect">
            <a:avLst/>
          </a:prstGeom>
          <a:noFill/>
          <a:ln w="9525">
            <a:noFill/>
            <a:miter lim="800000"/>
            <a:headEnd/>
            <a:tailEnd/>
          </a:ln>
        </p:spPr>
        <p:txBody>
          <a:bodyPr wrap="none">
            <a:prstTxWarp prst="textNoShape">
              <a:avLst/>
            </a:prstTxWarp>
            <a:spAutoFit/>
          </a:bodyPr>
          <a:lstStyle/>
          <a:p>
            <a:pPr algn="ctr"/>
            <a:r>
              <a:rPr lang="en-US" sz="2000">
                <a:latin typeface="Times" charset="0"/>
              </a:rPr>
              <a:t>Complete reabsorption</a:t>
            </a:r>
          </a:p>
        </p:txBody>
      </p:sp>
      <p:sp>
        <p:nvSpPr>
          <p:cNvPr id="145415" name="Rectangle 7"/>
          <p:cNvSpPr>
            <a:spLocks noChangeArrowheads="1"/>
          </p:cNvSpPr>
          <p:nvPr/>
        </p:nvSpPr>
        <p:spPr bwMode="auto">
          <a:xfrm>
            <a:off x="612775" y="4495800"/>
            <a:ext cx="8537575" cy="457200"/>
          </a:xfrm>
          <a:prstGeom prst="rect">
            <a:avLst/>
          </a:prstGeom>
          <a:noFill/>
          <a:ln w="9525">
            <a:noFill/>
            <a:miter lim="800000"/>
            <a:headEnd/>
            <a:tailEnd/>
          </a:ln>
        </p:spPr>
        <p:txBody>
          <a:bodyPr wrap="none">
            <a:prstTxWarp prst="textNoShape">
              <a:avLst/>
            </a:prstTxWarp>
            <a:spAutoFit/>
          </a:bodyPr>
          <a:lstStyle/>
          <a:p>
            <a:r>
              <a:rPr lang="en-US"/>
              <a:t>Materials can be secreted and reabsorbed within nephrons</a:t>
            </a:r>
          </a:p>
        </p:txBody>
      </p:sp>
      <p:sp>
        <p:nvSpPr>
          <p:cNvPr id="145416" name="Rectangle 8"/>
          <p:cNvSpPr>
            <a:spLocks noChangeArrowheads="1"/>
          </p:cNvSpPr>
          <p:nvPr/>
        </p:nvSpPr>
        <p:spPr bwMode="auto">
          <a:xfrm>
            <a:off x="0" y="5105400"/>
            <a:ext cx="8915400" cy="822325"/>
          </a:xfrm>
          <a:prstGeom prst="rect">
            <a:avLst/>
          </a:prstGeom>
          <a:noFill/>
          <a:ln w="9525">
            <a:noFill/>
            <a:miter lim="800000"/>
            <a:headEnd/>
            <a:tailEnd/>
          </a:ln>
        </p:spPr>
        <p:txBody>
          <a:bodyPr>
            <a:prstTxWarp prst="textNoShape">
              <a:avLst/>
            </a:prstTxWarp>
            <a:spAutoFit/>
          </a:bodyPr>
          <a:lstStyle/>
          <a:p>
            <a:r>
              <a:rPr lang="en-US"/>
              <a:t>The relative importance of these processes depends on the chemical identity of the molecule in question…  </a:t>
            </a:r>
          </a:p>
        </p:txBody>
      </p:sp>
      <p:sp>
        <p:nvSpPr>
          <p:cNvPr id="9" name="TextBox 5"/>
          <p:cNvSpPr txBox="1">
            <a:spLocks noChangeArrowheads="1"/>
          </p:cNvSpPr>
          <p:nvPr/>
        </p:nvSpPr>
        <p:spPr bwMode="auto">
          <a:xfrm>
            <a:off x="2819400" y="6096000"/>
            <a:ext cx="3006725" cy="461963"/>
          </a:xfrm>
          <a:prstGeom prst="rect">
            <a:avLst/>
          </a:prstGeom>
          <a:noFill/>
          <a:ln w="9525">
            <a:noFill/>
            <a:miter lim="800000"/>
            <a:headEnd/>
            <a:tailEnd/>
          </a:ln>
        </p:spPr>
        <p:txBody>
          <a:bodyPr wrap="none">
            <a:prstTxWarp prst="textNoShape">
              <a:avLst/>
            </a:prstTxWarp>
            <a:spAutoFit/>
          </a:bodyPr>
          <a:lstStyle/>
          <a:p>
            <a:r>
              <a:rPr lang="es-ES_tradnl" dirty="0">
                <a:solidFill>
                  <a:srgbClr val="FF0000"/>
                </a:solidFill>
              </a:rPr>
              <a:t>BROAD PRINCIPLE</a:t>
            </a:r>
          </a:p>
        </p:txBody>
      </p:sp>
      <p:sp>
        <p:nvSpPr>
          <p:cNvPr id="10" name="Slide Number Placeholder 9"/>
          <p:cNvSpPr>
            <a:spLocks noGrp="1"/>
          </p:cNvSpPr>
          <p:nvPr>
            <p:ph type="sldNum" sz="quarter" idx="12"/>
          </p:nvPr>
        </p:nvSpPr>
        <p:spPr/>
        <p:txBody>
          <a:bodyPr/>
          <a:lstStyle/>
          <a:p>
            <a:pPr>
              <a:defRPr/>
            </a:pPr>
            <a:fld id="{DFE8AACF-BC80-AA4C-A8D8-930F20AFDF6F}" type="slidenum">
              <a:rPr lang="en-US" smtClean="0"/>
              <a:pPr>
                <a:defRPr/>
              </a:pPr>
              <a:t>80</a:t>
            </a:fld>
            <a:endParaRPr lang="en-US"/>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05200" y="457200"/>
            <a:ext cx="1414119" cy="461665"/>
          </a:xfrm>
          <a:prstGeom prst="rect">
            <a:avLst/>
          </a:prstGeom>
          <a:noFill/>
        </p:spPr>
        <p:txBody>
          <a:bodyPr wrap="none" rtlCol="0">
            <a:spAutoFit/>
          </a:bodyPr>
          <a:lstStyle/>
          <a:p>
            <a:r>
              <a:rPr lang="es-ES_tradnl" dirty="0" err="1" smtClean="0"/>
              <a:t>Message</a:t>
            </a:r>
            <a:r>
              <a:rPr lang="es-ES_tradnl" dirty="0" smtClean="0"/>
              <a:t> </a:t>
            </a:r>
            <a:endParaRPr lang="es-ES_tradnl" dirty="0"/>
          </a:p>
        </p:txBody>
      </p:sp>
      <p:sp>
        <p:nvSpPr>
          <p:cNvPr id="3" name="TextBox 2"/>
          <p:cNvSpPr txBox="1"/>
          <p:nvPr/>
        </p:nvSpPr>
        <p:spPr>
          <a:xfrm>
            <a:off x="228600" y="1676400"/>
            <a:ext cx="8915400" cy="2677656"/>
          </a:xfrm>
          <a:prstGeom prst="rect">
            <a:avLst/>
          </a:prstGeom>
          <a:noFill/>
        </p:spPr>
        <p:txBody>
          <a:bodyPr wrap="square" rtlCol="0">
            <a:spAutoFit/>
          </a:bodyPr>
          <a:lstStyle/>
          <a:p>
            <a:r>
              <a:rPr lang="es-ES_tradnl" dirty="0" err="1" smtClean="0"/>
              <a:t>Some</a:t>
            </a:r>
            <a:r>
              <a:rPr lang="es-ES_tradnl" dirty="0" smtClean="0"/>
              <a:t> </a:t>
            </a:r>
            <a:r>
              <a:rPr lang="es-ES_tradnl" dirty="0" err="1" smtClean="0"/>
              <a:t>substances</a:t>
            </a:r>
            <a:r>
              <a:rPr lang="es-ES_tradnl" dirty="0" smtClean="0"/>
              <a:t> are </a:t>
            </a:r>
            <a:r>
              <a:rPr lang="es-ES_tradnl" dirty="0" err="1" smtClean="0"/>
              <a:t>only</a:t>
            </a:r>
            <a:r>
              <a:rPr lang="es-ES_tradnl" dirty="0" smtClean="0"/>
              <a:t> </a:t>
            </a:r>
            <a:r>
              <a:rPr lang="es-ES_tradnl" dirty="0" err="1" smtClean="0"/>
              <a:t>filtered</a:t>
            </a:r>
            <a:r>
              <a:rPr lang="es-ES_tradnl" dirty="0" smtClean="0"/>
              <a:t> by </a:t>
            </a:r>
            <a:r>
              <a:rPr lang="es-ES_tradnl" dirty="0" err="1" smtClean="0"/>
              <a:t>the</a:t>
            </a:r>
            <a:r>
              <a:rPr lang="es-ES_tradnl" dirty="0" smtClean="0"/>
              <a:t> </a:t>
            </a:r>
            <a:r>
              <a:rPr lang="es-ES_tradnl" dirty="0" err="1" smtClean="0"/>
              <a:t>kidney</a:t>
            </a:r>
            <a:r>
              <a:rPr lang="es-ES_tradnl" dirty="0" smtClean="0"/>
              <a:t> (</a:t>
            </a:r>
            <a:r>
              <a:rPr lang="es-ES_tradnl" dirty="0" err="1" smtClean="0"/>
              <a:t>inulin</a:t>
            </a:r>
            <a:r>
              <a:rPr lang="es-ES_tradnl" dirty="0" smtClean="0"/>
              <a:t>)</a:t>
            </a:r>
          </a:p>
          <a:p>
            <a:endParaRPr lang="es-ES_tradnl" dirty="0" smtClean="0"/>
          </a:p>
          <a:p>
            <a:r>
              <a:rPr lang="es-ES_tradnl" dirty="0" err="1" smtClean="0"/>
              <a:t>Some</a:t>
            </a:r>
            <a:r>
              <a:rPr lang="es-ES_tradnl" dirty="0" smtClean="0"/>
              <a:t> </a:t>
            </a:r>
            <a:r>
              <a:rPr lang="es-ES_tradnl" dirty="0" err="1" smtClean="0"/>
              <a:t>substances</a:t>
            </a:r>
            <a:r>
              <a:rPr lang="es-ES_tradnl" dirty="0" smtClean="0"/>
              <a:t> are </a:t>
            </a:r>
            <a:r>
              <a:rPr lang="es-ES_tradnl" dirty="0" err="1" smtClean="0"/>
              <a:t>filtered</a:t>
            </a:r>
            <a:r>
              <a:rPr lang="es-ES_tradnl" dirty="0" smtClean="0"/>
              <a:t> </a:t>
            </a:r>
            <a:r>
              <a:rPr lang="es-ES_tradnl" dirty="0" err="1" smtClean="0"/>
              <a:t>and</a:t>
            </a:r>
            <a:r>
              <a:rPr lang="es-ES_tradnl" dirty="0" smtClean="0"/>
              <a:t> reabsorbed by </a:t>
            </a:r>
            <a:r>
              <a:rPr lang="es-ES_tradnl" dirty="0" err="1" smtClean="0"/>
              <a:t>the</a:t>
            </a:r>
            <a:r>
              <a:rPr lang="es-ES_tradnl" dirty="0" smtClean="0"/>
              <a:t> </a:t>
            </a:r>
            <a:r>
              <a:rPr lang="es-ES_tradnl" dirty="0" err="1" smtClean="0"/>
              <a:t>kidney</a:t>
            </a:r>
            <a:r>
              <a:rPr lang="es-ES_tradnl" dirty="0" smtClean="0"/>
              <a:t>  (</a:t>
            </a:r>
            <a:r>
              <a:rPr lang="es-ES_tradnl" dirty="0" err="1" smtClean="0"/>
              <a:t>glucose</a:t>
            </a:r>
            <a:r>
              <a:rPr lang="es-ES_tradnl" dirty="0" smtClean="0"/>
              <a:t>)</a:t>
            </a:r>
          </a:p>
          <a:p>
            <a:endParaRPr lang="es-ES_tradnl" dirty="0" smtClean="0"/>
          </a:p>
          <a:p>
            <a:r>
              <a:rPr lang="es-ES_tradnl" dirty="0" err="1" smtClean="0"/>
              <a:t>Some</a:t>
            </a:r>
            <a:r>
              <a:rPr lang="es-ES_tradnl" dirty="0" smtClean="0"/>
              <a:t> </a:t>
            </a:r>
            <a:r>
              <a:rPr lang="es-ES_tradnl" dirty="0" err="1" smtClean="0"/>
              <a:t>substances</a:t>
            </a:r>
            <a:r>
              <a:rPr lang="es-ES_tradnl" dirty="0" smtClean="0"/>
              <a:t> are </a:t>
            </a:r>
            <a:r>
              <a:rPr lang="es-ES_tradnl" dirty="0" err="1" smtClean="0"/>
              <a:t>filtered</a:t>
            </a:r>
            <a:r>
              <a:rPr lang="es-ES_tradnl" dirty="0" smtClean="0"/>
              <a:t> </a:t>
            </a:r>
            <a:r>
              <a:rPr lang="es-ES_tradnl" dirty="0" err="1" smtClean="0"/>
              <a:t>and</a:t>
            </a:r>
            <a:r>
              <a:rPr lang="es-ES_tradnl" dirty="0" smtClean="0"/>
              <a:t> </a:t>
            </a:r>
            <a:r>
              <a:rPr lang="es-ES_tradnl" dirty="0" err="1" smtClean="0"/>
              <a:t>secreted</a:t>
            </a:r>
            <a:r>
              <a:rPr lang="es-ES_tradnl" dirty="0" smtClean="0"/>
              <a:t> by </a:t>
            </a:r>
            <a:r>
              <a:rPr lang="es-ES_tradnl" dirty="0" err="1" smtClean="0"/>
              <a:t>the</a:t>
            </a:r>
            <a:r>
              <a:rPr lang="es-ES_tradnl" dirty="0" smtClean="0"/>
              <a:t> </a:t>
            </a:r>
            <a:r>
              <a:rPr lang="es-ES_tradnl" dirty="0" err="1" smtClean="0"/>
              <a:t>kidney</a:t>
            </a:r>
            <a:r>
              <a:rPr lang="es-ES_tradnl" dirty="0" smtClean="0"/>
              <a:t> (</a:t>
            </a:r>
            <a:r>
              <a:rPr lang="es-ES_tradnl" dirty="0" err="1" smtClean="0"/>
              <a:t>many</a:t>
            </a:r>
            <a:r>
              <a:rPr lang="es-ES_tradnl" dirty="0" smtClean="0"/>
              <a:t> </a:t>
            </a:r>
            <a:r>
              <a:rPr lang="es-ES_tradnl" dirty="0" err="1" smtClean="0"/>
              <a:t>antibiotics</a:t>
            </a:r>
            <a:r>
              <a:rPr lang="es-ES_tradnl" dirty="0"/>
              <a:t>)</a:t>
            </a:r>
          </a:p>
        </p:txBody>
      </p:sp>
      <p:sp>
        <p:nvSpPr>
          <p:cNvPr id="4" name="Slide Number Placeholder 3"/>
          <p:cNvSpPr>
            <a:spLocks noGrp="1"/>
          </p:cNvSpPr>
          <p:nvPr>
            <p:ph type="sldNum" sz="quarter" idx="12"/>
          </p:nvPr>
        </p:nvSpPr>
        <p:spPr/>
        <p:txBody>
          <a:bodyPr/>
          <a:lstStyle/>
          <a:p>
            <a:pPr>
              <a:defRPr/>
            </a:pPr>
            <a:fld id="{DFE8AACF-BC80-AA4C-A8D8-930F20AFDF6F}" type="slidenum">
              <a:rPr lang="en-US" smtClean="0"/>
              <a:pPr>
                <a:defRPr/>
              </a:pPr>
              <a:t>81</a:t>
            </a:fld>
            <a:endParaRPr lang="en-US"/>
          </a:p>
        </p:txBody>
      </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ChangeArrowheads="1"/>
          </p:cNvSpPr>
          <p:nvPr/>
        </p:nvSpPr>
        <p:spPr bwMode="auto">
          <a:xfrm>
            <a:off x="304800" y="228600"/>
            <a:ext cx="4883150" cy="457200"/>
          </a:xfrm>
          <a:prstGeom prst="rect">
            <a:avLst/>
          </a:prstGeom>
          <a:noFill/>
          <a:ln w="9525">
            <a:noFill/>
            <a:miter lim="800000"/>
            <a:headEnd/>
            <a:tailEnd/>
          </a:ln>
        </p:spPr>
        <p:txBody>
          <a:bodyPr wrap="none">
            <a:prstTxWarp prst="textNoShape">
              <a:avLst/>
            </a:prstTxWarp>
            <a:spAutoFit/>
          </a:bodyPr>
          <a:lstStyle/>
          <a:p>
            <a:r>
              <a:rPr lang="en-US">
                <a:solidFill>
                  <a:srgbClr val="FFAF18"/>
                </a:solidFill>
              </a:rPr>
              <a:t>Hemodialysis (how does it work?)</a:t>
            </a:r>
          </a:p>
        </p:txBody>
      </p:sp>
      <p:pic>
        <p:nvPicPr>
          <p:cNvPr id="147459" name="Picture 3"/>
          <p:cNvPicPr>
            <a:picLocks noChangeAspect="1" noChangeArrowheads="1"/>
          </p:cNvPicPr>
          <p:nvPr/>
        </p:nvPicPr>
        <p:blipFill>
          <a:blip r:embed="rId3"/>
          <a:srcRect/>
          <a:stretch>
            <a:fillRect/>
          </a:stretch>
        </p:blipFill>
        <p:spPr bwMode="auto">
          <a:xfrm>
            <a:off x="0" y="0"/>
            <a:ext cx="9144000" cy="6738938"/>
          </a:xfrm>
          <a:prstGeom prst="rect">
            <a:avLst/>
          </a:prstGeom>
          <a:noFill/>
          <a:ln w="9525">
            <a:noFill/>
            <a:miter lim="800000"/>
            <a:headEnd/>
            <a:tailEnd/>
          </a:ln>
        </p:spPr>
      </p:pic>
      <p:sp>
        <p:nvSpPr>
          <p:cNvPr id="147460" name="Line 4"/>
          <p:cNvSpPr>
            <a:spLocks noChangeShapeType="1"/>
          </p:cNvSpPr>
          <p:nvPr/>
        </p:nvSpPr>
        <p:spPr bwMode="auto">
          <a:xfrm>
            <a:off x="4419600" y="4343400"/>
            <a:ext cx="1981200" cy="0"/>
          </a:xfrm>
          <a:prstGeom prst="line">
            <a:avLst/>
          </a:prstGeom>
          <a:noFill/>
          <a:ln w="9525">
            <a:solidFill>
              <a:schemeClr val="tx1"/>
            </a:solidFill>
            <a:round/>
            <a:headEnd/>
            <a:tailEnd/>
          </a:ln>
        </p:spPr>
        <p:txBody>
          <a:bodyPr wrap="none" anchor="ctr">
            <a:prstTxWarp prst="textNoShape">
              <a:avLst/>
            </a:prstTxWarp>
          </a:bodyPr>
          <a:lstStyle/>
          <a:p>
            <a:endParaRPr lang="es-ES_tradnl"/>
          </a:p>
        </p:txBody>
      </p:sp>
      <p:sp>
        <p:nvSpPr>
          <p:cNvPr id="147461" name="Rectangle 5"/>
          <p:cNvSpPr>
            <a:spLocks noChangeArrowheads="1"/>
          </p:cNvSpPr>
          <p:nvPr/>
        </p:nvSpPr>
        <p:spPr bwMode="auto">
          <a:xfrm>
            <a:off x="6477000" y="3352800"/>
            <a:ext cx="2667000" cy="1435100"/>
          </a:xfrm>
          <a:prstGeom prst="rect">
            <a:avLst/>
          </a:prstGeom>
          <a:noFill/>
          <a:ln w="9525">
            <a:noFill/>
            <a:miter lim="800000"/>
            <a:headEnd/>
            <a:tailEnd/>
          </a:ln>
        </p:spPr>
        <p:txBody>
          <a:bodyPr>
            <a:prstTxWarp prst="textNoShape">
              <a:avLst/>
            </a:prstTxWarp>
            <a:spAutoFit/>
          </a:bodyPr>
          <a:lstStyle/>
          <a:p>
            <a:r>
              <a:rPr lang="en-US" sz="1600"/>
              <a:t>Tubing made of cellophane membrane is permeable</a:t>
            </a:r>
            <a:r>
              <a:rPr lang="en-US">
                <a:solidFill>
                  <a:srgbClr val="FFAF18"/>
                </a:solidFill>
              </a:rPr>
              <a:t> </a:t>
            </a:r>
            <a:r>
              <a:rPr lang="en-US" sz="1600"/>
              <a:t>to small MW solutes but not to protein      </a:t>
            </a:r>
          </a:p>
          <a:p>
            <a:r>
              <a:rPr lang="en-US" sz="1600"/>
              <a:t>          and cells.</a:t>
            </a:r>
          </a:p>
        </p:txBody>
      </p:sp>
      <p:sp>
        <p:nvSpPr>
          <p:cNvPr id="147462" name="Line 6"/>
          <p:cNvSpPr>
            <a:spLocks noChangeShapeType="1"/>
          </p:cNvSpPr>
          <p:nvPr/>
        </p:nvSpPr>
        <p:spPr bwMode="auto">
          <a:xfrm>
            <a:off x="3352800" y="2286000"/>
            <a:ext cx="1066800" cy="304800"/>
          </a:xfrm>
          <a:prstGeom prst="line">
            <a:avLst/>
          </a:prstGeom>
          <a:noFill/>
          <a:ln w="9525">
            <a:solidFill>
              <a:schemeClr val="tx1"/>
            </a:solidFill>
            <a:round/>
            <a:headEnd/>
            <a:tailEnd/>
          </a:ln>
        </p:spPr>
        <p:txBody>
          <a:bodyPr wrap="none" anchor="ctr">
            <a:prstTxWarp prst="textNoShape">
              <a:avLst/>
            </a:prstTxWarp>
          </a:bodyPr>
          <a:lstStyle/>
          <a:p>
            <a:endParaRPr lang="es-ES_tradnl"/>
          </a:p>
        </p:txBody>
      </p:sp>
      <p:sp>
        <p:nvSpPr>
          <p:cNvPr id="147463" name="Rectangle 7"/>
          <p:cNvSpPr>
            <a:spLocks noChangeArrowheads="1"/>
          </p:cNvSpPr>
          <p:nvPr/>
        </p:nvSpPr>
        <p:spPr bwMode="auto">
          <a:xfrm>
            <a:off x="1600200" y="1752600"/>
            <a:ext cx="2189163" cy="581025"/>
          </a:xfrm>
          <a:prstGeom prst="rect">
            <a:avLst/>
          </a:prstGeom>
          <a:noFill/>
          <a:ln w="9525">
            <a:noFill/>
            <a:miter lim="800000"/>
            <a:headEnd/>
            <a:tailEnd/>
          </a:ln>
        </p:spPr>
        <p:txBody>
          <a:bodyPr wrap="none">
            <a:prstTxWarp prst="textNoShape">
              <a:avLst/>
            </a:prstTxWarp>
            <a:spAutoFit/>
          </a:bodyPr>
          <a:lstStyle/>
          <a:p>
            <a:r>
              <a:rPr lang="en-US" sz="1600"/>
              <a:t>High concentration </a:t>
            </a:r>
          </a:p>
          <a:p>
            <a:r>
              <a:rPr lang="en-US" sz="1600"/>
              <a:t>of solutes and waste </a:t>
            </a:r>
            <a:endParaRPr lang="en-US" sz="1600">
              <a:solidFill>
                <a:srgbClr val="FFAF18"/>
              </a:solidFill>
            </a:endParaRPr>
          </a:p>
        </p:txBody>
      </p:sp>
      <p:sp>
        <p:nvSpPr>
          <p:cNvPr id="147464" name="Line 8"/>
          <p:cNvSpPr>
            <a:spLocks noChangeShapeType="1"/>
          </p:cNvSpPr>
          <p:nvPr/>
        </p:nvSpPr>
        <p:spPr bwMode="auto">
          <a:xfrm flipH="1">
            <a:off x="2743200" y="5105400"/>
            <a:ext cx="1371600" cy="457200"/>
          </a:xfrm>
          <a:prstGeom prst="line">
            <a:avLst/>
          </a:prstGeom>
          <a:noFill/>
          <a:ln w="9525">
            <a:solidFill>
              <a:schemeClr val="tx1"/>
            </a:solidFill>
            <a:round/>
            <a:headEnd/>
            <a:tailEnd/>
          </a:ln>
        </p:spPr>
        <p:txBody>
          <a:bodyPr wrap="none" anchor="ctr">
            <a:prstTxWarp prst="textNoShape">
              <a:avLst/>
            </a:prstTxWarp>
          </a:bodyPr>
          <a:lstStyle/>
          <a:p>
            <a:endParaRPr lang="es-ES_tradnl"/>
          </a:p>
        </p:txBody>
      </p:sp>
      <p:sp>
        <p:nvSpPr>
          <p:cNvPr id="147465" name="Rectangle 9"/>
          <p:cNvSpPr>
            <a:spLocks noChangeArrowheads="1"/>
          </p:cNvSpPr>
          <p:nvPr/>
        </p:nvSpPr>
        <p:spPr bwMode="auto">
          <a:xfrm>
            <a:off x="1524000" y="5562600"/>
            <a:ext cx="2189163" cy="581025"/>
          </a:xfrm>
          <a:prstGeom prst="rect">
            <a:avLst/>
          </a:prstGeom>
          <a:noFill/>
          <a:ln w="9525">
            <a:noFill/>
            <a:miter lim="800000"/>
            <a:headEnd/>
            <a:tailEnd/>
          </a:ln>
        </p:spPr>
        <p:txBody>
          <a:bodyPr wrap="none">
            <a:prstTxWarp prst="textNoShape">
              <a:avLst/>
            </a:prstTxWarp>
            <a:spAutoFit/>
          </a:bodyPr>
          <a:lstStyle/>
          <a:p>
            <a:r>
              <a:rPr lang="en-US" sz="1600"/>
              <a:t>Low concentration </a:t>
            </a:r>
          </a:p>
          <a:p>
            <a:r>
              <a:rPr lang="en-US" sz="1600"/>
              <a:t>of solutes and waste </a:t>
            </a:r>
            <a:endParaRPr lang="en-US" sz="1600">
              <a:solidFill>
                <a:srgbClr val="FFAF18"/>
              </a:solidFill>
            </a:endParaRPr>
          </a:p>
        </p:txBody>
      </p:sp>
      <p:sp>
        <p:nvSpPr>
          <p:cNvPr id="147466" name="Text Box 10"/>
          <p:cNvSpPr txBox="1">
            <a:spLocks noChangeArrowheads="1"/>
          </p:cNvSpPr>
          <p:nvPr/>
        </p:nvSpPr>
        <p:spPr bwMode="auto">
          <a:xfrm>
            <a:off x="5394325" y="379413"/>
            <a:ext cx="2027238" cy="457200"/>
          </a:xfrm>
          <a:prstGeom prst="rect">
            <a:avLst/>
          </a:prstGeom>
          <a:noFill/>
          <a:ln w="9525">
            <a:noFill/>
            <a:miter lim="800000"/>
            <a:headEnd/>
            <a:tailEnd/>
          </a:ln>
        </p:spPr>
        <p:txBody>
          <a:bodyPr wrap="none">
            <a:prstTxWarp prst="textNoShape">
              <a:avLst/>
            </a:prstTxWarp>
            <a:spAutoFit/>
          </a:bodyPr>
          <a:lstStyle/>
          <a:p>
            <a:r>
              <a:rPr lang="en-US"/>
              <a:t>Hemodialysis</a:t>
            </a:r>
            <a:endParaRPr lang="en-US">
              <a:solidFill>
                <a:srgbClr val="FFAF18"/>
              </a:solidFill>
            </a:endParaRPr>
          </a:p>
        </p:txBody>
      </p:sp>
      <p:sp>
        <p:nvSpPr>
          <p:cNvPr id="11" name="Slide Number Placeholder 10"/>
          <p:cNvSpPr>
            <a:spLocks noGrp="1"/>
          </p:cNvSpPr>
          <p:nvPr>
            <p:ph type="sldNum" sz="quarter" idx="12"/>
          </p:nvPr>
        </p:nvSpPr>
        <p:spPr/>
        <p:txBody>
          <a:bodyPr/>
          <a:lstStyle/>
          <a:p>
            <a:pPr>
              <a:defRPr/>
            </a:pPr>
            <a:fld id="{DFE8AACF-BC80-AA4C-A8D8-930F20AFDF6F}" type="slidenum">
              <a:rPr lang="en-US" smtClean="0"/>
              <a:pPr>
                <a:defRPr/>
              </a:pPr>
              <a:t>82</a:t>
            </a:fld>
            <a:endParaRPr lang="en-US"/>
          </a:p>
        </p:txBody>
      </p:sp>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2_10_urinary_system-L.jpg"/>
          <p:cNvPicPr>
            <a:picLocks noChangeAspect="1"/>
          </p:cNvPicPr>
          <p:nvPr/>
        </p:nvPicPr>
        <p:blipFill>
          <a:blip r:embed="rId2"/>
          <a:stretch>
            <a:fillRect/>
          </a:stretch>
        </p:blipFill>
        <p:spPr>
          <a:xfrm>
            <a:off x="-1" y="1600200"/>
            <a:ext cx="9121411" cy="3429000"/>
          </a:xfrm>
          <a:prstGeom prst="rect">
            <a:avLst/>
          </a:prstGeom>
        </p:spPr>
      </p:pic>
      <p:sp>
        <p:nvSpPr>
          <p:cNvPr id="3" name="Slide Number Placeholder 2"/>
          <p:cNvSpPr>
            <a:spLocks noGrp="1"/>
          </p:cNvSpPr>
          <p:nvPr>
            <p:ph type="sldNum" sz="quarter" idx="12"/>
          </p:nvPr>
        </p:nvSpPr>
        <p:spPr/>
        <p:txBody>
          <a:bodyPr/>
          <a:lstStyle/>
          <a:p>
            <a:pPr>
              <a:defRPr/>
            </a:pPr>
            <a:fld id="{DFE8AACF-BC80-AA4C-A8D8-930F20AFDF6F}" type="slidenum">
              <a:rPr lang="en-US" smtClean="0"/>
              <a:pPr>
                <a:defRPr/>
              </a:pPr>
              <a:t>83</a:t>
            </a:fld>
            <a:endParaRPr lang="en-US"/>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p:cNvPicPr>
            <a:picLocks noChangeAspect="1" noChangeArrowheads="1"/>
          </p:cNvPicPr>
          <p:nvPr/>
        </p:nvPicPr>
        <p:blipFill>
          <a:blip r:embed="rId3"/>
          <a:srcRect/>
          <a:stretch>
            <a:fillRect/>
          </a:stretch>
        </p:blipFill>
        <p:spPr bwMode="auto">
          <a:xfrm>
            <a:off x="0" y="1108075"/>
            <a:ext cx="4876800" cy="4573588"/>
          </a:xfrm>
          <a:prstGeom prst="rect">
            <a:avLst/>
          </a:prstGeom>
          <a:noFill/>
          <a:ln w="9525">
            <a:noFill/>
            <a:miter lim="800000"/>
            <a:headEnd/>
            <a:tailEnd/>
          </a:ln>
        </p:spPr>
      </p:pic>
      <p:pic>
        <p:nvPicPr>
          <p:cNvPr id="149507" name="Picture 3"/>
          <p:cNvPicPr>
            <a:picLocks noChangeAspect="1" noChangeArrowheads="1"/>
          </p:cNvPicPr>
          <p:nvPr/>
        </p:nvPicPr>
        <p:blipFill>
          <a:blip r:embed="rId4"/>
          <a:srcRect/>
          <a:stretch>
            <a:fillRect/>
          </a:stretch>
        </p:blipFill>
        <p:spPr bwMode="auto">
          <a:xfrm>
            <a:off x="5181600" y="304800"/>
            <a:ext cx="1262063" cy="2514600"/>
          </a:xfrm>
          <a:prstGeom prst="rect">
            <a:avLst/>
          </a:prstGeom>
          <a:noFill/>
          <a:ln w="9525">
            <a:noFill/>
            <a:miter lim="800000"/>
            <a:headEnd/>
            <a:tailEnd/>
          </a:ln>
        </p:spPr>
      </p:pic>
      <p:pic>
        <p:nvPicPr>
          <p:cNvPr id="149508" name="Picture 4"/>
          <p:cNvPicPr>
            <a:picLocks noChangeAspect="1" noChangeArrowheads="1"/>
          </p:cNvPicPr>
          <p:nvPr/>
        </p:nvPicPr>
        <p:blipFill>
          <a:blip r:embed="rId5"/>
          <a:srcRect/>
          <a:stretch>
            <a:fillRect/>
          </a:stretch>
        </p:blipFill>
        <p:spPr bwMode="auto">
          <a:xfrm>
            <a:off x="7162800" y="2133600"/>
            <a:ext cx="1855788" cy="2590800"/>
          </a:xfrm>
          <a:prstGeom prst="rect">
            <a:avLst/>
          </a:prstGeom>
          <a:noFill/>
          <a:ln w="9525">
            <a:noFill/>
            <a:miter lim="800000"/>
            <a:headEnd/>
            <a:tailEnd/>
          </a:ln>
        </p:spPr>
      </p:pic>
      <p:sp>
        <p:nvSpPr>
          <p:cNvPr id="149509" name="Text Box 5"/>
          <p:cNvSpPr txBox="1">
            <a:spLocks noChangeArrowheads="1"/>
          </p:cNvSpPr>
          <p:nvPr/>
        </p:nvSpPr>
        <p:spPr bwMode="auto">
          <a:xfrm>
            <a:off x="762000" y="304800"/>
            <a:ext cx="3409950" cy="457200"/>
          </a:xfrm>
          <a:prstGeom prst="rect">
            <a:avLst/>
          </a:prstGeom>
          <a:noFill/>
          <a:ln w="9525">
            <a:noFill/>
            <a:miter lim="800000"/>
            <a:headEnd/>
            <a:tailEnd/>
          </a:ln>
        </p:spPr>
        <p:txBody>
          <a:bodyPr wrap="none">
            <a:prstTxWarp prst="textNoShape">
              <a:avLst/>
            </a:prstTxWarp>
            <a:spAutoFit/>
          </a:bodyPr>
          <a:lstStyle/>
          <a:p>
            <a:r>
              <a:rPr lang="en-US" dirty="0"/>
              <a:t>Two types of </a:t>
            </a:r>
            <a:r>
              <a:rPr lang="en-US" dirty="0" err="1"/>
              <a:t>nephrons</a:t>
            </a:r>
            <a:endParaRPr lang="en-US" dirty="0"/>
          </a:p>
        </p:txBody>
      </p:sp>
      <p:sp>
        <p:nvSpPr>
          <p:cNvPr id="149510" name="Rectangle 6"/>
          <p:cNvSpPr>
            <a:spLocks noChangeArrowheads="1"/>
          </p:cNvSpPr>
          <p:nvPr/>
        </p:nvSpPr>
        <p:spPr bwMode="auto">
          <a:xfrm>
            <a:off x="7070725" y="609600"/>
            <a:ext cx="2073275" cy="1187450"/>
          </a:xfrm>
          <a:prstGeom prst="rect">
            <a:avLst/>
          </a:prstGeom>
          <a:noFill/>
          <a:ln w="9525">
            <a:noFill/>
            <a:miter lim="800000"/>
            <a:headEnd/>
            <a:tailEnd/>
          </a:ln>
        </p:spPr>
        <p:txBody>
          <a:bodyPr>
            <a:prstTxWarp prst="textNoShape">
              <a:avLst/>
            </a:prstTxWarp>
            <a:spAutoFit/>
          </a:bodyPr>
          <a:lstStyle/>
          <a:p>
            <a:r>
              <a:rPr lang="en-US" u="sng"/>
              <a:t>Cortical</a:t>
            </a:r>
            <a:r>
              <a:rPr lang="en-US"/>
              <a:t> with short loops of Henle</a:t>
            </a:r>
          </a:p>
        </p:txBody>
      </p:sp>
      <p:sp>
        <p:nvSpPr>
          <p:cNvPr id="149511" name="Rectangle 7"/>
          <p:cNvSpPr>
            <a:spLocks noChangeArrowheads="1"/>
          </p:cNvSpPr>
          <p:nvPr/>
        </p:nvSpPr>
        <p:spPr bwMode="auto">
          <a:xfrm>
            <a:off x="4876800" y="2895600"/>
            <a:ext cx="2590800" cy="1187450"/>
          </a:xfrm>
          <a:prstGeom prst="rect">
            <a:avLst/>
          </a:prstGeom>
          <a:noFill/>
          <a:ln w="9525">
            <a:noFill/>
            <a:miter lim="800000"/>
            <a:headEnd/>
            <a:tailEnd/>
          </a:ln>
        </p:spPr>
        <p:txBody>
          <a:bodyPr>
            <a:prstTxWarp prst="textNoShape">
              <a:avLst/>
            </a:prstTxWarp>
            <a:spAutoFit/>
          </a:bodyPr>
          <a:lstStyle/>
          <a:p>
            <a:r>
              <a:rPr lang="en-US" u="sng"/>
              <a:t>Juxtamedullary </a:t>
            </a:r>
            <a:r>
              <a:rPr lang="en-US"/>
              <a:t>with long loops of Henle</a:t>
            </a:r>
          </a:p>
        </p:txBody>
      </p:sp>
      <p:sp>
        <p:nvSpPr>
          <p:cNvPr id="149512" name="Rectangle 8"/>
          <p:cNvSpPr>
            <a:spLocks noChangeArrowheads="1"/>
          </p:cNvSpPr>
          <p:nvPr/>
        </p:nvSpPr>
        <p:spPr bwMode="auto">
          <a:xfrm>
            <a:off x="331788" y="5808663"/>
            <a:ext cx="8431212" cy="915987"/>
          </a:xfrm>
          <a:prstGeom prst="rect">
            <a:avLst/>
          </a:prstGeom>
          <a:noFill/>
          <a:ln w="9525">
            <a:noFill/>
            <a:miter lim="800000"/>
            <a:headEnd/>
            <a:tailEnd/>
          </a:ln>
        </p:spPr>
        <p:txBody>
          <a:bodyPr>
            <a:prstTxWarp prst="textNoShape">
              <a:avLst/>
            </a:prstTxWarp>
            <a:spAutoFit/>
          </a:bodyPr>
          <a:lstStyle/>
          <a:p>
            <a:r>
              <a:rPr lang="en-US" sz="1800"/>
              <a:t>Both participate in filtration, but juxtaglomerular nephrons also function in the maintenance of an osmotic gradient in the medulla that is crucial to produce concentrated urine and hence to conserve water.</a:t>
            </a:r>
            <a:endParaRPr lang="en-US"/>
          </a:p>
        </p:txBody>
      </p:sp>
      <p:sp>
        <p:nvSpPr>
          <p:cNvPr id="9" name="Slide Number Placeholder 8"/>
          <p:cNvSpPr>
            <a:spLocks noGrp="1"/>
          </p:cNvSpPr>
          <p:nvPr>
            <p:ph type="sldNum" sz="quarter" idx="12"/>
          </p:nvPr>
        </p:nvSpPr>
        <p:spPr/>
        <p:txBody>
          <a:bodyPr/>
          <a:lstStyle/>
          <a:p>
            <a:pPr>
              <a:defRPr/>
            </a:pPr>
            <a:fld id="{DFE8AACF-BC80-AA4C-A8D8-930F20AFDF6F}" type="slidenum">
              <a:rPr lang="en-US" smtClean="0"/>
              <a:pPr>
                <a:defRPr/>
              </a:pPr>
              <a:t>84</a:t>
            </a:fld>
            <a:endParaRPr lang="en-US"/>
          </a:p>
        </p:txBody>
      </p:sp>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p:cNvPicPr>
            <a:picLocks noChangeAspect="1" noChangeArrowheads="1"/>
          </p:cNvPicPr>
          <p:nvPr/>
        </p:nvPicPr>
        <p:blipFill>
          <a:blip r:embed="rId3"/>
          <a:srcRect/>
          <a:stretch>
            <a:fillRect/>
          </a:stretch>
        </p:blipFill>
        <p:spPr bwMode="auto">
          <a:xfrm>
            <a:off x="-228600" y="0"/>
            <a:ext cx="6400800" cy="6002338"/>
          </a:xfrm>
          <a:prstGeom prst="rect">
            <a:avLst/>
          </a:prstGeom>
          <a:noFill/>
          <a:ln w="9525">
            <a:noFill/>
            <a:miter lim="800000"/>
            <a:headEnd/>
            <a:tailEnd/>
          </a:ln>
        </p:spPr>
      </p:pic>
      <p:sp>
        <p:nvSpPr>
          <p:cNvPr id="153603" name="Rectangle 3"/>
          <p:cNvSpPr>
            <a:spLocks noChangeArrowheads="1"/>
          </p:cNvSpPr>
          <p:nvPr/>
        </p:nvSpPr>
        <p:spPr bwMode="auto">
          <a:xfrm>
            <a:off x="6016625" y="87313"/>
            <a:ext cx="3127375" cy="4473575"/>
          </a:xfrm>
          <a:prstGeom prst="rect">
            <a:avLst/>
          </a:prstGeom>
          <a:noFill/>
          <a:ln w="9525">
            <a:noFill/>
            <a:miter lim="800000"/>
            <a:headEnd/>
            <a:tailEnd/>
          </a:ln>
        </p:spPr>
        <p:txBody>
          <a:bodyPr>
            <a:prstTxWarp prst="textNoShape">
              <a:avLst/>
            </a:prstTxWarp>
            <a:spAutoFit/>
          </a:bodyPr>
          <a:lstStyle/>
          <a:p>
            <a:r>
              <a:rPr lang="en-US"/>
              <a:t>Remember</a:t>
            </a:r>
          </a:p>
          <a:p>
            <a:endParaRPr lang="en-US"/>
          </a:p>
          <a:p>
            <a:r>
              <a:rPr lang="en-US"/>
              <a:t>-Bowman’s capsule</a:t>
            </a:r>
          </a:p>
          <a:p>
            <a:r>
              <a:rPr lang="en-US"/>
              <a:t>-Glomerulus</a:t>
            </a:r>
          </a:p>
          <a:p>
            <a:r>
              <a:rPr lang="en-US"/>
              <a:t>-Proximal convoluted tubule</a:t>
            </a:r>
          </a:p>
          <a:p>
            <a:r>
              <a:rPr lang="en-US"/>
              <a:t>-Proximal straight tubule</a:t>
            </a:r>
          </a:p>
          <a:p>
            <a:r>
              <a:rPr lang="en-US"/>
              <a:t>-Descending limb of loop of Henle</a:t>
            </a:r>
          </a:p>
          <a:p>
            <a:r>
              <a:rPr lang="en-US"/>
              <a:t>-Thin ascending limb of loop of Henle</a:t>
            </a:r>
          </a:p>
        </p:txBody>
      </p:sp>
      <p:sp>
        <p:nvSpPr>
          <p:cNvPr id="153604" name="Rectangle 4"/>
          <p:cNvSpPr>
            <a:spLocks noChangeArrowheads="1"/>
          </p:cNvSpPr>
          <p:nvPr/>
        </p:nvSpPr>
        <p:spPr bwMode="auto">
          <a:xfrm>
            <a:off x="5181600" y="4800600"/>
            <a:ext cx="3738563" cy="822325"/>
          </a:xfrm>
          <a:prstGeom prst="rect">
            <a:avLst/>
          </a:prstGeom>
          <a:noFill/>
          <a:ln w="9525">
            <a:noFill/>
            <a:miter lim="800000"/>
            <a:headEnd/>
            <a:tailEnd/>
          </a:ln>
        </p:spPr>
        <p:txBody>
          <a:bodyPr wrap="none">
            <a:prstTxWarp prst="textNoShape">
              <a:avLst/>
            </a:prstTxWarp>
            <a:spAutoFit/>
          </a:bodyPr>
          <a:lstStyle/>
          <a:p>
            <a:r>
              <a:rPr lang="en-US"/>
              <a:t>-Distal convoluted tubule</a:t>
            </a:r>
          </a:p>
          <a:p>
            <a:r>
              <a:rPr lang="en-US"/>
              <a:t>-Collecting duct</a:t>
            </a:r>
          </a:p>
        </p:txBody>
      </p:sp>
      <p:sp>
        <p:nvSpPr>
          <p:cNvPr id="5" name="Slide Number Placeholder 4"/>
          <p:cNvSpPr>
            <a:spLocks noGrp="1"/>
          </p:cNvSpPr>
          <p:nvPr>
            <p:ph type="sldNum" sz="quarter" idx="12"/>
          </p:nvPr>
        </p:nvSpPr>
        <p:spPr/>
        <p:txBody>
          <a:bodyPr/>
          <a:lstStyle/>
          <a:p>
            <a:pPr>
              <a:defRPr/>
            </a:pPr>
            <a:fld id="{DFE8AACF-BC80-AA4C-A8D8-930F20AFDF6F}" type="slidenum">
              <a:rPr lang="en-US" smtClean="0"/>
              <a:pPr>
                <a:defRPr/>
              </a:pPr>
              <a:t>85</a:t>
            </a:fld>
            <a:endParaRPr lang="en-US"/>
          </a:p>
        </p:txBody>
      </p:sp>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2_11_nephrons-L.jpg"/>
          <p:cNvPicPr>
            <a:picLocks noChangeAspect="1"/>
          </p:cNvPicPr>
          <p:nvPr/>
        </p:nvPicPr>
        <p:blipFill>
          <a:blip r:embed="rId2"/>
          <a:stretch>
            <a:fillRect/>
          </a:stretch>
        </p:blipFill>
        <p:spPr>
          <a:xfrm>
            <a:off x="1676400" y="0"/>
            <a:ext cx="4804568" cy="6858000"/>
          </a:xfrm>
          <a:prstGeom prst="rect">
            <a:avLst/>
          </a:prstGeom>
        </p:spPr>
      </p:pic>
      <p:sp>
        <p:nvSpPr>
          <p:cNvPr id="3" name="Slide Number Placeholder 2"/>
          <p:cNvSpPr>
            <a:spLocks noGrp="1"/>
          </p:cNvSpPr>
          <p:nvPr>
            <p:ph type="sldNum" sz="quarter" idx="12"/>
          </p:nvPr>
        </p:nvSpPr>
        <p:spPr/>
        <p:txBody>
          <a:bodyPr/>
          <a:lstStyle/>
          <a:p>
            <a:pPr>
              <a:defRPr/>
            </a:pPr>
            <a:fld id="{DFE8AACF-BC80-AA4C-A8D8-930F20AFDF6F}" type="slidenum">
              <a:rPr lang="en-US" smtClean="0"/>
              <a:pPr>
                <a:defRPr/>
              </a:pPr>
              <a:t>86</a:t>
            </a:fld>
            <a:endParaRPr lang="en-US"/>
          </a:p>
        </p:txBody>
      </p:sp>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42_12a_renal_corpuscle-L.jpg"/>
          <p:cNvPicPr>
            <a:picLocks noChangeAspect="1"/>
          </p:cNvPicPr>
          <p:nvPr/>
        </p:nvPicPr>
        <p:blipFill>
          <a:blip r:embed="rId2"/>
          <a:stretch>
            <a:fillRect/>
          </a:stretch>
        </p:blipFill>
        <p:spPr>
          <a:xfrm>
            <a:off x="685800" y="838200"/>
            <a:ext cx="7242176" cy="5314950"/>
          </a:xfrm>
          <a:prstGeom prst="rect">
            <a:avLst/>
          </a:prstGeom>
        </p:spPr>
      </p:pic>
      <p:sp>
        <p:nvSpPr>
          <p:cNvPr id="3" name="Slide Number Placeholder 2"/>
          <p:cNvSpPr>
            <a:spLocks noGrp="1"/>
          </p:cNvSpPr>
          <p:nvPr>
            <p:ph type="sldNum" sz="quarter" idx="12"/>
          </p:nvPr>
        </p:nvSpPr>
        <p:spPr/>
        <p:txBody>
          <a:bodyPr/>
          <a:lstStyle/>
          <a:p>
            <a:pPr>
              <a:defRPr/>
            </a:pPr>
            <a:fld id="{DFE8AACF-BC80-AA4C-A8D8-930F20AFDF6F}" type="slidenum">
              <a:rPr lang="en-US" smtClean="0"/>
              <a:pPr>
                <a:defRPr/>
              </a:pPr>
              <a:t>87</a:t>
            </a:fld>
            <a:endParaRPr lang="en-US"/>
          </a:p>
        </p:txBody>
      </p:sp>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2_12b_renal_corpuscle-L.jpg"/>
          <p:cNvPicPr>
            <a:picLocks noChangeAspect="1"/>
          </p:cNvPicPr>
          <p:nvPr/>
        </p:nvPicPr>
        <p:blipFill>
          <a:blip r:embed="rId2"/>
          <a:stretch>
            <a:fillRect/>
          </a:stretch>
        </p:blipFill>
        <p:spPr>
          <a:xfrm>
            <a:off x="914400" y="990600"/>
            <a:ext cx="7566026" cy="4610100"/>
          </a:xfrm>
          <a:prstGeom prst="rect">
            <a:avLst/>
          </a:prstGeom>
        </p:spPr>
      </p:pic>
      <p:sp>
        <p:nvSpPr>
          <p:cNvPr id="3" name="Slide Number Placeholder 2"/>
          <p:cNvSpPr>
            <a:spLocks noGrp="1"/>
          </p:cNvSpPr>
          <p:nvPr>
            <p:ph type="sldNum" sz="quarter" idx="12"/>
          </p:nvPr>
        </p:nvSpPr>
        <p:spPr/>
        <p:txBody>
          <a:bodyPr/>
          <a:lstStyle/>
          <a:p>
            <a:pPr>
              <a:defRPr/>
            </a:pPr>
            <a:fld id="{DFE8AACF-BC80-AA4C-A8D8-930F20AFDF6F}" type="slidenum">
              <a:rPr lang="en-US" smtClean="0"/>
              <a:pPr>
                <a:defRPr/>
              </a:pPr>
              <a:t>88</a:t>
            </a:fld>
            <a:endParaRPr lang="en-US"/>
          </a:p>
        </p:txBody>
      </p:sp>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2_13a_proximal_tubule-L.jpg"/>
          <p:cNvPicPr>
            <a:picLocks noChangeAspect="1"/>
          </p:cNvPicPr>
          <p:nvPr/>
        </p:nvPicPr>
        <p:blipFill>
          <a:blip r:embed="rId2"/>
          <a:stretch>
            <a:fillRect/>
          </a:stretch>
        </p:blipFill>
        <p:spPr>
          <a:xfrm>
            <a:off x="0" y="304800"/>
            <a:ext cx="3683000" cy="5591175"/>
          </a:xfrm>
          <a:prstGeom prst="rect">
            <a:avLst/>
          </a:prstGeom>
        </p:spPr>
      </p:pic>
      <p:pic>
        <p:nvPicPr>
          <p:cNvPr id="3" name="Picture 2" descr="42_13b_proximal_tubule-L.jpg"/>
          <p:cNvPicPr>
            <a:picLocks noChangeAspect="1"/>
          </p:cNvPicPr>
          <p:nvPr/>
        </p:nvPicPr>
        <p:blipFill>
          <a:blip r:embed="rId3"/>
          <a:stretch>
            <a:fillRect/>
          </a:stretch>
        </p:blipFill>
        <p:spPr>
          <a:xfrm>
            <a:off x="3193487" y="1143000"/>
            <a:ext cx="5950513" cy="4540250"/>
          </a:xfrm>
          <a:prstGeom prst="rect">
            <a:avLst/>
          </a:prstGeom>
        </p:spPr>
      </p:pic>
      <p:sp>
        <p:nvSpPr>
          <p:cNvPr id="4" name="Slide Number Placeholder 3"/>
          <p:cNvSpPr>
            <a:spLocks noGrp="1"/>
          </p:cNvSpPr>
          <p:nvPr>
            <p:ph type="sldNum" sz="quarter" idx="12"/>
          </p:nvPr>
        </p:nvSpPr>
        <p:spPr/>
        <p:txBody>
          <a:bodyPr/>
          <a:lstStyle/>
          <a:p>
            <a:pPr>
              <a:defRPr/>
            </a:pPr>
            <a:fld id="{DFE8AACF-BC80-AA4C-A8D8-930F20AFDF6F}" type="slidenum">
              <a:rPr lang="en-US" smtClean="0"/>
              <a:pPr>
                <a:defRPr/>
              </a:pPr>
              <a:t>89</a:t>
            </a:fld>
            <a:endParaRPr lang="en-US"/>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0" y="0"/>
            <a:ext cx="8991600" cy="2895600"/>
          </a:xfrm>
          <a:prstGeom prst="rect">
            <a:avLst/>
          </a:prstGeom>
          <a:noFill/>
          <a:ln w="9525">
            <a:noFill/>
            <a:miter lim="800000"/>
            <a:headEnd/>
            <a:tailEnd/>
          </a:ln>
        </p:spPr>
        <p:txBody>
          <a:bodyPr>
            <a:prstTxWarp prst="textNoShape">
              <a:avLst/>
            </a:prstTxWarp>
            <a:spAutoFit/>
          </a:bodyPr>
          <a:lstStyle/>
          <a:p>
            <a:pPr marL="457200" indent="-457200"/>
            <a:r>
              <a:rPr lang="en-US" sz="2000"/>
              <a:t>The three colligative properties of importance for physiology are:</a:t>
            </a:r>
          </a:p>
          <a:p>
            <a:pPr marL="457200" indent="-457200">
              <a:buFont typeface="Times" charset="0"/>
              <a:buAutoNum type="arabicParenR"/>
            </a:pPr>
            <a:r>
              <a:rPr lang="en-US" sz="2000" b="1"/>
              <a:t>Osmotic pressure</a:t>
            </a:r>
            <a:r>
              <a:rPr lang="en-US" sz="2000"/>
              <a:t> (next slide)</a:t>
            </a:r>
          </a:p>
          <a:p>
            <a:pPr marL="457200" indent="-457200">
              <a:buFont typeface="Times" charset="0"/>
              <a:buNone/>
            </a:pPr>
            <a:r>
              <a:rPr lang="en-US" sz="2000" b="1"/>
              <a:t>2) Freezing point</a:t>
            </a:r>
            <a:r>
              <a:rPr lang="en-US" sz="2000"/>
              <a:t>: The temperature at which a liquid changes state to a solid.</a:t>
            </a:r>
          </a:p>
          <a:p>
            <a:pPr marL="457200" indent="-457200">
              <a:buFont typeface="Times" charset="0"/>
              <a:buNone/>
            </a:pPr>
            <a:r>
              <a:rPr lang="en-US" sz="2000"/>
              <a:t>and</a:t>
            </a:r>
          </a:p>
          <a:p>
            <a:pPr marL="457200" indent="-457200">
              <a:buFont typeface="Times" charset="0"/>
              <a:buNone/>
            </a:pPr>
            <a:r>
              <a:rPr lang="en-US" sz="2000" b="1"/>
              <a:t>3)</a:t>
            </a:r>
            <a:r>
              <a:rPr lang="en-US" sz="2000"/>
              <a:t> </a:t>
            </a:r>
            <a:r>
              <a:rPr lang="en-US" sz="2000" b="1"/>
              <a:t>Saturation water vapor pressure</a:t>
            </a:r>
            <a:r>
              <a:rPr lang="en-US" sz="2000"/>
              <a:t>: The pressure exerted by water in a closed container when there are as many molecules returning to the liquid state as escaping it.</a:t>
            </a:r>
            <a:r>
              <a:rPr lang="en-US"/>
              <a:t> </a:t>
            </a:r>
          </a:p>
          <a:p>
            <a:pPr marL="457200" indent="-457200">
              <a:buFont typeface="Times" charset="0"/>
              <a:buChar char="•"/>
            </a:pPr>
            <a:endParaRPr lang="en-US"/>
          </a:p>
        </p:txBody>
      </p:sp>
      <p:pic>
        <p:nvPicPr>
          <p:cNvPr id="28675" name="Picture 8"/>
          <p:cNvPicPr>
            <a:picLocks noChangeAspect="1" noChangeArrowheads="1"/>
          </p:cNvPicPr>
          <p:nvPr/>
        </p:nvPicPr>
        <p:blipFill>
          <a:blip r:embed="rId3"/>
          <a:srcRect/>
          <a:stretch>
            <a:fillRect/>
          </a:stretch>
        </p:blipFill>
        <p:spPr bwMode="auto">
          <a:xfrm>
            <a:off x="1752600" y="3657600"/>
            <a:ext cx="5080000" cy="26162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DFE8AACF-BC80-AA4C-A8D8-930F20AFDF6F}" type="slidenum">
              <a:rPr lang="en-US" smtClean="0"/>
              <a:pPr>
                <a:defRPr/>
              </a:pPr>
              <a:t>9</a:t>
            </a:fld>
            <a:endParaRPr lang="en-US"/>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2_13b_proximal_tubule-L.jpg"/>
          <p:cNvPicPr>
            <a:picLocks noChangeAspect="1"/>
          </p:cNvPicPr>
          <p:nvPr/>
        </p:nvPicPr>
        <p:blipFill>
          <a:blip r:embed="rId2"/>
          <a:stretch>
            <a:fillRect/>
          </a:stretch>
        </p:blipFill>
        <p:spPr>
          <a:xfrm>
            <a:off x="136758" y="-14540"/>
            <a:ext cx="9007243" cy="6872540"/>
          </a:xfrm>
          <a:prstGeom prst="rect">
            <a:avLst/>
          </a:prstGeom>
        </p:spPr>
      </p:pic>
      <p:sp>
        <p:nvSpPr>
          <p:cNvPr id="3" name="Slide Number Placeholder 2"/>
          <p:cNvSpPr>
            <a:spLocks noGrp="1"/>
          </p:cNvSpPr>
          <p:nvPr>
            <p:ph type="sldNum" sz="quarter" idx="12"/>
          </p:nvPr>
        </p:nvSpPr>
        <p:spPr/>
        <p:txBody>
          <a:bodyPr/>
          <a:lstStyle/>
          <a:p>
            <a:pPr>
              <a:defRPr/>
            </a:pPr>
            <a:fld id="{DFE8AACF-BC80-AA4C-A8D8-930F20AFDF6F}" type="slidenum">
              <a:rPr lang="en-US" smtClean="0"/>
              <a:pPr>
                <a:defRPr/>
              </a:pPr>
              <a:t>90</a:t>
            </a:fld>
            <a:endParaRPr lang="en-US"/>
          </a:p>
        </p:txBody>
      </p:sp>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057400"/>
            <a:ext cx="4800600" cy="2677656"/>
          </a:xfrm>
          <a:prstGeom prst="rect">
            <a:avLst/>
          </a:prstGeom>
          <a:noFill/>
        </p:spPr>
        <p:txBody>
          <a:bodyPr wrap="square" rtlCol="0">
            <a:spAutoFit/>
          </a:bodyPr>
          <a:lstStyle/>
          <a:p>
            <a:r>
              <a:rPr lang="es-ES_tradnl" dirty="0" err="1" smtClean="0"/>
              <a:t>The</a:t>
            </a:r>
            <a:r>
              <a:rPr lang="es-ES_tradnl" dirty="0" smtClean="0"/>
              <a:t> proximal </a:t>
            </a:r>
            <a:r>
              <a:rPr lang="es-ES_tradnl" dirty="0" err="1" smtClean="0"/>
              <a:t>tubule</a:t>
            </a:r>
            <a:r>
              <a:rPr lang="es-ES_tradnl" dirty="0" smtClean="0"/>
              <a:t>  </a:t>
            </a:r>
            <a:r>
              <a:rPr lang="es-ES_tradnl" dirty="0" err="1" smtClean="0"/>
              <a:t>is</a:t>
            </a:r>
            <a:r>
              <a:rPr lang="es-ES_tradnl" dirty="0" smtClean="0"/>
              <a:t> </a:t>
            </a:r>
            <a:r>
              <a:rPr lang="es-ES_tradnl" dirty="0" err="1" smtClean="0"/>
              <a:t>the</a:t>
            </a:r>
            <a:r>
              <a:rPr lang="es-ES_tradnl" dirty="0" smtClean="0"/>
              <a:t> </a:t>
            </a:r>
            <a:r>
              <a:rPr lang="es-ES_tradnl" dirty="0" err="1" smtClean="0"/>
              <a:t>main</a:t>
            </a:r>
            <a:r>
              <a:rPr lang="es-ES_tradnl" dirty="0" smtClean="0"/>
              <a:t> </a:t>
            </a:r>
            <a:r>
              <a:rPr lang="es-ES_tradnl" dirty="0" err="1" smtClean="0"/>
              <a:t>site</a:t>
            </a:r>
            <a:r>
              <a:rPr lang="es-ES_tradnl" dirty="0" smtClean="0"/>
              <a:t> </a:t>
            </a:r>
            <a:r>
              <a:rPr lang="es-ES_tradnl" dirty="0" err="1" smtClean="0"/>
              <a:t>for</a:t>
            </a:r>
            <a:r>
              <a:rPr lang="es-ES_tradnl" dirty="0" smtClean="0"/>
              <a:t> </a:t>
            </a:r>
            <a:r>
              <a:rPr lang="es-ES_tradnl" dirty="0" err="1" smtClean="0"/>
              <a:t>reabsorption</a:t>
            </a:r>
            <a:r>
              <a:rPr lang="es-ES_tradnl" dirty="0" smtClean="0"/>
              <a:t> </a:t>
            </a:r>
            <a:r>
              <a:rPr lang="es-ES_tradnl" dirty="0" err="1" smtClean="0"/>
              <a:t>of</a:t>
            </a:r>
            <a:r>
              <a:rPr lang="es-ES_tradnl" dirty="0" smtClean="0"/>
              <a:t> </a:t>
            </a:r>
            <a:r>
              <a:rPr lang="es-ES_tradnl" dirty="0" err="1" smtClean="0"/>
              <a:t>nutrients</a:t>
            </a:r>
            <a:r>
              <a:rPr lang="es-ES_tradnl" dirty="0" smtClean="0"/>
              <a:t>, </a:t>
            </a:r>
            <a:r>
              <a:rPr lang="es-ES_tradnl" dirty="0" err="1" smtClean="0"/>
              <a:t>salts</a:t>
            </a:r>
            <a:r>
              <a:rPr lang="es-ES_tradnl" dirty="0" smtClean="0"/>
              <a:t>, </a:t>
            </a:r>
            <a:r>
              <a:rPr lang="es-ES_tradnl" dirty="0" err="1" smtClean="0"/>
              <a:t>and</a:t>
            </a:r>
            <a:r>
              <a:rPr lang="es-ES_tradnl" dirty="0" smtClean="0"/>
              <a:t> </a:t>
            </a:r>
            <a:r>
              <a:rPr lang="es-ES_tradnl" dirty="0" err="1" smtClean="0"/>
              <a:t>water</a:t>
            </a:r>
            <a:r>
              <a:rPr lang="es-ES_tradnl" dirty="0" smtClean="0"/>
              <a:t> in </a:t>
            </a:r>
            <a:r>
              <a:rPr lang="es-ES_tradnl" dirty="0" err="1" smtClean="0"/>
              <a:t>the</a:t>
            </a:r>
            <a:r>
              <a:rPr lang="es-ES_tradnl" dirty="0" smtClean="0"/>
              <a:t> </a:t>
            </a:r>
            <a:r>
              <a:rPr lang="es-ES_tradnl" dirty="0" err="1" smtClean="0"/>
              <a:t>nephron</a:t>
            </a:r>
            <a:r>
              <a:rPr lang="es-ES_tradnl" dirty="0" smtClean="0"/>
              <a:t>.</a:t>
            </a:r>
          </a:p>
          <a:p>
            <a:endParaRPr lang="es-ES_tradnl" dirty="0" smtClean="0"/>
          </a:p>
          <a:p>
            <a:r>
              <a:rPr lang="es-ES_tradnl" dirty="0" err="1" smtClean="0"/>
              <a:t>Its</a:t>
            </a:r>
            <a:r>
              <a:rPr lang="es-ES_tradnl" dirty="0" smtClean="0"/>
              <a:t> </a:t>
            </a:r>
            <a:r>
              <a:rPr lang="es-ES_tradnl" dirty="0" err="1" smtClean="0"/>
              <a:t>epithelium</a:t>
            </a:r>
            <a:r>
              <a:rPr lang="es-ES_tradnl" dirty="0" smtClean="0"/>
              <a:t> has </a:t>
            </a:r>
            <a:r>
              <a:rPr lang="es-ES_tradnl" dirty="0" err="1" smtClean="0"/>
              <a:t>microvilli</a:t>
            </a:r>
            <a:r>
              <a:rPr lang="es-ES_tradnl" dirty="0" smtClean="0"/>
              <a:t> </a:t>
            </a:r>
            <a:r>
              <a:rPr lang="es-ES_tradnl" dirty="0" err="1" smtClean="0"/>
              <a:t>just</a:t>
            </a:r>
            <a:r>
              <a:rPr lang="es-ES_tradnl" dirty="0" smtClean="0"/>
              <a:t> </a:t>
            </a:r>
            <a:r>
              <a:rPr lang="es-ES_tradnl" dirty="0" err="1" smtClean="0"/>
              <a:t>like</a:t>
            </a:r>
            <a:r>
              <a:rPr lang="es-ES_tradnl" dirty="0" smtClean="0"/>
              <a:t> </a:t>
            </a:r>
            <a:r>
              <a:rPr lang="es-ES_tradnl" dirty="0" err="1" smtClean="0"/>
              <a:t>the</a:t>
            </a:r>
            <a:r>
              <a:rPr lang="es-ES_tradnl" dirty="0" smtClean="0"/>
              <a:t> </a:t>
            </a:r>
            <a:r>
              <a:rPr lang="es-ES_tradnl" dirty="0" err="1" smtClean="0"/>
              <a:t>cell</a:t>
            </a:r>
            <a:r>
              <a:rPr lang="es-ES_tradnl" dirty="0" smtClean="0"/>
              <a:t> in </a:t>
            </a:r>
            <a:r>
              <a:rPr lang="es-ES_tradnl" dirty="0" err="1" smtClean="0"/>
              <a:t>the</a:t>
            </a:r>
            <a:r>
              <a:rPr lang="es-ES_tradnl" dirty="0" smtClean="0"/>
              <a:t>.....</a:t>
            </a:r>
            <a:endParaRPr lang="es-ES_tradnl" dirty="0"/>
          </a:p>
        </p:txBody>
      </p:sp>
      <p:pic>
        <p:nvPicPr>
          <p:cNvPr id="3" name="Picture 2" descr="42_13a_proximal_tubule-L.jpg"/>
          <p:cNvPicPr>
            <a:picLocks noChangeAspect="1"/>
          </p:cNvPicPr>
          <p:nvPr/>
        </p:nvPicPr>
        <p:blipFill>
          <a:blip r:embed="rId2"/>
          <a:stretch>
            <a:fillRect/>
          </a:stretch>
        </p:blipFill>
        <p:spPr>
          <a:xfrm>
            <a:off x="5105400" y="304800"/>
            <a:ext cx="4038600" cy="6131012"/>
          </a:xfrm>
          <a:prstGeom prst="rect">
            <a:avLst/>
          </a:prstGeom>
        </p:spPr>
      </p:pic>
      <p:sp>
        <p:nvSpPr>
          <p:cNvPr id="4" name="Slide Number Placeholder 3"/>
          <p:cNvSpPr>
            <a:spLocks noGrp="1"/>
          </p:cNvSpPr>
          <p:nvPr>
            <p:ph type="sldNum" sz="quarter" idx="12"/>
          </p:nvPr>
        </p:nvSpPr>
        <p:spPr/>
        <p:txBody>
          <a:bodyPr/>
          <a:lstStyle/>
          <a:p>
            <a:pPr>
              <a:defRPr/>
            </a:pPr>
            <a:fld id="{DFE8AACF-BC80-AA4C-A8D8-930F20AFDF6F}" type="slidenum">
              <a:rPr lang="en-US" smtClean="0"/>
              <a:pPr>
                <a:defRPr/>
              </a:pPr>
              <a:t>91</a:t>
            </a:fld>
            <a:endParaRPr lang="en-US"/>
          </a:p>
        </p:txBody>
      </p:sp>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ChangeArrowheads="1"/>
          </p:cNvSpPr>
          <p:nvPr/>
        </p:nvSpPr>
        <p:spPr bwMode="auto">
          <a:xfrm>
            <a:off x="3276600" y="152400"/>
            <a:ext cx="2136775" cy="457200"/>
          </a:xfrm>
          <a:prstGeom prst="rect">
            <a:avLst/>
          </a:prstGeom>
          <a:noFill/>
          <a:ln w="9525">
            <a:noFill/>
            <a:miter lim="800000"/>
            <a:headEnd/>
            <a:tailEnd/>
          </a:ln>
        </p:spPr>
        <p:txBody>
          <a:bodyPr wrap="none">
            <a:prstTxWarp prst="textNoShape">
              <a:avLst/>
            </a:prstTxWarp>
            <a:spAutoFit/>
          </a:bodyPr>
          <a:lstStyle/>
          <a:p>
            <a:r>
              <a:rPr lang="en-US"/>
              <a:t>To Remember</a:t>
            </a:r>
          </a:p>
        </p:txBody>
      </p:sp>
      <p:sp>
        <p:nvSpPr>
          <p:cNvPr id="155651" name="Rectangle 3"/>
          <p:cNvSpPr>
            <a:spLocks noChangeArrowheads="1"/>
          </p:cNvSpPr>
          <p:nvPr/>
        </p:nvSpPr>
        <p:spPr bwMode="auto">
          <a:xfrm>
            <a:off x="228600" y="685800"/>
            <a:ext cx="8645525" cy="4893647"/>
          </a:xfrm>
          <a:prstGeom prst="rect">
            <a:avLst/>
          </a:prstGeom>
          <a:noFill/>
          <a:ln w="9525">
            <a:noFill/>
            <a:miter lim="800000"/>
            <a:headEnd/>
            <a:tailEnd/>
          </a:ln>
        </p:spPr>
        <p:txBody>
          <a:bodyPr>
            <a:prstTxWarp prst="textNoShape">
              <a:avLst/>
            </a:prstTxWarp>
            <a:spAutoFit/>
          </a:bodyPr>
          <a:lstStyle/>
          <a:p>
            <a:r>
              <a:rPr lang="en-US" dirty="0">
                <a:solidFill>
                  <a:srgbClr val="0000FF"/>
                </a:solidFill>
                <a:ea typeface="ＭＳ Ｐゴシック" charset="-128"/>
                <a:cs typeface="ＭＳ Ｐゴシック" charset="-128"/>
              </a:rPr>
              <a:t>-Mammalian/avian kidneys have 3 regions: cortex, medulla, and papilla.</a:t>
            </a:r>
          </a:p>
          <a:p>
            <a:r>
              <a:rPr lang="en-US" dirty="0">
                <a:solidFill>
                  <a:srgbClr val="0000FF"/>
                </a:solidFill>
                <a:ea typeface="ＭＳ Ｐゴシック" charset="-128"/>
                <a:cs typeface="ＭＳ Ｐゴシック" charset="-128"/>
              </a:rPr>
              <a:t>-The functional filtering units of the kidney are called </a:t>
            </a:r>
            <a:r>
              <a:rPr lang="en-US" dirty="0" err="1">
                <a:solidFill>
                  <a:srgbClr val="0000FF"/>
                </a:solidFill>
                <a:ea typeface="ＭＳ Ｐゴシック" charset="-128"/>
                <a:cs typeface="ＭＳ Ｐゴシック" charset="-128"/>
              </a:rPr>
              <a:t>nephrons</a:t>
            </a:r>
            <a:r>
              <a:rPr lang="en-US" dirty="0">
                <a:solidFill>
                  <a:srgbClr val="0000FF"/>
                </a:solidFill>
                <a:ea typeface="ＭＳ Ｐゴシック" charset="-128"/>
                <a:cs typeface="ＭＳ Ｐゴシック" charset="-128"/>
              </a:rPr>
              <a:t>.</a:t>
            </a:r>
          </a:p>
          <a:p>
            <a:r>
              <a:rPr lang="en-US" dirty="0">
                <a:solidFill>
                  <a:srgbClr val="0000FF"/>
                </a:solidFill>
                <a:ea typeface="ＭＳ Ｐゴシック" charset="-128"/>
                <a:cs typeface="ＭＳ Ｐゴシック" charset="-128"/>
              </a:rPr>
              <a:t>-</a:t>
            </a:r>
            <a:r>
              <a:rPr lang="en-US" dirty="0" err="1">
                <a:solidFill>
                  <a:srgbClr val="0000FF"/>
                </a:solidFill>
                <a:ea typeface="ＭＳ Ｐゴシック" charset="-128"/>
                <a:cs typeface="ＭＳ Ｐゴシック" charset="-128"/>
              </a:rPr>
              <a:t>Nephrons</a:t>
            </a:r>
            <a:r>
              <a:rPr lang="en-US" dirty="0">
                <a:solidFill>
                  <a:srgbClr val="0000FF"/>
                </a:solidFill>
                <a:ea typeface="ＭＳ Ｐゴシック" charset="-128"/>
                <a:cs typeface="ＭＳ Ｐゴシック" charset="-128"/>
              </a:rPr>
              <a:t> filtrate, recover, and secrete materials.</a:t>
            </a:r>
          </a:p>
          <a:p>
            <a:r>
              <a:rPr lang="en-US" dirty="0">
                <a:solidFill>
                  <a:srgbClr val="0000FF"/>
                </a:solidFill>
                <a:ea typeface="ＭＳ Ｐゴシック" charset="-128"/>
                <a:cs typeface="ＭＳ Ｐゴシック" charset="-128"/>
              </a:rPr>
              <a:t>-Mammals and birds have two types of </a:t>
            </a:r>
            <a:r>
              <a:rPr lang="en-US" dirty="0" err="1">
                <a:solidFill>
                  <a:srgbClr val="0000FF"/>
                </a:solidFill>
                <a:ea typeface="ＭＳ Ｐゴシック" charset="-128"/>
                <a:cs typeface="ＭＳ Ｐゴシック" charset="-128"/>
              </a:rPr>
              <a:t>nephrons</a:t>
            </a:r>
            <a:r>
              <a:rPr lang="en-US" dirty="0">
                <a:solidFill>
                  <a:srgbClr val="0000FF"/>
                </a:solidFill>
                <a:ea typeface="ＭＳ Ｐゴシック" charset="-128"/>
                <a:cs typeface="ＭＳ Ｐゴシック" charset="-128"/>
              </a:rPr>
              <a:t>: cortical (short-looped) and </a:t>
            </a:r>
            <a:r>
              <a:rPr lang="en-US" dirty="0" err="1">
                <a:solidFill>
                  <a:srgbClr val="0000FF"/>
                </a:solidFill>
                <a:ea typeface="ＭＳ Ｐゴシック" charset="-128"/>
                <a:cs typeface="ＭＳ Ｐゴシック" charset="-128"/>
              </a:rPr>
              <a:t>juxtamedullary</a:t>
            </a:r>
            <a:r>
              <a:rPr lang="en-US" dirty="0">
                <a:solidFill>
                  <a:srgbClr val="0000FF"/>
                </a:solidFill>
                <a:ea typeface="ＭＳ Ｐゴシック" charset="-128"/>
                <a:cs typeface="ＭＳ Ｐゴシック" charset="-128"/>
              </a:rPr>
              <a:t> (long-looped).</a:t>
            </a:r>
          </a:p>
          <a:p>
            <a:r>
              <a:rPr lang="en-US" dirty="0">
                <a:ea typeface="ＭＳ Ｐゴシック" charset="-128"/>
                <a:cs typeface="ＭＳ Ｐゴシック" charset="-128"/>
              </a:rPr>
              <a:t>-</a:t>
            </a:r>
            <a:r>
              <a:rPr lang="en-US" dirty="0" err="1">
                <a:ea typeface="ＭＳ Ｐゴシック" charset="-128"/>
                <a:cs typeface="ＭＳ Ｐゴシック" charset="-128"/>
              </a:rPr>
              <a:t>Nephrons</a:t>
            </a:r>
            <a:r>
              <a:rPr lang="en-US" dirty="0">
                <a:ea typeface="ＭＳ Ｐゴシック" charset="-128"/>
                <a:cs typeface="ＭＳ Ｐゴシック" charset="-128"/>
              </a:rPr>
              <a:t> </a:t>
            </a:r>
            <a:r>
              <a:rPr lang="en-US" dirty="0" err="1">
                <a:ea typeface="ＭＳ Ｐゴシック" charset="-128"/>
                <a:cs typeface="ＭＳ Ｐゴシック" charset="-128"/>
              </a:rPr>
              <a:t>have:</a:t>
            </a:r>
            <a:r>
              <a:rPr lang="en-US" dirty="0" err="1"/>
              <a:t>Bowman’s</a:t>
            </a:r>
            <a:r>
              <a:rPr lang="en-US" dirty="0"/>
              <a:t> capsule, </a:t>
            </a:r>
            <a:r>
              <a:rPr lang="en-US" dirty="0" err="1"/>
              <a:t>Glomerulus</a:t>
            </a:r>
            <a:r>
              <a:rPr lang="en-US" dirty="0"/>
              <a:t>, Proximal convoluted tubule, Proximal straight tubule, Descending limb of loop of </a:t>
            </a:r>
            <a:r>
              <a:rPr lang="en-US" dirty="0" err="1"/>
              <a:t>Henle</a:t>
            </a:r>
            <a:r>
              <a:rPr lang="en-US" dirty="0"/>
              <a:t>, Thin ascending limb of loop of </a:t>
            </a:r>
            <a:r>
              <a:rPr lang="en-US" dirty="0" err="1"/>
              <a:t>Henle</a:t>
            </a:r>
            <a:r>
              <a:rPr lang="en-US" dirty="0"/>
              <a:t>.</a:t>
            </a:r>
          </a:p>
          <a:p>
            <a:r>
              <a:rPr lang="en-US" dirty="0"/>
              <a:t>-The filtrate of many </a:t>
            </a:r>
            <a:r>
              <a:rPr lang="en-US" dirty="0" err="1"/>
              <a:t>nephrons</a:t>
            </a:r>
            <a:r>
              <a:rPr lang="en-US" dirty="0"/>
              <a:t> collects in the collecting duct.</a:t>
            </a:r>
            <a:endParaRPr lang="en-US" dirty="0">
              <a:ea typeface="ＭＳ Ｐゴシック" charset="-128"/>
              <a:cs typeface="ＭＳ Ｐゴシック" charset="-128"/>
            </a:endParaRPr>
          </a:p>
          <a:p>
            <a:r>
              <a:rPr lang="en-US" dirty="0">
                <a:ea typeface="ＭＳ Ｐゴシック" charset="-128"/>
                <a:cs typeface="ＭＳ Ｐゴシック" charset="-128"/>
              </a:rPr>
              <a:t> </a:t>
            </a:r>
          </a:p>
        </p:txBody>
      </p:sp>
      <p:sp>
        <p:nvSpPr>
          <p:cNvPr id="4" name="Slide Number Placeholder 3"/>
          <p:cNvSpPr>
            <a:spLocks noGrp="1"/>
          </p:cNvSpPr>
          <p:nvPr>
            <p:ph type="sldNum" sz="quarter" idx="12"/>
          </p:nvPr>
        </p:nvSpPr>
        <p:spPr/>
        <p:txBody>
          <a:bodyPr/>
          <a:lstStyle/>
          <a:p>
            <a:pPr>
              <a:defRPr/>
            </a:pPr>
            <a:fld id="{DFE8AACF-BC80-AA4C-A8D8-930F20AFDF6F}" type="slidenum">
              <a:rPr lang="en-US" smtClean="0"/>
              <a:pPr>
                <a:defRPr/>
              </a:pPr>
              <a:t>92</a:t>
            </a:fld>
            <a:endParaRPr lang="en-US"/>
          </a:p>
        </p:txBody>
      </p:sp>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2_10c_urinary_system-L.jpg"/>
          <p:cNvPicPr>
            <a:picLocks noChangeAspect="1"/>
          </p:cNvPicPr>
          <p:nvPr/>
        </p:nvPicPr>
        <p:blipFill>
          <a:blip r:embed="rId2"/>
          <a:stretch>
            <a:fillRect/>
          </a:stretch>
        </p:blipFill>
        <p:spPr>
          <a:xfrm>
            <a:off x="1371600" y="228600"/>
            <a:ext cx="7050592" cy="6629400"/>
          </a:xfrm>
          <a:prstGeom prst="rect">
            <a:avLst/>
          </a:prstGeom>
        </p:spPr>
      </p:pic>
      <p:sp>
        <p:nvSpPr>
          <p:cNvPr id="3" name="Slide Number Placeholder 2"/>
          <p:cNvSpPr>
            <a:spLocks noGrp="1"/>
          </p:cNvSpPr>
          <p:nvPr>
            <p:ph type="sldNum" sz="quarter" idx="12"/>
          </p:nvPr>
        </p:nvSpPr>
        <p:spPr/>
        <p:txBody>
          <a:bodyPr/>
          <a:lstStyle/>
          <a:p>
            <a:pPr>
              <a:defRPr/>
            </a:pPr>
            <a:fld id="{DFE8AACF-BC80-AA4C-A8D8-930F20AFDF6F}" type="slidenum">
              <a:rPr lang="en-US" smtClean="0"/>
              <a:pPr>
                <a:defRPr/>
              </a:pPr>
              <a:t>93</a:t>
            </a:fld>
            <a:endParaRPr lang="en-US"/>
          </a:p>
        </p:txBody>
      </p:sp>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p:cNvPicPr>
            <a:picLocks noChangeAspect="1" noChangeArrowheads="1"/>
          </p:cNvPicPr>
          <p:nvPr/>
        </p:nvPicPr>
        <p:blipFill>
          <a:blip r:embed="rId3"/>
          <a:srcRect/>
          <a:stretch>
            <a:fillRect/>
          </a:stretch>
        </p:blipFill>
        <p:spPr bwMode="auto">
          <a:xfrm>
            <a:off x="609600" y="2362200"/>
            <a:ext cx="5715000" cy="3822700"/>
          </a:xfrm>
          <a:prstGeom prst="rect">
            <a:avLst/>
          </a:prstGeom>
          <a:noFill/>
          <a:ln w="9525">
            <a:noFill/>
            <a:miter lim="800000"/>
            <a:headEnd/>
            <a:tailEnd/>
          </a:ln>
        </p:spPr>
      </p:pic>
      <p:sp>
        <p:nvSpPr>
          <p:cNvPr id="157699" name="Rectangle 3"/>
          <p:cNvSpPr>
            <a:spLocks noChangeArrowheads="1"/>
          </p:cNvSpPr>
          <p:nvPr/>
        </p:nvSpPr>
        <p:spPr bwMode="auto">
          <a:xfrm>
            <a:off x="3540125" y="1014413"/>
            <a:ext cx="184150" cy="457200"/>
          </a:xfrm>
          <a:prstGeom prst="rect">
            <a:avLst/>
          </a:prstGeom>
          <a:noFill/>
          <a:ln w="9525">
            <a:noFill/>
            <a:miter lim="800000"/>
            <a:headEnd/>
            <a:tailEnd/>
          </a:ln>
        </p:spPr>
        <p:txBody>
          <a:bodyPr wrap="none">
            <a:prstTxWarp prst="textNoShape">
              <a:avLst/>
            </a:prstTxWarp>
            <a:spAutoFit/>
          </a:bodyPr>
          <a:lstStyle/>
          <a:p>
            <a:endParaRPr lang="es-ES_tradnl">
              <a:solidFill>
                <a:srgbClr val="FFAF18"/>
              </a:solidFill>
            </a:endParaRPr>
          </a:p>
        </p:txBody>
      </p:sp>
      <p:pic>
        <p:nvPicPr>
          <p:cNvPr id="157700" name="Picture 4"/>
          <p:cNvPicPr>
            <a:picLocks noChangeAspect="1" noChangeArrowheads="1"/>
          </p:cNvPicPr>
          <p:nvPr/>
        </p:nvPicPr>
        <p:blipFill>
          <a:blip r:embed="rId4"/>
          <a:srcRect/>
          <a:stretch>
            <a:fillRect/>
          </a:stretch>
        </p:blipFill>
        <p:spPr bwMode="auto">
          <a:xfrm>
            <a:off x="1066800" y="0"/>
            <a:ext cx="1262063" cy="2514600"/>
          </a:xfrm>
          <a:prstGeom prst="rect">
            <a:avLst/>
          </a:prstGeom>
          <a:noFill/>
          <a:ln w="9525">
            <a:noFill/>
            <a:miter lim="800000"/>
            <a:headEnd/>
            <a:tailEnd/>
          </a:ln>
        </p:spPr>
      </p:pic>
      <p:sp>
        <p:nvSpPr>
          <p:cNvPr id="157701" name="Rectangle 5"/>
          <p:cNvSpPr>
            <a:spLocks noChangeArrowheads="1"/>
          </p:cNvSpPr>
          <p:nvPr/>
        </p:nvSpPr>
        <p:spPr bwMode="auto">
          <a:xfrm>
            <a:off x="3870325" y="544513"/>
            <a:ext cx="184150" cy="457200"/>
          </a:xfrm>
          <a:prstGeom prst="rect">
            <a:avLst/>
          </a:prstGeom>
          <a:noFill/>
          <a:ln w="9525">
            <a:noFill/>
            <a:miter lim="800000"/>
            <a:headEnd/>
            <a:tailEnd/>
          </a:ln>
        </p:spPr>
        <p:txBody>
          <a:bodyPr wrap="none">
            <a:prstTxWarp prst="textNoShape">
              <a:avLst/>
            </a:prstTxWarp>
            <a:spAutoFit/>
          </a:bodyPr>
          <a:lstStyle/>
          <a:p>
            <a:endParaRPr lang="es-ES_tradnl">
              <a:solidFill>
                <a:srgbClr val="FFAF18"/>
              </a:solidFill>
            </a:endParaRPr>
          </a:p>
        </p:txBody>
      </p:sp>
      <p:sp>
        <p:nvSpPr>
          <p:cNvPr id="157702" name="Line 6"/>
          <p:cNvSpPr>
            <a:spLocks noChangeShapeType="1"/>
          </p:cNvSpPr>
          <p:nvPr/>
        </p:nvSpPr>
        <p:spPr bwMode="auto">
          <a:xfrm>
            <a:off x="1981200" y="914400"/>
            <a:ext cx="1447800" cy="2286000"/>
          </a:xfrm>
          <a:prstGeom prst="line">
            <a:avLst/>
          </a:prstGeom>
          <a:noFill/>
          <a:ln w="9525">
            <a:solidFill>
              <a:schemeClr val="tx1"/>
            </a:solidFill>
            <a:round/>
            <a:headEnd/>
            <a:tailEnd/>
          </a:ln>
        </p:spPr>
        <p:txBody>
          <a:bodyPr wrap="none" anchor="ctr">
            <a:prstTxWarp prst="textNoShape">
              <a:avLst/>
            </a:prstTxWarp>
          </a:bodyPr>
          <a:lstStyle/>
          <a:p>
            <a:endParaRPr lang="es-ES_tradnl"/>
          </a:p>
        </p:txBody>
      </p:sp>
      <p:sp>
        <p:nvSpPr>
          <p:cNvPr id="157703" name="Rectangle 7"/>
          <p:cNvSpPr>
            <a:spLocks noChangeArrowheads="1"/>
          </p:cNvSpPr>
          <p:nvPr/>
        </p:nvSpPr>
        <p:spPr bwMode="auto">
          <a:xfrm>
            <a:off x="2765425" y="798513"/>
            <a:ext cx="3392488" cy="457200"/>
          </a:xfrm>
          <a:prstGeom prst="rect">
            <a:avLst/>
          </a:prstGeom>
          <a:noFill/>
          <a:ln w="9525">
            <a:noFill/>
            <a:miter lim="800000"/>
            <a:headEnd/>
            <a:tailEnd/>
          </a:ln>
        </p:spPr>
        <p:txBody>
          <a:bodyPr wrap="none">
            <a:prstTxWarp prst="textNoShape">
              <a:avLst/>
            </a:prstTxWarp>
            <a:spAutoFit/>
          </a:bodyPr>
          <a:lstStyle/>
          <a:p>
            <a:r>
              <a:rPr lang="en-US"/>
              <a:t>Cortical (short looped)</a:t>
            </a:r>
          </a:p>
        </p:txBody>
      </p:sp>
      <p:pic>
        <p:nvPicPr>
          <p:cNvPr id="157704" name="Picture 8"/>
          <p:cNvPicPr>
            <a:picLocks noChangeAspect="1" noChangeArrowheads="1"/>
          </p:cNvPicPr>
          <p:nvPr/>
        </p:nvPicPr>
        <p:blipFill>
          <a:blip r:embed="rId5"/>
          <a:srcRect/>
          <a:stretch>
            <a:fillRect/>
          </a:stretch>
        </p:blipFill>
        <p:spPr bwMode="auto">
          <a:xfrm>
            <a:off x="6781800" y="2667000"/>
            <a:ext cx="1855788" cy="2590800"/>
          </a:xfrm>
          <a:prstGeom prst="rect">
            <a:avLst/>
          </a:prstGeom>
          <a:noFill/>
          <a:ln w="9525">
            <a:noFill/>
            <a:miter lim="800000"/>
            <a:headEnd/>
            <a:tailEnd/>
          </a:ln>
        </p:spPr>
      </p:pic>
      <p:sp>
        <p:nvSpPr>
          <p:cNvPr id="157705" name="Line 9"/>
          <p:cNvSpPr>
            <a:spLocks noChangeShapeType="1"/>
          </p:cNvSpPr>
          <p:nvPr/>
        </p:nvSpPr>
        <p:spPr bwMode="auto">
          <a:xfrm flipH="1">
            <a:off x="4495800" y="3733800"/>
            <a:ext cx="2590800" cy="457200"/>
          </a:xfrm>
          <a:prstGeom prst="line">
            <a:avLst/>
          </a:prstGeom>
          <a:noFill/>
          <a:ln w="9525">
            <a:solidFill>
              <a:schemeClr val="tx1"/>
            </a:solidFill>
            <a:round/>
            <a:headEnd/>
            <a:tailEnd/>
          </a:ln>
        </p:spPr>
        <p:txBody>
          <a:bodyPr wrap="none" anchor="ctr">
            <a:prstTxWarp prst="textNoShape">
              <a:avLst/>
            </a:prstTxWarp>
          </a:bodyPr>
          <a:lstStyle/>
          <a:p>
            <a:endParaRPr lang="es-ES_tradnl"/>
          </a:p>
        </p:txBody>
      </p:sp>
      <p:sp>
        <p:nvSpPr>
          <p:cNvPr id="157706" name="Rectangle 10"/>
          <p:cNvSpPr>
            <a:spLocks noChangeArrowheads="1"/>
          </p:cNvSpPr>
          <p:nvPr/>
        </p:nvSpPr>
        <p:spPr bwMode="auto">
          <a:xfrm>
            <a:off x="6172200" y="1143000"/>
            <a:ext cx="3429000" cy="1187450"/>
          </a:xfrm>
          <a:prstGeom prst="rect">
            <a:avLst/>
          </a:prstGeom>
          <a:noFill/>
          <a:ln w="9525">
            <a:noFill/>
            <a:miter lim="800000"/>
            <a:headEnd/>
            <a:tailEnd/>
          </a:ln>
        </p:spPr>
        <p:txBody>
          <a:bodyPr>
            <a:prstTxWarp prst="textNoShape">
              <a:avLst/>
            </a:prstTxWarp>
            <a:spAutoFit/>
          </a:bodyPr>
          <a:lstStyle/>
          <a:p>
            <a:r>
              <a:rPr lang="en-US"/>
              <a:t>Juxtamedullary</a:t>
            </a:r>
          </a:p>
          <a:p>
            <a:r>
              <a:rPr lang="en-US"/>
              <a:t>(long looped, concentrating)</a:t>
            </a:r>
          </a:p>
        </p:txBody>
      </p:sp>
      <p:sp>
        <p:nvSpPr>
          <p:cNvPr id="11" name="TextBox 5"/>
          <p:cNvSpPr txBox="1">
            <a:spLocks noChangeArrowheads="1"/>
          </p:cNvSpPr>
          <p:nvPr/>
        </p:nvSpPr>
        <p:spPr bwMode="auto">
          <a:xfrm>
            <a:off x="5867400" y="5943600"/>
            <a:ext cx="3006725" cy="461963"/>
          </a:xfrm>
          <a:prstGeom prst="rect">
            <a:avLst/>
          </a:prstGeom>
          <a:noFill/>
          <a:ln w="9525">
            <a:noFill/>
            <a:miter lim="800000"/>
            <a:headEnd/>
            <a:tailEnd/>
          </a:ln>
        </p:spPr>
        <p:txBody>
          <a:bodyPr wrap="none">
            <a:prstTxWarp prst="textNoShape">
              <a:avLst/>
            </a:prstTxWarp>
            <a:spAutoFit/>
          </a:bodyPr>
          <a:lstStyle/>
          <a:p>
            <a:r>
              <a:rPr lang="es-ES_tradnl" dirty="0">
                <a:solidFill>
                  <a:srgbClr val="FF0000"/>
                </a:solidFill>
              </a:rPr>
              <a:t>BROAD PRINCIPLE</a:t>
            </a:r>
          </a:p>
        </p:txBody>
      </p:sp>
      <p:sp>
        <p:nvSpPr>
          <p:cNvPr id="12" name="Slide Number Placeholder 11"/>
          <p:cNvSpPr>
            <a:spLocks noGrp="1"/>
          </p:cNvSpPr>
          <p:nvPr>
            <p:ph type="sldNum" sz="quarter" idx="12"/>
          </p:nvPr>
        </p:nvSpPr>
        <p:spPr/>
        <p:txBody>
          <a:bodyPr/>
          <a:lstStyle/>
          <a:p>
            <a:pPr>
              <a:defRPr/>
            </a:pPr>
            <a:fld id="{DFE8AACF-BC80-AA4C-A8D8-930F20AFDF6F}" type="slidenum">
              <a:rPr lang="en-US" smtClean="0"/>
              <a:pPr>
                <a:defRPr/>
              </a:pPr>
              <a:t>94</a:t>
            </a:fld>
            <a:endParaRPr lang="en-US"/>
          </a:p>
        </p:txBody>
      </p:sp>
    </p:spTree>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ChangeArrowheads="1"/>
          </p:cNvSpPr>
          <p:nvPr/>
        </p:nvSpPr>
        <p:spPr bwMode="auto">
          <a:xfrm>
            <a:off x="228600" y="3124200"/>
            <a:ext cx="8001000" cy="1187450"/>
          </a:xfrm>
          <a:prstGeom prst="rect">
            <a:avLst/>
          </a:prstGeom>
          <a:noFill/>
          <a:ln w="9525">
            <a:noFill/>
            <a:miter lim="800000"/>
            <a:headEnd/>
            <a:tailEnd/>
          </a:ln>
        </p:spPr>
        <p:txBody>
          <a:bodyPr>
            <a:prstTxWarp prst="textNoShape">
              <a:avLst/>
            </a:prstTxWarp>
            <a:spAutoFit/>
          </a:bodyPr>
          <a:lstStyle/>
          <a:p>
            <a:r>
              <a:rPr lang="en-US" dirty="0"/>
              <a:t>Only mammals and birds have two types of </a:t>
            </a:r>
            <a:r>
              <a:rPr lang="en-US" dirty="0" err="1"/>
              <a:t>nephrons</a:t>
            </a:r>
            <a:r>
              <a:rPr lang="en-US" dirty="0"/>
              <a:t>! Reptiles and amphibians have only short-looped </a:t>
            </a:r>
            <a:r>
              <a:rPr lang="en-US" dirty="0" err="1"/>
              <a:t>nephrons</a:t>
            </a:r>
            <a:r>
              <a:rPr lang="en-US" dirty="0"/>
              <a:t>.</a:t>
            </a:r>
          </a:p>
        </p:txBody>
      </p:sp>
      <p:sp>
        <p:nvSpPr>
          <p:cNvPr id="151555" name="Rectangle 3"/>
          <p:cNvSpPr>
            <a:spLocks noChangeArrowheads="1"/>
          </p:cNvSpPr>
          <p:nvPr/>
        </p:nvSpPr>
        <p:spPr bwMode="auto">
          <a:xfrm>
            <a:off x="1028700" y="2370138"/>
            <a:ext cx="184150" cy="457200"/>
          </a:xfrm>
          <a:prstGeom prst="rect">
            <a:avLst/>
          </a:prstGeom>
          <a:noFill/>
          <a:ln w="9525">
            <a:noFill/>
            <a:miter lim="800000"/>
            <a:headEnd/>
            <a:tailEnd/>
          </a:ln>
        </p:spPr>
        <p:txBody>
          <a:bodyPr wrap="none">
            <a:prstTxWarp prst="textNoShape">
              <a:avLst/>
            </a:prstTxWarp>
            <a:spAutoFit/>
          </a:bodyPr>
          <a:lstStyle/>
          <a:p>
            <a:endParaRPr lang="es-ES_tradnl"/>
          </a:p>
        </p:txBody>
      </p:sp>
      <p:sp>
        <p:nvSpPr>
          <p:cNvPr id="151556" name="Rectangle 4"/>
          <p:cNvSpPr>
            <a:spLocks noChangeArrowheads="1"/>
          </p:cNvSpPr>
          <p:nvPr/>
        </p:nvSpPr>
        <p:spPr bwMode="auto">
          <a:xfrm>
            <a:off x="2286000" y="4724400"/>
            <a:ext cx="3925624" cy="461665"/>
          </a:xfrm>
          <a:prstGeom prst="rect">
            <a:avLst/>
          </a:prstGeom>
          <a:noFill/>
          <a:ln w="9525">
            <a:noFill/>
            <a:miter lim="800000"/>
            <a:headEnd/>
            <a:tailEnd/>
          </a:ln>
        </p:spPr>
        <p:txBody>
          <a:bodyPr wrap="none">
            <a:prstTxWarp prst="textNoShape">
              <a:avLst/>
            </a:prstTxWarp>
            <a:spAutoFit/>
          </a:bodyPr>
          <a:lstStyle/>
          <a:p>
            <a:r>
              <a:rPr lang="en-US" dirty="0"/>
              <a:t>What is the consequence</a:t>
            </a:r>
            <a:r>
              <a:rPr lang="en-US" dirty="0" smtClean="0"/>
              <a:t>?</a:t>
            </a:r>
            <a:endParaRPr lang="en-US" dirty="0"/>
          </a:p>
        </p:txBody>
      </p:sp>
      <p:sp>
        <p:nvSpPr>
          <p:cNvPr id="5" name="TextBox 4"/>
          <p:cNvSpPr txBox="1"/>
          <p:nvPr/>
        </p:nvSpPr>
        <p:spPr>
          <a:xfrm>
            <a:off x="0" y="609600"/>
            <a:ext cx="8915400" cy="1569660"/>
          </a:xfrm>
          <a:prstGeom prst="rect">
            <a:avLst/>
          </a:prstGeom>
          <a:noFill/>
        </p:spPr>
        <p:txBody>
          <a:bodyPr wrap="square" rtlCol="0">
            <a:spAutoFit/>
          </a:bodyPr>
          <a:lstStyle/>
          <a:p>
            <a:r>
              <a:rPr lang="es-ES_tradnl" dirty="0" smtClean="0"/>
              <a:t>Long-</a:t>
            </a:r>
            <a:r>
              <a:rPr lang="es-ES_tradnl" dirty="0" err="1" smtClean="0"/>
              <a:t>looped</a:t>
            </a:r>
            <a:r>
              <a:rPr lang="es-ES_tradnl" dirty="0" smtClean="0"/>
              <a:t> </a:t>
            </a:r>
            <a:r>
              <a:rPr lang="es-ES_tradnl" dirty="0" err="1" smtClean="0"/>
              <a:t>nephrons</a:t>
            </a:r>
            <a:r>
              <a:rPr lang="es-ES_tradnl" dirty="0" smtClean="0"/>
              <a:t> are </a:t>
            </a:r>
            <a:r>
              <a:rPr lang="es-ES_tradnl" dirty="0" err="1" smtClean="0"/>
              <a:t>important</a:t>
            </a:r>
            <a:r>
              <a:rPr lang="es-ES_tradnl" dirty="0" smtClean="0"/>
              <a:t> in </a:t>
            </a:r>
            <a:r>
              <a:rPr lang="es-ES_tradnl" dirty="0" err="1" smtClean="0"/>
              <a:t>urine</a:t>
            </a:r>
            <a:r>
              <a:rPr lang="es-ES_tradnl" dirty="0" smtClean="0"/>
              <a:t> </a:t>
            </a:r>
            <a:r>
              <a:rPr lang="es-ES_tradnl" dirty="0" err="1" smtClean="0"/>
              <a:t>concentration</a:t>
            </a:r>
            <a:r>
              <a:rPr lang="es-ES_tradnl" dirty="0" smtClean="0"/>
              <a:t>, </a:t>
            </a:r>
          </a:p>
          <a:p>
            <a:endParaRPr lang="es-ES_tradnl" dirty="0"/>
          </a:p>
          <a:p>
            <a:r>
              <a:rPr lang="es-ES_tradnl" dirty="0" smtClean="0"/>
              <a:t>short </a:t>
            </a:r>
            <a:r>
              <a:rPr lang="es-ES_tradnl" dirty="0" err="1" smtClean="0"/>
              <a:t>looped</a:t>
            </a:r>
            <a:r>
              <a:rPr lang="es-ES_tradnl" dirty="0" smtClean="0"/>
              <a:t> </a:t>
            </a:r>
            <a:r>
              <a:rPr lang="es-ES_tradnl" dirty="0" err="1" smtClean="0"/>
              <a:t>nephrons</a:t>
            </a:r>
            <a:r>
              <a:rPr lang="es-ES_tradnl" dirty="0" smtClean="0"/>
              <a:t> are </a:t>
            </a:r>
            <a:r>
              <a:rPr lang="es-ES_tradnl" dirty="0" err="1" smtClean="0"/>
              <a:t>important</a:t>
            </a:r>
            <a:r>
              <a:rPr lang="es-ES_tradnl" dirty="0" smtClean="0"/>
              <a:t> in </a:t>
            </a:r>
            <a:r>
              <a:rPr lang="es-ES_tradnl" dirty="0" err="1" smtClean="0"/>
              <a:t>the</a:t>
            </a:r>
            <a:r>
              <a:rPr lang="es-ES_tradnl" dirty="0" smtClean="0"/>
              <a:t> </a:t>
            </a:r>
            <a:r>
              <a:rPr lang="es-ES_tradnl" dirty="0" err="1" smtClean="0"/>
              <a:t>recovery</a:t>
            </a:r>
            <a:r>
              <a:rPr lang="es-ES_tradnl" dirty="0" smtClean="0"/>
              <a:t> (</a:t>
            </a:r>
            <a:r>
              <a:rPr lang="es-ES_tradnl" dirty="0" err="1" smtClean="0"/>
              <a:t>reabsorption</a:t>
            </a:r>
            <a:r>
              <a:rPr lang="es-ES_tradnl" dirty="0" smtClean="0"/>
              <a:t>) </a:t>
            </a:r>
            <a:r>
              <a:rPr lang="es-ES_tradnl" dirty="0" err="1" smtClean="0"/>
              <a:t>of</a:t>
            </a:r>
            <a:r>
              <a:rPr lang="es-ES_tradnl" dirty="0" smtClean="0"/>
              <a:t> </a:t>
            </a:r>
            <a:r>
              <a:rPr lang="es-ES_tradnl" dirty="0" err="1" smtClean="0"/>
              <a:t>filtered</a:t>
            </a:r>
            <a:r>
              <a:rPr lang="es-ES_tradnl" dirty="0" smtClean="0"/>
              <a:t> </a:t>
            </a:r>
            <a:r>
              <a:rPr lang="es-ES_tradnl" dirty="0" err="1" smtClean="0"/>
              <a:t>nutrients</a:t>
            </a:r>
            <a:r>
              <a:rPr lang="es-ES_tradnl" dirty="0" smtClean="0"/>
              <a:t>, </a:t>
            </a:r>
            <a:r>
              <a:rPr lang="es-ES_tradnl" dirty="0" err="1" smtClean="0"/>
              <a:t>electrolytes</a:t>
            </a:r>
            <a:r>
              <a:rPr lang="es-ES_tradnl" dirty="0" smtClean="0"/>
              <a:t>, </a:t>
            </a:r>
            <a:r>
              <a:rPr lang="es-ES_tradnl" dirty="0" err="1" smtClean="0"/>
              <a:t>and</a:t>
            </a:r>
            <a:r>
              <a:rPr lang="es-ES_tradnl" dirty="0" smtClean="0"/>
              <a:t> </a:t>
            </a:r>
            <a:r>
              <a:rPr lang="es-ES_tradnl" dirty="0" err="1" smtClean="0"/>
              <a:t>water</a:t>
            </a:r>
            <a:r>
              <a:rPr lang="es-ES_tradnl" dirty="0" smtClean="0"/>
              <a:t>.</a:t>
            </a:r>
            <a:endParaRPr lang="es-ES_tradnl" dirty="0"/>
          </a:p>
        </p:txBody>
      </p:sp>
      <p:sp>
        <p:nvSpPr>
          <p:cNvPr id="6" name="Slide Number Placeholder 5"/>
          <p:cNvSpPr>
            <a:spLocks noGrp="1"/>
          </p:cNvSpPr>
          <p:nvPr>
            <p:ph type="sldNum" sz="quarter" idx="12"/>
          </p:nvPr>
        </p:nvSpPr>
        <p:spPr/>
        <p:txBody>
          <a:bodyPr/>
          <a:lstStyle/>
          <a:p>
            <a:pPr>
              <a:defRPr/>
            </a:pPr>
            <a:fld id="{DFE8AACF-BC80-AA4C-A8D8-930F20AFDF6F}" type="slidenum">
              <a:rPr lang="en-US" smtClean="0"/>
              <a:pPr>
                <a:defRPr/>
              </a:pPr>
              <a:t>95</a:t>
            </a:fld>
            <a:endParaRPr lang="en-US"/>
          </a:p>
        </p:txBody>
      </p:sp>
    </p:spTree>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ChangeArrowheads="1"/>
          </p:cNvSpPr>
          <p:nvPr/>
        </p:nvSpPr>
        <p:spPr bwMode="auto">
          <a:xfrm>
            <a:off x="838200" y="381000"/>
            <a:ext cx="7889875" cy="2282825"/>
          </a:xfrm>
          <a:prstGeom prst="rect">
            <a:avLst/>
          </a:prstGeom>
          <a:noFill/>
          <a:ln w="9525">
            <a:noFill/>
            <a:miter lim="800000"/>
            <a:headEnd/>
            <a:tailEnd/>
          </a:ln>
        </p:spPr>
        <p:txBody>
          <a:bodyPr>
            <a:prstTxWarp prst="textNoShape">
              <a:avLst/>
            </a:prstTxWarp>
            <a:spAutoFit/>
          </a:bodyPr>
          <a:lstStyle/>
          <a:p>
            <a:r>
              <a:rPr lang="en-US"/>
              <a:t>Most (albeit not al) mammals can produce urine that is more concentrated than plasma. The ratio of the osmolarity in urine relative to plasma measures the ability of a mammal to concentrate urine.</a:t>
            </a:r>
          </a:p>
          <a:p>
            <a:endParaRPr lang="en-US"/>
          </a:p>
          <a:p>
            <a:r>
              <a:rPr lang="en-US"/>
              <a:t>In mammals maximal U</a:t>
            </a:r>
            <a:r>
              <a:rPr lang="en-US" baseline="-25000"/>
              <a:t>osm</a:t>
            </a:r>
            <a:r>
              <a:rPr lang="en-US"/>
              <a:t>/P</a:t>
            </a:r>
            <a:r>
              <a:rPr lang="en-US" baseline="-25000"/>
              <a:t>osm</a:t>
            </a:r>
            <a:r>
              <a:rPr lang="en-US"/>
              <a:t> ranges from 1.7 to 16 </a:t>
            </a:r>
          </a:p>
        </p:txBody>
      </p:sp>
      <p:sp>
        <p:nvSpPr>
          <p:cNvPr id="163843" name="Line 3"/>
          <p:cNvSpPr>
            <a:spLocks noChangeShapeType="1"/>
          </p:cNvSpPr>
          <p:nvPr/>
        </p:nvSpPr>
        <p:spPr bwMode="auto">
          <a:xfrm flipH="1">
            <a:off x="4648200" y="2590800"/>
            <a:ext cx="2590800" cy="1295400"/>
          </a:xfrm>
          <a:prstGeom prst="line">
            <a:avLst/>
          </a:prstGeom>
          <a:noFill/>
          <a:ln w="25400">
            <a:solidFill>
              <a:schemeClr val="tx1"/>
            </a:solidFill>
            <a:round/>
            <a:headEnd/>
            <a:tailEnd/>
          </a:ln>
        </p:spPr>
        <p:txBody>
          <a:bodyPr wrap="none" anchor="ctr">
            <a:prstTxWarp prst="textNoShape">
              <a:avLst/>
            </a:prstTxWarp>
          </a:bodyPr>
          <a:lstStyle/>
          <a:p>
            <a:endParaRPr lang="es-ES_tradnl"/>
          </a:p>
        </p:txBody>
      </p:sp>
      <p:sp>
        <p:nvSpPr>
          <p:cNvPr id="163844" name="Rectangle 4"/>
          <p:cNvSpPr>
            <a:spLocks noChangeArrowheads="1"/>
          </p:cNvSpPr>
          <p:nvPr/>
        </p:nvSpPr>
        <p:spPr bwMode="auto">
          <a:xfrm>
            <a:off x="2590800" y="3810000"/>
            <a:ext cx="3140075" cy="457200"/>
          </a:xfrm>
          <a:prstGeom prst="rect">
            <a:avLst/>
          </a:prstGeom>
          <a:noFill/>
          <a:ln w="9525">
            <a:noFill/>
            <a:miter lim="800000"/>
            <a:headEnd/>
            <a:tailEnd/>
          </a:ln>
        </p:spPr>
        <p:txBody>
          <a:bodyPr wrap="none">
            <a:prstTxWarp prst="textNoShape">
              <a:avLst/>
            </a:prstTxWarp>
            <a:spAutoFit/>
          </a:bodyPr>
          <a:lstStyle/>
          <a:p>
            <a:r>
              <a:rPr lang="en-US"/>
              <a:t>U</a:t>
            </a:r>
            <a:r>
              <a:rPr lang="en-US" baseline="-25000"/>
              <a:t>osm</a:t>
            </a:r>
            <a:r>
              <a:rPr lang="en-US"/>
              <a:t> ≈ 493 mOsm/kg</a:t>
            </a:r>
          </a:p>
        </p:txBody>
      </p:sp>
      <p:sp>
        <p:nvSpPr>
          <p:cNvPr id="163845" name="Line 5"/>
          <p:cNvSpPr>
            <a:spLocks noChangeShapeType="1"/>
          </p:cNvSpPr>
          <p:nvPr/>
        </p:nvSpPr>
        <p:spPr bwMode="auto">
          <a:xfrm>
            <a:off x="8153400" y="2667000"/>
            <a:ext cx="76200" cy="1371600"/>
          </a:xfrm>
          <a:prstGeom prst="line">
            <a:avLst/>
          </a:prstGeom>
          <a:noFill/>
          <a:ln w="28575">
            <a:solidFill>
              <a:schemeClr val="tx1"/>
            </a:solidFill>
            <a:round/>
            <a:headEnd/>
            <a:tailEnd/>
          </a:ln>
        </p:spPr>
        <p:txBody>
          <a:bodyPr wrap="none" anchor="ctr">
            <a:prstTxWarp prst="textNoShape">
              <a:avLst/>
            </a:prstTxWarp>
          </a:bodyPr>
          <a:lstStyle/>
          <a:p>
            <a:endParaRPr lang="es-ES_tradnl"/>
          </a:p>
        </p:txBody>
      </p:sp>
      <p:sp>
        <p:nvSpPr>
          <p:cNvPr id="163846" name="Rectangle 6"/>
          <p:cNvSpPr>
            <a:spLocks noChangeArrowheads="1"/>
          </p:cNvSpPr>
          <p:nvPr/>
        </p:nvSpPr>
        <p:spPr bwMode="auto">
          <a:xfrm>
            <a:off x="6924675" y="3487738"/>
            <a:ext cx="184150" cy="457200"/>
          </a:xfrm>
          <a:prstGeom prst="rect">
            <a:avLst/>
          </a:prstGeom>
          <a:noFill/>
          <a:ln w="9525">
            <a:noFill/>
            <a:miter lim="800000"/>
            <a:headEnd/>
            <a:tailEnd/>
          </a:ln>
        </p:spPr>
        <p:txBody>
          <a:bodyPr wrap="none">
            <a:prstTxWarp prst="textNoShape">
              <a:avLst/>
            </a:prstTxWarp>
            <a:spAutoFit/>
          </a:bodyPr>
          <a:lstStyle/>
          <a:p>
            <a:endParaRPr lang="es-ES_tradnl"/>
          </a:p>
        </p:txBody>
      </p:sp>
      <p:sp>
        <p:nvSpPr>
          <p:cNvPr id="163847" name="Rectangle 7"/>
          <p:cNvSpPr>
            <a:spLocks noChangeArrowheads="1"/>
          </p:cNvSpPr>
          <p:nvPr/>
        </p:nvSpPr>
        <p:spPr bwMode="auto">
          <a:xfrm>
            <a:off x="5824538" y="4114800"/>
            <a:ext cx="3325812" cy="822325"/>
          </a:xfrm>
          <a:prstGeom prst="rect">
            <a:avLst/>
          </a:prstGeom>
          <a:noFill/>
          <a:ln w="9525">
            <a:noFill/>
            <a:miter lim="800000"/>
            <a:headEnd/>
            <a:tailEnd/>
          </a:ln>
        </p:spPr>
        <p:txBody>
          <a:bodyPr wrap="none">
            <a:prstTxWarp prst="textNoShape">
              <a:avLst/>
            </a:prstTxWarp>
            <a:spAutoFit/>
          </a:bodyPr>
          <a:lstStyle/>
          <a:p>
            <a:r>
              <a:rPr lang="en-US"/>
              <a:t>U</a:t>
            </a:r>
            <a:r>
              <a:rPr lang="en-US" baseline="-25000"/>
              <a:t>osm</a:t>
            </a:r>
            <a:r>
              <a:rPr lang="en-US"/>
              <a:t> ≈ 5500 mOsm/kg</a:t>
            </a:r>
          </a:p>
          <a:p>
            <a:endParaRPr lang="en-US"/>
          </a:p>
        </p:txBody>
      </p:sp>
      <p:pic>
        <p:nvPicPr>
          <p:cNvPr id="163848" name="Picture 8"/>
          <p:cNvPicPr>
            <a:picLocks noChangeAspect="1" noChangeArrowheads="1"/>
          </p:cNvPicPr>
          <p:nvPr/>
        </p:nvPicPr>
        <p:blipFill>
          <a:blip r:embed="rId3"/>
          <a:srcRect/>
          <a:stretch>
            <a:fillRect/>
          </a:stretch>
        </p:blipFill>
        <p:spPr bwMode="auto">
          <a:xfrm>
            <a:off x="6400800" y="4876800"/>
            <a:ext cx="2616200" cy="1751013"/>
          </a:xfrm>
          <a:prstGeom prst="rect">
            <a:avLst/>
          </a:prstGeom>
          <a:noFill/>
          <a:ln w="9525">
            <a:noFill/>
            <a:miter lim="800000"/>
            <a:headEnd/>
            <a:tailEnd/>
          </a:ln>
        </p:spPr>
      </p:pic>
      <p:pic>
        <p:nvPicPr>
          <p:cNvPr id="163849" name="Picture 9"/>
          <p:cNvPicPr>
            <a:picLocks noChangeAspect="1" noChangeArrowheads="1"/>
          </p:cNvPicPr>
          <p:nvPr/>
        </p:nvPicPr>
        <p:blipFill>
          <a:blip r:embed="rId4"/>
          <a:srcRect/>
          <a:stretch>
            <a:fillRect/>
          </a:stretch>
        </p:blipFill>
        <p:spPr bwMode="auto">
          <a:xfrm>
            <a:off x="2819400" y="4876800"/>
            <a:ext cx="1803400" cy="1371600"/>
          </a:xfrm>
          <a:prstGeom prst="rect">
            <a:avLst/>
          </a:prstGeom>
          <a:noFill/>
          <a:ln w="9525">
            <a:noFill/>
            <a:miter lim="800000"/>
            <a:headEnd/>
            <a:tailEnd/>
          </a:ln>
        </p:spPr>
      </p:pic>
      <p:sp>
        <p:nvSpPr>
          <p:cNvPr id="163850" name="Rectangle 10"/>
          <p:cNvSpPr>
            <a:spLocks noChangeArrowheads="1"/>
          </p:cNvSpPr>
          <p:nvPr/>
        </p:nvSpPr>
        <p:spPr bwMode="auto">
          <a:xfrm>
            <a:off x="381000" y="4267200"/>
            <a:ext cx="1838325" cy="1096963"/>
          </a:xfrm>
          <a:prstGeom prst="rect">
            <a:avLst/>
          </a:prstGeom>
          <a:noFill/>
          <a:ln w="9525">
            <a:noFill/>
            <a:miter lim="800000"/>
            <a:headEnd/>
            <a:tailEnd/>
          </a:ln>
        </p:spPr>
        <p:txBody>
          <a:bodyPr wrap="none">
            <a:prstTxWarp prst="textNoShape">
              <a:avLst/>
            </a:prstTxWarp>
            <a:spAutoFit/>
          </a:bodyPr>
          <a:lstStyle/>
          <a:p>
            <a:r>
              <a:rPr lang="en-US" i="1"/>
              <a:t>Homo</a:t>
            </a:r>
          </a:p>
          <a:p>
            <a:r>
              <a:rPr lang="en-US"/>
              <a:t>U</a:t>
            </a:r>
            <a:r>
              <a:rPr lang="en-US" baseline="-25000"/>
              <a:t>osm</a:t>
            </a:r>
            <a:r>
              <a:rPr lang="en-US"/>
              <a:t> ≈ 1500</a:t>
            </a:r>
          </a:p>
          <a:p>
            <a:r>
              <a:rPr lang="en-US" sz="1800"/>
              <a:t>4 &lt; Max U/P &lt; 5</a:t>
            </a:r>
          </a:p>
        </p:txBody>
      </p:sp>
      <p:sp>
        <p:nvSpPr>
          <p:cNvPr id="163851" name="Rectangle 11"/>
          <p:cNvSpPr>
            <a:spLocks noChangeArrowheads="1"/>
          </p:cNvSpPr>
          <p:nvPr/>
        </p:nvSpPr>
        <p:spPr bwMode="auto">
          <a:xfrm>
            <a:off x="5359400" y="3854450"/>
            <a:ext cx="184150" cy="457200"/>
          </a:xfrm>
          <a:prstGeom prst="rect">
            <a:avLst/>
          </a:prstGeom>
          <a:noFill/>
          <a:ln w="9525">
            <a:noFill/>
            <a:miter lim="800000"/>
            <a:headEnd/>
            <a:tailEnd/>
          </a:ln>
        </p:spPr>
        <p:txBody>
          <a:bodyPr wrap="none">
            <a:prstTxWarp prst="textNoShape">
              <a:avLst/>
            </a:prstTxWarp>
            <a:spAutoFit/>
          </a:bodyPr>
          <a:lstStyle/>
          <a:p>
            <a:endParaRPr lang="es-ES_tradnl"/>
          </a:p>
        </p:txBody>
      </p:sp>
      <p:sp>
        <p:nvSpPr>
          <p:cNvPr id="12" name="Slide Number Placeholder 11"/>
          <p:cNvSpPr>
            <a:spLocks noGrp="1"/>
          </p:cNvSpPr>
          <p:nvPr>
            <p:ph type="sldNum" sz="quarter" idx="12"/>
          </p:nvPr>
        </p:nvSpPr>
        <p:spPr/>
        <p:txBody>
          <a:bodyPr/>
          <a:lstStyle/>
          <a:p>
            <a:pPr>
              <a:defRPr/>
            </a:pPr>
            <a:fld id="{DFE8AACF-BC80-AA4C-A8D8-930F20AFDF6F}" type="slidenum">
              <a:rPr lang="en-US" smtClean="0"/>
              <a:pPr>
                <a:defRPr/>
              </a:pPr>
              <a:t>96</a:t>
            </a:fld>
            <a:endParaRPr lang="en-US"/>
          </a:p>
        </p:txBody>
      </p:sp>
    </p:spTree>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4893647"/>
          </a:xfrm>
          <a:prstGeom prst="rect">
            <a:avLst/>
          </a:prstGeom>
        </p:spPr>
        <p:txBody>
          <a:bodyPr wrap="square">
            <a:spAutoFit/>
          </a:bodyPr>
          <a:lstStyle/>
          <a:p>
            <a:r>
              <a:rPr lang="en-US" dirty="0"/>
              <a:t>The plasma </a:t>
            </a:r>
            <a:r>
              <a:rPr lang="en-US" dirty="0" err="1"/>
              <a:t>osmolality</a:t>
            </a:r>
            <a:r>
              <a:rPr lang="en-US" dirty="0"/>
              <a:t> of humans and  kangaroo rats is about the same (≈ 300 </a:t>
            </a:r>
            <a:r>
              <a:rPr lang="en-US" dirty="0" err="1"/>
              <a:t>mOsm</a:t>
            </a:r>
            <a:r>
              <a:rPr lang="en-US" dirty="0"/>
              <a:t>/kg of fluid). However, the U/P ratios of these two </a:t>
            </a:r>
            <a:r>
              <a:rPr lang="en-US" dirty="0" smtClean="0"/>
              <a:t>species </a:t>
            </a:r>
            <a:r>
              <a:rPr lang="en-US" dirty="0"/>
              <a:t>differ vastly. In humans maximal U/P ratios are about 5 whereas those of some kangaroo rats can be as high as 16. What is the maximal concentration of urine in humans and kangaroo rats</a:t>
            </a:r>
            <a:r>
              <a:rPr lang="en-US" dirty="0" smtClean="0"/>
              <a:t>?</a:t>
            </a:r>
          </a:p>
          <a:p>
            <a:endParaRPr lang="en-US" dirty="0" smtClean="0"/>
          </a:p>
          <a:p>
            <a:r>
              <a:rPr lang="en-US" dirty="0" smtClean="0"/>
              <a:t>A) human 60 </a:t>
            </a:r>
            <a:r>
              <a:rPr lang="en-US" dirty="0" err="1" smtClean="0"/>
              <a:t>mOsm</a:t>
            </a:r>
            <a:r>
              <a:rPr lang="en-US" dirty="0" smtClean="0"/>
              <a:t>/kg, K. rats 18.75 </a:t>
            </a:r>
            <a:r>
              <a:rPr lang="en-US" dirty="0" err="1" smtClean="0"/>
              <a:t>mOsm</a:t>
            </a:r>
            <a:r>
              <a:rPr lang="en-US" dirty="0" smtClean="0"/>
              <a:t>/kg</a:t>
            </a:r>
          </a:p>
          <a:p>
            <a:endParaRPr lang="en-US" dirty="0" smtClean="0"/>
          </a:p>
          <a:p>
            <a:r>
              <a:rPr lang="en-US" dirty="0" smtClean="0"/>
              <a:t>B) human 4,800 </a:t>
            </a:r>
            <a:r>
              <a:rPr lang="en-US" dirty="0" err="1" smtClean="0"/>
              <a:t>mOsm</a:t>
            </a:r>
            <a:r>
              <a:rPr lang="en-US" dirty="0" smtClean="0"/>
              <a:t>/kg, K. rats 1,500 </a:t>
            </a:r>
            <a:r>
              <a:rPr lang="en-US" dirty="0" err="1" smtClean="0"/>
              <a:t>mOsm</a:t>
            </a:r>
            <a:r>
              <a:rPr lang="en-US" dirty="0" smtClean="0"/>
              <a:t>/kg</a:t>
            </a:r>
          </a:p>
          <a:p>
            <a:endParaRPr lang="en-US" dirty="0" smtClean="0"/>
          </a:p>
          <a:p>
            <a:r>
              <a:rPr lang="en-US" dirty="0" smtClean="0"/>
              <a:t>C) human 1,500 </a:t>
            </a:r>
            <a:r>
              <a:rPr lang="en-US" dirty="0" err="1" smtClean="0"/>
              <a:t>mOsm</a:t>
            </a:r>
            <a:r>
              <a:rPr lang="en-US" dirty="0" smtClean="0"/>
              <a:t>/kg, K. rats 4,800 </a:t>
            </a:r>
            <a:r>
              <a:rPr lang="en-US" dirty="0" err="1" smtClean="0"/>
              <a:t>mOsm</a:t>
            </a:r>
            <a:r>
              <a:rPr lang="en-US" dirty="0" smtClean="0"/>
              <a:t>/kg</a:t>
            </a:r>
          </a:p>
          <a:p>
            <a:endParaRPr lang="en-US" dirty="0" smtClean="0"/>
          </a:p>
        </p:txBody>
      </p:sp>
      <p:sp>
        <p:nvSpPr>
          <p:cNvPr id="3" name="TextBox 2"/>
          <p:cNvSpPr txBox="1"/>
          <p:nvPr/>
        </p:nvSpPr>
        <p:spPr>
          <a:xfrm>
            <a:off x="609600" y="5791200"/>
            <a:ext cx="4702129" cy="830997"/>
          </a:xfrm>
          <a:prstGeom prst="rect">
            <a:avLst/>
          </a:prstGeom>
          <a:noFill/>
        </p:spPr>
        <p:txBody>
          <a:bodyPr wrap="none" rtlCol="0">
            <a:spAutoFit/>
          </a:bodyPr>
          <a:lstStyle/>
          <a:p>
            <a:r>
              <a:rPr lang="es-ES_tradnl" dirty="0" smtClean="0"/>
              <a:t>U/300 = 5, U= 300x5 =1500,</a:t>
            </a:r>
          </a:p>
          <a:p>
            <a:r>
              <a:rPr lang="es-ES_tradnl" dirty="0" smtClean="0"/>
              <a:t>U/300 =16, U = 300x16 = 4,800</a:t>
            </a:r>
            <a:endParaRPr lang="es-ES_tradnl" dirty="0"/>
          </a:p>
        </p:txBody>
      </p:sp>
      <p:sp>
        <p:nvSpPr>
          <p:cNvPr id="4" name="Slide Number Placeholder 3"/>
          <p:cNvSpPr>
            <a:spLocks noGrp="1"/>
          </p:cNvSpPr>
          <p:nvPr>
            <p:ph type="sldNum" sz="quarter" idx="12"/>
          </p:nvPr>
        </p:nvSpPr>
        <p:spPr/>
        <p:txBody>
          <a:bodyPr/>
          <a:lstStyle/>
          <a:p>
            <a:pPr>
              <a:defRPr/>
            </a:pPr>
            <a:fld id="{DFE8AACF-BC80-AA4C-A8D8-930F20AFDF6F}" type="slidenum">
              <a:rPr lang="en-US" smtClean="0"/>
              <a:pPr>
                <a:defRPr/>
              </a:pPr>
              <a:t>97</a:t>
            </a:fld>
            <a:endParaRPr lang="en-US"/>
          </a:p>
        </p:txBody>
      </p:sp>
    </p:spTree>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9000" y="457200"/>
            <a:ext cx="2155608" cy="461665"/>
          </a:xfrm>
          <a:prstGeom prst="rect">
            <a:avLst/>
          </a:prstGeom>
          <a:noFill/>
        </p:spPr>
        <p:txBody>
          <a:bodyPr wrap="none" rtlCol="0">
            <a:spAutoFit/>
          </a:bodyPr>
          <a:lstStyle/>
          <a:p>
            <a:r>
              <a:rPr lang="es-ES_tradnl" dirty="0" err="1" smtClean="0"/>
              <a:t>To</a:t>
            </a:r>
            <a:r>
              <a:rPr lang="es-ES_tradnl" dirty="0" smtClean="0"/>
              <a:t> </a:t>
            </a:r>
            <a:r>
              <a:rPr lang="es-ES_tradnl" dirty="0" err="1" smtClean="0"/>
              <a:t>Remember</a:t>
            </a:r>
            <a:endParaRPr lang="es-ES_tradnl" dirty="0"/>
          </a:p>
        </p:txBody>
      </p:sp>
      <p:sp>
        <p:nvSpPr>
          <p:cNvPr id="3" name="TextBox 2"/>
          <p:cNvSpPr txBox="1"/>
          <p:nvPr/>
        </p:nvSpPr>
        <p:spPr>
          <a:xfrm>
            <a:off x="609601" y="1676400"/>
            <a:ext cx="8305800" cy="1569660"/>
          </a:xfrm>
          <a:prstGeom prst="rect">
            <a:avLst/>
          </a:prstGeom>
          <a:noFill/>
        </p:spPr>
        <p:txBody>
          <a:bodyPr wrap="square" rtlCol="0">
            <a:spAutoFit/>
          </a:bodyPr>
          <a:lstStyle/>
          <a:p>
            <a:r>
              <a:rPr lang="es-ES_tradnl" dirty="0" smtClean="0"/>
              <a:t>-A </a:t>
            </a:r>
            <a:r>
              <a:rPr lang="es-ES_tradnl" dirty="0" err="1" smtClean="0"/>
              <a:t>good</a:t>
            </a:r>
            <a:r>
              <a:rPr lang="es-ES_tradnl" dirty="0" smtClean="0"/>
              <a:t> </a:t>
            </a:r>
            <a:r>
              <a:rPr lang="es-ES_tradnl" dirty="0" err="1" smtClean="0"/>
              <a:t>index</a:t>
            </a:r>
            <a:r>
              <a:rPr lang="es-ES_tradnl" dirty="0" smtClean="0"/>
              <a:t> </a:t>
            </a:r>
            <a:r>
              <a:rPr lang="es-ES_tradnl" dirty="0" err="1" smtClean="0"/>
              <a:t>of</a:t>
            </a:r>
            <a:r>
              <a:rPr lang="es-ES_tradnl" dirty="0" smtClean="0"/>
              <a:t> </a:t>
            </a:r>
            <a:r>
              <a:rPr lang="es-ES_tradnl" dirty="0" err="1" smtClean="0"/>
              <a:t>the</a:t>
            </a:r>
            <a:r>
              <a:rPr lang="es-ES_tradnl" dirty="0" smtClean="0"/>
              <a:t> </a:t>
            </a:r>
            <a:r>
              <a:rPr lang="es-ES_tradnl" dirty="0" err="1" smtClean="0"/>
              <a:t>capacity</a:t>
            </a:r>
            <a:r>
              <a:rPr lang="es-ES_tradnl" dirty="0" smtClean="0"/>
              <a:t> </a:t>
            </a:r>
            <a:r>
              <a:rPr lang="es-ES_tradnl" dirty="0" err="1" smtClean="0"/>
              <a:t>of</a:t>
            </a:r>
            <a:r>
              <a:rPr lang="es-ES_tradnl" dirty="0" smtClean="0"/>
              <a:t> </a:t>
            </a:r>
            <a:r>
              <a:rPr lang="es-ES_tradnl" dirty="0" err="1" smtClean="0"/>
              <a:t>an</a:t>
            </a:r>
            <a:r>
              <a:rPr lang="es-ES_tradnl" dirty="0" smtClean="0"/>
              <a:t> </a:t>
            </a:r>
            <a:r>
              <a:rPr lang="es-ES_tradnl" dirty="0" err="1" smtClean="0"/>
              <a:t>animals</a:t>
            </a:r>
            <a:r>
              <a:rPr lang="es-ES_tradnl" dirty="0" smtClean="0"/>
              <a:t> </a:t>
            </a:r>
            <a:r>
              <a:rPr lang="es-ES_tradnl" dirty="0" err="1" smtClean="0"/>
              <a:t>to</a:t>
            </a:r>
            <a:r>
              <a:rPr lang="es-ES_tradnl" dirty="0" smtClean="0"/>
              <a:t> </a:t>
            </a:r>
            <a:r>
              <a:rPr lang="es-ES_tradnl" dirty="0" err="1" smtClean="0"/>
              <a:t>concentrate</a:t>
            </a:r>
            <a:r>
              <a:rPr lang="es-ES_tradnl" dirty="0" smtClean="0"/>
              <a:t> </a:t>
            </a:r>
            <a:r>
              <a:rPr lang="es-ES_tradnl" dirty="0" err="1" smtClean="0"/>
              <a:t>urine</a:t>
            </a:r>
            <a:r>
              <a:rPr lang="es-ES_tradnl" dirty="0" smtClean="0"/>
              <a:t> </a:t>
            </a:r>
            <a:r>
              <a:rPr lang="es-ES_tradnl" dirty="0" err="1" smtClean="0"/>
              <a:t>is</a:t>
            </a:r>
            <a:r>
              <a:rPr lang="es-ES_tradnl" dirty="0" smtClean="0"/>
              <a:t> </a:t>
            </a:r>
            <a:r>
              <a:rPr lang="es-ES_tradnl" dirty="0" err="1" smtClean="0"/>
              <a:t>the</a:t>
            </a:r>
            <a:r>
              <a:rPr lang="es-ES_tradnl" dirty="0" smtClean="0"/>
              <a:t> U/P ratio (</a:t>
            </a:r>
            <a:r>
              <a:rPr lang="es-ES_tradnl" dirty="0" err="1" smtClean="0"/>
              <a:t>that</a:t>
            </a:r>
            <a:r>
              <a:rPr lang="es-ES_tradnl" dirty="0" smtClean="0"/>
              <a:t> </a:t>
            </a:r>
            <a:r>
              <a:rPr lang="es-ES_tradnl" dirty="0" err="1" smtClean="0"/>
              <a:t>is</a:t>
            </a:r>
            <a:r>
              <a:rPr lang="es-ES_tradnl" dirty="0" smtClean="0"/>
              <a:t> </a:t>
            </a:r>
            <a:r>
              <a:rPr lang="es-ES_tradnl" dirty="0" err="1" smtClean="0"/>
              <a:t>the</a:t>
            </a:r>
            <a:r>
              <a:rPr lang="es-ES_tradnl" dirty="0" smtClean="0"/>
              <a:t> ratio </a:t>
            </a:r>
            <a:r>
              <a:rPr lang="es-ES_tradnl" dirty="0" err="1" smtClean="0"/>
              <a:t>of</a:t>
            </a:r>
            <a:r>
              <a:rPr lang="es-ES_tradnl" dirty="0" smtClean="0"/>
              <a:t> </a:t>
            </a:r>
            <a:r>
              <a:rPr lang="es-ES_tradnl" dirty="0" err="1" smtClean="0"/>
              <a:t>the</a:t>
            </a:r>
            <a:r>
              <a:rPr lang="es-ES_tradnl" dirty="0" smtClean="0"/>
              <a:t> </a:t>
            </a:r>
            <a:r>
              <a:rPr lang="es-ES_tradnl" dirty="0" err="1" smtClean="0"/>
              <a:t>osmotic</a:t>
            </a:r>
            <a:r>
              <a:rPr lang="es-ES_tradnl" dirty="0" smtClean="0"/>
              <a:t> </a:t>
            </a:r>
            <a:r>
              <a:rPr lang="es-ES_tradnl" dirty="0" err="1" smtClean="0"/>
              <a:t>concentration</a:t>
            </a:r>
            <a:r>
              <a:rPr lang="es-ES_tradnl" dirty="0" smtClean="0"/>
              <a:t> </a:t>
            </a:r>
            <a:r>
              <a:rPr lang="es-ES_tradnl" dirty="0" err="1" smtClean="0"/>
              <a:t>of</a:t>
            </a:r>
            <a:r>
              <a:rPr lang="es-ES_tradnl" dirty="0" smtClean="0"/>
              <a:t> </a:t>
            </a:r>
            <a:r>
              <a:rPr lang="es-ES_tradnl" dirty="0" err="1" smtClean="0"/>
              <a:t>urine</a:t>
            </a:r>
            <a:r>
              <a:rPr lang="es-ES_tradnl" dirty="0" smtClean="0"/>
              <a:t> </a:t>
            </a:r>
            <a:r>
              <a:rPr lang="es-ES_tradnl" dirty="0" err="1" smtClean="0"/>
              <a:t>to</a:t>
            </a:r>
            <a:r>
              <a:rPr lang="es-ES_tradnl" dirty="0" smtClean="0"/>
              <a:t> </a:t>
            </a:r>
            <a:r>
              <a:rPr lang="es-ES_tradnl" dirty="0" err="1" smtClean="0"/>
              <a:t>the</a:t>
            </a:r>
            <a:r>
              <a:rPr lang="es-ES_tradnl" dirty="0" smtClean="0"/>
              <a:t> </a:t>
            </a:r>
            <a:r>
              <a:rPr lang="es-ES_tradnl" dirty="0" err="1" smtClean="0"/>
              <a:t>osmotic</a:t>
            </a:r>
            <a:r>
              <a:rPr lang="es-ES_tradnl" dirty="0" smtClean="0"/>
              <a:t> </a:t>
            </a:r>
            <a:r>
              <a:rPr lang="es-ES_tradnl" dirty="0" err="1" smtClean="0"/>
              <a:t>concentration</a:t>
            </a:r>
            <a:r>
              <a:rPr lang="es-ES_tradnl" dirty="0" smtClean="0"/>
              <a:t> </a:t>
            </a:r>
            <a:r>
              <a:rPr lang="es-ES_tradnl" dirty="0" err="1" smtClean="0"/>
              <a:t>of</a:t>
            </a:r>
            <a:r>
              <a:rPr lang="es-ES_tradnl" dirty="0" smtClean="0"/>
              <a:t> plasma)</a:t>
            </a:r>
            <a:endParaRPr lang="es-ES_tradnl" dirty="0"/>
          </a:p>
        </p:txBody>
      </p:sp>
      <p:sp>
        <p:nvSpPr>
          <p:cNvPr id="4" name="Slide Number Placeholder 3"/>
          <p:cNvSpPr>
            <a:spLocks noGrp="1"/>
          </p:cNvSpPr>
          <p:nvPr>
            <p:ph type="sldNum" sz="quarter" idx="12"/>
          </p:nvPr>
        </p:nvSpPr>
        <p:spPr/>
        <p:txBody>
          <a:bodyPr/>
          <a:lstStyle/>
          <a:p>
            <a:pPr>
              <a:defRPr/>
            </a:pPr>
            <a:fld id="{DFE8AACF-BC80-AA4C-A8D8-930F20AFDF6F}" type="slidenum">
              <a:rPr lang="en-US" smtClean="0"/>
              <a:pPr>
                <a:defRPr/>
              </a:pPr>
              <a:t>98</a:t>
            </a:fld>
            <a:endParaRPr lang="en-US"/>
          </a:p>
        </p:txBody>
      </p:sp>
    </p:spTree>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ChangeArrowheads="1"/>
          </p:cNvSpPr>
          <p:nvPr/>
        </p:nvSpPr>
        <p:spPr bwMode="auto">
          <a:xfrm>
            <a:off x="1066800" y="685800"/>
            <a:ext cx="6919913" cy="457200"/>
          </a:xfrm>
          <a:prstGeom prst="rect">
            <a:avLst/>
          </a:prstGeom>
          <a:noFill/>
          <a:ln w="9525">
            <a:noFill/>
            <a:miter lim="800000"/>
            <a:headEnd/>
            <a:tailEnd/>
          </a:ln>
        </p:spPr>
        <p:txBody>
          <a:bodyPr wrap="none">
            <a:prstTxWarp prst="textNoShape">
              <a:avLst/>
            </a:prstTxWarp>
            <a:spAutoFit/>
          </a:bodyPr>
          <a:lstStyle/>
          <a:p>
            <a:r>
              <a:rPr lang="en-US"/>
              <a:t>HOW DO MAMMALS CONCENTRATE URINE?</a:t>
            </a:r>
          </a:p>
        </p:txBody>
      </p:sp>
      <p:sp>
        <p:nvSpPr>
          <p:cNvPr id="165891" name="Rectangle 3"/>
          <p:cNvSpPr>
            <a:spLocks noChangeArrowheads="1"/>
          </p:cNvSpPr>
          <p:nvPr/>
        </p:nvSpPr>
        <p:spPr bwMode="auto">
          <a:xfrm>
            <a:off x="5495925" y="4456113"/>
            <a:ext cx="184150" cy="457200"/>
          </a:xfrm>
          <a:prstGeom prst="rect">
            <a:avLst/>
          </a:prstGeom>
          <a:noFill/>
          <a:ln w="9525">
            <a:noFill/>
            <a:miter lim="800000"/>
            <a:headEnd/>
            <a:tailEnd/>
          </a:ln>
        </p:spPr>
        <p:txBody>
          <a:bodyPr wrap="none">
            <a:prstTxWarp prst="textNoShape">
              <a:avLst/>
            </a:prstTxWarp>
            <a:spAutoFit/>
          </a:bodyPr>
          <a:lstStyle/>
          <a:p>
            <a:endParaRPr lang="es-ES_tradnl">
              <a:solidFill>
                <a:srgbClr val="FFAF18"/>
              </a:solidFill>
            </a:endParaRPr>
          </a:p>
        </p:txBody>
      </p:sp>
      <p:pic>
        <p:nvPicPr>
          <p:cNvPr id="165892" name="Picture 4"/>
          <p:cNvPicPr>
            <a:picLocks noChangeAspect="1" noChangeArrowheads="1"/>
          </p:cNvPicPr>
          <p:nvPr/>
        </p:nvPicPr>
        <p:blipFill>
          <a:blip r:embed="rId3"/>
          <a:srcRect/>
          <a:stretch>
            <a:fillRect/>
          </a:stretch>
        </p:blipFill>
        <p:spPr bwMode="auto">
          <a:xfrm>
            <a:off x="5334000" y="1447800"/>
            <a:ext cx="3395663" cy="5181600"/>
          </a:xfrm>
          <a:prstGeom prst="rect">
            <a:avLst/>
          </a:prstGeom>
          <a:noFill/>
          <a:ln w="9525">
            <a:noFill/>
            <a:miter lim="800000"/>
            <a:headEnd/>
            <a:tailEnd/>
          </a:ln>
        </p:spPr>
      </p:pic>
      <p:sp>
        <p:nvSpPr>
          <p:cNvPr id="165893" name="Rectangle 5"/>
          <p:cNvSpPr>
            <a:spLocks noChangeArrowheads="1"/>
          </p:cNvSpPr>
          <p:nvPr/>
        </p:nvSpPr>
        <p:spPr bwMode="auto">
          <a:xfrm>
            <a:off x="403225" y="1433513"/>
            <a:ext cx="3863975" cy="822325"/>
          </a:xfrm>
          <a:prstGeom prst="rect">
            <a:avLst/>
          </a:prstGeom>
          <a:noFill/>
          <a:ln w="9525">
            <a:noFill/>
            <a:miter lim="800000"/>
            <a:headEnd/>
            <a:tailEnd/>
          </a:ln>
        </p:spPr>
        <p:txBody>
          <a:bodyPr>
            <a:prstTxWarp prst="textNoShape">
              <a:avLst/>
            </a:prstTxWarp>
            <a:spAutoFit/>
          </a:bodyPr>
          <a:lstStyle/>
          <a:p>
            <a:r>
              <a:rPr lang="en-US"/>
              <a:t>Urine is concentrated in the collecting duct.</a:t>
            </a:r>
          </a:p>
        </p:txBody>
      </p:sp>
      <p:sp>
        <p:nvSpPr>
          <p:cNvPr id="165894" name="Rectangle 6"/>
          <p:cNvSpPr>
            <a:spLocks noChangeArrowheads="1"/>
          </p:cNvSpPr>
          <p:nvPr/>
        </p:nvSpPr>
        <p:spPr bwMode="auto">
          <a:xfrm>
            <a:off x="403225" y="2398713"/>
            <a:ext cx="4321175" cy="2282825"/>
          </a:xfrm>
          <a:prstGeom prst="rect">
            <a:avLst/>
          </a:prstGeom>
          <a:noFill/>
          <a:ln w="9525">
            <a:noFill/>
            <a:miter lim="800000"/>
            <a:headEnd/>
            <a:tailEnd/>
          </a:ln>
        </p:spPr>
        <p:txBody>
          <a:bodyPr>
            <a:prstTxWarp prst="textNoShape">
              <a:avLst/>
            </a:prstTxWarp>
            <a:spAutoFit/>
          </a:bodyPr>
          <a:lstStyle/>
          <a:p>
            <a:r>
              <a:rPr lang="en-US"/>
              <a:t>Urine is concentrated when water flows out of the collecting duct as a result of a very large osmotic gradient from the kidney’s cortex to the medulla </a:t>
            </a:r>
          </a:p>
        </p:txBody>
      </p:sp>
      <p:sp>
        <p:nvSpPr>
          <p:cNvPr id="165895" name="Rectangle 9"/>
          <p:cNvSpPr>
            <a:spLocks noChangeArrowheads="1"/>
          </p:cNvSpPr>
          <p:nvPr/>
        </p:nvSpPr>
        <p:spPr bwMode="auto">
          <a:xfrm>
            <a:off x="381000" y="5181600"/>
            <a:ext cx="3581400" cy="1187450"/>
          </a:xfrm>
          <a:prstGeom prst="rect">
            <a:avLst/>
          </a:prstGeom>
          <a:noFill/>
          <a:ln w="9525">
            <a:noFill/>
            <a:miter lim="800000"/>
            <a:headEnd/>
            <a:tailEnd/>
          </a:ln>
        </p:spPr>
        <p:txBody>
          <a:bodyPr>
            <a:prstTxWarp prst="textNoShape">
              <a:avLst/>
            </a:prstTxWarp>
            <a:spAutoFit/>
          </a:bodyPr>
          <a:lstStyle/>
          <a:p>
            <a:r>
              <a:rPr lang="en-US" dirty="0"/>
              <a:t>This leads to more questions than answers!!!</a:t>
            </a:r>
          </a:p>
        </p:txBody>
      </p:sp>
      <p:sp>
        <p:nvSpPr>
          <p:cNvPr id="165896" name="Line 10"/>
          <p:cNvSpPr>
            <a:spLocks noChangeShapeType="1"/>
          </p:cNvSpPr>
          <p:nvPr/>
        </p:nvSpPr>
        <p:spPr bwMode="auto">
          <a:xfrm flipH="1">
            <a:off x="4648200" y="4876800"/>
            <a:ext cx="1219200" cy="304800"/>
          </a:xfrm>
          <a:prstGeom prst="line">
            <a:avLst/>
          </a:prstGeom>
          <a:noFill/>
          <a:ln w="9525">
            <a:solidFill>
              <a:schemeClr val="tx1"/>
            </a:solidFill>
            <a:round/>
            <a:headEnd/>
            <a:tailEnd/>
          </a:ln>
        </p:spPr>
        <p:txBody>
          <a:bodyPr wrap="none" anchor="ctr">
            <a:prstTxWarp prst="textNoShape">
              <a:avLst/>
            </a:prstTxWarp>
          </a:bodyPr>
          <a:lstStyle/>
          <a:p>
            <a:endParaRPr lang="es-ES_tradnl"/>
          </a:p>
        </p:txBody>
      </p:sp>
      <p:sp>
        <p:nvSpPr>
          <p:cNvPr id="165897" name="Rectangle 11"/>
          <p:cNvSpPr>
            <a:spLocks noChangeArrowheads="1"/>
          </p:cNvSpPr>
          <p:nvPr/>
        </p:nvSpPr>
        <p:spPr bwMode="auto">
          <a:xfrm>
            <a:off x="3732213" y="4864100"/>
            <a:ext cx="1503362" cy="822325"/>
          </a:xfrm>
          <a:prstGeom prst="rect">
            <a:avLst/>
          </a:prstGeom>
          <a:noFill/>
          <a:ln w="9525">
            <a:noFill/>
            <a:miter lim="800000"/>
            <a:headEnd/>
            <a:tailEnd/>
          </a:ln>
        </p:spPr>
        <p:txBody>
          <a:bodyPr wrap="none">
            <a:prstTxWarp prst="textNoShape">
              <a:avLst/>
            </a:prstTxWarp>
            <a:spAutoFit/>
          </a:bodyPr>
          <a:lstStyle/>
          <a:p>
            <a:r>
              <a:rPr lang="en-US"/>
              <a:t>Urea</a:t>
            </a:r>
          </a:p>
          <a:p>
            <a:r>
              <a:rPr lang="en-US"/>
              <a:t>And NaCl</a:t>
            </a:r>
          </a:p>
        </p:txBody>
      </p:sp>
      <p:sp>
        <p:nvSpPr>
          <p:cNvPr id="10" name="TextBox 5"/>
          <p:cNvSpPr txBox="1">
            <a:spLocks noChangeArrowheads="1"/>
          </p:cNvSpPr>
          <p:nvPr/>
        </p:nvSpPr>
        <p:spPr bwMode="auto">
          <a:xfrm>
            <a:off x="2362200" y="6248400"/>
            <a:ext cx="3006725" cy="461963"/>
          </a:xfrm>
          <a:prstGeom prst="rect">
            <a:avLst/>
          </a:prstGeom>
          <a:noFill/>
          <a:ln w="9525">
            <a:noFill/>
            <a:miter lim="800000"/>
            <a:headEnd/>
            <a:tailEnd/>
          </a:ln>
        </p:spPr>
        <p:txBody>
          <a:bodyPr wrap="none">
            <a:prstTxWarp prst="textNoShape">
              <a:avLst/>
            </a:prstTxWarp>
            <a:spAutoFit/>
          </a:bodyPr>
          <a:lstStyle/>
          <a:p>
            <a:r>
              <a:rPr lang="es-ES_tradnl" dirty="0">
                <a:solidFill>
                  <a:srgbClr val="FF0000"/>
                </a:solidFill>
              </a:rPr>
              <a:t>BROAD PRINCIPLE</a:t>
            </a:r>
          </a:p>
        </p:txBody>
      </p:sp>
      <p:sp>
        <p:nvSpPr>
          <p:cNvPr id="11" name="Slide Number Placeholder 10"/>
          <p:cNvSpPr>
            <a:spLocks noGrp="1"/>
          </p:cNvSpPr>
          <p:nvPr>
            <p:ph type="sldNum" sz="quarter" idx="12"/>
          </p:nvPr>
        </p:nvSpPr>
        <p:spPr/>
        <p:txBody>
          <a:bodyPr/>
          <a:lstStyle/>
          <a:p>
            <a:pPr>
              <a:defRPr/>
            </a:pPr>
            <a:fld id="{DFE8AACF-BC80-AA4C-A8D8-930F20AFDF6F}" type="slidenum">
              <a:rPr lang="en-US" smtClean="0"/>
              <a:pPr>
                <a:defRPr/>
              </a:pPr>
              <a:t>99</a:t>
            </a:fld>
            <a:endParaRPr lang="en-US"/>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2505</TotalTime>
  <Words>6062</Words>
  <Application>Microsoft Macintosh PowerPoint</Application>
  <PresentationFormat>On-screen Show (4:3)</PresentationFormat>
  <Paragraphs>861</Paragraphs>
  <Slides>119</Slides>
  <Notes>81</Notes>
  <HiddenSlides>0</HiddenSlides>
  <MMClips>0</MMClips>
  <ScaleCrop>false</ScaleCrop>
  <HeadingPairs>
    <vt:vector size="4" baseType="variant">
      <vt:variant>
        <vt:lpstr>Theme</vt:lpstr>
      </vt:variant>
      <vt:variant>
        <vt:i4>1</vt:i4>
      </vt:variant>
      <vt:variant>
        <vt:lpstr>Slide Titles</vt:lpstr>
      </vt:variant>
      <vt:variant>
        <vt:i4>119</vt:i4>
      </vt:variant>
    </vt:vector>
  </HeadingPairs>
  <TitlesOfParts>
    <vt:vector size="120" baseType="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Wyoming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Carlos Martinez del Rio</dc:creator>
  <cp:lastModifiedBy>Carlos Martinez del Rio</cp:lastModifiedBy>
  <cp:revision>76</cp:revision>
  <dcterms:created xsi:type="dcterms:W3CDTF">2011-03-01T22:54:58Z</dcterms:created>
  <dcterms:modified xsi:type="dcterms:W3CDTF">2013-03-05T20:24:43Z</dcterms:modified>
</cp:coreProperties>
</file>