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sldIdLst>
    <p:sldId id="257" r:id="rId2"/>
    <p:sldId id="258" r:id="rId3"/>
    <p:sldId id="259" r:id="rId4"/>
    <p:sldId id="260" r:id="rId5"/>
    <p:sldId id="297" r:id="rId6"/>
    <p:sldId id="314" r:id="rId7"/>
    <p:sldId id="312" r:id="rId8"/>
    <p:sldId id="261" r:id="rId9"/>
    <p:sldId id="262" r:id="rId10"/>
    <p:sldId id="264" r:id="rId11"/>
    <p:sldId id="309" r:id="rId12"/>
    <p:sldId id="310" r:id="rId13"/>
    <p:sldId id="311" r:id="rId14"/>
    <p:sldId id="263" r:id="rId15"/>
    <p:sldId id="269" r:id="rId16"/>
    <p:sldId id="298" r:id="rId17"/>
    <p:sldId id="265" r:id="rId18"/>
    <p:sldId id="267" r:id="rId19"/>
    <p:sldId id="268" r:id="rId20"/>
    <p:sldId id="301" r:id="rId21"/>
    <p:sldId id="273" r:id="rId22"/>
    <p:sldId id="308" r:id="rId23"/>
    <p:sldId id="271" r:id="rId24"/>
    <p:sldId id="302" r:id="rId25"/>
    <p:sldId id="272" r:id="rId26"/>
    <p:sldId id="307" r:id="rId27"/>
    <p:sldId id="274" r:id="rId28"/>
    <p:sldId id="304" r:id="rId29"/>
    <p:sldId id="306" r:id="rId30"/>
    <p:sldId id="280" r:id="rId31"/>
    <p:sldId id="313" r:id="rId32"/>
    <p:sldId id="275" r:id="rId33"/>
    <p:sldId id="277" r:id="rId34"/>
    <p:sldId id="278" r:id="rId35"/>
    <p:sldId id="279" r:id="rId36"/>
    <p:sldId id="281" r:id="rId37"/>
    <p:sldId id="282" r:id="rId38"/>
    <p:sldId id="284" r:id="rId39"/>
    <p:sldId id="285" r:id="rId40"/>
    <p:sldId id="286" r:id="rId41"/>
    <p:sldId id="287" r:id="rId42"/>
    <p:sldId id="288" r:id="rId43"/>
    <p:sldId id="299" r:id="rId44"/>
    <p:sldId id="289" r:id="rId45"/>
    <p:sldId id="290" r:id="rId46"/>
    <p:sldId id="291" r:id="rId47"/>
    <p:sldId id="293" r:id="rId48"/>
    <p:sldId id="315" r:id="rId49"/>
    <p:sldId id="316" r:id="rId50"/>
    <p:sldId id="292"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2400"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2400"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2400"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2400" kern="1200">
        <a:solidFill>
          <a:schemeClr val="tx1"/>
        </a:solidFill>
        <a:latin typeface="Comic Sans M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31" autoAdjust="0"/>
    <p:restoredTop sz="94660"/>
  </p:normalViewPr>
  <p:slideViewPr>
    <p:cSldViewPr>
      <p:cViewPr varScale="1">
        <p:scale>
          <a:sx n="92" d="100"/>
          <a:sy n="92" d="100"/>
        </p:scale>
        <p:origin x="-179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08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09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09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81227A7-D465-5041-A25F-11FE37500750}" type="slidenum">
              <a:rPr lang="en-US"/>
              <a:pPr/>
              <a:t>‹#›</a:t>
            </a:fld>
            <a:endParaRPr lang="en-US"/>
          </a:p>
        </p:txBody>
      </p:sp>
    </p:spTree>
    <p:extLst>
      <p:ext uri="{BB962C8B-B14F-4D97-AF65-F5344CB8AC3E}">
        <p14:creationId xmlns:p14="http://schemas.microsoft.com/office/powerpoint/2010/main" val="4091325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0"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F9A7A62B-C656-114A-8DAE-FDE6A070E07D}"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402F6641-F619-0248-AEDF-163046AAB99E}" type="slidenum">
              <a:rPr lang="en-US" sz="1200"/>
              <a:pPr/>
              <a:t>16</a:t>
            </a:fld>
            <a:endParaRPr lang="en-US" sz="1200"/>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ECA1A8DC-EC4D-7F4E-8265-27BC7BD7CD7E}" type="slidenum">
              <a:rPr lang="en-US" sz="1200"/>
              <a:pPr/>
              <a:t>17</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91A27007-EA16-E945-909B-86EE4EA10491}" type="slidenum">
              <a:rPr lang="en-US" sz="1200"/>
              <a:pPr/>
              <a:t>18</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EDA82BBE-C648-724C-9C7E-4FAB39364E26}" type="slidenum">
              <a:rPr lang="en-US" sz="1200"/>
              <a:pPr/>
              <a:t>19</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EDA82BBE-C648-724C-9C7E-4FAB39364E26}" type="slidenum">
              <a:rPr lang="en-US" sz="1200"/>
              <a:pPr/>
              <a:t>20</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259AA550-5AAB-7541-BE7D-70B2D945094C}" type="slidenum">
              <a:rPr lang="en-US" sz="1200"/>
              <a:pPr/>
              <a:t>21</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9A831371-DE1D-7E4F-BA3D-3BB8139B25EB}" type="slidenum">
              <a:rPr lang="en-US" sz="1200"/>
              <a:pPr/>
              <a:t>23</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046B5BFF-5385-AD43-B490-A22D96D6F68D}" type="slidenum">
              <a:rPr lang="en-US" sz="1200"/>
              <a:pPr/>
              <a:t>25</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B3F9F46B-42AF-1D4E-88CB-CA59260909EB}" type="slidenum">
              <a:rPr lang="en-US" sz="1200"/>
              <a:pPr/>
              <a:t>27</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DE615D3E-CCB3-F049-BDFB-65836081C3CF}" type="slidenum">
              <a:rPr lang="en-US" sz="1200"/>
              <a:pPr/>
              <a:t>30</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6C5B17DE-57A2-DE41-A4D6-EF041F404579}" type="slidenum">
              <a:rPr lang="en-US" sz="1200"/>
              <a:pPr/>
              <a:t>2</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9FCCC6B1-FC40-E540-A5B6-57A5ECF87E11}" type="slidenum">
              <a:rPr lang="en-US" sz="1200"/>
              <a:pPr/>
              <a:t>32</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4A67DBDB-6580-D949-9FD6-D31891267353}" type="slidenum">
              <a:rPr lang="en-US" sz="1200"/>
              <a:pPr/>
              <a:t>33</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142D0DB9-813B-6249-97D2-3E9EB8102D8E}" type="slidenum">
              <a:rPr lang="en-US" sz="1200"/>
              <a:pPr/>
              <a:t>34</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5FEC2C3D-CADA-8B40-A25F-B5B40AE51D8C}" type="slidenum">
              <a:rPr lang="en-US" sz="1200"/>
              <a:pPr/>
              <a:t>35</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D9AA1A02-7E08-E24D-8D9A-345AD9A7EC64}" type="slidenum">
              <a:rPr lang="en-US" sz="1200"/>
              <a:pPr/>
              <a:t>36</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C990ED64-84F2-7E48-952D-1C3CDF72FEE8}" type="slidenum">
              <a:rPr lang="en-US" sz="1200"/>
              <a:pPr/>
              <a:t>37</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5C78D12E-37BE-4D4C-ACB1-371FF3A926E9}" type="slidenum">
              <a:rPr lang="en-US" sz="1200"/>
              <a:pPr/>
              <a:t>38</a:t>
            </a:fld>
            <a:endParaRPr lang="en-US" sz="120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960816B6-1250-CB44-9EC4-7E7B19B76CFF}" type="slidenum">
              <a:rPr lang="en-US" sz="1200"/>
              <a:pPr/>
              <a:t>39</a:t>
            </a:fld>
            <a:endParaRPr 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128D5BD4-F918-2040-9EFA-7DB149BCC215}" type="slidenum">
              <a:rPr lang="en-US" sz="1200"/>
              <a:pPr/>
              <a:t>40</a:t>
            </a:fld>
            <a:endParaRPr 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3607C6D3-332D-8341-95A9-B9EE004DB259}" type="slidenum">
              <a:rPr lang="en-US" sz="1200"/>
              <a:pPr/>
              <a:t>41</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FD9A8039-A31F-B24D-8ED2-4930498E4400}" type="slidenum">
              <a:rPr lang="en-US" sz="1200"/>
              <a:pPr/>
              <a:t>3</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A3EBFEA7-B249-9645-B7C2-AC6173A25CDF}" type="slidenum">
              <a:rPr lang="en-US" sz="1200"/>
              <a:pPr/>
              <a:t>42</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40521DDB-A4DA-F34A-AD80-1EE465B85FDF}" type="slidenum">
              <a:rPr lang="en-US" sz="1200"/>
              <a:pPr/>
              <a:t>44</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63F41B94-7C3E-574F-9479-172261988C75}" type="slidenum">
              <a:rPr lang="en-US" sz="1200"/>
              <a:pPr/>
              <a:t>45</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F363D208-1A1D-E548-B4C3-C8621FA919BB}" type="slidenum">
              <a:rPr lang="en-US" sz="1200"/>
              <a:pPr/>
              <a:t>46</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F6327D35-2096-D649-95F0-D4BF53160A40}" type="slidenum">
              <a:rPr lang="en-US" sz="1200"/>
              <a:pPr/>
              <a:t>47</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7CD4B256-5602-1A4A-883E-69FC2D663B7A}" type="slidenum">
              <a:rPr lang="en-US" sz="1200"/>
              <a:pPr/>
              <a:t>50</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D19EFCC6-EE3E-264D-9AFA-D01F0FB39853}" type="slidenum">
              <a:rPr lang="en-US" sz="1200"/>
              <a:pPr/>
              <a:t>4</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45029E6E-85CC-8F4A-8C9E-7289670FB17D}" type="slidenum">
              <a:rPr lang="en-US" sz="1200"/>
              <a:pPr/>
              <a:t>8</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3117886C-8D1B-4A40-81E0-D64971A0A0BF}" type="slidenum">
              <a:rPr lang="en-US" sz="1200"/>
              <a:pPr/>
              <a:t>9</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66BA3246-D705-AF4B-846D-75CB3AF44405}" type="slidenum">
              <a:rPr lang="en-US" sz="1200"/>
              <a:pPr/>
              <a:t>10</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EB30D4F1-6F4F-8042-A1BD-98BFE128C7E5}" type="slidenum">
              <a:rPr lang="en-US" sz="1200"/>
              <a:pPr/>
              <a:t>14</a:t>
            </a:fld>
            <a:endParaRPr lang="en-US" sz="120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06FD7351-C583-D749-A270-F25AF858B7EA}" type="slidenum">
              <a:rPr lang="en-US" sz="1200"/>
              <a:pPr/>
              <a:t>15</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s-ES_tradnl">
              <a:latin typeface="Times"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s-ES_tradnl"/>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3989772-587B-7849-9C9E-3F53E37A9C27}" type="slidenum">
              <a:rPr lang="en-US"/>
              <a:pPr/>
              <a:t>‹#›</a:t>
            </a:fld>
            <a:endParaRPr lang="en-US"/>
          </a:p>
        </p:txBody>
      </p:sp>
    </p:spTree>
    <p:extLst>
      <p:ext uri="{BB962C8B-B14F-4D97-AF65-F5344CB8AC3E}">
        <p14:creationId xmlns:p14="http://schemas.microsoft.com/office/powerpoint/2010/main" val="234227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D82E82B-46AF-5F48-A2D7-287AC73A25D8}" type="slidenum">
              <a:rPr lang="en-US"/>
              <a:pPr/>
              <a:t>‹#›</a:t>
            </a:fld>
            <a:endParaRPr lang="en-US"/>
          </a:p>
        </p:txBody>
      </p:sp>
    </p:spTree>
    <p:extLst>
      <p:ext uri="{BB962C8B-B14F-4D97-AF65-F5344CB8AC3E}">
        <p14:creationId xmlns:p14="http://schemas.microsoft.com/office/powerpoint/2010/main" val="632316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D27FD945-060A-464C-B5C7-06B1D0BF1124}" type="slidenum">
              <a:rPr lang="en-US"/>
              <a:pPr/>
              <a:t>‹#›</a:t>
            </a:fld>
            <a:endParaRPr lang="en-US"/>
          </a:p>
        </p:txBody>
      </p:sp>
    </p:spTree>
    <p:extLst>
      <p:ext uri="{BB962C8B-B14F-4D97-AF65-F5344CB8AC3E}">
        <p14:creationId xmlns:p14="http://schemas.microsoft.com/office/powerpoint/2010/main" val="3767184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9F398ED-D036-694D-9122-BA2107CC5A85}" type="slidenum">
              <a:rPr lang="en-US"/>
              <a:pPr/>
              <a:t>‹#›</a:t>
            </a:fld>
            <a:endParaRPr lang="en-US"/>
          </a:p>
        </p:txBody>
      </p:sp>
    </p:spTree>
    <p:extLst>
      <p:ext uri="{BB962C8B-B14F-4D97-AF65-F5344CB8AC3E}">
        <p14:creationId xmlns:p14="http://schemas.microsoft.com/office/powerpoint/2010/main" val="287238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31CF0BC-8445-9648-97EC-97A9DBC54324}" type="slidenum">
              <a:rPr lang="en-US"/>
              <a:pPr/>
              <a:t>‹#›</a:t>
            </a:fld>
            <a:endParaRPr lang="en-US"/>
          </a:p>
        </p:txBody>
      </p:sp>
    </p:spTree>
    <p:extLst>
      <p:ext uri="{BB962C8B-B14F-4D97-AF65-F5344CB8AC3E}">
        <p14:creationId xmlns:p14="http://schemas.microsoft.com/office/powerpoint/2010/main" val="76655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002C5EDE-9823-9E44-921A-2D8570D983A9}" type="slidenum">
              <a:rPr lang="en-US"/>
              <a:pPr/>
              <a:t>‹#›</a:t>
            </a:fld>
            <a:endParaRPr lang="en-US"/>
          </a:p>
        </p:txBody>
      </p:sp>
    </p:spTree>
    <p:extLst>
      <p:ext uri="{BB962C8B-B14F-4D97-AF65-F5344CB8AC3E}">
        <p14:creationId xmlns:p14="http://schemas.microsoft.com/office/powerpoint/2010/main" val="1736940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5E6F132B-F185-7948-8042-18AFD9C5F292}" type="slidenum">
              <a:rPr lang="en-US"/>
              <a:pPr/>
              <a:t>‹#›</a:t>
            </a:fld>
            <a:endParaRPr lang="en-US"/>
          </a:p>
        </p:txBody>
      </p:sp>
    </p:spTree>
    <p:extLst>
      <p:ext uri="{BB962C8B-B14F-4D97-AF65-F5344CB8AC3E}">
        <p14:creationId xmlns:p14="http://schemas.microsoft.com/office/powerpoint/2010/main" val="1157451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F387F44-6244-044B-B256-BC2713D6B8C9}" type="slidenum">
              <a:rPr lang="en-US"/>
              <a:pPr/>
              <a:t>‹#›</a:t>
            </a:fld>
            <a:endParaRPr lang="en-US"/>
          </a:p>
        </p:txBody>
      </p:sp>
    </p:spTree>
    <p:extLst>
      <p:ext uri="{BB962C8B-B14F-4D97-AF65-F5344CB8AC3E}">
        <p14:creationId xmlns:p14="http://schemas.microsoft.com/office/powerpoint/2010/main" val="353475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6C994C2-BA06-F348-9810-8A2FABBE1631}" type="slidenum">
              <a:rPr lang="en-US"/>
              <a:pPr/>
              <a:t>‹#›</a:t>
            </a:fld>
            <a:endParaRPr lang="en-US"/>
          </a:p>
        </p:txBody>
      </p:sp>
    </p:spTree>
    <p:extLst>
      <p:ext uri="{BB962C8B-B14F-4D97-AF65-F5344CB8AC3E}">
        <p14:creationId xmlns:p14="http://schemas.microsoft.com/office/powerpoint/2010/main" val="3046888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0FF2774-06BA-5A41-B622-A748B7B4C320}" type="slidenum">
              <a:rPr lang="en-US"/>
              <a:pPr/>
              <a:t>‹#›</a:t>
            </a:fld>
            <a:endParaRPr lang="en-US"/>
          </a:p>
        </p:txBody>
      </p:sp>
    </p:spTree>
    <p:extLst>
      <p:ext uri="{BB962C8B-B14F-4D97-AF65-F5344CB8AC3E}">
        <p14:creationId xmlns:p14="http://schemas.microsoft.com/office/powerpoint/2010/main" val="1587736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F22A94E-D51F-F44D-9CAA-1B7302239BEA}" type="slidenum">
              <a:rPr lang="en-US"/>
              <a:pPr/>
              <a:t>‹#›</a:t>
            </a:fld>
            <a:endParaRPr lang="en-US"/>
          </a:p>
        </p:txBody>
      </p:sp>
    </p:spTree>
    <p:extLst>
      <p:ext uri="{BB962C8B-B14F-4D97-AF65-F5344CB8AC3E}">
        <p14:creationId xmlns:p14="http://schemas.microsoft.com/office/powerpoint/2010/main" val="41815990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9DA75C31-5DCD-AD44-9F11-5329B140A8B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0"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0"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0"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0"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pitchFamily="-110" charset="0"/>
        </a:defRPr>
      </a:lvl6pPr>
      <a:lvl7pPr marL="914400" algn="ctr" rtl="0" fontAlgn="base">
        <a:spcBef>
          <a:spcPct val="0"/>
        </a:spcBef>
        <a:spcAft>
          <a:spcPct val="0"/>
        </a:spcAft>
        <a:defRPr sz="4400">
          <a:solidFill>
            <a:schemeClr val="tx2"/>
          </a:solidFill>
          <a:latin typeface="Times" pitchFamily="-110" charset="0"/>
        </a:defRPr>
      </a:lvl7pPr>
      <a:lvl8pPr marL="1371600" algn="ctr" rtl="0" fontAlgn="base">
        <a:spcBef>
          <a:spcPct val="0"/>
        </a:spcBef>
        <a:spcAft>
          <a:spcPct val="0"/>
        </a:spcAft>
        <a:defRPr sz="4400">
          <a:solidFill>
            <a:schemeClr val="tx2"/>
          </a:solidFill>
          <a:latin typeface="Times" pitchFamily="-110" charset="0"/>
        </a:defRPr>
      </a:lvl8pPr>
      <a:lvl9pPr marL="1828800" algn="ctr" rtl="0" fontAlgn="base">
        <a:spcBef>
          <a:spcPct val="0"/>
        </a:spcBef>
        <a:spcAft>
          <a:spcPct val="0"/>
        </a:spcAft>
        <a:defRPr sz="4400">
          <a:solidFill>
            <a:schemeClr val="tx2"/>
          </a:solidFill>
          <a:latin typeface="Times" pitchFamily="-110"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0"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0"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0"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hyperlink" Target="http://entochem.tamu.edu/insect_structure-function/" TargetMode="External"/><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40.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354388" y="2667000"/>
            <a:ext cx="26384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200"/>
              <a:t>Hormones</a:t>
            </a:r>
          </a:p>
          <a:p>
            <a:pPr algn="ctr"/>
            <a:r>
              <a:rPr lang="en-US" sz="3200"/>
              <a:t>(Chapter 47) </a:t>
            </a: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352800" y="533400"/>
            <a:ext cx="213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To Remember</a:t>
            </a:r>
          </a:p>
        </p:txBody>
      </p:sp>
      <p:sp>
        <p:nvSpPr>
          <p:cNvPr id="28675" name="Rectangle 3"/>
          <p:cNvSpPr>
            <a:spLocks noChangeArrowheads="1"/>
          </p:cNvSpPr>
          <p:nvPr/>
        </p:nvSpPr>
        <p:spPr bwMode="auto">
          <a:xfrm>
            <a:off x="457200" y="1828800"/>
            <a:ext cx="8229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AutoNum type="arabicParenR"/>
            </a:pPr>
            <a:r>
              <a:rPr lang="en-US" dirty="0"/>
              <a:t>The pancreas is both an endocrine (secretes hormones) and an exocrine organ (it also secretes digestive enzymes!). </a:t>
            </a:r>
            <a:endParaRPr lang="en-US" dirty="0" smtClean="0"/>
          </a:p>
          <a:p>
            <a:pPr marL="457200" indent="-457200">
              <a:buFont typeface="Arial" charset="0"/>
              <a:buAutoNum type="arabicParenR"/>
            </a:pPr>
            <a:endParaRPr lang="en-US" dirty="0"/>
          </a:p>
          <a:p>
            <a:pPr marL="457200" indent="-457200">
              <a:buFont typeface="Arial" charset="0"/>
              <a:buAutoNum type="arabicParenR"/>
            </a:pPr>
            <a:r>
              <a:rPr lang="en-US" dirty="0"/>
              <a:t>The hormones insulin and glucagon are secreted by cells located in the Islets of Langerhans</a:t>
            </a:r>
          </a:p>
          <a:p>
            <a:pPr marL="457200" indent="-457200">
              <a:buFont typeface="Arial" charset="0"/>
              <a:buAutoNum type="arabicParenR"/>
            </a:pPr>
            <a:endParaRPr lang="en-US" dirty="0"/>
          </a:p>
          <a:p>
            <a:pPr marL="457200" indent="-457200">
              <a:buFont typeface="Arial" charset="0"/>
              <a:buAutoNum type="arabicParenR"/>
            </a:pPr>
            <a:r>
              <a:rPr lang="en-US" dirty="0"/>
              <a:t>Alpha cells secret glucagon, beta cells secrete insulin.</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2200" y="800100"/>
            <a:ext cx="6959600" cy="5257800"/>
          </a:xfrm>
          <a:prstGeom prst="rect">
            <a:avLst/>
          </a:prstGeom>
        </p:spPr>
      </p:pic>
    </p:spTree>
    <p:extLst>
      <p:ext uri="{BB962C8B-B14F-4D97-AF65-F5344CB8AC3E}">
        <p14:creationId xmlns:p14="http://schemas.microsoft.com/office/powerpoint/2010/main" val="387667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0" y="10201"/>
            <a:ext cx="6240051" cy="4714199"/>
          </a:xfrm>
          <a:prstGeom prst="rect">
            <a:avLst/>
          </a:prstGeom>
        </p:spPr>
      </p:pic>
      <p:pic>
        <p:nvPicPr>
          <p:cNvPr id="3" name="Picture 2" descr="how_in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3896490"/>
            <a:ext cx="4150659" cy="2961510"/>
          </a:xfrm>
          <a:prstGeom prst="rect">
            <a:avLst/>
          </a:prstGeom>
        </p:spPr>
      </p:pic>
    </p:spTree>
    <p:extLst>
      <p:ext uri="{BB962C8B-B14F-4D97-AF65-F5344CB8AC3E}">
        <p14:creationId xmlns:p14="http://schemas.microsoft.com/office/powerpoint/2010/main" val="3820119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0" y="1066800"/>
            <a:ext cx="6604000" cy="4724400"/>
          </a:xfrm>
          <a:prstGeom prst="rect">
            <a:avLst/>
          </a:prstGeom>
        </p:spPr>
      </p:pic>
    </p:spTree>
    <p:extLst>
      <p:ext uri="{BB962C8B-B14F-4D97-AF65-F5344CB8AC3E}">
        <p14:creationId xmlns:p14="http://schemas.microsoft.com/office/powerpoint/2010/main" val="3230770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68580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4"/>
          <p:cNvSpPr>
            <a:spLocks noChangeArrowheads="1"/>
          </p:cNvSpPr>
          <p:nvPr/>
        </p:nvSpPr>
        <p:spPr bwMode="auto">
          <a:xfrm>
            <a:off x="0" y="487680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Insulin has different effects on different tissues. It stimulates glucose uptake and the synthesis of glycogen, fats, and protein. It is an </a:t>
            </a:r>
            <a:r>
              <a:rPr lang="en-US" b="1" dirty="0"/>
              <a:t>anabolic</a:t>
            </a:r>
            <a:r>
              <a:rPr lang="en-US" dirty="0"/>
              <a:t> hormone.</a:t>
            </a:r>
          </a:p>
        </p:txBody>
      </p:sp>
      <p:sp>
        <p:nvSpPr>
          <p:cNvPr id="30724" name="Rectangle 5"/>
          <p:cNvSpPr>
            <a:spLocks noChangeArrowheads="1"/>
          </p:cNvSpPr>
          <p:nvPr/>
        </p:nvSpPr>
        <p:spPr bwMode="auto">
          <a:xfrm>
            <a:off x="179388" y="6200775"/>
            <a:ext cx="8301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Anabolic means that it promotes synthesis (or anabolism)</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0" y="1828800"/>
            <a:ext cx="8885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How come insulin has different effects on different tissues?</a:t>
            </a:r>
          </a:p>
        </p:txBody>
      </p:sp>
      <p:sp>
        <p:nvSpPr>
          <p:cNvPr id="32771" name="Rectangle 3"/>
          <p:cNvSpPr>
            <a:spLocks noChangeArrowheads="1"/>
          </p:cNvSpPr>
          <p:nvPr/>
        </p:nvSpPr>
        <p:spPr bwMode="auto">
          <a:xfrm>
            <a:off x="0" y="3581400"/>
            <a:ext cx="899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Because the same message can elicit a different physiological set of processes. The hormone is the same, the receptors are the same, but the effectors are different.</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64770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4"/>
          <p:cNvSpPr>
            <a:spLocks noChangeArrowheads="1"/>
          </p:cNvSpPr>
          <p:nvPr/>
        </p:nvSpPr>
        <p:spPr bwMode="auto">
          <a:xfrm>
            <a:off x="1371600" y="4267200"/>
            <a:ext cx="6400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By changing the nature of the signal transduction pathway, a hormone can have a very different effect on different cells/tissues. </a:t>
            </a:r>
          </a:p>
        </p:txBody>
      </p:sp>
      <p:sp>
        <p:nvSpPr>
          <p:cNvPr id="34821" name="Rectangle 5"/>
          <p:cNvSpPr>
            <a:spLocks noChangeArrowheads="1"/>
          </p:cNvSpPr>
          <p:nvPr/>
        </p:nvSpPr>
        <p:spPr bwMode="auto">
          <a:xfrm>
            <a:off x="5497513" y="6340475"/>
            <a:ext cx="362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epinephrine = adrenaline</a:t>
            </a:r>
          </a:p>
        </p:txBody>
      </p:sp>
      <p:sp>
        <p:nvSpPr>
          <p:cNvPr id="34823" name="Rectangle 7"/>
          <p:cNvSpPr>
            <a:spLocks noChangeArrowheads="1"/>
          </p:cNvSpPr>
          <p:nvPr/>
        </p:nvSpPr>
        <p:spPr bwMode="auto">
          <a:xfrm>
            <a:off x="0" y="6276975"/>
            <a:ext cx="3848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Epinephrine is secreted by the medulla of the adrenal glands.</a:t>
            </a: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1327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7"/>
          <p:cNvSpPr>
            <a:spLocks noChangeArrowheads="1"/>
          </p:cNvSpPr>
          <p:nvPr/>
        </p:nvSpPr>
        <p:spPr bwMode="auto">
          <a:xfrm>
            <a:off x="363538" y="6188075"/>
            <a:ext cx="4741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Glucagon is a catabolic hormone.</a:t>
            </a:r>
          </a:p>
        </p:txBody>
      </p:sp>
      <p:pic>
        <p:nvPicPr>
          <p:cNvPr id="3686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2400"/>
            <a:ext cx="2616200"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9"/>
          <p:cNvSpPr>
            <a:spLocks noChangeArrowheads="1"/>
          </p:cNvSpPr>
          <p:nvPr/>
        </p:nvSpPr>
        <p:spPr bwMode="auto">
          <a:xfrm>
            <a:off x="4876800" y="3581400"/>
            <a:ext cx="4038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Catabolic means that it promotes breakdown (or catabolism).</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971800" y="152400"/>
            <a:ext cx="375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How does glucagon work?</a:t>
            </a:r>
          </a:p>
        </p:txBody>
      </p:sp>
      <p:pic>
        <p:nvPicPr>
          <p:cNvPr id="3891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7162800" cy="50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5"/>
          <p:cNvSpPr>
            <a:spLocks noChangeArrowheads="1"/>
          </p:cNvSpPr>
          <p:nvPr/>
        </p:nvSpPr>
        <p:spPr bwMode="auto">
          <a:xfrm>
            <a:off x="838200" y="5867400"/>
            <a:ext cx="617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Do not even try to remember the details!!!</a:t>
            </a:r>
          </a:p>
        </p:txBody>
      </p:sp>
      <p:sp>
        <p:nvSpPr>
          <p:cNvPr id="38917" name="Rectangle 6"/>
          <p:cNvSpPr>
            <a:spLocks noChangeArrowheads="1"/>
          </p:cNvSpPr>
          <p:nvPr/>
        </p:nvSpPr>
        <p:spPr bwMode="auto">
          <a:xfrm>
            <a:off x="350838" y="6248400"/>
            <a:ext cx="8793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1) Activation of </a:t>
            </a:r>
            <a:r>
              <a:rPr lang="ja-JP" altLang="en-US"/>
              <a:t>“</a:t>
            </a:r>
            <a:r>
              <a:rPr lang="en-US"/>
              <a:t>kinases</a:t>
            </a:r>
            <a:r>
              <a:rPr lang="ja-JP" altLang="en-US"/>
              <a:t>”</a:t>
            </a:r>
            <a:r>
              <a:rPr lang="en-US"/>
              <a:t>, --&gt; 2) phosphorylation of enzymes.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2819400" y="0"/>
            <a:ext cx="601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Insulin and glucagon are </a:t>
            </a:r>
            <a:r>
              <a:rPr lang="en-US" b="1"/>
              <a:t>water-soluble hormones</a:t>
            </a:r>
            <a:r>
              <a:rPr lang="en-US"/>
              <a:t> (both are proteins). </a:t>
            </a:r>
          </a:p>
        </p:txBody>
      </p:sp>
      <p:sp>
        <p:nvSpPr>
          <p:cNvPr id="40964" name="Rectangle 5"/>
          <p:cNvSpPr>
            <a:spLocks noChangeArrowheads="1"/>
          </p:cNvSpPr>
          <p:nvPr/>
        </p:nvSpPr>
        <p:spPr bwMode="auto">
          <a:xfrm>
            <a:off x="381000" y="1524000"/>
            <a:ext cx="8763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588" indent="23813"/>
            <a:r>
              <a:rPr lang="en-US" sz="2000" dirty="0"/>
              <a:t>They act relatively rapidly and their effect is short-lived (transient). </a:t>
            </a:r>
            <a:r>
              <a:rPr lang="en-US" sz="2000" b="1" dirty="0"/>
              <a:t>They bind to a receptor in the target cell</a:t>
            </a:r>
            <a:r>
              <a:rPr lang="ja-JP" altLang="en-US" sz="2000" b="1" dirty="0"/>
              <a:t>’</a:t>
            </a:r>
            <a:r>
              <a:rPr lang="en-US" sz="2000" b="1" dirty="0"/>
              <a:t>s membrane</a:t>
            </a:r>
            <a:r>
              <a:rPr lang="en-US" sz="2000" dirty="0"/>
              <a:t>. The receptor either:</a:t>
            </a:r>
          </a:p>
          <a:p>
            <a:pPr marL="1588" indent="23813"/>
            <a:endParaRPr lang="en-US" sz="2000" dirty="0"/>
          </a:p>
          <a:p>
            <a:pPr marL="1588" indent="23813">
              <a:buFont typeface="Times" charset="0"/>
              <a:buAutoNum type="arabicParenR"/>
            </a:pPr>
            <a:r>
              <a:rPr lang="en-US" sz="2000" dirty="0"/>
              <a:t>Initiates a series of biochemical changes that make the cell do something (often amplifying the signal in a metabolic cascade). This is called </a:t>
            </a:r>
            <a:r>
              <a:rPr lang="ja-JP" altLang="en-US" sz="2000" dirty="0"/>
              <a:t>“</a:t>
            </a:r>
            <a:r>
              <a:rPr lang="en-US" sz="2000" dirty="0"/>
              <a:t>signal transduction</a:t>
            </a:r>
            <a:r>
              <a:rPr lang="ja-JP" altLang="en-US" sz="2000" dirty="0"/>
              <a:t>”</a:t>
            </a:r>
            <a:r>
              <a:rPr lang="en-US" sz="2000" dirty="0"/>
              <a:t>.</a:t>
            </a:r>
          </a:p>
          <a:p>
            <a:pPr marL="1588" indent="23813">
              <a:buFont typeface="Times" charset="0"/>
              <a:buAutoNum type="arabicParenR"/>
            </a:pPr>
            <a:endParaRPr lang="en-US" sz="2000" dirty="0"/>
          </a:p>
          <a:p>
            <a:pPr marL="1588" indent="23813">
              <a:buFont typeface="Times" charset="0"/>
              <a:buNone/>
            </a:pPr>
            <a:r>
              <a:rPr lang="en-US" sz="2000" dirty="0"/>
              <a:t>and/or</a:t>
            </a:r>
          </a:p>
          <a:p>
            <a:pPr marL="1588" indent="23813">
              <a:buFont typeface="Times" charset="0"/>
              <a:buNone/>
            </a:pPr>
            <a:endParaRPr lang="en-US" sz="2000" dirty="0"/>
          </a:p>
          <a:p>
            <a:pPr marL="1588" indent="23813">
              <a:buFont typeface="Times" charset="0"/>
              <a:buNone/>
            </a:pPr>
            <a:r>
              <a:rPr lang="en-US" sz="1600" dirty="0"/>
              <a:t>2) </a:t>
            </a:r>
            <a:r>
              <a:rPr lang="en-US" sz="1600" b="1" dirty="0"/>
              <a:t>Sometimes</a:t>
            </a:r>
            <a:r>
              <a:rPr lang="en-US" sz="1600" dirty="0"/>
              <a:t>  (not always) send a signal to the nucleus to start a nuclear (or genomic) response.</a:t>
            </a:r>
            <a:endParaRPr lang="en-US" dirty="0"/>
          </a:p>
        </p:txBody>
      </p:sp>
      <p:sp>
        <p:nvSpPr>
          <p:cNvPr id="40965" name="Rectangle 6"/>
          <p:cNvSpPr>
            <a:spLocks noChangeArrowheads="1"/>
          </p:cNvSpPr>
          <p:nvPr/>
        </p:nvSpPr>
        <p:spPr bwMode="auto">
          <a:xfrm>
            <a:off x="2895600" y="5638800"/>
            <a:ext cx="609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Why can the effect of these hormones be so fast and (often) intense?</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09600" y="381000"/>
            <a:ext cx="792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We have seen several examples of homeostatic physiological processes:</a:t>
            </a:r>
          </a:p>
        </p:txBody>
      </p:sp>
      <p:sp>
        <p:nvSpPr>
          <p:cNvPr id="16387" name="Rectangle 3"/>
          <p:cNvSpPr>
            <a:spLocks noChangeArrowheads="1"/>
          </p:cNvSpPr>
          <p:nvPr/>
        </p:nvSpPr>
        <p:spPr bwMode="auto">
          <a:xfrm>
            <a:off x="287338" y="1828800"/>
            <a:ext cx="8704262"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Times" charset="0"/>
              <a:buAutoNum type="arabicParenR"/>
            </a:pPr>
            <a:r>
              <a:rPr lang="en-US"/>
              <a:t>Vertebrates regulate the concentration of glucose in their blood at relatively constant levels.</a:t>
            </a:r>
          </a:p>
          <a:p>
            <a:pPr marL="457200" indent="-457200">
              <a:buFont typeface="Times" charset="0"/>
              <a:buAutoNum type="arabicParenR"/>
            </a:pPr>
            <a:endParaRPr lang="en-US"/>
          </a:p>
          <a:p>
            <a:pPr marL="457200" indent="-457200">
              <a:buFont typeface="Times" charset="0"/>
              <a:buAutoNum type="arabicParenR"/>
            </a:pPr>
            <a:r>
              <a:rPr lang="en-US"/>
              <a:t>They produce lost of dilute urine when they are over-hydrated, but they produce little very concentrated urine when they are dehydrated.</a:t>
            </a:r>
          </a:p>
        </p:txBody>
      </p:sp>
      <p:sp>
        <p:nvSpPr>
          <p:cNvPr id="16388" name="Rectangle 4"/>
          <p:cNvSpPr>
            <a:spLocks noChangeArrowheads="1"/>
          </p:cNvSpPr>
          <p:nvPr/>
        </p:nvSpPr>
        <p:spPr bwMode="auto">
          <a:xfrm>
            <a:off x="1219200" y="4953000"/>
            <a:ext cx="5351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How are these processes regulated?</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4"/>
          <p:cNvSpPr>
            <a:spLocks noChangeArrowheads="1"/>
          </p:cNvSpPr>
          <p:nvPr/>
        </p:nvSpPr>
        <p:spPr bwMode="auto">
          <a:xfrm>
            <a:off x="2819400" y="0"/>
            <a:ext cx="6019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Insulin and glucagon are </a:t>
            </a:r>
            <a:r>
              <a:rPr lang="en-US" b="1"/>
              <a:t>water-soluble hormones</a:t>
            </a:r>
            <a:r>
              <a:rPr lang="en-US"/>
              <a:t> (both are proteins). </a:t>
            </a:r>
          </a:p>
        </p:txBody>
      </p:sp>
      <p:sp>
        <p:nvSpPr>
          <p:cNvPr id="40964" name="Rectangle 5"/>
          <p:cNvSpPr>
            <a:spLocks noChangeArrowheads="1"/>
          </p:cNvSpPr>
          <p:nvPr/>
        </p:nvSpPr>
        <p:spPr bwMode="auto">
          <a:xfrm>
            <a:off x="381000" y="1524000"/>
            <a:ext cx="8763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588" indent="23813"/>
            <a:r>
              <a:rPr lang="en-US" sz="2000" dirty="0"/>
              <a:t>They act relatively rapidly and their effect is short-lived (transient). </a:t>
            </a:r>
            <a:r>
              <a:rPr lang="en-US" sz="2000" b="1" dirty="0"/>
              <a:t>They bind to a receptor in the target cell</a:t>
            </a:r>
            <a:r>
              <a:rPr lang="ja-JP" altLang="en-US" sz="2000" b="1" dirty="0"/>
              <a:t>’</a:t>
            </a:r>
            <a:r>
              <a:rPr lang="en-US" sz="2000" b="1" dirty="0"/>
              <a:t>s membrane</a:t>
            </a:r>
            <a:r>
              <a:rPr lang="en-US" sz="2000" dirty="0"/>
              <a:t>. The receptor either:</a:t>
            </a:r>
          </a:p>
          <a:p>
            <a:pPr marL="1588" indent="23813"/>
            <a:endParaRPr lang="en-US" sz="2000" dirty="0"/>
          </a:p>
          <a:p>
            <a:pPr marL="1588" indent="23813">
              <a:buFont typeface="Times" charset="0"/>
              <a:buAutoNum type="arabicParenR"/>
            </a:pPr>
            <a:r>
              <a:rPr lang="en-US" sz="2000" dirty="0"/>
              <a:t>Initiates a series of biochemical changes that make the cell do something (often amplifying the signal in a metabolic cascade). This is called </a:t>
            </a:r>
            <a:r>
              <a:rPr lang="ja-JP" altLang="en-US" sz="2000" dirty="0"/>
              <a:t>“</a:t>
            </a:r>
            <a:r>
              <a:rPr lang="en-US" sz="2000" dirty="0"/>
              <a:t>signal transduction</a:t>
            </a:r>
            <a:r>
              <a:rPr lang="ja-JP" altLang="en-US" sz="2000" dirty="0"/>
              <a:t>”</a:t>
            </a:r>
            <a:r>
              <a:rPr lang="en-US" sz="2000" dirty="0"/>
              <a:t>.</a:t>
            </a:r>
          </a:p>
          <a:p>
            <a:pPr marL="1588" indent="23813">
              <a:buFont typeface="Times" charset="0"/>
              <a:buAutoNum type="arabicParenR"/>
            </a:pPr>
            <a:endParaRPr lang="en-US" sz="2000" dirty="0"/>
          </a:p>
          <a:p>
            <a:pPr marL="1588" indent="23813">
              <a:buFont typeface="Times" charset="0"/>
              <a:buNone/>
            </a:pPr>
            <a:r>
              <a:rPr lang="en-US" sz="2000" dirty="0"/>
              <a:t>and/or</a:t>
            </a:r>
          </a:p>
          <a:p>
            <a:pPr marL="1588" indent="23813">
              <a:buFont typeface="Times" charset="0"/>
              <a:buNone/>
            </a:pPr>
            <a:endParaRPr lang="en-US" sz="2000" dirty="0"/>
          </a:p>
          <a:p>
            <a:pPr marL="1588" indent="23813">
              <a:buFont typeface="Times" charset="0"/>
              <a:buNone/>
            </a:pPr>
            <a:r>
              <a:rPr lang="en-US" sz="1600" dirty="0"/>
              <a:t>2) </a:t>
            </a:r>
            <a:r>
              <a:rPr lang="en-US" sz="1600" b="1" dirty="0"/>
              <a:t>Sometimes</a:t>
            </a:r>
            <a:r>
              <a:rPr lang="en-US" sz="1600" dirty="0"/>
              <a:t>  (not always) send a signal to the nucleus to start a nuclear (or genomic) response.</a:t>
            </a:r>
            <a:endParaRPr lang="en-US" dirty="0"/>
          </a:p>
        </p:txBody>
      </p:sp>
      <p:sp>
        <p:nvSpPr>
          <p:cNvPr id="40965" name="Rectangle 6"/>
          <p:cNvSpPr>
            <a:spLocks noChangeArrowheads="1"/>
          </p:cNvSpPr>
          <p:nvPr/>
        </p:nvSpPr>
        <p:spPr bwMode="auto">
          <a:xfrm>
            <a:off x="2895600" y="5638800"/>
            <a:ext cx="609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Why can the effect of these hormones be so fast and (often) intense?</a:t>
            </a:r>
          </a:p>
        </p:txBody>
      </p:sp>
    </p:spTree>
    <p:extLst>
      <p:ext uri="{BB962C8B-B14F-4D97-AF65-F5344CB8AC3E}">
        <p14:creationId xmlns:p14="http://schemas.microsoft.com/office/powerpoint/2010/main" val="30460027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391400" cy="614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ChangeArrowheads="1"/>
          </p:cNvSpPr>
          <p:nvPr/>
        </p:nvSpPr>
        <p:spPr bwMode="auto">
          <a:xfrm>
            <a:off x="0" y="60579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This is what I mean by a metabolic cascade, and the reason why water soluble hormones can have very rapid effects.</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7_21_transduction_cascad-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52400"/>
            <a:ext cx="4486656" cy="6583680"/>
          </a:xfrm>
          <a:prstGeom prst="rect">
            <a:avLst/>
          </a:prstGeom>
        </p:spPr>
      </p:pic>
      <p:sp>
        <p:nvSpPr>
          <p:cNvPr id="3" name="TextBox 2"/>
          <p:cNvSpPr txBox="1"/>
          <p:nvPr/>
        </p:nvSpPr>
        <p:spPr>
          <a:xfrm>
            <a:off x="381001" y="838200"/>
            <a:ext cx="3810000" cy="1200328"/>
          </a:xfrm>
          <a:prstGeom prst="rect">
            <a:avLst/>
          </a:prstGeom>
          <a:noFill/>
        </p:spPr>
        <p:txBody>
          <a:bodyPr wrap="square" rtlCol="0">
            <a:spAutoFit/>
          </a:bodyPr>
          <a:lstStyle/>
          <a:p>
            <a:r>
              <a:rPr lang="en-US" dirty="0" smtClean="0"/>
              <a:t>Epinephrine triggers a signal transduction cascade</a:t>
            </a:r>
            <a:endParaRPr lang="en-US" dirty="0"/>
          </a:p>
        </p:txBody>
      </p:sp>
    </p:spTree>
    <p:extLst>
      <p:ext uri="{BB962C8B-B14F-4D97-AF65-F5344CB8AC3E}">
        <p14:creationId xmlns:p14="http://schemas.microsoft.com/office/powerpoint/2010/main" val="3463557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276600" y="381000"/>
            <a:ext cx="2090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To remember</a:t>
            </a:r>
          </a:p>
        </p:txBody>
      </p:sp>
      <p:sp>
        <p:nvSpPr>
          <p:cNvPr id="45059" name="Rectangle 3"/>
          <p:cNvSpPr>
            <a:spLocks noChangeArrowheads="1"/>
          </p:cNvSpPr>
          <p:nvPr/>
        </p:nvSpPr>
        <p:spPr bwMode="auto">
          <a:xfrm>
            <a:off x="0" y="1219200"/>
            <a:ext cx="87630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-Depending on the characteristics of the characteristics of the signal transduction system hormones can have very different effects on different tissues/cells.</a:t>
            </a:r>
          </a:p>
          <a:p>
            <a:endParaRPr lang="en-US" sz="2000"/>
          </a:p>
          <a:p>
            <a:r>
              <a:rPr lang="en-US" sz="2000"/>
              <a:t>-Epinephrine (adrenaline) is a fight or flight hormone: it blocks digestive function, stimulates blood flow to muscles, mobilizes </a:t>
            </a:r>
            <a:r>
              <a:rPr lang="ja-JP" altLang="en-US" sz="2000"/>
              <a:t>“</a:t>
            </a:r>
            <a:r>
              <a:rPr lang="en-US" sz="2000"/>
              <a:t>fuels</a:t>
            </a:r>
            <a:r>
              <a:rPr lang="ja-JP" altLang="en-US" sz="2000"/>
              <a:t>”</a:t>
            </a:r>
            <a:r>
              <a:rPr lang="en-US" sz="2000"/>
              <a:t>.</a:t>
            </a:r>
          </a:p>
          <a:p>
            <a:endParaRPr lang="en-US" sz="2000"/>
          </a:p>
          <a:p>
            <a:r>
              <a:rPr lang="en-US" sz="2000"/>
              <a:t>-Whereas inuslin is an anabolic (synthesis) hormone, glucagon is a catabolic hormone (stimulates breakdown, production of glucose).</a:t>
            </a:r>
          </a:p>
          <a:p>
            <a:endParaRPr lang="en-US" sz="2000"/>
          </a:p>
          <a:p>
            <a:r>
              <a:rPr lang="en-US" sz="2000"/>
              <a:t>-The receptors of water soluble hormones (insulin, glucagn, epinephrine) are in the membrane of target cells.</a:t>
            </a:r>
          </a:p>
          <a:p>
            <a:endParaRPr lang="en-US" sz="2000"/>
          </a:p>
          <a:p>
            <a:r>
              <a:rPr lang="en-US" sz="2000"/>
              <a:t>-Water soluble hormones act by eliciting the amplification of a signal (G-protein-&gt;cAMP-&gt;protein kinases-&gt;phosphorylation (activation) of metabolic enzymes).</a:t>
            </a:r>
            <a:r>
              <a:rPr lang="en-US"/>
              <a:t> </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2701925"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191000" y="2438400"/>
            <a:ext cx="4572000" cy="1938992"/>
          </a:xfrm>
          <a:prstGeom prst="rect">
            <a:avLst/>
          </a:prstGeom>
        </p:spPr>
        <p:txBody>
          <a:bodyPr>
            <a:spAutoFit/>
          </a:bodyPr>
          <a:lstStyle/>
          <a:p>
            <a:pPr marL="1588" indent="23813">
              <a:buFont typeface="Times" charset="0"/>
              <a:buNone/>
            </a:pPr>
            <a:r>
              <a:rPr lang="en-US" dirty="0" smtClean="0"/>
              <a:t>2) </a:t>
            </a:r>
            <a:r>
              <a:rPr lang="en-US" b="1" dirty="0" smtClean="0"/>
              <a:t>Sometimes</a:t>
            </a:r>
            <a:r>
              <a:rPr lang="en-US" dirty="0" smtClean="0"/>
              <a:t>  (not always) water soluble hormones  send a signal to the nucleus to start a nuclear (or genomic) response.</a:t>
            </a:r>
            <a:endParaRPr lang="en-US" dirty="0"/>
          </a:p>
        </p:txBody>
      </p:sp>
    </p:spTree>
    <p:extLst>
      <p:ext uri="{BB962C8B-B14F-4D97-AF65-F5344CB8AC3E}">
        <p14:creationId xmlns:p14="http://schemas.microsoft.com/office/powerpoint/2010/main" val="61827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533400" y="152400"/>
            <a:ext cx="8520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Not all hormones are water soluble. Some are </a:t>
            </a:r>
            <a:r>
              <a:rPr lang="en-US" b="1"/>
              <a:t>lipid soluble</a:t>
            </a:r>
            <a:r>
              <a:rPr lang="en-US"/>
              <a:t>.</a:t>
            </a: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38200"/>
            <a:ext cx="27146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Rectangle 4"/>
          <p:cNvSpPr>
            <a:spLocks noChangeArrowheads="1"/>
          </p:cNvSpPr>
          <p:nvPr/>
        </p:nvSpPr>
        <p:spPr bwMode="auto">
          <a:xfrm>
            <a:off x="3124200" y="990600"/>
            <a:ext cx="58674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receptors of lipid soluble hormones act within the nucleus of cells in target organs.  They have </a:t>
            </a:r>
            <a:r>
              <a:rPr lang="en-US" b="1"/>
              <a:t>genomic effects</a:t>
            </a:r>
            <a:r>
              <a:rPr lang="en-US"/>
              <a:t>. Their action is to stimulate the synthesis of new proteins. The genomic effects of lipid/fat soluble hormones tend to be more slow and more long-lasting than those of water soluble hormones. </a:t>
            </a:r>
          </a:p>
        </p:txBody>
      </p:sp>
      <p:sp>
        <p:nvSpPr>
          <p:cNvPr id="47109" name="Rectangle 5"/>
          <p:cNvSpPr>
            <a:spLocks noChangeArrowheads="1"/>
          </p:cNvSpPr>
          <p:nvPr/>
        </p:nvSpPr>
        <p:spPr bwMode="auto">
          <a:xfrm>
            <a:off x="2819400" y="4876800"/>
            <a:ext cx="60547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All the steroids (androgens and estrogen, and the hormones of the adrenal cortex, the corticosteroids) are examples of lipid soluble hormones.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7_18_gene_expression-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78" y="1752600"/>
            <a:ext cx="9098222" cy="3770376"/>
          </a:xfrm>
          <a:prstGeom prst="rect">
            <a:avLst/>
          </a:prstGeom>
        </p:spPr>
      </p:pic>
      <p:sp>
        <p:nvSpPr>
          <p:cNvPr id="3" name="TextBox 2"/>
          <p:cNvSpPr txBox="1"/>
          <p:nvPr/>
        </p:nvSpPr>
        <p:spPr>
          <a:xfrm>
            <a:off x="47639" y="5638800"/>
            <a:ext cx="8791561" cy="830997"/>
          </a:xfrm>
          <a:prstGeom prst="rect">
            <a:avLst/>
          </a:prstGeom>
          <a:noFill/>
        </p:spPr>
        <p:txBody>
          <a:bodyPr wrap="square" rtlCol="0">
            <a:spAutoFit/>
          </a:bodyPr>
          <a:lstStyle/>
          <a:p>
            <a:r>
              <a:rPr lang="en-US" dirty="0" smtClean="0"/>
              <a:t>Steroid hormones bind to receptors inside of cells and change gene expression</a:t>
            </a:r>
            <a:endParaRPr lang="en-US" dirty="0"/>
          </a:p>
        </p:txBody>
      </p:sp>
    </p:spTree>
    <p:extLst>
      <p:ext uri="{BB962C8B-B14F-4D97-AF65-F5344CB8AC3E}">
        <p14:creationId xmlns:p14="http://schemas.microsoft.com/office/powerpoint/2010/main" val="2461354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81000" y="381000"/>
            <a:ext cx="838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A *simplistic summary of the differences between water soluble and lipid soluble hormones.</a:t>
            </a:r>
          </a:p>
        </p:txBody>
      </p:sp>
      <p:sp>
        <p:nvSpPr>
          <p:cNvPr id="49155" name="Rectangle 3"/>
          <p:cNvSpPr>
            <a:spLocks noChangeArrowheads="1"/>
          </p:cNvSpPr>
          <p:nvPr/>
        </p:nvSpPr>
        <p:spPr bwMode="auto">
          <a:xfrm>
            <a:off x="241300" y="6115050"/>
            <a:ext cx="4516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 There are lots of exceptions</a:t>
            </a:r>
          </a:p>
        </p:txBody>
      </p:sp>
      <p:sp>
        <p:nvSpPr>
          <p:cNvPr id="49156" name="Rectangle 5"/>
          <p:cNvSpPr>
            <a:spLocks noChangeArrowheads="1"/>
          </p:cNvSpPr>
          <p:nvPr/>
        </p:nvSpPr>
        <p:spPr bwMode="auto">
          <a:xfrm>
            <a:off x="450850" y="1836738"/>
            <a:ext cx="8388350"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dirty="0"/>
              <a:t>Type  		water soluble		lipid soluble</a:t>
            </a:r>
          </a:p>
          <a:p>
            <a:r>
              <a:rPr lang="en-US" sz="1800" dirty="0"/>
              <a:t>		____________________________________________</a:t>
            </a:r>
          </a:p>
          <a:p>
            <a:r>
              <a:rPr lang="en-US" sz="1800" dirty="0"/>
              <a:t>Receptors	membrane		nucleus</a:t>
            </a:r>
          </a:p>
          <a:p>
            <a:endParaRPr lang="en-US" sz="1800" dirty="0"/>
          </a:p>
          <a:p>
            <a:r>
              <a:rPr lang="en-US" sz="1800" dirty="0"/>
              <a:t>Mode of action	metabolic cascade	genomic (protein synthesis)</a:t>
            </a:r>
          </a:p>
          <a:p>
            <a:endParaRPr lang="en-US" sz="1800" dirty="0"/>
          </a:p>
          <a:p>
            <a:r>
              <a:rPr lang="en-US" sz="1800" dirty="0"/>
              <a:t>Time course	fast/transient		slow/persistent</a:t>
            </a:r>
          </a:p>
          <a:p>
            <a:endParaRPr lang="en-US" sz="1800" dirty="0"/>
          </a:p>
          <a:p>
            <a:r>
              <a:rPr lang="en-US" sz="1800" dirty="0"/>
              <a:t>Examples	insulin, glucagon		androgens, estrogen</a:t>
            </a:r>
          </a:p>
          <a:p>
            <a:r>
              <a:rPr lang="en-US" sz="1800" dirty="0"/>
              <a:t>		epinephrine		steroids</a:t>
            </a:r>
          </a:p>
          <a:p>
            <a:r>
              <a:rPr lang="en-US" sz="1800" dirty="0"/>
              <a:t>		____________________________________________</a:t>
            </a:r>
            <a:endParaRPr lang="en-US" dirty="0"/>
          </a:p>
        </p:txBody>
      </p:sp>
      <p:sp>
        <p:nvSpPr>
          <p:cNvPr id="49157" name="Rectangle 6"/>
          <p:cNvSpPr>
            <a:spLocks noChangeArrowheads="1"/>
          </p:cNvSpPr>
          <p:nvPr/>
        </p:nvSpPr>
        <p:spPr bwMode="auto">
          <a:xfrm>
            <a:off x="3560763" y="5449888"/>
            <a:ext cx="2778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REMEMBER THIS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7_04_chemical_families-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2" y="-76200"/>
            <a:ext cx="9209690" cy="4572000"/>
          </a:xfrm>
          <a:prstGeom prst="rect">
            <a:avLst/>
          </a:prstGeom>
        </p:spPr>
      </p:pic>
      <p:sp>
        <p:nvSpPr>
          <p:cNvPr id="3" name="TextBox 2"/>
          <p:cNvSpPr txBox="1"/>
          <p:nvPr/>
        </p:nvSpPr>
        <p:spPr>
          <a:xfrm>
            <a:off x="23569" y="4648200"/>
            <a:ext cx="8739431" cy="1569660"/>
          </a:xfrm>
          <a:prstGeom prst="rect">
            <a:avLst/>
          </a:prstGeom>
          <a:noFill/>
        </p:spPr>
        <p:txBody>
          <a:bodyPr wrap="square" rtlCol="0">
            <a:spAutoFit/>
          </a:bodyPr>
          <a:lstStyle/>
          <a:p>
            <a:r>
              <a:rPr lang="en-US" dirty="0" smtClean="0"/>
              <a:t>Most animal hormones  belong to one of three chemical families: peptides/polypeptides, amino acid derivatives, and sterols. The first two “families” are water soluble, the third is lipid soluble.</a:t>
            </a:r>
            <a:endParaRPr lang="en-US" dirty="0"/>
          </a:p>
        </p:txBody>
      </p:sp>
    </p:spTree>
    <p:extLst>
      <p:ext uri="{BB962C8B-B14F-4D97-AF65-F5344CB8AC3E}">
        <p14:creationId xmlns:p14="http://schemas.microsoft.com/office/powerpoint/2010/main" val="4261448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95600" y="381000"/>
            <a:ext cx="2575945" cy="461665"/>
          </a:xfrm>
          <a:prstGeom prst="rect">
            <a:avLst/>
          </a:prstGeom>
          <a:noFill/>
        </p:spPr>
        <p:txBody>
          <a:bodyPr wrap="none" rtlCol="0">
            <a:spAutoFit/>
          </a:bodyPr>
          <a:lstStyle/>
          <a:p>
            <a:r>
              <a:rPr lang="en-US" dirty="0" smtClean="0"/>
              <a:t>Clicker Question</a:t>
            </a:r>
            <a:endParaRPr lang="en-US" dirty="0"/>
          </a:p>
        </p:txBody>
      </p:sp>
      <p:sp>
        <p:nvSpPr>
          <p:cNvPr id="6" name="TextBox 5"/>
          <p:cNvSpPr txBox="1"/>
          <p:nvPr/>
        </p:nvSpPr>
        <p:spPr>
          <a:xfrm>
            <a:off x="152401" y="914400"/>
            <a:ext cx="8991600" cy="4154983"/>
          </a:xfrm>
          <a:prstGeom prst="rect">
            <a:avLst/>
          </a:prstGeom>
          <a:noFill/>
        </p:spPr>
        <p:txBody>
          <a:bodyPr wrap="square" rtlCol="0">
            <a:spAutoFit/>
          </a:bodyPr>
          <a:lstStyle/>
          <a:p>
            <a:r>
              <a:rPr lang="en-US" dirty="0" smtClean="0"/>
              <a:t>Both epinephrine and cortisol are involved in the response to stress. How do these two molecules differ?</a:t>
            </a:r>
          </a:p>
          <a:p>
            <a:endParaRPr lang="en-US" dirty="0"/>
          </a:p>
          <a:p>
            <a:pPr marL="457200" indent="-457200">
              <a:buAutoNum type="alphaUcParenR"/>
            </a:pPr>
            <a:r>
              <a:rPr lang="en-US" dirty="0" smtClean="0"/>
              <a:t>Cortisol is an amino acid derivative, epinephrine is a steroid</a:t>
            </a:r>
          </a:p>
          <a:p>
            <a:pPr marL="457200" indent="-457200">
              <a:buAutoNum type="alphaUcParenR"/>
            </a:pPr>
            <a:r>
              <a:rPr lang="en-US" dirty="0" smtClean="0"/>
              <a:t>Cortisol binds to receptors on the plasma membrane; epinephrine binds to receptors in the interior of cells</a:t>
            </a:r>
          </a:p>
          <a:p>
            <a:pPr marL="457200" indent="-457200">
              <a:buAutoNum type="alphaUcParenR"/>
            </a:pPr>
            <a:r>
              <a:rPr lang="en-US" dirty="0" smtClean="0"/>
              <a:t>Epinephrine mediates the short term response to stress, cortisol mediates the long term responses.</a:t>
            </a:r>
          </a:p>
          <a:p>
            <a:pPr marL="457200" indent="-457200">
              <a:buAutoNum type="alphaUcParenR"/>
            </a:pPr>
            <a:r>
              <a:rPr lang="en-US" dirty="0" smtClean="0"/>
              <a:t>Cortisol is a water soluble membrane; epinephrine is lipid soluble.</a:t>
            </a:r>
            <a:endParaRPr lang="en-US" dirty="0"/>
          </a:p>
        </p:txBody>
      </p:sp>
    </p:spTree>
    <p:extLst>
      <p:ext uri="{BB962C8B-B14F-4D97-AF65-F5344CB8AC3E}">
        <p14:creationId xmlns:p14="http://schemas.microsoft.com/office/powerpoint/2010/main" val="1838141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152400"/>
            <a:ext cx="9144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Physiological functions are regulated by two systems: The </a:t>
            </a:r>
            <a:r>
              <a:rPr lang="en-US" b="1"/>
              <a:t>endocrine system</a:t>
            </a:r>
            <a:r>
              <a:rPr lang="en-US"/>
              <a:t> (hormones) and the </a:t>
            </a:r>
            <a:r>
              <a:rPr lang="en-US" b="1"/>
              <a:t>nervous system</a:t>
            </a:r>
            <a:r>
              <a:rPr lang="en-US"/>
              <a:t>. These are the two systems of communication within an animal</a:t>
            </a:r>
            <a:r>
              <a:rPr lang="ja-JP" altLang="en-US"/>
              <a:t>’</a:t>
            </a:r>
            <a:r>
              <a:rPr lang="en-US"/>
              <a:t>s body.</a:t>
            </a:r>
          </a:p>
        </p:txBody>
      </p:sp>
      <p:sp>
        <p:nvSpPr>
          <p:cNvPr id="18435" name="Rectangle 4"/>
          <p:cNvSpPr>
            <a:spLocks noChangeArrowheads="1"/>
          </p:cNvSpPr>
          <p:nvPr/>
        </p:nvSpPr>
        <p:spPr bwMode="auto">
          <a:xfrm>
            <a:off x="0" y="1524000"/>
            <a:ext cx="9144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663825" indent="-2663825"/>
            <a:r>
              <a:rPr lang="en-US" sz="2000"/>
              <a:t>Endocrine system       Relies on </a:t>
            </a:r>
            <a:r>
              <a:rPr lang="en-US" sz="2000" b="1"/>
              <a:t>hormones</a:t>
            </a:r>
            <a:r>
              <a:rPr lang="en-US" sz="2000"/>
              <a:t> which coordinate slower and sometimes longer-acting responses to stimuli such as stress, dehydration and low/high blood glucose levels. It also coordinates and regulates longer-term developmental processes (growth, sex determination, seasonal changes).</a:t>
            </a:r>
          </a:p>
          <a:p>
            <a:pPr marL="2663825" indent="-2663825"/>
            <a:endParaRPr lang="en-US" sz="2000"/>
          </a:p>
          <a:p>
            <a:pPr marL="2663825" indent="-2663825"/>
            <a:r>
              <a:rPr lang="en-US" sz="2000"/>
              <a:t>Nervous system	Conveys high-speed electric signals along specialized cells (neurons). These rapid messages control body movements in response to sudden environmental changes (your pupils dilate in the dark, you jerk your hand out from a hot surface).			</a:t>
            </a:r>
            <a:r>
              <a:rPr lang="en-US"/>
              <a:t>			</a:t>
            </a:r>
          </a:p>
        </p:txBody>
      </p:sp>
      <p:sp>
        <p:nvSpPr>
          <p:cNvPr id="18436" name="Rectangle 6"/>
          <p:cNvSpPr>
            <a:spLocks noChangeArrowheads="1"/>
          </p:cNvSpPr>
          <p:nvPr/>
        </p:nvSpPr>
        <p:spPr bwMode="auto">
          <a:xfrm>
            <a:off x="215900" y="6275388"/>
            <a:ext cx="782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The differences, as we shall se are not hard and fast.</a:t>
            </a:r>
          </a:p>
        </p:txBody>
      </p:sp>
      <p:pic>
        <p:nvPicPr>
          <p:cNvPr id="184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24400"/>
            <a:ext cx="1568450"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057400"/>
            <a:ext cx="16764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600200" y="8382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How do animals regulate urine concentration </a:t>
            </a:r>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0075" y="1524000"/>
            <a:ext cx="3800475"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1" y="533400"/>
            <a:ext cx="8077200" cy="3416320"/>
          </a:xfrm>
          <a:prstGeom prst="rect">
            <a:avLst/>
          </a:prstGeom>
          <a:noFill/>
        </p:spPr>
        <p:txBody>
          <a:bodyPr wrap="square" rtlCol="0">
            <a:spAutoFit/>
          </a:bodyPr>
          <a:lstStyle/>
          <a:p>
            <a:r>
              <a:rPr lang="en-US" dirty="0" smtClean="0"/>
              <a:t>Mammals become diuretic when blood levels of the hormone ADH are ________and the  permeability of the epithelial membrane of the collecting duct is _____________ </a:t>
            </a:r>
          </a:p>
          <a:p>
            <a:endParaRPr lang="en-US" dirty="0"/>
          </a:p>
          <a:p>
            <a:pPr marL="457200" indent="-457200">
              <a:buAutoNum type="alphaUcParenR"/>
            </a:pPr>
            <a:r>
              <a:rPr lang="en-US" dirty="0" smtClean="0"/>
              <a:t>Low, Low</a:t>
            </a:r>
          </a:p>
          <a:p>
            <a:pPr marL="457200" indent="-457200">
              <a:buAutoNum type="alphaUcParenR"/>
            </a:pPr>
            <a:r>
              <a:rPr lang="en-US" dirty="0" smtClean="0"/>
              <a:t> High, Low</a:t>
            </a:r>
          </a:p>
          <a:p>
            <a:pPr marL="457200" indent="-457200">
              <a:buAutoNum type="alphaUcParenR"/>
            </a:pPr>
            <a:r>
              <a:rPr lang="en-US" dirty="0" smtClean="0"/>
              <a:t>High, High</a:t>
            </a:r>
          </a:p>
          <a:p>
            <a:pPr marL="457200" indent="-457200">
              <a:buAutoNum type="alphaUcParenR"/>
            </a:pPr>
            <a:r>
              <a:rPr lang="en-US" dirty="0" smtClean="0"/>
              <a:t>Low, High</a:t>
            </a:r>
            <a:endParaRPr lang="en-US" dirty="0"/>
          </a:p>
        </p:txBody>
      </p:sp>
    </p:spTree>
    <p:extLst>
      <p:ext uri="{BB962C8B-B14F-4D97-AF65-F5344CB8AC3E}">
        <p14:creationId xmlns:p14="http://schemas.microsoft.com/office/powerpoint/2010/main" val="1036618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341438"/>
            <a:ext cx="7010400" cy="551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ChangeArrowheads="1"/>
          </p:cNvSpPr>
          <p:nvPr/>
        </p:nvSpPr>
        <p:spPr bwMode="auto">
          <a:xfrm>
            <a:off x="0" y="0"/>
            <a:ext cx="4191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endParaRPr lang="en-US" sz="1800">
              <a:solidFill>
                <a:srgbClr val="000000"/>
              </a:solidFill>
            </a:endParaRPr>
          </a:p>
          <a:p>
            <a:pPr marL="457200" indent="-457200">
              <a:buFont typeface="Times" charset="0"/>
              <a:buNone/>
            </a:pPr>
            <a:r>
              <a:rPr lang="en-US">
                <a:solidFill>
                  <a:srgbClr val="000000"/>
                </a:solidFill>
              </a:rPr>
              <a:t>How do we make dilute urine?</a:t>
            </a:r>
            <a:endParaRPr lang="en-US" sz="2000">
              <a:solidFill>
                <a:srgbClr val="000000"/>
              </a:solidFill>
            </a:endParaRPr>
          </a:p>
        </p:txBody>
      </p:sp>
      <p:sp>
        <p:nvSpPr>
          <p:cNvPr id="53252" name="Rectangle 4"/>
          <p:cNvSpPr>
            <a:spLocks noChangeArrowheads="1"/>
          </p:cNvSpPr>
          <p:nvPr/>
        </p:nvSpPr>
        <p:spPr bwMode="auto">
          <a:xfrm>
            <a:off x="4953000" y="228600"/>
            <a:ext cx="3886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solidFill>
                  <a:srgbClr val="000000"/>
                </a:solidFill>
              </a:rPr>
              <a:t>We make concentrated urine by having a collecting duct that is permeable to water</a:t>
            </a:r>
            <a:endParaRPr lang="en-US">
              <a:solidFill>
                <a:srgbClr val="000000"/>
              </a:solidFill>
            </a:endParaRPr>
          </a:p>
        </p:txBody>
      </p:sp>
      <p:sp>
        <p:nvSpPr>
          <p:cNvPr id="53253" name="Rectangle 5"/>
          <p:cNvSpPr>
            <a:spLocks noChangeArrowheads="1"/>
          </p:cNvSpPr>
          <p:nvPr/>
        </p:nvSpPr>
        <p:spPr bwMode="auto">
          <a:xfrm>
            <a:off x="5099050" y="3587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sp>
        <p:nvSpPr>
          <p:cNvPr id="53254" name="Rectangle 6"/>
          <p:cNvSpPr>
            <a:spLocks noChangeArrowheads="1"/>
          </p:cNvSpPr>
          <p:nvPr/>
        </p:nvSpPr>
        <p:spPr bwMode="auto">
          <a:xfrm>
            <a:off x="0" y="1203325"/>
            <a:ext cx="25146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a:solidFill>
                  <a:srgbClr val="000000"/>
                </a:solidFill>
              </a:rPr>
              <a:t>We make dilute urine by having a collecting duct that is impermeable to water</a:t>
            </a:r>
            <a:endParaRPr lang="en-US" sz="3200">
              <a:solidFill>
                <a:srgbClr val="000000"/>
              </a:solidFill>
            </a:endParaRPr>
          </a:p>
          <a:p>
            <a:endParaRPr lang="en-US" sz="1800">
              <a:solidFill>
                <a:srgbClr val="000000"/>
              </a:solidFill>
            </a:endParaRPr>
          </a:p>
          <a:p>
            <a:r>
              <a:rPr lang="en-US" sz="1800">
                <a:solidFill>
                  <a:srgbClr val="000000"/>
                </a:solidFill>
              </a:rPr>
              <a:t>How is the water permeability of the collecting duct modulated?</a:t>
            </a:r>
            <a:endParaRPr lang="en-US">
              <a:solidFill>
                <a:srgbClr val="000000"/>
              </a:solidFill>
            </a:endParaRPr>
          </a:p>
        </p:txBody>
      </p:sp>
      <p:sp>
        <p:nvSpPr>
          <p:cNvPr id="53255" name="Rectangle 7"/>
          <p:cNvSpPr>
            <a:spLocks noChangeArrowheads="1"/>
          </p:cNvSpPr>
          <p:nvPr/>
        </p:nvSpPr>
        <p:spPr bwMode="auto">
          <a:xfrm>
            <a:off x="161925" y="1644650"/>
            <a:ext cx="241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800">
                <a:solidFill>
                  <a:srgbClr val="FFAF18"/>
                </a:solidFill>
              </a:rPr>
              <a:t>.</a:t>
            </a:r>
          </a:p>
        </p:txBody>
      </p:sp>
      <p:sp>
        <p:nvSpPr>
          <p:cNvPr id="53256" name="Rectangle 8"/>
          <p:cNvSpPr>
            <a:spLocks noChangeArrowheads="1"/>
          </p:cNvSpPr>
          <p:nvPr/>
        </p:nvSpPr>
        <p:spPr bwMode="auto">
          <a:xfrm>
            <a:off x="6400800" y="1143000"/>
            <a:ext cx="2139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concentrating</a:t>
            </a:r>
            <a:endParaRPr lang="en-US">
              <a:solidFill>
                <a:srgbClr val="FFAF18"/>
              </a:solidFill>
            </a:endParaRPr>
          </a:p>
        </p:txBody>
      </p:sp>
      <p:sp>
        <p:nvSpPr>
          <p:cNvPr id="53257" name="Rectangle 9"/>
          <p:cNvSpPr>
            <a:spLocks noChangeArrowheads="1"/>
          </p:cNvSpPr>
          <p:nvPr/>
        </p:nvSpPr>
        <p:spPr bwMode="auto">
          <a:xfrm>
            <a:off x="3581400" y="1219200"/>
            <a:ext cx="1241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diluting</a:t>
            </a:r>
            <a:endParaRPr lang="en-US">
              <a:solidFill>
                <a:srgbClr val="FFAF18"/>
              </a:solidFill>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533400" y="4572000"/>
            <a:ext cx="8153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t>How is the water permeability of the collecting duct modulated?</a:t>
            </a:r>
            <a:endParaRPr lang="en-US" sz="1800"/>
          </a:p>
        </p:txBody>
      </p:sp>
      <p:sp>
        <p:nvSpPr>
          <p:cNvPr id="55299" name="Rectangle 3"/>
          <p:cNvSpPr>
            <a:spLocks noChangeArrowheads="1"/>
          </p:cNvSpPr>
          <p:nvPr/>
        </p:nvSpPr>
        <p:spPr bwMode="auto">
          <a:xfrm>
            <a:off x="381000" y="0"/>
            <a:ext cx="87630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0000"/>
                </a:solidFill>
              </a:rPr>
              <a:t>Message</a:t>
            </a:r>
          </a:p>
          <a:p>
            <a:endParaRPr lang="en-US">
              <a:solidFill>
                <a:srgbClr val="000000"/>
              </a:solidFill>
            </a:endParaRPr>
          </a:p>
          <a:p>
            <a:r>
              <a:rPr lang="en-US">
                <a:solidFill>
                  <a:srgbClr val="000000"/>
                </a:solidFill>
              </a:rPr>
              <a:t>-Urine is concentrated when the epithelium of the collecting duct is very permeable to water. We call the production of  concentrated urine anti-diuresis.</a:t>
            </a:r>
          </a:p>
          <a:p>
            <a:endParaRPr lang="en-US">
              <a:solidFill>
                <a:srgbClr val="000000"/>
              </a:solidFill>
            </a:endParaRPr>
          </a:p>
          <a:p>
            <a:r>
              <a:rPr lang="en-US">
                <a:solidFill>
                  <a:srgbClr val="000000"/>
                </a:solidFill>
              </a:rPr>
              <a:t>-Urine is diluted when the epithelium of the collecting duct is impermeable to water. We call the production of dilute urine, diuresis. </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0"/>
            <a:ext cx="8763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0000"/>
                </a:solidFill>
              </a:rPr>
              <a:t>The water permeability of the collecting duct is modulated by ANTI-diuretic hormone (ADH)</a:t>
            </a:r>
            <a:endParaRPr lang="en-US">
              <a:solidFill>
                <a:srgbClr val="000000"/>
              </a:solidFill>
              <a:latin typeface="Times" charset="0"/>
            </a:endParaRPr>
          </a:p>
          <a:p>
            <a:endParaRPr lang="en-US">
              <a:solidFill>
                <a:srgbClr val="000000"/>
              </a:solidFill>
              <a:latin typeface="Times" charset="0"/>
            </a:endParaRPr>
          </a:p>
        </p:txBody>
      </p:sp>
      <p:pic>
        <p:nvPicPr>
          <p:cNvPr id="573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5181600" cy="412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4"/>
          <p:cNvSpPr>
            <a:spLocks noChangeArrowheads="1"/>
          </p:cNvSpPr>
          <p:nvPr/>
        </p:nvSpPr>
        <p:spPr bwMode="auto">
          <a:xfrm>
            <a:off x="5181600" y="747713"/>
            <a:ext cx="3962400" cy="527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000000"/>
                </a:solidFill>
              </a:rPr>
              <a:t>The water permeability of the collecting duct is modulated by ADH (antidiuretic hormone) through a G-protein mediated signalling pathway. The outcome of ADH stimulation is the recruitment of aquaporin 2 into the apical membrane. Recall that aquaporins are water channels.</a:t>
            </a:r>
          </a:p>
          <a:p>
            <a:endParaRPr lang="en-US" sz="2000">
              <a:solidFill>
                <a:srgbClr val="000000"/>
              </a:solidFill>
            </a:endParaRPr>
          </a:p>
          <a:p>
            <a:r>
              <a:rPr lang="en-US" sz="2000">
                <a:solidFill>
                  <a:srgbClr val="000000"/>
                </a:solidFill>
              </a:rPr>
              <a:t>Aquaporin 2 is recruitable into the apical membrane.</a:t>
            </a:r>
          </a:p>
          <a:p>
            <a:endParaRPr lang="en-US" sz="2000">
              <a:solidFill>
                <a:srgbClr val="000000"/>
              </a:solidFill>
            </a:endParaRPr>
          </a:p>
          <a:p>
            <a:r>
              <a:rPr lang="en-US" sz="2000">
                <a:solidFill>
                  <a:srgbClr val="000000"/>
                </a:solidFill>
              </a:rPr>
              <a:t>Aquaporin 3 is constitutive and found in the basolateral membrane.</a:t>
            </a:r>
            <a:r>
              <a:rPr lang="en-US" sz="2000">
                <a:solidFill>
                  <a:srgbClr val="000000"/>
                </a:solidFill>
                <a:latin typeface="Times" charset="0"/>
              </a:rPr>
              <a:t> </a:t>
            </a:r>
          </a:p>
        </p:txBody>
      </p:sp>
      <p:sp>
        <p:nvSpPr>
          <p:cNvPr id="57349" name="Rectangle 5"/>
          <p:cNvSpPr>
            <a:spLocks noChangeArrowheads="1"/>
          </p:cNvSpPr>
          <p:nvPr/>
        </p:nvSpPr>
        <p:spPr bwMode="auto">
          <a:xfrm>
            <a:off x="0" y="5805488"/>
            <a:ext cx="510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solidFill>
                  <a:srgbClr val="000000"/>
                </a:solidFill>
              </a:rPr>
              <a:t>How is the secretion of ADH regulated?</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6106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34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3"/>
          <p:cNvSpPr>
            <a:spLocks noChangeArrowheads="1"/>
          </p:cNvSpPr>
          <p:nvPr/>
        </p:nvSpPr>
        <p:spPr bwMode="auto">
          <a:xfrm>
            <a:off x="4572000" y="228600"/>
            <a:ext cx="4267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The </a:t>
            </a:r>
            <a:r>
              <a:rPr lang="en-US" sz="2000" b="1"/>
              <a:t>sensor</a:t>
            </a:r>
            <a:r>
              <a:rPr lang="en-US" sz="2000"/>
              <a:t> for dehydration is in the hypothalamus.</a:t>
            </a:r>
            <a:r>
              <a:rPr lang="en-US"/>
              <a:t> </a:t>
            </a:r>
            <a:r>
              <a:rPr lang="en-US" sz="2000"/>
              <a:t>There are </a:t>
            </a:r>
            <a:r>
              <a:rPr lang="ja-JP" altLang="en-US" sz="2000"/>
              <a:t>“</a:t>
            </a:r>
            <a:r>
              <a:rPr lang="en-US" sz="2000"/>
              <a:t>osmoreceptors</a:t>
            </a:r>
            <a:r>
              <a:rPr lang="ja-JP" altLang="en-US" sz="2000"/>
              <a:t>”</a:t>
            </a:r>
            <a:r>
              <a:rPr lang="en-US" sz="2000"/>
              <a:t> in this structure that sense the osmolarity of blood. If the osmolarity of blood goes above a </a:t>
            </a:r>
            <a:r>
              <a:rPr lang="en-US" sz="2000" b="1"/>
              <a:t>set point</a:t>
            </a:r>
            <a:r>
              <a:rPr lang="en-US" sz="2000"/>
              <a:t> value, the pituitary gland (actually a structure within it called the neurohypophysis) secretes ADH (anti-diuretic hormone also called vasopressin). ADH increases the water permeability of the kidney</a:t>
            </a:r>
            <a:r>
              <a:rPr lang="ja-JP" altLang="en-US" sz="2000"/>
              <a:t>’</a:t>
            </a:r>
            <a:r>
              <a:rPr lang="en-US" sz="2000"/>
              <a:t>s collecting duct. The kidney recovers water and makes more concentrated urine. </a:t>
            </a:r>
          </a:p>
          <a:p>
            <a:endParaRPr lang="en-US" sz="2000"/>
          </a:p>
          <a:p>
            <a:r>
              <a:rPr lang="en-US" sz="2000"/>
              <a:t> </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46438"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890713"/>
            <a:ext cx="61722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Rectangle 6"/>
          <p:cNvSpPr>
            <a:spLocks noChangeArrowheads="1"/>
          </p:cNvSpPr>
          <p:nvPr/>
        </p:nvSpPr>
        <p:spPr bwMode="auto">
          <a:xfrm>
            <a:off x="0" y="3810000"/>
            <a:ext cx="3276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neurohypophysis is the functional unit made of the posterior pituitary and parts of the hypothalamus.</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124200" y="533400"/>
            <a:ext cx="2090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To remember</a:t>
            </a:r>
          </a:p>
        </p:txBody>
      </p:sp>
      <p:sp>
        <p:nvSpPr>
          <p:cNvPr id="65539" name="Rectangle 3"/>
          <p:cNvSpPr>
            <a:spLocks noChangeArrowheads="1"/>
          </p:cNvSpPr>
          <p:nvPr/>
        </p:nvSpPr>
        <p:spPr bwMode="auto">
          <a:xfrm>
            <a:off x="304800" y="1447800"/>
            <a:ext cx="8615363"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center that controls urine concentration is in the hypothalamus.</a:t>
            </a:r>
          </a:p>
          <a:p>
            <a:endParaRPr lang="en-US"/>
          </a:p>
          <a:p>
            <a:r>
              <a:rPr lang="en-US"/>
              <a:t>-Osmoreceptors detect hydration/dehydration in the hypothalamus stimulate the posterior pituitary to secrete ADH.</a:t>
            </a:r>
          </a:p>
          <a:p>
            <a:endParaRPr lang="en-US"/>
          </a:p>
          <a:p>
            <a:r>
              <a:rPr lang="en-US"/>
              <a:t>-ADH stimulates the insertion of aquaporins to the apical membrane of cells in the epithelium of the colecting duct.</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228600" y="0"/>
            <a:ext cx="891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Hormones play a central role in development (an example on insects). This example is a terrible oversimplification!</a:t>
            </a:r>
          </a:p>
        </p:txBody>
      </p:sp>
      <p:pic>
        <p:nvPicPr>
          <p:cNvPr id="675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90600"/>
            <a:ext cx="55165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4"/>
          <p:cNvSpPr>
            <a:spLocks noChangeArrowheads="1"/>
          </p:cNvSpPr>
          <p:nvPr/>
        </p:nvSpPr>
        <p:spPr bwMode="auto">
          <a:xfrm>
            <a:off x="0" y="9144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Neurosecretory cells in the brain produce BH* which… </a:t>
            </a:r>
            <a:endParaRPr lang="en-US"/>
          </a:p>
        </p:txBody>
      </p:sp>
      <p:sp>
        <p:nvSpPr>
          <p:cNvPr id="67589" name="Rectangle 5"/>
          <p:cNvSpPr>
            <a:spLocks noChangeArrowheads="1"/>
          </p:cNvSpPr>
          <p:nvPr/>
        </p:nvSpPr>
        <p:spPr bwMode="auto">
          <a:xfrm>
            <a:off x="5638800" y="6172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sp>
        <p:nvSpPr>
          <p:cNvPr id="67590" name="Rectangle 6"/>
          <p:cNvSpPr>
            <a:spLocks noChangeArrowheads="1"/>
          </p:cNvSpPr>
          <p:nvPr/>
        </p:nvSpPr>
        <p:spPr bwMode="auto">
          <a:xfrm>
            <a:off x="5559425" y="6200775"/>
            <a:ext cx="3584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*BH is really called  prothoracicotropic hormone (PTTH) </a:t>
            </a:r>
          </a:p>
        </p:txBody>
      </p:sp>
      <p:sp>
        <p:nvSpPr>
          <p:cNvPr id="67591" name="Rectangle 8"/>
          <p:cNvSpPr>
            <a:spLocks noChangeArrowheads="1"/>
          </p:cNvSpPr>
          <p:nvPr/>
        </p:nvSpPr>
        <p:spPr bwMode="auto">
          <a:xfrm>
            <a:off x="0" y="2590800"/>
            <a:ext cx="1981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stimulates the production (in pulses) of ecdysone by the prothoracic gland. </a:t>
            </a:r>
            <a:endParaRPr lang="en-US"/>
          </a:p>
        </p:txBody>
      </p:sp>
      <p:sp>
        <p:nvSpPr>
          <p:cNvPr id="67592" name="Rectangle 11"/>
          <p:cNvSpPr>
            <a:spLocks noChangeArrowheads="1"/>
          </p:cNvSpPr>
          <p:nvPr/>
        </p:nvSpPr>
        <p:spPr bwMode="auto">
          <a:xfrm>
            <a:off x="0" y="4876800"/>
            <a:ext cx="1981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Ecdysone stimulates molting by acting on the epidermis. </a:t>
            </a:r>
            <a:endParaRPr lang="en-US"/>
          </a:p>
        </p:txBody>
      </p:sp>
      <p:sp>
        <p:nvSpPr>
          <p:cNvPr id="67593" name="Rectangle 12"/>
          <p:cNvSpPr>
            <a:spLocks noChangeArrowheads="1"/>
          </p:cNvSpPr>
          <p:nvPr/>
        </p:nvSpPr>
        <p:spPr bwMode="auto">
          <a:xfrm>
            <a:off x="5334000" y="2590800"/>
            <a:ext cx="3810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The result of the action of ecdysone depend on the </a:t>
            </a:r>
            <a:r>
              <a:rPr lang="ja-JP" altLang="en-US" sz="1800"/>
              <a:t>“</a:t>
            </a:r>
            <a:r>
              <a:rPr lang="en-US" sz="1800"/>
              <a:t>levels</a:t>
            </a:r>
            <a:r>
              <a:rPr lang="ja-JP" altLang="en-US" sz="1800"/>
              <a:t>”</a:t>
            </a:r>
            <a:r>
              <a:rPr lang="en-US" sz="1800"/>
              <a:t> of juvenile hormone (neotenin). If levels are high, molts result in (bigger) larvae. If they are low, they result in a pupa.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90600" y="304800"/>
            <a:ext cx="7781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Elements of the simplest possible endocrine response</a:t>
            </a:r>
          </a:p>
        </p:txBody>
      </p:sp>
      <p:sp>
        <p:nvSpPr>
          <p:cNvPr id="20483" name="Rectangle 5"/>
          <p:cNvSpPr>
            <a:spLocks noChangeArrowheads="1"/>
          </p:cNvSpPr>
          <p:nvPr/>
        </p:nvSpPr>
        <p:spPr bwMode="auto">
          <a:xfrm>
            <a:off x="3048000" y="2362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sp>
        <p:nvSpPr>
          <p:cNvPr id="20484" name="Rectangle 6"/>
          <p:cNvSpPr>
            <a:spLocks noChangeArrowheads="1"/>
          </p:cNvSpPr>
          <p:nvPr/>
        </p:nvSpPr>
        <p:spPr bwMode="auto">
          <a:xfrm>
            <a:off x="3429000" y="24384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A </a:t>
            </a:r>
            <a:r>
              <a:rPr lang="en-US" sz="2000" b="1"/>
              <a:t>gland</a:t>
            </a:r>
            <a:r>
              <a:rPr lang="en-US" sz="2000"/>
              <a:t> responds to a stimulus by secreting a hormone.</a:t>
            </a:r>
            <a:endParaRPr lang="en-US"/>
          </a:p>
        </p:txBody>
      </p:sp>
      <p:sp>
        <p:nvSpPr>
          <p:cNvPr id="20485" name="Rectangle 7"/>
          <p:cNvSpPr>
            <a:spLocks noChangeArrowheads="1"/>
          </p:cNvSpPr>
          <p:nvPr/>
        </p:nvSpPr>
        <p:spPr bwMode="auto">
          <a:xfrm>
            <a:off x="3429000" y="33528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t>The </a:t>
            </a:r>
            <a:r>
              <a:rPr lang="en-US" sz="2000" b="1"/>
              <a:t>hormone</a:t>
            </a:r>
            <a:r>
              <a:rPr lang="en-US" sz="2000"/>
              <a:t> (messenger) circulates in blood to one (or many) target organ(s)</a:t>
            </a:r>
            <a:endParaRPr lang="en-US"/>
          </a:p>
        </p:txBody>
      </p:sp>
      <p:sp>
        <p:nvSpPr>
          <p:cNvPr id="20486" name="Rectangle 8"/>
          <p:cNvSpPr>
            <a:spLocks noChangeArrowheads="1"/>
          </p:cNvSpPr>
          <p:nvPr/>
        </p:nvSpPr>
        <p:spPr bwMode="auto">
          <a:xfrm>
            <a:off x="3276600" y="4572000"/>
            <a:ext cx="5715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t>Receptors</a:t>
            </a:r>
            <a:r>
              <a:rPr lang="en-US" sz="2000"/>
              <a:t> in the cells of the target tissue bind to the hormone and the cells (or effector) respond.</a:t>
            </a:r>
          </a:p>
        </p:txBody>
      </p:sp>
      <p:pic>
        <p:nvPicPr>
          <p:cNvPr id="2048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32099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11"/>
          <p:cNvSpPr>
            <a:spLocks noChangeArrowheads="1"/>
          </p:cNvSpPr>
          <p:nvPr/>
        </p:nvSpPr>
        <p:spPr bwMode="auto">
          <a:xfrm>
            <a:off x="3276600" y="5808663"/>
            <a:ext cx="54864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Only cells that have receptors for the hormone respond. Receptors are like tags (or addresses) that make an organ a target for a hormone.</a:t>
            </a:r>
            <a:r>
              <a:rPr lang="en-US"/>
              <a:t> </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200400"/>
            <a:ext cx="48768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Line 3"/>
          <p:cNvSpPr>
            <a:spLocks noChangeShapeType="1"/>
          </p:cNvSpPr>
          <p:nvPr/>
        </p:nvSpPr>
        <p:spPr bwMode="auto">
          <a:xfrm flipV="1">
            <a:off x="5867400" y="3429000"/>
            <a:ext cx="144780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6" name="Rectangle 4"/>
          <p:cNvSpPr>
            <a:spLocks noChangeArrowheads="1"/>
          </p:cNvSpPr>
          <p:nvPr/>
        </p:nvSpPr>
        <p:spPr bwMode="auto">
          <a:xfrm>
            <a:off x="6400800" y="2667000"/>
            <a:ext cx="2660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Prothoracic gland</a:t>
            </a:r>
          </a:p>
        </p:txBody>
      </p:sp>
      <p:pic>
        <p:nvPicPr>
          <p:cNvPr id="696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29200" cy="349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Line 6"/>
          <p:cNvSpPr>
            <a:spLocks noChangeShapeType="1"/>
          </p:cNvSpPr>
          <p:nvPr/>
        </p:nvSpPr>
        <p:spPr bwMode="auto">
          <a:xfrm flipV="1">
            <a:off x="1828800" y="1295400"/>
            <a:ext cx="4191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39" name="Rectangle 7"/>
          <p:cNvSpPr>
            <a:spLocks noChangeArrowheads="1"/>
          </p:cNvSpPr>
          <p:nvPr/>
        </p:nvSpPr>
        <p:spPr bwMode="auto">
          <a:xfrm>
            <a:off x="6019800" y="1066800"/>
            <a:ext cx="25828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Corpora cardiaca</a:t>
            </a:r>
          </a:p>
        </p:txBody>
      </p:sp>
      <p:sp>
        <p:nvSpPr>
          <p:cNvPr id="69640" name="Rectangle 8"/>
          <p:cNvSpPr>
            <a:spLocks noChangeArrowheads="1"/>
          </p:cNvSpPr>
          <p:nvPr/>
        </p:nvSpPr>
        <p:spPr bwMode="auto">
          <a:xfrm>
            <a:off x="6048375" y="1270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sp>
        <p:nvSpPr>
          <p:cNvPr id="69641" name="Rectangle 9"/>
          <p:cNvSpPr>
            <a:spLocks noChangeArrowheads="1"/>
          </p:cNvSpPr>
          <p:nvPr/>
        </p:nvSpPr>
        <p:spPr bwMode="auto">
          <a:xfrm>
            <a:off x="0" y="3733800"/>
            <a:ext cx="40386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latin typeface="Times" charset="0"/>
              </a:rPr>
              <a:t>From </a:t>
            </a:r>
          </a:p>
          <a:p>
            <a:r>
              <a:rPr lang="en-US" sz="1800">
                <a:latin typeface="Times" charset="0"/>
                <a:hlinkClick r:id="rId5"/>
              </a:rPr>
              <a:t>http://entochem.tamu.edu/insect_structure-function/</a:t>
            </a:r>
            <a:endParaRPr lang="en-US" sz="1800">
              <a:latin typeface="Times" charset="0"/>
            </a:endParaRPr>
          </a:p>
          <a:p>
            <a:r>
              <a:rPr lang="en-US" sz="1800">
                <a:latin typeface="Times" charset="0"/>
              </a:rPr>
              <a:t>Check it out for some fantastic animations</a:t>
            </a:r>
            <a:endParaRPr lang="en-US">
              <a:latin typeface="Times" charset="0"/>
            </a:endParaRPr>
          </a:p>
        </p:txBody>
      </p:sp>
      <p:sp>
        <p:nvSpPr>
          <p:cNvPr id="69642" name="Line 10"/>
          <p:cNvSpPr>
            <a:spLocks noChangeShapeType="1"/>
          </p:cNvSpPr>
          <p:nvPr/>
        </p:nvSpPr>
        <p:spPr bwMode="auto">
          <a:xfrm flipH="1">
            <a:off x="6096000" y="4800600"/>
            <a:ext cx="685800" cy="99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643" name="Rectangle 11"/>
          <p:cNvSpPr>
            <a:spLocks noChangeArrowheads="1"/>
          </p:cNvSpPr>
          <p:nvPr/>
        </p:nvSpPr>
        <p:spPr bwMode="auto">
          <a:xfrm>
            <a:off x="5486400" y="5867400"/>
            <a:ext cx="145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tracheae</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76238" y="85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sp>
        <p:nvSpPr>
          <p:cNvPr id="71683" name="Rectangle 3"/>
          <p:cNvSpPr>
            <a:spLocks noChangeArrowheads="1"/>
          </p:cNvSpPr>
          <p:nvPr/>
        </p:nvSpPr>
        <p:spPr bwMode="auto">
          <a:xfrm>
            <a:off x="0" y="0"/>
            <a:ext cx="899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Synthetic forms of juvenile hormone are used as insecticides. They disrupt the development of mosquitoes and fleas… </a:t>
            </a:r>
          </a:p>
        </p:txBody>
      </p:sp>
      <p:sp>
        <p:nvSpPr>
          <p:cNvPr id="71684" name="Rectangle 4"/>
          <p:cNvSpPr>
            <a:spLocks noChangeArrowheads="1"/>
          </p:cNvSpPr>
          <p:nvPr/>
        </p:nvSpPr>
        <p:spPr bwMode="auto">
          <a:xfrm>
            <a:off x="1573213" y="21701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pic>
        <p:nvPicPr>
          <p:cNvPr id="716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1917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0"/>
            <a:ext cx="5486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295400"/>
            <a:ext cx="401955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Rectangle 15"/>
          <p:cNvSpPr>
            <a:spLocks noChangeArrowheads="1"/>
          </p:cNvSpPr>
          <p:nvPr/>
        </p:nvSpPr>
        <p:spPr bwMode="auto">
          <a:xfrm>
            <a:off x="5875338" y="5251450"/>
            <a:ext cx="2243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 problem is….</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42672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2362200"/>
            <a:ext cx="252730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1066800"/>
            <a:ext cx="2540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Rectangle 7"/>
          <p:cNvSpPr>
            <a:spLocks noChangeArrowheads="1"/>
          </p:cNvSpPr>
          <p:nvPr/>
        </p:nvSpPr>
        <p:spPr bwMode="auto">
          <a:xfrm>
            <a:off x="1143000" y="1600200"/>
            <a:ext cx="1870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methoprene</a:t>
            </a:r>
          </a:p>
        </p:txBody>
      </p:sp>
      <p:sp>
        <p:nvSpPr>
          <p:cNvPr id="73734" name="Rectangle 8"/>
          <p:cNvSpPr>
            <a:spLocks noChangeArrowheads="1"/>
          </p:cNvSpPr>
          <p:nvPr/>
        </p:nvSpPr>
        <p:spPr bwMode="auto">
          <a:xfrm>
            <a:off x="76200" y="4800600"/>
            <a:ext cx="906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…in the lab (and maybe in nature) methoprene causes malformation in frogs.</a:t>
            </a:r>
          </a:p>
        </p:txBody>
      </p:sp>
      <p:sp>
        <p:nvSpPr>
          <p:cNvPr id="73735" name="Rectangle 9"/>
          <p:cNvSpPr>
            <a:spLocks noChangeArrowheads="1"/>
          </p:cNvSpPr>
          <p:nvPr/>
        </p:nvSpPr>
        <p:spPr bwMode="auto">
          <a:xfrm>
            <a:off x="649288" y="5978525"/>
            <a:ext cx="6480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One more example of endocrine disruption….</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0"/>
            <a:ext cx="8763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-Molting in insects is stimulated (indirectly) by a neurohormone called Brain Hormone (BH).</a:t>
            </a:r>
          </a:p>
          <a:p>
            <a:endParaRPr lang="en-US"/>
          </a:p>
          <a:p>
            <a:r>
              <a:rPr lang="en-US"/>
              <a:t>-BH stimulates ecdysone production by the prothoracic gland.</a:t>
            </a:r>
          </a:p>
          <a:p>
            <a:endParaRPr lang="en-US"/>
          </a:p>
          <a:p>
            <a:r>
              <a:rPr lang="en-US"/>
              <a:t>-In the presence of juvenile hormone ecdysone elicits a molt.</a:t>
            </a:r>
          </a:p>
          <a:p>
            <a:endParaRPr lang="en-US"/>
          </a:p>
          <a:p>
            <a:r>
              <a:rPr lang="en-US"/>
              <a:t>-In the absence of juvenile hormone, ecdysone elicits pupation.</a:t>
            </a:r>
          </a:p>
          <a:p>
            <a:endParaRPr lang="en-US"/>
          </a:p>
          <a:p>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228600" y="0"/>
            <a:ext cx="8915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Hormones play a central role in development (an example on insects). This example is a terrible oversimplification!</a:t>
            </a:r>
          </a:p>
        </p:txBody>
      </p:sp>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990600"/>
            <a:ext cx="551656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4"/>
          <p:cNvSpPr>
            <a:spLocks noChangeArrowheads="1"/>
          </p:cNvSpPr>
          <p:nvPr/>
        </p:nvSpPr>
        <p:spPr bwMode="auto">
          <a:xfrm>
            <a:off x="0" y="914400"/>
            <a:ext cx="4038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Neurosecretory cells in the brain produce BH* which… </a:t>
            </a:r>
            <a:endParaRPr lang="en-US"/>
          </a:p>
        </p:txBody>
      </p:sp>
      <p:sp>
        <p:nvSpPr>
          <p:cNvPr id="76805" name="Rectangle 5"/>
          <p:cNvSpPr>
            <a:spLocks noChangeArrowheads="1"/>
          </p:cNvSpPr>
          <p:nvPr/>
        </p:nvSpPr>
        <p:spPr bwMode="auto">
          <a:xfrm>
            <a:off x="5638800" y="61722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s-ES_tradnl"/>
          </a:p>
        </p:txBody>
      </p:sp>
      <p:sp>
        <p:nvSpPr>
          <p:cNvPr id="76806" name="Rectangle 6"/>
          <p:cNvSpPr>
            <a:spLocks noChangeArrowheads="1"/>
          </p:cNvSpPr>
          <p:nvPr/>
        </p:nvSpPr>
        <p:spPr bwMode="auto">
          <a:xfrm>
            <a:off x="5559425" y="6200775"/>
            <a:ext cx="35845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t>*BH is really called  prothoracicotropic hormone (PTTH) </a:t>
            </a:r>
          </a:p>
        </p:txBody>
      </p:sp>
      <p:sp>
        <p:nvSpPr>
          <p:cNvPr id="76807" name="Rectangle 7"/>
          <p:cNvSpPr>
            <a:spLocks noChangeArrowheads="1"/>
          </p:cNvSpPr>
          <p:nvPr/>
        </p:nvSpPr>
        <p:spPr bwMode="auto">
          <a:xfrm>
            <a:off x="0" y="2590800"/>
            <a:ext cx="19812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stimulates the production (in pulses) of ecdysone by the prothoracic gland. </a:t>
            </a:r>
            <a:endParaRPr lang="en-US"/>
          </a:p>
        </p:txBody>
      </p:sp>
      <p:sp>
        <p:nvSpPr>
          <p:cNvPr id="76808" name="Rectangle 8"/>
          <p:cNvSpPr>
            <a:spLocks noChangeArrowheads="1"/>
          </p:cNvSpPr>
          <p:nvPr/>
        </p:nvSpPr>
        <p:spPr bwMode="auto">
          <a:xfrm>
            <a:off x="0" y="4876800"/>
            <a:ext cx="1981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Ecdysone stimulates molting by acting on the epidermis. </a:t>
            </a:r>
            <a:endParaRPr lang="en-US"/>
          </a:p>
        </p:txBody>
      </p:sp>
      <p:sp>
        <p:nvSpPr>
          <p:cNvPr id="76809" name="Rectangle 9"/>
          <p:cNvSpPr>
            <a:spLocks noChangeArrowheads="1"/>
          </p:cNvSpPr>
          <p:nvPr/>
        </p:nvSpPr>
        <p:spPr bwMode="auto">
          <a:xfrm>
            <a:off x="5334000" y="2590800"/>
            <a:ext cx="3810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The result of the action of ecdysone depend on the </a:t>
            </a:r>
            <a:r>
              <a:rPr lang="ja-JP" altLang="en-US" sz="1800"/>
              <a:t>“</a:t>
            </a:r>
            <a:r>
              <a:rPr lang="en-US" sz="1800"/>
              <a:t>levels</a:t>
            </a:r>
            <a:r>
              <a:rPr lang="ja-JP" altLang="en-US" sz="1800"/>
              <a:t>”</a:t>
            </a:r>
            <a:r>
              <a:rPr lang="en-US" sz="1800"/>
              <a:t> of juvenile hormone. If levels are high, molts result in (bigger) larvae. If they are low, they result in a pupa.  </a:t>
            </a:r>
          </a:p>
        </p:txBody>
      </p:sp>
      <p:sp>
        <p:nvSpPr>
          <p:cNvPr id="76810" name="Rectangle 10"/>
          <p:cNvSpPr>
            <a:spLocks noChangeArrowheads="1"/>
          </p:cNvSpPr>
          <p:nvPr/>
        </p:nvSpPr>
        <p:spPr bwMode="auto">
          <a:xfrm>
            <a:off x="0" y="914400"/>
            <a:ext cx="3810000" cy="838200"/>
          </a:xfrm>
          <a:prstGeom prst="rect">
            <a:avLst/>
          </a:prstGeom>
          <a:solidFill>
            <a:schemeClr val="bg1">
              <a:alpha val="0"/>
            </a:schemeClr>
          </a:solidFill>
          <a:ln w="44450">
            <a:solidFill>
              <a:srgbClr val="FF0000"/>
            </a:solidFill>
            <a:miter lim="800000"/>
            <a:headEnd/>
            <a:tailEnd/>
          </a:ln>
        </p:spPr>
        <p:txBody>
          <a:bodyPr wrap="none" anchor="ctr"/>
          <a:lstStyle/>
          <a:p>
            <a:endParaRPr lang="es-ES_tradnl"/>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0" y="457200"/>
            <a:ext cx="35814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800"/>
              <a:t>BH (or better PTTH is an example of a  neurohormone. Neurohormones are chemical messengers secreted by neurons rather than by glands.</a:t>
            </a:r>
          </a:p>
          <a:p>
            <a:endParaRPr lang="en-US" sz="1800"/>
          </a:p>
          <a:p>
            <a:r>
              <a:rPr lang="en-US"/>
              <a:t>Neurohormones can act directly on target tissues (this is called a </a:t>
            </a:r>
            <a:r>
              <a:rPr lang="en-US" b="1"/>
              <a:t>simple neurohormone pathway</a:t>
            </a:r>
            <a:r>
              <a:rPr lang="en-US"/>
              <a:t>) or they can act by stimulating a gland to produce a hormone (this is called a simple neuroendocrine pathway).</a:t>
            </a:r>
          </a:p>
        </p:txBody>
      </p:sp>
      <p:pic>
        <p:nvPicPr>
          <p:cNvPr id="78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0"/>
            <a:ext cx="551338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8001000" cy="670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581400" y="533400"/>
            <a:ext cx="2136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To Remember</a:t>
            </a:r>
          </a:p>
        </p:txBody>
      </p:sp>
      <p:sp>
        <p:nvSpPr>
          <p:cNvPr id="82947" name="Rectangle 3"/>
          <p:cNvSpPr>
            <a:spLocks noChangeArrowheads="1"/>
          </p:cNvSpPr>
          <p:nvPr/>
        </p:nvSpPr>
        <p:spPr bwMode="auto">
          <a:xfrm>
            <a:off x="76200" y="1066800"/>
            <a:ext cx="88392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AutoNum type="arabicParenR"/>
            </a:pPr>
            <a:r>
              <a:rPr lang="en-US"/>
              <a:t>In simple endocrine systems the sequence is:</a:t>
            </a:r>
          </a:p>
          <a:p>
            <a:pPr marL="457200" indent="-457200">
              <a:buFont typeface="Arial" charset="0"/>
              <a:buNone/>
            </a:pPr>
            <a:endParaRPr lang="en-US"/>
          </a:p>
          <a:p>
            <a:pPr marL="457200" indent="-457200">
              <a:buFont typeface="Arial" charset="0"/>
              <a:buNone/>
            </a:pPr>
            <a:r>
              <a:rPr lang="en-US"/>
              <a:t>Stimulus-&gt;gland-&gt;hormone-&gt;target tissue</a:t>
            </a:r>
          </a:p>
          <a:p>
            <a:pPr marL="457200" indent="-457200">
              <a:buFont typeface="Arial" charset="0"/>
              <a:buNone/>
            </a:pPr>
            <a:endParaRPr lang="en-US"/>
          </a:p>
          <a:p>
            <a:pPr marL="457200" indent="-457200">
              <a:buFont typeface="Arial" charset="0"/>
              <a:buNone/>
            </a:pPr>
            <a:r>
              <a:rPr lang="en-US"/>
              <a:t>2) In simple neurohormone pathway</a:t>
            </a:r>
          </a:p>
          <a:p>
            <a:pPr marL="457200" indent="-457200">
              <a:buFont typeface="Arial" charset="0"/>
              <a:buNone/>
            </a:pPr>
            <a:endParaRPr lang="en-US"/>
          </a:p>
          <a:p>
            <a:pPr marL="457200" indent="-457200">
              <a:buFont typeface="Arial" charset="0"/>
              <a:buNone/>
            </a:pPr>
            <a:r>
              <a:rPr lang="en-US"/>
              <a:t>Stimulus-&gt;nervous system-&gt;neurohormone-&gt;target tissue</a:t>
            </a:r>
          </a:p>
          <a:p>
            <a:pPr marL="457200" indent="-457200">
              <a:buFont typeface="Arial" charset="0"/>
              <a:buNone/>
            </a:pPr>
            <a:endParaRPr lang="en-US"/>
          </a:p>
          <a:p>
            <a:pPr marL="457200" indent="-457200">
              <a:buFont typeface="Arial" charset="0"/>
              <a:buNone/>
            </a:pPr>
            <a:r>
              <a:rPr lang="en-US"/>
              <a:t>3) In simple neuroendocrine pathway</a:t>
            </a:r>
          </a:p>
          <a:p>
            <a:pPr marL="457200" indent="-457200">
              <a:buFont typeface="Arial" charset="0"/>
              <a:buNone/>
            </a:pPr>
            <a:endParaRPr lang="en-US"/>
          </a:p>
          <a:p>
            <a:pPr marL="457200" indent="-457200">
              <a:buFont typeface="Arial" charset="0"/>
              <a:buNone/>
            </a:pPr>
            <a:r>
              <a:rPr lang="en-US" sz="1800"/>
              <a:t>Stimulus-&gt;nervous system-&gt; neurohormone-&gt;gland-&gt;hormone-target tissue</a:t>
            </a:r>
            <a:endParaRPr lang="en-US"/>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001642"/>
          </a:xfrm>
          <a:prstGeom prst="rect">
            <a:avLst/>
          </a:prstGeom>
        </p:spPr>
        <p:txBody>
          <a:bodyPr wrap="square">
            <a:spAutoFit/>
          </a:bodyPr>
          <a:lstStyle/>
          <a:p>
            <a:r>
              <a:rPr lang="en-US" dirty="0"/>
              <a:t>Review Hormones</a:t>
            </a:r>
          </a:p>
          <a:p>
            <a:r>
              <a:rPr lang="en-US" dirty="0"/>
              <a:t> </a:t>
            </a:r>
          </a:p>
          <a:p>
            <a:r>
              <a:rPr lang="en-US" dirty="0"/>
              <a:t> </a:t>
            </a:r>
          </a:p>
          <a:p>
            <a:r>
              <a:rPr lang="en-US" dirty="0"/>
              <a:t>1) What are the “ingredients” of a simple endocrine system?</a:t>
            </a:r>
          </a:p>
          <a:p>
            <a:r>
              <a:rPr lang="en-US" dirty="0"/>
              <a:t> </a:t>
            </a:r>
          </a:p>
          <a:p>
            <a:r>
              <a:rPr lang="en-US" dirty="0"/>
              <a:t>2) Where are insulin and </a:t>
            </a:r>
            <a:r>
              <a:rPr lang="en-US" dirty="0" err="1"/>
              <a:t>glucagons</a:t>
            </a:r>
            <a:r>
              <a:rPr lang="en-US" dirty="0"/>
              <a:t> secreted? Answering “the pancreas” is not sufficient.</a:t>
            </a:r>
          </a:p>
          <a:p>
            <a:r>
              <a:rPr lang="en-US" dirty="0"/>
              <a:t> </a:t>
            </a:r>
          </a:p>
          <a:p>
            <a:r>
              <a:rPr lang="en-US" dirty="0"/>
              <a:t>3) What are the stimuli for the secretion of these hormones?</a:t>
            </a:r>
          </a:p>
          <a:p>
            <a:r>
              <a:rPr lang="en-US" dirty="0"/>
              <a:t> </a:t>
            </a:r>
          </a:p>
          <a:p>
            <a:r>
              <a:rPr lang="en-US" dirty="0"/>
              <a:t>4) How come epinephrine has such different effects on its different target tissues?</a:t>
            </a:r>
          </a:p>
          <a:p>
            <a:r>
              <a:rPr lang="en-US" dirty="0"/>
              <a:t> </a:t>
            </a:r>
          </a:p>
          <a:p>
            <a:r>
              <a:rPr lang="en-US" dirty="0"/>
              <a:t>5) Why do we call insulin anabolic and </a:t>
            </a:r>
            <a:r>
              <a:rPr lang="en-US" dirty="0" smtClean="0"/>
              <a:t>glucagon </a:t>
            </a:r>
            <a:r>
              <a:rPr lang="en-US" dirty="0"/>
              <a:t>catabolic hormones?</a:t>
            </a:r>
          </a:p>
          <a:p>
            <a:r>
              <a:rPr lang="en-US" dirty="0"/>
              <a:t> </a:t>
            </a:r>
          </a:p>
        </p:txBody>
      </p:sp>
    </p:spTree>
    <p:extLst>
      <p:ext uri="{BB962C8B-B14F-4D97-AF65-F5344CB8AC3E}">
        <p14:creationId xmlns:p14="http://schemas.microsoft.com/office/powerpoint/2010/main" val="373915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001" y="152400"/>
            <a:ext cx="9144000" cy="5632311"/>
          </a:xfrm>
          <a:prstGeom prst="rect">
            <a:avLst/>
          </a:prstGeom>
        </p:spPr>
        <p:txBody>
          <a:bodyPr wrap="square">
            <a:spAutoFit/>
          </a:bodyPr>
          <a:lstStyle/>
          <a:p>
            <a:r>
              <a:rPr lang="en-US" sz="2000" dirty="0"/>
              <a:t>6) List the steps in the G-protein mediated signaling cascade depicted in slide 18. Explain how this process amplifies the signal of a hormone.</a:t>
            </a:r>
          </a:p>
          <a:p>
            <a:r>
              <a:rPr lang="en-US" sz="2000" dirty="0"/>
              <a:t> </a:t>
            </a:r>
          </a:p>
          <a:p>
            <a:r>
              <a:rPr lang="en-US" sz="2000" dirty="0" smtClean="0"/>
              <a:t>7)  </a:t>
            </a:r>
            <a:r>
              <a:rPr lang="en-US" sz="2000" dirty="0"/>
              <a:t>What are the differences between hormones that have membrane receptors and those that have nuclear receptors.</a:t>
            </a:r>
          </a:p>
          <a:p>
            <a:r>
              <a:rPr lang="en-US" sz="2000" dirty="0"/>
              <a:t> </a:t>
            </a:r>
          </a:p>
          <a:p>
            <a:r>
              <a:rPr lang="en-US" sz="2000" dirty="0" smtClean="0"/>
              <a:t>8) </a:t>
            </a:r>
            <a:r>
              <a:rPr lang="en-US" sz="2000" dirty="0"/>
              <a:t>What are the three families of hormones depending on their chemical origin.</a:t>
            </a:r>
          </a:p>
          <a:p>
            <a:r>
              <a:rPr lang="en-US" sz="2000" dirty="0"/>
              <a:t> </a:t>
            </a:r>
          </a:p>
          <a:p>
            <a:r>
              <a:rPr lang="en-US" sz="2000" dirty="0" smtClean="0"/>
              <a:t>8) </a:t>
            </a:r>
            <a:r>
              <a:rPr lang="en-US" sz="2000" dirty="0"/>
              <a:t>Create a feedback diagram that illustrates how urine concentration is regulated. The ingredients should be the hypothalamus, ADH, and the cells of the epithelium of the collecting duct.</a:t>
            </a:r>
          </a:p>
          <a:p>
            <a:r>
              <a:rPr lang="en-US" sz="2000" dirty="0"/>
              <a:t> </a:t>
            </a:r>
          </a:p>
          <a:p>
            <a:r>
              <a:rPr lang="en-US" sz="2000" dirty="0" smtClean="0"/>
              <a:t>10) </a:t>
            </a:r>
            <a:r>
              <a:rPr lang="en-US" sz="2000" dirty="0"/>
              <a:t>Juvenile hormone can be used to control insect pests. Why?</a:t>
            </a:r>
          </a:p>
          <a:p>
            <a:r>
              <a:rPr lang="en-US" sz="2000" dirty="0"/>
              <a:t> </a:t>
            </a:r>
          </a:p>
          <a:p>
            <a:r>
              <a:rPr lang="en-US" sz="2000" dirty="0" smtClean="0"/>
              <a:t>11) </a:t>
            </a:r>
            <a:r>
              <a:rPr lang="en-US" sz="2000" dirty="0"/>
              <a:t>Use simple diagrams to differentiate between a simple endocrine pathway, a simple </a:t>
            </a:r>
            <a:r>
              <a:rPr lang="en-US" sz="2000" dirty="0" err="1"/>
              <a:t>neurohormone</a:t>
            </a:r>
            <a:r>
              <a:rPr lang="en-US" sz="2000" dirty="0"/>
              <a:t>, and a simple neuroendocrine pathway.</a:t>
            </a:r>
          </a:p>
          <a:p>
            <a:r>
              <a:rPr lang="en-US" sz="2000" dirty="0"/>
              <a:t> </a:t>
            </a:r>
            <a:endParaRPr lang="en-US" sz="2000" dirty="0"/>
          </a:p>
        </p:txBody>
      </p:sp>
    </p:spTree>
    <p:extLst>
      <p:ext uri="{BB962C8B-B14F-4D97-AF65-F5344CB8AC3E}">
        <p14:creationId xmlns:p14="http://schemas.microsoft.com/office/powerpoint/2010/main" val="393173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17575" y="706438"/>
            <a:ext cx="792162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dirty="0" smtClean="0"/>
              <a:t>TO REMEMBER</a:t>
            </a:r>
          </a:p>
          <a:p>
            <a:endParaRPr lang="en-US" dirty="0"/>
          </a:p>
          <a:p>
            <a:r>
              <a:rPr lang="en-US" dirty="0" smtClean="0"/>
              <a:t>-</a:t>
            </a:r>
            <a:r>
              <a:rPr lang="en-US" dirty="0"/>
              <a:t>The two systems that control homeostatic processes are the endocrine system and the nervous system.</a:t>
            </a:r>
          </a:p>
          <a:p>
            <a:endParaRPr lang="en-US" dirty="0"/>
          </a:p>
          <a:p>
            <a:r>
              <a:rPr lang="en-US" dirty="0"/>
              <a:t>-The endocrine system is slower than the nervous system (this is a cartoonish view of the world).</a:t>
            </a:r>
          </a:p>
          <a:p>
            <a:endParaRPr lang="en-US" dirty="0"/>
          </a:p>
          <a:p>
            <a:r>
              <a:rPr lang="en-US" dirty="0"/>
              <a:t>-The endocrine system consists of glands, hormones, receptors, and target organs.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2362200" y="457200"/>
            <a:ext cx="43275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Next we talk about sex!!</a:t>
            </a:r>
          </a:p>
          <a:p>
            <a:endParaRPr lang="en-US"/>
          </a:p>
          <a:p>
            <a:r>
              <a:rPr lang="en-US"/>
              <a:t>Please read all of chapter 48</a:t>
            </a:r>
          </a:p>
        </p:txBody>
      </p:sp>
      <p:pic>
        <p:nvPicPr>
          <p:cNvPr id="849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828800"/>
            <a:ext cx="5016500" cy="484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1024" y="762000"/>
            <a:ext cx="8350576" cy="3293209"/>
          </a:xfrm>
          <a:prstGeom prst="rect">
            <a:avLst/>
          </a:prstGeom>
          <a:noFill/>
        </p:spPr>
        <p:txBody>
          <a:bodyPr wrap="square" rtlCol="0">
            <a:spAutoFit/>
          </a:bodyPr>
          <a:lstStyle/>
          <a:p>
            <a:r>
              <a:rPr lang="en-US" dirty="0" smtClean="0"/>
              <a:t>In addition to secreting insulin and glucagon, the pancreas secretes</a:t>
            </a:r>
          </a:p>
          <a:p>
            <a:endParaRPr lang="en-US" dirty="0" smtClean="0"/>
          </a:p>
          <a:p>
            <a:pPr marL="457200" indent="-457200">
              <a:buAutoNum type="alphaLcParenR"/>
            </a:pPr>
            <a:r>
              <a:rPr lang="en-US" dirty="0" err="1" smtClean="0"/>
              <a:t>Sucrase</a:t>
            </a:r>
            <a:endParaRPr lang="en-US" dirty="0"/>
          </a:p>
          <a:p>
            <a:pPr marL="457200" indent="-457200">
              <a:buAutoNum type="alphaLcParenR"/>
            </a:pPr>
            <a:r>
              <a:rPr lang="en-US" dirty="0" smtClean="0"/>
              <a:t>Maltase</a:t>
            </a:r>
          </a:p>
          <a:p>
            <a:pPr marL="457200" indent="-457200">
              <a:buAutoNum type="alphaLcParenR"/>
            </a:pPr>
            <a:r>
              <a:rPr lang="en-US" dirty="0" smtClean="0"/>
              <a:t>Pepsin</a:t>
            </a:r>
          </a:p>
          <a:p>
            <a:pPr marL="457200" indent="-457200">
              <a:buAutoNum type="alphaLcParenR"/>
            </a:pPr>
            <a:r>
              <a:rPr lang="en-US" dirty="0" smtClean="0"/>
              <a:t>HCO</a:t>
            </a:r>
            <a:r>
              <a:rPr lang="en-US" baseline="-25000" dirty="0" smtClean="0"/>
              <a:t>3</a:t>
            </a:r>
            <a:r>
              <a:rPr lang="en-US" baseline="30000" dirty="0" smtClean="0"/>
              <a:t>-</a:t>
            </a:r>
          </a:p>
          <a:p>
            <a:pPr marL="457200" indent="-457200">
              <a:buAutoNum type="alphaLcParenR"/>
            </a:pPr>
            <a:r>
              <a:rPr lang="en-US" dirty="0" smtClean="0"/>
              <a:t>Bile salts</a:t>
            </a:r>
          </a:p>
          <a:p>
            <a:pPr marL="457200" indent="-457200">
              <a:buAutoNum type="alphaLcParenR"/>
            </a:pPr>
            <a:endParaRPr lang="en-US" baseline="30000" dirty="0" smtClean="0"/>
          </a:p>
        </p:txBody>
      </p:sp>
    </p:spTree>
    <p:extLst>
      <p:ext uri="{BB962C8B-B14F-4D97-AF65-F5344CB8AC3E}">
        <p14:creationId xmlns:p14="http://schemas.microsoft.com/office/powerpoint/2010/main" val="334201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57200"/>
            <a:ext cx="8534400" cy="1200328"/>
          </a:xfrm>
          <a:prstGeom prst="rect">
            <a:avLst/>
          </a:prstGeom>
          <a:noFill/>
        </p:spPr>
        <p:txBody>
          <a:bodyPr wrap="square" rtlCol="0">
            <a:spAutoFit/>
          </a:bodyPr>
          <a:lstStyle/>
          <a:p>
            <a:r>
              <a:rPr lang="en-US" dirty="0" smtClean="0"/>
              <a:t>The stimulus that elicits the  release of glucagon by the pancreas is _______________. Glucagon stimulation makes liver cells _______________ </a:t>
            </a:r>
            <a:endParaRPr lang="en-US" dirty="0"/>
          </a:p>
        </p:txBody>
      </p:sp>
      <p:sp>
        <p:nvSpPr>
          <p:cNvPr id="5" name="TextBox 4"/>
          <p:cNvSpPr txBox="1"/>
          <p:nvPr/>
        </p:nvSpPr>
        <p:spPr>
          <a:xfrm>
            <a:off x="533400" y="2590800"/>
            <a:ext cx="5442516" cy="1569660"/>
          </a:xfrm>
          <a:prstGeom prst="rect">
            <a:avLst/>
          </a:prstGeom>
          <a:noFill/>
        </p:spPr>
        <p:txBody>
          <a:bodyPr wrap="none" rtlCol="0">
            <a:spAutoFit/>
          </a:bodyPr>
          <a:lstStyle/>
          <a:p>
            <a:pPr marL="457200" indent="-457200">
              <a:buAutoNum type="alphaUcParenR"/>
            </a:pPr>
            <a:r>
              <a:rPr lang="en-US" dirty="0" smtClean="0"/>
              <a:t>hyperglycemia, release glucose</a:t>
            </a:r>
          </a:p>
          <a:p>
            <a:pPr marL="457200" indent="-457200">
              <a:buAutoNum type="alphaUcParenR"/>
            </a:pPr>
            <a:r>
              <a:rPr lang="en-US" dirty="0"/>
              <a:t>h</a:t>
            </a:r>
            <a:r>
              <a:rPr lang="en-US" dirty="0" smtClean="0"/>
              <a:t>yperglycemia, take up glucose</a:t>
            </a:r>
          </a:p>
          <a:p>
            <a:pPr marL="457200" indent="-457200">
              <a:buAutoNum type="alphaUcParenR"/>
            </a:pPr>
            <a:r>
              <a:rPr lang="en-US" dirty="0" smtClean="0"/>
              <a:t>hypoglycemia, release of glucose</a:t>
            </a:r>
          </a:p>
          <a:p>
            <a:pPr marL="457200" indent="-457200">
              <a:buAutoNum type="alphaUcParenR"/>
            </a:pPr>
            <a:r>
              <a:rPr lang="en-US" dirty="0" smtClean="0"/>
              <a:t>hypoglycemia, take up glucose</a:t>
            </a:r>
          </a:p>
        </p:txBody>
      </p:sp>
    </p:spTree>
    <p:extLst>
      <p:ext uri="{BB962C8B-B14F-4D97-AF65-F5344CB8AC3E}">
        <p14:creationId xmlns:p14="http://schemas.microsoft.com/office/powerpoint/2010/main" val="158531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77000" cy="603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1900" y="228600"/>
            <a:ext cx="2832100"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657600"/>
            <a:ext cx="25590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Line 7"/>
          <p:cNvSpPr>
            <a:spLocks noChangeShapeType="1"/>
          </p:cNvSpPr>
          <p:nvPr/>
        </p:nvSpPr>
        <p:spPr bwMode="auto">
          <a:xfrm>
            <a:off x="6781800" y="1524000"/>
            <a:ext cx="685800" cy="1295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2" name="Rectangle 8"/>
          <p:cNvSpPr>
            <a:spLocks noChangeArrowheads="1"/>
          </p:cNvSpPr>
          <p:nvPr/>
        </p:nvSpPr>
        <p:spPr bwMode="auto">
          <a:xfrm>
            <a:off x="7010400" y="2819400"/>
            <a:ext cx="1436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pancreas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0"/>
            <a:ext cx="21923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85800"/>
            <a:ext cx="487838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ChangeArrowheads="1"/>
          </p:cNvSpPr>
          <p:nvPr/>
        </p:nvSpPr>
        <p:spPr bwMode="auto">
          <a:xfrm>
            <a:off x="4419600" y="3429000"/>
            <a:ext cx="4724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t>The pancreas is both an endocrine and an exocrine organ (it also secretes digestive enzymes!). Alpha cells secret glucagon, beta cells secrete insulin.</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0"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1249</TotalTime>
  <Words>2218</Words>
  <Application>Microsoft Macintosh PowerPoint</Application>
  <PresentationFormat>On-screen Show (4:3)</PresentationFormat>
  <Paragraphs>260</Paragraphs>
  <Slides>50</Slides>
  <Notes>35</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Wyoming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Martinez del Rio</dc:creator>
  <cp:lastModifiedBy>Carlos Martinez del Rio</cp:lastModifiedBy>
  <cp:revision>47</cp:revision>
  <dcterms:created xsi:type="dcterms:W3CDTF">2010-02-22T17:14:41Z</dcterms:created>
  <dcterms:modified xsi:type="dcterms:W3CDTF">2011-04-04T21:25:07Z</dcterms:modified>
</cp:coreProperties>
</file>