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1.bin" ContentType="application/vnd.openxmlformats-officedocument.oleObject"/>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sldIdLst>
    <p:sldId id="257" r:id="rId2"/>
    <p:sldId id="281" r:id="rId3"/>
    <p:sldId id="320" r:id="rId4"/>
    <p:sldId id="282" r:id="rId5"/>
    <p:sldId id="283" r:id="rId6"/>
    <p:sldId id="286" r:id="rId7"/>
    <p:sldId id="321" r:id="rId8"/>
    <p:sldId id="287" r:id="rId9"/>
    <p:sldId id="312" r:id="rId10"/>
    <p:sldId id="322" r:id="rId11"/>
    <p:sldId id="288" r:id="rId12"/>
    <p:sldId id="306" r:id="rId13"/>
    <p:sldId id="289" r:id="rId14"/>
    <p:sldId id="313" r:id="rId15"/>
    <p:sldId id="290" r:id="rId16"/>
    <p:sldId id="291" r:id="rId17"/>
    <p:sldId id="294" r:id="rId18"/>
    <p:sldId id="293" r:id="rId19"/>
    <p:sldId id="299" r:id="rId20"/>
    <p:sldId id="308" r:id="rId21"/>
    <p:sldId id="292" r:id="rId22"/>
    <p:sldId id="295" r:id="rId23"/>
    <p:sldId id="296" r:id="rId24"/>
    <p:sldId id="314" r:id="rId25"/>
    <p:sldId id="298" r:id="rId26"/>
    <p:sldId id="315" r:id="rId27"/>
    <p:sldId id="303" r:id="rId28"/>
    <p:sldId id="317" r:id="rId29"/>
    <p:sldId id="318" r:id="rId30"/>
    <p:sldId id="323" r:id="rId31"/>
    <p:sldId id="324" r:id="rId32"/>
    <p:sldId id="319" r:id="rId33"/>
    <p:sldId id="304" r:id="rId34"/>
    <p:sldId id="305" r:id="rId35"/>
    <p:sldId id="325" r:id="rId36"/>
    <p:sldId id="326" r:id="rId37"/>
    <p:sldId id="309" r:id="rId38"/>
    <p:sldId id="259" r:id="rId39"/>
    <p:sldId id="260" r:id="rId40"/>
    <p:sldId id="261" r:id="rId41"/>
    <p:sldId id="262" r:id="rId42"/>
    <p:sldId id="331" r:id="rId43"/>
    <p:sldId id="263" r:id="rId44"/>
    <p:sldId id="332" r:id="rId45"/>
    <p:sldId id="264" r:id="rId46"/>
    <p:sldId id="310" r:id="rId47"/>
    <p:sldId id="265" r:id="rId48"/>
    <p:sldId id="266" r:id="rId49"/>
    <p:sldId id="267" r:id="rId50"/>
    <p:sldId id="268" r:id="rId51"/>
    <p:sldId id="269" r:id="rId52"/>
    <p:sldId id="270" r:id="rId53"/>
    <p:sldId id="330" r:id="rId54"/>
    <p:sldId id="271" r:id="rId55"/>
    <p:sldId id="272" r:id="rId56"/>
    <p:sldId id="328" r:id="rId57"/>
    <p:sldId id="327" r:id="rId58"/>
    <p:sldId id="329"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1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675064D-8DCD-A543-9E4A-821EC168720D}" type="slidenum">
              <a:rPr lang="en-US"/>
              <a:pPr>
                <a:defRPr/>
              </a:pPr>
              <a:t>‹#›</a:t>
            </a:fld>
            <a:endParaRPr lang="en-US"/>
          </a:p>
        </p:txBody>
      </p:sp>
    </p:spTree>
    <p:extLst>
      <p:ext uri="{BB962C8B-B14F-4D97-AF65-F5344CB8AC3E}">
        <p14:creationId xmlns:p14="http://schemas.microsoft.com/office/powerpoint/2010/main" val="28307543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6B661E-08EE-5F43-AE6A-20DE0D9ED7BA}" type="slidenum">
              <a:rPr lang="en-US" sz="1200"/>
              <a:pPr/>
              <a:t>1</a:t>
            </a:fld>
            <a:endParaRPr lang="en-US" sz="1200"/>
          </a:p>
        </p:txBody>
      </p:sp>
      <p:sp>
        <p:nvSpPr>
          <p:cNvPr id="15362" name="Rectangle 2"/>
          <p:cNvSpPr>
            <a:spLocks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3187F2-06BE-E949-B593-B1D01465F2BD}" type="slidenum">
              <a:rPr lang="en-US" sz="1200"/>
              <a:pPr/>
              <a:t>15</a:t>
            </a:fld>
            <a:endParaRPr lang="en-US" sz="1200"/>
          </a:p>
        </p:txBody>
      </p:sp>
      <p:sp>
        <p:nvSpPr>
          <p:cNvPr id="37890" name="Rectangle 2"/>
          <p:cNvSpPr>
            <a:spLocks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50839D1-3931-E249-B0D2-6463F63EC3CF}" type="slidenum">
              <a:rPr lang="en-US" sz="1200"/>
              <a:pPr/>
              <a:t>16</a:t>
            </a:fld>
            <a:endParaRPr lang="en-US" sz="1200"/>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5102F6A-538E-BC48-B805-B65C26A15504}" type="slidenum">
              <a:rPr lang="en-US" sz="1200"/>
              <a:pPr/>
              <a:t>17</a:t>
            </a:fld>
            <a:endParaRPr lang="en-US" sz="1200"/>
          </a:p>
        </p:txBody>
      </p:sp>
      <p:sp>
        <p:nvSpPr>
          <p:cNvPr id="41986" name="Rectangle 2"/>
          <p:cNvSpPr>
            <a:spLocks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01BC5B7-4BC0-484F-9472-EE4C92D23057}" type="slidenum">
              <a:rPr lang="en-US" sz="1200"/>
              <a:pPr/>
              <a:t>18</a:t>
            </a:fld>
            <a:endParaRPr lang="en-US" sz="1200"/>
          </a:p>
        </p:txBody>
      </p:sp>
      <p:sp>
        <p:nvSpPr>
          <p:cNvPr id="44034" name="Rectangle 2"/>
          <p:cNvSpPr>
            <a:spLocks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C4492-357C-5D47-A01C-92ABE9C4287D}" type="slidenum">
              <a:rPr lang="en-US" sz="1200"/>
              <a:pPr/>
              <a:t>19</a:t>
            </a:fld>
            <a:endParaRPr lang="en-US" sz="1200"/>
          </a:p>
        </p:txBody>
      </p:sp>
      <p:sp>
        <p:nvSpPr>
          <p:cNvPr id="46082" name="Rectangle 2"/>
          <p:cNvSpPr>
            <a:spLocks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5F17DF-F3AB-C947-AE5D-5647AC6941F1}" type="slidenum">
              <a:rPr lang="en-US" sz="1200"/>
              <a:pPr/>
              <a:t>20</a:t>
            </a:fld>
            <a:endParaRPr lang="en-US" sz="1200"/>
          </a:p>
        </p:txBody>
      </p:sp>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43CA3E-468C-AB46-A2DD-B0B2561157C1}" type="slidenum">
              <a:rPr lang="en-US" sz="1200"/>
              <a:pPr/>
              <a:t>21</a:t>
            </a:fld>
            <a:endParaRPr lang="en-US" sz="1200"/>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3F1FDD-2142-4946-B9B3-4C7416A4224A}" type="slidenum">
              <a:rPr lang="en-US" sz="1200"/>
              <a:pPr/>
              <a:t>22</a:t>
            </a:fld>
            <a:endParaRPr lang="en-US" sz="1200"/>
          </a:p>
        </p:txBody>
      </p:sp>
      <p:sp>
        <p:nvSpPr>
          <p:cNvPr id="52226" name="Rectangle 2"/>
          <p:cNvSpPr>
            <a:spLocks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2145DC-6518-5D48-931A-8E7E12DAE570}" type="slidenum">
              <a:rPr lang="en-US" sz="1200"/>
              <a:pPr/>
              <a:t>23</a:t>
            </a:fld>
            <a:endParaRPr lang="en-US" sz="1200"/>
          </a:p>
        </p:txBody>
      </p:sp>
      <p:sp>
        <p:nvSpPr>
          <p:cNvPr id="54274" name="Rectangle 2"/>
          <p:cNvSpPr>
            <a:spLocks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82194C7-B05E-014D-9690-40FB9BAFCD5B}" type="slidenum">
              <a:rPr lang="en-US" sz="1200"/>
              <a:pPr/>
              <a:t>25</a:t>
            </a:fld>
            <a:endParaRPr lang="en-US" sz="1200"/>
          </a:p>
        </p:txBody>
      </p:sp>
      <p:sp>
        <p:nvSpPr>
          <p:cNvPr id="57346" name="Rectangle 2"/>
          <p:cNvSpPr>
            <a:spLocks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8F95402-7EF7-6540-B4E3-C7B97A0489A3}" type="slidenum">
              <a:rPr lang="en-US" sz="1200"/>
              <a:pPr/>
              <a:t>2</a:t>
            </a:fld>
            <a:endParaRPr lang="en-US" sz="1200"/>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27DF4B-56A9-9149-A655-D85E30E7ACD3}" type="slidenum">
              <a:rPr lang="en-US" sz="1200"/>
              <a:pPr/>
              <a:t>27</a:t>
            </a:fld>
            <a:endParaRPr lang="en-US" sz="1200"/>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86CD6A3-AB44-464D-A472-3EFEEF001C6E}" type="slidenum">
              <a:rPr lang="en-US" sz="1200"/>
              <a:pPr/>
              <a:t>32</a:t>
            </a:fld>
            <a:endParaRPr lang="en-US" sz="1200"/>
          </a:p>
        </p:txBody>
      </p:sp>
      <p:sp>
        <p:nvSpPr>
          <p:cNvPr id="65538" name="Rectangle 2"/>
          <p:cNvSpPr>
            <a:spLocks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6792C9-4308-214F-BAFE-3C00FF4FB4D5}" type="slidenum">
              <a:rPr lang="en-US" sz="1200"/>
              <a:pPr/>
              <a:t>33</a:t>
            </a:fld>
            <a:endParaRPr lang="en-US" sz="1200"/>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C339E1-5E83-AB40-90E0-B32AFFF9B6E5}" type="slidenum">
              <a:rPr lang="en-US" sz="1200"/>
              <a:pPr/>
              <a:t>34</a:t>
            </a:fld>
            <a:endParaRPr lang="en-US" sz="1200"/>
          </a:p>
        </p:txBody>
      </p:sp>
      <p:sp>
        <p:nvSpPr>
          <p:cNvPr id="69634" name="Rectangle 2"/>
          <p:cNvSpPr>
            <a:spLocks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624EA49-2C2F-4F4F-91C7-AFCB9FE78F20}" type="slidenum">
              <a:rPr lang="en-US" sz="1200"/>
              <a:pPr/>
              <a:t>37</a:t>
            </a:fld>
            <a:endParaRPr lang="en-US" sz="1200"/>
          </a:p>
        </p:txBody>
      </p:sp>
      <p:sp>
        <p:nvSpPr>
          <p:cNvPr id="71682" name="Rectangle 2"/>
          <p:cNvSpPr>
            <a:spLocks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631FE64-122D-2844-95CB-21BE002011DD}" type="slidenum">
              <a:rPr lang="en-US" sz="1200"/>
              <a:pPr/>
              <a:t>38</a:t>
            </a:fld>
            <a:endParaRPr lang="en-US" sz="1200"/>
          </a:p>
        </p:txBody>
      </p:sp>
      <p:sp>
        <p:nvSpPr>
          <p:cNvPr id="73730" name="Rectangle 2"/>
          <p:cNvSpPr>
            <a:spLocks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6C76210-7EE4-9246-944F-CFAF8F79303A}" type="slidenum">
              <a:rPr lang="en-US" sz="1200"/>
              <a:pPr/>
              <a:t>39</a:t>
            </a:fld>
            <a:endParaRPr lang="en-US" sz="1200"/>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280D9EF-7ECE-4F41-A58B-B44BF6548C92}" type="slidenum">
              <a:rPr lang="en-US" sz="1200"/>
              <a:pPr/>
              <a:t>40</a:t>
            </a:fld>
            <a:endParaRPr lang="en-US" sz="1200"/>
          </a:p>
        </p:txBody>
      </p:sp>
      <p:sp>
        <p:nvSpPr>
          <p:cNvPr id="77826" name="Rectangle 2"/>
          <p:cNvSpPr>
            <a:spLocks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E485F2-1EE2-C946-AAE1-7A3AD7F3E325}" type="slidenum">
              <a:rPr lang="en-US" sz="1200"/>
              <a:pPr/>
              <a:t>41</a:t>
            </a:fld>
            <a:endParaRPr lang="en-US" sz="1200"/>
          </a:p>
        </p:txBody>
      </p:sp>
      <p:sp>
        <p:nvSpPr>
          <p:cNvPr id="79874" name="Rectangle 2"/>
          <p:cNvSpPr>
            <a:spLocks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ED5C066-7348-A942-BAB7-6AF6EC8DA648}" type="slidenum">
              <a:rPr lang="en-US" sz="1200"/>
              <a:pPr/>
              <a:t>43</a:t>
            </a:fld>
            <a:endParaRPr lang="en-US" sz="1200"/>
          </a:p>
        </p:txBody>
      </p:sp>
      <p:sp>
        <p:nvSpPr>
          <p:cNvPr id="81922" name="Rectangle 2"/>
          <p:cNvSpPr>
            <a:spLocks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956A51-098F-6741-BF4F-27A1DDE8E9F7}" type="slidenum">
              <a:rPr lang="en-US" sz="1200"/>
              <a:pPr/>
              <a:t>4</a:t>
            </a:fld>
            <a:endParaRPr lang="en-US" sz="1200"/>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9FE5608-5564-8344-A456-33CE3BC653B4}" type="slidenum">
              <a:rPr lang="en-US" sz="1200"/>
              <a:pPr/>
              <a:t>45</a:t>
            </a:fld>
            <a:endParaRPr lang="en-US" sz="1200"/>
          </a:p>
        </p:txBody>
      </p:sp>
      <p:sp>
        <p:nvSpPr>
          <p:cNvPr id="83970" name="Rectangle 2"/>
          <p:cNvSpPr>
            <a:spLocks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96090A4-ED5D-0C4C-B077-73242B10B3E2}" type="slidenum">
              <a:rPr lang="en-US" sz="1200"/>
              <a:pPr/>
              <a:t>46</a:t>
            </a:fld>
            <a:endParaRPr lang="en-US" sz="1200"/>
          </a:p>
        </p:txBody>
      </p:sp>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FCEA620-5EC1-3742-AA8D-D83AFF05FDE7}" type="slidenum">
              <a:rPr lang="en-US" sz="1200"/>
              <a:pPr/>
              <a:t>47</a:t>
            </a:fld>
            <a:endParaRPr lang="en-US" sz="1200"/>
          </a:p>
        </p:txBody>
      </p:sp>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0F3A7F-B0AE-3D44-BA3E-16E0E856E9CA}" type="slidenum">
              <a:rPr lang="en-US" sz="1200"/>
              <a:pPr/>
              <a:t>48</a:t>
            </a:fld>
            <a:endParaRPr lang="en-US" sz="1200"/>
          </a:p>
        </p:txBody>
      </p:sp>
      <p:sp>
        <p:nvSpPr>
          <p:cNvPr id="90114" name="Rectangle 2"/>
          <p:cNvSpPr>
            <a:spLocks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E596DA-209F-0847-B7AD-152BFF261D38}" type="slidenum">
              <a:rPr lang="en-US" sz="1200"/>
              <a:pPr/>
              <a:t>49</a:t>
            </a:fld>
            <a:endParaRPr lang="en-US" sz="1200"/>
          </a:p>
        </p:txBody>
      </p:sp>
      <p:sp>
        <p:nvSpPr>
          <p:cNvPr id="92162" name="Rectangle 2"/>
          <p:cNvSpPr>
            <a:spLocks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EE45B2-5D62-CC4E-929D-89F8DBD32606}" type="slidenum">
              <a:rPr lang="en-US" sz="1200"/>
              <a:pPr/>
              <a:t>50</a:t>
            </a:fld>
            <a:endParaRPr lang="en-US" sz="1200"/>
          </a:p>
        </p:txBody>
      </p:sp>
      <p:sp>
        <p:nvSpPr>
          <p:cNvPr id="94210" name="Rectangle 2"/>
          <p:cNvSpPr>
            <a:spLocks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4C5B0E-7D56-BA46-A123-F9E18E7983F9}" type="slidenum">
              <a:rPr lang="en-US" sz="1200"/>
              <a:pPr/>
              <a:t>51</a:t>
            </a:fld>
            <a:endParaRPr lang="en-US" sz="1200"/>
          </a:p>
        </p:txBody>
      </p:sp>
      <p:sp>
        <p:nvSpPr>
          <p:cNvPr id="96258" name="Rectangle 2"/>
          <p:cNvSpPr>
            <a:spLocks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0546B3D-3ABE-E840-B4D7-995C7B7D51FB}" type="slidenum">
              <a:rPr lang="en-US" sz="1200"/>
              <a:pPr/>
              <a:t>52</a:t>
            </a:fld>
            <a:endParaRPr lang="en-US" sz="1200"/>
          </a:p>
        </p:txBody>
      </p:sp>
      <p:sp>
        <p:nvSpPr>
          <p:cNvPr id="98306" name="Rectangle 2"/>
          <p:cNvSpPr>
            <a:spLocks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595B74-517D-0A46-882F-BACBE5509C0C}" type="slidenum">
              <a:rPr lang="en-US" sz="1200"/>
              <a:pPr/>
              <a:t>54</a:t>
            </a:fld>
            <a:endParaRPr lang="en-US" sz="1200"/>
          </a:p>
        </p:txBody>
      </p:sp>
      <p:sp>
        <p:nvSpPr>
          <p:cNvPr id="100354" name="Rectangle 2"/>
          <p:cNvSpPr>
            <a:spLocks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16EA6-36E6-AB43-B9B1-1521DA655B9F}" type="slidenum">
              <a:rPr lang="en-US" sz="1200"/>
              <a:pPr/>
              <a:t>55</a:t>
            </a:fld>
            <a:endParaRPr lang="en-US" sz="1200"/>
          </a:p>
        </p:txBody>
      </p:sp>
      <p:sp>
        <p:nvSpPr>
          <p:cNvPr id="102402" name="Rectangle 2"/>
          <p:cNvSpPr>
            <a:spLocks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D67EE3-EB6C-DD48-B622-8CED899454A8}" type="slidenum">
              <a:rPr lang="en-US" sz="1200"/>
              <a:pPr/>
              <a:t>5</a:t>
            </a:fld>
            <a:endParaRPr lang="en-US" sz="1200"/>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F4390B-81D7-AC40-B00E-8899DA04B76B}" type="slidenum">
              <a:rPr lang="en-US" sz="1200"/>
              <a:pPr/>
              <a:t>6</a:t>
            </a:fld>
            <a:endParaRPr lang="en-US" sz="1200"/>
          </a:p>
        </p:txBody>
      </p:sp>
      <p:sp>
        <p:nvSpPr>
          <p:cNvPr id="23554" name="Rectangle 2"/>
          <p:cNvSpPr>
            <a:spLocks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329942D-8A0D-DC4B-8DF3-3C4550FA4E1A}" type="slidenum">
              <a:rPr lang="en-US" sz="1200"/>
              <a:pPr/>
              <a:t>8</a:t>
            </a:fld>
            <a:endParaRPr lang="en-US" sz="1200"/>
          </a:p>
        </p:txBody>
      </p:sp>
      <p:sp>
        <p:nvSpPr>
          <p:cNvPr id="26626" name="Rectangle 2"/>
          <p:cNvSpPr>
            <a:spLocks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0AC884-8A42-7648-9721-A24A1AA88923}" type="slidenum">
              <a:rPr lang="en-US" sz="1200"/>
              <a:pPr/>
              <a:t>11</a:t>
            </a:fld>
            <a:endParaRPr lang="en-US" sz="1200"/>
          </a:p>
        </p:txBody>
      </p:sp>
      <p:sp>
        <p:nvSpPr>
          <p:cNvPr id="30722" name="Rectangle 2"/>
          <p:cNvSpPr>
            <a:spLocks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97147A7-5938-B448-802F-514DD819E9DC}" type="slidenum">
              <a:rPr lang="en-US" sz="1200"/>
              <a:pPr/>
              <a:t>12</a:t>
            </a:fld>
            <a:endParaRPr lang="en-US" sz="1200"/>
          </a:p>
        </p:txBody>
      </p:sp>
      <p:sp>
        <p:nvSpPr>
          <p:cNvPr id="32770" name="Rectangle 2"/>
          <p:cNvSpPr>
            <a:spLocks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63252D-A8BC-0B48-AB5B-79211A71EDAA}" type="slidenum">
              <a:rPr lang="en-US" sz="1200"/>
              <a:pPr/>
              <a:t>13</a:t>
            </a:fld>
            <a:endParaRPr lang="en-US" sz="1200"/>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76625-9FD5-824C-BFF4-62CA310FD18B}" type="slidenum">
              <a:rPr lang="en-US"/>
              <a:pPr>
                <a:defRPr/>
              </a:pPr>
              <a:t>‹#›</a:t>
            </a:fld>
            <a:endParaRPr lang="en-US"/>
          </a:p>
        </p:txBody>
      </p:sp>
    </p:spTree>
    <p:extLst>
      <p:ext uri="{BB962C8B-B14F-4D97-AF65-F5344CB8AC3E}">
        <p14:creationId xmlns:p14="http://schemas.microsoft.com/office/powerpoint/2010/main" val="131549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6182FA-12A8-9645-9DD1-54C583283C06}" type="slidenum">
              <a:rPr lang="en-US"/>
              <a:pPr>
                <a:defRPr/>
              </a:pPr>
              <a:t>‹#›</a:t>
            </a:fld>
            <a:endParaRPr lang="en-US"/>
          </a:p>
        </p:txBody>
      </p:sp>
    </p:spTree>
    <p:extLst>
      <p:ext uri="{BB962C8B-B14F-4D97-AF65-F5344CB8AC3E}">
        <p14:creationId xmlns:p14="http://schemas.microsoft.com/office/powerpoint/2010/main" val="275782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BA6C00-62A7-F546-8FB7-BB2AD5147E28}" type="slidenum">
              <a:rPr lang="en-US"/>
              <a:pPr>
                <a:defRPr/>
              </a:pPr>
              <a:t>‹#›</a:t>
            </a:fld>
            <a:endParaRPr lang="en-US"/>
          </a:p>
        </p:txBody>
      </p:sp>
    </p:spTree>
    <p:extLst>
      <p:ext uri="{BB962C8B-B14F-4D97-AF65-F5344CB8AC3E}">
        <p14:creationId xmlns:p14="http://schemas.microsoft.com/office/powerpoint/2010/main" val="14664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724EBB-EC40-1B48-BDF5-42C83ED03653}" type="slidenum">
              <a:rPr lang="en-US"/>
              <a:pPr>
                <a:defRPr/>
              </a:pPr>
              <a:t>‹#›</a:t>
            </a:fld>
            <a:endParaRPr lang="en-US"/>
          </a:p>
        </p:txBody>
      </p:sp>
    </p:spTree>
    <p:extLst>
      <p:ext uri="{BB962C8B-B14F-4D97-AF65-F5344CB8AC3E}">
        <p14:creationId xmlns:p14="http://schemas.microsoft.com/office/powerpoint/2010/main" val="28049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78D57-E900-B64C-8348-F378AE73DFA4}" type="slidenum">
              <a:rPr lang="en-US"/>
              <a:pPr>
                <a:defRPr/>
              </a:pPr>
              <a:t>‹#›</a:t>
            </a:fld>
            <a:endParaRPr lang="en-US"/>
          </a:p>
        </p:txBody>
      </p:sp>
    </p:spTree>
    <p:extLst>
      <p:ext uri="{BB962C8B-B14F-4D97-AF65-F5344CB8AC3E}">
        <p14:creationId xmlns:p14="http://schemas.microsoft.com/office/powerpoint/2010/main" val="134072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F508C3-BA00-7D47-878C-C3BB00C905CB}" type="slidenum">
              <a:rPr lang="en-US"/>
              <a:pPr>
                <a:defRPr/>
              </a:pPr>
              <a:t>‹#›</a:t>
            </a:fld>
            <a:endParaRPr lang="en-US"/>
          </a:p>
        </p:txBody>
      </p:sp>
    </p:spTree>
    <p:extLst>
      <p:ext uri="{BB962C8B-B14F-4D97-AF65-F5344CB8AC3E}">
        <p14:creationId xmlns:p14="http://schemas.microsoft.com/office/powerpoint/2010/main" val="264358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13EF1E-4578-A74D-8FAC-5EE3DAECC35B}" type="slidenum">
              <a:rPr lang="en-US"/>
              <a:pPr>
                <a:defRPr/>
              </a:pPr>
              <a:t>‹#›</a:t>
            </a:fld>
            <a:endParaRPr lang="en-US"/>
          </a:p>
        </p:txBody>
      </p:sp>
    </p:spTree>
    <p:extLst>
      <p:ext uri="{BB962C8B-B14F-4D97-AF65-F5344CB8AC3E}">
        <p14:creationId xmlns:p14="http://schemas.microsoft.com/office/powerpoint/2010/main" val="2507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D5E282-A298-5640-B15E-D5385D202E99}" type="slidenum">
              <a:rPr lang="en-US"/>
              <a:pPr>
                <a:defRPr/>
              </a:pPr>
              <a:t>‹#›</a:t>
            </a:fld>
            <a:endParaRPr lang="en-US"/>
          </a:p>
        </p:txBody>
      </p:sp>
    </p:spTree>
    <p:extLst>
      <p:ext uri="{BB962C8B-B14F-4D97-AF65-F5344CB8AC3E}">
        <p14:creationId xmlns:p14="http://schemas.microsoft.com/office/powerpoint/2010/main" val="13628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F8FAE8-5029-1940-B22B-CC385D3ABA6B}" type="slidenum">
              <a:rPr lang="en-US"/>
              <a:pPr>
                <a:defRPr/>
              </a:pPr>
              <a:t>‹#›</a:t>
            </a:fld>
            <a:endParaRPr lang="en-US"/>
          </a:p>
        </p:txBody>
      </p:sp>
    </p:spTree>
    <p:extLst>
      <p:ext uri="{BB962C8B-B14F-4D97-AF65-F5344CB8AC3E}">
        <p14:creationId xmlns:p14="http://schemas.microsoft.com/office/powerpoint/2010/main" val="258537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C20790-EAB7-9C44-87EF-A24BF5481ABE}" type="slidenum">
              <a:rPr lang="en-US"/>
              <a:pPr>
                <a:defRPr/>
              </a:pPr>
              <a:t>‹#›</a:t>
            </a:fld>
            <a:endParaRPr lang="en-US"/>
          </a:p>
        </p:txBody>
      </p:sp>
    </p:spTree>
    <p:extLst>
      <p:ext uri="{BB962C8B-B14F-4D97-AF65-F5344CB8AC3E}">
        <p14:creationId xmlns:p14="http://schemas.microsoft.com/office/powerpoint/2010/main" val="108597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9D3874-8075-A345-8F79-9D0B544B54E4}" type="slidenum">
              <a:rPr lang="en-US"/>
              <a:pPr>
                <a:defRPr/>
              </a:pPr>
              <a:t>‹#›</a:t>
            </a:fld>
            <a:endParaRPr lang="en-US"/>
          </a:p>
        </p:txBody>
      </p:sp>
    </p:spTree>
    <p:extLst>
      <p:ext uri="{BB962C8B-B14F-4D97-AF65-F5344CB8AC3E}">
        <p14:creationId xmlns:p14="http://schemas.microsoft.com/office/powerpoint/2010/main" val="184665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charset="0"/>
              </a:defRPr>
            </a:lvl1pPr>
          </a:lstStyle>
          <a:p>
            <a:pPr>
              <a:defRPr/>
            </a:pPr>
            <a:fld id="{2B6A80EC-EF07-3A4F-BD94-097FDB150D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jpg"/><Relationship Id="rId1" Type="http://schemas.openxmlformats.org/officeDocument/2006/relationships/slideLayout" Target="../slideLayouts/slideLayout7.xml"/><Relationship Id="rId2" Type="http://schemas.openxmlformats.org/officeDocument/2006/relationships/image" Target="../media/image3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47.png"/><Relationship Id="rId1" Type="http://schemas.microsoft.com/office/2007/relationships/media" Target="file://localhost/Working%20folder%20(from%20old%20Mac)/Old%20stuff/2022%20/lectures%20CMR/sagegrouse.mov" TargetMode="External"/><Relationship Id="rId2" Type="http://schemas.openxmlformats.org/officeDocument/2006/relationships/video" Target="file://localhost/Working%20folder%20(from%20old%20Mac)/Old%20stuff/2022%20/lectures%20CMR/sagegrouse.mo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2244725" y="2667000"/>
            <a:ext cx="44465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a:t>Sex and Reproduction </a:t>
            </a:r>
          </a:p>
          <a:p>
            <a:pPr algn="ctr"/>
            <a:r>
              <a:rPr lang="en-US" sz="3200"/>
              <a:t>(not the same thing!!) </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1371600" y="1219200"/>
            <a:ext cx="7310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General principle:</a:t>
            </a:r>
          </a:p>
          <a:p>
            <a:endParaRPr lang="en-US"/>
          </a:p>
          <a:p>
            <a:r>
              <a:rPr lang="en-US"/>
              <a:t>When the going gets tough, the tough have sex…..</a:t>
            </a:r>
          </a:p>
          <a:p>
            <a:endParaRPr lang="en-US"/>
          </a:p>
          <a:p>
            <a:endParaRPr lang="en-US"/>
          </a:p>
          <a:p>
            <a:r>
              <a:rPr lang="en-US"/>
              <a:t>And produce a variable progeny.</a:t>
            </a:r>
          </a:p>
        </p:txBody>
      </p:sp>
      <p:sp>
        <p:nvSpPr>
          <p:cNvPr id="28674" name="TextBox 2"/>
          <p:cNvSpPr txBox="1">
            <a:spLocks noChangeArrowheads="1"/>
          </p:cNvSpPr>
          <p:nvPr/>
        </p:nvSpPr>
        <p:spPr bwMode="auto">
          <a:xfrm>
            <a:off x="2590800" y="5029200"/>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FF0000"/>
                </a:solidFill>
              </a:rPr>
              <a:t>BROAD PRINCIPLE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2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3"/>
          <p:cNvSpPr>
            <a:spLocks noChangeArrowheads="1"/>
          </p:cNvSpPr>
          <p:nvPr/>
        </p:nvSpPr>
        <p:spPr bwMode="auto">
          <a:xfrm>
            <a:off x="4889500" y="85725"/>
            <a:ext cx="42545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A very curious form of asexual reproduction occurs in several whiptail lizards (</a:t>
            </a:r>
            <a:r>
              <a:rPr lang="en-US" sz="2000" i="1"/>
              <a:t>Cnemidophorus</a:t>
            </a:r>
            <a:r>
              <a:rPr lang="en-US" sz="2000"/>
              <a:t>), which have no males. The females alternate between male and female behaviors. Females produce haploid (N) ova by meiosis. The ova undergo a chromosomal duplication (2N) so that the lizards are diploid. </a:t>
            </a:r>
          </a:p>
          <a:p>
            <a:endParaRPr lang="en-US" sz="2000"/>
          </a:p>
          <a:p>
            <a:r>
              <a:rPr lang="en-US" sz="2000"/>
              <a:t>The lizards still require mating to reproduce successfully… But they do not require males.</a:t>
            </a:r>
          </a:p>
          <a:p>
            <a:endParaRPr lang="en-US" sz="2000"/>
          </a:p>
          <a:p>
            <a:r>
              <a:rPr lang="en-US" sz="2000"/>
              <a:t>Other species </a:t>
            </a:r>
            <a:r>
              <a:rPr lang="ja-JP" altLang="en-US" sz="2000"/>
              <a:t>“</a:t>
            </a:r>
            <a:r>
              <a:rPr lang="en-US" altLang="ja-JP" sz="2000"/>
              <a:t>parasitize</a:t>
            </a:r>
            <a:r>
              <a:rPr lang="ja-JP" altLang="en-US" sz="2000"/>
              <a:t>”</a:t>
            </a:r>
            <a:r>
              <a:rPr lang="en-US" altLang="ja-JP" sz="2000"/>
              <a:t> males from closely related species (some fishes). </a:t>
            </a:r>
            <a:r>
              <a:rPr lang="en-US" altLang="ja-JP"/>
              <a:t>  </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9525" y="304800"/>
            <a:ext cx="913447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-Asexual reproduction is the creation/production of new individuals in which all the genes come from a single parent. </a:t>
            </a:r>
          </a:p>
          <a:p>
            <a:endParaRPr lang="en-US"/>
          </a:p>
          <a:p>
            <a:r>
              <a:rPr lang="en-US"/>
              <a:t>-Sexual reproduction is the creation of new individuals by the fusion of </a:t>
            </a:r>
            <a:r>
              <a:rPr lang="en-US" b="1"/>
              <a:t>haploid </a:t>
            </a:r>
            <a:r>
              <a:rPr lang="en-US"/>
              <a:t>gametes to form a </a:t>
            </a:r>
            <a:r>
              <a:rPr lang="en-US" b="1"/>
              <a:t>zygote</a:t>
            </a:r>
            <a:r>
              <a:rPr lang="en-US"/>
              <a:t> (fertilized egg). IT ALWAYS INVOLVES MEIOSIS AND RECOMBINATION. </a:t>
            </a:r>
          </a:p>
          <a:p>
            <a:endParaRPr lang="en-US"/>
          </a:p>
          <a:p>
            <a:r>
              <a:rPr lang="en-US"/>
              <a:t>-Asexual reproduction leads to low genetic variation, sexual reproduction leads to high genetic variation in progenies.</a:t>
            </a:r>
          </a:p>
          <a:p>
            <a:endParaRPr lang="en-US"/>
          </a:p>
          <a:p>
            <a:r>
              <a:rPr lang="en-US"/>
              <a:t>-The </a:t>
            </a:r>
            <a:r>
              <a:rPr lang="en-US" b="1"/>
              <a:t>male gamete is called sperm</a:t>
            </a:r>
            <a:r>
              <a:rPr lang="en-US"/>
              <a:t>  and is usually small. and motile. The female gamete is larger, immobile, and called an unfertilized egg (</a:t>
            </a:r>
            <a:r>
              <a:rPr lang="en-US" b="1"/>
              <a:t>ovum</a:t>
            </a:r>
            <a:r>
              <a:rPr lang="en-US"/>
              <a:t>).</a:t>
            </a:r>
          </a:p>
          <a:p>
            <a:endParaRPr lang="en-US"/>
          </a:p>
          <a:p>
            <a:r>
              <a:rPr lang="en-US"/>
              <a:t>-Many animals (Daphnia, aphids) alternate between asexual and sexual reproduction. This is called cyclical parthenogenesis.  </a:t>
            </a:r>
          </a:p>
          <a:p>
            <a:endParaRPr lang="en-US">
              <a:latin typeface="Arial" charset="0"/>
            </a:endParaRPr>
          </a:p>
        </p:txBody>
      </p:sp>
      <p:sp>
        <p:nvSpPr>
          <p:cNvPr id="31746" name="Rectangle 3"/>
          <p:cNvSpPr>
            <a:spLocks noChangeArrowheads="1"/>
          </p:cNvSpPr>
          <p:nvPr/>
        </p:nvSpPr>
        <p:spPr bwMode="auto">
          <a:xfrm>
            <a:off x="2971800" y="0"/>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3733800"/>
            <a:ext cx="2971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000"/>
          </a:p>
          <a:p>
            <a:r>
              <a:rPr lang="en-US" sz="2000"/>
              <a:t>(From a combination of Hermes</a:t>
            </a:r>
          </a:p>
          <a:p>
            <a:endParaRPr lang="en-US" sz="2000"/>
          </a:p>
          <a:p>
            <a:endParaRPr lang="en-US" sz="2000"/>
          </a:p>
          <a:p>
            <a:r>
              <a:rPr lang="en-US" sz="2000"/>
              <a:t>And</a:t>
            </a:r>
          </a:p>
          <a:p>
            <a:endParaRPr lang="en-US" sz="2000"/>
          </a:p>
          <a:p>
            <a:r>
              <a:rPr lang="en-US" sz="2000"/>
              <a:t>Aphrodite</a:t>
            </a:r>
            <a:endParaRPr lang="en-US"/>
          </a:p>
        </p:txBody>
      </p:sp>
      <p:sp>
        <p:nvSpPr>
          <p:cNvPr id="33794" name="Rectangle 3"/>
          <p:cNvSpPr>
            <a:spLocks noChangeArrowheads="1"/>
          </p:cNvSpPr>
          <p:nvPr/>
        </p:nvSpPr>
        <p:spPr bwMode="auto">
          <a:xfrm>
            <a:off x="914400" y="228600"/>
            <a:ext cx="263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Nature</a:t>
            </a:r>
            <a:r>
              <a:rPr lang="ja-JP" altLang="en-US"/>
              <a:t>’</a:t>
            </a:r>
            <a:r>
              <a:rPr lang="en-US" altLang="ja-JP"/>
              <a:t>s Rainbow</a:t>
            </a:r>
            <a:endParaRPr lang="en-US"/>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42116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619625"/>
            <a:ext cx="28448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p:cNvSpPr>
            <a:spLocks noChangeArrowheads="1"/>
          </p:cNvSpPr>
          <p:nvPr/>
        </p:nvSpPr>
        <p:spPr bwMode="auto">
          <a:xfrm>
            <a:off x="4724400" y="5257800"/>
            <a:ext cx="4419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Hermpahrodite examples can be found in annelids, flatworms (like this fluke), mollusks,…, etc.</a:t>
            </a:r>
          </a:p>
        </p:txBody>
      </p:sp>
      <p:sp>
        <p:nvSpPr>
          <p:cNvPr id="33798" name="Rectangle 7"/>
          <p:cNvSpPr>
            <a:spLocks noChangeArrowheads="1"/>
          </p:cNvSpPr>
          <p:nvPr/>
        </p:nvSpPr>
        <p:spPr bwMode="auto">
          <a:xfrm>
            <a:off x="152400" y="1295400"/>
            <a:ext cx="4343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Many animal species have separate sexes (dioeceous). Many others have both sexes in a single individual. An individual with both sexes is called a </a:t>
            </a:r>
            <a:r>
              <a:rPr lang="en-US" sz="2000" b="1"/>
              <a:t>hermaphrodite</a:t>
            </a:r>
            <a:r>
              <a:rPr lang="en-US" sz="2000"/>
              <a:t>.</a:t>
            </a:r>
            <a:endParaRPr lang="en-US"/>
          </a:p>
        </p:txBody>
      </p:sp>
      <p:sp>
        <p:nvSpPr>
          <p:cNvPr id="33799" name="Line 8"/>
          <p:cNvSpPr>
            <a:spLocks noChangeShapeType="1"/>
          </p:cNvSpPr>
          <p:nvPr/>
        </p:nvSpPr>
        <p:spPr bwMode="auto">
          <a:xfrm flipV="1">
            <a:off x="3429000" y="3886200"/>
            <a:ext cx="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0" name="Text Box 9"/>
          <p:cNvSpPr txBox="1">
            <a:spLocks noChangeArrowheads="1"/>
          </p:cNvSpPr>
          <p:nvPr/>
        </p:nvSpPr>
        <p:spPr bwMode="auto">
          <a:xfrm>
            <a:off x="3032125" y="3351213"/>
            <a:ext cx="83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Eros</a:t>
            </a:r>
          </a:p>
        </p:txBody>
      </p:sp>
      <p:sp>
        <p:nvSpPr>
          <p:cNvPr id="33801" name="Line 10"/>
          <p:cNvSpPr>
            <a:spLocks noChangeShapeType="1"/>
          </p:cNvSpPr>
          <p:nvPr/>
        </p:nvSpPr>
        <p:spPr bwMode="auto">
          <a:xfrm>
            <a:off x="1066800" y="4572000"/>
            <a:ext cx="762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2" name="Line 11"/>
          <p:cNvSpPr>
            <a:spLocks noChangeShapeType="1"/>
          </p:cNvSpPr>
          <p:nvPr/>
        </p:nvSpPr>
        <p:spPr bwMode="auto">
          <a:xfrm>
            <a:off x="1371600" y="6019800"/>
            <a:ext cx="1981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57200"/>
            <a:ext cx="55848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3"/>
          <p:cNvSpPr txBox="1">
            <a:spLocks noChangeArrowheads="1"/>
          </p:cNvSpPr>
          <p:nvPr/>
        </p:nvSpPr>
        <p:spPr bwMode="auto">
          <a:xfrm>
            <a:off x="0" y="5410200"/>
            <a:ext cx="543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Hermaphroditic garden snails mating</a:t>
            </a:r>
          </a:p>
        </p:txBody>
      </p:sp>
      <p:pic>
        <p:nvPicPr>
          <p:cNvPr id="35843" name="Picture 4" descr="pfe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3810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5"/>
          <p:cNvSpPr txBox="1">
            <a:spLocks noChangeArrowheads="1"/>
          </p:cNvSpPr>
          <p:nvPr/>
        </p:nvSpPr>
        <p:spPr bwMode="auto">
          <a:xfrm>
            <a:off x="6477000" y="6396038"/>
            <a:ext cx="1557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Love dart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381000" y="457200"/>
            <a:ext cx="8763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Some fishes show sequential hermaphroditism. Some are female when they are small and shift to male when large (like the bluehead wrasse shown in the picture). Others do the opposite…</a:t>
            </a:r>
          </a:p>
        </p:txBody>
      </p:sp>
      <p:pic>
        <p:nvPicPr>
          <p:cNvPr id="368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544988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Line 4"/>
          <p:cNvSpPr>
            <a:spLocks noChangeShapeType="1"/>
          </p:cNvSpPr>
          <p:nvPr/>
        </p:nvSpPr>
        <p:spPr bwMode="auto">
          <a:xfrm flipV="1">
            <a:off x="5943600" y="2438400"/>
            <a:ext cx="1676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 name="Rectangle 5"/>
          <p:cNvSpPr>
            <a:spLocks noChangeArrowheads="1"/>
          </p:cNvSpPr>
          <p:nvPr/>
        </p:nvSpPr>
        <p:spPr bwMode="auto">
          <a:xfrm>
            <a:off x="7696200" y="2057400"/>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Male</a:t>
            </a:r>
          </a:p>
        </p:txBody>
      </p:sp>
      <p:sp>
        <p:nvSpPr>
          <p:cNvPr id="36869" name="Line 6"/>
          <p:cNvSpPr>
            <a:spLocks noChangeShapeType="1"/>
          </p:cNvSpPr>
          <p:nvPr/>
        </p:nvSpPr>
        <p:spPr bwMode="auto">
          <a:xfrm flipH="1">
            <a:off x="990600" y="3124200"/>
            <a:ext cx="28956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0" name="Line 7"/>
          <p:cNvSpPr>
            <a:spLocks noChangeShapeType="1"/>
          </p:cNvSpPr>
          <p:nvPr/>
        </p:nvSpPr>
        <p:spPr bwMode="auto">
          <a:xfrm flipH="1" flipV="1">
            <a:off x="914400" y="3962400"/>
            <a:ext cx="464820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1" name="Rectangle 8"/>
          <p:cNvSpPr>
            <a:spLocks noChangeArrowheads="1"/>
          </p:cNvSpPr>
          <p:nvPr/>
        </p:nvSpPr>
        <p:spPr bwMode="auto">
          <a:xfrm>
            <a:off x="0" y="3429000"/>
            <a:ext cx="117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Female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820738" y="184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pic>
        <p:nvPicPr>
          <p:cNvPr id="389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368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4"/>
          <p:cNvSpPr>
            <a:spLocks noChangeArrowheads="1"/>
          </p:cNvSpPr>
          <p:nvPr/>
        </p:nvSpPr>
        <p:spPr bwMode="auto">
          <a:xfrm>
            <a:off x="4419600" y="304800"/>
            <a:ext cx="47244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Males and females have different anatomies, and often vastly different reproductive strategies. Each produces gametes, but these gametes are very different (the production of different gametes is called anisogamy). Some theoreticians have argued that the difference in cost and investment of the two sexes explains the contrasting traits of males and females.</a:t>
            </a:r>
          </a:p>
        </p:txBody>
      </p:sp>
      <p:sp>
        <p:nvSpPr>
          <p:cNvPr id="38916" name="Rectangle 5"/>
          <p:cNvSpPr>
            <a:spLocks noChangeArrowheads="1"/>
          </p:cNvSpPr>
          <p:nvPr/>
        </p:nvSpPr>
        <p:spPr bwMode="auto">
          <a:xfrm>
            <a:off x="4926013" y="5634038"/>
            <a:ext cx="2655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Aniso = different</a:t>
            </a:r>
          </a:p>
          <a:p>
            <a:r>
              <a:rPr lang="en-US"/>
              <a:t>Gamy = seed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0"/>
            <a:ext cx="31146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6781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4"/>
          <p:cNvSpPr txBox="1">
            <a:spLocks noChangeArrowheads="1"/>
          </p:cNvSpPr>
          <p:nvPr/>
        </p:nvSpPr>
        <p:spPr bwMode="auto">
          <a:xfrm>
            <a:off x="0" y="6446838"/>
            <a:ext cx="2881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a:t>Buffering of acidic urine </a:t>
            </a:r>
            <a:endParaRPr lang="en-US"/>
          </a:p>
        </p:txBody>
      </p:sp>
      <p:sp>
        <p:nvSpPr>
          <p:cNvPr id="40964" name="Rectangle 5"/>
          <p:cNvSpPr>
            <a:spLocks noChangeArrowheads="1"/>
          </p:cNvSpPr>
          <p:nvPr/>
        </p:nvSpPr>
        <p:spPr bwMode="auto">
          <a:xfrm>
            <a:off x="0" y="3733800"/>
            <a:ext cx="15351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Secretion </a:t>
            </a:r>
          </a:p>
          <a:p>
            <a:r>
              <a:rPr lang="en-US" sz="1800"/>
              <a:t>of prostatic </a:t>
            </a:r>
          </a:p>
          <a:p>
            <a:r>
              <a:rPr lang="en-US" sz="1800"/>
              <a:t>fluid</a:t>
            </a:r>
            <a:endParaRPr lang="en-US"/>
          </a:p>
        </p:txBody>
      </p:sp>
      <p:sp>
        <p:nvSpPr>
          <p:cNvPr id="40965" name="Line 6"/>
          <p:cNvSpPr>
            <a:spLocks noChangeShapeType="1"/>
          </p:cNvSpPr>
          <p:nvPr/>
        </p:nvSpPr>
        <p:spPr bwMode="auto">
          <a:xfrm flipV="1">
            <a:off x="1524000" y="5791200"/>
            <a:ext cx="2286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6" name="Line 7"/>
          <p:cNvSpPr>
            <a:spLocks noChangeShapeType="1"/>
          </p:cNvSpPr>
          <p:nvPr/>
        </p:nvSpPr>
        <p:spPr bwMode="auto">
          <a:xfrm>
            <a:off x="533400" y="4648200"/>
            <a:ext cx="3810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7" name="Rectangle 8"/>
          <p:cNvSpPr>
            <a:spLocks noChangeArrowheads="1"/>
          </p:cNvSpPr>
          <p:nvPr/>
        </p:nvSpPr>
        <p:spPr bwMode="auto">
          <a:xfrm>
            <a:off x="914400" y="3200400"/>
            <a:ext cx="294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Secretion of seminal fluid</a:t>
            </a:r>
            <a:endParaRPr lang="en-US"/>
          </a:p>
        </p:txBody>
      </p:sp>
      <p:sp>
        <p:nvSpPr>
          <p:cNvPr id="40968" name="Line 9"/>
          <p:cNvSpPr>
            <a:spLocks noChangeShapeType="1"/>
          </p:cNvSpPr>
          <p:nvPr/>
        </p:nvSpPr>
        <p:spPr bwMode="auto">
          <a:xfrm flipH="1">
            <a:off x="1524000" y="3505200"/>
            <a:ext cx="762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096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528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tangle 12"/>
          <p:cNvSpPr>
            <a:spLocks noChangeArrowheads="1"/>
          </p:cNvSpPr>
          <p:nvPr/>
        </p:nvSpPr>
        <p:spPr bwMode="auto">
          <a:xfrm>
            <a:off x="4259263" y="311150"/>
            <a:ext cx="1112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ureter</a:t>
            </a:r>
          </a:p>
        </p:txBody>
      </p:sp>
      <p:sp>
        <p:nvSpPr>
          <p:cNvPr id="40971" name="Line 13"/>
          <p:cNvSpPr>
            <a:spLocks noChangeShapeType="1"/>
          </p:cNvSpPr>
          <p:nvPr/>
        </p:nvSpPr>
        <p:spPr bwMode="auto">
          <a:xfrm>
            <a:off x="5334000" y="533400"/>
            <a:ext cx="1371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Freeform 15"/>
          <p:cNvSpPr>
            <a:spLocks/>
          </p:cNvSpPr>
          <p:nvPr/>
        </p:nvSpPr>
        <p:spPr bwMode="auto">
          <a:xfrm>
            <a:off x="3733800" y="838200"/>
            <a:ext cx="1676400" cy="3124200"/>
          </a:xfrm>
          <a:custGeom>
            <a:avLst/>
            <a:gdLst>
              <a:gd name="T0" fmla="*/ 2147483647 w 1056"/>
              <a:gd name="T1" fmla="*/ 0 h 1968"/>
              <a:gd name="T2" fmla="*/ 2147483647 w 1056"/>
              <a:gd name="T3" fmla="*/ 2147483647 h 1968"/>
              <a:gd name="T4" fmla="*/ 0 w 1056"/>
              <a:gd name="T5" fmla="*/ 2147483647 h 1968"/>
              <a:gd name="T6" fmla="*/ 0 60000 65536"/>
              <a:gd name="T7" fmla="*/ 0 60000 65536"/>
              <a:gd name="T8" fmla="*/ 0 60000 65536"/>
              <a:gd name="T9" fmla="*/ 0 w 1056"/>
              <a:gd name="T10" fmla="*/ 0 h 1968"/>
              <a:gd name="T11" fmla="*/ 1056 w 1056"/>
              <a:gd name="T12" fmla="*/ 1968 h 1968"/>
            </a:gdLst>
            <a:ahLst/>
            <a:cxnLst>
              <a:cxn ang="T6">
                <a:pos x="T0" y="T1"/>
              </a:cxn>
              <a:cxn ang="T7">
                <a:pos x="T2" y="T3"/>
              </a:cxn>
              <a:cxn ang="T8">
                <a:pos x="T4" y="T5"/>
              </a:cxn>
            </a:cxnLst>
            <a:rect l="T9" t="T10" r="T11" b="T12"/>
            <a:pathLst>
              <a:path w="1056" h="1968">
                <a:moveTo>
                  <a:pt x="672" y="0"/>
                </a:moveTo>
                <a:lnTo>
                  <a:pt x="1056" y="912"/>
                </a:lnTo>
                <a:lnTo>
                  <a:pt x="0" y="196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6477000" y="304800"/>
            <a:ext cx="2457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Males produce sperm (small, motile, numerous)</a:t>
            </a:r>
          </a:p>
        </p:txBody>
      </p:sp>
      <p:pic>
        <p:nvPicPr>
          <p:cNvPr id="43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37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Line 5"/>
          <p:cNvSpPr>
            <a:spLocks noChangeShapeType="1"/>
          </p:cNvSpPr>
          <p:nvPr/>
        </p:nvSpPr>
        <p:spPr bwMode="auto">
          <a:xfrm>
            <a:off x="5257800" y="2362200"/>
            <a:ext cx="19050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2" name="Rectangle 6"/>
          <p:cNvSpPr>
            <a:spLocks noChangeArrowheads="1"/>
          </p:cNvSpPr>
          <p:nvPr/>
        </p:nvSpPr>
        <p:spPr bwMode="auto">
          <a:xfrm>
            <a:off x="7112000" y="2209800"/>
            <a:ext cx="203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Leydig cells make testosterone</a:t>
            </a:r>
            <a:endParaRPr lang="en-US"/>
          </a:p>
        </p:txBody>
      </p:sp>
      <p:sp>
        <p:nvSpPr>
          <p:cNvPr id="43013" name="Line 7"/>
          <p:cNvSpPr>
            <a:spLocks noChangeShapeType="1"/>
          </p:cNvSpPr>
          <p:nvPr/>
        </p:nvSpPr>
        <p:spPr bwMode="auto">
          <a:xfrm>
            <a:off x="5410200" y="2743200"/>
            <a:ext cx="914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Rectangle 8"/>
          <p:cNvSpPr>
            <a:spLocks noChangeArrowheads="1"/>
          </p:cNvSpPr>
          <p:nvPr/>
        </p:nvSpPr>
        <p:spPr bwMode="auto">
          <a:xfrm>
            <a:off x="6491288" y="3511550"/>
            <a:ext cx="2659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Nurture spermatogonia</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
            <a:ext cx="55530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3"/>
          <p:cNvSpPr>
            <a:spLocks noChangeArrowheads="1"/>
          </p:cNvSpPr>
          <p:nvPr/>
        </p:nvSpPr>
        <p:spPr bwMode="auto">
          <a:xfrm>
            <a:off x="166688" y="1639888"/>
            <a:ext cx="2847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Gonadotropin</a:t>
            </a:r>
          </a:p>
          <a:p>
            <a:r>
              <a:rPr lang="en-US"/>
              <a:t>releasing hormone </a:t>
            </a:r>
          </a:p>
        </p:txBody>
      </p:sp>
      <p:sp>
        <p:nvSpPr>
          <p:cNvPr id="45059" name="Rectangle 4"/>
          <p:cNvSpPr>
            <a:spLocks noChangeArrowheads="1"/>
          </p:cNvSpPr>
          <p:nvPr/>
        </p:nvSpPr>
        <p:spPr bwMode="auto">
          <a:xfrm>
            <a:off x="0" y="3200400"/>
            <a:ext cx="289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Follicle stimulating hormone</a:t>
            </a:r>
          </a:p>
        </p:txBody>
      </p:sp>
      <p:sp>
        <p:nvSpPr>
          <p:cNvPr id="45060" name="Rectangle 5"/>
          <p:cNvSpPr>
            <a:spLocks noChangeArrowheads="1"/>
          </p:cNvSpPr>
          <p:nvPr/>
        </p:nvSpPr>
        <p:spPr bwMode="auto">
          <a:xfrm>
            <a:off x="7315200" y="32766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Luteinizing hormone</a:t>
            </a:r>
          </a:p>
        </p:txBody>
      </p:sp>
      <p:sp>
        <p:nvSpPr>
          <p:cNvPr id="45061" name="TextBox 5"/>
          <p:cNvSpPr txBox="1">
            <a:spLocks noChangeArrowheads="1"/>
          </p:cNvSpPr>
          <p:nvPr/>
        </p:nvSpPr>
        <p:spPr bwMode="auto">
          <a:xfrm>
            <a:off x="1600200" y="6324600"/>
            <a:ext cx="5002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ja-JP" altLang="en-US"/>
              <a:t>“</a:t>
            </a:r>
            <a:r>
              <a:rPr lang="en-US" altLang="ja-JP"/>
              <a:t>The hypothalamic-pituitary axis</a:t>
            </a:r>
            <a:r>
              <a:rPr lang="ja-JP" altLang="en-US"/>
              <a:t>”</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4763" y="0"/>
            <a:ext cx="9144001"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Animals reproduce by both sexual and asexual means.</a:t>
            </a:r>
          </a:p>
          <a:p>
            <a:endParaRPr lang="en-US"/>
          </a:p>
          <a:p>
            <a:r>
              <a:rPr lang="en-US"/>
              <a:t>Asexual reproduction is the creation/production of new individuals in which all the genes come from a single parent. In most (but not all) cases asexual reproduction involves only mitotic cell divisions.</a:t>
            </a:r>
          </a:p>
          <a:p>
            <a:endParaRPr lang="en-US"/>
          </a:p>
          <a:p>
            <a:endParaRPr lang="en-US"/>
          </a:p>
          <a:p>
            <a:endParaRPr lang="en-US"/>
          </a:p>
          <a:p>
            <a:endParaRPr lang="en-US"/>
          </a:p>
          <a:p>
            <a:endParaRPr lang="en-US"/>
          </a:p>
          <a:p>
            <a:r>
              <a:rPr lang="en-US"/>
              <a:t>Sexual reproduction is the creation of new individuals by the fusion of </a:t>
            </a:r>
            <a:r>
              <a:rPr lang="en-US" b="1"/>
              <a:t>haploid </a:t>
            </a:r>
            <a:r>
              <a:rPr lang="en-US"/>
              <a:t>gametes to form a </a:t>
            </a:r>
            <a:r>
              <a:rPr lang="en-US" b="1"/>
              <a:t>zygote</a:t>
            </a:r>
            <a:r>
              <a:rPr lang="en-US"/>
              <a:t> (fertilized egg). The </a:t>
            </a:r>
            <a:r>
              <a:rPr lang="en-US" b="1"/>
              <a:t>male gamete is called sperm</a:t>
            </a:r>
            <a:r>
              <a:rPr lang="en-US"/>
              <a:t>  and is usually small. and motile. The female gamete is larger, immobile, and called an unfertilized egg (</a:t>
            </a:r>
            <a:r>
              <a:rPr lang="en-US" b="1"/>
              <a:t>ovum</a:t>
            </a:r>
            <a:r>
              <a:rPr lang="en-US"/>
              <a:t>).Sexual reproduction involves meiosis and hence recombination (gene shuffling). It generates variation. </a:t>
            </a:r>
          </a:p>
        </p:txBody>
      </p:sp>
      <p:pic>
        <p:nvPicPr>
          <p:cNvPr id="16386" name="Picture 2" descr="Star_Wars_attack_of_the_clones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2768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838200" y="2895600"/>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dirty="0">
                <a:solidFill>
                  <a:srgbClr val="FF0000"/>
                </a:solidFill>
              </a:rPr>
              <a:t>BROAD PRINCIPLE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10668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-From diagram:ureter, urinary bladder, testis, epididymis, vas deferens, ejaculatory gland, prostate, urethra.</a:t>
            </a:r>
          </a:p>
          <a:p>
            <a:endParaRPr lang="en-US"/>
          </a:p>
          <a:p>
            <a:r>
              <a:rPr lang="en-US"/>
              <a:t>-Seminiferous tubes, what do Leydig and Sertoli cells do?.</a:t>
            </a:r>
          </a:p>
          <a:p>
            <a:endParaRPr lang="en-US"/>
          </a:p>
          <a:p>
            <a:r>
              <a:rPr lang="en-US"/>
              <a:t>-The hypothalamus secreted godadotropin releasing hormone (GnRH) into the anterior pituitar.</a:t>
            </a:r>
          </a:p>
          <a:p>
            <a:endParaRPr lang="en-US"/>
          </a:p>
          <a:p>
            <a:r>
              <a:rPr lang="en-US"/>
              <a:t>-The anterior pituitary releases 1) Follicle stimulatng hormone (FSH) and 2) Luteinizing hormone (LH).</a:t>
            </a:r>
          </a:p>
          <a:p>
            <a:endParaRPr lang="en-US"/>
          </a:p>
          <a:p>
            <a:r>
              <a:rPr lang="en-US"/>
              <a:t>-FSH stimulates Sertoli cells, LH stimulates primary and secondary sex characteristics (by stimulating the Leydig cells to make testosterone). Both stimulate spermatogenesis.</a:t>
            </a:r>
          </a:p>
          <a:p>
            <a:endParaRPr lang="en-US"/>
          </a:p>
          <a:p>
            <a:endParaRPr lang="en-US">
              <a:latin typeface="Arial" charset="0"/>
            </a:endParaRPr>
          </a:p>
        </p:txBody>
      </p:sp>
      <p:sp>
        <p:nvSpPr>
          <p:cNvPr id="47106" name="Rectangle 3"/>
          <p:cNvSpPr>
            <a:spLocks noChangeArrowheads="1"/>
          </p:cNvSpPr>
          <p:nvPr/>
        </p:nvSpPr>
        <p:spPr bwMode="auto">
          <a:xfrm>
            <a:off x="2947988" y="242888"/>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5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057400"/>
            <a:ext cx="4876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532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748088"/>
            <a:ext cx="61722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4"/>
          <p:cNvSpPr>
            <a:spLocks noChangeArrowheads="1"/>
          </p:cNvSpPr>
          <p:nvPr/>
        </p:nvSpPr>
        <p:spPr bwMode="auto">
          <a:xfrm>
            <a:off x="76200" y="3886200"/>
            <a:ext cx="252571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To remember: Ovary, oviduct, uterus (wall and endometrium), cervix, vagina</a:t>
            </a:r>
          </a:p>
          <a:p>
            <a:r>
              <a:rPr lang="en-US"/>
              <a:t>clitoris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57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57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4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3"/>
          <p:cNvSpPr>
            <a:spLocks noChangeArrowheads="1"/>
          </p:cNvSpPr>
          <p:nvPr/>
        </p:nvSpPr>
        <p:spPr bwMode="auto">
          <a:xfrm>
            <a:off x="3810000" y="304800"/>
            <a:ext cx="533400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1) In humans the ovarian cycle begins when the hypothalamus releases GnRH (gonadotropin releasing hormone), which 2) stimulates the pituitary to secrete small amounts of LH (luteinizing) and FSH (follicle-stimulating hormone). 3) FSH aided by LH stimulates follicle growth, and 4) the cells of the growing follicle start to make estrogen. During most of the follicular phase there is a slow increase in estrogen levels. When the secretion of estrogen by the follicle begin to rise steeply 5) the levels of LH shoot up 6). The maturing follicle develops a large cavity and forms a bulge near the surface of the ovary. Ovulation takes place about 1 day after the LH surge,  and marks the end of the follicular phase.  Following ovulation LH stimulates the transformation of the follicle into a glandular structure called the corpus luteum, which secretes progesterone and estrogen.</a:t>
            </a:r>
            <a:r>
              <a:rPr lang="en-US" sz="1800"/>
              <a:t> </a:t>
            </a:r>
            <a:r>
              <a:rPr lang="en-US" sz="1600"/>
              <a:t>These hormones in combination inhibit (in a negative feedback) the secretion of GnRH. As the corpus luteum disintegrates the levels of these ovarian hormones drop and the hypothalamus begins to secrete GnRH again.</a:t>
            </a:r>
          </a:p>
        </p:txBody>
      </p:sp>
      <p:sp>
        <p:nvSpPr>
          <p:cNvPr id="53251" name="Rectangle 4"/>
          <p:cNvSpPr>
            <a:spLocks noChangeArrowheads="1"/>
          </p:cNvSpPr>
          <p:nvPr/>
        </p:nvSpPr>
        <p:spPr bwMode="auto">
          <a:xfrm>
            <a:off x="4648200" y="0"/>
            <a:ext cx="2308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The Ovarian cycle</a:t>
            </a: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p:cNvSpPr txBox="1">
            <a:spLocks noChangeArrowheads="1"/>
          </p:cNvSpPr>
          <p:nvPr/>
        </p:nvSpPr>
        <p:spPr bwMode="auto">
          <a:xfrm>
            <a:off x="304800" y="152400"/>
            <a:ext cx="8458200" cy="766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To Remember</a:t>
            </a:r>
          </a:p>
          <a:p>
            <a:r>
              <a:rPr lang="en-US" sz="2000"/>
              <a:t>-The ovarian cycle can be divided into two phases: The follicular phase and the luteal phase.</a:t>
            </a:r>
          </a:p>
          <a:p>
            <a:endParaRPr lang="en-US" sz="2000"/>
          </a:p>
          <a:p>
            <a:r>
              <a:rPr lang="en-US" sz="2000"/>
              <a:t>-During the early follicular phase GnRH secretes LH and FSH which stimulate the growth of the follicle.</a:t>
            </a:r>
          </a:p>
          <a:p>
            <a:endParaRPr lang="en-US" sz="2000"/>
          </a:p>
          <a:p>
            <a:r>
              <a:rPr lang="en-US" sz="2000"/>
              <a:t>-The follicle produces estrogen, which leads to a spike in LH secretion which precedes ovulation.</a:t>
            </a:r>
          </a:p>
          <a:p>
            <a:endParaRPr lang="en-US" sz="2000"/>
          </a:p>
          <a:p>
            <a:r>
              <a:rPr lang="en-US" sz="2000"/>
              <a:t>-Ovulation marks the transition between the follicular and the luteal phases.</a:t>
            </a:r>
          </a:p>
          <a:p>
            <a:endParaRPr lang="en-US" sz="2000"/>
          </a:p>
          <a:p>
            <a:r>
              <a:rPr lang="en-US" sz="2000"/>
              <a:t>-The corpus luteum produces progesterone and estrogen, if there is no fertilization, the corpus luteum dissappears (and progesterone and estrogen levels go down).</a:t>
            </a:r>
          </a:p>
          <a:p>
            <a:endParaRPr lang="en-US" sz="2000"/>
          </a:p>
          <a:p>
            <a:r>
              <a:rPr lang="en-US" sz="2000"/>
              <a:t>-If the egg is fertilized, the corpus luteum persists. Keeps on producing estrogen and progesterone, which inhibit the secretion of GnRH by the hypothalamus) and hence prevent further ovulation.</a:t>
            </a:r>
          </a:p>
          <a:p>
            <a:endParaRPr lang="en-US" sz="2000"/>
          </a:p>
          <a:p>
            <a:r>
              <a:rPr lang="en-US" sz="2000"/>
              <a:t> </a:t>
            </a:r>
          </a:p>
          <a:p>
            <a:endParaRPr lang="en-US"/>
          </a:p>
          <a:p>
            <a:r>
              <a:rPr lang="en-US"/>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4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4038600" y="0"/>
            <a:ext cx="4379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The menstrual (uterine) cycle</a:t>
            </a:r>
          </a:p>
        </p:txBody>
      </p:sp>
      <p:sp>
        <p:nvSpPr>
          <p:cNvPr id="56323" name="Rectangle 4"/>
          <p:cNvSpPr>
            <a:spLocks noChangeArrowheads="1"/>
          </p:cNvSpPr>
          <p:nvPr/>
        </p:nvSpPr>
        <p:spPr bwMode="auto">
          <a:xfrm>
            <a:off x="4075113" y="812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56324" name="Rectangle 5"/>
          <p:cNvSpPr>
            <a:spLocks noChangeArrowheads="1"/>
          </p:cNvSpPr>
          <p:nvPr/>
        </p:nvSpPr>
        <p:spPr bwMode="auto">
          <a:xfrm>
            <a:off x="4087813" y="481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56325" name="Rectangle 6"/>
          <p:cNvSpPr>
            <a:spLocks noChangeArrowheads="1"/>
          </p:cNvSpPr>
          <p:nvPr/>
        </p:nvSpPr>
        <p:spPr bwMode="auto">
          <a:xfrm>
            <a:off x="3886200" y="384175"/>
            <a:ext cx="52578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The hormones secreted by the ovaries (estrogen and progesterone) have a major effect on the uterus. Estrogen secreted in growing follicles signals the endometrium to thicken . The latter part of the </a:t>
            </a:r>
            <a:r>
              <a:rPr lang="en-US" sz="1800" b="1"/>
              <a:t>follicular phase</a:t>
            </a:r>
            <a:r>
              <a:rPr lang="en-US" sz="1800"/>
              <a:t> is coordinated and overlaps with the </a:t>
            </a:r>
            <a:r>
              <a:rPr lang="en-US" sz="1800" b="1"/>
              <a:t>proliferative</a:t>
            </a:r>
            <a:r>
              <a:rPr lang="en-US" sz="1800"/>
              <a:t> phase of the menstrual cycle. Even before ovulation, the uterus is is getting ready for the embryo. After ovulation (9), </a:t>
            </a:r>
            <a:r>
              <a:rPr lang="en-US" sz="1800" b="1"/>
              <a:t>estrogen and progesterone  stimulate continued development and maintenance of the endometrium (lots of arteries and glands). </a:t>
            </a:r>
            <a:r>
              <a:rPr lang="en-US" sz="1800"/>
              <a:t>The luteal phase in the ovary is coordinated with the secretory phase in the uterus. 10) The drop in levels of ovarian hormones when the corpus luteus disintegrates, causes spasms in the uterine lining that deprive it of blood. The upper two thirds of the endometrium slough off resulting in menstruation (this is the menstrual flow phase).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0" y="22860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To Remember</a:t>
            </a:r>
          </a:p>
          <a:p>
            <a:endParaRPr lang="en-US"/>
          </a:p>
          <a:p>
            <a:r>
              <a:rPr lang="en-US"/>
              <a:t>-The ovarian cycle is accompanied by a uterine cycle of changes in the uterus.</a:t>
            </a:r>
          </a:p>
          <a:p>
            <a:endParaRPr lang="en-US"/>
          </a:p>
          <a:p>
            <a:r>
              <a:rPr lang="en-US"/>
              <a:t>-The uterine cycle in humans has 3 phases: the menstrual flow phase, the proliferative phase, and the   secretory phase.</a:t>
            </a:r>
          </a:p>
          <a:p>
            <a:endParaRPr lang="en-US"/>
          </a:p>
          <a:p>
            <a:r>
              <a:rPr lang="en-US"/>
              <a:t>-During the proliferative phase the endometrium thickens in preparation for the implantation of the egg.</a:t>
            </a:r>
          </a:p>
          <a:p>
            <a:endParaRPr lang="en-US"/>
          </a:p>
          <a:p>
            <a:r>
              <a:rPr lang="en-US"/>
              <a:t>-The transition from the proliferative to the secretory phases coincides with the transition from the luteal to the follicular phase.</a:t>
            </a:r>
          </a:p>
          <a:p>
            <a:endParaRPr lang="en-US"/>
          </a:p>
          <a:p>
            <a:r>
              <a:rPr lang="en-US"/>
              <a:t>-If there is no implantation, the menstrual phase coincides with the early phases of the luteal phase.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3048000" y="381000"/>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p>
        </p:txBody>
      </p:sp>
      <p:sp>
        <p:nvSpPr>
          <p:cNvPr id="59394" name="Rectangle 3"/>
          <p:cNvSpPr>
            <a:spLocks noChangeArrowheads="1"/>
          </p:cNvSpPr>
          <p:nvPr/>
        </p:nvSpPr>
        <p:spPr bwMode="auto">
          <a:xfrm>
            <a:off x="152400" y="1219200"/>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-The details of both the ovarian and menstrual cycles…</a:t>
            </a:r>
          </a:p>
          <a:p>
            <a:endParaRPr lang="en-US" dirty="0"/>
          </a:p>
          <a:p>
            <a:endParaRPr lang="en-US" dirty="0"/>
          </a:p>
          <a:p>
            <a:r>
              <a:rPr lang="en-US" dirty="0"/>
              <a:t>-If there is implantation the corpus </a:t>
            </a:r>
            <a:r>
              <a:rPr lang="en-US" dirty="0" err="1"/>
              <a:t>luteum</a:t>
            </a:r>
            <a:r>
              <a:rPr lang="en-US" dirty="0"/>
              <a:t> (and later the placenta) continues to produce </a:t>
            </a:r>
            <a:r>
              <a:rPr lang="en-US" dirty="0" smtClean="0"/>
              <a:t>progesterone. Progesterone maintains pregnancy by blocking the sloughing off of the endometrium (which nurtures the implanted fertilized egg).</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48_13_menstrual_changes-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3050"/>
            <a:ext cx="65405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48_14_menstrual_regulat-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5471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14400"/>
            <a:ext cx="7620000" cy="3416300"/>
          </a:xfrm>
          <a:prstGeom prst="rect">
            <a:avLst/>
          </a:prstGeom>
          <a:noFill/>
        </p:spPr>
        <p:txBody>
          <a:bodyPr>
            <a:spAutoFit/>
          </a:bodyPr>
          <a:lstStyle/>
          <a:p>
            <a:pPr>
              <a:defRPr/>
            </a:pPr>
            <a:r>
              <a:rPr lang="en-US" dirty="0"/>
              <a:t>In asexual reproduction the progeny is genetically_____________. In most cases of sexual reproduction the progeny is genetically _________________</a:t>
            </a:r>
          </a:p>
          <a:p>
            <a:pPr>
              <a:defRPr/>
            </a:pPr>
            <a:endParaRPr lang="en-US" dirty="0"/>
          </a:p>
          <a:p>
            <a:pPr marL="457200" indent="-457200">
              <a:buFontTx/>
              <a:buAutoNum type="alphaUcParenR"/>
              <a:defRPr/>
            </a:pPr>
            <a:r>
              <a:rPr lang="en-US" dirty="0"/>
              <a:t>variable, identical</a:t>
            </a:r>
          </a:p>
          <a:p>
            <a:pPr marL="457200" indent="-457200">
              <a:buFontTx/>
              <a:buAutoNum type="alphaUcParenR"/>
              <a:defRPr/>
            </a:pPr>
            <a:r>
              <a:rPr lang="en-US" dirty="0"/>
              <a:t>Identical, variable</a:t>
            </a:r>
          </a:p>
          <a:p>
            <a:pPr marL="457200" indent="-457200">
              <a:buFontTx/>
              <a:buAutoNum type="alphaUcParenR"/>
              <a:defRPr/>
            </a:pPr>
            <a:r>
              <a:rPr lang="en-US" dirty="0"/>
              <a:t>Variable, also variable</a:t>
            </a:r>
          </a:p>
          <a:p>
            <a:pPr marL="457200" indent="-457200">
              <a:buFontTx/>
              <a:buAutoNum type="alphaUcParenR"/>
              <a:defRPr/>
            </a:pPr>
            <a:r>
              <a:rPr lang="en-US" dirty="0"/>
              <a:t>Identical, also identical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2438400" y="228600"/>
            <a:ext cx="438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How do contraceptives work?</a:t>
            </a:r>
          </a:p>
        </p:txBody>
      </p:sp>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371600"/>
            <a:ext cx="5080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762000"/>
            <a:ext cx="3733800" cy="6002338"/>
          </a:xfrm>
          <a:prstGeom prst="rect">
            <a:avLst/>
          </a:prstGeom>
          <a:noFill/>
        </p:spPr>
        <p:txBody>
          <a:bodyPr>
            <a:spAutoFit/>
          </a:bodyPr>
          <a:lstStyle/>
          <a:p>
            <a:pPr>
              <a:defRPr/>
            </a:pPr>
            <a:r>
              <a:rPr lang="en-US" dirty="0"/>
              <a:t>“The pill” usually contains a mixture of progesterone and estrogen. The pill</a:t>
            </a:r>
          </a:p>
          <a:p>
            <a:pPr>
              <a:defRPr/>
            </a:pPr>
            <a:endParaRPr lang="en-US" dirty="0"/>
          </a:p>
          <a:p>
            <a:pPr marL="457200" indent="-457200">
              <a:buFontTx/>
              <a:buAutoNum type="alphaUcParenR"/>
              <a:defRPr/>
            </a:pPr>
            <a:r>
              <a:rPr lang="en-US" dirty="0"/>
              <a:t>Inhibits the release of </a:t>
            </a:r>
            <a:r>
              <a:rPr lang="en-US" dirty="0" err="1"/>
              <a:t>GnRH</a:t>
            </a:r>
            <a:r>
              <a:rPr lang="en-US" dirty="0"/>
              <a:t> and hence ovulation and the ovarian cycle.</a:t>
            </a:r>
          </a:p>
          <a:p>
            <a:pPr marL="457200" indent="-457200">
              <a:buFontTx/>
              <a:buAutoNum type="alphaUcParenR"/>
              <a:defRPr/>
            </a:pPr>
            <a:r>
              <a:rPr lang="en-US" dirty="0"/>
              <a:t>Prevents the corpus </a:t>
            </a:r>
            <a:r>
              <a:rPr lang="en-US" dirty="0" err="1"/>
              <a:t>luteum</a:t>
            </a:r>
            <a:r>
              <a:rPr lang="en-US" dirty="0"/>
              <a:t> from degenerating.</a:t>
            </a:r>
          </a:p>
          <a:p>
            <a:pPr marL="457200" indent="-457200">
              <a:buFontTx/>
              <a:buAutoNum type="alphaUcParenR"/>
              <a:defRPr/>
            </a:pPr>
            <a:r>
              <a:rPr lang="en-US" dirty="0"/>
              <a:t> Favors the sloughing off of the uterine lining.</a:t>
            </a:r>
          </a:p>
          <a:p>
            <a:pPr marL="457200" indent="-457200">
              <a:buFontTx/>
              <a:buAutoNum type="alphaUcParenR"/>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81000" y="228600"/>
            <a:ext cx="80772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RU486 (mifepristone) blocks </a:t>
            </a:r>
            <a:r>
              <a:rPr lang="en-US" dirty="0" smtClean="0"/>
              <a:t>progesterone by binding to its receptor. </a:t>
            </a:r>
            <a:r>
              <a:rPr lang="en-US" dirty="0"/>
              <a:t>If used within 7 weeks of </a:t>
            </a:r>
            <a:r>
              <a:rPr lang="en-US" dirty="0" smtClean="0"/>
              <a:t>implantation, RU486 _______________. </a:t>
            </a:r>
            <a:endParaRPr lang="en-US" sz="2000" dirty="0"/>
          </a:p>
          <a:p>
            <a:pPr marL="457200" indent="-457200">
              <a:buAutoNum type="alphaUcParenR"/>
            </a:pPr>
            <a:endParaRPr lang="en-US" sz="2000" dirty="0" smtClean="0"/>
          </a:p>
          <a:p>
            <a:pPr marL="457200" indent="-457200">
              <a:buAutoNum type="alphaUcParenR"/>
            </a:pPr>
            <a:endParaRPr lang="en-US" dirty="0"/>
          </a:p>
          <a:p>
            <a:pPr marL="457200" indent="-457200">
              <a:buAutoNum type="alphaUcParenR"/>
            </a:pPr>
            <a:r>
              <a:rPr lang="en-US" dirty="0" smtClean="0"/>
              <a:t>prevents maintenance of pregnancy.</a:t>
            </a:r>
          </a:p>
          <a:p>
            <a:pPr marL="457200" indent="-457200">
              <a:buAutoNum type="alphaUcParenR"/>
            </a:pPr>
            <a:r>
              <a:rPr lang="en-US" dirty="0" smtClean="0"/>
              <a:t>allows the sloughing off of the endometrium</a:t>
            </a:r>
          </a:p>
          <a:p>
            <a:pPr marL="457200" indent="-457200">
              <a:buAutoNum type="alphaUcParenR"/>
            </a:pPr>
            <a:r>
              <a:rPr lang="en-US" dirty="0" smtClean="0"/>
              <a:t>prevents the corpus </a:t>
            </a:r>
            <a:r>
              <a:rPr lang="en-US" dirty="0" err="1" smtClean="0"/>
              <a:t>luteum</a:t>
            </a:r>
            <a:r>
              <a:rPr lang="en-US" dirty="0" smtClean="0"/>
              <a:t> from degenerating</a:t>
            </a:r>
          </a:p>
          <a:p>
            <a:pPr marL="457200" indent="-457200">
              <a:buAutoNum type="alphaUcParenR"/>
            </a:pPr>
            <a:r>
              <a:rPr lang="en-US" dirty="0" smtClean="0"/>
              <a:t>Prevents ovulation</a:t>
            </a:r>
          </a:p>
          <a:p>
            <a:pPr marL="457200" indent="-457200">
              <a:buAutoNum type="alphaUcParenR"/>
            </a:pPr>
            <a:r>
              <a:rPr lang="en-US" dirty="0" smtClean="0"/>
              <a:t>A and B</a:t>
            </a:r>
          </a:p>
          <a:p>
            <a:pPr marL="457200" indent="-457200">
              <a:buAutoNum type="alphaUcParenR"/>
            </a:pPr>
            <a:endParaRPr lang="en-US" dirty="0" smtClean="0"/>
          </a:p>
        </p:txBody>
      </p:sp>
    </p:spTree>
    <p:extLst>
      <p:ext uri="{BB962C8B-B14F-4D97-AF65-F5344CB8AC3E}">
        <p14:creationId xmlns:p14="http://schemas.microsoft.com/office/powerpoint/2010/main" val="1757022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4114800" y="0"/>
            <a:ext cx="438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How do contraceptives work?</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Line 4"/>
          <p:cNvSpPr>
            <a:spLocks noChangeShapeType="1"/>
          </p:cNvSpPr>
          <p:nvPr/>
        </p:nvSpPr>
        <p:spPr bwMode="auto">
          <a:xfrm flipV="1">
            <a:off x="1600200" y="5638800"/>
            <a:ext cx="23622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6" name="Rectangle 5"/>
          <p:cNvSpPr>
            <a:spLocks noChangeArrowheads="1"/>
          </p:cNvSpPr>
          <p:nvPr/>
        </p:nvSpPr>
        <p:spPr bwMode="auto">
          <a:xfrm>
            <a:off x="4038600" y="5105400"/>
            <a:ext cx="5105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t>RU486 (mifepristone) blocks progesterone. If used within 7 weeks of implantation prevents maintenance of pregnancy. It is taken with prostaglandin which induces uterine contractions.</a:t>
            </a:r>
            <a:endParaRPr lang="en-US" dirty="0"/>
          </a:p>
        </p:txBody>
      </p:sp>
      <p:sp>
        <p:nvSpPr>
          <p:cNvPr id="64517" name="Line 6"/>
          <p:cNvSpPr>
            <a:spLocks noChangeShapeType="1"/>
          </p:cNvSpPr>
          <p:nvPr/>
        </p:nvSpPr>
        <p:spPr bwMode="auto">
          <a:xfrm>
            <a:off x="4114800" y="4953000"/>
            <a:ext cx="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8" name="Line 7"/>
          <p:cNvSpPr>
            <a:spLocks noChangeShapeType="1"/>
          </p:cNvSpPr>
          <p:nvPr/>
        </p:nvSpPr>
        <p:spPr bwMode="auto">
          <a:xfrm flipV="1">
            <a:off x="3124200" y="4191000"/>
            <a:ext cx="8382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9" name="Line 8"/>
          <p:cNvSpPr>
            <a:spLocks noChangeShapeType="1"/>
          </p:cNvSpPr>
          <p:nvPr/>
        </p:nvSpPr>
        <p:spPr bwMode="auto">
          <a:xfrm>
            <a:off x="3962400" y="38862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0" name="Rectangle 9"/>
          <p:cNvSpPr>
            <a:spLocks noChangeArrowheads="1"/>
          </p:cNvSpPr>
          <p:nvPr/>
        </p:nvSpPr>
        <p:spPr bwMode="auto">
          <a:xfrm>
            <a:off x="3962400" y="3733800"/>
            <a:ext cx="472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smtClean="0"/>
              <a:t>MAP (progestin): Prevents </a:t>
            </a:r>
            <a:r>
              <a:rPr lang="en-US" sz="2000" dirty="0"/>
              <a:t>1) ovulation, 2) fertilization or 3) implantation (78%). Within 3 days of intercourse</a:t>
            </a:r>
            <a:r>
              <a:rPr lang="en-US" sz="2000" dirty="0" smtClean="0"/>
              <a:t>. Not clear how it works.</a:t>
            </a:r>
            <a:endParaRPr lang="en-US" dirty="0"/>
          </a:p>
        </p:txBody>
      </p:sp>
      <p:sp>
        <p:nvSpPr>
          <p:cNvPr id="64521" name="Rectangle 10"/>
          <p:cNvSpPr>
            <a:spLocks noChangeArrowheads="1"/>
          </p:cNvSpPr>
          <p:nvPr/>
        </p:nvSpPr>
        <p:spPr bwMode="auto">
          <a:xfrm>
            <a:off x="4238625" y="758825"/>
            <a:ext cx="3838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smtClean="0"/>
              <a:t>The pill: </a:t>
            </a:r>
            <a:r>
              <a:rPr lang="en-US" sz="2000" dirty="0" err="1" smtClean="0"/>
              <a:t>GnRH</a:t>
            </a:r>
            <a:r>
              <a:rPr lang="en-US" sz="2000" dirty="0" smtClean="0"/>
              <a:t> </a:t>
            </a:r>
            <a:r>
              <a:rPr lang="en-US" sz="2000" dirty="0"/>
              <a:t>production is blocked by progesterone and estrogen in combination (the pill mimics the luteal phase). Without </a:t>
            </a:r>
            <a:r>
              <a:rPr lang="en-US" sz="2000" dirty="0" err="1"/>
              <a:t>GnRH</a:t>
            </a:r>
            <a:r>
              <a:rPr lang="en-US" sz="2000" dirty="0"/>
              <a:t> there is no ovulation.</a:t>
            </a:r>
            <a:endParaRPr lang="en-US" dirty="0"/>
          </a:p>
        </p:txBody>
      </p:sp>
      <p:sp>
        <p:nvSpPr>
          <p:cNvPr id="64522" name="Line 11"/>
          <p:cNvSpPr>
            <a:spLocks noChangeShapeType="1"/>
          </p:cNvSpPr>
          <p:nvPr/>
        </p:nvSpPr>
        <p:spPr bwMode="auto">
          <a:xfrm flipH="1" flipV="1">
            <a:off x="3200400" y="914400"/>
            <a:ext cx="838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p:cNvSpPr>
          <p:nvPr/>
        </p:nvSpPr>
        <p:spPr bwMode="auto">
          <a:xfrm>
            <a:off x="2209800" y="152400"/>
            <a:ext cx="437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Menstrual and Estrous Cycles</a:t>
            </a:r>
          </a:p>
        </p:txBody>
      </p:sp>
      <p:sp>
        <p:nvSpPr>
          <p:cNvPr id="66562" name="Rectangle 3"/>
          <p:cNvSpPr>
            <a:spLocks noChangeArrowheads="1"/>
          </p:cNvSpPr>
          <p:nvPr/>
        </p:nvSpPr>
        <p:spPr bwMode="auto">
          <a:xfrm>
            <a:off x="0" y="685800"/>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Humans and a few other primates (great apes) have menstrual cycles, which last a month (or </a:t>
            </a:r>
            <a:r>
              <a:rPr lang="ja-JP" altLang="en-US" sz="2000"/>
              <a:t>“</a:t>
            </a:r>
            <a:r>
              <a:rPr lang="en-US" altLang="ja-JP" sz="2000"/>
              <a:t>Menses</a:t>
            </a:r>
            <a:r>
              <a:rPr lang="ja-JP" altLang="en-US" sz="2000"/>
              <a:t>”</a:t>
            </a:r>
            <a:r>
              <a:rPr lang="en-US" altLang="ja-JP" sz="2000"/>
              <a:t>). Most other mammals have estrous cycles.</a:t>
            </a:r>
          </a:p>
          <a:p>
            <a:endParaRPr lang="en-US" sz="2000"/>
          </a:p>
          <a:p>
            <a:r>
              <a:rPr lang="en-US" sz="2000"/>
              <a:t>In both menstrual and oestrous cycles, ovulation starts at a time when the endometrium is thickening. In menstrual cycles the endometrium is shed through the cervix and vagina in a bleeding called menstruation. In estrous cycles, the endomethrium is (mostly) reabsorbed by the uterus and there is no extensive bleeding (there can be some bleeding….). </a:t>
            </a:r>
          </a:p>
          <a:p>
            <a:endParaRPr lang="en-US" sz="2000"/>
          </a:p>
          <a:p>
            <a:r>
              <a:rPr lang="en-US" sz="2000"/>
              <a:t>During estrous cycles the behavioral changes are more pronounced. Human females may be receptive to sexual activity through the cycle, whereas most female mammals will only copulate during the period surrounding ovulation. This period of sexual activity (heat or estrus, from L. oestrus = frenzy/passion) is the only time that the condition of the vagina permit mating. Estrous is called </a:t>
            </a:r>
            <a:r>
              <a:rPr lang="ja-JP" altLang="en-US" sz="2000"/>
              <a:t>“</a:t>
            </a:r>
            <a:r>
              <a:rPr lang="en-US" altLang="ja-JP" sz="2000"/>
              <a:t>heat</a:t>
            </a:r>
            <a:r>
              <a:rPr lang="ja-JP" altLang="en-US" sz="2000"/>
              <a:t>”</a:t>
            </a:r>
            <a:r>
              <a:rPr lang="en-US" altLang="ja-JP" sz="2000"/>
              <a:t> because temperature increases slightly during ovulation. The length of estrous cycles varies widely among species.</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609600" y="3783013"/>
            <a:ext cx="7772400"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10" name="Rectangle 3"/>
          <p:cNvSpPr>
            <a:spLocks noChangeArrowheads="1"/>
          </p:cNvSpPr>
          <p:nvPr/>
        </p:nvSpPr>
        <p:spPr bwMode="auto">
          <a:xfrm>
            <a:off x="0" y="4114800"/>
            <a:ext cx="33797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Proestrum</a:t>
            </a:r>
          </a:p>
          <a:p>
            <a:pPr algn="ctr"/>
            <a:r>
              <a:rPr lang="en-US" sz="1800"/>
              <a:t>(follicle is enlarging</a:t>
            </a:r>
          </a:p>
          <a:p>
            <a:pPr algn="ctr"/>
            <a:r>
              <a:rPr lang="en-US" sz="1800"/>
              <a:t>proliferation of endometrium)</a:t>
            </a:r>
            <a:endParaRPr lang="en-US"/>
          </a:p>
        </p:txBody>
      </p:sp>
      <p:sp>
        <p:nvSpPr>
          <p:cNvPr id="68611" name="Rectangle 4"/>
          <p:cNvSpPr>
            <a:spLocks noChangeArrowheads="1"/>
          </p:cNvSpPr>
          <p:nvPr/>
        </p:nvSpPr>
        <p:spPr bwMode="auto">
          <a:xfrm>
            <a:off x="1524000" y="5383213"/>
            <a:ext cx="42164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Estrum</a:t>
            </a:r>
          </a:p>
          <a:p>
            <a:pPr algn="ctr"/>
            <a:r>
              <a:rPr lang="en-US" sz="1800"/>
              <a:t>(female is receptive,</a:t>
            </a:r>
          </a:p>
          <a:p>
            <a:pPr algn="ctr"/>
            <a:r>
              <a:rPr lang="en-US" sz="1800"/>
              <a:t>uterus is contracted, cervix is dilated</a:t>
            </a:r>
          </a:p>
          <a:p>
            <a:pPr algn="ctr"/>
            <a:r>
              <a:rPr lang="en-US" sz="1800"/>
              <a:t> and mucus in the vagina is copious)</a:t>
            </a:r>
            <a:endParaRPr lang="en-US"/>
          </a:p>
        </p:txBody>
      </p:sp>
      <p:sp>
        <p:nvSpPr>
          <p:cNvPr id="68612" name="Rectangle 5"/>
          <p:cNvSpPr>
            <a:spLocks noChangeArrowheads="1"/>
          </p:cNvSpPr>
          <p:nvPr/>
        </p:nvSpPr>
        <p:spPr bwMode="auto">
          <a:xfrm>
            <a:off x="3657600" y="4191000"/>
            <a:ext cx="31511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Diestrum</a:t>
            </a:r>
          </a:p>
          <a:p>
            <a:pPr algn="ctr"/>
            <a:r>
              <a:rPr lang="en-US" sz="1800"/>
              <a:t>(uterus is soft and dilated,</a:t>
            </a:r>
          </a:p>
          <a:p>
            <a:pPr algn="ctr"/>
            <a:r>
              <a:rPr lang="en-US" sz="1800"/>
              <a:t>There may be a little blood)</a:t>
            </a:r>
            <a:endParaRPr lang="en-US"/>
          </a:p>
        </p:txBody>
      </p:sp>
      <p:sp>
        <p:nvSpPr>
          <p:cNvPr id="68613" name="Line 6"/>
          <p:cNvSpPr>
            <a:spLocks noChangeShapeType="1"/>
          </p:cNvSpPr>
          <p:nvPr/>
        </p:nvSpPr>
        <p:spPr bwMode="auto">
          <a:xfrm>
            <a:off x="609600" y="3935413"/>
            <a:ext cx="2667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4" name="Line 8"/>
          <p:cNvSpPr>
            <a:spLocks noChangeShapeType="1"/>
          </p:cNvSpPr>
          <p:nvPr/>
        </p:nvSpPr>
        <p:spPr bwMode="auto">
          <a:xfrm>
            <a:off x="3352800" y="4087813"/>
            <a:ext cx="533400"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5" name="Line 9"/>
          <p:cNvSpPr>
            <a:spLocks noChangeShapeType="1"/>
          </p:cNvSpPr>
          <p:nvPr/>
        </p:nvSpPr>
        <p:spPr bwMode="auto">
          <a:xfrm>
            <a:off x="3886200" y="3935413"/>
            <a:ext cx="1600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6" name="Line 11"/>
          <p:cNvSpPr>
            <a:spLocks noChangeShapeType="1"/>
          </p:cNvSpPr>
          <p:nvPr/>
        </p:nvSpPr>
        <p:spPr bwMode="auto">
          <a:xfrm>
            <a:off x="5486400" y="3630613"/>
            <a:ext cx="3429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7" name="Rectangle 12"/>
          <p:cNvSpPr>
            <a:spLocks noChangeArrowheads="1"/>
          </p:cNvSpPr>
          <p:nvPr/>
        </p:nvSpPr>
        <p:spPr bwMode="auto">
          <a:xfrm>
            <a:off x="5257800" y="2487613"/>
            <a:ext cx="32829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Anestrum </a:t>
            </a:r>
          </a:p>
          <a:p>
            <a:pPr algn="ctr"/>
            <a:r>
              <a:rPr lang="en-US" sz="1800"/>
              <a:t>(little or no ovarian activity)</a:t>
            </a:r>
            <a:r>
              <a:rPr lang="en-US"/>
              <a:t> </a:t>
            </a:r>
          </a:p>
        </p:txBody>
      </p:sp>
      <p:sp>
        <p:nvSpPr>
          <p:cNvPr id="68618" name="Line 14"/>
          <p:cNvSpPr>
            <a:spLocks noChangeShapeType="1"/>
          </p:cNvSpPr>
          <p:nvPr/>
        </p:nvSpPr>
        <p:spPr bwMode="auto">
          <a:xfrm flipH="1" flipV="1">
            <a:off x="3581400" y="4191000"/>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9" name="Rectangle 15"/>
          <p:cNvSpPr>
            <a:spLocks noChangeArrowheads="1"/>
          </p:cNvSpPr>
          <p:nvPr/>
        </p:nvSpPr>
        <p:spPr bwMode="auto">
          <a:xfrm>
            <a:off x="107950" y="152400"/>
            <a:ext cx="90360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Mammals can be </a:t>
            </a:r>
            <a:r>
              <a:rPr lang="en-US" b="1"/>
              <a:t>monoestrous</a:t>
            </a:r>
            <a:r>
              <a:rPr lang="en-US"/>
              <a:t> (cycle once a year), </a:t>
            </a:r>
            <a:r>
              <a:rPr lang="en-US" b="1"/>
              <a:t>diestrous </a:t>
            </a:r>
            <a:r>
              <a:rPr lang="en-US"/>
              <a:t>(twice a year, like dogs), </a:t>
            </a:r>
            <a:r>
              <a:rPr lang="en-US" b="1"/>
              <a:t>polyestrous</a:t>
            </a:r>
            <a:r>
              <a:rPr lang="en-US"/>
              <a:t> and cycle year round (sows, cows)  or be </a:t>
            </a:r>
            <a:r>
              <a:rPr lang="en-US" b="1"/>
              <a:t>seasonally polyestrous</a:t>
            </a:r>
            <a:r>
              <a:rPr lang="en-US"/>
              <a:t> and cycle only during certain seasons (ewe and doe). The distinction is not hard and fast, mares are polyestrous except in late fall and early winter, with some exceptions).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6119_f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2590800" cy="2434061"/>
          </a:xfrm>
          <a:prstGeom prst="rect">
            <a:avLst/>
          </a:prstGeom>
        </p:spPr>
      </p:pic>
      <p:pic>
        <p:nvPicPr>
          <p:cNvPr id="4" name="Picture 3" descr="DI6119_f0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1" y="152399"/>
            <a:ext cx="3798046" cy="3582481"/>
          </a:xfrm>
          <a:prstGeom prst="rect">
            <a:avLst/>
          </a:prstGeom>
        </p:spPr>
      </p:pic>
      <p:pic>
        <p:nvPicPr>
          <p:cNvPr id="5" name="Picture 4" descr="estrous_cyc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3700"/>
            <a:ext cx="5080000" cy="3924300"/>
          </a:xfrm>
          <a:prstGeom prst="rect">
            <a:avLst/>
          </a:prstGeom>
        </p:spPr>
      </p:pic>
    </p:spTree>
    <p:extLst>
      <p:ext uri="{BB962C8B-B14F-4D97-AF65-F5344CB8AC3E}">
        <p14:creationId xmlns:p14="http://schemas.microsoft.com/office/powerpoint/2010/main" val="1069073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ineEstrusCycle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 y="457200"/>
            <a:ext cx="6970232" cy="4495800"/>
          </a:xfrm>
          <a:prstGeom prst="rect">
            <a:avLst/>
          </a:prstGeom>
        </p:spPr>
      </p:pic>
      <p:pic>
        <p:nvPicPr>
          <p:cNvPr id="3" name="Picture 2"/>
          <p:cNvPicPr>
            <a:picLocks noChangeAspect="1"/>
          </p:cNvPicPr>
          <p:nvPr/>
        </p:nvPicPr>
        <p:blipFill>
          <a:blip r:embed="rId3"/>
          <a:stretch>
            <a:fillRect/>
          </a:stretch>
        </p:blipFill>
        <p:spPr>
          <a:xfrm>
            <a:off x="6787776" y="2438400"/>
            <a:ext cx="2336800" cy="2336800"/>
          </a:xfrm>
          <a:prstGeom prst="rect">
            <a:avLst/>
          </a:prstGeom>
        </p:spPr>
      </p:pic>
    </p:spTree>
    <p:extLst>
      <p:ext uri="{BB962C8B-B14F-4D97-AF65-F5344CB8AC3E}">
        <p14:creationId xmlns:p14="http://schemas.microsoft.com/office/powerpoint/2010/main" val="1041583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0" y="1066800"/>
            <a:ext cx="8839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a:t>
            </a:r>
            <a:r>
              <a:rPr lang="en-US" dirty="0" err="1"/>
              <a:t>Oestrus</a:t>
            </a:r>
            <a:r>
              <a:rPr lang="en-US" dirty="0"/>
              <a:t> cycles are divided into roughly 4 phases:</a:t>
            </a:r>
          </a:p>
          <a:p>
            <a:r>
              <a:rPr lang="en-US" dirty="0" err="1"/>
              <a:t>proestrum</a:t>
            </a:r>
            <a:r>
              <a:rPr lang="en-US" dirty="0"/>
              <a:t> (follicle growing, endometrium proliferates), </a:t>
            </a:r>
            <a:r>
              <a:rPr lang="en-US" dirty="0" err="1"/>
              <a:t>oestrum</a:t>
            </a:r>
            <a:r>
              <a:rPr lang="en-US" dirty="0"/>
              <a:t> (receptivity, uterus contracted, cervix dilated), diestrum (uterus dilated), and </a:t>
            </a:r>
            <a:r>
              <a:rPr lang="en-US" dirty="0" err="1"/>
              <a:t>anestrum</a:t>
            </a:r>
            <a:r>
              <a:rPr lang="en-US" dirty="0"/>
              <a:t> (no ovarian activity).</a:t>
            </a:r>
          </a:p>
          <a:p>
            <a:endParaRPr lang="en-US" dirty="0"/>
          </a:p>
          <a:p>
            <a:r>
              <a:rPr lang="en-US" dirty="0"/>
              <a:t>-Animals can be </a:t>
            </a:r>
            <a:r>
              <a:rPr lang="en-US" dirty="0" err="1"/>
              <a:t>monoestrous</a:t>
            </a:r>
            <a:r>
              <a:rPr lang="en-US" dirty="0"/>
              <a:t>, </a:t>
            </a:r>
            <a:r>
              <a:rPr lang="en-US" dirty="0" err="1"/>
              <a:t>diestrous</a:t>
            </a:r>
            <a:r>
              <a:rPr lang="en-US" dirty="0"/>
              <a:t>, and polyestrous (seasonal and </a:t>
            </a:r>
            <a:r>
              <a:rPr lang="en-US" dirty="0" err="1"/>
              <a:t>aseasonal</a:t>
            </a:r>
            <a:r>
              <a:rPr lang="en-US" dirty="0"/>
              <a:t>).</a:t>
            </a:r>
          </a:p>
          <a:p>
            <a:endParaRPr lang="en-US" dirty="0"/>
          </a:p>
          <a:p>
            <a:endParaRPr lang="en-US" dirty="0"/>
          </a:p>
          <a:p>
            <a:endParaRPr lang="en-US" dirty="0"/>
          </a:p>
          <a:p>
            <a:endParaRPr lang="en-US" dirty="0">
              <a:latin typeface="Arial" charset="0"/>
            </a:endParaRPr>
          </a:p>
        </p:txBody>
      </p:sp>
      <p:sp>
        <p:nvSpPr>
          <p:cNvPr id="70658" name="Rectangle 3"/>
          <p:cNvSpPr>
            <a:spLocks noChangeArrowheads="1"/>
          </p:cNvSpPr>
          <p:nvPr/>
        </p:nvSpPr>
        <p:spPr bwMode="auto">
          <a:xfrm>
            <a:off x="2947988" y="242888"/>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1981200" y="457200"/>
            <a:ext cx="3373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Reproductive Behavior</a:t>
            </a:r>
          </a:p>
        </p:txBody>
      </p:sp>
      <p:sp>
        <p:nvSpPr>
          <p:cNvPr id="72706" name="Rectangle 3"/>
          <p:cNvSpPr>
            <a:spLocks noChangeArrowheads="1"/>
          </p:cNvSpPr>
          <p:nvPr/>
        </p:nvSpPr>
        <p:spPr bwMode="auto">
          <a:xfrm>
            <a:off x="0" y="129540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a:t>Reproductive behavior includes seeking mates, choosing among potential mates, competing for mates, and in some cases caring for young.</a:t>
            </a:r>
          </a:p>
          <a:p>
            <a:pPr marL="457200" indent="-457200"/>
            <a:endParaRPr lang="en-US"/>
          </a:p>
          <a:p>
            <a:pPr marL="457200" indent="-457200"/>
            <a:r>
              <a:rPr lang="en-US"/>
              <a:t>We will only discuss one topis of this rich theme:</a:t>
            </a:r>
          </a:p>
          <a:p>
            <a:pPr marL="457200" indent="-457200"/>
            <a:endParaRPr lang="en-US"/>
          </a:p>
          <a:p>
            <a:pPr marL="457200" indent="-457200"/>
            <a:r>
              <a:rPr lang="en-US"/>
              <a:t>Mating Systems</a:t>
            </a:r>
          </a:p>
          <a:p>
            <a:pPr marL="457200" indent="-457200">
              <a:buFont typeface="Times" charset="0"/>
              <a:buNone/>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p:cNvSpPr>
          <p:nvPr/>
        </p:nvSpPr>
        <p:spPr bwMode="auto">
          <a:xfrm>
            <a:off x="458788" y="266700"/>
            <a:ext cx="8685212"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The mating relationship between males and females varies a great deal.  We can subdivide mating systems into 3 categories (sometimes the individual within a species fall into more than one of these categories).</a:t>
            </a:r>
          </a:p>
          <a:p>
            <a:endParaRPr lang="en-US" sz="2000"/>
          </a:p>
          <a:p>
            <a:r>
              <a:rPr lang="en-US" sz="1800"/>
              <a:t>1) Promiscuous (no pair bonds or strong relationships)</a:t>
            </a:r>
            <a:r>
              <a:rPr lang="en-US" sz="2000"/>
              <a:t> </a:t>
            </a:r>
            <a:r>
              <a:rPr lang="en-US"/>
              <a:t> </a:t>
            </a:r>
          </a:p>
        </p:txBody>
      </p:sp>
      <p:sp>
        <p:nvSpPr>
          <p:cNvPr id="74754" name="Rectangle 3"/>
          <p:cNvSpPr>
            <a:spLocks noChangeArrowheads="1"/>
          </p:cNvSpPr>
          <p:nvPr/>
        </p:nvSpPr>
        <p:spPr bwMode="auto">
          <a:xfrm>
            <a:off x="1676400" y="2895600"/>
            <a:ext cx="422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2) Monogamous (one male+one female)</a:t>
            </a:r>
          </a:p>
        </p:txBody>
      </p:sp>
      <p:sp>
        <p:nvSpPr>
          <p:cNvPr id="74755" name="Rectangle 4"/>
          <p:cNvSpPr>
            <a:spLocks noChangeArrowheads="1"/>
          </p:cNvSpPr>
          <p:nvPr/>
        </p:nvSpPr>
        <p:spPr bwMode="auto">
          <a:xfrm>
            <a:off x="228600" y="3886200"/>
            <a:ext cx="78390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3) Polygamous (an individual of one sex mates with several of the other)</a:t>
            </a:r>
          </a:p>
          <a:p>
            <a:r>
              <a:rPr lang="en-US" sz="1800"/>
              <a:t>    We can divide this category into</a:t>
            </a:r>
          </a:p>
          <a:p>
            <a:r>
              <a:rPr lang="en-US" sz="1800"/>
              <a:t>                 -Polygyny (one male several females)</a:t>
            </a:r>
          </a:p>
          <a:p>
            <a:r>
              <a:rPr lang="en-US" sz="1800"/>
              <a:t>                 -Polyandry (one female several males)</a:t>
            </a:r>
          </a:p>
        </p:txBody>
      </p:sp>
      <p:sp>
        <p:nvSpPr>
          <p:cNvPr id="74756" name="Rectangle 5"/>
          <p:cNvSpPr>
            <a:spLocks noChangeArrowheads="1"/>
          </p:cNvSpPr>
          <p:nvPr/>
        </p:nvSpPr>
        <p:spPr bwMode="auto">
          <a:xfrm>
            <a:off x="3581400" y="5257800"/>
            <a:ext cx="21383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Gynos=female</a:t>
            </a:r>
          </a:p>
          <a:p>
            <a:r>
              <a:rPr lang="en-US"/>
              <a:t>Andros=male</a:t>
            </a:r>
          </a:p>
          <a:p>
            <a:r>
              <a:rPr lang="en-US"/>
              <a:t>Gamy=mating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1371600" y="152400"/>
            <a:ext cx="7145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The Many Guises of Asexual Reproduction</a:t>
            </a:r>
            <a:endParaRPr lang="en-US"/>
          </a:p>
        </p:txBody>
      </p:sp>
      <p:sp>
        <p:nvSpPr>
          <p:cNvPr id="18434" name="Rectangle 3"/>
          <p:cNvSpPr>
            <a:spLocks noChangeArrowheads="1"/>
          </p:cNvSpPr>
          <p:nvPr/>
        </p:nvSpPr>
        <p:spPr bwMode="auto">
          <a:xfrm>
            <a:off x="2590800" y="685800"/>
            <a:ext cx="624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1) </a:t>
            </a:r>
            <a:r>
              <a:rPr lang="en-US" sz="2000" b="1"/>
              <a:t>Budding</a:t>
            </a:r>
            <a:r>
              <a:rPr lang="en-US" sz="2000"/>
              <a:t> </a:t>
            </a:r>
            <a:r>
              <a:rPr lang="en-US" sz="2000" b="1"/>
              <a:t>and fission</a:t>
            </a:r>
            <a:r>
              <a:rPr lang="en-US" sz="2000"/>
              <a:t> (a new individual arises from outgrowths of existing ones -sponges, cnidarians or by division of an individual).</a:t>
            </a:r>
            <a:endParaRPr lang="en-US"/>
          </a:p>
        </p:txBody>
      </p:sp>
      <p:sp>
        <p:nvSpPr>
          <p:cNvPr id="18435" name="Rectangle 4"/>
          <p:cNvSpPr>
            <a:spLocks noChangeArrowheads="1"/>
          </p:cNvSpPr>
          <p:nvPr/>
        </p:nvSpPr>
        <p:spPr bwMode="auto">
          <a:xfrm>
            <a:off x="3657600" y="1828800"/>
            <a:ext cx="533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2) </a:t>
            </a:r>
            <a:r>
              <a:rPr lang="en-US" sz="2000" b="1"/>
              <a:t>Fragmentation and regeneration</a:t>
            </a:r>
            <a:r>
              <a:rPr lang="en-US" sz="2000"/>
              <a:t> (a new individual arises from broken pieces of another animal</a:t>
            </a:r>
            <a:r>
              <a:rPr lang="ja-JP" altLang="en-US" sz="2000"/>
              <a:t>’</a:t>
            </a:r>
            <a:r>
              <a:rPr lang="en-US" altLang="ja-JP" sz="2000"/>
              <a:t>s body -sponges, cnidarians, planaria).</a:t>
            </a:r>
            <a:endParaRPr lang="en-US"/>
          </a:p>
        </p:txBody>
      </p:sp>
      <p:sp>
        <p:nvSpPr>
          <p:cNvPr id="18436" name="Rectangle 6"/>
          <p:cNvSpPr>
            <a:spLocks noChangeArrowheads="1"/>
          </p:cNvSpPr>
          <p:nvPr/>
        </p:nvSpPr>
        <p:spPr bwMode="auto">
          <a:xfrm>
            <a:off x="1143000" y="5867400"/>
            <a:ext cx="2254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Hydra budding</a:t>
            </a:r>
          </a:p>
        </p:txBody>
      </p:sp>
      <p:sp>
        <p:nvSpPr>
          <p:cNvPr id="18437" name="Rectangle 7"/>
          <p:cNvSpPr>
            <a:spLocks noChangeArrowheads="1"/>
          </p:cNvSpPr>
          <p:nvPr/>
        </p:nvSpPr>
        <p:spPr bwMode="auto">
          <a:xfrm>
            <a:off x="0" y="2590800"/>
            <a:ext cx="347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Anemone during fission</a:t>
            </a:r>
          </a:p>
        </p:txBody>
      </p:sp>
      <p:sp>
        <p:nvSpPr>
          <p:cNvPr id="18438" name="Rectangle 8"/>
          <p:cNvSpPr>
            <a:spLocks noChangeArrowheads="1"/>
          </p:cNvSpPr>
          <p:nvPr/>
        </p:nvSpPr>
        <p:spPr bwMode="auto">
          <a:xfrm>
            <a:off x="5181600" y="6340475"/>
            <a:ext cx="357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Regeneration in Planaria</a:t>
            </a:r>
          </a:p>
        </p:txBody>
      </p:sp>
      <p:pic>
        <p:nvPicPr>
          <p:cNvPr id="184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25908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276600"/>
            <a:ext cx="23098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05200"/>
            <a:ext cx="31623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p:cNvSpPr>
          <p:nvPr/>
        </p:nvSpPr>
        <p:spPr bwMode="auto">
          <a:xfrm>
            <a:off x="3276600" y="152400"/>
            <a:ext cx="1646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Monogamy</a:t>
            </a:r>
          </a:p>
        </p:txBody>
      </p:sp>
      <p:sp>
        <p:nvSpPr>
          <p:cNvPr id="76802" name="Rectangle 3"/>
          <p:cNvSpPr>
            <a:spLocks noChangeArrowheads="1"/>
          </p:cNvSpPr>
          <p:nvPr/>
        </p:nvSpPr>
        <p:spPr bwMode="auto">
          <a:xfrm>
            <a:off x="152400" y="762000"/>
            <a:ext cx="89916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Monogamy is found in honeybees (</a:t>
            </a:r>
            <a:r>
              <a:rPr lang="en-US" i="1" dirty="0" err="1"/>
              <a:t>Apis</a:t>
            </a:r>
            <a:r>
              <a:rPr lang="en-US" i="1" dirty="0"/>
              <a:t> </a:t>
            </a:r>
            <a:r>
              <a:rPr lang="en-US" i="1" dirty="0" err="1"/>
              <a:t>mellifera</a:t>
            </a:r>
            <a:r>
              <a:rPr lang="en-US" i="1" dirty="0"/>
              <a:t>, is it?</a:t>
            </a:r>
            <a:r>
              <a:rPr lang="en-US" dirty="0"/>
              <a:t>), it is very (very!!) rare in mammals, but it is very common in birds (90% of all species are </a:t>
            </a:r>
            <a:r>
              <a:rPr lang="en-US" b="1" dirty="0"/>
              <a:t>socially</a:t>
            </a:r>
            <a:r>
              <a:rPr lang="en-US" dirty="0"/>
              <a:t> monogamous).</a:t>
            </a:r>
          </a:p>
          <a:p>
            <a:endParaRPr lang="en-US" dirty="0"/>
          </a:p>
          <a:p>
            <a:r>
              <a:rPr lang="en-US" dirty="0"/>
              <a:t> Why be monogamous if you are a male? </a:t>
            </a:r>
          </a:p>
          <a:p>
            <a:endParaRPr lang="en-US" dirty="0"/>
          </a:p>
          <a:p>
            <a:r>
              <a:rPr lang="en-US" dirty="0"/>
              <a:t>                                     </a:t>
            </a:r>
            <a:r>
              <a:rPr lang="en-US" u="sng" dirty="0"/>
              <a:t>Two Hypothesis</a:t>
            </a:r>
          </a:p>
          <a:p>
            <a:endParaRPr lang="en-US" dirty="0"/>
          </a:p>
          <a:p>
            <a:r>
              <a:rPr lang="en-US" dirty="0"/>
              <a:t>     1) Mate guarding </a:t>
            </a:r>
            <a:r>
              <a:rPr lang="en-US" sz="1800" dirty="0"/>
              <a:t>(some shrimp spend a week </a:t>
            </a:r>
          </a:p>
          <a:p>
            <a:r>
              <a:rPr lang="en-US" sz="1800" dirty="0"/>
              <a:t>              with the female, females are scarce and widely distributed)</a:t>
            </a:r>
            <a:r>
              <a:rPr lang="en-US" dirty="0"/>
              <a:t> </a:t>
            </a:r>
          </a:p>
          <a:p>
            <a:r>
              <a:rPr lang="en-US" dirty="0"/>
              <a:t>         </a:t>
            </a:r>
          </a:p>
          <a:p>
            <a:r>
              <a:rPr lang="en-US" dirty="0"/>
              <a:t>            2) Mate assistance </a:t>
            </a:r>
            <a:r>
              <a:rPr lang="en-US" sz="1800" dirty="0"/>
              <a:t>(males remain with female to help her rear 	offspring) </a:t>
            </a:r>
            <a:endParaRPr lang="en-US" dirty="0"/>
          </a:p>
          <a:p>
            <a:endParaRPr lang="en-US" dirty="0"/>
          </a:p>
        </p:txBody>
      </p:sp>
      <p:pic>
        <p:nvPicPr>
          <p:cNvPr id="768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1143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228600" y="457200"/>
            <a:ext cx="9144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In mammals in the species that are monogamous, such as Prairie Voles, Djungarian Hamsters, California mouse, and Arctic foxes, the reproductive success of single females is very low. This idea supports the mate assistance hypothesis but much more research is needed.</a:t>
            </a:r>
          </a:p>
        </p:txBody>
      </p:sp>
      <p:sp>
        <p:nvSpPr>
          <p:cNvPr id="78850" name="Rectangle 5"/>
          <p:cNvSpPr>
            <a:spLocks noChangeArrowheads="1"/>
          </p:cNvSpPr>
          <p:nvPr/>
        </p:nvSpPr>
        <p:spPr bwMode="auto">
          <a:xfrm>
            <a:off x="2743200" y="4114800"/>
            <a:ext cx="3567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Peromyscus californicus</a:t>
            </a:r>
            <a:endParaRPr lang="en-US"/>
          </a:p>
        </p:txBody>
      </p:sp>
      <p:sp>
        <p:nvSpPr>
          <p:cNvPr id="78851" name="Rectangle 7"/>
          <p:cNvSpPr>
            <a:spLocks noChangeArrowheads="1"/>
          </p:cNvSpPr>
          <p:nvPr/>
        </p:nvSpPr>
        <p:spPr bwMode="auto">
          <a:xfrm>
            <a:off x="542925" y="5233988"/>
            <a:ext cx="2300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Lagopus alopex</a:t>
            </a:r>
          </a:p>
        </p:txBody>
      </p:sp>
      <p:sp>
        <p:nvSpPr>
          <p:cNvPr id="78852" name="Rectangle 8"/>
          <p:cNvSpPr>
            <a:spLocks noChangeArrowheads="1"/>
          </p:cNvSpPr>
          <p:nvPr/>
        </p:nvSpPr>
        <p:spPr bwMode="auto">
          <a:xfrm>
            <a:off x="5943600" y="5638800"/>
            <a:ext cx="289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Phodopus campbelli</a:t>
            </a:r>
          </a:p>
        </p:txBody>
      </p:sp>
      <p:pic>
        <p:nvPicPr>
          <p:cNvPr id="788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2349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43200"/>
            <a:ext cx="25019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876800"/>
            <a:ext cx="2819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4-11 at 10.57.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35593" cy="6858000"/>
          </a:xfrm>
          <a:prstGeom prst="rect">
            <a:avLst/>
          </a:prstGeom>
        </p:spPr>
      </p:pic>
      <p:sp>
        <p:nvSpPr>
          <p:cNvPr id="3" name="TextBox 2"/>
          <p:cNvSpPr txBox="1"/>
          <p:nvPr/>
        </p:nvSpPr>
        <p:spPr>
          <a:xfrm>
            <a:off x="6282880" y="609600"/>
            <a:ext cx="2861120" cy="3785652"/>
          </a:xfrm>
          <a:prstGeom prst="rect">
            <a:avLst/>
          </a:prstGeom>
          <a:noFill/>
        </p:spPr>
        <p:txBody>
          <a:bodyPr wrap="square" rtlCol="0">
            <a:spAutoFit/>
          </a:bodyPr>
          <a:lstStyle/>
          <a:p>
            <a:r>
              <a:rPr lang="en-US" dirty="0" smtClean="0"/>
              <a:t>The sex that “practices” parental care has elevated levels of the hormone prolactin.</a:t>
            </a:r>
          </a:p>
          <a:p>
            <a:endParaRPr lang="en-US" dirty="0"/>
          </a:p>
          <a:p>
            <a:endParaRPr lang="en-US" dirty="0" smtClean="0"/>
          </a:p>
          <a:p>
            <a:r>
              <a:rPr lang="en-US" dirty="0" smtClean="0">
                <a:solidFill>
                  <a:srgbClr val="FF0000"/>
                </a:solidFill>
              </a:rPr>
              <a:t>BROAD PRINCIPLE</a:t>
            </a:r>
            <a:endParaRPr lang="en-US" dirty="0">
              <a:solidFill>
                <a:srgbClr val="FF0000"/>
              </a:solidFill>
            </a:endParaRPr>
          </a:p>
        </p:txBody>
      </p:sp>
    </p:spTree>
    <p:extLst>
      <p:ext uri="{BB962C8B-B14F-4D97-AF65-F5344CB8AC3E}">
        <p14:creationId xmlns:p14="http://schemas.microsoft.com/office/powerpoint/2010/main" val="1985853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1219200" y="457200"/>
            <a:ext cx="709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Most (but not all) birds are socially monogamous.</a:t>
            </a:r>
          </a:p>
        </p:txBody>
      </p:sp>
      <p:sp>
        <p:nvSpPr>
          <p:cNvPr id="80898" name="Rectangle 3"/>
          <p:cNvSpPr>
            <a:spLocks noChangeArrowheads="1"/>
          </p:cNvSpPr>
          <p:nvPr/>
        </p:nvSpPr>
        <p:spPr bwMode="auto">
          <a:xfrm>
            <a:off x="381000" y="1143000"/>
            <a:ext cx="8763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We use the words </a:t>
            </a:r>
            <a:r>
              <a:rPr lang="ja-JP" altLang="en-US" dirty="0"/>
              <a:t>“</a:t>
            </a:r>
            <a:r>
              <a:rPr lang="en-US" altLang="ja-JP" dirty="0"/>
              <a:t>social monogamy</a:t>
            </a:r>
            <a:r>
              <a:rPr lang="ja-JP" altLang="en-US" dirty="0"/>
              <a:t>”</a:t>
            </a:r>
            <a:r>
              <a:rPr lang="en-US" altLang="ja-JP" dirty="0"/>
              <a:t> to emphasize that some animals may seem monogamous, but when you use genetic analyses, you find that the progeny of a female may comes from many fathers (extra pair parentage). </a:t>
            </a:r>
          </a:p>
          <a:p>
            <a:endParaRPr lang="en-US" dirty="0"/>
          </a:p>
          <a:p>
            <a:r>
              <a:rPr lang="en-US" dirty="0"/>
              <a:t>Indeed, in birds 10-25% of young are the result of extra-pair copulations.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_EVOW_CH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6267034" cy="6553200"/>
          </a:xfrm>
          <a:prstGeom prst="rect">
            <a:avLst/>
          </a:prstGeom>
        </p:spPr>
      </p:pic>
      <p:pic>
        <p:nvPicPr>
          <p:cNvPr id="3" name="Picture 2"/>
          <p:cNvPicPr>
            <a:picLocks noChangeAspect="1"/>
          </p:cNvPicPr>
          <p:nvPr/>
        </p:nvPicPr>
        <p:blipFill>
          <a:blip r:embed="rId3"/>
          <a:stretch>
            <a:fillRect/>
          </a:stretch>
        </p:blipFill>
        <p:spPr>
          <a:xfrm>
            <a:off x="5486400" y="1066800"/>
            <a:ext cx="2974088" cy="1981200"/>
          </a:xfrm>
          <a:prstGeom prst="rect">
            <a:avLst/>
          </a:prstGeom>
        </p:spPr>
      </p:pic>
    </p:spTree>
    <p:extLst>
      <p:ext uri="{BB962C8B-B14F-4D97-AF65-F5344CB8AC3E}">
        <p14:creationId xmlns:p14="http://schemas.microsoft.com/office/powerpoint/2010/main" val="2806096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Frequency of various mating systems in birds and mammals</a:t>
            </a:r>
          </a:p>
        </p:txBody>
      </p:sp>
      <p:graphicFrame>
        <p:nvGraphicFramePr>
          <p:cNvPr id="83971" name="Group 3"/>
          <p:cNvGraphicFramePr>
            <a:graphicFrameLocks noGrp="1"/>
          </p:cNvGraphicFramePr>
          <p:nvPr/>
        </p:nvGraphicFramePr>
        <p:xfrm>
          <a:off x="1524000" y="609600"/>
          <a:ext cx="6858000" cy="4130675"/>
        </p:xfrm>
        <a:graphic>
          <a:graphicData uri="http://schemas.openxmlformats.org/drawingml/2006/table">
            <a:tbl>
              <a:tblPr/>
              <a:tblGrid>
                <a:gridCol w="2286000"/>
                <a:gridCol w="2286000"/>
                <a:gridCol w="2286000"/>
              </a:tblGrid>
              <a:tr h="685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Mating 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Birds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mammals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Monogamy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92%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sometimes (carnivora, voles)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Polygyny (1 male many females)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often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Promiscuity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often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Polyandry (1 female many males)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 0.5%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ＭＳ Ｐゴシック" charset="0"/>
                        </a:rPr>
                        <a:t>almost never</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972" name="Rectangle 29"/>
          <p:cNvSpPr>
            <a:spLocks noChangeArrowheads="1"/>
          </p:cNvSpPr>
          <p:nvPr/>
        </p:nvSpPr>
        <p:spPr bwMode="auto">
          <a:xfrm>
            <a:off x="304800" y="5029200"/>
            <a:ext cx="81041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Why do birds exhibit a greater propensity to monogamy (with high levels of paternal investment) compared to mammals? </a:t>
            </a:r>
            <a:r>
              <a:rPr lang="en-US">
                <a:latin typeface="Times-Roman" charset="0"/>
              </a:rPr>
              <a:t>  </a:t>
            </a:r>
            <a:r>
              <a:rPr lang="en-US" sz="1800"/>
              <a:t>Maybe internal fertilization in mammals gives males a prior opportunity to desert.  In birds, the egg is detached from the female earlier, so the incentive to provide care is greater for male.</a:t>
            </a:r>
          </a:p>
        </p:txBody>
      </p:sp>
      <p:sp>
        <p:nvSpPr>
          <p:cNvPr id="82973" name="Rectangle 30"/>
          <p:cNvSpPr>
            <a:spLocks noChangeArrowheads="1"/>
          </p:cNvSpPr>
          <p:nvPr/>
        </p:nvSpPr>
        <p:spPr bwMode="auto">
          <a:xfrm>
            <a:off x="6096000" y="6400800"/>
            <a:ext cx="1974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Who knows…</a:t>
            </a:r>
          </a:p>
        </p:txBody>
      </p:sp>
      <p:sp>
        <p:nvSpPr>
          <p:cNvPr id="82974" name="Rectangle 31"/>
          <p:cNvSpPr>
            <a:spLocks noChangeArrowheads="1"/>
          </p:cNvSpPr>
          <p:nvPr/>
        </p:nvSpPr>
        <p:spPr bwMode="auto">
          <a:xfrm>
            <a:off x="9828213" y="6088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381000" y="762000"/>
            <a:ext cx="876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TO REMEMBER</a:t>
            </a:r>
          </a:p>
          <a:p>
            <a:endParaRPr lang="en-US" dirty="0"/>
          </a:p>
          <a:p>
            <a:r>
              <a:rPr lang="en-US" dirty="0"/>
              <a:t>-Meaning of the terms: </a:t>
            </a:r>
            <a:r>
              <a:rPr lang="en-US" dirty="0" err="1"/>
              <a:t>promiscuity,monogamy</a:t>
            </a:r>
            <a:r>
              <a:rPr lang="en-US" dirty="0"/>
              <a:t>, polygamy, polygyny, polyandry</a:t>
            </a:r>
            <a:r>
              <a:rPr lang="en-US" dirty="0" smtClean="0"/>
              <a:t>.</a:t>
            </a:r>
          </a:p>
          <a:p>
            <a:endParaRPr lang="en-US" dirty="0"/>
          </a:p>
          <a:p>
            <a:r>
              <a:rPr lang="en-US" dirty="0" smtClean="0"/>
              <a:t>-Which one of these is most common between birds and mammals.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Some interesting mating systems:</a:t>
            </a:r>
          </a:p>
          <a:p>
            <a:endParaRPr lang="en-US"/>
          </a:p>
          <a:p>
            <a:r>
              <a:rPr lang="en-US"/>
              <a:t>Leks: aggregations of males,each defending a tiny </a:t>
            </a:r>
            <a:r>
              <a:rPr lang="ja-JP" altLang="en-US"/>
              <a:t>“</a:t>
            </a:r>
            <a:r>
              <a:rPr lang="en-US" altLang="ja-JP"/>
              <a:t>territory</a:t>
            </a:r>
            <a:r>
              <a:rPr lang="ja-JP" altLang="en-US"/>
              <a:t>”</a:t>
            </a:r>
            <a:r>
              <a:rPr lang="en-US" altLang="ja-JP"/>
              <a:t> and seeking to attract a mate, and each displaying </a:t>
            </a:r>
            <a:r>
              <a:rPr lang="ja-JP" altLang="en-US"/>
              <a:t>“</a:t>
            </a:r>
            <a:r>
              <a:rPr lang="en-US" altLang="ja-JP"/>
              <a:t>passionately</a:t>
            </a:r>
            <a:r>
              <a:rPr lang="ja-JP" altLang="en-US"/>
              <a:t>”</a:t>
            </a:r>
            <a:r>
              <a:rPr lang="en-US" altLang="ja-JP"/>
              <a:t> to do so. </a:t>
            </a:r>
            <a:endParaRPr lang="en-US"/>
          </a:p>
        </p:txBody>
      </p:sp>
      <p:sp>
        <p:nvSpPr>
          <p:cNvPr id="87042" name="Rectangle 4"/>
          <p:cNvSpPr>
            <a:spLocks noChangeArrowheads="1"/>
          </p:cNvSpPr>
          <p:nvPr/>
        </p:nvSpPr>
        <p:spPr bwMode="auto">
          <a:xfrm>
            <a:off x="-1588" y="4572000"/>
            <a:ext cx="5149851"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t>Sage grouse (</a:t>
            </a:r>
            <a:r>
              <a:rPr lang="en-US" sz="1800" i="1"/>
              <a:t>Centrocercys urophasianus</a:t>
            </a:r>
            <a:r>
              <a:rPr lang="en-US" sz="1800"/>
              <a:t>) lek</a:t>
            </a:r>
          </a:p>
          <a:p>
            <a:pPr algn="ctr"/>
            <a:r>
              <a:rPr lang="en-US" sz="1800"/>
              <a:t>(locally sharp tailed grouse also display in leks)</a:t>
            </a:r>
          </a:p>
        </p:txBody>
      </p:sp>
      <p:sp>
        <p:nvSpPr>
          <p:cNvPr id="87043" name="Rectangle 5"/>
          <p:cNvSpPr>
            <a:spLocks noChangeArrowheads="1"/>
          </p:cNvSpPr>
          <p:nvPr/>
        </p:nvSpPr>
        <p:spPr bwMode="auto">
          <a:xfrm>
            <a:off x="5792788" y="3201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87044" name="Rectangle 7"/>
          <p:cNvSpPr>
            <a:spLocks noChangeArrowheads="1"/>
          </p:cNvSpPr>
          <p:nvPr/>
        </p:nvSpPr>
        <p:spPr bwMode="auto">
          <a:xfrm>
            <a:off x="3705225" y="3810000"/>
            <a:ext cx="537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A lek of ruffs (</a:t>
            </a:r>
            <a:r>
              <a:rPr lang="en-US" sz="1800" i="1"/>
              <a:t>Philomachus pugnax</a:t>
            </a:r>
            <a:r>
              <a:rPr lang="en-US" sz="1800"/>
              <a:t>) in the arctic</a:t>
            </a:r>
          </a:p>
        </p:txBody>
      </p:sp>
      <p:sp>
        <p:nvSpPr>
          <p:cNvPr id="87045" name="Rectangle 9"/>
          <p:cNvSpPr>
            <a:spLocks noChangeArrowheads="1"/>
          </p:cNvSpPr>
          <p:nvPr/>
        </p:nvSpPr>
        <p:spPr bwMode="auto">
          <a:xfrm>
            <a:off x="4254500" y="5867400"/>
            <a:ext cx="4889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Some insects, such as the Medfly </a:t>
            </a:r>
          </a:p>
          <a:p>
            <a:r>
              <a:rPr lang="en-US" sz="1800"/>
              <a:t>(</a:t>
            </a:r>
            <a:r>
              <a:rPr lang="en-US" sz="1800" i="1"/>
              <a:t>Ceratitis caitata</a:t>
            </a:r>
            <a:r>
              <a:rPr lang="en-US" sz="1800"/>
              <a:t>) Mediterranean fruit flies</a:t>
            </a:r>
          </a:p>
        </p:txBody>
      </p:sp>
      <p:pic>
        <p:nvPicPr>
          <p:cNvPr id="870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0"/>
            <a:ext cx="25781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52600"/>
            <a:ext cx="3860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495800"/>
            <a:ext cx="13589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ChangeArrowheads="1"/>
          </p:cNvSpPr>
          <p:nvPr/>
        </p:nvSpPr>
        <p:spPr bwMode="auto">
          <a:xfrm>
            <a:off x="2667000" y="5638800"/>
            <a:ext cx="4119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Sage grouse male displaying</a:t>
            </a:r>
          </a:p>
        </p:txBody>
      </p:sp>
      <p:pic>
        <p:nvPicPr>
          <p:cNvPr id="88067" name="sagegrouse.mov" descr="/Working folder (from old Mac)/Old stuff/2022 /lectures CMR/sagegrous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057400" y="15240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80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8067"/>
                                        </p:tgtEl>
                                      </p:cBhvr>
                                    </p:cmd>
                                  </p:childTnLst>
                                </p:cTn>
                              </p:par>
                            </p:childTnLst>
                          </p:cTn>
                        </p:par>
                      </p:childTnLst>
                    </p:cTn>
                  </p:par>
                </p:childTnLst>
              </p:cTn>
              <p:nextCondLst>
                <p:cond evt="onClick" delay="0">
                  <p:tgtEl>
                    <p:spTgt spid="88067"/>
                  </p:tgtEl>
                </p:cond>
              </p:nextCondLst>
            </p:seq>
            <p:video>
              <p:cMediaNode>
                <p:cTn id="7" fill="hold" display="0">
                  <p:stCondLst>
                    <p:cond delay="indefinite"/>
                  </p:stCondLst>
                  <p:endCondLst>
                    <p:cond evt="onNext" delay="0">
                      <p:tgtEl>
                        <p:sldTgt/>
                      </p:tgtEl>
                    </p:cond>
                    <p:cond evt="onPrev" delay="0">
                      <p:tgtEl>
                        <p:sldTgt/>
                      </p:tgtEl>
                    </p:cond>
                  </p:endCondLst>
                </p:cTn>
                <p:tgtEl>
                  <p:spTgt spid="8806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30480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p:cNvSpPr>
            <a:spLocks noChangeArrowheads="1"/>
          </p:cNvSpPr>
          <p:nvPr/>
        </p:nvSpPr>
        <p:spPr bwMode="auto">
          <a:xfrm>
            <a:off x="228600" y="533400"/>
            <a:ext cx="4114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An important characteristic of leks is that one (or a few) males monopolize the copulations.</a:t>
            </a:r>
          </a:p>
          <a:p>
            <a:endParaRPr lang="en-US"/>
          </a:p>
          <a:p>
            <a:r>
              <a:rPr lang="en-US"/>
              <a:t>There is a lot of variance in male success.  Each successful male copulates with many females, but each female copulates with only one male.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ChangeArrowheads="1"/>
          </p:cNvSpPr>
          <p:nvPr/>
        </p:nvSpPr>
        <p:spPr bwMode="auto">
          <a:xfrm>
            <a:off x="0" y="0"/>
            <a:ext cx="4514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3) </a:t>
            </a:r>
            <a:r>
              <a:rPr lang="en-US" sz="2000" b="1"/>
              <a:t>Parthenogenesis</a:t>
            </a:r>
            <a:r>
              <a:rPr lang="en-US" sz="2000"/>
              <a:t> (a new individual arises from the unfertilized eggs of another one ).</a:t>
            </a:r>
            <a:endParaRPr lang="en-US"/>
          </a:p>
        </p:txBody>
      </p:sp>
      <p:sp>
        <p:nvSpPr>
          <p:cNvPr id="20482" name="Rectangle 8"/>
          <p:cNvSpPr>
            <a:spLocks noChangeArrowheads="1"/>
          </p:cNvSpPr>
          <p:nvPr/>
        </p:nvSpPr>
        <p:spPr bwMode="auto">
          <a:xfrm>
            <a:off x="179388" y="1219200"/>
            <a:ext cx="8964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Several species of Daphnia alternate between parthenogenesis and sexual reproduction</a:t>
            </a:r>
          </a:p>
        </p:txBody>
      </p:sp>
      <p:pic>
        <p:nvPicPr>
          <p:cNvPr id="2048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086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838200"/>
            <a:ext cx="993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p:cNvSpPr>
          <p:nvPr/>
        </p:nvSpPr>
        <p:spPr bwMode="auto">
          <a:xfrm>
            <a:off x="0" y="0"/>
            <a:ext cx="9144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Polygyny is very common among mammals. It occurs  whenever females are gregarious (elk, antelope), it can take the form of seasonal (elephant seals, elk) or permanent harems (some carnivores, baboons, zebra). </a:t>
            </a:r>
          </a:p>
          <a:p>
            <a:endParaRPr lang="en-US"/>
          </a:p>
          <a:p>
            <a:endParaRPr lang="en-US"/>
          </a:p>
          <a:p>
            <a:endParaRPr lang="en-US"/>
          </a:p>
          <a:p>
            <a:endParaRPr lang="en-US"/>
          </a:p>
          <a:p>
            <a:endParaRPr lang="en-US"/>
          </a:p>
          <a:p>
            <a:r>
              <a:rPr lang="en-US"/>
              <a:t>Polyandry is very rare</a:t>
            </a:r>
          </a:p>
          <a:p>
            <a:endParaRPr lang="en-US"/>
          </a:p>
          <a:p>
            <a:endParaRPr lang="en-US"/>
          </a:p>
        </p:txBody>
      </p:sp>
      <p:sp>
        <p:nvSpPr>
          <p:cNvPr id="93186" name="Rectangle 4"/>
          <p:cNvSpPr>
            <a:spLocks noChangeArrowheads="1"/>
          </p:cNvSpPr>
          <p:nvPr/>
        </p:nvSpPr>
        <p:spPr bwMode="auto">
          <a:xfrm>
            <a:off x="4800600" y="3657600"/>
            <a:ext cx="2760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Saddle-backed Tamarin </a:t>
            </a:r>
          </a:p>
          <a:p>
            <a:r>
              <a:rPr lang="en-US" sz="1800"/>
              <a:t>(</a:t>
            </a:r>
            <a:r>
              <a:rPr lang="en-US" sz="1800" i="1"/>
              <a:t>Saguinus fuscicollis</a:t>
            </a:r>
            <a:r>
              <a:rPr lang="en-US" sz="1800"/>
              <a:t>)</a:t>
            </a:r>
          </a:p>
        </p:txBody>
      </p:sp>
      <p:sp>
        <p:nvSpPr>
          <p:cNvPr id="93187" name="Rectangle 6"/>
          <p:cNvSpPr>
            <a:spLocks noChangeArrowheads="1"/>
          </p:cNvSpPr>
          <p:nvPr/>
        </p:nvSpPr>
        <p:spPr bwMode="auto">
          <a:xfrm>
            <a:off x="609600" y="3733800"/>
            <a:ext cx="3154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Tibetan fraternal polyandry</a:t>
            </a:r>
            <a:endParaRPr lang="en-US"/>
          </a:p>
        </p:txBody>
      </p:sp>
      <p:sp>
        <p:nvSpPr>
          <p:cNvPr id="93188" name="Line 9"/>
          <p:cNvSpPr>
            <a:spLocks noChangeShapeType="1"/>
          </p:cNvSpPr>
          <p:nvPr/>
        </p:nvSpPr>
        <p:spPr bwMode="auto">
          <a:xfrm>
            <a:off x="0" y="35052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318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2413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47800"/>
            <a:ext cx="20240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91000"/>
            <a:ext cx="3124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329113"/>
            <a:ext cx="3644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990600" y="381000"/>
            <a:ext cx="7300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Human societies show all forms of mating systems</a:t>
            </a:r>
          </a:p>
        </p:txBody>
      </p:sp>
      <p:sp>
        <p:nvSpPr>
          <p:cNvPr id="95234" name="Rectangle 3"/>
          <p:cNvSpPr>
            <a:spLocks noChangeArrowheads="1"/>
          </p:cNvSpPr>
          <p:nvPr/>
        </p:nvSpPr>
        <p:spPr bwMode="auto">
          <a:xfrm>
            <a:off x="0" y="990600"/>
            <a:ext cx="868680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Polygyny (Islam, classical China, early Hebrew, early Mormonism, 2/3 of all societies accept polygyny)</a:t>
            </a:r>
          </a:p>
          <a:p>
            <a:endParaRPr lang="en-US" sz="1800"/>
          </a:p>
          <a:p>
            <a:r>
              <a:rPr lang="en-US" sz="1800"/>
              <a:t>Monogamy (Most humans live in monogamous pairs, Ancient Greece and Rome, mainstream Christian societies. Only ≈ 1/3 of all societies sanctify monogamy).</a:t>
            </a:r>
          </a:p>
          <a:p>
            <a:endParaRPr lang="en-US" sz="1800"/>
          </a:p>
          <a:p>
            <a:r>
              <a:rPr lang="en-US" sz="1800"/>
              <a:t>Polyandry (Tibetan fraternal polyandry. Others?)</a:t>
            </a:r>
          </a:p>
          <a:p>
            <a:endParaRPr lang="en-US" sz="1800"/>
          </a:p>
          <a:p>
            <a:r>
              <a:rPr lang="en-US" sz="1800"/>
              <a:t>Promiscuity (all over the place)</a:t>
            </a:r>
          </a:p>
          <a:p>
            <a:endParaRPr lang="en-US" sz="1800"/>
          </a:p>
          <a:p>
            <a:r>
              <a:rPr lang="en-US" sz="1800"/>
              <a:t>Religions often sanctify the moral appropriateness of a given mating system</a:t>
            </a:r>
            <a:r>
              <a:rPr lang="en-US"/>
              <a:t> </a:t>
            </a:r>
          </a:p>
          <a:p>
            <a:endParaRPr lang="en-US"/>
          </a:p>
          <a:p>
            <a:r>
              <a:rPr lang="en-US"/>
              <a:t> </a:t>
            </a:r>
          </a:p>
        </p:txBody>
      </p:sp>
      <p:sp>
        <p:nvSpPr>
          <p:cNvPr id="95235" name="Rectangle 5"/>
          <p:cNvSpPr>
            <a:spLocks noChangeArrowheads="1"/>
          </p:cNvSpPr>
          <p:nvPr/>
        </p:nvSpPr>
        <p:spPr bwMode="auto">
          <a:xfrm>
            <a:off x="0" y="4940300"/>
            <a:ext cx="8153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latin typeface="Arial-ItalicMT" charset="0"/>
              </a:rPr>
              <a:t>Bigamy is having one wife (husband?) too many. Monogamy is the same.</a:t>
            </a:r>
            <a:r>
              <a:rPr lang="en-US">
                <a:latin typeface="ArialMT" charset="0"/>
              </a:rPr>
              <a:t>  </a:t>
            </a:r>
          </a:p>
          <a:p>
            <a:endParaRPr lang="en-US">
              <a:latin typeface="ArialMT" charset="0"/>
            </a:endParaRPr>
          </a:p>
          <a:p>
            <a:endParaRPr lang="en-US">
              <a:latin typeface="ArialMT" charset="0"/>
            </a:endParaRPr>
          </a:p>
          <a:p>
            <a:r>
              <a:rPr lang="en-US">
                <a:latin typeface="ArialMT" charset="0"/>
              </a:rPr>
              <a:t>Oscar Wilde</a:t>
            </a:r>
          </a:p>
        </p:txBody>
      </p:sp>
      <p:pic>
        <p:nvPicPr>
          <p:cNvPr id="952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648200"/>
            <a:ext cx="18113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304800" y="3048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 0.5% of all bird species are polyandrous. These species are socially as well as reproductive polyandrous. Polyandrous birds also show </a:t>
            </a:r>
            <a:r>
              <a:rPr lang="ja-JP" altLang="en-US" sz="2000"/>
              <a:t>“</a:t>
            </a:r>
            <a:r>
              <a:rPr lang="en-US" altLang="ja-JP" sz="2000"/>
              <a:t>sex role reversal</a:t>
            </a:r>
            <a:r>
              <a:rPr lang="ja-JP" altLang="en-US" sz="2000"/>
              <a:t>”</a:t>
            </a:r>
            <a:r>
              <a:rPr lang="en-US" altLang="ja-JP" sz="2000"/>
              <a:t>. Sex role reversal means male only care for the young, the female is larger and more colorful, and parental care hormone profiles are reversed.  There are two forms of polyandry in birds:</a:t>
            </a:r>
          </a:p>
          <a:p>
            <a:endParaRPr lang="en-US" sz="2000"/>
          </a:p>
          <a:p>
            <a:endParaRPr lang="en-US"/>
          </a:p>
        </p:txBody>
      </p:sp>
      <p:sp>
        <p:nvSpPr>
          <p:cNvPr id="97282" name="Rectangle 3"/>
          <p:cNvSpPr>
            <a:spLocks noChangeArrowheads="1"/>
          </p:cNvSpPr>
          <p:nvPr/>
        </p:nvSpPr>
        <p:spPr bwMode="auto">
          <a:xfrm>
            <a:off x="457200" y="4532313"/>
            <a:ext cx="30638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t>Simultaneous polyandry:</a:t>
            </a:r>
            <a:r>
              <a:rPr lang="en-US" sz="1800"/>
              <a:t> Each female holds a large territory that contains the smaller nesting territories of two or more males who incubate eggs and tend the young. </a:t>
            </a:r>
            <a:endParaRPr lang="en-US" sz="2000"/>
          </a:p>
        </p:txBody>
      </p:sp>
      <p:sp>
        <p:nvSpPr>
          <p:cNvPr id="97283" name="Rectangle 4"/>
          <p:cNvSpPr>
            <a:spLocks noChangeArrowheads="1"/>
          </p:cNvSpPr>
          <p:nvPr/>
        </p:nvSpPr>
        <p:spPr bwMode="auto">
          <a:xfrm>
            <a:off x="5495925" y="4232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97284" name="Rectangle 5"/>
          <p:cNvSpPr>
            <a:spLocks noChangeArrowheads="1"/>
          </p:cNvSpPr>
          <p:nvPr/>
        </p:nvSpPr>
        <p:spPr bwMode="auto">
          <a:xfrm>
            <a:off x="4114800" y="5489575"/>
            <a:ext cx="4343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t>Sequential polyandry:</a:t>
            </a:r>
            <a:r>
              <a:rPr lang="en-US" sz="1800"/>
              <a:t> A female mates with the male, lays eggs and then leaves him to repeat the sequence with another male.</a:t>
            </a:r>
            <a:endParaRPr lang="en-US" sz="2000"/>
          </a:p>
        </p:txBody>
      </p:sp>
      <p:sp>
        <p:nvSpPr>
          <p:cNvPr id="97285" name="Rectangle 7"/>
          <p:cNvSpPr>
            <a:spLocks noChangeArrowheads="1"/>
          </p:cNvSpPr>
          <p:nvPr/>
        </p:nvSpPr>
        <p:spPr bwMode="auto">
          <a:xfrm>
            <a:off x="304800" y="4114800"/>
            <a:ext cx="3808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Northern Jacana (</a:t>
            </a:r>
            <a:r>
              <a:rPr lang="en-US" sz="1800" i="1"/>
              <a:t>Jacana spinosa</a:t>
            </a:r>
            <a:r>
              <a:rPr lang="en-US" sz="1800"/>
              <a:t>)</a:t>
            </a:r>
            <a:endParaRPr lang="en-US"/>
          </a:p>
        </p:txBody>
      </p:sp>
      <p:sp>
        <p:nvSpPr>
          <p:cNvPr id="97286" name="Rectangle 10"/>
          <p:cNvSpPr>
            <a:spLocks noChangeArrowheads="1"/>
          </p:cNvSpPr>
          <p:nvPr/>
        </p:nvSpPr>
        <p:spPr bwMode="auto">
          <a:xfrm>
            <a:off x="6454775" y="4597400"/>
            <a:ext cx="2592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Red-necked phalarope </a:t>
            </a:r>
          </a:p>
          <a:p>
            <a:r>
              <a:rPr lang="en-US" sz="1800"/>
              <a:t>(</a:t>
            </a:r>
            <a:r>
              <a:rPr lang="en-US" sz="1800" i="1"/>
              <a:t>Lobipes lobatus</a:t>
            </a:r>
            <a:r>
              <a:rPr lang="en-US" sz="1800"/>
              <a:t>)</a:t>
            </a:r>
            <a:endParaRPr lang="en-US"/>
          </a:p>
        </p:txBody>
      </p:sp>
      <p:sp>
        <p:nvSpPr>
          <p:cNvPr id="97287" name="Rectangle 11"/>
          <p:cNvSpPr>
            <a:spLocks noChangeArrowheads="1"/>
          </p:cNvSpPr>
          <p:nvPr/>
        </p:nvSpPr>
        <p:spPr bwMode="auto">
          <a:xfrm>
            <a:off x="4114800" y="4191000"/>
            <a:ext cx="2154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Spotted sandpiper</a:t>
            </a:r>
          </a:p>
          <a:p>
            <a:r>
              <a:rPr lang="en-US" sz="1800"/>
              <a:t>(</a:t>
            </a:r>
            <a:r>
              <a:rPr lang="en-US" sz="1800" i="1"/>
              <a:t>Acitis macularia</a:t>
            </a:r>
            <a:r>
              <a:rPr lang="en-US" sz="1800"/>
              <a:t>)</a:t>
            </a:r>
            <a:endParaRPr lang="en-US"/>
          </a:p>
        </p:txBody>
      </p:sp>
      <p:sp>
        <p:nvSpPr>
          <p:cNvPr id="97288" name="Line 12"/>
          <p:cNvSpPr>
            <a:spLocks noChangeShapeType="1"/>
          </p:cNvSpPr>
          <p:nvPr/>
        </p:nvSpPr>
        <p:spPr bwMode="auto">
          <a:xfrm>
            <a:off x="4343400" y="5562600"/>
            <a:ext cx="464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72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18288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438400"/>
            <a:ext cx="1905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514600"/>
            <a:ext cx="27559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866111" cy="4154983"/>
          </a:xfrm>
          <a:prstGeom prst="rect">
            <a:avLst/>
          </a:prstGeom>
          <a:noFill/>
        </p:spPr>
        <p:txBody>
          <a:bodyPr wrap="square" rtlCol="0">
            <a:spAutoFit/>
          </a:bodyPr>
          <a:lstStyle/>
          <a:p>
            <a:r>
              <a:rPr lang="en-US" dirty="0" smtClean="0"/>
              <a:t>In Jacanas the female defends territories, shows territoriality, but does not help in chick raising. This role is played only by the male. In Jacanas you expect prolactin to be ____________ in males and ________ in females, whereas testosterone is </a:t>
            </a:r>
            <a:r>
              <a:rPr lang="en-US" dirty="0" smtClean="0"/>
              <a:t>____________ in males and ________ in females.</a:t>
            </a:r>
          </a:p>
          <a:p>
            <a:pPr marL="457200" indent="-457200">
              <a:buAutoNum type="alphaUcParenR"/>
            </a:pPr>
            <a:r>
              <a:rPr lang="en-US" dirty="0" smtClean="0"/>
              <a:t>high, low, low, high</a:t>
            </a:r>
          </a:p>
          <a:p>
            <a:pPr marL="457200" indent="-457200">
              <a:buAutoNum type="alphaUcParenR"/>
            </a:pPr>
            <a:r>
              <a:rPr lang="en-US" dirty="0" smtClean="0"/>
              <a:t>Low, high, high, low</a:t>
            </a:r>
          </a:p>
          <a:p>
            <a:pPr marL="457200" indent="-457200">
              <a:buAutoNum type="alphaUcParenR"/>
            </a:pPr>
            <a:r>
              <a:rPr lang="en-US" dirty="0" smtClean="0"/>
              <a:t>High, high, low, high</a:t>
            </a:r>
          </a:p>
          <a:p>
            <a:pPr marL="457200" indent="-457200">
              <a:buAutoNum type="alphaUcParenR"/>
            </a:pPr>
            <a:r>
              <a:rPr lang="en-US" dirty="0" smtClean="0"/>
              <a:t>Low, low, low, high</a:t>
            </a:r>
          </a:p>
          <a:p>
            <a:pPr marL="457200" indent="-457200">
              <a:buAutoNum type="alphaUcParenR"/>
            </a:pPr>
            <a:r>
              <a:rPr lang="en-US" dirty="0" smtClean="0"/>
              <a:t>High, high, high, low</a:t>
            </a:r>
            <a:endParaRPr lang="en-US" dirty="0"/>
          </a:p>
        </p:txBody>
      </p:sp>
    </p:spTree>
    <p:extLst>
      <p:ext uri="{BB962C8B-B14F-4D97-AF65-F5344CB8AC3E}">
        <p14:creationId xmlns:p14="http://schemas.microsoft.com/office/powerpoint/2010/main" val="3460090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2236788" y="506413"/>
            <a:ext cx="4602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Testis size and mating systems</a:t>
            </a:r>
          </a:p>
        </p:txBody>
      </p:sp>
      <p:graphicFrame>
        <p:nvGraphicFramePr>
          <p:cNvPr id="99330" name="Object 2"/>
          <p:cNvGraphicFramePr>
            <a:graphicFrameLocks noChangeAspect="1"/>
          </p:cNvGraphicFramePr>
          <p:nvPr/>
        </p:nvGraphicFramePr>
        <p:xfrm>
          <a:off x="914400" y="1295400"/>
          <a:ext cx="5105400" cy="3552825"/>
        </p:xfrm>
        <a:graphic>
          <a:graphicData uri="http://schemas.openxmlformats.org/presentationml/2006/ole">
            <mc:AlternateContent xmlns:mc="http://schemas.openxmlformats.org/markup-compatibility/2006">
              <mc:Choice xmlns:v="urn:schemas-microsoft-com:vml" Requires="v">
                <p:oleObj spid="_x0000_s99346" name="Worksheet" r:id="rId4" imgW="7188200" imgH="5003800" progId="Excel.Sheet.8">
                  <p:embed/>
                </p:oleObj>
              </mc:Choice>
              <mc:Fallback>
                <p:oleObj name="Worksheet" r:id="rId4" imgW="7188200" imgH="50038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95400"/>
                        <a:ext cx="5105400" cy="355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9331" name="Text Box 4"/>
          <p:cNvSpPr txBox="1">
            <a:spLocks noChangeArrowheads="1"/>
          </p:cNvSpPr>
          <p:nvPr/>
        </p:nvSpPr>
        <p:spPr bwMode="auto">
          <a:xfrm rot="-5400000">
            <a:off x="-364331" y="2728119"/>
            <a:ext cx="2039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2000" b="1">
                <a:latin typeface="Times New Roman" charset="0"/>
              </a:rPr>
              <a:t>Ln(testis mass)</a:t>
            </a:r>
          </a:p>
        </p:txBody>
      </p:sp>
      <p:sp>
        <p:nvSpPr>
          <p:cNvPr id="99332" name="Text Box 5"/>
          <p:cNvSpPr txBox="1">
            <a:spLocks noChangeArrowheads="1"/>
          </p:cNvSpPr>
          <p:nvPr/>
        </p:nvSpPr>
        <p:spPr bwMode="auto">
          <a:xfrm>
            <a:off x="2286000" y="4953000"/>
            <a:ext cx="1804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2000" b="1">
                <a:latin typeface="Times New Roman" charset="0"/>
              </a:rPr>
              <a:t>Ln(body mass)</a:t>
            </a:r>
          </a:p>
        </p:txBody>
      </p:sp>
      <p:sp>
        <p:nvSpPr>
          <p:cNvPr id="99333" name="Line 6"/>
          <p:cNvSpPr>
            <a:spLocks noChangeShapeType="1"/>
          </p:cNvSpPr>
          <p:nvPr/>
        </p:nvSpPr>
        <p:spPr bwMode="auto">
          <a:xfrm flipV="1">
            <a:off x="3048000" y="1371600"/>
            <a:ext cx="3352800" cy="990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4" name="Rectangle 7"/>
          <p:cNvSpPr>
            <a:spLocks noChangeArrowheads="1"/>
          </p:cNvSpPr>
          <p:nvPr/>
        </p:nvSpPr>
        <p:spPr bwMode="auto">
          <a:xfrm>
            <a:off x="5961063" y="1028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99335" name="Rectangle 8"/>
          <p:cNvSpPr>
            <a:spLocks noChangeArrowheads="1"/>
          </p:cNvSpPr>
          <p:nvPr/>
        </p:nvSpPr>
        <p:spPr bwMode="auto">
          <a:xfrm>
            <a:off x="6705600" y="990600"/>
            <a:ext cx="13096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Monogamous?</a:t>
            </a:r>
          </a:p>
          <a:p>
            <a:r>
              <a:rPr lang="en-US" sz="1400"/>
              <a:t>Polygynous?</a:t>
            </a:r>
            <a:endParaRPr lang="en-US"/>
          </a:p>
        </p:txBody>
      </p:sp>
      <p:sp>
        <p:nvSpPr>
          <p:cNvPr id="91145" name="Rectangle 9"/>
          <p:cNvSpPr>
            <a:spLocks noChangeArrowheads="1"/>
          </p:cNvSpPr>
          <p:nvPr/>
        </p:nvSpPr>
        <p:spPr bwMode="auto">
          <a:xfrm>
            <a:off x="6370638" y="1931988"/>
            <a:ext cx="197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Nope…Polyandrous!</a:t>
            </a:r>
          </a:p>
        </p:txBody>
      </p:sp>
      <p:sp>
        <p:nvSpPr>
          <p:cNvPr id="99337" name="Line 10"/>
          <p:cNvSpPr>
            <a:spLocks noChangeShapeType="1"/>
          </p:cNvSpPr>
          <p:nvPr/>
        </p:nvSpPr>
        <p:spPr bwMode="auto">
          <a:xfrm>
            <a:off x="4495800" y="2895600"/>
            <a:ext cx="236220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8" name="Rectangle 11"/>
          <p:cNvSpPr>
            <a:spLocks noChangeArrowheads="1"/>
          </p:cNvSpPr>
          <p:nvPr/>
        </p:nvSpPr>
        <p:spPr bwMode="auto">
          <a:xfrm>
            <a:off x="6991350" y="2976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99339" name="Rectangle 12"/>
          <p:cNvSpPr>
            <a:spLocks noChangeArrowheads="1"/>
          </p:cNvSpPr>
          <p:nvPr/>
        </p:nvSpPr>
        <p:spPr bwMode="auto">
          <a:xfrm>
            <a:off x="6934200" y="3200400"/>
            <a:ext cx="13096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Monogamous?</a:t>
            </a:r>
          </a:p>
          <a:p>
            <a:r>
              <a:rPr lang="en-US" sz="1400"/>
              <a:t>Polygynous?</a:t>
            </a:r>
            <a:endParaRPr lang="en-US"/>
          </a:p>
        </p:txBody>
      </p:sp>
      <p:sp>
        <p:nvSpPr>
          <p:cNvPr id="99340" name="Rectangle 13"/>
          <p:cNvSpPr>
            <a:spLocks noChangeArrowheads="1"/>
          </p:cNvSpPr>
          <p:nvPr/>
        </p:nvSpPr>
        <p:spPr bwMode="auto">
          <a:xfrm>
            <a:off x="6454775" y="404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91150" name="Rectangle 14"/>
          <p:cNvSpPr>
            <a:spLocks noChangeArrowheads="1"/>
          </p:cNvSpPr>
          <p:nvPr/>
        </p:nvSpPr>
        <p:spPr bwMode="auto">
          <a:xfrm>
            <a:off x="6400800" y="3962400"/>
            <a:ext cx="2590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Nope…lek species in which females mate with one male but males mate with several females.</a:t>
            </a:r>
          </a:p>
        </p:txBody>
      </p:sp>
      <p:sp>
        <p:nvSpPr>
          <p:cNvPr id="99342" name="Rectangle 15"/>
          <p:cNvSpPr>
            <a:spLocks noChangeArrowheads="1"/>
          </p:cNvSpPr>
          <p:nvPr/>
        </p:nvSpPr>
        <p:spPr bwMode="auto">
          <a:xfrm>
            <a:off x="528638" y="5600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91152" name="Rectangle 16"/>
          <p:cNvSpPr>
            <a:spLocks noChangeArrowheads="1"/>
          </p:cNvSpPr>
          <p:nvPr/>
        </p:nvSpPr>
        <p:spPr bwMode="auto">
          <a:xfrm>
            <a:off x="381000" y="5486400"/>
            <a:ext cx="81121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In birds (as in mammals) relative testis size is the largest in animals in which there is strong sperm competition, such as in polyandrous species and species with lots of extra pair parentage.</a:t>
            </a:r>
            <a:r>
              <a:rPr lang="en-US"/>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115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11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5" grpId="0" build="p" autoUpdateAnimBg="0"/>
      <p:bldP spid="91150" grpId="0" build="p" autoUpdateAnimBg="0"/>
      <p:bldP spid="9115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p:cNvSpPr>
          <p:nvPr/>
        </p:nvSpPr>
        <p:spPr bwMode="auto">
          <a:xfrm>
            <a:off x="331788" y="-8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pic>
        <p:nvPicPr>
          <p:cNvPr id="1013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69791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4"/>
          <p:cNvSpPr txBox="1">
            <a:spLocks noChangeArrowheads="1"/>
          </p:cNvSpPr>
          <p:nvPr/>
        </p:nvSpPr>
        <p:spPr bwMode="auto">
          <a:xfrm>
            <a:off x="914400" y="4419600"/>
            <a:ext cx="3352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a:t>Homosexuality (sexual behavior between members of the same sex) is relatively common among vertebrates…</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676400"/>
            <a:ext cx="5397500" cy="3594100"/>
          </a:xfrm>
          <a:prstGeom prst="rect">
            <a:avLst/>
          </a:prstGeom>
        </p:spPr>
      </p:pic>
      <p:pic>
        <p:nvPicPr>
          <p:cNvPr id="3" name="Picture 2"/>
          <p:cNvPicPr>
            <a:picLocks noChangeAspect="1"/>
          </p:cNvPicPr>
          <p:nvPr/>
        </p:nvPicPr>
        <p:blipFill>
          <a:blip r:embed="rId3"/>
          <a:stretch>
            <a:fillRect/>
          </a:stretch>
        </p:blipFill>
        <p:spPr>
          <a:xfrm>
            <a:off x="5655520" y="21298"/>
            <a:ext cx="3498838" cy="3331502"/>
          </a:xfrm>
          <a:prstGeom prst="rect">
            <a:avLst/>
          </a:prstGeom>
        </p:spPr>
      </p:pic>
      <p:sp>
        <p:nvSpPr>
          <p:cNvPr id="4" name="TextBox 3"/>
          <p:cNvSpPr txBox="1"/>
          <p:nvPr/>
        </p:nvSpPr>
        <p:spPr>
          <a:xfrm>
            <a:off x="1" y="5410200"/>
            <a:ext cx="8610600" cy="830997"/>
          </a:xfrm>
          <a:prstGeom prst="rect">
            <a:avLst/>
          </a:prstGeom>
          <a:noFill/>
        </p:spPr>
        <p:txBody>
          <a:bodyPr wrap="square" rtlCol="0">
            <a:spAutoFit/>
          </a:bodyPr>
          <a:lstStyle/>
          <a:p>
            <a:r>
              <a:rPr lang="en-US" dirty="0" smtClean="0"/>
              <a:t>≈ 1/3 of all Laysan albatross nesting pairs are female/female. They raise young successfully.</a:t>
            </a:r>
            <a:endParaRPr lang="en-US" dirty="0"/>
          </a:p>
        </p:txBody>
      </p:sp>
    </p:spTree>
    <p:extLst>
      <p:ext uri="{BB962C8B-B14F-4D97-AF65-F5344CB8AC3E}">
        <p14:creationId xmlns:p14="http://schemas.microsoft.com/office/powerpoint/2010/main" val="625233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102" y="304800"/>
            <a:ext cx="7572356" cy="461665"/>
          </a:xfrm>
          <a:prstGeom prst="rect">
            <a:avLst/>
          </a:prstGeom>
        </p:spPr>
        <p:txBody>
          <a:bodyPr wrap="none">
            <a:spAutoFit/>
          </a:bodyPr>
          <a:lstStyle/>
          <a:p>
            <a:r>
              <a:rPr lang="de-DE" dirty="0" smtClean="0"/>
              <a:t>Can Animals </a:t>
            </a:r>
            <a:r>
              <a:rPr lang="de-DE" dirty="0" err="1" smtClean="0"/>
              <a:t>Be</a:t>
            </a:r>
            <a:r>
              <a:rPr lang="de-DE" dirty="0" smtClean="0"/>
              <a:t> Gay? (</a:t>
            </a:r>
            <a:r>
              <a:rPr lang="de-DE" dirty="0" err="1" smtClean="0"/>
              <a:t>article</a:t>
            </a:r>
            <a:r>
              <a:rPr lang="de-DE" dirty="0" smtClean="0"/>
              <a:t> </a:t>
            </a:r>
            <a:r>
              <a:rPr lang="de-DE" dirty="0" err="1" smtClean="0"/>
              <a:t>posted</a:t>
            </a:r>
            <a:r>
              <a:rPr lang="de-DE" dirty="0" smtClean="0"/>
              <a:t> in </a:t>
            </a:r>
            <a:r>
              <a:rPr lang="de-DE" dirty="0" err="1" smtClean="0"/>
              <a:t>my</a:t>
            </a:r>
            <a:r>
              <a:rPr lang="de-DE" dirty="0" smtClean="0"/>
              <a:t> web </a:t>
            </a:r>
            <a:r>
              <a:rPr lang="de-DE" dirty="0" err="1" smtClean="0"/>
              <a:t>site</a:t>
            </a:r>
            <a:r>
              <a:rPr lang="de-DE" dirty="0" smtClean="0"/>
              <a:t>)</a:t>
            </a:r>
            <a:endParaRPr lang="de-DE" dirty="0"/>
          </a:p>
        </p:txBody>
      </p:sp>
      <p:pic>
        <p:nvPicPr>
          <p:cNvPr id="3" name="Picture 2"/>
          <p:cNvPicPr>
            <a:picLocks noChangeAspect="1"/>
          </p:cNvPicPr>
          <p:nvPr/>
        </p:nvPicPr>
        <p:blipFill>
          <a:blip r:embed="rId2"/>
          <a:stretch>
            <a:fillRect/>
          </a:stretch>
        </p:blipFill>
        <p:spPr>
          <a:xfrm>
            <a:off x="838200" y="914400"/>
            <a:ext cx="7620000" cy="4483100"/>
          </a:xfrm>
          <a:prstGeom prst="rect">
            <a:avLst/>
          </a:prstGeom>
        </p:spPr>
      </p:pic>
      <p:pic>
        <p:nvPicPr>
          <p:cNvPr id="4" name="Picture 3"/>
          <p:cNvPicPr>
            <a:picLocks noChangeAspect="1"/>
          </p:cNvPicPr>
          <p:nvPr/>
        </p:nvPicPr>
        <p:blipFill>
          <a:blip r:embed="rId3"/>
          <a:stretch>
            <a:fillRect/>
          </a:stretch>
        </p:blipFill>
        <p:spPr>
          <a:xfrm>
            <a:off x="1981200" y="5562600"/>
            <a:ext cx="5041900" cy="927100"/>
          </a:xfrm>
          <a:prstGeom prst="rect">
            <a:avLst/>
          </a:prstGeom>
        </p:spPr>
      </p:pic>
    </p:spTree>
    <p:extLst>
      <p:ext uri="{BB962C8B-B14F-4D97-AF65-F5344CB8AC3E}">
        <p14:creationId xmlns:p14="http://schemas.microsoft.com/office/powerpoint/2010/main" val="1498440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057400"/>
            <a:ext cx="3768730" cy="461665"/>
          </a:xfrm>
          <a:prstGeom prst="rect">
            <a:avLst/>
          </a:prstGeom>
          <a:noFill/>
        </p:spPr>
        <p:txBody>
          <a:bodyPr wrap="none" rtlCol="0">
            <a:spAutoFit/>
          </a:bodyPr>
          <a:lstStyle/>
          <a:p>
            <a:r>
              <a:rPr lang="en-US" dirty="0" smtClean="0"/>
              <a:t>Review Questions posted </a:t>
            </a:r>
            <a:endParaRPr lang="en-US" dirty="0"/>
          </a:p>
        </p:txBody>
      </p:sp>
    </p:spTree>
    <p:extLst>
      <p:ext uri="{BB962C8B-B14F-4D97-AF65-F5344CB8AC3E}">
        <p14:creationId xmlns:p14="http://schemas.microsoft.com/office/powerpoint/2010/main" val="182872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63373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48_02_environmental_cues-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04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762000" y="457200"/>
            <a:ext cx="752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Cyclical parthenogenesis can also be found in aphids</a:t>
            </a:r>
          </a:p>
        </p:txBody>
      </p:sp>
      <p:pic>
        <p:nvPicPr>
          <p:cNvPr id="256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38417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100" y="2616200"/>
            <a:ext cx="46609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Line 11"/>
          <p:cNvSpPr>
            <a:spLocks noChangeShapeType="1"/>
          </p:cNvSpPr>
          <p:nvPr/>
        </p:nvSpPr>
        <p:spPr bwMode="auto">
          <a:xfrm flipV="1">
            <a:off x="2895600" y="1295400"/>
            <a:ext cx="18288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5" name="Rectangle 12"/>
          <p:cNvSpPr>
            <a:spLocks noChangeArrowheads="1"/>
          </p:cNvSpPr>
          <p:nvPr/>
        </p:nvSpPr>
        <p:spPr bwMode="auto">
          <a:xfrm>
            <a:off x="4800600" y="990600"/>
            <a:ext cx="171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baby aphid</a:t>
            </a:r>
          </a:p>
        </p:txBody>
      </p:sp>
      <p:sp>
        <p:nvSpPr>
          <p:cNvPr id="25606" name="Rectangle 13"/>
          <p:cNvSpPr>
            <a:spLocks noChangeArrowheads="1"/>
          </p:cNvSpPr>
          <p:nvPr/>
        </p:nvSpPr>
        <p:spPr bwMode="auto">
          <a:xfrm>
            <a:off x="0" y="365760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Note that asexual reproduction produces many genetically identical individuals. In contrast, sexual reproduction produces individuals that are genetically variable.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yclePisum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9261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2206</TotalTime>
  <Words>3268</Words>
  <Application>Microsoft Macintosh PowerPoint</Application>
  <PresentationFormat>On-screen Show (4:3)</PresentationFormat>
  <Paragraphs>344</Paragraphs>
  <Slides>58</Slides>
  <Notes>39</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8" baseType="lpstr">
      <vt:lpstr>Comic Sans MS</vt:lpstr>
      <vt:lpstr>ＭＳ Ｐゴシック</vt:lpstr>
      <vt:lpstr>Arial</vt:lpstr>
      <vt:lpstr>Times</vt:lpstr>
      <vt:lpstr>Times-Roman</vt:lpstr>
      <vt:lpstr>Arial-ItalicMT</vt:lpstr>
      <vt:lpstr>ArialMT</vt:lpstr>
      <vt:lpstr>Times New Roman</vt:lpstr>
      <vt:lpstr>Blank Presentation</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Carlos Martinez del Rio</cp:lastModifiedBy>
  <cp:revision>82</cp:revision>
  <cp:lastPrinted>2008-04-13T19:40:11Z</cp:lastPrinted>
  <dcterms:created xsi:type="dcterms:W3CDTF">2009-04-28T14:05:08Z</dcterms:created>
  <dcterms:modified xsi:type="dcterms:W3CDTF">2011-04-11T17:19:49Z</dcterms:modified>
</cp:coreProperties>
</file>