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sldIdLst>
    <p:sldId id="257" r:id="rId2"/>
    <p:sldId id="258" r:id="rId3"/>
    <p:sldId id="259" r:id="rId4"/>
    <p:sldId id="260" r:id="rId5"/>
    <p:sldId id="298" r:id="rId6"/>
    <p:sldId id="294" r:id="rId7"/>
    <p:sldId id="295" r:id="rId8"/>
    <p:sldId id="296" r:id="rId9"/>
    <p:sldId id="297" r:id="rId10"/>
    <p:sldId id="299" r:id="rId11"/>
    <p:sldId id="261" r:id="rId12"/>
    <p:sldId id="262" r:id="rId13"/>
    <p:sldId id="263" r:id="rId14"/>
    <p:sldId id="264" r:id="rId15"/>
    <p:sldId id="265" r:id="rId16"/>
    <p:sldId id="266" r:id="rId17"/>
    <p:sldId id="267" r:id="rId18"/>
    <p:sldId id="268" r:id="rId19"/>
    <p:sldId id="269" r:id="rId20"/>
    <p:sldId id="300" r:id="rId21"/>
    <p:sldId id="309" r:id="rId22"/>
    <p:sldId id="270" r:id="rId23"/>
    <p:sldId id="271" r:id="rId24"/>
    <p:sldId id="305" r:id="rId25"/>
    <p:sldId id="272" r:id="rId26"/>
    <p:sldId id="273" r:id="rId27"/>
    <p:sldId id="274" r:id="rId28"/>
    <p:sldId id="275" r:id="rId29"/>
    <p:sldId id="307" r:id="rId30"/>
    <p:sldId id="310" r:id="rId31"/>
    <p:sldId id="276" r:id="rId32"/>
    <p:sldId id="277" r:id="rId33"/>
    <p:sldId id="306" r:id="rId34"/>
    <p:sldId id="301" r:id="rId35"/>
    <p:sldId id="278" r:id="rId36"/>
    <p:sldId id="279" r:id="rId37"/>
    <p:sldId id="280" r:id="rId38"/>
    <p:sldId id="304" r:id="rId39"/>
    <p:sldId id="281" r:id="rId40"/>
    <p:sldId id="282" r:id="rId41"/>
    <p:sldId id="283" r:id="rId42"/>
    <p:sldId id="302" r:id="rId43"/>
    <p:sldId id="284" r:id="rId44"/>
    <p:sldId id="303" r:id="rId45"/>
    <p:sldId id="285" r:id="rId46"/>
    <p:sldId id="286" r:id="rId47"/>
    <p:sldId id="287" r:id="rId48"/>
    <p:sldId id="288" r:id="rId49"/>
    <p:sldId id="313" r:id="rId50"/>
    <p:sldId id="311" r:id="rId51"/>
    <p:sldId id="312" r:id="rId52"/>
    <p:sldId id="289" r:id="rId53"/>
    <p:sldId id="290" r:id="rId54"/>
    <p:sldId id="292" r:id="rId55"/>
    <p:sldId id="291" r:id="rId56"/>
    <p:sldId id="293" r:id="rId5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rgbClr val="000000"/>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sz="2000" kern="1200">
        <a:solidFill>
          <a:srgbClr val="000000"/>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sz="2000" kern="1200">
        <a:solidFill>
          <a:srgbClr val="000000"/>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sz="2000" kern="1200">
        <a:solidFill>
          <a:srgbClr val="000000"/>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sz="2000" kern="1200">
        <a:solidFill>
          <a:srgbClr val="000000"/>
        </a:solidFill>
        <a:latin typeface="Comic Sans MS" charset="0"/>
        <a:ea typeface="ＭＳ Ｐゴシック" charset="0"/>
        <a:cs typeface="ＭＳ Ｐゴシック" charset="0"/>
      </a:defRPr>
    </a:lvl5pPr>
    <a:lvl6pPr marL="2286000" algn="l" defTabSz="457200" rtl="0" eaLnBrk="1" latinLnBrk="0" hangingPunct="1">
      <a:defRPr sz="2000" kern="1200">
        <a:solidFill>
          <a:srgbClr val="000000"/>
        </a:solidFill>
        <a:latin typeface="Comic Sans MS" charset="0"/>
        <a:ea typeface="ＭＳ Ｐゴシック" charset="0"/>
        <a:cs typeface="ＭＳ Ｐゴシック" charset="0"/>
      </a:defRPr>
    </a:lvl6pPr>
    <a:lvl7pPr marL="2743200" algn="l" defTabSz="457200" rtl="0" eaLnBrk="1" latinLnBrk="0" hangingPunct="1">
      <a:defRPr sz="2000" kern="1200">
        <a:solidFill>
          <a:srgbClr val="000000"/>
        </a:solidFill>
        <a:latin typeface="Comic Sans MS" charset="0"/>
        <a:ea typeface="ＭＳ Ｐゴシック" charset="0"/>
        <a:cs typeface="ＭＳ Ｐゴシック" charset="0"/>
      </a:defRPr>
    </a:lvl7pPr>
    <a:lvl8pPr marL="3200400" algn="l" defTabSz="457200" rtl="0" eaLnBrk="1" latinLnBrk="0" hangingPunct="1">
      <a:defRPr sz="2000" kern="1200">
        <a:solidFill>
          <a:srgbClr val="000000"/>
        </a:solidFill>
        <a:latin typeface="Comic Sans MS" charset="0"/>
        <a:ea typeface="ＭＳ Ｐゴシック" charset="0"/>
        <a:cs typeface="ＭＳ Ｐゴシック" charset="0"/>
      </a:defRPr>
    </a:lvl8pPr>
    <a:lvl9pPr marL="3657600" algn="l" defTabSz="457200" rtl="0" eaLnBrk="1" latinLnBrk="0" hangingPunct="1">
      <a:defRPr sz="2000" kern="1200">
        <a:solidFill>
          <a:srgbClr val="000000"/>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38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E925FE-553A-4F4C-9F82-C8842BB06913}" type="slidenum">
              <a:rPr lang="en-US"/>
              <a:pPr/>
              <a:t>‹#›</a:t>
            </a:fld>
            <a:endParaRPr lang="en-US"/>
          </a:p>
        </p:txBody>
      </p:sp>
    </p:spTree>
    <p:extLst>
      <p:ext uri="{BB962C8B-B14F-4D97-AF65-F5344CB8AC3E}">
        <p14:creationId xmlns:p14="http://schemas.microsoft.com/office/powerpoint/2010/main" val="10099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132A66-769C-DB49-A527-6B5F04CF4F6C}" type="slidenum">
              <a:rPr lang="en-US"/>
              <a:pPr/>
              <a:t>‹#›</a:t>
            </a:fld>
            <a:endParaRPr lang="en-US"/>
          </a:p>
        </p:txBody>
      </p:sp>
    </p:spTree>
    <p:extLst>
      <p:ext uri="{BB962C8B-B14F-4D97-AF65-F5344CB8AC3E}">
        <p14:creationId xmlns:p14="http://schemas.microsoft.com/office/powerpoint/2010/main" val="192409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F00EFA3-30A3-EB49-8E78-F378BE56D676}" type="slidenum">
              <a:rPr lang="en-US"/>
              <a:pPr/>
              <a:t>‹#›</a:t>
            </a:fld>
            <a:endParaRPr lang="en-US"/>
          </a:p>
        </p:txBody>
      </p:sp>
    </p:spTree>
    <p:extLst>
      <p:ext uri="{BB962C8B-B14F-4D97-AF65-F5344CB8AC3E}">
        <p14:creationId xmlns:p14="http://schemas.microsoft.com/office/powerpoint/2010/main" val="277429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9C476D1-A70E-464E-8E64-E98218B9AF15}" type="slidenum">
              <a:rPr lang="en-US"/>
              <a:pPr/>
              <a:t>‹#›</a:t>
            </a:fld>
            <a:endParaRPr lang="en-US"/>
          </a:p>
        </p:txBody>
      </p:sp>
    </p:spTree>
    <p:extLst>
      <p:ext uri="{BB962C8B-B14F-4D97-AF65-F5344CB8AC3E}">
        <p14:creationId xmlns:p14="http://schemas.microsoft.com/office/powerpoint/2010/main" val="351922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DC69009-5A05-714D-BABC-2481E3987D20}" type="slidenum">
              <a:rPr lang="en-US"/>
              <a:pPr/>
              <a:t>‹#›</a:t>
            </a:fld>
            <a:endParaRPr lang="en-US"/>
          </a:p>
        </p:txBody>
      </p:sp>
    </p:spTree>
    <p:extLst>
      <p:ext uri="{BB962C8B-B14F-4D97-AF65-F5344CB8AC3E}">
        <p14:creationId xmlns:p14="http://schemas.microsoft.com/office/powerpoint/2010/main" val="320057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800071-1BA9-3646-ADBB-43841A153AC2}" type="slidenum">
              <a:rPr lang="en-US"/>
              <a:pPr/>
              <a:t>‹#›</a:t>
            </a:fld>
            <a:endParaRPr lang="en-US"/>
          </a:p>
        </p:txBody>
      </p:sp>
    </p:spTree>
    <p:extLst>
      <p:ext uri="{BB962C8B-B14F-4D97-AF65-F5344CB8AC3E}">
        <p14:creationId xmlns:p14="http://schemas.microsoft.com/office/powerpoint/2010/main" val="283522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FF604A7-460B-3449-B102-5EE751E55FA8}" type="slidenum">
              <a:rPr lang="en-US"/>
              <a:pPr/>
              <a:t>‹#›</a:t>
            </a:fld>
            <a:endParaRPr lang="en-US"/>
          </a:p>
        </p:txBody>
      </p:sp>
    </p:spTree>
    <p:extLst>
      <p:ext uri="{BB962C8B-B14F-4D97-AF65-F5344CB8AC3E}">
        <p14:creationId xmlns:p14="http://schemas.microsoft.com/office/powerpoint/2010/main" val="362082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EED4CD7-BDCF-5048-B51E-691361432CE8}" type="slidenum">
              <a:rPr lang="en-US"/>
              <a:pPr/>
              <a:t>‹#›</a:t>
            </a:fld>
            <a:endParaRPr lang="en-US"/>
          </a:p>
        </p:txBody>
      </p:sp>
    </p:spTree>
    <p:extLst>
      <p:ext uri="{BB962C8B-B14F-4D97-AF65-F5344CB8AC3E}">
        <p14:creationId xmlns:p14="http://schemas.microsoft.com/office/powerpoint/2010/main" val="100314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448AE9D-3851-1140-B9D9-A90E3FA6EE3A}" type="slidenum">
              <a:rPr lang="en-US"/>
              <a:pPr/>
              <a:t>‹#›</a:t>
            </a:fld>
            <a:endParaRPr lang="en-US"/>
          </a:p>
        </p:txBody>
      </p:sp>
    </p:spTree>
    <p:extLst>
      <p:ext uri="{BB962C8B-B14F-4D97-AF65-F5344CB8AC3E}">
        <p14:creationId xmlns:p14="http://schemas.microsoft.com/office/powerpoint/2010/main" val="269189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3B3C6E-1A93-E74D-8700-4866D34E99A5}" type="slidenum">
              <a:rPr lang="en-US"/>
              <a:pPr/>
              <a:t>‹#›</a:t>
            </a:fld>
            <a:endParaRPr lang="en-US"/>
          </a:p>
        </p:txBody>
      </p:sp>
    </p:spTree>
    <p:extLst>
      <p:ext uri="{BB962C8B-B14F-4D97-AF65-F5344CB8AC3E}">
        <p14:creationId xmlns:p14="http://schemas.microsoft.com/office/powerpoint/2010/main" val="41952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6668B7-4C9F-614D-9978-E4CEE393335B}" type="slidenum">
              <a:rPr lang="en-US"/>
              <a:pPr/>
              <a:t>‹#›</a:t>
            </a:fld>
            <a:endParaRPr lang="en-US"/>
          </a:p>
        </p:txBody>
      </p:sp>
    </p:spTree>
    <p:extLst>
      <p:ext uri="{BB962C8B-B14F-4D97-AF65-F5344CB8AC3E}">
        <p14:creationId xmlns:p14="http://schemas.microsoft.com/office/powerpoint/2010/main" val="23634650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fld id="{13A9A144-3AFD-6B44-88D6-91D1F50158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81000" y="838200"/>
            <a:ext cx="8001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t>Population Ecology: The interesting consequences of reproduction and death</a:t>
            </a:r>
          </a:p>
          <a:p>
            <a:pPr algn="ctr"/>
            <a:r>
              <a:rPr lang="en-US" sz="2400" b="1"/>
              <a:t>(Chapter 52)</a:t>
            </a:r>
          </a:p>
          <a:p>
            <a:pPr algn="ctr"/>
            <a:endParaRPr lang="en-US" sz="2400"/>
          </a:p>
          <a:p>
            <a:r>
              <a:rPr lang="en-US" sz="2400"/>
              <a:t>-What are populations and how we measure their density?</a:t>
            </a:r>
          </a:p>
          <a:p>
            <a:endParaRPr lang="en-US" sz="2400"/>
          </a:p>
          <a:p>
            <a:r>
              <a:rPr lang="en-US" sz="2400"/>
              <a:t>-Population growth: Exponential and logistic growth.</a:t>
            </a:r>
          </a:p>
          <a:p>
            <a:endParaRPr lang="en-US" sz="2400"/>
          </a:p>
          <a:p>
            <a:r>
              <a:rPr lang="en-US" sz="2400"/>
              <a:t>-Age structure and life history strategies.</a:t>
            </a:r>
          </a:p>
          <a:p>
            <a:endParaRPr lang="en-US" sz="2400"/>
          </a:p>
          <a:p>
            <a:r>
              <a:rPr lang="en-US" sz="2400"/>
              <a:t>-Human demography and population growth.</a:t>
            </a:r>
            <a:endParaRPr lang="en-US" sz="2400">
              <a:latin typeface="Times" charset="0"/>
            </a:endParaRPr>
          </a:p>
          <a:p>
            <a:endParaRPr lang="en-US" sz="2400">
              <a:latin typeface="Times" charset="0"/>
            </a:endParaRPr>
          </a:p>
          <a:p>
            <a:endParaRPr lang="en-US" sz="2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2971800" y="685800"/>
            <a:ext cx="2806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800"/>
              <a:t>TO REMEMBER</a:t>
            </a:r>
          </a:p>
        </p:txBody>
      </p:sp>
      <p:sp>
        <p:nvSpPr>
          <p:cNvPr id="3" name="TextBox 2"/>
          <p:cNvSpPr txBox="1"/>
          <p:nvPr/>
        </p:nvSpPr>
        <p:spPr>
          <a:xfrm>
            <a:off x="685800" y="2286000"/>
            <a:ext cx="7467600" cy="3046413"/>
          </a:xfrm>
          <a:prstGeom prst="rect">
            <a:avLst/>
          </a:prstGeom>
          <a:noFill/>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a:t>-We can use the dilution method (modified as capture-recapture) to estimate population size.</a:t>
            </a:r>
          </a:p>
          <a:p>
            <a:endParaRPr lang="en-US" sz="2400"/>
          </a:p>
          <a:p>
            <a:r>
              <a:rPr lang="en-US" sz="2400"/>
              <a:t>N = M/(R/K)=MK/R</a:t>
            </a:r>
          </a:p>
          <a:p>
            <a:endParaRPr lang="en-US" sz="2400"/>
          </a:p>
          <a:p>
            <a:r>
              <a:rPr lang="en-US" sz="2400"/>
              <a:t>M= marked, K = captured, R=recaptured</a:t>
            </a:r>
          </a:p>
          <a:p>
            <a:endParaRPr lang="en-US" sz="2400"/>
          </a:p>
          <a:p>
            <a:r>
              <a:rPr lang="en-US" sz="2400"/>
              <a:t>Note that N = M/(R/K) is equivalent to V=A/C</a:t>
            </a:r>
          </a:p>
          <a:p>
            <a:endParaRPr lang="en-US" sz="240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85788" y="125413"/>
            <a:ext cx="69262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What are the factors that determine population density:</a:t>
            </a:r>
          </a:p>
        </p:txBody>
      </p:sp>
      <p:grpSp>
        <p:nvGrpSpPr>
          <p:cNvPr id="23555" name="Group 3"/>
          <p:cNvGrpSpPr>
            <a:grpSpLocks/>
          </p:cNvGrpSpPr>
          <p:nvPr/>
        </p:nvGrpSpPr>
        <p:grpSpPr bwMode="auto">
          <a:xfrm>
            <a:off x="0" y="869950"/>
            <a:ext cx="5029200" cy="5762625"/>
            <a:chOff x="1200" y="498"/>
            <a:chExt cx="2784" cy="3395"/>
          </a:xfrm>
        </p:grpSpPr>
        <p:pic>
          <p:nvPicPr>
            <p:cNvPr id="23558" name="Picture 4" descr="52_02PopulationDynamic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 y="669"/>
              <a:ext cx="2154" cy="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p:cNvSpPr txBox="1">
              <a:spLocks noChangeArrowheads="1"/>
            </p:cNvSpPr>
            <p:nvPr/>
          </p:nvSpPr>
          <p:spPr bwMode="auto">
            <a:xfrm>
              <a:off x="1200" y="498"/>
              <a:ext cx="172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a:solidFill>
                    <a:schemeClr val="tx1"/>
                  </a:solidFill>
                  <a:latin typeface="Arial" charset="0"/>
                </a:rPr>
                <a:t>Births and immigration add individuals to a population.</a:t>
              </a:r>
            </a:p>
          </p:txBody>
        </p:sp>
        <p:sp>
          <p:nvSpPr>
            <p:cNvPr id="23560" name="Text Box 6"/>
            <p:cNvSpPr txBox="1">
              <a:spLocks noChangeArrowheads="1"/>
            </p:cNvSpPr>
            <p:nvPr/>
          </p:nvSpPr>
          <p:spPr bwMode="auto">
            <a:xfrm>
              <a:off x="2388" y="977"/>
              <a:ext cx="3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000" b="1">
                  <a:solidFill>
                    <a:schemeClr val="tx1"/>
                  </a:solidFill>
                  <a:latin typeface="Arial" charset="0"/>
                </a:rPr>
                <a:t>Births</a:t>
              </a:r>
              <a:endParaRPr kumimoji="1" lang="en-US" sz="1200" b="1">
                <a:solidFill>
                  <a:schemeClr val="tx1"/>
                </a:solidFill>
                <a:latin typeface="Arial" charset="0"/>
              </a:endParaRPr>
            </a:p>
          </p:txBody>
        </p:sp>
        <p:sp>
          <p:nvSpPr>
            <p:cNvPr id="23561" name="Text Box 7"/>
            <p:cNvSpPr txBox="1">
              <a:spLocks noChangeArrowheads="1"/>
            </p:cNvSpPr>
            <p:nvPr/>
          </p:nvSpPr>
          <p:spPr bwMode="auto">
            <a:xfrm>
              <a:off x="3211" y="977"/>
              <a:ext cx="50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000" b="1">
                  <a:solidFill>
                    <a:schemeClr val="tx1"/>
                  </a:solidFill>
                  <a:latin typeface="Arial" charset="0"/>
                </a:rPr>
                <a:t>Immigration</a:t>
              </a:r>
              <a:endParaRPr kumimoji="1" lang="en-US" sz="1200" b="1">
                <a:solidFill>
                  <a:schemeClr val="tx1"/>
                </a:solidFill>
                <a:latin typeface="Arial" charset="0"/>
              </a:endParaRPr>
            </a:p>
          </p:txBody>
        </p:sp>
        <p:sp>
          <p:nvSpPr>
            <p:cNvPr id="23562" name="Text Box 8"/>
            <p:cNvSpPr txBox="1">
              <a:spLocks noChangeArrowheads="1"/>
            </p:cNvSpPr>
            <p:nvPr/>
          </p:nvSpPr>
          <p:spPr bwMode="auto">
            <a:xfrm>
              <a:off x="1385" y="1843"/>
              <a:ext cx="46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b="1">
                  <a:solidFill>
                    <a:schemeClr val="tx1"/>
                  </a:solidFill>
                  <a:latin typeface="Arial" charset="0"/>
                </a:rPr>
                <a:t>PopuIation</a:t>
              </a:r>
              <a:br>
                <a:rPr kumimoji="1" lang="en-US" sz="1000" b="1">
                  <a:solidFill>
                    <a:schemeClr val="tx1"/>
                  </a:solidFill>
                  <a:latin typeface="Arial" charset="0"/>
                </a:rPr>
              </a:br>
              <a:r>
                <a:rPr kumimoji="1" lang="en-US" sz="1000" b="1">
                  <a:solidFill>
                    <a:schemeClr val="tx1"/>
                  </a:solidFill>
                  <a:latin typeface="Arial" charset="0"/>
                </a:rPr>
                <a:t>size</a:t>
              </a:r>
            </a:p>
          </p:txBody>
        </p:sp>
        <p:sp>
          <p:nvSpPr>
            <p:cNvPr id="23563" name="Text Box 9"/>
            <p:cNvSpPr txBox="1">
              <a:spLocks noChangeArrowheads="1"/>
            </p:cNvSpPr>
            <p:nvPr/>
          </p:nvSpPr>
          <p:spPr bwMode="auto">
            <a:xfrm>
              <a:off x="1377" y="3019"/>
              <a:ext cx="4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b="1">
                  <a:solidFill>
                    <a:schemeClr val="tx1"/>
                  </a:solidFill>
                  <a:latin typeface="Arial" charset="0"/>
                </a:rPr>
                <a:t>Emigration</a:t>
              </a:r>
              <a:endParaRPr kumimoji="1" lang="en-US" sz="1200" b="1">
                <a:solidFill>
                  <a:schemeClr val="tx1"/>
                </a:solidFill>
                <a:latin typeface="Arial" charset="0"/>
              </a:endParaRPr>
            </a:p>
          </p:txBody>
        </p:sp>
        <p:sp>
          <p:nvSpPr>
            <p:cNvPr id="23564" name="Text Box 10"/>
            <p:cNvSpPr txBox="1">
              <a:spLocks noChangeArrowheads="1"/>
            </p:cNvSpPr>
            <p:nvPr/>
          </p:nvSpPr>
          <p:spPr bwMode="auto">
            <a:xfrm>
              <a:off x="3106" y="3347"/>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b="1">
                  <a:solidFill>
                    <a:schemeClr val="tx1"/>
                  </a:solidFill>
                  <a:latin typeface="Arial" charset="0"/>
                </a:rPr>
                <a:t>Deaths</a:t>
              </a:r>
              <a:endParaRPr kumimoji="1" lang="en-US" sz="1200" b="1">
                <a:solidFill>
                  <a:schemeClr val="tx1"/>
                </a:solidFill>
                <a:latin typeface="Arial" charset="0"/>
              </a:endParaRPr>
            </a:p>
          </p:txBody>
        </p:sp>
        <p:sp>
          <p:nvSpPr>
            <p:cNvPr id="23565" name="Text Box 11"/>
            <p:cNvSpPr txBox="1">
              <a:spLocks noChangeArrowheads="1"/>
            </p:cNvSpPr>
            <p:nvPr/>
          </p:nvSpPr>
          <p:spPr bwMode="auto">
            <a:xfrm>
              <a:off x="2448" y="3659"/>
              <a:ext cx="153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a:solidFill>
                    <a:schemeClr val="tx1"/>
                  </a:solidFill>
                  <a:latin typeface="Arial" charset="0"/>
                </a:rPr>
                <a:t>Deaths and emigration remove individuals from a population.</a:t>
              </a:r>
            </a:p>
          </p:txBody>
        </p:sp>
      </p:grpSp>
      <p:sp>
        <p:nvSpPr>
          <p:cNvPr id="23556" name="Rectangle 12"/>
          <p:cNvSpPr>
            <a:spLocks noChangeArrowheads="1"/>
          </p:cNvSpPr>
          <p:nvPr/>
        </p:nvSpPr>
        <p:spPr bwMode="auto">
          <a:xfrm>
            <a:off x="6046788" y="874713"/>
            <a:ext cx="2503487"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INPUTS</a:t>
            </a:r>
          </a:p>
          <a:p>
            <a:r>
              <a:rPr lang="en-US"/>
              <a:t>	births</a:t>
            </a:r>
          </a:p>
          <a:p>
            <a:r>
              <a:rPr lang="en-US"/>
              <a:t>            immigration</a:t>
            </a:r>
          </a:p>
          <a:p>
            <a:endParaRPr lang="en-US"/>
          </a:p>
          <a:p>
            <a:r>
              <a:rPr lang="en-US"/>
              <a:t>OUTPUTS</a:t>
            </a:r>
          </a:p>
          <a:p>
            <a:r>
              <a:rPr lang="en-US"/>
              <a:t>              deaths</a:t>
            </a:r>
          </a:p>
          <a:p>
            <a:r>
              <a:rPr lang="en-US"/>
              <a:t>              emigration</a:t>
            </a:r>
          </a:p>
        </p:txBody>
      </p:sp>
      <p:sp>
        <p:nvSpPr>
          <p:cNvPr id="23557" name="Rectangle 13"/>
          <p:cNvSpPr>
            <a:spLocks noChangeArrowheads="1"/>
          </p:cNvSpPr>
          <p:nvPr/>
        </p:nvSpPr>
        <p:spPr bwMode="auto">
          <a:xfrm>
            <a:off x="5199063" y="4217988"/>
            <a:ext cx="39449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size (or density) of a population is a dynamic (i.e. changing) variable that depends on the dynamic interplay of inputs into the population and outputs out of the population.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Often, it is very useful to recognize that animals are not all of the same age but are divided into age classes. </a:t>
            </a:r>
          </a:p>
          <a:p>
            <a:endParaRPr lang="en-US" sz="2400"/>
          </a:p>
          <a:p>
            <a:r>
              <a:rPr lang="en-US" sz="2400"/>
              <a:t>Population ecologists use either numerical categories (age in years, 1, 2, 3, 4,…,etc), or for animals that cannot be aged easily (birds, some mammals, many invertebrates) discrete categories (egg, larvae/juvenile, adult).  </a:t>
            </a:r>
          </a:p>
          <a:p>
            <a:endParaRPr lang="en-US" sz="2400"/>
          </a:p>
        </p:txBody>
      </p:sp>
      <p:sp>
        <p:nvSpPr>
          <p:cNvPr id="24579" name="Rectangle 21"/>
          <p:cNvSpPr>
            <a:spLocks noChangeArrowheads="1"/>
          </p:cNvSpPr>
          <p:nvPr/>
        </p:nvSpPr>
        <p:spPr bwMode="auto">
          <a:xfrm>
            <a:off x="0" y="3810000"/>
            <a:ext cx="87979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The study of the age-specific mortality and survival of organisms is called demography. Demography is very useful for ecologists and also to actuarians (that calculate your insurance rates).</a:t>
            </a:r>
          </a:p>
          <a:p>
            <a:endParaRPr lang="en-US" sz="2400"/>
          </a:p>
          <a:p>
            <a:endParaRPr lang="en-US" sz="240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0"/>
            <a:ext cx="812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One of the (many) ways used by population ecologists to describe age-specific demographic characteristics is by the use of survivorship curves. </a:t>
            </a:r>
          </a:p>
        </p:txBody>
      </p:sp>
      <p:grpSp>
        <p:nvGrpSpPr>
          <p:cNvPr id="25603" name="Group 3"/>
          <p:cNvGrpSpPr>
            <a:grpSpLocks/>
          </p:cNvGrpSpPr>
          <p:nvPr/>
        </p:nvGrpSpPr>
        <p:grpSpPr bwMode="auto">
          <a:xfrm>
            <a:off x="0" y="1981200"/>
            <a:ext cx="6162675" cy="4005263"/>
            <a:chOff x="335" y="536"/>
            <a:chExt cx="3882" cy="2523"/>
          </a:xfrm>
        </p:grpSpPr>
        <p:pic>
          <p:nvPicPr>
            <p:cNvPr id="25607" name="Picture 4" descr="52_05SurvivorshipCurve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 y="536"/>
              <a:ext cx="3882" cy="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5"/>
            <p:cNvSpPr txBox="1">
              <a:spLocks noChangeArrowheads="1"/>
            </p:cNvSpPr>
            <p:nvPr/>
          </p:nvSpPr>
          <p:spPr bwMode="auto">
            <a:xfrm>
              <a:off x="3207" y="83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Times New Roman" charset="0"/>
                </a:rPr>
                <a:t>I</a:t>
              </a:r>
              <a:endParaRPr kumimoji="1" lang="en-US" sz="1600" b="1">
                <a:solidFill>
                  <a:schemeClr val="tx1"/>
                </a:solidFill>
                <a:latin typeface="Arial" charset="0"/>
              </a:endParaRPr>
            </a:p>
          </p:txBody>
        </p:sp>
        <p:sp>
          <p:nvSpPr>
            <p:cNvPr id="25609" name="Text Box 6"/>
            <p:cNvSpPr txBox="1">
              <a:spLocks noChangeArrowheads="1"/>
            </p:cNvSpPr>
            <p:nvPr/>
          </p:nvSpPr>
          <p:spPr bwMode="auto">
            <a:xfrm>
              <a:off x="2453" y="1512"/>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Times New Roman" charset="0"/>
                </a:rPr>
                <a:t>II</a:t>
              </a:r>
              <a:endParaRPr kumimoji="1" lang="en-US" sz="1600" b="1">
                <a:solidFill>
                  <a:schemeClr val="tx1"/>
                </a:solidFill>
                <a:latin typeface="Arial" charset="0"/>
              </a:endParaRPr>
            </a:p>
          </p:txBody>
        </p:sp>
        <p:sp>
          <p:nvSpPr>
            <p:cNvPr id="25610" name="Text Box 7"/>
            <p:cNvSpPr txBox="1">
              <a:spLocks noChangeArrowheads="1"/>
            </p:cNvSpPr>
            <p:nvPr/>
          </p:nvSpPr>
          <p:spPr bwMode="auto">
            <a:xfrm>
              <a:off x="1573" y="2308"/>
              <a:ext cx="2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Times New Roman" charset="0"/>
                </a:rPr>
                <a:t>III</a:t>
              </a:r>
            </a:p>
          </p:txBody>
        </p:sp>
        <p:sp>
          <p:nvSpPr>
            <p:cNvPr id="25611" name="Text Box 8"/>
            <p:cNvSpPr txBox="1">
              <a:spLocks noChangeArrowheads="1"/>
            </p:cNvSpPr>
            <p:nvPr/>
          </p:nvSpPr>
          <p:spPr bwMode="auto">
            <a:xfrm>
              <a:off x="2332" y="263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50</a:t>
              </a:r>
            </a:p>
          </p:txBody>
        </p:sp>
        <p:sp>
          <p:nvSpPr>
            <p:cNvPr id="25612" name="Text Box 9"/>
            <p:cNvSpPr txBox="1">
              <a:spLocks noChangeArrowheads="1"/>
            </p:cNvSpPr>
            <p:nvPr/>
          </p:nvSpPr>
          <p:spPr bwMode="auto">
            <a:xfrm>
              <a:off x="3780" y="2632"/>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a:t>
              </a:r>
            </a:p>
          </p:txBody>
        </p:sp>
        <p:sp>
          <p:nvSpPr>
            <p:cNvPr id="25613" name="Text Box 10"/>
            <p:cNvSpPr txBox="1">
              <a:spLocks noChangeArrowheads="1"/>
            </p:cNvSpPr>
            <p:nvPr/>
          </p:nvSpPr>
          <p:spPr bwMode="auto">
            <a:xfrm>
              <a:off x="886" y="264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a:t>
              </a:r>
            </a:p>
          </p:txBody>
        </p:sp>
        <p:sp>
          <p:nvSpPr>
            <p:cNvPr id="25614" name="Text Box 11"/>
            <p:cNvSpPr txBox="1">
              <a:spLocks noChangeArrowheads="1"/>
            </p:cNvSpPr>
            <p:nvPr/>
          </p:nvSpPr>
          <p:spPr bwMode="auto">
            <a:xfrm>
              <a:off x="778" y="251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a:t>
              </a:r>
            </a:p>
          </p:txBody>
        </p:sp>
        <p:sp>
          <p:nvSpPr>
            <p:cNvPr id="25615" name="Text Box 12"/>
            <p:cNvSpPr txBox="1">
              <a:spLocks noChangeArrowheads="1"/>
            </p:cNvSpPr>
            <p:nvPr/>
          </p:nvSpPr>
          <p:spPr bwMode="auto">
            <a:xfrm>
              <a:off x="705" y="190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a:t>
              </a:r>
            </a:p>
          </p:txBody>
        </p:sp>
        <p:sp>
          <p:nvSpPr>
            <p:cNvPr id="25616" name="Text Box 13"/>
            <p:cNvSpPr txBox="1">
              <a:spLocks noChangeArrowheads="1"/>
            </p:cNvSpPr>
            <p:nvPr/>
          </p:nvSpPr>
          <p:spPr bwMode="auto">
            <a:xfrm>
              <a:off x="650" y="1301"/>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a:t>
              </a:r>
            </a:p>
          </p:txBody>
        </p:sp>
        <p:sp>
          <p:nvSpPr>
            <p:cNvPr id="25617" name="Text Box 14"/>
            <p:cNvSpPr txBox="1">
              <a:spLocks noChangeArrowheads="1"/>
            </p:cNvSpPr>
            <p:nvPr/>
          </p:nvSpPr>
          <p:spPr bwMode="auto">
            <a:xfrm>
              <a:off x="556" y="701"/>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1,000</a:t>
              </a:r>
            </a:p>
          </p:txBody>
        </p:sp>
        <p:sp>
          <p:nvSpPr>
            <p:cNvPr id="25618" name="Text Box 15"/>
            <p:cNvSpPr txBox="1">
              <a:spLocks noChangeArrowheads="1"/>
            </p:cNvSpPr>
            <p:nvPr/>
          </p:nvSpPr>
          <p:spPr bwMode="auto">
            <a:xfrm>
              <a:off x="1695" y="2807"/>
              <a:ext cx="20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Percentage of maximum life span</a:t>
              </a:r>
            </a:p>
          </p:txBody>
        </p:sp>
        <p:sp>
          <p:nvSpPr>
            <p:cNvPr id="25619" name="Text Box 16"/>
            <p:cNvSpPr txBox="1">
              <a:spLocks noChangeArrowheads="1"/>
            </p:cNvSpPr>
            <p:nvPr/>
          </p:nvSpPr>
          <p:spPr bwMode="auto">
            <a:xfrm rot="16200000" flipH="1">
              <a:off x="-515" y="1522"/>
              <a:ext cx="19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Number of survivors (log scale)</a:t>
              </a:r>
            </a:p>
          </p:txBody>
        </p:sp>
      </p:grpSp>
      <p:sp>
        <p:nvSpPr>
          <p:cNvPr id="25604" name="Rectangle 17"/>
          <p:cNvSpPr>
            <a:spLocks noChangeArrowheads="1"/>
          </p:cNvSpPr>
          <p:nvPr/>
        </p:nvSpPr>
        <p:spPr bwMode="auto">
          <a:xfrm>
            <a:off x="6248400" y="2133600"/>
            <a:ext cx="2895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These follow how many individuals in a cohort of 1000 survive to a given age (here represented as % of maximal life span).  </a:t>
            </a:r>
          </a:p>
          <a:p>
            <a:r>
              <a:rPr lang="en-US"/>
              <a:t>Survivorship curves come in many forms. Here we describe only 3 forms.</a:t>
            </a:r>
          </a:p>
        </p:txBody>
      </p:sp>
      <p:sp>
        <p:nvSpPr>
          <p:cNvPr id="25605" name="Line 18"/>
          <p:cNvSpPr>
            <a:spLocks noChangeShapeType="1"/>
          </p:cNvSpPr>
          <p:nvPr/>
        </p:nvSpPr>
        <p:spPr bwMode="auto">
          <a:xfrm flipV="1">
            <a:off x="990600" y="1524000"/>
            <a:ext cx="2667000" cy="243840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6" name="Rectangle 19"/>
          <p:cNvSpPr>
            <a:spLocks noChangeArrowheads="1"/>
          </p:cNvSpPr>
          <p:nvPr/>
        </p:nvSpPr>
        <p:spPr bwMode="auto">
          <a:xfrm>
            <a:off x="3124200" y="1143000"/>
            <a:ext cx="35401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Note the semi-logarithmic axis.</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914400" y="0"/>
            <a:ext cx="6162675" cy="4005263"/>
            <a:chOff x="335" y="536"/>
            <a:chExt cx="3882" cy="2523"/>
          </a:xfrm>
        </p:grpSpPr>
        <p:pic>
          <p:nvPicPr>
            <p:cNvPr id="26628" name="Picture 3" descr="52_05SurvivorshipCurve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 y="536"/>
              <a:ext cx="3882" cy="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4"/>
            <p:cNvSpPr txBox="1">
              <a:spLocks noChangeArrowheads="1"/>
            </p:cNvSpPr>
            <p:nvPr/>
          </p:nvSpPr>
          <p:spPr bwMode="auto">
            <a:xfrm>
              <a:off x="3207" y="83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Times New Roman" charset="0"/>
                </a:rPr>
                <a:t>I</a:t>
              </a:r>
              <a:endParaRPr kumimoji="1" lang="en-US" sz="1600" b="1">
                <a:solidFill>
                  <a:schemeClr val="tx1"/>
                </a:solidFill>
                <a:latin typeface="Arial" charset="0"/>
              </a:endParaRPr>
            </a:p>
          </p:txBody>
        </p:sp>
        <p:sp>
          <p:nvSpPr>
            <p:cNvPr id="26630" name="Text Box 5"/>
            <p:cNvSpPr txBox="1">
              <a:spLocks noChangeArrowheads="1"/>
            </p:cNvSpPr>
            <p:nvPr/>
          </p:nvSpPr>
          <p:spPr bwMode="auto">
            <a:xfrm>
              <a:off x="2453" y="1512"/>
              <a:ext cx="2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Times New Roman" charset="0"/>
                </a:rPr>
                <a:t>II</a:t>
              </a:r>
              <a:endParaRPr kumimoji="1" lang="en-US" sz="1600" b="1">
                <a:solidFill>
                  <a:schemeClr val="tx1"/>
                </a:solidFill>
                <a:latin typeface="Arial" charset="0"/>
              </a:endParaRPr>
            </a:p>
          </p:txBody>
        </p:sp>
        <p:sp>
          <p:nvSpPr>
            <p:cNvPr id="26631" name="Text Box 6"/>
            <p:cNvSpPr txBox="1">
              <a:spLocks noChangeArrowheads="1"/>
            </p:cNvSpPr>
            <p:nvPr/>
          </p:nvSpPr>
          <p:spPr bwMode="auto">
            <a:xfrm>
              <a:off x="1573" y="2308"/>
              <a:ext cx="2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Times New Roman" charset="0"/>
                </a:rPr>
                <a:t>III</a:t>
              </a:r>
            </a:p>
          </p:txBody>
        </p:sp>
        <p:sp>
          <p:nvSpPr>
            <p:cNvPr id="26632" name="Text Box 7"/>
            <p:cNvSpPr txBox="1">
              <a:spLocks noChangeArrowheads="1"/>
            </p:cNvSpPr>
            <p:nvPr/>
          </p:nvSpPr>
          <p:spPr bwMode="auto">
            <a:xfrm>
              <a:off x="2332" y="263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50</a:t>
              </a:r>
            </a:p>
          </p:txBody>
        </p:sp>
        <p:sp>
          <p:nvSpPr>
            <p:cNvPr id="26633" name="Text Box 8"/>
            <p:cNvSpPr txBox="1">
              <a:spLocks noChangeArrowheads="1"/>
            </p:cNvSpPr>
            <p:nvPr/>
          </p:nvSpPr>
          <p:spPr bwMode="auto">
            <a:xfrm>
              <a:off x="3780" y="2632"/>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a:t>
              </a:r>
            </a:p>
          </p:txBody>
        </p:sp>
        <p:sp>
          <p:nvSpPr>
            <p:cNvPr id="26634" name="Text Box 9"/>
            <p:cNvSpPr txBox="1">
              <a:spLocks noChangeArrowheads="1"/>
            </p:cNvSpPr>
            <p:nvPr/>
          </p:nvSpPr>
          <p:spPr bwMode="auto">
            <a:xfrm>
              <a:off x="886" y="264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a:t>
              </a:r>
            </a:p>
          </p:txBody>
        </p:sp>
        <p:sp>
          <p:nvSpPr>
            <p:cNvPr id="26635" name="Text Box 10"/>
            <p:cNvSpPr txBox="1">
              <a:spLocks noChangeArrowheads="1"/>
            </p:cNvSpPr>
            <p:nvPr/>
          </p:nvSpPr>
          <p:spPr bwMode="auto">
            <a:xfrm>
              <a:off x="778" y="251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a:t>
              </a:r>
            </a:p>
          </p:txBody>
        </p:sp>
        <p:sp>
          <p:nvSpPr>
            <p:cNvPr id="26636" name="Text Box 11"/>
            <p:cNvSpPr txBox="1">
              <a:spLocks noChangeArrowheads="1"/>
            </p:cNvSpPr>
            <p:nvPr/>
          </p:nvSpPr>
          <p:spPr bwMode="auto">
            <a:xfrm>
              <a:off x="705" y="190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a:t>
              </a:r>
            </a:p>
          </p:txBody>
        </p:sp>
        <p:sp>
          <p:nvSpPr>
            <p:cNvPr id="26637" name="Text Box 12"/>
            <p:cNvSpPr txBox="1">
              <a:spLocks noChangeArrowheads="1"/>
            </p:cNvSpPr>
            <p:nvPr/>
          </p:nvSpPr>
          <p:spPr bwMode="auto">
            <a:xfrm>
              <a:off x="650" y="1301"/>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a:t>
              </a:r>
            </a:p>
          </p:txBody>
        </p:sp>
        <p:sp>
          <p:nvSpPr>
            <p:cNvPr id="26638" name="Text Box 13"/>
            <p:cNvSpPr txBox="1">
              <a:spLocks noChangeArrowheads="1"/>
            </p:cNvSpPr>
            <p:nvPr/>
          </p:nvSpPr>
          <p:spPr bwMode="auto">
            <a:xfrm>
              <a:off x="556" y="701"/>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1,000</a:t>
              </a:r>
            </a:p>
          </p:txBody>
        </p:sp>
        <p:sp>
          <p:nvSpPr>
            <p:cNvPr id="26639" name="Text Box 14"/>
            <p:cNvSpPr txBox="1">
              <a:spLocks noChangeArrowheads="1"/>
            </p:cNvSpPr>
            <p:nvPr/>
          </p:nvSpPr>
          <p:spPr bwMode="auto">
            <a:xfrm>
              <a:off x="1695" y="2807"/>
              <a:ext cx="20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Percentage of maximum life span</a:t>
              </a:r>
            </a:p>
          </p:txBody>
        </p:sp>
        <p:sp>
          <p:nvSpPr>
            <p:cNvPr id="26640" name="Text Box 15"/>
            <p:cNvSpPr txBox="1">
              <a:spLocks noChangeArrowheads="1"/>
            </p:cNvSpPr>
            <p:nvPr/>
          </p:nvSpPr>
          <p:spPr bwMode="auto">
            <a:xfrm rot="16200000" flipH="1">
              <a:off x="-515" y="1522"/>
              <a:ext cx="19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Number of survivors (log scale)</a:t>
              </a:r>
            </a:p>
          </p:txBody>
        </p:sp>
      </p:grpSp>
      <p:sp>
        <p:nvSpPr>
          <p:cNvPr id="26627" name="Rectangle 17"/>
          <p:cNvSpPr>
            <a:spLocks noChangeArrowheads="1"/>
          </p:cNvSpPr>
          <p:nvPr/>
        </p:nvSpPr>
        <p:spPr bwMode="auto">
          <a:xfrm>
            <a:off x="0" y="3933825"/>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Type I</a:t>
            </a:r>
            <a:r>
              <a:rPr lang="en-US"/>
              <a:t> survivorship curves are characterized by mortality concentrated in senescing (ageing) older stages.</a:t>
            </a:r>
          </a:p>
          <a:p>
            <a:endParaRPr lang="en-US"/>
          </a:p>
          <a:p>
            <a:r>
              <a:rPr lang="en-US"/>
              <a:t>In </a:t>
            </a:r>
            <a:r>
              <a:rPr lang="en-US" b="1"/>
              <a:t>Type II</a:t>
            </a:r>
            <a:r>
              <a:rPr lang="en-US"/>
              <a:t> survivorship curves mortality is independent of age (the curve is linear in semilogarithmic axes). </a:t>
            </a:r>
          </a:p>
          <a:p>
            <a:endParaRPr lang="en-US"/>
          </a:p>
          <a:p>
            <a:r>
              <a:rPr lang="en-US"/>
              <a:t>In </a:t>
            </a:r>
            <a:r>
              <a:rPr lang="en-US" b="1"/>
              <a:t>Type III</a:t>
            </a:r>
            <a:r>
              <a:rPr lang="en-US"/>
              <a:t> survivorship curves mortality is concentrated in young individuals.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990600" y="228601"/>
            <a:ext cx="6096000" cy="3352800"/>
            <a:chOff x="494" y="781"/>
            <a:chExt cx="4292" cy="2883"/>
          </a:xfrm>
        </p:grpSpPr>
        <p:pic>
          <p:nvPicPr>
            <p:cNvPr id="27653" name="Picture 3" descr="52_04SquirrelSurviorCurve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 y="781"/>
              <a:ext cx="4286" cy="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
            <p:cNvSpPr txBox="1">
              <a:spLocks noChangeArrowheads="1"/>
            </p:cNvSpPr>
            <p:nvPr/>
          </p:nvSpPr>
          <p:spPr bwMode="auto">
            <a:xfrm>
              <a:off x="768" y="802"/>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1000</a:t>
              </a:r>
            </a:p>
          </p:txBody>
        </p:sp>
        <p:sp>
          <p:nvSpPr>
            <p:cNvPr id="27655" name="Text Box 5"/>
            <p:cNvSpPr txBox="1">
              <a:spLocks noChangeArrowheads="1"/>
            </p:cNvSpPr>
            <p:nvPr/>
          </p:nvSpPr>
          <p:spPr bwMode="auto">
            <a:xfrm>
              <a:off x="836" y="1556"/>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100</a:t>
              </a:r>
            </a:p>
          </p:txBody>
        </p:sp>
        <p:sp>
          <p:nvSpPr>
            <p:cNvPr id="27656" name="Text Box 6"/>
            <p:cNvSpPr txBox="1">
              <a:spLocks noChangeArrowheads="1"/>
            </p:cNvSpPr>
            <p:nvPr/>
          </p:nvSpPr>
          <p:spPr bwMode="auto">
            <a:xfrm>
              <a:off x="900" y="230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a:t>
              </a:r>
            </a:p>
          </p:txBody>
        </p:sp>
        <p:sp>
          <p:nvSpPr>
            <p:cNvPr id="27657" name="Text Box 7"/>
            <p:cNvSpPr txBox="1">
              <a:spLocks noChangeArrowheads="1"/>
            </p:cNvSpPr>
            <p:nvPr/>
          </p:nvSpPr>
          <p:spPr bwMode="auto">
            <a:xfrm>
              <a:off x="979" y="308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a:t>
              </a:r>
            </a:p>
          </p:txBody>
        </p:sp>
        <p:sp>
          <p:nvSpPr>
            <p:cNvPr id="27658" name="Text Box 8"/>
            <p:cNvSpPr txBox="1">
              <a:spLocks noChangeArrowheads="1"/>
            </p:cNvSpPr>
            <p:nvPr/>
          </p:nvSpPr>
          <p:spPr bwMode="auto">
            <a:xfrm rot="16200000" flipH="1">
              <a:off x="-334" y="1953"/>
              <a:ext cx="1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Number of survivors (log scale)</a:t>
              </a:r>
            </a:p>
          </p:txBody>
        </p:sp>
        <p:sp>
          <p:nvSpPr>
            <p:cNvPr id="27659" name="Text Box 9"/>
            <p:cNvSpPr txBox="1">
              <a:spLocks noChangeArrowheads="1"/>
            </p:cNvSpPr>
            <p:nvPr/>
          </p:nvSpPr>
          <p:spPr bwMode="auto">
            <a:xfrm>
              <a:off x="1114" y="321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a:t>
              </a:r>
            </a:p>
          </p:txBody>
        </p:sp>
        <p:sp>
          <p:nvSpPr>
            <p:cNvPr id="27660" name="Text Box 10"/>
            <p:cNvSpPr txBox="1">
              <a:spLocks noChangeArrowheads="1"/>
            </p:cNvSpPr>
            <p:nvPr/>
          </p:nvSpPr>
          <p:spPr bwMode="auto">
            <a:xfrm>
              <a:off x="1802" y="320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a:t>
              </a:r>
            </a:p>
          </p:txBody>
        </p:sp>
        <p:sp>
          <p:nvSpPr>
            <p:cNvPr id="27661" name="Text Box 11"/>
            <p:cNvSpPr txBox="1">
              <a:spLocks noChangeArrowheads="1"/>
            </p:cNvSpPr>
            <p:nvPr/>
          </p:nvSpPr>
          <p:spPr bwMode="auto">
            <a:xfrm>
              <a:off x="2494" y="321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4</a:t>
              </a:r>
            </a:p>
          </p:txBody>
        </p:sp>
        <p:sp>
          <p:nvSpPr>
            <p:cNvPr id="27662" name="Text Box 12"/>
            <p:cNvSpPr txBox="1">
              <a:spLocks noChangeArrowheads="1"/>
            </p:cNvSpPr>
            <p:nvPr/>
          </p:nvSpPr>
          <p:spPr bwMode="auto">
            <a:xfrm>
              <a:off x="3186" y="321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6</a:t>
              </a:r>
            </a:p>
          </p:txBody>
        </p:sp>
        <p:sp>
          <p:nvSpPr>
            <p:cNvPr id="27663" name="Text Box 13"/>
            <p:cNvSpPr txBox="1">
              <a:spLocks noChangeArrowheads="1"/>
            </p:cNvSpPr>
            <p:nvPr/>
          </p:nvSpPr>
          <p:spPr bwMode="auto">
            <a:xfrm>
              <a:off x="3883" y="320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8</a:t>
              </a:r>
            </a:p>
          </p:txBody>
        </p:sp>
        <p:sp>
          <p:nvSpPr>
            <p:cNvPr id="27664" name="Text Box 14"/>
            <p:cNvSpPr txBox="1">
              <a:spLocks noChangeArrowheads="1"/>
            </p:cNvSpPr>
            <p:nvPr/>
          </p:nvSpPr>
          <p:spPr bwMode="auto">
            <a:xfrm>
              <a:off x="4528" y="320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a:t>
              </a:r>
            </a:p>
          </p:txBody>
        </p:sp>
        <p:sp>
          <p:nvSpPr>
            <p:cNvPr id="27665" name="Text Box 15"/>
            <p:cNvSpPr txBox="1">
              <a:spLocks noChangeArrowheads="1"/>
            </p:cNvSpPr>
            <p:nvPr/>
          </p:nvSpPr>
          <p:spPr bwMode="auto">
            <a:xfrm>
              <a:off x="2559" y="3395"/>
              <a:ext cx="7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Age (years)</a:t>
              </a:r>
            </a:p>
          </p:txBody>
        </p:sp>
        <p:sp>
          <p:nvSpPr>
            <p:cNvPr id="27666" name="Line 16"/>
            <p:cNvSpPr>
              <a:spLocks noChangeShapeType="1"/>
            </p:cNvSpPr>
            <p:nvPr/>
          </p:nvSpPr>
          <p:spPr bwMode="auto">
            <a:xfrm>
              <a:off x="2395" y="2584"/>
              <a:ext cx="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7667" name="Text Box 17"/>
            <p:cNvSpPr txBox="1">
              <a:spLocks noChangeArrowheads="1"/>
            </p:cNvSpPr>
            <p:nvPr/>
          </p:nvSpPr>
          <p:spPr bwMode="auto">
            <a:xfrm>
              <a:off x="1947" y="2469"/>
              <a:ext cx="4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Males</a:t>
              </a:r>
            </a:p>
          </p:txBody>
        </p:sp>
        <p:sp>
          <p:nvSpPr>
            <p:cNvPr id="27668" name="Text Box 18"/>
            <p:cNvSpPr txBox="1">
              <a:spLocks noChangeArrowheads="1"/>
            </p:cNvSpPr>
            <p:nvPr/>
          </p:nvSpPr>
          <p:spPr bwMode="auto">
            <a:xfrm>
              <a:off x="3661" y="1972"/>
              <a:ext cx="6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Females</a:t>
              </a:r>
            </a:p>
          </p:txBody>
        </p:sp>
        <p:sp>
          <p:nvSpPr>
            <p:cNvPr id="27669" name="Line 19"/>
            <p:cNvSpPr>
              <a:spLocks noChangeShapeType="1"/>
            </p:cNvSpPr>
            <p:nvPr/>
          </p:nvSpPr>
          <p:spPr bwMode="auto">
            <a:xfrm flipV="1">
              <a:off x="3462" y="2115"/>
              <a:ext cx="216" cy="25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7652" name="Rectangle 21"/>
          <p:cNvSpPr>
            <a:spLocks noChangeArrowheads="1"/>
          </p:cNvSpPr>
          <p:nvPr/>
        </p:nvSpPr>
        <p:spPr bwMode="auto">
          <a:xfrm>
            <a:off x="304800" y="6094589"/>
            <a:ext cx="840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Mortality is relatively independent of age (but in this case, it is sex-dependent. It is higher for males than for females).</a:t>
            </a:r>
          </a:p>
        </p:txBody>
      </p:sp>
      <p:sp>
        <p:nvSpPr>
          <p:cNvPr id="2" name="TextBox 1"/>
          <p:cNvSpPr txBox="1"/>
          <p:nvPr/>
        </p:nvSpPr>
        <p:spPr>
          <a:xfrm>
            <a:off x="457201" y="4191000"/>
            <a:ext cx="8153400" cy="1938992"/>
          </a:xfrm>
          <a:prstGeom prst="rect">
            <a:avLst/>
          </a:prstGeom>
          <a:noFill/>
        </p:spPr>
        <p:txBody>
          <a:bodyPr wrap="square" rtlCol="0">
            <a:spAutoFit/>
          </a:bodyPr>
          <a:lstStyle/>
          <a:p>
            <a:r>
              <a:rPr lang="en-US" dirty="0" smtClean="0"/>
              <a:t>Belding’s ground squirrels have Type____ survivorship curves. Survivorship is __________ in females than males</a:t>
            </a:r>
          </a:p>
          <a:p>
            <a:r>
              <a:rPr lang="en-US" dirty="0"/>
              <a:t> </a:t>
            </a:r>
            <a:r>
              <a:rPr lang="en-US" dirty="0" smtClean="0"/>
              <a:t> A) I, higher</a:t>
            </a:r>
          </a:p>
          <a:p>
            <a:r>
              <a:rPr lang="en-US" dirty="0" smtClean="0"/>
              <a:t>	B) II, higher</a:t>
            </a:r>
          </a:p>
          <a:p>
            <a:r>
              <a:rPr lang="en-US" dirty="0"/>
              <a:t>	</a:t>
            </a:r>
            <a:r>
              <a:rPr lang="en-US" dirty="0" smtClean="0"/>
              <a:t>	C) III, higher</a:t>
            </a:r>
          </a:p>
          <a:p>
            <a:r>
              <a:rPr lang="en-US" dirty="0"/>
              <a:t>	</a:t>
            </a:r>
            <a:r>
              <a:rPr lang="en-US" dirty="0" smtClean="0"/>
              <a:t>		D) II, lower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447800" y="685800"/>
            <a:ext cx="5749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Of course, reproduction is also age-dependent:</a:t>
            </a:r>
          </a:p>
        </p:txBody>
      </p:sp>
      <p:pic>
        <p:nvPicPr>
          <p:cNvPr id="28675" name="Picture 6" descr="52_02SquirrelReproTable_T.jpg                                  0038BBDB101                            BDD4EB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7069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1371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pic>
        <p:nvPicPr>
          <p:cNvPr id="2867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962400"/>
            <a:ext cx="3860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304800"/>
            <a:ext cx="9144000"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We can combine data on survivorship curves with data on age-specific fecundity to predict how a population will grow.  We will not do it. Instead, I will describe the simplest possible model of population growth.</a:t>
            </a:r>
          </a:p>
          <a:p>
            <a:endParaRPr lang="en-US"/>
          </a:p>
          <a:p>
            <a:r>
              <a:rPr lang="en-US"/>
              <a:t>Suppose that a population grows according to the following rule</a:t>
            </a:r>
          </a:p>
          <a:p>
            <a:endParaRPr lang="en-US"/>
          </a:p>
          <a:p>
            <a:r>
              <a:rPr lang="en-US"/>
              <a:t>                                   N</a:t>
            </a:r>
            <a:r>
              <a:rPr lang="en-US" baseline="-25000"/>
              <a:t>t+1</a:t>
            </a:r>
            <a:r>
              <a:rPr lang="en-US"/>
              <a:t> = N</a:t>
            </a:r>
            <a:r>
              <a:rPr lang="en-US" baseline="-25000"/>
              <a:t>t  + </a:t>
            </a:r>
            <a:r>
              <a:rPr lang="en-US"/>
              <a:t>N</a:t>
            </a:r>
            <a:r>
              <a:rPr lang="en-US" baseline="-25000"/>
              <a:t>t </a:t>
            </a:r>
            <a:r>
              <a:rPr lang="en-US"/>
              <a:t>(b - d) = N</a:t>
            </a:r>
            <a:r>
              <a:rPr lang="en-US" baseline="-25000"/>
              <a:t>t</a:t>
            </a:r>
            <a:r>
              <a:rPr lang="en-US"/>
              <a:t>(R)</a:t>
            </a:r>
          </a:p>
          <a:p>
            <a:r>
              <a:rPr lang="en-US" baseline="30000"/>
              <a:t>Where </a:t>
            </a:r>
          </a:p>
          <a:p>
            <a:r>
              <a:rPr lang="en-US" sz="1800" baseline="30000"/>
              <a:t>Nt+1 = population size at time t+1 (time is measured in years)</a:t>
            </a:r>
          </a:p>
          <a:p>
            <a:r>
              <a:rPr lang="en-US" sz="1800" baseline="30000"/>
              <a:t>Nt = population size at time t </a:t>
            </a:r>
          </a:p>
          <a:p>
            <a:r>
              <a:rPr lang="en-US" sz="1800" baseline="30000"/>
              <a:t>b=per capita birth rate (births/individual per year)</a:t>
            </a:r>
          </a:p>
          <a:p>
            <a:r>
              <a:rPr lang="en-US" sz="1800" baseline="30000"/>
              <a:t>d=per capita death rate (deaths/individual per year).</a:t>
            </a:r>
          </a:p>
          <a:p>
            <a:r>
              <a:rPr lang="en-US" sz="1800" baseline="30000"/>
              <a:t>R= 1+ b-d</a:t>
            </a:r>
            <a:endParaRPr lang="en-US"/>
          </a:p>
          <a:p>
            <a:endParaRPr lang="en-US"/>
          </a:p>
          <a:p>
            <a:r>
              <a:rPr lang="en-US"/>
              <a:t>Imagine that you start at time 0 with N</a:t>
            </a:r>
            <a:r>
              <a:rPr lang="en-US" baseline="-25000"/>
              <a:t>0</a:t>
            </a:r>
            <a:r>
              <a:rPr lang="en-US"/>
              <a:t> individuals then</a:t>
            </a:r>
          </a:p>
          <a:p>
            <a:endParaRPr lang="en-US"/>
          </a:p>
          <a:p>
            <a:r>
              <a:rPr lang="en-US" sz="1600"/>
              <a:t>Time              0       1                     2                                                          3                    n                                Individuals   N</a:t>
            </a:r>
            <a:r>
              <a:rPr lang="en-US" sz="1600" baseline="-25000"/>
              <a:t>0        </a:t>
            </a:r>
            <a:r>
              <a:rPr lang="en-US" sz="1600"/>
              <a:t>(R) N</a:t>
            </a:r>
            <a:r>
              <a:rPr lang="en-US" sz="1600" baseline="-25000"/>
              <a:t>0      </a:t>
            </a:r>
            <a:r>
              <a:rPr lang="en-US" sz="1600"/>
              <a:t>(R) N</a:t>
            </a:r>
            <a:r>
              <a:rPr lang="en-US" sz="1600" baseline="-25000"/>
              <a:t>1</a:t>
            </a:r>
            <a:r>
              <a:rPr lang="en-US" sz="1600"/>
              <a:t> = (R)(R) N</a:t>
            </a:r>
            <a:r>
              <a:rPr lang="en-US" sz="1600" baseline="-25000"/>
              <a:t>0</a:t>
            </a:r>
            <a:r>
              <a:rPr lang="en-US" sz="1600"/>
              <a:t> = (</a:t>
            </a:r>
            <a:r>
              <a:rPr lang="en-US" sz="1600" baseline="-25000"/>
              <a:t> </a:t>
            </a:r>
            <a:r>
              <a:rPr lang="en-US" sz="1600"/>
              <a:t>R)</a:t>
            </a:r>
            <a:r>
              <a:rPr lang="en-US" sz="1600" baseline="30000"/>
              <a:t>2</a:t>
            </a:r>
            <a:r>
              <a:rPr lang="en-US" sz="1600"/>
              <a:t>N</a:t>
            </a:r>
            <a:r>
              <a:rPr lang="en-US" sz="1600" baseline="-25000"/>
              <a:t>0                                        </a:t>
            </a:r>
            <a:r>
              <a:rPr lang="en-US" sz="1600"/>
              <a:t>(R)</a:t>
            </a:r>
            <a:r>
              <a:rPr lang="en-US" sz="1600" baseline="30000"/>
              <a:t>3</a:t>
            </a:r>
            <a:r>
              <a:rPr lang="en-US" sz="1600"/>
              <a:t>N</a:t>
            </a:r>
            <a:r>
              <a:rPr lang="en-US" sz="1600" baseline="-25000"/>
              <a:t>0</a:t>
            </a:r>
            <a:r>
              <a:rPr lang="en-US" sz="1600"/>
              <a:t>       (R)</a:t>
            </a:r>
            <a:r>
              <a:rPr lang="en-US" sz="1600" baseline="30000"/>
              <a:t>n</a:t>
            </a:r>
            <a:r>
              <a:rPr lang="en-US" sz="1600"/>
              <a:t>N</a:t>
            </a:r>
            <a:r>
              <a:rPr lang="en-US" sz="1600" baseline="-25000"/>
              <a:t>0</a:t>
            </a:r>
            <a:r>
              <a:rPr lang="en-US" sz="1600"/>
              <a:t> </a:t>
            </a:r>
            <a:endParaRPr lang="en-US" sz="1600" baseline="-25000"/>
          </a:p>
          <a:p>
            <a:endParaRPr lang="en-US" sz="16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143000" y="304800"/>
            <a:ext cx="74771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t>N</a:t>
            </a:r>
            <a:r>
              <a:rPr lang="en-US" baseline="-25000"/>
              <a:t>t+1</a:t>
            </a:r>
            <a:r>
              <a:rPr lang="en-US"/>
              <a:t> = Nt + N</a:t>
            </a:r>
            <a:r>
              <a:rPr lang="en-US" baseline="-25000"/>
              <a:t>t</a:t>
            </a:r>
            <a:r>
              <a:rPr lang="en-US"/>
              <a:t>(b - d) = (1+ (b-d))N</a:t>
            </a:r>
            <a:r>
              <a:rPr lang="en-US" baseline="-25000"/>
              <a:t>t</a:t>
            </a:r>
          </a:p>
          <a:p>
            <a:pPr algn="ctr"/>
            <a:r>
              <a:rPr lang="en-US"/>
              <a:t>Lets define</a:t>
            </a:r>
            <a:r>
              <a:rPr lang="en-US" baseline="-25000"/>
              <a:t> </a:t>
            </a:r>
            <a:r>
              <a:rPr lang="en-US"/>
              <a:t>R = (1+ (b-d)) </a:t>
            </a:r>
          </a:p>
          <a:p>
            <a:pPr algn="ctr"/>
            <a:r>
              <a:rPr lang="en-US"/>
              <a:t>Thus, N</a:t>
            </a:r>
            <a:r>
              <a:rPr lang="en-US" baseline="-25000"/>
              <a:t>n</a:t>
            </a:r>
            <a:r>
              <a:rPr lang="en-US"/>
              <a:t> = (R)</a:t>
            </a:r>
            <a:r>
              <a:rPr lang="en-US" baseline="30000"/>
              <a:t>n</a:t>
            </a:r>
            <a:r>
              <a:rPr lang="en-US"/>
              <a:t>N</a:t>
            </a:r>
            <a:r>
              <a:rPr lang="en-US" baseline="-25000"/>
              <a:t>0</a:t>
            </a:r>
          </a:p>
          <a:p>
            <a:pPr algn="ctr"/>
            <a:endParaRPr lang="en-US"/>
          </a:p>
          <a:p>
            <a:pPr algn="ctr"/>
            <a:r>
              <a:rPr lang="en-US"/>
              <a:t>If R &gt; 1, that is if b &gt; d                If R &lt; 1, that is if b &lt; d</a:t>
            </a:r>
          </a:p>
          <a:p>
            <a:pPr algn="ctr"/>
            <a:r>
              <a:rPr lang="en-US"/>
              <a:t>then the population grows            then the population declines</a:t>
            </a: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67000"/>
            <a:ext cx="5689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6"/>
          <p:cNvSpPr>
            <a:spLocks noChangeArrowheads="1"/>
          </p:cNvSpPr>
          <p:nvPr/>
        </p:nvSpPr>
        <p:spPr bwMode="auto">
          <a:xfrm>
            <a:off x="288925" y="6178550"/>
            <a:ext cx="1841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baseline="-250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 y="609600"/>
            <a:ext cx="8686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Homework: Assume that R = 1.2 (population grows by 20% each year) and 0.8 (the population declines by 20% each year) , and N</a:t>
            </a:r>
            <a:r>
              <a:rPr lang="en-US" baseline="-25000"/>
              <a:t>0</a:t>
            </a:r>
            <a:r>
              <a:rPr lang="en-US"/>
              <a:t> is 10. Fill the following table and plot N</a:t>
            </a:r>
            <a:r>
              <a:rPr lang="en-US" baseline="-25000"/>
              <a:t>t</a:t>
            </a:r>
            <a:r>
              <a:rPr lang="en-US"/>
              <a:t> against time: </a:t>
            </a:r>
            <a:endParaRPr lang="en-US" baseline="-25000"/>
          </a:p>
        </p:txBody>
      </p:sp>
      <p:graphicFrame>
        <p:nvGraphicFramePr>
          <p:cNvPr id="86075" name="Group 59"/>
          <p:cNvGraphicFramePr>
            <a:graphicFrameLocks noGrp="1"/>
          </p:cNvGraphicFramePr>
          <p:nvPr>
            <p:extLst>
              <p:ext uri="{D42A27DB-BD31-4B8C-83A1-F6EECF244321}">
                <p14:modId xmlns:p14="http://schemas.microsoft.com/office/powerpoint/2010/main" val="3844069150"/>
              </p:ext>
            </p:extLst>
          </p:nvPr>
        </p:nvGraphicFramePr>
        <p:xfrm>
          <a:off x="1143000" y="1752600"/>
          <a:ext cx="4953000" cy="4389120"/>
        </p:xfrm>
        <a:graphic>
          <a:graphicData uri="http://schemas.openxmlformats.org/drawingml/2006/table">
            <a:tbl>
              <a:tblPr/>
              <a:tblGrid>
                <a:gridCol w="1651000"/>
                <a:gridCol w="1651000"/>
                <a:gridCol w="1651000"/>
              </a:tblGrid>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N</a:t>
                      </a:r>
                      <a:r>
                        <a:rPr kumimoji="0" lang="en-US" sz="1800" b="0" i="0" u="none" strike="noStrike" cap="none" normalizeH="0" baseline="-25000">
                          <a:ln>
                            <a:noFill/>
                          </a:ln>
                          <a:solidFill>
                            <a:schemeClr val="tx1"/>
                          </a:solidFill>
                          <a:effectLst/>
                          <a:latin typeface="Comic Sans MS" charset="0"/>
                          <a:ea typeface="ＭＳ Ｐゴシック" charset="0"/>
                          <a:cs typeface="ＭＳ Ｐゴシック" charset="0"/>
                        </a:rPr>
                        <a:t>t</a:t>
                      </a: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 (R=1.2)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N</a:t>
                      </a:r>
                      <a:r>
                        <a:rPr kumimoji="0" lang="en-US" sz="1800" b="0" i="0" u="none" strike="noStrike" cap="none" normalizeH="0" baseline="-25000">
                          <a:ln>
                            <a:noFill/>
                          </a:ln>
                          <a:solidFill>
                            <a:schemeClr val="tx1"/>
                          </a:solidFill>
                          <a:effectLst/>
                          <a:latin typeface="Comic Sans MS" charset="0"/>
                          <a:ea typeface="ＭＳ Ｐゴシック" charset="0"/>
                          <a:cs typeface="ＭＳ Ｐゴシック" charset="0"/>
                        </a:rPr>
                        <a:t>t</a:t>
                      </a: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 (R=0.8)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omic Sans MS" charset="0"/>
                          <a:ea typeface="ＭＳ Ｐゴシック" charset="0"/>
                          <a:cs typeface="ＭＳ Ｐゴシック"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01" name="Rectangle 60"/>
          <p:cNvSpPr>
            <a:spLocks noChangeArrowheads="1"/>
          </p:cNvSpPr>
          <p:nvPr/>
        </p:nvSpPr>
        <p:spPr bwMode="auto">
          <a:xfrm>
            <a:off x="6823075" y="2017713"/>
            <a:ext cx="15509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Recall that </a:t>
            </a:r>
          </a:p>
          <a:p>
            <a:r>
              <a:rPr lang="en-US"/>
              <a:t>N</a:t>
            </a:r>
            <a:r>
              <a:rPr lang="en-US" baseline="-25000"/>
              <a:t>n</a:t>
            </a:r>
            <a:r>
              <a:rPr lang="en-US"/>
              <a:t> = (R)</a:t>
            </a:r>
            <a:r>
              <a:rPr lang="en-US" baseline="30000"/>
              <a:t>n</a:t>
            </a:r>
            <a:r>
              <a:rPr lang="en-US"/>
              <a:t>N</a:t>
            </a:r>
            <a:r>
              <a:rPr lang="en-US" baseline="-25000"/>
              <a:t>0</a:t>
            </a:r>
          </a:p>
        </p:txBody>
      </p:sp>
      <p:sp>
        <p:nvSpPr>
          <p:cNvPr id="31802" name="Rectangle 61"/>
          <p:cNvSpPr>
            <a:spLocks noChangeArrowheads="1"/>
          </p:cNvSpPr>
          <p:nvPr/>
        </p:nvSpPr>
        <p:spPr bwMode="auto">
          <a:xfrm>
            <a:off x="7966075" y="4965700"/>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0" y="457200"/>
            <a:ext cx="184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sz="2400"/>
          </a:p>
        </p:txBody>
      </p:sp>
      <p:sp>
        <p:nvSpPr>
          <p:cNvPr id="14339" name="Rectangle 4"/>
          <p:cNvSpPr>
            <a:spLocks noChangeArrowheads="1"/>
          </p:cNvSpPr>
          <p:nvPr/>
        </p:nvSpPr>
        <p:spPr bwMode="auto">
          <a:xfrm>
            <a:off x="641350" y="379413"/>
            <a:ext cx="81216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Population ecology is the study of populations. It studies how organisms are distributed in space and time.  </a:t>
            </a:r>
          </a:p>
          <a:p>
            <a:endParaRPr lang="en-US" sz="2400" dirty="0"/>
          </a:p>
          <a:p>
            <a:endParaRPr lang="en-US" sz="2400" dirty="0"/>
          </a:p>
          <a:p>
            <a:r>
              <a:rPr lang="en-US" sz="2400" dirty="0"/>
              <a:t>Translation</a:t>
            </a:r>
          </a:p>
          <a:p>
            <a:r>
              <a:rPr lang="en-US" sz="2400" dirty="0"/>
              <a:t>Population ecologists study how the numbers of organisms change in time, how they are distributed in space, and what are the factors (biotic and abiotic) that produce these changes.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362200" y="609600"/>
            <a:ext cx="243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a:t>TO REMEMBER</a:t>
            </a:r>
          </a:p>
        </p:txBody>
      </p:sp>
      <p:sp>
        <p:nvSpPr>
          <p:cNvPr id="32771" name="TextBox 2"/>
          <p:cNvSpPr txBox="1">
            <a:spLocks noChangeArrowheads="1"/>
          </p:cNvSpPr>
          <p:nvPr/>
        </p:nvSpPr>
        <p:spPr bwMode="auto">
          <a:xfrm>
            <a:off x="1066800" y="1676400"/>
            <a:ext cx="7620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a:t>-The simplest model of population growth assumes that </a:t>
            </a:r>
          </a:p>
          <a:p>
            <a:r>
              <a:rPr lang="en-US" sz="2400"/>
              <a:t>-individuals have the same chance of dying from time t to time t+1 (prob of death = d)</a:t>
            </a:r>
          </a:p>
          <a:p>
            <a:r>
              <a:rPr lang="en-US" sz="2400"/>
              <a:t>-individuals on average have a reproductive rate equal to b</a:t>
            </a:r>
          </a:p>
          <a:p>
            <a:r>
              <a:rPr lang="en-US" sz="2400"/>
              <a:t>-Thus N</a:t>
            </a:r>
            <a:r>
              <a:rPr lang="en-US" sz="2400" baseline="-25000"/>
              <a:t>t+1 </a:t>
            </a:r>
            <a:r>
              <a:rPr lang="en-US" sz="2400"/>
              <a:t>= N</a:t>
            </a:r>
            <a:r>
              <a:rPr lang="en-US" sz="2400" baseline="-25000"/>
              <a:t>t</a:t>
            </a:r>
            <a:r>
              <a:rPr lang="en-US" sz="2400"/>
              <a:t>(1+b-d) =RN</a:t>
            </a:r>
            <a:r>
              <a:rPr lang="en-US" sz="2400" baseline="-25000"/>
              <a:t>t</a:t>
            </a:r>
            <a:r>
              <a:rPr lang="en-US" sz="2400"/>
              <a:t> </a:t>
            </a:r>
          </a:p>
          <a:p>
            <a:endParaRPr lang="en-US" sz="2400"/>
          </a:p>
          <a:p>
            <a:r>
              <a:rPr lang="en-US" sz="2400"/>
              <a:t>This implies that N</a:t>
            </a:r>
            <a:r>
              <a:rPr lang="en-US" sz="2400" baseline="-25000"/>
              <a:t>n</a:t>
            </a:r>
            <a:r>
              <a:rPr lang="en-US" sz="2400"/>
              <a:t> = R</a:t>
            </a:r>
            <a:r>
              <a:rPr lang="en-US" sz="2400" baseline="30000"/>
              <a:t>n</a:t>
            </a:r>
            <a:r>
              <a:rPr lang="en-US" sz="2400"/>
              <a:t>N</a:t>
            </a:r>
            <a:r>
              <a:rPr lang="en-US" sz="2400" baseline="-25000"/>
              <a:t>0</a:t>
            </a:r>
            <a:endParaRPr lang="en-US" sz="2400"/>
          </a:p>
          <a:p>
            <a:endParaRPr lang="en-US" sz="2400"/>
          </a:p>
          <a:p>
            <a:r>
              <a:rPr lang="en-US" sz="2400"/>
              <a:t>If R &gt; 1 populations grows, if R &lt; 1 it decreases.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391400" cy="4401205"/>
          </a:xfrm>
          <a:prstGeom prst="rect">
            <a:avLst/>
          </a:prstGeom>
          <a:noFill/>
        </p:spPr>
        <p:txBody>
          <a:bodyPr wrap="square" rtlCol="0">
            <a:spAutoFit/>
          </a:bodyPr>
          <a:lstStyle/>
          <a:p>
            <a:r>
              <a:rPr lang="en-US" dirty="0" smtClean="0"/>
              <a:t>The R value of the deer population that winters in the Pinedale Anticline area is ≈  0.7. If the initial population in 2011 is 3000 deer, the population in 2015 will be</a:t>
            </a:r>
          </a:p>
          <a:p>
            <a:r>
              <a:rPr lang="en-US" dirty="0"/>
              <a:t>a</a:t>
            </a:r>
            <a:r>
              <a:rPr lang="en-US" dirty="0" smtClean="0"/>
              <a:t>pproximately (Hint, N</a:t>
            </a:r>
            <a:r>
              <a:rPr lang="en-US" baseline="-25000" dirty="0" smtClean="0"/>
              <a:t>0</a:t>
            </a:r>
            <a:r>
              <a:rPr lang="en-US" dirty="0" smtClean="0"/>
              <a:t> = 3000).</a:t>
            </a:r>
          </a:p>
          <a:p>
            <a:endParaRPr lang="en-US" dirty="0"/>
          </a:p>
          <a:p>
            <a:pPr marL="457200" indent="-457200">
              <a:buAutoNum type="alphaUcParenR"/>
            </a:pPr>
            <a:r>
              <a:rPr lang="en-US" dirty="0" smtClean="0"/>
              <a:t>2100</a:t>
            </a:r>
          </a:p>
          <a:p>
            <a:pPr marL="457200" indent="-457200">
              <a:buAutoNum type="alphaUcParenR"/>
            </a:pPr>
            <a:r>
              <a:rPr lang="en-US" dirty="0" smtClean="0"/>
              <a:t>3300</a:t>
            </a:r>
          </a:p>
          <a:p>
            <a:pPr marL="457200" indent="-457200">
              <a:buAutoNum type="alphaUcParenR"/>
            </a:pPr>
            <a:r>
              <a:rPr lang="en-US" dirty="0" smtClean="0"/>
              <a:t>1029</a:t>
            </a:r>
          </a:p>
          <a:p>
            <a:pPr marL="457200" indent="-457200">
              <a:buAutoNum type="alphaUcParenR"/>
            </a:pPr>
            <a:r>
              <a:rPr lang="en-US" dirty="0" smtClean="0"/>
              <a:t>720</a:t>
            </a:r>
          </a:p>
          <a:p>
            <a:pPr marL="457200" indent="-457200">
              <a:buAutoNum type="alphaUcParenR"/>
            </a:pPr>
            <a:r>
              <a:rPr lang="en-US" dirty="0" smtClean="0"/>
              <a:t>504</a:t>
            </a:r>
          </a:p>
          <a:p>
            <a:pPr marL="457200" indent="-457200">
              <a:buAutoNum type="alphaUcParenR"/>
            </a:pPr>
            <a:endParaRPr lang="en-US" dirty="0" smtClean="0"/>
          </a:p>
          <a:p>
            <a:pPr marL="457200" indent="-457200">
              <a:buAutoNum type="alphaUcParenR" startAt="3"/>
            </a:pPr>
            <a:endParaRPr lang="en-US" dirty="0" smtClean="0"/>
          </a:p>
          <a:p>
            <a:endParaRPr lang="en-US" dirty="0"/>
          </a:p>
          <a:p>
            <a:endParaRPr lang="en-US" dirty="0"/>
          </a:p>
        </p:txBody>
      </p:sp>
      <p:pic>
        <p:nvPicPr>
          <p:cNvPr id="3" name="Picture 2"/>
          <p:cNvPicPr>
            <a:picLocks noChangeAspect="1"/>
          </p:cNvPicPr>
          <p:nvPr/>
        </p:nvPicPr>
        <p:blipFill>
          <a:blip r:embed="rId2"/>
          <a:stretch>
            <a:fillRect/>
          </a:stretch>
        </p:blipFill>
        <p:spPr>
          <a:xfrm>
            <a:off x="4601340" y="1905000"/>
            <a:ext cx="4356698" cy="3276600"/>
          </a:xfrm>
          <a:prstGeom prst="rect">
            <a:avLst/>
          </a:prstGeom>
        </p:spPr>
      </p:pic>
    </p:spTree>
    <p:extLst>
      <p:ext uri="{BB962C8B-B14F-4D97-AF65-F5344CB8AC3E}">
        <p14:creationId xmlns:p14="http://schemas.microsoft.com/office/powerpoint/2010/main" val="7017655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381000"/>
            <a:ext cx="8915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 have been using the discrete for of an exponential growth equation.  Your book  uses the continuous form:</a:t>
            </a:r>
          </a:p>
          <a:p>
            <a:endParaRPr lang="en-US"/>
          </a:p>
          <a:p>
            <a:endParaRPr lang="en-US"/>
          </a:p>
          <a:p>
            <a:endParaRPr lang="en-US"/>
          </a:p>
        </p:txBody>
      </p:sp>
      <p:sp>
        <p:nvSpPr>
          <p:cNvPr id="33795" name="Rectangle 15"/>
          <p:cNvSpPr>
            <a:spLocks noChangeArrowheads="1"/>
          </p:cNvSpPr>
          <p:nvPr/>
        </p:nvSpPr>
        <p:spPr bwMode="auto">
          <a:xfrm>
            <a:off x="346075" y="3244850"/>
            <a:ext cx="52705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This differential equation has the solution:</a:t>
            </a:r>
          </a:p>
          <a:p>
            <a:endParaRPr lang="en-US"/>
          </a:p>
          <a:p>
            <a:endParaRPr lang="en-US"/>
          </a:p>
        </p:txBody>
      </p:sp>
      <p:sp>
        <p:nvSpPr>
          <p:cNvPr id="33796" name="Rectangle 22"/>
          <p:cNvSpPr>
            <a:spLocks noChangeArrowheads="1"/>
          </p:cNvSpPr>
          <p:nvPr/>
        </p:nvSpPr>
        <p:spPr bwMode="auto">
          <a:xfrm>
            <a:off x="3068638" y="4359275"/>
            <a:ext cx="18494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N(t) =N</a:t>
            </a:r>
            <a:r>
              <a:rPr lang="en-US" sz="2400" b="1" baseline="-25000"/>
              <a:t>0</a:t>
            </a:r>
            <a:r>
              <a:rPr lang="en-US" sz="2400" b="1"/>
              <a:t>e</a:t>
            </a:r>
            <a:r>
              <a:rPr lang="en-US" sz="2400" b="1" baseline="30000"/>
              <a:t>rt</a:t>
            </a:r>
            <a:endParaRPr lang="en-US" sz="2400" b="1"/>
          </a:p>
        </p:txBody>
      </p:sp>
      <p:sp>
        <p:nvSpPr>
          <p:cNvPr id="33797" name="Rectangle 23"/>
          <p:cNvSpPr>
            <a:spLocks noChangeArrowheads="1"/>
          </p:cNvSpPr>
          <p:nvPr/>
        </p:nvSpPr>
        <p:spPr bwMode="auto">
          <a:xfrm>
            <a:off x="557213" y="5178425"/>
            <a:ext cx="85867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If you do not know, or cannot remember calculus close your eyes, the equation will go away!</a:t>
            </a:r>
          </a:p>
        </p:txBody>
      </p:sp>
      <p:sp>
        <p:nvSpPr>
          <p:cNvPr id="33798" name="TextBox 19"/>
          <p:cNvSpPr txBox="1">
            <a:spLocks noChangeArrowheads="1"/>
          </p:cNvSpPr>
          <p:nvPr/>
        </p:nvSpPr>
        <p:spPr bwMode="auto">
          <a:xfrm>
            <a:off x="2362200" y="1752600"/>
            <a:ext cx="311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3200"/>
              <a:t>∆N/∆t =dN/dt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2000" y="304800"/>
            <a:ext cx="7772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exponential equation tells you that if a population has constant per-capita birth and death  rates, and birth rates exceed death rates then the population will grow very, very rapidly.</a:t>
            </a:r>
          </a:p>
        </p:txBody>
      </p:sp>
      <p:grpSp>
        <p:nvGrpSpPr>
          <p:cNvPr id="34819" name="Group 3"/>
          <p:cNvGrpSpPr>
            <a:grpSpLocks/>
          </p:cNvGrpSpPr>
          <p:nvPr/>
        </p:nvGrpSpPr>
        <p:grpSpPr bwMode="auto">
          <a:xfrm>
            <a:off x="1981200" y="2057400"/>
            <a:ext cx="5197475" cy="4098925"/>
            <a:chOff x="1250" y="1358"/>
            <a:chExt cx="3274" cy="2582"/>
          </a:xfrm>
        </p:grpSpPr>
        <p:pic>
          <p:nvPicPr>
            <p:cNvPr id="34822" name="Picture 4" descr="52_09ExponGrowthPredict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 y="1358"/>
              <a:ext cx="3270"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5"/>
            <p:cNvSpPr txBox="1">
              <a:spLocks noChangeArrowheads="1"/>
            </p:cNvSpPr>
            <p:nvPr/>
          </p:nvSpPr>
          <p:spPr bwMode="auto">
            <a:xfrm>
              <a:off x="1728" y="355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34824" name="Text Box 6"/>
            <p:cNvSpPr txBox="1">
              <a:spLocks noChangeArrowheads="1"/>
            </p:cNvSpPr>
            <p:nvPr/>
          </p:nvSpPr>
          <p:spPr bwMode="auto">
            <a:xfrm>
              <a:off x="2508" y="356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p>
          </p:txBody>
        </p:sp>
        <p:sp>
          <p:nvSpPr>
            <p:cNvPr id="34825" name="Text Box 7"/>
            <p:cNvSpPr txBox="1">
              <a:spLocks noChangeArrowheads="1"/>
            </p:cNvSpPr>
            <p:nvPr/>
          </p:nvSpPr>
          <p:spPr bwMode="auto">
            <a:xfrm>
              <a:off x="3260" y="355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a:t>
              </a:r>
            </a:p>
          </p:txBody>
        </p:sp>
        <p:sp>
          <p:nvSpPr>
            <p:cNvPr id="34826" name="Text Box 8"/>
            <p:cNvSpPr txBox="1">
              <a:spLocks noChangeArrowheads="1"/>
            </p:cNvSpPr>
            <p:nvPr/>
          </p:nvSpPr>
          <p:spPr bwMode="auto">
            <a:xfrm>
              <a:off x="4043" y="355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a:t>
              </a:r>
            </a:p>
          </p:txBody>
        </p:sp>
        <p:sp>
          <p:nvSpPr>
            <p:cNvPr id="34827" name="Text Box 9"/>
            <p:cNvSpPr txBox="1">
              <a:spLocks noChangeArrowheads="1"/>
            </p:cNvSpPr>
            <p:nvPr/>
          </p:nvSpPr>
          <p:spPr bwMode="auto">
            <a:xfrm>
              <a:off x="1617" y="343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34828" name="Text Box 10"/>
            <p:cNvSpPr txBox="1">
              <a:spLocks noChangeArrowheads="1"/>
            </p:cNvSpPr>
            <p:nvPr/>
          </p:nvSpPr>
          <p:spPr bwMode="auto">
            <a:xfrm>
              <a:off x="1498" y="2938"/>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500</a:t>
              </a:r>
            </a:p>
          </p:txBody>
        </p:sp>
        <p:sp>
          <p:nvSpPr>
            <p:cNvPr id="34829" name="Text Box 11"/>
            <p:cNvSpPr txBox="1">
              <a:spLocks noChangeArrowheads="1"/>
            </p:cNvSpPr>
            <p:nvPr/>
          </p:nvSpPr>
          <p:spPr bwMode="auto">
            <a:xfrm>
              <a:off x="1417" y="2444"/>
              <a:ext cx="3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1,000</a:t>
              </a:r>
            </a:p>
          </p:txBody>
        </p:sp>
        <p:sp>
          <p:nvSpPr>
            <p:cNvPr id="34830" name="Text Box 12"/>
            <p:cNvSpPr txBox="1">
              <a:spLocks noChangeArrowheads="1"/>
            </p:cNvSpPr>
            <p:nvPr/>
          </p:nvSpPr>
          <p:spPr bwMode="auto">
            <a:xfrm>
              <a:off x="1416" y="1945"/>
              <a:ext cx="3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1,500</a:t>
              </a:r>
            </a:p>
          </p:txBody>
        </p:sp>
        <p:sp>
          <p:nvSpPr>
            <p:cNvPr id="34831" name="Text Box 13"/>
            <p:cNvSpPr txBox="1">
              <a:spLocks noChangeArrowheads="1"/>
            </p:cNvSpPr>
            <p:nvPr/>
          </p:nvSpPr>
          <p:spPr bwMode="auto">
            <a:xfrm>
              <a:off x="1416" y="1450"/>
              <a:ext cx="3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2,000</a:t>
              </a:r>
            </a:p>
          </p:txBody>
        </p:sp>
        <p:sp>
          <p:nvSpPr>
            <p:cNvPr id="34832" name="Text Box 14"/>
            <p:cNvSpPr txBox="1">
              <a:spLocks noChangeArrowheads="1"/>
            </p:cNvSpPr>
            <p:nvPr/>
          </p:nvSpPr>
          <p:spPr bwMode="auto">
            <a:xfrm>
              <a:off x="2474" y="3726"/>
              <a:ext cx="1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Number of generations</a:t>
              </a:r>
            </a:p>
          </p:txBody>
        </p:sp>
        <p:sp>
          <p:nvSpPr>
            <p:cNvPr id="34833" name="Text Box 15"/>
            <p:cNvSpPr txBox="1">
              <a:spLocks noChangeArrowheads="1"/>
            </p:cNvSpPr>
            <p:nvPr/>
          </p:nvSpPr>
          <p:spPr bwMode="auto">
            <a:xfrm rot="16200000" flipH="1">
              <a:off x="676" y="2345"/>
              <a:ext cx="13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Population size (</a:t>
              </a:r>
              <a:r>
                <a:rPr kumimoji="1" lang="en-US" sz="1400" i="1">
                  <a:solidFill>
                    <a:schemeClr val="tx1"/>
                  </a:solidFill>
                  <a:latin typeface="Arial" charset="0"/>
                </a:rPr>
                <a:t>N</a:t>
              </a:r>
              <a:r>
                <a:rPr kumimoji="1" lang="en-US" sz="1400">
                  <a:solidFill>
                    <a:schemeClr val="tx1"/>
                  </a:solidFill>
                  <a:latin typeface="Arial" charset="0"/>
                </a:rPr>
                <a:t>)</a:t>
              </a:r>
            </a:p>
          </p:txBody>
        </p:sp>
        <p:sp>
          <p:nvSpPr>
            <p:cNvPr id="34834" name="Text Box 16"/>
            <p:cNvSpPr txBox="1">
              <a:spLocks noChangeArrowheads="1"/>
            </p:cNvSpPr>
            <p:nvPr/>
          </p:nvSpPr>
          <p:spPr bwMode="auto">
            <a:xfrm>
              <a:off x="2267" y="1615"/>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i="1">
                  <a:solidFill>
                    <a:schemeClr val="tx1"/>
                  </a:solidFill>
                  <a:latin typeface="Arial" charset="0"/>
                </a:rPr>
                <a:t>dN</a:t>
              </a:r>
            </a:p>
          </p:txBody>
        </p:sp>
        <p:sp>
          <p:nvSpPr>
            <p:cNvPr id="34835" name="Line 17"/>
            <p:cNvSpPr>
              <a:spLocks noChangeShapeType="1"/>
            </p:cNvSpPr>
            <p:nvPr/>
          </p:nvSpPr>
          <p:spPr bwMode="auto">
            <a:xfrm>
              <a:off x="2330" y="1788"/>
              <a:ext cx="15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4836" name="Text Box 18"/>
            <p:cNvSpPr txBox="1">
              <a:spLocks noChangeArrowheads="1"/>
            </p:cNvSpPr>
            <p:nvPr/>
          </p:nvSpPr>
          <p:spPr bwMode="auto">
            <a:xfrm>
              <a:off x="2279" y="1756"/>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i="1">
                  <a:solidFill>
                    <a:schemeClr val="tx1"/>
                  </a:solidFill>
                  <a:latin typeface="Arial" charset="0"/>
                </a:rPr>
                <a:t>dt</a:t>
              </a:r>
            </a:p>
          </p:txBody>
        </p:sp>
        <p:sp>
          <p:nvSpPr>
            <p:cNvPr id="34837" name="Text Box 19"/>
            <p:cNvSpPr txBox="1">
              <a:spLocks noChangeArrowheads="1"/>
            </p:cNvSpPr>
            <p:nvPr/>
          </p:nvSpPr>
          <p:spPr bwMode="auto">
            <a:xfrm>
              <a:off x="2468" y="1676"/>
              <a:ext cx="1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sym typeface="Symbol" charset="0"/>
                </a:rPr>
                <a:t>=</a:t>
              </a:r>
              <a:endParaRPr kumimoji="1" lang="en-US" sz="1400">
                <a:solidFill>
                  <a:schemeClr val="tx1"/>
                </a:solidFill>
                <a:latin typeface="Arial" charset="0"/>
              </a:endParaRPr>
            </a:p>
          </p:txBody>
        </p:sp>
        <p:sp>
          <p:nvSpPr>
            <p:cNvPr id="34838" name="Text Box 20"/>
            <p:cNvSpPr txBox="1">
              <a:spLocks noChangeArrowheads="1"/>
            </p:cNvSpPr>
            <p:nvPr/>
          </p:nvSpPr>
          <p:spPr bwMode="auto">
            <a:xfrm>
              <a:off x="2560" y="1692"/>
              <a:ext cx="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1.0</a:t>
              </a:r>
              <a:r>
                <a:rPr kumimoji="1" lang="en-US" sz="1400" b="1" i="1">
                  <a:solidFill>
                    <a:schemeClr val="tx1"/>
                  </a:solidFill>
                  <a:latin typeface="Arial" charset="0"/>
                </a:rPr>
                <a:t>N</a:t>
              </a:r>
              <a:endParaRPr kumimoji="1" lang="en-US" sz="1400" b="1">
                <a:solidFill>
                  <a:schemeClr val="tx1"/>
                </a:solidFill>
                <a:latin typeface="Arial" charset="0"/>
              </a:endParaRPr>
            </a:p>
          </p:txBody>
        </p:sp>
        <p:sp>
          <p:nvSpPr>
            <p:cNvPr id="34839" name="Text Box 21"/>
            <p:cNvSpPr txBox="1">
              <a:spLocks noChangeArrowheads="1"/>
            </p:cNvSpPr>
            <p:nvPr/>
          </p:nvSpPr>
          <p:spPr bwMode="auto">
            <a:xfrm>
              <a:off x="3319" y="2019"/>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i="1">
                  <a:solidFill>
                    <a:schemeClr val="tx1"/>
                  </a:solidFill>
                  <a:latin typeface="Arial" charset="0"/>
                </a:rPr>
                <a:t>dN</a:t>
              </a:r>
            </a:p>
          </p:txBody>
        </p:sp>
        <p:sp>
          <p:nvSpPr>
            <p:cNvPr id="34840" name="Line 22"/>
            <p:cNvSpPr>
              <a:spLocks noChangeShapeType="1"/>
            </p:cNvSpPr>
            <p:nvPr/>
          </p:nvSpPr>
          <p:spPr bwMode="auto">
            <a:xfrm>
              <a:off x="3381" y="2192"/>
              <a:ext cx="15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4841" name="Text Box 23"/>
            <p:cNvSpPr txBox="1">
              <a:spLocks noChangeArrowheads="1"/>
            </p:cNvSpPr>
            <p:nvPr/>
          </p:nvSpPr>
          <p:spPr bwMode="auto">
            <a:xfrm>
              <a:off x="3332" y="2160"/>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i="1">
                  <a:solidFill>
                    <a:schemeClr val="tx1"/>
                  </a:solidFill>
                  <a:latin typeface="Arial" charset="0"/>
                </a:rPr>
                <a:t>dt</a:t>
              </a:r>
            </a:p>
          </p:txBody>
        </p:sp>
        <p:sp>
          <p:nvSpPr>
            <p:cNvPr id="34842" name="Text Box 24"/>
            <p:cNvSpPr txBox="1">
              <a:spLocks noChangeArrowheads="1"/>
            </p:cNvSpPr>
            <p:nvPr/>
          </p:nvSpPr>
          <p:spPr bwMode="auto">
            <a:xfrm>
              <a:off x="3517" y="2073"/>
              <a:ext cx="1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sym typeface="Symbol" charset="0"/>
                </a:rPr>
                <a:t>=</a:t>
              </a:r>
              <a:endParaRPr kumimoji="1" lang="en-US" sz="1400">
                <a:solidFill>
                  <a:schemeClr val="tx1"/>
                </a:solidFill>
                <a:latin typeface="Arial" charset="0"/>
              </a:endParaRPr>
            </a:p>
          </p:txBody>
        </p:sp>
        <p:sp>
          <p:nvSpPr>
            <p:cNvPr id="34843" name="Text Box 25"/>
            <p:cNvSpPr txBox="1">
              <a:spLocks noChangeArrowheads="1"/>
            </p:cNvSpPr>
            <p:nvPr/>
          </p:nvSpPr>
          <p:spPr bwMode="auto">
            <a:xfrm>
              <a:off x="3602" y="2090"/>
              <a:ext cx="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0.5</a:t>
              </a:r>
              <a:r>
                <a:rPr kumimoji="1" lang="en-US" sz="1400" b="1" i="1">
                  <a:solidFill>
                    <a:schemeClr val="tx1"/>
                  </a:solidFill>
                  <a:latin typeface="Arial" charset="0"/>
                </a:rPr>
                <a:t>N</a:t>
              </a:r>
              <a:endParaRPr kumimoji="1" lang="en-US" sz="1400" b="1">
                <a:solidFill>
                  <a:schemeClr val="tx1"/>
                </a:solidFill>
                <a:latin typeface="Arial" charset="0"/>
              </a:endParaRPr>
            </a:p>
          </p:txBody>
        </p:sp>
      </p:grpSp>
      <p:sp>
        <p:nvSpPr>
          <p:cNvPr id="34820" name="Line 26"/>
          <p:cNvSpPr>
            <a:spLocks noChangeShapeType="1"/>
          </p:cNvSpPr>
          <p:nvPr/>
        </p:nvSpPr>
        <p:spPr bwMode="auto">
          <a:xfrm flipV="1">
            <a:off x="4800600" y="5715000"/>
            <a:ext cx="9906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1" name="Rectangle 27"/>
          <p:cNvSpPr>
            <a:spLocks noChangeArrowheads="1"/>
          </p:cNvSpPr>
          <p:nvPr/>
        </p:nvSpPr>
        <p:spPr bwMode="auto">
          <a:xfrm>
            <a:off x="4953000" y="6172200"/>
            <a:ext cx="8318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years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52_05_exponential_growt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5471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8"/>
          <p:cNvSpPr>
            <a:spLocks noChangeArrowheads="1"/>
          </p:cNvSpPr>
          <p:nvPr/>
        </p:nvSpPr>
        <p:spPr bwMode="auto">
          <a:xfrm>
            <a:off x="401638" y="4627563"/>
            <a:ext cx="85899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Populations that are re-bounding after harvest (sometimes they do…) or that are invading new unoccupied spaces (islands) grow exponentially. The figure is for Elephants in Kruger National Park, South Africa.</a:t>
            </a:r>
          </a:p>
        </p:txBody>
      </p:sp>
      <p:pic>
        <p:nvPicPr>
          <p:cNvPr id="36867" name="Picture 19" descr="52_10ExponGrowthElephant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418263"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20"/>
          <p:cNvSpPr txBox="1">
            <a:spLocks noChangeArrowheads="1"/>
          </p:cNvSpPr>
          <p:nvPr/>
        </p:nvSpPr>
        <p:spPr bwMode="auto">
          <a:xfrm>
            <a:off x="2493963" y="373697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1900</a:t>
            </a:r>
          </a:p>
        </p:txBody>
      </p:sp>
      <p:sp>
        <p:nvSpPr>
          <p:cNvPr id="36869" name="Text Box 21"/>
          <p:cNvSpPr txBox="1">
            <a:spLocks noChangeArrowheads="1"/>
          </p:cNvSpPr>
          <p:nvPr/>
        </p:nvSpPr>
        <p:spPr bwMode="auto">
          <a:xfrm>
            <a:off x="3681413" y="3741738"/>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1920</a:t>
            </a:r>
          </a:p>
        </p:txBody>
      </p:sp>
      <p:sp>
        <p:nvSpPr>
          <p:cNvPr id="36870" name="Text Box 22"/>
          <p:cNvSpPr txBox="1">
            <a:spLocks noChangeArrowheads="1"/>
          </p:cNvSpPr>
          <p:nvPr/>
        </p:nvSpPr>
        <p:spPr bwMode="auto">
          <a:xfrm>
            <a:off x="4868863" y="3741738"/>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1940</a:t>
            </a:r>
          </a:p>
        </p:txBody>
      </p:sp>
      <p:sp>
        <p:nvSpPr>
          <p:cNvPr id="36871" name="Text Box 23"/>
          <p:cNvSpPr txBox="1">
            <a:spLocks noChangeArrowheads="1"/>
          </p:cNvSpPr>
          <p:nvPr/>
        </p:nvSpPr>
        <p:spPr bwMode="auto">
          <a:xfrm>
            <a:off x="6067425" y="3741738"/>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1960</a:t>
            </a:r>
          </a:p>
        </p:txBody>
      </p:sp>
      <p:sp>
        <p:nvSpPr>
          <p:cNvPr id="36872" name="Text Box 24"/>
          <p:cNvSpPr txBox="1">
            <a:spLocks noChangeArrowheads="1"/>
          </p:cNvSpPr>
          <p:nvPr/>
        </p:nvSpPr>
        <p:spPr bwMode="auto">
          <a:xfrm>
            <a:off x="7254875" y="3741738"/>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1980</a:t>
            </a:r>
          </a:p>
        </p:txBody>
      </p:sp>
      <p:sp>
        <p:nvSpPr>
          <p:cNvPr id="36873" name="Text Box 25"/>
          <p:cNvSpPr txBox="1">
            <a:spLocks noChangeArrowheads="1"/>
          </p:cNvSpPr>
          <p:nvPr/>
        </p:nvSpPr>
        <p:spPr bwMode="auto">
          <a:xfrm>
            <a:off x="5129213" y="4046538"/>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Year</a:t>
            </a:r>
          </a:p>
        </p:txBody>
      </p:sp>
      <p:sp>
        <p:nvSpPr>
          <p:cNvPr id="36874" name="Text Box 26"/>
          <p:cNvSpPr txBox="1">
            <a:spLocks noChangeArrowheads="1"/>
          </p:cNvSpPr>
          <p:nvPr/>
        </p:nvSpPr>
        <p:spPr bwMode="auto">
          <a:xfrm>
            <a:off x="2455863" y="35099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a:t>
            </a:r>
          </a:p>
        </p:txBody>
      </p:sp>
      <p:sp>
        <p:nvSpPr>
          <p:cNvPr id="36875" name="Text Box 27"/>
          <p:cNvSpPr txBox="1">
            <a:spLocks noChangeArrowheads="1"/>
          </p:cNvSpPr>
          <p:nvPr/>
        </p:nvSpPr>
        <p:spPr bwMode="auto">
          <a:xfrm>
            <a:off x="2098675" y="2711450"/>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2,000</a:t>
            </a:r>
          </a:p>
        </p:txBody>
      </p:sp>
      <p:sp>
        <p:nvSpPr>
          <p:cNvPr id="36876" name="Text Box 28"/>
          <p:cNvSpPr txBox="1">
            <a:spLocks noChangeArrowheads="1"/>
          </p:cNvSpPr>
          <p:nvPr/>
        </p:nvSpPr>
        <p:spPr bwMode="auto">
          <a:xfrm>
            <a:off x="2098675" y="1911350"/>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4,000</a:t>
            </a:r>
          </a:p>
        </p:txBody>
      </p:sp>
      <p:sp>
        <p:nvSpPr>
          <p:cNvPr id="36877" name="Text Box 29"/>
          <p:cNvSpPr txBox="1">
            <a:spLocks noChangeArrowheads="1"/>
          </p:cNvSpPr>
          <p:nvPr/>
        </p:nvSpPr>
        <p:spPr bwMode="auto">
          <a:xfrm>
            <a:off x="2098675" y="1123950"/>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6,000</a:t>
            </a:r>
          </a:p>
        </p:txBody>
      </p:sp>
      <p:sp>
        <p:nvSpPr>
          <p:cNvPr id="36878" name="Text Box 30"/>
          <p:cNvSpPr txBox="1">
            <a:spLocks noChangeArrowheads="1"/>
          </p:cNvSpPr>
          <p:nvPr/>
        </p:nvSpPr>
        <p:spPr bwMode="auto">
          <a:xfrm>
            <a:off x="2098675" y="325438"/>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8,000</a:t>
            </a:r>
          </a:p>
        </p:txBody>
      </p:sp>
      <p:sp>
        <p:nvSpPr>
          <p:cNvPr id="36879" name="Text Box 31"/>
          <p:cNvSpPr txBox="1">
            <a:spLocks noChangeArrowheads="1"/>
          </p:cNvSpPr>
          <p:nvPr/>
        </p:nvSpPr>
        <p:spPr bwMode="auto">
          <a:xfrm rot="16200000" flipH="1">
            <a:off x="685800" y="1719263"/>
            <a:ext cx="2251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Elephant population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822" y="457200"/>
            <a:ext cx="9141178" cy="637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To remember about exponential growth.</a:t>
            </a:r>
          </a:p>
          <a:p>
            <a:endParaRPr lang="en-US" sz="2400" dirty="0"/>
          </a:p>
          <a:p>
            <a:r>
              <a:rPr lang="en-US" sz="2400" dirty="0"/>
              <a:t>Populations grow exponentially if:</a:t>
            </a:r>
          </a:p>
          <a:p>
            <a:r>
              <a:rPr lang="en-US" sz="2400" dirty="0"/>
              <a:t>-per-capita birth rates and death rates remain relatively constant</a:t>
            </a:r>
          </a:p>
          <a:p>
            <a:r>
              <a:rPr lang="en-US" sz="2400" dirty="0"/>
              <a:t>-birth rate exceeds death </a:t>
            </a:r>
            <a:r>
              <a:rPr lang="en-US" sz="2400" dirty="0" smtClean="0"/>
              <a:t>rate</a:t>
            </a:r>
          </a:p>
          <a:p>
            <a:r>
              <a:rPr lang="en-US" sz="2400" dirty="0" smtClean="0"/>
              <a:t>(if r=0 the population is steady, if r &lt; 0 the population is declining mortality &gt; birth rate)</a:t>
            </a:r>
            <a:endParaRPr lang="en-US" sz="2400" dirty="0"/>
          </a:p>
          <a:p>
            <a:endParaRPr lang="en-US" sz="2400" dirty="0"/>
          </a:p>
          <a:p>
            <a:r>
              <a:rPr lang="en-US" sz="2400" dirty="0"/>
              <a:t>Exponentially growing populations grow very rapidly indeed…They grow in a compound interest-like fashion. The parameter that </a:t>
            </a:r>
            <a:r>
              <a:rPr lang="en-US" sz="2400" dirty="0" err="1"/>
              <a:t>goberns</a:t>
            </a:r>
            <a:r>
              <a:rPr lang="en-US" sz="2400" dirty="0"/>
              <a:t> the rate of growth is called r</a:t>
            </a:r>
          </a:p>
          <a:p>
            <a:endParaRPr lang="en-US" sz="2400" dirty="0"/>
          </a:p>
          <a:p>
            <a:r>
              <a:rPr lang="en-US" sz="2400" dirty="0"/>
              <a:t>r = </a:t>
            </a:r>
            <a:r>
              <a:rPr lang="en-US" sz="2400" b="1" dirty="0"/>
              <a:t>instantaneous </a:t>
            </a:r>
            <a:r>
              <a:rPr lang="en-US" sz="2400" dirty="0"/>
              <a:t>per capita birth-death rate.</a:t>
            </a:r>
          </a:p>
          <a:p>
            <a:endParaRPr lang="en-US" sz="2400" dirty="0"/>
          </a:p>
          <a:p>
            <a:r>
              <a:rPr lang="en-US" sz="2400" dirty="0"/>
              <a:t>Exponential growth cannot be sustained for long as animals would consume the resources that sustain them.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038350" y="22002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pic>
        <p:nvPicPr>
          <p:cNvPr id="38915" name="Picture 4" descr="52_14PopEquilibDensity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25730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2438400" y="2971800"/>
            <a:ext cx="163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000" b="1">
                <a:solidFill>
                  <a:schemeClr val="tx1"/>
                </a:solidFill>
                <a:latin typeface="Arial" charset="0"/>
              </a:rPr>
              <a:t>Density-dependent birth rate</a:t>
            </a:r>
          </a:p>
        </p:txBody>
      </p:sp>
      <p:sp>
        <p:nvSpPr>
          <p:cNvPr id="38917" name="Text Box 6"/>
          <p:cNvSpPr txBox="1">
            <a:spLocks noChangeArrowheads="1"/>
          </p:cNvSpPr>
          <p:nvPr/>
        </p:nvSpPr>
        <p:spPr bwMode="auto">
          <a:xfrm>
            <a:off x="3048000" y="1905000"/>
            <a:ext cx="11128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b="1">
                <a:solidFill>
                  <a:schemeClr val="tx1"/>
                </a:solidFill>
                <a:latin typeface="Arial" charset="0"/>
              </a:rPr>
              <a:t>Density-dependent death rate</a:t>
            </a:r>
          </a:p>
        </p:txBody>
      </p:sp>
      <p:sp>
        <p:nvSpPr>
          <p:cNvPr id="38918" name="Text Box 7"/>
          <p:cNvSpPr txBox="1">
            <a:spLocks noChangeArrowheads="1"/>
          </p:cNvSpPr>
          <p:nvPr/>
        </p:nvSpPr>
        <p:spPr bwMode="auto">
          <a:xfrm>
            <a:off x="746125" y="3570288"/>
            <a:ext cx="1112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r"/>
            <a:r>
              <a:rPr kumimoji="1" lang="en-US" sz="1000" b="1">
                <a:solidFill>
                  <a:schemeClr val="tx1"/>
                </a:solidFill>
                <a:latin typeface="Arial" charset="0"/>
              </a:rPr>
              <a:t>Equilibrium density</a:t>
            </a:r>
          </a:p>
        </p:txBody>
      </p:sp>
      <p:sp>
        <p:nvSpPr>
          <p:cNvPr id="38919" name="Line 8"/>
          <p:cNvSpPr>
            <a:spLocks noChangeShapeType="1"/>
          </p:cNvSpPr>
          <p:nvPr/>
        </p:nvSpPr>
        <p:spPr bwMode="auto">
          <a:xfrm flipH="1" flipV="1">
            <a:off x="1812925" y="3798888"/>
            <a:ext cx="152400" cy="165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8920" name="Text Box 10"/>
          <p:cNvSpPr txBox="1">
            <a:spLocks noChangeArrowheads="1"/>
          </p:cNvSpPr>
          <p:nvPr/>
        </p:nvSpPr>
        <p:spPr bwMode="auto">
          <a:xfrm>
            <a:off x="4960938" y="2676525"/>
            <a:ext cx="11128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b="1">
                <a:solidFill>
                  <a:schemeClr val="tx1"/>
                </a:solidFill>
                <a:latin typeface="Arial" charset="0"/>
              </a:rPr>
              <a:t>Density-independent death rate</a:t>
            </a:r>
          </a:p>
        </p:txBody>
      </p:sp>
      <p:sp>
        <p:nvSpPr>
          <p:cNvPr id="38921" name="Text Box 13"/>
          <p:cNvSpPr txBox="1">
            <a:spLocks noChangeArrowheads="1"/>
          </p:cNvSpPr>
          <p:nvPr/>
        </p:nvSpPr>
        <p:spPr bwMode="auto">
          <a:xfrm>
            <a:off x="6100763" y="2676525"/>
            <a:ext cx="10398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b="1">
                <a:solidFill>
                  <a:schemeClr val="tx1"/>
                </a:solidFill>
                <a:latin typeface="Arial" charset="0"/>
              </a:rPr>
              <a:t>Density-independent birth rate</a:t>
            </a:r>
          </a:p>
        </p:txBody>
      </p:sp>
      <p:sp>
        <p:nvSpPr>
          <p:cNvPr id="38922" name="Text Box 14"/>
          <p:cNvSpPr txBox="1">
            <a:spLocks noChangeArrowheads="1"/>
          </p:cNvSpPr>
          <p:nvPr/>
        </p:nvSpPr>
        <p:spPr bwMode="auto">
          <a:xfrm>
            <a:off x="6985000" y="2466975"/>
            <a:ext cx="154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000" b="1">
                <a:solidFill>
                  <a:schemeClr val="tx1"/>
                </a:solidFill>
                <a:latin typeface="Arial" charset="0"/>
              </a:rPr>
              <a:t>Density-dependent death rate</a:t>
            </a:r>
          </a:p>
        </p:txBody>
      </p:sp>
      <p:sp>
        <p:nvSpPr>
          <p:cNvPr id="38923" name="Text Box 17"/>
          <p:cNvSpPr txBox="1">
            <a:spLocks noChangeArrowheads="1"/>
          </p:cNvSpPr>
          <p:nvPr/>
        </p:nvSpPr>
        <p:spPr bwMode="auto">
          <a:xfrm>
            <a:off x="1303338" y="3983038"/>
            <a:ext cx="1214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a:solidFill>
                  <a:schemeClr val="tx1"/>
                </a:solidFill>
                <a:latin typeface="Arial" charset="0"/>
              </a:rPr>
              <a:t>Population density</a:t>
            </a:r>
          </a:p>
        </p:txBody>
      </p:sp>
      <p:sp>
        <p:nvSpPr>
          <p:cNvPr id="38924" name="Text Box 20"/>
          <p:cNvSpPr txBox="1">
            <a:spLocks noChangeArrowheads="1"/>
          </p:cNvSpPr>
          <p:nvPr/>
        </p:nvSpPr>
        <p:spPr bwMode="auto">
          <a:xfrm rot="16200000" flipH="1">
            <a:off x="-182562" y="2925762"/>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000">
                <a:solidFill>
                  <a:schemeClr val="tx1"/>
                </a:solidFill>
                <a:latin typeface="Arial" charset="0"/>
              </a:rPr>
              <a:t>Birth or death rate per capita</a:t>
            </a:r>
          </a:p>
        </p:txBody>
      </p:sp>
      <p:sp>
        <p:nvSpPr>
          <p:cNvPr id="38925" name="Rectangle 23"/>
          <p:cNvSpPr>
            <a:spLocks noChangeArrowheads="1"/>
          </p:cNvSpPr>
          <p:nvPr/>
        </p:nvSpPr>
        <p:spPr bwMode="auto">
          <a:xfrm>
            <a:off x="4343400" y="914400"/>
            <a:ext cx="4800600" cy="5943600"/>
          </a:xfrm>
          <a:prstGeom prst="rect">
            <a:avLst/>
          </a:prstGeom>
          <a:solidFill>
            <a:schemeClr val="bg1"/>
          </a:solidFill>
          <a:ln w="9525">
            <a:solidFill>
              <a:schemeClr val="bg1"/>
            </a:solidFill>
            <a:miter lim="800000"/>
            <a:headEnd/>
            <a:tailEnd/>
          </a:ln>
        </p:spPr>
        <p:txBody>
          <a:bodyPr wrap="none" anchor="ctr"/>
          <a:lstStyle/>
          <a:p>
            <a:endParaRPr lang="es-ES_tradnl"/>
          </a:p>
        </p:txBody>
      </p:sp>
      <p:sp>
        <p:nvSpPr>
          <p:cNvPr id="38926" name="Rectangle 24"/>
          <p:cNvSpPr>
            <a:spLocks noChangeArrowheads="1"/>
          </p:cNvSpPr>
          <p:nvPr/>
        </p:nvSpPr>
        <p:spPr bwMode="auto">
          <a:xfrm>
            <a:off x="0" y="0"/>
            <a:ext cx="80819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 some populations per-capita birth rate is not constant, it decreases with population size/density. Sometimes per-capita death rate increases with density</a:t>
            </a:r>
          </a:p>
        </p:txBody>
      </p:sp>
      <p:sp>
        <p:nvSpPr>
          <p:cNvPr id="38927" name="Rectangle 25"/>
          <p:cNvSpPr>
            <a:spLocks noChangeArrowheads="1"/>
          </p:cNvSpPr>
          <p:nvPr/>
        </p:nvSpPr>
        <p:spPr bwMode="auto">
          <a:xfrm>
            <a:off x="4497388" y="1219200"/>
            <a:ext cx="46466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These </a:t>
            </a:r>
            <a:r>
              <a:rPr lang="ja-JP" altLang="en-US"/>
              <a:t>“</a:t>
            </a:r>
            <a:r>
              <a:rPr lang="en-US"/>
              <a:t>density-dependent</a:t>
            </a:r>
            <a:r>
              <a:rPr lang="ja-JP" altLang="en-US"/>
              <a:t>”</a:t>
            </a:r>
            <a:r>
              <a:rPr lang="en-US"/>
              <a:t> processes, put the breaks on exponential growth. They sometimes lead to an equilibrium called K or the carrying capacity.</a:t>
            </a:r>
          </a:p>
          <a:p>
            <a:endParaRPr lang="en-US"/>
          </a:p>
        </p:txBody>
      </p:sp>
      <p:sp>
        <p:nvSpPr>
          <p:cNvPr id="38928" name="Rectangle 26"/>
          <p:cNvSpPr>
            <a:spLocks noChangeArrowheads="1"/>
          </p:cNvSpPr>
          <p:nvPr/>
        </p:nvSpPr>
        <p:spPr bwMode="auto">
          <a:xfrm>
            <a:off x="346075" y="4387850"/>
            <a:ext cx="39211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Density dependence in birth or death rates is sometimes (not always) the consequence of intra-specific competition for resources.</a:t>
            </a:r>
          </a:p>
          <a:p>
            <a:endParaRPr lang="en-US"/>
          </a:p>
        </p:txBody>
      </p:sp>
      <p:sp>
        <p:nvSpPr>
          <p:cNvPr id="38929" name="Rectangle 49"/>
          <p:cNvSpPr>
            <a:spLocks noChangeArrowheads="1"/>
          </p:cNvSpPr>
          <p:nvPr/>
        </p:nvSpPr>
        <p:spPr bwMode="auto">
          <a:xfrm>
            <a:off x="5410200" y="4648200"/>
            <a:ext cx="29352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K = carrying capacity</a:t>
            </a:r>
          </a:p>
          <a:p>
            <a:r>
              <a:rPr lang="en-US"/>
              <a:t>birth rate = death rate</a:t>
            </a:r>
          </a:p>
        </p:txBody>
      </p:sp>
      <p:sp>
        <p:nvSpPr>
          <p:cNvPr id="38930" name="Line 50"/>
          <p:cNvSpPr>
            <a:spLocks noChangeShapeType="1"/>
          </p:cNvSpPr>
          <p:nvPr/>
        </p:nvSpPr>
        <p:spPr bwMode="auto">
          <a:xfrm>
            <a:off x="2286000" y="3962400"/>
            <a:ext cx="3200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304800"/>
            <a:ext cx="8991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Example of density dependence. In a population of Song sparrows</a:t>
            </a:r>
            <a:r>
              <a:rPr lang="en-US" i="1"/>
              <a:t> (Melospiza melodia)</a:t>
            </a:r>
            <a:r>
              <a:rPr lang="en-US"/>
              <a:t> clutch size (the number of eggs laid per female) decreases with population density. As you would expect territoriality can have density-dependent demographic effects. </a:t>
            </a:r>
          </a:p>
        </p:txBody>
      </p:sp>
      <p:sp>
        <p:nvSpPr>
          <p:cNvPr id="39939" name="Line 3"/>
          <p:cNvSpPr>
            <a:spLocks noChangeShapeType="1"/>
          </p:cNvSpPr>
          <p:nvPr/>
        </p:nvSpPr>
        <p:spPr bwMode="auto">
          <a:xfrm flipH="1" flipV="1">
            <a:off x="2098675" y="2962275"/>
            <a:ext cx="152400" cy="165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940" name="Text Box 4"/>
          <p:cNvSpPr txBox="1">
            <a:spLocks noChangeArrowheads="1"/>
          </p:cNvSpPr>
          <p:nvPr/>
        </p:nvSpPr>
        <p:spPr bwMode="auto">
          <a:xfrm>
            <a:off x="3556000" y="2751138"/>
            <a:ext cx="1112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r"/>
            <a:r>
              <a:rPr kumimoji="1" lang="en-US" sz="1000" b="1">
                <a:solidFill>
                  <a:schemeClr val="tx1"/>
                </a:solidFill>
                <a:latin typeface="Arial" charset="0"/>
              </a:rPr>
              <a:t>Equilibrium density</a:t>
            </a:r>
          </a:p>
        </p:txBody>
      </p:sp>
      <p:sp>
        <p:nvSpPr>
          <p:cNvPr id="39941" name="Line 5"/>
          <p:cNvSpPr>
            <a:spLocks noChangeShapeType="1"/>
          </p:cNvSpPr>
          <p:nvPr/>
        </p:nvSpPr>
        <p:spPr bwMode="auto">
          <a:xfrm flipH="1" flipV="1">
            <a:off x="4632325" y="2979738"/>
            <a:ext cx="152400" cy="165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942" name="Text Box 6"/>
          <p:cNvSpPr txBox="1">
            <a:spLocks noChangeArrowheads="1"/>
          </p:cNvSpPr>
          <p:nvPr/>
        </p:nvSpPr>
        <p:spPr bwMode="auto">
          <a:xfrm>
            <a:off x="4127500" y="3167063"/>
            <a:ext cx="1214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000">
                <a:solidFill>
                  <a:schemeClr val="tx1"/>
                </a:solidFill>
                <a:latin typeface="Arial" charset="0"/>
              </a:rPr>
              <a:t>Population density</a:t>
            </a:r>
          </a:p>
        </p:txBody>
      </p:sp>
      <p:pic>
        <p:nvPicPr>
          <p:cNvPr id="39943" name="Picture 7" descr="sparrow.jpg                                                    0001700DMacintosh HD                   BCC514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46482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rot="16200000" flipH="1">
            <a:off x="823119" y="3983831"/>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Average clutch size</a:t>
            </a:r>
          </a:p>
        </p:txBody>
      </p:sp>
      <p:sp>
        <p:nvSpPr>
          <p:cNvPr id="39945" name="Text Box 9"/>
          <p:cNvSpPr txBox="1">
            <a:spLocks noChangeArrowheads="1"/>
          </p:cNvSpPr>
          <p:nvPr/>
        </p:nvSpPr>
        <p:spPr bwMode="auto">
          <a:xfrm>
            <a:off x="2487613" y="5245100"/>
            <a:ext cx="26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0</a:t>
            </a:r>
          </a:p>
        </p:txBody>
      </p:sp>
      <p:sp>
        <p:nvSpPr>
          <p:cNvPr id="39946" name="Text Box 10"/>
          <p:cNvSpPr txBox="1">
            <a:spLocks noChangeArrowheads="1"/>
          </p:cNvSpPr>
          <p:nvPr/>
        </p:nvSpPr>
        <p:spPr bwMode="auto">
          <a:xfrm>
            <a:off x="2286000" y="51117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2.8</a:t>
            </a:r>
          </a:p>
        </p:txBody>
      </p:sp>
      <p:sp>
        <p:nvSpPr>
          <p:cNvPr id="39947" name="Text Box 11"/>
          <p:cNvSpPr txBox="1">
            <a:spLocks noChangeArrowheads="1"/>
          </p:cNvSpPr>
          <p:nvPr/>
        </p:nvSpPr>
        <p:spPr bwMode="auto">
          <a:xfrm>
            <a:off x="2286000" y="47307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3.0</a:t>
            </a:r>
          </a:p>
        </p:txBody>
      </p:sp>
      <p:sp>
        <p:nvSpPr>
          <p:cNvPr id="39948" name="Text Box 12"/>
          <p:cNvSpPr txBox="1">
            <a:spLocks noChangeArrowheads="1"/>
          </p:cNvSpPr>
          <p:nvPr/>
        </p:nvSpPr>
        <p:spPr bwMode="auto">
          <a:xfrm>
            <a:off x="2286000" y="42735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3.2</a:t>
            </a:r>
          </a:p>
        </p:txBody>
      </p:sp>
      <p:sp>
        <p:nvSpPr>
          <p:cNvPr id="39949" name="Text Box 13"/>
          <p:cNvSpPr txBox="1">
            <a:spLocks noChangeArrowheads="1"/>
          </p:cNvSpPr>
          <p:nvPr/>
        </p:nvSpPr>
        <p:spPr bwMode="auto">
          <a:xfrm>
            <a:off x="2286000" y="39687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3.4</a:t>
            </a:r>
          </a:p>
        </p:txBody>
      </p:sp>
      <p:sp>
        <p:nvSpPr>
          <p:cNvPr id="39950" name="Text Box 14"/>
          <p:cNvSpPr txBox="1">
            <a:spLocks noChangeArrowheads="1"/>
          </p:cNvSpPr>
          <p:nvPr/>
        </p:nvSpPr>
        <p:spPr bwMode="auto">
          <a:xfrm>
            <a:off x="2286000" y="35115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3.6</a:t>
            </a:r>
          </a:p>
        </p:txBody>
      </p:sp>
      <p:sp>
        <p:nvSpPr>
          <p:cNvPr id="39951" name="Text Box 15"/>
          <p:cNvSpPr txBox="1">
            <a:spLocks noChangeArrowheads="1"/>
          </p:cNvSpPr>
          <p:nvPr/>
        </p:nvSpPr>
        <p:spPr bwMode="auto">
          <a:xfrm>
            <a:off x="2286000" y="31305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3.8</a:t>
            </a:r>
          </a:p>
        </p:txBody>
      </p:sp>
      <p:sp>
        <p:nvSpPr>
          <p:cNvPr id="39952" name="Text Box 16"/>
          <p:cNvSpPr txBox="1">
            <a:spLocks noChangeArrowheads="1"/>
          </p:cNvSpPr>
          <p:nvPr/>
        </p:nvSpPr>
        <p:spPr bwMode="auto">
          <a:xfrm>
            <a:off x="2362200" y="2673350"/>
            <a:ext cx="395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4.0</a:t>
            </a:r>
          </a:p>
        </p:txBody>
      </p:sp>
      <p:sp>
        <p:nvSpPr>
          <p:cNvPr id="39953" name="Text Box 17"/>
          <p:cNvSpPr txBox="1">
            <a:spLocks noChangeArrowheads="1"/>
          </p:cNvSpPr>
          <p:nvPr/>
        </p:nvSpPr>
        <p:spPr bwMode="auto">
          <a:xfrm flipH="1">
            <a:off x="3667125" y="5751513"/>
            <a:ext cx="1752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Density of females</a:t>
            </a:r>
          </a:p>
        </p:txBody>
      </p:sp>
      <p:sp>
        <p:nvSpPr>
          <p:cNvPr id="39954" name="Text Box 18"/>
          <p:cNvSpPr txBox="1">
            <a:spLocks noChangeArrowheads="1"/>
          </p:cNvSpPr>
          <p:nvPr/>
        </p:nvSpPr>
        <p:spPr bwMode="auto">
          <a:xfrm>
            <a:off x="2647950" y="5492750"/>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0</a:t>
            </a:r>
          </a:p>
        </p:txBody>
      </p:sp>
      <p:sp>
        <p:nvSpPr>
          <p:cNvPr id="39955" name="Text Box 19"/>
          <p:cNvSpPr txBox="1">
            <a:spLocks noChangeArrowheads="1"/>
          </p:cNvSpPr>
          <p:nvPr/>
        </p:nvSpPr>
        <p:spPr bwMode="auto">
          <a:xfrm>
            <a:off x="5337175" y="54975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70</a:t>
            </a:r>
          </a:p>
        </p:txBody>
      </p:sp>
      <p:sp>
        <p:nvSpPr>
          <p:cNvPr id="39956" name="Text Box 20"/>
          <p:cNvSpPr txBox="1">
            <a:spLocks noChangeArrowheads="1"/>
          </p:cNvSpPr>
          <p:nvPr/>
        </p:nvSpPr>
        <p:spPr bwMode="auto">
          <a:xfrm>
            <a:off x="2987675" y="54975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10</a:t>
            </a:r>
          </a:p>
        </p:txBody>
      </p:sp>
      <p:sp>
        <p:nvSpPr>
          <p:cNvPr id="39957" name="Text Box 21"/>
          <p:cNvSpPr txBox="1">
            <a:spLocks noChangeArrowheads="1"/>
          </p:cNvSpPr>
          <p:nvPr/>
        </p:nvSpPr>
        <p:spPr bwMode="auto">
          <a:xfrm>
            <a:off x="3390900" y="54943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20</a:t>
            </a:r>
          </a:p>
        </p:txBody>
      </p:sp>
      <p:sp>
        <p:nvSpPr>
          <p:cNvPr id="39958" name="Text Box 22"/>
          <p:cNvSpPr txBox="1">
            <a:spLocks noChangeArrowheads="1"/>
          </p:cNvSpPr>
          <p:nvPr/>
        </p:nvSpPr>
        <p:spPr bwMode="auto">
          <a:xfrm>
            <a:off x="3771900" y="54943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30</a:t>
            </a:r>
          </a:p>
        </p:txBody>
      </p:sp>
      <p:sp>
        <p:nvSpPr>
          <p:cNvPr id="39959" name="Text Box 23"/>
          <p:cNvSpPr txBox="1">
            <a:spLocks noChangeArrowheads="1"/>
          </p:cNvSpPr>
          <p:nvPr/>
        </p:nvSpPr>
        <p:spPr bwMode="auto">
          <a:xfrm>
            <a:off x="4171950" y="54927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40</a:t>
            </a:r>
          </a:p>
        </p:txBody>
      </p:sp>
      <p:sp>
        <p:nvSpPr>
          <p:cNvPr id="39960" name="Text Box 24"/>
          <p:cNvSpPr txBox="1">
            <a:spLocks noChangeArrowheads="1"/>
          </p:cNvSpPr>
          <p:nvPr/>
        </p:nvSpPr>
        <p:spPr bwMode="auto">
          <a:xfrm>
            <a:off x="4562475" y="54927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50</a:t>
            </a:r>
          </a:p>
        </p:txBody>
      </p:sp>
      <p:sp>
        <p:nvSpPr>
          <p:cNvPr id="39961" name="Text Box 25"/>
          <p:cNvSpPr txBox="1">
            <a:spLocks noChangeArrowheads="1"/>
          </p:cNvSpPr>
          <p:nvPr/>
        </p:nvSpPr>
        <p:spPr bwMode="auto">
          <a:xfrm>
            <a:off x="4953000" y="54927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60</a:t>
            </a:r>
          </a:p>
        </p:txBody>
      </p:sp>
      <p:sp>
        <p:nvSpPr>
          <p:cNvPr id="39962" name="Text Box 26"/>
          <p:cNvSpPr txBox="1">
            <a:spLocks noChangeArrowheads="1"/>
          </p:cNvSpPr>
          <p:nvPr/>
        </p:nvSpPr>
        <p:spPr bwMode="auto">
          <a:xfrm>
            <a:off x="5724525" y="54927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80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52_08a_density_dependenc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6198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54063" y="407988"/>
            <a:ext cx="8389937"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 bit of jargon:</a:t>
            </a:r>
          </a:p>
          <a:p>
            <a:endParaRPr lang="en-US"/>
          </a:p>
          <a:p>
            <a:r>
              <a:rPr lang="en-US"/>
              <a:t>What is a population? A group of individuals of the same species living in a general area (e.g. The elk population in the Snowy Range Mountains, the population of </a:t>
            </a:r>
            <a:r>
              <a:rPr lang="en-US" i="1"/>
              <a:t>Cambarus  sp.</a:t>
            </a:r>
            <a:r>
              <a:rPr lang="en-US"/>
              <a:t> Crayfish living in the drainage of the Little Laramie River). Sometimes the boundaries of the area are well defined (an island), sometimes they are arbitrary (game management area).</a:t>
            </a:r>
          </a:p>
          <a:p>
            <a:r>
              <a:rPr lang="en-US"/>
              <a:t>                             </a:t>
            </a:r>
          </a:p>
          <a:p>
            <a:r>
              <a:rPr lang="en-US"/>
              <a:t>Two Important terms</a:t>
            </a:r>
          </a:p>
          <a:p>
            <a:endParaRPr lang="en-US"/>
          </a:p>
          <a:p>
            <a:r>
              <a:rPr lang="en-US"/>
              <a:t>Population Density: The number of individuals per unit area (elk/sq. km, fish/ha,..,etc).</a:t>
            </a:r>
          </a:p>
          <a:p>
            <a:endParaRPr lang="en-US"/>
          </a:p>
          <a:p>
            <a:r>
              <a:rPr lang="en-US"/>
              <a:t>Population dispersion:  The pattern of spacing among individuals within the boundaries of the population. </a:t>
            </a:r>
          </a:p>
          <a:p>
            <a:endParaRPr lang="en-US" sz="2400"/>
          </a:p>
          <a:p>
            <a:endParaRPr 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914400"/>
            <a:ext cx="2155608" cy="830997"/>
          </a:xfrm>
          <a:prstGeom prst="rect">
            <a:avLst/>
          </a:prstGeom>
          <a:noFill/>
        </p:spPr>
        <p:txBody>
          <a:bodyPr wrap="none" rtlCol="0">
            <a:spAutoFit/>
          </a:bodyPr>
          <a:lstStyle/>
          <a:p>
            <a:r>
              <a:rPr lang="en-US" sz="2400" dirty="0" smtClean="0"/>
              <a:t>To Remember</a:t>
            </a:r>
          </a:p>
          <a:p>
            <a:endParaRPr lang="en-US" sz="2400" dirty="0"/>
          </a:p>
        </p:txBody>
      </p:sp>
      <p:sp>
        <p:nvSpPr>
          <p:cNvPr id="3" name="TextBox 2"/>
          <p:cNvSpPr txBox="1"/>
          <p:nvPr/>
        </p:nvSpPr>
        <p:spPr>
          <a:xfrm>
            <a:off x="685800" y="2209800"/>
            <a:ext cx="7008699" cy="1631216"/>
          </a:xfrm>
          <a:prstGeom prst="rect">
            <a:avLst/>
          </a:prstGeom>
          <a:noFill/>
        </p:spPr>
        <p:txBody>
          <a:bodyPr wrap="none" rtlCol="0">
            <a:spAutoFit/>
          </a:bodyPr>
          <a:lstStyle/>
          <a:p>
            <a:r>
              <a:rPr lang="en-US" dirty="0" smtClean="0"/>
              <a:t>-Often birth and mortality rates are density dependent.</a:t>
            </a:r>
          </a:p>
          <a:p>
            <a:endParaRPr lang="en-US" dirty="0"/>
          </a:p>
          <a:p>
            <a:r>
              <a:rPr lang="en-US" dirty="0" smtClean="0"/>
              <a:t>-Birth rate decreases with population density</a:t>
            </a:r>
          </a:p>
          <a:p>
            <a:endParaRPr lang="en-US" dirty="0"/>
          </a:p>
          <a:p>
            <a:r>
              <a:rPr lang="en-US" dirty="0" smtClean="0"/>
              <a:t>-Death rate (mortality) increases with population density</a:t>
            </a:r>
            <a:endParaRPr lang="en-US" dirty="0"/>
          </a:p>
        </p:txBody>
      </p:sp>
      <p:sp>
        <p:nvSpPr>
          <p:cNvPr id="4" name="TextBox 3"/>
          <p:cNvSpPr txBox="1"/>
          <p:nvPr/>
        </p:nvSpPr>
        <p:spPr>
          <a:xfrm>
            <a:off x="1447800" y="6019800"/>
            <a:ext cx="6239133" cy="400110"/>
          </a:xfrm>
          <a:prstGeom prst="rect">
            <a:avLst/>
          </a:prstGeom>
          <a:noFill/>
        </p:spPr>
        <p:txBody>
          <a:bodyPr wrap="none" rtlCol="0">
            <a:spAutoFit/>
          </a:bodyPr>
          <a:lstStyle/>
          <a:p>
            <a:r>
              <a:rPr lang="en-US" dirty="0" smtClean="0"/>
              <a:t>What is the consequence of density-dependence??</a:t>
            </a:r>
            <a:endParaRPr lang="en-US" dirty="0"/>
          </a:p>
        </p:txBody>
      </p:sp>
    </p:spTree>
    <p:extLst>
      <p:ext uri="{BB962C8B-B14F-4D97-AF65-F5344CB8AC3E}">
        <p14:creationId xmlns:p14="http://schemas.microsoft.com/office/powerpoint/2010/main" val="364666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52_13aPopGrowthCurves_U.jpg                                    00048F86&#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85800"/>
            <a:ext cx="30448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3148013" y="1304925"/>
            <a:ext cx="436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800</a:t>
            </a:r>
          </a:p>
        </p:txBody>
      </p:sp>
      <p:sp>
        <p:nvSpPr>
          <p:cNvPr id="41988" name="Text Box 4"/>
          <p:cNvSpPr txBox="1">
            <a:spLocks noChangeArrowheads="1"/>
          </p:cNvSpPr>
          <p:nvPr/>
        </p:nvSpPr>
        <p:spPr bwMode="auto">
          <a:xfrm>
            <a:off x="3162300" y="1681163"/>
            <a:ext cx="43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600</a:t>
            </a:r>
          </a:p>
        </p:txBody>
      </p:sp>
      <p:sp>
        <p:nvSpPr>
          <p:cNvPr id="41989" name="Text Box 5"/>
          <p:cNvSpPr txBox="1">
            <a:spLocks noChangeArrowheads="1"/>
          </p:cNvSpPr>
          <p:nvPr/>
        </p:nvSpPr>
        <p:spPr bwMode="auto">
          <a:xfrm>
            <a:off x="3155950" y="2049463"/>
            <a:ext cx="43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400</a:t>
            </a:r>
          </a:p>
        </p:txBody>
      </p:sp>
      <p:sp>
        <p:nvSpPr>
          <p:cNvPr id="41990" name="Text Box 6"/>
          <p:cNvSpPr txBox="1">
            <a:spLocks noChangeArrowheads="1"/>
          </p:cNvSpPr>
          <p:nvPr/>
        </p:nvSpPr>
        <p:spPr bwMode="auto">
          <a:xfrm>
            <a:off x="3163888" y="2392363"/>
            <a:ext cx="436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200</a:t>
            </a:r>
          </a:p>
        </p:txBody>
      </p:sp>
      <p:sp>
        <p:nvSpPr>
          <p:cNvPr id="41991" name="Text Box 7"/>
          <p:cNvSpPr txBox="1">
            <a:spLocks noChangeArrowheads="1"/>
          </p:cNvSpPr>
          <p:nvPr/>
        </p:nvSpPr>
        <p:spPr bwMode="auto">
          <a:xfrm>
            <a:off x="3333750" y="277336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0</a:t>
            </a:r>
          </a:p>
        </p:txBody>
      </p:sp>
      <p:sp>
        <p:nvSpPr>
          <p:cNvPr id="41992" name="Text Box 8"/>
          <p:cNvSpPr txBox="1">
            <a:spLocks noChangeArrowheads="1"/>
          </p:cNvSpPr>
          <p:nvPr/>
        </p:nvSpPr>
        <p:spPr bwMode="auto">
          <a:xfrm>
            <a:off x="3911600" y="3135313"/>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Time (days)</a:t>
            </a:r>
          </a:p>
        </p:txBody>
      </p:sp>
      <p:sp>
        <p:nvSpPr>
          <p:cNvPr id="41993" name="Text Box 9"/>
          <p:cNvSpPr txBox="1">
            <a:spLocks noChangeArrowheads="1"/>
          </p:cNvSpPr>
          <p:nvPr/>
        </p:nvSpPr>
        <p:spPr bwMode="auto">
          <a:xfrm>
            <a:off x="3481388" y="2927350"/>
            <a:ext cx="26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0</a:t>
            </a:r>
          </a:p>
        </p:txBody>
      </p:sp>
      <p:sp>
        <p:nvSpPr>
          <p:cNvPr id="41994" name="Text Box 10"/>
          <p:cNvSpPr txBox="1">
            <a:spLocks noChangeArrowheads="1"/>
          </p:cNvSpPr>
          <p:nvPr/>
        </p:nvSpPr>
        <p:spPr bwMode="auto">
          <a:xfrm>
            <a:off x="4057650" y="2927350"/>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5</a:t>
            </a:r>
          </a:p>
        </p:txBody>
      </p:sp>
      <p:sp>
        <p:nvSpPr>
          <p:cNvPr id="41995" name="Text Box 11"/>
          <p:cNvSpPr txBox="1">
            <a:spLocks noChangeArrowheads="1"/>
          </p:cNvSpPr>
          <p:nvPr/>
        </p:nvSpPr>
        <p:spPr bwMode="auto">
          <a:xfrm>
            <a:off x="4610100" y="29321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10</a:t>
            </a:r>
          </a:p>
        </p:txBody>
      </p:sp>
      <p:sp>
        <p:nvSpPr>
          <p:cNvPr id="41996" name="Text Box 12"/>
          <p:cNvSpPr txBox="1">
            <a:spLocks noChangeArrowheads="1"/>
          </p:cNvSpPr>
          <p:nvPr/>
        </p:nvSpPr>
        <p:spPr bwMode="auto">
          <a:xfrm>
            <a:off x="5210175" y="29273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15</a:t>
            </a:r>
          </a:p>
        </p:txBody>
      </p:sp>
      <p:sp>
        <p:nvSpPr>
          <p:cNvPr id="41997" name="Text Box 13"/>
          <p:cNvSpPr txBox="1">
            <a:spLocks noChangeArrowheads="1"/>
          </p:cNvSpPr>
          <p:nvPr/>
        </p:nvSpPr>
        <p:spPr bwMode="auto">
          <a:xfrm>
            <a:off x="2928938" y="860425"/>
            <a:ext cx="563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1,000</a:t>
            </a:r>
          </a:p>
        </p:txBody>
      </p:sp>
      <p:sp>
        <p:nvSpPr>
          <p:cNvPr id="41998" name="Text Box 14"/>
          <p:cNvSpPr txBox="1">
            <a:spLocks noChangeArrowheads="1"/>
          </p:cNvSpPr>
          <p:nvPr/>
        </p:nvSpPr>
        <p:spPr bwMode="auto">
          <a:xfrm rot="16200000" flipH="1">
            <a:off x="1720850" y="1906588"/>
            <a:ext cx="2160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Number of </a:t>
            </a:r>
            <a:r>
              <a:rPr kumimoji="1" lang="en-US" sz="1200" i="1">
                <a:solidFill>
                  <a:schemeClr val="tx1"/>
                </a:solidFill>
                <a:latin typeface="Arial" charset="0"/>
              </a:rPr>
              <a:t>Paramecium</a:t>
            </a:r>
            <a:r>
              <a:rPr kumimoji="1" lang="en-US" sz="1200">
                <a:solidFill>
                  <a:schemeClr val="tx1"/>
                </a:solidFill>
                <a:latin typeface="Arial" charset="0"/>
              </a:rPr>
              <a:t>/ml</a:t>
            </a:r>
          </a:p>
        </p:txBody>
      </p:sp>
      <p:sp>
        <p:nvSpPr>
          <p:cNvPr id="41999" name="Rectangle 16"/>
          <p:cNvSpPr>
            <a:spLocks noChangeArrowheads="1"/>
          </p:cNvSpPr>
          <p:nvPr/>
        </p:nvSpPr>
        <p:spPr bwMode="auto">
          <a:xfrm>
            <a:off x="1295400" y="4038600"/>
            <a:ext cx="7086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Density dependence sometimes leads to an S-shaped population growth curve. This form of growth is called </a:t>
            </a:r>
            <a:r>
              <a:rPr lang="ja-JP" altLang="en-US"/>
              <a:t>“</a:t>
            </a:r>
            <a:r>
              <a:rPr lang="en-US"/>
              <a:t>sigmoidal</a:t>
            </a:r>
            <a:r>
              <a:rPr lang="ja-JP" altLang="en-US"/>
              <a:t>”</a:t>
            </a:r>
            <a:r>
              <a:rPr lang="en-US"/>
              <a:t> (like an S) or logistic.</a:t>
            </a:r>
          </a:p>
          <a:p>
            <a:endParaRPr lang="en-US"/>
          </a:p>
          <a:p>
            <a:r>
              <a:rPr lang="en-US"/>
              <a:t>The equilibrium value that populations reach is called the carrying capacity and is denoted by K</a:t>
            </a:r>
          </a:p>
        </p:txBody>
      </p:sp>
      <p:sp>
        <p:nvSpPr>
          <p:cNvPr id="42000" name="Line 17"/>
          <p:cNvSpPr>
            <a:spLocks noChangeShapeType="1"/>
          </p:cNvSpPr>
          <p:nvPr/>
        </p:nvSpPr>
        <p:spPr bwMode="auto">
          <a:xfrm>
            <a:off x="3581400" y="1295400"/>
            <a:ext cx="2057400"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1" name="Rectangle 18"/>
          <p:cNvSpPr>
            <a:spLocks noChangeArrowheads="1"/>
          </p:cNvSpPr>
          <p:nvPr/>
        </p:nvSpPr>
        <p:spPr bwMode="auto">
          <a:xfrm>
            <a:off x="3886200" y="1066800"/>
            <a:ext cx="3397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52_12LogisticGrowth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500688"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9"/>
          <p:cNvSpPr txBox="1">
            <a:spLocks noChangeArrowheads="1"/>
          </p:cNvSpPr>
          <p:nvPr/>
        </p:nvSpPr>
        <p:spPr bwMode="auto">
          <a:xfrm>
            <a:off x="5008563" y="812800"/>
            <a:ext cx="1258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b="1">
                <a:solidFill>
                  <a:schemeClr val="tx1"/>
                </a:solidFill>
                <a:latin typeface="Arial" charset="0"/>
              </a:rPr>
              <a:t>Exponential growth</a:t>
            </a:r>
          </a:p>
        </p:txBody>
      </p:sp>
      <p:sp>
        <p:nvSpPr>
          <p:cNvPr id="43012" name="Text Box 10"/>
          <p:cNvSpPr txBox="1">
            <a:spLocks noChangeArrowheads="1"/>
          </p:cNvSpPr>
          <p:nvPr/>
        </p:nvSpPr>
        <p:spPr bwMode="auto">
          <a:xfrm>
            <a:off x="5683250" y="1639888"/>
            <a:ext cx="1646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b="1">
                <a:solidFill>
                  <a:schemeClr val="tx1"/>
                </a:solidFill>
                <a:latin typeface="Arial" charset="0"/>
              </a:rPr>
              <a:t>Logistic growth</a:t>
            </a:r>
          </a:p>
        </p:txBody>
      </p:sp>
      <p:sp>
        <p:nvSpPr>
          <p:cNvPr id="43013" name="Text Box 19"/>
          <p:cNvSpPr txBox="1">
            <a:spLocks noChangeArrowheads="1"/>
          </p:cNvSpPr>
          <p:nvPr/>
        </p:nvSpPr>
        <p:spPr bwMode="auto">
          <a:xfrm>
            <a:off x="3074988" y="1343025"/>
            <a:ext cx="97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i="1">
                <a:solidFill>
                  <a:schemeClr val="tx1"/>
                </a:solidFill>
                <a:latin typeface="Arial" charset="0"/>
              </a:rPr>
              <a:t>K </a:t>
            </a:r>
            <a:r>
              <a:rPr kumimoji="1" lang="en-US" sz="1400" b="1">
                <a:solidFill>
                  <a:schemeClr val="tx1"/>
                </a:solidFill>
                <a:latin typeface="Arial" charset="0"/>
                <a:sym typeface="Symbol" charset="0"/>
              </a:rPr>
              <a:t>= </a:t>
            </a:r>
            <a:r>
              <a:rPr kumimoji="1" lang="en-US" sz="1400" b="1">
                <a:solidFill>
                  <a:schemeClr val="tx1"/>
                </a:solidFill>
                <a:latin typeface="Arial" charset="0"/>
              </a:rPr>
              <a:t>1,500 </a:t>
            </a:r>
          </a:p>
        </p:txBody>
      </p:sp>
      <p:sp>
        <p:nvSpPr>
          <p:cNvPr id="43014" name="Text Box 21"/>
          <p:cNvSpPr txBox="1">
            <a:spLocks noChangeArrowheads="1"/>
          </p:cNvSpPr>
          <p:nvPr/>
        </p:nvSpPr>
        <p:spPr bwMode="auto">
          <a:xfrm>
            <a:off x="2873375" y="3868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43015" name="Text Box 22"/>
          <p:cNvSpPr txBox="1">
            <a:spLocks noChangeArrowheads="1"/>
          </p:cNvSpPr>
          <p:nvPr/>
        </p:nvSpPr>
        <p:spPr bwMode="auto">
          <a:xfrm>
            <a:off x="4187825" y="38782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p>
        </p:txBody>
      </p:sp>
      <p:sp>
        <p:nvSpPr>
          <p:cNvPr id="43016" name="Text Box 23"/>
          <p:cNvSpPr txBox="1">
            <a:spLocks noChangeArrowheads="1"/>
          </p:cNvSpPr>
          <p:nvPr/>
        </p:nvSpPr>
        <p:spPr bwMode="auto">
          <a:xfrm>
            <a:off x="5468938" y="387826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a:t>
            </a:r>
          </a:p>
        </p:txBody>
      </p:sp>
      <p:sp>
        <p:nvSpPr>
          <p:cNvPr id="43017" name="Text Box 24"/>
          <p:cNvSpPr txBox="1">
            <a:spLocks noChangeArrowheads="1"/>
          </p:cNvSpPr>
          <p:nvPr/>
        </p:nvSpPr>
        <p:spPr bwMode="auto">
          <a:xfrm>
            <a:off x="6778625" y="387826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a:t>
            </a:r>
          </a:p>
        </p:txBody>
      </p:sp>
      <p:sp>
        <p:nvSpPr>
          <p:cNvPr id="43018" name="Text Box 25"/>
          <p:cNvSpPr txBox="1">
            <a:spLocks noChangeArrowheads="1"/>
          </p:cNvSpPr>
          <p:nvPr/>
        </p:nvSpPr>
        <p:spPr bwMode="auto">
          <a:xfrm>
            <a:off x="2708275" y="37004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43019" name="Text Box 26"/>
          <p:cNvSpPr txBox="1">
            <a:spLocks noChangeArrowheads="1"/>
          </p:cNvSpPr>
          <p:nvPr/>
        </p:nvSpPr>
        <p:spPr bwMode="auto">
          <a:xfrm>
            <a:off x="2530475" y="2860675"/>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500</a:t>
            </a:r>
          </a:p>
        </p:txBody>
      </p:sp>
      <p:sp>
        <p:nvSpPr>
          <p:cNvPr id="43020" name="Text Box 27"/>
          <p:cNvSpPr txBox="1">
            <a:spLocks noChangeArrowheads="1"/>
          </p:cNvSpPr>
          <p:nvPr/>
        </p:nvSpPr>
        <p:spPr bwMode="auto">
          <a:xfrm>
            <a:off x="2389188" y="2019300"/>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1,000</a:t>
            </a:r>
          </a:p>
        </p:txBody>
      </p:sp>
      <p:sp>
        <p:nvSpPr>
          <p:cNvPr id="43021" name="Text Box 28"/>
          <p:cNvSpPr txBox="1">
            <a:spLocks noChangeArrowheads="1"/>
          </p:cNvSpPr>
          <p:nvPr/>
        </p:nvSpPr>
        <p:spPr bwMode="auto">
          <a:xfrm>
            <a:off x="2387600" y="1184275"/>
            <a:ext cx="627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1,500</a:t>
            </a:r>
          </a:p>
        </p:txBody>
      </p:sp>
      <p:sp>
        <p:nvSpPr>
          <p:cNvPr id="43022" name="Text Box 29"/>
          <p:cNvSpPr txBox="1">
            <a:spLocks noChangeArrowheads="1"/>
          </p:cNvSpPr>
          <p:nvPr/>
        </p:nvSpPr>
        <p:spPr bwMode="auto">
          <a:xfrm>
            <a:off x="2389188" y="342900"/>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2,000</a:t>
            </a:r>
          </a:p>
        </p:txBody>
      </p:sp>
      <p:sp>
        <p:nvSpPr>
          <p:cNvPr id="43023" name="Text Box 30"/>
          <p:cNvSpPr txBox="1">
            <a:spLocks noChangeArrowheads="1"/>
          </p:cNvSpPr>
          <p:nvPr/>
        </p:nvSpPr>
        <p:spPr bwMode="auto">
          <a:xfrm>
            <a:off x="4094163" y="4156075"/>
            <a:ext cx="1985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Number of generations</a:t>
            </a:r>
          </a:p>
        </p:txBody>
      </p:sp>
      <p:sp>
        <p:nvSpPr>
          <p:cNvPr id="43024" name="Text Box 31"/>
          <p:cNvSpPr txBox="1">
            <a:spLocks noChangeArrowheads="1"/>
          </p:cNvSpPr>
          <p:nvPr/>
        </p:nvSpPr>
        <p:spPr bwMode="auto">
          <a:xfrm rot="16200000" flipH="1">
            <a:off x="1372394" y="1905794"/>
            <a:ext cx="1697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Population size (</a:t>
            </a:r>
            <a:r>
              <a:rPr kumimoji="1" lang="en-US" sz="1400" i="1">
                <a:solidFill>
                  <a:schemeClr val="tx1"/>
                </a:solidFill>
                <a:latin typeface="Arial" charset="0"/>
              </a:rPr>
              <a:t>N</a:t>
            </a:r>
            <a:r>
              <a:rPr kumimoji="1" lang="en-US" sz="1400">
                <a:solidFill>
                  <a:schemeClr val="tx1"/>
                </a:solidFill>
                <a:latin typeface="Arial" charset="0"/>
              </a:rPr>
              <a:t>)</a:t>
            </a:r>
          </a:p>
        </p:txBody>
      </p:sp>
      <p:sp>
        <p:nvSpPr>
          <p:cNvPr id="43025" name="Rectangle 32"/>
          <p:cNvSpPr>
            <a:spLocks noChangeArrowheads="1"/>
          </p:cNvSpPr>
          <p:nvPr/>
        </p:nvSpPr>
        <p:spPr bwMode="auto">
          <a:xfrm>
            <a:off x="0" y="4876800"/>
            <a:ext cx="91773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 exponential growth populations grow without check (b-d&gt; 0). In logistic (or sigmoidal) growth the populations grow to a carrying capacity (K) as a result of density -dependent processes.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52_07_logistic_growt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524000"/>
            <a:ext cx="8918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533400" y="7620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a:t>TO REMEMBER</a:t>
            </a:r>
          </a:p>
          <a:p>
            <a:endParaRPr lang="en-US" sz="2400"/>
          </a:p>
          <a:p>
            <a:r>
              <a:rPr lang="en-US" sz="2400"/>
              <a:t>If there are </a:t>
            </a:r>
            <a:r>
              <a:rPr lang="ja-JP" altLang="en-US" sz="2400"/>
              <a:t>“</a:t>
            </a:r>
            <a:r>
              <a:rPr lang="en-US" sz="2400"/>
              <a:t>density dependent</a:t>
            </a:r>
            <a:r>
              <a:rPr lang="ja-JP" altLang="en-US" sz="2400"/>
              <a:t>”</a:t>
            </a:r>
            <a:r>
              <a:rPr lang="en-US" sz="2400"/>
              <a:t> processes and either</a:t>
            </a:r>
          </a:p>
          <a:p>
            <a:r>
              <a:rPr lang="en-US" sz="2400"/>
              <a:t>birth rate decreases with population size or death rate increases with population size, then populations grow in a sigmoidal fashion and reach and equilibrium in which birth rates balance death rates.</a:t>
            </a:r>
          </a:p>
          <a:p>
            <a:endParaRPr lang="en-US" sz="2400"/>
          </a:p>
          <a:p>
            <a:r>
              <a:rPr lang="en-US" sz="2400"/>
              <a:t>The population size at this equilibrium is called K = carrying capacity.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533400"/>
            <a:ext cx="84915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Logistic growth rarely takes place in nature in its perfect (ideal form)</a:t>
            </a:r>
          </a:p>
        </p:txBody>
      </p:sp>
      <p:pic>
        <p:nvPicPr>
          <p:cNvPr id="46083" name="Picture 3" descr="52_13bPopGrowthCurves_U.jpg                                    00048F86&#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9227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725488" y="1638300"/>
            <a:ext cx="436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180</a:t>
            </a:r>
          </a:p>
        </p:txBody>
      </p:sp>
      <p:sp>
        <p:nvSpPr>
          <p:cNvPr id="46085" name="Text Box 5"/>
          <p:cNvSpPr txBox="1">
            <a:spLocks noChangeArrowheads="1"/>
          </p:cNvSpPr>
          <p:nvPr/>
        </p:nvSpPr>
        <p:spPr bwMode="auto">
          <a:xfrm>
            <a:off x="727075" y="1947863"/>
            <a:ext cx="43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150</a:t>
            </a:r>
          </a:p>
        </p:txBody>
      </p:sp>
      <p:sp>
        <p:nvSpPr>
          <p:cNvPr id="46086" name="Text Box 6"/>
          <p:cNvSpPr txBox="1">
            <a:spLocks noChangeArrowheads="1"/>
          </p:cNvSpPr>
          <p:nvPr/>
        </p:nvSpPr>
        <p:spPr bwMode="auto">
          <a:xfrm>
            <a:off x="898525" y="340201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0</a:t>
            </a:r>
          </a:p>
        </p:txBody>
      </p:sp>
      <p:sp>
        <p:nvSpPr>
          <p:cNvPr id="46087" name="Text Box 7"/>
          <p:cNvSpPr txBox="1">
            <a:spLocks noChangeArrowheads="1"/>
          </p:cNvSpPr>
          <p:nvPr/>
        </p:nvSpPr>
        <p:spPr bwMode="auto">
          <a:xfrm>
            <a:off x="730250" y="22129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120</a:t>
            </a:r>
          </a:p>
        </p:txBody>
      </p:sp>
      <p:sp>
        <p:nvSpPr>
          <p:cNvPr id="46088" name="Text Box 8"/>
          <p:cNvSpPr txBox="1">
            <a:spLocks noChangeArrowheads="1"/>
          </p:cNvSpPr>
          <p:nvPr/>
        </p:nvSpPr>
        <p:spPr bwMode="auto">
          <a:xfrm>
            <a:off x="804863" y="25146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90</a:t>
            </a:r>
          </a:p>
        </p:txBody>
      </p:sp>
      <p:sp>
        <p:nvSpPr>
          <p:cNvPr id="46089" name="Text Box 9"/>
          <p:cNvSpPr txBox="1">
            <a:spLocks noChangeArrowheads="1"/>
          </p:cNvSpPr>
          <p:nvPr/>
        </p:nvSpPr>
        <p:spPr bwMode="auto">
          <a:xfrm>
            <a:off x="804863" y="28098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60</a:t>
            </a:r>
          </a:p>
        </p:txBody>
      </p:sp>
      <p:sp>
        <p:nvSpPr>
          <p:cNvPr id="46090" name="Text Box 10"/>
          <p:cNvSpPr txBox="1">
            <a:spLocks noChangeArrowheads="1"/>
          </p:cNvSpPr>
          <p:nvPr/>
        </p:nvSpPr>
        <p:spPr bwMode="auto">
          <a:xfrm>
            <a:off x="814388" y="30972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30</a:t>
            </a:r>
          </a:p>
        </p:txBody>
      </p:sp>
      <p:sp>
        <p:nvSpPr>
          <p:cNvPr id="46091" name="Text Box 11"/>
          <p:cNvSpPr txBox="1">
            <a:spLocks noChangeArrowheads="1"/>
          </p:cNvSpPr>
          <p:nvPr/>
        </p:nvSpPr>
        <p:spPr bwMode="auto">
          <a:xfrm>
            <a:off x="1924050" y="3840163"/>
            <a:ext cx="987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Time (days)</a:t>
            </a:r>
          </a:p>
        </p:txBody>
      </p:sp>
      <p:sp>
        <p:nvSpPr>
          <p:cNvPr id="46092" name="Text Box 12"/>
          <p:cNvSpPr txBox="1">
            <a:spLocks noChangeArrowheads="1"/>
          </p:cNvSpPr>
          <p:nvPr/>
        </p:nvSpPr>
        <p:spPr bwMode="auto">
          <a:xfrm>
            <a:off x="1039813" y="3576638"/>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0</a:t>
            </a:r>
          </a:p>
        </p:txBody>
      </p:sp>
      <p:sp>
        <p:nvSpPr>
          <p:cNvPr id="46093" name="Text Box 13"/>
          <p:cNvSpPr txBox="1">
            <a:spLocks noChangeArrowheads="1"/>
          </p:cNvSpPr>
          <p:nvPr/>
        </p:nvSpPr>
        <p:spPr bwMode="auto">
          <a:xfrm>
            <a:off x="3854450" y="357505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160</a:t>
            </a:r>
          </a:p>
        </p:txBody>
      </p:sp>
      <p:sp>
        <p:nvSpPr>
          <p:cNvPr id="46094" name="Text Box 14"/>
          <p:cNvSpPr txBox="1">
            <a:spLocks noChangeArrowheads="1"/>
          </p:cNvSpPr>
          <p:nvPr/>
        </p:nvSpPr>
        <p:spPr bwMode="auto">
          <a:xfrm>
            <a:off x="3502025" y="3579813"/>
            <a:ext cx="43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140</a:t>
            </a:r>
          </a:p>
        </p:txBody>
      </p:sp>
      <p:sp>
        <p:nvSpPr>
          <p:cNvPr id="46095" name="Text Box 15"/>
          <p:cNvSpPr txBox="1">
            <a:spLocks noChangeArrowheads="1"/>
          </p:cNvSpPr>
          <p:nvPr/>
        </p:nvSpPr>
        <p:spPr bwMode="auto">
          <a:xfrm>
            <a:off x="3140075" y="3579813"/>
            <a:ext cx="43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120</a:t>
            </a:r>
          </a:p>
        </p:txBody>
      </p:sp>
      <p:sp>
        <p:nvSpPr>
          <p:cNvPr id="46096" name="Text Box 16"/>
          <p:cNvSpPr txBox="1">
            <a:spLocks noChangeArrowheads="1"/>
          </p:cNvSpPr>
          <p:nvPr/>
        </p:nvSpPr>
        <p:spPr bwMode="auto">
          <a:xfrm>
            <a:off x="2452688" y="35845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80</a:t>
            </a:r>
          </a:p>
        </p:txBody>
      </p:sp>
      <p:sp>
        <p:nvSpPr>
          <p:cNvPr id="46097" name="Text Box 17"/>
          <p:cNvSpPr txBox="1">
            <a:spLocks noChangeArrowheads="1"/>
          </p:cNvSpPr>
          <p:nvPr/>
        </p:nvSpPr>
        <p:spPr bwMode="auto">
          <a:xfrm>
            <a:off x="2778125" y="3579813"/>
            <a:ext cx="436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100</a:t>
            </a:r>
          </a:p>
        </p:txBody>
      </p:sp>
      <p:sp>
        <p:nvSpPr>
          <p:cNvPr id="46098" name="Text Box 18"/>
          <p:cNvSpPr txBox="1">
            <a:spLocks noChangeArrowheads="1"/>
          </p:cNvSpPr>
          <p:nvPr/>
        </p:nvSpPr>
        <p:spPr bwMode="auto">
          <a:xfrm>
            <a:off x="2090738" y="35798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60</a:t>
            </a:r>
          </a:p>
        </p:txBody>
      </p:sp>
      <p:sp>
        <p:nvSpPr>
          <p:cNvPr id="46099" name="Text Box 19"/>
          <p:cNvSpPr txBox="1">
            <a:spLocks noChangeArrowheads="1"/>
          </p:cNvSpPr>
          <p:nvPr/>
        </p:nvSpPr>
        <p:spPr bwMode="auto">
          <a:xfrm>
            <a:off x="1728788" y="35798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40</a:t>
            </a:r>
          </a:p>
        </p:txBody>
      </p:sp>
      <p:sp>
        <p:nvSpPr>
          <p:cNvPr id="46100" name="Text Box 20"/>
          <p:cNvSpPr txBox="1">
            <a:spLocks noChangeArrowheads="1"/>
          </p:cNvSpPr>
          <p:nvPr/>
        </p:nvSpPr>
        <p:spPr bwMode="auto">
          <a:xfrm>
            <a:off x="1339850" y="35845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20</a:t>
            </a:r>
          </a:p>
        </p:txBody>
      </p:sp>
      <p:sp>
        <p:nvSpPr>
          <p:cNvPr id="46101" name="Text Box 21"/>
          <p:cNvSpPr txBox="1">
            <a:spLocks noChangeArrowheads="1"/>
          </p:cNvSpPr>
          <p:nvPr/>
        </p:nvSpPr>
        <p:spPr bwMode="auto">
          <a:xfrm rot="16200000" flipH="1">
            <a:off x="-368300" y="2560638"/>
            <a:ext cx="1919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Number of</a:t>
            </a:r>
            <a:r>
              <a:rPr kumimoji="1" lang="en-US" sz="1200" i="1">
                <a:solidFill>
                  <a:schemeClr val="tx1"/>
                </a:solidFill>
                <a:latin typeface="Arial" charset="0"/>
              </a:rPr>
              <a:t> Daphnia</a:t>
            </a:r>
            <a:r>
              <a:rPr kumimoji="1" lang="en-US" sz="1200">
                <a:solidFill>
                  <a:schemeClr val="tx1"/>
                </a:solidFill>
                <a:latin typeface="Arial" charset="0"/>
              </a:rPr>
              <a:t>/50 ml</a:t>
            </a:r>
          </a:p>
        </p:txBody>
      </p:sp>
      <p:sp>
        <p:nvSpPr>
          <p:cNvPr id="46102" name="Text Box 22"/>
          <p:cNvSpPr txBox="1">
            <a:spLocks noChangeArrowheads="1"/>
          </p:cNvSpPr>
          <p:nvPr/>
        </p:nvSpPr>
        <p:spPr bwMode="auto">
          <a:xfrm>
            <a:off x="0" y="4364038"/>
            <a:ext cx="42005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indent="1588">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b="1">
                <a:solidFill>
                  <a:schemeClr val="tx1"/>
                </a:solidFill>
              </a:rPr>
              <a:t>A </a:t>
            </a:r>
            <a:r>
              <a:rPr kumimoji="1" lang="en-US" sz="1600" b="1" i="1">
                <a:solidFill>
                  <a:schemeClr val="tx1"/>
                </a:solidFill>
              </a:rPr>
              <a:t>Daphnia </a:t>
            </a:r>
            <a:r>
              <a:rPr kumimoji="1" lang="en-US" sz="1600" b="1">
                <a:solidFill>
                  <a:schemeClr val="tx1"/>
                </a:solidFill>
              </a:rPr>
              <a:t>population in the lab. </a:t>
            </a:r>
            <a:r>
              <a:rPr kumimoji="1" lang="en-US" sz="1600">
                <a:solidFill>
                  <a:schemeClr val="tx1"/>
                </a:solidFill>
              </a:rPr>
              <a:t>The growth of a population of </a:t>
            </a:r>
            <a:r>
              <a:rPr kumimoji="1" lang="en-US" sz="1600" i="1">
                <a:solidFill>
                  <a:schemeClr val="tx1"/>
                </a:solidFill>
              </a:rPr>
              <a:t>Daphnia </a:t>
            </a:r>
            <a:r>
              <a:rPr kumimoji="1" lang="en-US" sz="1600">
                <a:solidFill>
                  <a:schemeClr val="tx1"/>
                </a:solidFill>
              </a:rPr>
              <a:t>in a small laboratory culture (black dots) does not correspond well to the logistic model (red curve). This population overshoots the carrying capacity of its artificial environment and then settles down to an approximately stable population size.</a:t>
            </a:r>
            <a:endParaRPr kumimoji="1" lang="en-US" sz="1200">
              <a:solidFill>
                <a:schemeClr val="tx1"/>
              </a:solidFill>
              <a:latin typeface="Arial" charset="0"/>
            </a:endParaRPr>
          </a:p>
        </p:txBody>
      </p:sp>
      <p:pic>
        <p:nvPicPr>
          <p:cNvPr id="46103" name="Picture 24" descr="52_13cPopGrowthCurves_U.jpg                                    00048F86&#10;Abhinav WG                     BD4814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1371600"/>
            <a:ext cx="377666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Text Box 25"/>
          <p:cNvSpPr txBox="1">
            <a:spLocks noChangeArrowheads="1"/>
          </p:cNvSpPr>
          <p:nvPr/>
        </p:nvSpPr>
        <p:spPr bwMode="auto">
          <a:xfrm>
            <a:off x="5246688" y="3394075"/>
            <a:ext cx="26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0</a:t>
            </a:r>
          </a:p>
        </p:txBody>
      </p:sp>
      <p:sp>
        <p:nvSpPr>
          <p:cNvPr id="46105" name="Text Box 26"/>
          <p:cNvSpPr txBox="1">
            <a:spLocks noChangeArrowheads="1"/>
          </p:cNvSpPr>
          <p:nvPr/>
        </p:nvSpPr>
        <p:spPr bwMode="auto">
          <a:xfrm>
            <a:off x="5149850" y="14636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80</a:t>
            </a:r>
          </a:p>
        </p:txBody>
      </p:sp>
      <p:sp>
        <p:nvSpPr>
          <p:cNvPr id="46106" name="Text Box 27"/>
          <p:cNvSpPr txBox="1">
            <a:spLocks noChangeArrowheads="1"/>
          </p:cNvSpPr>
          <p:nvPr/>
        </p:nvSpPr>
        <p:spPr bwMode="auto">
          <a:xfrm>
            <a:off x="5162550" y="19177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60</a:t>
            </a:r>
          </a:p>
        </p:txBody>
      </p:sp>
      <p:sp>
        <p:nvSpPr>
          <p:cNvPr id="46107" name="Text Box 28"/>
          <p:cNvSpPr txBox="1">
            <a:spLocks noChangeArrowheads="1"/>
          </p:cNvSpPr>
          <p:nvPr/>
        </p:nvSpPr>
        <p:spPr bwMode="auto">
          <a:xfrm>
            <a:off x="5164138" y="24034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40</a:t>
            </a:r>
          </a:p>
        </p:txBody>
      </p:sp>
      <p:sp>
        <p:nvSpPr>
          <p:cNvPr id="46108" name="Text Box 29"/>
          <p:cNvSpPr txBox="1">
            <a:spLocks noChangeArrowheads="1"/>
          </p:cNvSpPr>
          <p:nvPr/>
        </p:nvSpPr>
        <p:spPr bwMode="auto">
          <a:xfrm>
            <a:off x="5164138" y="289242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20</a:t>
            </a:r>
          </a:p>
        </p:txBody>
      </p:sp>
      <p:sp>
        <p:nvSpPr>
          <p:cNvPr id="46109" name="Text Box 30"/>
          <p:cNvSpPr txBox="1">
            <a:spLocks noChangeArrowheads="1"/>
          </p:cNvSpPr>
          <p:nvPr/>
        </p:nvSpPr>
        <p:spPr bwMode="auto">
          <a:xfrm>
            <a:off x="5368925" y="3560763"/>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1975</a:t>
            </a:r>
          </a:p>
        </p:txBody>
      </p:sp>
      <p:sp>
        <p:nvSpPr>
          <p:cNvPr id="46110" name="Text Box 31"/>
          <p:cNvSpPr txBox="1">
            <a:spLocks noChangeArrowheads="1"/>
          </p:cNvSpPr>
          <p:nvPr/>
        </p:nvSpPr>
        <p:spPr bwMode="auto">
          <a:xfrm>
            <a:off x="5891213" y="3552825"/>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1980</a:t>
            </a:r>
          </a:p>
        </p:txBody>
      </p:sp>
      <p:sp>
        <p:nvSpPr>
          <p:cNvPr id="46111" name="Text Box 32"/>
          <p:cNvSpPr txBox="1">
            <a:spLocks noChangeArrowheads="1"/>
          </p:cNvSpPr>
          <p:nvPr/>
        </p:nvSpPr>
        <p:spPr bwMode="auto">
          <a:xfrm>
            <a:off x="6456363" y="3552825"/>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1985</a:t>
            </a:r>
          </a:p>
        </p:txBody>
      </p:sp>
      <p:sp>
        <p:nvSpPr>
          <p:cNvPr id="46112" name="Text Box 33"/>
          <p:cNvSpPr txBox="1">
            <a:spLocks noChangeArrowheads="1"/>
          </p:cNvSpPr>
          <p:nvPr/>
        </p:nvSpPr>
        <p:spPr bwMode="auto">
          <a:xfrm>
            <a:off x="6989763" y="3559175"/>
            <a:ext cx="520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1990</a:t>
            </a:r>
          </a:p>
        </p:txBody>
      </p:sp>
      <p:sp>
        <p:nvSpPr>
          <p:cNvPr id="46113" name="Text Box 34"/>
          <p:cNvSpPr txBox="1">
            <a:spLocks noChangeArrowheads="1"/>
          </p:cNvSpPr>
          <p:nvPr/>
        </p:nvSpPr>
        <p:spPr bwMode="auto">
          <a:xfrm>
            <a:off x="7523163" y="3544888"/>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1995</a:t>
            </a:r>
          </a:p>
        </p:txBody>
      </p:sp>
      <p:sp>
        <p:nvSpPr>
          <p:cNvPr id="46114" name="Text Box 35"/>
          <p:cNvSpPr txBox="1">
            <a:spLocks noChangeArrowheads="1"/>
          </p:cNvSpPr>
          <p:nvPr/>
        </p:nvSpPr>
        <p:spPr bwMode="auto">
          <a:xfrm>
            <a:off x="8067675" y="3544888"/>
            <a:ext cx="520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2000</a:t>
            </a:r>
          </a:p>
        </p:txBody>
      </p:sp>
      <p:sp>
        <p:nvSpPr>
          <p:cNvPr id="46115" name="Text Box 36"/>
          <p:cNvSpPr txBox="1">
            <a:spLocks noChangeArrowheads="1"/>
          </p:cNvSpPr>
          <p:nvPr/>
        </p:nvSpPr>
        <p:spPr bwMode="auto">
          <a:xfrm>
            <a:off x="6219825" y="3819525"/>
            <a:ext cx="1038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200">
                <a:solidFill>
                  <a:schemeClr val="tx1"/>
                </a:solidFill>
                <a:latin typeface="Arial" charset="0"/>
              </a:rPr>
              <a:t>Time (years)</a:t>
            </a:r>
          </a:p>
        </p:txBody>
      </p:sp>
      <p:sp>
        <p:nvSpPr>
          <p:cNvPr id="46116" name="Text Box 37"/>
          <p:cNvSpPr txBox="1">
            <a:spLocks noChangeArrowheads="1"/>
          </p:cNvSpPr>
          <p:nvPr/>
        </p:nvSpPr>
        <p:spPr bwMode="auto">
          <a:xfrm rot="16200000" flipH="1">
            <a:off x="4156075" y="2457450"/>
            <a:ext cx="1690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200">
                <a:solidFill>
                  <a:schemeClr val="tx1"/>
                </a:solidFill>
                <a:latin typeface="Arial" charset="0"/>
              </a:rPr>
              <a:t>Number of</a:t>
            </a:r>
            <a:r>
              <a:rPr kumimoji="1" lang="en-US" sz="1200" i="1">
                <a:solidFill>
                  <a:schemeClr val="tx1"/>
                </a:solidFill>
                <a:latin typeface="Arial" charset="0"/>
              </a:rPr>
              <a:t> </a:t>
            </a:r>
            <a:r>
              <a:rPr kumimoji="1" lang="en-US" sz="1200">
                <a:solidFill>
                  <a:schemeClr val="tx1"/>
                </a:solidFill>
                <a:latin typeface="Arial" charset="0"/>
              </a:rPr>
              <a:t>females</a:t>
            </a:r>
          </a:p>
        </p:txBody>
      </p:sp>
      <p:sp>
        <p:nvSpPr>
          <p:cNvPr id="46117" name="Text Box 38"/>
          <p:cNvSpPr txBox="1">
            <a:spLocks noChangeArrowheads="1"/>
          </p:cNvSpPr>
          <p:nvPr/>
        </p:nvSpPr>
        <p:spPr bwMode="auto">
          <a:xfrm>
            <a:off x="4648200" y="4213225"/>
            <a:ext cx="39941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indent="4763">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800" b="1">
                <a:solidFill>
                  <a:schemeClr val="tx1"/>
                </a:solidFill>
              </a:rPr>
              <a:t>A song sparrow</a:t>
            </a:r>
            <a:r>
              <a:rPr kumimoji="1" lang="en-US" sz="1800" b="1" i="1">
                <a:solidFill>
                  <a:schemeClr val="tx1"/>
                </a:solidFill>
              </a:rPr>
              <a:t> </a:t>
            </a:r>
            <a:r>
              <a:rPr kumimoji="1" lang="en-US" sz="1800" b="1">
                <a:solidFill>
                  <a:schemeClr val="tx1"/>
                </a:solidFill>
              </a:rPr>
              <a:t>population in its natural habitat. </a:t>
            </a:r>
            <a:r>
              <a:rPr kumimoji="1" lang="en-US" sz="1800">
                <a:solidFill>
                  <a:schemeClr val="tx1"/>
                </a:solidFill>
              </a:rPr>
              <a:t>The population of female song sparrows nesting on Mandarte Island, British Columbia, is periodically reduced by severe winter weather, and population growth is not well described by the logistic model.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228600" y="838200"/>
            <a:ext cx="82677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Some populations have high reproductive rates and live short lives. They often have  very high rates of population increase and live far away from equilibrium. Variable environments that favor individuals that are good at reproducing but poor at competing are believed to favor this </a:t>
            </a:r>
            <a:r>
              <a:rPr lang="ja-JP" altLang="en-US" dirty="0"/>
              <a:t>“</a:t>
            </a:r>
            <a:r>
              <a:rPr lang="en-US" dirty="0"/>
              <a:t>strategy</a:t>
            </a:r>
            <a:r>
              <a:rPr lang="ja-JP" altLang="en-US" dirty="0"/>
              <a:t>”</a:t>
            </a:r>
            <a:r>
              <a:rPr lang="en-US" dirty="0"/>
              <a:t>.</a:t>
            </a:r>
          </a:p>
          <a:p>
            <a:endParaRPr lang="en-US" sz="2400" dirty="0"/>
          </a:p>
          <a:p>
            <a:r>
              <a:rPr lang="en-US" sz="2400" dirty="0"/>
              <a:t>Population ecologists call these populations r-selected</a:t>
            </a:r>
            <a:r>
              <a:rPr lang="en-US" dirty="0"/>
              <a:t>. </a:t>
            </a:r>
          </a:p>
          <a:p>
            <a:endParaRPr lang="en-US" dirty="0"/>
          </a:p>
          <a:p>
            <a:r>
              <a:rPr lang="ja-JP" altLang="en-US" dirty="0"/>
              <a:t>“</a:t>
            </a:r>
            <a:r>
              <a:rPr lang="en-US" dirty="0"/>
              <a:t>Weedy</a:t>
            </a:r>
            <a:r>
              <a:rPr lang="ja-JP" altLang="en-US" dirty="0"/>
              <a:t>”</a:t>
            </a:r>
            <a:r>
              <a:rPr lang="en-US" dirty="0"/>
              <a:t> species such as white-tailed deer, house-sparrows, house mice, and many insect pests are examples of r-selected populations.</a:t>
            </a:r>
          </a:p>
        </p:txBody>
      </p:sp>
      <p:sp>
        <p:nvSpPr>
          <p:cNvPr id="47107" name="Rectangle 10"/>
          <p:cNvSpPr>
            <a:spLocks noChangeArrowheads="1"/>
          </p:cNvSpPr>
          <p:nvPr/>
        </p:nvSpPr>
        <p:spPr bwMode="auto">
          <a:xfrm>
            <a:off x="4876800" y="6172200"/>
            <a:ext cx="28908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Colorado potato beetle</a:t>
            </a:r>
          </a:p>
        </p:txBody>
      </p:sp>
      <p:pic>
        <p:nvPicPr>
          <p:cNvPr id="4710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4495800"/>
            <a:ext cx="8890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228600"/>
            <a:ext cx="4436431" cy="584776"/>
          </a:xfrm>
          <a:prstGeom prst="rect">
            <a:avLst/>
          </a:prstGeom>
          <a:noFill/>
        </p:spPr>
        <p:txBody>
          <a:bodyPr wrap="none" rtlCol="0">
            <a:spAutoFit/>
          </a:bodyPr>
          <a:lstStyle/>
          <a:p>
            <a:r>
              <a:rPr lang="en-US" sz="3200" dirty="0" smtClean="0"/>
              <a:t>r-selected populations</a:t>
            </a:r>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09600" y="762000"/>
            <a:ext cx="7980362"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On the other hand some populations that live close to equilibrium. In these populations selection favors competitive ability over reproductive output.</a:t>
            </a:r>
          </a:p>
          <a:p>
            <a:endParaRPr lang="en-US" dirty="0"/>
          </a:p>
          <a:p>
            <a:r>
              <a:rPr lang="en-US" sz="2400" dirty="0"/>
              <a:t>Population ecologists call these populations K-selected</a:t>
            </a:r>
            <a:r>
              <a:rPr lang="en-US" dirty="0"/>
              <a:t>.</a:t>
            </a:r>
          </a:p>
          <a:p>
            <a:endParaRPr lang="en-US" dirty="0"/>
          </a:p>
          <a:p>
            <a:r>
              <a:rPr lang="en-US" dirty="0"/>
              <a:t>Examples are many large predators (mountain lions, lynx), some whales, large beetles.  </a:t>
            </a:r>
          </a:p>
          <a:p>
            <a:endParaRPr lang="en-US" dirty="0"/>
          </a:p>
          <a:p>
            <a:endParaRPr lang="en-US" dirty="0"/>
          </a:p>
        </p:txBody>
      </p:sp>
      <p:sp>
        <p:nvSpPr>
          <p:cNvPr id="49155" name="Rectangle 4"/>
          <p:cNvSpPr>
            <a:spLocks noChangeArrowheads="1"/>
          </p:cNvSpPr>
          <p:nvPr/>
        </p:nvSpPr>
        <p:spPr bwMode="auto">
          <a:xfrm>
            <a:off x="2057400" y="5943600"/>
            <a:ext cx="43449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Blue whale (</a:t>
            </a:r>
            <a:r>
              <a:rPr lang="en-US" i="1"/>
              <a:t>Balaenoptera musculus</a:t>
            </a:r>
            <a:r>
              <a:rPr lang="en-US"/>
              <a:t>)</a:t>
            </a:r>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294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5000" y="228600"/>
            <a:ext cx="4489931" cy="584776"/>
          </a:xfrm>
          <a:prstGeom prst="rect">
            <a:avLst/>
          </a:prstGeom>
          <a:noFill/>
        </p:spPr>
        <p:txBody>
          <a:bodyPr wrap="none" rtlCol="0">
            <a:spAutoFit/>
          </a:bodyPr>
          <a:lstStyle/>
          <a:p>
            <a:r>
              <a:rPr lang="en-US" sz="3200" dirty="0"/>
              <a:t>K</a:t>
            </a:r>
            <a:r>
              <a:rPr lang="en-US" sz="3200" dirty="0" smtClean="0"/>
              <a:t>-selected populations</a:t>
            </a:r>
            <a:endParaRPr 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52_04_trait_continuum-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85471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990600"/>
            <a:ext cx="8538365" cy="523220"/>
          </a:xfrm>
          <a:prstGeom prst="rect">
            <a:avLst/>
          </a:prstGeom>
          <a:noFill/>
        </p:spPr>
        <p:txBody>
          <a:bodyPr wrap="none" rtlCol="0">
            <a:spAutoFit/>
          </a:bodyPr>
          <a:lstStyle/>
          <a:p>
            <a:r>
              <a:rPr lang="en-US" sz="2800" dirty="0" smtClean="0"/>
              <a:t>R-selected ----------------------------</a:t>
            </a:r>
            <a:r>
              <a:rPr lang="en-US" sz="2800" dirty="0" smtClean="0">
                <a:sym typeface="Wingdings"/>
              </a:rPr>
              <a:t> K-selected</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349500" y="606425"/>
            <a:ext cx="3125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MY OWN OPINION</a:t>
            </a:r>
          </a:p>
        </p:txBody>
      </p:sp>
      <p:sp>
        <p:nvSpPr>
          <p:cNvPr id="50179" name="Rectangle 3"/>
          <p:cNvSpPr>
            <a:spLocks noChangeArrowheads="1"/>
          </p:cNvSpPr>
          <p:nvPr/>
        </p:nvSpPr>
        <p:spPr bwMode="auto">
          <a:xfrm>
            <a:off x="0" y="1524000"/>
            <a:ext cx="86296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You will hear ecologists still using the terms r- and K-selection. I think that these terms are a gross oversimplification that makes a cartoon of the complexities of life histories in animals.</a:t>
            </a:r>
          </a:p>
          <a:p>
            <a:endParaRPr lang="en-US" sz="2800"/>
          </a:p>
          <a:p>
            <a:r>
              <a:rPr lang="ja-JP" altLang="en-US" sz="2800"/>
              <a:t>‘</a:t>
            </a:r>
            <a:endParaRPr lang="en-US" sz="2800"/>
          </a:p>
          <a:p>
            <a:r>
              <a:rPr lang="en-US" sz="2800"/>
              <a:t>But I am an opinionated ecologist….</a:t>
            </a:r>
          </a:p>
          <a:p>
            <a:endParaRPr lang="en-US" sz="2800"/>
          </a:p>
          <a:p>
            <a:endParaRPr lang="en-US" sz="2800"/>
          </a:p>
          <a:p>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11213" y="41275"/>
            <a:ext cx="3435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Patterns of dispersion:</a:t>
            </a:r>
          </a:p>
        </p:txBody>
      </p:sp>
      <p:sp>
        <p:nvSpPr>
          <p:cNvPr id="16387" name="Text Box 4"/>
          <p:cNvSpPr txBox="1">
            <a:spLocks noChangeArrowheads="1"/>
          </p:cNvSpPr>
          <p:nvPr/>
        </p:nvSpPr>
        <p:spPr bwMode="auto">
          <a:xfrm>
            <a:off x="1160463" y="22336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endParaRPr kumimoji="1" lang="es-ES_tradnl" sz="1400" b="1">
              <a:solidFill>
                <a:schemeClr val="tx1"/>
              </a:solidFill>
              <a:latin typeface="Arial" charset="0"/>
              <a:sym typeface="Symbol" charset="0"/>
            </a:endParaRPr>
          </a:p>
        </p:txBody>
      </p:sp>
      <p:pic>
        <p:nvPicPr>
          <p:cNvPr id="16388" name="Picture 5" descr="52_3aDispersionPatterns_CNL.jpg                                00048F86&#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52400"/>
            <a:ext cx="39147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0" y="533400"/>
            <a:ext cx="48768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marL="6350" indent="-6350">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800" b="1">
                <a:solidFill>
                  <a:schemeClr val="tx1"/>
                </a:solidFill>
              </a:rPr>
              <a:t>Clumped (individuals aggregate in patches). </a:t>
            </a:r>
            <a:r>
              <a:rPr kumimoji="1" lang="en-US" sz="1800">
                <a:solidFill>
                  <a:schemeClr val="tx1"/>
                </a:solidFill>
              </a:rPr>
              <a:t>For many animals, living in groups increases the effectiveness of hunting, spreads the work of protecting and caring for young, and helps exclude other individuals from their territory.</a:t>
            </a:r>
            <a:endParaRPr kumimoji="1" lang="en-US" sz="1200">
              <a:solidFill>
                <a:schemeClr val="tx1"/>
              </a:solidFill>
              <a:latin typeface="Arial" charset="0"/>
            </a:endParaRPr>
          </a:p>
        </p:txBody>
      </p:sp>
      <p:pic>
        <p:nvPicPr>
          <p:cNvPr id="16390" name="Picture 7" descr="52_3bDispersionPatterns_CNL.jpg                                00048F86&#10;Abhinav WG                     BD4814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39433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0"/>
          <p:cNvSpPr txBox="1">
            <a:spLocks noChangeArrowheads="1"/>
          </p:cNvSpPr>
          <p:nvPr/>
        </p:nvSpPr>
        <p:spPr bwMode="auto">
          <a:xfrm>
            <a:off x="4267200" y="2297113"/>
            <a:ext cx="43434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marL="6350" indent="-6350">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800" b="1">
                <a:solidFill>
                  <a:schemeClr val="tx1"/>
                </a:solidFill>
              </a:rPr>
              <a:t>Uniform (individuals are evenly distributed). </a:t>
            </a:r>
            <a:r>
              <a:rPr kumimoji="1" lang="en-US" sz="1800">
                <a:solidFill>
                  <a:schemeClr val="tx1"/>
                </a:solidFill>
              </a:rPr>
              <a:t>Birds nesting on small islands, such as these king penguins on South Georgia Island in the South Atlantic Ocean, often exhibit uniform spacing, maintained by aggressive interactions between neighbors.</a:t>
            </a:r>
            <a:endParaRPr kumimoji="1" lang="en-US" sz="1200">
              <a:solidFill>
                <a:schemeClr val="tx1"/>
              </a:solidFill>
              <a:latin typeface="Arial" charset="0"/>
            </a:endParaRPr>
          </a:p>
        </p:txBody>
      </p:sp>
      <p:pic>
        <p:nvPicPr>
          <p:cNvPr id="16392" name="Picture 11" descr="52_3cDispersionPatterns_CNL.jpg                                00048F86&#10;Abhinav WG                     BD4814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86288"/>
            <a:ext cx="409257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381000" y="4800600"/>
            <a:ext cx="43434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marL="231775" indent="-6350">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800" b="1">
                <a:solidFill>
                  <a:schemeClr val="tx1"/>
                </a:solidFill>
              </a:rPr>
              <a:t>Random (the position of each individual is independent of that of others). </a:t>
            </a:r>
            <a:r>
              <a:rPr kumimoji="1" lang="en-US" sz="1800">
                <a:solidFill>
                  <a:schemeClr val="tx1"/>
                </a:solidFill>
              </a:rPr>
              <a:t>Dandelions grow from windblown seeds that land at random and later germinate.</a:t>
            </a:r>
            <a:endParaRPr kumimoji="1" lang="en-US" sz="1200">
              <a:solidFill>
                <a:schemeClr val="tx1"/>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09600" y="228600"/>
            <a:ext cx="74755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This does not mean that there is no variation in life histories.</a:t>
            </a:r>
          </a:p>
        </p:txBody>
      </p:sp>
      <p:sp>
        <p:nvSpPr>
          <p:cNvPr id="51203" name="Rectangle 3"/>
          <p:cNvSpPr>
            <a:spLocks noChangeArrowheads="1"/>
          </p:cNvSpPr>
          <p:nvPr/>
        </p:nvSpPr>
        <p:spPr bwMode="auto">
          <a:xfrm>
            <a:off x="533400" y="609600"/>
            <a:ext cx="18192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One extreme:</a:t>
            </a:r>
          </a:p>
          <a:p>
            <a:endParaRPr lang="en-US"/>
          </a:p>
          <a:p>
            <a:endParaRPr lang="en-US"/>
          </a:p>
        </p:txBody>
      </p:sp>
      <p:sp>
        <p:nvSpPr>
          <p:cNvPr id="51204" name="Rectangle 4"/>
          <p:cNvSpPr>
            <a:spLocks noChangeArrowheads="1"/>
          </p:cNvSpPr>
          <p:nvPr/>
        </p:nvSpPr>
        <p:spPr bwMode="auto">
          <a:xfrm>
            <a:off x="0" y="1066800"/>
            <a:ext cx="6248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dirty="0" err="1">
                <a:solidFill>
                  <a:schemeClr val="tx1"/>
                </a:solidFill>
              </a:rPr>
              <a:t>Antechinus</a:t>
            </a:r>
            <a:r>
              <a:rPr lang="en-US" i="1" dirty="0">
                <a:solidFill>
                  <a:schemeClr val="tx1"/>
                </a:solidFill>
              </a:rPr>
              <a:t> </a:t>
            </a:r>
            <a:r>
              <a:rPr lang="en-US" i="1" dirty="0" err="1">
                <a:solidFill>
                  <a:schemeClr val="tx1"/>
                </a:solidFill>
              </a:rPr>
              <a:t>stuartii</a:t>
            </a:r>
            <a:r>
              <a:rPr lang="en-US" dirty="0">
                <a:solidFill>
                  <a:schemeClr val="tx1"/>
                </a:solidFill>
              </a:rPr>
              <a:t> (brown </a:t>
            </a:r>
            <a:r>
              <a:rPr lang="en-US" dirty="0" err="1">
                <a:solidFill>
                  <a:schemeClr val="tx1"/>
                </a:solidFill>
              </a:rPr>
              <a:t>antechinus</a:t>
            </a:r>
            <a:r>
              <a:rPr lang="en-US" dirty="0">
                <a:solidFill>
                  <a:schemeClr val="tx1"/>
                </a:solidFill>
              </a:rPr>
              <a:t>, not a mouse but a marsupial) One of the more striking and unusual things about </a:t>
            </a:r>
            <a:r>
              <a:rPr lang="en-US" i="1" dirty="0" err="1">
                <a:solidFill>
                  <a:schemeClr val="tx1"/>
                </a:solidFill>
              </a:rPr>
              <a:t>Antechinus</a:t>
            </a:r>
            <a:r>
              <a:rPr lang="en-US" dirty="0">
                <a:solidFill>
                  <a:schemeClr val="tx1"/>
                </a:solidFill>
              </a:rPr>
              <a:t> is that all males die shortly after mating in their eleventh or twelfth month of life. This phenomenon occurs at the same time each year in any given population. Increased physiological stress results from aggression and competition between males for females, and heightened activity during breeding season.</a:t>
            </a:r>
          </a:p>
          <a:p>
            <a:r>
              <a:rPr lang="en-US" dirty="0">
                <a:solidFill>
                  <a:schemeClr val="tx1"/>
                </a:solidFill>
              </a:rPr>
              <a:t> Increased stress levels apparently cause suppression of the immune system after which the animals die from parasites of the blood and intestine, and from liver infections. In the wild, many females die after rearing their first litter, although some do survive a second year.</a:t>
            </a:r>
          </a:p>
          <a:p>
            <a:endParaRPr lang="en-US" dirty="0">
              <a:solidFill>
                <a:schemeClr val="tx1"/>
              </a:solidFill>
            </a:endParaRPr>
          </a:p>
          <a:p>
            <a:r>
              <a:rPr lang="en-US" dirty="0">
                <a:solidFill>
                  <a:schemeClr val="tx1"/>
                </a:solidFill>
              </a:rPr>
              <a:t>They literally </a:t>
            </a:r>
            <a:r>
              <a:rPr lang="ja-JP" altLang="en-US" dirty="0">
                <a:solidFill>
                  <a:schemeClr val="tx1"/>
                </a:solidFill>
              </a:rPr>
              <a:t>“</a:t>
            </a:r>
            <a:r>
              <a:rPr lang="en-US" dirty="0">
                <a:solidFill>
                  <a:schemeClr val="tx1"/>
                </a:solidFill>
              </a:rPr>
              <a:t>reproduce</a:t>
            </a:r>
            <a:r>
              <a:rPr lang="ja-JP" altLang="en-US" dirty="0">
                <a:solidFill>
                  <a:schemeClr val="tx1"/>
                </a:solidFill>
              </a:rPr>
              <a:t>”</a:t>
            </a:r>
            <a:r>
              <a:rPr lang="en-US" dirty="0">
                <a:solidFill>
                  <a:schemeClr val="tx1"/>
                </a:solidFill>
              </a:rPr>
              <a:t> themselves to death……. </a:t>
            </a:r>
          </a:p>
        </p:txBody>
      </p:sp>
      <p:sp>
        <p:nvSpPr>
          <p:cNvPr id="51205" name="Rectangle 5"/>
          <p:cNvSpPr>
            <a:spLocks noChangeArrowheads="1"/>
          </p:cNvSpPr>
          <p:nvPr/>
        </p:nvSpPr>
        <p:spPr bwMode="auto">
          <a:xfrm>
            <a:off x="7810500" y="3668713"/>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51206" name="Rectangle 7"/>
          <p:cNvSpPr>
            <a:spLocks noChangeArrowheads="1"/>
          </p:cNvSpPr>
          <p:nvPr/>
        </p:nvSpPr>
        <p:spPr bwMode="auto">
          <a:xfrm>
            <a:off x="6878638" y="6038850"/>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pic>
        <p:nvPicPr>
          <p:cNvPr id="512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2133600"/>
            <a:ext cx="31623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87709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Ecologists call animals that reproduce once and die:</a:t>
            </a:r>
          </a:p>
          <a:p>
            <a:endParaRPr lang="en-US"/>
          </a:p>
          <a:p>
            <a:r>
              <a:rPr lang="en-US"/>
              <a:t>Semelparous</a:t>
            </a:r>
          </a:p>
          <a:p>
            <a:endParaRPr lang="en-US"/>
          </a:p>
          <a:p>
            <a:r>
              <a:rPr lang="en-US"/>
              <a:t>The name comes from the mortal Semele who died after having a child with Zeus. The child is Dionysius (my very favorite Greek god!). The word Parous (Gr. Means to reproduce). </a:t>
            </a:r>
          </a:p>
        </p:txBody>
      </p:sp>
      <p:sp>
        <p:nvSpPr>
          <p:cNvPr id="52227" name="Rectangle 4"/>
          <p:cNvSpPr>
            <a:spLocks noChangeArrowheads="1"/>
          </p:cNvSpPr>
          <p:nvPr/>
        </p:nvSpPr>
        <p:spPr bwMode="auto">
          <a:xfrm>
            <a:off x="533400" y="5867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Luca Da Reggio (ca. 1640)</a:t>
            </a:r>
          </a:p>
        </p:txBody>
      </p:sp>
      <p:sp>
        <p:nvSpPr>
          <p:cNvPr id="52228" name="Rectangle 5"/>
          <p:cNvSpPr>
            <a:spLocks noChangeArrowheads="1"/>
          </p:cNvSpPr>
          <p:nvPr/>
        </p:nvSpPr>
        <p:spPr bwMode="auto">
          <a:xfrm>
            <a:off x="4419600" y="2590800"/>
            <a:ext cx="4627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Examples of semelparous animals are:</a:t>
            </a:r>
          </a:p>
        </p:txBody>
      </p:sp>
      <p:sp>
        <p:nvSpPr>
          <p:cNvPr id="52229" name="Rectangle 6"/>
          <p:cNvSpPr>
            <a:spLocks noChangeArrowheads="1"/>
          </p:cNvSpPr>
          <p:nvPr/>
        </p:nvSpPr>
        <p:spPr bwMode="auto">
          <a:xfrm>
            <a:off x="4508500" y="3019425"/>
            <a:ext cx="463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Pacific Salmon, some squid and octopi (all?), and mayflies</a:t>
            </a:r>
          </a:p>
        </p:txBody>
      </p:sp>
      <p:pic>
        <p:nvPicPr>
          <p:cNvPr id="522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3937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29845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319px-Gustave_Moreau_0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35242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3"/>
          <p:cNvSpPr txBox="1">
            <a:spLocks noChangeArrowheads="1"/>
          </p:cNvSpPr>
          <p:nvPr/>
        </p:nvSpPr>
        <p:spPr bwMode="auto">
          <a:xfrm>
            <a:off x="5257800" y="533400"/>
            <a:ext cx="3886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dirty="0"/>
              <a:t>Summary:</a:t>
            </a:r>
          </a:p>
          <a:p>
            <a:endParaRPr lang="en-US" dirty="0"/>
          </a:p>
          <a:p>
            <a:r>
              <a:rPr lang="en-US" dirty="0"/>
              <a:t>Zeus falls for </a:t>
            </a:r>
            <a:r>
              <a:rPr lang="en-US" dirty="0" err="1"/>
              <a:t>Semele</a:t>
            </a:r>
            <a:r>
              <a:rPr lang="en-US" dirty="0"/>
              <a:t> as she bathes.</a:t>
            </a:r>
          </a:p>
          <a:p>
            <a:endParaRPr lang="en-US" dirty="0"/>
          </a:p>
          <a:p>
            <a:r>
              <a:rPr lang="en-US" dirty="0"/>
              <a:t>Zeus seduces </a:t>
            </a:r>
            <a:r>
              <a:rPr lang="en-US" dirty="0" err="1"/>
              <a:t>Semele</a:t>
            </a:r>
            <a:r>
              <a:rPr lang="en-US" dirty="0"/>
              <a:t> in the guise of an eagle and makes her pregnant</a:t>
            </a:r>
          </a:p>
          <a:p>
            <a:endParaRPr lang="en-US" dirty="0"/>
          </a:p>
          <a:p>
            <a:r>
              <a:rPr lang="en-US" dirty="0"/>
              <a:t>Hera, Zeus</a:t>
            </a:r>
            <a:r>
              <a:rPr lang="ja-JP" altLang="en-US" dirty="0"/>
              <a:t>’</a:t>
            </a:r>
            <a:r>
              <a:rPr lang="en-US" dirty="0"/>
              <a:t> wife finds out</a:t>
            </a:r>
          </a:p>
          <a:p>
            <a:endParaRPr lang="en-US" dirty="0"/>
          </a:p>
          <a:p>
            <a:r>
              <a:rPr lang="en-US" dirty="0"/>
              <a:t>Convinces </a:t>
            </a:r>
            <a:r>
              <a:rPr lang="en-US" dirty="0" err="1"/>
              <a:t>Semele</a:t>
            </a:r>
            <a:r>
              <a:rPr lang="en-US" dirty="0"/>
              <a:t> to see Zeus</a:t>
            </a:r>
          </a:p>
          <a:p>
            <a:endParaRPr lang="en-US" dirty="0"/>
          </a:p>
          <a:p>
            <a:r>
              <a:rPr lang="en-US" dirty="0" err="1"/>
              <a:t>Semele</a:t>
            </a:r>
            <a:r>
              <a:rPr lang="en-US" dirty="0"/>
              <a:t> sees Zeus, gives birth to </a:t>
            </a:r>
            <a:r>
              <a:rPr lang="en-US" dirty="0" err="1"/>
              <a:t>Dyonisius</a:t>
            </a:r>
            <a:r>
              <a:rPr lang="en-US" dirty="0"/>
              <a:t> and dies</a:t>
            </a:r>
          </a:p>
          <a:p>
            <a:endParaRPr lang="en-US" dirty="0"/>
          </a:p>
          <a:p>
            <a:endParaRPr lang="en-US" dirty="0"/>
          </a:p>
          <a:p>
            <a:endParaRPr lang="en-US" dirty="0"/>
          </a:p>
        </p:txBody>
      </p:sp>
      <p:sp>
        <p:nvSpPr>
          <p:cNvPr id="53252" name="TextBox 4"/>
          <p:cNvSpPr txBox="1">
            <a:spLocks noChangeArrowheads="1"/>
          </p:cNvSpPr>
          <p:nvPr/>
        </p:nvSpPr>
        <p:spPr bwMode="auto">
          <a:xfrm>
            <a:off x="4876800" y="5791200"/>
            <a:ext cx="384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a:t>Zeus and Semele by G. Moreau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30213" y="506413"/>
            <a:ext cx="818038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Animals (organisms) that reproduce repeatedly throughout their lives are called</a:t>
            </a:r>
          </a:p>
          <a:p>
            <a:endParaRPr lang="en-US"/>
          </a:p>
          <a:p>
            <a:endParaRPr lang="en-US"/>
          </a:p>
          <a:p>
            <a:r>
              <a:rPr lang="en-US"/>
              <a:t>Iteroparous</a:t>
            </a:r>
          </a:p>
          <a:p>
            <a:endParaRPr lang="en-US"/>
          </a:p>
          <a:p>
            <a:r>
              <a:rPr lang="en-US"/>
              <a:t>The word iter (gr.) means to pass by or repeat.</a:t>
            </a:r>
          </a:p>
          <a:p>
            <a:endParaRPr lang="en-US"/>
          </a:p>
          <a:p>
            <a:r>
              <a:rPr lang="en-US"/>
              <a:t>You know of many examples of iteroparous animals. Cows, humans, many insects, many bird species,…etc.</a:t>
            </a:r>
          </a:p>
        </p:txBody>
      </p:sp>
      <p:sp>
        <p:nvSpPr>
          <p:cNvPr id="54275" name="Rectangle 4"/>
          <p:cNvSpPr>
            <a:spLocks noChangeArrowheads="1"/>
          </p:cNvSpPr>
          <p:nvPr/>
        </p:nvSpPr>
        <p:spPr bwMode="auto">
          <a:xfrm>
            <a:off x="1524000" y="4800600"/>
            <a:ext cx="36036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Of course semelparity and iteroparity are extremes in a continuum.</a:t>
            </a: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67200"/>
            <a:ext cx="3429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609600" y="9144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lang="en-US" sz="2400" dirty="0"/>
              <a:t>TO REMEMBER</a:t>
            </a:r>
            <a:br>
              <a:rPr lang="en-US" sz="2400" dirty="0"/>
            </a:br>
            <a:r>
              <a:rPr lang="en-US" sz="2400" dirty="0"/>
              <a:t/>
            </a:r>
            <a:br>
              <a:rPr lang="en-US" sz="2400" dirty="0"/>
            </a:br>
            <a:r>
              <a:rPr lang="en-US" sz="2400" dirty="0"/>
              <a:t/>
            </a:r>
            <a:br>
              <a:rPr lang="en-US" sz="2400" dirty="0"/>
            </a:br>
            <a:r>
              <a:rPr lang="en-US" sz="2400" dirty="0"/>
              <a:t>Animals can be </a:t>
            </a:r>
          </a:p>
          <a:p>
            <a:endParaRPr lang="en-US" sz="2400" dirty="0"/>
          </a:p>
          <a:p>
            <a:r>
              <a:rPr lang="en-US" sz="2400" dirty="0" err="1"/>
              <a:t>Semelparous</a:t>
            </a:r>
            <a:r>
              <a:rPr lang="en-US" sz="2400" dirty="0"/>
              <a:t> (reproduce once and die, salmon, octopi, </a:t>
            </a:r>
            <a:r>
              <a:rPr lang="en-US" sz="2400" dirty="0" err="1"/>
              <a:t>Antechinus</a:t>
            </a:r>
            <a:r>
              <a:rPr lang="en-US" sz="2400" dirty="0"/>
              <a:t>)</a:t>
            </a:r>
          </a:p>
          <a:p>
            <a:endParaRPr lang="en-US" sz="2400" dirty="0"/>
          </a:p>
          <a:p>
            <a:r>
              <a:rPr lang="en-US" sz="2400" dirty="0"/>
              <a:t>Or</a:t>
            </a:r>
          </a:p>
          <a:p>
            <a:endParaRPr lang="en-US" sz="2400" dirty="0"/>
          </a:p>
          <a:p>
            <a:r>
              <a:rPr lang="en-US" sz="2400" dirty="0" err="1"/>
              <a:t>Iteroparous</a:t>
            </a:r>
            <a:r>
              <a:rPr lang="en-US" sz="2400" dirty="0"/>
              <a:t> (reproduce repeatedly, humans, many others)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192213" y="323850"/>
            <a:ext cx="3148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Human population growth</a:t>
            </a:r>
          </a:p>
        </p:txBody>
      </p:sp>
      <p:grpSp>
        <p:nvGrpSpPr>
          <p:cNvPr id="56323" name="Group 3"/>
          <p:cNvGrpSpPr>
            <a:grpSpLocks/>
          </p:cNvGrpSpPr>
          <p:nvPr/>
        </p:nvGrpSpPr>
        <p:grpSpPr bwMode="auto">
          <a:xfrm>
            <a:off x="381000" y="990600"/>
            <a:ext cx="6146800" cy="3951288"/>
            <a:chOff x="339" y="624"/>
            <a:chExt cx="3872" cy="2489"/>
          </a:xfrm>
        </p:grpSpPr>
        <p:pic>
          <p:nvPicPr>
            <p:cNvPr id="56325" name="Picture 4" descr="52_22HumanPopGrowth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624"/>
              <a:ext cx="3872" cy="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
            <p:cNvSpPr txBox="1">
              <a:spLocks noChangeArrowheads="1"/>
            </p:cNvSpPr>
            <p:nvPr/>
          </p:nvSpPr>
          <p:spPr bwMode="auto">
            <a:xfrm>
              <a:off x="583"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8000</a:t>
              </a:r>
              <a:br>
                <a:rPr kumimoji="1" lang="en-US" sz="1400">
                  <a:solidFill>
                    <a:schemeClr val="tx1"/>
                  </a:solidFill>
                  <a:latin typeface="Arial" charset="0"/>
                </a:rPr>
              </a:br>
              <a:r>
                <a:rPr kumimoji="1" lang="en-US" sz="1400">
                  <a:solidFill>
                    <a:schemeClr val="tx1"/>
                  </a:solidFill>
                  <a:latin typeface="Arial" charset="0"/>
                </a:rPr>
                <a:t> B.C.</a:t>
              </a:r>
            </a:p>
          </p:txBody>
        </p:sp>
        <p:sp>
          <p:nvSpPr>
            <p:cNvPr id="56327" name="Text Box 6"/>
            <p:cNvSpPr txBox="1">
              <a:spLocks noChangeArrowheads="1"/>
            </p:cNvSpPr>
            <p:nvPr/>
          </p:nvSpPr>
          <p:spPr bwMode="auto">
            <a:xfrm>
              <a:off x="1341"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4000</a:t>
              </a:r>
              <a:br>
                <a:rPr kumimoji="1" lang="en-US" sz="1400">
                  <a:solidFill>
                    <a:schemeClr val="tx1"/>
                  </a:solidFill>
                  <a:latin typeface="Arial" charset="0"/>
                </a:rPr>
              </a:br>
              <a:r>
                <a:rPr kumimoji="1" lang="en-US" sz="1400">
                  <a:solidFill>
                    <a:schemeClr val="tx1"/>
                  </a:solidFill>
                  <a:latin typeface="Arial" charset="0"/>
                </a:rPr>
                <a:t> B.C.</a:t>
              </a:r>
            </a:p>
          </p:txBody>
        </p:sp>
        <p:sp>
          <p:nvSpPr>
            <p:cNvPr id="56328" name="Text Box 7"/>
            <p:cNvSpPr txBox="1">
              <a:spLocks noChangeArrowheads="1"/>
            </p:cNvSpPr>
            <p:nvPr/>
          </p:nvSpPr>
          <p:spPr bwMode="auto">
            <a:xfrm>
              <a:off x="1715"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3000</a:t>
              </a:r>
              <a:br>
                <a:rPr kumimoji="1" lang="en-US" sz="1400">
                  <a:solidFill>
                    <a:schemeClr val="tx1"/>
                  </a:solidFill>
                  <a:latin typeface="Arial" charset="0"/>
                </a:rPr>
              </a:br>
              <a:r>
                <a:rPr kumimoji="1" lang="en-US" sz="1400">
                  <a:solidFill>
                    <a:schemeClr val="tx1"/>
                  </a:solidFill>
                  <a:latin typeface="Arial" charset="0"/>
                </a:rPr>
                <a:t> B.C.</a:t>
              </a:r>
            </a:p>
          </p:txBody>
        </p:sp>
        <p:sp>
          <p:nvSpPr>
            <p:cNvPr id="56329" name="Text Box 8"/>
            <p:cNvSpPr txBox="1">
              <a:spLocks noChangeArrowheads="1"/>
            </p:cNvSpPr>
            <p:nvPr/>
          </p:nvSpPr>
          <p:spPr bwMode="auto">
            <a:xfrm>
              <a:off x="2094"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2000</a:t>
              </a:r>
              <a:br>
                <a:rPr kumimoji="1" lang="en-US" sz="1400">
                  <a:solidFill>
                    <a:schemeClr val="tx1"/>
                  </a:solidFill>
                  <a:latin typeface="Arial" charset="0"/>
                </a:rPr>
              </a:br>
              <a:r>
                <a:rPr kumimoji="1" lang="en-US" sz="1400">
                  <a:solidFill>
                    <a:schemeClr val="tx1"/>
                  </a:solidFill>
                  <a:latin typeface="Arial" charset="0"/>
                </a:rPr>
                <a:t> B.C.</a:t>
              </a:r>
            </a:p>
          </p:txBody>
        </p:sp>
        <p:sp>
          <p:nvSpPr>
            <p:cNvPr id="56330" name="Text Box 9"/>
            <p:cNvSpPr txBox="1">
              <a:spLocks noChangeArrowheads="1"/>
            </p:cNvSpPr>
            <p:nvPr/>
          </p:nvSpPr>
          <p:spPr bwMode="auto">
            <a:xfrm>
              <a:off x="2462"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1000</a:t>
              </a:r>
              <a:br>
                <a:rPr kumimoji="1" lang="en-US" sz="1400">
                  <a:solidFill>
                    <a:schemeClr val="tx1"/>
                  </a:solidFill>
                  <a:latin typeface="Arial" charset="0"/>
                </a:rPr>
              </a:br>
              <a:r>
                <a:rPr kumimoji="1" lang="en-US" sz="1400">
                  <a:solidFill>
                    <a:schemeClr val="tx1"/>
                  </a:solidFill>
                  <a:latin typeface="Arial" charset="0"/>
                </a:rPr>
                <a:t> B.C.</a:t>
              </a:r>
            </a:p>
          </p:txBody>
        </p:sp>
        <p:sp>
          <p:nvSpPr>
            <p:cNvPr id="56331" name="Text Box 10"/>
            <p:cNvSpPr txBox="1">
              <a:spLocks noChangeArrowheads="1"/>
            </p:cNvSpPr>
            <p:nvPr/>
          </p:nvSpPr>
          <p:spPr bwMode="auto">
            <a:xfrm>
              <a:off x="3209"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1000</a:t>
              </a:r>
              <a:br>
                <a:rPr kumimoji="1" lang="en-US" sz="1400">
                  <a:solidFill>
                    <a:schemeClr val="tx1"/>
                  </a:solidFill>
                  <a:latin typeface="Arial" charset="0"/>
                </a:rPr>
              </a:br>
              <a:r>
                <a:rPr kumimoji="1" lang="en-US" sz="1400">
                  <a:solidFill>
                    <a:schemeClr val="tx1"/>
                  </a:solidFill>
                  <a:latin typeface="Arial" charset="0"/>
                </a:rPr>
                <a:t> A.D.</a:t>
              </a:r>
            </a:p>
          </p:txBody>
        </p:sp>
        <p:sp>
          <p:nvSpPr>
            <p:cNvPr id="56332" name="Text Box 11"/>
            <p:cNvSpPr txBox="1">
              <a:spLocks noChangeArrowheads="1"/>
            </p:cNvSpPr>
            <p:nvPr/>
          </p:nvSpPr>
          <p:spPr bwMode="auto">
            <a:xfrm>
              <a:off x="2935" y="27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56333" name="Text Box 12"/>
            <p:cNvSpPr txBox="1">
              <a:spLocks noChangeArrowheads="1"/>
            </p:cNvSpPr>
            <p:nvPr/>
          </p:nvSpPr>
          <p:spPr bwMode="auto">
            <a:xfrm>
              <a:off x="2747" y="2174"/>
              <a:ext cx="7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The Plague</a:t>
              </a:r>
            </a:p>
          </p:txBody>
        </p:sp>
        <p:sp>
          <p:nvSpPr>
            <p:cNvPr id="56334" name="Line 13"/>
            <p:cNvSpPr>
              <a:spLocks noChangeShapeType="1"/>
            </p:cNvSpPr>
            <p:nvPr/>
          </p:nvSpPr>
          <p:spPr bwMode="auto">
            <a:xfrm flipH="1" flipV="1">
              <a:off x="3177" y="2344"/>
              <a:ext cx="330" cy="25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6335" name="Text Box 14"/>
            <p:cNvSpPr txBox="1">
              <a:spLocks noChangeArrowheads="1"/>
            </p:cNvSpPr>
            <p:nvPr/>
          </p:nvSpPr>
          <p:spPr bwMode="auto">
            <a:xfrm rot="16200000" flipH="1">
              <a:off x="3321" y="1550"/>
              <a:ext cx="15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Human population (billions)</a:t>
              </a:r>
            </a:p>
          </p:txBody>
        </p:sp>
        <p:sp>
          <p:nvSpPr>
            <p:cNvPr id="56336" name="Text Box 15"/>
            <p:cNvSpPr txBox="1">
              <a:spLocks noChangeArrowheads="1"/>
            </p:cNvSpPr>
            <p:nvPr/>
          </p:nvSpPr>
          <p:spPr bwMode="auto">
            <a:xfrm>
              <a:off x="3588" y="2757"/>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2000</a:t>
              </a:r>
              <a:br>
                <a:rPr kumimoji="1" lang="en-US" sz="1400">
                  <a:solidFill>
                    <a:schemeClr val="tx1"/>
                  </a:solidFill>
                  <a:latin typeface="Arial" charset="0"/>
                </a:rPr>
              </a:br>
              <a:r>
                <a:rPr kumimoji="1" lang="en-US" sz="1400">
                  <a:solidFill>
                    <a:schemeClr val="tx1"/>
                  </a:solidFill>
                  <a:latin typeface="Arial" charset="0"/>
                </a:rPr>
                <a:t> A.D.</a:t>
              </a:r>
            </a:p>
          </p:txBody>
        </p:sp>
        <p:sp>
          <p:nvSpPr>
            <p:cNvPr id="56337" name="Text Box 16"/>
            <p:cNvSpPr txBox="1">
              <a:spLocks noChangeArrowheads="1"/>
            </p:cNvSpPr>
            <p:nvPr/>
          </p:nvSpPr>
          <p:spPr bwMode="auto">
            <a:xfrm>
              <a:off x="3801" y="262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56338" name="Text Box 17"/>
            <p:cNvSpPr txBox="1">
              <a:spLocks noChangeArrowheads="1"/>
            </p:cNvSpPr>
            <p:nvPr/>
          </p:nvSpPr>
          <p:spPr bwMode="auto">
            <a:xfrm>
              <a:off x="3801" y="232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a:t>
              </a:r>
            </a:p>
          </p:txBody>
        </p:sp>
        <p:sp>
          <p:nvSpPr>
            <p:cNvPr id="56339" name="Text Box 18"/>
            <p:cNvSpPr txBox="1">
              <a:spLocks noChangeArrowheads="1"/>
            </p:cNvSpPr>
            <p:nvPr/>
          </p:nvSpPr>
          <p:spPr bwMode="auto">
            <a:xfrm>
              <a:off x="3807" y="201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56340" name="Text Box 19"/>
            <p:cNvSpPr txBox="1">
              <a:spLocks noChangeArrowheads="1"/>
            </p:cNvSpPr>
            <p:nvPr/>
          </p:nvSpPr>
          <p:spPr bwMode="auto">
            <a:xfrm>
              <a:off x="3807" y="172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a:t>
              </a:r>
            </a:p>
          </p:txBody>
        </p:sp>
        <p:sp>
          <p:nvSpPr>
            <p:cNvPr id="56341" name="Text Box 20"/>
            <p:cNvSpPr txBox="1">
              <a:spLocks noChangeArrowheads="1"/>
            </p:cNvSpPr>
            <p:nvPr/>
          </p:nvSpPr>
          <p:spPr bwMode="auto">
            <a:xfrm>
              <a:off x="3807" y="142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56342" name="Text Box 21"/>
            <p:cNvSpPr txBox="1">
              <a:spLocks noChangeArrowheads="1"/>
            </p:cNvSpPr>
            <p:nvPr/>
          </p:nvSpPr>
          <p:spPr bwMode="auto">
            <a:xfrm>
              <a:off x="3807" y="11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p>
          </p:txBody>
        </p:sp>
        <p:sp>
          <p:nvSpPr>
            <p:cNvPr id="56343" name="Text Box 22"/>
            <p:cNvSpPr txBox="1">
              <a:spLocks noChangeArrowheads="1"/>
            </p:cNvSpPr>
            <p:nvPr/>
          </p:nvSpPr>
          <p:spPr bwMode="auto">
            <a:xfrm>
              <a:off x="3801" y="8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grpSp>
      <p:sp>
        <p:nvSpPr>
          <p:cNvPr id="56324" name="Rectangle 23"/>
          <p:cNvSpPr>
            <a:spLocks noChangeArrowheads="1"/>
          </p:cNvSpPr>
          <p:nvPr/>
        </p:nvSpPr>
        <p:spPr bwMode="auto">
          <a:xfrm>
            <a:off x="0" y="52578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human population increased relatively slowly until ≈ 1650. Then it took off exponentially…It is still going!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966788" y="1014413"/>
            <a:ext cx="184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grpSp>
        <p:nvGrpSpPr>
          <p:cNvPr id="57347" name="Group 3"/>
          <p:cNvGrpSpPr>
            <a:grpSpLocks/>
          </p:cNvGrpSpPr>
          <p:nvPr/>
        </p:nvGrpSpPr>
        <p:grpSpPr bwMode="auto">
          <a:xfrm>
            <a:off x="0" y="1981200"/>
            <a:ext cx="4927600" cy="4641850"/>
            <a:chOff x="1139" y="768"/>
            <a:chExt cx="3104" cy="2924"/>
          </a:xfrm>
        </p:grpSpPr>
        <p:pic>
          <p:nvPicPr>
            <p:cNvPr id="57352" name="Picture 4" descr="52_23HumPopPercentIncrea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 y="768"/>
              <a:ext cx="3083"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 Box 5"/>
            <p:cNvSpPr txBox="1">
              <a:spLocks noChangeArrowheads="1"/>
            </p:cNvSpPr>
            <p:nvPr/>
          </p:nvSpPr>
          <p:spPr bwMode="auto">
            <a:xfrm>
              <a:off x="1467" y="3336"/>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1950</a:t>
              </a:r>
            </a:p>
          </p:txBody>
        </p:sp>
        <p:sp>
          <p:nvSpPr>
            <p:cNvPr id="57354" name="Text Box 6"/>
            <p:cNvSpPr txBox="1">
              <a:spLocks noChangeArrowheads="1"/>
            </p:cNvSpPr>
            <p:nvPr/>
          </p:nvSpPr>
          <p:spPr bwMode="auto">
            <a:xfrm>
              <a:off x="2046" y="3342"/>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1975</a:t>
              </a:r>
            </a:p>
          </p:txBody>
        </p:sp>
        <p:sp>
          <p:nvSpPr>
            <p:cNvPr id="57355" name="Text Box 7"/>
            <p:cNvSpPr txBox="1">
              <a:spLocks noChangeArrowheads="1"/>
            </p:cNvSpPr>
            <p:nvPr/>
          </p:nvSpPr>
          <p:spPr bwMode="auto">
            <a:xfrm>
              <a:off x="2650" y="3342"/>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2000</a:t>
              </a:r>
            </a:p>
          </p:txBody>
        </p:sp>
        <p:sp>
          <p:nvSpPr>
            <p:cNvPr id="57356" name="Text Box 8"/>
            <p:cNvSpPr txBox="1">
              <a:spLocks noChangeArrowheads="1"/>
            </p:cNvSpPr>
            <p:nvPr/>
          </p:nvSpPr>
          <p:spPr bwMode="auto">
            <a:xfrm>
              <a:off x="3240" y="3337"/>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2025</a:t>
              </a:r>
            </a:p>
          </p:txBody>
        </p:sp>
        <p:sp>
          <p:nvSpPr>
            <p:cNvPr id="57357" name="Text Box 9"/>
            <p:cNvSpPr txBox="1">
              <a:spLocks noChangeArrowheads="1"/>
            </p:cNvSpPr>
            <p:nvPr/>
          </p:nvSpPr>
          <p:spPr bwMode="auto">
            <a:xfrm>
              <a:off x="3840" y="3338"/>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2050</a:t>
              </a:r>
            </a:p>
          </p:txBody>
        </p:sp>
        <p:sp>
          <p:nvSpPr>
            <p:cNvPr id="57358" name="Text Box 10"/>
            <p:cNvSpPr txBox="1">
              <a:spLocks noChangeArrowheads="1"/>
            </p:cNvSpPr>
            <p:nvPr/>
          </p:nvSpPr>
          <p:spPr bwMode="auto">
            <a:xfrm>
              <a:off x="2711" y="3480"/>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Year</a:t>
              </a:r>
            </a:p>
          </p:txBody>
        </p:sp>
        <p:sp>
          <p:nvSpPr>
            <p:cNvPr id="57359" name="Line 11"/>
            <p:cNvSpPr>
              <a:spLocks noChangeShapeType="1"/>
            </p:cNvSpPr>
            <p:nvPr/>
          </p:nvSpPr>
          <p:spPr bwMode="auto">
            <a:xfrm flipV="1">
              <a:off x="2902" y="1637"/>
              <a:ext cx="216" cy="30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7360" name="Text Box 12"/>
            <p:cNvSpPr txBox="1">
              <a:spLocks noChangeArrowheads="1"/>
            </p:cNvSpPr>
            <p:nvPr/>
          </p:nvSpPr>
          <p:spPr bwMode="auto">
            <a:xfrm>
              <a:off x="3084" y="1528"/>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2003</a:t>
              </a:r>
            </a:p>
          </p:txBody>
        </p:sp>
        <p:sp>
          <p:nvSpPr>
            <p:cNvPr id="57361" name="Text Box 13"/>
            <p:cNvSpPr txBox="1">
              <a:spLocks noChangeArrowheads="1"/>
            </p:cNvSpPr>
            <p:nvPr/>
          </p:nvSpPr>
          <p:spPr bwMode="auto">
            <a:xfrm rot="16200000" flipH="1">
              <a:off x="681" y="1875"/>
              <a:ext cx="11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Percent increase</a:t>
              </a:r>
            </a:p>
          </p:txBody>
        </p:sp>
        <p:sp>
          <p:nvSpPr>
            <p:cNvPr id="57362" name="Text Box 14"/>
            <p:cNvSpPr txBox="1">
              <a:spLocks noChangeArrowheads="1"/>
            </p:cNvSpPr>
            <p:nvPr/>
          </p:nvSpPr>
          <p:spPr bwMode="auto">
            <a:xfrm>
              <a:off x="1300" y="806"/>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2.2</a:t>
              </a:r>
            </a:p>
          </p:txBody>
        </p:sp>
        <p:sp>
          <p:nvSpPr>
            <p:cNvPr id="57363" name="Text Box 15"/>
            <p:cNvSpPr txBox="1">
              <a:spLocks noChangeArrowheads="1"/>
            </p:cNvSpPr>
            <p:nvPr/>
          </p:nvSpPr>
          <p:spPr bwMode="auto">
            <a:xfrm>
              <a:off x="1402" y="103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a:t>
              </a:r>
            </a:p>
          </p:txBody>
        </p:sp>
        <p:sp>
          <p:nvSpPr>
            <p:cNvPr id="57364" name="Text Box 16"/>
            <p:cNvSpPr txBox="1">
              <a:spLocks noChangeArrowheads="1"/>
            </p:cNvSpPr>
            <p:nvPr/>
          </p:nvSpPr>
          <p:spPr bwMode="auto">
            <a:xfrm>
              <a:off x="1300" y="1474"/>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1.6</a:t>
              </a:r>
            </a:p>
          </p:txBody>
        </p:sp>
        <p:sp>
          <p:nvSpPr>
            <p:cNvPr id="57365" name="Text Box 17"/>
            <p:cNvSpPr txBox="1">
              <a:spLocks noChangeArrowheads="1"/>
            </p:cNvSpPr>
            <p:nvPr/>
          </p:nvSpPr>
          <p:spPr bwMode="auto">
            <a:xfrm>
              <a:off x="1300" y="1690"/>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1.4</a:t>
              </a:r>
            </a:p>
          </p:txBody>
        </p:sp>
        <p:sp>
          <p:nvSpPr>
            <p:cNvPr id="57366" name="Text Box 18"/>
            <p:cNvSpPr txBox="1">
              <a:spLocks noChangeArrowheads="1"/>
            </p:cNvSpPr>
            <p:nvPr/>
          </p:nvSpPr>
          <p:spPr bwMode="auto">
            <a:xfrm>
              <a:off x="1305" y="1911"/>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1.2</a:t>
              </a:r>
            </a:p>
          </p:txBody>
        </p:sp>
        <p:sp>
          <p:nvSpPr>
            <p:cNvPr id="57367" name="Text Box 19"/>
            <p:cNvSpPr txBox="1">
              <a:spLocks noChangeArrowheads="1"/>
            </p:cNvSpPr>
            <p:nvPr/>
          </p:nvSpPr>
          <p:spPr bwMode="auto">
            <a:xfrm>
              <a:off x="1419" y="213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a:t>
              </a:r>
            </a:p>
          </p:txBody>
        </p:sp>
        <p:sp>
          <p:nvSpPr>
            <p:cNvPr id="57368" name="Text Box 20"/>
            <p:cNvSpPr txBox="1">
              <a:spLocks noChangeArrowheads="1"/>
            </p:cNvSpPr>
            <p:nvPr/>
          </p:nvSpPr>
          <p:spPr bwMode="auto">
            <a:xfrm>
              <a:off x="1311" y="2354"/>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0.8</a:t>
              </a:r>
            </a:p>
          </p:txBody>
        </p:sp>
        <p:sp>
          <p:nvSpPr>
            <p:cNvPr id="57369" name="Text Box 21"/>
            <p:cNvSpPr txBox="1">
              <a:spLocks noChangeArrowheads="1"/>
            </p:cNvSpPr>
            <p:nvPr/>
          </p:nvSpPr>
          <p:spPr bwMode="auto">
            <a:xfrm>
              <a:off x="1305" y="2570"/>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0.6</a:t>
              </a:r>
            </a:p>
          </p:txBody>
        </p:sp>
        <p:sp>
          <p:nvSpPr>
            <p:cNvPr id="57370" name="Text Box 22"/>
            <p:cNvSpPr txBox="1">
              <a:spLocks noChangeArrowheads="1"/>
            </p:cNvSpPr>
            <p:nvPr/>
          </p:nvSpPr>
          <p:spPr bwMode="auto">
            <a:xfrm>
              <a:off x="1305" y="2791"/>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0.4</a:t>
              </a:r>
            </a:p>
          </p:txBody>
        </p:sp>
        <p:sp>
          <p:nvSpPr>
            <p:cNvPr id="57371" name="Text Box 23"/>
            <p:cNvSpPr txBox="1">
              <a:spLocks noChangeArrowheads="1"/>
            </p:cNvSpPr>
            <p:nvPr/>
          </p:nvSpPr>
          <p:spPr bwMode="auto">
            <a:xfrm>
              <a:off x="1305" y="3013"/>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0.2</a:t>
              </a:r>
            </a:p>
          </p:txBody>
        </p:sp>
        <p:sp>
          <p:nvSpPr>
            <p:cNvPr id="57372" name="Text Box 24"/>
            <p:cNvSpPr txBox="1">
              <a:spLocks noChangeArrowheads="1"/>
            </p:cNvSpPr>
            <p:nvPr/>
          </p:nvSpPr>
          <p:spPr bwMode="auto">
            <a:xfrm>
              <a:off x="1407" y="322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a:t>
              </a:r>
            </a:p>
          </p:txBody>
        </p:sp>
        <p:sp>
          <p:nvSpPr>
            <p:cNvPr id="57373" name="Text Box 25"/>
            <p:cNvSpPr txBox="1">
              <a:spLocks noChangeArrowheads="1"/>
            </p:cNvSpPr>
            <p:nvPr/>
          </p:nvSpPr>
          <p:spPr bwMode="auto">
            <a:xfrm>
              <a:off x="1300" y="1260"/>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1.8</a:t>
              </a:r>
            </a:p>
          </p:txBody>
        </p:sp>
      </p:grpSp>
      <p:sp>
        <p:nvSpPr>
          <p:cNvPr id="57348" name="Rectangle 26"/>
          <p:cNvSpPr>
            <a:spLocks noChangeArrowheads="1"/>
          </p:cNvSpPr>
          <p:nvPr/>
        </p:nvSpPr>
        <p:spPr bwMode="auto">
          <a:xfrm>
            <a:off x="0" y="228600"/>
            <a:ext cx="8991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Although the global population is still growing, there seems to be a slow decline in the </a:t>
            </a:r>
            <a:r>
              <a:rPr lang="en-US" b="1"/>
              <a:t>rate</a:t>
            </a:r>
            <a:r>
              <a:rPr lang="en-US"/>
              <a:t> of growth. This means that the population will keep growing, albeit at a slower rate. If we follow the trend, then the population will stabilize by  ≈ 2080 (if we survive so long…).</a:t>
            </a:r>
          </a:p>
        </p:txBody>
      </p:sp>
      <p:sp>
        <p:nvSpPr>
          <p:cNvPr id="57349" name="Line 27"/>
          <p:cNvSpPr>
            <a:spLocks noChangeShapeType="1"/>
          </p:cNvSpPr>
          <p:nvPr/>
        </p:nvSpPr>
        <p:spPr bwMode="auto">
          <a:xfrm>
            <a:off x="2895600" y="3886200"/>
            <a:ext cx="31242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0" name="Line 28"/>
          <p:cNvSpPr>
            <a:spLocks noChangeShapeType="1"/>
          </p:cNvSpPr>
          <p:nvPr/>
        </p:nvSpPr>
        <p:spPr bwMode="auto">
          <a:xfrm>
            <a:off x="4648200" y="60198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Rectangle 29"/>
          <p:cNvSpPr>
            <a:spLocks noChangeArrowheads="1"/>
          </p:cNvSpPr>
          <p:nvPr/>
        </p:nvSpPr>
        <p:spPr bwMode="auto">
          <a:xfrm>
            <a:off x="6705600" y="6096000"/>
            <a:ext cx="76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2100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4800600" y="4191000"/>
            <a:ext cx="4191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 the worse case scenario, the population will double. In the best, very optimistic, case, the population will stabilize by 2050 with an increase of ≈ 30%. </a:t>
            </a:r>
          </a:p>
        </p:txBody>
      </p:sp>
      <p:sp>
        <p:nvSpPr>
          <p:cNvPr id="58371" name="Rectangle 5"/>
          <p:cNvSpPr>
            <a:spLocks noChangeArrowheads="1"/>
          </p:cNvSpPr>
          <p:nvPr/>
        </p:nvSpPr>
        <p:spPr bwMode="auto">
          <a:xfrm>
            <a:off x="4114800" y="6411913"/>
            <a:ext cx="28924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Swimming pool in Tokio</a:t>
            </a:r>
          </a:p>
        </p:txBody>
      </p:sp>
      <p:pic>
        <p:nvPicPr>
          <p:cNvPr id="583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84700"/>
            <a:ext cx="37465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52_17_population_2050-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62484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52400" y="0"/>
            <a:ext cx="8991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Not all populations in the world are growing at the same rate. Note that we can have zero population growth under two scenarios:</a:t>
            </a:r>
          </a:p>
          <a:p>
            <a:endParaRPr lang="en-US" sz="1800"/>
          </a:p>
          <a:p>
            <a:pPr eaLnBrk="1" hangingPunct="1">
              <a:spcBef>
                <a:spcPct val="45000"/>
              </a:spcBef>
              <a:spcAft>
                <a:spcPct val="20000"/>
              </a:spcAft>
              <a:buClr>
                <a:schemeClr val="tx2"/>
              </a:buClr>
              <a:buFontTx/>
              <a:buChar char="•"/>
            </a:pPr>
            <a:r>
              <a:rPr lang="en-US" sz="1800">
                <a:solidFill>
                  <a:schemeClr val="tx1"/>
                </a:solidFill>
              </a:rPr>
              <a:t>Zero population growth = High birth rates – High death rates</a:t>
            </a:r>
          </a:p>
          <a:p>
            <a:pPr eaLnBrk="1" hangingPunct="1">
              <a:spcBef>
                <a:spcPct val="45000"/>
              </a:spcBef>
              <a:spcAft>
                <a:spcPct val="20000"/>
              </a:spcAft>
              <a:buClr>
                <a:schemeClr val="tx2"/>
              </a:buClr>
              <a:buFontTx/>
              <a:buChar char="•"/>
            </a:pPr>
            <a:r>
              <a:rPr lang="en-US" sz="1800">
                <a:solidFill>
                  <a:schemeClr val="tx1"/>
                </a:solidFill>
              </a:rPr>
              <a:t>Zero population growth = Low birth rates – Low death rates</a:t>
            </a:r>
          </a:p>
          <a:p>
            <a:endParaRPr lang="en-US"/>
          </a:p>
        </p:txBody>
      </p:sp>
      <p:grpSp>
        <p:nvGrpSpPr>
          <p:cNvPr id="59395" name="Group 3"/>
          <p:cNvGrpSpPr>
            <a:grpSpLocks/>
          </p:cNvGrpSpPr>
          <p:nvPr/>
        </p:nvGrpSpPr>
        <p:grpSpPr bwMode="auto">
          <a:xfrm>
            <a:off x="2743200" y="2271713"/>
            <a:ext cx="6203950" cy="4586287"/>
            <a:chOff x="1152" y="1123"/>
            <a:chExt cx="3908" cy="2889"/>
          </a:xfrm>
        </p:grpSpPr>
        <p:pic>
          <p:nvPicPr>
            <p:cNvPr id="59398" name="Picture 4" descr="52_24DemogTransition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1142"/>
              <a:ext cx="3867" cy="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5"/>
            <p:cNvSpPr txBox="1">
              <a:spLocks noChangeArrowheads="1"/>
            </p:cNvSpPr>
            <p:nvPr/>
          </p:nvSpPr>
          <p:spPr bwMode="auto">
            <a:xfrm>
              <a:off x="1402" y="112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50</a:t>
              </a:r>
            </a:p>
          </p:txBody>
        </p:sp>
        <p:sp>
          <p:nvSpPr>
            <p:cNvPr id="59400" name="Text Box 6"/>
            <p:cNvSpPr txBox="1">
              <a:spLocks noChangeArrowheads="1"/>
            </p:cNvSpPr>
            <p:nvPr/>
          </p:nvSpPr>
          <p:spPr bwMode="auto">
            <a:xfrm>
              <a:off x="1400" y="157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40</a:t>
              </a:r>
            </a:p>
          </p:txBody>
        </p:sp>
        <p:sp>
          <p:nvSpPr>
            <p:cNvPr id="59401" name="Text Box 7"/>
            <p:cNvSpPr txBox="1">
              <a:spLocks noChangeArrowheads="1"/>
            </p:cNvSpPr>
            <p:nvPr/>
          </p:nvSpPr>
          <p:spPr bwMode="auto">
            <a:xfrm>
              <a:off x="1400" y="247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a:t>
              </a:r>
            </a:p>
          </p:txBody>
        </p:sp>
        <p:sp>
          <p:nvSpPr>
            <p:cNvPr id="59402" name="Text Box 8"/>
            <p:cNvSpPr txBox="1">
              <a:spLocks noChangeArrowheads="1"/>
            </p:cNvSpPr>
            <p:nvPr/>
          </p:nvSpPr>
          <p:spPr bwMode="auto">
            <a:xfrm>
              <a:off x="1465" y="338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0</a:t>
              </a:r>
            </a:p>
          </p:txBody>
        </p:sp>
        <p:sp>
          <p:nvSpPr>
            <p:cNvPr id="59403" name="Text Box 9"/>
            <p:cNvSpPr txBox="1">
              <a:spLocks noChangeArrowheads="1"/>
            </p:cNvSpPr>
            <p:nvPr/>
          </p:nvSpPr>
          <p:spPr bwMode="auto">
            <a:xfrm>
              <a:off x="1402" y="202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30</a:t>
              </a:r>
            </a:p>
          </p:txBody>
        </p:sp>
        <p:sp>
          <p:nvSpPr>
            <p:cNvPr id="59404" name="Text Box 10"/>
            <p:cNvSpPr txBox="1">
              <a:spLocks noChangeArrowheads="1"/>
            </p:cNvSpPr>
            <p:nvPr/>
          </p:nvSpPr>
          <p:spPr bwMode="auto">
            <a:xfrm>
              <a:off x="1396" y="292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10</a:t>
              </a:r>
            </a:p>
          </p:txBody>
        </p:sp>
        <p:sp>
          <p:nvSpPr>
            <p:cNvPr id="59405" name="Text Box 11"/>
            <p:cNvSpPr txBox="1">
              <a:spLocks noChangeArrowheads="1"/>
            </p:cNvSpPr>
            <p:nvPr/>
          </p:nvSpPr>
          <p:spPr bwMode="auto">
            <a:xfrm>
              <a:off x="1443" y="3544"/>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1750</a:t>
              </a:r>
            </a:p>
          </p:txBody>
        </p:sp>
        <p:sp>
          <p:nvSpPr>
            <p:cNvPr id="59406" name="Text Box 12"/>
            <p:cNvSpPr txBox="1">
              <a:spLocks noChangeArrowheads="1"/>
            </p:cNvSpPr>
            <p:nvPr/>
          </p:nvSpPr>
          <p:spPr bwMode="auto">
            <a:xfrm>
              <a:off x="2011" y="3549"/>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1800</a:t>
              </a:r>
            </a:p>
          </p:txBody>
        </p:sp>
        <p:sp>
          <p:nvSpPr>
            <p:cNvPr id="59407" name="Text Box 13"/>
            <p:cNvSpPr txBox="1">
              <a:spLocks noChangeArrowheads="1"/>
            </p:cNvSpPr>
            <p:nvPr/>
          </p:nvSpPr>
          <p:spPr bwMode="auto">
            <a:xfrm>
              <a:off x="2560" y="3550"/>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1850</a:t>
              </a:r>
            </a:p>
          </p:txBody>
        </p:sp>
        <p:sp>
          <p:nvSpPr>
            <p:cNvPr id="59408" name="Text Box 14"/>
            <p:cNvSpPr txBox="1">
              <a:spLocks noChangeArrowheads="1"/>
            </p:cNvSpPr>
            <p:nvPr/>
          </p:nvSpPr>
          <p:spPr bwMode="auto">
            <a:xfrm>
              <a:off x="3116" y="3545"/>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1900</a:t>
              </a:r>
            </a:p>
          </p:txBody>
        </p:sp>
        <p:sp>
          <p:nvSpPr>
            <p:cNvPr id="59409" name="Text Box 15"/>
            <p:cNvSpPr txBox="1">
              <a:spLocks noChangeArrowheads="1"/>
            </p:cNvSpPr>
            <p:nvPr/>
          </p:nvSpPr>
          <p:spPr bwMode="auto">
            <a:xfrm>
              <a:off x="3677" y="3546"/>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1950</a:t>
              </a:r>
            </a:p>
          </p:txBody>
        </p:sp>
        <p:sp>
          <p:nvSpPr>
            <p:cNvPr id="59410" name="Text Box 16"/>
            <p:cNvSpPr txBox="1">
              <a:spLocks noChangeArrowheads="1"/>
            </p:cNvSpPr>
            <p:nvPr/>
          </p:nvSpPr>
          <p:spPr bwMode="auto">
            <a:xfrm>
              <a:off x="4234" y="3544"/>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2000</a:t>
              </a:r>
            </a:p>
          </p:txBody>
        </p:sp>
        <p:sp>
          <p:nvSpPr>
            <p:cNvPr id="59411" name="Text Box 17"/>
            <p:cNvSpPr txBox="1">
              <a:spLocks noChangeArrowheads="1"/>
            </p:cNvSpPr>
            <p:nvPr/>
          </p:nvSpPr>
          <p:spPr bwMode="auto">
            <a:xfrm>
              <a:off x="4660" y="3548"/>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2050</a:t>
              </a:r>
            </a:p>
          </p:txBody>
        </p:sp>
        <p:sp>
          <p:nvSpPr>
            <p:cNvPr id="59412" name="Text Box 18"/>
            <p:cNvSpPr txBox="1">
              <a:spLocks noChangeArrowheads="1"/>
            </p:cNvSpPr>
            <p:nvPr/>
          </p:nvSpPr>
          <p:spPr bwMode="auto">
            <a:xfrm>
              <a:off x="1969" y="3114"/>
              <a:ext cx="6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Birth rate</a:t>
              </a:r>
            </a:p>
          </p:txBody>
        </p:sp>
        <p:sp>
          <p:nvSpPr>
            <p:cNvPr id="59413" name="Text Box 19"/>
            <p:cNvSpPr txBox="1">
              <a:spLocks noChangeArrowheads="1"/>
            </p:cNvSpPr>
            <p:nvPr/>
          </p:nvSpPr>
          <p:spPr bwMode="auto">
            <a:xfrm>
              <a:off x="1975" y="3281"/>
              <a:ext cx="7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Death rate</a:t>
              </a:r>
            </a:p>
          </p:txBody>
        </p:sp>
        <p:sp>
          <p:nvSpPr>
            <p:cNvPr id="59414" name="Text Box 20"/>
            <p:cNvSpPr txBox="1">
              <a:spLocks noChangeArrowheads="1"/>
            </p:cNvSpPr>
            <p:nvPr/>
          </p:nvSpPr>
          <p:spPr bwMode="auto">
            <a:xfrm>
              <a:off x="2945" y="3114"/>
              <a:ext cx="6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Birth rate</a:t>
              </a:r>
            </a:p>
          </p:txBody>
        </p:sp>
        <p:sp>
          <p:nvSpPr>
            <p:cNvPr id="59415" name="Text Box 21"/>
            <p:cNvSpPr txBox="1">
              <a:spLocks noChangeArrowheads="1"/>
            </p:cNvSpPr>
            <p:nvPr/>
          </p:nvSpPr>
          <p:spPr bwMode="auto">
            <a:xfrm>
              <a:off x="2938" y="3281"/>
              <a:ext cx="7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Death rate</a:t>
              </a:r>
            </a:p>
          </p:txBody>
        </p:sp>
        <p:sp>
          <p:nvSpPr>
            <p:cNvPr id="59416" name="Text Box 22"/>
            <p:cNvSpPr txBox="1">
              <a:spLocks noChangeArrowheads="1"/>
            </p:cNvSpPr>
            <p:nvPr/>
          </p:nvSpPr>
          <p:spPr bwMode="auto">
            <a:xfrm>
              <a:off x="3114" y="3739"/>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a:solidFill>
                    <a:schemeClr val="tx1"/>
                  </a:solidFill>
                  <a:latin typeface="Arial" charset="0"/>
                </a:rPr>
                <a:t>Year</a:t>
              </a:r>
            </a:p>
          </p:txBody>
        </p:sp>
        <p:sp>
          <p:nvSpPr>
            <p:cNvPr id="59417" name="Text Box 23"/>
            <p:cNvSpPr txBox="1">
              <a:spLocks noChangeArrowheads="1"/>
            </p:cNvSpPr>
            <p:nvPr/>
          </p:nvSpPr>
          <p:spPr bwMode="auto">
            <a:xfrm>
              <a:off x="1689" y="2925"/>
              <a:ext cx="5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Arial" charset="0"/>
                </a:rPr>
                <a:t>Sweden</a:t>
              </a:r>
            </a:p>
          </p:txBody>
        </p:sp>
        <p:sp>
          <p:nvSpPr>
            <p:cNvPr id="59418" name="Text Box 24"/>
            <p:cNvSpPr txBox="1">
              <a:spLocks noChangeArrowheads="1"/>
            </p:cNvSpPr>
            <p:nvPr/>
          </p:nvSpPr>
          <p:spPr bwMode="auto">
            <a:xfrm>
              <a:off x="2647" y="2925"/>
              <a:ext cx="5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600" b="1">
                  <a:solidFill>
                    <a:schemeClr val="tx1"/>
                  </a:solidFill>
                  <a:latin typeface="Arial" charset="0"/>
                </a:rPr>
                <a:t>Mexico</a:t>
              </a:r>
            </a:p>
          </p:txBody>
        </p:sp>
        <p:sp>
          <p:nvSpPr>
            <p:cNvPr id="59419" name="Text Box 25"/>
            <p:cNvSpPr txBox="1">
              <a:spLocks noChangeArrowheads="1"/>
            </p:cNvSpPr>
            <p:nvPr/>
          </p:nvSpPr>
          <p:spPr bwMode="auto">
            <a:xfrm rot="16200000" flipH="1">
              <a:off x="187" y="2234"/>
              <a:ext cx="21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600">
                  <a:solidFill>
                    <a:schemeClr val="tx1"/>
                  </a:solidFill>
                  <a:latin typeface="Arial" charset="0"/>
                </a:rPr>
                <a:t>Birth or death rate per 1,000 people</a:t>
              </a:r>
            </a:p>
          </p:txBody>
        </p:sp>
      </p:grpSp>
      <p:sp>
        <p:nvSpPr>
          <p:cNvPr id="59396" name="Rectangle 26"/>
          <p:cNvSpPr>
            <a:spLocks noChangeArrowheads="1"/>
          </p:cNvSpPr>
          <p:nvPr/>
        </p:nvSpPr>
        <p:spPr bwMode="auto">
          <a:xfrm>
            <a:off x="0" y="2362200"/>
            <a:ext cx="26670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45000"/>
              </a:spcBef>
              <a:spcAft>
                <a:spcPct val="20000"/>
              </a:spcAft>
              <a:buClr>
                <a:schemeClr val="tx2"/>
              </a:buClr>
            </a:pPr>
            <a:r>
              <a:rPr lang="en-US" sz="1800">
                <a:solidFill>
                  <a:schemeClr val="tx1"/>
                </a:solidFill>
              </a:rPr>
              <a:t>Some human populations move from the first state to the second one, which is characteristic of </a:t>
            </a:r>
            <a:r>
              <a:rPr lang="ja-JP" altLang="en-US" sz="1800">
                <a:solidFill>
                  <a:schemeClr val="tx1"/>
                </a:solidFill>
              </a:rPr>
              <a:t>“</a:t>
            </a:r>
            <a:r>
              <a:rPr lang="en-US" sz="1800">
                <a:solidFill>
                  <a:schemeClr val="tx1"/>
                </a:solidFill>
              </a:rPr>
              <a:t>development</a:t>
            </a:r>
            <a:r>
              <a:rPr lang="ja-JP" altLang="en-US" sz="1800">
                <a:solidFill>
                  <a:schemeClr val="tx1"/>
                </a:solidFill>
              </a:rPr>
              <a:t>”</a:t>
            </a:r>
            <a:r>
              <a:rPr lang="en-US" sz="1800">
                <a:solidFill>
                  <a:schemeClr val="tx1"/>
                </a:solidFill>
              </a:rPr>
              <a:t>.</a:t>
            </a:r>
            <a:endParaRPr lang="en-US" sz="3000">
              <a:solidFill>
                <a:schemeClr val="tx1"/>
              </a:solidFill>
              <a:latin typeface="Arial" charset="0"/>
            </a:endParaRPr>
          </a:p>
          <a:p>
            <a:endParaRPr lang="en-US"/>
          </a:p>
        </p:txBody>
      </p:sp>
      <p:sp>
        <p:nvSpPr>
          <p:cNvPr id="59397" name="Rectangle 27"/>
          <p:cNvSpPr>
            <a:spLocks noChangeArrowheads="1"/>
          </p:cNvSpPr>
          <p:nvPr/>
        </p:nvSpPr>
        <p:spPr bwMode="auto">
          <a:xfrm>
            <a:off x="0" y="4343400"/>
            <a:ext cx="21859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This phenomenon is called the</a:t>
            </a:r>
          </a:p>
          <a:p>
            <a:endParaRPr lang="en-US"/>
          </a:p>
          <a:p>
            <a:r>
              <a:rPr lang="en-US"/>
              <a:t>DEMOGRAPHIC</a:t>
            </a:r>
            <a:br>
              <a:rPr lang="en-US"/>
            </a:br>
            <a:r>
              <a:rPr lang="en-US"/>
              <a:t>TRANSITION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609600"/>
            <a:ext cx="2812589" cy="584776"/>
          </a:xfrm>
          <a:prstGeom prst="rect">
            <a:avLst/>
          </a:prstGeom>
          <a:noFill/>
        </p:spPr>
        <p:txBody>
          <a:bodyPr wrap="none" rtlCol="0">
            <a:spAutoFit/>
          </a:bodyPr>
          <a:lstStyle/>
          <a:p>
            <a:r>
              <a:rPr lang="en-US" sz="3200" dirty="0" smtClean="0"/>
              <a:t>To Remember</a:t>
            </a:r>
            <a:endParaRPr lang="en-US" sz="3200" dirty="0"/>
          </a:p>
        </p:txBody>
      </p:sp>
      <p:sp>
        <p:nvSpPr>
          <p:cNvPr id="3" name="TextBox 2"/>
          <p:cNvSpPr txBox="1"/>
          <p:nvPr/>
        </p:nvSpPr>
        <p:spPr>
          <a:xfrm>
            <a:off x="762000" y="1905000"/>
            <a:ext cx="7924800" cy="2554545"/>
          </a:xfrm>
          <a:prstGeom prst="rect">
            <a:avLst/>
          </a:prstGeom>
          <a:noFill/>
        </p:spPr>
        <p:txBody>
          <a:bodyPr wrap="square" rtlCol="0">
            <a:spAutoFit/>
          </a:bodyPr>
          <a:lstStyle/>
          <a:p>
            <a:r>
              <a:rPr lang="en-US" dirty="0" smtClean="0"/>
              <a:t>Many countries undergo a demographic transition as they develop. This transition has 3 phases:</a:t>
            </a:r>
          </a:p>
          <a:p>
            <a:endParaRPr lang="en-US" dirty="0"/>
          </a:p>
          <a:p>
            <a:pPr marL="457200" indent="-457200">
              <a:buAutoNum type="arabicParenR"/>
            </a:pPr>
            <a:r>
              <a:rPr lang="en-US" dirty="0" smtClean="0"/>
              <a:t>High birth and high mortality (r = 0)</a:t>
            </a:r>
          </a:p>
          <a:p>
            <a:pPr marL="457200" indent="-457200">
              <a:buAutoNum type="arabicParenR"/>
            </a:pPr>
            <a:endParaRPr lang="en-US" dirty="0"/>
          </a:p>
          <a:p>
            <a:pPr marL="457200" indent="-457200">
              <a:buAutoNum type="arabicParenR"/>
            </a:pPr>
            <a:r>
              <a:rPr lang="en-US" dirty="0" smtClean="0"/>
              <a:t>High birth but low mortality (r &gt; 0)</a:t>
            </a:r>
          </a:p>
          <a:p>
            <a:pPr marL="457200" indent="-457200">
              <a:buAutoNum type="arabicParenR"/>
            </a:pPr>
            <a:endParaRPr lang="en-US" dirty="0"/>
          </a:p>
          <a:p>
            <a:pPr marL="457200" indent="-457200">
              <a:buAutoNum type="arabicParenR"/>
            </a:pPr>
            <a:r>
              <a:rPr lang="en-US" dirty="0" smtClean="0"/>
              <a:t>Low birth and low mortality</a:t>
            </a:r>
          </a:p>
        </p:txBody>
      </p:sp>
    </p:spTree>
    <p:extLst>
      <p:ext uri="{BB962C8B-B14F-4D97-AF65-F5344CB8AC3E}">
        <p14:creationId xmlns:p14="http://schemas.microsoft.com/office/powerpoint/2010/main" val="285138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457200"/>
            <a:ext cx="8763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lang="en-US" sz="3200" dirty="0"/>
              <a:t>To Remember</a:t>
            </a:r>
          </a:p>
          <a:p>
            <a:pPr algn="ctr"/>
            <a:endParaRPr lang="en-US" sz="3200" dirty="0"/>
          </a:p>
          <a:p>
            <a:pPr algn="ctr"/>
            <a:endParaRPr lang="en-US" sz="3200" dirty="0"/>
          </a:p>
          <a:p>
            <a:r>
              <a:rPr lang="en-US" sz="2400" dirty="0"/>
              <a:t>-Populations are groups of individuals of the same species living in a defined space.</a:t>
            </a:r>
          </a:p>
          <a:p>
            <a:endParaRPr lang="en-US" sz="2400" dirty="0"/>
          </a:p>
          <a:p>
            <a:r>
              <a:rPr lang="en-US" sz="2400" dirty="0"/>
              <a:t>-Population ecology is the discipline that studies the factors that determine changes </a:t>
            </a:r>
            <a:r>
              <a:rPr lang="en-US" sz="2400" dirty="0" smtClean="0"/>
              <a:t>in </a:t>
            </a:r>
            <a:r>
              <a:rPr lang="en-US" sz="2400" dirty="0"/>
              <a:t>abundance of individuals in space and time.</a:t>
            </a:r>
          </a:p>
          <a:p>
            <a:endParaRPr lang="en-US" sz="2400" dirty="0"/>
          </a:p>
          <a:p>
            <a:r>
              <a:rPr lang="en-US" sz="2400" dirty="0"/>
              <a:t>-Individuals can be distributed in space in 3 possible ways: clumped (</a:t>
            </a:r>
            <a:r>
              <a:rPr lang="ja-JP" altLang="en-US" sz="2400" dirty="0"/>
              <a:t>“</a:t>
            </a:r>
            <a:r>
              <a:rPr lang="en-US" sz="2400" dirty="0"/>
              <a:t>aggregated</a:t>
            </a:r>
            <a:r>
              <a:rPr lang="ja-JP" altLang="en-US" sz="2400" dirty="0"/>
              <a:t>”</a:t>
            </a:r>
            <a:r>
              <a:rPr lang="en-US" sz="2400" dirty="0"/>
              <a:t>), uniformly, and randomly.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148961" cy="400110"/>
          </a:xfrm>
          <a:prstGeom prst="rect">
            <a:avLst/>
          </a:prstGeom>
          <a:noFill/>
        </p:spPr>
        <p:txBody>
          <a:bodyPr wrap="none" rtlCol="0">
            <a:spAutoFit/>
          </a:bodyPr>
          <a:lstStyle/>
          <a:p>
            <a:r>
              <a:rPr lang="en-US" dirty="0" smtClean="0"/>
              <a:t>http://</a:t>
            </a:r>
            <a:r>
              <a:rPr lang="en-US" dirty="0" err="1" smtClean="0"/>
              <a:t>www.youtube.com</a:t>
            </a:r>
            <a:r>
              <a:rPr lang="en-US" dirty="0" smtClean="0"/>
              <a:t>/</a:t>
            </a:r>
            <a:r>
              <a:rPr lang="en-US" dirty="0" err="1" smtClean="0"/>
              <a:t>watch?v</a:t>
            </a:r>
            <a:r>
              <a:rPr lang="en-US" dirty="0" smtClean="0"/>
              <a:t>=BPt8ElTQMIg&amp;feature=related</a:t>
            </a:r>
            <a:endParaRPr lang="en-US" dirty="0"/>
          </a:p>
        </p:txBody>
      </p:sp>
      <p:sp>
        <p:nvSpPr>
          <p:cNvPr id="3" name="TextBox 2"/>
          <p:cNvSpPr txBox="1"/>
          <p:nvPr/>
        </p:nvSpPr>
        <p:spPr>
          <a:xfrm>
            <a:off x="1371600" y="2971800"/>
            <a:ext cx="7113145" cy="400110"/>
          </a:xfrm>
          <a:prstGeom prst="rect">
            <a:avLst/>
          </a:prstGeom>
          <a:noFill/>
        </p:spPr>
        <p:txBody>
          <a:bodyPr wrap="none" rtlCol="0">
            <a:spAutoFit/>
          </a:bodyPr>
          <a:lstStyle/>
          <a:p>
            <a:r>
              <a:rPr lang="en-US" dirty="0" smtClean="0"/>
              <a:t>In humans wealth and health (demography) are correlated.</a:t>
            </a:r>
            <a:endParaRPr lang="en-US" dirty="0"/>
          </a:p>
        </p:txBody>
      </p:sp>
    </p:spTree>
    <p:extLst>
      <p:ext uri="{BB962C8B-B14F-4D97-AF65-F5344CB8AC3E}">
        <p14:creationId xmlns:p14="http://schemas.microsoft.com/office/powerpoint/2010/main" val="1643052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8467"/>
            <a:ext cx="7476715" cy="5943600"/>
          </a:xfrm>
          <a:prstGeom prst="rect">
            <a:avLst/>
          </a:prstGeom>
        </p:spPr>
      </p:pic>
      <p:sp>
        <p:nvSpPr>
          <p:cNvPr id="4" name="TextBox 3"/>
          <p:cNvSpPr txBox="1"/>
          <p:nvPr/>
        </p:nvSpPr>
        <p:spPr>
          <a:xfrm>
            <a:off x="838200" y="6172200"/>
            <a:ext cx="7227610" cy="400110"/>
          </a:xfrm>
          <a:prstGeom prst="rect">
            <a:avLst/>
          </a:prstGeom>
          <a:noFill/>
        </p:spPr>
        <p:txBody>
          <a:bodyPr wrap="none" rtlCol="0">
            <a:spAutoFit/>
          </a:bodyPr>
          <a:lstStyle/>
          <a:p>
            <a:r>
              <a:rPr lang="en-US" dirty="0" smtClean="0"/>
              <a:t>The demographic transition is often an economic transition</a:t>
            </a:r>
            <a:endParaRPr lang="en-US" dirty="0"/>
          </a:p>
        </p:txBody>
      </p:sp>
    </p:spTree>
    <p:extLst>
      <p:ext uri="{BB962C8B-B14F-4D97-AF65-F5344CB8AC3E}">
        <p14:creationId xmlns:p14="http://schemas.microsoft.com/office/powerpoint/2010/main" val="31938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2286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 relatively good predictor of a human (or animal) population growth rate is the age structure (or age pyramid).</a:t>
            </a:r>
          </a:p>
        </p:txBody>
      </p:sp>
      <p:grpSp>
        <p:nvGrpSpPr>
          <p:cNvPr id="60419" name="Group 3"/>
          <p:cNvGrpSpPr>
            <a:grpSpLocks/>
          </p:cNvGrpSpPr>
          <p:nvPr/>
        </p:nvGrpSpPr>
        <p:grpSpPr bwMode="auto">
          <a:xfrm>
            <a:off x="381000" y="1447800"/>
            <a:ext cx="8274050" cy="4540250"/>
            <a:chOff x="280" y="1028"/>
            <a:chExt cx="5212" cy="2860"/>
          </a:xfrm>
        </p:grpSpPr>
        <p:pic>
          <p:nvPicPr>
            <p:cNvPr id="60423" name="Picture 4" descr="52_25AgeStructPyramid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546"/>
              <a:ext cx="5061" cy="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5"/>
            <p:cNvSpPr txBox="1">
              <a:spLocks noChangeArrowheads="1"/>
            </p:cNvSpPr>
            <p:nvPr/>
          </p:nvSpPr>
          <p:spPr bwMode="auto">
            <a:xfrm>
              <a:off x="380" y="1028"/>
              <a:ext cx="134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Rapid growth </a:t>
              </a:r>
              <a:r>
                <a:rPr kumimoji="1" lang="en-US" sz="1400">
                  <a:solidFill>
                    <a:schemeClr val="tx1"/>
                  </a:solidFill>
                  <a:latin typeface="Arial" charset="0"/>
                </a:rPr>
                <a:t>Afghanistan</a:t>
              </a:r>
              <a:endParaRPr kumimoji="1" lang="en-US" sz="1400" b="1">
                <a:solidFill>
                  <a:schemeClr val="tx1"/>
                </a:solidFill>
                <a:latin typeface="Arial" charset="0"/>
              </a:endParaRPr>
            </a:p>
          </p:txBody>
        </p:sp>
        <p:sp>
          <p:nvSpPr>
            <p:cNvPr id="60425" name="Text Box 6"/>
            <p:cNvSpPr txBox="1">
              <a:spLocks noChangeArrowheads="1"/>
            </p:cNvSpPr>
            <p:nvPr/>
          </p:nvSpPr>
          <p:spPr bwMode="auto">
            <a:xfrm>
              <a:off x="2395" y="1032"/>
              <a:ext cx="9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Slow growth </a:t>
              </a:r>
              <a:r>
                <a:rPr kumimoji="1" lang="en-US" sz="1400">
                  <a:solidFill>
                    <a:schemeClr val="tx1"/>
                  </a:solidFill>
                  <a:latin typeface="Arial" charset="0"/>
                </a:rPr>
                <a:t>United States</a:t>
              </a:r>
              <a:endParaRPr kumimoji="1" lang="en-US" sz="1400" b="1">
                <a:solidFill>
                  <a:schemeClr val="tx1"/>
                </a:solidFill>
                <a:latin typeface="Arial" charset="0"/>
              </a:endParaRPr>
            </a:p>
          </p:txBody>
        </p:sp>
        <p:sp>
          <p:nvSpPr>
            <p:cNvPr id="60426" name="Text Box 7"/>
            <p:cNvSpPr txBox="1">
              <a:spLocks noChangeArrowheads="1"/>
            </p:cNvSpPr>
            <p:nvPr/>
          </p:nvSpPr>
          <p:spPr bwMode="auto">
            <a:xfrm>
              <a:off x="4377" y="1031"/>
              <a:ext cx="62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Decrease </a:t>
              </a:r>
              <a:r>
                <a:rPr kumimoji="1" lang="en-US" sz="1400">
                  <a:solidFill>
                    <a:schemeClr val="tx1"/>
                  </a:solidFill>
                  <a:latin typeface="Arial" charset="0"/>
                </a:rPr>
                <a:t>Italy</a:t>
              </a:r>
              <a:endParaRPr kumimoji="1" lang="en-US" sz="1400" b="1">
                <a:solidFill>
                  <a:schemeClr val="tx1"/>
                </a:solidFill>
                <a:latin typeface="Arial" charset="0"/>
              </a:endParaRPr>
            </a:p>
          </p:txBody>
        </p:sp>
        <p:sp>
          <p:nvSpPr>
            <p:cNvPr id="60427" name="Text Box 8"/>
            <p:cNvSpPr txBox="1">
              <a:spLocks noChangeArrowheads="1"/>
            </p:cNvSpPr>
            <p:nvPr/>
          </p:nvSpPr>
          <p:spPr bwMode="auto">
            <a:xfrm>
              <a:off x="554" y="1328"/>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Male</a:t>
              </a:r>
            </a:p>
          </p:txBody>
        </p:sp>
        <p:sp>
          <p:nvSpPr>
            <p:cNvPr id="60428" name="Text Box 9"/>
            <p:cNvSpPr txBox="1">
              <a:spLocks noChangeArrowheads="1"/>
            </p:cNvSpPr>
            <p:nvPr/>
          </p:nvSpPr>
          <p:spPr bwMode="auto">
            <a:xfrm>
              <a:off x="1192" y="1341"/>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Female</a:t>
              </a:r>
            </a:p>
          </p:txBody>
        </p:sp>
        <p:sp>
          <p:nvSpPr>
            <p:cNvPr id="60429" name="Text Box 10"/>
            <p:cNvSpPr txBox="1">
              <a:spLocks noChangeArrowheads="1"/>
            </p:cNvSpPr>
            <p:nvPr/>
          </p:nvSpPr>
          <p:spPr bwMode="auto">
            <a:xfrm>
              <a:off x="2378" y="1333"/>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Male</a:t>
              </a:r>
            </a:p>
          </p:txBody>
        </p:sp>
        <p:sp>
          <p:nvSpPr>
            <p:cNvPr id="60430" name="Text Box 11"/>
            <p:cNvSpPr txBox="1">
              <a:spLocks noChangeArrowheads="1"/>
            </p:cNvSpPr>
            <p:nvPr/>
          </p:nvSpPr>
          <p:spPr bwMode="auto">
            <a:xfrm>
              <a:off x="3016" y="1332"/>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Female</a:t>
              </a:r>
            </a:p>
          </p:txBody>
        </p:sp>
        <p:sp>
          <p:nvSpPr>
            <p:cNvPr id="60431" name="Text Box 12"/>
            <p:cNvSpPr txBox="1">
              <a:spLocks noChangeArrowheads="1"/>
            </p:cNvSpPr>
            <p:nvPr/>
          </p:nvSpPr>
          <p:spPr bwMode="auto">
            <a:xfrm>
              <a:off x="4106" y="1332"/>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Male</a:t>
              </a:r>
            </a:p>
          </p:txBody>
        </p:sp>
        <p:sp>
          <p:nvSpPr>
            <p:cNvPr id="60432" name="Text Box 13"/>
            <p:cNvSpPr txBox="1">
              <a:spLocks noChangeArrowheads="1"/>
            </p:cNvSpPr>
            <p:nvPr/>
          </p:nvSpPr>
          <p:spPr bwMode="auto">
            <a:xfrm>
              <a:off x="4848" y="1331"/>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Female</a:t>
              </a:r>
            </a:p>
          </p:txBody>
        </p:sp>
        <p:sp>
          <p:nvSpPr>
            <p:cNvPr id="60433" name="Text Box 14"/>
            <p:cNvSpPr txBox="1">
              <a:spLocks noChangeArrowheads="1"/>
            </p:cNvSpPr>
            <p:nvPr/>
          </p:nvSpPr>
          <p:spPr bwMode="auto">
            <a:xfrm>
              <a:off x="1806" y="1337"/>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Age</a:t>
              </a:r>
            </a:p>
          </p:txBody>
        </p:sp>
        <p:sp>
          <p:nvSpPr>
            <p:cNvPr id="60434" name="Text Box 15"/>
            <p:cNvSpPr txBox="1">
              <a:spLocks noChangeArrowheads="1"/>
            </p:cNvSpPr>
            <p:nvPr/>
          </p:nvSpPr>
          <p:spPr bwMode="auto">
            <a:xfrm>
              <a:off x="3621" y="1337"/>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Age</a:t>
              </a:r>
            </a:p>
          </p:txBody>
        </p:sp>
        <p:grpSp>
          <p:nvGrpSpPr>
            <p:cNvPr id="60435" name="Group 16"/>
            <p:cNvGrpSpPr>
              <a:grpSpLocks/>
            </p:cNvGrpSpPr>
            <p:nvPr/>
          </p:nvGrpSpPr>
          <p:grpSpPr bwMode="auto">
            <a:xfrm>
              <a:off x="280" y="3564"/>
              <a:ext cx="1556" cy="192"/>
              <a:chOff x="280" y="3600"/>
              <a:chExt cx="1556" cy="192"/>
            </a:xfrm>
          </p:grpSpPr>
          <p:sp>
            <p:nvSpPr>
              <p:cNvPr id="60499" name="Text Box 17"/>
              <p:cNvSpPr txBox="1">
                <a:spLocks noChangeArrowheads="1"/>
              </p:cNvSpPr>
              <p:nvPr/>
            </p:nvSpPr>
            <p:spPr bwMode="auto">
              <a:xfrm>
                <a:off x="28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sp>
            <p:nvSpPr>
              <p:cNvPr id="60500" name="Text Box 18"/>
              <p:cNvSpPr txBox="1">
                <a:spLocks noChangeArrowheads="1"/>
              </p:cNvSpPr>
              <p:nvPr/>
            </p:nvSpPr>
            <p:spPr bwMode="auto">
              <a:xfrm>
                <a:off x="44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0501" name="Text Box 19"/>
              <p:cNvSpPr txBox="1">
                <a:spLocks noChangeArrowheads="1"/>
              </p:cNvSpPr>
              <p:nvPr/>
            </p:nvSpPr>
            <p:spPr bwMode="auto">
              <a:xfrm>
                <a:off x="62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0502" name="Text Box 20"/>
              <p:cNvSpPr txBox="1">
                <a:spLocks noChangeArrowheads="1"/>
              </p:cNvSpPr>
              <p:nvPr/>
            </p:nvSpPr>
            <p:spPr bwMode="auto">
              <a:xfrm>
                <a:off x="80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0503" name="Text Box 21"/>
              <p:cNvSpPr txBox="1">
                <a:spLocks noChangeArrowheads="1"/>
              </p:cNvSpPr>
              <p:nvPr/>
            </p:nvSpPr>
            <p:spPr bwMode="auto">
              <a:xfrm>
                <a:off x="974"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60504" name="Text Box 22"/>
              <p:cNvSpPr txBox="1">
                <a:spLocks noChangeArrowheads="1"/>
              </p:cNvSpPr>
              <p:nvPr/>
            </p:nvSpPr>
            <p:spPr bwMode="auto">
              <a:xfrm>
                <a:off x="114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0505" name="Text Box 23"/>
              <p:cNvSpPr txBox="1">
                <a:spLocks noChangeArrowheads="1"/>
              </p:cNvSpPr>
              <p:nvPr/>
            </p:nvSpPr>
            <p:spPr bwMode="auto">
              <a:xfrm>
                <a:off x="1322"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0506" name="Text Box 24"/>
              <p:cNvSpPr txBox="1">
                <a:spLocks noChangeArrowheads="1"/>
              </p:cNvSpPr>
              <p:nvPr/>
            </p:nvSpPr>
            <p:spPr bwMode="auto">
              <a:xfrm>
                <a:off x="149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0507" name="Text Box 25"/>
              <p:cNvSpPr txBox="1">
                <a:spLocks noChangeArrowheads="1"/>
              </p:cNvSpPr>
              <p:nvPr/>
            </p:nvSpPr>
            <p:spPr bwMode="auto">
              <a:xfrm>
                <a:off x="165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grpSp>
        <p:grpSp>
          <p:nvGrpSpPr>
            <p:cNvPr id="60436" name="Group 26"/>
            <p:cNvGrpSpPr>
              <a:grpSpLocks/>
            </p:cNvGrpSpPr>
            <p:nvPr/>
          </p:nvGrpSpPr>
          <p:grpSpPr bwMode="auto">
            <a:xfrm>
              <a:off x="2098" y="3564"/>
              <a:ext cx="1556" cy="192"/>
              <a:chOff x="280" y="3600"/>
              <a:chExt cx="1556" cy="192"/>
            </a:xfrm>
          </p:grpSpPr>
          <p:sp>
            <p:nvSpPr>
              <p:cNvPr id="60490" name="Text Box 27"/>
              <p:cNvSpPr txBox="1">
                <a:spLocks noChangeArrowheads="1"/>
              </p:cNvSpPr>
              <p:nvPr/>
            </p:nvSpPr>
            <p:spPr bwMode="auto">
              <a:xfrm>
                <a:off x="28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sp>
            <p:nvSpPr>
              <p:cNvPr id="60491" name="Text Box 28"/>
              <p:cNvSpPr txBox="1">
                <a:spLocks noChangeArrowheads="1"/>
              </p:cNvSpPr>
              <p:nvPr/>
            </p:nvSpPr>
            <p:spPr bwMode="auto">
              <a:xfrm>
                <a:off x="44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0492" name="Text Box 29"/>
              <p:cNvSpPr txBox="1">
                <a:spLocks noChangeArrowheads="1"/>
              </p:cNvSpPr>
              <p:nvPr/>
            </p:nvSpPr>
            <p:spPr bwMode="auto">
              <a:xfrm>
                <a:off x="62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0493" name="Text Box 30"/>
              <p:cNvSpPr txBox="1">
                <a:spLocks noChangeArrowheads="1"/>
              </p:cNvSpPr>
              <p:nvPr/>
            </p:nvSpPr>
            <p:spPr bwMode="auto">
              <a:xfrm>
                <a:off x="80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0494" name="Text Box 31"/>
              <p:cNvSpPr txBox="1">
                <a:spLocks noChangeArrowheads="1"/>
              </p:cNvSpPr>
              <p:nvPr/>
            </p:nvSpPr>
            <p:spPr bwMode="auto">
              <a:xfrm>
                <a:off x="974"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60495" name="Text Box 32"/>
              <p:cNvSpPr txBox="1">
                <a:spLocks noChangeArrowheads="1"/>
              </p:cNvSpPr>
              <p:nvPr/>
            </p:nvSpPr>
            <p:spPr bwMode="auto">
              <a:xfrm>
                <a:off x="114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0496" name="Text Box 33"/>
              <p:cNvSpPr txBox="1">
                <a:spLocks noChangeArrowheads="1"/>
              </p:cNvSpPr>
              <p:nvPr/>
            </p:nvSpPr>
            <p:spPr bwMode="auto">
              <a:xfrm>
                <a:off x="1322"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0497" name="Text Box 34"/>
              <p:cNvSpPr txBox="1">
                <a:spLocks noChangeArrowheads="1"/>
              </p:cNvSpPr>
              <p:nvPr/>
            </p:nvSpPr>
            <p:spPr bwMode="auto">
              <a:xfrm>
                <a:off x="149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0498" name="Text Box 35"/>
              <p:cNvSpPr txBox="1">
                <a:spLocks noChangeArrowheads="1"/>
              </p:cNvSpPr>
              <p:nvPr/>
            </p:nvSpPr>
            <p:spPr bwMode="auto">
              <a:xfrm>
                <a:off x="165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grpSp>
        <p:grpSp>
          <p:nvGrpSpPr>
            <p:cNvPr id="60437" name="Group 36"/>
            <p:cNvGrpSpPr>
              <a:grpSpLocks/>
            </p:cNvGrpSpPr>
            <p:nvPr/>
          </p:nvGrpSpPr>
          <p:grpSpPr bwMode="auto">
            <a:xfrm>
              <a:off x="3936" y="3564"/>
              <a:ext cx="1556" cy="192"/>
              <a:chOff x="280" y="3600"/>
              <a:chExt cx="1556" cy="192"/>
            </a:xfrm>
          </p:grpSpPr>
          <p:sp>
            <p:nvSpPr>
              <p:cNvPr id="60481" name="Text Box 37"/>
              <p:cNvSpPr txBox="1">
                <a:spLocks noChangeArrowheads="1"/>
              </p:cNvSpPr>
              <p:nvPr/>
            </p:nvSpPr>
            <p:spPr bwMode="auto">
              <a:xfrm>
                <a:off x="28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sp>
            <p:nvSpPr>
              <p:cNvPr id="60482" name="Text Box 38"/>
              <p:cNvSpPr txBox="1">
                <a:spLocks noChangeArrowheads="1"/>
              </p:cNvSpPr>
              <p:nvPr/>
            </p:nvSpPr>
            <p:spPr bwMode="auto">
              <a:xfrm>
                <a:off x="44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0483" name="Text Box 39"/>
              <p:cNvSpPr txBox="1">
                <a:spLocks noChangeArrowheads="1"/>
              </p:cNvSpPr>
              <p:nvPr/>
            </p:nvSpPr>
            <p:spPr bwMode="auto">
              <a:xfrm>
                <a:off x="62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0484" name="Text Box 40"/>
              <p:cNvSpPr txBox="1">
                <a:spLocks noChangeArrowheads="1"/>
              </p:cNvSpPr>
              <p:nvPr/>
            </p:nvSpPr>
            <p:spPr bwMode="auto">
              <a:xfrm>
                <a:off x="80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0485" name="Text Box 41"/>
              <p:cNvSpPr txBox="1">
                <a:spLocks noChangeArrowheads="1"/>
              </p:cNvSpPr>
              <p:nvPr/>
            </p:nvSpPr>
            <p:spPr bwMode="auto">
              <a:xfrm>
                <a:off x="974"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60486" name="Text Box 42"/>
              <p:cNvSpPr txBox="1">
                <a:spLocks noChangeArrowheads="1"/>
              </p:cNvSpPr>
              <p:nvPr/>
            </p:nvSpPr>
            <p:spPr bwMode="auto">
              <a:xfrm>
                <a:off x="114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0487" name="Text Box 43"/>
              <p:cNvSpPr txBox="1">
                <a:spLocks noChangeArrowheads="1"/>
              </p:cNvSpPr>
              <p:nvPr/>
            </p:nvSpPr>
            <p:spPr bwMode="auto">
              <a:xfrm>
                <a:off x="1322"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0488" name="Text Box 44"/>
              <p:cNvSpPr txBox="1">
                <a:spLocks noChangeArrowheads="1"/>
              </p:cNvSpPr>
              <p:nvPr/>
            </p:nvSpPr>
            <p:spPr bwMode="auto">
              <a:xfrm>
                <a:off x="149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0489" name="Text Box 45"/>
              <p:cNvSpPr txBox="1">
                <a:spLocks noChangeArrowheads="1"/>
              </p:cNvSpPr>
              <p:nvPr/>
            </p:nvSpPr>
            <p:spPr bwMode="auto">
              <a:xfrm>
                <a:off x="165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grpSp>
        <p:sp>
          <p:nvSpPr>
            <p:cNvPr id="60438" name="Text Box 46"/>
            <p:cNvSpPr txBox="1">
              <a:spLocks noChangeArrowheads="1"/>
            </p:cNvSpPr>
            <p:nvPr/>
          </p:nvSpPr>
          <p:spPr bwMode="auto">
            <a:xfrm>
              <a:off x="473" y="3696"/>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Percent of population</a:t>
              </a:r>
            </a:p>
          </p:txBody>
        </p:sp>
        <p:sp>
          <p:nvSpPr>
            <p:cNvPr id="60439" name="Text Box 47"/>
            <p:cNvSpPr txBox="1">
              <a:spLocks noChangeArrowheads="1"/>
            </p:cNvSpPr>
            <p:nvPr/>
          </p:nvSpPr>
          <p:spPr bwMode="auto">
            <a:xfrm>
              <a:off x="2304" y="3696"/>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Percent of population</a:t>
              </a:r>
            </a:p>
          </p:txBody>
        </p:sp>
        <p:sp>
          <p:nvSpPr>
            <p:cNvPr id="60440" name="Text Box 48"/>
            <p:cNvSpPr txBox="1">
              <a:spLocks noChangeArrowheads="1"/>
            </p:cNvSpPr>
            <p:nvPr/>
          </p:nvSpPr>
          <p:spPr bwMode="auto">
            <a:xfrm>
              <a:off x="4135" y="3696"/>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Percent of population</a:t>
              </a:r>
            </a:p>
          </p:txBody>
        </p:sp>
        <p:grpSp>
          <p:nvGrpSpPr>
            <p:cNvPr id="60441" name="Group 49"/>
            <p:cNvGrpSpPr>
              <a:grpSpLocks/>
            </p:cNvGrpSpPr>
            <p:nvPr/>
          </p:nvGrpSpPr>
          <p:grpSpPr bwMode="auto">
            <a:xfrm>
              <a:off x="1728" y="1482"/>
              <a:ext cx="444" cy="2148"/>
              <a:chOff x="1728" y="1482"/>
              <a:chExt cx="444" cy="2148"/>
            </a:xfrm>
          </p:grpSpPr>
          <p:sp>
            <p:nvSpPr>
              <p:cNvPr id="60462" name="Text Box 50"/>
              <p:cNvSpPr txBox="1">
                <a:spLocks noChangeArrowheads="1"/>
              </p:cNvSpPr>
              <p:nvPr/>
            </p:nvSpPr>
            <p:spPr bwMode="auto">
              <a:xfrm>
                <a:off x="1746" y="158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80</a:t>
                </a:r>
                <a:r>
                  <a:rPr kumimoji="1" lang="en-US" sz="1400">
                    <a:solidFill>
                      <a:schemeClr val="tx1"/>
                    </a:solidFill>
                    <a:latin typeface="Arial" charset="0"/>
                    <a:sym typeface="Symbol" charset="0"/>
                  </a:rPr>
                  <a:t>–84</a:t>
                </a:r>
                <a:endParaRPr kumimoji="1" lang="en-US" sz="1400">
                  <a:solidFill>
                    <a:schemeClr val="tx1"/>
                  </a:solidFill>
                  <a:latin typeface="Arial" charset="0"/>
                </a:endParaRPr>
              </a:p>
            </p:txBody>
          </p:sp>
          <p:grpSp>
            <p:nvGrpSpPr>
              <p:cNvPr id="60463" name="Group 51"/>
              <p:cNvGrpSpPr>
                <a:grpSpLocks/>
              </p:cNvGrpSpPr>
              <p:nvPr/>
            </p:nvGrpSpPr>
            <p:grpSpPr bwMode="auto">
              <a:xfrm>
                <a:off x="1728" y="1482"/>
                <a:ext cx="438" cy="2148"/>
                <a:chOff x="1728" y="1482"/>
                <a:chExt cx="438" cy="2148"/>
              </a:xfrm>
            </p:grpSpPr>
            <p:sp>
              <p:nvSpPr>
                <p:cNvPr id="60464" name="Text Box 52"/>
                <p:cNvSpPr txBox="1">
                  <a:spLocks noChangeArrowheads="1"/>
                </p:cNvSpPr>
                <p:nvPr/>
              </p:nvSpPr>
              <p:spPr bwMode="auto">
                <a:xfrm>
                  <a:off x="1831" y="1482"/>
                  <a:ext cx="3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85</a:t>
                  </a:r>
                  <a:r>
                    <a:rPr kumimoji="1" lang="en-US" sz="1400">
                      <a:solidFill>
                        <a:schemeClr val="tx1"/>
                      </a:solidFill>
                      <a:latin typeface="Arial" charset="0"/>
                      <a:sym typeface="Symbol" charset="0"/>
                    </a:rPr>
                    <a:t></a:t>
                  </a:r>
                  <a:endParaRPr kumimoji="1" lang="en-US" sz="1400">
                    <a:solidFill>
                      <a:schemeClr val="tx1"/>
                    </a:solidFill>
                    <a:latin typeface="Arial" charset="0"/>
                  </a:endParaRPr>
                </a:p>
              </p:txBody>
            </p:sp>
            <p:sp>
              <p:nvSpPr>
                <p:cNvPr id="60465" name="Text Box 53"/>
                <p:cNvSpPr txBox="1">
                  <a:spLocks noChangeArrowheads="1"/>
                </p:cNvSpPr>
                <p:nvPr/>
              </p:nvSpPr>
              <p:spPr bwMode="auto">
                <a:xfrm>
                  <a:off x="1740" y="169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75</a:t>
                  </a:r>
                  <a:r>
                    <a:rPr kumimoji="1" lang="en-US" sz="1400">
                      <a:solidFill>
                        <a:schemeClr val="tx1"/>
                      </a:solidFill>
                      <a:latin typeface="Arial" charset="0"/>
                      <a:sym typeface="Symbol" charset="0"/>
                    </a:rPr>
                    <a:t>–79</a:t>
                  </a:r>
                  <a:endParaRPr kumimoji="1" lang="en-US" sz="1400">
                    <a:solidFill>
                      <a:schemeClr val="tx1"/>
                    </a:solidFill>
                    <a:latin typeface="Arial" charset="0"/>
                  </a:endParaRPr>
                </a:p>
              </p:txBody>
            </p:sp>
            <p:sp>
              <p:nvSpPr>
                <p:cNvPr id="60466" name="Text Box 54"/>
                <p:cNvSpPr txBox="1">
                  <a:spLocks noChangeArrowheads="1"/>
                </p:cNvSpPr>
                <p:nvPr/>
              </p:nvSpPr>
              <p:spPr bwMode="auto">
                <a:xfrm>
                  <a:off x="1740" y="180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70</a:t>
                  </a:r>
                  <a:r>
                    <a:rPr kumimoji="1" lang="en-US" sz="1400">
                      <a:solidFill>
                        <a:schemeClr val="tx1"/>
                      </a:solidFill>
                      <a:latin typeface="Arial" charset="0"/>
                      <a:sym typeface="Symbol" charset="0"/>
                    </a:rPr>
                    <a:t>–74</a:t>
                  </a:r>
                  <a:endParaRPr kumimoji="1" lang="en-US" sz="1400">
                    <a:solidFill>
                      <a:schemeClr val="tx1"/>
                    </a:solidFill>
                    <a:latin typeface="Arial" charset="0"/>
                  </a:endParaRPr>
                </a:p>
              </p:txBody>
            </p:sp>
            <p:sp>
              <p:nvSpPr>
                <p:cNvPr id="60467" name="Text Box 55"/>
                <p:cNvSpPr txBox="1">
                  <a:spLocks noChangeArrowheads="1"/>
                </p:cNvSpPr>
                <p:nvPr/>
              </p:nvSpPr>
              <p:spPr bwMode="auto">
                <a:xfrm>
                  <a:off x="1740" y="192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65</a:t>
                  </a:r>
                  <a:r>
                    <a:rPr kumimoji="1" lang="en-US" sz="1400">
                      <a:solidFill>
                        <a:schemeClr val="tx1"/>
                      </a:solidFill>
                      <a:latin typeface="Arial" charset="0"/>
                      <a:sym typeface="Symbol" charset="0"/>
                    </a:rPr>
                    <a:t>–69</a:t>
                  </a:r>
                  <a:endParaRPr kumimoji="1" lang="en-US" sz="1400">
                    <a:solidFill>
                      <a:schemeClr val="tx1"/>
                    </a:solidFill>
                    <a:latin typeface="Arial" charset="0"/>
                  </a:endParaRPr>
                </a:p>
              </p:txBody>
            </p:sp>
            <p:sp>
              <p:nvSpPr>
                <p:cNvPr id="60468" name="Text Box 56"/>
                <p:cNvSpPr txBox="1">
                  <a:spLocks noChangeArrowheads="1"/>
                </p:cNvSpPr>
                <p:nvPr/>
              </p:nvSpPr>
              <p:spPr bwMode="auto">
                <a:xfrm>
                  <a:off x="1734" y="204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60</a:t>
                  </a:r>
                  <a:r>
                    <a:rPr kumimoji="1" lang="en-US" sz="1400">
                      <a:solidFill>
                        <a:schemeClr val="tx1"/>
                      </a:solidFill>
                      <a:latin typeface="Arial" charset="0"/>
                      <a:sym typeface="Symbol" charset="0"/>
                    </a:rPr>
                    <a:t>–64</a:t>
                  </a:r>
                  <a:endParaRPr kumimoji="1" lang="en-US" sz="1400">
                    <a:solidFill>
                      <a:schemeClr val="tx1"/>
                    </a:solidFill>
                    <a:latin typeface="Arial" charset="0"/>
                  </a:endParaRPr>
                </a:p>
              </p:txBody>
            </p:sp>
            <p:sp>
              <p:nvSpPr>
                <p:cNvPr id="60469" name="Text Box 57"/>
                <p:cNvSpPr txBox="1">
                  <a:spLocks noChangeArrowheads="1"/>
                </p:cNvSpPr>
                <p:nvPr/>
              </p:nvSpPr>
              <p:spPr bwMode="auto">
                <a:xfrm>
                  <a:off x="1734" y="216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55</a:t>
                  </a:r>
                  <a:r>
                    <a:rPr kumimoji="1" lang="en-US" sz="1400">
                      <a:solidFill>
                        <a:schemeClr val="tx1"/>
                      </a:solidFill>
                      <a:latin typeface="Arial" charset="0"/>
                      <a:sym typeface="Symbol" charset="0"/>
                    </a:rPr>
                    <a:t>–59</a:t>
                  </a:r>
                  <a:endParaRPr kumimoji="1" lang="en-US" sz="1400">
                    <a:solidFill>
                      <a:schemeClr val="tx1"/>
                    </a:solidFill>
                    <a:latin typeface="Arial" charset="0"/>
                  </a:endParaRPr>
                </a:p>
              </p:txBody>
            </p:sp>
            <p:sp>
              <p:nvSpPr>
                <p:cNvPr id="60470" name="Text Box 58"/>
                <p:cNvSpPr txBox="1">
                  <a:spLocks noChangeArrowheads="1"/>
                </p:cNvSpPr>
                <p:nvPr/>
              </p:nvSpPr>
              <p:spPr bwMode="auto">
                <a:xfrm>
                  <a:off x="1734" y="22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50</a:t>
                  </a:r>
                  <a:r>
                    <a:rPr kumimoji="1" lang="en-US" sz="1400">
                      <a:solidFill>
                        <a:schemeClr val="tx1"/>
                      </a:solidFill>
                      <a:latin typeface="Arial" charset="0"/>
                      <a:sym typeface="Symbol" charset="0"/>
                    </a:rPr>
                    <a:t>–54</a:t>
                  </a:r>
                  <a:endParaRPr kumimoji="1" lang="en-US" sz="1400">
                    <a:solidFill>
                      <a:schemeClr val="tx1"/>
                    </a:solidFill>
                    <a:latin typeface="Arial" charset="0"/>
                  </a:endParaRPr>
                </a:p>
              </p:txBody>
            </p:sp>
            <p:sp>
              <p:nvSpPr>
                <p:cNvPr id="60471" name="Text Box 59"/>
                <p:cNvSpPr txBox="1">
                  <a:spLocks noChangeArrowheads="1"/>
                </p:cNvSpPr>
                <p:nvPr/>
              </p:nvSpPr>
              <p:spPr bwMode="auto">
                <a:xfrm>
                  <a:off x="1734" y="240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45</a:t>
                  </a:r>
                  <a:r>
                    <a:rPr kumimoji="1" lang="en-US" sz="1400">
                      <a:solidFill>
                        <a:schemeClr val="tx1"/>
                      </a:solidFill>
                      <a:latin typeface="Arial" charset="0"/>
                      <a:sym typeface="Symbol" charset="0"/>
                    </a:rPr>
                    <a:t>–49</a:t>
                  </a:r>
                  <a:endParaRPr kumimoji="1" lang="en-US" sz="1400">
                    <a:solidFill>
                      <a:schemeClr val="tx1"/>
                    </a:solidFill>
                    <a:latin typeface="Arial" charset="0"/>
                  </a:endParaRPr>
                </a:p>
              </p:txBody>
            </p:sp>
            <p:sp>
              <p:nvSpPr>
                <p:cNvPr id="60472" name="Text Box 60"/>
                <p:cNvSpPr txBox="1">
                  <a:spLocks noChangeArrowheads="1"/>
                </p:cNvSpPr>
                <p:nvPr/>
              </p:nvSpPr>
              <p:spPr bwMode="auto">
                <a:xfrm>
                  <a:off x="1734" y="251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40</a:t>
                  </a:r>
                  <a:r>
                    <a:rPr kumimoji="1" lang="en-US" sz="1400">
                      <a:solidFill>
                        <a:schemeClr val="tx1"/>
                      </a:solidFill>
                      <a:latin typeface="Arial" charset="0"/>
                      <a:sym typeface="Symbol" charset="0"/>
                    </a:rPr>
                    <a:t>–44</a:t>
                  </a:r>
                  <a:endParaRPr kumimoji="1" lang="en-US" sz="1400">
                    <a:solidFill>
                      <a:schemeClr val="tx1"/>
                    </a:solidFill>
                    <a:latin typeface="Arial" charset="0"/>
                  </a:endParaRPr>
                </a:p>
              </p:txBody>
            </p:sp>
            <p:sp>
              <p:nvSpPr>
                <p:cNvPr id="60473" name="Text Box 61"/>
                <p:cNvSpPr txBox="1">
                  <a:spLocks noChangeArrowheads="1"/>
                </p:cNvSpPr>
                <p:nvPr/>
              </p:nvSpPr>
              <p:spPr bwMode="auto">
                <a:xfrm>
                  <a:off x="1734" y="262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35</a:t>
                  </a:r>
                  <a:r>
                    <a:rPr kumimoji="1" lang="en-US" sz="1400">
                      <a:solidFill>
                        <a:schemeClr val="tx1"/>
                      </a:solidFill>
                      <a:latin typeface="Arial" charset="0"/>
                      <a:sym typeface="Symbol" charset="0"/>
                    </a:rPr>
                    <a:t>–39</a:t>
                  </a:r>
                  <a:endParaRPr kumimoji="1" lang="en-US" sz="1400">
                    <a:solidFill>
                      <a:schemeClr val="tx1"/>
                    </a:solidFill>
                    <a:latin typeface="Arial" charset="0"/>
                  </a:endParaRPr>
                </a:p>
              </p:txBody>
            </p:sp>
            <p:sp>
              <p:nvSpPr>
                <p:cNvPr id="60474" name="Text Box 62"/>
                <p:cNvSpPr txBox="1">
                  <a:spLocks noChangeArrowheads="1"/>
                </p:cNvSpPr>
                <p:nvPr/>
              </p:nvSpPr>
              <p:spPr bwMode="auto">
                <a:xfrm>
                  <a:off x="1734" y="274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30</a:t>
                  </a:r>
                  <a:r>
                    <a:rPr kumimoji="1" lang="en-US" sz="1400">
                      <a:solidFill>
                        <a:schemeClr val="tx1"/>
                      </a:solidFill>
                      <a:latin typeface="Arial" charset="0"/>
                      <a:sym typeface="Symbol" charset="0"/>
                    </a:rPr>
                    <a:t>–34</a:t>
                  </a:r>
                  <a:endParaRPr kumimoji="1" lang="en-US" sz="1400">
                    <a:solidFill>
                      <a:schemeClr val="tx1"/>
                    </a:solidFill>
                    <a:latin typeface="Arial" charset="0"/>
                  </a:endParaRPr>
                </a:p>
              </p:txBody>
            </p:sp>
            <p:sp>
              <p:nvSpPr>
                <p:cNvPr id="60475" name="Text Box 63"/>
                <p:cNvSpPr txBox="1">
                  <a:spLocks noChangeArrowheads="1"/>
                </p:cNvSpPr>
                <p:nvPr/>
              </p:nvSpPr>
              <p:spPr bwMode="auto">
                <a:xfrm>
                  <a:off x="1734" y="298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a:t>
                  </a:r>
                  <a:r>
                    <a:rPr kumimoji="1" lang="en-US" sz="1400">
                      <a:solidFill>
                        <a:schemeClr val="tx1"/>
                      </a:solidFill>
                      <a:latin typeface="Arial" charset="0"/>
                      <a:sym typeface="Symbol" charset="0"/>
                    </a:rPr>
                    <a:t>–24</a:t>
                  </a:r>
                  <a:endParaRPr kumimoji="1" lang="en-US" sz="1400">
                    <a:solidFill>
                      <a:schemeClr val="tx1"/>
                    </a:solidFill>
                    <a:latin typeface="Arial" charset="0"/>
                  </a:endParaRPr>
                </a:p>
              </p:txBody>
            </p:sp>
            <p:sp>
              <p:nvSpPr>
                <p:cNvPr id="60476" name="Text Box 64"/>
                <p:cNvSpPr txBox="1">
                  <a:spLocks noChangeArrowheads="1"/>
                </p:cNvSpPr>
                <p:nvPr/>
              </p:nvSpPr>
              <p:spPr bwMode="auto">
                <a:xfrm>
                  <a:off x="1734" y="28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25</a:t>
                  </a:r>
                  <a:r>
                    <a:rPr kumimoji="1" lang="en-US" sz="1400">
                      <a:solidFill>
                        <a:schemeClr val="tx1"/>
                      </a:solidFill>
                      <a:latin typeface="Arial" charset="0"/>
                      <a:sym typeface="Symbol" charset="0"/>
                    </a:rPr>
                    <a:t>–29</a:t>
                  </a:r>
                  <a:endParaRPr kumimoji="1" lang="en-US" sz="1400">
                    <a:solidFill>
                      <a:schemeClr val="tx1"/>
                    </a:solidFill>
                    <a:latin typeface="Arial" charset="0"/>
                  </a:endParaRPr>
                </a:p>
              </p:txBody>
            </p:sp>
            <p:sp>
              <p:nvSpPr>
                <p:cNvPr id="60477" name="Text Box 65"/>
                <p:cNvSpPr txBox="1">
                  <a:spLocks noChangeArrowheads="1"/>
                </p:cNvSpPr>
                <p:nvPr/>
              </p:nvSpPr>
              <p:spPr bwMode="auto">
                <a:xfrm>
                  <a:off x="1728" y="322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a:t>
                  </a:r>
                  <a:r>
                    <a:rPr kumimoji="1" lang="en-US" sz="1400">
                      <a:solidFill>
                        <a:schemeClr val="tx1"/>
                      </a:solidFill>
                      <a:latin typeface="Arial" charset="0"/>
                      <a:sym typeface="Symbol" charset="0"/>
                    </a:rPr>
                    <a:t>–14</a:t>
                  </a:r>
                  <a:endParaRPr kumimoji="1" lang="en-US" sz="1400">
                    <a:solidFill>
                      <a:schemeClr val="tx1"/>
                    </a:solidFill>
                    <a:latin typeface="Arial" charset="0"/>
                  </a:endParaRPr>
                </a:p>
              </p:txBody>
            </p:sp>
            <p:sp>
              <p:nvSpPr>
                <p:cNvPr id="60478" name="Text Box 66"/>
                <p:cNvSpPr txBox="1">
                  <a:spLocks noChangeArrowheads="1"/>
                </p:cNvSpPr>
                <p:nvPr/>
              </p:nvSpPr>
              <p:spPr bwMode="auto">
                <a:xfrm>
                  <a:off x="1796" y="333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r>
                    <a:rPr kumimoji="1" lang="en-US" sz="1400">
                      <a:solidFill>
                        <a:schemeClr val="tx1"/>
                      </a:solidFill>
                      <a:latin typeface="Arial" charset="0"/>
                      <a:sym typeface="Symbol" charset="0"/>
                    </a:rPr>
                    <a:t>–9</a:t>
                  </a:r>
                  <a:endParaRPr kumimoji="1" lang="en-US" sz="1400">
                    <a:solidFill>
                      <a:schemeClr val="tx1"/>
                    </a:solidFill>
                    <a:latin typeface="Arial" charset="0"/>
                  </a:endParaRPr>
                </a:p>
              </p:txBody>
            </p:sp>
            <p:sp>
              <p:nvSpPr>
                <p:cNvPr id="60479" name="Text Box 67"/>
                <p:cNvSpPr txBox="1">
                  <a:spLocks noChangeArrowheads="1"/>
                </p:cNvSpPr>
                <p:nvPr/>
              </p:nvSpPr>
              <p:spPr bwMode="auto">
                <a:xfrm>
                  <a:off x="1800" y="3438"/>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r>
                    <a:rPr kumimoji="1" lang="en-US" sz="1400">
                      <a:solidFill>
                        <a:schemeClr val="tx1"/>
                      </a:solidFill>
                      <a:latin typeface="Arial" charset="0"/>
                      <a:sym typeface="Symbol" charset="0"/>
                    </a:rPr>
                    <a:t>–4</a:t>
                  </a:r>
                  <a:endParaRPr kumimoji="1" lang="en-US" sz="1400">
                    <a:solidFill>
                      <a:schemeClr val="tx1"/>
                    </a:solidFill>
                    <a:latin typeface="Arial" charset="0"/>
                  </a:endParaRPr>
                </a:p>
              </p:txBody>
            </p:sp>
            <p:sp>
              <p:nvSpPr>
                <p:cNvPr id="60480" name="Text Box 68"/>
                <p:cNvSpPr txBox="1">
                  <a:spLocks noChangeArrowheads="1"/>
                </p:cNvSpPr>
                <p:nvPr/>
              </p:nvSpPr>
              <p:spPr bwMode="auto">
                <a:xfrm>
                  <a:off x="1728" y="310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a:t>
                  </a:r>
                  <a:r>
                    <a:rPr kumimoji="1" lang="en-US" sz="1400">
                      <a:solidFill>
                        <a:schemeClr val="tx1"/>
                      </a:solidFill>
                      <a:latin typeface="Arial" charset="0"/>
                      <a:sym typeface="Symbol" charset="0"/>
                    </a:rPr>
                    <a:t>–19</a:t>
                  </a:r>
                  <a:endParaRPr kumimoji="1" lang="en-US" sz="1400">
                    <a:solidFill>
                      <a:schemeClr val="tx1"/>
                    </a:solidFill>
                    <a:latin typeface="Arial" charset="0"/>
                  </a:endParaRPr>
                </a:p>
              </p:txBody>
            </p:sp>
          </p:grpSp>
        </p:grpSp>
        <p:grpSp>
          <p:nvGrpSpPr>
            <p:cNvPr id="60442" name="Group 69"/>
            <p:cNvGrpSpPr>
              <a:grpSpLocks/>
            </p:cNvGrpSpPr>
            <p:nvPr/>
          </p:nvGrpSpPr>
          <p:grpSpPr bwMode="auto">
            <a:xfrm>
              <a:off x="3582" y="1482"/>
              <a:ext cx="444" cy="2148"/>
              <a:chOff x="1728" y="1482"/>
              <a:chExt cx="444" cy="2148"/>
            </a:xfrm>
          </p:grpSpPr>
          <p:sp>
            <p:nvSpPr>
              <p:cNvPr id="60443" name="Text Box 70"/>
              <p:cNvSpPr txBox="1">
                <a:spLocks noChangeArrowheads="1"/>
              </p:cNvSpPr>
              <p:nvPr/>
            </p:nvSpPr>
            <p:spPr bwMode="auto">
              <a:xfrm>
                <a:off x="1746" y="158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80</a:t>
                </a:r>
                <a:r>
                  <a:rPr kumimoji="1" lang="en-US" sz="1400">
                    <a:solidFill>
                      <a:schemeClr val="tx1"/>
                    </a:solidFill>
                    <a:latin typeface="Arial" charset="0"/>
                    <a:sym typeface="Symbol" charset="0"/>
                  </a:rPr>
                  <a:t>–84</a:t>
                </a:r>
                <a:endParaRPr kumimoji="1" lang="en-US" sz="1400">
                  <a:solidFill>
                    <a:schemeClr val="tx1"/>
                  </a:solidFill>
                  <a:latin typeface="Arial" charset="0"/>
                </a:endParaRPr>
              </a:p>
            </p:txBody>
          </p:sp>
          <p:grpSp>
            <p:nvGrpSpPr>
              <p:cNvPr id="60444" name="Group 71"/>
              <p:cNvGrpSpPr>
                <a:grpSpLocks/>
              </p:cNvGrpSpPr>
              <p:nvPr/>
            </p:nvGrpSpPr>
            <p:grpSpPr bwMode="auto">
              <a:xfrm>
                <a:off x="1728" y="1482"/>
                <a:ext cx="438" cy="2148"/>
                <a:chOff x="1728" y="1482"/>
                <a:chExt cx="438" cy="2148"/>
              </a:xfrm>
            </p:grpSpPr>
            <p:sp>
              <p:nvSpPr>
                <p:cNvPr id="60445" name="Text Box 72"/>
                <p:cNvSpPr txBox="1">
                  <a:spLocks noChangeArrowheads="1"/>
                </p:cNvSpPr>
                <p:nvPr/>
              </p:nvSpPr>
              <p:spPr bwMode="auto">
                <a:xfrm>
                  <a:off x="1831" y="1482"/>
                  <a:ext cx="3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85</a:t>
                  </a:r>
                  <a:r>
                    <a:rPr kumimoji="1" lang="en-US" sz="1400">
                      <a:solidFill>
                        <a:schemeClr val="tx1"/>
                      </a:solidFill>
                      <a:latin typeface="Arial" charset="0"/>
                      <a:sym typeface="Symbol" charset="0"/>
                    </a:rPr>
                    <a:t></a:t>
                  </a:r>
                  <a:endParaRPr kumimoji="1" lang="en-US" sz="1400">
                    <a:solidFill>
                      <a:schemeClr val="tx1"/>
                    </a:solidFill>
                    <a:latin typeface="Arial" charset="0"/>
                  </a:endParaRPr>
                </a:p>
              </p:txBody>
            </p:sp>
            <p:sp>
              <p:nvSpPr>
                <p:cNvPr id="60446" name="Text Box 73"/>
                <p:cNvSpPr txBox="1">
                  <a:spLocks noChangeArrowheads="1"/>
                </p:cNvSpPr>
                <p:nvPr/>
              </p:nvSpPr>
              <p:spPr bwMode="auto">
                <a:xfrm>
                  <a:off x="1740" y="169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75</a:t>
                  </a:r>
                  <a:r>
                    <a:rPr kumimoji="1" lang="en-US" sz="1400">
                      <a:solidFill>
                        <a:schemeClr val="tx1"/>
                      </a:solidFill>
                      <a:latin typeface="Arial" charset="0"/>
                      <a:sym typeface="Symbol" charset="0"/>
                    </a:rPr>
                    <a:t>–79</a:t>
                  </a:r>
                  <a:endParaRPr kumimoji="1" lang="en-US" sz="1400">
                    <a:solidFill>
                      <a:schemeClr val="tx1"/>
                    </a:solidFill>
                    <a:latin typeface="Arial" charset="0"/>
                  </a:endParaRPr>
                </a:p>
              </p:txBody>
            </p:sp>
            <p:sp>
              <p:nvSpPr>
                <p:cNvPr id="60447" name="Text Box 74"/>
                <p:cNvSpPr txBox="1">
                  <a:spLocks noChangeArrowheads="1"/>
                </p:cNvSpPr>
                <p:nvPr/>
              </p:nvSpPr>
              <p:spPr bwMode="auto">
                <a:xfrm>
                  <a:off x="1740" y="180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70</a:t>
                  </a:r>
                  <a:r>
                    <a:rPr kumimoji="1" lang="en-US" sz="1400">
                      <a:solidFill>
                        <a:schemeClr val="tx1"/>
                      </a:solidFill>
                      <a:latin typeface="Arial" charset="0"/>
                      <a:sym typeface="Symbol" charset="0"/>
                    </a:rPr>
                    <a:t>–74</a:t>
                  </a:r>
                  <a:endParaRPr kumimoji="1" lang="en-US" sz="1400">
                    <a:solidFill>
                      <a:schemeClr val="tx1"/>
                    </a:solidFill>
                    <a:latin typeface="Arial" charset="0"/>
                  </a:endParaRPr>
                </a:p>
              </p:txBody>
            </p:sp>
            <p:sp>
              <p:nvSpPr>
                <p:cNvPr id="60448" name="Text Box 75"/>
                <p:cNvSpPr txBox="1">
                  <a:spLocks noChangeArrowheads="1"/>
                </p:cNvSpPr>
                <p:nvPr/>
              </p:nvSpPr>
              <p:spPr bwMode="auto">
                <a:xfrm>
                  <a:off x="1740" y="192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65</a:t>
                  </a:r>
                  <a:r>
                    <a:rPr kumimoji="1" lang="en-US" sz="1400">
                      <a:solidFill>
                        <a:schemeClr val="tx1"/>
                      </a:solidFill>
                      <a:latin typeface="Arial" charset="0"/>
                      <a:sym typeface="Symbol" charset="0"/>
                    </a:rPr>
                    <a:t>–69</a:t>
                  </a:r>
                  <a:endParaRPr kumimoji="1" lang="en-US" sz="1400">
                    <a:solidFill>
                      <a:schemeClr val="tx1"/>
                    </a:solidFill>
                    <a:latin typeface="Arial" charset="0"/>
                  </a:endParaRPr>
                </a:p>
              </p:txBody>
            </p:sp>
            <p:sp>
              <p:nvSpPr>
                <p:cNvPr id="60449" name="Text Box 76"/>
                <p:cNvSpPr txBox="1">
                  <a:spLocks noChangeArrowheads="1"/>
                </p:cNvSpPr>
                <p:nvPr/>
              </p:nvSpPr>
              <p:spPr bwMode="auto">
                <a:xfrm>
                  <a:off x="1734" y="204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60</a:t>
                  </a:r>
                  <a:r>
                    <a:rPr kumimoji="1" lang="en-US" sz="1400">
                      <a:solidFill>
                        <a:schemeClr val="tx1"/>
                      </a:solidFill>
                      <a:latin typeface="Arial" charset="0"/>
                      <a:sym typeface="Symbol" charset="0"/>
                    </a:rPr>
                    <a:t>–64</a:t>
                  </a:r>
                  <a:endParaRPr kumimoji="1" lang="en-US" sz="1400">
                    <a:solidFill>
                      <a:schemeClr val="tx1"/>
                    </a:solidFill>
                    <a:latin typeface="Arial" charset="0"/>
                  </a:endParaRPr>
                </a:p>
              </p:txBody>
            </p:sp>
            <p:sp>
              <p:nvSpPr>
                <p:cNvPr id="60450" name="Text Box 77"/>
                <p:cNvSpPr txBox="1">
                  <a:spLocks noChangeArrowheads="1"/>
                </p:cNvSpPr>
                <p:nvPr/>
              </p:nvSpPr>
              <p:spPr bwMode="auto">
                <a:xfrm>
                  <a:off x="1734" y="216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55</a:t>
                  </a:r>
                  <a:r>
                    <a:rPr kumimoji="1" lang="en-US" sz="1400">
                      <a:solidFill>
                        <a:schemeClr val="tx1"/>
                      </a:solidFill>
                      <a:latin typeface="Arial" charset="0"/>
                      <a:sym typeface="Symbol" charset="0"/>
                    </a:rPr>
                    <a:t>–59</a:t>
                  </a:r>
                  <a:endParaRPr kumimoji="1" lang="en-US" sz="1400">
                    <a:solidFill>
                      <a:schemeClr val="tx1"/>
                    </a:solidFill>
                    <a:latin typeface="Arial" charset="0"/>
                  </a:endParaRPr>
                </a:p>
              </p:txBody>
            </p:sp>
            <p:sp>
              <p:nvSpPr>
                <p:cNvPr id="60451" name="Text Box 78"/>
                <p:cNvSpPr txBox="1">
                  <a:spLocks noChangeArrowheads="1"/>
                </p:cNvSpPr>
                <p:nvPr/>
              </p:nvSpPr>
              <p:spPr bwMode="auto">
                <a:xfrm>
                  <a:off x="1734" y="22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50</a:t>
                  </a:r>
                  <a:r>
                    <a:rPr kumimoji="1" lang="en-US" sz="1400">
                      <a:solidFill>
                        <a:schemeClr val="tx1"/>
                      </a:solidFill>
                      <a:latin typeface="Arial" charset="0"/>
                      <a:sym typeface="Symbol" charset="0"/>
                    </a:rPr>
                    <a:t>–54</a:t>
                  </a:r>
                  <a:endParaRPr kumimoji="1" lang="en-US" sz="1400">
                    <a:solidFill>
                      <a:schemeClr val="tx1"/>
                    </a:solidFill>
                    <a:latin typeface="Arial" charset="0"/>
                  </a:endParaRPr>
                </a:p>
              </p:txBody>
            </p:sp>
            <p:sp>
              <p:nvSpPr>
                <p:cNvPr id="60452" name="Text Box 79"/>
                <p:cNvSpPr txBox="1">
                  <a:spLocks noChangeArrowheads="1"/>
                </p:cNvSpPr>
                <p:nvPr/>
              </p:nvSpPr>
              <p:spPr bwMode="auto">
                <a:xfrm>
                  <a:off x="1734" y="240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45</a:t>
                  </a:r>
                  <a:r>
                    <a:rPr kumimoji="1" lang="en-US" sz="1400">
                      <a:solidFill>
                        <a:schemeClr val="tx1"/>
                      </a:solidFill>
                      <a:latin typeface="Arial" charset="0"/>
                      <a:sym typeface="Symbol" charset="0"/>
                    </a:rPr>
                    <a:t>–49</a:t>
                  </a:r>
                  <a:endParaRPr kumimoji="1" lang="en-US" sz="1400">
                    <a:solidFill>
                      <a:schemeClr val="tx1"/>
                    </a:solidFill>
                    <a:latin typeface="Arial" charset="0"/>
                  </a:endParaRPr>
                </a:p>
              </p:txBody>
            </p:sp>
            <p:sp>
              <p:nvSpPr>
                <p:cNvPr id="60453" name="Text Box 80"/>
                <p:cNvSpPr txBox="1">
                  <a:spLocks noChangeArrowheads="1"/>
                </p:cNvSpPr>
                <p:nvPr/>
              </p:nvSpPr>
              <p:spPr bwMode="auto">
                <a:xfrm>
                  <a:off x="1734" y="251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40</a:t>
                  </a:r>
                  <a:r>
                    <a:rPr kumimoji="1" lang="en-US" sz="1400">
                      <a:solidFill>
                        <a:schemeClr val="tx1"/>
                      </a:solidFill>
                      <a:latin typeface="Arial" charset="0"/>
                      <a:sym typeface="Symbol" charset="0"/>
                    </a:rPr>
                    <a:t>–44</a:t>
                  </a:r>
                  <a:endParaRPr kumimoji="1" lang="en-US" sz="1400">
                    <a:solidFill>
                      <a:schemeClr val="tx1"/>
                    </a:solidFill>
                    <a:latin typeface="Arial" charset="0"/>
                  </a:endParaRPr>
                </a:p>
              </p:txBody>
            </p:sp>
            <p:sp>
              <p:nvSpPr>
                <p:cNvPr id="60454" name="Text Box 81"/>
                <p:cNvSpPr txBox="1">
                  <a:spLocks noChangeArrowheads="1"/>
                </p:cNvSpPr>
                <p:nvPr/>
              </p:nvSpPr>
              <p:spPr bwMode="auto">
                <a:xfrm>
                  <a:off x="1734" y="262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35</a:t>
                  </a:r>
                  <a:r>
                    <a:rPr kumimoji="1" lang="en-US" sz="1400">
                      <a:solidFill>
                        <a:schemeClr val="tx1"/>
                      </a:solidFill>
                      <a:latin typeface="Arial" charset="0"/>
                      <a:sym typeface="Symbol" charset="0"/>
                    </a:rPr>
                    <a:t>–39</a:t>
                  </a:r>
                  <a:endParaRPr kumimoji="1" lang="en-US" sz="1400">
                    <a:solidFill>
                      <a:schemeClr val="tx1"/>
                    </a:solidFill>
                    <a:latin typeface="Arial" charset="0"/>
                  </a:endParaRPr>
                </a:p>
              </p:txBody>
            </p:sp>
            <p:sp>
              <p:nvSpPr>
                <p:cNvPr id="60455" name="Text Box 82"/>
                <p:cNvSpPr txBox="1">
                  <a:spLocks noChangeArrowheads="1"/>
                </p:cNvSpPr>
                <p:nvPr/>
              </p:nvSpPr>
              <p:spPr bwMode="auto">
                <a:xfrm>
                  <a:off x="1734" y="274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30</a:t>
                  </a:r>
                  <a:r>
                    <a:rPr kumimoji="1" lang="en-US" sz="1400">
                      <a:solidFill>
                        <a:schemeClr val="tx1"/>
                      </a:solidFill>
                      <a:latin typeface="Arial" charset="0"/>
                      <a:sym typeface="Symbol" charset="0"/>
                    </a:rPr>
                    <a:t>–34</a:t>
                  </a:r>
                  <a:endParaRPr kumimoji="1" lang="en-US" sz="1400">
                    <a:solidFill>
                      <a:schemeClr val="tx1"/>
                    </a:solidFill>
                    <a:latin typeface="Arial" charset="0"/>
                  </a:endParaRPr>
                </a:p>
              </p:txBody>
            </p:sp>
            <p:sp>
              <p:nvSpPr>
                <p:cNvPr id="60456" name="Text Box 83"/>
                <p:cNvSpPr txBox="1">
                  <a:spLocks noChangeArrowheads="1"/>
                </p:cNvSpPr>
                <p:nvPr/>
              </p:nvSpPr>
              <p:spPr bwMode="auto">
                <a:xfrm>
                  <a:off x="1734" y="298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a:t>
                  </a:r>
                  <a:r>
                    <a:rPr kumimoji="1" lang="en-US" sz="1400">
                      <a:solidFill>
                        <a:schemeClr val="tx1"/>
                      </a:solidFill>
                      <a:latin typeface="Arial" charset="0"/>
                      <a:sym typeface="Symbol" charset="0"/>
                    </a:rPr>
                    <a:t>–24</a:t>
                  </a:r>
                  <a:endParaRPr kumimoji="1" lang="en-US" sz="1400">
                    <a:solidFill>
                      <a:schemeClr val="tx1"/>
                    </a:solidFill>
                    <a:latin typeface="Arial" charset="0"/>
                  </a:endParaRPr>
                </a:p>
              </p:txBody>
            </p:sp>
            <p:sp>
              <p:nvSpPr>
                <p:cNvPr id="60457" name="Text Box 84"/>
                <p:cNvSpPr txBox="1">
                  <a:spLocks noChangeArrowheads="1"/>
                </p:cNvSpPr>
                <p:nvPr/>
              </p:nvSpPr>
              <p:spPr bwMode="auto">
                <a:xfrm>
                  <a:off x="1734" y="28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25</a:t>
                  </a:r>
                  <a:r>
                    <a:rPr kumimoji="1" lang="en-US" sz="1400">
                      <a:solidFill>
                        <a:schemeClr val="tx1"/>
                      </a:solidFill>
                      <a:latin typeface="Arial" charset="0"/>
                      <a:sym typeface="Symbol" charset="0"/>
                    </a:rPr>
                    <a:t>–29</a:t>
                  </a:r>
                  <a:endParaRPr kumimoji="1" lang="en-US" sz="1400">
                    <a:solidFill>
                      <a:schemeClr val="tx1"/>
                    </a:solidFill>
                    <a:latin typeface="Arial" charset="0"/>
                  </a:endParaRPr>
                </a:p>
              </p:txBody>
            </p:sp>
            <p:sp>
              <p:nvSpPr>
                <p:cNvPr id="60458" name="Text Box 85"/>
                <p:cNvSpPr txBox="1">
                  <a:spLocks noChangeArrowheads="1"/>
                </p:cNvSpPr>
                <p:nvPr/>
              </p:nvSpPr>
              <p:spPr bwMode="auto">
                <a:xfrm>
                  <a:off x="1728" y="322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a:t>
                  </a:r>
                  <a:r>
                    <a:rPr kumimoji="1" lang="en-US" sz="1400">
                      <a:solidFill>
                        <a:schemeClr val="tx1"/>
                      </a:solidFill>
                      <a:latin typeface="Arial" charset="0"/>
                      <a:sym typeface="Symbol" charset="0"/>
                    </a:rPr>
                    <a:t>–14</a:t>
                  </a:r>
                  <a:endParaRPr kumimoji="1" lang="en-US" sz="1400">
                    <a:solidFill>
                      <a:schemeClr val="tx1"/>
                    </a:solidFill>
                    <a:latin typeface="Arial" charset="0"/>
                  </a:endParaRPr>
                </a:p>
              </p:txBody>
            </p:sp>
            <p:sp>
              <p:nvSpPr>
                <p:cNvPr id="60459" name="Text Box 86"/>
                <p:cNvSpPr txBox="1">
                  <a:spLocks noChangeArrowheads="1"/>
                </p:cNvSpPr>
                <p:nvPr/>
              </p:nvSpPr>
              <p:spPr bwMode="auto">
                <a:xfrm>
                  <a:off x="1796" y="333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r>
                    <a:rPr kumimoji="1" lang="en-US" sz="1400">
                      <a:solidFill>
                        <a:schemeClr val="tx1"/>
                      </a:solidFill>
                      <a:latin typeface="Arial" charset="0"/>
                      <a:sym typeface="Symbol" charset="0"/>
                    </a:rPr>
                    <a:t>–9</a:t>
                  </a:r>
                  <a:endParaRPr kumimoji="1" lang="en-US" sz="1400">
                    <a:solidFill>
                      <a:schemeClr val="tx1"/>
                    </a:solidFill>
                    <a:latin typeface="Arial" charset="0"/>
                  </a:endParaRPr>
                </a:p>
              </p:txBody>
            </p:sp>
            <p:sp>
              <p:nvSpPr>
                <p:cNvPr id="60460" name="Text Box 87"/>
                <p:cNvSpPr txBox="1">
                  <a:spLocks noChangeArrowheads="1"/>
                </p:cNvSpPr>
                <p:nvPr/>
              </p:nvSpPr>
              <p:spPr bwMode="auto">
                <a:xfrm>
                  <a:off x="1800" y="3438"/>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r>
                    <a:rPr kumimoji="1" lang="en-US" sz="1400">
                      <a:solidFill>
                        <a:schemeClr val="tx1"/>
                      </a:solidFill>
                      <a:latin typeface="Arial" charset="0"/>
                      <a:sym typeface="Symbol" charset="0"/>
                    </a:rPr>
                    <a:t>–4</a:t>
                  </a:r>
                  <a:endParaRPr kumimoji="1" lang="en-US" sz="1400">
                    <a:solidFill>
                      <a:schemeClr val="tx1"/>
                    </a:solidFill>
                    <a:latin typeface="Arial" charset="0"/>
                  </a:endParaRPr>
                </a:p>
              </p:txBody>
            </p:sp>
            <p:sp>
              <p:nvSpPr>
                <p:cNvPr id="60461" name="Text Box 88"/>
                <p:cNvSpPr txBox="1">
                  <a:spLocks noChangeArrowheads="1"/>
                </p:cNvSpPr>
                <p:nvPr/>
              </p:nvSpPr>
              <p:spPr bwMode="auto">
                <a:xfrm>
                  <a:off x="1728" y="310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a:t>
                  </a:r>
                  <a:r>
                    <a:rPr kumimoji="1" lang="en-US" sz="1400">
                      <a:solidFill>
                        <a:schemeClr val="tx1"/>
                      </a:solidFill>
                      <a:latin typeface="Arial" charset="0"/>
                      <a:sym typeface="Symbol" charset="0"/>
                    </a:rPr>
                    <a:t>–19</a:t>
                  </a:r>
                  <a:endParaRPr kumimoji="1" lang="en-US" sz="1400">
                    <a:solidFill>
                      <a:schemeClr val="tx1"/>
                    </a:solidFill>
                    <a:latin typeface="Arial" charset="0"/>
                  </a:endParaRPr>
                </a:p>
              </p:txBody>
            </p:sp>
          </p:grpSp>
        </p:grpSp>
      </p:grpSp>
      <p:sp>
        <p:nvSpPr>
          <p:cNvPr id="60420" name="Rectangle 89"/>
          <p:cNvSpPr>
            <a:spLocks noChangeArrowheads="1"/>
          </p:cNvSpPr>
          <p:nvPr/>
        </p:nvSpPr>
        <p:spPr bwMode="auto">
          <a:xfrm>
            <a:off x="762000" y="5943600"/>
            <a:ext cx="18415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2.6% per year</a:t>
            </a:r>
          </a:p>
        </p:txBody>
      </p:sp>
      <p:sp>
        <p:nvSpPr>
          <p:cNvPr id="60421" name="Rectangle 90"/>
          <p:cNvSpPr>
            <a:spLocks noChangeArrowheads="1"/>
          </p:cNvSpPr>
          <p:nvPr/>
        </p:nvSpPr>
        <p:spPr bwMode="auto">
          <a:xfrm>
            <a:off x="3581400" y="5943600"/>
            <a:ext cx="18415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0.6% per year</a:t>
            </a:r>
          </a:p>
        </p:txBody>
      </p:sp>
      <p:sp>
        <p:nvSpPr>
          <p:cNvPr id="60422" name="Rectangle 177"/>
          <p:cNvSpPr>
            <a:spLocks noChangeArrowheads="1"/>
          </p:cNvSpPr>
          <p:nvPr/>
        </p:nvSpPr>
        <p:spPr bwMode="auto">
          <a:xfrm>
            <a:off x="6324600" y="6019800"/>
            <a:ext cx="19065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-0.1% per year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68350" y="280988"/>
            <a:ext cx="8588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Why?</a:t>
            </a:r>
          </a:p>
        </p:txBody>
      </p:sp>
      <p:grpSp>
        <p:nvGrpSpPr>
          <p:cNvPr id="61443" name="Group 3"/>
          <p:cNvGrpSpPr>
            <a:grpSpLocks/>
          </p:cNvGrpSpPr>
          <p:nvPr/>
        </p:nvGrpSpPr>
        <p:grpSpPr bwMode="auto">
          <a:xfrm>
            <a:off x="304800" y="914400"/>
            <a:ext cx="8274050" cy="4540250"/>
            <a:chOff x="280" y="1028"/>
            <a:chExt cx="5212" cy="2860"/>
          </a:xfrm>
        </p:grpSpPr>
        <p:pic>
          <p:nvPicPr>
            <p:cNvPr id="61449" name="Picture 4" descr="52_25AgeStructPyramids_U.jpg                                   0006B000&#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546"/>
              <a:ext cx="5061" cy="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5"/>
            <p:cNvSpPr txBox="1">
              <a:spLocks noChangeArrowheads="1"/>
            </p:cNvSpPr>
            <p:nvPr/>
          </p:nvSpPr>
          <p:spPr bwMode="auto">
            <a:xfrm>
              <a:off x="380" y="1028"/>
              <a:ext cx="134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Rapid growth </a:t>
              </a:r>
              <a:r>
                <a:rPr kumimoji="1" lang="en-US" sz="1400">
                  <a:solidFill>
                    <a:schemeClr val="tx1"/>
                  </a:solidFill>
                  <a:latin typeface="Arial" charset="0"/>
                </a:rPr>
                <a:t>Afghanistan</a:t>
              </a:r>
              <a:endParaRPr kumimoji="1" lang="en-US" sz="1400" b="1">
                <a:solidFill>
                  <a:schemeClr val="tx1"/>
                </a:solidFill>
                <a:latin typeface="Arial" charset="0"/>
              </a:endParaRPr>
            </a:p>
          </p:txBody>
        </p:sp>
        <p:sp>
          <p:nvSpPr>
            <p:cNvPr id="61451" name="Text Box 6"/>
            <p:cNvSpPr txBox="1">
              <a:spLocks noChangeArrowheads="1"/>
            </p:cNvSpPr>
            <p:nvPr/>
          </p:nvSpPr>
          <p:spPr bwMode="auto">
            <a:xfrm>
              <a:off x="2395" y="1032"/>
              <a:ext cx="9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Slow growth </a:t>
              </a:r>
              <a:r>
                <a:rPr kumimoji="1" lang="en-US" sz="1400">
                  <a:solidFill>
                    <a:schemeClr val="tx1"/>
                  </a:solidFill>
                  <a:latin typeface="Arial" charset="0"/>
                </a:rPr>
                <a:t>United States</a:t>
              </a:r>
              <a:endParaRPr kumimoji="1" lang="en-US" sz="1400" b="1">
                <a:solidFill>
                  <a:schemeClr val="tx1"/>
                </a:solidFill>
                <a:latin typeface="Arial" charset="0"/>
              </a:endParaRPr>
            </a:p>
          </p:txBody>
        </p:sp>
        <p:sp>
          <p:nvSpPr>
            <p:cNvPr id="61452" name="Text Box 7"/>
            <p:cNvSpPr txBox="1">
              <a:spLocks noChangeArrowheads="1"/>
            </p:cNvSpPr>
            <p:nvPr/>
          </p:nvSpPr>
          <p:spPr bwMode="auto">
            <a:xfrm>
              <a:off x="4377" y="1031"/>
              <a:ext cx="62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b="1">
                  <a:solidFill>
                    <a:schemeClr val="tx1"/>
                  </a:solidFill>
                  <a:latin typeface="Arial" charset="0"/>
                </a:rPr>
                <a:t>Decrease </a:t>
              </a:r>
              <a:r>
                <a:rPr kumimoji="1" lang="en-US" sz="1400">
                  <a:solidFill>
                    <a:schemeClr val="tx1"/>
                  </a:solidFill>
                  <a:latin typeface="Arial" charset="0"/>
                </a:rPr>
                <a:t>Italy</a:t>
              </a:r>
              <a:endParaRPr kumimoji="1" lang="en-US" sz="1400" b="1">
                <a:solidFill>
                  <a:schemeClr val="tx1"/>
                </a:solidFill>
                <a:latin typeface="Arial" charset="0"/>
              </a:endParaRPr>
            </a:p>
          </p:txBody>
        </p:sp>
        <p:sp>
          <p:nvSpPr>
            <p:cNvPr id="61453" name="Text Box 8"/>
            <p:cNvSpPr txBox="1">
              <a:spLocks noChangeArrowheads="1"/>
            </p:cNvSpPr>
            <p:nvPr/>
          </p:nvSpPr>
          <p:spPr bwMode="auto">
            <a:xfrm>
              <a:off x="554" y="1328"/>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Male</a:t>
              </a:r>
            </a:p>
          </p:txBody>
        </p:sp>
        <p:sp>
          <p:nvSpPr>
            <p:cNvPr id="61454" name="Text Box 9"/>
            <p:cNvSpPr txBox="1">
              <a:spLocks noChangeArrowheads="1"/>
            </p:cNvSpPr>
            <p:nvPr/>
          </p:nvSpPr>
          <p:spPr bwMode="auto">
            <a:xfrm>
              <a:off x="1192" y="1341"/>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Female</a:t>
              </a:r>
            </a:p>
          </p:txBody>
        </p:sp>
        <p:sp>
          <p:nvSpPr>
            <p:cNvPr id="61455" name="Text Box 10"/>
            <p:cNvSpPr txBox="1">
              <a:spLocks noChangeArrowheads="1"/>
            </p:cNvSpPr>
            <p:nvPr/>
          </p:nvSpPr>
          <p:spPr bwMode="auto">
            <a:xfrm>
              <a:off x="2378" y="1333"/>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Male</a:t>
              </a:r>
            </a:p>
          </p:txBody>
        </p:sp>
        <p:sp>
          <p:nvSpPr>
            <p:cNvPr id="61456" name="Text Box 11"/>
            <p:cNvSpPr txBox="1">
              <a:spLocks noChangeArrowheads="1"/>
            </p:cNvSpPr>
            <p:nvPr/>
          </p:nvSpPr>
          <p:spPr bwMode="auto">
            <a:xfrm>
              <a:off x="3016" y="1332"/>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Female</a:t>
              </a:r>
            </a:p>
          </p:txBody>
        </p:sp>
        <p:sp>
          <p:nvSpPr>
            <p:cNvPr id="61457" name="Text Box 12"/>
            <p:cNvSpPr txBox="1">
              <a:spLocks noChangeArrowheads="1"/>
            </p:cNvSpPr>
            <p:nvPr/>
          </p:nvSpPr>
          <p:spPr bwMode="auto">
            <a:xfrm>
              <a:off x="4106" y="1332"/>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Male</a:t>
              </a:r>
            </a:p>
          </p:txBody>
        </p:sp>
        <p:sp>
          <p:nvSpPr>
            <p:cNvPr id="61458" name="Text Box 13"/>
            <p:cNvSpPr txBox="1">
              <a:spLocks noChangeArrowheads="1"/>
            </p:cNvSpPr>
            <p:nvPr/>
          </p:nvSpPr>
          <p:spPr bwMode="auto">
            <a:xfrm>
              <a:off x="4848" y="1331"/>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Female</a:t>
              </a:r>
            </a:p>
          </p:txBody>
        </p:sp>
        <p:sp>
          <p:nvSpPr>
            <p:cNvPr id="61459" name="Text Box 14"/>
            <p:cNvSpPr txBox="1">
              <a:spLocks noChangeArrowheads="1"/>
            </p:cNvSpPr>
            <p:nvPr/>
          </p:nvSpPr>
          <p:spPr bwMode="auto">
            <a:xfrm>
              <a:off x="1806" y="1337"/>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Age</a:t>
              </a:r>
            </a:p>
          </p:txBody>
        </p:sp>
        <p:sp>
          <p:nvSpPr>
            <p:cNvPr id="61460" name="Text Box 15"/>
            <p:cNvSpPr txBox="1">
              <a:spLocks noChangeArrowheads="1"/>
            </p:cNvSpPr>
            <p:nvPr/>
          </p:nvSpPr>
          <p:spPr bwMode="auto">
            <a:xfrm>
              <a:off x="3621" y="1337"/>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Age</a:t>
              </a:r>
            </a:p>
          </p:txBody>
        </p:sp>
        <p:grpSp>
          <p:nvGrpSpPr>
            <p:cNvPr id="61461" name="Group 16"/>
            <p:cNvGrpSpPr>
              <a:grpSpLocks/>
            </p:cNvGrpSpPr>
            <p:nvPr/>
          </p:nvGrpSpPr>
          <p:grpSpPr bwMode="auto">
            <a:xfrm>
              <a:off x="280" y="3564"/>
              <a:ext cx="1556" cy="192"/>
              <a:chOff x="280" y="3600"/>
              <a:chExt cx="1556" cy="192"/>
            </a:xfrm>
          </p:grpSpPr>
          <p:sp>
            <p:nvSpPr>
              <p:cNvPr id="61525" name="Text Box 17"/>
              <p:cNvSpPr txBox="1">
                <a:spLocks noChangeArrowheads="1"/>
              </p:cNvSpPr>
              <p:nvPr/>
            </p:nvSpPr>
            <p:spPr bwMode="auto">
              <a:xfrm>
                <a:off x="28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sp>
            <p:nvSpPr>
              <p:cNvPr id="61526" name="Text Box 18"/>
              <p:cNvSpPr txBox="1">
                <a:spLocks noChangeArrowheads="1"/>
              </p:cNvSpPr>
              <p:nvPr/>
            </p:nvSpPr>
            <p:spPr bwMode="auto">
              <a:xfrm>
                <a:off x="44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1527" name="Text Box 19"/>
              <p:cNvSpPr txBox="1">
                <a:spLocks noChangeArrowheads="1"/>
              </p:cNvSpPr>
              <p:nvPr/>
            </p:nvSpPr>
            <p:spPr bwMode="auto">
              <a:xfrm>
                <a:off x="62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1528" name="Text Box 20"/>
              <p:cNvSpPr txBox="1">
                <a:spLocks noChangeArrowheads="1"/>
              </p:cNvSpPr>
              <p:nvPr/>
            </p:nvSpPr>
            <p:spPr bwMode="auto">
              <a:xfrm>
                <a:off x="80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1529" name="Text Box 21"/>
              <p:cNvSpPr txBox="1">
                <a:spLocks noChangeArrowheads="1"/>
              </p:cNvSpPr>
              <p:nvPr/>
            </p:nvSpPr>
            <p:spPr bwMode="auto">
              <a:xfrm>
                <a:off x="974"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61530" name="Text Box 22"/>
              <p:cNvSpPr txBox="1">
                <a:spLocks noChangeArrowheads="1"/>
              </p:cNvSpPr>
              <p:nvPr/>
            </p:nvSpPr>
            <p:spPr bwMode="auto">
              <a:xfrm>
                <a:off x="114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1531" name="Text Box 23"/>
              <p:cNvSpPr txBox="1">
                <a:spLocks noChangeArrowheads="1"/>
              </p:cNvSpPr>
              <p:nvPr/>
            </p:nvSpPr>
            <p:spPr bwMode="auto">
              <a:xfrm>
                <a:off x="1322"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1532" name="Text Box 24"/>
              <p:cNvSpPr txBox="1">
                <a:spLocks noChangeArrowheads="1"/>
              </p:cNvSpPr>
              <p:nvPr/>
            </p:nvSpPr>
            <p:spPr bwMode="auto">
              <a:xfrm>
                <a:off x="149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1533" name="Text Box 25"/>
              <p:cNvSpPr txBox="1">
                <a:spLocks noChangeArrowheads="1"/>
              </p:cNvSpPr>
              <p:nvPr/>
            </p:nvSpPr>
            <p:spPr bwMode="auto">
              <a:xfrm>
                <a:off x="165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grpSp>
        <p:grpSp>
          <p:nvGrpSpPr>
            <p:cNvPr id="61462" name="Group 26"/>
            <p:cNvGrpSpPr>
              <a:grpSpLocks/>
            </p:cNvGrpSpPr>
            <p:nvPr/>
          </p:nvGrpSpPr>
          <p:grpSpPr bwMode="auto">
            <a:xfrm>
              <a:off x="2098" y="3564"/>
              <a:ext cx="1556" cy="192"/>
              <a:chOff x="280" y="3600"/>
              <a:chExt cx="1556" cy="192"/>
            </a:xfrm>
          </p:grpSpPr>
          <p:sp>
            <p:nvSpPr>
              <p:cNvPr id="61516" name="Text Box 27"/>
              <p:cNvSpPr txBox="1">
                <a:spLocks noChangeArrowheads="1"/>
              </p:cNvSpPr>
              <p:nvPr/>
            </p:nvSpPr>
            <p:spPr bwMode="auto">
              <a:xfrm>
                <a:off x="28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sp>
            <p:nvSpPr>
              <p:cNvPr id="61517" name="Text Box 28"/>
              <p:cNvSpPr txBox="1">
                <a:spLocks noChangeArrowheads="1"/>
              </p:cNvSpPr>
              <p:nvPr/>
            </p:nvSpPr>
            <p:spPr bwMode="auto">
              <a:xfrm>
                <a:off x="44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1518" name="Text Box 29"/>
              <p:cNvSpPr txBox="1">
                <a:spLocks noChangeArrowheads="1"/>
              </p:cNvSpPr>
              <p:nvPr/>
            </p:nvSpPr>
            <p:spPr bwMode="auto">
              <a:xfrm>
                <a:off x="62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1519" name="Text Box 30"/>
              <p:cNvSpPr txBox="1">
                <a:spLocks noChangeArrowheads="1"/>
              </p:cNvSpPr>
              <p:nvPr/>
            </p:nvSpPr>
            <p:spPr bwMode="auto">
              <a:xfrm>
                <a:off x="80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1520" name="Text Box 31"/>
              <p:cNvSpPr txBox="1">
                <a:spLocks noChangeArrowheads="1"/>
              </p:cNvSpPr>
              <p:nvPr/>
            </p:nvSpPr>
            <p:spPr bwMode="auto">
              <a:xfrm>
                <a:off x="974"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61521" name="Text Box 32"/>
              <p:cNvSpPr txBox="1">
                <a:spLocks noChangeArrowheads="1"/>
              </p:cNvSpPr>
              <p:nvPr/>
            </p:nvSpPr>
            <p:spPr bwMode="auto">
              <a:xfrm>
                <a:off x="114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1522" name="Text Box 33"/>
              <p:cNvSpPr txBox="1">
                <a:spLocks noChangeArrowheads="1"/>
              </p:cNvSpPr>
              <p:nvPr/>
            </p:nvSpPr>
            <p:spPr bwMode="auto">
              <a:xfrm>
                <a:off x="1322"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1523" name="Text Box 34"/>
              <p:cNvSpPr txBox="1">
                <a:spLocks noChangeArrowheads="1"/>
              </p:cNvSpPr>
              <p:nvPr/>
            </p:nvSpPr>
            <p:spPr bwMode="auto">
              <a:xfrm>
                <a:off x="149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1524" name="Text Box 35"/>
              <p:cNvSpPr txBox="1">
                <a:spLocks noChangeArrowheads="1"/>
              </p:cNvSpPr>
              <p:nvPr/>
            </p:nvSpPr>
            <p:spPr bwMode="auto">
              <a:xfrm>
                <a:off x="165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grpSp>
        <p:grpSp>
          <p:nvGrpSpPr>
            <p:cNvPr id="61463" name="Group 36"/>
            <p:cNvGrpSpPr>
              <a:grpSpLocks/>
            </p:cNvGrpSpPr>
            <p:nvPr/>
          </p:nvGrpSpPr>
          <p:grpSpPr bwMode="auto">
            <a:xfrm>
              <a:off x="3936" y="3564"/>
              <a:ext cx="1556" cy="192"/>
              <a:chOff x="280" y="3600"/>
              <a:chExt cx="1556" cy="192"/>
            </a:xfrm>
          </p:grpSpPr>
          <p:sp>
            <p:nvSpPr>
              <p:cNvPr id="61507" name="Text Box 37"/>
              <p:cNvSpPr txBox="1">
                <a:spLocks noChangeArrowheads="1"/>
              </p:cNvSpPr>
              <p:nvPr/>
            </p:nvSpPr>
            <p:spPr bwMode="auto">
              <a:xfrm>
                <a:off x="28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sp>
            <p:nvSpPr>
              <p:cNvPr id="61508" name="Text Box 38"/>
              <p:cNvSpPr txBox="1">
                <a:spLocks noChangeArrowheads="1"/>
              </p:cNvSpPr>
              <p:nvPr/>
            </p:nvSpPr>
            <p:spPr bwMode="auto">
              <a:xfrm>
                <a:off x="44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1509" name="Text Box 39"/>
              <p:cNvSpPr txBox="1">
                <a:spLocks noChangeArrowheads="1"/>
              </p:cNvSpPr>
              <p:nvPr/>
            </p:nvSpPr>
            <p:spPr bwMode="auto">
              <a:xfrm>
                <a:off x="62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1510" name="Text Box 40"/>
              <p:cNvSpPr txBox="1">
                <a:spLocks noChangeArrowheads="1"/>
              </p:cNvSpPr>
              <p:nvPr/>
            </p:nvSpPr>
            <p:spPr bwMode="auto">
              <a:xfrm>
                <a:off x="800"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1511" name="Text Box 41"/>
              <p:cNvSpPr txBox="1">
                <a:spLocks noChangeArrowheads="1"/>
              </p:cNvSpPr>
              <p:nvPr/>
            </p:nvSpPr>
            <p:spPr bwMode="auto">
              <a:xfrm>
                <a:off x="974"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p>
            </p:txBody>
          </p:sp>
          <p:sp>
            <p:nvSpPr>
              <p:cNvPr id="61512" name="Text Box 42"/>
              <p:cNvSpPr txBox="1">
                <a:spLocks noChangeArrowheads="1"/>
              </p:cNvSpPr>
              <p:nvPr/>
            </p:nvSpPr>
            <p:spPr bwMode="auto">
              <a:xfrm>
                <a:off x="114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a:t>
                </a:r>
              </a:p>
            </p:txBody>
          </p:sp>
          <p:sp>
            <p:nvSpPr>
              <p:cNvPr id="61513" name="Text Box 43"/>
              <p:cNvSpPr txBox="1">
                <a:spLocks noChangeArrowheads="1"/>
              </p:cNvSpPr>
              <p:nvPr/>
            </p:nvSpPr>
            <p:spPr bwMode="auto">
              <a:xfrm>
                <a:off x="1322"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a:t>
                </a:r>
              </a:p>
            </p:txBody>
          </p:sp>
          <p:sp>
            <p:nvSpPr>
              <p:cNvPr id="61514" name="Text Box 44"/>
              <p:cNvSpPr txBox="1">
                <a:spLocks noChangeArrowheads="1"/>
              </p:cNvSpPr>
              <p:nvPr/>
            </p:nvSpPr>
            <p:spPr bwMode="auto">
              <a:xfrm>
                <a:off x="1496"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a:t>
                </a:r>
              </a:p>
            </p:txBody>
          </p:sp>
          <p:sp>
            <p:nvSpPr>
              <p:cNvPr id="61515" name="Text Box 45"/>
              <p:cNvSpPr txBox="1">
                <a:spLocks noChangeArrowheads="1"/>
              </p:cNvSpPr>
              <p:nvPr/>
            </p:nvSpPr>
            <p:spPr bwMode="auto">
              <a:xfrm>
                <a:off x="1658" y="36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a:t>
                </a:r>
              </a:p>
            </p:txBody>
          </p:sp>
        </p:grpSp>
        <p:sp>
          <p:nvSpPr>
            <p:cNvPr id="61464" name="Text Box 46"/>
            <p:cNvSpPr txBox="1">
              <a:spLocks noChangeArrowheads="1"/>
            </p:cNvSpPr>
            <p:nvPr/>
          </p:nvSpPr>
          <p:spPr bwMode="auto">
            <a:xfrm>
              <a:off x="473" y="3696"/>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Percent of population</a:t>
              </a:r>
            </a:p>
          </p:txBody>
        </p:sp>
        <p:sp>
          <p:nvSpPr>
            <p:cNvPr id="61465" name="Text Box 47"/>
            <p:cNvSpPr txBox="1">
              <a:spLocks noChangeArrowheads="1"/>
            </p:cNvSpPr>
            <p:nvPr/>
          </p:nvSpPr>
          <p:spPr bwMode="auto">
            <a:xfrm>
              <a:off x="2304" y="3696"/>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Percent of population</a:t>
              </a:r>
            </a:p>
          </p:txBody>
        </p:sp>
        <p:sp>
          <p:nvSpPr>
            <p:cNvPr id="61466" name="Text Box 48"/>
            <p:cNvSpPr txBox="1">
              <a:spLocks noChangeArrowheads="1"/>
            </p:cNvSpPr>
            <p:nvPr/>
          </p:nvSpPr>
          <p:spPr bwMode="auto">
            <a:xfrm>
              <a:off x="4135" y="3696"/>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kumimoji="1" lang="en-US" sz="1400">
                  <a:solidFill>
                    <a:schemeClr val="tx1"/>
                  </a:solidFill>
                  <a:latin typeface="Arial" charset="0"/>
                </a:rPr>
                <a:t>Percent of population</a:t>
              </a:r>
            </a:p>
          </p:txBody>
        </p:sp>
        <p:grpSp>
          <p:nvGrpSpPr>
            <p:cNvPr id="61467" name="Group 49"/>
            <p:cNvGrpSpPr>
              <a:grpSpLocks/>
            </p:cNvGrpSpPr>
            <p:nvPr/>
          </p:nvGrpSpPr>
          <p:grpSpPr bwMode="auto">
            <a:xfrm>
              <a:off x="1728" y="1482"/>
              <a:ext cx="444" cy="2148"/>
              <a:chOff x="1728" y="1482"/>
              <a:chExt cx="444" cy="2148"/>
            </a:xfrm>
          </p:grpSpPr>
          <p:sp>
            <p:nvSpPr>
              <p:cNvPr id="61488" name="Text Box 50"/>
              <p:cNvSpPr txBox="1">
                <a:spLocks noChangeArrowheads="1"/>
              </p:cNvSpPr>
              <p:nvPr/>
            </p:nvSpPr>
            <p:spPr bwMode="auto">
              <a:xfrm>
                <a:off x="1746" y="158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80</a:t>
                </a:r>
                <a:r>
                  <a:rPr kumimoji="1" lang="en-US" sz="1400">
                    <a:solidFill>
                      <a:schemeClr val="tx1"/>
                    </a:solidFill>
                    <a:latin typeface="Arial" charset="0"/>
                    <a:sym typeface="Symbol" charset="0"/>
                  </a:rPr>
                  <a:t>–84</a:t>
                </a:r>
                <a:endParaRPr kumimoji="1" lang="en-US" sz="1400">
                  <a:solidFill>
                    <a:schemeClr val="tx1"/>
                  </a:solidFill>
                  <a:latin typeface="Arial" charset="0"/>
                </a:endParaRPr>
              </a:p>
            </p:txBody>
          </p:sp>
          <p:grpSp>
            <p:nvGrpSpPr>
              <p:cNvPr id="61489" name="Group 51"/>
              <p:cNvGrpSpPr>
                <a:grpSpLocks/>
              </p:cNvGrpSpPr>
              <p:nvPr/>
            </p:nvGrpSpPr>
            <p:grpSpPr bwMode="auto">
              <a:xfrm>
                <a:off x="1728" y="1482"/>
                <a:ext cx="438" cy="2148"/>
                <a:chOff x="1728" y="1482"/>
                <a:chExt cx="438" cy="2148"/>
              </a:xfrm>
            </p:grpSpPr>
            <p:sp>
              <p:nvSpPr>
                <p:cNvPr id="61490" name="Text Box 52"/>
                <p:cNvSpPr txBox="1">
                  <a:spLocks noChangeArrowheads="1"/>
                </p:cNvSpPr>
                <p:nvPr/>
              </p:nvSpPr>
              <p:spPr bwMode="auto">
                <a:xfrm>
                  <a:off x="1831" y="1482"/>
                  <a:ext cx="3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85</a:t>
                  </a:r>
                  <a:r>
                    <a:rPr kumimoji="1" lang="en-US" sz="1400">
                      <a:solidFill>
                        <a:schemeClr val="tx1"/>
                      </a:solidFill>
                      <a:latin typeface="Arial" charset="0"/>
                      <a:sym typeface="Symbol" charset="0"/>
                    </a:rPr>
                    <a:t></a:t>
                  </a:r>
                  <a:endParaRPr kumimoji="1" lang="en-US" sz="1400">
                    <a:solidFill>
                      <a:schemeClr val="tx1"/>
                    </a:solidFill>
                    <a:latin typeface="Arial" charset="0"/>
                  </a:endParaRPr>
                </a:p>
              </p:txBody>
            </p:sp>
            <p:sp>
              <p:nvSpPr>
                <p:cNvPr id="61491" name="Text Box 53"/>
                <p:cNvSpPr txBox="1">
                  <a:spLocks noChangeArrowheads="1"/>
                </p:cNvSpPr>
                <p:nvPr/>
              </p:nvSpPr>
              <p:spPr bwMode="auto">
                <a:xfrm>
                  <a:off x="1740" y="169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75</a:t>
                  </a:r>
                  <a:r>
                    <a:rPr kumimoji="1" lang="en-US" sz="1400">
                      <a:solidFill>
                        <a:schemeClr val="tx1"/>
                      </a:solidFill>
                      <a:latin typeface="Arial" charset="0"/>
                      <a:sym typeface="Symbol" charset="0"/>
                    </a:rPr>
                    <a:t>–79</a:t>
                  </a:r>
                  <a:endParaRPr kumimoji="1" lang="en-US" sz="1400">
                    <a:solidFill>
                      <a:schemeClr val="tx1"/>
                    </a:solidFill>
                    <a:latin typeface="Arial" charset="0"/>
                  </a:endParaRPr>
                </a:p>
              </p:txBody>
            </p:sp>
            <p:sp>
              <p:nvSpPr>
                <p:cNvPr id="61492" name="Text Box 54"/>
                <p:cNvSpPr txBox="1">
                  <a:spLocks noChangeArrowheads="1"/>
                </p:cNvSpPr>
                <p:nvPr/>
              </p:nvSpPr>
              <p:spPr bwMode="auto">
                <a:xfrm>
                  <a:off x="1740" y="180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70</a:t>
                  </a:r>
                  <a:r>
                    <a:rPr kumimoji="1" lang="en-US" sz="1400">
                      <a:solidFill>
                        <a:schemeClr val="tx1"/>
                      </a:solidFill>
                      <a:latin typeface="Arial" charset="0"/>
                      <a:sym typeface="Symbol" charset="0"/>
                    </a:rPr>
                    <a:t>–74</a:t>
                  </a:r>
                  <a:endParaRPr kumimoji="1" lang="en-US" sz="1400">
                    <a:solidFill>
                      <a:schemeClr val="tx1"/>
                    </a:solidFill>
                    <a:latin typeface="Arial" charset="0"/>
                  </a:endParaRPr>
                </a:p>
              </p:txBody>
            </p:sp>
            <p:sp>
              <p:nvSpPr>
                <p:cNvPr id="61493" name="Text Box 55"/>
                <p:cNvSpPr txBox="1">
                  <a:spLocks noChangeArrowheads="1"/>
                </p:cNvSpPr>
                <p:nvPr/>
              </p:nvSpPr>
              <p:spPr bwMode="auto">
                <a:xfrm>
                  <a:off x="1740" y="192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65</a:t>
                  </a:r>
                  <a:r>
                    <a:rPr kumimoji="1" lang="en-US" sz="1400">
                      <a:solidFill>
                        <a:schemeClr val="tx1"/>
                      </a:solidFill>
                      <a:latin typeface="Arial" charset="0"/>
                      <a:sym typeface="Symbol" charset="0"/>
                    </a:rPr>
                    <a:t>–69</a:t>
                  </a:r>
                  <a:endParaRPr kumimoji="1" lang="en-US" sz="1400">
                    <a:solidFill>
                      <a:schemeClr val="tx1"/>
                    </a:solidFill>
                    <a:latin typeface="Arial" charset="0"/>
                  </a:endParaRPr>
                </a:p>
              </p:txBody>
            </p:sp>
            <p:sp>
              <p:nvSpPr>
                <p:cNvPr id="61494" name="Text Box 56"/>
                <p:cNvSpPr txBox="1">
                  <a:spLocks noChangeArrowheads="1"/>
                </p:cNvSpPr>
                <p:nvPr/>
              </p:nvSpPr>
              <p:spPr bwMode="auto">
                <a:xfrm>
                  <a:off x="1734" y="204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60</a:t>
                  </a:r>
                  <a:r>
                    <a:rPr kumimoji="1" lang="en-US" sz="1400">
                      <a:solidFill>
                        <a:schemeClr val="tx1"/>
                      </a:solidFill>
                      <a:latin typeface="Arial" charset="0"/>
                      <a:sym typeface="Symbol" charset="0"/>
                    </a:rPr>
                    <a:t>–64</a:t>
                  </a:r>
                  <a:endParaRPr kumimoji="1" lang="en-US" sz="1400">
                    <a:solidFill>
                      <a:schemeClr val="tx1"/>
                    </a:solidFill>
                    <a:latin typeface="Arial" charset="0"/>
                  </a:endParaRPr>
                </a:p>
              </p:txBody>
            </p:sp>
            <p:sp>
              <p:nvSpPr>
                <p:cNvPr id="61495" name="Text Box 57"/>
                <p:cNvSpPr txBox="1">
                  <a:spLocks noChangeArrowheads="1"/>
                </p:cNvSpPr>
                <p:nvPr/>
              </p:nvSpPr>
              <p:spPr bwMode="auto">
                <a:xfrm>
                  <a:off x="1734" y="216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55</a:t>
                  </a:r>
                  <a:r>
                    <a:rPr kumimoji="1" lang="en-US" sz="1400">
                      <a:solidFill>
                        <a:schemeClr val="tx1"/>
                      </a:solidFill>
                      <a:latin typeface="Arial" charset="0"/>
                      <a:sym typeface="Symbol" charset="0"/>
                    </a:rPr>
                    <a:t>–59</a:t>
                  </a:r>
                  <a:endParaRPr kumimoji="1" lang="en-US" sz="1400">
                    <a:solidFill>
                      <a:schemeClr val="tx1"/>
                    </a:solidFill>
                    <a:latin typeface="Arial" charset="0"/>
                  </a:endParaRPr>
                </a:p>
              </p:txBody>
            </p:sp>
            <p:sp>
              <p:nvSpPr>
                <p:cNvPr id="61496" name="Text Box 58"/>
                <p:cNvSpPr txBox="1">
                  <a:spLocks noChangeArrowheads="1"/>
                </p:cNvSpPr>
                <p:nvPr/>
              </p:nvSpPr>
              <p:spPr bwMode="auto">
                <a:xfrm>
                  <a:off x="1734" y="22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50</a:t>
                  </a:r>
                  <a:r>
                    <a:rPr kumimoji="1" lang="en-US" sz="1400">
                      <a:solidFill>
                        <a:schemeClr val="tx1"/>
                      </a:solidFill>
                      <a:latin typeface="Arial" charset="0"/>
                      <a:sym typeface="Symbol" charset="0"/>
                    </a:rPr>
                    <a:t>–54</a:t>
                  </a:r>
                  <a:endParaRPr kumimoji="1" lang="en-US" sz="1400">
                    <a:solidFill>
                      <a:schemeClr val="tx1"/>
                    </a:solidFill>
                    <a:latin typeface="Arial" charset="0"/>
                  </a:endParaRPr>
                </a:p>
              </p:txBody>
            </p:sp>
            <p:sp>
              <p:nvSpPr>
                <p:cNvPr id="61497" name="Text Box 59"/>
                <p:cNvSpPr txBox="1">
                  <a:spLocks noChangeArrowheads="1"/>
                </p:cNvSpPr>
                <p:nvPr/>
              </p:nvSpPr>
              <p:spPr bwMode="auto">
                <a:xfrm>
                  <a:off x="1734" y="240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45</a:t>
                  </a:r>
                  <a:r>
                    <a:rPr kumimoji="1" lang="en-US" sz="1400">
                      <a:solidFill>
                        <a:schemeClr val="tx1"/>
                      </a:solidFill>
                      <a:latin typeface="Arial" charset="0"/>
                      <a:sym typeface="Symbol" charset="0"/>
                    </a:rPr>
                    <a:t>–49</a:t>
                  </a:r>
                  <a:endParaRPr kumimoji="1" lang="en-US" sz="1400">
                    <a:solidFill>
                      <a:schemeClr val="tx1"/>
                    </a:solidFill>
                    <a:latin typeface="Arial" charset="0"/>
                  </a:endParaRPr>
                </a:p>
              </p:txBody>
            </p:sp>
            <p:sp>
              <p:nvSpPr>
                <p:cNvPr id="61498" name="Text Box 60"/>
                <p:cNvSpPr txBox="1">
                  <a:spLocks noChangeArrowheads="1"/>
                </p:cNvSpPr>
                <p:nvPr/>
              </p:nvSpPr>
              <p:spPr bwMode="auto">
                <a:xfrm>
                  <a:off x="1734" y="251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40</a:t>
                  </a:r>
                  <a:r>
                    <a:rPr kumimoji="1" lang="en-US" sz="1400">
                      <a:solidFill>
                        <a:schemeClr val="tx1"/>
                      </a:solidFill>
                      <a:latin typeface="Arial" charset="0"/>
                      <a:sym typeface="Symbol" charset="0"/>
                    </a:rPr>
                    <a:t>–44</a:t>
                  </a:r>
                  <a:endParaRPr kumimoji="1" lang="en-US" sz="1400">
                    <a:solidFill>
                      <a:schemeClr val="tx1"/>
                    </a:solidFill>
                    <a:latin typeface="Arial" charset="0"/>
                  </a:endParaRPr>
                </a:p>
              </p:txBody>
            </p:sp>
            <p:sp>
              <p:nvSpPr>
                <p:cNvPr id="61499" name="Text Box 61"/>
                <p:cNvSpPr txBox="1">
                  <a:spLocks noChangeArrowheads="1"/>
                </p:cNvSpPr>
                <p:nvPr/>
              </p:nvSpPr>
              <p:spPr bwMode="auto">
                <a:xfrm>
                  <a:off x="1734" y="262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35</a:t>
                  </a:r>
                  <a:r>
                    <a:rPr kumimoji="1" lang="en-US" sz="1400">
                      <a:solidFill>
                        <a:schemeClr val="tx1"/>
                      </a:solidFill>
                      <a:latin typeface="Arial" charset="0"/>
                      <a:sym typeface="Symbol" charset="0"/>
                    </a:rPr>
                    <a:t>–39</a:t>
                  </a:r>
                  <a:endParaRPr kumimoji="1" lang="en-US" sz="1400">
                    <a:solidFill>
                      <a:schemeClr val="tx1"/>
                    </a:solidFill>
                    <a:latin typeface="Arial" charset="0"/>
                  </a:endParaRPr>
                </a:p>
              </p:txBody>
            </p:sp>
            <p:sp>
              <p:nvSpPr>
                <p:cNvPr id="61500" name="Text Box 62"/>
                <p:cNvSpPr txBox="1">
                  <a:spLocks noChangeArrowheads="1"/>
                </p:cNvSpPr>
                <p:nvPr/>
              </p:nvSpPr>
              <p:spPr bwMode="auto">
                <a:xfrm>
                  <a:off x="1734" y="274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30</a:t>
                  </a:r>
                  <a:r>
                    <a:rPr kumimoji="1" lang="en-US" sz="1400">
                      <a:solidFill>
                        <a:schemeClr val="tx1"/>
                      </a:solidFill>
                      <a:latin typeface="Arial" charset="0"/>
                      <a:sym typeface="Symbol" charset="0"/>
                    </a:rPr>
                    <a:t>–34</a:t>
                  </a:r>
                  <a:endParaRPr kumimoji="1" lang="en-US" sz="1400">
                    <a:solidFill>
                      <a:schemeClr val="tx1"/>
                    </a:solidFill>
                    <a:latin typeface="Arial" charset="0"/>
                  </a:endParaRPr>
                </a:p>
              </p:txBody>
            </p:sp>
            <p:sp>
              <p:nvSpPr>
                <p:cNvPr id="61501" name="Text Box 63"/>
                <p:cNvSpPr txBox="1">
                  <a:spLocks noChangeArrowheads="1"/>
                </p:cNvSpPr>
                <p:nvPr/>
              </p:nvSpPr>
              <p:spPr bwMode="auto">
                <a:xfrm>
                  <a:off x="1734" y="298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a:t>
                  </a:r>
                  <a:r>
                    <a:rPr kumimoji="1" lang="en-US" sz="1400">
                      <a:solidFill>
                        <a:schemeClr val="tx1"/>
                      </a:solidFill>
                      <a:latin typeface="Arial" charset="0"/>
                      <a:sym typeface="Symbol" charset="0"/>
                    </a:rPr>
                    <a:t>–24</a:t>
                  </a:r>
                  <a:endParaRPr kumimoji="1" lang="en-US" sz="1400">
                    <a:solidFill>
                      <a:schemeClr val="tx1"/>
                    </a:solidFill>
                    <a:latin typeface="Arial" charset="0"/>
                  </a:endParaRPr>
                </a:p>
              </p:txBody>
            </p:sp>
            <p:sp>
              <p:nvSpPr>
                <p:cNvPr id="61502" name="Text Box 64"/>
                <p:cNvSpPr txBox="1">
                  <a:spLocks noChangeArrowheads="1"/>
                </p:cNvSpPr>
                <p:nvPr/>
              </p:nvSpPr>
              <p:spPr bwMode="auto">
                <a:xfrm>
                  <a:off x="1734" y="28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25</a:t>
                  </a:r>
                  <a:r>
                    <a:rPr kumimoji="1" lang="en-US" sz="1400">
                      <a:solidFill>
                        <a:schemeClr val="tx1"/>
                      </a:solidFill>
                      <a:latin typeface="Arial" charset="0"/>
                      <a:sym typeface="Symbol" charset="0"/>
                    </a:rPr>
                    <a:t>–29</a:t>
                  </a:r>
                  <a:endParaRPr kumimoji="1" lang="en-US" sz="1400">
                    <a:solidFill>
                      <a:schemeClr val="tx1"/>
                    </a:solidFill>
                    <a:latin typeface="Arial" charset="0"/>
                  </a:endParaRPr>
                </a:p>
              </p:txBody>
            </p:sp>
            <p:sp>
              <p:nvSpPr>
                <p:cNvPr id="61503" name="Text Box 65"/>
                <p:cNvSpPr txBox="1">
                  <a:spLocks noChangeArrowheads="1"/>
                </p:cNvSpPr>
                <p:nvPr/>
              </p:nvSpPr>
              <p:spPr bwMode="auto">
                <a:xfrm>
                  <a:off x="1728" y="322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a:t>
                  </a:r>
                  <a:r>
                    <a:rPr kumimoji="1" lang="en-US" sz="1400">
                      <a:solidFill>
                        <a:schemeClr val="tx1"/>
                      </a:solidFill>
                      <a:latin typeface="Arial" charset="0"/>
                      <a:sym typeface="Symbol" charset="0"/>
                    </a:rPr>
                    <a:t>–14</a:t>
                  </a:r>
                  <a:endParaRPr kumimoji="1" lang="en-US" sz="1400">
                    <a:solidFill>
                      <a:schemeClr val="tx1"/>
                    </a:solidFill>
                    <a:latin typeface="Arial" charset="0"/>
                  </a:endParaRPr>
                </a:p>
              </p:txBody>
            </p:sp>
            <p:sp>
              <p:nvSpPr>
                <p:cNvPr id="61504" name="Text Box 66"/>
                <p:cNvSpPr txBox="1">
                  <a:spLocks noChangeArrowheads="1"/>
                </p:cNvSpPr>
                <p:nvPr/>
              </p:nvSpPr>
              <p:spPr bwMode="auto">
                <a:xfrm>
                  <a:off x="1796" y="333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r>
                    <a:rPr kumimoji="1" lang="en-US" sz="1400">
                      <a:solidFill>
                        <a:schemeClr val="tx1"/>
                      </a:solidFill>
                      <a:latin typeface="Arial" charset="0"/>
                      <a:sym typeface="Symbol" charset="0"/>
                    </a:rPr>
                    <a:t>–9</a:t>
                  </a:r>
                  <a:endParaRPr kumimoji="1" lang="en-US" sz="1400">
                    <a:solidFill>
                      <a:schemeClr val="tx1"/>
                    </a:solidFill>
                    <a:latin typeface="Arial" charset="0"/>
                  </a:endParaRPr>
                </a:p>
              </p:txBody>
            </p:sp>
            <p:sp>
              <p:nvSpPr>
                <p:cNvPr id="61505" name="Text Box 67"/>
                <p:cNvSpPr txBox="1">
                  <a:spLocks noChangeArrowheads="1"/>
                </p:cNvSpPr>
                <p:nvPr/>
              </p:nvSpPr>
              <p:spPr bwMode="auto">
                <a:xfrm>
                  <a:off x="1800" y="3438"/>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r>
                    <a:rPr kumimoji="1" lang="en-US" sz="1400">
                      <a:solidFill>
                        <a:schemeClr val="tx1"/>
                      </a:solidFill>
                      <a:latin typeface="Arial" charset="0"/>
                      <a:sym typeface="Symbol" charset="0"/>
                    </a:rPr>
                    <a:t>–4</a:t>
                  </a:r>
                  <a:endParaRPr kumimoji="1" lang="en-US" sz="1400">
                    <a:solidFill>
                      <a:schemeClr val="tx1"/>
                    </a:solidFill>
                    <a:latin typeface="Arial" charset="0"/>
                  </a:endParaRPr>
                </a:p>
              </p:txBody>
            </p:sp>
            <p:sp>
              <p:nvSpPr>
                <p:cNvPr id="61506" name="Text Box 68"/>
                <p:cNvSpPr txBox="1">
                  <a:spLocks noChangeArrowheads="1"/>
                </p:cNvSpPr>
                <p:nvPr/>
              </p:nvSpPr>
              <p:spPr bwMode="auto">
                <a:xfrm>
                  <a:off x="1728" y="310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a:t>
                  </a:r>
                  <a:r>
                    <a:rPr kumimoji="1" lang="en-US" sz="1400">
                      <a:solidFill>
                        <a:schemeClr val="tx1"/>
                      </a:solidFill>
                      <a:latin typeface="Arial" charset="0"/>
                      <a:sym typeface="Symbol" charset="0"/>
                    </a:rPr>
                    <a:t>–19</a:t>
                  </a:r>
                  <a:endParaRPr kumimoji="1" lang="en-US" sz="1400">
                    <a:solidFill>
                      <a:schemeClr val="tx1"/>
                    </a:solidFill>
                    <a:latin typeface="Arial" charset="0"/>
                  </a:endParaRPr>
                </a:p>
              </p:txBody>
            </p:sp>
          </p:grpSp>
        </p:grpSp>
        <p:grpSp>
          <p:nvGrpSpPr>
            <p:cNvPr id="61468" name="Group 69"/>
            <p:cNvGrpSpPr>
              <a:grpSpLocks/>
            </p:cNvGrpSpPr>
            <p:nvPr/>
          </p:nvGrpSpPr>
          <p:grpSpPr bwMode="auto">
            <a:xfrm>
              <a:off x="3582" y="1482"/>
              <a:ext cx="444" cy="2148"/>
              <a:chOff x="1728" y="1482"/>
              <a:chExt cx="444" cy="2148"/>
            </a:xfrm>
          </p:grpSpPr>
          <p:sp>
            <p:nvSpPr>
              <p:cNvPr id="61469" name="Text Box 70"/>
              <p:cNvSpPr txBox="1">
                <a:spLocks noChangeArrowheads="1"/>
              </p:cNvSpPr>
              <p:nvPr/>
            </p:nvSpPr>
            <p:spPr bwMode="auto">
              <a:xfrm>
                <a:off x="1746" y="158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80</a:t>
                </a:r>
                <a:r>
                  <a:rPr kumimoji="1" lang="en-US" sz="1400">
                    <a:solidFill>
                      <a:schemeClr val="tx1"/>
                    </a:solidFill>
                    <a:latin typeface="Arial" charset="0"/>
                    <a:sym typeface="Symbol" charset="0"/>
                  </a:rPr>
                  <a:t>–84</a:t>
                </a:r>
                <a:endParaRPr kumimoji="1" lang="en-US" sz="1400">
                  <a:solidFill>
                    <a:schemeClr val="tx1"/>
                  </a:solidFill>
                  <a:latin typeface="Arial" charset="0"/>
                </a:endParaRPr>
              </a:p>
            </p:txBody>
          </p:sp>
          <p:grpSp>
            <p:nvGrpSpPr>
              <p:cNvPr id="61470" name="Group 71"/>
              <p:cNvGrpSpPr>
                <a:grpSpLocks/>
              </p:cNvGrpSpPr>
              <p:nvPr/>
            </p:nvGrpSpPr>
            <p:grpSpPr bwMode="auto">
              <a:xfrm>
                <a:off x="1728" y="1482"/>
                <a:ext cx="438" cy="2148"/>
                <a:chOff x="1728" y="1482"/>
                <a:chExt cx="438" cy="2148"/>
              </a:xfrm>
            </p:grpSpPr>
            <p:sp>
              <p:nvSpPr>
                <p:cNvPr id="61471" name="Text Box 72"/>
                <p:cNvSpPr txBox="1">
                  <a:spLocks noChangeArrowheads="1"/>
                </p:cNvSpPr>
                <p:nvPr/>
              </p:nvSpPr>
              <p:spPr bwMode="auto">
                <a:xfrm>
                  <a:off x="1831" y="1482"/>
                  <a:ext cx="3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85</a:t>
                  </a:r>
                  <a:r>
                    <a:rPr kumimoji="1" lang="en-US" sz="1400">
                      <a:solidFill>
                        <a:schemeClr val="tx1"/>
                      </a:solidFill>
                      <a:latin typeface="Arial" charset="0"/>
                      <a:sym typeface="Symbol" charset="0"/>
                    </a:rPr>
                    <a:t></a:t>
                  </a:r>
                  <a:endParaRPr kumimoji="1" lang="en-US" sz="1400">
                    <a:solidFill>
                      <a:schemeClr val="tx1"/>
                    </a:solidFill>
                    <a:latin typeface="Arial" charset="0"/>
                  </a:endParaRPr>
                </a:p>
              </p:txBody>
            </p:sp>
            <p:sp>
              <p:nvSpPr>
                <p:cNvPr id="61472" name="Text Box 73"/>
                <p:cNvSpPr txBox="1">
                  <a:spLocks noChangeArrowheads="1"/>
                </p:cNvSpPr>
                <p:nvPr/>
              </p:nvSpPr>
              <p:spPr bwMode="auto">
                <a:xfrm>
                  <a:off x="1740" y="169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75</a:t>
                  </a:r>
                  <a:r>
                    <a:rPr kumimoji="1" lang="en-US" sz="1400">
                      <a:solidFill>
                        <a:schemeClr val="tx1"/>
                      </a:solidFill>
                      <a:latin typeface="Arial" charset="0"/>
                      <a:sym typeface="Symbol" charset="0"/>
                    </a:rPr>
                    <a:t>–79</a:t>
                  </a:r>
                  <a:endParaRPr kumimoji="1" lang="en-US" sz="1400">
                    <a:solidFill>
                      <a:schemeClr val="tx1"/>
                    </a:solidFill>
                    <a:latin typeface="Arial" charset="0"/>
                  </a:endParaRPr>
                </a:p>
              </p:txBody>
            </p:sp>
            <p:sp>
              <p:nvSpPr>
                <p:cNvPr id="61473" name="Text Box 74"/>
                <p:cNvSpPr txBox="1">
                  <a:spLocks noChangeArrowheads="1"/>
                </p:cNvSpPr>
                <p:nvPr/>
              </p:nvSpPr>
              <p:spPr bwMode="auto">
                <a:xfrm>
                  <a:off x="1740" y="180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70</a:t>
                  </a:r>
                  <a:r>
                    <a:rPr kumimoji="1" lang="en-US" sz="1400">
                      <a:solidFill>
                        <a:schemeClr val="tx1"/>
                      </a:solidFill>
                      <a:latin typeface="Arial" charset="0"/>
                      <a:sym typeface="Symbol" charset="0"/>
                    </a:rPr>
                    <a:t>–74</a:t>
                  </a:r>
                  <a:endParaRPr kumimoji="1" lang="en-US" sz="1400">
                    <a:solidFill>
                      <a:schemeClr val="tx1"/>
                    </a:solidFill>
                    <a:latin typeface="Arial" charset="0"/>
                  </a:endParaRPr>
                </a:p>
              </p:txBody>
            </p:sp>
            <p:sp>
              <p:nvSpPr>
                <p:cNvPr id="61474" name="Text Box 75"/>
                <p:cNvSpPr txBox="1">
                  <a:spLocks noChangeArrowheads="1"/>
                </p:cNvSpPr>
                <p:nvPr/>
              </p:nvSpPr>
              <p:spPr bwMode="auto">
                <a:xfrm>
                  <a:off x="1740" y="192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65</a:t>
                  </a:r>
                  <a:r>
                    <a:rPr kumimoji="1" lang="en-US" sz="1400">
                      <a:solidFill>
                        <a:schemeClr val="tx1"/>
                      </a:solidFill>
                      <a:latin typeface="Arial" charset="0"/>
                      <a:sym typeface="Symbol" charset="0"/>
                    </a:rPr>
                    <a:t>–69</a:t>
                  </a:r>
                  <a:endParaRPr kumimoji="1" lang="en-US" sz="1400">
                    <a:solidFill>
                      <a:schemeClr val="tx1"/>
                    </a:solidFill>
                    <a:latin typeface="Arial" charset="0"/>
                  </a:endParaRPr>
                </a:p>
              </p:txBody>
            </p:sp>
            <p:sp>
              <p:nvSpPr>
                <p:cNvPr id="61475" name="Text Box 76"/>
                <p:cNvSpPr txBox="1">
                  <a:spLocks noChangeArrowheads="1"/>
                </p:cNvSpPr>
                <p:nvPr/>
              </p:nvSpPr>
              <p:spPr bwMode="auto">
                <a:xfrm>
                  <a:off x="1734" y="204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60</a:t>
                  </a:r>
                  <a:r>
                    <a:rPr kumimoji="1" lang="en-US" sz="1400">
                      <a:solidFill>
                        <a:schemeClr val="tx1"/>
                      </a:solidFill>
                      <a:latin typeface="Arial" charset="0"/>
                      <a:sym typeface="Symbol" charset="0"/>
                    </a:rPr>
                    <a:t>–64</a:t>
                  </a:r>
                  <a:endParaRPr kumimoji="1" lang="en-US" sz="1400">
                    <a:solidFill>
                      <a:schemeClr val="tx1"/>
                    </a:solidFill>
                    <a:latin typeface="Arial" charset="0"/>
                  </a:endParaRPr>
                </a:p>
              </p:txBody>
            </p:sp>
            <p:sp>
              <p:nvSpPr>
                <p:cNvPr id="61476" name="Text Box 77"/>
                <p:cNvSpPr txBox="1">
                  <a:spLocks noChangeArrowheads="1"/>
                </p:cNvSpPr>
                <p:nvPr/>
              </p:nvSpPr>
              <p:spPr bwMode="auto">
                <a:xfrm>
                  <a:off x="1734" y="216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55</a:t>
                  </a:r>
                  <a:r>
                    <a:rPr kumimoji="1" lang="en-US" sz="1400">
                      <a:solidFill>
                        <a:schemeClr val="tx1"/>
                      </a:solidFill>
                      <a:latin typeface="Arial" charset="0"/>
                      <a:sym typeface="Symbol" charset="0"/>
                    </a:rPr>
                    <a:t>–59</a:t>
                  </a:r>
                  <a:endParaRPr kumimoji="1" lang="en-US" sz="1400">
                    <a:solidFill>
                      <a:schemeClr val="tx1"/>
                    </a:solidFill>
                    <a:latin typeface="Arial" charset="0"/>
                  </a:endParaRPr>
                </a:p>
              </p:txBody>
            </p:sp>
            <p:sp>
              <p:nvSpPr>
                <p:cNvPr id="61477" name="Text Box 78"/>
                <p:cNvSpPr txBox="1">
                  <a:spLocks noChangeArrowheads="1"/>
                </p:cNvSpPr>
                <p:nvPr/>
              </p:nvSpPr>
              <p:spPr bwMode="auto">
                <a:xfrm>
                  <a:off x="1734" y="22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50</a:t>
                  </a:r>
                  <a:r>
                    <a:rPr kumimoji="1" lang="en-US" sz="1400">
                      <a:solidFill>
                        <a:schemeClr val="tx1"/>
                      </a:solidFill>
                      <a:latin typeface="Arial" charset="0"/>
                      <a:sym typeface="Symbol" charset="0"/>
                    </a:rPr>
                    <a:t>–54</a:t>
                  </a:r>
                  <a:endParaRPr kumimoji="1" lang="en-US" sz="1400">
                    <a:solidFill>
                      <a:schemeClr val="tx1"/>
                    </a:solidFill>
                    <a:latin typeface="Arial" charset="0"/>
                  </a:endParaRPr>
                </a:p>
              </p:txBody>
            </p:sp>
            <p:sp>
              <p:nvSpPr>
                <p:cNvPr id="61478" name="Text Box 79"/>
                <p:cNvSpPr txBox="1">
                  <a:spLocks noChangeArrowheads="1"/>
                </p:cNvSpPr>
                <p:nvPr/>
              </p:nvSpPr>
              <p:spPr bwMode="auto">
                <a:xfrm>
                  <a:off x="1734" y="2400"/>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45</a:t>
                  </a:r>
                  <a:r>
                    <a:rPr kumimoji="1" lang="en-US" sz="1400">
                      <a:solidFill>
                        <a:schemeClr val="tx1"/>
                      </a:solidFill>
                      <a:latin typeface="Arial" charset="0"/>
                      <a:sym typeface="Symbol" charset="0"/>
                    </a:rPr>
                    <a:t>–49</a:t>
                  </a:r>
                  <a:endParaRPr kumimoji="1" lang="en-US" sz="1400">
                    <a:solidFill>
                      <a:schemeClr val="tx1"/>
                    </a:solidFill>
                    <a:latin typeface="Arial" charset="0"/>
                  </a:endParaRPr>
                </a:p>
              </p:txBody>
            </p:sp>
            <p:sp>
              <p:nvSpPr>
                <p:cNvPr id="61479" name="Text Box 80"/>
                <p:cNvSpPr txBox="1">
                  <a:spLocks noChangeArrowheads="1"/>
                </p:cNvSpPr>
                <p:nvPr/>
              </p:nvSpPr>
              <p:spPr bwMode="auto">
                <a:xfrm>
                  <a:off x="1734" y="251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40</a:t>
                  </a:r>
                  <a:r>
                    <a:rPr kumimoji="1" lang="en-US" sz="1400">
                      <a:solidFill>
                        <a:schemeClr val="tx1"/>
                      </a:solidFill>
                      <a:latin typeface="Arial" charset="0"/>
                      <a:sym typeface="Symbol" charset="0"/>
                    </a:rPr>
                    <a:t>–44</a:t>
                  </a:r>
                  <a:endParaRPr kumimoji="1" lang="en-US" sz="1400">
                    <a:solidFill>
                      <a:schemeClr val="tx1"/>
                    </a:solidFill>
                    <a:latin typeface="Arial" charset="0"/>
                  </a:endParaRPr>
                </a:p>
              </p:txBody>
            </p:sp>
            <p:sp>
              <p:nvSpPr>
                <p:cNvPr id="61480" name="Text Box 81"/>
                <p:cNvSpPr txBox="1">
                  <a:spLocks noChangeArrowheads="1"/>
                </p:cNvSpPr>
                <p:nvPr/>
              </p:nvSpPr>
              <p:spPr bwMode="auto">
                <a:xfrm>
                  <a:off x="1734" y="262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35</a:t>
                  </a:r>
                  <a:r>
                    <a:rPr kumimoji="1" lang="en-US" sz="1400">
                      <a:solidFill>
                        <a:schemeClr val="tx1"/>
                      </a:solidFill>
                      <a:latin typeface="Arial" charset="0"/>
                      <a:sym typeface="Symbol" charset="0"/>
                    </a:rPr>
                    <a:t>–39</a:t>
                  </a:r>
                  <a:endParaRPr kumimoji="1" lang="en-US" sz="1400">
                    <a:solidFill>
                      <a:schemeClr val="tx1"/>
                    </a:solidFill>
                    <a:latin typeface="Arial" charset="0"/>
                  </a:endParaRPr>
                </a:p>
              </p:txBody>
            </p:sp>
            <p:sp>
              <p:nvSpPr>
                <p:cNvPr id="61481" name="Text Box 82"/>
                <p:cNvSpPr txBox="1">
                  <a:spLocks noChangeArrowheads="1"/>
                </p:cNvSpPr>
                <p:nvPr/>
              </p:nvSpPr>
              <p:spPr bwMode="auto">
                <a:xfrm>
                  <a:off x="1734" y="274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30</a:t>
                  </a:r>
                  <a:r>
                    <a:rPr kumimoji="1" lang="en-US" sz="1400">
                      <a:solidFill>
                        <a:schemeClr val="tx1"/>
                      </a:solidFill>
                      <a:latin typeface="Arial" charset="0"/>
                      <a:sym typeface="Symbol" charset="0"/>
                    </a:rPr>
                    <a:t>–34</a:t>
                  </a:r>
                  <a:endParaRPr kumimoji="1" lang="en-US" sz="1400">
                    <a:solidFill>
                      <a:schemeClr val="tx1"/>
                    </a:solidFill>
                    <a:latin typeface="Arial" charset="0"/>
                  </a:endParaRPr>
                </a:p>
              </p:txBody>
            </p:sp>
            <p:sp>
              <p:nvSpPr>
                <p:cNvPr id="61482" name="Text Box 83"/>
                <p:cNvSpPr txBox="1">
                  <a:spLocks noChangeArrowheads="1"/>
                </p:cNvSpPr>
                <p:nvPr/>
              </p:nvSpPr>
              <p:spPr bwMode="auto">
                <a:xfrm>
                  <a:off x="1734" y="298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20</a:t>
                  </a:r>
                  <a:r>
                    <a:rPr kumimoji="1" lang="en-US" sz="1400">
                      <a:solidFill>
                        <a:schemeClr val="tx1"/>
                      </a:solidFill>
                      <a:latin typeface="Arial" charset="0"/>
                      <a:sym typeface="Symbol" charset="0"/>
                    </a:rPr>
                    <a:t>–24</a:t>
                  </a:r>
                  <a:endParaRPr kumimoji="1" lang="en-US" sz="1400">
                    <a:solidFill>
                      <a:schemeClr val="tx1"/>
                    </a:solidFill>
                    <a:latin typeface="Arial" charset="0"/>
                  </a:endParaRPr>
                </a:p>
              </p:txBody>
            </p:sp>
            <p:sp>
              <p:nvSpPr>
                <p:cNvPr id="61483" name="Text Box 84"/>
                <p:cNvSpPr txBox="1">
                  <a:spLocks noChangeArrowheads="1"/>
                </p:cNvSpPr>
                <p:nvPr/>
              </p:nvSpPr>
              <p:spPr bwMode="auto">
                <a:xfrm>
                  <a:off x="1734" y="287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25</a:t>
                  </a:r>
                  <a:r>
                    <a:rPr kumimoji="1" lang="en-US" sz="1400">
                      <a:solidFill>
                        <a:schemeClr val="tx1"/>
                      </a:solidFill>
                      <a:latin typeface="Arial" charset="0"/>
                      <a:sym typeface="Symbol" charset="0"/>
                    </a:rPr>
                    <a:t>–29</a:t>
                  </a:r>
                  <a:endParaRPr kumimoji="1" lang="en-US" sz="1400">
                    <a:solidFill>
                      <a:schemeClr val="tx1"/>
                    </a:solidFill>
                    <a:latin typeface="Arial" charset="0"/>
                  </a:endParaRPr>
                </a:p>
              </p:txBody>
            </p:sp>
            <p:sp>
              <p:nvSpPr>
                <p:cNvPr id="61484" name="Text Box 85"/>
                <p:cNvSpPr txBox="1">
                  <a:spLocks noChangeArrowheads="1"/>
                </p:cNvSpPr>
                <p:nvPr/>
              </p:nvSpPr>
              <p:spPr bwMode="auto">
                <a:xfrm>
                  <a:off x="1728" y="3222"/>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10</a:t>
                  </a:r>
                  <a:r>
                    <a:rPr kumimoji="1" lang="en-US" sz="1400">
                      <a:solidFill>
                        <a:schemeClr val="tx1"/>
                      </a:solidFill>
                      <a:latin typeface="Arial" charset="0"/>
                      <a:sym typeface="Symbol" charset="0"/>
                    </a:rPr>
                    <a:t>–14</a:t>
                  </a:r>
                  <a:endParaRPr kumimoji="1" lang="en-US" sz="1400">
                    <a:solidFill>
                      <a:schemeClr val="tx1"/>
                    </a:solidFill>
                    <a:latin typeface="Arial" charset="0"/>
                  </a:endParaRPr>
                </a:p>
              </p:txBody>
            </p:sp>
            <p:sp>
              <p:nvSpPr>
                <p:cNvPr id="61485" name="Text Box 86"/>
                <p:cNvSpPr txBox="1">
                  <a:spLocks noChangeArrowheads="1"/>
                </p:cNvSpPr>
                <p:nvPr/>
              </p:nvSpPr>
              <p:spPr bwMode="auto">
                <a:xfrm>
                  <a:off x="1796" y="333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5</a:t>
                  </a:r>
                  <a:r>
                    <a:rPr kumimoji="1" lang="en-US" sz="1400">
                      <a:solidFill>
                        <a:schemeClr val="tx1"/>
                      </a:solidFill>
                      <a:latin typeface="Arial" charset="0"/>
                      <a:sym typeface="Symbol" charset="0"/>
                    </a:rPr>
                    <a:t>–9</a:t>
                  </a:r>
                  <a:endParaRPr kumimoji="1" lang="en-US" sz="1400">
                    <a:solidFill>
                      <a:schemeClr val="tx1"/>
                    </a:solidFill>
                    <a:latin typeface="Arial" charset="0"/>
                  </a:endParaRPr>
                </a:p>
              </p:txBody>
            </p:sp>
            <p:sp>
              <p:nvSpPr>
                <p:cNvPr id="61486" name="Text Box 87"/>
                <p:cNvSpPr txBox="1">
                  <a:spLocks noChangeArrowheads="1"/>
                </p:cNvSpPr>
                <p:nvPr/>
              </p:nvSpPr>
              <p:spPr bwMode="auto">
                <a:xfrm>
                  <a:off x="1800" y="3438"/>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0</a:t>
                  </a:r>
                  <a:r>
                    <a:rPr kumimoji="1" lang="en-US" sz="1400">
                      <a:solidFill>
                        <a:schemeClr val="tx1"/>
                      </a:solidFill>
                      <a:latin typeface="Arial" charset="0"/>
                      <a:sym typeface="Symbol" charset="0"/>
                    </a:rPr>
                    <a:t>–4</a:t>
                  </a:r>
                  <a:endParaRPr kumimoji="1" lang="en-US" sz="1400">
                    <a:solidFill>
                      <a:schemeClr val="tx1"/>
                    </a:solidFill>
                    <a:latin typeface="Arial" charset="0"/>
                  </a:endParaRPr>
                </a:p>
              </p:txBody>
            </p:sp>
            <p:sp>
              <p:nvSpPr>
                <p:cNvPr id="61487" name="Text Box 88"/>
                <p:cNvSpPr txBox="1">
                  <a:spLocks noChangeArrowheads="1"/>
                </p:cNvSpPr>
                <p:nvPr/>
              </p:nvSpPr>
              <p:spPr bwMode="auto">
                <a:xfrm>
                  <a:off x="1728" y="3108"/>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lgn="ctr"/>
                  <a:r>
                    <a:rPr kumimoji="1" lang="en-US" sz="1400">
                      <a:solidFill>
                        <a:schemeClr val="tx1"/>
                      </a:solidFill>
                      <a:latin typeface="Arial" charset="0"/>
                    </a:rPr>
                    <a:t>15</a:t>
                  </a:r>
                  <a:r>
                    <a:rPr kumimoji="1" lang="en-US" sz="1400">
                      <a:solidFill>
                        <a:schemeClr val="tx1"/>
                      </a:solidFill>
                      <a:latin typeface="Arial" charset="0"/>
                      <a:sym typeface="Symbol" charset="0"/>
                    </a:rPr>
                    <a:t>–19</a:t>
                  </a:r>
                  <a:endParaRPr kumimoji="1" lang="en-US" sz="1400">
                    <a:solidFill>
                      <a:schemeClr val="tx1"/>
                    </a:solidFill>
                    <a:latin typeface="Arial" charset="0"/>
                  </a:endParaRPr>
                </a:p>
              </p:txBody>
            </p:sp>
          </p:grpSp>
        </p:grpSp>
      </p:grpSp>
      <p:sp>
        <p:nvSpPr>
          <p:cNvPr id="61444" name="Rectangle 89"/>
          <p:cNvSpPr>
            <a:spLocks noChangeArrowheads="1"/>
          </p:cNvSpPr>
          <p:nvPr/>
        </p:nvSpPr>
        <p:spPr bwMode="auto">
          <a:xfrm>
            <a:off x="5562600" y="0"/>
            <a:ext cx="3581400" cy="6858000"/>
          </a:xfrm>
          <a:prstGeom prst="rect">
            <a:avLst/>
          </a:prstGeom>
          <a:solidFill>
            <a:schemeClr val="bg1"/>
          </a:solidFill>
          <a:ln w="9525">
            <a:solidFill>
              <a:schemeClr val="bg1"/>
            </a:solidFill>
            <a:miter lim="800000"/>
            <a:headEnd/>
            <a:tailEnd/>
          </a:ln>
        </p:spPr>
        <p:txBody>
          <a:bodyPr wrap="none" anchor="ctr"/>
          <a:lstStyle/>
          <a:p>
            <a:endParaRPr lang="es-ES_tradnl"/>
          </a:p>
        </p:txBody>
      </p:sp>
      <p:sp>
        <p:nvSpPr>
          <p:cNvPr id="61445" name="Line 90"/>
          <p:cNvSpPr>
            <a:spLocks noChangeShapeType="1"/>
          </p:cNvSpPr>
          <p:nvPr/>
        </p:nvSpPr>
        <p:spPr bwMode="auto">
          <a:xfrm flipV="1">
            <a:off x="5257800" y="35052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6" name="Rectangle 91"/>
          <p:cNvSpPr>
            <a:spLocks noChangeArrowheads="1"/>
          </p:cNvSpPr>
          <p:nvPr/>
        </p:nvSpPr>
        <p:spPr bwMode="auto">
          <a:xfrm>
            <a:off x="5486400" y="3733800"/>
            <a:ext cx="17414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Reproductive</a:t>
            </a:r>
          </a:p>
        </p:txBody>
      </p:sp>
      <p:sp>
        <p:nvSpPr>
          <p:cNvPr id="61447" name="Line 92"/>
          <p:cNvSpPr>
            <a:spLocks noChangeShapeType="1"/>
          </p:cNvSpPr>
          <p:nvPr/>
        </p:nvSpPr>
        <p:spPr bwMode="auto">
          <a:xfrm>
            <a:off x="55626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Rectangle 93"/>
          <p:cNvSpPr>
            <a:spLocks noChangeArrowheads="1"/>
          </p:cNvSpPr>
          <p:nvPr/>
        </p:nvSpPr>
        <p:spPr bwMode="auto">
          <a:xfrm>
            <a:off x="5638800" y="4495800"/>
            <a:ext cx="3051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Soon to be reproductive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09600" y="381000"/>
            <a:ext cx="37338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tx1"/>
                </a:solidFill>
              </a:rPr>
              <a:t>Projected Population Growth in the United States</a:t>
            </a:r>
            <a:r>
              <a:rPr lang="en-US">
                <a:solidFill>
                  <a:schemeClr val="tx1"/>
                </a:solidFill>
              </a:rPr>
              <a:t>  </a:t>
            </a:r>
          </a:p>
          <a:p>
            <a:r>
              <a:rPr lang="en-US">
                <a:solidFill>
                  <a:schemeClr val="tx1"/>
                </a:solidFill>
              </a:rPr>
              <a:t>2000  275,306,000 </a:t>
            </a:r>
          </a:p>
          <a:p>
            <a:r>
              <a:rPr lang="en-US">
                <a:solidFill>
                  <a:schemeClr val="tx1"/>
                </a:solidFill>
              </a:rPr>
              <a:t>2010  299,862,000 </a:t>
            </a:r>
          </a:p>
          <a:p>
            <a:r>
              <a:rPr lang="en-US">
                <a:solidFill>
                  <a:schemeClr val="tx1"/>
                </a:solidFill>
              </a:rPr>
              <a:t>2020  324,927,000 </a:t>
            </a:r>
          </a:p>
          <a:p>
            <a:r>
              <a:rPr lang="en-US">
                <a:solidFill>
                  <a:schemeClr val="tx1"/>
                </a:solidFill>
              </a:rPr>
              <a:t>2030  351,070,000 </a:t>
            </a:r>
          </a:p>
          <a:p>
            <a:r>
              <a:rPr lang="en-US">
                <a:solidFill>
                  <a:schemeClr val="tx1"/>
                </a:solidFill>
              </a:rPr>
              <a:t>2040  377,350,000 </a:t>
            </a:r>
          </a:p>
          <a:p>
            <a:r>
              <a:rPr lang="en-US">
                <a:solidFill>
                  <a:schemeClr val="tx1"/>
                </a:solidFill>
              </a:rPr>
              <a:t>2050  403,687,000 </a:t>
            </a:r>
          </a:p>
          <a:p>
            <a:r>
              <a:rPr lang="en-US">
                <a:solidFill>
                  <a:schemeClr val="tx1"/>
                </a:solidFill>
              </a:rPr>
              <a:t>2060  432,011,000 </a:t>
            </a:r>
          </a:p>
          <a:p>
            <a:r>
              <a:rPr lang="en-US">
                <a:solidFill>
                  <a:schemeClr val="tx1"/>
                </a:solidFill>
              </a:rPr>
              <a:t>2070  463,639,000 </a:t>
            </a:r>
          </a:p>
          <a:p>
            <a:r>
              <a:rPr lang="en-US">
                <a:solidFill>
                  <a:schemeClr val="tx1"/>
                </a:solidFill>
              </a:rPr>
              <a:t>2080  497,830,000 </a:t>
            </a:r>
          </a:p>
          <a:p>
            <a:r>
              <a:rPr lang="en-US">
                <a:solidFill>
                  <a:schemeClr val="tx1"/>
                </a:solidFill>
              </a:rPr>
              <a:t>2090  533,605,000 </a:t>
            </a:r>
          </a:p>
          <a:p>
            <a:r>
              <a:rPr lang="en-US">
                <a:solidFill>
                  <a:schemeClr val="tx1"/>
                </a:solidFill>
              </a:rPr>
              <a:t>2100  570,954,000 </a:t>
            </a:r>
          </a:p>
          <a:p>
            <a:r>
              <a:rPr lang="en-US">
                <a:solidFill>
                  <a:schemeClr val="tx1"/>
                </a:solidFill>
              </a:rPr>
              <a:t>US Census Bureau -January 13, 2000</a:t>
            </a:r>
            <a:r>
              <a:rPr lang="en-US" i="1">
                <a:solidFill>
                  <a:schemeClr val="tx1"/>
                </a:solidFill>
              </a:rPr>
              <a:t>The highest projection has 553 million people in 2050 and 1.2 BILLION in 2100</a:t>
            </a:r>
            <a:r>
              <a:rPr lang="en-US">
                <a:solidFill>
                  <a:schemeClr val="tx1"/>
                </a:solidFill>
              </a:rPr>
              <a:t> </a:t>
            </a:r>
          </a:p>
        </p:txBody>
      </p:sp>
      <p:sp>
        <p:nvSpPr>
          <p:cNvPr id="62467" name="Rectangle 4"/>
          <p:cNvSpPr>
            <a:spLocks noChangeArrowheads="1"/>
          </p:cNvSpPr>
          <p:nvPr/>
        </p:nvSpPr>
        <p:spPr bwMode="auto">
          <a:xfrm>
            <a:off x="5086350" y="6137275"/>
            <a:ext cx="24828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THINK ABOUT IT!</a:t>
            </a:r>
          </a:p>
        </p:txBody>
      </p:sp>
      <p:pic>
        <p:nvPicPr>
          <p:cNvPr id="624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85800"/>
            <a:ext cx="4572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09550" y="228600"/>
            <a:ext cx="8553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Is there a human carrying capacity? Is there a humane carrying capacity?</a:t>
            </a:r>
          </a:p>
          <a:p>
            <a:endParaRPr lang="en-US" sz="2400"/>
          </a:p>
          <a:p>
            <a:endParaRPr lang="en-US" sz="2400"/>
          </a:p>
          <a:p>
            <a:r>
              <a:rPr lang="en-US" sz="2400"/>
              <a:t>What kind of world do we want to live in?</a:t>
            </a: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42037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US" sz="1600"/>
              <a:t>Study questions</a:t>
            </a:r>
          </a:p>
          <a:p>
            <a:pPr marL="457200" indent="-457200">
              <a:buFont typeface="Times" charset="0"/>
              <a:buAutoNum type="arabicParenR"/>
            </a:pPr>
            <a:r>
              <a:rPr lang="en-US" sz="1600"/>
              <a:t>Define the following terms: population, population density, population dispersion.</a:t>
            </a:r>
          </a:p>
          <a:p>
            <a:pPr marL="457200" indent="-457200">
              <a:buFont typeface="Times" charset="0"/>
              <a:buAutoNum type="arabicParenR"/>
            </a:pPr>
            <a:r>
              <a:rPr lang="en-US" sz="1600"/>
              <a:t>Explain with examples the meaning of the terms clumped, uniform, and random as they refer to the spatial distribution of individuals in a population.</a:t>
            </a:r>
          </a:p>
          <a:p>
            <a:pPr marL="457200" indent="-457200">
              <a:buFont typeface="Times" charset="0"/>
              <a:buAutoNum type="arabicParenR"/>
            </a:pPr>
            <a:r>
              <a:rPr lang="en-US" sz="1600"/>
              <a:t>What are the inputs and outputs of individuals into a population.</a:t>
            </a:r>
          </a:p>
          <a:p>
            <a:pPr marL="457200" indent="-457200">
              <a:buFont typeface="Times" charset="0"/>
              <a:buAutoNum type="arabicParenR"/>
            </a:pPr>
            <a:r>
              <a:rPr lang="en-US" sz="1600"/>
              <a:t>What is demography?</a:t>
            </a:r>
          </a:p>
          <a:p>
            <a:pPr marL="457200" indent="-457200">
              <a:buFont typeface="Times" charset="0"/>
              <a:buAutoNum type="arabicParenR"/>
            </a:pPr>
            <a:r>
              <a:rPr lang="en-US" sz="1600"/>
              <a:t>Explain the differences between type I, II, and III survivorship curves.  </a:t>
            </a:r>
          </a:p>
          <a:p>
            <a:pPr marL="457200" indent="-457200">
              <a:buFont typeface="Times" charset="0"/>
              <a:buAutoNum type="arabicParenR"/>
            </a:pPr>
            <a:r>
              <a:rPr lang="en-US" sz="1600"/>
              <a:t>A population grows exponentially  at about 2% per year (R=1.02). Assume that the population starts with 15 individuals. How many individuals will it have after 10 years? After 20 years? How long will it take for the population to double?</a:t>
            </a:r>
          </a:p>
          <a:p>
            <a:pPr marL="457200" indent="-457200">
              <a:buFont typeface="Times" charset="0"/>
              <a:buAutoNum type="arabicParenR"/>
            </a:pPr>
            <a:r>
              <a:rPr lang="en-US" sz="1600"/>
              <a:t>What are the conditions that lead to exponential population growth?</a:t>
            </a:r>
          </a:p>
          <a:p>
            <a:pPr marL="457200" indent="-457200">
              <a:buFont typeface="Times" charset="0"/>
              <a:buAutoNum type="arabicParenR"/>
            </a:pPr>
            <a:r>
              <a:rPr lang="en-US" sz="1600"/>
              <a:t>Explain the term negative density dependence.</a:t>
            </a:r>
          </a:p>
          <a:p>
            <a:pPr marL="457200" indent="-457200">
              <a:buFont typeface="Times" charset="0"/>
              <a:buAutoNum type="arabicParenR"/>
            </a:pPr>
            <a:r>
              <a:rPr lang="en-US" sz="1600"/>
              <a:t>Explain logistic (or sigmoidal) population growth using a graph. Label K.</a:t>
            </a:r>
          </a:p>
          <a:p>
            <a:pPr marL="457200" indent="-457200">
              <a:buFont typeface="Times" charset="0"/>
              <a:buAutoNum type="arabicParenR"/>
            </a:pPr>
            <a:r>
              <a:rPr lang="en-US" sz="1600"/>
              <a:t>Define carrying capacity (K)</a:t>
            </a:r>
          </a:p>
          <a:p>
            <a:pPr marL="457200" indent="-457200">
              <a:buFont typeface="Times" charset="0"/>
              <a:buAutoNum type="arabicParenR"/>
            </a:pPr>
            <a:r>
              <a:rPr lang="en-US" sz="1600"/>
              <a:t>Explain the meaning of the terms r and K selection and describe the situations that may favor each strategy. Provide examples.</a:t>
            </a:r>
          </a:p>
          <a:p>
            <a:pPr marL="457200" indent="-457200">
              <a:buFont typeface="Times" charset="0"/>
              <a:buAutoNum type="arabicParenR"/>
            </a:pPr>
            <a:r>
              <a:rPr lang="en-US" sz="1600"/>
              <a:t>Describe the life history of </a:t>
            </a:r>
            <a:r>
              <a:rPr lang="en-US" sz="1600" i="1"/>
              <a:t>Antechinus stuartii</a:t>
            </a:r>
            <a:endParaRPr lang="en-US" sz="1600"/>
          </a:p>
          <a:p>
            <a:pPr marL="457200" indent="-457200">
              <a:buFont typeface="Times" charset="0"/>
              <a:buAutoNum type="arabicParenR"/>
            </a:pPr>
            <a:r>
              <a:rPr lang="en-US" sz="1600"/>
              <a:t>What does the term semelparous mean? Give two examples of semelparous animals.</a:t>
            </a:r>
          </a:p>
          <a:p>
            <a:pPr marL="457200" indent="-457200">
              <a:buFont typeface="Times" charset="0"/>
              <a:buAutoNum type="arabicParenR"/>
            </a:pPr>
            <a:r>
              <a:rPr lang="en-US" sz="1600"/>
              <a:t>What does the term iteroparous mean?</a:t>
            </a:r>
          </a:p>
          <a:p>
            <a:pPr marL="457200" indent="-457200">
              <a:buFont typeface="Times" charset="0"/>
              <a:buAutoNum type="arabicParenR"/>
            </a:pPr>
            <a:r>
              <a:rPr lang="en-US" sz="1600"/>
              <a:t>Explain the meaning of the expression </a:t>
            </a:r>
            <a:r>
              <a:rPr lang="ja-JP" altLang="en-US" sz="1600"/>
              <a:t>“</a:t>
            </a:r>
            <a:r>
              <a:rPr lang="en-US" sz="1600"/>
              <a:t>demographic transition</a:t>
            </a:r>
            <a:r>
              <a:rPr lang="ja-JP" altLang="en-US" sz="1600"/>
              <a:t>”</a:t>
            </a:r>
            <a:r>
              <a:rPr lang="en-US" sz="1600"/>
              <a:t>.</a:t>
            </a:r>
          </a:p>
          <a:p>
            <a:pPr marL="457200" indent="-457200">
              <a:buFont typeface="Times" charset="0"/>
              <a:buAutoNum type="arabicParenR"/>
            </a:pPr>
            <a:r>
              <a:rPr lang="en-US" sz="1600"/>
              <a:t>From a comparative examination of the age structure of two countries, you should be able to say which one has the higher population growth.</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ringingChapte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0"/>
            <a:ext cx="2400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0" y="3810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a:t>How many? A very simplistic introduction to capture recapture methods.</a:t>
            </a:r>
          </a:p>
        </p:txBody>
      </p:sp>
      <p:sp>
        <p:nvSpPr>
          <p:cNvPr id="4" name="TextBox 3"/>
          <p:cNvSpPr txBox="1"/>
          <p:nvPr/>
        </p:nvSpPr>
        <p:spPr>
          <a:xfrm>
            <a:off x="0" y="2057400"/>
            <a:ext cx="7924800" cy="5632450"/>
          </a:xfrm>
          <a:prstGeom prst="rect">
            <a:avLst/>
          </a:prstGeom>
          <a:noFill/>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800" dirty="0"/>
              <a:t>The concentration principle</a:t>
            </a:r>
          </a:p>
          <a:p>
            <a:endParaRPr lang="en-US" sz="2800" dirty="0"/>
          </a:p>
          <a:p>
            <a:r>
              <a:rPr lang="en-US" sz="2800" dirty="0"/>
              <a:t>-One can use the dilution principle to estimate volumes:</a:t>
            </a:r>
          </a:p>
          <a:p>
            <a:endParaRPr lang="en-US" sz="2800" dirty="0"/>
          </a:p>
          <a:p>
            <a:r>
              <a:rPr lang="en-US" sz="2800" dirty="0"/>
              <a:t>C=A/V, then V=A/C</a:t>
            </a:r>
          </a:p>
          <a:p>
            <a:endParaRPr lang="en-US" sz="2800" dirty="0"/>
          </a:p>
          <a:p>
            <a:r>
              <a:rPr lang="en-US" sz="2800" dirty="0"/>
              <a:t>As we will see the same principle can be used to measure how big a population is (N=population size).</a:t>
            </a:r>
          </a:p>
          <a:p>
            <a:endParaRPr lang="en-US" dirty="0"/>
          </a:p>
          <a:p>
            <a:pPr>
              <a:buFontTx/>
              <a:buAutoNum type="arabicParenR"/>
            </a:pPr>
            <a:endParaRPr lang="en-US" dirty="0"/>
          </a:p>
          <a:p>
            <a:endParaRPr lang="en-US" dirty="0"/>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81000" y="9906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arenR"/>
            </a:pPr>
            <a:r>
              <a:rPr lang="en-US" dirty="0"/>
              <a:t>Catch a number M of </a:t>
            </a:r>
            <a:r>
              <a:rPr lang="en-US" dirty="0" smtClean="0"/>
              <a:t>animals, mark them and </a:t>
            </a:r>
            <a:r>
              <a:rPr lang="en-US" dirty="0"/>
              <a:t>release them</a:t>
            </a:r>
          </a:p>
          <a:p>
            <a:pPr marL="457200" indent="-457200">
              <a:buFontTx/>
              <a:buAutoNum type="arabicParenR"/>
            </a:pPr>
            <a:endParaRPr lang="en-US" dirty="0"/>
          </a:p>
          <a:p>
            <a:pPr marL="457200" indent="-457200">
              <a:buFontTx/>
              <a:buAutoNum type="arabicParenR"/>
            </a:pPr>
            <a:r>
              <a:rPr lang="en-US" dirty="0"/>
              <a:t>Recapture a number K and find out how many are marked in this group (lets call this number R).</a:t>
            </a:r>
          </a:p>
          <a:p>
            <a:pPr marL="457200" indent="-457200">
              <a:buFontTx/>
              <a:buAutoNum type="arabicParenR"/>
            </a:pPr>
            <a:endParaRPr lang="en-US" dirty="0"/>
          </a:p>
          <a:p>
            <a:pPr marL="457200" indent="-457200">
              <a:buFontTx/>
              <a:buAutoNum type="arabicParenR"/>
            </a:pPr>
            <a:r>
              <a:rPr lang="en-US" dirty="0"/>
              <a:t>The </a:t>
            </a:r>
            <a:r>
              <a:rPr lang="ja-JP" altLang="en-US" dirty="0"/>
              <a:t>“</a:t>
            </a:r>
            <a:r>
              <a:rPr lang="en-US" dirty="0"/>
              <a:t>concentration</a:t>
            </a:r>
            <a:r>
              <a:rPr lang="ja-JP" altLang="en-US" dirty="0"/>
              <a:t>”</a:t>
            </a:r>
            <a:r>
              <a:rPr lang="en-US" dirty="0"/>
              <a:t> of marked individuals (C) equals R/K.</a:t>
            </a:r>
          </a:p>
          <a:p>
            <a:pPr marL="457200" indent="-457200">
              <a:buFontTx/>
              <a:buAutoNum type="arabicParenR"/>
            </a:pPr>
            <a:endParaRPr lang="en-US" dirty="0"/>
          </a:p>
          <a:p>
            <a:pPr marL="457200" indent="-457200"/>
            <a:r>
              <a:rPr lang="en-US" dirty="0"/>
              <a:t>Recall that Volume=Amount/Concentration</a:t>
            </a:r>
          </a:p>
          <a:p>
            <a:pPr marL="457200" indent="-457200"/>
            <a:endParaRPr lang="en-US" dirty="0"/>
          </a:p>
          <a:p>
            <a:pPr marL="457200" indent="-457200"/>
            <a:r>
              <a:rPr lang="en-US" dirty="0"/>
              <a:t>4) Estimate N as</a:t>
            </a:r>
          </a:p>
          <a:p>
            <a:pPr marL="457200" indent="-457200"/>
            <a:endParaRPr lang="en-US" dirty="0"/>
          </a:p>
          <a:p>
            <a:pPr marL="457200" indent="-457200"/>
            <a:r>
              <a:rPr lang="en-US" dirty="0"/>
              <a:t>N = M/(R/K)=MK/R</a:t>
            </a:r>
          </a:p>
          <a:p>
            <a:pPr marL="457200" indent="-457200"/>
            <a:endParaRPr lang="en-US" dirty="0"/>
          </a:p>
          <a:p>
            <a:pPr marL="457200" indent="-457200"/>
            <a:r>
              <a:rPr lang="en-US" dirty="0"/>
              <a:t>Note that N = M/(R/K) is equivalent to V=A/C</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28600" y="0"/>
            <a:ext cx="85344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dirty="0"/>
              <a:t>Example:</a:t>
            </a:r>
          </a:p>
          <a:p>
            <a:r>
              <a:rPr lang="en-US" sz="2400" dirty="0"/>
              <a:t>You catch and mark 350 water striders in a pond, you let them go and the next day you go again and catch 500. You find that 70 are marked. How many water striders are in the pond?</a:t>
            </a:r>
          </a:p>
          <a:p>
            <a:r>
              <a:rPr lang="en-US" sz="2400" dirty="0" smtClean="0"/>
              <a:t>M=animals marked</a:t>
            </a:r>
            <a:endParaRPr lang="en-US" sz="2400" dirty="0"/>
          </a:p>
          <a:p>
            <a:r>
              <a:rPr lang="en-US" sz="2400" dirty="0"/>
              <a:t>K</a:t>
            </a:r>
            <a:r>
              <a:rPr lang="en-US" sz="2400" dirty="0" smtClean="0"/>
              <a:t>=how many of the recaptured are marked</a:t>
            </a:r>
            <a:endParaRPr lang="en-US" sz="2400" dirty="0"/>
          </a:p>
          <a:p>
            <a:r>
              <a:rPr lang="en-US" sz="2400" dirty="0"/>
              <a:t>R</a:t>
            </a:r>
            <a:r>
              <a:rPr lang="en-US" sz="2400" dirty="0" smtClean="0"/>
              <a:t>=</a:t>
            </a:r>
            <a:r>
              <a:rPr lang="en-US" sz="2400" dirty="0" smtClean="0"/>
              <a:t>number recaptured</a:t>
            </a:r>
            <a:endParaRPr lang="en-US" sz="2400" dirty="0"/>
          </a:p>
          <a:p>
            <a:r>
              <a:rPr lang="en-US" sz="2400" dirty="0" smtClean="0"/>
              <a:t>Thus, N = </a:t>
            </a:r>
          </a:p>
          <a:p>
            <a:endParaRPr lang="en-US" sz="2400" dirty="0"/>
          </a:p>
          <a:p>
            <a:pPr marL="457200" indent="-457200">
              <a:buAutoNum type="alphaUcParenR"/>
            </a:pPr>
            <a:r>
              <a:rPr lang="en-US" sz="2400" dirty="0" smtClean="0"/>
              <a:t>3400</a:t>
            </a:r>
          </a:p>
          <a:p>
            <a:pPr marL="457200" indent="-457200">
              <a:buAutoNum type="alphaUcParenR"/>
            </a:pPr>
            <a:r>
              <a:rPr lang="en-US" sz="2400" dirty="0" smtClean="0"/>
              <a:t>3500</a:t>
            </a:r>
          </a:p>
          <a:p>
            <a:pPr marL="457200" indent="-457200">
              <a:buAutoNum type="alphaUcParenR"/>
            </a:pPr>
            <a:r>
              <a:rPr lang="en-US" sz="2400" dirty="0" smtClean="0"/>
              <a:t>500</a:t>
            </a:r>
          </a:p>
          <a:p>
            <a:pPr marL="457200" indent="-457200">
              <a:buAutoNum type="alphaUcParenR"/>
            </a:pPr>
            <a:r>
              <a:rPr lang="en-US" sz="2400" dirty="0" smtClean="0"/>
              <a:t>1000</a:t>
            </a:r>
          </a:p>
          <a:p>
            <a:pPr marL="457200" indent="-457200">
              <a:buAutoNum type="alphaUcParenR"/>
            </a:pPr>
            <a:r>
              <a:rPr lang="en-US" sz="2400" dirty="0" smtClean="0"/>
              <a:t>2500</a:t>
            </a:r>
            <a:endParaRPr lang="en-US" sz="2400" dirty="0"/>
          </a:p>
          <a:p>
            <a:endParaRPr lang="en-US" sz="2400" dirty="0"/>
          </a:p>
        </p:txBody>
      </p:sp>
      <p:pic>
        <p:nvPicPr>
          <p:cNvPr id="20483" name="Picture 2" descr="water_strider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7399" y="2895600"/>
            <a:ext cx="4379912"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289" y="5791200"/>
            <a:ext cx="5334000" cy="707886"/>
          </a:xfrm>
          <a:prstGeom prst="rect">
            <a:avLst/>
          </a:prstGeom>
        </p:spPr>
        <p:txBody>
          <a:bodyPr wrap="square">
            <a:spAutoFit/>
          </a:bodyPr>
          <a:lstStyle/>
          <a:p>
            <a:r>
              <a:rPr lang="en-US" dirty="0" smtClean="0"/>
              <a:t>N = M/(R/K)=MK/R</a:t>
            </a:r>
          </a:p>
          <a:p>
            <a:r>
              <a:rPr lang="en-US" dirty="0" smtClean="0"/>
              <a:t>350/(50/500)=350/0.1=3500 individuals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762000" y="762000"/>
            <a:ext cx="716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800"/>
              <a:t>What assumptions do we make to use the simple model of capture-recapture?</a:t>
            </a:r>
          </a:p>
        </p:txBody>
      </p:sp>
      <p:sp>
        <p:nvSpPr>
          <p:cNvPr id="21507" name="TextBox 2"/>
          <p:cNvSpPr txBox="1">
            <a:spLocks noChangeArrowheads="1"/>
          </p:cNvSpPr>
          <p:nvPr/>
        </p:nvSpPr>
        <p:spPr bwMode="auto">
          <a:xfrm>
            <a:off x="239713" y="1905000"/>
            <a:ext cx="8904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pPr>
              <a:buFontTx/>
              <a:buAutoNum type="arabicParenR"/>
            </a:pPr>
            <a:r>
              <a:rPr lang="en-US" sz="2400" dirty="0"/>
              <a:t>Closed population that is in equilibrium (no immigration or emigration)</a:t>
            </a:r>
          </a:p>
          <a:p>
            <a:endParaRPr lang="en-US" sz="2400" dirty="0"/>
          </a:p>
        </p:txBody>
      </p:sp>
      <p:sp>
        <p:nvSpPr>
          <p:cNvPr id="21508" name="TextBox 3"/>
          <p:cNvSpPr txBox="1">
            <a:spLocks noChangeArrowheads="1"/>
          </p:cNvSpPr>
          <p:nvPr/>
        </p:nvSpPr>
        <p:spPr bwMode="auto">
          <a:xfrm>
            <a:off x="228600" y="2895600"/>
            <a:ext cx="7196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dirty="0"/>
              <a:t>2) We capture a random sample of individuals (the beasties that we catch are not more nor less likely to be caught than other individuals).</a:t>
            </a:r>
          </a:p>
        </p:txBody>
      </p:sp>
      <p:sp>
        <p:nvSpPr>
          <p:cNvPr id="21509" name="TextBox 4"/>
          <p:cNvSpPr txBox="1">
            <a:spLocks noChangeArrowheads="1"/>
          </p:cNvSpPr>
          <p:nvPr/>
        </p:nvSpPr>
        <p:spPr bwMode="auto">
          <a:xfrm>
            <a:off x="533400" y="4648200"/>
            <a:ext cx="7847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0000"/>
                </a:solidFill>
                <a:latin typeface="Comic Sans MS" charset="0"/>
                <a:ea typeface="ＭＳ Ｐゴシック" charset="0"/>
                <a:cs typeface="ＭＳ Ｐゴシック" charset="0"/>
              </a:defRPr>
            </a:lvl1pPr>
            <a:lvl2pPr marL="37931725" indent="-37474525">
              <a:defRPr sz="2000">
                <a:solidFill>
                  <a:srgbClr val="000000"/>
                </a:solidFill>
                <a:latin typeface="Comic Sans MS" charset="0"/>
                <a:ea typeface="ＭＳ Ｐゴシック" charset="0"/>
              </a:defRPr>
            </a:lvl2pPr>
            <a:lvl3pPr>
              <a:defRPr sz="2000">
                <a:solidFill>
                  <a:srgbClr val="000000"/>
                </a:solidFill>
                <a:latin typeface="Comic Sans MS" charset="0"/>
                <a:ea typeface="ＭＳ Ｐゴシック" charset="0"/>
              </a:defRPr>
            </a:lvl3pPr>
            <a:lvl4pPr>
              <a:defRPr sz="2000">
                <a:solidFill>
                  <a:srgbClr val="000000"/>
                </a:solidFill>
                <a:latin typeface="Comic Sans MS" charset="0"/>
                <a:ea typeface="ＭＳ Ｐゴシック" charset="0"/>
              </a:defRPr>
            </a:lvl4pPr>
            <a:lvl5pPr>
              <a:defRPr sz="2000">
                <a:solidFill>
                  <a:srgbClr val="000000"/>
                </a:solidFill>
                <a:latin typeface="Comic Sans MS" charset="0"/>
                <a:ea typeface="ＭＳ Ｐゴシック" charset="0"/>
              </a:defRPr>
            </a:lvl5pPr>
            <a:lvl6pPr marL="457200" eaLnBrk="0" fontAlgn="base" hangingPunct="0">
              <a:spcBef>
                <a:spcPct val="0"/>
              </a:spcBef>
              <a:spcAft>
                <a:spcPct val="0"/>
              </a:spcAft>
              <a:defRPr sz="2000">
                <a:solidFill>
                  <a:srgbClr val="000000"/>
                </a:solidFill>
                <a:latin typeface="Comic Sans MS" charset="0"/>
                <a:ea typeface="ＭＳ Ｐゴシック" charset="0"/>
              </a:defRPr>
            </a:lvl6pPr>
            <a:lvl7pPr marL="914400" eaLnBrk="0" fontAlgn="base" hangingPunct="0">
              <a:spcBef>
                <a:spcPct val="0"/>
              </a:spcBef>
              <a:spcAft>
                <a:spcPct val="0"/>
              </a:spcAft>
              <a:defRPr sz="2000">
                <a:solidFill>
                  <a:srgbClr val="000000"/>
                </a:solidFill>
                <a:latin typeface="Comic Sans MS" charset="0"/>
                <a:ea typeface="ＭＳ Ｐゴシック" charset="0"/>
              </a:defRPr>
            </a:lvl7pPr>
            <a:lvl8pPr marL="1371600" eaLnBrk="0" fontAlgn="base" hangingPunct="0">
              <a:spcBef>
                <a:spcPct val="0"/>
              </a:spcBef>
              <a:spcAft>
                <a:spcPct val="0"/>
              </a:spcAft>
              <a:defRPr sz="2000">
                <a:solidFill>
                  <a:srgbClr val="000000"/>
                </a:solidFill>
                <a:latin typeface="Comic Sans MS" charset="0"/>
                <a:ea typeface="ＭＳ Ｐゴシック" charset="0"/>
              </a:defRPr>
            </a:lvl8pPr>
            <a:lvl9pPr marL="1828800" eaLnBrk="0" fontAlgn="base" hangingPunct="0">
              <a:spcBef>
                <a:spcPct val="0"/>
              </a:spcBef>
              <a:spcAft>
                <a:spcPct val="0"/>
              </a:spcAft>
              <a:defRPr sz="2000">
                <a:solidFill>
                  <a:srgbClr val="000000"/>
                </a:solidFill>
                <a:latin typeface="Comic Sans MS" charset="0"/>
                <a:ea typeface="ＭＳ Ｐゴシック" charset="0"/>
              </a:defRPr>
            </a:lvl9pPr>
          </a:lstStyle>
          <a:p>
            <a:r>
              <a:rPr lang="en-US" sz="2400" dirty="0"/>
              <a:t>3) Capture probability does not influence recapture probability.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0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Comic Sans MS"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2048</TotalTime>
  <Words>4164</Words>
  <Application>Microsoft Macintosh PowerPoint</Application>
  <PresentationFormat>On-screen Show (4:3)</PresentationFormat>
  <Paragraphs>727</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Comic Sans MS</vt:lpstr>
      <vt:lpstr>ＭＳ Ｐゴシック</vt:lpstr>
      <vt:lpstr>Arial</vt:lpstr>
      <vt:lpstr>Times</vt:lpstr>
      <vt:lpstr>Calibri</vt:lpstr>
      <vt:lpstr>Symbol</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Martinez del Rio</dc:creator>
  <cp:lastModifiedBy>Carlos Martinez del Rio</cp:lastModifiedBy>
  <cp:revision>63</cp:revision>
  <cp:lastPrinted>2005-04-13T14:11:06Z</cp:lastPrinted>
  <dcterms:created xsi:type="dcterms:W3CDTF">2010-02-22T18:42:15Z</dcterms:created>
  <dcterms:modified xsi:type="dcterms:W3CDTF">2011-04-11T19:23:02Z</dcterms:modified>
</cp:coreProperties>
</file>