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sldIdLst>
    <p:sldId id="257" r:id="rId2"/>
    <p:sldId id="256" r:id="rId3"/>
    <p:sldId id="259" r:id="rId4"/>
    <p:sldId id="260" r:id="rId5"/>
    <p:sldId id="305" r:id="rId6"/>
    <p:sldId id="300" r:id="rId7"/>
    <p:sldId id="261" r:id="rId8"/>
    <p:sldId id="306" r:id="rId9"/>
    <p:sldId id="301" r:id="rId10"/>
    <p:sldId id="262" r:id="rId11"/>
    <p:sldId id="263" r:id="rId12"/>
    <p:sldId id="302" r:id="rId13"/>
    <p:sldId id="294" r:id="rId14"/>
    <p:sldId id="264" r:id="rId15"/>
    <p:sldId id="303" r:id="rId16"/>
    <p:sldId id="265" r:id="rId17"/>
    <p:sldId id="266" r:id="rId18"/>
    <p:sldId id="307" r:id="rId19"/>
    <p:sldId id="267" r:id="rId20"/>
    <p:sldId id="268" r:id="rId21"/>
    <p:sldId id="269" r:id="rId22"/>
    <p:sldId id="270" r:id="rId23"/>
    <p:sldId id="271" r:id="rId24"/>
    <p:sldId id="272" r:id="rId25"/>
    <p:sldId id="308" r:id="rId26"/>
    <p:sldId id="273" r:id="rId27"/>
    <p:sldId id="274" r:id="rId28"/>
    <p:sldId id="275" r:id="rId29"/>
    <p:sldId id="276" r:id="rId30"/>
    <p:sldId id="309" r:id="rId31"/>
    <p:sldId id="277" r:id="rId32"/>
    <p:sldId id="310" r:id="rId33"/>
    <p:sldId id="278" r:id="rId34"/>
    <p:sldId id="279" r:id="rId35"/>
    <p:sldId id="280" r:id="rId36"/>
    <p:sldId id="281" r:id="rId37"/>
    <p:sldId id="295" r:id="rId38"/>
    <p:sldId id="299" r:id="rId39"/>
    <p:sldId id="282" r:id="rId40"/>
    <p:sldId id="284" r:id="rId41"/>
    <p:sldId id="304" r:id="rId42"/>
    <p:sldId id="285" r:id="rId43"/>
    <p:sldId id="296" r:id="rId44"/>
    <p:sldId id="286" r:id="rId45"/>
    <p:sldId id="287" r:id="rId46"/>
    <p:sldId id="288" r:id="rId47"/>
    <p:sldId id="289" r:id="rId48"/>
    <p:sldId id="290" r:id="rId49"/>
    <p:sldId id="291" r:id="rId50"/>
    <p:sldId id="292" r:id="rId51"/>
    <p:sldId id="293"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0BCE15-372B-4D45-BD5B-CE5182ECC23D}" type="slidenum">
              <a:rPr lang="en-US"/>
              <a:pPr/>
              <a:t>‹#›</a:t>
            </a:fld>
            <a:endParaRPr lang="en-US"/>
          </a:p>
        </p:txBody>
      </p:sp>
    </p:spTree>
    <p:extLst>
      <p:ext uri="{BB962C8B-B14F-4D97-AF65-F5344CB8AC3E}">
        <p14:creationId xmlns:p14="http://schemas.microsoft.com/office/powerpoint/2010/main" val="113003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65CC47-426A-964D-A7BE-26D00D47DB35}" type="slidenum">
              <a:rPr lang="en-US"/>
              <a:pPr/>
              <a:t>‹#›</a:t>
            </a:fld>
            <a:endParaRPr lang="en-US"/>
          </a:p>
        </p:txBody>
      </p:sp>
    </p:spTree>
    <p:extLst>
      <p:ext uri="{BB962C8B-B14F-4D97-AF65-F5344CB8AC3E}">
        <p14:creationId xmlns:p14="http://schemas.microsoft.com/office/powerpoint/2010/main" val="269184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E95D48D-B675-414B-84B3-2F074F7116EE}" type="slidenum">
              <a:rPr lang="en-US"/>
              <a:pPr/>
              <a:t>‹#›</a:t>
            </a:fld>
            <a:endParaRPr lang="en-US"/>
          </a:p>
        </p:txBody>
      </p:sp>
    </p:spTree>
    <p:extLst>
      <p:ext uri="{BB962C8B-B14F-4D97-AF65-F5344CB8AC3E}">
        <p14:creationId xmlns:p14="http://schemas.microsoft.com/office/powerpoint/2010/main" val="1742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B4E32F6-0914-C04C-8271-8E018D731205}" type="slidenum">
              <a:rPr lang="en-US"/>
              <a:pPr/>
              <a:t>‹#›</a:t>
            </a:fld>
            <a:endParaRPr lang="en-US"/>
          </a:p>
        </p:txBody>
      </p:sp>
    </p:spTree>
    <p:extLst>
      <p:ext uri="{BB962C8B-B14F-4D97-AF65-F5344CB8AC3E}">
        <p14:creationId xmlns:p14="http://schemas.microsoft.com/office/powerpoint/2010/main" val="1572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C637150-5205-5640-9E74-F70C6CB6C628}" type="slidenum">
              <a:rPr lang="en-US"/>
              <a:pPr/>
              <a:t>‹#›</a:t>
            </a:fld>
            <a:endParaRPr lang="en-US"/>
          </a:p>
        </p:txBody>
      </p:sp>
    </p:spTree>
    <p:extLst>
      <p:ext uri="{BB962C8B-B14F-4D97-AF65-F5344CB8AC3E}">
        <p14:creationId xmlns:p14="http://schemas.microsoft.com/office/powerpoint/2010/main" val="279054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1C636D-7E5A-424D-9107-18FA5F37501C}" type="slidenum">
              <a:rPr lang="en-US"/>
              <a:pPr/>
              <a:t>‹#›</a:t>
            </a:fld>
            <a:endParaRPr lang="en-US"/>
          </a:p>
        </p:txBody>
      </p:sp>
    </p:spTree>
    <p:extLst>
      <p:ext uri="{BB962C8B-B14F-4D97-AF65-F5344CB8AC3E}">
        <p14:creationId xmlns:p14="http://schemas.microsoft.com/office/powerpoint/2010/main" val="240461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9EF1438-787E-6E44-947E-034D6E4B78A1}" type="slidenum">
              <a:rPr lang="en-US"/>
              <a:pPr/>
              <a:t>‹#›</a:t>
            </a:fld>
            <a:endParaRPr lang="en-US"/>
          </a:p>
        </p:txBody>
      </p:sp>
    </p:spTree>
    <p:extLst>
      <p:ext uri="{BB962C8B-B14F-4D97-AF65-F5344CB8AC3E}">
        <p14:creationId xmlns:p14="http://schemas.microsoft.com/office/powerpoint/2010/main" val="12332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CA390BD-DA5A-F643-B559-3CF95A5959B2}" type="slidenum">
              <a:rPr lang="en-US"/>
              <a:pPr/>
              <a:t>‹#›</a:t>
            </a:fld>
            <a:endParaRPr lang="en-US"/>
          </a:p>
        </p:txBody>
      </p:sp>
    </p:spTree>
    <p:extLst>
      <p:ext uri="{BB962C8B-B14F-4D97-AF65-F5344CB8AC3E}">
        <p14:creationId xmlns:p14="http://schemas.microsoft.com/office/powerpoint/2010/main" val="356288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86D0D3F-B6F0-A24C-90E7-933C1CD2A23D}" type="slidenum">
              <a:rPr lang="en-US"/>
              <a:pPr/>
              <a:t>‹#›</a:t>
            </a:fld>
            <a:endParaRPr lang="en-US"/>
          </a:p>
        </p:txBody>
      </p:sp>
    </p:spTree>
    <p:extLst>
      <p:ext uri="{BB962C8B-B14F-4D97-AF65-F5344CB8AC3E}">
        <p14:creationId xmlns:p14="http://schemas.microsoft.com/office/powerpoint/2010/main" val="279237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74EFD61-9691-EA42-9E8D-B5E702655B49}" type="slidenum">
              <a:rPr lang="en-US"/>
              <a:pPr/>
              <a:t>‹#›</a:t>
            </a:fld>
            <a:endParaRPr lang="en-US"/>
          </a:p>
        </p:txBody>
      </p:sp>
    </p:spTree>
    <p:extLst>
      <p:ext uri="{BB962C8B-B14F-4D97-AF65-F5344CB8AC3E}">
        <p14:creationId xmlns:p14="http://schemas.microsoft.com/office/powerpoint/2010/main" val="40006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675ADD-B405-E44F-A0D1-CDF9A10B0468}" type="slidenum">
              <a:rPr lang="en-US"/>
              <a:pPr/>
              <a:t>‹#›</a:t>
            </a:fld>
            <a:endParaRPr lang="en-US"/>
          </a:p>
        </p:txBody>
      </p:sp>
    </p:spTree>
    <p:extLst>
      <p:ext uri="{BB962C8B-B14F-4D97-AF65-F5344CB8AC3E}">
        <p14:creationId xmlns:p14="http://schemas.microsoft.com/office/powerpoint/2010/main" val="3299796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2BE78F29-70AD-4848-9597-ADD9B9584A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10"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10"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10"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10"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588" algn="ctr"/>
            <a:r>
              <a:rPr lang="en-US"/>
              <a:t>Nervous Systems</a:t>
            </a:r>
          </a:p>
          <a:p>
            <a:pPr marL="1588" indent="-1588" algn="ctr"/>
            <a:r>
              <a:rPr lang="en-US"/>
              <a:t>(Chapter 45)</a:t>
            </a:r>
          </a:p>
          <a:p>
            <a:pPr marL="1588" indent="-1588" algn="ctr"/>
            <a:endParaRPr lang="en-US"/>
          </a:p>
          <a:p>
            <a:pPr marL="1588" indent="-1588" algn="ctr">
              <a:buFont typeface="Times" charset="0"/>
              <a:buNone/>
            </a:pPr>
            <a:r>
              <a:rPr lang="en-US"/>
              <a:t>Today</a:t>
            </a:r>
            <a:r>
              <a:rPr lang="ja-JP" altLang="en-US"/>
              <a:t>’</a:t>
            </a:r>
            <a:r>
              <a:rPr lang="en-US"/>
              <a:t>s lecture</a:t>
            </a:r>
          </a:p>
          <a:p>
            <a:pPr marL="1588" indent="-1588">
              <a:buFont typeface="Times" charset="0"/>
              <a:buNone/>
            </a:pPr>
            <a:r>
              <a:rPr lang="en-US"/>
              <a:t>-What are nervous systems for</a:t>
            </a:r>
          </a:p>
          <a:p>
            <a:pPr marL="1588" indent="-1588">
              <a:buFont typeface="Times" charset="0"/>
              <a:buNone/>
            </a:pPr>
            <a:r>
              <a:rPr lang="en-US"/>
              <a:t>-A diversity of nervous system organizations</a:t>
            </a:r>
          </a:p>
          <a:p>
            <a:pPr marL="1588" indent="-1588">
              <a:buFont typeface="Times" charset="0"/>
              <a:buNone/>
            </a:pPr>
            <a:r>
              <a:rPr lang="en-US"/>
              <a:t>-Information processing</a:t>
            </a:r>
          </a:p>
          <a:p>
            <a:pPr marL="1588" indent="-1588">
              <a:buFont typeface="Times" charset="0"/>
              <a:buNone/>
            </a:pPr>
            <a:r>
              <a:rPr lang="en-US"/>
              <a:t>-A review of neuron structure</a:t>
            </a:r>
          </a:p>
          <a:p>
            <a:pPr marL="1588" indent="-1588">
              <a:buFont typeface="Times" charset="0"/>
              <a:buNone/>
            </a:pPr>
            <a:r>
              <a:rPr lang="en-US"/>
              <a:t>-Resting Potential</a:t>
            </a:r>
          </a:p>
          <a:p>
            <a:pPr marL="1588" indent="-1588">
              <a:buFont typeface="Times" charset="0"/>
              <a:buNone/>
            </a:pPr>
            <a:r>
              <a:rPr lang="en-US"/>
              <a:t>-Action potentials</a:t>
            </a:r>
          </a:p>
          <a:p>
            <a:pPr marL="1588" indent="-1588">
              <a:buFont typeface="Times" charset="0"/>
              <a:buNone/>
            </a:pPr>
            <a:r>
              <a:rPr lang="en-US"/>
              <a:t>-Synapses and neurotransmitters</a:t>
            </a:r>
          </a:p>
          <a:p>
            <a:pPr marL="1588" indent="-1588">
              <a:buFont typeface="Times" charset="0"/>
              <a:buNone/>
            </a:pPr>
            <a:r>
              <a:rPr lang="en-US"/>
              <a:t>-The vertebrate nervous system</a:t>
            </a:r>
          </a:p>
          <a:p>
            <a:pPr marL="1588" indent="-1588">
              <a:buFont typeface="Times" charset="0"/>
              <a:buNone/>
            </a:pPr>
            <a:r>
              <a:rPr lang="en-US"/>
              <a:t>     -Peripheral</a:t>
            </a:r>
          </a:p>
          <a:p>
            <a:pPr marL="1588" indent="-1588">
              <a:buFont typeface="Times" charset="0"/>
              <a:buNone/>
            </a:pPr>
            <a:r>
              <a:rPr lang="en-US"/>
              <a:t>	     -Central</a:t>
            </a:r>
          </a:p>
          <a:p>
            <a:pPr marL="1588" indent="-1588">
              <a:buFont typeface="Times" charset="0"/>
              <a:buNone/>
            </a:pPr>
            <a:endParaRPr lang="en-US"/>
          </a:p>
          <a:p>
            <a:pPr marL="1588" indent="-1588">
              <a:buFont typeface="Times" charset="0"/>
              <a:buNone/>
            </a:pPr>
            <a:endParaRPr lang="en-US">
              <a:latin typeface="Time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588" y="0"/>
            <a:ext cx="8535988" cy="4492625"/>
            <a:chOff x="191" y="704"/>
            <a:chExt cx="5377" cy="2830"/>
          </a:xfrm>
        </p:grpSpPr>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768"/>
              <a:ext cx="5280"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4"/>
            <p:cNvSpPr>
              <a:spLocks noChangeShapeType="1"/>
            </p:cNvSpPr>
            <p:nvPr/>
          </p:nvSpPr>
          <p:spPr bwMode="auto">
            <a:xfrm>
              <a:off x="640" y="800"/>
              <a:ext cx="10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34" name="Line 5"/>
            <p:cNvSpPr>
              <a:spLocks noChangeShapeType="1"/>
            </p:cNvSpPr>
            <p:nvPr/>
          </p:nvSpPr>
          <p:spPr bwMode="auto">
            <a:xfrm flipV="1">
              <a:off x="1176" y="800"/>
              <a:ext cx="485" cy="2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35" name="Rectangle 6"/>
            <p:cNvSpPr>
              <a:spLocks noChangeArrowheads="1"/>
            </p:cNvSpPr>
            <p:nvPr/>
          </p:nvSpPr>
          <p:spPr bwMode="auto">
            <a:xfrm>
              <a:off x="1648" y="704"/>
              <a:ext cx="5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Dendrites</a:t>
              </a:r>
            </a:p>
          </p:txBody>
        </p:sp>
        <p:sp>
          <p:nvSpPr>
            <p:cNvPr id="22536" name="Line 7"/>
            <p:cNvSpPr>
              <a:spLocks noChangeShapeType="1"/>
            </p:cNvSpPr>
            <p:nvPr/>
          </p:nvSpPr>
          <p:spPr bwMode="auto">
            <a:xfrm flipV="1">
              <a:off x="952" y="1161"/>
              <a:ext cx="608" cy="3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37" name="Rectangle 8"/>
            <p:cNvSpPr>
              <a:spLocks noChangeArrowheads="1"/>
            </p:cNvSpPr>
            <p:nvPr/>
          </p:nvSpPr>
          <p:spPr bwMode="auto">
            <a:xfrm>
              <a:off x="1544" y="1056"/>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Cell body</a:t>
              </a:r>
            </a:p>
          </p:txBody>
        </p:sp>
        <p:sp>
          <p:nvSpPr>
            <p:cNvPr id="22538" name="Line 9"/>
            <p:cNvSpPr>
              <a:spLocks noChangeShapeType="1"/>
            </p:cNvSpPr>
            <p:nvPr/>
          </p:nvSpPr>
          <p:spPr bwMode="auto">
            <a:xfrm>
              <a:off x="848" y="1608"/>
              <a:ext cx="7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39" name="Rectangle 10"/>
            <p:cNvSpPr>
              <a:spLocks noChangeArrowheads="1"/>
            </p:cNvSpPr>
            <p:nvPr/>
          </p:nvSpPr>
          <p:spPr bwMode="auto">
            <a:xfrm>
              <a:off x="1576" y="1512"/>
              <a:ext cx="5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Nucleus</a:t>
              </a:r>
            </a:p>
          </p:txBody>
        </p:sp>
        <p:sp>
          <p:nvSpPr>
            <p:cNvPr id="22540" name="Line 11"/>
            <p:cNvSpPr>
              <a:spLocks noChangeShapeType="1"/>
            </p:cNvSpPr>
            <p:nvPr/>
          </p:nvSpPr>
          <p:spPr bwMode="auto">
            <a:xfrm>
              <a:off x="752" y="1928"/>
              <a:ext cx="400" cy="1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41" name="Rectangle 12"/>
            <p:cNvSpPr>
              <a:spLocks noChangeArrowheads="1"/>
            </p:cNvSpPr>
            <p:nvPr/>
          </p:nvSpPr>
          <p:spPr bwMode="auto">
            <a:xfrm>
              <a:off x="1127" y="2024"/>
              <a:ext cx="7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 hillock</a:t>
              </a:r>
            </a:p>
          </p:txBody>
        </p:sp>
        <p:sp>
          <p:nvSpPr>
            <p:cNvPr id="22542" name="Rectangle 13"/>
            <p:cNvSpPr>
              <a:spLocks noChangeArrowheads="1"/>
            </p:cNvSpPr>
            <p:nvPr/>
          </p:nvSpPr>
          <p:spPr bwMode="auto">
            <a:xfrm>
              <a:off x="1728" y="1864"/>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22543" name="Line 14"/>
            <p:cNvSpPr>
              <a:spLocks noChangeShapeType="1"/>
            </p:cNvSpPr>
            <p:nvPr/>
          </p:nvSpPr>
          <p:spPr bwMode="auto">
            <a:xfrm flipV="1">
              <a:off x="1904" y="2048"/>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44" name="Rectangle 15"/>
            <p:cNvSpPr>
              <a:spLocks noChangeArrowheads="1"/>
            </p:cNvSpPr>
            <p:nvPr/>
          </p:nvSpPr>
          <p:spPr bwMode="auto">
            <a:xfrm>
              <a:off x="2078" y="1746"/>
              <a:ext cx="5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Signal </a:t>
              </a:r>
              <a:br>
                <a:rPr kumimoji="1" lang="en-US" sz="1400">
                  <a:latin typeface="Arial" charset="0"/>
                </a:rPr>
              </a:br>
              <a:r>
                <a:rPr kumimoji="1" lang="en-US" sz="1400">
                  <a:latin typeface="Arial" charset="0"/>
                </a:rPr>
                <a:t>direction</a:t>
              </a:r>
            </a:p>
          </p:txBody>
        </p:sp>
        <p:sp>
          <p:nvSpPr>
            <p:cNvPr id="22545" name="Line 16"/>
            <p:cNvSpPr>
              <a:spLocks noChangeShapeType="1"/>
            </p:cNvSpPr>
            <p:nvPr/>
          </p:nvSpPr>
          <p:spPr bwMode="auto">
            <a:xfrm flipV="1">
              <a:off x="3216" y="1776"/>
              <a:ext cx="0" cy="4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46" name="Rectangle 17"/>
            <p:cNvSpPr>
              <a:spLocks noChangeArrowheads="1"/>
            </p:cNvSpPr>
            <p:nvPr/>
          </p:nvSpPr>
          <p:spPr bwMode="auto">
            <a:xfrm>
              <a:off x="2928" y="1584"/>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Synapse</a:t>
              </a:r>
            </a:p>
          </p:txBody>
        </p:sp>
        <p:sp>
          <p:nvSpPr>
            <p:cNvPr id="22547" name="Line 18"/>
            <p:cNvSpPr>
              <a:spLocks noChangeShapeType="1"/>
            </p:cNvSpPr>
            <p:nvPr/>
          </p:nvSpPr>
          <p:spPr bwMode="auto">
            <a:xfrm flipH="1">
              <a:off x="1912" y="2256"/>
              <a:ext cx="33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48" name="Line 19"/>
            <p:cNvSpPr>
              <a:spLocks noChangeShapeType="1"/>
            </p:cNvSpPr>
            <p:nvPr/>
          </p:nvSpPr>
          <p:spPr bwMode="auto">
            <a:xfrm flipH="1">
              <a:off x="1912" y="2256"/>
              <a:ext cx="9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49" name="Rectangle 20"/>
            <p:cNvSpPr>
              <a:spLocks noChangeArrowheads="1"/>
            </p:cNvSpPr>
            <p:nvPr/>
          </p:nvSpPr>
          <p:spPr bwMode="auto">
            <a:xfrm>
              <a:off x="1535" y="2776"/>
              <a:ext cx="8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Myelin sheath</a:t>
              </a:r>
            </a:p>
          </p:txBody>
        </p:sp>
        <p:grpSp>
          <p:nvGrpSpPr>
            <p:cNvPr id="22550" name="Group 21"/>
            <p:cNvGrpSpPr>
              <a:grpSpLocks/>
            </p:cNvGrpSpPr>
            <p:nvPr/>
          </p:nvGrpSpPr>
          <p:grpSpPr bwMode="auto">
            <a:xfrm>
              <a:off x="3016" y="2480"/>
              <a:ext cx="826" cy="1054"/>
              <a:chOff x="3016" y="2480"/>
              <a:chExt cx="826" cy="1054"/>
            </a:xfrm>
          </p:grpSpPr>
          <p:sp>
            <p:nvSpPr>
              <p:cNvPr id="22553" name="Line 22"/>
              <p:cNvSpPr>
                <a:spLocks noChangeShapeType="1"/>
              </p:cNvSpPr>
              <p:nvPr/>
            </p:nvSpPr>
            <p:spPr bwMode="auto">
              <a:xfrm>
                <a:off x="3048" y="2480"/>
                <a:ext cx="312" cy="7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54" name="Line 23"/>
              <p:cNvSpPr>
                <a:spLocks noChangeShapeType="1"/>
              </p:cNvSpPr>
              <p:nvPr/>
            </p:nvSpPr>
            <p:spPr bwMode="auto">
              <a:xfrm>
                <a:off x="3016" y="2616"/>
                <a:ext cx="344" cy="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555" name="Rectangle 24"/>
              <p:cNvSpPr>
                <a:spLocks noChangeArrowheads="1"/>
              </p:cNvSpPr>
              <p:nvPr/>
            </p:nvSpPr>
            <p:spPr bwMode="auto">
              <a:xfrm>
                <a:off x="3272" y="3208"/>
                <a:ext cx="5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Synaptic</a:t>
                </a:r>
                <a:br>
                  <a:rPr kumimoji="1" lang="en-US" sz="1400">
                    <a:latin typeface="Arial" charset="0"/>
                  </a:rPr>
                </a:br>
                <a:r>
                  <a:rPr kumimoji="1" lang="en-US" sz="1400">
                    <a:latin typeface="Arial" charset="0"/>
                  </a:rPr>
                  <a:t>terminals</a:t>
                </a:r>
              </a:p>
            </p:txBody>
          </p:sp>
        </p:grpSp>
        <p:sp>
          <p:nvSpPr>
            <p:cNvPr id="22551" name="Rectangle 25"/>
            <p:cNvSpPr>
              <a:spLocks noChangeArrowheads="1"/>
            </p:cNvSpPr>
            <p:nvPr/>
          </p:nvSpPr>
          <p:spPr bwMode="auto">
            <a:xfrm>
              <a:off x="191" y="2544"/>
              <a:ext cx="9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Presynaptic cell</a:t>
              </a:r>
            </a:p>
          </p:txBody>
        </p:sp>
        <p:sp>
          <p:nvSpPr>
            <p:cNvPr id="22552" name="Rectangle 26"/>
            <p:cNvSpPr>
              <a:spLocks noChangeArrowheads="1"/>
            </p:cNvSpPr>
            <p:nvPr/>
          </p:nvSpPr>
          <p:spPr bwMode="auto">
            <a:xfrm>
              <a:off x="3809" y="2592"/>
              <a:ext cx="10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Postsynaptic cell</a:t>
              </a:r>
            </a:p>
          </p:txBody>
        </p:sp>
      </p:grpSp>
      <p:sp>
        <p:nvSpPr>
          <p:cNvPr id="22531" name="Rectangle 27"/>
          <p:cNvSpPr>
            <a:spLocks noChangeArrowheads="1"/>
          </p:cNvSpPr>
          <p:nvPr/>
        </p:nvSpPr>
        <p:spPr bwMode="auto">
          <a:xfrm>
            <a:off x="0" y="4572000"/>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The nervous system is made of neurons. Neurons have a) </a:t>
            </a:r>
            <a:r>
              <a:rPr lang="en-US" sz="2000" b="1"/>
              <a:t>cell bodies</a:t>
            </a:r>
            <a:r>
              <a:rPr lang="en-US" sz="2000"/>
              <a:t>, b) </a:t>
            </a:r>
            <a:r>
              <a:rPr lang="en-US" sz="2000" b="1"/>
              <a:t>dendrites</a:t>
            </a:r>
            <a:r>
              <a:rPr lang="en-US" sz="2000"/>
              <a:t> (receive signals), c) </a:t>
            </a:r>
            <a:r>
              <a:rPr lang="en-US" sz="2000" b="1"/>
              <a:t>axons </a:t>
            </a:r>
            <a:r>
              <a:rPr lang="en-US" sz="2000"/>
              <a:t>(transmit signals), d) </a:t>
            </a:r>
            <a:r>
              <a:rPr lang="en-US" sz="2000" b="1"/>
              <a:t>axon hillock</a:t>
            </a:r>
            <a:r>
              <a:rPr lang="en-US" sz="2000"/>
              <a:t> (where the message transmitted is initiated).  Near its end the axon divides into several branches, each of which ends in a </a:t>
            </a:r>
            <a:r>
              <a:rPr lang="en-US" sz="2000" b="1"/>
              <a:t>synaptic terminal</a:t>
            </a:r>
            <a:r>
              <a:rPr lang="en-US" sz="2000"/>
              <a:t>. The site of communication between a transmitting cell (</a:t>
            </a:r>
            <a:r>
              <a:rPr lang="en-US" sz="2000" b="1"/>
              <a:t>a presynaptic neuron</a:t>
            </a:r>
            <a:r>
              <a:rPr lang="en-US" sz="2000"/>
              <a:t>) and a receiving one (</a:t>
            </a:r>
            <a:r>
              <a:rPr lang="en-US" sz="2000" b="1"/>
              <a:t>a postsynaptic cell</a:t>
            </a:r>
            <a:r>
              <a:rPr lang="en-US" sz="2000"/>
              <a:t>) is called the synapse.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28600" y="381000"/>
            <a:ext cx="8742363" cy="2535238"/>
            <a:chOff x="184" y="1344"/>
            <a:chExt cx="5507" cy="1597"/>
          </a:xfrm>
        </p:grpSpPr>
        <p:grpSp>
          <p:nvGrpSpPr>
            <p:cNvPr id="23557" name="Group 3"/>
            <p:cNvGrpSpPr>
              <a:grpSpLocks/>
            </p:cNvGrpSpPr>
            <p:nvPr/>
          </p:nvGrpSpPr>
          <p:grpSpPr bwMode="auto">
            <a:xfrm>
              <a:off x="184" y="1344"/>
              <a:ext cx="5507" cy="1597"/>
              <a:chOff x="184" y="1344"/>
              <a:chExt cx="5507" cy="1597"/>
            </a:xfrm>
          </p:grpSpPr>
          <p:pic>
            <p:nvPicPr>
              <p:cNvPr id="235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 y="1344"/>
                <a:ext cx="5472"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Line 5"/>
              <p:cNvSpPr>
                <a:spLocks noChangeShapeType="1"/>
              </p:cNvSpPr>
              <p:nvPr/>
            </p:nvSpPr>
            <p:spPr bwMode="auto">
              <a:xfrm flipH="1">
                <a:off x="1344" y="2376"/>
                <a:ext cx="56" cy="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62" name="Line 6"/>
              <p:cNvSpPr>
                <a:spLocks noChangeShapeType="1"/>
              </p:cNvSpPr>
              <p:nvPr/>
            </p:nvSpPr>
            <p:spPr bwMode="auto">
              <a:xfrm>
                <a:off x="1264" y="2412"/>
                <a:ext cx="8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63" name="Rectangle 7"/>
              <p:cNvSpPr>
                <a:spLocks noChangeArrowheads="1"/>
              </p:cNvSpPr>
              <p:nvPr/>
            </p:nvSpPr>
            <p:spPr bwMode="auto">
              <a:xfrm>
                <a:off x="851" y="2440"/>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Myelin sheath</a:t>
                </a:r>
              </a:p>
            </p:txBody>
          </p:sp>
          <p:sp>
            <p:nvSpPr>
              <p:cNvPr id="23564" name="Line 8"/>
              <p:cNvSpPr>
                <a:spLocks noChangeShapeType="1"/>
              </p:cNvSpPr>
              <p:nvPr/>
            </p:nvSpPr>
            <p:spPr bwMode="auto">
              <a:xfrm>
                <a:off x="1620" y="2328"/>
                <a:ext cx="208" cy="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65" name="Line 9"/>
              <p:cNvSpPr>
                <a:spLocks noChangeShapeType="1"/>
              </p:cNvSpPr>
              <p:nvPr/>
            </p:nvSpPr>
            <p:spPr bwMode="auto">
              <a:xfrm>
                <a:off x="1772" y="2280"/>
                <a:ext cx="46" cy="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66" name="Rectangle 10"/>
              <p:cNvSpPr>
                <a:spLocks noChangeArrowheads="1"/>
              </p:cNvSpPr>
              <p:nvPr/>
            </p:nvSpPr>
            <p:spPr bwMode="auto">
              <a:xfrm>
                <a:off x="1614" y="2344"/>
                <a:ext cx="5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Nodes of </a:t>
                </a:r>
                <a:br>
                  <a:rPr kumimoji="1" lang="en-US" sz="1400">
                    <a:latin typeface="Arial" charset="0"/>
                  </a:rPr>
                </a:br>
                <a:r>
                  <a:rPr kumimoji="1" lang="en-US" sz="1400">
                    <a:latin typeface="Arial" charset="0"/>
                  </a:rPr>
                  <a:t>Ranvier</a:t>
                </a:r>
              </a:p>
            </p:txBody>
          </p:sp>
          <p:sp>
            <p:nvSpPr>
              <p:cNvPr id="23567" name="AutoShape 11"/>
              <p:cNvSpPr>
                <a:spLocks/>
              </p:cNvSpPr>
              <p:nvPr/>
            </p:nvSpPr>
            <p:spPr bwMode="auto">
              <a:xfrm rot="5400000">
                <a:off x="1512" y="2200"/>
                <a:ext cx="48" cy="144"/>
              </a:xfrm>
              <a:prstGeom prst="leftBrace">
                <a:avLst>
                  <a:gd name="adj1" fmla="val 25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23568" name="Rectangle 12"/>
              <p:cNvSpPr>
                <a:spLocks noChangeArrowheads="1"/>
              </p:cNvSpPr>
              <p:nvPr/>
            </p:nvSpPr>
            <p:spPr bwMode="auto">
              <a:xfrm>
                <a:off x="1396" y="1932"/>
                <a:ext cx="5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Schwann</a:t>
                </a:r>
              </a:p>
              <a:p>
                <a:r>
                  <a:rPr kumimoji="1" lang="en-US" sz="1400">
                    <a:latin typeface="Arial" charset="0"/>
                  </a:rPr>
                  <a:t>cell</a:t>
                </a:r>
              </a:p>
            </p:txBody>
          </p:sp>
          <p:sp>
            <p:nvSpPr>
              <p:cNvPr id="23569" name="Line 13"/>
              <p:cNvSpPr>
                <a:spLocks noChangeShapeType="1"/>
              </p:cNvSpPr>
              <p:nvPr/>
            </p:nvSpPr>
            <p:spPr bwMode="auto">
              <a:xfrm flipH="1">
                <a:off x="2976" y="2184"/>
                <a:ext cx="340" cy="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0" name="Rectangle 14"/>
              <p:cNvSpPr>
                <a:spLocks noChangeArrowheads="1"/>
              </p:cNvSpPr>
              <p:nvPr/>
            </p:nvSpPr>
            <p:spPr bwMode="auto">
              <a:xfrm>
                <a:off x="2424" y="2108"/>
                <a:ext cx="5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Schwann</a:t>
                </a:r>
              </a:p>
              <a:p>
                <a:pPr algn="ctr"/>
                <a:r>
                  <a:rPr kumimoji="1" lang="en-US" sz="1400">
                    <a:latin typeface="Arial" charset="0"/>
                  </a:rPr>
                  <a:t>cell</a:t>
                </a:r>
              </a:p>
            </p:txBody>
          </p:sp>
          <p:sp>
            <p:nvSpPr>
              <p:cNvPr id="23571" name="Line 15"/>
              <p:cNvSpPr>
                <a:spLocks noChangeShapeType="1"/>
              </p:cNvSpPr>
              <p:nvPr/>
            </p:nvSpPr>
            <p:spPr bwMode="auto">
              <a:xfrm flipH="1">
                <a:off x="3264" y="2368"/>
                <a:ext cx="112"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2" name="Rectangle 16"/>
              <p:cNvSpPr>
                <a:spLocks noChangeArrowheads="1"/>
              </p:cNvSpPr>
              <p:nvPr/>
            </p:nvSpPr>
            <p:spPr bwMode="auto">
              <a:xfrm>
                <a:off x="2640" y="2376"/>
                <a:ext cx="7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Nucleus of </a:t>
                </a:r>
                <a:br>
                  <a:rPr kumimoji="1" lang="en-US" sz="1400">
                    <a:latin typeface="Arial" charset="0"/>
                  </a:rPr>
                </a:br>
                <a:r>
                  <a:rPr kumimoji="1" lang="en-US" sz="1400">
                    <a:latin typeface="Arial" charset="0"/>
                  </a:rPr>
                  <a:t>Schwann cell</a:t>
                </a:r>
              </a:p>
            </p:txBody>
          </p:sp>
          <p:sp>
            <p:nvSpPr>
              <p:cNvPr id="23573" name="Line 17"/>
              <p:cNvSpPr>
                <a:spLocks noChangeShapeType="1"/>
              </p:cNvSpPr>
              <p:nvPr/>
            </p:nvSpPr>
            <p:spPr bwMode="auto">
              <a:xfrm flipV="1">
                <a:off x="3628" y="1916"/>
                <a:ext cx="0" cy="2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4" name="Rectangle 18"/>
              <p:cNvSpPr>
                <a:spLocks noChangeArrowheads="1"/>
              </p:cNvSpPr>
              <p:nvPr/>
            </p:nvSpPr>
            <p:spPr bwMode="auto">
              <a:xfrm>
                <a:off x="3444" y="1740"/>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23575" name="Line 19"/>
              <p:cNvSpPr>
                <a:spLocks noChangeShapeType="1"/>
              </p:cNvSpPr>
              <p:nvPr/>
            </p:nvSpPr>
            <p:spPr bwMode="auto">
              <a:xfrm flipH="1" flipV="1">
                <a:off x="3312" y="1728"/>
                <a:ext cx="68" cy="3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6" name="Line 20"/>
              <p:cNvSpPr>
                <a:spLocks noChangeShapeType="1"/>
              </p:cNvSpPr>
              <p:nvPr/>
            </p:nvSpPr>
            <p:spPr bwMode="auto">
              <a:xfrm flipH="1" flipV="1">
                <a:off x="3312" y="1728"/>
                <a:ext cx="192"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7" name="Rectangle 21"/>
              <p:cNvSpPr>
                <a:spLocks noChangeArrowheads="1"/>
              </p:cNvSpPr>
              <p:nvPr/>
            </p:nvSpPr>
            <p:spPr bwMode="auto">
              <a:xfrm>
                <a:off x="2814" y="1544"/>
                <a:ext cx="9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Layers of myelin</a:t>
                </a:r>
              </a:p>
            </p:txBody>
          </p:sp>
          <p:sp>
            <p:nvSpPr>
              <p:cNvPr id="23578" name="Line 22"/>
              <p:cNvSpPr>
                <a:spLocks noChangeShapeType="1"/>
              </p:cNvSpPr>
              <p:nvPr/>
            </p:nvSpPr>
            <p:spPr bwMode="auto">
              <a:xfrm flipV="1">
                <a:off x="2772" y="1528"/>
                <a:ext cx="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79" name="Rectangle 23"/>
              <p:cNvSpPr>
                <a:spLocks noChangeArrowheads="1"/>
              </p:cNvSpPr>
              <p:nvPr/>
            </p:nvSpPr>
            <p:spPr bwMode="auto">
              <a:xfrm>
                <a:off x="2303" y="1344"/>
                <a:ext cx="9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Node of Ranvier</a:t>
                </a:r>
              </a:p>
            </p:txBody>
          </p:sp>
          <p:sp>
            <p:nvSpPr>
              <p:cNvPr id="23580" name="Rectangle 24"/>
              <p:cNvSpPr>
                <a:spLocks noChangeArrowheads="1"/>
              </p:cNvSpPr>
              <p:nvPr/>
            </p:nvSpPr>
            <p:spPr bwMode="auto">
              <a:xfrm>
                <a:off x="5329" y="2787"/>
                <a:ext cx="3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000">
                    <a:latin typeface="Arial" charset="0"/>
                  </a:rPr>
                  <a:t>0.1 µm</a:t>
                </a:r>
              </a:p>
            </p:txBody>
          </p:sp>
        </p:grpSp>
        <p:sp>
          <p:nvSpPr>
            <p:cNvPr id="23558" name="Line 25"/>
            <p:cNvSpPr>
              <a:spLocks noChangeShapeType="1"/>
            </p:cNvSpPr>
            <p:nvPr/>
          </p:nvSpPr>
          <p:spPr bwMode="auto">
            <a:xfrm flipH="1">
              <a:off x="552" y="2344"/>
              <a:ext cx="112" cy="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3559" name="Rectangle 26"/>
            <p:cNvSpPr>
              <a:spLocks noChangeArrowheads="1"/>
            </p:cNvSpPr>
            <p:nvPr/>
          </p:nvSpPr>
          <p:spPr bwMode="auto">
            <a:xfrm>
              <a:off x="288" y="2432"/>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grpSp>
      <p:sp>
        <p:nvSpPr>
          <p:cNvPr id="23555" name="Rectangle 27"/>
          <p:cNvSpPr>
            <a:spLocks noChangeArrowheads="1"/>
          </p:cNvSpPr>
          <p:nvPr/>
        </p:nvSpPr>
        <p:spPr bwMode="auto">
          <a:xfrm>
            <a:off x="109538" y="3200400"/>
            <a:ext cx="90344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 vertebrates, axons are surrounded by concentric membrane bands called </a:t>
            </a:r>
            <a:r>
              <a:rPr lang="en-US" b="1"/>
              <a:t>myelin sheaths</a:t>
            </a:r>
            <a:r>
              <a:rPr lang="en-US"/>
              <a:t> made by </a:t>
            </a:r>
            <a:r>
              <a:rPr lang="en-US" b="1"/>
              <a:t>Schwann Cells (PNS) </a:t>
            </a:r>
            <a:r>
              <a:rPr lang="en-US"/>
              <a:t>and</a:t>
            </a:r>
            <a:r>
              <a:rPr lang="en-US" b="1"/>
              <a:t> Oligodendrocytes (CNS)</a:t>
            </a:r>
            <a:r>
              <a:rPr lang="en-US"/>
              <a:t>. The material of the sheaths is called </a:t>
            </a:r>
            <a:r>
              <a:rPr lang="en-US" b="1"/>
              <a:t>myelin</a:t>
            </a:r>
            <a:r>
              <a:rPr lang="en-US"/>
              <a:t> (phospholipid) and acts as an insulator ( a bit like insulation tape). The bare spots between myelin sheaths are called </a:t>
            </a:r>
            <a:r>
              <a:rPr lang="en-US" b="1"/>
              <a:t>nodes of Ranvier</a:t>
            </a:r>
            <a:r>
              <a:rPr lang="en-US"/>
              <a:t>.</a:t>
            </a:r>
          </a:p>
        </p:txBody>
      </p:sp>
      <p:sp>
        <p:nvSpPr>
          <p:cNvPr id="23556" name="Rectangle 28"/>
          <p:cNvSpPr>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Only vertebrates have myelinated neurons. Myelination permits faster relay of an action potential.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24200" y="1524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endParaRPr lang="en-US">
              <a:latin typeface="Arial" charset="0"/>
            </a:endParaRPr>
          </a:p>
        </p:txBody>
      </p:sp>
      <p:sp>
        <p:nvSpPr>
          <p:cNvPr id="24579" name="Rectangle 3"/>
          <p:cNvSpPr>
            <a:spLocks noChangeArrowheads="1"/>
          </p:cNvSpPr>
          <p:nvPr/>
        </p:nvSpPr>
        <p:spPr bwMode="auto">
          <a:xfrm>
            <a:off x="0" y="762000"/>
            <a:ext cx="87630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nervous system is made of neurons.</a:t>
            </a:r>
          </a:p>
          <a:p>
            <a:endParaRPr lang="en-US"/>
          </a:p>
          <a:p>
            <a:pPr>
              <a:buFontTx/>
              <a:buChar char="-"/>
            </a:pPr>
            <a:r>
              <a:rPr lang="en-US"/>
              <a:t>Neurons have a) </a:t>
            </a:r>
            <a:r>
              <a:rPr lang="en-US" b="1"/>
              <a:t>cell bodies</a:t>
            </a:r>
            <a:r>
              <a:rPr lang="en-US"/>
              <a:t>, b) </a:t>
            </a:r>
            <a:r>
              <a:rPr lang="en-US" b="1"/>
              <a:t>dendrites</a:t>
            </a:r>
            <a:r>
              <a:rPr lang="en-US"/>
              <a:t> (receive signals), c) </a:t>
            </a:r>
            <a:r>
              <a:rPr lang="en-US" b="1"/>
              <a:t>axons </a:t>
            </a:r>
            <a:r>
              <a:rPr lang="en-US"/>
              <a:t>(transmit signals), d) </a:t>
            </a:r>
            <a:r>
              <a:rPr lang="en-US" b="1"/>
              <a:t>axon hillock</a:t>
            </a:r>
            <a:r>
              <a:rPr lang="en-US"/>
              <a:t> (where the message transmitted is initiated).  Axons divide into several branches, each of which ends in a </a:t>
            </a:r>
            <a:r>
              <a:rPr lang="en-US" b="1"/>
              <a:t>synaptic terminal</a:t>
            </a:r>
            <a:r>
              <a:rPr lang="en-US"/>
              <a:t>. The site of communication between a transmitting cell (</a:t>
            </a:r>
            <a:r>
              <a:rPr lang="en-US" b="1"/>
              <a:t>a presynaptic neuron</a:t>
            </a:r>
            <a:r>
              <a:rPr lang="en-US"/>
              <a:t>) and a receiving one (</a:t>
            </a:r>
            <a:r>
              <a:rPr lang="en-US" b="1"/>
              <a:t>a postsynaptic cell</a:t>
            </a:r>
            <a:r>
              <a:rPr lang="en-US"/>
              <a:t>) is called the synapse.</a:t>
            </a:r>
            <a:endParaRPr lang="en-US" sz="2000"/>
          </a:p>
          <a:p>
            <a:pPr>
              <a:buFontTx/>
              <a:buChar char="-"/>
            </a:pPr>
            <a:endParaRPr lang="en-US"/>
          </a:p>
          <a:p>
            <a:pPr>
              <a:buFontTx/>
              <a:buChar char="-"/>
            </a:pPr>
            <a:r>
              <a:rPr lang="en-US"/>
              <a:t>Axons are surrounded by </a:t>
            </a:r>
            <a:r>
              <a:rPr lang="en-US" b="1"/>
              <a:t>myelin sheaths</a:t>
            </a:r>
            <a:r>
              <a:rPr lang="en-US"/>
              <a:t> made by </a:t>
            </a:r>
            <a:r>
              <a:rPr lang="en-US" b="1"/>
              <a:t>Schwann Cells (PNS) </a:t>
            </a:r>
            <a:r>
              <a:rPr lang="en-US"/>
              <a:t>and</a:t>
            </a:r>
            <a:r>
              <a:rPr lang="en-US" b="1"/>
              <a:t> Oligodendrocytes (CNS) </a:t>
            </a:r>
            <a:r>
              <a:rPr lang="en-US"/>
              <a:t>made of </a:t>
            </a:r>
            <a:r>
              <a:rPr lang="en-US" b="1"/>
              <a:t>myelin</a:t>
            </a:r>
            <a:r>
              <a:rPr lang="en-US"/>
              <a:t> (phospholipid) which acts as an insulator ( a bit like insulation tape). The bare spots between myelin sheaths are called </a:t>
            </a:r>
            <a:r>
              <a:rPr lang="en-US" b="1"/>
              <a:t>nodes of Ranvier</a:t>
            </a:r>
            <a:r>
              <a:rPr lang="en-US"/>
              <a:t>.</a:t>
            </a:r>
          </a:p>
          <a:p>
            <a:pPr>
              <a:buFontTx/>
              <a:buChar char="-"/>
            </a:pP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Glial (glia means glue) cells provide structural support. There are several types of glial cells:</a:t>
            </a:r>
          </a:p>
          <a:p>
            <a:endParaRPr lang="en-US"/>
          </a:p>
          <a:p>
            <a:r>
              <a:rPr lang="en-US"/>
              <a:t>Astrocytes (structural support and regulation of extracellular concentration of ions and neurotransmitters CNS).</a:t>
            </a:r>
          </a:p>
          <a:p>
            <a:endParaRPr lang="en-US"/>
          </a:p>
          <a:p>
            <a:r>
              <a:rPr lang="en-US"/>
              <a:t>Oligodendrocytes (insulation of axons CNS) </a:t>
            </a:r>
          </a:p>
          <a:p>
            <a:endParaRPr lang="en-US"/>
          </a:p>
          <a:p>
            <a:r>
              <a:rPr lang="en-US"/>
              <a:t>And </a:t>
            </a:r>
          </a:p>
          <a:p>
            <a:endParaRPr lang="en-US"/>
          </a:p>
          <a:p>
            <a:r>
              <a:rPr lang="en-US"/>
              <a:t>Schwan cells (insulation of axons</a:t>
            </a:r>
          </a:p>
          <a:p>
            <a:r>
              <a:rPr lang="en-US"/>
              <a:t>                      PNS)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05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5604" name="Rectangle 4"/>
          <p:cNvSpPr>
            <a:spLocks noChangeArrowheads="1"/>
          </p:cNvSpPr>
          <p:nvPr/>
        </p:nvSpPr>
        <p:spPr bwMode="auto">
          <a:xfrm>
            <a:off x="3276600" y="6096000"/>
            <a:ext cx="177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Astrocytes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a:grpSpLocks/>
          </p:cNvGrpSpPr>
          <p:nvPr/>
        </p:nvGrpSpPr>
        <p:grpSpPr bwMode="auto">
          <a:xfrm>
            <a:off x="228600" y="0"/>
            <a:ext cx="8077200" cy="5532438"/>
            <a:chOff x="384" y="528"/>
            <a:chExt cx="5088" cy="3485"/>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528"/>
              <a:ext cx="5088" cy="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5"/>
            <p:cNvSpPr>
              <a:spLocks noChangeShapeType="1"/>
            </p:cNvSpPr>
            <p:nvPr/>
          </p:nvSpPr>
          <p:spPr bwMode="auto">
            <a:xfrm>
              <a:off x="800" y="1472"/>
              <a:ext cx="3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30" name="Rectangle 6"/>
            <p:cNvSpPr>
              <a:spLocks noChangeArrowheads="1"/>
            </p:cNvSpPr>
            <p:nvPr/>
          </p:nvSpPr>
          <p:spPr bwMode="auto">
            <a:xfrm>
              <a:off x="1101" y="1368"/>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26631" name="Line 7"/>
            <p:cNvSpPr>
              <a:spLocks noChangeShapeType="1"/>
            </p:cNvSpPr>
            <p:nvPr/>
          </p:nvSpPr>
          <p:spPr bwMode="auto">
            <a:xfrm flipV="1">
              <a:off x="1264" y="2064"/>
              <a:ext cx="52"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32" name="Rectangle 8"/>
            <p:cNvSpPr>
              <a:spLocks noChangeArrowheads="1"/>
            </p:cNvSpPr>
            <p:nvPr/>
          </p:nvSpPr>
          <p:spPr bwMode="auto">
            <a:xfrm>
              <a:off x="1192" y="1744"/>
              <a:ext cx="35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Cell </a:t>
              </a:r>
              <a:br>
                <a:rPr kumimoji="1" lang="en-US" sz="1400">
                  <a:latin typeface="Arial" charset="0"/>
                </a:rPr>
              </a:br>
              <a:r>
                <a:rPr kumimoji="1" lang="en-US" sz="1400">
                  <a:latin typeface="Arial" charset="0"/>
                </a:rPr>
                <a:t>body</a:t>
              </a:r>
            </a:p>
          </p:txBody>
        </p:sp>
        <p:sp>
          <p:nvSpPr>
            <p:cNvPr id="26633" name="Line 9"/>
            <p:cNvSpPr>
              <a:spLocks noChangeShapeType="1"/>
            </p:cNvSpPr>
            <p:nvPr/>
          </p:nvSpPr>
          <p:spPr bwMode="auto">
            <a:xfrm>
              <a:off x="952" y="792"/>
              <a:ext cx="2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34" name="Line 10"/>
            <p:cNvSpPr>
              <a:spLocks noChangeShapeType="1"/>
            </p:cNvSpPr>
            <p:nvPr/>
          </p:nvSpPr>
          <p:spPr bwMode="auto">
            <a:xfrm>
              <a:off x="904" y="608"/>
              <a:ext cx="318" cy="1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6635" name="Rectangle 11"/>
            <p:cNvSpPr>
              <a:spLocks noChangeArrowheads="1"/>
            </p:cNvSpPr>
            <p:nvPr/>
          </p:nvSpPr>
          <p:spPr bwMode="auto">
            <a:xfrm>
              <a:off x="1190" y="696"/>
              <a:ext cx="5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Dendrites</a:t>
              </a:r>
            </a:p>
          </p:txBody>
        </p:sp>
        <p:sp>
          <p:nvSpPr>
            <p:cNvPr id="26636" name="Rectangle 12"/>
            <p:cNvSpPr>
              <a:spLocks noChangeArrowheads="1"/>
            </p:cNvSpPr>
            <p:nvPr/>
          </p:nvSpPr>
          <p:spPr bwMode="auto">
            <a:xfrm>
              <a:off x="401" y="3808"/>
              <a:ext cx="11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 Sensory neuron</a:t>
              </a:r>
            </a:p>
          </p:txBody>
        </p:sp>
        <p:sp>
          <p:nvSpPr>
            <p:cNvPr id="26637" name="Rectangle 13"/>
            <p:cNvSpPr>
              <a:spLocks noChangeArrowheads="1"/>
            </p:cNvSpPr>
            <p:nvPr/>
          </p:nvSpPr>
          <p:spPr bwMode="auto">
            <a:xfrm>
              <a:off x="2402" y="3800"/>
              <a:ext cx="9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(b) Interneurons</a:t>
              </a:r>
            </a:p>
          </p:txBody>
        </p:sp>
        <p:sp>
          <p:nvSpPr>
            <p:cNvPr id="26638" name="Rectangle 14"/>
            <p:cNvSpPr>
              <a:spLocks noChangeArrowheads="1"/>
            </p:cNvSpPr>
            <p:nvPr/>
          </p:nvSpPr>
          <p:spPr bwMode="auto">
            <a:xfrm>
              <a:off x="4354" y="3792"/>
              <a:ext cx="10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(c) Motor neuron</a:t>
              </a:r>
            </a:p>
          </p:txBody>
        </p:sp>
      </p:grpSp>
      <p:sp>
        <p:nvSpPr>
          <p:cNvPr id="26627" name="Rectangle 15"/>
          <p:cNvSpPr>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Neurons differ quite a bit in morphology depending on their function.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124200" y="1524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endParaRPr lang="en-US">
              <a:latin typeface="Arial" charset="0"/>
            </a:endParaRPr>
          </a:p>
        </p:txBody>
      </p:sp>
      <p:sp>
        <p:nvSpPr>
          <p:cNvPr id="27651" name="Rectangle 3"/>
          <p:cNvSpPr>
            <a:spLocks noChangeArrowheads="1"/>
          </p:cNvSpPr>
          <p:nvPr/>
        </p:nvSpPr>
        <p:spPr bwMode="auto">
          <a:xfrm>
            <a:off x="0" y="762000"/>
            <a:ext cx="8763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central nervous system also has glial cells which provide structural support.</a:t>
            </a:r>
          </a:p>
          <a:p>
            <a:endParaRPr lang="en-US"/>
          </a:p>
          <a:p>
            <a:r>
              <a:rPr lang="en-US"/>
              <a:t>-In the CNS the types of glial cells are: astrocytes and oligodendrocytes. In the PNS the glial cells are the Schwan cells.</a:t>
            </a:r>
          </a:p>
          <a:p>
            <a:endParaRPr lang="en-US"/>
          </a:p>
          <a:p>
            <a:r>
              <a:rPr lang="en-US"/>
              <a:t>-Neurons differ in morphology depending on their function. Please remember the morphology of sensory neurons, interneurons, and motor neurons.</a:t>
            </a:r>
            <a:endParaRPr 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7638" y="0"/>
            <a:ext cx="89963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Neurons communicate with each other by </a:t>
            </a:r>
            <a:r>
              <a:rPr lang="ja-JP" altLang="en-US"/>
              <a:t>“</a:t>
            </a:r>
            <a:r>
              <a:rPr lang="en-US"/>
              <a:t>electrical</a:t>
            </a:r>
            <a:r>
              <a:rPr lang="ja-JP" altLang="en-US"/>
              <a:t>”</a:t>
            </a:r>
            <a:r>
              <a:rPr lang="en-US"/>
              <a:t> impulses. To understand them, we first need to understand the term </a:t>
            </a:r>
            <a:r>
              <a:rPr lang="ja-JP" altLang="en-US"/>
              <a:t>“</a:t>
            </a:r>
            <a:r>
              <a:rPr lang="en-US"/>
              <a:t>resting potential</a:t>
            </a:r>
            <a:r>
              <a:rPr lang="ja-JP" altLang="en-US"/>
              <a:t>”</a:t>
            </a:r>
            <a:r>
              <a:rPr lang="en-US"/>
              <a:t>.</a:t>
            </a:r>
          </a:p>
        </p:txBody>
      </p:sp>
      <p:grpSp>
        <p:nvGrpSpPr>
          <p:cNvPr id="28675" name="Group 13"/>
          <p:cNvGrpSpPr>
            <a:grpSpLocks/>
          </p:cNvGrpSpPr>
          <p:nvPr/>
        </p:nvGrpSpPr>
        <p:grpSpPr bwMode="auto">
          <a:xfrm>
            <a:off x="990600" y="1447800"/>
            <a:ext cx="6248400" cy="2984500"/>
            <a:chOff x="1392" y="1488"/>
            <a:chExt cx="3936" cy="1880"/>
          </a:xfrm>
        </p:grpSpPr>
        <p:pic>
          <p:nvPicPr>
            <p:cNvPr id="28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1488"/>
              <a:ext cx="3936"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Line 5"/>
            <p:cNvSpPr>
              <a:spLocks noChangeShapeType="1"/>
            </p:cNvSpPr>
            <p:nvPr/>
          </p:nvSpPr>
          <p:spPr bwMode="auto">
            <a:xfrm flipV="1">
              <a:off x="2552" y="1760"/>
              <a:ext cx="388"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679" name="Rectangle 6"/>
            <p:cNvSpPr>
              <a:spLocks noChangeArrowheads="1"/>
            </p:cNvSpPr>
            <p:nvPr/>
          </p:nvSpPr>
          <p:spPr bwMode="auto">
            <a:xfrm>
              <a:off x="2927" y="1656"/>
              <a:ext cx="8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Microelectrode</a:t>
              </a:r>
            </a:p>
          </p:txBody>
        </p:sp>
        <p:sp>
          <p:nvSpPr>
            <p:cNvPr id="28680" name="Line 7"/>
            <p:cNvSpPr>
              <a:spLocks noChangeShapeType="1"/>
            </p:cNvSpPr>
            <p:nvPr/>
          </p:nvSpPr>
          <p:spPr bwMode="auto">
            <a:xfrm>
              <a:off x="2448" y="3104"/>
              <a:ext cx="3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8681" name="Rectangle 8"/>
            <p:cNvSpPr>
              <a:spLocks noChangeArrowheads="1"/>
            </p:cNvSpPr>
            <p:nvPr/>
          </p:nvSpPr>
          <p:spPr bwMode="auto">
            <a:xfrm>
              <a:off x="2744" y="3002"/>
              <a:ext cx="63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Reference</a:t>
              </a:r>
              <a:br>
                <a:rPr kumimoji="1" lang="en-US" sz="1400">
                  <a:latin typeface="Arial" charset="0"/>
                </a:rPr>
              </a:br>
              <a:r>
                <a:rPr kumimoji="1" lang="en-US" sz="1400">
                  <a:latin typeface="Arial" charset="0"/>
                </a:rPr>
                <a:t>electrode</a:t>
              </a:r>
            </a:p>
          </p:txBody>
        </p:sp>
        <p:sp>
          <p:nvSpPr>
            <p:cNvPr id="28682" name="Rectangle 9"/>
            <p:cNvSpPr>
              <a:spLocks noChangeArrowheads="1"/>
            </p:cNvSpPr>
            <p:nvPr/>
          </p:nvSpPr>
          <p:spPr bwMode="auto">
            <a:xfrm>
              <a:off x="4032" y="28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endParaRPr kumimoji="1" lang="es-ES_tradnl" sz="1400">
                <a:latin typeface="Arial" charset="0"/>
              </a:endParaRPr>
            </a:p>
          </p:txBody>
        </p:sp>
        <p:sp>
          <p:nvSpPr>
            <p:cNvPr id="28683" name="Rectangle 10"/>
            <p:cNvSpPr>
              <a:spLocks noChangeArrowheads="1"/>
            </p:cNvSpPr>
            <p:nvPr/>
          </p:nvSpPr>
          <p:spPr bwMode="auto">
            <a:xfrm>
              <a:off x="4368" y="2522"/>
              <a:ext cx="53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Voltage </a:t>
              </a:r>
              <a:br>
                <a:rPr kumimoji="1" lang="en-US" sz="1400">
                  <a:latin typeface="Arial" charset="0"/>
                </a:rPr>
              </a:br>
              <a:r>
                <a:rPr kumimoji="1" lang="en-US" sz="1400">
                  <a:latin typeface="Arial" charset="0"/>
                </a:rPr>
                <a:t>recorder</a:t>
              </a:r>
            </a:p>
          </p:txBody>
        </p:sp>
        <p:sp>
          <p:nvSpPr>
            <p:cNvPr id="28684" name="Rectangle 11"/>
            <p:cNvSpPr>
              <a:spLocks noChangeArrowheads="1"/>
            </p:cNvSpPr>
            <p:nvPr/>
          </p:nvSpPr>
          <p:spPr bwMode="auto">
            <a:xfrm>
              <a:off x="4368" y="1880"/>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–70 mV</a:t>
              </a:r>
            </a:p>
          </p:txBody>
        </p:sp>
      </p:grpSp>
      <p:sp>
        <p:nvSpPr>
          <p:cNvPr id="28676" name="Rectangle 12"/>
          <p:cNvSpPr>
            <a:spLocks noChangeArrowheads="1"/>
          </p:cNvSpPr>
          <p:nvPr/>
        </p:nvSpPr>
        <p:spPr bwMode="auto">
          <a:xfrm>
            <a:off x="0" y="44958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Most cells including nerve cells are negatively charged (the interior of the cell adjacent to the membrane is more negatively charged than the outside).</a:t>
            </a:r>
          </a:p>
          <a:p>
            <a:endParaRPr lang="en-US"/>
          </a:p>
          <a:p>
            <a:r>
              <a:rPr lang="en-US"/>
              <a:t>Why?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295400" y="0"/>
            <a:ext cx="7391400" cy="5486400"/>
            <a:chOff x="672" y="816"/>
            <a:chExt cx="4464" cy="3114"/>
          </a:xfrm>
        </p:grpSpPr>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16"/>
              <a:ext cx="4464" cy="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p:cNvSpPr>
              <a:spLocks noChangeArrowheads="1"/>
            </p:cNvSpPr>
            <p:nvPr/>
          </p:nvSpPr>
          <p:spPr bwMode="auto">
            <a:xfrm>
              <a:off x="2941" y="881"/>
              <a:ext cx="6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CYTOSOL</a:t>
              </a:r>
            </a:p>
          </p:txBody>
        </p:sp>
        <p:sp>
          <p:nvSpPr>
            <p:cNvPr id="29702" name="Rectangle 5"/>
            <p:cNvSpPr>
              <a:spLocks noChangeArrowheads="1"/>
            </p:cNvSpPr>
            <p:nvPr/>
          </p:nvSpPr>
          <p:spPr bwMode="auto">
            <a:xfrm>
              <a:off x="4039" y="874"/>
              <a:ext cx="102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EXTRACELLULAR</a:t>
              </a:r>
              <a:br>
                <a:rPr kumimoji="1" lang="en-US" sz="1400">
                  <a:latin typeface="Arial" charset="0"/>
                </a:rPr>
              </a:br>
              <a:r>
                <a:rPr kumimoji="1" lang="en-US" sz="1400">
                  <a:latin typeface="Arial" charset="0"/>
                </a:rPr>
                <a:t>FLUID</a:t>
              </a:r>
            </a:p>
          </p:txBody>
        </p:sp>
        <p:sp>
          <p:nvSpPr>
            <p:cNvPr id="29703" name="Rectangle 6"/>
            <p:cNvSpPr>
              <a:spLocks noChangeArrowheads="1"/>
            </p:cNvSpPr>
            <p:nvPr/>
          </p:nvSpPr>
          <p:spPr bwMode="auto">
            <a:xfrm>
              <a:off x="3009" y="1264"/>
              <a:ext cx="44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[Na</a:t>
              </a:r>
              <a:r>
                <a:rPr kumimoji="1" lang="en-US" sz="16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15 m</a:t>
              </a:r>
              <a:r>
                <a:rPr kumimoji="1" lang="en-US" sz="1400" i="1">
                  <a:latin typeface="Arial" charset="0"/>
                </a:rPr>
                <a:t>M</a:t>
              </a:r>
            </a:p>
          </p:txBody>
        </p:sp>
        <p:sp>
          <p:nvSpPr>
            <p:cNvPr id="29704" name="Rectangle 7"/>
            <p:cNvSpPr>
              <a:spLocks noChangeArrowheads="1"/>
            </p:cNvSpPr>
            <p:nvPr/>
          </p:nvSpPr>
          <p:spPr bwMode="auto">
            <a:xfrm>
              <a:off x="2936" y="1744"/>
              <a:ext cx="55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[K</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150 m</a:t>
              </a:r>
              <a:r>
                <a:rPr kumimoji="1" lang="en-US" sz="1600" i="1">
                  <a:latin typeface="Arial" charset="0"/>
                </a:rPr>
                <a:t>M</a:t>
              </a:r>
              <a:endParaRPr kumimoji="1" lang="en-US" sz="1600">
                <a:latin typeface="Arial" charset="0"/>
              </a:endParaRPr>
            </a:p>
          </p:txBody>
        </p:sp>
        <p:sp>
          <p:nvSpPr>
            <p:cNvPr id="29705" name="Rectangle 8"/>
            <p:cNvSpPr>
              <a:spLocks noChangeArrowheads="1"/>
            </p:cNvSpPr>
            <p:nvPr/>
          </p:nvSpPr>
          <p:spPr bwMode="auto">
            <a:xfrm>
              <a:off x="2968" y="2330"/>
              <a:ext cx="439"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[Cl</a:t>
              </a:r>
              <a:r>
                <a:rPr kumimoji="1" lang="en-US" sz="14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10 m</a:t>
              </a:r>
              <a:r>
                <a:rPr kumimoji="1" lang="en-US" sz="1400" i="1">
                  <a:latin typeface="Arial" charset="0"/>
                </a:rPr>
                <a:t>M</a:t>
              </a:r>
              <a:endParaRPr kumimoji="1" lang="en-US" sz="1400">
                <a:latin typeface="Arial" charset="0"/>
              </a:endParaRPr>
            </a:p>
          </p:txBody>
        </p:sp>
        <p:sp>
          <p:nvSpPr>
            <p:cNvPr id="29706" name="Rectangle 9"/>
            <p:cNvSpPr>
              <a:spLocks noChangeArrowheads="1"/>
            </p:cNvSpPr>
            <p:nvPr/>
          </p:nvSpPr>
          <p:spPr bwMode="auto">
            <a:xfrm>
              <a:off x="2927" y="2768"/>
              <a:ext cx="55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[A</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100 m</a:t>
              </a:r>
              <a:r>
                <a:rPr kumimoji="1" lang="en-US" sz="1600" i="1">
                  <a:latin typeface="Arial" charset="0"/>
                </a:rPr>
                <a:t>M</a:t>
              </a:r>
              <a:endParaRPr kumimoji="1" lang="en-US" sz="1600">
                <a:latin typeface="Arial" charset="0"/>
              </a:endParaRPr>
            </a:p>
          </p:txBody>
        </p:sp>
        <p:sp>
          <p:nvSpPr>
            <p:cNvPr id="29707" name="Rectangle 10"/>
            <p:cNvSpPr>
              <a:spLocks noChangeArrowheads="1"/>
            </p:cNvSpPr>
            <p:nvPr/>
          </p:nvSpPr>
          <p:spPr bwMode="auto">
            <a:xfrm>
              <a:off x="4271" y="1246"/>
              <a:ext cx="55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[Na</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150 m</a:t>
              </a:r>
              <a:r>
                <a:rPr kumimoji="1" lang="en-US" sz="1600" i="1">
                  <a:latin typeface="Arial" charset="0"/>
                </a:rPr>
                <a:t>M</a:t>
              </a:r>
              <a:endParaRPr kumimoji="1" lang="en-US" sz="1600">
                <a:latin typeface="Arial" charset="0"/>
              </a:endParaRPr>
            </a:p>
          </p:txBody>
        </p:sp>
        <p:sp>
          <p:nvSpPr>
            <p:cNvPr id="29708" name="Rectangle 11"/>
            <p:cNvSpPr>
              <a:spLocks noChangeArrowheads="1"/>
            </p:cNvSpPr>
            <p:nvPr/>
          </p:nvSpPr>
          <p:spPr bwMode="auto">
            <a:xfrm>
              <a:off x="4342" y="1762"/>
              <a:ext cx="3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[K</a:t>
              </a:r>
              <a:r>
                <a:rPr kumimoji="1" lang="en-US" sz="14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5 m</a:t>
              </a:r>
              <a:r>
                <a:rPr kumimoji="1" lang="en-US" sz="1400" i="1">
                  <a:latin typeface="Arial" charset="0"/>
                </a:rPr>
                <a:t>M</a:t>
              </a:r>
              <a:endParaRPr kumimoji="1" lang="en-US" sz="1400">
                <a:latin typeface="Arial" charset="0"/>
              </a:endParaRPr>
            </a:p>
          </p:txBody>
        </p:sp>
        <p:sp>
          <p:nvSpPr>
            <p:cNvPr id="29709" name="Rectangle 12"/>
            <p:cNvSpPr>
              <a:spLocks noChangeArrowheads="1"/>
            </p:cNvSpPr>
            <p:nvPr/>
          </p:nvSpPr>
          <p:spPr bwMode="auto">
            <a:xfrm>
              <a:off x="4229" y="2312"/>
              <a:ext cx="55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[Cl</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120 m</a:t>
              </a:r>
              <a:r>
                <a:rPr kumimoji="1" lang="en-US" sz="1600" i="1">
                  <a:latin typeface="Arial" charset="0"/>
                </a:rPr>
                <a:t>M</a:t>
              </a:r>
              <a:endParaRPr kumimoji="1" lang="en-US" sz="1600">
                <a:latin typeface="Arial" charset="0"/>
              </a:endParaRPr>
            </a:p>
          </p:txBody>
        </p:sp>
        <p:grpSp>
          <p:nvGrpSpPr>
            <p:cNvPr id="29710" name="Group 13"/>
            <p:cNvGrpSpPr>
              <a:grpSpLocks/>
            </p:cNvGrpSpPr>
            <p:nvPr/>
          </p:nvGrpSpPr>
          <p:grpSpPr bwMode="auto">
            <a:xfrm>
              <a:off x="3583" y="1249"/>
              <a:ext cx="175" cy="1805"/>
              <a:chOff x="3581" y="1249"/>
              <a:chExt cx="175" cy="1805"/>
            </a:xfrm>
          </p:grpSpPr>
          <p:sp>
            <p:nvSpPr>
              <p:cNvPr id="29719" name="Rectangle 14"/>
              <p:cNvSpPr>
                <a:spLocks noChangeArrowheads="1"/>
              </p:cNvSpPr>
              <p:nvPr/>
            </p:nvSpPr>
            <p:spPr bwMode="auto">
              <a:xfrm>
                <a:off x="3581" y="1249"/>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20" name="Rectangle 15"/>
              <p:cNvSpPr>
                <a:spLocks noChangeArrowheads="1"/>
              </p:cNvSpPr>
              <p:nvPr/>
            </p:nvSpPr>
            <p:spPr bwMode="auto">
              <a:xfrm>
                <a:off x="3586" y="2489"/>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21" name="Rectangle 16"/>
              <p:cNvSpPr>
                <a:spLocks noChangeArrowheads="1"/>
              </p:cNvSpPr>
              <p:nvPr/>
            </p:nvSpPr>
            <p:spPr bwMode="auto">
              <a:xfrm>
                <a:off x="3581" y="1731"/>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22" name="Rectangle 17"/>
              <p:cNvSpPr>
                <a:spLocks noChangeArrowheads="1"/>
              </p:cNvSpPr>
              <p:nvPr/>
            </p:nvSpPr>
            <p:spPr bwMode="auto">
              <a:xfrm>
                <a:off x="3586" y="2881"/>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23" name="Rectangle 18"/>
              <p:cNvSpPr>
                <a:spLocks noChangeArrowheads="1"/>
              </p:cNvSpPr>
              <p:nvPr/>
            </p:nvSpPr>
            <p:spPr bwMode="auto">
              <a:xfrm>
                <a:off x="3581" y="2123"/>
                <a:ext cx="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grpSp>
        <p:grpSp>
          <p:nvGrpSpPr>
            <p:cNvPr id="29711" name="Group 19"/>
            <p:cNvGrpSpPr>
              <a:grpSpLocks/>
            </p:cNvGrpSpPr>
            <p:nvPr/>
          </p:nvGrpSpPr>
          <p:grpSpPr bwMode="auto">
            <a:xfrm>
              <a:off x="4049" y="1249"/>
              <a:ext cx="179" cy="1805"/>
              <a:chOff x="3577" y="1249"/>
              <a:chExt cx="179" cy="1805"/>
            </a:xfrm>
          </p:grpSpPr>
          <p:sp>
            <p:nvSpPr>
              <p:cNvPr id="29714" name="Rectangle 20"/>
              <p:cNvSpPr>
                <a:spLocks noChangeArrowheads="1"/>
              </p:cNvSpPr>
              <p:nvPr/>
            </p:nvSpPr>
            <p:spPr bwMode="auto">
              <a:xfrm>
                <a:off x="3579" y="1249"/>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15" name="Rectangle 21"/>
              <p:cNvSpPr>
                <a:spLocks noChangeArrowheads="1"/>
              </p:cNvSpPr>
              <p:nvPr/>
            </p:nvSpPr>
            <p:spPr bwMode="auto">
              <a:xfrm>
                <a:off x="3583" y="2489"/>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16" name="Rectangle 22"/>
              <p:cNvSpPr>
                <a:spLocks noChangeArrowheads="1"/>
              </p:cNvSpPr>
              <p:nvPr/>
            </p:nvSpPr>
            <p:spPr bwMode="auto">
              <a:xfrm>
                <a:off x="3577" y="1730"/>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17" name="Rectangle 23"/>
              <p:cNvSpPr>
                <a:spLocks noChangeArrowheads="1"/>
              </p:cNvSpPr>
              <p:nvPr/>
            </p:nvSpPr>
            <p:spPr bwMode="auto">
              <a:xfrm>
                <a:off x="3583" y="2881"/>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29718" name="Rectangle 24"/>
              <p:cNvSpPr>
                <a:spLocks noChangeArrowheads="1"/>
              </p:cNvSpPr>
              <p:nvPr/>
            </p:nvSpPr>
            <p:spPr bwMode="auto">
              <a:xfrm>
                <a:off x="3577" y="2122"/>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grpSp>
        <p:sp>
          <p:nvSpPr>
            <p:cNvPr id="29712" name="Line 25"/>
            <p:cNvSpPr>
              <a:spLocks noChangeShapeType="1"/>
            </p:cNvSpPr>
            <p:nvPr/>
          </p:nvSpPr>
          <p:spPr bwMode="auto">
            <a:xfrm>
              <a:off x="3928" y="3432"/>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3" name="Rectangle 26"/>
            <p:cNvSpPr>
              <a:spLocks noChangeArrowheads="1"/>
            </p:cNvSpPr>
            <p:nvPr/>
          </p:nvSpPr>
          <p:spPr bwMode="auto">
            <a:xfrm>
              <a:off x="4168" y="3360"/>
              <a:ext cx="62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Plasma</a:t>
              </a:r>
              <a:br>
                <a:rPr kumimoji="1" lang="en-US" sz="1400">
                  <a:latin typeface="Arial" charset="0"/>
                </a:rPr>
              </a:br>
              <a:r>
                <a:rPr kumimoji="1" lang="en-US" sz="1400">
                  <a:latin typeface="Arial" charset="0"/>
                </a:rPr>
                <a:t>membrane</a:t>
              </a:r>
            </a:p>
          </p:txBody>
        </p:sp>
      </p:grpSp>
      <p:sp>
        <p:nvSpPr>
          <p:cNvPr id="29699" name="Rectangle 27"/>
          <p:cNvSpPr>
            <a:spLocks noChangeArrowheads="1"/>
          </p:cNvSpPr>
          <p:nvPr/>
        </p:nvSpPr>
        <p:spPr bwMode="auto">
          <a:xfrm>
            <a:off x="0" y="54864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Neurons are more negatively charged because there are large gradients in ion concentrations. Why? Partially as a result of the action of the Na+/K+ pump (remember?).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45_04_resting_potenti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651625"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1747" name="Rectangle 6"/>
          <p:cNvSpPr>
            <a:spLocks noChangeArrowheads="1"/>
          </p:cNvSpPr>
          <p:nvPr/>
        </p:nvSpPr>
        <p:spPr bwMode="auto">
          <a:xfrm>
            <a:off x="536575" y="5653088"/>
            <a:ext cx="8226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NA+/K+ pump uses energy to take Na+ (3 out) out and bring K+ (2 in) into the cell.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6875" y="219075"/>
            <a:ext cx="8747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Nervous systems are the structures that animals use to</a:t>
            </a:r>
          </a:p>
          <a:p>
            <a:r>
              <a:rPr lang="en-US"/>
              <a:t>-Sense the world around them (in the form of stimuli)</a:t>
            </a:r>
          </a:p>
          <a:p>
            <a:r>
              <a:rPr lang="en-US"/>
              <a:t>And</a:t>
            </a:r>
          </a:p>
          <a:p>
            <a:r>
              <a:rPr lang="en-US"/>
              <a:t>-React rapidly to these stimuli.</a:t>
            </a:r>
          </a:p>
          <a:p>
            <a:endParaRPr lang="en-US"/>
          </a:p>
          <a:p>
            <a:r>
              <a:rPr lang="en-US"/>
              <a:t>Nervous systems complement endocrine systems (which in general act more slowly). </a:t>
            </a:r>
            <a:r>
              <a:rPr lang="en-US" b="1">
                <a:solidFill>
                  <a:srgbClr val="000000"/>
                </a:solidFill>
              </a:rPr>
              <a:t>Whereas endocrine systems depend on chemicals to convey a message, nervous systems use electrical signals.</a:t>
            </a:r>
          </a:p>
          <a:p>
            <a:endParaRPr lang="en-US"/>
          </a:p>
          <a:p>
            <a:endParaRPr lang="en-US"/>
          </a:p>
          <a:p>
            <a:r>
              <a:rPr lang="en-US"/>
              <a:t>All animals but sponges have nervous systems. However not all nervous systems are designed in the same way.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1676400" y="-53975"/>
            <a:ext cx="5216525" cy="3178175"/>
            <a:chOff x="672" y="764"/>
            <a:chExt cx="4632" cy="3166"/>
          </a:xfrm>
        </p:grpSpPr>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16"/>
              <a:ext cx="4464" cy="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2795" y="818"/>
              <a:ext cx="91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CYTOSOL</a:t>
              </a:r>
            </a:p>
          </p:txBody>
        </p:sp>
        <p:sp>
          <p:nvSpPr>
            <p:cNvPr id="32774" name="Rectangle 6"/>
            <p:cNvSpPr>
              <a:spLocks noChangeArrowheads="1"/>
            </p:cNvSpPr>
            <p:nvPr/>
          </p:nvSpPr>
          <p:spPr bwMode="auto">
            <a:xfrm>
              <a:off x="3799" y="764"/>
              <a:ext cx="150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EXTRACELLULAR</a:t>
              </a:r>
              <a:br>
                <a:rPr kumimoji="1" lang="en-US" sz="1400">
                  <a:latin typeface="Arial" charset="0"/>
                </a:rPr>
              </a:br>
              <a:r>
                <a:rPr kumimoji="1" lang="en-US" sz="1400">
                  <a:latin typeface="Arial" charset="0"/>
                </a:rPr>
                <a:t>FLUID</a:t>
              </a:r>
            </a:p>
          </p:txBody>
        </p:sp>
        <p:sp>
          <p:nvSpPr>
            <p:cNvPr id="32775" name="Rectangle 7"/>
            <p:cNvSpPr>
              <a:spLocks noChangeArrowheads="1"/>
            </p:cNvSpPr>
            <p:nvPr/>
          </p:nvSpPr>
          <p:spPr bwMode="auto">
            <a:xfrm>
              <a:off x="2908" y="1155"/>
              <a:ext cx="645"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[Na</a:t>
              </a:r>
              <a:r>
                <a:rPr kumimoji="1" lang="en-US" sz="16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15 m</a:t>
              </a:r>
              <a:r>
                <a:rPr kumimoji="1" lang="en-US" sz="1400" i="1">
                  <a:latin typeface="Arial" charset="0"/>
                </a:rPr>
                <a:t>M</a:t>
              </a:r>
            </a:p>
          </p:txBody>
        </p:sp>
        <p:sp>
          <p:nvSpPr>
            <p:cNvPr id="32776" name="Rectangle 8"/>
            <p:cNvSpPr>
              <a:spLocks noChangeArrowheads="1"/>
            </p:cNvSpPr>
            <p:nvPr/>
          </p:nvSpPr>
          <p:spPr bwMode="auto">
            <a:xfrm>
              <a:off x="2808" y="1620"/>
              <a:ext cx="814"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[K</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150 m</a:t>
              </a:r>
              <a:r>
                <a:rPr kumimoji="1" lang="en-US" sz="1600" i="1">
                  <a:latin typeface="Arial" charset="0"/>
                </a:rPr>
                <a:t>M</a:t>
              </a:r>
              <a:endParaRPr kumimoji="1" lang="en-US" sz="1600">
                <a:latin typeface="Arial" charset="0"/>
              </a:endParaRPr>
            </a:p>
          </p:txBody>
        </p:sp>
        <p:sp>
          <p:nvSpPr>
            <p:cNvPr id="32777" name="Rectangle 9"/>
            <p:cNvSpPr>
              <a:spLocks noChangeArrowheads="1"/>
            </p:cNvSpPr>
            <p:nvPr/>
          </p:nvSpPr>
          <p:spPr bwMode="auto">
            <a:xfrm>
              <a:off x="2865" y="2220"/>
              <a:ext cx="64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[Cl</a:t>
              </a:r>
              <a:r>
                <a:rPr kumimoji="1" lang="en-US" sz="14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10 m</a:t>
              </a:r>
              <a:r>
                <a:rPr kumimoji="1" lang="en-US" sz="1400" i="1">
                  <a:latin typeface="Arial" charset="0"/>
                </a:rPr>
                <a:t>M</a:t>
              </a:r>
              <a:endParaRPr kumimoji="1" lang="en-US" sz="1400">
                <a:latin typeface="Arial" charset="0"/>
              </a:endParaRPr>
            </a:p>
          </p:txBody>
        </p:sp>
        <p:sp>
          <p:nvSpPr>
            <p:cNvPr id="32778" name="Rectangle 10"/>
            <p:cNvSpPr>
              <a:spLocks noChangeArrowheads="1"/>
            </p:cNvSpPr>
            <p:nvPr/>
          </p:nvSpPr>
          <p:spPr bwMode="auto">
            <a:xfrm>
              <a:off x="2798" y="2644"/>
              <a:ext cx="814"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[A</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100 m</a:t>
              </a:r>
              <a:r>
                <a:rPr kumimoji="1" lang="en-US" sz="1600" i="1">
                  <a:latin typeface="Arial" charset="0"/>
                </a:rPr>
                <a:t>M</a:t>
              </a:r>
              <a:endParaRPr kumimoji="1" lang="en-US" sz="1600">
                <a:latin typeface="Arial" charset="0"/>
              </a:endParaRPr>
            </a:p>
          </p:txBody>
        </p:sp>
        <p:sp>
          <p:nvSpPr>
            <p:cNvPr id="32779" name="Rectangle 11"/>
            <p:cNvSpPr>
              <a:spLocks noChangeArrowheads="1"/>
            </p:cNvSpPr>
            <p:nvPr/>
          </p:nvSpPr>
          <p:spPr bwMode="auto">
            <a:xfrm>
              <a:off x="4142" y="1123"/>
              <a:ext cx="815"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[Na</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150 m</a:t>
              </a:r>
              <a:r>
                <a:rPr kumimoji="1" lang="en-US" sz="1600" i="1">
                  <a:latin typeface="Arial" charset="0"/>
                </a:rPr>
                <a:t>M</a:t>
              </a:r>
              <a:endParaRPr kumimoji="1" lang="en-US" sz="1600">
                <a:latin typeface="Arial" charset="0"/>
              </a:endParaRPr>
            </a:p>
          </p:txBody>
        </p:sp>
        <p:sp>
          <p:nvSpPr>
            <p:cNvPr id="32780" name="Rectangle 12"/>
            <p:cNvSpPr>
              <a:spLocks noChangeArrowheads="1"/>
            </p:cNvSpPr>
            <p:nvPr/>
          </p:nvSpPr>
          <p:spPr bwMode="auto">
            <a:xfrm>
              <a:off x="4254" y="1653"/>
              <a:ext cx="55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[K</a:t>
              </a:r>
              <a:r>
                <a:rPr kumimoji="1" lang="en-US" sz="1400" baseline="30000">
                  <a:latin typeface="Arial" charset="0"/>
                </a:rPr>
                <a:t>+</a:t>
              </a:r>
              <a:r>
                <a:rPr kumimoji="1" lang="en-US" sz="1400">
                  <a:latin typeface="Arial" charset="0"/>
                </a:rPr>
                <a:t>]</a:t>
              </a:r>
              <a:br>
                <a:rPr kumimoji="1" lang="en-US" sz="1400">
                  <a:latin typeface="Arial" charset="0"/>
                </a:rPr>
              </a:br>
              <a:r>
                <a:rPr kumimoji="1" lang="en-US" sz="1400">
                  <a:latin typeface="Arial" charset="0"/>
                </a:rPr>
                <a:t>5 m</a:t>
              </a:r>
              <a:r>
                <a:rPr kumimoji="1" lang="en-US" sz="1400" i="1">
                  <a:latin typeface="Arial" charset="0"/>
                </a:rPr>
                <a:t>M</a:t>
              </a:r>
              <a:endParaRPr kumimoji="1" lang="en-US" sz="1400">
                <a:latin typeface="Arial" charset="0"/>
              </a:endParaRPr>
            </a:p>
          </p:txBody>
        </p:sp>
        <p:sp>
          <p:nvSpPr>
            <p:cNvPr id="32781" name="Rectangle 13"/>
            <p:cNvSpPr>
              <a:spLocks noChangeArrowheads="1"/>
            </p:cNvSpPr>
            <p:nvPr/>
          </p:nvSpPr>
          <p:spPr bwMode="auto">
            <a:xfrm>
              <a:off x="4100" y="2187"/>
              <a:ext cx="815"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[Cl</a:t>
              </a:r>
              <a:r>
                <a:rPr kumimoji="1" lang="en-US" sz="1600" baseline="30000">
                  <a:latin typeface="Arial" charset="0"/>
                </a:rPr>
                <a:t>–</a:t>
              </a:r>
              <a:r>
                <a:rPr kumimoji="1" lang="en-US" sz="1600">
                  <a:latin typeface="Arial" charset="0"/>
                </a:rPr>
                <a:t>]</a:t>
              </a:r>
              <a:br>
                <a:rPr kumimoji="1" lang="en-US" sz="1600">
                  <a:latin typeface="Arial" charset="0"/>
                </a:rPr>
              </a:br>
              <a:r>
                <a:rPr kumimoji="1" lang="en-US" sz="1600">
                  <a:latin typeface="Arial" charset="0"/>
                </a:rPr>
                <a:t>120 m</a:t>
              </a:r>
              <a:r>
                <a:rPr kumimoji="1" lang="en-US" sz="1600" i="1">
                  <a:latin typeface="Arial" charset="0"/>
                </a:rPr>
                <a:t>M</a:t>
              </a:r>
              <a:endParaRPr kumimoji="1" lang="en-US" sz="1600">
                <a:latin typeface="Arial" charset="0"/>
              </a:endParaRPr>
            </a:p>
          </p:txBody>
        </p:sp>
        <p:grpSp>
          <p:nvGrpSpPr>
            <p:cNvPr id="32782" name="Group 14"/>
            <p:cNvGrpSpPr>
              <a:grpSpLocks/>
            </p:cNvGrpSpPr>
            <p:nvPr/>
          </p:nvGrpSpPr>
          <p:grpSpPr bwMode="auto">
            <a:xfrm>
              <a:off x="3540" y="1185"/>
              <a:ext cx="260" cy="1935"/>
              <a:chOff x="3538" y="1185"/>
              <a:chExt cx="260" cy="1935"/>
            </a:xfrm>
          </p:grpSpPr>
          <p:sp>
            <p:nvSpPr>
              <p:cNvPr id="32791" name="Rectangle 15"/>
              <p:cNvSpPr>
                <a:spLocks noChangeArrowheads="1"/>
              </p:cNvSpPr>
              <p:nvPr/>
            </p:nvSpPr>
            <p:spPr bwMode="auto">
              <a:xfrm>
                <a:off x="3540" y="1185"/>
                <a:ext cx="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92" name="Rectangle 16"/>
              <p:cNvSpPr>
                <a:spLocks noChangeArrowheads="1"/>
              </p:cNvSpPr>
              <p:nvPr/>
            </p:nvSpPr>
            <p:spPr bwMode="auto">
              <a:xfrm>
                <a:off x="3547" y="2425"/>
                <a:ext cx="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93" name="Rectangle 17"/>
              <p:cNvSpPr>
                <a:spLocks noChangeArrowheads="1"/>
              </p:cNvSpPr>
              <p:nvPr/>
            </p:nvSpPr>
            <p:spPr bwMode="auto">
              <a:xfrm>
                <a:off x="3538" y="1666"/>
                <a:ext cx="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94" name="Rectangle 18"/>
              <p:cNvSpPr>
                <a:spLocks noChangeArrowheads="1"/>
              </p:cNvSpPr>
              <p:nvPr/>
            </p:nvSpPr>
            <p:spPr bwMode="auto">
              <a:xfrm>
                <a:off x="3547" y="2817"/>
                <a:ext cx="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95" name="Rectangle 19"/>
              <p:cNvSpPr>
                <a:spLocks noChangeArrowheads="1"/>
              </p:cNvSpPr>
              <p:nvPr/>
            </p:nvSpPr>
            <p:spPr bwMode="auto">
              <a:xfrm>
                <a:off x="3538" y="2058"/>
                <a:ext cx="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grpSp>
        <p:grpSp>
          <p:nvGrpSpPr>
            <p:cNvPr id="32783" name="Group 20"/>
            <p:cNvGrpSpPr>
              <a:grpSpLocks/>
            </p:cNvGrpSpPr>
            <p:nvPr/>
          </p:nvGrpSpPr>
          <p:grpSpPr bwMode="auto">
            <a:xfrm>
              <a:off x="4008" y="1185"/>
              <a:ext cx="264" cy="1935"/>
              <a:chOff x="3536" y="1185"/>
              <a:chExt cx="264" cy="1935"/>
            </a:xfrm>
          </p:grpSpPr>
          <p:sp>
            <p:nvSpPr>
              <p:cNvPr id="32786" name="Rectangle 21"/>
              <p:cNvSpPr>
                <a:spLocks noChangeArrowheads="1"/>
              </p:cNvSpPr>
              <p:nvPr/>
            </p:nvSpPr>
            <p:spPr bwMode="auto">
              <a:xfrm>
                <a:off x="3539" y="1185"/>
                <a:ext cx="25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87" name="Rectangle 22"/>
              <p:cNvSpPr>
                <a:spLocks noChangeArrowheads="1"/>
              </p:cNvSpPr>
              <p:nvPr/>
            </p:nvSpPr>
            <p:spPr bwMode="auto">
              <a:xfrm>
                <a:off x="3545" y="2425"/>
                <a:ext cx="25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88" name="Rectangle 23"/>
              <p:cNvSpPr>
                <a:spLocks noChangeArrowheads="1"/>
              </p:cNvSpPr>
              <p:nvPr/>
            </p:nvSpPr>
            <p:spPr bwMode="auto">
              <a:xfrm>
                <a:off x="3536" y="1666"/>
                <a:ext cx="25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89" name="Rectangle 24"/>
              <p:cNvSpPr>
                <a:spLocks noChangeArrowheads="1"/>
              </p:cNvSpPr>
              <p:nvPr/>
            </p:nvSpPr>
            <p:spPr bwMode="auto">
              <a:xfrm>
                <a:off x="3545" y="2817"/>
                <a:ext cx="25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sp>
            <p:nvSpPr>
              <p:cNvPr id="32790" name="Rectangle 25"/>
              <p:cNvSpPr>
                <a:spLocks noChangeArrowheads="1"/>
              </p:cNvSpPr>
              <p:nvPr/>
            </p:nvSpPr>
            <p:spPr bwMode="auto">
              <a:xfrm>
                <a:off x="3536" y="2058"/>
                <a:ext cx="25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a:t>
                </a:r>
              </a:p>
            </p:txBody>
          </p:sp>
        </p:grpSp>
        <p:sp>
          <p:nvSpPr>
            <p:cNvPr id="32784" name="Line 26"/>
            <p:cNvSpPr>
              <a:spLocks noChangeShapeType="1"/>
            </p:cNvSpPr>
            <p:nvPr/>
          </p:nvSpPr>
          <p:spPr bwMode="auto">
            <a:xfrm>
              <a:off x="3928" y="3432"/>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2785" name="Rectangle 27"/>
            <p:cNvSpPr>
              <a:spLocks noChangeArrowheads="1"/>
            </p:cNvSpPr>
            <p:nvPr/>
          </p:nvSpPr>
          <p:spPr bwMode="auto">
            <a:xfrm>
              <a:off x="4168" y="3250"/>
              <a:ext cx="91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Plasma</a:t>
              </a:r>
              <a:br>
                <a:rPr kumimoji="1" lang="en-US" sz="1400">
                  <a:latin typeface="Arial" charset="0"/>
                </a:rPr>
              </a:br>
              <a:r>
                <a:rPr kumimoji="1" lang="en-US" sz="1400">
                  <a:latin typeface="Arial" charset="0"/>
                </a:rPr>
                <a:t>membrane</a:t>
              </a:r>
            </a:p>
          </p:txBody>
        </p:sp>
      </p:grpSp>
      <p:sp>
        <p:nvSpPr>
          <p:cNvPr id="32771" name="Rectangle 28"/>
          <p:cNvSpPr>
            <a:spLocks noChangeArrowheads="1"/>
          </p:cNvSpPr>
          <p:nvPr/>
        </p:nvSpPr>
        <p:spPr bwMode="auto">
          <a:xfrm>
            <a:off x="0" y="2743200"/>
            <a:ext cx="8915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THINGS TO REMEMBER</a:t>
            </a:r>
          </a:p>
          <a:p>
            <a:r>
              <a:rPr lang="en-US"/>
              <a:t>-The resting potential of cells is negative (-80 to -60 mV). Cells are </a:t>
            </a:r>
            <a:r>
              <a:rPr lang="en-US" b="1"/>
              <a:t>hyperpolarized</a:t>
            </a:r>
            <a:r>
              <a:rPr lang="en-US"/>
              <a:t>.</a:t>
            </a:r>
          </a:p>
          <a:p>
            <a:r>
              <a:rPr lang="en-US"/>
              <a:t>-The concentration of potassium (K+) is much higher (by 30 times) inside of the cell (≈150 mM) than outside of the cell (5 mM).</a:t>
            </a:r>
          </a:p>
          <a:p>
            <a:r>
              <a:rPr lang="en-US"/>
              <a:t>-The concentration of sodium is much lower (by 10 times) inside of the cell  (15 mM) than outside of the cell (≈ 150 mM).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09600" y="304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33795" name="Rectangle 4"/>
          <p:cNvSpPr>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Neurons transmit a signal by changing the charge of their membranes. This is called an Action Potential.</a:t>
            </a:r>
            <a:r>
              <a:rPr lang="en-US"/>
              <a:t>  </a:t>
            </a:r>
          </a:p>
        </p:txBody>
      </p:sp>
      <p:grpSp>
        <p:nvGrpSpPr>
          <p:cNvPr id="33796" name="Group 5"/>
          <p:cNvGrpSpPr>
            <a:grpSpLocks/>
          </p:cNvGrpSpPr>
          <p:nvPr/>
        </p:nvGrpSpPr>
        <p:grpSpPr bwMode="auto">
          <a:xfrm>
            <a:off x="0" y="838200"/>
            <a:ext cx="8585200" cy="4673600"/>
            <a:chOff x="144" y="960"/>
            <a:chExt cx="5408" cy="2944"/>
          </a:xfrm>
        </p:grpSpPr>
        <p:pic>
          <p:nvPicPr>
            <p:cNvPr id="337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 y="960"/>
              <a:ext cx="5328" cy="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7"/>
            <p:cNvSpPr>
              <a:spLocks noChangeArrowheads="1"/>
            </p:cNvSpPr>
            <p:nvPr/>
          </p:nvSpPr>
          <p:spPr bwMode="auto">
            <a:xfrm>
              <a:off x="349" y="1129"/>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01" name="Rectangle 8"/>
            <p:cNvSpPr>
              <a:spLocks noChangeArrowheads="1"/>
            </p:cNvSpPr>
            <p:nvPr/>
          </p:nvSpPr>
          <p:spPr bwMode="auto">
            <a:xfrm>
              <a:off x="458" y="170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3802" name="Rectangle 9"/>
            <p:cNvSpPr>
              <a:spLocks noChangeArrowheads="1"/>
            </p:cNvSpPr>
            <p:nvPr/>
          </p:nvSpPr>
          <p:spPr bwMode="auto">
            <a:xfrm>
              <a:off x="335" y="2289"/>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03" name="Rectangle 10"/>
            <p:cNvSpPr>
              <a:spLocks noChangeArrowheads="1"/>
            </p:cNvSpPr>
            <p:nvPr/>
          </p:nvSpPr>
          <p:spPr bwMode="auto">
            <a:xfrm>
              <a:off x="297" y="2881"/>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3804" name="Rectangle 11"/>
            <p:cNvSpPr>
              <a:spLocks noChangeArrowheads="1"/>
            </p:cNvSpPr>
            <p:nvPr/>
          </p:nvSpPr>
          <p:spPr bwMode="auto">
            <a:xfrm>
              <a:off x="2108" y="1137"/>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05" name="Rectangle 12"/>
            <p:cNvSpPr>
              <a:spLocks noChangeArrowheads="1"/>
            </p:cNvSpPr>
            <p:nvPr/>
          </p:nvSpPr>
          <p:spPr bwMode="auto">
            <a:xfrm>
              <a:off x="2217" y="171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3806" name="Rectangle 13"/>
            <p:cNvSpPr>
              <a:spLocks noChangeArrowheads="1"/>
            </p:cNvSpPr>
            <p:nvPr/>
          </p:nvSpPr>
          <p:spPr bwMode="auto">
            <a:xfrm>
              <a:off x="2133" y="2289"/>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07" name="Rectangle 14"/>
            <p:cNvSpPr>
              <a:spLocks noChangeArrowheads="1"/>
            </p:cNvSpPr>
            <p:nvPr/>
          </p:nvSpPr>
          <p:spPr bwMode="auto">
            <a:xfrm>
              <a:off x="2048" y="2889"/>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3808" name="Rectangle 15"/>
            <p:cNvSpPr>
              <a:spLocks noChangeArrowheads="1"/>
            </p:cNvSpPr>
            <p:nvPr/>
          </p:nvSpPr>
          <p:spPr bwMode="auto">
            <a:xfrm>
              <a:off x="3901" y="1137"/>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09" name="Rectangle 16"/>
            <p:cNvSpPr>
              <a:spLocks noChangeArrowheads="1"/>
            </p:cNvSpPr>
            <p:nvPr/>
          </p:nvSpPr>
          <p:spPr bwMode="auto">
            <a:xfrm>
              <a:off x="4010" y="171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3810" name="Rectangle 17"/>
            <p:cNvSpPr>
              <a:spLocks noChangeArrowheads="1"/>
            </p:cNvSpPr>
            <p:nvPr/>
          </p:nvSpPr>
          <p:spPr bwMode="auto">
            <a:xfrm>
              <a:off x="3911" y="2297"/>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3811" name="Rectangle 18"/>
            <p:cNvSpPr>
              <a:spLocks noChangeArrowheads="1"/>
            </p:cNvSpPr>
            <p:nvPr/>
          </p:nvSpPr>
          <p:spPr bwMode="auto">
            <a:xfrm>
              <a:off x="3841" y="2889"/>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3812" name="Rectangle 19"/>
            <p:cNvSpPr>
              <a:spLocks noChangeArrowheads="1"/>
            </p:cNvSpPr>
            <p:nvPr/>
          </p:nvSpPr>
          <p:spPr bwMode="auto">
            <a:xfrm>
              <a:off x="1067" y="3121"/>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3813" name="Rectangle 20"/>
            <p:cNvSpPr>
              <a:spLocks noChangeArrowheads="1"/>
            </p:cNvSpPr>
            <p:nvPr/>
          </p:nvSpPr>
          <p:spPr bwMode="auto">
            <a:xfrm>
              <a:off x="2819" y="3113"/>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3814" name="Rectangle 21"/>
            <p:cNvSpPr>
              <a:spLocks noChangeArrowheads="1"/>
            </p:cNvSpPr>
            <p:nvPr/>
          </p:nvSpPr>
          <p:spPr bwMode="auto">
            <a:xfrm>
              <a:off x="4707" y="3105"/>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3815" name="Rectangle 22"/>
            <p:cNvSpPr>
              <a:spLocks noChangeArrowheads="1"/>
            </p:cNvSpPr>
            <p:nvPr/>
          </p:nvSpPr>
          <p:spPr bwMode="auto">
            <a:xfrm>
              <a:off x="955" y="2985"/>
              <a:ext cx="8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0   1   2   3   4   5</a:t>
              </a:r>
            </a:p>
          </p:txBody>
        </p:sp>
        <p:sp>
          <p:nvSpPr>
            <p:cNvPr id="33816" name="Rectangle 23"/>
            <p:cNvSpPr>
              <a:spLocks noChangeArrowheads="1"/>
            </p:cNvSpPr>
            <p:nvPr/>
          </p:nvSpPr>
          <p:spPr bwMode="auto">
            <a:xfrm>
              <a:off x="2737" y="2979"/>
              <a:ext cx="8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0   1   2   3   4   5</a:t>
              </a:r>
            </a:p>
          </p:txBody>
        </p:sp>
        <p:sp>
          <p:nvSpPr>
            <p:cNvPr id="33817" name="Rectangle 24"/>
            <p:cNvSpPr>
              <a:spLocks noChangeArrowheads="1"/>
            </p:cNvSpPr>
            <p:nvPr/>
          </p:nvSpPr>
          <p:spPr bwMode="auto">
            <a:xfrm>
              <a:off x="4519" y="2956"/>
              <a:ext cx="9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0</a:t>
              </a:r>
              <a:r>
                <a:rPr kumimoji="1" lang="en-US" sz="1700">
                  <a:latin typeface="Arial" charset="0"/>
                </a:rPr>
                <a:t>  </a:t>
              </a:r>
              <a:r>
                <a:rPr kumimoji="1" lang="en-US" sz="1200">
                  <a:latin typeface="Arial" charset="0"/>
                </a:rPr>
                <a:t>1</a:t>
              </a:r>
              <a:r>
                <a:rPr kumimoji="1" lang="en-US" sz="1300">
                  <a:latin typeface="Arial" charset="0"/>
                </a:rPr>
                <a:t>   </a:t>
              </a:r>
              <a:r>
                <a:rPr kumimoji="1" lang="en-US" sz="1200">
                  <a:latin typeface="Arial" charset="0"/>
                </a:rPr>
                <a:t>2</a:t>
              </a:r>
              <a:r>
                <a:rPr kumimoji="1" lang="en-US" sz="1700">
                  <a:latin typeface="Arial" charset="0"/>
                </a:rPr>
                <a:t>  </a:t>
              </a:r>
              <a:r>
                <a:rPr kumimoji="1" lang="en-US" sz="1200">
                  <a:latin typeface="Arial" charset="0"/>
                </a:rPr>
                <a:t>3</a:t>
              </a:r>
              <a:r>
                <a:rPr kumimoji="1" lang="en-US" sz="1700">
                  <a:latin typeface="Arial" charset="0"/>
                </a:rPr>
                <a:t>  </a:t>
              </a:r>
              <a:r>
                <a:rPr kumimoji="1" lang="en-US" sz="1200">
                  <a:latin typeface="Arial" charset="0"/>
                </a:rPr>
                <a:t>4</a:t>
              </a:r>
              <a:r>
                <a:rPr kumimoji="1" lang="en-US" sz="1600">
                  <a:latin typeface="Arial" charset="0"/>
                </a:rPr>
                <a:t>   </a:t>
              </a:r>
              <a:r>
                <a:rPr kumimoji="1" lang="en-US" sz="1200">
                  <a:latin typeface="Arial" charset="0"/>
                </a:rPr>
                <a:t>5</a:t>
              </a:r>
              <a:r>
                <a:rPr kumimoji="1" lang="en-US" sz="1700">
                  <a:latin typeface="Arial" charset="0"/>
                </a:rPr>
                <a:t>  </a:t>
              </a:r>
              <a:r>
                <a:rPr kumimoji="1" lang="en-US" sz="1200">
                  <a:latin typeface="Arial" charset="0"/>
                </a:rPr>
                <a:t>6</a:t>
              </a:r>
            </a:p>
          </p:txBody>
        </p:sp>
        <p:sp>
          <p:nvSpPr>
            <p:cNvPr id="33818" name="Rectangle 25"/>
            <p:cNvSpPr>
              <a:spLocks noChangeArrowheads="1"/>
            </p:cNvSpPr>
            <p:nvPr/>
          </p:nvSpPr>
          <p:spPr bwMode="auto">
            <a:xfrm>
              <a:off x="634" y="2297"/>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3819" name="Rectangle 26"/>
            <p:cNvSpPr>
              <a:spLocks noChangeArrowheads="1"/>
            </p:cNvSpPr>
            <p:nvPr/>
          </p:nvSpPr>
          <p:spPr bwMode="auto">
            <a:xfrm>
              <a:off x="2410" y="2281"/>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3820" name="Rectangle 27"/>
            <p:cNvSpPr>
              <a:spLocks noChangeArrowheads="1"/>
            </p:cNvSpPr>
            <p:nvPr/>
          </p:nvSpPr>
          <p:spPr bwMode="auto">
            <a:xfrm>
              <a:off x="4194" y="2289"/>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3821" name="Rectangle 28"/>
            <p:cNvSpPr>
              <a:spLocks noChangeArrowheads="1"/>
            </p:cNvSpPr>
            <p:nvPr/>
          </p:nvSpPr>
          <p:spPr bwMode="auto">
            <a:xfrm>
              <a:off x="608" y="2627"/>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3822" name="Rectangle 29"/>
            <p:cNvSpPr>
              <a:spLocks noChangeArrowheads="1"/>
            </p:cNvSpPr>
            <p:nvPr/>
          </p:nvSpPr>
          <p:spPr bwMode="auto">
            <a:xfrm>
              <a:off x="2382" y="2619"/>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3823" name="Rectangle 30"/>
            <p:cNvSpPr>
              <a:spLocks noChangeArrowheads="1"/>
            </p:cNvSpPr>
            <p:nvPr/>
          </p:nvSpPr>
          <p:spPr bwMode="auto">
            <a:xfrm>
              <a:off x="4168" y="2627"/>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3824" name="Line 31"/>
            <p:cNvSpPr>
              <a:spLocks noChangeShapeType="1"/>
            </p:cNvSpPr>
            <p:nvPr/>
          </p:nvSpPr>
          <p:spPr bwMode="auto">
            <a:xfrm>
              <a:off x="1289" y="2672"/>
              <a:ext cx="55" cy="1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3825" name="Line 32"/>
            <p:cNvSpPr>
              <a:spLocks noChangeShapeType="1"/>
            </p:cNvSpPr>
            <p:nvPr/>
          </p:nvSpPr>
          <p:spPr bwMode="auto">
            <a:xfrm flipH="1">
              <a:off x="1344" y="2744"/>
              <a:ext cx="44" cy="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3826" name="Rectangle 33"/>
            <p:cNvSpPr>
              <a:spLocks noChangeArrowheads="1"/>
            </p:cNvSpPr>
            <p:nvPr/>
          </p:nvSpPr>
          <p:spPr bwMode="auto">
            <a:xfrm>
              <a:off x="998" y="2760"/>
              <a:ext cx="9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Hyperpolarizations</a:t>
              </a:r>
            </a:p>
          </p:txBody>
        </p:sp>
        <p:sp>
          <p:nvSpPr>
            <p:cNvPr id="33827" name="Line 34"/>
            <p:cNvSpPr>
              <a:spLocks noChangeShapeType="1"/>
            </p:cNvSpPr>
            <p:nvPr/>
          </p:nvSpPr>
          <p:spPr bwMode="auto">
            <a:xfrm>
              <a:off x="3056" y="2564"/>
              <a:ext cx="0" cy="1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3828" name="Line 35"/>
            <p:cNvSpPr>
              <a:spLocks noChangeShapeType="1"/>
            </p:cNvSpPr>
            <p:nvPr/>
          </p:nvSpPr>
          <p:spPr bwMode="auto">
            <a:xfrm flipH="1">
              <a:off x="3060" y="2492"/>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3829" name="Rectangle 36"/>
            <p:cNvSpPr>
              <a:spLocks noChangeArrowheads="1"/>
            </p:cNvSpPr>
            <p:nvPr/>
          </p:nvSpPr>
          <p:spPr bwMode="auto">
            <a:xfrm>
              <a:off x="2814" y="2660"/>
              <a:ext cx="7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Depolarizations</a:t>
              </a:r>
            </a:p>
          </p:txBody>
        </p:sp>
        <p:sp>
          <p:nvSpPr>
            <p:cNvPr id="33830" name="Rectangle 37"/>
            <p:cNvSpPr>
              <a:spLocks noChangeArrowheads="1"/>
            </p:cNvSpPr>
            <p:nvPr/>
          </p:nvSpPr>
          <p:spPr bwMode="auto">
            <a:xfrm rot="-5400000">
              <a:off x="-265" y="1911"/>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3831" name="Rectangle 38"/>
            <p:cNvSpPr>
              <a:spLocks noChangeArrowheads="1"/>
            </p:cNvSpPr>
            <p:nvPr/>
          </p:nvSpPr>
          <p:spPr bwMode="auto">
            <a:xfrm rot="-5400000">
              <a:off x="1455" y="1874"/>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3832" name="Rectangle 39"/>
            <p:cNvSpPr>
              <a:spLocks noChangeArrowheads="1"/>
            </p:cNvSpPr>
            <p:nvPr/>
          </p:nvSpPr>
          <p:spPr bwMode="auto">
            <a:xfrm rot="-5400000">
              <a:off x="3292" y="1897"/>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3833" name="AutoShape 40"/>
            <p:cNvSpPr>
              <a:spLocks/>
            </p:cNvSpPr>
            <p:nvPr/>
          </p:nvSpPr>
          <p:spPr bwMode="auto">
            <a:xfrm rot="-5400000">
              <a:off x="1216" y="944"/>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3834" name="Rectangle 41"/>
            <p:cNvSpPr>
              <a:spLocks noChangeArrowheads="1"/>
            </p:cNvSpPr>
            <p:nvPr/>
          </p:nvSpPr>
          <p:spPr bwMode="auto">
            <a:xfrm>
              <a:off x="1056" y="963"/>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Stimuli</a:t>
              </a:r>
            </a:p>
          </p:txBody>
        </p:sp>
        <p:sp>
          <p:nvSpPr>
            <p:cNvPr id="33835" name="AutoShape 42"/>
            <p:cNvSpPr>
              <a:spLocks/>
            </p:cNvSpPr>
            <p:nvPr/>
          </p:nvSpPr>
          <p:spPr bwMode="auto">
            <a:xfrm rot="-5400000">
              <a:off x="3005" y="941"/>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3836" name="Rectangle 43"/>
            <p:cNvSpPr>
              <a:spLocks noChangeArrowheads="1"/>
            </p:cNvSpPr>
            <p:nvPr/>
          </p:nvSpPr>
          <p:spPr bwMode="auto">
            <a:xfrm>
              <a:off x="2837" y="968"/>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Stimuli</a:t>
              </a:r>
            </a:p>
          </p:txBody>
        </p:sp>
        <p:sp>
          <p:nvSpPr>
            <p:cNvPr id="33837" name="AutoShape 44"/>
            <p:cNvSpPr>
              <a:spLocks/>
            </p:cNvSpPr>
            <p:nvPr/>
          </p:nvSpPr>
          <p:spPr bwMode="auto">
            <a:xfrm rot="-5400000">
              <a:off x="4784" y="941"/>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3838" name="Rectangle 45"/>
            <p:cNvSpPr>
              <a:spLocks noChangeArrowheads="1"/>
            </p:cNvSpPr>
            <p:nvPr/>
          </p:nvSpPr>
          <p:spPr bwMode="auto">
            <a:xfrm>
              <a:off x="4133" y="960"/>
              <a:ext cx="1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Stronger depolarizing stimulus</a:t>
              </a:r>
            </a:p>
          </p:txBody>
        </p:sp>
        <p:sp>
          <p:nvSpPr>
            <p:cNvPr id="33839" name="Line 46"/>
            <p:cNvSpPr>
              <a:spLocks noChangeShapeType="1"/>
            </p:cNvSpPr>
            <p:nvPr/>
          </p:nvSpPr>
          <p:spPr bwMode="auto">
            <a:xfrm flipH="1">
              <a:off x="4712" y="1384"/>
              <a:ext cx="3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3840" name="Rectangle 47"/>
            <p:cNvSpPr>
              <a:spLocks noChangeArrowheads="1"/>
            </p:cNvSpPr>
            <p:nvPr/>
          </p:nvSpPr>
          <p:spPr bwMode="auto">
            <a:xfrm>
              <a:off x="4310" y="1280"/>
              <a:ext cx="5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Action</a:t>
              </a:r>
              <a:br>
                <a:rPr kumimoji="1" lang="en-US" sz="1400">
                  <a:latin typeface="Arial" charset="0"/>
                </a:rPr>
              </a:br>
              <a:r>
                <a:rPr kumimoji="1" lang="en-US" sz="1400">
                  <a:latin typeface="Arial" charset="0"/>
                </a:rPr>
                <a:t>potential</a:t>
              </a:r>
            </a:p>
          </p:txBody>
        </p:sp>
        <p:sp>
          <p:nvSpPr>
            <p:cNvPr id="33841" name="Rectangle 48"/>
            <p:cNvSpPr>
              <a:spLocks noChangeArrowheads="1"/>
            </p:cNvSpPr>
            <p:nvPr/>
          </p:nvSpPr>
          <p:spPr bwMode="auto">
            <a:xfrm>
              <a:off x="144" y="3265"/>
              <a:ext cx="178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(a) Graded hyperpolarizations </a:t>
              </a:r>
              <a:br>
                <a:rPr kumimoji="1" lang="en-US" sz="1200" b="1">
                  <a:latin typeface="Arial" charset="0"/>
                </a:rPr>
              </a:br>
              <a:r>
                <a:rPr kumimoji="1" lang="en-US" sz="1200" b="1">
                  <a:latin typeface="Arial" charset="0"/>
                </a:rPr>
                <a:t>produced by two stimuli that </a:t>
              </a:r>
              <a:br>
                <a:rPr kumimoji="1" lang="en-US" sz="1200" b="1">
                  <a:latin typeface="Arial" charset="0"/>
                </a:rPr>
              </a:br>
              <a:r>
                <a:rPr kumimoji="1" lang="en-US" sz="1200" b="1">
                  <a:latin typeface="Arial" charset="0"/>
                </a:rPr>
                <a:t>increase membrane permeability </a:t>
              </a:r>
              <a:br>
                <a:rPr kumimoji="1" lang="en-US" sz="1200" b="1">
                  <a:latin typeface="Arial" charset="0"/>
                </a:rPr>
              </a:br>
              <a:r>
                <a:rPr kumimoji="1" lang="en-US" sz="1200" b="1">
                  <a:latin typeface="Arial" charset="0"/>
                </a:rPr>
                <a:t>to K</a:t>
              </a:r>
              <a:r>
                <a:rPr kumimoji="1" lang="en-US" sz="1200" b="1" baseline="30000">
                  <a:latin typeface="Arial" charset="0"/>
                </a:rPr>
                <a:t>+</a:t>
              </a:r>
              <a:r>
                <a:rPr kumimoji="1" lang="en-US" sz="1200" b="1">
                  <a:latin typeface="Arial" charset="0"/>
                </a:rPr>
                <a:t>.</a:t>
              </a:r>
              <a:r>
                <a:rPr kumimoji="1" lang="en-US" sz="1200">
                  <a:latin typeface="Arial" charset="0"/>
                </a:rPr>
                <a:t> The larger stimulus produces</a:t>
              </a:r>
              <a:br>
                <a:rPr kumimoji="1" lang="en-US" sz="1200">
                  <a:latin typeface="Arial" charset="0"/>
                </a:rPr>
              </a:br>
              <a:r>
                <a:rPr kumimoji="1" lang="en-US" sz="1200">
                  <a:latin typeface="Arial" charset="0"/>
                </a:rPr>
                <a:t>a larger hyperpolarization.</a:t>
              </a:r>
            </a:p>
          </p:txBody>
        </p:sp>
        <p:sp>
          <p:nvSpPr>
            <p:cNvPr id="33842" name="Rectangle 49"/>
            <p:cNvSpPr>
              <a:spLocks noChangeArrowheads="1"/>
            </p:cNvSpPr>
            <p:nvPr/>
          </p:nvSpPr>
          <p:spPr bwMode="auto">
            <a:xfrm>
              <a:off x="1928" y="3271"/>
              <a:ext cx="18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(b) Graded depolarizations produced </a:t>
              </a:r>
              <a:br>
                <a:rPr kumimoji="1" lang="en-US" sz="1200" b="1">
                  <a:latin typeface="Arial" charset="0"/>
                </a:rPr>
              </a:br>
              <a:r>
                <a:rPr kumimoji="1" lang="en-US" sz="1200" b="1">
                  <a:latin typeface="Arial" charset="0"/>
                </a:rPr>
                <a:t>by two stimuli that increase </a:t>
              </a:r>
              <a:br>
                <a:rPr kumimoji="1" lang="en-US" sz="1200" b="1">
                  <a:latin typeface="Arial" charset="0"/>
                </a:rPr>
              </a:br>
              <a:r>
                <a:rPr kumimoji="1" lang="en-US" sz="1200" b="1">
                  <a:latin typeface="Arial" charset="0"/>
                </a:rPr>
                <a:t>membrane permeability to Na+.</a:t>
              </a:r>
              <a:r>
                <a:rPr kumimoji="1" lang="en-US" sz="1200">
                  <a:latin typeface="Arial" charset="0"/>
                </a:rPr>
                <a:t/>
              </a:r>
              <a:br>
                <a:rPr kumimoji="1" lang="en-US" sz="1200">
                  <a:latin typeface="Arial" charset="0"/>
                </a:rPr>
              </a:br>
              <a:r>
                <a:rPr kumimoji="1" lang="en-US" sz="1200">
                  <a:latin typeface="Arial" charset="0"/>
                </a:rPr>
                <a:t>The larger stimulus produces a</a:t>
              </a:r>
              <a:br>
                <a:rPr kumimoji="1" lang="en-US" sz="1200">
                  <a:latin typeface="Arial" charset="0"/>
                </a:rPr>
              </a:br>
              <a:r>
                <a:rPr kumimoji="1" lang="en-US" sz="1200">
                  <a:latin typeface="Arial" charset="0"/>
                </a:rPr>
                <a:t>larger depolarization.</a:t>
              </a:r>
            </a:p>
          </p:txBody>
        </p:sp>
        <p:sp>
          <p:nvSpPr>
            <p:cNvPr id="33843" name="Rectangle 50"/>
            <p:cNvSpPr>
              <a:spLocks noChangeArrowheads="1"/>
            </p:cNvSpPr>
            <p:nvPr/>
          </p:nvSpPr>
          <p:spPr bwMode="auto">
            <a:xfrm>
              <a:off x="3768" y="3280"/>
              <a:ext cx="170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(c) Action potential triggered by a </a:t>
              </a:r>
              <a:br>
                <a:rPr kumimoji="1" lang="en-US" sz="1200" b="1">
                  <a:latin typeface="Arial" charset="0"/>
                </a:rPr>
              </a:br>
              <a:r>
                <a:rPr kumimoji="1" lang="en-US" sz="1200" b="1">
                  <a:latin typeface="Arial" charset="0"/>
                </a:rPr>
                <a:t>depolarization that reaches the </a:t>
              </a:r>
              <a:br>
                <a:rPr kumimoji="1" lang="en-US" sz="1200" b="1">
                  <a:latin typeface="Arial" charset="0"/>
                </a:rPr>
              </a:br>
              <a:r>
                <a:rPr kumimoji="1" lang="en-US" sz="1200" b="1">
                  <a:latin typeface="Arial" charset="0"/>
                </a:rPr>
                <a:t>threshold.</a:t>
              </a:r>
            </a:p>
          </p:txBody>
        </p:sp>
      </p:grpSp>
      <p:sp>
        <p:nvSpPr>
          <p:cNvPr id="33797" name="Rectangle 51"/>
          <p:cNvSpPr>
            <a:spLocks noChangeArrowheads="1"/>
          </p:cNvSpPr>
          <p:nvPr/>
        </p:nvSpPr>
        <p:spPr bwMode="auto">
          <a:xfrm>
            <a:off x="0" y="54102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If you stimulate a cell by changing its charge from negative (hyperpolarized) to positive (depolarized) and if the stimulus </a:t>
            </a:r>
            <a:r>
              <a:rPr lang="en-US" sz="2000" b="1"/>
              <a:t>is strong enough to reach a threshold</a:t>
            </a:r>
            <a:r>
              <a:rPr lang="en-US" sz="2000"/>
              <a:t> then the cell shows a spike of depolarization.</a:t>
            </a:r>
            <a:endParaRPr lang="en-US"/>
          </a:p>
        </p:txBody>
      </p:sp>
      <p:sp>
        <p:nvSpPr>
          <p:cNvPr id="33798" name="Rectangle 52"/>
          <p:cNvSpPr>
            <a:spLocks noChangeArrowheads="1"/>
          </p:cNvSpPr>
          <p:nvPr/>
        </p:nvSpPr>
        <p:spPr bwMode="auto">
          <a:xfrm>
            <a:off x="381000" y="6340475"/>
            <a:ext cx="519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Action potentials are all or nothing.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To understand how this happens, we need to introduce the idea of gated channels.</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5344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609600"/>
            <a:ext cx="8686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Gated ion channels are proteins that allow ions to move in and out of cells in response to a stimulus.</a:t>
            </a:r>
          </a:p>
          <a:p>
            <a:endParaRPr lang="en-US"/>
          </a:p>
          <a:p>
            <a:r>
              <a:rPr lang="en-US"/>
              <a:t>They can be</a:t>
            </a:r>
          </a:p>
          <a:p>
            <a:endParaRPr lang="en-US"/>
          </a:p>
          <a:p>
            <a:r>
              <a:rPr lang="en-US"/>
              <a:t>-</a:t>
            </a:r>
            <a:r>
              <a:rPr lang="en-US" b="1"/>
              <a:t>Stretch-gated ion channels</a:t>
            </a:r>
            <a:r>
              <a:rPr lang="en-US"/>
              <a:t> (they respond to mechanical stimuli)</a:t>
            </a:r>
          </a:p>
          <a:p>
            <a:r>
              <a:rPr lang="en-US"/>
              <a:t>-</a:t>
            </a:r>
            <a:r>
              <a:rPr lang="en-US" b="1"/>
              <a:t>Ligand-gated ion channels</a:t>
            </a:r>
            <a:r>
              <a:rPr lang="en-US"/>
              <a:t> (they respond to the presence of a chemical called the ligand)</a:t>
            </a:r>
          </a:p>
          <a:p>
            <a:r>
              <a:rPr lang="en-US"/>
              <a:t>And</a:t>
            </a:r>
          </a:p>
          <a:p>
            <a:r>
              <a:rPr lang="en-US"/>
              <a:t>-</a:t>
            </a:r>
            <a:r>
              <a:rPr lang="en-US" b="1"/>
              <a:t>Voltage-gated channels</a:t>
            </a:r>
            <a:r>
              <a:rPr lang="en-US"/>
              <a:t> (found in neurons, they respond to changes in the membrane potential of a cell).</a:t>
            </a:r>
          </a:p>
          <a:p>
            <a:endParaRPr lang="en-US"/>
          </a:p>
          <a:p>
            <a:r>
              <a:rPr lang="en-US"/>
              <a:t> </a:t>
            </a:r>
          </a:p>
        </p:txBody>
      </p:sp>
      <p:sp>
        <p:nvSpPr>
          <p:cNvPr id="35843" name="Rectangle 3"/>
          <p:cNvSpPr>
            <a:spLocks noChangeArrowheads="1"/>
          </p:cNvSpPr>
          <p:nvPr/>
        </p:nvSpPr>
        <p:spPr bwMode="auto">
          <a:xfrm>
            <a:off x="3810000" y="44450"/>
            <a:ext cx="186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REMEMBER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304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36867" name="Rectangle 3"/>
          <p:cNvSpPr>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Neurons transmit a signal by changing the charge of their membranes. This is called an Action Potential.</a:t>
            </a:r>
            <a:r>
              <a:rPr lang="en-US"/>
              <a:t>  </a:t>
            </a:r>
          </a:p>
        </p:txBody>
      </p:sp>
      <p:grpSp>
        <p:nvGrpSpPr>
          <p:cNvPr id="36868" name="Group 4"/>
          <p:cNvGrpSpPr>
            <a:grpSpLocks/>
          </p:cNvGrpSpPr>
          <p:nvPr/>
        </p:nvGrpSpPr>
        <p:grpSpPr bwMode="auto">
          <a:xfrm>
            <a:off x="0" y="685800"/>
            <a:ext cx="8585200" cy="4673600"/>
            <a:chOff x="144" y="960"/>
            <a:chExt cx="5408" cy="2944"/>
          </a:xfrm>
        </p:grpSpPr>
        <p:pic>
          <p:nvPicPr>
            <p:cNvPr id="368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 y="960"/>
              <a:ext cx="5328" cy="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6"/>
            <p:cNvSpPr>
              <a:spLocks noChangeArrowheads="1"/>
            </p:cNvSpPr>
            <p:nvPr/>
          </p:nvSpPr>
          <p:spPr bwMode="auto">
            <a:xfrm>
              <a:off x="349" y="1129"/>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72" name="Rectangle 7"/>
            <p:cNvSpPr>
              <a:spLocks noChangeArrowheads="1"/>
            </p:cNvSpPr>
            <p:nvPr/>
          </p:nvSpPr>
          <p:spPr bwMode="auto">
            <a:xfrm>
              <a:off x="458" y="170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6873" name="Rectangle 8"/>
            <p:cNvSpPr>
              <a:spLocks noChangeArrowheads="1"/>
            </p:cNvSpPr>
            <p:nvPr/>
          </p:nvSpPr>
          <p:spPr bwMode="auto">
            <a:xfrm>
              <a:off x="335" y="2289"/>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74" name="Rectangle 9"/>
            <p:cNvSpPr>
              <a:spLocks noChangeArrowheads="1"/>
            </p:cNvSpPr>
            <p:nvPr/>
          </p:nvSpPr>
          <p:spPr bwMode="auto">
            <a:xfrm>
              <a:off x="297" y="2881"/>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6875" name="Rectangle 10"/>
            <p:cNvSpPr>
              <a:spLocks noChangeArrowheads="1"/>
            </p:cNvSpPr>
            <p:nvPr/>
          </p:nvSpPr>
          <p:spPr bwMode="auto">
            <a:xfrm>
              <a:off x="2108" y="1137"/>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76" name="Rectangle 11"/>
            <p:cNvSpPr>
              <a:spLocks noChangeArrowheads="1"/>
            </p:cNvSpPr>
            <p:nvPr/>
          </p:nvSpPr>
          <p:spPr bwMode="auto">
            <a:xfrm>
              <a:off x="2217" y="171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6877" name="Rectangle 12"/>
            <p:cNvSpPr>
              <a:spLocks noChangeArrowheads="1"/>
            </p:cNvSpPr>
            <p:nvPr/>
          </p:nvSpPr>
          <p:spPr bwMode="auto">
            <a:xfrm>
              <a:off x="2133" y="2289"/>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78" name="Rectangle 13"/>
            <p:cNvSpPr>
              <a:spLocks noChangeArrowheads="1"/>
            </p:cNvSpPr>
            <p:nvPr/>
          </p:nvSpPr>
          <p:spPr bwMode="auto">
            <a:xfrm>
              <a:off x="2048" y="2889"/>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6879" name="Rectangle 14"/>
            <p:cNvSpPr>
              <a:spLocks noChangeArrowheads="1"/>
            </p:cNvSpPr>
            <p:nvPr/>
          </p:nvSpPr>
          <p:spPr bwMode="auto">
            <a:xfrm>
              <a:off x="3901" y="1137"/>
              <a:ext cx="2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80" name="Rectangle 15"/>
            <p:cNvSpPr>
              <a:spLocks noChangeArrowheads="1"/>
            </p:cNvSpPr>
            <p:nvPr/>
          </p:nvSpPr>
          <p:spPr bwMode="auto">
            <a:xfrm>
              <a:off x="4010" y="1713"/>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a:t>
              </a:r>
            </a:p>
          </p:txBody>
        </p:sp>
        <p:sp>
          <p:nvSpPr>
            <p:cNvPr id="36881" name="Rectangle 16"/>
            <p:cNvSpPr>
              <a:spLocks noChangeArrowheads="1"/>
            </p:cNvSpPr>
            <p:nvPr/>
          </p:nvSpPr>
          <p:spPr bwMode="auto">
            <a:xfrm>
              <a:off x="3911" y="2297"/>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–50</a:t>
              </a:r>
            </a:p>
          </p:txBody>
        </p:sp>
        <p:sp>
          <p:nvSpPr>
            <p:cNvPr id="36882" name="Rectangle 17"/>
            <p:cNvSpPr>
              <a:spLocks noChangeArrowheads="1"/>
            </p:cNvSpPr>
            <p:nvPr/>
          </p:nvSpPr>
          <p:spPr bwMode="auto">
            <a:xfrm>
              <a:off x="3841" y="2889"/>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–100</a:t>
              </a:r>
            </a:p>
          </p:txBody>
        </p:sp>
        <p:sp>
          <p:nvSpPr>
            <p:cNvPr id="36883" name="Rectangle 18"/>
            <p:cNvSpPr>
              <a:spLocks noChangeArrowheads="1"/>
            </p:cNvSpPr>
            <p:nvPr/>
          </p:nvSpPr>
          <p:spPr bwMode="auto">
            <a:xfrm>
              <a:off x="1067" y="3121"/>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6884" name="Rectangle 19"/>
            <p:cNvSpPr>
              <a:spLocks noChangeArrowheads="1"/>
            </p:cNvSpPr>
            <p:nvPr/>
          </p:nvSpPr>
          <p:spPr bwMode="auto">
            <a:xfrm>
              <a:off x="2819" y="3113"/>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6885" name="Rectangle 20"/>
            <p:cNvSpPr>
              <a:spLocks noChangeArrowheads="1"/>
            </p:cNvSpPr>
            <p:nvPr/>
          </p:nvSpPr>
          <p:spPr bwMode="auto">
            <a:xfrm>
              <a:off x="4707" y="3105"/>
              <a:ext cx="6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Time (msec)</a:t>
              </a:r>
            </a:p>
          </p:txBody>
        </p:sp>
        <p:sp>
          <p:nvSpPr>
            <p:cNvPr id="36886" name="Rectangle 21"/>
            <p:cNvSpPr>
              <a:spLocks noChangeArrowheads="1"/>
            </p:cNvSpPr>
            <p:nvPr/>
          </p:nvSpPr>
          <p:spPr bwMode="auto">
            <a:xfrm>
              <a:off x="955" y="2985"/>
              <a:ext cx="8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0   1   2   3   4   5</a:t>
              </a:r>
            </a:p>
          </p:txBody>
        </p:sp>
        <p:sp>
          <p:nvSpPr>
            <p:cNvPr id="36887" name="Rectangle 22"/>
            <p:cNvSpPr>
              <a:spLocks noChangeArrowheads="1"/>
            </p:cNvSpPr>
            <p:nvPr/>
          </p:nvSpPr>
          <p:spPr bwMode="auto">
            <a:xfrm>
              <a:off x="2737" y="2979"/>
              <a:ext cx="8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0   1   2   3   4   5</a:t>
              </a:r>
            </a:p>
          </p:txBody>
        </p:sp>
        <p:sp>
          <p:nvSpPr>
            <p:cNvPr id="36888" name="Rectangle 23"/>
            <p:cNvSpPr>
              <a:spLocks noChangeArrowheads="1"/>
            </p:cNvSpPr>
            <p:nvPr/>
          </p:nvSpPr>
          <p:spPr bwMode="auto">
            <a:xfrm>
              <a:off x="4519" y="2956"/>
              <a:ext cx="9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0</a:t>
              </a:r>
              <a:r>
                <a:rPr kumimoji="1" lang="en-US" sz="1700">
                  <a:latin typeface="Arial" charset="0"/>
                </a:rPr>
                <a:t>  </a:t>
              </a:r>
              <a:r>
                <a:rPr kumimoji="1" lang="en-US" sz="1200">
                  <a:latin typeface="Arial" charset="0"/>
                </a:rPr>
                <a:t>1</a:t>
              </a:r>
              <a:r>
                <a:rPr kumimoji="1" lang="en-US" sz="1300">
                  <a:latin typeface="Arial" charset="0"/>
                </a:rPr>
                <a:t>   </a:t>
              </a:r>
              <a:r>
                <a:rPr kumimoji="1" lang="en-US" sz="1200">
                  <a:latin typeface="Arial" charset="0"/>
                </a:rPr>
                <a:t>2</a:t>
              </a:r>
              <a:r>
                <a:rPr kumimoji="1" lang="en-US" sz="1700">
                  <a:latin typeface="Arial" charset="0"/>
                </a:rPr>
                <a:t>  </a:t>
              </a:r>
              <a:r>
                <a:rPr kumimoji="1" lang="en-US" sz="1200">
                  <a:latin typeface="Arial" charset="0"/>
                </a:rPr>
                <a:t>3</a:t>
              </a:r>
              <a:r>
                <a:rPr kumimoji="1" lang="en-US" sz="1700">
                  <a:latin typeface="Arial" charset="0"/>
                </a:rPr>
                <a:t>  </a:t>
              </a:r>
              <a:r>
                <a:rPr kumimoji="1" lang="en-US" sz="1200">
                  <a:latin typeface="Arial" charset="0"/>
                </a:rPr>
                <a:t>4</a:t>
              </a:r>
              <a:r>
                <a:rPr kumimoji="1" lang="en-US" sz="1600">
                  <a:latin typeface="Arial" charset="0"/>
                </a:rPr>
                <a:t>   </a:t>
              </a:r>
              <a:r>
                <a:rPr kumimoji="1" lang="en-US" sz="1200">
                  <a:latin typeface="Arial" charset="0"/>
                </a:rPr>
                <a:t>5</a:t>
              </a:r>
              <a:r>
                <a:rPr kumimoji="1" lang="en-US" sz="1700">
                  <a:latin typeface="Arial" charset="0"/>
                </a:rPr>
                <a:t>  </a:t>
              </a:r>
              <a:r>
                <a:rPr kumimoji="1" lang="en-US" sz="1200">
                  <a:latin typeface="Arial" charset="0"/>
                </a:rPr>
                <a:t>6</a:t>
              </a:r>
            </a:p>
          </p:txBody>
        </p:sp>
        <p:sp>
          <p:nvSpPr>
            <p:cNvPr id="36889" name="Rectangle 24"/>
            <p:cNvSpPr>
              <a:spLocks noChangeArrowheads="1"/>
            </p:cNvSpPr>
            <p:nvPr/>
          </p:nvSpPr>
          <p:spPr bwMode="auto">
            <a:xfrm>
              <a:off x="634" y="2297"/>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6890" name="Rectangle 25"/>
            <p:cNvSpPr>
              <a:spLocks noChangeArrowheads="1"/>
            </p:cNvSpPr>
            <p:nvPr/>
          </p:nvSpPr>
          <p:spPr bwMode="auto">
            <a:xfrm>
              <a:off x="2410" y="2281"/>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6891" name="Rectangle 26"/>
            <p:cNvSpPr>
              <a:spLocks noChangeArrowheads="1"/>
            </p:cNvSpPr>
            <p:nvPr/>
          </p:nvSpPr>
          <p:spPr bwMode="auto">
            <a:xfrm>
              <a:off x="4194" y="2289"/>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Threshold</a:t>
              </a:r>
            </a:p>
          </p:txBody>
        </p:sp>
        <p:sp>
          <p:nvSpPr>
            <p:cNvPr id="36892" name="Rectangle 27"/>
            <p:cNvSpPr>
              <a:spLocks noChangeArrowheads="1"/>
            </p:cNvSpPr>
            <p:nvPr/>
          </p:nvSpPr>
          <p:spPr bwMode="auto">
            <a:xfrm>
              <a:off x="608" y="2627"/>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6893" name="Rectangle 28"/>
            <p:cNvSpPr>
              <a:spLocks noChangeArrowheads="1"/>
            </p:cNvSpPr>
            <p:nvPr/>
          </p:nvSpPr>
          <p:spPr bwMode="auto">
            <a:xfrm>
              <a:off x="2382" y="2619"/>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6894" name="Rectangle 29"/>
            <p:cNvSpPr>
              <a:spLocks noChangeArrowheads="1"/>
            </p:cNvSpPr>
            <p:nvPr/>
          </p:nvSpPr>
          <p:spPr bwMode="auto">
            <a:xfrm>
              <a:off x="4168" y="2627"/>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Resting</a:t>
              </a:r>
              <a:br>
                <a:rPr kumimoji="1" lang="en-US" sz="1200">
                  <a:latin typeface="Arial" charset="0"/>
                </a:rPr>
              </a:br>
              <a:r>
                <a:rPr kumimoji="1" lang="en-US" sz="1200">
                  <a:latin typeface="Arial" charset="0"/>
                </a:rPr>
                <a:t>potential</a:t>
              </a:r>
            </a:p>
          </p:txBody>
        </p:sp>
        <p:sp>
          <p:nvSpPr>
            <p:cNvPr id="36895" name="Line 30"/>
            <p:cNvSpPr>
              <a:spLocks noChangeShapeType="1"/>
            </p:cNvSpPr>
            <p:nvPr/>
          </p:nvSpPr>
          <p:spPr bwMode="auto">
            <a:xfrm>
              <a:off x="1289" y="2672"/>
              <a:ext cx="55" cy="1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6896" name="Line 31"/>
            <p:cNvSpPr>
              <a:spLocks noChangeShapeType="1"/>
            </p:cNvSpPr>
            <p:nvPr/>
          </p:nvSpPr>
          <p:spPr bwMode="auto">
            <a:xfrm flipH="1">
              <a:off x="1344" y="2744"/>
              <a:ext cx="44" cy="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6897" name="Rectangle 32"/>
            <p:cNvSpPr>
              <a:spLocks noChangeArrowheads="1"/>
            </p:cNvSpPr>
            <p:nvPr/>
          </p:nvSpPr>
          <p:spPr bwMode="auto">
            <a:xfrm>
              <a:off x="998" y="2760"/>
              <a:ext cx="9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Hyperpolarizations</a:t>
              </a:r>
            </a:p>
          </p:txBody>
        </p:sp>
        <p:sp>
          <p:nvSpPr>
            <p:cNvPr id="36898" name="Line 33"/>
            <p:cNvSpPr>
              <a:spLocks noChangeShapeType="1"/>
            </p:cNvSpPr>
            <p:nvPr/>
          </p:nvSpPr>
          <p:spPr bwMode="auto">
            <a:xfrm>
              <a:off x="3056" y="2564"/>
              <a:ext cx="0" cy="1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6899" name="Line 34"/>
            <p:cNvSpPr>
              <a:spLocks noChangeShapeType="1"/>
            </p:cNvSpPr>
            <p:nvPr/>
          </p:nvSpPr>
          <p:spPr bwMode="auto">
            <a:xfrm flipH="1">
              <a:off x="3060" y="2492"/>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6900" name="Rectangle 35"/>
            <p:cNvSpPr>
              <a:spLocks noChangeArrowheads="1"/>
            </p:cNvSpPr>
            <p:nvPr/>
          </p:nvSpPr>
          <p:spPr bwMode="auto">
            <a:xfrm>
              <a:off x="2814" y="2660"/>
              <a:ext cx="7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Depolarizations</a:t>
              </a:r>
            </a:p>
          </p:txBody>
        </p:sp>
        <p:sp>
          <p:nvSpPr>
            <p:cNvPr id="36901" name="Rectangle 36"/>
            <p:cNvSpPr>
              <a:spLocks noChangeArrowheads="1"/>
            </p:cNvSpPr>
            <p:nvPr/>
          </p:nvSpPr>
          <p:spPr bwMode="auto">
            <a:xfrm rot="-5400000">
              <a:off x="-265" y="1911"/>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6902" name="Rectangle 37"/>
            <p:cNvSpPr>
              <a:spLocks noChangeArrowheads="1"/>
            </p:cNvSpPr>
            <p:nvPr/>
          </p:nvSpPr>
          <p:spPr bwMode="auto">
            <a:xfrm rot="-5400000">
              <a:off x="1455" y="1874"/>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6903" name="Rectangle 38"/>
            <p:cNvSpPr>
              <a:spLocks noChangeArrowheads="1"/>
            </p:cNvSpPr>
            <p:nvPr/>
          </p:nvSpPr>
          <p:spPr bwMode="auto">
            <a:xfrm rot="-5400000">
              <a:off x="3292" y="1897"/>
              <a:ext cx="1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Membrane potential (mV)</a:t>
              </a:r>
            </a:p>
          </p:txBody>
        </p:sp>
        <p:sp>
          <p:nvSpPr>
            <p:cNvPr id="36904" name="AutoShape 39"/>
            <p:cNvSpPr>
              <a:spLocks/>
            </p:cNvSpPr>
            <p:nvPr/>
          </p:nvSpPr>
          <p:spPr bwMode="auto">
            <a:xfrm rot="-5400000">
              <a:off x="1216" y="944"/>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6905" name="Rectangle 40"/>
            <p:cNvSpPr>
              <a:spLocks noChangeArrowheads="1"/>
            </p:cNvSpPr>
            <p:nvPr/>
          </p:nvSpPr>
          <p:spPr bwMode="auto">
            <a:xfrm>
              <a:off x="1056" y="963"/>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Stimuli</a:t>
              </a:r>
            </a:p>
          </p:txBody>
        </p:sp>
        <p:sp>
          <p:nvSpPr>
            <p:cNvPr id="36906" name="AutoShape 41"/>
            <p:cNvSpPr>
              <a:spLocks/>
            </p:cNvSpPr>
            <p:nvPr/>
          </p:nvSpPr>
          <p:spPr bwMode="auto">
            <a:xfrm rot="-5400000">
              <a:off x="3005" y="941"/>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6907" name="Rectangle 42"/>
            <p:cNvSpPr>
              <a:spLocks noChangeArrowheads="1"/>
            </p:cNvSpPr>
            <p:nvPr/>
          </p:nvSpPr>
          <p:spPr bwMode="auto">
            <a:xfrm>
              <a:off x="2837" y="968"/>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Stimuli</a:t>
              </a:r>
            </a:p>
          </p:txBody>
        </p:sp>
        <p:sp>
          <p:nvSpPr>
            <p:cNvPr id="36908" name="AutoShape 43"/>
            <p:cNvSpPr>
              <a:spLocks/>
            </p:cNvSpPr>
            <p:nvPr/>
          </p:nvSpPr>
          <p:spPr bwMode="auto">
            <a:xfrm rot="-5400000">
              <a:off x="4784" y="941"/>
              <a:ext cx="47" cy="432"/>
            </a:xfrm>
            <a:prstGeom prst="rightBrace">
              <a:avLst>
                <a:gd name="adj1" fmla="val 7659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36909" name="Rectangle 44"/>
            <p:cNvSpPr>
              <a:spLocks noChangeArrowheads="1"/>
            </p:cNvSpPr>
            <p:nvPr/>
          </p:nvSpPr>
          <p:spPr bwMode="auto">
            <a:xfrm>
              <a:off x="4133" y="960"/>
              <a:ext cx="1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Stronger depolarizing stimulus</a:t>
              </a:r>
            </a:p>
          </p:txBody>
        </p:sp>
        <p:sp>
          <p:nvSpPr>
            <p:cNvPr id="36910" name="Line 45"/>
            <p:cNvSpPr>
              <a:spLocks noChangeShapeType="1"/>
            </p:cNvSpPr>
            <p:nvPr/>
          </p:nvSpPr>
          <p:spPr bwMode="auto">
            <a:xfrm flipH="1">
              <a:off x="4712" y="1384"/>
              <a:ext cx="3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6911" name="Rectangle 46"/>
            <p:cNvSpPr>
              <a:spLocks noChangeArrowheads="1"/>
            </p:cNvSpPr>
            <p:nvPr/>
          </p:nvSpPr>
          <p:spPr bwMode="auto">
            <a:xfrm>
              <a:off x="4310" y="1280"/>
              <a:ext cx="5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Action</a:t>
              </a:r>
              <a:br>
                <a:rPr kumimoji="1" lang="en-US" sz="1400">
                  <a:latin typeface="Arial" charset="0"/>
                </a:rPr>
              </a:br>
              <a:r>
                <a:rPr kumimoji="1" lang="en-US" sz="1400">
                  <a:latin typeface="Arial" charset="0"/>
                </a:rPr>
                <a:t>potential</a:t>
              </a:r>
            </a:p>
          </p:txBody>
        </p:sp>
        <p:sp>
          <p:nvSpPr>
            <p:cNvPr id="36912" name="Rectangle 47"/>
            <p:cNvSpPr>
              <a:spLocks noChangeArrowheads="1"/>
            </p:cNvSpPr>
            <p:nvPr/>
          </p:nvSpPr>
          <p:spPr bwMode="auto">
            <a:xfrm>
              <a:off x="144" y="3265"/>
              <a:ext cx="178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(a) Graded hyperpolarizations </a:t>
              </a:r>
              <a:br>
                <a:rPr kumimoji="1" lang="en-US" sz="1200" b="1">
                  <a:latin typeface="Arial" charset="0"/>
                </a:rPr>
              </a:br>
              <a:r>
                <a:rPr kumimoji="1" lang="en-US" sz="1200" b="1">
                  <a:latin typeface="Arial" charset="0"/>
                </a:rPr>
                <a:t>produced by two stimuli that </a:t>
              </a:r>
              <a:br>
                <a:rPr kumimoji="1" lang="en-US" sz="1200" b="1">
                  <a:latin typeface="Arial" charset="0"/>
                </a:rPr>
              </a:br>
              <a:r>
                <a:rPr kumimoji="1" lang="en-US" sz="1200" b="1">
                  <a:latin typeface="Arial" charset="0"/>
                </a:rPr>
                <a:t>increase membrane permeability </a:t>
              </a:r>
              <a:br>
                <a:rPr kumimoji="1" lang="en-US" sz="1200" b="1">
                  <a:latin typeface="Arial" charset="0"/>
                </a:rPr>
              </a:br>
              <a:r>
                <a:rPr kumimoji="1" lang="en-US" sz="1200" b="1">
                  <a:latin typeface="Arial" charset="0"/>
                </a:rPr>
                <a:t>to K</a:t>
              </a:r>
              <a:r>
                <a:rPr kumimoji="1" lang="en-US" sz="1200" b="1" baseline="30000">
                  <a:latin typeface="Arial" charset="0"/>
                </a:rPr>
                <a:t>+</a:t>
              </a:r>
              <a:r>
                <a:rPr kumimoji="1" lang="en-US" sz="1200" b="1">
                  <a:latin typeface="Arial" charset="0"/>
                </a:rPr>
                <a:t>.</a:t>
              </a:r>
              <a:r>
                <a:rPr kumimoji="1" lang="en-US" sz="1200">
                  <a:latin typeface="Arial" charset="0"/>
                </a:rPr>
                <a:t> The larger stimulus produces</a:t>
              </a:r>
              <a:br>
                <a:rPr kumimoji="1" lang="en-US" sz="1200">
                  <a:latin typeface="Arial" charset="0"/>
                </a:rPr>
              </a:br>
              <a:r>
                <a:rPr kumimoji="1" lang="en-US" sz="1200">
                  <a:latin typeface="Arial" charset="0"/>
                </a:rPr>
                <a:t>a larger hyperpolarization.</a:t>
              </a:r>
            </a:p>
          </p:txBody>
        </p:sp>
        <p:sp>
          <p:nvSpPr>
            <p:cNvPr id="36913" name="Rectangle 48"/>
            <p:cNvSpPr>
              <a:spLocks noChangeArrowheads="1"/>
            </p:cNvSpPr>
            <p:nvPr/>
          </p:nvSpPr>
          <p:spPr bwMode="auto">
            <a:xfrm>
              <a:off x="1928" y="3271"/>
              <a:ext cx="182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(b) Graded depolarizations produced </a:t>
              </a:r>
              <a:br>
                <a:rPr kumimoji="1" lang="en-US" sz="1200" b="1">
                  <a:latin typeface="Arial" charset="0"/>
                </a:rPr>
              </a:br>
              <a:r>
                <a:rPr kumimoji="1" lang="en-US" sz="1200" b="1">
                  <a:latin typeface="Arial" charset="0"/>
                </a:rPr>
                <a:t>by two stimuli that increase </a:t>
              </a:r>
              <a:br>
                <a:rPr kumimoji="1" lang="en-US" sz="1200" b="1">
                  <a:latin typeface="Arial" charset="0"/>
                </a:rPr>
              </a:br>
              <a:r>
                <a:rPr kumimoji="1" lang="en-US" sz="1200" b="1">
                  <a:latin typeface="Arial" charset="0"/>
                </a:rPr>
                <a:t>membrane permeability to Na+.</a:t>
              </a:r>
              <a:r>
                <a:rPr kumimoji="1" lang="en-US" sz="1200">
                  <a:latin typeface="Arial" charset="0"/>
                </a:rPr>
                <a:t/>
              </a:r>
              <a:br>
                <a:rPr kumimoji="1" lang="en-US" sz="1200">
                  <a:latin typeface="Arial" charset="0"/>
                </a:rPr>
              </a:br>
              <a:r>
                <a:rPr kumimoji="1" lang="en-US" sz="1200">
                  <a:latin typeface="Arial" charset="0"/>
                </a:rPr>
                <a:t>The larger stimulus produces a</a:t>
              </a:r>
              <a:br>
                <a:rPr kumimoji="1" lang="en-US" sz="1200">
                  <a:latin typeface="Arial" charset="0"/>
                </a:rPr>
              </a:br>
              <a:r>
                <a:rPr kumimoji="1" lang="en-US" sz="1200">
                  <a:latin typeface="Arial" charset="0"/>
                </a:rPr>
                <a:t>larger depolarization.</a:t>
              </a:r>
            </a:p>
          </p:txBody>
        </p:sp>
        <p:sp>
          <p:nvSpPr>
            <p:cNvPr id="36914" name="Rectangle 49"/>
            <p:cNvSpPr>
              <a:spLocks noChangeArrowheads="1"/>
            </p:cNvSpPr>
            <p:nvPr/>
          </p:nvSpPr>
          <p:spPr bwMode="auto">
            <a:xfrm>
              <a:off x="3768" y="3280"/>
              <a:ext cx="170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28600" indent="-228600"/>
              <a:r>
                <a:rPr kumimoji="1" lang="en-US" sz="1200" b="1">
                  <a:latin typeface="Arial" charset="0"/>
                </a:rPr>
                <a:t>(c) Action potential triggered by a </a:t>
              </a:r>
              <a:br>
                <a:rPr kumimoji="1" lang="en-US" sz="1200" b="1">
                  <a:latin typeface="Arial" charset="0"/>
                </a:rPr>
              </a:br>
              <a:r>
                <a:rPr kumimoji="1" lang="en-US" sz="1200" b="1">
                  <a:latin typeface="Arial" charset="0"/>
                </a:rPr>
                <a:t>depolarization that reaches the </a:t>
              </a:r>
              <a:br>
                <a:rPr kumimoji="1" lang="en-US" sz="1200" b="1">
                  <a:latin typeface="Arial" charset="0"/>
                </a:rPr>
              </a:br>
              <a:r>
                <a:rPr kumimoji="1" lang="en-US" sz="1200" b="1">
                  <a:latin typeface="Arial" charset="0"/>
                </a:rPr>
                <a:t>threshold.</a:t>
              </a:r>
            </a:p>
          </p:txBody>
        </p:sp>
      </p:grpSp>
      <p:sp>
        <p:nvSpPr>
          <p:cNvPr id="36869" name="Rectangle 50"/>
          <p:cNvSpPr>
            <a:spLocks noChangeArrowheads="1"/>
          </p:cNvSpPr>
          <p:nvPr/>
        </p:nvSpPr>
        <p:spPr bwMode="auto">
          <a:xfrm>
            <a:off x="0" y="53340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If you stimulate a cell by changing its charge from negative (hyperpolarized) to positive (depolarized) and if the stimulus is strong enough to reach a threshold then the cell shows a spike of depolarization.</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45_06_potential_chang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85471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p:cNvSpPr txBox="1">
            <a:spLocks noChangeArrowheads="1"/>
          </p:cNvSpPr>
          <p:nvPr/>
        </p:nvSpPr>
        <p:spPr bwMode="auto">
          <a:xfrm>
            <a:off x="1981200" y="152400"/>
            <a:ext cx="516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s-ES_tradnl"/>
              <a:t>The anatomy of an action potential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85820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Line 4"/>
          <p:cNvSpPr>
            <a:spLocks noChangeShapeType="1"/>
          </p:cNvSpPr>
          <p:nvPr/>
        </p:nvSpPr>
        <p:spPr bwMode="auto">
          <a:xfrm flipV="1">
            <a:off x="2806700" y="5511800"/>
            <a:ext cx="0" cy="255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38916" name="Group 5"/>
          <p:cNvGrpSpPr>
            <a:grpSpLocks/>
          </p:cNvGrpSpPr>
          <p:nvPr/>
        </p:nvGrpSpPr>
        <p:grpSpPr bwMode="auto">
          <a:xfrm>
            <a:off x="407988" y="5030788"/>
            <a:ext cx="3806825" cy="915987"/>
            <a:chOff x="942" y="3184"/>
            <a:chExt cx="1819" cy="458"/>
          </a:xfrm>
        </p:grpSpPr>
        <p:sp>
          <p:nvSpPr>
            <p:cNvPr id="39055" name="Text Box 6"/>
            <p:cNvSpPr txBox="1">
              <a:spLocks noChangeArrowheads="1"/>
            </p:cNvSpPr>
            <p:nvPr/>
          </p:nvSpPr>
          <p:spPr bwMode="auto">
            <a:xfrm>
              <a:off x="951" y="3520"/>
              <a:ext cx="59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Plasma membrane</a:t>
              </a:r>
            </a:p>
          </p:txBody>
        </p:sp>
        <p:sp>
          <p:nvSpPr>
            <p:cNvPr id="39056" name="Text Box 7"/>
            <p:cNvSpPr txBox="1">
              <a:spLocks noChangeArrowheads="1"/>
            </p:cNvSpPr>
            <p:nvPr/>
          </p:nvSpPr>
          <p:spPr bwMode="auto">
            <a:xfrm>
              <a:off x="942" y="3184"/>
              <a:ext cx="55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Extracellular fluid</a:t>
              </a:r>
            </a:p>
          </p:txBody>
        </p:sp>
        <p:grpSp>
          <p:nvGrpSpPr>
            <p:cNvPr id="39057" name="Group 8"/>
            <p:cNvGrpSpPr>
              <a:grpSpLocks/>
            </p:cNvGrpSpPr>
            <p:nvPr/>
          </p:nvGrpSpPr>
          <p:grpSpPr bwMode="auto">
            <a:xfrm>
              <a:off x="2192" y="3192"/>
              <a:ext cx="569" cy="280"/>
              <a:chOff x="2192" y="3192"/>
              <a:chExt cx="569" cy="280"/>
            </a:xfrm>
          </p:grpSpPr>
          <p:sp>
            <p:nvSpPr>
              <p:cNvPr id="39059" name="Line 9"/>
              <p:cNvSpPr>
                <a:spLocks noChangeShapeType="1"/>
              </p:cNvSpPr>
              <p:nvPr/>
            </p:nvSpPr>
            <p:spPr bwMode="auto">
              <a:xfrm flipV="1">
                <a:off x="2192" y="3360"/>
                <a:ext cx="256" cy="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060" name="Line 10"/>
              <p:cNvSpPr>
                <a:spLocks noChangeShapeType="1"/>
              </p:cNvSpPr>
              <p:nvPr/>
            </p:nvSpPr>
            <p:spPr bwMode="auto">
              <a:xfrm>
                <a:off x="2448" y="3360"/>
                <a:ext cx="112" cy="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061" name="Text Box 11"/>
              <p:cNvSpPr txBox="1">
                <a:spLocks noChangeArrowheads="1"/>
              </p:cNvSpPr>
              <p:nvPr/>
            </p:nvSpPr>
            <p:spPr bwMode="auto">
              <a:xfrm>
                <a:off x="2436" y="3192"/>
                <a:ext cx="32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kumimoji="1" lang="en-US" sz="900">
                    <a:latin typeface="Arial" charset="0"/>
                  </a:rPr>
                  <a:t>Activation</a:t>
                </a:r>
                <a:br>
                  <a:rPr kumimoji="1" lang="en-US" sz="900">
                    <a:latin typeface="Arial" charset="0"/>
                  </a:rPr>
                </a:br>
                <a:r>
                  <a:rPr kumimoji="1" lang="en-US" sz="900">
                    <a:latin typeface="Arial" charset="0"/>
                  </a:rPr>
                  <a:t>gates</a:t>
                </a:r>
              </a:p>
            </p:txBody>
          </p:sp>
        </p:grpSp>
        <p:sp>
          <p:nvSpPr>
            <p:cNvPr id="39058" name="Text Box 12"/>
            <p:cNvSpPr txBox="1">
              <a:spLocks noChangeArrowheads="1"/>
            </p:cNvSpPr>
            <p:nvPr/>
          </p:nvSpPr>
          <p:spPr bwMode="auto">
            <a:xfrm>
              <a:off x="1888" y="3216"/>
              <a:ext cx="34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900">
                  <a:latin typeface="Arial" charset="0"/>
                </a:rPr>
                <a:t>Potassium</a:t>
              </a:r>
              <a:br>
                <a:rPr kumimoji="1" lang="en-US" sz="900">
                  <a:latin typeface="Arial" charset="0"/>
                </a:rPr>
              </a:br>
              <a:r>
                <a:rPr kumimoji="1" lang="en-US" sz="900">
                  <a:latin typeface="Arial" charset="0"/>
                </a:rPr>
                <a:t>channel</a:t>
              </a:r>
            </a:p>
          </p:txBody>
        </p:sp>
      </p:grpSp>
      <p:grpSp>
        <p:nvGrpSpPr>
          <p:cNvPr id="38917" name="Group 13"/>
          <p:cNvGrpSpPr>
            <a:grpSpLocks/>
          </p:cNvGrpSpPr>
          <p:nvPr/>
        </p:nvGrpSpPr>
        <p:grpSpPr bwMode="auto">
          <a:xfrm>
            <a:off x="3570288" y="6121400"/>
            <a:ext cx="762000" cy="452438"/>
            <a:chOff x="2453" y="3729"/>
            <a:chExt cx="364" cy="226"/>
          </a:xfrm>
        </p:grpSpPr>
        <p:sp>
          <p:nvSpPr>
            <p:cNvPr id="39053" name="Text Box 14"/>
            <p:cNvSpPr txBox="1">
              <a:spLocks noChangeArrowheads="1"/>
            </p:cNvSpPr>
            <p:nvPr/>
          </p:nvSpPr>
          <p:spPr bwMode="auto">
            <a:xfrm>
              <a:off x="2453" y="3773"/>
              <a:ext cx="36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900">
                  <a:latin typeface="Arial" charset="0"/>
                </a:rPr>
                <a:t>Inactivation</a:t>
              </a:r>
              <a:br>
                <a:rPr kumimoji="1" lang="en-US" sz="900">
                  <a:latin typeface="Arial" charset="0"/>
                </a:rPr>
              </a:br>
              <a:r>
                <a:rPr kumimoji="1" lang="en-US" sz="900">
                  <a:latin typeface="Arial" charset="0"/>
                </a:rPr>
                <a:t>gate</a:t>
              </a:r>
            </a:p>
          </p:txBody>
        </p:sp>
        <p:sp>
          <p:nvSpPr>
            <p:cNvPr id="39054" name="Line 15"/>
            <p:cNvSpPr>
              <a:spLocks noChangeShapeType="1"/>
            </p:cNvSpPr>
            <p:nvPr/>
          </p:nvSpPr>
          <p:spPr bwMode="auto">
            <a:xfrm>
              <a:off x="2592" y="3729"/>
              <a:ext cx="96"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38918" name="Text Box 16"/>
          <p:cNvSpPr txBox="1">
            <a:spLocks noChangeArrowheads="1"/>
          </p:cNvSpPr>
          <p:nvPr/>
        </p:nvSpPr>
        <p:spPr bwMode="auto">
          <a:xfrm>
            <a:off x="3770313" y="3365500"/>
            <a:ext cx="692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Threshold</a:t>
            </a:r>
          </a:p>
        </p:txBody>
      </p:sp>
      <p:sp>
        <p:nvSpPr>
          <p:cNvPr id="38919" name="Text Box 17"/>
          <p:cNvSpPr txBox="1">
            <a:spLocks noChangeArrowheads="1"/>
          </p:cNvSpPr>
          <p:nvPr/>
        </p:nvSpPr>
        <p:spPr bwMode="auto">
          <a:xfrm>
            <a:off x="450850" y="5911850"/>
            <a:ext cx="124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  –  –  –  –  –  –</a:t>
            </a:r>
          </a:p>
        </p:txBody>
      </p:sp>
      <p:sp>
        <p:nvSpPr>
          <p:cNvPr id="38920" name="Text Box 18"/>
          <p:cNvSpPr txBox="1">
            <a:spLocks noChangeArrowheads="1"/>
          </p:cNvSpPr>
          <p:nvPr/>
        </p:nvSpPr>
        <p:spPr bwMode="auto">
          <a:xfrm>
            <a:off x="438150" y="5459413"/>
            <a:ext cx="1271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  +  +  +  +  +  +</a:t>
            </a:r>
          </a:p>
        </p:txBody>
      </p:sp>
      <p:sp>
        <p:nvSpPr>
          <p:cNvPr id="38921" name="Text Box 19"/>
          <p:cNvSpPr txBox="1">
            <a:spLocks noChangeArrowheads="1"/>
          </p:cNvSpPr>
          <p:nvPr/>
        </p:nvSpPr>
        <p:spPr bwMode="auto">
          <a:xfrm>
            <a:off x="3198813" y="5475288"/>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8922" name="Text Box 20"/>
          <p:cNvSpPr txBox="1">
            <a:spLocks noChangeArrowheads="1"/>
          </p:cNvSpPr>
          <p:nvPr/>
        </p:nvSpPr>
        <p:spPr bwMode="auto">
          <a:xfrm>
            <a:off x="4070350" y="547052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nvGrpSpPr>
          <p:cNvPr id="38923" name="Group 21"/>
          <p:cNvGrpSpPr>
            <a:grpSpLocks/>
          </p:cNvGrpSpPr>
          <p:nvPr/>
        </p:nvGrpSpPr>
        <p:grpSpPr bwMode="auto">
          <a:xfrm>
            <a:off x="2320925" y="5470525"/>
            <a:ext cx="407988" cy="717550"/>
            <a:chOff x="1856" y="3404"/>
            <a:chExt cx="195" cy="358"/>
          </a:xfrm>
        </p:grpSpPr>
        <p:sp>
          <p:nvSpPr>
            <p:cNvPr id="39051" name="Text Box 22"/>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52" name="Text Box 23"/>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sp>
        <p:nvSpPr>
          <p:cNvPr id="38924" name="Text Box 24"/>
          <p:cNvSpPr txBox="1">
            <a:spLocks noChangeArrowheads="1"/>
          </p:cNvSpPr>
          <p:nvPr/>
        </p:nvSpPr>
        <p:spPr bwMode="auto">
          <a:xfrm>
            <a:off x="3190875" y="5946775"/>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8925" name="Text Box 25"/>
          <p:cNvSpPr txBox="1">
            <a:spLocks noChangeArrowheads="1"/>
          </p:cNvSpPr>
          <p:nvPr/>
        </p:nvSpPr>
        <p:spPr bwMode="auto">
          <a:xfrm>
            <a:off x="4065588" y="5943600"/>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nvGrpSpPr>
          <p:cNvPr id="38926" name="Group 26"/>
          <p:cNvGrpSpPr>
            <a:grpSpLocks/>
          </p:cNvGrpSpPr>
          <p:nvPr/>
        </p:nvGrpSpPr>
        <p:grpSpPr bwMode="auto">
          <a:xfrm>
            <a:off x="2676525" y="2997200"/>
            <a:ext cx="407988" cy="717550"/>
            <a:chOff x="1856" y="3404"/>
            <a:chExt cx="195" cy="358"/>
          </a:xfrm>
        </p:grpSpPr>
        <p:sp>
          <p:nvSpPr>
            <p:cNvPr id="39049" name="Text Box 27"/>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50" name="Text Box 28"/>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8927" name="Group 29"/>
          <p:cNvGrpSpPr>
            <a:grpSpLocks/>
          </p:cNvGrpSpPr>
          <p:nvPr/>
        </p:nvGrpSpPr>
        <p:grpSpPr bwMode="auto">
          <a:xfrm>
            <a:off x="1778000" y="2989263"/>
            <a:ext cx="411163" cy="717550"/>
            <a:chOff x="1854" y="3404"/>
            <a:chExt cx="197" cy="358"/>
          </a:xfrm>
        </p:grpSpPr>
        <p:sp>
          <p:nvSpPr>
            <p:cNvPr id="39047" name="Text Box 30"/>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48" name="Text Box 31"/>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8928" name="Group 32"/>
          <p:cNvGrpSpPr>
            <a:grpSpLocks/>
          </p:cNvGrpSpPr>
          <p:nvPr/>
        </p:nvGrpSpPr>
        <p:grpSpPr bwMode="auto">
          <a:xfrm>
            <a:off x="890588" y="2989263"/>
            <a:ext cx="411162" cy="717550"/>
            <a:chOff x="1854" y="3404"/>
            <a:chExt cx="197" cy="358"/>
          </a:xfrm>
        </p:grpSpPr>
        <p:sp>
          <p:nvSpPr>
            <p:cNvPr id="39045" name="Text Box 33"/>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46" name="Text Box 34"/>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8929" name="Group 35"/>
          <p:cNvGrpSpPr>
            <a:grpSpLocks/>
          </p:cNvGrpSpPr>
          <p:nvPr/>
        </p:nvGrpSpPr>
        <p:grpSpPr bwMode="auto">
          <a:xfrm>
            <a:off x="6350" y="2997200"/>
            <a:ext cx="407988" cy="717550"/>
            <a:chOff x="1856" y="3404"/>
            <a:chExt cx="195" cy="358"/>
          </a:xfrm>
        </p:grpSpPr>
        <p:sp>
          <p:nvSpPr>
            <p:cNvPr id="39043" name="Text Box 36"/>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44" name="Text Box 37"/>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8930" name="Group 38"/>
          <p:cNvGrpSpPr>
            <a:grpSpLocks/>
          </p:cNvGrpSpPr>
          <p:nvPr/>
        </p:nvGrpSpPr>
        <p:grpSpPr bwMode="auto">
          <a:xfrm>
            <a:off x="5556250" y="4875213"/>
            <a:ext cx="3079750" cy="723900"/>
            <a:chOff x="3401" y="3106"/>
            <a:chExt cx="1472" cy="362"/>
          </a:xfrm>
        </p:grpSpPr>
        <p:grpSp>
          <p:nvGrpSpPr>
            <p:cNvPr id="39031" name="Group 39"/>
            <p:cNvGrpSpPr>
              <a:grpSpLocks/>
            </p:cNvGrpSpPr>
            <p:nvPr/>
          </p:nvGrpSpPr>
          <p:grpSpPr bwMode="auto">
            <a:xfrm>
              <a:off x="4676" y="3110"/>
              <a:ext cx="197" cy="358"/>
              <a:chOff x="1854" y="3404"/>
              <a:chExt cx="197" cy="358"/>
            </a:xfrm>
          </p:grpSpPr>
          <p:sp>
            <p:nvSpPr>
              <p:cNvPr id="39041" name="Text Box 40"/>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42" name="Text Box 41"/>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32" name="Group 42"/>
            <p:cNvGrpSpPr>
              <a:grpSpLocks/>
            </p:cNvGrpSpPr>
            <p:nvPr/>
          </p:nvGrpSpPr>
          <p:grpSpPr bwMode="auto">
            <a:xfrm>
              <a:off x="4262" y="3106"/>
              <a:ext cx="195" cy="358"/>
              <a:chOff x="1856" y="3404"/>
              <a:chExt cx="195" cy="358"/>
            </a:xfrm>
          </p:grpSpPr>
          <p:sp>
            <p:nvSpPr>
              <p:cNvPr id="39039" name="Text Box 43"/>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40" name="Text Box 44"/>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33" name="Group 45"/>
            <p:cNvGrpSpPr>
              <a:grpSpLocks/>
            </p:cNvGrpSpPr>
            <p:nvPr/>
          </p:nvGrpSpPr>
          <p:grpSpPr bwMode="auto">
            <a:xfrm>
              <a:off x="3837" y="3106"/>
              <a:ext cx="196" cy="358"/>
              <a:chOff x="1855" y="3404"/>
              <a:chExt cx="196" cy="358"/>
            </a:xfrm>
          </p:grpSpPr>
          <p:sp>
            <p:nvSpPr>
              <p:cNvPr id="39037" name="Text Box 46"/>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38" name="Text Box 47"/>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34" name="Group 48"/>
            <p:cNvGrpSpPr>
              <a:grpSpLocks/>
            </p:cNvGrpSpPr>
            <p:nvPr/>
          </p:nvGrpSpPr>
          <p:grpSpPr bwMode="auto">
            <a:xfrm>
              <a:off x="3401" y="3110"/>
              <a:ext cx="198" cy="358"/>
              <a:chOff x="1855" y="3404"/>
              <a:chExt cx="198" cy="358"/>
            </a:xfrm>
          </p:grpSpPr>
          <p:sp>
            <p:nvSpPr>
              <p:cNvPr id="39035" name="Text Box 49"/>
              <p:cNvSpPr txBox="1">
                <a:spLocks noChangeArrowheads="1"/>
              </p:cNvSpPr>
              <p:nvPr/>
            </p:nvSpPr>
            <p:spPr bwMode="auto">
              <a:xfrm>
                <a:off x="1860"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36" name="Text Box 50"/>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grpSp>
        <p:nvGrpSpPr>
          <p:cNvPr id="38931" name="Group 51"/>
          <p:cNvGrpSpPr>
            <a:grpSpLocks/>
          </p:cNvGrpSpPr>
          <p:nvPr/>
        </p:nvGrpSpPr>
        <p:grpSpPr bwMode="auto">
          <a:xfrm>
            <a:off x="5530850" y="728663"/>
            <a:ext cx="3079750" cy="723900"/>
            <a:chOff x="3401" y="3106"/>
            <a:chExt cx="1472" cy="362"/>
          </a:xfrm>
        </p:grpSpPr>
        <p:grpSp>
          <p:nvGrpSpPr>
            <p:cNvPr id="39019" name="Group 52"/>
            <p:cNvGrpSpPr>
              <a:grpSpLocks/>
            </p:cNvGrpSpPr>
            <p:nvPr/>
          </p:nvGrpSpPr>
          <p:grpSpPr bwMode="auto">
            <a:xfrm>
              <a:off x="4678" y="3110"/>
              <a:ext cx="195" cy="358"/>
              <a:chOff x="1856" y="3404"/>
              <a:chExt cx="195" cy="358"/>
            </a:xfrm>
          </p:grpSpPr>
          <p:sp>
            <p:nvSpPr>
              <p:cNvPr id="39029" name="Text Box 53"/>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30" name="Text Box 54"/>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20" name="Group 55"/>
            <p:cNvGrpSpPr>
              <a:grpSpLocks/>
            </p:cNvGrpSpPr>
            <p:nvPr/>
          </p:nvGrpSpPr>
          <p:grpSpPr bwMode="auto">
            <a:xfrm>
              <a:off x="4261" y="3106"/>
              <a:ext cx="197" cy="358"/>
              <a:chOff x="1855" y="3404"/>
              <a:chExt cx="197" cy="358"/>
            </a:xfrm>
          </p:grpSpPr>
          <p:sp>
            <p:nvSpPr>
              <p:cNvPr id="39027" name="Text Box 56"/>
              <p:cNvSpPr txBox="1">
                <a:spLocks noChangeArrowheads="1"/>
              </p:cNvSpPr>
              <p:nvPr/>
            </p:nvSpPr>
            <p:spPr bwMode="auto">
              <a:xfrm>
                <a:off x="1859"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28" name="Text Box 57"/>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21" name="Group 58"/>
            <p:cNvGrpSpPr>
              <a:grpSpLocks/>
            </p:cNvGrpSpPr>
            <p:nvPr/>
          </p:nvGrpSpPr>
          <p:grpSpPr bwMode="auto">
            <a:xfrm>
              <a:off x="3837" y="3106"/>
              <a:ext cx="197" cy="358"/>
              <a:chOff x="1855" y="3404"/>
              <a:chExt cx="197" cy="358"/>
            </a:xfrm>
          </p:grpSpPr>
          <p:sp>
            <p:nvSpPr>
              <p:cNvPr id="39025" name="Text Box 59"/>
              <p:cNvSpPr txBox="1">
                <a:spLocks noChangeArrowheads="1"/>
              </p:cNvSpPr>
              <p:nvPr/>
            </p:nvSpPr>
            <p:spPr bwMode="auto">
              <a:xfrm>
                <a:off x="1859"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26" name="Text Box 60"/>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22" name="Group 61"/>
            <p:cNvGrpSpPr>
              <a:grpSpLocks/>
            </p:cNvGrpSpPr>
            <p:nvPr/>
          </p:nvGrpSpPr>
          <p:grpSpPr bwMode="auto">
            <a:xfrm>
              <a:off x="3401" y="3110"/>
              <a:ext cx="198" cy="358"/>
              <a:chOff x="1855" y="3404"/>
              <a:chExt cx="198" cy="358"/>
            </a:xfrm>
          </p:grpSpPr>
          <p:sp>
            <p:nvSpPr>
              <p:cNvPr id="39023" name="Text Box 62"/>
              <p:cNvSpPr txBox="1">
                <a:spLocks noChangeArrowheads="1"/>
              </p:cNvSpPr>
              <p:nvPr/>
            </p:nvSpPr>
            <p:spPr bwMode="auto">
              <a:xfrm>
                <a:off x="1860"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24" name="Text Box 63"/>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grpSp>
        <p:nvGrpSpPr>
          <p:cNvPr id="38932" name="Group 64"/>
          <p:cNvGrpSpPr>
            <a:grpSpLocks/>
          </p:cNvGrpSpPr>
          <p:nvPr/>
        </p:nvGrpSpPr>
        <p:grpSpPr bwMode="auto">
          <a:xfrm>
            <a:off x="577850" y="412750"/>
            <a:ext cx="3079750" cy="723900"/>
            <a:chOff x="3399" y="3106"/>
            <a:chExt cx="1472" cy="362"/>
          </a:xfrm>
        </p:grpSpPr>
        <p:grpSp>
          <p:nvGrpSpPr>
            <p:cNvPr id="39007" name="Group 65"/>
            <p:cNvGrpSpPr>
              <a:grpSpLocks/>
            </p:cNvGrpSpPr>
            <p:nvPr/>
          </p:nvGrpSpPr>
          <p:grpSpPr bwMode="auto">
            <a:xfrm>
              <a:off x="4676" y="3110"/>
              <a:ext cx="195" cy="358"/>
              <a:chOff x="1854" y="3404"/>
              <a:chExt cx="195" cy="358"/>
            </a:xfrm>
          </p:grpSpPr>
          <p:sp>
            <p:nvSpPr>
              <p:cNvPr id="39017" name="Text Box 66"/>
              <p:cNvSpPr txBox="1">
                <a:spLocks noChangeArrowheads="1"/>
              </p:cNvSpPr>
              <p:nvPr/>
            </p:nvSpPr>
            <p:spPr bwMode="auto">
              <a:xfrm>
                <a:off x="1860"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18" name="Text Box 67"/>
              <p:cNvSpPr txBox="1">
                <a:spLocks noChangeArrowheads="1"/>
              </p:cNvSpPr>
              <p:nvPr/>
            </p:nvSpPr>
            <p:spPr bwMode="auto">
              <a:xfrm>
                <a:off x="1854"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08" name="Group 68"/>
            <p:cNvGrpSpPr>
              <a:grpSpLocks/>
            </p:cNvGrpSpPr>
            <p:nvPr/>
          </p:nvGrpSpPr>
          <p:grpSpPr bwMode="auto">
            <a:xfrm>
              <a:off x="4261" y="3106"/>
              <a:ext cx="193" cy="358"/>
              <a:chOff x="1855" y="3404"/>
              <a:chExt cx="193" cy="358"/>
            </a:xfrm>
          </p:grpSpPr>
          <p:sp>
            <p:nvSpPr>
              <p:cNvPr id="39015" name="Text Box 69"/>
              <p:cNvSpPr txBox="1">
                <a:spLocks noChangeArrowheads="1"/>
              </p:cNvSpPr>
              <p:nvPr/>
            </p:nvSpPr>
            <p:spPr bwMode="auto">
              <a:xfrm>
                <a:off x="1860" y="3404"/>
                <a:ext cx="18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16" name="Text Box 70"/>
              <p:cNvSpPr txBox="1">
                <a:spLocks noChangeArrowheads="1"/>
              </p:cNvSpPr>
              <p:nvPr/>
            </p:nvSpPr>
            <p:spPr bwMode="auto">
              <a:xfrm>
                <a:off x="1855"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09" name="Group 71"/>
            <p:cNvGrpSpPr>
              <a:grpSpLocks/>
            </p:cNvGrpSpPr>
            <p:nvPr/>
          </p:nvGrpSpPr>
          <p:grpSpPr bwMode="auto">
            <a:xfrm>
              <a:off x="3838" y="3106"/>
              <a:ext cx="193" cy="358"/>
              <a:chOff x="1856" y="3404"/>
              <a:chExt cx="193" cy="358"/>
            </a:xfrm>
          </p:grpSpPr>
          <p:sp>
            <p:nvSpPr>
              <p:cNvPr id="39013" name="Text Box 72"/>
              <p:cNvSpPr txBox="1">
                <a:spLocks noChangeArrowheads="1"/>
              </p:cNvSpPr>
              <p:nvPr/>
            </p:nvSpPr>
            <p:spPr bwMode="auto">
              <a:xfrm>
                <a:off x="1860"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14" name="Text Box 73"/>
              <p:cNvSpPr txBox="1">
                <a:spLocks noChangeArrowheads="1"/>
              </p:cNvSpPr>
              <p:nvPr/>
            </p:nvSpPr>
            <p:spPr bwMode="auto">
              <a:xfrm>
                <a:off x="1856"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010" name="Group 74"/>
            <p:cNvGrpSpPr>
              <a:grpSpLocks/>
            </p:cNvGrpSpPr>
            <p:nvPr/>
          </p:nvGrpSpPr>
          <p:grpSpPr bwMode="auto">
            <a:xfrm>
              <a:off x="3399" y="3110"/>
              <a:ext cx="195" cy="358"/>
              <a:chOff x="1853" y="3404"/>
              <a:chExt cx="195" cy="358"/>
            </a:xfrm>
          </p:grpSpPr>
          <p:sp>
            <p:nvSpPr>
              <p:cNvPr id="39011" name="Text Box 75"/>
              <p:cNvSpPr txBox="1">
                <a:spLocks noChangeArrowheads="1"/>
              </p:cNvSpPr>
              <p:nvPr/>
            </p:nvSpPr>
            <p:spPr bwMode="auto">
              <a:xfrm>
                <a:off x="1859"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012" name="Text Box 76"/>
              <p:cNvSpPr txBox="1">
                <a:spLocks noChangeArrowheads="1"/>
              </p:cNvSpPr>
              <p:nvPr/>
            </p:nvSpPr>
            <p:spPr bwMode="auto">
              <a:xfrm>
                <a:off x="1853"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sp>
        <p:nvSpPr>
          <p:cNvPr id="38933" name="Text Box 77"/>
          <p:cNvSpPr txBox="1">
            <a:spLocks noChangeArrowheads="1"/>
          </p:cNvSpPr>
          <p:nvPr/>
        </p:nvSpPr>
        <p:spPr bwMode="auto">
          <a:xfrm>
            <a:off x="1654175" y="161925"/>
            <a:ext cx="350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34" name="Text Box 78"/>
          <p:cNvSpPr txBox="1">
            <a:spLocks noChangeArrowheads="1"/>
          </p:cNvSpPr>
          <p:nvPr/>
        </p:nvSpPr>
        <p:spPr bwMode="auto">
          <a:xfrm>
            <a:off x="3303588" y="168275"/>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35" name="Text Box 79"/>
          <p:cNvSpPr txBox="1">
            <a:spLocks noChangeArrowheads="1"/>
          </p:cNvSpPr>
          <p:nvPr/>
        </p:nvSpPr>
        <p:spPr bwMode="auto">
          <a:xfrm>
            <a:off x="2193925" y="1208088"/>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8936" name="Text Box 80"/>
          <p:cNvSpPr txBox="1">
            <a:spLocks noChangeArrowheads="1"/>
          </p:cNvSpPr>
          <p:nvPr/>
        </p:nvSpPr>
        <p:spPr bwMode="auto">
          <a:xfrm>
            <a:off x="5821363" y="419100"/>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37" name="Text Box 81"/>
          <p:cNvSpPr txBox="1">
            <a:spLocks noChangeArrowheads="1"/>
          </p:cNvSpPr>
          <p:nvPr/>
        </p:nvSpPr>
        <p:spPr bwMode="auto">
          <a:xfrm>
            <a:off x="7615238" y="407988"/>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38" name="Text Box 82"/>
          <p:cNvSpPr txBox="1">
            <a:spLocks noChangeArrowheads="1"/>
          </p:cNvSpPr>
          <p:nvPr/>
        </p:nvSpPr>
        <p:spPr bwMode="auto">
          <a:xfrm>
            <a:off x="7283450" y="1463675"/>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8939" name="Text Box 83"/>
          <p:cNvSpPr txBox="1">
            <a:spLocks noChangeArrowheads="1"/>
          </p:cNvSpPr>
          <p:nvPr/>
        </p:nvSpPr>
        <p:spPr bwMode="auto">
          <a:xfrm>
            <a:off x="5821363" y="4597400"/>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40" name="Text Box 84"/>
          <p:cNvSpPr txBox="1">
            <a:spLocks noChangeArrowheads="1"/>
          </p:cNvSpPr>
          <p:nvPr/>
        </p:nvSpPr>
        <p:spPr bwMode="auto">
          <a:xfrm>
            <a:off x="7566025" y="4602163"/>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41" name="Text Box 85"/>
          <p:cNvSpPr txBox="1">
            <a:spLocks noChangeArrowheads="1"/>
          </p:cNvSpPr>
          <p:nvPr/>
        </p:nvSpPr>
        <p:spPr bwMode="auto">
          <a:xfrm>
            <a:off x="7334250" y="5610225"/>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8942" name="Text Box 86"/>
          <p:cNvSpPr txBox="1">
            <a:spLocks noChangeArrowheads="1"/>
          </p:cNvSpPr>
          <p:nvPr/>
        </p:nvSpPr>
        <p:spPr bwMode="auto">
          <a:xfrm>
            <a:off x="1671638" y="517366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43" name="Text Box 87"/>
          <p:cNvSpPr txBox="1">
            <a:spLocks noChangeArrowheads="1"/>
          </p:cNvSpPr>
          <p:nvPr/>
        </p:nvSpPr>
        <p:spPr bwMode="auto">
          <a:xfrm>
            <a:off x="3063875" y="6234113"/>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8944" name="Text Box 88"/>
          <p:cNvSpPr txBox="1">
            <a:spLocks noChangeArrowheads="1"/>
          </p:cNvSpPr>
          <p:nvPr/>
        </p:nvSpPr>
        <p:spPr bwMode="auto">
          <a:xfrm>
            <a:off x="1958975" y="3657600"/>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8945" name="Text Box 89"/>
          <p:cNvSpPr txBox="1">
            <a:spLocks noChangeArrowheads="1"/>
          </p:cNvSpPr>
          <p:nvPr/>
        </p:nvSpPr>
        <p:spPr bwMode="auto">
          <a:xfrm>
            <a:off x="1076325" y="2760663"/>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8946" name="Text Box 90"/>
          <p:cNvSpPr txBox="1">
            <a:spLocks noChangeArrowheads="1"/>
          </p:cNvSpPr>
          <p:nvPr/>
        </p:nvSpPr>
        <p:spPr bwMode="auto">
          <a:xfrm>
            <a:off x="2759075" y="2760663"/>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grpSp>
        <p:nvGrpSpPr>
          <p:cNvPr id="38947" name="Group 91"/>
          <p:cNvGrpSpPr>
            <a:grpSpLocks/>
          </p:cNvGrpSpPr>
          <p:nvPr/>
        </p:nvGrpSpPr>
        <p:grpSpPr bwMode="auto">
          <a:xfrm>
            <a:off x="5557838" y="5986463"/>
            <a:ext cx="241300" cy="214312"/>
            <a:chOff x="1226" y="3286"/>
            <a:chExt cx="116" cy="106"/>
          </a:xfrm>
        </p:grpSpPr>
        <p:sp>
          <p:nvSpPr>
            <p:cNvPr id="39005" name="AutoShape 92"/>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9006" name="Text Box 93"/>
            <p:cNvSpPr txBox="1">
              <a:spLocks noChangeArrowheads="1"/>
            </p:cNvSpPr>
            <p:nvPr/>
          </p:nvSpPr>
          <p:spPr bwMode="auto">
            <a:xfrm>
              <a:off x="1226" y="3286"/>
              <a:ext cx="1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a:solidFill>
                    <a:schemeClr val="bg1"/>
                  </a:solidFill>
                  <a:latin typeface="Arial" charset="0"/>
                </a:rPr>
                <a:t>5</a:t>
              </a:r>
              <a:endParaRPr kumimoji="1" lang="en-US" sz="800">
                <a:latin typeface="Arial" charset="0"/>
              </a:endParaRPr>
            </a:p>
          </p:txBody>
        </p:sp>
      </p:grpSp>
      <p:grpSp>
        <p:nvGrpSpPr>
          <p:cNvPr id="38948" name="Group 94"/>
          <p:cNvGrpSpPr>
            <a:grpSpLocks/>
          </p:cNvGrpSpPr>
          <p:nvPr/>
        </p:nvGrpSpPr>
        <p:grpSpPr bwMode="auto">
          <a:xfrm>
            <a:off x="265113" y="6629400"/>
            <a:ext cx="1185862" cy="228600"/>
            <a:chOff x="874" y="3983"/>
            <a:chExt cx="566" cy="114"/>
          </a:xfrm>
        </p:grpSpPr>
        <p:grpSp>
          <p:nvGrpSpPr>
            <p:cNvPr id="39001" name="Group 95"/>
            <p:cNvGrpSpPr>
              <a:grpSpLocks/>
            </p:cNvGrpSpPr>
            <p:nvPr/>
          </p:nvGrpSpPr>
          <p:grpSpPr bwMode="auto">
            <a:xfrm>
              <a:off x="874" y="3983"/>
              <a:ext cx="115" cy="107"/>
              <a:chOff x="1226" y="3286"/>
              <a:chExt cx="115" cy="107"/>
            </a:xfrm>
          </p:grpSpPr>
          <p:sp>
            <p:nvSpPr>
              <p:cNvPr id="39003" name="AutoShape 9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9004" name="Text Box 97"/>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sp>
          <p:nvSpPr>
            <p:cNvPr id="39002" name="Text Box 98"/>
            <p:cNvSpPr txBox="1">
              <a:spLocks noChangeArrowheads="1"/>
            </p:cNvSpPr>
            <p:nvPr/>
          </p:nvSpPr>
          <p:spPr bwMode="auto">
            <a:xfrm>
              <a:off x="1034" y="3983"/>
              <a:ext cx="4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Resting state</a:t>
              </a:r>
            </a:p>
          </p:txBody>
        </p:sp>
      </p:grpSp>
      <p:grpSp>
        <p:nvGrpSpPr>
          <p:cNvPr id="38949" name="Group 99"/>
          <p:cNvGrpSpPr>
            <a:grpSpLocks/>
          </p:cNvGrpSpPr>
          <p:nvPr/>
        </p:nvGrpSpPr>
        <p:grpSpPr bwMode="auto">
          <a:xfrm>
            <a:off x="0" y="4100513"/>
            <a:ext cx="1203325" cy="228600"/>
            <a:chOff x="747" y="2719"/>
            <a:chExt cx="575" cy="114"/>
          </a:xfrm>
        </p:grpSpPr>
        <p:grpSp>
          <p:nvGrpSpPr>
            <p:cNvPr id="38997" name="Group 100"/>
            <p:cNvGrpSpPr>
              <a:grpSpLocks/>
            </p:cNvGrpSpPr>
            <p:nvPr/>
          </p:nvGrpSpPr>
          <p:grpSpPr bwMode="auto">
            <a:xfrm>
              <a:off x="747" y="2725"/>
              <a:ext cx="115" cy="107"/>
              <a:chOff x="1227" y="3285"/>
              <a:chExt cx="115" cy="107"/>
            </a:xfrm>
          </p:grpSpPr>
          <p:sp>
            <p:nvSpPr>
              <p:cNvPr id="38999" name="AutoShape 10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9000" name="Text Box 102"/>
              <p:cNvSpPr txBox="1">
                <a:spLocks noChangeArrowheads="1"/>
              </p:cNvSpPr>
              <p:nvPr/>
            </p:nvSpPr>
            <p:spPr bwMode="auto">
              <a:xfrm>
                <a:off x="1227"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2</a:t>
                </a:r>
                <a:endParaRPr kumimoji="1" lang="en-US" sz="800" b="1">
                  <a:latin typeface="Arial" charset="0"/>
                </a:endParaRPr>
              </a:p>
            </p:txBody>
          </p:sp>
        </p:grpSp>
        <p:sp>
          <p:nvSpPr>
            <p:cNvPr id="38998" name="Text Box 103"/>
            <p:cNvSpPr txBox="1">
              <a:spLocks noChangeArrowheads="1"/>
            </p:cNvSpPr>
            <p:nvPr/>
          </p:nvSpPr>
          <p:spPr bwMode="auto">
            <a:xfrm>
              <a:off x="885" y="2719"/>
              <a:ext cx="43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Depolarization</a:t>
              </a:r>
            </a:p>
          </p:txBody>
        </p:sp>
      </p:grpSp>
      <p:grpSp>
        <p:nvGrpSpPr>
          <p:cNvPr id="38950" name="Group 104"/>
          <p:cNvGrpSpPr>
            <a:grpSpLocks/>
          </p:cNvGrpSpPr>
          <p:nvPr/>
        </p:nvGrpSpPr>
        <p:grpSpPr bwMode="auto">
          <a:xfrm>
            <a:off x="519113" y="1520825"/>
            <a:ext cx="2452687" cy="230188"/>
            <a:chOff x="995" y="1430"/>
            <a:chExt cx="1172" cy="115"/>
          </a:xfrm>
        </p:grpSpPr>
        <p:grpSp>
          <p:nvGrpSpPr>
            <p:cNvPr id="38993" name="Group 105"/>
            <p:cNvGrpSpPr>
              <a:grpSpLocks/>
            </p:cNvGrpSpPr>
            <p:nvPr/>
          </p:nvGrpSpPr>
          <p:grpSpPr bwMode="auto">
            <a:xfrm>
              <a:off x="995" y="1430"/>
              <a:ext cx="115" cy="107"/>
              <a:chOff x="1227" y="3286"/>
              <a:chExt cx="115" cy="107"/>
            </a:xfrm>
          </p:grpSpPr>
          <p:sp>
            <p:nvSpPr>
              <p:cNvPr id="38995" name="AutoShape 10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96" name="Text Box 107"/>
              <p:cNvSpPr txBox="1">
                <a:spLocks noChangeArrowheads="1"/>
              </p:cNvSpPr>
              <p:nvPr/>
            </p:nvSpPr>
            <p:spPr bwMode="auto">
              <a:xfrm>
                <a:off x="1227"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3</a:t>
                </a:r>
                <a:endParaRPr kumimoji="1" lang="en-US" sz="800" b="1">
                  <a:latin typeface="Arial" charset="0"/>
                </a:endParaRPr>
              </a:p>
            </p:txBody>
          </p:sp>
        </p:grpSp>
        <p:sp>
          <p:nvSpPr>
            <p:cNvPr id="38994" name="Text Box 108"/>
            <p:cNvSpPr txBox="1">
              <a:spLocks noChangeArrowheads="1"/>
            </p:cNvSpPr>
            <p:nvPr/>
          </p:nvSpPr>
          <p:spPr bwMode="auto">
            <a:xfrm>
              <a:off x="1229" y="1431"/>
              <a:ext cx="9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Rising phase of the action potential</a:t>
              </a:r>
            </a:p>
          </p:txBody>
        </p:sp>
      </p:grpSp>
      <p:grpSp>
        <p:nvGrpSpPr>
          <p:cNvPr id="38951" name="Group 109"/>
          <p:cNvGrpSpPr>
            <a:grpSpLocks/>
          </p:cNvGrpSpPr>
          <p:nvPr/>
        </p:nvGrpSpPr>
        <p:grpSpPr bwMode="auto">
          <a:xfrm>
            <a:off x="5926138" y="1839913"/>
            <a:ext cx="2465387" cy="233362"/>
            <a:chOff x="994" y="1429"/>
            <a:chExt cx="1179" cy="117"/>
          </a:xfrm>
        </p:grpSpPr>
        <p:grpSp>
          <p:nvGrpSpPr>
            <p:cNvPr id="38989" name="Group 110"/>
            <p:cNvGrpSpPr>
              <a:grpSpLocks/>
            </p:cNvGrpSpPr>
            <p:nvPr/>
          </p:nvGrpSpPr>
          <p:grpSpPr bwMode="auto">
            <a:xfrm>
              <a:off x="994" y="1429"/>
              <a:ext cx="115" cy="107"/>
              <a:chOff x="1226" y="3285"/>
              <a:chExt cx="115" cy="107"/>
            </a:xfrm>
          </p:grpSpPr>
          <p:sp>
            <p:nvSpPr>
              <p:cNvPr id="38991" name="AutoShape 11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92" name="Text Box 112"/>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4</a:t>
                </a:r>
                <a:endParaRPr kumimoji="1" lang="en-US" sz="800" b="1">
                  <a:latin typeface="Arial" charset="0"/>
                </a:endParaRPr>
              </a:p>
            </p:txBody>
          </p:sp>
        </p:grpSp>
        <p:sp>
          <p:nvSpPr>
            <p:cNvPr id="38990" name="Text Box 113"/>
            <p:cNvSpPr txBox="1">
              <a:spLocks noChangeArrowheads="1"/>
            </p:cNvSpPr>
            <p:nvPr/>
          </p:nvSpPr>
          <p:spPr bwMode="auto">
            <a:xfrm>
              <a:off x="1225" y="1431"/>
              <a:ext cx="9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Falling phase of the action potential</a:t>
              </a:r>
            </a:p>
          </p:txBody>
        </p:sp>
      </p:grpSp>
      <p:sp>
        <p:nvSpPr>
          <p:cNvPr id="38952" name="Text Box 114"/>
          <p:cNvSpPr txBox="1">
            <a:spLocks noChangeArrowheads="1"/>
          </p:cNvSpPr>
          <p:nvPr/>
        </p:nvSpPr>
        <p:spPr bwMode="auto">
          <a:xfrm>
            <a:off x="5876925" y="5973763"/>
            <a:ext cx="774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Undershoot</a:t>
            </a:r>
          </a:p>
        </p:txBody>
      </p:sp>
      <p:grpSp>
        <p:nvGrpSpPr>
          <p:cNvPr id="38953" name="Group 115"/>
          <p:cNvGrpSpPr>
            <a:grpSpLocks/>
          </p:cNvGrpSpPr>
          <p:nvPr/>
        </p:nvGrpSpPr>
        <p:grpSpPr bwMode="auto">
          <a:xfrm>
            <a:off x="3965575" y="3587750"/>
            <a:ext cx="241300" cy="214313"/>
            <a:chOff x="1226" y="3286"/>
            <a:chExt cx="115" cy="107"/>
          </a:xfrm>
        </p:grpSpPr>
        <p:sp>
          <p:nvSpPr>
            <p:cNvPr id="38987" name="AutoShape 11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88" name="Text Box 117"/>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grpSp>
        <p:nvGrpSpPr>
          <p:cNvPr id="38954" name="Group 118"/>
          <p:cNvGrpSpPr>
            <a:grpSpLocks/>
          </p:cNvGrpSpPr>
          <p:nvPr/>
        </p:nvGrpSpPr>
        <p:grpSpPr bwMode="auto">
          <a:xfrm>
            <a:off x="4351338" y="3184525"/>
            <a:ext cx="241300" cy="214313"/>
            <a:chOff x="1226" y="3285"/>
            <a:chExt cx="115" cy="107"/>
          </a:xfrm>
        </p:grpSpPr>
        <p:sp>
          <p:nvSpPr>
            <p:cNvPr id="38985" name="AutoShape 119"/>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86" name="Text Box 120"/>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2</a:t>
              </a:r>
              <a:endParaRPr kumimoji="1" lang="en-US" sz="800" b="1">
                <a:latin typeface="Arial" charset="0"/>
              </a:endParaRPr>
            </a:p>
          </p:txBody>
        </p:sp>
      </p:grpSp>
      <p:grpSp>
        <p:nvGrpSpPr>
          <p:cNvPr id="38955" name="Group 121"/>
          <p:cNvGrpSpPr>
            <a:grpSpLocks/>
          </p:cNvGrpSpPr>
          <p:nvPr/>
        </p:nvGrpSpPr>
        <p:grpSpPr bwMode="auto">
          <a:xfrm>
            <a:off x="4519613" y="2913063"/>
            <a:ext cx="241300" cy="214312"/>
            <a:chOff x="1226" y="3286"/>
            <a:chExt cx="115" cy="107"/>
          </a:xfrm>
        </p:grpSpPr>
        <p:sp>
          <p:nvSpPr>
            <p:cNvPr id="38983" name="AutoShape 122"/>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84" name="Text Box 123"/>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3</a:t>
              </a:r>
              <a:endParaRPr kumimoji="1" lang="en-US" sz="800" b="1">
                <a:latin typeface="Arial" charset="0"/>
              </a:endParaRPr>
            </a:p>
          </p:txBody>
        </p:sp>
      </p:grpSp>
      <p:grpSp>
        <p:nvGrpSpPr>
          <p:cNvPr id="38956" name="Group 124"/>
          <p:cNvGrpSpPr>
            <a:grpSpLocks/>
          </p:cNvGrpSpPr>
          <p:nvPr/>
        </p:nvGrpSpPr>
        <p:grpSpPr bwMode="auto">
          <a:xfrm>
            <a:off x="4954588" y="3201988"/>
            <a:ext cx="241300" cy="214312"/>
            <a:chOff x="1226" y="3286"/>
            <a:chExt cx="116" cy="107"/>
          </a:xfrm>
        </p:grpSpPr>
        <p:sp>
          <p:nvSpPr>
            <p:cNvPr id="38981" name="AutoShape 125"/>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82" name="Text Box 126"/>
            <p:cNvSpPr txBox="1">
              <a:spLocks noChangeArrowheads="1"/>
            </p:cNvSpPr>
            <p:nvPr/>
          </p:nvSpPr>
          <p:spPr bwMode="auto">
            <a:xfrm>
              <a:off x="1226" y="3286"/>
              <a:ext cx="1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4</a:t>
              </a:r>
              <a:endParaRPr kumimoji="1" lang="en-US" sz="800" b="1">
                <a:latin typeface="Arial" charset="0"/>
              </a:endParaRPr>
            </a:p>
          </p:txBody>
        </p:sp>
      </p:grpSp>
      <p:grpSp>
        <p:nvGrpSpPr>
          <p:cNvPr id="38957" name="Group 127"/>
          <p:cNvGrpSpPr>
            <a:grpSpLocks/>
          </p:cNvGrpSpPr>
          <p:nvPr/>
        </p:nvGrpSpPr>
        <p:grpSpPr bwMode="auto">
          <a:xfrm>
            <a:off x="5003800" y="3568700"/>
            <a:ext cx="241300" cy="214313"/>
            <a:chOff x="1226" y="3285"/>
            <a:chExt cx="115" cy="107"/>
          </a:xfrm>
        </p:grpSpPr>
        <p:sp>
          <p:nvSpPr>
            <p:cNvPr id="38979" name="AutoShape 128"/>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80" name="Text Box 129"/>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5</a:t>
              </a:r>
              <a:endParaRPr kumimoji="1" lang="en-US" sz="800" b="1">
                <a:latin typeface="Arial" charset="0"/>
              </a:endParaRPr>
            </a:p>
          </p:txBody>
        </p:sp>
      </p:grpSp>
      <p:grpSp>
        <p:nvGrpSpPr>
          <p:cNvPr id="38958" name="Group 130"/>
          <p:cNvGrpSpPr>
            <a:grpSpLocks/>
          </p:cNvGrpSpPr>
          <p:nvPr/>
        </p:nvGrpSpPr>
        <p:grpSpPr bwMode="auto">
          <a:xfrm>
            <a:off x="5624513" y="3571875"/>
            <a:ext cx="241300" cy="214313"/>
            <a:chOff x="1226" y="3286"/>
            <a:chExt cx="116" cy="107"/>
          </a:xfrm>
        </p:grpSpPr>
        <p:sp>
          <p:nvSpPr>
            <p:cNvPr id="38977" name="AutoShape 13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38978" name="Text Box 132"/>
            <p:cNvSpPr txBox="1">
              <a:spLocks noChangeArrowheads="1"/>
            </p:cNvSpPr>
            <p:nvPr/>
          </p:nvSpPr>
          <p:spPr bwMode="auto">
            <a:xfrm>
              <a:off x="1226" y="3286"/>
              <a:ext cx="1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sp>
        <p:nvSpPr>
          <p:cNvPr id="38959" name="Text Box 133"/>
          <p:cNvSpPr txBox="1">
            <a:spLocks noChangeArrowheads="1"/>
          </p:cNvSpPr>
          <p:nvPr/>
        </p:nvSpPr>
        <p:spPr bwMode="auto">
          <a:xfrm>
            <a:off x="1585913" y="6238875"/>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Sodium</a:t>
            </a:r>
            <a:br>
              <a:rPr kumimoji="1" lang="en-US" sz="900">
                <a:latin typeface="Arial" charset="0"/>
              </a:rPr>
            </a:br>
            <a:r>
              <a:rPr kumimoji="1" lang="en-US" sz="900">
                <a:latin typeface="Arial" charset="0"/>
              </a:rPr>
              <a:t>channel</a:t>
            </a:r>
          </a:p>
        </p:txBody>
      </p:sp>
      <p:sp>
        <p:nvSpPr>
          <p:cNvPr id="38960" name="Line 134"/>
          <p:cNvSpPr>
            <a:spLocks noChangeShapeType="1"/>
          </p:cNvSpPr>
          <p:nvPr/>
        </p:nvSpPr>
        <p:spPr bwMode="auto">
          <a:xfrm>
            <a:off x="1930400" y="6056313"/>
            <a:ext cx="0" cy="1698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8961" name="Text Box 135"/>
          <p:cNvSpPr txBox="1">
            <a:spLocks noChangeArrowheads="1"/>
          </p:cNvSpPr>
          <p:nvPr/>
        </p:nvSpPr>
        <p:spPr bwMode="auto">
          <a:xfrm>
            <a:off x="3721100" y="2600325"/>
            <a:ext cx="615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kumimoji="1" lang="en-US" sz="900">
                <a:latin typeface="Arial" charset="0"/>
              </a:rPr>
              <a:t>Action</a:t>
            </a:r>
            <a:br>
              <a:rPr kumimoji="1" lang="en-US" sz="900">
                <a:latin typeface="Arial" charset="0"/>
              </a:rPr>
            </a:br>
            <a:r>
              <a:rPr kumimoji="1" lang="en-US" sz="900">
                <a:latin typeface="Arial" charset="0"/>
              </a:rPr>
              <a:t>potential</a:t>
            </a:r>
          </a:p>
        </p:txBody>
      </p:sp>
      <p:sp>
        <p:nvSpPr>
          <p:cNvPr id="38962" name="Line 136"/>
          <p:cNvSpPr>
            <a:spLocks noChangeShapeType="1"/>
          </p:cNvSpPr>
          <p:nvPr/>
        </p:nvSpPr>
        <p:spPr bwMode="auto">
          <a:xfrm>
            <a:off x="4343400" y="2716213"/>
            <a:ext cx="50165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8963" name="Line 137"/>
          <p:cNvSpPr>
            <a:spLocks noChangeShapeType="1"/>
          </p:cNvSpPr>
          <p:nvPr/>
        </p:nvSpPr>
        <p:spPr bwMode="auto">
          <a:xfrm>
            <a:off x="3760788" y="3846513"/>
            <a:ext cx="77787" cy="95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8964" name="Text Box 138"/>
          <p:cNvSpPr txBox="1">
            <a:spLocks noChangeArrowheads="1"/>
          </p:cNvSpPr>
          <p:nvPr/>
        </p:nvSpPr>
        <p:spPr bwMode="auto">
          <a:xfrm>
            <a:off x="3925888" y="3856038"/>
            <a:ext cx="1035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Resting potential</a:t>
            </a:r>
          </a:p>
        </p:txBody>
      </p:sp>
      <p:sp>
        <p:nvSpPr>
          <p:cNvPr id="38965" name="Text Box 139"/>
          <p:cNvSpPr txBox="1">
            <a:spLocks noChangeArrowheads="1"/>
          </p:cNvSpPr>
          <p:nvPr/>
        </p:nvSpPr>
        <p:spPr bwMode="auto">
          <a:xfrm>
            <a:off x="3654425" y="4067175"/>
            <a:ext cx="438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Time</a:t>
            </a:r>
          </a:p>
        </p:txBody>
      </p:sp>
      <p:sp>
        <p:nvSpPr>
          <p:cNvPr id="38966" name="Text Box 140"/>
          <p:cNvSpPr txBox="1">
            <a:spLocks noChangeArrowheads="1"/>
          </p:cNvSpPr>
          <p:nvPr/>
        </p:nvSpPr>
        <p:spPr bwMode="auto">
          <a:xfrm rot="-5400000">
            <a:off x="2711451" y="3181350"/>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Membrane potential </a:t>
            </a:r>
            <a:br>
              <a:rPr kumimoji="1" lang="en-US" sz="900">
                <a:latin typeface="Arial" charset="0"/>
              </a:rPr>
            </a:br>
            <a:r>
              <a:rPr kumimoji="1" lang="en-US" sz="900">
                <a:latin typeface="Arial" charset="0"/>
              </a:rPr>
              <a:t>(mV)</a:t>
            </a:r>
          </a:p>
        </p:txBody>
      </p:sp>
      <p:sp>
        <p:nvSpPr>
          <p:cNvPr id="38967" name="Text Box 141"/>
          <p:cNvSpPr txBox="1">
            <a:spLocks noChangeArrowheads="1"/>
          </p:cNvSpPr>
          <p:nvPr/>
        </p:nvSpPr>
        <p:spPr bwMode="auto">
          <a:xfrm>
            <a:off x="3343275" y="2482850"/>
            <a:ext cx="377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+50</a:t>
            </a:r>
          </a:p>
        </p:txBody>
      </p:sp>
      <p:sp>
        <p:nvSpPr>
          <p:cNvPr id="38968" name="Text Box 142"/>
          <p:cNvSpPr txBox="1">
            <a:spLocks noChangeArrowheads="1"/>
          </p:cNvSpPr>
          <p:nvPr/>
        </p:nvSpPr>
        <p:spPr bwMode="auto">
          <a:xfrm>
            <a:off x="3489325" y="2989263"/>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0</a:t>
            </a:r>
          </a:p>
        </p:txBody>
      </p:sp>
      <p:sp>
        <p:nvSpPr>
          <p:cNvPr id="38969" name="Text Box 143"/>
          <p:cNvSpPr txBox="1">
            <a:spLocks noChangeArrowheads="1"/>
          </p:cNvSpPr>
          <p:nvPr/>
        </p:nvSpPr>
        <p:spPr bwMode="auto">
          <a:xfrm>
            <a:off x="3370263" y="3489325"/>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–50</a:t>
            </a:r>
          </a:p>
        </p:txBody>
      </p:sp>
      <p:sp>
        <p:nvSpPr>
          <p:cNvPr id="38970" name="Text Box 144"/>
          <p:cNvSpPr txBox="1">
            <a:spLocks noChangeArrowheads="1"/>
          </p:cNvSpPr>
          <p:nvPr/>
        </p:nvSpPr>
        <p:spPr bwMode="auto">
          <a:xfrm>
            <a:off x="3286125" y="3941763"/>
            <a:ext cx="438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–100</a:t>
            </a:r>
          </a:p>
        </p:txBody>
      </p:sp>
      <p:sp>
        <p:nvSpPr>
          <p:cNvPr id="38971" name="Text Box 145"/>
          <p:cNvSpPr txBox="1">
            <a:spLocks noChangeArrowheads="1"/>
          </p:cNvSpPr>
          <p:nvPr/>
        </p:nvSpPr>
        <p:spPr bwMode="auto">
          <a:xfrm>
            <a:off x="3770313" y="3365500"/>
            <a:ext cx="692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Threshold</a:t>
            </a:r>
          </a:p>
        </p:txBody>
      </p:sp>
      <p:sp>
        <p:nvSpPr>
          <p:cNvPr id="38972" name="Text Box 146"/>
          <p:cNvSpPr txBox="1">
            <a:spLocks noChangeArrowheads="1"/>
          </p:cNvSpPr>
          <p:nvPr/>
        </p:nvSpPr>
        <p:spPr bwMode="auto">
          <a:xfrm>
            <a:off x="328613" y="6067425"/>
            <a:ext cx="608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Cytosol</a:t>
            </a:r>
          </a:p>
        </p:txBody>
      </p:sp>
      <p:sp>
        <p:nvSpPr>
          <p:cNvPr id="19603" name="Text Box 147"/>
          <p:cNvSpPr txBox="1">
            <a:spLocks noChangeArrowheads="1"/>
          </p:cNvSpPr>
          <p:nvPr/>
        </p:nvSpPr>
        <p:spPr bwMode="auto">
          <a:xfrm>
            <a:off x="1600200" y="6518275"/>
            <a:ext cx="626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The activation gates on the Na+ and K+ voltage-gated channels are closed</a:t>
            </a:r>
            <a:endParaRPr lang="en-US" sz="1600"/>
          </a:p>
        </p:txBody>
      </p:sp>
      <p:sp>
        <p:nvSpPr>
          <p:cNvPr id="19604" name="Text Box 148"/>
          <p:cNvSpPr txBox="1">
            <a:spLocks noChangeArrowheads="1"/>
          </p:cNvSpPr>
          <p:nvPr/>
        </p:nvSpPr>
        <p:spPr bwMode="auto">
          <a:xfrm>
            <a:off x="152400" y="4267200"/>
            <a:ext cx="342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A stimulus opens the activation of Na+ if a threshold is reached  it triggers and action potential</a:t>
            </a:r>
            <a:endParaRPr lang="en-US" sz="1600"/>
          </a:p>
        </p:txBody>
      </p:sp>
      <p:sp>
        <p:nvSpPr>
          <p:cNvPr id="19605" name="Text Box 149"/>
          <p:cNvSpPr txBox="1">
            <a:spLocks noChangeArrowheads="1"/>
          </p:cNvSpPr>
          <p:nvPr/>
        </p:nvSpPr>
        <p:spPr bwMode="auto">
          <a:xfrm>
            <a:off x="0" y="1752600"/>
            <a:ext cx="3429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Depolarization opens more of the activation gates for Na+. The membrane potential becomes more +</a:t>
            </a:r>
          </a:p>
          <a:p>
            <a:r>
              <a:rPr lang="en-US" sz="1400"/>
              <a:t>(cell depolarizes).</a:t>
            </a:r>
            <a:endParaRPr lang="en-US" sz="1600"/>
          </a:p>
        </p:txBody>
      </p:sp>
      <p:sp>
        <p:nvSpPr>
          <p:cNvPr id="19606" name="Text Box 150"/>
          <p:cNvSpPr txBox="1">
            <a:spLocks noChangeArrowheads="1"/>
          </p:cNvSpPr>
          <p:nvPr/>
        </p:nvSpPr>
        <p:spPr bwMode="auto">
          <a:xfrm>
            <a:off x="6629400" y="2133600"/>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The inactivation gates of Na</a:t>
            </a:r>
            <a:r>
              <a:rPr lang="en-US" sz="1400" baseline="30000"/>
              <a:t>+</a:t>
            </a:r>
            <a:r>
              <a:rPr lang="en-US" sz="1400"/>
              <a:t> close, the K</a:t>
            </a:r>
            <a:r>
              <a:rPr lang="en-US" sz="1400" baseline="30000"/>
              <a:t>+</a:t>
            </a:r>
            <a:r>
              <a:rPr lang="en-US" sz="1400"/>
              <a:t> voltage-gated channels open. The cell hyperpolarizes.</a:t>
            </a:r>
            <a:endParaRPr lang="en-US" sz="16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0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0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60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6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3" grpId="0" build="p" autoUpdateAnimBg="0"/>
      <p:bldP spid="19604" grpId="0" build="p" autoUpdateAnimBg="0"/>
      <p:bldP spid="19605" grpId="0" build="p" autoUpdateAnimBg="0"/>
      <p:bldP spid="1960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68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Line 149"/>
          <p:cNvSpPr>
            <a:spLocks noChangeShapeType="1"/>
          </p:cNvSpPr>
          <p:nvPr/>
        </p:nvSpPr>
        <p:spPr bwMode="auto">
          <a:xfrm flipV="1">
            <a:off x="2806700" y="5508625"/>
            <a:ext cx="0" cy="255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39940" name="Group 150"/>
          <p:cNvGrpSpPr>
            <a:grpSpLocks/>
          </p:cNvGrpSpPr>
          <p:nvPr/>
        </p:nvGrpSpPr>
        <p:grpSpPr bwMode="auto">
          <a:xfrm>
            <a:off x="407988" y="5027613"/>
            <a:ext cx="3806825" cy="915987"/>
            <a:chOff x="942" y="3184"/>
            <a:chExt cx="1819" cy="458"/>
          </a:xfrm>
        </p:grpSpPr>
        <p:sp>
          <p:nvSpPr>
            <p:cNvPr id="40080" name="Text Box 151"/>
            <p:cNvSpPr txBox="1">
              <a:spLocks noChangeArrowheads="1"/>
            </p:cNvSpPr>
            <p:nvPr/>
          </p:nvSpPr>
          <p:spPr bwMode="auto">
            <a:xfrm>
              <a:off x="951" y="3520"/>
              <a:ext cx="59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Plasma membrane</a:t>
              </a:r>
            </a:p>
          </p:txBody>
        </p:sp>
        <p:sp>
          <p:nvSpPr>
            <p:cNvPr id="40081" name="Text Box 152"/>
            <p:cNvSpPr txBox="1">
              <a:spLocks noChangeArrowheads="1"/>
            </p:cNvSpPr>
            <p:nvPr/>
          </p:nvSpPr>
          <p:spPr bwMode="auto">
            <a:xfrm>
              <a:off x="942" y="3184"/>
              <a:ext cx="55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Extracellular fluid</a:t>
              </a:r>
            </a:p>
          </p:txBody>
        </p:sp>
        <p:grpSp>
          <p:nvGrpSpPr>
            <p:cNvPr id="40082" name="Group 153"/>
            <p:cNvGrpSpPr>
              <a:grpSpLocks/>
            </p:cNvGrpSpPr>
            <p:nvPr/>
          </p:nvGrpSpPr>
          <p:grpSpPr bwMode="auto">
            <a:xfrm>
              <a:off x="2192" y="3192"/>
              <a:ext cx="569" cy="280"/>
              <a:chOff x="2192" y="3192"/>
              <a:chExt cx="569" cy="280"/>
            </a:xfrm>
          </p:grpSpPr>
          <p:sp>
            <p:nvSpPr>
              <p:cNvPr id="40084" name="Line 154"/>
              <p:cNvSpPr>
                <a:spLocks noChangeShapeType="1"/>
              </p:cNvSpPr>
              <p:nvPr/>
            </p:nvSpPr>
            <p:spPr bwMode="auto">
              <a:xfrm flipV="1">
                <a:off x="2192" y="3360"/>
                <a:ext cx="256" cy="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085" name="Line 155"/>
              <p:cNvSpPr>
                <a:spLocks noChangeShapeType="1"/>
              </p:cNvSpPr>
              <p:nvPr/>
            </p:nvSpPr>
            <p:spPr bwMode="auto">
              <a:xfrm>
                <a:off x="2448" y="3360"/>
                <a:ext cx="112" cy="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086" name="Text Box 156"/>
              <p:cNvSpPr txBox="1">
                <a:spLocks noChangeArrowheads="1"/>
              </p:cNvSpPr>
              <p:nvPr/>
            </p:nvSpPr>
            <p:spPr bwMode="auto">
              <a:xfrm>
                <a:off x="2436" y="3192"/>
                <a:ext cx="32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kumimoji="1" lang="en-US" sz="900">
                    <a:latin typeface="Arial" charset="0"/>
                  </a:rPr>
                  <a:t>Activation</a:t>
                </a:r>
                <a:br>
                  <a:rPr kumimoji="1" lang="en-US" sz="900">
                    <a:latin typeface="Arial" charset="0"/>
                  </a:rPr>
                </a:br>
                <a:r>
                  <a:rPr kumimoji="1" lang="en-US" sz="900">
                    <a:latin typeface="Arial" charset="0"/>
                  </a:rPr>
                  <a:t>gates</a:t>
                </a:r>
              </a:p>
            </p:txBody>
          </p:sp>
        </p:grpSp>
        <p:sp>
          <p:nvSpPr>
            <p:cNvPr id="40083" name="Text Box 157"/>
            <p:cNvSpPr txBox="1">
              <a:spLocks noChangeArrowheads="1"/>
            </p:cNvSpPr>
            <p:nvPr/>
          </p:nvSpPr>
          <p:spPr bwMode="auto">
            <a:xfrm>
              <a:off x="1888" y="3216"/>
              <a:ext cx="34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900">
                  <a:latin typeface="Arial" charset="0"/>
                </a:rPr>
                <a:t>Potassium</a:t>
              </a:r>
              <a:br>
                <a:rPr kumimoji="1" lang="en-US" sz="900">
                  <a:latin typeface="Arial" charset="0"/>
                </a:rPr>
              </a:br>
              <a:r>
                <a:rPr kumimoji="1" lang="en-US" sz="900">
                  <a:latin typeface="Arial" charset="0"/>
                </a:rPr>
                <a:t>channel</a:t>
              </a:r>
            </a:p>
          </p:txBody>
        </p:sp>
      </p:grpSp>
      <p:grpSp>
        <p:nvGrpSpPr>
          <p:cNvPr id="39941" name="Group 158"/>
          <p:cNvGrpSpPr>
            <a:grpSpLocks/>
          </p:cNvGrpSpPr>
          <p:nvPr/>
        </p:nvGrpSpPr>
        <p:grpSpPr bwMode="auto">
          <a:xfrm>
            <a:off x="3570288" y="6118225"/>
            <a:ext cx="762000" cy="452438"/>
            <a:chOff x="2453" y="3729"/>
            <a:chExt cx="364" cy="226"/>
          </a:xfrm>
        </p:grpSpPr>
        <p:sp>
          <p:nvSpPr>
            <p:cNvPr id="40078" name="Text Box 159"/>
            <p:cNvSpPr txBox="1">
              <a:spLocks noChangeArrowheads="1"/>
            </p:cNvSpPr>
            <p:nvPr/>
          </p:nvSpPr>
          <p:spPr bwMode="auto">
            <a:xfrm>
              <a:off x="2453" y="3773"/>
              <a:ext cx="36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900">
                  <a:latin typeface="Arial" charset="0"/>
                </a:rPr>
                <a:t>Inactivation</a:t>
              </a:r>
              <a:br>
                <a:rPr kumimoji="1" lang="en-US" sz="900">
                  <a:latin typeface="Arial" charset="0"/>
                </a:rPr>
              </a:br>
              <a:r>
                <a:rPr kumimoji="1" lang="en-US" sz="900">
                  <a:latin typeface="Arial" charset="0"/>
                </a:rPr>
                <a:t>gate</a:t>
              </a:r>
            </a:p>
          </p:txBody>
        </p:sp>
        <p:sp>
          <p:nvSpPr>
            <p:cNvPr id="40079" name="Line 160"/>
            <p:cNvSpPr>
              <a:spLocks noChangeShapeType="1"/>
            </p:cNvSpPr>
            <p:nvPr/>
          </p:nvSpPr>
          <p:spPr bwMode="auto">
            <a:xfrm>
              <a:off x="2592" y="3729"/>
              <a:ext cx="96"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39942" name="Text Box 161"/>
          <p:cNvSpPr txBox="1">
            <a:spLocks noChangeArrowheads="1"/>
          </p:cNvSpPr>
          <p:nvPr/>
        </p:nvSpPr>
        <p:spPr bwMode="auto">
          <a:xfrm>
            <a:off x="3770313" y="3362325"/>
            <a:ext cx="692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Threshold</a:t>
            </a:r>
          </a:p>
        </p:txBody>
      </p:sp>
      <p:sp>
        <p:nvSpPr>
          <p:cNvPr id="39943" name="Text Box 162"/>
          <p:cNvSpPr txBox="1">
            <a:spLocks noChangeArrowheads="1"/>
          </p:cNvSpPr>
          <p:nvPr/>
        </p:nvSpPr>
        <p:spPr bwMode="auto">
          <a:xfrm>
            <a:off x="450850" y="5908675"/>
            <a:ext cx="124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  –  –  –  –  –  –</a:t>
            </a:r>
          </a:p>
        </p:txBody>
      </p:sp>
      <p:sp>
        <p:nvSpPr>
          <p:cNvPr id="39944" name="Text Box 163"/>
          <p:cNvSpPr txBox="1">
            <a:spLocks noChangeArrowheads="1"/>
          </p:cNvSpPr>
          <p:nvPr/>
        </p:nvSpPr>
        <p:spPr bwMode="auto">
          <a:xfrm>
            <a:off x="438150" y="5456238"/>
            <a:ext cx="1271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  +  +  +  +  +  +</a:t>
            </a:r>
          </a:p>
        </p:txBody>
      </p:sp>
      <p:sp>
        <p:nvSpPr>
          <p:cNvPr id="39945" name="Text Box 164"/>
          <p:cNvSpPr txBox="1">
            <a:spLocks noChangeArrowheads="1"/>
          </p:cNvSpPr>
          <p:nvPr/>
        </p:nvSpPr>
        <p:spPr bwMode="auto">
          <a:xfrm>
            <a:off x="3198813" y="5472113"/>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946" name="Text Box 165"/>
          <p:cNvSpPr txBox="1">
            <a:spLocks noChangeArrowheads="1"/>
          </p:cNvSpPr>
          <p:nvPr/>
        </p:nvSpPr>
        <p:spPr bwMode="auto">
          <a:xfrm>
            <a:off x="4070350" y="546735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nvGrpSpPr>
          <p:cNvPr id="39947" name="Group 166"/>
          <p:cNvGrpSpPr>
            <a:grpSpLocks/>
          </p:cNvGrpSpPr>
          <p:nvPr/>
        </p:nvGrpSpPr>
        <p:grpSpPr bwMode="auto">
          <a:xfrm>
            <a:off x="2320925" y="5467350"/>
            <a:ext cx="407988" cy="717550"/>
            <a:chOff x="1856" y="3404"/>
            <a:chExt cx="195" cy="358"/>
          </a:xfrm>
        </p:grpSpPr>
        <p:sp>
          <p:nvSpPr>
            <p:cNvPr id="40076" name="Text Box 167"/>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77" name="Text Box 168"/>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sp>
        <p:nvSpPr>
          <p:cNvPr id="39948" name="Text Box 169"/>
          <p:cNvSpPr txBox="1">
            <a:spLocks noChangeArrowheads="1"/>
          </p:cNvSpPr>
          <p:nvPr/>
        </p:nvSpPr>
        <p:spPr bwMode="auto">
          <a:xfrm>
            <a:off x="3190875" y="5943600"/>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39949" name="Text Box 170"/>
          <p:cNvSpPr txBox="1">
            <a:spLocks noChangeArrowheads="1"/>
          </p:cNvSpPr>
          <p:nvPr/>
        </p:nvSpPr>
        <p:spPr bwMode="auto">
          <a:xfrm>
            <a:off x="4065588" y="5940425"/>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nvGrpSpPr>
          <p:cNvPr id="39950" name="Group 171"/>
          <p:cNvGrpSpPr>
            <a:grpSpLocks/>
          </p:cNvGrpSpPr>
          <p:nvPr/>
        </p:nvGrpSpPr>
        <p:grpSpPr bwMode="auto">
          <a:xfrm>
            <a:off x="2676525" y="2994025"/>
            <a:ext cx="407988" cy="717550"/>
            <a:chOff x="1856" y="3404"/>
            <a:chExt cx="195" cy="358"/>
          </a:xfrm>
        </p:grpSpPr>
        <p:sp>
          <p:nvSpPr>
            <p:cNvPr id="40074" name="Text Box 172"/>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75" name="Text Box 173"/>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951" name="Group 174"/>
          <p:cNvGrpSpPr>
            <a:grpSpLocks/>
          </p:cNvGrpSpPr>
          <p:nvPr/>
        </p:nvGrpSpPr>
        <p:grpSpPr bwMode="auto">
          <a:xfrm>
            <a:off x="1778000" y="2986088"/>
            <a:ext cx="411163" cy="717550"/>
            <a:chOff x="1854" y="3404"/>
            <a:chExt cx="197" cy="358"/>
          </a:xfrm>
        </p:grpSpPr>
        <p:sp>
          <p:nvSpPr>
            <p:cNvPr id="40072" name="Text Box 175"/>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73" name="Text Box 176"/>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952" name="Group 177"/>
          <p:cNvGrpSpPr>
            <a:grpSpLocks/>
          </p:cNvGrpSpPr>
          <p:nvPr/>
        </p:nvGrpSpPr>
        <p:grpSpPr bwMode="auto">
          <a:xfrm>
            <a:off x="890588" y="2986088"/>
            <a:ext cx="411162" cy="717550"/>
            <a:chOff x="1854" y="3404"/>
            <a:chExt cx="197" cy="358"/>
          </a:xfrm>
        </p:grpSpPr>
        <p:sp>
          <p:nvSpPr>
            <p:cNvPr id="40070" name="Text Box 178"/>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71" name="Text Box 179"/>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953" name="Group 180"/>
          <p:cNvGrpSpPr>
            <a:grpSpLocks/>
          </p:cNvGrpSpPr>
          <p:nvPr/>
        </p:nvGrpSpPr>
        <p:grpSpPr bwMode="auto">
          <a:xfrm>
            <a:off x="6350" y="2994025"/>
            <a:ext cx="407988" cy="717550"/>
            <a:chOff x="1856" y="3404"/>
            <a:chExt cx="195" cy="358"/>
          </a:xfrm>
        </p:grpSpPr>
        <p:sp>
          <p:nvSpPr>
            <p:cNvPr id="40068" name="Text Box 181"/>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69" name="Text Box 182"/>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39954" name="Group 183"/>
          <p:cNvGrpSpPr>
            <a:grpSpLocks/>
          </p:cNvGrpSpPr>
          <p:nvPr/>
        </p:nvGrpSpPr>
        <p:grpSpPr bwMode="auto">
          <a:xfrm>
            <a:off x="5556250" y="4872038"/>
            <a:ext cx="3079750" cy="723900"/>
            <a:chOff x="3401" y="3106"/>
            <a:chExt cx="1472" cy="362"/>
          </a:xfrm>
        </p:grpSpPr>
        <p:grpSp>
          <p:nvGrpSpPr>
            <p:cNvPr id="40056" name="Group 184"/>
            <p:cNvGrpSpPr>
              <a:grpSpLocks/>
            </p:cNvGrpSpPr>
            <p:nvPr/>
          </p:nvGrpSpPr>
          <p:grpSpPr bwMode="auto">
            <a:xfrm>
              <a:off x="4676" y="3110"/>
              <a:ext cx="197" cy="358"/>
              <a:chOff x="1854" y="3404"/>
              <a:chExt cx="197" cy="358"/>
            </a:xfrm>
          </p:grpSpPr>
          <p:sp>
            <p:nvSpPr>
              <p:cNvPr id="40066" name="Text Box 185"/>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67" name="Text Box 186"/>
              <p:cNvSpPr txBox="1">
                <a:spLocks noChangeArrowheads="1"/>
              </p:cNvSpPr>
              <p:nvPr/>
            </p:nvSpPr>
            <p:spPr bwMode="auto">
              <a:xfrm>
                <a:off x="1854"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57" name="Group 187"/>
            <p:cNvGrpSpPr>
              <a:grpSpLocks/>
            </p:cNvGrpSpPr>
            <p:nvPr/>
          </p:nvGrpSpPr>
          <p:grpSpPr bwMode="auto">
            <a:xfrm>
              <a:off x="4262" y="3106"/>
              <a:ext cx="195" cy="358"/>
              <a:chOff x="1856" y="3404"/>
              <a:chExt cx="195" cy="358"/>
            </a:xfrm>
          </p:grpSpPr>
          <p:sp>
            <p:nvSpPr>
              <p:cNvPr id="40064" name="Text Box 188"/>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65" name="Text Box 189"/>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58" name="Group 190"/>
            <p:cNvGrpSpPr>
              <a:grpSpLocks/>
            </p:cNvGrpSpPr>
            <p:nvPr/>
          </p:nvGrpSpPr>
          <p:grpSpPr bwMode="auto">
            <a:xfrm>
              <a:off x="3837" y="3106"/>
              <a:ext cx="196" cy="358"/>
              <a:chOff x="1855" y="3404"/>
              <a:chExt cx="196" cy="358"/>
            </a:xfrm>
          </p:grpSpPr>
          <p:sp>
            <p:nvSpPr>
              <p:cNvPr id="40062" name="Text Box 191"/>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63" name="Text Box 192"/>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59" name="Group 193"/>
            <p:cNvGrpSpPr>
              <a:grpSpLocks/>
            </p:cNvGrpSpPr>
            <p:nvPr/>
          </p:nvGrpSpPr>
          <p:grpSpPr bwMode="auto">
            <a:xfrm>
              <a:off x="3401" y="3110"/>
              <a:ext cx="198" cy="358"/>
              <a:chOff x="1855" y="3404"/>
              <a:chExt cx="198" cy="358"/>
            </a:xfrm>
          </p:grpSpPr>
          <p:sp>
            <p:nvSpPr>
              <p:cNvPr id="40060" name="Text Box 194"/>
              <p:cNvSpPr txBox="1">
                <a:spLocks noChangeArrowheads="1"/>
              </p:cNvSpPr>
              <p:nvPr/>
            </p:nvSpPr>
            <p:spPr bwMode="auto">
              <a:xfrm>
                <a:off x="1860"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61" name="Text Box 195"/>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grpSp>
        <p:nvGrpSpPr>
          <p:cNvPr id="39955" name="Group 196"/>
          <p:cNvGrpSpPr>
            <a:grpSpLocks/>
          </p:cNvGrpSpPr>
          <p:nvPr/>
        </p:nvGrpSpPr>
        <p:grpSpPr bwMode="auto">
          <a:xfrm>
            <a:off x="5530850" y="725488"/>
            <a:ext cx="3079750" cy="723900"/>
            <a:chOff x="3401" y="3106"/>
            <a:chExt cx="1472" cy="362"/>
          </a:xfrm>
        </p:grpSpPr>
        <p:grpSp>
          <p:nvGrpSpPr>
            <p:cNvPr id="40044" name="Group 197"/>
            <p:cNvGrpSpPr>
              <a:grpSpLocks/>
            </p:cNvGrpSpPr>
            <p:nvPr/>
          </p:nvGrpSpPr>
          <p:grpSpPr bwMode="auto">
            <a:xfrm>
              <a:off x="4678" y="3110"/>
              <a:ext cx="195" cy="358"/>
              <a:chOff x="1856" y="3404"/>
              <a:chExt cx="195" cy="358"/>
            </a:xfrm>
          </p:grpSpPr>
          <p:sp>
            <p:nvSpPr>
              <p:cNvPr id="40054" name="Text Box 198"/>
              <p:cNvSpPr txBox="1">
                <a:spLocks noChangeArrowheads="1"/>
              </p:cNvSpPr>
              <p:nvPr/>
            </p:nvSpPr>
            <p:spPr bwMode="auto">
              <a:xfrm>
                <a:off x="1858"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55" name="Text Box 199"/>
              <p:cNvSpPr txBox="1">
                <a:spLocks noChangeArrowheads="1"/>
              </p:cNvSpPr>
              <p:nvPr/>
            </p:nvSpPr>
            <p:spPr bwMode="auto">
              <a:xfrm>
                <a:off x="1856"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45" name="Group 200"/>
            <p:cNvGrpSpPr>
              <a:grpSpLocks/>
            </p:cNvGrpSpPr>
            <p:nvPr/>
          </p:nvGrpSpPr>
          <p:grpSpPr bwMode="auto">
            <a:xfrm>
              <a:off x="4261" y="3106"/>
              <a:ext cx="197" cy="358"/>
              <a:chOff x="1855" y="3404"/>
              <a:chExt cx="197" cy="358"/>
            </a:xfrm>
          </p:grpSpPr>
          <p:sp>
            <p:nvSpPr>
              <p:cNvPr id="40052" name="Text Box 201"/>
              <p:cNvSpPr txBox="1">
                <a:spLocks noChangeArrowheads="1"/>
              </p:cNvSpPr>
              <p:nvPr/>
            </p:nvSpPr>
            <p:spPr bwMode="auto">
              <a:xfrm>
                <a:off x="1859"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53" name="Text Box 202"/>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46" name="Group 203"/>
            <p:cNvGrpSpPr>
              <a:grpSpLocks/>
            </p:cNvGrpSpPr>
            <p:nvPr/>
          </p:nvGrpSpPr>
          <p:grpSpPr bwMode="auto">
            <a:xfrm>
              <a:off x="3837" y="3106"/>
              <a:ext cx="197" cy="358"/>
              <a:chOff x="1855" y="3404"/>
              <a:chExt cx="197" cy="358"/>
            </a:xfrm>
          </p:grpSpPr>
          <p:sp>
            <p:nvSpPr>
              <p:cNvPr id="40050" name="Text Box 204"/>
              <p:cNvSpPr txBox="1">
                <a:spLocks noChangeArrowheads="1"/>
              </p:cNvSpPr>
              <p:nvPr/>
            </p:nvSpPr>
            <p:spPr bwMode="auto">
              <a:xfrm>
                <a:off x="1859"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51" name="Text Box 205"/>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47" name="Group 206"/>
            <p:cNvGrpSpPr>
              <a:grpSpLocks/>
            </p:cNvGrpSpPr>
            <p:nvPr/>
          </p:nvGrpSpPr>
          <p:grpSpPr bwMode="auto">
            <a:xfrm>
              <a:off x="3401" y="3110"/>
              <a:ext cx="198" cy="358"/>
              <a:chOff x="1855" y="3404"/>
              <a:chExt cx="198" cy="358"/>
            </a:xfrm>
          </p:grpSpPr>
          <p:sp>
            <p:nvSpPr>
              <p:cNvPr id="40048" name="Text Box 207"/>
              <p:cNvSpPr txBox="1">
                <a:spLocks noChangeArrowheads="1"/>
              </p:cNvSpPr>
              <p:nvPr/>
            </p:nvSpPr>
            <p:spPr bwMode="auto">
              <a:xfrm>
                <a:off x="1860" y="3404"/>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49" name="Text Box 208"/>
              <p:cNvSpPr txBox="1">
                <a:spLocks noChangeArrowheads="1"/>
              </p:cNvSpPr>
              <p:nvPr/>
            </p:nvSpPr>
            <p:spPr bwMode="auto">
              <a:xfrm>
                <a:off x="1855" y="3640"/>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grpSp>
        <p:nvGrpSpPr>
          <p:cNvPr id="39956" name="Group 209"/>
          <p:cNvGrpSpPr>
            <a:grpSpLocks/>
          </p:cNvGrpSpPr>
          <p:nvPr/>
        </p:nvGrpSpPr>
        <p:grpSpPr bwMode="auto">
          <a:xfrm>
            <a:off x="577850" y="409575"/>
            <a:ext cx="3079750" cy="723900"/>
            <a:chOff x="3399" y="3106"/>
            <a:chExt cx="1472" cy="362"/>
          </a:xfrm>
        </p:grpSpPr>
        <p:grpSp>
          <p:nvGrpSpPr>
            <p:cNvPr id="40032" name="Group 210"/>
            <p:cNvGrpSpPr>
              <a:grpSpLocks/>
            </p:cNvGrpSpPr>
            <p:nvPr/>
          </p:nvGrpSpPr>
          <p:grpSpPr bwMode="auto">
            <a:xfrm>
              <a:off x="4676" y="3110"/>
              <a:ext cx="195" cy="358"/>
              <a:chOff x="1854" y="3404"/>
              <a:chExt cx="195" cy="358"/>
            </a:xfrm>
          </p:grpSpPr>
          <p:sp>
            <p:nvSpPr>
              <p:cNvPr id="40042" name="Text Box 211"/>
              <p:cNvSpPr txBox="1">
                <a:spLocks noChangeArrowheads="1"/>
              </p:cNvSpPr>
              <p:nvPr/>
            </p:nvSpPr>
            <p:spPr bwMode="auto">
              <a:xfrm>
                <a:off x="1860"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43" name="Text Box 212"/>
              <p:cNvSpPr txBox="1">
                <a:spLocks noChangeArrowheads="1"/>
              </p:cNvSpPr>
              <p:nvPr/>
            </p:nvSpPr>
            <p:spPr bwMode="auto">
              <a:xfrm>
                <a:off x="1854"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33" name="Group 213"/>
            <p:cNvGrpSpPr>
              <a:grpSpLocks/>
            </p:cNvGrpSpPr>
            <p:nvPr/>
          </p:nvGrpSpPr>
          <p:grpSpPr bwMode="auto">
            <a:xfrm>
              <a:off x="4261" y="3106"/>
              <a:ext cx="193" cy="358"/>
              <a:chOff x="1855" y="3404"/>
              <a:chExt cx="193" cy="358"/>
            </a:xfrm>
          </p:grpSpPr>
          <p:sp>
            <p:nvSpPr>
              <p:cNvPr id="40040" name="Text Box 214"/>
              <p:cNvSpPr txBox="1">
                <a:spLocks noChangeArrowheads="1"/>
              </p:cNvSpPr>
              <p:nvPr/>
            </p:nvSpPr>
            <p:spPr bwMode="auto">
              <a:xfrm>
                <a:off x="1860" y="3404"/>
                <a:ext cx="18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41" name="Text Box 215"/>
              <p:cNvSpPr txBox="1">
                <a:spLocks noChangeArrowheads="1"/>
              </p:cNvSpPr>
              <p:nvPr/>
            </p:nvSpPr>
            <p:spPr bwMode="auto">
              <a:xfrm>
                <a:off x="1855"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34" name="Group 216"/>
            <p:cNvGrpSpPr>
              <a:grpSpLocks/>
            </p:cNvGrpSpPr>
            <p:nvPr/>
          </p:nvGrpSpPr>
          <p:grpSpPr bwMode="auto">
            <a:xfrm>
              <a:off x="3838" y="3106"/>
              <a:ext cx="193" cy="358"/>
              <a:chOff x="1856" y="3404"/>
              <a:chExt cx="193" cy="358"/>
            </a:xfrm>
          </p:grpSpPr>
          <p:sp>
            <p:nvSpPr>
              <p:cNvPr id="40038" name="Text Box 217"/>
              <p:cNvSpPr txBox="1">
                <a:spLocks noChangeArrowheads="1"/>
              </p:cNvSpPr>
              <p:nvPr/>
            </p:nvSpPr>
            <p:spPr bwMode="auto">
              <a:xfrm>
                <a:off x="1860"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39" name="Text Box 218"/>
              <p:cNvSpPr txBox="1">
                <a:spLocks noChangeArrowheads="1"/>
              </p:cNvSpPr>
              <p:nvPr/>
            </p:nvSpPr>
            <p:spPr bwMode="auto">
              <a:xfrm>
                <a:off x="1856"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nvGrpSpPr>
            <p:cNvPr id="40035" name="Group 219"/>
            <p:cNvGrpSpPr>
              <a:grpSpLocks/>
            </p:cNvGrpSpPr>
            <p:nvPr/>
          </p:nvGrpSpPr>
          <p:grpSpPr bwMode="auto">
            <a:xfrm>
              <a:off x="3399" y="3110"/>
              <a:ext cx="195" cy="358"/>
              <a:chOff x="1853" y="3404"/>
              <a:chExt cx="195" cy="358"/>
            </a:xfrm>
          </p:grpSpPr>
          <p:sp>
            <p:nvSpPr>
              <p:cNvPr id="40036" name="Text Box 220"/>
              <p:cNvSpPr txBox="1">
                <a:spLocks noChangeArrowheads="1"/>
              </p:cNvSpPr>
              <p:nvPr/>
            </p:nvSpPr>
            <p:spPr bwMode="auto">
              <a:xfrm>
                <a:off x="1859" y="3404"/>
                <a:ext cx="1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sp>
            <p:nvSpPr>
              <p:cNvPr id="40037" name="Text Box 221"/>
              <p:cNvSpPr txBox="1">
                <a:spLocks noChangeArrowheads="1"/>
              </p:cNvSpPr>
              <p:nvPr/>
            </p:nvSpPr>
            <p:spPr bwMode="auto">
              <a:xfrm>
                <a:off x="1853" y="3640"/>
                <a:ext cx="1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a:latin typeface="Arial" charset="0"/>
                  </a:rPr>
                  <a:t>+  +</a:t>
                </a:r>
              </a:p>
            </p:txBody>
          </p:sp>
        </p:grpSp>
      </p:grpSp>
      <p:sp>
        <p:nvSpPr>
          <p:cNvPr id="39957" name="Text Box 222"/>
          <p:cNvSpPr txBox="1">
            <a:spLocks noChangeArrowheads="1"/>
          </p:cNvSpPr>
          <p:nvPr/>
        </p:nvSpPr>
        <p:spPr bwMode="auto">
          <a:xfrm>
            <a:off x="1654175" y="158750"/>
            <a:ext cx="3508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58" name="Text Box 223"/>
          <p:cNvSpPr txBox="1">
            <a:spLocks noChangeArrowheads="1"/>
          </p:cNvSpPr>
          <p:nvPr/>
        </p:nvSpPr>
        <p:spPr bwMode="auto">
          <a:xfrm>
            <a:off x="3303588" y="165100"/>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59" name="Text Box 224"/>
          <p:cNvSpPr txBox="1">
            <a:spLocks noChangeArrowheads="1"/>
          </p:cNvSpPr>
          <p:nvPr/>
        </p:nvSpPr>
        <p:spPr bwMode="auto">
          <a:xfrm>
            <a:off x="2193925" y="1204913"/>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9960" name="Text Box 225"/>
          <p:cNvSpPr txBox="1">
            <a:spLocks noChangeArrowheads="1"/>
          </p:cNvSpPr>
          <p:nvPr/>
        </p:nvSpPr>
        <p:spPr bwMode="auto">
          <a:xfrm>
            <a:off x="5821363" y="415925"/>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61" name="Text Box 226"/>
          <p:cNvSpPr txBox="1">
            <a:spLocks noChangeArrowheads="1"/>
          </p:cNvSpPr>
          <p:nvPr/>
        </p:nvSpPr>
        <p:spPr bwMode="auto">
          <a:xfrm>
            <a:off x="7615238" y="404813"/>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62" name="Text Box 227"/>
          <p:cNvSpPr txBox="1">
            <a:spLocks noChangeArrowheads="1"/>
          </p:cNvSpPr>
          <p:nvPr/>
        </p:nvSpPr>
        <p:spPr bwMode="auto">
          <a:xfrm>
            <a:off x="7283450" y="1460500"/>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9963" name="Text Box 228"/>
          <p:cNvSpPr txBox="1">
            <a:spLocks noChangeArrowheads="1"/>
          </p:cNvSpPr>
          <p:nvPr/>
        </p:nvSpPr>
        <p:spPr bwMode="auto">
          <a:xfrm>
            <a:off x="5821363" y="4594225"/>
            <a:ext cx="350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64" name="Text Box 229"/>
          <p:cNvSpPr txBox="1">
            <a:spLocks noChangeArrowheads="1"/>
          </p:cNvSpPr>
          <p:nvPr/>
        </p:nvSpPr>
        <p:spPr bwMode="auto">
          <a:xfrm>
            <a:off x="7566025" y="4598988"/>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65" name="Text Box 230"/>
          <p:cNvSpPr txBox="1">
            <a:spLocks noChangeArrowheads="1"/>
          </p:cNvSpPr>
          <p:nvPr/>
        </p:nvSpPr>
        <p:spPr bwMode="auto">
          <a:xfrm>
            <a:off x="7334250" y="5607050"/>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9966" name="Text Box 231"/>
          <p:cNvSpPr txBox="1">
            <a:spLocks noChangeArrowheads="1"/>
          </p:cNvSpPr>
          <p:nvPr/>
        </p:nvSpPr>
        <p:spPr bwMode="auto">
          <a:xfrm>
            <a:off x="1671638" y="5170488"/>
            <a:ext cx="350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67" name="Text Box 232"/>
          <p:cNvSpPr txBox="1">
            <a:spLocks noChangeArrowheads="1"/>
          </p:cNvSpPr>
          <p:nvPr/>
        </p:nvSpPr>
        <p:spPr bwMode="auto">
          <a:xfrm>
            <a:off x="3063875" y="6230938"/>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9968" name="Text Box 233"/>
          <p:cNvSpPr txBox="1">
            <a:spLocks noChangeArrowheads="1"/>
          </p:cNvSpPr>
          <p:nvPr/>
        </p:nvSpPr>
        <p:spPr bwMode="auto">
          <a:xfrm>
            <a:off x="1958975" y="3654425"/>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K</a:t>
            </a:r>
            <a:r>
              <a:rPr kumimoji="1" lang="en-US" sz="800" baseline="30000">
                <a:latin typeface="Arial" charset="0"/>
              </a:rPr>
              <a:t>+</a:t>
            </a:r>
          </a:p>
        </p:txBody>
      </p:sp>
      <p:sp>
        <p:nvSpPr>
          <p:cNvPr id="39969" name="Text Box 234"/>
          <p:cNvSpPr txBox="1">
            <a:spLocks noChangeArrowheads="1"/>
          </p:cNvSpPr>
          <p:nvPr/>
        </p:nvSpPr>
        <p:spPr bwMode="auto">
          <a:xfrm>
            <a:off x="1076325" y="2757488"/>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39970" name="Text Box 235"/>
          <p:cNvSpPr txBox="1">
            <a:spLocks noChangeArrowheads="1"/>
          </p:cNvSpPr>
          <p:nvPr/>
        </p:nvSpPr>
        <p:spPr bwMode="auto">
          <a:xfrm>
            <a:off x="2759075" y="2757488"/>
            <a:ext cx="350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grpSp>
        <p:nvGrpSpPr>
          <p:cNvPr id="39971" name="Group 236"/>
          <p:cNvGrpSpPr>
            <a:grpSpLocks/>
          </p:cNvGrpSpPr>
          <p:nvPr/>
        </p:nvGrpSpPr>
        <p:grpSpPr bwMode="auto">
          <a:xfrm>
            <a:off x="5557838" y="5983288"/>
            <a:ext cx="241300" cy="214312"/>
            <a:chOff x="1226" y="3286"/>
            <a:chExt cx="116" cy="106"/>
          </a:xfrm>
        </p:grpSpPr>
        <p:sp>
          <p:nvSpPr>
            <p:cNvPr id="40030" name="AutoShape 237"/>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31" name="Text Box 238"/>
            <p:cNvSpPr txBox="1">
              <a:spLocks noChangeArrowheads="1"/>
            </p:cNvSpPr>
            <p:nvPr/>
          </p:nvSpPr>
          <p:spPr bwMode="auto">
            <a:xfrm>
              <a:off x="1226" y="3286"/>
              <a:ext cx="1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a:solidFill>
                    <a:schemeClr val="bg1"/>
                  </a:solidFill>
                  <a:latin typeface="Arial" charset="0"/>
                </a:rPr>
                <a:t>5</a:t>
              </a:r>
              <a:endParaRPr kumimoji="1" lang="en-US" sz="800">
                <a:latin typeface="Arial" charset="0"/>
              </a:endParaRPr>
            </a:p>
          </p:txBody>
        </p:sp>
      </p:grpSp>
      <p:grpSp>
        <p:nvGrpSpPr>
          <p:cNvPr id="39972" name="Group 239"/>
          <p:cNvGrpSpPr>
            <a:grpSpLocks/>
          </p:cNvGrpSpPr>
          <p:nvPr/>
        </p:nvGrpSpPr>
        <p:grpSpPr bwMode="auto">
          <a:xfrm>
            <a:off x="265113" y="6626225"/>
            <a:ext cx="1185862" cy="228600"/>
            <a:chOff x="874" y="3983"/>
            <a:chExt cx="566" cy="114"/>
          </a:xfrm>
        </p:grpSpPr>
        <p:grpSp>
          <p:nvGrpSpPr>
            <p:cNvPr id="40026" name="Group 240"/>
            <p:cNvGrpSpPr>
              <a:grpSpLocks/>
            </p:cNvGrpSpPr>
            <p:nvPr/>
          </p:nvGrpSpPr>
          <p:grpSpPr bwMode="auto">
            <a:xfrm>
              <a:off x="874" y="3983"/>
              <a:ext cx="115" cy="107"/>
              <a:chOff x="1226" y="3286"/>
              <a:chExt cx="115" cy="107"/>
            </a:xfrm>
          </p:grpSpPr>
          <p:sp>
            <p:nvSpPr>
              <p:cNvPr id="40028" name="AutoShape 24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29" name="Text Box 242"/>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sp>
          <p:nvSpPr>
            <p:cNvPr id="40027" name="Text Box 243"/>
            <p:cNvSpPr txBox="1">
              <a:spLocks noChangeArrowheads="1"/>
            </p:cNvSpPr>
            <p:nvPr/>
          </p:nvSpPr>
          <p:spPr bwMode="auto">
            <a:xfrm>
              <a:off x="1034" y="3983"/>
              <a:ext cx="4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Resting state</a:t>
              </a:r>
            </a:p>
          </p:txBody>
        </p:sp>
      </p:grpSp>
      <p:grpSp>
        <p:nvGrpSpPr>
          <p:cNvPr id="39973" name="Group 244"/>
          <p:cNvGrpSpPr>
            <a:grpSpLocks/>
          </p:cNvGrpSpPr>
          <p:nvPr/>
        </p:nvGrpSpPr>
        <p:grpSpPr bwMode="auto">
          <a:xfrm>
            <a:off x="0" y="4114800"/>
            <a:ext cx="1203325" cy="228600"/>
            <a:chOff x="747" y="2719"/>
            <a:chExt cx="575" cy="114"/>
          </a:xfrm>
        </p:grpSpPr>
        <p:grpSp>
          <p:nvGrpSpPr>
            <p:cNvPr id="40022" name="Group 245"/>
            <p:cNvGrpSpPr>
              <a:grpSpLocks/>
            </p:cNvGrpSpPr>
            <p:nvPr/>
          </p:nvGrpSpPr>
          <p:grpSpPr bwMode="auto">
            <a:xfrm>
              <a:off x="747" y="2725"/>
              <a:ext cx="115" cy="107"/>
              <a:chOff x="1227" y="3285"/>
              <a:chExt cx="115" cy="107"/>
            </a:xfrm>
          </p:grpSpPr>
          <p:sp>
            <p:nvSpPr>
              <p:cNvPr id="40024" name="AutoShape 24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25" name="Text Box 247"/>
              <p:cNvSpPr txBox="1">
                <a:spLocks noChangeArrowheads="1"/>
              </p:cNvSpPr>
              <p:nvPr/>
            </p:nvSpPr>
            <p:spPr bwMode="auto">
              <a:xfrm>
                <a:off x="1227"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2</a:t>
                </a:r>
                <a:endParaRPr kumimoji="1" lang="en-US" sz="800" b="1">
                  <a:latin typeface="Arial" charset="0"/>
                </a:endParaRPr>
              </a:p>
            </p:txBody>
          </p:sp>
        </p:grpSp>
        <p:sp>
          <p:nvSpPr>
            <p:cNvPr id="40023" name="Text Box 248"/>
            <p:cNvSpPr txBox="1">
              <a:spLocks noChangeArrowheads="1"/>
            </p:cNvSpPr>
            <p:nvPr/>
          </p:nvSpPr>
          <p:spPr bwMode="auto">
            <a:xfrm>
              <a:off x="885" y="2719"/>
              <a:ext cx="43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Depolarization</a:t>
              </a:r>
            </a:p>
          </p:txBody>
        </p:sp>
      </p:grpSp>
      <p:grpSp>
        <p:nvGrpSpPr>
          <p:cNvPr id="39974" name="Group 249"/>
          <p:cNvGrpSpPr>
            <a:grpSpLocks/>
          </p:cNvGrpSpPr>
          <p:nvPr/>
        </p:nvGrpSpPr>
        <p:grpSpPr bwMode="auto">
          <a:xfrm>
            <a:off x="519113" y="1517650"/>
            <a:ext cx="2452687" cy="230188"/>
            <a:chOff x="995" y="1430"/>
            <a:chExt cx="1172" cy="115"/>
          </a:xfrm>
        </p:grpSpPr>
        <p:grpSp>
          <p:nvGrpSpPr>
            <p:cNvPr id="40018" name="Group 250"/>
            <p:cNvGrpSpPr>
              <a:grpSpLocks/>
            </p:cNvGrpSpPr>
            <p:nvPr/>
          </p:nvGrpSpPr>
          <p:grpSpPr bwMode="auto">
            <a:xfrm>
              <a:off x="995" y="1430"/>
              <a:ext cx="115" cy="107"/>
              <a:chOff x="1227" y="3286"/>
              <a:chExt cx="115" cy="107"/>
            </a:xfrm>
          </p:grpSpPr>
          <p:sp>
            <p:nvSpPr>
              <p:cNvPr id="40020" name="AutoShape 25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21" name="Text Box 252"/>
              <p:cNvSpPr txBox="1">
                <a:spLocks noChangeArrowheads="1"/>
              </p:cNvSpPr>
              <p:nvPr/>
            </p:nvSpPr>
            <p:spPr bwMode="auto">
              <a:xfrm>
                <a:off x="1227"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3</a:t>
                </a:r>
                <a:endParaRPr kumimoji="1" lang="en-US" sz="800" b="1">
                  <a:latin typeface="Arial" charset="0"/>
                </a:endParaRPr>
              </a:p>
            </p:txBody>
          </p:sp>
        </p:grpSp>
        <p:sp>
          <p:nvSpPr>
            <p:cNvPr id="40019" name="Text Box 253"/>
            <p:cNvSpPr txBox="1">
              <a:spLocks noChangeArrowheads="1"/>
            </p:cNvSpPr>
            <p:nvPr/>
          </p:nvSpPr>
          <p:spPr bwMode="auto">
            <a:xfrm>
              <a:off x="1229" y="1431"/>
              <a:ext cx="9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Rising phase of the action potential</a:t>
              </a:r>
            </a:p>
          </p:txBody>
        </p:sp>
      </p:grpSp>
      <p:grpSp>
        <p:nvGrpSpPr>
          <p:cNvPr id="39975" name="Group 254"/>
          <p:cNvGrpSpPr>
            <a:grpSpLocks/>
          </p:cNvGrpSpPr>
          <p:nvPr/>
        </p:nvGrpSpPr>
        <p:grpSpPr bwMode="auto">
          <a:xfrm>
            <a:off x="5926138" y="1836738"/>
            <a:ext cx="2465387" cy="233362"/>
            <a:chOff x="994" y="1429"/>
            <a:chExt cx="1179" cy="117"/>
          </a:xfrm>
        </p:grpSpPr>
        <p:grpSp>
          <p:nvGrpSpPr>
            <p:cNvPr id="40014" name="Group 255"/>
            <p:cNvGrpSpPr>
              <a:grpSpLocks/>
            </p:cNvGrpSpPr>
            <p:nvPr/>
          </p:nvGrpSpPr>
          <p:grpSpPr bwMode="auto">
            <a:xfrm>
              <a:off x="994" y="1429"/>
              <a:ext cx="115" cy="107"/>
              <a:chOff x="1226" y="3285"/>
              <a:chExt cx="115" cy="107"/>
            </a:xfrm>
          </p:grpSpPr>
          <p:sp>
            <p:nvSpPr>
              <p:cNvPr id="40016" name="AutoShape 25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17" name="Text Box 257"/>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4</a:t>
                </a:r>
                <a:endParaRPr kumimoji="1" lang="en-US" sz="800" b="1">
                  <a:latin typeface="Arial" charset="0"/>
                </a:endParaRPr>
              </a:p>
            </p:txBody>
          </p:sp>
        </p:grpSp>
        <p:sp>
          <p:nvSpPr>
            <p:cNvPr id="40015" name="Text Box 258"/>
            <p:cNvSpPr txBox="1">
              <a:spLocks noChangeArrowheads="1"/>
            </p:cNvSpPr>
            <p:nvPr/>
          </p:nvSpPr>
          <p:spPr bwMode="auto">
            <a:xfrm>
              <a:off x="1225" y="1431"/>
              <a:ext cx="9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Falling phase of the action potential</a:t>
              </a:r>
            </a:p>
          </p:txBody>
        </p:sp>
      </p:grpSp>
      <p:sp>
        <p:nvSpPr>
          <p:cNvPr id="39976" name="Text Box 259"/>
          <p:cNvSpPr txBox="1">
            <a:spLocks noChangeArrowheads="1"/>
          </p:cNvSpPr>
          <p:nvPr/>
        </p:nvSpPr>
        <p:spPr bwMode="auto">
          <a:xfrm>
            <a:off x="5876925" y="5970588"/>
            <a:ext cx="774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solidFill>
                  <a:schemeClr val="bg1"/>
                </a:solidFill>
                <a:latin typeface="Arial" charset="0"/>
              </a:rPr>
              <a:t>Undershoot</a:t>
            </a:r>
          </a:p>
        </p:txBody>
      </p:sp>
      <p:grpSp>
        <p:nvGrpSpPr>
          <p:cNvPr id="39977" name="Group 260"/>
          <p:cNvGrpSpPr>
            <a:grpSpLocks/>
          </p:cNvGrpSpPr>
          <p:nvPr/>
        </p:nvGrpSpPr>
        <p:grpSpPr bwMode="auto">
          <a:xfrm>
            <a:off x="3965575" y="3584575"/>
            <a:ext cx="241300" cy="214313"/>
            <a:chOff x="1226" y="3286"/>
            <a:chExt cx="115" cy="107"/>
          </a:xfrm>
        </p:grpSpPr>
        <p:sp>
          <p:nvSpPr>
            <p:cNvPr id="40012" name="AutoShape 261"/>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13" name="Text Box 262"/>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grpSp>
        <p:nvGrpSpPr>
          <p:cNvPr id="39978" name="Group 263"/>
          <p:cNvGrpSpPr>
            <a:grpSpLocks/>
          </p:cNvGrpSpPr>
          <p:nvPr/>
        </p:nvGrpSpPr>
        <p:grpSpPr bwMode="auto">
          <a:xfrm>
            <a:off x="4351338" y="3181350"/>
            <a:ext cx="241300" cy="214313"/>
            <a:chOff x="1226" y="3285"/>
            <a:chExt cx="115" cy="107"/>
          </a:xfrm>
        </p:grpSpPr>
        <p:sp>
          <p:nvSpPr>
            <p:cNvPr id="40010" name="AutoShape 264"/>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11" name="Text Box 265"/>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2</a:t>
              </a:r>
              <a:endParaRPr kumimoji="1" lang="en-US" sz="800" b="1">
                <a:latin typeface="Arial" charset="0"/>
              </a:endParaRPr>
            </a:p>
          </p:txBody>
        </p:sp>
      </p:grpSp>
      <p:grpSp>
        <p:nvGrpSpPr>
          <p:cNvPr id="39979" name="Group 266"/>
          <p:cNvGrpSpPr>
            <a:grpSpLocks/>
          </p:cNvGrpSpPr>
          <p:nvPr/>
        </p:nvGrpSpPr>
        <p:grpSpPr bwMode="auto">
          <a:xfrm>
            <a:off x="4519613" y="2909888"/>
            <a:ext cx="241300" cy="214312"/>
            <a:chOff x="1226" y="3286"/>
            <a:chExt cx="115" cy="107"/>
          </a:xfrm>
        </p:grpSpPr>
        <p:sp>
          <p:nvSpPr>
            <p:cNvPr id="40008" name="AutoShape 267"/>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09" name="Text Box 268"/>
            <p:cNvSpPr txBox="1">
              <a:spLocks noChangeArrowheads="1"/>
            </p:cNvSpPr>
            <p:nvPr/>
          </p:nvSpPr>
          <p:spPr bwMode="auto">
            <a:xfrm>
              <a:off x="1226" y="3286"/>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3</a:t>
              </a:r>
              <a:endParaRPr kumimoji="1" lang="en-US" sz="800" b="1">
                <a:latin typeface="Arial" charset="0"/>
              </a:endParaRPr>
            </a:p>
          </p:txBody>
        </p:sp>
      </p:grpSp>
      <p:grpSp>
        <p:nvGrpSpPr>
          <p:cNvPr id="39980" name="Group 269"/>
          <p:cNvGrpSpPr>
            <a:grpSpLocks/>
          </p:cNvGrpSpPr>
          <p:nvPr/>
        </p:nvGrpSpPr>
        <p:grpSpPr bwMode="auto">
          <a:xfrm>
            <a:off x="4954588" y="3198813"/>
            <a:ext cx="241300" cy="214312"/>
            <a:chOff x="1226" y="3286"/>
            <a:chExt cx="116" cy="107"/>
          </a:xfrm>
        </p:grpSpPr>
        <p:sp>
          <p:nvSpPr>
            <p:cNvPr id="40006" name="AutoShape 270"/>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07" name="Text Box 271"/>
            <p:cNvSpPr txBox="1">
              <a:spLocks noChangeArrowheads="1"/>
            </p:cNvSpPr>
            <p:nvPr/>
          </p:nvSpPr>
          <p:spPr bwMode="auto">
            <a:xfrm>
              <a:off x="1226" y="3286"/>
              <a:ext cx="1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4</a:t>
              </a:r>
              <a:endParaRPr kumimoji="1" lang="en-US" sz="800" b="1">
                <a:latin typeface="Arial" charset="0"/>
              </a:endParaRPr>
            </a:p>
          </p:txBody>
        </p:sp>
      </p:grpSp>
      <p:grpSp>
        <p:nvGrpSpPr>
          <p:cNvPr id="39981" name="Group 272"/>
          <p:cNvGrpSpPr>
            <a:grpSpLocks/>
          </p:cNvGrpSpPr>
          <p:nvPr/>
        </p:nvGrpSpPr>
        <p:grpSpPr bwMode="auto">
          <a:xfrm>
            <a:off x="5003800" y="3565525"/>
            <a:ext cx="241300" cy="214313"/>
            <a:chOff x="1226" y="3285"/>
            <a:chExt cx="115" cy="107"/>
          </a:xfrm>
        </p:grpSpPr>
        <p:sp>
          <p:nvSpPr>
            <p:cNvPr id="40004" name="AutoShape 273"/>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05" name="Text Box 274"/>
            <p:cNvSpPr txBox="1">
              <a:spLocks noChangeArrowheads="1"/>
            </p:cNvSpPr>
            <p:nvPr/>
          </p:nvSpPr>
          <p:spPr bwMode="auto">
            <a:xfrm>
              <a:off x="1226" y="3285"/>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5</a:t>
              </a:r>
              <a:endParaRPr kumimoji="1" lang="en-US" sz="800" b="1">
                <a:latin typeface="Arial" charset="0"/>
              </a:endParaRPr>
            </a:p>
          </p:txBody>
        </p:sp>
      </p:grpSp>
      <p:grpSp>
        <p:nvGrpSpPr>
          <p:cNvPr id="39982" name="Group 275"/>
          <p:cNvGrpSpPr>
            <a:grpSpLocks/>
          </p:cNvGrpSpPr>
          <p:nvPr/>
        </p:nvGrpSpPr>
        <p:grpSpPr bwMode="auto">
          <a:xfrm>
            <a:off x="5624513" y="3568700"/>
            <a:ext cx="241300" cy="214313"/>
            <a:chOff x="1226" y="3286"/>
            <a:chExt cx="116" cy="107"/>
          </a:xfrm>
        </p:grpSpPr>
        <p:sp>
          <p:nvSpPr>
            <p:cNvPr id="40002" name="AutoShape 276"/>
            <p:cNvSpPr>
              <a:spLocks noChangeArrowheads="1"/>
            </p:cNvSpPr>
            <p:nvPr/>
          </p:nvSpPr>
          <p:spPr bwMode="auto">
            <a:xfrm>
              <a:off x="1232" y="3287"/>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0003" name="Text Box 277"/>
            <p:cNvSpPr txBox="1">
              <a:spLocks noChangeArrowheads="1"/>
            </p:cNvSpPr>
            <p:nvPr/>
          </p:nvSpPr>
          <p:spPr bwMode="auto">
            <a:xfrm>
              <a:off x="1226" y="3286"/>
              <a:ext cx="1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800" b="1">
                  <a:solidFill>
                    <a:schemeClr val="bg1"/>
                  </a:solidFill>
                  <a:latin typeface="Arial" charset="0"/>
                </a:rPr>
                <a:t>1</a:t>
              </a:r>
              <a:endParaRPr kumimoji="1" lang="en-US" sz="800" b="1">
                <a:latin typeface="Arial" charset="0"/>
              </a:endParaRPr>
            </a:p>
          </p:txBody>
        </p:sp>
      </p:grpSp>
      <p:sp>
        <p:nvSpPr>
          <p:cNvPr id="39983" name="Text Box 278"/>
          <p:cNvSpPr txBox="1">
            <a:spLocks noChangeArrowheads="1"/>
          </p:cNvSpPr>
          <p:nvPr/>
        </p:nvSpPr>
        <p:spPr bwMode="auto">
          <a:xfrm>
            <a:off x="1585913" y="6235700"/>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Sodium</a:t>
            </a:r>
            <a:br>
              <a:rPr kumimoji="1" lang="en-US" sz="900">
                <a:latin typeface="Arial" charset="0"/>
              </a:rPr>
            </a:br>
            <a:r>
              <a:rPr kumimoji="1" lang="en-US" sz="900">
                <a:latin typeface="Arial" charset="0"/>
              </a:rPr>
              <a:t>channel</a:t>
            </a:r>
          </a:p>
        </p:txBody>
      </p:sp>
      <p:sp>
        <p:nvSpPr>
          <p:cNvPr id="39984" name="Line 279"/>
          <p:cNvSpPr>
            <a:spLocks noChangeShapeType="1"/>
          </p:cNvSpPr>
          <p:nvPr/>
        </p:nvSpPr>
        <p:spPr bwMode="auto">
          <a:xfrm>
            <a:off x="1930400" y="6053138"/>
            <a:ext cx="0" cy="1698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985" name="Text Box 280"/>
          <p:cNvSpPr txBox="1">
            <a:spLocks noChangeArrowheads="1"/>
          </p:cNvSpPr>
          <p:nvPr/>
        </p:nvSpPr>
        <p:spPr bwMode="auto">
          <a:xfrm>
            <a:off x="3721100" y="2597150"/>
            <a:ext cx="615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kumimoji="1" lang="en-US" sz="900">
                <a:latin typeface="Arial" charset="0"/>
              </a:rPr>
              <a:t>Action</a:t>
            </a:r>
            <a:br>
              <a:rPr kumimoji="1" lang="en-US" sz="900">
                <a:latin typeface="Arial" charset="0"/>
              </a:rPr>
            </a:br>
            <a:r>
              <a:rPr kumimoji="1" lang="en-US" sz="900">
                <a:latin typeface="Arial" charset="0"/>
              </a:rPr>
              <a:t>potential</a:t>
            </a:r>
          </a:p>
        </p:txBody>
      </p:sp>
      <p:sp>
        <p:nvSpPr>
          <p:cNvPr id="39986" name="Line 281"/>
          <p:cNvSpPr>
            <a:spLocks noChangeShapeType="1"/>
          </p:cNvSpPr>
          <p:nvPr/>
        </p:nvSpPr>
        <p:spPr bwMode="auto">
          <a:xfrm>
            <a:off x="4343400" y="2713038"/>
            <a:ext cx="501650"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987" name="Line 282"/>
          <p:cNvSpPr>
            <a:spLocks noChangeShapeType="1"/>
          </p:cNvSpPr>
          <p:nvPr/>
        </p:nvSpPr>
        <p:spPr bwMode="auto">
          <a:xfrm>
            <a:off x="3760788" y="3843338"/>
            <a:ext cx="77787" cy="95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988" name="Text Box 283"/>
          <p:cNvSpPr txBox="1">
            <a:spLocks noChangeArrowheads="1"/>
          </p:cNvSpPr>
          <p:nvPr/>
        </p:nvSpPr>
        <p:spPr bwMode="auto">
          <a:xfrm>
            <a:off x="3925888" y="3852863"/>
            <a:ext cx="1035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Resting potential</a:t>
            </a:r>
          </a:p>
        </p:txBody>
      </p:sp>
      <p:sp>
        <p:nvSpPr>
          <p:cNvPr id="39989" name="Text Box 284"/>
          <p:cNvSpPr txBox="1">
            <a:spLocks noChangeArrowheads="1"/>
          </p:cNvSpPr>
          <p:nvPr/>
        </p:nvSpPr>
        <p:spPr bwMode="auto">
          <a:xfrm>
            <a:off x="3654425" y="4064000"/>
            <a:ext cx="438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Time</a:t>
            </a:r>
          </a:p>
        </p:txBody>
      </p:sp>
      <p:sp>
        <p:nvSpPr>
          <p:cNvPr id="39990" name="Text Box 285"/>
          <p:cNvSpPr txBox="1">
            <a:spLocks noChangeArrowheads="1"/>
          </p:cNvSpPr>
          <p:nvPr/>
        </p:nvSpPr>
        <p:spPr bwMode="auto">
          <a:xfrm rot="-5400000">
            <a:off x="2711451" y="3178175"/>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Membrane potential </a:t>
            </a:r>
            <a:br>
              <a:rPr kumimoji="1" lang="en-US" sz="900">
                <a:latin typeface="Arial" charset="0"/>
              </a:rPr>
            </a:br>
            <a:r>
              <a:rPr kumimoji="1" lang="en-US" sz="900">
                <a:latin typeface="Arial" charset="0"/>
              </a:rPr>
              <a:t>(mV)</a:t>
            </a:r>
          </a:p>
        </p:txBody>
      </p:sp>
      <p:sp>
        <p:nvSpPr>
          <p:cNvPr id="39991" name="Text Box 286"/>
          <p:cNvSpPr txBox="1">
            <a:spLocks noChangeArrowheads="1"/>
          </p:cNvSpPr>
          <p:nvPr/>
        </p:nvSpPr>
        <p:spPr bwMode="auto">
          <a:xfrm>
            <a:off x="3343275" y="2479675"/>
            <a:ext cx="377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+50</a:t>
            </a:r>
          </a:p>
        </p:txBody>
      </p:sp>
      <p:sp>
        <p:nvSpPr>
          <p:cNvPr id="39992" name="Text Box 287"/>
          <p:cNvSpPr txBox="1">
            <a:spLocks noChangeArrowheads="1"/>
          </p:cNvSpPr>
          <p:nvPr/>
        </p:nvSpPr>
        <p:spPr bwMode="auto">
          <a:xfrm>
            <a:off x="3489325" y="2986088"/>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0</a:t>
            </a:r>
          </a:p>
        </p:txBody>
      </p:sp>
      <p:sp>
        <p:nvSpPr>
          <p:cNvPr id="39993" name="Text Box 288"/>
          <p:cNvSpPr txBox="1">
            <a:spLocks noChangeArrowheads="1"/>
          </p:cNvSpPr>
          <p:nvPr/>
        </p:nvSpPr>
        <p:spPr bwMode="auto">
          <a:xfrm>
            <a:off x="3370263" y="3486150"/>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–50</a:t>
            </a:r>
          </a:p>
        </p:txBody>
      </p:sp>
      <p:sp>
        <p:nvSpPr>
          <p:cNvPr id="39994" name="Text Box 289"/>
          <p:cNvSpPr txBox="1">
            <a:spLocks noChangeArrowheads="1"/>
          </p:cNvSpPr>
          <p:nvPr/>
        </p:nvSpPr>
        <p:spPr bwMode="auto">
          <a:xfrm>
            <a:off x="3286125" y="3938588"/>
            <a:ext cx="438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900">
                <a:latin typeface="Arial" charset="0"/>
              </a:rPr>
              <a:t>–100</a:t>
            </a:r>
          </a:p>
        </p:txBody>
      </p:sp>
      <p:sp>
        <p:nvSpPr>
          <p:cNvPr id="39995" name="Text Box 290"/>
          <p:cNvSpPr txBox="1">
            <a:spLocks noChangeArrowheads="1"/>
          </p:cNvSpPr>
          <p:nvPr/>
        </p:nvSpPr>
        <p:spPr bwMode="auto">
          <a:xfrm>
            <a:off x="3770313" y="3362325"/>
            <a:ext cx="692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900">
                <a:latin typeface="Arial" charset="0"/>
              </a:rPr>
              <a:t>Threshold</a:t>
            </a:r>
          </a:p>
        </p:txBody>
      </p:sp>
      <p:sp>
        <p:nvSpPr>
          <p:cNvPr id="39996" name="Text Box 291"/>
          <p:cNvSpPr txBox="1">
            <a:spLocks noChangeArrowheads="1"/>
          </p:cNvSpPr>
          <p:nvPr/>
        </p:nvSpPr>
        <p:spPr bwMode="auto">
          <a:xfrm>
            <a:off x="328613" y="6064250"/>
            <a:ext cx="608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000">
                <a:latin typeface="Arial" charset="0"/>
              </a:rPr>
              <a:t>Cytosol</a:t>
            </a:r>
          </a:p>
        </p:txBody>
      </p:sp>
      <p:sp>
        <p:nvSpPr>
          <p:cNvPr id="39997" name="Text Box 293"/>
          <p:cNvSpPr txBox="1">
            <a:spLocks noChangeArrowheads="1"/>
          </p:cNvSpPr>
          <p:nvPr/>
        </p:nvSpPr>
        <p:spPr bwMode="auto">
          <a:xfrm>
            <a:off x="1524000" y="6518275"/>
            <a:ext cx="626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The activation gates on the Na+ and K+ voltage-gated channels are closed</a:t>
            </a:r>
            <a:endParaRPr lang="en-US" sz="1600"/>
          </a:p>
        </p:txBody>
      </p:sp>
      <p:sp>
        <p:nvSpPr>
          <p:cNvPr id="39998" name="Text Box 294"/>
          <p:cNvSpPr txBox="1">
            <a:spLocks noChangeArrowheads="1"/>
          </p:cNvSpPr>
          <p:nvPr/>
        </p:nvSpPr>
        <p:spPr bwMode="auto">
          <a:xfrm>
            <a:off x="1165225" y="4259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endParaRPr lang="es-ES_tradnl"/>
          </a:p>
        </p:txBody>
      </p:sp>
      <p:sp>
        <p:nvSpPr>
          <p:cNvPr id="39999" name="Text Box 295"/>
          <p:cNvSpPr txBox="1">
            <a:spLocks noChangeArrowheads="1"/>
          </p:cNvSpPr>
          <p:nvPr/>
        </p:nvSpPr>
        <p:spPr bwMode="auto">
          <a:xfrm>
            <a:off x="152400" y="4267200"/>
            <a:ext cx="3810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A stimulus opens the activation gates of some Na+ channels. If a threshold is reached  it triggers an action potential</a:t>
            </a:r>
            <a:endParaRPr lang="en-US" sz="1600"/>
          </a:p>
        </p:txBody>
      </p:sp>
      <p:sp>
        <p:nvSpPr>
          <p:cNvPr id="40000" name="Text Box 296"/>
          <p:cNvSpPr txBox="1">
            <a:spLocks noChangeArrowheads="1"/>
          </p:cNvSpPr>
          <p:nvPr/>
        </p:nvSpPr>
        <p:spPr bwMode="auto">
          <a:xfrm>
            <a:off x="0" y="1752600"/>
            <a:ext cx="342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Depolarization opens more of the activation gates for Na+. The membrane potential becomes more +</a:t>
            </a:r>
            <a:endParaRPr lang="en-US" sz="1600"/>
          </a:p>
        </p:txBody>
      </p:sp>
      <p:sp>
        <p:nvSpPr>
          <p:cNvPr id="40001" name="Text Box 297"/>
          <p:cNvSpPr txBox="1">
            <a:spLocks noChangeArrowheads="1"/>
          </p:cNvSpPr>
          <p:nvPr/>
        </p:nvSpPr>
        <p:spPr bwMode="auto">
          <a:xfrm>
            <a:off x="6629400" y="2133600"/>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400"/>
              <a:t>The inactivation gates of Na+ close, the K+ voltage-gated channels open. The cell hyperpolarizes.</a:t>
            </a:r>
            <a:endParaRPr lang="en-US"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0" y="685800"/>
            <a:ext cx="81486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a:t>To remember:</a:t>
            </a:r>
          </a:p>
          <a:p>
            <a:pPr marL="457200" indent="-457200"/>
            <a:endParaRPr lang="en-US"/>
          </a:p>
          <a:p>
            <a:pPr marL="457200" indent="-457200">
              <a:buFont typeface="Times" charset="0"/>
              <a:buAutoNum type="arabicParenR"/>
            </a:pPr>
            <a:r>
              <a:rPr lang="en-US"/>
              <a:t>The Na+ voltage-gated channels have two gates: an activation gate and a deactivation gate. </a:t>
            </a:r>
          </a:p>
          <a:p>
            <a:pPr marL="457200" indent="-457200">
              <a:buFont typeface="Times" charset="0"/>
              <a:buAutoNum type="arabicParenR"/>
            </a:pPr>
            <a:endParaRPr lang="en-US"/>
          </a:p>
          <a:p>
            <a:pPr marL="457200" indent="-457200">
              <a:buFont typeface="Times" charset="0"/>
              <a:buAutoNum type="arabicParenR"/>
            </a:pPr>
            <a:r>
              <a:rPr lang="en-US"/>
              <a:t>The K+ channels only have one gate.</a:t>
            </a:r>
          </a:p>
          <a:p>
            <a:pPr marL="457200" indent="-457200">
              <a:buFont typeface="Times" charset="0"/>
              <a:buAutoNum type="arabicParenR"/>
            </a:pPr>
            <a:endParaRPr lang="en-US"/>
          </a:p>
          <a:p>
            <a:pPr marL="457200" indent="-457200">
              <a:buFont typeface="Times" charset="0"/>
              <a:buAutoNum type="arabicParenR"/>
            </a:pPr>
            <a:r>
              <a:rPr lang="en-US"/>
              <a:t>Please read and understand figure 48.13!!!</a:t>
            </a:r>
          </a:p>
          <a:p>
            <a:pPr marL="457200" indent="-457200">
              <a:buFont typeface="Times" charset="0"/>
              <a:buAutoNum type="arabicParen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20700" y="220663"/>
            <a:ext cx="752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How are action potentials conducted along an axon…</a:t>
            </a:r>
          </a:p>
        </p:txBody>
      </p:sp>
      <p:grpSp>
        <p:nvGrpSpPr>
          <p:cNvPr id="41987" name="Group 5"/>
          <p:cNvGrpSpPr>
            <a:grpSpLocks/>
          </p:cNvGrpSpPr>
          <p:nvPr/>
        </p:nvGrpSpPr>
        <p:grpSpPr bwMode="auto">
          <a:xfrm>
            <a:off x="3175" y="609600"/>
            <a:ext cx="3197225" cy="6248400"/>
            <a:chOff x="1442" y="528"/>
            <a:chExt cx="1758" cy="3504"/>
          </a:xfrm>
        </p:grpSpPr>
        <p:pic>
          <p:nvPicPr>
            <p:cNvPr id="420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 y="528"/>
              <a:ext cx="1758"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7"/>
            <p:cNvGrpSpPr>
              <a:grpSpLocks/>
            </p:cNvGrpSpPr>
            <p:nvPr/>
          </p:nvGrpSpPr>
          <p:grpSpPr bwMode="auto">
            <a:xfrm>
              <a:off x="1491" y="1402"/>
              <a:ext cx="1644" cy="162"/>
              <a:chOff x="1491" y="1402"/>
              <a:chExt cx="1644" cy="162"/>
            </a:xfrm>
          </p:grpSpPr>
          <p:sp>
            <p:nvSpPr>
              <p:cNvPr id="42108" name="Text Box 8"/>
              <p:cNvSpPr txBox="1">
                <a:spLocks noChangeArrowheads="1"/>
              </p:cNvSpPr>
              <p:nvPr/>
            </p:nvSpPr>
            <p:spPr bwMode="auto">
              <a:xfrm>
                <a:off x="1491" y="1402"/>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9" name="Text Box 9"/>
              <p:cNvSpPr txBox="1">
                <a:spLocks noChangeArrowheads="1"/>
              </p:cNvSpPr>
              <p:nvPr/>
            </p:nvSpPr>
            <p:spPr bwMode="auto">
              <a:xfrm>
                <a:off x="1919" y="14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0" name="Text Box 10"/>
              <p:cNvSpPr txBox="1">
                <a:spLocks noChangeArrowheads="1"/>
              </p:cNvSpPr>
              <p:nvPr/>
            </p:nvSpPr>
            <p:spPr bwMode="auto">
              <a:xfrm>
                <a:off x="1657" y="1402"/>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1" name="Text Box 11"/>
              <p:cNvSpPr txBox="1">
                <a:spLocks noChangeArrowheads="1"/>
              </p:cNvSpPr>
              <p:nvPr/>
            </p:nvSpPr>
            <p:spPr bwMode="auto">
              <a:xfrm>
                <a:off x="2150" y="14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2" name="Text Box 12"/>
              <p:cNvSpPr txBox="1">
                <a:spLocks noChangeArrowheads="1"/>
              </p:cNvSpPr>
              <p:nvPr/>
            </p:nvSpPr>
            <p:spPr bwMode="auto">
              <a:xfrm>
                <a:off x="2352" y="141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3" name="Text Box 13"/>
              <p:cNvSpPr txBox="1">
                <a:spLocks noChangeArrowheads="1"/>
              </p:cNvSpPr>
              <p:nvPr/>
            </p:nvSpPr>
            <p:spPr bwMode="auto">
              <a:xfrm>
                <a:off x="2551" y="140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4" name="Text Box 14"/>
              <p:cNvSpPr txBox="1">
                <a:spLocks noChangeArrowheads="1"/>
              </p:cNvSpPr>
              <p:nvPr/>
            </p:nvSpPr>
            <p:spPr bwMode="auto">
              <a:xfrm>
                <a:off x="2770" y="140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15" name="Text Box 15"/>
              <p:cNvSpPr txBox="1">
                <a:spLocks noChangeArrowheads="1"/>
              </p:cNvSpPr>
              <p:nvPr/>
            </p:nvSpPr>
            <p:spPr bwMode="auto">
              <a:xfrm>
                <a:off x="2985" y="141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grpSp>
        <p:grpSp>
          <p:nvGrpSpPr>
            <p:cNvPr id="42007" name="Group 16"/>
            <p:cNvGrpSpPr>
              <a:grpSpLocks/>
            </p:cNvGrpSpPr>
            <p:nvPr/>
          </p:nvGrpSpPr>
          <p:grpSpPr bwMode="auto">
            <a:xfrm>
              <a:off x="1491" y="1798"/>
              <a:ext cx="1652" cy="162"/>
              <a:chOff x="1491" y="1798"/>
              <a:chExt cx="1652" cy="162"/>
            </a:xfrm>
          </p:grpSpPr>
          <p:sp>
            <p:nvSpPr>
              <p:cNvPr id="42100" name="Text Box 17"/>
              <p:cNvSpPr txBox="1">
                <a:spLocks noChangeArrowheads="1"/>
              </p:cNvSpPr>
              <p:nvPr/>
            </p:nvSpPr>
            <p:spPr bwMode="auto">
              <a:xfrm>
                <a:off x="1491" y="179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1" name="Text Box 18"/>
              <p:cNvSpPr txBox="1">
                <a:spLocks noChangeArrowheads="1"/>
              </p:cNvSpPr>
              <p:nvPr/>
            </p:nvSpPr>
            <p:spPr bwMode="auto">
              <a:xfrm>
                <a:off x="1926" y="180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2" name="Text Box 19"/>
              <p:cNvSpPr txBox="1">
                <a:spLocks noChangeArrowheads="1"/>
              </p:cNvSpPr>
              <p:nvPr/>
            </p:nvSpPr>
            <p:spPr bwMode="auto">
              <a:xfrm>
                <a:off x="1653" y="1798"/>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3" name="Text Box 20"/>
              <p:cNvSpPr txBox="1">
                <a:spLocks noChangeArrowheads="1"/>
              </p:cNvSpPr>
              <p:nvPr/>
            </p:nvSpPr>
            <p:spPr bwMode="auto">
              <a:xfrm>
                <a:off x="2158" y="180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4" name="Text Box 21"/>
              <p:cNvSpPr txBox="1">
                <a:spLocks noChangeArrowheads="1"/>
              </p:cNvSpPr>
              <p:nvPr/>
            </p:nvSpPr>
            <p:spPr bwMode="auto">
              <a:xfrm>
                <a:off x="2359" y="18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5" name="Text Box 22"/>
              <p:cNvSpPr txBox="1">
                <a:spLocks noChangeArrowheads="1"/>
              </p:cNvSpPr>
              <p:nvPr/>
            </p:nvSpPr>
            <p:spPr bwMode="auto">
              <a:xfrm>
                <a:off x="2559" y="180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6" name="Text Box 23"/>
              <p:cNvSpPr txBox="1">
                <a:spLocks noChangeArrowheads="1"/>
              </p:cNvSpPr>
              <p:nvPr/>
            </p:nvSpPr>
            <p:spPr bwMode="auto">
              <a:xfrm>
                <a:off x="2779" y="180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107" name="Text Box 24"/>
              <p:cNvSpPr txBox="1">
                <a:spLocks noChangeArrowheads="1"/>
              </p:cNvSpPr>
              <p:nvPr/>
            </p:nvSpPr>
            <p:spPr bwMode="auto">
              <a:xfrm>
                <a:off x="2993" y="18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grpSp>
        <p:grpSp>
          <p:nvGrpSpPr>
            <p:cNvPr id="42008" name="Group 25"/>
            <p:cNvGrpSpPr>
              <a:grpSpLocks/>
            </p:cNvGrpSpPr>
            <p:nvPr/>
          </p:nvGrpSpPr>
          <p:grpSpPr bwMode="auto">
            <a:xfrm>
              <a:off x="1512" y="2438"/>
              <a:ext cx="1643" cy="166"/>
              <a:chOff x="1512" y="2438"/>
              <a:chExt cx="1643" cy="166"/>
            </a:xfrm>
          </p:grpSpPr>
          <p:sp>
            <p:nvSpPr>
              <p:cNvPr id="42092" name="Text Box 26"/>
              <p:cNvSpPr txBox="1">
                <a:spLocks noChangeArrowheads="1"/>
              </p:cNvSpPr>
              <p:nvPr/>
            </p:nvSpPr>
            <p:spPr bwMode="auto">
              <a:xfrm>
                <a:off x="1512" y="245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3" name="Text Box 27"/>
              <p:cNvSpPr txBox="1">
                <a:spLocks noChangeArrowheads="1"/>
              </p:cNvSpPr>
              <p:nvPr/>
            </p:nvSpPr>
            <p:spPr bwMode="auto">
              <a:xfrm>
                <a:off x="1912" y="243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4" name="Text Box 28"/>
              <p:cNvSpPr txBox="1">
                <a:spLocks noChangeArrowheads="1"/>
              </p:cNvSpPr>
              <p:nvPr/>
            </p:nvSpPr>
            <p:spPr bwMode="auto">
              <a:xfrm>
                <a:off x="1686" y="245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5" name="Text Box 29"/>
              <p:cNvSpPr txBox="1">
                <a:spLocks noChangeArrowheads="1"/>
              </p:cNvSpPr>
              <p:nvPr/>
            </p:nvSpPr>
            <p:spPr bwMode="auto">
              <a:xfrm>
                <a:off x="2077" y="243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6" name="Text Box 30"/>
              <p:cNvSpPr txBox="1">
                <a:spLocks noChangeArrowheads="1"/>
              </p:cNvSpPr>
              <p:nvPr/>
            </p:nvSpPr>
            <p:spPr bwMode="auto">
              <a:xfrm>
                <a:off x="2371" y="2438"/>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7" name="Text Box 31"/>
              <p:cNvSpPr txBox="1">
                <a:spLocks noChangeArrowheads="1"/>
              </p:cNvSpPr>
              <p:nvPr/>
            </p:nvSpPr>
            <p:spPr bwMode="auto">
              <a:xfrm>
                <a:off x="2571" y="2438"/>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8" name="Text Box 32"/>
              <p:cNvSpPr txBox="1">
                <a:spLocks noChangeArrowheads="1"/>
              </p:cNvSpPr>
              <p:nvPr/>
            </p:nvSpPr>
            <p:spPr bwMode="auto">
              <a:xfrm>
                <a:off x="2789" y="2438"/>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99" name="Text Box 33"/>
              <p:cNvSpPr txBox="1">
                <a:spLocks noChangeArrowheads="1"/>
              </p:cNvSpPr>
              <p:nvPr/>
            </p:nvSpPr>
            <p:spPr bwMode="auto">
              <a:xfrm>
                <a:off x="3005" y="244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grpSp>
        <p:sp>
          <p:nvSpPr>
            <p:cNvPr id="42009" name="Text Box 34"/>
            <p:cNvSpPr txBox="1">
              <a:spLocks noChangeArrowheads="1"/>
            </p:cNvSpPr>
            <p:nvPr/>
          </p:nvSpPr>
          <p:spPr bwMode="auto">
            <a:xfrm>
              <a:off x="1512" y="280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0" name="Text Box 35"/>
            <p:cNvSpPr txBox="1">
              <a:spLocks noChangeArrowheads="1"/>
            </p:cNvSpPr>
            <p:nvPr/>
          </p:nvSpPr>
          <p:spPr bwMode="auto">
            <a:xfrm>
              <a:off x="1912" y="2790"/>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1" name="Text Box 36"/>
            <p:cNvSpPr txBox="1">
              <a:spLocks noChangeArrowheads="1"/>
            </p:cNvSpPr>
            <p:nvPr/>
          </p:nvSpPr>
          <p:spPr bwMode="auto">
            <a:xfrm>
              <a:off x="1687" y="280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2" name="Text Box 37"/>
            <p:cNvSpPr txBox="1">
              <a:spLocks noChangeArrowheads="1"/>
            </p:cNvSpPr>
            <p:nvPr/>
          </p:nvSpPr>
          <p:spPr bwMode="auto">
            <a:xfrm>
              <a:off x="2076" y="2790"/>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3" name="Text Box 38"/>
            <p:cNvSpPr txBox="1">
              <a:spLocks noChangeArrowheads="1"/>
            </p:cNvSpPr>
            <p:nvPr/>
          </p:nvSpPr>
          <p:spPr bwMode="auto">
            <a:xfrm>
              <a:off x="2371" y="28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4" name="Text Box 39"/>
            <p:cNvSpPr txBox="1">
              <a:spLocks noChangeArrowheads="1"/>
            </p:cNvSpPr>
            <p:nvPr/>
          </p:nvSpPr>
          <p:spPr bwMode="auto">
            <a:xfrm>
              <a:off x="2571" y="28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5" name="Text Box 40"/>
            <p:cNvSpPr txBox="1">
              <a:spLocks noChangeArrowheads="1"/>
            </p:cNvSpPr>
            <p:nvPr/>
          </p:nvSpPr>
          <p:spPr bwMode="auto">
            <a:xfrm>
              <a:off x="2790" y="280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6" name="Text Box 41"/>
            <p:cNvSpPr txBox="1">
              <a:spLocks noChangeArrowheads="1"/>
            </p:cNvSpPr>
            <p:nvPr/>
          </p:nvSpPr>
          <p:spPr bwMode="auto">
            <a:xfrm>
              <a:off x="3005" y="281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7" name="Text Box 42"/>
            <p:cNvSpPr txBox="1">
              <a:spLocks noChangeArrowheads="1"/>
            </p:cNvSpPr>
            <p:nvPr/>
          </p:nvSpPr>
          <p:spPr bwMode="auto">
            <a:xfrm>
              <a:off x="1492" y="154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8" name="Text Box 43"/>
            <p:cNvSpPr txBox="1">
              <a:spLocks noChangeArrowheads="1"/>
            </p:cNvSpPr>
            <p:nvPr/>
          </p:nvSpPr>
          <p:spPr bwMode="auto">
            <a:xfrm>
              <a:off x="1924" y="155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19" name="Text Box 44"/>
            <p:cNvSpPr txBox="1">
              <a:spLocks noChangeArrowheads="1"/>
            </p:cNvSpPr>
            <p:nvPr/>
          </p:nvSpPr>
          <p:spPr bwMode="auto">
            <a:xfrm>
              <a:off x="1653" y="1546"/>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0" name="Text Box 45"/>
            <p:cNvSpPr txBox="1">
              <a:spLocks noChangeArrowheads="1"/>
            </p:cNvSpPr>
            <p:nvPr/>
          </p:nvSpPr>
          <p:spPr bwMode="auto">
            <a:xfrm>
              <a:off x="2154" y="1558"/>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1" name="Text Box 46"/>
            <p:cNvSpPr txBox="1">
              <a:spLocks noChangeArrowheads="1"/>
            </p:cNvSpPr>
            <p:nvPr/>
          </p:nvSpPr>
          <p:spPr bwMode="auto">
            <a:xfrm>
              <a:off x="2356" y="1562"/>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2" name="Text Box 47"/>
            <p:cNvSpPr txBox="1">
              <a:spLocks noChangeArrowheads="1"/>
            </p:cNvSpPr>
            <p:nvPr/>
          </p:nvSpPr>
          <p:spPr bwMode="auto">
            <a:xfrm>
              <a:off x="2556" y="155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3" name="Text Box 48"/>
            <p:cNvSpPr txBox="1">
              <a:spLocks noChangeArrowheads="1"/>
            </p:cNvSpPr>
            <p:nvPr/>
          </p:nvSpPr>
          <p:spPr bwMode="auto">
            <a:xfrm>
              <a:off x="2775" y="1558"/>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4" name="Text Box 49"/>
            <p:cNvSpPr txBox="1">
              <a:spLocks noChangeArrowheads="1"/>
            </p:cNvSpPr>
            <p:nvPr/>
          </p:nvSpPr>
          <p:spPr bwMode="auto">
            <a:xfrm>
              <a:off x="2991" y="1562"/>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5" name="Text Box 50"/>
            <p:cNvSpPr txBox="1">
              <a:spLocks noChangeArrowheads="1"/>
            </p:cNvSpPr>
            <p:nvPr/>
          </p:nvSpPr>
          <p:spPr bwMode="auto">
            <a:xfrm>
              <a:off x="1491" y="1675"/>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6" name="Text Box 51"/>
            <p:cNvSpPr txBox="1">
              <a:spLocks noChangeArrowheads="1"/>
            </p:cNvSpPr>
            <p:nvPr/>
          </p:nvSpPr>
          <p:spPr bwMode="auto">
            <a:xfrm>
              <a:off x="1922" y="1667"/>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7" name="Text Box 52"/>
            <p:cNvSpPr txBox="1">
              <a:spLocks noChangeArrowheads="1"/>
            </p:cNvSpPr>
            <p:nvPr/>
          </p:nvSpPr>
          <p:spPr bwMode="auto">
            <a:xfrm>
              <a:off x="1653" y="1675"/>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8" name="Text Box 53"/>
            <p:cNvSpPr txBox="1">
              <a:spLocks noChangeArrowheads="1"/>
            </p:cNvSpPr>
            <p:nvPr/>
          </p:nvSpPr>
          <p:spPr bwMode="auto">
            <a:xfrm>
              <a:off x="2153" y="1667"/>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29" name="Text Box 54"/>
            <p:cNvSpPr txBox="1">
              <a:spLocks noChangeArrowheads="1"/>
            </p:cNvSpPr>
            <p:nvPr/>
          </p:nvSpPr>
          <p:spPr bwMode="auto">
            <a:xfrm>
              <a:off x="2354" y="1670"/>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0" name="Text Box 55"/>
            <p:cNvSpPr txBox="1">
              <a:spLocks noChangeArrowheads="1"/>
            </p:cNvSpPr>
            <p:nvPr/>
          </p:nvSpPr>
          <p:spPr bwMode="auto">
            <a:xfrm>
              <a:off x="2554" y="1667"/>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1" name="Text Box 56"/>
            <p:cNvSpPr txBox="1">
              <a:spLocks noChangeArrowheads="1"/>
            </p:cNvSpPr>
            <p:nvPr/>
          </p:nvSpPr>
          <p:spPr bwMode="auto">
            <a:xfrm>
              <a:off x="2773" y="1667"/>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2" name="Text Box 57"/>
            <p:cNvSpPr txBox="1">
              <a:spLocks noChangeArrowheads="1"/>
            </p:cNvSpPr>
            <p:nvPr/>
          </p:nvSpPr>
          <p:spPr bwMode="auto">
            <a:xfrm>
              <a:off x="2990" y="1670"/>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3" name="Text Box 58"/>
            <p:cNvSpPr txBox="1">
              <a:spLocks noChangeArrowheads="1"/>
            </p:cNvSpPr>
            <p:nvPr/>
          </p:nvSpPr>
          <p:spPr bwMode="auto">
            <a:xfrm>
              <a:off x="2377" y="2554"/>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4" name="Text Box 59"/>
            <p:cNvSpPr txBox="1">
              <a:spLocks noChangeArrowheads="1"/>
            </p:cNvSpPr>
            <p:nvPr/>
          </p:nvSpPr>
          <p:spPr bwMode="auto">
            <a:xfrm>
              <a:off x="2583" y="2554"/>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5" name="Text Box 60"/>
            <p:cNvSpPr txBox="1">
              <a:spLocks noChangeArrowheads="1"/>
            </p:cNvSpPr>
            <p:nvPr/>
          </p:nvSpPr>
          <p:spPr bwMode="auto">
            <a:xfrm>
              <a:off x="2792" y="2558"/>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6" name="Text Box 61"/>
            <p:cNvSpPr txBox="1">
              <a:spLocks noChangeArrowheads="1"/>
            </p:cNvSpPr>
            <p:nvPr/>
          </p:nvSpPr>
          <p:spPr bwMode="auto">
            <a:xfrm>
              <a:off x="3009" y="2554"/>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7" name="Text Box 62"/>
            <p:cNvSpPr txBox="1">
              <a:spLocks noChangeArrowheads="1"/>
            </p:cNvSpPr>
            <p:nvPr/>
          </p:nvSpPr>
          <p:spPr bwMode="auto">
            <a:xfrm>
              <a:off x="2374" y="2666"/>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8" name="Text Box 63"/>
            <p:cNvSpPr txBox="1">
              <a:spLocks noChangeArrowheads="1"/>
            </p:cNvSpPr>
            <p:nvPr/>
          </p:nvSpPr>
          <p:spPr bwMode="auto">
            <a:xfrm>
              <a:off x="2577" y="2666"/>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39" name="Text Box 64"/>
            <p:cNvSpPr txBox="1">
              <a:spLocks noChangeArrowheads="1"/>
            </p:cNvSpPr>
            <p:nvPr/>
          </p:nvSpPr>
          <p:spPr bwMode="auto">
            <a:xfrm>
              <a:off x="2786" y="2670"/>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0" name="Text Box 65"/>
            <p:cNvSpPr txBox="1">
              <a:spLocks noChangeArrowheads="1"/>
            </p:cNvSpPr>
            <p:nvPr/>
          </p:nvSpPr>
          <p:spPr bwMode="auto">
            <a:xfrm>
              <a:off x="3006" y="2666"/>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1" name="Text Box 66"/>
            <p:cNvSpPr txBox="1">
              <a:spLocks noChangeArrowheads="1"/>
            </p:cNvSpPr>
            <p:nvPr/>
          </p:nvSpPr>
          <p:spPr bwMode="auto">
            <a:xfrm>
              <a:off x="1514" y="2554"/>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2" name="Text Box 67"/>
            <p:cNvSpPr txBox="1">
              <a:spLocks noChangeArrowheads="1"/>
            </p:cNvSpPr>
            <p:nvPr/>
          </p:nvSpPr>
          <p:spPr bwMode="auto">
            <a:xfrm>
              <a:off x="1680" y="2554"/>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3" name="Text Box 68"/>
            <p:cNvSpPr txBox="1">
              <a:spLocks noChangeArrowheads="1"/>
            </p:cNvSpPr>
            <p:nvPr/>
          </p:nvSpPr>
          <p:spPr bwMode="auto">
            <a:xfrm>
              <a:off x="1514" y="2670"/>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4" name="Text Box 69"/>
            <p:cNvSpPr txBox="1">
              <a:spLocks noChangeArrowheads="1"/>
            </p:cNvSpPr>
            <p:nvPr/>
          </p:nvSpPr>
          <p:spPr bwMode="auto">
            <a:xfrm>
              <a:off x="1685" y="2670"/>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5" name="Text Box 70"/>
            <p:cNvSpPr txBox="1">
              <a:spLocks noChangeArrowheads="1"/>
            </p:cNvSpPr>
            <p:nvPr/>
          </p:nvSpPr>
          <p:spPr bwMode="auto">
            <a:xfrm>
              <a:off x="1915" y="2558"/>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6" name="Text Box 71"/>
            <p:cNvSpPr txBox="1">
              <a:spLocks noChangeArrowheads="1"/>
            </p:cNvSpPr>
            <p:nvPr/>
          </p:nvSpPr>
          <p:spPr bwMode="auto">
            <a:xfrm>
              <a:off x="2085" y="2554"/>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7" name="Text Box 72"/>
            <p:cNvSpPr txBox="1">
              <a:spLocks noChangeArrowheads="1"/>
            </p:cNvSpPr>
            <p:nvPr/>
          </p:nvSpPr>
          <p:spPr bwMode="auto">
            <a:xfrm>
              <a:off x="1915" y="269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8" name="Text Box 73"/>
            <p:cNvSpPr txBox="1">
              <a:spLocks noChangeArrowheads="1"/>
            </p:cNvSpPr>
            <p:nvPr/>
          </p:nvSpPr>
          <p:spPr bwMode="auto">
            <a:xfrm>
              <a:off x="2077" y="2690"/>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49" name="Text Box 74"/>
            <p:cNvSpPr txBox="1">
              <a:spLocks noChangeArrowheads="1"/>
            </p:cNvSpPr>
            <p:nvPr/>
          </p:nvSpPr>
          <p:spPr bwMode="auto">
            <a:xfrm>
              <a:off x="1463" y="341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0" name="Text Box 75"/>
            <p:cNvSpPr txBox="1">
              <a:spLocks noChangeArrowheads="1"/>
            </p:cNvSpPr>
            <p:nvPr/>
          </p:nvSpPr>
          <p:spPr bwMode="auto">
            <a:xfrm>
              <a:off x="1919" y="341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1" name="Text Box 76"/>
            <p:cNvSpPr txBox="1">
              <a:spLocks noChangeArrowheads="1"/>
            </p:cNvSpPr>
            <p:nvPr/>
          </p:nvSpPr>
          <p:spPr bwMode="auto">
            <a:xfrm>
              <a:off x="1688" y="341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2" name="Text Box 77"/>
            <p:cNvSpPr txBox="1">
              <a:spLocks noChangeArrowheads="1"/>
            </p:cNvSpPr>
            <p:nvPr/>
          </p:nvSpPr>
          <p:spPr bwMode="auto">
            <a:xfrm>
              <a:off x="2088" y="341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3" name="Text Box 78"/>
            <p:cNvSpPr txBox="1">
              <a:spLocks noChangeArrowheads="1"/>
            </p:cNvSpPr>
            <p:nvPr/>
          </p:nvSpPr>
          <p:spPr bwMode="auto">
            <a:xfrm>
              <a:off x="2319" y="3409"/>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4" name="Text Box 79"/>
            <p:cNvSpPr txBox="1">
              <a:spLocks noChangeArrowheads="1"/>
            </p:cNvSpPr>
            <p:nvPr/>
          </p:nvSpPr>
          <p:spPr bwMode="auto">
            <a:xfrm>
              <a:off x="2491" y="3405"/>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5" name="Text Box 80"/>
            <p:cNvSpPr txBox="1">
              <a:spLocks noChangeArrowheads="1"/>
            </p:cNvSpPr>
            <p:nvPr/>
          </p:nvSpPr>
          <p:spPr bwMode="auto">
            <a:xfrm>
              <a:off x="2720" y="3409"/>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6" name="Text Box 81"/>
            <p:cNvSpPr txBox="1">
              <a:spLocks noChangeArrowheads="1"/>
            </p:cNvSpPr>
            <p:nvPr/>
          </p:nvSpPr>
          <p:spPr bwMode="auto">
            <a:xfrm>
              <a:off x="2988" y="3405"/>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7" name="Text Box 82"/>
            <p:cNvSpPr txBox="1">
              <a:spLocks noChangeArrowheads="1"/>
            </p:cNvSpPr>
            <p:nvPr/>
          </p:nvSpPr>
          <p:spPr bwMode="auto">
            <a:xfrm>
              <a:off x="1450" y="378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8" name="Text Box 83"/>
            <p:cNvSpPr txBox="1">
              <a:spLocks noChangeArrowheads="1"/>
            </p:cNvSpPr>
            <p:nvPr/>
          </p:nvSpPr>
          <p:spPr bwMode="auto">
            <a:xfrm>
              <a:off x="1926" y="376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59" name="Text Box 84"/>
            <p:cNvSpPr txBox="1">
              <a:spLocks noChangeArrowheads="1"/>
            </p:cNvSpPr>
            <p:nvPr/>
          </p:nvSpPr>
          <p:spPr bwMode="auto">
            <a:xfrm>
              <a:off x="1687" y="3772"/>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0" name="Text Box 85"/>
            <p:cNvSpPr txBox="1">
              <a:spLocks noChangeArrowheads="1"/>
            </p:cNvSpPr>
            <p:nvPr/>
          </p:nvSpPr>
          <p:spPr bwMode="auto">
            <a:xfrm>
              <a:off x="2087" y="376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1" name="Text Box 86"/>
            <p:cNvSpPr txBox="1">
              <a:spLocks noChangeArrowheads="1"/>
            </p:cNvSpPr>
            <p:nvPr/>
          </p:nvSpPr>
          <p:spPr bwMode="auto">
            <a:xfrm>
              <a:off x="2311" y="3764"/>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2" name="Text Box 87"/>
            <p:cNvSpPr txBox="1">
              <a:spLocks noChangeArrowheads="1"/>
            </p:cNvSpPr>
            <p:nvPr/>
          </p:nvSpPr>
          <p:spPr bwMode="auto">
            <a:xfrm>
              <a:off x="2511" y="3760"/>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3" name="Text Box 88"/>
            <p:cNvSpPr txBox="1">
              <a:spLocks noChangeArrowheads="1"/>
            </p:cNvSpPr>
            <p:nvPr/>
          </p:nvSpPr>
          <p:spPr bwMode="auto">
            <a:xfrm>
              <a:off x="2736" y="3761"/>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4" name="Text Box 89"/>
            <p:cNvSpPr txBox="1">
              <a:spLocks noChangeArrowheads="1"/>
            </p:cNvSpPr>
            <p:nvPr/>
          </p:nvSpPr>
          <p:spPr bwMode="auto">
            <a:xfrm>
              <a:off x="2999" y="3757"/>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5" name="Text Box 90"/>
            <p:cNvSpPr txBox="1">
              <a:spLocks noChangeArrowheads="1"/>
            </p:cNvSpPr>
            <p:nvPr/>
          </p:nvSpPr>
          <p:spPr bwMode="auto">
            <a:xfrm>
              <a:off x="1463" y="3537"/>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6" name="Text Box 91"/>
            <p:cNvSpPr txBox="1">
              <a:spLocks noChangeArrowheads="1"/>
            </p:cNvSpPr>
            <p:nvPr/>
          </p:nvSpPr>
          <p:spPr bwMode="auto">
            <a:xfrm>
              <a:off x="1924" y="3541"/>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7" name="Text Box 92"/>
            <p:cNvSpPr txBox="1">
              <a:spLocks noChangeArrowheads="1"/>
            </p:cNvSpPr>
            <p:nvPr/>
          </p:nvSpPr>
          <p:spPr bwMode="auto">
            <a:xfrm>
              <a:off x="1686" y="3541"/>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8" name="Text Box 93"/>
            <p:cNvSpPr txBox="1">
              <a:spLocks noChangeArrowheads="1"/>
            </p:cNvSpPr>
            <p:nvPr/>
          </p:nvSpPr>
          <p:spPr bwMode="auto">
            <a:xfrm>
              <a:off x="2091" y="3541"/>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69" name="Text Box 94"/>
            <p:cNvSpPr txBox="1">
              <a:spLocks noChangeArrowheads="1"/>
            </p:cNvSpPr>
            <p:nvPr/>
          </p:nvSpPr>
          <p:spPr bwMode="auto">
            <a:xfrm>
              <a:off x="2323" y="352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0" name="Text Box 95"/>
            <p:cNvSpPr txBox="1">
              <a:spLocks noChangeArrowheads="1"/>
            </p:cNvSpPr>
            <p:nvPr/>
          </p:nvSpPr>
          <p:spPr bwMode="auto">
            <a:xfrm>
              <a:off x="2494" y="3521"/>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1" name="Text Box 96"/>
            <p:cNvSpPr txBox="1">
              <a:spLocks noChangeArrowheads="1"/>
            </p:cNvSpPr>
            <p:nvPr/>
          </p:nvSpPr>
          <p:spPr bwMode="auto">
            <a:xfrm>
              <a:off x="2722" y="3529"/>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2" name="Text Box 97"/>
            <p:cNvSpPr txBox="1">
              <a:spLocks noChangeArrowheads="1"/>
            </p:cNvSpPr>
            <p:nvPr/>
          </p:nvSpPr>
          <p:spPr bwMode="auto">
            <a:xfrm>
              <a:off x="2993" y="3529"/>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3" name="Text Box 98"/>
            <p:cNvSpPr txBox="1">
              <a:spLocks noChangeArrowheads="1"/>
            </p:cNvSpPr>
            <p:nvPr/>
          </p:nvSpPr>
          <p:spPr bwMode="auto">
            <a:xfrm>
              <a:off x="1464" y="3633"/>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4" name="Text Box 99"/>
            <p:cNvSpPr txBox="1">
              <a:spLocks noChangeArrowheads="1"/>
            </p:cNvSpPr>
            <p:nvPr/>
          </p:nvSpPr>
          <p:spPr bwMode="auto">
            <a:xfrm>
              <a:off x="1930" y="3633"/>
              <a:ext cx="1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5" name="Text Box 100"/>
            <p:cNvSpPr txBox="1">
              <a:spLocks noChangeArrowheads="1"/>
            </p:cNvSpPr>
            <p:nvPr/>
          </p:nvSpPr>
          <p:spPr bwMode="auto">
            <a:xfrm>
              <a:off x="1687" y="3630"/>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6" name="Text Box 101"/>
            <p:cNvSpPr txBox="1">
              <a:spLocks noChangeArrowheads="1"/>
            </p:cNvSpPr>
            <p:nvPr/>
          </p:nvSpPr>
          <p:spPr bwMode="auto">
            <a:xfrm>
              <a:off x="2078" y="3638"/>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7" name="Text Box 102"/>
            <p:cNvSpPr txBox="1">
              <a:spLocks noChangeArrowheads="1"/>
            </p:cNvSpPr>
            <p:nvPr/>
          </p:nvSpPr>
          <p:spPr bwMode="auto">
            <a:xfrm>
              <a:off x="2326" y="3649"/>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8" name="Text Box 103"/>
            <p:cNvSpPr txBox="1">
              <a:spLocks noChangeArrowheads="1"/>
            </p:cNvSpPr>
            <p:nvPr/>
          </p:nvSpPr>
          <p:spPr bwMode="auto">
            <a:xfrm>
              <a:off x="2489" y="3649"/>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79" name="Text Box 104"/>
            <p:cNvSpPr txBox="1">
              <a:spLocks noChangeArrowheads="1"/>
            </p:cNvSpPr>
            <p:nvPr/>
          </p:nvSpPr>
          <p:spPr bwMode="auto">
            <a:xfrm>
              <a:off x="2724" y="363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80" name="Text Box 105"/>
            <p:cNvSpPr txBox="1">
              <a:spLocks noChangeArrowheads="1"/>
            </p:cNvSpPr>
            <p:nvPr/>
          </p:nvSpPr>
          <p:spPr bwMode="auto">
            <a:xfrm>
              <a:off x="2997" y="3633"/>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latin typeface="Arial" charset="0"/>
                </a:rPr>
                <a:t>+</a:t>
              </a:r>
            </a:p>
          </p:txBody>
        </p:sp>
        <p:sp>
          <p:nvSpPr>
            <p:cNvPr id="42081" name="Rectangle 106"/>
            <p:cNvSpPr>
              <a:spLocks noChangeArrowheads="1"/>
            </p:cNvSpPr>
            <p:nvPr/>
          </p:nvSpPr>
          <p:spPr bwMode="auto">
            <a:xfrm>
              <a:off x="2389" y="3602"/>
              <a:ext cx="1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42082" name="Rectangle 107"/>
            <p:cNvSpPr>
              <a:spLocks noChangeArrowheads="1"/>
            </p:cNvSpPr>
            <p:nvPr/>
          </p:nvSpPr>
          <p:spPr bwMode="auto">
            <a:xfrm>
              <a:off x="1978" y="2647"/>
              <a:ext cx="1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42083" name="Rectangle 108"/>
            <p:cNvSpPr>
              <a:spLocks noChangeArrowheads="1"/>
            </p:cNvSpPr>
            <p:nvPr/>
          </p:nvSpPr>
          <p:spPr bwMode="auto">
            <a:xfrm>
              <a:off x="1558" y="1635"/>
              <a:ext cx="1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800">
                  <a:latin typeface="Arial" charset="0"/>
                </a:rPr>
                <a:t>Na</a:t>
              </a:r>
              <a:r>
                <a:rPr kumimoji="1" lang="en-US" sz="800" baseline="30000">
                  <a:latin typeface="Arial" charset="0"/>
                </a:rPr>
                <a:t>+</a:t>
              </a:r>
              <a:endParaRPr kumimoji="1" lang="en-US" sz="800">
                <a:latin typeface="Arial" charset="0"/>
              </a:endParaRPr>
            </a:p>
          </p:txBody>
        </p:sp>
        <p:sp>
          <p:nvSpPr>
            <p:cNvPr id="42084" name="Rectangle 109"/>
            <p:cNvSpPr>
              <a:spLocks noChangeArrowheads="1"/>
            </p:cNvSpPr>
            <p:nvPr/>
          </p:nvSpPr>
          <p:spPr bwMode="auto">
            <a:xfrm>
              <a:off x="1456" y="1199"/>
              <a:ext cx="41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Action</a:t>
              </a:r>
              <a:br>
                <a:rPr kumimoji="1" lang="en-US" sz="1200">
                  <a:latin typeface="Arial" charset="0"/>
                </a:rPr>
              </a:br>
              <a:r>
                <a:rPr kumimoji="1" lang="en-US" sz="1200">
                  <a:latin typeface="Arial" charset="0"/>
                </a:rPr>
                <a:t>potential</a:t>
              </a:r>
            </a:p>
          </p:txBody>
        </p:sp>
        <p:sp>
          <p:nvSpPr>
            <p:cNvPr id="42085" name="Rectangle 110"/>
            <p:cNvSpPr>
              <a:spLocks noChangeArrowheads="1"/>
            </p:cNvSpPr>
            <p:nvPr/>
          </p:nvSpPr>
          <p:spPr bwMode="auto">
            <a:xfrm>
              <a:off x="1859" y="2256"/>
              <a:ext cx="41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Action</a:t>
              </a:r>
              <a:br>
                <a:rPr kumimoji="1" lang="en-US" sz="1200">
                  <a:latin typeface="Arial" charset="0"/>
                </a:rPr>
              </a:br>
              <a:r>
                <a:rPr kumimoji="1" lang="en-US" sz="1200">
                  <a:latin typeface="Arial" charset="0"/>
                </a:rPr>
                <a:t>potential</a:t>
              </a:r>
            </a:p>
          </p:txBody>
        </p:sp>
        <p:sp>
          <p:nvSpPr>
            <p:cNvPr id="42086" name="Rectangle 111"/>
            <p:cNvSpPr>
              <a:spLocks noChangeArrowheads="1"/>
            </p:cNvSpPr>
            <p:nvPr/>
          </p:nvSpPr>
          <p:spPr bwMode="auto">
            <a:xfrm>
              <a:off x="2267" y="3184"/>
              <a:ext cx="41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Action</a:t>
              </a:r>
              <a:br>
                <a:rPr kumimoji="1" lang="en-US" sz="1200">
                  <a:latin typeface="Arial" charset="0"/>
                </a:rPr>
              </a:br>
              <a:r>
                <a:rPr kumimoji="1" lang="en-US" sz="1200">
                  <a:latin typeface="Arial" charset="0"/>
                </a:rPr>
                <a:t>potential</a:t>
              </a:r>
            </a:p>
          </p:txBody>
        </p:sp>
        <p:sp>
          <p:nvSpPr>
            <p:cNvPr id="42087" name="Rectangle 112"/>
            <p:cNvSpPr>
              <a:spLocks noChangeArrowheads="1"/>
            </p:cNvSpPr>
            <p:nvPr/>
          </p:nvSpPr>
          <p:spPr bwMode="auto">
            <a:xfrm>
              <a:off x="1998" y="3290"/>
              <a:ext cx="1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K</a:t>
              </a:r>
              <a:r>
                <a:rPr kumimoji="1" lang="en-US" sz="1200" baseline="30000">
                  <a:latin typeface="Arial" charset="0"/>
                </a:rPr>
                <a:t>+</a:t>
              </a:r>
              <a:endParaRPr kumimoji="1" lang="en-US" sz="1200">
                <a:latin typeface="Arial" charset="0"/>
              </a:endParaRPr>
            </a:p>
          </p:txBody>
        </p:sp>
        <p:sp>
          <p:nvSpPr>
            <p:cNvPr id="42088" name="Rectangle 113"/>
            <p:cNvSpPr>
              <a:spLocks noChangeArrowheads="1"/>
            </p:cNvSpPr>
            <p:nvPr/>
          </p:nvSpPr>
          <p:spPr bwMode="auto">
            <a:xfrm>
              <a:off x="1588" y="2345"/>
              <a:ext cx="1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K</a:t>
              </a:r>
              <a:r>
                <a:rPr kumimoji="1" lang="en-US" sz="1200" baseline="30000">
                  <a:latin typeface="Arial" charset="0"/>
                </a:rPr>
                <a:t>+</a:t>
              </a:r>
              <a:endParaRPr kumimoji="1" lang="en-US" sz="1200">
                <a:latin typeface="Arial" charset="0"/>
              </a:endParaRPr>
            </a:p>
          </p:txBody>
        </p:sp>
        <p:sp>
          <p:nvSpPr>
            <p:cNvPr id="42089" name="Rectangle 114"/>
            <p:cNvSpPr>
              <a:spLocks noChangeArrowheads="1"/>
            </p:cNvSpPr>
            <p:nvPr/>
          </p:nvSpPr>
          <p:spPr bwMode="auto">
            <a:xfrm>
              <a:off x="1998" y="3858"/>
              <a:ext cx="1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K</a:t>
              </a:r>
              <a:r>
                <a:rPr kumimoji="1" lang="en-US" sz="1200" baseline="30000">
                  <a:latin typeface="Arial" charset="0"/>
                </a:rPr>
                <a:t>+</a:t>
              </a:r>
              <a:endParaRPr kumimoji="1" lang="en-US" sz="1200">
                <a:latin typeface="Arial" charset="0"/>
              </a:endParaRPr>
            </a:p>
          </p:txBody>
        </p:sp>
        <p:sp>
          <p:nvSpPr>
            <p:cNvPr id="42090" name="Rectangle 115"/>
            <p:cNvSpPr>
              <a:spLocks noChangeArrowheads="1"/>
            </p:cNvSpPr>
            <p:nvPr/>
          </p:nvSpPr>
          <p:spPr bwMode="auto">
            <a:xfrm>
              <a:off x="2283" y="786"/>
              <a:ext cx="3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42091" name="Line 116"/>
            <p:cNvSpPr>
              <a:spLocks noChangeShapeType="1"/>
            </p:cNvSpPr>
            <p:nvPr/>
          </p:nvSpPr>
          <p:spPr bwMode="auto">
            <a:xfrm flipH="1">
              <a:off x="2367" y="944"/>
              <a:ext cx="65" cy="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41988" name="Group 117"/>
          <p:cNvGrpSpPr>
            <a:grpSpLocks/>
          </p:cNvGrpSpPr>
          <p:nvPr/>
        </p:nvGrpSpPr>
        <p:grpSpPr bwMode="auto">
          <a:xfrm>
            <a:off x="3733800" y="1209675"/>
            <a:ext cx="3865563" cy="915988"/>
            <a:chOff x="3294" y="1433"/>
            <a:chExt cx="1977" cy="577"/>
          </a:xfrm>
        </p:grpSpPr>
        <p:sp>
          <p:nvSpPr>
            <p:cNvPr id="42002" name="AutoShape 118"/>
            <p:cNvSpPr>
              <a:spLocks noChangeArrowheads="1"/>
            </p:cNvSpPr>
            <p:nvPr/>
          </p:nvSpPr>
          <p:spPr bwMode="auto">
            <a:xfrm>
              <a:off x="3312" y="1536"/>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2003" name="Rectangle 119"/>
            <p:cNvSpPr>
              <a:spLocks noChangeArrowheads="1"/>
            </p:cNvSpPr>
            <p:nvPr/>
          </p:nvSpPr>
          <p:spPr bwMode="auto">
            <a:xfrm>
              <a:off x="3396" y="1433"/>
              <a:ext cx="187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800"/>
                <a:t>An action potential is generated </a:t>
              </a:r>
              <a:br>
                <a:rPr kumimoji="1" lang="en-US" sz="1800"/>
              </a:br>
              <a:r>
                <a:rPr kumimoji="1" lang="en-US" sz="1800"/>
                <a:t>as Na</a:t>
              </a:r>
              <a:r>
                <a:rPr kumimoji="1" lang="en-US" sz="1800" baseline="30000"/>
                <a:t>+</a:t>
              </a:r>
              <a:r>
                <a:rPr kumimoji="1" lang="en-US" sz="1800"/>
                <a:t> flows inward across the </a:t>
              </a:r>
              <a:br>
                <a:rPr kumimoji="1" lang="en-US" sz="1800"/>
              </a:br>
              <a:r>
                <a:rPr kumimoji="1" lang="en-US" sz="1800"/>
                <a:t>membrane at one location.</a:t>
              </a:r>
              <a:endParaRPr kumimoji="1" lang="en-US" sz="1400"/>
            </a:p>
          </p:txBody>
        </p:sp>
        <p:sp>
          <p:nvSpPr>
            <p:cNvPr id="42004" name="Text Box 120"/>
            <p:cNvSpPr txBox="1">
              <a:spLocks noChangeArrowheads="1"/>
            </p:cNvSpPr>
            <p:nvPr/>
          </p:nvSpPr>
          <p:spPr bwMode="auto">
            <a:xfrm>
              <a:off x="3294" y="1506"/>
              <a:ext cx="1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000" b="1">
                  <a:solidFill>
                    <a:schemeClr val="bg1"/>
                  </a:solidFill>
                  <a:latin typeface="Arial" charset="0"/>
                </a:rPr>
                <a:t>1</a:t>
              </a:r>
            </a:p>
          </p:txBody>
        </p:sp>
      </p:grpSp>
      <p:grpSp>
        <p:nvGrpSpPr>
          <p:cNvPr id="41989" name="Group 121"/>
          <p:cNvGrpSpPr>
            <a:grpSpLocks/>
          </p:cNvGrpSpPr>
          <p:nvPr/>
        </p:nvGrpSpPr>
        <p:grpSpPr bwMode="auto">
          <a:xfrm>
            <a:off x="3810000" y="2800350"/>
            <a:ext cx="4579938" cy="1739900"/>
            <a:chOff x="3312" y="2139"/>
            <a:chExt cx="1175" cy="1096"/>
          </a:xfrm>
        </p:grpSpPr>
        <p:sp>
          <p:nvSpPr>
            <p:cNvPr id="41999" name="AutoShape 122"/>
            <p:cNvSpPr>
              <a:spLocks noChangeArrowheads="1"/>
            </p:cNvSpPr>
            <p:nvPr/>
          </p:nvSpPr>
          <p:spPr bwMode="auto">
            <a:xfrm>
              <a:off x="3312" y="2302"/>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2000" name="Rectangle 123"/>
            <p:cNvSpPr>
              <a:spLocks noChangeArrowheads="1"/>
            </p:cNvSpPr>
            <p:nvPr/>
          </p:nvSpPr>
          <p:spPr bwMode="auto">
            <a:xfrm>
              <a:off x="3326" y="2276"/>
              <a:ext cx="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spcBef>
                  <a:spcPct val="50000"/>
                </a:spcBef>
              </a:pPr>
              <a:r>
                <a:rPr kumimoji="1" lang="en-US" sz="1000" b="1">
                  <a:solidFill>
                    <a:schemeClr val="bg1"/>
                  </a:solidFill>
                  <a:latin typeface="Arial" charset="0"/>
                </a:rPr>
                <a:t>2</a:t>
              </a:r>
              <a:endParaRPr kumimoji="1" lang="en-US" sz="1400">
                <a:latin typeface="Arial" charset="0"/>
              </a:endParaRPr>
            </a:p>
          </p:txBody>
        </p:sp>
        <p:sp>
          <p:nvSpPr>
            <p:cNvPr id="42001" name="Rectangle 124"/>
            <p:cNvSpPr>
              <a:spLocks noChangeArrowheads="1"/>
            </p:cNvSpPr>
            <p:nvPr/>
          </p:nvSpPr>
          <p:spPr bwMode="auto">
            <a:xfrm>
              <a:off x="3376" y="2139"/>
              <a:ext cx="1111"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800"/>
                <a:t>The depolarization of the action </a:t>
              </a:r>
              <a:br>
                <a:rPr kumimoji="1" lang="en-US" sz="1800"/>
              </a:br>
              <a:r>
                <a:rPr kumimoji="1" lang="en-US" sz="1800"/>
                <a:t>potential spreads to the neighboring </a:t>
              </a:r>
              <a:br>
                <a:rPr kumimoji="1" lang="en-US" sz="1800"/>
              </a:br>
              <a:r>
                <a:rPr kumimoji="1" lang="en-US" sz="1800"/>
                <a:t>region of the membrane, re-initiating </a:t>
              </a:r>
              <a:br>
                <a:rPr kumimoji="1" lang="en-US" sz="1800"/>
              </a:br>
              <a:r>
                <a:rPr kumimoji="1" lang="en-US" sz="1800"/>
                <a:t>the action potential there. To the left </a:t>
              </a:r>
              <a:br>
                <a:rPr kumimoji="1" lang="en-US" sz="1800"/>
              </a:br>
              <a:r>
                <a:rPr kumimoji="1" lang="en-US" sz="1800"/>
                <a:t>of this region, the membrane is </a:t>
              </a:r>
              <a:br>
                <a:rPr kumimoji="1" lang="en-US" sz="1800"/>
              </a:br>
              <a:r>
                <a:rPr kumimoji="1" lang="en-US" sz="1800"/>
                <a:t>repolarizing as K</a:t>
              </a:r>
              <a:r>
                <a:rPr kumimoji="1" lang="en-US" sz="1800" baseline="30000"/>
                <a:t>+</a:t>
              </a:r>
              <a:r>
                <a:rPr kumimoji="1" lang="en-US" sz="1800"/>
                <a:t> flows outward.</a:t>
              </a:r>
              <a:r>
                <a:rPr kumimoji="1" lang="en-US" sz="1400">
                  <a:latin typeface="Arial" charset="0"/>
                </a:rPr>
                <a:t> </a:t>
              </a:r>
            </a:p>
          </p:txBody>
        </p:sp>
      </p:grpSp>
      <p:grpSp>
        <p:nvGrpSpPr>
          <p:cNvPr id="41990" name="Group 125"/>
          <p:cNvGrpSpPr>
            <a:grpSpLocks/>
          </p:cNvGrpSpPr>
          <p:nvPr/>
        </p:nvGrpSpPr>
        <p:grpSpPr bwMode="auto">
          <a:xfrm>
            <a:off x="3657600" y="4984750"/>
            <a:ext cx="5024438" cy="1739900"/>
            <a:chOff x="3288" y="3101"/>
            <a:chExt cx="3165" cy="1096"/>
          </a:xfrm>
        </p:grpSpPr>
        <p:grpSp>
          <p:nvGrpSpPr>
            <p:cNvPr id="41995" name="Group 126"/>
            <p:cNvGrpSpPr>
              <a:grpSpLocks/>
            </p:cNvGrpSpPr>
            <p:nvPr/>
          </p:nvGrpSpPr>
          <p:grpSpPr bwMode="auto">
            <a:xfrm>
              <a:off x="3288" y="3224"/>
              <a:ext cx="160" cy="154"/>
              <a:chOff x="3288" y="3472"/>
              <a:chExt cx="160" cy="154"/>
            </a:xfrm>
          </p:grpSpPr>
          <p:sp>
            <p:nvSpPr>
              <p:cNvPr id="41997" name="AutoShape 127"/>
              <p:cNvSpPr>
                <a:spLocks noChangeArrowheads="1"/>
              </p:cNvSpPr>
              <p:nvPr/>
            </p:nvSpPr>
            <p:spPr bwMode="auto">
              <a:xfrm>
                <a:off x="3312" y="3504"/>
                <a:ext cx="96" cy="96"/>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1998" name="Rectangle 128"/>
              <p:cNvSpPr>
                <a:spLocks noChangeArrowheads="1"/>
              </p:cNvSpPr>
              <p:nvPr/>
            </p:nvSpPr>
            <p:spPr bwMode="auto">
              <a:xfrm>
                <a:off x="3288" y="347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spcBef>
                    <a:spcPct val="50000"/>
                  </a:spcBef>
                </a:pPr>
                <a:r>
                  <a:rPr kumimoji="1" lang="en-US" sz="1000" b="1">
                    <a:solidFill>
                      <a:schemeClr val="bg1"/>
                    </a:solidFill>
                    <a:latin typeface="Arial" charset="0"/>
                  </a:rPr>
                  <a:t>3</a:t>
                </a:r>
                <a:endParaRPr kumimoji="1" lang="en-US" sz="1400">
                  <a:latin typeface="Arial" charset="0"/>
                </a:endParaRPr>
              </a:p>
            </p:txBody>
          </p:sp>
        </p:grpSp>
        <p:sp>
          <p:nvSpPr>
            <p:cNvPr id="41996" name="Rectangle 129"/>
            <p:cNvSpPr>
              <a:spLocks noChangeArrowheads="1"/>
            </p:cNvSpPr>
            <p:nvPr/>
          </p:nvSpPr>
          <p:spPr bwMode="auto">
            <a:xfrm>
              <a:off x="3369" y="3101"/>
              <a:ext cx="3084"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800"/>
                <a:t>The depolarization-repolarization process is</a:t>
              </a:r>
              <a:br>
                <a:rPr kumimoji="1" lang="en-US" sz="1800"/>
              </a:br>
              <a:r>
                <a:rPr kumimoji="1" lang="en-US" sz="1800"/>
                <a:t>repeated in the next region of the </a:t>
              </a:r>
              <a:br>
                <a:rPr kumimoji="1" lang="en-US" sz="1800"/>
              </a:br>
              <a:r>
                <a:rPr kumimoji="1" lang="en-US" sz="1800"/>
                <a:t>membrane. In this way, local currents </a:t>
              </a:r>
              <a:br>
                <a:rPr kumimoji="1" lang="en-US" sz="1800"/>
              </a:br>
              <a:r>
                <a:rPr kumimoji="1" lang="en-US" sz="1800"/>
                <a:t>of ions </a:t>
              </a:r>
              <a:r>
                <a:rPr kumimoji="1" lang="en-US" sz="1800" i="1"/>
                <a:t>across</a:t>
              </a:r>
              <a:r>
                <a:rPr kumimoji="1" lang="en-US" sz="1800"/>
                <a:t> the plasma membrane </a:t>
              </a:r>
              <a:br>
                <a:rPr kumimoji="1" lang="en-US" sz="1800"/>
              </a:br>
              <a:r>
                <a:rPr kumimoji="1" lang="en-US" sz="1800"/>
                <a:t>cause the action potential to be propagated </a:t>
              </a:r>
              <a:br>
                <a:rPr kumimoji="1" lang="en-US" sz="1800"/>
              </a:br>
              <a:r>
                <a:rPr kumimoji="1" lang="en-US" sz="1800" i="1"/>
                <a:t>along</a:t>
              </a:r>
              <a:r>
                <a:rPr kumimoji="1" lang="en-US" sz="1800"/>
                <a:t> the length of the axon.</a:t>
              </a:r>
            </a:p>
          </p:txBody>
        </p:sp>
      </p:grpSp>
      <p:sp>
        <p:nvSpPr>
          <p:cNvPr id="41991" name="Rectangle 130"/>
          <p:cNvSpPr>
            <a:spLocks noChangeArrowheads="1"/>
          </p:cNvSpPr>
          <p:nvPr/>
        </p:nvSpPr>
        <p:spPr bwMode="auto">
          <a:xfrm>
            <a:off x="1200150" y="4852988"/>
            <a:ext cx="344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K</a:t>
            </a:r>
            <a:r>
              <a:rPr kumimoji="1" lang="en-US" sz="1200" baseline="30000">
                <a:latin typeface="Arial" charset="0"/>
              </a:rPr>
              <a:t>+</a:t>
            </a:r>
            <a:endParaRPr kumimoji="1" lang="en-US" sz="1200">
              <a:latin typeface="Arial" charset="0"/>
            </a:endParaRPr>
          </a:p>
        </p:txBody>
      </p:sp>
      <p:sp>
        <p:nvSpPr>
          <p:cNvPr id="41992" name="Line 131"/>
          <p:cNvSpPr>
            <a:spLocks noChangeShapeType="1"/>
          </p:cNvSpPr>
          <p:nvPr/>
        </p:nvSpPr>
        <p:spPr bwMode="auto">
          <a:xfrm flipH="1">
            <a:off x="3276600" y="1676400"/>
            <a:ext cx="609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132"/>
          <p:cNvSpPr>
            <a:spLocks noChangeShapeType="1"/>
          </p:cNvSpPr>
          <p:nvPr/>
        </p:nvSpPr>
        <p:spPr bwMode="auto">
          <a:xfrm flipH="1">
            <a:off x="3352800" y="3276600"/>
            <a:ext cx="533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133"/>
          <p:cNvSpPr>
            <a:spLocks noChangeShapeType="1"/>
          </p:cNvSpPr>
          <p:nvPr/>
        </p:nvSpPr>
        <p:spPr bwMode="auto">
          <a:xfrm flipH="1">
            <a:off x="3276600" y="5334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9525"/>
            <a:ext cx="9093200" cy="4933950"/>
            <a:chOff x="76" y="810"/>
            <a:chExt cx="5336" cy="2885"/>
          </a:xfrm>
        </p:grpSpPr>
        <p:grpSp>
          <p:nvGrpSpPr>
            <p:cNvPr id="15364" name="Group 3"/>
            <p:cNvGrpSpPr>
              <a:grpSpLocks/>
            </p:cNvGrpSpPr>
            <p:nvPr/>
          </p:nvGrpSpPr>
          <p:grpSpPr bwMode="auto">
            <a:xfrm>
              <a:off x="144" y="816"/>
              <a:ext cx="5232" cy="2715"/>
              <a:chOff x="144" y="816"/>
              <a:chExt cx="5232" cy="2715"/>
            </a:xfrm>
          </p:grpSpPr>
          <p:pic>
            <p:nvPicPr>
              <p:cNvPr id="154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816"/>
                <a:ext cx="5232"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6" name="Rectangle 5"/>
              <p:cNvSpPr>
                <a:spLocks noChangeArrowheads="1"/>
              </p:cNvSpPr>
              <p:nvPr/>
            </p:nvSpPr>
            <p:spPr bwMode="auto">
              <a:xfrm>
                <a:off x="149" y="1399"/>
                <a:ext cx="56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Nerve net</a:t>
                </a:r>
              </a:p>
            </p:txBody>
          </p:sp>
          <p:sp>
            <p:nvSpPr>
              <p:cNvPr id="15417" name="Line 6"/>
              <p:cNvSpPr>
                <a:spLocks noChangeShapeType="1"/>
              </p:cNvSpPr>
              <p:nvPr/>
            </p:nvSpPr>
            <p:spPr bwMode="auto">
              <a:xfrm flipH="1">
                <a:off x="704" y="1488"/>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5365" name="Line 7"/>
            <p:cNvSpPr>
              <a:spLocks noChangeShapeType="1"/>
            </p:cNvSpPr>
            <p:nvPr/>
          </p:nvSpPr>
          <p:spPr bwMode="auto">
            <a:xfrm flipH="1">
              <a:off x="1712" y="1384"/>
              <a:ext cx="3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66" name="Rectangle 8"/>
            <p:cNvSpPr>
              <a:spLocks noChangeArrowheads="1"/>
            </p:cNvSpPr>
            <p:nvPr/>
          </p:nvSpPr>
          <p:spPr bwMode="auto">
            <a:xfrm>
              <a:off x="1346" y="1301"/>
              <a:ext cx="34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Nerve</a:t>
              </a:r>
              <a:br>
                <a:rPr kumimoji="1" lang="en-US" sz="1200">
                  <a:latin typeface="Arial" charset="0"/>
                </a:rPr>
              </a:br>
              <a:r>
                <a:rPr kumimoji="1" lang="en-US" sz="1200">
                  <a:latin typeface="Arial" charset="0"/>
                </a:rPr>
                <a:t>ring</a:t>
              </a:r>
            </a:p>
          </p:txBody>
        </p:sp>
        <p:sp>
          <p:nvSpPr>
            <p:cNvPr id="15367" name="Line 9"/>
            <p:cNvSpPr>
              <a:spLocks noChangeShapeType="1"/>
            </p:cNvSpPr>
            <p:nvPr/>
          </p:nvSpPr>
          <p:spPr bwMode="auto">
            <a:xfrm flipH="1">
              <a:off x="1720" y="1072"/>
              <a:ext cx="1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68" name="Rectangle 10"/>
            <p:cNvSpPr>
              <a:spLocks noChangeArrowheads="1"/>
            </p:cNvSpPr>
            <p:nvPr/>
          </p:nvSpPr>
          <p:spPr bwMode="auto">
            <a:xfrm>
              <a:off x="1352" y="991"/>
              <a:ext cx="36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Radial</a:t>
              </a:r>
              <a:br>
                <a:rPr kumimoji="1" lang="en-US" sz="1200">
                  <a:latin typeface="Arial" charset="0"/>
                </a:rPr>
              </a:br>
              <a:r>
                <a:rPr kumimoji="1" lang="en-US" sz="1200">
                  <a:latin typeface="Arial" charset="0"/>
                </a:rPr>
                <a:t>nerve</a:t>
              </a:r>
            </a:p>
          </p:txBody>
        </p:sp>
        <p:sp>
          <p:nvSpPr>
            <p:cNvPr id="15369" name="Line 11"/>
            <p:cNvSpPr>
              <a:spLocks noChangeShapeType="1"/>
            </p:cNvSpPr>
            <p:nvPr/>
          </p:nvSpPr>
          <p:spPr bwMode="auto">
            <a:xfrm flipH="1">
              <a:off x="3112" y="912"/>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70" name="Rectangle 12"/>
            <p:cNvSpPr>
              <a:spLocks noChangeArrowheads="1"/>
            </p:cNvSpPr>
            <p:nvPr/>
          </p:nvSpPr>
          <p:spPr bwMode="auto">
            <a:xfrm>
              <a:off x="2676" y="810"/>
              <a:ext cx="4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Eyespot</a:t>
              </a:r>
            </a:p>
          </p:txBody>
        </p:sp>
        <p:sp>
          <p:nvSpPr>
            <p:cNvPr id="15371" name="Rectangle 13"/>
            <p:cNvSpPr>
              <a:spLocks noChangeArrowheads="1"/>
            </p:cNvSpPr>
            <p:nvPr/>
          </p:nvSpPr>
          <p:spPr bwMode="auto">
            <a:xfrm>
              <a:off x="2888" y="971"/>
              <a:ext cx="31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Brain</a:t>
              </a:r>
            </a:p>
          </p:txBody>
        </p:sp>
        <p:sp>
          <p:nvSpPr>
            <p:cNvPr id="15372" name="Line 14"/>
            <p:cNvSpPr>
              <a:spLocks noChangeShapeType="1"/>
            </p:cNvSpPr>
            <p:nvPr/>
          </p:nvSpPr>
          <p:spPr bwMode="auto">
            <a:xfrm flipH="1">
              <a:off x="3192" y="976"/>
              <a:ext cx="152" cy="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73" name="Line 15"/>
            <p:cNvSpPr>
              <a:spLocks noChangeShapeType="1"/>
            </p:cNvSpPr>
            <p:nvPr/>
          </p:nvSpPr>
          <p:spPr bwMode="auto">
            <a:xfrm flipH="1">
              <a:off x="3120" y="1208"/>
              <a:ext cx="2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74" name="Rectangle 16"/>
            <p:cNvSpPr>
              <a:spLocks noChangeArrowheads="1"/>
            </p:cNvSpPr>
            <p:nvPr/>
          </p:nvSpPr>
          <p:spPr bwMode="auto">
            <a:xfrm>
              <a:off x="2763" y="1107"/>
              <a:ext cx="37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Nerve </a:t>
              </a:r>
              <a:br>
                <a:rPr kumimoji="1" lang="en-US" sz="1200">
                  <a:latin typeface="Arial" charset="0"/>
                </a:rPr>
              </a:br>
              <a:r>
                <a:rPr kumimoji="1" lang="en-US" sz="1200">
                  <a:latin typeface="Arial" charset="0"/>
                </a:rPr>
                <a:t>cord</a:t>
              </a:r>
            </a:p>
          </p:txBody>
        </p:sp>
        <p:sp>
          <p:nvSpPr>
            <p:cNvPr id="15375" name="Line 17"/>
            <p:cNvSpPr>
              <a:spLocks noChangeShapeType="1"/>
            </p:cNvSpPr>
            <p:nvPr/>
          </p:nvSpPr>
          <p:spPr bwMode="auto">
            <a:xfrm flipH="1" flipV="1">
              <a:off x="3264" y="1437"/>
              <a:ext cx="176" cy="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76" name="Rectangle 18"/>
            <p:cNvSpPr>
              <a:spLocks noChangeArrowheads="1"/>
            </p:cNvSpPr>
            <p:nvPr/>
          </p:nvSpPr>
          <p:spPr bwMode="auto">
            <a:xfrm>
              <a:off x="2709" y="1348"/>
              <a:ext cx="55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Transverse</a:t>
              </a:r>
              <a:br>
                <a:rPr kumimoji="1" lang="en-US" sz="1200">
                  <a:latin typeface="Arial" charset="0"/>
                </a:rPr>
              </a:br>
              <a:r>
                <a:rPr kumimoji="1" lang="en-US" sz="1200">
                  <a:latin typeface="Arial" charset="0"/>
                </a:rPr>
                <a:t>nerve</a:t>
              </a:r>
            </a:p>
          </p:txBody>
        </p:sp>
        <p:sp>
          <p:nvSpPr>
            <p:cNvPr id="15377" name="Rectangle 19"/>
            <p:cNvSpPr>
              <a:spLocks noChangeArrowheads="1"/>
            </p:cNvSpPr>
            <p:nvPr/>
          </p:nvSpPr>
          <p:spPr bwMode="auto">
            <a:xfrm>
              <a:off x="4304" y="900"/>
              <a:ext cx="31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Brain</a:t>
              </a:r>
            </a:p>
          </p:txBody>
        </p:sp>
        <p:sp>
          <p:nvSpPr>
            <p:cNvPr id="15378" name="Line 20"/>
            <p:cNvSpPr>
              <a:spLocks noChangeShapeType="1"/>
            </p:cNvSpPr>
            <p:nvPr/>
          </p:nvSpPr>
          <p:spPr bwMode="auto">
            <a:xfrm flipH="1">
              <a:off x="4602" y="990"/>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79" name="Line 21"/>
            <p:cNvSpPr>
              <a:spLocks noChangeShapeType="1"/>
            </p:cNvSpPr>
            <p:nvPr/>
          </p:nvSpPr>
          <p:spPr bwMode="auto">
            <a:xfrm flipH="1">
              <a:off x="4397" y="1665"/>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0" name="Rectangle 22"/>
            <p:cNvSpPr>
              <a:spLocks noChangeArrowheads="1"/>
            </p:cNvSpPr>
            <p:nvPr/>
          </p:nvSpPr>
          <p:spPr bwMode="auto">
            <a:xfrm>
              <a:off x="3848" y="1585"/>
              <a:ext cx="53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Segmental</a:t>
              </a:r>
              <a:br>
                <a:rPr kumimoji="1" lang="en-US" sz="1200">
                  <a:latin typeface="Arial" charset="0"/>
                </a:rPr>
              </a:br>
              <a:r>
                <a:rPr kumimoji="1" lang="en-US" sz="1200">
                  <a:latin typeface="Arial" charset="0"/>
                </a:rPr>
                <a:t>ganglion</a:t>
              </a:r>
            </a:p>
          </p:txBody>
        </p:sp>
        <p:sp>
          <p:nvSpPr>
            <p:cNvPr id="15381" name="Line 23"/>
            <p:cNvSpPr>
              <a:spLocks noChangeShapeType="1"/>
            </p:cNvSpPr>
            <p:nvPr/>
          </p:nvSpPr>
          <p:spPr bwMode="auto">
            <a:xfrm flipH="1">
              <a:off x="4528" y="1368"/>
              <a:ext cx="2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2" name="Rectangle 24"/>
            <p:cNvSpPr>
              <a:spLocks noChangeArrowheads="1"/>
            </p:cNvSpPr>
            <p:nvPr/>
          </p:nvSpPr>
          <p:spPr bwMode="auto">
            <a:xfrm>
              <a:off x="4155" y="1154"/>
              <a:ext cx="41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Ventral </a:t>
              </a:r>
              <a:br>
                <a:rPr kumimoji="1" lang="en-US" sz="1200">
                  <a:latin typeface="Arial" charset="0"/>
                </a:rPr>
              </a:br>
              <a:r>
                <a:rPr kumimoji="1" lang="en-US" sz="1200">
                  <a:latin typeface="Arial" charset="0"/>
                </a:rPr>
                <a:t>nerve</a:t>
              </a:r>
              <a:br>
                <a:rPr kumimoji="1" lang="en-US" sz="1200">
                  <a:latin typeface="Arial" charset="0"/>
                </a:rPr>
              </a:br>
              <a:r>
                <a:rPr kumimoji="1" lang="en-US" sz="1200">
                  <a:latin typeface="Arial" charset="0"/>
                </a:rPr>
                <a:t>cord</a:t>
              </a:r>
            </a:p>
          </p:txBody>
        </p:sp>
        <p:sp>
          <p:nvSpPr>
            <p:cNvPr id="15383" name="Rectangle 25"/>
            <p:cNvSpPr>
              <a:spLocks noChangeArrowheads="1"/>
            </p:cNvSpPr>
            <p:nvPr/>
          </p:nvSpPr>
          <p:spPr bwMode="auto">
            <a:xfrm>
              <a:off x="293" y="2343"/>
              <a:ext cx="31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Brain</a:t>
              </a:r>
            </a:p>
          </p:txBody>
        </p:sp>
        <p:sp>
          <p:nvSpPr>
            <p:cNvPr id="15384" name="Line 26"/>
            <p:cNvSpPr>
              <a:spLocks noChangeShapeType="1"/>
            </p:cNvSpPr>
            <p:nvPr/>
          </p:nvSpPr>
          <p:spPr bwMode="auto">
            <a:xfrm flipH="1">
              <a:off x="632" y="2432"/>
              <a:ext cx="2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5" name="Line 27"/>
            <p:cNvSpPr>
              <a:spLocks noChangeShapeType="1"/>
            </p:cNvSpPr>
            <p:nvPr/>
          </p:nvSpPr>
          <p:spPr bwMode="auto">
            <a:xfrm flipH="1">
              <a:off x="584" y="2544"/>
              <a:ext cx="3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6" name="Line 28"/>
            <p:cNvSpPr>
              <a:spLocks noChangeShapeType="1"/>
            </p:cNvSpPr>
            <p:nvPr/>
          </p:nvSpPr>
          <p:spPr bwMode="auto">
            <a:xfrm flipH="1" flipV="1">
              <a:off x="576" y="2544"/>
              <a:ext cx="336"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87" name="Rectangle 29"/>
            <p:cNvSpPr>
              <a:spLocks noChangeArrowheads="1"/>
            </p:cNvSpPr>
            <p:nvPr/>
          </p:nvSpPr>
          <p:spPr bwMode="auto">
            <a:xfrm>
              <a:off x="131" y="2498"/>
              <a:ext cx="416"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Ventral </a:t>
              </a:r>
              <a:br>
                <a:rPr kumimoji="1" lang="en-US" sz="1200">
                  <a:latin typeface="Arial" charset="0"/>
                </a:rPr>
              </a:br>
              <a:r>
                <a:rPr kumimoji="1" lang="en-US" sz="1200">
                  <a:latin typeface="Arial" charset="0"/>
                </a:rPr>
                <a:t>nerve</a:t>
              </a:r>
              <a:br>
                <a:rPr kumimoji="1" lang="en-US" sz="1200">
                  <a:latin typeface="Arial" charset="0"/>
                </a:rPr>
              </a:br>
              <a:r>
                <a:rPr kumimoji="1" lang="en-US" sz="1200">
                  <a:latin typeface="Arial" charset="0"/>
                </a:rPr>
                <a:t>cord</a:t>
              </a:r>
            </a:p>
          </p:txBody>
        </p:sp>
        <p:sp>
          <p:nvSpPr>
            <p:cNvPr id="15388" name="Rectangle 30"/>
            <p:cNvSpPr>
              <a:spLocks noChangeArrowheads="1"/>
            </p:cNvSpPr>
            <p:nvPr/>
          </p:nvSpPr>
          <p:spPr bwMode="auto">
            <a:xfrm>
              <a:off x="76" y="2981"/>
              <a:ext cx="5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Segmental</a:t>
              </a:r>
              <a:br>
                <a:rPr kumimoji="1" lang="en-US" sz="1200">
                  <a:latin typeface="Arial" charset="0"/>
                </a:rPr>
              </a:br>
              <a:r>
                <a:rPr kumimoji="1" lang="en-US" sz="1200">
                  <a:latin typeface="Arial" charset="0"/>
                </a:rPr>
                <a:t>ganglia</a:t>
              </a:r>
            </a:p>
          </p:txBody>
        </p:sp>
        <p:sp>
          <p:nvSpPr>
            <p:cNvPr id="15389" name="Rectangle 31"/>
            <p:cNvSpPr>
              <a:spLocks noChangeArrowheads="1"/>
            </p:cNvSpPr>
            <p:nvPr/>
          </p:nvSpPr>
          <p:spPr bwMode="auto">
            <a:xfrm>
              <a:off x="1400" y="2437"/>
              <a:ext cx="50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Anterior</a:t>
              </a:r>
              <a:br>
                <a:rPr kumimoji="1" lang="en-US" sz="1200">
                  <a:latin typeface="Arial" charset="0"/>
                </a:rPr>
              </a:br>
              <a:r>
                <a:rPr kumimoji="1" lang="en-US" sz="1200">
                  <a:latin typeface="Arial" charset="0"/>
                </a:rPr>
                <a:t>nerve ring</a:t>
              </a:r>
            </a:p>
          </p:txBody>
        </p:sp>
        <p:sp>
          <p:nvSpPr>
            <p:cNvPr id="15390" name="Rectangle 32"/>
            <p:cNvSpPr>
              <a:spLocks noChangeArrowheads="1"/>
            </p:cNvSpPr>
            <p:nvPr/>
          </p:nvSpPr>
          <p:spPr bwMode="auto">
            <a:xfrm>
              <a:off x="1349" y="2842"/>
              <a:ext cx="59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Longitudinal</a:t>
              </a:r>
              <a:br>
                <a:rPr kumimoji="1" lang="en-US" sz="1200">
                  <a:latin typeface="Arial" charset="0"/>
                </a:rPr>
              </a:br>
              <a:r>
                <a:rPr kumimoji="1" lang="en-US" sz="1200">
                  <a:latin typeface="Arial" charset="0"/>
                </a:rPr>
                <a:t>nerve cords</a:t>
              </a:r>
            </a:p>
          </p:txBody>
        </p:sp>
        <p:sp>
          <p:nvSpPr>
            <p:cNvPr id="15391" name="Line 33"/>
            <p:cNvSpPr>
              <a:spLocks noChangeShapeType="1"/>
            </p:cNvSpPr>
            <p:nvPr/>
          </p:nvSpPr>
          <p:spPr bwMode="auto">
            <a:xfrm flipH="1">
              <a:off x="1944" y="2920"/>
              <a:ext cx="2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2" name="Line 34"/>
            <p:cNvSpPr>
              <a:spLocks noChangeShapeType="1"/>
            </p:cNvSpPr>
            <p:nvPr/>
          </p:nvSpPr>
          <p:spPr bwMode="auto">
            <a:xfrm flipH="1" flipV="1">
              <a:off x="1944" y="2924"/>
              <a:ext cx="360" cy="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3" name="Line 35"/>
            <p:cNvSpPr>
              <a:spLocks noChangeShapeType="1"/>
            </p:cNvSpPr>
            <p:nvPr/>
          </p:nvSpPr>
          <p:spPr bwMode="auto">
            <a:xfrm>
              <a:off x="2288" y="2472"/>
              <a:ext cx="3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4" name="Line 36"/>
            <p:cNvSpPr>
              <a:spLocks noChangeShapeType="1"/>
            </p:cNvSpPr>
            <p:nvPr/>
          </p:nvSpPr>
          <p:spPr bwMode="auto">
            <a:xfrm flipV="1">
              <a:off x="2256" y="2472"/>
              <a:ext cx="348" cy="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5" name="Rectangle 37"/>
            <p:cNvSpPr>
              <a:spLocks noChangeArrowheads="1"/>
            </p:cNvSpPr>
            <p:nvPr/>
          </p:nvSpPr>
          <p:spPr bwMode="auto">
            <a:xfrm>
              <a:off x="2615" y="2383"/>
              <a:ext cx="41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Ganglia</a:t>
              </a:r>
            </a:p>
          </p:txBody>
        </p:sp>
        <p:sp>
          <p:nvSpPr>
            <p:cNvPr id="15396" name="Rectangle 38"/>
            <p:cNvSpPr>
              <a:spLocks noChangeArrowheads="1"/>
            </p:cNvSpPr>
            <p:nvPr/>
          </p:nvSpPr>
          <p:spPr bwMode="auto">
            <a:xfrm>
              <a:off x="2735" y="2599"/>
              <a:ext cx="37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p>
              <a:pPr algn="ctr"/>
              <a:r>
                <a:rPr kumimoji="1" lang="en-US" sz="1200">
                  <a:latin typeface="Arial" charset="0"/>
                </a:rPr>
                <a:t>Brain</a:t>
              </a:r>
            </a:p>
          </p:txBody>
        </p:sp>
        <p:sp>
          <p:nvSpPr>
            <p:cNvPr id="15397" name="Line 39"/>
            <p:cNvSpPr>
              <a:spLocks noChangeShapeType="1"/>
            </p:cNvSpPr>
            <p:nvPr/>
          </p:nvSpPr>
          <p:spPr bwMode="auto">
            <a:xfrm flipH="1">
              <a:off x="3072" y="2552"/>
              <a:ext cx="449" cy="1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8" name="Line 40"/>
            <p:cNvSpPr>
              <a:spLocks noChangeShapeType="1"/>
            </p:cNvSpPr>
            <p:nvPr/>
          </p:nvSpPr>
          <p:spPr bwMode="auto">
            <a:xfrm flipH="1">
              <a:off x="3264" y="2688"/>
              <a:ext cx="336"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399" name="Line 41"/>
            <p:cNvSpPr>
              <a:spLocks noChangeShapeType="1"/>
            </p:cNvSpPr>
            <p:nvPr/>
          </p:nvSpPr>
          <p:spPr bwMode="auto">
            <a:xfrm flipH="1">
              <a:off x="3264" y="2688"/>
              <a:ext cx="192"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0" name="Rectangle 42"/>
            <p:cNvSpPr>
              <a:spLocks noChangeArrowheads="1"/>
            </p:cNvSpPr>
            <p:nvPr/>
          </p:nvSpPr>
          <p:spPr bwMode="auto">
            <a:xfrm>
              <a:off x="2833" y="2895"/>
              <a:ext cx="41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Ganglia</a:t>
              </a:r>
            </a:p>
          </p:txBody>
        </p:sp>
        <p:sp>
          <p:nvSpPr>
            <p:cNvPr id="15401" name="Rectangle 43"/>
            <p:cNvSpPr>
              <a:spLocks noChangeArrowheads="1"/>
            </p:cNvSpPr>
            <p:nvPr/>
          </p:nvSpPr>
          <p:spPr bwMode="auto">
            <a:xfrm>
              <a:off x="4966" y="2525"/>
              <a:ext cx="44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Sensory</a:t>
              </a:r>
              <a:br>
                <a:rPr kumimoji="1" lang="en-US" sz="1200">
                  <a:latin typeface="Arial" charset="0"/>
                </a:rPr>
              </a:br>
              <a:r>
                <a:rPr kumimoji="1" lang="en-US" sz="1200">
                  <a:latin typeface="Arial" charset="0"/>
                </a:rPr>
                <a:t>ganglion</a:t>
              </a:r>
            </a:p>
          </p:txBody>
        </p:sp>
        <p:sp>
          <p:nvSpPr>
            <p:cNvPr id="15402" name="Line 44"/>
            <p:cNvSpPr>
              <a:spLocks noChangeShapeType="1"/>
            </p:cNvSpPr>
            <p:nvPr/>
          </p:nvSpPr>
          <p:spPr bwMode="auto">
            <a:xfrm flipV="1">
              <a:off x="4752" y="2597"/>
              <a:ext cx="240" cy="13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3" name="Line 45"/>
            <p:cNvSpPr>
              <a:spLocks noChangeShapeType="1"/>
            </p:cNvSpPr>
            <p:nvPr/>
          </p:nvSpPr>
          <p:spPr bwMode="auto">
            <a:xfrm flipH="1">
              <a:off x="4312" y="2600"/>
              <a:ext cx="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4" name="Rectangle 46"/>
            <p:cNvSpPr>
              <a:spLocks noChangeArrowheads="1"/>
            </p:cNvSpPr>
            <p:nvPr/>
          </p:nvSpPr>
          <p:spPr bwMode="auto">
            <a:xfrm>
              <a:off x="3943" y="2549"/>
              <a:ext cx="3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Spinal</a:t>
              </a:r>
              <a:br>
                <a:rPr kumimoji="1" lang="en-US" sz="1200">
                  <a:latin typeface="Arial" charset="0"/>
                </a:rPr>
              </a:br>
              <a:r>
                <a:rPr kumimoji="1" lang="en-US" sz="1200">
                  <a:latin typeface="Arial" charset="0"/>
                </a:rPr>
                <a:t>cord</a:t>
              </a:r>
            </a:p>
            <a:p>
              <a:r>
                <a:rPr kumimoji="1" lang="en-US" sz="1200">
                  <a:latin typeface="Arial" charset="0"/>
                </a:rPr>
                <a:t>(dorsal</a:t>
              </a:r>
              <a:br>
                <a:rPr kumimoji="1" lang="en-US" sz="1200">
                  <a:latin typeface="Arial" charset="0"/>
                </a:rPr>
              </a:br>
              <a:r>
                <a:rPr kumimoji="1" lang="en-US" sz="1200">
                  <a:latin typeface="Arial" charset="0"/>
                </a:rPr>
                <a:t>nerve</a:t>
              </a:r>
            </a:p>
            <a:p>
              <a:r>
                <a:rPr kumimoji="1" lang="en-US" sz="1200">
                  <a:latin typeface="Arial" charset="0"/>
                </a:rPr>
                <a:t>cord)</a:t>
              </a:r>
            </a:p>
          </p:txBody>
        </p:sp>
        <p:sp>
          <p:nvSpPr>
            <p:cNvPr id="15405" name="Rectangle 47"/>
            <p:cNvSpPr>
              <a:spLocks noChangeArrowheads="1"/>
            </p:cNvSpPr>
            <p:nvPr/>
          </p:nvSpPr>
          <p:spPr bwMode="auto">
            <a:xfrm>
              <a:off x="3927" y="2247"/>
              <a:ext cx="37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p>
              <a:pPr algn="ctr"/>
              <a:r>
                <a:rPr kumimoji="1" lang="en-US" sz="1200">
                  <a:latin typeface="Arial" charset="0"/>
                </a:rPr>
                <a:t>Brain</a:t>
              </a:r>
            </a:p>
          </p:txBody>
        </p:sp>
        <p:sp>
          <p:nvSpPr>
            <p:cNvPr id="15406" name="Line 48"/>
            <p:cNvSpPr>
              <a:spLocks noChangeShapeType="1"/>
            </p:cNvSpPr>
            <p:nvPr/>
          </p:nvSpPr>
          <p:spPr bwMode="auto">
            <a:xfrm flipH="1">
              <a:off x="4288" y="2352"/>
              <a:ext cx="4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407" name="Rectangle 49"/>
            <p:cNvSpPr>
              <a:spLocks noChangeArrowheads="1"/>
            </p:cNvSpPr>
            <p:nvPr/>
          </p:nvSpPr>
          <p:spPr bwMode="auto">
            <a:xfrm>
              <a:off x="4371" y="1895"/>
              <a:ext cx="90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(d) Leech (annelid)</a:t>
              </a:r>
            </a:p>
          </p:txBody>
        </p:sp>
        <p:sp>
          <p:nvSpPr>
            <p:cNvPr id="15408" name="Rectangle 50"/>
            <p:cNvSpPr>
              <a:spLocks noChangeArrowheads="1"/>
            </p:cNvSpPr>
            <p:nvPr/>
          </p:nvSpPr>
          <p:spPr bwMode="auto">
            <a:xfrm>
              <a:off x="2960" y="1895"/>
              <a:ext cx="110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(c) Planarian (flatworm)</a:t>
              </a:r>
            </a:p>
          </p:txBody>
        </p:sp>
        <p:sp>
          <p:nvSpPr>
            <p:cNvPr id="15409" name="Rectangle 51"/>
            <p:cNvSpPr>
              <a:spLocks noChangeArrowheads="1"/>
            </p:cNvSpPr>
            <p:nvPr/>
          </p:nvSpPr>
          <p:spPr bwMode="auto">
            <a:xfrm>
              <a:off x="1524" y="1895"/>
              <a:ext cx="11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(b) Sea star (echinoderm)</a:t>
              </a:r>
            </a:p>
          </p:txBody>
        </p:sp>
        <p:sp>
          <p:nvSpPr>
            <p:cNvPr id="15410" name="Rectangle 52"/>
            <p:cNvSpPr>
              <a:spLocks noChangeArrowheads="1"/>
            </p:cNvSpPr>
            <p:nvPr/>
          </p:nvSpPr>
          <p:spPr bwMode="auto">
            <a:xfrm>
              <a:off x="351" y="1895"/>
              <a:ext cx="9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(a) Hydra (cnidarian)</a:t>
              </a:r>
            </a:p>
          </p:txBody>
        </p:sp>
        <p:sp>
          <p:nvSpPr>
            <p:cNvPr id="15411" name="Rectangle 53"/>
            <p:cNvSpPr>
              <a:spLocks noChangeArrowheads="1"/>
            </p:cNvSpPr>
            <p:nvPr/>
          </p:nvSpPr>
          <p:spPr bwMode="auto">
            <a:xfrm>
              <a:off x="295" y="3518"/>
              <a:ext cx="100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(e) Insect (arthropod)</a:t>
              </a:r>
            </a:p>
          </p:txBody>
        </p:sp>
        <p:sp>
          <p:nvSpPr>
            <p:cNvPr id="15412" name="Rectangle 54"/>
            <p:cNvSpPr>
              <a:spLocks noChangeArrowheads="1"/>
            </p:cNvSpPr>
            <p:nvPr/>
          </p:nvSpPr>
          <p:spPr bwMode="auto">
            <a:xfrm>
              <a:off x="1779" y="3534"/>
              <a:ext cx="92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(f) Chiton (mollusc)</a:t>
              </a:r>
            </a:p>
          </p:txBody>
        </p:sp>
        <p:sp>
          <p:nvSpPr>
            <p:cNvPr id="15413" name="Rectangle 55"/>
            <p:cNvSpPr>
              <a:spLocks noChangeArrowheads="1"/>
            </p:cNvSpPr>
            <p:nvPr/>
          </p:nvSpPr>
          <p:spPr bwMode="auto">
            <a:xfrm>
              <a:off x="3059" y="3529"/>
              <a:ext cx="91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(g) Squid (mollusc)</a:t>
              </a:r>
            </a:p>
          </p:txBody>
        </p:sp>
        <p:sp>
          <p:nvSpPr>
            <p:cNvPr id="15414" name="Rectangle 56"/>
            <p:cNvSpPr>
              <a:spLocks noChangeArrowheads="1"/>
            </p:cNvSpPr>
            <p:nvPr/>
          </p:nvSpPr>
          <p:spPr bwMode="auto">
            <a:xfrm>
              <a:off x="4171" y="3526"/>
              <a:ext cx="121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latin typeface="Arial" charset="0"/>
                </a:rPr>
                <a:t>(h) Salamander (chordate)</a:t>
              </a:r>
            </a:p>
          </p:txBody>
        </p:sp>
      </p:grpSp>
      <p:sp>
        <p:nvSpPr>
          <p:cNvPr id="15363" name="Rectangle 57"/>
          <p:cNvSpPr>
            <a:spLocks noChangeArrowheads="1"/>
          </p:cNvSpPr>
          <p:nvPr/>
        </p:nvSpPr>
        <p:spPr bwMode="auto">
          <a:xfrm>
            <a:off x="228600" y="5100685"/>
            <a:ext cx="8682038"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Cnidarians contain diffuse </a:t>
            </a:r>
            <a:r>
              <a:rPr lang="en-US" sz="1800" b="1" dirty="0"/>
              <a:t>nerve nets</a:t>
            </a:r>
            <a:r>
              <a:rPr lang="en-US" sz="1800" dirty="0"/>
              <a:t> (nerves are fiber-like bundles of neurons). Animals with distinct </a:t>
            </a:r>
            <a:r>
              <a:rPr lang="en-US" sz="1800" b="1" dirty="0"/>
              <a:t>cephalization</a:t>
            </a:r>
            <a:r>
              <a:rPr lang="en-US" sz="1800" dirty="0"/>
              <a:t> (annelids, </a:t>
            </a:r>
            <a:r>
              <a:rPr lang="en-US" sz="1800" dirty="0" smtClean="0"/>
              <a:t>arthropods, vertebrates) </a:t>
            </a:r>
            <a:r>
              <a:rPr lang="en-US" sz="1800" dirty="0"/>
              <a:t>have a </a:t>
            </a:r>
            <a:r>
              <a:rPr lang="en-US" sz="1800" b="1" dirty="0"/>
              <a:t>central nervous system (CNS)</a:t>
            </a:r>
            <a:r>
              <a:rPr lang="en-US" sz="1800" dirty="0"/>
              <a:t> which consists of one brain and one (sometimes 2) longitudinal nerve chord(s).  The nerves that connect the CNS with the rest of the body comprise the </a:t>
            </a:r>
            <a:r>
              <a:rPr lang="en-US" sz="1800" b="1" dirty="0"/>
              <a:t>peripheral nervous system (PNS).</a:t>
            </a:r>
            <a:r>
              <a:rPr lang="en-US" sz="1800" dirty="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45_11_charge_spread-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4710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795338" y="0"/>
            <a:ext cx="8348662" cy="4102100"/>
            <a:chOff x="384" y="584"/>
            <a:chExt cx="5259" cy="2584"/>
          </a:xfrm>
        </p:grpSpPr>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973"/>
              <a:ext cx="4800"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ine 4"/>
            <p:cNvSpPr>
              <a:spLocks noChangeShapeType="1"/>
            </p:cNvSpPr>
            <p:nvPr/>
          </p:nvSpPr>
          <p:spPr bwMode="auto">
            <a:xfrm>
              <a:off x="856" y="1672"/>
              <a:ext cx="309" cy="5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4038" name="Rectangle 5"/>
            <p:cNvSpPr>
              <a:spLocks noChangeArrowheads="1"/>
            </p:cNvSpPr>
            <p:nvPr/>
          </p:nvSpPr>
          <p:spPr bwMode="auto">
            <a:xfrm>
              <a:off x="832" y="2208"/>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Cell body</a:t>
              </a:r>
            </a:p>
          </p:txBody>
        </p:sp>
        <p:sp>
          <p:nvSpPr>
            <p:cNvPr id="44039" name="Line 6"/>
            <p:cNvSpPr>
              <a:spLocks noChangeShapeType="1"/>
            </p:cNvSpPr>
            <p:nvPr/>
          </p:nvSpPr>
          <p:spPr bwMode="auto">
            <a:xfrm flipV="1">
              <a:off x="1824" y="808"/>
              <a:ext cx="456" cy="4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4040" name="Rectangle 7"/>
            <p:cNvSpPr>
              <a:spLocks noChangeArrowheads="1"/>
            </p:cNvSpPr>
            <p:nvPr/>
          </p:nvSpPr>
          <p:spPr bwMode="auto">
            <a:xfrm>
              <a:off x="1737" y="584"/>
              <a:ext cx="7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Schwann cell</a:t>
              </a:r>
            </a:p>
          </p:txBody>
        </p:sp>
        <p:sp>
          <p:nvSpPr>
            <p:cNvPr id="44041" name="Line 8"/>
            <p:cNvSpPr>
              <a:spLocks noChangeShapeType="1"/>
            </p:cNvSpPr>
            <p:nvPr/>
          </p:nvSpPr>
          <p:spPr bwMode="auto">
            <a:xfrm flipV="1">
              <a:off x="4416" y="1664"/>
              <a:ext cx="0"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4042" name="Rectangle 9"/>
            <p:cNvSpPr>
              <a:spLocks noChangeArrowheads="1"/>
            </p:cNvSpPr>
            <p:nvPr/>
          </p:nvSpPr>
          <p:spPr bwMode="auto">
            <a:xfrm>
              <a:off x="4224" y="1352"/>
              <a:ext cx="47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Myelin </a:t>
              </a:r>
              <a:br>
                <a:rPr kumimoji="1" lang="en-US" sz="1400">
                  <a:latin typeface="Arial" charset="0"/>
                </a:rPr>
              </a:br>
              <a:r>
                <a:rPr kumimoji="1" lang="en-US" sz="1400">
                  <a:latin typeface="Arial" charset="0"/>
                </a:rPr>
                <a:t>sheath</a:t>
              </a:r>
            </a:p>
          </p:txBody>
        </p:sp>
        <p:sp>
          <p:nvSpPr>
            <p:cNvPr id="44043" name="Line 10"/>
            <p:cNvSpPr>
              <a:spLocks noChangeShapeType="1"/>
            </p:cNvSpPr>
            <p:nvPr/>
          </p:nvSpPr>
          <p:spPr bwMode="auto">
            <a:xfrm>
              <a:off x="5024" y="2576"/>
              <a:ext cx="256" cy="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4044" name="Rectangle 11"/>
            <p:cNvSpPr>
              <a:spLocks noChangeArrowheads="1"/>
            </p:cNvSpPr>
            <p:nvPr/>
          </p:nvSpPr>
          <p:spPr bwMode="auto">
            <a:xfrm>
              <a:off x="5272" y="2544"/>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44045" name="Rectangle 12"/>
            <p:cNvSpPr>
              <a:spLocks noChangeArrowheads="1"/>
            </p:cNvSpPr>
            <p:nvPr/>
          </p:nvSpPr>
          <p:spPr bwMode="auto">
            <a:xfrm>
              <a:off x="3267" y="1064"/>
              <a:ext cx="10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Depolarized region</a:t>
              </a:r>
              <a:br>
                <a:rPr kumimoji="1" lang="en-US" sz="1400">
                  <a:latin typeface="Arial" charset="0"/>
                </a:rPr>
              </a:br>
              <a:r>
                <a:rPr kumimoji="1" lang="en-US" sz="1400">
                  <a:latin typeface="Arial" charset="0"/>
                </a:rPr>
                <a:t>(node of Ranvier)</a:t>
              </a:r>
            </a:p>
          </p:txBody>
        </p:sp>
        <p:sp>
          <p:nvSpPr>
            <p:cNvPr id="44046" name="Rectangle 13"/>
            <p:cNvSpPr>
              <a:spLocks noChangeArrowheads="1"/>
            </p:cNvSpPr>
            <p:nvPr/>
          </p:nvSpPr>
          <p:spPr bwMode="auto">
            <a:xfrm>
              <a:off x="3566" y="2190"/>
              <a:ext cx="2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 +</a:t>
              </a:r>
            </a:p>
          </p:txBody>
        </p:sp>
        <p:sp>
          <p:nvSpPr>
            <p:cNvPr id="44047" name="Rectangle 14"/>
            <p:cNvSpPr>
              <a:spLocks noChangeArrowheads="1"/>
            </p:cNvSpPr>
            <p:nvPr/>
          </p:nvSpPr>
          <p:spPr bwMode="auto">
            <a:xfrm>
              <a:off x="3576" y="2422"/>
              <a:ext cx="2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 +</a:t>
              </a:r>
            </a:p>
          </p:txBody>
        </p:sp>
        <p:sp>
          <p:nvSpPr>
            <p:cNvPr id="44048" name="Rectangle 15"/>
            <p:cNvSpPr>
              <a:spLocks noChangeArrowheads="1"/>
            </p:cNvSpPr>
            <p:nvPr/>
          </p:nvSpPr>
          <p:spPr bwMode="auto">
            <a:xfrm>
              <a:off x="4680" y="2654"/>
              <a:ext cx="25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r">
                <a:lnSpc>
                  <a:spcPts val="900"/>
                </a:lnSpc>
              </a:pPr>
              <a:r>
                <a:rPr kumimoji="1" lang="en-US" sz="1200" b="1">
                  <a:latin typeface="Arial" charset="0"/>
                </a:rPr>
                <a:t>+</a:t>
              </a:r>
              <a:br>
                <a:rPr kumimoji="1" lang="en-US" sz="1200" b="1">
                  <a:latin typeface="Arial" charset="0"/>
                </a:rPr>
              </a:br>
              <a:r>
                <a:rPr kumimoji="1" lang="en-US" sz="1200" b="1">
                  <a:latin typeface="Arial" charset="0"/>
                </a:rPr>
                <a:t>+ +</a:t>
              </a:r>
            </a:p>
          </p:txBody>
        </p:sp>
        <p:sp>
          <p:nvSpPr>
            <p:cNvPr id="44049" name="Rectangle 16"/>
            <p:cNvSpPr>
              <a:spLocks noChangeArrowheads="1"/>
            </p:cNvSpPr>
            <p:nvPr/>
          </p:nvSpPr>
          <p:spPr bwMode="auto">
            <a:xfrm>
              <a:off x="4771" y="2304"/>
              <a:ext cx="1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r">
                <a:lnSpc>
                  <a:spcPts val="900"/>
                </a:lnSpc>
              </a:pPr>
              <a:r>
                <a:rPr kumimoji="1" lang="en-US" sz="1200" b="1">
                  <a:latin typeface="Arial" charset="0"/>
                </a:rPr>
                <a:t>+</a:t>
              </a:r>
              <a:br>
                <a:rPr kumimoji="1" lang="en-US" sz="1200" b="1">
                  <a:latin typeface="Arial" charset="0"/>
                </a:rPr>
              </a:br>
              <a:r>
                <a:rPr kumimoji="1" lang="en-US" sz="1200" b="1">
                  <a:latin typeface="Arial" charset="0"/>
                </a:rPr>
                <a:t>+</a:t>
              </a:r>
            </a:p>
          </p:txBody>
        </p:sp>
        <p:sp>
          <p:nvSpPr>
            <p:cNvPr id="44050" name="Rectangle 17"/>
            <p:cNvSpPr>
              <a:spLocks noChangeArrowheads="1"/>
            </p:cNvSpPr>
            <p:nvPr/>
          </p:nvSpPr>
          <p:spPr bwMode="auto">
            <a:xfrm>
              <a:off x="3610" y="2632"/>
              <a:ext cx="19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 </a:t>
              </a:r>
              <a:r>
                <a:rPr kumimoji="1" lang="en-US" sz="1200" b="1">
                  <a:latin typeface="ヒラギノ角ゴ Pro W3" charset="0"/>
                </a:rPr>
                <a:t/>
              </a:r>
              <a:r>
                <a:rPr kumimoji="1" lang="en-US" sz="1200" b="1">
                  <a:latin typeface="Arial" charset="0"/>
                </a:rPr>
                <a:t>–</a:t>
              </a:r>
            </a:p>
          </p:txBody>
        </p:sp>
        <p:sp>
          <p:nvSpPr>
            <p:cNvPr id="44051" name="Rectangle 18"/>
            <p:cNvSpPr>
              <a:spLocks noChangeArrowheads="1"/>
            </p:cNvSpPr>
            <p:nvPr/>
          </p:nvSpPr>
          <p:spPr bwMode="auto">
            <a:xfrm>
              <a:off x="4801" y="2840"/>
              <a:ext cx="19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 </a:t>
              </a:r>
              <a:r>
                <a:rPr kumimoji="1" lang="en-US" sz="1200" b="1">
                  <a:latin typeface="ヒラギノ角ゴ Pro W3" charset="0"/>
                </a:rPr>
                <a:t/>
              </a:r>
              <a:r>
                <a:rPr kumimoji="1" lang="en-US" sz="1200" b="1">
                  <a:latin typeface="Arial" charset="0"/>
                </a:rPr>
                <a:t>–</a:t>
              </a:r>
            </a:p>
          </p:txBody>
        </p:sp>
        <p:sp>
          <p:nvSpPr>
            <p:cNvPr id="44052" name="Rectangle 19"/>
            <p:cNvSpPr>
              <a:spLocks noChangeArrowheads="1"/>
            </p:cNvSpPr>
            <p:nvPr/>
          </p:nvSpPr>
          <p:spPr bwMode="auto">
            <a:xfrm>
              <a:off x="4897" y="2118"/>
              <a:ext cx="19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 </a:t>
              </a:r>
              <a:r>
                <a:rPr kumimoji="1" lang="en-US" sz="1200" b="1">
                  <a:latin typeface="ヒラギノ角ゴ Pro W3" charset="0"/>
                </a:rPr>
                <a:t/>
              </a:r>
              <a:r>
                <a:rPr kumimoji="1" lang="en-US" sz="1200" b="1">
                  <a:latin typeface="Arial" charset="0"/>
                </a:rPr>
                <a:t>–</a:t>
              </a:r>
            </a:p>
          </p:txBody>
        </p:sp>
        <p:grpSp>
          <p:nvGrpSpPr>
            <p:cNvPr id="44053" name="Group 20"/>
            <p:cNvGrpSpPr>
              <a:grpSpLocks/>
            </p:cNvGrpSpPr>
            <p:nvPr/>
          </p:nvGrpSpPr>
          <p:grpSpPr bwMode="auto">
            <a:xfrm>
              <a:off x="3652" y="1920"/>
              <a:ext cx="228" cy="216"/>
              <a:chOff x="2958" y="1792"/>
              <a:chExt cx="228" cy="216"/>
            </a:xfrm>
          </p:grpSpPr>
          <p:sp>
            <p:nvSpPr>
              <p:cNvPr id="44059" name="Rectangle 21"/>
              <p:cNvSpPr>
                <a:spLocks noChangeArrowheads="1"/>
              </p:cNvSpPr>
              <p:nvPr/>
            </p:nvSpPr>
            <p:spPr bwMode="auto">
              <a:xfrm>
                <a:off x="2958" y="1806"/>
                <a:ext cx="16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lnSpc>
                    <a:spcPts val="900"/>
                  </a:lnSpc>
                </a:pPr>
                <a:r>
                  <a:rPr kumimoji="1" lang="en-US" sz="1200" b="1">
                    <a:latin typeface="Arial" charset="0"/>
                  </a:rPr>
                  <a:t>–</a:t>
                </a:r>
                <a:br>
                  <a:rPr kumimoji="1" lang="en-US" sz="1200" b="1">
                    <a:latin typeface="Arial" charset="0"/>
                  </a:rPr>
                </a:br>
                <a:r>
                  <a:rPr kumimoji="1" lang="en-US" sz="1200" b="1">
                    <a:latin typeface="Arial" charset="0"/>
                  </a:rPr>
                  <a:t>–</a:t>
                </a:r>
              </a:p>
            </p:txBody>
          </p:sp>
          <p:sp>
            <p:nvSpPr>
              <p:cNvPr id="44060" name="Rectangle 22"/>
              <p:cNvSpPr>
                <a:spLocks noChangeArrowheads="1"/>
              </p:cNvSpPr>
              <p:nvPr/>
            </p:nvSpPr>
            <p:spPr bwMode="auto">
              <a:xfrm>
                <a:off x="3008" y="179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t>
                </a:r>
              </a:p>
            </p:txBody>
          </p:sp>
        </p:grpSp>
        <p:sp>
          <p:nvSpPr>
            <p:cNvPr id="44054" name="Rectangle 23"/>
            <p:cNvSpPr>
              <a:spLocks noChangeArrowheads="1"/>
            </p:cNvSpPr>
            <p:nvPr/>
          </p:nvSpPr>
          <p:spPr bwMode="auto">
            <a:xfrm>
              <a:off x="4888" y="28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t>
              </a:r>
            </a:p>
          </p:txBody>
        </p:sp>
        <p:sp>
          <p:nvSpPr>
            <p:cNvPr id="44055" name="Rectangle 24"/>
            <p:cNvSpPr>
              <a:spLocks noChangeArrowheads="1"/>
            </p:cNvSpPr>
            <p:nvPr/>
          </p:nvSpPr>
          <p:spPr bwMode="auto">
            <a:xfrm>
              <a:off x="4984" y="210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t>
              </a:r>
            </a:p>
          </p:txBody>
        </p:sp>
        <p:sp>
          <p:nvSpPr>
            <p:cNvPr id="44056" name="Rectangle 25"/>
            <p:cNvSpPr>
              <a:spLocks noChangeArrowheads="1"/>
            </p:cNvSpPr>
            <p:nvPr/>
          </p:nvSpPr>
          <p:spPr bwMode="auto">
            <a:xfrm>
              <a:off x="3568" y="26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t>
              </a:r>
            </a:p>
          </p:txBody>
        </p:sp>
        <p:sp>
          <p:nvSpPr>
            <p:cNvPr id="44057" name="AutoShape 26"/>
            <p:cNvSpPr>
              <a:spLocks/>
            </p:cNvSpPr>
            <p:nvPr/>
          </p:nvSpPr>
          <p:spPr bwMode="auto">
            <a:xfrm rot="-5400000">
              <a:off x="3792" y="1488"/>
              <a:ext cx="48" cy="432"/>
            </a:xfrm>
            <a:prstGeom prst="rightBracket">
              <a:avLst>
                <a:gd name="adj" fmla="val 75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44058" name="Line 27"/>
            <p:cNvSpPr>
              <a:spLocks noChangeShapeType="1"/>
            </p:cNvSpPr>
            <p:nvPr/>
          </p:nvSpPr>
          <p:spPr bwMode="auto">
            <a:xfrm flipV="1">
              <a:off x="3816" y="1440"/>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44035" name="Rectangle 28"/>
          <p:cNvSpPr>
            <a:spLocks noChangeArrowheads="1"/>
          </p:cNvSpPr>
          <p:nvPr/>
        </p:nvSpPr>
        <p:spPr bwMode="auto">
          <a:xfrm>
            <a:off x="0" y="3933825"/>
            <a:ext cx="88058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In myelinated axons the ion current during an action potential at one node of Ranvier spreads along the interior of the axon to the next node (see the blue arrows) triggering an action potential there. </a:t>
            </a:r>
            <a:r>
              <a:rPr lang="en-US" sz="2000" b="1"/>
              <a:t>The gated Na+ and K+ channels are only at the nodes</a:t>
            </a:r>
            <a:r>
              <a:rPr lang="en-US" sz="2000"/>
              <a:t>. Thus the action potential </a:t>
            </a:r>
            <a:r>
              <a:rPr lang="ja-JP" altLang="en-US" sz="2000"/>
              <a:t>“</a:t>
            </a:r>
            <a:r>
              <a:rPr lang="en-US" sz="2000"/>
              <a:t>jumps</a:t>
            </a:r>
            <a:r>
              <a:rPr lang="ja-JP" altLang="en-US" sz="2000"/>
              <a:t>”</a:t>
            </a:r>
            <a:r>
              <a:rPr lang="en-US" sz="2000"/>
              <a:t> from one node of Ranvier to the other. This form of conduction is called </a:t>
            </a:r>
            <a:r>
              <a:rPr lang="ja-JP" altLang="en-US" sz="2000"/>
              <a:t>“</a:t>
            </a:r>
            <a:r>
              <a:rPr lang="en-US" sz="2000" b="1"/>
              <a:t>saltatory conduction</a:t>
            </a:r>
            <a:r>
              <a:rPr lang="ja-JP" altLang="en-US" sz="2000"/>
              <a:t>”</a:t>
            </a:r>
            <a:r>
              <a:rPr lang="en-US" sz="2000"/>
              <a:t>. Saltatory conduction greatly increases the speed at which a signal is conducted along an axon.</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45_12_axon_potentials-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0835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How do neurons communicate with other neurons and with other cells at synapses?</a:t>
            </a:r>
          </a:p>
        </p:txBody>
      </p:sp>
      <p:grpSp>
        <p:nvGrpSpPr>
          <p:cNvPr id="46083" name="Group 3"/>
          <p:cNvGrpSpPr>
            <a:grpSpLocks/>
          </p:cNvGrpSpPr>
          <p:nvPr/>
        </p:nvGrpSpPr>
        <p:grpSpPr bwMode="auto">
          <a:xfrm>
            <a:off x="379413" y="1981200"/>
            <a:ext cx="8535987" cy="4492625"/>
            <a:chOff x="191" y="704"/>
            <a:chExt cx="5377" cy="283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768"/>
              <a:ext cx="5280"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Line 5"/>
            <p:cNvSpPr>
              <a:spLocks noChangeShapeType="1"/>
            </p:cNvSpPr>
            <p:nvPr/>
          </p:nvSpPr>
          <p:spPr bwMode="auto">
            <a:xfrm>
              <a:off x="640" y="800"/>
              <a:ext cx="10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86" name="Line 6"/>
            <p:cNvSpPr>
              <a:spLocks noChangeShapeType="1"/>
            </p:cNvSpPr>
            <p:nvPr/>
          </p:nvSpPr>
          <p:spPr bwMode="auto">
            <a:xfrm flipV="1">
              <a:off x="1176" y="800"/>
              <a:ext cx="485" cy="2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87" name="Rectangle 7"/>
            <p:cNvSpPr>
              <a:spLocks noChangeArrowheads="1"/>
            </p:cNvSpPr>
            <p:nvPr/>
          </p:nvSpPr>
          <p:spPr bwMode="auto">
            <a:xfrm>
              <a:off x="1648" y="704"/>
              <a:ext cx="5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Dendrites</a:t>
              </a:r>
            </a:p>
          </p:txBody>
        </p:sp>
        <p:sp>
          <p:nvSpPr>
            <p:cNvPr id="46088" name="Line 8"/>
            <p:cNvSpPr>
              <a:spLocks noChangeShapeType="1"/>
            </p:cNvSpPr>
            <p:nvPr/>
          </p:nvSpPr>
          <p:spPr bwMode="auto">
            <a:xfrm flipV="1">
              <a:off x="952" y="1161"/>
              <a:ext cx="608" cy="35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89" name="Rectangle 9"/>
            <p:cNvSpPr>
              <a:spLocks noChangeArrowheads="1"/>
            </p:cNvSpPr>
            <p:nvPr/>
          </p:nvSpPr>
          <p:spPr bwMode="auto">
            <a:xfrm>
              <a:off x="1544" y="1056"/>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Cell body</a:t>
              </a:r>
            </a:p>
          </p:txBody>
        </p:sp>
        <p:sp>
          <p:nvSpPr>
            <p:cNvPr id="46090" name="Line 10"/>
            <p:cNvSpPr>
              <a:spLocks noChangeShapeType="1"/>
            </p:cNvSpPr>
            <p:nvPr/>
          </p:nvSpPr>
          <p:spPr bwMode="auto">
            <a:xfrm>
              <a:off x="848" y="1608"/>
              <a:ext cx="7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91" name="Rectangle 11"/>
            <p:cNvSpPr>
              <a:spLocks noChangeArrowheads="1"/>
            </p:cNvSpPr>
            <p:nvPr/>
          </p:nvSpPr>
          <p:spPr bwMode="auto">
            <a:xfrm>
              <a:off x="1576" y="1512"/>
              <a:ext cx="5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Nucleus</a:t>
              </a:r>
            </a:p>
          </p:txBody>
        </p:sp>
        <p:sp>
          <p:nvSpPr>
            <p:cNvPr id="46092" name="Line 12"/>
            <p:cNvSpPr>
              <a:spLocks noChangeShapeType="1"/>
            </p:cNvSpPr>
            <p:nvPr/>
          </p:nvSpPr>
          <p:spPr bwMode="auto">
            <a:xfrm>
              <a:off x="752" y="1928"/>
              <a:ext cx="400" cy="1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93" name="Rectangle 13"/>
            <p:cNvSpPr>
              <a:spLocks noChangeArrowheads="1"/>
            </p:cNvSpPr>
            <p:nvPr/>
          </p:nvSpPr>
          <p:spPr bwMode="auto">
            <a:xfrm>
              <a:off x="1127" y="2024"/>
              <a:ext cx="7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 hillock</a:t>
              </a:r>
            </a:p>
          </p:txBody>
        </p:sp>
        <p:sp>
          <p:nvSpPr>
            <p:cNvPr id="46094" name="Rectangle 14"/>
            <p:cNvSpPr>
              <a:spLocks noChangeArrowheads="1"/>
            </p:cNvSpPr>
            <p:nvPr/>
          </p:nvSpPr>
          <p:spPr bwMode="auto">
            <a:xfrm>
              <a:off x="1728" y="1864"/>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Axon</a:t>
              </a:r>
            </a:p>
          </p:txBody>
        </p:sp>
        <p:sp>
          <p:nvSpPr>
            <p:cNvPr id="46095" name="Line 15"/>
            <p:cNvSpPr>
              <a:spLocks noChangeShapeType="1"/>
            </p:cNvSpPr>
            <p:nvPr/>
          </p:nvSpPr>
          <p:spPr bwMode="auto">
            <a:xfrm flipV="1">
              <a:off x="1904" y="2048"/>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96" name="Rectangle 16"/>
            <p:cNvSpPr>
              <a:spLocks noChangeArrowheads="1"/>
            </p:cNvSpPr>
            <p:nvPr/>
          </p:nvSpPr>
          <p:spPr bwMode="auto">
            <a:xfrm>
              <a:off x="2078" y="1746"/>
              <a:ext cx="5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Signal </a:t>
              </a:r>
              <a:br>
                <a:rPr kumimoji="1" lang="en-US" sz="1400">
                  <a:latin typeface="Arial" charset="0"/>
                </a:rPr>
              </a:br>
              <a:r>
                <a:rPr kumimoji="1" lang="en-US" sz="1400">
                  <a:latin typeface="Arial" charset="0"/>
                </a:rPr>
                <a:t>direction</a:t>
              </a:r>
            </a:p>
          </p:txBody>
        </p:sp>
        <p:sp>
          <p:nvSpPr>
            <p:cNvPr id="46097" name="Line 17"/>
            <p:cNvSpPr>
              <a:spLocks noChangeShapeType="1"/>
            </p:cNvSpPr>
            <p:nvPr/>
          </p:nvSpPr>
          <p:spPr bwMode="auto">
            <a:xfrm flipV="1">
              <a:off x="3216" y="1776"/>
              <a:ext cx="0" cy="4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098" name="Rectangle 18"/>
            <p:cNvSpPr>
              <a:spLocks noChangeArrowheads="1"/>
            </p:cNvSpPr>
            <p:nvPr/>
          </p:nvSpPr>
          <p:spPr bwMode="auto">
            <a:xfrm>
              <a:off x="2928" y="1584"/>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Synapse</a:t>
              </a:r>
            </a:p>
          </p:txBody>
        </p:sp>
        <p:sp>
          <p:nvSpPr>
            <p:cNvPr id="46099" name="Line 19"/>
            <p:cNvSpPr>
              <a:spLocks noChangeShapeType="1"/>
            </p:cNvSpPr>
            <p:nvPr/>
          </p:nvSpPr>
          <p:spPr bwMode="auto">
            <a:xfrm flipH="1">
              <a:off x="1912" y="2256"/>
              <a:ext cx="33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100" name="Line 20"/>
            <p:cNvSpPr>
              <a:spLocks noChangeShapeType="1"/>
            </p:cNvSpPr>
            <p:nvPr/>
          </p:nvSpPr>
          <p:spPr bwMode="auto">
            <a:xfrm flipH="1">
              <a:off x="1912" y="2256"/>
              <a:ext cx="9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101" name="Rectangle 21"/>
            <p:cNvSpPr>
              <a:spLocks noChangeArrowheads="1"/>
            </p:cNvSpPr>
            <p:nvPr/>
          </p:nvSpPr>
          <p:spPr bwMode="auto">
            <a:xfrm>
              <a:off x="1535" y="2776"/>
              <a:ext cx="8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Myelin sheath</a:t>
              </a:r>
            </a:p>
          </p:txBody>
        </p:sp>
        <p:grpSp>
          <p:nvGrpSpPr>
            <p:cNvPr id="46102" name="Group 22"/>
            <p:cNvGrpSpPr>
              <a:grpSpLocks/>
            </p:cNvGrpSpPr>
            <p:nvPr/>
          </p:nvGrpSpPr>
          <p:grpSpPr bwMode="auto">
            <a:xfrm>
              <a:off x="3016" y="2480"/>
              <a:ext cx="826" cy="1054"/>
              <a:chOff x="3016" y="2480"/>
              <a:chExt cx="826" cy="1054"/>
            </a:xfrm>
          </p:grpSpPr>
          <p:sp>
            <p:nvSpPr>
              <p:cNvPr id="46105" name="Line 23"/>
              <p:cNvSpPr>
                <a:spLocks noChangeShapeType="1"/>
              </p:cNvSpPr>
              <p:nvPr/>
            </p:nvSpPr>
            <p:spPr bwMode="auto">
              <a:xfrm>
                <a:off x="3048" y="2480"/>
                <a:ext cx="312" cy="7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106" name="Line 24"/>
              <p:cNvSpPr>
                <a:spLocks noChangeShapeType="1"/>
              </p:cNvSpPr>
              <p:nvPr/>
            </p:nvSpPr>
            <p:spPr bwMode="auto">
              <a:xfrm>
                <a:off x="3016" y="2616"/>
                <a:ext cx="344" cy="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6107" name="Rectangle 25"/>
              <p:cNvSpPr>
                <a:spLocks noChangeArrowheads="1"/>
              </p:cNvSpPr>
              <p:nvPr/>
            </p:nvSpPr>
            <p:spPr bwMode="auto">
              <a:xfrm>
                <a:off x="3272" y="3208"/>
                <a:ext cx="5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Synaptic</a:t>
                </a:r>
                <a:br>
                  <a:rPr kumimoji="1" lang="en-US" sz="1400">
                    <a:latin typeface="Arial" charset="0"/>
                  </a:rPr>
                </a:br>
                <a:r>
                  <a:rPr kumimoji="1" lang="en-US" sz="1400">
                    <a:latin typeface="Arial" charset="0"/>
                  </a:rPr>
                  <a:t>terminals</a:t>
                </a:r>
              </a:p>
            </p:txBody>
          </p:sp>
        </p:grpSp>
        <p:sp>
          <p:nvSpPr>
            <p:cNvPr id="46103" name="Rectangle 26"/>
            <p:cNvSpPr>
              <a:spLocks noChangeArrowheads="1"/>
            </p:cNvSpPr>
            <p:nvPr/>
          </p:nvSpPr>
          <p:spPr bwMode="auto">
            <a:xfrm>
              <a:off x="191" y="2544"/>
              <a:ext cx="9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Presynaptic cell</a:t>
              </a:r>
            </a:p>
          </p:txBody>
        </p:sp>
        <p:sp>
          <p:nvSpPr>
            <p:cNvPr id="46104" name="Rectangle 27"/>
            <p:cNvSpPr>
              <a:spLocks noChangeArrowheads="1"/>
            </p:cNvSpPr>
            <p:nvPr/>
          </p:nvSpPr>
          <p:spPr bwMode="auto">
            <a:xfrm>
              <a:off x="3809" y="2592"/>
              <a:ext cx="10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latin typeface="Arial" charset="0"/>
                </a:rPr>
                <a:t>Postsynaptic cell</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795338" y="838200"/>
            <a:ext cx="8351837" cy="4843463"/>
            <a:chOff x="328" y="869"/>
            <a:chExt cx="5261" cy="3051"/>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869"/>
              <a:ext cx="3696" cy="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Line 4"/>
            <p:cNvSpPr>
              <a:spLocks noChangeShapeType="1"/>
            </p:cNvSpPr>
            <p:nvPr/>
          </p:nvSpPr>
          <p:spPr bwMode="auto">
            <a:xfrm flipV="1">
              <a:off x="3072" y="1887"/>
              <a:ext cx="1716" cy="1041"/>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109" name="Line 5"/>
            <p:cNvSpPr>
              <a:spLocks noChangeShapeType="1"/>
            </p:cNvSpPr>
            <p:nvPr/>
          </p:nvSpPr>
          <p:spPr bwMode="auto">
            <a:xfrm>
              <a:off x="983" y="1266"/>
              <a:ext cx="1576" cy="1056"/>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110" name="Rectangle 6"/>
            <p:cNvSpPr>
              <a:spLocks noChangeArrowheads="1"/>
            </p:cNvSpPr>
            <p:nvPr/>
          </p:nvSpPr>
          <p:spPr bwMode="auto">
            <a:xfrm>
              <a:off x="328" y="1008"/>
              <a:ext cx="75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Postsynaptic</a:t>
              </a:r>
              <a:br>
                <a:rPr kumimoji="1" lang="en-US" sz="1400">
                  <a:latin typeface="Arial" charset="0"/>
                </a:rPr>
              </a:br>
              <a:r>
                <a:rPr kumimoji="1" lang="en-US" sz="1400">
                  <a:latin typeface="Arial" charset="0"/>
                </a:rPr>
                <a:t>neuron</a:t>
              </a:r>
            </a:p>
          </p:txBody>
        </p:sp>
        <p:sp>
          <p:nvSpPr>
            <p:cNvPr id="47111" name="Line 7"/>
            <p:cNvSpPr>
              <a:spLocks noChangeShapeType="1"/>
            </p:cNvSpPr>
            <p:nvPr/>
          </p:nvSpPr>
          <p:spPr bwMode="auto">
            <a:xfrm>
              <a:off x="2624" y="1880"/>
              <a:ext cx="216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112" name="Line 8"/>
            <p:cNvSpPr>
              <a:spLocks noChangeShapeType="1"/>
            </p:cNvSpPr>
            <p:nvPr/>
          </p:nvSpPr>
          <p:spPr bwMode="auto">
            <a:xfrm>
              <a:off x="2640" y="1877"/>
              <a:ext cx="2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113" name="Rectangle 9"/>
            <p:cNvSpPr>
              <a:spLocks noChangeArrowheads="1"/>
            </p:cNvSpPr>
            <p:nvPr/>
          </p:nvSpPr>
          <p:spPr bwMode="auto">
            <a:xfrm>
              <a:off x="4776" y="1776"/>
              <a:ext cx="8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Synaptic</a:t>
              </a:r>
              <a:br>
                <a:rPr kumimoji="1" lang="en-US" sz="1400">
                  <a:latin typeface="Arial" charset="0"/>
                </a:rPr>
              </a:br>
              <a:r>
                <a:rPr kumimoji="1" lang="en-US" sz="1400">
                  <a:latin typeface="Arial" charset="0"/>
                </a:rPr>
                <a:t>terminal</a:t>
              </a:r>
              <a:br>
                <a:rPr kumimoji="1" lang="en-US" sz="1400">
                  <a:latin typeface="Arial" charset="0"/>
                </a:rPr>
              </a:br>
              <a:r>
                <a:rPr kumimoji="1" lang="en-US" sz="1400">
                  <a:latin typeface="Arial" charset="0"/>
                </a:rPr>
                <a:t>of presynaptic</a:t>
              </a:r>
              <a:br>
                <a:rPr kumimoji="1" lang="en-US" sz="1400">
                  <a:latin typeface="Arial" charset="0"/>
                </a:rPr>
              </a:br>
              <a:r>
                <a:rPr kumimoji="1" lang="en-US" sz="1400">
                  <a:latin typeface="Arial" charset="0"/>
                </a:rPr>
                <a:t>neurons</a:t>
              </a:r>
            </a:p>
          </p:txBody>
        </p:sp>
        <p:sp>
          <p:nvSpPr>
            <p:cNvPr id="47114" name="Line 10"/>
            <p:cNvSpPr>
              <a:spLocks noChangeShapeType="1"/>
            </p:cNvSpPr>
            <p:nvPr/>
          </p:nvSpPr>
          <p:spPr bwMode="auto">
            <a:xfrm flipV="1">
              <a:off x="3074" y="1884"/>
              <a:ext cx="1716" cy="104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115" name="Rectangle 11"/>
            <p:cNvSpPr>
              <a:spLocks noChangeArrowheads="1"/>
            </p:cNvSpPr>
            <p:nvPr/>
          </p:nvSpPr>
          <p:spPr bwMode="auto">
            <a:xfrm rot="-5400000">
              <a:off x="4760" y="3160"/>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5 µm</a:t>
              </a:r>
            </a:p>
          </p:txBody>
        </p:sp>
        <p:sp>
          <p:nvSpPr>
            <p:cNvPr id="47116" name="Line 12"/>
            <p:cNvSpPr>
              <a:spLocks noChangeShapeType="1"/>
            </p:cNvSpPr>
            <p:nvPr/>
          </p:nvSpPr>
          <p:spPr bwMode="auto">
            <a:xfrm>
              <a:off x="982" y="1264"/>
              <a:ext cx="1576"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27013" y="0"/>
            <a:ext cx="8918575" cy="5178425"/>
            <a:chOff x="151" y="488"/>
            <a:chExt cx="5618" cy="3262"/>
          </a:xfrm>
        </p:grpSpPr>
        <p:grpSp>
          <p:nvGrpSpPr>
            <p:cNvPr id="48132" name="Group 3"/>
            <p:cNvGrpSpPr>
              <a:grpSpLocks/>
            </p:cNvGrpSpPr>
            <p:nvPr/>
          </p:nvGrpSpPr>
          <p:grpSpPr bwMode="auto">
            <a:xfrm>
              <a:off x="151" y="488"/>
              <a:ext cx="4825" cy="3262"/>
              <a:chOff x="311" y="488"/>
              <a:chExt cx="4825" cy="3262"/>
            </a:xfrm>
          </p:grpSpPr>
          <p:pic>
            <p:nvPicPr>
              <p:cNvPr id="481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581"/>
                <a:ext cx="4800" cy="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9" name="Rectangle 5"/>
              <p:cNvSpPr>
                <a:spLocks noChangeArrowheads="1"/>
              </p:cNvSpPr>
              <p:nvPr/>
            </p:nvSpPr>
            <p:spPr bwMode="auto">
              <a:xfrm>
                <a:off x="912" y="538"/>
                <a:ext cx="7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Presynaptic</a:t>
                </a:r>
                <a:br>
                  <a:rPr kumimoji="1" lang="en-US" sz="1400">
                    <a:latin typeface="Arial" charset="0"/>
                  </a:rPr>
                </a:br>
                <a:r>
                  <a:rPr kumimoji="1" lang="en-US" sz="1400">
                    <a:latin typeface="Arial" charset="0"/>
                  </a:rPr>
                  <a:t>cell</a:t>
                </a:r>
              </a:p>
            </p:txBody>
          </p:sp>
          <p:sp>
            <p:nvSpPr>
              <p:cNvPr id="48160" name="Rectangle 6"/>
              <p:cNvSpPr>
                <a:spLocks noChangeArrowheads="1"/>
              </p:cNvSpPr>
              <p:nvPr/>
            </p:nvSpPr>
            <p:spPr bwMode="auto">
              <a:xfrm>
                <a:off x="2288" y="488"/>
                <a:ext cx="9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Postsynaptic cell</a:t>
                </a:r>
              </a:p>
            </p:txBody>
          </p:sp>
          <p:sp>
            <p:nvSpPr>
              <p:cNvPr id="48161" name="Line 7"/>
              <p:cNvSpPr>
                <a:spLocks noChangeShapeType="1"/>
              </p:cNvSpPr>
              <p:nvPr/>
            </p:nvSpPr>
            <p:spPr bwMode="auto">
              <a:xfrm flipV="1">
                <a:off x="1920" y="1632"/>
                <a:ext cx="33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62" name="Line 8"/>
              <p:cNvSpPr>
                <a:spLocks noChangeShapeType="1"/>
              </p:cNvSpPr>
              <p:nvPr/>
            </p:nvSpPr>
            <p:spPr bwMode="auto">
              <a:xfrm flipV="1">
                <a:off x="2256" y="1632"/>
                <a:ext cx="0" cy="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63" name="Rectangle 9"/>
              <p:cNvSpPr>
                <a:spLocks noChangeArrowheads="1"/>
              </p:cNvSpPr>
              <p:nvPr/>
            </p:nvSpPr>
            <p:spPr bwMode="auto">
              <a:xfrm>
                <a:off x="2090" y="1160"/>
                <a:ext cx="97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Synaptic vesicles</a:t>
                </a:r>
                <a:br>
                  <a:rPr kumimoji="1" lang="en-US" sz="1400">
                    <a:latin typeface="Arial" charset="0"/>
                  </a:rPr>
                </a:br>
                <a:r>
                  <a:rPr kumimoji="1" lang="en-US" sz="1400">
                    <a:latin typeface="Arial" charset="0"/>
                  </a:rPr>
                  <a:t>containing</a:t>
                </a:r>
                <a:br>
                  <a:rPr kumimoji="1" lang="en-US" sz="1400">
                    <a:latin typeface="Arial" charset="0"/>
                  </a:rPr>
                </a:br>
                <a:r>
                  <a:rPr kumimoji="1" lang="en-US" sz="1400">
                    <a:latin typeface="Arial" charset="0"/>
                  </a:rPr>
                  <a:t>neurotransmitter</a:t>
                </a:r>
              </a:p>
            </p:txBody>
          </p:sp>
          <p:sp>
            <p:nvSpPr>
              <p:cNvPr id="48164" name="Line 10"/>
              <p:cNvSpPr>
                <a:spLocks noChangeShapeType="1"/>
              </p:cNvSpPr>
              <p:nvPr/>
            </p:nvSpPr>
            <p:spPr bwMode="auto">
              <a:xfrm flipV="1">
                <a:off x="2776" y="1680"/>
                <a:ext cx="392"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65" name="Rectangle 11"/>
              <p:cNvSpPr>
                <a:spLocks noChangeArrowheads="1"/>
              </p:cNvSpPr>
              <p:nvPr/>
            </p:nvSpPr>
            <p:spPr bwMode="auto">
              <a:xfrm>
                <a:off x="3100" y="1344"/>
                <a:ext cx="7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Presynaptic</a:t>
                </a:r>
                <a:br>
                  <a:rPr kumimoji="1" lang="en-US" sz="1400">
                    <a:latin typeface="Arial" charset="0"/>
                  </a:rPr>
                </a:br>
                <a:r>
                  <a:rPr kumimoji="1" lang="en-US" sz="1400">
                    <a:latin typeface="Arial" charset="0"/>
                  </a:rPr>
                  <a:t>membrane</a:t>
                </a:r>
              </a:p>
            </p:txBody>
          </p:sp>
          <p:sp>
            <p:nvSpPr>
              <p:cNvPr id="48166" name="Rectangle 12"/>
              <p:cNvSpPr>
                <a:spLocks noChangeArrowheads="1"/>
              </p:cNvSpPr>
              <p:nvPr/>
            </p:nvSpPr>
            <p:spPr bwMode="auto">
              <a:xfrm>
                <a:off x="3168" y="2610"/>
                <a:ext cx="78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Postsynaptic </a:t>
                </a:r>
                <a:br>
                  <a:rPr kumimoji="1" lang="en-US" sz="1400">
                    <a:latin typeface="Arial" charset="0"/>
                  </a:rPr>
                </a:br>
                <a:r>
                  <a:rPr kumimoji="1" lang="en-US" sz="1400">
                    <a:latin typeface="Arial" charset="0"/>
                  </a:rPr>
                  <a:t>membrane</a:t>
                </a:r>
              </a:p>
            </p:txBody>
          </p:sp>
          <p:sp>
            <p:nvSpPr>
              <p:cNvPr id="48167" name="Line 13"/>
              <p:cNvSpPr>
                <a:spLocks noChangeShapeType="1"/>
              </p:cNvSpPr>
              <p:nvPr/>
            </p:nvSpPr>
            <p:spPr bwMode="auto">
              <a:xfrm>
                <a:off x="3312" y="2256"/>
                <a:ext cx="0" cy="3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68" name="Line 14"/>
              <p:cNvSpPr>
                <a:spLocks noChangeShapeType="1"/>
              </p:cNvSpPr>
              <p:nvPr/>
            </p:nvSpPr>
            <p:spPr bwMode="auto">
              <a:xfrm flipH="1" flipV="1">
                <a:off x="1104" y="2400"/>
                <a:ext cx="416" cy="1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69" name="Rectangle 15"/>
              <p:cNvSpPr>
                <a:spLocks noChangeArrowheads="1"/>
              </p:cNvSpPr>
              <p:nvPr/>
            </p:nvSpPr>
            <p:spPr bwMode="auto">
              <a:xfrm>
                <a:off x="311" y="2170"/>
                <a:ext cx="81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Voltage-gated</a:t>
                </a:r>
                <a:br>
                  <a:rPr kumimoji="1" lang="en-US" sz="1400">
                    <a:latin typeface="Arial" charset="0"/>
                  </a:rPr>
                </a:br>
                <a:r>
                  <a:rPr kumimoji="1" lang="en-US" sz="1400">
                    <a:latin typeface="Arial" charset="0"/>
                  </a:rPr>
                  <a:t>Ca</a:t>
                </a:r>
                <a:r>
                  <a:rPr kumimoji="1" lang="en-US" sz="1400" baseline="30000">
                    <a:latin typeface="Arial" charset="0"/>
                  </a:rPr>
                  <a:t>2+</a:t>
                </a:r>
                <a:r>
                  <a:rPr kumimoji="1" lang="en-US" sz="1400">
                    <a:latin typeface="Arial" charset="0"/>
                  </a:rPr>
                  <a:t> channel</a:t>
                </a:r>
              </a:p>
            </p:txBody>
          </p:sp>
          <p:sp>
            <p:nvSpPr>
              <p:cNvPr id="48170" name="Line 16"/>
              <p:cNvSpPr>
                <a:spLocks noChangeShapeType="1"/>
              </p:cNvSpPr>
              <p:nvPr/>
            </p:nvSpPr>
            <p:spPr bwMode="auto">
              <a:xfrm flipH="1">
                <a:off x="1192" y="3048"/>
                <a:ext cx="3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71" name="Rectangle 17"/>
              <p:cNvSpPr>
                <a:spLocks noChangeArrowheads="1"/>
              </p:cNvSpPr>
              <p:nvPr/>
            </p:nvSpPr>
            <p:spPr bwMode="auto">
              <a:xfrm>
                <a:off x="427" y="2952"/>
                <a:ext cx="7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Synaptic cleft</a:t>
                </a:r>
              </a:p>
            </p:txBody>
          </p:sp>
          <p:sp>
            <p:nvSpPr>
              <p:cNvPr id="48172" name="Line 18"/>
              <p:cNvSpPr>
                <a:spLocks noChangeShapeType="1"/>
              </p:cNvSpPr>
              <p:nvPr/>
            </p:nvSpPr>
            <p:spPr bwMode="auto">
              <a:xfrm>
                <a:off x="2232" y="3256"/>
                <a:ext cx="216" cy="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73" name="Line 19"/>
              <p:cNvSpPr>
                <a:spLocks noChangeShapeType="1"/>
              </p:cNvSpPr>
              <p:nvPr/>
            </p:nvSpPr>
            <p:spPr bwMode="auto">
              <a:xfrm>
                <a:off x="2400" y="3216"/>
                <a:ext cx="4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74" name="Rectangle 20"/>
              <p:cNvSpPr>
                <a:spLocks noChangeArrowheads="1"/>
              </p:cNvSpPr>
              <p:nvPr/>
            </p:nvSpPr>
            <p:spPr bwMode="auto">
              <a:xfrm>
                <a:off x="2160" y="3424"/>
                <a:ext cx="7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Ligand-gated</a:t>
                </a:r>
                <a:br>
                  <a:rPr kumimoji="1" lang="en-US" sz="1400">
                    <a:latin typeface="Arial" charset="0"/>
                  </a:rPr>
                </a:br>
                <a:r>
                  <a:rPr kumimoji="1" lang="en-US" sz="1400">
                    <a:latin typeface="Arial" charset="0"/>
                  </a:rPr>
                  <a:t>ion channels</a:t>
                </a:r>
              </a:p>
            </p:txBody>
          </p:sp>
          <p:sp>
            <p:nvSpPr>
              <p:cNvPr id="48175" name="Rectangle 21"/>
              <p:cNvSpPr>
                <a:spLocks noChangeArrowheads="1"/>
              </p:cNvSpPr>
              <p:nvPr/>
            </p:nvSpPr>
            <p:spPr bwMode="auto">
              <a:xfrm>
                <a:off x="4328" y="1104"/>
                <a:ext cx="3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Na</a:t>
                </a:r>
                <a:r>
                  <a:rPr kumimoji="1" lang="en-US" sz="1400" baseline="30000">
                    <a:latin typeface="Arial" charset="0"/>
                  </a:rPr>
                  <a:t>+</a:t>
                </a:r>
                <a:endParaRPr kumimoji="1" lang="en-US" sz="1400">
                  <a:latin typeface="Arial" charset="0"/>
                </a:endParaRPr>
              </a:p>
            </p:txBody>
          </p:sp>
          <p:sp>
            <p:nvSpPr>
              <p:cNvPr id="48176" name="Rectangle 22"/>
              <p:cNvSpPr>
                <a:spLocks noChangeArrowheads="1"/>
              </p:cNvSpPr>
              <p:nvPr/>
            </p:nvSpPr>
            <p:spPr bwMode="auto">
              <a:xfrm>
                <a:off x="4320" y="1224"/>
                <a:ext cx="2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K</a:t>
                </a:r>
                <a:r>
                  <a:rPr kumimoji="1" lang="en-US" sz="1400" baseline="30000">
                    <a:latin typeface="Arial" charset="0"/>
                  </a:rPr>
                  <a:t>+</a:t>
                </a:r>
                <a:endParaRPr kumimoji="1" lang="en-US" sz="1400">
                  <a:latin typeface="Arial" charset="0"/>
                </a:endParaRPr>
              </a:p>
            </p:txBody>
          </p:sp>
        </p:grpSp>
        <p:sp>
          <p:nvSpPr>
            <p:cNvPr id="48133" name="Rectangle 23"/>
            <p:cNvSpPr>
              <a:spLocks noChangeArrowheads="1"/>
            </p:cNvSpPr>
            <p:nvPr/>
          </p:nvSpPr>
          <p:spPr bwMode="auto">
            <a:xfrm>
              <a:off x="4968" y="1956"/>
              <a:ext cx="68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Ligand-</a:t>
              </a:r>
              <a:br>
                <a:rPr kumimoji="1" lang="en-US" sz="1400">
                  <a:latin typeface="Arial" charset="0"/>
                </a:rPr>
              </a:br>
              <a:r>
                <a:rPr kumimoji="1" lang="en-US" sz="1400">
                  <a:latin typeface="Arial" charset="0"/>
                </a:rPr>
                <a:t>gated</a:t>
              </a:r>
              <a:br>
                <a:rPr kumimoji="1" lang="en-US" sz="1400">
                  <a:latin typeface="Arial" charset="0"/>
                </a:rPr>
              </a:br>
              <a:r>
                <a:rPr kumimoji="1" lang="en-US" sz="1400">
                  <a:latin typeface="Arial" charset="0"/>
                </a:rPr>
                <a:t>ion channel</a:t>
              </a:r>
            </a:p>
          </p:txBody>
        </p:sp>
        <p:sp>
          <p:nvSpPr>
            <p:cNvPr id="48134" name="Line 24"/>
            <p:cNvSpPr>
              <a:spLocks noChangeShapeType="1"/>
            </p:cNvSpPr>
            <p:nvPr/>
          </p:nvSpPr>
          <p:spPr bwMode="auto">
            <a:xfrm>
              <a:off x="4656" y="1920"/>
              <a:ext cx="336"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35" name="AutoShape 25"/>
            <p:cNvSpPr>
              <a:spLocks/>
            </p:cNvSpPr>
            <p:nvPr/>
          </p:nvSpPr>
          <p:spPr bwMode="auto">
            <a:xfrm>
              <a:off x="4968" y="1488"/>
              <a:ext cx="48" cy="480"/>
            </a:xfrm>
            <a:prstGeom prst="rightBrace">
              <a:avLst>
                <a:gd name="adj1" fmla="val 83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48136" name="Rectangle 26"/>
            <p:cNvSpPr>
              <a:spLocks noChangeArrowheads="1"/>
            </p:cNvSpPr>
            <p:nvPr/>
          </p:nvSpPr>
          <p:spPr bwMode="auto">
            <a:xfrm>
              <a:off x="4987" y="1570"/>
              <a:ext cx="78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Postsynaptic </a:t>
              </a:r>
              <a:br>
                <a:rPr kumimoji="1" lang="en-US" sz="1400">
                  <a:latin typeface="Arial" charset="0"/>
                </a:rPr>
              </a:br>
              <a:r>
                <a:rPr kumimoji="1" lang="en-US" sz="1400">
                  <a:latin typeface="Arial" charset="0"/>
                </a:rPr>
                <a:t>membrane</a:t>
              </a:r>
            </a:p>
          </p:txBody>
        </p:sp>
        <p:sp>
          <p:nvSpPr>
            <p:cNvPr id="48137" name="Line 27"/>
            <p:cNvSpPr>
              <a:spLocks noChangeShapeType="1"/>
            </p:cNvSpPr>
            <p:nvPr/>
          </p:nvSpPr>
          <p:spPr bwMode="auto">
            <a:xfrm>
              <a:off x="4672" y="1264"/>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8138" name="Rectangle 28"/>
            <p:cNvSpPr>
              <a:spLocks noChangeArrowheads="1"/>
            </p:cNvSpPr>
            <p:nvPr/>
          </p:nvSpPr>
          <p:spPr bwMode="auto">
            <a:xfrm>
              <a:off x="5013" y="1160"/>
              <a:ext cx="64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Neuro-</a:t>
              </a:r>
              <a:br>
                <a:rPr kumimoji="1" lang="en-US" sz="1400">
                  <a:latin typeface="Arial" charset="0"/>
                </a:rPr>
              </a:br>
              <a:r>
                <a:rPr kumimoji="1" lang="en-US" sz="1400">
                  <a:latin typeface="Arial" charset="0"/>
                </a:rPr>
                <a:t>transmitter</a:t>
              </a:r>
            </a:p>
          </p:txBody>
        </p:sp>
        <p:grpSp>
          <p:nvGrpSpPr>
            <p:cNvPr id="48139" name="Group 29"/>
            <p:cNvGrpSpPr>
              <a:grpSpLocks/>
            </p:cNvGrpSpPr>
            <p:nvPr/>
          </p:nvGrpSpPr>
          <p:grpSpPr bwMode="auto">
            <a:xfrm>
              <a:off x="427" y="2491"/>
              <a:ext cx="169" cy="173"/>
              <a:chOff x="644" y="3815"/>
              <a:chExt cx="169" cy="173"/>
            </a:xfrm>
          </p:grpSpPr>
          <p:sp>
            <p:nvSpPr>
              <p:cNvPr id="48156" name="AutoShape 30"/>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57" name="Text Box 31"/>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1</a:t>
                </a:r>
                <a:endParaRPr kumimoji="1" lang="en-US" sz="1400">
                  <a:solidFill>
                    <a:schemeClr val="bg1"/>
                  </a:solidFill>
                  <a:latin typeface="Arial" charset="0"/>
                </a:endParaRPr>
              </a:p>
            </p:txBody>
          </p:sp>
        </p:grpSp>
        <p:sp>
          <p:nvSpPr>
            <p:cNvPr id="48140" name="Rectangle 32"/>
            <p:cNvSpPr>
              <a:spLocks noChangeArrowheads="1"/>
            </p:cNvSpPr>
            <p:nvPr/>
          </p:nvSpPr>
          <p:spPr bwMode="auto">
            <a:xfrm>
              <a:off x="561" y="2481"/>
              <a:ext cx="3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Ca</a:t>
              </a:r>
              <a:r>
                <a:rPr kumimoji="1" lang="en-US" sz="1400" baseline="30000">
                  <a:latin typeface="Arial" charset="0"/>
                </a:rPr>
                <a:t>2+</a:t>
              </a:r>
            </a:p>
          </p:txBody>
        </p:sp>
        <p:grpSp>
          <p:nvGrpSpPr>
            <p:cNvPr id="48141" name="Group 33"/>
            <p:cNvGrpSpPr>
              <a:grpSpLocks/>
            </p:cNvGrpSpPr>
            <p:nvPr/>
          </p:nvGrpSpPr>
          <p:grpSpPr bwMode="auto">
            <a:xfrm>
              <a:off x="1564" y="2664"/>
              <a:ext cx="169" cy="173"/>
              <a:chOff x="644" y="3815"/>
              <a:chExt cx="169" cy="173"/>
            </a:xfrm>
          </p:grpSpPr>
          <p:sp>
            <p:nvSpPr>
              <p:cNvPr id="48154" name="AutoShape 34"/>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55" name="Text Box 35"/>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2</a:t>
                </a:r>
                <a:endParaRPr kumimoji="1" lang="en-US" sz="1400">
                  <a:solidFill>
                    <a:schemeClr val="bg1"/>
                  </a:solidFill>
                  <a:latin typeface="Arial" charset="0"/>
                </a:endParaRPr>
              </a:p>
            </p:txBody>
          </p:sp>
        </p:grpSp>
        <p:grpSp>
          <p:nvGrpSpPr>
            <p:cNvPr id="48142" name="Group 36"/>
            <p:cNvGrpSpPr>
              <a:grpSpLocks/>
            </p:cNvGrpSpPr>
            <p:nvPr/>
          </p:nvGrpSpPr>
          <p:grpSpPr bwMode="auto">
            <a:xfrm>
              <a:off x="2215" y="2912"/>
              <a:ext cx="169" cy="173"/>
              <a:chOff x="2215" y="2912"/>
              <a:chExt cx="169" cy="173"/>
            </a:xfrm>
          </p:grpSpPr>
          <p:sp>
            <p:nvSpPr>
              <p:cNvPr id="48152" name="AutoShape 37"/>
              <p:cNvSpPr>
                <a:spLocks noChangeArrowheads="1"/>
              </p:cNvSpPr>
              <p:nvPr/>
            </p:nvSpPr>
            <p:spPr bwMode="auto">
              <a:xfrm>
                <a:off x="2243" y="2937"/>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53" name="Text Box 38"/>
              <p:cNvSpPr txBox="1">
                <a:spLocks noChangeArrowheads="1"/>
              </p:cNvSpPr>
              <p:nvPr/>
            </p:nvSpPr>
            <p:spPr bwMode="auto">
              <a:xfrm>
                <a:off x="2215" y="291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3</a:t>
                </a:r>
                <a:endParaRPr kumimoji="1" lang="en-US" sz="1400">
                  <a:solidFill>
                    <a:schemeClr val="bg1"/>
                  </a:solidFill>
                  <a:latin typeface="Arial" charset="0"/>
                </a:endParaRPr>
              </a:p>
            </p:txBody>
          </p:sp>
        </p:grpSp>
        <p:grpSp>
          <p:nvGrpSpPr>
            <p:cNvPr id="48143" name="Group 39"/>
            <p:cNvGrpSpPr>
              <a:grpSpLocks/>
            </p:cNvGrpSpPr>
            <p:nvPr/>
          </p:nvGrpSpPr>
          <p:grpSpPr bwMode="auto">
            <a:xfrm>
              <a:off x="2456" y="2601"/>
              <a:ext cx="169" cy="173"/>
              <a:chOff x="644" y="3815"/>
              <a:chExt cx="169" cy="173"/>
            </a:xfrm>
          </p:grpSpPr>
          <p:sp>
            <p:nvSpPr>
              <p:cNvPr id="48150" name="AutoShape 40"/>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51" name="Text Box 41"/>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4</a:t>
                </a:r>
                <a:endParaRPr kumimoji="1" lang="en-US" sz="1400">
                  <a:solidFill>
                    <a:schemeClr val="bg1"/>
                  </a:solidFill>
                  <a:latin typeface="Arial" charset="0"/>
                </a:endParaRPr>
              </a:p>
            </p:txBody>
          </p:sp>
        </p:grpSp>
        <p:grpSp>
          <p:nvGrpSpPr>
            <p:cNvPr id="48144" name="Group 42"/>
            <p:cNvGrpSpPr>
              <a:grpSpLocks/>
            </p:cNvGrpSpPr>
            <p:nvPr/>
          </p:nvGrpSpPr>
          <p:grpSpPr bwMode="auto">
            <a:xfrm>
              <a:off x="3960" y="1104"/>
              <a:ext cx="169" cy="173"/>
              <a:chOff x="644" y="3815"/>
              <a:chExt cx="169" cy="173"/>
            </a:xfrm>
          </p:grpSpPr>
          <p:sp>
            <p:nvSpPr>
              <p:cNvPr id="48148" name="AutoShape 43"/>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49" name="Text Box 44"/>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5</a:t>
                </a:r>
                <a:endParaRPr kumimoji="1" lang="en-US" sz="1400">
                  <a:solidFill>
                    <a:schemeClr val="bg1"/>
                  </a:solidFill>
                  <a:latin typeface="Arial" charset="0"/>
                </a:endParaRPr>
              </a:p>
            </p:txBody>
          </p:sp>
        </p:grpSp>
        <p:grpSp>
          <p:nvGrpSpPr>
            <p:cNvPr id="48145" name="Group 45"/>
            <p:cNvGrpSpPr>
              <a:grpSpLocks/>
            </p:cNvGrpSpPr>
            <p:nvPr/>
          </p:nvGrpSpPr>
          <p:grpSpPr bwMode="auto">
            <a:xfrm>
              <a:off x="3967" y="2659"/>
              <a:ext cx="169" cy="173"/>
              <a:chOff x="644" y="3815"/>
              <a:chExt cx="169" cy="173"/>
            </a:xfrm>
          </p:grpSpPr>
          <p:sp>
            <p:nvSpPr>
              <p:cNvPr id="48146" name="AutoShape 46"/>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48147" name="Text Box 47"/>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6</a:t>
                </a:r>
                <a:endParaRPr kumimoji="1" lang="en-US" sz="1400">
                  <a:solidFill>
                    <a:schemeClr val="bg1"/>
                  </a:solidFill>
                  <a:latin typeface="Arial" charset="0"/>
                </a:endParaRPr>
              </a:p>
            </p:txBody>
          </p:sp>
        </p:grpSp>
      </p:grpSp>
      <p:sp>
        <p:nvSpPr>
          <p:cNvPr id="48131" name="Rectangle 48"/>
          <p:cNvSpPr>
            <a:spLocks noChangeArrowheads="1"/>
          </p:cNvSpPr>
          <p:nvPr/>
        </p:nvSpPr>
        <p:spPr bwMode="auto">
          <a:xfrm>
            <a:off x="0" y="518160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1) When an AP depolarizes the membrane at the synaptic terminal it 2) opens voltage-gated Ca++ channels, 3) the Ca++ that gets in causes vesicles full of neuro-transmitter to empty (4).  The neurotransmitter binds to ligand-gated ion channels. The result is a post-synaptic potential (PSP). PSPs are, unlike action potentials, graded. Sometimes PSPs generate a new AP, but not always.</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74675" y="30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49155" name="Rectangle 3"/>
          <p:cNvSpPr>
            <a:spLocks noChangeArrowheads="1"/>
          </p:cNvSpPr>
          <p:nvPr/>
        </p:nvSpPr>
        <p:spPr bwMode="auto">
          <a:xfrm>
            <a:off x="228600" y="533400"/>
            <a:ext cx="8686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There is a multitude of neurotransmitters:</a:t>
            </a:r>
          </a:p>
          <a:p>
            <a:endParaRPr lang="en-US"/>
          </a:p>
          <a:p>
            <a:r>
              <a:rPr lang="en-US"/>
              <a:t>Acetylcholine (excites skeletal muscle among other things)</a:t>
            </a:r>
          </a:p>
          <a:p>
            <a:endParaRPr lang="en-US"/>
          </a:p>
          <a:p>
            <a:r>
              <a:rPr lang="en-US"/>
              <a:t>Biogenic Amines (norepinephrine, dopamine, serotonin)</a:t>
            </a:r>
          </a:p>
          <a:p>
            <a:endParaRPr lang="en-US"/>
          </a:p>
          <a:p>
            <a:r>
              <a:rPr lang="en-US"/>
              <a:t>Amino acids (GABBA, glycine, glutamate, aspartate)</a:t>
            </a:r>
          </a:p>
          <a:p>
            <a:endParaRPr lang="en-US"/>
          </a:p>
          <a:p>
            <a:r>
              <a:rPr lang="en-US"/>
              <a:t>Neuropeptides (substance P, some endorphines).</a:t>
            </a:r>
          </a:p>
          <a:p>
            <a:endParaRPr lang="en-US"/>
          </a:p>
          <a:p>
            <a:r>
              <a:rPr lang="en-US"/>
              <a:t>Gases (NO, nitric oxide not to be confused with nitrous oxide).</a:t>
            </a:r>
          </a:p>
          <a:p>
            <a:endParaRPr lang="en-US"/>
          </a:p>
        </p:txBody>
      </p:sp>
      <p:sp>
        <p:nvSpPr>
          <p:cNvPr id="49156" name="Rectangle 4"/>
          <p:cNvSpPr>
            <a:spLocks noChangeArrowheads="1"/>
          </p:cNvSpPr>
          <p:nvPr/>
        </p:nvSpPr>
        <p:spPr bwMode="auto">
          <a:xfrm>
            <a:off x="220663" y="5719763"/>
            <a:ext cx="8618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Neurotransmitters are broken up so that the stimulus is not persistent (acetylcholinase breaks up acetylcholine).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227013" y="0"/>
            <a:ext cx="8918575" cy="5178425"/>
            <a:chOff x="151" y="488"/>
            <a:chExt cx="5618" cy="3262"/>
          </a:xfrm>
        </p:grpSpPr>
        <p:grpSp>
          <p:nvGrpSpPr>
            <p:cNvPr id="50180" name="Group 3"/>
            <p:cNvGrpSpPr>
              <a:grpSpLocks/>
            </p:cNvGrpSpPr>
            <p:nvPr/>
          </p:nvGrpSpPr>
          <p:grpSpPr bwMode="auto">
            <a:xfrm>
              <a:off x="151" y="488"/>
              <a:ext cx="4825" cy="3262"/>
              <a:chOff x="311" y="488"/>
              <a:chExt cx="4825" cy="3262"/>
            </a:xfrm>
          </p:grpSpPr>
          <p:pic>
            <p:nvPicPr>
              <p:cNvPr id="502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581"/>
                <a:ext cx="4800" cy="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7" name="Rectangle 5"/>
              <p:cNvSpPr>
                <a:spLocks noChangeArrowheads="1"/>
              </p:cNvSpPr>
              <p:nvPr/>
            </p:nvSpPr>
            <p:spPr bwMode="auto">
              <a:xfrm>
                <a:off x="912" y="538"/>
                <a:ext cx="7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Presynaptic</a:t>
                </a:r>
                <a:br>
                  <a:rPr kumimoji="1" lang="en-US" sz="1400">
                    <a:latin typeface="Arial" charset="0"/>
                  </a:rPr>
                </a:br>
                <a:r>
                  <a:rPr kumimoji="1" lang="en-US" sz="1400">
                    <a:latin typeface="Arial" charset="0"/>
                  </a:rPr>
                  <a:t>cell</a:t>
                </a:r>
              </a:p>
            </p:txBody>
          </p:sp>
          <p:sp>
            <p:nvSpPr>
              <p:cNvPr id="50208" name="Rectangle 6"/>
              <p:cNvSpPr>
                <a:spLocks noChangeArrowheads="1"/>
              </p:cNvSpPr>
              <p:nvPr/>
            </p:nvSpPr>
            <p:spPr bwMode="auto">
              <a:xfrm>
                <a:off x="2288" y="488"/>
                <a:ext cx="9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Postsynaptic cell</a:t>
                </a:r>
              </a:p>
            </p:txBody>
          </p:sp>
          <p:sp>
            <p:nvSpPr>
              <p:cNvPr id="50209" name="Line 7"/>
              <p:cNvSpPr>
                <a:spLocks noChangeShapeType="1"/>
              </p:cNvSpPr>
              <p:nvPr/>
            </p:nvSpPr>
            <p:spPr bwMode="auto">
              <a:xfrm flipV="1">
                <a:off x="1920" y="1632"/>
                <a:ext cx="336"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0" name="Line 8"/>
              <p:cNvSpPr>
                <a:spLocks noChangeShapeType="1"/>
              </p:cNvSpPr>
              <p:nvPr/>
            </p:nvSpPr>
            <p:spPr bwMode="auto">
              <a:xfrm flipV="1">
                <a:off x="2256" y="1632"/>
                <a:ext cx="0" cy="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1" name="Rectangle 9"/>
              <p:cNvSpPr>
                <a:spLocks noChangeArrowheads="1"/>
              </p:cNvSpPr>
              <p:nvPr/>
            </p:nvSpPr>
            <p:spPr bwMode="auto">
              <a:xfrm>
                <a:off x="2090" y="1160"/>
                <a:ext cx="97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Synaptic vesicles</a:t>
                </a:r>
                <a:br>
                  <a:rPr kumimoji="1" lang="en-US" sz="1400">
                    <a:latin typeface="Arial" charset="0"/>
                  </a:rPr>
                </a:br>
                <a:r>
                  <a:rPr kumimoji="1" lang="en-US" sz="1400">
                    <a:latin typeface="Arial" charset="0"/>
                  </a:rPr>
                  <a:t>containing</a:t>
                </a:r>
                <a:br>
                  <a:rPr kumimoji="1" lang="en-US" sz="1400">
                    <a:latin typeface="Arial" charset="0"/>
                  </a:rPr>
                </a:br>
                <a:r>
                  <a:rPr kumimoji="1" lang="en-US" sz="1400">
                    <a:latin typeface="Arial" charset="0"/>
                  </a:rPr>
                  <a:t>neurotransmitter</a:t>
                </a:r>
              </a:p>
            </p:txBody>
          </p:sp>
          <p:sp>
            <p:nvSpPr>
              <p:cNvPr id="50212" name="Line 10"/>
              <p:cNvSpPr>
                <a:spLocks noChangeShapeType="1"/>
              </p:cNvSpPr>
              <p:nvPr/>
            </p:nvSpPr>
            <p:spPr bwMode="auto">
              <a:xfrm flipV="1">
                <a:off x="2776" y="1680"/>
                <a:ext cx="392"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3" name="Rectangle 11"/>
              <p:cNvSpPr>
                <a:spLocks noChangeArrowheads="1"/>
              </p:cNvSpPr>
              <p:nvPr/>
            </p:nvSpPr>
            <p:spPr bwMode="auto">
              <a:xfrm>
                <a:off x="3100" y="1344"/>
                <a:ext cx="7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Presynaptic</a:t>
                </a:r>
                <a:br>
                  <a:rPr kumimoji="1" lang="en-US" sz="1400">
                    <a:latin typeface="Arial" charset="0"/>
                  </a:rPr>
                </a:br>
                <a:r>
                  <a:rPr kumimoji="1" lang="en-US" sz="1400">
                    <a:latin typeface="Arial" charset="0"/>
                  </a:rPr>
                  <a:t>membrane</a:t>
                </a:r>
              </a:p>
            </p:txBody>
          </p:sp>
          <p:sp>
            <p:nvSpPr>
              <p:cNvPr id="50214" name="Rectangle 12"/>
              <p:cNvSpPr>
                <a:spLocks noChangeArrowheads="1"/>
              </p:cNvSpPr>
              <p:nvPr/>
            </p:nvSpPr>
            <p:spPr bwMode="auto">
              <a:xfrm>
                <a:off x="3168" y="2610"/>
                <a:ext cx="78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Postsynaptic </a:t>
                </a:r>
                <a:br>
                  <a:rPr kumimoji="1" lang="en-US" sz="1400">
                    <a:latin typeface="Arial" charset="0"/>
                  </a:rPr>
                </a:br>
                <a:r>
                  <a:rPr kumimoji="1" lang="en-US" sz="1400">
                    <a:latin typeface="Arial" charset="0"/>
                  </a:rPr>
                  <a:t>membrane</a:t>
                </a:r>
              </a:p>
            </p:txBody>
          </p:sp>
          <p:sp>
            <p:nvSpPr>
              <p:cNvPr id="50215" name="Line 13"/>
              <p:cNvSpPr>
                <a:spLocks noChangeShapeType="1"/>
              </p:cNvSpPr>
              <p:nvPr/>
            </p:nvSpPr>
            <p:spPr bwMode="auto">
              <a:xfrm>
                <a:off x="3312" y="2256"/>
                <a:ext cx="0" cy="3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6" name="Line 14"/>
              <p:cNvSpPr>
                <a:spLocks noChangeShapeType="1"/>
              </p:cNvSpPr>
              <p:nvPr/>
            </p:nvSpPr>
            <p:spPr bwMode="auto">
              <a:xfrm flipH="1" flipV="1">
                <a:off x="1104" y="2400"/>
                <a:ext cx="416" cy="1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7" name="Rectangle 15"/>
              <p:cNvSpPr>
                <a:spLocks noChangeArrowheads="1"/>
              </p:cNvSpPr>
              <p:nvPr/>
            </p:nvSpPr>
            <p:spPr bwMode="auto">
              <a:xfrm>
                <a:off x="311" y="2170"/>
                <a:ext cx="81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Voltage-gated</a:t>
                </a:r>
                <a:br>
                  <a:rPr kumimoji="1" lang="en-US" sz="1400">
                    <a:latin typeface="Arial" charset="0"/>
                  </a:rPr>
                </a:br>
                <a:r>
                  <a:rPr kumimoji="1" lang="en-US" sz="1400">
                    <a:latin typeface="Arial" charset="0"/>
                  </a:rPr>
                  <a:t>Ca</a:t>
                </a:r>
                <a:r>
                  <a:rPr kumimoji="1" lang="en-US" sz="1400" baseline="30000">
                    <a:latin typeface="Arial" charset="0"/>
                  </a:rPr>
                  <a:t>2+</a:t>
                </a:r>
                <a:r>
                  <a:rPr kumimoji="1" lang="en-US" sz="1400">
                    <a:latin typeface="Arial" charset="0"/>
                  </a:rPr>
                  <a:t> channel</a:t>
                </a:r>
              </a:p>
            </p:txBody>
          </p:sp>
          <p:sp>
            <p:nvSpPr>
              <p:cNvPr id="50218" name="Line 16"/>
              <p:cNvSpPr>
                <a:spLocks noChangeShapeType="1"/>
              </p:cNvSpPr>
              <p:nvPr/>
            </p:nvSpPr>
            <p:spPr bwMode="auto">
              <a:xfrm flipH="1">
                <a:off x="1192" y="3048"/>
                <a:ext cx="3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19" name="Rectangle 17"/>
              <p:cNvSpPr>
                <a:spLocks noChangeArrowheads="1"/>
              </p:cNvSpPr>
              <p:nvPr/>
            </p:nvSpPr>
            <p:spPr bwMode="auto">
              <a:xfrm>
                <a:off x="427" y="2952"/>
                <a:ext cx="7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Synaptic cleft</a:t>
                </a:r>
              </a:p>
            </p:txBody>
          </p:sp>
          <p:sp>
            <p:nvSpPr>
              <p:cNvPr id="50220" name="Line 18"/>
              <p:cNvSpPr>
                <a:spLocks noChangeShapeType="1"/>
              </p:cNvSpPr>
              <p:nvPr/>
            </p:nvSpPr>
            <p:spPr bwMode="auto">
              <a:xfrm>
                <a:off x="2232" y="3256"/>
                <a:ext cx="216" cy="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21" name="Line 19"/>
              <p:cNvSpPr>
                <a:spLocks noChangeShapeType="1"/>
              </p:cNvSpPr>
              <p:nvPr/>
            </p:nvSpPr>
            <p:spPr bwMode="auto">
              <a:xfrm>
                <a:off x="2400" y="3216"/>
                <a:ext cx="4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222" name="Rectangle 20"/>
              <p:cNvSpPr>
                <a:spLocks noChangeArrowheads="1"/>
              </p:cNvSpPr>
              <p:nvPr/>
            </p:nvSpPr>
            <p:spPr bwMode="auto">
              <a:xfrm>
                <a:off x="2160" y="3424"/>
                <a:ext cx="7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Ligand-gated</a:t>
                </a:r>
                <a:br>
                  <a:rPr kumimoji="1" lang="en-US" sz="1400">
                    <a:latin typeface="Arial" charset="0"/>
                  </a:rPr>
                </a:br>
                <a:r>
                  <a:rPr kumimoji="1" lang="en-US" sz="1400">
                    <a:latin typeface="Arial" charset="0"/>
                  </a:rPr>
                  <a:t>ion channels</a:t>
                </a:r>
              </a:p>
            </p:txBody>
          </p:sp>
          <p:sp>
            <p:nvSpPr>
              <p:cNvPr id="50223" name="Rectangle 21"/>
              <p:cNvSpPr>
                <a:spLocks noChangeArrowheads="1"/>
              </p:cNvSpPr>
              <p:nvPr/>
            </p:nvSpPr>
            <p:spPr bwMode="auto">
              <a:xfrm>
                <a:off x="4328" y="1104"/>
                <a:ext cx="3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Na</a:t>
                </a:r>
                <a:r>
                  <a:rPr kumimoji="1" lang="en-US" sz="1400" baseline="30000">
                    <a:latin typeface="Arial" charset="0"/>
                  </a:rPr>
                  <a:t>+</a:t>
                </a:r>
                <a:endParaRPr kumimoji="1" lang="en-US" sz="1400">
                  <a:latin typeface="Arial" charset="0"/>
                </a:endParaRPr>
              </a:p>
            </p:txBody>
          </p:sp>
          <p:sp>
            <p:nvSpPr>
              <p:cNvPr id="50224" name="Rectangle 22"/>
              <p:cNvSpPr>
                <a:spLocks noChangeArrowheads="1"/>
              </p:cNvSpPr>
              <p:nvPr/>
            </p:nvSpPr>
            <p:spPr bwMode="auto">
              <a:xfrm>
                <a:off x="4320" y="1224"/>
                <a:ext cx="2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K</a:t>
                </a:r>
                <a:r>
                  <a:rPr kumimoji="1" lang="en-US" sz="1400" baseline="30000">
                    <a:latin typeface="Arial" charset="0"/>
                  </a:rPr>
                  <a:t>+</a:t>
                </a:r>
                <a:endParaRPr kumimoji="1" lang="en-US" sz="1400">
                  <a:latin typeface="Arial" charset="0"/>
                </a:endParaRPr>
              </a:p>
            </p:txBody>
          </p:sp>
        </p:grpSp>
        <p:sp>
          <p:nvSpPr>
            <p:cNvPr id="50181" name="Rectangle 23"/>
            <p:cNvSpPr>
              <a:spLocks noChangeArrowheads="1"/>
            </p:cNvSpPr>
            <p:nvPr/>
          </p:nvSpPr>
          <p:spPr bwMode="auto">
            <a:xfrm>
              <a:off x="4968" y="1956"/>
              <a:ext cx="68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Ligand-</a:t>
              </a:r>
              <a:br>
                <a:rPr kumimoji="1" lang="en-US" sz="1400">
                  <a:latin typeface="Arial" charset="0"/>
                </a:rPr>
              </a:br>
              <a:r>
                <a:rPr kumimoji="1" lang="en-US" sz="1400">
                  <a:latin typeface="Arial" charset="0"/>
                </a:rPr>
                <a:t>gated</a:t>
              </a:r>
              <a:br>
                <a:rPr kumimoji="1" lang="en-US" sz="1400">
                  <a:latin typeface="Arial" charset="0"/>
                </a:rPr>
              </a:br>
              <a:r>
                <a:rPr kumimoji="1" lang="en-US" sz="1400">
                  <a:latin typeface="Arial" charset="0"/>
                </a:rPr>
                <a:t>ion channel</a:t>
              </a:r>
            </a:p>
          </p:txBody>
        </p:sp>
        <p:sp>
          <p:nvSpPr>
            <p:cNvPr id="50182" name="Line 24"/>
            <p:cNvSpPr>
              <a:spLocks noChangeShapeType="1"/>
            </p:cNvSpPr>
            <p:nvPr/>
          </p:nvSpPr>
          <p:spPr bwMode="auto">
            <a:xfrm>
              <a:off x="4656" y="1920"/>
              <a:ext cx="336"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183" name="AutoShape 25"/>
            <p:cNvSpPr>
              <a:spLocks/>
            </p:cNvSpPr>
            <p:nvPr/>
          </p:nvSpPr>
          <p:spPr bwMode="auto">
            <a:xfrm>
              <a:off x="4968" y="1488"/>
              <a:ext cx="48" cy="480"/>
            </a:xfrm>
            <a:prstGeom prst="rightBrace">
              <a:avLst>
                <a:gd name="adj1" fmla="val 83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50184" name="Rectangle 26"/>
            <p:cNvSpPr>
              <a:spLocks noChangeArrowheads="1"/>
            </p:cNvSpPr>
            <p:nvPr/>
          </p:nvSpPr>
          <p:spPr bwMode="auto">
            <a:xfrm>
              <a:off x="4987" y="1570"/>
              <a:ext cx="78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Postsynaptic </a:t>
              </a:r>
              <a:br>
                <a:rPr kumimoji="1" lang="en-US" sz="1400">
                  <a:latin typeface="Arial" charset="0"/>
                </a:rPr>
              </a:br>
              <a:r>
                <a:rPr kumimoji="1" lang="en-US" sz="1400">
                  <a:latin typeface="Arial" charset="0"/>
                </a:rPr>
                <a:t>membrane</a:t>
              </a:r>
            </a:p>
          </p:txBody>
        </p:sp>
        <p:sp>
          <p:nvSpPr>
            <p:cNvPr id="50185" name="Line 27"/>
            <p:cNvSpPr>
              <a:spLocks noChangeShapeType="1"/>
            </p:cNvSpPr>
            <p:nvPr/>
          </p:nvSpPr>
          <p:spPr bwMode="auto">
            <a:xfrm>
              <a:off x="4672" y="1264"/>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186" name="Rectangle 28"/>
            <p:cNvSpPr>
              <a:spLocks noChangeArrowheads="1"/>
            </p:cNvSpPr>
            <p:nvPr/>
          </p:nvSpPr>
          <p:spPr bwMode="auto">
            <a:xfrm>
              <a:off x="5013" y="1160"/>
              <a:ext cx="64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400">
                  <a:latin typeface="Arial" charset="0"/>
                </a:rPr>
                <a:t>Neuro-</a:t>
              </a:r>
              <a:br>
                <a:rPr kumimoji="1" lang="en-US" sz="1400">
                  <a:latin typeface="Arial" charset="0"/>
                </a:rPr>
              </a:br>
              <a:r>
                <a:rPr kumimoji="1" lang="en-US" sz="1400">
                  <a:latin typeface="Arial" charset="0"/>
                </a:rPr>
                <a:t>transmitter</a:t>
              </a:r>
            </a:p>
          </p:txBody>
        </p:sp>
        <p:grpSp>
          <p:nvGrpSpPr>
            <p:cNvPr id="50187" name="Group 29"/>
            <p:cNvGrpSpPr>
              <a:grpSpLocks/>
            </p:cNvGrpSpPr>
            <p:nvPr/>
          </p:nvGrpSpPr>
          <p:grpSpPr bwMode="auto">
            <a:xfrm>
              <a:off x="427" y="2491"/>
              <a:ext cx="169" cy="173"/>
              <a:chOff x="644" y="3815"/>
              <a:chExt cx="169" cy="173"/>
            </a:xfrm>
          </p:grpSpPr>
          <p:sp>
            <p:nvSpPr>
              <p:cNvPr id="50204" name="AutoShape 30"/>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205" name="Text Box 31"/>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1</a:t>
                </a:r>
                <a:endParaRPr kumimoji="1" lang="en-US" sz="1400">
                  <a:solidFill>
                    <a:schemeClr val="bg1"/>
                  </a:solidFill>
                  <a:latin typeface="Arial" charset="0"/>
                </a:endParaRPr>
              </a:p>
            </p:txBody>
          </p:sp>
        </p:grpSp>
        <p:sp>
          <p:nvSpPr>
            <p:cNvPr id="50188" name="Rectangle 32"/>
            <p:cNvSpPr>
              <a:spLocks noChangeArrowheads="1"/>
            </p:cNvSpPr>
            <p:nvPr/>
          </p:nvSpPr>
          <p:spPr bwMode="auto">
            <a:xfrm>
              <a:off x="561" y="2481"/>
              <a:ext cx="3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a:latin typeface="Arial" charset="0"/>
                </a:rPr>
                <a:t>Ca</a:t>
              </a:r>
              <a:r>
                <a:rPr kumimoji="1" lang="en-US" sz="1400" baseline="30000">
                  <a:latin typeface="Arial" charset="0"/>
                </a:rPr>
                <a:t>2+</a:t>
              </a:r>
            </a:p>
          </p:txBody>
        </p:sp>
        <p:grpSp>
          <p:nvGrpSpPr>
            <p:cNvPr id="50189" name="Group 33"/>
            <p:cNvGrpSpPr>
              <a:grpSpLocks/>
            </p:cNvGrpSpPr>
            <p:nvPr/>
          </p:nvGrpSpPr>
          <p:grpSpPr bwMode="auto">
            <a:xfrm>
              <a:off x="1564" y="2664"/>
              <a:ext cx="169" cy="173"/>
              <a:chOff x="644" y="3815"/>
              <a:chExt cx="169" cy="173"/>
            </a:xfrm>
          </p:grpSpPr>
          <p:sp>
            <p:nvSpPr>
              <p:cNvPr id="50202" name="AutoShape 34"/>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203" name="Text Box 35"/>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2</a:t>
                </a:r>
                <a:endParaRPr kumimoji="1" lang="en-US" sz="1400">
                  <a:solidFill>
                    <a:schemeClr val="bg1"/>
                  </a:solidFill>
                  <a:latin typeface="Arial" charset="0"/>
                </a:endParaRPr>
              </a:p>
            </p:txBody>
          </p:sp>
        </p:grpSp>
        <p:grpSp>
          <p:nvGrpSpPr>
            <p:cNvPr id="50190" name="Group 36"/>
            <p:cNvGrpSpPr>
              <a:grpSpLocks/>
            </p:cNvGrpSpPr>
            <p:nvPr/>
          </p:nvGrpSpPr>
          <p:grpSpPr bwMode="auto">
            <a:xfrm>
              <a:off x="2215" y="2912"/>
              <a:ext cx="169" cy="173"/>
              <a:chOff x="2215" y="2912"/>
              <a:chExt cx="169" cy="173"/>
            </a:xfrm>
          </p:grpSpPr>
          <p:sp>
            <p:nvSpPr>
              <p:cNvPr id="50200" name="AutoShape 37"/>
              <p:cNvSpPr>
                <a:spLocks noChangeArrowheads="1"/>
              </p:cNvSpPr>
              <p:nvPr/>
            </p:nvSpPr>
            <p:spPr bwMode="auto">
              <a:xfrm>
                <a:off x="2243" y="2937"/>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201" name="Text Box 38"/>
              <p:cNvSpPr txBox="1">
                <a:spLocks noChangeArrowheads="1"/>
              </p:cNvSpPr>
              <p:nvPr/>
            </p:nvSpPr>
            <p:spPr bwMode="auto">
              <a:xfrm>
                <a:off x="2215" y="291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3</a:t>
                </a:r>
                <a:endParaRPr kumimoji="1" lang="en-US" sz="1400">
                  <a:solidFill>
                    <a:schemeClr val="bg1"/>
                  </a:solidFill>
                  <a:latin typeface="Arial" charset="0"/>
                </a:endParaRPr>
              </a:p>
            </p:txBody>
          </p:sp>
        </p:grpSp>
        <p:grpSp>
          <p:nvGrpSpPr>
            <p:cNvPr id="50191" name="Group 39"/>
            <p:cNvGrpSpPr>
              <a:grpSpLocks/>
            </p:cNvGrpSpPr>
            <p:nvPr/>
          </p:nvGrpSpPr>
          <p:grpSpPr bwMode="auto">
            <a:xfrm>
              <a:off x="2456" y="2601"/>
              <a:ext cx="169" cy="173"/>
              <a:chOff x="644" y="3815"/>
              <a:chExt cx="169" cy="173"/>
            </a:xfrm>
          </p:grpSpPr>
          <p:sp>
            <p:nvSpPr>
              <p:cNvPr id="50198" name="AutoShape 40"/>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199" name="Text Box 41"/>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4</a:t>
                </a:r>
                <a:endParaRPr kumimoji="1" lang="en-US" sz="1400">
                  <a:solidFill>
                    <a:schemeClr val="bg1"/>
                  </a:solidFill>
                  <a:latin typeface="Arial" charset="0"/>
                </a:endParaRPr>
              </a:p>
            </p:txBody>
          </p:sp>
        </p:grpSp>
        <p:grpSp>
          <p:nvGrpSpPr>
            <p:cNvPr id="50192" name="Group 42"/>
            <p:cNvGrpSpPr>
              <a:grpSpLocks/>
            </p:cNvGrpSpPr>
            <p:nvPr/>
          </p:nvGrpSpPr>
          <p:grpSpPr bwMode="auto">
            <a:xfrm>
              <a:off x="3960" y="1104"/>
              <a:ext cx="169" cy="173"/>
              <a:chOff x="644" y="3815"/>
              <a:chExt cx="169" cy="173"/>
            </a:xfrm>
          </p:grpSpPr>
          <p:sp>
            <p:nvSpPr>
              <p:cNvPr id="50196" name="AutoShape 43"/>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197" name="Text Box 44"/>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5</a:t>
                </a:r>
                <a:endParaRPr kumimoji="1" lang="en-US" sz="1400">
                  <a:solidFill>
                    <a:schemeClr val="bg1"/>
                  </a:solidFill>
                  <a:latin typeface="Arial" charset="0"/>
                </a:endParaRPr>
              </a:p>
            </p:txBody>
          </p:sp>
        </p:grpSp>
        <p:grpSp>
          <p:nvGrpSpPr>
            <p:cNvPr id="50193" name="Group 45"/>
            <p:cNvGrpSpPr>
              <a:grpSpLocks/>
            </p:cNvGrpSpPr>
            <p:nvPr/>
          </p:nvGrpSpPr>
          <p:grpSpPr bwMode="auto">
            <a:xfrm>
              <a:off x="3967" y="2659"/>
              <a:ext cx="169" cy="173"/>
              <a:chOff x="644" y="3815"/>
              <a:chExt cx="169" cy="173"/>
            </a:xfrm>
          </p:grpSpPr>
          <p:sp>
            <p:nvSpPr>
              <p:cNvPr id="50194" name="AutoShape 46"/>
              <p:cNvSpPr>
                <a:spLocks noChangeArrowheads="1"/>
              </p:cNvSpPr>
              <p:nvPr/>
            </p:nvSpPr>
            <p:spPr bwMode="auto">
              <a:xfrm>
                <a:off x="672" y="3840"/>
                <a:ext cx="120" cy="120"/>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50195" name="Text Box 47"/>
              <p:cNvSpPr txBox="1">
                <a:spLocks noChangeArrowheads="1"/>
              </p:cNvSpPr>
              <p:nvPr/>
            </p:nvSpPr>
            <p:spPr bwMode="auto">
              <a:xfrm>
                <a:off x="644" y="381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kumimoji="1" lang="en-US" sz="1200">
                    <a:solidFill>
                      <a:schemeClr val="bg1"/>
                    </a:solidFill>
                    <a:latin typeface="Arial" charset="0"/>
                  </a:rPr>
                  <a:t>6</a:t>
                </a:r>
                <a:endParaRPr kumimoji="1" lang="en-US" sz="1400">
                  <a:solidFill>
                    <a:schemeClr val="bg1"/>
                  </a:solidFill>
                  <a:latin typeface="Arial" charset="0"/>
                </a:endParaRPr>
              </a:p>
            </p:txBody>
          </p:sp>
        </p:grpSp>
      </p:grpSp>
      <p:sp>
        <p:nvSpPr>
          <p:cNvPr id="50179" name="Rectangle 48"/>
          <p:cNvSpPr>
            <a:spLocks noChangeArrowheads="1"/>
          </p:cNvSpPr>
          <p:nvPr/>
        </p:nvSpPr>
        <p:spPr bwMode="auto">
          <a:xfrm>
            <a:off x="0" y="518160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1) When an AP depolarizes the membrane at the synaptic terminal it 2) opens voltage-gated Ca++ channels, 3) the Ca++ that gets in causes vesicles full of neuro-transmitter to empty (4).  The neurotransmitter binds to ligand-gated ion channels. The result is a post-synaptic potential (PSP). PSPs are, unlike action potentials, graded. Sometimes PSPs generate a new AP, but not always.</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200400" y="228600"/>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p>
        </p:txBody>
      </p:sp>
      <p:sp>
        <p:nvSpPr>
          <p:cNvPr id="51203" name="Rectangle 3"/>
          <p:cNvSpPr>
            <a:spLocks noChangeArrowheads="1"/>
          </p:cNvSpPr>
          <p:nvPr/>
        </p:nvSpPr>
        <p:spPr bwMode="auto">
          <a:xfrm>
            <a:off x="869950" y="1201738"/>
            <a:ext cx="78168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When an AP depolarizes the membrane at the synaptic terminal it 2) opens voltage-gated Ca++ channels, 3) the Ca++ that gets in causes vesicles full of neuro-transmitter to empty (4).  The neurotransmitter binds to ligand-gated ion channels. The result is a post-synaptic potential (PSP). PSPs are, unlike action potentials, graded. Sometimes PSPs generate a new AP, but not always.</a:t>
            </a: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76300" y="123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52227" name="Rectangle 4"/>
          <p:cNvSpPr>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As</a:t>
            </a:r>
            <a:r>
              <a:rPr lang="en-US"/>
              <a:t> </a:t>
            </a:r>
            <a:r>
              <a:rPr lang="en-US" sz="2000"/>
              <a:t>we discussed before, in many animals (including vertebrates), the nervous system can be divided into the central nervous system (CNS) and the peripheral nervous system (PNS).</a:t>
            </a:r>
            <a:endParaRPr lang="en-US"/>
          </a:p>
        </p:txBody>
      </p:sp>
      <p:grpSp>
        <p:nvGrpSpPr>
          <p:cNvPr id="52228" name="Group 5"/>
          <p:cNvGrpSpPr>
            <a:grpSpLocks/>
          </p:cNvGrpSpPr>
          <p:nvPr/>
        </p:nvGrpSpPr>
        <p:grpSpPr bwMode="auto">
          <a:xfrm>
            <a:off x="3429000" y="1371600"/>
            <a:ext cx="5408613" cy="5319713"/>
            <a:chOff x="926" y="423"/>
            <a:chExt cx="4002" cy="3689"/>
          </a:xfrm>
        </p:grpSpPr>
        <p:pic>
          <p:nvPicPr>
            <p:cNvPr id="522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512"/>
              <a:ext cx="2305"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7"/>
            <p:cNvSpPr txBox="1">
              <a:spLocks noChangeArrowheads="1"/>
            </p:cNvSpPr>
            <p:nvPr/>
          </p:nvSpPr>
          <p:spPr bwMode="auto">
            <a:xfrm>
              <a:off x="926" y="423"/>
              <a:ext cx="128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b="1">
                  <a:latin typeface="Arial" charset="0"/>
                </a:rPr>
                <a:t>Central nervous</a:t>
              </a:r>
            </a:p>
            <a:p>
              <a:r>
                <a:rPr kumimoji="1" lang="en-US" sz="1600" b="1">
                  <a:latin typeface="Arial" charset="0"/>
                </a:rPr>
                <a:t>system (CNS)</a:t>
              </a:r>
            </a:p>
          </p:txBody>
        </p:sp>
        <p:sp>
          <p:nvSpPr>
            <p:cNvPr id="52233" name="Text Box 8"/>
            <p:cNvSpPr txBox="1">
              <a:spLocks noChangeArrowheads="1"/>
            </p:cNvSpPr>
            <p:nvPr/>
          </p:nvSpPr>
          <p:spPr bwMode="auto">
            <a:xfrm>
              <a:off x="3429" y="445"/>
              <a:ext cx="149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b="1">
                  <a:latin typeface="Arial" charset="0"/>
                </a:rPr>
                <a:t>Peripheral nervous</a:t>
              </a:r>
            </a:p>
            <a:p>
              <a:r>
                <a:rPr kumimoji="1" lang="en-US" sz="1600" b="1">
                  <a:latin typeface="Arial" charset="0"/>
                </a:rPr>
                <a:t>system (PNS)</a:t>
              </a:r>
            </a:p>
          </p:txBody>
        </p:sp>
        <p:sp>
          <p:nvSpPr>
            <p:cNvPr id="52234" name="Text Box 9"/>
            <p:cNvSpPr txBox="1">
              <a:spLocks noChangeArrowheads="1"/>
            </p:cNvSpPr>
            <p:nvPr/>
          </p:nvSpPr>
          <p:spPr bwMode="auto">
            <a:xfrm>
              <a:off x="1215" y="817"/>
              <a:ext cx="4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Brain</a:t>
              </a:r>
            </a:p>
          </p:txBody>
        </p:sp>
        <p:sp>
          <p:nvSpPr>
            <p:cNvPr id="52235" name="Line 10"/>
            <p:cNvSpPr>
              <a:spLocks noChangeShapeType="1"/>
            </p:cNvSpPr>
            <p:nvPr/>
          </p:nvSpPr>
          <p:spPr bwMode="auto">
            <a:xfrm flipH="1">
              <a:off x="1632" y="848"/>
              <a:ext cx="105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36" name="Text Box 11"/>
            <p:cNvSpPr txBox="1">
              <a:spLocks noChangeArrowheads="1"/>
            </p:cNvSpPr>
            <p:nvPr/>
          </p:nvSpPr>
          <p:spPr bwMode="auto">
            <a:xfrm>
              <a:off x="1167" y="1057"/>
              <a:ext cx="8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Spinal cord</a:t>
              </a:r>
            </a:p>
          </p:txBody>
        </p:sp>
        <p:sp>
          <p:nvSpPr>
            <p:cNvPr id="52237" name="Line 12"/>
            <p:cNvSpPr>
              <a:spLocks noChangeShapeType="1"/>
            </p:cNvSpPr>
            <p:nvPr/>
          </p:nvSpPr>
          <p:spPr bwMode="auto">
            <a:xfrm flipH="1">
              <a:off x="1968" y="1184"/>
              <a:ext cx="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38" name="Text Box 13"/>
            <p:cNvSpPr txBox="1">
              <a:spLocks noChangeArrowheads="1"/>
            </p:cNvSpPr>
            <p:nvPr/>
          </p:nvSpPr>
          <p:spPr bwMode="auto">
            <a:xfrm>
              <a:off x="4016" y="848"/>
              <a:ext cx="61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Cranial</a:t>
              </a:r>
            </a:p>
            <a:p>
              <a:r>
                <a:rPr kumimoji="1" lang="en-US" sz="1600">
                  <a:latin typeface="Arial" charset="0"/>
                </a:rPr>
                <a:t>nerves</a:t>
              </a:r>
            </a:p>
          </p:txBody>
        </p:sp>
        <p:sp>
          <p:nvSpPr>
            <p:cNvPr id="52239" name="Line 14"/>
            <p:cNvSpPr>
              <a:spLocks noChangeShapeType="1"/>
            </p:cNvSpPr>
            <p:nvPr/>
          </p:nvSpPr>
          <p:spPr bwMode="auto">
            <a:xfrm flipV="1">
              <a:off x="3120" y="972"/>
              <a:ext cx="912"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40" name="Line 15"/>
            <p:cNvSpPr>
              <a:spLocks noChangeShapeType="1"/>
            </p:cNvSpPr>
            <p:nvPr/>
          </p:nvSpPr>
          <p:spPr bwMode="auto">
            <a:xfrm flipH="1">
              <a:off x="3077" y="964"/>
              <a:ext cx="96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41" name="Text Box 16"/>
            <p:cNvSpPr txBox="1">
              <a:spLocks noChangeArrowheads="1"/>
            </p:cNvSpPr>
            <p:nvPr/>
          </p:nvSpPr>
          <p:spPr bwMode="auto">
            <a:xfrm>
              <a:off x="4052" y="1338"/>
              <a:ext cx="654"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Ganglia</a:t>
              </a:r>
            </a:p>
            <a:p>
              <a:r>
                <a:rPr kumimoji="1" lang="en-US" sz="1600">
                  <a:latin typeface="Arial" charset="0"/>
                </a:rPr>
                <a:t>outside</a:t>
              </a:r>
            </a:p>
            <a:p>
              <a:r>
                <a:rPr kumimoji="1" lang="en-US" sz="1600">
                  <a:latin typeface="Arial" charset="0"/>
                </a:rPr>
                <a:t>CNS</a:t>
              </a:r>
            </a:p>
          </p:txBody>
        </p:sp>
        <p:sp>
          <p:nvSpPr>
            <p:cNvPr id="52242" name="Line 17"/>
            <p:cNvSpPr>
              <a:spLocks noChangeShapeType="1"/>
            </p:cNvSpPr>
            <p:nvPr/>
          </p:nvSpPr>
          <p:spPr bwMode="auto">
            <a:xfrm>
              <a:off x="2736" y="1472"/>
              <a:ext cx="12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43" name="Line 18"/>
            <p:cNvSpPr>
              <a:spLocks noChangeShapeType="1"/>
            </p:cNvSpPr>
            <p:nvPr/>
          </p:nvSpPr>
          <p:spPr bwMode="auto">
            <a:xfrm flipH="1">
              <a:off x="2736" y="1472"/>
              <a:ext cx="12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44" name="Text Box 19"/>
            <p:cNvSpPr txBox="1">
              <a:spLocks noChangeArrowheads="1"/>
            </p:cNvSpPr>
            <p:nvPr/>
          </p:nvSpPr>
          <p:spPr bwMode="auto">
            <a:xfrm>
              <a:off x="4108" y="1908"/>
              <a:ext cx="58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Spinal</a:t>
              </a:r>
            </a:p>
            <a:p>
              <a:r>
                <a:rPr kumimoji="1" lang="en-US" sz="1600">
                  <a:latin typeface="Arial" charset="0"/>
                </a:rPr>
                <a:t>nerves</a:t>
              </a:r>
            </a:p>
          </p:txBody>
        </p:sp>
        <p:sp>
          <p:nvSpPr>
            <p:cNvPr id="52245" name="Line 20"/>
            <p:cNvSpPr>
              <a:spLocks noChangeShapeType="1"/>
            </p:cNvSpPr>
            <p:nvPr/>
          </p:nvSpPr>
          <p:spPr bwMode="auto">
            <a:xfrm>
              <a:off x="2928" y="1889"/>
              <a:ext cx="120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246" name="Line 21"/>
            <p:cNvSpPr>
              <a:spLocks noChangeShapeType="1"/>
            </p:cNvSpPr>
            <p:nvPr/>
          </p:nvSpPr>
          <p:spPr bwMode="auto">
            <a:xfrm flipH="1" flipV="1">
              <a:off x="2928" y="2000"/>
              <a:ext cx="1200"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52229" name="Rectangle 22"/>
          <p:cNvSpPr>
            <a:spLocks noChangeArrowheads="1"/>
          </p:cNvSpPr>
          <p:nvPr/>
        </p:nvSpPr>
        <p:spPr bwMode="auto">
          <a:xfrm>
            <a:off x="187325" y="1920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52230" name="Rectangle 23"/>
          <p:cNvSpPr>
            <a:spLocks noChangeArrowheads="1"/>
          </p:cNvSpPr>
          <p:nvPr/>
        </p:nvSpPr>
        <p:spPr bwMode="auto">
          <a:xfrm>
            <a:off x="0" y="1676400"/>
            <a:ext cx="3403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CNS has two parts. 1) </a:t>
            </a:r>
            <a:r>
              <a:rPr lang="en-US" sz="1800" b="1"/>
              <a:t>The brain</a:t>
            </a:r>
            <a:r>
              <a:rPr lang="en-US" sz="1800"/>
              <a:t>, which is enclosed within the cranium, and 2) </a:t>
            </a:r>
            <a:r>
              <a:rPr lang="en-US" sz="1800" b="1"/>
              <a:t>The spinal chord</a:t>
            </a:r>
            <a:r>
              <a:rPr lang="en-US" sz="1800"/>
              <a:t> enclosed within the foramen of vertebrae. </a:t>
            </a:r>
          </a:p>
          <a:p>
            <a:endParaRPr lang="en-US" sz="1800"/>
          </a:p>
          <a:p>
            <a:r>
              <a:rPr lang="en-US" sz="1800"/>
              <a:t>The PNS has </a:t>
            </a:r>
            <a:r>
              <a:rPr lang="en-US" sz="1800" b="1"/>
              <a:t>cranial nerves</a:t>
            </a:r>
            <a:r>
              <a:rPr lang="en-US" sz="1800"/>
              <a:t> that originate in the brain and end in organs of the head and upper body and </a:t>
            </a:r>
            <a:r>
              <a:rPr lang="en-US" sz="1800" b="1"/>
              <a:t>spinal nerves</a:t>
            </a:r>
            <a:r>
              <a:rPr lang="en-US" sz="1800"/>
              <a:t> that originate in the spinal chord and extend to parts of the body below the head.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47663" y="88900"/>
            <a:ext cx="4224337"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Nervous systems can be characterized as information processing structures. In general, the PNS (peripheral nervous system) does two things:</a:t>
            </a:r>
          </a:p>
          <a:p>
            <a:r>
              <a:rPr lang="en-US" dirty="0"/>
              <a:t> 1) It senses inputs (it has sensory neurons)</a:t>
            </a:r>
          </a:p>
          <a:p>
            <a:r>
              <a:rPr lang="en-US" dirty="0"/>
              <a:t>And</a:t>
            </a:r>
          </a:p>
          <a:p>
            <a:r>
              <a:rPr lang="en-US" dirty="0"/>
              <a:t>2) It relays inputs to muscles or glands (motor neurons)</a:t>
            </a:r>
          </a:p>
          <a:p>
            <a:endParaRPr lang="en-US" dirty="0"/>
          </a:p>
          <a:p>
            <a:r>
              <a:rPr lang="en-US" dirty="0"/>
              <a:t>The CNS (central nervous system) integrates sensory inputs and produces motor outputs. </a:t>
            </a:r>
          </a:p>
        </p:txBody>
      </p:sp>
      <p:grpSp>
        <p:nvGrpSpPr>
          <p:cNvPr id="16387" name="Group 3"/>
          <p:cNvGrpSpPr>
            <a:grpSpLocks/>
          </p:cNvGrpSpPr>
          <p:nvPr/>
        </p:nvGrpSpPr>
        <p:grpSpPr bwMode="auto">
          <a:xfrm>
            <a:off x="4419600" y="1828800"/>
            <a:ext cx="4495800" cy="3581400"/>
            <a:chOff x="328" y="744"/>
            <a:chExt cx="5136" cy="3291"/>
          </a:xfrm>
        </p:grpSpPr>
        <p:pic>
          <p:nvPicPr>
            <p:cNvPr id="163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 y="744"/>
              <a:ext cx="5136"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5"/>
            <p:cNvSpPr>
              <a:spLocks noChangeArrowheads="1"/>
            </p:cNvSpPr>
            <p:nvPr/>
          </p:nvSpPr>
          <p:spPr bwMode="auto">
            <a:xfrm>
              <a:off x="404" y="1527"/>
              <a:ext cx="94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Sensor</a:t>
              </a:r>
            </a:p>
          </p:txBody>
        </p:sp>
        <p:sp>
          <p:nvSpPr>
            <p:cNvPr id="16392" name="Rectangle 6"/>
            <p:cNvSpPr>
              <a:spLocks noChangeArrowheads="1"/>
            </p:cNvSpPr>
            <p:nvPr/>
          </p:nvSpPr>
          <p:spPr bwMode="auto">
            <a:xfrm>
              <a:off x="469" y="3449"/>
              <a:ext cx="101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Effector</a:t>
              </a:r>
            </a:p>
          </p:txBody>
        </p:sp>
        <p:sp>
          <p:nvSpPr>
            <p:cNvPr id="16393" name="Rectangle 7"/>
            <p:cNvSpPr>
              <a:spLocks noChangeArrowheads="1"/>
            </p:cNvSpPr>
            <p:nvPr/>
          </p:nvSpPr>
          <p:spPr bwMode="auto">
            <a:xfrm>
              <a:off x="1650" y="2632"/>
              <a:ext cx="164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b="1">
                  <a:latin typeface="Arial" charset="0"/>
                </a:rPr>
                <a:t>Motor output</a:t>
              </a:r>
            </a:p>
          </p:txBody>
        </p:sp>
        <p:sp>
          <p:nvSpPr>
            <p:cNvPr id="16394" name="Rectangle 8"/>
            <p:cNvSpPr>
              <a:spLocks noChangeArrowheads="1"/>
            </p:cNvSpPr>
            <p:nvPr/>
          </p:nvSpPr>
          <p:spPr bwMode="auto">
            <a:xfrm>
              <a:off x="3723" y="1440"/>
              <a:ext cx="140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b="1">
                  <a:latin typeface="Arial" charset="0"/>
                </a:rPr>
                <a:t>Integration</a:t>
              </a:r>
            </a:p>
          </p:txBody>
        </p:sp>
        <p:sp>
          <p:nvSpPr>
            <p:cNvPr id="16395" name="Rectangle 9"/>
            <p:cNvSpPr>
              <a:spLocks noChangeArrowheads="1"/>
            </p:cNvSpPr>
            <p:nvPr/>
          </p:nvSpPr>
          <p:spPr bwMode="auto">
            <a:xfrm>
              <a:off x="1617" y="1116"/>
              <a:ext cx="156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400" b="1">
                  <a:solidFill>
                    <a:schemeClr val="bg1"/>
                  </a:solidFill>
                  <a:latin typeface="Arial" charset="0"/>
                </a:rPr>
                <a:t>Sensory input</a:t>
              </a:r>
            </a:p>
          </p:txBody>
        </p:sp>
        <p:sp>
          <p:nvSpPr>
            <p:cNvPr id="16396" name="AutoShape 10"/>
            <p:cNvSpPr>
              <a:spLocks/>
            </p:cNvSpPr>
            <p:nvPr/>
          </p:nvSpPr>
          <p:spPr bwMode="auto">
            <a:xfrm rot="-5400000">
              <a:off x="2544" y="2592"/>
              <a:ext cx="96" cy="1920"/>
            </a:xfrm>
            <a:prstGeom prst="leftBrace">
              <a:avLst>
                <a:gd name="adj1" fmla="val 166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16397" name="AutoShape 11"/>
            <p:cNvSpPr>
              <a:spLocks/>
            </p:cNvSpPr>
            <p:nvPr/>
          </p:nvSpPr>
          <p:spPr bwMode="auto">
            <a:xfrm rot="-5400000">
              <a:off x="4482" y="2619"/>
              <a:ext cx="91" cy="1872"/>
            </a:xfrm>
            <a:prstGeom prst="leftBrace">
              <a:avLst>
                <a:gd name="adj1" fmla="val 1714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sp>
          <p:nvSpPr>
            <p:cNvPr id="16398" name="Rectangle 12"/>
            <p:cNvSpPr>
              <a:spLocks noChangeArrowheads="1"/>
            </p:cNvSpPr>
            <p:nvPr/>
          </p:nvSpPr>
          <p:spPr bwMode="auto">
            <a:xfrm>
              <a:off x="1532" y="3501"/>
              <a:ext cx="215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Peripheral nervous</a:t>
              </a:r>
              <a:br>
                <a:rPr kumimoji="1" lang="en-US" sz="1600">
                  <a:latin typeface="Arial" charset="0"/>
                </a:rPr>
              </a:br>
              <a:r>
                <a:rPr kumimoji="1" lang="en-US" sz="1600">
                  <a:latin typeface="Arial" charset="0"/>
                </a:rPr>
                <a:t>system (PNS)</a:t>
              </a:r>
            </a:p>
          </p:txBody>
        </p:sp>
        <p:sp>
          <p:nvSpPr>
            <p:cNvPr id="16399" name="Rectangle 13"/>
            <p:cNvSpPr>
              <a:spLocks noChangeArrowheads="1"/>
            </p:cNvSpPr>
            <p:nvPr/>
          </p:nvSpPr>
          <p:spPr bwMode="auto">
            <a:xfrm>
              <a:off x="3607" y="3501"/>
              <a:ext cx="185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600">
                  <a:latin typeface="Arial" charset="0"/>
                </a:rPr>
                <a:t>Central nervous</a:t>
              </a:r>
              <a:br>
                <a:rPr kumimoji="1" lang="en-US" sz="1600">
                  <a:latin typeface="Arial" charset="0"/>
                </a:rPr>
              </a:br>
              <a:r>
                <a:rPr kumimoji="1" lang="en-US" sz="1600">
                  <a:latin typeface="Arial" charset="0"/>
                </a:rPr>
                <a:t>system (CNS)</a:t>
              </a:r>
            </a:p>
          </p:txBody>
        </p:sp>
      </p:grpSp>
      <p:sp>
        <p:nvSpPr>
          <p:cNvPr id="16388" name="Rectangle 14"/>
          <p:cNvSpPr>
            <a:spLocks noChangeArrowheads="1"/>
          </p:cNvSpPr>
          <p:nvPr/>
        </p:nvSpPr>
        <p:spPr bwMode="auto">
          <a:xfrm>
            <a:off x="5562600" y="1600200"/>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Afferent</a:t>
            </a:r>
          </a:p>
        </p:txBody>
      </p:sp>
      <p:sp>
        <p:nvSpPr>
          <p:cNvPr id="16389" name="Rectangle 15"/>
          <p:cNvSpPr>
            <a:spLocks noChangeArrowheads="1"/>
          </p:cNvSpPr>
          <p:nvPr/>
        </p:nvSpPr>
        <p:spPr bwMode="auto">
          <a:xfrm>
            <a:off x="5638800" y="4343400"/>
            <a:ext cx="146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Efferent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1676400" y="0"/>
            <a:ext cx="6581775" cy="4648200"/>
            <a:chOff x="576" y="576"/>
            <a:chExt cx="5121" cy="3437"/>
          </a:xfrm>
        </p:grpSpPr>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76"/>
              <a:ext cx="4320" cy="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4"/>
            <p:cNvSpPr txBox="1">
              <a:spLocks noChangeArrowheads="1"/>
            </p:cNvSpPr>
            <p:nvPr/>
          </p:nvSpPr>
          <p:spPr bwMode="auto">
            <a:xfrm>
              <a:off x="3818" y="874"/>
              <a:ext cx="97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Gray matter</a:t>
              </a:r>
            </a:p>
          </p:txBody>
        </p:sp>
        <p:sp>
          <p:nvSpPr>
            <p:cNvPr id="53254" name="Line 5"/>
            <p:cNvSpPr>
              <a:spLocks noChangeShapeType="1"/>
            </p:cNvSpPr>
            <p:nvPr/>
          </p:nvSpPr>
          <p:spPr bwMode="auto">
            <a:xfrm flipH="1">
              <a:off x="4032" y="1104"/>
              <a:ext cx="288"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3255" name="Text Box 6"/>
            <p:cNvSpPr txBox="1">
              <a:spLocks noChangeArrowheads="1"/>
            </p:cNvSpPr>
            <p:nvPr/>
          </p:nvSpPr>
          <p:spPr bwMode="auto">
            <a:xfrm>
              <a:off x="4736" y="1330"/>
              <a:ext cx="59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White</a:t>
              </a:r>
            </a:p>
            <a:p>
              <a:r>
                <a:rPr kumimoji="1" lang="en-US" sz="1600">
                  <a:latin typeface="Arial" charset="0"/>
                </a:rPr>
                <a:t>matter</a:t>
              </a:r>
            </a:p>
          </p:txBody>
        </p:sp>
        <p:sp>
          <p:nvSpPr>
            <p:cNvPr id="53256" name="Line 7"/>
            <p:cNvSpPr>
              <a:spLocks noChangeShapeType="1"/>
            </p:cNvSpPr>
            <p:nvPr/>
          </p:nvSpPr>
          <p:spPr bwMode="auto">
            <a:xfrm flipH="1">
              <a:off x="3744" y="1488"/>
              <a:ext cx="1008"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3257" name="Text Box 8"/>
            <p:cNvSpPr txBox="1">
              <a:spLocks noChangeArrowheads="1"/>
            </p:cNvSpPr>
            <p:nvPr/>
          </p:nvSpPr>
          <p:spPr bwMode="auto">
            <a:xfrm>
              <a:off x="4860" y="2324"/>
              <a:ext cx="83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Ventricles</a:t>
              </a:r>
            </a:p>
          </p:txBody>
        </p:sp>
        <p:sp>
          <p:nvSpPr>
            <p:cNvPr id="53258" name="Line 9"/>
            <p:cNvSpPr>
              <a:spLocks noChangeShapeType="1"/>
            </p:cNvSpPr>
            <p:nvPr/>
          </p:nvSpPr>
          <p:spPr bwMode="auto">
            <a:xfrm>
              <a:off x="3360" y="2448"/>
              <a:ext cx="15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3259" name="Line 10"/>
            <p:cNvSpPr>
              <a:spLocks noChangeShapeType="1"/>
            </p:cNvSpPr>
            <p:nvPr/>
          </p:nvSpPr>
          <p:spPr bwMode="auto">
            <a:xfrm flipV="1">
              <a:off x="3168" y="2448"/>
              <a:ext cx="1776"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53251" name="Rectangle 11"/>
          <p:cNvSpPr>
            <a:spLocks noChangeArrowheads="1"/>
          </p:cNvSpPr>
          <p:nvPr/>
        </p:nvSpPr>
        <p:spPr bwMode="auto">
          <a:xfrm>
            <a:off x="0" y="4648200"/>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In a cross section of the CNS you can see </a:t>
            </a:r>
            <a:r>
              <a:rPr lang="en-US" sz="2000" b="1"/>
              <a:t>white matter</a:t>
            </a:r>
            <a:r>
              <a:rPr lang="en-US" sz="2000"/>
              <a:t> (white from myelin in axons) and </a:t>
            </a:r>
            <a:r>
              <a:rPr lang="en-US" sz="2000" b="1"/>
              <a:t>gray matter</a:t>
            </a:r>
            <a:r>
              <a:rPr lang="en-US" sz="2000"/>
              <a:t> (mainly dendrites, unmyelinated axons, and neuron cell bodies). The spaces within the CNS (central canal and ventricles) are filled with </a:t>
            </a:r>
            <a:r>
              <a:rPr lang="en-US" sz="2000" b="1"/>
              <a:t>cerebrospinal fluid (CF),</a:t>
            </a:r>
            <a:r>
              <a:rPr lang="en-US" sz="2000"/>
              <a:t> formed from filtered blood. The CF has two functions: cushioning and circulation of wastes, nutrients, hormones, and neurohormones.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124200" y="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endParaRPr lang="en-US">
              <a:latin typeface="Arial" charset="0"/>
            </a:endParaRPr>
          </a:p>
        </p:txBody>
      </p:sp>
      <p:sp>
        <p:nvSpPr>
          <p:cNvPr id="54275" name="Rectangle 3"/>
          <p:cNvSpPr>
            <a:spLocks noChangeArrowheads="1"/>
          </p:cNvSpPr>
          <p:nvPr/>
        </p:nvSpPr>
        <p:spPr bwMode="auto">
          <a:xfrm>
            <a:off x="0" y="457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-The central nervous system (CNS) has two parts: The brain (enclosed in the cranium) and the spinal chord (enclosed within the foramen of vertebrae).</a:t>
            </a:r>
          </a:p>
          <a:p>
            <a:endParaRPr lang="en-US" sz="2000"/>
          </a:p>
          <a:p>
            <a:r>
              <a:rPr lang="en-US" sz="2000"/>
              <a:t>-The peripheral nervous system (PNS) has cranial nerves (start in brain, end up in head and upper body), and spinal nerves (start in spinal chord).</a:t>
            </a:r>
          </a:p>
          <a:p>
            <a:endParaRPr lang="en-US" sz="2000"/>
          </a:p>
          <a:p>
            <a:r>
              <a:rPr lang="en-US" sz="2000"/>
              <a:t>-A cross section of the CNS reveals gray matter (mainly dendrites, unmyelinated axons, and neuron cell bodies), white matter (white from myelin in axons).</a:t>
            </a:r>
          </a:p>
          <a:p>
            <a:endParaRPr lang="en-US" sz="2000"/>
          </a:p>
          <a:p>
            <a:r>
              <a:rPr lang="en-US" sz="2000"/>
              <a:t>-The spaces within the CNS (central canal and ventricles) are filled with </a:t>
            </a:r>
            <a:r>
              <a:rPr lang="en-US" sz="2000" b="1"/>
              <a:t>cerebrospinal fluid (CF),</a:t>
            </a:r>
            <a:r>
              <a:rPr lang="en-US" sz="2000"/>
              <a:t> formed from filtered blood.</a:t>
            </a:r>
          </a:p>
          <a:p>
            <a:endParaRPr lang="en-US" sz="2000"/>
          </a:p>
          <a:p>
            <a:r>
              <a:rPr lang="en-US" sz="2000"/>
              <a:t>-CF has two functions: cushioning and circulation of wastes, nutrients, hormones, and neurohormones.</a:t>
            </a:r>
            <a:endParaRPr lang="en-US"/>
          </a:p>
          <a:p>
            <a:endParaRPr lang="en-US"/>
          </a:p>
          <a:p>
            <a:endParaRPr 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0" y="457200"/>
            <a:ext cx="5999163" cy="5827713"/>
            <a:chOff x="926" y="441"/>
            <a:chExt cx="3779" cy="3671"/>
          </a:xfrm>
        </p:grpSpPr>
        <p:pic>
          <p:nvPicPr>
            <p:cNvPr id="553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512"/>
              <a:ext cx="2305"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4"/>
            <p:cNvSpPr txBox="1">
              <a:spLocks noChangeArrowheads="1"/>
            </p:cNvSpPr>
            <p:nvPr/>
          </p:nvSpPr>
          <p:spPr bwMode="auto">
            <a:xfrm>
              <a:off x="926" y="441"/>
              <a:ext cx="109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b="1">
                  <a:latin typeface="Arial" charset="0"/>
                </a:rPr>
                <a:t>Central nervous</a:t>
              </a:r>
            </a:p>
            <a:p>
              <a:r>
                <a:rPr kumimoji="1" lang="en-US" sz="1600" b="1">
                  <a:latin typeface="Arial" charset="0"/>
                </a:rPr>
                <a:t>system (CNS)</a:t>
              </a:r>
            </a:p>
          </p:txBody>
        </p:sp>
        <p:sp>
          <p:nvSpPr>
            <p:cNvPr id="55304" name="Text Box 5"/>
            <p:cNvSpPr txBox="1">
              <a:spLocks noChangeArrowheads="1"/>
            </p:cNvSpPr>
            <p:nvPr/>
          </p:nvSpPr>
          <p:spPr bwMode="auto">
            <a:xfrm>
              <a:off x="3429" y="464"/>
              <a:ext cx="12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b="1">
                  <a:latin typeface="Arial" charset="0"/>
                </a:rPr>
                <a:t>Peripheral nervous</a:t>
              </a:r>
            </a:p>
            <a:p>
              <a:r>
                <a:rPr kumimoji="1" lang="en-US" sz="1600" b="1">
                  <a:latin typeface="Arial" charset="0"/>
                </a:rPr>
                <a:t>system (PNS)</a:t>
              </a:r>
            </a:p>
          </p:txBody>
        </p:sp>
        <p:sp>
          <p:nvSpPr>
            <p:cNvPr id="55305" name="Text Box 6"/>
            <p:cNvSpPr txBox="1">
              <a:spLocks noChangeArrowheads="1"/>
            </p:cNvSpPr>
            <p:nvPr/>
          </p:nvSpPr>
          <p:spPr bwMode="auto">
            <a:xfrm>
              <a:off x="1251" y="828"/>
              <a:ext cx="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Brain</a:t>
              </a:r>
            </a:p>
          </p:txBody>
        </p:sp>
        <p:sp>
          <p:nvSpPr>
            <p:cNvPr id="55306" name="Line 7"/>
            <p:cNvSpPr>
              <a:spLocks noChangeShapeType="1"/>
            </p:cNvSpPr>
            <p:nvPr/>
          </p:nvSpPr>
          <p:spPr bwMode="auto">
            <a:xfrm flipH="1">
              <a:off x="1632" y="848"/>
              <a:ext cx="105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07" name="Text Box 8"/>
            <p:cNvSpPr txBox="1">
              <a:spLocks noChangeArrowheads="1"/>
            </p:cNvSpPr>
            <p:nvPr/>
          </p:nvSpPr>
          <p:spPr bwMode="auto">
            <a:xfrm>
              <a:off x="1233" y="1068"/>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Spinal cord</a:t>
              </a:r>
            </a:p>
          </p:txBody>
        </p:sp>
        <p:sp>
          <p:nvSpPr>
            <p:cNvPr id="55308" name="Line 9"/>
            <p:cNvSpPr>
              <a:spLocks noChangeShapeType="1"/>
            </p:cNvSpPr>
            <p:nvPr/>
          </p:nvSpPr>
          <p:spPr bwMode="auto">
            <a:xfrm flipH="1">
              <a:off x="1968" y="1184"/>
              <a:ext cx="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09" name="Text Box 10"/>
            <p:cNvSpPr txBox="1">
              <a:spLocks noChangeArrowheads="1"/>
            </p:cNvSpPr>
            <p:nvPr/>
          </p:nvSpPr>
          <p:spPr bwMode="auto">
            <a:xfrm>
              <a:off x="4017" y="866"/>
              <a:ext cx="52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Cranial</a:t>
              </a:r>
            </a:p>
            <a:p>
              <a:r>
                <a:rPr kumimoji="1" lang="en-US" sz="1600">
                  <a:latin typeface="Arial" charset="0"/>
                </a:rPr>
                <a:t>nerves</a:t>
              </a:r>
            </a:p>
          </p:txBody>
        </p:sp>
        <p:sp>
          <p:nvSpPr>
            <p:cNvPr id="55310" name="Line 11"/>
            <p:cNvSpPr>
              <a:spLocks noChangeShapeType="1"/>
            </p:cNvSpPr>
            <p:nvPr/>
          </p:nvSpPr>
          <p:spPr bwMode="auto">
            <a:xfrm flipV="1">
              <a:off x="3120" y="972"/>
              <a:ext cx="912"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11" name="Line 12"/>
            <p:cNvSpPr>
              <a:spLocks noChangeShapeType="1"/>
            </p:cNvSpPr>
            <p:nvPr/>
          </p:nvSpPr>
          <p:spPr bwMode="auto">
            <a:xfrm flipH="1">
              <a:off x="3077" y="964"/>
              <a:ext cx="96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12" name="Text Box 13"/>
            <p:cNvSpPr txBox="1">
              <a:spLocks noChangeArrowheads="1"/>
            </p:cNvSpPr>
            <p:nvPr/>
          </p:nvSpPr>
          <p:spPr bwMode="auto">
            <a:xfrm>
              <a:off x="4052" y="1364"/>
              <a:ext cx="55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Ganglia</a:t>
              </a:r>
            </a:p>
            <a:p>
              <a:r>
                <a:rPr kumimoji="1" lang="en-US" sz="1600">
                  <a:latin typeface="Arial" charset="0"/>
                </a:rPr>
                <a:t>outside</a:t>
              </a:r>
            </a:p>
            <a:p>
              <a:r>
                <a:rPr kumimoji="1" lang="en-US" sz="1600">
                  <a:latin typeface="Arial" charset="0"/>
                </a:rPr>
                <a:t>CNS</a:t>
              </a:r>
            </a:p>
          </p:txBody>
        </p:sp>
        <p:sp>
          <p:nvSpPr>
            <p:cNvPr id="55313" name="Line 14"/>
            <p:cNvSpPr>
              <a:spLocks noChangeShapeType="1"/>
            </p:cNvSpPr>
            <p:nvPr/>
          </p:nvSpPr>
          <p:spPr bwMode="auto">
            <a:xfrm>
              <a:off x="2736" y="1472"/>
              <a:ext cx="12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14" name="Line 15"/>
            <p:cNvSpPr>
              <a:spLocks noChangeShapeType="1"/>
            </p:cNvSpPr>
            <p:nvPr/>
          </p:nvSpPr>
          <p:spPr bwMode="auto">
            <a:xfrm flipH="1">
              <a:off x="2736" y="1472"/>
              <a:ext cx="12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15" name="Text Box 16"/>
            <p:cNvSpPr txBox="1">
              <a:spLocks noChangeArrowheads="1"/>
            </p:cNvSpPr>
            <p:nvPr/>
          </p:nvSpPr>
          <p:spPr bwMode="auto">
            <a:xfrm>
              <a:off x="4108" y="1926"/>
              <a:ext cx="50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Spinal</a:t>
              </a:r>
            </a:p>
            <a:p>
              <a:r>
                <a:rPr kumimoji="1" lang="en-US" sz="1600">
                  <a:latin typeface="Arial" charset="0"/>
                </a:rPr>
                <a:t>nerves</a:t>
              </a:r>
            </a:p>
          </p:txBody>
        </p:sp>
        <p:sp>
          <p:nvSpPr>
            <p:cNvPr id="55316" name="Line 17"/>
            <p:cNvSpPr>
              <a:spLocks noChangeShapeType="1"/>
            </p:cNvSpPr>
            <p:nvPr/>
          </p:nvSpPr>
          <p:spPr bwMode="auto">
            <a:xfrm>
              <a:off x="2928" y="1889"/>
              <a:ext cx="120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317" name="Line 18"/>
            <p:cNvSpPr>
              <a:spLocks noChangeShapeType="1"/>
            </p:cNvSpPr>
            <p:nvPr/>
          </p:nvSpPr>
          <p:spPr bwMode="auto">
            <a:xfrm flipH="1" flipV="1">
              <a:off x="2928" y="2000"/>
              <a:ext cx="1200"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55299" name="Rectangle 19"/>
          <p:cNvSpPr>
            <a:spLocks noChangeArrowheads="1"/>
          </p:cNvSpPr>
          <p:nvPr/>
        </p:nvSpPr>
        <p:spPr bwMode="auto">
          <a:xfrm>
            <a:off x="6248400" y="361950"/>
            <a:ext cx="2667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spinal nerves of the PNS contain both sensory (afferent) and motor (efferent) neurons.  </a:t>
            </a:r>
          </a:p>
          <a:p>
            <a:endParaRPr lang="en-US" sz="1800"/>
          </a:p>
          <a:p>
            <a:r>
              <a:rPr lang="en-US" sz="1800"/>
              <a:t>The PNS can be divided into two functional components:</a:t>
            </a:r>
            <a:endParaRPr lang="en-US"/>
          </a:p>
        </p:txBody>
      </p:sp>
      <p:sp>
        <p:nvSpPr>
          <p:cNvPr id="55300" name="Rectangle 20"/>
          <p:cNvSpPr>
            <a:spLocks noChangeArrowheads="1"/>
          </p:cNvSpPr>
          <p:nvPr/>
        </p:nvSpPr>
        <p:spPr bwMode="auto">
          <a:xfrm>
            <a:off x="4572000" y="3255963"/>
            <a:ext cx="44196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1)The </a:t>
            </a:r>
            <a:r>
              <a:rPr lang="en-US" sz="1800" b="1"/>
              <a:t>somatic nervous</a:t>
            </a:r>
            <a:r>
              <a:rPr lang="en-US" sz="1800"/>
              <a:t> system (carries signals to and from skeletal muscles in response to external stimuli). It is both voluntary and mediated by reflexes.</a:t>
            </a:r>
          </a:p>
          <a:p>
            <a:endParaRPr lang="en-US" sz="1800"/>
          </a:p>
          <a:p>
            <a:r>
              <a:rPr lang="en-US" sz="1800"/>
              <a:t> 2) The </a:t>
            </a:r>
            <a:r>
              <a:rPr lang="en-US" sz="1800" b="1"/>
              <a:t>autonomic nervous system</a:t>
            </a:r>
            <a:r>
              <a:rPr lang="en-US" sz="1800"/>
              <a:t> regulates the internal environment by controlling smooth and cardiac muscles and the organs of the digestive, cardiovascular, excretory, and endocrine systems. </a:t>
            </a:r>
          </a:p>
        </p:txBody>
      </p:sp>
      <p:sp>
        <p:nvSpPr>
          <p:cNvPr id="55301" name="Rectangle 21"/>
          <p:cNvSpPr>
            <a:spLocks noChangeArrowheads="1"/>
          </p:cNvSpPr>
          <p:nvPr/>
        </p:nvSpPr>
        <p:spPr bwMode="auto">
          <a:xfrm>
            <a:off x="0" y="59436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By and large the autonomic nervous system is involuntary. </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14400" y="1295400"/>
            <a:ext cx="6705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1)The </a:t>
            </a:r>
            <a:r>
              <a:rPr lang="en-US" b="1"/>
              <a:t>somatic nervous</a:t>
            </a:r>
            <a:r>
              <a:rPr lang="en-US"/>
              <a:t> system (carries signals to and from skeletal muscles in response to external stimuli). It is both voluntary and mediated by reflexes. Deals with movement.</a:t>
            </a:r>
          </a:p>
          <a:p>
            <a:endParaRPr lang="en-US"/>
          </a:p>
          <a:p>
            <a:r>
              <a:rPr lang="en-US"/>
              <a:t> 2) The </a:t>
            </a:r>
            <a:r>
              <a:rPr lang="en-US" b="1"/>
              <a:t>autonomic nervous system</a:t>
            </a:r>
            <a:r>
              <a:rPr lang="en-US"/>
              <a:t> regulates the internal environment by controlling smooth and cardiac muscles and the organs of the digestive, cardiovascular, excretory, and endocrine systems. Deals with internal homeostasis.</a:t>
            </a:r>
            <a:endParaRPr lang="en-US" sz="1800"/>
          </a:p>
        </p:txBody>
      </p:sp>
      <p:sp>
        <p:nvSpPr>
          <p:cNvPr id="56323" name="Rectangle 3"/>
          <p:cNvSpPr>
            <a:spLocks noChangeArrowheads="1"/>
          </p:cNvSpPr>
          <p:nvPr/>
        </p:nvSpPr>
        <p:spPr bwMode="auto">
          <a:xfrm>
            <a:off x="3657600" y="60960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REMEMBER!!!!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1143000" y="152400"/>
            <a:ext cx="6400800" cy="4303713"/>
            <a:chOff x="336" y="740"/>
            <a:chExt cx="5040" cy="3247"/>
          </a:xfrm>
        </p:grpSpPr>
        <p:pic>
          <p:nvPicPr>
            <p:cNvPr id="573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68"/>
              <a:ext cx="5040" cy="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4"/>
            <p:cNvSpPr txBox="1">
              <a:spLocks noChangeArrowheads="1"/>
            </p:cNvSpPr>
            <p:nvPr/>
          </p:nvSpPr>
          <p:spPr bwMode="auto">
            <a:xfrm>
              <a:off x="1355" y="740"/>
              <a:ext cx="126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Peripheral</a:t>
              </a:r>
            </a:p>
            <a:p>
              <a:pPr algn="ctr"/>
              <a:r>
                <a:rPr kumimoji="1" lang="en-US" sz="1600">
                  <a:latin typeface="Arial" charset="0"/>
                </a:rPr>
                <a:t>nervous system</a:t>
              </a:r>
            </a:p>
          </p:txBody>
        </p:sp>
        <p:sp>
          <p:nvSpPr>
            <p:cNvPr id="57354" name="Text Box 5"/>
            <p:cNvSpPr txBox="1">
              <a:spLocks noChangeArrowheads="1"/>
            </p:cNvSpPr>
            <p:nvPr/>
          </p:nvSpPr>
          <p:spPr bwMode="auto">
            <a:xfrm>
              <a:off x="360" y="1412"/>
              <a:ext cx="722"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Somatic</a:t>
              </a:r>
            </a:p>
            <a:p>
              <a:pPr algn="ctr"/>
              <a:r>
                <a:rPr kumimoji="1" lang="en-US" sz="1600">
                  <a:latin typeface="Arial" charset="0"/>
                </a:rPr>
                <a:t>nervous</a:t>
              </a:r>
            </a:p>
            <a:p>
              <a:pPr algn="ctr"/>
              <a:r>
                <a:rPr kumimoji="1" lang="en-US" sz="1600">
                  <a:latin typeface="Arial" charset="0"/>
                </a:rPr>
                <a:t>system</a:t>
              </a:r>
            </a:p>
          </p:txBody>
        </p:sp>
        <p:sp>
          <p:nvSpPr>
            <p:cNvPr id="57355" name="Text Box 6"/>
            <p:cNvSpPr txBox="1">
              <a:spLocks noChangeArrowheads="1"/>
            </p:cNvSpPr>
            <p:nvPr/>
          </p:nvSpPr>
          <p:spPr bwMode="auto">
            <a:xfrm>
              <a:off x="2599" y="1412"/>
              <a:ext cx="901"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Autonomic</a:t>
              </a:r>
            </a:p>
            <a:p>
              <a:pPr algn="ctr"/>
              <a:r>
                <a:rPr kumimoji="1" lang="en-US" sz="1600">
                  <a:latin typeface="Arial" charset="0"/>
                </a:rPr>
                <a:t>nervous</a:t>
              </a:r>
            </a:p>
            <a:p>
              <a:pPr algn="ctr"/>
              <a:r>
                <a:rPr kumimoji="1" lang="en-US" sz="1600">
                  <a:latin typeface="Arial" charset="0"/>
                </a:rPr>
                <a:t>system</a:t>
              </a:r>
            </a:p>
          </p:txBody>
        </p:sp>
        <p:sp>
          <p:nvSpPr>
            <p:cNvPr id="57356" name="Text Box 7"/>
            <p:cNvSpPr txBox="1">
              <a:spLocks noChangeArrowheads="1"/>
            </p:cNvSpPr>
            <p:nvPr/>
          </p:nvSpPr>
          <p:spPr bwMode="auto">
            <a:xfrm>
              <a:off x="1497" y="2460"/>
              <a:ext cx="102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Sympathetic</a:t>
              </a:r>
            </a:p>
            <a:p>
              <a:pPr algn="ctr"/>
              <a:r>
                <a:rPr kumimoji="1" lang="en-US" sz="1600">
                  <a:latin typeface="Arial" charset="0"/>
                </a:rPr>
                <a:t>division</a:t>
              </a:r>
            </a:p>
          </p:txBody>
        </p:sp>
        <p:sp>
          <p:nvSpPr>
            <p:cNvPr id="57357" name="Text Box 8"/>
            <p:cNvSpPr txBox="1">
              <a:spLocks noChangeArrowheads="1"/>
            </p:cNvSpPr>
            <p:nvPr/>
          </p:nvSpPr>
          <p:spPr bwMode="auto">
            <a:xfrm>
              <a:off x="2699" y="2460"/>
              <a:ext cx="133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Parasympathetic</a:t>
              </a:r>
            </a:p>
            <a:p>
              <a:pPr algn="ctr"/>
              <a:r>
                <a:rPr kumimoji="1" lang="en-US" sz="1600">
                  <a:latin typeface="Arial" charset="0"/>
                </a:rPr>
                <a:t>division</a:t>
              </a:r>
            </a:p>
          </p:txBody>
        </p:sp>
        <p:sp>
          <p:nvSpPr>
            <p:cNvPr id="57358" name="Text Box 9"/>
            <p:cNvSpPr txBox="1">
              <a:spLocks noChangeArrowheads="1"/>
            </p:cNvSpPr>
            <p:nvPr/>
          </p:nvSpPr>
          <p:spPr bwMode="auto">
            <a:xfrm>
              <a:off x="4406" y="2464"/>
              <a:ext cx="67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Enteric</a:t>
              </a:r>
            </a:p>
            <a:p>
              <a:pPr algn="ctr"/>
              <a:r>
                <a:rPr kumimoji="1" lang="en-US" sz="1600">
                  <a:latin typeface="Arial" charset="0"/>
                </a:rPr>
                <a:t>division</a:t>
              </a:r>
            </a:p>
          </p:txBody>
        </p:sp>
        <p:sp>
          <p:nvSpPr>
            <p:cNvPr id="57359" name="AutoShape 10"/>
            <p:cNvSpPr>
              <a:spLocks/>
            </p:cNvSpPr>
            <p:nvPr/>
          </p:nvSpPr>
          <p:spPr bwMode="auto">
            <a:xfrm rot="-5400000">
              <a:off x="2616" y="1704"/>
              <a:ext cx="144" cy="2592"/>
            </a:xfrm>
            <a:prstGeom prst="leftBrace">
              <a:avLst>
                <a:gd name="adj1" fmla="val 150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s-ES_tradnl"/>
            </a:p>
          </p:txBody>
        </p:sp>
      </p:grpSp>
      <p:sp>
        <p:nvSpPr>
          <p:cNvPr id="57347" name="Rectangle 11"/>
          <p:cNvSpPr>
            <a:spLocks noChangeArrowheads="1"/>
          </p:cNvSpPr>
          <p:nvPr/>
        </p:nvSpPr>
        <p:spPr bwMode="auto">
          <a:xfrm>
            <a:off x="3962400" y="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autonomic nervous system has three divisions</a:t>
            </a:r>
            <a:r>
              <a:rPr lang="en-US" sz="1800"/>
              <a:t> </a:t>
            </a:r>
            <a:r>
              <a:rPr lang="en-US"/>
              <a:t> </a:t>
            </a:r>
          </a:p>
        </p:txBody>
      </p:sp>
      <p:sp>
        <p:nvSpPr>
          <p:cNvPr id="57348" name="Rectangle 12"/>
          <p:cNvSpPr>
            <a:spLocks noChangeArrowheads="1"/>
          </p:cNvSpPr>
          <p:nvPr/>
        </p:nvSpPr>
        <p:spPr bwMode="auto">
          <a:xfrm>
            <a:off x="0" y="2895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p:txBody>
      </p:sp>
      <p:sp>
        <p:nvSpPr>
          <p:cNvPr id="57349" name="Rectangle 13"/>
          <p:cNvSpPr>
            <a:spLocks noChangeArrowheads="1"/>
          </p:cNvSpPr>
          <p:nvPr/>
        </p:nvSpPr>
        <p:spPr bwMode="auto">
          <a:xfrm>
            <a:off x="225425" y="2771775"/>
            <a:ext cx="22129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1) the </a:t>
            </a:r>
            <a:r>
              <a:rPr lang="en-US" sz="1800" b="1"/>
              <a:t>sympathetic</a:t>
            </a:r>
            <a:r>
              <a:rPr lang="en-US" sz="1800"/>
              <a:t> (corresponds to arousal/energy generation fight or flight situations. It makes the heart go faster the liver produce glucose, slows digestion,…,etc.).</a:t>
            </a:r>
          </a:p>
        </p:txBody>
      </p:sp>
      <p:sp>
        <p:nvSpPr>
          <p:cNvPr id="57350" name="Rectangle 14"/>
          <p:cNvSpPr>
            <a:spLocks noChangeArrowheads="1"/>
          </p:cNvSpPr>
          <p:nvPr/>
        </p:nvSpPr>
        <p:spPr bwMode="auto">
          <a:xfrm>
            <a:off x="2819400" y="4572000"/>
            <a:ext cx="3124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2) The </a:t>
            </a:r>
            <a:r>
              <a:rPr lang="en-US" sz="1800" b="1"/>
              <a:t>parasympathetic </a:t>
            </a:r>
            <a:r>
              <a:rPr lang="en-US" sz="1800"/>
              <a:t>generally causes the opposite calming/self-maintenance functions (the rest and digest situation?).</a:t>
            </a:r>
          </a:p>
        </p:txBody>
      </p:sp>
      <p:sp>
        <p:nvSpPr>
          <p:cNvPr id="57351" name="Rectangle 15"/>
          <p:cNvSpPr>
            <a:spLocks noChangeArrowheads="1"/>
          </p:cNvSpPr>
          <p:nvPr/>
        </p:nvSpPr>
        <p:spPr bwMode="auto">
          <a:xfrm>
            <a:off x="6278563" y="4325938"/>
            <a:ext cx="26368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3) The </a:t>
            </a:r>
            <a:r>
              <a:rPr lang="en-US" sz="1800" b="1"/>
              <a:t>enteric</a:t>
            </a:r>
            <a:r>
              <a:rPr lang="en-US" sz="1800"/>
              <a:t> division innervates the gut, pancreas, and gallbladder. It </a:t>
            </a:r>
            <a:r>
              <a:rPr lang="ja-JP" altLang="en-US" sz="1800"/>
              <a:t>“</a:t>
            </a:r>
            <a:r>
              <a:rPr lang="en-US" sz="1800"/>
              <a:t>talks</a:t>
            </a:r>
            <a:r>
              <a:rPr lang="ja-JP" altLang="en-US" sz="1800"/>
              <a:t>”</a:t>
            </a:r>
            <a:r>
              <a:rPr lang="en-US" sz="1800"/>
              <a:t> with the enteric nervous system.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2828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
          <p:cNvSpPr>
            <a:spLocks noChangeArrowheads="1"/>
          </p:cNvSpPr>
          <p:nvPr/>
        </p:nvSpPr>
        <p:spPr bwMode="auto">
          <a:xfrm>
            <a:off x="3352800" y="0"/>
            <a:ext cx="579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Very broadly speaking the brain can be divided into 4 parts:</a:t>
            </a:r>
          </a:p>
          <a:p>
            <a:endParaRPr lang="en-US"/>
          </a:p>
          <a:p>
            <a:endParaRPr lang="en-US"/>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2438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143000"/>
            <a:ext cx="235426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86200"/>
            <a:ext cx="2438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8"/>
          <p:cNvSpPr>
            <a:spLocks noChangeArrowheads="1"/>
          </p:cNvSpPr>
          <p:nvPr/>
        </p:nvSpPr>
        <p:spPr bwMode="auto">
          <a:xfrm>
            <a:off x="479425" y="2390775"/>
            <a:ext cx="2249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brainstem</a:t>
            </a:r>
          </a:p>
          <a:p>
            <a:r>
              <a:rPr lang="en-US"/>
              <a:t>(hindbrain)</a:t>
            </a:r>
          </a:p>
        </p:txBody>
      </p:sp>
      <p:sp>
        <p:nvSpPr>
          <p:cNvPr id="58376" name="Rectangle 10"/>
          <p:cNvSpPr>
            <a:spLocks noChangeArrowheads="1"/>
          </p:cNvSpPr>
          <p:nvPr/>
        </p:nvSpPr>
        <p:spPr bwMode="auto">
          <a:xfrm>
            <a:off x="609600" y="58674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cerebellum</a:t>
            </a:r>
          </a:p>
        </p:txBody>
      </p:sp>
      <p:sp>
        <p:nvSpPr>
          <p:cNvPr id="58377" name="Rectangle 11"/>
          <p:cNvSpPr>
            <a:spLocks noChangeArrowheads="1"/>
          </p:cNvSpPr>
          <p:nvPr/>
        </p:nvSpPr>
        <p:spPr bwMode="auto">
          <a:xfrm>
            <a:off x="5334000" y="3352800"/>
            <a:ext cx="263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diencephalon</a:t>
            </a:r>
          </a:p>
        </p:txBody>
      </p:sp>
      <p:sp>
        <p:nvSpPr>
          <p:cNvPr id="58378" name="Rectangle 12"/>
          <p:cNvSpPr>
            <a:spLocks noChangeArrowheads="1"/>
          </p:cNvSpPr>
          <p:nvPr/>
        </p:nvSpPr>
        <p:spPr bwMode="auto">
          <a:xfrm>
            <a:off x="5638800" y="5943600"/>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cerebrum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3349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ChangeArrowheads="1"/>
          </p:cNvSpPr>
          <p:nvPr/>
        </p:nvSpPr>
        <p:spPr bwMode="auto">
          <a:xfrm>
            <a:off x="3886200" y="22860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a:t>
            </a:r>
            <a:r>
              <a:rPr lang="en-US" b="1"/>
              <a:t>brainstem </a:t>
            </a:r>
            <a:r>
              <a:rPr lang="en-US"/>
              <a:t>(lower brain) controls breathing, heart and blood vessel activity, swallowing, vomiting, digestion.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01796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ChangeArrowheads="1"/>
          </p:cNvSpPr>
          <p:nvPr/>
        </p:nvSpPr>
        <p:spPr bwMode="auto">
          <a:xfrm>
            <a:off x="4267200" y="2438400"/>
            <a:ext cx="4343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a:t>
            </a:r>
            <a:r>
              <a:rPr lang="en-US" b="1"/>
              <a:t>cerebellum</a:t>
            </a:r>
            <a:r>
              <a:rPr lang="en-US"/>
              <a:t> is important in coordination, error-checking during motor, perceptual, and cognitive function. Hand-eye coordination is mediated by the cerebellum.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484563"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ChangeArrowheads="1"/>
          </p:cNvSpPr>
          <p:nvPr/>
        </p:nvSpPr>
        <p:spPr bwMode="auto">
          <a:xfrm>
            <a:off x="4003675" y="263525"/>
            <a:ext cx="49117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a:t>
            </a:r>
            <a:r>
              <a:rPr lang="en-US" b="1"/>
              <a:t>dienecephalon</a:t>
            </a:r>
            <a:r>
              <a:rPr lang="en-US"/>
              <a:t> contains the thalamus, epithalamus (including the pineal gland) and hypothalamus. Both the thalamus and hypothalamus are important integrating systems. The thalamus is main input center for sensory information. The hypothalamus is involved in:</a:t>
            </a:r>
          </a:p>
          <a:p>
            <a:r>
              <a:rPr lang="en-US"/>
              <a:t>-hunger and thirst.</a:t>
            </a:r>
          </a:p>
          <a:p>
            <a:r>
              <a:rPr lang="en-US"/>
              <a:t>-thermoregulation</a:t>
            </a:r>
          </a:p>
          <a:p>
            <a:r>
              <a:rPr lang="en-US"/>
              <a:t>-produces many important hormones</a:t>
            </a:r>
          </a:p>
          <a:p>
            <a:r>
              <a:rPr lang="en-US"/>
              <a:t>-mediates sexual behavior.</a:t>
            </a:r>
          </a:p>
        </p:txBody>
      </p:sp>
      <p:sp>
        <p:nvSpPr>
          <p:cNvPr id="61444" name="Line 4"/>
          <p:cNvSpPr>
            <a:spLocks noChangeShapeType="1"/>
          </p:cNvSpPr>
          <p:nvPr/>
        </p:nvSpPr>
        <p:spPr bwMode="auto">
          <a:xfrm flipH="1">
            <a:off x="685800" y="3276600"/>
            <a:ext cx="8382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5" name="Rectangle 5"/>
          <p:cNvSpPr>
            <a:spLocks noChangeArrowheads="1"/>
          </p:cNvSpPr>
          <p:nvPr/>
        </p:nvSpPr>
        <p:spPr bwMode="auto">
          <a:xfrm>
            <a:off x="585788" y="5003800"/>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pituitary</a:t>
            </a:r>
          </a:p>
        </p:txBody>
      </p:sp>
      <p:sp>
        <p:nvSpPr>
          <p:cNvPr id="61446" name="Line 6"/>
          <p:cNvSpPr>
            <a:spLocks noChangeShapeType="1"/>
          </p:cNvSpPr>
          <p:nvPr/>
        </p:nvSpPr>
        <p:spPr bwMode="auto">
          <a:xfrm>
            <a:off x="1752600" y="2895600"/>
            <a:ext cx="9144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Rectangle 7"/>
          <p:cNvSpPr>
            <a:spLocks noChangeArrowheads="1"/>
          </p:cNvSpPr>
          <p:nvPr/>
        </p:nvSpPr>
        <p:spPr bwMode="auto">
          <a:xfrm>
            <a:off x="1905000" y="4724400"/>
            <a:ext cx="210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hypothalamus</a:t>
            </a:r>
          </a:p>
        </p:txBody>
      </p:sp>
      <p:sp>
        <p:nvSpPr>
          <p:cNvPr id="61448" name="Line 8"/>
          <p:cNvSpPr>
            <a:spLocks noChangeShapeType="1"/>
          </p:cNvSpPr>
          <p:nvPr/>
        </p:nvSpPr>
        <p:spPr bwMode="auto">
          <a:xfrm flipV="1">
            <a:off x="2438400" y="914400"/>
            <a:ext cx="5334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Rectangle 9"/>
          <p:cNvSpPr>
            <a:spLocks noChangeArrowheads="1"/>
          </p:cNvSpPr>
          <p:nvPr/>
        </p:nvSpPr>
        <p:spPr bwMode="auto">
          <a:xfrm>
            <a:off x="2173288" y="28416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pineal gland</a:t>
            </a:r>
          </a:p>
        </p:txBody>
      </p:sp>
      <p:sp>
        <p:nvSpPr>
          <p:cNvPr id="61450" name="Line 10"/>
          <p:cNvSpPr>
            <a:spLocks noChangeShapeType="1"/>
          </p:cNvSpPr>
          <p:nvPr/>
        </p:nvSpPr>
        <p:spPr bwMode="auto">
          <a:xfrm flipH="1" flipV="1">
            <a:off x="914400" y="1066800"/>
            <a:ext cx="11430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1" name="Rectangle 11"/>
          <p:cNvSpPr>
            <a:spLocks noChangeArrowheads="1"/>
          </p:cNvSpPr>
          <p:nvPr/>
        </p:nvSpPr>
        <p:spPr bwMode="auto">
          <a:xfrm>
            <a:off x="173038" y="327025"/>
            <a:ext cx="1443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thalamus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3962400" y="0"/>
            <a:ext cx="518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cerebrum is divided into hemispheres (left and right) and does all sort of things. The human cerebral cortex controls voluntary movement and cognitive functions.</a:t>
            </a:r>
          </a:p>
        </p:txBody>
      </p:sp>
      <p:grpSp>
        <p:nvGrpSpPr>
          <p:cNvPr id="62468" name="Group 4"/>
          <p:cNvGrpSpPr>
            <a:grpSpLocks/>
          </p:cNvGrpSpPr>
          <p:nvPr/>
        </p:nvGrpSpPr>
        <p:grpSpPr bwMode="auto">
          <a:xfrm>
            <a:off x="3278188" y="3046413"/>
            <a:ext cx="5635625" cy="3398837"/>
            <a:chOff x="102" y="329"/>
            <a:chExt cx="5781" cy="3621"/>
          </a:xfrm>
        </p:grpSpPr>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 y="544"/>
              <a:ext cx="547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102" y="725"/>
              <a:ext cx="1381"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b="1">
                  <a:latin typeface="Arial" charset="0"/>
                </a:rPr>
                <a:t>Frontal lobe</a:t>
              </a:r>
            </a:p>
          </p:txBody>
        </p:sp>
        <p:sp>
          <p:nvSpPr>
            <p:cNvPr id="62471" name="Text Box 7"/>
            <p:cNvSpPr txBox="1">
              <a:spLocks noChangeArrowheads="1"/>
            </p:cNvSpPr>
            <p:nvPr/>
          </p:nvSpPr>
          <p:spPr bwMode="auto">
            <a:xfrm>
              <a:off x="146" y="3392"/>
              <a:ext cx="161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b="1">
                  <a:latin typeface="Arial" charset="0"/>
                </a:rPr>
                <a:t>Temporal lobe</a:t>
              </a:r>
            </a:p>
          </p:txBody>
        </p:sp>
        <p:sp>
          <p:nvSpPr>
            <p:cNvPr id="62472" name="Text Box 8"/>
            <p:cNvSpPr txBox="1">
              <a:spLocks noChangeArrowheads="1"/>
            </p:cNvSpPr>
            <p:nvPr/>
          </p:nvSpPr>
          <p:spPr bwMode="auto">
            <a:xfrm>
              <a:off x="4328" y="3392"/>
              <a:ext cx="155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b="1">
                  <a:latin typeface="Arial" charset="0"/>
                </a:rPr>
                <a:t>Occipital lobe</a:t>
              </a:r>
            </a:p>
          </p:txBody>
        </p:sp>
        <p:sp>
          <p:nvSpPr>
            <p:cNvPr id="62473" name="Text Box 9"/>
            <p:cNvSpPr txBox="1">
              <a:spLocks noChangeArrowheads="1"/>
            </p:cNvSpPr>
            <p:nvPr/>
          </p:nvSpPr>
          <p:spPr bwMode="auto">
            <a:xfrm>
              <a:off x="4201" y="725"/>
              <a:ext cx="142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b="1">
                  <a:latin typeface="Arial" charset="0"/>
                </a:rPr>
                <a:t>Parietal lobe</a:t>
              </a:r>
            </a:p>
          </p:txBody>
        </p:sp>
        <p:sp>
          <p:nvSpPr>
            <p:cNvPr id="62474" name="Text Box 10"/>
            <p:cNvSpPr txBox="1">
              <a:spLocks noChangeArrowheads="1"/>
            </p:cNvSpPr>
            <p:nvPr/>
          </p:nvSpPr>
          <p:spPr bwMode="auto">
            <a:xfrm>
              <a:off x="784" y="1405"/>
              <a:ext cx="1231"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Frontal</a:t>
              </a:r>
            </a:p>
            <a:p>
              <a:r>
                <a:rPr kumimoji="1" lang="en-US" sz="1600">
                  <a:latin typeface="Arial" charset="0"/>
                </a:rPr>
                <a:t>association</a:t>
              </a:r>
            </a:p>
            <a:p>
              <a:r>
                <a:rPr kumimoji="1" lang="en-US" sz="1600">
                  <a:latin typeface="Arial" charset="0"/>
                </a:rPr>
                <a:t>area</a:t>
              </a:r>
            </a:p>
          </p:txBody>
        </p:sp>
        <p:sp>
          <p:nvSpPr>
            <p:cNvPr id="62475" name="Text Box 11"/>
            <p:cNvSpPr txBox="1">
              <a:spLocks noChangeArrowheads="1"/>
            </p:cNvSpPr>
            <p:nvPr/>
          </p:nvSpPr>
          <p:spPr bwMode="auto">
            <a:xfrm>
              <a:off x="1390" y="2088"/>
              <a:ext cx="89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Speech</a:t>
              </a:r>
            </a:p>
          </p:txBody>
        </p:sp>
        <p:sp>
          <p:nvSpPr>
            <p:cNvPr id="62476" name="Text Box 12"/>
            <p:cNvSpPr txBox="1">
              <a:spLocks noChangeArrowheads="1"/>
            </p:cNvSpPr>
            <p:nvPr/>
          </p:nvSpPr>
          <p:spPr bwMode="auto">
            <a:xfrm>
              <a:off x="1732" y="2499"/>
              <a:ext cx="71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Smell</a:t>
              </a:r>
            </a:p>
          </p:txBody>
        </p:sp>
        <p:sp>
          <p:nvSpPr>
            <p:cNvPr id="62477" name="Text Box 13"/>
            <p:cNvSpPr txBox="1">
              <a:spLocks noChangeArrowheads="1"/>
            </p:cNvSpPr>
            <p:nvPr/>
          </p:nvSpPr>
          <p:spPr bwMode="auto">
            <a:xfrm>
              <a:off x="2476" y="2183"/>
              <a:ext cx="919"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Hearing</a:t>
              </a:r>
            </a:p>
          </p:txBody>
        </p:sp>
        <p:sp>
          <p:nvSpPr>
            <p:cNvPr id="62478" name="Text Box 14"/>
            <p:cNvSpPr txBox="1">
              <a:spLocks noChangeArrowheads="1"/>
            </p:cNvSpPr>
            <p:nvPr/>
          </p:nvSpPr>
          <p:spPr bwMode="auto">
            <a:xfrm>
              <a:off x="2413" y="2509"/>
              <a:ext cx="1231"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Auditory</a:t>
              </a:r>
            </a:p>
            <a:p>
              <a:r>
                <a:rPr kumimoji="1" lang="en-US" sz="1600">
                  <a:latin typeface="Arial" charset="0"/>
                </a:rPr>
                <a:t>association</a:t>
              </a:r>
            </a:p>
            <a:p>
              <a:r>
                <a:rPr kumimoji="1" lang="en-US" sz="1600">
                  <a:latin typeface="Arial" charset="0"/>
                </a:rPr>
                <a:t>area</a:t>
              </a:r>
            </a:p>
          </p:txBody>
        </p:sp>
        <p:sp>
          <p:nvSpPr>
            <p:cNvPr id="62479" name="Text Box 15"/>
            <p:cNvSpPr txBox="1">
              <a:spLocks noChangeArrowheads="1"/>
            </p:cNvSpPr>
            <p:nvPr/>
          </p:nvSpPr>
          <p:spPr bwMode="auto">
            <a:xfrm>
              <a:off x="3862" y="3064"/>
              <a:ext cx="75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Vision</a:t>
              </a:r>
            </a:p>
          </p:txBody>
        </p:sp>
        <p:sp>
          <p:nvSpPr>
            <p:cNvPr id="62480" name="Text Box 16"/>
            <p:cNvSpPr txBox="1">
              <a:spLocks noChangeArrowheads="1"/>
            </p:cNvSpPr>
            <p:nvPr/>
          </p:nvSpPr>
          <p:spPr bwMode="auto">
            <a:xfrm>
              <a:off x="4149" y="2228"/>
              <a:ext cx="123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Visual</a:t>
              </a:r>
            </a:p>
            <a:p>
              <a:r>
                <a:rPr kumimoji="1" lang="en-US" sz="1600">
                  <a:latin typeface="Arial" charset="0"/>
                </a:rPr>
                <a:t>association</a:t>
              </a:r>
            </a:p>
            <a:p>
              <a:r>
                <a:rPr kumimoji="1" lang="en-US" sz="1600">
                  <a:latin typeface="Arial" charset="0"/>
                </a:rPr>
                <a:t>area</a:t>
              </a:r>
            </a:p>
          </p:txBody>
        </p:sp>
        <p:sp>
          <p:nvSpPr>
            <p:cNvPr id="62481" name="Text Box 17"/>
            <p:cNvSpPr txBox="1">
              <a:spLocks noChangeArrowheads="1"/>
            </p:cNvSpPr>
            <p:nvPr/>
          </p:nvSpPr>
          <p:spPr bwMode="auto">
            <a:xfrm>
              <a:off x="3826" y="1244"/>
              <a:ext cx="1637"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kumimoji="1" lang="en-US" sz="1600">
                  <a:latin typeface="Arial" charset="0"/>
                </a:rPr>
                <a:t>Somatosensory</a:t>
              </a:r>
            </a:p>
            <a:p>
              <a:r>
                <a:rPr kumimoji="1" lang="en-US" sz="1600">
                  <a:latin typeface="Arial" charset="0"/>
                </a:rPr>
                <a:t>association</a:t>
              </a:r>
            </a:p>
            <a:p>
              <a:r>
                <a:rPr kumimoji="1" lang="en-US" sz="1600">
                  <a:latin typeface="Arial" charset="0"/>
                </a:rPr>
                <a:t>area</a:t>
              </a:r>
            </a:p>
          </p:txBody>
        </p:sp>
        <p:sp>
          <p:nvSpPr>
            <p:cNvPr id="62482" name="Text Box 18"/>
            <p:cNvSpPr txBox="1">
              <a:spLocks noChangeArrowheads="1"/>
            </p:cNvSpPr>
            <p:nvPr/>
          </p:nvSpPr>
          <p:spPr bwMode="auto">
            <a:xfrm>
              <a:off x="3733" y="1992"/>
              <a:ext cx="96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Reading</a:t>
              </a:r>
            </a:p>
          </p:txBody>
        </p:sp>
        <p:sp>
          <p:nvSpPr>
            <p:cNvPr id="62483" name="Text Box 19"/>
            <p:cNvSpPr txBox="1">
              <a:spLocks noChangeArrowheads="1"/>
            </p:cNvSpPr>
            <p:nvPr/>
          </p:nvSpPr>
          <p:spPr bwMode="auto">
            <a:xfrm>
              <a:off x="2791" y="1451"/>
              <a:ext cx="89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Speech</a:t>
              </a:r>
            </a:p>
          </p:txBody>
        </p:sp>
        <p:sp>
          <p:nvSpPr>
            <p:cNvPr id="62484" name="Text Box 20"/>
            <p:cNvSpPr txBox="1">
              <a:spLocks noChangeArrowheads="1"/>
            </p:cNvSpPr>
            <p:nvPr/>
          </p:nvSpPr>
          <p:spPr bwMode="auto">
            <a:xfrm>
              <a:off x="2739" y="1752"/>
              <a:ext cx="710"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Taste</a:t>
              </a:r>
            </a:p>
          </p:txBody>
        </p:sp>
        <p:sp>
          <p:nvSpPr>
            <p:cNvPr id="62485" name="Text Box 21"/>
            <p:cNvSpPr txBox="1">
              <a:spLocks noChangeArrowheads="1"/>
            </p:cNvSpPr>
            <p:nvPr/>
          </p:nvSpPr>
          <p:spPr bwMode="auto">
            <a:xfrm rot="-3600000">
              <a:off x="1725" y="1331"/>
              <a:ext cx="234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Somatosensory cortex</a:t>
              </a:r>
            </a:p>
          </p:txBody>
        </p:sp>
        <p:sp>
          <p:nvSpPr>
            <p:cNvPr id="62486" name="Text Box 22"/>
            <p:cNvSpPr txBox="1">
              <a:spLocks noChangeArrowheads="1"/>
            </p:cNvSpPr>
            <p:nvPr/>
          </p:nvSpPr>
          <p:spPr bwMode="auto">
            <a:xfrm rot="-3600000">
              <a:off x="1832" y="1189"/>
              <a:ext cx="139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kumimoji="1" lang="en-US" sz="1600">
                  <a:latin typeface="Arial" charset="0"/>
                </a:rPr>
                <a:t>Motor cortex</a:t>
              </a:r>
            </a:p>
          </p:txBody>
        </p:sp>
        <p:sp>
          <p:nvSpPr>
            <p:cNvPr id="62487" name="Line 23"/>
            <p:cNvSpPr>
              <a:spLocks noChangeShapeType="1"/>
            </p:cNvSpPr>
            <p:nvPr/>
          </p:nvSpPr>
          <p:spPr bwMode="auto">
            <a:xfrm flipH="1">
              <a:off x="944" y="3136"/>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2488" name="Line 24"/>
            <p:cNvSpPr>
              <a:spLocks noChangeShapeType="1"/>
            </p:cNvSpPr>
            <p:nvPr/>
          </p:nvSpPr>
          <p:spPr bwMode="auto">
            <a:xfrm>
              <a:off x="4472" y="3224"/>
              <a:ext cx="52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2489" name="Line 25"/>
            <p:cNvSpPr>
              <a:spLocks noChangeShapeType="1"/>
            </p:cNvSpPr>
            <p:nvPr/>
          </p:nvSpPr>
          <p:spPr bwMode="auto">
            <a:xfrm flipH="1">
              <a:off x="4000" y="904"/>
              <a:ext cx="48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2490" name="Line 26"/>
            <p:cNvSpPr>
              <a:spLocks noChangeShapeType="1"/>
            </p:cNvSpPr>
            <p:nvPr/>
          </p:nvSpPr>
          <p:spPr bwMode="auto">
            <a:xfrm>
              <a:off x="1200" y="912"/>
              <a:ext cx="288"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45_01a_system_flow-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68040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381000"/>
            <a:ext cx="891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Sorry for the very superficial treatment!  You will get more information when you take physiology!!!</a:t>
            </a:r>
          </a:p>
        </p:txBody>
      </p:sp>
      <p:sp>
        <p:nvSpPr>
          <p:cNvPr id="63491" name="Rectangle 3"/>
          <p:cNvSpPr>
            <a:spLocks noChangeArrowheads="1"/>
          </p:cNvSpPr>
          <p:nvPr/>
        </p:nvSpPr>
        <p:spPr bwMode="auto">
          <a:xfrm>
            <a:off x="838200" y="2209800"/>
            <a:ext cx="702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Next…Sensory Systems. Please read chapter 46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334963"/>
            <a:ext cx="8915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Biol 2022, Lecture 21</a:t>
            </a:r>
          </a:p>
          <a:p>
            <a:r>
              <a:rPr lang="en-US" sz="1400"/>
              <a:t>Study questions</a:t>
            </a:r>
          </a:p>
          <a:p>
            <a:endParaRPr lang="en-US" sz="1400"/>
          </a:p>
          <a:p>
            <a:r>
              <a:rPr lang="en-US" sz="1400">
                <a:cs typeface="Times New Roman" charset="0"/>
              </a:rPr>
              <a:t>1)	</a:t>
            </a:r>
            <a:r>
              <a:rPr lang="en-US" sz="1400">
                <a:ea typeface="Times New Roman" charset="0"/>
                <a:cs typeface="Times New Roman" charset="0"/>
              </a:rPr>
              <a:t>How do glial cells differ from neurons?</a:t>
            </a:r>
          </a:p>
          <a:p>
            <a:r>
              <a:rPr lang="en-US" sz="1400">
                <a:cs typeface="Times New Roman" charset="0"/>
              </a:rPr>
              <a:t>2)	</a:t>
            </a:r>
            <a:r>
              <a:rPr lang="en-US" sz="1400">
                <a:ea typeface="Times New Roman" charset="0"/>
                <a:cs typeface="Times New Roman" charset="0"/>
              </a:rPr>
              <a:t>What are the 3 parts of a neuron? What are the functions of the axon and dendrites?</a:t>
            </a:r>
          </a:p>
          <a:p>
            <a:r>
              <a:rPr lang="en-US" sz="1400">
                <a:cs typeface="Times New Roman" charset="0"/>
              </a:rPr>
              <a:t>3)	</a:t>
            </a:r>
            <a:r>
              <a:rPr lang="en-US" sz="1400">
                <a:ea typeface="Times New Roman" charset="0"/>
                <a:cs typeface="Times New Roman" charset="0"/>
              </a:rPr>
              <a:t>What types of cells are excitable?</a:t>
            </a:r>
          </a:p>
          <a:p>
            <a:r>
              <a:rPr lang="en-US" sz="1400">
                <a:cs typeface="Times New Roman" charset="0"/>
              </a:rPr>
              <a:t>4)	</a:t>
            </a:r>
            <a:r>
              <a:rPr lang="en-US" sz="1400">
                <a:ea typeface="Times New Roman" charset="0"/>
                <a:cs typeface="Times New Roman" charset="0"/>
              </a:rPr>
              <a:t>How does the resting membrane potential of a neuron come about? Be able to discuss the role 	of ion concentrations (Na+, K+, A-, Cl-),  and selective permeability of the plasma membrane. </a:t>
            </a:r>
          </a:p>
          <a:p>
            <a:r>
              <a:rPr lang="en-US" sz="1400">
                <a:cs typeface="Times New Roman" charset="0"/>
              </a:rPr>
              <a:t>5)	</a:t>
            </a:r>
            <a:r>
              <a:rPr lang="en-US" sz="1400">
                <a:ea typeface="Times New Roman" charset="0"/>
                <a:cs typeface="Times New Roman" charset="0"/>
              </a:rPr>
              <a:t>How does active transport maintain the resting membrane potential? What is the resting 	membrane potential in millivolts?</a:t>
            </a:r>
          </a:p>
          <a:p>
            <a:r>
              <a:rPr lang="en-US" sz="1400">
                <a:cs typeface="Times New Roman" charset="0"/>
              </a:rPr>
              <a:t>6)	</a:t>
            </a:r>
            <a:r>
              <a:rPr lang="en-US" sz="1400">
                <a:ea typeface="Times New Roman" charset="0"/>
                <a:cs typeface="Times New Roman" charset="0"/>
              </a:rPr>
              <a:t>What is an action potential? What is its</a:t>
            </a:r>
            <a:r>
              <a:rPr lang="ja-JP" altLang="en-US" sz="1400">
                <a:ea typeface="Times New Roman" charset="0"/>
                <a:cs typeface="Times New Roman" charset="0"/>
              </a:rPr>
              <a:t>’</a:t>
            </a:r>
            <a:r>
              <a:rPr lang="en-US" sz="1400">
                <a:ea typeface="Times New Roman" charset="0"/>
                <a:cs typeface="Times New Roman" charset="0"/>
              </a:rPr>
              <a:t> function?</a:t>
            </a:r>
          </a:p>
          <a:p>
            <a:r>
              <a:rPr lang="en-US" sz="1400">
                <a:cs typeface="Times New Roman" charset="0"/>
              </a:rPr>
              <a:t>7)	</a:t>
            </a:r>
            <a:r>
              <a:rPr lang="en-US" sz="1400">
                <a:ea typeface="Times New Roman" charset="0"/>
                <a:cs typeface="Times New Roman" charset="0"/>
              </a:rPr>
              <a:t>During an action potential, what happens during depolarization? Repolarization?</a:t>
            </a:r>
          </a:p>
          <a:p>
            <a:r>
              <a:rPr lang="en-US" sz="1400">
                <a:cs typeface="Times New Roman" charset="0"/>
              </a:rPr>
              <a:t>8)	</a:t>
            </a:r>
            <a:r>
              <a:rPr lang="en-US" sz="1400">
                <a:ea typeface="Times New Roman" charset="0"/>
                <a:cs typeface="Times New Roman" charset="0"/>
              </a:rPr>
              <a:t>How are action potentials conducted:</a:t>
            </a:r>
          </a:p>
          <a:p>
            <a:r>
              <a:rPr lang="en-US" sz="1400">
                <a:cs typeface="Times New Roman" charset="0"/>
              </a:rPr>
              <a:t>a.	</a:t>
            </a:r>
            <a:r>
              <a:rPr lang="en-US" sz="1400">
                <a:ea typeface="Times New Roman" charset="0"/>
                <a:cs typeface="Times New Roman" charset="0"/>
              </a:rPr>
              <a:t>Along unmylenated axons?</a:t>
            </a:r>
          </a:p>
          <a:p>
            <a:r>
              <a:rPr lang="en-US" sz="1400">
                <a:cs typeface="Times New Roman" charset="0"/>
              </a:rPr>
              <a:t>b.	</a:t>
            </a:r>
            <a:r>
              <a:rPr lang="en-US" sz="1400">
                <a:ea typeface="Times New Roman" charset="0"/>
                <a:cs typeface="Times New Roman" charset="0"/>
              </a:rPr>
              <a:t>Along mylenated axons?</a:t>
            </a:r>
          </a:p>
          <a:p>
            <a:r>
              <a:rPr lang="en-US" sz="1400">
                <a:cs typeface="Times New Roman" charset="0"/>
              </a:rPr>
              <a:t>9)	</a:t>
            </a:r>
            <a:r>
              <a:rPr lang="en-US" sz="1400">
                <a:ea typeface="Times New Roman" charset="0"/>
                <a:cs typeface="Times New Roman" charset="0"/>
              </a:rPr>
              <a:t>How does an action potential </a:t>
            </a:r>
            <a:r>
              <a:rPr lang="ja-JP" altLang="en-US" sz="1400">
                <a:ea typeface="Times New Roman" charset="0"/>
                <a:cs typeface="Times New Roman" charset="0"/>
              </a:rPr>
              <a:t>“</a:t>
            </a:r>
            <a:r>
              <a:rPr lang="en-US" sz="1400">
                <a:ea typeface="Times New Roman" charset="0"/>
                <a:cs typeface="Times New Roman" charset="0"/>
              </a:rPr>
              <a:t>move</a:t>
            </a:r>
            <a:r>
              <a:rPr lang="ja-JP" altLang="en-US" sz="1400">
                <a:ea typeface="Times New Roman" charset="0"/>
                <a:cs typeface="Times New Roman" charset="0"/>
              </a:rPr>
              <a:t>”</a:t>
            </a:r>
            <a:r>
              <a:rPr lang="en-US" sz="1400">
                <a:ea typeface="Times New Roman" charset="0"/>
                <a:cs typeface="Times New Roman" charset="0"/>
              </a:rPr>
              <a:t> from cell to cell when there are spaces between cells 	called synapses?</a:t>
            </a:r>
          </a:p>
          <a:p>
            <a:r>
              <a:rPr lang="en-US" sz="1400">
                <a:cs typeface="Times New Roman" charset="0"/>
              </a:rPr>
              <a:t>10)	</a:t>
            </a:r>
            <a:r>
              <a:rPr lang="en-US" sz="1400">
                <a:ea typeface="Times New Roman" charset="0"/>
                <a:cs typeface="Times New Roman" charset="0"/>
              </a:rPr>
              <a:t>What are the components of the central nervous system (CNS)?</a:t>
            </a:r>
          </a:p>
          <a:p>
            <a:r>
              <a:rPr lang="en-US" sz="1400">
                <a:cs typeface="Times New Roman" charset="0"/>
              </a:rPr>
              <a:t>11)	</a:t>
            </a:r>
            <a:r>
              <a:rPr lang="en-US" sz="1400">
                <a:ea typeface="Times New Roman" charset="0"/>
                <a:cs typeface="Times New Roman" charset="0"/>
              </a:rPr>
              <a:t>Be able to identify the fore, mid, and hindbrain in a figure.  Name one structure and and its</a:t>
            </a:r>
            <a:r>
              <a:rPr lang="ja-JP" altLang="en-US" sz="1400">
                <a:ea typeface="Times New Roman" charset="0"/>
                <a:cs typeface="Times New Roman" charset="0"/>
              </a:rPr>
              <a:t>’</a:t>
            </a:r>
            <a:r>
              <a:rPr lang="en-US" sz="1400">
                <a:ea typeface="Times New Roman" charset="0"/>
                <a:cs typeface="Times New Roman" charset="0"/>
              </a:rPr>
              <a:t> 	function for each part of the brain. </a:t>
            </a:r>
          </a:p>
          <a:p>
            <a:r>
              <a:rPr lang="en-US" sz="1400">
                <a:cs typeface="Times New Roman" charset="0"/>
              </a:rPr>
              <a:t>12)	</a:t>
            </a:r>
            <a:r>
              <a:rPr lang="en-US" sz="1400">
                <a:ea typeface="Times New Roman" charset="0"/>
                <a:cs typeface="Times New Roman" charset="0"/>
              </a:rPr>
              <a:t>How do the sensory and motor systems differ?</a:t>
            </a:r>
          </a:p>
          <a:p>
            <a:r>
              <a:rPr lang="en-US" sz="1400">
                <a:cs typeface="Times New Roman" charset="0"/>
              </a:rPr>
              <a:t>13)	</a:t>
            </a:r>
            <a:r>
              <a:rPr lang="en-US" sz="1400">
                <a:ea typeface="Times New Roman" charset="0"/>
                <a:cs typeface="Times New Roman" charset="0"/>
              </a:rPr>
              <a:t>In the motor system, how do somatic and autonomic nerves differ?</a:t>
            </a:r>
          </a:p>
          <a:p>
            <a:r>
              <a:rPr lang="en-US" sz="1400">
                <a:cs typeface="Times New Roman" charset="0"/>
              </a:rPr>
              <a:t>14)	</a:t>
            </a:r>
            <a:r>
              <a:rPr lang="en-US" sz="1400">
                <a:ea typeface="Times New Roman" charset="0"/>
                <a:cs typeface="Times New Roman" charset="0"/>
              </a:rPr>
              <a:t>In autonomic nerves, how do the sympathetic and parasympathetic nerves differ? Be able to 	give examples of each type.</a:t>
            </a:r>
            <a:r>
              <a:rPr lang="en-US" sz="1800">
                <a:ea typeface="Times New Roman" charset="0"/>
                <a:cs typeface="Times New Roman" charset="0"/>
              </a:rPr>
              <a:t> </a:t>
            </a:r>
          </a:p>
          <a:p>
            <a:endParaRPr lang="en-US">
              <a:ea typeface="Times New Roman" charset="0"/>
              <a:cs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200400" y="3048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endParaRPr lang="en-US">
              <a:latin typeface="Arial" charset="0"/>
            </a:endParaRPr>
          </a:p>
        </p:txBody>
      </p:sp>
      <p:sp>
        <p:nvSpPr>
          <p:cNvPr id="18435" name="Rectangle 3"/>
          <p:cNvSpPr>
            <a:spLocks noChangeArrowheads="1"/>
          </p:cNvSpPr>
          <p:nvPr/>
        </p:nvSpPr>
        <p:spPr bwMode="auto">
          <a:xfrm>
            <a:off x="457200" y="1143000"/>
            <a:ext cx="823753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-Animals use nervous systems to sense the world around them (in the form of stimuli) and to react rapidly to these stimuli.</a:t>
            </a:r>
          </a:p>
          <a:p>
            <a:endParaRPr lang="en-US" dirty="0"/>
          </a:p>
          <a:p>
            <a:r>
              <a:rPr lang="en-US" dirty="0"/>
              <a:t>-Cnidarians have diffuse nervous systems, most other animals have cephalization (a CNS, brain and nerve chords) and a PNS.</a:t>
            </a:r>
          </a:p>
          <a:p>
            <a:endParaRPr lang="en-US" dirty="0"/>
          </a:p>
          <a:p>
            <a:r>
              <a:rPr lang="en-US" dirty="0"/>
              <a:t>The CNS (central nervous system) integrates sensory inputs and produces motor outputs. The PNS (peripheral nervous system) senses inputs (it has sensory neurons)</a:t>
            </a:r>
          </a:p>
          <a:p>
            <a:r>
              <a:rPr lang="en-US" dirty="0"/>
              <a:t>And it relays inputs to muscles or glands (motor neurons).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simplest form of response to a stimulus is called a reflex. The knee-jerk reflex is a great example.</a:t>
            </a:r>
          </a:p>
        </p:txBody>
      </p:sp>
      <p:grpSp>
        <p:nvGrpSpPr>
          <p:cNvPr id="19459" name="Group 3"/>
          <p:cNvGrpSpPr>
            <a:grpSpLocks/>
          </p:cNvGrpSpPr>
          <p:nvPr/>
        </p:nvGrpSpPr>
        <p:grpSpPr bwMode="auto">
          <a:xfrm>
            <a:off x="-2049463" y="201613"/>
            <a:ext cx="11196638" cy="6656387"/>
            <a:chOff x="-1440" y="-288"/>
            <a:chExt cx="7053" cy="4193"/>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 y="724"/>
              <a:ext cx="3696" cy="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5"/>
            <p:cNvSpPr>
              <a:spLocks noChangeShapeType="1"/>
            </p:cNvSpPr>
            <p:nvPr/>
          </p:nvSpPr>
          <p:spPr bwMode="auto">
            <a:xfrm flipV="1">
              <a:off x="4032" y="1680"/>
              <a:ext cx="432"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62" name="Rectangle 6"/>
            <p:cNvSpPr>
              <a:spLocks noChangeArrowheads="1"/>
            </p:cNvSpPr>
            <p:nvPr/>
          </p:nvSpPr>
          <p:spPr bwMode="auto">
            <a:xfrm>
              <a:off x="4467" y="1240"/>
              <a:ext cx="100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     Sensory neurons </a:t>
              </a:r>
              <a:br>
                <a:rPr kumimoji="1" lang="en-US" sz="1200">
                  <a:latin typeface="Arial" charset="0"/>
                </a:rPr>
              </a:br>
              <a:r>
                <a:rPr kumimoji="1" lang="en-US" sz="1200">
                  <a:latin typeface="Arial" charset="0"/>
                </a:rPr>
                <a:t>from the quadriceps </a:t>
              </a:r>
              <a:br>
                <a:rPr kumimoji="1" lang="en-US" sz="1200">
                  <a:latin typeface="Arial" charset="0"/>
                </a:rPr>
              </a:br>
              <a:r>
                <a:rPr kumimoji="1" lang="en-US" sz="1200">
                  <a:latin typeface="Arial" charset="0"/>
                </a:rPr>
                <a:t>also communicate</a:t>
              </a:r>
            </a:p>
            <a:p>
              <a:r>
                <a:rPr kumimoji="1" lang="en-US" sz="1200">
                  <a:latin typeface="Arial" charset="0"/>
                </a:rPr>
                <a:t>with </a:t>
              </a:r>
              <a:r>
                <a:rPr kumimoji="1" lang="en-US" sz="1200" b="1">
                  <a:latin typeface="Arial" charset="0"/>
                </a:rPr>
                <a:t>interneurons</a:t>
              </a:r>
              <a:r>
                <a:rPr kumimoji="1" lang="en-US" sz="1200">
                  <a:latin typeface="Arial" charset="0"/>
                </a:rPr>
                <a:t> </a:t>
              </a:r>
              <a:br>
                <a:rPr kumimoji="1" lang="en-US" sz="1200">
                  <a:latin typeface="Arial" charset="0"/>
                </a:rPr>
              </a:br>
              <a:r>
                <a:rPr kumimoji="1" lang="en-US" sz="1200">
                  <a:latin typeface="Arial" charset="0"/>
                </a:rPr>
                <a:t>in the spinal cord.</a:t>
              </a:r>
            </a:p>
          </p:txBody>
        </p:sp>
        <p:sp>
          <p:nvSpPr>
            <p:cNvPr id="19463" name="Rectangle 7"/>
            <p:cNvSpPr>
              <a:spLocks noChangeArrowheads="1"/>
            </p:cNvSpPr>
            <p:nvPr/>
          </p:nvSpPr>
          <p:spPr bwMode="auto">
            <a:xfrm>
              <a:off x="4494" y="2272"/>
              <a:ext cx="1119"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     The interneurons </a:t>
              </a:r>
              <a:br>
                <a:rPr kumimoji="1" lang="en-US" sz="1200">
                  <a:latin typeface="Arial" charset="0"/>
                </a:rPr>
              </a:br>
              <a:r>
                <a:rPr kumimoji="1" lang="en-US" sz="1200">
                  <a:latin typeface="Arial" charset="0"/>
                </a:rPr>
                <a:t>inhibit motor neurons </a:t>
              </a:r>
              <a:br>
                <a:rPr kumimoji="1" lang="en-US" sz="1200">
                  <a:latin typeface="Arial" charset="0"/>
                </a:rPr>
              </a:br>
              <a:r>
                <a:rPr kumimoji="1" lang="en-US" sz="1200">
                  <a:latin typeface="Arial" charset="0"/>
                </a:rPr>
                <a:t>that supply the </a:t>
              </a:r>
              <a:br>
                <a:rPr kumimoji="1" lang="en-US" sz="1200">
                  <a:latin typeface="Arial" charset="0"/>
                </a:rPr>
              </a:br>
              <a:r>
                <a:rPr kumimoji="1" lang="en-US" sz="1200">
                  <a:latin typeface="Arial" charset="0"/>
                </a:rPr>
                <a:t>hamstring (flexor) </a:t>
              </a:r>
              <a:br>
                <a:rPr kumimoji="1" lang="en-US" sz="1200">
                  <a:latin typeface="Arial" charset="0"/>
                </a:rPr>
              </a:br>
              <a:r>
                <a:rPr kumimoji="1" lang="en-US" sz="1200">
                  <a:latin typeface="Arial" charset="0"/>
                </a:rPr>
                <a:t>muscle. This inhibition </a:t>
              </a:r>
              <a:br>
                <a:rPr kumimoji="1" lang="en-US" sz="1200">
                  <a:latin typeface="Arial" charset="0"/>
                </a:rPr>
              </a:br>
              <a:r>
                <a:rPr kumimoji="1" lang="en-US" sz="1200">
                  <a:latin typeface="Arial" charset="0"/>
                </a:rPr>
                <a:t>prevents the hamstring </a:t>
              </a:r>
              <a:br>
                <a:rPr kumimoji="1" lang="en-US" sz="1200">
                  <a:latin typeface="Arial" charset="0"/>
                </a:rPr>
              </a:br>
              <a:r>
                <a:rPr kumimoji="1" lang="en-US" sz="1200">
                  <a:latin typeface="Arial" charset="0"/>
                </a:rPr>
                <a:t>from contracting, </a:t>
              </a:r>
            </a:p>
            <a:p>
              <a:r>
                <a:rPr kumimoji="1" lang="en-US" sz="1200">
                  <a:latin typeface="Arial" charset="0"/>
                </a:rPr>
                <a:t>which would resist </a:t>
              </a:r>
              <a:br>
                <a:rPr kumimoji="1" lang="en-US" sz="1200">
                  <a:latin typeface="Arial" charset="0"/>
                </a:rPr>
              </a:br>
              <a:r>
                <a:rPr kumimoji="1" lang="en-US" sz="1200">
                  <a:latin typeface="Arial" charset="0"/>
                </a:rPr>
                <a:t>the action of </a:t>
              </a:r>
              <a:br>
                <a:rPr kumimoji="1" lang="en-US" sz="1200">
                  <a:latin typeface="Arial" charset="0"/>
                </a:rPr>
              </a:br>
              <a:r>
                <a:rPr kumimoji="1" lang="en-US" sz="1200">
                  <a:latin typeface="Arial" charset="0"/>
                </a:rPr>
                <a:t>the quadriceps.</a:t>
              </a:r>
            </a:p>
          </p:txBody>
        </p:sp>
        <p:sp>
          <p:nvSpPr>
            <p:cNvPr id="19464" name="Line 8"/>
            <p:cNvSpPr>
              <a:spLocks noChangeShapeType="1"/>
            </p:cNvSpPr>
            <p:nvPr/>
          </p:nvSpPr>
          <p:spPr bwMode="auto">
            <a:xfrm>
              <a:off x="4032" y="2160"/>
              <a:ext cx="480" cy="7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65" name="Line 9"/>
            <p:cNvSpPr>
              <a:spLocks noChangeShapeType="1"/>
            </p:cNvSpPr>
            <p:nvPr/>
          </p:nvSpPr>
          <p:spPr bwMode="auto">
            <a:xfrm>
              <a:off x="4480" y="1288"/>
              <a:ext cx="0" cy="5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66" name="Line 10"/>
            <p:cNvSpPr>
              <a:spLocks noChangeShapeType="1"/>
            </p:cNvSpPr>
            <p:nvPr/>
          </p:nvSpPr>
          <p:spPr bwMode="auto">
            <a:xfrm>
              <a:off x="4512" y="2320"/>
              <a:ext cx="0" cy="11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67" name="Rectangle 11"/>
            <p:cNvSpPr>
              <a:spLocks noChangeArrowheads="1"/>
            </p:cNvSpPr>
            <p:nvPr/>
          </p:nvSpPr>
          <p:spPr bwMode="auto">
            <a:xfrm>
              <a:off x="2937" y="436"/>
              <a:ext cx="24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     The sensory neurons communicate with </a:t>
              </a:r>
            </a:p>
            <a:p>
              <a:r>
                <a:rPr kumimoji="1" lang="en-US" sz="1200" b="1">
                  <a:latin typeface="Arial" charset="0"/>
                </a:rPr>
                <a:t>motor neurons</a:t>
              </a:r>
              <a:r>
                <a:rPr kumimoji="1" lang="en-US" sz="1200">
                  <a:latin typeface="Arial" charset="0"/>
                </a:rPr>
                <a:t> that supply the quadriceps. The </a:t>
              </a:r>
            </a:p>
            <a:p>
              <a:r>
                <a:rPr kumimoji="1" lang="en-US" sz="1200">
                  <a:latin typeface="Arial" charset="0"/>
                </a:rPr>
                <a:t>motor neurons convey signals to the quadriceps, </a:t>
              </a:r>
            </a:p>
            <a:p>
              <a:r>
                <a:rPr kumimoji="1" lang="en-US" sz="1200">
                  <a:latin typeface="Arial" charset="0"/>
                </a:rPr>
                <a:t>causing it to contract and jerking the lower leg forward.</a:t>
              </a:r>
            </a:p>
          </p:txBody>
        </p:sp>
        <p:sp>
          <p:nvSpPr>
            <p:cNvPr id="19468" name="Oval 12"/>
            <p:cNvSpPr>
              <a:spLocks noChangeArrowheads="1"/>
            </p:cNvSpPr>
            <p:nvPr/>
          </p:nvSpPr>
          <p:spPr bwMode="auto">
            <a:xfrm>
              <a:off x="-1440" y="-288"/>
              <a:ext cx="120" cy="120"/>
            </a:xfrm>
            <a:prstGeom prst="ellipse">
              <a:avLst/>
            </a:prstGeom>
            <a:gradFill rotWithShape="0">
              <a:gsLst>
                <a:gs pos="0">
                  <a:schemeClr val="accent1"/>
                </a:gs>
                <a:gs pos="100000">
                  <a:schemeClr val="bg1"/>
                </a:gs>
              </a:gsLst>
              <a:lin ang="5400000" scaled="1"/>
            </a:gradFill>
            <a:ln w="25400">
              <a:solidFill>
                <a:schemeClr val="tx1"/>
              </a:solidFill>
              <a:round/>
              <a:headEnd/>
              <a:tailEnd/>
            </a:ln>
          </p:spPr>
          <p:txBody>
            <a:bodyPr wrap="none" lIns="92075" tIns="46038" rIns="92075" bIns="46038" anchor="ctr"/>
            <a:lstStyle/>
            <a:p>
              <a:endParaRPr lang="es-ES_tradnl"/>
            </a:p>
          </p:txBody>
        </p:sp>
        <p:grpSp>
          <p:nvGrpSpPr>
            <p:cNvPr id="19469" name="Group 13"/>
            <p:cNvGrpSpPr>
              <a:grpSpLocks/>
            </p:cNvGrpSpPr>
            <p:nvPr/>
          </p:nvGrpSpPr>
          <p:grpSpPr bwMode="auto">
            <a:xfrm>
              <a:off x="2943" y="431"/>
              <a:ext cx="169" cy="173"/>
              <a:chOff x="400" y="592"/>
              <a:chExt cx="169" cy="173"/>
            </a:xfrm>
          </p:grpSpPr>
          <p:sp>
            <p:nvSpPr>
              <p:cNvPr id="19513" name="AutoShape 14"/>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14" name="Rectangle 15"/>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4</a:t>
                </a:r>
                <a:endParaRPr kumimoji="1" lang="en-US" sz="1200" b="1">
                  <a:latin typeface="Arial" charset="0"/>
                </a:endParaRPr>
              </a:p>
            </p:txBody>
          </p:sp>
        </p:grpSp>
        <p:grpSp>
          <p:nvGrpSpPr>
            <p:cNvPr id="19470" name="Group 16"/>
            <p:cNvGrpSpPr>
              <a:grpSpLocks/>
            </p:cNvGrpSpPr>
            <p:nvPr/>
          </p:nvGrpSpPr>
          <p:grpSpPr bwMode="auto">
            <a:xfrm>
              <a:off x="4495" y="1239"/>
              <a:ext cx="169" cy="173"/>
              <a:chOff x="400" y="592"/>
              <a:chExt cx="169" cy="173"/>
            </a:xfrm>
          </p:grpSpPr>
          <p:sp>
            <p:nvSpPr>
              <p:cNvPr id="19511" name="AutoShape 17"/>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12" name="Rectangle 18"/>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5</a:t>
                </a:r>
                <a:endParaRPr kumimoji="1" lang="en-US" sz="1200" b="1">
                  <a:latin typeface="Arial" charset="0"/>
                </a:endParaRPr>
              </a:p>
            </p:txBody>
          </p:sp>
        </p:grpSp>
        <p:grpSp>
          <p:nvGrpSpPr>
            <p:cNvPr id="19471" name="Group 19"/>
            <p:cNvGrpSpPr>
              <a:grpSpLocks/>
            </p:cNvGrpSpPr>
            <p:nvPr/>
          </p:nvGrpSpPr>
          <p:grpSpPr bwMode="auto">
            <a:xfrm>
              <a:off x="4524" y="2271"/>
              <a:ext cx="169" cy="173"/>
              <a:chOff x="400" y="592"/>
              <a:chExt cx="169" cy="173"/>
            </a:xfrm>
          </p:grpSpPr>
          <p:sp>
            <p:nvSpPr>
              <p:cNvPr id="19509" name="AutoShape 20"/>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10" name="Rectangle 21"/>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6</a:t>
                </a:r>
                <a:endParaRPr kumimoji="1" lang="en-US" sz="1200" b="1">
                  <a:latin typeface="Arial" charset="0"/>
                </a:endParaRPr>
              </a:p>
            </p:txBody>
          </p:sp>
        </p:grpSp>
        <p:sp>
          <p:nvSpPr>
            <p:cNvPr id="19472" name="Rectangle 22"/>
            <p:cNvSpPr>
              <a:spLocks noChangeArrowheads="1"/>
            </p:cNvSpPr>
            <p:nvPr/>
          </p:nvSpPr>
          <p:spPr bwMode="auto">
            <a:xfrm>
              <a:off x="199" y="3272"/>
              <a:ext cx="106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r"/>
              <a:r>
                <a:rPr kumimoji="1" lang="en-US" sz="1200">
                  <a:latin typeface="Arial" charset="0"/>
                </a:rPr>
                <a:t>The reflex is </a:t>
              </a:r>
            </a:p>
            <a:p>
              <a:pPr algn="r"/>
              <a:r>
                <a:rPr kumimoji="1" lang="en-US" sz="1200">
                  <a:latin typeface="Arial" charset="0"/>
                </a:rPr>
                <a:t>initiated by tapping </a:t>
              </a:r>
            </a:p>
            <a:p>
              <a:pPr algn="r"/>
              <a:r>
                <a:rPr kumimoji="1" lang="en-US" sz="1200">
                  <a:latin typeface="Arial" charset="0"/>
                </a:rPr>
                <a:t>the tendon connected </a:t>
              </a:r>
            </a:p>
            <a:p>
              <a:pPr algn="r"/>
              <a:r>
                <a:rPr kumimoji="1" lang="en-US" sz="1200">
                  <a:latin typeface="Arial" charset="0"/>
                </a:rPr>
                <a:t>to the quadriceps </a:t>
              </a:r>
            </a:p>
            <a:p>
              <a:pPr algn="r"/>
              <a:r>
                <a:rPr kumimoji="1" lang="en-US" sz="1200">
                  <a:latin typeface="Arial" charset="0"/>
                </a:rPr>
                <a:t>(extensor) muscle.</a:t>
              </a:r>
            </a:p>
          </p:txBody>
        </p:sp>
        <p:grpSp>
          <p:nvGrpSpPr>
            <p:cNvPr id="19473" name="Group 23"/>
            <p:cNvGrpSpPr>
              <a:grpSpLocks/>
            </p:cNvGrpSpPr>
            <p:nvPr/>
          </p:nvGrpSpPr>
          <p:grpSpPr bwMode="auto">
            <a:xfrm>
              <a:off x="475" y="3263"/>
              <a:ext cx="169" cy="173"/>
              <a:chOff x="400" y="592"/>
              <a:chExt cx="169" cy="173"/>
            </a:xfrm>
          </p:grpSpPr>
          <p:sp>
            <p:nvSpPr>
              <p:cNvPr id="19507" name="AutoShape 24"/>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08" name="Rectangle 25"/>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1</a:t>
                </a:r>
                <a:endParaRPr kumimoji="1" lang="en-US" sz="1200" b="1">
                  <a:latin typeface="Arial" charset="0"/>
                </a:endParaRPr>
              </a:p>
            </p:txBody>
          </p:sp>
        </p:grpSp>
        <p:sp>
          <p:nvSpPr>
            <p:cNvPr id="19474" name="Line 26"/>
            <p:cNvSpPr>
              <a:spLocks noChangeShapeType="1"/>
            </p:cNvSpPr>
            <p:nvPr/>
          </p:nvSpPr>
          <p:spPr bwMode="auto">
            <a:xfrm>
              <a:off x="1240" y="3336"/>
              <a:ext cx="0" cy="5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75" name="Rectangle 27"/>
            <p:cNvSpPr>
              <a:spLocks noChangeArrowheads="1"/>
            </p:cNvSpPr>
            <p:nvPr/>
          </p:nvSpPr>
          <p:spPr bwMode="auto">
            <a:xfrm>
              <a:off x="224" y="432"/>
              <a:ext cx="9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    Sensors detect</a:t>
              </a:r>
            </a:p>
            <a:p>
              <a:r>
                <a:rPr kumimoji="1" lang="en-US" sz="1200">
                  <a:latin typeface="Arial" charset="0"/>
                </a:rPr>
                <a:t>a sudden stretch in </a:t>
              </a:r>
            </a:p>
            <a:p>
              <a:r>
                <a:rPr kumimoji="1" lang="en-US" sz="1200">
                  <a:latin typeface="Arial" charset="0"/>
                </a:rPr>
                <a:t>the quadriceps.</a:t>
              </a:r>
            </a:p>
          </p:txBody>
        </p:sp>
        <p:grpSp>
          <p:nvGrpSpPr>
            <p:cNvPr id="19476" name="Group 28"/>
            <p:cNvGrpSpPr>
              <a:grpSpLocks/>
            </p:cNvGrpSpPr>
            <p:nvPr/>
          </p:nvGrpSpPr>
          <p:grpSpPr bwMode="auto">
            <a:xfrm>
              <a:off x="215" y="423"/>
              <a:ext cx="169" cy="173"/>
              <a:chOff x="400" y="592"/>
              <a:chExt cx="169" cy="173"/>
            </a:xfrm>
          </p:grpSpPr>
          <p:sp>
            <p:nvSpPr>
              <p:cNvPr id="19505" name="AutoShape 29"/>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06" name="Rectangle 30"/>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2</a:t>
                </a:r>
                <a:endParaRPr kumimoji="1" lang="en-US" sz="1200" b="1">
                  <a:latin typeface="Arial" charset="0"/>
                </a:endParaRPr>
              </a:p>
            </p:txBody>
          </p:sp>
        </p:grpSp>
        <p:sp>
          <p:nvSpPr>
            <p:cNvPr id="19477" name="Line 31"/>
            <p:cNvSpPr>
              <a:spLocks noChangeShapeType="1"/>
            </p:cNvSpPr>
            <p:nvPr/>
          </p:nvSpPr>
          <p:spPr bwMode="auto">
            <a:xfrm>
              <a:off x="280" y="840"/>
              <a:ext cx="80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78" name="Rectangle 32"/>
            <p:cNvSpPr>
              <a:spLocks noChangeArrowheads="1"/>
            </p:cNvSpPr>
            <p:nvPr/>
          </p:nvSpPr>
          <p:spPr bwMode="auto">
            <a:xfrm>
              <a:off x="1240" y="408"/>
              <a:ext cx="110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      </a:t>
              </a:r>
              <a:r>
                <a:rPr kumimoji="1" lang="en-US" sz="1200" b="1">
                  <a:latin typeface="Arial" charset="0"/>
                </a:rPr>
                <a:t>Sensory neurons</a:t>
              </a:r>
              <a:endParaRPr kumimoji="1" lang="en-US" sz="1200">
                <a:latin typeface="Arial" charset="0"/>
              </a:endParaRPr>
            </a:p>
            <a:p>
              <a:r>
                <a:rPr kumimoji="1" lang="en-US" sz="1200">
                  <a:latin typeface="Arial" charset="0"/>
                </a:rPr>
                <a:t>convey the information </a:t>
              </a:r>
            </a:p>
            <a:p>
              <a:r>
                <a:rPr kumimoji="1" lang="en-US" sz="1200">
                  <a:latin typeface="Arial" charset="0"/>
                </a:rPr>
                <a:t>to the spinal cord.</a:t>
              </a:r>
            </a:p>
          </p:txBody>
        </p:sp>
        <p:grpSp>
          <p:nvGrpSpPr>
            <p:cNvPr id="19479" name="Group 33"/>
            <p:cNvGrpSpPr>
              <a:grpSpLocks/>
            </p:cNvGrpSpPr>
            <p:nvPr/>
          </p:nvGrpSpPr>
          <p:grpSpPr bwMode="auto">
            <a:xfrm>
              <a:off x="1268" y="404"/>
              <a:ext cx="169" cy="173"/>
              <a:chOff x="400" y="592"/>
              <a:chExt cx="169" cy="173"/>
            </a:xfrm>
          </p:grpSpPr>
          <p:sp>
            <p:nvSpPr>
              <p:cNvPr id="19503" name="AutoShape 34"/>
              <p:cNvSpPr>
                <a:spLocks noChangeArrowheads="1"/>
              </p:cNvSpPr>
              <p:nvPr/>
            </p:nvSpPr>
            <p:spPr bwMode="auto">
              <a:xfrm>
                <a:off x="424" y="624"/>
                <a:ext cx="115" cy="115"/>
              </a:xfrm>
              <a:prstGeom prst="flowChartConnector">
                <a:avLst/>
              </a:prstGeom>
              <a:solidFill>
                <a:schemeClr val="hlink"/>
              </a:solidFill>
              <a:ln>
                <a:noFill/>
              </a:ln>
              <a:extLs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p>
                <a:endParaRPr lang="es-ES_tradnl"/>
              </a:p>
            </p:txBody>
          </p:sp>
          <p:sp>
            <p:nvSpPr>
              <p:cNvPr id="19504" name="Rectangle 35"/>
              <p:cNvSpPr>
                <a:spLocks noChangeArrowheads="1"/>
              </p:cNvSpPr>
              <p:nvPr/>
            </p:nvSpPr>
            <p:spPr bwMode="auto">
              <a:xfrm>
                <a:off x="400" y="5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b="1">
                    <a:solidFill>
                      <a:schemeClr val="bg1"/>
                    </a:solidFill>
                    <a:latin typeface="Arial" charset="0"/>
                  </a:rPr>
                  <a:t>3</a:t>
                </a:r>
                <a:endParaRPr kumimoji="1" lang="en-US" sz="1200" b="1">
                  <a:latin typeface="Arial" charset="0"/>
                </a:endParaRPr>
              </a:p>
            </p:txBody>
          </p:sp>
        </p:grpSp>
        <p:sp>
          <p:nvSpPr>
            <p:cNvPr id="19480" name="Line 36"/>
            <p:cNvSpPr>
              <a:spLocks noChangeShapeType="1"/>
            </p:cNvSpPr>
            <p:nvPr/>
          </p:nvSpPr>
          <p:spPr bwMode="auto">
            <a:xfrm>
              <a:off x="1312" y="816"/>
              <a:ext cx="9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1" name="Line 37"/>
            <p:cNvSpPr>
              <a:spLocks noChangeShapeType="1"/>
            </p:cNvSpPr>
            <p:nvPr/>
          </p:nvSpPr>
          <p:spPr bwMode="auto">
            <a:xfrm>
              <a:off x="3008" y="960"/>
              <a:ext cx="23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2" name="Line 38"/>
            <p:cNvSpPr>
              <a:spLocks noChangeShapeType="1"/>
            </p:cNvSpPr>
            <p:nvPr/>
          </p:nvSpPr>
          <p:spPr bwMode="auto">
            <a:xfrm flipV="1">
              <a:off x="3880" y="960"/>
              <a:ext cx="0" cy="10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3" name="Line 39"/>
            <p:cNvSpPr>
              <a:spLocks noChangeShapeType="1"/>
            </p:cNvSpPr>
            <p:nvPr/>
          </p:nvSpPr>
          <p:spPr bwMode="auto">
            <a:xfrm flipH="1" flipV="1">
              <a:off x="1584" y="816"/>
              <a:ext cx="928" cy="7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4" name="Line 40"/>
            <p:cNvSpPr>
              <a:spLocks noChangeShapeType="1"/>
            </p:cNvSpPr>
            <p:nvPr/>
          </p:nvSpPr>
          <p:spPr bwMode="auto">
            <a:xfrm>
              <a:off x="624" y="843"/>
              <a:ext cx="1656" cy="88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5" name="Line 41"/>
            <p:cNvSpPr>
              <a:spLocks noChangeShapeType="1"/>
            </p:cNvSpPr>
            <p:nvPr/>
          </p:nvSpPr>
          <p:spPr bwMode="auto">
            <a:xfrm flipV="1">
              <a:off x="1248" y="1976"/>
              <a:ext cx="292" cy="1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86" name="Rectangle 42"/>
            <p:cNvSpPr>
              <a:spLocks noChangeArrowheads="1"/>
            </p:cNvSpPr>
            <p:nvPr/>
          </p:nvSpPr>
          <p:spPr bwMode="auto">
            <a:xfrm>
              <a:off x="480" y="1392"/>
              <a:ext cx="6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Quadriceps</a:t>
              </a:r>
              <a:br>
                <a:rPr kumimoji="1" lang="en-US" sz="1200">
                  <a:latin typeface="Arial" charset="0"/>
                </a:rPr>
              </a:br>
              <a:r>
                <a:rPr kumimoji="1" lang="en-US" sz="1200">
                  <a:latin typeface="Arial" charset="0"/>
                </a:rPr>
                <a:t>muscle</a:t>
              </a:r>
            </a:p>
          </p:txBody>
        </p:sp>
        <p:sp>
          <p:nvSpPr>
            <p:cNvPr id="19487" name="Line 43"/>
            <p:cNvSpPr>
              <a:spLocks noChangeShapeType="1"/>
            </p:cNvSpPr>
            <p:nvPr/>
          </p:nvSpPr>
          <p:spPr bwMode="auto">
            <a:xfrm flipH="1" flipV="1">
              <a:off x="1056" y="1488"/>
              <a:ext cx="824" cy="3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19488" name="Group 44"/>
            <p:cNvGrpSpPr>
              <a:grpSpLocks/>
            </p:cNvGrpSpPr>
            <p:nvPr/>
          </p:nvGrpSpPr>
          <p:grpSpPr bwMode="auto">
            <a:xfrm>
              <a:off x="2111" y="1984"/>
              <a:ext cx="553" cy="477"/>
              <a:chOff x="2111" y="1984"/>
              <a:chExt cx="553" cy="477"/>
            </a:xfrm>
          </p:grpSpPr>
          <p:sp>
            <p:nvSpPr>
              <p:cNvPr id="19501" name="Line 45"/>
              <p:cNvSpPr>
                <a:spLocks noChangeShapeType="1"/>
              </p:cNvSpPr>
              <p:nvPr/>
            </p:nvSpPr>
            <p:spPr bwMode="auto">
              <a:xfrm>
                <a:off x="2216" y="198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502" name="Rectangle 46"/>
              <p:cNvSpPr>
                <a:spLocks noChangeArrowheads="1"/>
              </p:cNvSpPr>
              <p:nvPr/>
            </p:nvSpPr>
            <p:spPr bwMode="auto">
              <a:xfrm>
                <a:off x="2111" y="2173"/>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Hamstring</a:t>
                </a:r>
                <a:br>
                  <a:rPr kumimoji="1" lang="en-US" sz="1200">
                    <a:latin typeface="Arial" charset="0"/>
                  </a:rPr>
                </a:br>
                <a:r>
                  <a:rPr kumimoji="1" lang="en-US" sz="1200">
                    <a:latin typeface="Arial" charset="0"/>
                  </a:rPr>
                  <a:t>muscle</a:t>
                </a:r>
              </a:p>
            </p:txBody>
          </p:sp>
        </p:grpSp>
        <p:sp>
          <p:nvSpPr>
            <p:cNvPr id="19489" name="Rectangle 47"/>
            <p:cNvSpPr>
              <a:spLocks noChangeArrowheads="1"/>
            </p:cNvSpPr>
            <p:nvPr/>
          </p:nvSpPr>
          <p:spPr bwMode="auto">
            <a:xfrm>
              <a:off x="3149" y="2651"/>
              <a:ext cx="7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Spinal cord</a:t>
              </a:r>
              <a:br>
                <a:rPr kumimoji="1" lang="en-US" sz="1200">
                  <a:latin typeface="Arial" charset="0"/>
                </a:rPr>
              </a:br>
              <a:r>
                <a:rPr kumimoji="1" lang="en-US" sz="1200">
                  <a:latin typeface="Arial" charset="0"/>
                </a:rPr>
                <a:t>(cross section)</a:t>
              </a:r>
            </a:p>
          </p:txBody>
        </p:sp>
        <p:sp>
          <p:nvSpPr>
            <p:cNvPr id="19490" name="Line 48"/>
            <p:cNvSpPr>
              <a:spLocks noChangeShapeType="1"/>
            </p:cNvSpPr>
            <p:nvPr/>
          </p:nvSpPr>
          <p:spPr bwMode="auto">
            <a:xfrm flipH="1">
              <a:off x="3744" y="2592"/>
              <a:ext cx="288"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19491" name="Group 49"/>
            <p:cNvGrpSpPr>
              <a:grpSpLocks/>
            </p:cNvGrpSpPr>
            <p:nvPr/>
          </p:nvGrpSpPr>
          <p:grpSpPr bwMode="auto">
            <a:xfrm>
              <a:off x="4032" y="1033"/>
              <a:ext cx="646" cy="503"/>
              <a:chOff x="4032" y="1033"/>
              <a:chExt cx="646" cy="503"/>
            </a:xfrm>
          </p:grpSpPr>
          <p:sp>
            <p:nvSpPr>
              <p:cNvPr id="19499" name="Rectangle 50"/>
              <p:cNvSpPr>
                <a:spLocks noChangeArrowheads="1"/>
              </p:cNvSpPr>
              <p:nvPr/>
            </p:nvSpPr>
            <p:spPr bwMode="auto">
              <a:xfrm>
                <a:off x="4055" y="1033"/>
                <a:ext cx="6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Gray matter</a:t>
                </a:r>
              </a:p>
            </p:txBody>
          </p:sp>
          <p:sp>
            <p:nvSpPr>
              <p:cNvPr id="19500" name="Line 51"/>
              <p:cNvSpPr>
                <a:spLocks noChangeShapeType="1"/>
              </p:cNvSpPr>
              <p:nvPr/>
            </p:nvSpPr>
            <p:spPr bwMode="auto">
              <a:xfrm flipH="1">
                <a:off x="4032" y="1152"/>
                <a:ext cx="48"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9492" name="Line 52"/>
            <p:cNvSpPr>
              <a:spLocks noChangeShapeType="1"/>
            </p:cNvSpPr>
            <p:nvPr/>
          </p:nvSpPr>
          <p:spPr bwMode="auto">
            <a:xfrm flipH="1">
              <a:off x="3288" y="1704"/>
              <a:ext cx="3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3" name="Rectangle 53"/>
            <p:cNvSpPr>
              <a:spLocks noChangeArrowheads="1"/>
            </p:cNvSpPr>
            <p:nvPr/>
          </p:nvSpPr>
          <p:spPr bwMode="auto">
            <a:xfrm>
              <a:off x="2920" y="1611"/>
              <a:ext cx="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White </a:t>
              </a:r>
              <a:br>
                <a:rPr kumimoji="1" lang="en-US" sz="1200">
                  <a:latin typeface="Arial" charset="0"/>
                </a:rPr>
              </a:br>
              <a:r>
                <a:rPr kumimoji="1" lang="en-US" sz="1200">
                  <a:latin typeface="Arial" charset="0"/>
                </a:rPr>
                <a:t>matter</a:t>
              </a:r>
            </a:p>
          </p:txBody>
        </p:sp>
        <p:sp>
          <p:nvSpPr>
            <p:cNvPr id="19494" name="Rectangle 54"/>
            <p:cNvSpPr>
              <a:spLocks noChangeArrowheads="1"/>
            </p:cNvSpPr>
            <p:nvPr/>
          </p:nvSpPr>
          <p:spPr bwMode="auto">
            <a:xfrm>
              <a:off x="2184" y="846"/>
              <a:ext cx="77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r>
                <a:rPr kumimoji="1" lang="en-US" sz="1200">
                  <a:latin typeface="Arial" charset="0"/>
                </a:rPr>
                <a:t>Cell body of </a:t>
              </a:r>
              <a:br>
                <a:rPr kumimoji="1" lang="en-US" sz="1200">
                  <a:latin typeface="Arial" charset="0"/>
                </a:rPr>
              </a:br>
              <a:r>
                <a:rPr kumimoji="1" lang="en-US" sz="1200">
                  <a:latin typeface="Arial" charset="0"/>
                </a:rPr>
                <a:t>sensory neuron</a:t>
              </a:r>
              <a:br>
                <a:rPr kumimoji="1" lang="en-US" sz="1200">
                  <a:latin typeface="Arial" charset="0"/>
                </a:rPr>
              </a:br>
              <a:r>
                <a:rPr kumimoji="1" lang="en-US" sz="1200">
                  <a:latin typeface="Arial" charset="0"/>
                </a:rPr>
                <a:t>in dorsal </a:t>
              </a:r>
              <a:br>
                <a:rPr kumimoji="1" lang="en-US" sz="1200">
                  <a:latin typeface="Arial" charset="0"/>
                </a:rPr>
              </a:br>
              <a:r>
                <a:rPr kumimoji="1" lang="en-US" sz="1200">
                  <a:latin typeface="Arial" charset="0"/>
                </a:rPr>
                <a:t>root ganglion</a:t>
              </a:r>
            </a:p>
          </p:txBody>
        </p:sp>
        <p:sp>
          <p:nvSpPr>
            <p:cNvPr id="19495" name="Line 55"/>
            <p:cNvSpPr>
              <a:spLocks noChangeShapeType="1"/>
            </p:cNvSpPr>
            <p:nvPr/>
          </p:nvSpPr>
          <p:spPr bwMode="auto">
            <a:xfrm>
              <a:off x="2676" y="1128"/>
              <a:ext cx="388" cy="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496" name="Rectangle 56"/>
            <p:cNvSpPr>
              <a:spLocks noChangeArrowheads="1"/>
            </p:cNvSpPr>
            <p:nvPr/>
          </p:nvSpPr>
          <p:spPr bwMode="auto">
            <a:xfrm>
              <a:off x="3519" y="3008"/>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Sensory neuron</a:t>
              </a:r>
            </a:p>
          </p:txBody>
        </p:sp>
        <p:sp>
          <p:nvSpPr>
            <p:cNvPr id="19497" name="Rectangle 57"/>
            <p:cNvSpPr>
              <a:spLocks noChangeArrowheads="1"/>
            </p:cNvSpPr>
            <p:nvPr/>
          </p:nvSpPr>
          <p:spPr bwMode="auto">
            <a:xfrm>
              <a:off x="3533" y="3160"/>
              <a:ext cx="6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Motor neuron</a:t>
              </a:r>
            </a:p>
          </p:txBody>
        </p:sp>
        <p:sp>
          <p:nvSpPr>
            <p:cNvPr id="19498" name="Rectangle 58"/>
            <p:cNvSpPr>
              <a:spLocks noChangeArrowheads="1"/>
            </p:cNvSpPr>
            <p:nvPr/>
          </p:nvSpPr>
          <p:spPr bwMode="auto">
            <a:xfrm>
              <a:off x="3576" y="3315"/>
              <a:ext cx="6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algn="ctr"/>
              <a:r>
                <a:rPr kumimoji="1" lang="en-US" sz="1200">
                  <a:latin typeface="Arial" charset="0"/>
                </a:rPr>
                <a:t>Interneuron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45_01b_system_flow-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803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200400" y="3048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endParaRPr lang="en-US">
              <a:latin typeface="Arial" charset="0"/>
            </a:endParaRPr>
          </a:p>
        </p:txBody>
      </p:sp>
      <p:sp>
        <p:nvSpPr>
          <p:cNvPr id="21507" name="Rectangle 3"/>
          <p:cNvSpPr>
            <a:spLocks noChangeArrowheads="1"/>
          </p:cNvSpPr>
          <p:nvPr/>
        </p:nvSpPr>
        <p:spPr bwMode="auto">
          <a:xfrm>
            <a:off x="457200" y="1143000"/>
            <a:ext cx="82375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simplest form of a neural response is a reflex. </a:t>
            </a:r>
          </a:p>
          <a:p>
            <a:endParaRPr lang="en-US"/>
          </a:p>
          <a:p>
            <a:r>
              <a:rPr lang="en-US"/>
              <a:t>-A reflex has the following elements: 1) stimulus, 2) sensory neurons, 3) motor neurons which interact with an effector muscle (or muscle system), 4) interneurons, which act on motor neurons to inhibit the antagonist/opposite muscle (system).</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641</TotalTime>
  <Words>3884</Words>
  <Application>Microsoft Macintosh PowerPoint</Application>
  <PresentationFormat>On-screen Show (4:3)</PresentationFormat>
  <Paragraphs>848</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Comic Sans MS</vt:lpstr>
      <vt:lpstr>ＭＳ Ｐゴシック</vt:lpstr>
      <vt:lpstr>Arial</vt:lpstr>
      <vt:lpstr>Times</vt:lpstr>
      <vt:lpstr>Calibri</vt:lpstr>
      <vt:lpstr>ヒラギノ角ゴ Pro W3</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Martinez del Rio</dc:creator>
  <cp:lastModifiedBy>Carlos Martinez del Rio</cp:lastModifiedBy>
  <cp:revision>19</cp:revision>
  <cp:lastPrinted>2005-03-29T18:31:05Z</cp:lastPrinted>
  <dcterms:created xsi:type="dcterms:W3CDTF">2010-02-22T18:50:04Z</dcterms:created>
  <dcterms:modified xsi:type="dcterms:W3CDTF">2011-04-11T19:28:27Z</dcterms:modified>
</cp:coreProperties>
</file>