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8"/>
  </p:notesMasterIdLst>
  <p:handoutMasterIdLst>
    <p:handoutMasterId r:id="rId59"/>
  </p:handoutMasterIdLst>
  <p:sldIdLst>
    <p:sldId id="257" r:id="rId2"/>
    <p:sldId id="258" r:id="rId3"/>
    <p:sldId id="259" r:id="rId4"/>
    <p:sldId id="260" r:id="rId5"/>
    <p:sldId id="261" r:id="rId6"/>
    <p:sldId id="335" r:id="rId7"/>
    <p:sldId id="276" r:id="rId8"/>
    <p:sldId id="336" r:id="rId9"/>
    <p:sldId id="262" r:id="rId10"/>
    <p:sldId id="263" r:id="rId11"/>
    <p:sldId id="342" r:id="rId12"/>
    <p:sldId id="294" r:id="rId13"/>
    <p:sldId id="307" r:id="rId14"/>
    <p:sldId id="274" r:id="rId15"/>
    <p:sldId id="264" r:id="rId16"/>
    <p:sldId id="337" r:id="rId17"/>
    <p:sldId id="265" r:id="rId18"/>
    <p:sldId id="317" r:id="rId19"/>
    <p:sldId id="277" r:id="rId20"/>
    <p:sldId id="338" r:id="rId21"/>
    <p:sldId id="339" r:id="rId22"/>
    <p:sldId id="340" r:id="rId23"/>
    <p:sldId id="291" r:id="rId24"/>
    <p:sldId id="314" r:id="rId25"/>
    <p:sldId id="310" r:id="rId26"/>
    <p:sldId id="313" r:id="rId27"/>
    <p:sldId id="319" r:id="rId28"/>
    <p:sldId id="320" r:id="rId29"/>
    <p:sldId id="321" r:id="rId30"/>
    <p:sldId id="322" r:id="rId31"/>
    <p:sldId id="341" r:id="rId32"/>
    <p:sldId id="311" r:id="rId33"/>
    <p:sldId id="324" r:id="rId34"/>
    <p:sldId id="325" r:id="rId35"/>
    <p:sldId id="326" r:id="rId36"/>
    <p:sldId id="312" r:id="rId37"/>
    <p:sldId id="275" r:id="rId38"/>
    <p:sldId id="327" r:id="rId39"/>
    <p:sldId id="328" r:id="rId40"/>
    <p:sldId id="271" r:id="rId41"/>
    <p:sldId id="343" r:id="rId42"/>
    <p:sldId id="292" r:id="rId43"/>
    <p:sldId id="329" r:id="rId44"/>
    <p:sldId id="330" r:id="rId45"/>
    <p:sldId id="331" r:id="rId46"/>
    <p:sldId id="285" r:id="rId47"/>
    <p:sldId id="332" r:id="rId48"/>
    <p:sldId id="318" r:id="rId49"/>
    <p:sldId id="333" r:id="rId50"/>
    <p:sldId id="287" r:id="rId51"/>
    <p:sldId id="334" r:id="rId52"/>
    <p:sldId id="290" r:id="rId53"/>
    <p:sldId id="298" r:id="rId54"/>
    <p:sldId id="299" r:id="rId55"/>
    <p:sldId id="267" r:id="rId56"/>
    <p:sldId id="309"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charset="0"/>
        <a:ea typeface="+mn-ea"/>
        <a:cs typeface="+mn-cs"/>
      </a:defRPr>
    </a:lvl1pPr>
    <a:lvl2pPr marL="457200" algn="l" rtl="0" eaLnBrk="0" fontAlgn="base" hangingPunct="0">
      <a:spcBef>
        <a:spcPct val="0"/>
      </a:spcBef>
      <a:spcAft>
        <a:spcPct val="0"/>
      </a:spcAft>
      <a:defRPr sz="2400" kern="1200">
        <a:solidFill>
          <a:schemeClr val="tx1"/>
        </a:solidFill>
        <a:latin typeface="Comic Sans MS" charset="0"/>
        <a:ea typeface="+mn-ea"/>
        <a:cs typeface="+mn-cs"/>
      </a:defRPr>
    </a:lvl2pPr>
    <a:lvl3pPr marL="914400" algn="l" rtl="0" eaLnBrk="0" fontAlgn="base" hangingPunct="0">
      <a:spcBef>
        <a:spcPct val="0"/>
      </a:spcBef>
      <a:spcAft>
        <a:spcPct val="0"/>
      </a:spcAft>
      <a:defRPr sz="2400" kern="1200">
        <a:solidFill>
          <a:schemeClr val="tx1"/>
        </a:solidFill>
        <a:latin typeface="Comic Sans MS" charset="0"/>
        <a:ea typeface="+mn-ea"/>
        <a:cs typeface="+mn-cs"/>
      </a:defRPr>
    </a:lvl3pPr>
    <a:lvl4pPr marL="1371600" algn="l" rtl="0" eaLnBrk="0" fontAlgn="base" hangingPunct="0">
      <a:spcBef>
        <a:spcPct val="0"/>
      </a:spcBef>
      <a:spcAft>
        <a:spcPct val="0"/>
      </a:spcAft>
      <a:defRPr sz="2400" kern="1200">
        <a:solidFill>
          <a:schemeClr val="tx1"/>
        </a:solidFill>
        <a:latin typeface="Comic Sans MS" charset="0"/>
        <a:ea typeface="+mn-ea"/>
        <a:cs typeface="+mn-cs"/>
      </a:defRPr>
    </a:lvl4pPr>
    <a:lvl5pPr marL="1828800" algn="l" rtl="0" eaLnBrk="0" fontAlgn="base" hangingPunct="0">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6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8637C9-903E-AA49-914B-2D5442B562EE}" type="datetimeFigureOut">
              <a:rPr lang="en-US" smtClean="0"/>
              <a:t>3/5/13</a:t>
            </a:fld>
            <a:endParaRPr lang="es-ES_trad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48F83A-9158-6547-A5DD-70D4D932DAA3}" type="slidenum">
              <a:rPr lang="es-ES_tradnl" smtClean="0"/>
              <a:t>‹#›</a:t>
            </a:fld>
            <a:endParaRPr lang="es-ES_tradnl"/>
          </a:p>
        </p:txBody>
      </p:sp>
    </p:spTree>
    <p:extLst>
      <p:ext uri="{BB962C8B-B14F-4D97-AF65-F5344CB8AC3E}">
        <p14:creationId xmlns:p14="http://schemas.microsoft.com/office/powerpoint/2010/main" val="2097936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110" charset="0"/>
              </a:defRPr>
            </a:lvl1pPr>
          </a:lstStyle>
          <a:p>
            <a:pPr>
              <a:defRPr/>
            </a:pPr>
            <a:endParaRPr lang="en-US"/>
          </a:p>
        </p:txBody>
      </p:sp>
      <p:sp>
        <p:nvSpPr>
          <p:cNvPr id="839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110"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39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39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110" charset="0"/>
              </a:defRPr>
            </a:lvl1pPr>
          </a:lstStyle>
          <a:p>
            <a:pPr>
              <a:defRPr/>
            </a:pPr>
            <a:endParaRPr lang="en-US"/>
          </a:p>
        </p:txBody>
      </p:sp>
      <p:sp>
        <p:nvSpPr>
          <p:cNvPr id="839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mic Sans MS" pitchFamily="-110" charset="0"/>
              </a:defRPr>
            </a:lvl1pPr>
          </a:lstStyle>
          <a:p>
            <a:pPr>
              <a:defRPr/>
            </a:pPr>
            <a:fld id="{886522D2-5C97-1A49-BB17-1F8AB441D4CE}" type="slidenum">
              <a:rPr lang="en-US"/>
              <a:pPr>
                <a:defRPr/>
              </a:pPr>
              <a:t>‹#›</a:t>
            </a:fld>
            <a:endParaRPr lang="en-US"/>
          </a:p>
        </p:txBody>
      </p:sp>
    </p:spTree>
    <p:extLst>
      <p:ext uri="{BB962C8B-B14F-4D97-AF65-F5344CB8AC3E}">
        <p14:creationId xmlns:p14="http://schemas.microsoft.com/office/powerpoint/2010/main" val="7088954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3ABAC03-EA1E-B945-AFE3-66E9EE8663F9}" type="slidenum">
              <a:rPr lang="en-US">
                <a:latin typeface="Comic Sans MS" charset="0"/>
              </a:rPr>
              <a:pPr/>
              <a:t>1</a:t>
            </a:fld>
            <a:endParaRPr lang="en-US">
              <a:latin typeface="Comic Sans MS"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12EED78-2F1B-3448-8954-24CA8EE80798}" type="slidenum">
              <a:rPr lang="en-US">
                <a:latin typeface="Comic Sans MS" charset="0"/>
              </a:rPr>
              <a:pPr/>
              <a:t>13</a:t>
            </a:fld>
            <a:endParaRPr lang="en-US">
              <a:latin typeface="Comic Sans MS"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D4A3F7A-4CC2-F949-8AAB-8E2B192088FC}" type="slidenum">
              <a:rPr lang="en-US">
                <a:latin typeface="Comic Sans MS" charset="0"/>
              </a:rPr>
              <a:pPr/>
              <a:t>14</a:t>
            </a:fld>
            <a:endParaRPr lang="en-US">
              <a:latin typeface="Comic Sans MS"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F637FDB-515F-1F4B-BA77-A71B3CC6967D}" type="slidenum">
              <a:rPr lang="en-US">
                <a:latin typeface="Comic Sans MS" charset="0"/>
              </a:rPr>
              <a:pPr/>
              <a:t>15</a:t>
            </a:fld>
            <a:endParaRPr lang="en-US">
              <a:latin typeface="Comic Sans MS"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D35CD30-4922-564B-8557-1FC338F95089}" type="slidenum">
              <a:rPr lang="en-US">
                <a:latin typeface="Comic Sans MS" charset="0"/>
              </a:rPr>
              <a:pPr/>
              <a:t>17</a:t>
            </a:fld>
            <a:endParaRPr lang="en-US">
              <a:latin typeface="Comic Sans MS"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4DC039B-7E90-C942-8249-9312AF8A4A5E}" type="slidenum">
              <a:rPr lang="en-US">
                <a:latin typeface="Comic Sans MS" charset="0"/>
              </a:rPr>
              <a:pPr/>
              <a:t>19</a:t>
            </a:fld>
            <a:endParaRPr lang="en-US">
              <a:latin typeface="Comic Sans MS"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application of the principle of geometric similarity to metabolic </a:t>
            </a:r>
            <a:r>
              <a:rPr lang="en-US" dirty="0" err="1" smtClean="0"/>
              <a:t>allometry</a:t>
            </a:r>
            <a:endParaRPr lang="en-US" dirty="0"/>
          </a:p>
        </p:txBody>
      </p:sp>
      <p:sp>
        <p:nvSpPr>
          <p:cNvPr id="4" name="Slide Number Placeholder 3"/>
          <p:cNvSpPr>
            <a:spLocks noGrp="1"/>
          </p:cNvSpPr>
          <p:nvPr>
            <p:ph type="sldNum" sz="quarter" idx="10"/>
          </p:nvPr>
        </p:nvSpPr>
        <p:spPr/>
        <p:txBody>
          <a:bodyPr/>
          <a:lstStyle/>
          <a:p>
            <a:fld id="{16393002-2E08-784F-8045-F4097C539653}" type="slidenum">
              <a:rPr lang="en-US" smtClean="0"/>
              <a:t>20</a:t>
            </a:fld>
            <a:endParaRPr lang="en-US"/>
          </a:p>
        </p:txBody>
      </p:sp>
    </p:spTree>
    <p:extLst>
      <p:ext uri="{BB962C8B-B14F-4D97-AF65-F5344CB8AC3E}">
        <p14:creationId xmlns:p14="http://schemas.microsoft.com/office/powerpoint/2010/main" val="545860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 Black</a:t>
            </a:r>
            <a:endParaRPr lang="en-US" dirty="0"/>
          </a:p>
        </p:txBody>
      </p:sp>
      <p:sp>
        <p:nvSpPr>
          <p:cNvPr id="4" name="Slide Number Placeholder 3"/>
          <p:cNvSpPr>
            <a:spLocks noGrp="1"/>
          </p:cNvSpPr>
          <p:nvPr>
            <p:ph type="sldNum" sz="quarter" idx="10"/>
          </p:nvPr>
        </p:nvSpPr>
        <p:spPr/>
        <p:txBody>
          <a:bodyPr/>
          <a:lstStyle/>
          <a:p>
            <a:fld id="{16393002-2E08-784F-8045-F4097C539653}" type="slidenum">
              <a:rPr lang="en-US" smtClean="0"/>
              <a:t>22</a:t>
            </a:fld>
            <a:endParaRPr lang="en-US"/>
          </a:p>
        </p:txBody>
      </p:sp>
    </p:spTree>
    <p:extLst>
      <p:ext uri="{BB962C8B-B14F-4D97-AF65-F5344CB8AC3E}">
        <p14:creationId xmlns:p14="http://schemas.microsoft.com/office/powerpoint/2010/main" val="3119919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FF3A2E9-1872-BF47-B542-9098B3E90599}" type="slidenum">
              <a:rPr lang="en-US">
                <a:latin typeface="Comic Sans MS" charset="0"/>
              </a:rPr>
              <a:pPr/>
              <a:t>23</a:t>
            </a:fld>
            <a:endParaRPr lang="en-US">
              <a:latin typeface="Comic Sans MS"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BBB66D2-6954-0544-8FB8-6C3F56F9E971}" type="slidenum">
              <a:rPr lang="en-US">
                <a:latin typeface="Comic Sans MS" charset="0"/>
              </a:rPr>
              <a:pPr/>
              <a:t>24</a:t>
            </a:fld>
            <a:endParaRPr lang="en-US">
              <a:latin typeface="Comic Sans MS"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1D9088A-3F5C-D74A-9568-29260F41B405}" type="slidenum">
              <a:rPr lang="en-US">
                <a:latin typeface="Comic Sans MS" charset="0"/>
              </a:rPr>
              <a:pPr/>
              <a:t>25</a:t>
            </a:fld>
            <a:endParaRPr lang="en-US">
              <a:latin typeface="Comic Sans MS"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D456853-DEE4-0F4F-9C94-D2D0D896CBEC}" type="slidenum">
              <a:rPr lang="en-US">
                <a:latin typeface="Comic Sans MS" charset="0"/>
              </a:rPr>
              <a:pPr/>
              <a:t>2</a:t>
            </a:fld>
            <a:endParaRPr lang="en-US">
              <a:latin typeface="Comic Sans MS"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3D8CF02-0155-0D4C-8FD7-0EDFFAE3FE5F}" type="slidenum">
              <a:rPr lang="en-US">
                <a:latin typeface="Comic Sans MS" charset="0"/>
              </a:rPr>
              <a:pPr/>
              <a:t>26</a:t>
            </a:fld>
            <a:endParaRPr lang="en-US">
              <a:latin typeface="Comic Sans MS"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A8558D1-2370-B841-B014-E45EA13B5F7C}" type="slidenum">
              <a:rPr lang="en-US">
                <a:latin typeface="Comic Sans MS" charset="0"/>
              </a:rPr>
              <a:pPr/>
              <a:t>32</a:t>
            </a:fld>
            <a:endParaRPr lang="en-US">
              <a:latin typeface="Comic Sans MS" charset="0"/>
            </a:endParaRPr>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D66E45C-F321-EB49-BFD4-2B94E66B15F1}" type="slidenum">
              <a:rPr lang="en-US">
                <a:latin typeface="Comic Sans MS" charset="0"/>
              </a:rPr>
              <a:pPr/>
              <a:t>36</a:t>
            </a:fld>
            <a:endParaRPr lang="en-US">
              <a:latin typeface="Comic Sans MS"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BFACB6A-C03C-1148-8532-DCA34168A015}" type="slidenum">
              <a:rPr lang="en-US">
                <a:latin typeface="Comic Sans MS" charset="0"/>
              </a:rPr>
              <a:pPr/>
              <a:t>37</a:t>
            </a:fld>
            <a:endParaRPr lang="en-US">
              <a:latin typeface="Comic Sans MS"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784E2D5-38BD-A840-994B-10AD00B73A7A}" type="slidenum">
              <a:rPr lang="en-US">
                <a:latin typeface="Comic Sans MS" charset="0"/>
              </a:rPr>
              <a:pPr/>
              <a:t>39</a:t>
            </a:fld>
            <a:endParaRPr lang="en-US">
              <a:latin typeface="Comic Sans MS"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098D467-5162-7F42-86C2-63A8C87E10EF}" type="slidenum">
              <a:rPr lang="en-US">
                <a:latin typeface="Comic Sans MS" charset="0"/>
              </a:rPr>
              <a:pPr/>
              <a:t>40</a:t>
            </a:fld>
            <a:endParaRPr lang="en-US">
              <a:latin typeface="Comic Sans MS"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89B276C-A76F-2242-9064-2AD60C6D648A}" type="slidenum">
              <a:rPr lang="en-US">
                <a:latin typeface="Comic Sans MS" charset="0"/>
              </a:rPr>
              <a:pPr/>
              <a:t>42</a:t>
            </a:fld>
            <a:endParaRPr lang="en-US">
              <a:latin typeface="Comic Sans MS"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1969CD7-FF6F-044E-81CE-CA3BAE6201BF}" type="slidenum">
              <a:rPr lang="en-US">
                <a:latin typeface="Comic Sans MS" charset="0"/>
              </a:rPr>
              <a:pPr/>
              <a:t>46</a:t>
            </a:fld>
            <a:endParaRPr lang="en-US">
              <a:latin typeface="Comic Sans MS"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411E14A-5C59-9F44-858D-EF5099385564}" type="slidenum">
              <a:rPr lang="en-US">
                <a:latin typeface="Comic Sans MS" charset="0"/>
              </a:rPr>
              <a:pPr/>
              <a:t>50</a:t>
            </a:fld>
            <a:endParaRPr lang="en-US">
              <a:latin typeface="Comic Sans MS"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81F58E2-8816-EC4B-AFEB-D64A5AC19E04}" type="slidenum">
              <a:rPr lang="en-US">
                <a:latin typeface="Comic Sans MS" charset="0"/>
              </a:rPr>
              <a:pPr/>
              <a:t>52</a:t>
            </a:fld>
            <a:endParaRPr lang="en-US">
              <a:latin typeface="Comic Sans MS"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81FE260-ED9B-264C-83F0-A1B7582E8DF0}" type="slidenum">
              <a:rPr lang="en-US">
                <a:latin typeface="Comic Sans MS" charset="0"/>
              </a:rPr>
              <a:pPr/>
              <a:t>3</a:t>
            </a:fld>
            <a:endParaRPr lang="en-US">
              <a:latin typeface="Comic Sans MS"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8B1E310-EDBF-104D-94CC-496BA656C725}" type="slidenum">
              <a:rPr lang="en-US">
                <a:latin typeface="Comic Sans MS" charset="0"/>
              </a:rPr>
              <a:pPr/>
              <a:t>53</a:t>
            </a:fld>
            <a:endParaRPr lang="en-US">
              <a:latin typeface="Comic Sans MS"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2FC9600-D89D-B94F-98AB-9BA6A293F8D4}" type="slidenum">
              <a:rPr lang="en-US">
                <a:latin typeface="Comic Sans MS" charset="0"/>
              </a:rPr>
              <a:pPr/>
              <a:t>54</a:t>
            </a:fld>
            <a:endParaRPr lang="en-US">
              <a:latin typeface="Comic Sans MS"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7142D5C-6FA0-B64B-BEEE-B4D2B7C582E9}" type="slidenum">
              <a:rPr lang="en-US">
                <a:latin typeface="Comic Sans MS" charset="0"/>
              </a:rPr>
              <a:pPr/>
              <a:t>55</a:t>
            </a:fld>
            <a:endParaRPr lang="en-US">
              <a:latin typeface="Comic Sans MS"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0D7E236-08E0-6347-9931-6EEC3379D75D}" type="slidenum">
              <a:rPr lang="en-US">
                <a:latin typeface="Comic Sans MS" charset="0"/>
              </a:rPr>
              <a:pPr/>
              <a:t>56</a:t>
            </a:fld>
            <a:endParaRPr lang="en-US">
              <a:latin typeface="Comic Sans MS"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89901D1-9218-C04A-99AA-E7EB079F0C03}" type="slidenum">
              <a:rPr lang="en-US">
                <a:latin typeface="Comic Sans MS" charset="0"/>
              </a:rPr>
              <a:pPr/>
              <a:t>4</a:t>
            </a:fld>
            <a:endParaRPr lang="en-US">
              <a:latin typeface="Comic Sans MS"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A350713-ACC2-5141-A65B-FF3AA8FB5558}" type="slidenum">
              <a:rPr lang="en-US">
                <a:latin typeface="Comic Sans MS" charset="0"/>
              </a:rPr>
              <a:pPr/>
              <a:t>5</a:t>
            </a:fld>
            <a:endParaRPr lang="en-US">
              <a:latin typeface="Comic Sans MS"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EAD22A1-5348-3E4E-B698-01CBB8A7AC09}" type="slidenum">
              <a:rPr lang="en-US">
                <a:latin typeface="Comic Sans MS" charset="0"/>
              </a:rPr>
              <a:pPr/>
              <a:t>7</a:t>
            </a:fld>
            <a:endParaRPr lang="en-US">
              <a:latin typeface="Comic Sans MS"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304F828-454E-4A4D-9489-892687497EFF}" type="slidenum">
              <a:rPr lang="en-US">
                <a:latin typeface="Comic Sans MS" charset="0"/>
              </a:rPr>
              <a:pPr/>
              <a:t>9</a:t>
            </a:fld>
            <a:endParaRPr lang="en-US">
              <a:latin typeface="Comic Sans MS"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498D167-30B2-EF49-A94B-33E5EAA357E7}" type="slidenum">
              <a:rPr lang="en-US">
                <a:latin typeface="Comic Sans MS" charset="0"/>
              </a:rPr>
              <a:pPr/>
              <a:t>10</a:t>
            </a:fld>
            <a:endParaRPr lang="en-US">
              <a:latin typeface="Comic Sans MS"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437EBF6-03A1-1540-8D1D-53B39AD98407}" type="slidenum">
              <a:rPr lang="en-US">
                <a:latin typeface="Comic Sans MS" charset="0"/>
              </a:rPr>
              <a:pPr/>
              <a:t>12</a:t>
            </a:fld>
            <a:endParaRPr lang="en-US">
              <a:latin typeface="Comic Sans MS"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s-ES_tradnl">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B2E4D6-4316-124F-A854-667FA8AFA43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8018C6-E1FF-A44E-A0FE-E0D2853942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081E32-B5C4-BA4F-AD3C-D778DD594C3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32DFA0-826E-0444-9980-10AFF53126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CB071E-E853-6E46-9B98-DEE0C8B381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D6304A-6549-884E-8255-78BB72B024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64A4AA-2DE3-7143-9190-88CBF4D7AFF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3FA656-366B-D442-ACE4-83F644260D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567B1C-5D02-AD45-B2B4-4CA6DF7E14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AA78C2-7471-824B-9A83-32F62F0223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72A811-5C6E-AF46-9425-1B030AF902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A943492-9C72-8F49-9D3E-9564E2A051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Times"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Times"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Times"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Times"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Times" pitchFamily="-110" charset="0"/>
        </a:defRPr>
      </a:lvl6pPr>
      <a:lvl7pPr marL="914400" algn="ctr" rtl="0" fontAlgn="base">
        <a:spcBef>
          <a:spcPct val="0"/>
        </a:spcBef>
        <a:spcAft>
          <a:spcPct val="0"/>
        </a:spcAft>
        <a:defRPr sz="4400">
          <a:solidFill>
            <a:schemeClr val="tx2"/>
          </a:solidFill>
          <a:latin typeface="Times" pitchFamily="-110" charset="0"/>
        </a:defRPr>
      </a:lvl7pPr>
      <a:lvl8pPr marL="1371600" algn="ctr" rtl="0" fontAlgn="base">
        <a:spcBef>
          <a:spcPct val="0"/>
        </a:spcBef>
        <a:spcAft>
          <a:spcPct val="0"/>
        </a:spcAft>
        <a:defRPr sz="4400">
          <a:solidFill>
            <a:schemeClr val="tx2"/>
          </a:solidFill>
          <a:latin typeface="Times" pitchFamily="-110" charset="0"/>
        </a:defRPr>
      </a:lvl8pPr>
      <a:lvl9pPr marL="1828800" algn="ctr" rtl="0" fontAlgn="base">
        <a:spcBef>
          <a:spcPct val="0"/>
        </a:spcBef>
        <a:spcAft>
          <a:spcPct val="0"/>
        </a:spcAft>
        <a:defRPr sz="4400">
          <a:solidFill>
            <a:schemeClr val="tx2"/>
          </a:solidFill>
          <a:latin typeface="Times"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133600" y="457200"/>
            <a:ext cx="5634038" cy="1077913"/>
          </a:xfrm>
          <a:prstGeom prst="rect">
            <a:avLst/>
          </a:prstGeom>
          <a:noFill/>
          <a:ln w="9525">
            <a:noFill/>
            <a:miter lim="800000"/>
            <a:headEnd/>
            <a:tailEnd/>
          </a:ln>
        </p:spPr>
        <p:txBody>
          <a:bodyPr wrap="none">
            <a:prstTxWarp prst="textNoShape">
              <a:avLst/>
            </a:prstTxWarp>
            <a:spAutoFit/>
          </a:bodyPr>
          <a:lstStyle/>
          <a:p>
            <a:pPr algn="ctr"/>
            <a:r>
              <a:rPr lang="en-US" sz="3200" dirty="0"/>
              <a:t>The importance of body size</a:t>
            </a:r>
          </a:p>
          <a:p>
            <a:pPr algn="ctr"/>
            <a:r>
              <a:rPr lang="en-US" sz="3200" dirty="0"/>
              <a:t>(p. </a:t>
            </a:r>
            <a:r>
              <a:rPr lang="en-US" sz="3200" dirty="0" smtClean="0"/>
              <a:t>811-813</a:t>
            </a:r>
            <a:r>
              <a:rPr lang="en-US" sz="3200" dirty="0"/>
              <a:t>)</a:t>
            </a:r>
            <a:endParaRPr lang="en-US" dirty="0"/>
          </a:p>
        </p:txBody>
      </p:sp>
      <p:pic>
        <p:nvPicPr>
          <p:cNvPr id="14339" name="Picture 3"/>
          <p:cNvPicPr>
            <a:picLocks noChangeAspect="1" noChangeArrowheads="1"/>
          </p:cNvPicPr>
          <p:nvPr/>
        </p:nvPicPr>
        <p:blipFill>
          <a:blip r:embed="rId3"/>
          <a:srcRect/>
          <a:stretch>
            <a:fillRect/>
          </a:stretch>
        </p:blipFill>
        <p:spPr bwMode="auto">
          <a:xfrm>
            <a:off x="1676400" y="2362200"/>
            <a:ext cx="5562600" cy="3733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DA567B1C-5D02-AD45-B2B4-4CA6DF7E14AF}" type="slidenum">
              <a:rPr lang="en-US" smtClean="0"/>
              <a:pPr>
                <a:defRPr/>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0" y="125413"/>
            <a:ext cx="8991600" cy="673258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DA567B1C-5D02-AD45-B2B4-4CA6DF7E14AF}" type="slidenum">
              <a:rPr lang="en-US" smtClean="0"/>
              <a:pPr>
                <a:defRPr/>
              </a:pPr>
              <a:t>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A567B1C-5D02-AD45-B2B4-4CA6DF7E14AF}" type="slidenum">
              <a:rPr lang="en-US" smtClean="0"/>
              <a:pPr>
                <a:defRPr/>
              </a:pPr>
              <a:t>11</a:t>
            </a:fld>
            <a:endParaRPr lang="en-US"/>
          </a:p>
        </p:txBody>
      </p:sp>
      <p:sp>
        <p:nvSpPr>
          <p:cNvPr id="3" name="TextBox 2"/>
          <p:cNvSpPr txBox="1"/>
          <p:nvPr/>
        </p:nvSpPr>
        <p:spPr>
          <a:xfrm>
            <a:off x="1097014" y="1066800"/>
            <a:ext cx="6363190" cy="4524315"/>
          </a:xfrm>
          <a:prstGeom prst="rect">
            <a:avLst/>
          </a:prstGeom>
          <a:noFill/>
        </p:spPr>
        <p:txBody>
          <a:bodyPr wrap="none" rtlCol="0">
            <a:spAutoFit/>
          </a:bodyPr>
          <a:lstStyle/>
          <a:p>
            <a:pPr algn="ctr"/>
            <a:r>
              <a:rPr lang="en-US" dirty="0" smtClean="0"/>
              <a:t>The Importance of Body Mass</a:t>
            </a:r>
          </a:p>
          <a:p>
            <a:endParaRPr lang="en-US" dirty="0"/>
          </a:p>
          <a:p>
            <a:r>
              <a:rPr lang="en-US" dirty="0" smtClean="0"/>
              <a:t>-The principle of geometric similarity</a:t>
            </a:r>
          </a:p>
          <a:p>
            <a:endParaRPr lang="en-US" dirty="0"/>
          </a:p>
          <a:p>
            <a:r>
              <a:rPr lang="en-US" dirty="0" smtClean="0"/>
              <a:t>-Surface to volume(mass) relationships</a:t>
            </a:r>
          </a:p>
          <a:p>
            <a:endParaRPr lang="en-US" dirty="0"/>
          </a:p>
          <a:p>
            <a:r>
              <a:rPr lang="en-US" dirty="0" smtClean="0"/>
              <a:t>-How do animals maximize exchange areas?</a:t>
            </a:r>
          </a:p>
          <a:p>
            <a:endParaRPr lang="en-US" dirty="0"/>
          </a:p>
          <a:p>
            <a:r>
              <a:rPr lang="en-US" dirty="0" smtClean="0"/>
              <a:t>-Metabolic Rate and body mass</a:t>
            </a:r>
          </a:p>
          <a:p>
            <a:endParaRPr lang="en-US" dirty="0" smtClean="0"/>
          </a:p>
          <a:p>
            <a:endParaRPr lang="en-US" dirty="0"/>
          </a:p>
          <a:p>
            <a:endParaRPr lang="en-US" dirty="0"/>
          </a:p>
        </p:txBody>
      </p:sp>
    </p:spTree>
    <p:extLst>
      <p:ext uri="{BB962C8B-B14F-4D97-AF65-F5344CB8AC3E}">
        <p14:creationId xmlns:p14="http://schemas.microsoft.com/office/powerpoint/2010/main" val="29514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057400" y="304800"/>
            <a:ext cx="4799013" cy="457200"/>
          </a:xfrm>
          <a:prstGeom prst="rect">
            <a:avLst/>
          </a:prstGeom>
          <a:noFill/>
          <a:ln w="9525">
            <a:noFill/>
            <a:miter lim="800000"/>
            <a:headEnd/>
            <a:tailEnd/>
          </a:ln>
        </p:spPr>
        <p:txBody>
          <a:bodyPr wrap="none">
            <a:prstTxWarp prst="textNoShape">
              <a:avLst/>
            </a:prstTxWarp>
            <a:spAutoFit/>
          </a:bodyPr>
          <a:lstStyle/>
          <a:p>
            <a:r>
              <a:rPr lang="en-US"/>
              <a:t>Overall message for this lecture</a:t>
            </a:r>
          </a:p>
        </p:txBody>
      </p:sp>
      <p:sp>
        <p:nvSpPr>
          <p:cNvPr id="30723" name="Rectangle 3"/>
          <p:cNvSpPr>
            <a:spLocks noChangeArrowheads="1"/>
          </p:cNvSpPr>
          <p:nvPr/>
        </p:nvSpPr>
        <p:spPr bwMode="auto">
          <a:xfrm>
            <a:off x="523875" y="1381125"/>
            <a:ext cx="8391525" cy="3378200"/>
          </a:xfrm>
          <a:prstGeom prst="rect">
            <a:avLst/>
          </a:prstGeom>
          <a:noFill/>
          <a:ln w="9525">
            <a:noFill/>
            <a:miter lim="800000"/>
            <a:headEnd/>
            <a:tailEnd/>
          </a:ln>
        </p:spPr>
        <p:txBody>
          <a:bodyPr>
            <a:prstTxWarp prst="textNoShape">
              <a:avLst/>
            </a:prstTxWarp>
            <a:spAutoFit/>
          </a:bodyPr>
          <a:lstStyle/>
          <a:p>
            <a:pPr marL="457200" indent="-457200"/>
            <a:r>
              <a:rPr lang="en-US"/>
              <a:t>Body mass matters for biology because:</a:t>
            </a:r>
          </a:p>
          <a:p>
            <a:pPr marL="457200" indent="-457200"/>
            <a:endParaRPr lang="en-US"/>
          </a:p>
          <a:p>
            <a:pPr marL="457200" indent="-457200">
              <a:buFont typeface="Times" charset="0"/>
              <a:buAutoNum type="arabicParenR"/>
            </a:pPr>
            <a:r>
              <a:rPr lang="en-US"/>
              <a:t>It determines the surface/volume ratio of an organism.</a:t>
            </a:r>
          </a:p>
          <a:p>
            <a:pPr marL="457200" indent="-457200">
              <a:buFont typeface="Times" charset="0"/>
              <a:buAutoNum type="arabicParenR"/>
            </a:pPr>
            <a:endParaRPr lang="en-US"/>
          </a:p>
          <a:p>
            <a:pPr marL="457200" indent="-457200">
              <a:buFont typeface="Times" charset="0"/>
              <a:buNone/>
            </a:pPr>
            <a:r>
              <a:rPr lang="en-US"/>
              <a:t>And</a:t>
            </a:r>
          </a:p>
          <a:p>
            <a:pPr marL="457200" indent="-457200">
              <a:buFont typeface="Times" charset="0"/>
              <a:buNone/>
            </a:pPr>
            <a:endParaRPr lang="en-US"/>
          </a:p>
          <a:p>
            <a:pPr marL="457200" indent="-457200">
              <a:buFont typeface="Times" charset="0"/>
              <a:buNone/>
            </a:pPr>
            <a:r>
              <a:rPr lang="en-US"/>
              <a:t>2) It determines its metabolic rate (how much energy the animal uses (many things stem from this…).</a:t>
            </a:r>
          </a:p>
        </p:txBody>
      </p:sp>
      <p:sp>
        <p:nvSpPr>
          <p:cNvPr id="4" name="Slide Number Placeholder 3"/>
          <p:cNvSpPr>
            <a:spLocks noGrp="1"/>
          </p:cNvSpPr>
          <p:nvPr>
            <p:ph type="sldNum" sz="quarter" idx="12"/>
          </p:nvPr>
        </p:nvSpPr>
        <p:spPr/>
        <p:txBody>
          <a:bodyPr/>
          <a:lstStyle/>
          <a:p>
            <a:pPr>
              <a:defRPr/>
            </a:pPr>
            <a:fld id="{DA567B1C-5D02-AD45-B2B4-4CA6DF7E14AF}" type="slidenum">
              <a:rPr lang="en-US" smtClean="0"/>
              <a:pPr>
                <a:defRPr/>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838200" y="2362200"/>
            <a:ext cx="7848600" cy="2308324"/>
          </a:xfrm>
          <a:prstGeom prst="rect">
            <a:avLst/>
          </a:prstGeom>
          <a:noFill/>
          <a:ln w="9525">
            <a:noFill/>
            <a:miter lim="800000"/>
            <a:headEnd/>
            <a:tailEnd/>
          </a:ln>
        </p:spPr>
        <p:txBody>
          <a:bodyPr>
            <a:prstTxWarp prst="textNoShape">
              <a:avLst/>
            </a:prstTxWarp>
            <a:spAutoFit/>
          </a:bodyPr>
          <a:lstStyle/>
          <a:p>
            <a:pPr algn="ctr"/>
            <a:r>
              <a:rPr lang="en-US" dirty="0" smtClean="0">
                <a:solidFill>
                  <a:srgbClr val="FF0000"/>
                </a:solidFill>
              </a:rPr>
              <a:t>BROAD PRINCIPLE</a:t>
            </a:r>
          </a:p>
          <a:p>
            <a:pPr algn="ctr"/>
            <a:endParaRPr lang="en-US" dirty="0"/>
          </a:p>
          <a:p>
            <a:pPr algn="ctr"/>
            <a:r>
              <a:rPr lang="en-US" dirty="0"/>
              <a:t>Body size matters! </a:t>
            </a:r>
          </a:p>
          <a:p>
            <a:pPr algn="ctr"/>
            <a:endParaRPr lang="en-US" dirty="0"/>
          </a:p>
          <a:p>
            <a:pPr algn="ctr"/>
            <a:r>
              <a:rPr lang="en-US" dirty="0"/>
              <a:t>-We can tell a lot (a lot!!) about an animal’s biology, from its size.</a:t>
            </a:r>
          </a:p>
        </p:txBody>
      </p:sp>
      <p:sp>
        <p:nvSpPr>
          <p:cNvPr id="3" name="Slide Number Placeholder 2"/>
          <p:cNvSpPr>
            <a:spLocks noGrp="1"/>
          </p:cNvSpPr>
          <p:nvPr>
            <p:ph type="sldNum" sz="quarter" idx="12"/>
          </p:nvPr>
        </p:nvSpPr>
        <p:spPr/>
        <p:txBody>
          <a:bodyPr/>
          <a:lstStyle/>
          <a:p>
            <a:pPr>
              <a:defRPr/>
            </a:pPr>
            <a:fld id="{DA567B1C-5D02-AD45-B2B4-4CA6DF7E14AF}" type="slidenum">
              <a:rPr lang="en-US" smtClean="0"/>
              <a:pPr>
                <a:defRPr/>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62000" y="1752600"/>
            <a:ext cx="7862888" cy="1187450"/>
          </a:xfrm>
          <a:prstGeom prst="rect">
            <a:avLst/>
          </a:prstGeom>
          <a:noFill/>
          <a:ln w="9525">
            <a:noFill/>
            <a:miter lim="800000"/>
            <a:headEnd/>
            <a:tailEnd/>
          </a:ln>
        </p:spPr>
        <p:txBody>
          <a:bodyPr>
            <a:prstTxWarp prst="textNoShape">
              <a:avLst/>
            </a:prstTxWarp>
            <a:spAutoFit/>
          </a:bodyPr>
          <a:lstStyle/>
          <a:p>
            <a:r>
              <a:rPr lang="en-US"/>
              <a:t>Understanding the biological importance of body mass requires that we spend a bit of time discussing simple mathematics. </a:t>
            </a:r>
          </a:p>
        </p:txBody>
      </p:sp>
      <p:sp>
        <p:nvSpPr>
          <p:cNvPr id="3" name="Slide Number Placeholder 2"/>
          <p:cNvSpPr>
            <a:spLocks noGrp="1"/>
          </p:cNvSpPr>
          <p:nvPr>
            <p:ph type="sldNum" sz="quarter" idx="12"/>
          </p:nvPr>
        </p:nvSpPr>
        <p:spPr/>
        <p:txBody>
          <a:bodyPr/>
          <a:lstStyle/>
          <a:p>
            <a:pPr>
              <a:defRPr/>
            </a:pPr>
            <a:fld id="{DA567B1C-5D02-AD45-B2B4-4CA6DF7E14AF}" type="slidenum">
              <a:rPr lang="en-US" smtClean="0"/>
              <a:pPr>
                <a:defRPr/>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295400" y="457200"/>
            <a:ext cx="5378450" cy="457200"/>
          </a:xfrm>
          <a:prstGeom prst="rect">
            <a:avLst/>
          </a:prstGeom>
          <a:noFill/>
          <a:ln w="9525">
            <a:noFill/>
            <a:miter lim="800000"/>
            <a:headEnd/>
            <a:tailEnd/>
          </a:ln>
        </p:spPr>
        <p:txBody>
          <a:bodyPr wrap="none">
            <a:prstTxWarp prst="textNoShape">
              <a:avLst/>
            </a:prstTxWarp>
            <a:spAutoFit/>
          </a:bodyPr>
          <a:lstStyle/>
          <a:p>
            <a:r>
              <a:rPr lang="en-US"/>
              <a:t>The principle of geometric similarity</a:t>
            </a:r>
          </a:p>
        </p:txBody>
      </p:sp>
      <p:pic>
        <p:nvPicPr>
          <p:cNvPr id="36867" name="Picture 4"/>
          <p:cNvPicPr>
            <a:picLocks noChangeAspect="1" noChangeArrowheads="1"/>
          </p:cNvPicPr>
          <p:nvPr/>
        </p:nvPicPr>
        <p:blipFill>
          <a:blip r:embed="rId3"/>
          <a:srcRect/>
          <a:stretch>
            <a:fillRect/>
          </a:stretch>
        </p:blipFill>
        <p:spPr bwMode="auto">
          <a:xfrm>
            <a:off x="2895600" y="1143000"/>
            <a:ext cx="3200400" cy="3657600"/>
          </a:xfrm>
          <a:prstGeom prst="rect">
            <a:avLst/>
          </a:prstGeom>
          <a:noFill/>
          <a:ln w="9525">
            <a:noFill/>
            <a:miter lim="800000"/>
            <a:headEnd/>
            <a:tailEnd/>
          </a:ln>
        </p:spPr>
      </p:pic>
      <p:sp>
        <p:nvSpPr>
          <p:cNvPr id="36868" name="Rectangle 5"/>
          <p:cNvSpPr>
            <a:spLocks noChangeArrowheads="1"/>
          </p:cNvSpPr>
          <p:nvPr/>
        </p:nvSpPr>
        <p:spPr bwMode="auto">
          <a:xfrm>
            <a:off x="228600" y="4930775"/>
            <a:ext cx="8534400" cy="1552575"/>
          </a:xfrm>
          <a:prstGeom prst="rect">
            <a:avLst/>
          </a:prstGeom>
          <a:noFill/>
          <a:ln w="9525">
            <a:noFill/>
            <a:miter lim="800000"/>
            <a:headEnd/>
            <a:tailEnd/>
          </a:ln>
        </p:spPr>
        <p:txBody>
          <a:bodyPr>
            <a:prstTxWarp prst="textNoShape">
              <a:avLst/>
            </a:prstTxWarp>
            <a:spAutoFit/>
          </a:bodyPr>
          <a:lstStyle/>
          <a:p>
            <a:r>
              <a:rPr lang="en-US"/>
              <a:t>If two objects have the same shape, they are said to be </a:t>
            </a:r>
            <a:r>
              <a:rPr lang="en-US" b="1"/>
              <a:t>“geometrically similar”.</a:t>
            </a:r>
            <a:r>
              <a:rPr lang="en-US"/>
              <a:t> The ratio of two linear dimensions will be the same for two geometrically similar objects.</a:t>
            </a:r>
          </a:p>
        </p:txBody>
      </p:sp>
      <p:sp>
        <p:nvSpPr>
          <p:cNvPr id="36869" name="Rectangle 6"/>
          <p:cNvSpPr>
            <a:spLocks noChangeArrowheads="1"/>
          </p:cNvSpPr>
          <p:nvPr/>
        </p:nvSpPr>
        <p:spPr bwMode="auto">
          <a:xfrm>
            <a:off x="6172200" y="1447800"/>
            <a:ext cx="1298575" cy="457200"/>
          </a:xfrm>
          <a:prstGeom prst="rect">
            <a:avLst/>
          </a:prstGeom>
          <a:noFill/>
          <a:ln w="9525">
            <a:noFill/>
            <a:miter lim="800000"/>
            <a:headEnd/>
            <a:tailEnd/>
          </a:ln>
        </p:spPr>
        <p:txBody>
          <a:bodyPr wrap="none">
            <a:prstTxWarp prst="textNoShape">
              <a:avLst/>
            </a:prstTxWarp>
            <a:spAutoFit/>
          </a:bodyPr>
          <a:lstStyle/>
          <a:p>
            <a:r>
              <a:rPr lang="en-US"/>
              <a:t>2/2=1/1</a:t>
            </a:r>
          </a:p>
        </p:txBody>
      </p:sp>
      <p:sp>
        <p:nvSpPr>
          <p:cNvPr id="36870" name="Rectangle 7"/>
          <p:cNvSpPr>
            <a:spLocks noChangeArrowheads="1"/>
          </p:cNvSpPr>
          <p:nvPr/>
        </p:nvSpPr>
        <p:spPr bwMode="auto">
          <a:xfrm>
            <a:off x="6369050" y="2379663"/>
            <a:ext cx="1438275" cy="457200"/>
          </a:xfrm>
          <a:prstGeom prst="rect">
            <a:avLst/>
          </a:prstGeom>
          <a:noFill/>
          <a:ln w="9525">
            <a:noFill/>
            <a:miter lim="800000"/>
            <a:headEnd/>
            <a:tailEnd/>
          </a:ln>
        </p:spPr>
        <p:txBody>
          <a:bodyPr wrap="none">
            <a:prstTxWarp prst="textNoShape">
              <a:avLst/>
            </a:prstTxWarp>
            <a:spAutoFit/>
          </a:bodyPr>
          <a:lstStyle/>
          <a:p>
            <a:r>
              <a:rPr lang="en-US"/>
              <a:t>4/2 =2/1</a:t>
            </a:r>
          </a:p>
        </p:txBody>
      </p:sp>
      <p:sp>
        <p:nvSpPr>
          <p:cNvPr id="36871" name="Rectangle 8"/>
          <p:cNvSpPr>
            <a:spLocks noChangeArrowheads="1"/>
          </p:cNvSpPr>
          <p:nvPr/>
        </p:nvSpPr>
        <p:spPr bwMode="auto">
          <a:xfrm>
            <a:off x="6248400" y="3581400"/>
            <a:ext cx="1533525" cy="457200"/>
          </a:xfrm>
          <a:prstGeom prst="rect">
            <a:avLst/>
          </a:prstGeom>
          <a:noFill/>
          <a:ln w="9525">
            <a:noFill/>
            <a:miter lim="800000"/>
            <a:headEnd/>
            <a:tailEnd/>
          </a:ln>
        </p:spPr>
        <p:txBody>
          <a:bodyPr wrap="none">
            <a:prstTxWarp prst="textNoShape">
              <a:avLst/>
            </a:prstTxWarp>
            <a:spAutoFit/>
          </a:bodyPr>
          <a:lstStyle/>
          <a:p>
            <a:r>
              <a:rPr lang="en-US"/>
              <a:t>10/6=5/3</a:t>
            </a:r>
          </a:p>
        </p:txBody>
      </p:sp>
      <p:sp>
        <p:nvSpPr>
          <p:cNvPr id="8" name="TextBox 1"/>
          <p:cNvSpPr txBox="1">
            <a:spLocks noChangeArrowheads="1"/>
          </p:cNvSpPr>
          <p:nvPr/>
        </p:nvSpPr>
        <p:spPr bwMode="auto">
          <a:xfrm>
            <a:off x="3276600" y="152400"/>
            <a:ext cx="3006725" cy="461963"/>
          </a:xfrm>
          <a:prstGeom prst="rect">
            <a:avLst/>
          </a:prstGeom>
          <a:noFill/>
          <a:ln w="9525">
            <a:noFill/>
            <a:miter lim="800000"/>
            <a:headEnd/>
            <a:tailEnd/>
          </a:ln>
        </p:spPr>
        <p:txBody>
          <a:bodyPr wrap="none">
            <a:prstTxWarp prst="textNoShape">
              <a:avLst/>
            </a:prstTxWarp>
            <a:spAutoFit/>
          </a:bodyPr>
          <a:lstStyle/>
          <a:p>
            <a:r>
              <a:rPr lang="es-ES_tradnl" dirty="0">
                <a:solidFill>
                  <a:srgbClr val="FF0000"/>
                </a:solidFill>
              </a:rPr>
              <a:t>BROAD PRINCIPLE</a:t>
            </a:r>
          </a:p>
        </p:txBody>
      </p:sp>
      <p:sp>
        <p:nvSpPr>
          <p:cNvPr id="9" name="Slide Number Placeholder 8"/>
          <p:cNvSpPr>
            <a:spLocks noGrp="1"/>
          </p:cNvSpPr>
          <p:nvPr>
            <p:ph type="sldNum" sz="quarter" idx="12"/>
          </p:nvPr>
        </p:nvSpPr>
        <p:spPr/>
        <p:txBody>
          <a:bodyPr/>
          <a:lstStyle/>
          <a:p>
            <a:pPr>
              <a:defRPr/>
            </a:pPr>
            <a:fld id="{DA567B1C-5D02-AD45-B2B4-4CA6DF7E14AF}" type="slidenum">
              <a:rPr lang="en-US" smtClean="0"/>
              <a:pPr>
                <a:defRPr/>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A567B1C-5D02-AD45-B2B4-4CA6DF7E14AF}" type="slidenum">
              <a:rPr lang="en-US" smtClean="0"/>
              <a:pPr>
                <a:defRPr/>
              </a:pPr>
              <a:t>16</a:t>
            </a:fld>
            <a:endParaRPr lang="en-US"/>
          </a:p>
        </p:txBody>
      </p:sp>
      <p:sp>
        <p:nvSpPr>
          <p:cNvPr id="3" name="TextBox 2"/>
          <p:cNvSpPr txBox="1"/>
          <p:nvPr/>
        </p:nvSpPr>
        <p:spPr>
          <a:xfrm>
            <a:off x="838200" y="457200"/>
            <a:ext cx="7162800" cy="1200328"/>
          </a:xfrm>
          <a:prstGeom prst="rect">
            <a:avLst/>
          </a:prstGeom>
          <a:noFill/>
        </p:spPr>
        <p:txBody>
          <a:bodyPr wrap="square" rtlCol="0">
            <a:spAutoFit/>
          </a:bodyPr>
          <a:lstStyle/>
          <a:p>
            <a:r>
              <a:rPr lang="en-US" dirty="0"/>
              <a:t>Which of the following pairs exhibit geometric similarity based on the measurements provided?</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3617448"/>
              </p:ext>
            </p:extLst>
          </p:nvPr>
        </p:nvGraphicFramePr>
        <p:xfrm>
          <a:off x="1" y="2209800"/>
          <a:ext cx="8991600" cy="2641939"/>
        </p:xfrm>
        <a:graphic>
          <a:graphicData uri="http://schemas.openxmlformats.org/presentationml/2006/ole">
            <mc:AlternateContent xmlns:mc="http://schemas.openxmlformats.org/markup-compatibility/2006">
              <mc:Choice xmlns:v="urn:schemas-microsoft-com:vml" Requires="v">
                <p:oleObj spid="_x0000_s1036" name="Document" r:id="rId4" imgW="7607300" imgH="2235200" progId="Word.Document.12">
                  <p:embed/>
                </p:oleObj>
              </mc:Choice>
              <mc:Fallback>
                <p:oleObj name="Document" r:id="rId4" imgW="7607300" imgH="2235200" progId="Word.Document.12">
                  <p:embed/>
                  <p:pic>
                    <p:nvPicPr>
                      <p:cNvPr id="0" name=""/>
                      <p:cNvPicPr/>
                      <p:nvPr/>
                    </p:nvPicPr>
                    <p:blipFill>
                      <a:blip r:embed="rId5"/>
                      <a:stretch>
                        <a:fillRect/>
                      </a:stretch>
                    </p:blipFill>
                    <p:spPr>
                      <a:xfrm>
                        <a:off x="1" y="2209800"/>
                        <a:ext cx="8991600" cy="2641939"/>
                      </a:xfrm>
                      <a:prstGeom prst="rect">
                        <a:avLst/>
                      </a:prstGeom>
                    </p:spPr>
                  </p:pic>
                </p:oleObj>
              </mc:Fallback>
            </mc:AlternateContent>
          </a:graphicData>
        </a:graphic>
      </p:graphicFrame>
      <p:sp>
        <p:nvSpPr>
          <p:cNvPr id="5" name="Rectangle 4"/>
          <p:cNvSpPr/>
          <p:nvPr/>
        </p:nvSpPr>
        <p:spPr>
          <a:xfrm>
            <a:off x="1219200" y="4724400"/>
            <a:ext cx="4572000" cy="2308324"/>
          </a:xfrm>
          <a:prstGeom prst="rect">
            <a:avLst/>
          </a:prstGeom>
        </p:spPr>
        <p:txBody>
          <a:bodyPr>
            <a:spAutoFit/>
          </a:bodyPr>
          <a:lstStyle/>
          <a:p>
            <a:pPr lvl="0"/>
            <a:r>
              <a:rPr lang="en-US" dirty="0" smtClean="0"/>
              <a:t>a) A</a:t>
            </a:r>
            <a:endParaRPr lang="en-US" dirty="0"/>
          </a:p>
          <a:p>
            <a:pPr lvl="0"/>
            <a:r>
              <a:rPr lang="en-US" dirty="0" smtClean="0"/>
              <a:t>b) B</a:t>
            </a:r>
            <a:endParaRPr lang="en-US" dirty="0"/>
          </a:p>
          <a:p>
            <a:pPr lvl="0"/>
            <a:r>
              <a:rPr lang="en-US" b="1" dirty="0" smtClean="0"/>
              <a:t>c) C</a:t>
            </a:r>
            <a:endParaRPr lang="en-US" dirty="0"/>
          </a:p>
          <a:p>
            <a:pPr lvl="0"/>
            <a:r>
              <a:rPr lang="en-US" dirty="0" smtClean="0"/>
              <a:t>d) None </a:t>
            </a:r>
            <a:r>
              <a:rPr lang="en-US" dirty="0"/>
              <a:t>of the </a:t>
            </a:r>
            <a:r>
              <a:rPr lang="en-US" dirty="0" smtClean="0"/>
              <a:t>above</a:t>
            </a:r>
          </a:p>
          <a:p>
            <a:pPr lvl="0"/>
            <a:r>
              <a:rPr lang="en-US" dirty="0" smtClean="0"/>
              <a:t>e) A and C</a:t>
            </a:r>
            <a:endParaRPr lang="en-US" dirty="0"/>
          </a:p>
          <a:p>
            <a:r>
              <a:rPr lang="en-US" dirty="0"/>
              <a:t> </a:t>
            </a:r>
          </a:p>
        </p:txBody>
      </p:sp>
    </p:spTree>
    <p:extLst>
      <p:ext uri="{BB962C8B-B14F-4D97-AF65-F5344CB8AC3E}">
        <p14:creationId xmlns:p14="http://schemas.microsoft.com/office/powerpoint/2010/main" val="28980840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838200" y="0"/>
            <a:ext cx="7410450" cy="457200"/>
          </a:xfrm>
          <a:prstGeom prst="rect">
            <a:avLst/>
          </a:prstGeom>
          <a:noFill/>
          <a:ln w="9525">
            <a:noFill/>
            <a:miter lim="800000"/>
            <a:headEnd/>
            <a:tailEnd/>
          </a:ln>
        </p:spPr>
        <p:txBody>
          <a:bodyPr wrap="none">
            <a:prstTxWarp prst="textNoShape">
              <a:avLst/>
            </a:prstTxWarp>
            <a:spAutoFit/>
          </a:bodyPr>
          <a:lstStyle/>
          <a:p>
            <a:r>
              <a:rPr lang="en-US"/>
              <a:t>Geometrically similar objects have nice properties:</a:t>
            </a:r>
          </a:p>
        </p:txBody>
      </p:sp>
      <p:pic>
        <p:nvPicPr>
          <p:cNvPr id="38915" name="Picture 4"/>
          <p:cNvPicPr>
            <a:picLocks noChangeAspect="1" noChangeArrowheads="1"/>
          </p:cNvPicPr>
          <p:nvPr/>
        </p:nvPicPr>
        <p:blipFill>
          <a:blip r:embed="rId3"/>
          <a:srcRect/>
          <a:stretch>
            <a:fillRect/>
          </a:stretch>
        </p:blipFill>
        <p:spPr bwMode="auto">
          <a:xfrm>
            <a:off x="3886200" y="685800"/>
            <a:ext cx="4584700" cy="1803400"/>
          </a:xfrm>
          <a:prstGeom prst="rect">
            <a:avLst/>
          </a:prstGeom>
          <a:noFill/>
          <a:ln w="9525">
            <a:noFill/>
            <a:miter lim="800000"/>
            <a:headEnd/>
            <a:tailEnd/>
          </a:ln>
        </p:spPr>
      </p:pic>
      <p:sp>
        <p:nvSpPr>
          <p:cNvPr id="38916" name="Line 6"/>
          <p:cNvSpPr>
            <a:spLocks noChangeShapeType="1"/>
          </p:cNvSpPr>
          <p:nvPr/>
        </p:nvSpPr>
        <p:spPr bwMode="auto">
          <a:xfrm>
            <a:off x="4267200" y="2743200"/>
            <a:ext cx="381000" cy="0"/>
          </a:xfrm>
          <a:prstGeom prst="line">
            <a:avLst/>
          </a:prstGeom>
          <a:noFill/>
          <a:ln w="9525">
            <a:solidFill>
              <a:schemeClr val="tx1"/>
            </a:solidFill>
            <a:round/>
            <a:headEnd/>
            <a:tailEnd/>
          </a:ln>
        </p:spPr>
        <p:txBody>
          <a:bodyPr wrap="none" anchor="ctr">
            <a:prstTxWarp prst="textNoShape">
              <a:avLst/>
            </a:prstTxWarp>
          </a:bodyPr>
          <a:lstStyle/>
          <a:p>
            <a:endParaRPr lang="es-ES_tradnl"/>
          </a:p>
        </p:txBody>
      </p:sp>
      <p:sp>
        <p:nvSpPr>
          <p:cNvPr id="38917" name="Rectangle 8"/>
          <p:cNvSpPr>
            <a:spLocks noChangeArrowheads="1"/>
          </p:cNvSpPr>
          <p:nvPr/>
        </p:nvSpPr>
        <p:spPr bwMode="auto">
          <a:xfrm>
            <a:off x="1524000" y="2819400"/>
            <a:ext cx="6584950" cy="1187450"/>
          </a:xfrm>
          <a:prstGeom prst="rect">
            <a:avLst/>
          </a:prstGeom>
          <a:noFill/>
          <a:ln w="9525">
            <a:noFill/>
            <a:miter lim="800000"/>
            <a:headEnd/>
            <a:tailEnd/>
          </a:ln>
        </p:spPr>
        <p:txBody>
          <a:bodyPr wrap="none">
            <a:prstTxWarp prst="textNoShape">
              <a:avLst/>
            </a:prstTxWarp>
            <a:spAutoFit/>
          </a:bodyPr>
          <a:lstStyle/>
          <a:p>
            <a:r>
              <a:rPr lang="en-US"/>
              <a:t>Linear dimension	L	2L		3L</a:t>
            </a:r>
          </a:p>
          <a:p>
            <a:r>
              <a:rPr lang="en-US"/>
              <a:t>Area			6L</a:t>
            </a:r>
            <a:r>
              <a:rPr lang="en-US" baseline="30000"/>
              <a:t>2</a:t>
            </a:r>
            <a:r>
              <a:rPr lang="en-US"/>
              <a:t>	 6(2L)</a:t>
            </a:r>
            <a:r>
              <a:rPr lang="en-US" baseline="30000"/>
              <a:t>2</a:t>
            </a:r>
            <a:r>
              <a:rPr lang="en-US"/>
              <a:t>	6(3L)</a:t>
            </a:r>
            <a:r>
              <a:rPr lang="en-US" baseline="30000"/>
              <a:t>2</a:t>
            </a:r>
            <a:r>
              <a:rPr lang="en-US"/>
              <a:t>	</a:t>
            </a:r>
          </a:p>
          <a:p>
            <a:r>
              <a:rPr lang="en-US"/>
              <a:t>Volume 		L</a:t>
            </a:r>
            <a:r>
              <a:rPr lang="en-US" baseline="30000"/>
              <a:t>3</a:t>
            </a:r>
            <a:r>
              <a:rPr lang="en-US"/>
              <a:t>	(2L)</a:t>
            </a:r>
            <a:r>
              <a:rPr lang="en-US" baseline="30000"/>
              <a:t>3		</a:t>
            </a:r>
            <a:r>
              <a:rPr lang="en-US"/>
              <a:t>(3L)</a:t>
            </a:r>
            <a:r>
              <a:rPr lang="en-US" baseline="30000"/>
              <a:t>3</a:t>
            </a:r>
            <a:endParaRPr lang="en-US"/>
          </a:p>
        </p:txBody>
      </p:sp>
      <p:sp>
        <p:nvSpPr>
          <p:cNvPr id="38918" name="Rectangle 11"/>
          <p:cNvSpPr>
            <a:spLocks noChangeArrowheads="1"/>
          </p:cNvSpPr>
          <p:nvPr/>
        </p:nvSpPr>
        <p:spPr bwMode="auto">
          <a:xfrm>
            <a:off x="304800" y="4648200"/>
            <a:ext cx="8458200" cy="1552575"/>
          </a:xfrm>
          <a:prstGeom prst="rect">
            <a:avLst/>
          </a:prstGeom>
          <a:noFill/>
          <a:ln w="9525">
            <a:noFill/>
            <a:miter lim="800000"/>
            <a:headEnd/>
            <a:tailEnd/>
          </a:ln>
        </p:spPr>
        <p:txBody>
          <a:bodyPr>
            <a:prstTxWarp prst="textNoShape">
              <a:avLst/>
            </a:prstTxWarp>
            <a:spAutoFit/>
          </a:bodyPr>
          <a:lstStyle/>
          <a:p>
            <a:r>
              <a:rPr lang="en-US"/>
              <a:t>You can either count squares (or boxes) or use the formulae for: Surface area = 6(length)</a:t>
            </a:r>
            <a:r>
              <a:rPr lang="en-US" baseline="30000"/>
              <a:t>2</a:t>
            </a:r>
            <a:r>
              <a:rPr lang="en-US"/>
              <a:t>, and </a:t>
            </a:r>
          </a:p>
          <a:p>
            <a:r>
              <a:rPr lang="en-US"/>
              <a:t>Volume = (length)</a:t>
            </a:r>
            <a:r>
              <a:rPr lang="en-US" baseline="30000"/>
              <a:t>3</a:t>
            </a:r>
            <a:r>
              <a:rPr lang="en-US"/>
              <a:t>.</a:t>
            </a:r>
          </a:p>
          <a:p>
            <a:endParaRPr lang="en-US"/>
          </a:p>
        </p:txBody>
      </p:sp>
      <p:sp>
        <p:nvSpPr>
          <p:cNvPr id="7" name="TextBox 1"/>
          <p:cNvSpPr txBox="1">
            <a:spLocks noChangeArrowheads="1"/>
          </p:cNvSpPr>
          <p:nvPr/>
        </p:nvSpPr>
        <p:spPr bwMode="auto">
          <a:xfrm>
            <a:off x="2819400" y="5943600"/>
            <a:ext cx="3006725" cy="461963"/>
          </a:xfrm>
          <a:prstGeom prst="rect">
            <a:avLst/>
          </a:prstGeom>
          <a:noFill/>
          <a:ln w="9525">
            <a:noFill/>
            <a:miter lim="800000"/>
            <a:headEnd/>
            <a:tailEnd/>
          </a:ln>
        </p:spPr>
        <p:txBody>
          <a:bodyPr wrap="none">
            <a:prstTxWarp prst="textNoShape">
              <a:avLst/>
            </a:prstTxWarp>
            <a:spAutoFit/>
          </a:bodyPr>
          <a:lstStyle/>
          <a:p>
            <a:r>
              <a:rPr lang="es-ES_tradnl" dirty="0">
                <a:solidFill>
                  <a:srgbClr val="FF0000"/>
                </a:solidFill>
              </a:rPr>
              <a:t>BROAD PRINCIPLE</a:t>
            </a:r>
          </a:p>
        </p:txBody>
      </p:sp>
      <p:sp>
        <p:nvSpPr>
          <p:cNvPr id="8" name="Slide Number Placeholder 7"/>
          <p:cNvSpPr>
            <a:spLocks noGrp="1"/>
          </p:cNvSpPr>
          <p:nvPr>
            <p:ph type="sldNum" sz="quarter" idx="12"/>
          </p:nvPr>
        </p:nvSpPr>
        <p:spPr/>
        <p:txBody>
          <a:bodyPr/>
          <a:lstStyle/>
          <a:p>
            <a:pPr>
              <a:defRPr/>
            </a:pPr>
            <a:fld id="{DA567B1C-5D02-AD45-B2B4-4CA6DF7E14AF}" type="slidenum">
              <a:rPr lang="en-US" smtClean="0"/>
              <a:pPr>
                <a:defRPr/>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41_09_overall_size-L.jpg"/>
          <p:cNvPicPr>
            <a:picLocks noChangeAspect="1"/>
          </p:cNvPicPr>
          <p:nvPr/>
        </p:nvPicPr>
        <p:blipFill>
          <a:blip r:embed="rId2"/>
          <a:srcRect/>
          <a:stretch>
            <a:fillRect/>
          </a:stretch>
        </p:blipFill>
        <p:spPr bwMode="auto">
          <a:xfrm>
            <a:off x="0" y="1752600"/>
            <a:ext cx="9099550" cy="3505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DA567B1C-5D02-AD45-B2B4-4CA6DF7E14AF}" type="slidenum">
              <a:rPr lang="en-US" smtClean="0"/>
              <a:pPr>
                <a:defRPr/>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33400" y="1295400"/>
            <a:ext cx="8224838" cy="457200"/>
          </a:xfrm>
          <a:prstGeom prst="rect">
            <a:avLst/>
          </a:prstGeom>
          <a:noFill/>
          <a:ln w="9525">
            <a:noFill/>
            <a:miter lim="800000"/>
            <a:headEnd/>
            <a:tailEnd/>
          </a:ln>
        </p:spPr>
        <p:txBody>
          <a:bodyPr wrap="none">
            <a:prstTxWarp prst="textNoShape">
              <a:avLst/>
            </a:prstTxWarp>
            <a:spAutoFit/>
          </a:bodyPr>
          <a:lstStyle/>
          <a:p>
            <a:r>
              <a:rPr lang="en-US"/>
              <a:t>Areas increase with the square (L</a:t>
            </a:r>
            <a:r>
              <a:rPr lang="en-US" baseline="30000"/>
              <a:t>2</a:t>
            </a:r>
            <a:r>
              <a:rPr lang="en-US"/>
              <a:t>) of linear dimensions </a:t>
            </a:r>
          </a:p>
        </p:txBody>
      </p:sp>
      <p:sp>
        <p:nvSpPr>
          <p:cNvPr id="41987" name="Rectangle 3"/>
          <p:cNvSpPr>
            <a:spLocks noChangeArrowheads="1"/>
          </p:cNvSpPr>
          <p:nvPr/>
        </p:nvSpPr>
        <p:spPr bwMode="auto">
          <a:xfrm>
            <a:off x="3532188" y="2390775"/>
            <a:ext cx="1462087" cy="457200"/>
          </a:xfrm>
          <a:prstGeom prst="rect">
            <a:avLst/>
          </a:prstGeom>
          <a:noFill/>
          <a:ln w="9525">
            <a:noFill/>
            <a:miter lim="800000"/>
            <a:headEnd/>
            <a:tailEnd/>
          </a:ln>
        </p:spPr>
        <p:txBody>
          <a:bodyPr wrap="none">
            <a:prstTxWarp prst="textNoShape">
              <a:avLst/>
            </a:prstTxWarp>
            <a:spAutoFit/>
          </a:bodyPr>
          <a:lstStyle/>
          <a:p>
            <a:r>
              <a:rPr lang="en-US"/>
              <a:t>Whereas</a:t>
            </a:r>
          </a:p>
        </p:txBody>
      </p:sp>
      <p:sp>
        <p:nvSpPr>
          <p:cNvPr id="41988" name="Rectangle 4"/>
          <p:cNvSpPr>
            <a:spLocks noChangeArrowheads="1"/>
          </p:cNvSpPr>
          <p:nvPr/>
        </p:nvSpPr>
        <p:spPr bwMode="auto">
          <a:xfrm>
            <a:off x="762000" y="3886200"/>
            <a:ext cx="8027988" cy="822325"/>
          </a:xfrm>
          <a:prstGeom prst="rect">
            <a:avLst/>
          </a:prstGeom>
          <a:noFill/>
          <a:ln w="9525">
            <a:noFill/>
            <a:miter lim="800000"/>
            <a:headEnd/>
            <a:tailEnd/>
          </a:ln>
        </p:spPr>
        <p:txBody>
          <a:bodyPr>
            <a:prstTxWarp prst="textNoShape">
              <a:avLst/>
            </a:prstTxWarp>
            <a:spAutoFit/>
          </a:bodyPr>
          <a:lstStyle/>
          <a:p>
            <a:pPr algn="ctr"/>
            <a:r>
              <a:rPr lang="en-US"/>
              <a:t>Volumes* (and hence masses) increase with the cube (L</a:t>
            </a:r>
            <a:r>
              <a:rPr lang="en-US" baseline="30000"/>
              <a:t>3</a:t>
            </a:r>
            <a:r>
              <a:rPr lang="en-US"/>
              <a:t>) of linear dimensions</a:t>
            </a:r>
          </a:p>
        </p:txBody>
      </p:sp>
      <p:sp>
        <p:nvSpPr>
          <p:cNvPr id="60422" name="Rectangle 6"/>
          <p:cNvSpPr>
            <a:spLocks noChangeArrowheads="1"/>
          </p:cNvSpPr>
          <p:nvPr/>
        </p:nvSpPr>
        <p:spPr bwMode="auto">
          <a:xfrm>
            <a:off x="647700" y="5505450"/>
            <a:ext cx="7121525" cy="457200"/>
          </a:xfrm>
          <a:prstGeom prst="rect">
            <a:avLst/>
          </a:prstGeom>
          <a:noFill/>
          <a:ln w="9525">
            <a:noFill/>
            <a:miter lim="800000"/>
            <a:headEnd/>
            <a:tailEnd/>
          </a:ln>
        </p:spPr>
        <p:txBody>
          <a:bodyPr wrap="none">
            <a:prstTxWarp prst="textNoShape">
              <a:avLst/>
            </a:prstTxWarp>
            <a:spAutoFit/>
          </a:bodyPr>
          <a:lstStyle/>
          <a:p>
            <a:r>
              <a:rPr lang="en-US"/>
              <a:t>What assumption am I making in this statement?</a:t>
            </a:r>
          </a:p>
        </p:txBody>
      </p:sp>
      <p:sp>
        <p:nvSpPr>
          <p:cNvPr id="6" name="TextBox 1"/>
          <p:cNvSpPr txBox="1">
            <a:spLocks noChangeArrowheads="1"/>
          </p:cNvSpPr>
          <p:nvPr/>
        </p:nvSpPr>
        <p:spPr bwMode="auto">
          <a:xfrm>
            <a:off x="3276600" y="228600"/>
            <a:ext cx="3006725" cy="461963"/>
          </a:xfrm>
          <a:prstGeom prst="rect">
            <a:avLst/>
          </a:prstGeom>
          <a:noFill/>
          <a:ln w="9525">
            <a:noFill/>
            <a:miter lim="800000"/>
            <a:headEnd/>
            <a:tailEnd/>
          </a:ln>
        </p:spPr>
        <p:txBody>
          <a:bodyPr wrap="none">
            <a:prstTxWarp prst="textNoShape">
              <a:avLst/>
            </a:prstTxWarp>
            <a:spAutoFit/>
          </a:bodyPr>
          <a:lstStyle/>
          <a:p>
            <a:r>
              <a:rPr lang="es-ES_tradnl" dirty="0">
                <a:solidFill>
                  <a:srgbClr val="FF0000"/>
                </a:solidFill>
              </a:rPr>
              <a:t>BROAD PRINCIPLE</a:t>
            </a:r>
          </a:p>
        </p:txBody>
      </p:sp>
      <p:sp>
        <p:nvSpPr>
          <p:cNvPr id="7" name="Slide Number Placeholder 6"/>
          <p:cNvSpPr>
            <a:spLocks noGrp="1"/>
          </p:cNvSpPr>
          <p:nvPr>
            <p:ph type="sldNum" sz="quarter" idx="12"/>
          </p:nvPr>
        </p:nvSpPr>
        <p:spPr/>
        <p:txBody>
          <a:bodyPr/>
          <a:lstStyle/>
          <a:p>
            <a:pPr>
              <a:defRPr/>
            </a:pPr>
            <a:fld id="{DA567B1C-5D02-AD45-B2B4-4CA6DF7E14AF}" type="slidenum">
              <a:rPr lang="en-US" smtClean="0"/>
              <a:pPr>
                <a:defRPr/>
              </a:pPr>
              <a:t>19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295400" y="152400"/>
            <a:ext cx="5815013" cy="457200"/>
          </a:xfrm>
          <a:prstGeom prst="rect">
            <a:avLst/>
          </a:prstGeom>
          <a:noFill/>
          <a:ln w="9525">
            <a:noFill/>
            <a:miter lim="800000"/>
            <a:headEnd/>
            <a:tailEnd/>
          </a:ln>
        </p:spPr>
        <p:txBody>
          <a:bodyPr wrap="none">
            <a:prstTxWarp prst="textNoShape">
              <a:avLst/>
            </a:prstTxWarp>
            <a:spAutoFit/>
          </a:bodyPr>
          <a:lstStyle/>
          <a:p>
            <a:r>
              <a:rPr lang="en-US"/>
              <a:t>The sad history of an elephant and LSD</a:t>
            </a:r>
          </a:p>
        </p:txBody>
      </p:sp>
      <p:sp>
        <p:nvSpPr>
          <p:cNvPr id="16387" name="Rectangle 3"/>
          <p:cNvSpPr>
            <a:spLocks noChangeArrowheads="1"/>
          </p:cNvSpPr>
          <p:nvPr/>
        </p:nvSpPr>
        <p:spPr bwMode="auto">
          <a:xfrm>
            <a:off x="0" y="914400"/>
            <a:ext cx="4114800" cy="3749675"/>
          </a:xfrm>
          <a:prstGeom prst="rect">
            <a:avLst/>
          </a:prstGeom>
          <a:noFill/>
          <a:ln w="9525">
            <a:noFill/>
            <a:miter lim="800000"/>
            <a:headEnd/>
            <a:tailEnd/>
          </a:ln>
        </p:spPr>
        <p:txBody>
          <a:bodyPr>
            <a:prstTxWarp prst="textNoShape">
              <a:avLst/>
            </a:prstTxWarp>
            <a:spAutoFit/>
          </a:bodyPr>
          <a:lstStyle/>
          <a:p>
            <a:r>
              <a:rPr lang="en-US" sz="2000"/>
              <a:t>In 1962 a group of “researchers” (led by a psychiatrist called Jolly West) injected a poor elephant (named Tusko) with 297 mg of LSD. They wanted to know if LSD induced musth in elephants. After being darted with an LSD-containing syringe, the elephant</a:t>
            </a:r>
          </a:p>
          <a:p>
            <a:endParaRPr lang="en-US" sz="2000"/>
          </a:p>
          <a:p>
            <a:r>
              <a:rPr lang="en-US" sz="2000"/>
              <a:t> “…trumpeted, collapsed, fell heavily into its right side, defecated, and died.”</a:t>
            </a:r>
          </a:p>
        </p:txBody>
      </p:sp>
      <p:pic>
        <p:nvPicPr>
          <p:cNvPr id="16388" name="Picture 4"/>
          <p:cNvPicPr>
            <a:picLocks noChangeAspect="1" noChangeArrowheads="1"/>
          </p:cNvPicPr>
          <p:nvPr/>
        </p:nvPicPr>
        <p:blipFill>
          <a:blip r:embed="rId3"/>
          <a:srcRect/>
          <a:stretch>
            <a:fillRect/>
          </a:stretch>
        </p:blipFill>
        <p:spPr bwMode="auto">
          <a:xfrm>
            <a:off x="4343400" y="990600"/>
            <a:ext cx="4660900" cy="4213225"/>
          </a:xfrm>
          <a:prstGeom prst="rect">
            <a:avLst/>
          </a:prstGeom>
          <a:noFill/>
          <a:ln w="9525">
            <a:noFill/>
            <a:miter lim="800000"/>
            <a:headEnd/>
            <a:tailEnd/>
          </a:ln>
        </p:spPr>
      </p:pic>
      <p:sp>
        <p:nvSpPr>
          <p:cNvPr id="16389" name="Rectangle 5"/>
          <p:cNvSpPr>
            <a:spLocks noChangeArrowheads="1"/>
          </p:cNvSpPr>
          <p:nvPr/>
        </p:nvSpPr>
        <p:spPr bwMode="auto">
          <a:xfrm>
            <a:off x="1828800" y="5791200"/>
            <a:ext cx="5868988" cy="457200"/>
          </a:xfrm>
          <a:prstGeom prst="rect">
            <a:avLst/>
          </a:prstGeom>
          <a:noFill/>
          <a:ln w="9525">
            <a:noFill/>
            <a:miter lim="800000"/>
            <a:headEnd/>
            <a:tailEnd/>
          </a:ln>
        </p:spPr>
        <p:txBody>
          <a:bodyPr wrap="none">
            <a:prstTxWarp prst="textNoShape">
              <a:avLst/>
            </a:prstTxWarp>
            <a:spAutoFit/>
          </a:bodyPr>
          <a:lstStyle/>
          <a:p>
            <a:r>
              <a:rPr lang="en-US"/>
              <a:t>Why did the “researchers” use 297 mg?</a:t>
            </a:r>
          </a:p>
        </p:txBody>
      </p:sp>
      <p:sp>
        <p:nvSpPr>
          <p:cNvPr id="6" name="Slide Number Placeholder 5"/>
          <p:cNvSpPr>
            <a:spLocks noGrp="1"/>
          </p:cNvSpPr>
          <p:nvPr>
            <p:ph type="sldNum" sz="quarter" idx="12"/>
          </p:nvPr>
        </p:nvSpPr>
        <p:spPr/>
        <p:txBody>
          <a:bodyPr/>
          <a:lstStyle/>
          <a:p>
            <a:pPr>
              <a:defRPr/>
            </a:pPr>
            <a:fld id="{DA567B1C-5D02-AD45-B2B4-4CA6DF7E14AF}" type="slidenum">
              <a:rPr lang="en-US" smtClean="0"/>
              <a:pPr>
                <a:defRPr/>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87586" y="1540475"/>
            <a:ext cx="5969413" cy="4957984"/>
          </a:xfrm>
          <a:prstGeom prst="rect">
            <a:avLst/>
          </a:prstGeom>
        </p:spPr>
      </p:pic>
      <p:sp>
        <p:nvSpPr>
          <p:cNvPr id="6" name="TextBox 5"/>
          <p:cNvSpPr txBox="1"/>
          <p:nvPr/>
        </p:nvSpPr>
        <p:spPr>
          <a:xfrm>
            <a:off x="2348690" y="6047161"/>
            <a:ext cx="3351974" cy="523220"/>
          </a:xfrm>
          <a:prstGeom prst="rect">
            <a:avLst/>
          </a:prstGeom>
          <a:noFill/>
        </p:spPr>
        <p:txBody>
          <a:bodyPr wrap="none" rtlCol="0">
            <a:spAutoFit/>
          </a:bodyPr>
          <a:lstStyle/>
          <a:p>
            <a:r>
              <a:rPr lang="en-US" sz="2800" dirty="0" smtClean="0"/>
              <a:t>Jonathan Swift (1726)</a:t>
            </a:r>
            <a:endParaRPr lang="en-US" sz="2800" dirty="0"/>
          </a:p>
        </p:txBody>
      </p:sp>
      <p:pic>
        <p:nvPicPr>
          <p:cNvPr id="7" name="Picture 6"/>
          <p:cNvPicPr>
            <a:picLocks noChangeAspect="1"/>
          </p:cNvPicPr>
          <p:nvPr/>
        </p:nvPicPr>
        <p:blipFill>
          <a:blip r:embed="rId4"/>
          <a:stretch>
            <a:fillRect/>
          </a:stretch>
        </p:blipFill>
        <p:spPr>
          <a:xfrm>
            <a:off x="7495583" y="5411972"/>
            <a:ext cx="1286502" cy="1446028"/>
          </a:xfrm>
          <a:prstGeom prst="rect">
            <a:avLst/>
          </a:prstGeom>
        </p:spPr>
      </p:pic>
      <p:sp>
        <p:nvSpPr>
          <p:cNvPr id="2" name="TextBox 1"/>
          <p:cNvSpPr txBox="1"/>
          <p:nvPr/>
        </p:nvSpPr>
        <p:spPr>
          <a:xfrm>
            <a:off x="1187586" y="188470"/>
            <a:ext cx="6991214" cy="1384995"/>
          </a:xfrm>
          <a:prstGeom prst="rect">
            <a:avLst/>
          </a:prstGeom>
          <a:noFill/>
        </p:spPr>
        <p:txBody>
          <a:bodyPr wrap="square" rtlCol="0">
            <a:spAutoFit/>
          </a:bodyPr>
          <a:lstStyle/>
          <a:p>
            <a:pPr algn="ctr"/>
            <a:r>
              <a:rPr lang="en-US" sz="2800" dirty="0" smtClean="0">
                <a:latin typeface="Comic Sans MS"/>
                <a:cs typeface="Comic Sans MS"/>
              </a:rPr>
              <a:t>The first (</a:t>
            </a:r>
            <a:r>
              <a:rPr lang="en-US" sz="2800" dirty="0" err="1" smtClean="0">
                <a:latin typeface="Comic Sans MS"/>
                <a:cs typeface="Comic Sans MS"/>
              </a:rPr>
              <a:t>mis</a:t>
            </a:r>
            <a:r>
              <a:rPr lang="en-US" sz="2800" dirty="0" smtClean="0">
                <a:latin typeface="Comic Sans MS"/>
                <a:cs typeface="Comic Sans MS"/>
              </a:rPr>
              <a:t>-) application of the geometric similarity principle to metabolic </a:t>
            </a:r>
            <a:r>
              <a:rPr lang="en-US" sz="2800" dirty="0" err="1" smtClean="0">
                <a:latin typeface="Comic Sans MS"/>
                <a:cs typeface="Comic Sans MS"/>
              </a:rPr>
              <a:t>allometry</a:t>
            </a:r>
            <a:endParaRPr lang="en-US" sz="2800" dirty="0">
              <a:latin typeface="Comic Sans MS"/>
              <a:cs typeface="Comic Sans MS"/>
            </a:endParaRPr>
          </a:p>
        </p:txBody>
      </p:sp>
    </p:spTree>
    <p:extLst>
      <p:ext uri="{BB962C8B-B14F-4D97-AF65-F5344CB8AC3E}">
        <p14:creationId xmlns:p14="http://schemas.microsoft.com/office/powerpoint/2010/main" val="41325058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1314" y="0"/>
            <a:ext cx="4443629" cy="6858000"/>
          </a:xfrm>
          <a:prstGeom prst="rect">
            <a:avLst/>
          </a:prstGeom>
        </p:spPr>
      </p:pic>
      <p:sp>
        <p:nvSpPr>
          <p:cNvPr id="4" name="Rectangle 3"/>
          <p:cNvSpPr/>
          <p:nvPr/>
        </p:nvSpPr>
        <p:spPr>
          <a:xfrm>
            <a:off x="0" y="117694"/>
            <a:ext cx="4714875" cy="6740306"/>
          </a:xfrm>
          <a:prstGeom prst="rect">
            <a:avLst/>
          </a:prstGeom>
        </p:spPr>
        <p:txBody>
          <a:bodyPr wrap="square">
            <a:spAutoFit/>
          </a:bodyPr>
          <a:lstStyle/>
          <a:p>
            <a:r>
              <a:rPr lang="en-US" sz="2400" dirty="0" smtClean="0">
                <a:latin typeface="Baskerville"/>
                <a:cs typeface="Baskerville"/>
              </a:rPr>
              <a:t>“…the </a:t>
            </a:r>
            <a:r>
              <a:rPr lang="en-US" sz="2400" dirty="0">
                <a:latin typeface="Baskerville"/>
                <a:cs typeface="Baskerville"/>
              </a:rPr>
              <a:t>emperor stipulates to allow me a quantity of meat and drink sufficient for the support of 1724 Lilliputians. Some time after, asking a friend at court how they came to fix on that determinate number, he told me that his majesty's mathematicians, having taken the height of my body by the help of a quadrant, and finding it to exceed theirs in the proportion of twelve to one, </a:t>
            </a:r>
            <a:r>
              <a:rPr lang="en-US" sz="2400" b="1" dirty="0">
                <a:latin typeface="Baskerville"/>
                <a:cs typeface="Baskerville"/>
              </a:rPr>
              <a:t>they concluded from the similarity of their bodies</a:t>
            </a:r>
            <a:r>
              <a:rPr lang="en-US" sz="2400" dirty="0">
                <a:latin typeface="Baskerville"/>
                <a:cs typeface="Baskerville"/>
              </a:rPr>
              <a:t>, that mine must contain at least 1724 of theirs, and consequently would require as much food as was necessary to support that number of Lilliputians. </a:t>
            </a:r>
          </a:p>
        </p:txBody>
      </p:sp>
      <p:sp>
        <p:nvSpPr>
          <p:cNvPr id="5" name="TextBox 4"/>
          <p:cNvSpPr txBox="1"/>
          <p:nvPr/>
        </p:nvSpPr>
        <p:spPr>
          <a:xfrm>
            <a:off x="5029200" y="990600"/>
            <a:ext cx="1961194" cy="584776"/>
          </a:xfrm>
          <a:prstGeom prst="rect">
            <a:avLst/>
          </a:prstGeom>
          <a:noFill/>
        </p:spPr>
        <p:txBody>
          <a:bodyPr wrap="none" rtlCol="0">
            <a:spAutoFit/>
          </a:bodyPr>
          <a:lstStyle/>
          <a:p>
            <a:r>
              <a:rPr lang="en-US" sz="3200" dirty="0" smtClean="0"/>
              <a:t>12</a:t>
            </a:r>
            <a:r>
              <a:rPr lang="en-US" sz="3200" baseline="30000" dirty="0" smtClean="0"/>
              <a:t>3</a:t>
            </a:r>
            <a:r>
              <a:rPr lang="en-US" sz="3200" dirty="0" smtClean="0"/>
              <a:t> = 1724</a:t>
            </a:r>
            <a:endParaRPr lang="en-US" sz="3200" dirty="0"/>
          </a:p>
        </p:txBody>
      </p:sp>
      <p:sp>
        <p:nvSpPr>
          <p:cNvPr id="6" name="TextBox 5"/>
          <p:cNvSpPr txBox="1"/>
          <p:nvPr/>
        </p:nvSpPr>
        <p:spPr>
          <a:xfrm>
            <a:off x="5334000" y="152400"/>
            <a:ext cx="2961267" cy="830997"/>
          </a:xfrm>
          <a:prstGeom prst="rect">
            <a:avLst/>
          </a:prstGeom>
          <a:noFill/>
        </p:spPr>
        <p:txBody>
          <a:bodyPr wrap="none" rtlCol="0">
            <a:spAutoFit/>
          </a:bodyPr>
          <a:lstStyle/>
          <a:p>
            <a:r>
              <a:rPr lang="en-US" dirty="0" smtClean="0"/>
              <a:t>What is wrong with</a:t>
            </a:r>
          </a:p>
          <a:p>
            <a:r>
              <a:rPr lang="en-US" dirty="0" smtClean="0"/>
              <a:t> the calculations?</a:t>
            </a:r>
            <a:endParaRPr lang="en-US" dirty="0"/>
          </a:p>
        </p:txBody>
      </p:sp>
    </p:spTree>
    <p:extLst>
      <p:ext uri="{BB962C8B-B14F-4D97-AF65-F5344CB8AC3E}">
        <p14:creationId xmlns:p14="http://schemas.microsoft.com/office/powerpoint/2010/main" val="3996261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8800" y="304800"/>
            <a:ext cx="5842000" cy="3505200"/>
          </a:xfrm>
          <a:prstGeom prst="rect">
            <a:avLst/>
          </a:prstGeom>
        </p:spPr>
      </p:pic>
      <p:sp>
        <p:nvSpPr>
          <p:cNvPr id="3" name="TextBox 2"/>
          <p:cNvSpPr txBox="1"/>
          <p:nvPr/>
        </p:nvSpPr>
        <p:spPr>
          <a:xfrm>
            <a:off x="152401" y="4038600"/>
            <a:ext cx="8610600" cy="830997"/>
          </a:xfrm>
          <a:prstGeom prst="rect">
            <a:avLst/>
          </a:prstGeom>
          <a:noFill/>
        </p:spPr>
        <p:txBody>
          <a:bodyPr wrap="square" rtlCol="0">
            <a:spAutoFit/>
          </a:bodyPr>
          <a:lstStyle/>
          <a:p>
            <a:r>
              <a:rPr lang="en-US" dirty="0" smtClean="0"/>
              <a:t>The amount of energy that an animal uses is NOT proportional to body mass</a:t>
            </a:r>
            <a:endParaRPr lang="en-US" dirty="0"/>
          </a:p>
        </p:txBody>
      </p:sp>
      <p:cxnSp>
        <p:nvCxnSpPr>
          <p:cNvPr id="5" name="Straight Connector 4"/>
          <p:cNvCxnSpPr/>
          <p:nvPr/>
        </p:nvCxnSpPr>
        <p:spPr bwMode="auto">
          <a:xfrm>
            <a:off x="3048000" y="5029200"/>
            <a:ext cx="0" cy="1828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667000" y="6629400"/>
            <a:ext cx="419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TextBox 7"/>
          <p:cNvSpPr txBox="1"/>
          <p:nvPr/>
        </p:nvSpPr>
        <p:spPr>
          <a:xfrm>
            <a:off x="11547" y="5257800"/>
            <a:ext cx="2891687" cy="461665"/>
          </a:xfrm>
          <a:prstGeom prst="rect">
            <a:avLst/>
          </a:prstGeom>
          <a:noFill/>
        </p:spPr>
        <p:txBody>
          <a:bodyPr wrap="none" rtlCol="0">
            <a:spAutoFit/>
          </a:bodyPr>
          <a:lstStyle/>
          <a:p>
            <a:r>
              <a:rPr lang="en-US" dirty="0" smtClean="0"/>
              <a:t>Rate of energy use</a:t>
            </a:r>
            <a:endParaRPr lang="en-US" dirty="0"/>
          </a:p>
        </p:txBody>
      </p:sp>
      <p:sp>
        <p:nvSpPr>
          <p:cNvPr id="9" name="TextBox 8"/>
          <p:cNvSpPr txBox="1"/>
          <p:nvPr/>
        </p:nvSpPr>
        <p:spPr>
          <a:xfrm>
            <a:off x="7086600" y="6553200"/>
            <a:ext cx="1669748" cy="461665"/>
          </a:xfrm>
          <a:prstGeom prst="rect">
            <a:avLst/>
          </a:prstGeom>
          <a:noFill/>
        </p:spPr>
        <p:txBody>
          <a:bodyPr wrap="none" rtlCol="0">
            <a:spAutoFit/>
          </a:bodyPr>
          <a:lstStyle/>
          <a:p>
            <a:r>
              <a:rPr lang="en-US" dirty="0" smtClean="0"/>
              <a:t>Body mass</a:t>
            </a:r>
            <a:endParaRPr lang="en-US" dirty="0"/>
          </a:p>
        </p:txBody>
      </p:sp>
      <p:cxnSp>
        <p:nvCxnSpPr>
          <p:cNvPr id="11" name="Straight Connector 10"/>
          <p:cNvCxnSpPr/>
          <p:nvPr/>
        </p:nvCxnSpPr>
        <p:spPr bwMode="auto">
          <a:xfrm flipV="1">
            <a:off x="3048000" y="4724400"/>
            <a:ext cx="2438400" cy="1828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Arc 14"/>
          <p:cNvSpPr/>
          <p:nvPr/>
        </p:nvSpPr>
        <p:spPr bwMode="auto">
          <a:xfrm flipH="1">
            <a:off x="3048000" y="5791200"/>
            <a:ext cx="5791200" cy="1905000"/>
          </a:xfrm>
          <a:prstGeom prst="arc">
            <a:avLst>
              <a:gd name="adj1" fmla="val 16200000"/>
              <a:gd name="adj2" fmla="val 2143157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0" charset="0"/>
            </a:endParaRPr>
          </a:p>
        </p:txBody>
      </p:sp>
      <p:sp>
        <p:nvSpPr>
          <p:cNvPr id="4" name="TextBox 3"/>
          <p:cNvSpPr txBox="1"/>
          <p:nvPr/>
        </p:nvSpPr>
        <p:spPr>
          <a:xfrm>
            <a:off x="5410200" y="4495800"/>
            <a:ext cx="675636" cy="461665"/>
          </a:xfrm>
          <a:prstGeom prst="rect">
            <a:avLst/>
          </a:prstGeom>
          <a:noFill/>
        </p:spPr>
        <p:txBody>
          <a:bodyPr wrap="none" rtlCol="0">
            <a:spAutoFit/>
          </a:bodyPr>
          <a:lstStyle/>
          <a:p>
            <a:r>
              <a:rPr lang="en-US" dirty="0" smtClean="0"/>
              <a:t>NO</a:t>
            </a:r>
            <a:endParaRPr lang="en-US" dirty="0"/>
          </a:p>
        </p:txBody>
      </p:sp>
      <p:sp>
        <p:nvSpPr>
          <p:cNvPr id="12" name="TextBox 11"/>
          <p:cNvSpPr txBox="1"/>
          <p:nvPr/>
        </p:nvSpPr>
        <p:spPr>
          <a:xfrm>
            <a:off x="6172200" y="5562600"/>
            <a:ext cx="785792" cy="461665"/>
          </a:xfrm>
          <a:prstGeom prst="rect">
            <a:avLst/>
          </a:prstGeom>
          <a:noFill/>
        </p:spPr>
        <p:txBody>
          <a:bodyPr wrap="none" rtlCol="0">
            <a:spAutoFit/>
          </a:bodyPr>
          <a:lstStyle/>
          <a:p>
            <a:r>
              <a:rPr lang="en-US" dirty="0" smtClean="0"/>
              <a:t>YES</a:t>
            </a:r>
            <a:endParaRPr lang="en-US" dirty="0"/>
          </a:p>
        </p:txBody>
      </p:sp>
    </p:spTree>
    <p:extLst>
      <p:ext uri="{BB962C8B-B14F-4D97-AF65-F5344CB8AC3E}">
        <p14:creationId xmlns:p14="http://schemas.microsoft.com/office/powerpoint/2010/main" val="32875164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446463" y="788988"/>
            <a:ext cx="2136775" cy="457200"/>
          </a:xfrm>
          <a:prstGeom prst="rect">
            <a:avLst/>
          </a:prstGeom>
          <a:noFill/>
          <a:ln w="9525">
            <a:noFill/>
            <a:miter lim="800000"/>
            <a:headEnd/>
            <a:tailEnd/>
          </a:ln>
        </p:spPr>
        <p:txBody>
          <a:bodyPr wrap="none">
            <a:prstTxWarp prst="textNoShape">
              <a:avLst/>
            </a:prstTxWarp>
            <a:spAutoFit/>
          </a:bodyPr>
          <a:lstStyle/>
          <a:p>
            <a:r>
              <a:rPr lang="en-US"/>
              <a:t>To Remember</a:t>
            </a:r>
          </a:p>
        </p:txBody>
      </p:sp>
      <p:sp>
        <p:nvSpPr>
          <p:cNvPr id="46083" name="Rectangle 3"/>
          <p:cNvSpPr>
            <a:spLocks noChangeArrowheads="1"/>
          </p:cNvSpPr>
          <p:nvPr/>
        </p:nvSpPr>
        <p:spPr bwMode="auto">
          <a:xfrm>
            <a:off x="457200" y="1447800"/>
            <a:ext cx="8153400" cy="4108450"/>
          </a:xfrm>
          <a:prstGeom prst="rect">
            <a:avLst/>
          </a:prstGeom>
          <a:noFill/>
          <a:ln w="9525">
            <a:noFill/>
            <a:miter lim="800000"/>
            <a:headEnd/>
            <a:tailEnd/>
          </a:ln>
        </p:spPr>
        <p:txBody>
          <a:bodyPr>
            <a:prstTxWarp prst="textNoShape">
              <a:avLst/>
            </a:prstTxWarp>
            <a:spAutoFit/>
          </a:bodyPr>
          <a:lstStyle/>
          <a:p>
            <a:r>
              <a:rPr lang="en-US"/>
              <a:t>-In geometrically similar objects the ratio of two linear dimensions is equal and independent of the size of the objects.</a:t>
            </a:r>
          </a:p>
          <a:p>
            <a:endParaRPr lang="en-US"/>
          </a:p>
          <a:p>
            <a:r>
              <a:rPr lang="en-US"/>
              <a:t>In geometrically similar objects</a:t>
            </a:r>
          </a:p>
          <a:p>
            <a:endParaRPr lang="en-US"/>
          </a:p>
          <a:p>
            <a:r>
              <a:rPr lang="en-US"/>
              <a:t>Area is proportional to L</a:t>
            </a:r>
            <a:r>
              <a:rPr lang="en-US" baseline="30000"/>
              <a:t>2</a:t>
            </a:r>
            <a:endParaRPr lang="en-US"/>
          </a:p>
          <a:p>
            <a:endParaRPr lang="en-US"/>
          </a:p>
          <a:p>
            <a:r>
              <a:rPr lang="en-US"/>
              <a:t>Mass and volume are proportional to L</a:t>
            </a:r>
            <a:r>
              <a:rPr lang="en-US" baseline="30000"/>
              <a:t>3</a:t>
            </a:r>
            <a:endParaRPr lang="en-US"/>
          </a:p>
          <a:p>
            <a:endParaRPr lang="en-US"/>
          </a:p>
          <a:p>
            <a:r>
              <a:rPr lang="en-US"/>
              <a:t>L = length (or a linear dimension)</a:t>
            </a:r>
          </a:p>
        </p:txBody>
      </p:sp>
      <p:sp>
        <p:nvSpPr>
          <p:cNvPr id="4" name="Slide Number Placeholder 3"/>
          <p:cNvSpPr>
            <a:spLocks noGrp="1"/>
          </p:cNvSpPr>
          <p:nvPr>
            <p:ph type="sldNum" sz="quarter" idx="12"/>
          </p:nvPr>
        </p:nvSpPr>
        <p:spPr/>
        <p:txBody>
          <a:bodyPr/>
          <a:lstStyle/>
          <a:p>
            <a:pPr>
              <a:defRPr/>
            </a:pPr>
            <a:fld id="{DA567B1C-5D02-AD45-B2B4-4CA6DF7E14AF}" type="slidenum">
              <a:rPr lang="en-US" smtClean="0"/>
              <a:pPr>
                <a:defRPr/>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speheres"/>
          <p:cNvPicPr>
            <a:picLocks noChangeAspect="1" noChangeArrowheads="1"/>
          </p:cNvPicPr>
          <p:nvPr/>
        </p:nvPicPr>
        <p:blipFill>
          <a:blip r:embed="rId3"/>
          <a:srcRect/>
          <a:stretch>
            <a:fillRect/>
          </a:stretch>
        </p:blipFill>
        <p:spPr bwMode="auto">
          <a:xfrm>
            <a:off x="1447800" y="457200"/>
            <a:ext cx="6248400" cy="4013200"/>
          </a:xfrm>
          <a:prstGeom prst="rect">
            <a:avLst/>
          </a:prstGeom>
          <a:noFill/>
          <a:ln w="9525">
            <a:noFill/>
            <a:miter lim="800000"/>
            <a:headEnd/>
            <a:tailEnd/>
          </a:ln>
        </p:spPr>
      </p:pic>
      <p:sp>
        <p:nvSpPr>
          <p:cNvPr id="48131" name="Rectangle 5"/>
          <p:cNvSpPr>
            <a:spLocks noChangeArrowheads="1"/>
          </p:cNvSpPr>
          <p:nvPr/>
        </p:nvSpPr>
        <p:spPr bwMode="auto">
          <a:xfrm>
            <a:off x="1752600" y="4800600"/>
            <a:ext cx="406400" cy="457200"/>
          </a:xfrm>
          <a:prstGeom prst="rect">
            <a:avLst/>
          </a:prstGeom>
          <a:noFill/>
          <a:ln w="9525">
            <a:noFill/>
            <a:miter lim="800000"/>
            <a:headEnd/>
            <a:tailEnd/>
          </a:ln>
        </p:spPr>
        <p:txBody>
          <a:bodyPr wrap="none">
            <a:prstTxWarp prst="textNoShape">
              <a:avLst/>
            </a:prstTxWarp>
            <a:spAutoFit/>
          </a:bodyPr>
          <a:lstStyle/>
          <a:p>
            <a:r>
              <a:rPr lang="en-US"/>
              <a:t>A</a:t>
            </a:r>
          </a:p>
        </p:txBody>
      </p:sp>
      <p:sp>
        <p:nvSpPr>
          <p:cNvPr id="48132" name="Rectangle 6"/>
          <p:cNvSpPr>
            <a:spLocks noChangeArrowheads="1"/>
          </p:cNvSpPr>
          <p:nvPr/>
        </p:nvSpPr>
        <p:spPr bwMode="auto">
          <a:xfrm>
            <a:off x="3429000" y="4724400"/>
            <a:ext cx="593725" cy="457200"/>
          </a:xfrm>
          <a:prstGeom prst="rect">
            <a:avLst/>
          </a:prstGeom>
          <a:noFill/>
          <a:ln w="9525">
            <a:noFill/>
            <a:miter lim="800000"/>
            <a:headEnd/>
            <a:tailEnd/>
          </a:ln>
        </p:spPr>
        <p:txBody>
          <a:bodyPr wrap="none">
            <a:prstTxWarp prst="textNoShape">
              <a:avLst/>
            </a:prstTxWarp>
            <a:spAutoFit/>
          </a:bodyPr>
          <a:lstStyle/>
          <a:p>
            <a:r>
              <a:rPr lang="en-US"/>
              <a:t>9A</a:t>
            </a:r>
          </a:p>
        </p:txBody>
      </p:sp>
      <p:sp>
        <p:nvSpPr>
          <p:cNvPr id="48133" name="Rectangle 7"/>
          <p:cNvSpPr>
            <a:spLocks noChangeArrowheads="1"/>
          </p:cNvSpPr>
          <p:nvPr/>
        </p:nvSpPr>
        <p:spPr bwMode="auto">
          <a:xfrm>
            <a:off x="5715000" y="4724400"/>
            <a:ext cx="779463" cy="457200"/>
          </a:xfrm>
          <a:prstGeom prst="rect">
            <a:avLst/>
          </a:prstGeom>
          <a:noFill/>
          <a:ln w="9525">
            <a:noFill/>
            <a:miter lim="800000"/>
            <a:headEnd/>
            <a:tailEnd/>
          </a:ln>
        </p:spPr>
        <p:txBody>
          <a:bodyPr wrap="none">
            <a:prstTxWarp prst="textNoShape">
              <a:avLst/>
            </a:prstTxWarp>
            <a:spAutoFit/>
          </a:bodyPr>
          <a:lstStyle/>
          <a:p>
            <a:r>
              <a:rPr lang="en-US"/>
              <a:t>25A</a:t>
            </a:r>
          </a:p>
        </p:txBody>
      </p:sp>
      <p:sp>
        <p:nvSpPr>
          <p:cNvPr id="48134" name="Rectangle 8"/>
          <p:cNvSpPr>
            <a:spLocks noChangeArrowheads="1"/>
          </p:cNvSpPr>
          <p:nvPr/>
        </p:nvSpPr>
        <p:spPr bwMode="auto">
          <a:xfrm>
            <a:off x="1719263" y="5370513"/>
            <a:ext cx="382587" cy="457200"/>
          </a:xfrm>
          <a:prstGeom prst="rect">
            <a:avLst/>
          </a:prstGeom>
          <a:noFill/>
          <a:ln w="9525">
            <a:noFill/>
            <a:miter lim="800000"/>
            <a:headEnd/>
            <a:tailEnd/>
          </a:ln>
        </p:spPr>
        <p:txBody>
          <a:bodyPr wrap="none">
            <a:prstTxWarp prst="textNoShape">
              <a:avLst/>
            </a:prstTxWarp>
            <a:spAutoFit/>
          </a:bodyPr>
          <a:lstStyle/>
          <a:p>
            <a:r>
              <a:rPr lang="en-US"/>
              <a:t>V</a:t>
            </a:r>
          </a:p>
        </p:txBody>
      </p:sp>
      <p:sp>
        <p:nvSpPr>
          <p:cNvPr id="48135" name="Rectangle 9"/>
          <p:cNvSpPr>
            <a:spLocks noChangeArrowheads="1"/>
          </p:cNvSpPr>
          <p:nvPr/>
        </p:nvSpPr>
        <p:spPr bwMode="auto">
          <a:xfrm>
            <a:off x="3352800" y="5410200"/>
            <a:ext cx="779463" cy="457200"/>
          </a:xfrm>
          <a:prstGeom prst="rect">
            <a:avLst/>
          </a:prstGeom>
          <a:noFill/>
          <a:ln w="9525">
            <a:noFill/>
            <a:miter lim="800000"/>
            <a:headEnd/>
            <a:tailEnd/>
          </a:ln>
        </p:spPr>
        <p:txBody>
          <a:bodyPr wrap="none">
            <a:prstTxWarp prst="textNoShape">
              <a:avLst/>
            </a:prstTxWarp>
            <a:spAutoFit/>
          </a:bodyPr>
          <a:lstStyle/>
          <a:p>
            <a:r>
              <a:rPr lang="en-US"/>
              <a:t>27A</a:t>
            </a:r>
          </a:p>
        </p:txBody>
      </p:sp>
      <p:sp>
        <p:nvSpPr>
          <p:cNvPr id="48136" name="Rectangle 10"/>
          <p:cNvSpPr>
            <a:spLocks noChangeArrowheads="1"/>
          </p:cNvSpPr>
          <p:nvPr/>
        </p:nvSpPr>
        <p:spPr bwMode="auto">
          <a:xfrm>
            <a:off x="5638800" y="5334000"/>
            <a:ext cx="915988" cy="457200"/>
          </a:xfrm>
          <a:prstGeom prst="rect">
            <a:avLst/>
          </a:prstGeom>
          <a:noFill/>
          <a:ln w="9525">
            <a:noFill/>
            <a:miter lim="800000"/>
            <a:headEnd/>
            <a:tailEnd/>
          </a:ln>
        </p:spPr>
        <p:txBody>
          <a:bodyPr wrap="none">
            <a:prstTxWarp prst="textNoShape">
              <a:avLst/>
            </a:prstTxWarp>
            <a:spAutoFit/>
          </a:bodyPr>
          <a:lstStyle/>
          <a:p>
            <a:r>
              <a:rPr lang="en-US"/>
              <a:t>125A</a:t>
            </a:r>
          </a:p>
        </p:txBody>
      </p:sp>
      <p:sp>
        <p:nvSpPr>
          <p:cNvPr id="9" name="Slide Number Placeholder 8"/>
          <p:cNvSpPr>
            <a:spLocks noGrp="1"/>
          </p:cNvSpPr>
          <p:nvPr>
            <p:ph type="sldNum" sz="quarter" idx="12"/>
          </p:nvPr>
        </p:nvSpPr>
        <p:spPr/>
        <p:txBody>
          <a:bodyPr/>
          <a:lstStyle/>
          <a:p>
            <a:pPr>
              <a:defRPr/>
            </a:pPr>
            <a:fld id="{DA567B1C-5D02-AD45-B2B4-4CA6DF7E14AF}" type="slidenum">
              <a:rPr lang="en-US" smtClean="0"/>
              <a:pPr>
                <a:defRPr/>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7832725" y="1493838"/>
            <a:ext cx="184150" cy="457200"/>
          </a:xfrm>
          <a:prstGeom prst="rect">
            <a:avLst/>
          </a:prstGeom>
          <a:noFill/>
          <a:ln w="9525">
            <a:noFill/>
            <a:miter lim="800000"/>
            <a:headEnd/>
            <a:tailEnd/>
          </a:ln>
        </p:spPr>
        <p:txBody>
          <a:bodyPr wrap="none">
            <a:prstTxWarp prst="textNoShape">
              <a:avLst/>
            </a:prstTxWarp>
            <a:spAutoFit/>
          </a:bodyPr>
          <a:lstStyle/>
          <a:p>
            <a:endParaRPr lang="es-ES_tradnl"/>
          </a:p>
        </p:txBody>
      </p:sp>
      <p:sp>
        <p:nvSpPr>
          <p:cNvPr id="50179" name="Rectangle 7"/>
          <p:cNvSpPr>
            <a:spLocks noChangeArrowheads="1"/>
          </p:cNvSpPr>
          <p:nvPr/>
        </p:nvSpPr>
        <p:spPr bwMode="auto">
          <a:xfrm>
            <a:off x="188913" y="50800"/>
            <a:ext cx="184150" cy="457200"/>
          </a:xfrm>
          <a:prstGeom prst="rect">
            <a:avLst/>
          </a:prstGeom>
          <a:noFill/>
          <a:ln w="9525">
            <a:noFill/>
            <a:miter lim="800000"/>
            <a:headEnd/>
            <a:tailEnd/>
          </a:ln>
        </p:spPr>
        <p:txBody>
          <a:bodyPr wrap="none">
            <a:prstTxWarp prst="textNoShape">
              <a:avLst/>
            </a:prstTxWarp>
            <a:spAutoFit/>
          </a:bodyPr>
          <a:lstStyle/>
          <a:p>
            <a:endParaRPr lang="es-ES_tradnl"/>
          </a:p>
        </p:txBody>
      </p:sp>
      <p:pic>
        <p:nvPicPr>
          <p:cNvPr id="50180" name="Picture 11"/>
          <p:cNvPicPr>
            <a:picLocks noChangeAspect="1" noChangeArrowheads="1"/>
          </p:cNvPicPr>
          <p:nvPr/>
        </p:nvPicPr>
        <p:blipFill>
          <a:blip r:embed="rId3"/>
          <a:srcRect/>
          <a:stretch>
            <a:fillRect/>
          </a:stretch>
        </p:blipFill>
        <p:spPr bwMode="auto">
          <a:xfrm>
            <a:off x="381000" y="304800"/>
            <a:ext cx="8405813" cy="5995988"/>
          </a:xfrm>
          <a:prstGeom prst="rect">
            <a:avLst/>
          </a:prstGeom>
          <a:noFill/>
          <a:ln w="9525">
            <a:noFill/>
            <a:miter lim="800000"/>
            <a:headEnd/>
            <a:tailEnd/>
          </a:ln>
        </p:spPr>
      </p:pic>
      <p:sp>
        <p:nvSpPr>
          <p:cNvPr id="50181" name="Text Box 12"/>
          <p:cNvSpPr txBox="1">
            <a:spLocks noChangeArrowheads="1"/>
          </p:cNvSpPr>
          <p:nvPr/>
        </p:nvSpPr>
        <p:spPr bwMode="auto">
          <a:xfrm>
            <a:off x="1524000" y="2895600"/>
            <a:ext cx="1143000" cy="400050"/>
          </a:xfrm>
          <a:prstGeom prst="rect">
            <a:avLst/>
          </a:prstGeom>
          <a:noFill/>
          <a:ln w="9525">
            <a:noFill/>
            <a:miter lim="800000"/>
            <a:headEnd/>
            <a:tailEnd/>
          </a:ln>
        </p:spPr>
        <p:txBody>
          <a:bodyPr wrap="none">
            <a:prstTxWarp prst="textNoShape">
              <a:avLst/>
            </a:prstTxWarp>
            <a:spAutoFit/>
          </a:bodyPr>
          <a:lstStyle/>
          <a:p>
            <a:r>
              <a:rPr lang="en-US" sz="2000"/>
              <a:t>A=4</a:t>
            </a:r>
            <a:r>
              <a:rPr lang="en-US" sz="2000">
                <a:sym typeface="Symbol" charset="2"/>
              </a:rPr>
              <a:t>π</a:t>
            </a:r>
            <a:r>
              <a:rPr lang="en-US" sz="2000"/>
              <a:t>r</a:t>
            </a:r>
            <a:r>
              <a:rPr lang="en-US" sz="2000" baseline="30000"/>
              <a:t>2</a:t>
            </a:r>
            <a:endParaRPr lang="en-US" sz="2000"/>
          </a:p>
        </p:txBody>
      </p:sp>
      <p:sp>
        <p:nvSpPr>
          <p:cNvPr id="50182" name="Text Box 13"/>
          <p:cNvSpPr txBox="1">
            <a:spLocks noChangeArrowheads="1"/>
          </p:cNvSpPr>
          <p:nvPr/>
        </p:nvSpPr>
        <p:spPr bwMode="auto">
          <a:xfrm>
            <a:off x="4038600" y="1371600"/>
            <a:ext cx="1674813" cy="400050"/>
          </a:xfrm>
          <a:prstGeom prst="rect">
            <a:avLst/>
          </a:prstGeom>
          <a:noFill/>
          <a:ln w="9525">
            <a:noFill/>
            <a:miter lim="800000"/>
            <a:headEnd/>
            <a:tailEnd/>
          </a:ln>
        </p:spPr>
        <p:txBody>
          <a:bodyPr wrap="none">
            <a:prstTxWarp prst="textNoShape">
              <a:avLst/>
            </a:prstTxWarp>
            <a:spAutoFit/>
          </a:bodyPr>
          <a:lstStyle/>
          <a:p>
            <a:r>
              <a:rPr lang="en-US" sz="2000"/>
              <a:t>V=(4/3)</a:t>
            </a:r>
            <a:r>
              <a:rPr lang="en-US" sz="2000">
                <a:sym typeface="Symbol" charset="2"/>
              </a:rPr>
              <a:t> π</a:t>
            </a:r>
            <a:r>
              <a:rPr lang="en-US" sz="2000"/>
              <a:t>r</a:t>
            </a:r>
            <a:r>
              <a:rPr lang="en-US" sz="2000" baseline="30000"/>
              <a:t>3</a:t>
            </a:r>
            <a:endParaRPr lang="en-US" sz="2000"/>
          </a:p>
        </p:txBody>
      </p:sp>
      <p:sp>
        <p:nvSpPr>
          <p:cNvPr id="50183" name="Text Box 14"/>
          <p:cNvSpPr txBox="1">
            <a:spLocks noChangeArrowheads="1"/>
          </p:cNvSpPr>
          <p:nvPr/>
        </p:nvSpPr>
        <p:spPr bwMode="auto">
          <a:xfrm>
            <a:off x="7086600" y="1295400"/>
            <a:ext cx="1752600" cy="400050"/>
          </a:xfrm>
          <a:prstGeom prst="rect">
            <a:avLst/>
          </a:prstGeom>
          <a:noFill/>
          <a:ln w="9525">
            <a:noFill/>
            <a:miter lim="800000"/>
            <a:headEnd/>
            <a:tailEnd/>
          </a:ln>
        </p:spPr>
        <p:txBody>
          <a:bodyPr>
            <a:prstTxWarp prst="textNoShape">
              <a:avLst/>
            </a:prstTxWarp>
            <a:spAutoFit/>
          </a:bodyPr>
          <a:lstStyle/>
          <a:p>
            <a:r>
              <a:rPr lang="en-US" sz="2000"/>
              <a:t>A/V=3</a:t>
            </a:r>
            <a:r>
              <a:rPr lang="en-US" sz="2000">
                <a:sym typeface="Symbol" charset="2"/>
              </a:rPr>
              <a:t>π</a:t>
            </a:r>
            <a:r>
              <a:rPr lang="en-US" sz="2000"/>
              <a:t>/r</a:t>
            </a:r>
          </a:p>
        </p:txBody>
      </p:sp>
      <p:pic>
        <p:nvPicPr>
          <p:cNvPr id="50184" name="Picture 15" descr="speheres"/>
          <p:cNvPicPr>
            <a:picLocks noChangeAspect="1" noChangeArrowheads="1"/>
          </p:cNvPicPr>
          <p:nvPr/>
        </p:nvPicPr>
        <p:blipFill>
          <a:blip r:embed="rId4"/>
          <a:srcRect/>
          <a:stretch>
            <a:fillRect/>
          </a:stretch>
        </p:blipFill>
        <p:spPr bwMode="auto">
          <a:xfrm>
            <a:off x="0" y="0"/>
            <a:ext cx="2590800" cy="16637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DA567B1C-5D02-AD45-B2B4-4CA6DF7E14AF}" type="slidenum">
              <a:rPr lang="en-US" smtClean="0"/>
              <a:pPr>
                <a:defRPr/>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762000" y="1676400"/>
            <a:ext cx="7834313" cy="2227263"/>
          </a:xfrm>
          <a:prstGeom prst="rect">
            <a:avLst/>
          </a:prstGeom>
          <a:noFill/>
          <a:ln w="9525">
            <a:noFill/>
            <a:miter lim="800000"/>
            <a:headEnd/>
            <a:tailEnd/>
          </a:ln>
        </p:spPr>
        <p:txBody>
          <a:bodyPr>
            <a:prstTxWarp prst="textNoShape">
              <a:avLst/>
            </a:prstTxWarp>
            <a:spAutoFit/>
          </a:bodyPr>
          <a:lstStyle/>
          <a:p>
            <a:pPr algn="ctr"/>
            <a:r>
              <a:rPr lang="en-US" sz="2800"/>
              <a:t>Message:</a:t>
            </a:r>
          </a:p>
          <a:p>
            <a:pPr algn="ctr"/>
            <a:endParaRPr lang="en-US" sz="2800"/>
          </a:p>
          <a:p>
            <a:pPr algn="ctr"/>
            <a:r>
              <a:rPr lang="en-US" sz="2800"/>
              <a:t>In geometrically similar objects (and in animals!!), surface to volume ratios decrease with size</a:t>
            </a:r>
          </a:p>
        </p:txBody>
      </p:sp>
      <p:sp>
        <p:nvSpPr>
          <p:cNvPr id="3" name="Slide Number Placeholder 2"/>
          <p:cNvSpPr>
            <a:spLocks noGrp="1"/>
          </p:cNvSpPr>
          <p:nvPr>
            <p:ph type="sldNum" sz="quarter" idx="12"/>
          </p:nvPr>
        </p:nvSpPr>
        <p:spPr/>
        <p:txBody>
          <a:bodyPr/>
          <a:lstStyle/>
          <a:p>
            <a:pPr>
              <a:defRPr/>
            </a:pPr>
            <a:fld id="{2EB2E4D6-4316-124F-A854-667FA8AFA438}" type="slidenum">
              <a:rPr lang="en-US" smtClean="0"/>
              <a:pPr>
                <a:defRPr/>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41_12a_hypothesis-L.jpg"/>
          <p:cNvPicPr>
            <a:picLocks noChangeAspect="1"/>
          </p:cNvPicPr>
          <p:nvPr/>
        </p:nvPicPr>
        <p:blipFill>
          <a:blip r:embed="rId2"/>
          <a:srcRect/>
          <a:stretch>
            <a:fillRect/>
          </a:stretch>
        </p:blipFill>
        <p:spPr bwMode="auto">
          <a:xfrm>
            <a:off x="1143000" y="0"/>
            <a:ext cx="6035675" cy="2339975"/>
          </a:xfrm>
          <a:prstGeom prst="rect">
            <a:avLst/>
          </a:prstGeom>
          <a:noFill/>
          <a:ln w="9525">
            <a:noFill/>
            <a:miter lim="800000"/>
            <a:headEnd/>
            <a:tailEnd/>
          </a:ln>
        </p:spPr>
      </p:pic>
      <p:pic>
        <p:nvPicPr>
          <p:cNvPr id="54275" name="Picture 4" descr="41_12b_setup-L.jpg"/>
          <p:cNvPicPr>
            <a:picLocks noChangeAspect="1"/>
          </p:cNvPicPr>
          <p:nvPr/>
        </p:nvPicPr>
        <p:blipFill>
          <a:blip r:embed="rId3"/>
          <a:srcRect/>
          <a:stretch>
            <a:fillRect/>
          </a:stretch>
        </p:blipFill>
        <p:spPr bwMode="auto">
          <a:xfrm>
            <a:off x="1447800" y="2057400"/>
            <a:ext cx="5105400" cy="4511675"/>
          </a:xfrm>
          <a:prstGeom prst="rect">
            <a:avLst/>
          </a:prstGeom>
          <a:noFill/>
          <a:ln w="9525">
            <a:noFill/>
            <a:miter lim="800000"/>
            <a:headEnd/>
            <a:tailEnd/>
          </a:ln>
        </p:spPr>
      </p:pic>
      <p:sp>
        <p:nvSpPr>
          <p:cNvPr id="54276" name="TextBox 5"/>
          <p:cNvSpPr txBox="1">
            <a:spLocks noChangeArrowheads="1"/>
          </p:cNvSpPr>
          <p:nvPr/>
        </p:nvSpPr>
        <p:spPr bwMode="auto">
          <a:xfrm>
            <a:off x="5410200" y="1676400"/>
            <a:ext cx="2028825" cy="461963"/>
          </a:xfrm>
          <a:prstGeom prst="rect">
            <a:avLst/>
          </a:prstGeom>
          <a:noFill/>
          <a:ln w="9525">
            <a:noFill/>
            <a:miter lim="800000"/>
            <a:headEnd/>
            <a:tailEnd/>
          </a:ln>
        </p:spPr>
        <p:txBody>
          <a:bodyPr wrap="none">
            <a:prstTxWarp prst="textNoShape">
              <a:avLst/>
            </a:prstTxWarp>
            <a:spAutoFit/>
          </a:bodyPr>
          <a:lstStyle/>
          <a:p>
            <a:r>
              <a:rPr lang="es-ES_tradnl"/>
              <a:t>Is this true?</a:t>
            </a:r>
          </a:p>
        </p:txBody>
      </p:sp>
      <p:sp>
        <p:nvSpPr>
          <p:cNvPr id="5" name="Slide Number Placeholder 4"/>
          <p:cNvSpPr>
            <a:spLocks noGrp="1"/>
          </p:cNvSpPr>
          <p:nvPr>
            <p:ph type="sldNum" sz="quarter" idx="12"/>
          </p:nvPr>
        </p:nvSpPr>
        <p:spPr/>
        <p:txBody>
          <a:bodyPr/>
          <a:lstStyle/>
          <a:p>
            <a:pPr>
              <a:defRPr/>
            </a:pPr>
            <a:fld id="{8732DFA0-826E-0444-9980-10AFF5312685}" type="slidenum">
              <a:rPr lang="en-US" smtClean="0"/>
              <a:pPr>
                <a:defRPr/>
              </a:pPr>
              <a:t>27</a:t>
            </a:fld>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41_12c_results-L.jpg"/>
          <p:cNvPicPr>
            <a:picLocks noChangeAspect="1"/>
          </p:cNvPicPr>
          <p:nvPr/>
        </p:nvPicPr>
        <p:blipFill>
          <a:blip r:embed="rId2"/>
          <a:srcRect/>
          <a:stretch>
            <a:fillRect/>
          </a:stretch>
        </p:blipFill>
        <p:spPr bwMode="auto">
          <a:xfrm>
            <a:off x="1143000" y="273050"/>
            <a:ext cx="6048375" cy="65849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8732DFA0-826E-0444-9980-10AFF5312685}" type="slidenum">
              <a:rPr lang="en-US" smtClean="0"/>
              <a:pPr>
                <a:defRPr/>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41_13_volume_ratios-L.jpg"/>
          <p:cNvPicPr>
            <a:picLocks noChangeAspect="1"/>
          </p:cNvPicPr>
          <p:nvPr/>
        </p:nvPicPr>
        <p:blipFill>
          <a:blip r:embed="rId2"/>
          <a:srcRect/>
          <a:stretch>
            <a:fillRect/>
          </a:stretch>
        </p:blipFill>
        <p:spPr bwMode="auto">
          <a:xfrm>
            <a:off x="0" y="2743200"/>
            <a:ext cx="8547100" cy="2730500"/>
          </a:xfrm>
          <a:prstGeom prst="rect">
            <a:avLst/>
          </a:prstGeom>
          <a:noFill/>
          <a:ln w="9525">
            <a:noFill/>
            <a:miter lim="800000"/>
            <a:headEnd/>
            <a:tailEnd/>
          </a:ln>
        </p:spPr>
      </p:pic>
      <p:sp>
        <p:nvSpPr>
          <p:cNvPr id="56323" name="TextBox 1"/>
          <p:cNvSpPr txBox="1">
            <a:spLocks noChangeArrowheads="1"/>
          </p:cNvSpPr>
          <p:nvPr/>
        </p:nvSpPr>
        <p:spPr bwMode="auto">
          <a:xfrm>
            <a:off x="3276600" y="228600"/>
            <a:ext cx="3006725" cy="461963"/>
          </a:xfrm>
          <a:prstGeom prst="rect">
            <a:avLst/>
          </a:prstGeom>
          <a:noFill/>
          <a:ln w="9525">
            <a:noFill/>
            <a:miter lim="800000"/>
            <a:headEnd/>
            <a:tailEnd/>
          </a:ln>
        </p:spPr>
        <p:txBody>
          <a:bodyPr wrap="none">
            <a:prstTxWarp prst="textNoShape">
              <a:avLst/>
            </a:prstTxWarp>
            <a:spAutoFit/>
          </a:bodyPr>
          <a:lstStyle/>
          <a:p>
            <a:r>
              <a:rPr lang="es-ES_tradnl" dirty="0">
                <a:solidFill>
                  <a:srgbClr val="FF0000"/>
                </a:solidFill>
              </a:rPr>
              <a:t>BROAD PRINCIPLE</a:t>
            </a:r>
          </a:p>
        </p:txBody>
      </p:sp>
      <p:sp>
        <p:nvSpPr>
          <p:cNvPr id="56324" name="TextBox 5"/>
          <p:cNvSpPr txBox="1">
            <a:spLocks noChangeArrowheads="1"/>
          </p:cNvSpPr>
          <p:nvPr/>
        </p:nvSpPr>
        <p:spPr bwMode="auto">
          <a:xfrm>
            <a:off x="152400" y="762000"/>
            <a:ext cx="8991600" cy="1200150"/>
          </a:xfrm>
          <a:prstGeom prst="rect">
            <a:avLst/>
          </a:prstGeom>
          <a:noFill/>
          <a:ln w="9525">
            <a:noFill/>
            <a:miter lim="800000"/>
            <a:headEnd/>
            <a:tailEnd/>
          </a:ln>
        </p:spPr>
        <p:txBody>
          <a:bodyPr>
            <a:prstTxWarp prst="textNoShape">
              <a:avLst/>
            </a:prstTxWarp>
            <a:spAutoFit/>
          </a:bodyPr>
          <a:lstStyle/>
          <a:p>
            <a:r>
              <a:rPr lang="es-ES_tradnl"/>
              <a:t>Because surface/volume ratios decrease with an organism's size,  exchange surfaces (epithelia) tend to increase their areas of contyact by folding, flattening, and branching.</a:t>
            </a:r>
          </a:p>
        </p:txBody>
      </p:sp>
      <p:sp>
        <p:nvSpPr>
          <p:cNvPr id="5" name="Slide Number Placeholder 4"/>
          <p:cNvSpPr>
            <a:spLocks noGrp="1"/>
          </p:cNvSpPr>
          <p:nvPr>
            <p:ph type="sldNum" sz="quarter" idx="12"/>
          </p:nvPr>
        </p:nvSpPr>
        <p:spPr/>
        <p:txBody>
          <a:bodyPr/>
          <a:lstStyle/>
          <a:p>
            <a:pPr>
              <a:defRPr/>
            </a:pPr>
            <a:fld id="{8732DFA0-826E-0444-9980-10AFF5312685}" type="slidenum">
              <a:rPr lang="en-US" smtClean="0"/>
              <a:pPr>
                <a:defRPr/>
              </a:pPr>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609600"/>
            <a:ext cx="8458200" cy="2647950"/>
          </a:xfrm>
          <a:prstGeom prst="rect">
            <a:avLst/>
          </a:prstGeom>
          <a:noFill/>
          <a:ln w="9525">
            <a:noFill/>
            <a:miter lim="800000"/>
            <a:headEnd/>
            <a:tailEnd/>
          </a:ln>
        </p:spPr>
        <p:txBody>
          <a:bodyPr>
            <a:prstTxWarp prst="textNoShape">
              <a:avLst/>
            </a:prstTxWarp>
            <a:spAutoFit/>
          </a:bodyPr>
          <a:lstStyle/>
          <a:p>
            <a:r>
              <a:rPr lang="en-US"/>
              <a:t>A previous study found that a dose of 0.1 mg was safe for 2.6 kg cats, but was sufficient to produce a psychotic effect. Poor old Tusko weighed 7722 kg, and hence Jolly and his collaborators decided to “scale-up” the dose by 2970 times. </a:t>
            </a:r>
          </a:p>
          <a:p>
            <a:endParaRPr lang="en-US"/>
          </a:p>
          <a:p>
            <a:endParaRPr lang="en-US"/>
          </a:p>
        </p:txBody>
      </p:sp>
      <p:sp>
        <p:nvSpPr>
          <p:cNvPr id="18435" name="Rectangle 3"/>
          <p:cNvSpPr>
            <a:spLocks noChangeArrowheads="1"/>
          </p:cNvSpPr>
          <p:nvPr/>
        </p:nvSpPr>
        <p:spPr bwMode="auto">
          <a:xfrm>
            <a:off x="1143000" y="2819400"/>
            <a:ext cx="6075363" cy="457200"/>
          </a:xfrm>
          <a:prstGeom prst="rect">
            <a:avLst/>
          </a:prstGeom>
          <a:noFill/>
          <a:ln w="9525">
            <a:noFill/>
            <a:miter lim="800000"/>
            <a:headEnd/>
            <a:tailEnd/>
          </a:ln>
        </p:spPr>
        <p:txBody>
          <a:bodyPr wrap="none">
            <a:prstTxWarp prst="textNoShape">
              <a:avLst/>
            </a:prstTxWarp>
            <a:spAutoFit/>
          </a:bodyPr>
          <a:lstStyle/>
          <a:p>
            <a:r>
              <a:rPr lang="en-US"/>
              <a:t>0.1 (mg/cat)X(7722/2.6) = 0.1x2970=297</a:t>
            </a:r>
          </a:p>
        </p:txBody>
      </p:sp>
      <p:sp>
        <p:nvSpPr>
          <p:cNvPr id="18436" name="Line 5"/>
          <p:cNvSpPr>
            <a:spLocks noChangeShapeType="1"/>
          </p:cNvSpPr>
          <p:nvPr/>
        </p:nvSpPr>
        <p:spPr bwMode="auto">
          <a:xfrm flipH="1">
            <a:off x="2667000" y="3276600"/>
            <a:ext cx="3200400" cy="990600"/>
          </a:xfrm>
          <a:prstGeom prst="line">
            <a:avLst/>
          </a:prstGeom>
          <a:noFill/>
          <a:ln w="9525">
            <a:solidFill>
              <a:schemeClr val="tx1"/>
            </a:solidFill>
            <a:round/>
            <a:headEnd/>
            <a:tailEnd/>
          </a:ln>
        </p:spPr>
        <p:txBody>
          <a:bodyPr wrap="none" anchor="ctr">
            <a:prstTxWarp prst="textNoShape">
              <a:avLst/>
            </a:prstTxWarp>
          </a:bodyPr>
          <a:lstStyle/>
          <a:p>
            <a:endParaRPr lang="es-ES_tradnl"/>
          </a:p>
        </p:txBody>
      </p:sp>
      <p:sp>
        <p:nvSpPr>
          <p:cNvPr id="18437" name="Rectangle 6"/>
          <p:cNvSpPr>
            <a:spLocks noChangeArrowheads="1"/>
          </p:cNvSpPr>
          <p:nvPr/>
        </p:nvSpPr>
        <p:spPr bwMode="auto">
          <a:xfrm>
            <a:off x="758825" y="4203700"/>
            <a:ext cx="5830888" cy="457200"/>
          </a:xfrm>
          <a:prstGeom prst="rect">
            <a:avLst/>
          </a:prstGeom>
          <a:noFill/>
          <a:ln w="9525">
            <a:noFill/>
            <a:miter lim="800000"/>
            <a:headEnd/>
            <a:tailEnd/>
          </a:ln>
        </p:spPr>
        <p:txBody>
          <a:bodyPr wrap="none">
            <a:prstTxWarp prst="textNoShape">
              <a:avLst/>
            </a:prstTxWarp>
            <a:spAutoFit/>
          </a:bodyPr>
          <a:lstStyle/>
          <a:p>
            <a:r>
              <a:rPr lang="en-US"/>
              <a:t>How big Tusko was relative to the cat….</a:t>
            </a:r>
          </a:p>
        </p:txBody>
      </p:sp>
      <p:sp>
        <p:nvSpPr>
          <p:cNvPr id="18438" name="Rectangle 7"/>
          <p:cNvSpPr>
            <a:spLocks noChangeArrowheads="1"/>
          </p:cNvSpPr>
          <p:nvPr/>
        </p:nvSpPr>
        <p:spPr bwMode="auto">
          <a:xfrm>
            <a:off x="838200" y="5105400"/>
            <a:ext cx="6996113" cy="457200"/>
          </a:xfrm>
          <a:prstGeom prst="rect">
            <a:avLst/>
          </a:prstGeom>
          <a:noFill/>
          <a:ln w="9525">
            <a:noFill/>
            <a:miter lim="800000"/>
            <a:headEnd/>
            <a:tailEnd/>
          </a:ln>
        </p:spPr>
        <p:txBody>
          <a:bodyPr wrap="none">
            <a:prstTxWarp prst="textNoShape">
              <a:avLst/>
            </a:prstTxWarp>
            <a:spAutoFit/>
          </a:bodyPr>
          <a:lstStyle/>
          <a:p>
            <a:r>
              <a:rPr lang="en-US"/>
              <a:t>Is this a good way to estimate a potential dose?</a:t>
            </a:r>
          </a:p>
        </p:txBody>
      </p:sp>
      <p:sp>
        <p:nvSpPr>
          <p:cNvPr id="7" name="Slide Number Placeholder 6"/>
          <p:cNvSpPr>
            <a:spLocks noGrp="1"/>
          </p:cNvSpPr>
          <p:nvPr>
            <p:ph type="sldNum" sz="quarter" idx="12"/>
          </p:nvPr>
        </p:nvSpPr>
        <p:spPr/>
        <p:txBody>
          <a:bodyPr/>
          <a:lstStyle/>
          <a:p>
            <a:pPr>
              <a:defRPr/>
            </a:pPr>
            <a:fld id="{DA567B1C-5D02-AD45-B2B4-4CA6DF7E14AF}" type="slidenum">
              <a:rPr lang="en-US" smtClean="0"/>
              <a:pPr>
                <a:defRPr/>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3"/>
          <p:cNvSpPr txBox="1">
            <a:spLocks noChangeArrowheads="1"/>
          </p:cNvSpPr>
          <p:nvPr/>
        </p:nvSpPr>
        <p:spPr bwMode="auto">
          <a:xfrm>
            <a:off x="838200" y="2057400"/>
            <a:ext cx="7256463" cy="461963"/>
          </a:xfrm>
          <a:prstGeom prst="rect">
            <a:avLst/>
          </a:prstGeom>
          <a:noFill/>
          <a:ln w="9525">
            <a:noFill/>
            <a:miter lim="800000"/>
            <a:headEnd/>
            <a:tailEnd/>
          </a:ln>
        </p:spPr>
        <p:txBody>
          <a:bodyPr wrap="none">
            <a:prstTxWarp prst="textNoShape">
              <a:avLst/>
            </a:prstTxWarp>
            <a:spAutoFit/>
          </a:bodyPr>
          <a:lstStyle/>
          <a:p>
            <a:r>
              <a:rPr lang="es-ES_tradnl"/>
              <a:t>To go a little deeper, we need to do a bit of math</a:t>
            </a:r>
          </a:p>
        </p:txBody>
      </p:sp>
      <p:sp>
        <p:nvSpPr>
          <p:cNvPr id="3" name="Slide Number Placeholder 2"/>
          <p:cNvSpPr>
            <a:spLocks noGrp="1"/>
          </p:cNvSpPr>
          <p:nvPr>
            <p:ph type="sldNum" sz="quarter" idx="12"/>
          </p:nvPr>
        </p:nvSpPr>
        <p:spPr/>
        <p:txBody>
          <a:bodyPr/>
          <a:lstStyle/>
          <a:p>
            <a:pPr>
              <a:defRPr/>
            </a:pPr>
            <a:fld id="{8732DFA0-826E-0444-9980-10AFF5312685}" type="slidenum">
              <a:rPr lang="en-US" smtClean="0"/>
              <a:pPr>
                <a:defRPr/>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32DFA0-826E-0444-9980-10AFF5312685}" type="slidenum">
              <a:rPr lang="en-US" smtClean="0"/>
              <a:pPr>
                <a:defRPr/>
              </a:pPr>
              <a:t>31</a:t>
            </a:fld>
            <a:endParaRPr lang="en-US"/>
          </a:p>
        </p:txBody>
      </p:sp>
      <p:pic>
        <p:nvPicPr>
          <p:cNvPr id="6" name="Picture 5"/>
          <p:cNvPicPr>
            <a:picLocks noChangeAspect="1"/>
          </p:cNvPicPr>
          <p:nvPr/>
        </p:nvPicPr>
        <p:blipFill>
          <a:blip r:embed="rId2"/>
          <a:stretch>
            <a:fillRect/>
          </a:stretch>
        </p:blipFill>
        <p:spPr>
          <a:xfrm>
            <a:off x="20290" y="0"/>
            <a:ext cx="5770910" cy="2631144"/>
          </a:xfrm>
          <a:prstGeom prst="rect">
            <a:avLst/>
          </a:prstGeom>
        </p:spPr>
      </p:pic>
      <p:pic>
        <p:nvPicPr>
          <p:cNvPr id="7" name="Picture 6"/>
          <p:cNvPicPr>
            <a:picLocks noChangeAspect="1"/>
          </p:cNvPicPr>
          <p:nvPr/>
        </p:nvPicPr>
        <p:blipFill>
          <a:blip r:embed="rId3"/>
          <a:stretch>
            <a:fillRect/>
          </a:stretch>
        </p:blipFill>
        <p:spPr>
          <a:xfrm>
            <a:off x="-76200" y="2895600"/>
            <a:ext cx="6248400" cy="2785304"/>
          </a:xfrm>
          <a:prstGeom prst="rect">
            <a:avLst/>
          </a:prstGeom>
        </p:spPr>
      </p:pic>
      <p:pic>
        <p:nvPicPr>
          <p:cNvPr id="8" name="Picture 7"/>
          <p:cNvPicPr>
            <a:picLocks noChangeAspect="1"/>
          </p:cNvPicPr>
          <p:nvPr/>
        </p:nvPicPr>
        <p:blipFill>
          <a:blip r:embed="rId4"/>
          <a:stretch>
            <a:fillRect/>
          </a:stretch>
        </p:blipFill>
        <p:spPr>
          <a:xfrm>
            <a:off x="4224068" y="533400"/>
            <a:ext cx="4919932" cy="2209800"/>
          </a:xfrm>
          <a:prstGeom prst="rect">
            <a:avLst/>
          </a:prstGeom>
        </p:spPr>
      </p:pic>
      <p:sp>
        <p:nvSpPr>
          <p:cNvPr id="9" name="TextBox 8"/>
          <p:cNvSpPr txBox="1"/>
          <p:nvPr/>
        </p:nvSpPr>
        <p:spPr>
          <a:xfrm>
            <a:off x="4724400" y="3352800"/>
            <a:ext cx="4036632" cy="1938992"/>
          </a:xfrm>
          <a:prstGeom prst="rect">
            <a:avLst/>
          </a:prstGeom>
          <a:noFill/>
        </p:spPr>
        <p:txBody>
          <a:bodyPr wrap="none" rtlCol="0">
            <a:spAutoFit/>
          </a:bodyPr>
          <a:lstStyle/>
          <a:p>
            <a:pPr algn="ctr"/>
            <a:r>
              <a:rPr lang="en-US" sz="4000" dirty="0" smtClean="0"/>
              <a:t>Power Functions</a:t>
            </a:r>
          </a:p>
          <a:p>
            <a:pPr algn="ctr"/>
            <a:endParaRPr lang="en-US" sz="4000" dirty="0"/>
          </a:p>
          <a:p>
            <a:pPr algn="ctr"/>
            <a:r>
              <a:rPr lang="en-US" sz="4000" dirty="0" smtClean="0"/>
              <a:t>Y =</a:t>
            </a:r>
            <a:r>
              <a:rPr lang="en-US" sz="4000" dirty="0" err="1" smtClean="0"/>
              <a:t>ax</a:t>
            </a:r>
            <a:r>
              <a:rPr lang="en-US" sz="4000" baseline="30000" dirty="0" err="1" smtClean="0"/>
              <a:t>b</a:t>
            </a:r>
            <a:endParaRPr lang="en-US" sz="4000" baseline="30000" dirty="0"/>
          </a:p>
        </p:txBody>
      </p:sp>
    </p:spTree>
    <p:extLst>
      <p:ext uri="{BB962C8B-B14F-4D97-AF65-F5344CB8AC3E}">
        <p14:creationId xmlns:p14="http://schemas.microsoft.com/office/powerpoint/2010/main" val="17378339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971800" y="0"/>
            <a:ext cx="2708275" cy="1570038"/>
          </a:xfrm>
          <a:prstGeom prst="rect">
            <a:avLst/>
          </a:prstGeom>
          <a:noFill/>
          <a:ln w="9525">
            <a:noFill/>
            <a:miter lim="800000"/>
            <a:headEnd/>
            <a:tailEnd/>
          </a:ln>
        </p:spPr>
        <p:txBody>
          <a:bodyPr wrap="none">
            <a:prstTxWarp prst="textNoShape">
              <a:avLst/>
            </a:prstTxWarp>
            <a:spAutoFit/>
          </a:bodyPr>
          <a:lstStyle/>
          <a:p>
            <a:r>
              <a:rPr lang="en-US"/>
              <a:t>Remember:</a:t>
            </a:r>
          </a:p>
          <a:p>
            <a:endParaRPr lang="en-US"/>
          </a:p>
          <a:p>
            <a:r>
              <a:rPr lang="en-US"/>
              <a:t>Area </a:t>
            </a:r>
            <a:r>
              <a:rPr lang="en-US">
                <a:sym typeface="Symbol" charset="2"/>
              </a:rPr>
              <a:t>∝Length</a:t>
            </a:r>
            <a:r>
              <a:rPr lang="en-US" baseline="30000">
                <a:sym typeface="Symbol" charset="2"/>
              </a:rPr>
              <a:t>2</a:t>
            </a:r>
          </a:p>
          <a:p>
            <a:r>
              <a:rPr lang="en-US">
                <a:sym typeface="Symbol" charset="2"/>
              </a:rPr>
              <a:t>Volume ∝Length</a:t>
            </a:r>
            <a:r>
              <a:rPr lang="en-US" baseline="30000">
                <a:sym typeface="Symbol" charset="2"/>
              </a:rPr>
              <a:t>3</a:t>
            </a:r>
            <a:endParaRPr lang="en-US">
              <a:sym typeface="Symbol" charset="2"/>
            </a:endParaRPr>
          </a:p>
        </p:txBody>
      </p:sp>
      <p:sp>
        <p:nvSpPr>
          <p:cNvPr id="58371" name="Rectangle 3"/>
          <p:cNvSpPr>
            <a:spLocks noChangeArrowheads="1"/>
          </p:cNvSpPr>
          <p:nvPr/>
        </p:nvSpPr>
        <p:spPr bwMode="auto">
          <a:xfrm>
            <a:off x="1828800" y="2209800"/>
            <a:ext cx="5202238" cy="457200"/>
          </a:xfrm>
          <a:prstGeom prst="rect">
            <a:avLst/>
          </a:prstGeom>
          <a:noFill/>
          <a:ln w="9525">
            <a:noFill/>
            <a:miter lim="800000"/>
            <a:headEnd/>
            <a:tailEnd/>
          </a:ln>
        </p:spPr>
        <p:txBody>
          <a:bodyPr wrap="none">
            <a:prstTxWarp prst="textNoShape">
              <a:avLst/>
            </a:prstTxWarp>
            <a:spAutoFit/>
          </a:bodyPr>
          <a:lstStyle/>
          <a:p>
            <a:r>
              <a:rPr lang="en-US"/>
              <a:t>Things to remember from math 101</a:t>
            </a:r>
          </a:p>
        </p:txBody>
      </p:sp>
      <p:sp>
        <p:nvSpPr>
          <p:cNvPr id="58372" name="Rectangle 4"/>
          <p:cNvSpPr>
            <a:spLocks noGrp="1" noChangeArrowheads="1"/>
          </p:cNvSpPr>
          <p:nvPr>
            <p:ph type="title" idx="4294967295"/>
          </p:nvPr>
        </p:nvSpPr>
        <p:spPr>
          <a:xfrm>
            <a:off x="1600200" y="2971800"/>
            <a:ext cx="5791200" cy="1447800"/>
          </a:xfrm>
        </p:spPr>
        <p:txBody>
          <a:bodyPr/>
          <a:lstStyle/>
          <a:p>
            <a:pPr eaLnBrk="1" hangingPunct="1"/>
            <a:r>
              <a:rPr lang="en-US" sz="2400">
                <a:solidFill>
                  <a:schemeClr val="tx1"/>
                </a:solidFill>
                <a:latin typeface="Comic Sans MS" charset="0"/>
                <a:ea typeface="ＭＳ Ｐゴシック" charset="-128"/>
                <a:cs typeface="ＭＳ Ｐゴシック" charset="-128"/>
              </a:rPr>
              <a:t>(x</a:t>
            </a:r>
            <a:r>
              <a:rPr lang="en-US" sz="2400" baseline="30000">
                <a:solidFill>
                  <a:schemeClr val="tx1"/>
                </a:solidFill>
                <a:latin typeface="Comic Sans MS" charset="0"/>
                <a:ea typeface="ＭＳ Ｐゴシック" charset="-128"/>
                <a:cs typeface="ＭＳ Ｐゴシック" charset="-128"/>
              </a:rPr>
              <a:t> a</a:t>
            </a:r>
            <a:r>
              <a:rPr lang="en-US" sz="2400">
                <a:solidFill>
                  <a:schemeClr val="tx1"/>
                </a:solidFill>
                <a:latin typeface="Comic Sans MS" charset="0"/>
                <a:ea typeface="ＭＳ Ｐゴシック" charset="-128"/>
                <a:cs typeface="ＭＳ Ｐゴシック" charset="-128"/>
              </a:rPr>
              <a:t>)(x</a:t>
            </a:r>
            <a:r>
              <a:rPr lang="en-US" sz="2400" baseline="30000">
                <a:solidFill>
                  <a:schemeClr val="tx1"/>
                </a:solidFill>
                <a:latin typeface="Comic Sans MS" charset="0"/>
                <a:ea typeface="ＭＳ Ｐゴシック" charset="-128"/>
                <a:cs typeface="ＭＳ Ｐゴシック" charset="-128"/>
              </a:rPr>
              <a:t>b</a:t>
            </a:r>
            <a:r>
              <a:rPr lang="en-US" sz="2400">
                <a:solidFill>
                  <a:schemeClr val="tx1"/>
                </a:solidFill>
                <a:latin typeface="Comic Sans MS" charset="0"/>
                <a:ea typeface="ＭＳ Ｐゴシック" charset="-128"/>
                <a:cs typeface="ＭＳ Ｐゴシック" charset="-128"/>
              </a:rPr>
              <a:t>) = x</a:t>
            </a:r>
            <a:r>
              <a:rPr lang="en-US" sz="2400" baseline="30000">
                <a:solidFill>
                  <a:schemeClr val="tx1"/>
                </a:solidFill>
                <a:latin typeface="Comic Sans MS" charset="0"/>
                <a:ea typeface="ＭＳ Ｐゴシック" charset="-128"/>
                <a:cs typeface="ＭＳ Ｐゴシック" charset="-128"/>
              </a:rPr>
              <a:t>a+b</a:t>
            </a:r>
            <a:r>
              <a:rPr lang="en-US" sz="2400">
                <a:solidFill>
                  <a:schemeClr val="tx1"/>
                </a:solidFill>
                <a:latin typeface="Comic Sans MS" charset="0"/>
                <a:ea typeface="ＭＳ Ｐゴシック" charset="-128"/>
                <a:cs typeface="ＭＳ Ｐゴシック" charset="-128"/>
              </a:rPr>
              <a:t> </a:t>
            </a:r>
            <a:br>
              <a:rPr lang="en-US" sz="2400">
                <a:solidFill>
                  <a:schemeClr val="tx1"/>
                </a:solidFill>
                <a:latin typeface="Comic Sans MS" charset="0"/>
                <a:ea typeface="ＭＳ Ｐゴシック" charset="-128"/>
                <a:cs typeface="ＭＳ Ｐゴシック" charset="-128"/>
              </a:rPr>
            </a:br>
            <a:r>
              <a:rPr lang="en-US" sz="2400">
                <a:solidFill>
                  <a:schemeClr val="tx1"/>
                </a:solidFill>
                <a:latin typeface="Comic Sans MS" charset="0"/>
                <a:ea typeface="ＭＳ Ｐゴシック" charset="-128"/>
                <a:cs typeface="ＭＳ Ｐゴシック" charset="-128"/>
              </a:rPr>
              <a:t>1/x</a:t>
            </a:r>
            <a:r>
              <a:rPr lang="en-US" sz="2400" baseline="30000">
                <a:solidFill>
                  <a:schemeClr val="tx1"/>
                </a:solidFill>
                <a:latin typeface="Comic Sans MS" charset="0"/>
                <a:ea typeface="ＭＳ Ｐゴシック" charset="-128"/>
                <a:cs typeface="ＭＳ Ｐゴシック" charset="-128"/>
              </a:rPr>
              <a:t>a</a:t>
            </a:r>
            <a:r>
              <a:rPr lang="en-US" sz="2400">
                <a:solidFill>
                  <a:schemeClr val="tx1"/>
                </a:solidFill>
                <a:latin typeface="Comic Sans MS" charset="0"/>
                <a:ea typeface="ＭＳ Ｐゴシック" charset="-128"/>
                <a:cs typeface="ＭＳ Ｐゴシック" charset="-128"/>
              </a:rPr>
              <a:t> = x</a:t>
            </a:r>
            <a:r>
              <a:rPr lang="en-US" sz="2400" baseline="30000">
                <a:solidFill>
                  <a:schemeClr val="tx1"/>
                </a:solidFill>
                <a:latin typeface="Comic Sans MS" charset="0"/>
                <a:ea typeface="ＭＳ Ｐゴシック" charset="-128"/>
                <a:cs typeface="ＭＳ Ｐゴシック" charset="-128"/>
              </a:rPr>
              <a:t>-a</a:t>
            </a:r>
            <a:br>
              <a:rPr lang="en-US" sz="2400" baseline="30000">
                <a:solidFill>
                  <a:schemeClr val="tx1"/>
                </a:solidFill>
                <a:latin typeface="Comic Sans MS" charset="0"/>
                <a:ea typeface="ＭＳ Ｐゴシック" charset="-128"/>
                <a:cs typeface="ＭＳ Ｐゴシック" charset="-128"/>
              </a:rPr>
            </a:br>
            <a:r>
              <a:rPr lang="en-US" sz="2400">
                <a:solidFill>
                  <a:schemeClr val="tx1"/>
                </a:solidFill>
                <a:latin typeface="Comic Sans MS" charset="0"/>
                <a:ea typeface="ＭＳ Ｐゴシック" charset="-128"/>
                <a:cs typeface="ＭＳ Ｐゴシック" charset="-128"/>
              </a:rPr>
              <a:t>x</a:t>
            </a:r>
            <a:r>
              <a:rPr lang="en-US" sz="2400" baseline="30000">
                <a:solidFill>
                  <a:schemeClr val="tx1"/>
                </a:solidFill>
                <a:latin typeface="Comic Sans MS" charset="0"/>
                <a:ea typeface="ＭＳ Ｐゴシック" charset="-128"/>
                <a:cs typeface="ＭＳ Ｐゴシック" charset="-128"/>
              </a:rPr>
              <a:t>a</a:t>
            </a:r>
            <a:r>
              <a:rPr lang="en-US" sz="2400">
                <a:solidFill>
                  <a:schemeClr val="tx1"/>
                </a:solidFill>
                <a:latin typeface="Comic Sans MS" charset="0"/>
                <a:ea typeface="ＭＳ Ｐゴシック" charset="-128"/>
                <a:cs typeface="ＭＳ Ｐゴシック" charset="-128"/>
              </a:rPr>
              <a:t>/x</a:t>
            </a:r>
            <a:r>
              <a:rPr lang="en-US" sz="2400" baseline="30000">
                <a:solidFill>
                  <a:schemeClr val="tx1"/>
                </a:solidFill>
                <a:latin typeface="Comic Sans MS" charset="0"/>
                <a:ea typeface="ＭＳ Ｐゴシック" charset="-128"/>
                <a:cs typeface="ＭＳ Ｐゴシック" charset="-128"/>
              </a:rPr>
              <a:t>b</a:t>
            </a:r>
            <a:r>
              <a:rPr lang="en-US" sz="2400">
                <a:solidFill>
                  <a:schemeClr val="tx1"/>
                </a:solidFill>
                <a:latin typeface="Comic Sans MS" charset="0"/>
                <a:ea typeface="ＭＳ Ｐゴシック" charset="-128"/>
                <a:cs typeface="ＭＳ Ｐゴシック" charset="-128"/>
              </a:rPr>
              <a:t> =x</a:t>
            </a:r>
            <a:r>
              <a:rPr lang="en-US" sz="2400" baseline="30000">
                <a:solidFill>
                  <a:schemeClr val="tx1"/>
                </a:solidFill>
                <a:latin typeface="Comic Sans MS" charset="0"/>
                <a:ea typeface="ＭＳ Ｐゴシック" charset="-128"/>
                <a:cs typeface="ＭＳ Ｐゴシック" charset="-128"/>
              </a:rPr>
              <a:t>a-b</a:t>
            </a:r>
            <a:r>
              <a:rPr lang="en-US" sz="2400">
                <a:solidFill>
                  <a:schemeClr val="tx1"/>
                </a:solidFill>
                <a:latin typeface="Comic Sans MS" charset="0"/>
                <a:ea typeface="ＭＳ Ｐゴシック" charset="-128"/>
                <a:cs typeface="ＭＳ Ｐゴシック" charset="-128"/>
              </a:rPr>
              <a:t/>
            </a:r>
            <a:br>
              <a:rPr lang="en-US" sz="2400">
                <a:solidFill>
                  <a:schemeClr val="tx1"/>
                </a:solidFill>
                <a:latin typeface="Comic Sans MS" charset="0"/>
                <a:ea typeface="ＭＳ Ｐゴシック" charset="-128"/>
                <a:cs typeface="ＭＳ Ｐゴシック" charset="-128"/>
              </a:rPr>
            </a:br>
            <a:r>
              <a:rPr lang="en-US" sz="2400">
                <a:solidFill>
                  <a:schemeClr val="tx1"/>
                </a:solidFill>
                <a:latin typeface="Comic Sans MS" charset="0"/>
                <a:ea typeface="ＭＳ Ｐゴシック" charset="-128"/>
                <a:cs typeface="ＭＳ Ｐゴシック" charset="-128"/>
              </a:rPr>
              <a:t>(x</a:t>
            </a:r>
            <a:r>
              <a:rPr lang="en-US" sz="2400" baseline="30000">
                <a:solidFill>
                  <a:schemeClr val="tx1"/>
                </a:solidFill>
                <a:latin typeface="Comic Sans MS" charset="0"/>
                <a:ea typeface="ＭＳ Ｐゴシック" charset="-128"/>
                <a:cs typeface="ＭＳ Ｐゴシック" charset="-128"/>
              </a:rPr>
              <a:t>a</a:t>
            </a:r>
            <a:r>
              <a:rPr lang="en-US" sz="2400">
                <a:solidFill>
                  <a:schemeClr val="tx1"/>
                </a:solidFill>
                <a:latin typeface="Comic Sans MS" charset="0"/>
                <a:ea typeface="ＭＳ Ｐゴシック" charset="-128"/>
                <a:cs typeface="ＭＳ Ｐゴシック" charset="-128"/>
              </a:rPr>
              <a:t>)</a:t>
            </a:r>
            <a:r>
              <a:rPr lang="en-US" sz="2400" baseline="30000">
                <a:solidFill>
                  <a:schemeClr val="tx1"/>
                </a:solidFill>
                <a:latin typeface="Comic Sans MS" charset="0"/>
                <a:ea typeface="ＭＳ Ｐゴシック" charset="-128"/>
                <a:cs typeface="ＭＳ Ｐゴシック" charset="-128"/>
              </a:rPr>
              <a:t>b</a:t>
            </a:r>
            <a:r>
              <a:rPr lang="en-US" sz="2400">
                <a:solidFill>
                  <a:schemeClr val="tx1"/>
                </a:solidFill>
                <a:latin typeface="Comic Sans MS" charset="0"/>
                <a:ea typeface="ＭＳ Ｐゴシック" charset="-128"/>
                <a:cs typeface="ＭＳ Ｐゴシック" charset="-128"/>
              </a:rPr>
              <a:t>= x</a:t>
            </a:r>
            <a:r>
              <a:rPr lang="en-US" sz="2400" baseline="30000">
                <a:solidFill>
                  <a:schemeClr val="tx1"/>
                </a:solidFill>
                <a:latin typeface="Comic Sans MS" charset="0"/>
                <a:ea typeface="ＭＳ Ｐゴシック" charset="-128"/>
                <a:cs typeface="ＭＳ Ｐゴシック" charset="-128"/>
              </a:rPr>
              <a:t>ab</a:t>
            </a:r>
            <a:br>
              <a:rPr lang="en-US" sz="2400" baseline="30000">
                <a:solidFill>
                  <a:schemeClr val="tx1"/>
                </a:solidFill>
                <a:latin typeface="Comic Sans MS" charset="0"/>
                <a:ea typeface="ＭＳ Ｐゴシック" charset="-128"/>
                <a:cs typeface="ＭＳ Ｐゴシック" charset="-128"/>
              </a:rPr>
            </a:br>
            <a:r>
              <a:rPr lang="en-US" sz="2400">
                <a:solidFill>
                  <a:schemeClr val="tx1"/>
                </a:solidFill>
                <a:latin typeface="Comic Sans MS" charset="0"/>
                <a:ea typeface="ＭＳ Ｐゴシック" charset="-128"/>
                <a:cs typeface="ＭＳ Ｐゴシック" charset="-128"/>
              </a:rPr>
              <a:t>x</a:t>
            </a:r>
            <a:r>
              <a:rPr lang="en-US" sz="2400" baseline="30000">
                <a:solidFill>
                  <a:schemeClr val="tx1"/>
                </a:solidFill>
                <a:latin typeface="Comic Sans MS" charset="0"/>
                <a:ea typeface="ＭＳ Ｐゴシック" charset="-128"/>
                <a:cs typeface="ＭＳ Ｐゴシック" charset="-128"/>
              </a:rPr>
              <a:t>0</a:t>
            </a:r>
            <a:r>
              <a:rPr lang="en-US" sz="2400">
                <a:solidFill>
                  <a:schemeClr val="tx1"/>
                </a:solidFill>
                <a:latin typeface="Comic Sans MS" charset="0"/>
                <a:ea typeface="ＭＳ Ｐゴシック" charset="-128"/>
                <a:cs typeface="ＭＳ Ｐゴシック" charset="-128"/>
              </a:rPr>
              <a:t> = 1</a:t>
            </a:r>
          </a:p>
        </p:txBody>
      </p:sp>
      <p:sp>
        <p:nvSpPr>
          <p:cNvPr id="58373" name="Rectangle 7"/>
          <p:cNvSpPr>
            <a:spLocks noChangeArrowheads="1"/>
          </p:cNvSpPr>
          <p:nvPr/>
        </p:nvSpPr>
        <p:spPr bwMode="auto">
          <a:xfrm>
            <a:off x="533400" y="1981200"/>
            <a:ext cx="8077200" cy="2743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pPr algn="ctr"/>
            <a:endParaRPr lang="es-ES_tradnl"/>
          </a:p>
        </p:txBody>
      </p:sp>
      <p:sp>
        <p:nvSpPr>
          <p:cNvPr id="58374" name="Rectangle 8"/>
          <p:cNvSpPr>
            <a:spLocks noChangeArrowheads="1"/>
          </p:cNvSpPr>
          <p:nvPr/>
        </p:nvSpPr>
        <p:spPr bwMode="auto">
          <a:xfrm>
            <a:off x="6477000" y="4038600"/>
            <a:ext cx="2068513"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Print the box</a:t>
            </a:r>
          </a:p>
        </p:txBody>
      </p:sp>
      <p:sp>
        <p:nvSpPr>
          <p:cNvPr id="58375" name="Line 9"/>
          <p:cNvSpPr>
            <a:spLocks noChangeShapeType="1"/>
          </p:cNvSpPr>
          <p:nvPr/>
        </p:nvSpPr>
        <p:spPr bwMode="auto">
          <a:xfrm>
            <a:off x="3581400" y="6096000"/>
            <a:ext cx="76200" cy="0"/>
          </a:xfrm>
          <a:prstGeom prst="line">
            <a:avLst/>
          </a:prstGeom>
          <a:noFill/>
          <a:ln w="9525">
            <a:solidFill>
              <a:schemeClr val="tx1"/>
            </a:solidFill>
            <a:round/>
            <a:headEnd/>
            <a:tailEnd/>
          </a:ln>
        </p:spPr>
        <p:txBody>
          <a:bodyPr wrap="none" anchor="ctr">
            <a:prstTxWarp prst="textNoShape">
              <a:avLst/>
            </a:prstTxWarp>
          </a:bodyPr>
          <a:lstStyle/>
          <a:p>
            <a:endParaRPr lang="es-ES_tradnl"/>
          </a:p>
        </p:txBody>
      </p:sp>
      <p:sp>
        <p:nvSpPr>
          <p:cNvPr id="58376" name="TextBox 9"/>
          <p:cNvSpPr txBox="1">
            <a:spLocks noChangeArrowheads="1"/>
          </p:cNvSpPr>
          <p:nvPr/>
        </p:nvSpPr>
        <p:spPr bwMode="auto">
          <a:xfrm>
            <a:off x="1143000" y="5715000"/>
            <a:ext cx="7551738" cy="461963"/>
          </a:xfrm>
          <a:prstGeom prst="rect">
            <a:avLst/>
          </a:prstGeom>
          <a:noFill/>
          <a:ln w="9525">
            <a:noFill/>
            <a:miter lim="800000"/>
            <a:headEnd/>
            <a:tailEnd/>
          </a:ln>
        </p:spPr>
        <p:txBody>
          <a:bodyPr wrap="none">
            <a:prstTxWarp prst="textNoShape">
              <a:avLst/>
            </a:prstTxWarp>
            <a:spAutoFit/>
          </a:bodyPr>
          <a:lstStyle/>
          <a:p>
            <a:r>
              <a:rPr lang="es-ES_tradnl"/>
              <a:t>YOU NEED TO KNOW HOW TO USE EXPONENTS</a:t>
            </a:r>
          </a:p>
        </p:txBody>
      </p:sp>
      <p:sp>
        <p:nvSpPr>
          <p:cNvPr id="9" name="Slide Number Placeholder 8"/>
          <p:cNvSpPr>
            <a:spLocks noGrp="1"/>
          </p:cNvSpPr>
          <p:nvPr>
            <p:ph type="sldNum" sz="quarter" idx="12"/>
          </p:nvPr>
        </p:nvSpPr>
        <p:spPr/>
        <p:txBody>
          <a:bodyPr/>
          <a:lstStyle/>
          <a:p>
            <a:pPr>
              <a:defRPr/>
            </a:pPr>
            <a:fld id="{DA567B1C-5D02-AD45-B2B4-4CA6DF7E14AF}" type="slidenum">
              <a:rPr lang="en-US" smtClean="0"/>
              <a:pPr>
                <a:defRPr/>
              </a:pPr>
              <a:t>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457200" y="533400"/>
            <a:ext cx="3298825" cy="2678113"/>
          </a:xfrm>
          <a:prstGeom prst="rect">
            <a:avLst/>
          </a:prstGeom>
          <a:noFill/>
          <a:ln w="9525">
            <a:noFill/>
            <a:miter lim="800000"/>
            <a:headEnd/>
            <a:tailEnd/>
          </a:ln>
        </p:spPr>
        <p:txBody>
          <a:bodyPr wrap="none">
            <a:prstTxWarp prst="textNoShape">
              <a:avLst/>
            </a:prstTxWarp>
            <a:spAutoFit/>
          </a:bodyPr>
          <a:lstStyle/>
          <a:p>
            <a:r>
              <a:rPr lang="es-ES_tradnl"/>
              <a:t>10X</a:t>
            </a:r>
            <a:r>
              <a:rPr lang="es-ES_tradnl" baseline="30000"/>
              <a:t>7</a:t>
            </a:r>
            <a:r>
              <a:rPr lang="es-ES_tradnl"/>
              <a:t> and 10X</a:t>
            </a:r>
            <a:r>
              <a:rPr lang="es-ES_tradnl" baseline="30000"/>
              <a:t>5</a:t>
            </a:r>
            <a:endParaRPr lang="es-ES_tradnl"/>
          </a:p>
          <a:p>
            <a:endParaRPr lang="es-ES_tradnl"/>
          </a:p>
          <a:p>
            <a:r>
              <a:rPr lang="es-ES_tradnl"/>
              <a:t>a) 10X</a:t>
            </a:r>
            <a:r>
              <a:rPr lang="es-ES_tradnl" baseline="30000"/>
              <a:t>7</a:t>
            </a:r>
            <a:r>
              <a:rPr lang="es-ES_tradnl"/>
              <a:t>/10X</a:t>
            </a:r>
            <a:r>
              <a:rPr lang="es-ES_tradnl" baseline="30000"/>
              <a:t>5</a:t>
            </a:r>
            <a:r>
              <a:rPr lang="es-ES_tradnl"/>
              <a:t> = X</a:t>
            </a:r>
            <a:r>
              <a:rPr lang="es-ES_tradnl" baseline="30000"/>
              <a:t>12</a:t>
            </a:r>
          </a:p>
          <a:p>
            <a:r>
              <a:rPr lang="es-ES_tradnl"/>
              <a:t>b) 10X</a:t>
            </a:r>
            <a:r>
              <a:rPr lang="es-ES_tradnl" baseline="30000"/>
              <a:t>7</a:t>
            </a:r>
            <a:r>
              <a:rPr lang="es-ES_tradnl"/>
              <a:t>/10X</a:t>
            </a:r>
            <a:r>
              <a:rPr lang="es-ES_tradnl" baseline="30000"/>
              <a:t>5</a:t>
            </a:r>
            <a:r>
              <a:rPr lang="es-ES_tradnl"/>
              <a:t> = X</a:t>
            </a:r>
            <a:r>
              <a:rPr lang="es-ES_tradnl" baseline="30000"/>
              <a:t>2</a:t>
            </a:r>
          </a:p>
          <a:p>
            <a:r>
              <a:rPr lang="es-ES_tradnl"/>
              <a:t>c) 10X</a:t>
            </a:r>
            <a:r>
              <a:rPr lang="es-ES_tradnl" baseline="30000"/>
              <a:t>7</a:t>
            </a:r>
            <a:r>
              <a:rPr lang="es-ES_tradnl"/>
              <a:t>/10X</a:t>
            </a:r>
            <a:r>
              <a:rPr lang="es-ES_tradnl" baseline="30000"/>
              <a:t>5 </a:t>
            </a:r>
            <a:r>
              <a:rPr lang="es-ES_tradnl"/>
              <a:t>=</a:t>
            </a:r>
            <a:r>
              <a:rPr lang="es-ES_tradnl" baseline="30000"/>
              <a:t> </a:t>
            </a:r>
            <a:r>
              <a:rPr lang="es-ES_tradnl"/>
              <a:t>100X</a:t>
            </a:r>
            <a:r>
              <a:rPr lang="es-ES_tradnl" baseline="30000"/>
              <a:t>2</a:t>
            </a:r>
          </a:p>
          <a:p>
            <a:r>
              <a:rPr lang="es-ES_tradnl"/>
              <a:t>d) 10X</a:t>
            </a:r>
            <a:r>
              <a:rPr lang="es-ES_tradnl" baseline="30000"/>
              <a:t>7</a:t>
            </a:r>
            <a:r>
              <a:rPr lang="es-ES_tradnl"/>
              <a:t>/10X</a:t>
            </a:r>
            <a:r>
              <a:rPr lang="es-ES_tradnl" baseline="30000"/>
              <a:t>5 </a:t>
            </a:r>
            <a:r>
              <a:rPr lang="es-ES_tradnl"/>
              <a:t>=</a:t>
            </a:r>
            <a:r>
              <a:rPr lang="es-ES_tradnl" baseline="30000"/>
              <a:t> </a:t>
            </a:r>
            <a:r>
              <a:rPr lang="es-ES_tradnl"/>
              <a:t>1</a:t>
            </a:r>
          </a:p>
          <a:p>
            <a:r>
              <a:rPr lang="es-ES_tradnl"/>
              <a:t>e) 10X</a:t>
            </a:r>
            <a:r>
              <a:rPr lang="es-ES_tradnl" baseline="30000"/>
              <a:t>7</a:t>
            </a:r>
            <a:r>
              <a:rPr lang="es-ES_tradnl"/>
              <a:t>/10X</a:t>
            </a:r>
            <a:r>
              <a:rPr lang="es-ES_tradnl" baseline="30000"/>
              <a:t>5 </a:t>
            </a:r>
            <a:r>
              <a:rPr lang="es-ES_tradnl"/>
              <a:t>=</a:t>
            </a:r>
            <a:r>
              <a:rPr lang="es-ES_tradnl" baseline="30000"/>
              <a:t> </a:t>
            </a:r>
            <a:r>
              <a:rPr lang="es-ES_tradnl"/>
              <a:t>100X</a:t>
            </a:r>
            <a:r>
              <a:rPr lang="es-ES_tradnl" baseline="30000"/>
              <a:t>12</a:t>
            </a:r>
            <a:r>
              <a:rPr lang="es-ES_tradnl"/>
              <a:t>  </a:t>
            </a:r>
          </a:p>
        </p:txBody>
      </p:sp>
      <p:sp>
        <p:nvSpPr>
          <p:cNvPr id="3" name="Rectangle 2"/>
          <p:cNvSpPr>
            <a:spLocks noChangeArrowheads="1"/>
          </p:cNvSpPr>
          <p:nvPr/>
        </p:nvSpPr>
        <p:spPr bwMode="auto">
          <a:xfrm>
            <a:off x="1905000" y="4800600"/>
            <a:ext cx="4473575" cy="461963"/>
          </a:xfrm>
          <a:prstGeom prst="rect">
            <a:avLst/>
          </a:prstGeom>
          <a:noFill/>
          <a:ln w="9525">
            <a:noFill/>
            <a:miter lim="800000"/>
            <a:headEnd/>
            <a:tailEnd/>
          </a:ln>
        </p:spPr>
        <p:txBody>
          <a:bodyPr wrap="none">
            <a:prstTxWarp prst="textNoShape">
              <a:avLst/>
            </a:prstTxWarp>
            <a:spAutoFit/>
          </a:bodyPr>
          <a:lstStyle/>
          <a:p>
            <a:r>
              <a:rPr lang="es-ES_tradnl"/>
              <a:t>10X</a:t>
            </a:r>
            <a:r>
              <a:rPr lang="es-ES_tradnl" baseline="30000"/>
              <a:t>7</a:t>
            </a:r>
            <a:r>
              <a:rPr lang="es-ES_tradnl"/>
              <a:t>/10X</a:t>
            </a:r>
            <a:r>
              <a:rPr lang="es-ES_tradnl" baseline="30000"/>
              <a:t>5 </a:t>
            </a:r>
            <a:r>
              <a:rPr lang="es-ES_tradnl"/>
              <a:t>= X</a:t>
            </a:r>
            <a:r>
              <a:rPr lang="es-ES_tradnl" baseline="30000"/>
              <a:t>7</a:t>
            </a:r>
            <a:r>
              <a:rPr lang="es-ES_tradnl"/>
              <a:t>/X</a:t>
            </a:r>
            <a:r>
              <a:rPr lang="es-ES_tradnl" baseline="30000"/>
              <a:t>5 </a:t>
            </a:r>
            <a:r>
              <a:rPr lang="es-ES_tradnl"/>
              <a:t>=  X</a:t>
            </a:r>
            <a:r>
              <a:rPr lang="es-ES_tradnl" baseline="30000"/>
              <a:t>7-5 </a:t>
            </a:r>
            <a:r>
              <a:rPr lang="es-ES_tradnl"/>
              <a:t>= X</a:t>
            </a:r>
            <a:r>
              <a:rPr lang="es-ES_tradnl" baseline="30000"/>
              <a:t>2 </a:t>
            </a:r>
            <a:r>
              <a:rPr lang="es-ES_tradnl"/>
              <a:t>   </a:t>
            </a:r>
          </a:p>
        </p:txBody>
      </p:sp>
      <p:sp>
        <p:nvSpPr>
          <p:cNvPr id="4" name="Slide Number Placeholder 3"/>
          <p:cNvSpPr>
            <a:spLocks noGrp="1"/>
          </p:cNvSpPr>
          <p:nvPr>
            <p:ph type="sldNum" sz="quarter" idx="12"/>
          </p:nvPr>
        </p:nvSpPr>
        <p:spPr/>
        <p:txBody>
          <a:bodyPr/>
          <a:lstStyle/>
          <a:p>
            <a:pPr>
              <a:defRPr/>
            </a:pPr>
            <a:fld id="{DA567B1C-5D02-AD45-B2B4-4CA6DF7E14AF}" type="slidenum">
              <a:rPr lang="en-US" smtClean="0"/>
              <a:pPr>
                <a:defRPr/>
              </a:pPr>
              <a:t>33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1"/>
          <p:cNvSpPr txBox="1">
            <a:spLocks noChangeArrowheads="1"/>
          </p:cNvSpPr>
          <p:nvPr/>
        </p:nvSpPr>
        <p:spPr bwMode="auto">
          <a:xfrm>
            <a:off x="762000" y="685800"/>
            <a:ext cx="2493963" cy="3170238"/>
          </a:xfrm>
          <a:prstGeom prst="rect">
            <a:avLst/>
          </a:prstGeom>
          <a:noFill/>
          <a:ln w="9525">
            <a:noFill/>
            <a:miter lim="800000"/>
            <a:headEnd/>
            <a:tailEnd/>
          </a:ln>
        </p:spPr>
        <p:txBody>
          <a:bodyPr wrap="none">
            <a:prstTxWarp prst="textNoShape">
              <a:avLst/>
            </a:prstTxWarp>
            <a:spAutoFit/>
          </a:bodyPr>
          <a:lstStyle/>
          <a:p>
            <a:r>
              <a:rPr lang="es-ES_tradnl"/>
              <a:t>(X</a:t>
            </a:r>
            <a:r>
              <a:rPr lang="es-ES_tradnl" baseline="30000"/>
              <a:t>3</a:t>
            </a:r>
            <a:r>
              <a:rPr lang="es-ES_tradnl"/>
              <a:t>/X</a:t>
            </a:r>
            <a:r>
              <a:rPr lang="es-ES_tradnl" baseline="30000"/>
              <a:t>4</a:t>
            </a:r>
            <a:r>
              <a:rPr lang="es-ES_tradnl"/>
              <a:t>)</a:t>
            </a:r>
            <a:r>
              <a:rPr lang="es-ES_tradnl" baseline="30000"/>
              <a:t>2</a:t>
            </a:r>
          </a:p>
          <a:p>
            <a:endParaRPr lang="es-ES_tradnl" baseline="30000"/>
          </a:p>
          <a:p>
            <a:endParaRPr lang="es-ES_tradnl" baseline="30000"/>
          </a:p>
          <a:p>
            <a:r>
              <a:rPr lang="es-ES_tradnl"/>
              <a:t>a) (X</a:t>
            </a:r>
            <a:r>
              <a:rPr lang="es-ES_tradnl" baseline="30000"/>
              <a:t>3</a:t>
            </a:r>
            <a:r>
              <a:rPr lang="es-ES_tradnl"/>
              <a:t>/X</a:t>
            </a:r>
            <a:r>
              <a:rPr lang="es-ES_tradnl" baseline="30000"/>
              <a:t>4</a:t>
            </a:r>
            <a:r>
              <a:rPr lang="es-ES_tradnl"/>
              <a:t>)</a:t>
            </a:r>
            <a:r>
              <a:rPr lang="es-ES_tradnl" baseline="30000"/>
              <a:t>2 </a:t>
            </a:r>
            <a:r>
              <a:rPr lang="es-ES_tradnl"/>
              <a:t>= X</a:t>
            </a:r>
            <a:r>
              <a:rPr lang="es-ES_tradnl" baseline="30000"/>
              <a:t>-2</a:t>
            </a:r>
          </a:p>
          <a:p>
            <a:r>
              <a:rPr lang="es-ES_tradnl"/>
              <a:t>b) (X</a:t>
            </a:r>
            <a:r>
              <a:rPr lang="es-ES_tradnl" baseline="30000"/>
              <a:t>3</a:t>
            </a:r>
            <a:r>
              <a:rPr lang="es-ES_tradnl"/>
              <a:t>/X</a:t>
            </a:r>
            <a:r>
              <a:rPr lang="es-ES_tradnl" baseline="30000"/>
              <a:t>4</a:t>
            </a:r>
            <a:r>
              <a:rPr lang="es-ES_tradnl"/>
              <a:t>)</a:t>
            </a:r>
            <a:r>
              <a:rPr lang="es-ES_tradnl" baseline="30000"/>
              <a:t>2 </a:t>
            </a:r>
            <a:r>
              <a:rPr lang="es-ES_tradnl"/>
              <a:t>= X</a:t>
            </a:r>
            <a:r>
              <a:rPr lang="es-ES_tradnl" baseline="30000"/>
              <a:t>2</a:t>
            </a:r>
            <a:endParaRPr lang="es-ES_tradnl"/>
          </a:p>
          <a:p>
            <a:r>
              <a:rPr lang="es-ES_tradnl"/>
              <a:t>c) (X</a:t>
            </a:r>
            <a:r>
              <a:rPr lang="es-ES_tradnl" baseline="30000"/>
              <a:t>3</a:t>
            </a:r>
            <a:r>
              <a:rPr lang="es-ES_tradnl"/>
              <a:t>/X</a:t>
            </a:r>
            <a:r>
              <a:rPr lang="es-ES_tradnl" baseline="30000"/>
              <a:t>4</a:t>
            </a:r>
            <a:r>
              <a:rPr lang="es-ES_tradnl"/>
              <a:t>)</a:t>
            </a:r>
            <a:r>
              <a:rPr lang="es-ES_tradnl" baseline="30000"/>
              <a:t>2 </a:t>
            </a:r>
            <a:r>
              <a:rPr lang="es-ES_tradnl"/>
              <a:t>= X</a:t>
            </a:r>
            <a:r>
              <a:rPr lang="es-ES_tradnl" baseline="30000"/>
              <a:t>3</a:t>
            </a:r>
          </a:p>
          <a:p>
            <a:r>
              <a:rPr lang="es-ES_tradnl"/>
              <a:t>d) (X</a:t>
            </a:r>
            <a:r>
              <a:rPr lang="es-ES_tradnl" baseline="30000"/>
              <a:t>3</a:t>
            </a:r>
            <a:r>
              <a:rPr lang="es-ES_tradnl"/>
              <a:t>/X</a:t>
            </a:r>
            <a:r>
              <a:rPr lang="es-ES_tradnl" baseline="30000"/>
              <a:t>4</a:t>
            </a:r>
            <a:r>
              <a:rPr lang="es-ES_tradnl"/>
              <a:t>)</a:t>
            </a:r>
            <a:r>
              <a:rPr lang="es-ES_tradnl" baseline="30000"/>
              <a:t>2 </a:t>
            </a:r>
            <a:r>
              <a:rPr lang="es-ES_tradnl"/>
              <a:t>= X</a:t>
            </a:r>
            <a:r>
              <a:rPr lang="es-ES_tradnl" baseline="30000"/>
              <a:t>-1</a:t>
            </a:r>
          </a:p>
          <a:p>
            <a:r>
              <a:rPr lang="es-ES_tradnl"/>
              <a:t>e) (X</a:t>
            </a:r>
            <a:r>
              <a:rPr lang="es-ES_tradnl" baseline="30000"/>
              <a:t>3</a:t>
            </a:r>
            <a:r>
              <a:rPr lang="es-ES_tradnl"/>
              <a:t>/X</a:t>
            </a:r>
            <a:r>
              <a:rPr lang="es-ES_tradnl" baseline="30000"/>
              <a:t>4</a:t>
            </a:r>
            <a:r>
              <a:rPr lang="es-ES_tradnl"/>
              <a:t>)</a:t>
            </a:r>
            <a:r>
              <a:rPr lang="es-ES_tradnl" baseline="30000"/>
              <a:t>2 </a:t>
            </a:r>
            <a:r>
              <a:rPr lang="es-ES_tradnl"/>
              <a:t>= X</a:t>
            </a:r>
            <a:r>
              <a:rPr lang="es-ES_tradnl" baseline="30000"/>
              <a:t>-3</a:t>
            </a:r>
            <a:endParaRPr lang="es-ES_tradnl"/>
          </a:p>
          <a:p>
            <a:endParaRPr lang="es-ES_tradnl"/>
          </a:p>
        </p:txBody>
      </p:sp>
      <p:sp>
        <p:nvSpPr>
          <p:cNvPr id="3" name="TextBox 2"/>
          <p:cNvSpPr txBox="1">
            <a:spLocks noChangeArrowheads="1"/>
          </p:cNvSpPr>
          <p:nvPr/>
        </p:nvSpPr>
        <p:spPr bwMode="auto">
          <a:xfrm>
            <a:off x="1295400" y="4953000"/>
            <a:ext cx="5700713" cy="461963"/>
          </a:xfrm>
          <a:prstGeom prst="rect">
            <a:avLst/>
          </a:prstGeom>
          <a:noFill/>
          <a:ln w="9525">
            <a:noFill/>
            <a:miter lim="800000"/>
            <a:headEnd/>
            <a:tailEnd/>
          </a:ln>
        </p:spPr>
        <p:txBody>
          <a:bodyPr wrap="none">
            <a:prstTxWarp prst="textNoShape">
              <a:avLst/>
            </a:prstTxWarp>
            <a:spAutoFit/>
          </a:bodyPr>
          <a:lstStyle/>
          <a:p>
            <a:r>
              <a:rPr lang="es-ES_tradnl"/>
              <a:t>(X</a:t>
            </a:r>
            <a:r>
              <a:rPr lang="es-ES_tradnl" baseline="30000"/>
              <a:t>3</a:t>
            </a:r>
            <a:r>
              <a:rPr lang="es-ES_tradnl"/>
              <a:t>/X</a:t>
            </a:r>
            <a:r>
              <a:rPr lang="es-ES_tradnl" baseline="30000"/>
              <a:t>4</a:t>
            </a:r>
            <a:r>
              <a:rPr lang="es-ES_tradnl"/>
              <a:t>)</a:t>
            </a:r>
            <a:r>
              <a:rPr lang="es-ES_tradnl" baseline="30000"/>
              <a:t>2 </a:t>
            </a:r>
            <a:r>
              <a:rPr lang="es-ES_tradnl"/>
              <a:t>= (X</a:t>
            </a:r>
            <a:r>
              <a:rPr lang="es-ES_tradnl" baseline="30000"/>
              <a:t>3-4</a:t>
            </a:r>
            <a:r>
              <a:rPr lang="es-ES_tradnl"/>
              <a:t>)</a:t>
            </a:r>
            <a:r>
              <a:rPr lang="es-ES_tradnl" baseline="30000"/>
              <a:t>2 </a:t>
            </a:r>
            <a:r>
              <a:rPr lang="es-ES_tradnl"/>
              <a:t>= (X</a:t>
            </a:r>
            <a:r>
              <a:rPr lang="es-ES_tradnl" baseline="30000"/>
              <a:t>-1</a:t>
            </a:r>
            <a:r>
              <a:rPr lang="es-ES_tradnl"/>
              <a:t>)</a:t>
            </a:r>
            <a:r>
              <a:rPr lang="es-ES_tradnl" baseline="30000"/>
              <a:t>2 </a:t>
            </a:r>
            <a:r>
              <a:rPr lang="es-ES_tradnl"/>
              <a:t>= X</a:t>
            </a:r>
            <a:r>
              <a:rPr lang="es-ES_tradnl" baseline="30000"/>
              <a:t>(-1)(2) </a:t>
            </a:r>
            <a:r>
              <a:rPr lang="es-ES_tradnl"/>
              <a:t>= X</a:t>
            </a:r>
            <a:r>
              <a:rPr lang="es-ES_tradnl" baseline="30000"/>
              <a:t>-2</a:t>
            </a:r>
            <a:endParaRPr lang="es-ES_tradnl"/>
          </a:p>
        </p:txBody>
      </p:sp>
      <p:sp>
        <p:nvSpPr>
          <p:cNvPr id="4" name="Slide Number Placeholder 3"/>
          <p:cNvSpPr>
            <a:spLocks noGrp="1"/>
          </p:cNvSpPr>
          <p:nvPr>
            <p:ph type="sldNum" sz="quarter" idx="12"/>
          </p:nvPr>
        </p:nvSpPr>
        <p:spPr/>
        <p:txBody>
          <a:bodyPr/>
          <a:lstStyle/>
          <a:p>
            <a:pPr>
              <a:defRPr/>
            </a:pPr>
            <a:fld id="{DA567B1C-5D02-AD45-B2B4-4CA6DF7E14AF}" type="slidenum">
              <a:rPr lang="en-US" smtClean="0"/>
              <a:pPr>
                <a:defRPr/>
              </a:pPr>
              <a:t>34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2"/>
          <p:cNvSpPr txBox="1">
            <a:spLocks noChangeArrowheads="1"/>
          </p:cNvSpPr>
          <p:nvPr/>
        </p:nvSpPr>
        <p:spPr bwMode="auto">
          <a:xfrm>
            <a:off x="533400" y="228600"/>
            <a:ext cx="5957888" cy="3170238"/>
          </a:xfrm>
          <a:prstGeom prst="rect">
            <a:avLst/>
          </a:prstGeom>
          <a:noFill/>
          <a:ln w="9525">
            <a:noFill/>
            <a:miter lim="800000"/>
            <a:headEnd/>
            <a:tailEnd/>
          </a:ln>
        </p:spPr>
        <p:txBody>
          <a:bodyPr wrap="none">
            <a:prstTxWarp prst="textNoShape">
              <a:avLst/>
            </a:prstTxWarp>
            <a:spAutoFit/>
          </a:bodyPr>
          <a:lstStyle/>
          <a:p>
            <a:r>
              <a:rPr lang="es-ES_tradnl"/>
              <a:t>From geometric similarity we know that:</a:t>
            </a:r>
          </a:p>
          <a:p>
            <a:endParaRPr lang="es-ES_tradnl"/>
          </a:p>
          <a:p>
            <a:r>
              <a:rPr lang="es-ES_tradnl"/>
              <a:t>surface </a:t>
            </a:r>
            <a:r>
              <a:rPr lang="en-US">
                <a:sym typeface="Symbol" charset="2"/>
              </a:rPr>
              <a:t>∝ (length)</a:t>
            </a:r>
            <a:r>
              <a:rPr lang="en-US" baseline="30000">
                <a:sym typeface="Symbol" charset="2"/>
              </a:rPr>
              <a:t>2</a:t>
            </a:r>
          </a:p>
          <a:p>
            <a:endParaRPr lang="en-US" baseline="30000">
              <a:sym typeface="Symbol" charset="2"/>
            </a:endParaRPr>
          </a:p>
          <a:p>
            <a:r>
              <a:rPr lang="en-US">
                <a:sym typeface="Symbol" charset="2"/>
              </a:rPr>
              <a:t>volume ∝ (length)</a:t>
            </a:r>
            <a:r>
              <a:rPr lang="en-US" baseline="30000">
                <a:sym typeface="Symbol" charset="2"/>
              </a:rPr>
              <a:t>3</a:t>
            </a:r>
          </a:p>
          <a:p>
            <a:endParaRPr lang="en-US" baseline="30000">
              <a:sym typeface="Symbol" charset="2"/>
            </a:endParaRPr>
          </a:p>
          <a:p>
            <a:r>
              <a:rPr lang="en-US">
                <a:sym typeface="Symbol" charset="2"/>
              </a:rPr>
              <a:t>This means that</a:t>
            </a:r>
          </a:p>
          <a:p>
            <a:endParaRPr lang="en-US">
              <a:sym typeface="Symbol" charset="2"/>
            </a:endParaRPr>
          </a:p>
          <a:p>
            <a:r>
              <a:rPr lang="en-US">
                <a:solidFill>
                  <a:srgbClr val="0000FF"/>
                </a:solidFill>
                <a:sym typeface="Symbol" charset="2"/>
              </a:rPr>
              <a:t>surface ∝ (volume)</a:t>
            </a:r>
            <a:r>
              <a:rPr lang="en-US" baseline="30000">
                <a:solidFill>
                  <a:srgbClr val="0000FF"/>
                </a:solidFill>
                <a:sym typeface="Symbol" charset="2"/>
              </a:rPr>
              <a:t>?</a:t>
            </a:r>
            <a:endParaRPr lang="es-ES_tradnl" baseline="30000">
              <a:solidFill>
                <a:srgbClr val="0000FF"/>
              </a:solidFill>
            </a:endParaRPr>
          </a:p>
        </p:txBody>
      </p:sp>
      <p:sp>
        <p:nvSpPr>
          <p:cNvPr id="4" name="TextBox 3"/>
          <p:cNvSpPr txBox="1">
            <a:spLocks noChangeArrowheads="1"/>
          </p:cNvSpPr>
          <p:nvPr/>
        </p:nvSpPr>
        <p:spPr bwMode="auto">
          <a:xfrm>
            <a:off x="609600" y="3886200"/>
            <a:ext cx="5486400" cy="1938338"/>
          </a:xfrm>
          <a:prstGeom prst="rect">
            <a:avLst/>
          </a:prstGeom>
          <a:noFill/>
          <a:ln w="9525">
            <a:noFill/>
            <a:miter lim="800000"/>
            <a:headEnd/>
            <a:tailEnd/>
          </a:ln>
        </p:spPr>
        <p:txBody>
          <a:bodyPr wrap="none">
            <a:prstTxWarp prst="textNoShape">
              <a:avLst/>
            </a:prstTxWarp>
            <a:spAutoFit/>
          </a:bodyPr>
          <a:lstStyle/>
          <a:p>
            <a:r>
              <a:rPr lang="es-ES_tradnl"/>
              <a:t>(volume)</a:t>
            </a:r>
            <a:r>
              <a:rPr lang="es-ES_tradnl" baseline="30000"/>
              <a:t>1/3</a:t>
            </a:r>
            <a:r>
              <a:rPr lang="es-ES_tradnl"/>
              <a:t> </a:t>
            </a:r>
            <a:r>
              <a:rPr lang="en-US">
                <a:sym typeface="Symbol" charset="2"/>
              </a:rPr>
              <a:t>∝ length</a:t>
            </a:r>
          </a:p>
          <a:p>
            <a:endParaRPr lang="en-US">
              <a:sym typeface="Symbol" charset="2"/>
            </a:endParaRPr>
          </a:p>
          <a:p>
            <a:r>
              <a:rPr lang="en-US">
                <a:sym typeface="Symbol" charset="2"/>
              </a:rPr>
              <a:t>therefore ....</a:t>
            </a:r>
          </a:p>
          <a:p>
            <a:endParaRPr lang="en-US">
              <a:sym typeface="Symbol" charset="2"/>
            </a:endParaRPr>
          </a:p>
          <a:p>
            <a:r>
              <a:rPr lang="en-US">
                <a:sym typeface="Symbol" charset="2"/>
              </a:rPr>
              <a:t>surface ∝(</a:t>
            </a:r>
            <a:r>
              <a:rPr lang="es-ES_tradnl"/>
              <a:t>(volume)</a:t>
            </a:r>
            <a:r>
              <a:rPr lang="es-ES_tradnl" baseline="30000"/>
              <a:t>1/3</a:t>
            </a:r>
            <a:r>
              <a:rPr lang="es-ES_tradnl"/>
              <a:t>)</a:t>
            </a:r>
            <a:r>
              <a:rPr lang="es-ES_tradnl" baseline="30000"/>
              <a:t>2 </a:t>
            </a:r>
            <a:r>
              <a:rPr lang="es-ES_tradnl"/>
              <a:t>=(volume)</a:t>
            </a:r>
            <a:r>
              <a:rPr lang="es-ES_tradnl" baseline="30000"/>
              <a:t>2/3</a:t>
            </a:r>
          </a:p>
        </p:txBody>
      </p:sp>
      <p:sp>
        <p:nvSpPr>
          <p:cNvPr id="5" name="Slide Number Placeholder 4"/>
          <p:cNvSpPr>
            <a:spLocks noGrp="1"/>
          </p:cNvSpPr>
          <p:nvPr>
            <p:ph type="sldNum" sz="quarter" idx="12"/>
          </p:nvPr>
        </p:nvSpPr>
        <p:spPr/>
        <p:txBody>
          <a:bodyPr/>
          <a:lstStyle/>
          <a:p>
            <a:pPr>
              <a:defRPr/>
            </a:pPr>
            <a:fld id="{DA567B1C-5D02-AD45-B2B4-4CA6DF7E14AF}" type="slidenum">
              <a:rPr lang="en-US" smtClean="0"/>
              <a:pPr>
                <a:defRPr/>
              </a:pPr>
              <a:t>35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406525" y="1174750"/>
            <a:ext cx="4275138" cy="1552575"/>
          </a:xfrm>
          <a:prstGeom prst="rect">
            <a:avLst/>
          </a:prstGeom>
          <a:noFill/>
          <a:ln w="9525">
            <a:noFill/>
            <a:miter lim="800000"/>
            <a:headEnd/>
            <a:tailEnd/>
          </a:ln>
        </p:spPr>
        <p:txBody>
          <a:bodyPr wrap="none">
            <a:prstTxWarp prst="textNoShape">
              <a:avLst/>
            </a:prstTxWarp>
            <a:spAutoFit/>
          </a:bodyPr>
          <a:lstStyle/>
          <a:p>
            <a:r>
              <a:rPr lang="en-US"/>
              <a:t>Really important relationship</a:t>
            </a:r>
          </a:p>
          <a:p>
            <a:endParaRPr lang="en-US"/>
          </a:p>
          <a:p>
            <a:endParaRPr lang="en-US"/>
          </a:p>
          <a:p>
            <a:endParaRPr lang="en-US"/>
          </a:p>
        </p:txBody>
      </p:sp>
      <p:sp>
        <p:nvSpPr>
          <p:cNvPr id="63491" name="Rectangle 3"/>
          <p:cNvSpPr>
            <a:spLocks noChangeArrowheads="1"/>
          </p:cNvSpPr>
          <p:nvPr/>
        </p:nvSpPr>
        <p:spPr bwMode="auto">
          <a:xfrm>
            <a:off x="2057400" y="2133600"/>
            <a:ext cx="4467225" cy="646113"/>
          </a:xfrm>
          <a:prstGeom prst="rect">
            <a:avLst/>
          </a:prstGeom>
          <a:noFill/>
          <a:ln w="9525">
            <a:noFill/>
            <a:miter lim="800000"/>
            <a:headEnd/>
            <a:tailEnd/>
          </a:ln>
        </p:spPr>
        <p:txBody>
          <a:bodyPr wrap="none">
            <a:prstTxWarp prst="textNoShape">
              <a:avLst/>
            </a:prstTxWarp>
            <a:spAutoFit/>
          </a:bodyPr>
          <a:lstStyle/>
          <a:p>
            <a:r>
              <a:rPr lang="en-US" sz="3600" b="1">
                <a:sym typeface="Symbol" charset="2"/>
              </a:rPr>
              <a:t>Area </a:t>
            </a:r>
            <a:r>
              <a:rPr lang="en-US" sz="3600">
                <a:sym typeface="Symbol" charset="2"/>
              </a:rPr>
              <a:t>∝ </a:t>
            </a:r>
            <a:r>
              <a:rPr lang="en-US" sz="3600" b="1">
                <a:sym typeface="Symbol" charset="2"/>
              </a:rPr>
              <a:t>(Volume)</a:t>
            </a:r>
            <a:r>
              <a:rPr lang="en-US" sz="3600" b="1" baseline="30000">
                <a:sym typeface="Symbol" charset="2"/>
              </a:rPr>
              <a:t>2/3</a:t>
            </a:r>
            <a:endParaRPr lang="en-US" b="1" baseline="30000">
              <a:sym typeface="Symbol" charset="2"/>
            </a:endParaRPr>
          </a:p>
        </p:txBody>
      </p:sp>
      <p:sp>
        <p:nvSpPr>
          <p:cNvPr id="63492" name="Rectangle 4"/>
          <p:cNvSpPr>
            <a:spLocks noChangeArrowheads="1"/>
          </p:cNvSpPr>
          <p:nvPr/>
        </p:nvSpPr>
        <p:spPr bwMode="auto">
          <a:xfrm>
            <a:off x="803275" y="3703638"/>
            <a:ext cx="7807325" cy="1187450"/>
          </a:xfrm>
          <a:prstGeom prst="rect">
            <a:avLst/>
          </a:prstGeom>
          <a:noFill/>
          <a:ln w="9525">
            <a:noFill/>
            <a:miter lim="800000"/>
            <a:headEnd/>
            <a:tailEnd/>
          </a:ln>
        </p:spPr>
        <p:txBody>
          <a:bodyPr>
            <a:prstTxWarp prst="textNoShape">
              <a:avLst/>
            </a:prstTxWarp>
            <a:spAutoFit/>
          </a:bodyPr>
          <a:lstStyle/>
          <a:p>
            <a:r>
              <a:rPr lang="en-US"/>
              <a:t>In geometrically similar objects, surface area is proportional to volume (or mass) raised to the 2/3 power.</a:t>
            </a:r>
          </a:p>
        </p:txBody>
      </p:sp>
      <p:sp>
        <p:nvSpPr>
          <p:cNvPr id="63493" name="TextBox 1"/>
          <p:cNvSpPr txBox="1">
            <a:spLocks noChangeArrowheads="1"/>
          </p:cNvSpPr>
          <p:nvPr/>
        </p:nvSpPr>
        <p:spPr bwMode="auto">
          <a:xfrm>
            <a:off x="3276600" y="228600"/>
            <a:ext cx="3006725" cy="461963"/>
          </a:xfrm>
          <a:prstGeom prst="rect">
            <a:avLst/>
          </a:prstGeom>
          <a:noFill/>
          <a:ln w="9525">
            <a:noFill/>
            <a:miter lim="800000"/>
            <a:headEnd/>
            <a:tailEnd/>
          </a:ln>
        </p:spPr>
        <p:txBody>
          <a:bodyPr wrap="none">
            <a:prstTxWarp prst="textNoShape">
              <a:avLst/>
            </a:prstTxWarp>
            <a:spAutoFit/>
          </a:bodyPr>
          <a:lstStyle/>
          <a:p>
            <a:r>
              <a:rPr lang="es-ES_tradnl">
                <a:solidFill>
                  <a:srgbClr val="FF0000"/>
                </a:solidFill>
              </a:rPr>
              <a:t>BROAD PRINCIPLE</a:t>
            </a:r>
          </a:p>
        </p:txBody>
      </p:sp>
      <p:sp>
        <p:nvSpPr>
          <p:cNvPr id="6" name="Slide Number Placeholder 5"/>
          <p:cNvSpPr>
            <a:spLocks noGrp="1"/>
          </p:cNvSpPr>
          <p:nvPr>
            <p:ph type="sldNum" sz="quarter" idx="12"/>
          </p:nvPr>
        </p:nvSpPr>
        <p:spPr/>
        <p:txBody>
          <a:bodyPr/>
          <a:lstStyle/>
          <a:p>
            <a:pPr>
              <a:defRPr/>
            </a:pPr>
            <a:fld id="{DA567B1C-5D02-AD45-B2B4-4CA6DF7E14AF}" type="slidenum">
              <a:rPr lang="en-US" smtClean="0"/>
              <a:pPr>
                <a:defRPr/>
              </a:pPr>
              <a:t>36</a:t>
            </a:fld>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0" y="685800"/>
            <a:ext cx="184150" cy="457200"/>
          </a:xfrm>
          <a:prstGeom prst="rect">
            <a:avLst/>
          </a:prstGeom>
          <a:noFill/>
          <a:ln w="9525">
            <a:noFill/>
            <a:miter lim="800000"/>
            <a:headEnd/>
            <a:tailEnd/>
          </a:ln>
        </p:spPr>
        <p:txBody>
          <a:bodyPr wrap="none">
            <a:prstTxWarp prst="textNoShape">
              <a:avLst/>
            </a:prstTxWarp>
            <a:spAutoFit/>
          </a:bodyPr>
          <a:lstStyle/>
          <a:p>
            <a:endParaRPr lang="es-ES_tradnl"/>
          </a:p>
        </p:txBody>
      </p:sp>
      <p:sp>
        <p:nvSpPr>
          <p:cNvPr id="65539" name="Rectangle 6"/>
          <p:cNvSpPr>
            <a:spLocks noChangeArrowheads="1"/>
          </p:cNvSpPr>
          <p:nvPr/>
        </p:nvSpPr>
        <p:spPr bwMode="auto">
          <a:xfrm>
            <a:off x="152400" y="685800"/>
            <a:ext cx="8991600" cy="2282825"/>
          </a:xfrm>
          <a:prstGeom prst="rect">
            <a:avLst/>
          </a:prstGeom>
          <a:noFill/>
          <a:ln w="9525">
            <a:noFill/>
            <a:miter lim="800000"/>
            <a:headEnd/>
            <a:tailEnd/>
          </a:ln>
        </p:spPr>
        <p:txBody>
          <a:bodyPr>
            <a:prstTxWarp prst="textNoShape">
              <a:avLst/>
            </a:prstTxWarp>
            <a:spAutoFit/>
          </a:bodyPr>
          <a:lstStyle/>
          <a:p>
            <a:r>
              <a:rPr lang="en-US"/>
              <a:t>In mammals, surface area (SA in cm</a:t>
            </a:r>
            <a:r>
              <a:rPr lang="en-US" baseline="30000"/>
              <a:t>2</a:t>
            </a:r>
            <a:r>
              <a:rPr lang="en-US"/>
              <a:t>) increases with body mass (M</a:t>
            </a:r>
            <a:r>
              <a:rPr lang="en-US" baseline="-25000"/>
              <a:t>b</a:t>
            </a:r>
            <a:r>
              <a:rPr lang="en-US"/>
              <a:t>, in grams) as:</a:t>
            </a:r>
          </a:p>
          <a:p>
            <a:endParaRPr lang="en-US"/>
          </a:p>
          <a:p>
            <a:r>
              <a:rPr lang="en-US"/>
              <a:t>SA =12.3M</a:t>
            </a:r>
            <a:r>
              <a:rPr lang="en-US" baseline="-25000"/>
              <a:t>b </a:t>
            </a:r>
            <a:r>
              <a:rPr lang="en-US" baseline="30000"/>
              <a:t>0.65</a:t>
            </a:r>
            <a:endParaRPr lang="en-US"/>
          </a:p>
          <a:p>
            <a:endParaRPr lang="en-US"/>
          </a:p>
          <a:p>
            <a:r>
              <a:rPr lang="en-US"/>
              <a:t>Therefore SA/Mb depends on body mass as?</a:t>
            </a:r>
          </a:p>
        </p:txBody>
      </p:sp>
      <p:sp>
        <p:nvSpPr>
          <p:cNvPr id="65540" name="Rectangle 11"/>
          <p:cNvSpPr>
            <a:spLocks noChangeArrowheads="1"/>
          </p:cNvSpPr>
          <p:nvPr/>
        </p:nvSpPr>
        <p:spPr bwMode="auto">
          <a:xfrm>
            <a:off x="228600" y="3352800"/>
            <a:ext cx="3459163" cy="1570038"/>
          </a:xfrm>
          <a:prstGeom prst="rect">
            <a:avLst/>
          </a:prstGeom>
          <a:noFill/>
          <a:ln w="9525">
            <a:noFill/>
            <a:miter lim="800000"/>
            <a:headEnd/>
            <a:tailEnd/>
          </a:ln>
        </p:spPr>
        <p:txBody>
          <a:bodyPr wrap="none">
            <a:prstTxWarp prst="textNoShape">
              <a:avLst/>
            </a:prstTxWarp>
            <a:spAutoFit/>
          </a:bodyPr>
          <a:lstStyle/>
          <a:p>
            <a:r>
              <a:rPr lang="en-US"/>
              <a:t>a) SA/Mb = 12.3M</a:t>
            </a:r>
            <a:r>
              <a:rPr lang="en-US" baseline="-25000"/>
              <a:t>b</a:t>
            </a:r>
            <a:r>
              <a:rPr lang="en-US" baseline="30000"/>
              <a:t>0.35</a:t>
            </a:r>
            <a:endParaRPr lang="en-US"/>
          </a:p>
          <a:p>
            <a:r>
              <a:rPr lang="en-US"/>
              <a:t>b) SA/Mb = 12.3M</a:t>
            </a:r>
            <a:r>
              <a:rPr lang="en-US" baseline="-25000"/>
              <a:t>b</a:t>
            </a:r>
            <a:r>
              <a:rPr lang="en-US" baseline="30000"/>
              <a:t>-0.35</a:t>
            </a:r>
            <a:endParaRPr lang="en-US"/>
          </a:p>
          <a:p>
            <a:r>
              <a:rPr lang="en-US"/>
              <a:t>c) SA/Mb = 12.3M</a:t>
            </a:r>
            <a:r>
              <a:rPr lang="en-US" baseline="-25000"/>
              <a:t>b</a:t>
            </a:r>
            <a:r>
              <a:rPr lang="en-US" baseline="30000"/>
              <a:t>1.5</a:t>
            </a:r>
          </a:p>
          <a:p>
            <a:r>
              <a:rPr lang="en-US"/>
              <a:t>d) SA/Mb = 12.3M</a:t>
            </a:r>
            <a:r>
              <a:rPr lang="en-US" baseline="-25000"/>
              <a:t>b</a:t>
            </a:r>
            <a:r>
              <a:rPr lang="en-US" baseline="30000"/>
              <a:t>1.5</a:t>
            </a:r>
            <a:endParaRPr lang="en-US"/>
          </a:p>
        </p:txBody>
      </p:sp>
      <p:sp>
        <p:nvSpPr>
          <p:cNvPr id="65541" name="Rectangle 12"/>
          <p:cNvSpPr>
            <a:spLocks noChangeArrowheads="1"/>
          </p:cNvSpPr>
          <p:nvPr/>
        </p:nvSpPr>
        <p:spPr bwMode="auto">
          <a:xfrm>
            <a:off x="7086600" y="1905000"/>
            <a:ext cx="1660525" cy="457200"/>
          </a:xfrm>
          <a:prstGeom prst="rect">
            <a:avLst/>
          </a:prstGeom>
          <a:noFill/>
          <a:ln w="9525">
            <a:noFill/>
            <a:miter lim="800000"/>
            <a:headEnd/>
            <a:tailEnd/>
          </a:ln>
        </p:spPr>
        <p:txBody>
          <a:bodyPr wrap="none">
            <a:prstTxWarp prst="textNoShape">
              <a:avLst/>
            </a:prstTxWarp>
            <a:spAutoFit/>
          </a:bodyPr>
          <a:lstStyle/>
          <a:p>
            <a:r>
              <a:rPr lang="en-US"/>
              <a:t>x</a:t>
            </a:r>
            <a:r>
              <a:rPr lang="en-US" baseline="30000"/>
              <a:t>a</a:t>
            </a:r>
            <a:r>
              <a:rPr lang="en-US"/>
              <a:t>/x</a:t>
            </a:r>
            <a:r>
              <a:rPr lang="en-US" baseline="30000"/>
              <a:t>b</a:t>
            </a:r>
            <a:r>
              <a:rPr lang="en-US"/>
              <a:t> =x</a:t>
            </a:r>
            <a:r>
              <a:rPr lang="en-US" baseline="30000"/>
              <a:t>a-b</a:t>
            </a:r>
          </a:p>
        </p:txBody>
      </p:sp>
      <p:sp>
        <p:nvSpPr>
          <p:cNvPr id="65542" name="Rectangle 14"/>
          <p:cNvSpPr>
            <a:spLocks noChangeArrowheads="1"/>
          </p:cNvSpPr>
          <p:nvPr/>
        </p:nvSpPr>
        <p:spPr bwMode="auto">
          <a:xfrm>
            <a:off x="7391400" y="1447800"/>
            <a:ext cx="806450" cy="457200"/>
          </a:xfrm>
          <a:prstGeom prst="rect">
            <a:avLst/>
          </a:prstGeom>
          <a:noFill/>
          <a:ln w="9525">
            <a:noFill/>
            <a:miter lim="800000"/>
            <a:headEnd/>
            <a:tailEnd/>
          </a:ln>
        </p:spPr>
        <p:txBody>
          <a:bodyPr wrap="none">
            <a:prstTxWarp prst="textNoShape">
              <a:avLst/>
            </a:prstTxWarp>
            <a:spAutoFit/>
          </a:bodyPr>
          <a:lstStyle/>
          <a:p>
            <a:r>
              <a:rPr lang="en-US"/>
              <a:t>Hint</a:t>
            </a:r>
          </a:p>
        </p:txBody>
      </p:sp>
      <p:sp>
        <p:nvSpPr>
          <p:cNvPr id="4" name="Rectangle 16"/>
          <p:cNvSpPr>
            <a:spLocks noChangeArrowheads="1"/>
          </p:cNvSpPr>
          <p:nvPr/>
        </p:nvSpPr>
        <p:spPr bwMode="auto">
          <a:xfrm>
            <a:off x="990600" y="6172200"/>
            <a:ext cx="4538663" cy="457200"/>
          </a:xfrm>
          <a:prstGeom prst="rect">
            <a:avLst/>
          </a:prstGeom>
          <a:noFill/>
          <a:ln w="9525">
            <a:noFill/>
            <a:miter lim="800000"/>
            <a:headEnd/>
            <a:tailEnd/>
          </a:ln>
        </p:spPr>
        <p:txBody>
          <a:bodyPr wrap="none">
            <a:prstTxWarp prst="textNoShape">
              <a:avLst/>
            </a:prstTxWarp>
            <a:spAutoFit/>
          </a:bodyPr>
          <a:lstStyle/>
          <a:p>
            <a:r>
              <a:rPr lang="en-US"/>
              <a:t>What are the units of SA/M</a:t>
            </a:r>
            <a:r>
              <a:rPr lang="en-US" baseline="-25000"/>
              <a:t>b</a:t>
            </a:r>
            <a:r>
              <a:rPr lang="en-US"/>
              <a:t>?</a:t>
            </a:r>
          </a:p>
        </p:txBody>
      </p:sp>
      <p:sp>
        <p:nvSpPr>
          <p:cNvPr id="58385" name="Rectangle 17"/>
          <p:cNvSpPr>
            <a:spLocks noChangeArrowheads="1"/>
          </p:cNvSpPr>
          <p:nvPr/>
        </p:nvSpPr>
        <p:spPr bwMode="auto">
          <a:xfrm>
            <a:off x="6154738" y="6223000"/>
            <a:ext cx="1019175" cy="457200"/>
          </a:xfrm>
          <a:prstGeom prst="rect">
            <a:avLst/>
          </a:prstGeom>
          <a:noFill/>
          <a:ln w="9525">
            <a:noFill/>
            <a:miter lim="800000"/>
            <a:headEnd/>
            <a:tailEnd/>
          </a:ln>
        </p:spPr>
        <p:txBody>
          <a:bodyPr wrap="none">
            <a:prstTxWarp prst="textNoShape">
              <a:avLst/>
            </a:prstTxWarp>
            <a:spAutoFit/>
          </a:bodyPr>
          <a:lstStyle/>
          <a:p>
            <a:r>
              <a:rPr lang="en-US"/>
              <a:t>cm</a:t>
            </a:r>
            <a:r>
              <a:rPr lang="en-US" baseline="30000"/>
              <a:t>2</a:t>
            </a:r>
            <a:r>
              <a:rPr lang="en-US"/>
              <a:t>/g</a:t>
            </a:r>
          </a:p>
        </p:txBody>
      </p:sp>
      <p:sp>
        <p:nvSpPr>
          <p:cNvPr id="16" name="Rectangle 15"/>
          <p:cNvSpPr>
            <a:spLocks noChangeArrowheads="1"/>
          </p:cNvSpPr>
          <p:nvPr/>
        </p:nvSpPr>
        <p:spPr bwMode="auto">
          <a:xfrm>
            <a:off x="228600" y="5638800"/>
            <a:ext cx="8153400" cy="461963"/>
          </a:xfrm>
          <a:prstGeom prst="rect">
            <a:avLst/>
          </a:prstGeom>
          <a:noFill/>
          <a:ln w="9525">
            <a:noFill/>
            <a:miter lim="800000"/>
            <a:headEnd/>
            <a:tailEnd/>
          </a:ln>
        </p:spPr>
        <p:txBody>
          <a:bodyPr>
            <a:prstTxWarp prst="textNoShape">
              <a:avLst/>
            </a:prstTxWarp>
            <a:spAutoFit/>
          </a:bodyPr>
          <a:lstStyle/>
          <a:p>
            <a:r>
              <a:rPr lang="en-US"/>
              <a:t>SA/Mb = 12.3M</a:t>
            </a:r>
            <a:r>
              <a:rPr lang="en-US" baseline="-25000"/>
              <a:t>b</a:t>
            </a:r>
            <a:r>
              <a:rPr lang="en-US" baseline="30000"/>
              <a:t>0.65</a:t>
            </a:r>
            <a:r>
              <a:rPr lang="en-US"/>
              <a:t>/Mb = 12.3M</a:t>
            </a:r>
            <a:r>
              <a:rPr lang="en-US" baseline="-25000"/>
              <a:t>b</a:t>
            </a:r>
            <a:r>
              <a:rPr lang="en-US" baseline="30000"/>
              <a:t>0.65-1</a:t>
            </a:r>
            <a:r>
              <a:rPr lang="en-US"/>
              <a:t> =12.3M</a:t>
            </a:r>
            <a:r>
              <a:rPr lang="en-US" baseline="-25000"/>
              <a:t>b</a:t>
            </a:r>
            <a:r>
              <a:rPr lang="en-US" baseline="30000"/>
              <a:t>-0.35</a:t>
            </a:r>
            <a:r>
              <a:rPr lang="en-US"/>
              <a:t>.</a:t>
            </a:r>
          </a:p>
        </p:txBody>
      </p:sp>
      <p:sp>
        <p:nvSpPr>
          <p:cNvPr id="10" name="Slide Number Placeholder 9"/>
          <p:cNvSpPr>
            <a:spLocks noGrp="1"/>
          </p:cNvSpPr>
          <p:nvPr>
            <p:ph type="sldNum" sz="quarter" idx="12"/>
          </p:nvPr>
        </p:nvSpPr>
        <p:spPr/>
        <p:txBody>
          <a:bodyPr/>
          <a:lstStyle/>
          <a:p>
            <a:pPr>
              <a:defRPr/>
            </a:pPr>
            <a:fld id="{DA567B1C-5D02-AD45-B2B4-4CA6DF7E14AF}" type="slidenum">
              <a:rPr lang="en-US" smtClean="0"/>
              <a:pPr>
                <a:defRPr/>
              </a:pPr>
              <a:t>37</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838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152400" y="1828800"/>
            <a:ext cx="8089900" cy="1200150"/>
          </a:xfrm>
          <a:prstGeom prst="rect">
            <a:avLst/>
          </a:prstGeom>
          <a:noFill/>
          <a:ln w="9525">
            <a:noFill/>
            <a:miter lim="800000"/>
            <a:headEnd/>
            <a:tailEnd/>
          </a:ln>
        </p:spPr>
        <p:txBody>
          <a:bodyPr wrap="none">
            <a:prstTxWarp prst="textNoShape">
              <a:avLst/>
            </a:prstTxWarp>
            <a:spAutoFit/>
          </a:bodyPr>
          <a:lstStyle/>
          <a:p>
            <a:r>
              <a:rPr lang="en-US"/>
              <a:t>The SA/Mb of a 60 g mouse is 12.3(60</a:t>
            </a:r>
            <a:r>
              <a:rPr lang="en-US" baseline="30000"/>
              <a:t>-0.35</a:t>
            </a:r>
            <a:r>
              <a:rPr lang="en-US"/>
              <a:t>)=2.9.</a:t>
            </a:r>
          </a:p>
          <a:p>
            <a:r>
              <a:rPr lang="en-US"/>
              <a:t>The SA/Mb of a 60 kg woman is 12.3(6000 </a:t>
            </a:r>
            <a:r>
              <a:rPr lang="en-US" baseline="30000"/>
              <a:t>-0.35</a:t>
            </a:r>
            <a:r>
              <a:rPr lang="en-US"/>
              <a:t>)=0.58</a:t>
            </a:r>
          </a:p>
          <a:p>
            <a:r>
              <a:rPr lang="en-US"/>
              <a:t>The mouse has a SA/Mb ratio ≈ 5 times higher!</a:t>
            </a:r>
          </a:p>
        </p:txBody>
      </p:sp>
      <p:pic>
        <p:nvPicPr>
          <p:cNvPr id="67587" name="Picture 12" descr="40-13a-AnnualEnergyExpen-AL.gif"/>
          <p:cNvPicPr>
            <a:picLocks noChangeAspect="1"/>
          </p:cNvPicPr>
          <p:nvPr/>
        </p:nvPicPr>
        <p:blipFill>
          <a:blip r:embed="rId2"/>
          <a:srcRect/>
          <a:stretch>
            <a:fillRect/>
          </a:stretch>
        </p:blipFill>
        <p:spPr bwMode="auto">
          <a:xfrm>
            <a:off x="0" y="3048000"/>
            <a:ext cx="6858000" cy="3675063"/>
          </a:xfrm>
          <a:prstGeom prst="rect">
            <a:avLst/>
          </a:prstGeom>
          <a:noFill/>
          <a:ln w="9525">
            <a:noFill/>
            <a:miter lim="800000"/>
            <a:headEnd/>
            <a:tailEnd/>
          </a:ln>
        </p:spPr>
      </p:pic>
      <p:graphicFrame>
        <p:nvGraphicFramePr>
          <p:cNvPr id="4" name="Table 3"/>
          <p:cNvGraphicFramePr>
            <a:graphicFrameLocks noGrp="1"/>
          </p:cNvGraphicFramePr>
          <p:nvPr/>
        </p:nvGraphicFramePr>
        <p:xfrm>
          <a:off x="838200" y="838200"/>
          <a:ext cx="6858000" cy="914400"/>
        </p:xfrm>
        <a:graphic>
          <a:graphicData uri="http://schemas.openxmlformats.org/drawingml/2006/table">
            <a:tbl>
              <a:tblPr/>
              <a:tblGrid>
                <a:gridCol w="1714500"/>
                <a:gridCol w="1714500"/>
                <a:gridCol w="1714500"/>
                <a:gridCol w="1714500"/>
              </a:tblGrid>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FF"/>
                          </a:solidFill>
                          <a:effectLst/>
                          <a:latin typeface="Times" charset="0"/>
                        </a:rPr>
                        <a:t>Woman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FF"/>
                          </a:solidFill>
                          <a:effectLst/>
                          <a:latin typeface="Times" charset="0"/>
                        </a:rPr>
                        <a:t>Penguin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FF"/>
                          </a:solidFill>
                          <a:effectLst/>
                          <a:latin typeface="Times" charset="0"/>
                        </a:rPr>
                        <a:t>Mouse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FF"/>
                          </a:solidFill>
                          <a:effectLst/>
                          <a:latin typeface="Times" charset="0"/>
                        </a:rPr>
                        <a:t>Python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00FF"/>
                          </a:solidFill>
                          <a:effectLst/>
                          <a:latin typeface="Times" charset="0"/>
                        </a:rPr>
                        <a:t>13,333 </a:t>
                      </a:r>
                      <a:r>
                        <a:rPr kumimoji="0" lang="es-ES_tradnl" sz="1800" b="0" i="0" u="none" strike="noStrike" cap="none" normalizeH="0" baseline="0" dirty="0" err="1" smtClean="0">
                          <a:ln>
                            <a:noFill/>
                          </a:ln>
                          <a:solidFill>
                            <a:srgbClr val="0000FF"/>
                          </a:solidFill>
                          <a:effectLst/>
                          <a:latin typeface="Times" charset="0"/>
                        </a:rPr>
                        <a:t>kCal</a:t>
                      </a:r>
                      <a:r>
                        <a:rPr kumimoji="0" lang="es-ES_tradnl" sz="1800" b="0" i="0" u="none" strike="noStrike" cap="none" normalizeH="0" baseline="0" dirty="0" smtClean="0">
                          <a:ln>
                            <a:noFill/>
                          </a:ln>
                          <a:solidFill>
                            <a:srgbClr val="0000FF"/>
                          </a:solidFill>
                          <a:effectLst/>
                          <a:latin typeface="Times" charset="0"/>
                        </a:rPr>
                        <a:t>/</a:t>
                      </a:r>
                      <a:r>
                        <a:rPr kumimoji="0" lang="es-ES_tradnl" sz="1800" b="0" i="0" u="none" strike="noStrike" cap="none" normalizeH="0" baseline="0" dirty="0" err="1" smtClean="0">
                          <a:ln>
                            <a:noFill/>
                          </a:ln>
                          <a:solidFill>
                            <a:srgbClr val="0000FF"/>
                          </a:solidFill>
                          <a:effectLst/>
                          <a:latin typeface="Times" charset="0"/>
                        </a:rPr>
                        <a:t>Kg</a:t>
                      </a:r>
                      <a:endParaRPr kumimoji="0" lang="es-ES_tradnl" sz="1800" b="0" i="0" u="none" strike="noStrike" cap="none" normalizeH="0" baseline="0" dirty="0" smtClean="0">
                        <a:ln>
                          <a:noFill/>
                        </a:ln>
                        <a:solidFill>
                          <a:srgbClr val="0000FF"/>
                        </a:solidFill>
                        <a:effectLst/>
                        <a:latin typeface="Times"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00FF"/>
                          </a:solidFill>
                          <a:effectLst/>
                          <a:latin typeface="Times" charset="0"/>
                        </a:rPr>
                        <a:t>85,000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0000FF"/>
                          </a:solidFill>
                          <a:effectLst/>
                          <a:latin typeface="Times" charset="0"/>
                        </a:rPr>
                        <a:t>160,000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00FF"/>
                          </a:solidFill>
                          <a:effectLst/>
                          <a:latin typeface="Times" charset="0"/>
                        </a:rPr>
                        <a:t>2000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67605" name="Rectangle 4"/>
          <p:cNvSpPr>
            <a:spLocks noChangeArrowheads="1"/>
          </p:cNvSpPr>
          <p:nvPr/>
        </p:nvSpPr>
        <p:spPr bwMode="auto">
          <a:xfrm>
            <a:off x="0" y="0"/>
            <a:ext cx="9144000" cy="830263"/>
          </a:xfrm>
          <a:prstGeom prst="rect">
            <a:avLst/>
          </a:prstGeom>
          <a:noFill/>
          <a:ln w="9525">
            <a:noFill/>
            <a:miter lim="800000"/>
            <a:headEnd/>
            <a:tailEnd/>
          </a:ln>
        </p:spPr>
        <p:txBody>
          <a:bodyPr>
            <a:prstTxWarp prst="textNoShape">
              <a:avLst/>
            </a:prstTxWarp>
            <a:spAutoFit/>
          </a:bodyPr>
          <a:lstStyle/>
          <a:p>
            <a:r>
              <a:rPr lang="es-ES_tradnl"/>
              <a:t>Why is it that per unit body mass, the mouse spends ≈ 12 times more energy than the woman?</a:t>
            </a:r>
          </a:p>
        </p:txBody>
      </p:sp>
      <p:sp>
        <p:nvSpPr>
          <p:cNvPr id="6" name="Slide Number Placeholder 5"/>
          <p:cNvSpPr>
            <a:spLocks noGrp="1"/>
          </p:cNvSpPr>
          <p:nvPr>
            <p:ph type="sldNum" sz="quarter" idx="12"/>
          </p:nvPr>
        </p:nvSpPr>
        <p:spPr/>
        <p:txBody>
          <a:bodyPr/>
          <a:lstStyle/>
          <a:p>
            <a:pPr>
              <a:defRPr/>
            </a:pPr>
            <a:fld id="{DA567B1C-5D02-AD45-B2B4-4CA6DF7E14AF}" type="slidenum">
              <a:rPr lang="en-US" smtClean="0"/>
              <a:pPr>
                <a:defRPr/>
              </a:pPr>
              <a:t>38</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406525" y="1174750"/>
            <a:ext cx="4316413" cy="1570038"/>
          </a:xfrm>
          <a:prstGeom prst="rect">
            <a:avLst/>
          </a:prstGeom>
          <a:noFill/>
          <a:ln w="9525">
            <a:noFill/>
            <a:miter lim="800000"/>
            <a:headEnd/>
            <a:tailEnd/>
          </a:ln>
        </p:spPr>
        <p:txBody>
          <a:bodyPr wrap="none">
            <a:prstTxWarp prst="textNoShape">
              <a:avLst/>
            </a:prstTxWarp>
            <a:spAutoFit/>
          </a:bodyPr>
          <a:lstStyle/>
          <a:p>
            <a:r>
              <a:rPr lang="en-US"/>
              <a:t>Really important relationship</a:t>
            </a:r>
          </a:p>
          <a:p>
            <a:endParaRPr lang="en-US"/>
          </a:p>
          <a:p>
            <a:endParaRPr lang="en-US"/>
          </a:p>
          <a:p>
            <a:endParaRPr lang="en-US"/>
          </a:p>
        </p:txBody>
      </p:sp>
      <p:sp>
        <p:nvSpPr>
          <p:cNvPr id="68611" name="Rectangle 3"/>
          <p:cNvSpPr>
            <a:spLocks noChangeArrowheads="1"/>
          </p:cNvSpPr>
          <p:nvPr/>
        </p:nvSpPr>
        <p:spPr bwMode="auto">
          <a:xfrm>
            <a:off x="1219200" y="5181600"/>
            <a:ext cx="6616700" cy="646113"/>
          </a:xfrm>
          <a:prstGeom prst="rect">
            <a:avLst/>
          </a:prstGeom>
          <a:noFill/>
          <a:ln w="9525">
            <a:noFill/>
            <a:miter lim="800000"/>
            <a:headEnd/>
            <a:tailEnd/>
          </a:ln>
        </p:spPr>
        <p:txBody>
          <a:bodyPr wrap="none">
            <a:prstTxWarp prst="textNoShape">
              <a:avLst/>
            </a:prstTxWarp>
            <a:spAutoFit/>
          </a:bodyPr>
          <a:lstStyle/>
          <a:p>
            <a:r>
              <a:rPr lang="en-US" sz="3600" b="1">
                <a:sym typeface="Symbol" charset="2"/>
              </a:rPr>
              <a:t>Area/Volume </a:t>
            </a:r>
            <a:r>
              <a:rPr lang="en-US" sz="3600">
                <a:sym typeface="Symbol" charset="2"/>
              </a:rPr>
              <a:t>∝ </a:t>
            </a:r>
            <a:r>
              <a:rPr lang="en-US" sz="3600" b="1">
                <a:sym typeface="Symbol" charset="2"/>
              </a:rPr>
              <a:t>(Volume)</a:t>
            </a:r>
            <a:r>
              <a:rPr lang="en-US" sz="3600" b="1" baseline="30000">
                <a:sym typeface="Symbol" charset="2"/>
              </a:rPr>
              <a:t>-1/3</a:t>
            </a:r>
            <a:endParaRPr lang="en-US" b="1" baseline="30000">
              <a:sym typeface="Symbol" charset="2"/>
            </a:endParaRPr>
          </a:p>
        </p:txBody>
      </p:sp>
      <p:sp>
        <p:nvSpPr>
          <p:cNvPr id="68612" name="Rectangle 4"/>
          <p:cNvSpPr>
            <a:spLocks noChangeArrowheads="1"/>
          </p:cNvSpPr>
          <p:nvPr/>
        </p:nvSpPr>
        <p:spPr bwMode="auto">
          <a:xfrm>
            <a:off x="762000" y="3124200"/>
            <a:ext cx="7807325" cy="1187450"/>
          </a:xfrm>
          <a:prstGeom prst="rect">
            <a:avLst/>
          </a:prstGeom>
          <a:noFill/>
          <a:ln w="9525">
            <a:noFill/>
            <a:miter lim="800000"/>
            <a:headEnd/>
            <a:tailEnd/>
          </a:ln>
        </p:spPr>
        <p:txBody>
          <a:bodyPr>
            <a:prstTxWarp prst="textNoShape">
              <a:avLst/>
            </a:prstTxWarp>
            <a:spAutoFit/>
          </a:bodyPr>
          <a:lstStyle/>
          <a:p>
            <a:r>
              <a:rPr lang="en-US"/>
              <a:t>In geometrically similar objects, surface area is proportional to volume (or mass) raised to the 2/3 power.</a:t>
            </a:r>
          </a:p>
        </p:txBody>
      </p:sp>
      <p:sp>
        <p:nvSpPr>
          <p:cNvPr id="68613" name="TextBox 1"/>
          <p:cNvSpPr txBox="1">
            <a:spLocks noChangeArrowheads="1"/>
          </p:cNvSpPr>
          <p:nvPr/>
        </p:nvSpPr>
        <p:spPr bwMode="auto">
          <a:xfrm>
            <a:off x="3276600" y="228600"/>
            <a:ext cx="3006725" cy="461963"/>
          </a:xfrm>
          <a:prstGeom prst="rect">
            <a:avLst/>
          </a:prstGeom>
          <a:noFill/>
          <a:ln w="9525">
            <a:noFill/>
            <a:miter lim="800000"/>
            <a:headEnd/>
            <a:tailEnd/>
          </a:ln>
        </p:spPr>
        <p:txBody>
          <a:bodyPr wrap="none">
            <a:prstTxWarp prst="textNoShape">
              <a:avLst/>
            </a:prstTxWarp>
            <a:spAutoFit/>
          </a:bodyPr>
          <a:lstStyle/>
          <a:p>
            <a:r>
              <a:rPr lang="es-ES_tradnl">
                <a:solidFill>
                  <a:srgbClr val="FF0000"/>
                </a:solidFill>
              </a:rPr>
              <a:t>BROAD PRINCIPLE</a:t>
            </a:r>
          </a:p>
        </p:txBody>
      </p:sp>
      <p:sp>
        <p:nvSpPr>
          <p:cNvPr id="68614" name="Rectangle 2"/>
          <p:cNvSpPr>
            <a:spLocks noChangeArrowheads="1"/>
          </p:cNvSpPr>
          <p:nvPr/>
        </p:nvSpPr>
        <p:spPr bwMode="auto">
          <a:xfrm>
            <a:off x="2209800" y="4419600"/>
            <a:ext cx="4400550" cy="1570038"/>
          </a:xfrm>
          <a:prstGeom prst="rect">
            <a:avLst/>
          </a:prstGeom>
          <a:noFill/>
          <a:ln w="9525">
            <a:noFill/>
            <a:miter lim="800000"/>
            <a:headEnd/>
            <a:tailEnd/>
          </a:ln>
        </p:spPr>
        <p:txBody>
          <a:bodyPr wrap="none">
            <a:prstTxWarp prst="textNoShape">
              <a:avLst/>
            </a:prstTxWarp>
            <a:spAutoFit/>
          </a:bodyPr>
          <a:lstStyle/>
          <a:p>
            <a:r>
              <a:rPr lang="en-US"/>
              <a:t>Really important consequence</a:t>
            </a:r>
          </a:p>
          <a:p>
            <a:endParaRPr lang="en-US"/>
          </a:p>
          <a:p>
            <a:endParaRPr lang="en-US"/>
          </a:p>
          <a:p>
            <a:endParaRPr lang="en-US"/>
          </a:p>
        </p:txBody>
      </p:sp>
      <p:sp>
        <p:nvSpPr>
          <p:cNvPr id="68615" name="Rectangle 2"/>
          <p:cNvSpPr>
            <a:spLocks noChangeArrowheads="1"/>
          </p:cNvSpPr>
          <p:nvPr/>
        </p:nvSpPr>
        <p:spPr bwMode="auto">
          <a:xfrm>
            <a:off x="1406525" y="1174750"/>
            <a:ext cx="4275138" cy="1552575"/>
          </a:xfrm>
          <a:prstGeom prst="rect">
            <a:avLst/>
          </a:prstGeom>
          <a:noFill/>
          <a:ln w="9525">
            <a:noFill/>
            <a:miter lim="800000"/>
            <a:headEnd/>
            <a:tailEnd/>
          </a:ln>
        </p:spPr>
        <p:txBody>
          <a:bodyPr wrap="none">
            <a:prstTxWarp prst="textNoShape">
              <a:avLst/>
            </a:prstTxWarp>
            <a:spAutoFit/>
          </a:bodyPr>
          <a:lstStyle/>
          <a:p>
            <a:r>
              <a:rPr lang="en-US"/>
              <a:t>Really important relationship</a:t>
            </a:r>
          </a:p>
          <a:p>
            <a:endParaRPr lang="en-US"/>
          </a:p>
          <a:p>
            <a:endParaRPr lang="en-US"/>
          </a:p>
          <a:p>
            <a:endParaRPr lang="en-US"/>
          </a:p>
        </p:txBody>
      </p:sp>
      <p:sp>
        <p:nvSpPr>
          <p:cNvPr id="68616" name="Rectangle 3"/>
          <p:cNvSpPr>
            <a:spLocks noChangeArrowheads="1"/>
          </p:cNvSpPr>
          <p:nvPr/>
        </p:nvSpPr>
        <p:spPr bwMode="auto">
          <a:xfrm>
            <a:off x="2057400" y="2133600"/>
            <a:ext cx="4467225" cy="646113"/>
          </a:xfrm>
          <a:prstGeom prst="rect">
            <a:avLst/>
          </a:prstGeom>
          <a:noFill/>
          <a:ln w="9525">
            <a:noFill/>
            <a:miter lim="800000"/>
            <a:headEnd/>
            <a:tailEnd/>
          </a:ln>
        </p:spPr>
        <p:txBody>
          <a:bodyPr wrap="none">
            <a:prstTxWarp prst="textNoShape">
              <a:avLst/>
            </a:prstTxWarp>
            <a:spAutoFit/>
          </a:bodyPr>
          <a:lstStyle/>
          <a:p>
            <a:r>
              <a:rPr lang="en-US" sz="3600" b="1">
                <a:sym typeface="Symbol" charset="2"/>
              </a:rPr>
              <a:t>Area </a:t>
            </a:r>
            <a:r>
              <a:rPr lang="en-US" sz="3600">
                <a:sym typeface="Symbol" charset="2"/>
              </a:rPr>
              <a:t>∝ </a:t>
            </a:r>
            <a:r>
              <a:rPr lang="en-US" sz="3600" b="1">
                <a:sym typeface="Symbol" charset="2"/>
              </a:rPr>
              <a:t>(Volume)</a:t>
            </a:r>
            <a:r>
              <a:rPr lang="en-US" sz="3600" b="1" baseline="30000">
                <a:sym typeface="Symbol" charset="2"/>
              </a:rPr>
              <a:t>2/3</a:t>
            </a:r>
            <a:endParaRPr lang="en-US" b="1" baseline="30000">
              <a:sym typeface="Symbol" charset="2"/>
            </a:endParaRPr>
          </a:p>
        </p:txBody>
      </p:sp>
      <p:sp>
        <p:nvSpPr>
          <p:cNvPr id="9" name="Slide Number Placeholder 8"/>
          <p:cNvSpPr>
            <a:spLocks noGrp="1"/>
          </p:cNvSpPr>
          <p:nvPr>
            <p:ph type="sldNum" sz="quarter" idx="12"/>
          </p:nvPr>
        </p:nvSpPr>
        <p:spPr/>
        <p:txBody>
          <a:bodyPr/>
          <a:lstStyle/>
          <a:p>
            <a:pPr>
              <a:defRPr/>
            </a:pPr>
            <a:fld id="{DA567B1C-5D02-AD45-B2B4-4CA6DF7E14AF}" type="slidenum">
              <a:rPr lang="en-US" smtClean="0"/>
              <a:pPr>
                <a:defRPr/>
              </a:pPr>
              <a:t>39</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381000"/>
            <a:ext cx="8686800" cy="1187450"/>
          </a:xfrm>
          <a:prstGeom prst="rect">
            <a:avLst/>
          </a:prstGeom>
          <a:noFill/>
          <a:ln w="9525">
            <a:noFill/>
            <a:miter lim="800000"/>
            <a:headEnd/>
            <a:tailEnd/>
          </a:ln>
        </p:spPr>
        <p:txBody>
          <a:bodyPr>
            <a:prstTxWarp prst="textNoShape">
              <a:avLst/>
            </a:prstTxWarp>
            <a:spAutoFit/>
          </a:bodyPr>
          <a:lstStyle/>
          <a:p>
            <a:r>
              <a:rPr lang="en-US"/>
              <a:t>If a 3 year old child weighs 20 kg should we give her about one third (I.e. 20/70=0.28) of the dose of a medicine that we give a 70 kg adult? </a:t>
            </a:r>
          </a:p>
        </p:txBody>
      </p:sp>
      <p:pic>
        <p:nvPicPr>
          <p:cNvPr id="20483" name="Picture 5"/>
          <p:cNvPicPr>
            <a:picLocks noChangeAspect="1" noChangeArrowheads="1"/>
          </p:cNvPicPr>
          <p:nvPr/>
        </p:nvPicPr>
        <p:blipFill>
          <a:blip r:embed="rId3"/>
          <a:srcRect/>
          <a:stretch>
            <a:fillRect/>
          </a:stretch>
        </p:blipFill>
        <p:spPr bwMode="auto">
          <a:xfrm>
            <a:off x="3352800" y="1676400"/>
            <a:ext cx="3760788" cy="5003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DA567B1C-5D02-AD45-B2B4-4CA6DF7E14AF}" type="slidenum">
              <a:rPr lang="en-US" smtClean="0"/>
              <a:pPr>
                <a:defRPr/>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09600" y="1600200"/>
            <a:ext cx="8534400" cy="2308225"/>
          </a:xfrm>
          <a:prstGeom prst="rect">
            <a:avLst/>
          </a:prstGeom>
          <a:noFill/>
          <a:ln w="9525">
            <a:noFill/>
            <a:miter lim="800000"/>
            <a:headEnd/>
            <a:tailEnd/>
          </a:ln>
        </p:spPr>
        <p:txBody>
          <a:bodyPr>
            <a:prstTxWarp prst="textNoShape">
              <a:avLst/>
            </a:prstTxWarp>
            <a:spAutoFit/>
          </a:bodyPr>
          <a:lstStyle/>
          <a:p>
            <a:r>
              <a:rPr lang="en-US"/>
              <a:t>Why does this matter?</a:t>
            </a:r>
          </a:p>
          <a:p>
            <a:endParaRPr lang="en-US"/>
          </a:p>
          <a:p>
            <a:r>
              <a:rPr lang="en-US"/>
              <a:t>A large number of physiological process (heat loss, evaporation, water absorption in aquatic animals,…,etc.) depend on surface area.</a:t>
            </a:r>
          </a:p>
          <a:p>
            <a:endParaRPr lang="en-US"/>
          </a:p>
        </p:txBody>
      </p:sp>
      <p:sp>
        <p:nvSpPr>
          <p:cNvPr id="3" name="Slide Number Placeholder 2"/>
          <p:cNvSpPr>
            <a:spLocks noGrp="1"/>
          </p:cNvSpPr>
          <p:nvPr>
            <p:ph type="sldNum" sz="quarter" idx="12"/>
          </p:nvPr>
        </p:nvSpPr>
        <p:spPr/>
        <p:txBody>
          <a:bodyPr/>
          <a:lstStyle/>
          <a:p>
            <a:pPr>
              <a:defRPr/>
            </a:pPr>
            <a:fld id="{DA567B1C-5D02-AD45-B2B4-4CA6DF7E14AF}" type="slidenum">
              <a:rPr lang="en-US" smtClean="0"/>
              <a:pPr>
                <a:defRPr/>
              </a:pPr>
              <a:t>40</a:t>
            </a:fld>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A567B1C-5D02-AD45-B2B4-4CA6DF7E14AF}" type="slidenum">
              <a:rPr lang="en-US" smtClean="0"/>
              <a:pPr>
                <a:defRPr/>
              </a:pPr>
              <a:t>41</a:t>
            </a:fld>
            <a:endParaRPr lang="en-US"/>
          </a:p>
        </p:txBody>
      </p:sp>
      <p:sp>
        <p:nvSpPr>
          <p:cNvPr id="3" name="TextBox 2"/>
          <p:cNvSpPr txBox="1"/>
          <p:nvPr/>
        </p:nvSpPr>
        <p:spPr>
          <a:xfrm>
            <a:off x="609600" y="1066800"/>
            <a:ext cx="7255712" cy="4031873"/>
          </a:xfrm>
          <a:prstGeom prst="rect">
            <a:avLst/>
          </a:prstGeom>
          <a:noFill/>
        </p:spPr>
        <p:txBody>
          <a:bodyPr wrap="none" rtlCol="0">
            <a:spAutoFit/>
          </a:bodyPr>
          <a:lstStyle/>
          <a:p>
            <a:r>
              <a:rPr lang="en-US" dirty="0" smtClean="0"/>
              <a:t>TO REMEMBER</a:t>
            </a:r>
          </a:p>
          <a:p>
            <a:endParaRPr lang="en-US" dirty="0"/>
          </a:p>
          <a:p>
            <a:r>
              <a:rPr lang="en-US" dirty="0" smtClean="0"/>
              <a:t>-Surface/Volume ratios decrease with body mass</a:t>
            </a:r>
          </a:p>
          <a:p>
            <a:endParaRPr lang="en-US" dirty="0"/>
          </a:p>
          <a:p>
            <a:r>
              <a:rPr lang="en-US" dirty="0" smtClean="0"/>
              <a:t>-In geometrically similar objects</a:t>
            </a:r>
          </a:p>
          <a:p>
            <a:endParaRPr lang="en-US" dirty="0"/>
          </a:p>
          <a:p>
            <a:r>
              <a:rPr lang="en-US" dirty="0" smtClean="0"/>
              <a:t>Surface area is proportional to Mass</a:t>
            </a:r>
            <a:r>
              <a:rPr lang="en-US" baseline="30000" dirty="0" smtClean="0"/>
              <a:t>2/3</a:t>
            </a:r>
            <a:endParaRPr lang="en-US" dirty="0" smtClean="0"/>
          </a:p>
          <a:p>
            <a:endParaRPr lang="en-US" baseline="30000" dirty="0"/>
          </a:p>
          <a:p>
            <a:r>
              <a:rPr lang="en-US" dirty="0" smtClean="0"/>
              <a:t>Therefore </a:t>
            </a:r>
          </a:p>
          <a:p>
            <a:endParaRPr lang="en-US" dirty="0"/>
          </a:p>
          <a:p>
            <a:r>
              <a:rPr lang="en-US" dirty="0" smtClean="0"/>
              <a:t>Surface/Mass is proportional to Mass</a:t>
            </a:r>
            <a:r>
              <a:rPr lang="en-US" baseline="30000" dirty="0" smtClean="0"/>
              <a:t>-1/3</a:t>
            </a:r>
            <a:endParaRPr lang="en-US" baseline="30000" dirty="0"/>
          </a:p>
        </p:txBody>
      </p:sp>
    </p:spTree>
    <p:extLst>
      <p:ext uri="{BB962C8B-B14F-4D97-AF65-F5344CB8AC3E}">
        <p14:creationId xmlns:p14="http://schemas.microsoft.com/office/powerpoint/2010/main" val="2824615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581400" y="381000"/>
            <a:ext cx="1677988" cy="457200"/>
          </a:xfrm>
          <a:prstGeom prst="rect">
            <a:avLst/>
          </a:prstGeom>
          <a:noFill/>
          <a:ln w="9525">
            <a:noFill/>
            <a:miter lim="800000"/>
            <a:headEnd/>
            <a:tailEnd/>
          </a:ln>
        </p:spPr>
        <p:txBody>
          <a:bodyPr wrap="none">
            <a:prstTxWarp prst="textNoShape">
              <a:avLst/>
            </a:prstTxWarp>
            <a:spAutoFit/>
          </a:bodyPr>
          <a:lstStyle/>
          <a:p>
            <a:r>
              <a:rPr lang="en-US"/>
              <a:t>Remember</a:t>
            </a:r>
          </a:p>
        </p:txBody>
      </p:sp>
      <p:sp>
        <p:nvSpPr>
          <p:cNvPr id="74755" name="Rectangle 3"/>
          <p:cNvSpPr>
            <a:spLocks noChangeArrowheads="1"/>
          </p:cNvSpPr>
          <p:nvPr/>
        </p:nvSpPr>
        <p:spPr bwMode="auto">
          <a:xfrm>
            <a:off x="585788" y="1651000"/>
            <a:ext cx="7720012" cy="1187450"/>
          </a:xfrm>
          <a:prstGeom prst="rect">
            <a:avLst/>
          </a:prstGeom>
          <a:noFill/>
          <a:ln w="9525">
            <a:noFill/>
            <a:miter lim="800000"/>
            <a:headEnd/>
            <a:tailEnd/>
          </a:ln>
        </p:spPr>
        <p:txBody>
          <a:bodyPr>
            <a:prstTxWarp prst="textNoShape">
              <a:avLst/>
            </a:prstTxWarp>
            <a:spAutoFit/>
          </a:bodyPr>
          <a:lstStyle/>
          <a:p>
            <a:r>
              <a:rPr lang="en-US"/>
              <a:t>Surface/volume (or surface/mass) ratios in geometrically (or close to) similar objects </a:t>
            </a:r>
            <a:r>
              <a:rPr lang="en-US" b="1"/>
              <a:t>decrease</a:t>
            </a:r>
            <a:r>
              <a:rPr lang="en-US"/>
              <a:t> as mass</a:t>
            </a:r>
            <a:r>
              <a:rPr lang="en-US" baseline="30000"/>
              <a:t>-1/3</a:t>
            </a:r>
            <a:r>
              <a:rPr lang="en-US"/>
              <a:t>.</a:t>
            </a:r>
          </a:p>
        </p:txBody>
      </p:sp>
      <p:sp>
        <p:nvSpPr>
          <p:cNvPr id="74756" name="Rectangle 4"/>
          <p:cNvSpPr>
            <a:spLocks noChangeArrowheads="1"/>
          </p:cNvSpPr>
          <p:nvPr/>
        </p:nvSpPr>
        <p:spPr bwMode="auto">
          <a:xfrm>
            <a:off x="990600" y="2895600"/>
            <a:ext cx="6858000" cy="822325"/>
          </a:xfrm>
          <a:prstGeom prst="rect">
            <a:avLst/>
          </a:prstGeom>
          <a:noFill/>
          <a:ln w="9525">
            <a:noFill/>
            <a:miter lim="800000"/>
            <a:headEnd/>
            <a:tailEnd/>
          </a:ln>
        </p:spPr>
        <p:txBody>
          <a:bodyPr>
            <a:prstTxWarp prst="textNoShape">
              <a:avLst/>
            </a:prstTxWarp>
            <a:spAutoFit/>
          </a:bodyPr>
          <a:lstStyle/>
          <a:p>
            <a:r>
              <a:rPr lang="en-US"/>
              <a:t>Which is why we have circulatory (and respiratory) systems!</a:t>
            </a:r>
          </a:p>
        </p:txBody>
      </p:sp>
      <p:pic>
        <p:nvPicPr>
          <p:cNvPr id="74757" name="Picture 5" descr="circulatory2"/>
          <p:cNvPicPr>
            <a:picLocks noChangeAspect="1" noChangeArrowheads="1"/>
          </p:cNvPicPr>
          <p:nvPr/>
        </p:nvPicPr>
        <p:blipFill>
          <a:blip r:embed="rId3"/>
          <a:srcRect/>
          <a:stretch>
            <a:fillRect/>
          </a:stretch>
        </p:blipFill>
        <p:spPr bwMode="auto">
          <a:xfrm>
            <a:off x="838200" y="3810000"/>
            <a:ext cx="1662113" cy="2438400"/>
          </a:xfrm>
          <a:prstGeom prst="rect">
            <a:avLst/>
          </a:prstGeom>
          <a:noFill/>
          <a:ln w="9525">
            <a:noFill/>
            <a:miter lim="800000"/>
            <a:headEnd/>
            <a:tailEnd/>
          </a:ln>
        </p:spPr>
      </p:pic>
      <p:pic>
        <p:nvPicPr>
          <p:cNvPr id="74758" name="Picture 6" descr="Lung1s"/>
          <p:cNvPicPr>
            <a:picLocks noChangeAspect="1" noChangeArrowheads="1"/>
          </p:cNvPicPr>
          <p:nvPr/>
        </p:nvPicPr>
        <p:blipFill>
          <a:blip r:embed="rId4"/>
          <a:srcRect/>
          <a:stretch>
            <a:fillRect/>
          </a:stretch>
        </p:blipFill>
        <p:spPr bwMode="auto">
          <a:xfrm>
            <a:off x="4800600" y="4038600"/>
            <a:ext cx="2447925" cy="20351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A567B1C-5D02-AD45-B2B4-4CA6DF7E14AF}" type="slidenum">
              <a:rPr lang="en-US" smtClean="0"/>
              <a:pPr>
                <a:defRPr/>
              </a:pPr>
              <a:t>42</a:t>
            </a:fld>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1"/>
          <p:cNvSpPr txBox="1">
            <a:spLocks noChangeArrowheads="1"/>
          </p:cNvSpPr>
          <p:nvPr/>
        </p:nvSpPr>
        <p:spPr bwMode="auto">
          <a:xfrm>
            <a:off x="144463" y="533400"/>
            <a:ext cx="8694737" cy="3662363"/>
          </a:xfrm>
          <a:prstGeom prst="rect">
            <a:avLst/>
          </a:prstGeom>
          <a:noFill/>
          <a:ln w="9525">
            <a:noFill/>
            <a:miter lim="800000"/>
            <a:headEnd/>
            <a:tailEnd/>
          </a:ln>
        </p:spPr>
        <p:txBody>
          <a:bodyPr>
            <a:prstTxWarp prst="textNoShape">
              <a:avLst/>
            </a:prstTxWarp>
            <a:spAutoFit/>
          </a:bodyPr>
          <a:lstStyle/>
          <a:p>
            <a:r>
              <a:rPr lang="es-ES_tradnl"/>
              <a:t>What do you think is the relationship between metabolic rate (MR) and body mass (W)?</a:t>
            </a:r>
          </a:p>
          <a:p>
            <a:endParaRPr lang="es-ES_tradnl"/>
          </a:p>
          <a:p>
            <a:endParaRPr lang="es-ES_tradnl" baseline="30000"/>
          </a:p>
          <a:p>
            <a:r>
              <a:rPr lang="es-ES_tradnl"/>
              <a:t>Hint: recall that </a:t>
            </a:r>
            <a:r>
              <a:rPr lang="en-US"/>
              <a:t>a large number of physiological process (heat loss, evaporation, water absorption in aquatic animals,…,etc.) depend on surface area...What is the relationship between surface area and mass ≈ volume?</a:t>
            </a:r>
          </a:p>
          <a:p>
            <a:endParaRPr lang="en-US"/>
          </a:p>
          <a:p>
            <a:endParaRPr lang="es-ES_tradnl"/>
          </a:p>
        </p:txBody>
      </p:sp>
      <p:sp>
        <p:nvSpPr>
          <p:cNvPr id="76803" name="TextBox 2"/>
          <p:cNvSpPr txBox="1">
            <a:spLocks noChangeArrowheads="1"/>
          </p:cNvSpPr>
          <p:nvPr/>
        </p:nvSpPr>
        <p:spPr bwMode="auto">
          <a:xfrm>
            <a:off x="1066800" y="2362200"/>
            <a:ext cx="184150" cy="461963"/>
          </a:xfrm>
          <a:prstGeom prst="rect">
            <a:avLst/>
          </a:prstGeom>
          <a:noFill/>
          <a:ln w="9525">
            <a:noFill/>
            <a:miter lim="800000"/>
            <a:headEnd/>
            <a:tailEnd/>
          </a:ln>
        </p:spPr>
        <p:txBody>
          <a:bodyPr wrap="none">
            <a:prstTxWarp prst="textNoShape">
              <a:avLst/>
            </a:prstTxWarp>
            <a:spAutoFit/>
          </a:bodyPr>
          <a:lstStyle/>
          <a:p>
            <a:endParaRPr lang="es-ES_tradnl"/>
          </a:p>
        </p:txBody>
      </p:sp>
      <p:sp>
        <p:nvSpPr>
          <p:cNvPr id="4" name="TextBox 3"/>
          <p:cNvSpPr txBox="1">
            <a:spLocks noChangeArrowheads="1"/>
          </p:cNvSpPr>
          <p:nvPr/>
        </p:nvSpPr>
        <p:spPr bwMode="auto">
          <a:xfrm>
            <a:off x="2743200" y="3886200"/>
            <a:ext cx="2963863" cy="1200150"/>
          </a:xfrm>
          <a:prstGeom prst="rect">
            <a:avLst/>
          </a:prstGeom>
          <a:noFill/>
          <a:ln w="9525">
            <a:noFill/>
            <a:miter lim="800000"/>
            <a:headEnd/>
            <a:tailEnd/>
          </a:ln>
        </p:spPr>
        <p:txBody>
          <a:bodyPr wrap="none">
            <a:prstTxWarp prst="textNoShape">
              <a:avLst/>
            </a:prstTxWarp>
            <a:spAutoFit/>
          </a:bodyPr>
          <a:lstStyle/>
          <a:p>
            <a:r>
              <a:rPr lang="es-ES_tradnl"/>
              <a:t>MR </a:t>
            </a:r>
            <a:r>
              <a:rPr lang="en-US">
                <a:sym typeface="Symbol" charset="2"/>
              </a:rPr>
              <a:t>∝ surface area</a:t>
            </a:r>
          </a:p>
          <a:p>
            <a:endParaRPr lang="en-US">
              <a:sym typeface="Symbol" charset="2"/>
            </a:endParaRPr>
          </a:p>
          <a:p>
            <a:r>
              <a:rPr lang="en-US">
                <a:sym typeface="Symbol" charset="2"/>
              </a:rPr>
              <a:t>MR ∝</a:t>
            </a:r>
            <a:r>
              <a:rPr lang="es-ES_tradnl"/>
              <a:t> (M)</a:t>
            </a:r>
            <a:r>
              <a:rPr lang="es-ES_tradnl" baseline="30000"/>
              <a:t>2/3</a:t>
            </a:r>
          </a:p>
        </p:txBody>
      </p:sp>
      <p:sp>
        <p:nvSpPr>
          <p:cNvPr id="5" name="Slide Number Placeholder 4"/>
          <p:cNvSpPr>
            <a:spLocks noGrp="1"/>
          </p:cNvSpPr>
          <p:nvPr>
            <p:ph type="sldNum" sz="quarter" idx="12"/>
          </p:nvPr>
        </p:nvSpPr>
        <p:spPr/>
        <p:txBody>
          <a:bodyPr/>
          <a:lstStyle/>
          <a:p>
            <a:pPr>
              <a:defRPr/>
            </a:pPr>
            <a:fld id="{DA567B1C-5D02-AD45-B2B4-4CA6DF7E14AF}" type="slidenum">
              <a:rPr lang="en-US" smtClean="0"/>
              <a:pPr>
                <a:defRPr/>
              </a:pPr>
              <a:t>43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p:cNvSpPr txBox="1">
            <a:spLocks noChangeArrowheads="1"/>
          </p:cNvSpPr>
          <p:nvPr/>
        </p:nvSpPr>
        <p:spPr bwMode="auto">
          <a:xfrm>
            <a:off x="2819400" y="1143000"/>
            <a:ext cx="2963863" cy="1200150"/>
          </a:xfrm>
          <a:prstGeom prst="rect">
            <a:avLst/>
          </a:prstGeom>
          <a:noFill/>
          <a:ln w="9525">
            <a:noFill/>
            <a:miter lim="800000"/>
            <a:headEnd/>
            <a:tailEnd/>
          </a:ln>
        </p:spPr>
        <p:txBody>
          <a:bodyPr wrap="none">
            <a:prstTxWarp prst="textNoShape">
              <a:avLst/>
            </a:prstTxWarp>
            <a:spAutoFit/>
          </a:bodyPr>
          <a:lstStyle/>
          <a:p>
            <a:r>
              <a:rPr lang="es-ES_tradnl"/>
              <a:t>MR </a:t>
            </a:r>
            <a:r>
              <a:rPr lang="en-US">
                <a:sym typeface="Symbol" charset="2"/>
              </a:rPr>
              <a:t>∝ surface area</a:t>
            </a:r>
          </a:p>
          <a:p>
            <a:endParaRPr lang="en-US">
              <a:sym typeface="Symbol" charset="2"/>
            </a:endParaRPr>
          </a:p>
          <a:p>
            <a:r>
              <a:rPr lang="en-US">
                <a:sym typeface="Symbol" charset="2"/>
              </a:rPr>
              <a:t>MR ∝</a:t>
            </a:r>
            <a:r>
              <a:rPr lang="es-ES_tradnl"/>
              <a:t> (M)</a:t>
            </a:r>
            <a:r>
              <a:rPr lang="es-ES_tradnl" baseline="30000"/>
              <a:t>2/3</a:t>
            </a:r>
          </a:p>
        </p:txBody>
      </p:sp>
      <p:sp>
        <p:nvSpPr>
          <p:cNvPr id="77827" name="TextBox 2"/>
          <p:cNvSpPr txBox="1">
            <a:spLocks noChangeArrowheads="1"/>
          </p:cNvSpPr>
          <p:nvPr/>
        </p:nvSpPr>
        <p:spPr bwMode="auto">
          <a:xfrm>
            <a:off x="457200" y="2819400"/>
            <a:ext cx="8686800" cy="1569660"/>
          </a:xfrm>
          <a:prstGeom prst="rect">
            <a:avLst/>
          </a:prstGeom>
          <a:noFill/>
          <a:ln w="9525">
            <a:noFill/>
            <a:miter lim="800000"/>
            <a:headEnd/>
            <a:tailEnd/>
          </a:ln>
        </p:spPr>
        <p:txBody>
          <a:bodyPr>
            <a:prstTxWarp prst="textNoShape">
              <a:avLst/>
            </a:prstTxWarp>
            <a:spAutoFit/>
          </a:bodyPr>
          <a:lstStyle/>
          <a:p>
            <a:pPr algn="ctr"/>
            <a:r>
              <a:rPr lang="es-ES_tradnl" dirty="0" err="1"/>
              <a:t>The</a:t>
            </a:r>
            <a:r>
              <a:rPr lang="es-ES_tradnl" dirty="0"/>
              <a:t> idea </a:t>
            </a:r>
            <a:r>
              <a:rPr lang="es-ES_tradnl" dirty="0" err="1"/>
              <a:t>that</a:t>
            </a:r>
            <a:r>
              <a:rPr lang="es-ES_tradnl" dirty="0"/>
              <a:t> </a:t>
            </a:r>
            <a:r>
              <a:rPr lang="es-ES_tradnl" dirty="0" err="1"/>
              <a:t>metabolic</a:t>
            </a:r>
            <a:r>
              <a:rPr lang="es-ES_tradnl" dirty="0"/>
              <a:t> </a:t>
            </a:r>
            <a:r>
              <a:rPr lang="es-ES_tradnl" dirty="0" err="1"/>
              <a:t>rate</a:t>
            </a:r>
            <a:r>
              <a:rPr lang="es-ES_tradnl" dirty="0"/>
              <a:t> (</a:t>
            </a:r>
            <a:r>
              <a:rPr lang="es-ES_tradnl" dirty="0" err="1"/>
              <a:t>the</a:t>
            </a:r>
            <a:r>
              <a:rPr lang="es-ES_tradnl" dirty="0"/>
              <a:t> </a:t>
            </a:r>
            <a:r>
              <a:rPr lang="es-ES_tradnl" dirty="0" err="1"/>
              <a:t>rate</a:t>
            </a:r>
            <a:r>
              <a:rPr lang="es-ES_tradnl" dirty="0"/>
              <a:t> at </a:t>
            </a:r>
            <a:r>
              <a:rPr lang="es-ES_tradnl" dirty="0" err="1"/>
              <a:t>which</a:t>
            </a:r>
            <a:r>
              <a:rPr lang="es-ES_tradnl" dirty="0"/>
              <a:t> </a:t>
            </a:r>
            <a:r>
              <a:rPr lang="es-ES_tradnl" dirty="0" err="1"/>
              <a:t>animals</a:t>
            </a:r>
            <a:r>
              <a:rPr lang="es-ES_tradnl" dirty="0"/>
              <a:t> use </a:t>
            </a:r>
            <a:r>
              <a:rPr lang="es-ES_tradnl" dirty="0" err="1"/>
              <a:t>energy</a:t>
            </a:r>
            <a:r>
              <a:rPr lang="es-ES_tradnl" dirty="0"/>
              <a:t>) </a:t>
            </a:r>
            <a:r>
              <a:rPr lang="es-ES_tradnl" dirty="0" err="1"/>
              <a:t>is</a:t>
            </a:r>
            <a:r>
              <a:rPr lang="es-ES_tradnl" dirty="0"/>
              <a:t> </a:t>
            </a:r>
            <a:r>
              <a:rPr lang="es-ES_tradnl" dirty="0" err="1"/>
              <a:t>proportional</a:t>
            </a:r>
            <a:r>
              <a:rPr lang="es-ES_tradnl" dirty="0"/>
              <a:t> </a:t>
            </a:r>
            <a:r>
              <a:rPr lang="es-ES_tradnl" dirty="0" err="1"/>
              <a:t>to</a:t>
            </a:r>
            <a:r>
              <a:rPr lang="es-ES_tradnl" dirty="0"/>
              <a:t> </a:t>
            </a:r>
            <a:r>
              <a:rPr lang="es-ES_tradnl" dirty="0" err="1"/>
              <a:t>body</a:t>
            </a:r>
            <a:r>
              <a:rPr lang="es-ES_tradnl" dirty="0"/>
              <a:t> mass</a:t>
            </a:r>
            <a:r>
              <a:rPr lang="es-ES_tradnl" baseline="30000" dirty="0"/>
              <a:t>2/3 </a:t>
            </a:r>
            <a:r>
              <a:rPr lang="es-ES_tradnl" dirty="0" err="1"/>
              <a:t>is</a:t>
            </a:r>
            <a:r>
              <a:rPr lang="es-ES_tradnl" dirty="0"/>
              <a:t> </a:t>
            </a:r>
            <a:r>
              <a:rPr lang="es-ES_tradnl" dirty="0" err="1"/>
              <a:t>called</a:t>
            </a:r>
            <a:r>
              <a:rPr lang="es-ES_tradnl" dirty="0"/>
              <a:t> </a:t>
            </a:r>
          </a:p>
          <a:p>
            <a:pPr algn="ctr"/>
            <a:endParaRPr lang="es-ES_tradnl" dirty="0" smtClean="0">
              <a:solidFill>
                <a:srgbClr val="0000FF"/>
              </a:solidFill>
            </a:endParaRPr>
          </a:p>
          <a:p>
            <a:pPr algn="ctr"/>
            <a:r>
              <a:rPr lang="es-ES_tradnl" dirty="0" err="1" smtClean="0">
                <a:solidFill>
                  <a:srgbClr val="0000FF"/>
                </a:solidFill>
              </a:rPr>
              <a:t>the</a:t>
            </a:r>
            <a:r>
              <a:rPr lang="es-ES_tradnl" dirty="0" smtClean="0">
                <a:solidFill>
                  <a:srgbClr val="0000FF"/>
                </a:solidFill>
              </a:rPr>
              <a:t> </a:t>
            </a:r>
            <a:r>
              <a:rPr lang="es-ES_tradnl" dirty="0" err="1">
                <a:solidFill>
                  <a:srgbClr val="0000FF"/>
                </a:solidFill>
              </a:rPr>
              <a:t>surface</a:t>
            </a:r>
            <a:r>
              <a:rPr lang="es-ES_tradnl" dirty="0">
                <a:solidFill>
                  <a:srgbClr val="0000FF"/>
                </a:solidFill>
              </a:rPr>
              <a:t> </a:t>
            </a:r>
            <a:r>
              <a:rPr lang="es-ES_tradnl" dirty="0" err="1">
                <a:solidFill>
                  <a:srgbClr val="0000FF"/>
                </a:solidFill>
              </a:rPr>
              <a:t>area</a:t>
            </a:r>
            <a:r>
              <a:rPr lang="es-ES_tradnl" dirty="0">
                <a:solidFill>
                  <a:srgbClr val="0000FF"/>
                </a:solidFill>
              </a:rPr>
              <a:t> rule </a:t>
            </a:r>
          </a:p>
        </p:txBody>
      </p:sp>
      <p:sp>
        <p:nvSpPr>
          <p:cNvPr id="77828" name="TextBox 3"/>
          <p:cNvSpPr txBox="1">
            <a:spLocks noChangeArrowheads="1"/>
          </p:cNvSpPr>
          <p:nvPr/>
        </p:nvSpPr>
        <p:spPr bwMode="auto">
          <a:xfrm>
            <a:off x="6684" y="4648200"/>
            <a:ext cx="8763000" cy="830263"/>
          </a:xfrm>
          <a:prstGeom prst="rect">
            <a:avLst/>
          </a:prstGeom>
          <a:noFill/>
          <a:ln w="9525">
            <a:noFill/>
            <a:miter lim="800000"/>
            <a:headEnd/>
            <a:tailEnd/>
          </a:ln>
        </p:spPr>
        <p:txBody>
          <a:bodyPr>
            <a:prstTxWarp prst="textNoShape">
              <a:avLst/>
            </a:prstTxWarp>
            <a:spAutoFit/>
          </a:bodyPr>
          <a:lstStyle/>
          <a:p>
            <a:r>
              <a:rPr lang="es-ES_tradnl" dirty="0" err="1"/>
              <a:t>The</a:t>
            </a:r>
            <a:r>
              <a:rPr lang="es-ES_tradnl" dirty="0"/>
              <a:t> </a:t>
            </a:r>
            <a:r>
              <a:rPr lang="es-ES_tradnl" dirty="0" err="1"/>
              <a:t>surface</a:t>
            </a:r>
            <a:r>
              <a:rPr lang="es-ES_tradnl" dirty="0"/>
              <a:t> </a:t>
            </a:r>
            <a:r>
              <a:rPr lang="es-ES_tradnl" dirty="0" err="1"/>
              <a:t>area</a:t>
            </a:r>
            <a:r>
              <a:rPr lang="es-ES_tradnl" dirty="0"/>
              <a:t> rule </a:t>
            </a:r>
            <a:r>
              <a:rPr lang="es-ES_tradnl" dirty="0" err="1"/>
              <a:t>hypothesizes</a:t>
            </a:r>
            <a:r>
              <a:rPr lang="es-ES_tradnl" dirty="0"/>
              <a:t> </a:t>
            </a:r>
            <a:r>
              <a:rPr lang="es-ES_tradnl" dirty="0" err="1"/>
              <a:t>that</a:t>
            </a:r>
            <a:r>
              <a:rPr lang="es-ES_tradnl" dirty="0"/>
              <a:t> in </a:t>
            </a:r>
            <a:r>
              <a:rPr lang="es-ES_tradnl" dirty="0" err="1"/>
              <a:t>endotherms</a:t>
            </a:r>
            <a:r>
              <a:rPr lang="es-ES_tradnl" dirty="0"/>
              <a:t> </a:t>
            </a:r>
            <a:r>
              <a:rPr lang="es-ES_tradnl" dirty="0" err="1"/>
              <a:t>the</a:t>
            </a:r>
            <a:r>
              <a:rPr lang="es-ES_tradnl" dirty="0"/>
              <a:t> </a:t>
            </a:r>
            <a:r>
              <a:rPr lang="es-ES_tradnl" dirty="0" err="1"/>
              <a:t>rate</a:t>
            </a:r>
            <a:r>
              <a:rPr lang="es-ES_tradnl" dirty="0"/>
              <a:t> of </a:t>
            </a:r>
            <a:r>
              <a:rPr lang="es-ES_tradnl" dirty="0" err="1"/>
              <a:t>heat</a:t>
            </a:r>
            <a:r>
              <a:rPr lang="es-ES_tradnl" dirty="0"/>
              <a:t> </a:t>
            </a:r>
            <a:r>
              <a:rPr lang="es-ES_tradnl" dirty="0" err="1"/>
              <a:t>loss</a:t>
            </a:r>
            <a:r>
              <a:rPr lang="es-ES_tradnl" dirty="0"/>
              <a:t> per </a:t>
            </a:r>
            <a:r>
              <a:rPr lang="es-ES_tradnl" dirty="0" err="1"/>
              <a:t>unit</a:t>
            </a:r>
            <a:r>
              <a:rPr lang="es-ES_tradnl" dirty="0"/>
              <a:t> </a:t>
            </a:r>
            <a:r>
              <a:rPr lang="es-ES_tradnl" dirty="0" err="1"/>
              <a:t>area</a:t>
            </a:r>
            <a:r>
              <a:rPr lang="es-ES_tradnl" dirty="0"/>
              <a:t> of </a:t>
            </a:r>
            <a:r>
              <a:rPr lang="es-ES_tradnl" dirty="0" err="1"/>
              <a:t>skin</a:t>
            </a:r>
            <a:r>
              <a:rPr lang="es-ES_tradnl" dirty="0"/>
              <a:t> </a:t>
            </a:r>
            <a:r>
              <a:rPr lang="es-ES_tradnl" dirty="0" err="1"/>
              <a:t>is</a:t>
            </a:r>
            <a:r>
              <a:rPr lang="es-ES_tradnl" dirty="0"/>
              <a:t> </a:t>
            </a:r>
            <a:r>
              <a:rPr lang="es-ES_tradnl" dirty="0" err="1"/>
              <a:t>constant</a:t>
            </a:r>
            <a:r>
              <a:rPr lang="es-ES_tradnl" dirty="0"/>
              <a:t>. </a:t>
            </a:r>
          </a:p>
        </p:txBody>
      </p:sp>
      <p:sp>
        <p:nvSpPr>
          <p:cNvPr id="77829" name="TextBox 1"/>
          <p:cNvSpPr txBox="1">
            <a:spLocks noChangeArrowheads="1"/>
          </p:cNvSpPr>
          <p:nvPr/>
        </p:nvSpPr>
        <p:spPr bwMode="auto">
          <a:xfrm>
            <a:off x="3276600" y="228600"/>
            <a:ext cx="3006725" cy="461963"/>
          </a:xfrm>
          <a:prstGeom prst="rect">
            <a:avLst/>
          </a:prstGeom>
          <a:noFill/>
          <a:ln w="9525">
            <a:noFill/>
            <a:miter lim="800000"/>
            <a:headEnd/>
            <a:tailEnd/>
          </a:ln>
        </p:spPr>
        <p:txBody>
          <a:bodyPr wrap="none">
            <a:prstTxWarp prst="textNoShape">
              <a:avLst/>
            </a:prstTxWarp>
            <a:spAutoFit/>
          </a:bodyPr>
          <a:lstStyle/>
          <a:p>
            <a:r>
              <a:rPr lang="es-ES_tradnl">
                <a:solidFill>
                  <a:srgbClr val="FF0000"/>
                </a:solidFill>
              </a:rPr>
              <a:t>BROAD PRINCIPLE</a:t>
            </a:r>
          </a:p>
        </p:txBody>
      </p:sp>
      <p:sp>
        <p:nvSpPr>
          <p:cNvPr id="6" name="Slide Number Placeholder 5"/>
          <p:cNvSpPr>
            <a:spLocks noGrp="1"/>
          </p:cNvSpPr>
          <p:nvPr>
            <p:ph type="sldNum" sz="quarter" idx="12"/>
          </p:nvPr>
        </p:nvSpPr>
        <p:spPr/>
        <p:txBody>
          <a:bodyPr/>
          <a:lstStyle/>
          <a:p>
            <a:pPr>
              <a:defRPr/>
            </a:pPr>
            <a:fld id="{DA567B1C-5D02-AD45-B2B4-4CA6DF7E14AF}" type="slidenum">
              <a:rPr lang="en-US" smtClean="0"/>
              <a:pPr>
                <a:defRPr/>
              </a:pPr>
              <a:t>44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1"/>
          <p:cNvSpPr txBox="1">
            <a:spLocks noChangeArrowheads="1"/>
          </p:cNvSpPr>
          <p:nvPr/>
        </p:nvSpPr>
        <p:spPr bwMode="auto">
          <a:xfrm>
            <a:off x="3124200" y="152400"/>
            <a:ext cx="3006725" cy="461963"/>
          </a:xfrm>
          <a:prstGeom prst="rect">
            <a:avLst/>
          </a:prstGeom>
          <a:noFill/>
          <a:ln w="9525">
            <a:noFill/>
            <a:miter lim="800000"/>
            <a:headEnd/>
            <a:tailEnd/>
          </a:ln>
        </p:spPr>
        <p:txBody>
          <a:bodyPr wrap="none">
            <a:prstTxWarp prst="textNoShape">
              <a:avLst/>
            </a:prstTxWarp>
            <a:spAutoFit/>
          </a:bodyPr>
          <a:lstStyle/>
          <a:p>
            <a:r>
              <a:rPr lang="es-ES_tradnl">
                <a:solidFill>
                  <a:srgbClr val="FF0000"/>
                </a:solidFill>
              </a:rPr>
              <a:t>BROAD PRINCIPLE</a:t>
            </a:r>
          </a:p>
        </p:txBody>
      </p:sp>
      <p:sp>
        <p:nvSpPr>
          <p:cNvPr id="78851" name="TextBox 2"/>
          <p:cNvSpPr txBox="1">
            <a:spLocks noChangeArrowheads="1"/>
          </p:cNvSpPr>
          <p:nvPr/>
        </p:nvSpPr>
        <p:spPr bwMode="auto">
          <a:xfrm>
            <a:off x="152400" y="1447800"/>
            <a:ext cx="4532313" cy="1200150"/>
          </a:xfrm>
          <a:prstGeom prst="rect">
            <a:avLst/>
          </a:prstGeom>
          <a:noFill/>
          <a:ln w="9525">
            <a:noFill/>
            <a:miter lim="800000"/>
            <a:headEnd/>
            <a:tailEnd/>
          </a:ln>
        </p:spPr>
        <p:txBody>
          <a:bodyPr wrap="none">
            <a:prstTxWarp prst="textNoShape">
              <a:avLst/>
            </a:prstTxWarp>
            <a:spAutoFit/>
          </a:bodyPr>
          <a:lstStyle/>
          <a:p>
            <a:r>
              <a:rPr lang="es-ES_tradnl"/>
              <a:t>In reality what we find is that</a:t>
            </a:r>
          </a:p>
          <a:p>
            <a:endParaRPr lang="es-ES_tradnl"/>
          </a:p>
          <a:p>
            <a:endParaRPr lang="es-ES_tradnl"/>
          </a:p>
        </p:txBody>
      </p:sp>
      <p:sp>
        <p:nvSpPr>
          <p:cNvPr id="78852" name="Rectangle 3"/>
          <p:cNvSpPr>
            <a:spLocks noChangeArrowheads="1"/>
          </p:cNvSpPr>
          <p:nvPr/>
        </p:nvSpPr>
        <p:spPr bwMode="auto">
          <a:xfrm>
            <a:off x="1322042" y="2133600"/>
            <a:ext cx="3167754" cy="3539431"/>
          </a:xfrm>
          <a:prstGeom prst="rect">
            <a:avLst/>
          </a:prstGeom>
          <a:noFill/>
          <a:ln w="9525">
            <a:noFill/>
            <a:miter lim="800000"/>
            <a:headEnd/>
            <a:tailEnd/>
          </a:ln>
        </p:spPr>
        <p:txBody>
          <a:bodyPr wrap="none">
            <a:prstTxWarp prst="textNoShape">
              <a:avLst/>
            </a:prstTxWarp>
            <a:spAutoFit/>
          </a:bodyPr>
          <a:lstStyle/>
          <a:p>
            <a:pPr algn="ctr"/>
            <a:r>
              <a:rPr lang="en-US" dirty="0">
                <a:sym typeface="Symbol" charset="2"/>
              </a:rPr>
              <a:t>MR ∝</a:t>
            </a:r>
            <a:r>
              <a:rPr lang="es-ES_tradnl" dirty="0"/>
              <a:t> (M)</a:t>
            </a:r>
            <a:r>
              <a:rPr lang="es-ES_tradnl" baseline="30000" dirty="0"/>
              <a:t>b</a:t>
            </a:r>
          </a:p>
          <a:p>
            <a:pPr algn="ctr"/>
            <a:endParaRPr lang="es-ES_tradnl" baseline="30000" dirty="0"/>
          </a:p>
          <a:p>
            <a:pPr algn="ctr"/>
            <a:r>
              <a:rPr lang="es-ES_tradnl" dirty="0" err="1"/>
              <a:t>where</a:t>
            </a:r>
            <a:r>
              <a:rPr lang="es-ES_tradnl" dirty="0"/>
              <a:t> 2/3 &lt; b &lt; 1</a:t>
            </a:r>
          </a:p>
          <a:p>
            <a:pPr algn="ctr"/>
            <a:endParaRPr lang="es-ES_tradnl" dirty="0"/>
          </a:p>
          <a:p>
            <a:pPr algn="ctr"/>
            <a:r>
              <a:rPr lang="es-ES_tradnl" dirty="0" err="1"/>
              <a:t>The</a:t>
            </a:r>
            <a:r>
              <a:rPr lang="es-ES_tradnl" dirty="0"/>
              <a:t> </a:t>
            </a:r>
            <a:r>
              <a:rPr lang="es-ES_tradnl" dirty="0" err="1"/>
              <a:t>average</a:t>
            </a:r>
            <a:r>
              <a:rPr lang="es-ES_tradnl" dirty="0"/>
              <a:t> </a:t>
            </a:r>
            <a:r>
              <a:rPr lang="es-ES_tradnl" dirty="0" err="1"/>
              <a:t>value</a:t>
            </a:r>
            <a:r>
              <a:rPr lang="es-ES_tradnl" dirty="0"/>
              <a:t> of </a:t>
            </a:r>
            <a:endParaRPr lang="es-ES_tradnl" dirty="0" smtClean="0"/>
          </a:p>
          <a:p>
            <a:pPr algn="ctr"/>
            <a:endParaRPr lang="es-ES_tradnl" dirty="0"/>
          </a:p>
          <a:p>
            <a:pPr algn="ctr"/>
            <a:r>
              <a:rPr lang="es-ES_tradnl" sz="4000" dirty="0" smtClean="0"/>
              <a:t>b </a:t>
            </a:r>
            <a:r>
              <a:rPr lang="es-ES_tradnl" sz="4000" dirty="0"/>
              <a:t>= </a:t>
            </a:r>
            <a:r>
              <a:rPr lang="en-US" sz="4000" dirty="0"/>
              <a:t>¾</a:t>
            </a:r>
            <a:endParaRPr lang="es-ES_tradnl" sz="4000" dirty="0"/>
          </a:p>
          <a:p>
            <a:pPr algn="ctr"/>
            <a:endParaRPr lang="es-ES_tradnl" dirty="0"/>
          </a:p>
          <a:p>
            <a:pPr algn="ctr"/>
            <a:r>
              <a:rPr lang="es-ES_tradnl" dirty="0" err="1"/>
              <a:t>Who</a:t>
            </a:r>
            <a:r>
              <a:rPr lang="es-ES_tradnl" dirty="0"/>
              <a:t> </a:t>
            </a:r>
            <a:r>
              <a:rPr lang="es-ES_tradnl" dirty="0" err="1"/>
              <a:t>knows</a:t>
            </a:r>
            <a:r>
              <a:rPr lang="es-ES_tradnl" dirty="0"/>
              <a:t> </a:t>
            </a:r>
            <a:r>
              <a:rPr lang="es-ES_tradnl" dirty="0" err="1"/>
              <a:t>why</a:t>
            </a:r>
            <a:r>
              <a:rPr lang="es-ES_tradnl" dirty="0"/>
              <a:t>?</a:t>
            </a:r>
          </a:p>
        </p:txBody>
      </p:sp>
      <p:pic>
        <p:nvPicPr>
          <p:cNvPr id="78853" name="Picture 5" descr="I10-83-fractal"/>
          <p:cNvPicPr>
            <a:picLocks noChangeAspect="1" noChangeArrowheads="1"/>
          </p:cNvPicPr>
          <p:nvPr/>
        </p:nvPicPr>
        <p:blipFill>
          <a:blip r:embed="rId2"/>
          <a:srcRect/>
          <a:stretch>
            <a:fillRect/>
          </a:stretch>
        </p:blipFill>
        <p:spPr bwMode="auto">
          <a:xfrm>
            <a:off x="4764088" y="990600"/>
            <a:ext cx="4379912" cy="480218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A567B1C-5D02-AD45-B2B4-4CA6DF7E14AF}" type="slidenum">
              <a:rPr lang="en-US" smtClean="0"/>
              <a:pPr>
                <a:defRPr/>
              </a:pPr>
              <a:t>45</a:t>
            </a:fld>
            <a:endParaRPr 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srcRect/>
          <a:stretch>
            <a:fillRect/>
          </a:stretch>
        </p:blipFill>
        <p:spPr bwMode="auto">
          <a:xfrm>
            <a:off x="0" y="0"/>
            <a:ext cx="3784600" cy="3263900"/>
          </a:xfrm>
          <a:prstGeom prst="rect">
            <a:avLst/>
          </a:prstGeom>
          <a:noFill/>
          <a:ln w="9525">
            <a:noFill/>
            <a:miter lim="800000"/>
            <a:headEnd/>
            <a:tailEnd/>
          </a:ln>
        </p:spPr>
      </p:pic>
      <p:pic>
        <p:nvPicPr>
          <p:cNvPr id="79875" name="Picture 3"/>
          <p:cNvPicPr>
            <a:picLocks noChangeAspect="1" noChangeArrowheads="1"/>
          </p:cNvPicPr>
          <p:nvPr/>
        </p:nvPicPr>
        <p:blipFill>
          <a:blip r:embed="rId4"/>
          <a:srcRect/>
          <a:stretch>
            <a:fillRect/>
          </a:stretch>
        </p:blipFill>
        <p:spPr bwMode="auto">
          <a:xfrm>
            <a:off x="3810000" y="2635250"/>
            <a:ext cx="5334000" cy="4222750"/>
          </a:xfrm>
          <a:prstGeom prst="rect">
            <a:avLst/>
          </a:prstGeom>
          <a:noFill/>
          <a:ln w="9525">
            <a:noFill/>
            <a:miter lim="800000"/>
            <a:headEnd/>
            <a:tailEnd/>
          </a:ln>
        </p:spPr>
      </p:pic>
      <p:sp>
        <p:nvSpPr>
          <p:cNvPr id="79876" name="Rectangle 4"/>
          <p:cNvSpPr>
            <a:spLocks noChangeArrowheads="1"/>
          </p:cNvSpPr>
          <p:nvPr/>
        </p:nvSpPr>
        <p:spPr bwMode="auto">
          <a:xfrm>
            <a:off x="3810000" y="304800"/>
            <a:ext cx="5181600" cy="1552575"/>
          </a:xfrm>
          <a:prstGeom prst="rect">
            <a:avLst/>
          </a:prstGeom>
          <a:noFill/>
          <a:ln w="9525">
            <a:noFill/>
            <a:miter lim="800000"/>
            <a:headEnd/>
            <a:tailEnd/>
          </a:ln>
        </p:spPr>
        <p:txBody>
          <a:bodyPr>
            <a:prstTxWarp prst="textNoShape">
              <a:avLst/>
            </a:prstTxWarp>
            <a:spAutoFit/>
          </a:bodyPr>
          <a:lstStyle/>
          <a:p>
            <a:r>
              <a:rPr lang="en-US"/>
              <a:t>The relationship between metabolic rate and body mass is remarkably robust and works across a large number of animals.</a:t>
            </a:r>
          </a:p>
        </p:txBody>
      </p:sp>
      <p:sp>
        <p:nvSpPr>
          <p:cNvPr id="79877" name="Rectangle 5"/>
          <p:cNvSpPr>
            <a:spLocks noChangeArrowheads="1"/>
          </p:cNvSpPr>
          <p:nvPr/>
        </p:nvSpPr>
        <p:spPr bwMode="auto">
          <a:xfrm>
            <a:off x="104775" y="3636963"/>
            <a:ext cx="3933825" cy="2647950"/>
          </a:xfrm>
          <a:prstGeom prst="rect">
            <a:avLst/>
          </a:prstGeom>
          <a:noFill/>
          <a:ln w="9525">
            <a:noFill/>
            <a:miter lim="800000"/>
            <a:headEnd/>
            <a:tailEnd/>
          </a:ln>
        </p:spPr>
        <p:txBody>
          <a:bodyPr>
            <a:prstTxWarp prst="textNoShape">
              <a:avLst/>
            </a:prstTxWarp>
            <a:spAutoFit/>
          </a:bodyPr>
          <a:lstStyle/>
          <a:p>
            <a:r>
              <a:rPr lang="en-US"/>
              <a:t>Why does it matter…</a:t>
            </a:r>
          </a:p>
          <a:p>
            <a:endParaRPr lang="en-US"/>
          </a:p>
          <a:p>
            <a:r>
              <a:rPr lang="en-US"/>
              <a:t>It is important because a great number of biologically important features of an organism depend on metabolic rate..</a:t>
            </a:r>
          </a:p>
        </p:txBody>
      </p:sp>
      <p:sp>
        <p:nvSpPr>
          <p:cNvPr id="6" name="Slide Number Placeholder 5"/>
          <p:cNvSpPr>
            <a:spLocks noGrp="1"/>
          </p:cNvSpPr>
          <p:nvPr>
            <p:ph type="sldNum" sz="quarter" idx="12"/>
          </p:nvPr>
        </p:nvSpPr>
        <p:spPr/>
        <p:txBody>
          <a:bodyPr/>
          <a:lstStyle/>
          <a:p>
            <a:pPr>
              <a:defRPr/>
            </a:pPr>
            <a:fld id="{DA567B1C-5D02-AD45-B2B4-4CA6DF7E14AF}" type="slidenum">
              <a:rPr lang="en-US" smtClean="0"/>
              <a:pPr>
                <a:defRPr/>
              </a:pPr>
              <a:t>46</a:t>
            </a:fld>
            <a:endParaRPr 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1"/>
          <p:cNvSpPr txBox="1">
            <a:spLocks noChangeArrowheads="1"/>
          </p:cNvSpPr>
          <p:nvPr/>
        </p:nvSpPr>
        <p:spPr bwMode="auto">
          <a:xfrm>
            <a:off x="0" y="0"/>
            <a:ext cx="8839200" cy="2678113"/>
          </a:xfrm>
          <a:prstGeom prst="rect">
            <a:avLst/>
          </a:prstGeom>
          <a:noFill/>
          <a:ln w="9525">
            <a:noFill/>
            <a:miter lim="800000"/>
            <a:headEnd/>
            <a:tailEnd/>
          </a:ln>
        </p:spPr>
        <p:txBody>
          <a:bodyPr>
            <a:prstTxWarp prst="textNoShape">
              <a:avLst/>
            </a:prstTxWarp>
            <a:spAutoFit/>
          </a:bodyPr>
          <a:lstStyle/>
          <a:p>
            <a:r>
              <a:rPr lang="es-ES_tradnl"/>
              <a:t>What are the implications of the dependence of metabolic rate on (body mass)</a:t>
            </a:r>
            <a:r>
              <a:rPr lang="es-ES_tradnl" baseline="30000"/>
              <a:t>3/4</a:t>
            </a:r>
            <a:r>
              <a:rPr lang="es-ES_tradnl"/>
              <a:t>?</a:t>
            </a:r>
          </a:p>
          <a:p>
            <a:endParaRPr lang="es-ES_tradnl"/>
          </a:p>
          <a:p>
            <a:r>
              <a:rPr lang="es-ES_tradnl"/>
              <a:t>We can define "mass specific" metabolic rate as</a:t>
            </a:r>
          </a:p>
          <a:p>
            <a:endParaRPr lang="es-ES_tradnl"/>
          </a:p>
          <a:p>
            <a:pPr algn="ctr"/>
            <a:r>
              <a:rPr lang="es-ES_tradnl"/>
              <a:t>(metabolic rate)/(body mass)</a:t>
            </a:r>
          </a:p>
          <a:p>
            <a:pPr algn="ctr"/>
            <a:endParaRPr lang="es-ES_tradnl"/>
          </a:p>
        </p:txBody>
      </p:sp>
      <p:sp>
        <p:nvSpPr>
          <p:cNvPr id="81923" name="TextBox 2"/>
          <p:cNvSpPr txBox="1">
            <a:spLocks noChangeArrowheads="1"/>
          </p:cNvSpPr>
          <p:nvPr/>
        </p:nvSpPr>
        <p:spPr bwMode="auto">
          <a:xfrm>
            <a:off x="0" y="2438400"/>
            <a:ext cx="8824913" cy="2554288"/>
          </a:xfrm>
          <a:prstGeom prst="rect">
            <a:avLst/>
          </a:prstGeom>
          <a:noFill/>
          <a:ln w="9525">
            <a:noFill/>
            <a:miter lim="800000"/>
            <a:headEnd/>
            <a:tailEnd/>
          </a:ln>
        </p:spPr>
        <p:txBody>
          <a:bodyPr wrap="none">
            <a:prstTxWarp prst="textNoShape">
              <a:avLst/>
            </a:prstTxWarp>
            <a:spAutoFit/>
          </a:bodyPr>
          <a:lstStyle/>
          <a:p>
            <a:r>
              <a:rPr lang="es-ES_tradnl">
                <a:solidFill>
                  <a:srgbClr val="0000FF"/>
                </a:solidFill>
              </a:rPr>
              <a:t>Because metabolic rate </a:t>
            </a:r>
            <a:r>
              <a:rPr lang="en-US">
                <a:solidFill>
                  <a:srgbClr val="0000FF"/>
                </a:solidFill>
                <a:sym typeface="Symbol" charset="2"/>
              </a:rPr>
              <a:t>∝ (body mass)</a:t>
            </a:r>
            <a:r>
              <a:rPr lang="en-US" baseline="30000">
                <a:solidFill>
                  <a:srgbClr val="0000FF"/>
                </a:solidFill>
                <a:sym typeface="Symbol" charset="2"/>
              </a:rPr>
              <a:t>3/4</a:t>
            </a:r>
          </a:p>
          <a:p>
            <a:r>
              <a:rPr lang="en-US">
                <a:sym typeface="Symbol" charset="2"/>
              </a:rPr>
              <a:t>then</a:t>
            </a:r>
          </a:p>
          <a:p>
            <a:r>
              <a:rPr lang="es-ES_tradnl"/>
              <a:t>(metabolic rate)/(body mass) </a:t>
            </a:r>
            <a:r>
              <a:rPr lang="en-US">
                <a:sym typeface="Symbol" charset="2"/>
              </a:rPr>
              <a:t>∝ (body mass)</a:t>
            </a:r>
            <a:r>
              <a:rPr lang="en-US" baseline="30000">
                <a:sym typeface="Symbol" charset="2"/>
              </a:rPr>
              <a:t> 3/4</a:t>
            </a:r>
            <a:r>
              <a:rPr lang="en-US">
                <a:sym typeface="Symbol" charset="2"/>
              </a:rPr>
              <a:t>/(body mass)</a:t>
            </a:r>
          </a:p>
          <a:p>
            <a:endParaRPr lang="en-US">
              <a:sym typeface="Symbol" charset="2"/>
            </a:endParaRPr>
          </a:p>
          <a:p>
            <a:r>
              <a:rPr lang="en-US">
                <a:solidFill>
                  <a:srgbClr val="0000FF"/>
                </a:solidFill>
                <a:sym typeface="Symbol" charset="2"/>
              </a:rPr>
              <a:t>mass specific metabolic rate ∝ </a:t>
            </a:r>
            <a:r>
              <a:rPr lang="es-ES_tradnl">
                <a:solidFill>
                  <a:srgbClr val="0000FF"/>
                </a:solidFill>
              </a:rPr>
              <a:t>(body mass)</a:t>
            </a:r>
            <a:r>
              <a:rPr lang="es-ES_tradnl" baseline="30000">
                <a:solidFill>
                  <a:srgbClr val="0000FF"/>
                </a:solidFill>
              </a:rPr>
              <a:t>-1/4</a:t>
            </a:r>
          </a:p>
          <a:p>
            <a:endParaRPr lang="en-US">
              <a:sym typeface="Symbol" charset="2"/>
            </a:endParaRPr>
          </a:p>
          <a:p>
            <a:r>
              <a:rPr lang="es-ES_tradnl" baseline="30000"/>
              <a:t> </a:t>
            </a:r>
          </a:p>
        </p:txBody>
      </p:sp>
      <p:sp>
        <p:nvSpPr>
          <p:cNvPr id="81924" name="TextBox 3"/>
          <p:cNvSpPr txBox="1">
            <a:spLocks noChangeArrowheads="1"/>
          </p:cNvSpPr>
          <p:nvPr/>
        </p:nvSpPr>
        <p:spPr bwMode="auto">
          <a:xfrm>
            <a:off x="381000" y="5257800"/>
            <a:ext cx="8534400" cy="830263"/>
          </a:xfrm>
          <a:prstGeom prst="rect">
            <a:avLst/>
          </a:prstGeom>
          <a:noFill/>
          <a:ln w="9525">
            <a:noFill/>
            <a:miter lim="800000"/>
            <a:headEnd/>
            <a:tailEnd/>
          </a:ln>
        </p:spPr>
        <p:txBody>
          <a:bodyPr>
            <a:prstTxWarp prst="textNoShape">
              <a:avLst/>
            </a:prstTxWarp>
            <a:spAutoFit/>
          </a:bodyPr>
          <a:lstStyle/>
          <a:p>
            <a:r>
              <a:rPr lang="es-ES_tradnl"/>
              <a:t>This means that per unit mass small animals use more energy than large ones.</a:t>
            </a:r>
          </a:p>
        </p:txBody>
      </p:sp>
      <p:sp>
        <p:nvSpPr>
          <p:cNvPr id="5" name="Slide Number Placeholder 4"/>
          <p:cNvSpPr>
            <a:spLocks noGrp="1"/>
          </p:cNvSpPr>
          <p:nvPr>
            <p:ph type="sldNum" sz="quarter" idx="12"/>
          </p:nvPr>
        </p:nvSpPr>
        <p:spPr/>
        <p:txBody>
          <a:bodyPr/>
          <a:lstStyle/>
          <a:p>
            <a:pPr>
              <a:defRPr/>
            </a:pPr>
            <a:fld id="{DA567B1C-5D02-AD45-B2B4-4CA6DF7E14AF}" type="slidenum">
              <a:rPr lang="en-US" smtClean="0"/>
              <a:pPr>
                <a:defRPr/>
              </a:pPr>
              <a:t>47</a:t>
            </a:fld>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descr="41_10_metabolic_rates-L.jpg"/>
          <p:cNvPicPr>
            <a:picLocks noChangeAspect="1"/>
          </p:cNvPicPr>
          <p:nvPr/>
        </p:nvPicPr>
        <p:blipFill>
          <a:blip r:embed="rId2"/>
          <a:srcRect/>
          <a:stretch>
            <a:fillRect/>
          </a:stretch>
        </p:blipFill>
        <p:spPr bwMode="auto">
          <a:xfrm>
            <a:off x="914400" y="914400"/>
            <a:ext cx="7621588" cy="5334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DA567B1C-5D02-AD45-B2B4-4CA6DF7E14AF}" type="slidenum">
              <a:rPr lang="en-US" smtClean="0"/>
              <a:pPr>
                <a:defRPr/>
              </a:pPr>
              <a:t>48</a:t>
            </a:fld>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
          <p:cNvSpPr txBox="1">
            <a:spLocks noChangeArrowheads="1"/>
          </p:cNvSpPr>
          <p:nvPr/>
        </p:nvSpPr>
        <p:spPr bwMode="auto">
          <a:xfrm>
            <a:off x="3124200" y="152400"/>
            <a:ext cx="3006725" cy="461963"/>
          </a:xfrm>
          <a:prstGeom prst="rect">
            <a:avLst/>
          </a:prstGeom>
          <a:noFill/>
          <a:ln w="9525">
            <a:noFill/>
            <a:miter lim="800000"/>
            <a:headEnd/>
            <a:tailEnd/>
          </a:ln>
        </p:spPr>
        <p:txBody>
          <a:bodyPr wrap="none">
            <a:prstTxWarp prst="textNoShape">
              <a:avLst/>
            </a:prstTxWarp>
            <a:spAutoFit/>
          </a:bodyPr>
          <a:lstStyle/>
          <a:p>
            <a:r>
              <a:rPr lang="es-ES_tradnl">
                <a:solidFill>
                  <a:srgbClr val="FF0000"/>
                </a:solidFill>
              </a:rPr>
              <a:t>BROAD PRINCIPLE</a:t>
            </a:r>
          </a:p>
        </p:txBody>
      </p:sp>
      <p:sp>
        <p:nvSpPr>
          <p:cNvPr id="83971" name="TextBox 2"/>
          <p:cNvSpPr txBox="1">
            <a:spLocks noChangeArrowheads="1"/>
          </p:cNvSpPr>
          <p:nvPr/>
        </p:nvSpPr>
        <p:spPr bwMode="auto">
          <a:xfrm>
            <a:off x="381000" y="1295400"/>
            <a:ext cx="8763000" cy="1938338"/>
          </a:xfrm>
          <a:prstGeom prst="rect">
            <a:avLst/>
          </a:prstGeom>
          <a:noFill/>
          <a:ln w="9525">
            <a:noFill/>
            <a:miter lim="800000"/>
            <a:headEnd/>
            <a:tailEnd/>
          </a:ln>
        </p:spPr>
        <p:txBody>
          <a:bodyPr>
            <a:prstTxWarp prst="textNoShape">
              <a:avLst/>
            </a:prstTxWarp>
            <a:spAutoFit/>
          </a:bodyPr>
          <a:lstStyle/>
          <a:p>
            <a:r>
              <a:rPr lang="es-ES_tradnl"/>
              <a:t>The amount of energy used by animals per unit mass decreases with body size....</a:t>
            </a:r>
          </a:p>
          <a:p>
            <a:endParaRPr lang="es-ES_tradnl"/>
          </a:p>
          <a:p>
            <a:endParaRPr lang="es-ES_tradnl"/>
          </a:p>
          <a:p>
            <a:r>
              <a:rPr lang="es-ES_tradnl"/>
              <a:t>Per gram, a shrew uses a lot more energy than an elephant!</a:t>
            </a:r>
          </a:p>
        </p:txBody>
      </p:sp>
      <p:sp>
        <p:nvSpPr>
          <p:cNvPr id="4" name="Slide Number Placeholder 3"/>
          <p:cNvSpPr>
            <a:spLocks noGrp="1"/>
          </p:cNvSpPr>
          <p:nvPr>
            <p:ph type="sldNum" sz="quarter" idx="12"/>
          </p:nvPr>
        </p:nvSpPr>
        <p:spPr/>
        <p:txBody>
          <a:bodyPr/>
          <a:lstStyle/>
          <a:p>
            <a:pPr>
              <a:defRPr/>
            </a:pPr>
            <a:fld id="{DA567B1C-5D02-AD45-B2B4-4CA6DF7E14AF}" type="slidenum">
              <a:rPr lang="en-US" smtClean="0"/>
              <a:pPr>
                <a:defRPr/>
              </a:pPr>
              <a:t>49</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52400"/>
            <a:ext cx="9144000" cy="3292475"/>
          </a:xfrm>
          <a:prstGeom prst="rect">
            <a:avLst/>
          </a:prstGeom>
          <a:noFill/>
          <a:ln w="9525">
            <a:noFill/>
            <a:miter lim="800000"/>
            <a:headEnd/>
            <a:tailEnd/>
          </a:ln>
        </p:spPr>
        <p:txBody>
          <a:bodyPr>
            <a:prstTxWarp prst="textNoShape">
              <a:avLst/>
            </a:prstTxWarp>
            <a:spAutoFit/>
          </a:bodyPr>
          <a:lstStyle/>
          <a:p>
            <a:r>
              <a:rPr lang="en-US" sz="2000" dirty="0"/>
              <a:t>Back to </a:t>
            </a:r>
            <a:r>
              <a:rPr lang="en-US" sz="2000" dirty="0" err="1"/>
              <a:t>Tusko</a:t>
            </a:r>
            <a:r>
              <a:rPr lang="en-US" sz="2000" dirty="0"/>
              <a:t>…</a:t>
            </a:r>
          </a:p>
          <a:p>
            <a:endParaRPr lang="en-US" sz="2000" dirty="0"/>
          </a:p>
          <a:p>
            <a:endParaRPr lang="en-US" sz="2000" dirty="0"/>
          </a:p>
          <a:p>
            <a:r>
              <a:rPr lang="en-US" sz="2000" dirty="0"/>
              <a:t>Infamous Dr. West could have designed </a:t>
            </a:r>
          </a:p>
          <a:p>
            <a:r>
              <a:rPr lang="en-US" sz="2000" dirty="0"/>
              <a:t>a dose based on the following criteria:</a:t>
            </a:r>
          </a:p>
          <a:p>
            <a:endParaRPr lang="en-US" sz="2000" dirty="0"/>
          </a:p>
          <a:p>
            <a:r>
              <a:rPr lang="en-US" sz="2000" dirty="0"/>
              <a:t>Body weight			297 mg</a:t>
            </a:r>
          </a:p>
          <a:p>
            <a:r>
              <a:rPr lang="en-US" sz="2000" dirty="0"/>
              <a:t>Metabolic rate		</a:t>
            </a:r>
            <a:r>
              <a:rPr lang="en-US" sz="2000" dirty="0" smtClean="0"/>
              <a:t>	80 </a:t>
            </a:r>
            <a:r>
              <a:rPr lang="en-US" sz="2000" dirty="0"/>
              <a:t>mg</a:t>
            </a:r>
          </a:p>
          <a:p>
            <a:r>
              <a:rPr lang="en-US" sz="2000" dirty="0"/>
              <a:t>Brain size (elephant/cat)	0.4 mg</a:t>
            </a:r>
            <a:endParaRPr lang="en-US" dirty="0"/>
          </a:p>
          <a:p>
            <a:endParaRPr lang="en-US" dirty="0"/>
          </a:p>
        </p:txBody>
      </p:sp>
      <p:sp>
        <p:nvSpPr>
          <p:cNvPr id="22531" name="Rectangle 3"/>
          <p:cNvSpPr>
            <a:spLocks noChangeArrowheads="1"/>
          </p:cNvSpPr>
          <p:nvPr/>
        </p:nvSpPr>
        <p:spPr bwMode="auto">
          <a:xfrm>
            <a:off x="152400" y="3733800"/>
            <a:ext cx="8610600" cy="2282825"/>
          </a:xfrm>
          <a:prstGeom prst="rect">
            <a:avLst/>
          </a:prstGeom>
          <a:noFill/>
          <a:ln w="9525">
            <a:noFill/>
            <a:miter lim="800000"/>
            <a:headEnd/>
            <a:tailEnd/>
          </a:ln>
        </p:spPr>
        <p:txBody>
          <a:bodyPr>
            <a:prstTxWarp prst="textNoShape">
              <a:avLst/>
            </a:prstTxWarp>
            <a:spAutoFit/>
          </a:bodyPr>
          <a:lstStyle/>
          <a:p>
            <a:r>
              <a:rPr lang="en-US"/>
              <a:t>I hope to have convinced you that “scaling-up” a physiological process (and hence a dose) is not trivial.  Body mass is the main determinant of the magnitude of most physiological processes (such as metabolic rate), but these processes often do NOT vary in direct proportion with body mass.</a:t>
            </a:r>
          </a:p>
        </p:txBody>
      </p:sp>
      <p:pic>
        <p:nvPicPr>
          <p:cNvPr id="22532" name="Picture 5"/>
          <p:cNvPicPr>
            <a:picLocks noChangeAspect="1" noChangeArrowheads="1"/>
          </p:cNvPicPr>
          <p:nvPr/>
        </p:nvPicPr>
        <p:blipFill>
          <a:blip r:embed="rId3"/>
          <a:srcRect/>
          <a:stretch>
            <a:fillRect/>
          </a:stretch>
        </p:blipFill>
        <p:spPr bwMode="auto">
          <a:xfrm>
            <a:off x="5867400" y="0"/>
            <a:ext cx="3276600" cy="234791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A567B1C-5D02-AD45-B2B4-4CA6DF7E14AF}" type="slidenum">
              <a:rPr lang="en-US" smtClean="0"/>
              <a:pPr>
                <a:defRPr/>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0"/>
            <a:ext cx="5410200" cy="5203825"/>
          </a:xfrm>
          <a:prstGeom prst="rect">
            <a:avLst/>
          </a:prstGeom>
          <a:noFill/>
          <a:ln w="9525">
            <a:noFill/>
            <a:miter lim="800000"/>
            <a:headEnd/>
            <a:tailEnd/>
          </a:ln>
        </p:spPr>
        <p:txBody>
          <a:bodyPr>
            <a:prstTxWarp prst="textNoShape">
              <a:avLst/>
            </a:prstTxWarp>
            <a:spAutoFit/>
          </a:bodyPr>
          <a:lstStyle/>
          <a:p>
            <a:pPr marL="457200" indent="-457200"/>
            <a:r>
              <a:rPr lang="en-US"/>
              <a:t>The relationships between body mass and the features of organisms are important because:</a:t>
            </a:r>
          </a:p>
          <a:p>
            <a:pPr marL="457200" indent="-457200"/>
            <a:endParaRPr lang="en-US"/>
          </a:p>
          <a:p>
            <a:pPr marL="457200" indent="-457200">
              <a:buFont typeface="Times" charset="0"/>
              <a:buAutoNum type="arabicParenR"/>
            </a:pPr>
            <a:r>
              <a:rPr lang="en-US"/>
              <a:t>They summarize a lot of biological information in a very compact form (y=ax</a:t>
            </a:r>
            <a:r>
              <a:rPr lang="en-US" baseline="30000"/>
              <a:t>b</a:t>
            </a:r>
            <a:r>
              <a:rPr lang="en-US"/>
              <a:t>).</a:t>
            </a:r>
          </a:p>
          <a:p>
            <a:pPr marL="457200" indent="-457200">
              <a:buFont typeface="Times" charset="0"/>
              <a:buAutoNum type="arabicParenR"/>
            </a:pPr>
            <a:r>
              <a:rPr lang="en-US"/>
              <a:t>They allow us to make predictions (educated guesses) about an organism’s feature if all we know is its body mass.</a:t>
            </a:r>
          </a:p>
          <a:p>
            <a:pPr marL="457200" indent="-457200">
              <a:buFont typeface="Times" charset="0"/>
              <a:buAutoNum type="arabicParenR"/>
            </a:pPr>
            <a:r>
              <a:rPr lang="en-US"/>
              <a:t>They allow making inferences about other traits.</a:t>
            </a:r>
          </a:p>
          <a:p>
            <a:pPr marL="457200" indent="-457200">
              <a:buFont typeface="Times" charset="0"/>
              <a:buNone/>
            </a:pPr>
            <a:r>
              <a:rPr lang="en-US"/>
              <a:t> </a:t>
            </a:r>
          </a:p>
        </p:txBody>
      </p:sp>
      <p:pic>
        <p:nvPicPr>
          <p:cNvPr id="84995" name="Picture 3"/>
          <p:cNvPicPr>
            <a:picLocks noChangeAspect="1" noChangeArrowheads="1"/>
          </p:cNvPicPr>
          <p:nvPr/>
        </p:nvPicPr>
        <p:blipFill>
          <a:blip r:embed="rId3"/>
          <a:srcRect/>
          <a:stretch>
            <a:fillRect/>
          </a:stretch>
        </p:blipFill>
        <p:spPr bwMode="auto">
          <a:xfrm>
            <a:off x="5410200" y="5029200"/>
            <a:ext cx="1244600" cy="1127125"/>
          </a:xfrm>
          <a:prstGeom prst="rect">
            <a:avLst/>
          </a:prstGeom>
          <a:noFill/>
          <a:ln w="9525">
            <a:noFill/>
            <a:miter lim="800000"/>
            <a:headEnd/>
            <a:tailEnd/>
          </a:ln>
        </p:spPr>
      </p:pic>
      <p:sp>
        <p:nvSpPr>
          <p:cNvPr id="84996" name="Rectangle 4"/>
          <p:cNvSpPr>
            <a:spLocks noChangeArrowheads="1"/>
          </p:cNvSpPr>
          <p:nvPr/>
        </p:nvSpPr>
        <p:spPr bwMode="auto">
          <a:xfrm>
            <a:off x="4876800" y="6172200"/>
            <a:ext cx="2173288" cy="457200"/>
          </a:xfrm>
          <a:prstGeom prst="rect">
            <a:avLst/>
          </a:prstGeom>
          <a:noFill/>
          <a:ln w="9525">
            <a:noFill/>
            <a:miter lim="800000"/>
            <a:headEnd/>
            <a:tailEnd/>
          </a:ln>
        </p:spPr>
        <p:txBody>
          <a:bodyPr wrap="none">
            <a:prstTxWarp prst="textNoShape">
              <a:avLst/>
            </a:prstTxWarp>
            <a:spAutoFit/>
          </a:bodyPr>
          <a:lstStyle/>
          <a:p>
            <a:r>
              <a:rPr lang="en-US"/>
              <a:t>masked shrew</a:t>
            </a:r>
          </a:p>
        </p:txBody>
      </p:sp>
      <p:pic>
        <p:nvPicPr>
          <p:cNvPr id="84997" name="Picture 5"/>
          <p:cNvPicPr>
            <a:picLocks noChangeAspect="1" noChangeArrowheads="1"/>
          </p:cNvPicPr>
          <p:nvPr/>
        </p:nvPicPr>
        <p:blipFill>
          <a:blip r:embed="rId4"/>
          <a:srcRect/>
          <a:stretch>
            <a:fillRect/>
          </a:stretch>
        </p:blipFill>
        <p:spPr bwMode="auto">
          <a:xfrm>
            <a:off x="5537200" y="228600"/>
            <a:ext cx="3606800" cy="3162300"/>
          </a:xfrm>
          <a:prstGeom prst="rect">
            <a:avLst/>
          </a:prstGeom>
          <a:noFill/>
          <a:ln w="9525">
            <a:noFill/>
            <a:miter lim="800000"/>
            <a:headEnd/>
            <a:tailEnd/>
          </a:ln>
        </p:spPr>
      </p:pic>
      <p:sp>
        <p:nvSpPr>
          <p:cNvPr id="84998" name="Rectangle 6"/>
          <p:cNvSpPr>
            <a:spLocks noChangeArrowheads="1"/>
          </p:cNvSpPr>
          <p:nvPr/>
        </p:nvSpPr>
        <p:spPr bwMode="auto">
          <a:xfrm>
            <a:off x="6454775" y="3402013"/>
            <a:ext cx="1655763" cy="457200"/>
          </a:xfrm>
          <a:prstGeom prst="rect">
            <a:avLst/>
          </a:prstGeom>
          <a:noFill/>
          <a:ln w="9525">
            <a:noFill/>
            <a:miter lim="800000"/>
            <a:headEnd/>
            <a:tailEnd/>
          </a:ln>
        </p:spPr>
        <p:txBody>
          <a:bodyPr wrap="none">
            <a:prstTxWarp prst="textNoShape">
              <a:avLst/>
            </a:prstTxWarp>
            <a:spAutoFit/>
          </a:bodyPr>
          <a:lstStyle/>
          <a:p>
            <a:r>
              <a:rPr lang="en-US"/>
              <a:t>blue whale</a:t>
            </a:r>
          </a:p>
        </p:txBody>
      </p:sp>
      <p:sp>
        <p:nvSpPr>
          <p:cNvPr id="84999" name="Line 7"/>
          <p:cNvSpPr>
            <a:spLocks noChangeShapeType="1"/>
          </p:cNvSpPr>
          <p:nvPr/>
        </p:nvSpPr>
        <p:spPr bwMode="auto">
          <a:xfrm flipV="1">
            <a:off x="6553200" y="4038600"/>
            <a:ext cx="381000" cy="762000"/>
          </a:xfrm>
          <a:prstGeom prst="line">
            <a:avLst/>
          </a:prstGeom>
          <a:noFill/>
          <a:ln w="88900">
            <a:solidFill>
              <a:schemeClr val="tx1"/>
            </a:solidFill>
            <a:round/>
            <a:headEnd/>
            <a:tailEnd type="triangle" w="med" len="med"/>
          </a:ln>
        </p:spPr>
        <p:txBody>
          <a:bodyPr wrap="none" anchor="ctr">
            <a:prstTxWarp prst="textNoShape">
              <a:avLst/>
            </a:prstTxWarp>
          </a:bodyPr>
          <a:lstStyle/>
          <a:p>
            <a:endParaRPr lang="es-ES_tradnl"/>
          </a:p>
        </p:txBody>
      </p:sp>
      <p:sp>
        <p:nvSpPr>
          <p:cNvPr id="8" name="Slide Number Placeholder 7"/>
          <p:cNvSpPr>
            <a:spLocks noGrp="1"/>
          </p:cNvSpPr>
          <p:nvPr>
            <p:ph type="sldNum" sz="quarter" idx="12"/>
          </p:nvPr>
        </p:nvSpPr>
        <p:spPr/>
        <p:txBody>
          <a:bodyPr/>
          <a:lstStyle/>
          <a:p>
            <a:pPr>
              <a:defRPr/>
            </a:pPr>
            <a:fld id="{DA567B1C-5D02-AD45-B2B4-4CA6DF7E14AF}" type="slidenum">
              <a:rPr lang="en-US" smtClean="0"/>
              <a:pPr>
                <a:defRPr/>
              </a:pPr>
              <a:t>50</a:t>
            </a:fld>
            <a:endParaRPr lang="en-US"/>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p:cNvSpPr txBox="1">
            <a:spLocks noChangeArrowheads="1"/>
          </p:cNvSpPr>
          <p:nvPr/>
        </p:nvSpPr>
        <p:spPr bwMode="auto">
          <a:xfrm>
            <a:off x="685800" y="914400"/>
            <a:ext cx="8610600" cy="4524375"/>
          </a:xfrm>
          <a:prstGeom prst="rect">
            <a:avLst/>
          </a:prstGeom>
          <a:noFill/>
          <a:ln w="9525">
            <a:noFill/>
            <a:miter lim="800000"/>
            <a:headEnd/>
            <a:tailEnd/>
          </a:ln>
        </p:spPr>
        <p:txBody>
          <a:bodyPr>
            <a:prstTxWarp prst="textNoShape">
              <a:avLst/>
            </a:prstTxWarp>
            <a:spAutoFit/>
          </a:bodyPr>
          <a:lstStyle/>
          <a:p>
            <a:r>
              <a:rPr lang="es-ES_tradnl"/>
              <a:t>In mammals, the rate of population growth under optimal condition depends on (body mass)</a:t>
            </a:r>
            <a:r>
              <a:rPr lang="es-ES_tradnl" baseline="30000"/>
              <a:t>-1/4</a:t>
            </a:r>
            <a:r>
              <a:rPr lang="es-ES_tradnl"/>
              <a:t>. This observation implies that the rate of population growth rate of elephants (4,600 kg)  is ________ than that of horses (500 kg).</a:t>
            </a:r>
          </a:p>
          <a:p>
            <a:endParaRPr lang="es-ES_tradnl"/>
          </a:p>
          <a:p>
            <a:r>
              <a:rPr lang="es-ES_tradnl"/>
              <a:t>a) lower</a:t>
            </a:r>
          </a:p>
          <a:p>
            <a:r>
              <a:rPr lang="es-ES_tradnl"/>
              <a:t>b) equal</a:t>
            </a:r>
          </a:p>
          <a:p>
            <a:r>
              <a:rPr lang="es-ES_tradnl"/>
              <a:t>c) higher</a:t>
            </a:r>
          </a:p>
          <a:p>
            <a:endParaRPr lang="es-ES_tradnl"/>
          </a:p>
          <a:p>
            <a:endParaRPr lang="es-ES_tradnl"/>
          </a:p>
          <a:p>
            <a:endParaRPr lang="es-ES_tradnl"/>
          </a:p>
        </p:txBody>
      </p:sp>
      <p:sp>
        <p:nvSpPr>
          <p:cNvPr id="4" name="TextBox 3"/>
          <p:cNvSpPr txBox="1">
            <a:spLocks noChangeArrowheads="1"/>
          </p:cNvSpPr>
          <p:nvPr/>
        </p:nvSpPr>
        <p:spPr bwMode="auto">
          <a:xfrm>
            <a:off x="533400" y="5257800"/>
            <a:ext cx="7848600" cy="1200150"/>
          </a:xfrm>
          <a:prstGeom prst="rect">
            <a:avLst/>
          </a:prstGeom>
          <a:noFill/>
          <a:ln w="9525">
            <a:noFill/>
            <a:miter lim="800000"/>
            <a:headEnd/>
            <a:tailEnd/>
          </a:ln>
        </p:spPr>
        <p:txBody>
          <a:bodyPr>
            <a:prstTxWarp prst="textNoShape">
              <a:avLst/>
            </a:prstTxWarp>
            <a:spAutoFit/>
          </a:bodyPr>
          <a:lstStyle/>
          <a:p>
            <a:pPr algn="ctr"/>
            <a:r>
              <a:rPr lang="es-ES_tradnl"/>
              <a:t>500</a:t>
            </a:r>
            <a:r>
              <a:rPr lang="es-ES_tradnl" baseline="30000"/>
              <a:t>-0.25</a:t>
            </a:r>
            <a:r>
              <a:rPr lang="es-ES_tradnl"/>
              <a:t>/4600</a:t>
            </a:r>
            <a:r>
              <a:rPr lang="es-ES_tradnl" baseline="30000"/>
              <a:t>-0.25 </a:t>
            </a:r>
            <a:r>
              <a:rPr lang="es-ES_tradnl"/>
              <a:t>= 1.74 </a:t>
            </a:r>
          </a:p>
          <a:p>
            <a:pPr algn="ctr"/>
            <a:r>
              <a:rPr lang="es-ES_tradnl"/>
              <a:t>horses have population growth rates that are ≈ 74% higher than those of elephants. </a:t>
            </a:r>
          </a:p>
        </p:txBody>
      </p:sp>
      <p:sp>
        <p:nvSpPr>
          <p:cNvPr id="5" name="Slide Number Placeholder 4"/>
          <p:cNvSpPr>
            <a:spLocks noGrp="1"/>
          </p:cNvSpPr>
          <p:nvPr>
            <p:ph type="sldNum" sz="quarter" idx="12"/>
          </p:nvPr>
        </p:nvSpPr>
        <p:spPr/>
        <p:txBody>
          <a:bodyPr/>
          <a:lstStyle/>
          <a:p>
            <a:pPr>
              <a:defRPr/>
            </a:pPr>
            <a:fld id="{DA567B1C-5D02-AD45-B2B4-4CA6DF7E14AF}" type="slidenum">
              <a:rPr lang="en-US" smtClean="0"/>
              <a:pPr>
                <a:defRPr/>
              </a:pPr>
              <a:t>51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048000" y="228600"/>
            <a:ext cx="2573338" cy="457200"/>
          </a:xfrm>
          <a:prstGeom prst="rect">
            <a:avLst/>
          </a:prstGeom>
          <a:noFill/>
          <a:ln w="9525">
            <a:noFill/>
            <a:miter lim="800000"/>
            <a:headEnd/>
            <a:tailEnd/>
          </a:ln>
        </p:spPr>
        <p:txBody>
          <a:bodyPr wrap="none">
            <a:prstTxWarp prst="textNoShape">
              <a:avLst/>
            </a:prstTxWarp>
            <a:spAutoFit/>
          </a:bodyPr>
          <a:lstStyle/>
          <a:p>
            <a:r>
              <a:rPr lang="en-US"/>
              <a:t>Review questions</a:t>
            </a:r>
          </a:p>
        </p:txBody>
      </p:sp>
      <p:sp>
        <p:nvSpPr>
          <p:cNvPr id="88067" name="Rectangle 30"/>
          <p:cNvSpPr>
            <a:spLocks noChangeArrowheads="1"/>
          </p:cNvSpPr>
          <p:nvPr/>
        </p:nvSpPr>
        <p:spPr bwMode="auto">
          <a:xfrm>
            <a:off x="0" y="762000"/>
            <a:ext cx="8839200" cy="3478213"/>
          </a:xfrm>
          <a:prstGeom prst="rect">
            <a:avLst/>
          </a:prstGeom>
          <a:noFill/>
          <a:ln w="9525">
            <a:noFill/>
            <a:miter lim="800000"/>
            <a:headEnd/>
            <a:tailEnd/>
          </a:ln>
        </p:spPr>
        <p:txBody>
          <a:bodyPr>
            <a:prstTxWarp prst="textNoShape">
              <a:avLst/>
            </a:prstTxWarp>
            <a:spAutoFit/>
          </a:bodyPr>
          <a:lstStyle/>
          <a:p>
            <a:r>
              <a:rPr lang="en-US"/>
              <a:t>1</a:t>
            </a:r>
            <a:r>
              <a:rPr lang="en-US" sz="1800"/>
              <a:t>) Explain the principle of geometric similarity.</a:t>
            </a:r>
          </a:p>
          <a:p>
            <a:endParaRPr lang="en-US" sz="1800"/>
          </a:p>
          <a:p>
            <a:r>
              <a:rPr lang="en-US" sz="1800"/>
              <a:t>2) The length of a 30 cm tall baby’s arm is 10 cm. When the same child grows in 3 years to be 100 cm tall, her arm is 42 cm. Is the child geometrically similar to the baby?</a:t>
            </a:r>
          </a:p>
          <a:p>
            <a:endParaRPr lang="en-US" sz="1800"/>
          </a:p>
          <a:p>
            <a:r>
              <a:rPr lang="en-US" sz="1800"/>
              <a:t>3) The surface of the skin of birds (SA, in cm</a:t>
            </a:r>
            <a:r>
              <a:rPr lang="en-US" sz="1800" baseline="30000"/>
              <a:t>2</a:t>
            </a:r>
            <a:r>
              <a:rPr lang="en-US" sz="1800"/>
              <a:t>) is related to the bird’s body mass (M</a:t>
            </a:r>
            <a:r>
              <a:rPr lang="en-US" sz="1800" baseline="-25000"/>
              <a:t>b</a:t>
            </a:r>
            <a:r>
              <a:rPr lang="en-US" sz="1800"/>
              <a:t> in grams) by the equation SA=10.0M</a:t>
            </a:r>
            <a:r>
              <a:rPr lang="en-US" sz="1800" baseline="-25000"/>
              <a:t>b</a:t>
            </a:r>
            <a:r>
              <a:rPr lang="en-US" sz="1800" baseline="30000"/>
              <a:t>0.67</a:t>
            </a:r>
            <a:r>
              <a:rPr lang="en-US" sz="1800"/>
              <a:t>. </a:t>
            </a:r>
          </a:p>
          <a:p>
            <a:pPr lvl="2"/>
            <a:r>
              <a:rPr lang="en-US" sz="1800"/>
              <a:t>a) Is the value of the exponent in this equation what you would expect from geometric similarity?</a:t>
            </a:r>
          </a:p>
          <a:p>
            <a:r>
              <a:rPr lang="en-US" sz="1800"/>
              <a:t>	b) Compare the SA/M</a:t>
            </a:r>
            <a:r>
              <a:rPr lang="en-US" sz="1800" baseline="-25000"/>
              <a:t>b</a:t>
            </a:r>
            <a:r>
              <a:rPr lang="en-US" sz="1800"/>
              <a:t> ratios of a 3.5 g hummingbird  with that of a 3.5 	kg domestic goose.</a:t>
            </a:r>
          </a:p>
        </p:txBody>
      </p:sp>
      <p:sp>
        <p:nvSpPr>
          <p:cNvPr id="88068" name="Rectangle 31"/>
          <p:cNvSpPr>
            <a:spLocks noChangeArrowheads="1"/>
          </p:cNvSpPr>
          <p:nvPr/>
        </p:nvSpPr>
        <p:spPr bwMode="auto">
          <a:xfrm>
            <a:off x="3902075" y="5794375"/>
            <a:ext cx="3962400" cy="457200"/>
          </a:xfrm>
          <a:prstGeom prst="rect">
            <a:avLst/>
          </a:prstGeom>
          <a:noFill/>
          <a:ln w="9525">
            <a:noFill/>
            <a:miter lim="800000"/>
            <a:headEnd/>
            <a:tailEnd/>
          </a:ln>
        </p:spPr>
        <p:txBody>
          <a:bodyPr wrap="none">
            <a:prstTxWarp prst="textNoShape">
              <a:avLst/>
            </a:prstTxWarp>
            <a:spAutoFit/>
          </a:bodyPr>
          <a:lstStyle/>
          <a:p>
            <a:r>
              <a:rPr lang="en-US"/>
              <a:t>SEE FOLLOWING PAGES!</a:t>
            </a:r>
          </a:p>
        </p:txBody>
      </p:sp>
      <p:sp>
        <p:nvSpPr>
          <p:cNvPr id="5" name="Slide Number Placeholder 4"/>
          <p:cNvSpPr>
            <a:spLocks noGrp="1"/>
          </p:cNvSpPr>
          <p:nvPr>
            <p:ph type="sldNum" sz="quarter" idx="12"/>
          </p:nvPr>
        </p:nvSpPr>
        <p:spPr/>
        <p:txBody>
          <a:bodyPr/>
          <a:lstStyle/>
          <a:p>
            <a:pPr>
              <a:defRPr/>
            </a:pPr>
            <a:fld id="{DA567B1C-5D02-AD45-B2B4-4CA6DF7E14AF}" type="slidenum">
              <a:rPr lang="en-US" smtClean="0"/>
              <a:pPr>
                <a:defRPr/>
              </a:pPr>
              <a:t>52</a:t>
            </a:fld>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536575" y="111125"/>
            <a:ext cx="8607425" cy="1555750"/>
          </a:xfrm>
          <a:prstGeom prst="rect">
            <a:avLst/>
          </a:prstGeom>
          <a:noFill/>
          <a:ln w="9525">
            <a:noFill/>
            <a:miter lim="800000"/>
            <a:headEnd/>
            <a:tailEnd/>
          </a:ln>
        </p:spPr>
        <p:txBody>
          <a:bodyPr>
            <a:prstTxWarp prst="textNoShape">
              <a:avLst/>
            </a:prstTxWarp>
            <a:spAutoFit/>
          </a:bodyPr>
          <a:lstStyle/>
          <a:p>
            <a:r>
              <a:rPr lang="en-US" sz="1800"/>
              <a:t>4) The relationship between the breathing rate (in breaths per minute) in birds and body mass  (Mb in kg) is given by the equation </a:t>
            </a:r>
          </a:p>
          <a:p>
            <a:r>
              <a:rPr lang="en-US" sz="1800"/>
              <a:t>breaths/minute = 17.2M</a:t>
            </a:r>
            <a:r>
              <a:rPr lang="en-US" sz="1800" baseline="-25000"/>
              <a:t>b</a:t>
            </a:r>
            <a:r>
              <a:rPr lang="en-US" sz="1800" baseline="30000"/>
              <a:t>-0.31</a:t>
            </a:r>
            <a:endParaRPr lang="en-US" sz="1800"/>
          </a:p>
          <a:p>
            <a:r>
              <a:rPr lang="en-US" sz="1800"/>
              <a:t>Compare the breathing rate of the following species:</a:t>
            </a:r>
            <a:endParaRPr lang="en-US"/>
          </a:p>
          <a:p>
            <a:endParaRPr lang="en-US"/>
          </a:p>
        </p:txBody>
      </p:sp>
      <p:graphicFrame>
        <p:nvGraphicFramePr>
          <p:cNvPr id="81949" name="Group 29"/>
          <p:cNvGraphicFramePr>
            <a:graphicFrameLocks noGrp="1"/>
          </p:cNvGraphicFramePr>
          <p:nvPr/>
        </p:nvGraphicFramePr>
        <p:xfrm>
          <a:off x="1447800" y="1447800"/>
          <a:ext cx="4648200" cy="2344740"/>
        </p:xfrm>
        <a:graphic>
          <a:graphicData uri="http://schemas.openxmlformats.org/drawingml/2006/table">
            <a:tbl>
              <a:tblPr/>
              <a:tblGrid>
                <a:gridCol w="2324100"/>
                <a:gridCol w="2324100"/>
              </a:tblGrid>
              <a:tr h="38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110" charset="0"/>
                        </a:rPr>
                        <a:t>Species</a:t>
                      </a:r>
                      <a:endParaRPr kumimoji="0" lang="en-US" sz="1400" b="0" i="0" u="none" strike="noStrike" cap="none" normalizeH="0" baseline="0">
                        <a:ln>
                          <a:noFill/>
                        </a:ln>
                        <a:solidFill>
                          <a:schemeClr val="tx1"/>
                        </a:solidFill>
                        <a:effectLst/>
                        <a:latin typeface="Times" pitchFamily="-110"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110" charset="0"/>
                        </a:rPr>
                        <a:t>Mass (in g)</a:t>
                      </a:r>
                      <a:endParaRPr kumimoji="0" lang="en-US" sz="1400" b="0" i="0" u="none" strike="noStrike" cap="none" normalizeH="0" baseline="0">
                        <a:ln>
                          <a:noFill/>
                        </a:ln>
                        <a:solidFill>
                          <a:schemeClr val="tx1"/>
                        </a:solidFill>
                        <a:effectLst/>
                        <a:latin typeface="Times" pitchFamily="-110"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110" charset="0"/>
                        </a:rPr>
                        <a:t>Anas Hummingbird</a:t>
                      </a:r>
                      <a:endParaRPr kumimoji="0" lang="en-US" sz="1400" b="0" i="0" u="none" strike="noStrike" cap="none" normalizeH="0" baseline="0">
                        <a:ln>
                          <a:noFill/>
                        </a:ln>
                        <a:solidFill>
                          <a:schemeClr val="tx1"/>
                        </a:solidFill>
                        <a:effectLst/>
                        <a:latin typeface="Times" pitchFamily="-110"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110" charset="0"/>
                        </a:rPr>
                        <a:t>4.0 </a:t>
                      </a:r>
                      <a:endParaRPr kumimoji="0" lang="en-US" sz="1400" b="0" i="0" u="none" strike="noStrike" cap="none" normalizeH="0" baseline="0">
                        <a:ln>
                          <a:noFill/>
                        </a:ln>
                        <a:solidFill>
                          <a:schemeClr val="tx1"/>
                        </a:solidFill>
                        <a:effectLst/>
                        <a:latin typeface="Times" pitchFamily="-110"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110" charset="0"/>
                        </a:rPr>
                        <a:t>Yellow-rumped Warbler</a:t>
                      </a:r>
                      <a:endParaRPr kumimoji="0" lang="en-US" sz="1400" b="0" i="0" u="none" strike="noStrike" cap="none" normalizeH="0" baseline="0">
                        <a:ln>
                          <a:noFill/>
                        </a:ln>
                        <a:solidFill>
                          <a:schemeClr val="tx1"/>
                        </a:solidFill>
                        <a:effectLst/>
                        <a:latin typeface="Times" pitchFamily="-110"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110" charset="0"/>
                        </a:rPr>
                        <a:t>13</a:t>
                      </a:r>
                      <a:endParaRPr kumimoji="0" lang="en-US" sz="1400" b="0" i="0" u="none" strike="noStrike" cap="none" normalizeH="0" baseline="0">
                        <a:ln>
                          <a:noFill/>
                        </a:ln>
                        <a:solidFill>
                          <a:schemeClr val="tx1"/>
                        </a:solidFill>
                        <a:effectLst/>
                        <a:latin typeface="Times" pitchFamily="-110"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110" charset="0"/>
                        </a:rPr>
                        <a:t>American Robin</a:t>
                      </a:r>
                      <a:endParaRPr kumimoji="0" lang="en-US" sz="1400" b="0" i="0" u="none" strike="noStrike" cap="none" normalizeH="0" baseline="0">
                        <a:ln>
                          <a:noFill/>
                        </a:ln>
                        <a:solidFill>
                          <a:schemeClr val="tx1"/>
                        </a:solidFill>
                        <a:effectLst/>
                        <a:latin typeface="Times" pitchFamily="-110"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110" charset="0"/>
                        </a:rPr>
                        <a:t>75</a:t>
                      </a:r>
                      <a:endParaRPr kumimoji="0" lang="en-US" sz="1400" b="0" i="0" u="none" strike="noStrike" cap="none" normalizeH="0" baseline="0">
                        <a:ln>
                          <a:noFill/>
                        </a:ln>
                        <a:solidFill>
                          <a:schemeClr val="tx1"/>
                        </a:solidFill>
                        <a:effectLst/>
                        <a:latin typeface="Times" pitchFamily="-110"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110" charset="0"/>
                        </a:rPr>
                        <a:t>Meganser</a:t>
                      </a:r>
                      <a:endParaRPr kumimoji="0" lang="en-US" sz="1400" b="0" i="0" u="none" strike="noStrike" cap="none" normalizeH="0" baseline="0">
                        <a:ln>
                          <a:noFill/>
                        </a:ln>
                        <a:solidFill>
                          <a:schemeClr val="tx1"/>
                        </a:solidFill>
                        <a:effectLst/>
                        <a:latin typeface="Times" pitchFamily="-110"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110" charset="0"/>
                        </a:rPr>
                        <a:t>330</a:t>
                      </a:r>
                      <a:endParaRPr kumimoji="0" lang="en-US" sz="1400" b="0" i="0" u="none" strike="noStrike" cap="none" normalizeH="0" baseline="0">
                        <a:ln>
                          <a:noFill/>
                        </a:ln>
                        <a:solidFill>
                          <a:schemeClr val="tx1"/>
                        </a:solidFill>
                        <a:effectLst/>
                        <a:latin typeface="Times" pitchFamily="-110"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110" charset="0"/>
                        </a:rPr>
                        <a:t>Canada Goose</a:t>
                      </a:r>
                      <a:endParaRPr kumimoji="0" lang="en-US" sz="1400" b="0" i="0" u="none" strike="noStrike" cap="none" normalizeH="0" baseline="0">
                        <a:ln>
                          <a:noFill/>
                        </a:ln>
                        <a:solidFill>
                          <a:schemeClr val="tx1"/>
                        </a:solidFill>
                        <a:effectLst/>
                        <a:latin typeface="Times" pitchFamily="-110"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110" charset="0"/>
                        </a:rPr>
                        <a:t>2000</a:t>
                      </a:r>
                      <a:endParaRPr kumimoji="0" lang="en-US" sz="1400" b="0" i="0" u="none" strike="noStrike" cap="none" normalizeH="0" baseline="0">
                        <a:ln>
                          <a:noFill/>
                        </a:ln>
                        <a:solidFill>
                          <a:schemeClr val="tx1"/>
                        </a:solidFill>
                        <a:effectLst/>
                        <a:latin typeface="Times" pitchFamily="-110"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0138" name="Rectangle 4"/>
          <p:cNvSpPr>
            <a:spLocks noChangeArrowheads="1"/>
          </p:cNvSpPr>
          <p:nvPr/>
        </p:nvSpPr>
        <p:spPr bwMode="auto">
          <a:xfrm>
            <a:off x="685800" y="4114800"/>
            <a:ext cx="7162800" cy="830263"/>
          </a:xfrm>
          <a:prstGeom prst="rect">
            <a:avLst/>
          </a:prstGeom>
          <a:noFill/>
          <a:ln w="9525">
            <a:noFill/>
            <a:miter lim="800000"/>
            <a:headEnd/>
            <a:tailEnd/>
          </a:ln>
        </p:spPr>
        <p:txBody>
          <a:bodyPr>
            <a:prstTxWarp prst="textNoShape">
              <a:avLst/>
            </a:prstTxWarp>
            <a:spAutoFit/>
          </a:bodyPr>
          <a:lstStyle/>
          <a:p>
            <a:r>
              <a:rPr lang="en-US"/>
              <a:t>6) Explain why body mass is of such importance for the study of an animal’s biology.</a:t>
            </a:r>
            <a:endParaRPr lang="en-US">
              <a:latin typeface="Times" charset="0"/>
            </a:endParaRPr>
          </a:p>
        </p:txBody>
      </p:sp>
      <p:sp>
        <p:nvSpPr>
          <p:cNvPr id="5" name="Slide Number Placeholder 4"/>
          <p:cNvSpPr>
            <a:spLocks noGrp="1"/>
          </p:cNvSpPr>
          <p:nvPr>
            <p:ph type="sldNum" sz="quarter" idx="12"/>
          </p:nvPr>
        </p:nvSpPr>
        <p:spPr/>
        <p:txBody>
          <a:bodyPr/>
          <a:lstStyle/>
          <a:p>
            <a:pPr>
              <a:defRPr/>
            </a:pPr>
            <a:fld id="{DA567B1C-5D02-AD45-B2B4-4CA6DF7E14AF}" type="slidenum">
              <a:rPr lang="en-US" smtClean="0"/>
              <a:pPr>
                <a:defRPr/>
              </a:pPr>
              <a:t>53</a:t>
            </a:fld>
            <a:endParaRPr lang="en-US"/>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1828800" y="1752600"/>
            <a:ext cx="4667250" cy="822325"/>
          </a:xfrm>
          <a:prstGeom prst="rect">
            <a:avLst/>
          </a:prstGeom>
          <a:noFill/>
          <a:ln w="9525">
            <a:noFill/>
            <a:miter lim="800000"/>
            <a:headEnd/>
            <a:tailEnd/>
          </a:ln>
        </p:spPr>
        <p:txBody>
          <a:bodyPr wrap="none">
            <a:prstTxWarp prst="textNoShape">
              <a:avLst/>
            </a:prstTxWarp>
            <a:spAutoFit/>
          </a:bodyPr>
          <a:lstStyle/>
          <a:p>
            <a:r>
              <a:rPr lang="en-US"/>
              <a:t>PLEASE DO THE EXERCISES!!!</a:t>
            </a:r>
          </a:p>
          <a:p>
            <a:endParaRPr lang="en-US"/>
          </a:p>
        </p:txBody>
      </p:sp>
      <p:sp>
        <p:nvSpPr>
          <p:cNvPr id="3" name="Slide Number Placeholder 2"/>
          <p:cNvSpPr>
            <a:spLocks noGrp="1"/>
          </p:cNvSpPr>
          <p:nvPr>
            <p:ph type="sldNum" sz="quarter" idx="12"/>
          </p:nvPr>
        </p:nvSpPr>
        <p:spPr/>
        <p:txBody>
          <a:bodyPr/>
          <a:lstStyle/>
          <a:p>
            <a:pPr>
              <a:defRPr/>
            </a:pPr>
            <a:fld id="{DA567B1C-5D02-AD45-B2B4-4CA6DF7E14AF}" type="slidenum">
              <a:rPr lang="en-US" smtClean="0"/>
              <a:pPr>
                <a:defRPr/>
              </a:pPr>
              <a:t>54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2971800" y="0"/>
            <a:ext cx="2708275" cy="1570038"/>
          </a:xfrm>
          <a:prstGeom prst="rect">
            <a:avLst/>
          </a:prstGeom>
          <a:noFill/>
          <a:ln w="9525">
            <a:noFill/>
            <a:miter lim="800000"/>
            <a:headEnd/>
            <a:tailEnd/>
          </a:ln>
        </p:spPr>
        <p:txBody>
          <a:bodyPr wrap="none">
            <a:prstTxWarp prst="textNoShape">
              <a:avLst/>
            </a:prstTxWarp>
            <a:spAutoFit/>
          </a:bodyPr>
          <a:lstStyle/>
          <a:p>
            <a:r>
              <a:rPr lang="en-US"/>
              <a:t>Remember:</a:t>
            </a:r>
          </a:p>
          <a:p>
            <a:endParaRPr lang="en-US"/>
          </a:p>
          <a:p>
            <a:r>
              <a:rPr lang="en-US"/>
              <a:t>Area </a:t>
            </a:r>
            <a:r>
              <a:rPr lang="en-US">
                <a:sym typeface="Symbol" charset="2"/>
              </a:rPr>
              <a:t>∝ Length</a:t>
            </a:r>
            <a:r>
              <a:rPr lang="en-US" baseline="30000">
                <a:sym typeface="Symbol" charset="2"/>
              </a:rPr>
              <a:t>2</a:t>
            </a:r>
          </a:p>
          <a:p>
            <a:r>
              <a:rPr lang="en-US">
                <a:sym typeface="Symbol" charset="2"/>
              </a:rPr>
              <a:t>Volume ∝Length</a:t>
            </a:r>
            <a:r>
              <a:rPr lang="en-US" baseline="30000">
                <a:sym typeface="Symbol" charset="2"/>
              </a:rPr>
              <a:t>3</a:t>
            </a:r>
            <a:endParaRPr lang="en-US">
              <a:sym typeface="Symbol" charset="2"/>
            </a:endParaRPr>
          </a:p>
        </p:txBody>
      </p:sp>
      <p:sp>
        <p:nvSpPr>
          <p:cNvPr id="94211" name="Rectangle 3"/>
          <p:cNvSpPr>
            <a:spLocks noChangeArrowheads="1"/>
          </p:cNvSpPr>
          <p:nvPr/>
        </p:nvSpPr>
        <p:spPr bwMode="auto">
          <a:xfrm>
            <a:off x="1828800" y="2209800"/>
            <a:ext cx="5202238" cy="457200"/>
          </a:xfrm>
          <a:prstGeom prst="rect">
            <a:avLst/>
          </a:prstGeom>
          <a:noFill/>
          <a:ln w="9525">
            <a:noFill/>
            <a:miter lim="800000"/>
            <a:headEnd/>
            <a:tailEnd/>
          </a:ln>
        </p:spPr>
        <p:txBody>
          <a:bodyPr wrap="none">
            <a:prstTxWarp prst="textNoShape">
              <a:avLst/>
            </a:prstTxWarp>
            <a:spAutoFit/>
          </a:bodyPr>
          <a:lstStyle/>
          <a:p>
            <a:r>
              <a:rPr lang="en-US"/>
              <a:t>Things to remember from math 101</a:t>
            </a:r>
          </a:p>
        </p:txBody>
      </p:sp>
      <p:sp>
        <p:nvSpPr>
          <p:cNvPr id="94212" name="Rectangle 4"/>
          <p:cNvSpPr>
            <a:spLocks noGrp="1" noChangeArrowheads="1"/>
          </p:cNvSpPr>
          <p:nvPr>
            <p:ph type="title" idx="4294967295"/>
          </p:nvPr>
        </p:nvSpPr>
        <p:spPr>
          <a:xfrm>
            <a:off x="1600200" y="2971800"/>
            <a:ext cx="5791200" cy="1447800"/>
          </a:xfrm>
        </p:spPr>
        <p:txBody>
          <a:bodyPr/>
          <a:lstStyle/>
          <a:p>
            <a:pPr eaLnBrk="1" hangingPunct="1"/>
            <a:r>
              <a:rPr lang="en-US" sz="2400">
                <a:solidFill>
                  <a:schemeClr val="tx1"/>
                </a:solidFill>
                <a:latin typeface="Comic Sans MS" charset="0"/>
                <a:ea typeface="ＭＳ Ｐゴシック" charset="-128"/>
                <a:cs typeface="ＭＳ Ｐゴシック" charset="-128"/>
              </a:rPr>
              <a:t>(x</a:t>
            </a:r>
            <a:r>
              <a:rPr lang="en-US" sz="2400" baseline="30000">
                <a:solidFill>
                  <a:schemeClr val="tx1"/>
                </a:solidFill>
                <a:latin typeface="Comic Sans MS" charset="0"/>
                <a:ea typeface="ＭＳ Ｐゴシック" charset="-128"/>
                <a:cs typeface="ＭＳ Ｐゴシック" charset="-128"/>
              </a:rPr>
              <a:t> a</a:t>
            </a:r>
            <a:r>
              <a:rPr lang="en-US" sz="2400">
                <a:solidFill>
                  <a:schemeClr val="tx1"/>
                </a:solidFill>
                <a:latin typeface="Comic Sans MS" charset="0"/>
                <a:ea typeface="ＭＳ Ｐゴシック" charset="-128"/>
                <a:cs typeface="ＭＳ Ｐゴシック" charset="-128"/>
              </a:rPr>
              <a:t>)(x</a:t>
            </a:r>
            <a:r>
              <a:rPr lang="en-US" sz="2400" baseline="30000">
                <a:solidFill>
                  <a:schemeClr val="tx1"/>
                </a:solidFill>
                <a:latin typeface="Comic Sans MS" charset="0"/>
                <a:ea typeface="ＭＳ Ｐゴシック" charset="-128"/>
                <a:cs typeface="ＭＳ Ｐゴシック" charset="-128"/>
              </a:rPr>
              <a:t>b</a:t>
            </a:r>
            <a:r>
              <a:rPr lang="en-US" sz="2400">
                <a:solidFill>
                  <a:schemeClr val="tx1"/>
                </a:solidFill>
                <a:latin typeface="Comic Sans MS" charset="0"/>
                <a:ea typeface="ＭＳ Ｐゴシック" charset="-128"/>
                <a:cs typeface="ＭＳ Ｐゴシック" charset="-128"/>
              </a:rPr>
              <a:t>) = x</a:t>
            </a:r>
            <a:r>
              <a:rPr lang="en-US" sz="2400" baseline="30000">
                <a:solidFill>
                  <a:schemeClr val="tx1"/>
                </a:solidFill>
                <a:latin typeface="Comic Sans MS" charset="0"/>
                <a:ea typeface="ＭＳ Ｐゴシック" charset="-128"/>
                <a:cs typeface="ＭＳ Ｐゴシック" charset="-128"/>
              </a:rPr>
              <a:t>a+b</a:t>
            </a:r>
            <a:r>
              <a:rPr lang="en-US" sz="2400">
                <a:solidFill>
                  <a:schemeClr val="tx1"/>
                </a:solidFill>
                <a:latin typeface="Comic Sans MS" charset="0"/>
                <a:ea typeface="ＭＳ Ｐゴシック" charset="-128"/>
                <a:cs typeface="ＭＳ Ｐゴシック" charset="-128"/>
              </a:rPr>
              <a:t> </a:t>
            </a:r>
            <a:br>
              <a:rPr lang="en-US" sz="2400">
                <a:solidFill>
                  <a:schemeClr val="tx1"/>
                </a:solidFill>
                <a:latin typeface="Comic Sans MS" charset="0"/>
                <a:ea typeface="ＭＳ Ｐゴシック" charset="-128"/>
                <a:cs typeface="ＭＳ Ｐゴシック" charset="-128"/>
              </a:rPr>
            </a:br>
            <a:r>
              <a:rPr lang="en-US" sz="2400">
                <a:solidFill>
                  <a:schemeClr val="tx1"/>
                </a:solidFill>
                <a:latin typeface="Comic Sans MS" charset="0"/>
                <a:ea typeface="ＭＳ Ｐゴシック" charset="-128"/>
                <a:cs typeface="ＭＳ Ｐゴシック" charset="-128"/>
              </a:rPr>
              <a:t>1/x</a:t>
            </a:r>
            <a:r>
              <a:rPr lang="en-US" sz="2400" baseline="30000">
                <a:solidFill>
                  <a:schemeClr val="tx1"/>
                </a:solidFill>
                <a:latin typeface="Comic Sans MS" charset="0"/>
                <a:ea typeface="ＭＳ Ｐゴシック" charset="-128"/>
                <a:cs typeface="ＭＳ Ｐゴシック" charset="-128"/>
              </a:rPr>
              <a:t>a</a:t>
            </a:r>
            <a:r>
              <a:rPr lang="en-US" sz="2400">
                <a:solidFill>
                  <a:schemeClr val="tx1"/>
                </a:solidFill>
                <a:latin typeface="Comic Sans MS" charset="0"/>
                <a:ea typeface="ＭＳ Ｐゴシック" charset="-128"/>
                <a:cs typeface="ＭＳ Ｐゴシック" charset="-128"/>
              </a:rPr>
              <a:t> = x</a:t>
            </a:r>
            <a:r>
              <a:rPr lang="en-US" sz="2400" baseline="30000">
                <a:solidFill>
                  <a:schemeClr val="tx1"/>
                </a:solidFill>
                <a:latin typeface="Comic Sans MS" charset="0"/>
                <a:ea typeface="ＭＳ Ｐゴシック" charset="-128"/>
                <a:cs typeface="ＭＳ Ｐゴシック" charset="-128"/>
              </a:rPr>
              <a:t>-a</a:t>
            </a:r>
            <a:br>
              <a:rPr lang="en-US" sz="2400" baseline="30000">
                <a:solidFill>
                  <a:schemeClr val="tx1"/>
                </a:solidFill>
                <a:latin typeface="Comic Sans MS" charset="0"/>
                <a:ea typeface="ＭＳ Ｐゴシック" charset="-128"/>
                <a:cs typeface="ＭＳ Ｐゴシック" charset="-128"/>
              </a:rPr>
            </a:br>
            <a:r>
              <a:rPr lang="en-US" sz="2400">
                <a:solidFill>
                  <a:schemeClr val="tx1"/>
                </a:solidFill>
                <a:latin typeface="Comic Sans MS" charset="0"/>
                <a:ea typeface="ＭＳ Ｐゴシック" charset="-128"/>
                <a:cs typeface="ＭＳ Ｐゴシック" charset="-128"/>
              </a:rPr>
              <a:t>x</a:t>
            </a:r>
            <a:r>
              <a:rPr lang="en-US" sz="2400" baseline="30000">
                <a:solidFill>
                  <a:schemeClr val="tx1"/>
                </a:solidFill>
                <a:latin typeface="Comic Sans MS" charset="0"/>
                <a:ea typeface="ＭＳ Ｐゴシック" charset="-128"/>
                <a:cs typeface="ＭＳ Ｐゴシック" charset="-128"/>
              </a:rPr>
              <a:t>a</a:t>
            </a:r>
            <a:r>
              <a:rPr lang="en-US" sz="2400">
                <a:solidFill>
                  <a:schemeClr val="tx1"/>
                </a:solidFill>
                <a:latin typeface="Comic Sans MS" charset="0"/>
                <a:ea typeface="ＭＳ Ｐゴシック" charset="-128"/>
                <a:cs typeface="ＭＳ Ｐゴシック" charset="-128"/>
              </a:rPr>
              <a:t>/x</a:t>
            </a:r>
            <a:r>
              <a:rPr lang="en-US" sz="2400" baseline="30000">
                <a:solidFill>
                  <a:schemeClr val="tx1"/>
                </a:solidFill>
                <a:latin typeface="Comic Sans MS" charset="0"/>
                <a:ea typeface="ＭＳ Ｐゴシック" charset="-128"/>
                <a:cs typeface="ＭＳ Ｐゴシック" charset="-128"/>
              </a:rPr>
              <a:t>b</a:t>
            </a:r>
            <a:r>
              <a:rPr lang="en-US" sz="2400">
                <a:solidFill>
                  <a:schemeClr val="tx1"/>
                </a:solidFill>
                <a:latin typeface="Comic Sans MS" charset="0"/>
                <a:ea typeface="ＭＳ Ｐゴシック" charset="-128"/>
                <a:cs typeface="ＭＳ Ｐゴシック" charset="-128"/>
              </a:rPr>
              <a:t> =x</a:t>
            </a:r>
            <a:r>
              <a:rPr lang="en-US" sz="2400" baseline="30000">
                <a:solidFill>
                  <a:schemeClr val="tx1"/>
                </a:solidFill>
                <a:latin typeface="Comic Sans MS" charset="0"/>
                <a:ea typeface="ＭＳ Ｐゴシック" charset="-128"/>
                <a:cs typeface="ＭＳ Ｐゴシック" charset="-128"/>
              </a:rPr>
              <a:t>a-b</a:t>
            </a:r>
            <a:r>
              <a:rPr lang="en-US" sz="2400">
                <a:solidFill>
                  <a:schemeClr val="tx1"/>
                </a:solidFill>
                <a:latin typeface="Comic Sans MS" charset="0"/>
                <a:ea typeface="ＭＳ Ｐゴシック" charset="-128"/>
                <a:cs typeface="ＭＳ Ｐゴシック" charset="-128"/>
              </a:rPr>
              <a:t/>
            </a:r>
            <a:br>
              <a:rPr lang="en-US" sz="2400">
                <a:solidFill>
                  <a:schemeClr val="tx1"/>
                </a:solidFill>
                <a:latin typeface="Comic Sans MS" charset="0"/>
                <a:ea typeface="ＭＳ Ｐゴシック" charset="-128"/>
                <a:cs typeface="ＭＳ Ｐゴシック" charset="-128"/>
              </a:rPr>
            </a:br>
            <a:r>
              <a:rPr lang="en-US" sz="2400">
                <a:solidFill>
                  <a:schemeClr val="tx1"/>
                </a:solidFill>
                <a:latin typeface="Comic Sans MS" charset="0"/>
                <a:ea typeface="ＭＳ Ｐゴシック" charset="-128"/>
                <a:cs typeface="ＭＳ Ｐゴシック" charset="-128"/>
              </a:rPr>
              <a:t>(x</a:t>
            </a:r>
            <a:r>
              <a:rPr lang="en-US" sz="2400" baseline="30000">
                <a:solidFill>
                  <a:schemeClr val="tx1"/>
                </a:solidFill>
                <a:latin typeface="Comic Sans MS" charset="0"/>
                <a:ea typeface="ＭＳ Ｐゴシック" charset="-128"/>
                <a:cs typeface="ＭＳ Ｐゴシック" charset="-128"/>
              </a:rPr>
              <a:t>a</a:t>
            </a:r>
            <a:r>
              <a:rPr lang="en-US" sz="2400">
                <a:solidFill>
                  <a:schemeClr val="tx1"/>
                </a:solidFill>
                <a:latin typeface="Comic Sans MS" charset="0"/>
                <a:ea typeface="ＭＳ Ｐゴシック" charset="-128"/>
                <a:cs typeface="ＭＳ Ｐゴシック" charset="-128"/>
              </a:rPr>
              <a:t>)</a:t>
            </a:r>
            <a:r>
              <a:rPr lang="en-US" sz="2400" baseline="30000">
                <a:solidFill>
                  <a:schemeClr val="tx1"/>
                </a:solidFill>
                <a:latin typeface="Comic Sans MS" charset="0"/>
                <a:ea typeface="ＭＳ Ｐゴシック" charset="-128"/>
                <a:cs typeface="ＭＳ Ｐゴシック" charset="-128"/>
              </a:rPr>
              <a:t>b</a:t>
            </a:r>
            <a:r>
              <a:rPr lang="en-US" sz="2400">
                <a:solidFill>
                  <a:schemeClr val="tx1"/>
                </a:solidFill>
                <a:latin typeface="Comic Sans MS" charset="0"/>
                <a:ea typeface="ＭＳ Ｐゴシック" charset="-128"/>
                <a:cs typeface="ＭＳ Ｐゴシック" charset="-128"/>
              </a:rPr>
              <a:t>= x</a:t>
            </a:r>
            <a:r>
              <a:rPr lang="en-US" sz="2400" baseline="30000">
                <a:solidFill>
                  <a:schemeClr val="tx1"/>
                </a:solidFill>
                <a:latin typeface="Comic Sans MS" charset="0"/>
                <a:ea typeface="ＭＳ Ｐゴシック" charset="-128"/>
                <a:cs typeface="ＭＳ Ｐゴシック" charset="-128"/>
              </a:rPr>
              <a:t>ab</a:t>
            </a:r>
            <a:br>
              <a:rPr lang="en-US" sz="2400" baseline="30000">
                <a:solidFill>
                  <a:schemeClr val="tx1"/>
                </a:solidFill>
                <a:latin typeface="Comic Sans MS" charset="0"/>
                <a:ea typeface="ＭＳ Ｐゴシック" charset="-128"/>
                <a:cs typeface="ＭＳ Ｐゴシック" charset="-128"/>
              </a:rPr>
            </a:br>
            <a:r>
              <a:rPr lang="en-US" sz="2400">
                <a:solidFill>
                  <a:schemeClr val="tx1"/>
                </a:solidFill>
                <a:latin typeface="Comic Sans MS" charset="0"/>
                <a:ea typeface="ＭＳ Ｐゴシック" charset="-128"/>
                <a:cs typeface="ＭＳ Ｐゴシック" charset="-128"/>
              </a:rPr>
              <a:t>x</a:t>
            </a:r>
            <a:r>
              <a:rPr lang="en-US" sz="2400" baseline="30000">
                <a:solidFill>
                  <a:schemeClr val="tx1"/>
                </a:solidFill>
                <a:latin typeface="Comic Sans MS" charset="0"/>
                <a:ea typeface="ＭＳ Ｐゴシック" charset="-128"/>
                <a:cs typeface="ＭＳ Ｐゴシック" charset="-128"/>
              </a:rPr>
              <a:t>0</a:t>
            </a:r>
            <a:r>
              <a:rPr lang="en-US" sz="2400">
                <a:solidFill>
                  <a:schemeClr val="tx1"/>
                </a:solidFill>
                <a:latin typeface="Comic Sans MS" charset="0"/>
                <a:ea typeface="ＭＳ Ｐゴシック" charset="-128"/>
                <a:cs typeface="ＭＳ Ｐゴシック" charset="-128"/>
              </a:rPr>
              <a:t> = 1</a:t>
            </a:r>
          </a:p>
        </p:txBody>
      </p:sp>
      <p:sp>
        <p:nvSpPr>
          <p:cNvPr id="94213" name="Rectangle 5"/>
          <p:cNvSpPr>
            <a:spLocks noChangeArrowheads="1"/>
          </p:cNvSpPr>
          <p:nvPr/>
        </p:nvSpPr>
        <p:spPr bwMode="auto">
          <a:xfrm>
            <a:off x="457200" y="4724400"/>
            <a:ext cx="3268663" cy="1570038"/>
          </a:xfrm>
          <a:prstGeom prst="rect">
            <a:avLst/>
          </a:prstGeom>
          <a:noFill/>
          <a:ln w="9525">
            <a:noFill/>
            <a:miter lim="800000"/>
            <a:headEnd/>
            <a:tailEnd/>
          </a:ln>
        </p:spPr>
        <p:txBody>
          <a:bodyPr wrap="none">
            <a:prstTxWarp prst="textNoShape">
              <a:avLst/>
            </a:prstTxWarp>
            <a:spAutoFit/>
          </a:bodyPr>
          <a:lstStyle/>
          <a:p>
            <a:r>
              <a:rPr lang="en-US"/>
              <a:t>Therefore:</a:t>
            </a:r>
          </a:p>
          <a:p>
            <a:r>
              <a:rPr lang="en-US"/>
              <a:t>Length </a:t>
            </a:r>
            <a:r>
              <a:rPr lang="en-US">
                <a:sym typeface="Symbol" charset="2"/>
              </a:rPr>
              <a:t>∝ (Area)</a:t>
            </a:r>
            <a:r>
              <a:rPr lang="en-US" baseline="30000">
                <a:sym typeface="Symbol" charset="2"/>
              </a:rPr>
              <a:t>1/2</a:t>
            </a:r>
            <a:endParaRPr lang="en-US">
              <a:sym typeface="Symbol" charset="2"/>
            </a:endParaRPr>
          </a:p>
          <a:p>
            <a:r>
              <a:rPr lang="en-US">
                <a:sym typeface="Symbol" charset="2"/>
              </a:rPr>
              <a:t>Length ∝ (Volume)</a:t>
            </a:r>
            <a:r>
              <a:rPr lang="en-US" baseline="30000">
                <a:sym typeface="Symbol" charset="2"/>
              </a:rPr>
              <a:t>1/3</a:t>
            </a:r>
          </a:p>
          <a:p>
            <a:r>
              <a:rPr lang="en-US">
                <a:sym typeface="Symbol" charset="2"/>
              </a:rPr>
              <a:t>Area ∝ (Volume)</a:t>
            </a:r>
            <a:r>
              <a:rPr lang="en-US" baseline="30000">
                <a:sym typeface="Symbol" charset="2"/>
              </a:rPr>
              <a:t>2/3</a:t>
            </a:r>
            <a:r>
              <a:rPr lang="en-US"/>
              <a:t> </a:t>
            </a:r>
          </a:p>
        </p:txBody>
      </p:sp>
      <p:sp>
        <p:nvSpPr>
          <p:cNvPr id="50182" name="Rectangle 6"/>
          <p:cNvSpPr>
            <a:spLocks noChangeArrowheads="1"/>
          </p:cNvSpPr>
          <p:nvPr/>
        </p:nvSpPr>
        <p:spPr bwMode="auto">
          <a:xfrm>
            <a:off x="5638800" y="4724400"/>
            <a:ext cx="3492500" cy="2062163"/>
          </a:xfrm>
          <a:prstGeom prst="rect">
            <a:avLst/>
          </a:prstGeom>
          <a:noFill/>
          <a:ln w="9525">
            <a:noFill/>
            <a:miter lim="800000"/>
            <a:headEnd/>
            <a:tailEnd/>
          </a:ln>
        </p:spPr>
        <p:txBody>
          <a:bodyPr wrap="none">
            <a:prstTxWarp prst="textNoShape">
              <a:avLst/>
            </a:prstTxWarp>
            <a:spAutoFit/>
          </a:bodyPr>
          <a:lstStyle/>
          <a:p>
            <a:r>
              <a:rPr lang="en-US"/>
              <a:t>Volume </a:t>
            </a:r>
            <a:r>
              <a:rPr lang="en-US">
                <a:sym typeface="Symbol" charset="2"/>
              </a:rPr>
              <a:t>∝Length</a:t>
            </a:r>
            <a:r>
              <a:rPr lang="en-US" baseline="30000">
                <a:sym typeface="Symbol" charset="2"/>
              </a:rPr>
              <a:t>3</a:t>
            </a:r>
            <a:endParaRPr lang="en-US">
              <a:sym typeface="Symbol" charset="2"/>
            </a:endParaRPr>
          </a:p>
          <a:p>
            <a:r>
              <a:rPr lang="en-US">
                <a:sym typeface="Symbol" charset="2"/>
              </a:rPr>
              <a:t>Area ∝ ((Volume)</a:t>
            </a:r>
            <a:r>
              <a:rPr lang="en-US" baseline="30000">
                <a:sym typeface="Symbol" charset="2"/>
              </a:rPr>
              <a:t>1/3</a:t>
            </a:r>
            <a:r>
              <a:rPr lang="en-US">
                <a:sym typeface="Symbol" charset="2"/>
              </a:rPr>
              <a:t>)</a:t>
            </a:r>
            <a:r>
              <a:rPr lang="en-US" baseline="30000">
                <a:sym typeface="Symbol" charset="2"/>
              </a:rPr>
              <a:t>2</a:t>
            </a:r>
          </a:p>
          <a:p>
            <a:r>
              <a:rPr lang="en-US">
                <a:sym typeface="Symbol" charset="2"/>
              </a:rPr>
              <a:t>Area ∝ ((Volume)</a:t>
            </a:r>
            <a:r>
              <a:rPr lang="en-US" baseline="30000">
                <a:sym typeface="Symbol" charset="2"/>
              </a:rPr>
              <a:t>2x(1/3)</a:t>
            </a:r>
          </a:p>
          <a:p>
            <a:r>
              <a:rPr lang="en-US" b="1">
                <a:sym typeface="Symbol" charset="2"/>
              </a:rPr>
              <a:t>Area </a:t>
            </a:r>
            <a:r>
              <a:rPr lang="en-US">
                <a:sym typeface="Symbol" charset="2"/>
              </a:rPr>
              <a:t>∝ </a:t>
            </a:r>
            <a:r>
              <a:rPr lang="en-US" b="1">
                <a:sym typeface="Symbol" charset="2"/>
              </a:rPr>
              <a:t>(Volume)</a:t>
            </a:r>
            <a:r>
              <a:rPr lang="en-US" b="1" baseline="30000">
                <a:sym typeface="Symbol" charset="2"/>
              </a:rPr>
              <a:t>2/3</a:t>
            </a:r>
            <a:endParaRPr lang="en-US" b="1">
              <a:sym typeface="Symbol" charset="2"/>
            </a:endParaRPr>
          </a:p>
          <a:p>
            <a:endParaRPr lang="en-US" b="1" baseline="30000">
              <a:sym typeface="Symbol" charset="2"/>
            </a:endParaRPr>
          </a:p>
          <a:p>
            <a:endParaRPr lang="en-US" baseline="30000">
              <a:sym typeface="Symbol" charset="2"/>
            </a:endParaRPr>
          </a:p>
        </p:txBody>
      </p:sp>
      <p:sp>
        <p:nvSpPr>
          <p:cNvPr id="94215" name="Rectangle 7"/>
          <p:cNvSpPr>
            <a:spLocks noChangeArrowheads="1"/>
          </p:cNvSpPr>
          <p:nvPr/>
        </p:nvSpPr>
        <p:spPr bwMode="auto">
          <a:xfrm>
            <a:off x="533400" y="1981200"/>
            <a:ext cx="8077200" cy="2743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pPr algn="ctr"/>
            <a:endParaRPr lang="es-ES_tradnl"/>
          </a:p>
        </p:txBody>
      </p:sp>
      <p:sp>
        <p:nvSpPr>
          <p:cNvPr id="94216" name="Rectangle 9"/>
          <p:cNvSpPr>
            <a:spLocks noChangeArrowheads="1"/>
          </p:cNvSpPr>
          <p:nvPr/>
        </p:nvSpPr>
        <p:spPr bwMode="auto">
          <a:xfrm>
            <a:off x="6477000" y="4038600"/>
            <a:ext cx="2068513"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Print the box</a:t>
            </a:r>
          </a:p>
        </p:txBody>
      </p:sp>
      <p:sp>
        <p:nvSpPr>
          <p:cNvPr id="94217" name="Line 10"/>
          <p:cNvSpPr>
            <a:spLocks noChangeShapeType="1"/>
          </p:cNvSpPr>
          <p:nvPr/>
        </p:nvSpPr>
        <p:spPr bwMode="auto">
          <a:xfrm>
            <a:off x="3581400" y="6096000"/>
            <a:ext cx="76200" cy="0"/>
          </a:xfrm>
          <a:prstGeom prst="line">
            <a:avLst/>
          </a:prstGeom>
          <a:noFill/>
          <a:ln w="9525">
            <a:solidFill>
              <a:schemeClr val="tx1"/>
            </a:solidFill>
            <a:round/>
            <a:headEnd/>
            <a:tailEnd/>
          </a:ln>
        </p:spPr>
        <p:txBody>
          <a:bodyPr wrap="none" anchor="ctr">
            <a:prstTxWarp prst="textNoShape">
              <a:avLst/>
            </a:prstTxWarp>
          </a:bodyPr>
          <a:lstStyle/>
          <a:p>
            <a:endParaRPr lang="es-ES_tradnl"/>
          </a:p>
        </p:txBody>
      </p:sp>
      <p:sp>
        <p:nvSpPr>
          <p:cNvPr id="10" name="Slide Number Placeholder 9"/>
          <p:cNvSpPr>
            <a:spLocks noGrp="1"/>
          </p:cNvSpPr>
          <p:nvPr>
            <p:ph type="sldNum" sz="quarter" idx="12"/>
          </p:nvPr>
        </p:nvSpPr>
        <p:spPr/>
        <p:txBody>
          <a:bodyPr/>
          <a:lstStyle/>
          <a:p>
            <a:pPr>
              <a:defRPr/>
            </a:pPr>
            <a:fld id="{DA567B1C-5D02-AD45-B2B4-4CA6DF7E14AF}" type="slidenum">
              <a:rPr lang="en-US" smtClean="0"/>
              <a:pPr>
                <a:defRPr/>
              </a:pPr>
              <a:t>55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1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1406525" y="1174750"/>
            <a:ext cx="4275138" cy="1552575"/>
          </a:xfrm>
          <a:prstGeom prst="rect">
            <a:avLst/>
          </a:prstGeom>
          <a:noFill/>
          <a:ln w="9525">
            <a:noFill/>
            <a:miter lim="800000"/>
            <a:headEnd/>
            <a:tailEnd/>
          </a:ln>
        </p:spPr>
        <p:txBody>
          <a:bodyPr wrap="none">
            <a:prstTxWarp prst="textNoShape">
              <a:avLst/>
            </a:prstTxWarp>
            <a:spAutoFit/>
          </a:bodyPr>
          <a:lstStyle/>
          <a:p>
            <a:r>
              <a:rPr lang="en-US"/>
              <a:t>Really important relationship</a:t>
            </a:r>
          </a:p>
          <a:p>
            <a:endParaRPr lang="en-US"/>
          </a:p>
          <a:p>
            <a:endParaRPr lang="en-US"/>
          </a:p>
          <a:p>
            <a:endParaRPr lang="en-US"/>
          </a:p>
        </p:txBody>
      </p:sp>
      <p:sp>
        <p:nvSpPr>
          <p:cNvPr id="96259" name="Rectangle 3"/>
          <p:cNvSpPr>
            <a:spLocks noChangeArrowheads="1"/>
          </p:cNvSpPr>
          <p:nvPr/>
        </p:nvSpPr>
        <p:spPr bwMode="auto">
          <a:xfrm>
            <a:off x="2057400" y="2133600"/>
            <a:ext cx="4467225" cy="646113"/>
          </a:xfrm>
          <a:prstGeom prst="rect">
            <a:avLst/>
          </a:prstGeom>
          <a:noFill/>
          <a:ln w="9525">
            <a:noFill/>
            <a:miter lim="800000"/>
            <a:headEnd/>
            <a:tailEnd/>
          </a:ln>
        </p:spPr>
        <p:txBody>
          <a:bodyPr wrap="none">
            <a:prstTxWarp prst="textNoShape">
              <a:avLst/>
            </a:prstTxWarp>
            <a:spAutoFit/>
          </a:bodyPr>
          <a:lstStyle/>
          <a:p>
            <a:r>
              <a:rPr lang="en-US" sz="3600" b="1">
                <a:sym typeface="Symbol" charset="2"/>
              </a:rPr>
              <a:t>Area </a:t>
            </a:r>
            <a:r>
              <a:rPr lang="en-US" sz="3600">
                <a:sym typeface="Symbol" charset="2"/>
              </a:rPr>
              <a:t>∝ </a:t>
            </a:r>
            <a:r>
              <a:rPr lang="en-US" sz="3600" b="1">
                <a:sym typeface="Symbol" charset="2"/>
              </a:rPr>
              <a:t>(Volume)</a:t>
            </a:r>
            <a:r>
              <a:rPr lang="en-US" sz="3600" b="1" baseline="30000">
                <a:sym typeface="Symbol" charset="2"/>
              </a:rPr>
              <a:t>2/3</a:t>
            </a:r>
            <a:endParaRPr lang="en-US" b="1" baseline="30000">
              <a:sym typeface="Symbol" charset="2"/>
            </a:endParaRPr>
          </a:p>
        </p:txBody>
      </p:sp>
      <p:sp>
        <p:nvSpPr>
          <p:cNvPr id="96260" name="Rectangle 4"/>
          <p:cNvSpPr>
            <a:spLocks noChangeArrowheads="1"/>
          </p:cNvSpPr>
          <p:nvPr/>
        </p:nvSpPr>
        <p:spPr bwMode="auto">
          <a:xfrm>
            <a:off x="803275" y="3703638"/>
            <a:ext cx="7807325" cy="1187450"/>
          </a:xfrm>
          <a:prstGeom prst="rect">
            <a:avLst/>
          </a:prstGeom>
          <a:noFill/>
          <a:ln w="9525">
            <a:noFill/>
            <a:miter lim="800000"/>
            <a:headEnd/>
            <a:tailEnd/>
          </a:ln>
        </p:spPr>
        <p:txBody>
          <a:bodyPr>
            <a:prstTxWarp prst="textNoShape">
              <a:avLst/>
            </a:prstTxWarp>
            <a:spAutoFit/>
          </a:bodyPr>
          <a:lstStyle/>
          <a:p>
            <a:r>
              <a:rPr lang="en-US"/>
              <a:t>In geometrically similar objects, surface area is proportional to volume (or mass) raised to the 2/3 power.</a:t>
            </a:r>
          </a:p>
        </p:txBody>
      </p:sp>
      <p:sp>
        <p:nvSpPr>
          <p:cNvPr id="5" name="Slide Number Placeholder 4"/>
          <p:cNvSpPr>
            <a:spLocks noGrp="1"/>
          </p:cNvSpPr>
          <p:nvPr>
            <p:ph type="sldNum" sz="quarter" idx="12"/>
          </p:nvPr>
        </p:nvSpPr>
        <p:spPr/>
        <p:txBody>
          <a:bodyPr/>
          <a:lstStyle/>
          <a:p>
            <a:pPr>
              <a:defRPr/>
            </a:pPr>
            <a:fld id="{DA567B1C-5D02-AD45-B2B4-4CA6DF7E14AF}" type="slidenum">
              <a:rPr lang="en-US" smtClean="0"/>
              <a:pPr>
                <a:defRPr/>
              </a:pPr>
              <a:t>56</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228600"/>
            <a:ext cx="2540000" cy="2832100"/>
          </a:xfrm>
          <a:prstGeom prst="rect">
            <a:avLst/>
          </a:prstGeom>
        </p:spPr>
      </p:pic>
      <p:pic>
        <p:nvPicPr>
          <p:cNvPr id="3" name="Picture 2"/>
          <p:cNvPicPr>
            <a:picLocks noChangeAspect="1"/>
          </p:cNvPicPr>
          <p:nvPr/>
        </p:nvPicPr>
        <p:blipFill>
          <a:blip r:embed="rId3"/>
          <a:stretch>
            <a:fillRect/>
          </a:stretch>
        </p:blipFill>
        <p:spPr>
          <a:xfrm>
            <a:off x="2667000" y="1981200"/>
            <a:ext cx="6096000" cy="4572000"/>
          </a:xfrm>
          <a:prstGeom prst="rect">
            <a:avLst/>
          </a:prstGeom>
        </p:spPr>
      </p:pic>
      <p:sp>
        <p:nvSpPr>
          <p:cNvPr id="4" name="Slide Number Placeholder 3"/>
          <p:cNvSpPr>
            <a:spLocks noGrp="1"/>
          </p:cNvSpPr>
          <p:nvPr>
            <p:ph type="sldNum" sz="quarter" idx="12"/>
          </p:nvPr>
        </p:nvSpPr>
        <p:spPr/>
        <p:txBody>
          <a:bodyPr/>
          <a:lstStyle/>
          <a:p>
            <a:pPr>
              <a:defRPr/>
            </a:pPr>
            <a:fld id="{DA567B1C-5D02-AD45-B2B4-4CA6DF7E14AF}" type="slidenum">
              <a:rPr lang="en-US" smtClean="0"/>
              <a:pPr>
                <a:defRPr/>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09600" y="1600200"/>
            <a:ext cx="7620000" cy="2308324"/>
          </a:xfrm>
          <a:prstGeom prst="rect">
            <a:avLst/>
          </a:prstGeom>
          <a:noFill/>
          <a:ln w="9525">
            <a:noFill/>
            <a:miter lim="800000"/>
            <a:headEnd/>
            <a:tailEnd/>
          </a:ln>
        </p:spPr>
        <p:txBody>
          <a:bodyPr>
            <a:prstTxWarp prst="textNoShape">
              <a:avLst/>
            </a:prstTxWarp>
            <a:spAutoFit/>
          </a:bodyPr>
          <a:lstStyle/>
          <a:p>
            <a:pPr marL="457200" indent="-457200"/>
            <a:r>
              <a:rPr lang="en-US" dirty="0"/>
              <a:t>Why is body mass important:</a:t>
            </a:r>
          </a:p>
          <a:p>
            <a:pPr marL="457200" indent="-457200"/>
            <a:endParaRPr lang="en-US" dirty="0"/>
          </a:p>
          <a:p>
            <a:pPr marL="457200" indent="-457200">
              <a:buFont typeface="Times" charset="0"/>
              <a:buAutoNum type="arabicParenR"/>
            </a:pPr>
            <a:r>
              <a:rPr lang="en-US" dirty="0"/>
              <a:t>Because animals vary a lot in mass</a:t>
            </a:r>
          </a:p>
          <a:p>
            <a:pPr marL="457200" indent="-457200">
              <a:buFont typeface="Times" charset="0"/>
              <a:buNone/>
            </a:pPr>
            <a:r>
              <a:rPr lang="en-US" dirty="0" smtClean="0"/>
              <a:t>                               And</a:t>
            </a:r>
            <a:endParaRPr lang="en-US" dirty="0"/>
          </a:p>
          <a:p>
            <a:pPr marL="457200" indent="-457200">
              <a:buFont typeface="Times" charset="0"/>
              <a:buNone/>
            </a:pPr>
            <a:r>
              <a:rPr lang="en-US" dirty="0"/>
              <a:t>2) Because the magnitude of many biological/physiological processes depends on body mass.</a:t>
            </a:r>
          </a:p>
        </p:txBody>
      </p:sp>
      <p:sp>
        <p:nvSpPr>
          <p:cNvPr id="3" name="Slide Number Placeholder 2"/>
          <p:cNvSpPr>
            <a:spLocks noGrp="1"/>
          </p:cNvSpPr>
          <p:nvPr>
            <p:ph type="sldNum" sz="quarter" idx="12"/>
          </p:nvPr>
        </p:nvSpPr>
        <p:spPr/>
        <p:txBody>
          <a:bodyPr/>
          <a:lstStyle/>
          <a:p>
            <a:pPr>
              <a:defRPr/>
            </a:pPr>
            <a:fld id="{DA567B1C-5D02-AD45-B2B4-4CA6DF7E14AF}" type="slidenum">
              <a:rPr lang="en-US" smtClean="0"/>
              <a:pPr>
                <a:defRPr/>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A567B1C-5D02-AD45-B2B4-4CA6DF7E14AF}" type="slidenum">
              <a:rPr lang="en-US" smtClean="0"/>
              <a:pPr>
                <a:defRPr/>
              </a:pPr>
              <a:t>8</a:t>
            </a:fld>
            <a:endParaRPr lang="en-US"/>
          </a:p>
        </p:txBody>
      </p:sp>
      <p:sp>
        <p:nvSpPr>
          <p:cNvPr id="3" name="TextBox 2"/>
          <p:cNvSpPr txBox="1"/>
          <p:nvPr/>
        </p:nvSpPr>
        <p:spPr>
          <a:xfrm>
            <a:off x="381000" y="457200"/>
            <a:ext cx="6934200" cy="3785652"/>
          </a:xfrm>
          <a:prstGeom prst="rect">
            <a:avLst/>
          </a:prstGeom>
          <a:noFill/>
        </p:spPr>
        <p:txBody>
          <a:bodyPr wrap="square" rtlCol="0">
            <a:spAutoFit/>
          </a:bodyPr>
          <a:lstStyle/>
          <a:p>
            <a:r>
              <a:rPr lang="en-US" dirty="0" smtClean="0"/>
              <a:t>A male African elephant (</a:t>
            </a:r>
            <a:r>
              <a:rPr lang="en-US" dirty="0" err="1" smtClean="0"/>
              <a:t>Loxodonta</a:t>
            </a:r>
            <a:r>
              <a:rPr lang="en-US" dirty="0" smtClean="0"/>
              <a:t> </a:t>
            </a:r>
            <a:r>
              <a:rPr lang="en-US" dirty="0" err="1" smtClean="0"/>
              <a:t>africana</a:t>
            </a:r>
            <a:r>
              <a:rPr lang="en-US" dirty="0" smtClean="0"/>
              <a:t>)  weighs 11,000 kg, whereas a piebald shrew (</a:t>
            </a:r>
            <a:r>
              <a:rPr lang="en-US" dirty="0" err="1" smtClean="0"/>
              <a:t>Diplomosedon</a:t>
            </a:r>
            <a:r>
              <a:rPr lang="en-US" dirty="0" smtClean="0"/>
              <a:t> </a:t>
            </a:r>
            <a:r>
              <a:rPr lang="en-US" dirty="0" err="1" smtClean="0"/>
              <a:t>pulchellum</a:t>
            </a:r>
            <a:r>
              <a:rPr lang="en-US" dirty="0" smtClean="0"/>
              <a:t>) weighs 11 g.  </a:t>
            </a:r>
          </a:p>
          <a:p>
            <a:endParaRPr lang="en-US" dirty="0"/>
          </a:p>
          <a:p>
            <a:r>
              <a:rPr lang="en-US" dirty="0" smtClean="0"/>
              <a:t>These animals differ in  body mass by</a:t>
            </a:r>
          </a:p>
          <a:p>
            <a:pPr marL="457200" indent="-457200">
              <a:buAutoNum type="alphaLcParenR"/>
            </a:pPr>
            <a:r>
              <a:rPr lang="en-US" dirty="0" smtClean="0"/>
              <a:t>3 orders of magnitude</a:t>
            </a:r>
          </a:p>
          <a:p>
            <a:pPr marL="457200" indent="-457200">
              <a:buAutoNum type="alphaLcParenR"/>
            </a:pPr>
            <a:r>
              <a:rPr lang="en-US" dirty="0" smtClean="0"/>
              <a:t>A factor of 1000</a:t>
            </a:r>
          </a:p>
          <a:p>
            <a:pPr marL="457200" indent="-457200">
              <a:buAutoNum type="alphaLcParenR"/>
            </a:pPr>
            <a:r>
              <a:rPr lang="en-US" dirty="0" smtClean="0"/>
              <a:t>6 orders of magnitude</a:t>
            </a:r>
          </a:p>
          <a:p>
            <a:pPr marL="457200" indent="-457200">
              <a:buAutoNum type="alphaLcParenR"/>
            </a:pPr>
            <a:r>
              <a:rPr lang="en-US" dirty="0" smtClean="0"/>
              <a:t>A factor of 10,000</a:t>
            </a:r>
          </a:p>
          <a:p>
            <a:pPr marL="457200" indent="-457200">
              <a:buAutoNum type="alphaLcParenR"/>
            </a:pPr>
            <a:r>
              <a:rPr lang="en-US" dirty="0" smtClean="0"/>
              <a:t>A factor of 6,000</a:t>
            </a:r>
            <a:endParaRPr lang="en-US" dirty="0"/>
          </a:p>
        </p:txBody>
      </p:sp>
      <p:pic>
        <p:nvPicPr>
          <p:cNvPr id="4" name="Picture 3"/>
          <p:cNvPicPr>
            <a:picLocks noChangeAspect="1"/>
          </p:cNvPicPr>
          <p:nvPr/>
        </p:nvPicPr>
        <p:blipFill>
          <a:blip r:embed="rId2"/>
          <a:stretch>
            <a:fillRect/>
          </a:stretch>
        </p:blipFill>
        <p:spPr>
          <a:xfrm>
            <a:off x="3352800" y="4267200"/>
            <a:ext cx="5511800" cy="2437250"/>
          </a:xfrm>
          <a:prstGeom prst="rect">
            <a:avLst/>
          </a:prstGeom>
        </p:spPr>
      </p:pic>
      <p:pic>
        <p:nvPicPr>
          <p:cNvPr id="5" name="Picture 4"/>
          <p:cNvPicPr>
            <a:picLocks noChangeAspect="1"/>
          </p:cNvPicPr>
          <p:nvPr/>
        </p:nvPicPr>
        <p:blipFill>
          <a:blip r:embed="rId3"/>
          <a:stretch>
            <a:fillRect/>
          </a:stretch>
        </p:blipFill>
        <p:spPr>
          <a:xfrm>
            <a:off x="2057400" y="5334000"/>
            <a:ext cx="1169581" cy="914400"/>
          </a:xfrm>
          <a:prstGeom prst="rect">
            <a:avLst/>
          </a:prstGeom>
        </p:spPr>
      </p:pic>
    </p:spTree>
    <p:extLst>
      <p:ext uri="{BB962C8B-B14F-4D97-AF65-F5344CB8AC3E}">
        <p14:creationId xmlns:p14="http://schemas.microsoft.com/office/powerpoint/2010/main" val="7476874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50850" y="49213"/>
            <a:ext cx="8464550" cy="3013075"/>
          </a:xfrm>
          <a:prstGeom prst="rect">
            <a:avLst/>
          </a:prstGeom>
          <a:noFill/>
          <a:ln w="9525">
            <a:noFill/>
            <a:miter lim="800000"/>
            <a:headEnd/>
            <a:tailEnd/>
          </a:ln>
        </p:spPr>
        <p:txBody>
          <a:bodyPr>
            <a:prstTxWarp prst="textNoShape">
              <a:avLst/>
            </a:prstTxWarp>
            <a:spAutoFit/>
          </a:bodyPr>
          <a:lstStyle/>
          <a:p>
            <a:r>
              <a:rPr lang="en-US"/>
              <a:t>From bacteria (≈ 10</a:t>
            </a:r>
            <a:r>
              <a:rPr lang="en-US" baseline="30000"/>
              <a:t>-13</a:t>
            </a:r>
            <a:r>
              <a:rPr lang="en-US"/>
              <a:t> g) to whales (10</a:t>
            </a:r>
            <a:r>
              <a:rPr lang="en-US" baseline="30000"/>
              <a:t>8</a:t>
            </a:r>
            <a:r>
              <a:rPr lang="en-US"/>
              <a:t> g), organisms vary in body mass by more than 21 orders of magnitude;</a:t>
            </a:r>
          </a:p>
          <a:p>
            <a:endParaRPr lang="en-US"/>
          </a:p>
          <a:p>
            <a:r>
              <a:rPr lang="en-US"/>
              <a:t>That is by a factor of </a:t>
            </a:r>
          </a:p>
          <a:p>
            <a:endParaRPr lang="en-US"/>
          </a:p>
          <a:p>
            <a:r>
              <a:rPr lang="en-US"/>
              <a:t>1, 000, 000, 000, 000, 000, 000, 000.</a:t>
            </a:r>
          </a:p>
          <a:p>
            <a:endParaRPr lang="en-US"/>
          </a:p>
          <a:p>
            <a:endParaRPr lang="en-US"/>
          </a:p>
        </p:txBody>
      </p:sp>
      <p:pic>
        <p:nvPicPr>
          <p:cNvPr id="26627" name="Picture 5"/>
          <p:cNvPicPr>
            <a:picLocks noChangeAspect="1" noChangeArrowheads="1"/>
          </p:cNvPicPr>
          <p:nvPr/>
        </p:nvPicPr>
        <p:blipFill>
          <a:blip r:embed="rId3"/>
          <a:srcRect/>
          <a:stretch>
            <a:fillRect/>
          </a:stretch>
        </p:blipFill>
        <p:spPr bwMode="auto">
          <a:xfrm>
            <a:off x="762000" y="3048000"/>
            <a:ext cx="6096000" cy="3810000"/>
          </a:xfrm>
          <a:prstGeom prst="rect">
            <a:avLst/>
          </a:prstGeom>
          <a:noFill/>
          <a:ln w="9525">
            <a:noFill/>
            <a:miter lim="800000"/>
            <a:headEnd/>
            <a:tailEnd/>
          </a:ln>
        </p:spPr>
      </p:pic>
      <p:sp>
        <p:nvSpPr>
          <p:cNvPr id="26628" name="Rectangle 6"/>
          <p:cNvSpPr>
            <a:spLocks noChangeArrowheads="1"/>
          </p:cNvSpPr>
          <p:nvPr/>
        </p:nvSpPr>
        <p:spPr bwMode="auto">
          <a:xfrm>
            <a:off x="7467600" y="5181600"/>
            <a:ext cx="1425575" cy="825500"/>
          </a:xfrm>
          <a:prstGeom prst="rect">
            <a:avLst/>
          </a:prstGeom>
          <a:noFill/>
          <a:ln w="9525">
            <a:noFill/>
            <a:miter lim="800000"/>
            <a:headEnd/>
            <a:tailEnd/>
          </a:ln>
        </p:spPr>
        <p:txBody>
          <a:bodyPr wrap="none">
            <a:prstTxWarp prst="textNoShape">
              <a:avLst/>
            </a:prstTxWarp>
            <a:spAutoFit/>
          </a:bodyPr>
          <a:lstStyle/>
          <a:p>
            <a:r>
              <a:rPr lang="en-US" sz="1600"/>
              <a:t>Noah’s Ark</a:t>
            </a:r>
          </a:p>
          <a:p>
            <a:r>
              <a:rPr lang="en-US" sz="1600"/>
              <a:t>By</a:t>
            </a:r>
          </a:p>
          <a:p>
            <a:r>
              <a:rPr lang="en-US" sz="1600"/>
              <a:t>Jan Brueghel</a:t>
            </a:r>
            <a:endParaRPr lang="en-US"/>
          </a:p>
        </p:txBody>
      </p:sp>
      <p:sp>
        <p:nvSpPr>
          <p:cNvPr id="5" name="Slide Number Placeholder 4"/>
          <p:cNvSpPr>
            <a:spLocks noGrp="1"/>
          </p:cNvSpPr>
          <p:nvPr>
            <p:ph type="sldNum" sz="quarter" idx="12"/>
          </p:nvPr>
        </p:nvSpPr>
        <p:spPr/>
        <p:txBody>
          <a:bodyPr/>
          <a:lstStyle/>
          <a:p>
            <a:pPr>
              <a:defRPr/>
            </a:pPr>
            <a:fld id="{DA567B1C-5D02-AD45-B2B4-4CA6DF7E14AF}" type="slidenum">
              <a:rPr lang="en-US" smtClean="0"/>
              <a:pPr>
                <a:defRPr/>
              </a:pPr>
              <a:t>9</a:t>
            </a:fld>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1681</TotalTime>
  <Words>2625</Words>
  <Application>Microsoft Macintosh PowerPoint</Application>
  <PresentationFormat>On-screen Show (4:3)</PresentationFormat>
  <Paragraphs>426</Paragraphs>
  <Slides>56</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Blank Presentation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 a)(xb) = xa+b  1/xa = x-a xa/xb =xa-b (xa)b= xab x0 =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 a)(xb) = xa+b  1/xa = x-a xa/xb =xa-b (xa)b= xab x0 = 1</vt:lpstr>
      <vt:lpstr>PowerPoint Presentation</vt:lpstr>
    </vt:vector>
  </TitlesOfParts>
  <Company>University of Wyoming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Martinez del Rio</dc:creator>
  <cp:lastModifiedBy>Carlos Martinez del Rio</cp:lastModifiedBy>
  <cp:revision>75</cp:revision>
  <cp:lastPrinted>2009-02-19T17:58:39Z</cp:lastPrinted>
  <dcterms:created xsi:type="dcterms:W3CDTF">2011-03-01T22:53:21Z</dcterms:created>
  <dcterms:modified xsi:type="dcterms:W3CDTF">2013-03-05T18:49:28Z</dcterms:modified>
</cp:coreProperties>
</file>