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1.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4"/>
  </p:notesMasterIdLst>
  <p:handoutMasterIdLst>
    <p:handoutMasterId r:id="rId105"/>
  </p:handoutMasterIdLst>
  <p:sldIdLst>
    <p:sldId id="257" r:id="rId2"/>
    <p:sldId id="420" r:id="rId3"/>
    <p:sldId id="260" r:id="rId4"/>
    <p:sldId id="280" r:id="rId5"/>
    <p:sldId id="281" r:id="rId6"/>
    <p:sldId id="282" r:id="rId7"/>
    <p:sldId id="363" r:id="rId8"/>
    <p:sldId id="368" r:id="rId9"/>
    <p:sldId id="283" r:id="rId10"/>
    <p:sldId id="285" r:id="rId11"/>
    <p:sldId id="286" r:id="rId12"/>
    <p:sldId id="288" r:id="rId13"/>
    <p:sldId id="388" r:id="rId14"/>
    <p:sldId id="389" r:id="rId15"/>
    <p:sldId id="289" r:id="rId16"/>
    <p:sldId id="382" r:id="rId17"/>
    <p:sldId id="294" r:id="rId18"/>
    <p:sldId id="380" r:id="rId19"/>
    <p:sldId id="390" r:id="rId20"/>
    <p:sldId id="379" r:id="rId21"/>
    <p:sldId id="290" r:id="rId22"/>
    <p:sldId id="419" r:id="rId23"/>
    <p:sldId id="369" r:id="rId24"/>
    <p:sldId id="293" r:id="rId25"/>
    <p:sldId id="421" r:id="rId26"/>
    <p:sldId id="284" r:id="rId27"/>
    <p:sldId id="292" r:id="rId28"/>
    <p:sldId id="296" r:id="rId29"/>
    <p:sldId id="397" r:id="rId30"/>
    <p:sldId id="398" r:id="rId31"/>
    <p:sldId id="399" r:id="rId32"/>
    <p:sldId id="400" r:id="rId33"/>
    <p:sldId id="401" r:id="rId34"/>
    <p:sldId id="302" r:id="rId35"/>
    <p:sldId id="303" r:id="rId36"/>
    <p:sldId id="370" r:id="rId37"/>
    <p:sldId id="408" r:id="rId38"/>
    <p:sldId id="407" r:id="rId39"/>
    <p:sldId id="297" r:id="rId40"/>
    <p:sldId id="402" r:id="rId41"/>
    <p:sldId id="396" r:id="rId42"/>
    <p:sldId id="391" r:id="rId43"/>
    <p:sldId id="392" r:id="rId44"/>
    <p:sldId id="393" r:id="rId45"/>
    <p:sldId id="394" r:id="rId46"/>
    <p:sldId id="395" r:id="rId47"/>
    <p:sldId id="413" r:id="rId48"/>
    <p:sldId id="414" r:id="rId49"/>
    <p:sldId id="409" r:id="rId50"/>
    <p:sldId id="403" r:id="rId51"/>
    <p:sldId id="308" r:id="rId52"/>
    <p:sldId id="309" r:id="rId53"/>
    <p:sldId id="310" r:id="rId54"/>
    <p:sldId id="311" r:id="rId55"/>
    <p:sldId id="312" r:id="rId56"/>
    <p:sldId id="387" r:id="rId57"/>
    <p:sldId id="313" r:id="rId58"/>
    <p:sldId id="314" r:id="rId59"/>
    <p:sldId id="364" r:id="rId60"/>
    <p:sldId id="315" r:id="rId61"/>
    <p:sldId id="316" r:id="rId62"/>
    <p:sldId id="371" r:id="rId63"/>
    <p:sldId id="411" r:id="rId64"/>
    <p:sldId id="415" r:id="rId65"/>
    <p:sldId id="410" r:id="rId66"/>
    <p:sldId id="412" r:id="rId67"/>
    <p:sldId id="416" r:id="rId68"/>
    <p:sldId id="326" r:id="rId69"/>
    <p:sldId id="361" r:id="rId70"/>
    <p:sldId id="327" r:id="rId71"/>
    <p:sldId id="328" r:id="rId72"/>
    <p:sldId id="417" r:id="rId73"/>
    <p:sldId id="406" r:id="rId74"/>
    <p:sldId id="331" r:id="rId75"/>
    <p:sldId id="374" r:id="rId76"/>
    <p:sldId id="332" r:id="rId77"/>
    <p:sldId id="333" r:id="rId78"/>
    <p:sldId id="404" r:id="rId79"/>
    <p:sldId id="405" r:id="rId80"/>
    <p:sldId id="334" r:id="rId81"/>
    <p:sldId id="335" r:id="rId82"/>
    <p:sldId id="336" r:id="rId83"/>
    <p:sldId id="362" r:id="rId84"/>
    <p:sldId id="337" r:id="rId85"/>
    <p:sldId id="338" r:id="rId86"/>
    <p:sldId id="339" r:id="rId87"/>
    <p:sldId id="375" r:id="rId88"/>
    <p:sldId id="342" r:id="rId89"/>
    <p:sldId id="418" r:id="rId90"/>
    <p:sldId id="343" r:id="rId91"/>
    <p:sldId id="344" r:id="rId92"/>
    <p:sldId id="352" r:id="rId93"/>
    <p:sldId id="353" r:id="rId94"/>
    <p:sldId id="354" r:id="rId95"/>
    <p:sldId id="355" r:id="rId96"/>
    <p:sldId id="356" r:id="rId97"/>
    <p:sldId id="376" r:id="rId98"/>
    <p:sldId id="357" r:id="rId99"/>
    <p:sldId id="358" r:id="rId100"/>
    <p:sldId id="258" r:id="rId101"/>
    <p:sldId id="377" r:id="rId102"/>
    <p:sldId id="378" r:id="rId10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Comic Sans MS" charset="0"/>
        <a:ea typeface="+mn-ea"/>
        <a:cs typeface="+mn-cs"/>
      </a:defRPr>
    </a:lvl1pPr>
    <a:lvl2pPr marL="457200" algn="l" rtl="0" eaLnBrk="0" fontAlgn="base" hangingPunct="0">
      <a:spcBef>
        <a:spcPct val="0"/>
      </a:spcBef>
      <a:spcAft>
        <a:spcPct val="0"/>
      </a:spcAft>
      <a:defRPr sz="2400" kern="1200">
        <a:solidFill>
          <a:schemeClr val="tx1"/>
        </a:solidFill>
        <a:latin typeface="Comic Sans MS" charset="0"/>
        <a:ea typeface="+mn-ea"/>
        <a:cs typeface="+mn-cs"/>
      </a:defRPr>
    </a:lvl2pPr>
    <a:lvl3pPr marL="914400" algn="l" rtl="0" eaLnBrk="0" fontAlgn="base" hangingPunct="0">
      <a:spcBef>
        <a:spcPct val="0"/>
      </a:spcBef>
      <a:spcAft>
        <a:spcPct val="0"/>
      </a:spcAft>
      <a:defRPr sz="2400" kern="1200">
        <a:solidFill>
          <a:schemeClr val="tx1"/>
        </a:solidFill>
        <a:latin typeface="Comic Sans MS" charset="0"/>
        <a:ea typeface="+mn-ea"/>
        <a:cs typeface="+mn-cs"/>
      </a:defRPr>
    </a:lvl3pPr>
    <a:lvl4pPr marL="1371600" algn="l" rtl="0" eaLnBrk="0" fontAlgn="base" hangingPunct="0">
      <a:spcBef>
        <a:spcPct val="0"/>
      </a:spcBef>
      <a:spcAft>
        <a:spcPct val="0"/>
      </a:spcAft>
      <a:defRPr sz="2400" kern="1200">
        <a:solidFill>
          <a:schemeClr val="tx1"/>
        </a:solidFill>
        <a:latin typeface="Comic Sans MS" charset="0"/>
        <a:ea typeface="+mn-ea"/>
        <a:cs typeface="+mn-cs"/>
      </a:defRPr>
    </a:lvl4pPr>
    <a:lvl5pPr marL="1828800" algn="l" rtl="0" eaLnBrk="0" fontAlgn="base" hangingPunct="0">
      <a:spcBef>
        <a:spcPct val="0"/>
      </a:spcBef>
      <a:spcAft>
        <a:spcPct val="0"/>
      </a:spcAft>
      <a:defRPr sz="2400" kern="1200">
        <a:solidFill>
          <a:schemeClr val="tx1"/>
        </a:solidFill>
        <a:latin typeface="Comic Sans MS" charset="0"/>
        <a:ea typeface="+mn-ea"/>
        <a:cs typeface="+mn-cs"/>
      </a:defRPr>
    </a:lvl5pPr>
    <a:lvl6pPr marL="2286000" algn="l" defTabSz="457200" rtl="0" eaLnBrk="1" latinLnBrk="0" hangingPunct="1">
      <a:defRPr sz="2400" kern="1200">
        <a:solidFill>
          <a:schemeClr val="tx1"/>
        </a:solidFill>
        <a:latin typeface="Comic Sans MS" charset="0"/>
        <a:ea typeface="+mn-ea"/>
        <a:cs typeface="+mn-cs"/>
      </a:defRPr>
    </a:lvl6pPr>
    <a:lvl7pPr marL="2743200" algn="l" defTabSz="457200" rtl="0" eaLnBrk="1" latinLnBrk="0" hangingPunct="1">
      <a:defRPr sz="2400" kern="1200">
        <a:solidFill>
          <a:schemeClr val="tx1"/>
        </a:solidFill>
        <a:latin typeface="Comic Sans MS" charset="0"/>
        <a:ea typeface="+mn-ea"/>
        <a:cs typeface="+mn-cs"/>
      </a:defRPr>
    </a:lvl7pPr>
    <a:lvl8pPr marL="3200400" algn="l" defTabSz="457200" rtl="0" eaLnBrk="1" latinLnBrk="0" hangingPunct="1">
      <a:defRPr sz="2400" kern="1200">
        <a:solidFill>
          <a:schemeClr val="tx1"/>
        </a:solidFill>
        <a:latin typeface="Comic Sans MS" charset="0"/>
        <a:ea typeface="+mn-ea"/>
        <a:cs typeface="+mn-cs"/>
      </a:defRPr>
    </a:lvl8pPr>
    <a:lvl9pPr marL="3657600" algn="l" defTabSz="457200" rtl="0" eaLnBrk="1" latinLnBrk="0" hangingPunct="1">
      <a:defRPr sz="2400" kern="1200">
        <a:solidFill>
          <a:schemeClr val="tx1"/>
        </a:solidFill>
        <a:latin typeface="Comic Sans MS"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0000"/>
    <a:srgbClr val="0000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70" autoAdjust="0"/>
    <p:restoredTop sz="94660"/>
  </p:normalViewPr>
  <p:slideViewPr>
    <p:cSldViewPr>
      <p:cViewPr>
        <p:scale>
          <a:sx n="100" d="100"/>
          <a:sy n="100" d="100"/>
        </p:scale>
        <p:origin x="-89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4088"/>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notesMaster" Target="notesMasters/notesMaster1.xml"/><Relationship Id="rId105" Type="http://schemas.openxmlformats.org/officeDocument/2006/relationships/handoutMaster" Target="handoutMasters/handoutMaster1.xml"/><Relationship Id="rId106" Type="http://schemas.openxmlformats.org/officeDocument/2006/relationships/printerSettings" Target="printerSettings/printerSettings1.bin"/><Relationship Id="rId107"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viewProps" Target="viewProps.xml"/><Relationship Id="rId109"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tableStyles" Target="tableStyle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06C5F85-85B8-4440-A69B-A884496907AD}" type="datetimeFigureOut">
              <a:rPr lang="en-US" smtClean="0"/>
              <a:t>2/20/12</a:t>
            </a:fld>
            <a:endParaRPr lang="es-ES_tradnl"/>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_tradnl"/>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1F978AF-B6FD-184B-AAE9-316FBBDF6190}" type="slidenum">
              <a:rPr lang="es-ES_tradnl" smtClean="0"/>
              <a:t>‹#›</a:t>
            </a:fld>
            <a:endParaRPr lang="es-ES_tradnl"/>
          </a:p>
        </p:txBody>
      </p:sp>
    </p:spTree>
    <p:extLst>
      <p:ext uri="{BB962C8B-B14F-4D97-AF65-F5344CB8AC3E}">
        <p14:creationId xmlns:p14="http://schemas.microsoft.com/office/powerpoint/2010/main" val="16571234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omic Sans MS" pitchFamily="-110" charset="0"/>
              </a:defRPr>
            </a:lvl1pPr>
          </a:lstStyle>
          <a:p>
            <a:pPr>
              <a:defRPr/>
            </a:pPr>
            <a:endParaRPr lang="en-US"/>
          </a:p>
        </p:txBody>
      </p:sp>
      <p:sp>
        <p:nvSpPr>
          <p:cNvPr id="563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omic Sans MS" pitchFamily="-110" charset="0"/>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63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63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omic Sans MS" pitchFamily="-110" charset="0"/>
              </a:defRPr>
            </a:lvl1pPr>
          </a:lstStyle>
          <a:p>
            <a:pPr>
              <a:defRPr/>
            </a:pPr>
            <a:endParaRPr lang="en-US"/>
          </a:p>
        </p:txBody>
      </p:sp>
      <p:sp>
        <p:nvSpPr>
          <p:cNvPr id="563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omic Sans MS" pitchFamily="-110" charset="0"/>
              </a:defRPr>
            </a:lvl1pPr>
          </a:lstStyle>
          <a:p>
            <a:pPr>
              <a:defRPr/>
            </a:pPr>
            <a:fld id="{1D34708C-103A-1947-B016-F3E1D7E62843}" type="slidenum">
              <a:rPr lang="en-US"/>
              <a:pPr>
                <a:defRPr/>
              </a:pPr>
              <a:t>‹#›</a:t>
            </a:fld>
            <a:endParaRPr lang="en-US"/>
          </a:p>
        </p:txBody>
      </p:sp>
    </p:spTree>
    <p:extLst>
      <p:ext uri="{BB962C8B-B14F-4D97-AF65-F5344CB8AC3E}">
        <p14:creationId xmlns:p14="http://schemas.microsoft.com/office/powerpoint/2010/main" val="254944089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ＭＳ Ｐゴシック" pitchFamily="-110" charset="-128"/>
      </a:defRPr>
    </a:lvl1pPr>
    <a:lvl2pPr marL="4572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DB0388C0-2058-004E-B7BB-DB039FE41A36}" type="slidenum">
              <a:rPr lang="en-US">
                <a:latin typeface="Comic Sans MS" charset="0"/>
              </a:rPr>
              <a:pPr/>
              <a:t>1</a:t>
            </a:fld>
            <a:endParaRPr lang="en-US">
              <a:latin typeface="Comic Sans MS" charset="0"/>
            </a:endParaRPr>
          </a:p>
        </p:txBody>
      </p:sp>
      <p:sp>
        <p:nvSpPr>
          <p:cNvPr id="16387" name="Rectangle 1026"/>
          <p:cNvSpPr>
            <a:spLocks noGrp="1" noRot="1" noChangeAspect="1" noChangeArrowheads="1" noTextEdit="1"/>
          </p:cNvSpPr>
          <p:nvPr>
            <p:ph type="sldImg"/>
          </p:nvPr>
        </p:nvSpPr>
        <p:spPr>
          <a:ln/>
        </p:spPr>
      </p:sp>
      <p:sp>
        <p:nvSpPr>
          <p:cNvPr id="16388" name="Rectangle 1027"/>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7FC4A066-B525-FF47-986E-ADE308EA91BA}" type="slidenum">
              <a:rPr lang="en-US">
                <a:latin typeface="Comic Sans MS" charset="0"/>
              </a:rPr>
              <a:pPr/>
              <a:t>11</a:t>
            </a:fld>
            <a:endParaRPr lang="en-US">
              <a:latin typeface="Comic Sans MS"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6E5282B6-4730-4448-B06B-E4B8093231BF}" type="slidenum">
              <a:rPr lang="en-US">
                <a:latin typeface="Comic Sans MS" charset="0"/>
              </a:rPr>
              <a:pPr/>
              <a:t>12</a:t>
            </a:fld>
            <a:endParaRPr lang="en-US">
              <a:latin typeface="Comic Sans MS"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EABEF94A-BB45-0748-9615-FF312B1711AA}" type="slidenum">
              <a:rPr lang="en-US">
                <a:latin typeface="Comic Sans MS" charset="0"/>
              </a:rPr>
              <a:pPr/>
              <a:t>15</a:t>
            </a:fld>
            <a:endParaRPr lang="en-US">
              <a:latin typeface="Comic Sans MS"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47213E7C-FFAF-A04F-B672-93385700B270}" type="slidenum">
              <a:rPr lang="en-US">
                <a:latin typeface="Comic Sans MS" charset="0"/>
              </a:rPr>
              <a:pPr/>
              <a:t>16</a:t>
            </a:fld>
            <a:endParaRPr lang="en-US">
              <a:latin typeface="Comic Sans MS" charset="0"/>
            </a:endParaRPr>
          </a:p>
        </p:txBody>
      </p:sp>
      <p:sp>
        <p:nvSpPr>
          <p:cNvPr id="43011" name="Rectangle 2"/>
          <p:cNvSpPr>
            <a:spLocks noGrp="1" noRot="1" noChangeAspect="1" noChangeArrowheads="1"/>
          </p:cNvSpPr>
          <p:nvPr>
            <p:ph type="sldImg"/>
          </p:nvPr>
        </p:nvSpPr>
        <p:spPr>
          <a:solidFill>
            <a:srgbClr val="FFFFFF"/>
          </a:solidFill>
          <a:ln/>
        </p:spPr>
      </p:sp>
      <p:sp>
        <p:nvSpPr>
          <p:cNvPr id="430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F03B9365-4A9F-D049-81F6-26F2D8183073}" type="slidenum">
              <a:rPr lang="en-US">
                <a:latin typeface="Comic Sans MS" charset="0"/>
              </a:rPr>
              <a:pPr/>
              <a:t>17</a:t>
            </a:fld>
            <a:endParaRPr lang="en-US">
              <a:latin typeface="Comic Sans MS"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335F87C1-02AF-D744-9085-98F7F811547C}" type="slidenum">
              <a:rPr lang="en-US">
                <a:latin typeface="Comic Sans MS" charset="0"/>
              </a:rPr>
              <a:pPr/>
              <a:t>18</a:t>
            </a:fld>
            <a:endParaRPr lang="en-US">
              <a:latin typeface="Comic Sans MS"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0723FF4B-FACA-E943-8C58-C8D2DB780E9C}" type="slidenum">
              <a:rPr lang="en-US">
                <a:latin typeface="Comic Sans MS" charset="0"/>
              </a:rPr>
              <a:pPr/>
              <a:t>20</a:t>
            </a:fld>
            <a:endParaRPr lang="en-US">
              <a:latin typeface="Comic Sans MS"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81030A3A-C19C-034D-A86A-13E523266133}" type="slidenum">
              <a:rPr lang="en-US">
                <a:latin typeface="Comic Sans MS" charset="0"/>
              </a:rPr>
              <a:pPr/>
              <a:t>21</a:t>
            </a:fld>
            <a:endParaRPr lang="en-US">
              <a:latin typeface="Comic Sans MS"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3C29B93D-594D-974A-AFB9-CA3A9136691D}" type="slidenum">
              <a:rPr lang="en-US">
                <a:latin typeface="Comic Sans MS" charset="0"/>
              </a:rPr>
              <a:pPr/>
              <a:t>23</a:t>
            </a:fld>
            <a:endParaRPr lang="en-US">
              <a:latin typeface="Comic Sans MS"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49EA97E8-C016-EF41-9397-9BB852CFC88F}" type="slidenum">
              <a:rPr lang="en-US">
                <a:latin typeface="Comic Sans MS" charset="0"/>
              </a:rPr>
              <a:pPr/>
              <a:t>24</a:t>
            </a:fld>
            <a:endParaRPr lang="en-US">
              <a:latin typeface="Comic Sans MS"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06425994-88A5-BF40-87D5-28BB0C294F32}" type="slidenum">
              <a:rPr lang="en-US">
                <a:latin typeface="Comic Sans MS" charset="0"/>
              </a:rPr>
              <a:pPr/>
              <a:t>3</a:t>
            </a:fld>
            <a:endParaRPr lang="en-US">
              <a:latin typeface="Comic Sans MS"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D6406298-1A68-2549-8BFD-346476E777A2}" type="slidenum">
              <a:rPr lang="en-US">
                <a:latin typeface="Comic Sans MS" charset="0"/>
              </a:rPr>
              <a:pPr/>
              <a:t>26</a:t>
            </a:fld>
            <a:endParaRPr lang="en-US">
              <a:latin typeface="Comic Sans MS"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DC7D34A5-F63D-CA48-93DA-E81035C2C85F}" type="slidenum">
              <a:rPr lang="en-US">
                <a:latin typeface="Comic Sans MS" charset="0"/>
              </a:rPr>
              <a:pPr/>
              <a:t>27</a:t>
            </a:fld>
            <a:endParaRPr lang="en-US">
              <a:latin typeface="Comic Sans MS"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9E438F5-5A69-D34E-B961-C20297D1843F}" type="slidenum">
              <a:rPr lang="en-US">
                <a:latin typeface="Comic Sans MS" charset="0"/>
              </a:rPr>
              <a:pPr/>
              <a:t>28</a:t>
            </a:fld>
            <a:endParaRPr lang="en-US">
              <a:latin typeface="Comic Sans MS"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A21C5145-FF1D-AE4D-A92D-D8D4E9F76A54}" type="slidenum">
              <a:rPr lang="en-US">
                <a:latin typeface="Comic Sans MS" charset="0"/>
              </a:rPr>
              <a:pPr/>
              <a:t>34</a:t>
            </a:fld>
            <a:endParaRPr lang="en-US">
              <a:latin typeface="Comic Sans MS"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54CB2CB8-6046-2646-823E-FFB923EA8BBA}" type="slidenum">
              <a:rPr lang="en-US">
                <a:latin typeface="Comic Sans MS" charset="0"/>
              </a:rPr>
              <a:pPr/>
              <a:t>35</a:t>
            </a:fld>
            <a:endParaRPr lang="en-US">
              <a:latin typeface="Comic Sans MS"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CA07863C-200A-B649-A865-412C7F0D8A8E}" type="slidenum">
              <a:rPr lang="en-US">
                <a:latin typeface="Comic Sans MS" charset="0"/>
              </a:rPr>
              <a:pPr/>
              <a:t>36</a:t>
            </a:fld>
            <a:endParaRPr lang="en-US">
              <a:latin typeface="Comic Sans MS"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Rot="1" noChangeAspect="1" noChangeArrowheads="1" noTextEdit="1"/>
          </p:cNvSpPr>
          <p:nvPr>
            <p:ph type="sldImg"/>
          </p:nvPr>
        </p:nvSpPr>
        <p:spPr>
          <a:xfrm>
            <a:off x="1143000" y="685800"/>
            <a:ext cx="4572000" cy="3429000"/>
          </a:xfrm>
          <a:ln/>
        </p:spPr>
      </p:sp>
      <p:sp>
        <p:nvSpPr>
          <p:cNvPr id="877571" name="Rectangle 3"/>
          <p:cNvSpPr>
            <a:spLocks noGrp="1" noChangeArrowheads="1"/>
          </p:cNvSpPr>
          <p:nvPr>
            <p:ph type="body" idx="1"/>
          </p:nvPr>
        </p:nvSpPr>
        <p:spPr/>
        <p:txBody>
          <a:bodyPr/>
          <a:lstStyle/>
          <a:p>
            <a:r>
              <a:rPr lang="en-US"/>
              <a:t>Answer: C</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2"/>
          <p:cNvSpPr>
            <a:spLocks noGrp="1" noRot="1" noChangeAspect="1" noChangeArrowheads="1" noTextEdit="1"/>
          </p:cNvSpPr>
          <p:nvPr>
            <p:ph type="sldImg"/>
          </p:nvPr>
        </p:nvSpPr>
        <p:spPr>
          <a:xfrm>
            <a:off x="1143000" y="685800"/>
            <a:ext cx="4572000" cy="3429000"/>
          </a:xfrm>
          <a:ln/>
        </p:spPr>
      </p:sp>
      <p:sp>
        <p:nvSpPr>
          <p:cNvPr id="885763" name="Rectangle 3"/>
          <p:cNvSpPr>
            <a:spLocks noGrp="1" noChangeArrowheads="1"/>
          </p:cNvSpPr>
          <p:nvPr>
            <p:ph type="body" idx="1"/>
          </p:nvPr>
        </p:nvSpPr>
        <p:spPr/>
        <p:txBody>
          <a:bodyPr/>
          <a:lstStyle/>
          <a:p>
            <a:r>
              <a:rPr lang="en-US"/>
              <a:t>Answer: D</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26A5588D-7238-E54C-BC4F-0B615822B124}" type="slidenum">
              <a:rPr lang="en-US">
                <a:latin typeface="Comic Sans MS" charset="0"/>
              </a:rPr>
              <a:pPr/>
              <a:t>39</a:t>
            </a:fld>
            <a:endParaRPr lang="en-US">
              <a:latin typeface="Comic Sans MS"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0A3E89-0DCA-0E41-B514-F9AD356E38AE}" type="slidenum">
              <a:rPr lang="en-US"/>
              <a:pPr/>
              <a:t>41</a:t>
            </a:fld>
            <a:endParaRPr lang="en-US"/>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2CAC3BB4-850B-A248-85AE-F42C583713E5}" type="slidenum">
              <a:rPr lang="en-US">
                <a:latin typeface="Comic Sans MS" charset="0"/>
              </a:rPr>
              <a:pPr/>
              <a:t>4</a:t>
            </a:fld>
            <a:endParaRPr lang="en-US">
              <a:latin typeface="Comic Sans MS"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9A8AC2-0FA2-E749-AB3B-6102E48D14F1}" type="slidenum">
              <a:rPr lang="en-US"/>
              <a:pPr/>
              <a:t>42</a:t>
            </a:fld>
            <a:endParaRPr lang="en-US"/>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085ACE-B932-AC44-AA8A-447AC1E73427}" type="slidenum">
              <a:rPr lang="en-US"/>
              <a:pPr/>
              <a:t>43</a:t>
            </a:fld>
            <a:endParaRPr lang="en-US"/>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2A8273-AABE-1841-ACF9-0348C135BD9F}" type="slidenum">
              <a:rPr lang="en-US"/>
              <a:pPr/>
              <a:t>44</a:t>
            </a:fld>
            <a:endParaRPr lang="en-US"/>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EE7304-CBBF-EE40-B86F-E7299D9B6B28}" type="slidenum">
              <a:rPr lang="en-US"/>
              <a:pPr/>
              <a:t>45</a:t>
            </a:fld>
            <a:endParaRPr lang="en-US"/>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0A3E89-0DCA-0E41-B514-F9AD356E38AE}" type="slidenum">
              <a:rPr lang="en-US"/>
              <a:pPr/>
              <a:t>46</a:t>
            </a:fld>
            <a:endParaRPr lang="en-US"/>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682EDF8C-3975-3B43-A1FE-EF0E914FFD96}" type="slidenum">
              <a:rPr lang="en-US">
                <a:latin typeface="Comic Sans MS" charset="0"/>
              </a:rPr>
              <a:pPr/>
              <a:t>51</a:t>
            </a:fld>
            <a:endParaRPr lang="en-US">
              <a:latin typeface="Comic Sans MS"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E2BE87A5-F1C3-9549-92B4-1C96EF1CCD1D}" type="slidenum">
              <a:rPr lang="en-US">
                <a:latin typeface="Comic Sans MS" charset="0"/>
              </a:rPr>
              <a:pPr/>
              <a:t>52</a:t>
            </a:fld>
            <a:endParaRPr lang="en-US">
              <a:latin typeface="Comic Sans MS"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707D5C37-949A-B540-BA50-7C31F721A363}" type="slidenum">
              <a:rPr lang="en-US">
                <a:latin typeface="Comic Sans MS" charset="0"/>
              </a:rPr>
              <a:pPr/>
              <a:t>53</a:t>
            </a:fld>
            <a:endParaRPr lang="en-US">
              <a:latin typeface="Comic Sans MS"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AF175805-D1E9-3E4E-B544-8A767D0A73E3}" type="slidenum">
              <a:rPr lang="en-US">
                <a:latin typeface="Comic Sans MS" charset="0"/>
              </a:rPr>
              <a:pPr/>
              <a:t>54</a:t>
            </a:fld>
            <a:endParaRPr lang="en-US">
              <a:latin typeface="Comic Sans MS"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134F8CA9-D2B3-8243-A349-3517C9C6C590}" type="slidenum">
              <a:rPr lang="en-US">
                <a:latin typeface="Comic Sans MS" charset="0"/>
              </a:rPr>
              <a:pPr/>
              <a:t>55</a:t>
            </a:fld>
            <a:endParaRPr lang="en-US">
              <a:latin typeface="Comic Sans MS"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438DE5C5-B3D1-744B-8933-A5902B962CFA}" type="slidenum">
              <a:rPr lang="en-US">
                <a:latin typeface="Comic Sans MS" charset="0"/>
              </a:rPr>
              <a:pPr/>
              <a:t>5</a:t>
            </a:fld>
            <a:endParaRPr lang="en-US">
              <a:latin typeface="Comic Sans MS"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0FCF7BB0-7D5F-2E40-947B-BF3D2EFAC5CE}" type="slidenum">
              <a:rPr lang="en-US">
                <a:latin typeface="Comic Sans MS" charset="0"/>
              </a:rPr>
              <a:pPr/>
              <a:t>57</a:t>
            </a:fld>
            <a:endParaRPr lang="en-US">
              <a:latin typeface="Comic Sans MS"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CE532F37-7F64-C443-8D5E-D46B263B594D}" type="slidenum">
              <a:rPr lang="en-US">
                <a:latin typeface="Comic Sans MS" charset="0"/>
              </a:rPr>
              <a:pPr/>
              <a:t>58</a:t>
            </a:fld>
            <a:endParaRPr lang="en-US">
              <a:latin typeface="Comic Sans MS"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6AA401AB-CA99-F04B-8409-1D0F878F2D1C}" type="slidenum">
              <a:rPr lang="en-US">
                <a:latin typeface="Comic Sans MS" charset="0"/>
              </a:rPr>
              <a:pPr/>
              <a:t>59</a:t>
            </a:fld>
            <a:endParaRPr lang="en-US">
              <a:latin typeface="Comic Sans MS"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CA62A9F9-3677-D043-A4AC-852993747B05}" type="slidenum">
              <a:rPr lang="en-US">
                <a:latin typeface="Comic Sans MS" charset="0"/>
              </a:rPr>
              <a:pPr/>
              <a:t>60</a:t>
            </a:fld>
            <a:endParaRPr lang="en-US">
              <a:latin typeface="Comic Sans MS"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0E9960E0-B270-174F-BE5E-C8FC91F669A9}" type="slidenum">
              <a:rPr lang="en-US">
                <a:latin typeface="Comic Sans MS" charset="0"/>
              </a:rPr>
              <a:pPr/>
              <a:t>61</a:t>
            </a:fld>
            <a:endParaRPr lang="en-US">
              <a:latin typeface="Comic Sans MS"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BCD2E665-554E-3D4A-B627-D52AB309CE94}" type="slidenum">
              <a:rPr lang="en-US">
                <a:latin typeface="Comic Sans MS" charset="0"/>
              </a:rPr>
              <a:pPr/>
              <a:t>62</a:t>
            </a:fld>
            <a:endParaRPr lang="en-US">
              <a:latin typeface="Comic Sans MS"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5F7AFCD2-55E6-EE44-8C50-9B9A8D8911CD}" type="slidenum">
              <a:rPr lang="en-US">
                <a:latin typeface="Comic Sans MS" charset="0"/>
              </a:rPr>
              <a:pPr/>
              <a:t>68</a:t>
            </a:fld>
            <a:endParaRPr lang="en-US">
              <a:latin typeface="Comic Sans MS"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7AEE9D78-8DB2-8344-A5CF-F0AF70DE46DA}" type="slidenum">
              <a:rPr lang="en-US">
                <a:latin typeface="Comic Sans MS" charset="0"/>
              </a:rPr>
              <a:pPr/>
              <a:t>69</a:t>
            </a:fld>
            <a:endParaRPr lang="en-US">
              <a:latin typeface="Comic Sans MS"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5E87C017-C1BD-8C4C-9ED3-62FDD652535B}" type="slidenum">
              <a:rPr lang="en-US">
                <a:latin typeface="Comic Sans MS" charset="0"/>
              </a:rPr>
              <a:pPr/>
              <a:t>70</a:t>
            </a:fld>
            <a:endParaRPr lang="en-US">
              <a:latin typeface="Comic Sans MS"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DEB0BE54-9AB6-BD46-BC51-7CC319621757}" type="slidenum">
              <a:rPr lang="en-US">
                <a:latin typeface="Comic Sans MS" charset="0"/>
              </a:rPr>
              <a:pPr/>
              <a:t>71</a:t>
            </a:fld>
            <a:endParaRPr lang="en-US">
              <a:latin typeface="Comic Sans MS"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27D08194-E9D2-6B4F-BBD4-13EAF7FACB56}" type="slidenum">
              <a:rPr lang="en-US">
                <a:latin typeface="Comic Sans MS" charset="0"/>
              </a:rPr>
              <a:pPr/>
              <a:t>6</a:t>
            </a:fld>
            <a:endParaRPr lang="en-US">
              <a:latin typeface="Comic Sans MS"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DFA55ACD-8FD4-B740-9518-E078736FA0D0}" type="slidenum">
              <a:rPr lang="en-US">
                <a:latin typeface="Comic Sans MS" charset="0"/>
              </a:rPr>
              <a:pPr/>
              <a:t>74</a:t>
            </a:fld>
            <a:endParaRPr lang="en-US">
              <a:latin typeface="Comic Sans MS"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929E1AB6-7C3D-5744-9517-622B75A03377}" type="slidenum">
              <a:rPr lang="en-US">
                <a:latin typeface="Comic Sans MS" charset="0"/>
              </a:rPr>
              <a:pPr/>
              <a:t>75</a:t>
            </a:fld>
            <a:endParaRPr lang="en-US">
              <a:latin typeface="Comic Sans MS"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7D2C8EDD-C492-3543-ABE1-F9B4EA7D3E90}" type="slidenum">
              <a:rPr lang="en-US">
                <a:latin typeface="Comic Sans MS" charset="0"/>
              </a:rPr>
              <a:pPr/>
              <a:t>76</a:t>
            </a:fld>
            <a:endParaRPr lang="en-US">
              <a:latin typeface="Comic Sans MS"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99387F63-B92D-364D-96FA-81B716FB4837}" type="slidenum">
              <a:rPr lang="en-US">
                <a:latin typeface="Comic Sans MS" charset="0"/>
              </a:rPr>
              <a:pPr/>
              <a:t>77</a:t>
            </a:fld>
            <a:endParaRPr lang="en-US">
              <a:latin typeface="Comic Sans MS"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45ABD6D9-1A28-0846-9DC9-2BF8AE880D78}" type="slidenum">
              <a:rPr lang="en-US">
                <a:latin typeface="Comic Sans MS" charset="0"/>
              </a:rPr>
              <a:pPr/>
              <a:t>80</a:t>
            </a:fld>
            <a:endParaRPr lang="en-US">
              <a:latin typeface="Comic Sans MS"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C0692933-CBAD-2143-9FC1-17ED475884B1}" type="slidenum">
              <a:rPr lang="en-US">
                <a:latin typeface="Comic Sans MS" charset="0"/>
              </a:rPr>
              <a:pPr/>
              <a:t>81</a:t>
            </a:fld>
            <a:endParaRPr lang="en-US">
              <a:latin typeface="Comic Sans MS"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69A3A6A6-73ED-E54A-B3DD-D8C4A6C8C9FA}" type="slidenum">
              <a:rPr lang="en-US">
                <a:latin typeface="Comic Sans MS" charset="0"/>
              </a:rPr>
              <a:pPr/>
              <a:t>82</a:t>
            </a:fld>
            <a:endParaRPr lang="en-US">
              <a:latin typeface="Comic Sans MS"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EF9C8985-54BF-FF41-9EBF-B5C466DF5A74}" type="slidenum">
              <a:rPr lang="en-US">
                <a:latin typeface="Comic Sans MS" charset="0"/>
              </a:rPr>
              <a:pPr/>
              <a:t>83</a:t>
            </a:fld>
            <a:endParaRPr lang="en-US">
              <a:latin typeface="Comic Sans MS"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2B1FD0EC-AB31-5B48-8857-C057F6817F30}" type="slidenum">
              <a:rPr lang="en-US">
                <a:latin typeface="Comic Sans MS" charset="0"/>
              </a:rPr>
              <a:pPr/>
              <a:t>84</a:t>
            </a:fld>
            <a:endParaRPr lang="en-US">
              <a:latin typeface="Comic Sans MS"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A1FDDB72-E8E5-084E-9667-08CAE97559DF}" type="slidenum">
              <a:rPr lang="en-US">
                <a:latin typeface="Comic Sans MS" charset="0"/>
              </a:rPr>
              <a:pPr/>
              <a:t>85</a:t>
            </a:fld>
            <a:endParaRPr lang="en-US">
              <a:latin typeface="Comic Sans MS"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0633043D-19F8-4447-B297-9A21BCD08365}" type="slidenum">
              <a:rPr lang="en-US">
                <a:latin typeface="Comic Sans MS" charset="0"/>
              </a:rPr>
              <a:pPr/>
              <a:t>7</a:t>
            </a:fld>
            <a:endParaRPr lang="en-US">
              <a:latin typeface="Comic Sans MS"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3A17AE26-B228-DB45-848F-F56B47CEA199}" type="slidenum">
              <a:rPr lang="en-US">
                <a:latin typeface="Comic Sans MS" charset="0"/>
              </a:rPr>
              <a:pPr/>
              <a:t>86</a:t>
            </a:fld>
            <a:endParaRPr lang="en-US">
              <a:latin typeface="Comic Sans MS"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198D91CA-ADCA-6640-B4A8-B5F2E09BC638}" type="slidenum">
              <a:rPr lang="en-US">
                <a:latin typeface="Comic Sans MS" charset="0"/>
              </a:rPr>
              <a:pPr/>
              <a:t>87</a:t>
            </a:fld>
            <a:endParaRPr lang="en-US">
              <a:latin typeface="Comic Sans MS"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9705C1BF-9BCE-BA4B-A75C-EFA01D33BFD0}" type="slidenum">
              <a:rPr lang="en-US">
                <a:latin typeface="Comic Sans MS" charset="0"/>
              </a:rPr>
              <a:pPr/>
              <a:t>88</a:t>
            </a:fld>
            <a:endParaRPr lang="en-US">
              <a:latin typeface="Comic Sans MS"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7B4C32A2-26C8-5B47-90F6-5F367F0C3189}" type="slidenum">
              <a:rPr lang="en-US">
                <a:latin typeface="Comic Sans MS" charset="0"/>
              </a:rPr>
              <a:pPr/>
              <a:t>90</a:t>
            </a:fld>
            <a:endParaRPr lang="en-US">
              <a:latin typeface="Comic Sans MS"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73D749D1-787F-1B4F-8D36-D3C089B4AD4A}" type="slidenum">
              <a:rPr lang="en-US">
                <a:latin typeface="Comic Sans MS" charset="0"/>
              </a:rPr>
              <a:pPr/>
              <a:t>91</a:t>
            </a:fld>
            <a:endParaRPr lang="en-US">
              <a:latin typeface="Comic Sans MS" charset="0"/>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C4CC9F14-C1B2-8E41-B71F-E97638F5889B}" type="slidenum">
              <a:rPr lang="en-US">
                <a:latin typeface="Comic Sans MS" charset="0"/>
              </a:rPr>
              <a:pPr/>
              <a:t>92</a:t>
            </a:fld>
            <a:endParaRPr lang="en-US">
              <a:latin typeface="Comic Sans MS"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CE1594AB-FF88-A44C-8B39-D22C310FC36F}" type="slidenum">
              <a:rPr lang="en-US">
                <a:latin typeface="Comic Sans MS" charset="0"/>
              </a:rPr>
              <a:pPr/>
              <a:t>93</a:t>
            </a:fld>
            <a:endParaRPr lang="en-US">
              <a:latin typeface="Comic Sans MS"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98A0ACB5-4D59-2F44-A542-871076C001FC}" type="slidenum">
              <a:rPr lang="en-US">
                <a:latin typeface="Comic Sans MS" charset="0"/>
              </a:rPr>
              <a:pPr/>
              <a:t>94</a:t>
            </a:fld>
            <a:endParaRPr lang="en-US">
              <a:latin typeface="Comic Sans MS" charset="0"/>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9B7D896F-163F-4C4E-A02F-ECF5591A2C9D}" type="slidenum">
              <a:rPr lang="en-US">
                <a:latin typeface="Comic Sans MS" charset="0"/>
              </a:rPr>
              <a:pPr/>
              <a:t>95</a:t>
            </a:fld>
            <a:endParaRPr lang="en-US">
              <a:latin typeface="Comic Sans MS" charset="0"/>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7659051B-A1DD-AB4A-9DB7-B8C7BC92FBD6}" type="slidenum">
              <a:rPr lang="en-US">
                <a:latin typeface="Comic Sans MS" charset="0"/>
              </a:rPr>
              <a:pPr/>
              <a:t>96</a:t>
            </a:fld>
            <a:endParaRPr lang="en-US">
              <a:latin typeface="Comic Sans MS" charset="0"/>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EFF7CC02-AAAC-594A-BDF6-BFA4B71C072A}" type="slidenum">
              <a:rPr lang="en-US">
                <a:latin typeface="Comic Sans MS" charset="0"/>
              </a:rPr>
              <a:pPr/>
              <a:t>8</a:t>
            </a:fld>
            <a:endParaRPr lang="en-US">
              <a:latin typeface="Comic Sans MS"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0D38C696-D370-A944-9D10-88C2F3B31376}" type="slidenum">
              <a:rPr lang="en-US">
                <a:latin typeface="Comic Sans MS" charset="0"/>
              </a:rPr>
              <a:pPr/>
              <a:t>97</a:t>
            </a:fld>
            <a:endParaRPr lang="en-US">
              <a:latin typeface="Comic Sans MS"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36C67B02-7F18-024C-8410-3A3B99BEA500}" type="slidenum">
              <a:rPr lang="en-US">
                <a:latin typeface="Comic Sans MS" charset="0"/>
              </a:rPr>
              <a:pPr/>
              <a:t>98</a:t>
            </a:fld>
            <a:endParaRPr lang="en-US">
              <a:latin typeface="Comic Sans MS"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58D7B118-B608-7A47-B367-A0E83A04F6D6}" type="slidenum">
              <a:rPr lang="en-US">
                <a:latin typeface="Comic Sans MS" charset="0"/>
              </a:rPr>
              <a:pPr/>
              <a:t>99</a:t>
            </a:fld>
            <a:endParaRPr lang="en-US">
              <a:latin typeface="Comic Sans MS"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49B1B94F-97A6-0242-B935-72247F3A96D6}" type="slidenum">
              <a:rPr lang="en-US">
                <a:latin typeface="Comic Sans MS" charset="0"/>
              </a:rPr>
              <a:pPr/>
              <a:t>100</a:t>
            </a:fld>
            <a:endParaRPr lang="en-US">
              <a:latin typeface="Comic Sans MS" charset="0"/>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3858FB2B-C27B-4846-A78C-486240785F68}" type="slidenum">
              <a:rPr lang="en-US">
                <a:latin typeface="Comic Sans MS" charset="0"/>
              </a:rPr>
              <a:pPr/>
              <a:t>101</a:t>
            </a:fld>
            <a:endParaRPr lang="en-US">
              <a:latin typeface="Comic Sans MS" charset="0"/>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0A714D40-0A0F-F14E-B931-ED1D271446EB}" type="slidenum">
              <a:rPr lang="en-US">
                <a:latin typeface="Comic Sans MS" charset="0"/>
              </a:rPr>
              <a:pPr/>
              <a:t>102</a:t>
            </a:fld>
            <a:endParaRPr lang="en-US">
              <a:latin typeface="Comic Sans MS" charset="0"/>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5C2A1C16-6DE0-A141-B93F-63292CB41DE5}" type="slidenum">
              <a:rPr lang="en-US">
                <a:latin typeface="Comic Sans MS" charset="0"/>
              </a:rPr>
              <a:pPr/>
              <a:t>9</a:t>
            </a:fld>
            <a:endParaRPr lang="en-US">
              <a:latin typeface="Comic Sans MS"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5C930334-D842-C84C-BC67-5B174B74B67D}" type="slidenum">
              <a:rPr lang="en-US">
                <a:latin typeface="Comic Sans MS" charset="0"/>
              </a:rPr>
              <a:pPr/>
              <a:t>10</a:t>
            </a:fld>
            <a:endParaRPr lang="en-US">
              <a:latin typeface="Comic Sans MS"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s-ES_tradnl">
              <a:latin typeface="Times"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s-ES_tradn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85E41C-0983-F14C-B017-1854363BD37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C6C32F-E2B0-0049-8334-8A6E85B8983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s-ES_tradnl"/>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FF4C54-55CB-7E42-BAC2-C18EA04F5A0B}"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s-ES_tradnl"/>
          </a:p>
        </p:txBody>
      </p:sp>
      <p:sp>
        <p:nvSpPr>
          <p:cNvPr id="3" name="Table Placeholder 2"/>
          <p:cNvSpPr>
            <a:spLocks noGrp="1"/>
          </p:cNvSpPr>
          <p:nvPr>
            <p:ph type="tbl" idx="1"/>
          </p:nvPr>
        </p:nvSpPr>
        <p:spPr>
          <a:xfrm>
            <a:off x="685800" y="1981200"/>
            <a:ext cx="7772400" cy="4114800"/>
          </a:xfrm>
        </p:spPr>
        <p:txBody>
          <a:bodyPr/>
          <a:lstStyle/>
          <a:p>
            <a:pPr lvl="0"/>
            <a:endParaRPr lang="es-ES_tradnl"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FCAE47-F143-2843-B2F8-F21F0F54566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698C37-25A4-D84B-8BB9-858282E308C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ES_trad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681999-03EA-5145-B125-A68107C5570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220C22-6DB3-7649-AED5-6BEB792CD8B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s-ES_trad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C1B635A-9A6B-8C41-91DE-BE268303257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A058142-59D3-3C48-8A33-6EA48DFAB84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FE95F59-B3B4-E34C-A2EA-04C060386DA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s-ES_trad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8DA9CC-F862-6140-B1A7-F06529F8206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s-ES_trad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25F936-DF12-6649-8888-2E6B6BD268E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B01EDF58-1797-6C49-9F98-1BAE2099693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pitchFamily="-110" charset="0"/>
        </a:defRPr>
      </a:lvl6pPr>
      <a:lvl7pPr marL="914400" algn="ctr" rtl="0" fontAlgn="base">
        <a:spcBef>
          <a:spcPct val="0"/>
        </a:spcBef>
        <a:spcAft>
          <a:spcPct val="0"/>
        </a:spcAft>
        <a:defRPr sz="4400">
          <a:solidFill>
            <a:schemeClr val="tx2"/>
          </a:solidFill>
          <a:latin typeface="Times" pitchFamily="-110" charset="0"/>
        </a:defRPr>
      </a:lvl7pPr>
      <a:lvl8pPr marL="1371600" algn="ctr" rtl="0" fontAlgn="base">
        <a:spcBef>
          <a:spcPct val="0"/>
        </a:spcBef>
        <a:spcAft>
          <a:spcPct val="0"/>
        </a:spcAft>
        <a:defRPr sz="4400">
          <a:solidFill>
            <a:schemeClr val="tx2"/>
          </a:solidFill>
          <a:latin typeface="Times" pitchFamily="-110" charset="0"/>
        </a:defRPr>
      </a:lvl8pPr>
      <a:lvl9pPr marL="1828800" algn="ctr" rtl="0" fontAlgn="base">
        <a:spcBef>
          <a:spcPct val="0"/>
        </a:spcBef>
        <a:spcAft>
          <a:spcPct val="0"/>
        </a:spcAft>
        <a:defRPr sz="4400">
          <a:solidFill>
            <a:schemeClr val="tx2"/>
          </a:solidFill>
          <a:latin typeface="Times"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2.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128.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emf"/><Relationship Id="rId3"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1.bin"/><Relationship Id="rId5" Type="http://schemas.openxmlformats.org/officeDocument/2006/relationships/image" Target="../media/image28.emf"/><Relationship Id="rId6" Type="http://schemas.openxmlformats.org/officeDocument/2006/relationships/image" Target="../media/image29.jpe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eg"/><Relationship Id="rId5" Type="http://schemas.openxmlformats.org/officeDocument/2006/relationships/image" Target="../media/image40.jpeg"/><Relationship Id="rId6" Type="http://schemas.openxmlformats.org/officeDocument/2006/relationships/image" Target="../media/image41.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20.jpeg"/><Relationship Id="rId6"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4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4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eg"/><Relationship Id="rId3"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6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6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6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6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6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6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 Id="rId3" Type="http://schemas.openxmlformats.org/officeDocument/2006/relationships/image" Target="../media/image6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6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5"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pn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7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69.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85.jpe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1.jpeg"/></Relationships>
</file>

<file path=ppt/slides/_rels/slide70.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5" Type="http://schemas.openxmlformats.org/officeDocument/2006/relationships/image" Target="../media/image88.jpe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71.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pn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png"/></Relationships>
</file>

<file path=ppt/slides/_rels/slide73.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7.xml"/><Relationship Id="rId2" Type="http://schemas.openxmlformats.org/officeDocument/2006/relationships/image" Target="../media/image9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76.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77.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98.jpeg"/><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9.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104.emf"/><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81.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jpeg"/><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82.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107.jpeg"/><Relationship Id="rId5" Type="http://schemas.openxmlformats.org/officeDocument/2006/relationships/image" Target="../media/image108.jpeg"/><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83.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110.jpeg"/><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111.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11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hyperlink" Target="http://www.skepticsannotatedbible.com/lev/notes.html%2311:2"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116.png"/><Relationship Id="rId1" Type="http://schemas.openxmlformats.org/officeDocument/2006/relationships/slideLayout" Target="../slideLayouts/slideLayout7.xml"/><Relationship Id="rId2" Type="http://schemas.openxmlformats.org/officeDocument/2006/relationships/image" Target="../media/image1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119.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120.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121.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122.jpeg"/></Relationships>
</file>

<file path=ppt/slides/_rels/slide95.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125.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s>
</file>

<file path=ppt/slides/_rels/slide99.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jpeg"/><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830388" y="538163"/>
            <a:ext cx="5611812" cy="701675"/>
          </a:xfrm>
          <a:prstGeom prst="rect">
            <a:avLst/>
          </a:prstGeom>
          <a:noFill/>
          <a:ln w="9525">
            <a:noFill/>
            <a:miter lim="800000"/>
            <a:headEnd/>
            <a:tailEnd/>
          </a:ln>
        </p:spPr>
        <p:txBody>
          <a:bodyPr wrap="none">
            <a:prstTxWarp prst="textNoShape">
              <a:avLst/>
            </a:prstTxWarp>
            <a:spAutoFit/>
          </a:bodyPr>
          <a:lstStyle/>
          <a:p>
            <a:pPr algn="ctr"/>
            <a:r>
              <a:rPr lang="en-US" sz="4000"/>
              <a:t>Nutrition and</a:t>
            </a:r>
            <a:r>
              <a:rPr lang="en-US"/>
              <a:t> </a:t>
            </a:r>
            <a:r>
              <a:rPr lang="en-US" sz="4000"/>
              <a:t>digestion</a:t>
            </a:r>
            <a:endParaRPr lang="en-US"/>
          </a:p>
        </p:txBody>
      </p:sp>
      <p:sp>
        <p:nvSpPr>
          <p:cNvPr id="15363" name="Rectangle 3"/>
          <p:cNvSpPr>
            <a:spLocks noChangeArrowheads="1"/>
          </p:cNvSpPr>
          <p:nvPr/>
        </p:nvSpPr>
        <p:spPr bwMode="auto">
          <a:xfrm>
            <a:off x="955675" y="1565275"/>
            <a:ext cx="184150" cy="457200"/>
          </a:xfrm>
          <a:prstGeom prst="rect">
            <a:avLst/>
          </a:prstGeom>
          <a:noFill/>
          <a:ln w="9525">
            <a:noFill/>
            <a:miter lim="800000"/>
            <a:headEnd/>
            <a:tailEnd/>
          </a:ln>
        </p:spPr>
        <p:txBody>
          <a:bodyPr wrap="none">
            <a:prstTxWarp prst="textNoShape">
              <a:avLst/>
            </a:prstTxWarp>
            <a:spAutoFit/>
          </a:bodyPr>
          <a:lstStyle/>
          <a:p>
            <a:endParaRPr lang="es-ES_tradnl"/>
          </a:p>
        </p:txBody>
      </p:sp>
      <p:pic>
        <p:nvPicPr>
          <p:cNvPr id="15364" name="Picture 4"/>
          <p:cNvPicPr>
            <a:picLocks noChangeAspect="1" noChangeArrowheads="1"/>
          </p:cNvPicPr>
          <p:nvPr/>
        </p:nvPicPr>
        <p:blipFill>
          <a:blip r:embed="rId3"/>
          <a:srcRect/>
          <a:stretch>
            <a:fillRect/>
          </a:stretch>
        </p:blipFill>
        <p:spPr bwMode="auto">
          <a:xfrm>
            <a:off x="2057400" y="1905000"/>
            <a:ext cx="4470400" cy="3863975"/>
          </a:xfrm>
          <a:prstGeom prst="rect">
            <a:avLst/>
          </a:prstGeom>
          <a:noFill/>
          <a:ln w="9525">
            <a:noFill/>
            <a:miter lim="800000"/>
            <a:headEnd/>
            <a:tailEnd/>
          </a:ln>
        </p:spPr>
      </p:pic>
      <p:sp>
        <p:nvSpPr>
          <p:cNvPr id="15365" name="Rectangle 5"/>
          <p:cNvSpPr>
            <a:spLocks noChangeArrowheads="1"/>
          </p:cNvSpPr>
          <p:nvPr/>
        </p:nvSpPr>
        <p:spPr bwMode="auto">
          <a:xfrm>
            <a:off x="141288" y="5943600"/>
            <a:ext cx="9151937" cy="461963"/>
          </a:xfrm>
          <a:prstGeom prst="rect">
            <a:avLst/>
          </a:prstGeom>
          <a:noFill/>
          <a:ln w="9525">
            <a:noFill/>
            <a:miter lim="800000"/>
            <a:headEnd/>
            <a:tailEnd/>
          </a:ln>
        </p:spPr>
        <p:txBody>
          <a:bodyPr wrap="none">
            <a:prstTxWarp prst="textNoShape">
              <a:avLst/>
            </a:prstTxWarp>
            <a:spAutoFit/>
          </a:bodyPr>
          <a:lstStyle/>
          <a:p>
            <a:r>
              <a:rPr lang="en-US"/>
              <a:t>Please read chapter 43 in your text from one end to the other</a:t>
            </a:r>
          </a:p>
        </p:txBody>
      </p:sp>
      <p:sp>
        <p:nvSpPr>
          <p:cNvPr id="6" name="Slide Number Placeholder 5"/>
          <p:cNvSpPr>
            <a:spLocks noGrp="1"/>
          </p:cNvSpPr>
          <p:nvPr>
            <p:ph type="sldNum" sz="quarter" idx="12"/>
          </p:nvPr>
        </p:nvSpPr>
        <p:spPr/>
        <p:txBody>
          <a:bodyPr/>
          <a:lstStyle/>
          <a:p>
            <a:pPr>
              <a:defRPr/>
            </a:pPr>
            <a:fld id="{1FE95F59-B3B4-E34C-A2EA-04C060386DAD}" type="slidenum">
              <a:rPr lang="en-US" smtClean="0"/>
              <a:pPr>
                <a:defRPr/>
              </a:pPr>
              <a:t>1</a:t>
            </a:fld>
            <a:endParaRPr lang="en-US"/>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2065338" y="887413"/>
            <a:ext cx="184150" cy="457200"/>
          </a:xfrm>
          <a:prstGeom prst="rect">
            <a:avLst/>
          </a:prstGeom>
          <a:noFill/>
          <a:ln w="9525">
            <a:noFill/>
            <a:miter lim="800000"/>
            <a:headEnd/>
            <a:tailEnd/>
          </a:ln>
        </p:spPr>
        <p:txBody>
          <a:bodyPr wrap="none">
            <a:prstTxWarp prst="textNoShape">
              <a:avLst/>
            </a:prstTxWarp>
            <a:spAutoFit/>
          </a:bodyPr>
          <a:lstStyle/>
          <a:p>
            <a:endParaRPr lang="es-ES_tradnl"/>
          </a:p>
        </p:txBody>
      </p:sp>
      <p:sp>
        <p:nvSpPr>
          <p:cNvPr id="31747" name="Rectangle 3"/>
          <p:cNvSpPr>
            <a:spLocks noChangeArrowheads="1"/>
          </p:cNvSpPr>
          <p:nvPr/>
        </p:nvSpPr>
        <p:spPr bwMode="auto">
          <a:xfrm>
            <a:off x="1676400" y="0"/>
            <a:ext cx="6470650" cy="457200"/>
          </a:xfrm>
          <a:prstGeom prst="rect">
            <a:avLst/>
          </a:prstGeom>
          <a:noFill/>
          <a:ln w="9525">
            <a:noFill/>
            <a:miter lim="800000"/>
            <a:headEnd/>
            <a:tailEnd/>
          </a:ln>
        </p:spPr>
        <p:txBody>
          <a:bodyPr wrap="none">
            <a:prstTxWarp prst="textNoShape">
              <a:avLst/>
            </a:prstTxWarp>
            <a:spAutoFit/>
          </a:bodyPr>
          <a:lstStyle/>
          <a:p>
            <a:r>
              <a:rPr lang="en-US"/>
              <a:t>Some nutrients are indispensable (essential)</a:t>
            </a:r>
          </a:p>
        </p:txBody>
      </p:sp>
      <p:sp>
        <p:nvSpPr>
          <p:cNvPr id="31748" name="Rectangle 5"/>
          <p:cNvSpPr>
            <a:spLocks noChangeArrowheads="1"/>
          </p:cNvSpPr>
          <p:nvPr/>
        </p:nvSpPr>
        <p:spPr bwMode="auto">
          <a:xfrm>
            <a:off x="190500" y="533400"/>
            <a:ext cx="8953500" cy="1311275"/>
          </a:xfrm>
          <a:prstGeom prst="rect">
            <a:avLst/>
          </a:prstGeom>
          <a:noFill/>
          <a:ln w="9525">
            <a:noFill/>
            <a:miter lim="800000"/>
            <a:headEnd/>
            <a:tailEnd/>
          </a:ln>
        </p:spPr>
        <p:txBody>
          <a:bodyPr>
            <a:prstTxWarp prst="textNoShape">
              <a:avLst/>
            </a:prstTxWarp>
            <a:spAutoFit/>
          </a:bodyPr>
          <a:lstStyle/>
          <a:p>
            <a:r>
              <a:rPr lang="en-US" sz="2000"/>
              <a:t>Indispensable means that the animals cannot synthesize them in sufficient amounts and hence it must obtain them in food. A nutrient can be indispensable because the animal lacks the metabolic pathway to make it, or because it has limited ability to make enough of the nutrient.</a:t>
            </a:r>
            <a:endParaRPr lang="en-US"/>
          </a:p>
        </p:txBody>
      </p:sp>
      <p:pic>
        <p:nvPicPr>
          <p:cNvPr id="31749" name="Picture 6"/>
          <p:cNvPicPr>
            <a:picLocks noChangeAspect="1" noChangeArrowheads="1"/>
          </p:cNvPicPr>
          <p:nvPr/>
        </p:nvPicPr>
        <p:blipFill>
          <a:blip r:embed="rId3"/>
          <a:srcRect/>
          <a:stretch>
            <a:fillRect/>
          </a:stretch>
        </p:blipFill>
        <p:spPr bwMode="auto">
          <a:xfrm>
            <a:off x="2057400" y="2133600"/>
            <a:ext cx="5715000" cy="3451225"/>
          </a:xfrm>
          <a:prstGeom prst="rect">
            <a:avLst/>
          </a:prstGeom>
          <a:noFill/>
          <a:ln w="9525">
            <a:noFill/>
            <a:miter lim="800000"/>
            <a:headEnd/>
            <a:tailEnd/>
          </a:ln>
        </p:spPr>
      </p:pic>
      <p:sp>
        <p:nvSpPr>
          <p:cNvPr id="31750" name="Rectangle 7"/>
          <p:cNvSpPr>
            <a:spLocks noChangeArrowheads="1"/>
          </p:cNvSpPr>
          <p:nvPr/>
        </p:nvSpPr>
        <p:spPr bwMode="auto">
          <a:xfrm>
            <a:off x="0" y="5489575"/>
            <a:ext cx="9144000" cy="1187450"/>
          </a:xfrm>
          <a:prstGeom prst="rect">
            <a:avLst/>
          </a:prstGeom>
          <a:noFill/>
          <a:ln w="9525">
            <a:noFill/>
            <a:miter lim="800000"/>
            <a:headEnd/>
            <a:tailEnd/>
          </a:ln>
        </p:spPr>
        <p:txBody>
          <a:bodyPr>
            <a:prstTxWarp prst="textNoShape">
              <a:avLst/>
            </a:prstTxWarp>
            <a:spAutoFit/>
          </a:bodyPr>
          <a:lstStyle/>
          <a:p>
            <a:r>
              <a:rPr lang="en-US"/>
              <a:t>There are 8 indispensable amino acids but a few others are</a:t>
            </a:r>
          </a:p>
          <a:p>
            <a:r>
              <a:rPr lang="en-US"/>
              <a:t>“conditionally indispensable” (arginine is indispensable in cats and can be indispensable during wound/burn healing). </a:t>
            </a:r>
          </a:p>
        </p:txBody>
      </p:sp>
      <p:sp>
        <p:nvSpPr>
          <p:cNvPr id="7" name="TextBox 1"/>
          <p:cNvSpPr txBox="1">
            <a:spLocks noChangeArrowheads="1"/>
          </p:cNvSpPr>
          <p:nvPr/>
        </p:nvSpPr>
        <p:spPr bwMode="auto">
          <a:xfrm>
            <a:off x="228600" y="2133600"/>
            <a:ext cx="3006725" cy="461963"/>
          </a:xfrm>
          <a:prstGeom prst="rect">
            <a:avLst/>
          </a:prstGeom>
          <a:noFill/>
          <a:ln w="9525">
            <a:noFill/>
            <a:miter lim="800000"/>
            <a:headEnd/>
            <a:tailEnd/>
          </a:ln>
        </p:spPr>
        <p:txBody>
          <a:bodyPr wrap="none">
            <a:prstTxWarp prst="textNoShape">
              <a:avLst/>
            </a:prstTxWarp>
            <a:spAutoFit/>
          </a:bodyPr>
          <a:lstStyle/>
          <a:p>
            <a:r>
              <a:rPr lang="es-ES_tradnl" dirty="0">
                <a:solidFill>
                  <a:srgbClr val="FF0000"/>
                </a:solidFill>
              </a:rPr>
              <a:t>BROAD PRINCIPLE</a:t>
            </a:r>
          </a:p>
        </p:txBody>
      </p:sp>
      <p:sp>
        <p:nvSpPr>
          <p:cNvPr id="8" name="Slide Number Placeholder 7"/>
          <p:cNvSpPr>
            <a:spLocks noGrp="1"/>
          </p:cNvSpPr>
          <p:nvPr>
            <p:ph type="sldNum" sz="quarter" idx="12"/>
          </p:nvPr>
        </p:nvSpPr>
        <p:spPr/>
        <p:txBody>
          <a:bodyPr/>
          <a:lstStyle/>
          <a:p>
            <a:pPr>
              <a:defRPr/>
            </a:pPr>
            <a:fld id="{1FE95F59-B3B4-E34C-A2EA-04C060386DAD}" type="slidenum">
              <a:rPr lang="en-US" smtClean="0"/>
              <a:pPr>
                <a:defRPr/>
              </a:pPr>
              <a:t>10</a:t>
            </a:fld>
            <a:endParaRPr lang="en-US"/>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3"/>
          <a:srcRect/>
          <a:stretch>
            <a:fillRect/>
          </a:stretch>
        </p:blipFill>
        <p:spPr bwMode="auto">
          <a:xfrm>
            <a:off x="1524000" y="1600200"/>
            <a:ext cx="5854700" cy="4038600"/>
          </a:xfrm>
          <a:prstGeom prst="rect">
            <a:avLst/>
          </a:prstGeom>
          <a:noFill/>
          <a:ln w="9525">
            <a:noFill/>
            <a:miter lim="800000"/>
            <a:headEnd/>
            <a:tailEnd/>
          </a:ln>
        </p:spPr>
      </p:pic>
      <p:sp>
        <p:nvSpPr>
          <p:cNvPr id="183299" name="Rectangle 3"/>
          <p:cNvSpPr>
            <a:spLocks noChangeArrowheads="1"/>
          </p:cNvSpPr>
          <p:nvPr/>
        </p:nvSpPr>
        <p:spPr bwMode="auto">
          <a:xfrm>
            <a:off x="1819275" y="492125"/>
            <a:ext cx="6715125" cy="822325"/>
          </a:xfrm>
          <a:prstGeom prst="rect">
            <a:avLst/>
          </a:prstGeom>
          <a:noFill/>
          <a:ln w="9525">
            <a:noFill/>
            <a:miter lim="800000"/>
            <a:headEnd/>
            <a:tailEnd/>
          </a:ln>
        </p:spPr>
        <p:txBody>
          <a:bodyPr>
            <a:prstTxWarp prst="textNoShape">
              <a:avLst/>
            </a:prstTxWarp>
            <a:spAutoFit/>
          </a:bodyPr>
          <a:lstStyle/>
          <a:p>
            <a:r>
              <a:rPr lang="en-US"/>
              <a:t>Important message: do not swallow anything bigger than yourself!</a:t>
            </a:r>
          </a:p>
        </p:txBody>
      </p:sp>
      <p:sp>
        <p:nvSpPr>
          <p:cNvPr id="183300" name="Rectangle 4"/>
          <p:cNvSpPr>
            <a:spLocks noChangeArrowheads="1"/>
          </p:cNvSpPr>
          <p:nvPr/>
        </p:nvSpPr>
        <p:spPr bwMode="auto">
          <a:xfrm>
            <a:off x="838200" y="6019800"/>
            <a:ext cx="4748213" cy="461963"/>
          </a:xfrm>
          <a:prstGeom prst="rect">
            <a:avLst/>
          </a:prstGeom>
          <a:noFill/>
          <a:ln w="9525">
            <a:noFill/>
            <a:miter lim="800000"/>
            <a:headEnd/>
            <a:tailEnd/>
          </a:ln>
        </p:spPr>
        <p:txBody>
          <a:bodyPr wrap="none">
            <a:prstTxWarp prst="textNoShape">
              <a:avLst/>
            </a:prstTxWarp>
            <a:spAutoFit/>
          </a:bodyPr>
          <a:lstStyle/>
          <a:p>
            <a:r>
              <a:rPr lang="en-US"/>
              <a:t>Please start reading chapter 42</a:t>
            </a:r>
          </a:p>
        </p:txBody>
      </p:sp>
      <p:sp>
        <p:nvSpPr>
          <p:cNvPr id="5" name="Slide Number Placeholder 4"/>
          <p:cNvSpPr>
            <a:spLocks noGrp="1"/>
          </p:cNvSpPr>
          <p:nvPr>
            <p:ph type="sldNum" sz="quarter" idx="12"/>
          </p:nvPr>
        </p:nvSpPr>
        <p:spPr/>
        <p:txBody>
          <a:bodyPr/>
          <a:lstStyle/>
          <a:p>
            <a:pPr>
              <a:defRPr/>
            </a:pPr>
            <a:fld id="{1FE95F59-B3B4-E34C-A2EA-04C060386DAD}" type="slidenum">
              <a:rPr lang="en-US" smtClean="0"/>
              <a:pPr>
                <a:defRPr/>
              </a:pPr>
              <a:t>100</a:t>
            </a:fld>
            <a:endParaRPr lang="en-US"/>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ChangeArrowheads="1"/>
          </p:cNvSpPr>
          <p:nvPr/>
        </p:nvSpPr>
        <p:spPr bwMode="auto">
          <a:xfrm>
            <a:off x="3048000" y="0"/>
            <a:ext cx="2681288" cy="457200"/>
          </a:xfrm>
          <a:prstGeom prst="rect">
            <a:avLst/>
          </a:prstGeom>
          <a:noFill/>
          <a:ln w="9525">
            <a:noFill/>
            <a:miter lim="800000"/>
            <a:headEnd/>
            <a:tailEnd/>
          </a:ln>
        </p:spPr>
        <p:txBody>
          <a:bodyPr wrap="none">
            <a:prstTxWarp prst="textNoShape">
              <a:avLst/>
            </a:prstTxWarp>
            <a:spAutoFit/>
          </a:bodyPr>
          <a:lstStyle/>
          <a:p>
            <a:r>
              <a:rPr lang="en-US"/>
              <a:t>Review Questions</a:t>
            </a:r>
          </a:p>
        </p:txBody>
      </p:sp>
      <p:sp>
        <p:nvSpPr>
          <p:cNvPr id="185347" name="Rectangle 3"/>
          <p:cNvSpPr>
            <a:spLocks noChangeArrowheads="1"/>
          </p:cNvSpPr>
          <p:nvPr/>
        </p:nvSpPr>
        <p:spPr bwMode="auto">
          <a:xfrm>
            <a:off x="906463" y="923925"/>
            <a:ext cx="8008937" cy="457200"/>
          </a:xfrm>
          <a:prstGeom prst="rect">
            <a:avLst/>
          </a:prstGeom>
          <a:noFill/>
          <a:ln w="9525">
            <a:noFill/>
            <a:miter lim="800000"/>
            <a:headEnd/>
            <a:tailEnd/>
          </a:ln>
        </p:spPr>
        <p:txBody>
          <a:bodyPr>
            <a:prstTxWarp prst="textNoShape">
              <a:avLst/>
            </a:prstTxWarp>
            <a:spAutoFit/>
          </a:bodyPr>
          <a:lstStyle/>
          <a:p>
            <a:endParaRPr lang="es-ES_tradnl"/>
          </a:p>
        </p:txBody>
      </p:sp>
      <p:sp>
        <p:nvSpPr>
          <p:cNvPr id="185348" name="Rectangle 4"/>
          <p:cNvSpPr>
            <a:spLocks noChangeArrowheads="1"/>
          </p:cNvSpPr>
          <p:nvPr/>
        </p:nvSpPr>
        <p:spPr bwMode="auto">
          <a:xfrm>
            <a:off x="0" y="533400"/>
            <a:ext cx="8839200" cy="5203825"/>
          </a:xfrm>
          <a:prstGeom prst="rect">
            <a:avLst/>
          </a:prstGeom>
          <a:noFill/>
          <a:ln w="9525">
            <a:noFill/>
            <a:miter lim="800000"/>
            <a:headEnd/>
            <a:tailEnd/>
          </a:ln>
        </p:spPr>
        <p:txBody>
          <a:bodyPr>
            <a:prstTxWarp prst="textNoShape">
              <a:avLst/>
            </a:prstTxWarp>
            <a:spAutoFit/>
          </a:bodyPr>
          <a:lstStyle/>
          <a:p>
            <a:r>
              <a:rPr lang="en-US" sz="1200" dirty="0"/>
              <a:t>1) What are the two most important dietary </a:t>
            </a:r>
            <a:r>
              <a:rPr lang="en-US" sz="1200" dirty="0" err="1"/>
              <a:t>monosaccharides</a:t>
            </a:r>
            <a:r>
              <a:rPr lang="en-US" sz="1200" dirty="0"/>
              <a:t>? How many carbons do they have?</a:t>
            </a:r>
          </a:p>
          <a:p>
            <a:endParaRPr lang="en-US" sz="1200" dirty="0"/>
          </a:p>
          <a:p>
            <a:r>
              <a:rPr lang="en-US" sz="1200" dirty="0"/>
              <a:t>2) What are the </a:t>
            </a:r>
            <a:r>
              <a:rPr lang="en-US" sz="1200" dirty="0" err="1"/>
              <a:t>hexose</a:t>
            </a:r>
            <a:r>
              <a:rPr lang="en-US" sz="1200" dirty="0"/>
              <a:t> components of sucrose, maltose, and lactose?</a:t>
            </a:r>
          </a:p>
          <a:p>
            <a:endParaRPr lang="en-US" sz="1200" dirty="0"/>
          </a:p>
          <a:p>
            <a:r>
              <a:rPr lang="en-US" sz="1200" dirty="0"/>
              <a:t>3) Starch is the primary storage carbohydrate in _________________, whereas glycogen is the </a:t>
            </a:r>
            <a:r>
              <a:rPr lang="en-US" sz="1200" dirty="0" err="1"/>
              <a:t>prmary</a:t>
            </a:r>
            <a:r>
              <a:rPr lang="en-US" sz="1200" dirty="0"/>
              <a:t> storage carbohydrate in ___________________.</a:t>
            </a:r>
          </a:p>
          <a:p>
            <a:endParaRPr lang="en-US" sz="1200" dirty="0"/>
          </a:p>
          <a:p>
            <a:r>
              <a:rPr lang="en-US" sz="1200" dirty="0"/>
              <a:t>4) In proteins, amino acids are joined by a ___________________ bond that links a __________ with a __________ group.</a:t>
            </a:r>
          </a:p>
          <a:p>
            <a:endParaRPr lang="en-US" sz="1200" dirty="0"/>
          </a:p>
          <a:p>
            <a:r>
              <a:rPr lang="en-US" sz="1200" dirty="0"/>
              <a:t>5) A </a:t>
            </a:r>
            <a:r>
              <a:rPr lang="en-US" sz="1200" dirty="0" err="1"/>
              <a:t>triacylglycerol</a:t>
            </a:r>
            <a:r>
              <a:rPr lang="en-US" sz="1200" dirty="0"/>
              <a:t> is an </a:t>
            </a:r>
            <a:r>
              <a:rPr lang="en-US" sz="1200" dirty="0" err="1"/>
              <a:t>esther</a:t>
            </a:r>
            <a:r>
              <a:rPr lang="en-US" sz="1200" dirty="0"/>
              <a:t> of three fatty acids and _______________</a:t>
            </a:r>
          </a:p>
          <a:p>
            <a:endParaRPr lang="en-US" sz="1200" dirty="0"/>
          </a:p>
          <a:p>
            <a:r>
              <a:rPr lang="en-US" sz="1200" dirty="0"/>
              <a:t>6) </a:t>
            </a:r>
            <a:r>
              <a:rPr lang="en-US" sz="1200" dirty="0" err="1"/>
              <a:t>Stearic</a:t>
            </a:r>
            <a:r>
              <a:rPr lang="en-US" sz="1200" dirty="0"/>
              <a:t> acid is a saturated fatty acid with a hydrocarbon chain of 18 carbons. </a:t>
            </a:r>
            <a:r>
              <a:rPr lang="en-US" sz="1200" dirty="0" err="1"/>
              <a:t>Palmitoleic</a:t>
            </a:r>
            <a:r>
              <a:rPr lang="en-US" sz="1200" dirty="0"/>
              <a:t> acid is an unsaturated fatty acid (it has one double bond) with a hydrocarbon chain of 16 carbons. Which one of these fatty acids has a higher melting point?</a:t>
            </a:r>
          </a:p>
          <a:p>
            <a:endParaRPr lang="en-US" sz="1200" dirty="0"/>
          </a:p>
          <a:p>
            <a:r>
              <a:rPr lang="en-US" sz="1200" dirty="0"/>
              <a:t>7) Define what is meant by an indispensable nutrient. Is glucose an indispensable nutrient?</a:t>
            </a:r>
          </a:p>
          <a:p>
            <a:endParaRPr lang="en-US" sz="1200" dirty="0"/>
          </a:p>
          <a:p>
            <a:r>
              <a:rPr lang="en-US" sz="1200" dirty="0"/>
              <a:t>8) Explain why you can ingest enormous doses of vitamin C but a large dose of vitamin A would be toxic.</a:t>
            </a:r>
          </a:p>
          <a:p>
            <a:endParaRPr lang="en-US" sz="1200" dirty="0"/>
          </a:p>
          <a:p>
            <a:r>
              <a:rPr lang="en-US" sz="1200" dirty="0"/>
              <a:t>9) What is the apical membrane of </a:t>
            </a:r>
            <a:r>
              <a:rPr lang="en-US" sz="1200" dirty="0" err="1"/>
              <a:t>enterocytes</a:t>
            </a:r>
            <a:r>
              <a:rPr lang="en-US" sz="1200" dirty="0"/>
              <a:t> called?</a:t>
            </a:r>
          </a:p>
          <a:p>
            <a:endParaRPr lang="en-US" sz="1200" dirty="0"/>
          </a:p>
          <a:p>
            <a:r>
              <a:rPr lang="en-US" sz="1200" dirty="0"/>
              <a:t>10) Describe in a diagram the steps involved in the assimilation of starch and sucrose.</a:t>
            </a:r>
          </a:p>
          <a:p>
            <a:endParaRPr lang="en-US" sz="1200" dirty="0"/>
          </a:p>
          <a:p>
            <a:r>
              <a:rPr lang="en-US" sz="1200" dirty="0"/>
              <a:t>11) How is lactose assimilated?</a:t>
            </a:r>
          </a:p>
          <a:p>
            <a:endParaRPr lang="en-US" sz="1200" dirty="0"/>
          </a:p>
          <a:p>
            <a:r>
              <a:rPr lang="en-US" sz="1200" dirty="0"/>
              <a:t>12) Does a baby iguana express lactase in its intestinal cells? Does a calf? Does a sparrow?</a:t>
            </a:r>
          </a:p>
          <a:p>
            <a:endParaRPr lang="en-US" sz="1200" dirty="0"/>
          </a:p>
        </p:txBody>
      </p:sp>
      <p:sp>
        <p:nvSpPr>
          <p:cNvPr id="5" name="Slide Number Placeholder 4"/>
          <p:cNvSpPr>
            <a:spLocks noGrp="1"/>
          </p:cNvSpPr>
          <p:nvPr>
            <p:ph type="sldNum" sz="quarter" idx="12"/>
          </p:nvPr>
        </p:nvSpPr>
        <p:spPr/>
        <p:txBody>
          <a:bodyPr/>
          <a:lstStyle/>
          <a:p>
            <a:pPr>
              <a:defRPr/>
            </a:pPr>
            <a:fld id="{1FE95F59-B3B4-E34C-A2EA-04C060386DAD}" type="slidenum">
              <a:rPr lang="en-US" smtClean="0"/>
              <a:pPr>
                <a:defRPr/>
              </a:pPr>
              <a:t>101</a:t>
            </a:fld>
            <a:endParaRPr lang="en-US"/>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ChangeArrowheads="1"/>
          </p:cNvSpPr>
          <p:nvPr/>
        </p:nvSpPr>
        <p:spPr bwMode="auto">
          <a:xfrm>
            <a:off x="381000" y="609600"/>
            <a:ext cx="8272442" cy="3600985"/>
          </a:xfrm>
          <a:prstGeom prst="rect">
            <a:avLst/>
          </a:prstGeom>
          <a:noFill/>
          <a:ln w="9525">
            <a:noFill/>
            <a:miter lim="800000"/>
            <a:headEnd/>
            <a:tailEnd/>
          </a:ln>
        </p:spPr>
        <p:txBody>
          <a:bodyPr wrap="none">
            <a:prstTxWarp prst="textNoShape">
              <a:avLst/>
            </a:prstTxWarp>
            <a:spAutoFit/>
          </a:bodyPr>
          <a:lstStyle/>
          <a:p>
            <a:r>
              <a:rPr lang="en-US" sz="1200" dirty="0"/>
              <a:t>13) The pH of the lumen of the intestine is a) acidic, </a:t>
            </a:r>
            <a:r>
              <a:rPr lang="en-US" sz="1200" dirty="0" err="1"/>
              <a:t>b</a:t>
            </a:r>
            <a:r>
              <a:rPr lang="en-US" sz="1200" dirty="0"/>
              <a:t>) alkaline, or </a:t>
            </a:r>
            <a:r>
              <a:rPr lang="en-US" sz="1200" dirty="0" err="1"/>
              <a:t>c</a:t>
            </a:r>
            <a:r>
              <a:rPr lang="en-US" sz="1200" dirty="0"/>
              <a:t>) neutral.</a:t>
            </a:r>
          </a:p>
          <a:p>
            <a:endParaRPr lang="en-US" sz="1200" dirty="0"/>
          </a:p>
          <a:p>
            <a:r>
              <a:rPr lang="en-US" sz="1200" dirty="0"/>
              <a:t>14) What do you think is the pH optimum of the pancreatic enzyme </a:t>
            </a:r>
            <a:r>
              <a:rPr lang="en-US" sz="1200" dirty="0" err="1"/>
              <a:t>trypsin</a:t>
            </a:r>
            <a:r>
              <a:rPr lang="en-US" sz="1200" dirty="0"/>
              <a:t>?</a:t>
            </a:r>
            <a:endParaRPr lang="en-US" sz="1200" dirty="0" smtClean="0"/>
          </a:p>
          <a:p>
            <a:endParaRPr lang="en-US" sz="1200" dirty="0" smtClean="0"/>
          </a:p>
          <a:p>
            <a:r>
              <a:rPr lang="en-US" sz="1200" dirty="0" smtClean="0"/>
              <a:t>15) </a:t>
            </a:r>
            <a:r>
              <a:rPr lang="en-US" sz="1200" dirty="0"/>
              <a:t>What is the chemical difference between cellulose and starch? What are its biological consequences?</a:t>
            </a:r>
          </a:p>
          <a:p>
            <a:endParaRPr lang="en-US" sz="1200" dirty="0"/>
          </a:p>
          <a:p>
            <a:r>
              <a:rPr lang="en-US" sz="1200" dirty="0" smtClean="0"/>
              <a:t>16) </a:t>
            </a:r>
            <a:r>
              <a:rPr lang="en-US" sz="1200" dirty="0"/>
              <a:t>Horses are pre- or </a:t>
            </a:r>
            <a:r>
              <a:rPr lang="en-US" sz="1200" dirty="0" err="1"/>
              <a:t>postgastric</a:t>
            </a:r>
            <a:r>
              <a:rPr lang="en-US" sz="1200" dirty="0"/>
              <a:t> </a:t>
            </a:r>
            <a:r>
              <a:rPr lang="en-US" sz="1200" dirty="0" err="1"/>
              <a:t>fermenters</a:t>
            </a:r>
            <a:r>
              <a:rPr lang="en-US" sz="1200" dirty="0"/>
              <a:t>? What are the other terms for pre- and post-gastric </a:t>
            </a:r>
            <a:r>
              <a:rPr lang="en-US" sz="1200" dirty="0" err="1"/>
              <a:t>fermenter</a:t>
            </a:r>
            <a:r>
              <a:rPr lang="en-US" sz="1200" dirty="0"/>
              <a:t>?</a:t>
            </a:r>
          </a:p>
          <a:p>
            <a:endParaRPr lang="en-US" sz="1200" dirty="0"/>
          </a:p>
          <a:p>
            <a:r>
              <a:rPr lang="en-US" sz="1200" dirty="0" smtClean="0"/>
              <a:t>17) </a:t>
            </a:r>
            <a:r>
              <a:rPr lang="en-US" sz="1200" dirty="0"/>
              <a:t>Why are some whales pre-gastric </a:t>
            </a:r>
            <a:r>
              <a:rPr lang="en-US" sz="1200" dirty="0" err="1"/>
              <a:t>fermenters</a:t>
            </a:r>
            <a:r>
              <a:rPr lang="en-US" sz="1200" dirty="0"/>
              <a:t>?</a:t>
            </a:r>
          </a:p>
          <a:p>
            <a:endParaRPr lang="en-US" sz="1200" dirty="0" smtClean="0"/>
          </a:p>
          <a:p>
            <a:r>
              <a:rPr lang="en-US" sz="1200" dirty="0" smtClean="0"/>
              <a:t>18) </a:t>
            </a:r>
            <a:r>
              <a:rPr lang="en-US" sz="1200" dirty="0"/>
              <a:t>What are the functions and pH of the </a:t>
            </a:r>
            <a:r>
              <a:rPr lang="en-US" sz="1200" dirty="0" err="1"/>
              <a:t>reticulorumen</a:t>
            </a:r>
            <a:r>
              <a:rPr lang="en-US" sz="1200" dirty="0"/>
              <a:t> and abomasums in ruminants</a:t>
            </a:r>
            <a:r>
              <a:rPr lang="en-US" sz="1200" dirty="0" smtClean="0"/>
              <a:t>?</a:t>
            </a:r>
          </a:p>
          <a:p>
            <a:endParaRPr lang="en-US" sz="1200" dirty="0" smtClean="0"/>
          </a:p>
          <a:p>
            <a:r>
              <a:rPr lang="en-US" sz="1200" dirty="0" smtClean="0"/>
              <a:t>19) </a:t>
            </a:r>
            <a:r>
              <a:rPr lang="en-US" sz="1200" dirty="0"/>
              <a:t>Where are bacteria assimilated in fore-gut </a:t>
            </a:r>
            <a:r>
              <a:rPr lang="en-US" sz="1200" dirty="0" err="1"/>
              <a:t>fermenters</a:t>
            </a:r>
            <a:r>
              <a:rPr lang="en-US" sz="1200" dirty="0"/>
              <a:t>?</a:t>
            </a:r>
          </a:p>
          <a:p>
            <a:endParaRPr lang="en-US" sz="1200" dirty="0"/>
          </a:p>
          <a:p>
            <a:r>
              <a:rPr lang="en-US" sz="1200" dirty="0" smtClean="0"/>
              <a:t>20) </a:t>
            </a:r>
            <a:r>
              <a:rPr lang="en-US" sz="1200" dirty="0"/>
              <a:t>What on earth is a </a:t>
            </a:r>
            <a:r>
              <a:rPr lang="en-US" sz="1200" dirty="0" err="1"/>
              <a:t>cecotroph</a:t>
            </a:r>
            <a:r>
              <a:rPr lang="en-US" sz="1200" dirty="0"/>
              <a:t>?</a:t>
            </a:r>
          </a:p>
          <a:p>
            <a:endParaRPr lang="en-US" sz="1200" dirty="0"/>
          </a:p>
          <a:p>
            <a:r>
              <a:rPr lang="en-US" sz="1200" dirty="0" smtClean="0"/>
              <a:t>21) </a:t>
            </a:r>
            <a:r>
              <a:rPr lang="en-US" sz="1200" dirty="0"/>
              <a:t>Please fill up the answers in slide 96 of lectures 5 and 6.</a:t>
            </a:r>
          </a:p>
          <a:p>
            <a:endParaRPr lang="en-US" sz="1200" dirty="0"/>
          </a:p>
          <a:p>
            <a:endParaRPr lang="en-US" sz="1200" dirty="0"/>
          </a:p>
        </p:txBody>
      </p:sp>
      <p:sp>
        <p:nvSpPr>
          <p:cNvPr id="3" name="Slide Number Placeholder 2"/>
          <p:cNvSpPr>
            <a:spLocks noGrp="1"/>
          </p:cNvSpPr>
          <p:nvPr>
            <p:ph type="sldNum" sz="quarter" idx="12"/>
          </p:nvPr>
        </p:nvSpPr>
        <p:spPr/>
        <p:txBody>
          <a:bodyPr/>
          <a:lstStyle/>
          <a:p>
            <a:pPr>
              <a:defRPr/>
            </a:pPr>
            <a:fld id="{1FE95F59-B3B4-E34C-A2EA-04C060386DAD}" type="slidenum">
              <a:rPr lang="en-US" smtClean="0"/>
              <a:pPr>
                <a:defRPr/>
              </a:pPr>
              <a:t>102</a:t>
            </a:fld>
            <a:endParaRPr lang="en-US"/>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p:cNvPicPr>
            <a:picLocks noChangeAspect="1" noChangeArrowheads="1"/>
          </p:cNvPicPr>
          <p:nvPr/>
        </p:nvPicPr>
        <p:blipFill>
          <a:blip r:embed="rId3"/>
          <a:srcRect/>
          <a:stretch>
            <a:fillRect/>
          </a:stretch>
        </p:blipFill>
        <p:spPr bwMode="auto">
          <a:xfrm>
            <a:off x="0" y="0"/>
            <a:ext cx="4673600" cy="2400300"/>
          </a:xfrm>
          <a:prstGeom prst="rect">
            <a:avLst/>
          </a:prstGeom>
          <a:noFill/>
          <a:ln w="9525">
            <a:noFill/>
            <a:miter lim="800000"/>
            <a:headEnd/>
            <a:tailEnd/>
          </a:ln>
        </p:spPr>
      </p:pic>
      <p:sp>
        <p:nvSpPr>
          <p:cNvPr id="33795" name="Rectangle 4"/>
          <p:cNvSpPr>
            <a:spLocks noChangeArrowheads="1"/>
          </p:cNvSpPr>
          <p:nvPr/>
        </p:nvSpPr>
        <p:spPr bwMode="auto">
          <a:xfrm>
            <a:off x="4648200" y="0"/>
            <a:ext cx="4191000" cy="1739900"/>
          </a:xfrm>
          <a:prstGeom prst="rect">
            <a:avLst/>
          </a:prstGeom>
          <a:noFill/>
          <a:ln w="9525">
            <a:noFill/>
            <a:miter lim="800000"/>
            <a:headEnd/>
            <a:tailEnd/>
          </a:ln>
        </p:spPr>
        <p:txBody>
          <a:bodyPr>
            <a:prstTxWarp prst="textNoShape">
              <a:avLst/>
            </a:prstTxWarp>
            <a:spAutoFit/>
          </a:bodyPr>
          <a:lstStyle/>
          <a:p>
            <a:r>
              <a:rPr lang="en-US" sz="1800"/>
              <a:t>There are two essential fatty acids. They are essential because animals do not have the ability to place a double bond beyond carbon 9 of the fatty acid (counting from the carboxyl end)</a:t>
            </a:r>
            <a:endParaRPr lang="en-US"/>
          </a:p>
        </p:txBody>
      </p:sp>
      <p:pic>
        <p:nvPicPr>
          <p:cNvPr id="33796" name="Picture 5"/>
          <p:cNvPicPr>
            <a:picLocks noChangeAspect="1" noChangeArrowheads="1"/>
          </p:cNvPicPr>
          <p:nvPr/>
        </p:nvPicPr>
        <p:blipFill>
          <a:blip r:embed="rId4"/>
          <a:srcRect/>
          <a:stretch>
            <a:fillRect/>
          </a:stretch>
        </p:blipFill>
        <p:spPr bwMode="auto">
          <a:xfrm>
            <a:off x="1219200" y="2514600"/>
            <a:ext cx="6172200" cy="3933825"/>
          </a:xfrm>
          <a:prstGeom prst="rect">
            <a:avLst/>
          </a:prstGeom>
          <a:noFill/>
          <a:ln w="9525">
            <a:noFill/>
            <a:miter lim="800000"/>
            <a:headEnd/>
            <a:tailEnd/>
          </a:ln>
        </p:spPr>
      </p:pic>
      <p:pic>
        <p:nvPicPr>
          <p:cNvPr id="33797" name="Picture 6"/>
          <p:cNvPicPr>
            <a:picLocks noChangeAspect="1" noChangeArrowheads="1"/>
          </p:cNvPicPr>
          <p:nvPr/>
        </p:nvPicPr>
        <p:blipFill>
          <a:blip r:embed="rId5"/>
          <a:srcRect/>
          <a:stretch>
            <a:fillRect/>
          </a:stretch>
        </p:blipFill>
        <p:spPr bwMode="auto">
          <a:xfrm flipH="1">
            <a:off x="0" y="4724400"/>
            <a:ext cx="1646238" cy="1968500"/>
          </a:xfrm>
          <a:prstGeom prst="rect">
            <a:avLst/>
          </a:prstGeom>
          <a:noFill/>
          <a:ln w="9525">
            <a:noFill/>
            <a:miter lim="800000"/>
            <a:headEnd/>
            <a:tailEnd/>
          </a:ln>
        </p:spPr>
      </p:pic>
      <p:pic>
        <p:nvPicPr>
          <p:cNvPr id="33798" name="Picture 7"/>
          <p:cNvPicPr>
            <a:picLocks noChangeAspect="1" noChangeArrowheads="1"/>
          </p:cNvPicPr>
          <p:nvPr/>
        </p:nvPicPr>
        <p:blipFill>
          <a:blip r:embed="rId6"/>
          <a:srcRect/>
          <a:stretch>
            <a:fillRect/>
          </a:stretch>
        </p:blipFill>
        <p:spPr bwMode="auto">
          <a:xfrm>
            <a:off x="7391400" y="5257800"/>
            <a:ext cx="1479550" cy="1412875"/>
          </a:xfrm>
          <a:prstGeom prst="rect">
            <a:avLst/>
          </a:prstGeom>
          <a:noFill/>
          <a:ln w="9525">
            <a:noFill/>
            <a:miter lim="800000"/>
            <a:headEnd/>
            <a:tailEnd/>
          </a:ln>
        </p:spPr>
      </p:pic>
      <p:pic>
        <p:nvPicPr>
          <p:cNvPr id="33799" name="Picture 8"/>
          <p:cNvPicPr>
            <a:picLocks noChangeAspect="1" noChangeArrowheads="1"/>
          </p:cNvPicPr>
          <p:nvPr/>
        </p:nvPicPr>
        <p:blipFill>
          <a:blip r:embed="rId7"/>
          <a:srcRect/>
          <a:stretch>
            <a:fillRect/>
          </a:stretch>
        </p:blipFill>
        <p:spPr bwMode="auto">
          <a:xfrm>
            <a:off x="7543800" y="3276600"/>
            <a:ext cx="1046163" cy="1466850"/>
          </a:xfrm>
          <a:prstGeom prst="rect">
            <a:avLst/>
          </a:prstGeom>
          <a:noFill/>
          <a:ln w="9525">
            <a:noFill/>
            <a:miter lim="800000"/>
            <a:headEnd/>
            <a:tailEnd/>
          </a:ln>
        </p:spPr>
      </p:pic>
      <p:sp>
        <p:nvSpPr>
          <p:cNvPr id="33800" name="Rectangle 9"/>
          <p:cNvSpPr>
            <a:spLocks noChangeArrowheads="1"/>
          </p:cNvSpPr>
          <p:nvPr/>
        </p:nvSpPr>
        <p:spPr bwMode="auto">
          <a:xfrm>
            <a:off x="7064375" y="4800600"/>
            <a:ext cx="2081213" cy="366713"/>
          </a:xfrm>
          <a:prstGeom prst="rect">
            <a:avLst/>
          </a:prstGeom>
          <a:noFill/>
          <a:ln w="9525">
            <a:noFill/>
            <a:miter lim="800000"/>
            <a:headEnd/>
            <a:tailEnd/>
          </a:ln>
        </p:spPr>
        <p:txBody>
          <a:bodyPr wrap="none">
            <a:prstTxWarp prst="textNoShape">
              <a:avLst/>
            </a:prstTxWarp>
            <a:spAutoFit/>
          </a:bodyPr>
          <a:lstStyle/>
          <a:p>
            <a:r>
              <a:rPr lang="en-US" sz="1800"/>
              <a:t>Linseed from flax</a:t>
            </a:r>
          </a:p>
        </p:txBody>
      </p:sp>
      <p:sp>
        <p:nvSpPr>
          <p:cNvPr id="33801" name="Rectangle 10"/>
          <p:cNvSpPr>
            <a:spLocks noChangeArrowheads="1"/>
          </p:cNvSpPr>
          <p:nvPr/>
        </p:nvSpPr>
        <p:spPr bwMode="auto">
          <a:xfrm>
            <a:off x="3657600" y="6248400"/>
            <a:ext cx="1943100" cy="457200"/>
          </a:xfrm>
          <a:prstGeom prst="rect">
            <a:avLst/>
          </a:prstGeom>
          <a:noFill/>
          <a:ln w="9525">
            <a:noFill/>
            <a:miter lim="800000"/>
            <a:headEnd/>
            <a:tailEnd/>
          </a:ln>
        </p:spPr>
        <p:txBody>
          <a:bodyPr wrap="none">
            <a:prstTxWarp prst="textNoShape">
              <a:avLst/>
            </a:prstTxWarp>
            <a:spAutoFit/>
          </a:bodyPr>
          <a:lstStyle/>
          <a:p>
            <a:r>
              <a:rPr lang="en-US"/>
              <a:t>Desaturases</a:t>
            </a:r>
          </a:p>
        </p:txBody>
      </p:sp>
      <p:sp>
        <p:nvSpPr>
          <p:cNvPr id="10" name="Slide Number Placeholder 9"/>
          <p:cNvSpPr>
            <a:spLocks noGrp="1"/>
          </p:cNvSpPr>
          <p:nvPr>
            <p:ph type="sldNum" sz="quarter" idx="12"/>
          </p:nvPr>
        </p:nvSpPr>
        <p:spPr/>
        <p:txBody>
          <a:bodyPr/>
          <a:lstStyle/>
          <a:p>
            <a:pPr>
              <a:defRPr/>
            </a:pPr>
            <a:fld id="{1FE95F59-B3B4-E34C-A2EA-04C060386DAD}" type="slidenum">
              <a:rPr lang="en-US" smtClean="0"/>
              <a:pPr>
                <a:defRPr/>
              </a:pPr>
              <a:t>11</a:t>
            </a:fld>
            <a:endParaRPr lang="en-US"/>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p:cNvPicPr>
            <a:picLocks noChangeAspect="1" noChangeArrowheads="1"/>
          </p:cNvPicPr>
          <p:nvPr/>
        </p:nvPicPr>
        <p:blipFill>
          <a:blip r:embed="rId3"/>
          <a:srcRect/>
          <a:stretch>
            <a:fillRect/>
          </a:stretch>
        </p:blipFill>
        <p:spPr bwMode="auto">
          <a:xfrm>
            <a:off x="152400" y="0"/>
            <a:ext cx="6832600" cy="4064000"/>
          </a:xfrm>
          <a:prstGeom prst="rect">
            <a:avLst/>
          </a:prstGeom>
          <a:noFill/>
          <a:ln w="9525">
            <a:noFill/>
            <a:miter lim="800000"/>
            <a:headEnd/>
            <a:tailEnd/>
          </a:ln>
        </p:spPr>
      </p:pic>
      <p:sp>
        <p:nvSpPr>
          <p:cNvPr id="35843" name="Rectangle 6"/>
          <p:cNvSpPr>
            <a:spLocks noChangeArrowheads="1"/>
          </p:cNvSpPr>
          <p:nvPr/>
        </p:nvSpPr>
        <p:spPr bwMode="auto">
          <a:xfrm>
            <a:off x="4343400" y="3505200"/>
            <a:ext cx="4800600" cy="2924175"/>
          </a:xfrm>
          <a:prstGeom prst="rect">
            <a:avLst/>
          </a:prstGeom>
          <a:noFill/>
          <a:ln w="9525">
            <a:noFill/>
            <a:miter lim="800000"/>
            <a:headEnd/>
            <a:tailEnd/>
          </a:ln>
        </p:spPr>
        <p:txBody>
          <a:bodyPr>
            <a:prstTxWarp prst="textNoShape">
              <a:avLst/>
            </a:prstTxWarp>
            <a:spAutoFit/>
          </a:bodyPr>
          <a:lstStyle/>
          <a:p>
            <a:pPr marL="457200" indent="-457200"/>
            <a:r>
              <a:rPr lang="en-US" sz="2000"/>
              <a:t>Essential fatty acids are important because they are </a:t>
            </a:r>
          </a:p>
          <a:p>
            <a:pPr marL="457200" indent="-457200">
              <a:buFont typeface="Times" charset="0"/>
              <a:buAutoNum type="alphaLcParenR"/>
            </a:pPr>
            <a:r>
              <a:rPr lang="en-US" sz="2000"/>
              <a:t>precursors of important signaling molecules (such as prostaglandins)</a:t>
            </a:r>
          </a:p>
          <a:p>
            <a:pPr marL="457200" indent="-457200">
              <a:buFont typeface="Times" charset="0"/>
              <a:buAutoNum type="alphaLcParenR"/>
            </a:pPr>
            <a:endParaRPr lang="en-US" sz="2000"/>
          </a:p>
          <a:p>
            <a:pPr marL="457200" indent="-457200">
              <a:buFont typeface="Times" charset="0"/>
              <a:buNone/>
            </a:pPr>
            <a:r>
              <a:rPr lang="en-US" sz="2000"/>
              <a:t>and</a:t>
            </a:r>
          </a:p>
          <a:p>
            <a:pPr marL="457200" indent="-457200">
              <a:buFont typeface="Times" charset="0"/>
              <a:buNone/>
            </a:pPr>
            <a:endParaRPr lang="en-US" sz="2000"/>
          </a:p>
          <a:p>
            <a:pPr marL="457200" indent="-457200">
              <a:buFont typeface="Times" charset="0"/>
              <a:buNone/>
            </a:pPr>
            <a:r>
              <a:rPr lang="en-US" sz="2000"/>
              <a:t>b) because they maintain the fluidity of biological membranes</a:t>
            </a:r>
            <a:r>
              <a:rPr lang="en-US"/>
              <a:t>.</a:t>
            </a:r>
          </a:p>
        </p:txBody>
      </p:sp>
      <p:pic>
        <p:nvPicPr>
          <p:cNvPr id="35844" name="Picture 10"/>
          <p:cNvPicPr>
            <a:picLocks noChangeAspect="1" noChangeArrowheads="1"/>
          </p:cNvPicPr>
          <p:nvPr/>
        </p:nvPicPr>
        <p:blipFill>
          <a:blip r:embed="rId4"/>
          <a:srcRect/>
          <a:stretch>
            <a:fillRect/>
          </a:stretch>
        </p:blipFill>
        <p:spPr bwMode="auto">
          <a:xfrm>
            <a:off x="0" y="4114800"/>
            <a:ext cx="4267200" cy="1836738"/>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1FE95F59-B3B4-E34C-A2EA-04C060386DAD}" type="slidenum">
              <a:rPr lang="en-US" smtClean="0"/>
              <a:pPr>
                <a:defRPr/>
              </a:pPr>
              <a:t>12</a:t>
            </a:fld>
            <a:endParaRPr lang="en-US"/>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2270125" y="1279525"/>
            <a:ext cx="184150" cy="457200"/>
          </a:xfrm>
          <a:prstGeom prst="rect">
            <a:avLst/>
          </a:prstGeom>
          <a:noFill/>
          <a:ln w="9525">
            <a:noFill/>
            <a:miter lim="800000"/>
            <a:headEnd/>
            <a:tailEnd/>
          </a:ln>
        </p:spPr>
        <p:txBody>
          <a:bodyPr wrap="none">
            <a:prstTxWarp prst="textNoShape">
              <a:avLst/>
            </a:prstTxWarp>
            <a:spAutoFit/>
          </a:bodyPr>
          <a:lstStyle/>
          <a:p>
            <a:endParaRPr lang="es-ES_tradnl">
              <a:latin typeface="Times" charset="0"/>
            </a:endParaRPr>
          </a:p>
        </p:txBody>
      </p:sp>
      <p:pic>
        <p:nvPicPr>
          <p:cNvPr id="37891" name="Picture 3"/>
          <p:cNvPicPr>
            <a:picLocks noChangeAspect="1" noChangeArrowheads="1"/>
          </p:cNvPicPr>
          <p:nvPr/>
        </p:nvPicPr>
        <p:blipFill>
          <a:blip r:embed="rId2"/>
          <a:srcRect/>
          <a:stretch>
            <a:fillRect/>
          </a:stretch>
        </p:blipFill>
        <p:spPr bwMode="auto">
          <a:xfrm>
            <a:off x="5715000" y="2057400"/>
            <a:ext cx="2371725" cy="457200"/>
          </a:xfrm>
          <a:prstGeom prst="rect">
            <a:avLst/>
          </a:prstGeom>
          <a:noFill/>
          <a:ln w="9525">
            <a:noFill/>
            <a:miter lim="800000"/>
            <a:headEnd/>
            <a:tailEnd/>
          </a:ln>
        </p:spPr>
      </p:pic>
      <p:pic>
        <p:nvPicPr>
          <p:cNvPr id="37892" name="Picture 4"/>
          <p:cNvPicPr>
            <a:picLocks noChangeAspect="1" noChangeArrowheads="1"/>
          </p:cNvPicPr>
          <p:nvPr/>
        </p:nvPicPr>
        <p:blipFill>
          <a:blip r:embed="rId3"/>
          <a:srcRect/>
          <a:stretch>
            <a:fillRect/>
          </a:stretch>
        </p:blipFill>
        <p:spPr bwMode="auto">
          <a:xfrm>
            <a:off x="5715000" y="2514600"/>
            <a:ext cx="2144713" cy="1000125"/>
          </a:xfrm>
          <a:prstGeom prst="rect">
            <a:avLst/>
          </a:prstGeom>
          <a:noFill/>
          <a:ln w="9525">
            <a:noFill/>
            <a:miter lim="800000"/>
            <a:headEnd/>
            <a:tailEnd/>
          </a:ln>
        </p:spPr>
      </p:pic>
      <p:pic>
        <p:nvPicPr>
          <p:cNvPr id="37893" name="Picture 5"/>
          <p:cNvPicPr>
            <a:picLocks noChangeAspect="1" noChangeArrowheads="1"/>
          </p:cNvPicPr>
          <p:nvPr/>
        </p:nvPicPr>
        <p:blipFill>
          <a:blip r:embed="rId4"/>
          <a:srcRect/>
          <a:stretch>
            <a:fillRect/>
          </a:stretch>
        </p:blipFill>
        <p:spPr bwMode="auto">
          <a:xfrm>
            <a:off x="5410200" y="3124200"/>
            <a:ext cx="1809750" cy="1158875"/>
          </a:xfrm>
          <a:prstGeom prst="rect">
            <a:avLst/>
          </a:prstGeom>
          <a:noFill/>
          <a:ln w="9525">
            <a:noFill/>
            <a:miter lim="800000"/>
            <a:headEnd/>
            <a:tailEnd/>
          </a:ln>
        </p:spPr>
      </p:pic>
      <p:sp>
        <p:nvSpPr>
          <p:cNvPr id="37894" name="Text Box 6"/>
          <p:cNvSpPr txBox="1">
            <a:spLocks noChangeArrowheads="1"/>
          </p:cNvSpPr>
          <p:nvPr/>
        </p:nvSpPr>
        <p:spPr bwMode="auto">
          <a:xfrm>
            <a:off x="2438400" y="1219200"/>
            <a:ext cx="184150" cy="366713"/>
          </a:xfrm>
          <a:prstGeom prst="rect">
            <a:avLst/>
          </a:prstGeom>
          <a:noFill/>
          <a:ln w="9525">
            <a:noFill/>
            <a:miter lim="800000"/>
            <a:headEnd/>
            <a:tailEnd/>
          </a:ln>
        </p:spPr>
        <p:txBody>
          <a:bodyPr wrap="none">
            <a:prstTxWarp prst="textNoShape">
              <a:avLst/>
            </a:prstTxWarp>
            <a:spAutoFit/>
          </a:bodyPr>
          <a:lstStyle/>
          <a:p>
            <a:endParaRPr lang="es-ES_tradnl" sz="1800">
              <a:latin typeface="Times" charset="0"/>
            </a:endParaRPr>
          </a:p>
        </p:txBody>
      </p:sp>
      <p:graphicFrame>
        <p:nvGraphicFramePr>
          <p:cNvPr id="109575" name="Group 7"/>
          <p:cNvGraphicFramePr>
            <a:graphicFrameLocks noGrp="1"/>
          </p:cNvGraphicFramePr>
          <p:nvPr/>
        </p:nvGraphicFramePr>
        <p:xfrm>
          <a:off x="2209800" y="1371600"/>
          <a:ext cx="3276600" cy="2389632"/>
        </p:xfrm>
        <a:graphic>
          <a:graphicData uri="http://schemas.openxmlformats.org/drawingml/2006/table">
            <a:tbl>
              <a:tblPr/>
              <a:tblGrid>
                <a:gridCol w="1092200"/>
                <a:gridCol w="1193800"/>
                <a:gridCol w="990600"/>
              </a:tblGrid>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a:ln>
                          <a:noFill/>
                        </a:ln>
                        <a:solidFill>
                          <a:schemeClr val="tx1"/>
                        </a:solidFill>
                        <a:effectLst/>
                        <a:latin typeface="Times" pitchFamily="-110"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Times" pitchFamily="-110" charset="0"/>
                        </a:rPr>
                        <a:t>Fatty Acid</a:t>
                      </a: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a:ln>
                          <a:noFill/>
                        </a:ln>
                        <a:solidFill>
                          <a:schemeClr val="tx1"/>
                        </a:solidFill>
                        <a:effectLst/>
                        <a:latin typeface="Times" pitchFamily="-110"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Times" pitchFamily="-110" charset="0"/>
                        </a:rPr>
                        <a:t>Abbreviation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Times" pitchFamily="-110" charset="0"/>
                        </a:rPr>
                        <a:t>Melting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Times" pitchFamily="-110" charset="0"/>
                        </a:rPr>
                        <a:t>point</a:t>
                      </a:r>
                    </a:p>
                  </a:txBody>
                  <a:tcP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Times" pitchFamily="-110" charset="0"/>
                        </a:rPr>
                        <a:t>Stearic</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Times" pitchFamily="-110" charset="0"/>
                        </a:rPr>
                        <a:t>Acid</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Times" pitchFamily="-110" charset="0"/>
                        </a:rPr>
                        <a:t>18:0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Times" pitchFamily="-110" charset="0"/>
                        </a:rPr>
                        <a:t>70° C</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Times" pitchFamily="-110" charset="0"/>
                        </a:rPr>
                        <a:t>Oleic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Times" pitchFamily="-110" charset="0"/>
                        </a:rPr>
                        <a:t>Acid</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Times" pitchFamily="-110" charset="0"/>
                        </a:rPr>
                        <a:t>C</a:t>
                      </a:r>
                      <a:r>
                        <a:rPr kumimoji="0" lang="en-US" sz="1200" b="0" i="0" u="none" strike="noStrike" cap="none" normalizeH="0" baseline="-25000">
                          <a:ln>
                            <a:noFill/>
                          </a:ln>
                          <a:solidFill>
                            <a:schemeClr val="tx1"/>
                          </a:solidFill>
                          <a:effectLst/>
                          <a:latin typeface="Times" pitchFamily="-110" charset="0"/>
                        </a:rPr>
                        <a:t>18</a:t>
                      </a:r>
                      <a:r>
                        <a:rPr kumimoji="0" lang="en-US" sz="1200" b="0" i="0" u="none" strike="noStrike" cap="none" normalizeH="0" baseline="0">
                          <a:ln>
                            <a:noFill/>
                          </a:ln>
                          <a:solidFill>
                            <a:schemeClr val="tx1"/>
                          </a:solidFill>
                          <a:effectLst/>
                          <a:latin typeface="Times" pitchFamily="-110" charset="0"/>
                        </a:rPr>
                        <a:t>:1 n9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Times" pitchFamily="-110" charset="0"/>
                        </a:rPr>
                        <a:t>16° C</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94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Times" pitchFamily="-110"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Times" pitchFamily="-110" charset="0"/>
                        </a:rPr>
                        <a:t>Linoleic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Times" pitchFamily="-110" charset="0"/>
                        </a:rPr>
                        <a:t>Acid</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Times" pitchFamily="-110"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Times" pitchFamily="-110" charset="0"/>
                        </a:rPr>
                        <a:t>C</a:t>
                      </a:r>
                      <a:r>
                        <a:rPr kumimoji="0" lang="en-US" sz="1200" b="0" i="0" u="none" strike="noStrike" cap="none" normalizeH="0" baseline="-25000">
                          <a:ln>
                            <a:noFill/>
                          </a:ln>
                          <a:solidFill>
                            <a:schemeClr val="tx1"/>
                          </a:solidFill>
                          <a:effectLst/>
                          <a:latin typeface="Times" pitchFamily="-110" charset="0"/>
                        </a:rPr>
                        <a:t>18</a:t>
                      </a:r>
                      <a:r>
                        <a:rPr kumimoji="0" lang="en-US" sz="1200" b="0" i="0" u="none" strike="noStrike" cap="none" normalizeH="0" baseline="0">
                          <a:ln>
                            <a:noFill/>
                          </a:ln>
                          <a:solidFill>
                            <a:schemeClr val="tx1"/>
                          </a:solidFill>
                          <a:effectLst/>
                          <a:latin typeface="Times" pitchFamily="-110" charset="0"/>
                        </a:rPr>
                        <a:t>:2 n6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Times" pitchFamily="-110"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Times" pitchFamily="-110" charset="0"/>
                        </a:rPr>
                        <a:t>-5° C</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
        <p:nvSpPr>
          <p:cNvPr id="37913" name="Rectangle 39"/>
          <p:cNvSpPr>
            <a:spLocks noChangeArrowheads="1"/>
          </p:cNvSpPr>
          <p:nvPr/>
        </p:nvSpPr>
        <p:spPr bwMode="auto">
          <a:xfrm>
            <a:off x="914400" y="5638800"/>
            <a:ext cx="7864475" cy="517525"/>
          </a:xfrm>
          <a:prstGeom prst="rect">
            <a:avLst/>
          </a:prstGeom>
          <a:noFill/>
          <a:ln w="9525">
            <a:noFill/>
            <a:miter lim="800000"/>
            <a:headEnd/>
            <a:tailEnd/>
          </a:ln>
        </p:spPr>
        <p:txBody>
          <a:bodyPr wrap="none">
            <a:prstTxWarp prst="textNoShape">
              <a:avLst/>
            </a:prstTxWarp>
            <a:spAutoFit/>
          </a:bodyPr>
          <a:lstStyle/>
          <a:p>
            <a:r>
              <a:rPr lang="en-US"/>
              <a:t>Stories about reindeer legs, lizards, and hibernators…</a:t>
            </a:r>
            <a:endParaRPr lang="en-US">
              <a:solidFill>
                <a:srgbClr val="FFAF18"/>
              </a:solidFill>
            </a:endParaRPr>
          </a:p>
        </p:txBody>
      </p:sp>
      <p:pic>
        <p:nvPicPr>
          <p:cNvPr id="37914" name="Picture 40"/>
          <p:cNvPicPr>
            <a:picLocks noChangeAspect="1" noChangeArrowheads="1"/>
          </p:cNvPicPr>
          <p:nvPr/>
        </p:nvPicPr>
        <p:blipFill>
          <a:blip r:embed="rId5"/>
          <a:srcRect/>
          <a:stretch>
            <a:fillRect/>
          </a:stretch>
        </p:blipFill>
        <p:spPr bwMode="auto">
          <a:xfrm>
            <a:off x="0" y="0"/>
            <a:ext cx="869950" cy="1358900"/>
          </a:xfrm>
          <a:prstGeom prst="rect">
            <a:avLst/>
          </a:prstGeom>
          <a:noFill/>
          <a:ln w="9525">
            <a:noFill/>
            <a:miter lim="800000"/>
            <a:headEnd/>
            <a:tailEnd/>
          </a:ln>
        </p:spPr>
      </p:pic>
      <p:sp>
        <p:nvSpPr>
          <p:cNvPr id="10" name="Slide Number Placeholder 9"/>
          <p:cNvSpPr>
            <a:spLocks noGrp="1"/>
          </p:cNvSpPr>
          <p:nvPr>
            <p:ph type="sldNum" sz="quarter" idx="12"/>
          </p:nvPr>
        </p:nvSpPr>
        <p:spPr/>
        <p:txBody>
          <a:bodyPr/>
          <a:lstStyle/>
          <a:p>
            <a:pPr>
              <a:defRPr/>
            </a:pPr>
            <a:fld id="{1FE95F59-B3B4-E34C-A2EA-04C060386DAD}" type="slidenum">
              <a:rPr lang="en-US" smtClean="0"/>
              <a:pPr>
                <a:defRPr/>
              </a:pPr>
              <a:t>13</a:t>
            </a:fld>
            <a:endParaRPr lang="en-US"/>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3879850" y="2319338"/>
            <a:ext cx="184150" cy="517525"/>
          </a:xfrm>
          <a:prstGeom prst="rect">
            <a:avLst/>
          </a:prstGeom>
          <a:noFill/>
          <a:ln w="9525">
            <a:noFill/>
            <a:miter lim="800000"/>
            <a:headEnd/>
            <a:tailEnd/>
          </a:ln>
        </p:spPr>
        <p:txBody>
          <a:bodyPr wrap="none">
            <a:prstTxWarp prst="textNoShape">
              <a:avLst/>
            </a:prstTxWarp>
            <a:spAutoFit/>
          </a:bodyPr>
          <a:lstStyle/>
          <a:p>
            <a:endParaRPr lang="es-ES_tradnl">
              <a:solidFill>
                <a:srgbClr val="FFAF18"/>
              </a:solidFill>
            </a:endParaRPr>
          </a:p>
        </p:txBody>
      </p:sp>
      <p:grpSp>
        <p:nvGrpSpPr>
          <p:cNvPr id="38915" name="Group 3"/>
          <p:cNvGrpSpPr>
            <a:grpSpLocks/>
          </p:cNvGrpSpPr>
          <p:nvPr/>
        </p:nvGrpSpPr>
        <p:grpSpPr bwMode="auto">
          <a:xfrm>
            <a:off x="685800" y="457200"/>
            <a:ext cx="8686800" cy="5715000"/>
            <a:chOff x="1008" y="432"/>
            <a:chExt cx="4608" cy="3216"/>
          </a:xfrm>
        </p:grpSpPr>
        <p:pic>
          <p:nvPicPr>
            <p:cNvPr id="38917" name="Picture 4"/>
            <p:cNvPicPr>
              <a:picLocks noChangeAspect="1" noChangeArrowheads="1"/>
            </p:cNvPicPr>
            <p:nvPr/>
          </p:nvPicPr>
          <p:blipFill>
            <a:blip r:embed="rId2"/>
            <a:srcRect/>
            <a:stretch>
              <a:fillRect/>
            </a:stretch>
          </p:blipFill>
          <p:spPr bwMode="auto">
            <a:xfrm>
              <a:off x="1008" y="1104"/>
              <a:ext cx="4608" cy="2368"/>
            </a:xfrm>
            <a:prstGeom prst="rect">
              <a:avLst/>
            </a:prstGeom>
            <a:noFill/>
            <a:ln w="9525">
              <a:noFill/>
              <a:miter lim="800000"/>
              <a:headEnd/>
              <a:tailEnd/>
            </a:ln>
          </p:spPr>
        </p:pic>
        <p:pic>
          <p:nvPicPr>
            <p:cNvPr id="38918" name="Picture 5"/>
            <p:cNvPicPr>
              <a:picLocks noChangeAspect="1" noChangeArrowheads="1"/>
            </p:cNvPicPr>
            <p:nvPr/>
          </p:nvPicPr>
          <p:blipFill>
            <a:blip r:embed="rId3"/>
            <a:srcRect/>
            <a:stretch>
              <a:fillRect/>
            </a:stretch>
          </p:blipFill>
          <p:spPr bwMode="auto">
            <a:xfrm>
              <a:off x="2496" y="2592"/>
              <a:ext cx="1104" cy="527"/>
            </a:xfrm>
            <a:prstGeom prst="rect">
              <a:avLst/>
            </a:prstGeom>
            <a:noFill/>
            <a:ln w="9525">
              <a:noFill/>
              <a:miter lim="800000"/>
              <a:headEnd/>
              <a:tailEnd/>
            </a:ln>
          </p:spPr>
        </p:pic>
        <p:sp>
          <p:nvSpPr>
            <p:cNvPr id="38919" name="Text Box 6"/>
            <p:cNvSpPr txBox="1">
              <a:spLocks noChangeArrowheads="1"/>
            </p:cNvSpPr>
            <p:nvPr/>
          </p:nvSpPr>
          <p:spPr bwMode="auto">
            <a:xfrm>
              <a:off x="1584" y="3456"/>
              <a:ext cx="1152" cy="192"/>
            </a:xfrm>
            <a:prstGeom prst="rect">
              <a:avLst/>
            </a:prstGeom>
            <a:noFill/>
            <a:ln w="9525">
              <a:noFill/>
              <a:miter lim="800000"/>
              <a:headEnd/>
              <a:tailEnd/>
            </a:ln>
          </p:spPr>
          <p:txBody>
            <a:bodyPr>
              <a:prstTxWarp prst="textNoShape">
                <a:avLst/>
              </a:prstTxWarp>
              <a:spAutoFit/>
            </a:bodyPr>
            <a:lstStyle/>
            <a:p>
              <a:pPr>
                <a:spcBef>
                  <a:spcPct val="50000"/>
                </a:spcBef>
              </a:pPr>
              <a:r>
                <a:rPr lang="en-US" sz="1400">
                  <a:latin typeface="Times" charset="0"/>
                </a:rPr>
                <a:t>Subcutaneous deposits</a:t>
              </a:r>
              <a:endParaRPr lang="en-US">
                <a:latin typeface="Times" charset="0"/>
              </a:endParaRPr>
            </a:p>
          </p:txBody>
        </p:sp>
        <p:sp>
          <p:nvSpPr>
            <p:cNvPr id="38920" name="Rectangle 7"/>
            <p:cNvSpPr>
              <a:spLocks noChangeArrowheads="1"/>
            </p:cNvSpPr>
            <p:nvPr/>
          </p:nvSpPr>
          <p:spPr bwMode="auto">
            <a:xfrm>
              <a:off x="3744" y="3456"/>
              <a:ext cx="795" cy="192"/>
            </a:xfrm>
            <a:prstGeom prst="rect">
              <a:avLst/>
            </a:prstGeom>
            <a:noFill/>
            <a:ln w="9525">
              <a:noFill/>
              <a:miter lim="800000"/>
              <a:headEnd/>
              <a:tailEnd/>
            </a:ln>
          </p:spPr>
          <p:txBody>
            <a:bodyPr wrap="none">
              <a:prstTxWarp prst="textNoShape">
                <a:avLst/>
              </a:prstTxWarp>
              <a:spAutoFit/>
            </a:bodyPr>
            <a:lstStyle/>
            <a:p>
              <a:r>
                <a:rPr lang="en-US" sz="1400">
                  <a:latin typeface="Times" charset="0"/>
                </a:rPr>
                <a:t>Hind leg bones</a:t>
              </a:r>
            </a:p>
          </p:txBody>
        </p:sp>
        <p:sp>
          <p:nvSpPr>
            <p:cNvPr id="38921" name="Rectangle 8"/>
            <p:cNvSpPr>
              <a:spLocks noChangeArrowheads="1"/>
            </p:cNvSpPr>
            <p:nvPr/>
          </p:nvSpPr>
          <p:spPr bwMode="auto">
            <a:xfrm>
              <a:off x="4752" y="432"/>
              <a:ext cx="116" cy="291"/>
            </a:xfrm>
            <a:prstGeom prst="rect">
              <a:avLst/>
            </a:prstGeom>
            <a:noFill/>
            <a:ln w="9525">
              <a:noFill/>
              <a:miter lim="800000"/>
              <a:headEnd/>
              <a:tailEnd/>
            </a:ln>
          </p:spPr>
          <p:txBody>
            <a:bodyPr wrap="none">
              <a:prstTxWarp prst="textNoShape">
                <a:avLst/>
              </a:prstTxWarp>
              <a:spAutoFit/>
            </a:bodyPr>
            <a:lstStyle/>
            <a:p>
              <a:endParaRPr lang="es-ES_tradnl">
                <a:latin typeface="Times" charset="0"/>
              </a:endParaRPr>
            </a:p>
          </p:txBody>
        </p:sp>
      </p:grpSp>
      <p:sp>
        <p:nvSpPr>
          <p:cNvPr id="38916" name="Rectangle 9"/>
          <p:cNvSpPr>
            <a:spLocks noChangeArrowheads="1"/>
          </p:cNvSpPr>
          <p:nvPr/>
        </p:nvSpPr>
        <p:spPr bwMode="auto">
          <a:xfrm>
            <a:off x="1144588" y="73025"/>
            <a:ext cx="5426075" cy="517525"/>
          </a:xfrm>
          <a:prstGeom prst="rect">
            <a:avLst/>
          </a:prstGeom>
          <a:noFill/>
          <a:ln w="9525">
            <a:noFill/>
            <a:miter lim="800000"/>
            <a:headEnd/>
            <a:tailEnd/>
          </a:ln>
        </p:spPr>
        <p:txBody>
          <a:bodyPr wrap="none">
            <a:prstTxWarp prst="textNoShape">
              <a:avLst/>
            </a:prstTxWarp>
            <a:spAutoFit/>
          </a:bodyPr>
          <a:lstStyle/>
          <a:p>
            <a:r>
              <a:rPr lang="en-US"/>
              <a:t>Svalbard reindeer (Pond et al. (1993)</a:t>
            </a:r>
            <a:endParaRPr lang="en-US">
              <a:solidFill>
                <a:srgbClr val="FFAF18"/>
              </a:solidFill>
            </a:endParaRPr>
          </a:p>
        </p:txBody>
      </p:sp>
      <p:sp>
        <p:nvSpPr>
          <p:cNvPr id="10" name="Slide Number Placeholder 9"/>
          <p:cNvSpPr>
            <a:spLocks noGrp="1"/>
          </p:cNvSpPr>
          <p:nvPr>
            <p:ph type="sldNum" sz="quarter" idx="12"/>
          </p:nvPr>
        </p:nvSpPr>
        <p:spPr/>
        <p:txBody>
          <a:bodyPr/>
          <a:lstStyle/>
          <a:p>
            <a:pPr>
              <a:defRPr/>
            </a:pPr>
            <a:fld id="{1FE95F59-B3B4-E34C-A2EA-04C060386DAD}" type="slidenum">
              <a:rPr lang="en-US" smtClean="0"/>
              <a:pPr>
                <a:defRPr/>
              </a:pPr>
              <a:t>14</a:t>
            </a:fld>
            <a:endParaRPr lang="en-US"/>
          </a:p>
        </p:txBody>
      </p:sp>
      <p:sp>
        <p:nvSpPr>
          <p:cNvPr id="2" name="TextBox 1"/>
          <p:cNvSpPr txBox="1"/>
          <p:nvPr/>
        </p:nvSpPr>
        <p:spPr>
          <a:xfrm>
            <a:off x="0" y="1066800"/>
            <a:ext cx="1964901" cy="830997"/>
          </a:xfrm>
          <a:prstGeom prst="rect">
            <a:avLst/>
          </a:prstGeom>
          <a:noFill/>
        </p:spPr>
        <p:txBody>
          <a:bodyPr wrap="none" rtlCol="0">
            <a:spAutoFit/>
          </a:bodyPr>
          <a:lstStyle/>
          <a:p>
            <a:r>
              <a:rPr lang="en-US" dirty="0" smtClean="0"/>
              <a:t>More double </a:t>
            </a:r>
          </a:p>
          <a:p>
            <a:r>
              <a:rPr lang="en-US" dirty="0" smtClean="0"/>
              <a:t>bonds</a:t>
            </a:r>
            <a:endParaRPr lang="en-US" dirty="0"/>
          </a:p>
        </p:txBody>
      </p:sp>
      <p:sp>
        <p:nvSpPr>
          <p:cNvPr id="12" name="TextBox 11"/>
          <p:cNvSpPr txBox="1"/>
          <p:nvPr/>
        </p:nvSpPr>
        <p:spPr>
          <a:xfrm>
            <a:off x="0" y="5334000"/>
            <a:ext cx="2097299" cy="830997"/>
          </a:xfrm>
          <a:prstGeom prst="rect">
            <a:avLst/>
          </a:prstGeom>
          <a:noFill/>
        </p:spPr>
        <p:txBody>
          <a:bodyPr wrap="none" rtlCol="0">
            <a:spAutoFit/>
          </a:bodyPr>
          <a:lstStyle/>
          <a:p>
            <a:r>
              <a:rPr lang="en-US" dirty="0" smtClean="0"/>
              <a:t>Fewer double </a:t>
            </a:r>
          </a:p>
          <a:p>
            <a:r>
              <a:rPr lang="en-US" dirty="0" smtClean="0"/>
              <a:t>bonds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4191000" y="685800"/>
            <a:ext cx="1400175" cy="457200"/>
          </a:xfrm>
          <a:prstGeom prst="rect">
            <a:avLst/>
          </a:prstGeom>
          <a:noFill/>
          <a:ln w="9525">
            <a:noFill/>
            <a:miter lim="800000"/>
            <a:headEnd/>
            <a:tailEnd/>
          </a:ln>
        </p:spPr>
        <p:txBody>
          <a:bodyPr wrap="none">
            <a:prstTxWarp prst="textNoShape">
              <a:avLst/>
            </a:prstTxWarp>
            <a:spAutoFit/>
          </a:bodyPr>
          <a:lstStyle/>
          <a:p>
            <a:r>
              <a:rPr lang="en-US"/>
              <a:t>Minerals</a:t>
            </a:r>
          </a:p>
        </p:txBody>
      </p:sp>
      <p:sp>
        <p:nvSpPr>
          <p:cNvPr id="39939" name="Rectangle 3"/>
          <p:cNvSpPr>
            <a:spLocks noChangeArrowheads="1"/>
          </p:cNvSpPr>
          <p:nvPr/>
        </p:nvSpPr>
        <p:spPr bwMode="auto">
          <a:xfrm>
            <a:off x="0" y="1447800"/>
            <a:ext cx="6369050" cy="1187450"/>
          </a:xfrm>
          <a:prstGeom prst="rect">
            <a:avLst/>
          </a:prstGeom>
          <a:noFill/>
          <a:ln w="9525">
            <a:noFill/>
            <a:miter lim="800000"/>
            <a:headEnd/>
            <a:tailEnd/>
          </a:ln>
        </p:spPr>
        <p:txBody>
          <a:bodyPr>
            <a:prstTxWarp prst="textNoShape">
              <a:avLst/>
            </a:prstTxWarp>
            <a:spAutoFit/>
          </a:bodyPr>
          <a:lstStyle/>
          <a:p>
            <a:r>
              <a:rPr lang="en-US"/>
              <a:t>Inorganic nutrients usually required in small amounts</a:t>
            </a:r>
          </a:p>
          <a:p>
            <a:endParaRPr lang="en-US"/>
          </a:p>
        </p:txBody>
      </p:sp>
      <p:sp>
        <p:nvSpPr>
          <p:cNvPr id="39940" name="Rectangle 4"/>
          <p:cNvSpPr>
            <a:spLocks noChangeArrowheads="1"/>
          </p:cNvSpPr>
          <p:nvPr/>
        </p:nvSpPr>
        <p:spPr bwMode="auto">
          <a:xfrm>
            <a:off x="0" y="2830513"/>
            <a:ext cx="9144000" cy="3478212"/>
          </a:xfrm>
          <a:prstGeom prst="rect">
            <a:avLst/>
          </a:prstGeom>
          <a:noFill/>
          <a:ln w="9525">
            <a:noFill/>
            <a:miter lim="800000"/>
            <a:headEnd/>
            <a:tailEnd/>
          </a:ln>
        </p:spPr>
        <p:txBody>
          <a:bodyPr>
            <a:prstTxWarp prst="textNoShape">
              <a:avLst/>
            </a:prstTxWarp>
            <a:spAutoFit/>
          </a:bodyPr>
          <a:lstStyle/>
          <a:p>
            <a:r>
              <a:rPr lang="en-US" sz="1800" b="1" u="sng" dirty="0"/>
              <a:t>Mineral		Source				Function</a:t>
            </a:r>
            <a:endParaRPr lang="en-US" sz="1800" dirty="0"/>
          </a:p>
          <a:p>
            <a:r>
              <a:rPr lang="en-US" sz="1800" dirty="0">
                <a:solidFill>
                  <a:srgbClr val="FF0000"/>
                </a:solidFill>
              </a:rPr>
              <a:t>Calcium</a:t>
            </a:r>
            <a:r>
              <a:rPr lang="en-US" sz="1800" dirty="0"/>
              <a:t>		dairy, legumes, some vegetables	skeleton, signaling</a:t>
            </a:r>
          </a:p>
          <a:p>
            <a:r>
              <a:rPr lang="en-US" sz="1800" dirty="0" smtClean="0">
                <a:solidFill>
                  <a:srgbClr val="FF0000"/>
                </a:solidFill>
              </a:rPr>
              <a:t>Phosphorous</a:t>
            </a:r>
            <a:r>
              <a:rPr lang="en-US" sz="1800" dirty="0"/>
              <a:t>	dairy, meat, some grains		skeleton, nucleic acids	 </a:t>
            </a:r>
          </a:p>
          <a:p>
            <a:r>
              <a:rPr lang="en-US" sz="1800" dirty="0"/>
              <a:t>Sulfur		animal protein			component of some *amino acids</a:t>
            </a:r>
          </a:p>
          <a:p>
            <a:r>
              <a:rPr lang="en-US" sz="1800" dirty="0"/>
              <a:t>Chlorine	table salt			acid-base balance, gastric juice</a:t>
            </a:r>
          </a:p>
          <a:p>
            <a:r>
              <a:rPr lang="en-US" sz="1800" dirty="0">
                <a:solidFill>
                  <a:srgbClr val="FF0000"/>
                </a:solidFill>
              </a:rPr>
              <a:t>Sodium</a:t>
            </a:r>
            <a:r>
              <a:rPr lang="en-US" sz="1800" dirty="0"/>
              <a:t>		table salt			nerve function, many others</a:t>
            </a:r>
          </a:p>
          <a:p>
            <a:r>
              <a:rPr lang="en-US" sz="1800" dirty="0">
                <a:solidFill>
                  <a:srgbClr val="FF0000"/>
                </a:solidFill>
              </a:rPr>
              <a:t>Iron</a:t>
            </a:r>
            <a:r>
              <a:rPr lang="en-US" sz="1800" dirty="0"/>
              <a:t>		meat, some vegetables		hemoglobin, enzyme co-factor</a:t>
            </a:r>
          </a:p>
          <a:p>
            <a:r>
              <a:rPr lang="en-US" sz="1800" dirty="0"/>
              <a:t>Iodine		sea food, iodized salt		component of thyroid hormones</a:t>
            </a:r>
          </a:p>
          <a:p>
            <a:endParaRPr lang="en-US" sz="1800" dirty="0"/>
          </a:p>
          <a:p>
            <a:r>
              <a:rPr lang="en-US" sz="1800" dirty="0"/>
              <a:t>(many others: Fluorine, Zinc, Copper, Manganese, Cobalt Selenium, Chromium, Molybdenum…)	</a:t>
            </a:r>
          </a:p>
          <a:p>
            <a:endParaRPr lang="en-US" dirty="0"/>
          </a:p>
        </p:txBody>
      </p:sp>
      <p:pic>
        <p:nvPicPr>
          <p:cNvPr id="39941" name="Picture 5"/>
          <p:cNvPicPr>
            <a:picLocks noChangeAspect="1" noChangeArrowheads="1"/>
          </p:cNvPicPr>
          <p:nvPr/>
        </p:nvPicPr>
        <p:blipFill>
          <a:blip r:embed="rId3"/>
          <a:srcRect/>
          <a:stretch>
            <a:fillRect/>
          </a:stretch>
        </p:blipFill>
        <p:spPr bwMode="auto">
          <a:xfrm>
            <a:off x="7037388" y="0"/>
            <a:ext cx="2106612" cy="2432050"/>
          </a:xfrm>
          <a:prstGeom prst="rect">
            <a:avLst/>
          </a:prstGeom>
          <a:noFill/>
          <a:ln w="9525">
            <a:noFill/>
            <a:miter lim="800000"/>
            <a:headEnd/>
            <a:tailEnd/>
          </a:ln>
        </p:spPr>
      </p:pic>
      <p:pic>
        <p:nvPicPr>
          <p:cNvPr id="39942" name="Picture 6"/>
          <p:cNvPicPr>
            <a:picLocks noChangeAspect="1" noChangeArrowheads="1"/>
          </p:cNvPicPr>
          <p:nvPr/>
        </p:nvPicPr>
        <p:blipFill>
          <a:blip r:embed="rId4"/>
          <a:srcRect/>
          <a:stretch>
            <a:fillRect/>
          </a:stretch>
        </p:blipFill>
        <p:spPr bwMode="auto">
          <a:xfrm>
            <a:off x="0" y="0"/>
            <a:ext cx="1847850" cy="1384300"/>
          </a:xfrm>
          <a:prstGeom prst="rect">
            <a:avLst/>
          </a:prstGeom>
          <a:noFill/>
          <a:ln w="9525">
            <a:noFill/>
            <a:miter lim="800000"/>
            <a:headEnd/>
            <a:tailEnd/>
          </a:ln>
        </p:spPr>
      </p:pic>
      <p:sp>
        <p:nvSpPr>
          <p:cNvPr id="39943" name="Rectangle 7"/>
          <p:cNvSpPr>
            <a:spLocks noChangeArrowheads="1"/>
          </p:cNvSpPr>
          <p:nvPr/>
        </p:nvSpPr>
        <p:spPr bwMode="auto">
          <a:xfrm>
            <a:off x="295275" y="6269038"/>
            <a:ext cx="3749675" cy="457200"/>
          </a:xfrm>
          <a:prstGeom prst="rect">
            <a:avLst/>
          </a:prstGeom>
          <a:noFill/>
          <a:ln w="9525">
            <a:noFill/>
            <a:miter lim="800000"/>
            <a:headEnd/>
            <a:tailEnd/>
          </a:ln>
        </p:spPr>
        <p:txBody>
          <a:bodyPr wrap="none">
            <a:prstTxWarp prst="textNoShape">
              <a:avLst/>
            </a:prstTxWarp>
            <a:spAutoFit/>
          </a:bodyPr>
          <a:lstStyle/>
          <a:p>
            <a:r>
              <a:rPr lang="en-US"/>
              <a:t>*methionine and cysteine</a:t>
            </a:r>
          </a:p>
        </p:txBody>
      </p:sp>
      <p:sp>
        <p:nvSpPr>
          <p:cNvPr id="8" name="Slide Number Placeholder 7"/>
          <p:cNvSpPr>
            <a:spLocks noGrp="1"/>
          </p:cNvSpPr>
          <p:nvPr>
            <p:ph type="sldNum" sz="quarter" idx="12"/>
          </p:nvPr>
        </p:nvSpPr>
        <p:spPr/>
        <p:txBody>
          <a:bodyPr/>
          <a:lstStyle/>
          <a:p>
            <a:pPr>
              <a:defRPr/>
            </a:pPr>
            <a:fld id="{1FE95F59-B3B4-E34C-A2EA-04C060386DAD}" type="slidenum">
              <a:rPr lang="en-US" smtClean="0"/>
              <a:pPr>
                <a:defRPr/>
              </a:pPr>
              <a:t>15</a:t>
            </a:fld>
            <a:endParaRPr lang="en-US"/>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6" name="Object 2"/>
          <p:cNvGraphicFramePr>
            <a:graphicFrameLocks noChangeAspect="1"/>
          </p:cNvGraphicFramePr>
          <p:nvPr/>
        </p:nvGraphicFramePr>
        <p:xfrm>
          <a:off x="457200" y="3581400"/>
          <a:ext cx="8686800" cy="1554163"/>
        </p:xfrm>
        <a:graphic>
          <a:graphicData uri="http://schemas.openxmlformats.org/presentationml/2006/ole">
            <mc:AlternateContent xmlns:mc="http://schemas.openxmlformats.org/markup-compatibility/2006">
              <mc:Choice xmlns:v="urn:schemas-microsoft-com:vml" Requires="v">
                <p:oleObj spid="_x0000_s42004" name="Equation" r:id="rId4" imgW="3975100" imgH="711200" progId="">
                  <p:embed/>
                </p:oleObj>
              </mc:Choice>
              <mc:Fallback>
                <p:oleObj name="Equation" r:id="rId4" imgW="3975100" imgH="71120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581400"/>
                        <a:ext cx="8686800" cy="1554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1987" name="Picture 3"/>
          <p:cNvPicPr>
            <a:picLocks noChangeAspect="1" noChangeArrowheads="1"/>
          </p:cNvPicPr>
          <p:nvPr/>
        </p:nvPicPr>
        <p:blipFill>
          <a:blip r:embed="rId6"/>
          <a:srcRect/>
          <a:stretch>
            <a:fillRect/>
          </a:stretch>
        </p:blipFill>
        <p:spPr bwMode="auto">
          <a:xfrm>
            <a:off x="3200400" y="0"/>
            <a:ext cx="2921000" cy="3175000"/>
          </a:xfrm>
          <a:prstGeom prst="rect">
            <a:avLst/>
          </a:prstGeom>
          <a:noFill/>
          <a:ln w="9525">
            <a:noFill/>
            <a:miter lim="800000"/>
            <a:headEnd/>
            <a:tailEnd/>
          </a:ln>
        </p:spPr>
      </p:pic>
      <p:sp>
        <p:nvSpPr>
          <p:cNvPr id="41988" name="Rectangle 4"/>
          <p:cNvSpPr>
            <a:spLocks noChangeArrowheads="1"/>
          </p:cNvSpPr>
          <p:nvPr/>
        </p:nvSpPr>
        <p:spPr bwMode="auto">
          <a:xfrm>
            <a:off x="2590800" y="3200400"/>
            <a:ext cx="3748088" cy="457200"/>
          </a:xfrm>
          <a:prstGeom prst="rect">
            <a:avLst/>
          </a:prstGeom>
          <a:noFill/>
          <a:ln w="9525">
            <a:noFill/>
            <a:miter lim="800000"/>
            <a:headEnd/>
            <a:tailEnd/>
          </a:ln>
        </p:spPr>
        <p:txBody>
          <a:bodyPr wrap="none">
            <a:prstTxWarp prst="textNoShape">
              <a:avLst/>
            </a:prstTxWarp>
            <a:spAutoFit/>
          </a:bodyPr>
          <a:lstStyle/>
          <a:p>
            <a:r>
              <a:rPr lang="en-US" u="sng">
                <a:latin typeface="Times" charset="0"/>
              </a:rPr>
              <a:t>A human’s chemical formula</a:t>
            </a:r>
            <a:endParaRPr lang="en-US">
              <a:latin typeface="Times" charset="0"/>
            </a:endParaRPr>
          </a:p>
        </p:txBody>
      </p:sp>
      <p:sp>
        <p:nvSpPr>
          <p:cNvPr id="41989" name="Rectangle 5"/>
          <p:cNvSpPr>
            <a:spLocks noChangeArrowheads="1"/>
          </p:cNvSpPr>
          <p:nvPr/>
        </p:nvSpPr>
        <p:spPr bwMode="auto">
          <a:xfrm>
            <a:off x="685800" y="5486400"/>
            <a:ext cx="7581900" cy="822325"/>
          </a:xfrm>
          <a:prstGeom prst="rect">
            <a:avLst/>
          </a:prstGeom>
          <a:noFill/>
          <a:ln w="9525">
            <a:noFill/>
            <a:miter lim="800000"/>
            <a:headEnd/>
            <a:tailEnd/>
          </a:ln>
        </p:spPr>
        <p:txBody>
          <a:bodyPr wrap="none">
            <a:prstTxWarp prst="textNoShape">
              <a:avLst/>
            </a:prstTxWarp>
            <a:spAutoFit/>
          </a:bodyPr>
          <a:lstStyle/>
          <a:p>
            <a:r>
              <a:rPr lang="en-US">
                <a:latin typeface="Times" charset="0"/>
              </a:rPr>
              <a:t>Element    Hydrogen    Oxygen    Carbon    Nitrogen    Other</a:t>
            </a:r>
          </a:p>
          <a:p>
            <a:r>
              <a:rPr lang="en-US">
                <a:latin typeface="Times" charset="0"/>
              </a:rPr>
              <a:t>     %              61.8            25.4        9.4            1.4            1.0</a:t>
            </a:r>
          </a:p>
        </p:txBody>
      </p:sp>
      <p:sp>
        <p:nvSpPr>
          <p:cNvPr id="41990" name="Line 6"/>
          <p:cNvSpPr>
            <a:spLocks noChangeShapeType="1"/>
          </p:cNvSpPr>
          <p:nvPr/>
        </p:nvSpPr>
        <p:spPr bwMode="auto">
          <a:xfrm>
            <a:off x="685800" y="5867400"/>
            <a:ext cx="7924800" cy="0"/>
          </a:xfrm>
          <a:prstGeom prst="line">
            <a:avLst/>
          </a:prstGeom>
          <a:noFill/>
          <a:ln w="9525">
            <a:solidFill>
              <a:schemeClr val="tx1"/>
            </a:solidFill>
            <a:round/>
            <a:headEnd/>
            <a:tailEnd/>
          </a:ln>
        </p:spPr>
        <p:txBody>
          <a:bodyPr wrap="none" anchor="ctr">
            <a:prstTxWarp prst="textNoShape">
              <a:avLst/>
            </a:prstTxWarp>
          </a:bodyPr>
          <a:lstStyle/>
          <a:p>
            <a:endParaRPr lang="es-ES_tradnl"/>
          </a:p>
        </p:txBody>
      </p:sp>
      <p:sp>
        <p:nvSpPr>
          <p:cNvPr id="41991" name="Line 7"/>
          <p:cNvSpPr>
            <a:spLocks noChangeShapeType="1"/>
          </p:cNvSpPr>
          <p:nvPr/>
        </p:nvSpPr>
        <p:spPr bwMode="auto">
          <a:xfrm>
            <a:off x="1981200" y="5410200"/>
            <a:ext cx="0" cy="1066800"/>
          </a:xfrm>
          <a:prstGeom prst="line">
            <a:avLst/>
          </a:prstGeom>
          <a:noFill/>
          <a:ln w="9525">
            <a:solidFill>
              <a:schemeClr val="tx1"/>
            </a:solidFill>
            <a:round/>
            <a:headEnd/>
            <a:tailEnd/>
          </a:ln>
        </p:spPr>
        <p:txBody>
          <a:bodyPr wrap="none" anchor="ctr">
            <a:prstTxWarp prst="textNoShape">
              <a:avLst/>
            </a:prstTxWarp>
          </a:bodyPr>
          <a:lstStyle/>
          <a:p>
            <a:endParaRPr lang="es-ES_tradnl"/>
          </a:p>
        </p:txBody>
      </p:sp>
      <p:sp>
        <p:nvSpPr>
          <p:cNvPr id="41992" name="Line 8"/>
          <p:cNvSpPr>
            <a:spLocks noChangeShapeType="1"/>
          </p:cNvSpPr>
          <p:nvPr/>
        </p:nvSpPr>
        <p:spPr bwMode="auto">
          <a:xfrm>
            <a:off x="2286000" y="6248400"/>
            <a:ext cx="4648200" cy="0"/>
          </a:xfrm>
          <a:prstGeom prst="line">
            <a:avLst/>
          </a:prstGeom>
          <a:noFill/>
          <a:ln w="9525">
            <a:solidFill>
              <a:schemeClr val="tx1"/>
            </a:solidFill>
            <a:round/>
            <a:headEnd/>
            <a:tailEnd/>
          </a:ln>
        </p:spPr>
        <p:txBody>
          <a:bodyPr wrap="none" anchor="ctr">
            <a:prstTxWarp prst="textNoShape">
              <a:avLst/>
            </a:prstTxWarp>
          </a:bodyPr>
          <a:lstStyle/>
          <a:p>
            <a:endParaRPr lang="es-ES_tradnl"/>
          </a:p>
        </p:txBody>
      </p:sp>
      <p:sp>
        <p:nvSpPr>
          <p:cNvPr id="41993" name="Rectangle 9"/>
          <p:cNvSpPr>
            <a:spLocks noChangeArrowheads="1"/>
          </p:cNvSpPr>
          <p:nvPr/>
        </p:nvSpPr>
        <p:spPr bwMode="auto">
          <a:xfrm>
            <a:off x="4191000" y="6248400"/>
            <a:ext cx="742950" cy="457200"/>
          </a:xfrm>
          <a:prstGeom prst="rect">
            <a:avLst/>
          </a:prstGeom>
          <a:noFill/>
          <a:ln w="9525">
            <a:noFill/>
            <a:miter lim="800000"/>
            <a:headEnd/>
            <a:tailEnd/>
          </a:ln>
        </p:spPr>
        <p:txBody>
          <a:bodyPr wrap="none">
            <a:prstTxWarp prst="textNoShape">
              <a:avLst/>
            </a:prstTxWarp>
            <a:spAutoFit/>
          </a:bodyPr>
          <a:lstStyle/>
          <a:p>
            <a:r>
              <a:rPr lang="en-US">
                <a:latin typeface="Times" charset="0"/>
              </a:rPr>
              <a:t>99%</a:t>
            </a:r>
          </a:p>
        </p:txBody>
      </p:sp>
      <p:sp>
        <p:nvSpPr>
          <p:cNvPr id="10" name="Slide Number Placeholder 9"/>
          <p:cNvSpPr>
            <a:spLocks noGrp="1"/>
          </p:cNvSpPr>
          <p:nvPr>
            <p:ph type="sldNum" sz="quarter" idx="12"/>
          </p:nvPr>
        </p:nvSpPr>
        <p:spPr/>
        <p:txBody>
          <a:bodyPr/>
          <a:lstStyle/>
          <a:p>
            <a:pPr>
              <a:defRPr/>
            </a:pPr>
            <a:fld id="{1FE95F59-B3B4-E34C-A2EA-04C060386DAD}" type="slidenum">
              <a:rPr lang="en-US" smtClean="0"/>
              <a:pPr>
                <a:defRPr/>
              </a:pPr>
              <a:t>16</a:t>
            </a:fld>
            <a:endParaRPr lang="en-US"/>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3657600" y="685800"/>
            <a:ext cx="1397000" cy="457200"/>
          </a:xfrm>
          <a:prstGeom prst="rect">
            <a:avLst/>
          </a:prstGeom>
          <a:noFill/>
          <a:ln w="9525">
            <a:noFill/>
            <a:miter lim="800000"/>
            <a:headEnd/>
            <a:tailEnd/>
          </a:ln>
        </p:spPr>
        <p:txBody>
          <a:bodyPr wrap="none">
            <a:prstTxWarp prst="textNoShape">
              <a:avLst/>
            </a:prstTxWarp>
            <a:spAutoFit/>
          </a:bodyPr>
          <a:lstStyle/>
          <a:p>
            <a:r>
              <a:rPr lang="en-US" dirty="0"/>
              <a:t>Vitamins</a:t>
            </a:r>
          </a:p>
        </p:txBody>
      </p:sp>
      <p:sp>
        <p:nvSpPr>
          <p:cNvPr id="44035" name="Rectangle 3"/>
          <p:cNvSpPr>
            <a:spLocks noChangeArrowheads="1"/>
          </p:cNvSpPr>
          <p:nvPr/>
        </p:nvSpPr>
        <p:spPr bwMode="auto">
          <a:xfrm>
            <a:off x="304800" y="1219200"/>
            <a:ext cx="8458200" cy="822325"/>
          </a:xfrm>
          <a:prstGeom prst="rect">
            <a:avLst/>
          </a:prstGeom>
          <a:noFill/>
          <a:ln w="9525">
            <a:noFill/>
            <a:miter lim="800000"/>
            <a:headEnd/>
            <a:tailEnd/>
          </a:ln>
        </p:spPr>
        <p:txBody>
          <a:bodyPr>
            <a:prstTxWarp prst="textNoShape">
              <a:avLst/>
            </a:prstTxWarp>
            <a:spAutoFit/>
          </a:bodyPr>
          <a:lstStyle/>
          <a:p>
            <a:r>
              <a:rPr lang="en-US"/>
              <a:t>Organic molecules required in small amounts. Vitamins have very diverse functions….</a:t>
            </a:r>
          </a:p>
        </p:txBody>
      </p:sp>
      <p:sp>
        <p:nvSpPr>
          <p:cNvPr id="44036" name="Rectangle 5"/>
          <p:cNvSpPr>
            <a:spLocks noChangeArrowheads="1"/>
          </p:cNvSpPr>
          <p:nvPr/>
        </p:nvSpPr>
        <p:spPr bwMode="auto">
          <a:xfrm>
            <a:off x="0" y="2514600"/>
            <a:ext cx="8915400" cy="3933825"/>
          </a:xfrm>
          <a:prstGeom prst="rect">
            <a:avLst/>
          </a:prstGeom>
          <a:noFill/>
          <a:ln w="9525">
            <a:noFill/>
            <a:miter lim="800000"/>
            <a:headEnd/>
            <a:tailEnd/>
          </a:ln>
        </p:spPr>
        <p:txBody>
          <a:bodyPr>
            <a:prstTxWarp prst="textNoShape">
              <a:avLst/>
            </a:prstTxWarp>
            <a:spAutoFit/>
          </a:bodyPr>
          <a:lstStyle/>
          <a:p>
            <a:r>
              <a:rPr lang="en-US"/>
              <a:t>Water soluble	</a:t>
            </a:r>
            <a:r>
              <a:rPr lang="en-US" sz="1800"/>
              <a:t>Source			      Function		</a:t>
            </a:r>
          </a:p>
          <a:p>
            <a:r>
              <a:rPr lang="en-US" sz="1800"/>
              <a:t>Vitamin C	fruits (citrus), vegetables      collagen synthesis, immunity</a:t>
            </a:r>
          </a:p>
          <a:p>
            <a:endParaRPr lang="en-US" sz="1800"/>
          </a:p>
          <a:p>
            <a:r>
              <a:rPr lang="en-US" sz="1800"/>
              <a:t>Niacin		nuts, meat, grains	       component of NAD+ and NADP+</a:t>
            </a:r>
          </a:p>
          <a:p>
            <a:endParaRPr lang="en-US" sz="1800"/>
          </a:p>
          <a:p>
            <a:r>
              <a:rPr lang="en-US"/>
              <a:t>Lipid soluble</a:t>
            </a:r>
          </a:p>
          <a:p>
            <a:r>
              <a:rPr lang="en-US" sz="1800"/>
              <a:t>Vitamin A	Green and orange vegetables   visual pigments, antioxidant</a:t>
            </a:r>
          </a:p>
          <a:p>
            <a:endParaRPr lang="en-US" sz="1800"/>
          </a:p>
          <a:p>
            <a:r>
              <a:rPr lang="en-US" sz="1800"/>
              <a:t>Vitamin D	Dairy, egg yolk, fish		        absorption and use of Ca 							and P		</a:t>
            </a:r>
            <a:endParaRPr lang="en-US"/>
          </a:p>
          <a:p>
            <a:r>
              <a:rPr lang="en-US" sz="1800"/>
              <a:t>Excess of water soluble vitamins is excreted in urine (moderate overdoses are more or less harmless). Excess of lipid soluble vitamins is stored in fat and therefore overdoses may result in toxic effects.	</a:t>
            </a:r>
          </a:p>
        </p:txBody>
      </p:sp>
      <p:pic>
        <p:nvPicPr>
          <p:cNvPr id="44037" name="Picture 6"/>
          <p:cNvPicPr>
            <a:picLocks noChangeAspect="1" noChangeArrowheads="1"/>
          </p:cNvPicPr>
          <p:nvPr/>
        </p:nvPicPr>
        <p:blipFill>
          <a:blip r:embed="rId3"/>
          <a:srcRect/>
          <a:stretch>
            <a:fillRect/>
          </a:stretch>
        </p:blipFill>
        <p:spPr bwMode="auto">
          <a:xfrm>
            <a:off x="0" y="0"/>
            <a:ext cx="1082675" cy="1320800"/>
          </a:xfrm>
          <a:prstGeom prst="rect">
            <a:avLst/>
          </a:prstGeom>
          <a:noFill/>
          <a:ln w="9525">
            <a:noFill/>
            <a:miter lim="800000"/>
            <a:headEnd/>
            <a:tailEnd/>
          </a:ln>
        </p:spPr>
      </p:pic>
      <p:pic>
        <p:nvPicPr>
          <p:cNvPr id="44038" name="Picture 7"/>
          <p:cNvPicPr>
            <a:picLocks noChangeAspect="1" noChangeArrowheads="1"/>
          </p:cNvPicPr>
          <p:nvPr/>
        </p:nvPicPr>
        <p:blipFill>
          <a:blip r:embed="rId4"/>
          <a:srcRect/>
          <a:stretch>
            <a:fillRect/>
          </a:stretch>
        </p:blipFill>
        <p:spPr bwMode="auto">
          <a:xfrm>
            <a:off x="8239125" y="0"/>
            <a:ext cx="904875" cy="1663700"/>
          </a:xfrm>
          <a:prstGeom prst="rect">
            <a:avLst/>
          </a:prstGeom>
          <a:noFill/>
          <a:ln w="9525">
            <a:noFill/>
            <a:miter lim="800000"/>
            <a:headEnd/>
            <a:tailEnd/>
          </a:ln>
        </p:spPr>
      </p:pic>
      <p:sp>
        <p:nvSpPr>
          <p:cNvPr id="7" name="TextBox 1"/>
          <p:cNvSpPr txBox="1">
            <a:spLocks noChangeArrowheads="1"/>
          </p:cNvSpPr>
          <p:nvPr/>
        </p:nvSpPr>
        <p:spPr bwMode="auto">
          <a:xfrm>
            <a:off x="2895600" y="152400"/>
            <a:ext cx="3006725" cy="461963"/>
          </a:xfrm>
          <a:prstGeom prst="rect">
            <a:avLst/>
          </a:prstGeom>
          <a:noFill/>
          <a:ln w="9525">
            <a:noFill/>
            <a:miter lim="800000"/>
            <a:headEnd/>
            <a:tailEnd/>
          </a:ln>
        </p:spPr>
        <p:txBody>
          <a:bodyPr wrap="none">
            <a:prstTxWarp prst="textNoShape">
              <a:avLst/>
            </a:prstTxWarp>
            <a:spAutoFit/>
          </a:bodyPr>
          <a:lstStyle/>
          <a:p>
            <a:r>
              <a:rPr lang="es-ES_tradnl" dirty="0">
                <a:solidFill>
                  <a:srgbClr val="FF0000"/>
                </a:solidFill>
              </a:rPr>
              <a:t>BROAD PRINCIPLE</a:t>
            </a:r>
          </a:p>
        </p:txBody>
      </p:sp>
      <p:sp>
        <p:nvSpPr>
          <p:cNvPr id="8" name="Slide Number Placeholder 7"/>
          <p:cNvSpPr>
            <a:spLocks noGrp="1"/>
          </p:cNvSpPr>
          <p:nvPr>
            <p:ph type="sldNum" sz="quarter" idx="12"/>
          </p:nvPr>
        </p:nvSpPr>
        <p:spPr/>
        <p:txBody>
          <a:bodyPr/>
          <a:lstStyle/>
          <a:p>
            <a:pPr>
              <a:defRPr/>
            </a:pPr>
            <a:fld id="{1FE95F59-B3B4-E34C-A2EA-04C060386DAD}" type="slidenum">
              <a:rPr lang="en-US" smtClean="0"/>
              <a:pPr>
                <a:defRPr/>
              </a:pPr>
              <a:t>17</a:t>
            </a:fld>
            <a:endParaRPr lang="en-US"/>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srcRect/>
          <a:stretch>
            <a:fillRect/>
          </a:stretch>
        </p:blipFill>
        <p:spPr bwMode="auto">
          <a:xfrm>
            <a:off x="152400" y="152400"/>
            <a:ext cx="1981200" cy="2089150"/>
          </a:xfrm>
          <a:prstGeom prst="rect">
            <a:avLst/>
          </a:prstGeom>
          <a:noFill/>
          <a:ln w="9525">
            <a:noFill/>
            <a:miter lim="800000"/>
            <a:headEnd/>
            <a:tailEnd/>
          </a:ln>
        </p:spPr>
      </p:pic>
      <p:pic>
        <p:nvPicPr>
          <p:cNvPr id="46083" name="Picture 3"/>
          <p:cNvPicPr>
            <a:picLocks noChangeAspect="1" noChangeArrowheads="1"/>
          </p:cNvPicPr>
          <p:nvPr/>
        </p:nvPicPr>
        <p:blipFill>
          <a:blip r:embed="rId4"/>
          <a:srcRect/>
          <a:stretch>
            <a:fillRect/>
          </a:stretch>
        </p:blipFill>
        <p:spPr bwMode="auto">
          <a:xfrm>
            <a:off x="2971800" y="228600"/>
            <a:ext cx="2209800" cy="1927225"/>
          </a:xfrm>
          <a:prstGeom prst="rect">
            <a:avLst/>
          </a:prstGeom>
          <a:noFill/>
          <a:ln w="9525">
            <a:noFill/>
            <a:miter lim="800000"/>
            <a:headEnd/>
            <a:tailEnd/>
          </a:ln>
        </p:spPr>
      </p:pic>
      <p:sp>
        <p:nvSpPr>
          <p:cNvPr id="46084" name="Rectangle 5"/>
          <p:cNvSpPr>
            <a:spLocks noChangeArrowheads="1"/>
          </p:cNvSpPr>
          <p:nvPr/>
        </p:nvSpPr>
        <p:spPr bwMode="auto">
          <a:xfrm>
            <a:off x="228600" y="2133600"/>
            <a:ext cx="2936875" cy="2590800"/>
          </a:xfrm>
          <a:prstGeom prst="rect">
            <a:avLst/>
          </a:prstGeom>
          <a:noFill/>
          <a:ln w="9525">
            <a:noFill/>
            <a:miter lim="800000"/>
            <a:headEnd/>
            <a:tailEnd/>
          </a:ln>
        </p:spPr>
        <p:txBody>
          <a:bodyPr>
            <a:prstTxWarp prst="textNoShape">
              <a:avLst/>
            </a:prstTxWarp>
            <a:spAutoFit/>
          </a:bodyPr>
          <a:lstStyle/>
          <a:p>
            <a:r>
              <a:rPr lang="en-US" sz="2000"/>
              <a:t>Functions: antioxidant, synthesis of collagen, synthesis of carnitine (aids fatty acid entry into mitochondria, biosynthesis of norepinephrine,..,etc.).</a:t>
            </a:r>
          </a:p>
          <a:p>
            <a:endParaRPr lang="en-US"/>
          </a:p>
        </p:txBody>
      </p:sp>
      <p:sp>
        <p:nvSpPr>
          <p:cNvPr id="46085" name="Rectangle 6"/>
          <p:cNvSpPr>
            <a:spLocks noChangeArrowheads="1"/>
          </p:cNvSpPr>
          <p:nvPr/>
        </p:nvSpPr>
        <p:spPr bwMode="auto">
          <a:xfrm>
            <a:off x="0" y="4800600"/>
            <a:ext cx="3429000" cy="701675"/>
          </a:xfrm>
          <a:prstGeom prst="rect">
            <a:avLst/>
          </a:prstGeom>
          <a:noFill/>
          <a:ln w="9525">
            <a:noFill/>
            <a:miter lim="800000"/>
            <a:headEnd/>
            <a:tailEnd/>
          </a:ln>
        </p:spPr>
        <p:txBody>
          <a:bodyPr>
            <a:prstTxWarp prst="textNoShape">
              <a:avLst/>
            </a:prstTxWarp>
            <a:spAutoFit/>
          </a:bodyPr>
          <a:lstStyle/>
          <a:p>
            <a:r>
              <a:rPr lang="en-US" sz="2000"/>
              <a:t>Sources: fresh fruit (citrus, rose hips), liver.</a:t>
            </a:r>
            <a:endParaRPr lang="en-US"/>
          </a:p>
        </p:txBody>
      </p:sp>
      <p:sp>
        <p:nvSpPr>
          <p:cNvPr id="46086" name="Rectangle 7"/>
          <p:cNvSpPr>
            <a:spLocks noChangeArrowheads="1"/>
          </p:cNvSpPr>
          <p:nvPr/>
        </p:nvSpPr>
        <p:spPr bwMode="auto">
          <a:xfrm>
            <a:off x="4191000" y="3276600"/>
            <a:ext cx="4800600" cy="2647950"/>
          </a:xfrm>
          <a:prstGeom prst="rect">
            <a:avLst/>
          </a:prstGeom>
          <a:noFill/>
          <a:ln w="9525">
            <a:noFill/>
            <a:miter lim="800000"/>
            <a:headEnd/>
            <a:tailEnd/>
          </a:ln>
        </p:spPr>
        <p:txBody>
          <a:bodyPr>
            <a:prstTxWarp prst="textNoShape">
              <a:avLst/>
            </a:prstTxWarp>
            <a:spAutoFit/>
          </a:bodyPr>
          <a:lstStyle/>
          <a:p>
            <a:r>
              <a:rPr lang="en-US"/>
              <a:t>Symptoms of avitaminosis: Scurvy. In this condition the structure of collagen is defective and people end up with spongy gums, bleeding from mucous membranes, liver spots in legs. </a:t>
            </a:r>
          </a:p>
        </p:txBody>
      </p:sp>
      <p:pic>
        <p:nvPicPr>
          <p:cNvPr id="46087" name="Picture 8"/>
          <p:cNvPicPr>
            <a:picLocks noChangeAspect="1" noChangeArrowheads="1"/>
          </p:cNvPicPr>
          <p:nvPr/>
        </p:nvPicPr>
        <p:blipFill>
          <a:blip r:embed="rId5"/>
          <a:srcRect/>
          <a:stretch>
            <a:fillRect/>
          </a:stretch>
        </p:blipFill>
        <p:spPr bwMode="auto">
          <a:xfrm>
            <a:off x="5562600" y="762000"/>
            <a:ext cx="2819400" cy="2236788"/>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pPr>
              <a:defRPr/>
            </a:pPr>
            <a:fld id="{1FE95F59-B3B4-E34C-A2EA-04C060386DAD}" type="slidenum">
              <a:rPr lang="en-US" smtClean="0"/>
              <a:pPr>
                <a:defRPr/>
              </a:pPr>
              <a:t>18</a:t>
            </a:fld>
            <a:endParaRPr lang="en-US"/>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0" y="3505200"/>
            <a:ext cx="2794000" cy="2540000"/>
          </a:xfrm>
          <a:prstGeom prst="rect">
            <a:avLst/>
          </a:prstGeom>
        </p:spPr>
      </p:pic>
      <p:pic>
        <p:nvPicPr>
          <p:cNvPr id="7" name="Picture 6"/>
          <p:cNvPicPr>
            <a:picLocks noChangeAspect="1"/>
          </p:cNvPicPr>
          <p:nvPr/>
        </p:nvPicPr>
        <p:blipFill>
          <a:blip r:embed="rId3"/>
          <a:stretch>
            <a:fillRect/>
          </a:stretch>
        </p:blipFill>
        <p:spPr>
          <a:xfrm>
            <a:off x="152400" y="0"/>
            <a:ext cx="6350000" cy="4229100"/>
          </a:xfrm>
          <a:prstGeom prst="rect">
            <a:avLst/>
          </a:prstGeom>
        </p:spPr>
      </p:pic>
      <p:pic>
        <p:nvPicPr>
          <p:cNvPr id="8" name="Picture 7"/>
          <p:cNvPicPr>
            <a:picLocks noChangeAspect="1"/>
          </p:cNvPicPr>
          <p:nvPr/>
        </p:nvPicPr>
        <p:blipFill>
          <a:blip r:embed="rId4"/>
          <a:stretch>
            <a:fillRect/>
          </a:stretch>
        </p:blipFill>
        <p:spPr>
          <a:xfrm>
            <a:off x="5207000" y="304800"/>
            <a:ext cx="3937000" cy="6350000"/>
          </a:xfrm>
          <a:prstGeom prst="rect">
            <a:avLst/>
          </a:prstGeom>
        </p:spPr>
      </p:pic>
      <p:sp>
        <p:nvSpPr>
          <p:cNvPr id="5" name="Slide Number Placeholder 4"/>
          <p:cNvSpPr>
            <a:spLocks noGrp="1"/>
          </p:cNvSpPr>
          <p:nvPr>
            <p:ph type="sldNum" sz="quarter" idx="12"/>
          </p:nvPr>
        </p:nvSpPr>
        <p:spPr/>
        <p:txBody>
          <a:bodyPr/>
          <a:lstStyle/>
          <a:p>
            <a:pPr>
              <a:defRPr/>
            </a:pPr>
            <a:fld id="{1FE95F59-B3B4-E34C-A2EA-04C060386DAD}" type="slidenum">
              <a:rPr lang="en-US" smtClean="0"/>
              <a:pPr>
                <a:defRPr/>
              </a:pPr>
              <a:t>19</a:t>
            </a:fld>
            <a:endParaRPr lang="en-US"/>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FE95F59-B3B4-E34C-A2EA-04C060386DAD}" type="slidenum">
              <a:rPr lang="en-US" smtClean="0"/>
              <a:pPr>
                <a:defRPr/>
              </a:pPr>
              <a:t>2</a:t>
            </a:fld>
            <a:endParaRPr lang="en-US"/>
          </a:p>
        </p:txBody>
      </p:sp>
      <p:sp>
        <p:nvSpPr>
          <p:cNvPr id="3" name="TextBox 2"/>
          <p:cNvSpPr txBox="1"/>
          <p:nvPr/>
        </p:nvSpPr>
        <p:spPr>
          <a:xfrm>
            <a:off x="1524000" y="1295400"/>
            <a:ext cx="5952171" cy="4524315"/>
          </a:xfrm>
          <a:prstGeom prst="rect">
            <a:avLst/>
          </a:prstGeom>
          <a:noFill/>
        </p:spPr>
        <p:txBody>
          <a:bodyPr wrap="none" rtlCol="0">
            <a:spAutoFit/>
          </a:bodyPr>
          <a:lstStyle/>
          <a:p>
            <a:r>
              <a:rPr lang="en-US" dirty="0" smtClean="0"/>
              <a:t>Nutrition</a:t>
            </a:r>
          </a:p>
          <a:p>
            <a:endParaRPr lang="en-US" dirty="0"/>
          </a:p>
          <a:p>
            <a:r>
              <a:rPr lang="en-US" dirty="0" smtClean="0"/>
              <a:t>-Carbohydrates, proteins, and lipids</a:t>
            </a:r>
          </a:p>
          <a:p>
            <a:endParaRPr lang="en-US" dirty="0"/>
          </a:p>
          <a:p>
            <a:r>
              <a:rPr lang="en-US" dirty="0" smtClean="0"/>
              <a:t>-Essential nutrients</a:t>
            </a:r>
          </a:p>
          <a:p>
            <a:r>
              <a:rPr lang="en-US" dirty="0"/>
              <a:t>	</a:t>
            </a:r>
            <a:r>
              <a:rPr lang="en-US" dirty="0" smtClean="0"/>
              <a:t>amino acids</a:t>
            </a:r>
          </a:p>
          <a:p>
            <a:r>
              <a:rPr lang="en-US" dirty="0"/>
              <a:t>	</a:t>
            </a:r>
            <a:r>
              <a:rPr lang="en-US" dirty="0" smtClean="0"/>
              <a:t>fatty acids</a:t>
            </a:r>
          </a:p>
          <a:p>
            <a:r>
              <a:rPr lang="en-US" dirty="0"/>
              <a:t>	</a:t>
            </a:r>
            <a:r>
              <a:rPr lang="en-US" dirty="0" smtClean="0"/>
              <a:t>minerals</a:t>
            </a:r>
          </a:p>
          <a:p>
            <a:r>
              <a:rPr lang="en-US" dirty="0"/>
              <a:t>	</a:t>
            </a:r>
            <a:r>
              <a:rPr lang="en-US" dirty="0" smtClean="0"/>
              <a:t>vitamins</a:t>
            </a:r>
          </a:p>
          <a:p>
            <a:endParaRPr lang="en-US" dirty="0" smtClean="0"/>
          </a:p>
          <a:p>
            <a:r>
              <a:rPr lang="en-US" dirty="0" smtClean="0"/>
              <a:t>-The enough but not too much principle</a:t>
            </a:r>
          </a:p>
          <a:p>
            <a:endParaRPr lang="en-US" dirty="0"/>
          </a:p>
        </p:txBody>
      </p:sp>
    </p:spTree>
    <p:extLst>
      <p:ext uri="{BB962C8B-B14F-4D97-AF65-F5344CB8AC3E}">
        <p14:creationId xmlns:p14="http://schemas.microsoft.com/office/powerpoint/2010/main" val="394628863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1447800" y="0"/>
            <a:ext cx="7188200" cy="457200"/>
          </a:xfrm>
          <a:prstGeom prst="rect">
            <a:avLst/>
          </a:prstGeom>
          <a:noFill/>
          <a:ln w="9525">
            <a:noFill/>
            <a:miter lim="800000"/>
            <a:headEnd/>
            <a:tailEnd/>
          </a:ln>
        </p:spPr>
        <p:txBody>
          <a:bodyPr wrap="none">
            <a:prstTxWarp prst="textNoShape">
              <a:avLst/>
            </a:prstTxWarp>
            <a:spAutoFit/>
          </a:bodyPr>
          <a:lstStyle/>
          <a:p>
            <a:r>
              <a:rPr lang="en-US"/>
              <a:t>Phylogenetic Distribution of Vitamin C Synthesis </a:t>
            </a:r>
          </a:p>
        </p:txBody>
      </p:sp>
      <p:sp>
        <p:nvSpPr>
          <p:cNvPr id="48131" name="Rectangle 3"/>
          <p:cNvSpPr>
            <a:spLocks noChangeArrowheads="1"/>
          </p:cNvSpPr>
          <p:nvPr/>
        </p:nvSpPr>
        <p:spPr bwMode="auto">
          <a:xfrm>
            <a:off x="304800" y="6340475"/>
            <a:ext cx="1614488" cy="457200"/>
          </a:xfrm>
          <a:prstGeom prst="rect">
            <a:avLst/>
          </a:prstGeom>
          <a:noFill/>
          <a:ln w="9525">
            <a:noFill/>
            <a:miter lim="800000"/>
            <a:headEnd/>
            <a:tailEnd/>
          </a:ln>
        </p:spPr>
        <p:txBody>
          <a:bodyPr wrap="none">
            <a:prstTxWarp prst="textNoShape">
              <a:avLst/>
            </a:prstTxWarp>
            <a:spAutoFit/>
          </a:bodyPr>
          <a:lstStyle/>
          <a:p>
            <a:r>
              <a:rPr lang="en-US"/>
              <a:t>Guinea Pig</a:t>
            </a:r>
          </a:p>
        </p:txBody>
      </p:sp>
      <p:sp>
        <p:nvSpPr>
          <p:cNvPr id="48132" name="Rectangle 4"/>
          <p:cNvSpPr>
            <a:spLocks noChangeArrowheads="1"/>
          </p:cNvSpPr>
          <p:nvPr/>
        </p:nvSpPr>
        <p:spPr bwMode="auto">
          <a:xfrm>
            <a:off x="228600" y="4267200"/>
            <a:ext cx="3114675" cy="457200"/>
          </a:xfrm>
          <a:prstGeom prst="rect">
            <a:avLst/>
          </a:prstGeom>
          <a:noFill/>
          <a:ln w="9525">
            <a:noFill/>
            <a:miter lim="800000"/>
            <a:headEnd/>
            <a:tailEnd/>
          </a:ln>
        </p:spPr>
        <p:txBody>
          <a:bodyPr wrap="none">
            <a:prstTxWarp prst="textNoShape">
              <a:avLst/>
            </a:prstTxWarp>
            <a:spAutoFit/>
          </a:bodyPr>
          <a:lstStyle/>
          <a:p>
            <a:r>
              <a:rPr lang="en-US"/>
              <a:t>Anthropoid Primates</a:t>
            </a:r>
          </a:p>
        </p:txBody>
      </p:sp>
      <p:sp>
        <p:nvSpPr>
          <p:cNvPr id="48133" name="Rectangle 5"/>
          <p:cNvSpPr>
            <a:spLocks noChangeArrowheads="1"/>
          </p:cNvSpPr>
          <p:nvPr/>
        </p:nvSpPr>
        <p:spPr bwMode="auto">
          <a:xfrm>
            <a:off x="838200" y="2743200"/>
            <a:ext cx="823913" cy="457200"/>
          </a:xfrm>
          <a:prstGeom prst="rect">
            <a:avLst/>
          </a:prstGeom>
          <a:noFill/>
          <a:ln w="9525">
            <a:noFill/>
            <a:miter lim="800000"/>
            <a:headEnd/>
            <a:tailEnd/>
          </a:ln>
        </p:spPr>
        <p:txBody>
          <a:bodyPr wrap="none">
            <a:prstTxWarp prst="textNoShape">
              <a:avLst/>
            </a:prstTxWarp>
            <a:spAutoFit/>
          </a:bodyPr>
          <a:lstStyle/>
          <a:p>
            <a:r>
              <a:rPr lang="en-US"/>
              <a:t>Bats</a:t>
            </a:r>
          </a:p>
        </p:txBody>
      </p:sp>
      <p:sp>
        <p:nvSpPr>
          <p:cNvPr id="48134" name="Rectangle 9"/>
          <p:cNvSpPr>
            <a:spLocks noChangeArrowheads="1"/>
          </p:cNvSpPr>
          <p:nvPr/>
        </p:nvSpPr>
        <p:spPr bwMode="auto">
          <a:xfrm>
            <a:off x="4953000" y="5638800"/>
            <a:ext cx="3806825" cy="457200"/>
          </a:xfrm>
          <a:prstGeom prst="rect">
            <a:avLst/>
          </a:prstGeom>
          <a:noFill/>
          <a:ln w="9525">
            <a:noFill/>
            <a:miter lim="800000"/>
            <a:headEnd/>
            <a:tailEnd/>
          </a:ln>
        </p:spPr>
        <p:txBody>
          <a:bodyPr wrap="none">
            <a:prstTxWarp prst="textNoShape">
              <a:avLst/>
            </a:prstTxWarp>
            <a:spAutoFit/>
          </a:bodyPr>
          <a:lstStyle/>
          <a:p>
            <a:r>
              <a:rPr lang="en-US"/>
              <a:t>All (most other mammals)</a:t>
            </a:r>
          </a:p>
        </p:txBody>
      </p:sp>
      <p:pic>
        <p:nvPicPr>
          <p:cNvPr id="48135" name="Picture 10"/>
          <p:cNvPicPr>
            <a:picLocks noChangeAspect="1" noChangeArrowheads="1"/>
          </p:cNvPicPr>
          <p:nvPr/>
        </p:nvPicPr>
        <p:blipFill>
          <a:blip r:embed="rId3"/>
          <a:srcRect/>
          <a:stretch>
            <a:fillRect/>
          </a:stretch>
        </p:blipFill>
        <p:spPr bwMode="auto">
          <a:xfrm>
            <a:off x="685800" y="1371600"/>
            <a:ext cx="1487488" cy="1471613"/>
          </a:xfrm>
          <a:prstGeom prst="rect">
            <a:avLst/>
          </a:prstGeom>
          <a:noFill/>
          <a:ln w="9525">
            <a:noFill/>
            <a:miter lim="800000"/>
            <a:headEnd/>
            <a:tailEnd/>
          </a:ln>
        </p:spPr>
      </p:pic>
      <p:pic>
        <p:nvPicPr>
          <p:cNvPr id="48136" name="Picture 11"/>
          <p:cNvPicPr>
            <a:picLocks noChangeAspect="1" noChangeArrowheads="1"/>
          </p:cNvPicPr>
          <p:nvPr/>
        </p:nvPicPr>
        <p:blipFill>
          <a:blip r:embed="rId4"/>
          <a:srcRect/>
          <a:stretch>
            <a:fillRect/>
          </a:stretch>
        </p:blipFill>
        <p:spPr bwMode="auto">
          <a:xfrm>
            <a:off x="533400" y="4724400"/>
            <a:ext cx="1528763" cy="1536700"/>
          </a:xfrm>
          <a:prstGeom prst="rect">
            <a:avLst/>
          </a:prstGeom>
          <a:noFill/>
          <a:ln w="9525">
            <a:noFill/>
            <a:miter lim="800000"/>
            <a:headEnd/>
            <a:tailEnd/>
          </a:ln>
        </p:spPr>
      </p:pic>
      <p:pic>
        <p:nvPicPr>
          <p:cNvPr id="48137" name="Picture 12"/>
          <p:cNvPicPr>
            <a:picLocks noChangeAspect="1" noChangeArrowheads="1"/>
          </p:cNvPicPr>
          <p:nvPr/>
        </p:nvPicPr>
        <p:blipFill>
          <a:blip r:embed="rId5"/>
          <a:srcRect/>
          <a:stretch>
            <a:fillRect/>
          </a:stretch>
        </p:blipFill>
        <p:spPr bwMode="auto">
          <a:xfrm>
            <a:off x="609600" y="3276600"/>
            <a:ext cx="1344613" cy="931863"/>
          </a:xfrm>
          <a:prstGeom prst="rect">
            <a:avLst/>
          </a:prstGeom>
          <a:noFill/>
          <a:ln w="9525">
            <a:noFill/>
            <a:miter lim="800000"/>
            <a:headEnd/>
            <a:tailEnd/>
          </a:ln>
        </p:spPr>
      </p:pic>
      <p:sp>
        <p:nvSpPr>
          <p:cNvPr id="48138" name="Rectangle 13"/>
          <p:cNvSpPr>
            <a:spLocks noChangeArrowheads="1"/>
          </p:cNvSpPr>
          <p:nvPr/>
        </p:nvSpPr>
        <p:spPr bwMode="auto">
          <a:xfrm>
            <a:off x="142875" y="652463"/>
            <a:ext cx="3624263" cy="457200"/>
          </a:xfrm>
          <a:prstGeom prst="rect">
            <a:avLst/>
          </a:prstGeom>
          <a:noFill/>
          <a:ln w="9525">
            <a:noFill/>
            <a:miter lim="800000"/>
            <a:headEnd/>
            <a:tailEnd/>
          </a:ln>
        </p:spPr>
        <p:txBody>
          <a:bodyPr wrap="none">
            <a:prstTxWarp prst="textNoShape">
              <a:avLst/>
            </a:prstTxWarp>
            <a:spAutoFit/>
          </a:bodyPr>
          <a:lstStyle/>
          <a:p>
            <a:r>
              <a:rPr lang="en-US"/>
              <a:t>Cannot synthesize Vit. C</a:t>
            </a:r>
          </a:p>
        </p:txBody>
      </p:sp>
      <p:pic>
        <p:nvPicPr>
          <p:cNvPr id="48139" name="Picture 14"/>
          <p:cNvPicPr>
            <a:picLocks noChangeAspect="1" noChangeArrowheads="1"/>
          </p:cNvPicPr>
          <p:nvPr/>
        </p:nvPicPr>
        <p:blipFill>
          <a:blip r:embed="rId6"/>
          <a:srcRect/>
          <a:stretch>
            <a:fillRect/>
          </a:stretch>
        </p:blipFill>
        <p:spPr bwMode="auto">
          <a:xfrm>
            <a:off x="5715000" y="3733800"/>
            <a:ext cx="2362200" cy="1747838"/>
          </a:xfrm>
          <a:prstGeom prst="rect">
            <a:avLst/>
          </a:prstGeom>
          <a:noFill/>
          <a:ln w="9525">
            <a:noFill/>
            <a:miter lim="800000"/>
            <a:headEnd/>
            <a:tailEnd/>
          </a:ln>
        </p:spPr>
      </p:pic>
      <p:sp>
        <p:nvSpPr>
          <p:cNvPr id="48140" name="Rectangle 15"/>
          <p:cNvSpPr>
            <a:spLocks noChangeArrowheads="1"/>
          </p:cNvSpPr>
          <p:nvPr/>
        </p:nvSpPr>
        <p:spPr bwMode="auto">
          <a:xfrm>
            <a:off x="4876800" y="2895600"/>
            <a:ext cx="3673475" cy="457200"/>
          </a:xfrm>
          <a:prstGeom prst="rect">
            <a:avLst/>
          </a:prstGeom>
          <a:noFill/>
          <a:ln w="9525">
            <a:noFill/>
            <a:miter lim="800000"/>
            <a:headEnd/>
            <a:tailEnd/>
          </a:ln>
        </p:spPr>
        <p:txBody>
          <a:bodyPr wrap="none">
            <a:prstTxWarp prst="textNoShape">
              <a:avLst/>
            </a:prstTxWarp>
            <a:spAutoFit/>
          </a:bodyPr>
          <a:lstStyle/>
          <a:p>
            <a:r>
              <a:rPr lang="en-US"/>
              <a:t>Can synthesize vitamin C</a:t>
            </a:r>
          </a:p>
        </p:txBody>
      </p:sp>
      <p:sp>
        <p:nvSpPr>
          <p:cNvPr id="13" name="Slide Number Placeholder 12"/>
          <p:cNvSpPr>
            <a:spLocks noGrp="1"/>
          </p:cNvSpPr>
          <p:nvPr>
            <p:ph type="sldNum" sz="quarter" idx="12"/>
          </p:nvPr>
        </p:nvSpPr>
        <p:spPr/>
        <p:txBody>
          <a:bodyPr/>
          <a:lstStyle/>
          <a:p>
            <a:pPr>
              <a:defRPr/>
            </a:pPr>
            <a:fld id="{1FE95F59-B3B4-E34C-A2EA-04C060386DAD}" type="slidenum">
              <a:rPr lang="en-US" smtClean="0"/>
              <a:pPr>
                <a:defRPr/>
              </a:pPr>
              <a:t>20</a:t>
            </a:fld>
            <a:endParaRPr lang="en-US"/>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p:cNvPicPr>
            <a:picLocks noChangeAspect="1" noChangeArrowheads="1"/>
          </p:cNvPicPr>
          <p:nvPr/>
        </p:nvPicPr>
        <p:blipFill>
          <a:blip r:embed="rId3"/>
          <a:srcRect/>
          <a:stretch>
            <a:fillRect/>
          </a:stretch>
        </p:blipFill>
        <p:spPr bwMode="auto">
          <a:xfrm>
            <a:off x="914400" y="533400"/>
            <a:ext cx="6985000" cy="4457700"/>
          </a:xfrm>
          <a:prstGeom prst="rect">
            <a:avLst/>
          </a:prstGeom>
          <a:noFill/>
          <a:ln w="9525">
            <a:noFill/>
            <a:miter lim="800000"/>
            <a:headEnd/>
            <a:tailEnd/>
          </a:ln>
        </p:spPr>
      </p:pic>
      <p:sp>
        <p:nvSpPr>
          <p:cNvPr id="50179" name="Rectangle 4"/>
          <p:cNvSpPr>
            <a:spLocks noChangeArrowheads="1"/>
          </p:cNvSpPr>
          <p:nvPr/>
        </p:nvSpPr>
        <p:spPr bwMode="auto">
          <a:xfrm>
            <a:off x="0" y="4572000"/>
            <a:ext cx="8915400" cy="1552575"/>
          </a:xfrm>
          <a:prstGeom prst="rect">
            <a:avLst/>
          </a:prstGeom>
          <a:noFill/>
          <a:ln w="9525">
            <a:noFill/>
            <a:miter lim="800000"/>
            <a:headEnd/>
            <a:tailEnd/>
          </a:ln>
        </p:spPr>
        <p:txBody>
          <a:bodyPr>
            <a:prstTxWarp prst="textNoShape">
              <a:avLst/>
            </a:prstTxWarp>
            <a:spAutoFit/>
          </a:bodyPr>
          <a:lstStyle/>
          <a:p>
            <a:r>
              <a:rPr lang="en-US" dirty="0"/>
              <a:t>The effect of many minerals and vitamins is dependent on intake. There is an optimal intake level. Eating to little or too much can have negative effects… The “enough but not too much” principle applies to much of biology.</a:t>
            </a:r>
          </a:p>
        </p:txBody>
      </p:sp>
      <p:sp>
        <p:nvSpPr>
          <p:cNvPr id="4" name="TextBox 1"/>
          <p:cNvSpPr txBox="1">
            <a:spLocks noChangeArrowheads="1"/>
          </p:cNvSpPr>
          <p:nvPr/>
        </p:nvSpPr>
        <p:spPr bwMode="auto">
          <a:xfrm>
            <a:off x="3276600" y="228600"/>
            <a:ext cx="3006725" cy="461963"/>
          </a:xfrm>
          <a:prstGeom prst="rect">
            <a:avLst/>
          </a:prstGeom>
          <a:noFill/>
          <a:ln w="9525">
            <a:noFill/>
            <a:miter lim="800000"/>
            <a:headEnd/>
            <a:tailEnd/>
          </a:ln>
        </p:spPr>
        <p:txBody>
          <a:bodyPr wrap="none">
            <a:prstTxWarp prst="textNoShape">
              <a:avLst/>
            </a:prstTxWarp>
            <a:spAutoFit/>
          </a:bodyPr>
          <a:lstStyle/>
          <a:p>
            <a:r>
              <a:rPr lang="es-ES_tradnl" dirty="0">
                <a:solidFill>
                  <a:srgbClr val="FF0000"/>
                </a:solidFill>
              </a:rPr>
              <a:t>BROAD PRINCIPLE</a:t>
            </a:r>
          </a:p>
        </p:txBody>
      </p:sp>
      <p:sp>
        <p:nvSpPr>
          <p:cNvPr id="5" name="Slide Number Placeholder 4"/>
          <p:cNvSpPr>
            <a:spLocks noGrp="1"/>
          </p:cNvSpPr>
          <p:nvPr>
            <p:ph type="sldNum" sz="quarter" idx="12"/>
          </p:nvPr>
        </p:nvSpPr>
        <p:spPr/>
        <p:txBody>
          <a:bodyPr/>
          <a:lstStyle/>
          <a:p>
            <a:pPr>
              <a:defRPr/>
            </a:pPr>
            <a:fld id="{1FE95F59-B3B4-E34C-A2EA-04C060386DAD}" type="slidenum">
              <a:rPr lang="en-US" smtClean="0"/>
              <a:pPr>
                <a:defRPr/>
              </a:pPr>
              <a:t>21</a:t>
            </a:fld>
            <a:endParaRPr lang="en-US"/>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FE95F59-B3B4-E34C-A2EA-04C060386DAD}" type="slidenum">
              <a:rPr lang="en-US" smtClean="0"/>
              <a:pPr>
                <a:defRPr/>
              </a:pPr>
              <a:t>22</a:t>
            </a:fld>
            <a:endParaRPr lang="en-US"/>
          </a:p>
        </p:txBody>
      </p:sp>
      <p:sp>
        <p:nvSpPr>
          <p:cNvPr id="3" name="TextBox 2"/>
          <p:cNvSpPr txBox="1"/>
          <p:nvPr/>
        </p:nvSpPr>
        <p:spPr>
          <a:xfrm>
            <a:off x="2133600" y="304800"/>
            <a:ext cx="4800600" cy="1569660"/>
          </a:xfrm>
          <a:prstGeom prst="rect">
            <a:avLst/>
          </a:prstGeom>
          <a:noFill/>
        </p:spPr>
        <p:txBody>
          <a:bodyPr wrap="square" rtlCol="0">
            <a:spAutoFit/>
          </a:bodyPr>
          <a:lstStyle/>
          <a:p>
            <a:r>
              <a:rPr lang="en-US" dirty="0" smtClean="0"/>
              <a:t>Which one of these nutrients is NOT essential for humans</a:t>
            </a:r>
          </a:p>
          <a:p>
            <a:endParaRPr lang="en-US" dirty="0"/>
          </a:p>
          <a:p>
            <a:endParaRPr lang="en-US" dirty="0"/>
          </a:p>
        </p:txBody>
      </p:sp>
      <p:pic>
        <p:nvPicPr>
          <p:cNvPr id="4" name="Picture 5"/>
          <p:cNvPicPr>
            <a:picLocks noChangeAspect="1" noChangeArrowheads="1"/>
          </p:cNvPicPr>
          <p:nvPr/>
        </p:nvPicPr>
        <p:blipFill>
          <a:blip r:embed="rId2"/>
          <a:srcRect/>
          <a:stretch>
            <a:fillRect/>
          </a:stretch>
        </p:blipFill>
        <p:spPr bwMode="auto">
          <a:xfrm>
            <a:off x="5181600" y="2286000"/>
            <a:ext cx="2761728" cy="1768475"/>
          </a:xfrm>
          <a:prstGeom prst="rect">
            <a:avLst/>
          </a:prstGeom>
          <a:noFill/>
          <a:ln w="9525">
            <a:noFill/>
            <a:miter lim="800000"/>
            <a:headEnd/>
            <a:tailEnd/>
          </a:ln>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47800"/>
            <a:ext cx="268037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62000" y="5334000"/>
            <a:ext cx="823663" cy="461665"/>
          </a:xfrm>
          <a:prstGeom prst="rect">
            <a:avLst/>
          </a:prstGeom>
        </p:spPr>
        <p:txBody>
          <a:bodyPr wrap="none">
            <a:spAutoFit/>
          </a:bodyPr>
          <a:lstStyle/>
          <a:p>
            <a:r>
              <a:rPr lang="en-US" dirty="0">
                <a:solidFill>
                  <a:srgbClr val="FF0000"/>
                </a:solidFill>
              </a:rPr>
              <a:t>Iron</a:t>
            </a:r>
            <a:endParaRPr lang="en-US" dirty="0"/>
          </a:p>
        </p:txBody>
      </p:sp>
      <p:pic>
        <p:nvPicPr>
          <p:cNvPr id="7" name="Picture 6"/>
          <p:cNvPicPr>
            <a:picLocks noChangeAspect="1"/>
          </p:cNvPicPr>
          <p:nvPr/>
        </p:nvPicPr>
        <p:blipFill>
          <a:blip r:embed="rId4"/>
          <a:stretch>
            <a:fillRect/>
          </a:stretch>
        </p:blipFill>
        <p:spPr>
          <a:xfrm>
            <a:off x="5334000" y="4532376"/>
            <a:ext cx="2895600" cy="1642595"/>
          </a:xfrm>
          <a:prstGeom prst="rect">
            <a:avLst/>
          </a:prstGeom>
        </p:spPr>
      </p:pic>
      <p:sp>
        <p:nvSpPr>
          <p:cNvPr id="8" name="TextBox 7"/>
          <p:cNvSpPr txBox="1"/>
          <p:nvPr/>
        </p:nvSpPr>
        <p:spPr>
          <a:xfrm>
            <a:off x="5486400" y="6019800"/>
            <a:ext cx="2038088" cy="461665"/>
          </a:xfrm>
          <a:prstGeom prst="rect">
            <a:avLst/>
          </a:prstGeom>
          <a:noFill/>
        </p:spPr>
        <p:txBody>
          <a:bodyPr wrap="none" rtlCol="0">
            <a:spAutoFit/>
          </a:bodyPr>
          <a:lstStyle/>
          <a:p>
            <a:r>
              <a:rPr lang="en-US" dirty="0" smtClean="0"/>
              <a:t>L-methionine</a:t>
            </a:r>
            <a:endParaRPr lang="en-US" dirty="0"/>
          </a:p>
        </p:txBody>
      </p:sp>
      <p:pic>
        <p:nvPicPr>
          <p:cNvPr id="9" name="Picture 3"/>
          <p:cNvPicPr>
            <a:picLocks noChangeAspect="1" noChangeArrowheads="1"/>
          </p:cNvPicPr>
          <p:nvPr/>
        </p:nvPicPr>
        <p:blipFill>
          <a:blip r:embed="rId5"/>
          <a:srcRect/>
          <a:stretch>
            <a:fillRect/>
          </a:stretch>
        </p:blipFill>
        <p:spPr bwMode="auto">
          <a:xfrm>
            <a:off x="2057400" y="3581400"/>
            <a:ext cx="4743450" cy="914400"/>
          </a:xfrm>
          <a:prstGeom prst="rect">
            <a:avLst/>
          </a:prstGeom>
          <a:noFill/>
          <a:ln w="9525">
            <a:noFill/>
            <a:miter lim="800000"/>
            <a:headEnd/>
            <a:tailEnd/>
          </a:ln>
        </p:spPr>
      </p:pic>
      <p:sp>
        <p:nvSpPr>
          <p:cNvPr id="10" name="TextBox 9"/>
          <p:cNvSpPr txBox="1"/>
          <p:nvPr/>
        </p:nvSpPr>
        <p:spPr>
          <a:xfrm>
            <a:off x="2895600" y="2362200"/>
            <a:ext cx="409788" cy="461665"/>
          </a:xfrm>
          <a:prstGeom prst="rect">
            <a:avLst/>
          </a:prstGeom>
          <a:noFill/>
        </p:spPr>
        <p:txBody>
          <a:bodyPr wrap="none" rtlCol="0">
            <a:spAutoFit/>
          </a:bodyPr>
          <a:lstStyle/>
          <a:p>
            <a:r>
              <a:rPr lang="en-US" dirty="0" smtClean="0"/>
              <a:t>A</a:t>
            </a:r>
            <a:endParaRPr lang="en-US" dirty="0"/>
          </a:p>
        </p:txBody>
      </p:sp>
      <p:sp>
        <p:nvSpPr>
          <p:cNvPr id="11" name="TextBox 10"/>
          <p:cNvSpPr txBox="1"/>
          <p:nvPr/>
        </p:nvSpPr>
        <p:spPr>
          <a:xfrm>
            <a:off x="3810000" y="4419600"/>
            <a:ext cx="378679" cy="461665"/>
          </a:xfrm>
          <a:prstGeom prst="rect">
            <a:avLst/>
          </a:prstGeom>
          <a:noFill/>
        </p:spPr>
        <p:txBody>
          <a:bodyPr wrap="none" rtlCol="0">
            <a:spAutoFit/>
          </a:bodyPr>
          <a:lstStyle/>
          <a:p>
            <a:r>
              <a:rPr lang="en-US" dirty="0" smtClean="0"/>
              <a:t>B</a:t>
            </a:r>
            <a:endParaRPr lang="en-US" dirty="0"/>
          </a:p>
        </p:txBody>
      </p:sp>
      <p:pic>
        <p:nvPicPr>
          <p:cNvPr id="12" name="Picture 11"/>
          <p:cNvPicPr>
            <a:picLocks noChangeAspect="1"/>
          </p:cNvPicPr>
          <p:nvPr/>
        </p:nvPicPr>
        <p:blipFill>
          <a:blip r:embed="rId6"/>
          <a:stretch>
            <a:fillRect/>
          </a:stretch>
        </p:blipFill>
        <p:spPr>
          <a:xfrm>
            <a:off x="0" y="4572000"/>
            <a:ext cx="2353394" cy="2286000"/>
          </a:xfrm>
          <a:prstGeom prst="rect">
            <a:avLst/>
          </a:prstGeom>
        </p:spPr>
      </p:pic>
      <p:sp>
        <p:nvSpPr>
          <p:cNvPr id="13" name="TextBox 12"/>
          <p:cNvSpPr txBox="1"/>
          <p:nvPr/>
        </p:nvSpPr>
        <p:spPr>
          <a:xfrm>
            <a:off x="2286000" y="6019800"/>
            <a:ext cx="370113" cy="461665"/>
          </a:xfrm>
          <a:prstGeom prst="rect">
            <a:avLst/>
          </a:prstGeom>
          <a:noFill/>
        </p:spPr>
        <p:txBody>
          <a:bodyPr wrap="none" rtlCol="0">
            <a:spAutoFit/>
          </a:bodyPr>
          <a:lstStyle/>
          <a:p>
            <a:r>
              <a:rPr lang="en-US" dirty="0" smtClean="0"/>
              <a:t>C</a:t>
            </a:r>
            <a:endParaRPr lang="en-US" dirty="0"/>
          </a:p>
        </p:txBody>
      </p:sp>
      <p:sp>
        <p:nvSpPr>
          <p:cNvPr id="14" name="TextBox 13"/>
          <p:cNvSpPr txBox="1"/>
          <p:nvPr/>
        </p:nvSpPr>
        <p:spPr>
          <a:xfrm>
            <a:off x="8382000" y="4876800"/>
            <a:ext cx="406782" cy="461665"/>
          </a:xfrm>
          <a:prstGeom prst="rect">
            <a:avLst/>
          </a:prstGeom>
          <a:noFill/>
        </p:spPr>
        <p:txBody>
          <a:bodyPr wrap="none" rtlCol="0">
            <a:spAutoFit/>
          </a:bodyPr>
          <a:lstStyle/>
          <a:p>
            <a:r>
              <a:rPr lang="en-US" dirty="0" smtClean="0"/>
              <a:t>D</a:t>
            </a:r>
            <a:endParaRPr lang="en-US" dirty="0"/>
          </a:p>
        </p:txBody>
      </p:sp>
      <p:sp>
        <p:nvSpPr>
          <p:cNvPr id="15" name="TextBox 14"/>
          <p:cNvSpPr txBox="1"/>
          <p:nvPr/>
        </p:nvSpPr>
        <p:spPr>
          <a:xfrm>
            <a:off x="7467600" y="2057400"/>
            <a:ext cx="377026" cy="461665"/>
          </a:xfrm>
          <a:prstGeom prst="rect">
            <a:avLst/>
          </a:prstGeom>
          <a:noFill/>
        </p:spPr>
        <p:txBody>
          <a:bodyPr wrap="none" rtlCol="0">
            <a:spAutoFit/>
          </a:bodyPr>
          <a:lstStyle/>
          <a:p>
            <a:r>
              <a:rPr lang="en-US" dirty="0" smtClean="0"/>
              <a:t>E</a:t>
            </a:r>
            <a:endParaRPr lang="en-US" dirty="0"/>
          </a:p>
        </p:txBody>
      </p:sp>
    </p:spTree>
    <p:extLst>
      <p:ext uri="{BB962C8B-B14F-4D97-AF65-F5344CB8AC3E}">
        <p14:creationId xmlns:p14="http://schemas.microsoft.com/office/powerpoint/2010/main" val="51545367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3048000" y="0"/>
            <a:ext cx="3101975" cy="457200"/>
          </a:xfrm>
          <a:prstGeom prst="rect">
            <a:avLst/>
          </a:prstGeom>
          <a:noFill/>
          <a:ln w="9525">
            <a:noFill/>
            <a:miter lim="800000"/>
            <a:headEnd/>
            <a:tailEnd/>
          </a:ln>
        </p:spPr>
        <p:txBody>
          <a:bodyPr wrap="none">
            <a:prstTxWarp prst="textNoShape">
              <a:avLst/>
            </a:prstTxWarp>
            <a:spAutoFit/>
          </a:bodyPr>
          <a:lstStyle/>
          <a:p>
            <a:r>
              <a:rPr lang="en-US"/>
              <a:t>Things to Remember</a:t>
            </a:r>
          </a:p>
        </p:txBody>
      </p:sp>
      <p:sp>
        <p:nvSpPr>
          <p:cNvPr id="52227" name="Rectangle 3"/>
          <p:cNvSpPr>
            <a:spLocks noChangeArrowheads="1"/>
          </p:cNvSpPr>
          <p:nvPr/>
        </p:nvSpPr>
        <p:spPr bwMode="auto">
          <a:xfrm>
            <a:off x="0" y="384175"/>
            <a:ext cx="9144000" cy="5568950"/>
          </a:xfrm>
          <a:prstGeom prst="rect">
            <a:avLst/>
          </a:prstGeom>
          <a:noFill/>
          <a:ln w="9525">
            <a:noFill/>
            <a:miter lim="800000"/>
            <a:headEnd/>
            <a:tailEnd/>
          </a:ln>
        </p:spPr>
        <p:txBody>
          <a:bodyPr>
            <a:prstTxWarp prst="textNoShape">
              <a:avLst/>
            </a:prstTxWarp>
            <a:spAutoFit/>
          </a:bodyPr>
          <a:lstStyle/>
          <a:p>
            <a:r>
              <a:rPr lang="en-US" dirty="0"/>
              <a:t>-An indispensable (essential) nutrient is a nutrient than an animal cannot synthesize by itself.</a:t>
            </a:r>
          </a:p>
          <a:p>
            <a:r>
              <a:rPr lang="en-US" dirty="0"/>
              <a:t>-There are 8 indispensable amino acids.</a:t>
            </a:r>
          </a:p>
          <a:p>
            <a:r>
              <a:rPr lang="en-US" dirty="0"/>
              <a:t>-There are 2 indispensable fatty acids (</a:t>
            </a:r>
            <a:r>
              <a:rPr lang="en-US" dirty="0" err="1"/>
              <a:t>linoleic</a:t>
            </a:r>
            <a:r>
              <a:rPr lang="en-US" dirty="0"/>
              <a:t> and </a:t>
            </a:r>
            <a:r>
              <a:rPr lang="en-US" dirty="0" err="1"/>
              <a:t>linolenic</a:t>
            </a:r>
            <a:r>
              <a:rPr lang="en-US" dirty="0"/>
              <a:t>)</a:t>
            </a:r>
          </a:p>
          <a:p>
            <a:r>
              <a:rPr lang="en-US" dirty="0"/>
              <a:t>-Essential fatty acids are important because they are precursors of signaling molecules and because they increase the fluidity of membranes.</a:t>
            </a:r>
          </a:p>
          <a:p>
            <a:r>
              <a:rPr lang="en-US" dirty="0"/>
              <a:t>-Animals require a bunch of minerals (please recall the function of iron, sodium, and sulfur).</a:t>
            </a:r>
          </a:p>
          <a:p>
            <a:r>
              <a:rPr lang="en-US" dirty="0"/>
              <a:t>-Vitamins are organic molecules required in small amounts.</a:t>
            </a:r>
          </a:p>
          <a:p>
            <a:r>
              <a:rPr lang="en-US" dirty="0"/>
              <a:t>-Water soluble vitamins (VC and Niacin) are excreted in urine. Lipid </a:t>
            </a:r>
            <a:r>
              <a:rPr lang="en-US" dirty="0" err="1"/>
              <a:t>solubles</a:t>
            </a:r>
            <a:r>
              <a:rPr lang="en-US" dirty="0"/>
              <a:t> are stored in fat and over-ingestion can be toxic.</a:t>
            </a:r>
          </a:p>
          <a:p>
            <a:r>
              <a:rPr lang="en-US" dirty="0"/>
              <a:t>-The effect of many minerals and vitamins follows the “enough but not too much” principle.</a:t>
            </a:r>
          </a:p>
        </p:txBody>
      </p:sp>
      <p:sp>
        <p:nvSpPr>
          <p:cNvPr id="4" name="Slide Number Placeholder 3"/>
          <p:cNvSpPr>
            <a:spLocks noGrp="1"/>
          </p:cNvSpPr>
          <p:nvPr>
            <p:ph type="sldNum" sz="quarter" idx="12"/>
          </p:nvPr>
        </p:nvSpPr>
        <p:spPr/>
        <p:txBody>
          <a:bodyPr/>
          <a:lstStyle/>
          <a:p>
            <a:pPr>
              <a:defRPr/>
            </a:pPr>
            <a:fld id="{1FE95F59-B3B4-E34C-A2EA-04C060386DAD}" type="slidenum">
              <a:rPr lang="en-US" smtClean="0"/>
              <a:pPr>
                <a:defRPr/>
              </a:pPr>
              <a:t>23</a:t>
            </a:fld>
            <a:endParaRPr lang="en-US"/>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2819400" y="609600"/>
            <a:ext cx="2692400" cy="457200"/>
          </a:xfrm>
          <a:prstGeom prst="rect">
            <a:avLst/>
          </a:prstGeom>
          <a:noFill/>
          <a:ln w="9525">
            <a:noFill/>
            <a:miter lim="800000"/>
            <a:headEnd/>
            <a:tailEnd/>
          </a:ln>
        </p:spPr>
        <p:txBody>
          <a:bodyPr wrap="none">
            <a:prstTxWarp prst="textNoShape">
              <a:avLst/>
            </a:prstTxWarp>
            <a:spAutoFit/>
          </a:bodyPr>
          <a:lstStyle/>
          <a:p>
            <a:r>
              <a:rPr lang="en-US"/>
              <a:t>How do guts work</a:t>
            </a:r>
          </a:p>
        </p:txBody>
      </p:sp>
      <p:pic>
        <p:nvPicPr>
          <p:cNvPr id="54275" name="Picture 3"/>
          <p:cNvPicPr>
            <a:picLocks noChangeAspect="1" noChangeArrowheads="1"/>
          </p:cNvPicPr>
          <p:nvPr/>
        </p:nvPicPr>
        <p:blipFill>
          <a:blip r:embed="rId3"/>
          <a:srcRect/>
          <a:stretch>
            <a:fillRect/>
          </a:stretch>
        </p:blipFill>
        <p:spPr bwMode="auto">
          <a:xfrm>
            <a:off x="914400" y="2133600"/>
            <a:ext cx="7162800" cy="3455988"/>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1FE95F59-B3B4-E34C-A2EA-04C060386DAD}" type="slidenum">
              <a:rPr lang="en-US" smtClean="0"/>
              <a:pPr>
                <a:defRPr/>
              </a:pPr>
              <a:t>24</a:t>
            </a:fld>
            <a:endParaRPr lang="en-US"/>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FE95F59-B3B4-E34C-A2EA-04C060386DAD}" type="slidenum">
              <a:rPr lang="en-US" smtClean="0"/>
              <a:pPr>
                <a:defRPr/>
              </a:pPr>
              <a:t>25</a:t>
            </a:fld>
            <a:endParaRPr lang="en-US"/>
          </a:p>
        </p:txBody>
      </p:sp>
      <p:sp>
        <p:nvSpPr>
          <p:cNvPr id="3" name="TextBox 2"/>
          <p:cNvSpPr txBox="1"/>
          <p:nvPr/>
        </p:nvSpPr>
        <p:spPr>
          <a:xfrm>
            <a:off x="1447800" y="685800"/>
            <a:ext cx="5468264" cy="5262979"/>
          </a:xfrm>
          <a:prstGeom prst="rect">
            <a:avLst/>
          </a:prstGeom>
          <a:noFill/>
        </p:spPr>
        <p:txBody>
          <a:bodyPr wrap="none" rtlCol="0">
            <a:spAutoFit/>
          </a:bodyPr>
          <a:lstStyle/>
          <a:p>
            <a:pPr algn="ctr"/>
            <a:r>
              <a:rPr lang="en-US" dirty="0" smtClean="0"/>
              <a:t>Digestive Physiology</a:t>
            </a:r>
          </a:p>
          <a:p>
            <a:pPr algn="ctr"/>
            <a:endParaRPr lang="en-US" dirty="0"/>
          </a:p>
          <a:p>
            <a:pPr algn="ctr"/>
            <a:endParaRPr lang="en-US" dirty="0" smtClean="0"/>
          </a:p>
          <a:p>
            <a:pPr algn="ctr"/>
            <a:r>
              <a:rPr lang="en-US" dirty="0" smtClean="0"/>
              <a:t>-The concept of assimilation</a:t>
            </a:r>
          </a:p>
          <a:p>
            <a:pPr algn="ctr"/>
            <a:endParaRPr lang="en-US" dirty="0"/>
          </a:p>
          <a:p>
            <a:pPr algn="ctr"/>
            <a:r>
              <a:rPr lang="en-US" dirty="0" smtClean="0"/>
              <a:t>-A variety of gut designs</a:t>
            </a:r>
          </a:p>
          <a:p>
            <a:pPr algn="ctr"/>
            <a:endParaRPr lang="en-US" dirty="0"/>
          </a:p>
          <a:p>
            <a:pPr algn="ctr"/>
            <a:r>
              <a:rPr lang="en-US" dirty="0" smtClean="0"/>
              <a:t>-The human gut and its glands</a:t>
            </a:r>
          </a:p>
          <a:p>
            <a:pPr algn="ctr"/>
            <a:endParaRPr lang="en-US" dirty="0"/>
          </a:p>
          <a:p>
            <a:pPr algn="ctr"/>
            <a:r>
              <a:rPr lang="en-US" dirty="0" smtClean="0"/>
              <a:t>-An overview of nutrient assimilation</a:t>
            </a:r>
          </a:p>
          <a:p>
            <a:pPr algn="ctr"/>
            <a:endParaRPr lang="en-US" dirty="0"/>
          </a:p>
          <a:p>
            <a:pPr algn="ctr"/>
            <a:r>
              <a:rPr lang="en-US" dirty="0" smtClean="0"/>
              <a:t>-Lactose intolerance</a:t>
            </a:r>
          </a:p>
          <a:p>
            <a:pPr algn="ctr"/>
            <a:endParaRPr lang="en-US" dirty="0"/>
          </a:p>
          <a:p>
            <a:pPr algn="ctr"/>
            <a:r>
              <a:rPr lang="en-US" dirty="0" smtClean="0"/>
              <a:t>-Glucose transport</a:t>
            </a:r>
            <a:endParaRPr lang="en-US" dirty="0"/>
          </a:p>
        </p:txBody>
      </p:sp>
    </p:spTree>
    <p:extLst>
      <p:ext uri="{BB962C8B-B14F-4D97-AF65-F5344CB8AC3E}">
        <p14:creationId xmlns:p14="http://schemas.microsoft.com/office/powerpoint/2010/main" val="66961863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1782763" y="541338"/>
            <a:ext cx="5238750" cy="457200"/>
          </a:xfrm>
          <a:prstGeom prst="rect">
            <a:avLst/>
          </a:prstGeom>
          <a:noFill/>
          <a:ln w="9525">
            <a:noFill/>
            <a:miter lim="800000"/>
            <a:headEnd/>
            <a:tailEnd/>
          </a:ln>
        </p:spPr>
        <p:txBody>
          <a:bodyPr wrap="none">
            <a:prstTxWarp prst="textNoShape">
              <a:avLst/>
            </a:prstTxWarp>
            <a:spAutoFit/>
          </a:bodyPr>
          <a:lstStyle/>
          <a:p>
            <a:r>
              <a:rPr lang="en-US"/>
              <a:t>How do animals assimilate nutrients</a:t>
            </a:r>
          </a:p>
        </p:txBody>
      </p:sp>
      <p:sp>
        <p:nvSpPr>
          <p:cNvPr id="56323" name="Rectangle 3"/>
          <p:cNvSpPr>
            <a:spLocks noChangeArrowheads="1"/>
          </p:cNvSpPr>
          <p:nvPr/>
        </p:nvSpPr>
        <p:spPr bwMode="auto">
          <a:xfrm>
            <a:off x="1676400" y="1676400"/>
            <a:ext cx="5468938" cy="457200"/>
          </a:xfrm>
          <a:prstGeom prst="rect">
            <a:avLst/>
          </a:prstGeom>
          <a:noFill/>
          <a:ln w="9525">
            <a:noFill/>
            <a:miter lim="800000"/>
            <a:headEnd/>
            <a:tailEnd/>
          </a:ln>
        </p:spPr>
        <p:txBody>
          <a:bodyPr wrap="none">
            <a:prstTxWarp prst="textNoShape">
              <a:avLst/>
            </a:prstTxWarp>
            <a:spAutoFit/>
          </a:bodyPr>
          <a:lstStyle/>
          <a:p>
            <a:r>
              <a:rPr lang="en-US"/>
              <a:t>Assimilation = Digestion + Absorption</a:t>
            </a:r>
          </a:p>
        </p:txBody>
      </p:sp>
      <p:sp>
        <p:nvSpPr>
          <p:cNvPr id="56324" name="Line 4"/>
          <p:cNvSpPr>
            <a:spLocks noChangeShapeType="1"/>
          </p:cNvSpPr>
          <p:nvPr/>
        </p:nvSpPr>
        <p:spPr bwMode="auto">
          <a:xfrm flipH="1">
            <a:off x="3352800" y="2133600"/>
            <a:ext cx="1066800" cy="609600"/>
          </a:xfrm>
          <a:prstGeom prst="line">
            <a:avLst/>
          </a:prstGeom>
          <a:noFill/>
          <a:ln w="9525">
            <a:solidFill>
              <a:schemeClr val="tx1"/>
            </a:solidFill>
            <a:round/>
            <a:headEnd/>
            <a:tailEnd/>
          </a:ln>
        </p:spPr>
        <p:txBody>
          <a:bodyPr wrap="none" anchor="ctr">
            <a:prstTxWarp prst="textNoShape">
              <a:avLst/>
            </a:prstTxWarp>
          </a:bodyPr>
          <a:lstStyle/>
          <a:p>
            <a:endParaRPr lang="es-ES_tradnl"/>
          </a:p>
        </p:txBody>
      </p:sp>
      <p:sp>
        <p:nvSpPr>
          <p:cNvPr id="56325" name="Rectangle 5"/>
          <p:cNvSpPr>
            <a:spLocks noChangeArrowheads="1"/>
          </p:cNvSpPr>
          <p:nvPr/>
        </p:nvSpPr>
        <p:spPr bwMode="auto">
          <a:xfrm>
            <a:off x="2287588" y="2809875"/>
            <a:ext cx="6856412" cy="822325"/>
          </a:xfrm>
          <a:prstGeom prst="rect">
            <a:avLst/>
          </a:prstGeom>
          <a:noFill/>
          <a:ln w="9525">
            <a:noFill/>
            <a:miter lim="800000"/>
            <a:headEnd/>
            <a:tailEnd/>
          </a:ln>
        </p:spPr>
        <p:txBody>
          <a:bodyPr>
            <a:prstTxWarp prst="textNoShape">
              <a:avLst/>
            </a:prstTxWarp>
            <a:spAutoFit/>
          </a:bodyPr>
          <a:lstStyle/>
          <a:p>
            <a:r>
              <a:rPr lang="en-US"/>
              <a:t>to digest is to break up a large molecule into smaller ones.</a:t>
            </a:r>
          </a:p>
        </p:txBody>
      </p:sp>
      <p:sp>
        <p:nvSpPr>
          <p:cNvPr id="56326" name="Rectangle 6"/>
          <p:cNvSpPr>
            <a:spLocks noChangeArrowheads="1"/>
          </p:cNvSpPr>
          <p:nvPr/>
        </p:nvSpPr>
        <p:spPr bwMode="auto">
          <a:xfrm>
            <a:off x="304800" y="4191000"/>
            <a:ext cx="8839200" cy="1187450"/>
          </a:xfrm>
          <a:prstGeom prst="rect">
            <a:avLst/>
          </a:prstGeom>
          <a:noFill/>
          <a:ln w="9525">
            <a:noFill/>
            <a:miter lim="800000"/>
            <a:headEnd/>
            <a:tailEnd/>
          </a:ln>
        </p:spPr>
        <p:txBody>
          <a:bodyPr>
            <a:prstTxWarp prst="textNoShape">
              <a:avLst/>
            </a:prstTxWarp>
            <a:spAutoFit/>
          </a:bodyPr>
          <a:lstStyle/>
          <a:p>
            <a:r>
              <a:rPr lang="en-US"/>
              <a:t>Assimilation (most often takes place in the gastrointestinal tract). There are exceptions… Arachnids inject digestive enzymes into their prey.</a:t>
            </a:r>
          </a:p>
        </p:txBody>
      </p:sp>
      <p:sp>
        <p:nvSpPr>
          <p:cNvPr id="7" name="Slide Number Placeholder 6"/>
          <p:cNvSpPr>
            <a:spLocks noGrp="1"/>
          </p:cNvSpPr>
          <p:nvPr>
            <p:ph type="sldNum" sz="quarter" idx="12"/>
          </p:nvPr>
        </p:nvSpPr>
        <p:spPr/>
        <p:txBody>
          <a:bodyPr/>
          <a:lstStyle/>
          <a:p>
            <a:pPr>
              <a:defRPr/>
            </a:pPr>
            <a:fld id="{1FE95F59-B3B4-E34C-A2EA-04C060386DAD}" type="slidenum">
              <a:rPr lang="en-US" smtClean="0"/>
              <a:pPr>
                <a:defRPr/>
              </a:pPr>
              <a:t>26</a:t>
            </a:fld>
            <a:endParaRPr lang="en-US"/>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ChangeArrowheads="1"/>
          </p:cNvSpPr>
          <p:nvPr/>
        </p:nvSpPr>
        <p:spPr bwMode="auto">
          <a:xfrm>
            <a:off x="3429000" y="304800"/>
            <a:ext cx="914400" cy="457200"/>
          </a:xfrm>
          <a:prstGeom prst="rect">
            <a:avLst/>
          </a:prstGeom>
          <a:noFill/>
          <a:ln w="9525">
            <a:noFill/>
            <a:miter lim="800000"/>
            <a:headEnd/>
            <a:tailEnd/>
          </a:ln>
        </p:spPr>
        <p:txBody>
          <a:bodyPr wrap="none">
            <a:prstTxWarp prst="textNoShape">
              <a:avLst/>
            </a:prstTxWarp>
            <a:spAutoFit/>
          </a:bodyPr>
          <a:lstStyle/>
          <a:p>
            <a:r>
              <a:rPr lang="en-US"/>
              <a:t>Guts!</a:t>
            </a:r>
          </a:p>
        </p:txBody>
      </p:sp>
      <p:pic>
        <p:nvPicPr>
          <p:cNvPr id="58371" name="Picture 4"/>
          <p:cNvPicPr>
            <a:picLocks noChangeAspect="1" noChangeArrowheads="1"/>
          </p:cNvPicPr>
          <p:nvPr/>
        </p:nvPicPr>
        <p:blipFill>
          <a:blip r:embed="rId3"/>
          <a:srcRect/>
          <a:stretch>
            <a:fillRect/>
          </a:stretch>
        </p:blipFill>
        <p:spPr bwMode="auto">
          <a:xfrm>
            <a:off x="152400" y="838200"/>
            <a:ext cx="2957513" cy="4267200"/>
          </a:xfrm>
          <a:prstGeom prst="rect">
            <a:avLst/>
          </a:prstGeom>
          <a:noFill/>
          <a:ln w="9525">
            <a:noFill/>
            <a:miter lim="800000"/>
            <a:headEnd/>
            <a:tailEnd/>
          </a:ln>
        </p:spPr>
      </p:pic>
      <p:pic>
        <p:nvPicPr>
          <p:cNvPr id="58372" name="Picture 5"/>
          <p:cNvPicPr>
            <a:picLocks noChangeAspect="1" noChangeArrowheads="1"/>
          </p:cNvPicPr>
          <p:nvPr/>
        </p:nvPicPr>
        <p:blipFill>
          <a:blip r:embed="rId4"/>
          <a:srcRect/>
          <a:stretch>
            <a:fillRect/>
          </a:stretch>
        </p:blipFill>
        <p:spPr bwMode="auto">
          <a:xfrm>
            <a:off x="4953000" y="0"/>
            <a:ext cx="3292475" cy="6629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1FE95F59-B3B4-E34C-A2EA-04C060386DAD}" type="slidenum">
              <a:rPr lang="en-US" smtClean="0"/>
              <a:pPr>
                <a:defRPr/>
              </a:pPr>
              <a:t>27</a:t>
            </a:fld>
            <a:endParaRPr lang="en-US"/>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a:srcRect/>
          <a:stretch>
            <a:fillRect/>
          </a:stretch>
        </p:blipFill>
        <p:spPr bwMode="auto">
          <a:xfrm>
            <a:off x="0" y="0"/>
            <a:ext cx="8382000" cy="5216525"/>
          </a:xfrm>
          <a:prstGeom prst="rect">
            <a:avLst/>
          </a:prstGeom>
          <a:noFill/>
          <a:ln w="9525">
            <a:noFill/>
            <a:miter lim="800000"/>
            <a:headEnd/>
            <a:tailEnd/>
          </a:ln>
        </p:spPr>
      </p:pic>
      <p:sp>
        <p:nvSpPr>
          <p:cNvPr id="60419" name="Rectangle 3"/>
          <p:cNvSpPr>
            <a:spLocks noChangeArrowheads="1"/>
          </p:cNvSpPr>
          <p:nvPr/>
        </p:nvSpPr>
        <p:spPr bwMode="auto">
          <a:xfrm>
            <a:off x="252413" y="5387975"/>
            <a:ext cx="8662987" cy="1187450"/>
          </a:xfrm>
          <a:prstGeom prst="rect">
            <a:avLst/>
          </a:prstGeom>
          <a:noFill/>
          <a:ln w="9525">
            <a:noFill/>
            <a:miter lim="800000"/>
            <a:headEnd/>
            <a:tailEnd/>
          </a:ln>
        </p:spPr>
        <p:txBody>
          <a:bodyPr>
            <a:prstTxWarp prst="textNoShape">
              <a:avLst/>
            </a:prstTxWarp>
            <a:spAutoFit/>
          </a:bodyPr>
          <a:lstStyle/>
          <a:p>
            <a:r>
              <a:rPr lang="en-US"/>
              <a:t>The digestive system in many (but not all) animals is a saculated tube into which  many glands empty their contents. </a:t>
            </a:r>
          </a:p>
        </p:txBody>
      </p:sp>
      <p:sp>
        <p:nvSpPr>
          <p:cNvPr id="4" name="Slide Number Placeholder 3"/>
          <p:cNvSpPr>
            <a:spLocks noGrp="1"/>
          </p:cNvSpPr>
          <p:nvPr>
            <p:ph type="sldNum" sz="quarter" idx="12"/>
          </p:nvPr>
        </p:nvSpPr>
        <p:spPr/>
        <p:txBody>
          <a:bodyPr/>
          <a:lstStyle/>
          <a:p>
            <a:pPr>
              <a:defRPr/>
            </a:pPr>
            <a:fld id="{1FE95F59-B3B4-E34C-A2EA-04C060386DAD}" type="slidenum">
              <a:rPr lang="en-US" smtClean="0"/>
              <a:pPr>
                <a:defRPr/>
              </a:pPr>
              <a:t>28</a:t>
            </a:fld>
            <a:endParaRPr lang="en-US"/>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3_05_alimentary_canal_1-L.jpg"/>
          <p:cNvPicPr>
            <a:picLocks noChangeAspect="1"/>
          </p:cNvPicPr>
          <p:nvPr/>
        </p:nvPicPr>
        <p:blipFill>
          <a:blip r:embed="rId2"/>
          <a:stretch>
            <a:fillRect/>
          </a:stretch>
        </p:blipFill>
        <p:spPr>
          <a:xfrm>
            <a:off x="838200" y="0"/>
            <a:ext cx="7035800" cy="6584950"/>
          </a:xfrm>
          <a:prstGeom prst="rect">
            <a:avLst/>
          </a:prstGeom>
        </p:spPr>
      </p:pic>
      <p:sp>
        <p:nvSpPr>
          <p:cNvPr id="3" name="Slide Number Placeholder 2"/>
          <p:cNvSpPr>
            <a:spLocks noGrp="1"/>
          </p:cNvSpPr>
          <p:nvPr>
            <p:ph type="sldNum" sz="quarter" idx="12"/>
          </p:nvPr>
        </p:nvSpPr>
        <p:spPr/>
        <p:txBody>
          <a:bodyPr/>
          <a:lstStyle/>
          <a:p>
            <a:pPr>
              <a:defRPr/>
            </a:pPr>
            <a:fld id="{1FE95F59-B3B4-E34C-A2EA-04C060386DAD}" type="slidenum">
              <a:rPr lang="en-US" smtClean="0"/>
              <a:pPr>
                <a:defRPr/>
              </a:pPr>
              <a:t>29</a:t>
            </a:fld>
            <a:endParaRPr lang="en-US"/>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228600" y="228600"/>
            <a:ext cx="8763000" cy="822325"/>
          </a:xfrm>
          <a:prstGeom prst="rect">
            <a:avLst/>
          </a:prstGeom>
          <a:noFill/>
          <a:ln w="9525">
            <a:noFill/>
            <a:miter lim="800000"/>
            <a:headEnd/>
            <a:tailEnd/>
          </a:ln>
        </p:spPr>
        <p:txBody>
          <a:bodyPr>
            <a:prstTxWarp prst="textNoShape">
              <a:avLst/>
            </a:prstTxWarp>
            <a:spAutoFit/>
          </a:bodyPr>
          <a:lstStyle/>
          <a:p>
            <a:r>
              <a:rPr lang="en-US"/>
              <a:t>Most animals are heterotrophs (or chemoheterotrophs if you are either pedantic or taking BIO 2022).</a:t>
            </a:r>
          </a:p>
        </p:txBody>
      </p:sp>
      <p:sp>
        <p:nvSpPr>
          <p:cNvPr id="43013" name="Rectangle 5"/>
          <p:cNvSpPr>
            <a:spLocks noChangeArrowheads="1"/>
          </p:cNvSpPr>
          <p:nvPr/>
        </p:nvSpPr>
        <p:spPr bwMode="auto">
          <a:xfrm>
            <a:off x="381000" y="1371600"/>
            <a:ext cx="8153400" cy="1552575"/>
          </a:xfrm>
          <a:prstGeom prst="rect">
            <a:avLst/>
          </a:prstGeom>
          <a:noFill/>
          <a:ln w="9525">
            <a:noFill/>
            <a:miter lim="800000"/>
            <a:headEnd/>
            <a:tailEnd/>
          </a:ln>
        </p:spPr>
        <p:txBody>
          <a:bodyPr>
            <a:prstTxWarp prst="textNoShape">
              <a:avLst/>
            </a:prstTxWarp>
            <a:spAutoFit/>
          </a:bodyPr>
          <a:lstStyle/>
          <a:p>
            <a:r>
              <a:rPr lang="en-US"/>
              <a:t>They obtain their nutrients mostly from organic sources: from plants, from other animals, or from microbes and fungi.</a:t>
            </a:r>
          </a:p>
          <a:p>
            <a:endParaRPr lang="en-US"/>
          </a:p>
        </p:txBody>
      </p:sp>
      <p:sp>
        <p:nvSpPr>
          <p:cNvPr id="17412" name="Rectangle 9"/>
          <p:cNvSpPr>
            <a:spLocks noChangeArrowheads="1"/>
          </p:cNvSpPr>
          <p:nvPr/>
        </p:nvSpPr>
        <p:spPr bwMode="auto">
          <a:xfrm>
            <a:off x="990600" y="5943600"/>
            <a:ext cx="6419850" cy="457200"/>
          </a:xfrm>
          <a:prstGeom prst="rect">
            <a:avLst/>
          </a:prstGeom>
          <a:noFill/>
          <a:ln w="9525">
            <a:noFill/>
            <a:miter lim="800000"/>
            <a:headEnd/>
            <a:tailEnd/>
          </a:ln>
        </p:spPr>
        <p:txBody>
          <a:bodyPr wrap="none">
            <a:prstTxWarp prst="textNoShape">
              <a:avLst/>
            </a:prstTxWarp>
            <a:spAutoFit/>
          </a:bodyPr>
          <a:lstStyle/>
          <a:p>
            <a:r>
              <a:rPr lang="en-US"/>
              <a:t>What do animals get from these resources?</a:t>
            </a:r>
          </a:p>
        </p:txBody>
      </p:sp>
      <p:sp>
        <p:nvSpPr>
          <p:cNvPr id="17413" name="Rectangle 10"/>
          <p:cNvSpPr>
            <a:spLocks noChangeArrowheads="1"/>
          </p:cNvSpPr>
          <p:nvPr/>
        </p:nvSpPr>
        <p:spPr bwMode="auto">
          <a:xfrm>
            <a:off x="990600" y="3200400"/>
            <a:ext cx="7137400" cy="1187450"/>
          </a:xfrm>
          <a:prstGeom prst="rect">
            <a:avLst/>
          </a:prstGeom>
          <a:noFill/>
          <a:ln w="9525">
            <a:noFill/>
            <a:miter lim="800000"/>
            <a:headEnd/>
            <a:tailEnd/>
          </a:ln>
        </p:spPr>
        <p:txBody>
          <a:bodyPr wrap="none">
            <a:prstTxWarp prst="textNoShape">
              <a:avLst/>
            </a:prstTxWarp>
            <a:spAutoFit/>
          </a:bodyPr>
          <a:lstStyle/>
          <a:p>
            <a:pPr algn="ctr"/>
            <a:r>
              <a:rPr lang="en-US" i="1">
                <a:solidFill>
                  <a:srgbClr val="0000FF"/>
                </a:solidFill>
              </a:rPr>
              <a:t>“I am food, I am food. I am the eater of food,..” </a:t>
            </a:r>
          </a:p>
          <a:p>
            <a:pPr algn="ctr"/>
            <a:endParaRPr lang="en-US" i="1">
              <a:solidFill>
                <a:srgbClr val="0000FF"/>
              </a:solidFill>
            </a:endParaRPr>
          </a:p>
          <a:p>
            <a:pPr algn="ctr"/>
            <a:r>
              <a:rPr lang="en-US" i="1">
                <a:solidFill>
                  <a:srgbClr val="0000FF"/>
                </a:solidFill>
              </a:rPr>
              <a:t>The Upanishads (ancient Hindu text)</a:t>
            </a:r>
            <a:endParaRPr lang="en-US" i="1">
              <a:solidFill>
                <a:srgbClr val="0033CC"/>
              </a:solidFill>
              <a:latin typeface="CourierNewPS-ItalicMT" charset="0"/>
            </a:endParaRPr>
          </a:p>
        </p:txBody>
      </p:sp>
      <p:sp>
        <p:nvSpPr>
          <p:cNvPr id="6" name="Slide Number Placeholder 5"/>
          <p:cNvSpPr>
            <a:spLocks noGrp="1"/>
          </p:cNvSpPr>
          <p:nvPr>
            <p:ph type="sldNum" sz="quarter" idx="12"/>
          </p:nvPr>
        </p:nvSpPr>
        <p:spPr/>
        <p:txBody>
          <a:bodyPr/>
          <a:lstStyle/>
          <a:p>
            <a:pPr>
              <a:defRPr/>
            </a:pPr>
            <a:fld id="{1FE95F59-B3B4-E34C-A2EA-04C060386DAD}" type="slidenum">
              <a:rPr lang="en-US" smtClean="0"/>
              <a:pPr>
                <a:defRPr/>
              </a:pPr>
              <a:t>3</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30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3_05_alimentary_canal_2-L.jpg"/>
          <p:cNvPicPr>
            <a:picLocks noChangeAspect="1"/>
          </p:cNvPicPr>
          <p:nvPr/>
        </p:nvPicPr>
        <p:blipFill>
          <a:blip r:embed="rId2"/>
          <a:stretch>
            <a:fillRect/>
          </a:stretch>
        </p:blipFill>
        <p:spPr>
          <a:xfrm>
            <a:off x="1828800" y="273050"/>
            <a:ext cx="6010275" cy="6584950"/>
          </a:xfrm>
          <a:prstGeom prst="rect">
            <a:avLst/>
          </a:prstGeom>
        </p:spPr>
      </p:pic>
      <p:sp>
        <p:nvSpPr>
          <p:cNvPr id="3" name="Slide Number Placeholder 2"/>
          <p:cNvSpPr>
            <a:spLocks noGrp="1"/>
          </p:cNvSpPr>
          <p:nvPr>
            <p:ph type="sldNum" sz="quarter" idx="12"/>
          </p:nvPr>
        </p:nvSpPr>
        <p:spPr/>
        <p:txBody>
          <a:bodyPr/>
          <a:lstStyle/>
          <a:p>
            <a:pPr>
              <a:defRPr/>
            </a:pPr>
            <a:fld id="{1FE95F59-B3B4-E34C-A2EA-04C060386DAD}" type="slidenum">
              <a:rPr lang="en-US" smtClean="0"/>
              <a:pPr>
                <a:defRPr/>
              </a:pPr>
              <a:t>30</a:t>
            </a:fld>
            <a:endParaRPr lang="en-US"/>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3_08_acidic_stomach-L.jpg"/>
          <p:cNvPicPr>
            <a:picLocks noChangeAspect="1"/>
          </p:cNvPicPr>
          <p:nvPr/>
        </p:nvPicPr>
        <p:blipFill>
          <a:blip r:embed="rId2"/>
          <a:stretch>
            <a:fillRect/>
          </a:stretch>
        </p:blipFill>
        <p:spPr>
          <a:xfrm>
            <a:off x="1447800" y="533400"/>
            <a:ext cx="6137275" cy="5975350"/>
          </a:xfrm>
          <a:prstGeom prst="rect">
            <a:avLst/>
          </a:prstGeom>
        </p:spPr>
      </p:pic>
      <p:sp>
        <p:nvSpPr>
          <p:cNvPr id="3" name="Slide Number Placeholder 2"/>
          <p:cNvSpPr>
            <a:spLocks noGrp="1"/>
          </p:cNvSpPr>
          <p:nvPr>
            <p:ph type="sldNum" sz="quarter" idx="12"/>
          </p:nvPr>
        </p:nvSpPr>
        <p:spPr/>
        <p:txBody>
          <a:bodyPr/>
          <a:lstStyle/>
          <a:p>
            <a:pPr>
              <a:defRPr/>
            </a:pPr>
            <a:fld id="{1FE95F59-B3B4-E34C-A2EA-04C060386DAD}" type="slidenum">
              <a:rPr lang="en-US" smtClean="0"/>
              <a:pPr>
                <a:defRPr/>
              </a:pPr>
              <a:t>31</a:t>
            </a:fld>
            <a:endParaRPr lang="en-US"/>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3_09a_parietal_cells-L.jpg"/>
          <p:cNvPicPr>
            <a:picLocks noChangeAspect="1"/>
          </p:cNvPicPr>
          <p:nvPr/>
        </p:nvPicPr>
        <p:blipFill>
          <a:blip r:embed="rId2"/>
          <a:stretch>
            <a:fillRect/>
          </a:stretch>
        </p:blipFill>
        <p:spPr>
          <a:xfrm>
            <a:off x="1066800" y="1066800"/>
            <a:ext cx="6924675" cy="4438650"/>
          </a:xfrm>
          <a:prstGeom prst="rect">
            <a:avLst/>
          </a:prstGeom>
        </p:spPr>
      </p:pic>
      <p:sp>
        <p:nvSpPr>
          <p:cNvPr id="3" name="TextBox 2"/>
          <p:cNvSpPr txBox="1"/>
          <p:nvPr/>
        </p:nvSpPr>
        <p:spPr>
          <a:xfrm>
            <a:off x="1524000" y="5638800"/>
            <a:ext cx="6263253" cy="461665"/>
          </a:xfrm>
          <a:prstGeom prst="rect">
            <a:avLst/>
          </a:prstGeom>
          <a:noFill/>
        </p:spPr>
        <p:txBody>
          <a:bodyPr wrap="none" rtlCol="0">
            <a:spAutoFit/>
          </a:bodyPr>
          <a:lstStyle/>
          <a:p>
            <a:r>
              <a:rPr lang="es-ES_tradnl" dirty="0" err="1" smtClean="0"/>
              <a:t>The</a:t>
            </a:r>
            <a:r>
              <a:rPr lang="es-ES_tradnl" dirty="0" smtClean="0"/>
              <a:t> </a:t>
            </a:r>
            <a:r>
              <a:rPr lang="es-ES_tradnl" dirty="0" err="1" smtClean="0"/>
              <a:t>HCl</a:t>
            </a:r>
            <a:r>
              <a:rPr lang="es-ES_tradnl" dirty="0" smtClean="0"/>
              <a:t> </a:t>
            </a:r>
            <a:r>
              <a:rPr lang="es-ES_tradnl" dirty="0" err="1" smtClean="0"/>
              <a:t>helps</a:t>
            </a:r>
            <a:r>
              <a:rPr lang="es-ES_tradnl" dirty="0" smtClean="0"/>
              <a:t> in </a:t>
            </a:r>
            <a:r>
              <a:rPr lang="es-ES_tradnl" dirty="0" err="1" smtClean="0"/>
              <a:t>the</a:t>
            </a:r>
            <a:r>
              <a:rPr lang="es-ES_tradnl" dirty="0" smtClean="0"/>
              <a:t> </a:t>
            </a:r>
            <a:r>
              <a:rPr lang="es-ES_tradnl" dirty="0" err="1" smtClean="0"/>
              <a:t>hydrolysis</a:t>
            </a:r>
            <a:r>
              <a:rPr lang="es-ES_tradnl" dirty="0" smtClean="0"/>
              <a:t> </a:t>
            </a:r>
            <a:r>
              <a:rPr lang="es-ES_tradnl" dirty="0" err="1" smtClean="0"/>
              <a:t>of</a:t>
            </a:r>
            <a:r>
              <a:rPr lang="es-ES_tradnl" dirty="0" smtClean="0"/>
              <a:t> </a:t>
            </a:r>
            <a:r>
              <a:rPr lang="es-ES_tradnl" dirty="0" err="1" smtClean="0"/>
              <a:t>protein</a:t>
            </a:r>
            <a:r>
              <a:rPr lang="es-ES_tradnl" dirty="0" smtClean="0"/>
              <a:t>.</a:t>
            </a:r>
            <a:endParaRPr lang="es-ES_tradnl" dirty="0"/>
          </a:p>
        </p:txBody>
      </p:sp>
      <p:sp>
        <p:nvSpPr>
          <p:cNvPr id="4" name="TextBox 3"/>
          <p:cNvSpPr txBox="1"/>
          <p:nvPr/>
        </p:nvSpPr>
        <p:spPr>
          <a:xfrm>
            <a:off x="1676400" y="6172200"/>
            <a:ext cx="5537393" cy="461665"/>
          </a:xfrm>
          <a:prstGeom prst="rect">
            <a:avLst/>
          </a:prstGeom>
          <a:noFill/>
        </p:spPr>
        <p:txBody>
          <a:bodyPr wrap="none" rtlCol="0">
            <a:spAutoFit/>
          </a:bodyPr>
          <a:lstStyle/>
          <a:p>
            <a:r>
              <a:rPr lang="es-ES_tradnl" dirty="0" err="1" smtClean="0"/>
              <a:t>Pepsinogen</a:t>
            </a:r>
            <a:r>
              <a:rPr lang="es-ES_tradnl" dirty="0" smtClean="0"/>
              <a:t> </a:t>
            </a:r>
            <a:r>
              <a:rPr lang="es-ES_tradnl" dirty="0" err="1" smtClean="0"/>
              <a:t>is</a:t>
            </a:r>
            <a:r>
              <a:rPr lang="es-ES_tradnl" dirty="0" smtClean="0"/>
              <a:t> </a:t>
            </a:r>
            <a:r>
              <a:rPr lang="es-ES_tradnl" dirty="0" err="1" smtClean="0"/>
              <a:t>the</a:t>
            </a:r>
            <a:r>
              <a:rPr lang="es-ES_tradnl" dirty="0" smtClean="0"/>
              <a:t> precursor </a:t>
            </a:r>
            <a:r>
              <a:rPr lang="es-ES_tradnl" dirty="0" err="1" smtClean="0"/>
              <a:t>of</a:t>
            </a:r>
            <a:r>
              <a:rPr lang="es-ES_tradnl" dirty="0" smtClean="0"/>
              <a:t> </a:t>
            </a:r>
            <a:r>
              <a:rPr lang="es-ES_tradnl" dirty="0" err="1" smtClean="0"/>
              <a:t>pepsin</a:t>
            </a:r>
            <a:endParaRPr lang="es-ES_tradnl" dirty="0"/>
          </a:p>
        </p:txBody>
      </p:sp>
      <p:sp>
        <p:nvSpPr>
          <p:cNvPr id="5" name="Slide Number Placeholder 4"/>
          <p:cNvSpPr>
            <a:spLocks noGrp="1"/>
          </p:cNvSpPr>
          <p:nvPr>
            <p:ph type="sldNum" sz="quarter" idx="12"/>
          </p:nvPr>
        </p:nvSpPr>
        <p:spPr/>
        <p:txBody>
          <a:bodyPr/>
          <a:lstStyle/>
          <a:p>
            <a:pPr>
              <a:defRPr/>
            </a:pPr>
            <a:fld id="{1FE95F59-B3B4-E34C-A2EA-04C060386DAD}" type="slidenum">
              <a:rPr lang="en-US" smtClean="0"/>
              <a:pPr>
                <a:defRPr/>
              </a:pPr>
              <a:t>32</a:t>
            </a:fld>
            <a:endParaRPr lang="en-US"/>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3_11_small_intestine-L.jpg"/>
          <p:cNvPicPr>
            <a:picLocks noChangeAspect="1"/>
          </p:cNvPicPr>
          <p:nvPr/>
        </p:nvPicPr>
        <p:blipFill>
          <a:blip r:embed="rId2"/>
          <a:stretch>
            <a:fillRect/>
          </a:stretch>
        </p:blipFill>
        <p:spPr>
          <a:xfrm>
            <a:off x="0" y="0"/>
            <a:ext cx="3413125" cy="6584950"/>
          </a:xfrm>
          <a:prstGeom prst="rect">
            <a:avLst/>
          </a:prstGeom>
        </p:spPr>
      </p:pic>
      <p:pic>
        <p:nvPicPr>
          <p:cNvPr id="3" name="Picture 2" descr="43_11c_small_intestine-L.jpg"/>
          <p:cNvPicPr>
            <a:picLocks noChangeAspect="1"/>
          </p:cNvPicPr>
          <p:nvPr/>
        </p:nvPicPr>
        <p:blipFill>
          <a:blip r:embed="rId3"/>
          <a:stretch>
            <a:fillRect/>
          </a:stretch>
        </p:blipFill>
        <p:spPr>
          <a:xfrm>
            <a:off x="3200400" y="2438400"/>
            <a:ext cx="5637400" cy="3171766"/>
          </a:xfrm>
          <a:prstGeom prst="rect">
            <a:avLst/>
          </a:prstGeom>
        </p:spPr>
      </p:pic>
      <p:sp>
        <p:nvSpPr>
          <p:cNvPr id="4" name="Slide Number Placeholder 3"/>
          <p:cNvSpPr>
            <a:spLocks noGrp="1"/>
          </p:cNvSpPr>
          <p:nvPr>
            <p:ph type="sldNum" sz="quarter" idx="12"/>
          </p:nvPr>
        </p:nvSpPr>
        <p:spPr/>
        <p:txBody>
          <a:bodyPr/>
          <a:lstStyle/>
          <a:p>
            <a:pPr>
              <a:defRPr/>
            </a:pPr>
            <a:fld id="{1FE95F59-B3B4-E34C-A2EA-04C060386DAD}" type="slidenum">
              <a:rPr lang="en-US" smtClean="0"/>
              <a:pPr>
                <a:defRPr/>
              </a:pPr>
              <a:t>33</a:t>
            </a:fld>
            <a:endParaRPr lang="en-US"/>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FG20_02d"/>
          <p:cNvPicPr>
            <a:picLocks noChangeAspect="1" noChangeArrowheads="1"/>
          </p:cNvPicPr>
          <p:nvPr/>
        </p:nvPicPr>
        <p:blipFill>
          <a:blip r:embed="rId3"/>
          <a:srcRect/>
          <a:stretch>
            <a:fillRect/>
          </a:stretch>
        </p:blipFill>
        <p:spPr bwMode="auto">
          <a:xfrm>
            <a:off x="152400" y="304800"/>
            <a:ext cx="2971800" cy="2232025"/>
          </a:xfrm>
          <a:prstGeom prst="rect">
            <a:avLst/>
          </a:prstGeom>
          <a:noFill/>
          <a:ln w="9525">
            <a:noFill/>
            <a:miter lim="800000"/>
            <a:headEnd/>
            <a:tailEnd/>
          </a:ln>
        </p:spPr>
      </p:pic>
      <p:pic>
        <p:nvPicPr>
          <p:cNvPr id="62467" name="Picture 3" descr="FG20_02e"/>
          <p:cNvPicPr>
            <a:picLocks noChangeAspect="1" noChangeArrowheads="1"/>
          </p:cNvPicPr>
          <p:nvPr/>
        </p:nvPicPr>
        <p:blipFill>
          <a:blip r:embed="rId4"/>
          <a:srcRect/>
          <a:stretch>
            <a:fillRect/>
          </a:stretch>
        </p:blipFill>
        <p:spPr bwMode="auto">
          <a:xfrm>
            <a:off x="1219200" y="2362200"/>
            <a:ext cx="2819400" cy="2114550"/>
          </a:xfrm>
          <a:prstGeom prst="rect">
            <a:avLst/>
          </a:prstGeom>
          <a:noFill/>
          <a:ln w="9525">
            <a:noFill/>
            <a:miter lim="800000"/>
            <a:headEnd/>
            <a:tailEnd/>
          </a:ln>
        </p:spPr>
      </p:pic>
      <p:pic>
        <p:nvPicPr>
          <p:cNvPr id="62468" name="Picture 4" descr="FG20_02g"/>
          <p:cNvPicPr>
            <a:picLocks noChangeAspect="1" noChangeArrowheads="1"/>
          </p:cNvPicPr>
          <p:nvPr/>
        </p:nvPicPr>
        <p:blipFill>
          <a:blip r:embed="rId5"/>
          <a:srcRect/>
          <a:stretch>
            <a:fillRect/>
          </a:stretch>
        </p:blipFill>
        <p:spPr bwMode="auto">
          <a:xfrm>
            <a:off x="2514600" y="4343400"/>
            <a:ext cx="2438400" cy="1828800"/>
          </a:xfrm>
          <a:prstGeom prst="rect">
            <a:avLst/>
          </a:prstGeom>
          <a:noFill/>
          <a:ln w="9525">
            <a:noFill/>
            <a:miter lim="800000"/>
            <a:headEnd/>
            <a:tailEnd/>
          </a:ln>
        </p:spPr>
      </p:pic>
      <p:sp>
        <p:nvSpPr>
          <p:cNvPr id="62469" name="Text Box 5"/>
          <p:cNvSpPr txBox="1">
            <a:spLocks noChangeArrowheads="1"/>
          </p:cNvSpPr>
          <p:nvPr/>
        </p:nvSpPr>
        <p:spPr bwMode="auto">
          <a:xfrm>
            <a:off x="3352800" y="319088"/>
            <a:ext cx="5453063" cy="1066800"/>
          </a:xfrm>
          <a:prstGeom prst="rect">
            <a:avLst/>
          </a:prstGeom>
          <a:noFill/>
          <a:ln w="9525">
            <a:noFill/>
            <a:miter lim="800000"/>
            <a:headEnd/>
            <a:tailEnd/>
          </a:ln>
        </p:spPr>
        <p:txBody>
          <a:bodyPr wrap="none">
            <a:prstTxWarp prst="textNoShape">
              <a:avLst/>
            </a:prstTxWarp>
            <a:spAutoFit/>
          </a:bodyPr>
          <a:lstStyle/>
          <a:p>
            <a:r>
              <a:rPr lang="en-US"/>
              <a:t>Nominal area ≈3.3 m</a:t>
            </a:r>
            <a:r>
              <a:rPr lang="en-US" baseline="30000"/>
              <a:t>2</a:t>
            </a:r>
          </a:p>
          <a:p>
            <a:endParaRPr lang="en-US" baseline="30000"/>
          </a:p>
          <a:p>
            <a:r>
              <a:rPr lang="en-US"/>
              <a:t>Addition of</a:t>
            </a:r>
            <a:r>
              <a:rPr lang="en-US" baseline="30000"/>
              <a:t> </a:t>
            </a:r>
            <a:r>
              <a:rPr lang="en-US"/>
              <a:t>folds of Kerkring ≈ 10 m</a:t>
            </a:r>
            <a:r>
              <a:rPr lang="en-US" baseline="30000"/>
              <a:t>2</a:t>
            </a:r>
            <a:endParaRPr lang="en-US"/>
          </a:p>
        </p:txBody>
      </p:sp>
      <p:sp>
        <p:nvSpPr>
          <p:cNvPr id="62470" name="Rectangle 6"/>
          <p:cNvSpPr>
            <a:spLocks noChangeArrowheads="1"/>
          </p:cNvSpPr>
          <p:nvPr/>
        </p:nvSpPr>
        <p:spPr bwMode="auto">
          <a:xfrm>
            <a:off x="4343400" y="2376488"/>
            <a:ext cx="3895725" cy="822325"/>
          </a:xfrm>
          <a:prstGeom prst="rect">
            <a:avLst/>
          </a:prstGeom>
          <a:noFill/>
          <a:ln w="9525">
            <a:noFill/>
            <a:miter lim="800000"/>
            <a:headEnd/>
            <a:tailEnd/>
          </a:ln>
        </p:spPr>
        <p:txBody>
          <a:bodyPr wrap="none">
            <a:prstTxWarp prst="textNoShape">
              <a:avLst/>
            </a:prstTxWarp>
            <a:spAutoFit/>
          </a:bodyPr>
          <a:lstStyle/>
          <a:p>
            <a:r>
              <a:rPr lang="en-US"/>
              <a:t>Addition of</a:t>
            </a:r>
            <a:r>
              <a:rPr lang="en-US" baseline="30000"/>
              <a:t> </a:t>
            </a:r>
            <a:r>
              <a:rPr lang="en-US"/>
              <a:t>villi to</a:t>
            </a:r>
          </a:p>
          <a:p>
            <a:r>
              <a:rPr lang="en-US"/>
              <a:t>Folds of Kerkring ≈100 m</a:t>
            </a:r>
            <a:r>
              <a:rPr lang="en-US" baseline="30000"/>
              <a:t>2</a:t>
            </a:r>
          </a:p>
        </p:txBody>
      </p:sp>
      <p:sp>
        <p:nvSpPr>
          <p:cNvPr id="62471" name="Rectangle 7"/>
          <p:cNvSpPr>
            <a:spLocks noChangeArrowheads="1"/>
          </p:cNvSpPr>
          <p:nvPr/>
        </p:nvSpPr>
        <p:spPr bwMode="auto">
          <a:xfrm>
            <a:off x="5029200" y="4662488"/>
            <a:ext cx="3533775" cy="822325"/>
          </a:xfrm>
          <a:prstGeom prst="rect">
            <a:avLst/>
          </a:prstGeom>
          <a:noFill/>
          <a:ln w="9525">
            <a:noFill/>
            <a:miter lim="800000"/>
            <a:headEnd/>
            <a:tailEnd/>
          </a:ln>
        </p:spPr>
        <p:txBody>
          <a:bodyPr wrap="none">
            <a:prstTxWarp prst="textNoShape">
              <a:avLst/>
            </a:prstTxWarp>
            <a:spAutoFit/>
          </a:bodyPr>
          <a:lstStyle/>
          <a:p>
            <a:r>
              <a:rPr lang="en-US"/>
              <a:t>Addition of</a:t>
            </a:r>
            <a:r>
              <a:rPr lang="en-US" baseline="30000"/>
              <a:t> </a:t>
            </a:r>
            <a:r>
              <a:rPr lang="en-US"/>
              <a:t>microvilli to</a:t>
            </a:r>
          </a:p>
          <a:p>
            <a:r>
              <a:rPr lang="en-US"/>
              <a:t>villi ≈2,000 m</a:t>
            </a:r>
            <a:r>
              <a:rPr lang="en-US" baseline="30000"/>
              <a:t>2</a:t>
            </a:r>
          </a:p>
        </p:txBody>
      </p:sp>
      <p:sp>
        <p:nvSpPr>
          <p:cNvPr id="62472" name="Rectangle 9"/>
          <p:cNvSpPr>
            <a:spLocks noChangeArrowheads="1"/>
          </p:cNvSpPr>
          <p:nvPr/>
        </p:nvSpPr>
        <p:spPr bwMode="auto">
          <a:xfrm>
            <a:off x="0" y="5943600"/>
            <a:ext cx="9144000" cy="822325"/>
          </a:xfrm>
          <a:prstGeom prst="rect">
            <a:avLst/>
          </a:prstGeom>
          <a:noFill/>
          <a:ln w="9525">
            <a:noFill/>
            <a:miter lim="800000"/>
            <a:headEnd/>
            <a:tailEnd/>
          </a:ln>
        </p:spPr>
        <p:txBody>
          <a:bodyPr>
            <a:prstTxWarp prst="textNoShape">
              <a:avLst/>
            </a:prstTxWarp>
            <a:spAutoFit/>
          </a:bodyPr>
          <a:lstStyle/>
          <a:p>
            <a:r>
              <a:rPr lang="en-US"/>
              <a:t>Absorptive surfaces maximize their area by successive levels of folding.</a:t>
            </a:r>
          </a:p>
        </p:txBody>
      </p:sp>
      <p:sp>
        <p:nvSpPr>
          <p:cNvPr id="9" name="Slide Number Placeholder 8"/>
          <p:cNvSpPr>
            <a:spLocks noGrp="1"/>
          </p:cNvSpPr>
          <p:nvPr>
            <p:ph type="sldNum" sz="quarter" idx="12"/>
          </p:nvPr>
        </p:nvSpPr>
        <p:spPr/>
        <p:txBody>
          <a:bodyPr/>
          <a:lstStyle/>
          <a:p>
            <a:pPr>
              <a:defRPr/>
            </a:pPr>
            <a:fld id="{1FE95F59-B3B4-E34C-A2EA-04C060386DAD}" type="slidenum">
              <a:rPr lang="en-US" smtClean="0"/>
              <a:pPr>
                <a:defRPr/>
              </a:pPr>
              <a:t>34</a:t>
            </a:fld>
            <a:endParaRPr lang="en-US"/>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6"/>
          <p:cNvPicPr>
            <a:picLocks noChangeAspect="1" noChangeArrowheads="1"/>
          </p:cNvPicPr>
          <p:nvPr/>
        </p:nvPicPr>
        <p:blipFill>
          <a:blip r:embed="rId3"/>
          <a:srcRect/>
          <a:stretch>
            <a:fillRect/>
          </a:stretch>
        </p:blipFill>
        <p:spPr bwMode="auto">
          <a:xfrm>
            <a:off x="0" y="1827213"/>
            <a:ext cx="6248400" cy="4725987"/>
          </a:xfrm>
          <a:prstGeom prst="rect">
            <a:avLst/>
          </a:prstGeom>
          <a:noFill/>
          <a:ln w="9525">
            <a:noFill/>
            <a:miter lim="800000"/>
            <a:headEnd/>
            <a:tailEnd/>
          </a:ln>
        </p:spPr>
      </p:pic>
      <p:pic>
        <p:nvPicPr>
          <p:cNvPr id="64515" name="Picture 7"/>
          <p:cNvPicPr>
            <a:picLocks noChangeAspect="1" noChangeArrowheads="1"/>
          </p:cNvPicPr>
          <p:nvPr/>
        </p:nvPicPr>
        <p:blipFill>
          <a:blip r:embed="rId4"/>
          <a:srcRect/>
          <a:stretch>
            <a:fillRect/>
          </a:stretch>
        </p:blipFill>
        <p:spPr bwMode="auto">
          <a:xfrm>
            <a:off x="4724400" y="0"/>
            <a:ext cx="3441700" cy="3886200"/>
          </a:xfrm>
          <a:prstGeom prst="rect">
            <a:avLst/>
          </a:prstGeom>
          <a:noFill/>
          <a:ln w="9525">
            <a:noFill/>
            <a:miter lim="800000"/>
            <a:headEnd/>
            <a:tailEnd/>
          </a:ln>
        </p:spPr>
      </p:pic>
      <p:sp>
        <p:nvSpPr>
          <p:cNvPr id="64516" name="Rectangle 8"/>
          <p:cNvSpPr>
            <a:spLocks noChangeArrowheads="1"/>
          </p:cNvSpPr>
          <p:nvPr/>
        </p:nvSpPr>
        <p:spPr bwMode="auto">
          <a:xfrm>
            <a:off x="265113" y="122238"/>
            <a:ext cx="4230687" cy="822325"/>
          </a:xfrm>
          <a:prstGeom prst="rect">
            <a:avLst/>
          </a:prstGeom>
          <a:noFill/>
          <a:ln w="9525">
            <a:noFill/>
            <a:miter lim="800000"/>
            <a:headEnd/>
            <a:tailEnd/>
          </a:ln>
        </p:spPr>
        <p:txBody>
          <a:bodyPr>
            <a:prstTxWarp prst="textNoShape">
              <a:avLst/>
            </a:prstTxWarp>
            <a:spAutoFit/>
          </a:bodyPr>
          <a:lstStyle/>
          <a:p>
            <a:r>
              <a:rPr lang="en-US"/>
              <a:t>The cells of the intestine are called enterocytes</a:t>
            </a:r>
          </a:p>
        </p:txBody>
      </p:sp>
      <p:sp>
        <p:nvSpPr>
          <p:cNvPr id="64517" name="Rectangle 9"/>
          <p:cNvSpPr>
            <a:spLocks noChangeArrowheads="1"/>
          </p:cNvSpPr>
          <p:nvPr/>
        </p:nvSpPr>
        <p:spPr bwMode="auto">
          <a:xfrm>
            <a:off x="6511925" y="5105400"/>
            <a:ext cx="2633663" cy="822325"/>
          </a:xfrm>
          <a:prstGeom prst="rect">
            <a:avLst/>
          </a:prstGeom>
          <a:noFill/>
          <a:ln w="9525">
            <a:noFill/>
            <a:miter lim="800000"/>
            <a:headEnd/>
            <a:tailEnd/>
          </a:ln>
        </p:spPr>
        <p:txBody>
          <a:bodyPr wrap="none">
            <a:prstTxWarp prst="textNoShape">
              <a:avLst/>
            </a:prstTxWarp>
            <a:spAutoFit/>
          </a:bodyPr>
          <a:lstStyle/>
          <a:p>
            <a:r>
              <a:rPr lang="en-US"/>
              <a:t>Gr. Enteron = gut</a:t>
            </a:r>
          </a:p>
          <a:p>
            <a:r>
              <a:rPr lang="en-US"/>
              <a:t>Cytos = cell</a:t>
            </a:r>
          </a:p>
        </p:txBody>
      </p:sp>
      <p:sp>
        <p:nvSpPr>
          <p:cNvPr id="6" name="Slide Number Placeholder 5"/>
          <p:cNvSpPr>
            <a:spLocks noGrp="1"/>
          </p:cNvSpPr>
          <p:nvPr>
            <p:ph type="sldNum" sz="quarter" idx="12"/>
          </p:nvPr>
        </p:nvSpPr>
        <p:spPr/>
        <p:txBody>
          <a:bodyPr/>
          <a:lstStyle/>
          <a:p>
            <a:pPr>
              <a:defRPr/>
            </a:pPr>
            <a:fld id="{1FE95F59-B3B4-E34C-A2EA-04C060386DAD}" type="slidenum">
              <a:rPr lang="en-US" smtClean="0"/>
              <a:pPr>
                <a:defRPr/>
              </a:pPr>
              <a:t>35</a:t>
            </a:fld>
            <a:endParaRPr lang="en-US"/>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2971800" y="304800"/>
            <a:ext cx="2136775" cy="457200"/>
          </a:xfrm>
          <a:prstGeom prst="rect">
            <a:avLst/>
          </a:prstGeom>
          <a:noFill/>
          <a:ln w="9525">
            <a:noFill/>
            <a:miter lim="800000"/>
            <a:headEnd/>
            <a:tailEnd/>
          </a:ln>
        </p:spPr>
        <p:txBody>
          <a:bodyPr wrap="none">
            <a:prstTxWarp prst="textNoShape">
              <a:avLst/>
            </a:prstTxWarp>
            <a:spAutoFit/>
          </a:bodyPr>
          <a:lstStyle/>
          <a:p>
            <a:r>
              <a:rPr lang="en-US"/>
              <a:t>To Remember</a:t>
            </a:r>
          </a:p>
        </p:txBody>
      </p:sp>
      <p:sp>
        <p:nvSpPr>
          <p:cNvPr id="66563" name="Rectangle 3"/>
          <p:cNvSpPr>
            <a:spLocks noChangeArrowheads="1"/>
          </p:cNvSpPr>
          <p:nvPr/>
        </p:nvSpPr>
        <p:spPr bwMode="auto">
          <a:xfrm>
            <a:off x="152400" y="685800"/>
            <a:ext cx="8763000" cy="3378200"/>
          </a:xfrm>
          <a:prstGeom prst="rect">
            <a:avLst/>
          </a:prstGeom>
          <a:noFill/>
          <a:ln w="9525">
            <a:noFill/>
            <a:miter lim="800000"/>
            <a:headEnd/>
            <a:tailEnd/>
          </a:ln>
        </p:spPr>
        <p:txBody>
          <a:bodyPr>
            <a:prstTxWarp prst="textNoShape">
              <a:avLst/>
            </a:prstTxWarp>
            <a:spAutoFit/>
          </a:bodyPr>
          <a:lstStyle/>
          <a:p>
            <a:pPr marL="457200" indent="-457200">
              <a:buFont typeface="Times" charset="0"/>
              <a:buAutoNum type="arabicParenR"/>
            </a:pPr>
            <a:r>
              <a:rPr lang="en-US"/>
              <a:t>The digestive process consists of four steps: ingestion, digestion, absorption, and elimination (defecation).</a:t>
            </a:r>
          </a:p>
          <a:p>
            <a:pPr marL="457200" indent="-457200">
              <a:buFont typeface="Times" charset="0"/>
              <a:buAutoNum type="arabicParenR"/>
            </a:pPr>
            <a:r>
              <a:rPr lang="en-US"/>
              <a:t>Nutrient assimilation consists of 2 steps: digestion and absorption</a:t>
            </a:r>
          </a:p>
          <a:p>
            <a:pPr marL="457200" indent="-457200">
              <a:buFont typeface="Times" charset="0"/>
              <a:buAutoNum type="arabicParenR"/>
            </a:pPr>
            <a:r>
              <a:rPr lang="en-US"/>
              <a:t>The GI tract is a saculated tube with many glands.</a:t>
            </a:r>
          </a:p>
          <a:p>
            <a:pPr marL="457200" indent="-457200">
              <a:buFont typeface="Times" charset="0"/>
              <a:buAutoNum type="arabicParenR"/>
            </a:pPr>
            <a:r>
              <a:rPr lang="en-US"/>
              <a:t>The digestive and absorptive surfaces of the GI tract often increase their surface area by multiple levels of folding.</a:t>
            </a:r>
          </a:p>
          <a:p>
            <a:pPr marL="457200" indent="-457200">
              <a:buFont typeface="Times" charset="0"/>
              <a:buAutoNum type="arabicParenR"/>
            </a:pPr>
            <a:r>
              <a:rPr lang="en-US"/>
              <a:t>Intestinal epithelial cells are called enterocytes </a:t>
            </a:r>
          </a:p>
        </p:txBody>
      </p:sp>
      <p:sp>
        <p:nvSpPr>
          <p:cNvPr id="4" name="Slide Number Placeholder 3"/>
          <p:cNvSpPr>
            <a:spLocks noGrp="1"/>
          </p:cNvSpPr>
          <p:nvPr>
            <p:ph type="sldNum" sz="quarter" idx="12"/>
          </p:nvPr>
        </p:nvSpPr>
        <p:spPr/>
        <p:txBody>
          <a:bodyPr/>
          <a:lstStyle/>
          <a:p>
            <a:pPr>
              <a:defRPr/>
            </a:pPr>
            <a:fld id="{1FE95F59-B3B4-E34C-A2EA-04C060386DAD}" type="slidenum">
              <a:rPr lang="en-US" smtClean="0"/>
              <a:pPr>
                <a:defRPr/>
              </a:pPr>
              <a:t>36</a:t>
            </a:fld>
            <a:endParaRPr lang="en-US"/>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Rectangle 2"/>
          <p:cNvSpPr>
            <a:spLocks noGrp="1" noChangeArrowheads="1"/>
          </p:cNvSpPr>
          <p:nvPr>
            <p:ph type="title"/>
          </p:nvPr>
        </p:nvSpPr>
        <p:spPr bwMode="auto">
          <a:xfrm>
            <a:off x="445944" y="818029"/>
            <a:ext cx="8229023" cy="1143000"/>
          </a:xfrm>
          <a:noFill/>
          <a:ln>
            <a:miter lim="800000"/>
            <a:headEnd/>
            <a:tailEnd/>
          </a:ln>
        </p:spPr>
        <p:txBody>
          <a:bodyPr wrap="square" lIns="82058" tIns="41029" rIns="82058" bIns="41029" numCol="1" anchor="t" anchorCtr="0" compatLnSpc="1">
            <a:prstTxWarp prst="textNoShape">
              <a:avLst/>
            </a:prstTxWarp>
          </a:bodyPr>
          <a:lstStyle/>
          <a:p>
            <a:r>
              <a:rPr lang="en-US" sz="2900" dirty="0">
                <a:latin typeface="Comic Sans MS"/>
              </a:rPr>
              <a:t>Why would a person with a weak esophageal sphincter complain of “heartburn”?</a:t>
            </a:r>
          </a:p>
        </p:txBody>
      </p:sp>
      <p:sp>
        <p:nvSpPr>
          <p:cNvPr id="876547" name="Rectangle 3"/>
          <p:cNvSpPr>
            <a:spLocks noGrp="1" noChangeArrowheads="1"/>
          </p:cNvSpPr>
          <p:nvPr>
            <p:ph type="body" idx="1"/>
          </p:nvPr>
        </p:nvSpPr>
        <p:spPr bwMode="auto">
          <a:xfrm>
            <a:off x="1196398" y="2494711"/>
            <a:ext cx="6759864" cy="3632106"/>
          </a:xfrm>
          <a:noFill/>
          <a:ln>
            <a:miter lim="800000"/>
            <a:headEnd/>
            <a:tailEnd/>
          </a:ln>
        </p:spPr>
        <p:txBody>
          <a:bodyPr wrap="square" lIns="82058" tIns="41029" rIns="82058" bIns="41029" numCol="1" anchor="t" anchorCtr="0" compatLnSpc="1">
            <a:prstTxWarp prst="textNoShape">
              <a:avLst/>
            </a:prstTxWarp>
          </a:bodyPr>
          <a:lstStyle/>
          <a:p>
            <a:pPr marL="461578" indent="-461578">
              <a:buClr>
                <a:schemeClr val="tx1"/>
              </a:buClr>
              <a:buFontTx/>
              <a:buAutoNum type="alphaUcPeriod"/>
            </a:pPr>
            <a:r>
              <a:rPr lang="en-US" sz="2200" dirty="0">
                <a:latin typeface="Comic Sans MS"/>
              </a:rPr>
              <a:t>The sphincter is inhibiting the passage of food into the stomach from the esophagus, causing the esophagus to swell.</a:t>
            </a:r>
          </a:p>
          <a:p>
            <a:pPr marL="461578" indent="-461578">
              <a:buClr>
                <a:schemeClr val="tx1"/>
              </a:buClr>
              <a:buFontTx/>
              <a:buAutoNum type="alphaUcPeriod"/>
            </a:pPr>
            <a:r>
              <a:rPr lang="en-US" sz="2200" dirty="0">
                <a:latin typeface="Comic Sans MS"/>
              </a:rPr>
              <a:t>The sphincter is not allowing the passage of bile salts from the esophagus to the small intestine.</a:t>
            </a:r>
          </a:p>
          <a:p>
            <a:pPr marL="461578" indent="-461578">
              <a:buClr>
                <a:schemeClr val="tx1"/>
              </a:buClr>
              <a:buFontTx/>
              <a:buAutoNum type="alphaUcPeriod"/>
            </a:pPr>
            <a:r>
              <a:rPr lang="en-US" sz="2200" dirty="0">
                <a:latin typeface="Comic Sans MS"/>
              </a:rPr>
              <a:t>The sphincter is allowing regurgitation of stomach acids into the relatively unprotected esophagus.</a:t>
            </a:r>
          </a:p>
          <a:p>
            <a:pPr marL="461578" indent="-461578">
              <a:buClr>
                <a:schemeClr val="tx1"/>
              </a:buClr>
              <a:buFontTx/>
              <a:buAutoNum type="alphaUcPeriod"/>
            </a:pPr>
            <a:r>
              <a:rPr lang="en-US" sz="2200" dirty="0">
                <a:latin typeface="Comic Sans MS"/>
              </a:rPr>
              <a:t>All of the above answers apply.</a:t>
            </a:r>
          </a:p>
        </p:txBody>
      </p:sp>
      <p:sp>
        <p:nvSpPr>
          <p:cNvPr id="4" name="Slide Number Placeholder 3"/>
          <p:cNvSpPr>
            <a:spLocks noGrp="1"/>
          </p:cNvSpPr>
          <p:nvPr>
            <p:ph type="sldNum" sz="quarter" idx="12"/>
          </p:nvPr>
        </p:nvSpPr>
        <p:spPr/>
        <p:txBody>
          <a:bodyPr/>
          <a:lstStyle/>
          <a:p>
            <a:pPr>
              <a:defRPr/>
            </a:pPr>
            <a:fld id="{FF698C37-25A4-D84B-8BB9-858282E308C2}" type="slidenum">
              <a:rPr lang="en-US" smtClean="0"/>
              <a:pPr>
                <a:defRPr/>
              </a:pPr>
              <a:t>37</a:t>
            </a:fld>
            <a:endParaRPr lang="en-US"/>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8" name="Rectangle 2"/>
          <p:cNvSpPr>
            <a:spLocks noGrp="1" noChangeArrowheads="1"/>
          </p:cNvSpPr>
          <p:nvPr>
            <p:ph type="title"/>
          </p:nvPr>
        </p:nvSpPr>
        <p:spPr bwMode="auto">
          <a:xfrm>
            <a:off x="445944" y="818029"/>
            <a:ext cx="8229023" cy="1143000"/>
          </a:xfrm>
          <a:noFill/>
          <a:ln>
            <a:miter lim="800000"/>
            <a:headEnd/>
            <a:tailEnd/>
          </a:ln>
        </p:spPr>
        <p:txBody>
          <a:bodyPr wrap="square" lIns="82058" tIns="41029" rIns="82058" bIns="41029" numCol="1" anchor="t" anchorCtr="0" compatLnSpc="1">
            <a:prstTxWarp prst="textNoShape">
              <a:avLst/>
            </a:prstTxWarp>
          </a:bodyPr>
          <a:lstStyle/>
          <a:p>
            <a:r>
              <a:rPr lang="en-US" sz="2600" dirty="0">
                <a:latin typeface="Comic Sans MS"/>
              </a:rPr>
              <a:t>Why is it</a:t>
            </a:r>
            <a:r>
              <a:rPr lang="en-US" sz="2600" dirty="0" smtClean="0">
                <a:latin typeface="Comic Sans MS"/>
              </a:rPr>
              <a:t> that the small </a:t>
            </a:r>
            <a:r>
              <a:rPr lang="en-US" sz="2600" dirty="0">
                <a:latin typeface="Comic Sans MS"/>
              </a:rPr>
              <a:t>intestine</a:t>
            </a:r>
            <a:r>
              <a:rPr lang="en-US" sz="2600" dirty="0" smtClean="0">
                <a:latin typeface="Comic Sans MS"/>
              </a:rPr>
              <a:t> has </a:t>
            </a:r>
            <a:r>
              <a:rPr lang="en-US" sz="2600" dirty="0">
                <a:latin typeface="Comic Sans MS"/>
              </a:rPr>
              <a:t>so much more surface area than other major digestive organs?</a:t>
            </a:r>
          </a:p>
        </p:txBody>
      </p:sp>
      <p:sp>
        <p:nvSpPr>
          <p:cNvPr id="884739" name="Rectangle 3"/>
          <p:cNvSpPr>
            <a:spLocks noGrp="1" noChangeArrowheads="1"/>
          </p:cNvSpPr>
          <p:nvPr>
            <p:ph type="body" idx="1"/>
          </p:nvPr>
        </p:nvSpPr>
        <p:spPr bwMode="auto">
          <a:xfrm>
            <a:off x="1196398" y="2494711"/>
            <a:ext cx="6759864" cy="3632106"/>
          </a:xfrm>
          <a:noFill/>
          <a:ln>
            <a:miter lim="800000"/>
            <a:headEnd/>
            <a:tailEnd/>
          </a:ln>
        </p:spPr>
        <p:txBody>
          <a:bodyPr wrap="square" lIns="82058" tIns="41029" rIns="82058" bIns="41029" numCol="1" anchor="t" anchorCtr="0" compatLnSpc="1">
            <a:prstTxWarp prst="textNoShape">
              <a:avLst/>
            </a:prstTxWarp>
          </a:bodyPr>
          <a:lstStyle/>
          <a:p>
            <a:pPr marL="461578" indent="-461578">
              <a:buClr>
                <a:schemeClr val="tx1"/>
              </a:buClr>
              <a:buFontTx/>
              <a:buAutoNum type="alphaUcPeriod"/>
            </a:pPr>
            <a:r>
              <a:rPr lang="en-US" sz="2200" dirty="0">
                <a:latin typeface="Comic Sans MS"/>
              </a:rPr>
              <a:t>Its huge surface area allows production of sufficient hydrochloric acid for digestion.</a:t>
            </a:r>
          </a:p>
          <a:p>
            <a:pPr marL="461578" indent="-461578">
              <a:buClr>
                <a:schemeClr val="tx1"/>
              </a:buClr>
              <a:buFontTx/>
              <a:buAutoNum type="alphaUcPeriod"/>
            </a:pPr>
            <a:r>
              <a:rPr lang="en-US" sz="2200" dirty="0">
                <a:latin typeface="Comic Sans MS"/>
              </a:rPr>
              <a:t>Because the small intestine is involved in mixing and breaking up </a:t>
            </a:r>
            <a:r>
              <a:rPr lang="en-US" sz="2200" dirty="0" smtClean="0">
                <a:latin typeface="Comic Sans MS"/>
              </a:rPr>
              <a:t>food mechanically.</a:t>
            </a:r>
            <a:endParaRPr lang="en-US" sz="2200" dirty="0">
              <a:latin typeface="Comic Sans MS"/>
            </a:endParaRPr>
          </a:p>
          <a:p>
            <a:pPr marL="461578" indent="-461578">
              <a:buClr>
                <a:schemeClr val="tx1"/>
              </a:buClr>
              <a:buFontTx/>
              <a:buAutoNum type="alphaUcPeriod"/>
            </a:pPr>
            <a:r>
              <a:rPr lang="en-US" sz="2200" dirty="0">
                <a:latin typeface="Comic Sans MS"/>
              </a:rPr>
              <a:t>The extra surface area allows the small intestine to </a:t>
            </a:r>
            <a:r>
              <a:rPr lang="en-US" sz="2200" dirty="0" smtClean="0">
                <a:latin typeface="Comic Sans MS"/>
              </a:rPr>
              <a:t>secrete enough </a:t>
            </a:r>
            <a:r>
              <a:rPr lang="en-US" sz="2200" dirty="0">
                <a:latin typeface="Comic Sans MS"/>
              </a:rPr>
              <a:t>enzymes for digestion.</a:t>
            </a:r>
          </a:p>
          <a:p>
            <a:pPr marL="461578" indent="-461578">
              <a:buClr>
                <a:schemeClr val="tx1"/>
              </a:buClr>
              <a:buFontTx/>
              <a:buAutoNum type="alphaUcPeriod"/>
            </a:pPr>
            <a:r>
              <a:rPr lang="en-US" sz="2200" dirty="0">
                <a:latin typeface="Comic Sans MS"/>
              </a:rPr>
              <a:t>Its huge surface area makes highly efficient absorption of nutrients into the bloodstream possible.</a:t>
            </a:r>
          </a:p>
        </p:txBody>
      </p:sp>
      <p:sp>
        <p:nvSpPr>
          <p:cNvPr id="4" name="Slide Number Placeholder 3"/>
          <p:cNvSpPr>
            <a:spLocks noGrp="1"/>
          </p:cNvSpPr>
          <p:nvPr>
            <p:ph type="sldNum" sz="quarter" idx="12"/>
          </p:nvPr>
        </p:nvSpPr>
        <p:spPr/>
        <p:txBody>
          <a:bodyPr/>
          <a:lstStyle/>
          <a:p>
            <a:pPr>
              <a:defRPr/>
            </a:pPr>
            <a:fld id="{FF698C37-25A4-D84B-8BB9-858282E308C2}" type="slidenum">
              <a:rPr lang="en-US" smtClean="0"/>
              <a:pPr>
                <a:defRPr/>
              </a:pPr>
              <a:t>38</a:t>
            </a:fld>
            <a:endParaRPr lang="en-US"/>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304800" y="304800"/>
            <a:ext cx="8001000" cy="822325"/>
          </a:xfrm>
          <a:prstGeom prst="rect">
            <a:avLst/>
          </a:prstGeom>
          <a:noFill/>
          <a:ln w="9525">
            <a:noFill/>
            <a:miter lim="800000"/>
            <a:headEnd/>
            <a:tailEnd/>
          </a:ln>
        </p:spPr>
        <p:txBody>
          <a:bodyPr>
            <a:prstTxWarp prst="textNoShape">
              <a:avLst/>
            </a:prstTxWarp>
            <a:spAutoFit/>
          </a:bodyPr>
          <a:lstStyle/>
          <a:p>
            <a:r>
              <a:rPr lang="en-US"/>
              <a:t>The process of assimilation can be divided into several steps:</a:t>
            </a:r>
          </a:p>
        </p:txBody>
      </p:sp>
      <p:pic>
        <p:nvPicPr>
          <p:cNvPr id="69635" name="Picture 3"/>
          <p:cNvPicPr>
            <a:picLocks noChangeAspect="1" noChangeArrowheads="1"/>
          </p:cNvPicPr>
          <p:nvPr/>
        </p:nvPicPr>
        <p:blipFill>
          <a:blip r:embed="rId3"/>
          <a:srcRect/>
          <a:stretch>
            <a:fillRect/>
          </a:stretch>
        </p:blipFill>
        <p:spPr bwMode="auto">
          <a:xfrm>
            <a:off x="1371600" y="1219200"/>
            <a:ext cx="6324600" cy="3051175"/>
          </a:xfrm>
          <a:prstGeom prst="rect">
            <a:avLst/>
          </a:prstGeom>
          <a:noFill/>
          <a:ln w="9525">
            <a:noFill/>
            <a:miter lim="800000"/>
            <a:headEnd/>
            <a:tailEnd/>
          </a:ln>
        </p:spPr>
      </p:pic>
      <p:sp>
        <p:nvSpPr>
          <p:cNvPr id="69636" name="Line 4"/>
          <p:cNvSpPr>
            <a:spLocks noChangeShapeType="1"/>
          </p:cNvSpPr>
          <p:nvPr/>
        </p:nvSpPr>
        <p:spPr bwMode="auto">
          <a:xfrm flipH="1">
            <a:off x="1905000" y="4419600"/>
            <a:ext cx="609600" cy="914400"/>
          </a:xfrm>
          <a:prstGeom prst="line">
            <a:avLst/>
          </a:prstGeom>
          <a:noFill/>
          <a:ln w="9525">
            <a:solidFill>
              <a:schemeClr val="tx1"/>
            </a:solidFill>
            <a:round/>
            <a:headEnd/>
            <a:tailEnd/>
          </a:ln>
        </p:spPr>
        <p:txBody>
          <a:bodyPr wrap="none" anchor="ctr">
            <a:prstTxWarp prst="textNoShape">
              <a:avLst/>
            </a:prstTxWarp>
          </a:bodyPr>
          <a:lstStyle/>
          <a:p>
            <a:endParaRPr lang="es-ES_tradnl"/>
          </a:p>
        </p:txBody>
      </p:sp>
      <p:sp>
        <p:nvSpPr>
          <p:cNvPr id="69637" name="Text Box 5"/>
          <p:cNvSpPr txBox="1">
            <a:spLocks noChangeArrowheads="1"/>
          </p:cNvSpPr>
          <p:nvPr/>
        </p:nvSpPr>
        <p:spPr bwMode="auto">
          <a:xfrm>
            <a:off x="228600" y="5486400"/>
            <a:ext cx="6246813" cy="366713"/>
          </a:xfrm>
          <a:prstGeom prst="rect">
            <a:avLst/>
          </a:prstGeom>
          <a:noFill/>
          <a:ln w="9525">
            <a:noFill/>
            <a:miter lim="800000"/>
            <a:headEnd/>
            <a:tailEnd/>
          </a:ln>
        </p:spPr>
        <p:txBody>
          <a:bodyPr wrap="none">
            <a:prstTxWarp prst="textNoShape">
              <a:avLst/>
            </a:prstTxWarp>
            <a:spAutoFit/>
          </a:bodyPr>
          <a:lstStyle/>
          <a:p>
            <a:r>
              <a:rPr lang="en-US" sz="1800"/>
              <a:t>Luminal (extracellular) digestion ---&gt; membrane digestion</a:t>
            </a:r>
            <a:endParaRPr lang="en-US"/>
          </a:p>
        </p:txBody>
      </p:sp>
      <p:sp>
        <p:nvSpPr>
          <p:cNvPr id="69638" name="Line 6"/>
          <p:cNvSpPr>
            <a:spLocks noChangeShapeType="1"/>
          </p:cNvSpPr>
          <p:nvPr/>
        </p:nvSpPr>
        <p:spPr bwMode="auto">
          <a:xfrm>
            <a:off x="3048000" y="4419600"/>
            <a:ext cx="1752600" cy="1066800"/>
          </a:xfrm>
          <a:prstGeom prst="line">
            <a:avLst/>
          </a:prstGeom>
          <a:noFill/>
          <a:ln w="9525">
            <a:solidFill>
              <a:schemeClr val="tx1"/>
            </a:solidFill>
            <a:round/>
            <a:headEnd/>
            <a:tailEnd/>
          </a:ln>
        </p:spPr>
        <p:txBody>
          <a:bodyPr wrap="none" anchor="ctr">
            <a:prstTxWarp prst="textNoShape">
              <a:avLst/>
            </a:prstTxWarp>
          </a:bodyPr>
          <a:lstStyle/>
          <a:p>
            <a:endParaRPr lang="es-ES_tradnl"/>
          </a:p>
        </p:txBody>
      </p:sp>
      <p:sp>
        <p:nvSpPr>
          <p:cNvPr id="69639" name="Rectangle 7"/>
          <p:cNvSpPr>
            <a:spLocks noChangeArrowheads="1"/>
          </p:cNvSpPr>
          <p:nvPr/>
        </p:nvSpPr>
        <p:spPr bwMode="auto">
          <a:xfrm>
            <a:off x="635000" y="6127750"/>
            <a:ext cx="6149975" cy="457200"/>
          </a:xfrm>
          <a:prstGeom prst="rect">
            <a:avLst/>
          </a:prstGeom>
          <a:noFill/>
          <a:ln w="9525">
            <a:noFill/>
            <a:miter lim="800000"/>
            <a:headEnd/>
            <a:tailEnd/>
          </a:ln>
        </p:spPr>
        <p:txBody>
          <a:bodyPr wrap="none">
            <a:prstTxWarp prst="textNoShape">
              <a:avLst/>
            </a:prstTxWarp>
            <a:spAutoFit/>
          </a:bodyPr>
          <a:lstStyle/>
          <a:p>
            <a:r>
              <a:rPr lang="en-US"/>
              <a:t>Often, enzymatic digestion has two steps.</a:t>
            </a:r>
          </a:p>
        </p:txBody>
      </p:sp>
      <p:sp>
        <p:nvSpPr>
          <p:cNvPr id="8" name="Slide Number Placeholder 7"/>
          <p:cNvSpPr>
            <a:spLocks noGrp="1"/>
          </p:cNvSpPr>
          <p:nvPr>
            <p:ph type="sldNum" sz="quarter" idx="12"/>
          </p:nvPr>
        </p:nvSpPr>
        <p:spPr/>
        <p:txBody>
          <a:bodyPr/>
          <a:lstStyle/>
          <a:p>
            <a:pPr>
              <a:defRPr/>
            </a:pPr>
            <a:fld id="{1FE95F59-B3B4-E34C-A2EA-04C060386DAD}" type="slidenum">
              <a:rPr lang="en-US" smtClean="0"/>
              <a:pPr>
                <a:defRPr/>
              </a:pPr>
              <a:t>39</a:t>
            </a:fld>
            <a:endParaRPr lang="en-US"/>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p:cNvPicPr>
            <a:picLocks noChangeAspect="1" noChangeArrowheads="1"/>
          </p:cNvPicPr>
          <p:nvPr/>
        </p:nvPicPr>
        <p:blipFill>
          <a:blip r:embed="rId3"/>
          <a:srcRect/>
          <a:stretch>
            <a:fillRect/>
          </a:stretch>
        </p:blipFill>
        <p:spPr bwMode="auto">
          <a:xfrm>
            <a:off x="4267200" y="0"/>
            <a:ext cx="4876800" cy="4405313"/>
          </a:xfrm>
          <a:prstGeom prst="rect">
            <a:avLst/>
          </a:prstGeom>
          <a:noFill/>
          <a:ln w="9525">
            <a:noFill/>
            <a:miter lim="800000"/>
            <a:headEnd/>
            <a:tailEnd/>
          </a:ln>
        </p:spPr>
      </p:pic>
      <p:pic>
        <p:nvPicPr>
          <p:cNvPr id="19459" name="Picture 6"/>
          <p:cNvPicPr>
            <a:picLocks noChangeAspect="1" noChangeArrowheads="1"/>
          </p:cNvPicPr>
          <p:nvPr/>
        </p:nvPicPr>
        <p:blipFill>
          <a:blip r:embed="rId4"/>
          <a:srcRect/>
          <a:stretch>
            <a:fillRect/>
          </a:stretch>
        </p:blipFill>
        <p:spPr bwMode="auto">
          <a:xfrm>
            <a:off x="0" y="0"/>
            <a:ext cx="5715000" cy="2228850"/>
          </a:xfrm>
          <a:prstGeom prst="rect">
            <a:avLst/>
          </a:prstGeom>
          <a:noFill/>
          <a:ln w="9525">
            <a:noFill/>
            <a:miter lim="800000"/>
            <a:headEnd/>
            <a:tailEnd/>
          </a:ln>
        </p:spPr>
      </p:pic>
      <p:pic>
        <p:nvPicPr>
          <p:cNvPr id="19460" name="Picture 7"/>
          <p:cNvPicPr>
            <a:picLocks noChangeAspect="1" noChangeArrowheads="1"/>
          </p:cNvPicPr>
          <p:nvPr/>
        </p:nvPicPr>
        <p:blipFill>
          <a:blip r:embed="rId5"/>
          <a:srcRect/>
          <a:stretch>
            <a:fillRect/>
          </a:stretch>
        </p:blipFill>
        <p:spPr bwMode="auto">
          <a:xfrm>
            <a:off x="0" y="2133600"/>
            <a:ext cx="3859213" cy="4724400"/>
          </a:xfrm>
          <a:prstGeom prst="rect">
            <a:avLst/>
          </a:prstGeom>
          <a:noFill/>
          <a:ln w="9525">
            <a:noFill/>
            <a:miter lim="800000"/>
            <a:headEnd/>
            <a:tailEnd/>
          </a:ln>
        </p:spPr>
      </p:pic>
      <p:sp>
        <p:nvSpPr>
          <p:cNvPr id="19461" name="Rectangle 10"/>
          <p:cNvSpPr>
            <a:spLocks noChangeArrowheads="1"/>
          </p:cNvSpPr>
          <p:nvPr/>
        </p:nvSpPr>
        <p:spPr bwMode="auto">
          <a:xfrm>
            <a:off x="5715000" y="304800"/>
            <a:ext cx="1371600" cy="1905000"/>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s-ES_tradnl"/>
          </a:p>
        </p:txBody>
      </p:sp>
      <p:sp>
        <p:nvSpPr>
          <p:cNvPr id="19462" name="Rectangle 12"/>
          <p:cNvSpPr>
            <a:spLocks noChangeArrowheads="1"/>
          </p:cNvSpPr>
          <p:nvPr/>
        </p:nvSpPr>
        <p:spPr bwMode="auto">
          <a:xfrm>
            <a:off x="3733800" y="2209800"/>
            <a:ext cx="3200400" cy="2286000"/>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s-ES_tradnl" sz="2000"/>
          </a:p>
        </p:txBody>
      </p:sp>
      <p:sp>
        <p:nvSpPr>
          <p:cNvPr id="19463" name="Rectangle 13"/>
          <p:cNvSpPr>
            <a:spLocks noChangeArrowheads="1"/>
          </p:cNvSpPr>
          <p:nvPr/>
        </p:nvSpPr>
        <p:spPr bwMode="auto">
          <a:xfrm>
            <a:off x="3657600" y="2133600"/>
            <a:ext cx="3200400" cy="2835275"/>
          </a:xfrm>
          <a:prstGeom prst="rect">
            <a:avLst/>
          </a:prstGeom>
          <a:noFill/>
          <a:ln w="9525">
            <a:noFill/>
            <a:miter lim="800000"/>
            <a:headEnd/>
            <a:tailEnd/>
          </a:ln>
        </p:spPr>
        <p:txBody>
          <a:bodyPr>
            <a:prstTxWarp prst="textNoShape">
              <a:avLst/>
            </a:prstTxWarp>
            <a:spAutoFit/>
          </a:bodyPr>
          <a:lstStyle/>
          <a:p>
            <a:r>
              <a:rPr lang="en-US" sz="2000" dirty="0"/>
              <a:t>Carbohydrates can be divided into </a:t>
            </a:r>
            <a:r>
              <a:rPr lang="en-US" sz="2000" dirty="0" err="1"/>
              <a:t>monosaccharides</a:t>
            </a:r>
            <a:r>
              <a:rPr lang="en-US" sz="2000" dirty="0"/>
              <a:t> (the most important nutritional hexoses are glucose, fructose, and </a:t>
            </a:r>
            <a:r>
              <a:rPr lang="en-US" sz="2000" dirty="0" err="1"/>
              <a:t>galactose</a:t>
            </a:r>
            <a:r>
              <a:rPr lang="en-US" sz="2000" dirty="0"/>
              <a:t>); disaccharides (sucrose, maltose, and lactose); and</a:t>
            </a:r>
            <a:endParaRPr lang="en-US" dirty="0"/>
          </a:p>
        </p:txBody>
      </p:sp>
      <p:sp>
        <p:nvSpPr>
          <p:cNvPr id="19464" name="Rectangle 15"/>
          <p:cNvSpPr>
            <a:spLocks noChangeArrowheads="1"/>
          </p:cNvSpPr>
          <p:nvPr/>
        </p:nvSpPr>
        <p:spPr bwMode="auto">
          <a:xfrm>
            <a:off x="3810000" y="5029200"/>
            <a:ext cx="5334000" cy="1311275"/>
          </a:xfrm>
          <a:prstGeom prst="rect">
            <a:avLst/>
          </a:prstGeom>
          <a:noFill/>
          <a:ln w="9525">
            <a:noFill/>
            <a:miter lim="800000"/>
            <a:headEnd/>
            <a:tailEnd/>
          </a:ln>
        </p:spPr>
        <p:txBody>
          <a:bodyPr>
            <a:prstTxWarp prst="textNoShape">
              <a:avLst/>
            </a:prstTxWarp>
            <a:spAutoFit/>
          </a:bodyPr>
          <a:lstStyle/>
          <a:p>
            <a:r>
              <a:rPr lang="en-US" sz="2000"/>
              <a:t>polysaccharides (starch and glycogen). Starch is the primary energy storage molecule in plants. Glycogen is the most important polysaccharide in animals.</a:t>
            </a:r>
            <a:endParaRPr lang="en-US"/>
          </a:p>
        </p:txBody>
      </p:sp>
      <p:sp>
        <p:nvSpPr>
          <p:cNvPr id="9" name="Slide Number Placeholder 8"/>
          <p:cNvSpPr>
            <a:spLocks noGrp="1"/>
          </p:cNvSpPr>
          <p:nvPr>
            <p:ph type="sldNum" sz="quarter" idx="12"/>
          </p:nvPr>
        </p:nvSpPr>
        <p:spPr/>
        <p:txBody>
          <a:bodyPr/>
          <a:lstStyle/>
          <a:p>
            <a:pPr>
              <a:defRPr/>
            </a:pPr>
            <a:fld id="{1FE95F59-B3B4-E34C-A2EA-04C060386DAD}" type="slidenum">
              <a:rPr lang="en-US" smtClean="0"/>
              <a:pPr>
                <a:defRPr/>
              </a:pPr>
              <a:t>4</a:t>
            </a:fld>
            <a:endParaRPr lang="en-US"/>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457200"/>
            <a:ext cx="7332957" cy="461665"/>
          </a:xfrm>
          <a:prstGeom prst="rect">
            <a:avLst/>
          </a:prstGeom>
          <a:noFill/>
        </p:spPr>
        <p:txBody>
          <a:bodyPr wrap="none" rtlCol="0">
            <a:spAutoFit/>
          </a:bodyPr>
          <a:lstStyle/>
          <a:p>
            <a:r>
              <a:rPr lang="es-ES_tradnl" dirty="0" err="1" smtClean="0"/>
              <a:t>This</a:t>
            </a:r>
            <a:r>
              <a:rPr lang="es-ES_tradnl" dirty="0" smtClean="0"/>
              <a:t> </a:t>
            </a:r>
            <a:r>
              <a:rPr lang="es-ES_tradnl" dirty="0" err="1" smtClean="0"/>
              <a:t>aplies</a:t>
            </a:r>
            <a:r>
              <a:rPr lang="es-ES_tradnl" dirty="0" smtClean="0"/>
              <a:t> </a:t>
            </a:r>
            <a:r>
              <a:rPr lang="es-ES_tradnl" dirty="0" err="1" smtClean="0"/>
              <a:t>to</a:t>
            </a:r>
            <a:r>
              <a:rPr lang="es-ES_tradnl" dirty="0" smtClean="0"/>
              <a:t> </a:t>
            </a:r>
            <a:r>
              <a:rPr lang="es-ES_tradnl" dirty="0" err="1" smtClean="0"/>
              <a:t>all</a:t>
            </a:r>
            <a:r>
              <a:rPr lang="es-ES_tradnl" dirty="0" smtClean="0"/>
              <a:t> </a:t>
            </a:r>
            <a:r>
              <a:rPr lang="es-ES_tradnl" dirty="0" err="1" smtClean="0"/>
              <a:t>types</a:t>
            </a:r>
            <a:r>
              <a:rPr lang="es-ES_tradnl" dirty="0" smtClean="0"/>
              <a:t> </a:t>
            </a:r>
            <a:r>
              <a:rPr lang="es-ES_tradnl" dirty="0" err="1" smtClean="0"/>
              <a:t>of</a:t>
            </a:r>
            <a:r>
              <a:rPr lang="es-ES_tradnl" dirty="0" smtClean="0"/>
              <a:t> </a:t>
            </a:r>
            <a:r>
              <a:rPr lang="es-ES_tradnl" dirty="0" err="1" smtClean="0"/>
              <a:t>nutrients</a:t>
            </a:r>
            <a:r>
              <a:rPr lang="es-ES_tradnl" dirty="0" smtClean="0"/>
              <a:t> EXCEPT </a:t>
            </a:r>
            <a:r>
              <a:rPr lang="es-ES_tradnl" dirty="0" err="1" smtClean="0"/>
              <a:t>lipids</a:t>
            </a:r>
            <a:endParaRPr lang="es-ES_tradnl" dirty="0"/>
          </a:p>
        </p:txBody>
      </p:sp>
      <p:sp>
        <p:nvSpPr>
          <p:cNvPr id="3" name="TextBox 2"/>
          <p:cNvSpPr txBox="1"/>
          <p:nvPr/>
        </p:nvSpPr>
        <p:spPr>
          <a:xfrm>
            <a:off x="2362200" y="1219200"/>
            <a:ext cx="3781654" cy="461665"/>
          </a:xfrm>
          <a:prstGeom prst="rect">
            <a:avLst/>
          </a:prstGeom>
          <a:noFill/>
        </p:spPr>
        <p:txBody>
          <a:bodyPr wrap="none" rtlCol="0">
            <a:spAutoFit/>
          </a:bodyPr>
          <a:lstStyle/>
          <a:p>
            <a:r>
              <a:rPr lang="es-ES_tradnl" dirty="0" err="1" smtClean="0"/>
              <a:t>The</a:t>
            </a:r>
            <a:r>
              <a:rPr lang="es-ES_tradnl" dirty="0" smtClean="0"/>
              <a:t> </a:t>
            </a:r>
            <a:r>
              <a:rPr lang="es-ES_tradnl" dirty="0" err="1" smtClean="0"/>
              <a:t>assimilation</a:t>
            </a:r>
            <a:r>
              <a:rPr lang="es-ES_tradnl" dirty="0" smtClean="0"/>
              <a:t> </a:t>
            </a:r>
            <a:r>
              <a:rPr lang="es-ES_tradnl" dirty="0" err="1" smtClean="0"/>
              <a:t>process</a:t>
            </a:r>
            <a:endParaRPr lang="es-ES_tradnl" dirty="0"/>
          </a:p>
        </p:txBody>
      </p:sp>
      <p:sp>
        <p:nvSpPr>
          <p:cNvPr id="4" name="TextBox 3"/>
          <p:cNvSpPr txBox="1"/>
          <p:nvPr/>
        </p:nvSpPr>
        <p:spPr>
          <a:xfrm>
            <a:off x="0" y="3429000"/>
            <a:ext cx="1703411" cy="830997"/>
          </a:xfrm>
          <a:prstGeom prst="rect">
            <a:avLst/>
          </a:prstGeom>
          <a:noFill/>
        </p:spPr>
        <p:txBody>
          <a:bodyPr wrap="none" rtlCol="0">
            <a:spAutoFit/>
          </a:bodyPr>
          <a:lstStyle/>
          <a:p>
            <a:r>
              <a:rPr lang="es-ES_tradnl" dirty="0" err="1"/>
              <a:t>p</a:t>
            </a:r>
            <a:r>
              <a:rPr lang="es-ES_tradnl" dirty="0" err="1" smtClean="0"/>
              <a:t>hysical</a:t>
            </a:r>
            <a:endParaRPr lang="es-ES_tradnl" dirty="0" smtClean="0"/>
          </a:p>
          <a:p>
            <a:r>
              <a:rPr lang="es-ES_tradnl" dirty="0" err="1" smtClean="0"/>
              <a:t>processing</a:t>
            </a:r>
            <a:endParaRPr lang="es-ES_tradnl" dirty="0"/>
          </a:p>
        </p:txBody>
      </p:sp>
      <p:sp>
        <p:nvSpPr>
          <p:cNvPr id="6" name="TextBox 5"/>
          <p:cNvSpPr txBox="1"/>
          <p:nvPr/>
        </p:nvSpPr>
        <p:spPr>
          <a:xfrm>
            <a:off x="2209800" y="3200400"/>
            <a:ext cx="1626166" cy="1200328"/>
          </a:xfrm>
          <a:prstGeom prst="rect">
            <a:avLst/>
          </a:prstGeom>
          <a:noFill/>
        </p:spPr>
        <p:txBody>
          <a:bodyPr wrap="none" rtlCol="0">
            <a:spAutoFit/>
          </a:bodyPr>
          <a:lstStyle/>
          <a:p>
            <a:r>
              <a:rPr lang="es-ES_tradnl" dirty="0" err="1" smtClean="0"/>
              <a:t>luminal</a:t>
            </a:r>
            <a:r>
              <a:rPr lang="es-ES_tradnl" dirty="0" smtClean="0"/>
              <a:t> </a:t>
            </a:r>
          </a:p>
          <a:p>
            <a:r>
              <a:rPr lang="es-ES_tradnl" dirty="0" err="1" smtClean="0"/>
              <a:t>enzymatic</a:t>
            </a:r>
            <a:r>
              <a:rPr lang="es-ES_tradnl" dirty="0" smtClean="0"/>
              <a:t> </a:t>
            </a:r>
          </a:p>
          <a:p>
            <a:r>
              <a:rPr lang="es-ES_tradnl" dirty="0" err="1" smtClean="0"/>
              <a:t>digestion</a:t>
            </a:r>
            <a:endParaRPr lang="es-ES_tradnl" dirty="0"/>
          </a:p>
        </p:txBody>
      </p:sp>
      <p:sp>
        <p:nvSpPr>
          <p:cNvPr id="8" name="TextBox 7"/>
          <p:cNvSpPr txBox="1"/>
          <p:nvPr/>
        </p:nvSpPr>
        <p:spPr>
          <a:xfrm>
            <a:off x="4419600" y="3200400"/>
            <a:ext cx="1649159" cy="1200328"/>
          </a:xfrm>
          <a:prstGeom prst="rect">
            <a:avLst/>
          </a:prstGeom>
          <a:noFill/>
        </p:spPr>
        <p:txBody>
          <a:bodyPr wrap="none" rtlCol="0">
            <a:spAutoFit/>
          </a:bodyPr>
          <a:lstStyle/>
          <a:p>
            <a:r>
              <a:rPr lang="es-ES_tradnl" dirty="0" err="1" smtClean="0"/>
              <a:t>membrane</a:t>
            </a:r>
            <a:endParaRPr lang="es-ES_tradnl" dirty="0" smtClean="0"/>
          </a:p>
          <a:p>
            <a:r>
              <a:rPr lang="es-ES_tradnl" dirty="0" err="1" smtClean="0"/>
              <a:t>enzymatic</a:t>
            </a:r>
            <a:r>
              <a:rPr lang="es-ES_tradnl" dirty="0" smtClean="0"/>
              <a:t> </a:t>
            </a:r>
          </a:p>
          <a:p>
            <a:r>
              <a:rPr lang="es-ES_tradnl" dirty="0" err="1" smtClean="0"/>
              <a:t>digestion</a:t>
            </a:r>
            <a:endParaRPr lang="es-ES_tradnl" dirty="0"/>
          </a:p>
        </p:txBody>
      </p:sp>
      <p:sp>
        <p:nvSpPr>
          <p:cNvPr id="9" name="TextBox 8"/>
          <p:cNvSpPr txBox="1"/>
          <p:nvPr/>
        </p:nvSpPr>
        <p:spPr>
          <a:xfrm>
            <a:off x="6459251" y="3429000"/>
            <a:ext cx="2684749" cy="461665"/>
          </a:xfrm>
          <a:prstGeom prst="rect">
            <a:avLst/>
          </a:prstGeom>
          <a:noFill/>
        </p:spPr>
        <p:txBody>
          <a:bodyPr wrap="none" rtlCol="0">
            <a:spAutoFit/>
          </a:bodyPr>
          <a:lstStyle/>
          <a:p>
            <a:r>
              <a:rPr lang="es-ES_tradnl" dirty="0" err="1" smtClean="0"/>
              <a:t>uptake</a:t>
            </a:r>
            <a:r>
              <a:rPr lang="es-ES_tradnl" dirty="0" smtClean="0"/>
              <a:t>/</a:t>
            </a:r>
            <a:r>
              <a:rPr lang="es-ES_tradnl" dirty="0" err="1" smtClean="0"/>
              <a:t>transport</a:t>
            </a:r>
            <a:endParaRPr lang="es-ES_tradnl" dirty="0"/>
          </a:p>
        </p:txBody>
      </p:sp>
      <p:sp>
        <p:nvSpPr>
          <p:cNvPr id="10" name="Right Arrow 9"/>
          <p:cNvSpPr/>
          <p:nvPr/>
        </p:nvSpPr>
        <p:spPr bwMode="auto">
          <a:xfrm>
            <a:off x="1600200" y="3581400"/>
            <a:ext cx="551180" cy="424180"/>
          </a:xfrm>
          <a:prstGeom prst="rightArrow">
            <a:avLst/>
          </a:prstGeom>
          <a:solidFill>
            <a:schemeClr val="accent1"/>
          </a:solidFill>
          <a:ln w="9525" cap="flat" cmpd="sng" algn="ctr">
            <a:solidFill>
              <a:schemeClr val="tx1"/>
            </a:solidFill>
            <a:prstDash val="solid"/>
            <a:round/>
            <a:headEnd type="none" w="med" len="med"/>
            <a:tailEnd type="none" w="med" len="med"/>
          </a:ln>
          <a:effectLst/>
        </p:spPr>
      </p:sp>
      <p:sp>
        <p:nvSpPr>
          <p:cNvPr id="12" name="Right Arrow 11"/>
          <p:cNvSpPr/>
          <p:nvPr/>
        </p:nvSpPr>
        <p:spPr bwMode="auto">
          <a:xfrm>
            <a:off x="3810000" y="3657600"/>
            <a:ext cx="551180" cy="424180"/>
          </a:xfrm>
          <a:prstGeom prst="rightArrow">
            <a:avLst/>
          </a:prstGeom>
          <a:solidFill>
            <a:schemeClr val="accent1"/>
          </a:solidFill>
          <a:ln w="9525" cap="flat" cmpd="sng" algn="ctr">
            <a:solidFill>
              <a:schemeClr val="tx1"/>
            </a:solidFill>
            <a:prstDash val="solid"/>
            <a:round/>
            <a:headEnd type="none" w="med" len="med"/>
            <a:tailEnd type="none" w="med" len="med"/>
          </a:ln>
          <a:effectLst/>
        </p:spPr>
      </p:sp>
      <p:sp>
        <p:nvSpPr>
          <p:cNvPr id="13" name="Right Arrow 12"/>
          <p:cNvSpPr/>
          <p:nvPr/>
        </p:nvSpPr>
        <p:spPr bwMode="auto">
          <a:xfrm>
            <a:off x="5943600" y="3505200"/>
            <a:ext cx="551180" cy="424180"/>
          </a:xfrm>
          <a:prstGeom prst="rightArrow">
            <a:avLst/>
          </a:prstGeom>
          <a:solidFill>
            <a:schemeClr val="accent1"/>
          </a:solidFill>
          <a:ln w="9525" cap="flat" cmpd="sng" algn="ctr">
            <a:solidFill>
              <a:schemeClr val="tx1"/>
            </a:solidFill>
            <a:prstDash val="solid"/>
            <a:round/>
            <a:headEnd type="none" w="med" len="med"/>
            <a:tailEnd type="none" w="med" len="med"/>
          </a:ln>
          <a:effectLst/>
        </p:spPr>
      </p:sp>
      <p:sp>
        <p:nvSpPr>
          <p:cNvPr id="14" name="TextBox 1"/>
          <p:cNvSpPr txBox="1">
            <a:spLocks noChangeArrowheads="1"/>
          </p:cNvSpPr>
          <p:nvPr/>
        </p:nvSpPr>
        <p:spPr bwMode="auto">
          <a:xfrm>
            <a:off x="2590800" y="5638800"/>
            <a:ext cx="3006725" cy="461963"/>
          </a:xfrm>
          <a:prstGeom prst="rect">
            <a:avLst/>
          </a:prstGeom>
          <a:noFill/>
          <a:ln w="9525">
            <a:noFill/>
            <a:miter lim="800000"/>
            <a:headEnd/>
            <a:tailEnd/>
          </a:ln>
        </p:spPr>
        <p:txBody>
          <a:bodyPr wrap="none">
            <a:prstTxWarp prst="textNoShape">
              <a:avLst/>
            </a:prstTxWarp>
            <a:spAutoFit/>
          </a:bodyPr>
          <a:lstStyle/>
          <a:p>
            <a:r>
              <a:rPr lang="es-ES_tradnl" dirty="0">
                <a:solidFill>
                  <a:srgbClr val="FF0000"/>
                </a:solidFill>
              </a:rPr>
              <a:t>BROAD PRINCIPLE</a:t>
            </a:r>
          </a:p>
        </p:txBody>
      </p:sp>
      <p:sp>
        <p:nvSpPr>
          <p:cNvPr id="15" name="Slide Number Placeholder 14"/>
          <p:cNvSpPr>
            <a:spLocks noGrp="1"/>
          </p:cNvSpPr>
          <p:nvPr>
            <p:ph type="sldNum" sz="quarter" idx="12"/>
          </p:nvPr>
        </p:nvSpPr>
        <p:spPr/>
        <p:txBody>
          <a:bodyPr/>
          <a:lstStyle/>
          <a:p>
            <a:pPr>
              <a:defRPr/>
            </a:pPr>
            <a:fld id="{1FE95F59-B3B4-E34C-A2EA-04C060386DAD}" type="slidenum">
              <a:rPr lang="en-US" smtClean="0"/>
              <a:pPr>
                <a:defRPr/>
              </a:pPr>
              <a:t>40</a:t>
            </a:fld>
            <a:endParaRPr lang="en-US"/>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43_06_slide5-U"/>
          <p:cNvPicPr>
            <a:picLocks noChangeAspect="1" noChangeArrowheads="1"/>
          </p:cNvPicPr>
          <p:nvPr/>
        </p:nvPicPr>
        <p:blipFill>
          <a:blip r:embed="rId3"/>
          <a:srcRect/>
          <a:stretch>
            <a:fillRect/>
          </a:stretch>
        </p:blipFill>
        <p:spPr bwMode="auto">
          <a:xfrm>
            <a:off x="296863" y="203200"/>
            <a:ext cx="8548687" cy="6451600"/>
          </a:xfrm>
          <a:prstGeom prst="rect">
            <a:avLst/>
          </a:prstGeom>
          <a:noFill/>
        </p:spPr>
      </p:pic>
      <p:sp>
        <p:nvSpPr>
          <p:cNvPr id="181251" name="Rectangle 3"/>
          <p:cNvSpPr>
            <a:spLocks noGrp="1" noChangeArrowheads="1"/>
          </p:cNvSpPr>
          <p:nvPr>
            <p:ph type="ctrTitle"/>
          </p:nvPr>
        </p:nvSpPr>
        <p:spPr bwMode="auto">
          <a:xfrm>
            <a:off x="152400" y="0"/>
            <a:ext cx="2678113" cy="304800"/>
          </a:xfrm>
          <a:noFill/>
          <a:ln w="3175">
            <a:miter lim="800000"/>
            <a:headEnd/>
            <a:tailEnd/>
          </a:ln>
        </p:spPr>
        <p:txBody>
          <a:bodyPr wrap="none" lIns="91440" tIns="45720" rIns="91440" bIns="45720" numCol="1" anchor="t" anchorCtr="0" compatLnSpc="1">
            <a:prstTxWarp prst="textNoShape">
              <a:avLst/>
            </a:prstTxWarp>
          </a:bodyPr>
          <a:lstStyle/>
          <a:p>
            <a:pPr algn="l"/>
            <a:r>
              <a:rPr lang="en-US" sz="1200">
                <a:latin typeface="Arial" charset="0"/>
              </a:rPr>
              <a:t>Figure 43-6</a:t>
            </a:r>
          </a:p>
        </p:txBody>
      </p:sp>
      <p:sp>
        <p:nvSpPr>
          <p:cNvPr id="181252" name="Text Box 4"/>
          <p:cNvSpPr txBox="1">
            <a:spLocks noChangeArrowheads="1"/>
          </p:cNvSpPr>
          <p:nvPr/>
        </p:nvSpPr>
        <p:spPr bwMode="auto">
          <a:xfrm>
            <a:off x="2622550" y="779463"/>
            <a:ext cx="1139825" cy="230187"/>
          </a:xfrm>
          <a:prstGeom prst="rect">
            <a:avLst/>
          </a:prstGeom>
          <a:noFill/>
          <a:ln w="9525">
            <a:noFill/>
            <a:miter lim="800000"/>
            <a:headEnd/>
            <a:tailEnd/>
          </a:ln>
          <a:effectLst/>
        </p:spPr>
        <p:txBody>
          <a:bodyPr wrap="none" lIns="0" tIns="0" rIns="0" bIns="0">
            <a:prstTxWarp prst="textNoShape">
              <a:avLst/>
            </a:prstTxWarp>
          </a:bodyPr>
          <a:lstStyle/>
          <a:p>
            <a:pPr algn="ctr"/>
            <a:r>
              <a:rPr lang="en-US" sz="1200" b="1">
                <a:latin typeface="Arial" charset="0"/>
              </a:rPr>
              <a:t>Carbohydrates</a:t>
            </a:r>
            <a:endParaRPr lang="en-US" sz="1200" b="1"/>
          </a:p>
        </p:txBody>
      </p:sp>
      <p:sp>
        <p:nvSpPr>
          <p:cNvPr id="181253" name="Rectangle 5"/>
          <p:cNvSpPr>
            <a:spLocks noChangeArrowheads="1"/>
          </p:cNvSpPr>
          <p:nvPr/>
        </p:nvSpPr>
        <p:spPr bwMode="auto">
          <a:xfrm>
            <a:off x="8208963" y="0"/>
            <a:ext cx="752475" cy="304800"/>
          </a:xfrm>
          <a:prstGeom prst="rect">
            <a:avLst/>
          </a:prstGeom>
          <a:noFill/>
          <a:ln w="3175">
            <a:noFill/>
            <a:miter lim="800000"/>
            <a:headEnd/>
            <a:tailEnd/>
          </a:ln>
        </p:spPr>
        <p:txBody>
          <a:bodyPr wrap="none">
            <a:prstTxWarp prst="textNoShape">
              <a:avLst/>
            </a:prstTxWarp>
          </a:bodyPr>
          <a:lstStyle/>
          <a:p>
            <a:pPr algn="r"/>
            <a:r>
              <a:rPr lang="en-US" sz="1200">
                <a:solidFill>
                  <a:schemeClr val="tx2"/>
                </a:solidFill>
                <a:latin typeface="Arial" charset="0"/>
                <a:ea typeface="ヒラギノ角ゴ Pro W3" charset="-128"/>
                <a:cs typeface="ヒラギノ角ゴ Pro W3" charset="-128"/>
              </a:rPr>
              <a:t>Slide 5</a:t>
            </a:r>
          </a:p>
        </p:txBody>
      </p:sp>
      <p:sp>
        <p:nvSpPr>
          <p:cNvPr id="181254" name="Text Box 6"/>
          <p:cNvSpPr txBox="1">
            <a:spLocks noChangeArrowheads="1"/>
          </p:cNvSpPr>
          <p:nvPr/>
        </p:nvSpPr>
        <p:spPr bwMode="auto">
          <a:xfrm rot="18847581">
            <a:off x="1347788" y="379412"/>
            <a:ext cx="882650" cy="561975"/>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Location in</a:t>
            </a:r>
          </a:p>
          <a:p>
            <a:r>
              <a:rPr lang="en-US" sz="1200" b="1">
                <a:latin typeface="Arial" charset="0"/>
              </a:rPr>
              <a:t>    digestive</a:t>
            </a:r>
          </a:p>
          <a:p>
            <a:r>
              <a:rPr lang="en-US" sz="1200" b="1">
                <a:latin typeface="Arial" charset="0"/>
              </a:rPr>
              <a:t>        tract</a:t>
            </a:r>
          </a:p>
          <a:p>
            <a:endParaRPr lang="en-US" sz="1200" b="1"/>
          </a:p>
        </p:txBody>
      </p:sp>
      <p:sp>
        <p:nvSpPr>
          <p:cNvPr id="181255" name="AutoShape 7"/>
          <p:cNvSpPr>
            <a:spLocks/>
          </p:cNvSpPr>
          <p:nvPr/>
        </p:nvSpPr>
        <p:spPr bwMode="auto">
          <a:xfrm rot="-5400000">
            <a:off x="1608932" y="405606"/>
            <a:ext cx="127000" cy="1122363"/>
          </a:xfrm>
          <a:prstGeom prst="rightBrace">
            <a:avLst>
              <a:gd name="adj1" fmla="val 73646"/>
              <a:gd name="adj2" fmla="val 50000"/>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181256" name="Text Box 8"/>
          <p:cNvSpPr txBox="1">
            <a:spLocks noChangeArrowheads="1"/>
          </p:cNvSpPr>
          <p:nvPr/>
        </p:nvSpPr>
        <p:spPr bwMode="auto">
          <a:xfrm>
            <a:off x="1149350" y="1104900"/>
            <a:ext cx="1139825" cy="230188"/>
          </a:xfrm>
          <a:prstGeom prst="rect">
            <a:avLst/>
          </a:prstGeom>
          <a:noFill/>
          <a:ln w="9525">
            <a:noFill/>
            <a:miter lim="800000"/>
            <a:headEnd/>
            <a:tailEnd/>
          </a:ln>
          <a:effectLst/>
        </p:spPr>
        <p:txBody>
          <a:bodyPr wrap="none" lIns="0" tIns="0" rIns="0" bIns="0">
            <a:prstTxWarp prst="textNoShape">
              <a:avLst/>
            </a:prstTxWarp>
          </a:bodyPr>
          <a:lstStyle/>
          <a:p>
            <a:r>
              <a:rPr lang="en-US" sz="1400" b="1">
                <a:latin typeface="Arial" charset="0"/>
              </a:rPr>
              <a:t>1.</a:t>
            </a:r>
            <a:r>
              <a:rPr lang="en-US" sz="1200" b="1">
                <a:latin typeface="Arial" charset="0"/>
              </a:rPr>
              <a:t> Mouth</a:t>
            </a:r>
            <a:endParaRPr lang="en-US" sz="1200" b="1"/>
          </a:p>
        </p:txBody>
      </p:sp>
      <p:sp>
        <p:nvSpPr>
          <p:cNvPr id="181257" name="Text Box 9"/>
          <p:cNvSpPr txBox="1">
            <a:spLocks noChangeArrowheads="1"/>
          </p:cNvSpPr>
          <p:nvPr/>
        </p:nvSpPr>
        <p:spPr bwMode="auto">
          <a:xfrm>
            <a:off x="1149350" y="1430338"/>
            <a:ext cx="1139825" cy="230187"/>
          </a:xfrm>
          <a:prstGeom prst="rect">
            <a:avLst/>
          </a:prstGeom>
          <a:noFill/>
          <a:ln w="9525">
            <a:noFill/>
            <a:miter lim="800000"/>
            <a:headEnd/>
            <a:tailEnd/>
          </a:ln>
          <a:effectLst/>
        </p:spPr>
        <p:txBody>
          <a:bodyPr wrap="none" lIns="0" tIns="0" rIns="0" bIns="0">
            <a:prstTxWarp prst="textNoShape">
              <a:avLst/>
            </a:prstTxWarp>
          </a:bodyPr>
          <a:lstStyle/>
          <a:p>
            <a:r>
              <a:rPr lang="en-US" sz="1400" b="1">
                <a:latin typeface="Arial" charset="0"/>
              </a:rPr>
              <a:t>2.</a:t>
            </a:r>
            <a:r>
              <a:rPr lang="en-US" sz="1200" b="1">
                <a:latin typeface="Arial" charset="0"/>
              </a:rPr>
              <a:t> Esophagus</a:t>
            </a:r>
            <a:endParaRPr lang="en-US" sz="1200" b="1"/>
          </a:p>
        </p:txBody>
      </p:sp>
      <p:sp>
        <p:nvSpPr>
          <p:cNvPr id="181258" name="Text Box 10"/>
          <p:cNvSpPr txBox="1">
            <a:spLocks noChangeArrowheads="1"/>
          </p:cNvSpPr>
          <p:nvPr/>
        </p:nvSpPr>
        <p:spPr bwMode="auto">
          <a:xfrm>
            <a:off x="1149350" y="1951038"/>
            <a:ext cx="1139825" cy="230187"/>
          </a:xfrm>
          <a:prstGeom prst="rect">
            <a:avLst/>
          </a:prstGeom>
          <a:noFill/>
          <a:ln w="9525">
            <a:noFill/>
            <a:miter lim="800000"/>
            <a:headEnd/>
            <a:tailEnd/>
          </a:ln>
          <a:effectLst/>
        </p:spPr>
        <p:txBody>
          <a:bodyPr wrap="none" lIns="0" tIns="0" rIns="0" bIns="0">
            <a:prstTxWarp prst="textNoShape">
              <a:avLst/>
            </a:prstTxWarp>
          </a:bodyPr>
          <a:lstStyle/>
          <a:p>
            <a:r>
              <a:rPr lang="en-US" sz="1400" b="1">
                <a:latin typeface="Arial" charset="0"/>
              </a:rPr>
              <a:t>3.</a:t>
            </a:r>
            <a:r>
              <a:rPr lang="en-US" sz="1200" b="1">
                <a:latin typeface="Arial" charset="0"/>
              </a:rPr>
              <a:t> Stomach</a:t>
            </a:r>
            <a:endParaRPr lang="en-US" sz="1200" b="1"/>
          </a:p>
        </p:txBody>
      </p:sp>
      <p:sp>
        <p:nvSpPr>
          <p:cNvPr id="181259" name="Text Box 11"/>
          <p:cNvSpPr txBox="1">
            <a:spLocks noChangeArrowheads="1"/>
          </p:cNvSpPr>
          <p:nvPr/>
        </p:nvSpPr>
        <p:spPr bwMode="auto">
          <a:xfrm>
            <a:off x="1149350" y="2470150"/>
            <a:ext cx="1308100" cy="212725"/>
          </a:xfrm>
          <a:prstGeom prst="rect">
            <a:avLst/>
          </a:prstGeom>
          <a:noFill/>
          <a:ln w="9525">
            <a:noFill/>
            <a:miter lim="800000"/>
            <a:headEnd/>
            <a:tailEnd/>
          </a:ln>
          <a:effectLst/>
        </p:spPr>
        <p:txBody>
          <a:bodyPr wrap="none" lIns="0" tIns="0" rIns="0" bIns="0">
            <a:prstTxWarp prst="textNoShape">
              <a:avLst/>
            </a:prstTxWarp>
          </a:bodyPr>
          <a:lstStyle/>
          <a:p>
            <a:r>
              <a:rPr lang="en-US" sz="1400" b="1">
                <a:latin typeface="Arial" charset="0"/>
              </a:rPr>
              <a:t>4.</a:t>
            </a:r>
            <a:r>
              <a:rPr lang="en-US" sz="1200" b="1">
                <a:latin typeface="Arial" charset="0"/>
              </a:rPr>
              <a:t> Small intestine</a:t>
            </a:r>
            <a:endParaRPr lang="en-US" sz="1200" b="1"/>
          </a:p>
        </p:txBody>
      </p:sp>
      <p:sp>
        <p:nvSpPr>
          <p:cNvPr id="181260" name="Text Box 12"/>
          <p:cNvSpPr txBox="1">
            <a:spLocks noChangeArrowheads="1"/>
          </p:cNvSpPr>
          <p:nvPr/>
        </p:nvSpPr>
        <p:spPr bwMode="auto">
          <a:xfrm>
            <a:off x="3729038" y="1117600"/>
            <a:ext cx="1238250" cy="209550"/>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Salivary amylase</a:t>
            </a:r>
            <a:endParaRPr lang="en-US" sz="1200" b="1"/>
          </a:p>
        </p:txBody>
      </p:sp>
      <p:sp>
        <p:nvSpPr>
          <p:cNvPr id="181261" name="Text Box 13"/>
          <p:cNvSpPr txBox="1">
            <a:spLocks noChangeArrowheads="1"/>
          </p:cNvSpPr>
          <p:nvPr/>
        </p:nvSpPr>
        <p:spPr bwMode="auto">
          <a:xfrm>
            <a:off x="4649788" y="779463"/>
            <a:ext cx="1139825" cy="230187"/>
          </a:xfrm>
          <a:prstGeom prst="rect">
            <a:avLst/>
          </a:prstGeom>
          <a:noFill/>
          <a:ln w="9525">
            <a:noFill/>
            <a:miter lim="800000"/>
            <a:headEnd/>
            <a:tailEnd/>
          </a:ln>
          <a:effectLst/>
        </p:spPr>
        <p:txBody>
          <a:bodyPr wrap="none" lIns="0" tIns="0" rIns="0" bIns="0">
            <a:prstTxWarp prst="textNoShape">
              <a:avLst/>
            </a:prstTxWarp>
          </a:bodyPr>
          <a:lstStyle/>
          <a:p>
            <a:pPr algn="ctr"/>
            <a:r>
              <a:rPr lang="en-US" sz="1200" b="1">
                <a:latin typeface="Arial" charset="0"/>
              </a:rPr>
              <a:t>Lipids</a:t>
            </a:r>
            <a:endParaRPr lang="en-US" sz="1200" b="1"/>
          </a:p>
        </p:txBody>
      </p:sp>
      <p:sp>
        <p:nvSpPr>
          <p:cNvPr id="181263" name="Text Box 15"/>
          <p:cNvSpPr txBox="1">
            <a:spLocks noChangeArrowheads="1"/>
          </p:cNvSpPr>
          <p:nvPr/>
        </p:nvSpPr>
        <p:spPr bwMode="auto">
          <a:xfrm>
            <a:off x="5754688" y="2392363"/>
            <a:ext cx="1133475" cy="582612"/>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Bile salts</a:t>
            </a:r>
          </a:p>
          <a:p>
            <a:r>
              <a:rPr lang="en-US" sz="1200" b="1">
                <a:latin typeface="Arial" charset="0"/>
              </a:rPr>
              <a:t>and pancreatic</a:t>
            </a:r>
          </a:p>
          <a:p>
            <a:r>
              <a:rPr lang="en-US" sz="1200" b="1">
                <a:latin typeface="Arial" charset="0"/>
              </a:rPr>
              <a:t>lipase</a:t>
            </a:r>
            <a:endParaRPr lang="en-US" sz="1200" b="1"/>
          </a:p>
        </p:txBody>
      </p:sp>
      <p:sp>
        <p:nvSpPr>
          <p:cNvPr id="181264" name="Text Box 16"/>
          <p:cNvSpPr txBox="1">
            <a:spLocks noChangeArrowheads="1"/>
          </p:cNvSpPr>
          <p:nvPr/>
        </p:nvSpPr>
        <p:spPr bwMode="auto">
          <a:xfrm>
            <a:off x="5768975" y="1117600"/>
            <a:ext cx="1068388" cy="212725"/>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Lingual lipase</a:t>
            </a:r>
            <a:endParaRPr lang="en-US" sz="1200" b="1"/>
          </a:p>
        </p:txBody>
      </p:sp>
      <p:sp>
        <p:nvSpPr>
          <p:cNvPr id="181265" name="Text Box 17"/>
          <p:cNvSpPr txBox="1">
            <a:spLocks noChangeArrowheads="1"/>
          </p:cNvSpPr>
          <p:nvPr/>
        </p:nvSpPr>
        <p:spPr bwMode="auto">
          <a:xfrm>
            <a:off x="6503988" y="779463"/>
            <a:ext cx="1139825" cy="230187"/>
          </a:xfrm>
          <a:prstGeom prst="rect">
            <a:avLst/>
          </a:prstGeom>
          <a:noFill/>
          <a:ln w="9525">
            <a:noFill/>
            <a:miter lim="800000"/>
            <a:headEnd/>
            <a:tailEnd/>
          </a:ln>
          <a:effectLst/>
        </p:spPr>
        <p:txBody>
          <a:bodyPr wrap="none" lIns="0" tIns="0" rIns="0" bIns="0">
            <a:prstTxWarp prst="textNoShape">
              <a:avLst/>
            </a:prstTxWarp>
          </a:bodyPr>
          <a:lstStyle/>
          <a:p>
            <a:pPr algn="ctr"/>
            <a:r>
              <a:rPr lang="en-US" sz="1200" b="1">
                <a:latin typeface="Arial" charset="0"/>
              </a:rPr>
              <a:t>Proteins</a:t>
            </a:r>
            <a:endParaRPr lang="en-US" sz="1200" b="1"/>
          </a:p>
        </p:txBody>
      </p:sp>
      <p:sp>
        <p:nvSpPr>
          <p:cNvPr id="181266" name="Text Box 18"/>
          <p:cNvSpPr txBox="1">
            <a:spLocks noChangeArrowheads="1"/>
          </p:cNvSpPr>
          <p:nvPr/>
        </p:nvSpPr>
        <p:spPr bwMode="auto">
          <a:xfrm>
            <a:off x="7629525" y="1722438"/>
            <a:ext cx="555625" cy="212725"/>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Pepsin</a:t>
            </a:r>
            <a:endParaRPr lang="en-US" sz="1200" b="1"/>
          </a:p>
        </p:txBody>
      </p:sp>
      <p:sp>
        <p:nvSpPr>
          <p:cNvPr id="181267" name="Text Box 19"/>
          <p:cNvSpPr txBox="1">
            <a:spLocks noChangeArrowheads="1"/>
          </p:cNvSpPr>
          <p:nvPr/>
        </p:nvSpPr>
        <p:spPr bwMode="auto">
          <a:xfrm>
            <a:off x="6508750" y="2038350"/>
            <a:ext cx="1139825" cy="230188"/>
          </a:xfrm>
          <a:prstGeom prst="rect">
            <a:avLst/>
          </a:prstGeom>
          <a:noFill/>
          <a:ln w="9525">
            <a:noFill/>
            <a:miter lim="800000"/>
            <a:headEnd/>
            <a:tailEnd/>
          </a:ln>
          <a:effectLst/>
        </p:spPr>
        <p:txBody>
          <a:bodyPr wrap="none" lIns="0" tIns="0" rIns="0" bIns="0">
            <a:prstTxWarp prst="textNoShape">
              <a:avLst/>
            </a:prstTxWarp>
          </a:bodyPr>
          <a:lstStyle/>
          <a:p>
            <a:pPr algn="ctr"/>
            <a:r>
              <a:rPr lang="en-US" sz="1000" b="1">
                <a:latin typeface="Arial" charset="0"/>
              </a:rPr>
              <a:t>Polypeptides</a:t>
            </a:r>
            <a:endParaRPr lang="en-US" sz="1000" b="1"/>
          </a:p>
        </p:txBody>
      </p:sp>
      <p:sp>
        <p:nvSpPr>
          <p:cNvPr id="181268" name="Text Box 20"/>
          <p:cNvSpPr txBox="1">
            <a:spLocks noChangeArrowheads="1"/>
          </p:cNvSpPr>
          <p:nvPr/>
        </p:nvSpPr>
        <p:spPr bwMode="auto">
          <a:xfrm>
            <a:off x="7591425" y="2438400"/>
            <a:ext cx="1258888" cy="750888"/>
          </a:xfrm>
          <a:prstGeom prst="rect">
            <a:avLst/>
          </a:prstGeom>
          <a:noFill/>
          <a:ln w="9525">
            <a:noFill/>
            <a:miter lim="800000"/>
            <a:headEnd/>
            <a:tailEnd/>
          </a:ln>
          <a:effectLst/>
        </p:spPr>
        <p:txBody>
          <a:bodyPr wrap="none" lIns="0" tIns="0" rIns="0" bIns="0">
            <a:prstTxWarp prst="textNoShape">
              <a:avLst/>
            </a:prstTxWarp>
          </a:bodyPr>
          <a:lstStyle/>
          <a:p>
            <a:r>
              <a:rPr lang="en-US" sz="1100" b="1">
                <a:latin typeface="Arial" charset="0"/>
              </a:rPr>
              <a:t>Trypsin</a:t>
            </a:r>
          </a:p>
          <a:p>
            <a:r>
              <a:rPr lang="en-US" sz="1100" b="1">
                <a:latin typeface="Arial" charset="0"/>
              </a:rPr>
              <a:t>Chymotrypsin</a:t>
            </a:r>
          </a:p>
          <a:p>
            <a:r>
              <a:rPr lang="en-US" sz="1100" b="1">
                <a:latin typeface="Arial" charset="0"/>
              </a:rPr>
              <a:t>Elastase</a:t>
            </a:r>
          </a:p>
          <a:p>
            <a:r>
              <a:rPr lang="en-US" sz="1100" b="1">
                <a:latin typeface="Arial" charset="0"/>
              </a:rPr>
              <a:t>Carboxypeptidase</a:t>
            </a:r>
            <a:endParaRPr lang="en-US" sz="1100" b="1"/>
          </a:p>
        </p:txBody>
      </p:sp>
      <p:sp>
        <p:nvSpPr>
          <p:cNvPr id="181269" name="AutoShape 21"/>
          <p:cNvSpPr>
            <a:spLocks/>
          </p:cNvSpPr>
          <p:nvPr/>
        </p:nvSpPr>
        <p:spPr bwMode="auto">
          <a:xfrm>
            <a:off x="7472363" y="2433638"/>
            <a:ext cx="101600" cy="665162"/>
          </a:xfrm>
          <a:prstGeom prst="leftBrace">
            <a:avLst>
              <a:gd name="adj1" fmla="val 54557"/>
              <a:gd name="adj2" fmla="val 50000"/>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181270" name="Text Box 22"/>
          <p:cNvSpPr txBox="1">
            <a:spLocks noChangeArrowheads="1"/>
          </p:cNvSpPr>
          <p:nvPr/>
        </p:nvSpPr>
        <p:spPr bwMode="auto">
          <a:xfrm>
            <a:off x="6513513" y="3254375"/>
            <a:ext cx="1139825" cy="339725"/>
          </a:xfrm>
          <a:prstGeom prst="rect">
            <a:avLst/>
          </a:prstGeom>
          <a:noFill/>
          <a:ln w="9525">
            <a:noFill/>
            <a:miter lim="800000"/>
            <a:headEnd/>
            <a:tailEnd/>
          </a:ln>
          <a:effectLst/>
        </p:spPr>
        <p:txBody>
          <a:bodyPr wrap="none" lIns="0" tIns="0" rIns="0" bIns="0">
            <a:prstTxWarp prst="textNoShape">
              <a:avLst/>
            </a:prstTxWarp>
          </a:bodyPr>
          <a:lstStyle/>
          <a:p>
            <a:pPr algn="ctr"/>
            <a:r>
              <a:rPr lang="en-US" sz="1000" b="1">
                <a:latin typeface="Arial" charset="0"/>
              </a:rPr>
              <a:t>Short peptides</a:t>
            </a:r>
          </a:p>
          <a:p>
            <a:pPr algn="ctr"/>
            <a:r>
              <a:rPr lang="en-US" sz="1000" b="1">
                <a:latin typeface="Arial" charset="0"/>
              </a:rPr>
              <a:t>Amino acids</a:t>
            </a:r>
            <a:endParaRPr lang="en-US" sz="1000" b="1"/>
          </a:p>
        </p:txBody>
      </p:sp>
      <p:sp>
        <p:nvSpPr>
          <p:cNvPr id="181271" name="Text Box 23"/>
          <p:cNvSpPr txBox="1">
            <a:spLocks noChangeArrowheads="1"/>
          </p:cNvSpPr>
          <p:nvPr/>
        </p:nvSpPr>
        <p:spPr bwMode="auto">
          <a:xfrm>
            <a:off x="4624388" y="3119438"/>
            <a:ext cx="1203325" cy="333375"/>
          </a:xfrm>
          <a:prstGeom prst="rect">
            <a:avLst/>
          </a:prstGeom>
          <a:noFill/>
          <a:ln w="9525">
            <a:noFill/>
            <a:miter lim="800000"/>
            <a:headEnd/>
            <a:tailEnd/>
          </a:ln>
          <a:effectLst/>
        </p:spPr>
        <p:txBody>
          <a:bodyPr wrap="none" lIns="0" tIns="0" rIns="0" bIns="0">
            <a:prstTxWarp prst="textNoShape">
              <a:avLst/>
            </a:prstTxWarp>
          </a:bodyPr>
          <a:lstStyle/>
          <a:p>
            <a:pPr algn="ctr"/>
            <a:r>
              <a:rPr lang="en-US" sz="1000" b="1">
                <a:latin typeface="Arial" charset="0"/>
              </a:rPr>
              <a:t>Monoglycerides</a:t>
            </a:r>
          </a:p>
          <a:p>
            <a:pPr algn="ctr"/>
            <a:r>
              <a:rPr lang="en-US" sz="1000" b="1">
                <a:latin typeface="Arial" charset="0"/>
              </a:rPr>
              <a:t>Fatty acids</a:t>
            </a:r>
            <a:endParaRPr lang="en-US" sz="1000" b="1"/>
          </a:p>
        </p:txBody>
      </p:sp>
      <p:sp>
        <p:nvSpPr>
          <p:cNvPr id="181272" name="Text Box 24"/>
          <p:cNvSpPr txBox="1">
            <a:spLocks noChangeArrowheads="1"/>
          </p:cNvSpPr>
          <p:nvPr/>
        </p:nvSpPr>
        <p:spPr bwMode="auto">
          <a:xfrm>
            <a:off x="5292725" y="3659188"/>
            <a:ext cx="857250" cy="196850"/>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DIFFUSION</a:t>
            </a:r>
            <a:endParaRPr lang="en-US" sz="1200" b="1"/>
          </a:p>
        </p:txBody>
      </p:sp>
      <p:sp>
        <p:nvSpPr>
          <p:cNvPr id="181273" name="Text Box 25"/>
          <p:cNvSpPr txBox="1">
            <a:spLocks noChangeArrowheads="1"/>
          </p:cNvSpPr>
          <p:nvPr/>
        </p:nvSpPr>
        <p:spPr bwMode="auto">
          <a:xfrm>
            <a:off x="2101850" y="3121025"/>
            <a:ext cx="1101725" cy="333375"/>
          </a:xfrm>
          <a:prstGeom prst="rect">
            <a:avLst/>
          </a:prstGeom>
          <a:noFill/>
          <a:ln w="9525">
            <a:noFill/>
            <a:miter lim="800000"/>
            <a:headEnd/>
            <a:tailEnd/>
          </a:ln>
          <a:effectLst/>
        </p:spPr>
        <p:txBody>
          <a:bodyPr wrap="none" lIns="0" tIns="0" rIns="0" bIns="0">
            <a:prstTxWarp prst="textNoShape">
              <a:avLst/>
            </a:prstTxWarp>
          </a:bodyPr>
          <a:lstStyle/>
          <a:p>
            <a:pPr algn="ctr"/>
            <a:r>
              <a:rPr lang="en-US" sz="1000" b="1">
                <a:latin typeface="Arial" charset="0"/>
              </a:rPr>
              <a:t>Monosaccharides</a:t>
            </a:r>
          </a:p>
          <a:p>
            <a:pPr algn="ctr"/>
            <a:r>
              <a:rPr lang="en-US" sz="1000" b="1">
                <a:latin typeface="Arial" charset="0"/>
              </a:rPr>
              <a:t>(simple sugars)</a:t>
            </a:r>
            <a:endParaRPr lang="en-US" sz="1000" b="1"/>
          </a:p>
        </p:txBody>
      </p:sp>
      <p:sp>
        <p:nvSpPr>
          <p:cNvPr id="181274" name="Text Box 26"/>
          <p:cNvSpPr txBox="1">
            <a:spLocks noChangeArrowheads="1"/>
          </p:cNvSpPr>
          <p:nvPr/>
        </p:nvSpPr>
        <p:spPr bwMode="auto">
          <a:xfrm>
            <a:off x="3294063" y="3116263"/>
            <a:ext cx="974725" cy="282575"/>
          </a:xfrm>
          <a:prstGeom prst="rect">
            <a:avLst/>
          </a:prstGeom>
          <a:noFill/>
          <a:ln w="9525">
            <a:noFill/>
            <a:miter lim="800000"/>
            <a:headEnd/>
            <a:tailEnd/>
          </a:ln>
          <a:effectLst/>
        </p:spPr>
        <p:txBody>
          <a:bodyPr wrap="none" lIns="0" tIns="0" rIns="0" bIns="0">
            <a:prstTxWarp prst="textNoShape">
              <a:avLst/>
            </a:prstTxWarp>
          </a:bodyPr>
          <a:lstStyle/>
          <a:p>
            <a:pPr algn="ctr"/>
            <a:r>
              <a:rPr lang="en-US" sz="1000" b="1">
                <a:latin typeface="Arial" charset="0"/>
              </a:rPr>
              <a:t>Disaccharides</a:t>
            </a:r>
          </a:p>
          <a:p>
            <a:pPr algn="ctr"/>
            <a:r>
              <a:rPr lang="en-US" sz="1000" b="1">
                <a:latin typeface="Arial" charset="0"/>
              </a:rPr>
              <a:t>Trisaccharides</a:t>
            </a:r>
            <a:endParaRPr lang="en-US" sz="1000" b="1"/>
          </a:p>
        </p:txBody>
      </p:sp>
      <p:sp>
        <p:nvSpPr>
          <p:cNvPr id="181275" name="Text Box 27"/>
          <p:cNvSpPr txBox="1">
            <a:spLocks noChangeArrowheads="1"/>
          </p:cNvSpPr>
          <p:nvPr/>
        </p:nvSpPr>
        <p:spPr bwMode="auto">
          <a:xfrm>
            <a:off x="1277938" y="3040063"/>
            <a:ext cx="692150" cy="552450"/>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Lumen</a:t>
            </a:r>
          </a:p>
          <a:p>
            <a:r>
              <a:rPr lang="en-US" sz="1200" b="1">
                <a:latin typeface="Arial" charset="0"/>
              </a:rPr>
              <a:t>of small</a:t>
            </a:r>
          </a:p>
          <a:p>
            <a:r>
              <a:rPr lang="en-US" sz="1200" b="1">
                <a:latin typeface="Arial" charset="0"/>
              </a:rPr>
              <a:t>intestine</a:t>
            </a:r>
            <a:endParaRPr lang="en-US" sz="1200" b="1"/>
          </a:p>
        </p:txBody>
      </p:sp>
      <p:sp>
        <p:nvSpPr>
          <p:cNvPr id="181276" name="Text Box 28"/>
          <p:cNvSpPr txBox="1">
            <a:spLocks noChangeArrowheads="1"/>
          </p:cNvSpPr>
          <p:nvPr/>
        </p:nvSpPr>
        <p:spPr bwMode="auto">
          <a:xfrm>
            <a:off x="973138" y="3971925"/>
            <a:ext cx="2135187" cy="161925"/>
          </a:xfrm>
          <a:prstGeom prst="rect">
            <a:avLst/>
          </a:prstGeom>
          <a:noFill/>
          <a:ln w="9525">
            <a:noFill/>
            <a:miter lim="800000"/>
            <a:headEnd/>
            <a:tailEnd/>
          </a:ln>
          <a:effectLst/>
        </p:spPr>
        <p:txBody>
          <a:bodyPr wrap="none" lIns="0" tIns="0" rIns="0" bIns="0">
            <a:prstTxWarp prst="textNoShape">
              <a:avLst/>
            </a:prstTxWarp>
          </a:bodyPr>
          <a:lstStyle/>
          <a:p>
            <a:r>
              <a:rPr lang="en-US" sz="1100" b="1">
                <a:latin typeface="Arial" charset="0"/>
              </a:rPr>
              <a:t>Cell membrane of epithelial cell</a:t>
            </a:r>
            <a:endParaRPr lang="en-US" sz="1100" b="1"/>
          </a:p>
        </p:txBody>
      </p:sp>
      <p:sp>
        <p:nvSpPr>
          <p:cNvPr id="181277" name="Text Box 29"/>
          <p:cNvSpPr txBox="1">
            <a:spLocks noChangeArrowheads="1"/>
          </p:cNvSpPr>
          <p:nvPr/>
        </p:nvSpPr>
        <p:spPr bwMode="auto">
          <a:xfrm>
            <a:off x="1279525" y="4697413"/>
            <a:ext cx="1141413" cy="365125"/>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Epithelium of</a:t>
            </a:r>
          </a:p>
          <a:p>
            <a:r>
              <a:rPr lang="en-US" sz="1200" b="1">
                <a:latin typeface="Arial" charset="0"/>
              </a:rPr>
              <a:t>small intestine</a:t>
            </a:r>
            <a:endParaRPr lang="en-US" sz="1200" b="1"/>
          </a:p>
        </p:txBody>
      </p:sp>
      <p:sp>
        <p:nvSpPr>
          <p:cNvPr id="181278" name="Text Box 30"/>
          <p:cNvSpPr txBox="1">
            <a:spLocks noChangeArrowheads="1"/>
          </p:cNvSpPr>
          <p:nvPr/>
        </p:nvSpPr>
        <p:spPr bwMode="auto">
          <a:xfrm>
            <a:off x="2638425" y="5060950"/>
            <a:ext cx="1101725" cy="155575"/>
          </a:xfrm>
          <a:prstGeom prst="rect">
            <a:avLst/>
          </a:prstGeom>
          <a:noFill/>
          <a:ln w="9525">
            <a:noFill/>
            <a:miter lim="800000"/>
            <a:headEnd/>
            <a:tailEnd/>
          </a:ln>
          <a:effectLst/>
        </p:spPr>
        <p:txBody>
          <a:bodyPr wrap="none" lIns="0" tIns="0" rIns="0" bIns="0">
            <a:prstTxWarp prst="textNoShape">
              <a:avLst/>
            </a:prstTxWarp>
          </a:bodyPr>
          <a:lstStyle/>
          <a:p>
            <a:pPr algn="ctr"/>
            <a:r>
              <a:rPr lang="en-US" sz="1000" b="1">
                <a:latin typeface="Arial" charset="0"/>
              </a:rPr>
              <a:t>Monosaccharides</a:t>
            </a:r>
            <a:endParaRPr lang="en-US" sz="1000" b="1"/>
          </a:p>
        </p:txBody>
      </p:sp>
      <p:sp>
        <p:nvSpPr>
          <p:cNvPr id="181279" name="Text Box 31"/>
          <p:cNvSpPr txBox="1">
            <a:spLocks noChangeArrowheads="1"/>
          </p:cNvSpPr>
          <p:nvPr/>
        </p:nvSpPr>
        <p:spPr bwMode="auto">
          <a:xfrm>
            <a:off x="3338513" y="4210050"/>
            <a:ext cx="1246187" cy="555625"/>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FACILITATED</a:t>
            </a:r>
          </a:p>
          <a:p>
            <a:r>
              <a:rPr lang="en-US" sz="1200" b="1">
                <a:latin typeface="Arial" charset="0"/>
              </a:rPr>
              <a:t>DIFFUSION AND</a:t>
            </a:r>
          </a:p>
          <a:p>
            <a:r>
              <a:rPr lang="en-US" sz="1200" b="1">
                <a:latin typeface="Arial" charset="0"/>
              </a:rPr>
              <a:t>COTRANSPORT</a:t>
            </a:r>
            <a:endParaRPr lang="en-US" sz="1200" b="1"/>
          </a:p>
        </p:txBody>
      </p:sp>
      <p:sp>
        <p:nvSpPr>
          <p:cNvPr id="181280" name="Text Box 32"/>
          <p:cNvSpPr txBox="1">
            <a:spLocks noChangeArrowheads="1"/>
          </p:cNvSpPr>
          <p:nvPr/>
        </p:nvSpPr>
        <p:spPr bwMode="auto">
          <a:xfrm>
            <a:off x="3257550" y="5470525"/>
            <a:ext cx="1055688" cy="374650"/>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FACILITATED</a:t>
            </a:r>
          </a:p>
          <a:p>
            <a:r>
              <a:rPr lang="en-US" sz="1200" b="1">
                <a:latin typeface="Arial" charset="0"/>
              </a:rPr>
              <a:t>DIFFUSION</a:t>
            </a:r>
          </a:p>
        </p:txBody>
      </p:sp>
      <p:sp>
        <p:nvSpPr>
          <p:cNvPr id="181281" name="Text Box 33"/>
          <p:cNvSpPr txBox="1">
            <a:spLocks noChangeArrowheads="1"/>
          </p:cNvSpPr>
          <p:nvPr/>
        </p:nvSpPr>
        <p:spPr bwMode="auto">
          <a:xfrm>
            <a:off x="2625725" y="6067425"/>
            <a:ext cx="1141413" cy="169863"/>
          </a:xfrm>
          <a:prstGeom prst="rect">
            <a:avLst/>
          </a:prstGeom>
          <a:noFill/>
          <a:ln w="9525">
            <a:noFill/>
            <a:miter lim="800000"/>
            <a:headEnd/>
            <a:tailEnd/>
          </a:ln>
          <a:effectLst/>
        </p:spPr>
        <p:txBody>
          <a:bodyPr wrap="none" lIns="0" tIns="0" rIns="0" bIns="0">
            <a:prstTxWarp prst="textNoShape">
              <a:avLst/>
            </a:prstTxWarp>
          </a:bodyPr>
          <a:lstStyle/>
          <a:p>
            <a:pPr algn="ctr"/>
            <a:r>
              <a:rPr lang="en-US" sz="1200" b="1">
                <a:latin typeface="Arial" charset="0"/>
              </a:rPr>
              <a:t>To bloodstream</a:t>
            </a:r>
            <a:endParaRPr lang="en-US" sz="1200" b="1"/>
          </a:p>
        </p:txBody>
      </p:sp>
      <p:sp>
        <p:nvSpPr>
          <p:cNvPr id="181282" name="Text Box 34"/>
          <p:cNvSpPr txBox="1">
            <a:spLocks noChangeArrowheads="1"/>
          </p:cNvSpPr>
          <p:nvPr/>
        </p:nvSpPr>
        <p:spPr bwMode="auto">
          <a:xfrm>
            <a:off x="6511925" y="6067425"/>
            <a:ext cx="1141413" cy="169863"/>
          </a:xfrm>
          <a:prstGeom prst="rect">
            <a:avLst/>
          </a:prstGeom>
          <a:noFill/>
          <a:ln w="9525">
            <a:noFill/>
            <a:miter lim="800000"/>
            <a:headEnd/>
            <a:tailEnd/>
          </a:ln>
          <a:effectLst/>
        </p:spPr>
        <p:txBody>
          <a:bodyPr wrap="none" lIns="0" tIns="0" rIns="0" bIns="0">
            <a:prstTxWarp prst="textNoShape">
              <a:avLst/>
            </a:prstTxWarp>
          </a:bodyPr>
          <a:lstStyle/>
          <a:p>
            <a:pPr algn="ctr"/>
            <a:r>
              <a:rPr lang="en-US" sz="1200" b="1">
                <a:latin typeface="Arial" charset="0"/>
              </a:rPr>
              <a:t>To bloodstream</a:t>
            </a:r>
            <a:endParaRPr lang="en-US" sz="1200" b="1"/>
          </a:p>
        </p:txBody>
      </p:sp>
      <p:sp>
        <p:nvSpPr>
          <p:cNvPr id="181283" name="Text Box 35"/>
          <p:cNvSpPr txBox="1">
            <a:spLocks noChangeArrowheads="1"/>
          </p:cNvSpPr>
          <p:nvPr/>
        </p:nvSpPr>
        <p:spPr bwMode="auto">
          <a:xfrm>
            <a:off x="4529138" y="6053138"/>
            <a:ext cx="1392237" cy="355600"/>
          </a:xfrm>
          <a:prstGeom prst="rect">
            <a:avLst/>
          </a:prstGeom>
          <a:noFill/>
          <a:ln w="9525">
            <a:noFill/>
            <a:miter lim="800000"/>
            <a:headEnd/>
            <a:tailEnd/>
          </a:ln>
          <a:effectLst/>
        </p:spPr>
        <p:txBody>
          <a:bodyPr wrap="none" lIns="0" tIns="0" rIns="0" bIns="0">
            <a:prstTxWarp prst="textNoShape">
              <a:avLst/>
            </a:prstTxWarp>
          </a:bodyPr>
          <a:lstStyle/>
          <a:p>
            <a:pPr algn="ctr"/>
            <a:r>
              <a:rPr lang="en-US" sz="1200" b="1">
                <a:latin typeface="Arial" charset="0"/>
              </a:rPr>
              <a:t>To lymph vessels,</a:t>
            </a:r>
          </a:p>
          <a:p>
            <a:pPr algn="ctr"/>
            <a:r>
              <a:rPr lang="en-US" sz="1200" b="1">
                <a:latin typeface="Arial" charset="0"/>
              </a:rPr>
              <a:t>then bloodstream</a:t>
            </a:r>
            <a:endParaRPr lang="en-US" sz="1200" b="1"/>
          </a:p>
        </p:txBody>
      </p:sp>
      <p:sp>
        <p:nvSpPr>
          <p:cNvPr id="181284" name="Text Box 36"/>
          <p:cNvSpPr txBox="1">
            <a:spLocks noChangeArrowheads="1"/>
          </p:cNvSpPr>
          <p:nvPr/>
        </p:nvSpPr>
        <p:spPr bwMode="auto">
          <a:xfrm>
            <a:off x="5287963" y="5648325"/>
            <a:ext cx="1042987" cy="188913"/>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EXOCYTOSIS</a:t>
            </a:r>
            <a:endParaRPr lang="en-US" sz="1200" b="1"/>
          </a:p>
        </p:txBody>
      </p:sp>
      <p:sp>
        <p:nvSpPr>
          <p:cNvPr id="181285" name="Text Box 37"/>
          <p:cNvSpPr txBox="1">
            <a:spLocks noChangeArrowheads="1"/>
          </p:cNvSpPr>
          <p:nvPr/>
        </p:nvSpPr>
        <p:spPr bwMode="auto">
          <a:xfrm>
            <a:off x="4624388" y="4289425"/>
            <a:ext cx="1203325" cy="333375"/>
          </a:xfrm>
          <a:prstGeom prst="rect">
            <a:avLst/>
          </a:prstGeom>
          <a:noFill/>
          <a:ln w="9525">
            <a:noFill/>
            <a:miter lim="800000"/>
            <a:headEnd/>
            <a:tailEnd/>
          </a:ln>
          <a:effectLst/>
        </p:spPr>
        <p:txBody>
          <a:bodyPr wrap="none" lIns="0" tIns="0" rIns="0" bIns="0">
            <a:prstTxWarp prst="textNoShape">
              <a:avLst/>
            </a:prstTxWarp>
          </a:bodyPr>
          <a:lstStyle/>
          <a:p>
            <a:pPr algn="ctr"/>
            <a:r>
              <a:rPr lang="en-US" sz="1000" b="1">
                <a:latin typeface="Arial" charset="0"/>
              </a:rPr>
              <a:t>Monoglycerides</a:t>
            </a:r>
          </a:p>
          <a:p>
            <a:pPr algn="ctr"/>
            <a:r>
              <a:rPr lang="en-US" sz="1000" b="1">
                <a:latin typeface="Arial" charset="0"/>
              </a:rPr>
              <a:t>Fatty acids</a:t>
            </a:r>
            <a:endParaRPr lang="en-US" sz="1000" b="1"/>
          </a:p>
        </p:txBody>
      </p:sp>
      <p:sp>
        <p:nvSpPr>
          <p:cNvPr id="181286" name="Text Box 38"/>
          <p:cNvSpPr txBox="1">
            <a:spLocks noChangeArrowheads="1"/>
          </p:cNvSpPr>
          <p:nvPr/>
        </p:nvSpPr>
        <p:spPr bwMode="auto">
          <a:xfrm>
            <a:off x="4748213" y="4799013"/>
            <a:ext cx="957262" cy="171450"/>
          </a:xfrm>
          <a:prstGeom prst="rect">
            <a:avLst/>
          </a:prstGeom>
          <a:noFill/>
          <a:ln w="9525">
            <a:noFill/>
            <a:miter lim="800000"/>
            <a:headEnd/>
            <a:tailEnd/>
          </a:ln>
          <a:effectLst/>
        </p:spPr>
        <p:txBody>
          <a:bodyPr wrap="none" lIns="0" tIns="0" rIns="0" bIns="0">
            <a:prstTxWarp prst="textNoShape">
              <a:avLst/>
            </a:prstTxWarp>
          </a:bodyPr>
          <a:lstStyle/>
          <a:p>
            <a:pPr algn="ctr"/>
            <a:r>
              <a:rPr lang="en-US" sz="1000" b="1">
                <a:latin typeface="Arial" charset="0"/>
              </a:rPr>
              <a:t>Triglycerides</a:t>
            </a:r>
            <a:endParaRPr lang="en-US" sz="1000" b="1"/>
          </a:p>
        </p:txBody>
      </p:sp>
      <p:sp>
        <p:nvSpPr>
          <p:cNvPr id="181287" name="Text Box 39"/>
          <p:cNvSpPr txBox="1">
            <a:spLocks noChangeArrowheads="1"/>
          </p:cNvSpPr>
          <p:nvPr/>
        </p:nvSpPr>
        <p:spPr bwMode="auto">
          <a:xfrm>
            <a:off x="4502150" y="5230813"/>
            <a:ext cx="1454150" cy="341312"/>
          </a:xfrm>
          <a:prstGeom prst="rect">
            <a:avLst/>
          </a:prstGeom>
          <a:noFill/>
          <a:ln w="9525">
            <a:noFill/>
            <a:miter lim="800000"/>
            <a:headEnd/>
            <a:tailEnd/>
          </a:ln>
          <a:effectLst/>
        </p:spPr>
        <p:txBody>
          <a:bodyPr wrap="none" lIns="0" tIns="0" rIns="0" bIns="0">
            <a:prstTxWarp prst="textNoShape">
              <a:avLst/>
            </a:prstTxWarp>
          </a:bodyPr>
          <a:lstStyle/>
          <a:p>
            <a:pPr algn="ctr"/>
            <a:r>
              <a:rPr lang="en-US" sz="1000" b="1">
                <a:latin typeface="Arial" charset="0"/>
              </a:rPr>
              <a:t>Chylomicrons (protein-</a:t>
            </a:r>
          </a:p>
          <a:p>
            <a:pPr algn="ctr"/>
            <a:r>
              <a:rPr lang="en-US" sz="1000" b="1">
                <a:latin typeface="Arial" charset="0"/>
              </a:rPr>
              <a:t>coated globules)</a:t>
            </a:r>
            <a:endParaRPr lang="en-US" sz="1000" b="1"/>
          </a:p>
        </p:txBody>
      </p:sp>
      <p:sp>
        <p:nvSpPr>
          <p:cNvPr id="181288" name="Text Box 40"/>
          <p:cNvSpPr txBox="1">
            <a:spLocks noChangeArrowheads="1"/>
          </p:cNvSpPr>
          <p:nvPr/>
        </p:nvSpPr>
        <p:spPr bwMode="auto">
          <a:xfrm>
            <a:off x="6513513" y="4953000"/>
            <a:ext cx="1139825" cy="161925"/>
          </a:xfrm>
          <a:prstGeom prst="rect">
            <a:avLst/>
          </a:prstGeom>
          <a:noFill/>
          <a:ln w="9525">
            <a:noFill/>
            <a:miter lim="800000"/>
            <a:headEnd/>
            <a:tailEnd/>
          </a:ln>
          <a:effectLst/>
        </p:spPr>
        <p:txBody>
          <a:bodyPr wrap="none" lIns="0" tIns="0" rIns="0" bIns="0">
            <a:prstTxWarp prst="textNoShape">
              <a:avLst/>
            </a:prstTxWarp>
          </a:bodyPr>
          <a:lstStyle/>
          <a:p>
            <a:pPr algn="ctr"/>
            <a:r>
              <a:rPr lang="en-US" sz="1000" b="1">
                <a:latin typeface="Arial" charset="0"/>
              </a:rPr>
              <a:t>Amino acids</a:t>
            </a:r>
            <a:endParaRPr lang="en-US" sz="1000" b="1"/>
          </a:p>
        </p:txBody>
      </p:sp>
      <p:sp>
        <p:nvSpPr>
          <p:cNvPr id="181289" name="Text Box 41"/>
          <p:cNvSpPr txBox="1">
            <a:spLocks noChangeArrowheads="1"/>
          </p:cNvSpPr>
          <p:nvPr/>
        </p:nvSpPr>
        <p:spPr bwMode="auto">
          <a:xfrm>
            <a:off x="7143750" y="4210050"/>
            <a:ext cx="1246188" cy="555625"/>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FACILITATED</a:t>
            </a:r>
          </a:p>
          <a:p>
            <a:r>
              <a:rPr lang="en-US" sz="1200" b="1">
                <a:latin typeface="Arial" charset="0"/>
              </a:rPr>
              <a:t>DIFFUSION AND</a:t>
            </a:r>
          </a:p>
          <a:p>
            <a:r>
              <a:rPr lang="en-US" sz="1200" b="1">
                <a:latin typeface="Arial" charset="0"/>
              </a:rPr>
              <a:t>COTRANSPORT</a:t>
            </a:r>
            <a:endParaRPr lang="en-US" sz="1200" b="1"/>
          </a:p>
        </p:txBody>
      </p:sp>
      <p:sp>
        <p:nvSpPr>
          <p:cNvPr id="181290" name="Text Box 42"/>
          <p:cNvSpPr txBox="1">
            <a:spLocks noChangeArrowheads="1"/>
          </p:cNvSpPr>
          <p:nvPr/>
        </p:nvSpPr>
        <p:spPr bwMode="auto">
          <a:xfrm>
            <a:off x="7143750" y="5291138"/>
            <a:ext cx="1246188" cy="555625"/>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FACILITATED</a:t>
            </a:r>
          </a:p>
          <a:p>
            <a:r>
              <a:rPr lang="en-US" sz="1200" b="1">
                <a:latin typeface="Arial" charset="0"/>
              </a:rPr>
              <a:t>DIFFUSION AND</a:t>
            </a:r>
          </a:p>
          <a:p>
            <a:r>
              <a:rPr lang="en-US" sz="1200" b="1">
                <a:latin typeface="Arial" charset="0"/>
              </a:rPr>
              <a:t>COTRANSPORT</a:t>
            </a:r>
            <a:endParaRPr lang="en-US" sz="1200" b="1"/>
          </a:p>
        </p:txBody>
      </p:sp>
      <p:sp>
        <p:nvSpPr>
          <p:cNvPr id="43" name="Text Box 14"/>
          <p:cNvSpPr txBox="1">
            <a:spLocks noChangeArrowheads="1"/>
          </p:cNvSpPr>
          <p:nvPr/>
        </p:nvSpPr>
        <p:spPr bwMode="auto">
          <a:xfrm>
            <a:off x="3733800" y="2362200"/>
            <a:ext cx="844550" cy="387350"/>
          </a:xfrm>
          <a:prstGeom prst="rect">
            <a:avLst/>
          </a:prstGeom>
          <a:noFill/>
          <a:ln w="9525">
            <a:noFill/>
            <a:miter lim="800000"/>
            <a:headEnd/>
            <a:tailEnd/>
          </a:ln>
          <a:effectLst/>
        </p:spPr>
        <p:txBody>
          <a:bodyPr wrap="none" lIns="0" tIns="0" rIns="0" bIns="0">
            <a:prstTxWarp prst="textNoShape">
              <a:avLst/>
            </a:prstTxWarp>
          </a:bodyPr>
          <a:lstStyle/>
          <a:p>
            <a:r>
              <a:rPr lang="en-US" sz="1200" b="1" dirty="0" smtClean="0">
                <a:latin typeface="Arial" charset="0"/>
              </a:rPr>
              <a:t>Pancreatic</a:t>
            </a:r>
          </a:p>
          <a:p>
            <a:r>
              <a:rPr lang="en-US" sz="1200" b="1" dirty="0" err="1" smtClean="0">
                <a:latin typeface="Arial" charset="0"/>
                <a:sym typeface="Symbol" charset="2"/>
              </a:rPr>
              <a:t>α</a:t>
            </a:r>
            <a:r>
              <a:rPr lang="en-US" sz="1200" b="1" dirty="0" smtClean="0">
                <a:latin typeface="Arial" charset="0"/>
              </a:rPr>
              <a:t>-amylase</a:t>
            </a:r>
            <a:endParaRPr lang="en-US" sz="1200" b="1" dirty="0"/>
          </a:p>
        </p:txBody>
      </p:sp>
      <p:sp>
        <p:nvSpPr>
          <p:cNvPr id="44" name="Slide Number Placeholder 43"/>
          <p:cNvSpPr>
            <a:spLocks noGrp="1"/>
          </p:cNvSpPr>
          <p:nvPr>
            <p:ph type="sldNum" sz="quarter" idx="12"/>
          </p:nvPr>
        </p:nvSpPr>
        <p:spPr/>
        <p:txBody>
          <a:bodyPr/>
          <a:lstStyle/>
          <a:p>
            <a:pPr>
              <a:defRPr/>
            </a:pPr>
            <a:fld id="{9F85E41C-0983-F14C-B017-1854363BD371}" type="slidenum">
              <a:rPr lang="en-US" smtClean="0"/>
              <a:pPr>
                <a:defRPr/>
              </a:pPr>
              <a:t>41</a:t>
            </a:fld>
            <a:endParaRPr lang="en-US"/>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2" name="Picture 62" descr="43_06_slide1-U"/>
          <p:cNvPicPr>
            <a:picLocks noChangeAspect="1" noChangeArrowheads="1"/>
          </p:cNvPicPr>
          <p:nvPr/>
        </p:nvPicPr>
        <p:blipFill>
          <a:blip r:embed="rId3"/>
          <a:srcRect/>
          <a:stretch>
            <a:fillRect/>
          </a:stretch>
        </p:blipFill>
        <p:spPr bwMode="auto">
          <a:xfrm>
            <a:off x="296863" y="203200"/>
            <a:ext cx="8548687" cy="6451600"/>
          </a:xfrm>
          <a:prstGeom prst="rect">
            <a:avLst/>
          </a:prstGeom>
          <a:noFill/>
        </p:spPr>
      </p:pic>
      <p:sp>
        <p:nvSpPr>
          <p:cNvPr id="143363" name="Rectangle 3"/>
          <p:cNvSpPr>
            <a:spLocks noGrp="1" noChangeArrowheads="1"/>
          </p:cNvSpPr>
          <p:nvPr>
            <p:ph type="ctrTitle"/>
          </p:nvPr>
        </p:nvSpPr>
        <p:spPr bwMode="auto">
          <a:xfrm>
            <a:off x="152400" y="0"/>
            <a:ext cx="2678113" cy="304800"/>
          </a:xfrm>
          <a:noFill/>
          <a:ln w="3175">
            <a:miter lim="800000"/>
            <a:headEnd/>
            <a:tailEnd/>
          </a:ln>
        </p:spPr>
        <p:txBody>
          <a:bodyPr wrap="none" lIns="91440" tIns="45720" rIns="91440" bIns="45720" numCol="1" anchor="t" anchorCtr="0" compatLnSpc="1">
            <a:prstTxWarp prst="textNoShape">
              <a:avLst/>
            </a:prstTxWarp>
          </a:bodyPr>
          <a:lstStyle/>
          <a:p>
            <a:pPr algn="l"/>
            <a:r>
              <a:rPr lang="en-US" sz="1200">
                <a:latin typeface="Arial" charset="0"/>
              </a:rPr>
              <a:t>Figure 43-6</a:t>
            </a:r>
          </a:p>
        </p:txBody>
      </p:sp>
      <p:sp>
        <p:nvSpPr>
          <p:cNvPr id="143364" name="Text Box 4"/>
          <p:cNvSpPr txBox="1">
            <a:spLocks noChangeArrowheads="1"/>
          </p:cNvSpPr>
          <p:nvPr/>
        </p:nvSpPr>
        <p:spPr bwMode="auto">
          <a:xfrm>
            <a:off x="2622550" y="779463"/>
            <a:ext cx="1139825" cy="230187"/>
          </a:xfrm>
          <a:prstGeom prst="rect">
            <a:avLst/>
          </a:prstGeom>
          <a:noFill/>
          <a:ln w="9525">
            <a:noFill/>
            <a:miter lim="800000"/>
            <a:headEnd/>
            <a:tailEnd/>
          </a:ln>
          <a:effectLst/>
        </p:spPr>
        <p:txBody>
          <a:bodyPr wrap="none" lIns="0" tIns="0" rIns="0" bIns="0">
            <a:prstTxWarp prst="textNoShape">
              <a:avLst/>
            </a:prstTxWarp>
          </a:bodyPr>
          <a:lstStyle/>
          <a:p>
            <a:pPr algn="ctr"/>
            <a:r>
              <a:rPr lang="en-US" sz="1200" b="1">
                <a:latin typeface="Arial" charset="0"/>
              </a:rPr>
              <a:t>Carbohydrates</a:t>
            </a:r>
            <a:endParaRPr lang="en-US" sz="1200" b="1"/>
          </a:p>
        </p:txBody>
      </p:sp>
      <p:sp>
        <p:nvSpPr>
          <p:cNvPr id="143382" name="Rectangle 22"/>
          <p:cNvSpPr>
            <a:spLocks noChangeArrowheads="1"/>
          </p:cNvSpPr>
          <p:nvPr/>
        </p:nvSpPr>
        <p:spPr bwMode="auto">
          <a:xfrm>
            <a:off x="8208963" y="0"/>
            <a:ext cx="752475" cy="304800"/>
          </a:xfrm>
          <a:prstGeom prst="rect">
            <a:avLst/>
          </a:prstGeom>
          <a:noFill/>
          <a:ln w="3175">
            <a:noFill/>
            <a:miter lim="800000"/>
            <a:headEnd/>
            <a:tailEnd/>
          </a:ln>
        </p:spPr>
        <p:txBody>
          <a:bodyPr wrap="none">
            <a:prstTxWarp prst="textNoShape">
              <a:avLst/>
            </a:prstTxWarp>
          </a:bodyPr>
          <a:lstStyle/>
          <a:p>
            <a:pPr algn="r"/>
            <a:r>
              <a:rPr lang="en-US" sz="1200">
                <a:solidFill>
                  <a:schemeClr val="tx2"/>
                </a:solidFill>
                <a:latin typeface="Arial" charset="0"/>
                <a:ea typeface="ヒラギノ角ゴ Pro W3" charset="-128"/>
                <a:cs typeface="ヒラギノ角ゴ Pro W3" charset="-128"/>
              </a:rPr>
              <a:t>Slide 1</a:t>
            </a:r>
          </a:p>
        </p:txBody>
      </p:sp>
      <p:sp>
        <p:nvSpPr>
          <p:cNvPr id="143383" name="Text Box 23"/>
          <p:cNvSpPr txBox="1">
            <a:spLocks noChangeArrowheads="1"/>
          </p:cNvSpPr>
          <p:nvPr/>
        </p:nvSpPr>
        <p:spPr bwMode="auto">
          <a:xfrm rot="18847581">
            <a:off x="1347788" y="379412"/>
            <a:ext cx="882650" cy="561975"/>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Location in</a:t>
            </a:r>
          </a:p>
          <a:p>
            <a:r>
              <a:rPr lang="en-US" sz="1200" b="1">
                <a:latin typeface="Arial" charset="0"/>
              </a:rPr>
              <a:t>    digestive</a:t>
            </a:r>
          </a:p>
          <a:p>
            <a:r>
              <a:rPr lang="en-US" sz="1200" b="1">
                <a:latin typeface="Arial" charset="0"/>
              </a:rPr>
              <a:t>        tract</a:t>
            </a:r>
          </a:p>
          <a:p>
            <a:endParaRPr lang="en-US" sz="1200" b="1"/>
          </a:p>
        </p:txBody>
      </p:sp>
      <p:sp>
        <p:nvSpPr>
          <p:cNvPr id="143384" name="AutoShape 24"/>
          <p:cNvSpPr>
            <a:spLocks/>
          </p:cNvSpPr>
          <p:nvPr/>
        </p:nvSpPr>
        <p:spPr bwMode="auto">
          <a:xfrm rot="-5400000">
            <a:off x="1608932" y="405606"/>
            <a:ext cx="127000" cy="1122363"/>
          </a:xfrm>
          <a:prstGeom prst="rightBrace">
            <a:avLst>
              <a:gd name="adj1" fmla="val 73646"/>
              <a:gd name="adj2" fmla="val 50000"/>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143385" name="Text Box 25"/>
          <p:cNvSpPr txBox="1">
            <a:spLocks noChangeArrowheads="1"/>
          </p:cNvSpPr>
          <p:nvPr/>
        </p:nvSpPr>
        <p:spPr bwMode="auto">
          <a:xfrm>
            <a:off x="1149350" y="1104900"/>
            <a:ext cx="1139825" cy="230188"/>
          </a:xfrm>
          <a:prstGeom prst="rect">
            <a:avLst/>
          </a:prstGeom>
          <a:noFill/>
          <a:ln w="9525">
            <a:noFill/>
            <a:miter lim="800000"/>
            <a:headEnd/>
            <a:tailEnd/>
          </a:ln>
          <a:effectLst/>
        </p:spPr>
        <p:txBody>
          <a:bodyPr wrap="none" lIns="0" tIns="0" rIns="0" bIns="0">
            <a:prstTxWarp prst="textNoShape">
              <a:avLst/>
            </a:prstTxWarp>
          </a:bodyPr>
          <a:lstStyle/>
          <a:p>
            <a:r>
              <a:rPr lang="en-US" sz="1400" b="1">
                <a:latin typeface="Arial" charset="0"/>
              </a:rPr>
              <a:t>1.</a:t>
            </a:r>
            <a:r>
              <a:rPr lang="en-US" sz="1200" b="1">
                <a:latin typeface="Arial" charset="0"/>
              </a:rPr>
              <a:t> Mouth</a:t>
            </a:r>
            <a:endParaRPr lang="en-US" sz="1200" b="1"/>
          </a:p>
        </p:txBody>
      </p:sp>
      <p:sp>
        <p:nvSpPr>
          <p:cNvPr id="143389" name="Text Box 29"/>
          <p:cNvSpPr txBox="1">
            <a:spLocks noChangeArrowheads="1"/>
          </p:cNvSpPr>
          <p:nvPr/>
        </p:nvSpPr>
        <p:spPr bwMode="auto">
          <a:xfrm>
            <a:off x="3729038" y="1117600"/>
            <a:ext cx="1238250" cy="209550"/>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Salivary amylase</a:t>
            </a:r>
            <a:endParaRPr lang="en-US" sz="1200" b="1"/>
          </a:p>
        </p:txBody>
      </p:sp>
      <p:sp>
        <p:nvSpPr>
          <p:cNvPr id="143390" name="Text Box 30"/>
          <p:cNvSpPr txBox="1">
            <a:spLocks noChangeArrowheads="1"/>
          </p:cNvSpPr>
          <p:nvPr/>
        </p:nvSpPr>
        <p:spPr bwMode="auto">
          <a:xfrm>
            <a:off x="4649788" y="779463"/>
            <a:ext cx="1139825" cy="230187"/>
          </a:xfrm>
          <a:prstGeom prst="rect">
            <a:avLst/>
          </a:prstGeom>
          <a:noFill/>
          <a:ln w="9525">
            <a:noFill/>
            <a:miter lim="800000"/>
            <a:headEnd/>
            <a:tailEnd/>
          </a:ln>
          <a:effectLst/>
        </p:spPr>
        <p:txBody>
          <a:bodyPr wrap="none" lIns="0" tIns="0" rIns="0" bIns="0">
            <a:prstTxWarp prst="textNoShape">
              <a:avLst/>
            </a:prstTxWarp>
          </a:bodyPr>
          <a:lstStyle/>
          <a:p>
            <a:pPr algn="ctr"/>
            <a:r>
              <a:rPr lang="en-US" sz="1200" b="1">
                <a:latin typeface="Arial" charset="0"/>
              </a:rPr>
              <a:t>Lipids</a:t>
            </a:r>
            <a:endParaRPr lang="en-US" sz="1200" b="1"/>
          </a:p>
        </p:txBody>
      </p:sp>
      <p:sp>
        <p:nvSpPr>
          <p:cNvPr id="143393" name="Text Box 33"/>
          <p:cNvSpPr txBox="1">
            <a:spLocks noChangeArrowheads="1"/>
          </p:cNvSpPr>
          <p:nvPr/>
        </p:nvSpPr>
        <p:spPr bwMode="auto">
          <a:xfrm>
            <a:off x="5768975" y="1117600"/>
            <a:ext cx="1068388" cy="212725"/>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Lingual lipase</a:t>
            </a:r>
            <a:endParaRPr lang="en-US" sz="1200" b="1"/>
          </a:p>
        </p:txBody>
      </p:sp>
      <p:sp>
        <p:nvSpPr>
          <p:cNvPr id="143394" name="Text Box 34"/>
          <p:cNvSpPr txBox="1">
            <a:spLocks noChangeArrowheads="1"/>
          </p:cNvSpPr>
          <p:nvPr/>
        </p:nvSpPr>
        <p:spPr bwMode="auto">
          <a:xfrm>
            <a:off x="6503988" y="779463"/>
            <a:ext cx="1139825" cy="230187"/>
          </a:xfrm>
          <a:prstGeom prst="rect">
            <a:avLst/>
          </a:prstGeom>
          <a:noFill/>
          <a:ln w="9525">
            <a:noFill/>
            <a:miter lim="800000"/>
            <a:headEnd/>
            <a:tailEnd/>
          </a:ln>
          <a:effectLst/>
        </p:spPr>
        <p:txBody>
          <a:bodyPr wrap="none" lIns="0" tIns="0" rIns="0" bIns="0">
            <a:prstTxWarp prst="textNoShape">
              <a:avLst/>
            </a:prstTxWarp>
          </a:bodyPr>
          <a:lstStyle/>
          <a:p>
            <a:pPr algn="ctr"/>
            <a:r>
              <a:rPr lang="en-US" sz="1200" b="1">
                <a:latin typeface="Arial" charset="0"/>
              </a:rPr>
              <a:t>Proteins</a:t>
            </a:r>
            <a:endParaRPr lang="en-US" sz="1200" b="1"/>
          </a:p>
        </p:txBody>
      </p:sp>
      <p:sp>
        <p:nvSpPr>
          <p:cNvPr id="13" name="Slide Number Placeholder 12"/>
          <p:cNvSpPr>
            <a:spLocks noGrp="1"/>
          </p:cNvSpPr>
          <p:nvPr>
            <p:ph type="sldNum" sz="quarter" idx="12"/>
          </p:nvPr>
        </p:nvSpPr>
        <p:spPr/>
        <p:txBody>
          <a:bodyPr/>
          <a:lstStyle/>
          <a:p>
            <a:pPr>
              <a:defRPr/>
            </a:pPr>
            <a:fld id="{9F85E41C-0983-F14C-B017-1854363BD371}" type="slidenum">
              <a:rPr lang="en-US" smtClean="0"/>
              <a:pPr>
                <a:defRPr/>
              </a:pPr>
              <a:t>42</a:t>
            </a:fld>
            <a:endParaRPr lang="en-US"/>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47" name="Picture 43" descr="43_06_slide2-U"/>
          <p:cNvPicPr>
            <a:picLocks noChangeAspect="1" noChangeArrowheads="1"/>
          </p:cNvPicPr>
          <p:nvPr/>
        </p:nvPicPr>
        <p:blipFill>
          <a:blip r:embed="rId3"/>
          <a:srcRect/>
          <a:stretch>
            <a:fillRect/>
          </a:stretch>
        </p:blipFill>
        <p:spPr bwMode="auto">
          <a:xfrm>
            <a:off x="296863" y="203200"/>
            <a:ext cx="8548687" cy="6451600"/>
          </a:xfrm>
          <a:prstGeom prst="rect">
            <a:avLst/>
          </a:prstGeom>
          <a:noFill/>
        </p:spPr>
      </p:pic>
      <p:sp>
        <p:nvSpPr>
          <p:cNvPr id="175107" name="Rectangle 3"/>
          <p:cNvSpPr>
            <a:spLocks noGrp="1" noChangeArrowheads="1"/>
          </p:cNvSpPr>
          <p:nvPr>
            <p:ph type="ctrTitle"/>
          </p:nvPr>
        </p:nvSpPr>
        <p:spPr bwMode="auto">
          <a:xfrm>
            <a:off x="152400" y="0"/>
            <a:ext cx="2678113" cy="304800"/>
          </a:xfrm>
          <a:noFill/>
          <a:ln w="3175">
            <a:miter lim="800000"/>
            <a:headEnd/>
            <a:tailEnd/>
          </a:ln>
        </p:spPr>
        <p:txBody>
          <a:bodyPr wrap="none" lIns="91440" tIns="45720" rIns="91440" bIns="45720" numCol="1" anchor="t" anchorCtr="0" compatLnSpc="1">
            <a:prstTxWarp prst="textNoShape">
              <a:avLst/>
            </a:prstTxWarp>
          </a:bodyPr>
          <a:lstStyle/>
          <a:p>
            <a:pPr algn="l"/>
            <a:r>
              <a:rPr lang="en-US" sz="1200">
                <a:latin typeface="Arial" charset="0"/>
              </a:rPr>
              <a:t>Figure 43-6</a:t>
            </a:r>
          </a:p>
        </p:txBody>
      </p:sp>
      <p:sp>
        <p:nvSpPr>
          <p:cNvPr id="175108" name="Text Box 4"/>
          <p:cNvSpPr txBox="1">
            <a:spLocks noChangeArrowheads="1"/>
          </p:cNvSpPr>
          <p:nvPr/>
        </p:nvSpPr>
        <p:spPr bwMode="auto">
          <a:xfrm>
            <a:off x="2622550" y="779463"/>
            <a:ext cx="1139825" cy="230187"/>
          </a:xfrm>
          <a:prstGeom prst="rect">
            <a:avLst/>
          </a:prstGeom>
          <a:noFill/>
          <a:ln w="9525">
            <a:noFill/>
            <a:miter lim="800000"/>
            <a:headEnd/>
            <a:tailEnd/>
          </a:ln>
          <a:effectLst/>
        </p:spPr>
        <p:txBody>
          <a:bodyPr wrap="none" lIns="0" tIns="0" rIns="0" bIns="0">
            <a:prstTxWarp prst="textNoShape">
              <a:avLst/>
            </a:prstTxWarp>
          </a:bodyPr>
          <a:lstStyle/>
          <a:p>
            <a:pPr algn="ctr"/>
            <a:r>
              <a:rPr lang="en-US" sz="1200" b="1">
                <a:latin typeface="Arial" charset="0"/>
              </a:rPr>
              <a:t>Carbohydrates</a:t>
            </a:r>
            <a:endParaRPr lang="en-US" sz="1200" b="1"/>
          </a:p>
        </p:txBody>
      </p:sp>
      <p:sp>
        <p:nvSpPr>
          <p:cNvPr id="175109" name="Rectangle 5"/>
          <p:cNvSpPr>
            <a:spLocks noChangeArrowheads="1"/>
          </p:cNvSpPr>
          <p:nvPr/>
        </p:nvSpPr>
        <p:spPr bwMode="auto">
          <a:xfrm>
            <a:off x="8208963" y="0"/>
            <a:ext cx="752475" cy="304800"/>
          </a:xfrm>
          <a:prstGeom prst="rect">
            <a:avLst/>
          </a:prstGeom>
          <a:noFill/>
          <a:ln w="3175">
            <a:noFill/>
            <a:miter lim="800000"/>
            <a:headEnd/>
            <a:tailEnd/>
          </a:ln>
        </p:spPr>
        <p:txBody>
          <a:bodyPr wrap="none">
            <a:prstTxWarp prst="textNoShape">
              <a:avLst/>
            </a:prstTxWarp>
          </a:bodyPr>
          <a:lstStyle/>
          <a:p>
            <a:pPr algn="r"/>
            <a:r>
              <a:rPr lang="en-US" sz="1200">
                <a:solidFill>
                  <a:schemeClr val="tx2"/>
                </a:solidFill>
                <a:latin typeface="Arial" charset="0"/>
                <a:ea typeface="ヒラギノ角ゴ Pro W3" charset="-128"/>
                <a:cs typeface="ヒラギノ角ゴ Pro W3" charset="-128"/>
              </a:rPr>
              <a:t>Slide 2</a:t>
            </a:r>
          </a:p>
        </p:txBody>
      </p:sp>
      <p:sp>
        <p:nvSpPr>
          <p:cNvPr id="175110" name="Text Box 6"/>
          <p:cNvSpPr txBox="1">
            <a:spLocks noChangeArrowheads="1"/>
          </p:cNvSpPr>
          <p:nvPr/>
        </p:nvSpPr>
        <p:spPr bwMode="auto">
          <a:xfrm rot="18847581">
            <a:off x="1347788" y="379412"/>
            <a:ext cx="882650" cy="561975"/>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Location in</a:t>
            </a:r>
          </a:p>
          <a:p>
            <a:r>
              <a:rPr lang="en-US" sz="1200" b="1">
                <a:latin typeface="Arial" charset="0"/>
              </a:rPr>
              <a:t>    digestive</a:t>
            </a:r>
          </a:p>
          <a:p>
            <a:r>
              <a:rPr lang="en-US" sz="1200" b="1">
                <a:latin typeface="Arial" charset="0"/>
              </a:rPr>
              <a:t>        tract</a:t>
            </a:r>
          </a:p>
          <a:p>
            <a:endParaRPr lang="en-US" sz="1200" b="1"/>
          </a:p>
        </p:txBody>
      </p:sp>
      <p:sp>
        <p:nvSpPr>
          <p:cNvPr id="175111" name="AutoShape 7"/>
          <p:cNvSpPr>
            <a:spLocks/>
          </p:cNvSpPr>
          <p:nvPr/>
        </p:nvSpPr>
        <p:spPr bwMode="auto">
          <a:xfrm rot="-5400000">
            <a:off x="1608932" y="405606"/>
            <a:ext cx="127000" cy="1122363"/>
          </a:xfrm>
          <a:prstGeom prst="rightBrace">
            <a:avLst>
              <a:gd name="adj1" fmla="val 73646"/>
              <a:gd name="adj2" fmla="val 50000"/>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175112" name="Text Box 8"/>
          <p:cNvSpPr txBox="1">
            <a:spLocks noChangeArrowheads="1"/>
          </p:cNvSpPr>
          <p:nvPr/>
        </p:nvSpPr>
        <p:spPr bwMode="auto">
          <a:xfrm>
            <a:off x="1149350" y="1104900"/>
            <a:ext cx="1139825" cy="230188"/>
          </a:xfrm>
          <a:prstGeom prst="rect">
            <a:avLst/>
          </a:prstGeom>
          <a:noFill/>
          <a:ln w="9525">
            <a:noFill/>
            <a:miter lim="800000"/>
            <a:headEnd/>
            <a:tailEnd/>
          </a:ln>
          <a:effectLst/>
        </p:spPr>
        <p:txBody>
          <a:bodyPr wrap="none" lIns="0" tIns="0" rIns="0" bIns="0">
            <a:prstTxWarp prst="textNoShape">
              <a:avLst/>
            </a:prstTxWarp>
          </a:bodyPr>
          <a:lstStyle/>
          <a:p>
            <a:r>
              <a:rPr lang="en-US" sz="1400" b="1">
                <a:latin typeface="Arial" charset="0"/>
              </a:rPr>
              <a:t>1.</a:t>
            </a:r>
            <a:r>
              <a:rPr lang="en-US" sz="1200" b="1">
                <a:latin typeface="Arial" charset="0"/>
              </a:rPr>
              <a:t> Mouth</a:t>
            </a:r>
            <a:endParaRPr lang="en-US" sz="1200" b="1"/>
          </a:p>
        </p:txBody>
      </p:sp>
      <p:sp>
        <p:nvSpPr>
          <p:cNvPr id="175113" name="Text Box 9"/>
          <p:cNvSpPr txBox="1">
            <a:spLocks noChangeArrowheads="1"/>
          </p:cNvSpPr>
          <p:nvPr/>
        </p:nvSpPr>
        <p:spPr bwMode="auto">
          <a:xfrm>
            <a:off x="1149350" y="1430338"/>
            <a:ext cx="1139825" cy="230187"/>
          </a:xfrm>
          <a:prstGeom prst="rect">
            <a:avLst/>
          </a:prstGeom>
          <a:noFill/>
          <a:ln w="9525">
            <a:noFill/>
            <a:miter lim="800000"/>
            <a:headEnd/>
            <a:tailEnd/>
          </a:ln>
          <a:effectLst/>
        </p:spPr>
        <p:txBody>
          <a:bodyPr wrap="none" lIns="0" tIns="0" rIns="0" bIns="0">
            <a:prstTxWarp prst="textNoShape">
              <a:avLst/>
            </a:prstTxWarp>
          </a:bodyPr>
          <a:lstStyle/>
          <a:p>
            <a:r>
              <a:rPr lang="en-US" sz="1400" b="1">
                <a:latin typeface="Arial" charset="0"/>
              </a:rPr>
              <a:t>2.</a:t>
            </a:r>
            <a:r>
              <a:rPr lang="en-US" sz="1200" b="1">
                <a:latin typeface="Arial" charset="0"/>
              </a:rPr>
              <a:t> Esophagus</a:t>
            </a:r>
            <a:endParaRPr lang="en-US" sz="1200" b="1"/>
          </a:p>
        </p:txBody>
      </p:sp>
      <p:sp>
        <p:nvSpPr>
          <p:cNvPr id="175114" name="Text Box 10"/>
          <p:cNvSpPr txBox="1">
            <a:spLocks noChangeArrowheads="1"/>
          </p:cNvSpPr>
          <p:nvPr/>
        </p:nvSpPr>
        <p:spPr bwMode="auto">
          <a:xfrm>
            <a:off x="1149350" y="1951038"/>
            <a:ext cx="1139825" cy="230187"/>
          </a:xfrm>
          <a:prstGeom prst="rect">
            <a:avLst/>
          </a:prstGeom>
          <a:noFill/>
          <a:ln w="9525">
            <a:noFill/>
            <a:miter lim="800000"/>
            <a:headEnd/>
            <a:tailEnd/>
          </a:ln>
          <a:effectLst/>
        </p:spPr>
        <p:txBody>
          <a:bodyPr wrap="none" lIns="0" tIns="0" rIns="0" bIns="0">
            <a:prstTxWarp prst="textNoShape">
              <a:avLst/>
            </a:prstTxWarp>
          </a:bodyPr>
          <a:lstStyle/>
          <a:p>
            <a:r>
              <a:rPr lang="en-US" sz="1400" b="1">
                <a:latin typeface="Arial" charset="0"/>
              </a:rPr>
              <a:t>3.</a:t>
            </a:r>
            <a:r>
              <a:rPr lang="en-US" sz="1200" b="1">
                <a:latin typeface="Arial" charset="0"/>
              </a:rPr>
              <a:t> Stomach</a:t>
            </a:r>
            <a:endParaRPr lang="en-US" sz="1200" b="1"/>
          </a:p>
        </p:txBody>
      </p:sp>
      <p:sp>
        <p:nvSpPr>
          <p:cNvPr id="175116" name="Text Box 12"/>
          <p:cNvSpPr txBox="1">
            <a:spLocks noChangeArrowheads="1"/>
          </p:cNvSpPr>
          <p:nvPr/>
        </p:nvSpPr>
        <p:spPr bwMode="auto">
          <a:xfrm>
            <a:off x="3729038" y="1117600"/>
            <a:ext cx="1238250" cy="209550"/>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Salivary amylase</a:t>
            </a:r>
            <a:endParaRPr lang="en-US" sz="1200" b="1"/>
          </a:p>
        </p:txBody>
      </p:sp>
      <p:sp>
        <p:nvSpPr>
          <p:cNvPr id="175117" name="Text Box 13"/>
          <p:cNvSpPr txBox="1">
            <a:spLocks noChangeArrowheads="1"/>
          </p:cNvSpPr>
          <p:nvPr/>
        </p:nvSpPr>
        <p:spPr bwMode="auto">
          <a:xfrm>
            <a:off x="4649788" y="779463"/>
            <a:ext cx="1139825" cy="230187"/>
          </a:xfrm>
          <a:prstGeom prst="rect">
            <a:avLst/>
          </a:prstGeom>
          <a:noFill/>
          <a:ln w="9525">
            <a:noFill/>
            <a:miter lim="800000"/>
            <a:headEnd/>
            <a:tailEnd/>
          </a:ln>
          <a:effectLst/>
        </p:spPr>
        <p:txBody>
          <a:bodyPr wrap="none" lIns="0" tIns="0" rIns="0" bIns="0">
            <a:prstTxWarp prst="textNoShape">
              <a:avLst/>
            </a:prstTxWarp>
          </a:bodyPr>
          <a:lstStyle/>
          <a:p>
            <a:pPr algn="ctr"/>
            <a:r>
              <a:rPr lang="en-US" sz="1200" b="1">
                <a:latin typeface="Arial" charset="0"/>
              </a:rPr>
              <a:t>Lipids</a:t>
            </a:r>
            <a:endParaRPr lang="en-US" sz="1200" b="1"/>
          </a:p>
        </p:txBody>
      </p:sp>
      <p:sp>
        <p:nvSpPr>
          <p:cNvPr id="175120" name="Text Box 16"/>
          <p:cNvSpPr txBox="1">
            <a:spLocks noChangeArrowheads="1"/>
          </p:cNvSpPr>
          <p:nvPr/>
        </p:nvSpPr>
        <p:spPr bwMode="auto">
          <a:xfrm>
            <a:off x="5768975" y="1117600"/>
            <a:ext cx="1068388" cy="212725"/>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Lingual lipase</a:t>
            </a:r>
            <a:endParaRPr lang="en-US" sz="1200" b="1"/>
          </a:p>
        </p:txBody>
      </p:sp>
      <p:sp>
        <p:nvSpPr>
          <p:cNvPr id="175121" name="Text Box 17"/>
          <p:cNvSpPr txBox="1">
            <a:spLocks noChangeArrowheads="1"/>
          </p:cNvSpPr>
          <p:nvPr/>
        </p:nvSpPr>
        <p:spPr bwMode="auto">
          <a:xfrm>
            <a:off x="6503988" y="779463"/>
            <a:ext cx="1139825" cy="230187"/>
          </a:xfrm>
          <a:prstGeom prst="rect">
            <a:avLst/>
          </a:prstGeom>
          <a:noFill/>
          <a:ln w="9525">
            <a:noFill/>
            <a:miter lim="800000"/>
            <a:headEnd/>
            <a:tailEnd/>
          </a:ln>
          <a:effectLst/>
        </p:spPr>
        <p:txBody>
          <a:bodyPr wrap="none" lIns="0" tIns="0" rIns="0" bIns="0">
            <a:prstTxWarp prst="textNoShape">
              <a:avLst/>
            </a:prstTxWarp>
          </a:bodyPr>
          <a:lstStyle/>
          <a:p>
            <a:pPr algn="ctr"/>
            <a:r>
              <a:rPr lang="en-US" sz="1200" b="1">
                <a:latin typeface="Arial" charset="0"/>
              </a:rPr>
              <a:t>Proteins</a:t>
            </a:r>
            <a:endParaRPr lang="en-US" sz="1200" b="1"/>
          </a:p>
        </p:txBody>
      </p:sp>
      <p:sp>
        <p:nvSpPr>
          <p:cNvPr id="175122" name="Text Box 18"/>
          <p:cNvSpPr txBox="1">
            <a:spLocks noChangeArrowheads="1"/>
          </p:cNvSpPr>
          <p:nvPr/>
        </p:nvSpPr>
        <p:spPr bwMode="auto">
          <a:xfrm>
            <a:off x="7629525" y="1722438"/>
            <a:ext cx="555625" cy="212725"/>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Pepsin</a:t>
            </a:r>
            <a:endParaRPr lang="en-US" sz="1200" b="1"/>
          </a:p>
        </p:txBody>
      </p:sp>
      <p:sp>
        <p:nvSpPr>
          <p:cNvPr id="175123" name="Text Box 19"/>
          <p:cNvSpPr txBox="1">
            <a:spLocks noChangeArrowheads="1"/>
          </p:cNvSpPr>
          <p:nvPr/>
        </p:nvSpPr>
        <p:spPr bwMode="auto">
          <a:xfrm>
            <a:off x="6508750" y="2038350"/>
            <a:ext cx="1139825" cy="230188"/>
          </a:xfrm>
          <a:prstGeom prst="rect">
            <a:avLst/>
          </a:prstGeom>
          <a:noFill/>
          <a:ln w="9525">
            <a:noFill/>
            <a:miter lim="800000"/>
            <a:headEnd/>
            <a:tailEnd/>
          </a:ln>
          <a:effectLst/>
        </p:spPr>
        <p:txBody>
          <a:bodyPr wrap="none" lIns="0" tIns="0" rIns="0" bIns="0">
            <a:prstTxWarp prst="textNoShape">
              <a:avLst/>
            </a:prstTxWarp>
          </a:bodyPr>
          <a:lstStyle/>
          <a:p>
            <a:pPr algn="ctr"/>
            <a:r>
              <a:rPr lang="en-US" sz="1000" b="1">
                <a:latin typeface="Arial" charset="0"/>
              </a:rPr>
              <a:t>Polypeptides</a:t>
            </a:r>
            <a:endParaRPr lang="en-US" sz="1000" b="1"/>
          </a:p>
        </p:txBody>
      </p:sp>
      <p:sp>
        <p:nvSpPr>
          <p:cNvPr id="17" name="Slide Number Placeholder 16"/>
          <p:cNvSpPr>
            <a:spLocks noGrp="1"/>
          </p:cNvSpPr>
          <p:nvPr>
            <p:ph type="sldNum" sz="quarter" idx="12"/>
          </p:nvPr>
        </p:nvSpPr>
        <p:spPr/>
        <p:txBody>
          <a:bodyPr/>
          <a:lstStyle/>
          <a:p>
            <a:pPr>
              <a:defRPr/>
            </a:pPr>
            <a:fld id="{9F85E41C-0983-F14C-B017-1854363BD371}" type="slidenum">
              <a:rPr lang="en-US" smtClean="0"/>
              <a:pPr>
                <a:defRPr/>
              </a:pPr>
              <a:t>43</a:t>
            </a:fld>
            <a:endParaRPr lang="en-US"/>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95" name="Picture 43" descr="43_06_slide3-U"/>
          <p:cNvPicPr>
            <a:picLocks noChangeAspect="1" noChangeArrowheads="1"/>
          </p:cNvPicPr>
          <p:nvPr/>
        </p:nvPicPr>
        <p:blipFill>
          <a:blip r:embed="rId3"/>
          <a:srcRect/>
          <a:stretch>
            <a:fillRect/>
          </a:stretch>
        </p:blipFill>
        <p:spPr bwMode="auto">
          <a:xfrm>
            <a:off x="296863" y="203200"/>
            <a:ext cx="8548687" cy="6451600"/>
          </a:xfrm>
          <a:prstGeom prst="rect">
            <a:avLst/>
          </a:prstGeom>
          <a:noFill/>
        </p:spPr>
      </p:pic>
      <p:sp>
        <p:nvSpPr>
          <p:cNvPr id="177155" name="Rectangle 3"/>
          <p:cNvSpPr>
            <a:spLocks noGrp="1" noChangeArrowheads="1"/>
          </p:cNvSpPr>
          <p:nvPr>
            <p:ph type="ctrTitle"/>
          </p:nvPr>
        </p:nvSpPr>
        <p:spPr bwMode="auto">
          <a:xfrm>
            <a:off x="152400" y="0"/>
            <a:ext cx="2678113" cy="304800"/>
          </a:xfrm>
          <a:noFill/>
          <a:ln w="3175">
            <a:miter lim="800000"/>
            <a:headEnd/>
            <a:tailEnd/>
          </a:ln>
        </p:spPr>
        <p:txBody>
          <a:bodyPr wrap="none" lIns="91440" tIns="45720" rIns="91440" bIns="45720" numCol="1" anchor="t" anchorCtr="0" compatLnSpc="1">
            <a:prstTxWarp prst="textNoShape">
              <a:avLst/>
            </a:prstTxWarp>
          </a:bodyPr>
          <a:lstStyle/>
          <a:p>
            <a:pPr algn="l"/>
            <a:r>
              <a:rPr lang="en-US" sz="1200">
                <a:latin typeface="Arial" charset="0"/>
              </a:rPr>
              <a:t>Figure 43-6</a:t>
            </a:r>
          </a:p>
        </p:txBody>
      </p:sp>
      <p:sp>
        <p:nvSpPr>
          <p:cNvPr id="177156" name="Text Box 4"/>
          <p:cNvSpPr txBox="1">
            <a:spLocks noChangeArrowheads="1"/>
          </p:cNvSpPr>
          <p:nvPr/>
        </p:nvSpPr>
        <p:spPr bwMode="auto">
          <a:xfrm>
            <a:off x="2622550" y="779463"/>
            <a:ext cx="1139825" cy="230187"/>
          </a:xfrm>
          <a:prstGeom prst="rect">
            <a:avLst/>
          </a:prstGeom>
          <a:noFill/>
          <a:ln w="9525">
            <a:noFill/>
            <a:miter lim="800000"/>
            <a:headEnd/>
            <a:tailEnd/>
          </a:ln>
          <a:effectLst/>
        </p:spPr>
        <p:txBody>
          <a:bodyPr wrap="none" lIns="0" tIns="0" rIns="0" bIns="0">
            <a:prstTxWarp prst="textNoShape">
              <a:avLst/>
            </a:prstTxWarp>
          </a:bodyPr>
          <a:lstStyle/>
          <a:p>
            <a:pPr algn="ctr"/>
            <a:r>
              <a:rPr lang="en-US" sz="1200" b="1">
                <a:latin typeface="Arial" charset="0"/>
              </a:rPr>
              <a:t>Carbohydrates</a:t>
            </a:r>
            <a:endParaRPr lang="en-US" sz="1200" b="1"/>
          </a:p>
        </p:txBody>
      </p:sp>
      <p:sp>
        <p:nvSpPr>
          <p:cNvPr id="177157" name="Rectangle 5"/>
          <p:cNvSpPr>
            <a:spLocks noChangeArrowheads="1"/>
          </p:cNvSpPr>
          <p:nvPr/>
        </p:nvSpPr>
        <p:spPr bwMode="auto">
          <a:xfrm>
            <a:off x="8208963" y="0"/>
            <a:ext cx="752475" cy="304800"/>
          </a:xfrm>
          <a:prstGeom prst="rect">
            <a:avLst/>
          </a:prstGeom>
          <a:noFill/>
          <a:ln w="3175">
            <a:noFill/>
            <a:miter lim="800000"/>
            <a:headEnd/>
            <a:tailEnd/>
          </a:ln>
        </p:spPr>
        <p:txBody>
          <a:bodyPr wrap="none">
            <a:prstTxWarp prst="textNoShape">
              <a:avLst/>
            </a:prstTxWarp>
          </a:bodyPr>
          <a:lstStyle/>
          <a:p>
            <a:pPr algn="r"/>
            <a:r>
              <a:rPr lang="en-US" sz="1200">
                <a:solidFill>
                  <a:schemeClr val="tx2"/>
                </a:solidFill>
                <a:latin typeface="Arial" charset="0"/>
                <a:ea typeface="ヒラギノ角ゴ Pro W3" charset="-128"/>
                <a:cs typeface="ヒラギノ角ゴ Pro W3" charset="-128"/>
              </a:rPr>
              <a:t>Slide 3</a:t>
            </a:r>
          </a:p>
        </p:txBody>
      </p:sp>
      <p:sp>
        <p:nvSpPr>
          <p:cNvPr id="177158" name="Text Box 6"/>
          <p:cNvSpPr txBox="1">
            <a:spLocks noChangeArrowheads="1"/>
          </p:cNvSpPr>
          <p:nvPr/>
        </p:nvSpPr>
        <p:spPr bwMode="auto">
          <a:xfrm rot="18847581">
            <a:off x="1347788" y="379412"/>
            <a:ext cx="882650" cy="561975"/>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Location in</a:t>
            </a:r>
          </a:p>
          <a:p>
            <a:r>
              <a:rPr lang="en-US" sz="1200" b="1">
                <a:latin typeface="Arial" charset="0"/>
              </a:rPr>
              <a:t>    digestive</a:t>
            </a:r>
          </a:p>
          <a:p>
            <a:r>
              <a:rPr lang="en-US" sz="1200" b="1">
                <a:latin typeface="Arial" charset="0"/>
              </a:rPr>
              <a:t>        tract</a:t>
            </a:r>
          </a:p>
          <a:p>
            <a:endParaRPr lang="en-US" sz="1200" b="1"/>
          </a:p>
        </p:txBody>
      </p:sp>
      <p:sp>
        <p:nvSpPr>
          <p:cNvPr id="177159" name="AutoShape 7"/>
          <p:cNvSpPr>
            <a:spLocks/>
          </p:cNvSpPr>
          <p:nvPr/>
        </p:nvSpPr>
        <p:spPr bwMode="auto">
          <a:xfrm rot="-5400000">
            <a:off x="1608932" y="405606"/>
            <a:ext cx="127000" cy="1122363"/>
          </a:xfrm>
          <a:prstGeom prst="rightBrace">
            <a:avLst>
              <a:gd name="adj1" fmla="val 73646"/>
              <a:gd name="adj2" fmla="val 50000"/>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177160" name="Text Box 8"/>
          <p:cNvSpPr txBox="1">
            <a:spLocks noChangeArrowheads="1"/>
          </p:cNvSpPr>
          <p:nvPr/>
        </p:nvSpPr>
        <p:spPr bwMode="auto">
          <a:xfrm>
            <a:off x="1149350" y="1104900"/>
            <a:ext cx="1139825" cy="230188"/>
          </a:xfrm>
          <a:prstGeom prst="rect">
            <a:avLst/>
          </a:prstGeom>
          <a:noFill/>
          <a:ln w="9525">
            <a:noFill/>
            <a:miter lim="800000"/>
            <a:headEnd/>
            <a:tailEnd/>
          </a:ln>
          <a:effectLst/>
        </p:spPr>
        <p:txBody>
          <a:bodyPr wrap="none" lIns="0" tIns="0" rIns="0" bIns="0">
            <a:prstTxWarp prst="textNoShape">
              <a:avLst/>
            </a:prstTxWarp>
          </a:bodyPr>
          <a:lstStyle/>
          <a:p>
            <a:r>
              <a:rPr lang="en-US" sz="1400" b="1">
                <a:latin typeface="Arial" charset="0"/>
              </a:rPr>
              <a:t>1.</a:t>
            </a:r>
            <a:r>
              <a:rPr lang="en-US" sz="1200" b="1">
                <a:latin typeface="Arial" charset="0"/>
              </a:rPr>
              <a:t> Mouth</a:t>
            </a:r>
            <a:endParaRPr lang="en-US" sz="1200" b="1"/>
          </a:p>
        </p:txBody>
      </p:sp>
      <p:sp>
        <p:nvSpPr>
          <p:cNvPr id="177161" name="Text Box 9"/>
          <p:cNvSpPr txBox="1">
            <a:spLocks noChangeArrowheads="1"/>
          </p:cNvSpPr>
          <p:nvPr/>
        </p:nvSpPr>
        <p:spPr bwMode="auto">
          <a:xfrm>
            <a:off x="1149350" y="1430338"/>
            <a:ext cx="1139825" cy="230187"/>
          </a:xfrm>
          <a:prstGeom prst="rect">
            <a:avLst/>
          </a:prstGeom>
          <a:noFill/>
          <a:ln w="9525">
            <a:noFill/>
            <a:miter lim="800000"/>
            <a:headEnd/>
            <a:tailEnd/>
          </a:ln>
          <a:effectLst/>
        </p:spPr>
        <p:txBody>
          <a:bodyPr wrap="none" lIns="0" tIns="0" rIns="0" bIns="0">
            <a:prstTxWarp prst="textNoShape">
              <a:avLst/>
            </a:prstTxWarp>
          </a:bodyPr>
          <a:lstStyle/>
          <a:p>
            <a:r>
              <a:rPr lang="en-US" sz="1400" b="1">
                <a:latin typeface="Arial" charset="0"/>
              </a:rPr>
              <a:t>2.</a:t>
            </a:r>
            <a:r>
              <a:rPr lang="en-US" sz="1200" b="1">
                <a:latin typeface="Arial" charset="0"/>
              </a:rPr>
              <a:t> Esophagus</a:t>
            </a:r>
            <a:endParaRPr lang="en-US" sz="1200" b="1"/>
          </a:p>
        </p:txBody>
      </p:sp>
      <p:sp>
        <p:nvSpPr>
          <p:cNvPr id="177162" name="Text Box 10"/>
          <p:cNvSpPr txBox="1">
            <a:spLocks noChangeArrowheads="1"/>
          </p:cNvSpPr>
          <p:nvPr/>
        </p:nvSpPr>
        <p:spPr bwMode="auto">
          <a:xfrm>
            <a:off x="1149350" y="1951038"/>
            <a:ext cx="1139825" cy="230187"/>
          </a:xfrm>
          <a:prstGeom prst="rect">
            <a:avLst/>
          </a:prstGeom>
          <a:noFill/>
          <a:ln w="9525">
            <a:noFill/>
            <a:miter lim="800000"/>
            <a:headEnd/>
            <a:tailEnd/>
          </a:ln>
          <a:effectLst/>
        </p:spPr>
        <p:txBody>
          <a:bodyPr wrap="none" lIns="0" tIns="0" rIns="0" bIns="0">
            <a:prstTxWarp prst="textNoShape">
              <a:avLst/>
            </a:prstTxWarp>
          </a:bodyPr>
          <a:lstStyle/>
          <a:p>
            <a:r>
              <a:rPr lang="en-US" sz="1400" b="1">
                <a:latin typeface="Arial" charset="0"/>
              </a:rPr>
              <a:t>3.</a:t>
            </a:r>
            <a:r>
              <a:rPr lang="en-US" sz="1200" b="1">
                <a:latin typeface="Arial" charset="0"/>
              </a:rPr>
              <a:t> Stomach</a:t>
            </a:r>
            <a:endParaRPr lang="en-US" sz="1200" b="1"/>
          </a:p>
        </p:txBody>
      </p:sp>
      <p:sp>
        <p:nvSpPr>
          <p:cNvPr id="177163" name="Text Box 11"/>
          <p:cNvSpPr txBox="1">
            <a:spLocks noChangeArrowheads="1"/>
          </p:cNvSpPr>
          <p:nvPr/>
        </p:nvSpPr>
        <p:spPr bwMode="auto">
          <a:xfrm>
            <a:off x="1149350" y="2470150"/>
            <a:ext cx="1308100" cy="212725"/>
          </a:xfrm>
          <a:prstGeom prst="rect">
            <a:avLst/>
          </a:prstGeom>
          <a:noFill/>
          <a:ln w="9525">
            <a:noFill/>
            <a:miter lim="800000"/>
            <a:headEnd/>
            <a:tailEnd/>
          </a:ln>
          <a:effectLst/>
        </p:spPr>
        <p:txBody>
          <a:bodyPr wrap="none" lIns="0" tIns="0" rIns="0" bIns="0">
            <a:prstTxWarp prst="textNoShape">
              <a:avLst/>
            </a:prstTxWarp>
          </a:bodyPr>
          <a:lstStyle/>
          <a:p>
            <a:r>
              <a:rPr lang="en-US" sz="1400" b="1">
                <a:latin typeface="Arial" charset="0"/>
              </a:rPr>
              <a:t>4.</a:t>
            </a:r>
            <a:r>
              <a:rPr lang="en-US" sz="1200" b="1">
                <a:latin typeface="Arial" charset="0"/>
              </a:rPr>
              <a:t> Small intestine</a:t>
            </a:r>
            <a:endParaRPr lang="en-US" sz="1200" b="1"/>
          </a:p>
        </p:txBody>
      </p:sp>
      <p:sp>
        <p:nvSpPr>
          <p:cNvPr id="177164" name="Text Box 12"/>
          <p:cNvSpPr txBox="1">
            <a:spLocks noChangeArrowheads="1"/>
          </p:cNvSpPr>
          <p:nvPr/>
        </p:nvSpPr>
        <p:spPr bwMode="auto">
          <a:xfrm>
            <a:off x="3729038" y="1117600"/>
            <a:ext cx="1238250" cy="209550"/>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Salivary amylase</a:t>
            </a:r>
            <a:endParaRPr lang="en-US" sz="1200" b="1"/>
          </a:p>
        </p:txBody>
      </p:sp>
      <p:sp>
        <p:nvSpPr>
          <p:cNvPr id="177165" name="Text Box 13"/>
          <p:cNvSpPr txBox="1">
            <a:spLocks noChangeArrowheads="1"/>
          </p:cNvSpPr>
          <p:nvPr/>
        </p:nvSpPr>
        <p:spPr bwMode="auto">
          <a:xfrm>
            <a:off x="4649788" y="779463"/>
            <a:ext cx="1139825" cy="230187"/>
          </a:xfrm>
          <a:prstGeom prst="rect">
            <a:avLst/>
          </a:prstGeom>
          <a:noFill/>
          <a:ln w="9525">
            <a:noFill/>
            <a:miter lim="800000"/>
            <a:headEnd/>
            <a:tailEnd/>
          </a:ln>
          <a:effectLst/>
        </p:spPr>
        <p:txBody>
          <a:bodyPr wrap="none" lIns="0" tIns="0" rIns="0" bIns="0">
            <a:prstTxWarp prst="textNoShape">
              <a:avLst/>
            </a:prstTxWarp>
          </a:bodyPr>
          <a:lstStyle/>
          <a:p>
            <a:pPr algn="ctr"/>
            <a:r>
              <a:rPr lang="en-US" sz="1200" b="1">
                <a:latin typeface="Arial" charset="0"/>
              </a:rPr>
              <a:t>Lipids</a:t>
            </a:r>
            <a:endParaRPr lang="en-US" sz="1200" b="1"/>
          </a:p>
        </p:txBody>
      </p:sp>
      <p:sp>
        <p:nvSpPr>
          <p:cNvPr id="177166" name="Text Box 14"/>
          <p:cNvSpPr txBox="1">
            <a:spLocks noChangeArrowheads="1"/>
          </p:cNvSpPr>
          <p:nvPr/>
        </p:nvSpPr>
        <p:spPr bwMode="auto">
          <a:xfrm>
            <a:off x="3729038" y="2392363"/>
            <a:ext cx="844550" cy="387350"/>
          </a:xfrm>
          <a:prstGeom prst="rect">
            <a:avLst/>
          </a:prstGeom>
          <a:noFill/>
          <a:ln w="9525">
            <a:noFill/>
            <a:miter lim="800000"/>
            <a:headEnd/>
            <a:tailEnd/>
          </a:ln>
          <a:effectLst/>
        </p:spPr>
        <p:txBody>
          <a:bodyPr wrap="none" lIns="0" tIns="0" rIns="0" bIns="0">
            <a:prstTxWarp prst="textNoShape">
              <a:avLst/>
            </a:prstTxWarp>
          </a:bodyPr>
          <a:lstStyle/>
          <a:p>
            <a:r>
              <a:rPr lang="en-US" sz="1200" b="1" dirty="0" smtClean="0">
                <a:latin typeface="Arial" charset="0"/>
              </a:rPr>
              <a:t>Pancreatic</a:t>
            </a:r>
          </a:p>
          <a:p>
            <a:r>
              <a:rPr lang="en-US" sz="1200" b="1" dirty="0" err="1" smtClean="0">
                <a:latin typeface="Arial" charset="0"/>
                <a:sym typeface="Symbol" charset="2"/>
              </a:rPr>
              <a:t>α</a:t>
            </a:r>
            <a:r>
              <a:rPr lang="en-US" sz="1200" b="1" dirty="0" smtClean="0">
                <a:latin typeface="Arial" charset="0"/>
              </a:rPr>
              <a:t>-amylase</a:t>
            </a:r>
            <a:endParaRPr lang="en-US" sz="1200" b="1" dirty="0"/>
          </a:p>
        </p:txBody>
      </p:sp>
      <p:sp>
        <p:nvSpPr>
          <p:cNvPr id="177167" name="Text Box 15"/>
          <p:cNvSpPr txBox="1">
            <a:spLocks noChangeArrowheads="1"/>
          </p:cNvSpPr>
          <p:nvPr/>
        </p:nvSpPr>
        <p:spPr bwMode="auto">
          <a:xfrm>
            <a:off x="5754688" y="2392363"/>
            <a:ext cx="1133475" cy="582612"/>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Bile salts</a:t>
            </a:r>
          </a:p>
          <a:p>
            <a:r>
              <a:rPr lang="en-US" sz="1200" b="1">
                <a:latin typeface="Arial" charset="0"/>
              </a:rPr>
              <a:t>and pancreatic</a:t>
            </a:r>
          </a:p>
          <a:p>
            <a:r>
              <a:rPr lang="en-US" sz="1200" b="1">
                <a:latin typeface="Arial" charset="0"/>
              </a:rPr>
              <a:t>lipase</a:t>
            </a:r>
            <a:endParaRPr lang="en-US" sz="1200" b="1"/>
          </a:p>
        </p:txBody>
      </p:sp>
      <p:sp>
        <p:nvSpPr>
          <p:cNvPr id="177168" name="Text Box 16"/>
          <p:cNvSpPr txBox="1">
            <a:spLocks noChangeArrowheads="1"/>
          </p:cNvSpPr>
          <p:nvPr/>
        </p:nvSpPr>
        <p:spPr bwMode="auto">
          <a:xfrm>
            <a:off x="5768975" y="1117600"/>
            <a:ext cx="1068388" cy="212725"/>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Lingual lipase</a:t>
            </a:r>
            <a:endParaRPr lang="en-US" sz="1200" b="1"/>
          </a:p>
        </p:txBody>
      </p:sp>
      <p:sp>
        <p:nvSpPr>
          <p:cNvPr id="177169" name="Text Box 17"/>
          <p:cNvSpPr txBox="1">
            <a:spLocks noChangeArrowheads="1"/>
          </p:cNvSpPr>
          <p:nvPr/>
        </p:nvSpPr>
        <p:spPr bwMode="auto">
          <a:xfrm>
            <a:off x="6503988" y="779463"/>
            <a:ext cx="1139825" cy="230187"/>
          </a:xfrm>
          <a:prstGeom prst="rect">
            <a:avLst/>
          </a:prstGeom>
          <a:noFill/>
          <a:ln w="9525">
            <a:noFill/>
            <a:miter lim="800000"/>
            <a:headEnd/>
            <a:tailEnd/>
          </a:ln>
          <a:effectLst/>
        </p:spPr>
        <p:txBody>
          <a:bodyPr wrap="none" lIns="0" tIns="0" rIns="0" bIns="0">
            <a:prstTxWarp prst="textNoShape">
              <a:avLst/>
            </a:prstTxWarp>
          </a:bodyPr>
          <a:lstStyle/>
          <a:p>
            <a:pPr algn="ctr"/>
            <a:r>
              <a:rPr lang="en-US" sz="1200" b="1">
                <a:latin typeface="Arial" charset="0"/>
              </a:rPr>
              <a:t>Proteins</a:t>
            </a:r>
            <a:endParaRPr lang="en-US" sz="1200" b="1"/>
          </a:p>
        </p:txBody>
      </p:sp>
      <p:sp>
        <p:nvSpPr>
          <p:cNvPr id="177170" name="Text Box 18"/>
          <p:cNvSpPr txBox="1">
            <a:spLocks noChangeArrowheads="1"/>
          </p:cNvSpPr>
          <p:nvPr/>
        </p:nvSpPr>
        <p:spPr bwMode="auto">
          <a:xfrm>
            <a:off x="7629525" y="1722438"/>
            <a:ext cx="555625" cy="212725"/>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Pepsin</a:t>
            </a:r>
            <a:endParaRPr lang="en-US" sz="1200" b="1"/>
          </a:p>
        </p:txBody>
      </p:sp>
      <p:sp>
        <p:nvSpPr>
          <p:cNvPr id="177171" name="Text Box 19"/>
          <p:cNvSpPr txBox="1">
            <a:spLocks noChangeArrowheads="1"/>
          </p:cNvSpPr>
          <p:nvPr/>
        </p:nvSpPr>
        <p:spPr bwMode="auto">
          <a:xfrm>
            <a:off x="6508750" y="2038350"/>
            <a:ext cx="1139825" cy="230188"/>
          </a:xfrm>
          <a:prstGeom prst="rect">
            <a:avLst/>
          </a:prstGeom>
          <a:noFill/>
          <a:ln w="9525">
            <a:noFill/>
            <a:miter lim="800000"/>
            <a:headEnd/>
            <a:tailEnd/>
          </a:ln>
          <a:effectLst/>
        </p:spPr>
        <p:txBody>
          <a:bodyPr wrap="none" lIns="0" tIns="0" rIns="0" bIns="0">
            <a:prstTxWarp prst="textNoShape">
              <a:avLst/>
            </a:prstTxWarp>
          </a:bodyPr>
          <a:lstStyle/>
          <a:p>
            <a:pPr algn="ctr"/>
            <a:r>
              <a:rPr lang="en-US" sz="1000" b="1">
                <a:latin typeface="Arial" charset="0"/>
              </a:rPr>
              <a:t>Polypeptides</a:t>
            </a:r>
            <a:endParaRPr lang="en-US" sz="1000" b="1"/>
          </a:p>
        </p:txBody>
      </p:sp>
      <p:sp>
        <p:nvSpPr>
          <p:cNvPr id="177172" name="Text Box 20"/>
          <p:cNvSpPr txBox="1">
            <a:spLocks noChangeArrowheads="1"/>
          </p:cNvSpPr>
          <p:nvPr/>
        </p:nvSpPr>
        <p:spPr bwMode="auto">
          <a:xfrm>
            <a:off x="7591425" y="2438400"/>
            <a:ext cx="1258888" cy="750888"/>
          </a:xfrm>
          <a:prstGeom prst="rect">
            <a:avLst/>
          </a:prstGeom>
          <a:noFill/>
          <a:ln w="9525">
            <a:noFill/>
            <a:miter lim="800000"/>
            <a:headEnd/>
            <a:tailEnd/>
          </a:ln>
          <a:effectLst/>
        </p:spPr>
        <p:txBody>
          <a:bodyPr wrap="none" lIns="0" tIns="0" rIns="0" bIns="0">
            <a:prstTxWarp prst="textNoShape">
              <a:avLst/>
            </a:prstTxWarp>
          </a:bodyPr>
          <a:lstStyle/>
          <a:p>
            <a:r>
              <a:rPr lang="en-US" sz="1100" b="1">
                <a:latin typeface="Arial" charset="0"/>
              </a:rPr>
              <a:t>Trypsin</a:t>
            </a:r>
          </a:p>
          <a:p>
            <a:r>
              <a:rPr lang="en-US" sz="1100" b="1">
                <a:latin typeface="Arial" charset="0"/>
              </a:rPr>
              <a:t>Chymotrypsin</a:t>
            </a:r>
          </a:p>
          <a:p>
            <a:r>
              <a:rPr lang="en-US" sz="1100" b="1">
                <a:latin typeface="Arial" charset="0"/>
              </a:rPr>
              <a:t>Elastase</a:t>
            </a:r>
          </a:p>
          <a:p>
            <a:r>
              <a:rPr lang="en-US" sz="1100" b="1">
                <a:latin typeface="Arial" charset="0"/>
              </a:rPr>
              <a:t>Carboxypeptidase</a:t>
            </a:r>
            <a:endParaRPr lang="en-US" sz="1100" b="1"/>
          </a:p>
        </p:txBody>
      </p:sp>
      <p:sp>
        <p:nvSpPr>
          <p:cNvPr id="177173" name="AutoShape 21"/>
          <p:cNvSpPr>
            <a:spLocks/>
          </p:cNvSpPr>
          <p:nvPr/>
        </p:nvSpPr>
        <p:spPr bwMode="auto">
          <a:xfrm>
            <a:off x="7472363" y="2433638"/>
            <a:ext cx="101600" cy="665162"/>
          </a:xfrm>
          <a:prstGeom prst="leftBrace">
            <a:avLst>
              <a:gd name="adj1" fmla="val 54557"/>
              <a:gd name="adj2" fmla="val 50000"/>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177174" name="Text Box 22"/>
          <p:cNvSpPr txBox="1">
            <a:spLocks noChangeArrowheads="1"/>
          </p:cNvSpPr>
          <p:nvPr/>
        </p:nvSpPr>
        <p:spPr bwMode="auto">
          <a:xfrm>
            <a:off x="6513513" y="3254375"/>
            <a:ext cx="1139825" cy="339725"/>
          </a:xfrm>
          <a:prstGeom prst="rect">
            <a:avLst/>
          </a:prstGeom>
          <a:noFill/>
          <a:ln w="9525">
            <a:noFill/>
            <a:miter lim="800000"/>
            <a:headEnd/>
            <a:tailEnd/>
          </a:ln>
          <a:effectLst/>
        </p:spPr>
        <p:txBody>
          <a:bodyPr wrap="none" lIns="0" tIns="0" rIns="0" bIns="0">
            <a:prstTxWarp prst="textNoShape">
              <a:avLst/>
            </a:prstTxWarp>
          </a:bodyPr>
          <a:lstStyle/>
          <a:p>
            <a:pPr algn="ctr"/>
            <a:r>
              <a:rPr lang="en-US" sz="1000" b="1">
                <a:latin typeface="Arial" charset="0"/>
              </a:rPr>
              <a:t>Short peptides</a:t>
            </a:r>
          </a:p>
          <a:p>
            <a:pPr algn="ctr"/>
            <a:r>
              <a:rPr lang="en-US" sz="1000" b="1">
                <a:latin typeface="Arial" charset="0"/>
              </a:rPr>
              <a:t>Amino acids</a:t>
            </a:r>
            <a:endParaRPr lang="en-US" sz="1000" b="1"/>
          </a:p>
        </p:txBody>
      </p:sp>
      <p:sp>
        <p:nvSpPr>
          <p:cNvPr id="177175" name="Text Box 23"/>
          <p:cNvSpPr txBox="1">
            <a:spLocks noChangeArrowheads="1"/>
          </p:cNvSpPr>
          <p:nvPr/>
        </p:nvSpPr>
        <p:spPr bwMode="auto">
          <a:xfrm>
            <a:off x="4624388" y="3119438"/>
            <a:ext cx="1203325" cy="333375"/>
          </a:xfrm>
          <a:prstGeom prst="rect">
            <a:avLst/>
          </a:prstGeom>
          <a:noFill/>
          <a:ln w="9525">
            <a:noFill/>
            <a:miter lim="800000"/>
            <a:headEnd/>
            <a:tailEnd/>
          </a:ln>
          <a:effectLst/>
        </p:spPr>
        <p:txBody>
          <a:bodyPr wrap="none" lIns="0" tIns="0" rIns="0" bIns="0">
            <a:prstTxWarp prst="textNoShape">
              <a:avLst/>
            </a:prstTxWarp>
          </a:bodyPr>
          <a:lstStyle/>
          <a:p>
            <a:pPr algn="ctr"/>
            <a:r>
              <a:rPr lang="en-US" sz="1000" b="1">
                <a:latin typeface="Arial" charset="0"/>
              </a:rPr>
              <a:t>Monoglycerides</a:t>
            </a:r>
          </a:p>
          <a:p>
            <a:pPr algn="ctr"/>
            <a:r>
              <a:rPr lang="en-US" sz="1000" b="1">
                <a:latin typeface="Arial" charset="0"/>
              </a:rPr>
              <a:t>Fatty acids</a:t>
            </a:r>
            <a:endParaRPr lang="en-US" sz="1000" b="1"/>
          </a:p>
        </p:txBody>
      </p:sp>
      <p:sp>
        <p:nvSpPr>
          <p:cNvPr id="177177" name="Text Box 25"/>
          <p:cNvSpPr txBox="1">
            <a:spLocks noChangeArrowheads="1"/>
          </p:cNvSpPr>
          <p:nvPr/>
        </p:nvSpPr>
        <p:spPr bwMode="auto">
          <a:xfrm>
            <a:off x="2101850" y="3121025"/>
            <a:ext cx="1101725" cy="333375"/>
          </a:xfrm>
          <a:prstGeom prst="rect">
            <a:avLst/>
          </a:prstGeom>
          <a:noFill/>
          <a:ln w="9525">
            <a:noFill/>
            <a:miter lim="800000"/>
            <a:headEnd/>
            <a:tailEnd/>
          </a:ln>
          <a:effectLst/>
        </p:spPr>
        <p:txBody>
          <a:bodyPr wrap="none" lIns="0" tIns="0" rIns="0" bIns="0">
            <a:prstTxWarp prst="textNoShape">
              <a:avLst/>
            </a:prstTxWarp>
          </a:bodyPr>
          <a:lstStyle/>
          <a:p>
            <a:pPr algn="ctr"/>
            <a:r>
              <a:rPr lang="en-US" sz="1000" b="1">
                <a:latin typeface="Arial" charset="0"/>
              </a:rPr>
              <a:t>Monosaccharides</a:t>
            </a:r>
          </a:p>
          <a:p>
            <a:pPr algn="ctr"/>
            <a:r>
              <a:rPr lang="en-US" sz="1000" b="1">
                <a:latin typeface="Arial" charset="0"/>
              </a:rPr>
              <a:t>(simple sugars)</a:t>
            </a:r>
            <a:endParaRPr lang="en-US" sz="1000" b="1"/>
          </a:p>
        </p:txBody>
      </p:sp>
      <p:sp>
        <p:nvSpPr>
          <p:cNvPr id="177178" name="Text Box 26"/>
          <p:cNvSpPr txBox="1">
            <a:spLocks noChangeArrowheads="1"/>
          </p:cNvSpPr>
          <p:nvPr/>
        </p:nvSpPr>
        <p:spPr bwMode="auto">
          <a:xfrm>
            <a:off x="3294063" y="3116263"/>
            <a:ext cx="974725" cy="282575"/>
          </a:xfrm>
          <a:prstGeom prst="rect">
            <a:avLst/>
          </a:prstGeom>
          <a:noFill/>
          <a:ln w="9525">
            <a:noFill/>
            <a:miter lim="800000"/>
            <a:headEnd/>
            <a:tailEnd/>
          </a:ln>
          <a:effectLst/>
        </p:spPr>
        <p:txBody>
          <a:bodyPr wrap="none" lIns="0" tIns="0" rIns="0" bIns="0">
            <a:prstTxWarp prst="textNoShape">
              <a:avLst/>
            </a:prstTxWarp>
          </a:bodyPr>
          <a:lstStyle/>
          <a:p>
            <a:pPr algn="ctr"/>
            <a:r>
              <a:rPr lang="en-US" sz="1000" b="1">
                <a:latin typeface="Arial" charset="0"/>
              </a:rPr>
              <a:t>Disaccharides</a:t>
            </a:r>
          </a:p>
          <a:p>
            <a:pPr algn="ctr"/>
            <a:r>
              <a:rPr lang="en-US" sz="1000" b="1">
                <a:latin typeface="Arial" charset="0"/>
              </a:rPr>
              <a:t>Trisaccharides</a:t>
            </a:r>
            <a:endParaRPr lang="en-US" sz="1000" b="1"/>
          </a:p>
        </p:txBody>
      </p:sp>
      <p:sp>
        <p:nvSpPr>
          <p:cNvPr id="177179" name="Text Box 27"/>
          <p:cNvSpPr txBox="1">
            <a:spLocks noChangeArrowheads="1"/>
          </p:cNvSpPr>
          <p:nvPr/>
        </p:nvSpPr>
        <p:spPr bwMode="auto">
          <a:xfrm>
            <a:off x="1277938" y="3040063"/>
            <a:ext cx="692150" cy="552450"/>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Lumen</a:t>
            </a:r>
          </a:p>
          <a:p>
            <a:r>
              <a:rPr lang="en-US" sz="1200" b="1">
                <a:latin typeface="Arial" charset="0"/>
              </a:rPr>
              <a:t>of small</a:t>
            </a:r>
          </a:p>
          <a:p>
            <a:r>
              <a:rPr lang="en-US" sz="1200" b="1">
                <a:latin typeface="Arial" charset="0"/>
              </a:rPr>
              <a:t>intestine</a:t>
            </a:r>
            <a:endParaRPr lang="en-US" sz="1200" b="1"/>
          </a:p>
        </p:txBody>
      </p:sp>
      <p:sp>
        <p:nvSpPr>
          <p:cNvPr id="27" name="Slide Number Placeholder 26"/>
          <p:cNvSpPr>
            <a:spLocks noGrp="1"/>
          </p:cNvSpPr>
          <p:nvPr>
            <p:ph type="sldNum" sz="quarter" idx="12"/>
          </p:nvPr>
        </p:nvSpPr>
        <p:spPr/>
        <p:txBody>
          <a:bodyPr/>
          <a:lstStyle/>
          <a:p>
            <a:pPr>
              <a:defRPr/>
            </a:pPr>
            <a:fld id="{9F85E41C-0983-F14C-B017-1854363BD371}" type="slidenum">
              <a:rPr lang="en-US" smtClean="0"/>
              <a:pPr>
                <a:defRPr/>
              </a:pPr>
              <a:t>44</a:t>
            </a:fld>
            <a:endParaRPr lang="en-US"/>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43" name="Picture 43" descr="43_06_slide4-U"/>
          <p:cNvPicPr>
            <a:picLocks noChangeAspect="1" noChangeArrowheads="1"/>
          </p:cNvPicPr>
          <p:nvPr/>
        </p:nvPicPr>
        <p:blipFill>
          <a:blip r:embed="rId3"/>
          <a:srcRect/>
          <a:stretch>
            <a:fillRect/>
          </a:stretch>
        </p:blipFill>
        <p:spPr bwMode="auto">
          <a:xfrm>
            <a:off x="296863" y="203200"/>
            <a:ext cx="8548687" cy="6451600"/>
          </a:xfrm>
          <a:prstGeom prst="rect">
            <a:avLst/>
          </a:prstGeom>
          <a:noFill/>
        </p:spPr>
      </p:pic>
      <p:sp>
        <p:nvSpPr>
          <p:cNvPr id="179203" name="Rectangle 3"/>
          <p:cNvSpPr>
            <a:spLocks noGrp="1" noChangeArrowheads="1"/>
          </p:cNvSpPr>
          <p:nvPr>
            <p:ph type="ctrTitle"/>
          </p:nvPr>
        </p:nvSpPr>
        <p:spPr bwMode="auto">
          <a:xfrm>
            <a:off x="152400" y="0"/>
            <a:ext cx="2678113" cy="304800"/>
          </a:xfrm>
          <a:noFill/>
          <a:ln w="3175">
            <a:miter lim="800000"/>
            <a:headEnd/>
            <a:tailEnd/>
          </a:ln>
        </p:spPr>
        <p:txBody>
          <a:bodyPr wrap="none" lIns="91440" tIns="45720" rIns="91440" bIns="45720" numCol="1" anchor="t" anchorCtr="0" compatLnSpc="1">
            <a:prstTxWarp prst="textNoShape">
              <a:avLst/>
            </a:prstTxWarp>
          </a:bodyPr>
          <a:lstStyle/>
          <a:p>
            <a:pPr algn="l"/>
            <a:r>
              <a:rPr lang="en-US" sz="1200">
                <a:latin typeface="Arial" charset="0"/>
              </a:rPr>
              <a:t>Figure 43-6</a:t>
            </a:r>
          </a:p>
        </p:txBody>
      </p:sp>
      <p:sp>
        <p:nvSpPr>
          <p:cNvPr id="179204" name="Text Box 4"/>
          <p:cNvSpPr txBox="1">
            <a:spLocks noChangeArrowheads="1"/>
          </p:cNvSpPr>
          <p:nvPr/>
        </p:nvSpPr>
        <p:spPr bwMode="auto">
          <a:xfrm>
            <a:off x="2622550" y="779463"/>
            <a:ext cx="1139825" cy="230187"/>
          </a:xfrm>
          <a:prstGeom prst="rect">
            <a:avLst/>
          </a:prstGeom>
          <a:noFill/>
          <a:ln w="9525">
            <a:noFill/>
            <a:miter lim="800000"/>
            <a:headEnd/>
            <a:tailEnd/>
          </a:ln>
          <a:effectLst/>
        </p:spPr>
        <p:txBody>
          <a:bodyPr wrap="none" lIns="0" tIns="0" rIns="0" bIns="0">
            <a:prstTxWarp prst="textNoShape">
              <a:avLst/>
            </a:prstTxWarp>
          </a:bodyPr>
          <a:lstStyle/>
          <a:p>
            <a:pPr algn="ctr"/>
            <a:r>
              <a:rPr lang="en-US" sz="1200" b="1">
                <a:latin typeface="Arial" charset="0"/>
              </a:rPr>
              <a:t>Carbohydrates</a:t>
            </a:r>
            <a:endParaRPr lang="en-US" sz="1200" b="1"/>
          </a:p>
        </p:txBody>
      </p:sp>
      <p:sp>
        <p:nvSpPr>
          <p:cNvPr id="179205" name="Rectangle 5"/>
          <p:cNvSpPr>
            <a:spLocks noChangeArrowheads="1"/>
          </p:cNvSpPr>
          <p:nvPr/>
        </p:nvSpPr>
        <p:spPr bwMode="auto">
          <a:xfrm>
            <a:off x="8208963" y="0"/>
            <a:ext cx="752475" cy="304800"/>
          </a:xfrm>
          <a:prstGeom prst="rect">
            <a:avLst/>
          </a:prstGeom>
          <a:noFill/>
          <a:ln w="3175">
            <a:noFill/>
            <a:miter lim="800000"/>
            <a:headEnd/>
            <a:tailEnd/>
          </a:ln>
        </p:spPr>
        <p:txBody>
          <a:bodyPr wrap="none">
            <a:prstTxWarp prst="textNoShape">
              <a:avLst/>
            </a:prstTxWarp>
          </a:bodyPr>
          <a:lstStyle/>
          <a:p>
            <a:pPr algn="r"/>
            <a:r>
              <a:rPr lang="en-US" sz="1200">
                <a:solidFill>
                  <a:schemeClr val="tx2"/>
                </a:solidFill>
                <a:latin typeface="Arial" charset="0"/>
                <a:ea typeface="ヒラギノ角ゴ Pro W3" charset="-128"/>
                <a:cs typeface="ヒラギノ角ゴ Pro W3" charset="-128"/>
              </a:rPr>
              <a:t>Slide 4</a:t>
            </a:r>
          </a:p>
        </p:txBody>
      </p:sp>
      <p:sp>
        <p:nvSpPr>
          <p:cNvPr id="179206" name="Text Box 6"/>
          <p:cNvSpPr txBox="1">
            <a:spLocks noChangeArrowheads="1"/>
          </p:cNvSpPr>
          <p:nvPr/>
        </p:nvSpPr>
        <p:spPr bwMode="auto">
          <a:xfrm rot="18847581">
            <a:off x="1347788" y="379412"/>
            <a:ext cx="882650" cy="561975"/>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Location in</a:t>
            </a:r>
          </a:p>
          <a:p>
            <a:r>
              <a:rPr lang="en-US" sz="1200" b="1">
                <a:latin typeface="Arial" charset="0"/>
              </a:rPr>
              <a:t>    digestive</a:t>
            </a:r>
          </a:p>
          <a:p>
            <a:r>
              <a:rPr lang="en-US" sz="1200" b="1">
                <a:latin typeface="Arial" charset="0"/>
              </a:rPr>
              <a:t>        tract</a:t>
            </a:r>
          </a:p>
          <a:p>
            <a:endParaRPr lang="en-US" sz="1200" b="1"/>
          </a:p>
        </p:txBody>
      </p:sp>
      <p:sp>
        <p:nvSpPr>
          <p:cNvPr id="179207" name="AutoShape 7"/>
          <p:cNvSpPr>
            <a:spLocks/>
          </p:cNvSpPr>
          <p:nvPr/>
        </p:nvSpPr>
        <p:spPr bwMode="auto">
          <a:xfrm rot="-5400000">
            <a:off x="1608932" y="405606"/>
            <a:ext cx="127000" cy="1122363"/>
          </a:xfrm>
          <a:prstGeom prst="rightBrace">
            <a:avLst>
              <a:gd name="adj1" fmla="val 73646"/>
              <a:gd name="adj2" fmla="val 50000"/>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179208" name="Text Box 8"/>
          <p:cNvSpPr txBox="1">
            <a:spLocks noChangeArrowheads="1"/>
          </p:cNvSpPr>
          <p:nvPr/>
        </p:nvSpPr>
        <p:spPr bwMode="auto">
          <a:xfrm>
            <a:off x="1149350" y="1104900"/>
            <a:ext cx="1139825" cy="230188"/>
          </a:xfrm>
          <a:prstGeom prst="rect">
            <a:avLst/>
          </a:prstGeom>
          <a:noFill/>
          <a:ln w="9525">
            <a:noFill/>
            <a:miter lim="800000"/>
            <a:headEnd/>
            <a:tailEnd/>
          </a:ln>
          <a:effectLst/>
        </p:spPr>
        <p:txBody>
          <a:bodyPr wrap="none" lIns="0" tIns="0" rIns="0" bIns="0">
            <a:prstTxWarp prst="textNoShape">
              <a:avLst/>
            </a:prstTxWarp>
          </a:bodyPr>
          <a:lstStyle/>
          <a:p>
            <a:r>
              <a:rPr lang="en-US" sz="1400" b="1">
                <a:latin typeface="Arial" charset="0"/>
              </a:rPr>
              <a:t>1.</a:t>
            </a:r>
            <a:r>
              <a:rPr lang="en-US" sz="1200" b="1">
                <a:latin typeface="Arial" charset="0"/>
              </a:rPr>
              <a:t> Mouth</a:t>
            </a:r>
            <a:endParaRPr lang="en-US" sz="1200" b="1"/>
          </a:p>
        </p:txBody>
      </p:sp>
      <p:sp>
        <p:nvSpPr>
          <p:cNvPr id="179209" name="Text Box 9"/>
          <p:cNvSpPr txBox="1">
            <a:spLocks noChangeArrowheads="1"/>
          </p:cNvSpPr>
          <p:nvPr/>
        </p:nvSpPr>
        <p:spPr bwMode="auto">
          <a:xfrm>
            <a:off x="1149350" y="1430338"/>
            <a:ext cx="1139825" cy="230187"/>
          </a:xfrm>
          <a:prstGeom prst="rect">
            <a:avLst/>
          </a:prstGeom>
          <a:noFill/>
          <a:ln w="9525">
            <a:noFill/>
            <a:miter lim="800000"/>
            <a:headEnd/>
            <a:tailEnd/>
          </a:ln>
          <a:effectLst/>
        </p:spPr>
        <p:txBody>
          <a:bodyPr wrap="none" lIns="0" tIns="0" rIns="0" bIns="0">
            <a:prstTxWarp prst="textNoShape">
              <a:avLst/>
            </a:prstTxWarp>
          </a:bodyPr>
          <a:lstStyle/>
          <a:p>
            <a:r>
              <a:rPr lang="en-US" sz="1400" b="1">
                <a:latin typeface="Arial" charset="0"/>
              </a:rPr>
              <a:t>2.</a:t>
            </a:r>
            <a:r>
              <a:rPr lang="en-US" sz="1200" b="1">
                <a:latin typeface="Arial" charset="0"/>
              </a:rPr>
              <a:t> Esophagus</a:t>
            </a:r>
            <a:endParaRPr lang="en-US" sz="1200" b="1"/>
          </a:p>
        </p:txBody>
      </p:sp>
      <p:sp>
        <p:nvSpPr>
          <p:cNvPr id="179210" name="Text Box 10"/>
          <p:cNvSpPr txBox="1">
            <a:spLocks noChangeArrowheads="1"/>
          </p:cNvSpPr>
          <p:nvPr/>
        </p:nvSpPr>
        <p:spPr bwMode="auto">
          <a:xfrm>
            <a:off x="1149350" y="1951038"/>
            <a:ext cx="1139825" cy="230187"/>
          </a:xfrm>
          <a:prstGeom prst="rect">
            <a:avLst/>
          </a:prstGeom>
          <a:noFill/>
          <a:ln w="9525">
            <a:noFill/>
            <a:miter lim="800000"/>
            <a:headEnd/>
            <a:tailEnd/>
          </a:ln>
          <a:effectLst/>
        </p:spPr>
        <p:txBody>
          <a:bodyPr wrap="none" lIns="0" tIns="0" rIns="0" bIns="0">
            <a:prstTxWarp prst="textNoShape">
              <a:avLst/>
            </a:prstTxWarp>
          </a:bodyPr>
          <a:lstStyle/>
          <a:p>
            <a:r>
              <a:rPr lang="en-US" sz="1400" b="1">
                <a:latin typeface="Arial" charset="0"/>
              </a:rPr>
              <a:t>3.</a:t>
            </a:r>
            <a:r>
              <a:rPr lang="en-US" sz="1200" b="1">
                <a:latin typeface="Arial" charset="0"/>
              </a:rPr>
              <a:t> Stomach</a:t>
            </a:r>
            <a:endParaRPr lang="en-US" sz="1200" b="1"/>
          </a:p>
        </p:txBody>
      </p:sp>
      <p:sp>
        <p:nvSpPr>
          <p:cNvPr id="179211" name="Text Box 11"/>
          <p:cNvSpPr txBox="1">
            <a:spLocks noChangeArrowheads="1"/>
          </p:cNvSpPr>
          <p:nvPr/>
        </p:nvSpPr>
        <p:spPr bwMode="auto">
          <a:xfrm>
            <a:off x="1149350" y="2470150"/>
            <a:ext cx="1308100" cy="212725"/>
          </a:xfrm>
          <a:prstGeom prst="rect">
            <a:avLst/>
          </a:prstGeom>
          <a:noFill/>
          <a:ln w="9525">
            <a:noFill/>
            <a:miter lim="800000"/>
            <a:headEnd/>
            <a:tailEnd/>
          </a:ln>
          <a:effectLst/>
        </p:spPr>
        <p:txBody>
          <a:bodyPr wrap="none" lIns="0" tIns="0" rIns="0" bIns="0">
            <a:prstTxWarp prst="textNoShape">
              <a:avLst/>
            </a:prstTxWarp>
          </a:bodyPr>
          <a:lstStyle/>
          <a:p>
            <a:r>
              <a:rPr lang="en-US" sz="1400" b="1">
                <a:latin typeface="Arial" charset="0"/>
              </a:rPr>
              <a:t>4.</a:t>
            </a:r>
            <a:r>
              <a:rPr lang="en-US" sz="1200" b="1">
                <a:latin typeface="Arial" charset="0"/>
              </a:rPr>
              <a:t> Small intestine</a:t>
            </a:r>
            <a:endParaRPr lang="en-US" sz="1200" b="1"/>
          </a:p>
        </p:txBody>
      </p:sp>
      <p:sp>
        <p:nvSpPr>
          <p:cNvPr id="179212" name="Text Box 12"/>
          <p:cNvSpPr txBox="1">
            <a:spLocks noChangeArrowheads="1"/>
          </p:cNvSpPr>
          <p:nvPr/>
        </p:nvSpPr>
        <p:spPr bwMode="auto">
          <a:xfrm>
            <a:off x="3729038" y="1117600"/>
            <a:ext cx="1238250" cy="209550"/>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Salivary amylase</a:t>
            </a:r>
            <a:endParaRPr lang="en-US" sz="1200" b="1"/>
          </a:p>
        </p:txBody>
      </p:sp>
      <p:sp>
        <p:nvSpPr>
          <p:cNvPr id="179213" name="Text Box 13"/>
          <p:cNvSpPr txBox="1">
            <a:spLocks noChangeArrowheads="1"/>
          </p:cNvSpPr>
          <p:nvPr/>
        </p:nvSpPr>
        <p:spPr bwMode="auto">
          <a:xfrm>
            <a:off x="4649788" y="779463"/>
            <a:ext cx="1139825" cy="230187"/>
          </a:xfrm>
          <a:prstGeom prst="rect">
            <a:avLst/>
          </a:prstGeom>
          <a:noFill/>
          <a:ln w="9525">
            <a:noFill/>
            <a:miter lim="800000"/>
            <a:headEnd/>
            <a:tailEnd/>
          </a:ln>
          <a:effectLst/>
        </p:spPr>
        <p:txBody>
          <a:bodyPr wrap="none" lIns="0" tIns="0" rIns="0" bIns="0">
            <a:prstTxWarp prst="textNoShape">
              <a:avLst/>
            </a:prstTxWarp>
          </a:bodyPr>
          <a:lstStyle/>
          <a:p>
            <a:pPr algn="ctr"/>
            <a:r>
              <a:rPr lang="en-US" sz="1200" b="1">
                <a:latin typeface="Arial" charset="0"/>
              </a:rPr>
              <a:t>Lipids</a:t>
            </a:r>
            <a:endParaRPr lang="en-US" sz="1200" b="1"/>
          </a:p>
        </p:txBody>
      </p:sp>
      <p:sp>
        <p:nvSpPr>
          <p:cNvPr id="179214" name="Text Box 14"/>
          <p:cNvSpPr txBox="1">
            <a:spLocks noChangeArrowheads="1"/>
          </p:cNvSpPr>
          <p:nvPr/>
        </p:nvSpPr>
        <p:spPr bwMode="auto">
          <a:xfrm>
            <a:off x="3729038" y="2392363"/>
            <a:ext cx="844550" cy="387350"/>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Pancreatic</a:t>
            </a:r>
          </a:p>
          <a:p>
            <a:r>
              <a:rPr lang="en-US" sz="1200" b="1">
                <a:latin typeface="Arial" charset="0"/>
                <a:sym typeface="Symbol" charset="2"/>
              </a:rPr>
              <a:t></a:t>
            </a:r>
            <a:r>
              <a:rPr lang="en-US" sz="1200" b="1">
                <a:latin typeface="Arial" charset="0"/>
              </a:rPr>
              <a:t>-amylase</a:t>
            </a:r>
            <a:endParaRPr lang="en-US" sz="1200" b="1"/>
          </a:p>
        </p:txBody>
      </p:sp>
      <p:sp>
        <p:nvSpPr>
          <p:cNvPr id="179215" name="Text Box 15"/>
          <p:cNvSpPr txBox="1">
            <a:spLocks noChangeArrowheads="1"/>
          </p:cNvSpPr>
          <p:nvPr/>
        </p:nvSpPr>
        <p:spPr bwMode="auto">
          <a:xfrm>
            <a:off x="5754688" y="2392363"/>
            <a:ext cx="1133475" cy="582612"/>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Bile salts</a:t>
            </a:r>
          </a:p>
          <a:p>
            <a:r>
              <a:rPr lang="en-US" sz="1200" b="1">
                <a:latin typeface="Arial" charset="0"/>
              </a:rPr>
              <a:t>and pancreatic</a:t>
            </a:r>
          </a:p>
          <a:p>
            <a:r>
              <a:rPr lang="en-US" sz="1200" b="1">
                <a:latin typeface="Arial" charset="0"/>
              </a:rPr>
              <a:t>lipase</a:t>
            </a:r>
            <a:endParaRPr lang="en-US" sz="1200" b="1"/>
          </a:p>
        </p:txBody>
      </p:sp>
      <p:sp>
        <p:nvSpPr>
          <p:cNvPr id="179216" name="Text Box 16"/>
          <p:cNvSpPr txBox="1">
            <a:spLocks noChangeArrowheads="1"/>
          </p:cNvSpPr>
          <p:nvPr/>
        </p:nvSpPr>
        <p:spPr bwMode="auto">
          <a:xfrm>
            <a:off x="5768975" y="1117600"/>
            <a:ext cx="1068388" cy="212725"/>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Lingual lipase</a:t>
            </a:r>
            <a:endParaRPr lang="en-US" sz="1200" b="1"/>
          </a:p>
        </p:txBody>
      </p:sp>
      <p:sp>
        <p:nvSpPr>
          <p:cNvPr id="179217" name="Text Box 17"/>
          <p:cNvSpPr txBox="1">
            <a:spLocks noChangeArrowheads="1"/>
          </p:cNvSpPr>
          <p:nvPr/>
        </p:nvSpPr>
        <p:spPr bwMode="auto">
          <a:xfrm>
            <a:off x="6503988" y="779463"/>
            <a:ext cx="1139825" cy="230187"/>
          </a:xfrm>
          <a:prstGeom prst="rect">
            <a:avLst/>
          </a:prstGeom>
          <a:noFill/>
          <a:ln w="9525">
            <a:noFill/>
            <a:miter lim="800000"/>
            <a:headEnd/>
            <a:tailEnd/>
          </a:ln>
          <a:effectLst/>
        </p:spPr>
        <p:txBody>
          <a:bodyPr wrap="none" lIns="0" tIns="0" rIns="0" bIns="0">
            <a:prstTxWarp prst="textNoShape">
              <a:avLst/>
            </a:prstTxWarp>
          </a:bodyPr>
          <a:lstStyle/>
          <a:p>
            <a:pPr algn="ctr"/>
            <a:r>
              <a:rPr lang="en-US" sz="1200" b="1">
                <a:latin typeface="Arial" charset="0"/>
              </a:rPr>
              <a:t>Proteins</a:t>
            </a:r>
            <a:endParaRPr lang="en-US" sz="1200" b="1"/>
          </a:p>
        </p:txBody>
      </p:sp>
      <p:sp>
        <p:nvSpPr>
          <p:cNvPr id="179218" name="Text Box 18"/>
          <p:cNvSpPr txBox="1">
            <a:spLocks noChangeArrowheads="1"/>
          </p:cNvSpPr>
          <p:nvPr/>
        </p:nvSpPr>
        <p:spPr bwMode="auto">
          <a:xfrm>
            <a:off x="7629525" y="1722438"/>
            <a:ext cx="555625" cy="212725"/>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Pepsin</a:t>
            </a:r>
            <a:endParaRPr lang="en-US" sz="1200" b="1"/>
          </a:p>
        </p:txBody>
      </p:sp>
      <p:sp>
        <p:nvSpPr>
          <p:cNvPr id="179219" name="Text Box 19"/>
          <p:cNvSpPr txBox="1">
            <a:spLocks noChangeArrowheads="1"/>
          </p:cNvSpPr>
          <p:nvPr/>
        </p:nvSpPr>
        <p:spPr bwMode="auto">
          <a:xfrm>
            <a:off x="6508750" y="2038350"/>
            <a:ext cx="1139825" cy="230188"/>
          </a:xfrm>
          <a:prstGeom prst="rect">
            <a:avLst/>
          </a:prstGeom>
          <a:noFill/>
          <a:ln w="9525">
            <a:noFill/>
            <a:miter lim="800000"/>
            <a:headEnd/>
            <a:tailEnd/>
          </a:ln>
          <a:effectLst/>
        </p:spPr>
        <p:txBody>
          <a:bodyPr wrap="none" lIns="0" tIns="0" rIns="0" bIns="0">
            <a:prstTxWarp prst="textNoShape">
              <a:avLst/>
            </a:prstTxWarp>
          </a:bodyPr>
          <a:lstStyle/>
          <a:p>
            <a:pPr algn="ctr"/>
            <a:r>
              <a:rPr lang="en-US" sz="1000" b="1">
                <a:latin typeface="Arial" charset="0"/>
              </a:rPr>
              <a:t>Polypeptides</a:t>
            </a:r>
            <a:endParaRPr lang="en-US" sz="1000" b="1"/>
          </a:p>
        </p:txBody>
      </p:sp>
      <p:sp>
        <p:nvSpPr>
          <p:cNvPr id="179220" name="Text Box 20"/>
          <p:cNvSpPr txBox="1">
            <a:spLocks noChangeArrowheads="1"/>
          </p:cNvSpPr>
          <p:nvPr/>
        </p:nvSpPr>
        <p:spPr bwMode="auto">
          <a:xfrm>
            <a:off x="7591425" y="2438400"/>
            <a:ext cx="1258888" cy="750888"/>
          </a:xfrm>
          <a:prstGeom prst="rect">
            <a:avLst/>
          </a:prstGeom>
          <a:noFill/>
          <a:ln w="9525">
            <a:noFill/>
            <a:miter lim="800000"/>
            <a:headEnd/>
            <a:tailEnd/>
          </a:ln>
          <a:effectLst/>
        </p:spPr>
        <p:txBody>
          <a:bodyPr wrap="none" lIns="0" tIns="0" rIns="0" bIns="0">
            <a:prstTxWarp prst="textNoShape">
              <a:avLst/>
            </a:prstTxWarp>
          </a:bodyPr>
          <a:lstStyle/>
          <a:p>
            <a:r>
              <a:rPr lang="en-US" sz="1100" b="1">
                <a:latin typeface="Arial" charset="0"/>
              </a:rPr>
              <a:t>Trypsin</a:t>
            </a:r>
          </a:p>
          <a:p>
            <a:r>
              <a:rPr lang="en-US" sz="1100" b="1">
                <a:latin typeface="Arial" charset="0"/>
              </a:rPr>
              <a:t>Chymotrypsin</a:t>
            </a:r>
          </a:p>
          <a:p>
            <a:r>
              <a:rPr lang="en-US" sz="1100" b="1">
                <a:latin typeface="Arial" charset="0"/>
              </a:rPr>
              <a:t>Elastase</a:t>
            </a:r>
          </a:p>
          <a:p>
            <a:r>
              <a:rPr lang="en-US" sz="1100" b="1">
                <a:latin typeface="Arial" charset="0"/>
              </a:rPr>
              <a:t>Carboxypeptidase</a:t>
            </a:r>
            <a:endParaRPr lang="en-US" sz="1100" b="1"/>
          </a:p>
        </p:txBody>
      </p:sp>
      <p:sp>
        <p:nvSpPr>
          <p:cNvPr id="179221" name="AutoShape 21"/>
          <p:cNvSpPr>
            <a:spLocks/>
          </p:cNvSpPr>
          <p:nvPr/>
        </p:nvSpPr>
        <p:spPr bwMode="auto">
          <a:xfrm>
            <a:off x="7472363" y="2433638"/>
            <a:ext cx="101600" cy="665162"/>
          </a:xfrm>
          <a:prstGeom prst="leftBrace">
            <a:avLst>
              <a:gd name="adj1" fmla="val 54557"/>
              <a:gd name="adj2" fmla="val 50000"/>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179222" name="Text Box 22"/>
          <p:cNvSpPr txBox="1">
            <a:spLocks noChangeArrowheads="1"/>
          </p:cNvSpPr>
          <p:nvPr/>
        </p:nvSpPr>
        <p:spPr bwMode="auto">
          <a:xfrm>
            <a:off x="6513513" y="3254375"/>
            <a:ext cx="1139825" cy="339725"/>
          </a:xfrm>
          <a:prstGeom prst="rect">
            <a:avLst/>
          </a:prstGeom>
          <a:noFill/>
          <a:ln w="9525">
            <a:noFill/>
            <a:miter lim="800000"/>
            <a:headEnd/>
            <a:tailEnd/>
          </a:ln>
          <a:effectLst/>
        </p:spPr>
        <p:txBody>
          <a:bodyPr wrap="none" lIns="0" tIns="0" rIns="0" bIns="0">
            <a:prstTxWarp prst="textNoShape">
              <a:avLst/>
            </a:prstTxWarp>
          </a:bodyPr>
          <a:lstStyle/>
          <a:p>
            <a:pPr algn="ctr"/>
            <a:r>
              <a:rPr lang="en-US" sz="1000" b="1">
                <a:latin typeface="Arial" charset="0"/>
              </a:rPr>
              <a:t>Short peptides</a:t>
            </a:r>
          </a:p>
          <a:p>
            <a:pPr algn="ctr"/>
            <a:r>
              <a:rPr lang="en-US" sz="1000" b="1">
                <a:latin typeface="Arial" charset="0"/>
              </a:rPr>
              <a:t>Amino acids</a:t>
            </a:r>
            <a:endParaRPr lang="en-US" sz="1000" b="1"/>
          </a:p>
        </p:txBody>
      </p:sp>
      <p:sp>
        <p:nvSpPr>
          <p:cNvPr id="179223" name="Text Box 23"/>
          <p:cNvSpPr txBox="1">
            <a:spLocks noChangeArrowheads="1"/>
          </p:cNvSpPr>
          <p:nvPr/>
        </p:nvSpPr>
        <p:spPr bwMode="auto">
          <a:xfrm>
            <a:off x="4624388" y="3119438"/>
            <a:ext cx="1203325" cy="333375"/>
          </a:xfrm>
          <a:prstGeom prst="rect">
            <a:avLst/>
          </a:prstGeom>
          <a:noFill/>
          <a:ln w="9525">
            <a:noFill/>
            <a:miter lim="800000"/>
            <a:headEnd/>
            <a:tailEnd/>
          </a:ln>
          <a:effectLst/>
        </p:spPr>
        <p:txBody>
          <a:bodyPr wrap="none" lIns="0" tIns="0" rIns="0" bIns="0">
            <a:prstTxWarp prst="textNoShape">
              <a:avLst/>
            </a:prstTxWarp>
          </a:bodyPr>
          <a:lstStyle/>
          <a:p>
            <a:pPr algn="ctr"/>
            <a:r>
              <a:rPr lang="en-US" sz="1000" b="1">
                <a:latin typeface="Arial" charset="0"/>
              </a:rPr>
              <a:t>Monoglycerides</a:t>
            </a:r>
          </a:p>
          <a:p>
            <a:pPr algn="ctr"/>
            <a:r>
              <a:rPr lang="en-US" sz="1000" b="1">
                <a:latin typeface="Arial" charset="0"/>
              </a:rPr>
              <a:t>Fatty acids</a:t>
            </a:r>
            <a:endParaRPr lang="en-US" sz="1000" b="1"/>
          </a:p>
        </p:txBody>
      </p:sp>
      <p:sp>
        <p:nvSpPr>
          <p:cNvPr id="179224" name="Text Box 24"/>
          <p:cNvSpPr txBox="1">
            <a:spLocks noChangeArrowheads="1"/>
          </p:cNvSpPr>
          <p:nvPr/>
        </p:nvSpPr>
        <p:spPr bwMode="auto">
          <a:xfrm>
            <a:off x="5292725" y="3659188"/>
            <a:ext cx="857250" cy="196850"/>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DIFFUSION</a:t>
            </a:r>
            <a:endParaRPr lang="en-US" sz="1200" b="1"/>
          </a:p>
        </p:txBody>
      </p:sp>
      <p:sp>
        <p:nvSpPr>
          <p:cNvPr id="179225" name="Text Box 25"/>
          <p:cNvSpPr txBox="1">
            <a:spLocks noChangeArrowheads="1"/>
          </p:cNvSpPr>
          <p:nvPr/>
        </p:nvSpPr>
        <p:spPr bwMode="auto">
          <a:xfrm>
            <a:off x="2101850" y="3121025"/>
            <a:ext cx="1101725" cy="333375"/>
          </a:xfrm>
          <a:prstGeom prst="rect">
            <a:avLst/>
          </a:prstGeom>
          <a:noFill/>
          <a:ln w="9525">
            <a:noFill/>
            <a:miter lim="800000"/>
            <a:headEnd/>
            <a:tailEnd/>
          </a:ln>
          <a:effectLst/>
        </p:spPr>
        <p:txBody>
          <a:bodyPr wrap="none" lIns="0" tIns="0" rIns="0" bIns="0">
            <a:prstTxWarp prst="textNoShape">
              <a:avLst/>
            </a:prstTxWarp>
          </a:bodyPr>
          <a:lstStyle/>
          <a:p>
            <a:pPr algn="ctr"/>
            <a:r>
              <a:rPr lang="en-US" sz="1000" b="1">
                <a:latin typeface="Arial" charset="0"/>
              </a:rPr>
              <a:t>Monosaccharides</a:t>
            </a:r>
          </a:p>
          <a:p>
            <a:pPr algn="ctr"/>
            <a:r>
              <a:rPr lang="en-US" sz="1000" b="1">
                <a:latin typeface="Arial" charset="0"/>
              </a:rPr>
              <a:t>(simple sugars)</a:t>
            </a:r>
            <a:endParaRPr lang="en-US" sz="1000" b="1"/>
          </a:p>
        </p:txBody>
      </p:sp>
      <p:sp>
        <p:nvSpPr>
          <p:cNvPr id="179226" name="Text Box 26"/>
          <p:cNvSpPr txBox="1">
            <a:spLocks noChangeArrowheads="1"/>
          </p:cNvSpPr>
          <p:nvPr/>
        </p:nvSpPr>
        <p:spPr bwMode="auto">
          <a:xfrm>
            <a:off x="3294063" y="3116263"/>
            <a:ext cx="974725" cy="282575"/>
          </a:xfrm>
          <a:prstGeom prst="rect">
            <a:avLst/>
          </a:prstGeom>
          <a:noFill/>
          <a:ln w="9525">
            <a:noFill/>
            <a:miter lim="800000"/>
            <a:headEnd/>
            <a:tailEnd/>
          </a:ln>
          <a:effectLst/>
        </p:spPr>
        <p:txBody>
          <a:bodyPr wrap="none" lIns="0" tIns="0" rIns="0" bIns="0">
            <a:prstTxWarp prst="textNoShape">
              <a:avLst/>
            </a:prstTxWarp>
          </a:bodyPr>
          <a:lstStyle/>
          <a:p>
            <a:pPr algn="ctr"/>
            <a:r>
              <a:rPr lang="en-US" sz="1000" b="1">
                <a:latin typeface="Arial" charset="0"/>
              </a:rPr>
              <a:t>Disaccharides</a:t>
            </a:r>
          </a:p>
          <a:p>
            <a:pPr algn="ctr"/>
            <a:r>
              <a:rPr lang="en-US" sz="1000" b="1">
                <a:latin typeface="Arial" charset="0"/>
              </a:rPr>
              <a:t>Trisaccharides</a:t>
            </a:r>
            <a:endParaRPr lang="en-US" sz="1000" b="1"/>
          </a:p>
        </p:txBody>
      </p:sp>
      <p:sp>
        <p:nvSpPr>
          <p:cNvPr id="179227" name="Text Box 27"/>
          <p:cNvSpPr txBox="1">
            <a:spLocks noChangeArrowheads="1"/>
          </p:cNvSpPr>
          <p:nvPr/>
        </p:nvSpPr>
        <p:spPr bwMode="auto">
          <a:xfrm>
            <a:off x="1277938" y="3040063"/>
            <a:ext cx="692150" cy="552450"/>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Lumen</a:t>
            </a:r>
          </a:p>
          <a:p>
            <a:r>
              <a:rPr lang="en-US" sz="1200" b="1">
                <a:latin typeface="Arial" charset="0"/>
              </a:rPr>
              <a:t>of small</a:t>
            </a:r>
          </a:p>
          <a:p>
            <a:r>
              <a:rPr lang="en-US" sz="1200" b="1">
                <a:latin typeface="Arial" charset="0"/>
              </a:rPr>
              <a:t>intestine</a:t>
            </a:r>
            <a:endParaRPr lang="en-US" sz="1200" b="1"/>
          </a:p>
        </p:txBody>
      </p:sp>
      <p:sp>
        <p:nvSpPr>
          <p:cNvPr id="179228" name="Text Box 28"/>
          <p:cNvSpPr txBox="1">
            <a:spLocks noChangeArrowheads="1"/>
          </p:cNvSpPr>
          <p:nvPr/>
        </p:nvSpPr>
        <p:spPr bwMode="auto">
          <a:xfrm>
            <a:off x="973138" y="3971925"/>
            <a:ext cx="2135187" cy="161925"/>
          </a:xfrm>
          <a:prstGeom prst="rect">
            <a:avLst/>
          </a:prstGeom>
          <a:noFill/>
          <a:ln w="9525">
            <a:noFill/>
            <a:miter lim="800000"/>
            <a:headEnd/>
            <a:tailEnd/>
          </a:ln>
          <a:effectLst/>
        </p:spPr>
        <p:txBody>
          <a:bodyPr wrap="none" lIns="0" tIns="0" rIns="0" bIns="0">
            <a:prstTxWarp prst="textNoShape">
              <a:avLst/>
            </a:prstTxWarp>
          </a:bodyPr>
          <a:lstStyle/>
          <a:p>
            <a:r>
              <a:rPr lang="en-US" sz="1100" b="1">
                <a:latin typeface="Arial" charset="0"/>
              </a:rPr>
              <a:t>Cell membrane of epithelial cell</a:t>
            </a:r>
            <a:endParaRPr lang="en-US" sz="1100" b="1"/>
          </a:p>
        </p:txBody>
      </p:sp>
      <p:sp>
        <p:nvSpPr>
          <p:cNvPr id="179229" name="Text Box 29"/>
          <p:cNvSpPr txBox="1">
            <a:spLocks noChangeArrowheads="1"/>
          </p:cNvSpPr>
          <p:nvPr/>
        </p:nvSpPr>
        <p:spPr bwMode="auto">
          <a:xfrm>
            <a:off x="1279525" y="4697413"/>
            <a:ext cx="1141413" cy="365125"/>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Epithelium of</a:t>
            </a:r>
          </a:p>
          <a:p>
            <a:r>
              <a:rPr lang="en-US" sz="1200" b="1">
                <a:latin typeface="Arial" charset="0"/>
              </a:rPr>
              <a:t>small intestine</a:t>
            </a:r>
            <a:endParaRPr lang="en-US" sz="1200" b="1"/>
          </a:p>
        </p:txBody>
      </p:sp>
      <p:sp>
        <p:nvSpPr>
          <p:cNvPr id="179230" name="Text Box 30"/>
          <p:cNvSpPr txBox="1">
            <a:spLocks noChangeArrowheads="1"/>
          </p:cNvSpPr>
          <p:nvPr/>
        </p:nvSpPr>
        <p:spPr bwMode="auto">
          <a:xfrm>
            <a:off x="2638425" y="5060950"/>
            <a:ext cx="1101725" cy="155575"/>
          </a:xfrm>
          <a:prstGeom prst="rect">
            <a:avLst/>
          </a:prstGeom>
          <a:noFill/>
          <a:ln w="9525">
            <a:noFill/>
            <a:miter lim="800000"/>
            <a:headEnd/>
            <a:tailEnd/>
          </a:ln>
          <a:effectLst/>
        </p:spPr>
        <p:txBody>
          <a:bodyPr wrap="none" lIns="0" tIns="0" rIns="0" bIns="0">
            <a:prstTxWarp prst="textNoShape">
              <a:avLst/>
            </a:prstTxWarp>
          </a:bodyPr>
          <a:lstStyle/>
          <a:p>
            <a:pPr algn="ctr"/>
            <a:r>
              <a:rPr lang="en-US" sz="1000" b="1">
                <a:latin typeface="Arial" charset="0"/>
              </a:rPr>
              <a:t>Monosaccharides</a:t>
            </a:r>
            <a:endParaRPr lang="en-US" sz="1000" b="1"/>
          </a:p>
        </p:txBody>
      </p:sp>
      <p:sp>
        <p:nvSpPr>
          <p:cNvPr id="179231" name="Text Box 31"/>
          <p:cNvSpPr txBox="1">
            <a:spLocks noChangeArrowheads="1"/>
          </p:cNvSpPr>
          <p:nvPr/>
        </p:nvSpPr>
        <p:spPr bwMode="auto">
          <a:xfrm>
            <a:off x="3338513" y="4210050"/>
            <a:ext cx="1246187" cy="555625"/>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FACILITATED</a:t>
            </a:r>
          </a:p>
          <a:p>
            <a:r>
              <a:rPr lang="en-US" sz="1200" b="1">
                <a:latin typeface="Arial" charset="0"/>
              </a:rPr>
              <a:t>DIFFUSION AND</a:t>
            </a:r>
          </a:p>
          <a:p>
            <a:r>
              <a:rPr lang="en-US" sz="1200" b="1">
                <a:latin typeface="Arial" charset="0"/>
              </a:rPr>
              <a:t>COTRANSPORT</a:t>
            </a:r>
            <a:endParaRPr lang="en-US" sz="1200" b="1"/>
          </a:p>
        </p:txBody>
      </p:sp>
      <p:sp>
        <p:nvSpPr>
          <p:cNvPr id="179237" name="Text Box 37"/>
          <p:cNvSpPr txBox="1">
            <a:spLocks noChangeArrowheads="1"/>
          </p:cNvSpPr>
          <p:nvPr/>
        </p:nvSpPr>
        <p:spPr bwMode="auto">
          <a:xfrm>
            <a:off x="4624388" y="4289425"/>
            <a:ext cx="1203325" cy="333375"/>
          </a:xfrm>
          <a:prstGeom prst="rect">
            <a:avLst/>
          </a:prstGeom>
          <a:noFill/>
          <a:ln w="9525">
            <a:noFill/>
            <a:miter lim="800000"/>
            <a:headEnd/>
            <a:tailEnd/>
          </a:ln>
          <a:effectLst/>
        </p:spPr>
        <p:txBody>
          <a:bodyPr wrap="none" lIns="0" tIns="0" rIns="0" bIns="0">
            <a:prstTxWarp prst="textNoShape">
              <a:avLst/>
            </a:prstTxWarp>
          </a:bodyPr>
          <a:lstStyle/>
          <a:p>
            <a:pPr algn="ctr"/>
            <a:r>
              <a:rPr lang="en-US" sz="1000" b="1">
                <a:latin typeface="Arial" charset="0"/>
              </a:rPr>
              <a:t>Monoglycerides</a:t>
            </a:r>
          </a:p>
          <a:p>
            <a:pPr algn="ctr"/>
            <a:r>
              <a:rPr lang="en-US" sz="1000" b="1">
                <a:latin typeface="Arial" charset="0"/>
              </a:rPr>
              <a:t>Fatty acids</a:t>
            </a:r>
            <a:endParaRPr lang="en-US" sz="1000" b="1"/>
          </a:p>
        </p:txBody>
      </p:sp>
      <p:sp>
        <p:nvSpPr>
          <p:cNvPr id="179238" name="Text Box 38"/>
          <p:cNvSpPr txBox="1">
            <a:spLocks noChangeArrowheads="1"/>
          </p:cNvSpPr>
          <p:nvPr/>
        </p:nvSpPr>
        <p:spPr bwMode="auto">
          <a:xfrm>
            <a:off x="4748213" y="4799013"/>
            <a:ext cx="957262" cy="171450"/>
          </a:xfrm>
          <a:prstGeom prst="rect">
            <a:avLst/>
          </a:prstGeom>
          <a:noFill/>
          <a:ln w="9525">
            <a:noFill/>
            <a:miter lim="800000"/>
            <a:headEnd/>
            <a:tailEnd/>
          </a:ln>
          <a:effectLst/>
        </p:spPr>
        <p:txBody>
          <a:bodyPr wrap="none" lIns="0" tIns="0" rIns="0" bIns="0">
            <a:prstTxWarp prst="textNoShape">
              <a:avLst/>
            </a:prstTxWarp>
          </a:bodyPr>
          <a:lstStyle/>
          <a:p>
            <a:pPr algn="ctr"/>
            <a:r>
              <a:rPr lang="en-US" sz="1000" b="1">
                <a:latin typeface="Arial" charset="0"/>
              </a:rPr>
              <a:t>Triglycerides</a:t>
            </a:r>
            <a:endParaRPr lang="en-US" sz="1000" b="1"/>
          </a:p>
        </p:txBody>
      </p:sp>
      <p:sp>
        <p:nvSpPr>
          <p:cNvPr id="179239" name="Text Box 39"/>
          <p:cNvSpPr txBox="1">
            <a:spLocks noChangeArrowheads="1"/>
          </p:cNvSpPr>
          <p:nvPr/>
        </p:nvSpPr>
        <p:spPr bwMode="auto">
          <a:xfrm>
            <a:off x="4502150" y="5230813"/>
            <a:ext cx="1454150" cy="341312"/>
          </a:xfrm>
          <a:prstGeom prst="rect">
            <a:avLst/>
          </a:prstGeom>
          <a:noFill/>
          <a:ln w="9525">
            <a:noFill/>
            <a:miter lim="800000"/>
            <a:headEnd/>
            <a:tailEnd/>
          </a:ln>
          <a:effectLst/>
        </p:spPr>
        <p:txBody>
          <a:bodyPr wrap="none" lIns="0" tIns="0" rIns="0" bIns="0">
            <a:prstTxWarp prst="textNoShape">
              <a:avLst/>
            </a:prstTxWarp>
          </a:bodyPr>
          <a:lstStyle/>
          <a:p>
            <a:pPr algn="ctr"/>
            <a:r>
              <a:rPr lang="en-US" sz="1000" b="1">
                <a:latin typeface="Arial" charset="0"/>
              </a:rPr>
              <a:t>Chylomicrons (protein-</a:t>
            </a:r>
          </a:p>
          <a:p>
            <a:pPr algn="ctr"/>
            <a:r>
              <a:rPr lang="en-US" sz="1000" b="1">
                <a:latin typeface="Arial" charset="0"/>
              </a:rPr>
              <a:t>coated globules)</a:t>
            </a:r>
            <a:endParaRPr lang="en-US" sz="1000" b="1"/>
          </a:p>
        </p:txBody>
      </p:sp>
      <p:sp>
        <p:nvSpPr>
          <p:cNvPr id="179240" name="Text Box 40"/>
          <p:cNvSpPr txBox="1">
            <a:spLocks noChangeArrowheads="1"/>
          </p:cNvSpPr>
          <p:nvPr/>
        </p:nvSpPr>
        <p:spPr bwMode="auto">
          <a:xfrm>
            <a:off x="6513513" y="4953000"/>
            <a:ext cx="1139825" cy="161925"/>
          </a:xfrm>
          <a:prstGeom prst="rect">
            <a:avLst/>
          </a:prstGeom>
          <a:noFill/>
          <a:ln w="9525">
            <a:noFill/>
            <a:miter lim="800000"/>
            <a:headEnd/>
            <a:tailEnd/>
          </a:ln>
          <a:effectLst/>
        </p:spPr>
        <p:txBody>
          <a:bodyPr wrap="none" lIns="0" tIns="0" rIns="0" bIns="0">
            <a:prstTxWarp prst="textNoShape">
              <a:avLst/>
            </a:prstTxWarp>
          </a:bodyPr>
          <a:lstStyle/>
          <a:p>
            <a:pPr algn="ctr"/>
            <a:r>
              <a:rPr lang="en-US" sz="1000" b="1">
                <a:latin typeface="Arial" charset="0"/>
              </a:rPr>
              <a:t>Amino acids</a:t>
            </a:r>
            <a:endParaRPr lang="en-US" sz="1000" b="1"/>
          </a:p>
        </p:txBody>
      </p:sp>
      <p:sp>
        <p:nvSpPr>
          <p:cNvPr id="179241" name="Text Box 41"/>
          <p:cNvSpPr txBox="1">
            <a:spLocks noChangeArrowheads="1"/>
          </p:cNvSpPr>
          <p:nvPr/>
        </p:nvSpPr>
        <p:spPr bwMode="auto">
          <a:xfrm>
            <a:off x="7143750" y="4210050"/>
            <a:ext cx="1246188" cy="555625"/>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FACILITATED</a:t>
            </a:r>
          </a:p>
          <a:p>
            <a:r>
              <a:rPr lang="en-US" sz="1200" b="1">
                <a:latin typeface="Arial" charset="0"/>
              </a:rPr>
              <a:t>DIFFUSION AND</a:t>
            </a:r>
          </a:p>
          <a:p>
            <a:r>
              <a:rPr lang="en-US" sz="1200" b="1">
                <a:latin typeface="Arial" charset="0"/>
              </a:rPr>
              <a:t>COTRANSPORT</a:t>
            </a:r>
            <a:endParaRPr lang="en-US" sz="1200" b="1"/>
          </a:p>
        </p:txBody>
      </p:sp>
      <p:sp>
        <p:nvSpPr>
          <p:cNvPr id="37" name="Slide Number Placeholder 36"/>
          <p:cNvSpPr>
            <a:spLocks noGrp="1"/>
          </p:cNvSpPr>
          <p:nvPr>
            <p:ph type="sldNum" sz="quarter" idx="12"/>
          </p:nvPr>
        </p:nvSpPr>
        <p:spPr/>
        <p:txBody>
          <a:bodyPr/>
          <a:lstStyle/>
          <a:p>
            <a:pPr>
              <a:defRPr/>
            </a:pPr>
            <a:fld id="{9F85E41C-0983-F14C-B017-1854363BD371}" type="slidenum">
              <a:rPr lang="en-US" smtClean="0"/>
              <a:pPr>
                <a:defRPr/>
              </a:pPr>
              <a:t>45</a:t>
            </a:fld>
            <a:endParaRPr lang="en-US"/>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43_06_slide5-U"/>
          <p:cNvPicPr>
            <a:picLocks noChangeAspect="1" noChangeArrowheads="1"/>
          </p:cNvPicPr>
          <p:nvPr/>
        </p:nvPicPr>
        <p:blipFill>
          <a:blip r:embed="rId3"/>
          <a:srcRect/>
          <a:stretch>
            <a:fillRect/>
          </a:stretch>
        </p:blipFill>
        <p:spPr bwMode="auto">
          <a:xfrm>
            <a:off x="296863" y="203200"/>
            <a:ext cx="8548687" cy="6451600"/>
          </a:xfrm>
          <a:prstGeom prst="rect">
            <a:avLst/>
          </a:prstGeom>
          <a:noFill/>
        </p:spPr>
      </p:pic>
      <p:sp>
        <p:nvSpPr>
          <p:cNvPr id="181251" name="Rectangle 3"/>
          <p:cNvSpPr>
            <a:spLocks noGrp="1" noChangeArrowheads="1"/>
          </p:cNvSpPr>
          <p:nvPr>
            <p:ph type="ctrTitle"/>
          </p:nvPr>
        </p:nvSpPr>
        <p:spPr bwMode="auto">
          <a:xfrm>
            <a:off x="152400" y="0"/>
            <a:ext cx="2678113" cy="304800"/>
          </a:xfrm>
          <a:noFill/>
          <a:ln w="3175">
            <a:miter lim="800000"/>
            <a:headEnd/>
            <a:tailEnd/>
          </a:ln>
        </p:spPr>
        <p:txBody>
          <a:bodyPr wrap="none" lIns="91440" tIns="45720" rIns="91440" bIns="45720" numCol="1" anchor="t" anchorCtr="0" compatLnSpc="1">
            <a:prstTxWarp prst="textNoShape">
              <a:avLst/>
            </a:prstTxWarp>
          </a:bodyPr>
          <a:lstStyle/>
          <a:p>
            <a:pPr algn="l"/>
            <a:r>
              <a:rPr lang="en-US" sz="1200">
                <a:latin typeface="Arial" charset="0"/>
              </a:rPr>
              <a:t>Figure 43-6</a:t>
            </a:r>
          </a:p>
        </p:txBody>
      </p:sp>
      <p:sp>
        <p:nvSpPr>
          <p:cNvPr id="181252" name="Text Box 4"/>
          <p:cNvSpPr txBox="1">
            <a:spLocks noChangeArrowheads="1"/>
          </p:cNvSpPr>
          <p:nvPr/>
        </p:nvSpPr>
        <p:spPr bwMode="auto">
          <a:xfrm>
            <a:off x="2622550" y="779463"/>
            <a:ext cx="1139825" cy="230187"/>
          </a:xfrm>
          <a:prstGeom prst="rect">
            <a:avLst/>
          </a:prstGeom>
          <a:noFill/>
          <a:ln w="9525">
            <a:noFill/>
            <a:miter lim="800000"/>
            <a:headEnd/>
            <a:tailEnd/>
          </a:ln>
          <a:effectLst/>
        </p:spPr>
        <p:txBody>
          <a:bodyPr wrap="none" lIns="0" tIns="0" rIns="0" bIns="0">
            <a:prstTxWarp prst="textNoShape">
              <a:avLst/>
            </a:prstTxWarp>
          </a:bodyPr>
          <a:lstStyle/>
          <a:p>
            <a:pPr algn="ctr"/>
            <a:r>
              <a:rPr lang="en-US" sz="1200" b="1">
                <a:latin typeface="Arial" charset="0"/>
              </a:rPr>
              <a:t>Carbohydrates</a:t>
            </a:r>
            <a:endParaRPr lang="en-US" sz="1200" b="1"/>
          </a:p>
        </p:txBody>
      </p:sp>
      <p:sp>
        <p:nvSpPr>
          <p:cNvPr id="181253" name="Rectangle 5"/>
          <p:cNvSpPr>
            <a:spLocks noChangeArrowheads="1"/>
          </p:cNvSpPr>
          <p:nvPr/>
        </p:nvSpPr>
        <p:spPr bwMode="auto">
          <a:xfrm>
            <a:off x="8208963" y="0"/>
            <a:ext cx="752475" cy="304800"/>
          </a:xfrm>
          <a:prstGeom prst="rect">
            <a:avLst/>
          </a:prstGeom>
          <a:noFill/>
          <a:ln w="3175">
            <a:noFill/>
            <a:miter lim="800000"/>
            <a:headEnd/>
            <a:tailEnd/>
          </a:ln>
        </p:spPr>
        <p:txBody>
          <a:bodyPr wrap="none">
            <a:prstTxWarp prst="textNoShape">
              <a:avLst/>
            </a:prstTxWarp>
          </a:bodyPr>
          <a:lstStyle/>
          <a:p>
            <a:pPr algn="r"/>
            <a:r>
              <a:rPr lang="en-US" sz="1200">
                <a:solidFill>
                  <a:schemeClr val="tx2"/>
                </a:solidFill>
                <a:latin typeface="Arial" charset="0"/>
                <a:ea typeface="ヒラギノ角ゴ Pro W3" charset="-128"/>
                <a:cs typeface="ヒラギノ角ゴ Pro W3" charset="-128"/>
              </a:rPr>
              <a:t>Slide 5</a:t>
            </a:r>
          </a:p>
        </p:txBody>
      </p:sp>
      <p:sp>
        <p:nvSpPr>
          <p:cNvPr id="181254" name="Text Box 6"/>
          <p:cNvSpPr txBox="1">
            <a:spLocks noChangeArrowheads="1"/>
          </p:cNvSpPr>
          <p:nvPr/>
        </p:nvSpPr>
        <p:spPr bwMode="auto">
          <a:xfrm rot="18847581">
            <a:off x="1347788" y="379412"/>
            <a:ext cx="882650" cy="561975"/>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Location in</a:t>
            </a:r>
          </a:p>
          <a:p>
            <a:r>
              <a:rPr lang="en-US" sz="1200" b="1">
                <a:latin typeface="Arial" charset="0"/>
              </a:rPr>
              <a:t>    digestive</a:t>
            </a:r>
          </a:p>
          <a:p>
            <a:r>
              <a:rPr lang="en-US" sz="1200" b="1">
                <a:latin typeface="Arial" charset="0"/>
              </a:rPr>
              <a:t>        tract</a:t>
            </a:r>
          </a:p>
          <a:p>
            <a:endParaRPr lang="en-US" sz="1200" b="1"/>
          </a:p>
        </p:txBody>
      </p:sp>
      <p:sp>
        <p:nvSpPr>
          <p:cNvPr id="181255" name="AutoShape 7"/>
          <p:cNvSpPr>
            <a:spLocks/>
          </p:cNvSpPr>
          <p:nvPr/>
        </p:nvSpPr>
        <p:spPr bwMode="auto">
          <a:xfrm rot="-5400000">
            <a:off x="1608932" y="405606"/>
            <a:ext cx="127000" cy="1122363"/>
          </a:xfrm>
          <a:prstGeom prst="rightBrace">
            <a:avLst>
              <a:gd name="adj1" fmla="val 73646"/>
              <a:gd name="adj2" fmla="val 50000"/>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181256" name="Text Box 8"/>
          <p:cNvSpPr txBox="1">
            <a:spLocks noChangeArrowheads="1"/>
          </p:cNvSpPr>
          <p:nvPr/>
        </p:nvSpPr>
        <p:spPr bwMode="auto">
          <a:xfrm>
            <a:off x="1149350" y="1104900"/>
            <a:ext cx="1139825" cy="230188"/>
          </a:xfrm>
          <a:prstGeom prst="rect">
            <a:avLst/>
          </a:prstGeom>
          <a:noFill/>
          <a:ln w="9525">
            <a:noFill/>
            <a:miter lim="800000"/>
            <a:headEnd/>
            <a:tailEnd/>
          </a:ln>
          <a:effectLst/>
        </p:spPr>
        <p:txBody>
          <a:bodyPr wrap="none" lIns="0" tIns="0" rIns="0" bIns="0">
            <a:prstTxWarp prst="textNoShape">
              <a:avLst/>
            </a:prstTxWarp>
          </a:bodyPr>
          <a:lstStyle/>
          <a:p>
            <a:r>
              <a:rPr lang="en-US" sz="1400" b="1">
                <a:latin typeface="Arial" charset="0"/>
              </a:rPr>
              <a:t>1.</a:t>
            </a:r>
            <a:r>
              <a:rPr lang="en-US" sz="1200" b="1">
                <a:latin typeface="Arial" charset="0"/>
              </a:rPr>
              <a:t> Mouth</a:t>
            </a:r>
            <a:endParaRPr lang="en-US" sz="1200" b="1"/>
          </a:p>
        </p:txBody>
      </p:sp>
      <p:sp>
        <p:nvSpPr>
          <p:cNvPr id="181257" name="Text Box 9"/>
          <p:cNvSpPr txBox="1">
            <a:spLocks noChangeArrowheads="1"/>
          </p:cNvSpPr>
          <p:nvPr/>
        </p:nvSpPr>
        <p:spPr bwMode="auto">
          <a:xfrm>
            <a:off x="1149350" y="1430338"/>
            <a:ext cx="1139825" cy="230187"/>
          </a:xfrm>
          <a:prstGeom prst="rect">
            <a:avLst/>
          </a:prstGeom>
          <a:noFill/>
          <a:ln w="9525">
            <a:noFill/>
            <a:miter lim="800000"/>
            <a:headEnd/>
            <a:tailEnd/>
          </a:ln>
          <a:effectLst/>
        </p:spPr>
        <p:txBody>
          <a:bodyPr wrap="none" lIns="0" tIns="0" rIns="0" bIns="0">
            <a:prstTxWarp prst="textNoShape">
              <a:avLst/>
            </a:prstTxWarp>
          </a:bodyPr>
          <a:lstStyle/>
          <a:p>
            <a:r>
              <a:rPr lang="en-US" sz="1400" b="1">
                <a:latin typeface="Arial" charset="0"/>
              </a:rPr>
              <a:t>2.</a:t>
            </a:r>
            <a:r>
              <a:rPr lang="en-US" sz="1200" b="1">
                <a:latin typeface="Arial" charset="0"/>
              </a:rPr>
              <a:t> Esophagus</a:t>
            </a:r>
            <a:endParaRPr lang="en-US" sz="1200" b="1"/>
          </a:p>
        </p:txBody>
      </p:sp>
      <p:sp>
        <p:nvSpPr>
          <p:cNvPr id="181258" name="Text Box 10"/>
          <p:cNvSpPr txBox="1">
            <a:spLocks noChangeArrowheads="1"/>
          </p:cNvSpPr>
          <p:nvPr/>
        </p:nvSpPr>
        <p:spPr bwMode="auto">
          <a:xfrm>
            <a:off x="1149350" y="1951038"/>
            <a:ext cx="1139825" cy="230187"/>
          </a:xfrm>
          <a:prstGeom prst="rect">
            <a:avLst/>
          </a:prstGeom>
          <a:noFill/>
          <a:ln w="9525">
            <a:noFill/>
            <a:miter lim="800000"/>
            <a:headEnd/>
            <a:tailEnd/>
          </a:ln>
          <a:effectLst/>
        </p:spPr>
        <p:txBody>
          <a:bodyPr wrap="none" lIns="0" tIns="0" rIns="0" bIns="0">
            <a:prstTxWarp prst="textNoShape">
              <a:avLst/>
            </a:prstTxWarp>
          </a:bodyPr>
          <a:lstStyle/>
          <a:p>
            <a:r>
              <a:rPr lang="en-US" sz="1400" b="1">
                <a:latin typeface="Arial" charset="0"/>
              </a:rPr>
              <a:t>3.</a:t>
            </a:r>
            <a:r>
              <a:rPr lang="en-US" sz="1200" b="1">
                <a:latin typeface="Arial" charset="0"/>
              </a:rPr>
              <a:t> Stomach</a:t>
            </a:r>
            <a:endParaRPr lang="en-US" sz="1200" b="1"/>
          </a:p>
        </p:txBody>
      </p:sp>
      <p:sp>
        <p:nvSpPr>
          <p:cNvPr id="181259" name="Text Box 11"/>
          <p:cNvSpPr txBox="1">
            <a:spLocks noChangeArrowheads="1"/>
          </p:cNvSpPr>
          <p:nvPr/>
        </p:nvSpPr>
        <p:spPr bwMode="auto">
          <a:xfrm>
            <a:off x="1149350" y="2470150"/>
            <a:ext cx="1308100" cy="212725"/>
          </a:xfrm>
          <a:prstGeom prst="rect">
            <a:avLst/>
          </a:prstGeom>
          <a:noFill/>
          <a:ln w="9525">
            <a:noFill/>
            <a:miter lim="800000"/>
            <a:headEnd/>
            <a:tailEnd/>
          </a:ln>
          <a:effectLst/>
        </p:spPr>
        <p:txBody>
          <a:bodyPr wrap="none" lIns="0" tIns="0" rIns="0" bIns="0">
            <a:prstTxWarp prst="textNoShape">
              <a:avLst/>
            </a:prstTxWarp>
          </a:bodyPr>
          <a:lstStyle/>
          <a:p>
            <a:r>
              <a:rPr lang="en-US" sz="1400" b="1">
                <a:latin typeface="Arial" charset="0"/>
              </a:rPr>
              <a:t>4.</a:t>
            </a:r>
            <a:r>
              <a:rPr lang="en-US" sz="1200" b="1">
                <a:latin typeface="Arial" charset="0"/>
              </a:rPr>
              <a:t> Small intestine</a:t>
            </a:r>
            <a:endParaRPr lang="en-US" sz="1200" b="1"/>
          </a:p>
        </p:txBody>
      </p:sp>
      <p:sp>
        <p:nvSpPr>
          <p:cNvPr id="181260" name="Text Box 12"/>
          <p:cNvSpPr txBox="1">
            <a:spLocks noChangeArrowheads="1"/>
          </p:cNvSpPr>
          <p:nvPr/>
        </p:nvSpPr>
        <p:spPr bwMode="auto">
          <a:xfrm>
            <a:off x="3729038" y="1117600"/>
            <a:ext cx="1238250" cy="209550"/>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Salivary amylase</a:t>
            </a:r>
            <a:endParaRPr lang="en-US" sz="1200" b="1"/>
          </a:p>
        </p:txBody>
      </p:sp>
      <p:sp>
        <p:nvSpPr>
          <p:cNvPr id="181261" name="Text Box 13"/>
          <p:cNvSpPr txBox="1">
            <a:spLocks noChangeArrowheads="1"/>
          </p:cNvSpPr>
          <p:nvPr/>
        </p:nvSpPr>
        <p:spPr bwMode="auto">
          <a:xfrm>
            <a:off x="4649788" y="779463"/>
            <a:ext cx="1139825" cy="230187"/>
          </a:xfrm>
          <a:prstGeom prst="rect">
            <a:avLst/>
          </a:prstGeom>
          <a:noFill/>
          <a:ln w="9525">
            <a:noFill/>
            <a:miter lim="800000"/>
            <a:headEnd/>
            <a:tailEnd/>
          </a:ln>
          <a:effectLst/>
        </p:spPr>
        <p:txBody>
          <a:bodyPr wrap="none" lIns="0" tIns="0" rIns="0" bIns="0">
            <a:prstTxWarp prst="textNoShape">
              <a:avLst/>
            </a:prstTxWarp>
          </a:bodyPr>
          <a:lstStyle/>
          <a:p>
            <a:pPr algn="ctr"/>
            <a:r>
              <a:rPr lang="en-US" sz="1200" b="1">
                <a:latin typeface="Arial" charset="0"/>
              </a:rPr>
              <a:t>Lipids</a:t>
            </a:r>
            <a:endParaRPr lang="en-US" sz="1200" b="1"/>
          </a:p>
        </p:txBody>
      </p:sp>
      <p:sp>
        <p:nvSpPr>
          <p:cNvPr id="181263" name="Text Box 15"/>
          <p:cNvSpPr txBox="1">
            <a:spLocks noChangeArrowheads="1"/>
          </p:cNvSpPr>
          <p:nvPr/>
        </p:nvSpPr>
        <p:spPr bwMode="auto">
          <a:xfrm>
            <a:off x="5754688" y="2392363"/>
            <a:ext cx="1133475" cy="582612"/>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Bile salts</a:t>
            </a:r>
          </a:p>
          <a:p>
            <a:r>
              <a:rPr lang="en-US" sz="1200" b="1">
                <a:latin typeface="Arial" charset="0"/>
              </a:rPr>
              <a:t>and pancreatic</a:t>
            </a:r>
          </a:p>
          <a:p>
            <a:r>
              <a:rPr lang="en-US" sz="1200" b="1">
                <a:latin typeface="Arial" charset="0"/>
              </a:rPr>
              <a:t>lipase</a:t>
            </a:r>
            <a:endParaRPr lang="en-US" sz="1200" b="1"/>
          </a:p>
        </p:txBody>
      </p:sp>
      <p:sp>
        <p:nvSpPr>
          <p:cNvPr id="181264" name="Text Box 16"/>
          <p:cNvSpPr txBox="1">
            <a:spLocks noChangeArrowheads="1"/>
          </p:cNvSpPr>
          <p:nvPr/>
        </p:nvSpPr>
        <p:spPr bwMode="auto">
          <a:xfrm>
            <a:off x="5768975" y="1117600"/>
            <a:ext cx="1068388" cy="212725"/>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Lingual lipase</a:t>
            </a:r>
            <a:endParaRPr lang="en-US" sz="1200" b="1"/>
          </a:p>
        </p:txBody>
      </p:sp>
      <p:sp>
        <p:nvSpPr>
          <p:cNvPr id="181265" name="Text Box 17"/>
          <p:cNvSpPr txBox="1">
            <a:spLocks noChangeArrowheads="1"/>
          </p:cNvSpPr>
          <p:nvPr/>
        </p:nvSpPr>
        <p:spPr bwMode="auto">
          <a:xfrm>
            <a:off x="6503988" y="779463"/>
            <a:ext cx="1139825" cy="230187"/>
          </a:xfrm>
          <a:prstGeom prst="rect">
            <a:avLst/>
          </a:prstGeom>
          <a:noFill/>
          <a:ln w="9525">
            <a:noFill/>
            <a:miter lim="800000"/>
            <a:headEnd/>
            <a:tailEnd/>
          </a:ln>
          <a:effectLst/>
        </p:spPr>
        <p:txBody>
          <a:bodyPr wrap="none" lIns="0" tIns="0" rIns="0" bIns="0">
            <a:prstTxWarp prst="textNoShape">
              <a:avLst/>
            </a:prstTxWarp>
          </a:bodyPr>
          <a:lstStyle/>
          <a:p>
            <a:pPr algn="ctr"/>
            <a:r>
              <a:rPr lang="en-US" sz="1200" b="1">
                <a:latin typeface="Arial" charset="0"/>
              </a:rPr>
              <a:t>Proteins</a:t>
            </a:r>
            <a:endParaRPr lang="en-US" sz="1200" b="1"/>
          </a:p>
        </p:txBody>
      </p:sp>
      <p:sp>
        <p:nvSpPr>
          <p:cNvPr id="181266" name="Text Box 18"/>
          <p:cNvSpPr txBox="1">
            <a:spLocks noChangeArrowheads="1"/>
          </p:cNvSpPr>
          <p:nvPr/>
        </p:nvSpPr>
        <p:spPr bwMode="auto">
          <a:xfrm>
            <a:off x="7629525" y="1722438"/>
            <a:ext cx="555625" cy="212725"/>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Pepsin</a:t>
            </a:r>
            <a:endParaRPr lang="en-US" sz="1200" b="1"/>
          </a:p>
        </p:txBody>
      </p:sp>
      <p:sp>
        <p:nvSpPr>
          <p:cNvPr id="181267" name="Text Box 19"/>
          <p:cNvSpPr txBox="1">
            <a:spLocks noChangeArrowheads="1"/>
          </p:cNvSpPr>
          <p:nvPr/>
        </p:nvSpPr>
        <p:spPr bwMode="auto">
          <a:xfrm>
            <a:off x="6508750" y="2038350"/>
            <a:ext cx="1139825" cy="230188"/>
          </a:xfrm>
          <a:prstGeom prst="rect">
            <a:avLst/>
          </a:prstGeom>
          <a:noFill/>
          <a:ln w="9525">
            <a:noFill/>
            <a:miter lim="800000"/>
            <a:headEnd/>
            <a:tailEnd/>
          </a:ln>
          <a:effectLst/>
        </p:spPr>
        <p:txBody>
          <a:bodyPr wrap="none" lIns="0" tIns="0" rIns="0" bIns="0">
            <a:prstTxWarp prst="textNoShape">
              <a:avLst/>
            </a:prstTxWarp>
          </a:bodyPr>
          <a:lstStyle/>
          <a:p>
            <a:pPr algn="ctr"/>
            <a:r>
              <a:rPr lang="en-US" sz="1000" b="1">
                <a:latin typeface="Arial" charset="0"/>
              </a:rPr>
              <a:t>Polypeptides</a:t>
            </a:r>
            <a:endParaRPr lang="en-US" sz="1000" b="1"/>
          </a:p>
        </p:txBody>
      </p:sp>
      <p:sp>
        <p:nvSpPr>
          <p:cNvPr id="181268" name="Text Box 20"/>
          <p:cNvSpPr txBox="1">
            <a:spLocks noChangeArrowheads="1"/>
          </p:cNvSpPr>
          <p:nvPr/>
        </p:nvSpPr>
        <p:spPr bwMode="auto">
          <a:xfrm>
            <a:off x="7591425" y="2438400"/>
            <a:ext cx="1258888" cy="750888"/>
          </a:xfrm>
          <a:prstGeom prst="rect">
            <a:avLst/>
          </a:prstGeom>
          <a:noFill/>
          <a:ln w="9525">
            <a:noFill/>
            <a:miter lim="800000"/>
            <a:headEnd/>
            <a:tailEnd/>
          </a:ln>
          <a:effectLst/>
        </p:spPr>
        <p:txBody>
          <a:bodyPr wrap="none" lIns="0" tIns="0" rIns="0" bIns="0">
            <a:prstTxWarp prst="textNoShape">
              <a:avLst/>
            </a:prstTxWarp>
          </a:bodyPr>
          <a:lstStyle/>
          <a:p>
            <a:r>
              <a:rPr lang="en-US" sz="1100" b="1">
                <a:latin typeface="Arial" charset="0"/>
              </a:rPr>
              <a:t>Trypsin</a:t>
            </a:r>
          </a:p>
          <a:p>
            <a:r>
              <a:rPr lang="en-US" sz="1100" b="1">
                <a:latin typeface="Arial" charset="0"/>
              </a:rPr>
              <a:t>Chymotrypsin</a:t>
            </a:r>
          </a:p>
          <a:p>
            <a:r>
              <a:rPr lang="en-US" sz="1100" b="1">
                <a:latin typeface="Arial" charset="0"/>
              </a:rPr>
              <a:t>Elastase</a:t>
            </a:r>
          </a:p>
          <a:p>
            <a:r>
              <a:rPr lang="en-US" sz="1100" b="1">
                <a:latin typeface="Arial" charset="0"/>
              </a:rPr>
              <a:t>Carboxypeptidase</a:t>
            </a:r>
            <a:endParaRPr lang="en-US" sz="1100" b="1"/>
          </a:p>
        </p:txBody>
      </p:sp>
      <p:sp>
        <p:nvSpPr>
          <p:cNvPr id="181269" name="AutoShape 21"/>
          <p:cNvSpPr>
            <a:spLocks/>
          </p:cNvSpPr>
          <p:nvPr/>
        </p:nvSpPr>
        <p:spPr bwMode="auto">
          <a:xfrm>
            <a:off x="7472363" y="2433638"/>
            <a:ext cx="101600" cy="665162"/>
          </a:xfrm>
          <a:prstGeom prst="leftBrace">
            <a:avLst>
              <a:gd name="adj1" fmla="val 54557"/>
              <a:gd name="adj2" fmla="val 50000"/>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181270" name="Text Box 22"/>
          <p:cNvSpPr txBox="1">
            <a:spLocks noChangeArrowheads="1"/>
          </p:cNvSpPr>
          <p:nvPr/>
        </p:nvSpPr>
        <p:spPr bwMode="auto">
          <a:xfrm>
            <a:off x="6513513" y="3254375"/>
            <a:ext cx="1139825" cy="339725"/>
          </a:xfrm>
          <a:prstGeom prst="rect">
            <a:avLst/>
          </a:prstGeom>
          <a:noFill/>
          <a:ln w="9525">
            <a:noFill/>
            <a:miter lim="800000"/>
            <a:headEnd/>
            <a:tailEnd/>
          </a:ln>
          <a:effectLst/>
        </p:spPr>
        <p:txBody>
          <a:bodyPr wrap="none" lIns="0" tIns="0" rIns="0" bIns="0">
            <a:prstTxWarp prst="textNoShape">
              <a:avLst/>
            </a:prstTxWarp>
          </a:bodyPr>
          <a:lstStyle/>
          <a:p>
            <a:pPr algn="ctr"/>
            <a:r>
              <a:rPr lang="en-US" sz="1000" b="1">
                <a:latin typeface="Arial" charset="0"/>
              </a:rPr>
              <a:t>Short peptides</a:t>
            </a:r>
          </a:p>
          <a:p>
            <a:pPr algn="ctr"/>
            <a:r>
              <a:rPr lang="en-US" sz="1000" b="1">
                <a:latin typeface="Arial" charset="0"/>
              </a:rPr>
              <a:t>Amino acids</a:t>
            </a:r>
            <a:endParaRPr lang="en-US" sz="1000" b="1"/>
          </a:p>
        </p:txBody>
      </p:sp>
      <p:sp>
        <p:nvSpPr>
          <p:cNvPr id="181271" name="Text Box 23"/>
          <p:cNvSpPr txBox="1">
            <a:spLocks noChangeArrowheads="1"/>
          </p:cNvSpPr>
          <p:nvPr/>
        </p:nvSpPr>
        <p:spPr bwMode="auto">
          <a:xfrm>
            <a:off x="4624388" y="3119438"/>
            <a:ext cx="1203325" cy="333375"/>
          </a:xfrm>
          <a:prstGeom prst="rect">
            <a:avLst/>
          </a:prstGeom>
          <a:noFill/>
          <a:ln w="9525">
            <a:noFill/>
            <a:miter lim="800000"/>
            <a:headEnd/>
            <a:tailEnd/>
          </a:ln>
          <a:effectLst/>
        </p:spPr>
        <p:txBody>
          <a:bodyPr wrap="none" lIns="0" tIns="0" rIns="0" bIns="0">
            <a:prstTxWarp prst="textNoShape">
              <a:avLst/>
            </a:prstTxWarp>
          </a:bodyPr>
          <a:lstStyle/>
          <a:p>
            <a:pPr algn="ctr"/>
            <a:r>
              <a:rPr lang="en-US" sz="1000" b="1">
                <a:latin typeface="Arial" charset="0"/>
              </a:rPr>
              <a:t>Monoglycerides</a:t>
            </a:r>
          </a:p>
          <a:p>
            <a:pPr algn="ctr"/>
            <a:r>
              <a:rPr lang="en-US" sz="1000" b="1">
                <a:latin typeface="Arial" charset="0"/>
              </a:rPr>
              <a:t>Fatty acids</a:t>
            </a:r>
            <a:endParaRPr lang="en-US" sz="1000" b="1"/>
          </a:p>
        </p:txBody>
      </p:sp>
      <p:sp>
        <p:nvSpPr>
          <p:cNvPr id="181272" name="Text Box 24"/>
          <p:cNvSpPr txBox="1">
            <a:spLocks noChangeArrowheads="1"/>
          </p:cNvSpPr>
          <p:nvPr/>
        </p:nvSpPr>
        <p:spPr bwMode="auto">
          <a:xfrm>
            <a:off x="5292725" y="3659188"/>
            <a:ext cx="857250" cy="196850"/>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DIFFUSION</a:t>
            </a:r>
            <a:endParaRPr lang="en-US" sz="1200" b="1"/>
          </a:p>
        </p:txBody>
      </p:sp>
      <p:sp>
        <p:nvSpPr>
          <p:cNvPr id="181273" name="Text Box 25"/>
          <p:cNvSpPr txBox="1">
            <a:spLocks noChangeArrowheads="1"/>
          </p:cNvSpPr>
          <p:nvPr/>
        </p:nvSpPr>
        <p:spPr bwMode="auto">
          <a:xfrm>
            <a:off x="2101850" y="3121025"/>
            <a:ext cx="1101725" cy="333375"/>
          </a:xfrm>
          <a:prstGeom prst="rect">
            <a:avLst/>
          </a:prstGeom>
          <a:noFill/>
          <a:ln w="9525">
            <a:noFill/>
            <a:miter lim="800000"/>
            <a:headEnd/>
            <a:tailEnd/>
          </a:ln>
          <a:effectLst/>
        </p:spPr>
        <p:txBody>
          <a:bodyPr wrap="none" lIns="0" tIns="0" rIns="0" bIns="0">
            <a:prstTxWarp prst="textNoShape">
              <a:avLst/>
            </a:prstTxWarp>
          </a:bodyPr>
          <a:lstStyle/>
          <a:p>
            <a:pPr algn="ctr"/>
            <a:r>
              <a:rPr lang="en-US" sz="1000" b="1">
                <a:latin typeface="Arial" charset="0"/>
              </a:rPr>
              <a:t>Monosaccharides</a:t>
            </a:r>
          </a:p>
          <a:p>
            <a:pPr algn="ctr"/>
            <a:r>
              <a:rPr lang="en-US" sz="1000" b="1">
                <a:latin typeface="Arial" charset="0"/>
              </a:rPr>
              <a:t>(simple sugars)</a:t>
            </a:r>
            <a:endParaRPr lang="en-US" sz="1000" b="1"/>
          </a:p>
        </p:txBody>
      </p:sp>
      <p:sp>
        <p:nvSpPr>
          <p:cNvPr id="181274" name="Text Box 26"/>
          <p:cNvSpPr txBox="1">
            <a:spLocks noChangeArrowheads="1"/>
          </p:cNvSpPr>
          <p:nvPr/>
        </p:nvSpPr>
        <p:spPr bwMode="auto">
          <a:xfrm>
            <a:off x="3294063" y="3116263"/>
            <a:ext cx="974725" cy="282575"/>
          </a:xfrm>
          <a:prstGeom prst="rect">
            <a:avLst/>
          </a:prstGeom>
          <a:noFill/>
          <a:ln w="9525">
            <a:noFill/>
            <a:miter lim="800000"/>
            <a:headEnd/>
            <a:tailEnd/>
          </a:ln>
          <a:effectLst/>
        </p:spPr>
        <p:txBody>
          <a:bodyPr wrap="none" lIns="0" tIns="0" rIns="0" bIns="0">
            <a:prstTxWarp prst="textNoShape">
              <a:avLst/>
            </a:prstTxWarp>
          </a:bodyPr>
          <a:lstStyle/>
          <a:p>
            <a:pPr algn="ctr"/>
            <a:r>
              <a:rPr lang="en-US" sz="1000" b="1">
                <a:latin typeface="Arial" charset="0"/>
              </a:rPr>
              <a:t>Disaccharides</a:t>
            </a:r>
          </a:p>
          <a:p>
            <a:pPr algn="ctr"/>
            <a:r>
              <a:rPr lang="en-US" sz="1000" b="1">
                <a:latin typeface="Arial" charset="0"/>
              </a:rPr>
              <a:t>Trisaccharides</a:t>
            </a:r>
            <a:endParaRPr lang="en-US" sz="1000" b="1"/>
          </a:p>
        </p:txBody>
      </p:sp>
      <p:sp>
        <p:nvSpPr>
          <p:cNvPr id="181275" name="Text Box 27"/>
          <p:cNvSpPr txBox="1">
            <a:spLocks noChangeArrowheads="1"/>
          </p:cNvSpPr>
          <p:nvPr/>
        </p:nvSpPr>
        <p:spPr bwMode="auto">
          <a:xfrm>
            <a:off x="1277938" y="3040063"/>
            <a:ext cx="692150" cy="552450"/>
          </a:xfrm>
          <a:prstGeom prst="rect">
            <a:avLst/>
          </a:prstGeom>
          <a:noFill/>
          <a:ln w="9525">
            <a:noFill/>
            <a:miter lim="800000"/>
            <a:headEnd/>
            <a:tailEnd/>
          </a:ln>
          <a:effectLst/>
        </p:spPr>
        <p:txBody>
          <a:bodyPr wrap="none" lIns="0" tIns="0" rIns="0" bIns="0">
            <a:prstTxWarp prst="textNoShape">
              <a:avLst/>
            </a:prstTxWarp>
          </a:bodyPr>
          <a:lstStyle/>
          <a:p>
            <a:r>
              <a:rPr lang="en-US" sz="1200" b="1" dirty="0">
                <a:latin typeface="Arial" charset="0"/>
              </a:rPr>
              <a:t>Lumen</a:t>
            </a:r>
          </a:p>
          <a:p>
            <a:r>
              <a:rPr lang="en-US" sz="1200" b="1" dirty="0">
                <a:latin typeface="Arial" charset="0"/>
              </a:rPr>
              <a:t>of small</a:t>
            </a:r>
          </a:p>
          <a:p>
            <a:r>
              <a:rPr lang="en-US" sz="1200" b="1" dirty="0">
                <a:latin typeface="Arial" charset="0"/>
              </a:rPr>
              <a:t>intestine</a:t>
            </a:r>
            <a:endParaRPr lang="en-US" sz="1200" b="1" dirty="0"/>
          </a:p>
        </p:txBody>
      </p:sp>
      <p:sp>
        <p:nvSpPr>
          <p:cNvPr id="181276" name="Text Box 28"/>
          <p:cNvSpPr txBox="1">
            <a:spLocks noChangeArrowheads="1"/>
          </p:cNvSpPr>
          <p:nvPr/>
        </p:nvSpPr>
        <p:spPr bwMode="auto">
          <a:xfrm>
            <a:off x="973138" y="3971925"/>
            <a:ext cx="2135187" cy="161925"/>
          </a:xfrm>
          <a:prstGeom prst="rect">
            <a:avLst/>
          </a:prstGeom>
          <a:noFill/>
          <a:ln w="9525">
            <a:noFill/>
            <a:miter lim="800000"/>
            <a:headEnd/>
            <a:tailEnd/>
          </a:ln>
          <a:effectLst/>
        </p:spPr>
        <p:txBody>
          <a:bodyPr wrap="none" lIns="0" tIns="0" rIns="0" bIns="0">
            <a:prstTxWarp prst="textNoShape">
              <a:avLst/>
            </a:prstTxWarp>
          </a:bodyPr>
          <a:lstStyle/>
          <a:p>
            <a:r>
              <a:rPr lang="en-US" sz="1100" b="1">
                <a:latin typeface="Arial" charset="0"/>
              </a:rPr>
              <a:t>Cell membrane of epithelial cell</a:t>
            </a:r>
            <a:endParaRPr lang="en-US" sz="1100" b="1"/>
          </a:p>
        </p:txBody>
      </p:sp>
      <p:sp>
        <p:nvSpPr>
          <p:cNvPr id="181277" name="Text Box 29"/>
          <p:cNvSpPr txBox="1">
            <a:spLocks noChangeArrowheads="1"/>
          </p:cNvSpPr>
          <p:nvPr/>
        </p:nvSpPr>
        <p:spPr bwMode="auto">
          <a:xfrm>
            <a:off x="1279525" y="4697413"/>
            <a:ext cx="1141413" cy="365125"/>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Epithelium of</a:t>
            </a:r>
          </a:p>
          <a:p>
            <a:r>
              <a:rPr lang="en-US" sz="1200" b="1">
                <a:latin typeface="Arial" charset="0"/>
              </a:rPr>
              <a:t>small intestine</a:t>
            </a:r>
            <a:endParaRPr lang="en-US" sz="1200" b="1"/>
          </a:p>
        </p:txBody>
      </p:sp>
      <p:sp>
        <p:nvSpPr>
          <p:cNvPr id="181278" name="Text Box 30"/>
          <p:cNvSpPr txBox="1">
            <a:spLocks noChangeArrowheads="1"/>
          </p:cNvSpPr>
          <p:nvPr/>
        </p:nvSpPr>
        <p:spPr bwMode="auto">
          <a:xfrm>
            <a:off x="2638425" y="5060950"/>
            <a:ext cx="1101725" cy="155575"/>
          </a:xfrm>
          <a:prstGeom prst="rect">
            <a:avLst/>
          </a:prstGeom>
          <a:noFill/>
          <a:ln w="9525">
            <a:noFill/>
            <a:miter lim="800000"/>
            <a:headEnd/>
            <a:tailEnd/>
          </a:ln>
          <a:effectLst/>
        </p:spPr>
        <p:txBody>
          <a:bodyPr wrap="none" lIns="0" tIns="0" rIns="0" bIns="0">
            <a:prstTxWarp prst="textNoShape">
              <a:avLst/>
            </a:prstTxWarp>
          </a:bodyPr>
          <a:lstStyle/>
          <a:p>
            <a:pPr algn="ctr"/>
            <a:r>
              <a:rPr lang="en-US" sz="1000" b="1">
                <a:latin typeface="Arial" charset="0"/>
              </a:rPr>
              <a:t>Monosaccharides</a:t>
            </a:r>
            <a:endParaRPr lang="en-US" sz="1000" b="1"/>
          </a:p>
        </p:txBody>
      </p:sp>
      <p:sp>
        <p:nvSpPr>
          <p:cNvPr id="181279" name="Text Box 31"/>
          <p:cNvSpPr txBox="1">
            <a:spLocks noChangeArrowheads="1"/>
          </p:cNvSpPr>
          <p:nvPr/>
        </p:nvSpPr>
        <p:spPr bwMode="auto">
          <a:xfrm>
            <a:off x="3338513" y="4210050"/>
            <a:ext cx="1246187" cy="555625"/>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FACILITATED</a:t>
            </a:r>
          </a:p>
          <a:p>
            <a:r>
              <a:rPr lang="en-US" sz="1200" b="1">
                <a:latin typeface="Arial" charset="0"/>
              </a:rPr>
              <a:t>DIFFUSION AND</a:t>
            </a:r>
          </a:p>
          <a:p>
            <a:r>
              <a:rPr lang="en-US" sz="1200" b="1">
                <a:latin typeface="Arial" charset="0"/>
              </a:rPr>
              <a:t>COTRANSPORT</a:t>
            </a:r>
            <a:endParaRPr lang="en-US" sz="1200" b="1"/>
          </a:p>
        </p:txBody>
      </p:sp>
      <p:sp>
        <p:nvSpPr>
          <p:cNvPr id="181280" name="Text Box 32"/>
          <p:cNvSpPr txBox="1">
            <a:spLocks noChangeArrowheads="1"/>
          </p:cNvSpPr>
          <p:nvPr/>
        </p:nvSpPr>
        <p:spPr bwMode="auto">
          <a:xfrm>
            <a:off x="3257550" y="5470525"/>
            <a:ext cx="1055688" cy="374650"/>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FACILITATED</a:t>
            </a:r>
          </a:p>
          <a:p>
            <a:r>
              <a:rPr lang="en-US" sz="1200" b="1">
                <a:latin typeface="Arial" charset="0"/>
              </a:rPr>
              <a:t>DIFFUSION</a:t>
            </a:r>
          </a:p>
        </p:txBody>
      </p:sp>
      <p:sp>
        <p:nvSpPr>
          <p:cNvPr id="181281" name="Text Box 33"/>
          <p:cNvSpPr txBox="1">
            <a:spLocks noChangeArrowheads="1"/>
          </p:cNvSpPr>
          <p:nvPr/>
        </p:nvSpPr>
        <p:spPr bwMode="auto">
          <a:xfrm>
            <a:off x="2625725" y="6067425"/>
            <a:ext cx="1141413" cy="169863"/>
          </a:xfrm>
          <a:prstGeom prst="rect">
            <a:avLst/>
          </a:prstGeom>
          <a:noFill/>
          <a:ln w="9525">
            <a:noFill/>
            <a:miter lim="800000"/>
            <a:headEnd/>
            <a:tailEnd/>
          </a:ln>
          <a:effectLst/>
        </p:spPr>
        <p:txBody>
          <a:bodyPr wrap="none" lIns="0" tIns="0" rIns="0" bIns="0">
            <a:prstTxWarp prst="textNoShape">
              <a:avLst/>
            </a:prstTxWarp>
          </a:bodyPr>
          <a:lstStyle/>
          <a:p>
            <a:pPr algn="ctr"/>
            <a:r>
              <a:rPr lang="en-US" sz="1200" b="1">
                <a:latin typeface="Arial" charset="0"/>
              </a:rPr>
              <a:t>To bloodstream</a:t>
            </a:r>
            <a:endParaRPr lang="en-US" sz="1200" b="1"/>
          </a:p>
        </p:txBody>
      </p:sp>
      <p:sp>
        <p:nvSpPr>
          <p:cNvPr id="181282" name="Text Box 34"/>
          <p:cNvSpPr txBox="1">
            <a:spLocks noChangeArrowheads="1"/>
          </p:cNvSpPr>
          <p:nvPr/>
        </p:nvSpPr>
        <p:spPr bwMode="auto">
          <a:xfrm>
            <a:off x="6511925" y="6067425"/>
            <a:ext cx="1141413" cy="169863"/>
          </a:xfrm>
          <a:prstGeom prst="rect">
            <a:avLst/>
          </a:prstGeom>
          <a:noFill/>
          <a:ln w="9525">
            <a:noFill/>
            <a:miter lim="800000"/>
            <a:headEnd/>
            <a:tailEnd/>
          </a:ln>
          <a:effectLst/>
        </p:spPr>
        <p:txBody>
          <a:bodyPr wrap="none" lIns="0" tIns="0" rIns="0" bIns="0">
            <a:prstTxWarp prst="textNoShape">
              <a:avLst/>
            </a:prstTxWarp>
          </a:bodyPr>
          <a:lstStyle/>
          <a:p>
            <a:pPr algn="ctr"/>
            <a:r>
              <a:rPr lang="en-US" sz="1200" b="1">
                <a:latin typeface="Arial" charset="0"/>
              </a:rPr>
              <a:t>To bloodstream</a:t>
            </a:r>
            <a:endParaRPr lang="en-US" sz="1200" b="1"/>
          </a:p>
        </p:txBody>
      </p:sp>
      <p:sp>
        <p:nvSpPr>
          <p:cNvPr id="181283" name="Text Box 35"/>
          <p:cNvSpPr txBox="1">
            <a:spLocks noChangeArrowheads="1"/>
          </p:cNvSpPr>
          <p:nvPr/>
        </p:nvSpPr>
        <p:spPr bwMode="auto">
          <a:xfrm>
            <a:off x="4529138" y="6053138"/>
            <a:ext cx="1392237" cy="355600"/>
          </a:xfrm>
          <a:prstGeom prst="rect">
            <a:avLst/>
          </a:prstGeom>
          <a:noFill/>
          <a:ln w="9525">
            <a:noFill/>
            <a:miter lim="800000"/>
            <a:headEnd/>
            <a:tailEnd/>
          </a:ln>
          <a:effectLst/>
        </p:spPr>
        <p:txBody>
          <a:bodyPr wrap="none" lIns="0" tIns="0" rIns="0" bIns="0">
            <a:prstTxWarp prst="textNoShape">
              <a:avLst/>
            </a:prstTxWarp>
          </a:bodyPr>
          <a:lstStyle/>
          <a:p>
            <a:pPr algn="ctr"/>
            <a:r>
              <a:rPr lang="en-US" sz="1200" b="1">
                <a:latin typeface="Arial" charset="0"/>
              </a:rPr>
              <a:t>To lymph vessels,</a:t>
            </a:r>
          </a:p>
          <a:p>
            <a:pPr algn="ctr"/>
            <a:r>
              <a:rPr lang="en-US" sz="1200" b="1">
                <a:latin typeface="Arial" charset="0"/>
              </a:rPr>
              <a:t>then bloodstream</a:t>
            </a:r>
            <a:endParaRPr lang="en-US" sz="1200" b="1"/>
          </a:p>
        </p:txBody>
      </p:sp>
      <p:sp>
        <p:nvSpPr>
          <p:cNvPr id="181284" name="Text Box 36"/>
          <p:cNvSpPr txBox="1">
            <a:spLocks noChangeArrowheads="1"/>
          </p:cNvSpPr>
          <p:nvPr/>
        </p:nvSpPr>
        <p:spPr bwMode="auto">
          <a:xfrm>
            <a:off x="5287963" y="5648325"/>
            <a:ext cx="1042987" cy="188913"/>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EXOCYTOSIS</a:t>
            </a:r>
            <a:endParaRPr lang="en-US" sz="1200" b="1"/>
          </a:p>
        </p:txBody>
      </p:sp>
      <p:sp>
        <p:nvSpPr>
          <p:cNvPr id="181285" name="Text Box 37"/>
          <p:cNvSpPr txBox="1">
            <a:spLocks noChangeArrowheads="1"/>
          </p:cNvSpPr>
          <p:nvPr/>
        </p:nvSpPr>
        <p:spPr bwMode="auto">
          <a:xfrm>
            <a:off x="4624388" y="4289425"/>
            <a:ext cx="1203325" cy="333375"/>
          </a:xfrm>
          <a:prstGeom prst="rect">
            <a:avLst/>
          </a:prstGeom>
          <a:noFill/>
          <a:ln w="9525">
            <a:noFill/>
            <a:miter lim="800000"/>
            <a:headEnd/>
            <a:tailEnd/>
          </a:ln>
          <a:effectLst/>
        </p:spPr>
        <p:txBody>
          <a:bodyPr wrap="none" lIns="0" tIns="0" rIns="0" bIns="0">
            <a:prstTxWarp prst="textNoShape">
              <a:avLst/>
            </a:prstTxWarp>
          </a:bodyPr>
          <a:lstStyle/>
          <a:p>
            <a:pPr algn="ctr"/>
            <a:r>
              <a:rPr lang="en-US" sz="1000" b="1">
                <a:latin typeface="Arial" charset="0"/>
              </a:rPr>
              <a:t>Monoglycerides</a:t>
            </a:r>
          </a:p>
          <a:p>
            <a:pPr algn="ctr"/>
            <a:r>
              <a:rPr lang="en-US" sz="1000" b="1">
                <a:latin typeface="Arial" charset="0"/>
              </a:rPr>
              <a:t>Fatty acids</a:t>
            </a:r>
            <a:endParaRPr lang="en-US" sz="1000" b="1"/>
          </a:p>
        </p:txBody>
      </p:sp>
      <p:sp>
        <p:nvSpPr>
          <p:cNvPr id="181286" name="Text Box 38"/>
          <p:cNvSpPr txBox="1">
            <a:spLocks noChangeArrowheads="1"/>
          </p:cNvSpPr>
          <p:nvPr/>
        </p:nvSpPr>
        <p:spPr bwMode="auto">
          <a:xfrm>
            <a:off x="4748213" y="4799013"/>
            <a:ext cx="957262" cy="171450"/>
          </a:xfrm>
          <a:prstGeom prst="rect">
            <a:avLst/>
          </a:prstGeom>
          <a:noFill/>
          <a:ln w="9525">
            <a:noFill/>
            <a:miter lim="800000"/>
            <a:headEnd/>
            <a:tailEnd/>
          </a:ln>
          <a:effectLst/>
        </p:spPr>
        <p:txBody>
          <a:bodyPr wrap="none" lIns="0" tIns="0" rIns="0" bIns="0">
            <a:prstTxWarp prst="textNoShape">
              <a:avLst/>
            </a:prstTxWarp>
          </a:bodyPr>
          <a:lstStyle/>
          <a:p>
            <a:pPr algn="ctr"/>
            <a:r>
              <a:rPr lang="en-US" sz="1000" b="1">
                <a:latin typeface="Arial" charset="0"/>
              </a:rPr>
              <a:t>Triglycerides</a:t>
            </a:r>
            <a:endParaRPr lang="en-US" sz="1000" b="1"/>
          </a:p>
        </p:txBody>
      </p:sp>
      <p:sp>
        <p:nvSpPr>
          <p:cNvPr id="181287" name="Text Box 39"/>
          <p:cNvSpPr txBox="1">
            <a:spLocks noChangeArrowheads="1"/>
          </p:cNvSpPr>
          <p:nvPr/>
        </p:nvSpPr>
        <p:spPr bwMode="auto">
          <a:xfrm>
            <a:off x="4502150" y="5230813"/>
            <a:ext cx="1454150" cy="341312"/>
          </a:xfrm>
          <a:prstGeom prst="rect">
            <a:avLst/>
          </a:prstGeom>
          <a:noFill/>
          <a:ln w="9525">
            <a:noFill/>
            <a:miter lim="800000"/>
            <a:headEnd/>
            <a:tailEnd/>
          </a:ln>
          <a:effectLst/>
        </p:spPr>
        <p:txBody>
          <a:bodyPr wrap="none" lIns="0" tIns="0" rIns="0" bIns="0">
            <a:prstTxWarp prst="textNoShape">
              <a:avLst/>
            </a:prstTxWarp>
          </a:bodyPr>
          <a:lstStyle/>
          <a:p>
            <a:pPr algn="ctr"/>
            <a:r>
              <a:rPr lang="en-US" sz="1000" b="1">
                <a:latin typeface="Arial" charset="0"/>
              </a:rPr>
              <a:t>Chylomicrons (protein-</a:t>
            </a:r>
          </a:p>
          <a:p>
            <a:pPr algn="ctr"/>
            <a:r>
              <a:rPr lang="en-US" sz="1000" b="1">
                <a:latin typeface="Arial" charset="0"/>
              </a:rPr>
              <a:t>coated globules)</a:t>
            </a:r>
            <a:endParaRPr lang="en-US" sz="1000" b="1"/>
          </a:p>
        </p:txBody>
      </p:sp>
      <p:sp>
        <p:nvSpPr>
          <p:cNvPr id="181288" name="Text Box 40"/>
          <p:cNvSpPr txBox="1">
            <a:spLocks noChangeArrowheads="1"/>
          </p:cNvSpPr>
          <p:nvPr/>
        </p:nvSpPr>
        <p:spPr bwMode="auto">
          <a:xfrm>
            <a:off x="6513513" y="4953000"/>
            <a:ext cx="1139825" cy="161925"/>
          </a:xfrm>
          <a:prstGeom prst="rect">
            <a:avLst/>
          </a:prstGeom>
          <a:noFill/>
          <a:ln w="9525">
            <a:noFill/>
            <a:miter lim="800000"/>
            <a:headEnd/>
            <a:tailEnd/>
          </a:ln>
          <a:effectLst/>
        </p:spPr>
        <p:txBody>
          <a:bodyPr wrap="none" lIns="0" tIns="0" rIns="0" bIns="0">
            <a:prstTxWarp prst="textNoShape">
              <a:avLst/>
            </a:prstTxWarp>
          </a:bodyPr>
          <a:lstStyle/>
          <a:p>
            <a:pPr algn="ctr"/>
            <a:r>
              <a:rPr lang="en-US" sz="1000" b="1">
                <a:latin typeface="Arial" charset="0"/>
              </a:rPr>
              <a:t>Amino acids</a:t>
            </a:r>
            <a:endParaRPr lang="en-US" sz="1000" b="1"/>
          </a:p>
        </p:txBody>
      </p:sp>
      <p:sp>
        <p:nvSpPr>
          <p:cNvPr id="181289" name="Text Box 41"/>
          <p:cNvSpPr txBox="1">
            <a:spLocks noChangeArrowheads="1"/>
          </p:cNvSpPr>
          <p:nvPr/>
        </p:nvSpPr>
        <p:spPr bwMode="auto">
          <a:xfrm>
            <a:off x="7143750" y="4210050"/>
            <a:ext cx="1246188" cy="555625"/>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FACILITATED</a:t>
            </a:r>
          </a:p>
          <a:p>
            <a:r>
              <a:rPr lang="en-US" sz="1200" b="1">
                <a:latin typeface="Arial" charset="0"/>
              </a:rPr>
              <a:t>DIFFUSION AND</a:t>
            </a:r>
          </a:p>
          <a:p>
            <a:r>
              <a:rPr lang="en-US" sz="1200" b="1">
                <a:latin typeface="Arial" charset="0"/>
              </a:rPr>
              <a:t>COTRANSPORT</a:t>
            </a:r>
            <a:endParaRPr lang="en-US" sz="1200" b="1"/>
          </a:p>
        </p:txBody>
      </p:sp>
      <p:sp>
        <p:nvSpPr>
          <p:cNvPr id="181290" name="Text Box 42"/>
          <p:cNvSpPr txBox="1">
            <a:spLocks noChangeArrowheads="1"/>
          </p:cNvSpPr>
          <p:nvPr/>
        </p:nvSpPr>
        <p:spPr bwMode="auto">
          <a:xfrm>
            <a:off x="7143750" y="5291138"/>
            <a:ext cx="1246188" cy="555625"/>
          </a:xfrm>
          <a:prstGeom prst="rect">
            <a:avLst/>
          </a:prstGeom>
          <a:noFill/>
          <a:ln w="9525">
            <a:noFill/>
            <a:miter lim="800000"/>
            <a:headEnd/>
            <a:tailEnd/>
          </a:ln>
          <a:effectLst/>
        </p:spPr>
        <p:txBody>
          <a:bodyPr wrap="none" lIns="0" tIns="0" rIns="0" bIns="0">
            <a:prstTxWarp prst="textNoShape">
              <a:avLst/>
            </a:prstTxWarp>
          </a:bodyPr>
          <a:lstStyle/>
          <a:p>
            <a:r>
              <a:rPr lang="en-US" sz="1200" b="1">
                <a:latin typeface="Arial" charset="0"/>
              </a:rPr>
              <a:t>FACILITATED</a:t>
            </a:r>
          </a:p>
          <a:p>
            <a:r>
              <a:rPr lang="en-US" sz="1200" b="1">
                <a:latin typeface="Arial" charset="0"/>
              </a:rPr>
              <a:t>DIFFUSION AND</a:t>
            </a:r>
          </a:p>
          <a:p>
            <a:r>
              <a:rPr lang="en-US" sz="1200" b="1">
                <a:latin typeface="Arial" charset="0"/>
              </a:rPr>
              <a:t>COTRANSPORT</a:t>
            </a:r>
            <a:endParaRPr lang="en-US" sz="1200" b="1"/>
          </a:p>
        </p:txBody>
      </p:sp>
      <p:sp>
        <p:nvSpPr>
          <p:cNvPr id="43" name="Text Box 14"/>
          <p:cNvSpPr txBox="1">
            <a:spLocks noChangeArrowheads="1"/>
          </p:cNvSpPr>
          <p:nvPr/>
        </p:nvSpPr>
        <p:spPr bwMode="auto">
          <a:xfrm>
            <a:off x="3729038" y="2392363"/>
            <a:ext cx="844550" cy="387350"/>
          </a:xfrm>
          <a:prstGeom prst="rect">
            <a:avLst/>
          </a:prstGeom>
          <a:noFill/>
          <a:ln w="9525">
            <a:noFill/>
            <a:miter lim="800000"/>
            <a:headEnd/>
            <a:tailEnd/>
          </a:ln>
          <a:effectLst/>
        </p:spPr>
        <p:txBody>
          <a:bodyPr wrap="none" lIns="0" tIns="0" rIns="0" bIns="0">
            <a:prstTxWarp prst="textNoShape">
              <a:avLst/>
            </a:prstTxWarp>
          </a:bodyPr>
          <a:lstStyle/>
          <a:p>
            <a:r>
              <a:rPr lang="en-US" sz="1200" b="1" dirty="0" smtClean="0">
                <a:latin typeface="Arial" charset="0"/>
              </a:rPr>
              <a:t>Pancreatic</a:t>
            </a:r>
          </a:p>
          <a:p>
            <a:r>
              <a:rPr lang="en-US" sz="1200" b="1" dirty="0" err="1" smtClean="0">
                <a:latin typeface="Arial" charset="0"/>
                <a:sym typeface="Symbol" charset="2"/>
              </a:rPr>
              <a:t>α</a:t>
            </a:r>
            <a:r>
              <a:rPr lang="en-US" sz="1200" b="1" dirty="0" smtClean="0">
                <a:latin typeface="Arial" charset="0"/>
              </a:rPr>
              <a:t>-amylase</a:t>
            </a:r>
            <a:endParaRPr lang="en-US" sz="1200" b="1" dirty="0"/>
          </a:p>
        </p:txBody>
      </p:sp>
      <p:sp>
        <p:nvSpPr>
          <p:cNvPr id="44" name="Slide Number Placeholder 43"/>
          <p:cNvSpPr>
            <a:spLocks noGrp="1"/>
          </p:cNvSpPr>
          <p:nvPr>
            <p:ph type="sldNum" sz="quarter" idx="12"/>
          </p:nvPr>
        </p:nvSpPr>
        <p:spPr/>
        <p:txBody>
          <a:bodyPr/>
          <a:lstStyle/>
          <a:p>
            <a:pPr>
              <a:defRPr/>
            </a:pPr>
            <a:fld id="{9F85E41C-0983-F14C-B017-1854363BD371}" type="slidenum">
              <a:rPr lang="en-US" smtClean="0"/>
              <a:pPr>
                <a:defRPr/>
              </a:pPr>
              <a:t>46</a:t>
            </a:fld>
            <a:endParaRPr lang="en-US"/>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02-18 at 12.39.25 PM.png"/>
          <p:cNvPicPr>
            <a:picLocks noChangeAspect="1"/>
          </p:cNvPicPr>
          <p:nvPr/>
        </p:nvPicPr>
        <p:blipFill>
          <a:blip r:embed="rId2"/>
          <a:stretch>
            <a:fillRect/>
          </a:stretch>
        </p:blipFill>
        <p:spPr>
          <a:xfrm>
            <a:off x="228600" y="685800"/>
            <a:ext cx="5105401" cy="3340783"/>
          </a:xfrm>
          <a:prstGeom prst="rect">
            <a:avLst/>
          </a:prstGeom>
        </p:spPr>
      </p:pic>
      <p:sp>
        <p:nvSpPr>
          <p:cNvPr id="5" name="TextBox 4"/>
          <p:cNvSpPr txBox="1"/>
          <p:nvPr/>
        </p:nvSpPr>
        <p:spPr>
          <a:xfrm>
            <a:off x="5410200" y="838200"/>
            <a:ext cx="3733800" cy="3416320"/>
          </a:xfrm>
          <a:prstGeom prst="rect">
            <a:avLst/>
          </a:prstGeom>
          <a:noFill/>
        </p:spPr>
        <p:txBody>
          <a:bodyPr wrap="square" rtlCol="0">
            <a:spAutoFit/>
          </a:bodyPr>
          <a:lstStyle/>
          <a:p>
            <a:r>
              <a:rPr lang="es-ES_tradnl" dirty="0" smtClean="0">
                <a:solidFill>
                  <a:srgbClr val="FF0000"/>
                </a:solidFill>
              </a:rPr>
              <a:t>Error!!!!</a:t>
            </a:r>
          </a:p>
          <a:p>
            <a:endParaRPr lang="es-ES_tradnl" dirty="0" smtClean="0"/>
          </a:p>
          <a:p>
            <a:r>
              <a:rPr lang="es-ES_tradnl" dirty="0" smtClean="0"/>
              <a:t>Di- </a:t>
            </a:r>
            <a:r>
              <a:rPr lang="es-ES_tradnl" dirty="0" err="1" smtClean="0"/>
              <a:t>and</a:t>
            </a:r>
            <a:r>
              <a:rPr lang="es-ES_tradnl" dirty="0" smtClean="0"/>
              <a:t> </a:t>
            </a:r>
            <a:r>
              <a:rPr lang="es-ES_tradnl" dirty="0" err="1" smtClean="0"/>
              <a:t>Trisaccharides</a:t>
            </a:r>
            <a:r>
              <a:rPr lang="es-ES_tradnl" dirty="0" smtClean="0"/>
              <a:t> are NOT </a:t>
            </a:r>
            <a:r>
              <a:rPr lang="es-ES_tradnl" dirty="0" err="1" smtClean="0"/>
              <a:t>taken</a:t>
            </a:r>
            <a:r>
              <a:rPr lang="es-ES_tradnl" dirty="0" smtClean="0"/>
              <a:t> up by </a:t>
            </a:r>
            <a:r>
              <a:rPr lang="es-ES_tradnl" dirty="0" err="1" smtClean="0"/>
              <a:t>the</a:t>
            </a:r>
            <a:r>
              <a:rPr lang="es-ES_tradnl" dirty="0" smtClean="0"/>
              <a:t> intestinal </a:t>
            </a:r>
            <a:r>
              <a:rPr lang="es-ES_tradnl" dirty="0" err="1" smtClean="0"/>
              <a:t>cells</a:t>
            </a:r>
            <a:r>
              <a:rPr lang="es-ES_tradnl" dirty="0" smtClean="0"/>
              <a:t>. </a:t>
            </a:r>
            <a:r>
              <a:rPr lang="es-ES_tradnl" dirty="0" err="1" smtClean="0"/>
              <a:t>They</a:t>
            </a:r>
            <a:r>
              <a:rPr lang="es-ES_tradnl" dirty="0" smtClean="0"/>
              <a:t> are </a:t>
            </a:r>
            <a:r>
              <a:rPr lang="es-ES_tradnl" dirty="0" err="1" smtClean="0"/>
              <a:t>first</a:t>
            </a:r>
            <a:r>
              <a:rPr lang="es-ES_tradnl" dirty="0" smtClean="0"/>
              <a:t> broken up by </a:t>
            </a:r>
            <a:r>
              <a:rPr lang="es-ES_tradnl" dirty="0" err="1" smtClean="0"/>
              <a:t>membrane</a:t>
            </a:r>
            <a:r>
              <a:rPr lang="es-ES_tradnl" dirty="0" smtClean="0"/>
              <a:t>-</a:t>
            </a:r>
            <a:r>
              <a:rPr lang="es-ES_tradnl" dirty="0" err="1" smtClean="0"/>
              <a:t>bound</a:t>
            </a:r>
            <a:r>
              <a:rPr lang="es-ES_tradnl" dirty="0" smtClean="0"/>
              <a:t> </a:t>
            </a:r>
            <a:r>
              <a:rPr lang="es-ES_tradnl" dirty="0" err="1" smtClean="0"/>
              <a:t>enzymes</a:t>
            </a:r>
            <a:r>
              <a:rPr lang="es-ES_tradnl" dirty="0" smtClean="0"/>
              <a:t> </a:t>
            </a:r>
            <a:r>
              <a:rPr lang="es-ES_tradnl" dirty="0" err="1" smtClean="0"/>
              <a:t>into</a:t>
            </a:r>
            <a:r>
              <a:rPr lang="es-ES_tradnl" dirty="0" smtClean="0"/>
              <a:t> </a:t>
            </a:r>
            <a:r>
              <a:rPr lang="es-ES_tradnl" dirty="0" err="1" smtClean="0"/>
              <a:t>monosaccharides</a:t>
            </a:r>
            <a:r>
              <a:rPr lang="es-ES_tradnl" dirty="0" smtClean="0"/>
              <a:t>. </a:t>
            </a:r>
            <a:endParaRPr lang="es-ES_tradnl" dirty="0"/>
          </a:p>
        </p:txBody>
      </p:sp>
      <p:sp>
        <p:nvSpPr>
          <p:cNvPr id="6" name="Slide Number Placeholder 5"/>
          <p:cNvSpPr>
            <a:spLocks noGrp="1"/>
          </p:cNvSpPr>
          <p:nvPr>
            <p:ph type="sldNum" sz="quarter" idx="12"/>
          </p:nvPr>
        </p:nvSpPr>
        <p:spPr/>
        <p:txBody>
          <a:bodyPr/>
          <a:lstStyle/>
          <a:p>
            <a:pPr>
              <a:defRPr/>
            </a:pPr>
            <a:fld id="{FF698C37-25A4-D84B-8BB9-858282E308C2}" type="slidenum">
              <a:rPr lang="en-US" smtClean="0"/>
              <a:pPr>
                <a:defRPr/>
              </a:pPr>
              <a:t>47</a:t>
            </a:fld>
            <a:endParaRPr lang="en-US"/>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14850" y="0"/>
            <a:ext cx="4629150" cy="3427047"/>
          </a:xfrm>
          <a:prstGeom prst="rect">
            <a:avLst/>
          </a:prstGeom>
        </p:spPr>
      </p:pic>
      <p:sp>
        <p:nvSpPr>
          <p:cNvPr id="5" name="TextBox 4"/>
          <p:cNvSpPr txBox="1"/>
          <p:nvPr/>
        </p:nvSpPr>
        <p:spPr>
          <a:xfrm>
            <a:off x="228600" y="2057400"/>
            <a:ext cx="1344388" cy="461665"/>
          </a:xfrm>
          <a:prstGeom prst="rect">
            <a:avLst/>
          </a:prstGeom>
          <a:noFill/>
        </p:spPr>
        <p:txBody>
          <a:bodyPr wrap="none" rtlCol="0">
            <a:spAutoFit/>
          </a:bodyPr>
          <a:lstStyle/>
          <a:p>
            <a:r>
              <a:rPr lang="es-ES_tradnl" dirty="0" err="1" smtClean="0"/>
              <a:t>Sucrose</a:t>
            </a:r>
            <a:endParaRPr lang="es-ES_tradnl" dirty="0"/>
          </a:p>
        </p:txBody>
      </p:sp>
      <p:pic>
        <p:nvPicPr>
          <p:cNvPr id="8" name="Picture 7"/>
          <p:cNvPicPr>
            <a:picLocks noChangeAspect="1"/>
          </p:cNvPicPr>
          <p:nvPr/>
        </p:nvPicPr>
        <p:blipFill>
          <a:blip r:embed="rId3"/>
          <a:stretch>
            <a:fillRect/>
          </a:stretch>
        </p:blipFill>
        <p:spPr>
          <a:xfrm>
            <a:off x="2209800" y="4546795"/>
            <a:ext cx="2952750" cy="2311205"/>
          </a:xfrm>
          <a:prstGeom prst="rect">
            <a:avLst/>
          </a:prstGeom>
        </p:spPr>
      </p:pic>
      <p:cxnSp>
        <p:nvCxnSpPr>
          <p:cNvPr id="10" name="Straight Arrow Connector 9"/>
          <p:cNvCxnSpPr/>
          <p:nvPr/>
        </p:nvCxnSpPr>
        <p:spPr bwMode="auto">
          <a:xfrm rot="16200000" flipH="1">
            <a:off x="685800" y="2667000"/>
            <a:ext cx="2057400" cy="1905000"/>
          </a:xfrm>
          <a:prstGeom prst="straightConnector1">
            <a:avLst/>
          </a:prstGeom>
          <a:solidFill>
            <a:schemeClr val="accent1"/>
          </a:solidFill>
          <a:ln w="31750" cap="flat" cmpd="sng" algn="ctr">
            <a:solidFill>
              <a:schemeClr val="tx1">
                <a:alpha val="99000"/>
              </a:schemeClr>
            </a:solidFill>
            <a:prstDash val="solid"/>
            <a:round/>
            <a:headEnd type="none" w="med" len="med"/>
            <a:tailEnd type="arrow"/>
          </a:ln>
          <a:effectLst/>
        </p:spPr>
      </p:cxnSp>
      <p:cxnSp>
        <p:nvCxnSpPr>
          <p:cNvPr id="12" name="Straight Arrow Connector 11"/>
          <p:cNvCxnSpPr/>
          <p:nvPr/>
        </p:nvCxnSpPr>
        <p:spPr bwMode="auto">
          <a:xfrm rot="5400000" flipH="1" flipV="1">
            <a:off x="2438400" y="4038600"/>
            <a:ext cx="838200" cy="228600"/>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sp>
        <p:nvSpPr>
          <p:cNvPr id="13" name="TextBox 12"/>
          <p:cNvSpPr txBox="1"/>
          <p:nvPr/>
        </p:nvSpPr>
        <p:spPr>
          <a:xfrm>
            <a:off x="2286000" y="3200400"/>
            <a:ext cx="2886577" cy="461665"/>
          </a:xfrm>
          <a:prstGeom prst="rect">
            <a:avLst/>
          </a:prstGeom>
          <a:noFill/>
        </p:spPr>
        <p:txBody>
          <a:bodyPr wrap="none" rtlCol="0">
            <a:spAutoFit/>
          </a:bodyPr>
          <a:lstStyle/>
          <a:p>
            <a:r>
              <a:rPr lang="es-ES_tradnl" dirty="0" err="1" smtClean="0"/>
              <a:t>Glucose</a:t>
            </a:r>
            <a:r>
              <a:rPr lang="es-ES_tradnl" dirty="0" smtClean="0"/>
              <a:t> + </a:t>
            </a:r>
            <a:r>
              <a:rPr lang="es-ES_tradnl" dirty="0" err="1" smtClean="0"/>
              <a:t>Fructose</a:t>
            </a:r>
            <a:endParaRPr lang="es-ES_tradnl" dirty="0"/>
          </a:p>
        </p:txBody>
      </p:sp>
      <p:cxnSp>
        <p:nvCxnSpPr>
          <p:cNvPr id="15" name="Straight Arrow Connector 14"/>
          <p:cNvCxnSpPr/>
          <p:nvPr/>
        </p:nvCxnSpPr>
        <p:spPr bwMode="auto">
          <a:xfrm rot="16200000" flipH="1">
            <a:off x="2933700" y="4533900"/>
            <a:ext cx="1981200" cy="685800"/>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sp>
        <p:nvSpPr>
          <p:cNvPr id="9" name="Slide Number Placeholder 8"/>
          <p:cNvSpPr>
            <a:spLocks noGrp="1"/>
          </p:cNvSpPr>
          <p:nvPr>
            <p:ph type="sldNum" sz="quarter" idx="12"/>
          </p:nvPr>
        </p:nvSpPr>
        <p:spPr/>
        <p:txBody>
          <a:bodyPr/>
          <a:lstStyle/>
          <a:p>
            <a:pPr>
              <a:defRPr/>
            </a:pPr>
            <a:fld id="{FF698C37-25A4-D84B-8BB9-858282E308C2}" type="slidenum">
              <a:rPr lang="en-US" smtClean="0"/>
              <a:pPr>
                <a:defRPr/>
              </a:pPr>
              <a:t>48</a:t>
            </a:fld>
            <a:endParaRPr lang="en-US"/>
          </a:p>
        </p:txBody>
      </p:sp>
      <p:sp>
        <p:nvSpPr>
          <p:cNvPr id="2" name="TextBox 1"/>
          <p:cNvSpPr txBox="1"/>
          <p:nvPr/>
        </p:nvSpPr>
        <p:spPr>
          <a:xfrm>
            <a:off x="1828800" y="4648200"/>
            <a:ext cx="1634432" cy="461665"/>
          </a:xfrm>
          <a:prstGeom prst="rect">
            <a:avLst/>
          </a:prstGeom>
          <a:noFill/>
        </p:spPr>
        <p:txBody>
          <a:bodyPr wrap="none" rtlCol="0">
            <a:spAutoFit/>
          </a:bodyPr>
          <a:lstStyle/>
          <a:p>
            <a:r>
              <a:rPr lang="en-US" dirty="0" smtClean="0"/>
              <a:t>SUCRASE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85800"/>
            <a:ext cx="1703411" cy="830997"/>
          </a:xfrm>
          <a:prstGeom prst="rect">
            <a:avLst/>
          </a:prstGeom>
          <a:noFill/>
        </p:spPr>
        <p:txBody>
          <a:bodyPr wrap="none" rtlCol="0">
            <a:spAutoFit/>
          </a:bodyPr>
          <a:lstStyle/>
          <a:p>
            <a:r>
              <a:rPr lang="es-ES_tradnl" dirty="0" err="1"/>
              <a:t>p</a:t>
            </a:r>
            <a:r>
              <a:rPr lang="es-ES_tradnl" dirty="0" err="1" smtClean="0"/>
              <a:t>hysical</a:t>
            </a:r>
            <a:endParaRPr lang="es-ES_tradnl" dirty="0" smtClean="0"/>
          </a:p>
          <a:p>
            <a:r>
              <a:rPr lang="es-ES_tradnl" dirty="0" err="1" smtClean="0"/>
              <a:t>processing</a:t>
            </a:r>
            <a:endParaRPr lang="es-ES_tradnl" dirty="0"/>
          </a:p>
        </p:txBody>
      </p:sp>
      <p:sp>
        <p:nvSpPr>
          <p:cNvPr id="6" name="TextBox 5"/>
          <p:cNvSpPr txBox="1"/>
          <p:nvPr/>
        </p:nvSpPr>
        <p:spPr>
          <a:xfrm>
            <a:off x="2209800" y="457200"/>
            <a:ext cx="1626166" cy="1200328"/>
          </a:xfrm>
          <a:prstGeom prst="rect">
            <a:avLst/>
          </a:prstGeom>
          <a:noFill/>
        </p:spPr>
        <p:txBody>
          <a:bodyPr wrap="none" rtlCol="0">
            <a:spAutoFit/>
          </a:bodyPr>
          <a:lstStyle/>
          <a:p>
            <a:r>
              <a:rPr lang="es-ES_tradnl" dirty="0" err="1" smtClean="0"/>
              <a:t>luminal</a:t>
            </a:r>
            <a:r>
              <a:rPr lang="es-ES_tradnl" dirty="0" smtClean="0"/>
              <a:t> </a:t>
            </a:r>
          </a:p>
          <a:p>
            <a:r>
              <a:rPr lang="es-ES_tradnl" dirty="0" err="1" smtClean="0"/>
              <a:t>enzymatic</a:t>
            </a:r>
            <a:r>
              <a:rPr lang="es-ES_tradnl" dirty="0" smtClean="0"/>
              <a:t> </a:t>
            </a:r>
          </a:p>
          <a:p>
            <a:r>
              <a:rPr lang="es-ES_tradnl" dirty="0" err="1" smtClean="0"/>
              <a:t>digestion</a:t>
            </a:r>
            <a:endParaRPr lang="es-ES_tradnl" dirty="0"/>
          </a:p>
        </p:txBody>
      </p:sp>
      <p:sp>
        <p:nvSpPr>
          <p:cNvPr id="8" name="TextBox 7"/>
          <p:cNvSpPr txBox="1"/>
          <p:nvPr/>
        </p:nvSpPr>
        <p:spPr>
          <a:xfrm>
            <a:off x="4419600" y="457200"/>
            <a:ext cx="1649159" cy="1200328"/>
          </a:xfrm>
          <a:prstGeom prst="rect">
            <a:avLst/>
          </a:prstGeom>
          <a:noFill/>
        </p:spPr>
        <p:txBody>
          <a:bodyPr wrap="none" rtlCol="0">
            <a:spAutoFit/>
          </a:bodyPr>
          <a:lstStyle/>
          <a:p>
            <a:r>
              <a:rPr lang="es-ES_tradnl" dirty="0" err="1" smtClean="0"/>
              <a:t>membrane</a:t>
            </a:r>
            <a:endParaRPr lang="es-ES_tradnl" dirty="0" smtClean="0"/>
          </a:p>
          <a:p>
            <a:r>
              <a:rPr lang="es-ES_tradnl" dirty="0" err="1" smtClean="0"/>
              <a:t>enzymatic</a:t>
            </a:r>
            <a:r>
              <a:rPr lang="es-ES_tradnl" dirty="0" smtClean="0"/>
              <a:t> </a:t>
            </a:r>
          </a:p>
          <a:p>
            <a:r>
              <a:rPr lang="es-ES_tradnl" dirty="0" err="1" smtClean="0"/>
              <a:t>digestion</a:t>
            </a:r>
            <a:endParaRPr lang="es-ES_tradnl" dirty="0"/>
          </a:p>
        </p:txBody>
      </p:sp>
      <p:sp>
        <p:nvSpPr>
          <p:cNvPr id="9" name="TextBox 8"/>
          <p:cNvSpPr txBox="1"/>
          <p:nvPr/>
        </p:nvSpPr>
        <p:spPr>
          <a:xfrm>
            <a:off x="6459251" y="685800"/>
            <a:ext cx="2684749" cy="461665"/>
          </a:xfrm>
          <a:prstGeom prst="rect">
            <a:avLst/>
          </a:prstGeom>
          <a:noFill/>
        </p:spPr>
        <p:txBody>
          <a:bodyPr wrap="none" rtlCol="0">
            <a:spAutoFit/>
          </a:bodyPr>
          <a:lstStyle/>
          <a:p>
            <a:r>
              <a:rPr lang="es-ES_tradnl" dirty="0" err="1" smtClean="0"/>
              <a:t>uptake</a:t>
            </a:r>
            <a:r>
              <a:rPr lang="es-ES_tradnl" dirty="0" smtClean="0"/>
              <a:t>/</a:t>
            </a:r>
            <a:r>
              <a:rPr lang="es-ES_tradnl" dirty="0" err="1" smtClean="0"/>
              <a:t>transport</a:t>
            </a:r>
            <a:endParaRPr lang="es-ES_tradnl" dirty="0"/>
          </a:p>
        </p:txBody>
      </p:sp>
      <p:sp>
        <p:nvSpPr>
          <p:cNvPr id="10" name="Right Arrow 9"/>
          <p:cNvSpPr/>
          <p:nvPr/>
        </p:nvSpPr>
        <p:spPr bwMode="auto">
          <a:xfrm>
            <a:off x="1600200" y="838200"/>
            <a:ext cx="551180" cy="424180"/>
          </a:xfrm>
          <a:prstGeom prst="rightArrow">
            <a:avLst/>
          </a:prstGeom>
          <a:solidFill>
            <a:schemeClr val="accent1"/>
          </a:solidFill>
          <a:ln w="9525" cap="flat" cmpd="sng" algn="ctr">
            <a:solidFill>
              <a:schemeClr val="tx1"/>
            </a:solidFill>
            <a:prstDash val="solid"/>
            <a:round/>
            <a:headEnd type="none" w="med" len="med"/>
            <a:tailEnd type="none" w="med" len="med"/>
          </a:ln>
          <a:effectLst/>
        </p:spPr>
      </p:sp>
      <p:sp>
        <p:nvSpPr>
          <p:cNvPr id="12" name="Right Arrow 11"/>
          <p:cNvSpPr/>
          <p:nvPr/>
        </p:nvSpPr>
        <p:spPr bwMode="auto">
          <a:xfrm>
            <a:off x="3810000" y="914400"/>
            <a:ext cx="551180" cy="424180"/>
          </a:xfrm>
          <a:prstGeom prst="rightArrow">
            <a:avLst/>
          </a:prstGeom>
          <a:solidFill>
            <a:schemeClr val="accent1"/>
          </a:solidFill>
          <a:ln w="9525" cap="flat" cmpd="sng" algn="ctr">
            <a:solidFill>
              <a:schemeClr val="tx1"/>
            </a:solidFill>
            <a:prstDash val="solid"/>
            <a:round/>
            <a:headEnd type="none" w="med" len="med"/>
            <a:tailEnd type="none" w="med" len="med"/>
          </a:ln>
          <a:effectLst/>
        </p:spPr>
      </p:sp>
      <p:sp>
        <p:nvSpPr>
          <p:cNvPr id="13" name="Right Arrow 12"/>
          <p:cNvSpPr/>
          <p:nvPr/>
        </p:nvSpPr>
        <p:spPr bwMode="auto">
          <a:xfrm>
            <a:off x="5943600" y="762000"/>
            <a:ext cx="551180" cy="424180"/>
          </a:xfrm>
          <a:prstGeom prst="rightArrow">
            <a:avLst/>
          </a:prstGeom>
          <a:solidFill>
            <a:schemeClr val="accent1"/>
          </a:solidFill>
          <a:ln w="9525" cap="flat" cmpd="sng" algn="ctr">
            <a:solidFill>
              <a:schemeClr val="tx1"/>
            </a:solidFill>
            <a:prstDash val="solid"/>
            <a:round/>
            <a:headEnd type="none" w="med" len="med"/>
            <a:tailEnd type="none" w="med" len="med"/>
          </a:ln>
          <a:effectLst/>
        </p:spPr>
      </p:sp>
      <p:sp>
        <p:nvSpPr>
          <p:cNvPr id="11" name="TextBox 10"/>
          <p:cNvSpPr txBox="1"/>
          <p:nvPr/>
        </p:nvSpPr>
        <p:spPr>
          <a:xfrm>
            <a:off x="2286000" y="1905000"/>
            <a:ext cx="1523999" cy="3970318"/>
          </a:xfrm>
          <a:prstGeom prst="rect">
            <a:avLst/>
          </a:prstGeom>
          <a:noFill/>
        </p:spPr>
        <p:txBody>
          <a:bodyPr wrap="square" rtlCol="0">
            <a:spAutoFit/>
          </a:bodyPr>
          <a:lstStyle/>
          <a:p>
            <a:r>
              <a:rPr lang="es-ES_tradnl" sz="1800" dirty="0" err="1" smtClean="0"/>
              <a:t>enzymes</a:t>
            </a:r>
            <a:r>
              <a:rPr lang="es-ES_tradnl" sz="1800" dirty="0" smtClean="0"/>
              <a:t> </a:t>
            </a:r>
            <a:r>
              <a:rPr lang="es-ES_tradnl" sz="1800" dirty="0" err="1" smtClean="0"/>
              <a:t>secreted</a:t>
            </a:r>
            <a:r>
              <a:rPr lang="es-ES_tradnl" sz="1800" dirty="0" smtClean="0"/>
              <a:t> by</a:t>
            </a:r>
          </a:p>
          <a:p>
            <a:r>
              <a:rPr lang="es-ES_tradnl" sz="1800" dirty="0" err="1" smtClean="0"/>
              <a:t>salivary</a:t>
            </a:r>
            <a:r>
              <a:rPr lang="es-ES_tradnl" sz="1800" dirty="0" smtClean="0"/>
              <a:t> </a:t>
            </a:r>
            <a:r>
              <a:rPr lang="es-ES_tradnl" sz="1800" dirty="0" err="1" smtClean="0"/>
              <a:t>glands</a:t>
            </a:r>
            <a:endParaRPr lang="es-ES_tradnl" sz="1800" dirty="0" smtClean="0"/>
          </a:p>
          <a:p>
            <a:r>
              <a:rPr lang="es-ES_tradnl" sz="1800" dirty="0" smtClean="0"/>
              <a:t>(</a:t>
            </a:r>
            <a:r>
              <a:rPr lang="es-ES_tradnl" sz="1800" dirty="0" err="1" smtClean="0">
                <a:solidFill>
                  <a:srgbClr val="0000FF"/>
                </a:solidFill>
              </a:rPr>
              <a:t>amylase</a:t>
            </a:r>
            <a:r>
              <a:rPr lang="es-ES_tradnl" sz="1800" dirty="0" smtClean="0">
                <a:solidFill>
                  <a:srgbClr val="0000FF"/>
                </a:solidFill>
              </a:rPr>
              <a:t>,</a:t>
            </a:r>
          </a:p>
          <a:p>
            <a:r>
              <a:rPr lang="es-ES_tradnl" sz="1800" dirty="0" err="1" smtClean="0">
                <a:solidFill>
                  <a:srgbClr val="0000FF"/>
                </a:solidFill>
              </a:rPr>
              <a:t>lipase</a:t>
            </a:r>
            <a:r>
              <a:rPr lang="es-ES_tradnl" sz="1800" dirty="0" smtClean="0"/>
              <a:t>)</a:t>
            </a:r>
          </a:p>
          <a:p>
            <a:r>
              <a:rPr lang="es-ES_tradnl" sz="1800" dirty="0" err="1" smtClean="0"/>
              <a:t>stomach</a:t>
            </a:r>
            <a:r>
              <a:rPr lang="es-ES_tradnl" sz="1800" dirty="0" smtClean="0"/>
              <a:t> (</a:t>
            </a:r>
            <a:r>
              <a:rPr lang="es-ES_tradnl" sz="1800" dirty="0" err="1" smtClean="0">
                <a:solidFill>
                  <a:srgbClr val="0000FF"/>
                </a:solidFill>
              </a:rPr>
              <a:t>pepsin</a:t>
            </a:r>
            <a:r>
              <a:rPr lang="es-ES_tradnl" sz="1800" dirty="0" smtClean="0"/>
              <a:t>)</a:t>
            </a:r>
          </a:p>
          <a:p>
            <a:r>
              <a:rPr lang="es-ES_tradnl" sz="1800" dirty="0" err="1" smtClean="0"/>
              <a:t>pancreas</a:t>
            </a:r>
            <a:endParaRPr lang="es-ES_tradnl" sz="1800" dirty="0" smtClean="0"/>
          </a:p>
          <a:p>
            <a:r>
              <a:rPr lang="es-ES_tradnl" sz="1800" dirty="0" smtClean="0"/>
              <a:t>(</a:t>
            </a:r>
            <a:r>
              <a:rPr lang="es-ES_tradnl" sz="1800" dirty="0" err="1" smtClean="0">
                <a:solidFill>
                  <a:srgbClr val="0000FF"/>
                </a:solidFill>
              </a:rPr>
              <a:t>amylase</a:t>
            </a:r>
            <a:r>
              <a:rPr lang="es-ES_tradnl" sz="1800" dirty="0" smtClean="0">
                <a:solidFill>
                  <a:srgbClr val="0000FF"/>
                </a:solidFill>
              </a:rPr>
              <a:t>,</a:t>
            </a:r>
          </a:p>
          <a:p>
            <a:r>
              <a:rPr lang="es-ES_tradnl" sz="1800" dirty="0" err="1" smtClean="0">
                <a:solidFill>
                  <a:srgbClr val="0000FF"/>
                </a:solidFill>
              </a:rPr>
              <a:t>trypsin</a:t>
            </a:r>
            <a:r>
              <a:rPr lang="es-ES_tradnl" sz="1800" dirty="0" smtClean="0">
                <a:solidFill>
                  <a:srgbClr val="0000FF"/>
                </a:solidFill>
              </a:rPr>
              <a:t>,</a:t>
            </a:r>
          </a:p>
          <a:p>
            <a:r>
              <a:rPr lang="es-ES_tradnl" sz="1800" dirty="0" err="1" smtClean="0">
                <a:solidFill>
                  <a:srgbClr val="0000FF"/>
                </a:solidFill>
              </a:rPr>
              <a:t>lipase</a:t>
            </a:r>
            <a:r>
              <a:rPr lang="es-ES_tradnl" sz="1800" dirty="0" smtClean="0"/>
              <a:t>) </a:t>
            </a:r>
          </a:p>
          <a:p>
            <a:endParaRPr lang="es-ES_tradnl" sz="1800" dirty="0" smtClean="0"/>
          </a:p>
          <a:p>
            <a:endParaRPr lang="es-ES_tradnl" sz="1800" dirty="0"/>
          </a:p>
        </p:txBody>
      </p:sp>
      <p:sp>
        <p:nvSpPr>
          <p:cNvPr id="14" name="TextBox 13"/>
          <p:cNvSpPr txBox="1"/>
          <p:nvPr/>
        </p:nvSpPr>
        <p:spPr>
          <a:xfrm>
            <a:off x="4495800" y="2057400"/>
            <a:ext cx="1523999" cy="2585323"/>
          </a:xfrm>
          <a:prstGeom prst="rect">
            <a:avLst/>
          </a:prstGeom>
          <a:noFill/>
        </p:spPr>
        <p:txBody>
          <a:bodyPr wrap="square" rtlCol="0">
            <a:spAutoFit/>
          </a:bodyPr>
          <a:lstStyle/>
          <a:p>
            <a:r>
              <a:rPr lang="es-ES_tradnl" sz="1800" dirty="0" err="1" smtClean="0"/>
              <a:t>enzymes</a:t>
            </a:r>
            <a:r>
              <a:rPr lang="es-ES_tradnl" sz="1800" dirty="0" smtClean="0"/>
              <a:t> </a:t>
            </a:r>
            <a:r>
              <a:rPr lang="es-ES_tradnl" sz="1800" dirty="0" err="1" smtClean="0"/>
              <a:t>attached</a:t>
            </a:r>
            <a:r>
              <a:rPr lang="es-ES_tradnl" sz="1800" dirty="0" smtClean="0"/>
              <a:t> </a:t>
            </a:r>
            <a:r>
              <a:rPr lang="es-ES_tradnl" sz="1800" dirty="0" err="1" smtClean="0"/>
              <a:t>to</a:t>
            </a:r>
            <a:r>
              <a:rPr lang="es-ES_tradnl" sz="1800" dirty="0" smtClean="0"/>
              <a:t> </a:t>
            </a:r>
            <a:r>
              <a:rPr lang="es-ES_tradnl" sz="1800" dirty="0" err="1" smtClean="0"/>
              <a:t>the</a:t>
            </a:r>
            <a:r>
              <a:rPr lang="es-ES_tradnl" sz="1800" dirty="0" smtClean="0"/>
              <a:t> </a:t>
            </a:r>
            <a:r>
              <a:rPr lang="es-ES_tradnl" sz="1800" dirty="0" err="1" smtClean="0"/>
              <a:t>brush</a:t>
            </a:r>
            <a:r>
              <a:rPr lang="es-ES_tradnl" sz="1800" dirty="0" smtClean="0"/>
              <a:t>-</a:t>
            </a:r>
            <a:r>
              <a:rPr lang="es-ES_tradnl" sz="1800" dirty="0" err="1" smtClean="0"/>
              <a:t>border</a:t>
            </a:r>
            <a:r>
              <a:rPr lang="es-ES_tradnl" sz="1800" dirty="0" smtClean="0"/>
              <a:t> </a:t>
            </a:r>
            <a:r>
              <a:rPr lang="es-ES_tradnl" sz="1800" dirty="0" err="1" smtClean="0"/>
              <a:t>of</a:t>
            </a:r>
            <a:r>
              <a:rPr lang="es-ES_tradnl" sz="1800" dirty="0" smtClean="0"/>
              <a:t> intestinal </a:t>
            </a:r>
            <a:r>
              <a:rPr lang="es-ES_tradnl" sz="1800" dirty="0" err="1" smtClean="0"/>
              <a:t>cells</a:t>
            </a:r>
            <a:endParaRPr lang="es-ES_tradnl" sz="1800" dirty="0" smtClean="0"/>
          </a:p>
          <a:p>
            <a:r>
              <a:rPr lang="es-ES_tradnl" sz="1800" dirty="0" smtClean="0"/>
              <a:t>(</a:t>
            </a:r>
            <a:r>
              <a:rPr lang="es-ES_tradnl" sz="1800" dirty="0" smtClean="0">
                <a:solidFill>
                  <a:srgbClr val="0000FF"/>
                </a:solidFill>
              </a:rPr>
              <a:t>lactase, </a:t>
            </a:r>
            <a:r>
              <a:rPr lang="es-ES_tradnl" sz="1800" dirty="0" err="1" smtClean="0">
                <a:solidFill>
                  <a:srgbClr val="0000FF"/>
                </a:solidFill>
              </a:rPr>
              <a:t>sucrase</a:t>
            </a:r>
            <a:r>
              <a:rPr lang="es-ES_tradnl" sz="1800" dirty="0" smtClean="0"/>
              <a:t>)</a:t>
            </a:r>
          </a:p>
          <a:p>
            <a:endParaRPr lang="es-ES_tradnl" sz="1800" dirty="0"/>
          </a:p>
        </p:txBody>
      </p:sp>
      <p:sp>
        <p:nvSpPr>
          <p:cNvPr id="15" name="TextBox 14"/>
          <p:cNvSpPr txBox="1"/>
          <p:nvPr/>
        </p:nvSpPr>
        <p:spPr>
          <a:xfrm>
            <a:off x="6781800" y="1524000"/>
            <a:ext cx="1523999" cy="2862323"/>
          </a:xfrm>
          <a:prstGeom prst="rect">
            <a:avLst/>
          </a:prstGeom>
          <a:noFill/>
        </p:spPr>
        <p:txBody>
          <a:bodyPr wrap="square" rtlCol="0">
            <a:spAutoFit/>
          </a:bodyPr>
          <a:lstStyle/>
          <a:p>
            <a:r>
              <a:rPr lang="es-ES_tradnl" sz="1800" dirty="0" err="1" smtClean="0"/>
              <a:t>many</a:t>
            </a:r>
            <a:r>
              <a:rPr lang="es-ES_tradnl" sz="1800" dirty="0" smtClean="0"/>
              <a:t> </a:t>
            </a:r>
            <a:r>
              <a:rPr lang="es-ES_tradnl" sz="1800" dirty="0" err="1" smtClean="0"/>
              <a:t>transport</a:t>
            </a:r>
            <a:r>
              <a:rPr lang="es-ES_tradnl" sz="1800" dirty="0" smtClean="0"/>
              <a:t> </a:t>
            </a:r>
            <a:r>
              <a:rPr lang="es-ES_tradnl" sz="1800" dirty="0" err="1" smtClean="0"/>
              <a:t>proteins</a:t>
            </a:r>
            <a:r>
              <a:rPr lang="es-ES_tradnl" sz="1800" dirty="0" smtClean="0"/>
              <a:t>  </a:t>
            </a:r>
            <a:r>
              <a:rPr lang="es-ES_tradnl" sz="1800" dirty="0" err="1" smtClean="0"/>
              <a:t>attached</a:t>
            </a:r>
            <a:r>
              <a:rPr lang="es-ES_tradnl" sz="1800" dirty="0" smtClean="0"/>
              <a:t> </a:t>
            </a:r>
            <a:r>
              <a:rPr lang="es-ES_tradnl" sz="1800" dirty="0" err="1" smtClean="0"/>
              <a:t>to</a:t>
            </a:r>
            <a:r>
              <a:rPr lang="es-ES_tradnl" sz="1800" dirty="0" smtClean="0"/>
              <a:t> </a:t>
            </a:r>
            <a:r>
              <a:rPr lang="es-ES_tradnl" sz="1800" dirty="0" err="1" smtClean="0"/>
              <a:t>the</a:t>
            </a:r>
            <a:r>
              <a:rPr lang="es-ES_tradnl" sz="1800" dirty="0" smtClean="0"/>
              <a:t> </a:t>
            </a:r>
            <a:r>
              <a:rPr lang="es-ES_tradnl" sz="1800" dirty="0" err="1" smtClean="0"/>
              <a:t>brush</a:t>
            </a:r>
            <a:r>
              <a:rPr lang="es-ES_tradnl" sz="1800" dirty="0" smtClean="0"/>
              <a:t>-</a:t>
            </a:r>
            <a:r>
              <a:rPr lang="es-ES_tradnl" sz="1800" dirty="0" err="1" smtClean="0"/>
              <a:t>border</a:t>
            </a:r>
            <a:r>
              <a:rPr lang="es-ES_tradnl" sz="1800" dirty="0" smtClean="0"/>
              <a:t> </a:t>
            </a:r>
            <a:r>
              <a:rPr lang="es-ES_tradnl" sz="1800" dirty="0" err="1" smtClean="0"/>
              <a:t>of</a:t>
            </a:r>
            <a:r>
              <a:rPr lang="es-ES_tradnl" sz="1800" dirty="0" smtClean="0"/>
              <a:t> intestinal </a:t>
            </a:r>
            <a:r>
              <a:rPr lang="es-ES_tradnl" sz="1800" dirty="0" err="1" smtClean="0"/>
              <a:t>cells</a:t>
            </a:r>
            <a:endParaRPr lang="es-ES_tradnl" sz="1800" dirty="0" smtClean="0"/>
          </a:p>
          <a:p>
            <a:endParaRPr lang="es-ES_tradnl" sz="1800" dirty="0" smtClean="0"/>
          </a:p>
          <a:p>
            <a:endParaRPr lang="es-ES_tradnl" sz="1800" dirty="0"/>
          </a:p>
        </p:txBody>
      </p:sp>
      <p:sp>
        <p:nvSpPr>
          <p:cNvPr id="16" name="TextBox 1"/>
          <p:cNvSpPr txBox="1">
            <a:spLocks noChangeArrowheads="1"/>
          </p:cNvSpPr>
          <p:nvPr/>
        </p:nvSpPr>
        <p:spPr bwMode="auto">
          <a:xfrm>
            <a:off x="2590800" y="5638800"/>
            <a:ext cx="3006725" cy="461963"/>
          </a:xfrm>
          <a:prstGeom prst="rect">
            <a:avLst/>
          </a:prstGeom>
          <a:noFill/>
          <a:ln w="9525">
            <a:noFill/>
            <a:miter lim="800000"/>
            <a:headEnd/>
            <a:tailEnd/>
          </a:ln>
        </p:spPr>
        <p:txBody>
          <a:bodyPr wrap="none">
            <a:prstTxWarp prst="textNoShape">
              <a:avLst/>
            </a:prstTxWarp>
            <a:spAutoFit/>
          </a:bodyPr>
          <a:lstStyle/>
          <a:p>
            <a:r>
              <a:rPr lang="es-ES_tradnl" dirty="0">
                <a:solidFill>
                  <a:srgbClr val="FF0000"/>
                </a:solidFill>
              </a:rPr>
              <a:t>BROAD PRINCIPLE</a:t>
            </a:r>
          </a:p>
        </p:txBody>
      </p:sp>
      <p:sp>
        <p:nvSpPr>
          <p:cNvPr id="17" name="Slide Number Placeholder 16"/>
          <p:cNvSpPr>
            <a:spLocks noGrp="1"/>
          </p:cNvSpPr>
          <p:nvPr>
            <p:ph type="sldNum" sz="quarter" idx="12"/>
          </p:nvPr>
        </p:nvSpPr>
        <p:spPr/>
        <p:txBody>
          <a:bodyPr/>
          <a:lstStyle/>
          <a:p>
            <a:pPr>
              <a:defRPr/>
            </a:pPr>
            <a:fld id="{1FE95F59-B3B4-E34C-A2EA-04C060386DAD}" type="slidenum">
              <a:rPr lang="en-US" smtClean="0"/>
              <a:pPr>
                <a:defRPr/>
              </a:pPr>
              <a:t>49</a:t>
            </a:fld>
            <a:endParaRPr lang="en-US"/>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3"/>
          <a:srcRect/>
          <a:stretch>
            <a:fillRect/>
          </a:stretch>
        </p:blipFill>
        <p:spPr bwMode="auto">
          <a:xfrm>
            <a:off x="5973763" y="0"/>
            <a:ext cx="3170237" cy="3657600"/>
          </a:xfrm>
          <a:prstGeom prst="rect">
            <a:avLst/>
          </a:prstGeom>
          <a:noFill/>
          <a:ln w="9525">
            <a:noFill/>
            <a:miter lim="800000"/>
            <a:headEnd/>
            <a:tailEnd/>
          </a:ln>
        </p:spPr>
      </p:pic>
      <p:pic>
        <p:nvPicPr>
          <p:cNvPr id="21507" name="Picture 6"/>
          <p:cNvPicPr>
            <a:picLocks noChangeAspect="1" noChangeArrowheads="1"/>
          </p:cNvPicPr>
          <p:nvPr/>
        </p:nvPicPr>
        <p:blipFill>
          <a:blip r:embed="rId4"/>
          <a:srcRect/>
          <a:stretch>
            <a:fillRect/>
          </a:stretch>
        </p:blipFill>
        <p:spPr bwMode="auto">
          <a:xfrm>
            <a:off x="0" y="304800"/>
            <a:ext cx="4876800" cy="2474913"/>
          </a:xfrm>
          <a:prstGeom prst="rect">
            <a:avLst/>
          </a:prstGeom>
          <a:noFill/>
          <a:ln w="9525">
            <a:noFill/>
            <a:miter lim="800000"/>
            <a:headEnd/>
            <a:tailEnd/>
          </a:ln>
        </p:spPr>
      </p:pic>
      <p:pic>
        <p:nvPicPr>
          <p:cNvPr id="21508" name="Picture 7"/>
          <p:cNvPicPr>
            <a:picLocks noChangeAspect="1" noChangeArrowheads="1"/>
          </p:cNvPicPr>
          <p:nvPr/>
        </p:nvPicPr>
        <p:blipFill>
          <a:blip r:embed="rId5"/>
          <a:srcRect/>
          <a:stretch>
            <a:fillRect/>
          </a:stretch>
        </p:blipFill>
        <p:spPr bwMode="auto">
          <a:xfrm>
            <a:off x="0" y="3398838"/>
            <a:ext cx="5181600" cy="3459162"/>
          </a:xfrm>
          <a:prstGeom prst="rect">
            <a:avLst/>
          </a:prstGeom>
          <a:noFill/>
          <a:ln w="9525">
            <a:noFill/>
            <a:miter lim="800000"/>
            <a:headEnd/>
            <a:tailEnd/>
          </a:ln>
        </p:spPr>
      </p:pic>
      <p:pic>
        <p:nvPicPr>
          <p:cNvPr id="21509" name="Picture 9"/>
          <p:cNvPicPr>
            <a:picLocks noChangeAspect="1" noChangeArrowheads="1"/>
          </p:cNvPicPr>
          <p:nvPr/>
        </p:nvPicPr>
        <p:blipFill>
          <a:blip r:embed="rId6"/>
          <a:srcRect/>
          <a:stretch>
            <a:fillRect/>
          </a:stretch>
        </p:blipFill>
        <p:spPr bwMode="auto">
          <a:xfrm>
            <a:off x="5029200" y="2667000"/>
            <a:ext cx="1374775" cy="4191000"/>
          </a:xfrm>
          <a:prstGeom prst="rect">
            <a:avLst/>
          </a:prstGeom>
          <a:noFill/>
          <a:ln w="9525">
            <a:noFill/>
            <a:miter lim="800000"/>
            <a:headEnd/>
            <a:tailEnd/>
          </a:ln>
        </p:spPr>
      </p:pic>
      <p:sp>
        <p:nvSpPr>
          <p:cNvPr id="21510" name="Rectangle 10"/>
          <p:cNvSpPr>
            <a:spLocks noChangeArrowheads="1"/>
          </p:cNvSpPr>
          <p:nvPr/>
        </p:nvSpPr>
        <p:spPr bwMode="auto">
          <a:xfrm>
            <a:off x="5867400" y="3810000"/>
            <a:ext cx="3276600" cy="2530475"/>
          </a:xfrm>
          <a:prstGeom prst="rect">
            <a:avLst/>
          </a:prstGeom>
          <a:noFill/>
          <a:ln w="9525">
            <a:noFill/>
            <a:miter lim="800000"/>
            <a:headEnd/>
            <a:tailEnd/>
          </a:ln>
        </p:spPr>
        <p:txBody>
          <a:bodyPr>
            <a:prstTxWarp prst="textNoShape">
              <a:avLst/>
            </a:prstTxWarp>
            <a:spAutoFit/>
          </a:bodyPr>
          <a:lstStyle/>
          <a:p>
            <a:r>
              <a:rPr lang="en-US" sz="2000"/>
              <a:t>Proteins are polymers of 20 amino acids joined by peptide bonds.</a:t>
            </a:r>
          </a:p>
          <a:p>
            <a:endParaRPr lang="en-US" sz="2000"/>
          </a:p>
          <a:p>
            <a:r>
              <a:rPr lang="en-US" sz="2000"/>
              <a:t>The tertiary and quaternary structure of proteins determines their function. </a:t>
            </a:r>
          </a:p>
        </p:txBody>
      </p:sp>
      <p:sp>
        <p:nvSpPr>
          <p:cNvPr id="7" name="Slide Number Placeholder 6"/>
          <p:cNvSpPr>
            <a:spLocks noGrp="1"/>
          </p:cNvSpPr>
          <p:nvPr>
            <p:ph type="sldNum" sz="quarter" idx="12"/>
          </p:nvPr>
        </p:nvSpPr>
        <p:spPr/>
        <p:txBody>
          <a:bodyPr/>
          <a:lstStyle/>
          <a:p>
            <a:pPr>
              <a:defRPr/>
            </a:pPr>
            <a:fld id="{1FE95F59-B3B4-E34C-A2EA-04C060386DAD}" type="slidenum">
              <a:rPr lang="en-US" smtClean="0"/>
              <a:pPr>
                <a:defRPr/>
              </a:pPr>
              <a:t>5</a:t>
            </a:fld>
            <a:endParaRPr lang="en-US"/>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81400" y="609600"/>
            <a:ext cx="2155608" cy="461665"/>
          </a:xfrm>
          <a:prstGeom prst="rect">
            <a:avLst/>
          </a:prstGeom>
          <a:noFill/>
        </p:spPr>
        <p:txBody>
          <a:bodyPr wrap="none" rtlCol="0">
            <a:spAutoFit/>
          </a:bodyPr>
          <a:lstStyle/>
          <a:p>
            <a:r>
              <a:rPr lang="es-ES_tradnl" dirty="0" err="1" smtClean="0"/>
              <a:t>To</a:t>
            </a:r>
            <a:r>
              <a:rPr lang="es-ES_tradnl" dirty="0" smtClean="0"/>
              <a:t> </a:t>
            </a:r>
            <a:r>
              <a:rPr lang="es-ES_tradnl" dirty="0" err="1" smtClean="0"/>
              <a:t>Remember</a:t>
            </a:r>
            <a:endParaRPr lang="es-ES_tradnl" dirty="0"/>
          </a:p>
        </p:txBody>
      </p:sp>
      <p:sp>
        <p:nvSpPr>
          <p:cNvPr id="6" name="TextBox 5"/>
          <p:cNvSpPr txBox="1"/>
          <p:nvPr/>
        </p:nvSpPr>
        <p:spPr>
          <a:xfrm>
            <a:off x="200476" y="1371600"/>
            <a:ext cx="8714924" cy="3785652"/>
          </a:xfrm>
          <a:prstGeom prst="rect">
            <a:avLst/>
          </a:prstGeom>
          <a:noFill/>
        </p:spPr>
        <p:txBody>
          <a:bodyPr wrap="square" rtlCol="0">
            <a:spAutoFit/>
          </a:bodyPr>
          <a:lstStyle/>
          <a:p>
            <a:r>
              <a:rPr lang="es-ES_tradnl" dirty="0" smtClean="0"/>
              <a:t>1) </a:t>
            </a:r>
            <a:r>
              <a:rPr lang="es-ES_tradnl" dirty="0" err="1" smtClean="0"/>
              <a:t>For</a:t>
            </a:r>
            <a:r>
              <a:rPr lang="es-ES_tradnl" dirty="0" smtClean="0"/>
              <a:t> </a:t>
            </a:r>
            <a:r>
              <a:rPr lang="es-ES_tradnl" dirty="0" err="1" smtClean="0"/>
              <a:t>many</a:t>
            </a:r>
            <a:r>
              <a:rPr lang="es-ES_tradnl" dirty="0" smtClean="0"/>
              <a:t> </a:t>
            </a:r>
            <a:r>
              <a:rPr lang="es-ES_tradnl" dirty="0" err="1" smtClean="0"/>
              <a:t>nutrients</a:t>
            </a:r>
            <a:r>
              <a:rPr lang="es-ES_tradnl" dirty="0" smtClean="0"/>
              <a:t>, </a:t>
            </a:r>
            <a:r>
              <a:rPr lang="es-ES_tradnl" dirty="0" err="1" smtClean="0"/>
              <a:t>the</a:t>
            </a:r>
            <a:r>
              <a:rPr lang="es-ES_tradnl" dirty="0" smtClean="0"/>
              <a:t> </a:t>
            </a:r>
            <a:r>
              <a:rPr lang="es-ES_tradnl" dirty="0" err="1" smtClean="0"/>
              <a:t>process</a:t>
            </a:r>
            <a:r>
              <a:rPr lang="es-ES_tradnl" dirty="0" smtClean="0"/>
              <a:t> </a:t>
            </a:r>
            <a:r>
              <a:rPr lang="es-ES_tradnl" dirty="0" err="1" smtClean="0"/>
              <a:t>of</a:t>
            </a:r>
            <a:r>
              <a:rPr lang="es-ES_tradnl" dirty="0" smtClean="0"/>
              <a:t> </a:t>
            </a:r>
            <a:r>
              <a:rPr lang="es-ES_tradnl" dirty="0" err="1" smtClean="0"/>
              <a:t>assimilation</a:t>
            </a:r>
            <a:r>
              <a:rPr lang="es-ES_tradnl" dirty="0" smtClean="0"/>
              <a:t> </a:t>
            </a:r>
            <a:r>
              <a:rPr lang="es-ES_tradnl" dirty="0" err="1" smtClean="0"/>
              <a:t>consists</a:t>
            </a:r>
            <a:r>
              <a:rPr lang="es-ES_tradnl" dirty="0" smtClean="0"/>
              <a:t> </a:t>
            </a:r>
            <a:r>
              <a:rPr lang="es-ES_tradnl" dirty="0" err="1" smtClean="0"/>
              <a:t>of</a:t>
            </a:r>
            <a:r>
              <a:rPr lang="es-ES_tradnl" dirty="0"/>
              <a:t> </a:t>
            </a:r>
            <a:r>
              <a:rPr lang="es-ES_tradnl" dirty="0" err="1" smtClean="0"/>
              <a:t>four</a:t>
            </a:r>
            <a:r>
              <a:rPr lang="es-ES_tradnl" dirty="0" smtClean="0"/>
              <a:t> </a:t>
            </a:r>
            <a:r>
              <a:rPr lang="es-ES_tradnl" dirty="0" err="1" smtClean="0"/>
              <a:t>steps</a:t>
            </a:r>
            <a:r>
              <a:rPr lang="es-ES_tradnl" dirty="0" smtClean="0"/>
              <a:t>: </a:t>
            </a:r>
            <a:r>
              <a:rPr lang="es-ES_tradnl" dirty="0" err="1" smtClean="0"/>
              <a:t>physical</a:t>
            </a:r>
            <a:r>
              <a:rPr lang="es-ES_tradnl" dirty="0" smtClean="0"/>
              <a:t> </a:t>
            </a:r>
            <a:r>
              <a:rPr lang="es-ES_tradnl" dirty="0" err="1" smtClean="0"/>
              <a:t>processing</a:t>
            </a:r>
            <a:r>
              <a:rPr lang="es-ES_tradnl" dirty="0" smtClean="0"/>
              <a:t>, </a:t>
            </a:r>
            <a:r>
              <a:rPr lang="es-ES_tradnl" dirty="0" err="1" smtClean="0"/>
              <a:t>luminal</a:t>
            </a:r>
            <a:r>
              <a:rPr lang="es-ES_tradnl" dirty="0" smtClean="0"/>
              <a:t> </a:t>
            </a:r>
            <a:r>
              <a:rPr lang="es-ES_tradnl" dirty="0" err="1" smtClean="0"/>
              <a:t>digestion</a:t>
            </a:r>
            <a:r>
              <a:rPr lang="es-ES_tradnl" dirty="0" smtClean="0"/>
              <a:t>, </a:t>
            </a:r>
            <a:r>
              <a:rPr lang="es-ES_tradnl" dirty="0" err="1" smtClean="0"/>
              <a:t>membrane</a:t>
            </a:r>
            <a:r>
              <a:rPr lang="es-ES_tradnl" dirty="0" smtClean="0"/>
              <a:t> </a:t>
            </a:r>
            <a:r>
              <a:rPr lang="es-ES_tradnl" dirty="0" err="1" smtClean="0"/>
              <a:t>digestion</a:t>
            </a:r>
            <a:r>
              <a:rPr lang="es-ES_tradnl" dirty="0" smtClean="0"/>
              <a:t>, </a:t>
            </a:r>
            <a:r>
              <a:rPr lang="es-ES_tradnl" dirty="0" err="1" smtClean="0"/>
              <a:t>and</a:t>
            </a:r>
            <a:r>
              <a:rPr lang="es-ES_tradnl" dirty="0" smtClean="0"/>
              <a:t> </a:t>
            </a:r>
            <a:r>
              <a:rPr lang="es-ES_tradnl" dirty="0" err="1" smtClean="0"/>
              <a:t>uptake</a:t>
            </a:r>
            <a:r>
              <a:rPr lang="es-ES_tradnl" dirty="0" smtClean="0"/>
              <a:t>/</a:t>
            </a:r>
            <a:r>
              <a:rPr lang="es-ES_tradnl" dirty="0" err="1" smtClean="0"/>
              <a:t>transport</a:t>
            </a:r>
            <a:r>
              <a:rPr lang="es-ES_tradnl" dirty="0" smtClean="0"/>
              <a:t>.</a:t>
            </a:r>
          </a:p>
          <a:p>
            <a:endParaRPr lang="es-ES_tradnl" dirty="0" smtClean="0"/>
          </a:p>
          <a:p>
            <a:r>
              <a:rPr lang="es-ES_tradnl" dirty="0" smtClean="0"/>
              <a:t>2) </a:t>
            </a:r>
            <a:r>
              <a:rPr lang="es-ES_tradnl" dirty="0" err="1" smtClean="0"/>
              <a:t>The</a:t>
            </a:r>
            <a:r>
              <a:rPr lang="es-ES_tradnl" dirty="0" smtClean="0"/>
              <a:t> </a:t>
            </a:r>
            <a:r>
              <a:rPr lang="es-ES_tradnl" dirty="0" err="1" smtClean="0"/>
              <a:t>glands</a:t>
            </a:r>
            <a:r>
              <a:rPr lang="es-ES_tradnl" dirty="0" smtClean="0"/>
              <a:t> </a:t>
            </a:r>
            <a:r>
              <a:rPr lang="es-ES_tradnl" dirty="0" err="1" smtClean="0"/>
              <a:t>that</a:t>
            </a:r>
            <a:r>
              <a:rPr lang="es-ES_tradnl" dirty="0" smtClean="0"/>
              <a:t> secrete </a:t>
            </a:r>
            <a:r>
              <a:rPr lang="es-ES_tradnl" dirty="0" err="1" smtClean="0"/>
              <a:t>the</a:t>
            </a:r>
            <a:r>
              <a:rPr lang="es-ES_tradnl" dirty="0" smtClean="0"/>
              <a:t> </a:t>
            </a:r>
            <a:r>
              <a:rPr lang="es-ES_tradnl" dirty="0" err="1" smtClean="0"/>
              <a:t>enzymes</a:t>
            </a:r>
            <a:r>
              <a:rPr lang="es-ES_tradnl" dirty="0" smtClean="0"/>
              <a:t> </a:t>
            </a:r>
            <a:r>
              <a:rPr lang="es-ES_tradnl" dirty="0" err="1" smtClean="0"/>
              <a:t>that</a:t>
            </a:r>
            <a:r>
              <a:rPr lang="es-ES_tradnl" dirty="0" smtClean="0"/>
              <a:t> </a:t>
            </a:r>
            <a:r>
              <a:rPr lang="es-ES_tradnl" dirty="0" err="1" smtClean="0"/>
              <a:t>act</a:t>
            </a:r>
            <a:r>
              <a:rPr lang="es-ES_tradnl" dirty="0" smtClean="0"/>
              <a:t> in </a:t>
            </a:r>
            <a:r>
              <a:rPr lang="es-ES_tradnl" dirty="0" err="1" smtClean="0"/>
              <a:t>the</a:t>
            </a:r>
            <a:r>
              <a:rPr lang="es-ES_tradnl" dirty="0" smtClean="0"/>
              <a:t> lumen </a:t>
            </a:r>
            <a:r>
              <a:rPr lang="es-ES_tradnl" dirty="0" err="1" smtClean="0"/>
              <a:t>of</a:t>
            </a:r>
            <a:r>
              <a:rPr lang="es-ES_tradnl" dirty="0" smtClean="0"/>
              <a:t> </a:t>
            </a:r>
            <a:r>
              <a:rPr lang="es-ES_tradnl" dirty="0" err="1" smtClean="0"/>
              <a:t>the</a:t>
            </a:r>
            <a:r>
              <a:rPr lang="es-ES_tradnl" dirty="0" smtClean="0"/>
              <a:t> gastrointestinal </a:t>
            </a:r>
            <a:r>
              <a:rPr lang="es-ES_tradnl" dirty="0" err="1" smtClean="0"/>
              <a:t>tract</a:t>
            </a:r>
            <a:r>
              <a:rPr lang="es-ES_tradnl" dirty="0" smtClean="0"/>
              <a:t> are: </a:t>
            </a:r>
            <a:r>
              <a:rPr lang="es-ES_tradnl" dirty="0" err="1" smtClean="0"/>
              <a:t>the</a:t>
            </a:r>
            <a:r>
              <a:rPr lang="es-ES_tradnl" dirty="0" smtClean="0"/>
              <a:t> </a:t>
            </a:r>
            <a:r>
              <a:rPr lang="es-ES_tradnl" dirty="0" err="1" smtClean="0"/>
              <a:t>salivary</a:t>
            </a:r>
            <a:r>
              <a:rPr lang="es-ES_tradnl" dirty="0" smtClean="0"/>
              <a:t> </a:t>
            </a:r>
            <a:r>
              <a:rPr lang="es-ES_tradnl" dirty="0" err="1" smtClean="0"/>
              <a:t>gland</a:t>
            </a:r>
            <a:r>
              <a:rPr lang="es-ES_tradnl" dirty="0" smtClean="0"/>
              <a:t>, </a:t>
            </a:r>
            <a:r>
              <a:rPr lang="es-ES_tradnl" dirty="0" err="1" smtClean="0"/>
              <a:t>the</a:t>
            </a:r>
            <a:r>
              <a:rPr lang="es-ES_tradnl" dirty="0" smtClean="0"/>
              <a:t> </a:t>
            </a:r>
            <a:r>
              <a:rPr lang="es-ES_tradnl" dirty="0" err="1" smtClean="0"/>
              <a:t>stomach</a:t>
            </a:r>
            <a:r>
              <a:rPr lang="es-ES_tradnl" dirty="0" smtClean="0"/>
              <a:t>, </a:t>
            </a:r>
            <a:r>
              <a:rPr lang="es-ES_tradnl" dirty="0" err="1" smtClean="0"/>
              <a:t>and</a:t>
            </a:r>
            <a:r>
              <a:rPr lang="es-ES_tradnl" dirty="0" smtClean="0"/>
              <a:t> </a:t>
            </a:r>
            <a:r>
              <a:rPr lang="es-ES_tradnl" dirty="0" err="1" smtClean="0"/>
              <a:t>the</a:t>
            </a:r>
            <a:r>
              <a:rPr lang="es-ES_tradnl" dirty="0" smtClean="0"/>
              <a:t> </a:t>
            </a:r>
            <a:r>
              <a:rPr lang="es-ES_tradnl" dirty="0" err="1" smtClean="0"/>
              <a:t>pancreas</a:t>
            </a:r>
            <a:r>
              <a:rPr lang="es-ES_tradnl" dirty="0" smtClean="0"/>
              <a:t>.</a:t>
            </a:r>
          </a:p>
          <a:p>
            <a:endParaRPr lang="es-ES_tradnl" dirty="0" smtClean="0"/>
          </a:p>
          <a:p>
            <a:r>
              <a:rPr lang="es-ES_tradnl" dirty="0" smtClean="0"/>
              <a:t>3) </a:t>
            </a:r>
            <a:r>
              <a:rPr lang="es-ES_tradnl" dirty="0" err="1" smtClean="0"/>
              <a:t>Disaccharides</a:t>
            </a:r>
            <a:r>
              <a:rPr lang="es-ES_tradnl" dirty="0" smtClean="0"/>
              <a:t> </a:t>
            </a:r>
            <a:r>
              <a:rPr lang="es-ES_tradnl" dirty="0" err="1" smtClean="0"/>
              <a:t>must</a:t>
            </a:r>
            <a:r>
              <a:rPr lang="es-ES_tradnl" dirty="0" smtClean="0"/>
              <a:t> be </a:t>
            </a:r>
            <a:r>
              <a:rPr lang="es-ES_tradnl" dirty="0" err="1" smtClean="0"/>
              <a:t>hydrolyzed</a:t>
            </a:r>
            <a:r>
              <a:rPr lang="es-ES_tradnl" dirty="0" smtClean="0"/>
              <a:t> (broken </a:t>
            </a:r>
            <a:r>
              <a:rPr lang="es-ES_tradnl" dirty="0" err="1" smtClean="0"/>
              <a:t>down</a:t>
            </a:r>
            <a:r>
              <a:rPr lang="es-ES_tradnl" dirty="0" smtClean="0"/>
              <a:t>) </a:t>
            </a:r>
            <a:r>
              <a:rPr lang="es-ES_tradnl" dirty="0" err="1" smtClean="0"/>
              <a:t>into</a:t>
            </a:r>
            <a:r>
              <a:rPr lang="es-ES_tradnl" dirty="0" smtClean="0"/>
              <a:t> </a:t>
            </a:r>
            <a:r>
              <a:rPr lang="es-ES_tradnl" dirty="0" err="1" smtClean="0"/>
              <a:t>monosaccharides</a:t>
            </a:r>
            <a:r>
              <a:rPr lang="es-ES_tradnl" dirty="0" smtClean="0"/>
              <a:t>  </a:t>
            </a:r>
            <a:endParaRPr lang="es-ES_tradnl" dirty="0"/>
          </a:p>
        </p:txBody>
      </p:sp>
      <p:sp>
        <p:nvSpPr>
          <p:cNvPr id="4" name="Slide Number Placeholder 3"/>
          <p:cNvSpPr>
            <a:spLocks noGrp="1"/>
          </p:cNvSpPr>
          <p:nvPr>
            <p:ph type="sldNum" sz="quarter" idx="12"/>
          </p:nvPr>
        </p:nvSpPr>
        <p:spPr/>
        <p:txBody>
          <a:bodyPr/>
          <a:lstStyle/>
          <a:p>
            <a:pPr>
              <a:defRPr/>
            </a:pPr>
            <a:fld id="{FF698C37-25A4-D84B-8BB9-858282E308C2}" type="slidenum">
              <a:rPr lang="en-US" smtClean="0"/>
              <a:pPr>
                <a:defRPr/>
              </a:pPr>
              <a:t>50</a:t>
            </a:fld>
            <a:endParaRPr lang="en-US"/>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1762125" y="476250"/>
            <a:ext cx="6235700" cy="946150"/>
          </a:xfrm>
          <a:prstGeom prst="rect">
            <a:avLst/>
          </a:prstGeom>
          <a:noFill/>
          <a:ln w="9525">
            <a:noFill/>
            <a:miter lim="800000"/>
            <a:headEnd/>
            <a:tailEnd/>
          </a:ln>
        </p:spPr>
        <p:txBody>
          <a:bodyPr wrap="none">
            <a:prstTxWarp prst="textNoShape">
              <a:avLst/>
            </a:prstTxWarp>
            <a:spAutoFit/>
          </a:bodyPr>
          <a:lstStyle/>
          <a:p>
            <a:pPr algn="ctr"/>
            <a:r>
              <a:rPr lang="en-US" sz="2800">
                <a:solidFill>
                  <a:srgbClr val="000000"/>
                </a:solidFill>
              </a:rPr>
              <a:t>The evolution of lactose tolerance in</a:t>
            </a:r>
          </a:p>
          <a:p>
            <a:pPr algn="ctr"/>
            <a:r>
              <a:rPr lang="en-US" sz="2800" i="1" u="sng">
                <a:solidFill>
                  <a:srgbClr val="000000"/>
                </a:solidFill>
              </a:rPr>
              <a:t>Homo sapiens</a:t>
            </a:r>
            <a:r>
              <a:rPr lang="en-US" sz="2800">
                <a:solidFill>
                  <a:srgbClr val="000000"/>
                </a:solidFill>
              </a:rPr>
              <a:t> (sapiens?)</a:t>
            </a:r>
            <a:endParaRPr lang="en-US">
              <a:solidFill>
                <a:srgbClr val="000000"/>
              </a:solidFill>
            </a:endParaRPr>
          </a:p>
        </p:txBody>
      </p:sp>
      <p:sp>
        <p:nvSpPr>
          <p:cNvPr id="79875" name="Text Box 3"/>
          <p:cNvSpPr txBox="1">
            <a:spLocks noChangeArrowheads="1"/>
          </p:cNvSpPr>
          <p:nvPr/>
        </p:nvSpPr>
        <p:spPr bwMode="auto">
          <a:xfrm>
            <a:off x="746125" y="1979613"/>
            <a:ext cx="7905750" cy="3378200"/>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-We are mammals.</a:t>
            </a:r>
          </a:p>
          <a:p>
            <a:endParaRPr lang="en-US">
              <a:solidFill>
                <a:srgbClr val="000000"/>
              </a:solidFill>
            </a:endParaRPr>
          </a:p>
          <a:p>
            <a:r>
              <a:rPr lang="en-US">
                <a:solidFill>
                  <a:srgbClr val="000000"/>
                </a:solidFill>
              </a:rPr>
              <a:t>-Mammals are hairy, warm blooded (endothermic </a:t>
            </a:r>
          </a:p>
          <a:p>
            <a:r>
              <a:rPr lang="en-US">
                <a:solidFill>
                  <a:srgbClr val="000000"/>
                </a:solidFill>
              </a:rPr>
              <a:t>homeotherms), viviparous vertebrates, that feed </a:t>
            </a:r>
          </a:p>
          <a:p>
            <a:r>
              <a:rPr lang="en-US">
                <a:solidFill>
                  <a:srgbClr val="000000"/>
                </a:solidFill>
              </a:rPr>
              <a:t>their young on milk.</a:t>
            </a:r>
          </a:p>
          <a:p>
            <a:endParaRPr lang="en-US">
              <a:solidFill>
                <a:srgbClr val="000000"/>
              </a:solidFill>
            </a:endParaRPr>
          </a:p>
          <a:p>
            <a:r>
              <a:rPr lang="en-US">
                <a:solidFill>
                  <a:srgbClr val="000000"/>
                </a:solidFill>
              </a:rPr>
              <a:t>-Milk is a heterogeneous solution (its composition </a:t>
            </a:r>
          </a:p>
          <a:p>
            <a:r>
              <a:rPr lang="en-US">
                <a:solidFill>
                  <a:srgbClr val="000000"/>
                </a:solidFill>
              </a:rPr>
              <a:t>varies from species to species) that contains proteins,</a:t>
            </a:r>
          </a:p>
          <a:p>
            <a:r>
              <a:rPr lang="en-US">
                <a:solidFill>
                  <a:srgbClr val="000000"/>
                </a:solidFill>
              </a:rPr>
              <a:t>Lipids, </a:t>
            </a:r>
            <a:r>
              <a:rPr lang="en-US">
                <a:solidFill>
                  <a:srgbClr val="FF0000"/>
                </a:solidFill>
              </a:rPr>
              <a:t>carbohydrates</a:t>
            </a:r>
            <a:r>
              <a:rPr lang="en-US">
                <a:solidFill>
                  <a:srgbClr val="000000"/>
                </a:solidFill>
              </a:rPr>
              <a:t>, electrolytes, and vitamins.</a:t>
            </a:r>
          </a:p>
        </p:txBody>
      </p:sp>
      <p:sp>
        <p:nvSpPr>
          <p:cNvPr id="4" name="Slide Number Placeholder 3"/>
          <p:cNvSpPr>
            <a:spLocks noGrp="1"/>
          </p:cNvSpPr>
          <p:nvPr>
            <p:ph type="sldNum" sz="quarter" idx="12"/>
          </p:nvPr>
        </p:nvSpPr>
        <p:spPr/>
        <p:txBody>
          <a:bodyPr/>
          <a:lstStyle/>
          <a:p>
            <a:pPr>
              <a:defRPr/>
            </a:pPr>
            <a:fld id="{1FE95F59-B3B4-E34C-A2EA-04C060386DAD}" type="slidenum">
              <a:rPr lang="en-US" smtClean="0"/>
              <a:pPr>
                <a:defRPr/>
              </a:pPr>
              <a:t>51</a:t>
            </a:fld>
            <a:endParaRPr lang="en-US"/>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3"/>
          <a:srcRect/>
          <a:stretch>
            <a:fillRect/>
          </a:stretch>
        </p:blipFill>
        <p:spPr bwMode="auto">
          <a:xfrm>
            <a:off x="0" y="152400"/>
            <a:ext cx="6542088" cy="5468938"/>
          </a:xfrm>
          <a:prstGeom prst="rect">
            <a:avLst/>
          </a:prstGeom>
          <a:noFill/>
          <a:ln w="9525">
            <a:noFill/>
            <a:miter lim="800000"/>
            <a:headEnd/>
            <a:tailEnd/>
          </a:ln>
        </p:spPr>
      </p:pic>
      <p:sp>
        <p:nvSpPr>
          <p:cNvPr id="81923" name="Line 3"/>
          <p:cNvSpPr>
            <a:spLocks noChangeShapeType="1"/>
          </p:cNvSpPr>
          <p:nvPr/>
        </p:nvSpPr>
        <p:spPr bwMode="auto">
          <a:xfrm>
            <a:off x="4953000" y="2438400"/>
            <a:ext cx="304800" cy="304800"/>
          </a:xfrm>
          <a:prstGeom prst="line">
            <a:avLst/>
          </a:prstGeom>
          <a:noFill/>
          <a:ln w="38100">
            <a:solidFill>
              <a:srgbClr val="FF0000"/>
            </a:solidFill>
            <a:round/>
            <a:headEnd/>
            <a:tailEnd/>
          </a:ln>
        </p:spPr>
        <p:txBody>
          <a:bodyPr wrap="none" anchor="ctr">
            <a:prstTxWarp prst="textNoShape">
              <a:avLst/>
            </a:prstTxWarp>
          </a:bodyPr>
          <a:lstStyle/>
          <a:p>
            <a:endParaRPr lang="es-ES_tradnl"/>
          </a:p>
        </p:txBody>
      </p:sp>
      <p:sp>
        <p:nvSpPr>
          <p:cNvPr id="81924" name="Line 4"/>
          <p:cNvSpPr>
            <a:spLocks noChangeShapeType="1"/>
          </p:cNvSpPr>
          <p:nvPr/>
        </p:nvSpPr>
        <p:spPr bwMode="auto">
          <a:xfrm>
            <a:off x="5257800" y="2590800"/>
            <a:ext cx="19050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s-ES_tradnl"/>
          </a:p>
        </p:txBody>
      </p:sp>
      <p:sp>
        <p:nvSpPr>
          <p:cNvPr id="81925" name="Text Box 5"/>
          <p:cNvSpPr txBox="1">
            <a:spLocks noChangeArrowheads="1"/>
          </p:cNvSpPr>
          <p:nvPr/>
        </p:nvSpPr>
        <p:spPr bwMode="auto">
          <a:xfrm>
            <a:off x="7162800" y="2133600"/>
            <a:ext cx="1384300" cy="915988"/>
          </a:xfrm>
          <a:prstGeom prst="rect">
            <a:avLst/>
          </a:prstGeom>
          <a:noFill/>
          <a:ln w="9525">
            <a:noFill/>
            <a:miter lim="800000"/>
            <a:headEnd/>
            <a:tailEnd/>
          </a:ln>
        </p:spPr>
        <p:txBody>
          <a:bodyPr wrap="none">
            <a:prstTxWarp prst="textNoShape">
              <a:avLst/>
            </a:prstTxWarp>
            <a:spAutoFit/>
          </a:bodyPr>
          <a:lstStyle/>
          <a:p>
            <a:r>
              <a:rPr lang="en-US" sz="1800">
                <a:solidFill>
                  <a:srgbClr val="000000"/>
                </a:solidFill>
              </a:rPr>
              <a:t>the</a:t>
            </a:r>
          </a:p>
          <a:p>
            <a:r>
              <a:rPr lang="en-US" sz="1800">
                <a:solidFill>
                  <a:srgbClr val="000000"/>
                </a:solidFill>
              </a:rPr>
              <a:t>“invention” </a:t>
            </a:r>
          </a:p>
          <a:p>
            <a:r>
              <a:rPr lang="en-US" sz="1800">
                <a:solidFill>
                  <a:srgbClr val="000000"/>
                </a:solidFill>
              </a:rPr>
              <a:t>of milk</a:t>
            </a:r>
            <a:endParaRPr lang="en-US">
              <a:solidFill>
                <a:srgbClr val="000000"/>
              </a:solidFill>
            </a:endParaRPr>
          </a:p>
        </p:txBody>
      </p:sp>
      <p:sp>
        <p:nvSpPr>
          <p:cNvPr id="81926" name="Text Box 6"/>
          <p:cNvSpPr txBox="1">
            <a:spLocks noChangeArrowheads="1"/>
          </p:cNvSpPr>
          <p:nvPr/>
        </p:nvSpPr>
        <p:spPr bwMode="auto">
          <a:xfrm>
            <a:off x="304800" y="5791200"/>
            <a:ext cx="8572500" cy="731838"/>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Mammals are the only vertebrates that secrete “true” milk</a:t>
            </a:r>
          </a:p>
          <a:p>
            <a:r>
              <a:rPr lang="en-US" sz="1800">
                <a:solidFill>
                  <a:srgbClr val="000000"/>
                </a:solidFill>
              </a:rPr>
              <a:t>(pigeons, emperor penguins, and flamingos secrete “crop milk”)</a:t>
            </a: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1FE95F59-B3B4-E34C-A2EA-04C060386DAD}" type="slidenum">
              <a:rPr lang="en-US" smtClean="0"/>
              <a:pPr>
                <a:defRPr/>
              </a:pPr>
              <a:t>52</a:t>
            </a:fld>
            <a:endParaRPr lang="en-US"/>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3"/>
          <a:srcRect/>
          <a:stretch>
            <a:fillRect/>
          </a:stretch>
        </p:blipFill>
        <p:spPr bwMode="auto">
          <a:xfrm>
            <a:off x="0" y="304800"/>
            <a:ext cx="6324600" cy="1871663"/>
          </a:xfrm>
          <a:prstGeom prst="rect">
            <a:avLst/>
          </a:prstGeom>
          <a:noFill/>
          <a:ln w="9525">
            <a:noFill/>
            <a:miter lim="800000"/>
            <a:headEnd/>
            <a:tailEnd/>
          </a:ln>
        </p:spPr>
      </p:pic>
      <p:sp>
        <p:nvSpPr>
          <p:cNvPr id="83971" name="Text Box 3"/>
          <p:cNvSpPr txBox="1">
            <a:spLocks noChangeArrowheads="1"/>
          </p:cNvSpPr>
          <p:nvPr/>
        </p:nvSpPr>
        <p:spPr bwMode="auto">
          <a:xfrm>
            <a:off x="228600" y="1981200"/>
            <a:ext cx="5665788" cy="1981200"/>
          </a:xfrm>
          <a:prstGeom prst="rect">
            <a:avLst/>
          </a:prstGeom>
          <a:noFill/>
          <a:ln w="9525">
            <a:noFill/>
            <a:miter lim="800000"/>
            <a:headEnd/>
            <a:tailEnd/>
          </a:ln>
        </p:spPr>
        <p:txBody>
          <a:bodyPr wrap="none">
            <a:prstTxWarp prst="textNoShape">
              <a:avLst/>
            </a:prstTxWarp>
            <a:spAutoFit/>
          </a:bodyPr>
          <a:lstStyle/>
          <a:p>
            <a:r>
              <a:rPr lang="en-US" sz="2000">
                <a:solidFill>
                  <a:srgbClr val="000000"/>
                </a:solidFill>
              </a:rPr>
              <a:t>-Lactose is the primary carbohydrate</a:t>
            </a:r>
          </a:p>
          <a:p>
            <a:r>
              <a:rPr lang="en-US" sz="2000">
                <a:solidFill>
                  <a:srgbClr val="000000"/>
                </a:solidFill>
              </a:rPr>
              <a:t>in mammalian milk (a few marsupials </a:t>
            </a:r>
          </a:p>
          <a:p>
            <a:r>
              <a:rPr lang="en-US" sz="2000">
                <a:solidFill>
                  <a:srgbClr val="000000"/>
                </a:solidFill>
              </a:rPr>
              <a:t>secrete oligosaccharides of galactose).</a:t>
            </a:r>
          </a:p>
          <a:p>
            <a:r>
              <a:rPr lang="en-US" sz="2000">
                <a:solidFill>
                  <a:srgbClr val="000000"/>
                </a:solidFill>
              </a:rPr>
              <a:t>-Lactose is a disaccharide made of galactose</a:t>
            </a:r>
          </a:p>
          <a:p>
            <a:r>
              <a:rPr lang="en-US" sz="2000">
                <a:solidFill>
                  <a:srgbClr val="000000"/>
                </a:solidFill>
              </a:rPr>
              <a:t>and glucose joined by a 1-4 </a:t>
            </a:r>
            <a:r>
              <a:rPr lang="en-US" sz="2000">
                <a:solidFill>
                  <a:srgbClr val="000000"/>
                </a:solidFill>
                <a:latin typeface="Symbol" charset="2"/>
              </a:rPr>
              <a:t>b</a:t>
            </a:r>
            <a:r>
              <a:rPr lang="en-US" sz="2000">
                <a:solidFill>
                  <a:srgbClr val="000000"/>
                </a:solidFill>
              </a:rPr>
              <a:t> bond.</a:t>
            </a:r>
          </a:p>
          <a:p>
            <a:r>
              <a:rPr lang="en-US" sz="2000">
                <a:solidFill>
                  <a:srgbClr val="000000"/>
                </a:solidFill>
              </a:rPr>
              <a:t>-Lactose is very rare in nature except in milk.</a:t>
            </a:r>
            <a:r>
              <a:rPr lang="en-US">
                <a:solidFill>
                  <a:srgbClr val="000000"/>
                </a:solidFill>
              </a:rPr>
              <a:t> </a:t>
            </a:r>
          </a:p>
        </p:txBody>
      </p:sp>
      <p:sp>
        <p:nvSpPr>
          <p:cNvPr id="83972" name="Text Box 4"/>
          <p:cNvSpPr txBox="1">
            <a:spLocks noChangeArrowheads="1"/>
          </p:cNvSpPr>
          <p:nvPr/>
        </p:nvSpPr>
        <p:spPr bwMode="auto">
          <a:xfrm>
            <a:off x="6461125" y="608013"/>
            <a:ext cx="1284288" cy="822325"/>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Lactose</a:t>
            </a:r>
          </a:p>
          <a:p>
            <a:endParaRPr lang="en-US">
              <a:solidFill>
                <a:srgbClr val="000000"/>
              </a:solidFill>
            </a:endParaRPr>
          </a:p>
        </p:txBody>
      </p:sp>
      <p:sp>
        <p:nvSpPr>
          <p:cNvPr id="83973" name="Line 5"/>
          <p:cNvSpPr>
            <a:spLocks noChangeShapeType="1"/>
          </p:cNvSpPr>
          <p:nvPr/>
        </p:nvSpPr>
        <p:spPr bwMode="auto">
          <a:xfrm flipH="1">
            <a:off x="6934200" y="1143000"/>
            <a:ext cx="152400" cy="4191000"/>
          </a:xfrm>
          <a:prstGeom prst="line">
            <a:avLst/>
          </a:prstGeom>
          <a:noFill/>
          <a:ln w="22225">
            <a:solidFill>
              <a:schemeClr val="tx1"/>
            </a:solidFill>
            <a:round/>
            <a:headEnd/>
            <a:tailEnd type="triangle" w="med" len="med"/>
          </a:ln>
        </p:spPr>
        <p:txBody>
          <a:bodyPr wrap="none" anchor="ctr">
            <a:prstTxWarp prst="textNoShape">
              <a:avLst/>
            </a:prstTxWarp>
          </a:bodyPr>
          <a:lstStyle/>
          <a:p>
            <a:endParaRPr lang="es-ES_tradnl"/>
          </a:p>
        </p:txBody>
      </p:sp>
      <p:sp>
        <p:nvSpPr>
          <p:cNvPr id="83974" name="Line 6"/>
          <p:cNvSpPr>
            <a:spLocks noChangeShapeType="1"/>
          </p:cNvSpPr>
          <p:nvPr/>
        </p:nvSpPr>
        <p:spPr bwMode="auto">
          <a:xfrm>
            <a:off x="533400" y="5791200"/>
            <a:ext cx="8305800" cy="0"/>
          </a:xfrm>
          <a:prstGeom prst="line">
            <a:avLst/>
          </a:prstGeom>
          <a:noFill/>
          <a:ln w="19050">
            <a:solidFill>
              <a:srgbClr val="FF0000"/>
            </a:solidFill>
            <a:round/>
            <a:headEnd/>
            <a:tailEnd/>
          </a:ln>
        </p:spPr>
        <p:txBody>
          <a:bodyPr wrap="none" anchor="ctr">
            <a:prstTxWarp prst="textNoShape">
              <a:avLst/>
            </a:prstTxWarp>
          </a:bodyPr>
          <a:lstStyle/>
          <a:p>
            <a:endParaRPr lang="es-ES_tradnl"/>
          </a:p>
        </p:txBody>
      </p:sp>
      <p:sp>
        <p:nvSpPr>
          <p:cNvPr id="83975" name="Rectangle 7"/>
          <p:cNvSpPr>
            <a:spLocks noChangeArrowheads="1"/>
          </p:cNvSpPr>
          <p:nvPr/>
        </p:nvSpPr>
        <p:spPr bwMode="auto">
          <a:xfrm>
            <a:off x="5943600" y="5410200"/>
            <a:ext cx="2057400" cy="762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a:t>Lactase</a:t>
            </a:r>
            <a:endParaRPr lang="en-US">
              <a:solidFill>
                <a:srgbClr val="FFEA18"/>
              </a:solidFill>
            </a:endParaRPr>
          </a:p>
        </p:txBody>
      </p:sp>
      <p:sp>
        <p:nvSpPr>
          <p:cNvPr id="83976" name="Line 8"/>
          <p:cNvSpPr>
            <a:spLocks noChangeShapeType="1"/>
          </p:cNvSpPr>
          <p:nvPr/>
        </p:nvSpPr>
        <p:spPr bwMode="auto">
          <a:xfrm flipH="1" flipV="1">
            <a:off x="4572000" y="5029200"/>
            <a:ext cx="1219200" cy="381000"/>
          </a:xfrm>
          <a:prstGeom prst="line">
            <a:avLst/>
          </a:prstGeom>
          <a:noFill/>
          <a:ln w="25400">
            <a:solidFill>
              <a:srgbClr val="000000"/>
            </a:solidFill>
            <a:round/>
            <a:headEnd/>
            <a:tailEnd type="triangle" w="med" len="med"/>
          </a:ln>
        </p:spPr>
        <p:txBody>
          <a:bodyPr wrap="none" anchor="ctr">
            <a:prstTxWarp prst="textNoShape">
              <a:avLst/>
            </a:prstTxWarp>
          </a:bodyPr>
          <a:lstStyle/>
          <a:p>
            <a:endParaRPr lang="es-ES_tradnl"/>
          </a:p>
        </p:txBody>
      </p:sp>
      <p:sp>
        <p:nvSpPr>
          <p:cNvPr id="83977" name="Rectangle 9"/>
          <p:cNvSpPr>
            <a:spLocks noChangeArrowheads="1"/>
          </p:cNvSpPr>
          <p:nvPr/>
        </p:nvSpPr>
        <p:spPr bwMode="auto">
          <a:xfrm>
            <a:off x="1600200" y="4572000"/>
            <a:ext cx="2973388" cy="457200"/>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Glucose + Galactose</a:t>
            </a:r>
          </a:p>
        </p:txBody>
      </p:sp>
      <p:sp>
        <p:nvSpPr>
          <p:cNvPr id="83978" name="Line 10"/>
          <p:cNvSpPr>
            <a:spLocks noChangeShapeType="1"/>
          </p:cNvSpPr>
          <p:nvPr/>
        </p:nvSpPr>
        <p:spPr bwMode="auto">
          <a:xfrm>
            <a:off x="2971800" y="5181600"/>
            <a:ext cx="0" cy="1447800"/>
          </a:xfrm>
          <a:prstGeom prst="line">
            <a:avLst/>
          </a:prstGeom>
          <a:noFill/>
          <a:ln w="34925">
            <a:solidFill>
              <a:schemeClr val="tx1"/>
            </a:solidFill>
            <a:round/>
            <a:headEnd/>
            <a:tailEnd type="triangle" w="med" len="med"/>
          </a:ln>
        </p:spPr>
        <p:txBody>
          <a:bodyPr wrap="none" anchor="ctr">
            <a:prstTxWarp prst="textNoShape">
              <a:avLst/>
            </a:prstTxWarp>
          </a:bodyPr>
          <a:lstStyle/>
          <a:p>
            <a:endParaRPr lang="es-ES_tradnl"/>
          </a:p>
        </p:txBody>
      </p:sp>
      <p:sp>
        <p:nvSpPr>
          <p:cNvPr id="83979" name="Rectangle 11"/>
          <p:cNvSpPr>
            <a:spLocks noChangeArrowheads="1"/>
          </p:cNvSpPr>
          <p:nvPr/>
        </p:nvSpPr>
        <p:spPr bwMode="auto">
          <a:xfrm>
            <a:off x="1828800" y="5410200"/>
            <a:ext cx="2133600" cy="6858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a:t>SGLT1</a:t>
            </a:r>
            <a:endParaRPr lang="en-US">
              <a:solidFill>
                <a:srgbClr val="FFEA18"/>
              </a:solidFill>
            </a:endParaRPr>
          </a:p>
        </p:txBody>
      </p:sp>
      <p:sp>
        <p:nvSpPr>
          <p:cNvPr id="12" name="Slide Number Placeholder 11"/>
          <p:cNvSpPr>
            <a:spLocks noGrp="1"/>
          </p:cNvSpPr>
          <p:nvPr>
            <p:ph type="sldNum" sz="quarter" idx="12"/>
          </p:nvPr>
        </p:nvSpPr>
        <p:spPr/>
        <p:txBody>
          <a:bodyPr/>
          <a:lstStyle/>
          <a:p>
            <a:pPr>
              <a:defRPr/>
            </a:pPr>
            <a:fld id="{1FE95F59-B3B4-E34C-A2EA-04C060386DAD}" type="slidenum">
              <a:rPr lang="en-US" smtClean="0"/>
              <a:pPr>
                <a:defRPr/>
              </a:pPr>
              <a:t>53</a:t>
            </a:fld>
            <a:endParaRPr lang="en-US"/>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a:srcRect/>
          <a:stretch>
            <a:fillRect/>
          </a:stretch>
        </p:blipFill>
        <p:spPr bwMode="auto">
          <a:xfrm>
            <a:off x="0" y="0"/>
            <a:ext cx="4343400" cy="3252788"/>
          </a:xfrm>
          <a:prstGeom prst="rect">
            <a:avLst/>
          </a:prstGeom>
          <a:noFill/>
          <a:ln w="9525">
            <a:noFill/>
            <a:miter lim="800000"/>
            <a:headEnd/>
            <a:tailEnd/>
          </a:ln>
        </p:spPr>
      </p:pic>
      <p:pic>
        <p:nvPicPr>
          <p:cNvPr id="86019" name="Picture 3"/>
          <p:cNvPicPr>
            <a:picLocks noChangeAspect="1" noChangeArrowheads="1"/>
          </p:cNvPicPr>
          <p:nvPr/>
        </p:nvPicPr>
        <p:blipFill>
          <a:blip r:embed="rId4"/>
          <a:srcRect/>
          <a:stretch>
            <a:fillRect/>
          </a:stretch>
        </p:blipFill>
        <p:spPr bwMode="auto">
          <a:xfrm>
            <a:off x="1143000" y="3581400"/>
            <a:ext cx="2603500" cy="2636838"/>
          </a:xfrm>
          <a:prstGeom prst="rect">
            <a:avLst/>
          </a:prstGeom>
          <a:noFill/>
          <a:ln w="9525">
            <a:noFill/>
            <a:miter lim="800000"/>
            <a:headEnd/>
            <a:tailEnd/>
          </a:ln>
        </p:spPr>
      </p:pic>
      <p:pic>
        <p:nvPicPr>
          <p:cNvPr id="86020" name="Picture 4"/>
          <p:cNvPicPr>
            <a:picLocks noChangeAspect="1" noChangeArrowheads="1"/>
          </p:cNvPicPr>
          <p:nvPr/>
        </p:nvPicPr>
        <p:blipFill>
          <a:blip r:embed="rId5"/>
          <a:srcRect/>
          <a:stretch>
            <a:fillRect/>
          </a:stretch>
        </p:blipFill>
        <p:spPr bwMode="auto">
          <a:xfrm>
            <a:off x="6934200" y="0"/>
            <a:ext cx="2032000" cy="1993900"/>
          </a:xfrm>
          <a:prstGeom prst="rect">
            <a:avLst/>
          </a:prstGeom>
          <a:noFill/>
          <a:ln w="9525">
            <a:noFill/>
            <a:miter lim="800000"/>
            <a:headEnd/>
            <a:tailEnd/>
          </a:ln>
        </p:spPr>
      </p:pic>
      <p:sp>
        <p:nvSpPr>
          <p:cNvPr id="86021" name="Text Box 5"/>
          <p:cNvSpPr txBox="1">
            <a:spLocks noChangeArrowheads="1"/>
          </p:cNvSpPr>
          <p:nvPr/>
        </p:nvSpPr>
        <p:spPr bwMode="auto">
          <a:xfrm>
            <a:off x="4419600" y="533400"/>
            <a:ext cx="2617788" cy="1006475"/>
          </a:xfrm>
          <a:prstGeom prst="rect">
            <a:avLst/>
          </a:prstGeom>
          <a:noFill/>
          <a:ln w="9525">
            <a:noFill/>
            <a:miter lim="800000"/>
            <a:headEnd/>
            <a:tailEnd/>
          </a:ln>
        </p:spPr>
        <p:txBody>
          <a:bodyPr wrap="none">
            <a:prstTxWarp prst="textNoShape">
              <a:avLst/>
            </a:prstTxWarp>
            <a:spAutoFit/>
          </a:bodyPr>
          <a:lstStyle/>
          <a:p>
            <a:r>
              <a:rPr lang="en-US" sz="2000">
                <a:solidFill>
                  <a:srgbClr val="000000"/>
                </a:solidFill>
              </a:rPr>
              <a:t>Most adult </a:t>
            </a:r>
          </a:p>
          <a:p>
            <a:r>
              <a:rPr lang="en-US" sz="2000">
                <a:solidFill>
                  <a:srgbClr val="000000"/>
                </a:solidFill>
              </a:rPr>
              <a:t>mammals are lactose</a:t>
            </a:r>
          </a:p>
          <a:p>
            <a:r>
              <a:rPr lang="en-US" sz="2000">
                <a:solidFill>
                  <a:srgbClr val="000000"/>
                </a:solidFill>
              </a:rPr>
              <a:t>intolerant.</a:t>
            </a:r>
            <a:endParaRPr lang="en-US">
              <a:solidFill>
                <a:srgbClr val="000000"/>
              </a:solidFill>
            </a:endParaRPr>
          </a:p>
        </p:txBody>
      </p:sp>
      <p:sp>
        <p:nvSpPr>
          <p:cNvPr id="86022" name="Text Box 6"/>
          <p:cNvSpPr txBox="1">
            <a:spLocks noChangeArrowheads="1"/>
          </p:cNvSpPr>
          <p:nvPr/>
        </p:nvSpPr>
        <p:spPr bwMode="auto">
          <a:xfrm>
            <a:off x="3886200" y="3733800"/>
            <a:ext cx="4267200" cy="1552575"/>
          </a:xfrm>
          <a:prstGeom prst="rect">
            <a:avLst/>
          </a:prstGeom>
          <a:noFill/>
          <a:ln w="9525">
            <a:noFill/>
            <a:miter lim="800000"/>
            <a:headEnd/>
            <a:tailEnd/>
          </a:ln>
        </p:spPr>
        <p:txBody>
          <a:bodyPr>
            <a:prstTxWarp prst="textNoShape">
              <a:avLst/>
            </a:prstTxWarp>
            <a:spAutoFit/>
          </a:bodyPr>
          <a:lstStyle/>
          <a:p>
            <a:r>
              <a:rPr lang="en-US">
                <a:solidFill>
                  <a:srgbClr val="000000"/>
                </a:solidFill>
              </a:rPr>
              <a:t>The loss of intestinal lactase activity follows a fixed ontogenetic program (it is independent of diet)</a:t>
            </a:r>
          </a:p>
        </p:txBody>
      </p:sp>
      <p:sp>
        <p:nvSpPr>
          <p:cNvPr id="86023" name="Text Box 7"/>
          <p:cNvSpPr txBox="1">
            <a:spLocks noChangeArrowheads="1"/>
          </p:cNvSpPr>
          <p:nvPr/>
        </p:nvSpPr>
        <p:spPr bwMode="auto">
          <a:xfrm>
            <a:off x="4495800" y="2667000"/>
            <a:ext cx="3905250" cy="457200"/>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Babies, of course, are not!</a:t>
            </a:r>
          </a:p>
        </p:txBody>
      </p:sp>
      <p:sp>
        <p:nvSpPr>
          <p:cNvPr id="86024" name="Rectangle 8"/>
          <p:cNvSpPr>
            <a:spLocks noChangeArrowheads="1"/>
          </p:cNvSpPr>
          <p:nvPr/>
        </p:nvSpPr>
        <p:spPr bwMode="auto">
          <a:xfrm>
            <a:off x="4365625" y="5802313"/>
            <a:ext cx="2279650" cy="457200"/>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(data for rats)</a:t>
            </a:r>
          </a:p>
        </p:txBody>
      </p:sp>
      <p:sp>
        <p:nvSpPr>
          <p:cNvPr id="9" name="Slide Number Placeholder 8"/>
          <p:cNvSpPr>
            <a:spLocks noGrp="1"/>
          </p:cNvSpPr>
          <p:nvPr>
            <p:ph type="sldNum" sz="quarter" idx="12"/>
          </p:nvPr>
        </p:nvSpPr>
        <p:spPr/>
        <p:txBody>
          <a:bodyPr/>
          <a:lstStyle/>
          <a:p>
            <a:pPr>
              <a:defRPr/>
            </a:pPr>
            <a:fld id="{1FE95F59-B3B4-E34C-A2EA-04C060386DAD}" type="slidenum">
              <a:rPr lang="en-US" smtClean="0"/>
              <a:pPr>
                <a:defRPr/>
              </a:pPr>
              <a:t>54</a:t>
            </a:fld>
            <a:endParaRPr lang="en-US"/>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3"/>
          <a:srcRect/>
          <a:stretch>
            <a:fillRect/>
          </a:stretch>
        </p:blipFill>
        <p:spPr bwMode="auto">
          <a:xfrm>
            <a:off x="609600" y="304800"/>
            <a:ext cx="4495800" cy="3308350"/>
          </a:xfrm>
          <a:prstGeom prst="rect">
            <a:avLst/>
          </a:prstGeom>
          <a:noFill/>
          <a:ln w="9525">
            <a:noFill/>
            <a:miter lim="800000"/>
            <a:headEnd/>
            <a:tailEnd/>
          </a:ln>
        </p:spPr>
      </p:pic>
      <p:sp>
        <p:nvSpPr>
          <p:cNvPr id="88067" name="Text Box 3"/>
          <p:cNvSpPr txBox="1">
            <a:spLocks noChangeArrowheads="1"/>
          </p:cNvSpPr>
          <p:nvPr/>
        </p:nvSpPr>
        <p:spPr bwMode="auto">
          <a:xfrm>
            <a:off x="6232525" y="4722813"/>
            <a:ext cx="184150" cy="457200"/>
          </a:xfrm>
          <a:prstGeom prst="rect">
            <a:avLst/>
          </a:prstGeom>
          <a:noFill/>
          <a:ln w="9525">
            <a:noFill/>
            <a:miter lim="800000"/>
            <a:headEnd/>
            <a:tailEnd/>
          </a:ln>
        </p:spPr>
        <p:txBody>
          <a:bodyPr wrap="none">
            <a:prstTxWarp prst="textNoShape">
              <a:avLst/>
            </a:prstTxWarp>
            <a:spAutoFit/>
          </a:bodyPr>
          <a:lstStyle/>
          <a:p>
            <a:endParaRPr lang="es-ES_tradnl">
              <a:solidFill>
                <a:srgbClr val="FFEA18"/>
              </a:solidFill>
            </a:endParaRPr>
          </a:p>
        </p:txBody>
      </p:sp>
      <p:sp>
        <p:nvSpPr>
          <p:cNvPr id="88068" name="Text Box 4"/>
          <p:cNvSpPr txBox="1">
            <a:spLocks noChangeArrowheads="1"/>
          </p:cNvSpPr>
          <p:nvPr/>
        </p:nvSpPr>
        <p:spPr bwMode="auto">
          <a:xfrm>
            <a:off x="5638800" y="304800"/>
            <a:ext cx="3276600" cy="3013075"/>
          </a:xfrm>
          <a:prstGeom prst="rect">
            <a:avLst/>
          </a:prstGeom>
          <a:noFill/>
          <a:ln w="9525">
            <a:noFill/>
            <a:miter lim="800000"/>
            <a:headEnd/>
            <a:tailEnd/>
          </a:ln>
        </p:spPr>
        <p:txBody>
          <a:bodyPr>
            <a:prstTxWarp prst="textNoShape">
              <a:avLst/>
            </a:prstTxWarp>
            <a:spAutoFit/>
          </a:bodyPr>
          <a:lstStyle/>
          <a:p>
            <a:pPr marL="457200" indent="-457200"/>
            <a:r>
              <a:rPr lang="en-US">
                <a:solidFill>
                  <a:srgbClr val="000000"/>
                </a:solidFill>
              </a:rPr>
              <a:t>Two exceptions:</a:t>
            </a:r>
          </a:p>
          <a:p>
            <a:pPr marL="457200" indent="-457200"/>
            <a:endParaRPr lang="en-US">
              <a:solidFill>
                <a:srgbClr val="000000"/>
              </a:solidFill>
            </a:endParaRPr>
          </a:p>
          <a:p>
            <a:pPr marL="457200" indent="-457200">
              <a:buFont typeface="Times" charset="0"/>
              <a:buAutoNum type="arabicParenR"/>
            </a:pPr>
            <a:r>
              <a:rPr lang="en-US">
                <a:solidFill>
                  <a:srgbClr val="000000"/>
                </a:solidFill>
              </a:rPr>
              <a:t>Many pinnipeds (sea lions and seals) lack intestinal lactase activity (why?). </a:t>
            </a:r>
          </a:p>
          <a:p>
            <a:pPr marL="457200" indent="-457200">
              <a:buFont typeface="Times" charset="0"/>
              <a:buNone/>
            </a:pPr>
            <a:endParaRPr lang="en-US">
              <a:solidFill>
                <a:srgbClr val="000000"/>
              </a:solidFill>
            </a:endParaRPr>
          </a:p>
        </p:txBody>
      </p:sp>
      <p:pic>
        <p:nvPicPr>
          <p:cNvPr id="88069" name="Picture 5"/>
          <p:cNvPicPr>
            <a:picLocks noChangeAspect="1" noChangeArrowheads="1"/>
          </p:cNvPicPr>
          <p:nvPr/>
        </p:nvPicPr>
        <p:blipFill>
          <a:blip r:embed="rId4"/>
          <a:srcRect/>
          <a:stretch>
            <a:fillRect/>
          </a:stretch>
        </p:blipFill>
        <p:spPr bwMode="auto">
          <a:xfrm>
            <a:off x="5867400" y="4572000"/>
            <a:ext cx="2692400" cy="1803400"/>
          </a:xfrm>
          <a:prstGeom prst="rect">
            <a:avLst/>
          </a:prstGeom>
          <a:noFill/>
          <a:ln w="9525">
            <a:noFill/>
            <a:miter lim="800000"/>
            <a:headEnd/>
            <a:tailEnd/>
          </a:ln>
        </p:spPr>
      </p:pic>
      <p:sp>
        <p:nvSpPr>
          <p:cNvPr id="88070" name="Text Box 6"/>
          <p:cNvSpPr txBox="1">
            <a:spLocks noChangeArrowheads="1"/>
          </p:cNvSpPr>
          <p:nvPr/>
        </p:nvSpPr>
        <p:spPr bwMode="auto">
          <a:xfrm>
            <a:off x="381000" y="3886200"/>
            <a:ext cx="4968875" cy="2282825"/>
          </a:xfrm>
          <a:prstGeom prst="rect">
            <a:avLst/>
          </a:prstGeom>
          <a:noFill/>
          <a:ln w="9525">
            <a:noFill/>
            <a:miter lim="800000"/>
            <a:headEnd/>
            <a:tailEnd/>
          </a:ln>
        </p:spPr>
        <p:txBody>
          <a:bodyPr>
            <a:prstTxWarp prst="textNoShape">
              <a:avLst/>
            </a:prstTxWarp>
            <a:spAutoFit/>
          </a:bodyPr>
          <a:lstStyle/>
          <a:p>
            <a:r>
              <a:rPr lang="en-US">
                <a:solidFill>
                  <a:srgbClr val="000000"/>
                </a:solidFill>
              </a:rPr>
              <a:t>2) Certain human ethnic groups (N. European caucasians, pastoral groups of north and central Africa) retain lactase activity as adults (less than 10% of humanity).</a:t>
            </a:r>
          </a:p>
        </p:txBody>
      </p:sp>
      <p:sp>
        <p:nvSpPr>
          <p:cNvPr id="98311" name="Rectangle 7"/>
          <p:cNvSpPr>
            <a:spLocks noChangeArrowheads="1"/>
          </p:cNvSpPr>
          <p:nvPr/>
        </p:nvSpPr>
        <p:spPr bwMode="auto">
          <a:xfrm>
            <a:off x="5927725" y="3605213"/>
            <a:ext cx="2682875" cy="822325"/>
          </a:xfrm>
          <a:prstGeom prst="rect">
            <a:avLst/>
          </a:prstGeom>
          <a:noFill/>
          <a:ln w="9525">
            <a:noFill/>
            <a:miter lim="800000"/>
            <a:headEnd/>
            <a:tailEnd/>
          </a:ln>
        </p:spPr>
        <p:txBody>
          <a:bodyPr>
            <a:prstTxWarp prst="textNoShape">
              <a:avLst/>
            </a:prstTxWarp>
            <a:spAutoFit/>
          </a:bodyPr>
          <a:lstStyle/>
          <a:p>
            <a:r>
              <a:rPr lang="en-US">
                <a:solidFill>
                  <a:srgbClr val="000000"/>
                </a:solidFill>
              </a:rPr>
              <a:t>Their milk lacks lactose! </a:t>
            </a:r>
          </a:p>
        </p:txBody>
      </p:sp>
      <p:sp>
        <p:nvSpPr>
          <p:cNvPr id="8" name="TextBox 1"/>
          <p:cNvSpPr txBox="1">
            <a:spLocks noChangeArrowheads="1"/>
          </p:cNvSpPr>
          <p:nvPr/>
        </p:nvSpPr>
        <p:spPr bwMode="auto">
          <a:xfrm>
            <a:off x="2209800" y="6172200"/>
            <a:ext cx="3006725" cy="461963"/>
          </a:xfrm>
          <a:prstGeom prst="rect">
            <a:avLst/>
          </a:prstGeom>
          <a:noFill/>
          <a:ln w="9525">
            <a:noFill/>
            <a:miter lim="800000"/>
            <a:headEnd/>
            <a:tailEnd/>
          </a:ln>
        </p:spPr>
        <p:txBody>
          <a:bodyPr wrap="none">
            <a:prstTxWarp prst="textNoShape">
              <a:avLst/>
            </a:prstTxWarp>
            <a:spAutoFit/>
          </a:bodyPr>
          <a:lstStyle/>
          <a:p>
            <a:r>
              <a:rPr lang="es-ES_tradnl" dirty="0">
                <a:solidFill>
                  <a:srgbClr val="FF0000"/>
                </a:solidFill>
              </a:rPr>
              <a:t>BROAD PRINCIPLE</a:t>
            </a:r>
          </a:p>
        </p:txBody>
      </p:sp>
      <p:sp>
        <p:nvSpPr>
          <p:cNvPr id="9" name="Slide Number Placeholder 8"/>
          <p:cNvSpPr>
            <a:spLocks noGrp="1"/>
          </p:cNvSpPr>
          <p:nvPr>
            <p:ph type="sldNum" sz="quarter" idx="12"/>
          </p:nvPr>
        </p:nvSpPr>
        <p:spPr/>
        <p:txBody>
          <a:bodyPr/>
          <a:lstStyle/>
          <a:p>
            <a:pPr>
              <a:defRPr/>
            </a:pPr>
            <a:fld id="{1FE95F59-B3B4-E34C-A2EA-04C060386DAD}" type="slidenum">
              <a:rPr lang="en-US" smtClean="0"/>
              <a:pPr>
                <a:defRPr/>
              </a:pPr>
              <a:t>55</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83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1"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 descr="World_map_of_lactose_intolerance.png"/>
          <p:cNvPicPr>
            <a:picLocks noChangeAspect="1"/>
          </p:cNvPicPr>
          <p:nvPr/>
        </p:nvPicPr>
        <p:blipFill>
          <a:blip r:embed="rId2"/>
          <a:srcRect/>
          <a:stretch>
            <a:fillRect/>
          </a:stretch>
        </p:blipFill>
        <p:spPr bwMode="auto">
          <a:xfrm>
            <a:off x="0" y="1371600"/>
            <a:ext cx="9144000" cy="4022725"/>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1FE95F59-B3B4-E34C-A2EA-04C060386DAD}" type="slidenum">
              <a:rPr lang="en-US" smtClean="0"/>
              <a:pPr>
                <a:defRPr/>
              </a:pPr>
              <a:t>56</a:t>
            </a:fld>
            <a:endParaRPr lang="en-US"/>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3"/>
          <p:cNvSpPr txBox="1">
            <a:spLocks noChangeArrowheads="1"/>
          </p:cNvSpPr>
          <p:nvPr/>
        </p:nvSpPr>
        <p:spPr bwMode="auto">
          <a:xfrm>
            <a:off x="228600" y="0"/>
            <a:ext cx="7010400" cy="1465263"/>
          </a:xfrm>
          <a:prstGeom prst="rect">
            <a:avLst/>
          </a:prstGeom>
          <a:noFill/>
          <a:ln w="9525">
            <a:noFill/>
            <a:miter lim="800000"/>
            <a:headEnd/>
            <a:tailEnd/>
          </a:ln>
        </p:spPr>
        <p:txBody>
          <a:bodyPr>
            <a:prstTxWarp prst="textNoShape">
              <a:avLst/>
            </a:prstTxWarp>
            <a:spAutoFit/>
          </a:bodyPr>
          <a:lstStyle/>
          <a:p>
            <a:r>
              <a:rPr lang="en-US" sz="1800">
                <a:solidFill>
                  <a:srgbClr val="000000"/>
                </a:solidFill>
              </a:rPr>
              <a:t>-lactose intolerance is a genetically determined trait</a:t>
            </a:r>
          </a:p>
          <a:p>
            <a:r>
              <a:rPr lang="en-US" sz="1800">
                <a:solidFill>
                  <a:srgbClr val="000000"/>
                </a:solidFill>
              </a:rPr>
              <a:t>-It has simple Mendelian genetics (tolerance is dominant, </a:t>
            </a:r>
          </a:p>
          <a:p>
            <a:r>
              <a:rPr lang="en-US" sz="1800">
                <a:solidFill>
                  <a:srgbClr val="000000"/>
                </a:solidFill>
              </a:rPr>
              <a:t>intolerance is recessive).</a:t>
            </a:r>
          </a:p>
          <a:p>
            <a:r>
              <a:rPr lang="en-US" sz="1800">
                <a:solidFill>
                  <a:srgbClr val="000000"/>
                </a:solidFill>
              </a:rPr>
              <a:t>-Lactose intolerance is the ancestral condition in humans</a:t>
            </a:r>
          </a:p>
          <a:p>
            <a:r>
              <a:rPr lang="en-US" sz="1800">
                <a:solidFill>
                  <a:srgbClr val="000000"/>
                </a:solidFill>
              </a:rPr>
              <a:t>-Lactose tolerance evolved twice in humans, how come?</a:t>
            </a:r>
            <a:endParaRPr lang="en-US">
              <a:solidFill>
                <a:srgbClr val="000000"/>
              </a:solidFill>
            </a:endParaRPr>
          </a:p>
        </p:txBody>
      </p:sp>
      <p:pic>
        <p:nvPicPr>
          <p:cNvPr id="91139" name="Picture 6" descr="tp.4.gif"/>
          <p:cNvPicPr>
            <a:picLocks noChangeAspect="1"/>
          </p:cNvPicPr>
          <p:nvPr/>
        </p:nvPicPr>
        <p:blipFill>
          <a:blip r:embed="rId3"/>
          <a:srcRect/>
          <a:stretch>
            <a:fillRect/>
          </a:stretch>
        </p:blipFill>
        <p:spPr bwMode="auto">
          <a:xfrm>
            <a:off x="2476500" y="2451100"/>
            <a:ext cx="6667500" cy="4406900"/>
          </a:xfrm>
          <a:prstGeom prst="rect">
            <a:avLst/>
          </a:prstGeom>
          <a:noFill/>
          <a:ln w="9525">
            <a:noFill/>
            <a:miter lim="800000"/>
            <a:headEnd/>
            <a:tailEnd/>
          </a:ln>
        </p:spPr>
      </p:pic>
      <p:sp>
        <p:nvSpPr>
          <p:cNvPr id="8" name="Rectangle 4"/>
          <p:cNvSpPr>
            <a:spLocks noChangeArrowheads="1"/>
          </p:cNvSpPr>
          <p:nvPr/>
        </p:nvSpPr>
        <p:spPr bwMode="auto">
          <a:xfrm>
            <a:off x="4800600" y="1600200"/>
            <a:ext cx="4038600" cy="1384300"/>
          </a:xfrm>
          <a:prstGeom prst="rect">
            <a:avLst/>
          </a:prstGeom>
          <a:noFill/>
          <a:ln w="9525">
            <a:noFill/>
            <a:miter lim="800000"/>
            <a:headEnd/>
            <a:tailEnd/>
          </a:ln>
        </p:spPr>
        <p:txBody>
          <a:bodyPr>
            <a:prstTxWarp prst="textNoShape">
              <a:avLst/>
            </a:prstTxWarp>
            <a:spAutoFit/>
          </a:bodyPr>
          <a:lstStyle/>
          <a:p>
            <a:r>
              <a:rPr lang="en-US" sz="1800">
                <a:solidFill>
                  <a:srgbClr val="000000"/>
                </a:solidFill>
              </a:rPr>
              <a:t>in both cases as a result of “coevolution” with domestic ungulates (cows, goats, and camels).</a:t>
            </a:r>
            <a:endParaRPr lang="en-US">
              <a:solidFill>
                <a:srgbClr val="000000"/>
              </a:solidFill>
            </a:endParaRPr>
          </a:p>
          <a:p>
            <a:endParaRPr lang="en-US">
              <a:solidFill>
                <a:srgbClr val="000000"/>
              </a:solidFill>
            </a:endParaRPr>
          </a:p>
        </p:txBody>
      </p:sp>
      <p:sp>
        <p:nvSpPr>
          <p:cNvPr id="5" name="Slide Number Placeholder 4"/>
          <p:cNvSpPr>
            <a:spLocks noGrp="1"/>
          </p:cNvSpPr>
          <p:nvPr>
            <p:ph type="sldNum" sz="quarter" idx="12"/>
          </p:nvPr>
        </p:nvSpPr>
        <p:spPr/>
        <p:txBody>
          <a:bodyPr/>
          <a:lstStyle/>
          <a:p>
            <a:pPr>
              <a:defRPr/>
            </a:pPr>
            <a:fld id="{1FE95F59-B3B4-E34C-A2EA-04C060386DAD}" type="slidenum">
              <a:rPr lang="en-US" smtClean="0"/>
              <a:pPr>
                <a:defRPr/>
              </a:pPr>
              <a:t>57</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457200" y="152400"/>
            <a:ext cx="6632575" cy="3937000"/>
          </a:xfrm>
          <a:prstGeom prst="rect">
            <a:avLst/>
          </a:prstGeom>
          <a:noFill/>
          <a:ln w="9525">
            <a:noFill/>
            <a:miter lim="800000"/>
            <a:headEnd/>
            <a:tailEnd/>
          </a:ln>
        </p:spPr>
        <p:txBody>
          <a:bodyPr>
            <a:prstTxWarp prst="textNoShape">
              <a:avLst/>
            </a:prstTxWarp>
            <a:spAutoFit/>
          </a:bodyPr>
          <a:lstStyle/>
          <a:p>
            <a:pPr algn="ctr"/>
            <a:r>
              <a:rPr lang="en-US" sz="2000">
                <a:solidFill>
                  <a:srgbClr val="000000"/>
                </a:solidFill>
              </a:rPr>
              <a:t>Hypotheses to explain the evolution of lactose tolerance</a:t>
            </a:r>
          </a:p>
          <a:p>
            <a:pPr eaLnBrk="1" hangingPunct="1">
              <a:lnSpc>
                <a:spcPct val="90000"/>
              </a:lnSpc>
              <a:spcBef>
                <a:spcPct val="20000"/>
              </a:spcBef>
              <a:buClr>
                <a:schemeClr val="accent1"/>
              </a:buClr>
              <a:buSzPct val="80000"/>
              <a:buFont typeface="Wingdings" charset="2"/>
              <a:buNone/>
            </a:pPr>
            <a:r>
              <a:rPr lang="en-US" sz="2000">
                <a:solidFill>
                  <a:srgbClr val="000000"/>
                </a:solidFill>
              </a:rPr>
              <a:t>Pastoralism (nutritional advantage, sensu stricto. Low latitudes)</a:t>
            </a:r>
          </a:p>
          <a:p>
            <a:pPr lvl="1" eaLnBrk="1" hangingPunct="1">
              <a:lnSpc>
                <a:spcPct val="90000"/>
              </a:lnSpc>
              <a:spcBef>
                <a:spcPct val="20000"/>
              </a:spcBef>
            </a:pPr>
            <a:endParaRPr lang="en-US" sz="2000">
              <a:solidFill>
                <a:srgbClr val="000000"/>
              </a:solidFill>
            </a:endParaRPr>
          </a:p>
          <a:p>
            <a:pPr eaLnBrk="1" hangingPunct="1">
              <a:lnSpc>
                <a:spcPct val="90000"/>
              </a:lnSpc>
              <a:spcBef>
                <a:spcPct val="20000"/>
              </a:spcBef>
              <a:buClr>
                <a:schemeClr val="accent1"/>
              </a:buClr>
              <a:buSzPct val="80000"/>
              <a:buFont typeface="Wingdings" charset="2"/>
              <a:buNone/>
            </a:pPr>
            <a:r>
              <a:rPr lang="en-US" sz="2000">
                <a:solidFill>
                  <a:srgbClr val="000000"/>
                </a:solidFill>
              </a:rPr>
              <a:t>Calcium absorption (high latitudes) </a:t>
            </a:r>
          </a:p>
          <a:p>
            <a:pPr lvl="1" eaLnBrk="1" hangingPunct="1">
              <a:lnSpc>
                <a:spcPct val="90000"/>
              </a:lnSpc>
              <a:spcBef>
                <a:spcPct val="20000"/>
              </a:spcBef>
              <a:buFontTx/>
              <a:buChar char="–"/>
            </a:pPr>
            <a:r>
              <a:rPr lang="en-US" sz="2000">
                <a:solidFill>
                  <a:srgbClr val="000000"/>
                </a:solidFill>
              </a:rPr>
              <a:t>The low availability of sunlight, and hence low synthesis of Vit. D is the the selective agent </a:t>
            </a:r>
          </a:p>
          <a:p>
            <a:pPr lvl="1" eaLnBrk="1" hangingPunct="1">
              <a:lnSpc>
                <a:spcPct val="90000"/>
              </a:lnSpc>
              <a:spcBef>
                <a:spcPct val="20000"/>
              </a:spcBef>
              <a:buFontTx/>
              <a:buChar char="–"/>
            </a:pPr>
            <a:r>
              <a:rPr lang="en-US" sz="2000">
                <a:solidFill>
                  <a:srgbClr val="000000"/>
                </a:solidFill>
              </a:rPr>
              <a:t>Milk has high Calcium content</a:t>
            </a:r>
          </a:p>
          <a:p>
            <a:pPr lvl="1" eaLnBrk="1" hangingPunct="1">
              <a:lnSpc>
                <a:spcPct val="90000"/>
              </a:lnSpc>
              <a:spcBef>
                <a:spcPct val="20000"/>
              </a:spcBef>
              <a:buFontTx/>
              <a:buChar char="–"/>
            </a:pPr>
            <a:r>
              <a:rPr lang="en-US" sz="2000">
                <a:solidFill>
                  <a:srgbClr val="000000"/>
                </a:solidFill>
              </a:rPr>
              <a:t>Calcium and lactose enhance each other’s absorption (mechanism unclear).</a:t>
            </a:r>
          </a:p>
          <a:p>
            <a:pPr lvl="1" eaLnBrk="1" hangingPunct="1">
              <a:lnSpc>
                <a:spcPct val="90000"/>
              </a:lnSpc>
              <a:spcBef>
                <a:spcPct val="20000"/>
              </a:spcBef>
            </a:pPr>
            <a:endParaRPr lang="en-US">
              <a:solidFill>
                <a:srgbClr val="000000"/>
              </a:solidFill>
            </a:endParaRPr>
          </a:p>
        </p:txBody>
      </p:sp>
      <p:sp>
        <p:nvSpPr>
          <p:cNvPr id="93187" name="Rectangle 3"/>
          <p:cNvSpPr>
            <a:spLocks noChangeArrowheads="1"/>
          </p:cNvSpPr>
          <p:nvPr/>
        </p:nvSpPr>
        <p:spPr bwMode="auto">
          <a:xfrm>
            <a:off x="838200" y="4495800"/>
            <a:ext cx="7010400" cy="1609725"/>
          </a:xfrm>
          <a:prstGeom prst="rect">
            <a:avLst/>
          </a:prstGeom>
          <a:noFill/>
          <a:ln w="9525">
            <a:noFill/>
            <a:miter lim="800000"/>
            <a:headEnd/>
            <a:tailEnd/>
          </a:ln>
        </p:spPr>
        <p:txBody>
          <a:bodyPr>
            <a:prstTxWarp prst="textNoShape">
              <a:avLst/>
            </a:prstTxWarp>
            <a:spAutoFit/>
          </a:bodyPr>
          <a:lstStyle/>
          <a:p>
            <a:pPr eaLnBrk="1" hangingPunct="1">
              <a:lnSpc>
                <a:spcPct val="90000"/>
              </a:lnSpc>
              <a:spcBef>
                <a:spcPct val="20000"/>
              </a:spcBef>
              <a:buClr>
                <a:schemeClr val="accent1"/>
              </a:buClr>
              <a:buSzPct val="80000"/>
              <a:buFont typeface="Wingdings" charset="2"/>
              <a:buNone/>
            </a:pPr>
            <a:r>
              <a:rPr lang="en-US" sz="2800">
                <a:solidFill>
                  <a:srgbClr val="000000"/>
                </a:solidFill>
              </a:rPr>
              <a:t>Lactose Tolerance may have its bio-cultural origins in the practice of relying on milk to supplement mother’s milk </a:t>
            </a:r>
          </a:p>
          <a:p>
            <a:endParaRPr lang="en-US">
              <a:solidFill>
                <a:srgbClr val="000000"/>
              </a:solidFill>
            </a:endParaRPr>
          </a:p>
        </p:txBody>
      </p:sp>
      <p:sp>
        <p:nvSpPr>
          <p:cNvPr id="4" name="Slide Number Placeholder 3"/>
          <p:cNvSpPr>
            <a:spLocks noGrp="1"/>
          </p:cNvSpPr>
          <p:nvPr>
            <p:ph type="sldNum" sz="quarter" idx="12"/>
          </p:nvPr>
        </p:nvSpPr>
        <p:spPr/>
        <p:txBody>
          <a:bodyPr/>
          <a:lstStyle/>
          <a:p>
            <a:pPr>
              <a:defRPr/>
            </a:pPr>
            <a:fld id="{1FE95F59-B3B4-E34C-A2EA-04C060386DAD}" type="slidenum">
              <a:rPr lang="en-US" smtClean="0"/>
              <a:pPr>
                <a:defRPr/>
              </a:pPr>
              <a:t>58</a:t>
            </a:fld>
            <a:endParaRPr lang="en-US"/>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3"/>
          <p:cNvPicPr>
            <a:picLocks noChangeAspect="1" noChangeArrowheads="1"/>
          </p:cNvPicPr>
          <p:nvPr/>
        </p:nvPicPr>
        <p:blipFill>
          <a:blip r:embed="rId3"/>
          <a:srcRect/>
          <a:stretch>
            <a:fillRect/>
          </a:stretch>
        </p:blipFill>
        <p:spPr bwMode="auto">
          <a:xfrm>
            <a:off x="304800" y="2362200"/>
            <a:ext cx="5334000" cy="1776413"/>
          </a:xfrm>
          <a:prstGeom prst="rect">
            <a:avLst/>
          </a:prstGeom>
          <a:noFill/>
          <a:ln w="9525">
            <a:noFill/>
            <a:miter lim="800000"/>
            <a:headEnd/>
            <a:tailEnd/>
          </a:ln>
        </p:spPr>
      </p:pic>
      <p:pic>
        <p:nvPicPr>
          <p:cNvPr id="95235" name="Picture 5"/>
          <p:cNvPicPr>
            <a:picLocks noChangeAspect="1" noChangeArrowheads="1"/>
          </p:cNvPicPr>
          <p:nvPr/>
        </p:nvPicPr>
        <p:blipFill>
          <a:blip r:embed="rId4"/>
          <a:srcRect/>
          <a:stretch>
            <a:fillRect/>
          </a:stretch>
        </p:blipFill>
        <p:spPr bwMode="auto">
          <a:xfrm>
            <a:off x="6122988" y="1335088"/>
            <a:ext cx="3021012" cy="5522912"/>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1FE95F59-B3B4-E34C-A2EA-04C060386DAD}" type="slidenum">
              <a:rPr lang="en-US" smtClean="0"/>
              <a:pPr>
                <a:defRPr/>
              </a:pPr>
              <a:t>59</a:t>
            </a:fld>
            <a:endParaRPr lang="en-US"/>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spect="1" noChangeArrowheads="1"/>
          </p:cNvPicPr>
          <p:nvPr/>
        </p:nvPicPr>
        <p:blipFill>
          <a:blip r:embed="rId3"/>
          <a:srcRect/>
          <a:stretch>
            <a:fillRect/>
          </a:stretch>
        </p:blipFill>
        <p:spPr bwMode="auto">
          <a:xfrm>
            <a:off x="4267200" y="3906838"/>
            <a:ext cx="4876800" cy="2951162"/>
          </a:xfrm>
          <a:prstGeom prst="rect">
            <a:avLst/>
          </a:prstGeom>
          <a:noFill/>
          <a:ln w="9525">
            <a:noFill/>
            <a:miter lim="800000"/>
            <a:headEnd/>
            <a:tailEnd/>
          </a:ln>
        </p:spPr>
      </p:pic>
      <p:sp>
        <p:nvSpPr>
          <p:cNvPr id="23555" name="Rectangle 5"/>
          <p:cNvSpPr>
            <a:spLocks noChangeArrowheads="1"/>
          </p:cNvSpPr>
          <p:nvPr/>
        </p:nvSpPr>
        <p:spPr bwMode="auto">
          <a:xfrm>
            <a:off x="4495800" y="0"/>
            <a:ext cx="4648200" cy="3260725"/>
          </a:xfrm>
          <a:prstGeom prst="rect">
            <a:avLst/>
          </a:prstGeom>
          <a:noFill/>
          <a:ln w="9525">
            <a:noFill/>
            <a:miter lim="800000"/>
            <a:headEnd/>
            <a:tailEnd/>
          </a:ln>
        </p:spPr>
        <p:txBody>
          <a:bodyPr>
            <a:prstTxWarp prst="textNoShape">
              <a:avLst/>
            </a:prstTxWarp>
            <a:spAutoFit/>
          </a:bodyPr>
          <a:lstStyle/>
          <a:p>
            <a:r>
              <a:rPr lang="en-US" sz="2000"/>
              <a:t>To remember about lipids</a:t>
            </a:r>
          </a:p>
          <a:p>
            <a:r>
              <a:rPr lang="en-US" sz="2000"/>
              <a:t>-Triacylglycerides are esters of glycerol and fatty acids.</a:t>
            </a:r>
            <a:r>
              <a:rPr lang="en-US"/>
              <a:t> </a:t>
            </a:r>
          </a:p>
          <a:p>
            <a:r>
              <a:rPr lang="en-US" sz="2000"/>
              <a:t>-They are good sources of energy and the energy storage of choice in animals  (why? Two reasons?).</a:t>
            </a:r>
          </a:p>
          <a:p>
            <a:r>
              <a:rPr lang="en-US" sz="2000"/>
              <a:t>-Important components of biological membranes  (Why?)</a:t>
            </a:r>
            <a:endParaRPr lang="en-US"/>
          </a:p>
          <a:p>
            <a:endParaRPr lang="en-US"/>
          </a:p>
          <a:p>
            <a:endParaRPr lang="en-US"/>
          </a:p>
        </p:txBody>
      </p:sp>
      <p:pic>
        <p:nvPicPr>
          <p:cNvPr id="23556" name="Picture 6"/>
          <p:cNvPicPr>
            <a:picLocks noChangeAspect="1" noChangeArrowheads="1"/>
          </p:cNvPicPr>
          <p:nvPr/>
        </p:nvPicPr>
        <p:blipFill>
          <a:blip r:embed="rId4"/>
          <a:srcRect/>
          <a:stretch>
            <a:fillRect/>
          </a:stretch>
        </p:blipFill>
        <p:spPr bwMode="auto">
          <a:xfrm>
            <a:off x="0" y="0"/>
            <a:ext cx="4244975" cy="4648200"/>
          </a:xfrm>
          <a:prstGeom prst="rect">
            <a:avLst/>
          </a:prstGeom>
          <a:noFill/>
          <a:ln w="9525">
            <a:noFill/>
            <a:miter lim="800000"/>
            <a:headEnd/>
            <a:tailEnd/>
          </a:ln>
        </p:spPr>
      </p:pic>
      <p:sp>
        <p:nvSpPr>
          <p:cNvPr id="23557" name="Rectangle 7"/>
          <p:cNvSpPr>
            <a:spLocks noChangeArrowheads="1"/>
          </p:cNvSpPr>
          <p:nvPr/>
        </p:nvSpPr>
        <p:spPr bwMode="auto">
          <a:xfrm>
            <a:off x="673100" y="5548313"/>
            <a:ext cx="184150" cy="457200"/>
          </a:xfrm>
          <a:prstGeom prst="rect">
            <a:avLst/>
          </a:prstGeom>
          <a:noFill/>
          <a:ln w="9525">
            <a:noFill/>
            <a:miter lim="800000"/>
            <a:headEnd/>
            <a:tailEnd/>
          </a:ln>
        </p:spPr>
        <p:txBody>
          <a:bodyPr wrap="none">
            <a:prstTxWarp prst="textNoShape">
              <a:avLst/>
            </a:prstTxWarp>
            <a:spAutoFit/>
          </a:bodyPr>
          <a:lstStyle/>
          <a:p>
            <a:endParaRPr lang="es-ES_tradnl"/>
          </a:p>
        </p:txBody>
      </p:sp>
      <p:sp>
        <p:nvSpPr>
          <p:cNvPr id="6" name="Slide Number Placeholder 5"/>
          <p:cNvSpPr>
            <a:spLocks noGrp="1"/>
          </p:cNvSpPr>
          <p:nvPr>
            <p:ph type="sldNum" sz="quarter" idx="12"/>
          </p:nvPr>
        </p:nvSpPr>
        <p:spPr/>
        <p:txBody>
          <a:bodyPr/>
          <a:lstStyle/>
          <a:p>
            <a:pPr>
              <a:defRPr/>
            </a:pPr>
            <a:fld id="{1FE95F59-B3B4-E34C-A2EA-04C060386DAD}" type="slidenum">
              <a:rPr lang="en-US" smtClean="0"/>
              <a:pPr>
                <a:defRPr/>
              </a:pPr>
              <a:t>6</a:t>
            </a:fld>
            <a:endParaRPr lang="en-US"/>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0" y="0"/>
            <a:ext cx="8915400" cy="5203825"/>
          </a:xfrm>
          <a:prstGeom prst="rect">
            <a:avLst/>
          </a:prstGeom>
          <a:noFill/>
          <a:ln w="9525">
            <a:noFill/>
            <a:miter lim="800000"/>
            <a:headEnd/>
            <a:tailEnd/>
          </a:ln>
        </p:spPr>
        <p:txBody>
          <a:bodyPr>
            <a:prstTxWarp prst="textNoShape">
              <a:avLst/>
            </a:prstTxWarp>
            <a:spAutoFit/>
          </a:bodyPr>
          <a:lstStyle/>
          <a:p>
            <a:r>
              <a:rPr lang="en-US">
                <a:solidFill>
                  <a:srgbClr val="000000"/>
                </a:solidFill>
              </a:rPr>
              <a:t>In summary:</a:t>
            </a:r>
          </a:p>
          <a:p>
            <a:endParaRPr lang="en-US">
              <a:solidFill>
                <a:srgbClr val="000000"/>
              </a:solidFill>
            </a:endParaRPr>
          </a:p>
          <a:p>
            <a:r>
              <a:rPr lang="en-US">
                <a:solidFill>
                  <a:srgbClr val="000000"/>
                </a:solidFill>
              </a:rPr>
              <a:t>Lactose intolerance is an example of a genetic polymorphism in humans.  It is an example of relatively recent (less than 10,000 years) evolutionary change in human populations.  Lactose tolerance evolved in response to an association with ruminants (cows, goats, and sheep). It is also an example of convergent evolution in humans.</a:t>
            </a:r>
          </a:p>
          <a:p>
            <a:endParaRPr lang="en-US">
              <a:solidFill>
                <a:srgbClr val="000000"/>
              </a:solidFill>
            </a:endParaRPr>
          </a:p>
          <a:p>
            <a:endParaRPr lang="en-US">
              <a:solidFill>
                <a:srgbClr val="000000"/>
              </a:solidFill>
            </a:endParaRPr>
          </a:p>
          <a:p>
            <a:r>
              <a:rPr lang="en-US">
                <a:solidFill>
                  <a:srgbClr val="000000"/>
                </a:solidFill>
              </a:rPr>
              <a:t>It is one of many examples of clinically significant ethnic variation in physiological traits. Other examples are cystic fibrosis, sickle cell anemia, and adult onset (type II) diabetes.</a:t>
            </a:r>
          </a:p>
        </p:txBody>
      </p:sp>
      <p:sp>
        <p:nvSpPr>
          <p:cNvPr id="3" name="Slide Number Placeholder 2"/>
          <p:cNvSpPr>
            <a:spLocks noGrp="1"/>
          </p:cNvSpPr>
          <p:nvPr>
            <p:ph type="sldNum" sz="quarter" idx="12"/>
          </p:nvPr>
        </p:nvSpPr>
        <p:spPr/>
        <p:txBody>
          <a:bodyPr/>
          <a:lstStyle/>
          <a:p>
            <a:pPr>
              <a:defRPr/>
            </a:pPr>
            <a:fld id="{1FE95F59-B3B4-E34C-A2EA-04C060386DAD}" type="slidenum">
              <a:rPr lang="en-US" smtClean="0"/>
              <a:pPr>
                <a:defRPr/>
              </a:pPr>
              <a:t>60</a:t>
            </a:fld>
            <a:endParaRPr lang="en-US"/>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2743200" y="914400"/>
            <a:ext cx="2779713" cy="457200"/>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Evolution matters!</a:t>
            </a:r>
          </a:p>
        </p:txBody>
      </p:sp>
      <p:sp>
        <p:nvSpPr>
          <p:cNvPr id="99331" name="Rectangle 3"/>
          <p:cNvSpPr>
            <a:spLocks noChangeArrowheads="1"/>
          </p:cNvSpPr>
          <p:nvPr/>
        </p:nvSpPr>
        <p:spPr bwMode="auto">
          <a:xfrm>
            <a:off x="1295400" y="1981200"/>
            <a:ext cx="7229475" cy="822325"/>
          </a:xfrm>
          <a:prstGeom prst="rect">
            <a:avLst/>
          </a:prstGeom>
          <a:noFill/>
          <a:ln w="9525">
            <a:noFill/>
            <a:miter lim="800000"/>
            <a:headEnd/>
            <a:tailEnd/>
          </a:ln>
        </p:spPr>
        <p:txBody>
          <a:bodyPr>
            <a:prstTxWarp prst="textNoShape">
              <a:avLst/>
            </a:prstTxWarp>
            <a:spAutoFit/>
          </a:bodyPr>
          <a:lstStyle/>
          <a:p>
            <a:r>
              <a:rPr lang="en-US">
                <a:solidFill>
                  <a:srgbClr val="000000"/>
                </a:solidFill>
              </a:rPr>
              <a:t>Understanding how evolution works has profound consequences for human health and well-being</a:t>
            </a:r>
          </a:p>
        </p:txBody>
      </p:sp>
      <p:pic>
        <p:nvPicPr>
          <p:cNvPr id="99332" name="Picture 4"/>
          <p:cNvPicPr>
            <a:picLocks noChangeAspect="1" noChangeArrowheads="1"/>
          </p:cNvPicPr>
          <p:nvPr/>
        </p:nvPicPr>
        <p:blipFill>
          <a:blip r:embed="rId3"/>
          <a:srcRect/>
          <a:stretch>
            <a:fillRect/>
          </a:stretch>
        </p:blipFill>
        <p:spPr bwMode="auto">
          <a:xfrm>
            <a:off x="457200" y="3352800"/>
            <a:ext cx="1731963" cy="2590800"/>
          </a:xfrm>
          <a:prstGeom prst="rect">
            <a:avLst/>
          </a:prstGeom>
          <a:noFill/>
          <a:ln w="9525">
            <a:noFill/>
            <a:miter lim="800000"/>
            <a:headEnd/>
            <a:tailEnd/>
          </a:ln>
        </p:spPr>
      </p:pic>
      <p:pic>
        <p:nvPicPr>
          <p:cNvPr id="99333" name="Picture 5"/>
          <p:cNvPicPr>
            <a:picLocks noChangeAspect="1" noChangeArrowheads="1"/>
          </p:cNvPicPr>
          <p:nvPr/>
        </p:nvPicPr>
        <p:blipFill>
          <a:blip r:embed="rId4"/>
          <a:srcRect/>
          <a:stretch>
            <a:fillRect/>
          </a:stretch>
        </p:blipFill>
        <p:spPr bwMode="auto">
          <a:xfrm>
            <a:off x="6934200" y="3657600"/>
            <a:ext cx="1816100" cy="2971800"/>
          </a:xfrm>
          <a:prstGeom prst="rect">
            <a:avLst/>
          </a:prstGeom>
          <a:noFill/>
          <a:ln w="9525">
            <a:noFill/>
            <a:miter lim="800000"/>
            <a:headEnd/>
            <a:tailEnd/>
          </a:ln>
        </p:spPr>
      </p:pic>
      <p:sp>
        <p:nvSpPr>
          <p:cNvPr id="99334" name="Rectangle 6"/>
          <p:cNvSpPr>
            <a:spLocks noChangeArrowheads="1"/>
          </p:cNvSpPr>
          <p:nvPr/>
        </p:nvSpPr>
        <p:spPr bwMode="auto">
          <a:xfrm>
            <a:off x="5902325" y="4545013"/>
            <a:ext cx="879475" cy="457200"/>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1859</a:t>
            </a:r>
          </a:p>
        </p:txBody>
      </p:sp>
      <p:sp>
        <p:nvSpPr>
          <p:cNvPr id="99335" name="Rectangle 7"/>
          <p:cNvSpPr>
            <a:spLocks noChangeArrowheads="1"/>
          </p:cNvSpPr>
          <p:nvPr/>
        </p:nvSpPr>
        <p:spPr bwMode="auto">
          <a:xfrm>
            <a:off x="530225" y="5929313"/>
            <a:ext cx="184150" cy="457200"/>
          </a:xfrm>
          <a:prstGeom prst="rect">
            <a:avLst/>
          </a:prstGeom>
          <a:noFill/>
          <a:ln w="9525">
            <a:noFill/>
            <a:miter lim="800000"/>
            <a:headEnd/>
            <a:tailEnd/>
          </a:ln>
        </p:spPr>
        <p:txBody>
          <a:bodyPr wrap="none">
            <a:prstTxWarp prst="textNoShape">
              <a:avLst/>
            </a:prstTxWarp>
            <a:spAutoFit/>
          </a:bodyPr>
          <a:lstStyle/>
          <a:p>
            <a:endParaRPr lang="es-ES_tradnl">
              <a:solidFill>
                <a:srgbClr val="FFEA18"/>
              </a:solidFill>
            </a:endParaRPr>
          </a:p>
        </p:txBody>
      </p:sp>
      <p:sp>
        <p:nvSpPr>
          <p:cNvPr id="99336" name="Rectangle 8"/>
          <p:cNvSpPr>
            <a:spLocks noChangeArrowheads="1"/>
          </p:cNvSpPr>
          <p:nvPr/>
        </p:nvSpPr>
        <p:spPr bwMode="auto">
          <a:xfrm>
            <a:off x="304800" y="6096000"/>
            <a:ext cx="1701800" cy="457200"/>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1809-1882</a:t>
            </a:r>
          </a:p>
        </p:txBody>
      </p:sp>
      <p:sp>
        <p:nvSpPr>
          <p:cNvPr id="9" name="Slide Number Placeholder 8"/>
          <p:cNvSpPr>
            <a:spLocks noGrp="1"/>
          </p:cNvSpPr>
          <p:nvPr>
            <p:ph type="sldNum" sz="quarter" idx="12"/>
          </p:nvPr>
        </p:nvSpPr>
        <p:spPr/>
        <p:txBody>
          <a:bodyPr/>
          <a:lstStyle/>
          <a:p>
            <a:pPr>
              <a:defRPr/>
            </a:pPr>
            <a:fld id="{1FE95F59-B3B4-E34C-A2EA-04C060386DAD}" type="slidenum">
              <a:rPr lang="en-US" smtClean="0"/>
              <a:pPr>
                <a:defRPr/>
              </a:pPr>
              <a:t>61</a:t>
            </a:fld>
            <a:endParaRPr lang="en-US"/>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2971800" y="304800"/>
            <a:ext cx="2136775" cy="457200"/>
          </a:xfrm>
          <a:prstGeom prst="rect">
            <a:avLst/>
          </a:prstGeom>
          <a:noFill/>
          <a:ln w="9525">
            <a:noFill/>
            <a:miter lim="800000"/>
            <a:headEnd/>
            <a:tailEnd/>
          </a:ln>
        </p:spPr>
        <p:txBody>
          <a:bodyPr wrap="none">
            <a:prstTxWarp prst="textNoShape">
              <a:avLst/>
            </a:prstTxWarp>
            <a:spAutoFit/>
          </a:bodyPr>
          <a:lstStyle/>
          <a:p>
            <a:r>
              <a:rPr lang="en-US"/>
              <a:t>To Remember</a:t>
            </a:r>
          </a:p>
        </p:txBody>
      </p:sp>
      <p:sp>
        <p:nvSpPr>
          <p:cNvPr id="101379" name="Rectangle 3"/>
          <p:cNvSpPr>
            <a:spLocks noChangeArrowheads="1"/>
          </p:cNvSpPr>
          <p:nvPr/>
        </p:nvSpPr>
        <p:spPr bwMode="auto">
          <a:xfrm>
            <a:off x="152400" y="685800"/>
            <a:ext cx="8763000" cy="5203825"/>
          </a:xfrm>
          <a:prstGeom prst="rect">
            <a:avLst/>
          </a:prstGeom>
          <a:noFill/>
          <a:ln w="9525">
            <a:noFill/>
            <a:miter lim="800000"/>
            <a:headEnd/>
            <a:tailEnd/>
          </a:ln>
        </p:spPr>
        <p:txBody>
          <a:bodyPr>
            <a:prstTxWarp prst="textNoShape">
              <a:avLst/>
            </a:prstTxWarp>
            <a:spAutoFit/>
          </a:bodyPr>
          <a:lstStyle/>
          <a:p>
            <a:pPr marL="457200" indent="-457200">
              <a:buFont typeface="Times" charset="0"/>
              <a:buAutoNum type="arabicParenR"/>
            </a:pPr>
            <a:r>
              <a:rPr lang="en-US"/>
              <a:t>Milk is a unique mammalian trait.</a:t>
            </a:r>
          </a:p>
          <a:p>
            <a:pPr marL="457200" indent="-457200">
              <a:buFont typeface="Times" charset="0"/>
              <a:buAutoNum type="arabicParenR"/>
            </a:pPr>
            <a:r>
              <a:rPr lang="en-US"/>
              <a:t>The main carbohydrate in milk is the disaccharide lactose (glucose-galactose).</a:t>
            </a:r>
          </a:p>
          <a:p>
            <a:pPr marL="457200" indent="-457200">
              <a:buFont typeface="Times" charset="0"/>
              <a:buAutoNum type="arabicParenR"/>
            </a:pPr>
            <a:r>
              <a:rPr lang="en-US"/>
              <a:t>Lactose is hydrolyzed by the membrane-bound intestinal enzyme lactase.</a:t>
            </a:r>
          </a:p>
          <a:p>
            <a:pPr marL="457200" indent="-457200">
              <a:buFont typeface="Times" charset="0"/>
              <a:buAutoNum type="arabicParenR"/>
            </a:pPr>
            <a:r>
              <a:rPr lang="en-US"/>
              <a:t>Most mammal babies have lactase, but most adults do not.</a:t>
            </a:r>
          </a:p>
          <a:p>
            <a:pPr marL="457200" indent="-457200">
              <a:buFont typeface="Times" charset="0"/>
              <a:buAutoNum type="arabicParenR"/>
            </a:pPr>
            <a:r>
              <a:rPr lang="en-US"/>
              <a:t>Exceptions are some pinnipeds (never have lactase) and a small fraction of </a:t>
            </a:r>
            <a:r>
              <a:rPr lang="en-US" i="1"/>
              <a:t>Homo sapiens</a:t>
            </a:r>
            <a:r>
              <a:rPr lang="en-US"/>
              <a:t> individuals (≈ 10%) who have it as adults.</a:t>
            </a:r>
          </a:p>
          <a:p>
            <a:pPr marL="457200" indent="-457200">
              <a:buFont typeface="Times" charset="0"/>
              <a:buAutoNum type="arabicParenR"/>
            </a:pPr>
            <a:r>
              <a:rPr lang="en-US"/>
              <a:t>Lactose intolerance is the ancestral and most frequent trait in humans, but tolerance has evolved in humans twice in pastoralist societies.</a:t>
            </a:r>
          </a:p>
          <a:p>
            <a:pPr marL="457200" indent="-457200">
              <a:buFont typeface="Times" charset="0"/>
              <a:buAutoNum type="arabicParenR"/>
            </a:pPr>
            <a:endParaRPr lang="en-US"/>
          </a:p>
        </p:txBody>
      </p:sp>
      <p:sp>
        <p:nvSpPr>
          <p:cNvPr id="4" name="Slide Number Placeholder 3"/>
          <p:cNvSpPr>
            <a:spLocks noGrp="1"/>
          </p:cNvSpPr>
          <p:nvPr>
            <p:ph type="sldNum" sz="quarter" idx="12"/>
          </p:nvPr>
        </p:nvSpPr>
        <p:spPr/>
        <p:txBody>
          <a:bodyPr/>
          <a:lstStyle/>
          <a:p>
            <a:pPr>
              <a:defRPr/>
            </a:pPr>
            <a:fld id="{1FE95F59-B3B4-E34C-A2EA-04C060386DAD}" type="slidenum">
              <a:rPr lang="en-US" smtClean="0"/>
              <a:pPr>
                <a:defRPr/>
              </a:pPr>
              <a:t>62</a:t>
            </a:fld>
            <a:endParaRPr lang="en-US"/>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_29_mechanisms_membrane-L.jpg"/>
          <p:cNvPicPr>
            <a:picLocks noChangeAspect="1"/>
          </p:cNvPicPr>
          <p:nvPr/>
        </p:nvPicPr>
        <p:blipFill>
          <a:blip r:embed="rId2"/>
          <a:stretch>
            <a:fillRect/>
          </a:stretch>
        </p:blipFill>
        <p:spPr>
          <a:xfrm>
            <a:off x="-1" y="990600"/>
            <a:ext cx="9074133" cy="5029200"/>
          </a:xfrm>
          <a:prstGeom prst="rect">
            <a:avLst/>
          </a:prstGeom>
        </p:spPr>
      </p:pic>
      <p:sp>
        <p:nvSpPr>
          <p:cNvPr id="3" name="TextBox 2"/>
          <p:cNvSpPr txBox="1"/>
          <p:nvPr/>
        </p:nvSpPr>
        <p:spPr>
          <a:xfrm>
            <a:off x="1295400" y="228600"/>
            <a:ext cx="6306234" cy="461665"/>
          </a:xfrm>
          <a:prstGeom prst="rect">
            <a:avLst/>
          </a:prstGeom>
          <a:noFill/>
        </p:spPr>
        <p:txBody>
          <a:bodyPr wrap="none" rtlCol="0">
            <a:spAutoFit/>
          </a:bodyPr>
          <a:lstStyle/>
          <a:p>
            <a:r>
              <a:rPr lang="es-ES_tradnl" dirty="0" smtClean="0"/>
              <a:t>A </a:t>
            </a:r>
            <a:r>
              <a:rPr lang="es-ES_tradnl" dirty="0" err="1" smtClean="0"/>
              <a:t>brief</a:t>
            </a:r>
            <a:r>
              <a:rPr lang="es-ES_tradnl" dirty="0" smtClean="0"/>
              <a:t> </a:t>
            </a:r>
            <a:r>
              <a:rPr lang="es-ES_tradnl" dirty="0" err="1" smtClean="0"/>
              <a:t>review</a:t>
            </a:r>
            <a:r>
              <a:rPr lang="es-ES_tradnl" dirty="0" smtClean="0"/>
              <a:t> </a:t>
            </a:r>
            <a:r>
              <a:rPr lang="es-ES_tradnl" dirty="0" err="1" smtClean="0"/>
              <a:t>of</a:t>
            </a:r>
            <a:r>
              <a:rPr lang="es-ES_tradnl" dirty="0" smtClean="0"/>
              <a:t> material </a:t>
            </a:r>
            <a:r>
              <a:rPr lang="es-ES_tradnl" dirty="0" err="1" smtClean="0"/>
              <a:t>from</a:t>
            </a:r>
            <a:r>
              <a:rPr lang="es-ES_tradnl" dirty="0" smtClean="0"/>
              <a:t> LIFE 1010</a:t>
            </a:r>
            <a:endParaRPr lang="es-ES_tradnl" dirty="0"/>
          </a:p>
        </p:txBody>
      </p:sp>
      <p:sp>
        <p:nvSpPr>
          <p:cNvPr id="4" name="TextBox 1"/>
          <p:cNvSpPr txBox="1">
            <a:spLocks noChangeArrowheads="1"/>
          </p:cNvSpPr>
          <p:nvPr/>
        </p:nvSpPr>
        <p:spPr bwMode="auto">
          <a:xfrm>
            <a:off x="3276600" y="6096000"/>
            <a:ext cx="3006725" cy="461963"/>
          </a:xfrm>
          <a:prstGeom prst="rect">
            <a:avLst/>
          </a:prstGeom>
          <a:noFill/>
          <a:ln w="9525">
            <a:noFill/>
            <a:miter lim="800000"/>
            <a:headEnd/>
            <a:tailEnd/>
          </a:ln>
        </p:spPr>
        <p:txBody>
          <a:bodyPr wrap="none">
            <a:prstTxWarp prst="textNoShape">
              <a:avLst/>
            </a:prstTxWarp>
            <a:spAutoFit/>
          </a:bodyPr>
          <a:lstStyle/>
          <a:p>
            <a:r>
              <a:rPr lang="es-ES_tradnl" dirty="0">
                <a:solidFill>
                  <a:srgbClr val="FF0000"/>
                </a:solidFill>
              </a:rPr>
              <a:t>BROAD PRINCIPLE</a:t>
            </a:r>
          </a:p>
        </p:txBody>
      </p:sp>
      <p:sp>
        <p:nvSpPr>
          <p:cNvPr id="5" name="Slide Number Placeholder 4"/>
          <p:cNvSpPr>
            <a:spLocks noGrp="1"/>
          </p:cNvSpPr>
          <p:nvPr>
            <p:ph type="sldNum" sz="quarter" idx="12"/>
          </p:nvPr>
        </p:nvSpPr>
        <p:spPr/>
        <p:txBody>
          <a:bodyPr/>
          <a:lstStyle/>
          <a:p>
            <a:pPr>
              <a:defRPr/>
            </a:pPr>
            <a:fld id="{1FE95F59-B3B4-E34C-A2EA-04C060386DAD}" type="slidenum">
              <a:rPr lang="en-US" smtClean="0"/>
              <a:pPr>
                <a:defRPr/>
              </a:pPr>
              <a:t>63</a:t>
            </a:fld>
            <a:endParaRPr lang="en-US"/>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85800"/>
            <a:ext cx="8458200" cy="6370974"/>
          </a:xfrm>
          <a:prstGeom prst="rect">
            <a:avLst/>
          </a:prstGeom>
          <a:noFill/>
        </p:spPr>
        <p:txBody>
          <a:bodyPr wrap="square" rtlCol="0">
            <a:spAutoFit/>
          </a:bodyPr>
          <a:lstStyle/>
          <a:p>
            <a:r>
              <a:rPr lang="es-ES_tradnl" dirty="0" smtClean="0">
                <a:solidFill>
                  <a:srgbClr val="0000FF"/>
                </a:solidFill>
              </a:rPr>
              <a:t>Simple </a:t>
            </a:r>
            <a:r>
              <a:rPr lang="es-ES_tradnl" dirty="0" err="1" smtClean="0">
                <a:solidFill>
                  <a:srgbClr val="0000FF"/>
                </a:solidFill>
              </a:rPr>
              <a:t>difussion</a:t>
            </a:r>
            <a:endParaRPr lang="es-ES_tradnl" dirty="0" smtClean="0">
              <a:solidFill>
                <a:srgbClr val="0000FF"/>
              </a:solidFill>
            </a:endParaRPr>
          </a:p>
          <a:p>
            <a:r>
              <a:rPr lang="es-ES_tradnl" dirty="0" smtClean="0"/>
              <a:t>(</a:t>
            </a:r>
            <a:r>
              <a:rPr lang="es-ES_tradnl" dirty="0" err="1" smtClean="0"/>
              <a:t>does</a:t>
            </a:r>
            <a:r>
              <a:rPr lang="es-ES_tradnl" dirty="0" smtClean="0"/>
              <a:t> </a:t>
            </a:r>
            <a:r>
              <a:rPr lang="es-ES_tradnl" dirty="0" err="1" smtClean="0"/>
              <a:t>not</a:t>
            </a:r>
            <a:r>
              <a:rPr lang="es-ES_tradnl" dirty="0" smtClean="0"/>
              <a:t> </a:t>
            </a:r>
            <a:r>
              <a:rPr lang="es-ES_tradnl" dirty="0" err="1" smtClean="0"/>
              <a:t>saturate</a:t>
            </a:r>
            <a:r>
              <a:rPr lang="es-ES_tradnl" dirty="0" smtClean="0"/>
              <a:t>, </a:t>
            </a:r>
            <a:r>
              <a:rPr lang="es-ES_tradnl" dirty="0" err="1" smtClean="0"/>
              <a:t>it</a:t>
            </a:r>
            <a:r>
              <a:rPr lang="es-ES_tradnl" dirty="0" smtClean="0"/>
              <a:t> </a:t>
            </a:r>
            <a:r>
              <a:rPr lang="es-ES_tradnl" dirty="0" err="1" smtClean="0"/>
              <a:t>always</a:t>
            </a:r>
            <a:r>
              <a:rPr lang="es-ES_tradnl" dirty="0" smtClean="0"/>
              <a:t> </a:t>
            </a:r>
            <a:r>
              <a:rPr lang="es-ES_tradnl" dirty="0" err="1" smtClean="0"/>
              <a:t>takes</a:t>
            </a:r>
            <a:r>
              <a:rPr lang="es-ES_tradnl" dirty="0" smtClean="0"/>
              <a:t> place </a:t>
            </a:r>
            <a:r>
              <a:rPr lang="es-ES_tradnl" dirty="0" err="1" smtClean="0"/>
              <a:t>down</a:t>
            </a:r>
            <a:r>
              <a:rPr lang="es-ES_tradnl" dirty="0" smtClean="0"/>
              <a:t> a </a:t>
            </a:r>
            <a:r>
              <a:rPr lang="es-ES_tradnl" dirty="0" err="1" smtClean="0"/>
              <a:t>concentration</a:t>
            </a:r>
            <a:r>
              <a:rPr lang="es-ES_tradnl" dirty="0" smtClean="0"/>
              <a:t> </a:t>
            </a:r>
            <a:r>
              <a:rPr lang="es-ES_tradnl" dirty="0" err="1" smtClean="0"/>
              <a:t>gradient</a:t>
            </a:r>
            <a:r>
              <a:rPr lang="es-ES_tradnl" dirty="0" smtClean="0"/>
              <a:t>... </a:t>
            </a:r>
            <a:r>
              <a:rPr lang="es-ES_tradnl" dirty="0" err="1" smtClean="0"/>
              <a:t>it</a:t>
            </a:r>
            <a:r>
              <a:rPr lang="es-ES_tradnl" dirty="0" smtClean="0"/>
              <a:t> </a:t>
            </a:r>
            <a:r>
              <a:rPr lang="es-ES_tradnl" dirty="0" err="1" smtClean="0"/>
              <a:t>is</a:t>
            </a:r>
            <a:r>
              <a:rPr lang="es-ES_tradnl" dirty="0" smtClean="0"/>
              <a:t> "</a:t>
            </a:r>
            <a:r>
              <a:rPr lang="es-ES_tradnl" dirty="0" err="1" smtClean="0"/>
              <a:t>downhill</a:t>
            </a:r>
            <a:r>
              <a:rPr lang="es-ES_tradnl" dirty="0" smtClean="0"/>
              <a:t>")</a:t>
            </a:r>
          </a:p>
          <a:p>
            <a:endParaRPr lang="es-ES_tradnl" dirty="0" smtClean="0"/>
          </a:p>
          <a:p>
            <a:r>
              <a:rPr lang="es-ES_tradnl" dirty="0" err="1" smtClean="0">
                <a:solidFill>
                  <a:srgbClr val="0000FF"/>
                </a:solidFill>
              </a:rPr>
              <a:t>Facilitated</a:t>
            </a:r>
            <a:r>
              <a:rPr lang="es-ES_tradnl" dirty="0" smtClean="0">
                <a:solidFill>
                  <a:srgbClr val="0000FF"/>
                </a:solidFill>
              </a:rPr>
              <a:t> </a:t>
            </a:r>
            <a:r>
              <a:rPr lang="es-ES_tradnl" dirty="0" err="1" smtClean="0">
                <a:solidFill>
                  <a:srgbClr val="0000FF"/>
                </a:solidFill>
              </a:rPr>
              <a:t>diffusion</a:t>
            </a:r>
            <a:endParaRPr lang="es-ES_tradnl" dirty="0" smtClean="0">
              <a:solidFill>
                <a:srgbClr val="0000FF"/>
              </a:solidFill>
            </a:endParaRPr>
          </a:p>
          <a:p>
            <a:r>
              <a:rPr lang="es-ES_tradnl" dirty="0" smtClean="0"/>
              <a:t>(</a:t>
            </a:r>
            <a:r>
              <a:rPr lang="es-ES_tradnl" dirty="0" err="1" smtClean="0"/>
              <a:t>always</a:t>
            </a:r>
            <a:r>
              <a:rPr lang="es-ES_tradnl" dirty="0" smtClean="0"/>
              <a:t> </a:t>
            </a:r>
            <a:r>
              <a:rPr lang="es-ES_tradnl" dirty="0" err="1" smtClean="0"/>
              <a:t>mediated</a:t>
            </a:r>
            <a:r>
              <a:rPr lang="es-ES_tradnl" dirty="0" smtClean="0"/>
              <a:t> by </a:t>
            </a:r>
            <a:r>
              <a:rPr lang="es-ES_tradnl" dirty="0" err="1" smtClean="0"/>
              <a:t>transport</a:t>
            </a:r>
            <a:r>
              <a:rPr lang="es-ES_tradnl" dirty="0" smtClean="0"/>
              <a:t> </a:t>
            </a:r>
            <a:r>
              <a:rPr lang="es-ES_tradnl" dirty="0" err="1" smtClean="0"/>
              <a:t>proteins</a:t>
            </a:r>
            <a:r>
              <a:rPr lang="es-ES_tradnl" dirty="0" smtClean="0"/>
              <a:t>. </a:t>
            </a:r>
            <a:r>
              <a:rPr lang="es-ES_tradnl" dirty="0" err="1" smtClean="0"/>
              <a:t>These</a:t>
            </a:r>
            <a:r>
              <a:rPr lang="es-ES_tradnl" dirty="0" smtClean="0"/>
              <a:t> can be </a:t>
            </a:r>
            <a:r>
              <a:rPr lang="es-ES_tradnl" dirty="0" err="1" smtClean="0"/>
              <a:t>channels</a:t>
            </a:r>
            <a:r>
              <a:rPr lang="es-ES_tradnl" dirty="0" smtClean="0"/>
              <a:t> (</a:t>
            </a:r>
            <a:r>
              <a:rPr lang="es-ES_tradnl" dirty="0" err="1" smtClean="0"/>
              <a:t>does</a:t>
            </a:r>
            <a:r>
              <a:rPr lang="es-ES_tradnl" dirty="0" smtClean="0"/>
              <a:t> </a:t>
            </a:r>
            <a:r>
              <a:rPr lang="es-ES_tradnl" dirty="0" err="1" smtClean="0"/>
              <a:t>not</a:t>
            </a:r>
            <a:r>
              <a:rPr lang="es-ES_tradnl" dirty="0" smtClean="0"/>
              <a:t> </a:t>
            </a:r>
            <a:r>
              <a:rPr lang="es-ES_tradnl" dirty="0" err="1" smtClean="0"/>
              <a:t>saturate</a:t>
            </a:r>
            <a:r>
              <a:rPr lang="es-ES_tradnl" dirty="0" smtClean="0"/>
              <a:t>) </a:t>
            </a:r>
            <a:r>
              <a:rPr lang="es-ES_tradnl" dirty="0" err="1" smtClean="0"/>
              <a:t>or</a:t>
            </a:r>
            <a:r>
              <a:rPr lang="es-ES_tradnl" dirty="0" smtClean="0"/>
              <a:t> </a:t>
            </a:r>
            <a:r>
              <a:rPr lang="es-ES_tradnl" dirty="0" err="1" smtClean="0"/>
              <a:t>transporters</a:t>
            </a:r>
            <a:r>
              <a:rPr lang="es-ES_tradnl" dirty="0" smtClean="0"/>
              <a:t> (</a:t>
            </a:r>
            <a:r>
              <a:rPr lang="es-ES_tradnl" dirty="0" err="1" smtClean="0"/>
              <a:t>saturate</a:t>
            </a:r>
            <a:r>
              <a:rPr lang="es-ES_tradnl" dirty="0" smtClean="0"/>
              <a:t>), </a:t>
            </a:r>
            <a:r>
              <a:rPr lang="es-ES_tradnl" dirty="0" err="1" smtClean="0"/>
              <a:t>it</a:t>
            </a:r>
            <a:r>
              <a:rPr lang="es-ES_tradnl" dirty="0" smtClean="0"/>
              <a:t> </a:t>
            </a:r>
            <a:r>
              <a:rPr lang="es-ES_tradnl" dirty="0" err="1" smtClean="0"/>
              <a:t>always</a:t>
            </a:r>
            <a:r>
              <a:rPr lang="es-ES_tradnl" dirty="0" smtClean="0"/>
              <a:t> </a:t>
            </a:r>
            <a:r>
              <a:rPr lang="es-ES_tradnl" dirty="0" err="1" smtClean="0"/>
              <a:t>takes</a:t>
            </a:r>
            <a:r>
              <a:rPr lang="es-ES_tradnl" dirty="0" smtClean="0"/>
              <a:t> place </a:t>
            </a:r>
            <a:r>
              <a:rPr lang="es-ES_tradnl" dirty="0" err="1" smtClean="0"/>
              <a:t>down</a:t>
            </a:r>
            <a:r>
              <a:rPr lang="es-ES_tradnl" dirty="0" smtClean="0"/>
              <a:t> a </a:t>
            </a:r>
            <a:r>
              <a:rPr lang="es-ES_tradnl" dirty="0" err="1" smtClean="0"/>
              <a:t>concentration</a:t>
            </a:r>
            <a:r>
              <a:rPr lang="es-ES_tradnl" dirty="0" smtClean="0"/>
              <a:t> </a:t>
            </a:r>
            <a:r>
              <a:rPr lang="es-ES_tradnl" dirty="0" err="1" smtClean="0"/>
              <a:t>gradient</a:t>
            </a:r>
            <a:r>
              <a:rPr lang="es-ES_tradnl" dirty="0" smtClean="0"/>
              <a:t>... </a:t>
            </a:r>
            <a:r>
              <a:rPr lang="es-ES_tradnl" dirty="0" err="1" smtClean="0"/>
              <a:t>it</a:t>
            </a:r>
            <a:r>
              <a:rPr lang="es-ES_tradnl" dirty="0" smtClean="0"/>
              <a:t> </a:t>
            </a:r>
            <a:r>
              <a:rPr lang="es-ES_tradnl" dirty="0" err="1" smtClean="0"/>
              <a:t>is</a:t>
            </a:r>
            <a:r>
              <a:rPr lang="es-ES_tradnl" dirty="0" smtClean="0"/>
              <a:t> "</a:t>
            </a:r>
            <a:r>
              <a:rPr lang="es-ES_tradnl" dirty="0" err="1" smtClean="0"/>
              <a:t>downhill</a:t>
            </a:r>
            <a:r>
              <a:rPr lang="es-ES_tradnl" dirty="0" smtClean="0"/>
              <a:t>").</a:t>
            </a:r>
          </a:p>
          <a:p>
            <a:endParaRPr lang="es-ES_tradnl" dirty="0" smtClean="0"/>
          </a:p>
          <a:p>
            <a:r>
              <a:rPr lang="es-ES_tradnl" dirty="0" smtClean="0">
                <a:solidFill>
                  <a:srgbClr val="0000FF"/>
                </a:solidFill>
              </a:rPr>
              <a:t>Active </a:t>
            </a:r>
            <a:r>
              <a:rPr lang="es-ES_tradnl" dirty="0" err="1" smtClean="0">
                <a:solidFill>
                  <a:srgbClr val="0000FF"/>
                </a:solidFill>
              </a:rPr>
              <a:t>transport</a:t>
            </a:r>
            <a:endParaRPr lang="es-ES_tradnl" dirty="0" smtClean="0">
              <a:solidFill>
                <a:srgbClr val="0000FF"/>
              </a:solidFill>
            </a:endParaRPr>
          </a:p>
          <a:p>
            <a:r>
              <a:rPr lang="es-ES_tradnl" dirty="0" smtClean="0"/>
              <a:t>(</a:t>
            </a:r>
            <a:r>
              <a:rPr lang="es-ES_tradnl" dirty="0" err="1" smtClean="0"/>
              <a:t>always</a:t>
            </a:r>
            <a:r>
              <a:rPr lang="es-ES_tradnl" dirty="0" smtClean="0"/>
              <a:t> </a:t>
            </a:r>
            <a:r>
              <a:rPr lang="es-ES_tradnl" dirty="0" err="1" smtClean="0"/>
              <a:t>mediated</a:t>
            </a:r>
            <a:r>
              <a:rPr lang="es-ES_tradnl" dirty="0" smtClean="0"/>
              <a:t> by </a:t>
            </a:r>
            <a:r>
              <a:rPr lang="es-ES_tradnl" dirty="0" err="1" smtClean="0"/>
              <a:t>transport</a:t>
            </a:r>
            <a:r>
              <a:rPr lang="es-ES_tradnl" dirty="0" smtClean="0"/>
              <a:t> </a:t>
            </a:r>
            <a:r>
              <a:rPr lang="es-ES_tradnl" dirty="0" err="1" smtClean="0"/>
              <a:t>proteins</a:t>
            </a:r>
            <a:r>
              <a:rPr lang="es-ES_tradnl" dirty="0" smtClean="0"/>
              <a:t>, can be "</a:t>
            </a:r>
            <a:r>
              <a:rPr lang="es-ES_tradnl" dirty="0" err="1" smtClean="0"/>
              <a:t>uphill</a:t>
            </a:r>
            <a:r>
              <a:rPr lang="es-ES_tradnl" dirty="0" smtClean="0"/>
              <a:t>" (</a:t>
            </a:r>
            <a:r>
              <a:rPr lang="es-ES_tradnl" dirty="0" err="1" smtClean="0"/>
              <a:t>against</a:t>
            </a:r>
            <a:r>
              <a:rPr lang="es-ES_tradnl" dirty="0" smtClean="0"/>
              <a:t> a </a:t>
            </a:r>
            <a:r>
              <a:rPr lang="es-ES_tradnl" dirty="0" err="1" smtClean="0"/>
              <a:t>concentration</a:t>
            </a:r>
            <a:r>
              <a:rPr lang="es-ES_tradnl" dirty="0" smtClean="0"/>
              <a:t> </a:t>
            </a:r>
            <a:r>
              <a:rPr lang="es-ES_tradnl" dirty="0" err="1" smtClean="0"/>
              <a:t>gradient</a:t>
            </a:r>
            <a:r>
              <a:rPr lang="es-ES_tradnl" dirty="0" smtClean="0"/>
              <a:t>), </a:t>
            </a:r>
            <a:r>
              <a:rPr lang="es-ES_tradnl" dirty="0" err="1" smtClean="0"/>
              <a:t>it</a:t>
            </a:r>
            <a:r>
              <a:rPr lang="es-ES_tradnl" dirty="0" smtClean="0"/>
              <a:t> </a:t>
            </a:r>
            <a:r>
              <a:rPr lang="es-ES_tradnl" dirty="0" err="1" smtClean="0"/>
              <a:t>always</a:t>
            </a:r>
            <a:r>
              <a:rPr lang="es-ES_tradnl" dirty="0" smtClean="0"/>
              <a:t> </a:t>
            </a:r>
            <a:r>
              <a:rPr lang="es-ES_tradnl" dirty="0" err="1" smtClean="0"/>
              <a:t>requires</a:t>
            </a:r>
            <a:r>
              <a:rPr lang="es-ES_tradnl" dirty="0" smtClean="0"/>
              <a:t> </a:t>
            </a:r>
            <a:r>
              <a:rPr lang="es-ES_tradnl" dirty="0" err="1" smtClean="0"/>
              <a:t>energy</a:t>
            </a:r>
            <a:r>
              <a:rPr lang="es-ES_tradnl" dirty="0" smtClean="0"/>
              <a:t>, can be </a:t>
            </a:r>
            <a:r>
              <a:rPr lang="es-ES_tradnl" dirty="0" err="1" smtClean="0"/>
              <a:t>primary</a:t>
            </a:r>
            <a:r>
              <a:rPr lang="es-ES_tradnl" dirty="0" smtClean="0"/>
              <a:t> </a:t>
            </a:r>
            <a:r>
              <a:rPr lang="es-ES_tradnl" dirty="0" err="1" smtClean="0"/>
              <a:t>or</a:t>
            </a:r>
            <a:r>
              <a:rPr lang="es-ES_tradnl" dirty="0" smtClean="0"/>
              <a:t> </a:t>
            </a:r>
            <a:r>
              <a:rPr lang="es-ES_tradnl" dirty="0" err="1" smtClean="0"/>
              <a:t>secondary</a:t>
            </a:r>
            <a:r>
              <a:rPr lang="es-ES_tradnl" dirty="0" smtClean="0"/>
              <a:t>)</a:t>
            </a:r>
          </a:p>
          <a:p>
            <a:endParaRPr lang="es-ES_tradnl" dirty="0"/>
          </a:p>
          <a:p>
            <a:endParaRPr lang="es-ES_tradnl" dirty="0" smtClean="0"/>
          </a:p>
          <a:p>
            <a:endParaRPr lang="es-ES_tradnl" dirty="0"/>
          </a:p>
        </p:txBody>
      </p:sp>
      <p:sp>
        <p:nvSpPr>
          <p:cNvPr id="3" name="TextBox 2"/>
          <p:cNvSpPr txBox="1"/>
          <p:nvPr/>
        </p:nvSpPr>
        <p:spPr>
          <a:xfrm>
            <a:off x="1143000" y="0"/>
            <a:ext cx="6736039" cy="461665"/>
          </a:xfrm>
          <a:prstGeom prst="rect">
            <a:avLst/>
          </a:prstGeom>
          <a:noFill/>
        </p:spPr>
        <p:txBody>
          <a:bodyPr wrap="none" rtlCol="0">
            <a:spAutoFit/>
          </a:bodyPr>
          <a:lstStyle/>
          <a:p>
            <a:r>
              <a:rPr lang="es-ES_tradnl" b="1" dirty="0" smtClean="0"/>
              <a:t>A </a:t>
            </a:r>
            <a:r>
              <a:rPr lang="es-ES_tradnl" b="1" dirty="0" err="1" smtClean="0"/>
              <a:t>brief</a:t>
            </a:r>
            <a:r>
              <a:rPr lang="es-ES_tradnl" b="1" dirty="0" smtClean="0"/>
              <a:t> </a:t>
            </a:r>
            <a:r>
              <a:rPr lang="es-ES_tradnl" b="1" dirty="0" err="1" smtClean="0"/>
              <a:t>review</a:t>
            </a:r>
            <a:r>
              <a:rPr lang="es-ES_tradnl" b="1" dirty="0" smtClean="0"/>
              <a:t> </a:t>
            </a:r>
            <a:r>
              <a:rPr lang="es-ES_tradnl" b="1" dirty="0" err="1" smtClean="0"/>
              <a:t>of</a:t>
            </a:r>
            <a:r>
              <a:rPr lang="es-ES_tradnl" b="1" dirty="0" smtClean="0"/>
              <a:t> material </a:t>
            </a:r>
            <a:r>
              <a:rPr lang="es-ES_tradnl" b="1" dirty="0" err="1" smtClean="0"/>
              <a:t>from</a:t>
            </a:r>
            <a:r>
              <a:rPr lang="es-ES_tradnl" b="1" dirty="0" smtClean="0"/>
              <a:t> LIFE 1010</a:t>
            </a:r>
            <a:endParaRPr lang="es-ES_tradnl" b="1" dirty="0"/>
          </a:p>
        </p:txBody>
      </p:sp>
      <p:sp>
        <p:nvSpPr>
          <p:cNvPr id="5" name="TextBox 1"/>
          <p:cNvSpPr txBox="1">
            <a:spLocks noChangeArrowheads="1"/>
          </p:cNvSpPr>
          <p:nvPr/>
        </p:nvSpPr>
        <p:spPr bwMode="auto">
          <a:xfrm>
            <a:off x="3276600" y="6096000"/>
            <a:ext cx="3006725" cy="461963"/>
          </a:xfrm>
          <a:prstGeom prst="rect">
            <a:avLst/>
          </a:prstGeom>
          <a:noFill/>
          <a:ln w="9525">
            <a:noFill/>
            <a:miter lim="800000"/>
            <a:headEnd/>
            <a:tailEnd/>
          </a:ln>
        </p:spPr>
        <p:txBody>
          <a:bodyPr wrap="none">
            <a:prstTxWarp prst="textNoShape">
              <a:avLst/>
            </a:prstTxWarp>
            <a:spAutoFit/>
          </a:bodyPr>
          <a:lstStyle/>
          <a:p>
            <a:r>
              <a:rPr lang="es-ES_tradnl" dirty="0">
                <a:solidFill>
                  <a:srgbClr val="FF0000"/>
                </a:solidFill>
              </a:rPr>
              <a:t>BROAD PRINCIPLE</a:t>
            </a:r>
          </a:p>
        </p:txBody>
      </p:sp>
      <p:sp>
        <p:nvSpPr>
          <p:cNvPr id="6" name="Slide Number Placeholder 5"/>
          <p:cNvSpPr>
            <a:spLocks noGrp="1"/>
          </p:cNvSpPr>
          <p:nvPr>
            <p:ph type="sldNum" sz="quarter" idx="12"/>
          </p:nvPr>
        </p:nvSpPr>
        <p:spPr/>
        <p:txBody>
          <a:bodyPr/>
          <a:lstStyle/>
          <a:p>
            <a:pPr>
              <a:defRPr/>
            </a:pPr>
            <a:fld id="{1FE95F59-B3B4-E34C-A2EA-04C060386DAD}" type="slidenum">
              <a:rPr lang="en-US" smtClean="0"/>
              <a:pPr>
                <a:defRPr/>
              </a:pPr>
              <a:t>64</a:t>
            </a:fld>
            <a:endParaRPr lang="en-US"/>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3_15_glucose_transport-L.jpg"/>
          <p:cNvPicPr>
            <a:picLocks noChangeAspect="1"/>
          </p:cNvPicPr>
          <p:nvPr/>
        </p:nvPicPr>
        <p:blipFill>
          <a:blip r:embed="rId2"/>
          <a:stretch>
            <a:fillRect/>
          </a:stretch>
        </p:blipFill>
        <p:spPr>
          <a:xfrm>
            <a:off x="533400" y="273050"/>
            <a:ext cx="7985125" cy="6584950"/>
          </a:xfrm>
          <a:prstGeom prst="rect">
            <a:avLst/>
          </a:prstGeom>
        </p:spPr>
      </p:pic>
      <p:sp>
        <p:nvSpPr>
          <p:cNvPr id="4" name="TextBox 3"/>
          <p:cNvSpPr txBox="1"/>
          <p:nvPr/>
        </p:nvSpPr>
        <p:spPr>
          <a:xfrm>
            <a:off x="1600200" y="0"/>
            <a:ext cx="5321539" cy="400110"/>
          </a:xfrm>
          <a:prstGeom prst="rect">
            <a:avLst/>
          </a:prstGeom>
          <a:noFill/>
        </p:spPr>
        <p:txBody>
          <a:bodyPr wrap="none" rtlCol="0">
            <a:spAutoFit/>
          </a:bodyPr>
          <a:lstStyle/>
          <a:p>
            <a:r>
              <a:rPr lang="es-ES_tradnl" sz="2000" dirty="0" smtClean="0"/>
              <a:t>How are </a:t>
            </a:r>
            <a:r>
              <a:rPr lang="es-ES_tradnl" sz="2000" dirty="0" err="1" smtClean="0"/>
              <a:t>glucose</a:t>
            </a:r>
            <a:r>
              <a:rPr lang="es-ES_tradnl" sz="2000" dirty="0" smtClean="0"/>
              <a:t> </a:t>
            </a:r>
            <a:r>
              <a:rPr lang="es-ES_tradnl" sz="2000" dirty="0" err="1" smtClean="0"/>
              <a:t>and</a:t>
            </a:r>
            <a:r>
              <a:rPr lang="es-ES_tradnl" sz="2000" dirty="0" smtClean="0"/>
              <a:t> </a:t>
            </a:r>
            <a:r>
              <a:rPr lang="es-ES_tradnl" sz="2000" dirty="0" err="1" smtClean="0"/>
              <a:t>galactose</a:t>
            </a:r>
            <a:r>
              <a:rPr lang="es-ES_tradnl" sz="2000" dirty="0" smtClean="0"/>
              <a:t> </a:t>
            </a:r>
            <a:r>
              <a:rPr lang="es-ES_tradnl" sz="2000" dirty="0" err="1" smtClean="0"/>
              <a:t>transported</a:t>
            </a:r>
            <a:endParaRPr lang="es-ES_tradnl" sz="2000" dirty="0"/>
          </a:p>
        </p:txBody>
      </p:sp>
      <p:sp>
        <p:nvSpPr>
          <p:cNvPr id="5" name="Slide Number Placeholder 4"/>
          <p:cNvSpPr>
            <a:spLocks noGrp="1"/>
          </p:cNvSpPr>
          <p:nvPr>
            <p:ph type="sldNum" sz="quarter" idx="12"/>
          </p:nvPr>
        </p:nvSpPr>
        <p:spPr/>
        <p:txBody>
          <a:bodyPr/>
          <a:lstStyle/>
          <a:p>
            <a:pPr>
              <a:defRPr/>
            </a:pPr>
            <a:fld id="{1FE95F59-B3B4-E34C-A2EA-04C060386DAD}" type="slidenum">
              <a:rPr lang="en-US" smtClean="0"/>
              <a:pPr>
                <a:defRPr/>
              </a:pPr>
              <a:t>65</a:t>
            </a:fld>
            <a:endParaRPr lang="en-US"/>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457200"/>
            <a:ext cx="8915400" cy="3046988"/>
          </a:xfrm>
          <a:prstGeom prst="rect">
            <a:avLst/>
          </a:prstGeom>
          <a:noFill/>
        </p:spPr>
        <p:txBody>
          <a:bodyPr wrap="square" rtlCol="0">
            <a:spAutoFit/>
          </a:bodyPr>
          <a:lstStyle/>
          <a:p>
            <a:r>
              <a:rPr lang="es-ES_tradnl" dirty="0" err="1" smtClean="0"/>
              <a:t>Which</a:t>
            </a:r>
            <a:r>
              <a:rPr lang="es-ES_tradnl" dirty="0" smtClean="0"/>
              <a:t> </a:t>
            </a:r>
            <a:r>
              <a:rPr lang="es-ES_tradnl" dirty="0" err="1" smtClean="0"/>
              <a:t>of</a:t>
            </a:r>
            <a:r>
              <a:rPr lang="es-ES_tradnl" dirty="0" smtClean="0"/>
              <a:t> </a:t>
            </a:r>
            <a:r>
              <a:rPr lang="es-ES_tradnl" dirty="0" err="1" smtClean="0"/>
              <a:t>the</a:t>
            </a:r>
            <a:r>
              <a:rPr lang="es-ES_tradnl" dirty="0" smtClean="0"/>
              <a:t> </a:t>
            </a:r>
            <a:r>
              <a:rPr lang="es-ES_tradnl" dirty="0" err="1" smtClean="0"/>
              <a:t>following</a:t>
            </a:r>
            <a:r>
              <a:rPr lang="es-ES_tradnl" dirty="0" smtClean="0"/>
              <a:t> </a:t>
            </a:r>
            <a:r>
              <a:rPr lang="es-ES_tradnl" dirty="0" err="1" smtClean="0"/>
              <a:t>mechanisms</a:t>
            </a:r>
            <a:r>
              <a:rPr lang="es-ES_tradnl" dirty="0" smtClean="0"/>
              <a:t> </a:t>
            </a:r>
            <a:r>
              <a:rPr lang="es-ES_tradnl" dirty="0" err="1" smtClean="0"/>
              <a:t>of</a:t>
            </a:r>
            <a:r>
              <a:rPr lang="es-ES_tradnl" dirty="0" smtClean="0"/>
              <a:t> </a:t>
            </a:r>
            <a:r>
              <a:rPr lang="es-ES_tradnl" dirty="0" err="1" smtClean="0"/>
              <a:t>membrane</a:t>
            </a:r>
            <a:r>
              <a:rPr lang="es-ES_tradnl" dirty="0" smtClean="0"/>
              <a:t> </a:t>
            </a:r>
            <a:r>
              <a:rPr lang="es-ES_tradnl" dirty="0" err="1" smtClean="0"/>
              <a:t>transport</a:t>
            </a:r>
            <a:r>
              <a:rPr lang="es-ES_tradnl" dirty="0" smtClean="0"/>
              <a:t> DOES NOT </a:t>
            </a:r>
            <a:r>
              <a:rPr lang="es-ES_tradnl" dirty="0" err="1" smtClean="0"/>
              <a:t>participate</a:t>
            </a:r>
            <a:r>
              <a:rPr lang="es-ES_tradnl" dirty="0" smtClean="0"/>
              <a:t> in </a:t>
            </a:r>
            <a:r>
              <a:rPr lang="es-ES_tradnl" dirty="0" err="1" smtClean="0"/>
              <a:t>the</a:t>
            </a:r>
            <a:r>
              <a:rPr lang="es-ES_tradnl" dirty="0" smtClean="0"/>
              <a:t> </a:t>
            </a:r>
            <a:r>
              <a:rPr lang="es-ES_tradnl" dirty="0" err="1" smtClean="0"/>
              <a:t>uptake</a:t>
            </a:r>
            <a:r>
              <a:rPr lang="es-ES_tradnl" dirty="0" smtClean="0"/>
              <a:t> </a:t>
            </a:r>
            <a:r>
              <a:rPr lang="es-ES_tradnl" dirty="0" err="1" smtClean="0"/>
              <a:t>of</a:t>
            </a:r>
            <a:r>
              <a:rPr lang="es-ES_tradnl" dirty="0" smtClean="0"/>
              <a:t> </a:t>
            </a:r>
            <a:r>
              <a:rPr lang="es-ES_tradnl" dirty="0" err="1" smtClean="0"/>
              <a:t>glucose</a:t>
            </a:r>
            <a:r>
              <a:rPr lang="es-ES_tradnl" dirty="0" smtClean="0"/>
              <a:t> by </a:t>
            </a:r>
            <a:r>
              <a:rPr lang="es-ES_tradnl" dirty="0" err="1" smtClean="0"/>
              <a:t>enterocytes</a:t>
            </a:r>
            <a:r>
              <a:rPr lang="es-ES_tradnl" dirty="0" smtClean="0"/>
              <a:t>?</a:t>
            </a:r>
          </a:p>
          <a:p>
            <a:endParaRPr lang="es-ES_tradnl" dirty="0" smtClean="0"/>
          </a:p>
          <a:p>
            <a:r>
              <a:rPr lang="es-ES_tradnl" dirty="0" smtClean="0"/>
              <a:t>A) Active </a:t>
            </a:r>
            <a:r>
              <a:rPr lang="es-ES_tradnl" dirty="0" err="1" smtClean="0"/>
              <a:t>transport</a:t>
            </a:r>
            <a:endParaRPr lang="es-ES_tradnl" dirty="0" smtClean="0"/>
          </a:p>
          <a:p>
            <a:r>
              <a:rPr lang="es-ES_tradnl" dirty="0" smtClean="0"/>
              <a:t>B) </a:t>
            </a:r>
            <a:r>
              <a:rPr lang="es-ES_tradnl" dirty="0" err="1" smtClean="0"/>
              <a:t>Facilitated</a:t>
            </a:r>
            <a:r>
              <a:rPr lang="es-ES_tradnl" dirty="0" smtClean="0"/>
              <a:t> </a:t>
            </a:r>
            <a:r>
              <a:rPr lang="es-ES_tradnl" dirty="0" err="1" smtClean="0"/>
              <a:t>diffusion</a:t>
            </a:r>
            <a:endParaRPr lang="es-ES_tradnl" dirty="0" smtClean="0"/>
          </a:p>
          <a:p>
            <a:r>
              <a:rPr lang="es-ES_tradnl" dirty="0" smtClean="0"/>
              <a:t>C) Simple </a:t>
            </a:r>
            <a:r>
              <a:rPr lang="es-ES_tradnl" dirty="0" err="1" smtClean="0"/>
              <a:t>diffusion</a:t>
            </a:r>
            <a:endParaRPr lang="es-ES_tradnl" dirty="0" smtClean="0"/>
          </a:p>
          <a:p>
            <a:r>
              <a:rPr lang="es-ES_tradnl" dirty="0" smtClean="0"/>
              <a:t>D) Co-</a:t>
            </a:r>
            <a:r>
              <a:rPr lang="es-ES_tradnl" dirty="0" err="1" smtClean="0"/>
              <a:t>Transport</a:t>
            </a:r>
            <a:endParaRPr lang="es-ES_tradnl" dirty="0" smtClean="0"/>
          </a:p>
        </p:txBody>
      </p:sp>
      <p:sp>
        <p:nvSpPr>
          <p:cNvPr id="3" name="Slide Number Placeholder 2"/>
          <p:cNvSpPr>
            <a:spLocks noGrp="1"/>
          </p:cNvSpPr>
          <p:nvPr>
            <p:ph type="sldNum" sz="quarter" idx="12"/>
          </p:nvPr>
        </p:nvSpPr>
        <p:spPr/>
        <p:txBody>
          <a:bodyPr/>
          <a:lstStyle/>
          <a:p>
            <a:pPr>
              <a:defRPr/>
            </a:pPr>
            <a:fld id="{1FE95F59-B3B4-E34C-A2EA-04C060386DAD}" type="slidenum">
              <a:rPr lang="en-US" smtClean="0"/>
              <a:pPr>
                <a:defRPr/>
              </a:pPr>
              <a:t>66</a:t>
            </a:fld>
            <a:endParaRPr lang="en-US"/>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1" y="685800"/>
            <a:ext cx="7467600" cy="3416320"/>
          </a:xfrm>
          <a:prstGeom prst="rect">
            <a:avLst/>
          </a:prstGeom>
          <a:noFill/>
        </p:spPr>
        <p:txBody>
          <a:bodyPr wrap="square" rtlCol="0">
            <a:spAutoFit/>
          </a:bodyPr>
          <a:lstStyle/>
          <a:p>
            <a:r>
              <a:rPr lang="es-ES_tradnl" dirty="0" err="1" smtClean="0"/>
              <a:t>The</a:t>
            </a:r>
            <a:r>
              <a:rPr lang="es-ES_tradnl" dirty="0" smtClean="0"/>
              <a:t> </a:t>
            </a:r>
            <a:r>
              <a:rPr lang="es-ES_tradnl" dirty="0" err="1" smtClean="0"/>
              <a:t>chemical</a:t>
            </a:r>
            <a:r>
              <a:rPr lang="es-ES_tradnl" dirty="0" smtClean="0"/>
              <a:t> </a:t>
            </a:r>
            <a:r>
              <a:rPr lang="es-ES_tradnl" dirty="0" err="1" smtClean="0"/>
              <a:t>ouabain</a:t>
            </a:r>
            <a:r>
              <a:rPr lang="es-ES_tradnl" dirty="0" smtClean="0"/>
              <a:t>, </a:t>
            </a:r>
            <a:r>
              <a:rPr lang="es-ES_tradnl" dirty="0" err="1" smtClean="0"/>
              <a:t>blocks</a:t>
            </a:r>
            <a:r>
              <a:rPr lang="es-ES_tradnl" dirty="0" smtClean="0"/>
              <a:t> </a:t>
            </a:r>
            <a:r>
              <a:rPr lang="es-ES_tradnl" dirty="0" err="1" smtClean="0"/>
              <a:t>the</a:t>
            </a:r>
            <a:r>
              <a:rPr lang="es-ES_tradnl" dirty="0" smtClean="0"/>
              <a:t> </a:t>
            </a:r>
            <a:r>
              <a:rPr lang="es-ES_tradnl" dirty="0" err="1" smtClean="0"/>
              <a:t>flow</a:t>
            </a:r>
            <a:r>
              <a:rPr lang="es-ES_tradnl" dirty="0" smtClean="0"/>
              <a:t> </a:t>
            </a:r>
            <a:r>
              <a:rPr lang="es-ES_tradnl" dirty="0" err="1" smtClean="0"/>
              <a:t>of</a:t>
            </a:r>
            <a:r>
              <a:rPr lang="es-ES_tradnl" dirty="0" smtClean="0"/>
              <a:t> K</a:t>
            </a:r>
            <a:r>
              <a:rPr lang="es-ES_tradnl" baseline="30000" dirty="0" smtClean="0"/>
              <a:t>+</a:t>
            </a:r>
            <a:r>
              <a:rPr lang="es-ES_tradnl" dirty="0" smtClean="0"/>
              <a:t> </a:t>
            </a:r>
            <a:r>
              <a:rPr lang="es-ES_tradnl" dirty="0" err="1" smtClean="0"/>
              <a:t>into</a:t>
            </a:r>
            <a:r>
              <a:rPr lang="es-ES_tradnl" dirty="0" smtClean="0"/>
              <a:t> </a:t>
            </a:r>
            <a:r>
              <a:rPr lang="es-ES_tradnl" dirty="0" err="1" smtClean="0"/>
              <a:t>cells</a:t>
            </a:r>
            <a:r>
              <a:rPr lang="es-ES_tradnl" dirty="0" smtClean="0"/>
              <a:t> </a:t>
            </a:r>
            <a:r>
              <a:rPr lang="es-ES_tradnl" dirty="0" err="1" smtClean="0"/>
              <a:t>and</a:t>
            </a:r>
            <a:r>
              <a:rPr lang="es-ES_tradnl" dirty="0" smtClean="0"/>
              <a:t> </a:t>
            </a:r>
            <a:r>
              <a:rPr lang="es-ES_tradnl" dirty="0" err="1" smtClean="0"/>
              <a:t>therefore</a:t>
            </a:r>
            <a:r>
              <a:rPr lang="es-ES_tradnl" dirty="0" smtClean="0"/>
              <a:t> stops </a:t>
            </a:r>
            <a:r>
              <a:rPr lang="es-ES_tradnl" dirty="0" err="1" smtClean="0"/>
              <a:t>the</a:t>
            </a:r>
            <a:r>
              <a:rPr lang="es-ES_tradnl" dirty="0" smtClean="0"/>
              <a:t> </a:t>
            </a:r>
            <a:r>
              <a:rPr lang="es-ES_tradnl" dirty="0" err="1" smtClean="0"/>
              <a:t>action</a:t>
            </a:r>
            <a:r>
              <a:rPr lang="es-ES_tradnl" dirty="0" smtClean="0"/>
              <a:t> </a:t>
            </a:r>
            <a:r>
              <a:rPr lang="es-ES_tradnl" dirty="0" err="1" smtClean="0"/>
              <a:t>of</a:t>
            </a:r>
            <a:r>
              <a:rPr lang="es-ES_tradnl" dirty="0" smtClean="0"/>
              <a:t> </a:t>
            </a:r>
            <a:r>
              <a:rPr lang="es-ES_tradnl" dirty="0" err="1" smtClean="0"/>
              <a:t>the</a:t>
            </a:r>
            <a:r>
              <a:rPr lang="es-ES_tradnl" dirty="0" smtClean="0"/>
              <a:t> </a:t>
            </a:r>
            <a:r>
              <a:rPr lang="es-ES_tradnl" dirty="0" err="1" smtClean="0"/>
              <a:t>Na</a:t>
            </a:r>
            <a:r>
              <a:rPr lang="es-ES_tradnl" dirty="0" smtClean="0"/>
              <a:t>+/K+ </a:t>
            </a:r>
            <a:r>
              <a:rPr lang="es-ES_tradnl" dirty="0" err="1" smtClean="0"/>
              <a:t>ATPase</a:t>
            </a:r>
            <a:r>
              <a:rPr lang="es-ES_tradnl" dirty="0" smtClean="0"/>
              <a:t> </a:t>
            </a:r>
            <a:r>
              <a:rPr lang="es-ES_tradnl" dirty="0" err="1" smtClean="0"/>
              <a:t>pump</a:t>
            </a:r>
            <a:r>
              <a:rPr lang="es-ES_tradnl" dirty="0" smtClean="0"/>
              <a:t>. </a:t>
            </a:r>
            <a:r>
              <a:rPr lang="es-ES_tradnl" dirty="0" err="1" smtClean="0"/>
              <a:t>Ouabain</a:t>
            </a:r>
            <a:endParaRPr lang="es-ES_tradnl" dirty="0" smtClean="0"/>
          </a:p>
          <a:p>
            <a:endParaRPr lang="es-ES_tradnl" dirty="0" smtClean="0"/>
          </a:p>
          <a:p>
            <a:r>
              <a:rPr lang="es-ES_tradnl" dirty="0" smtClean="0"/>
              <a:t>A) has no </a:t>
            </a:r>
            <a:r>
              <a:rPr lang="es-ES_tradnl" dirty="0" err="1" smtClean="0"/>
              <a:t>effect</a:t>
            </a:r>
            <a:r>
              <a:rPr lang="es-ES_tradnl" dirty="0" smtClean="0"/>
              <a:t> </a:t>
            </a:r>
            <a:r>
              <a:rPr lang="es-ES_tradnl" dirty="0" err="1" smtClean="0"/>
              <a:t>on</a:t>
            </a:r>
            <a:r>
              <a:rPr lang="es-ES_tradnl" dirty="0" smtClean="0"/>
              <a:t> </a:t>
            </a:r>
            <a:r>
              <a:rPr lang="es-ES_tradnl" dirty="0" err="1" smtClean="0"/>
              <a:t>the</a:t>
            </a:r>
            <a:r>
              <a:rPr lang="es-ES_tradnl" dirty="0" smtClean="0"/>
              <a:t> intestinal </a:t>
            </a:r>
            <a:r>
              <a:rPr lang="es-ES_tradnl" dirty="0" err="1" smtClean="0"/>
              <a:t>transport</a:t>
            </a:r>
            <a:r>
              <a:rPr lang="es-ES_tradnl" dirty="0" smtClean="0"/>
              <a:t> </a:t>
            </a:r>
            <a:r>
              <a:rPr lang="es-ES_tradnl" dirty="0" err="1" smtClean="0"/>
              <a:t>of</a:t>
            </a:r>
            <a:r>
              <a:rPr lang="es-ES_tradnl" dirty="0" smtClean="0"/>
              <a:t> </a:t>
            </a:r>
            <a:r>
              <a:rPr lang="es-ES_tradnl" dirty="0" err="1" smtClean="0"/>
              <a:t>glucose</a:t>
            </a:r>
            <a:endParaRPr lang="es-ES_tradnl" dirty="0" smtClean="0"/>
          </a:p>
          <a:p>
            <a:r>
              <a:rPr lang="es-ES_tradnl" dirty="0" smtClean="0"/>
              <a:t>B) stops </a:t>
            </a:r>
            <a:r>
              <a:rPr lang="es-ES_tradnl" dirty="0" err="1" smtClean="0"/>
              <a:t>the</a:t>
            </a:r>
            <a:r>
              <a:rPr lang="es-ES_tradnl" dirty="0" smtClean="0"/>
              <a:t> intestinal </a:t>
            </a:r>
            <a:r>
              <a:rPr lang="es-ES_tradnl" dirty="0" err="1" smtClean="0"/>
              <a:t>transport</a:t>
            </a:r>
            <a:r>
              <a:rPr lang="es-ES_tradnl" dirty="0" smtClean="0"/>
              <a:t> </a:t>
            </a:r>
            <a:r>
              <a:rPr lang="es-ES_tradnl" dirty="0" err="1" smtClean="0"/>
              <a:t>of</a:t>
            </a:r>
            <a:r>
              <a:rPr lang="es-ES_tradnl" dirty="0" smtClean="0"/>
              <a:t> </a:t>
            </a:r>
            <a:r>
              <a:rPr lang="es-ES_tradnl" dirty="0" err="1" smtClean="0"/>
              <a:t>glucose</a:t>
            </a:r>
            <a:endParaRPr lang="es-ES_tradnl" dirty="0" smtClean="0"/>
          </a:p>
          <a:p>
            <a:r>
              <a:rPr lang="es-ES_tradnl" dirty="0" smtClean="0"/>
              <a:t>C) </a:t>
            </a:r>
            <a:r>
              <a:rPr lang="es-ES_tradnl" dirty="0" err="1" smtClean="0"/>
              <a:t>increases</a:t>
            </a:r>
            <a:r>
              <a:rPr lang="es-ES_tradnl" dirty="0" smtClean="0"/>
              <a:t> </a:t>
            </a:r>
            <a:r>
              <a:rPr lang="es-ES_tradnl" dirty="0" err="1" smtClean="0"/>
              <a:t>the</a:t>
            </a:r>
            <a:r>
              <a:rPr lang="es-ES_tradnl" dirty="0" smtClean="0"/>
              <a:t> intestinal </a:t>
            </a:r>
            <a:r>
              <a:rPr lang="es-ES_tradnl" dirty="0" err="1" smtClean="0"/>
              <a:t>transport</a:t>
            </a:r>
            <a:r>
              <a:rPr lang="es-ES_tradnl" dirty="0" smtClean="0"/>
              <a:t> </a:t>
            </a:r>
            <a:r>
              <a:rPr lang="es-ES_tradnl" dirty="0" err="1" smtClean="0"/>
              <a:t>of</a:t>
            </a:r>
            <a:r>
              <a:rPr lang="es-ES_tradnl" dirty="0" smtClean="0"/>
              <a:t> </a:t>
            </a:r>
            <a:r>
              <a:rPr lang="es-ES_tradnl" dirty="0" err="1" smtClean="0"/>
              <a:t>glucose</a:t>
            </a:r>
            <a:endParaRPr lang="es-ES_tradnl" dirty="0" smtClean="0"/>
          </a:p>
          <a:p>
            <a:endParaRPr lang="es-ES_tradnl" dirty="0"/>
          </a:p>
        </p:txBody>
      </p:sp>
      <p:pic>
        <p:nvPicPr>
          <p:cNvPr id="3" name="Picture 2"/>
          <p:cNvPicPr>
            <a:picLocks noChangeAspect="1"/>
          </p:cNvPicPr>
          <p:nvPr/>
        </p:nvPicPr>
        <p:blipFill>
          <a:blip r:embed="rId2"/>
          <a:stretch>
            <a:fillRect/>
          </a:stretch>
        </p:blipFill>
        <p:spPr>
          <a:xfrm>
            <a:off x="3657600" y="4114800"/>
            <a:ext cx="4391118" cy="2508250"/>
          </a:xfrm>
          <a:prstGeom prst="rect">
            <a:avLst/>
          </a:prstGeom>
        </p:spPr>
      </p:pic>
      <p:sp>
        <p:nvSpPr>
          <p:cNvPr id="4" name="Slide Number Placeholder 3"/>
          <p:cNvSpPr>
            <a:spLocks noGrp="1"/>
          </p:cNvSpPr>
          <p:nvPr>
            <p:ph type="sldNum" sz="quarter" idx="12"/>
          </p:nvPr>
        </p:nvSpPr>
        <p:spPr/>
        <p:txBody>
          <a:bodyPr/>
          <a:lstStyle/>
          <a:p>
            <a:pPr>
              <a:defRPr/>
            </a:pPr>
            <a:fld id="{1FE95F59-B3B4-E34C-A2EA-04C060386DAD}" type="slidenum">
              <a:rPr lang="en-US" smtClean="0"/>
              <a:pPr>
                <a:defRPr/>
              </a:pPr>
              <a:t>67</a:t>
            </a:fld>
            <a:endParaRPr lang="en-US"/>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2236788" y="325438"/>
            <a:ext cx="5252360" cy="954107"/>
          </a:xfrm>
          <a:prstGeom prst="rect">
            <a:avLst/>
          </a:prstGeom>
          <a:noFill/>
          <a:ln w="9525">
            <a:noFill/>
            <a:miter lim="800000"/>
            <a:headEnd/>
            <a:tailEnd/>
          </a:ln>
        </p:spPr>
        <p:txBody>
          <a:bodyPr wrap="none">
            <a:prstTxWarp prst="textNoShape">
              <a:avLst/>
            </a:prstTxWarp>
            <a:spAutoFit/>
          </a:bodyPr>
          <a:lstStyle/>
          <a:p>
            <a:pPr algn="ctr"/>
            <a:r>
              <a:rPr lang="en-US" sz="2800" dirty="0">
                <a:solidFill>
                  <a:srgbClr val="000000"/>
                </a:solidFill>
              </a:rPr>
              <a:t>Fermentative Digestion</a:t>
            </a:r>
          </a:p>
          <a:p>
            <a:pPr algn="ctr"/>
            <a:r>
              <a:rPr lang="en-US" sz="2800" dirty="0">
                <a:solidFill>
                  <a:srgbClr val="000000"/>
                </a:solidFill>
              </a:rPr>
              <a:t>(not in your </a:t>
            </a:r>
            <a:r>
              <a:rPr lang="en-US" sz="2800" dirty="0" smtClean="0">
                <a:solidFill>
                  <a:srgbClr val="000000"/>
                </a:solidFill>
              </a:rPr>
              <a:t>book in any detail)</a:t>
            </a:r>
            <a:endParaRPr lang="en-US" dirty="0">
              <a:solidFill>
                <a:srgbClr val="000000"/>
              </a:solidFill>
            </a:endParaRPr>
          </a:p>
        </p:txBody>
      </p:sp>
      <p:sp>
        <p:nvSpPr>
          <p:cNvPr id="128003" name="Rectangle 3"/>
          <p:cNvSpPr>
            <a:spLocks noChangeArrowheads="1"/>
          </p:cNvSpPr>
          <p:nvPr/>
        </p:nvSpPr>
        <p:spPr bwMode="auto">
          <a:xfrm>
            <a:off x="1225550" y="1463675"/>
            <a:ext cx="7689850" cy="4838700"/>
          </a:xfrm>
          <a:prstGeom prst="rect">
            <a:avLst/>
          </a:prstGeom>
          <a:noFill/>
          <a:ln w="9525">
            <a:noFill/>
            <a:miter lim="800000"/>
            <a:headEnd/>
            <a:tailEnd/>
          </a:ln>
        </p:spPr>
        <p:txBody>
          <a:bodyPr>
            <a:prstTxWarp prst="textNoShape">
              <a:avLst/>
            </a:prstTxWarp>
            <a:spAutoFit/>
          </a:bodyPr>
          <a:lstStyle/>
          <a:p>
            <a:r>
              <a:rPr lang="en-US">
                <a:solidFill>
                  <a:srgbClr val="000000"/>
                </a:solidFill>
              </a:rPr>
              <a:t>-The concept of fiber (why the anisomeric carbon in 	glucose matters)</a:t>
            </a:r>
          </a:p>
          <a:p>
            <a:r>
              <a:rPr lang="en-US">
                <a:solidFill>
                  <a:srgbClr val="000000"/>
                </a:solidFill>
              </a:rPr>
              <a:t>-Nutritional symbioses</a:t>
            </a:r>
          </a:p>
          <a:p>
            <a:r>
              <a:rPr lang="en-US">
                <a:solidFill>
                  <a:srgbClr val="000000"/>
                </a:solidFill>
              </a:rPr>
              <a:t>-The fermentation process</a:t>
            </a:r>
          </a:p>
          <a:p>
            <a:r>
              <a:rPr lang="en-US">
                <a:solidFill>
                  <a:srgbClr val="000000"/>
                </a:solidFill>
              </a:rPr>
              <a:t>-Foregut and hindgut fermenters</a:t>
            </a:r>
          </a:p>
          <a:p>
            <a:r>
              <a:rPr lang="en-US">
                <a:solidFill>
                  <a:srgbClr val="000000"/>
                </a:solidFill>
              </a:rPr>
              <a:t>-Foregut fermentation: the multichambered 			stomach (rumination and merycism)</a:t>
            </a:r>
          </a:p>
          <a:p>
            <a:r>
              <a:rPr lang="en-US">
                <a:solidFill>
                  <a:srgbClr val="000000"/>
                </a:solidFill>
              </a:rPr>
              <a:t>-Hindgut fermentation and its consequences.</a:t>
            </a:r>
          </a:p>
          <a:p>
            <a:endParaRPr lang="en-US">
              <a:solidFill>
                <a:srgbClr val="000000"/>
              </a:solidFill>
            </a:endParaRPr>
          </a:p>
          <a:p>
            <a:r>
              <a:rPr lang="en-US" u="sng">
                <a:solidFill>
                  <a:srgbClr val="000000"/>
                </a:solidFill>
              </a:rPr>
              <a:t>Isomeric</a:t>
            </a:r>
            <a:r>
              <a:rPr lang="en-US">
                <a:solidFill>
                  <a:srgbClr val="000000"/>
                </a:solidFill>
              </a:rPr>
              <a:t>: made of the same components in the same proportions.</a:t>
            </a:r>
          </a:p>
          <a:p>
            <a:endParaRPr lang="en-US">
              <a:solidFill>
                <a:srgbClr val="000000"/>
              </a:solidFill>
            </a:endParaRPr>
          </a:p>
          <a:p>
            <a:r>
              <a:rPr lang="en-US">
                <a:solidFill>
                  <a:srgbClr val="000000"/>
                </a:solidFill>
              </a:rPr>
              <a:t>bradley@uwyo.edu</a:t>
            </a:r>
          </a:p>
        </p:txBody>
      </p:sp>
      <p:sp>
        <p:nvSpPr>
          <p:cNvPr id="4" name="Slide Number Placeholder 3"/>
          <p:cNvSpPr>
            <a:spLocks noGrp="1"/>
          </p:cNvSpPr>
          <p:nvPr>
            <p:ph type="sldNum" sz="quarter" idx="12"/>
          </p:nvPr>
        </p:nvSpPr>
        <p:spPr/>
        <p:txBody>
          <a:bodyPr/>
          <a:lstStyle/>
          <a:p>
            <a:pPr>
              <a:defRPr/>
            </a:pPr>
            <a:fld id="{1FE95F59-B3B4-E34C-A2EA-04C060386DAD}" type="slidenum">
              <a:rPr lang="en-US" smtClean="0"/>
              <a:pPr>
                <a:defRPr/>
              </a:pPr>
              <a:t>68</a:t>
            </a:fld>
            <a:endParaRPr lang="en-US"/>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3"/>
          <a:srcRect/>
          <a:stretch>
            <a:fillRect/>
          </a:stretch>
        </p:blipFill>
        <p:spPr bwMode="auto">
          <a:xfrm>
            <a:off x="0" y="0"/>
            <a:ext cx="4668838" cy="5715000"/>
          </a:xfrm>
          <a:prstGeom prst="rect">
            <a:avLst/>
          </a:prstGeom>
          <a:noFill/>
          <a:ln w="9525">
            <a:noFill/>
            <a:miter lim="800000"/>
            <a:headEnd/>
            <a:tailEnd/>
          </a:ln>
        </p:spPr>
      </p:pic>
      <p:pic>
        <p:nvPicPr>
          <p:cNvPr id="130051" name="Picture 10"/>
          <p:cNvPicPr>
            <a:picLocks noChangeAspect="1" noChangeArrowheads="1"/>
          </p:cNvPicPr>
          <p:nvPr/>
        </p:nvPicPr>
        <p:blipFill>
          <a:blip r:embed="rId4"/>
          <a:srcRect/>
          <a:stretch>
            <a:fillRect/>
          </a:stretch>
        </p:blipFill>
        <p:spPr bwMode="auto">
          <a:xfrm>
            <a:off x="4572000" y="1752600"/>
            <a:ext cx="4572000" cy="3930650"/>
          </a:xfrm>
          <a:prstGeom prst="rect">
            <a:avLst/>
          </a:prstGeom>
          <a:noFill/>
          <a:ln w="9525">
            <a:noFill/>
            <a:miter lim="800000"/>
            <a:headEnd/>
            <a:tailEnd/>
          </a:ln>
        </p:spPr>
      </p:pic>
      <p:sp>
        <p:nvSpPr>
          <p:cNvPr id="130052" name="Rectangle 11"/>
          <p:cNvSpPr>
            <a:spLocks noChangeArrowheads="1"/>
          </p:cNvSpPr>
          <p:nvPr/>
        </p:nvSpPr>
        <p:spPr bwMode="auto">
          <a:xfrm>
            <a:off x="0" y="5791200"/>
            <a:ext cx="8991600" cy="701675"/>
          </a:xfrm>
          <a:prstGeom prst="rect">
            <a:avLst/>
          </a:prstGeom>
          <a:noFill/>
          <a:ln w="9525">
            <a:noFill/>
            <a:miter lim="800000"/>
            <a:headEnd/>
            <a:tailEnd/>
          </a:ln>
        </p:spPr>
        <p:txBody>
          <a:bodyPr>
            <a:prstTxWarp prst="textNoShape">
              <a:avLst/>
            </a:prstTxWarp>
            <a:spAutoFit/>
          </a:bodyPr>
          <a:lstStyle/>
          <a:p>
            <a:r>
              <a:rPr lang="en-US" sz="2000"/>
              <a:t>Cellulose and starch differ in the form of the bond that joins the glucose residues. Cellulose is the most abundant molecule on earth.</a:t>
            </a:r>
            <a:endParaRPr lang="en-US"/>
          </a:p>
        </p:txBody>
      </p:sp>
      <p:sp>
        <p:nvSpPr>
          <p:cNvPr id="5" name="Slide Number Placeholder 4"/>
          <p:cNvSpPr>
            <a:spLocks noGrp="1"/>
          </p:cNvSpPr>
          <p:nvPr>
            <p:ph type="sldNum" sz="quarter" idx="12"/>
          </p:nvPr>
        </p:nvSpPr>
        <p:spPr/>
        <p:txBody>
          <a:bodyPr/>
          <a:lstStyle/>
          <a:p>
            <a:pPr>
              <a:defRPr/>
            </a:pPr>
            <a:fld id="{1FE95F59-B3B4-E34C-A2EA-04C060386DAD}" type="slidenum">
              <a:rPr lang="en-US" smtClean="0"/>
              <a:pPr>
                <a:defRPr/>
              </a:pPr>
              <a:t>69</a:t>
            </a:fld>
            <a:endParaRPr lang="en-US"/>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srcRect/>
          <a:stretch>
            <a:fillRect/>
          </a:stretch>
        </p:blipFill>
        <p:spPr bwMode="auto">
          <a:xfrm>
            <a:off x="2514600" y="0"/>
            <a:ext cx="4356100" cy="5410200"/>
          </a:xfrm>
          <a:prstGeom prst="rect">
            <a:avLst/>
          </a:prstGeom>
          <a:noFill/>
          <a:ln w="9525">
            <a:noFill/>
            <a:miter lim="800000"/>
            <a:headEnd/>
            <a:tailEnd/>
          </a:ln>
        </p:spPr>
      </p:pic>
      <p:sp>
        <p:nvSpPr>
          <p:cNvPr id="25603" name="Rectangle 3"/>
          <p:cNvSpPr>
            <a:spLocks noChangeArrowheads="1"/>
          </p:cNvSpPr>
          <p:nvPr/>
        </p:nvSpPr>
        <p:spPr bwMode="auto">
          <a:xfrm>
            <a:off x="0" y="5486400"/>
            <a:ext cx="8915400" cy="1006475"/>
          </a:xfrm>
          <a:prstGeom prst="rect">
            <a:avLst/>
          </a:prstGeom>
          <a:noFill/>
          <a:ln w="9525">
            <a:noFill/>
            <a:miter lim="800000"/>
            <a:headEnd/>
            <a:tailEnd/>
          </a:ln>
        </p:spPr>
        <p:txBody>
          <a:bodyPr>
            <a:prstTxWarp prst="textNoShape">
              <a:avLst/>
            </a:prstTxWarp>
            <a:spAutoFit/>
          </a:bodyPr>
          <a:lstStyle/>
          <a:p>
            <a:r>
              <a:rPr lang="en-US" sz="2000"/>
              <a:t>Fatty acids without double bonds are called saturated. Those with double bonds are called unsaturated. Melting point is lower in unsaturated FAs and in short- than in long-chained fatty acids.</a:t>
            </a:r>
            <a:r>
              <a:rPr lang="en-US"/>
              <a:t> </a:t>
            </a:r>
          </a:p>
        </p:txBody>
      </p:sp>
      <p:sp>
        <p:nvSpPr>
          <p:cNvPr id="25604" name="Rectangle 4"/>
          <p:cNvSpPr>
            <a:spLocks noChangeArrowheads="1"/>
          </p:cNvSpPr>
          <p:nvPr/>
        </p:nvSpPr>
        <p:spPr bwMode="auto">
          <a:xfrm>
            <a:off x="5257800" y="2438400"/>
            <a:ext cx="2971800" cy="1311275"/>
          </a:xfrm>
          <a:prstGeom prst="rect">
            <a:avLst/>
          </a:prstGeom>
          <a:noFill/>
          <a:ln w="9525">
            <a:noFill/>
            <a:miter lim="800000"/>
            <a:headEnd/>
            <a:tailEnd/>
          </a:ln>
        </p:spPr>
        <p:txBody>
          <a:bodyPr>
            <a:prstTxWarp prst="textNoShape">
              <a:avLst/>
            </a:prstTxWarp>
            <a:spAutoFit/>
          </a:bodyPr>
          <a:lstStyle/>
          <a:p>
            <a:r>
              <a:rPr lang="en-US" sz="2000"/>
              <a:t>Short</a:t>
            </a:r>
          </a:p>
          <a:p>
            <a:r>
              <a:rPr lang="en-US" sz="2000"/>
              <a:t>and unsaturated FAs have low melting points (oils)</a:t>
            </a:r>
            <a:endParaRPr lang="en-US"/>
          </a:p>
        </p:txBody>
      </p:sp>
      <p:sp>
        <p:nvSpPr>
          <p:cNvPr id="25605" name="Rectangle 5"/>
          <p:cNvSpPr>
            <a:spLocks noChangeArrowheads="1"/>
          </p:cNvSpPr>
          <p:nvPr/>
        </p:nvSpPr>
        <p:spPr bwMode="auto">
          <a:xfrm>
            <a:off x="381000" y="304800"/>
            <a:ext cx="2971800" cy="1311275"/>
          </a:xfrm>
          <a:prstGeom prst="rect">
            <a:avLst/>
          </a:prstGeom>
          <a:noFill/>
          <a:ln w="9525">
            <a:noFill/>
            <a:miter lim="800000"/>
            <a:headEnd/>
            <a:tailEnd/>
          </a:ln>
        </p:spPr>
        <p:txBody>
          <a:bodyPr>
            <a:prstTxWarp prst="textNoShape">
              <a:avLst/>
            </a:prstTxWarp>
            <a:spAutoFit/>
          </a:bodyPr>
          <a:lstStyle/>
          <a:p>
            <a:r>
              <a:rPr lang="en-US" sz="2000"/>
              <a:t>Long</a:t>
            </a:r>
          </a:p>
          <a:p>
            <a:r>
              <a:rPr lang="en-US" sz="2000"/>
              <a:t>And saturated FAs have high melting points (lards)</a:t>
            </a:r>
            <a:endParaRPr lang="en-US"/>
          </a:p>
        </p:txBody>
      </p:sp>
      <p:sp>
        <p:nvSpPr>
          <p:cNvPr id="25606" name="Rectangle 6"/>
          <p:cNvSpPr>
            <a:spLocks noChangeArrowheads="1"/>
          </p:cNvSpPr>
          <p:nvPr/>
        </p:nvSpPr>
        <p:spPr bwMode="auto">
          <a:xfrm>
            <a:off x="228600" y="3581400"/>
            <a:ext cx="1733550" cy="457200"/>
          </a:xfrm>
          <a:prstGeom prst="rect">
            <a:avLst/>
          </a:prstGeom>
          <a:noFill/>
          <a:ln w="9525">
            <a:noFill/>
            <a:miter lim="800000"/>
            <a:headEnd/>
            <a:tailEnd/>
          </a:ln>
        </p:spPr>
        <p:txBody>
          <a:bodyPr wrap="none">
            <a:prstTxWarp prst="textNoShape">
              <a:avLst/>
            </a:prstTxWarp>
            <a:spAutoFit/>
          </a:bodyPr>
          <a:lstStyle/>
          <a:p>
            <a:r>
              <a:rPr lang="en-US"/>
              <a:t>18 Carbons</a:t>
            </a:r>
          </a:p>
        </p:txBody>
      </p:sp>
      <p:sp>
        <p:nvSpPr>
          <p:cNvPr id="7" name="Slide Number Placeholder 6"/>
          <p:cNvSpPr>
            <a:spLocks noGrp="1"/>
          </p:cNvSpPr>
          <p:nvPr>
            <p:ph type="sldNum" sz="quarter" idx="12"/>
          </p:nvPr>
        </p:nvSpPr>
        <p:spPr/>
        <p:txBody>
          <a:bodyPr/>
          <a:lstStyle/>
          <a:p>
            <a:pPr>
              <a:defRPr/>
            </a:pPr>
            <a:fld id="{1FE95F59-B3B4-E34C-A2EA-04C060386DAD}" type="slidenum">
              <a:rPr lang="en-US" smtClean="0"/>
              <a:pPr>
                <a:defRPr/>
              </a:pPr>
              <a:t>7</a:t>
            </a:fld>
            <a:endParaRPr lang="en-US"/>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ChangeArrowheads="1"/>
          </p:cNvSpPr>
          <p:nvPr/>
        </p:nvSpPr>
        <p:spPr bwMode="auto">
          <a:xfrm>
            <a:off x="457200" y="228600"/>
            <a:ext cx="7848600" cy="1917700"/>
          </a:xfrm>
          <a:prstGeom prst="rect">
            <a:avLst/>
          </a:prstGeom>
          <a:noFill/>
          <a:ln w="9525">
            <a:noFill/>
            <a:miter lim="800000"/>
            <a:headEnd/>
            <a:tailEnd/>
          </a:ln>
        </p:spPr>
        <p:txBody>
          <a:bodyPr>
            <a:prstTxWarp prst="textNoShape">
              <a:avLst/>
            </a:prstTxWarp>
            <a:spAutoFit/>
          </a:bodyPr>
          <a:lstStyle/>
          <a:p>
            <a:r>
              <a:rPr lang="en-US">
                <a:solidFill>
                  <a:srgbClr val="000000"/>
                </a:solidFill>
              </a:rPr>
              <a:t>Why you can eat, but cannot assimilate grass: a case against vegetarianism in the high plains.</a:t>
            </a:r>
          </a:p>
          <a:p>
            <a:endParaRPr lang="en-US">
              <a:solidFill>
                <a:srgbClr val="000000"/>
              </a:solidFill>
            </a:endParaRPr>
          </a:p>
          <a:p>
            <a:endParaRPr lang="en-US">
              <a:solidFill>
                <a:srgbClr val="000000"/>
              </a:solidFill>
            </a:endParaRPr>
          </a:p>
          <a:p>
            <a:endParaRPr lang="en-US">
              <a:solidFill>
                <a:srgbClr val="000000"/>
              </a:solidFill>
            </a:endParaRPr>
          </a:p>
        </p:txBody>
      </p:sp>
      <p:pic>
        <p:nvPicPr>
          <p:cNvPr id="132099" name="Picture 3"/>
          <p:cNvPicPr>
            <a:picLocks noChangeAspect="1" noChangeArrowheads="1"/>
          </p:cNvPicPr>
          <p:nvPr/>
        </p:nvPicPr>
        <p:blipFill>
          <a:blip r:embed="rId3"/>
          <a:srcRect/>
          <a:stretch>
            <a:fillRect/>
          </a:stretch>
        </p:blipFill>
        <p:spPr bwMode="auto">
          <a:xfrm>
            <a:off x="609600" y="1600200"/>
            <a:ext cx="2767013" cy="1830388"/>
          </a:xfrm>
          <a:prstGeom prst="rect">
            <a:avLst/>
          </a:prstGeom>
          <a:noFill/>
          <a:ln w="9525">
            <a:noFill/>
            <a:miter lim="800000"/>
            <a:headEnd/>
            <a:tailEnd/>
          </a:ln>
        </p:spPr>
      </p:pic>
      <p:pic>
        <p:nvPicPr>
          <p:cNvPr id="132100" name="Picture 4"/>
          <p:cNvPicPr>
            <a:picLocks noChangeAspect="1" noChangeArrowheads="1"/>
          </p:cNvPicPr>
          <p:nvPr/>
        </p:nvPicPr>
        <p:blipFill>
          <a:blip r:embed="rId4"/>
          <a:srcRect/>
          <a:stretch>
            <a:fillRect/>
          </a:stretch>
        </p:blipFill>
        <p:spPr bwMode="auto">
          <a:xfrm>
            <a:off x="533400" y="3733800"/>
            <a:ext cx="2286000" cy="2106613"/>
          </a:xfrm>
          <a:prstGeom prst="rect">
            <a:avLst/>
          </a:prstGeom>
          <a:noFill/>
          <a:ln w="9525">
            <a:noFill/>
            <a:miter lim="800000"/>
            <a:headEnd/>
            <a:tailEnd/>
          </a:ln>
        </p:spPr>
      </p:pic>
      <p:pic>
        <p:nvPicPr>
          <p:cNvPr id="132101" name="Picture 5"/>
          <p:cNvPicPr>
            <a:picLocks noChangeAspect="1" noChangeArrowheads="1"/>
          </p:cNvPicPr>
          <p:nvPr/>
        </p:nvPicPr>
        <p:blipFill>
          <a:blip r:embed="rId5"/>
          <a:srcRect/>
          <a:stretch>
            <a:fillRect/>
          </a:stretch>
        </p:blipFill>
        <p:spPr bwMode="auto">
          <a:xfrm>
            <a:off x="4800600" y="1524000"/>
            <a:ext cx="3962400" cy="1768475"/>
          </a:xfrm>
          <a:prstGeom prst="rect">
            <a:avLst/>
          </a:prstGeom>
          <a:noFill/>
          <a:ln w="9525">
            <a:noFill/>
            <a:miter lim="800000"/>
            <a:headEnd/>
            <a:tailEnd/>
          </a:ln>
        </p:spPr>
      </p:pic>
      <p:sp>
        <p:nvSpPr>
          <p:cNvPr id="132102" name="Rectangle 6"/>
          <p:cNvSpPr>
            <a:spLocks noChangeArrowheads="1"/>
          </p:cNvSpPr>
          <p:nvPr/>
        </p:nvSpPr>
        <p:spPr bwMode="auto">
          <a:xfrm>
            <a:off x="3810000" y="1600200"/>
            <a:ext cx="588963" cy="519113"/>
          </a:xfrm>
          <a:prstGeom prst="rect">
            <a:avLst/>
          </a:prstGeom>
          <a:noFill/>
          <a:ln w="9525">
            <a:noFill/>
            <a:miter lim="800000"/>
            <a:headEnd/>
            <a:tailEnd/>
          </a:ln>
        </p:spPr>
        <p:txBody>
          <a:bodyPr wrap="none">
            <a:prstTxWarp prst="textNoShape">
              <a:avLst/>
            </a:prstTxWarp>
            <a:spAutoFit/>
          </a:bodyPr>
          <a:lstStyle/>
          <a:p>
            <a:r>
              <a:rPr lang="en-US" sz="2800">
                <a:solidFill>
                  <a:srgbClr val="000000"/>
                </a:solidFill>
              </a:rPr>
              <a:t>Vs</a:t>
            </a:r>
            <a:endParaRPr lang="en-US">
              <a:solidFill>
                <a:srgbClr val="000000"/>
              </a:solidFill>
            </a:endParaRPr>
          </a:p>
        </p:txBody>
      </p:sp>
      <p:sp>
        <p:nvSpPr>
          <p:cNvPr id="132103" name="Rectangle 7"/>
          <p:cNvSpPr>
            <a:spLocks noChangeArrowheads="1"/>
          </p:cNvSpPr>
          <p:nvPr/>
        </p:nvSpPr>
        <p:spPr bwMode="auto">
          <a:xfrm>
            <a:off x="0" y="5943600"/>
            <a:ext cx="2852738" cy="457200"/>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Symbol" charset="2"/>
              </a:rPr>
              <a:t></a:t>
            </a:r>
            <a:r>
              <a:rPr lang="en-US">
                <a:solidFill>
                  <a:srgbClr val="000000"/>
                </a:solidFill>
              </a:rPr>
              <a:t> glycosidic bonds </a:t>
            </a:r>
          </a:p>
        </p:txBody>
      </p:sp>
      <p:sp>
        <p:nvSpPr>
          <p:cNvPr id="132104" name="Rectangle 8"/>
          <p:cNvSpPr>
            <a:spLocks noChangeArrowheads="1"/>
          </p:cNvSpPr>
          <p:nvPr/>
        </p:nvSpPr>
        <p:spPr bwMode="auto">
          <a:xfrm>
            <a:off x="5486400" y="3200400"/>
            <a:ext cx="2762746" cy="461665"/>
          </a:xfrm>
          <a:prstGeom prst="rect">
            <a:avLst/>
          </a:prstGeom>
          <a:noFill/>
          <a:ln w="9525">
            <a:noFill/>
            <a:miter lim="800000"/>
            <a:headEnd/>
            <a:tailEnd/>
          </a:ln>
        </p:spPr>
        <p:txBody>
          <a:bodyPr wrap="none">
            <a:prstTxWarp prst="textNoShape">
              <a:avLst/>
            </a:prstTxWarp>
            <a:spAutoFit/>
          </a:bodyPr>
          <a:lstStyle/>
          <a:p>
            <a:r>
              <a:rPr lang="en-US" dirty="0" smtClean="0">
                <a:solidFill>
                  <a:srgbClr val="000000"/>
                </a:solidFill>
                <a:latin typeface="Symbol" charset="2"/>
              </a:rPr>
              <a:t>b</a:t>
            </a:r>
            <a:r>
              <a:rPr lang="en-US" dirty="0" smtClean="0">
                <a:solidFill>
                  <a:srgbClr val="000000"/>
                </a:solidFill>
              </a:rPr>
              <a:t> </a:t>
            </a:r>
            <a:r>
              <a:rPr lang="en-US" dirty="0" err="1">
                <a:solidFill>
                  <a:srgbClr val="000000"/>
                </a:solidFill>
              </a:rPr>
              <a:t>glycosidic</a:t>
            </a:r>
            <a:r>
              <a:rPr lang="en-US" dirty="0">
                <a:solidFill>
                  <a:srgbClr val="000000"/>
                </a:solidFill>
              </a:rPr>
              <a:t> bonds</a:t>
            </a:r>
          </a:p>
        </p:txBody>
      </p:sp>
      <p:sp>
        <p:nvSpPr>
          <p:cNvPr id="132105" name="Rectangle 9"/>
          <p:cNvSpPr>
            <a:spLocks noChangeArrowheads="1"/>
          </p:cNvSpPr>
          <p:nvPr/>
        </p:nvSpPr>
        <p:spPr bwMode="auto">
          <a:xfrm>
            <a:off x="3657600" y="4114800"/>
            <a:ext cx="184150" cy="457200"/>
          </a:xfrm>
          <a:prstGeom prst="rect">
            <a:avLst/>
          </a:prstGeom>
          <a:noFill/>
          <a:ln w="9525">
            <a:noFill/>
            <a:miter lim="800000"/>
            <a:headEnd/>
            <a:tailEnd/>
          </a:ln>
        </p:spPr>
        <p:txBody>
          <a:bodyPr wrap="none">
            <a:prstTxWarp prst="textNoShape">
              <a:avLst/>
            </a:prstTxWarp>
            <a:spAutoFit/>
          </a:bodyPr>
          <a:lstStyle/>
          <a:p>
            <a:endParaRPr lang="es-ES_tradnl">
              <a:solidFill>
                <a:srgbClr val="FFCC18"/>
              </a:solidFill>
            </a:endParaRPr>
          </a:p>
        </p:txBody>
      </p:sp>
      <p:sp>
        <p:nvSpPr>
          <p:cNvPr id="132106" name="Rectangle 10"/>
          <p:cNvSpPr>
            <a:spLocks noChangeArrowheads="1"/>
          </p:cNvSpPr>
          <p:nvPr/>
        </p:nvSpPr>
        <p:spPr bwMode="auto">
          <a:xfrm>
            <a:off x="2819400" y="3657600"/>
            <a:ext cx="6324600" cy="2744788"/>
          </a:xfrm>
          <a:prstGeom prst="rect">
            <a:avLst/>
          </a:prstGeom>
          <a:noFill/>
          <a:ln w="9525">
            <a:noFill/>
            <a:miter lim="800000"/>
            <a:headEnd/>
            <a:tailEnd/>
          </a:ln>
        </p:spPr>
        <p:txBody>
          <a:bodyPr>
            <a:prstTxWarp prst="textNoShape">
              <a:avLst/>
            </a:prstTxWarp>
            <a:spAutoFit/>
          </a:bodyPr>
          <a:lstStyle/>
          <a:p>
            <a:r>
              <a:rPr lang="en-US" sz="2000" dirty="0">
                <a:solidFill>
                  <a:srgbClr val="000000"/>
                </a:solidFill>
              </a:rPr>
              <a:t>All vertebrates have </a:t>
            </a:r>
            <a:r>
              <a:rPr lang="en-US" sz="2000" dirty="0">
                <a:solidFill>
                  <a:srgbClr val="000000"/>
                </a:solidFill>
                <a:latin typeface="Symbol" charset="2"/>
              </a:rPr>
              <a:t>a</a:t>
            </a:r>
            <a:r>
              <a:rPr lang="en-US" sz="2000" dirty="0">
                <a:solidFill>
                  <a:srgbClr val="000000"/>
                </a:solidFill>
              </a:rPr>
              <a:t>-amylase, but no known vertebrates have </a:t>
            </a:r>
            <a:r>
              <a:rPr lang="en-US" sz="2000" dirty="0" err="1">
                <a:solidFill>
                  <a:srgbClr val="000000"/>
                </a:solidFill>
              </a:rPr>
              <a:t>cellulases</a:t>
            </a:r>
            <a:r>
              <a:rPr lang="en-US" sz="2000" dirty="0">
                <a:solidFill>
                  <a:srgbClr val="000000"/>
                </a:solidFill>
              </a:rPr>
              <a:t> (many mollusks and insects do have </a:t>
            </a:r>
            <a:r>
              <a:rPr lang="en-US" sz="2000" dirty="0" err="1">
                <a:solidFill>
                  <a:srgbClr val="000000"/>
                </a:solidFill>
              </a:rPr>
              <a:t>cellulases</a:t>
            </a:r>
            <a:r>
              <a:rPr lang="en-US" sz="2000" dirty="0">
                <a:solidFill>
                  <a:srgbClr val="000000"/>
                </a:solidFill>
              </a:rPr>
              <a:t>). Then how do cows manage to assimilate a large fraction of the cellulose that they ingest?</a:t>
            </a:r>
          </a:p>
          <a:p>
            <a:endParaRPr lang="en-US" sz="2000" dirty="0">
              <a:solidFill>
                <a:srgbClr val="000000"/>
              </a:solidFill>
            </a:endParaRPr>
          </a:p>
          <a:p>
            <a:r>
              <a:rPr lang="en-US" sz="1800" dirty="0">
                <a:solidFill>
                  <a:srgbClr val="000000"/>
                </a:solidFill>
              </a:rPr>
              <a:t>Cellulose is (with hemicellulose, lignin, and pectin) what animal nutritionists call “fiber”. Chemical (plant cell walls)  and nutritional (“refractory”) definitions of “fiber”.</a:t>
            </a:r>
            <a:endParaRPr lang="en-US" dirty="0">
              <a:solidFill>
                <a:srgbClr val="000000"/>
              </a:solidFill>
            </a:endParaRPr>
          </a:p>
        </p:txBody>
      </p:sp>
      <p:sp>
        <p:nvSpPr>
          <p:cNvPr id="132107" name="Rectangle 11"/>
          <p:cNvSpPr>
            <a:spLocks noChangeArrowheads="1"/>
          </p:cNvSpPr>
          <p:nvPr/>
        </p:nvSpPr>
        <p:spPr bwMode="auto">
          <a:xfrm>
            <a:off x="6172200" y="1066800"/>
            <a:ext cx="1392238" cy="457200"/>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cellulose</a:t>
            </a:r>
          </a:p>
        </p:txBody>
      </p:sp>
      <p:sp>
        <p:nvSpPr>
          <p:cNvPr id="12" name="Slide Number Placeholder 11"/>
          <p:cNvSpPr>
            <a:spLocks noGrp="1"/>
          </p:cNvSpPr>
          <p:nvPr>
            <p:ph type="sldNum" sz="quarter" idx="12"/>
          </p:nvPr>
        </p:nvSpPr>
        <p:spPr/>
        <p:txBody>
          <a:bodyPr/>
          <a:lstStyle/>
          <a:p>
            <a:pPr>
              <a:defRPr/>
            </a:pPr>
            <a:fld id="{1FE95F59-B3B4-E34C-A2EA-04C060386DAD}" type="slidenum">
              <a:rPr lang="en-US" smtClean="0"/>
              <a:pPr>
                <a:defRPr/>
              </a:pPr>
              <a:t>70</a:t>
            </a:fld>
            <a:endParaRPr lang="en-US"/>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04800" y="228600"/>
            <a:ext cx="7951788" cy="2647950"/>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Many herbivores maintain “nutritional symbioses” with:</a:t>
            </a:r>
          </a:p>
          <a:p>
            <a:r>
              <a:rPr lang="en-US" u="sng">
                <a:solidFill>
                  <a:srgbClr val="000000"/>
                </a:solidFill>
              </a:rPr>
              <a:t>Anaerobic</a:t>
            </a:r>
            <a:endParaRPr lang="en-US">
              <a:solidFill>
                <a:srgbClr val="000000"/>
              </a:solidFill>
            </a:endParaRPr>
          </a:p>
          <a:p>
            <a:r>
              <a:rPr lang="en-US">
                <a:solidFill>
                  <a:srgbClr val="000000"/>
                </a:solidFill>
              </a:rPr>
              <a:t>Bacteria</a:t>
            </a:r>
          </a:p>
          <a:p>
            <a:r>
              <a:rPr lang="en-US">
                <a:solidFill>
                  <a:srgbClr val="000000"/>
                </a:solidFill>
              </a:rPr>
              <a:t>Ciliated Protozoans</a:t>
            </a:r>
          </a:p>
          <a:p>
            <a:r>
              <a:rPr lang="en-US">
                <a:solidFill>
                  <a:srgbClr val="000000"/>
                </a:solidFill>
              </a:rPr>
              <a:t>Fungi</a:t>
            </a:r>
          </a:p>
          <a:p>
            <a:endParaRPr lang="en-US">
              <a:solidFill>
                <a:srgbClr val="000000"/>
              </a:solidFill>
            </a:endParaRPr>
          </a:p>
          <a:p>
            <a:r>
              <a:rPr lang="en-US">
                <a:solidFill>
                  <a:srgbClr val="000000"/>
                </a:solidFill>
              </a:rPr>
              <a:t>These have cellulases!</a:t>
            </a:r>
          </a:p>
        </p:txBody>
      </p:sp>
      <p:pic>
        <p:nvPicPr>
          <p:cNvPr id="134147" name="Picture 3"/>
          <p:cNvPicPr>
            <a:picLocks noChangeAspect="1" noChangeArrowheads="1"/>
          </p:cNvPicPr>
          <p:nvPr/>
        </p:nvPicPr>
        <p:blipFill>
          <a:blip r:embed="rId3"/>
          <a:srcRect/>
          <a:stretch>
            <a:fillRect/>
          </a:stretch>
        </p:blipFill>
        <p:spPr bwMode="auto">
          <a:xfrm>
            <a:off x="4876800" y="838200"/>
            <a:ext cx="4081463" cy="5618163"/>
          </a:xfrm>
          <a:prstGeom prst="rect">
            <a:avLst/>
          </a:prstGeom>
          <a:noFill/>
          <a:ln w="9525">
            <a:noFill/>
            <a:miter lim="800000"/>
            <a:headEnd/>
            <a:tailEnd/>
          </a:ln>
        </p:spPr>
      </p:pic>
      <p:sp>
        <p:nvSpPr>
          <p:cNvPr id="134148" name="Line 4"/>
          <p:cNvSpPr>
            <a:spLocks noChangeShapeType="1"/>
          </p:cNvSpPr>
          <p:nvPr/>
        </p:nvSpPr>
        <p:spPr bwMode="auto">
          <a:xfrm flipH="1">
            <a:off x="3200400" y="1676400"/>
            <a:ext cx="2057400" cy="76200"/>
          </a:xfrm>
          <a:prstGeom prst="line">
            <a:avLst/>
          </a:prstGeom>
          <a:noFill/>
          <a:ln w="28575">
            <a:solidFill>
              <a:srgbClr val="FFCC00"/>
            </a:solidFill>
            <a:round/>
            <a:headEnd/>
            <a:tailEnd type="triangle" w="med" len="med"/>
          </a:ln>
        </p:spPr>
        <p:txBody>
          <a:bodyPr wrap="none" anchor="ctr">
            <a:prstTxWarp prst="textNoShape">
              <a:avLst/>
            </a:prstTxWarp>
          </a:bodyPr>
          <a:lstStyle/>
          <a:p>
            <a:endParaRPr lang="es-ES_tradnl"/>
          </a:p>
        </p:txBody>
      </p:sp>
      <p:sp>
        <p:nvSpPr>
          <p:cNvPr id="134149" name="Rectangle 6"/>
          <p:cNvSpPr>
            <a:spLocks noChangeArrowheads="1"/>
          </p:cNvSpPr>
          <p:nvPr/>
        </p:nvSpPr>
        <p:spPr bwMode="auto">
          <a:xfrm>
            <a:off x="381000" y="3352800"/>
            <a:ext cx="4017963" cy="457200"/>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Symbiosis = living together</a:t>
            </a:r>
          </a:p>
        </p:txBody>
      </p:sp>
      <p:pic>
        <p:nvPicPr>
          <p:cNvPr id="134150" name="Picture 7"/>
          <p:cNvPicPr>
            <a:picLocks noChangeAspect="1" noChangeArrowheads="1"/>
          </p:cNvPicPr>
          <p:nvPr/>
        </p:nvPicPr>
        <p:blipFill>
          <a:blip r:embed="rId4"/>
          <a:srcRect/>
          <a:stretch>
            <a:fillRect/>
          </a:stretch>
        </p:blipFill>
        <p:spPr bwMode="auto">
          <a:xfrm>
            <a:off x="381000" y="4081463"/>
            <a:ext cx="3879850" cy="2776537"/>
          </a:xfrm>
          <a:prstGeom prst="rect">
            <a:avLst/>
          </a:prstGeom>
          <a:noFill/>
          <a:ln w="9525">
            <a:noFill/>
            <a:miter lim="800000"/>
            <a:headEnd/>
            <a:tailEnd/>
          </a:ln>
        </p:spPr>
      </p:pic>
      <p:sp>
        <p:nvSpPr>
          <p:cNvPr id="134151" name="Freeform 8"/>
          <p:cNvSpPr>
            <a:spLocks/>
          </p:cNvSpPr>
          <p:nvPr/>
        </p:nvSpPr>
        <p:spPr bwMode="auto">
          <a:xfrm>
            <a:off x="-76200" y="1371600"/>
            <a:ext cx="1600200" cy="3733800"/>
          </a:xfrm>
          <a:custGeom>
            <a:avLst/>
            <a:gdLst>
              <a:gd name="T0" fmla="*/ 381000 w 1008"/>
              <a:gd name="T1" fmla="*/ 0 h 2352"/>
              <a:gd name="T2" fmla="*/ 228600 w 1008"/>
              <a:gd name="T3" fmla="*/ 1447800 h 2352"/>
              <a:gd name="T4" fmla="*/ 228600 w 1008"/>
              <a:gd name="T5" fmla="*/ 2895600 h 2352"/>
              <a:gd name="T6" fmla="*/ 1600200 w 1008"/>
              <a:gd name="T7" fmla="*/ 3733800 h 2352"/>
              <a:gd name="T8" fmla="*/ 0 60000 65536"/>
              <a:gd name="T9" fmla="*/ 0 60000 65536"/>
              <a:gd name="T10" fmla="*/ 0 60000 65536"/>
              <a:gd name="T11" fmla="*/ 0 60000 65536"/>
              <a:gd name="T12" fmla="*/ 0 w 1008"/>
              <a:gd name="T13" fmla="*/ 0 h 2352"/>
              <a:gd name="T14" fmla="*/ 1008 w 1008"/>
              <a:gd name="T15" fmla="*/ 2352 h 2352"/>
            </a:gdLst>
            <a:ahLst/>
            <a:cxnLst>
              <a:cxn ang="T8">
                <a:pos x="T0" y="T1"/>
              </a:cxn>
              <a:cxn ang="T9">
                <a:pos x="T2" y="T3"/>
              </a:cxn>
              <a:cxn ang="T10">
                <a:pos x="T4" y="T5"/>
              </a:cxn>
              <a:cxn ang="T11">
                <a:pos x="T6" y="T7"/>
              </a:cxn>
            </a:cxnLst>
            <a:rect l="T12" t="T13" r="T14" b="T15"/>
            <a:pathLst>
              <a:path w="1008" h="2352">
                <a:moveTo>
                  <a:pt x="240" y="0"/>
                </a:moveTo>
                <a:cubicBezTo>
                  <a:pt x="200" y="304"/>
                  <a:pt x="160" y="608"/>
                  <a:pt x="144" y="912"/>
                </a:cubicBezTo>
                <a:cubicBezTo>
                  <a:pt x="128" y="1216"/>
                  <a:pt x="0" y="1584"/>
                  <a:pt x="144" y="1824"/>
                </a:cubicBezTo>
                <a:cubicBezTo>
                  <a:pt x="288" y="2064"/>
                  <a:pt x="648" y="2208"/>
                  <a:pt x="1008" y="2352"/>
                </a:cubicBezTo>
              </a:path>
            </a:pathLst>
          </a:custGeom>
          <a:noFill/>
          <a:ln w="38100">
            <a:solidFill>
              <a:srgbClr val="FFCC00"/>
            </a:solidFill>
            <a:round/>
            <a:headEnd/>
            <a:tailEnd type="arrow" w="med" len="med"/>
          </a:ln>
        </p:spPr>
        <p:txBody>
          <a:bodyPr wrap="none" anchor="ctr">
            <a:prstTxWarp prst="textNoShape">
              <a:avLst/>
            </a:prstTxWarp>
          </a:bodyPr>
          <a:lstStyle/>
          <a:p>
            <a:endParaRPr lang="es-ES_tradnl"/>
          </a:p>
        </p:txBody>
      </p:sp>
      <p:sp>
        <p:nvSpPr>
          <p:cNvPr id="8" name="Slide Number Placeholder 7"/>
          <p:cNvSpPr>
            <a:spLocks noGrp="1"/>
          </p:cNvSpPr>
          <p:nvPr>
            <p:ph type="sldNum" sz="quarter" idx="12"/>
          </p:nvPr>
        </p:nvSpPr>
        <p:spPr/>
        <p:txBody>
          <a:bodyPr/>
          <a:lstStyle/>
          <a:p>
            <a:pPr>
              <a:defRPr/>
            </a:pPr>
            <a:fld id="{1FE95F59-B3B4-E34C-A2EA-04C060386DAD}" type="slidenum">
              <a:rPr lang="en-US" smtClean="0"/>
              <a:pPr>
                <a:defRPr/>
              </a:pPr>
              <a:t>71</a:t>
            </a:fld>
            <a:endParaRPr lang="en-US"/>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1295400"/>
            <a:ext cx="2828419" cy="1200328"/>
          </a:xfrm>
          <a:prstGeom prst="rect">
            <a:avLst/>
          </a:prstGeom>
          <a:noFill/>
        </p:spPr>
        <p:txBody>
          <a:bodyPr wrap="none" rtlCol="0">
            <a:spAutoFit/>
          </a:bodyPr>
          <a:lstStyle/>
          <a:p>
            <a:r>
              <a:rPr lang="es-ES_tradnl" dirty="0" err="1" smtClean="0"/>
              <a:t>cellulose</a:t>
            </a:r>
            <a:endParaRPr lang="es-ES_tradnl" dirty="0" smtClean="0"/>
          </a:p>
          <a:p>
            <a:r>
              <a:rPr lang="es-ES_tradnl" dirty="0" smtClean="0"/>
              <a:t>+</a:t>
            </a:r>
          </a:p>
          <a:p>
            <a:r>
              <a:rPr lang="es-ES_tradnl" dirty="0" err="1" smtClean="0"/>
              <a:t>source</a:t>
            </a:r>
            <a:r>
              <a:rPr lang="es-ES_tradnl" dirty="0" smtClean="0"/>
              <a:t> </a:t>
            </a:r>
            <a:r>
              <a:rPr lang="es-ES_tradnl" dirty="0" err="1" smtClean="0"/>
              <a:t>of</a:t>
            </a:r>
            <a:r>
              <a:rPr lang="es-ES_tradnl" dirty="0" smtClean="0"/>
              <a:t> </a:t>
            </a:r>
            <a:r>
              <a:rPr lang="es-ES_tradnl" dirty="0" err="1" smtClean="0"/>
              <a:t>nitrogen</a:t>
            </a:r>
            <a:endParaRPr lang="es-ES_tradnl" dirty="0"/>
          </a:p>
        </p:txBody>
      </p:sp>
      <p:sp>
        <p:nvSpPr>
          <p:cNvPr id="8" name="TextBox 7"/>
          <p:cNvSpPr txBox="1"/>
          <p:nvPr/>
        </p:nvSpPr>
        <p:spPr>
          <a:xfrm>
            <a:off x="4343400" y="457200"/>
            <a:ext cx="4800600" cy="1569660"/>
          </a:xfrm>
          <a:prstGeom prst="rect">
            <a:avLst/>
          </a:prstGeom>
          <a:noFill/>
        </p:spPr>
        <p:txBody>
          <a:bodyPr wrap="square" rtlCol="0">
            <a:spAutoFit/>
          </a:bodyPr>
          <a:lstStyle/>
          <a:p>
            <a:r>
              <a:rPr lang="es-ES_tradnl" dirty="0" err="1" smtClean="0"/>
              <a:t>the</a:t>
            </a:r>
            <a:r>
              <a:rPr lang="es-ES_tradnl" dirty="0" smtClean="0"/>
              <a:t> </a:t>
            </a:r>
            <a:r>
              <a:rPr lang="es-ES_tradnl" dirty="0" err="1" smtClean="0"/>
              <a:t>host</a:t>
            </a:r>
            <a:r>
              <a:rPr lang="es-ES_tradnl" dirty="0" smtClean="0"/>
              <a:t> </a:t>
            </a:r>
            <a:r>
              <a:rPr lang="es-ES_tradnl" dirty="0" err="1" smtClean="0"/>
              <a:t>gets</a:t>
            </a:r>
            <a:endParaRPr lang="es-ES_tradnl" dirty="0" smtClean="0"/>
          </a:p>
          <a:p>
            <a:r>
              <a:rPr lang="es-ES_tradnl" dirty="0" err="1" smtClean="0"/>
              <a:t>volatile</a:t>
            </a:r>
            <a:r>
              <a:rPr lang="es-ES_tradnl" dirty="0" smtClean="0"/>
              <a:t> </a:t>
            </a:r>
            <a:r>
              <a:rPr lang="es-ES_tradnl" dirty="0" err="1" smtClean="0"/>
              <a:t>fatty</a:t>
            </a:r>
            <a:r>
              <a:rPr lang="es-ES_tradnl" dirty="0" smtClean="0"/>
              <a:t> </a:t>
            </a:r>
            <a:r>
              <a:rPr lang="es-ES_tradnl" dirty="0" err="1" smtClean="0"/>
              <a:t>acids</a:t>
            </a:r>
            <a:r>
              <a:rPr lang="es-ES_tradnl" dirty="0" smtClean="0"/>
              <a:t> (</a:t>
            </a:r>
            <a:r>
              <a:rPr lang="es-ES_tradnl" dirty="0" err="1" smtClean="0"/>
              <a:t>waste</a:t>
            </a:r>
            <a:r>
              <a:rPr lang="es-ES_tradnl" dirty="0" smtClean="0"/>
              <a:t> </a:t>
            </a:r>
            <a:r>
              <a:rPr lang="es-ES_tradnl" dirty="0" err="1" smtClean="0"/>
              <a:t>products</a:t>
            </a:r>
            <a:r>
              <a:rPr lang="es-ES_tradnl" dirty="0" smtClean="0"/>
              <a:t> </a:t>
            </a:r>
            <a:r>
              <a:rPr lang="es-ES_tradnl" dirty="0" err="1" smtClean="0"/>
              <a:t>of</a:t>
            </a:r>
            <a:r>
              <a:rPr lang="es-ES_tradnl" dirty="0" smtClean="0"/>
              <a:t> bacterial </a:t>
            </a:r>
            <a:r>
              <a:rPr lang="es-ES_tradnl" dirty="0" err="1" smtClean="0"/>
              <a:t>metabolism</a:t>
            </a:r>
            <a:r>
              <a:rPr lang="es-ES_tradnl" dirty="0" smtClean="0"/>
              <a:t>) + bacterial </a:t>
            </a:r>
            <a:r>
              <a:rPr lang="es-ES_tradnl" dirty="0" err="1" smtClean="0"/>
              <a:t>bodies</a:t>
            </a:r>
            <a:endParaRPr lang="es-ES_tradnl" dirty="0"/>
          </a:p>
        </p:txBody>
      </p:sp>
      <p:pic>
        <p:nvPicPr>
          <p:cNvPr id="10" name="Picture 9"/>
          <p:cNvPicPr>
            <a:picLocks noChangeAspect="1"/>
          </p:cNvPicPr>
          <p:nvPr/>
        </p:nvPicPr>
        <p:blipFill>
          <a:blip r:embed="rId2"/>
          <a:stretch>
            <a:fillRect/>
          </a:stretch>
        </p:blipFill>
        <p:spPr>
          <a:xfrm>
            <a:off x="2590800" y="3124200"/>
            <a:ext cx="3202641" cy="2177796"/>
          </a:xfrm>
          <a:prstGeom prst="rect">
            <a:avLst/>
          </a:prstGeom>
        </p:spPr>
      </p:pic>
      <p:sp>
        <p:nvSpPr>
          <p:cNvPr id="11" name="Oval 10"/>
          <p:cNvSpPr/>
          <p:nvPr/>
        </p:nvSpPr>
        <p:spPr bwMode="auto">
          <a:xfrm>
            <a:off x="2667000" y="2590800"/>
            <a:ext cx="3124200" cy="3048000"/>
          </a:xfrm>
          <a:prstGeom prst="ellipse">
            <a:avLst/>
          </a:prstGeom>
          <a:solidFill>
            <a:schemeClr val="accent1">
              <a:alpha val="4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Comic Sans MS" pitchFamily="-110" charset="0"/>
            </a:endParaRPr>
          </a:p>
        </p:txBody>
      </p:sp>
      <p:cxnSp>
        <p:nvCxnSpPr>
          <p:cNvPr id="12" name="Curved Connector 11"/>
          <p:cNvCxnSpPr/>
          <p:nvPr/>
        </p:nvCxnSpPr>
        <p:spPr bwMode="auto">
          <a:xfrm>
            <a:off x="1295400" y="2743200"/>
            <a:ext cx="2057400" cy="1066800"/>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cxnSp>
        <p:nvCxnSpPr>
          <p:cNvPr id="13" name="Curved Connector 12"/>
          <p:cNvCxnSpPr/>
          <p:nvPr/>
        </p:nvCxnSpPr>
        <p:spPr bwMode="auto">
          <a:xfrm rot="5400000" flipH="1" flipV="1">
            <a:off x="4648200" y="2590800"/>
            <a:ext cx="1447800" cy="381000"/>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14" name="TextBox 13"/>
          <p:cNvSpPr txBox="1"/>
          <p:nvPr/>
        </p:nvSpPr>
        <p:spPr>
          <a:xfrm>
            <a:off x="228601" y="5715000"/>
            <a:ext cx="8229600" cy="830997"/>
          </a:xfrm>
          <a:prstGeom prst="rect">
            <a:avLst/>
          </a:prstGeom>
          <a:noFill/>
        </p:spPr>
        <p:txBody>
          <a:bodyPr wrap="square" rtlCol="0">
            <a:spAutoFit/>
          </a:bodyPr>
          <a:lstStyle/>
          <a:p>
            <a:r>
              <a:rPr lang="es-ES_tradnl" dirty="0" smtClean="0"/>
              <a:t>bacterial </a:t>
            </a:r>
            <a:r>
              <a:rPr lang="es-ES_tradnl" dirty="0" err="1" smtClean="0"/>
              <a:t>bodies</a:t>
            </a:r>
            <a:r>
              <a:rPr lang="es-ES_tradnl" dirty="0" smtClean="0"/>
              <a:t> are </a:t>
            </a:r>
            <a:r>
              <a:rPr lang="es-ES_tradnl" dirty="0" err="1" smtClean="0"/>
              <a:t>yummy</a:t>
            </a:r>
            <a:r>
              <a:rPr lang="es-ES_tradnl" dirty="0" smtClean="0"/>
              <a:t> (</a:t>
            </a:r>
            <a:r>
              <a:rPr lang="es-ES_tradnl" dirty="0" err="1" smtClean="0"/>
              <a:t>rich</a:t>
            </a:r>
            <a:r>
              <a:rPr lang="es-ES_tradnl" dirty="0" smtClean="0"/>
              <a:t> in </a:t>
            </a:r>
            <a:r>
              <a:rPr lang="es-ES_tradnl" dirty="0" err="1" smtClean="0"/>
              <a:t>protein</a:t>
            </a:r>
            <a:r>
              <a:rPr lang="es-ES_tradnl" dirty="0" smtClean="0"/>
              <a:t>, </a:t>
            </a:r>
            <a:r>
              <a:rPr lang="es-ES_tradnl" dirty="0" err="1" smtClean="0"/>
              <a:t>essentials</a:t>
            </a:r>
            <a:r>
              <a:rPr lang="es-ES_tradnl" dirty="0" smtClean="0"/>
              <a:t>, </a:t>
            </a:r>
            <a:r>
              <a:rPr lang="es-ES_tradnl" dirty="0" err="1" smtClean="0"/>
              <a:t>vitamins</a:t>
            </a:r>
            <a:r>
              <a:rPr lang="es-ES_tradnl" dirty="0" smtClean="0"/>
              <a:t>, ..., etc.) </a:t>
            </a:r>
            <a:endParaRPr lang="es-ES_tradnl" dirty="0"/>
          </a:p>
        </p:txBody>
      </p:sp>
      <p:sp>
        <p:nvSpPr>
          <p:cNvPr id="9" name="TextBox 1"/>
          <p:cNvSpPr txBox="1">
            <a:spLocks noChangeArrowheads="1"/>
          </p:cNvSpPr>
          <p:nvPr/>
        </p:nvSpPr>
        <p:spPr bwMode="auto">
          <a:xfrm>
            <a:off x="5867400" y="3505200"/>
            <a:ext cx="3006725" cy="461963"/>
          </a:xfrm>
          <a:prstGeom prst="rect">
            <a:avLst/>
          </a:prstGeom>
          <a:noFill/>
          <a:ln w="9525">
            <a:noFill/>
            <a:miter lim="800000"/>
            <a:headEnd/>
            <a:tailEnd/>
          </a:ln>
        </p:spPr>
        <p:txBody>
          <a:bodyPr wrap="none">
            <a:prstTxWarp prst="textNoShape">
              <a:avLst/>
            </a:prstTxWarp>
            <a:spAutoFit/>
          </a:bodyPr>
          <a:lstStyle/>
          <a:p>
            <a:r>
              <a:rPr lang="es-ES_tradnl" dirty="0">
                <a:solidFill>
                  <a:srgbClr val="FF0000"/>
                </a:solidFill>
              </a:rPr>
              <a:t>BROAD PRINCIPLE</a:t>
            </a:r>
          </a:p>
        </p:txBody>
      </p:sp>
      <p:sp>
        <p:nvSpPr>
          <p:cNvPr id="15" name="Slide Number Placeholder 14"/>
          <p:cNvSpPr>
            <a:spLocks noGrp="1"/>
          </p:cNvSpPr>
          <p:nvPr>
            <p:ph type="sldNum" sz="quarter" idx="12"/>
          </p:nvPr>
        </p:nvSpPr>
        <p:spPr/>
        <p:txBody>
          <a:bodyPr/>
          <a:lstStyle/>
          <a:p>
            <a:pPr>
              <a:defRPr/>
            </a:pPr>
            <a:fld id="{1FE95F59-B3B4-E34C-A2EA-04C060386DAD}" type="slidenum">
              <a:rPr lang="en-US" smtClean="0"/>
              <a:pPr>
                <a:defRPr/>
              </a:pPr>
              <a:t>72</a:t>
            </a:fld>
            <a:endParaRPr lang="en-US"/>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5791200" cy="4343400"/>
          </a:xfrm>
          <a:prstGeom prst="rect">
            <a:avLst/>
          </a:prstGeom>
        </p:spPr>
      </p:pic>
      <p:pic>
        <p:nvPicPr>
          <p:cNvPr id="5" name="Picture 4"/>
          <p:cNvPicPr>
            <a:picLocks noChangeAspect="1"/>
          </p:cNvPicPr>
          <p:nvPr/>
        </p:nvPicPr>
        <p:blipFill>
          <a:blip r:embed="rId3"/>
          <a:stretch>
            <a:fillRect/>
          </a:stretch>
        </p:blipFill>
        <p:spPr>
          <a:xfrm>
            <a:off x="304800" y="3429000"/>
            <a:ext cx="4578723" cy="3429000"/>
          </a:xfrm>
          <a:prstGeom prst="rect">
            <a:avLst/>
          </a:prstGeom>
        </p:spPr>
      </p:pic>
      <p:sp>
        <p:nvSpPr>
          <p:cNvPr id="6" name="TextBox 5"/>
          <p:cNvSpPr txBox="1"/>
          <p:nvPr/>
        </p:nvSpPr>
        <p:spPr>
          <a:xfrm>
            <a:off x="0" y="0"/>
            <a:ext cx="3289783" cy="461665"/>
          </a:xfrm>
          <a:prstGeom prst="rect">
            <a:avLst/>
          </a:prstGeom>
          <a:noFill/>
        </p:spPr>
        <p:txBody>
          <a:bodyPr wrap="none" rtlCol="0">
            <a:spAutoFit/>
          </a:bodyPr>
          <a:lstStyle/>
          <a:p>
            <a:r>
              <a:rPr lang="es-ES_tradnl" dirty="0" smtClean="0"/>
              <a:t>A </a:t>
            </a:r>
            <a:r>
              <a:rPr lang="es-ES_tradnl" dirty="0" err="1" smtClean="0"/>
              <a:t>few</a:t>
            </a:r>
            <a:r>
              <a:rPr lang="es-ES_tradnl" dirty="0" smtClean="0"/>
              <a:t> </a:t>
            </a:r>
            <a:r>
              <a:rPr lang="es-ES_tradnl" dirty="0" err="1" smtClean="0"/>
              <a:t>cool</a:t>
            </a:r>
            <a:r>
              <a:rPr lang="es-ES_tradnl" dirty="0" smtClean="0"/>
              <a:t> </a:t>
            </a:r>
            <a:r>
              <a:rPr lang="es-ES_tradnl" dirty="0" err="1" smtClean="0"/>
              <a:t>factoids</a:t>
            </a:r>
            <a:r>
              <a:rPr lang="es-ES_tradnl" dirty="0" smtClean="0"/>
              <a:t>....</a:t>
            </a:r>
            <a:endParaRPr lang="es-ES_tradnl" dirty="0"/>
          </a:p>
        </p:txBody>
      </p:sp>
      <p:pic>
        <p:nvPicPr>
          <p:cNvPr id="7" name="Picture 6"/>
          <p:cNvPicPr>
            <a:picLocks noChangeAspect="1"/>
          </p:cNvPicPr>
          <p:nvPr/>
        </p:nvPicPr>
        <p:blipFill>
          <a:blip r:embed="rId4"/>
          <a:stretch>
            <a:fillRect/>
          </a:stretch>
        </p:blipFill>
        <p:spPr>
          <a:xfrm>
            <a:off x="6705600" y="533400"/>
            <a:ext cx="1905000" cy="2501900"/>
          </a:xfrm>
          <a:prstGeom prst="rect">
            <a:avLst/>
          </a:prstGeom>
        </p:spPr>
      </p:pic>
      <p:sp>
        <p:nvSpPr>
          <p:cNvPr id="8" name="TextBox 7"/>
          <p:cNvSpPr txBox="1"/>
          <p:nvPr/>
        </p:nvSpPr>
        <p:spPr>
          <a:xfrm>
            <a:off x="4343401" y="4495800"/>
            <a:ext cx="4800600" cy="707886"/>
          </a:xfrm>
          <a:prstGeom prst="rect">
            <a:avLst/>
          </a:prstGeom>
          <a:noFill/>
        </p:spPr>
        <p:txBody>
          <a:bodyPr wrap="square" rtlCol="0">
            <a:spAutoFit/>
          </a:bodyPr>
          <a:lstStyle/>
          <a:p>
            <a:r>
              <a:rPr lang="es-ES_tradnl" sz="2000" dirty="0" smtClean="0"/>
              <a:t>Human </a:t>
            </a:r>
            <a:r>
              <a:rPr lang="es-ES_tradnl" sz="2000" dirty="0" err="1" smtClean="0"/>
              <a:t>Microbiome</a:t>
            </a:r>
            <a:r>
              <a:rPr lang="es-ES_tradnl" sz="2000" dirty="0" smtClean="0"/>
              <a:t> </a:t>
            </a:r>
            <a:r>
              <a:rPr lang="es-ES_tradnl" sz="2000" dirty="0" err="1" smtClean="0"/>
              <a:t>≈</a:t>
            </a:r>
            <a:r>
              <a:rPr lang="es-ES_tradnl" sz="2000" dirty="0" smtClean="0"/>
              <a:t> 100 </a:t>
            </a:r>
            <a:r>
              <a:rPr lang="es-ES_tradnl" sz="2000" dirty="0" err="1" smtClean="0"/>
              <a:t>trillion</a:t>
            </a:r>
            <a:r>
              <a:rPr lang="es-ES_tradnl" sz="2000" dirty="0" smtClean="0"/>
              <a:t> </a:t>
            </a:r>
            <a:r>
              <a:rPr lang="es-ES_tradnl" sz="2000" dirty="0" err="1" smtClean="0"/>
              <a:t>cells</a:t>
            </a:r>
            <a:endParaRPr lang="es-ES_tradnl" sz="2000" dirty="0" smtClean="0"/>
          </a:p>
          <a:p>
            <a:r>
              <a:rPr lang="es-ES_tradnl" sz="2000" dirty="0" smtClean="0"/>
              <a:t>Human </a:t>
            </a:r>
            <a:r>
              <a:rPr lang="es-ES_tradnl" sz="2000" dirty="0" err="1" smtClean="0"/>
              <a:t>cells</a:t>
            </a:r>
            <a:r>
              <a:rPr lang="es-ES_tradnl" sz="2000" dirty="0" smtClean="0"/>
              <a:t> </a:t>
            </a:r>
            <a:r>
              <a:rPr lang="es-ES_tradnl" sz="2000" dirty="0" err="1" smtClean="0"/>
              <a:t>≈</a:t>
            </a:r>
            <a:r>
              <a:rPr lang="es-ES_tradnl" sz="2000" dirty="0" smtClean="0"/>
              <a:t> 10 </a:t>
            </a:r>
            <a:r>
              <a:rPr lang="es-ES_tradnl" sz="2000" dirty="0" err="1" smtClean="0"/>
              <a:t>trillion</a:t>
            </a:r>
            <a:r>
              <a:rPr lang="es-ES_tradnl" sz="2000" dirty="0" smtClean="0"/>
              <a:t> </a:t>
            </a:r>
            <a:r>
              <a:rPr lang="es-ES_tradnl" sz="2000" dirty="0" err="1" smtClean="0"/>
              <a:t>cells</a:t>
            </a:r>
            <a:endParaRPr lang="es-ES_tradnl" sz="2000" dirty="0"/>
          </a:p>
        </p:txBody>
      </p:sp>
      <p:sp>
        <p:nvSpPr>
          <p:cNvPr id="9" name="Slide Number Placeholder 8"/>
          <p:cNvSpPr>
            <a:spLocks noGrp="1"/>
          </p:cNvSpPr>
          <p:nvPr>
            <p:ph type="sldNum" sz="quarter" idx="12"/>
          </p:nvPr>
        </p:nvSpPr>
        <p:spPr/>
        <p:txBody>
          <a:bodyPr/>
          <a:lstStyle/>
          <a:p>
            <a:pPr>
              <a:defRPr/>
            </a:pPr>
            <a:fld id="{1FE95F59-B3B4-E34C-A2EA-04C060386DAD}" type="slidenum">
              <a:rPr lang="en-US" smtClean="0"/>
              <a:pPr>
                <a:defRPr/>
              </a:pPr>
              <a:t>73</a:t>
            </a:fld>
            <a:endParaRPr lang="en-US"/>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609600" y="304800"/>
            <a:ext cx="7966075" cy="4893647"/>
          </a:xfrm>
          <a:prstGeom prst="rect">
            <a:avLst/>
          </a:prstGeom>
          <a:noFill/>
          <a:ln w="9525">
            <a:noFill/>
            <a:miter lim="800000"/>
            <a:headEnd/>
            <a:tailEnd/>
          </a:ln>
        </p:spPr>
        <p:txBody>
          <a:bodyPr>
            <a:prstTxWarp prst="textNoShape">
              <a:avLst/>
            </a:prstTxWarp>
            <a:spAutoFit/>
          </a:bodyPr>
          <a:lstStyle/>
          <a:p>
            <a:r>
              <a:rPr lang="en-US" dirty="0">
                <a:solidFill>
                  <a:srgbClr val="000000"/>
                </a:solidFill>
              </a:rPr>
              <a:t>General message: Fermenting </a:t>
            </a:r>
            <a:r>
              <a:rPr lang="en-US" dirty="0" smtClean="0">
                <a:solidFill>
                  <a:srgbClr val="000000"/>
                </a:solidFill>
              </a:rPr>
              <a:t>herbivores (and humans!!) </a:t>
            </a:r>
            <a:r>
              <a:rPr lang="en-US" dirty="0">
                <a:solidFill>
                  <a:srgbClr val="000000"/>
                </a:solidFill>
              </a:rPr>
              <a:t>participate in a nutritional/digestive mutually beneficial symbiosis with anaerobic microorganisms. The herbivore provides the microbes with a relatively homeostatic environment and with nutrients. The microbes assimilate materials (such as cellulose and </a:t>
            </a:r>
            <a:r>
              <a:rPr lang="en-US" dirty="0" err="1">
                <a:solidFill>
                  <a:srgbClr val="000000"/>
                </a:solidFill>
              </a:rPr>
              <a:t>hemicellulose</a:t>
            </a:r>
            <a:r>
              <a:rPr lang="en-US" dirty="0">
                <a:solidFill>
                  <a:srgbClr val="000000"/>
                </a:solidFill>
              </a:rPr>
              <a:t>) that cannot be digested by the herbivore and produce metabolites (volatile fatty acids) that can be used by the herbivore. The herbivore also assimilates a fraction of all microbes and hence receive the benefits of a more or less balanced diet (vitamins, essential amino acids and fatty acids).</a:t>
            </a:r>
          </a:p>
        </p:txBody>
      </p:sp>
      <p:sp>
        <p:nvSpPr>
          <p:cNvPr id="3" name="Slide Number Placeholder 2"/>
          <p:cNvSpPr>
            <a:spLocks noGrp="1"/>
          </p:cNvSpPr>
          <p:nvPr>
            <p:ph type="sldNum" sz="quarter" idx="12"/>
          </p:nvPr>
        </p:nvSpPr>
        <p:spPr/>
        <p:txBody>
          <a:bodyPr/>
          <a:lstStyle/>
          <a:p>
            <a:pPr>
              <a:defRPr/>
            </a:pPr>
            <a:fld id="{1FE95F59-B3B4-E34C-A2EA-04C060386DAD}" type="slidenum">
              <a:rPr lang="en-US" smtClean="0"/>
              <a:pPr>
                <a:defRPr/>
              </a:pPr>
              <a:t>74</a:t>
            </a:fld>
            <a:endParaRPr lang="en-US"/>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ChangeArrowheads="1"/>
          </p:cNvSpPr>
          <p:nvPr/>
        </p:nvSpPr>
        <p:spPr bwMode="auto">
          <a:xfrm>
            <a:off x="2971800" y="304800"/>
            <a:ext cx="2136775" cy="457200"/>
          </a:xfrm>
          <a:prstGeom prst="rect">
            <a:avLst/>
          </a:prstGeom>
          <a:noFill/>
          <a:ln w="9525">
            <a:noFill/>
            <a:miter lim="800000"/>
            <a:headEnd/>
            <a:tailEnd/>
          </a:ln>
        </p:spPr>
        <p:txBody>
          <a:bodyPr wrap="none">
            <a:prstTxWarp prst="textNoShape">
              <a:avLst/>
            </a:prstTxWarp>
            <a:spAutoFit/>
          </a:bodyPr>
          <a:lstStyle/>
          <a:p>
            <a:r>
              <a:rPr lang="en-US"/>
              <a:t>To Remember</a:t>
            </a:r>
          </a:p>
        </p:txBody>
      </p:sp>
      <p:sp>
        <p:nvSpPr>
          <p:cNvPr id="138243" name="Rectangle 3"/>
          <p:cNvSpPr>
            <a:spLocks noChangeArrowheads="1"/>
          </p:cNvSpPr>
          <p:nvPr/>
        </p:nvSpPr>
        <p:spPr bwMode="auto">
          <a:xfrm>
            <a:off x="152400" y="685800"/>
            <a:ext cx="8763000" cy="3743325"/>
          </a:xfrm>
          <a:prstGeom prst="rect">
            <a:avLst/>
          </a:prstGeom>
          <a:noFill/>
          <a:ln w="9525">
            <a:noFill/>
            <a:miter lim="800000"/>
            <a:headEnd/>
            <a:tailEnd/>
          </a:ln>
        </p:spPr>
        <p:txBody>
          <a:bodyPr>
            <a:prstTxWarp prst="textNoShape">
              <a:avLst/>
            </a:prstTxWarp>
            <a:spAutoFit/>
          </a:bodyPr>
          <a:lstStyle/>
          <a:p>
            <a:pPr marL="457200" indent="-457200">
              <a:buFont typeface="Times" charset="0"/>
              <a:buAutoNum type="arabicParenR"/>
            </a:pPr>
            <a:r>
              <a:rPr lang="en-US"/>
              <a:t>The cell walls of plant cells contain the polysaccharide cellulose.</a:t>
            </a:r>
          </a:p>
          <a:p>
            <a:pPr marL="457200" indent="-457200">
              <a:buFont typeface="Times" charset="0"/>
              <a:buAutoNum type="arabicParenR"/>
            </a:pPr>
            <a:r>
              <a:rPr lang="en-US"/>
              <a:t>Vertebrates do not have cellulases and few animals are efficient at breaking down cellulose.</a:t>
            </a:r>
          </a:p>
          <a:p>
            <a:pPr marL="457200" indent="-457200">
              <a:buFont typeface="Times" charset="0"/>
              <a:buAutoNum type="arabicParenR"/>
            </a:pPr>
            <a:r>
              <a:rPr lang="en-US"/>
              <a:t>Thus, animals have established a partnership with symbiotic fermentative microbes (bacteria, protoctists, and fungi) that can break cellulose.</a:t>
            </a:r>
          </a:p>
          <a:p>
            <a:pPr marL="457200" indent="-457200">
              <a:buFont typeface="Times" charset="0"/>
              <a:buAutoNum type="arabicParenR"/>
            </a:pPr>
            <a:r>
              <a:rPr lang="en-US"/>
              <a:t>The microbes get a nice environment and plenty of food, the animal gets the microbes’ energy-rich waste products (plus some microbe flesh served on the side).</a:t>
            </a:r>
          </a:p>
        </p:txBody>
      </p:sp>
      <p:sp>
        <p:nvSpPr>
          <p:cNvPr id="4" name="Slide Number Placeholder 3"/>
          <p:cNvSpPr>
            <a:spLocks noGrp="1"/>
          </p:cNvSpPr>
          <p:nvPr>
            <p:ph type="sldNum" sz="quarter" idx="12"/>
          </p:nvPr>
        </p:nvSpPr>
        <p:spPr/>
        <p:txBody>
          <a:bodyPr/>
          <a:lstStyle/>
          <a:p>
            <a:pPr>
              <a:defRPr/>
            </a:pPr>
            <a:fld id="{1FE95F59-B3B4-E34C-A2EA-04C060386DAD}" type="slidenum">
              <a:rPr lang="en-US" smtClean="0"/>
              <a:pPr>
                <a:defRPr/>
              </a:pPr>
              <a:t>75</a:t>
            </a:fld>
            <a:endParaRPr lang="en-US"/>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ChangeArrowheads="1"/>
          </p:cNvSpPr>
          <p:nvPr/>
        </p:nvSpPr>
        <p:spPr bwMode="auto">
          <a:xfrm>
            <a:off x="0" y="990600"/>
            <a:ext cx="6246813" cy="4473575"/>
          </a:xfrm>
          <a:prstGeom prst="rect">
            <a:avLst/>
          </a:prstGeom>
          <a:noFill/>
          <a:ln w="9525">
            <a:noFill/>
            <a:miter lim="800000"/>
            <a:headEnd/>
            <a:tailEnd/>
          </a:ln>
        </p:spPr>
        <p:txBody>
          <a:bodyPr>
            <a:prstTxWarp prst="textNoShape">
              <a:avLst/>
            </a:prstTxWarp>
            <a:spAutoFit/>
          </a:bodyPr>
          <a:lstStyle/>
          <a:p>
            <a:r>
              <a:rPr lang="en-US">
                <a:solidFill>
                  <a:srgbClr val="000000"/>
                </a:solidFill>
              </a:rPr>
              <a:t>There are two types of mammalian fermenting herbivores.</a:t>
            </a:r>
          </a:p>
          <a:p>
            <a:endParaRPr lang="en-US">
              <a:solidFill>
                <a:srgbClr val="000000"/>
              </a:solidFill>
            </a:endParaRPr>
          </a:p>
          <a:p>
            <a:r>
              <a:rPr lang="en-US">
                <a:solidFill>
                  <a:srgbClr val="000000"/>
                </a:solidFill>
              </a:rPr>
              <a:t>-Fore-gut (pre-gastric) fermenters</a:t>
            </a:r>
          </a:p>
          <a:p>
            <a:endParaRPr lang="en-US">
              <a:solidFill>
                <a:srgbClr val="000000"/>
              </a:solidFill>
            </a:endParaRPr>
          </a:p>
          <a:p>
            <a:r>
              <a:rPr lang="en-US">
                <a:solidFill>
                  <a:srgbClr val="000000"/>
                </a:solidFill>
              </a:rPr>
              <a:t>-Hind-gut (post-gastric) fermenters</a:t>
            </a:r>
          </a:p>
          <a:p>
            <a:endParaRPr lang="en-US">
              <a:solidFill>
                <a:srgbClr val="000000"/>
              </a:solidFill>
            </a:endParaRPr>
          </a:p>
          <a:p>
            <a:r>
              <a:rPr lang="en-US">
                <a:solidFill>
                  <a:srgbClr val="000000"/>
                </a:solidFill>
              </a:rPr>
              <a:t>The difference between them is in the placement of the fermentation vat/chamber in the GIT. The fermentation chamber houses the fermentative microorganisms.</a:t>
            </a:r>
          </a:p>
        </p:txBody>
      </p:sp>
      <p:pic>
        <p:nvPicPr>
          <p:cNvPr id="140291" name="Picture 3"/>
          <p:cNvPicPr>
            <a:picLocks noChangeAspect="1" noChangeArrowheads="1"/>
          </p:cNvPicPr>
          <p:nvPr/>
        </p:nvPicPr>
        <p:blipFill>
          <a:blip r:embed="rId3"/>
          <a:srcRect/>
          <a:stretch>
            <a:fillRect/>
          </a:stretch>
        </p:blipFill>
        <p:spPr bwMode="auto">
          <a:xfrm>
            <a:off x="6248400" y="457200"/>
            <a:ext cx="2032000" cy="1371600"/>
          </a:xfrm>
          <a:prstGeom prst="rect">
            <a:avLst/>
          </a:prstGeom>
          <a:noFill/>
          <a:ln w="9525">
            <a:noFill/>
            <a:miter lim="800000"/>
            <a:headEnd/>
            <a:tailEnd/>
          </a:ln>
        </p:spPr>
      </p:pic>
      <p:sp>
        <p:nvSpPr>
          <p:cNvPr id="140292" name="Rectangle 4"/>
          <p:cNvSpPr>
            <a:spLocks noChangeArrowheads="1"/>
          </p:cNvSpPr>
          <p:nvPr/>
        </p:nvSpPr>
        <p:spPr bwMode="auto">
          <a:xfrm>
            <a:off x="6096000" y="1981200"/>
            <a:ext cx="2471738" cy="457200"/>
          </a:xfrm>
          <a:prstGeom prst="rect">
            <a:avLst/>
          </a:prstGeom>
          <a:noFill/>
          <a:ln w="9525">
            <a:noFill/>
            <a:miter lim="800000"/>
            <a:headEnd/>
            <a:tailEnd/>
          </a:ln>
        </p:spPr>
        <p:txBody>
          <a:bodyPr wrap="none">
            <a:prstTxWarp prst="textNoShape">
              <a:avLst/>
            </a:prstTxWarp>
            <a:spAutoFit/>
          </a:bodyPr>
          <a:lstStyle/>
          <a:p>
            <a:r>
              <a:rPr lang="en-US" i="1">
                <a:solidFill>
                  <a:srgbClr val="000000"/>
                </a:solidFill>
              </a:rPr>
              <a:t>Colobus guereza</a:t>
            </a:r>
          </a:p>
        </p:txBody>
      </p:sp>
      <p:pic>
        <p:nvPicPr>
          <p:cNvPr id="140293" name="Picture 5"/>
          <p:cNvPicPr>
            <a:picLocks noChangeAspect="1" noChangeArrowheads="1"/>
          </p:cNvPicPr>
          <p:nvPr/>
        </p:nvPicPr>
        <p:blipFill>
          <a:blip r:embed="rId4"/>
          <a:srcRect/>
          <a:stretch>
            <a:fillRect/>
          </a:stretch>
        </p:blipFill>
        <p:spPr bwMode="auto">
          <a:xfrm>
            <a:off x="6324600" y="2895600"/>
            <a:ext cx="2095500" cy="1371600"/>
          </a:xfrm>
          <a:prstGeom prst="rect">
            <a:avLst/>
          </a:prstGeom>
          <a:noFill/>
          <a:ln w="9525">
            <a:noFill/>
            <a:miter lim="800000"/>
            <a:headEnd/>
            <a:tailEnd/>
          </a:ln>
        </p:spPr>
      </p:pic>
      <p:sp>
        <p:nvSpPr>
          <p:cNvPr id="140294" name="Rectangle 6"/>
          <p:cNvSpPr>
            <a:spLocks noChangeArrowheads="1"/>
          </p:cNvSpPr>
          <p:nvPr/>
        </p:nvSpPr>
        <p:spPr bwMode="auto">
          <a:xfrm>
            <a:off x="5867400" y="4419600"/>
            <a:ext cx="2941638" cy="396875"/>
          </a:xfrm>
          <a:prstGeom prst="rect">
            <a:avLst/>
          </a:prstGeom>
          <a:noFill/>
          <a:ln w="9525">
            <a:noFill/>
            <a:miter lim="800000"/>
            <a:headEnd/>
            <a:tailEnd/>
          </a:ln>
        </p:spPr>
        <p:txBody>
          <a:bodyPr wrap="none">
            <a:prstTxWarp prst="textNoShape">
              <a:avLst/>
            </a:prstTxWarp>
            <a:spAutoFit/>
          </a:bodyPr>
          <a:lstStyle/>
          <a:p>
            <a:r>
              <a:rPr lang="en-US" sz="2000" b="1" i="1">
                <a:solidFill>
                  <a:srgbClr val="000000"/>
                </a:solidFill>
              </a:rPr>
              <a:t>Phascolarctos cinereus</a:t>
            </a:r>
            <a:endParaRPr lang="en-US" sz="3200" b="1" i="1">
              <a:solidFill>
                <a:srgbClr val="000000"/>
              </a:solidFill>
              <a:latin typeface="Times New Roman" charset="0"/>
            </a:endParaRPr>
          </a:p>
        </p:txBody>
      </p:sp>
      <p:sp>
        <p:nvSpPr>
          <p:cNvPr id="140295" name="Line 7"/>
          <p:cNvSpPr>
            <a:spLocks noChangeShapeType="1"/>
          </p:cNvSpPr>
          <p:nvPr/>
        </p:nvSpPr>
        <p:spPr bwMode="auto">
          <a:xfrm flipV="1">
            <a:off x="5334000" y="1828800"/>
            <a:ext cx="762000" cy="685800"/>
          </a:xfrm>
          <a:prstGeom prst="line">
            <a:avLst/>
          </a:prstGeom>
          <a:noFill/>
          <a:ln w="31750">
            <a:solidFill>
              <a:schemeClr val="tx1"/>
            </a:solidFill>
            <a:round/>
            <a:headEnd/>
            <a:tailEnd type="triangle" w="med" len="med"/>
          </a:ln>
        </p:spPr>
        <p:txBody>
          <a:bodyPr wrap="none" anchor="ctr">
            <a:prstTxWarp prst="textNoShape">
              <a:avLst/>
            </a:prstTxWarp>
          </a:bodyPr>
          <a:lstStyle/>
          <a:p>
            <a:endParaRPr lang="es-ES_tradnl"/>
          </a:p>
        </p:txBody>
      </p:sp>
      <p:sp>
        <p:nvSpPr>
          <p:cNvPr id="140296" name="Line 8"/>
          <p:cNvSpPr>
            <a:spLocks noChangeShapeType="1"/>
          </p:cNvSpPr>
          <p:nvPr/>
        </p:nvSpPr>
        <p:spPr bwMode="auto">
          <a:xfrm>
            <a:off x="5334000" y="3352800"/>
            <a:ext cx="838200" cy="4572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s-ES_tradnl"/>
          </a:p>
        </p:txBody>
      </p:sp>
      <p:sp>
        <p:nvSpPr>
          <p:cNvPr id="140297" name="Rectangle 9"/>
          <p:cNvSpPr>
            <a:spLocks noChangeArrowheads="1"/>
          </p:cNvSpPr>
          <p:nvPr/>
        </p:nvSpPr>
        <p:spPr bwMode="auto">
          <a:xfrm>
            <a:off x="5867400" y="4953000"/>
            <a:ext cx="3429000" cy="1187450"/>
          </a:xfrm>
          <a:prstGeom prst="rect">
            <a:avLst/>
          </a:prstGeom>
          <a:noFill/>
          <a:ln w="9525">
            <a:noFill/>
            <a:miter lim="800000"/>
            <a:headEnd/>
            <a:tailEnd/>
          </a:ln>
        </p:spPr>
        <p:txBody>
          <a:bodyPr>
            <a:prstTxWarp prst="textNoShape">
              <a:avLst/>
            </a:prstTxWarp>
            <a:spAutoFit/>
          </a:bodyPr>
          <a:lstStyle/>
          <a:p>
            <a:r>
              <a:rPr lang="en-US"/>
              <a:t>+ horses, rabbits, voles, geese, grouse, iguanas,..,etc.  </a:t>
            </a:r>
          </a:p>
        </p:txBody>
      </p:sp>
      <p:sp>
        <p:nvSpPr>
          <p:cNvPr id="10" name="TextBox 1"/>
          <p:cNvSpPr txBox="1">
            <a:spLocks noChangeArrowheads="1"/>
          </p:cNvSpPr>
          <p:nvPr/>
        </p:nvSpPr>
        <p:spPr bwMode="auto">
          <a:xfrm>
            <a:off x="1905000" y="6019800"/>
            <a:ext cx="3006725" cy="461963"/>
          </a:xfrm>
          <a:prstGeom prst="rect">
            <a:avLst/>
          </a:prstGeom>
          <a:noFill/>
          <a:ln w="9525">
            <a:noFill/>
            <a:miter lim="800000"/>
            <a:headEnd/>
            <a:tailEnd/>
          </a:ln>
        </p:spPr>
        <p:txBody>
          <a:bodyPr wrap="none">
            <a:prstTxWarp prst="textNoShape">
              <a:avLst/>
            </a:prstTxWarp>
            <a:spAutoFit/>
          </a:bodyPr>
          <a:lstStyle/>
          <a:p>
            <a:r>
              <a:rPr lang="es-ES_tradnl" dirty="0">
                <a:solidFill>
                  <a:srgbClr val="FF0000"/>
                </a:solidFill>
              </a:rPr>
              <a:t>BROAD PRINCIPLE</a:t>
            </a:r>
          </a:p>
        </p:txBody>
      </p:sp>
      <p:sp>
        <p:nvSpPr>
          <p:cNvPr id="11" name="Slide Number Placeholder 10"/>
          <p:cNvSpPr>
            <a:spLocks noGrp="1"/>
          </p:cNvSpPr>
          <p:nvPr>
            <p:ph type="sldNum" sz="quarter" idx="12"/>
          </p:nvPr>
        </p:nvSpPr>
        <p:spPr/>
        <p:txBody>
          <a:bodyPr/>
          <a:lstStyle/>
          <a:p>
            <a:pPr>
              <a:defRPr/>
            </a:pPr>
            <a:fld id="{1FE95F59-B3B4-E34C-A2EA-04C060386DAD}" type="slidenum">
              <a:rPr lang="en-US" smtClean="0"/>
              <a:pPr>
                <a:defRPr/>
              </a:pPr>
              <a:t>76</a:t>
            </a:fld>
            <a:endParaRPr lang="en-US"/>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3"/>
          <a:srcRect/>
          <a:stretch>
            <a:fillRect/>
          </a:stretch>
        </p:blipFill>
        <p:spPr bwMode="auto">
          <a:xfrm>
            <a:off x="0" y="0"/>
            <a:ext cx="2570163" cy="4114800"/>
          </a:xfrm>
          <a:prstGeom prst="rect">
            <a:avLst/>
          </a:prstGeom>
          <a:noFill/>
          <a:ln w="9525">
            <a:noFill/>
            <a:miter lim="800000"/>
            <a:headEnd/>
            <a:tailEnd/>
          </a:ln>
        </p:spPr>
      </p:pic>
      <p:pic>
        <p:nvPicPr>
          <p:cNvPr id="142339" name="Picture 3"/>
          <p:cNvPicPr>
            <a:picLocks noChangeAspect="1" noChangeArrowheads="1"/>
          </p:cNvPicPr>
          <p:nvPr/>
        </p:nvPicPr>
        <p:blipFill>
          <a:blip r:embed="rId4"/>
          <a:srcRect/>
          <a:stretch>
            <a:fillRect/>
          </a:stretch>
        </p:blipFill>
        <p:spPr bwMode="auto">
          <a:xfrm>
            <a:off x="6386513" y="2438400"/>
            <a:ext cx="2757487" cy="4419600"/>
          </a:xfrm>
          <a:prstGeom prst="rect">
            <a:avLst/>
          </a:prstGeom>
          <a:noFill/>
          <a:ln w="9525">
            <a:noFill/>
            <a:miter lim="800000"/>
            <a:headEnd/>
            <a:tailEnd/>
          </a:ln>
        </p:spPr>
      </p:pic>
      <p:sp>
        <p:nvSpPr>
          <p:cNvPr id="142340" name="Rectangle 4"/>
          <p:cNvSpPr>
            <a:spLocks noChangeArrowheads="1"/>
          </p:cNvSpPr>
          <p:nvPr/>
        </p:nvSpPr>
        <p:spPr bwMode="auto">
          <a:xfrm>
            <a:off x="2701925" y="0"/>
            <a:ext cx="6442075" cy="1187450"/>
          </a:xfrm>
          <a:prstGeom prst="rect">
            <a:avLst/>
          </a:prstGeom>
          <a:noFill/>
          <a:ln w="9525">
            <a:noFill/>
            <a:miter lim="800000"/>
            <a:headEnd/>
            <a:tailEnd/>
          </a:ln>
        </p:spPr>
        <p:txBody>
          <a:bodyPr>
            <a:prstTxWarp prst="textNoShape">
              <a:avLst/>
            </a:prstTxWarp>
            <a:spAutoFit/>
          </a:bodyPr>
          <a:lstStyle/>
          <a:p>
            <a:r>
              <a:rPr lang="en-US">
                <a:solidFill>
                  <a:srgbClr val="000000"/>
                </a:solidFill>
              </a:rPr>
              <a:t>In foregut fermenters the fermentation chamber is located in an oral position (before) relative to the small intestine.  </a:t>
            </a:r>
          </a:p>
        </p:txBody>
      </p:sp>
      <p:sp>
        <p:nvSpPr>
          <p:cNvPr id="142341" name="Rectangle 5"/>
          <p:cNvSpPr>
            <a:spLocks noChangeArrowheads="1"/>
          </p:cNvSpPr>
          <p:nvPr/>
        </p:nvSpPr>
        <p:spPr bwMode="auto">
          <a:xfrm>
            <a:off x="2743200" y="2362200"/>
            <a:ext cx="3810000" cy="2282825"/>
          </a:xfrm>
          <a:prstGeom prst="rect">
            <a:avLst/>
          </a:prstGeom>
          <a:noFill/>
          <a:ln w="9525">
            <a:noFill/>
            <a:miter lim="800000"/>
            <a:headEnd/>
            <a:tailEnd/>
          </a:ln>
        </p:spPr>
        <p:txBody>
          <a:bodyPr>
            <a:prstTxWarp prst="textNoShape">
              <a:avLst/>
            </a:prstTxWarp>
            <a:spAutoFit/>
          </a:bodyPr>
          <a:lstStyle/>
          <a:p>
            <a:r>
              <a:rPr lang="en-US">
                <a:solidFill>
                  <a:srgbClr val="000000"/>
                </a:solidFill>
              </a:rPr>
              <a:t>In hindgut fermenters the fermentation chamber is located in an aboral (after) position relative to the small intestine.</a:t>
            </a:r>
          </a:p>
        </p:txBody>
      </p:sp>
      <p:sp>
        <p:nvSpPr>
          <p:cNvPr id="142342" name="Rectangle 6"/>
          <p:cNvSpPr>
            <a:spLocks noChangeArrowheads="1"/>
          </p:cNvSpPr>
          <p:nvPr/>
        </p:nvSpPr>
        <p:spPr bwMode="auto">
          <a:xfrm>
            <a:off x="1330325" y="4968875"/>
            <a:ext cx="184150" cy="457200"/>
          </a:xfrm>
          <a:prstGeom prst="rect">
            <a:avLst/>
          </a:prstGeom>
          <a:noFill/>
          <a:ln w="9525">
            <a:noFill/>
            <a:miter lim="800000"/>
            <a:headEnd/>
            <a:tailEnd/>
          </a:ln>
        </p:spPr>
        <p:txBody>
          <a:bodyPr wrap="none">
            <a:prstTxWarp prst="textNoShape">
              <a:avLst/>
            </a:prstTxWarp>
            <a:spAutoFit/>
          </a:bodyPr>
          <a:lstStyle/>
          <a:p>
            <a:endParaRPr lang="es-ES_tradnl">
              <a:solidFill>
                <a:srgbClr val="FFCC18"/>
              </a:solidFill>
            </a:endParaRPr>
          </a:p>
        </p:txBody>
      </p:sp>
      <p:sp>
        <p:nvSpPr>
          <p:cNvPr id="142343" name="Rectangle 7"/>
          <p:cNvSpPr>
            <a:spLocks noChangeArrowheads="1"/>
          </p:cNvSpPr>
          <p:nvPr/>
        </p:nvSpPr>
        <p:spPr bwMode="auto">
          <a:xfrm>
            <a:off x="0" y="4800600"/>
            <a:ext cx="5638800" cy="1187450"/>
          </a:xfrm>
          <a:prstGeom prst="rect">
            <a:avLst/>
          </a:prstGeom>
          <a:noFill/>
          <a:ln w="9525">
            <a:noFill/>
            <a:miter lim="800000"/>
            <a:headEnd/>
            <a:tailEnd/>
          </a:ln>
        </p:spPr>
        <p:txBody>
          <a:bodyPr>
            <a:prstTxWarp prst="textNoShape">
              <a:avLst/>
            </a:prstTxWarp>
            <a:spAutoFit/>
          </a:bodyPr>
          <a:lstStyle/>
          <a:p>
            <a:r>
              <a:rPr lang="en-US">
                <a:solidFill>
                  <a:srgbClr val="000000"/>
                </a:solidFill>
              </a:rPr>
              <a:t>This anatomical difference has profound physiological and ecological consequences.</a:t>
            </a:r>
          </a:p>
        </p:txBody>
      </p:sp>
      <p:sp>
        <p:nvSpPr>
          <p:cNvPr id="142344" name="Line 8"/>
          <p:cNvSpPr>
            <a:spLocks noChangeShapeType="1"/>
          </p:cNvSpPr>
          <p:nvPr/>
        </p:nvSpPr>
        <p:spPr bwMode="auto">
          <a:xfrm flipH="1" flipV="1">
            <a:off x="7086600" y="1981200"/>
            <a:ext cx="1066800" cy="2590800"/>
          </a:xfrm>
          <a:prstGeom prst="line">
            <a:avLst/>
          </a:prstGeom>
          <a:noFill/>
          <a:ln w="22225">
            <a:solidFill>
              <a:schemeClr val="tx1"/>
            </a:solidFill>
            <a:round/>
            <a:headEnd/>
            <a:tailEnd type="triangle" w="med" len="med"/>
          </a:ln>
        </p:spPr>
        <p:txBody>
          <a:bodyPr wrap="none" anchor="ctr">
            <a:prstTxWarp prst="textNoShape">
              <a:avLst/>
            </a:prstTxWarp>
          </a:bodyPr>
          <a:lstStyle/>
          <a:p>
            <a:endParaRPr lang="es-ES_tradnl"/>
          </a:p>
        </p:txBody>
      </p:sp>
      <p:sp>
        <p:nvSpPr>
          <p:cNvPr id="142345" name="Rectangle 9"/>
          <p:cNvSpPr>
            <a:spLocks noChangeArrowheads="1"/>
          </p:cNvSpPr>
          <p:nvPr/>
        </p:nvSpPr>
        <p:spPr bwMode="auto">
          <a:xfrm>
            <a:off x="6126163" y="1474788"/>
            <a:ext cx="1087437" cy="457200"/>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Cecum</a:t>
            </a:r>
          </a:p>
        </p:txBody>
      </p:sp>
      <p:sp>
        <p:nvSpPr>
          <p:cNvPr id="142346" name="Line 10"/>
          <p:cNvSpPr>
            <a:spLocks noChangeShapeType="1"/>
          </p:cNvSpPr>
          <p:nvPr/>
        </p:nvSpPr>
        <p:spPr bwMode="auto">
          <a:xfrm flipH="1">
            <a:off x="5181600" y="5410200"/>
            <a:ext cx="1828800" cy="533400"/>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s-ES_tradnl"/>
          </a:p>
        </p:txBody>
      </p:sp>
      <p:sp>
        <p:nvSpPr>
          <p:cNvPr id="142347" name="Rectangle 11"/>
          <p:cNvSpPr>
            <a:spLocks noChangeArrowheads="1"/>
          </p:cNvSpPr>
          <p:nvPr/>
        </p:nvSpPr>
        <p:spPr bwMode="auto">
          <a:xfrm>
            <a:off x="4114800" y="5791200"/>
            <a:ext cx="931863" cy="457200"/>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Colon</a:t>
            </a:r>
          </a:p>
        </p:txBody>
      </p:sp>
      <p:sp>
        <p:nvSpPr>
          <p:cNvPr id="142348" name="Rectangle 12"/>
          <p:cNvSpPr>
            <a:spLocks noChangeArrowheads="1"/>
          </p:cNvSpPr>
          <p:nvPr/>
        </p:nvSpPr>
        <p:spPr bwMode="auto">
          <a:xfrm>
            <a:off x="579438" y="6196013"/>
            <a:ext cx="3257550" cy="457200"/>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Hindgut=Cecum+Colon</a:t>
            </a:r>
          </a:p>
        </p:txBody>
      </p:sp>
      <p:sp>
        <p:nvSpPr>
          <p:cNvPr id="13" name="Slide Number Placeholder 12"/>
          <p:cNvSpPr>
            <a:spLocks noGrp="1"/>
          </p:cNvSpPr>
          <p:nvPr>
            <p:ph type="sldNum" sz="quarter" idx="12"/>
          </p:nvPr>
        </p:nvSpPr>
        <p:spPr/>
        <p:txBody>
          <a:bodyPr/>
          <a:lstStyle/>
          <a:p>
            <a:pPr>
              <a:defRPr/>
            </a:pPr>
            <a:fld id="{1FE95F59-B3B4-E34C-A2EA-04C060386DAD}" type="slidenum">
              <a:rPr lang="en-US" smtClean="0"/>
              <a:pPr>
                <a:defRPr/>
              </a:pPr>
              <a:t>77</a:t>
            </a:fld>
            <a:endParaRPr lang="en-US"/>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3_10_cellulose_digest-L.jpg"/>
          <p:cNvPicPr>
            <a:picLocks noChangeAspect="1"/>
          </p:cNvPicPr>
          <p:nvPr/>
        </p:nvPicPr>
        <p:blipFill>
          <a:blip r:embed="rId2"/>
          <a:stretch>
            <a:fillRect/>
          </a:stretch>
        </p:blipFill>
        <p:spPr>
          <a:xfrm>
            <a:off x="914400" y="1447800"/>
            <a:ext cx="6680200" cy="4743450"/>
          </a:xfrm>
          <a:prstGeom prst="rect">
            <a:avLst/>
          </a:prstGeom>
        </p:spPr>
      </p:pic>
      <p:sp>
        <p:nvSpPr>
          <p:cNvPr id="3" name="TextBox 2"/>
          <p:cNvSpPr txBox="1"/>
          <p:nvPr/>
        </p:nvSpPr>
        <p:spPr>
          <a:xfrm>
            <a:off x="2743200" y="533400"/>
            <a:ext cx="4398560" cy="461665"/>
          </a:xfrm>
          <a:prstGeom prst="rect">
            <a:avLst/>
          </a:prstGeom>
          <a:noFill/>
        </p:spPr>
        <p:txBody>
          <a:bodyPr wrap="none" rtlCol="0">
            <a:spAutoFit/>
          </a:bodyPr>
          <a:lstStyle/>
          <a:p>
            <a:r>
              <a:rPr lang="es-ES_tradnl" dirty="0" err="1" smtClean="0"/>
              <a:t>Cows</a:t>
            </a:r>
            <a:r>
              <a:rPr lang="es-ES_tradnl" dirty="0" smtClean="0"/>
              <a:t> are </a:t>
            </a:r>
            <a:r>
              <a:rPr lang="es-ES_tradnl" dirty="0" err="1" smtClean="0"/>
              <a:t>foregut</a:t>
            </a:r>
            <a:r>
              <a:rPr lang="es-ES_tradnl" dirty="0" smtClean="0"/>
              <a:t> </a:t>
            </a:r>
            <a:r>
              <a:rPr lang="es-ES_tradnl" dirty="0" err="1" smtClean="0"/>
              <a:t>fermenters</a:t>
            </a:r>
            <a:endParaRPr lang="es-ES_tradnl" dirty="0"/>
          </a:p>
        </p:txBody>
      </p:sp>
      <p:sp>
        <p:nvSpPr>
          <p:cNvPr id="4" name="Slide Number Placeholder 3"/>
          <p:cNvSpPr>
            <a:spLocks noGrp="1"/>
          </p:cNvSpPr>
          <p:nvPr>
            <p:ph type="sldNum" sz="quarter" idx="12"/>
          </p:nvPr>
        </p:nvSpPr>
        <p:spPr/>
        <p:txBody>
          <a:bodyPr/>
          <a:lstStyle/>
          <a:p>
            <a:pPr>
              <a:defRPr/>
            </a:pPr>
            <a:fld id="{1FE95F59-B3B4-E34C-A2EA-04C060386DAD}" type="slidenum">
              <a:rPr lang="en-US" smtClean="0"/>
              <a:pPr>
                <a:defRPr/>
              </a:pPr>
              <a:t>78</a:t>
            </a:fld>
            <a:endParaRPr lang="en-US"/>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gestive_564px.jpg"/>
          <p:cNvPicPr>
            <a:picLocks noChangeAspect="1"/>
          </p:cNvPicPr>
          <p:nvPr/>
        </p:nvPicPr>
        <p:blipFill>
          <a:blip r:embed="rId2"/>
          <a:stretch>
            <a:fillRect/>
          </a:stretch>
        </p:blipFill>
        <p:spPr>
          <a:xfrm>
            <a:off x="533400" y="1066800"/>
            <a:ext cx="7993997" cy="4549775"/>
          </a:xfrm>
          <a:prstGeom prst="rect">
            <a:avLst/>
          </a:prstGeom>
        </p:spPr>
      </p:pic>
      <p:sp>
        <p:nvSpPr>
          <p:cNvPr id="3" name="TextBox 2"/>
          <p:cNvSpPr txBox="1"/>
          <p:nvPr/>
        </p:nvSpPr>
        <p:spPr>
          <a:xfrm>
            <a:off x="2743200" y="533400"/>
            <a:ext cx="4825359" cy="461665"/>
          </a:xfrm>
          <a:prstGeom prst="rect">
            <a:avLst/>
          </a:prstGeom>
          <a:noFill/>
        </p:spPr>
        <p:txBody>
          <a:bodyPr wrap="none" rtlCol="0">
            <a:spAutoFit/>
          </a:bodyPr>
          <a:lstStyle/>
          <a:p>
            <a:r>
              <a:rPr lang="es-ES_tradnl" dirty="0" err="1" smtClean="0"/>
              <a:t>Horses</a:t>
            </a:r>
            <a:r>
              <a:rPr lang="es-ES_tradnl" dirty="0" smtClean="0"/>
              <a:t> are </a:t>
            </a:r>
            <a:r>
              <a:rPr lang="es-ES_tradnl" dirty="0" err="1" smtClean="0"/>
              <a:t>hindgut</a:t>
            </a:r>
            <a:r>
              <a:rPr lang="es-ES_tradnl" dirty="0" smtClean="0"/>
              <a:t> </a:t>
            </a:r>
            <a:r>
              <a:rPr lang="es-ES_tradnl" dirty="0" err="1" smtClean="0"/>
              <a:t>fermenters</a:t>
            </a:r>
            <a:endParaRPr lang="es-ES_tradnl" dirty="0"/>
          </a:p>
        </p:txBody>
      </p:sp>
      <p:sp>
        <p:nvSpPr>
          <p:cNvPr id="4" name="Slide Number Placeholder 3"/>
          <p:cNvSpPr>
            <a:spLocks noGrp="1"/>
          </p:cNvSpPr>
          <p:nvPr>
            <p:ph type="sldNum" sz="quarter" idx="12"/>
          </p:nvPr>
        </p:nvSpPr>
        <p:spPr/>
        <p:txBody>
          <a:bodyPr/>
          <a:lstStyle/>
          <a:p>
            <a:pPr>
              <a:defRPr/>
            </a:pPr>
            <a:fld id="{1FE95F59-B3B4-E34C-A2EA-04C060386DAD}" type="slidenum">
              <a:rPr lang="en-US" smtClean="0"/>
              <a:pPr>
                <a:defRPr/>
              </a:pPr>
              <a:t>79</a:t>
            </a:fld>
            <a:endParaRPr lang="en-US"/>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3352800" y="0"/>
            <a:ext cx="2409825" cy="822325"/>
          </a:xfrm>
          <a:prstGeom prst="rect">
            <a:avLst/>
          </a:prstGeom>
          <a:noFill/>
          <a:ln w="9525">
            <a:noFill/>
            <a:miter lim="800000"/>
            <a:headEnd/>
            <a:tailEnd/>
          </a:ln>
        </p:spPr>
        <p:txBody>
          <a:bodyPr wrap="none">
            <a:prstTxWarp prst="textNoShape">
              <a:avLst/>
            </a:prstTxWarp>
            <a:spAutoFit/>
          </a:bodyPr>
          <a:lstStyle/>
          <a:p>
            <a:r>
              <a:rPr lang="en-US"/>
              <a:t>TO REMEMBER</a:t>
            </a:r>
            <a:endParaRPr lang="en-US">
              <a:latin typeface="Times" charset="0"/>
            </a:endParaRPr>
          </a:p>
          <a:p>
            <a:endParaRPr lang="en-US">
              <a:latin typeface="Times" charset="0"/>
            </a:endParaRPr>
          </a:p>
        </p:txBody>
      </p:sp>
      <p:sp>
        <p:nvSpPr>
          <p:cNvPr id="27651" name="Rectangle 3"/>
          <p:cNvSpPr>
            <a:spLocks noChangeArrowheads="1"/>
          </p:cNvSpPr>
          <p:nvPr/>
        </p:nvSpPr>
        <p:spPr bwMode="auto">
          <a:xfrm>
            <a:off x="228600" y="609600"/>
            <a:ext cx="8915400" cy="4724400"/>
          </a:xfrm>
          <a:prstGeom prst="rect">
            <a:avLst/>
          </a:prstGeom>
          <a:noFill/>
          <a:ln w="9525">
            <a:noFill/>
            <a:miter lim="800000"/>
            <a:headEnd/>
            <a:tailEnd/>
          </a:ln>
        </p:spPr>
        <p:txBody>
          <a:bodyPr>
            <a:prstTxWarp prst="textNoShape">
              <a:avLst/>
            </a:prstTxWarp>
            <a:spAutoFit/>
          </a:bodyPr>
          <a:lstStyle/>
          <a:p>
            <a:r>
              <a:rPr lang="en-US" sz="2000"/>
              <a:t>-The most important dietary monosaccharides (hexoses) are glucose, fructose, and galactose.</a:t>
            </a:r>
          </a:p>
          <a:p>
            <a:r>
              <a:rPr lang="en-US" sz="2000"/>
              <a:t>-The most important dietary disaccharides are sucrose (G-F), maltose (G-G), and galactose (lactose-glucose).</a:t>
            </a:r>
          </a:p>
          <a:p>
            <a:r>
              <a:rPr lang="en-US" sz="2000"/>
              <a:t>-Starch (plants) and glycogen (animals) are important dietary polysaccharides.</a:t>
            </a:r>
          </a:p>
          <a:p>
            <a:r>
              <a:rPr lang="en-US" sz="2000"/>
              <a:t>-Proteins are polymers of 20 amino acids joined by peptide bonds.</a:t>
            </a:r>
          </a:p>
          <a:p>
            <a:r>
              <a:rPr lang="en-US" sz="2000"/>
              <a:t>-Lipids (fatty acids, phospholipids, cholesterol, triacylglycerides) are non-polar molecules. Triacylglycerides are made of fatty acids and glycerol. Many lipids are amphipathic</a:t>
            </a:r>
          </a:p>
          <a:p>
            <a:r>
              <a:rPr lang="en-US" sz="2000"/>
              <a:t>-Fatty acids without double bonds are called saturated. Those with double bonds are called unsaturated. Melting point is lower in unsaturated than in saturated FAs and in short- than in long-chained fatty acids.</a:t>
            </a:r>
            <a:r>
              <a:rPr lang="en-US"/>
              <a:t> </a:t>
            </a:r>
          </a:p>
          <a:p>
            <a:endParaRPr lang="en-US"/>
          </a:p>
        </p:txBody>
      </p:sp>
      <p:sp>
        <p:nvSpPr>
          <p:cNvPr id="4" name="Slide Number Placeholder 3"/>
          <p:cNvSpPr>
            <a:spLocks noGrp="1"/>
          </p:cNvSpPr>
          <p:nvPr>
            <p:ph type="sldNum" sz="quarter" idx="12"/>
          </p:nvPr>
        </p:nvSpPr>
        <p:spPr/>
        <p:txBody>
          <a:bodyPr/>
          <a:lstStyle/>
          <a:p>
            <a:pPr>
              <a:defRPr/>
            </a:pPr>
            <a:fld id="{1FE95F59-B3B4-E34C-A2EA-04C060386DAD}" type="slidenum">
              <a:rPr lang="en-US" smtClean="0"/>
              <a:pPr>
                <a:defRPr/>
              </a:pPr>
              <a:t>8</a:t>
            </a:fld>
            <a:endParaRPr lang="en-US"/>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386" name="Rectangle 2"/>
          <p:cNvSpPr>
            <a:spLocks noChangeArrowheads="1"/>
          </p:cNvSpPr>
          <p:nvPr/>
        </p:nvSpPr>
        <p:spPr bwMode="auto">
          <a:xfrm>
            <a:off x="8145463" y="0"/>
            <a:ext cx="996950" cy="581025"/>
          </a:xfrm>
          <a:prstGeom prst="rect">
            <a:avLst/>
          </a:prstGeom>
          <a:noFill/>
          <a:ln w="9525">
            <a:noFill/>
            <a:miter lim="800000"/>
            <a:headEnd/>
            <a:tailEnd/>
          </a:ln>
        </p:spPr>
        <p:txBody>
          <a:bodyPr wrap="none">
            <a:prstTxWarp prst="textNoShape">
              <a:avLst/>
            </a:prstTxWarp>
            <a:spAutoFit/>
          </a:bodyPr>
          <a:lstStyle/>
          <a:p>
            <a:r>
              <a:rPr lang="en-US" sz="1600" b="1">
                <a:latin typeface="Helvetica CE" pitchFamily="-110" charset="0"/>
              </a:rPr>
              <a:t>Fig. 8.17</a:t>
            </a:r>
            <a:br>
              <a:rPr lang="en-US" sz="1600" b="1">
                <a:latin typeface="Helvetica CE" pitchFamily="-110" charset="0"/>
              </a:rPr>
            </a:br>
            <a:endParaRPr lang="en-US" sz="1600" b="1">
              <a:latin typeface="Helvetica CE" pitchFamily="-110" charset="0"/>
            </a:endParaRPr>
          </a:p>
        </p:txBody>
      </p:sp>
      <p:grpSp>
        <p:nvGrpSpPr>
          <p:cNvPr id="144387" name="Group 3"/>
          <p:cNvGrpSpPr>
            <a:grpSpLocks/>
          </p:cNvGrpSpPr>
          <p:nvPr/>
        </p:nvGrpSpPr>
        <p:grpSpPr bwMode="auto">
          <a:xfrm>
            <a:off x="3429000" y="381000"/>
            <a:ext cx="5246688" cy="5308600"/>
            <a:chOff x="2016" y="192"/>
            <a:chExt cx="3305" cy="3344"/>
          </a:xfrm>
        </p:grpSpPr>
        <p:pic>
          <p:nvPicPr>
            <p:cNvPr id="144405" name="Picture 4"/>
            <p:cNvPicPr>
              <a:picLocks noChangeAspect="1" noChangeArrowheads="1"/>
            </p:cNvPicPr>
            <p:nvPr/>
          </p:nvPicPr>
          <p:blipFill>
            <a:blip r:embed="rId3"/>
            <a:srcRect/>
            <a:stretch>
              <a:fillRect/>
            </a:stretch>
          </p:blipFill>
          <p:spPr bwMode="auto">
            <a:xfrm>
              <a:off x="4080" y="1248"/>
              <a:ext cx="1241" cy="2023"/>
            </a:xfrm>
            <a:prstGeom prst="rect">
              <a:avLst/>
            </a:prstGeom>
            <a:noFill/>
            <a:ln w="9525">
              <a:noFill/>
              <a:miter lim="800000"/>
              <a:headEnd/>
              <a:tailEnd/>
            </a:ln>
          </p:spPr>
        </p:pic>
        <p:pic>
          <p:nvPicPr>
            <p:cNvPr id="144406" name="Picture 5"/>
            <p:cNvPicPr>
              <a:picLocks noChangeAspect="1" noChangeArrowheads="1"/>
            </p:cNvPicPr>
            <p:nvPr/>
          </p:nvPicPr>
          <p:blipFill>
            <a:blip r:embed="rId4"/>
            <a:srcRect/>
            <a:stretch>
              <a:fillRect/>
            </a:stretch>
          </p:blipFill>
          <p:spPr bwMode="auto">
            <a:xfrm>
              <a:off x="2016" y="2064"/>
              <a:ext cx="2016" cy="1472"/>
            </a:xfrm>
            <a:prstGeom prst="rect">
              <a:avLst/>
            </a:prstGeom>
            <a:noFill/>
            <a:ln w="9525">
              <a:noFill/>
              <a:miter lim="800000"/>
              <a:headEnd/>
              <a:tailEnd/>
            </a:ln>
          </p:spPr>
        </p:pic>
        <p:pic>
          <p:nvPicPr>
            <p:cNvPr id="144407" name="Picture 6"/>
            <p:cNvPicPr>
              <a:picLocks noChangeAspect="1" noChangeArrowheads="1"/>
            </p:cNvPicPr>
            <p:nvPr/>
          </p:nvPicPr>
          <p:blipFill>
            <a:blip r:embed="rId5"/>
            <a:srcRect/>
            <a:stretch>
              <a:fillRect/>
            </a:stretch>
          </p:blipFill>
          <p:spPr bwMode="auto">
            <a:xfrm>
              <a:off x="2448" y="192"/>
              <a:ext cx="1267" cy="2048"/>
            </a:xfrm>
            <a:prstGeom prst="rect">
              <a:avLst/>
            </a:prstGeom>
            <a:noFill/>
            <a:ln w="9525">
              <a:noFill/>
              <a:miter lim="800000"/>
              <a:headEnd/>
              <a:tailEnd/>
            </a:ln>
          </p:spPr>
        </p:pic>
      </p:grpSp>
      <p:pic>
        <p:nvPicPr>
          <p:cNvPr id="144388" name="Picture 7"/>
          <p:cNvPicPr>
            <a:picLocks noChangeAspect="1" noChangeArrowheads="1"/>
          </p:cNvPicPr>
          <p:nvPr/>
        </p:nvPicPr>
        <p:blipFill>
          <a:blip r:embed="rId6"/>
          <a:srcRect/>
          <a:stretch>
            <a:fillRect/>
          </a:stretch>
        </p:blipFill>
        <p:spPr bwMode="auto">
          <a:xfrm>
            <a:off x="762000" y="762000"/>
            <a:ext cx="2501900" cy="4876800"/>
          </a:xfrm>
          <a:prstGeom prst="rect">
            <a:avLst/>
          </a:prstGeom>
          <a:noFill/>
          <a:ln w="9525">
            <a:noFill/>
            <a:miter lim="800000"/>
            <a:headEnd/>
            <a:tailEnd/>
          </a:ln>
        </p:spPr>
      </p:pic>
      <p:sp>
        <p:nvSpPr>
          <p:cNvPr id="144389" name="Text Box 8"/>
          <p:cNvSpPr txBox="1">
            <a:spLocks noChangeArrowheads="1"/>
          </p:cNvSpPr>
          <p:nvPr/>
        </p:nvSpPr>
        <p:spPr bwMode="auto">
          <a:xfrm>
            <a:off x="6096000" y="3429000"/>
            <a:ext cx="342900" cy="228600"/>
          </a:xfrm>
          <a:prstGeom prst="rect">
            <a:avLst/>
          </a:prstGeom>
          <a:noFill/>
          <a:ln w="9525">
            <a:noFill/>
            <a:miter lim="800000"/>
            <a:headEnd/>
            <a:tailEnd/>
          </a:ln>
        </p:spPr>
        <p:txBody>
          <a:bodyPr wrap="none">
            <a:prstTxWarp prst="textNoShape">
              <a:avLst/>
            </a:prstTxWarp>
            <a:spAutoFit/>
          </a:bodyPr>
          <a:lstStyle/>
          <a:p>
            <a:r>
              <a:rPr lang="en-US" sz="900" b="1">
                <a:latin typeface="Helvetica CE" pitchFamily="-110" charset="0"/>
              </a:rPr>
              <a:t>Gg</a:t>
            </a:r>
            <a:endParaRPr lang="en-US" sz="1600" b="1">
              <a:latin typeface="Helvetica CE" pitchFamily="-110" charset="0"/>
            </a:endParaRPr>
          </a:p>
        </p:txBody>
      </p:sp>
      <p:sp>
        <p:nvSpPr>
          <p:cNvPr id="144390" name="Rectangle 9"/>
          <p:cNvSpPr>
            <a:spLocks noChangeArrowheads="1"/>
          </p:cNvSpPr>
          <p:nvPr/>
        </p:nvSpPr>
        <p:spPr bwMode="auto">
          <a:xfrm>
            <a:off x="7010400" y="6324600"/>
            <a:ext cx="184150" cy="336550"/>
          </a:xfrm>
          <a:prstGeom prst="rect">
            <a:avLst/>
          </a:prstGeom>
          <a:noFill/>
          <a:ln w="9525">
            <a:noFill/>
            <a:miter lim="800000"/>
            <a:headEnd/>
            <a:tailEnd/>
          </a:ln>
        </p:spPr>
        <p:txBody>
          <a:bodyPr wrap="none">
            <a:prstTxWarp prst="textNoShape">
              <a:avLst/>
            </a:prstTxWarp>
            <a:spAutoFit/>
          </a:bodyPr>
          <a:lstStyle/>
          <a:p>
            <a:endParaRPr lang="es-ES_tradnl" sz="1600" b="1">
              <a:latin typeface="Helvetica CE" pitchFamily="-110" charset="0"/>
            </a:endParaRPr>
          </a:p>
        </p:txBody>
      </p:sp>
      <p:sp>
        <p:nvSpPr>
          <p:cNvPr id="144391" name="Text Box 10"/>
          <p:cNvSpPr txBox="1">
            <a:spLocks noChangeArrowheads="1"/>
          </p:cNvSpPr>
          <p:nvPr/>
        </p:nvSpPr>
        <p:spPr bwMode="auto">
          <a:xfrm>
            <a:off x="5715000" y="4114800"/>
            <a:ext cx="298450" cy="228600"/>
          </a:xfrm>
          <a:prstGeom prst="rect">
            <a:avLst/>
          </a:prstGeom>
          <a:noFill/>
          <a:ln w="9525">
            <a:noFill/>
            <a:miter lim="800000"/>
            <a:headEnd/>
            <a:tailEnd/>
          </a:ln>
        </p:spPr>
        <p:txBody>
          <a:bodyPr>
            <a:prstTxWarp prst="textNoShape">
              <a:avLst/>
            </a:prstTxWarp>
            <a:spAutoFit/>
          </a:bodyPr>
          <a:lstStyle/>
          <a:p>
            <a:r>
              <a:rPr lang="en-US" sz="900" b="1">
                <a:latin typeface="Helvetica CE" pitchFamily="-110" charset="0"/>
              </a:rPr>
              <a:t>Pt</a:t>
            </a:r>
            <a:endParaRPr lang="en-US" sz="1600" b="1">
              <a:latin typeface="Helvetica CE" pitchFamily="-110" charset="0"/>
            </a:endParaRPr>
          </a:p>
        </p:txBody>
      </p:sp>
      <p:sp>
        <p:nvSpPr>
          <p:cNvPr id="144392" name="Text Box 11"/>
          <p:cNvSpPr txBox="1">
            <a:spLocks noChangeArrowheads="1"/>
          </p:cNvSpPr>
          <p:nvPr/>
        </p:nvSpPr>
        <p:spPr bwMode="auto">
          <a:xfrm>
            <a:off x="4724400" y="3886200"/>
            <a:ext cx="330200" cy="228600"/>
          </a:xfrm>
          <a:prstGeom prst="rect">
            <a:avLst/>
          </a:prstGeom>
          <a:noFill/>
          <a:ln w="9525">
            <a:noFill/>
            <a:miter lim="800000"/>
            <a:headEnd/>
            <a:tailEnd/>
          </a:ln>
        </p:spPr>
        <p:txBody>
          <a:bodyPr wrap="none">
            <a:prstTxWarp prst="textNoShape">
              <a:avLst/>
            </a:prstTxWarp>
            <a:spAutoFit/>
          </a:bodyPr>
          <a:lstStyle/>
          <a:p>
            <a:r>
              <a:rPr lang="en-US" sz="900" b="1">
                <a:latin typeface="Helvetica CE" pitchFamily="-110" charset="0"/>
              </a:rPr>
              <a:t>Pp</a:t>
            </a:r>
            <a:endParaRPr lang="en-US" sz="1600" b="1">
              <a:latin typeface="Helvetica CE" pitchFamily="-110" charset="0"/>
            </a:endParaRPr>
          </a:p>
        </p:txBody>
      </p:sp>
      <p:sp>
        <p:nvSpPr>
          <p:cNvPr id="144393" name="Text Box 12"/>
          <p:cNvSpPr txBox="1">
            <a:spLocks noChangeArrowheads="1"/>
          </p:cNvSpPr>
          <p:nvPr/>
        </p:nvSpPr>
        <p:spPr bwMode="auto">
          <a:xfrm>
            <a:off x="4632325" y="6089650"/>
            <a:ext cx="184150" cy="336550"/>
          </a:xfrm>
          <a:prstGeom prst="rect">
            <a:avLst/>
          </a:prstGeom>
          <a:noFill/>
          <a:ln w="9525">
            <a:noFill/>
            <a:miter lim="800000"/>
            <a:headEnd/>
            <a:tailEnd/>
          </a:ln>
        </p:spPr>
        <p:txBody>
          <a:bodyPr wrap="none">
            <a:prstTxWarp prst="textNoShape">
              <a:avLst/>
            </a:prstTxWarp>
            <a:spAutoFit/>
          </a:bodyPr>
          <a:lstStyle/>
          <a:p>
            <a:endParaRPr lang="es-ES_tradnl" sz="1600" b="1">
              <a:latin typeface="Helvetica CE" pitchFamily="-110" charset="0"/>
            </a:endParaRPr>
          </a:p>
        </p:txBody>
      </p:sp>
      <p:sp>
        <p:nvSpPr>
          <p:cNvPr id="144394" name="Text Box 13"/>
          <p:cNvSpPr txBox="1">
            <a:spLocks noChangeArrowheads="1"/>
          </p:cNvSpPr>
          <p:nvPr/>
        </p:nvSpPr>
        <p:spPr bwMode="auto">
          <a:xfrm>
            <a:off x="4572000" y="4572000"/>
            <a:ext cx="533400" cy="228600"/>
          </a:xfrm>
          <a:prstGeom prst="rect">
            <a:avLst/>
          </a:prstGeom>
          <a:noFill/>
          <a:ln w="9525">
            <a:noFill/>
            <a:miter lim="800000"/>
            <a:headEnd/>
            <a:tailEnd/>
          </a:ln>
        </p:spPr>
        <p:txBody>
          <a:bodyPr>
            <a:prstTxWarp prst="textNoShape">
              <a:avLst/>
            </a:prstTxWarp>
            <a:spAutoFit/>
          </a:bodyPr>
          <a:lstStyle/>
          <a:p>
            <a:r>
              <a:rPr lang="en-US" sz="900" b="1">
                <a:latin typeface="Helvetica CE" pitchFamily="-110" charset="0"/>
              </a:rPr>
              <a:t>Ss</a:t>
            </a:r>
            <a:endParaRPr lang="en-US" sz="1600" b="1">
              <a:latin typeface="Helvetica CE" pitchFamily="-110" charset="0"/>
            </a:endParaRPr>
          </a:p>
        </p:txBody>
      </p:sp>
      <p:sp>
        <p:nvSpPr>
          <p:cNvPr id="144395" name="Rectangle 14"/>
          <p:cNvSpPr>
            <a:spLocks noChangeArrowheads="1"/>
          </p:cNvSpPr>
          <p:nvPr/>
        </p:nvSpPr>
        <p:spPr bwMode="auto">
          <a:xfrm>
            <a:off x="8010525" y="6419850"/>
            <a:ext cx="184150" cy="336550"/>
          </a:xfrm>
          <a:prstGeom prst="rect">
            <a:avLst/>
          </a:prstGeom>
          <a:noFill/>
          <a:ln w="9525">
            <a:noFill/>
            <a:miter lim="800000"/>
            <a:headEnd/>
            <a:tailEnd/>
          </a:ln>
        </p:spPr>
        <p:txBody>
          <a:bodyPr wrap="none">
            <a:prstTxWarp prst="textNoShape">
              <a:avLst/>
            </a:prstTxWarp>
            <a:spAutoFit/>
          </a:bodyPr>
          <a:lstStyle/>
          <a:p>
            <a:endParaRPr lang="es-ES_tradnl" sz="1600" b="1">
              <a:latin typeface="Helvetica CE" pitchFamily="-110" charset="0"/>
            </a:endParaRPr>
          </a:p>
        </p:txBody>
      </p:sp>
      <p:sp>
        <p:nvSpPr>
          <p:cNvPr id="144396" name="Text Box 15"/>
          <p:cNvSpPr txBox="1">
            <a:spLocks noChangeArrowheads="1"/>
          </p:cNvSpPr>
          <p:nvPr/>
        </p:nvSpPr>
        <p:spPr bwMode="auto">
          <a:xfrm>
            <a:off x="4343400" y="4114800"/>
            <a:ext cx="336550" cy="228600"/>
          </a:xfrm>
          <a:prstGeom prst="rect">
            <a:avLst/>
          </a:prstGeom>
          <a:noFill/>
          <a:ln w="9525">
            <a:noFill/>
            <a:miter lim="800000"/>
            <a:headEnd/>
            <a:tailEnd/>
          </a:ln>
        </p:spPr>
        <p:txBody>
          <a:bodyPr wrap="none">
            <a:prstTxWarp prst="textNoShape">
              <a:avLst/>
            </a:prstTxWarp>
            <a:spAutoFit/>
          </a:bodyPr>
          <a:lstStyle/>
          <a:p>
            <a:r>
              <a:rPr lang="en-US" sz="900" b="1">
                <a:latin typeface="Helvetica CE" pitchFamily="-110" charset="0"/>
              </a:rPr>
              <a:t>Hp</a:t>
            </a:r>
            <a:endParaRPr lang="en-US" sz="1600" b="1">
              <a:latin typeface="Helvetica CE" pitchFamily="-110" charset="0"/>
            </a:endParaRPr>
          </a:p>
        </p:txBody>
      </p:sp>
      <p:sp>
        <p:nvSpPr>
          <p:cNvPr id="144397" name="Text Box 16"/>
          <p:cNvSpPr txBox="1">
            <a:spLocks noChangeArrowheads="1"/>
          </p:cNvSpPr>
          <p:nvPr/>
        </p:nvSpPr>
        <p:spPr bwMode="auto">
          <a:xfrm>
            <a:off x="4114800" y="4495800"/>
            <a:ext cx="298450" cy="228600"/>
          </a:xfrm>
          <a:prstGeom prst="rect">
            <a:avLst/>
          </a:prstGeom>
          <a:noFill/>
          <a:ln w="9525">
            <a:noFill/>
            <a:miter lim="800000"/>
            <a:headEnd/>
            <a:tailEnd/>
          </a:ln>
        </p:spPr>
        <p:txBody>
          <a:bodyPr wrap="none">
            <a:prstTxWarp prst="textNoShape">
              <a:avLst/>
            </a:prstTxWarp>
            <a:spAutoFit/>
          </a:bodyPr>
          <a:lstStyle/>
          <a:p>
            <a:r>
              <a:rPr lang="en-US" sz="900" b="1">
                <a:latin typeface="Helvetica CE" pitchFamily="-110" charset="0"/>
              </a:rPr>
              <a:t>Hl</a:t>
            </a:r>
            <a:endParaRPr lang="en-US" sz="1600" b="1">
              <a:latin typeface="Helvetica CE" pitchFamily="-110" charset="0"/>
            </a:endParaRPr>
          </a:p>
        </p:txBody>
      </p:sp>
      <p:sp>
        <p:nvSpPr>
          <p:cNvPr id="144398" name="Text Box 17"/>
          <p:cNvSpPr txBox="1">
            <a:spLocks noChangeArrowheads="1"/>
          </p:cNvSpPr>
          <p:nvPr/>
        </p:nvSpPr>
        <p:spPr bwMode="auto">
          <a:xfrm>
            <a:off x="6172200" y="4648200"/>
            <a:ext cx="330200" cy="228600"/>
          </a:xfrm>
          <a:prstGeom prst="rect">
            <a:avLst/>
          </a:prstGeom>
          <a:noFill/>
          <a:ln w="9525">
            <a:noFill/>
            <a:miter lim="800000"/>
            <a:headEnd/>
            <a:tailEnd/>
          </a:ln>
        </p:spPr>
        <p:txBody>
          <a:bodyPr wrap="none">
            <a:prstTxWarp prst="textNoShape">
              <a:avLst/>
            </a:prstTxWarp>
            <a:spAutoFit/>
          </a:bodyPr>
          <a:lstStyle/>
          <a:p>
            <a:r>
              <a:rPr lang="en-US" sz="900" b="1">
                <a:latin typeface="Helvetica CE" pitchFamily="-110" charset="0"/>
              </a:rPr>
              <a:t>Hs</a:t>
            </a:r>
            <a:endParaRPr lang="en-US" sz="1600" b="1">
              <a:latin typeface="Helvetica CE" pitchFamily="-110" charset="0"/>
            </a:endParaRPr>
          </a:p>
        </p:txBody>
      </p:sp>
      <p:sp>
        <p:nvSpPr>
          <p:cNvPr id="144399" name="Rectangle 18"/>
          <p:cNvSpPr>
            <a:spLocks noChangeArrowheads="1"/>
          </p:cNvSpPr>
          <p:nvPr/>
        </p:nvSpPr>
        <p:spPr bwMode="auto">
          <a:xfrm>
            <a:off x="212725" y="5010150"/>
            <a:ext cx="184150" cy="336550"/>
          </a:xfrm>
          <a:prstGeom prst="rect">
            <a:avLst/>
          </a:prstGeom>
          <a:noFill/>
          <a:ln w="9525">
            <a:noFill/>
            <a:miter lim="800000"/>
            <a:headEnd/>
            <a:tailEnd/>
          </a:ln>
        </p:spPr>
        <p:txBody>
          <a:bodyPr wrap="none">
            <a:prstTxWarp prst="textNoShape">
              <a:avLst/>
            </a:prstTxWarp>
            <a:spAutoFit/>
          </a:bodyPr>
          <a:lstStyle/>
          <a:p>
            <a:endParaRPr lang="es-ES_tradnl" sz="1600" b="1">
              <a:latin typeface="Helvetica CE" pitchFamily="-110" charset="0"/>
            </a:endParaRPr>
          </a:p>
        </p:txBody>
      </p:sp>
      <p:sp>
        <p:nvSpPr>
          <p:cNvPr id="144400" name="Rectangle 19"/>
          <p:cNvSpPr>
            <a:spLocks noChangeArrowheads="1"/>
          </p:cNvSpPr>
          <p:nvPr/>
        </p:nvSpPr>
        <p:spPr bwMode="auto">
          <a:xfrm>
            <a:off x="1881188" y="6135688"/>
            <a:ext cx="2906712" cy="381000"/>
          </a:xfrm>
          <a:prstGeom prst="rect">
            <a:avLst/>
          </a:prstGeom>
          <a:noFill/>
          <a:ln w="9525">
            <a:noFill/>
            <a:miter lim="800000"/>
            <a:headEnd/>
            <a:tailEnd/>
          </a:ln>
        </p:spPr>
        <p:txBody>
          <a:bodyPr wrap="none">
            <a:prstTxWarp prst="textNoShape">
              <a:avLst/>
            </a:prstTxWarp>
            <a:spAutoFit/>
          </a:bodyPr>
          <a:lstStyle/>
          <a:p>
            <a:r>
              <a:rPr lang="en-US" sz="2800" baseline="30000"/>
              <a:t>Are humans herbivores?</a:t>
            </a:r>
          </a:p>
        </p:txBody>
      </p:sp>
      <p:sp>
        <p:nvSpPr>
          <p:cNvPr id="144401" name="Line 20"/>
          <p:cNvSpPr>
            <a:spLocks noChangeShapeType="1"/>
          </p:cNvSpPr>
          <p:nvPr/>
        </p:nvSpPr>
        <p:spPr bwMode="auto">
          <a:xfrm>
            <a:off x="4343400" y="3657600"/>
            <a:ext cx="762000" cy="304800"/>
          </a:xfrm>
          <a:prstGeom prst="line">
            <a:avLst/>
          </a:prstGeom>
          <a:noFill/>
          <a:ln w="9525">
            <a:solidFill>
              <a:schemeClr val="tx1"/>
            </a:solidFill>
            <a:round/>
            <a:headEnd/>
            <a:tailEnd/>
          </a:ln>
        </p:spPr>
        <p:txBody>
          <a:bodyPr wrap="none" anchor="ctr">
            <a:prstTxWarp prst="textNoShape">
              <a:avLst/>
            </a:prstTxWarp>
          </a:bodyPr>
          <a:lstStyle/>
          <a:p>
            <a:endParaRPr lang="es-ES_tradnl"/>
          </a:p>
        </p:txBody>
      </p:sp>
      <p:sp>
        <p:nvSpPr>
          <p:cNvPr id="144402" name="Rectangle 21"/>
          <p:cNvSpPr>
            <a:spLocks noChangeArrowheads="1"/>
          </p:cNvSpPr>
          <p:nvPr/>
        </p:nvSpPr>
        <p:spPr bwMode="auto">
          <a:xfrm>
            <a:off x="3733800" y="2971800"/>
            <a:ext cx="871538" cy="457200"/>
          </a:xfrm>
          <a:prstGeom prst="rect">
            <a:avLst/>
          </a:prstGeom>
          <a:noFill/>
          <a:ln w="9525">
            <a:noFill/>
            <a:miter lim="800000"/>
            <a:headEnd/>
            <a:tailEnd/>
          </a:ln>
        </p:spPr>
        <p:txBody>
          <a:bodyPr wrap="none">
            <a:prstTxWarp prst="textNoShape">
              <a:avLst/>
            </a:prstTxWarp>
            <a:spAutoFit/>
          </a:bodyPr>
          <a:lstStyle/>
          <a:p>
            <a:r>
              <a:rPr lang="en-US"/>
              <a:t>total</a:t>
            </a:r>
          </a:p>
        </p:txBody>
      </p:sp>
      <p:sp>
        <p:nvSpPr>
          <p:cNvPr id="144403" name="Rectangle 22"/>
          <p:cNvSpPr>
            <a:spLocks noChangeArrowheads="1"/>
          </p:cNvSpPr>
          <p:nvPr/>
        </p:nvSpPr>
        <p:spPr bwMode="auto">
          <a:xfrm>
            <a:off x="6172200" y="6096000"/>
            <a:ext cx="1797050" cy="366713"/>
          </a:xfrm>
          <a:prstGeom prst="rect">
            <a:avLst/>
          </a:prstGeom>
          <a:noFill/>
          <a:ln w="9525">
            <a:noFill/>
            <a:miter lim="800000"/>
            <a:headEnd/>
            <a:tailEnd/>
          </a:ln>
        </p:spPr>
        <p:txBody>
          <a:bodyPr wrap="none">
            <a:prstTxWarp prst="textNoShape">
              <a:avLst/>
            </a:prstTxWarp>
            <a:spAutoFit/>
          </a:bodyPr>
          <a:lstStyle/>
          <a:p>
            <a:r>
              <a:rPr lang="en-US" sz="1800"/>
              <a:t>Large intestine</a:t>
            </a:r>
            <a:endParaRPr lang="en-US"/>
          </a:p>
        </p:txBody>
      </p:sp>
      <p:sp>
        <p:nvSpPr>
          <p:cNvPr id="144404" name="Line 23"/>
          <p:cNvSpPr>
            <a:spLocks noChangeShapeType="1"/>
          </p:cNvSpPr>
          <p:nvPr/>
        </p:nvSpPr>
        <p:spPr bwMode="auto">
          <a:xfrm>
            <a:off x="5181600" y="4267200"/>
            <a:ext cx="1524000" cy="1905000"/>
          </a:xfrm>
          <a:prstGeom prst="line">
            <a:avLst/>
          </a:prstGeom>
          <a:noFill/>
          <a:ln w="9525">
            <a:solidFill>
              <a:schemeClr val="tx1"/>
            </a:solidFill>
            <a:round/>
            <a:headEnd/>
            <a:tailEnd/>
          </a:ln>
        </p:spPr>
        <p:txBody>
          <a:bodyPr wrap="none" anchor="ctr">
            <a:prstTxWarp prst="textNoShape">
              <a:avLst/>
            </a:prstTxWarp>
          </a:bodyPr>
          <a:lstStyle/>
          <a:p>
            <a:endParaRPr lang="es-ES_tradnl"/>
          </a:p>
        </p:txBody>
      </p:sp>
      <p:sp>
        <p:nvSpPr>
          <p:cNvPr id="24" name="TextBox 23"/>
          <p:cNvSpPr txBox="1"/>
          <p:nvPr/>
        </p:nvSpPr>
        <p:spPr>
          <a:xfrm>
            <a:off x="381000" y="152400"/>
            <a:ext cx="3182482" cy="461665"/>
          </a:xfrm>
          <a:prstGeom prst="rect">
            <a:avLst/>
          </a:prstGeom>
          <a:noFill/>
        </p:spPr>
        <p:txBody>
          <a:bodyPr wrap="none" rtlCol="0">
            <a:spAutoFit/>
          </a:bodyPr>
          <a:lstStyle/>
          <a:p>
            <a:r>
              <a:rPr lang="es-ES_tradnl" dirty="0" err="1" smtClean="0"/>
              <a:t>What</a:t>
            </a:r>
            <a:r>
              <a:rPr lang="es-ES_tradnl" dirty="0" smtClean="0"/>
              <a:t> </a:t>
            </a:r>
            <a:r>
              <a:rPr lang="es-ES_tradnl" dirty="0" err="1" smtClean="0"/>
              <a:t>about</a:t>
            </a:r>
            <a:r>
              <a:rPr lang="es-ES_tradnl" dirty="0" smtClean="0"/>
              <a:t> </a:t>
            </a:r>
            <a:r>
              <a:rPr lang="es-ES_tradnl" dirty="0" err="1" smtClean="0"/>
              <a:t>humans</a:t>
            </a:r>
            <a:r>
              <a:rPr lang="es-ES_tradnl" dirty="0" smtClean="0"/>
              <a:t>?</a:t>
            </a:r>
            <a:endParaRPr lang="es-ES_tradnl" dirty="0"/>
          </a:p>
        </p:txBody>
      </p:sp>
      <p:sp>
        <p:nvSpPr>
          <p:cNvPr id="25" name="Slide Number Placeholder 24"/>
          <p:cNvSpPr>
            <a:spLocks noGrp="1"/>
          </p:cNvSpPr>
          <p:nvPr>
            <p:ph type="sldNum" sz="quarter" idx="12"/>
          </p:nvPr>
        </p:nvSpPr>
        <p:spPr/>
        <p:txBody>
          <a:bodyPr/>
          <a:lstStyle/>
          <a:p>
            <a:pPr>
              <a:defRPr/>
            </a:pPr>
            <a:fld id="{1FE95F59-B3B4-E34C-A2EA-04C060386DAD}" type="slidenum">
              <a:rPr lang="en-US" smtClean="0"/>
              <a:pPr>
                <a:defRPr/>
              </a:pPr>
              <a:t>80</a:t>
            </a:fld>
            <a:endParaRPr lang="en-US"/>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2514600" y="152400"/>
            <a:ext cx="3544888" cy="1614488"/>
          </a:xfrm>
          <a:prstGeom prst="rect">
            <a:avLst/>
          </a:prstGeom>
          <a:noFill/>
          <a:ln w="9525">
            <a:noFill/>
            <a:miter lim="800000"/>
            <a:headEnd/>
            <a:tailEnd/>
          </a:ln>
        </p:spPr>
        <p:txBody>
          <a:bodyPr wrap="none">
            <a:prstTxWarp prst="textNoShape">
              <a:avLst/>
            </a:prstTxWarp>
            <a:spAutoFit/>
          </a:bodyPr>
          <a:lstStyle/>
          <a:p>
            <a:r>
              <a:rPr lang="en-US" sz="2800">
                <a:solidFill>
                  <a:srgbClr val="000000"/>
                </a:solidFill>
              </a:rPr>
              <a:t>Foregut Fermenters</a:t>
            </a:r>
            <a:endParaRPr lang="en-US">
              <a:solidFill>
                <a:srgbClr val="000000"/>
              </a:solidFill>
            </a:endParaRPr>
          </a:p>
          <a:p>
            <a:endParaRPr lang="en-US">
              <a:solidFill>
                <a:srgbClr val="000000"/>
              </a:solidFill>
            </a:endParaRPr>
          </a:p>
          <a:p>
            <a:endParaRPr lang="en-US">
              <a:solidFill>
                <a:srgbClr val="000000"/>
              </a:solidFill>
            </a:endParaRPr>
          </a:p>
          <a:p>
            <a:endParaRPr lang="en-US">
              <a:solidFill>
                <a:srgbClr val="000000"/>
              </a:solidFill>
            </a:endParaRPr>
          </a:p>
        </p:txBody>
      </p:sp>
      <p:sp>
        <p:nvSpPr>
          <p:cNvPr id="146435" name="Rectangle 3"/>
          <p:cNvSpPr>
            <a:spLocks noChangeArrowheads="1"/>
          </p:cNvSpPr>
          <p:nvPr/>
        </p:nvSpPr>
        <p:spPr bwMode="auto">
          <a:xfrm>
            <a:off x="0" y="685800"/>
            <a:ext cx="8915400" cy="3378200"/>
          </a:xfrm>
          <a:prstGeom prst="rect">
            <a:avLst/>
          </a:prstGeom>
          <a:noFill/>
          <a:ln w="9525">
            <a:noFill/>
            <a:miter lim="800000"/>
            <a:headEnd/>
            <a:tailEnd/>
          </a:ln>
        </p:spPr>
        <p:txBody>
          <a:bodyPr>
            <a:prstTxWarp prst="textNoShape">
              <a:avLst/>
            </a:prstTxWarp>
            <a:spAutoFit/>
          </a:bodyPr>
          <a:lstStyle/>
          <a:p>
            <a:r>
              <a:rPr lang="en-US">
                <a:solidFill>
                  <a:srgbClr val="000000"/>
                </a:solidFill>
              </a:rPr>
              <a:t>Birds ( hoatzin, only one species)</a:t>
            </a:r>
          </a:p>
          <a:p>
            <a:r>
              <a:rPr lang="en-US">
                <a:solidFill>
                  <a:srgbClr val="000000"/>
                </a:solidFill>
              </a:rPr>
              <a:t>Marsupials (kangaroos and wallabies*)</a:t>
            </a:r>
          </a:p>
          <a:p>
            <a:r>
              <a:rPr lang="en-US">
                <a:solidFill>
                  <a:srgbClr val="000000"/>
                </a:solidFill>
              </a:rPr>
              <a:t>Edentates (three toad sloth)</a:t>
            </a:r>
          </a:p>
          <a:p>
            <a:r>
              <a:rPr lang="en-US">
                <a:solidFill>
                  <a:srgbClr val="000000"/>
                </a:solidFill>
              </a:rPr>
              <a:t>Primates (colobus and langur monkeys)</a:t>
            </a:r>
          </a:p>
          <a:p>
            <a:r>
              <a:rPr lang="en-US">
                <a:solidFill>
                  <a:srgbClr val="000000"/>
                </a:solidFill>
              </a:rPr>
              <a:t>Artyodactils (hippopotamus, camels+, sheep+, goats+, deer+, cows+)</a:t>
            </a:r>
          </a:p>
          <a:p>
            <a:r>
              <a:rPr lang="en-US">
                <a:solidFill>
                  <a:srgbClr val="000000"/>
                </a:solidFill>
              </a:rPr>
              <a:t> Cetaceans (baleen whales, why???? Chitin=shrimp shells)</a:t>
            </a:r>
          </a:p>
          <a:p>
            <a:endParaRPr lang="en-US">
              <a:solidFill>
                <a:srgbClr val="000000"/>
              </a:solidFill>
            </a:endParaRPr>
          </a:p>
          <a:p>
            <a:endParaRPr lang="en-US">
              <a:solidFill>
                <a:srgbClr val="000000"/>
              </a:solidFill>
            </a:endParaRPr>
          </a:p>
        </p:txBody>
      </p:sp>
      <p:pic>
        <p:nvPicPr>
          <p:cNvPr id="146436" name="Picture 4"/>
          <p:cNvPicPr>
            <a:picLocks noChangeAspect="1" noChangeArrowheads="1"/>
          </p:cNvPicPr>
          <p:nvPr/>
        </p:nvPicPr>
        <p:blipFill>
          <a:blip r:embed="rId3"/>
          <a:srcRect/>
          <a:stretch>
            <a:fillRect/>
          </a:stretch>
        </p:blipFill>
        <p:spPr bwMode="auto">
          <a:xfrm>
            <a:off x="304800" y="4191000"/>
            <a:ext cx="2457450" cy="2266950"/>
          </a:xfrm>
          <a:prstGeom prst="rect">
            <a:avLst/>
          </a:prstGeom>
          <a:noFill/>
          <a:ln w="9525">
            <a:noFill/>
            <a:miter lim="800000"/>
            <a:headEnd/>
            <a:tailEnd/>
          </a:ln>
        </p:spPr>
      </p:pic>
      <p:pic>
        <p:nvPicPr>
          <p:cNvPr id="146437" name="Picture 5"/>
          <p:cNvPicPr>
            <a:picLocks noChangeAspect="1" noChangeArrowheads="1"/>
          </p:cNvPicPr>
          <p:nvPr/>
        </p:nvPicPr>
        <p:blipFill>
          <a:blip r:embed="rId4"/>
          <a:srcRect/>
          <a:stretch>
            <a:fillRect/>
          </a:stretch>
        </p:blipFill>
        <p:spPr bwMode="auto">
          <a:xfrm>
            <a:off x="4953000" y="3886200"/>
            <a:ext cx="4005263" cy="2792413"/>
          </a:xfrm>
          <a:prstGeom prst="rect">
            <a:avLst/>
          </a:prstGeom>
          <a:noFill/>
          <a:ln w="9525">
            <a:noFill/>
            <a:miter lim="800000"/>
            <a:headEnd/>
            <a:tailEnd/>
          </a:ln>
        </p:spPr>
      </p:pic>
      <p:sp>
        <p:nvSpPr>
          <p:cNvPr id="146438" name="Rectangle 6"/>
          <p:cNvSpPr>
            <a:spLocks noChangeArrowheads="1"/>
          </p:cNvSpPr>
          <p:nvPr/>
        </p:nvSpPr>
        <p:spPr bwMode="auto">
          <a:xfrm>
            <a:off x="1905000" y="3886200"/>
            <a:ext cx="4095750" cy="641350"/>
          </a:xfrm>
          <a:prstGeom prst="rect">
            <a:avLst/>
          </a:prstGeom>
          <a:noFill/>
          <a:ln w="9525">
            <a:noFill/>
            <a:miter lim="800000"/>
            <a:headEnd/>
            <a:tailEnd/>
          </a:ln>
        </p:spPr>
        <p:txBody>
          <a:bodyPr>
            <a:prstTxWarp prst="textNoShape">
              <a:avLst/>
            </a:prstTxWarp>
            <a:spAutoFit/>
          </a:bodyPr>
          <a:lstStyle/>
          <a:p>
            <a:r>
              <a:rPr lang="en-US" sz="1800">
                <a:solidFill>
                  <a:srgbClr val="000000"/>
                </a:solidFill>
              </a:rPr>
              <a:t>Minke whale</a:t>
            </a:r>
          </a:p>
          <a:p>
            <a:r>
              <a:rPr lang="en-US" sz="1800" i="1">
                <a:solidFill>
                  <a:srgbClr val="000000"/>
                </a:solidFill>
              </a:rPr>
              <a:t>Balaenoptera acutorostrata</a:t>
            </a:r>
            <a:endParaRPr lang="en-US">
              <a:solidFill>
                <a:srgbClr val="000000"/>
              </a:solidFill>
            </a:endParaRPr>
          </a:p>
        </p:txBody>
      </p:sp>
      <p:sp>
        <p:nvSpPr>
          <p:cNvPr id="146439" name="Rectangle 8"/>
          <p:cNvSpPr>
            <a:spLocks noChangeArrowheads="1"/>
          </p:cNvSpPr>
          <p:nvPr/>
        </p:nvSpPr>
        <p:spPr bwMode="auto">
          <a:xfrm>
            <a:off x="1981200" y="6483350"/>
            <a:ext cx="2703513" cy="336550"/>
          </a:xfrm>
          <a:prstGeom prst="rect">
            <a:avLst/>
          </a:prstGeom>
          <a:noFill/>
          <a:ln w="9525">
            <a:noFill/>
            <a:miter lim="800000"/>
            <a:headEnd/>
            <a:tailEnd/>
          </a:ln>
        </p:spPr>
        <p:txBody>
          <a:bodyPr wrap="none">
            <a:prstTxWarp prst="textNoShape">
              <a:avLst/>
            </a:prstTxWarp>
            <a:spAutoFit/>
          </a:bodyPr>
          <a:lstStyle/>
          <a:p>
            <a:r>
              <a:rPr lang="en-US" baseline="30000">
                <a:solidFill>
                  <a:srgbClr val="000000"/>
                </a:solidFill>
              </a:rPr>
              <a:t>Baleen whales feed on krill</a:t>
            </a:r>
          </a:p>
        </p:txBody>
      </p:sp>
      <p:sp>
        <p:nvSpPr>
          <p:cNvPr id="8" name="Slide Number Placeholder 7"/>
          <p:cNvSpPr>
            <a:spLocks noGrp="1"/>
          </p:cNvSpPr>
          <p:nvPr>
            <p:ph type="sldNum" sz="quarter" idx="12"/>
          </p:nvPr>
        </p:nvSpPr>
        <p:spPr/>
        <p:txBody>
          <a:bodyPr/>
          <a:lstStyle/>
          <a:p>
            <a:pPr>
              <a:defRPr/>
            </a:pPr>
            <a:fld id="{1FE95F59-B3B4-E34C-A2EA-04C060386DAD}" type="slidenum">
              <a:rPr lang="en-US" smtClean="0"/>
              <a:pPr>
                <a:defRPr/>
              </a:pPr>
              <a:t>81</a:t>
            </a:fld>
            <a:endParaRPr lang="en-US"/>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3"/>
          <a:srcRect/>
          <a:stretch>
            <a:fillRect/>
          </a:stretch>
        </p:blipFill>
        <p:spPr bwMode="auto">
          <a:xfrm>
            <a:off x="609600" y="228600"/>
            <a:ext cx="6172200" cy="2754313"/>
          </a:xfrm>
          <a:prstGeom prst="rect">
            <a:avLst/>
          </a:prstGeom>
          <a:noFill/>
          <a:ln w="9525">
            <a:noFill/>
            <a:miter lim="800000"/>
            <a:headEnd/>
            <a:tailEnd/>
          </a:ln>
        </p:spPr>
      </p:pic>
      <p:sp>
        <p:nvSpPr>
          <p:cNvPr id="148483" name="Rectangle 3"/>
          <p:cNvSpPr>
            <a:spLocks noChangeArrowheads="1"/>
          </p:cNvSpPr>
          <p:nvPr/>
        </p:nvSpPr>
        <p:spPr bwMode="auto">
          <a:xfrm>
            <a:off x="7118350" y="1349375"/>
            <a:ext cx="1141413" cy="381000"/>
          </a:xfrm>
          <a:prstGeom prst="rect">
            <a:avLst/>
          </a:prstGeom>
          <a:noFill/>
          <a:ln w="9525">
            <a:noFill/>
            <a:miter lim="800000"/>
            <a:headEnd/>
            <a:tailEnd/>
          </a:ln>
        </p:spPr>
        <p:txBody>
          <a:bodyPr wrap="none">
            <a:prstTxWarp prst="textNoShape">
              <a:avLst/>
            </a:prstTxWarp>
            <a:spAutoFit/>
          </a:bodyPr>
          <a:lstStyle/>
          <a:p>
            <a:r>
              <a:rPr lang="en-US" sz="2800" baseline="30000">
                <a:solidFill>
                  <a:srgbClr val="000000"/>
                </a:solidFill>
              </a:rPr>
              <a:t>cellulose</a:t>
            </a:r>
            <a:endParaRPr lang="en-US" baseline="30000">
              <a:solidFill>
                <a:srgbClr val="000000"/>
              </a:solidFill>
            </a:endParaRPr>
          </a:p>
        </p:txBody>
      </p:sp>
      <p:pic>
        <p:nvPicPr>
          <p:cNvPr id="148484" name="Picture 4"/>
          <p:cNvPicPr>
            <a:picLocks noChangeAspect="1" noChangeArrowheads="1"/>
          </p:cNvPicPr>
          <p:nvPr/>
        </p:nvPicPr>
        <p:blipFill>
          <a:blip r:embed="rId4"/>
          <a:srcRect/>
          <a:stretch>
            <a:fillRect/>
          </a:stretch>
        </p:blipFill>
        <p:spPr bwMode="auto">
          <a:xfrm>
            <a:off x="457200" y="4648200"/>
            <a:ext cx="5029200" cy="2022475"/>
          </a:xfrm>
          <a:prstGeom prst="rect">
            <a:avLst/>
          </a:prstGeom>
          <a:noFill/>
          <a:ln w="9525">
            <a:noFill/>
            <a:miter lim="800000"/>
            <a:headEnd/>
            <a:tailEnd/>
          </a:ln>
        </p:spPr>
      </p:pic>
      <p:pic>
        <p:nvPicPr>
          <p:cNvPr id="148485" name="Picture 5"/>
          <p:cNvPicPr>
            <a:picLocks noChangeAspect="1" noChangeArrowheads="1"/>
          </p:cNvPicPr>
          <p:nvPr/>
        </p:nvPicPr>
        <p:blipFill>
          <a:blip r:embed="rId5"/>
          <a:srcRect/>
          <a:stretch>
            <a:fillRect/>
          </a:stretch>
        </p:blipFill>
        <p:spPr bwMode="auto">
          <a:xfrm>
            <a:off x="2362200" y="3124200"/>
            <a:ext cx="1914525" cy="1282700"/>
          </a:xfrm>
          <a:prstGeom prst="rect">
            <a:avLst/>
          </a:prstGeom>
          <a:noFill/>
          <a:ln w="9525">
            <a:noFill/>
            <a:miter lim="800000"/>
            <a:headEnd/>
            <a:tailEnd/>
          </a:ln>
        </p:spPr>
      </p:pic>
      <p:sp>
        <p:nvSpPr>
          <p:cNvPr id="148486" name="Rectangle 6"/>
          <p:cNvSpPr>
            <a:spLocks noChangeArrowheads="1"/>
          </p:cNvSpPr>
          <p:nvPr/>
        </p:nvSpPr>
        <p:spPr bwMode="auto">
          <a:xfrm>
            <a:off x="4714875" y="3549650"/>
            <a:ext cx="2635250" cy="336550"/>
          </a:xfrm>
          <a:prstGeom prst="rect">
            <a:avLst/>
          </a:prstGeom>
          <a:noFill/>
          <a:ln w="9525">
            <a:noFill/>
            <a:miter lim="800000"/>
            <a:headEnd/>
            <a:tailEnd/>
          </a:ln>
        </p:spPr>
        <p:txBody>
          <a:bodyPr wrap="none">
            <a:prstTxWarp prst="textNoShape">
              <a:avLst/>
            </a:prstTxWarp>
            <a:spAutoFit/>
          </a:bodyPr>
          <a:lstStyle/>
          <a:p>
            <a:r>
              <a:rPr lang="en-US" baseline="30000">
                <a:solidFill>
                  <a:srgbClr val="000000"/>
                </a:solidFill>
              </a:rPr>
              <a:t>N-acetyl-</a:t>
            </a:r>
            <a:r>
              <a:rPr lang="en-US" baseline="30000">
                <a:solidFill>
                  <a:srgbClr val="000000"/>
                </a:solidFill>
                <a:latin typeface="Symbol" charset="2"/>
              </a:rPr>
              <a:t>b</a:t>
            </a:r>
            <a:r>
              <a:rPr lang="en-US" baseline="30000">
                <a:solidFill>
                  <a:srgbClr val="000000"/>
                </a:solidFill>
              </a:rPr>
              <a:t>-D-glucosamine</a:t>
            </a:r>
          </a:p>
        </p:txBody>
      </p:sp>
      <p:sp>
        <p:nvSpPr>
          <p:cNvPr id="148487" name="Rectangle 7"/>
          <p:cNvSpPr>
            <a:spLocks noChangeArrowheads="1"/>
          </p:cNvSpPr>
          <p:nvPr/>
        </p:nvSpPr>
        <p:spPr bwMode="auto">
          <a:xfrm>
            <a:off x="5943600" y="5410200"/>
            <a:ext cx="1925638" cy="336550"/>
          </a:xfrm>
          <a:prstGeom prst="rect">
            <a:avLst/>
          </a:prstGeom>
          <a:noFill/>
          <a:ln w="9525">
            <a:noFill/>
            <a:miter lim="800000"/>
            <a:headEnd/>
            <a:tailEnd/>
          </a:ln>
        </p:spPr>
        <p:txBody>
          <a:bodyPr wrap="none">
            <a:prstTxWarp prst="textNoShape">
              <a:avLst/>
            </a:prstTxWarp>
            <a:spAutoFit/>
          </a:bodyPr>
          <a:lstStyle/>
          <a:p>
            <a:r>
              <a:rPr lang="en-US" baseline="30000">
                <a:solidFill>
                  <a:srgbClr val="000000"/>
                </a:solidFill>
              </a:rPr>
              <a:t>Chitin (chitobiose)</a:t>
            </a:r>
          </a:p>
        </p:txBody>
      </p:sp>
      <p:sp>
        <p:nvSpPr>
          <p:cNvPr id="8" name="Slide Number Placeholder 7"/>
          <p:cNvSpPr>
            <a:spLocks noGrp="1"/>
          </p:cNvSpPr>
          <p:nvPr>
            <p:ph type="sldNum" sz="quarter" idx="12"/>
          </p:nvPr>
        </p:nvSpPr>
        <p:spPr/>
        <p:txBody>
          <a:bodyPr/>
          <a:lstStyle/>
          <a:p>
            <a:pPr>
              <a:defRPr/>
            </a:pPr>
            <a:fld id="{1FE95F59-B3B4-E34C-A2EA-04C060386DAD}" type="slidenum">
              <a:rPr lang="en-US" smtClean="0"/>
              <a:pPr>
                <a:defRPr/>
              </a:pPr>
              <a:t>82</a:t>
            </a:fld>
            <a:endParaRPr lang="en-US"/>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3"/>
          <a:srcRect/>
          <a:stretch>
            <a:fillRect/>
          </a:stretch>
        </p:blipFill>
        <p:spPr bwMode="auto">
          <a:xfrm>
            <a:off x="3048000" y="1371600"/>
            <a:ext cx="5791200" cy="3011488"/>
          </a:xfrm>
          <a:prstGeom prst="rect">
            <a:avLst/>
          </a:prstGeom>
          <a:noFill/>
          <a:ln w="9525">
            <a:noFill/>
            <a:miter lim="800000"/>
            <a:headEnd/>
            <a:tailEnd/>
          </a:ln>
        </p:spPr>
      </p:pic>
      <p:pic>
        <p:nvPicPr>
          <p:cNvPr id="150531" name="Picture 3"/>
          <p:cNvPicPr>
            <a:picLocks noChangeAspect="1" noChangeArrowheads="1"/>
          </p:cNvPicPr>
          <p:nvPr/>
        </p:nvPicPr>
        <p:blipFill>
          <a:blip r:embed="rId4"/>
          <a:srcRect/>
          <a:stretch>
            <a:fillRect/>
          </a:stretch>
        </p:blipFill>
        <p:spPr bwMode="auto">
          <a:xfrm>
            <a:off x="152400" y="1524000"/>
            <a:ext cx="2786063" cy="36576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1FE95F59-B3B4-E34C-A2EA-04C060386DAD}" type="slidenum">
              <a:rPr lang="en-US" smtClean="0"/>
              <a:pPr>
                <a:defRPr/>
              </a:pPr>
              <a:t>83</a:t>
            </a:fld>
            <a:endParaRPr lang="en-US"/>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806450" y="552450"/>
            <a:ext cx="8108950" cy="4108450"/>
          </a:xfrm>
          <a:prstGeom prst="rect">
            <a:avLst/>
          </a:prstGeom>
          <a:noFill/>
          <a:ln w="9525">
            <a:noFill/>
            <a:miter lim="800000"/>
            <a:headEnd/>
            <a:tailEnd/>
          </a:ln>
        </p:spPr>
        <p:txBody>
          <a:bodyPr>
            <a:prstTxWarp prst="textNoShape">
              <a:avLst/>
            </a:prstTxWarp>
            <a:spAutoFit/>
          </a:bodyPr>
          <a:lstStyle/>
          <a:p>
            <a:r>
              <a:rPr lang="en-US">
                <a:solidFill>
                  <a:srgbClr val="000000"/>
                </a:solidFill>
              </a:rPr>
              <a:t>In foregut fermenters, the products of fermentation contribute with a very large fraction of an animal’s energy budget. But there is variation</a:t>
            </a:r>
          </a:p>
          <a:p>
            <a:endParaRPr lang="en-US">
              <a:solidFill>
                <a:srgbClr val="000000"/>
              </a:solidFill>
            </a:endParaRPr>
          </a:p>
          <a:p>
            <a:r>
              <a:rPr lang="en-US" u="sng">
                <a:solidFill>
                  <a:srgbClr val="000000"/>
                </a:solidFill>
              </a:rPr>
              <a:t>Grazers		Browsers (concentrate feeders)</a:t>
            </a:r>
            <a:endParaRPr lang="en-US">
              <a:solidFill>
                <a:srgbClr val="000000"/>
              </a:solidFill>
            </a:endParaRPr>
          </a:p>
          <a:p>
            <a:r>
              <a:rPr lang="en-US">
                <a:solidFill>
                  <a:srgbClr val="000000"/>
                </a:solidFill>
              </a:rPr>
              <a:t>Wallaby  42%	Duiker 18-40%</a:t>
            </a:r>
          </a:p>
          <a:p>
            <a:r>
              <a:rPr lang="en-US">
                <a:solidFill>
                  <a:srgbClr val="000000"/>
                </a:solidFill>
              </a:rPr>
              <a:t>Wildebeest 67%	Mule deer 23-45%</a:t>
            </a:r>
          </a:p>
          <a:p>
            <a:r>
              <a:rPr lang="en-US">
                <a:solidFill>
                  <a:srgbClr val="000000"/>
                </a:solidFill>
              </a:rPr>
              <a:t>Cattle 63-90%</a:t>
            </a:r>
          </a:p>
          <a:p>
            <a:r>
              <a:rPr lang="en-US">
                <a:solidFill>
                  <a:srgbClr val="000000"/>
                </a:solidFill>
              </a:rPr>
              <a:t>Sheep 53-80%</a:t>
            </a:r>
          </a:p>
          <a:p>
            <a:endParaRPr lang="en-US">
              <a:solidFill>
                <a:srgbClr val="000000"/>
              </a:solidFill>
            </a:endParaRPr>
          </a:p>
          <a:p>
            <a:endParaRPr lang="en-US">
              <a:solidFill>
                <a:srgbClr val="000000"/>
              </a:solidFill>
            </a:endParaRPr>
          </a:p>
        </p:txBody>
      </p:sp>
      <p:sp>
        <p:nvSpPr>
          <p:cNvPr id="3" name="Slide Number Placeholder 2"/>
          <p:cNvSpPr>
            <a:spLocks noGrp="1"/>
          </p:cNvSpPr>
          <p:nvPr>
            <p:ph type="sldNum" sz="quarter" idx="12"/>
          </p:nvPr>
        </p:nvSpPr>
        <p:spPr/>
        <p:txBody>
          <a:bodyPr/>
          <a:lstStyle/>
          <a:p>
            <a:pPr>
              <a:defRPr/>
            </a:pPr>
            <a:fld id="{1FE95F59-B3B4-E34C-A2EA-04C060386DAD}" type="slidenum">
              <a:rPr lang="en-US" smtClean="0"/>
              <a:pPr>
                <a:defRPr/>
              </a:pPr>
              <a:t>84</a:t>
            </a:fld>
            <a:endParaRPr lang="en-US"/>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457200" y="457200"/>
            <a:ext cx="8229600" cy="822325"/>
          </a:xfrm>
          <a:prstGeom prst="rect">
            <a:avLst/>
          </a:prstGeom>
          <a:noFill/>
          <a:ln w="9525">
            <a:noFill/>
            <a:miter lim="800000"/>
            <a:headEnd/>
            <a:tailEnd/>
          </a:ln>
        </p:spPr>
        <p:txBody>
          <a:bodyPr>
            <a:prstTxWarp prst="textNoShape">
              <a:avLst/>
            </a:prstTxWarp>
            <a:spAutoFit/>
          </a:bodyPr>
          <a:lstStyle/>
          <a:p>
            <a:pPr algn="ctr"/>
            <a:r>
              <a:rPr lang="en-US">
                <a:solidFill>
                  <a:srgbClr val="000000"/>
                </a:solidFill>
              </a:rPr>
              <a:t>Form and function of the multichambered fermentative stomach</a:t>
            </a:r>
          </a:p>
        </p:txBody>
      </p:sp>
      <p:pic>
        <p:nvPicPr>
          <p:cNvPr id="154627" name="Picture 3"/>
          <p:cNvPicPr>
            <a:picLocks noChangeAspect="1" noChangeArrowheads="1"/>
          </p:cNvPicPr>
          <p:nvPr/>
        </p:nvPicPr>
        <p:blipFill>
          <a:blip r:embed="rId3"/>
          <a:srcRect/>
          <a:stretch>
            <a:fillRect/>
          </a:stretch>
        </p:blipFill>
        <p:spPr bwMode="auto">
          <a:xfrm>
            <a:off x="2209800" y="3860800"/>
            <a:ext cx="3276600" cy="2387600"/>
          </a:xfrm>
          <a:prstGeom prst="rect">
            <a:avLst/>
          </a:prstGeom>
          <a:noFill/>
          <a:ln w="9525">
            <a:noFill/>
            <a:miter lim="800000"/>
            <a:headEnd/>
            <a:tailEnd/>
          </a:ln>
        </p:spPr>
      </p:pic>
      <p:sp>
        <p:nvSpPr>
          <p:cNvPr id="154628" name="Rectangle 4"/>
          <p:cNvSpPr>
            <a:spLocks noChangeArrowheads="1"/>
          </p:cNvSpPr>
          <p:nvPr/>
        </p:nvSpPr>
        <p:spPr bwMode="auto">
          <a:xfrm>
            <a:off x="2057400" y="6340475"/>
            <a:ext cx="5186363" cy="457200"/>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Llama (cows are more complicated!)</a:t>
            </a:r>
          </a:p>
        </p:txBody>
      </p:sp>
      <p:sp>
        <p:nvSpPr>
          <p:cNvPr id="154629" name="Line 5"/>
          <p:cNvSpPr>
            <a:spLocks noChangeShapeType="1"/>
          </p:cNvSpPr>
          <p:nvPr/>
        </p:nvSpPr>
        <p:spPr bwMode="auto">
          <a:xfrm flipH="1" flipV="1">
            <a:off x="914400" y="4114800"/>
            <a:ext cx="1752600" cy="685800"/>
          </a:xfrm>
          <a:prstGeom prst="line">
            <a:avLst/>
          </a:prstGeom>
          <a:noFill/>
          <a:ln w="15875">
            <a:solidFill>
              <a:schemeClr val="tx1"/>
            </a:solidFill>
            <a:round/>
            <a:headEnd/>
            <a:tailEnd type="triangle" w="med" len="med"/>
          </a:ln>
        </p:spPr>
        <p:txBody>
          <a:bodyPr wrap="none" anchor="ctr">
            <a:prstTxWarp prst="textNoShape">
              <a:avLst/>
            </a:prstTxWarp>
          </a:bodyPr>
          <a:lstStyle/>
          <a:p>
            <a:endParaRPr lang="es-ES_tradnl"/>
          </a:p>
        </p:txBody>
      </p:sp>
      <p:sp>
        <p:nvSpPr>
          <p:cNvPr id="154630" name="Rectangle 6"/>
          <p:cNvSpPr>
            <a:spLocks noChangeArrowheads="1"/>
          </p:cNvSpPr>
          <p:nvPr/>
        </p:nvSpPr>
        <p:spPr bwMode="auto">
          <a:xfrm>
            <a:off x="296863" y="3646488"/>
            <a:ext cx="1384300" cy="366712"/>
          </a:xfrm>
          <a:prstGeom prst="rect">
            <a:avLst/>
          </a:prstGeom>
          <a:noFill/>
          <a:ln w="9525">
            <a:noFill/>
            <a:miter lim="800000"/>
            <a:headEnd/>
            <a:tailEnd/>
          </a:ln>
        </p:spPr>
        <p:txBody>
          <a:bodyPr wrap="none">
            <a:prstTxWarp prst="textNoShape">
              <a:avLst/>
            </a:prstTxWarp>
            <a:spAutoFit/>
          </a:bodyPr>
          <a:lstStyle/>
          <a:p>
            <a:r>
              <a:rPr lang="en-US" sz="1800">
                <a:solidFill>
                  <a:srgbClr val="000000"/>
                </a:solidFill>
              </a:rPr>
              <a:t>esophagous</a:t>
            </a:r>
            <a:endParaRPr lang="en-US">
              <a:solidFill>
                <a:srgbClr val="000000"/>
              </a:solidFill>
            </a:endParaRPr>
          </a:p>
        </p:txBody>
      </p:sp>
      <p:sp>
        <p:nvSpPr>
          <p:cNvPr id="154631" name="Line 7"/>
          <p:cNvSpPr>
            <a:spLocks noChangeShapeType="1"/>
          </p:cNvSpPr>
          <p:nvPr/>
        </p:nvSpPr>
        <p:spPr bwMode="auto">
          <a:xfrm flipH="1" flipV="1">
            <a:off x="1981200" y="2971800"/>
            <a:ext cx="1371600" cy="2438400"/>
          </a:xfrm>
          <a:prstGeom prst="line">
            <a:avLst/>
          </a:prstGeom>
          <a:noFill/>
          <a:ln w="15875">
            <a:solidFill>
              <a:schemeClr val="tx1"/>
            </a:solidFill>
            <a:round/>
            <a:headEnd/>
            <a:tailEnd type="triangle" w="med" len="med"/>
          </a:ln>
        </p:spPr>
        <p:txBody>
          <a:bodyPr wrap="none" anchor="ctr">
            <a:prstTxWarp prst="textNoShape">
              <a:avLst/>
            </a:prstTxWarp>
          </a:bodyPr>
          <a:lstStyle/>
          <a:p>
            <a:endParaRPr lang="es-ES_tradnl"/>
          </a:p>
        </p:txBody>
      </p:sp>
      <p:sp>
        <p:nvSpPr>
          <p:cNvPr id="154632" name="Line 8"/>
          <p:cNvSpPr>
            <a:spLocks noChangeShapeType="1"/>
          </p:cNvSpPr>
          <p:nvPr/>
        </p:nvSpPr>
        <p:spPr bwMode="auto">
          <a:xfrm>
            <a:off x="3352800" y="4800600"/>
            <a:ext cx="2590800" cy="457200"/>
          </a:xfrm>
          <a:prstGeom prst="line">
            <a:avLst/>
          </a:prstGeom>
          <a:noFill/>
          <a:ln w="15875">
            <a:solidFill>
              <a:schemeClr val="tx1"/>
            </a:solidFill>
            <a:round/>
            <a:headEnd/>
            <a:tailEnd type="triangle" w="med" len="med"/>
          </a:ln>
        </p:spPr>
        <p:txBody>
          <a:bodyPr wrap="none" anchor="ctr">
            <a:prstTxWarp prst="textNoShape">
              <a:avLst/>
            </a:prstTxWarp>
          </a:bodyPr>
          <a:lstStyle/>
          <a:p>
            <a:endParaRPr lang="es-ES_tradnl"/>
          </a:p>
        </p:txBody>
      </p:sp>
      <p:sp>
        <p:nvSpPr>
          <p:cNvPr id="154633" name="Rectangle 9"/>
          <p:cNvSpPr>
            <a:spLocks noChangeArrowheads="1"/>
          </p:cNvSpPr>
          <p:nvPr/>
        </p:nvSpPr>
        <p:spPr bwMode="auto">
          <a:xfrm>
            <a:off x="6019800" y="4419600"/>
            <a:ext cx="2819400" cy="1739900"/>
          </a:xfrm>
          <a:prstGeom prst="rect">
            <a:avLst/>
          </a:prstGeom>
          <a:noFill/>
          <a:ln w="9525">
            <a:noFill/>
            <a:miter lim="800000"/>
            <a:headEnd/>
            <a:tailEnd/>
          </a:ln>
        </p:spPr>
        <p:txBody>
          <a:bodyPr>
            <a:prstTxWarp prst="textNoShape">
              <a:avLst/>
            </a:prstTxWarp>
            <a:spAutoFit/>
          </a:bodyPr>
          <a:lstStyle/>
          <a:p>
            <a:r>
              <a:rPr lang="en-US" sz="1800" u="sng">
                <a:solidFill>
                  <a:srgbClr val="000000"/>
                </a:solidFill>
              </a:rPr>
              <a:t>Ventricular (esophageal) grove</a:t>
            </a:r>
          </a:p>
          <a:p>
            <a:r>
              <a:rPr lang="en-US" sz="1800">
                <a:solidFill>
                  <a:srgbClr val="000000"/>
                </a:solidFill>
              </a:rPr>
              <a:t>Shunts materials (milk!) directly from the esophagous to the omasum.</a:t>
            </a:r>
            <a:endParaRPr lang="en-US" u="sng">
              <a:solidFill>
                <a:srgbClr val="000000"/>
              </a:solidFill>
            </a:endParaRPr>
          </a:p>
        </p:txBody>
      </p:sp>
      <p:sp>
        <p:nvSpPr>
          <p:cNvPr id="154634" name="Rectangle 10"/>
          <p:cNvSpPr>
            <a:spLocks noChangeArrowheads="1"/>
          </p:cNvSpPr>
          <p:nvPr/>
        </p:nvSpPr>
        <p:spPr bwMode="auto">
          <a:xfrm>
            <a:off x="838200" y="1676400"/>
            <a:ext cx="1828800" cy="1465263"/>
          </a:xfrm>
          <a:prstGeom prst="rect">
            <a:avLst/>
          </a:prstGeom>
          <a:noFill/>
          <a:ln w="9525">
            <a:noFill/>
            <a:miter lim="800000"/>
            <a:headEnd/>
            <a:tailEnd/>
          </a:ln>
        </p:spPr>
        <p:txBody>
          <a:bodyPr>
            <a:prstTxWarp prst="textNoShape">
              <a:avLst/>
            </a:prstTxWarp>
            <a:spAutoFit/>
          </a:bodyPr>
          <a:lstStyle/>
          <a:p>
            <a:r>
              <a:rPr lang="en-US" sz="1800" u="sng">
                <a:solidFill>
                  <a:srgbClr val="000000"/>
                </a:solidFill>
              </a:rPr>
              <a:t>Reticulorumen</a:t>
            </a:r>
            <a:r>
              <a:rPr lang="en-US" sz="1800">
                <a:solidFill>
                  <a:srgbClr val="000000"/>
                </a:solidFill>
              </a:rPr>
              <a:t> pH≈ 7 (!!)</a:t>
            </a:r>
          </a:p>
          <a:p>
            <a:r>
              <a:rPr lang="en-US" sz="1800">
                <a:solidFill>
                  <a:srgbClr val="000000"/>
                </a:solidFill>
              </a:rPr>
              <a:t>fermentation and absorption of VFAs</a:t>
            </a:r>
            <a:endParaRPr lang="en-US">
              <a:solidFill>
                <a:srgbClr val="000000"/>
              </a:solidFill>
            </a:endParaRPr>
          </a:p>
        </p:txBody>
      </p:sp>
      <p:sp>
        <p:nvSpPr>
          <p:cNvPr id="154635" name="Line 11"/>
          <p:cNvSpPr>
            <a:spLocks noChangeShapeType="1"/>
          </p:cNvSpPr>
          <p:nvPr/>
        </p:nvSpPr>
        <p:spPr bwMode="auto">
          <a:xfrm flipH="1" flipV="1">
            <a:off x="3886200" y="2895600"/>
            <a:ext cx="228600" cy="1524000"/>
          </a:xfrm>
          <a:prstGeom prst="line">
            <a:avLst/>
          </a:prstGeom>
          <a:noFill/>
          <a:ln w="15875">
            <a:solidFill>
              <a:schemeClr val="tx1"/>
            </a:solidFill>
            <a:round/>
            <a:headEnd/>
            <a:tailEnd type="triangle" w="med" len="med"/>
          </a:ln>
        </p:spPr>
        <p:txBody>
          <a:bodyPr wrap="none" anchor="ctr">
            <a:prstTxWarp prst="textNoShape">
              <a:avLst/>
            </a:prstTxWarp>
          </a:bodyPr>
          <a:lstStyle/>
          <a:p>
            <a:endParaRPr lang="es-ES_tradnl"/>
          </a:p>
        </p:txBody>
      </p:sp>
      <p:sp>
        <p:nvSpPr>
          <p:cNvPr id="154636" name="Rectangle 12"/>
          <p:cNvSpPr>
            <a:spLocks noChangeArrowheads="1"/>
          </p:cNvSpPr>
          <p:nvPr/>
        </p:nvSpPr>
        <p:spPr bwMode="auto">
          <a:xfrm>
            <a:off x="2819400" y="1752600"/>
            <a:ext cx="2251075" cy="1190625"/>
          </a:xfrm>
          <a:prstGeom prst="rect">
            <a:avLst/>
          </a:prstGeom>
          <a:noFill/>
          <a:ln w="9525">
            <a:noFill/>
            <a:miter lim="800000"/>
            <a:headEnd/>
            <a:tailEnd/>
          </a:ln>
        </p:spPr>
        <p:txBody>
          <a:bodyPr wrap="none">
            <a:prstTxWarp prst="textNoShape">
              <a:avLst/>
            </a:prstTxWarp>
            <a:spAutoFit/>
          </a:bodyPr>
          <a:lstStyle/>
          <a:p>
            <a:r>
              <a:rPr lang="en-US" sz="1800" u="sng">
                <a:solidFill>
                  <a:srgbClr val="000000"/>
                </a:solidFill>
              </a:rPr>
              <a:t>Omasum</a:t>
            </a:r>
          </a:p>
          <a:p>
            <a:r>
              <a:rPr lang="en-US" sz="1800">
                <a:solidFill>
                  <a:srgbClr val="000000"/>
                </a:solidFill>
              </a:rPr>
              <a:t> pH≈ 7 (!!)</a:t>
            </a:r>
          </a:p>
          <a:p>
            <a:r>
              <a:rPr lang="en-US" sz="1800">
                <a:solidFill>
                  <a:srgbClr val="000000"/>
                </a:solidFill>
              </a:rPr>
              <a:t>absorption of VFAs</a:t>
            </a:r>
          </a:p>
          <a:p>
            <a:r>
              <a:rPr lang="en-US" sz="1800">
                <a:solidFill>
                  <a:srgbClr val="000000"/>
                </a:solidFill>
              </a:rPr>
              <a:t>Filter/pump</a:t>
            </a:r>
          </a:p>
        </p:txBody>
      </p:sp>
      <p:sp>
        <p:nvSpPr>
          <p:cNvPr id="154637" name="Line 13"/>
          <p:cNvSpPr>
            <a:spLocks noChangeShapeType="1"/>
          </p:cNvSpPr>
          <p:nvPr/>
        </p:nvSpPr>
        <p:spPr bwMode="auto">
          <a:xfrm flipV="1">
            <a:off x="5029200" y="2438400"/>
            <a:ext cx="1295400" cy="1981200"/>
          </a:xfrm>
          <a:prstGeom prst="line">
            <a:avLst/>
          </a:prstGeom>
          <a:noFill/>
          <a:ln w="15875">
            <a:solidFill>
              <a:schemeClr val="tx1"/>
            </a:solidFill>
            <a:round/>
            <a:headEnd/>
            <a:tailEnd type="triangle" w="med" len="med"/>
          </a:ln>
        </p:spPr>
        <p:txBody>
          <a:bodyPr wrap="none" anchor="ctr">
            <a:prstTxWarp prst="textNoShape">
              <a:avLst/>
            </a:prstTxWarp>
          </a:bodyPr>
          <a:lstStyle/>
          <a:p>
            <a:endParaRPr lang="es-ES_tradnl"/>
          </a:p>
        </p:txBody>
      </p:sp>
      <p:sp>
        <p:nvSpPr>
          <p:cNvPr id="154638" name="Rectangle 14"/>
          <p:cNvSpPr>
            <a:spLocks noChangeArrowheads="1"/>
          </p:cNvSpPr>
          <p:nvPr/>
        </p:nvSpPr>
        <p:spPr bwMode="auto">
          <a:xfrm>
            <a:off x="4724400" y="1600200"/>
            <a:ext cx="4191000" cy="641350"/>
          </a:xfrm>
          <a:prstGeom prst="rect">
            <a:avLst/>
          </a:prstGeom>
          <a:noFill/>
          <a:ln w="9525">
            <a:noFill/>
            <a:miter lim="800000"/>
            <a:headEnd/>
            <a:tailEnd/>
          </a:ln>
        </p:spPr>
        <p:txBody>
          <a:bodyPr>
            <a:prstTxWarp prst="textNoShape">
              <a:avLst/>
            </a:prstTxWarp>
            <a:spAutoFit/>
          </a:bodyPr>
          <a:lstStyle/>
          <a:p>
            <a:r>
              <a:rPr lang="en-US" sz="1800" u="sng">
                <a:solidFill>
                  <a:srgbClr val="000000"/>
                </a:solidFill>
              </a:rPr>
              <a:t>Abomasum, </a:t>
            </a:r>
            <a:r>
              <a:rPr lang="en-US" sz="1800">
                <a:solidFill>
                  <a:srgbClr val="000000"/>
                </a:solidFill>
              </a:rPr>
              <a:t> 1 &lt; pH &lt; 3</a:t>
            </a:r>
          </a:p>
          <a:p>
            <a:r>
              <a:rPr lang="en-US" sz="1800">
                <a:solidFill>
                  <a:srgbClr val="000000"/>
                </a:solidFill>
              </a:rPr>
              <a:t>Acid digestion of bacterial protein </a:t>
            </a:r>
          </a:p>
        </p:txBody>
      </p:sp>
      <p:sp>
        <p:nvSpPr>
          <p:cNvPr id="154639" name="Rectangle 15"/>
          <p:cNvSpPr>
            <a:spLocks noChangeArrowheads="1"/>
          </p:cNvSpPr>
          <p:nvPr/>
        </p:nvSpPr>
        <p:spPr bwMode="auto">
          <a:xfrm>
            <a:off x="6529388" y="2851150"/>
            <a:ext cx="2309812" cy="1552575"/>
          </a:xfrm>
          <a:prstGeom prst="rect">
            <a:avLst/>
          </a:prstGeom>
          <a:noFill/>
          <a:ln w="9525">
            <a:noFill/>
            <a:miter lim="800000"/>
            <a:headEnd/>
            <a:tailEnd/>
          </a:ln>
        </p:spPr>
        <p:txBody>
          <a:bodyPr>
            <a:prstTxWarp prst="textNoShape">
              <a:avLst/>
            </a:prstTxWarp>
            <a:spAutoFit/>
          </a:bodyPr>
          <a:lstStyle/>
          <a:p>
            <a:r>
              <a:rPr lang="en-US">
                <a:solidFill>
                  <a:srgbClr val="000000"/>
                </a:solidFill>
              </a:rPr>
              <a:t>One example of a large diversity </a:t>
            </a:r>
          </a:p>
          <a:p>
            <a:endParaRPr lang="en-US">
              <a:solidFill>
                <a:srgbClr val="000000"/>
              </a:solidFill>
            </a:endParaRPr>
          </a:p>
        </p:txBody>
      </p:sp>
      <p:sp>
        <p:nvSpPr>
          <p:cNvPr id="16" name="Slide Number Placeholder 15"/>
          <p:cNvSpPr>
            <a:spLocks noGrp="1"/>
          </p:cNvSpPr>
          <p:nvPr>
            <p:ph type="sldNum" sz="quarter" idx="12"/>
          </p:nvPr>
        </p:nvSpPr>
        <p:spPr/>
        <p:txBody>
          <a:bodyPr/>
          <a:lstStyle/>
          <a:p>
            <a:pPr>
              <a:defRPr/>
            </a:pPr>
            <a:fld id="{1FE95F59-B3B4-E34C-A2EA-04C060386DAD}" type="slidenum">
              <a:rPr lang="en-US" smtClean="0"/>
              <a:pPr>
                <a:defRPr/>
              </a:pPr>
              <a:t>85</a:t>
            </a:fld>
            <a:endParaRPr lang="en-US"/>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3"/>
          <a:srcRect/>
          <a:stretch>
            <a:fillRect/>
          </a:stretch>
        </p:blipFill>
        <p:spPr bwMode="auto">
          <a:xfrm>
            <a:off x="685800" y="1143000"/>
            <a:ext cx="5715000" cy="3790950"/>
          </a:xfrm>
          <a:prstGeom prst="rect">
            <a:avLst/>
          </a:prstGeom>
          <a:noFill/>
          <a:ln w="9525">
            <a:noFill/>
            <a:miter lim="800000"/>
            <a:headEnd/>
            <a:tailEnd/>
          </a:ln>
        </p:spPr>
      </p:pic>
      <p:sp>
        <p:nvSpPr>
          <p:cNvPr id="156675" name="Line 3"/>
          <p:cNvSpPr>
            <a:spLocks noChangeShapeType="1"/>
          </p:cNvSpPr>
          <p:nvPr/>
        </p:nvSpPr>
        <p:spPr bwMode="auto">
          <a:xfrm flipV="1">
            <a:off x="3048000" y="990600"/>
            <a:ext cx="762000" cy="990600"/>
          </a:xfrm>
          <a:prstGeom prst="line">
            <a:avLst/>
          </a:prstGeom>
          <a:noFill/>
          <a:ln w="22225">
            <a:solidFill>
              <a:schemeClr val="tx1"/>
            </a:solidFill>
            <a:round/>
            <a:headEnd/>
            <a:tailEnd type="triangle" w="med" len="med"/>
          </a:ln>
        </p:spPr>
        <p:txBody>
          <a:bodyPr wrap="none" anchor="ctr">
            <a:prstTxWarp prst="textNoShape">
              <a:avLst/>
            </a:prstTxWarp>
          </a:bodyPr>
          <a:lstStyle/>
          <a:p>
            <a:endParaRPr lang="es-ES_tradnl"/>
          </a:p>
        </p:txBody>
      </p:sp>
      <p:sp>
        <p:nvSpPr>
          <p:cNvPr id="156676" name="Rectangle 4"/>
          <p:cNvSpPr>
            <a:spLocks noChangeArrowheads="1"/>
          </p:cNvSpPr>
          <p:nvPr/>
        </p:nvSpPr>
        <p:spPr bwMode="auto">
          <a:xfrm>
            <a:off x="2438400" y="304800"/>
            <a:ext cx="3811588" cy="701675"/>
          </a:xfrm>
          <a:prstGeom prst="rect">
            <a:avLst/>
          </a:prstGeom>
          <a:noFill/>
          <a:ln w="9525">
            <a:noFill/>
            <a:miter lim="800000"/>
            <a:headEnd/>
            <a:tailEnd/>
          </a:ln>
        </p:spPr>
        <p:txBody>
          <a:bodyPr>
            <a:prstTxWarp prst="textNoShape">
              <a:avLst/>
            </a:prstTxWarp>
            <a:spAutoFit/>
          </a:bodyPr>
          <a:lstStyle/>
          <a:p>
            <a:r>
              <a:rPr lang="en-US" sz="2000">
                <a:solidFill>
                  <a:srgbClr val="000000"/>
                </a:solidFill>
              </a:rPr>
              <a:t>Houses microbes, absorbs products of fermentation</a:t>
            </a:r>
            <a:endParaRPr lang="en-US" sz="2000" baseline="30000">
              <a:solidFill>
                <a:srgbClr val="000000"/>
              </a:solidFill>
            </a:endParaRPr>
          </a:p>
        </p:txBody>
      </p:sp>
      <p:sp>
        <p:nvSpPr>
          <p:cNvPr id="156677" name="Line 5"/>
          <p:cNvSpPr>
            <a:spLocks noChangeShapeType="1"/>
          </p:cNvSpPr>
          <p:nvPr/>
        </p:nvSpPr>
        <p:spPr bwMode="auto">
          <a:xfrm>
            <a:off x="5562600" y="3962400"/>
            <a:ext cx="1295400" cy="0"/>
          </a:xfrm>
          <a:prstGeom prst="line">
            <a:avLst/>
          </a:prstGeom>
          <a:noFill/>
          <a:ln w="22225">
            <a:solidFill>
              <a:schemeClr val="tx1"/>
            </a:solidFill>
            <a:round/>
            <a:headEnd/>
            <a:tailEnd type="triangle" w="med" len="med"/>
          </a:ln>
        </p:spPr>
        <p:txBody>
          <a:bodyPr wrap="none" anchor="ctr">
            <a:prstTxWarp prst="textNoShape">
              <a:avLst/>
            </a:prstTxWarp>
          </a:bodyPr>
          <a:lstStyle/>
          <a:p>
            <a:endParaRPr lang="es-ES_tradnl"/>
          </a:p>
        </p:txBody>
      </p:sp>
      <p:sp>
        <p:nvSpPr>
          <p:cNvPr id="156678" name="Rectangle 6"/>
          <p:cNvSpPr>
            <a:spLocks noChangeArrowheads="1"/>
          </p:cNvSpPr>
          <p:nvPr/>
        </p:nvSpPr>
        <p:spPr bwMode="auto">
          <a:xfrm>
            <a:off x="7010400" y="3733800"/>
            <a:ext cx="1905000" cy="1920875"/>
          </a:xfrm>
          <a:prstGeom prst="rect">
            <a:avLst/>
          </a:prstGeom>
          <a:noFill/>
          <a:ln w="9525">
            <a:noFill/>
            <a:miter lim="800000"/>
            <a:headEnd/>
            <a:tailEnd/>
          </a:ln>
        </p:spPr>
        <p:txBody>
          <a:bodyPr>
            <a:prstTxWarp prst="textNoShape">
              <a:avLst/>
            </a:prstTxWarp>
            <a:spAutoFit/>
          </a:bodyPr>
          <a:lstStyle/>
          <a:p>
            <a:r>
              <a:rPr lang="en-US" sz="2000">
                <a:solidFill>
                  <a:srgbClr val="000000"/>
                </a:solidFill>
              </a:rPr>
              <a:t>Absorbs products of fermentations, H</a:t>
            </a:r>
            <a:r>
              <a:rPr lang="en-US" sz="2000" baseline="-25000">
                <a:solidFill>
                  <a:srgbClr val="000000"/>
                </a:solidFill>
              </a:rPr>
              <a:t>2</a:t>
            </a:r>
            <a:r>
              <a:rPr lang="en-US" sz="2000">
                <a:solidFill>
                  <a:srgbClr val="000000"/>
                </a:solidFill>
              </a:rPr>
              <a:t>0, some particle retention</a:t>
            </a:r>
            <a:r>
              <a:rPr lang="en-US" sz="2000" baseline="30000">
                <a:solidFill>
                  <a:srgbClr val="000000"/>
                </a:solidFill>
              </a:rPr>
              <a:t> </a:t>
            </a:r>
          </a:p>
        </p:txBody>
      </p:sp>
      <p:sp>
        <p:nvSpPr>
          <p:cNvPr id="156679" name="Line 7"/>
          <p:cNvSpPr>
            <a:spLocks noChangeShapeType="1"/>
          </p:cNvSpPr>
          <p:nvPr/>
        </p:nvSpPr>
        <p:spPr bwMode="auto">
          <a:xfrm flipV="1">
            <a:off x="4191000" y="990600"/>
            <a:ext cx="2590800" cy="7620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s-ES_tradnl"/>
          </a:p>
        </p:txBody>
      </p:sp>
      <p:sp>
        <p:nvSpPr>
          <p:cNvPr id="156680" name="Rectangle 8"/>
          <p:cNvSpPr>
            <a:spLocks noChangeArrowheads="1"/>
          </p:cNvSpPr>
          <p:nvPr/>
        </p:nvSpPr>
        <p:spPr bwMode="auto">
          <a:xfrm>
            <a:off x="7015163" y="457200"/>
            <a:ext cx="1843087" cy="1311275"/>
          </a:xfrm>
          <a:prstGeom prst="rect">
            <a:avLst/>
          </a:prstGeom>
          <a:noFill/>
          <a:ln w="9525">
            <a:noFill/>
            <a:miter lim="800000"/>
            <a:headEnd/>
            <a:tailEnd/>
          </a:ln>
        </p:spPr>
        <p:txBody>
          <a:bodyPr>
            <a:prstTxWarp prst="textNoShape">
              <a:avLst/>
            </a:prstTxWarp>
            <a:spAutoFit/>
          </a:bodyPr>
          <a:lstStyle/>
          <a:p>
            <a:r>
              <a:rPr lang="en-US" sz="2000">
                <a:solidFill>
                  <a:srgbClr val="000000"/>
                </a:solidFill>
              </a:rPr>
              <a:t>Means “book” (folds), particle retention.</a:t>
            </a:r>
          </a:p>
        </p:txBody>
      </p:sp>
      <p:sp>
        <p:nvSpPr>
          <p:cNvPr id="156681" name="Line 9"/>
          <p:cNvSpPr>
            <a:spLocks noChangeShapeType="1"/>
          </p:cNvSpPr>
          <p:nvPr/>
        </p:nvSpPr>
        <p:spPr bwMode="auto">
          <a:xfrm flipH="1">
            <a:off x="2286000" y="3962400"/>
            <a:ext cx="76200" cy="16764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s-ES_tradnl"/>
          </a:p>
        </p:txBody>
      </p:sp>
      <p:sp>
        <p:nvSpPr>
          <p:cNvPr id="156682" name="Rectangle 10"/>
          <p:cNvSpPr>
            <a:spLocks noChangeArrowheads="1"/>
          </p:cNvSpPr>
          <p:nvPr/>
        </p:nvSpPr>
        <p:spPr bwMode="auto">
          <a:xfrm>
            <a:off x="920750" y="5678488"/>
            <a:ext cx="4133850" cy="396875"/>
          </a:xfrm>
          <a:prstGeom prst="rect">
            <a:avLst/>
          </a:prstGeom>
          <a:noFill/>
          <a:ln w="9525">
            <a:noFill/>
            <a:miter lim="800000"/>
            <a:headEnd/>
            <a:tailEnd/>
          </a:ln>
        </p:spPr>
        <p:txBody>
          <a:bodyPr wrap="none">
            <a:prstTxWarp prst="textNoShape">
              <a:avLst/>
            </a:prstTxWarp>
            <a:spAutoFit/>
          </a:bodyPr>
          <a:lstStyle/>
          <a:p>
            <a:r>
              <a:rPr lang="en-US" sz="2000">
                <a:solidFill>
                  <a:srgbClr val="000000"/>
                </a:solidFill>
              </a:rPr>
              <a:t>Acid digestion, secretes lisozyme</a:t>
            </a:r>
          </a:p>
        </p:txBody>
      </p:sp>
      <p:sp>
        <p:nvSpPr>
          <p:cNvPr id="11" name="Slide Number Placeholder 10"/>
          <p:cNvSpPr>
            <a:spLocks noGrp="1"/>
          </p:cNvSpPr>
          <p:nvPr>
            <p:ph type="sldNum" sz="quarter" idx="12"/>
          </p:nvPr>
        </p:nvSpPr>
        <p:spPr/>
        <p:txBody>
          <a:bodyPr/>
          <a:lstStyle/>
          <a:p>
            <a:pPr>
              <a:defRPr/>
            </a:pPr>
            <a:fld id="{1FE95F59-B3B4-E34C-A2EA-04C060386DAD}" type="slidenum">
              <a:rPr lang="en-US" smtClean="0"/>
              <a:pPr>
                <a:defRPr/>
              </a:pPr>
              <a:t>86</a:t>
            </a:fld>
            <a:endParaRPr lang="en-US"/>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ChangeArrowheads="1"/>
          </p:cNvSpPr>
          <p:nvPr/>
        </p:nvSpPr>
        <p:spPr bwMode="auto">
          <a:xfrm>
            <a:off x="2971800" y="304800"/>
            <a:ext cx="2136775" cy="457200"/>
          </a:xfrm>
          <a:prstGeom prst="rect">
            <a:avLst/>
          </a:prstGeom>
          <a:noFill/>
          <a:ln w="9525">
            <a:noFill/>
            <a:miter lim="800000"/>
            <a:headEnd/>
            <a:tailEnd/>
          </a:ln>
        </p:spPr>
        <p:txBody>
          <a:bodyPr wrap="none">
            <a:prstTxWarp prst="textNoShape">
              <a:avLst/>
            </a:prstTxWarp>
            <a:spAutoFit/>
          </a:bodyPr>
          <a:lstStyle/>
          <a:p>
            <a:r>
              <a:rPr lang="en-US"/>
              <a:t>To Remember</a:t>
            </a:r>
          </a:p>
        </p:txBody>
      </p:sp>
      <p:sp>
        <p:nvSpPr>
          <p:cNvPr id="158723" name="Rectangle 3"/>
          <p:cNvSpPr>
            <a:spLocks noChangeArrowheads="1"/>
          </p:cNvSpPr>
          <p:nvPr/>
        </p:nvSpPr>
        <p:spPr bwMode="auto">
          <a:xfrm>
            <a:off x="152400" y="685800"/>
            <a:ext cx="8763000" cy="4154983"/>
          </a:xfrm>
          <a:prstGeom prst="rect">
            <a:avLst/>
          </a:prstGeom>
          <a:noFill/>
          <a:ln w="9525">
            <a:noFill/>
            <a:miter lim="800000"/>
            <a:headEnd/>
            <a:tailEnd/>
          </a:ln>
        </p:spPr>
        <p:txBody>
          <a:bodyPr>
            <a:prstTxWarp prst="textNoShape">
              <a:avLst/>
            </a:prstTxWarp>
            <a:spAutoFit/>
          </a:bodyPr>
          <a:lstStyle/>
          <a:p>
            <a:pPr marL="457200" indent="-457200">
              <a:buFont typeface="Times" charset="0"/>
              <a:buAutoNum type="arabicParenR"/>
            </a:pPr>
            <a:r>
              <a:rPr lang="en-US" dirty="0"/>
              <a:t>Vertebrates can be divided into fore- and hind-gut </a:t>
            </a:r>
            <a:r>
              <a:rPr lang="en-US" dirty="0" err="1"/>
              <a:t>fermenters</a:t>
            </a:r>
            <a:r>
              <a:rPr lang="en-US" dirty="0"/>
              <a:t> depending on where in the gut is the fermentative chamber that houses microbes.</a:t>
            </a:r>
          </a:p>
          <a:p>
            <a:pPr marL="457200" indent="-457200">
              <a:buFont typeface="Times" charset="0"/>
              <a:buAutoNum type="arabicParenR"/>
            </a:pPr>
            <a:r>
              <a:rPr lang="en-US" dirty="0"/>
              <a:t>Remember some examples of each type of </a:t>
            </a:r>
            <a:r>
              <a:rPr lang="en-US" dirty="0" err="1"/>
              <a:t>fermenter</a:t>
            </a:r>
            <a:r>
              <a:rPr lang="en-US" dirty="0"/>
              <a:t>.</a:t>
            </a:r>
          </a:p>
          <a:p>
            <a:pPr marL="457200" indent="-457200">
              <a:buFont typeface="Times" charset="0"/>
              <a:buAutoNum type="arabicParenR"/>
            </a:pPr>
            <a:r>
              <a:rPr lang="en-US" dirty="0"/>
              <a:t>Some whales are fore-gut </a:t>
            </a:r>
            <a:r>
              <a:rPr lang="en-US" dirty="0" err="1"/>
              <a:t>fermenters</a:t>
            </a:r>
            <a:r>
              <a:rPr lang="en-US" dirty="0"/>
              <a:t> and ferment the chitin in </a:t>
            </a:r>
            <a:r>
              <a:rPr lang="en-US" dirty="0" smtClean="0"/>
              <a:t>crustaceans</a:t>
            </a:r>
            <a:r>
              <a:rPr lang="en-US" dirty="0"/>
              <a:t>.</a:t>
            </a:r>
          </a:p>
          <a:p>
            <a:pPr marL="457200" indent="-457200">
              <a:buFont typeface="Times" charset="0"/>
              <a:buAutoNum type="arabicParenR"/>
            </a:pPr>
            <a:r>
              <a:rPr lang="en-US" dirty="0"/>
              <a:t>In many foregut-</a:t>
            </a:r>
            <a:r>
              <a:rPr lang="en-US" dirty="0" err="1"/>
              <a:t>fermenters</a:t>
            </a:r>
            <a:r>
              <a:rPr lang="en-US" dirty="0"/>
              <a:t>, the foregut is divided into a </a:t>
            </a:r>
            <a:r>
              <a:rPr lang="en-US" dirty="0" err="1"/>
              <a:t>reticulorumen</a:t>
            </a:r>
            <a:r>
              <a:rPr lang="en-US" dirty="0"/>
              <a:t> (fermentation and absorption, pH 7), an </a:t>
            </a:r>
            <a:r>
              <a:rPr lang="en-US" dirty="0" err="1"/>
              <a:t>omasum</a:t>
            </a:r>
            <a:r>
              <a:rPr lang="en-US" dirty="0"/>
              <a:t> (pH 7), and an </a:t>
            </a:r>
            <a:r>
              <a:rPr lang="en-US" dirty="0" err="1"/>
              <a:t>abomasum</a:t>
            </a:r>
            <a:r>
              <a:rPr lang="en-US" dirty="0"/>
              <a:t> (acidic stomach, digests bacteria).</a:t>
            </a:r>
          </a:p>
          <a:p>
            <a:pPr marL="457200" indent="-457200">
              <a:buFont typeface="Times" charset="0"/>
              <a:buAutoNum type="arabicParenR"/>
            </a:pPr>
            <a:endParaRPr lang="en-US" dirty="0"/>
          </a:p>
        </p:txBody>
      </p:sp>
      <p:sp>
        <p:nvSpPr>
          <p:cNvPr id="4" name="Slide Number Placeholder 3"/>
          <p:cNvSpPr>
            <a:spLocks noGrp="1"/>
          </p:cNvSpPr>
          <p:nvPr>
            <p:ph type="sldNum" sz="quarter" idx="12"/>
          </p:nvPr>
        </p:nvSpPr>
        <p:spPr/>
        <p:txBody>
          <a:bodyPr/>
          <a:lstStyle/>
          <a:p>
            <a:pPr>
              <a:defRPr/>
            </a:pPr>
            <a:fld id="{1FE95F59-B3B4-E34C-A2EA-04C060386DAD}" type="slidenum">
              <a:rPr lang="en-US" smtClean="0"/>
              <a:pPr>
                <a:defRPr/>
              </a:pPr>
              <a:t>87</a:t>
            </a:fld>
            <a:endParaRPr lang="en-US"/>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ChangeArrowheads="1"/>
          </p:cNvSpPr>
          <p:nvPr/>
        </p:nvSpPr>
        <p:spPr bwMode="auto">
          <a:xfrm>
            <a:off x="1676400" y="685800"/>
            <a:ext cx="6216650" cy="5216525"/>
          </a:xfrm>
          <a:prstGeom prst="rect">
            <a:avLst/>
          </a:prstGeom>
          <a:noFill/>
          <a:ln w="9525">
            <a:noFill/>
            <a:miter lim="800000"/>
            <a:headEnd/>
            <a:tailEnd/>
          </a:ln>
        </p:spPr>
        <p:txBody>
          <a:bodyPr>
            <a:prstTxWarp prst="textNoShape">
              <a:avLst/>
            </a:prstTxWarp>
            <a:spAutoFit/>
          </a:bodyPr>
          <a:lstStyle/>
          <a:p>
            <a:r>
              <a:rPr lang="en-US" sz="2800">
                <a:solidFill>
                  <a:srgbClr val="000000"/>
                </a:solidFill>
                <a:latin typeface="Helvetica" charset="0"/>
              </a:rPr>
              <a:t>And the LORD spake unto Moses and to Aaron, saying unto them,What should we eat?</a:t>
            </a:r>
          </a:p>
          <a:p>
            <a:r>
              <a:rPr lang="en-US" sz="2800">
                <a:solidFill>
                  <a:srgbClr val="000000"/>
                </a:solidFill>
                <a:latin typeface="Helvetica" charset="0"/>
              </a:rPr>
              <a:t> </a:t>
            </a:r>
          </a:p>
          <a:p>
            <a:r>
              <a:rPr lang="en-US" sz="2800" b="1">
                <a:solidFill>
                  <a:srgbClr val="000000"/>
                </a:solidFill>
                <a:latin typeface="Helvetica-Bold" charset="0"/>
              </a:rPr>
              <a:t>11:2:</a:t>
            </a:r>
            <a:r>
              <a:rPr lang="en-US" sz="2800">
                <a:solidFill>
                  <a:srgbClr val="000000"/>
                </a:solidFill>
                <a:latin typeface="Helvetica" charset="0"/>
              </a:rPr>
              <a:t> Speak unto the children of Israel, saying, These are the beasts which ye shall eat among all the beasts that are on the earth….</a:t>
            </a:r>
            <a:r>
              <a:rPr lang="en-US" sz="2800">
                <a:solidFill>
                  <a:srgbClr val="000000"/>
                </a:solidFill>
                <a:latin typeface="Times" charset="0"/>
                <a:hlinkClick r:id="rId3"/>
              </a:rPr>
              <a:t> </a:t>
            </a:r>
            <a:endParaRPr lang="en-US" sz="2800">
              <a:solidFill>
                <a:srgbClr val="000000"/>
              </a:solidFill>
              <a:latin typeface="Times" charset="0"/>
            </a:endParaRPr>
          </a:p>
          <a:p>
            <a:r>
              <a:rPr lang="en-US" sz="2800">
                <a:solidFill>
                  <a:srgbClr val="000000"/>
                </a:solidFill>
                <a:latin typeface="Helvetica" charset="0"/>
              </a:rPr>
              <a:t>11:3 Whatsoever parteth the hoof, and is clovenfooted, and cheweth the cud,  among the beasts, that shall ye eat.</a:t>
            </a:r>
          </a:p>
        </p:txBody>
      </p:sp>
      <p:sp>
        <p:nvSpPr>
          <p:cNvPr id="160771" name="Rectangle 3"/>
          <p:cNvSpPr>
            <a:spLocks noChangeArrowheads="1"/>
          </p:cNvSpPr>
          <p:nvPr/>
        </p:nvSpPr>
        <p:spPr bwMode="auto">
          <a:xfrm>
            <a:off x="1406525" y="187325"/>
            <a:ext cx="4349750" cy="412750"/>
          </a:xfrm>
          <a:prstGeom prst="rect">
            <a:avLst/>
          </a:prstGeom>
          <a:noFill/>
          <a:ln w="9525">
            <a:noFill/>
            <a:miter lim="800000"/>
            <a:headEnd/>
            <a:tailEnd/>
          </a:ln>
        </p:spPr>
        <p:txBody>
          <a:bodyPr wrap="none">
            <a:prstTxWarp prst="textNoShape">
              <a:avLst/>
            </a:prstTxWarp>
            <a:spAutoFit/>
          </a:bodyPr>
          <a:lstStyle/>
          <a:p>
            <a:r>
              <a:rPr lang="en-US" sz="3200" baseline="30000">
                <a:solidFill>
                  <a:srgbClr val="000000"/>
                </a:solidFill>
              </a:rPr>
              <a:t>On what you can and cannot eat….</a:t>
            </a:r>
            <a:endParaRPr lang="en-US" baseline="30000">
              <a:solidFill>
                <a:srgbClr val="000000"/>
              </a:solidFill>
            </a:endParaRPr>
          </a:p>
        </p:txBody>
      </p:sp>
      <p:sp>
        <p:nvSpPr>
          <p:cNvPr id="4" name="Slide Number Placeholder 3"/>
          <p:cNvSpPr>
            <a:spLocks noGrp="1"/>
          </p:cNvSpPr>
          <p:nvPr>
            <p:ph type="sldNum" sz="quarter" idx="12"/>
          </p:nvPr>
        </p:nvSpPr>
        <p:spPr/>
        <p:txBody>
          <a:bodyPr/>
          <a:lstStyle/>
          <a:p>
            <a:pPr>
              <a:defRPr/>
            </a:pPr>
            <a:fld id="{1FE95F59-B3B4-E34C-A2EA-04C060386DAD}" type="slidenum">
              <a:rPr lang="en-US" smtClean="0"/>
              <a:pPr>
                <a:defRPr/>
              </a:pPr>
              <a:t>88</a:t>
            </a:fld>
            <a:endParaRPr lang="en-US"/>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381000"/>
            <a:ext cx="6468838" cy="1938992"/>
          </a:xfrm>
          <a:prstGeom prst="rect">
            <a:avLst/>
          </a:prstGeom>
          <a:noFill/>
        </p:spPr>
        <p:txBody>
          <a:bodyPr wrap="none" rtlCol="0">
            <a:spAutoFit/>
          </a:bodyPr>
          <a:lstStyle/>
          <a:p>
            <a:r>
              <a:rPr lang="es-ES_tradnl" dirty="0" err="1" smtClean="0"/>
              <a:t>Which</a:t>
            </a:r>
            <a:r>
              <a:rPr lang="es-ES_tradnl" dirty="0" smtClean="0"/>
              <a:t> </a:t>
            </a:r>
            <a:r>
              <a:rPr lang="es-ES_tradnl" dirty="0" err="1" smtClean="0"/>
              <a:t>ones</a:t>
            </a:r>
            <a:r>
              <a:rPr lang="es-ES_tradnl" dirty="0" smtClean="0"/>
              <a:t> </a:t>
            </a:r>
            <a:r>
              <a:rPr lang="es-ES_tradnl" dirty="0" err="1" smtClean="0"/>
              <a:t>could</a:t>
            </a:r>
            <a:r>
              <a:rPr lang="es-ES_tradnl" dirty="0" smtClean="0"/>
              <a:t> </a:t>
            </a:r>
            <a:r>
              <a:rPr lang="es-ES_tradnl" dirty="0" err="1" smtClean="0"/>
              <a:t>the</a:t>
            </a:r>
            <a:r>
              <a:rPr lang="es-ES_tradnl" dirty="0" smtClean="0"/>
              <a:t> </a:t>
            </a:r>
            <a:r>
              <a:rPr lang="es-ES_tradnl" dirty="0" err="1" smtClean="0"/>
              <a:t>ancient</a:t>
            </a:r>
            <a:r>
              <a:rPr lang="es-ES_tradnl" dirty="0" smtClean="0"/>
              <a:t> </a:t>
            </a:r>
            <a:r>
              <a:rPr lang="es-ES_tradnl" dirty="0" err="1"/>
              <a:t>H</a:t>
            </a:r>
            <a:r>
              <a:rPr lang="es-ES_tradnl" dirty="0" err="1" smtClean="0"/>
              <a:t>ebrews</a:t>
            </a:r>
            <a:r>
              <a:rPr lang="es-ES_tradnl" dirty="0" smtClean="0"/>
              <a:t> </a:t>
            </a:r>
            <a:r>
              <a:rPr lang="es-ES_tradnl" dirty="0" err="1" smtClean="0"/>
              <a:t>eat</a:t>
            </a:r>
            <a:r>
              <a:rPr lang="es-ES_tradnl" dirty="0" smtClean="0"/>
              <a:t>?</a:t>
            </a:r>
          </a:p>
          <a:p>
            <a:endParaRPr lang="es-ES_tradnl" dirty="0"/>
          </a:p>
          <a:p>
            <a:endParaRPr lang="es-ES_tradnl" dirty="0" smtClean="0"/>
          </a:p>
          <a:p>
            <a:endParaRPr lang="es-ES_tradnl" dirty="0"/>
          </a:p>
          <a:p>
            <a:endParaRPr lang="es-ES_tradnl" dirty="0"/>
          </a:p>
        </p:txBody>
      </p:sp>
      <p:pic>
        <p:nvPicPr>
          <p:cNvPr id="3" name="Picture 2"/>
          <p:cNvPicPr>
            <a:picLocks noChangeAspect="1"/>
          </p:cNvPicPr>
          <p:nvPr/>
        </p:nvPicPr>
        <p:blipFill>
          <a:blip r:embed="rId2"/>
          <a:stretch>
            <a:fillRect/>
          </a:stretch>
        </p:blipFill>
        <p:spPr>
          <a:xfrm>
            <a:off x="228600" y="1828800"/>
            <a:ext cx="2546350" cy="2099953"/>
          </a:xfrm>
          <a:prstGeom prst="rect">
            <a:avLst/>
          </a:prstGeom>
        </p:spPr>
      </p:pic>
      <p:pic>
        <p:nvPicPr>
          <p:cNvPr id="4" name="Picture 3"/>
          <p:cNvPicPr>
            <a:picLocks noChangeAspect="1"/>
          </p:cNvPicPr>
          <p:nvPr/>
        </p:nvPicPr>
        <p:blipFill>
          <a:blip r:embed="rId3"/>
          <a:stretch>
            <a:fillRect/>
          </a:stretch>
        </p:blipFill>
        <p:spPr>
          <a:xfrm>
            <a:off x="1295400" y="4038600"/>
            <a:ext cx="3022600" cy="2266950"/>
          </a:xfrm>
          <a:prstGeom prst="rect">
            <a:avLst/>
          </a:prstGeom>
        </p:spPr>
      </p:pic>
      <p:pic>
        <p:nvPicPr>
          <p:cNvPr id="5" name="Picture 4"/>
          <p:cNvPicPr>
            <a:picLocks noChangeAspect="1"/>
          </p:cNvPicPr>
          <p:nvPr/>
        </p:nvPicPr>
        <p:blipFill>
          <a:blip r:embed="rId4"/>
          <a:stretch>
            <a:fillRect/>
          </a:stretch>
        </p:blipFill>
        <p:spPr>
          <a:xfrm>
            <a:off x="3352800" y="1219200"/>
            <a:ext cx="4470400" cy="3007360"/>
          </a:xfrm>
          <a:prstGeom prst="rect">
            <a:avLst/>
          </a:prstGeom>
        </p:spPr>
      </p:pic>
      <p:pic>
        <p:nvPicPr>
          <p:cNvPr id="6" name="Picture 5"/>
          <p:cNvPicPr>
            <a:picLocks noChangeAspect="1"/>
          </p:cNvPicPr>
          <p:nvPr/>
        </p:nvPicPr>
        <p:blipFill>
          <a:blip r:embed="rId5"/>
          <a:stretch>
            <a:fillRect/>
          </a:stretch>
        </p:blipFill>
        <p:spPr>
          <a:xfrm>
            <a:off x="4419600" y="3581400"/>
            <a:ext cx="4074583" cy="2933700"/>
          </a:xfrm>
          <a:prstGeom prst="rect">
            <a:avLst/>
          </a:prstGeom>
        </p:spPr>
      </p:pic>
      <p:sp>
        <p:nvSpPr>
          <p:cNvPr id="7" name="Slide Number Placeholder 6"/>
          <p:cNvSpPr>
            <a:spLocks noGrp="1"/>
          </p:cNvSpPr>
          <p:nvPr>
            <p:ph type="sldNum" sz="quarter" idx="12"/>
          </p:nvPr>
        </p:nvSpPr>
        <p:spPr/>
        <p:txBody>
          <a:bodyPr/>
          <a:lstStyle/>
          <a:p>
            <a:pPr>
              <a:defRPr/>
            </a:pPr>
            <a:fld id="{1FE95F59-B3B4-E34C-A2EA-04C060386DAD}" type="slidenum">
              <a:rPr lang="en-US" smtClean="0"/>
              <a:pPr>
                <a:defRPr/>
              </a:pPr>
              <a:t>89</a:t>
            </a:fld>
            <a:endParaRPr lang="en-US"/>
          </a:p>
        </p:txBody>
      </p:sp>
      <p:sp>
        <p:nvSpPr>
          <p:cNvPr id="8" name="TextBox 7"/>
          <p:cNvSpPr txBox="1"/>
          <p:nvPr/>
        </p:nvSpPr>
        <p:spPr>
          <a:xfrm>
            <a:off x="533400" y="2133600"/>
            <a:ext cx="409788" cy="461665"/>
          </a:xfrm>
          <a:prstGeom prst="rect">
            <a:avLst/>
          </a:prstGeom>
          <a:noFill/>
        </p:spPr>
        <p:txBody>
          <a:bodyPr wrap="none" rtlCol="0">
            <a:spAutoFit/>
          </a:bodyPr>
          <a:lstStyle/>
          <a:p>
            <a:r>
              <a:rPr lang="en-US" dirty="0" smtClean="0"/>
              <a:t>A</a:t>
            </a:r>
            <a:endParaRPr lang="en-US" dirty="0"/>
          </a:p>
        </p:txBody>
      </p:sp>
      <p:sp>
        <p:nvSpPr>
          <p:cNvPr id="9" name="TextBox 8"/>
          <p:cNvSpPr txBox="1"/>
          <p:nvPr/>
        </p:nvSpPr>
        <p:spPr>
          <a:xfrm>
            <a:off x="2971800" y="5181600"/>
            <a:ext cx="378679" cy="461665"/>
          </a:xfrm>
          <a:prstGeom prst="rect">
            <a:avLst/>
          </a:prstGeom>
          <a:noFill/>
        </p:spPr>
        <p:txBody>
          <a:bodyPr wrap="none" rtlCol="0">
            <a:spAutoFit/>
          </a:bodyPr>
          <a:lstStyle/>
          <a:p>
            <a:r>
              <a:rPr lang="en-US" dirty="0" smtClean="0"/>
              <a:t>B</a:t>
            </a:r>
            <a:endParaRPr lang="en-US" dirty="0"/>
          </a:p>
        </p:txBody>
      </p:sp>
      <p:sp>
        <p:nvSpPr>
          <p:cNvPr id="10" name="TextBox 9"/>
          <p:cNvSpPr txBox="1"/>
          <p:nvPr/>
        </p:nvSpPr>
        <p:spPr>
          <a:xfrm>
            <a:off x="8001000" y="3733800"/>
            <a:ext cx="378679" cy="461665"/>
          </a:xfrm>
          <a:prstGeom prst="rect">
            <a:avLst/>
          </a:prstGeom>
          <a:noFill/>
        </p:spPr>
        <p:txBody>
          <a:bodyPr wrap="none" rtlCol="0">
            <a:spAutoFit/>
          </a:bodyPr>
          <a:lstStyle/>
          <a:p>
            <a:r>
              <a:rPr lang="en-US" dirty="0" smtClean="0">
                <a:solidFill>
                  <a:schemeClr val="bg1"/>
                </a:solidFill>
              </a:rPr>
              <a:t>C</a:t>
            </a:r>
            <a:endParaRPr lang="en-US" dirty="0">
              <a:solidFill>
                <a:schemeClr val="bg1"/>
              </a:solidFill>
            </a:endParaRPr>
          </a:p>
        </p:txBody>
      </p:sp>
      <p:sp>
        <p:nvSpPr>
          <p:cNvPr id="11" name="TextBox 10"/>
          <p:cNvSpPr txBox="1"/>
          <p:nvPr/>
        </p:nvSpPr>
        <p:spPr>
          <a:xfrm>
            <a:off x="6629400" y="1600200"/>
            <a:ext cx="406782" cy="461665"/>
          </a:xfrm>
          <a:prstGeom prst="rect">
            <a:avLst/>
          </a:prstGeom>
          <a:noFill/>
        </p:spPr>
        <p:txBody>
          <a:bodyPr wrap="none" rtlCol="0">
            <a:spAutoFit/>
          </a:bodyPr>
          <a:lstStyle/>
          <a:p>
            <a:r>
              <a:rPr lang="en-US" dirty="0" smtClean="0">
                <a:solidFill>
                  <a:schemeClr val="bg1"/>
                </a:solidFill>
              </a:rPr>
              <a:t>D</a:t>
            </a:r>
            <a:endParaRPr lang="en-US"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533400" y="1905000"/>
            <a:ext cx="8382000" cy="1570038"/>
          </a:xfrm>
          <a:prstGeom prst="rect">
            <a:avLst/>
          </a:prstGeom>
          <a:noFill/>
          <a:ln w="9525">
            <a:noFill/>
            <a:miter lim="800000"/>
            <a:headEnd/>
            <a:tailEnd/>
          </a:ln>
        </p:spPr>
        <p:txBody>
          <a:bodyPr>
            <a:prstTxWarp prst="textNoShape">
              <a:avLst/>
            </a:prstTxWarp>
            <a:spAutoFit/>
          </a:bodyPr>
          <a:lstStyle/>
          <a:p>
            <a:r>
              <a:rPr lang="en-US"/>
              <a:t>If this flash tour through the major classes of nutrients left you dizzy you must read chapters 3-6 of your textbook (This is material covered ad-nauseaum in BIO 1010)</a:t>
            </a:r>
          </a:p>
        </p:txBody>
      </p:sp>
      <p:sp>
        <p:nvSpPr>
          <p:cNvPr id="3" name="Slide Number Placeholder 2"/>
          <p:cNvSpPr>
            <a:spLocks noGrp="1"/>
          </p:cNvSpPr>
          <p:nvPr>
            <p:ph type="sldNum" sz="quarter" idx="12"/>
          </p:nvPr>
        </p:nvSpPr>
        <p:spPr/>
        <p:txBody>
          <a:bodyPr/>
          <a:lstStyle/>
          <a:p>
            <a:pPr>
              <a:defRPr/>
            </a:pPr>
            <a:fld id="{1FE95F59-B3B4-E34C-A2EA-04C060386DAD}" type="slidenum">
              <a:rPr lang="en-US" smtClean="0"/>
              <a:pPr>
                <a:defRPr/>
              </a:pPr>
              <a:t>9</a:t>
            </a:fld>
            <a:endParaRPr lang="en-US"/>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ChangeArrowheads="1"/>
          </p:cNvSpPr>
          <p:nvPr/>
        </p:nvSpPr>
        <p:spPr bwMode="auto">
          <a:xfrm>
            <a:off x="0" y="228600"/>
            <a:ext cx="8077200" cy="1373188"/>
          </a:xfrm>
          <a:prstGeom prst="rect">
            <a:avLst/>
          </a:prstGeom>
          <a:noFill/>
          <a:ln w="9525">
            <a:noFill/>
            <a:miter lim="800000"/>
            <a:headEnd/>
            <a:tailEnd/>
          </a:ln>
        </p:spPr>
        <p:txBody>
          <a:bodyPr>
            <a:prstTxWarp prst="textNoShape">
              <a:avLst/>
            </a:prstTxWarp>
            <a:spAutoFit/>
          </a:bodyPr>
          <a:lstStyle/>
          <a:p>
            <a:r>
              <a:rPr lang="en-US" sz="2800">
                <a:solidFill>
                  <a:srgbClr val="000000"/>
                </a:solidFill>
                <a:latin typeface="Helvetica" charset="0"/>
              </a:rPr>
              <a:t>11:3 Whatsoever parteth the hoof, and is clovenfooted, and cheweth the cud,  among the beasts, that shall ye eat</a:t>
            </a:r>
          </a:p>
        </p:txBody>
      </p:sp>
      <p:pic>
        <p:nvPicPr>
          <p:cNvPr id="162819" name="Picture 3"/>
          <p:cNvPicPr>
            <a:picLocks noChangeAspect="1" noChangeArrowheads="1"/>
          </p:cNvPicPr>
          <p:nvPr/>
        </p:nvPicPr>
        <p:blipFill>
          <a:blip r:embed="rId3"/>
          <a:srcRect/>
          <a:stretch>
            <a:fillRect/>
          </a:stretch>
        </p:blipFill>
        <p:spPr bwMode="auto">
          <a:xfrm>
            <a:off x="762000" y="1828800"/>
            <a:ext cx="1778000" cy="2971800"/>
          </a:xfrm>
          <a:prstGeom prst="rect">
            <a:avLst/>
          </a:prstGeom>
          <a:noFill/>
          <a:ln w="9525">
            <a:noFill/>
            <a:miter lim="800000"/>
            <a:headEnd/>
            <a:tailEnd/>
          </a:ln>
        </p:spPr>
      </p:pic>
      <p:sp>
        <p:nvSpPr>
          <p:cNvPr id="162820" name="Rectangle 4"/>
          <p:cNvSpPr>
            <a:spLocks noChangeArrowheads="1"/>
          </p:cNvSpPr>
          <p:nvPr/>
        </p:nvSpPr>
        <p:spPr bwMode="auto">
          <a:xfrm>
            <a:off x="381000" y="5105400"/>
            <a:ext cx="2786063" cy="457200"/>
          </a:xfrm>
          <a:prstGeom prst="rect">
            <a:avLst/>
          </a:prstGeom>
          <a:noFill/>
          <a:ln w="9525">
            <a:noFill/>
            <a:miter lim="800000"/>
            <a:headEnd/>
            <a:tailEnd/>
          </a:ln>
        </p:spPr>
        <p:txBody>
          <a:bodyPr wrap="none">
            <a:prstTxWarp prst="textNoShape">
              <a:avLst/>
            </a:prstTxWarp>
            <a:spAutoFit/>
          </a:bodyPr>
          <a:lstStyle/>
          <a:p>
            <a:r>
              <a:rPr lang="en-US" sz="3600" baseline="30000">
                <a:solidFill>
                  <a:srgbClr val="000000"/>
                </a:solidFill>
              </a:rPr>
              <a:t>Not cloven hoofed</a:t>
            </a:r>
          </a:p>
        </p:txBody>
      </p:sp>
      <p:pic>
        <p:nvPicPr>
          <p:cNvPr id="162821" name="Picture 5"/>
          <p:cNvPicPr>
            <a:picLocks noChangeAspect="1" noChangeArrowheads="1"/>
          </p:cNvPicPr>
          <p:nvPr/>
        </p:nvPicPr>
        <p:blipFill>
          <a:blip r:embed="rId4"/>
          <a:srcRect/>
          <a:stretch>
            <a:fillRect/>
          </a:stretch>
        </p:blipFill>
        <p:spPr bwMode="auto">
          <a:xfrm>
            <a:off x="4191000" y="1295400"/>
            <a:ext cx="4356100" cy="3503613"/>
          </a:xfrm>
          <a:prstGeom prst="rect">
            <a:avLst/>
          </a:prstGeom>
          <a:noFill/>
          <a:ln w="9525">
            <a:noFill/>
            <a:miter lim="800000"/>
            <a:headEnd/>
            <a:tailEnd/>
          </a:ln>
        </p:spPr>
      </p:pic>
      <p:sp>
        <p:nvSpPr>
          <p:cNvPr id="162822" name="Rectangle 6"/>
          <p:cNvSpPr>
            <a:spLocks noChangeArrowheads="1"/>
          </p:cNvSpPr>
          <p:nvPr/>
        </p:nvSpPr>
        <p:spPr bwMode="auto">
          <a:xfrm flipV="1">
            <a:off x="3352800" y="4957763"/>
            <a:ext cx="330200" cy="579437"/>
          </a:xfrm>
          <a:prstGeom prst="rect">
            <a:avLst/>
          </a:prstGeom>
          <a:noFill/>
          <a:ln w="9525">
            <a:noFill/>
            <a:miter lim="800000"/>
            <a:headEnd/>
            <a:tailEnd/>
          </a:ln>
        </p:spPr>
        <p:txBody>
          <a:bodyPr>
            <a:prstTxWarp prst="textNoShape">
              <a:avLst/>
            </a:prstTxWarp>
            <a:spAutoFit/>
          </a:bodyPr>
          <a:lstStyle/>
          <a:p>
            <a:r>
              <a:rPr lang="en-US" sz="4800" baseline="30000">
                <a:solidFill>
                  <a:srgbClr val="000000"/>
                </a:solidFill>
              </a:rPr>
              <a:t>+</a:t>
            </a:r>
          </a:p>
        </p:txBody>
      </p:sp>
      <p:sp>
        <p:nvSpPr>
          <p:cNvPr id="162823" name="Rectangle 7"/>
          <p:cNvSpPr>
            <a:spLocks noChangeArrowheads="1"/>
          </p:cNvSpPr>
          <p:nvPr/>
        </p:nvSpPr>
        <p:spPr bwMode="auto">
          <a:xfrm>
            <a:off x="3886200" y="5105400"/>
            <a:ext cx="2230438" cy="457200"/>
          </a:xfrm>
          <a:prstGeom prst="rect">
            <a:avLst/>
          </a:prstGeom>
          <a:noFill/>
          <a:ln w="9525">
            <a:noFill/>
            <a:miter lim="800000"/>
            <a:headEnd/>
            <a:tailEnd/>
          </a:ln>
        </p:spPr>
        <p:txBody>
          <a:bodyPr wrap="none">
            <a:prstTxWarp prst="textNoShape">
              <a:avLst/>
            </a:prstTxWarp>
            <a:spAutoFit/>
          </a:bodyPr>
          <a:lstStyle/>
          <a:p>
            <a:r>
              <a:rPr lang="en-US" sz="3600" baseline="30000">
                <a:solidFill>
                  <a:srgbClr val="000000"/>
                </a:solidFill>
              </a:rPr>
              <a:t>Chews the cud</a:t>
            </a:r>
            <a:endParaRPr lang="en-US" baseline="30000">
              <a:solidFill>
                <a:srgbClr val="000000"/>
              </a:solidFill>
            </a:endParaRPr>
          </a:p>
        </p:txBody>
      </p:sp>
      <p:sp>
        <p:nvSpPr>
          <p:cNvPr id="162824" name="Rectangle 8"/>
          <p:cNvSpPr>
            <a:spLocks noChangeArrowheads="1"/>
          </p:cNvSpPr>
          <p:nvPr/>
        </p:nvSpPr>
        <p:spPr bwMode="auto">
          <a:xfrm>
            <a:off x="4014788" y="5991225"/>
            <a:ext cx="2968625" cy="457200"/>
          </a:xfrm>
          <a:prstGeom prst="rect">
            <a:avLst/>
          </a:prstGeom>
          <a:noFill/>
          <a:ln w="9525">
            <a:noFill/>
            <a:miter lim="800000"/>
            <a:headEnd/>
            <a:tailEnd/>
          </a:ln>
        </p:spPr>
        <p:txBody>
          <a:bodyPr wrap="none">
            <a:prstTxWarp prst="textNoShape">
              <a:avLst/>
            </a:prstTxWarp>
            <a:spAutoFit/>
          </a:bodyPr>
          <a:lstStyle/>
          <a:p>
            <a:r>
              <a:rPr lang="en-US" sz="3600" baseline="30000">
                <a:solidFill>
                  <a:srgbClr val="000000"/>
                </a:solidFill>
              </a:rPr>
              <a:t>= No good (to eat…)</a:t>
            </a:r>
            <a:endParaRPr lang="en-US" baseline="30000">
              <a:solidFill>
                <a:srgbClr val="000000"/>
              </a:solidFill>
            </a:endParaRPr>
          </a:p>
        </p:txBody>
      </p:sp>
      <p:sp>
        <p:nvSpPr>
          <p:cNvPr id="9" name="Slide Number Placeholder 8"/>
          <p:cNvSpPr>
            <a:spLocks noGrp="1"/>
          </p:cNvSpPr>
          <p:nvPr>
            <p:ph type="sldNum" sz="quarter" idx="12"/>
          </p:nvPr>
        </p:nvSpPr>
        <p:spPr/>
        <p:txBody>
          <a:bodyPr/>
          <a:lstStyle/>
          <a:p>
            <a:pPr>
              <a:defRPr/>
            </a:pPr>
            <a:fld id="{1FE95F59-B3B4-E34C-A2EA-04C060386DAD}" type="slidenum">
              <a:rPr lang="en-US" smtClean="0"/>
              <a:pPr>
                <a:defRPr/>
              </a:pPr>
              <a:t>90</a:t>
            </a:fld>
            <a:endParaRPr lang="en-US"/>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1957388" y="193675"/>
            <a:ext cx="5205412" cy="457200"/>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Nitrogen metabolism in fermenters</a:t>
            </a:r>
          </a:p>
        </p:txBody>
      </p:sp>
      <p:pic>
        <p:nvPicPr>
          <p:cNvPr id="164867" name="Picture 3"/>
          <p:cNvPicPr>
            <a:picLocks noChangeAspect="1" noChangeArrowheads="1"/>
          </p:cNvPicPr>
          <p:nvPr/>
        </p:nvPicPr>
        <p:blipFill>
          <a:blip r:embed="rId3"/>
          <a:srcRect/>
          <a:stretch>
            <a:fillRect/>
          </a:stretch>
        </p:blipFill>
        <p:spPr bwMode="auto">
          <a:xfrm>
            <a:off x="0" y="990600"/>
            <a:ext cx="4800600" cy="3425825"/>
          </a:xfrm>
          <a:prstGeom prst="rect">
            <a:avLst/>
          </a:prstGeom>
          <a:noFill/>
          <a:ln w="9525">
            <a:noFill/>
            <a:miter lim="800000"/>
            <a:headEnd/>
            <a:tailEnd/>
          </a:ln>
        </p:spPr>
      </p:pic>
      <p:sp>
        <p:nvSpPr>
          <p:cNvPr id="164868" name="Rectangle 4"/>
          <p:cNvSpPr>
            <a:spLocks noChangeArrowheads="1"/>
          </p:cNvSpPr>
          <p:nvPr/>
        </p:nvSpPr>
        <p:spPr bwMode="auto">
          <a:xfrm>
            <a:off x="4937125" y="920750"/>
            <a:ext cx="3978275" cy="2225675"/>
          </a:xfrm>
          <a:prstGeom prst="rect">
            <a:avLst/>
          </a:prstGeom>
          <a:noFill/>
          <a:ln w="9525">
            <a:noFill/>
            <a:miter lim="800000"/>
            <a:headEnd/>
            <a:tailEnd/>
          </a:ln>
        </p:spPr>
        <p:txBody>
          <a:bodyPr>
            <a:prstTxWarp prst="textNoShape">
              <a:avLst/>
            </a:prstTxWarp>
            <a:spAutoFit/>
          </a:bodyPr>
          <a:lstStyle/>
          <a:p>
            <a:r>
              <a:rPr lang="en-US" sz="2000">
                <a:solidFill>
                  <a:srgbClr val="000000"/>
                </a:solidFill>
              </a:rPr>
              <a:t>Foregut fermenters are efficient in their use of protein.</a:t>
            </a:r>
          </a:p>
          <a:p>
            <a:endParaRPr lang="en-US" sz="2000">
              <a:solidFill>
                <a:srgbClr val="000000"/>
              </a:solidFill>
            </a:endParaRPr>
          </a:p>
          <a:p>
            <a:r>
              <a:rPr lang="en-US" sz="2000">
                <a:solidFill>
                  <a:srgbClr val="000000"/>
                </a:solidFill>
              </a:rPr>
              <a:t>-They can use bacterial protein  with high biological value and they recycle nitrogen.</a:t>
            </a:r>
            <a:endParaRPr lang="en-US">
              <a:solidFill>
                <a:srgbClr val="000000"/>
              </a:solidFill>
            </a:endParaRPr>
          </a:p>
        </p:txBody>
      </p:sp>
      <p:sp>
        <p:nvSpPr>
          <p:cNvPr id="164869" name="Rectangle 5"/>
          <p:cNvSpPr>
            <a:spLocks noChangeArrowheads="1"/>
          </p:cNvSpPr>
          <p:nvPr/>
        </p:nvSpPr>
        <p:spPr bwMode="auto">
          <a:xfrm>
            <a:off x="228600" y="4641850"/>
            <a:ext cx="8643938" cy="1920875"/>
          </a:xfrm>
          <a:prstGeom prst="rect">
            <a:avLst/>
          </a:prstGeom>
          <a:noFill/>
          <a:ln w="9525">
            <a:noFill/>
            <a:miter lim="800000"/>
            <a:headEnd/>
            <a:tailEnd/>
          </a:ln>
        </p:spPr>
        <p:txBody>
          <a:bodyPr>
            <a:prstTxWarp prst="textNoShape">
              <a:avLst/>
            </a:prstTxWarp>
            <a:spAutoFit/>
          </a:bodyPr>
          <a:lstStyle/>
          <a:p>
            <a:r>
              <a:rPr lang="en-US" sz="2000">
                <a:solidFill>
                  <a:srgbClr val="000000"/>
                </a:solidFill>
              </a:rPr>
              <a:t>The deamination of amino acids yields ammonia which is transformed into urea in the liver and kidney. A fraction of all urea is excreted in urine, a fraction is delivered directly to the rumen, and a fraction is delivered to the rumen through saliva. Urea is transformed into ammonia by bacterial ureases and used to synthesize protein by bacteria. The cow, then, can assimilate these microorganisms. </a:t>
            </a:r>
          </a:p>
        </p:txBody>
      </p:sp>
      <p:sp>
        <p:nvSpPr>
          <p:cNvPr id="164870" name="Rectangle 6"/>
          <p:cNvSpPr>
            <a:spLocks noChangeArrowheads="1"/>
          </p:cNvSpPr>
          <p:nvPr/>
        </p:nvSpPr>
        <p:spPr bwMode="auto">
          <a:xfrm>
            <a:off x="5105400" y="3886200"/>
            <a:ext cx="2817813" cy="457200"/>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Nitrogen recycling</a:t>
            </a:r>
          </a:p>
        </p:txBody>
      </p:sp>
      <p:sp>
        <p:nvSpPr>
          <p:cNvPr id="7" name="Slide Number Placeholder 6"/>
          <p:cNvSpPr>
            <a:spLocks noGrp="1"/>
          </p:cNvSpPr>
          <p:nvPr>
            <p:ph type="sldNum" sz="quarter" idx="12"/>
          </p:nvPr>
        </p:nvSpPr>
        <p:spPr/>
        <p:txBody>
          <a:bodyPr/>
          <a:lstStyle/>
          <a:p>
            <a:pPr>
              <a:defRPr/>
            </a:pPr>
            <a:fld id="{1FE95F59-B3B4-E34C-A2EA-04C060386DAD}" type="slidenum">
              <a:rPr lang="en-US" smtClean="0"/>
              <a:pPr>
                <a:defRPr/>
              </a:pPr>
              <a:t>91</a:t>
            </a:fld>
            <a:endParaRPr lang="en-US"/>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p:cNvPicPr>
            <a:picLocks noChangeAspect="1" noChangeArrowheads="1"/>
          </p:cNvPicPr>
          <p:nvPr/>
        </p:nvPicPr>
        <p:blipFill>
          <a:blip r:embed="rId3"/>
          <a:srcRect/>
          <a:stretch>
            <a:fillRect/>
          </a:stretch>
        </p:blipFill>
        <p:spPr bwMode="auto">
          <a:xfrm>
            <a:off x="5715000" y="2438400"/>
            <a:ext cx="3048000" cy="2382838"/>
          </a:xfrm>
          <a:prstGeom prst="rect">
            <a:avLst/>
          </a:prstGeom>
          <a:noFill/>
          <a:ln w="9525">
            <a:noFill/>
            <a:miter lim="800000"/>
            <a:headEnd/>
            <a:tailEnd/>
          </a:ln>
        </p:spPr>
      </p:pic>
      <p:sp>
        <p:nvSpPr>
          <p:cNvPr id="166915" name="Rectangle 3"/>
          <p:cNvSpPr>
            <a:spLocks noChangeArrowheads="1"/>
          </p:cNvSpPr>
          <p:nvPr/>
        </p:nvSpPr>
        <p:spPr bwMode="auto">
          <a:xfrm>
            <a:off x="0" y="384175"/>
            <a:ext cx="8915400" cy="5568950"/>
          </a:xfrm>
          <a:prstGeom prst="rect">
            <a:avLst/>
          </a:prstGeom>
          <a:noFill/>
          <a:ln w="9525">
            <a:noFill/>
            <a:miter lim="800000"/>
            <a:headEnd/>
            <a:tailEnd/>
          </a:ln>
        </p:spPr>
        <p:txBody>
          <a:bodyPr>
            <a:prstTxWarp prst="textNoShape">
              <a:avLst/>
            </a:prstTxWarp>
            <a:spAutoFit/>
          </a:bodyPr>
          <a:lstStyle/>
          <a:p>
            <a:r>
              <a:rPr lang="en-US">
                <a:solidFill>
                  <a:srgbClr val="000000"/>
                </a:solidFill>
              </a:rPr>
              <a:t>Many mammals (and birds and reptiles) show hindgut fermentation. The reliance on fermentation as an energy source varies significantly (why??).</a:t>
            </a:r>
          </a:p>
          <a:p>
            <a:endParaRPr lang="en-US">
              <a:solidFill>
                <a:srgbClr val="000000"/>
              </a:solidFill>
            </a:endParaRPr>
          </a:p>
          <a:p>
            <a:endParaRPr lang="en-US">
              <a:solidFill>
                <a:srgbClr val="000000"/>
              </a:solidFill>
            </a:endParaRPr>
          </a:p>
          <a:p>
            <a:r>
              <a:rPr lang="en-US" u="sng">
                <a:solidFill>
                  <a:srgbClr val="000000"/>
                </a:solidFill>
              </a:rPr>
              <a:t>Herbivores		     Omnivores</a:t>
            </a:r>
            <a:endParaRPr lang="en-US">
              <a:solidFill>
                <a:srgbClr val="000000"/>
              </a:solidFill>
            </a:endParaRPr>
          </a:p>
          <a:p>
            <a:r>
              <a:rPr lang="en-US">
                <a:solidFill>
                  <a:srgbClr val="000000"/>
                </a:solidFill>
              </a:rPr>
              <a:t>Rabbit 30-40%		Pig 9-23%</a:t>
            </a:r>
          </a:p>
          <a:p>
            <a:r>
              <a:rPr lang="en-US">
                <a:solidFill>
                  <a:srgbClr val="000000"/>
                </a:solidFill>
              </a:rPr>
              <a:t>Wombat 30%		Human 6-9%</a:t>
            </a:r>
          </a:p>
          <a:p>
            <a:r>
              <a:rPr lang="en-US">
                <a:solidFill>
                  <a:srgbClr val="000000"/>
                </a:solidFill>
              </a:rPr>
              <a:t>Howler Monkeys 31%	Rat 5%</a:t>
            </a:r>
          </a:p>
          <a:p>
            <a:r>
              <a:rPr lang="en-US">
                <a:solidFill>
                  <a:srgbClr val="000000"/>
                </a:solidFill>
              </a:rPr>
              <a:t>Horses 30%</a:t>
            </a:r>
          </a:p>
          <a:p>
            <a:r>
              <a:rPr lang="en-US">
                <a:solidFill>
                  <a:srgbClr val="000000"/>
                </a:solidFill>
              </a:rPr>
              <a:t>Beaver 10%</a:t>
            </a:r>
          </a:p>
          <a:p>
            <a:r>
              <a:rPr lang="en-US">
                <a:solidFill>
                  <a:srgbClr val="000000"/>
                </a:solidFill>
              </a:rPr>
              <a:t>Porcupine 10%</a:t>
            </a:r>
          </a:p>
          <a:p>
            <a:endParaRPr lang="en-US">
              <a:solidFill>
                <a:srgbClr val="000000"/>
              </a:solidFill>
            </a:endParaRPr>
          </a:p>
          <a:p>
            <a:r>
              <a:rPr lang="en-US">
                <a:solidFill>
                  <a:srgbClr val="000000"/>
                </a:solidFill>
              </a:rPr>
              <a:t>Hindgut fermentation takes place in either the large intestine or the caecum (or in both).</a:t>
            </a:r>
          </a:p>
        </p:txBody>
      </p:sp>
      <p:sp>
        <p:nvSpPr>
          <p:cNvPr id="4" name="Slide Number Placeholder 3"/>
          <p:cNvSpPr>
            <a:spLocks noGrp="1"/>
          </p:cNvSpPr>
          <p:nvPr>
            <p:ph type="sldNum" sz="quarter" idx="12"/>
          </p:nvPr>
        </p:nvSpPr>
        <p:spPr/>
        <p:txBody>
          <a:bodyPr/>
          <a:lstStyle/>
          <a:p>
            <a:pPr>
              <a:defRPr/>
            </a:pPr>
            <a:fld id="{1FE95F59-B3B4-E34C-A2EA-04C060386DAD}" type="slidenum">
              <a:rPr lang="en-US" smtClean="0"/>
              <a:pPr>
                <a:defRPr/>
              </a:pPr>
              <a:t>92</a:t>
            </a:fld>
            <a:endParaRPr lang="en-US"/>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a:blip r:embed="rId3"/>
          <a:srcRect/>
          <a:stretch>
            <a:fillRect/>
          </a:stretch>
        </p:blipFill>
        <p:spPr bwMode="auto">
          <a:xfrm>
            <a:off x="1371600" y="838200"/>
            <a:ext cx="6172200" cy="2817813"/>
          </a:xfrm>
          <a:prstGeom prst="rect">
            <a:avLst/>
          </a:prstGeom>
          <a:noFill/>
          <a:ln w="9525">
            <a:noFill/>
            <a:miter lim="800000"/>
            <a:headEnd/>
            <a:tailEnd/>
          </a:ln>
        </p:spPr>
      </p:pic>
      <p:sp>
        <p:nvSpPr>
          <p:cNvPr id="168963" name="Rectangle 3"/>
          <p:cNvSpPr>
            <a:spLocks noChangeArrowheads="1"/>
          </p:cNvSpPr>
          <p:nvPr/>
        </p:nvSpPr>
        <p:spPr bwMode="auto">
          <a:xfrm>
            <a:off x="990600" y="3733800"/>
            <a:ext cx="7315200" cy="1616075"/>
          </a:xfrm>
          <a:prstGeom prst="rect">
            <a:avLst/>
          </a:prstGeom>
          <a:noFill/>
          <a:ln w="9525">
            <a:noFill/>
            <a:miter lim="800000"/>
            <a:headEnd/>
            <a:tailEnd/>
          </a:ln>
        </p:spPr>
        <p:txBody>
          <a:bodyPr>
            <a:prstTxWarp prst="textNoShape">
              <a:avLst/>
            </a:prstTxWarp>
            <a:spAutoFit/>
          </a:bodyPr>
          <a:lstStyle/>
          <a:p>
            <a:r>
              <a:rPr lang="en-US" sz="2000">
                <a:solidFill>
                  <a:srgbClr val="000000"/>
                </a:solidFill>
              </a:rPr>
              <a:t>Hindgut fermenters also show nitrogen recycling.</a:t>
            </a:r>
          </a:p>
          <a:p>
            <a:endParaRPr lang="en-US" sz="2000">
              <a:solidFill>
                <a:srgbClr val="000000"/>
              </a:solidFill>
            </a:endParaRPr>
          </a:p>
          <a:p>
            <a:r>
              <a:rPr lang="en-US" sz="2000">
                <a:solidFill>
                  <a:srgbClr val="000000"/>
                </a:solidFill>
              </a:rPr>
              <a:t>However, because there is no abomasum after the large intestine, hindgut fermenters can lose the nutrients produced by bacteria to feces….</a:t>
            </a:r>
          </a:p>
        </p:txBody>
      </p:sp>
      <p:sp>
        <p:nvSpPr>
          <p:cNvPr id="4" name="Slide Number Placeholder 3"/>
          <p:cNvSpPr>
            <a:spLocks noGrp="1"/>
          </p:cNvSpPr>
          <p:nvPr>
            <p:ph type="sldNum" sz="quarter" idx="12"/>
          </p:nvPr>
        </p:nvSpPr>
        <p:spPr/>
        <p:txBody>
          <a:bodyPr/>
          <a:lstStyle/>
          <a:p>
            <a:pPr>
              <a:defRPr/>
            </a:pPr>
            <a:fld id="{1FE95F59-B3B4-E34C-A2EA-04C060386DAD}" type="slidenum">
              <a:rPr lang="en-US" smtClean="0"/>
              <a:pPr>
                <a:defRPr/>
              </a:pPr>
              <a:t>93</a:t>
            </a:fld>
            <a:endParaRPr lang="en-US"/>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ChangeArrowheads="1"/>
          </p:cNvSpPr>
          <p:nvPr/>
        </p:nvSpPr>
        <p:spPr bwMode="auto">
          <a:xfrm>
            <a:off x="0" y="152400"/>
            <a:ext cx="8915400" cy="2014538"/>
          </a:xfrm>
          <a:prstGeom prst="rect">
            <a:avLst/>
          </a:prstGeom>
          <a:noFill/>
          <a:ln w="9525">
            <a:noFill/>
            <a:miter lim="800000"/>
            <a:headEnd/>
            <a:tailEnd/>
          </a:ln>
        </p:spPr>
        <p:txBody>
          <a:bodyPr>
            <a:prstTxWarp prst="textNoShape">
              <a:avLst/>
            </a:prstTxWarp>
            <a:spAutoFit/>
          </a:bodyPr>
          <a:lstStyle/>
          <a:p>
            <a:r>
              <a:rPr lang="en-US" sz="1800">
                <a:solidFill>
                  <a:srgbClr val="000000"/>
                </a:solidFill>
              </a:rPr>
              <a:t>To solve this problem many hindgut fermenters eat their own feces. 		Many hindgut fermenters use</a:t>
            </a:r>
          </a:p>
          <a:p>
            <a:pPr algn="ctr"/>
            <a:r>
              <a:rPr lang="en-US" sz="1800">
                <a:solidFill>
                  <a:srgbClr val="000000"/>
                </a:solidFill>
              </a:rPr>
              <a:t>Coprophagy=feces ingestion</a:t>
            </a:r>
          </a:p>
          <a:p>
            <a:pPr algn="ctr"/>
            <a:r>
              <a:rPr lang="en-US" sz="1800">
                <a:solidFill>
                  <a:srgbClr val="000000"/>
                </a:solidFill>
              </a:rPr>
              <a:t> (hamsters, koalas, rats, guinea pigs, lemurs…among others)</a:t>
            </a:r>
          </a:p>
          <a:p>
            <a:pPr algn="ctr"/>
            <a:r>
              <a:rPr lang="en-US" sz="1800">
                <a:solidFill>
                  <a:srgbClr val="000000"/>
                </a:solidFill>
              </a:rPr>
              <a:t>and</a:t>
            </a:r>
          </a:p>
          <a:p>
            <a:pPr algn="ctr"/>
            <a:r>
              <a:rPr lang="en-US" sz="1800">
                <a:solidFill>
                  <a:srgbClr val="000000"/>
                </a:solidFill>
              </a:rPr>
              <a:t>Cecotrophy =ingestion of cecotrophs (fecal pellets produced by the cecum)</a:t>
            </a:r>
          </a:p>
          <a:p>
            <a:pPr algn="ctr"/>
            <a:r>
              <a:rPr lang="en-US" sz="1800">
                <a:solidFill>
                  <a:srgbClr val="000000"/>
                </a:solidFill>
              </a:rPr>
              <a:t>(rabbits, ground squirrels, beavers)</a:t>
            </a:r>
            <a:r>
              <a:rPr lang="en-US">
                <a:solidFill>
                  <a:srgbClr val="000000"/>
                </a:solidFill>
              </a:rPr>
              <a:t>  </a:t>
            </a:r>
          </a:p>
        </p:txBody>
      </p:sp>
      <p:pic>
        <p:nvPicPr>
          <p:cNvPr id="171011" name="Picture 3"/>
          <p:cNvPicPr>
            <a:picLocks noChangeAspect="1" noChangeArrowheads="1"/>
          </p:cNvPicPr>
          <p:nvPr/>
        </p:nvPicPr>
        <p:blipFill>
          <a:blip r:embed="rId3"/>
          <a:srcRect/>
          <a:stretch>
            <a:fillRect/>
          </a:stretch>
        </p:blipFill>
        <p:spPr bwMode="auto">
          <a:xfrm>
            <a:off x="0" y="2535238"/>
            <a:ext cx="4395788" cy="4322762"/>
          </a:xfrm>
          <a:prstGeom prst="rect">
            <a:avLst/>
          </a:prstGeom>
          <a:noFill/>
          <a:ln w="9525">
            <a:noFill/>
            <a:miter lim="800000"/>
            <a:headEnd/>
            <a:tailEnd/>
          </a:ln>
        </p:spPr>
      </p:pic>
      <p:sp>
        <p:nvSpPr>
          <p:cNvPr id="171012" name="Rectangle 4"/>
          <p:cNvSpPr>
            <a:spLocks noChangeArrowheads="1"/>
          </p:cNvSpPr>
          <p:nvPr/>
        </p:nvSpPr>
        <p:spPr bwMode="auto">
          <a:xfrm>
            <a:off x="4532313" y="2636838"/>
            <a:ext cx="4611687" cy="3113087"/>
          </a:xfrm>
          <a:prstGeom prst="rect">
            <a:avLst/>
          </a:prstGeom>
          <a:noFill/>
          <a:ln w="9525">
            <a:noFill/>
            <a:miter lim="800000"/>
            <a:headEnd/>
            <a:tailEnd/>
          </a:ln>
        </p:spPr>
        <p:txBody>
          <a:bodyPr>
            <a:prstTxWarp prst="textNoShape">
              <a:avLst/>
            </a:prstTxWarp>
            <a:spAutoFit/>
          </a:bodyPr>
          <a:lstStyle/>
          <a:p>
            <a:r>
              <a:rPr lang="en-US" sz="1800">
                <a:solidFill>
                  <a:srgbClr val="000000"/>
                </a:solidFill>
              </a:rPr>
              <a:t>The contents of the cecum are enriched in bacteria, water, and solubles as a result of a process called “colonic separation”.</a:t>
            </a:r>
          </a:p>
          <a:p>
            <a:endParaRPr lang="en-US" sz="1800">
              <a:solidFill>
                <a:srgbClr val="000000"/>
              </a:solidFill>
            </a:endParaRPr>
          </a:p>
          <a:p>
            <a:r>
              <a:rPr lang="en-US" sz="1800">
                <a:solidFill>
                  <a:srgbClr val="000000"/>
                </a:solidFill>
              </a:rPr>
              <a:t>The fibrous undigested large particles are shunted to the colon. Water, small particles, and soluble materials are transported into the cecum. The contents of the cecum are voided regularly and consumed.</a:t>
            </a:r>
          </a:p>
        </p:txBody>
      </p:sp>
      <p:sp>
        <p:nvSpPr>
          <p:cNvPr id="5" name="Slide Number Placeholder 4"/>
          <p:cNvSpPr>
            <a:spLocks noGrp="1"/>
          </p:cNvSpPr>
          <p:nvPr>
            <p:ph type="sldNum" sz="quarter" idx="12"/>
          </p:nvPr>
        </p:nvSpPr>
        <p:spPr/>
        <p:txBody>
          <a:bodyPr/>
          <a:lstStyle/>
          <a:p>
            <a:pPr>
              <a:defRPr/>
            </a:pPr>
            <a:fld id="{1FE95F59-B3B4-E34C-A2EA-04C060386DAD}" type="slidenum">
              <a:rPr lang="en-US" smtClean="0"/>
              <a:pPr>
                <a:defRPr/>
              </a:pPr>
              <a:t>94</a:t>
            </a:fld>
            <a:endParaRPr lang="en-US"/>
          </a:p>
        </p:txBody>
      </p:sp>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ChangeArrowheads="1"/>
          </p:cNvSpPr>
          <p:nvPr/>
        </p:nvSpPr>
        <p:spPr bwMode="auto">
          <a:xfrm>
            <a:off x="457200" y="609600"/>
            <a:ext cx="5534025" cy="1800225"/>
          </a:xfrm>
          <a:prstGeom prst="rect">
            <a:avLst/>
          </a:prstGeom>
          <a:noFill/>
          <a:ln w="9525">
            <a:noFill/>
            <a:miter lim="800000"/>
            <a:headEnd/>
            <a:tailEnd/>
          </a:ln>
        </p:spPr>
        <p:txBody>
          <a:bodyPr>
            <a:prstTxWarp prst="textNoShape">
              <a:avLst/>
            </a:prstTxWarp>
            <a:spAutoFit/>
          </a:bodyPr>
          <a:lstStyle/>
          <a:p>
            <a:r>
              <a:rPr lang="en-US" sz="2800" b="1">
                <a:solidFill>
                  <a:srgbClr val="000000"/>
                </a:solidFill>
                <a:latin typeface="Helvetica-Bold" charset="0"/>
              </a:rPr>
              <a:t>11:6</a:t>
            </a:r>
            <a:r>
              <a:rPr lang="en-US" sz="2800">
                <a:solidFill>
                  <a:srgbClr val="000000"/>
                </a:solidFill>
                <a:latin typeface="Helvetica" charset="0"/>
              </a:rPr>
              <a:t> And the hare because he cheweth the cud, but divideth not the (cloven?) hoof; he is  unclean unto you.</a:t>
            </a:r>
            <a:endParaRPr lang="en-US">
              <a:solidFill>
                <a:srgbClr val="000000"/>
              </a:solidFill>
              <a:latin typeface="Helvetica" charset="0"/>
            </a:endParaRPr>
          </a:p>
        </p:txBody>
      </p:sp>
      <p:sp>
        <p:nvSpPr>
          <p:cNvPr id="173059" name="Rectangle 3"/>
          <p:cNvSpPr>
            <a:spLocks noChangeArrowheads="1"/>
          </p:cNvSpPr>
          <p:nvPr/>
        </p:nvSpPr>
        <p:spPr bwMode="auto">
          <a:xfrm>
            <a:off x="1676400" y="228600"/>
            <a:ext cx="5435600" cy="457200"/>
          </a:xfrm>
          <a:prstGeom prst="rect">
            <a:avLst/>
          </a:prstGeom>
          <a:noFill/>
          <a:ln w="9525">
            <a:noFill/>
            <a:miter lim="800000"/>
            <a:headEnd/>
            <a:tailEnd/>
          </a:ln>
        </p:spPr>
        <p:txBody>
          <a:bodyPr wrap="none">
            <a:prstTxWarp prst="textNoShape">
              <a:avLst/>
            </a:prstTxWarp>
            <a:spAutoFit/>
          </a:bodyPr>
          <a:lstStyle/>
          <a:p>
            <a:r>
              <a:rPr lang="en-US" sz="3600" baseline="30000">
                <a:solidFill>
                  <a:srgbClr val="000000"/>
                </a:solidFill>
              </a:rPr>
              <a:t>The Bible as a source of hypothesis…</a:t>
            </a:r>
            <a:endParaRPr lang="en-US" baseline="30000">
              <a:solidFill>
                <a:srgbClr val="000000"/>
              </a:solidFill>
            </a:endParaRPr>
          </a:p>
        </p:txBody>
      </p:sp>
      <p:pic>
        <p:nvPicPr>
          <p:cNvPr id="173060" name="Picture 4"/>
          <p:cNvPicPr>
            <a:picLocks noChangeAspect="1" noChangeArrowheads="1"/>
          </p:cNvPicPr>
          <p:nvPr/>
        </p:nvPicPr>
        <p:blipFill>
          <a:blip r:embed="rId3"/>
          <a:srcRect/>
          <a:stretch>
            <a:fillRect/>
          </a:stretch>
        </p:blipFill>
        <p:spPr bwMode="auto">
          <a:xfrm>
            <a:off x="2133600" y="3200400"/>
            <a:ext cx="990600" cy="1511300"/>
          </a:xfrm>
          <a:prstGeom prst="rect">
            <a:avLst/>
          </a:prstGeom>
          <a:noFill/>
          <a:ln w="9525">
            <a:noFill/>
            <a:miter lim="800000"/>
            <a:headEnd/>
            <a:tailEnd/>
          </a:ln>
        </p:spPr>
      </p:pic>
      <p:sp>
        <p:nvSpPr>
          <p:cNvPr id="173061" name="Rectangle 5"/>
          <p:cNvSpPr>
            <a:spLocks noChangeArrowheads="1"/>
          </p:cNvSpPr>
          <p:nvPr/>
        </p:nvSpPr>
        <p:spPr bwMode="auto">
          <a:xfrm>
            <a:off x="152400" y="5105400"/>
            <a:ext cx="5564188" cy="519113"/>
          </a:xfrm>
          <a:prstGeom prst="rect">
            <a:avLst/>
          </a:prstGeom>
          <a:noFill/>
          <a:ln w="9525">
            <a:noFill/>
            <a:miter lim="800000"/>
            <a:headEnd/>
            <a:tailEnd/>
          </a:ln>
        </p:spPr>
        <p:txBody>
          <a:bodyPr wrap="none">
            <a:prstTxWarp prst="textNoShape">
              <a:avLst/>
            </a:prstTxWarp>
            <a:spAutoFit/>
          </a:bodyPr>
          <a:lstStyle/>
          <a:p>
            <a:r>
              <a:rPr lang="en-US" sz="2800">
                <a:solidFill>
                  <a:srgbClr val="000000"/>
                </a:solidFill>
                <a:latin typeface="Helvetica" charset="0"/>
              </a:rPr>
              <a:t>divideth not the (cloven?) hoof? √</a:t>
            </a:r>
          </a:p>
        </p:txBody>
      </p:sp>
      <p:sp>
        <p:nvSpPr>
          <p:cNvPr id="142342" name="Rectangle 6"/>
          <p:cNvSpPr>
            <a:spLocks noChangeArrowheads="1"/>
          </p:cNvSpPr>
          <p:nvPr/>
        </p:nvSpPr>
        <p:spPr bwMode="auto">
          <a:xfrm>
            <a:off x="4953000" y="2514600"/>
            <a:ext cx="3929063" cy="1373188"/>
          </a:xfrm>
          <a:prstGeom prst="rect">
            <a:avLst/>
          </a:prstGeom>
          <a:noFill/>
          <a:ln w="9525">
            <a:noFill/>
            <a:miter lim="800000"/>
            <a:headEnd/>
            <a:tailEnd/>
          </a:ln>
        </p:spPr>
        <p:txBody>
          <a:bodyPr wrap="none">
            <a:prstTxWarp prst="textNoShape">
              <a:avLst/>
            </a:prstTxWarp>
            <a:spAutoFit/>
          </a:bodyPr>
          <a:lstStyle/>
          <a:p>
            <a:r>
              <a:rPr lang="en-US" sz="2800">
                <a:solidFill>
                  <a:srgbClr val="000000"/>
                </a:solidFill>
                <a:latin typeface="Helvetica" charset="0"/>
              </a:rPr>
              <a:t>cheweth the cud? </a:t>
            </a:r>
          </a:p>
          <a:p>
            <a:r>
              <a:rPr lang="en-US" sz="2800">
                <a:solidFill>
                  <a:srgbClr val="000000"/>
                </a:solidFill>
              </a:rPr>
              <a:t>Nope. Eateth its poop!</a:t>
            </a:r>
          </a:p>
          <a:p>
            <a:r>
              <a:rPr lang="en-US" sz="2800">
                <a:solidFill>
                  <a:srgbClr val="000000"/>
                </a:solidFill>
              </a:rPr>
              <a:t>(doeth not cheweth it)</a:t>
            </a:r>
          </a:p>
        </p:txBody>
      </p:sp>
      <p:sp>
        <p:nvSpPr>
          <p:cNvPr id="173063" name="Rectangle 7"/>
          <p:cNvSpPr>
            <a:spLocks noChangeArrowheads="1"/>
          </p:cNvSpPr>
          <p:nvPr/>
        </p:nvSpPr>
        <p:spPr bwMode="auto">
          <a:xfrm>
            <a:off x="7502525" y="5597525"/>
            <a:ext cx="184150" cy="457200"/>
          </a:xfrm>
          <a:prstGeom prst="rect">
            <a:avLst/>
          </a:prstGeom>
          <a:noFill/>
          <a:ln w="9525">
            <a:noFill/>
            <a:miter lim="800000"/>
            <a:headEnd/>
            <a:tailEnd/>
          </a:ln>
        </p:spPr>
        <p:txBody>
          <a:bodyPr wrap="none">
            <a:prstTxWarp prst="textNoShape">
              <a:avLst/>
            </a:prstTxWarp>
            <a:spAutoFit/>
          </a:bodyPr>
          <a:lstStyle/>
          <a:p>
            <a:endParaRPr lang="es-ES_tradnl"/>
          </a:p>
        </p:txBody>
      </p:sp>
      <p:pic>
        <p:nvPicPr>
          <p:cNvPr id="173064" name="Picture 9"/>
          <p:cNvPicPr>
            <a:picLocks noChangeAspect="1" noChangeArrowheads="1"/>
          </p:cNvPicPr>
          <p:nvPr/>
        </p:nvPicPr>
        <p:blipFill>
          <a:blip r:embed="rId4"/>
          <a:srcRect/>
          <a:stretch>
            <a:fillRect/>
          </a:stretch>
        </p:blipFill>
        <p:spPr bwMode="auto">
          <a:xfrm>
            <a:off x="6553200" y="1447800"/>
            <a:ext cx="1117600" cy="1068388"/>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1FE95F59-B3B4-E34C-A2EA-04C060386DAD}" type="slidenum">
              <a:rPr lang="en-US" smtClean="0"/>
              <a:pPr>
                <a:defRPr/>
              </a:pPr>
              <a:t>95</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23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23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234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2"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457200" y="457200"/>
            <a:ext cx="8413750" cy="4108450"/>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Cecotrophs are rich in bacteria and nutrients</a:t>
            </a:r>
          </a:p>
          <a:p>
            <a:endParaRPr lang="en-US">
              <a:solidFill>
                <a:srgbClr val="000000"/>
              </a:solidFill>
            </a:endParaRPr>
          </a:p>
          <a:p>
            <a:r>
              <a:rPr lang="en-US">
                <a:solidFill>
                  <a:srgbClr val="000000"/>
                </a:solidFill>
              </a:rPr>
              <a:t>		Cecotrophs            Feces</a:t>
            </a:r>
          </a:p>
          <a:p>
            <a:r>
              <a:rPr lang="en-US">
                <a:solidFill>
                  <a:srgbClr val="000000"/>
                </a:solidFill>
              </a:rPr>
              <a:t>Protein	18.6%		&gt;	7.0%</a:t>
            </a:r>
          </a:p>
          <a:p>
            <a:r>
              <a:rPr lang="en-US">
                <a:solidFill>
                  <a:srgbClr val="000000"/>
                </a:solidFill>
              </a:rPr>
              <a:t>Phosphorous	1.54%	 &gt;		0.98</a:t>
            </a:r>
          </a:p>
          <a:p>
            <a:r>
              <a:rPr lang="en-US">
                <a:solidFill>
                  <a:srgbClr val="000000"/>
                </a:solidFill>
              </a:rPr>
              <a:t>Bacteria	 142 	&gt;		31			</a:t>
            </a:r>
          </a:p>
          <a:p>
            <a:r>
              <a:rPr lang="en-US">
                <a:solidFill>
                  <a:srgbClr val="000000"/>
                </a:solidFill>
              </a:rPr>
              <a:t>(10</a:t>
            </a:r>
            <a:r>
              <a:rPr lang="en-US" baseline="30000">
                <a:solidFill>
                  <a:srgbClr val="000000"/>
                </a:solidFill>
              </a:rPr>
              <a:t>10</a:t>
            </a:r>
            <a:r>
              <a:rPr lang="en-US">
                <a:solidFill>
                  <a:srgbClr val="000000"/>
                </a:solidFill>
              </a:rPr>
              <a:t>/g)</a:t>
            </a:r>
          </a:p>
          <a:p>
            <a:r>
              <a:rPr lang="en-US">
                <a:solidFill>
                  <a:srgbClr val="000000"/>
                </a:solidFill>
              </a:rPr>
              <a:t>VFAs		 180 	&gt;		45				</a:t>
            </a:r>
          </a:p>
          <a:p>
            <a:r>
              <a:rPr lang="en-US">
                <a:solidFill>
                  <a:srgbClr val="000000"/>
                </a:solidFill>
              </a:rPr>
              <a:t>(mMol/Kg)</a:t>
            </a:r>
          </a:p>
          <a:p>
            <a:endParaRPr lang="en-US">
              <a:solidFill>
                <a:srgbClr val="000000"/>
              </a:solidFill>
            </a:endParaRPr>
          </a:p>
          <a:p>
            <a:r>
              <a:rPr lang="en-US">
                <a:solidFill>
                  <a:srgbClr val="000000"/>
                </a:solidFill>
              </a:rPr>
              <a:t>Fiber		17.8	  &lt;	 	29.6%</a:t>
            </a:r>
          </a:p>
        </p:txBody>
      </p:sp>
      <p:sp>
        <p:nvSpPr>
          <p:cNvPr id="175107" name="Rectangle 3"/>
          <p:cNvSpPr>
            <a:spLocks noChangeArrowheads="1"/>
          </p:cNvSpPr>
          <p:nvPr/>
        </p:nvSpPr>
        <p:spPr bwMode="auto">
          <a:xfrm>
            <a:off x="533400" y="5638800"/>
            <a:ext cx="4899025" cy="822325"/>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Data for rabbits		Yummy!</a:t>
            </a:r>
          </a:p>
          <a:p>
            <a:endParaRPr lang="en-US">
              <a:solidFill>
                <a:srgbClr val="000000"/>
              </a:solidFill>
            </a:endParaRPr>
          </a:p>
        </p:txBody>
      </p:sp>
      <p:pic>
        <p:nvPicPr>
          <p:cNvPr id="175108" name="Picture 4"/>
          <p:cNvPicPr>
            <a:picLocks noChangeAspect="1" noChangeArrowheads="1"/>
          </p:cNvPicPr>
          <p:nvPr/>
        </p:nvPicPr>
        <p:blipFill>
          <a:blip r:embed="rId3"/>
          <a:srcRect/>
          <a:stretch>
            <a:fillRect/>
          </a:stretch>
        </p:blipFill>
        <p:spPr bwMode="auto">
          <a:xfrm>
            <a:off x="6083300" y="2514600"/>
            <a:ext cx="3060700" cy="2209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1FE95F59-B3B4-E34C-A2EA-04C060386DAD}" type="slidenum">
              <a:rPr lang="en-US" smtClean="0"/>
              <a:pPr>
                <a:defRPr/>
              </a:pPr>
              <a:t>96</a:t>
            </a:fld>
            <a:endParaRPr lang="en-US"/>
          </a:p>
        </p:txBody>
      </p:sp>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2971800" y="304800"/>
            <a:ext cx="2136775" cy="457200"/>
          </a:xfrm>
          <a:prstGeom prst="rect">
            <a:avLst/>
          </a:prstGeom>
          <a:noFill/>
          <a:ln w="9525">
            <a:noFill/>
            <a:miter lim="800000"/>
            <a:headEnd/>
            <a:tailEnd/>
          </a:ln>
        </p:spPr>
        <p:txBody>
          <a:bodyPr wrap="none">
            <a:prstTxWarp prst="textNoShape">
              <a:avLst/>
            </a:prstTxWarp>
            <a:spAutoFit/>
          </a:bodyPr>
          <a:lstStyle/>
          <a:p>
            <a:r>
              <a:rPr lang="en-US"/>
              <a:t>To Remember</a:t>
            </a:r>
          </a:p>
        </p:txBody>
      </p:sp>
      <p:sp>
        <p:nvSpPr>
          <p:cNvPr id="177155" name="Rectangle 3"/>
          <p:cNvSpPr>
            <a:spLocks noChangeArrowheads="1"/>
          </p:cNvSpPr>
          <p:nvPr/>
        </p:nvSpPr>
        <p:spPr bwMode="auto">
          <a:xfrm>
            <a:off x="152400" y="685800"/>
            <a:ext cx="8763000" cy="3378200"/>
          </a:xfrm>
          <a:prstGeom prst="rect">
            <a:avLst/>
          </a:prstGeom>
          <a:noFill/>
          <a:ln w="9525">
            <a:noFill/>
            <a:miter lim="800000"/>
            <a:headEnd/>
            <a:tailEnd/>
          </a:ln>
        </p:spPr>
        <p:txBody>
          <a:bodyPr>
            <a:prstTxWarp prst="textNoShape">
              <a:avLst/>
            </a:prstTxWarp>
            <a:spAutoFit/>
          </a:bodyPr>
          <a:lstStyle/>
          <a:p>
            <a:pPr marL="457200" indent="-457200">
              <a:buFont typeface="Times" charset="0"/>
              <a:buAutoNum type="arabicParenR"/>
            </a:pPr>
            <a:r>
              <a:rPr lang="en-US"/>
              <a:t>Fore-gut fermenters can recycle nitrogen. They can use waste nitrogen (urea) to “feed” bacteria, and then assimilate the high quality protein in the bacteria.</a:t>
            </a:r>
          </a:p>
          <a:p>
            <a:pPr marL="457200" indent="-457200">
              <a:buFont typeface="Times" charset="0"/>
              <a:buAutoNum type="arabicParenR"/>
            </a:pPr>
            <a:r>
              <a:rPr lang="en-US"/>
              <a:t>Hind-gut fermenters also have nitrogen recycling, but to be able to assimilate the nitrogen “recycled” into high quality protein by their bacteria, they either eat their own feces (coprophagy) or by producing specialized nutritious feces from the cecae called cecotrophs (ceotrophy). </a:t>
            </a:r>
          </a:p>
        </p:txBody>
      </p:sp>
      <p:sp>
        <p:nvSpPr>
          <p:cNvPr id="4" name="Slide Number Placeholder 3"/>
          <p:cNvSpPr>
            <a:spLocks noGrp="1"/>
          </p:cNvSpPr>
          <p:nvPr>
            <p:ph type="sldNum" sz="quarter" idx="12"/>
          </p:nvPr>
        </p:nvSpPr>
        <p:spPr/>
        <p:txBody>
          <a:bodyPr/>
          <a:lstStyle/>
          <a:p>
            <a:pPr>
              <a:defRPr/>
            </a:pPr>
            <a:fld id="{1FE95F59-B3B4-E34C-A2EA-04C060386DAD}" type="slidenum">
              <a:rPr lang="en-US" smtClean="0"/>
              <a:pPr>
                <a:defRPr/>
              </a:pPr>
              <a:t>97</a:t>
            </a:fld>
            <a:endParaRPr lang="en-US"/>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pPr eaLnBrk="1" hangingPunct="1"/>
            <a:r>
              <a:rPr lang="en-US" sz="2400">
                <a:solidFill>
                  <a:srgbClr val="000000"/>
                </a:solidFill>
                <a:latin typeface="Comic Sans MS" charset="0"/>
                <a:ea typeface="ＭＳ Ｐゴシック" charset="-128"/>
                <a:cs typeface="ＭＳ Ｐゴシック" charset="-128"/>
              </a:rPr>
              <a:t>Differences between fore- and hindgut fermenters</a:t>
            </a:r>
            <a:endParaRPr lang="en-US">
              <a:solidFill>
                <a:srgbClr val="000000"/>
              </a:solidFill>
              <a:ea typeface="ＭＳ Ｐゴシック" charset="-128"/>
              <a:cs typeface="ＭＳ Ｐゴシック" charset="-128"/>
            </a:endParaRPr>
          </a:p>
        </p:txBody>
      </p:sp>
      <p:sp>
        <p:nvSpPr>
          <p:cNvPr id="179203" name="Rectangle 3"/>
          <p:cNvSpPr>
            <a:spLocks noGrp="1" noChangeArrowheads="1"/>
          </p:cNvSpPr>
          <p:nvPr>
            <p:ph type="body" sz="half" idx="1"/>
          </p:nvPr>
        </p:nvSpPr>
        <p:spPr/>
        <p:txBody>
          <a:bodyPr/>
          <a:lstStyle/>
          <a:p>
            <a:pPr eaLnBrk="1" hangingPunct="1"/>
            <a:r>
              <a:rPr lang="en-US">
                <a:solidFill>
                  <a:srgbClr val="000000"/>
                </a:solidFill>
                <a:latin typeface="Comic Sans MS" charset="0"/>
                <a:ea typeface="ＭＳ Ｐゴシック" charset="-128"/>
                <a:cs typeface="ＭＳ Ｐゴシック" charset="-128"/>
              </a:rPr>
              <a:t>Foregut</a:t>
            </a:r>
          </a:p>
          <a:p>
            <a:pPr eaLnBrk="1" hangingPunct="1"/>
            <a:r>
              <a:rPr lang="en-US" sz="1800">
                <a:solidFill>
                  <a:srgbClr val="000000"/>
                </a:solidFill>
                <a:latin typeface="Comic Sans MS" charset="0"/>
                <a:ea typeface="ＭＳ Ｐゴシック" charset="-128"/>
                <a:cs typeface="ＭＳ Ｐゴシック" charset="-128"/>
              </a:rPr>
              <a:t>Direct availability of microbial protein and nutrients (essential FAs, vitamins)</a:t>
            </a:r>
          </a:p>
          <a:p>
            <a:pPr eaLnBrk="1" hangingPunct="1"/>
            <a:r>
              <a:rPr lang="en-US" sz="1800">
                <a:solidFill>
                  <a:srgbClr val="000000"/>
                </a:solidFill>
                <a:latin typeface="Comic Sans MS" charset="0"/>
                <a:ea typeface="ＭＳ Ｐゴシック" charset="-128"/>
                <a:cs typeface="ＭＳ Ｐゴシック" charset="-128"/>
              </a:rPr>
              <a:t>Detoxification</a:t>
            </a:r>
          </a:p>
          <a:p>
            <a:pPr eaLnBrk="1" hangingPunct="1"/>
            <a:r>
              <a:rPr lang="en-US" sz="1800">
                <a:solidFill>
                  <a:srgbClr val="000000"/>
                </a:solidFill>
                <a:latin typeface="Comic Sans MS" charset="0"/>
                <a:ea typeface="ＭＳ Ｐゴシック" charset="-128"/>
                <a:cs typeface="ＭＳ Ｐゴシック" charset="-128"/>
              </a:rPr>
              <a:t>Rumination allows particle reduction</a:t>
            </a:r>
          </a:p>
          <a:p>
            <a:pPr eaLnBrk="1" hangingPunct="1"/>
            <a:r>
              <a:rPr lang="en-US" sz="1800">
                <a:solidFill>
                  <a:srgbClr val="000000"/>
                </a:solidFill>
                <a:latin typeface="Comic Sans MS" charset="0"/>
                <a:ea typeface="ＭＳ Ｐゴシック" charset="-128"/>
                <a:cs typeface="ＭＳ Ｐゴシック" charset="-128"/>
              </a:rPr>
              <a:t>Limited availability of dietary glucose</a:t>
            </a:r>
            <a:r>
              <a:rPr lang="en-US" sz="1800">
                <a:solidFill>
                  <a:srgbClr val="000000"/>
                </a:solidFill>
                <a:ea typeface="ＭＳ Ｐゴシック" charset="-128"/>
                <a:cs typeface="ＭＳ Ｐゴシック" charset="-128"/>
              </a:rPr>
              <a:t>  </a:t>
            </a:r>
          </a:p>
        </p:txBody>
      </p:sp>
      <p:sp>
        <p:nvSpPr>
          <p:cNvPr id="179204" name="Rectangle 4"/>
          <p:cNvSpPr>
            <a:spLocks noGrp="1" noChangeArrowheads="1"/>
          </p:cNvSpPr>
          <p:nvPr>
            <p:ph type="body" sz="half" idx="2"/>
          </p:nvPr>
        </p:nvSpPr>
        <p:spPr/>
        <p:txBody>
          <a:bodyPr/>
          <a:lstStyle/>
          <a:p>
            <a:pPr eaLnBrk="1" hangingPunct="1"/>
            <a:r>
              <a:rPr lang="en-US">
                <a:solidFill>
                  <a:srgbClr val="000000"/>
                </a:solidFill>
                <a:latin typeface="Comic Sans MS" charset="0"/>
                <a:ea typeface="ＭＳ Ｐゴシック" charset="-128"/>
                <a:cs typeface="ＭＳ Ｐゴシック" charset="-128"/>
              </a:rPr>
              <a:t>Hindgut</a:t>
            </a:r>
          </a:p>
          <a:p>
            <a:pPr eaLnBrk="1" hangingPunct="1"/>
            <a:r>
              <a:rPr lang="en-US" sz="1800">
                <a:solidFill>
                  <a:srgbClr val="000000"/>
                </a:solidFill>
                <a:latin typeface="Comic Sans MS" charset="0"/>
                <a:ea typeface="ＭＳ Ｐゴシック" charset="-128"/>
                <a:cs typeface="ＭＳ Ｐゴシック" charset="-128"/>
              </a:rPr>
              <a:t>No direct availability of microbial protein and nutrients (essential FAs, vitamins). Reliance on coprophagy and cecotrophy in some species.</a:t>
            </a:r>
          </a:p>
          <a:p>
            <a:pPr eaLnBrk="1" hangingPunct="1"/>
            <a:r>
              <a:rPr lang="en-US" sz="1800">
                <a:solidFill>
                  <a:srgbClr val="000000"/>
                </a:solidFill>
                <a:latin typeface="Comic Sans MS" charset="0"/>
                <a:ea typeface="ＭＳ Ｐゴシック" charset="-128"/>
                <a:cs typeface="ＭＳ Ｐゴシック" charset="-128"/>
              </a:rPr>
              <a:t>Availability of dietary glucose</a:t>
            </a:r>
            <a:r>
              <a:rPr lang="en-US" sz="1800">
                <a:solidFill>
                  <a:srgbClr val="000000"/>
                </a:solidFill>
                <a:ea typeface="ＭＳ Ｐゴシック" charset="-128"/>
                <a:cs typeface="ＭＳ Ｐゴシック" charset="-128"/>
              </a:rPr>
              <a:t>  </a:t>
            </a:r>
          </a:p>
          <a:p>
            <a:pPr eaLnBrk="1" hangingPunct="1"/>
            <a:endParaRPr lang="en-US">
              <a:solidFill>
                <a:srgbClr val="000000"/>
              </a:solidFill>
              <a:ea typeface="ＭＳ Ｐゴシック" charset="-128"/>
              <a:cs typeface="ＭＳ Ｐゴシック" charset="-128"/>
            </a:endParaRPr>
          </a:p>
        </p:txBody>
      </p:sp>
      <p:sp>
        <p:nvSpPr>
          <p:cNvPr id="5" name="Slide Number Placeholder 4"/>
          <p:cNvSpPr>
            <a:spLocks noGrp="1"/>
          </p:cNvSpPr>
          <p:nvPr>
            <p:ph type="sldNum" sz="quarter" idx="12"/>
          </p:nvPr>
        </p:nvSpPr>
        <p:spPr/>
        <p:txBody>
          <a:bodyPr/>
          <a:lstStyle/>
          <a:p>
            <a:pPr>
              <a:defRPr/>
            </a:pPr>
            <a:fld id="{5C220C22-6DB3-7649-AED5-6BEB792CD8BA}" type="slidenum">
              <a:rPr lang="en-US" smtClean="0"/>
              <a:pPr>
                <a:defRPr/>
              </a:pPr>
              <a:t>98</a:t>
            </a:fld>
            <a:endParaRPr lang="en-US"/>
          </a:p>
        </p:txBody>
      </p:sp>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p:cNvPicPr>
            <a:picLocks noChangeAspect="1" noChangeArrowheads="1"/>
          </p:cNvPicPr>
          <p:nvPr/>
        </p:nvPicPr>
        <p:blipFill>
          <a:blip r:embed="rId3"/>
          <a:srcRect/>
          <a:stretch>
            <a:fillRect/>
          </a:stretch>
        </p:blipFill>
        <p:spPr bwMode="auto">
          <a:xfrm>
            <a:off x="4419600" y="0"/>
            <a:ext cx="4724400" cy="3297238"/>
          </a:xfrm>
          <a:prstGeom prst="rect">
            <a:avLst/>
          </a:prstGeom>
          <a:noFill/>
          <a:ln w="9525">
            <a:noFill/>
            <a:miter lim="800000"/>
            <a:headEnd/>
            <a:tailEnd/>
          </a:ln>
        </p:spPr>
      </p:pic>
      <p:pic>
        <p:nvPicPr>
          <p:cNvPr id="181251" name="Picture 3"/>
          <p:cNvPicPr>
            <a:picLocks noChangeAspect="1" noChangeArrowheads="1"/>
          </p:cNvPicPr>
          <p:nvPr/>
        </p:nvPicPr>
        <p:blipFill>
          <a:blip r:embed="rId4"/>
          <a:srcRect/>
          <a:stretch>
            <a:fillRect/>
          </a:stretch>
        </p:blipFill>
        <p:spPr bwMode="auto">
          <a:xfrm>
            <a:off x="152400" y="1524000"/>
            <a:ext cx="3389313" cy="5334000"/>
          </a:xfrm>
          <a:prstGeom prst="rect">
            <a:avLst/>
          </a:prstGeom>
          <a:noFill/>
          <a:ln w="9525">
            <a:noFill/>
            <a:miter lim="800000"/>
            <a:headEnd/>
            <a:tailEnd/>
          </a:ln>
        </p:spPr>
      </p:pic>
      <p:sp>
        <p:nvSpPr>
          <p:cNvPr id="181252" name="Rectangle 4"/>
          <p:cNvSpPr>
            <a:spLocks noChangeArrowheads="1"/>
          </p:cNvSpPr>
          <p:nvPr/>
        </p:nvSpPr>
        <p:spPr bwMode="auto">
          <a:xfrm>
            <a:off x="0" y="0"/>
            <a:ext cx="4481513" cy="1311275"/>
          </a:xfrm>
          <a:prstGeom prst="rect">
            <a:avLst/>
          </a:prstGeom>
          <a:noFill/>
          <a:ln w="9525">
            <a:noFill/>
            <a:miter lim="800000"/>
            <a:headEnd/>
            <a:tailEnd/>
          </a:ln>
        </p:spPr>
        <p:txBody>
          <a:bodyPr>
            <a:prstTxWarp prst="textNoShape">
              <a:avLst/>
            </a:prstTxWarp>
            <a:spAutoFit/>
          </a:bodyPr>
          <a:lstStyle/>
          <a:p>
            <a:r>
              <a:rPr lang="en-US" sz="2000">
                <a:solidFill>
                  <a:srgbClr val="000000"/>
                </a:solidFill>
              </a:rPr>
              <a:t>Many birds are hindgut fermenters (e.g. grouse, domestic fowl). Among birds only the hoatzin has foregut fermentation. </a:t>
            </a:r>
          </a:p>
        </p:txBody>
      </p:sp>
      <p:sp>
        <p:nvSpPr>
          <p:cNvPr id="181253" name="Rectangle 5"/>
          <p:cNvSpPr>
            <a:spLocks noChangeArrowheads="1"/>
          </p:cNvSpPr>
          <p:nvPr/>
        </p:nvSpPr>
        <p:spPr bwMode="auto">
          <a:xfrm>
            <a:off x="4876800" y="3505200"/>
            <a:ext cx="4224338" cy="366713"/>
          </a:xfrm>
          <a:prstGeom prst="rect">
            <a:avLst/>
          </a:prstGeom>
          <a:noFill/>
          <a:ln w="9525">
            <a:noFill/>
            <a:miter lim="800000"/>
            <a:headEnd/>
            <a:tailEnd/>
          </a:ln>
        </p:spPr>
        <p:txBody>
          <a:bodyPr wrap="none">
            <a:prstTxWarp prst="textNoShape">
              <a:avLst/>
            </a:prstTxWarp>
            <a:spAutoFit/>
          </a:bodyPr>
          <a:lstStyle/>
          <a:p>
            <a:r>
              <a:rPr lang="en-US" sz="1800" u="sng">
                <a:solidFill>
                  <a:srgbClr val="000000"/>
                </a:solidFill>
              </a:rPr>
              <a:t>              pH,  morphological equivalent</a:t>
            </a:r>
            <a:endParaRPr lang="en-US">
              <a:solidFill>
                <a:srgbClr val="000000"/>
              </a:solidFill>
            </a:endParaRPr>
          </a:p>
        </p:txBody>
      </p:sp>
      <p:sp>
        <p:nvSpPr>
          <p:cNvPr id="181254" name="Line 6"/>
          <p:cNvSpPr>
            <a:spLocks noChangeShapeType="1"/>
          </p:cNvSpPr>
          <p:nvPr/>
        </p:nvSpPr>
        <p:spPr bwMode="auto">
          <a:xfrm>
            <a:off x="2667000" y="2743200"/>
            <a:ext cx="2286000" cy="1371600"/>
          </a:xfrm>
          <a:prstGeom prst="line">
            <a:avLst/>
          </a:prstGeom>
          <a:noFill/>
          <a:ln w="22225">
            <a:solidFill>
              <a:schemeClr val="tx1"/>
            </a:solidFill>
            <a:round/>
            <a:headEnd/>
            <a:tailEnd type="triangle" w="med" len="med"/>
          </a:ln>
        </p:spPr>
        <p:txBody>
          <a:bodyPr wrap="none" anchor="ctr">
            <a:prstTxWarp prst="textNoShape">
              <a:avLst/>
            </a:prstTxWarp>
          </a:bodyPr>
          <a:lstStyle/>
          <a:p>
            <a:endParaRPr lang="es-ES_tradnl"/>
          </a:p>
        </p:txBody>
      </p:sp>
      <p:sp>
        <p:nvSpPr>
          <p:cNvPr id="181255" name="Rectangle 7"/>
          <p:cNvSpPr>
            <a:spLocks noChangeArrowheads="1"/>
          </p:cNvSpPr>
          <p:nvPr/>
        </p:nvSpPr>
        <p:spPr bwMode="auto">
          <a:xfrm>
            <a:off x="5072063" y="3822700"/>
            <a:ext cx="3313112" cy="457200"/>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Crop ___ _________</a:t>
            </a:r>
          </a:p>
        </p:txBody>
      </p:sp>
      <p:sp>
        <p:nvSpPr>
          <p:cNvPr id="181256" name="Line 8"/>
          <p:cNvSpPr>
            <a:spLocks noChangeShapeType="1"/>
          </p:cNvSpPr>
          <p:nvPr/>
        </p:nvSpPr>
        <p:spPr bwMode="auto">
          <a:xfrm>
            <a:off x="1676400" y="3124200"/>
            <a:ext cx="3124200" cy="1447800"/>
          </a:xfrm>
          <a:prstGeom prst="line">
            <a:avLst/>
          </a:prstGeom>
          <a:noFill/>
          <a:ln w="22225">
            <a:solidFill>
              <a:schemeClr val="tx1"/>
            </a:solidFill>
            <a:round/>
            <a:headEnd/>
            <a:tailEnd type="triangle" w="med" len="med"/>
          </a:ln>
        </p:spPr>
        <p:txBody>
          <a:bodyPr wrap="none" anchor="ctr">
            <a:prstTxWarp prst="textNoShape">
              <a:avLst/>
            </a:prstTxWarp>
          </a:bodyPr>
          <a:lstStyle/>
          <a:p>
            <a:endParaRPr lang="es-ES_tradnl"/>
          </a:p>
        </p:txBody>
      </p:sp>
      <p:sp>
        <p:nvSpPr>
          <p:cNvPr id="181257" name="Rectangle 9"/>
          <p:cNvSpPr>
            <a:spLocks noChangeArrowheads="1"/>
          </p:cNvSpPr>
          <p:nvPr/>
        </p:nvSpPr>
        <p:spPr bwMode="auto">
          <a:xfrm>
            <a:off x="4648200" y="4343400"/>
            <a:ext cx="4043363" cy="457200"/>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Gizzard ___  __________</a:t>
            </a:r>
          </a:p>
        </p:txBody>
      </p:sp>
      <p:sp>
        <p:nvSpPr>
          <p:cNvPr id="181258" name="Line 10"/>
          <p:cNvSpPr>
            <a:spLocks noChangeShapeType="1"/>
          </p:cNvSpPr>
          <p:nvPr/>
        </p:nvSpPr>
        <p:spPr bwMode="auto">
          <a:xfrm>
            <a:off x="1905000" y="3810000"/>
            <a:ext cx="2362200" cy="1447800"/>
          </a:xfrm>
          <a:prstGeom prst="line">
            <a:avLst/>
          </a:prstGeom>
          <a:noFill/>
          <a:ln w="22225">
            <a:solidFill>
              <a:schemeClr val="tx1"/>
            </a:solidFill>
            <a:round/>
            <a:headEnd/>
            <a:tailEnd type="triangle" w="med" len="med"/>
          </a:ln>
        </p:spPr>
        <p:txBody>
          <a:bodyPr wrap="none" anchor="ctr">
            <a:prstTxWarp prst="textNoShape">
              <a:avLst/>
            </a:prstTxWarp>
          </a:bodyPr>
          <a:lstStyle/>
          <a:p>
            <a:endParaRPr lang="es-ES_tradnl"/>
          </a:p>
        </p:txBody>
      </p:sp>
      <p:sp>
        <p:nvSpPr>
          <p:cNvPr id="181259" name="Rectangle 11"/>
          <p:cNvSpPr>
            <a:spLocks noChangeArrowheads="1"/>
          </p:cNvSpPr>
          <p:nvPr/>
        </p:nvSpPr>
        <p:spPr bwMode="auto">
          <a:xfrm>
            <a:off x="4267200" y="4953000"/>
            <a:ext cx="4679950" cy="457200"/>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Proventriculus ___ _________</a:t>
            </a:r>
          </a:p>
        </p:txBody>
      </p:sp>
      <p:sp>
        <p:nvSpPr>
          <p:cNvPr id="181260" name="Rectangle 12"/>
          <p:cNvSpPr>
            <a:spLocks noChangeArrowheads="1"/>
          </p:cNvSpPr>
          <p:nvPr/>
        </p:nvSpPr>
        <p:spPr bwMode="auto">
          <a:xfrm>
            <a:off x="4267200" y="6019800"/>
            <a:ext cx="3441700" cy="457200"/>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We are done digesting!</a:t>
            </a:r>
          </a:p>
        </p:txBody>
      </p:sp>
      <p:sp>
        <p:nvSpPr>
          <p:cNvPr id="181261" name="Rectangle 13"/>
          <p:cNvSpPr>
            <a:spLocks noChangeArrowheads="1"/>
          </p:cNvSpPr>
          <p:nvPr/>
        </p:nvSpPr>
        <p:spPr bwMode="auto">
          <a:xfrm>
            <a:off x="3962400" y="5486400"/>
            <a:ext cx="4349750" cy="336550"/>
          </a:xfrm>
          <a:prstGeom prst="rect">
            <a:avLst/>
          </a:prstGeom>
          <a:noFill/>
          <a:ln w="9525">
            <a:noFill/>
            <a:miter lim="800000"/>
            <a:headEnd/>
            <a:tailEnd/>
          </a:ln>
        </p:spPr>
        <p:txBody>
          <a:bodyPr wrap="none">
            <a:prstTxWarp prst="textNoShape">
              <a:avLst/>
            </a:prstTxWarp>
            <a:spAutoFit/>
          </a:bodyPr>
          <a:lstStyle/>
          <a:p>
            <a:r>
              <a:rPr lang="en-US" baseline="30000">
                <a:solidFill>
                  <a:srgbClr val="000000"/>
                </a:solidFill>
              </a:rPr>
              <a:t>A bird that takes the 2 Fs of life earnestly!</a:t>
            </a:r>
          </a:p>
        </p:txBody>
      </p:sp>
      <p:sp>
        <p:nvSpPr>
          <p:cNvPr id="14" name="Slide Number Placeholder 13"/>
          <p:cNvSpPr>
            <a:spLocks noGrp="1"/>
          </p:cNvSpPr>
          <p:nvPr>
            <p:ph type="sldNum" sz="quarter" idx="12"/>
          </p:nvPr>
        </p:nvSpPr>
        <p:spPr/>
        <p:txBody>
          <a:bodyPr/>
          <a:lstStyle/>
          <a:p>
            <a:pPr>
              <a:defRPr/>
            </a:pPr>
            <a:fld id="{1FE95F59-B3B4-E34C-A2EA-04C060386DAD}" type="slidenum">
              <a:rPr lang="en-US" smtClean="0"/>
              <a:pPr>
                <a:defRPr/>
              </a:pPr>
              <a:t>99</a:t>
            </a:fld>
            <a:endParaRPr lang="en-US"/>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2351</TotalTime>
  <Words>5099</Words>
  <Application>Microsoft Macintosh PowerPoint</Application>
  <PresentationFormat>On-screen Show (4:3)</PresentationFormat>
  <Paragraphs>1003</Paragraphs>
  <Slides>102</Slides>
  <Notes>75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102</vt:i4>
      </vt:variant>
    </vt:vector>
  </HeadingPairs>
  <TitlesOfParts>
    <vt:vector size="104" baseType="lpstr">
      <vt:lpstr>Blank Presentation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would a person with a weak esophageal sphincter complain of “heartburn”?</vt:lpstr>
      <vt:lpstr>Why is it that the small intestine has so much more surface area than other major digestive organs?</vt:lpstr>
      <vt:lpstr>PowerPoint Presentation</vt:lpstr>
      <vt:lpstr>PowerPoint Presentation</vt:lpstr>
      <vt:lpstr>Figure 43-6</vt:lpstr>
      <vt:lpstr>Figure 43-6</vt:lpstr>
      <vt:lpstr>Figure 43-6</vt:lpstr>
      <vt:lpstr>Figure 43-6</vt:lpstr>
      <vt:lpstr>Figure 43-6</vt:lpstr>
      <vt:lpstr>Figure 43-6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Differences between fore- and hindgut fermenters</vt:lpstr>
      <vt:lpstr>PowerPoint Presentation</vt:lpstr>
      <vt:lpstr>PowerPoint Presentation</vt:lpstr>
      <vt:lpstr>PowerPoint Presentation</vt:lpstr>
      <vt:lpstr>PowerPoint Presentation</vt:lpstr>
    </vt:vector>
  </TitlesOfParts>
  <Company>University of Wyoming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Carlos Martinez del Rio</dc:creator>
  <cp:lastModifiedBy>Carlos Martinez del Rio</cp:lastModifiedBy>
  <cp:revision>82</cp:revision>
  <cp:lastPrinted>2011-02-18T20:34:43Z</cp:lastPrinted>
  <dcterms:created xsi:type="dcterms:W3CDTF">2011-03-01T22:54:06Z</dcterms:created>
  <dcterms:modified xsi:type="dcterms:W3CDTF">2012-02-20T20:31:16Z</dcterms:modified>
</cp:coreProperties>
</file>