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75"/>
  </p:notesMasterIdLst>
  <p:handoutMasterIdLst>
    <p:handoutMasterId r:id="rId176"/>
  </p:handoutMasterIdLst>
  <p:sldIdLst>
    <p:sldId id="257" r:id="rId2"/>
    <p:sldId id="279" r:id="rId3"/>
    <p:sldId id="540" r:id="rId4"/>
    <p:sldId id="258" r:id="rId5"/>
    <p:sldId id="488" r:id="rId6"/>
    <p:sldId id="259" r:id="rId7"/>
    <p:sldId id="260" r:id="rId8"/>
    <p:sldId id="263" r:id="rId9"/>
    <p:sldId id="261" r:id="rId10"/>
    <p:sldId id="489" r:id="rId11"/>
    <p:sldId id="262" r:id="rId12"/>
    <p:sldId id="490" r:id="rId13"/>
    <p:sldId id="492" r:id="rId14"/>
    <p:sldId id="264" r:id="rId15"/>
    <p:sldId id="265" r:id="rId16"/>
    <p:sldId id="359" r:id="rId17"/>
    <p:sldId id="266" r:id="rId18"/>
    <p:sldId id="267" r:id="rId19"/>
    <p:sldId id="286" r:id="rId20"/>
    <p:sldId id="493" r:id="rId21"/>
    <p:sldId id="268" r:id="rId22"/>
    <p:sldId id="270" r:id="rId23"/>
    <p:sldId id="269" r:id="rId24"/>
    <p:sldId id="455" r:id="rId25"/>
    <p:sldId id="291" r:id="rId26"/>
    <p:sldId id="446" r:id="rId27"/>
    <p:sldId id="360" r:id="rId28"/>
    <p:sldId id="494" r:id="rId29"/>
    <p:sldId id="495" r:id="rId30"/>
    <p:sldId id="271" r:id="rId31"/>
    <p:sldId id="456" r:id="rId32"/>
    <p:sldId id="284" r:id="rId33"/>
    <p:sldId id="361" r:id="rId34"/>
    <p:sldId id="278" r:id="rId35"/>
    <p:sldId id="457" r:id="rId36"/>
    <p:sldId id="281" r:id="rId37"/>
    <p:sldId id="514" r:id="rId38"/>
    <p:sldId id="272" r:id="rId39"/>
    <p:sldId id="459" r:id="rId40"/>
    <p:sldId id="460" r:id="rId41"/>
    <p:sldId id="287" r:id="rId42"/>
    <p:sldId id="288" r:id="rId43"/>
    <p:sldId id="447" r:id="rId44"/>
    <p:sldId id="362" r:id="rId45"/>
    <p:sldId id="461" r:id="rId46"/>
    <p:sldId id="525" r:id="rId47"/>
    <p:sldId id="273" r:id="rId48"/>
    <p:sldId id="290" r:id="rId49"/>
    <p:sldId id="363" r:id="rId50"/>
    <p:sldId id="274" r:id="rId51"/>
    <p:sldId id="527" r:id="rId52"/>
    <p:sldId id="528" r:id="rId53"/>
    <p:sldId id="275" r:id="rId54"/>
    <p:sldId id="504" r:id="rId55"/>
    <p:sldId id="276" r:id="rId56"/>
    <p:sldId id="526" r:id="rId57"/>
    <p:sldId id="364" r:id="rId58"/>
    <p:sldId id="277" r:id="rId59"/>
    <p:sldId id="365" r:id="rId60"/>
    <p:sldId id="373" r:id="rId61"/>
    <p:sldId id="542" r:id="rId62"/>
    <p:sldId id="374" r:id="rId63"/>
    <p:sldId id="375" r:id="rId64"/>
    <p:sldId id="376" r:id="rId65"/>
    <p:sldId id="462" r:id="rId66"/>
    <p:sldId id="498" r:id="rId67"/>
    <p:sldId id="499" r:id="rId68"/>
    <p:sldId id="543" r:id="rId69"/>
    <p:sldId id="544" r:id="rId70"/>
    <p:sldId id="545" r:id="rId71"/>
    <p:sldId id="500" r:id="rId72"/>
    <p:sldId id="541" r:id="rId73"/>
    <p:sldId id="501" r:id="rId74"/>
    <p:sldId id="448" r:id="rId75"/>
    <p:sldId id="497" r:id="rId76"/>
    <p:sldId id="515" r:id="rId77"/>
    <p:sldId id="535" r:id="rId78"/>
    <p:sldId id="534" r:id="rId79"/>
    <p:sldId id="380" r:id="rId80"/>
    <p:sldId id="531" r:id="rId81"/>
    <p:sldId id="381" r:id="rId82"/>
    <p:sldId id="529" r:id="rId83"/>
    <p:sldId id="516" r:id="rId84"/>
    <p:sldId id="382" r:id="rId85"/>
    <p:sldId id="536" r:id="rId86"/>
    <p:sldId id="383" r:id="rId87"/>
    <p:sldId id="532" r:id="rId88"/>
    <p:sldId id="384" r:id="rId89"/>
    <p:sldId id="537" r:id="rId90"/>
    <p:sldId id="474" r:id="rId91"/>
    <p:sldId id="385" r:id="rId92"/>
    <p:sldId id="517" r:id="rId93"/>
    <p:sldId id="386" r:id="rId94"/>
    <p:sldId id="387" r:id="rId95"/>
    <p:sldId id="503" r:id="rId96"/>
    <p:sldId id="388" r:id="rId97"/>
    <p:sldId id="546" r:id="rId98"/>
    <p:sldId id="449" r:id="rId99"/>
    <p:sldId id="450" r:id="rId100"/>
    <p:sldId id="451" r:id="rId101"/>
    <p:sldId id="389" r:id="rId102"/>
    <p:sldId id="390" r:id="rId103"/>
    <p:sldId id="391" r:id="rId104"/>
    <p:sldId id="444" r:id="rId105"/>
    <p:sldId id="393" r:id="rId106"/>
    <p:sldId id="394" r:id="rId107"/>
    <p:sldId id="395" r:id="rId108"/>
    <p:sldId id="396" r:id="rId109"/>
    <p:sldId id="505" r:id="rId110"/>
    <p:sldId id="506" r:id="rId111"/>
    <p:sldId id="538" r:id="rId112"/>
    <p:sldId id="397" r:id="rId113"/>
    <p:sldId id="398" r:id="rId114"/>
    <p:sldId id="452" r:id="rId115"/>
    <p:sldId id="507" r:id="rId116"/>
    <p:sldId id="399" r:id="rId117"/>
    <p:sldId id="400" r:id="rId118"/>
    <p:sldId id="401" r:id="rId119"/>
    <p:sldId id="402" r:id="rId120"/>
    <p:sldId id="403" r:id="rId121"/>
    <p:sldId id="508" r:id="rId122"/>
    <p:sldId id="406" r:id="rId123"/>
    <p:sldId id="407" r:id="rId124"/>
    <p:sldId id="408" r:id="rId125"/>
    <p:sldId id="410" r:id="rId126"/>
    <p:sldId id="411" r:id="rId127"/>
    <p:sldId id="509" r:id="rId128"/>
    <p:sldId id="510" r:id="rId129"/>
    <p:sldId id="412" r:id="rId130"/>
    <p:sldId id="413" r:id="rId131"/>
    <p:sldId id="480" r:id="rId132"/>
    <p:sldId id="414" r:id="rId133"/>
    <p:sldId id="476" r:id="rId134"/>
    <p:sldId id="415" r:id="rId135"/>
    <p:sldId id="416" r:id="rId136"/>
    <p:sldId id="417" r:id="rId137"/>
    <p:sldId id="518" r:id="rId138"/>
    <p:sldId id="519" r:id="rId139"/>
    <p:sldId id="418" r:id="rId140"/>
    <p:sldId id="419" r:id="rId141"/>
    <p:sldId id="420" r:id="rId142"/>
    <p:sldId id="421" r:id="rId143"/>
    <p:sldId id="422" r:id="rId144"/>
    <p:sldId id="423" r:id="rId145"/>
    <p:sldId id="424" r:id="rId146"/>
    <p:sldId id="425" r:id="rId147"/>
    <p:sldId id="426" r:id="rId148"/>
    <p:sldId id="484" r:id="rId149"/>
    <p:sldId id="427" r:id="rId150"/>
    <p:sldId id="428" r:id="rId151"/>
    <p:sldId id="485" r:id="rId152"/>
    <p:sldId id="429" r:id="rId153"/>
    <p:sldId id="520" r:id="rId154"/>
    <p:sldId id="521" r:id="rId155"/>
    <p:sldId id="511" r:id="rId156"/>
    <p:sldId id="430" r:id="rId157"/>
    <p:sldId id="486" r:id="rId158"/>
    <p:sldId id="431" r:id="rId159"/>
    <p:sldId id="432" r:id="rId160"/>
    <p:sldId id="433" r:id="rId161"/>
    <p:sldId id="533" r:id="rId162"/>
    <p:sldId id="434" r:id="rId163"/>
    <p:sldId id="477" r:id="rId164"/>
    <p:sldId id="435" r:id="rId165"/>
    <p:sldId id="436" r:id="rId166"/>
    <p:sldId id="522" r:id="rId167"/>
    <p:sldId id="523" r:id="rId168"/>
    <p:sldId id="437" r:id="rId169"/>
    <p:sldId id="438" r:id="rId170"/>
    <p:sldId id="439" r:id="rId171"/>
    <p:sldId id="441" r:id="rId172"/>
    <p:sldId id="442" r:id="rId173"/>
    <p:sldId id="524" r:id="rId174"/>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Comic Sans MS" charset="0"/>
        <a:ea typeface="+mn-ea"/>
        <a:cs typeface="+mn-cs"/>
      </a:defRPr>
    </a:lvl1pPr>
    <a:lvl2pPr marL="457200" algn="l" rtl="0" eaLnBrk="0" fontAlgn="base" hangingPunct="0">
      <a:spcBef>
        <a:spcPct val="0"/>
      </a:spcBef>
      <a:spcAft>
        <a:spcPct val="0"/>
      </a:spcAft>
      <a:defRPr sz="2400" kern="1200">
        <a:solidFill>
          <a:schemeClr val="tx1"/>
        </a:solidFill>
        <a:latin typeface="Comic Sans MS" charset="0"/>
        <a:ea typeface="+mn-ea"/>
        <a:cs typeface="+mn-cs"/>
      </a:defRPr>
    </a:lvl2pPr>
    <a:lvl3pPr marL="914400" algn="l" rtl="0" eaLnBrk="0" fontAlgn="base" hangingPunct="0">
      <a:spcBef>
        <a:spcPct val="0"/>
      </a:spcBef>
      <a:spcAft>
        <a:spcPct val="0"/>
      </a:spcAft>
      <a:defRPr sz="2400" kern="1200">
        <a:solidFill>
          <a:schemeClr val="tx1"/>
        </a:solidFill>
        <a:latin typeface="Comic Sans MS" charset="0"/>
        <a:ea typeface="+mn-ea"/>
        <a:cs typeface="+mn-cs"/>
      </a:defRPr>
    </a:lvl3pPr>
    <a:lvl4pPr marL="1371600" algn="l" rtl="0" eaLnBrk="0" fontAlgn="base" hangingPunct="0">
      <a:spcBef>
        <a:spcPct val="0"/>
      </a:spcBef>
      <a:spcAft>
        <a:spcPct val="0"/>
      </a:spcAft>
      <a:defRPr sz="2400" kern="1200">
        <a:solidFill>
          <a:schemeClr val="tx1"/>
        </a:solidFill>
        <a:latin typeface="Comic Sans MS" charset="0"/>
        <a:ea typeface="+mn-ea"/>
        <a:cs typeface="+mn-cs"/>
      </a:defRPr>
    </a:lvl4pPr>
    <a:lvl5pPr marL="1828800" algn="l" rtl="0" eaLnBrk="0" fontAlgn="base" hangingPunct="0">
      <a:spcBef>
        <a:spcPct val="0"/>
      </a:spcBef>
      <a:spcAft>
        <a:spcPct val="0"/>
      </a:spcAft>
      <a:defRPr sz="2400" kern="1200">
        <a:solidFill>
          <a:schemeClr val="tx1"/>
        </a:solidFill>
        <a:latin typeface="Comic Sans MS" charset="0"/>
        <a:ea typeface="+mn-ea"/>
        <a:cs typeface="+mn-cs"/>
      </a:defRPr>
    </a:lvl5pPr>
    <a:lvl6pPr marL="2286000" algn="l" defTabSz="457200" rtl="0" eaLnBrk="1" latinLnBrk="0" hangingPunct="1">
      <a:defRPr sz="2400" kern="1200">
        <a:solidFill>
          <a:schemeClr val="tx1"/>
        </a:solidFill>
        <a:latin typeface="Comic Sans MS" charset="0"/>
        <a:ea typeface="+mn-ea"/>
        <a:cs typeface="+mn-cs"/>
      </a:defRPr>
    </a:lvl6pPr>
    <a:lvl7pPr marL="2743200" algn="l" defTabSz="457200" rtl="0" eaLnBrk="1" latinLnBrk="0" hangingPunct="1">
      <a:defRPr sz="2400" kern="1200">
        <a:solidFill>
          <a:schemeClr val="tx1"/>
        </a:solidFill>
        <a:latin typeface="Comic Sans MS" charset="0"/>
        <a:ea typeface="+mn-ea"/>
        <a:cs typeface="+mn-cs"/>
      </a:defRPr>
    </a:lvl7pPr>
    <a:lvl8pPr marL="3200400" algn="l" defTabSz="457200" rtl="0" eaLnBrk="1" latinLnBrk="0" hangingPunct="1">
      <a:defRPr sz="2400" kern="1200">
        <a:solidFill>
          <a:schemeClr val="tx1"/>
        </a:solidFill>
        <a:latin typeface="Comic Sans MS" charset="0"/>
        <a:ea typeface="+mn-ea"/>
        <a:cs typeface="+mn-cs"/>
      </a:defRPr>
    </a:lvl8pPr>
    <a:lvl9pPr marL="3657600" algn="l" defTabSz="457200" rtl="0" eaLnBrk="1" latinLnBrk="0" hangingPunct="1">
      <a:defRPr sz="2400" kern="1200">
        <a:solidFill>
          <a:schemeClr val="tx1"/>
        </a:solidFill>
        <a:latin typeface="Comic Sans M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711" autoAdjust="0"/>
  </p:normalViewPr>
  <p:slideViewPr>
    <p:cSldViewPr>
      <p:cViewPr>
        <p:scale>
          <a:sx n="75" d="100"/>
          <a:sy n="75" d="100"/>
        </p:scale>
        <p:origin x="-1528" y="-6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0640"/>
    </p:cViewPr>
  </p:sorterViewPr>
  <p:notesViewPr>
    <p:cSldViewPr>
      <p:cViewPr varScale="1">
        <p:scale>
          <a:sx n="88" d="100"/>
          <a:sy n="88" d="100"/>
        </p:scale>
        <p:origin x="-2072" y="-12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42" Type="http://schemas.openxmlformats.org/officeDocument/2006/relationships/slide" Target="slides/slide141.xml"/><Relationship Id="rId143" Type="http://schemas.openxmlformats.org/officeDocument/2006/relationships/slide" Target="slides/slide142.xml"/><Relationship Id="rId144" Type="http://schemas.openxmlformats.org/officeDocument/2006/relationships/slide" Target="slides/slide143.xml"/><Relationship Id="rId145" Type="http://schemas.openxmlformats.org/officeDocument/2006/relationships/slide" Target="slides/slide144.xml"/><Relationship Id="rId146" Type="http://schemas.openxmlformats.org/officeDocument/2006/relationships/slide" Target="slides/slide145.xml"/><Relationship Id="rId147" Type="http://schemas.openxmlformats.org/officeDocument/2006/relationships/slide" Target="slides/slide146.xml"/><Relationship Id="rId148" Type="http://schemas.openxmlformats.org/officeDocument/2006/relationships/slide" Target="slides/slide147.xml"/><Relationship Id="rId149" Type="http://schemas.openxmlformats.org/officeDocument/2006/relationships/slide" Target="slides/slide148.xml"/><Relationship Id="rId180" Type="http://schemas.openxmlformats.org/officeDocument/2006/relationships/theme" Target="theme/theme1.xml"/><Relationship Id="rId181"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 Id="rId110" Type="http://schemas.openxmlformats.org/officeDocument/2006/relationships/slide" Target="slides/slide109.xml"/><Relationship Id="rId111" Type="http://schemas.openxmlformats.org/officeDocument/2006/relationships/slide" Target="slides/slide110.xml"/><Relationship Id="rId112" Type="http://schemas.openxmlformats.org/officeDocument/2006/relationships/slide" Target="slides/slide111.xml"/><Relationship Id="rId113" Type="http://schemas.openxmlformats.org/officeDocument/2006/relationships/slide" Target="slides/slide112.xml"/><Relationship Id="rId114" Type="http://schemas.openxmlformats.org/officeDocument/2006/relationships/slide" Target="slides/slide113.xml"/><Relationship Id="rId115" Type="http://schemas.openxmlformats.org/officeDocument/2006/relationships/slide" Target="slides/slide114.xml"/><Relationship Id="rId116" Type="http://schemas.openxmlformats.org/officeDocument/2006/relationships/slide" Target="slides/slide115.xml"/><Relationship Id="rId117" Type="http://schemas.openxmlformats.org/officeDocument/2006/relationships/slide" Target="slides/slide116.xml"/><Relationship Id="rId118" Type="http://schemas.openxmlformats.org/officeDocument/2006/relationships/slide" Target="slides/slide117.xml"/><Relationship Id="rId119" Type="http://schemas.openxmlformats.org/officeDocument/2006/relationships/slide" Target="slides/slide118.xml"/><Relationship Id="rId150" Type="http://schemas.openxmlformats.org/officeDocument/2006/relationships/slide" Target="slides/slide149.xml"/><Relationship Id="rId151" Type="http://schemas.openxmlformats.org/officeDocument/2006/relationships/slide" Target="slides/slide150.xml"/><Relationship Id="rId152" Type="http://schemas.openxmlformats.org/officeDocument/2006/relationships/slide" Target="slides/slide15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53" Type="http://schemas.openxmlformats.org/officeDocument/2006/relationships/slide" Target="slides/slide152.xml"/><Relationship Id="rId154" Type="http://schemas.openxmlformats.org/officeDocument/2006/relationships/slide" Target="slides/slide153.xml"/><Relationship Id="rId155" Type="http://schemas.openxmlformats.org/officeDocument/2006/relationships/slide" Target="slides/slide154.xml"/><Relationship Id="rId156" Type="http://schemas.openxmlformats.org/officeDocument/2006/relationships/slide" Target="slides/slide155.xml"/><Relationship Id="rId157" Type="http://schemas.openxmlformats.org/officeDocument/2006/relationships/slide" Target="slides/slide156.xml"/><Relationship Id="rId158" Type="http://schemas.openxmlformats.org/officeDocument/2006/relationships/slide" Target="slides/slide157.xml"/><Relationship Id="rId159" Type="http://schemas.openxmlformats.org/officeDocument/2006/relationships/slide" Target="slides/slide15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120" Type="http://schemas.openxmlformats.org/officeDocument/2006/relationships/slide" Target="slides/slide119.xml"/><Relationship Id="rId121" Type="http://schemas.openxmlformats.org/officeDocument/2006/relationships/slide" Target="slides/slide120.xml"/><Relationship Id="rId122" Type="http://schemas.openxmlformats.org/officeDocument/2006/relationships/slide" Target="slides/slide121.xml"/><Relationship Id="rId123" Type="http://schemas.openxmlformats.org/officeDocument/2006/relationships/slide" Target="slides/slide122.xml"/><Relationship Id="rId124" Type="http://schemas.openxmlformats.org/officeDocument/2006/relationships/slide" Target="slides/slide123.xml"/><Relationship Id="rId125" Type="http://schemas.openxmlformats.org/officeDocument/2006/relationships/slide" Target="slides/slide124.xml"/><Relationship Id="rId126" Type="http://schemas.openxmlformats.org/officeDocument/2006/relationships/slide" Target="slides/slide125.xml"/><Relationship Id="rId127" Type="http://schemas.openxmlformats.org/officeDocument/2006/relationships/slide" Target="slides/slide126.xml"/><Relationship Id="rId128" Type="http://schemas.openxmlformats.org/officeDocument/2006/relationships/slide" Target="slides/slide127.xml"/><Relationship Id="rId129" Type="http://schemas.openxmlformats.org/officeDocument/2006/relationships/slide" Target="slides/slide128.xml"/><Relationship Id="rId160" Type="http://schemas.openxmlformats.org/officeDocument/2006/relationships/slide" Target="slides/slide159.xml"/><Relationship Id="rId161" Type="http://schemas.openxmlformats.org/officeDocument/2006/relationships/slide" Target="slides/slide160.xml"/><Relationship Id="rId162" Type="http://schemas.openxmlformats.org/officeDocument/2006/relationships/slide" Target="slides/slide16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63" Type="http://schemas.openxmlformats.org/officeDocument/2006/relationships/slide" Target="slides/slide162.xml"/><Relationship Id="rId164" Type="http://schemas.openxmlformats.org/officeDocument/2006/relationships/slide" Target="slides/slide163.xml"/><Relationship Id="rId165" Type="http://schemas.openxmlformats.org/officeDocument/2006/relationships/slide" Target="slides/slide164.xml"/><Relationship Id="rId166" Type="http://schemas.openxmlformats.org/officeDocument/2006/relationships/slide" Target="slides/slide165.xml"/><Relationship Id="rId167" Type="http://schemas.openxmlformats.org/officeDocument/2006/relationships/slide" Target="slides/slide166.xml"/><Relationship Id="rId168" Type="http://schemas.openxmlformats.org/officeDocument/2006/relationships/slide" Target="slides/slide167.xml"/><Relationship Id="rId169" Type="http://schemas.openxmlformats.org/officeDocument/2006/relationships/slide" Target="slides/slide16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30" Type="http://schemas.openxmlformats.org/officeDocument/2006/relationships/slide" Target="slides/slide129.xml"/><Relationship Id="rId131" Type="http://schemas.openxmlformats.org/officeDocument/2006/relationships/slide" Target="slides/slide130.xml"/><Relationship Id="rId132" Type="http://schemas.openxmlformats.org/officeDocument/2006/relationships/slide" Target="slides/slide131.xml"/><Relationship Id="rId133" Type="http://schemas.openxmlformats.org/officeDocument/2006/relationships/slide" Target="slides/slide132.xml"/><Relationship Id="rId134" Type="http://schemas.openxmlformats.org/officeDocument/2006/relationships/slide" Target="slides/slide133.xml"/><Relationship Id="rId135" Type="http://schemas.openxmlformats.org/officeDocument/2006/relationships/slide" Target="slides/slide134.xml"/><Relationship Id="rId136" Type="http://schemas.openxmlformats.org/officeDocument/2006/relationships/slide" Target="slides/slide135.xml"/><Relationship Id="rId137" Type="http://schemas.openxmlformats.org/officeDocument/2006/relationships/slide" Target="slides/slide136.xml"/><Relationship Id="rId138" Type="http://schemas.openxmlformats.org/officeDocument/2006/relationships/slide" Target="slides/slide137.xml"/><Relationship Id="rId139" Type="http://schemas.openxmlformats.org/officeDocument/2006/relationships/slide" Target="slides/slide138.xml"/><Relationship Id="rId170" Type="http://schemas.openxmlformats.org/officeDocument/2006/relationships/slide" Target="slides/slide169.xml"/><Relationship Id="rId171" Type="http://schemas.openxmlformats.org/officeDocument/2006/relationships/slide" Target="slides/slide170.xml"/><Relationship Id="rId172" Type="http://schemas.openxmlformats.org/officeDocument/2006/relationships/slide" Target="slides/slide171.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173" Type="http://schemas.openxmlformats.org/officeDocument/2006/relationships/slide" Target="slides/slide172.xml"/><Relationship Id="rId174" Type="http://schemas.openxmlformats.org/officeDocument/2006/relationships/slide" Target="slides/slide173.xml"/><Relationship Id="rId175" Type="http://schemas.openxmlformats.org/officeDocument/2006/relationships/notesMaster" Target="notesMasters/notesMaster1.xml"/><Relationship Id="rId176" Type="http://schemas.openxmlformats.org/officeDocument/2006/relationships/handoutMaster" Target="handoutMasters/handoutMaster1.xml"/><Relationship Id="rId177" Type="http://schemas.openxmlformats.org/officeDocument/2006/relationships/printerSettings" Target="printerSettings/printerSettings1.bin"/><Relationship Id="rId178" Type="http://schemas.openxmlformats.org/officeDocument/2006/relationships/presProps" Target="presProps.xml"/><Relationship Id="rId179" Type="http://schemas.openxmlformats.org/officeDocument/2006/relationships/viewProps" Target="viewProp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100" Type="http://schemas.openxmlformats.org/officeDocument/2006/relationships/slide" Target="slides/slide99.xml"/><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slide" Target="slides/slide103.xml"/><Relationship Id="rId105" Type="http://schemas.openxmlformats.org/officeDocument/2006/relationships/slide" Target="slides/slide104.xml"/><Relationship Id="rId106" Type="http://schemas.openxmlformats.org/officeDocument/2006/relationships/slide" Target="slides/slide105.xml"/><Relationship Id="rId107" Type="http://schemas.openxmlformats.org/officeDocument/2006/relationships/slide" Target="slides/slide106.xml"/><Relationship Id="rId108" Type="http://schemas.openxmlformats.org/officeDocument/2006/relationships/slide" Target="slides/slide107.xml"/><Relationship Id="rId109" Type="http://schemas.openxmlformats.org/officeDocument/2006/relationships/slide" Target="slides/slide108.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40" Type="http://schemas.openxmlformats.org/officeDocument/2006/relationships/slide" Target="slides/slide139.xml"/><Relationship Id="rId141" Type="http://schemas.openxmlformats.org/officeDocument/2006/relationships/slide" Target="slides/slide1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FB47B38-3C85-EE4F-BBAD-B16511FAA904}" type="datetimeFigureOut">
              <a:rPr lang="en-US" smtClean="0"/>
              <a:pPr/>
              <a:t>3/5/12</a:t>
            </a:fld>
            <a:endParaRPr lang="es-ES_trad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5CD7E94-7E31-1948-80CD-FBB625031D3A}" type="slidenum">
              <a:rPr lang="es-ES_tradnl" smtClean="0"/>
              <a:pPr/>
              <a:t>‹#›</a:t>
            </a:fld>
            <a:endParaRPr lang="es-ES_tradnl"/>
          </a:p>
        </p:txBody>
      </p:sp>
    </p:spTree>
    <p:extLst>
      <p:ext uri="{BB962C8B-B14F-4D97-AF65-F5344CB8AC3E}">
        <p14:creationId xmlns:p14="http://schemas.microsoft.com/office/powerpoint/2010/main" val="64994205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omic Sans MS" pitchFamily="-110" charset="0"/>
              </a:defRPr>
            </a:lvl1pPr>
          </a:lstStyle>
          <a:p>
            <a:pPr>
              <a:defRPr/>
            </a:pPr>
            <a:endParaRPr lang="en-US"/>
          </a:p>
        </p:txBody>
      </p:sp>
      <p:sp>
        <p:nvSpPr>
          <p:cNvPr id="10035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omic Sans MS" pitchFamily="-110" charset="0"/>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035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035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omic Sans MS" pitchFamily="-110" charset="0"/>
              </a:defRPr>
            </a:lvl1pPr>
          </a:lstStyle>
          <a:p>
            <a:pPr>
              <a:defRPr/>
            </a:pPr>
            <a:endParaRPr lang="en-US"/>
          </a:p>
        </p:txBody>
      </p:sp>
      <p:sp>
        <p:nvSpPr>
          <p:cNvPr id="10035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omic Sans MS" pitchFamily="-110" charset="0"/>
              </a:defRPr>
            </a:lvl1pPr>
          </a:lstStyle>
          <a:p>
            <a:pPr>
              <a:defRPr/>
            </a:pPr>
            <a:fld id="{C4E6AE65-AF25-3D48-A3F3-44238E188A9F}" type="slidenum">
              <a:rPr lang="en-US"/>
              <a:pPr>
                <a:defRPr/>
              </a:pPr>
              <a:t>‹#›</a:t>
            </a:fld>
            <a:endParaRPr lang="en-US"/>
          </a:p>
        </p:txBody>
      </p:sp>
    </p:spTree>
    <p:extLst>
      <p:ext uri="{BB962C8B-B14F-4D97-AF65-F5344CB8AC3E}">
        <p14:creationId xmlns:p14="http://schemas.microsoft.com/office/powerpoint/2010/main" val="405254069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ＭＳ Ｐゴシック" pitchFamily="-110" charset="-128"/>
      </a:defRPr>
    </a:lvl1pPr>
    <a:lvl2pPr marL="4572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2pPr>
    <a:lvl3pPr marL="9144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3pPr>
    <a:lvl4pPr marL="13716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4pPr>
    <a:lvl5pPr marL="18288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2.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3.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4.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5.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6.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7.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8.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2.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3.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6.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7.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8.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9.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0.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2.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3.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4.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5.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6.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9.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0.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2.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4.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5.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6.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9.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0.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2.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3.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4.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5.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6.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7.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9.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0.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2.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6.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8.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9.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0.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2.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3.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4.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5.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8.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9.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0.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1.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E74F760F-ED22-2944-BA0F-109A00C1E39F}" type="slidenum">
              <a:rPr lang="en-US">
                <a:latin typeface="Comic Sans MS" charset="0"/>
              </a:rPr>
              <a:pPr/>
              <a:t>1</a:t>
            </a:fld>
            <a:endParaRPr lang="en-US">
              <a:latin typeface="Comic Sans MS"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47C7800A-0023-394C-A6C3-BAFE7AFCF2D6}" type="slidenum">
              <a:rPr lang="en-US">
                <a:latin typeface="Comic Sans MS" charset="0"/>
              </a:rPr>
              <a:pPr/>
              <a:t>2</a:t>
            </a:fld>
            <a:endParaRPr lang="en-US">
              <a:latin typeface="Comic Sans MS"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D51BD626-FF3B-6844-9CC3-6C52A982A32A}" type="slidenum">
              <a:rPr lang="en-US">
                <a:latin typeface="Comic Sans MS" charset="0"/>
              </a:rPr>
              <a:pPr/>
              <a:t>4</a:t>
            </a:fld>
            <a:endParaRPr lang="en-US">
              <a:latin typeface="Comic Sans MS"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2DFA737E-38A2-3342-93FB-AB9A7F274F72}" type="slidenum">
              <a:rPr lang="en-US">
                <a:latin typeface="Comic Sans MS" charset="0"/>
              </a:rPr>
              <a:pPr/>
              <a:t>6</a:t>
            </a:fld>
            <a:endParaRPr lang="en-US">
              <a:latin typeface="Comic Sans MS"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E3ED8EF8-C0BC-274A-B1FC-77D6A3A51578}" type="slidenum">
              <a:rPr lang="en-US">
                <a:latin typeface="Comic Sans MS" charset="0"/>
              </a:rPr>
              <a:pPr/>
              <a:t>7</a:t>
            </a:fld>
            <a:endParaRPr lang="en-US">
              <a:latin typeface="Comic Sans MS"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6E668B79-E795-C94C-9FA4-3EE34F59C66A}" type="slidenum">
              <a:rPr lang="en-US">
                <a:latin typeface="Comic Sans MS" charset="0"/>
              </a:rPr>
              <a:pPr/>
              <a:t>8</a:t>
            </a:fld>
            <a:endParaRPr lang="en-US">
              <a:latin typeface="Comic Sans MS"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08523751-0298-2E4C-B69F-B7F133A288FB}" type="slidenum">
              <a:rPr lang="en-US">
                <a:latin typeface="Comic Sans MS" charset="0"/>
              </a:rPr>
              <a:pPr/>
              <a:t>9</a:t>
            </a:fld>
            <a:endParaRPr lang="en-US">
              <a:latin typeface="Comic Sans MS"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095D765-5F2B-774E-A75C-C499776527CA}" type="slidenum">
              <a:rPr lang="en-US">
                <a:latin typeface="Comic Sans MS" charset="0"/>
              </a:rPr>
              <a:pPr/>
              <a:t>11</a:t>
            </a:fld>
            <a:endParaRPr lang="en-US">
              <a:latin typeface="Comic Sans MS" charset="0"/>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3D9F9B55-2F0B-A546-BC7F-AAFB85F59927}" type="slidenum">
              <a:rPr lang="en-US">
                <a:latin typeface="Comic Sans MS" charset="0"/>
              </a:rPr>
              <a:pPr/>
              <a:t>14</a:t>
            </a:fld>
            <a:endParaRPr lang="en-US">
              <a:latin typeface="Comic Sans MS"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30D5CFAE-9702-5145-95E5-172F654E6F43}" type="slidenum">
              <a:rPr lang="en-US">
                <a:latin typeface="Comic Sans MS" charset="0"/>
              </a:rPr>
              <a:pPr/>
              <a:t>15</a:t>
            </a:fld>
            <a:endParaRPr lang="en-US">
              <a:latin typeface="Comic Sans MS"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26AEA14A-E761-404D-92AC-975E423F1F94}" type="slidenum">
              <a:rPr lang="en-US">
                <a:latin typeface="Comic Sans MS" charset="0"/>
              </a:rPr>
              <a:pPr/>
              <a:t>16</a:t>
            </a:fld>
            <a:endParaRPr lang="en-US">
              <a:latin typeface="Comic Sans MS"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B537377F-D735-AA46-87BB-D42D979ACD23}" type="slidenum">
              <a:rPr lang="en-US">
                <a:latin typeface="Comic Sans MS" charset="0"/>
              </a:rPr>
              <a:pPr/>
              <a:t>17</a:t>
            </a:fld>
            <a:endParaRPr lang="en-US">
              <a:latin typeface="Comic Sans MS"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AAAD4247-F115-2F48-81FE-DA8D9B71A31B}" type="slidenum">
              <a:rPr lang="en-US">
                <a:latin typeface="Comic Sans MS" charset="0"/>
              </a:rPr>
              <a:pPr/>
              <a:t>18</a:t>
            </a:fld>
            <a:endParaRPr lang="en-US">
              <a:latin typeface="Comic Sans MS"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E6177119-1683-DB4C-AB02-8ACDAB015DC6}" type="slidenum">
              <a:rPr lang="en-US">
                <a:latin typeface="Comic Sans MS" charset="0"/>
              </a:rPr>
              <a:pPr/>
              <a:t>19</a:t>
            </a:fld>
            <a:endParaRPr lang="en-US">
              <a:latin typeface="Comic Sans MS"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1F1491AB-1410-4044-83DD-339A59223C6B}" type="slidenum">
              <a:rPr lang="en-US">
                <a:latin typeface="Comic Sans MS" charset="0"/>
              </a:rPr>
              <a:pPr/>
              <a:t>21</a:t>
            </a:fld>
            <a:endParaRPr lang="en-US">
              <a:latin typeface="Comic Sans MS"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776E9C9E-34ED-F742-9B7D-C38DFD0CE38B}" type="slidenum">
              <a:rPr lang="en-US">
                <a:latin typeface="Comic Sans MS" charset="0"/>
              </a:rPr>
              <a:pPr/>
              <a:t>22</a:t>
            </a:fld>
            <a:endParaRPr lang="en-US">
              <a:latin typeface="Comic Sans MS"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52127F5-6386-0D4F-9C40-632D3D054AAA}" type="slidenum">
              <a:rPr lang="en-US">
                <a:latin typeface="Comic Sans MS" charset="0"/>
              </a:rPr>
              <a:pPr/>
              <a:t>23</a:t>
            </a:fld>
            <a:endParaRPr lang="en-US">
              <a:latin typeface="Comic Sans MS"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4A9ECF07-6A57-F64E-B1C6-4BBA54B0B161}" type="slidenum">
              <a:rPr lang="en-US">
                <a:latin typeface="Comic Sans MS" charset="0"/>
              </a:rPr>
              <a:pPr/>
              <a:t>25</a:t>
            </a:fld>
            <a:endParaRPr lang="en-US">
              <a:latin typeface="Comic Sans MS"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E2804DC2-5E29-2645-A8EF-147281FD9116}" type="slidenum">
              <a:rPr lang="en-US">
                <a:latin typeface="Comic Sans MS" charset="0"/>
              </a:rPr>
              <a:pPr/>
              <a:t>27</a:t>
            </a:fld>
            <a:endParaRPr lang="en-US">
              <a:latin typeface="Comic Sans MS"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840177D4-A78E-184B-81FA-82BC01C76FF1}" type="slidenum">
              <a:rPr lang="en-US">
                <a:latin typeface="Comic Sans MS" charset="0"/>
              </a:rPr>
              <a:pPr/>
              <a:t>30</a:t>
            </a:fld>
            <a:endParaRPr lang="en-US">
              <a:latin typeface="Comic Sans MS"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88B0330-BF97-8F43-BF65-A21AF0171C57}" type="slidenum">
              <a:rPr lang="en-US">
                <a:latin typeface="Comic Sans MS" charset="0"/>
              </a:rPr>
              <a:pPr/>
              <a:t>32</a:t>
            </a:fld>
            <a:endParaRPr lang="en-US">
              <a:latin typeface="Comic Sans MS"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B43658DE-CC22-A84D-8290-B0FA9EA4CE6C}" type="slidenum">
              <a:rPr lang="en-US">
                <a:latin typeface="Comic Sans MS" charset="0"/>
              </a:rPr>
              <a:pPr/>
              <a:t>33</a:t>
            </a:fld>
            <a:endParaRPr lang="en-US">
              <a:latin typeface="Comic Sans MS"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95F19A28-5E9D-204B-818B-16FB618FA34C}" type="slidenum">
              <a:rPr lang="en-US">
                <a:latin typeface="Comic Sans MS" charset="0"/>
              </a:rPr>
              <a:pPr/>
              <a:t>34</a:t>
            </a:fld>
            <a:endParaRPr lang="en-US">
              <a:latin typeface="Comic Sans MS"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3F1BD2B8-4808-C84F-A47D-0575E198BD47}" type="slidenum">
              <a:rPr lang="en-US">
                <a:latin typeface="Comic Sans MS" charset="0"/>
              </a:rPr>
              <a:pPr/>
              <a:t>36</a:t>
            </a:fld>
            <a:endParaRPr lang="en-US">
              <a:latin typeface="Comic Sans MS"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5C1E34F0-759C-D044-B746-F8E99142B864}" type="slidenum">
              <a:rPr lang="en-US">
                <a:latin typeface="Comic Sans MS" charset="0"/>
              </a:rPr>
              <a:pPr/>
              <a:t>38</a:t>
            </a:fld>
            <a:endParaRPr lang="en-US">
              <a:latin typeface="Comic Sans MS"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84843BF0-7465-9149-AEDD-6BBB6D4BC3A7}" type="slidenum">
              <a:rPr lang="en-US">
                <a:latin typeface="Comic Sans MS" charset="0"/>
              </a:rPr>
              <a:pPr/>
              <a:t>41</a:t>
            </a:fld>
            <a:endParaRPr lang="en-US">
              <a:latin typeface="Comic Sans MS"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D83077F8-BEED-1141-A6CB-615618800EB6}" type="slidenum">
              <a:rPr lang="en-US">
                <a:latin typeface="Comic Sans MS" charset="0"/>
              </a:rPr>
              <a:pPr/>
              <a:t>42</a:t>
            </a:fld>
            <a:endParaRPr lang="en-US">
              <a:latin typeface="Comic Sans MS"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D77DF8BA-EBDC-A541-BB24-3D0CB427CCB9}" type="slidenum">
              <a:rPr lang="en-US">
                <a:latin typeface="Comic Sans MS" charset="0"/>
              </a:rPr>
              <a:pPr/>
              <a:t>44</a:t>
            </a:fld>
            <a:endParaRPr lang="en-US">
              <a:latin typeface="Comic Sans MS"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312C485F-86A4-D248-8A3F-A0825BBC7CF8}" type="slidenum">
              <a:rPr lang="en-US">
                <a:latin typeface="Comic Sans MS" charset="0"/>
              </a:rPr>
              <a:pPr/>
              <a:t>47</a:t>
            </a:fld>
            <a:endParaRPr lang="en-US">
              <a:latin typeface="Comic Sans MS"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6B5047EE-D897-6740-9982-9D22681B5835}" type="slidenum">
              <a:rPr lang="en-US">
                <a:latin typeface="Comic Sans MS" charset="0"/>
              </a:rPr>
              <a:pPr/>
              <a:t>48</a:t>
            </a:fld>
            <a:endParaRPr lang="en-US">
              <a:latin typeface="Comic Sans MS"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40E15BB2-AAC1-424A-9BA2-062006799A8C}" type="slidenum">
              <a:rPr lang="en-US">
                <a:latin typeface="Comic Sans MS" charset="0"/>
              </a:rPr>
              <a:pPr/>
              <a:t>49</a:t>
            </a:fld>
            <a:endParaRPr lang="en-US">
              <a:latin typeface="Comic Sans MS"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A3B819A6-FD8E-464C-B61D-2B981AF9594A}" type="slidenum">
              <a:rPr lang="en-US">
                <a:latin typeface="Comic Sans MS" charset="0"/>
              </a:rPr>
              <a:pPr/>
              <a:t>50</a:t>
            </a:fld>
            <a:endParaRPr lang="en-US">
              <a:latin typeface="Comic Sans MS"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218F514F-DFE0-4247-855A-E97F5430D502}" type="slidenum">
              <a:rPr lang="en-US">
                <a:latin typeface="Comic Sans MS" charset="0"/>
              </a:rPr>
              <a:pPr/>
              <a:t>53</a:t>
            </a:fld>
            <a:endParaRPr lang="en-US">
              <a:latin typeface="Comic Sans MS"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46A22557-D264-EC4D-BD9D-CDFCDD234004}" type="slidenum">
              <a:rPr lang="en-US">
                <a:latin typeface="Comic Sans MS" charset="0"/>
              </a:rPr>
              <a:pPr/>
              <a:t>55</a:t>
            </a:fld>
            <a:endParaRPr lang="en-US">
              <a:latin typeface="Comic Sans MS"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EEF63D20-D5B2-7D4F-B9C6-1CB00D47BD15}" type="slidenum">
              <a:rPr lang="en-US">
                <a:latin typeface="Comic Sans MS" charset="0"/>
              </a:rPr>
              <a:pPr/>
              <a:t>57</a:t>
            </a:fld>
            <a:endParaRPr lang="en-US">
              <a:latin typeface="Comic Sans MS"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FD96F4F9-DE8B-754F-86E9-F20D491633D3}" type="slidenum">
              <a:rPr lang="en-US">
                <a:latin typeface="Comic Sans MS" charset="0"/>
              </a:rPr>
              <a:pPr/>
              <a:t>58</a:t>
            </a:fld>
            <a:endParaRPr lang="en-US">
              <a:latin typeface="Comic Sans MS"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75FEA3FD-AF4F-B049-9D71-AA4949CDB4E6}" type="slidenum">
              <a:rPr lang="en-US">
                <a:latin typeface="Comic Sans MS" charset="0"/>
              </a:rPr>
              <a:pPr/>
              <a:t>59</a:t>
            </a:fld>
            <a:endParaRPr lang="en-US">
              <a:latin typeface="Comic Sans MS"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AFD9D407-8DAE-2943-B59B-174F651330A5}" type="slidenum">
              <a:rPr lang="en-US">
                <a:latin typeface="Comic Sans MS" charset="0"/>
              </a:rPr>
              <a:pPr/>
              <a:t>60</a:t>
            </a:fld>
            <a:endParaRPr lang="en-US">
              <a:latin typeface="Comic Sans MS"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17BBA19F-21A3-4642-94F1-B7D568B4E0AA}" type="slidenum">
              <a:rPr lang="en-US">
                <a:latin typeface="Comic Sans MS" charset="0"/>
              </a:rPr>
              <a:pPr/>
              <a:t>62</a:t>
            </a:fld>
            <a:endParaRPr lang="en-US">
              <a:latin typeface="Comic Sans MS" charset="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92F29C93-1340-1448-AA71-D0EB167E6C96}" type="slidenum">
              <a:rPr lang="en-US">
                <a:latin typeface="Comic Sans MS" charset="0"/>
              </a:rPr>
              <a:pPr/>
              <a:t>63</a:t>
            </a:fld>
            <a:endParaRPr lang="en-US">
              <a:latin typeface="Comic Sans MS"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843D25E4-3538-0D4B-AA58-FB47618B7EC8}" type="slidenum">
              <a:rPr lang="en-US">
                <a:latin typeface="Comic Sans MS" charset="0"/>
              </a:rPr>
              <a:pPr/>
              <a:t>64</a:t>
            </a:fld>
            <a:endParaRPr lang="en-US">
              <a:latin typeface="Comic Sans MS" charset="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1149EF01-98C1-804F-95A8-070C0E2B639E}" type="slidenum">
              <a:rPr lang="en-US">
                <a:latin typeface="Comic Sans MS" charset="0"/>
              </a:rPr>
              <a:pPr/>
              <a:t>66</a:t>
            </a:fld>
            <a:endParaRPr lang="en-US">
              <a:latin typeface="Comic Sans MS" charset="0"/>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87D71D91-0128-294F-BE73-8C625962550E}" type="slidenum">
              <a:rPr lang="en-US">
                <a:latin typeface="Comic Sans MS" charset="0"/>
              </a:rPr>
              <a:pPr/>
              <a:t>67</a:t>
            </a:fld>
            <a:endParaRPr lang="en-US">
              <a:latin typeface="Comic Sans MS" charset="0"/>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444CC343-0A21-A04A-BD6E-283FDB58A5FB}" type="slidenum">
              <a:rPr lang="en-US">
                <a:latin typeface="Comic Sans MS" charset="0"/>
              </a:rPr>
              <a:pPr/>
              <a:t>68</a:t>
            </a:fld>
            <a:endParaRPr lang="en-US">
              <a:latin typeface="Comic Sans MS" charset="0"/>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179CF0EE-0959-0D4B-8F9E-47E8900E3196}" type="slidenum">
              <a:rPr lang="en-US">
                <a:latin typeface="Comic Sans MS" charset="0"/>
              </a:rPr>
              <a:pPr/>
              <a:t>70</a:t>
            </a:fld>
            <a:endParaRPr lang="en-US">
              <a:latin typeface="Comic Sans MS" charset="0"/>
            </a:endParaRPr>
          </a:p>
        </p:txBody>
      </p:sp>
      <p:sp>
        <p:nvSpPr>
          <p:cNvPr id="117763" name="Rectangle 2"/>
          <p:cNvSpPr>
            <a:spLocks noGrp="1" noRot="1" noChangeAspect="1" noChangeArrowheads="1" noTextEdit="1"/>
          </p:cNvSpPr>
          <p:nvPr>
            <p:ph type="sldImg"/>
          </p:nvPr>
        </p:nvSpPr>
        <p:spPr>
          <a:ln/>
        </p:spPr>
      </p:sp>
      <p:sp>
        <p:nvSpPr>
          <p:cNvPr id="1177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p>
            <a:fld id="{77D11753-3754-BD49-8F55-03F844F51CFA}" type="slidenum">
              <a:rPr lang="en-US">
                <a:latin typeface="Comic Sans MS" charset="0"/>
              </a:rPr>
              <a:pPr/>
              <a:t>79</a:t>
            </a:fld>
            <a:endParaRPr lang="en-US">
              <a:latin typeface="Comic Sans MS" charset="0"/>
            </a:endParaRPr>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C24F61F9-F482-854C-A976-F26A09242A10}" type="slidenum">
              <a:rPr lang="en-US">
                <a:latin typeface="Comic Sans MS" charset="0"/>
              </a:rPr>
              <a:pPr/>
              <a:t>81</a:t>
            </a:fld>
            <a:endParaRPr lang="en-US">
              <a:latin typeface="Comic Sans MS" charset="0"/>
            </a:endParaRPr>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40841EA8-0FE3-984D-BD39-3B5915B5580C}" type="slidenum">
              <a:rPr lang="en-US">
                <a:latin typeface="Comic Sans MS" charset="0"/>
              </a:rPr>
              <a:pPr/>
              <a:t>84</a:t>
            </a:fld>
            <a:endParaRPr lang="en-US">
              <a:latin typeface="Comic Sans MS" charset="0"/>
            </a:endParaRPr>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CBD4CF77-FC60-3A40-8C8B-BFD28198B290}" type="slidenum">
              <a:rPr lang="en-US">
                <a:latin typeface="Comic Sans MS" charset="0"/>
              </a:rPr>
              <a:pPr/>
              <a:t>86</a:t>
            </a:fld>
            <a:endParaRPr lang="en-US">
              <a:latin typeface="Comic Sans MS" charset="0"/>
            </a:endParaRP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p:spPr>
        <p:txBody>
          <a:bodyPr/>
          <a:lstStyle/>
          <a:p>
            <a:fld id="{ABA27E22-B711-3E4D-846B-AC10DFD1FE95}" type="slidenum">
              <a:rPr lang="en-US">
                <a:latin typeface="Comic Sans MS" charset="0"/>
              </a:rPr>
              <a:pPr/>
              <a:t>88</a:t>
            </a:fld>
            <a:endParaRPr lang="en-US">
              <a:latin typeface="Comic Sans MS" charset="0"/>
            </a:endParaRPr>
          </a:p>
        </p:txBody>
      </p:sp>
      <p:sp>
        <p:nvSpPr>
          <p:cNvPr id="147459" name="Rectangle 2"/>
          <p:cNvSpPr>
            <a:spLocks noGrp="1" noRot="1" noChangeAspect="1" noChangeArrowheads="1" noTextEdit="1"/>
          </p:cNvSpPr>
          <p:nvPr>
            <p:ph type="sldImg"/>
          </p:nvPr>
        </p:nvSpPr>
        <p:spPr>
          <a:ln/>
        </p:spPr>
      </p:sp>
      <p:sp>
        <p:nvSpPr>
          <p:cNvPr id="1474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p:spPr>
        <p:txBody>
          <a:bodyPr/>
          <a:lstStyle/>
          <a:p>
            <a:fld id="{C3CC79EC-9EAA-274F-A60B-BF556D746AF4}" type="slidenum">
              <a:rPr lang="en-US">
                <a:latin typeface="Comic Sans MS" charset="0"/>
              </a:rPr>
              <a:pPr/>
              <a:t>91</a:t>
            </a:fld>
            <a:endParaRPr lang="en-US">
              <a:latin typeface="Comic Sans MS" charset="0"/>
            </a:endParaRPr>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p:spPr>
        <p:txBody>
          <a:bodyPr/>
          <a:lstStyle/>
          <a:p>
            <a:fld id="{C3CC79EC-9EAA-274F-A60B-BF556D746AF4}" type="slidenum">
              <a:rPr lang="en-US">
                <a:latin typeface="Comic Sans MS" charset="0"/>
              </a:rPr>
              <a:pPr/>
              <a:t>92</a:t>
            </a:fld>
            <a:endParaRPr lang="en-US">
              <a:latin typeface="Comic Sans MS" charset="0"/>
            </a:endParaRPr>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p:spPr>
        <p:txBody>
          <a:bodyPr/>
          <a:lstStyle/>
          <a:p>
            <a:fld id="{9480FB37-B433-7C42-98CC-285483FCC708}" type="slidenum">
              <a:rPr lang="en-US">
                <a:latin typeface="Comic Sans MS" charset="0"/>
              </a:rPr>
              <a:pPr/>
              <a:t>93</a:t>
            </a:fld>
            <a:endParaRPr lang="en-US">
              <a:latin typeface="Comic Sans MS" charset="0"/>
            </a:endParaRPr>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fld id="{F04C7D0F-DA7A-FC4B-9A32-95C84653E071}" type="slidenum">
              <a:rPr lang="en-US">
                <a:latin typeface="Comic Sans MS" charset="0"/>
              </a:rPr>
              <a:pPr/>
              <a:t>94</a:t>
            </a:fld>
            <a:endParaRPr lang="en-US">
              <a:latin typeface="Comic Sans MS" charset="0"/>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p:spPr>
        <p:txBody>
          <a:bodyPr/>
          <a:lstStyle/>
          <a:p>
            <a:fld id="{5DB32700-2160-8144-A914-B96B465D6223}" type="slidenum">
              <a:rPr lang="en-US">
                <a:latin typeface="Comic Sans MS" charset="0"/>
              </a:rPr>
              <a:pPr/>
              <a:t>96</a:t>
            </a:fld>
            <a:endParaRPr lang="en-US">
              <a:latin typeface="Comic Sans MS" charset="0"/>
            </a:endParaRPr>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p:spPr>
        <p:txBody>
          <a:bodyPr/>
          <a:lstStyle/>
          <a:p>
            <a:fld id="{B345B2C7-BE0F-7E4A-A3F5-8E0EE137F1A9}" type="slidenum">
              <a:rPr lang="en-US">
                <a:latin typeface="Comic Sans MS" charset="0"/>
              </a:rPr>
              <a:pPr/>
              <a:t>101</a:t>
            </a:fld>
            <a:endParaRPr lang="en-US">
              <a:latin typeface="Comic Sans MS" charset="0"/>
            </a:endParaRPr>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p:spPr>
        <p:txBody>
          <a:bodyPr/>
          <a:lstStyle/>
          <a:p>
            <a:fld id="{6FF00DBA-2171-7C4E-8B79-BB3F824272E1}" type="slidenum">
              <a:rPr lang="en-US">
                <a:latin typeface="Comic Sans MS" charset="0"/>
              </a:rPr>
              <a:pPr/>
              <a:t>102</a:t>
            </a:fld>
            <a:endParaRPr lang="en-US">
              <a:latin typeface="Comic Sans MS" charset="0"/>
            </a:endParaRPr>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fld id="{24823C23-3EA7-A446-8D94-41A89409FC85}" type="slidenum">
              <a:rPr lang="en-US">
                <a:latin typeface="Comic Sans MS" charset="0"/>
              </a:rPr>
              <a:pPr/>
              <a:t>103</a:t>
            </a:fld>
            <a:endParaRPr lang="en-US">
              <a:latin typeface="Comic Sans MS" charset="0"/>
            </a:endParaRPr>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p:spPr>
        <p:txBody>
          <a:bodyPr/>
          <a:lstStyle/>
          <a:p>
            <a:fld id="{D2B11203-EF74-2745-ABDE-36CB73354680}" type="slidenum">
              <a:rPr lang="en-US">
                <a:latin typeface="Comic Sans MS" charset="0"/>
              </a:rPr>
              <a:pPr/>
              <a:t>104</a:t>
            </a:fld>
            <a:endParaRPr lang="en-US">
              <a:latin typeface="Comic Sans MS" charset="0"/>
            </a:endParaRPr>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p:spPr>
        <p:txBody>
          <a:bodyPr/>
          <a:lstStyle/>
          <a:p>
            <a:fld id="{ACC8A317-4A2F-984F-BEFE-44834E84CF40}" type="slidenum">
              <a:rPr lang="en-US">
                <a:latin typeface="Comic Sans MS" charset="0"/>
              </a:rPr>
              <a:pPr/>
              <a:t>105</a:t>
            </a:fld>
            <a:endParaRPr lang="en-US">
              <a:latin typeface="Comic Sans MS" charset="0"/>
            </a:endParaRPr>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5C5A04B9-4136-5844-A63D-769B61FC59DE}" type="slidenum">
              <a:rPr lang="en-US">
                <a:latin typeface="Comic Sans MS" charset="0"/>
              </a:rPr>
              <a:pPr/>
              <a:t>106</a:t>
            </a:fld>
            <a:endParaRPr lang="en-US">
              <a:latin typeface="Comic Sans MS" charset="0"/>
            </a:endParaRPr>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p:spPr>
        <p:txBody>
          <a:bodyPr/>
          <a:lstStyle/>
          <a:p>
            <a:fld id="{7B2B7DC4-714F-824E-8534-1FF75BA8A496}" type="slidenum">
              <a:rPr lang="en-US">
                <a:latin typeface="Comic Sans MS" charset="0"/>
              </a:rPr>
              <a:pPr/>
              <a:t>107</a:t>
            </a:fld>
            <a:endParaRPr lang="en-US">
              <a:latin typeface="Comic Sans MS" charset="0"/>
            </a:endParaRPr>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p:spPr>
        <p:txBody>
          <a:bodyPr/>
          <a:lstStyle/>
          <a:p>
            <a:fld id="{242A1204-65E9-9946-9C4B-4845CFBA12A4}" type="slidenum">
              <a:rPr lang="en-US">
                <a:latin typeface="Comic Sans MS" charset="0"/>
              </a:rPr>
              <a:pPr/>
              <a:t>108</a:t>
            </a:fld>
            <a:endParaRPr lang="en-US">
              <a:latin typeface="Comic Sans MS" charset="0"/>
            </a:endParaRPr>
          </a:p>
        </p:txBody>
      </p:sp>
      <p:sp>
        <p:nvSpPr>
          <p:cNvPr id="176131" name="Rectangle 2"/>
          <p:cNvSpPr>
            <a:spLocks noGrp="1" noRot="1" noChangeAspect="1" noChangeArrowheads="1"/>
          </p:cNvSpPr>
          <p:nvPr>
            <p:ph type="sldImg"/>
          </p:nvPr>
        </p:nvSpPr>
        <p:spPr>
          <a:solidFill>
            <a:srgbClr val="FFFFFF"/>
          </a:solidFill>
          <a:ln/>
        </p:spPr>
      </p:sp>
      <p:sp>
        <p:nvSpPr>
          <p:cNvPr id="17613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p:spPr>
        <p:txBody>
          <a:bodyPr/>
          <a:lstStyle/>
          <a:p>
            <a:fld id="{6A2B0256-A28B-404E-8FDA-1B1906FA3A23}" type="slidenum">
              <a:rPr lang="en-US">
                <a:latin typeface="Comic Sans MS" charset="0"/>
              </a:rPr>
              <a:pPr/>
              <a:t>112</a:t>
            </a:fld>
            <a:endParaRPr lang="en-US">
              <a:latin typeface="Comic Sans MS" charset="0"/>
            </a:endParaRPr>
          </a:p>
        </p:txBody>
      </p:sp>
      <p:sp>
        <p:nvSpPr>
          <p:cNvPr id="178179" name="Rectangle 2"/>
          <p:cNvSpPr>
            <a:spLocks noGrp="1" noRot="1" noChangeAspect="1" noChangeArrowheads="1" noTextEdit="1"/>
          </p:cNvSpPr>
          <p:nvPr>
            <p:ph type="sldImg"/>
          </p:nvPr>
        </p:nvSpPr>
        <p:spPr>
          <a:ln/>
        </p:spPr>
      </p:sp>
      <p:sp>
        <p:nvSpPr>
          <p:cNvPr id="17818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p:spPr>
        <p:txBody>
          <a:bodyPr/>
          <a:lstStyle/>
          <a:p>
            <a:fld id="{5ED6ED51-987A-6742-843D-08C462CBC43A}" type="slidenum">
              <a:rPr lang="en-US">
                <a:latin typeface="Comic Sans MS" charset="0"/>
              </a:rPr>
              <a:pPr/>
              <a:t>113</a:t>
            </a:fld>
            <a:endParaRPr lang="en-US">
              <a:latin typeface="Comic Sans MS" charset="0"/>
            </a:endParaRPr>
          </a:p>
        </p:txBody>
      </p:sp>
      <p:sp>
        <p:nvSpPr>
          <p:cNvPr id="180227" name="Rectangle 2"/>
          <p:cNvSpPr>
            <a:spLocks noGrp="1" noRot="1" noChangeAspect="1" noChangeArrowheads="1" noTextEdit="1"/>
          </p:cNvSpPr>
          <p:nvPr>
            <p:ph type="sldImg"/>
          </p:nvPr>
        </p:nvSpPr>
        <p:spPr>
          <a:ln/>
        </p:spPr>
      </p:sp>
      <p:sp>
        <p:nvSpPr>
          <p:cNvPr id="1802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p:cNvSpPr>
            <a:spLocks noGrp="1" noChangeArrowheads="1"/>
          </p:cNvSpPr>
          <p:nvPr>
            <p:ph type="sldNum" sz="quarter" idx="5"/>
          </p:nvPr>
        </p:nvSpPr>
        <p:spPr>
          <a:noFill/>
        </p:spPr>
        <p:txBody>
          <a:bodyPr/>
          <a:lstStyle/>
          <a:p>
            <a:fld id="{6C518687-8D5C-6D45-BF42-03BC7060F648}" type="slidenum">
              <a:rPr lang="en-US">
                <a:latin typeface="Comic Sans MS" charset="0"/>
              </a:rPr>
              <a:pPr/>
              <a:t>116</a:t>
            </a:fld>
            <a:endParaRPr lang="en-US">
              <a:latin typeface="Comic Sans MS" charset="0"/>
            </a:endParaRPr>
          </a:p>
        </p:txBody>
      </p:sp>
      <p:sp>
        <p:nvSpPr>
          <p:cNvPr id="183299" name="Rectangle 2"/>
          <p:cNvSpPr>
            <a:spLocks noGrp="1" noRot="1" noChangeAspect="1" noChangeArrowheads="1" noTextEdit="1"/>
          </p:cNvSpPr>
          <p:nvPr>
            <p:ph type="sldImg"/>
          </p:nvPr>
        </p:nvSpPr>
        <p:spPr>
          <a:ln/>
        </p:spPr>
      </p:sp>
      <p:sp>
        <p:nvSpPr>
          <p:cNvPr id="1833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7"/>
          <p:cNvSpPr>
            <a:spLocks noGrp="1" noChangeArrowheads="1"/>
          </p:cNvSpPr>
          <p:nvPr>
            <p:ph type="sldNum" sz="quarter" idx="5"/>
          </p:nvPr>
        </p:nvSpPr>
        <p:spPr>
          <a:noFill/>
        </p:spPr>
        <p:txBody>
          <a:bodyPr/>
          <a:lstStyle/>
          <a:p>
            <a:fld id="{3FC2B2AE-B71C-0D47-856E-0B3EFDB3F958}" type="slidenum">
              <a:rPr lang="en-US">
                <a:latin typeface="Comic Sans MS" charset="0"/>
              </a:rPr>
              <a:pPr/>
              <a:t>117</a:t>
            </a:fld>
            <a:endParaRPr lang="en-US">
              <a:latin typeface="Comic Sans MS" charset="0"/>
            </a:endParaRPr>
          </a:p>
        </p:txBody>
      </p:sp>
      <p:sp>
        <p:nvSpPr>
          <p:cNvPr id="185347" name="Rectangle 2"/>
          <p:cNvSpPr>
            <a:spLocks noGrp="1" noRot="1" noChangeAspect="1" noChangeArrowheads="1" noTextEdit="1"/>
          </p:cNvSpPr>
          <p:nvPr>
            <p:ph type="sldImg"/>
          </p:nvPr>
        </p:nvSpPr>
        <p:spPr>
          <a:ln/>
        </p:spPr>
      </p:sp>
      <p:sp>
        <p:nvSpPr>
          <p:cNvPr id="18534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p:spPr>
        <p:txBody>
          <a:bodyPr/>
          <a:lstStyle/>
          <a:p>
            <a:fld id="{044856FB-C489-C246-83AF-DACF79D664F1}" type="slidenum">
              <a:rPr lang="en-US">
                <a:latin typeface="Comic Sans MS" charset="0"/>
              </a:rPr>
              <a:pPr/>
              <a:t>118</a:t>
            </a:fld>
            <a:endParaRPr lang="en-US">
              <a:latin typeface="Comic Sans MS" charset="0"/>
            </a:endParaRPr>
          </a:p>
        </p:txBody>
      </p:sp>
      <p:sp>
        <p:nvSpPr>
          <p:cNvPr id="187395" name="Rectangle 2"/>
          <p:cNvSpPr>
            <a:spLocks noGrp="1" noRot="1" noChangeAspect="1" noChangeArrowheads="1" noTextEdit="1"/>
          </p:cNvSpPr>
          <p:nvPr>
            <p:ph type="sldImg"/>
          </p:nvPr>
        </p:nvSpPr>
        <p:spPr>
          <a:ln/>
        </p:spPr>
      </p:sp>
      <p:sp>
        <p:nvSpPr>
          <p:cNvPr id="1873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a:noFill/>
        </p:spPr>
        <p:txBody>
          <a:bodyPr/>
          <a:lstStyle/>
          <a:p>
            <a:fld id="{A4164A29-80DA-9942-BC54-8438F5875A5C}" type="slidenum">
              <a:rPr lang="en-US">
                <a:latin typeface="Comic Sans MS" charset="0"/>
              </a:rPr>
              <a:pPr/>
              <a:t>119</a:t>
            </a:fld>
            <a:endParaRPr lang="en-US">
              <a:latin typeface="Comic Sans MS" charset="0"/>
            </a:endParaRPr>
          </a:p>
        </p:txBody>
      </p:sp>
      <p:sp>
        <p:nvSpPr>
          <p:cNvPr id="189443" name="Rectangle 2"/>
          <p:cNvSpPr>
            <a:spLocks noGrp="1" noRot="1" noChangeAspect="1" noChangeArrowheads="1" noTextEdit="1"/>
          </p:cNvSpPr>
          <p:nvPr>
            <p:ph type="sldImg"/>
          </p:nvPr>
        </p:nvSpPr>
        <p:spPr>
          <a:ln/>
        </p:spPr>
      </p:sp>
      <p:sp>
        <p:nvSpPr>
          <p:cNvPr id="18944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5"/>
          </p:nvPr>
        </p:nvSpPr>
        <p:spPr>
          <a:noFill/>
        </p:spPr>
        <p:txBody>
          <a:bodyPr/>
          <a:lstStyle/>
          <a:p>
            <a:fld id="{7094B57B-871F-8249-8A5D-3699724C3B6D}" type="slidenum">
              <a:rPr lang="en-US">
                <a:latin typeface="Comic Sans MS" charset="0"/>
              </a:rPr>
              <a:pPr/>
              <a:t>120</a:t>
            </a:fld>
            <a:endParaRPr lang="en-US">
              <a:latin typeface="Comic Sans MS" charset="0"/>
            </a:endParaRPr>
          </a:p>
        </p:txBody>
      </p:sp>
      <p:sp>
        <p:nvSpPr>
          <p:cNvPr id="191491" name="Rectangle 2"/>
          <p:cNvSpPr>
            <a:spLocks noGrp="1" noRot="1" noChangeAspect="1" noChangeArrowheads="1" noTextEdit="1"/>
          </p:cNvSpPr>
          <p:nvPr>
            <p:ph type="sldImg"/>
          </p:nvPr>
        </p:nvSpPr>
        <p:spPr>
          <a:ln/>
        </p:spPr>
      </p:sp>
      <p:sp>
        <p:nvSpPr>
          <p:cNvPr id="19149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576B1D40-5E8A-034C-85CE-41D932FE35CB}" type="slidenum">
              <a:rPr lang="en-US">
                <a:latin typeface="Comic Sans MS" charset="0"/>
              </a:rPr>
              <a:pPr/>
              <a:t>122</a:t>
            </a:fld>
            <a:endParaRPr lang="en-US">
              <a:latin typeface="Comic Sans MS" charset="0"/>
            </a:endParaRPr>
          </a:p>
        </p:txBody>
      </p:sp>
      <p:sp>
        <p:nvSpPr>
          <p:cNvPr id="197635" name="Rectangle 2"/>
          <p:cNvSpPr>
            <a:spLocks noGrp="1" noRot="1" noChangeAspect="1" noChangeArrowheads="1" noTextEdit="1"/>
          </p:cNvSpPr>
          <p:nvPr>
            <p:ph type="sldImg"/>
          </p:nvPr>
        </p:nvSpPr>
        <p:spPr>
          <a:ln/>
        </p:spPr>
      </p:sp>
      <p:sp>
        <p:nvSpPr>
          <p:cNvPr id="19763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7"/>
          <p:cNvSpPr>
            <a:spLocks noGrp="1" noChangeArrowheads="1"/>
          </p:cNvSpPr>
          <p:nvPr>
            <p:ph type="sldNum" sz="quarter" idx="5"/>
          </p:nvPr>
        </p:nvSpPr>
        <p:spPr>
          <a:noFill/>
        </p:spPr>
        <p:txBody>
          <a:bodyPr/>
          <a:lstStyle/>
          <a:p>
            <a:fld id="{02D32434-40F4-8349-9AAB-E81CB4212EBC}" type="slidenum">
              <a:rPr lang="en-US">
                <a:latin typeface="Comic Sans MS" charset="0"/>
              </a:rPr>
              <a:pPr/>
              <a:t>123</a:t>
            </a:fld>
            <a:endParaRPr lang="en-US">
              <a:latin typeface="Comic Sans MS" charset="0"/>
            </a:endParaRPr>
          </a:p>
        </p:txBody>
      </p:sp>
      <p:sp>
        <p:nvSpPr>
          <p:cNvPr id="199683" name="Rectangle 2"/>
          <p:cNvSpPr>
            <a:spLocks noGrp="1" noRot="1" noChangeAspect="1" noChangeArrowheads="1" noTextEdit="1"/>
          </p:cNvSpPr>
          <p:nvPr>
            <p:ph type="sldImg"/>
          </p:nvPr>
        </p:nvSpPr>
        <p:spPr>
          <a:ln/>
        </p:spPr>
      </p:sp>
      <p:sp>
        <p:nvSpPr>
          <p:cNvPr id="19968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a:spLocks noGrp="1" noChangeArrowheads="1"/>
          </p:cNvSpPr>
          <p:nvPr>
            <p:ph type="sldNum" sz="quarter" idx="5"/>
          </p:nvPr>
        </p:nvSpPr>
        <p:spPr>
          <a:noFill/>
        </p:spPr>
        <p:txBody>
          <a:bodyPr/>
          <a:lstStyle/>
          <a:p>
            <a:fld id="{725FEDE1-CB5E-9F43-B2DF-4BDB6DFB3201}" type="slidenum">
              <a:rPr lang="en-US">
                <a:latin typeface="Comic Sans MS" charset="0"/>
              </a:rPr>
              <a:pPr/>
              <a:t>124</a:t>
            </a:fld>
            <a:endParaRPr lang="en-US">
              <a:latin typeface="Comic Sans MS" charset="0"/>
            </a:endParaRPr>
          </a:p>
        </p:txBody>
      </p:sp>
      <p:sp>
        <p:nvSpPr>
          <p:cNvPr id="201731" name="Rectangle 2"/>
          <p:cNvSpPr>
            <a:spLocks noGrp="1" noRot="1" noChangeAspect="1" noChangeArrowheads="1" noTextEdit="1"/>
          </p:cNvSpPr>
          <p:nvPr>
            <p:ph type="sldImg"/>
          </p:nvPr>
        </p:nvSpPr>
        <p:spPr>
          <a:ln/>
        </p:spPr>
      </p:sp>
      <p:sp>
        <p:nvSpPr>
          <p:cNvPr id="20173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p:spPr>
        <p:txBody>
          <a:bodyPr/>
          <a:lstStyle/>
          <a:p>
            <a:fld id="{91C9BD24-EEBD-6F48-8F93-9B32958BB270}" type="slidenum">
              <a:rPr lang="en-US">
                <a:latin typeface="Comic Sans MS" charset="0"/>
              </a:rPr>
              <a:pPr/>
              <a:t>125</a:t>
            </a:fld>
            <a:endParaRPr lang="en-US">
              <a:latin typeface="Comic Sans MS" charset="0"/>
            </a:endParaRPr>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7"/>
          <p:cNvSpPr>
            <a:spLocks noGrp="1" noChangeArrowheads="1"/>
          </p:cNvSpPr>
          <p:nvPr>
            <p:ph type="sldNum" sz="quarter" idx="5"/>
          </p:nvPr>
        </p:nvSpPr>
        <p:spPr>
          <a:noFill/>
        </p:spPr>
        <p:txBody>
          <a:bodyPr/>
          <a:lstStyle/>
          <a:p>
            <a:fld id="{F4821DEC-FBDF-9546-8AAD-E037E6FDF28F}" type="slidenum">
              <a:rPr lang="en-US">
                <a:latin typeface="Comic Sans MS" charset="0"/>
              </a:rPr>
              <a:pPr/>
              <a:t>126</a:t>
            </a:fld>
            <a:endParaRPr lang="en-US">
              <a:latin typeface="Comic Sans MS" charset="0"/>
            </a:endParaRPr>
          </a:p>
        </p:txBody>
      </p:sp>
      <p:sp>
        <p:nvSpPr>
          <p:cNvPr id="207875" name="Rectangle 2"/>
          <p:cNvSpPr>
            <a:spLocks noGrp="1" noRot="1" noChangeAspect="1" noChangeArrowheads="1" noTextEdit="1"/>
          </p:cNvSpPr>
          <p:nvPr>
            <p:ph type="sldImg"/>
          </p:nvPr>
        </p:nvSpPr>
        <p:spPr>
          <a:ln/>
        </p:spPr>
      </p:sp>
      <p:sp>
        <p:nvSpPr>
          <p:cNvPr id="20787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p:spPr>
        <p:txBody>
          <a:bodyPr/>
          <a:lstStyle/>
          <a:p>
            <a:fld id="{9F0D1206-AD1B-9A40-A5DC-BF66FA6B6F8B}" type="slidenum">
              <a:rPr lang="en-US">
                <a:latin typeface="Comic Sans MS" charset="0"/>
              </a:rPr>
              <a:pPr/>
              <a:t>129</a:t>
            </a:fld>
            <a:endParaRPr lang="en-US">
              <a:latin typeface="Comic Sans MS" charset="0"/>
            </a:endParaRPr>
          </a:p>
        </p:txBody>
      </p:sp>
      <p:sp>
        <p:nvSpPr>
          <p:cNvPr id="209923" name="Rectangle 2"/>
          <p:cNvSpPr>
            <a:spLocks noGrp="1" noRot="1" noChangeAspect="1" noChangeArrowheads="1" noTextEdit="1"/>
          </p:cNvSpPr>
          <p:nvPr>
            <p:ph type="sldImg"/>
          </p:nvPr>
        </p:nvSpPr>
        <p:spPr>
          <a:ln/>
        </p:spPr>
      </p:sp>
      <p:sp>
        <p:nvSpPr>
          <p:cNvPr id="20992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7"/>
          <p:cNvSpPr>
            <a:spLocks noGrp="1" noChangeArrowheads="1"/>
          </p:cNvSpPr>
          <p:nvPr>
            <p:ph type="sldNum" sz="quarter" idx="5"/>
          </p:nvPr>
        </p:nvSpPr>
        <p:spPr>
          <a:noFill/>
        </p:spPr>
        <p:txBody>
          <a:bodyPr/>
          <a:lstStyle/>
          <a:p>
            <a:fld id="{99206269-CF0E-7540-8365-A7DEDB1B3928}" type="slidenum">
              <a:rPr lang="en-US">
                <a:latin typeface="Comic Sans MS" charset="0"/>
              </a:rPr>
              <a:pPr/>
              <a:t>130</a:t>
            </a:fld>
            <a:endParaRPr lang="en-US">
              <a:latin typeface="Comic Sans MS" charset="0"/>
            </a:endParaRPr>
          </a:p>
        </p:txBody>
      </p:sp>
      <p:sp>
        <p:nvSpPr>
          <p:cNvPr id="216067" name="Rectangle 2"/>
          <p:cNvSpPr>
            <a:spLocks noGrp="1" noRot="1" noChangeAspect="1" noChangeArrowheads="1" noTextEdit="1"/>
          </p:cNvSpPr>
          <p:nvPr>
            <p:ph type="sldImg"/>
          </p:nvPr>
        </p:nvSpPr>
        <p:spPr>
          <a:ln/>
        </p:spPr>
      </p:sp>
      <p:sp>
        <p:nvSpPr>
          <p:cNvPr id="21606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p:spPr>
        <p:txBody>
          <a:bodyPr/>
          <a:lstStyle/>
          <a:p>
            <a:fld id="{0D06D615-CDA1-D34B-9237-B60E9FA03DCB}" type="slidenum">
              <a:rPr lang="en-US">
                <a:latin typeface="Comic Sans MS" charset="0"/>
              </a:rPr>
              <a:pPr/>
              <a:t>132</a:t>
            </a:fld>
            <a:endParaRPr lang="en-US">
              <a:latin typeface="Comic Sans MS" charset="0"/>
            </a:endParaRPr>
          </a:p>
        </p:txBody>
      </p:sp>
      <p:sp>
        <p:nvSpPr>
          <p:cNvPr id="219139" name="Rectangle 2"/>
          <p:cNvSpPr>
            <a:spLocks noGrp="1" noRot="1" noChangeAspect="1" noChangeArrowheads="1" noTextEdit="1"/>
          </p:cNvSpPr>
          <p:nvPr>
            <p:ph type="sldImg"/>
          </p:nvPr>
        </p:nvSpPr>
        <p:spPr>
          <a:ln/>
        </p:spPr>
      </p:sp>
      <p:sp>
        <p:nvSpPr>
          <p:cNvPr id="21914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p:spPr>
        <p:txBody>
          <a:bodyPr/>
          <a:lstStyle/>
          <a:p>
            <a:fld id="{391DF2CA-9654-D542-A7A4-929487B0DB8E}" type="slidenum">
              <a:rPr lang="en-US">
                <a:latin typeface="Comic Sans MS" charset="0"/>
              </a:rPr>
              <a:pPr/>
              <a:t>134</a:t>
            </a:fld>
            <a:endParaRPr lang="en-US">
              <a:latin typeface="Comic Sans MS" charset="0"/>
            </a:endParaRPr>
          </a:p>
        </p:txBody>
      </p:sp>
      <p:sp>
        <p:nvSpPr>
          <p:cNvPr id="222211" name="Rectangle 2"/>
          <p:cNvSpPr>
            <a:spLocks noGrp="1" noRot="1" noChangeAspect="1" noChangeArrowheads="1" noTextEdit="1"/>
          </p:cNvSpPr>
          <p:nvPr>
            <p:ph type="sldImg"/>
          </p:nvPr>
        </p:nvSpPr>
        <p:spPr>
          <a:ln/>
        </p:spPr>
      </p:sp>
      <p:sp>
        <p:nvSpPr>
          <p:cNvPr id="22221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p>
            <a:fld id="{4150ECF3-9694-D24C-B7F0-315EC26E4AD5}" type="slidenum">
              <a:rPr lang="en-US">
                <a:latin typeface="Comic Sans MS" charset="0"/>
              </a:rPr>
              <a:pPr/>
              <a:t>135</a:t>
            </a:fld>
            <a:endParaRPr lang="en-US">
              <a:latin typeface="Comic Sans MS" charset="0"/>
            </a:endParaRPr>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p>
            <a:fld id="{43427946-0395-CD4A-B4B9-3FFB02E143A9}" type="slidenum">
              <a:rPr lang="en-US">
                <a:latin typeface="Comic Sans MS" charset="0"/>
              </a:rPr>
              <a:pPr/>
              <a:t>136</a:t>
            </a:fld>
            <a:endParaRPr lang="en-US">
              <a:latin typeface="Comic Sans MS" charset="0"/>
            </a:endParaRPr>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7"/>
          <p:cNvSpPr>
            <a:spLocks noGrp="1" noChangeArrowheads="1"/>
          </p:cNvSpPr>
          <p:nvPr>
            <p:ph type="sldNum" sz="quarter" idx="5"/>
          </p:nvPr>
        </p:nvSpPr>
        <p:spPr>
          <a:noFill/>
        </p:spPr>
        <p:txBody>
          <a:bodyPr/>
          <a:lstStyle/>
          <a:p>
            <a:fld id="{217A57B7-399A-DE4C-B0CE-30DAD479A9BC}" type="slidenum">
              <a:rPr lang="en-US">
                <a:latin typeface="Comic Sans MS" charset="0"/>
              </a:rPr>
              <a:pPr/>
              <a:t>139</a:t>
            </a:fld>
            <a:endParaRPr lang="en-US">
              <a:latin typeface="Comic Sans MS" charset="0"/>
            </a:endParaRPr>
          </a:p>
        </p:txBody>
      </p:sp>
      <p:sp>
        <p:nvSpPr>
          <p:cNvPr id="228355" name="Rectangle 2"/>
          <p:cNvSpPr>
            <a:spLocks noGrp="1" noRot="1" noChangeAspect="1" noChangeArrowheads="1" noTextEdit="1"/>
          </p:cNvSpPr>
          <p:nvPr>
            <p:ph type="sldImg"/>
          </p:nvPr>
        </p:nvSpPr>
        <p:spPr>
          <a:ln/>
        </p:spPr>
      </p:sp>
      <p:sp>
        <p:nvSpPr>
          <p:cNvPr id="22835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7"/>
          <p:cNvSpPr>
            <a:spLocks noGrp="1" noChangeArrowheads="1"/>
          </p:cNvSpPr>
          <p:nvPr>
            <p:ph type="sldNum" sz="quarter" idx="5"/>
          </p:nvPr>
        </p:nvSpPr>
        <p:spPr>
          <a:noFill/>
        </p:spPr>
        <p:txBody>
          <a:bodyPr/>
          <a:lstStyle/>
          <a:p>
            <a:fld id="{8F0A86E4-74EA-AA4A-B60A-F1AA5A618057}" type="slidenum">
              <a:rPr lang="en-US">
                <a:latin typeface="Comic Sans MS" charset="0"/>
              </a:rPr>
              <a:pPr/>
              <a:t>140</a:t>
            </a:fld>
            <a:endParaRPr lang="en-US">
              <a:latin typeface="Comic Sans MS" charset="0"/>
            </a:endParaRPr>
          </a:p>
        </p:txBody>
      </p:sp>
      <p:sp>
        <p:nvSpPr>
          <p:cNvPr id="230403" name="Rectangle 2"/>
          <p:cNvSpPr>
            <a:spLocks noGrp="1" noRot="1" noChangeAspect="1" noChangeArrowheads="1" noTextEdit="1"/>
          </p:cNvSpPr>
          <p:nvPr>
            <p:ph type="sldImg"/>
          </p:nvPr>
        </p:nvSpPr>
        <p:spPr>
          <a:ln/>
        </p:spPr>
      </p:sp>
      <p:sp>
        <p:nvSpPr>
          <p:cNvPr id="23040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p>
            <a:fld id="{0DEFCC48-DE67-E048-80B4-3E3D6E2FEAE4}" type="slidenum">
              <a:rPr lang="en-US">
                <a:latin typeface="Comic Sans MS" charset="0"/>
              </a:rPr>
              <a:pPr/>
              <a:t>141</a:t>
            </a:fld>
            <a:endParaRPr lang="en-US">
              <a:latin typeface="Comic Sans MS" charset="0"/>
            </a:endParaRPr>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7"/>
          <p:cNvSpPr>
            <a:spLocks noGrp="1" noChangeArrowheads="1"/>
          </p:cNvSpPr>
          <p:nvPr>
            <p:ph type="sldNum" sz="quarter" idx="5"/>
          </p:nvPr>
        </p:nvSpPr>
        <p:spPr>
          <a:noFill/>
        </p:spPr>
        <p:txBody>
          <a:bodyPr/>
          <a:lstStyle/>
          <a:p>
            <a:fld id="{FCD5C79D-B22F-7E46-B781-BFAD13F38A28}" type="slidenum">
              <a:rPr lang="en-US">
                <a:latin typeface="Comic Sans MS" charset="0"/>
              </a:rPr>
              <a:pPr/>
              <a:t>142</a:t>
            </a:fld>
            <a:endParaRPr lang="en-US">
              <a:latin typeface="Comic Sans MS" charset="0"/>
            </a:endParaRPr>
          </a:p>
        </p:txBody>
      </p:sp>
      <p:sp>
        <p:nvSpPr>
          <p:cNvPr id="234499" name="Rectangle 2"/>
          <p:cNvSpPr>
            <a:spLocks noGrp="1" noRot="1" noChangeAspect="1" noChangeArrowheads="1" noTextEdit="1"/>
          </p:cNvSpPr>
          <p:nvPr>
            <p:ph type="sldImg"/>
          </p:nvPr>
        </p:nvSpPr>
        <p:spPr>
          <a:ln/>
        </p:spPr>
      </p:sp>
      <p:sp>
        <p:nvSpPr>
          <p:cNvPr id="23450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7"/>
          <p:cNvSpPr>
            <a:spLocks noGrp="1" noChangeArrowheads="1"/>
          </p:cNvSpPr>
          <p:nvPr>
            <p:ph type="sldNum" sz="quarter" idx="5"/>
          </p:nvPr>
        </p:nvSpPr>
        <p:spPr>
          <a:noFill/>
        </p:spPr>
        <p:txBody>
          <a:bodyPr/>
          <a:lstStyle/>
          <a:p>
            <a:fld id="{9BA80A81-EB93-4140-A887-8A1F7985240D}" type="slidenum">
              <a:rPr lang="en-US">
                <a:latin typeface="Comic Sans MS" charset="0"/>
              </a:rPr>
              <a:pPr/>
              <a:t>143</a:t>
            </a:fld>
            <a:endParaRPr lang="en-US">
              <a:latin typeface="Comic Sans MS" charset="0"/>
            </a:endParaRPr>
          </a:p>
        </p:txBody>
      </p:sp>
      <p:sp>
        <p:nvSpPr>
          <p:cNvPr id="236547" name="Rectangle 2"/>
          <p:cNvSpPr>
            <a:spLocks noGrp="1" noRot="1" noChangeAspect="1" noChangeArrowheads="1" noTextEdit="1"/>
          </p:cNvSpPr>
          <p:nvPr>
            <p:ph type="sldImg"/>
          </p:nvPr>
        </p:nvSpPr>
        <p:spPr>
          <a:ln/>
        </p:spPr>
      </p:sp>
      <p:sp>
        <p:nvSpPr>
          <p:cNvPr id="23654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7"/>
          <p:cNvSpPr>
            <a:spLocks noGrp="1" noChangeArrowheads="1"/>
          </p:cNvSpPr>
          <p:nvPr>
            <p:ph type="sldNum" sz="quarter" idx="5"/>
          </p:nvPr>
        </p:nvSpPr>
        <p:spPr>
          <a:noFill/>
        </p:spPr>
        <p:txBody>
          <a:bodyPr/>
          <a:lstStyle/>
          <a:p>
            <a:fld id="{65EF9D64-FD42-3441-A163-D97AF1521057}" type="slidenum">
              <a:rPr lang="en-US">
                <a:latin typeface="Comic Sans MS" charset="0"/>
              </a:rPr>
              <a:pPr/>
              <a:t>144</a:t>
            </a:fld>
            <a:endParaRPr lang="en-US">
              <a:latin typeface="Comic Sans MS" charset="0"/>
            </a:endParaRPr>
          </a:p>
        </p:txBody>
      </p:sp>
      <p:sp>
        <p:nvSpPr>
          <p:cNvPr id="238595" name="Rectangle 2"/>
          <p:cNvSpPr>
            <a:spLocks noGrp="1" noRot="1" noChangeAspect="1" noChangeArrowheads="1" noTextEdit="1"/>
          </p:cNvSpPr>
          <p:nvPr>
            <p:ph type="sldImg"/>
          </p:nvPr>
        </p:nvSpPr>
        <p:spPr>
          <a:ln/>
        </p:spPr>
      </p:sp>
      <p:sp>
        <p:nvSpPr>
          <p:cNvPr id="23859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7"/>
          <p:cNvSpPr>
            <a:spLocks noGrp="1" noChangeArrowheads="1"/>
          </p:cNvSpPr>
          <p:nvPr>
            <p:ph type="sldNum" sz="quarter" idx="5"/>
          </p:nvPr>
        </p:nvSpPr>
        <p:spPr>
          <a:noFill/>
        </p:spPr>
        <p:txBody>
          <a:bodyPr/>
          <a:lstStyle/>
          <a:p>
            <a:fld id="{1D5392E0-190C-9D4B-953F-B6823A00DE0A}" type="slidenum">
              <a:rPr lang="en-US">
                <a:latin typeface="Comic Sans MS" charset="0"/>
              </a:rPr>
              <a:pPr/>
              <a:t>145</a:t>
            </a:fld>
            <a:endParaRPr lang="en-US">
              <a:latin typeface="Comic Sans MS" charset="0"/>
            </a:endParaRPr>
          </a:p>
        </p:txBody>
      </p:sp>
      <p:sp>
        <p:nvSpPr>
          <p:cNvPr id="240643" name="Rectangle 2"/>
          <p:cNvSpPr>
            <a:spLocks noGrp="1" noRot="1" noChangeAspect="1" noChangeArrowheads="1" noTextEdit="1"/>
          </p:cNvSpPr>
          <p:nvPr>
            <p:ph type="sldImg"/>
          </p:nvPr>
        </p:nvSpPr>
        <p:spPr>
          <a:ln/>
        </p:spPr>
      </p:sp>
      <p:sp>
        <p:nvSpPr>
          <p:cNvPr id="24064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7"/>
          <p:cNvSpPr>
            <a:spLocks noGrp="1" noChangeArrowheads="1"/>
          </p:cNvSpPr>
          <p:nvPr>
            <p:ph type="sldNum" sz="quarter" idx="5"/>
          </p:nvPr>
        </p:nvSpPr>
        <p:spPr>
          <a:noFill/>
        </p:spPr>
        <p:txBody>
          <a:bodyPr/>
          <a:lstStyle/>
          <a:p>
            <a:fld id="{AE51AA0A-E5C4-C346-A285-1852C1172ED3}" type="slidenum">
              <a:rPr lang="en-US">
                <a:latin typeface="Comic Sans MS" charset="0"/>
              </a:rPr>
              <a:pPr/>
              <a:t>146</a:t>
            </a:fld>
            <a:endParaRPr lang="en-US">
              <a:latin typeface="Comic Sans MS" charset="0"/>
            </a:endParaRPr>
          </a:p>
        </p:txBody>
      </p:sp>
      <p:sp>
        <p:nvSpPr>
          <p:cNvPr id="242691" name="Rectangle 2"/>
          <p:cNvSpPr>
            <a:spLocks noGrp="1" noRot="1" noChangeAspect="1" noChangeArrowheads="1" noTextEdit="1"/>
          </p:cNvSpPr>
          <p:nvPr>
            <p:ph type="sldImg"/>
          </p:nvPr>
        </p:nvSpPr>
        <p:spPr>
          <a:ln/>
        </p:spPr>
      </p:sp>
      <p:sp>
        <p:nvSpPr>
          <p:cNvPr id="24269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7"/>
          <p:cNvSpPr>
            <a:spLocks noGrp="1" noChangeArrowheads="1"/>
          </p:cNvSpPr>
          <p:nvPr>
            <p:ph type="sldNum" sz="quarter" idx="5"/>
          </p:nvPr>
        </p:nvSpPr>
        <p:spPr>
          <a:noFill/>
        </p:spPr>
        <p:txBody>
          <a:bodyPr/>
          <a:lstStyle/>
          <a:p>
            <a:fld id="{06F52AF6-36DB-DE45-B508-4CC6C99C8CF7}" type="slidenum">
              <a:rPr lang="en-US">
                <a:latin typeface="Comic Sans MS" charset="0"/>
              </a:rPr>
              <a:pPr/>
              <a:t>147</a:t>
            </a:fld>
            <a:endParaRPr lang="en-US">
              <a:latin typeface="Comic Sans MS" charset="0"/>
            </a:endParaRPr>
          </a:p>
        </p:txBody>
      </p:sp>
      <p:sp>
        <p:nvSpPr>
          <p:cNvPr id="244739" name="Rectangle 2"/>
          <p:cNvSpPr>
            <a:spLocks noGrp="1" noRot="1" noChangeAspect="1" noChangeArrowheads="1" noTextEdit="1"/>
          </p:cNvSpPr>
          <p:nvPr>
            <p:ph type="sldImg"/>
          </p:nvPr>
        </p:nvSpPr>
        <p:spPr>
          <a:ln/>
        </p:spPr>
      </p:sp>
      <p:sp>
        <p:nvSpPr>
          <p:cNvPr id="24474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7"/>
          <p:cNvSpPr>
            <a:spLocks noGrp="1" noChangeArrowheads="1"/>
          </p:cNvSpPr>
          <p:nvPr>
            <p:ph type="sldNum" sz="quarter" idx="5"/>
          </p:nvPr>
        </p:nvSpPr>
        <p:spPr>
          <a:noFill/>
        </p:spPr>
        <p:txBody>
          <a:bodyPr/>
          <a:lstStyle/>
          <a:p>
            <a:fld id="{B4298440-AAE7-354F-9F2B-28FD4873686B}" type="slidenum">
              <a:rPr lang="en-US">
                <a:latin typeface="Comic Sans MS" charset="0"/>
              </a:rPr>
              <a:pPr/>
              <a:t>149</a:t>
            </a:fld>
            <a:endParaRPr lang="en-US">
              <a:latin typeface="Comic Sans MS" charset="0"/>
            </a:endParaRPr>
          </a:p>
        </p:txBody>
      </p:sp>
      <p:sp>
        <p:nvSpPr>
          <p:cNvPr id="248835" name="Rectangle 2"/>
          <p:cNvSpPr>
            <a:spLocks noGrp="1" noRot="1" noChangeAspect="1" noChangeArrowheads="1" noTextEdit="1"/>
          </p:cNvSpPr>
          <p:nvPr>
            <p:ph type="sldImg"/>
          </p:nvPr>
        </p:nvSpPr>
        <p:spPr>
          <a:ln/>
        </p:spPr>
      </p:sp>
      <p:sp>
        <p:nvSpPr>
          <p:cNvPr id="24883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7"/>
          <p:cNvSpPr>
            <a:spLocks noGrp="1" noChangeArrowheads="1"/>
          </p:cNvSpPr>
          <p:nvPr>
            <p:ph type="sldNum" sz="quarter" idx="5"/>
          </p:nvPr>
        </p:nvSpPr>
        <p:spPr>
          <a:noFill/>
        </p:spPr>
        <p:txBody>
          <a:bodyPr/>
          <a:lstStyle/>
          <a:p>
            <a:fld id="{0456A1F7-7AF1-294D-8800-143AC35C8AB0}" type="slidenum">
              <a:rPr lang="en-US">
                <a:latin typeface="Comic Sans MS" charset="0"/>
              </a:rPr>
              <a:pPr/>
              <a:t>150</a:t>
            </a:fld>
            <a:endParaRPr lang="en-US">
              <a:latin typeface="Comic Sans MS" charset="0"/>
            </a:endParaRPr>
          </a:p>
        </p:txBody>
      </p:sp>
      <p:sp>
        <p:nvSpPr>
          <p:cNvPr id="250883" name="Rectangle 2"/>
          <p:cNvSpPr>
            <a:spLocks noGrp="1" noRot="1" noChangeAspect="1" noChangeArrowheads="1" noTextEdit="1"/>
          </p:cNvSpPr>
          <p:nvPr>
            <p:ph type="sldImg"/>
          </p:nvPr>
        </p:nvSpPr>
        <p:spPr>
          <a:ln/>
        </p:spPr>
      </p:sp>
      <p:sp>
        <p:nvSpPr>
          <p:cNvPr id="25088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7"/>
          <p:cNvSpPr>
            <a:spLocks noGrp="1" noChangeArrowheads="1"/>
          </p:cNvSpPr>
          <p:nvPr>
            <p:ph type="sldNum" sz="quarter" idx="5"/>
          </p:nvPr>
        </p:nvSpPr>
        <p:spPr>
          <a:noFill/>
        </p:spPr>
        <p:txBody>
          <a:bodyPr/>
          <a:lstStyle/>
          <a:p>
            <a:fld id="{89E49B18-800C-2B47-943A-E98C00F1E1A5}" type="slidenum">
              <a:rPr lang="en-US">
                <a:latin typeface="Comic Sans MS" charset="0"/>
              </a:rPr>
              <a:pPr/>
              <a:t>152</a:t>
            </a:fld>
            <a:endParaRPr lang="en-US">
              <a:latin typeface="Comic Sans MS" charset="0"/>
            </a:endParaRPr>
          </a:p>
        </p:txBody>
      </p:sp>
      <p:sp>
        <p:nvSpPr>
          <p:cNvPr id="253955" name="Rectangle 2"/>
          <p:cNvSpPr>
            <a:spLocks noGrp="1" noRot="1" noChangeAspect="1" noChangeArrowheads="1" noTextEdit="1"/>
          </p:cNvSpPr>
          <p:nvPr>
            <p:ph type="sldImg"/>
          </p:nvPr>
        </p:nvSpPr>
        <p:spPr>
          <a:ln/>
        </p:spPr>
      </p:sp>
      <p:sp>
        <p:nvSpPr>
          <p:cNvPr id="25395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7"/>
          <p:cNvSpPr>
            <a:spLocks noGrp="1" noChangeArrowheads="1"/>
          </p:cNvSpPr>
          <p:nvPr>
            <p:ph type="sldNum" sz="quarter" idx="5"/>
          </p:nvPr>
        </p:nvSpPr>
        <p:spPr>
          <a:noFill/>
        </p:spPr>
        <p:txBody>
          <a:bodyPr/>
          <a:lstStyle/>
          <a:p>
            <a:fld id="{72060321-237D-AD47-BE44-83C56735C312}" type="slidenum">
              <a:rPr lang="en-US">
                <a:latin typeface="Comic Sans MS" charset="0"/>
              </a:rPr>
              <a:pPr/>
              <a:t>156</a:t>
            </a:fld>
            <a:endParaRPr lang="en-US">
              <a:latin typeface="Comic Sans MS" charset="0"/>
            </a:endParaRPr>
          </a:p>
        </p:txBody>
      </p:sp>
      <p:sp>
        <p:nvSpPr>
          <p:cNvPr id="256003" name="Rectangle 2"/>
          <p:cNvSpPr>
            <a:spLocks noGrp="1" noRot="1" noChangeAspect="1" noChangeArrowheads="1" noTextEdit="1"/>
          </p:cNvSpPr>
          <p:nvPr>
            <p:ph type="sldImg"/>
          </p:nvPr>
        </p:nvSpPr>
        <p:spPr>
          <a:ln/>
        </p:spPr>
      </p:sp>
      <p:sp>
        <p:nvSpPr>
          <p:cNvPr id="25600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7"/>
          <p:cNvSpPr>
            <a:spLocks noGrp="1" noChangeArrowheads="1"/>
          </p:cNvSpPr>
          <p:nvPr>
            <p:ph type="sldNum" sz="quarter" idx="5"/>
          </p:nvPr>
        </p:nvSpPr>
        <p:spPr>
          <a:noFill/>
        </p:spPr>
        <p:txBody>
          <a:bodyPr/>
          <a:lstStyle/>
          <a:p>
            <a:fld id="{B731F8CE-CE63-2442-B532-3C6DC5960FEA}" type="slidenum">
              <a:rPr lang="en-US">
                <a:latin typeface="Comic Sans MS" charset="0"/>
              </a:rPr>
              <a:pPr/>
              <a:t>158</a:t>
            </a:fld>
            <a:endParaRPr lang="en-US">
              <a:latin typeface="Comic Sans MS" charset="0"/>
            </a:endParaRPr>
          </a:p>
        </p:txBody>
      </p:sp>
      <p:sp>
        <p:nvSpPr>
          <p:cNvPr id="259075" name="Rectangle 2"/>
          <p:cNvSpPr>
            <a:spLocks noGrp="1" noRot="1" noChangeAspect="1" noChangeArrowheads="1" noTextEdit="1"/>
          </p:cNvSpPr>
          <p:nvPr>
            <p:ph type="sldImg"/>
          </p:nvPr>
        </p:nvSpPr>
        <p:spPr>
          <a:ln/>
        </p:spPr>
      </p:sp>
      <p:sp>
        <p:nvSpPr>
          <p:cNvPr id="25907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7"/>
          <p:cNvSpPr>
            <a:spLocks noGrp="1" noChangeArrowheads="1"/>
          </p:cNvSpPr>
          <p:nvPr>
            <p:ph type="sldNum" sz="quarter" idx="5"/>
          </p:nvPr>
        </p:nvSpPr>
        <p:spPr>
          <a:noFill/>
        </p:spPr>
        <p:txBody>
          <a:bodyPr/>
          <a:lstStyle/>
          <a:p>
            <a:fld id="{DDDF48BA-101D-E244-BD99-2364A2B53091}" type="slidenum">
              <a:rPr lang="en-US">
                <a:latin typeface="Comic Sans MS" charset="0"/>
              </a:rPr>
              <a:pPr/>
              <a:t>159</a:t>
            </a:fld>
            <a:endParaRPr lang="en-US">
              <a:latin typeface="Comic Sans MS" charset="0"/>
            </a:endParaRPr>
          </a:p>
        </p:txBody>
      </p:sp>
      <p:sp>
        <p:nvSpPr>
          <p:cNvPr id="261123" name="Rectangle 2"/>
          <p:cNvSpPr>
            <a:spLocks noGrp="1" noRot="1" noChangeAspect="1" noChangeArrowheads="1" noTextEdit="1"/>
          </p:cNvSpPr>
          <p:nvPr>
            <p:ph type="sldImg"/>
          </p:nvPr>
        </p:nvSpPr>
        <p:spPr>
          <a:ln/>
        </p:spPr>
      </p:sp>
      <p:sp>
        <p:nvSpPr>
          <p:cNvPr id="26112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7"/>
          <p:cNvSpPr>
            <a:spLocks noGrp="1" noChangeArrowheads="1"/>
          </p:cNvSpPr>
          <p:nvPr>
            <p:ph type="sldNum" sz="quarter" idx="5"/>
          </p:nvPr>
        </p:nvSpPr>
        <p:spPr>
          <a:noFill/>
        </p:spPr>
        <p:txBody>
          <a:bodyPr/>
          <a:lstStyle/>
          <a:p>
            <a:fld id="{7FC59845-B585-CB42-8948-4F759A16120E}" type="slidenum">
              <a:rPr lang="en-US">
                <a:latin typeface="Comic Sans MS" charset="0"/>
              </a:rPr>
              <a:pPr/>
              <a:t>160</a:t>
            </a:fld>
            <a:endParaRPr lang="en-US">
              <a:latin typeface="Comic Sans MS" charset="0"/>
            </a:endParaRPr>
          </a:p>
        </p:txBody>
      </p:sp>
      <p:sp>
        <p:nvSpPr>
          <p:cNvPr id="263171" name="Rectangle 2"/>
          <p:cNvSpPr>
            <a:spLocks noGrp="1" noRot="1" noChangeAspect="1" noChangeArrowheads="1" noTextEdit="1"/>
          </p:cNvSpPr>
          <p:nvPr>
            <p:ph type="sldImg"/>
          </p:nvPr>
        </p:nvSpPr>
        <p:spPr>
          <a:ln/>
        </p:spPr>
      </p:sp>
      <p:sp>
        <p:nvSpPr>
          <p:cNvPr id="26317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7"/>
          <p:cNvSpPr>
            <a:spLocks noGrp="1" noChangeArrowheads="1"/>
          </p:cNvSpPr>
          <p:nvPr>
            <p:ph type="sldNum" sz="quarter" idx="5"/>
          </p:nvPr>
        </p:nvSpPr>
        <p:spPr>
          <a:noFill/>
        </p:spPr>
        <p:txBody>
          <a:bodyPr/>
          <a:lstStyle/>
          <a:p>
            <a:fld id="{828EEB68-3FDE-1642-A613-0500A7D3ABDE}" type="slidenum">
              <a:rPr lang="en-US">
                <a:latin typeface="Comic Sans MS" charset="0"/>
              </a:rPr>
              <a:pPr/>
              <a:t>162</a:t>
            </a:fld>
            <a:endParaRPr lang="en-US">
              <a:latin typeface="Comic Sans MS" charset="0"/>
            </a:endParaRPr>
          </a:p>
        </p:txBody>
      </p:sp>
      <p:sp>
        <p:nvSpPr>
          <p:cNvPr id="265219" name="Rectangle 2"/>
          <p:cNvSpPr>
            <a:spLocks noGrp="1" noRot="1" noChangeAspect="1" noChangeArrowheads="1" noTextEdit="1"/>
          </p:cNvSpPr>
          <p:nvPr>
            <p:ph type="sldImg"/>
          </p:nvPr>
        </p:nvSpPr>
        <p:spPr>
          <a:ln/>
        </p:spPr>
      </p:sp>
      <p:sp>
        <p:nvSpPr>
          <p:cNvPr id="26522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7"/>
          <p:cNvSpPr>
            <a:spLocks noGrp="1" noChangeArrowheads="1"/>
          </p:cNvSpPr>
          <p:nvPr>
            <p:ph type="sldNum" sz="quarter" idx="5"/>
          </p:nvPr>
        </p:nvSpPr>
        <p:spPr>
          <a:noFill/>
        </p:spPr>
        <p:txBody>
          <a:bodyPr/>
          <a:lstStyle/>
          <a:p>
            <a:fld id="{D63541DF-E215-AA42-B7CC-7FF116ED106B}" type="slidenum">
              <a:rPr lang="en-US">
                <a:latin typeface="Comic Sans MS" charset="0"/>
              </a:rPr>
              <a:pPr/>
              <a:t>163</a:t>
            </a:fld>
            <a:endParaRPr lang="en-US">
              <a:latin typeface="Comic Sans MS" charset="0"/>
            </a:endParaRPr>
          </a:p>
        </p:txBody>
      </p:sp>
      <p:sp>
        <p:nvSpPr>
          <p:cNvPr id="267267" name="Rectangle 2"/>
          <p:cNvSpPr>
            <a:spLocks noGrp="1" noRot="1" noChangeAspect="1" noChangeArrowheads="1" noTextEdit="1"/>
          </p:cNvSpPr>
          <p:nvPr>
            <p:ph type="sldImg"/>
          </p:nvPr>
        </p:nvSpPr>
        <p:spPr>
          <a:ln/>
        </p:spPr>
      </p:sp>
      <p:sp>
        <p:nvSpPr>
          <p:cNvPr id="26726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7"/>
          <p:cNvSpPr>
            <a:spLocks noGrp="1" noChangeArrowheads="1"/>
          </p:cNvSpPr>
          <p:nvPr>
            <p:ph type="sldNum" sz="quarter" idx="5"/>
          </p:nvPr>
        </p:nvSpPr>
        <p:spPr>
          <a:noFill/>
        </p:spPr>
        <p:txBody>
          <a:bodyPr/>
          <a:lstStyle/>
          <a:p>
            <a:fld id="{65BE5270-4455-B94E-9BC8-2E8D323D8F82}" type="slidenum">
              <a:rPr lang="en-US">
                <a:latin typeface="Comic Sans MS" charset="0"/>
              </a:rPr>
              <a:pPr/>
              <a:t>164</a:t>
            </a:fld>
            <a:endParaRPr lang="en-US">
              <a:latin typeface="Comic Sans MS" charset="0"/>
            </a:endParaRPr>
          </a:p>
        </p:txBody>
      </p:sp>
      <p:sp>
        <p:nvSpPr>
          <p:cNvPr id="269315" name="Rectangle 2"/>
          <p:cNvSpPr>
            <a:spLocks noGrp="1" noRot="1" noChangeAspect="1" noChangeArrowheads="1" noTextEdit="1"/>
          </p:cNvSpPr>
          <p:nvPr>
            <p:ph type="sldImg"/>
          </p:nvPr>
        </p:nvSpPr>
        <p:spPr>
          <a:ln/>
        </p:spPr>
      </p:sp>
      <p:sp>
        <p:nvSpPr>
          <p:cNvPr id="269316"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7"/>
          <p:cNvSpPr>
            <a:spLocks noGrp="1" noChangeArrowheads="1"/>
          </p:cNvSpPr>
          <p:nvPr>
            <p:ph type="sldNum" sz="quarter" idx="5"/>
          </p:nvPr>
        </p:nvSpPr>
        <p:spPr>
          <a:noFill/>
        </p:spPr>
        <p:txBody>
          <a:bodyPr/>
          <a:lstStyle/>
          <a:p>
            <a:fld id="{15DB1C8B-50E8-0248-8855-3500FB8D2CF7}" type="slidenum">
              <a:rPr lang="en-US">
                <a:latin typeface="Comic Sans MS" charset="0"/>
              </a:rPr>
              <a:pPr/>
              <a:t>165</a:t>
            </a:fld>
            <a:endParaRPr lang="en-US">
              <a:latin typeface="Comic Sans MS" charset="0"/>
            </a:endParaRPr>
          </a:p>
        </p:txBody>
      </p:sp>
      <p:sp>
        <p:nvSpPr>
          <p:cNvPr id="271363" name="Rectangle 2"/>
          <p:cNvSpPr>
            <a:spLocks noGrp="1" noRot="1" noChangeAspect="1" noChangeArrowheads="1" noTextEdit="1"/>
          </p:cNvSpPr>
          <p:nvPr>
            <p:ph type="sldImg"/>
          </p:nvPr>
        </p:nvSpPr>
        <p:spPr>
          <a:ln/>
        </p:spPr>
      </p:sp>
      <p:sp>
        <p:nvSpPr>
          <p:cNvPr id="27136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7"/>
          <p:cNvSpPr>
            <a:spLocks noGrp="1" noChangeArrowheads="1"/>
          </p:cNvSpPr>
          <p:nvPr>
            <p:ph type="sldNum" sz="quarter" idx="5"/>
          </p:nvPr>
        </p:nvSpPr>
        <p:spPr>
          <a:noFill/>
        </p:spPr>
        <p:txBody>
          <a:bodyPr/>
          <a:lstStyle/>
          <a:p>
            <a:fld id="{ED1C30F2-98E0-8448-8870-E7FD14C69D11}" type="slidenum">
              <a:rPr lang="en-US">
                <a:latin typeface="Comic Sans MS" charset="0"/>
              </a:rPr>
              <a:pPr/>
              <a:t>168</a:t>
            </a:fld>
            <a:endParaRPr lang="en-US">
              <a:latin typeface="Comic Sans MS" charset="0"/>
            </a:endParaRPr>
          </a:p>
        </p:txBody>
      </p:sp>
      <p:sp>
        <p:nvSpPr>
          <p:cNvPr id="273411" name="Rectangle 2"/>
          <p:cNvSpPr>
            <a:spLocks noGrp="1" noRot="1" noChangeAspect="1" noChangeArrowheads="1" noTextEdit="1"/>
          </p:cNvSpPr>
          <p:nvPr>
            <p:ph type="sldImg"/>
          </p:nvPr>
        </p:nvSpPr>
        <p:spPr>
          <a:ln/>
        </p:spPr>
      </p:sp>
      <p:sp>
        <p:nvSpPr>
          <p:cNvPr id="27341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7"/>
          <p:cNvSpPr>
            <a:spLocks noGrp="1" noChangeArrowheads="1"/>
          </p:cNvSpPr>
          <p:nvPr>
            <p:ph type="sldNum" sz="quarter" idx="5"/>
          </p:nvPr>
        </p:nvSpPr>
        <p:spPr>
          <a:noFill/>
        </p:spPr>
        <p:txBody>
          <a:bodyPr/>
          <a:lstStyle/>
          <a:p>
            <a:fld id="{6646EAE7-C333-6244-8495-4A886E263120}" type="slidenum">
              <a:rPr lang="en-US">
                <a:latin typeface="Comic Sans MS" charset="0"/>
              </a:rPr>
              <a:pPr/>
              <a:t>169</a:t>
            </a:fld>
            <a:endParaRPr lang="en-US">
              <a:latin typeface="Comic Sans MS" charset="0"/>
            </a:endParaRPr>
          </a:p>
        </p:txBody>
      </p:sp>
      <p:sp>
        <p:nvSpPr>
          <p:cNvPr id="275459" name="Rectangle 2"/>
          <p:cNvSpPr>
            <a:spLocks noGrp="1" noRot="1" noChangeAspect="1" noChangeArrowheads="1" noTextEdit="1"/>
          </p:cNvSpPr>
          <p:nvPr>
            <p:ph type="sldImg"/>
          </p:nvPr>
        </p:nvSpPr>
        <p:spPr>
          <a:ln/>
        </p:spPr>
      </p:sp>
      <p:sp>
        <p:nvSpPr>
          <p:cNvPr id="275460"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7"/>
          <p:cNvSpPr>
            <a:spLocks noGrp="1" noChangeArrowheads="1"/>
          </p:cNvSpPr>
          <p:nvPr>
            <p:ph type="sldNum" sz="quarter" idx="5"/>
          </p:nvPr>
        </p:nvSpPr>
        <p:spPr>
          <a:noFill/>
        </p:spPr>
        <p:txBody>
          <a:bodyPr/>
          <a:lstStyle/>
          <a:p>
            <a:fld id="{ABC23A9F-F071-A444-9AD7-86A823710653}" type="slidenum">
              <a:rPr lang="en-US">
                <a:latin typeface="Comic Sans MS" charset="0"/>
              </a:rPr>
              <a:pPr/>
              <a:t>170</a:t>
            </a:fld>
            <a:endParaRPr lang="en-US">
              <a:latin typeface="Comic Sans MS" charset="0"/>
            </a:endParaRPr>
          </a:p>
        </p:txBody>
      </p:sp>
      <p:sp>
        <p:nvSpPr>
          <p:cNvPr id="277507" name="Rectangle 2"/>
          <p:cNvSpPr>
            <a:spLocks noGrp="1" noRot="1" noChangeAspect="1" noChangeArrowheads="1" noTextEdit="1"/>
          </p:cNvSpPr>
          <p:nvPr>
            <p:ph type="sldImg"/>
          </p:nvPr>
        </p:nvSpPr>
        <p:spPr>
          <a:ln/>
        </p:spPr>
      </p:sp>
      <p:sp>
        <p:nvSpPr>
          <p:cNvPr id="277508"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1912FE6B-49B5-8646-8A9C-9B5BE1F6C358}" type="slidenum">
              <a:rPr lang="en-US">
                <a:latin typeface="Comic Sans MS" charset="0"/>
              </a:rPr>
              <a:pPr/>
              <a:t>171</a:t>
            </a:fld>
            <a:endParaRPr lang="en-US">
              <a:latin typeface="Comic Sans MS" charset="0"/>
            </a:endParaRPr>
          </a:p>
        </p:txBody>
      </p:sp>
      <p:sp>
        <p:nvSpPr>
          <p:cNvPr id="281603" name="Rectangle 2"/>
          <p:cNvSpPr>
            <a:spLocks noGrp="1" noRot="1" noChangeAspect="1" noChangeArrowheads="1" noTextEdit="1"/>
          </p:cNvSpPr>
          <p:nvPr>
            <p:ph type="sldImg"/>
          </p:nvPr>
        </p:nvSpPr>
        <p:spPr>
          <a:ln/>
        </p:spPr>
      </p:sp>
      <p:sp>
        <p:nvSpPr>
          <p:cNvPr id="281604"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a:noFill/>
        </p:spPr>
        <p:txBody>
          <a:bodyPr/>
          <a:lstStyle/>
          <a:p>
            <a:fld id="{90F6EF09-9D1C-DD44-B258-10D07E69F0FC}" type="slidenum">
              <a:rPr lang="en-US">
                <a:latin typeface="Comic Sans MS" charset="0"/>
              </a:rPr>
              <a:pPr/>
              <a:t>172</a:t>
            </a:fld>
            <a:endParaRPr lang="en-US">
              <a:latin typeface="Comic Sans MS" charset="0"/>
            </a:endParaRPr>
          </a:p>
        </p:txBody>
      </p:sp>
      <p:sp>
        <p:nvSpPr>
          <p:cNvPr id="283651" name="Rectangle 2"/>
          <p:cNvSpPr>
            <a:spLocks noGrp="1" noRot="1" noChangeAspect="1" noChangeArrowheads="1" noTextEdit="1"/>
          </p:cNvSpPr>
          <p:nvPr>
            <p:ph type="sldImg"/>
          </p:nvPr>
        </p:nvSpPr>
        <p:spPr>
          <a:ln/>
        </p:spPr>
      </p:sp>
      <p:sp>
        <p:nvSpPr>
          <p:cNvPr id="283652" name="Rectangle 3"/>
          <p:cNvSpPr>
            <a:spLocks noGrp="1" noChangeArrowheads="1"/>
          </p:cNvSpPr>
          <p:nvPr>
            <p:ph type="body" idx="1"/>
          </p:nvPr>
        </p:nvSpPr>
        <p:spPr>
          <a:noFill/>
          <a:ln/>
        </p:spPr>
        <p:txBody>
          <a:bodyPr/>
          <a:lstStyle/>
          <a:p>
            <a:pPr eaLnBrk="1" hangingPunct="1"/>
            <a:endParaRPr lang="es-ES_tradnl">
              <a:latin typeface="Times" charset="0"/>
              <a:ea typeface="ＭＳ Ｐゴシック" charset="-128"/>
              <a:cs typeface="ＭＳ Ｐゴシック"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s-ES_tradnl"/>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31131AB-1D7F-1F43-810B-9C7A1AAADDA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3EFB1F-563E-224E-A708-6F0B27A6C65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s-ES_tradn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13E13D2-C135-2B45-9B3A-169A617107D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1C8575-61DA-8042-BD03-FE39ABAA73A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s-ES_trad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24E2BCE-9182-4B4F-8C0C-B2A48538ED8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2D10AF9-1FB6-1B40-8453-5BE8DC430C8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59ECC4B8-00D0-2E49-8EF6-DB5B34B8BC1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s-ES_trad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79C1383-7FD5-DB40-93BC-429994F5998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s-ES_trad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E2ED44D-3C9D-A34C-9B51-5856DCFB856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CD8AA3-64EB-9540-A8D1-A82357F5961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s-ES_tradnl"/>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0324CBC-6B26-F14F-A6FF-4C68A8D1B3F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9482EDCC-15D0-1047-8523-DBED10B82BA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pitchFamily="-110" charset="-128"/>
          <a:cs typeface="ＭＳ Ｐゴシック" pitchFamily="-110" charset="-128"/>
        </a:defRPr>
      </a:lvl1pPr>
      <a:lvl2pPr algn="ctr" rtl="0" eaLnBrk="0" fontAlgn="base" hangingPunct="0">
        <a:spcBef>
          <a:spcPct val="0"/>
        </a:spcBef>
        <a:spcAft>
          <a:spcPct val="0"/>
        </a:spcAft>
        <a:defRPr sz="4400">
          <a:solidFill>
            <a:schemeClr val="tx2"/>
          </a:solidFill>
          <a:latin typeface="Times" pitchFamily="-110" charset="0"/>
          <a:ea typeface="ＭＳ Ｐゴシック" pitchFamily="-110" charset="-128"/>
          <a:cs typeface="ＭＳ Ｐゴシック" pitchFamily="-110" charset="-128"/>
        </a:defRPr>
      </a:lvl2pPr>
      <a:lvl3pPr algn="ctr" rtl="0" eaLnBrk="0" fontAlgn="base" hangingPunct="0">
        <a:spcBef>
          <a:spcPct val="0"/>
        </a:spcBef>
        <a:spcAft>
          <a:spcPct val="0"/>
        </a:spcAft>
        <a:defRPr sz="4400">
          <a:solidFill>
            <a:schemeClr val="tx2"/>
          </a:solidFill>
          <a:latin typeface="Times" pitchFamily="-110" charset="0"/>
          <a:ea typeface="ＭＳ Ｐゴシック" pitchFamily="-110" charset="-128"/>
          <a:cs typeface="ＭＳ Ｐゴシック" pitchFamily="-110" charset="-128"/>
        </a:defRPr>
      </a:lvl3pPr>
      <a:lvl4pPr algn="ctr" rtl="0" eaLnBrk="0" fontAlgn="base" hangingPunct="0">
        <a:spcBef>
          <a:spcPct val="0"/>
        </a:spcBef>
        <a:spcAft>
          <a:spcPct val="0"/>
        </a:spcAft>
        <a:defRPr sz="4400">
          <a:solidFill>
            <a:schemeClr val="tx2"/>
          </a:solidFill>
          <a:latin typeface="Times" pitchFamily="-110" charset="0"/>
          <a:ea typeface="ＭＳ Ｐゴシック" pitchFamily="-110" charset="-128"/>
          <a:cs typeface="ＭＳ Ｐゴシック" pitchFamily="-110" charset="-128"/>
        </a:defRPr>
      </a:lvl4pPr>
      <a:lvl5pPr algn="ctr" rtl="0" eaLnBrk="0" fontAlgn="base" hangingPunct="0">
        <a:spcBef>
          <a:spcPct val="0"/>
        </a:spcBef>
        <a:spcAft>
          <a:spcPct val="0"/>
        </a:spcAft>
        <a:defRPr sz="4400">
          <a:solidFill>
            <a:schemeClr val="tx2"/>
          </a:solidFill>
          <a:latin typeface="Times" pitchFamily="-110" charset="0"/>
          <a:ea typeface="ＭＳ Ｐゴシック" pitchFamily="-110" charset="-128"/>
          <a:cs typeface="ＭＳ Ｐゴシック" pitchFamily="-110" charset="-128"/>
        </a:defRPr>
      </a:lvl5pPr>
      <a:lvl6pPr marL="457200" algn="ctr" rtl="0" fontAlgn="base">
        <a:spcBef>
          <a:spcPct val="0"/>
        </a:spcBef>
        <a:spcAft>
          <a:spcPct val="0"/>
        </a:spcAft>
        <a:defRPr sz="4400">
          <a:solidFill>
            <a:schemeClr val="tx2"/>
          </a:solidFill>
          <a:latin typeface="Times" pitchFamily="-110" charset="0"/>
        </a:defRPr>
      </a:lvl6pPr>
      <a:lvl7pPr marL="914400" algn="ctr" rtl="0" fontAlgn="base">
        <a:spcBef>
          <a:spcPct val="0"/>
        </a:spcBef>
        <a:spcAft>
          <a:spcPct val="0"/>
        </a:spcAft>
        <a:defRPr sz="4400">
          <a:solidFill>
            <a:schemeClr val="tx2"/>
          </a:solidFill>
          <a:latin typeface="Times" pitchFamily="-110" charset="0"/>
        </a:defRPr>
      </a:lvl7pPr>
      <a:lvl8pPr marL="1371600" algn="ctr" rtl="0" fontAlgn="base">
        <a:spcBef>
          <a:spcPct val="0"/>
        </a:spcBef>
        <a:spcAft>
          <a:spcPct val="0"/>
        </a:spcAft>
        <a:defRPr sz="4400">
          <a:solidFill>
            <a:schemeClr val="tx2"/>
          </a:solidFill>
          <a:latin typeface="Times" pitchFamily="-110" charset="0"/>
        </a:defRPr>
      </a:lvl8pPr>
      <a:lvl9pPr marL="1828800" algn="ctr" rtl="0" fontAlgn="base">
        <a:spcBef>
          <a:spcPct val="0"/>
        </a:spcBef>
        <a:spcAft>
          <a:spcPct val="0"/>
        </a:spcAft>
        <a:defRPr sz="4400">
          <a:solidFill>
            <a:schemeClr val="tx2"/>
          </a:solidFill>
          <a:latin typeface="Times" pitchFamily="-110"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10" charset="-128"/>
          <a:cs typeface="ＭＳ Ｐゴシック" pitchFamily="-110"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10"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10"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10"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10"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110"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10"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10"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1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3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3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3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4" Type="http://schemas.openxmlformats.org/officeDocument/2006/relationships/image" Target="../media/image34.jpeg"/><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jpe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0.jpeg"/><Relationship Id="rId3" Type="http://schemas.openxmlformats.org/officeDocument/2006/relationships/image" Target="../media/image41.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42.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4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44.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 Id="rId3" Type="http://schemas.openxmlformats.org/officeDocument/2006/relationships/image" Target="../media/image45.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s>
</file>

<file path=ppt/slides/_rels/slide55.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50.png"/><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 Id="rId3" Type="http://schemas.openxmlformats.org/officeDocument/2006/relationships/image" Target="../media/image5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 Id="rId3" Type="http://schemas.openxmlformats.org/officeDocument/2006/relationships/image" Target="../media/image52.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 Id="rId3" Type="http://schemas.openxmlformats.org/officeDocument/2006/relationships/image" Target="../media/image5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 Id="rId3" Type="http://schemas.openxmlformats.org/officeDocument/2006/relationships/image" Target="../media/image54.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4.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68.xml.rels><?xml version="1.0" encoding="UTF-8" standalone="yes"?>
<Relationships xmlns="http://schemas.openxmlformats.org/package/2006/relationships"><Relationship Id="rId3" Type="http://schemas.openxmlformats.org/officeDocument/2006/relationships/image" Target="../media/image55.png"/><Relationship Id="rId4" Type="http://schemas.openxmlformats.org/officeDocument/2006/relationships/image" Target="../media/image56.png"/><Relationship Id="rId5" Type="http://schemas.openxmlformats.org/officeDocument/2006/relationships/image" Target="../media/image57.png"/><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8.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 Id="rId3" Type="http://schemas.openxmlformats.org/officeDocument/2006/relationships/image" Target="../media/image59.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jpe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5.emf"/></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 Id="rId3" Type="http://schemas.openxmlformats.org/officeDocument/2006/relationships/image" Target="../media/image66.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7.emf"/></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 Id="rId3" Type="http://schemas.openxmlformats.org/officeDocument/2006/relationships/image" Target="../media/image68.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9.jpeg"/><Relationship Id="rId3" Type="http://schemas.openxmlformats.org/officeDocument/2006/relationships/image" Target="../media/image70.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1.gif"/><Relationship Id="rId3" Type="http://schemas.openxmlformats.org/officeDocument/2006/relationships/image" Target="../media/image72.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 Id="rId3" Type="http://schemas.openxmlformats.org/officeDocument/2006/relationships/image" Target="../media/image73.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1.gif"/><Relationship Id="rId3" Type="http://schemas.openxmlformats.org/officeDocument/2006/relationships/image" Target="../media/image72.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75.png"/><Relationship Id="rId4" Type="http://schemas.openxmlformats.org/officeDocument/2006/relationships/image" Target="../media/image76.png"/><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93.xml.rels><?xml version="1.0" encoding="UTF-8" standalone="yes"?>
<Relationships xmlns="http://schemas.openxmlformats.org/package/2006/relationships"><Relationship Id="rId3" Type="http://schemas.openxmlformats.org/officeDocument/2006/relationships/image" Target="../media/image77.jpeg"/><Relationship Id="rId4" Type="http://schemas.openxmlformats.org/officeDocument/2006/relationships/image" Target="../media/image78.jpeg"/><Relationship Id="rId1" Type="http://schemas.openxmlformats.org/officeDocument/2006/relationships/slideLayout" Target="../slideLayouts/slideLayout7.xml"/><Relationship Id="rId2" Type="http://schemas.openxmlformats.org/officeDocument/2006/relationships/notesSlide" Target="../notesSlides/notesSlide5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 Id="rId3" Type="http://schemas.openxmlformats.org/officeDocument/2006/relationships/image" Target="../media/image3.jpe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9.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6.xml"/><Relationship Id="rId3" Type="http://schemas.openxmlformats.org/officeDocument/2006/relationships/image" Target="../media/image80.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 Id="rId3" Type="http://schemas.openxmlformats.org/officeDocument/2006/relationships/image" Target="../media/image81.jpe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 Id="rId3" Type="http://schemas.openxmlformats.org/officeDocument/2006/relationships/image" Target="../media/image82.jpe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 Id="rId3" Type="http://schemas.openxmlformats.org/officeDocument/2006/relationships/image" Target="../media/image82.jpe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 Id="rId3" Type="http://schemas.openxmlformats.org/officeDocument/2006/relationships/image" Target="../media/image83.jpe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 Id="rId3" Type="http://schemas.openxmlformats.org/officeDocument/2006/relationships/image" Target="../media/image84.jpe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 Id="rId3" Type="http://schemas.openxmlformats.org/officeDocument/2006/relationships/image" Target="../media/image85.png"/></Relationships>
</file>

<file path=ppt/slides/_rels/slide108.xml.rels><?xml version="1.0" encoding="UTF-8" standalone="yes"?>
<Relationships xmlns="http://schemas.openxmlformats.org/package/2006/relationships"><Relationship Id="rId3" Type="http://schemas.openxmlformats.org/officeDocument/2006/relationships/image" Target="../media/image86.jpeg"/><Relationship Id="rId4" Type="http://schemas.openxmlformats.org/officeDocument/2006/relationships/image" Target="../media/image87.png"/><Relationship Id="rId5" Type="http://schemas.openxmlformats.org/officeDocument/2006/relationships/image" Target="../media/image88.png"/><Relationship Id="rId1" Type="http://schemas.openxmlformats.org/officeDocument/2006/relationships/slideLayout" Target="../slideLayouts/slideLayout7.xml"/><Relationship Id="rId2" Type="http://schemas.openxmlformats.org/officeDocument/2006/relationships/notesSlide" Target="../notesSlides/notesSlide63.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image" Target="../media/image89.png"/><Relationship Id="rId4" Type="http://schemas.openxmlformats.org/officeDocument/2006/relationships/image" Target="../media/image90.png"/><Relationship Id="rId1" Type="http://schemas.openxmlformats.org/officeDocument/2006/relationships/slideLayout" Target="../slideLayouts/slideLayout7.xml"/><Relationship Id="rId2" Type="http://schemas.openxmlformats.org/officeDocument/2006/relationships/notesSlide" Target="../notesSlides/notesSlide6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 Id="rId3" Type="http://schemas.openxmlformats.org/officeDocument/2006/relationships/image" Target="../media/image91.jpeg"/></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2.jpe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3.jpeg"/></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6.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 Id="rId3" Type="http://schemas.openxmlformats.org/officeDocument/2006/relationships/image" Target="../media/image94.jpeg"/></Relationships>
</file>

<file path=ppt/slides/_rels/slide118.xml.rels><?xml version="1.0" encoding="UTF-8" standalone="yes"?>
<Relationships xmlns="http://schemas.openxmlformats.org/package/2006/relationships"><Relationship Id="rId3" Type="http://schemas.openxmlformats.org/officeDocument/2006/relationships/image" Target="../media/image95.jpeg"/><Relationship Id="rId4" Type="http://schemas.openxmlformats.org/officeDocument/2006/relationships/image" Target="../media/image96.jpeg"/><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119.xml.rels><?xml version="1.0" encoding="UTF-8" standalone="yes"?>
<Relationships xmlns="http://schemas.openxmlformats.org/package/2006/relationships"><Relationship Id="rId3" Type="http://schemas.openxmlformats.org/officeDocument/2006/relationships/image" Target="../media/image97.jpeg"/><Relationship Id="rId4" Type="http://schemas.openxmlformats.org/officeDocument/2006/relationships/image" Target="../media/image98.jpeg"/><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 Id="rId3" Type="http://schemas.openxmlformats.org/officeDocument/2006/relationships/image" Target="../media/image99.jpe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0.jpe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 Id="rId3" Type="http://schemas.openxmlformats.org/officeDocument/2006/relationships/image" Target="../media/image101.png"/></Relationships>
</file>

<file path=ppt/slides/_rels/slide123.xml.rels><?xml version="1.0" encoding="UTF-8" standalone="yes"?>
<Relationships xmlns="http://schemas.openxmlformats.org/package/2006/relationships"><Relationship Id="rId3" Type="http://schemas.openxmlformats.org/officeDocument/2006/relationships/image" Target="../media/image102.jpeg"/><Relationship Id="rId4" Type="http://schemas.openxmlformats.org/officeDocument/2006/relationships/image" Target="../media/image103.jpeg"/><Relationship Id="rId5" Type="http://schemas.openxmlformats.org/officeDocument/2006/relationships/image" Target="../media/image104.png"/><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124.xml.rels><?xml version="1.0" encoding="UTF-8" standalone="yes"?>
<Relationships xmlns="http://schemas.openxmlformats.org/package/2006/relationships"><Relationship Id="rId3" Type="http://schemas.openxmlformats.org/officeDocument/2006/relationships/image" Target="../media/image105.jpeg"/><Relationship Id="rId4" Type="http://schemas.openxmlformats.org/officeDocument/2006/relationships/image" Target="../media/image106.jpeg"/><Relationship Id="rId5" Type="http://schemas.openxmlformats.org/officeDocument/2006/relationships/image" Target="../media/image104.png"/><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4.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 Id="rId3" Type="http://schemas.openxmlformats.org/officeDocument/2006/relationships/image" Target="../media/image107.jpe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8.jpeg"/></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9.jpeg"/></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6.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 Id="rId3" Type="http://schemas.openxmlformats.org/officeDocument/2006/relationships/image" Target="../media/image110.jpe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 Id="rId3" Type="http://schemas.openxmlformats.org/officeDocument/2006/relationships/image" Target="../media/image111.jpe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3" Type="http://schemas.openxmlformats.org/officeDocument/2006/relationships/image" Target="../media/image112.png"/><Relationship Id="rId4" Type="http://schemas.openxmlformats.org/officeDocument/2006/relationships/image" Target="../media/image113.png"/><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135.xml.rels><?xml version="1.0" encoding="UTF-8" standalone="yes"?>
<Relationships xmlns="http://schemas.openxmlformats.org/package/2006/relationships"><Relationship Id="rId3" Type="http://schemas.openxmlformats.org/officeDocument/2006/relationships/image" Target="../media/image114.jpeg"/><Relationship Id="rId4" Type="http://schemas.openxmlformats.org/officeDocument/2006/relationships/image" Target="../media/image115.jpeg"/><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s>
</file>

<file path=ppt/slides/_rels/slide139.xml.rels><?xml version="1.0" encoding="UTF-8" standalone="yes"?>
<Relationships xmlns="http://schemas.openxmlformats.org/package/2006/relationships"><Relationship Id="rId3" Type="http://schemas.openxmlformats.org/officeDocument/2006/relationships/image" Target="../media/image116.jpeg"/><Relationship Id="rId4" Type="http://schemas.openxmlformats.org/officeDocument/2006/relationships/image" Target="../media/image117.jpeg"/><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 Id="rId3" Type="http://schemas.openxmlformats.org/officeDocument/2006/relationships/image" Target="../media/image118.jpeg"/></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 Id="rId3" Type="http://schemas.openxmlformats.org/officeDocument/2006/relationships/image" Target="../media/image119.jpeg"/></Relationships>
</file>

<file path=ppt/slides/_rels/slide142.xml.rels><?xml version="1.0" encoding="UTF-8" standalone="yes"?>
<Relationships xmlns="http://schemas.openxmlformats.org/package/2006/relationships"><Relationship Id="rId3" Type="http://schemas.openxmlformats.org/officeDocument/2006/relationships/image" Target="../media/image120.png"/><Relationship Id="rId4" Type="http://schemas.openxmlformats.org/officeDocument/2006/relationships/image" Target="../media/image121.png"/><Relationship Id="rId5" Type="http://schemas.openxmlformats.org/officeDocument/2006/relationships/image" Target="../media/image122.png"/><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 Id="rId3" Type="http://schemas.openxmlformats.org/officeDocument/2006/relationships/image" Target="../media/image123.png"/></Relationships>
</file>

<file path=ppt/slides/_rels/slide144.xml.rels><?xml version="1.0" encoding="UTF-8" standalone="yes"?>
<Relationships xmlns="http://schemas.openxmlformats.org/package/2006/relationships"><Relationship Id="rId3" Type="http://schemas.openxmlformats.org/officeDocument/2006/relationships/image" Target="../media/image124.png"/><Relationship Id="rId4" Type="http://schemas.openxmlformats.org/officeDocument/2006/relationships/image" Target="../media/image125.png"/><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 Id="rId3" Type="http://schemas.openxmlformats.org/officeDocument/2006/relationships/image" Target="../media/image119.jpe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9.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 Id="rId3" Type="http://schemas.openxmlformats.org/officeDocument/2006/relationships/image" Target="../media/image126.jpeg"/></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7.png"/></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 Id="rId3" Type="http://schemas.openxmlformats.org/officeDocument/2006/relationships/image" Target="../media/image127.png"/></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 Id="rId3" Type="http://schemas.openxmlformats.org/officeDocument/2006/relationships/image" Target="../media/image128.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8.png"/></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3.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9.png"/><Relationship Id="rId3" Type="http://schemas.openxmlformats.org/officeDocument/2006/relationships/image" Target="../media/image130.png"/></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1.jpeg"/><Relationship Id="rId3" Type="http://schemas.openxmlformats.org/officeDocument/2006/relationships/image" Target="../media/image132.png"/></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 Id="rId3" Type="http://schemas.openxmlformats.org/officeDocument/2006/relationships/image" Target="../media/image133.png"/></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3.png"/></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 Id="rId3" Type="http://schemas.openxmlformats.org/officeDocument/2006/relationships/image" Target="../media/image134.png"/></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6.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 Id="rId3" Type="http://schemas.openxmlformats.org/officeDocument/2006/relationships/image" Target="../media/image135.jpeg"/></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6.jpeg"/></Relationships>
</file>

<file path=ppt/slides/_rels/slide162.xml.rels><?xml version="1.0" encoding="UTF-8" standalone="yes"?>
<Relationships xmlns="http://schemas.openxmlformats.org/package/2006/relationships"><Relationship Id="rId3" Type="http://schemas.openxmlformats.org/officeDocument/2006/relationships/image" Target="../media/image137.png"/><Relationship Id="rId4" Type="http://schemas.openxmlformats.org/officeDocument/2006/relationships/image" Target="../media/image138.png"/><Relationship Id="rId5" Type="http://schemas.openxmlformats.org/officeDocument/2006/relationships/image" Target="../media/image139.png"/><Relationship Id="rId6" Type="http://schemas.openxmlformats.org/officeDocument/2006/relationships/image" Target="../media/image140.jpeg"/><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163.xml.rels><?xml version="1.0" encoding="UTF-8" standalone="yes"?>
<Relationships xmlns="http://schemas.openxmlformats.org/package/2006/relationships"><Relationship Id="rId3" Type="http://schemas.openxmlformats.org/officeDocument/2006/relationships/image" Target="../media/image141.png"/><Relationship Id="rId4" Type="http://schemas.openxmlformats.org/officeDocument/2006/relationships/image" Target="../media/image142.png"/><Relationship Id="rId5" Type="http://schemas.openxmlformats.org/officeDocument/2006/relationships/image" Target="../media/image143.png"/><Relationship Id="rId1" Type="http://schemas.openxmlformats.org/officeDocument/2006/relationships/slideLayout" Target="../slideLayouts/slideLayout7.xml"/><Relationship Id="rId2" Type="http://schemas.openxmlformats.org/officeDocument/2006/relationships/notesSlide" Target="../notesSlides/notesSlide99.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 Id="rId3" Type="http://schemas.openxmlformats.org/officeDocument/2006/relationships/image" Target="../media/image144.png"/></Relationships>
</file>

<file path=ppt/slides/_rels/slide165.xml.rels><?xml version="1.0" encoding="UTF-8" standalone="yes"?>
<Relationships xmlns="http://schemas.openxmlformats.org/package/2006/relationships"><Relationship Id="rId3" Type="http://schemas.openxmlformats.org/officeDocument/2006/relationships/image" Target="../media/image145.png"/><Relationship Id="rId4" Type="http://schemas.openxmlformats.org/officeDocument/2006/relationships/image" Target="../media/image146.png"/><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5.png"/></Relationships>
</file>

<file path=ppt/slides/_rels/slide168.xml.rels><?xml version="1.0" encoding="UTF-8" standalone="yes"?>
<Relationships xmlns="http://schemas.openxmlformats.org/package/2006/relationships"><Relationship Id="rId3" Type="http://schemas.openxmlformats.org/officeDocument/2006/relationships/image" Target="../media/image141.png"/><Relationship Id="rId4" Type="http://schemas.openxmlformats.org/officeDocument/2006/relationships/image" Target="../media/image142.png"/><Relationship Id="rId5" Type="http://schemas.openxmlformats.org/officeDocument/2006/relationships/image" Target="../media/image143.png"/><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170.xml.rels><?xml version="1.0" encoding="UTF-8" standalone="yes"?>
<Relationships xmlns="http://schemas.openxmlformats.org/package/2006/relationships"><Relationship Id="rId3" Type="http://schemas.openxmlformats.org/officeDocument/2006/relationships/image" Target="../media/image144.png"/><Relationship Id="rId4" Type="http://schemas.openxmlformats.org/officeDocument/2006/relationships/image" Target="../media/image147.jpeg"/><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171.xml.rels><?xml version="1.0" encoding="UTF-8" standalone="yes"?>
<Relationships xmlns="http://schemas.openxmlformats.org/package/2006/relationships"><Relationship Id="rId3" Type="http://schemas.openxmlformats.org/officeDocument/2006/relationships/image" Target="../media/image148.png"/><Relationship Id="rId4" Type="http://schemas.openxmlformats.org/officeDocument/2006/relationships/image" Target="../media/image149.png"/><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1984375" y="304800"/>
            <a:ext cx="5832475" cy="579438"/>
          </a:xfrm>
          <a:prstGeom prst="rect">
            <a:avLst/>
          </a:prstGeom>
          <a:noFill/>
          <a:ln w="9525">
            <a:noFill/>
            <a:miter lim="800000"/>
            <a:headEnd/>
            <a:tailEnd/>
          </a:ln>
        </p:spPr>
        <p:txBody>
          <a:bodyPr wrap="none">
            <a:prstTxWarp prst="textNoShape">
              <a:avLst/>
            </a:prstTxWarp>
            <a:spAutoFit/>
          </a:bodyPr>
          <a:lstStyle/>
          <a:p>
            <a:pPr algn="ctr"/>
            <a:r>
              <a:rPr lang="en-US" sz="3200"/>
              <a:t>Circulation and Gas Exchange </a:t>
            </a:r>
            <a:endParaRPr lang="en-US"/>
          </a:p>
        </p:txBody>
      </p:sp>
      <p:sp>
        <p:nvSpPr>
          <p:cNvPr id="14339" name="Rectangle 3"/>
          <p:cNvSpPr>
            <a:spLocks noChangeArrowheads="1"/>
          </p:cNvSpPr>
          <p:nvPr/>
        </p:nvSpPr>
        <p:spPr bwMode="auto">
          <a:xfrm>
            <a:off x="3581400" y="1295400"/>
            <a:ext cx="1997075" cy="461963"/>
          </a:xfrm>
          <a:prstGeom prst="rect">
            <a:avLst/>
          </a:prstGeom>
          <a:noFill/>
          <a:ln w="9525">
            <a:noFill/>
            <a:miter lim="800000"/>
            <a:headEnd/>
            <a:tailEnd/>
          </a:ln>
        </p:spPr>
        <p:txBody>
          <a:bodyPr wrap="none">
            <a:prstTxWarp prst="textNoShape">
              <a:avLst/>
            </a:prstTxWarp>
            <a:spAutoFit/>
          </a:bodyPr>
          <a:lstStyle/>
          <a:p>
            <a:r>
              <a:rPr lang="en-US"/>
              <a:t>(chapter 44)</a:t>
            </a:r>
          </a:p>
        </p:txBody>
      </p:sp>
      <p:pic>
        <p:nvPicPr>
          <p:cNvPr id="14340" name="Picture 5"/>
          <p:cNvPicPr>
            <a:picLocks noChangeAspect="1" noChangeArrowheads="1"/>
          </p:cNvPicPr>
          <p:nvPr/>
        </p:nvPicPr>
        <p:blipFill>
          <a:blip r:embed="rId3"/>
          <a:srcRect/>
          <a:stretch>
            <a:fillRect/>
          </a:stretch>
        </p:blipFill>
        <p:spPr bwMode="auto">
          <a:xfrm>
            <a:off x="2895600" y="2133600"/>
            <a:ext cx="3373438" cy="43434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a:t>
            </a:fld>
            <a:endParaRPr lang="en-US"/>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505200" y="2133600"/>
            <a:ext cx="1703388" cy="457200"/>
          </a:xfrm>
          <a:prstGeom prst="rect">
            <a:avLst/>
          </a:prstGeom>
          <a:noFill/>
          <a:ln w="9525">
            <a:noFill/>
            <a:miter lim="800000"/>
            <a:headEnd/>
            <a:tailEnd/>
          </a:ln>
        </p:spPr>
        <p:txBody>
          <a:bodyPr wrap="none">
            <a:prstTxWarp prst="textNoShape">
              <a:avLst/>
            </a:prstTxWarp>
            <a:spAutoFit/>
          </a:bodyPr>
          <a:lstStyle/>
          <a:p>
            <a:r>
              <a:rPr lang="en-US"/>
              <a:t>Circulation</a:t>
            </a:r>
          </a:p>
        </p:txBody>
      </p:sp>
      <p:pic>
        <p:nvPicPr>
          <p:cNvPr id="16387" name="Picture 3"/>
          <p:cNvPicPr>
            <a:picLocks noChangeAspect="1" noChangeArrowheads="1"/>
          </p:cNvPicPr>
          <p:nvPr/>
        </p:nvPicPr>
        <p:blipFill>
          <a:blip r:embed="rId3"/>
          <a:srcRect/>
          <a:stretch>
            <a:fillRect/>
          </a:stretch>
        </p:blipFill>
        <p:spPr bwMode="auto">
          <a:xfrm>
            <a:off x="3124200" y="2743200"/>
            <a:ext cx="2379663" cy="26289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2</a:t>
            </a:fld>
            <a:endParaRPr lang="en-US"/>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228600" y="302358"/>
            <a:ext cx="8348663" cy="7940633"/>
          </a:xfrm>
          <a:prstGeom prst="rect">
            <a:avLst/>
          </a:prstGeom>
          <a:noFill/>
          <a:ln w="9525">
            <a:noFill/>
            <a:miter lim="800000"/>
            <a:headEnd/>
            <a:tailEnd/>
          </a:ln>
        </p:spPr>
        <p:txBody>
          <a:bodyPr>
            <a:prstTxWarp prst="textNoShape">
              <a:avLst/>
            </a:prstTxWarp>
            <a:spAutoFit/>
          </a:bodyPr>
          <a:lstStyle/>
          <a:p>
            <a:pPr marL="457200" indent="-457200" algn="ctr"/>
            <a:r>
              <a:rPr lang="en-US" sz="2400" dirty="0" smtClean="0">
                <a:latin typeface="Comic Sans MS"/>
                <a:cs typeface="Comic Sans MS"/>
              </a:rPr>
              <a:t>Circulatory Systems</a:t>
            </a:r>
          </a:p>
          <a:p>
            <a:pPr marL="457200" indent="-457200"/>
            <a:endParaRPr lang="en-US" dirty="0">
              <a:latin typeface="Comic Sans MS"/>
              <a:cs typeface="Comic Sans MS"/>
            </a:endParaRPr>
          </a:p>
          <a:p>
            <a:pPr marL="457200" indent="-457200"/>
            <a:r>
              <a:rPr lang="en-US" sz="2400" dirty="0" smtClean="0">
                <a:latin typeface="Comic Sans MS"/>
                <a:cs typeface="Comic Sans MS"/>
              </a:rPr>
              <a:t>-Why we (multicellular animals) need them?</a:t>
            </a:r>
          </a:p>
          <a:p>
            <a:pPr marL="457200" indent="-457200"/>
            <a:r>
              <a:rPr lang="en-US" sz="2400" dirty="0" smtClean="0">
                <a:latin typeface="Comic Sans MS"/>
                <a:cs typeface="Comic Sans MS"/>
              </a:rPr>
              <a:t>-</a:t>
            </a:r>
            <a:r>
              <a:rPr lang="en-US" sz="2400" dirty="0" err="1" smtClean="0">
                <a:latin typeface="Comic Sans MS"/>
                <a:cs typeface="Comic Sans MS"/>
              </a:rPr>
              <a:t>Gastrovascular</a:t>
            </a:r>
            <a:r>
              <a:rPr lang="en-US" sz="2400" dirty="0" smtClean="0">
                <a:latin typeface="Comic Sans MS"/>
                <a:cs typeface="Comic Sans MS"/>
              </a:rPr>
              <a:t> cavities</a:t>
            </a:r>
          </a:p>
          <a:p>
            <a:pPr marL="457200" indent="-457200"/>
            <a:r>
              <a:rPr lang="en-US" sz="2400" dirty="0" smtClean="0">
                <a:latin typeface="Comic Sans MS"/>
                <a:cs typeface="Comic Sans MS"/>
              </a:rPr>
              <a:t>-Fick’s Law of diffusion</a:t>
            </a:r>
          </a:p>
          <a:p>
            <a:pPr marL="457200" indent="-457200"/>
            <a:r>
              <a:rPr lang="en-US" sz="2400" dirty="0" smtClean="0">
                <a:latin typeface="Comic Sans MS"/>
                <a:cs typeface="Comic Sans MS"/>
              </a:rPr>
              <a:t>-Open and closed circulatory systems and their components (hearts and vessels)</a:t>
            </a:r>
          </a:p>
          <a:p>
            <a:pPr marL="457200" indent="-457200"/>
            <a:r>
              <a:rPr lang="en-US" sz="2400" dirty="0" smtClean="0">
                <a:latin typeface="Comic Sans MS"/>
                <a:cs typeface="Comic Sans MS"/>
              </a:rPr>
              <a:t>-The diversity of circulatory systems in vertebrates</a:t>
            </a:r>
          </a:p>
          <a:p>
            <a:pPr marL="457200" indent="-457200"/>
            <a:r>
              <a:rPr lang="en-US" sz="2400" dirty="0" smtClean="0">
                <a:latin typeface="Comic Sans MS"/>
                <a:cs typeface="Comic Sans MS"/>
              </a:rPr>
              <a:t>-Two-chambered fish hearts and their parts</a:t>
            </a:r>
          </a:p>
          <a:p>
            <a:pPr marL="457200" indent="-457200"/>
            <a:r>
              <a:rPr lang="en-US" sz="2400" dirty="0" smtClean="0">
                <a:latin typeface="Comic Sans MS"/>
                <a:cs typeface="Comic Sans MS"/>
              </a:rPr>
              <a:t>-Three chambered hearts in amphibians and reptiles</a:t>
            </a:r>
          </a:p>
          <a:p>
            <a:pPr marL="457200" indent="-457200"/>
            <a:r>
              <a:rPr lang="en-US" sz="2400" dirty="0" smtClean="0">
                <a:latin typeface="Comic Sans MS"/>
                <a:cs typeface="Comic Sans MS"/>
              </a:rPr>
              <a:t>-The four-chambered heart of birds and mammals.</a:t>
            </a:r>
          </a:p>
          <a:p>
            <a:pPr marL="457200" indent="-457200"/>
            <a:r>
              <a:rPr lang="en-US" sz="2400" dirty="0" smtClean="0">
                <a:latin typeface="Comic Sans MS"/>
                <a:cs typeface="Comic Sans MS"/>
              </a:rPr>
              <a:t>-The cardiac cycle</a:t>
            </a:r>
          </a:p>
          <a:p>
            <a:pPr marL="457200" indent="-457200"/>
            <a:r>
              <a:rPr lang="en-US" sz="2400" dirty="0" smtClean="0">
                <a:latin typeface="Comic Sans MS"/>
                <a:cs typeface="Comic Sans MS"/>
              </a:rPr>
              <a:t> -Cardiac output</a:t>
            </a:r>
          </a:p>
          <a:p>
            <a:pPr marL="457200" indent="-457200"/>
            <a:r>
              <a:rPr lang="en-US" sz="2400" dirty="0" smtClean="0">
                <a:latin typeface="Comic Sans MS"/>
                <a:cs typeface="Comic Sans MS"/>
              </a:rPr>
              <a:t>-Arteries and veins</a:t>
            </a:r>
          </a:p>
          <a:p>
            <a:pPr marL="457200" indent="-457200"/>
            <a:r>
              <a:rPr lang="en-US" sz="2400" dirty="0" smtClean="0">
                <a:latin typeface="Comic Sans MS"/>
                <a:cs typeface="Comic Sans MS"/>
              </a:rPr>
              <a:t>-Blood pressure and velocity</a:t>
            </a:r>
          </a:p>
          <a:p>
            <a:pPr marL="457200" indent="-457200"/>
            <a:r>
              <a:rPr lang="en-US" sz="2400" dirty="0" smtClean="0">
                <a:latin typeface="Comic Sans MS"/>
                <a:cs typeface="Comic Sans MS"/>
              </a:rPr>
              <a:t>-Blood and its constituents (cells and plasma)</a:t>
            </a:r>
          </a:p>
          <a:p>
            <a:pPr marL="457200" indent="-457200"/>
            <a:r>
              <a:rPr lang="en-US" sz="2400" dirty="0" smtClean="0">
                <a:latin typeface="Comic Sans MS"/>
                <a:cs typeface="Comic Sans MS"/>
              </a:rPr>
              <a:t>-Hematocrit</a:t>
            </a:r>
          </a:p>
          <a:p>
            <a:pPr marL="457200" indent="-457200"/>
            <a:endParaRPr lang="en-US" dirty="0" smtClean="0">
              <a:latin typeface="Comic Sans MS"/>
              <a:cs typeface="Comic Sans MS"/>
            </a:endParaRPr>
          </a:p>
          <a:p>
            <a:pPr marL="457200" indent="-457200"/>
            <a:endParaRPr lang="en-US" dirty="0" smtClean="0">
              <a:latin typeface="Comic Sans MS"/>
              <a:cs typeface="Comic Sans MS"/>
            </a:endParaRPr>
          </a:p>
          <a:p>
            <a:pPr marL="457200" indent="-457200"/>
            <a:endParaRPr lang="en-US" dirty="0"/>
          </a:p>
          <a:p>
            <a:pPr marL="457200" indent="-457200"/>
            <a:endParaRPr lang="en-US" dirty="0" smtClean="0"/>
          </a:p>
          <a:p>
            <a:pPr marL="457200" indent="-457200"/>
            <a:endParaRPr lang="en-US" dirty="0" smtClean="0"/>
          </a:p>
          <a:p>
            <a:pPr marL="457200" indent="-457200"/>
            <a:endParaRPr lang="en-US" dirty="0"/>
          </a:p>
        </p:txBody>
      </p:sp>
    </p:spTree>
    <p:extLst>
      <p:ext uri="{BB962C8B-B14F-4D97-AF65-F5344CB8AC3E}">
        <p14:creationId xmlns:p14="http://schemas.microsoft.com/office/powerpoint/2010/main" val="157796437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457200" y="609600"/>
            <a:ext cx="7839075" cy="1552575"/>
          </a:xfrm>
          <a:prstGeom prst="rect">
            <a:avLst/>
          </a:prstGeom>
          <a:noFill/>
          <a:ln w="9525">
            <a:noFill/>
            <a:miter lim="800000"/>
            <a:headEnd/>
            <a:tailEnd/>
          </a:ln>
        </p:spPr>
        <p:txBody>
          <a:bodyPr>
            <a:prstTxWarp prst="textNoShape">
              <a:avLst/>
            </a:prstTxWarp>
            <a:spAutoFit/>
          </a:bodyPr>
          <a:lstStyle/>
          <a:p>
            <a:r>
              <a:rPr lang="en-US"/>
              <a:t>Organisms exchange energy and materials with the environment. They use circulatory systems to deliver energy, nutrients, and gases to and from the sites of exchange to cells. </a:t>
            </a:r>
          </a:p>
        </p:txBody>
      </p:sp>
      <p:pic>
        <p:nvPicPr>
          <p:cNvPr id="18435" name="Picture 4"/>
          <p:cNvPicPr>
            <a:picLocks noChangeAspect="1" noChangeArrowheads="1"/>
          </p:cNvPicPr>
          <p:nvPr/>
        </p:nvPicPr>
        <p:blipFill>
          <a:blip r:embed="rId3"/>
          <a:srcRect/>
          <a:stretch>
            <a:fillRect/>
          </a:stretch>
        </p:blipFill>
        <p:spPr bwMode="auto">
          <a:xfrm>
            <a:off x="1828800" y="2514600"/>
            <a:ext cx="5257800" cy="4160838"/>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4</a:t>
            </a:fld>
            <a:endParaRPr lang="en-US"/>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_01_exchange_process-L.jpg"/>
          <p:cNvPicPr>
            <a:picLocks noChangeAspect="1"/>
          </p:cNvPicPr>
          <p:nvPr/>
        </p:nvPicPr>
        <p:blipFill>
          <a:blip r:embed="rId2"/>
          <a:stretch>
            <a:fillRect/>
          </a:stretch>
        </p:blipFill>
        <p:spPr>
          <a:xfrm>
            <a:off x="914400" y="1752600"/>
            <a:ext cx="7723590" cy="3733800"/>
          </a:xfrm>
          <a:prstGeom prst="rect">
            <a:avLst/>
          </a:prstGeom>
        </p:spPr>
      </p:pic>
      <p:sp>
        <p:nvSpPr>
          <p:cNvPr id="3" name="TextBox 2"/>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5</a:t>
            </a:fld>
            <a:endParaRPr lang="en-US" dirty="0"/>
          </a:p>
        </p:txBody>
      </p:sp>
      <p:sp>
        <p:nvSpPr>
          <p:cNvPr id="5" name="TextBox 4"/>
          <p:cNvSpPr txBox="1"/>
          <p:nvPr/>
        </p:nvSpPr>
        <p:spPr>
          <a:xfrm>
            <a:off x="1295400" y="1066800"/>
            <a:ext cx="7509087" cy="369332"/>
          </a:xfrm>
          <a:prstGeom prst="rect">
            <a:avLst/>
          </a:prstGeom>
          <a:noFill/>
        </p:spPr>
        <p:txBody>
          <a:bodyPr wrap="none" rtlCol="0">
            <a:spAutoFit/>
          </a:bodyPr>
          <a:lstStyle/>
          <a:p>
            <a:r>
              <a:rPr lang="en-US" sz="1800" dirty="0" smtClean="0"/>
              <a:t>Digestion         Uptake               Circulation      Respiration/Synthesis</a:t>
            </a:r>
            <a:endParaRPr lang="en-US" sz="1800"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990600" y="685800"/>
            <a:ext cx="7235825" cy="457200"/>
          </a:xfrm>
          <a:prstGeom prst="rect">
            <a:avLst/>
          </a:prstGeom>
          <a:noFill/>
          <a:ln w="9525">
            <a:noFill/>
            <a:miter lim="800000"/>
            <a:headEnd/>
            <a:tailEnd/>
          </a:ln>
        </p:spPr>
        <p:txBody>
          <a:bodyPr wrap="none">
            <a:prstTxWarp prst="textNoShape">
              <a:avLst/>
            </a:prstTxWarp>
            <a:spAutoFit/>
          </a:bodyPr>
          <a:lstStyle/>
          <a:p>
            <a:r>
              <a:rPr lang="en-US"/>
              <a:t>There are a variety of circulatory system designs</a:t>
            </a:r>
          </a:p>
        </p:txBody>
      </p:sp>
      <p:sp>
        <p:nvSpPr>
          <p:cNvPr id="20483" name="Rectangle 3"/>
          <p:cNvSpPr>
            <a:spLocks noChangeArrowheads="1"/>
          </p:cNvSpPr>
          <p:nvPr/>
        </p:nvSpPr>
        <p:spPr bwMode="auto">
          <a:xfrm>
            <a:off x="152400" y="1371600"/>
            <a:ext cx="8774113" cy="1187450"/>
          </a:xfrm>
          <a:prstGeom prst="rect">
            <a:avLst/>
          </a:prstGeom>
          <a:noFill/>
          <a:ln w="9525">
            <a:noFill/>
            <a:miter lim="800000"/>
            <a:headEnd/>
            <a:tailEnd/>
          </a:ln>
        </p:spPr>
        <p:txBody>
          <a:bodyPr>
            <a:prstTxWarp prst="textNoShape">
              <a:avLst/>
            </a:prstTxWarp>
            <a:spAutoFit/>
          </a:bodyPr>
          <a:lstStyle/>
          <a:p>
            <a:r>
              <a:rPr lang="en-US"/>
              <a:t>Some animals use the same space as a gastrointestinal tract and a circulatory system. This space is called a gastrovascular cavity (gastros means stomach…)</a:t>
            </a:r>
          </a:p>
        </p:txBody>
      </p:sp>
      <p:pic>
        <p:nvPicPr>
          <p:cNvPr id="20484" name="Picture 6"/>
          <p:cNvPicPr>
            <a:picLocks noChangeAspect="1" noChangeArrowheads="1"/>
          </p:cNvPicPr>
          <p:nvPr/>
        </p:nvPicPr>
        <p:blipFill>
          <a:blip r:embed="rId3"/>
          <a:srcRect/>
          <a:stretch>
            <a:fillRect/>
          </a:stretch>
        </p:blipFill>
        <p:spPr bwMode="auto">
          <a:xfrm>
            <a:off x="2362200" y="3048000"/>
            <a:ext cx="4191000" cy="3370263"/>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6</a:t>
            </a:fld>
            <a:endParaRPr lang="en-US"/>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76200" y="152400"/>
            <a:ext cx="8839200" cy="822325"/>
          </a:xfrm>
          <a:prstGeom prst="rect">
            <a:avLst/>
          </a:prstGeom>
          <a:noFill/>
          <a:ln w="9525">
            <a:noFill/>
            <a:miter lim="800000"/>
            <a:headEnd/>
            <a:tailEnd/>
          </a:ln>
        </p:spPr>
        <p:txBody>
          <a:bodyPr>
            <a:prstTxWarp prst="textNoShape">
              <a:avLst/>
            </a:prstTxWarp>
            <a:spAutoFit/>
          </a:bodyPr>
          <a:lstStyle/>
          <a:p>
            <a:r>
              <a:rPr lang="en-US"/>
              <a:t>Two examples of animals with gastrovascular cavities are cnidarians and some (not all) platyhelminthes (flat worms).</a:t>
            </a:r>
          </a:p>
        </p:txBody>
      </p:sp>
      <p:pic>
        <p:nvPicPr>
          <p:cNvPr id="22531" name="Picture 3"/>
          <p:cNvPicPr>
            <a:picLocks noChangeAspect="1" noChangeArrowheads="1"/>
          </p:cNvPicPr>
          <p:nvPr/>
        </p:nvPicPr>
        <p:blipFill>
          <a:blip r:embed="rId3"/>
          <a:srcRect/>
          <a:stretch>
            <a:fillRect/>
          </a:stretch>
        </p:blipFill>
        <p:spPr bwMode="auto">
          <a:xfrm>
            <a:off x="381000" y="1371600"/>
            <a:ext cx="3886200" cy="3290888"/>
          </a:xfrm>
          <a:prstGeom prst="rect">
            <a:avLst/>
          </a:prstGeom>
          <a:noFill/>
          <a:ln w="9525">
            <a:noFill/>
            <a:miter lim="800000"/>
            <a:headEnd/>
            <a:tailEnd/>
          </a:ln>
        </p:spPr>
      </p:pic>
      <p:sp>
        <p:nvSpPr>
          <p:cNvPr id="22532" name="Rectangle 4"/>
          <p:cNvSpPr>
            <a:spLocks noChangeArrowheads="1"/>
          </p:cNvSpPr>
          <p:nvPr/>
        </p:nvSpPr>
        <p:spPr bwMode="auto">
          <a:xfrm>
            <a:off x="533400" y="4724400"/>
            <a:ext cx="4391025" cy="1187450"/>
          </a:xfrm>
          <a:prstGeom prst="rect">
            <a:avLst/>
          </a:prstGeom>
          <a:noFill/>
          <a:ln w="9525">
            <a:noFill/>
            <a:miter lim="800000"/>
            <a:headEnd/>
            <a:tailEnd/>
          </a:ln>
        </p:spPr>
        <p:txBody>
          <a:bodyPr>
            <a:prstTxWarp prst="textNoShape">
              <a:avLst/>
            </a:prstTxWarp>
            <a:spAutoFit/>
          </a:bodyPr>
          <a:lstStyle/>
          <a:p>
            <a:r>
              <a:rPr lang="en-US"/>
              <a:t>Turbellarians have a branched gastrovascular cavity</a:t>
            </a:r>
          </a:p>
        </p:txBody>
      </p:sp>
      <p:pic>
        <p:nvPicPr>
          <p:cNvPr id="22533" name="Picture 5"/>
          <p:cNvPicPr>
            <a:picLocks noChangeAspect="1" noChangeArrowheads="1"/>
          </p:cNvPicPr>
          <p:nvPr/>
        </p:nvPicPr>
        <p:blipFill>
          <a:blip r:embed="rId4"/>
          <a:srcRect/>
          <a:stretch>
            <a:fillRect/>
          </a:stretch>
        </p:blipFill>
        <p:spPr bwMode="auto">
          <a:xfrm>
            <a:off x="4495800" y="1371600"/>
            <a:ext cx="4387850" cy="2951163"/>
          </a:xfrm>
          <a:prstGeom prst="rect">
            <a:avLst/>
          </a:prstGeom>
          <a:noFill/>
          <a:ln w="9525">
            <a:noFill/>
            <a:miter lim="800000"/>
            <a:headEnd/>
            <a:tailEnd/>
          </a:ln>
        </p:spPr>
      </p:pic>
      <p:sp>
        <p:nvSpPr>
          <p:cNvPr id="22534" name="Rectangle 6"/>
          <p:cNvSpPr>
            <a:spLocks noChangeArrowheads="1"/>
          </p:cNvSpPr>
          <p:nvPr/>
        </p:nvSpPr>
        <p:spPr bwMode="auto">
          <a:xfrm>
            <a:off x="4679950" y="4487863"/>
            <a:ext cx="4159250" cy="1187450"/>
          </a:xfrm>
          <a:prstGeom prst="rect">
            <a:avLst/>
          </a:prstGeom>
          <a:noFill/>
          <a:ln w="9525">
            <a:noFill/>
            <a:miter lim="800000"/>
            <a:headEnd/>
            <a:tailEnd/>
          </a:ln>
        </p:spPr>
        <p:txBody>
          <a:bodyPr>
            <a:prstTxWarp prst="textNoShape">
              <a:avLst/>
            </a:prstTxWarp>
            <a:spAutoFit/>
          </a:bodyPr>
          <a:lstStyle/>
          <a:p>
            <a:r>
              <a:rPr lang="en-US"/>
              <a:t>Cnidarians, such as this hydra also have a gastrovascular cavity.</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7</a:t>
            </a:fld>
            <a:endParaRPr lang="en-US"/>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2078038" y="812800"/>
            <a:ext cx="5927725" cy="457200"/>
          </a:xfrm>
          <a:prstGeom prst="rect">
            <a:avLst/>
          </a:prstGeom>
          <a:noFill/>
          <a:ln w="9525">
            <a:noFill/>
            <a:miter lim="800000"/>
            <a:headEnd/>
            <a:tailEnd/>
          </a:ln>
        </p:spPr>
        <p:txBody>
          <a:bodyPr wrap="none">
            <a:prstTxWarp prst="textNoShape">
              <a:avLst/>
            </a:prstTxWarp>
            <a:spAutoFit/>
          </a:bodyPr>
          <a:lstStyle/>
          <a:p>
            <a:r>
              <a:rPr lang="en-US"/>
              <a:t>Gastrovascular cavities can be complex…</a:t>
            </a:r>
          </a:p>
        </p:txBody>
      </p:sp>
      <p:pic>
        <p:nvPicPr>
          <p:cNvPr id="24579" name="Picture 3"/>
          <p:cNvPicPr>
            <a:picLocks noChangeAspect="1" noChangeArrowheads="1"/>
          </p:cNvPicPr>
          <p:nvPr/>
        </p:nvPicPr>
        <p:blipFill>
          <a:blip r:embed="rId3"/>
          <a:srcRect/>
          <a:stretch>
            <a:fillRect/>
          </a:stretch>
        </p:blipFill>
        <p:spPr bwMode="auto">
          <a:xfrm>
            <a:off x="1066800" y="1905000"/>
            <a:ext cx="6400800" cy="2913063"/>
          </a:xfrm>
          <a:prstGeom prst="rect">
            <a:avLst/>
          </a:prstGeom>
          <a:noFill/>
          <a:ln w="9525">
            <a:noFill/>
            <a:miter lim="800000"/>
            <a:headEnd/>
            <a:tailEnd/>
          </a:ln>
        </p:spPr>
      </p:pic>
      <p:sp>
        <p:nvSpPr>
          <p:cNvPr id="24580" name="Rectangle 4"/>
          <p:cNvSpPr>
            <a:spLocks noChangeArrowheads="1"/>
          </p:cNvSpPr>
          <p:nvPr/>
        </p:nvSpPr>
        <p:spPr bwMode="auto">
          <a:xfrm>
            <a:off x="228600" y="4953000"/>
            <a:ext cx="8120063" cy="1187450"/>
          </a:xfrm>
          <a:prstGeom prst="rect">
            <a:avLst/>
          </a:prstGeom>
          <a:noFill/>
          <a:ln w="9525">
            <a:noFill/>
            <a:miter lim="800000"/>
            <a:headEnd/>
            <a:tailEnd/>
          </a:ln>
        </p:spPr>
        <p:txBody>
          <a:bodyPr>
            <a:prstTxWarp prst="textNoShape">
              <a:avLst/>
            </a:prstTxWarp>
            <a:spAutoFit/>
          </a:bodyPr>
          <a:lstStyle/>
          <a:p>
            <a:r>
              <a:rPr lang="en-US"/>
              <a:t>In this </a:t>
            </a:r>
            <a:r>
              <a:rPr lang="en-US" i="1"/>
              <a:t>Aurelia</a:t>
            </a:r>
            <a:r>
              <a:rPr lang="en-US"/>
              <a:t> (a cnidarian jellyfish), the mouth leads to a cavity that branches and radiates to and from a circulary canal.</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8</a:t>
            </a:fld>
            <a:endParaRPr lang="en-US"/>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304800" y="609600"/>
            <a:ext cx="8691563" cy="822325"/>
          </a:xfrm>
          <a:prstGeom prst="rect">
            <a:avLst/>
          </a:prstGeom>
          <a:noFill/>
          <a:ln w="9525">
            <a:noFill/>
            <a:miter lim="800000"/>
            <a:headEnd/>
            <a:tailEnd/>
          </a:ln>
        </p:spPr>
        <p:txBody>
          <a:bodyPr>
            <a:prstTxWarp prst="textNoShape">
              <a:avLst/>
            </a:prstTxWarp>
            <a:spAutoFit/>
          </a:bodyPr>
          <a:lstStyle/>
          <a:p>
            <a:r>
              <a:rPr lang="en-US"/>
              <a:t>Many parasitic animals (nematodes and cestods) do not have circulatory systems. </a:t>
            </a:r>
          </a:p>
        </p:txBody>
      </p:sp>
      <p:pic>
        <p:nvPicPr>
          <p:cNvPr id="26627" name="Picture 3"/>
          <p:cNvPicPr>
            <a:picLocks noChangeAspect="1" noChangeArrowheads="1"/>
          </p:cNvPicPr>
          <p:nvPr/>
        </p:nvPicPr>
        <p:blipFill>
          <a:blip r:embed="rId3"/>
          <a:srcRect/>
          <a:stretch>
            <a:fillRect/>
          </a:stretch>
        </p:blipFill>
        <p:spPr bwMode="auto">
          <a:xfrm>
            <a:off x="685800" y="2743200"/>
            <a:ext cx="3429000" cy="2095500"/>
          </a:xfrm>
          <a:prstGeom prst="rect">
            <a:avLst/>
          </a:prstGeom>
          <a:noFill/>
          <a:ln w="9525">
            <a:noFill/>
            <a:miter lim="800000"/>
            <a:headEnd/>
            <a:tailEnd/>
          </a:ln>
        </p:spPr>
      </p:pic>
      <p:pic>
        <p:nvPicPr>
          <p:cNvPr id="26628" name="Picture 4"/>
          <p:cNvPicPr>
            <a:picLocks noChangeAspect="1" noChangeArrowheads="1"/>
          </p:cNvPicPr>
          <p:nvPr/>
        </p:nvPicPr>
        <p:blipFill>
          <a:blip r:embed="rId4"/>
          <a:srcRect/>
          <a:stretch>
            <a:fillRect/>
          </a:stretch>
        </p:blipFill>
        <p:spPr bwMode="auto">
          <a:xfrm>
            <a:off x="5334000" y="1828800"/>
            <a:ext cx="3149600" cy="4660900"/>
          </a:xfrm>
          <a:prstGeom prst="rect">
            <a:avLst/>
          </a:prstGeom>
          <a:noFill/>
          <a:ln w="9525">
            <a:noFill/>
            <a:miter lim="800000"/>
            <a:headEnd/>
            <a:tailEnd/>
          </a:ln>
        </p:spPr>
      </p:pic>
      <p:sp>
        <p:nvSpPr>
          <p:cNvPr id="26629" name="Rectangle 2"/>
          <p:cNvSpPr>
            <a:spLocks noChangeArrowheads="1"/>
          </p:cNvSpPr>
          <p:nvPr/>
        </p:nvSpPr>
        <p:spPr bwMode="auto">
          <a:xfrm>
            <a:off x="0" y="5562600"/>
            <a:ext cx="8691563" cy="461963"/>
          </a:xfrm>
          <a:prstGeom prst="rect">
            <a:avLst/>
          </a:prstGeom>
          <a:noFill/>
          <a:ln w="9525">
            <a:noFill/>
            <a:miter lim="800000"/>
            <a:headEnd/>
            <a:tailEnd/>
          </a:ln>
        </p:spPr>
        <p:txBody>
          <a:bodyPr>
            <a:prstTxWarp prst="textNoShape">
              <a:avLst/>
            </a:prstTxWarp>
            <a:spAutoFit/>
          </a:bodyPr>
          <a:lstStyle/>
          <a:p>
            <a:r>
              <a:rPr lang="en-US"/>
              <a:t>How can they get away with this?</a:t>
            </a:r>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990600"/>
            <a:ext cx="8001000" cy="2677656"/>
          </a:xfrm>
          <a:prstGeom prst="rect">
            <a:avLst/>
          </a:prstGeom>
          <a:noFill/>
        </p:spPr>
        <p:txBody>
          <a:bodyPr wrap="square" rtlCol="0">
            <a:spAutoFit/>
          </a:bodyPr>
          <a:lstStyle/>
          <a:p>
            <a:r>
              <a:rPr lang="es-ES_tradnl" dirty="0" err="1" smtClean="0"/>
              <a:t>Many</a:t>
            </a:r>
            <a:r>
              <a:rPr lang="es-ES_tradnl" dirty="0" smtClean="0"/>
              <a:t> </a:t>
            </a:r>
            <a:r>
              <a:rPr lang="es-ES_tradnl" dirty="0" err="1" smtClean="0"/>
              <a:t>animals</a:t>
            </a:r>
            <a:r>
              <a:rPr lang="es-ES_tradnl" dirty="0" smtClean="0"/>
              <a:t> </a:t>
            </a:r>
            <a:r>
              <a:rPr lang="es-ES_tradnl" dirty="0" err="1" smtClean="0"/>
              <a:t>lack</a:t>
            </a:r>
            <a:r>
              <a:rPr lang="es-ES_tradnl" dirty="0" smtClean="0"/>
              <a:t> </a:t>
            </a:r>
            <a:r>
              <a:rPr lang="es-ES_tradnl" dirty="0" err="1" smtClean="0"/>
              <a:t>circulatory</a:t>
            </a:r>
            <a:r>
              <a:rPr lang="es-ES_tradnl" dirty="0" smtClean="0"/>
              <a:t> </a:t>
            </a:r>
            <a:r>
              <a:rPr lang="es-ES_tradnl" dirty="0" err="1" smtClean="0"/>
              <a:t>systems</a:t>
            </a:r>
            <a:r>
              <a:rPr lang="es-ES_tradnl" dirty="0" smtClean="0"/>
              <a:t> </a:t>
            </a:r>
            <a:r>
              <a:rPr lang="es-ES_tradnl" dirty="0" err="1" smtClean="0"/>
              <a:t>because</a:t>
            </a:r>
            <a:endParaRPr lang="es-ES_tradnl" dirty="0" smtClean="0"/>
          </a:p>
          <a:p>
            <a:endParaRPr lang="es-ES_tradnl" dirty="0" smtClean="0"/>
          </a:p>
          <a:p>
            <a:r>
              <a:rPr lang="es-ES_tradnl" dirty="0" smtClean="0"/>
              <a:t>A) </a:t>
            </a:r>
            <a:r>
              <a:rPr lang="es-ES_tradnl" dirty="0" err="1" smtClean="0"/>
              <a:t>They</a:t>
            </a:r>
            <a:r>
              <a:rPr lang="es-ES_tradnl" dirty="0" smtClean="0"/>
              <a:t> </a:t>
            </a:r>
            <a:r>
              <a:rPr lang="es-ES_tradnl" dirty="0" err="1" smtClean="0"/>
              <a:t>have</a:t>
            </a:r>
            <a:r>
              <a:rPr lang="es-ES_tradnl" dirty="0" smtClean="0"/>
              <a:t> </a:t>
            </a:r>
            <a:r>
              <a:rPr lang="es-ES_tradnl" dirty="0" err="1" smtClean="0"/>
              <a:t>high</a:t>
            </a:r>
            <a:r>
              <a:rPr lang="es-ES_tradnl" dirty="0" smtClean="0"/>
              <a:t> </a:t>
            </a:r>
            <a:r>
              <a:rPr lang="es-ES_tradnl" dirty="0" err="1" smtClean="0"/>
              <a:t>metabolic</a:t>
            </a:r>
            <a:r>
              <a:rPr lang="es-ES_tradnl" dirty="0" smtClean="0"/>
              <a:t> </a:t>
            </a:r>
            <a:r>
              <a:rPr lang="es-ES_tradnl" dirty="0" err="1" smtClean="0"/>
              <a:t>rates</a:t>
            </a:r>
            <a:endParaRPr lang="es-ES_tradnl" dirty="0" smtClean="0"/>
          </a:p>
          <a:p>
            <a:r>
              <a:rPr lang="es-ES_tradnl" dirty="0" smtClean="0"/>
              <a:t>B) </a:t>
            </a:r>
            <a:r>
              <a:rPr lang="es-ES_tradnl" dirty="0" err="1" smtClean="0"/>
              <a:t>They</a:t>
            </a:r>
            <a:r>
              <a:rPr lang="es-ES_tradnl" dirty="0" smtClean="0"/>
              <a:t> are </a:t>
            </a:r>
            <a:r>
              <a:rPr lang="es-ES_tradnl" dirty="0" err="1" smtClean="0"/>
              <a:t>anaerobic</a:t>
            </a:r>
            <a:endParaRPr lang="es-ES_tradnl" dirty="0" smtClean="0"/>
          </a:p>
          <a:p>
            <a:r>
              <a:rPr lang="es-ES_tradnl" dirty="0" smtClean="0"/>
              <a:t>C) </a:t>
            </a:r>
            <a:r>
              <a:rPr lang="es-ES_tradnl" dirty="0" err="1" smtClean="0"/>
              <a:t>They</a:t>
            </a:r>
            <a:r>
              <a:rPr lang="es-ES_tradnl" dirty="0" smtClean="0"/>
              <a:t> are </a:t>
            </a:r>
            <a:r>
              <a:rPr lang="es-ES_tradnl" dirty="0" err="1" smtClean="0"/>
              <a:t>small</a:t>
            </a:r>
            <a:r>
              <a:rPr lang="es-ES_tradnl" dirty="0" smtClean="0"/>
              <a:t> </a:t>
            </a:r>
            <a:r>
              <a:rPr lang="es-ES_tradnl" dirty="0" err="1" smtClean="0"/>
              <a:t>and</a:t>
            </a:r>
            <a:r>
              <a:rPr lang="es-ES_tradnl" dirty="0" smtClean="0"/>
              <a:t>/</a:t>
            </a:r>
            <a:r>
              <a:rPr lang="es-ES_tradnl" dirty="0" err="1" smtClean="0"/>
              <a:t>or</a:t>
            </a:r>
            <a:r>
              <a:rPr lang="es-ES_tradnl" dirty="0" smtClean="0"/>
              <a:t> flat </a:t>
            </a:r>
            <a:r>
              <a:rPr lang="es-ES_tradnl" dirty="0" err="1" smtClean="0"/>
              <a:t>and</a:t>
            </a:r>
            <a:r>
              <a:rPr lang="es-ES_tradnl" dirty="0" smtClean="0"/>
              <a:t> </a:t>
            </a:r>
            <a:r>
              <a:rPr lang="es-ES_tradnl" dirty="0" err="1" smtClean="0"/>
              <a:t>hence</a:t>
            </a:r>
            <a:r>
              <a:rPr lang="es-ES_tradnl" dirty="0" smtClean="0"/>
              <a:t> </a:t>
            </a:r>
            <a:r>
              <a:rPr lang="es-ES_tradnl" dirty="0" err="1" smtClean="0"/>
              <a:t>the</a:t>
            </a:r>
            <a:r>
              <a:rPr lang="es-ES_tradnl" dirty="0" smtClean="0"/>
              <a:t> </a:t>
            </a:r>
            <a:r>
              <a:rPr lang="es-ES_tradnl" dirty="0" err="1" smtClean="0"/>
              <a:t>diffusional</a:t>
            </a:r>
            <a:r>
              <a:rPr lang="es-ES_tradnl" dirty="0" smtClean="0"/>
              <a:t> </a:t>
            </a:r>
            <a:r>
              <a:rPr lang="es-ES_tradnl" dirty="0" err="1" smtClean="0"/>
              <a:t>distances</a:t>
            </a:r>
            <a:r>
              <a:rPr lang="es-ES_tradnl" dirty="0" smtClean="0"/>
              <a:t> are </a:t>
            </a:r>
            <a:r>
              <a:rPr lang="es-ES_tradnl" dirty="0" err="1" smtClean="0"/>
              <a:t>small</a:t>
            </a:r>
            <a:r>
              <a:rPr lang="es-ES_tradnl" dirty="0" smtClean="0"/>
              <a:t>.</a:t>
            </a:r>
          </a:p>
          <a:p>
            <a:r>
              <a:rPr lang="es-ES_tradnl" dirty="0" smtClean="0"/>
              <a:t>D) </a:t>
            </a:r>
            <a:r>
              <a:rPr lang="es-ES_tradnl" dirty="0" err="1" smtClean="0"/>
              <a:t>They</a:t>
            </a:r>
            <a:r>
              <a:rPr lang="es-ES_tradnl" dirty="0" smtClean="0"/>
              <a:t> </a:t>
            </a:r>
            <a:r>
              <a:rPr lang="es-ES_tradnl" dirty="0" err="1" smtClean="0"/>
              <a:t>live</a:t>
            </a:r>
            <a:r>
              <a:rPr lang="es-ES_tradnl" dirty="0" smtClean="0"/>
              <a:t> in </a:t>
            </a:r>
            <a:r>
              <a:rPr lang="es-ES_tradnl" dirty="0" err="1" smtClean="0"/>
              <a:t>air</a:t>
            </a:r>
            <a:r>
              <a:rPr lang="es-ES_tradnl" dirty="0" smtClean="0"/>
              <a:t> </a:t>
            </a:r>
            <a:r>
              <a:rPr lang="es-ES_tradnl" dirty="0" err="1" smtClean="0"/>
              <a:t>with</a:t>
            </a:r>
            <a:r>
              <a:rPr lang="es-ES_tradnl" dirty="0" smtClean="0"/>
              <a:t> </a:t>
            </a:r>
            <a:r>
              <a:rPr lang="es-ES_tradnl" dirty="0" err="1" smtClean="0"/>
              <a:t>high</a:t>
            </a:r>
            <a:r>
              <a:rPr lang="es-ES_tradnl" dirty="0" smtClean="0"/>
              <a:t> </a:t>
            </a:r>
            <a:r>
              <a:rPr lang="es-ES_tradnl" dirty="0" err="1" smtClean="0"/>
              <a:t>oxygen</a:t>
            </a:r>
            <a:r>
              <a:rPr lang="es-ES_tradnl" dirty="0" smtClean="0"/>
              <a:t> </a:t>
            </a:r>
            <a:r>
              <a:rPr lang="es-ES_tradnl" dirty="0" err="1" smtClean="0"/>
              <a:t>concentration</a:t>
            </a:r>
            <a:r>
              <a:rPr lang="es-ES_tradnl" dirty="0" smtClean="0"/>
              <a:t>.</a:t>
            </a:r>
            <a:endParaRPr lang="es-ES_tradnl" dirty="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2411413" y="2403475"/>
            <a:ext cx="184150" cy="457200"/>
          </a:xfrm>
          <a:prstGeom prst="rect">
            <a:avLst/>
          </a:prstGeom>
          <a:noFill/>
          <a:ln w="9525">
            <a:noFill/>
            <a:miter lim="800000"/>
            <a:headEnd/>
            <a:tailEnd/>
          </a:ln>
        </p:spPr>
        <p:txBody>
          <a:bodyPr wrap="none">
            <a:prstTxWarp prst="textNoShape">
              <a:avLst/>
            </a:prstTxWarp>
            <a:spAutoFit/>
          </a:bodyPr>
          <a:lstStyle/>
          <a:p>
            <a:endParaRPr lang="es-ES_tradnl"/>
          </a:p>
        </p:txBody>
      </p:sp>
      <p:pic>
        <p:nvPicPr>
          <p:cNvPr id="28675" name="Picture 3"/>
          <p:cNvPicPr>
            <a:picLocks noChangeAspect="1" noChangeArrowheads="1"/>
          </p:cNvPicPr>
          <p:nvPr/>
        </p:nvPicPr>
        <p:blipFill>
          <a:blip r:embed="rId3"/>
          <a:srcRect/>
          <a:stretch>
            <a:fillRect/>
          </a:stretch>
        </p:blipFill>
        <p:spPr bwMode="auto">
          <a:xfrm>
            <a:off x="1676400" y="457200"/>
            <a:ext cx="5105400" cy="4105275"/>
          </a:xfrm>
          <a:prstGeom prst="rect">
            <a:avLst/>
          </a:prstGeom>
          <a:noFill/>
          <a:ln w="9525">
            <a:noFill/>
            <a:miter lim="800000"/>
            <a:headEnd/>
            <a:tailEnd/>
          </a:ln>
        </p:spPr>
      </p:pic>
      <p:sp>
        <p:nvSpPr>
          <p:cNvPr id="28676" name="Rectangle 4"/>
          <p:cNvSpPr>
            <a:spLocks noChangeArrowheads="1"/>
          </p:cNvSpPr>
          <p:nvPr/>
        </p:nvSpPr>
        <p:spPr bwMode="auto">
          <a:xfrm>
            <a:off x="290513" y="4979988"/>
            <a:ext cx="8701087" cy="1187450"/>
          </a:xfrm>
          <a:prstGeom prst="rect">
            <a:avLst/>
          </a:prstGeom>
          <a:noFill/>
          <a:ln w="9525">
            <a:noFill/>
            <a:miter lim="800000"/>
            <a:headEnd/>
            <a:tailEnd/>
          </a:ln>
        </p:spPr>
        <p:txBody>
          <a:bodyPr>
            <a:prstTxWarp prst="textNoShape">
              <a:avLst/>
            </a:prstTxWarp>
            <a:spAutoFit/>
          </a:bodyPr>
          <a:lstStyle/>
          <a:p>
            <a:r>
              <a:rPr lang="en-US"/>
              <a:t>Animals can get away with having a gastrovascular cavity or without a circulatory system only if the distances that energy and materials have to travel are small.</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1" descr="44_05_ficks_law-L.jpg"/>
          <p:cNvPicPr>
            <a:picLocks noChangeAspect="1"/>
          </p:cNvPicPr>
          <p:nvPr/>
        </p:nvPicPr>
        <p:blipFill>
          <a:blip r:embed="rId2"/>
          <a:srcRect/>
          <a:stretch>
            <a:fillRect/>
          </a:stretch>
        </p:blipFill>
        <p:spPr bwMode="auto">
          <a:xfrm>
            <a:off x="152400" y="990600"/>
            <a:ext cx="8547100" cy="5035550"/>
          </a:xfrm>
          <a:prstGeom prst="rect">
            <a:avLst/>
          </a:prstGeom>
          <a:noFill/>
          <a:ln w="9525">
            <a:noFill/>
            <a:miter lim="800000"/>
            <a:headEnd/>
            <a:tailEnd/>
          </a:ln>
        </p:spPr>
      </p:pic>
      <p:sp>
        <p:nvSpPr>
          <p:cNvPr id="157699" name="TextBox 2"/>
          <p:cNvSpPr txBox="1">
            <a:spLocks noChangeArrowheads="1"/>
          </p:cNvSpPr>
          <p:nvPr/>
        </p:nvSpPr>
        <p:spPr bwMode="auto">
          <a:xfrm>
            <a:off x="2514600" y="228600"/>
            <a:ext cx="4637088" cy="584200"/>
          </a:xfrm>
          <a:prstGeom prst="rect">
            <a:avLst/>
          </a:prstGeom>
          <a:noFill/>
          <a:ln w="9525">
            <a:noFill/>
            <a:miter lim="800000"/>
            <a:headEnd/>
            <a:tailEnd/>
          </a:ln>
        </p:spPr>
        <p:txBody>
          <a:bodyPr wrap="none">
            <a:prstTxWarp prst="textNoShape">
              <a:avLst/>
            </a:prstTxWarp>
            <a:spAutoFit/>
          </a:bodyPr>
          <a:lstStyle/>
          <a:p>
            <a:r>
              <a:rPr lang="es-ES_tradnl" sz="3200"/>
              <a:t>Fick's Law of Diffusion</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extBox 1"/>
          <p:cNvSpPr txBox="1">
            <a:spLocks noChangeArrowheads="1"/>
          </p:cNvSpPr>
          <p:nvPr/>
        </p:nvSpPr>
        <p:spPr bwMode="auto">
          <a:xfrm>
            <a:off x="0" y="304800"/>
            <a:ext cx="8991600" cy="5694363"/>
          </a:xfrm>
          <a:prstGeom prst="rect">
            <a:avLst/>
          </a:prstGeom>
          <a:noFill/>
          <a:ln w="9525">
            <a:noFill/>
            <a:miter lim="800000"/>
            <a:headEnd/>
            <a:tailEnd/>
          </a:ln>
        </p:spPr>
        <p:txBody>
          <a:bodyPr>
            <a:prstTxWarp prst="textNoShape">
              <a:avLst/>
            </a:prstTxWarp>
            <a:spAutoFit/>
          </a:bodyPr>
          <a:lstStyle/>
          <a:p>
            <a:pPr algn="ctr"/>
            <a:r>
              <a:rPr lang="en-US" sz="2800"/>
              <a:t>General Biological Principle</a:t>
            </a:r>
          </a:p>
          <a:p>
            <a:pPr algn="ctr"/>
            <a:endParaRPr lang="en-US" sz="2800"/>
          </a:p>
          <a:p>
            <a:pPr algn="ctr"/>
            <a:r>
              <a:rPr lang="en-US" sz="2800"/>
              <a:t>The rate at which organisms move materials across membranes is governed by Fick's Law:</a:t>
            </a:r>
          </a:p>
          <a:p>
            <a:pPr algn="ctr"/>
            <a:endParaRPr lang="en-US" sz="2800"/>
          </a:p>
          <a:p>
            <a:pPr algn="ctr"/>
            <a:r>
              <a:rPr lang="en-US" sz="2800" u="sng">
                <a:solidFill>
                  <a:srgbClr val="0000FF"/>
                </a:solidFill>
              </a:rPr>
              <a:t>Rate (of diffusion) increases with </a:t>
            </a:r>
          </a:p>
          <a:p>
            <a:pPr algn="ctr"/>
            <a:r>
              <a:rPr lang="en-US" sz="2800"/>
              <a:t>a) Surface area of exchange (A)</a:t>
            </a:r>
          </a:p>
          <a:p>
            <a:pPr algn="ctr"/>
            <a:endParaRPr lang="en-US" sz="2800"/>
          </a:p>
          <a:p>
            <a:pPr algn="ctr"/>
            <a:r>
              <a:rPr lang="en-US" sz="2800"/>
              <a:t>b) diffusion gradient </a:t>
            </a:r>
            <a:r>
              <a:rPr lang="es-ES_tradnl" sz="2800"/>
              <a:t>(P</a:t>
            </a:r>
            <a:r>
              <a:rPr lang="es-ES_tradnl" sz="2800" baseline="-25000"/>
              <a:t>2</a:t>
            </a:r>
            <a:r>
              <a:rPr lang="es-ES_tradnl" sz="2800"/>
              <a:t>-P</a:t>
            </a:r>
            <a:r>
              <a:rPr lang="es-ES_tradnl" sz="2800" baseline="-25000"/>
              <a:t>1</a:t>
            </a:r>
            <a:r>
              <a:rPr lang="es-ES_tradnl" sz="2800"/>
              <a:t>)</a:t>
            </a:r>
            <a:endParaRPr lang="en-US" sz="2800"/>
          </a:p>
          <a:p>
            <a:pPr algn="ctr"/>
            <a:endParaRPr lang="en-US" sz="2800"/>
          </a:p>
          <a:p>
            <a:pPr algn="ctr"/>
            <a:r>
              <a:rPr lang="en-US" sz="2800" u="sng">
                <a:solidFill>
                  <a:srgbClr val="FF0000"/>
                </a:solidFill>
              </a:rPr>
              <a:t>and decreases with</a:t>
            </a:r>
          </a:p>
          <a:p>
            <a:pPr algn="ctr"/>
            <a:endParaRPr lang="en-US" sz="2800"/>
          </a:p>
          <a:p>
            <a:pPr algn="ctr"/>
            <a:r>
              <a:rPr lang="en-US" sz="2800"/>
              <a:t>c) thickness of barrier to diffusion (D)</a:t>
            </a:r>
          </a:p>
          <a:p>
            <a:pPr algn="ctr"/>
            <a:endParaRPr lang="en-US" sz="2800"/>
          </a:p>
        </p:txBody>
      </p:sp>
      <p:sp>
        <p:nvSpPr>
          <p:cNvPr id="3" name="TextBox 2"/>
          <p:cNvSpPr txBox="1"/>
          <p:nvPr/>
        </p:nvSpPr>
        <p:spPr>
          <a:xfrm>
            <a:off x="3124200" y="6248400"/>
            <a:ext cx="3905787" cy="461665"/>
          </a:xfrm>
          <a:prstGeom prst="rect">
            <a:avLst/>
          </a:prstGeom>
          <a:noFill/>
        </p:spPr>
        <p:txBody>
          <a:bodyPr wrap="none" rtlCol="0">
            <a:spAutoFit/>
          </a:bodyPr>
          <a:lstStyle/>
          <a:p>
            <a:r>
              <a:rPr lang="es-ES_tradnl" smtClean="0">
                <a:solidFill>
                  <a:srgbClr val="FF0000"/>
                </a:solidFill>
              </a:rPr>
              <a:t>BROAD PRINCIPLE HERE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13</a:t>
            </a:fld>
            <a:endParaRPr lang="en-US"/>
          </a:p>
        </p:txBody>
      </p:sp>
      <p:sp>
        <p:nvSpPr>
          <p:cNvPr id="5" name="TextBox 4"/>
          <p:cNvSpPr txBox="1"/>
          <p:nvPr/>
        </p:nvSpPr>
        <p:spPr>
          <a:xfrm>
            <a:off x="6019800" y="6629400"/>
            <a:ext cx="184666" cy="461665"/>
          </a:xfrm>
          <a:prstGeom prst="rect">
            <a:avLst/>
          </a:prstGeom>
          <a:noFill/>
        </p:spPr>
        <p:txBody>
          <a:bodyPr wrap="none" rtlCol="0">
            <a:spAutoFit/>
          </a:bodyPr>
          <a:lstStyle/>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381000" y="0"/>
            <a:ext cx="8399463" cy="822325"/>
          </a:xfrm>
          <a:prstGeom prst="rect">
            <a:avLst/>
          </a:prstGeom>
          <a:noFill/>
          <a:ln w="9525">
            <a:noFill/>
            <a:miter lim="800000"/>
            <a:headEnd/>
            <a:tailEnd/>
          </a:ln>
        </p:spPr>
        <p:txBody>
          <a:bodyPr>
            <a:prstTxWarp prst="textNoShape">
              <a:avLst/>
            </a:prstTxWarp>
            <a:spAutoFit/>
          </a:bodyPr>
          <a:lstStyle/>
          <a:p>
            <a:r>
              <a:rPr lang="en-US"/>
              <a:t>Animals with many cell layers have circulatory systems that follow two designs:</a:t>
            </a:r>
          </a:p>
        </p:txBody>
      </p:sp>
      <p:pic>
        <p:nvPicPr>
          <p:cNvPr id="30723" name="Picture 4"/>
          <p:cNvPicPr>
            <a:picLocks noChangeAspect="1" noChangeArrowheads="1"/>
          </p:cNvPicPr>
          <p:nvPr/>
        </p:nvPicPr>
        <p:blipFill>
          <a:blip r:embed="rId3"/>
          <a:srcRect/>
          <a:stretch>
            <a:fillRect/>
          </a:stretch>
        </p:blipFill>
        <p:spPr bwMode="auto">
          <a:xfrm>
            <a:off x="609600" y="1371600"/>
            <a:ext cx="7724775" cy="4114800"/>
          </a:xfrm>
          <a:prstGeom prst="rect">
            <a:avLst/>
          </a:prstGeom>
          <a:noFill/>
          <a:ln w="9525">
            <a:noFill/>
            <a:miter lim="800000"/>
            <a:headEnd/>
            <a:tailEnd/>
          </a:ln>
        </p:spPr>
      </p:pic>
      <p:sp>
        <p:nvSpPr>
          <p:cNvPr id="30724" name="Rectangle 5"/>
          <p:cNvSpPr>
            <a:spLocks noChangeArrowheads="1"/>
          </p:cNvSpPr>
          <p:nvPr/>
        </p:nvSpPr>
        <p:spPr bwMode="auto">
          <a:xfrm>
            <a:off x="533400" y="5410200"/>
            <a:ext cx="3552825" cy="1187450"/>
          </a:xfrm>
          <a:prstGeom prst="rect">
            <a:avLst/>
          </a:prstGeom>
          <a:noFill/>
          <a:ln w="9525">
            <a:noFill/>
            <a:miter lim="800000"/>
            <a:headEnd/>
            <a:tailEnd/>
          </a:ln>
        </p:spPr>
        <p:txBody>
          <a:bodyPr>
            <a:prstTxWarp prst="textNoShape">
              <a:avLst/>
            </a:prstTxWarp>
            <a:spAutoFit/>
          </a:bodyPr>
          <a:lstStyle/>
          <a:p>
            <a:r>
              <a:rPr lang="en-US"/>
              <a:t>The fluid in open circulatory systems is called hemolymph</a:t>
            </a:r>
          </a:p>
        </p:txBody>
      </p:sp>
      <p:sp>
        <p:nvSpPr>
          <p:cNvPr id="30725" name="Rectangle 6"/>
          <p:cNvSpPr>
            <a:spLocks noChangeArrowheads="1"/>
          </p:cNvSpPr>
          <p:nvPr/>
        </p:nvSpPr>
        <p:spPr bwMode="auto">
          <a:xfrm>
            <a:off x="4572000" y="5410200"/>
            <a:ext cx="3552825" cy="1187450"/>
          </a:xfrm>
          <a:prstGeom prst="rect">
            <a:avLst/>
          </a:prstGeom>
          <a:noFill/>
          <a:ln w="9525">
            <a:noFill/>
            <a:miter lim="800000"/>
            <a:headEnd/>
            <a:tailEnd/>
          </a:ln>
        </p:spPr>
        <p:txBody>
          <a:bodyPr>
            <a:prstTxWarp prst="textNoShape">
              <a:avLst/>
            </a:prstTxWarp>
            <a:spAutoFit/>
          </a:bodyPr>
          <a:lstStyle/>
          <a:p>
            <a:r>
              <a:rPr lang="en-US"/>
              <a:t>The fluid in closed circulatory systems is called blood</a:t>
            </a:r>
          </a:p>
        </p:txBody>
      </p:sp>
      <p:sp>
        <p:nvSpPr>
          <p:cNvPr id="30726" name="Rectangle 7"/>
          <p:cNvSpPr>
            <a:spLocks noChangeArrowheads="1"/>
          </p:cNvSpPr>
          <p:nvPr/>
        </p:nvSpPr>
        <p:spPr bwMode="auto">
          <a:xfrm>
            <a:off x="990600" y="1143000"/>
            <a:ext cx="1019175" cy="457200"/>
          </a:xfrm>
          <a:prstGeom prst="rect">
            <a:avLst/>
          </a:prstGeom>
          <a:noFill/>
          <a:ln w="9525">
            <a:noFill/>
            <a:miter lim="800000"/>
            <a:headEnd/>
            <a:tailEnd/>
          </a:ln>
        </p:spPr>
        <p:txBody>
          <a:bodyPr wrap="none">
            <a:prstTxWarp prst="textNoShape">
              <a:avLst/>
            </a:prstTxWarp>
            <a:spAutoFit/>
          </a:bodyPr>
          <a:lstStyle/>
          <a:p>
            <a:r>
              <a:rPr lang="en-US"/>
              <a:t>OPEN</a:t>
            </a:r>
          </a:p>
        </p:txBody>
      </p:sp>
      <p:sp>
        <p:nvSpPr>
          <p:cNvPr id="30727" name="Rectangle 8"/>
          <p:cNvSpPr>
            <a:spLocks noChangeArrowheads="1"/>
          </p:cNvSpPr>
          <p:nvPr/>
        </p:nvSpPr>
        <p:spPr bwMode="auto">
          <a:xfrm>
            <a:off x="4572000" y="990600"/>
            <a:ext cx="1400175" cy="457200"/>
          </a:xfrm>
          <a:prstGeom prst="rect">
            <a:avLst/>
          </a:prstGeom>
          <a:noFill/>
          <a:ln w="9525">
            <a:noFill/>
            <a:miter lim="800000"/>
            <a:headEnd/>
            <a:tailEnd/>
          </a:ln>
        </p:spPr>
        <p:txBody>
          <a:bodyPr wrap="none">
            <a:prstTxWarp prst="textNoShape">
              <a:avLst/>
            </a:prstTxWarp>
            <a:spAutoFit/>
          </a:bodyPr>
          <a:lstStyle/>
          <a:p>
            <a:r>
              <a:rPr lang="en-US"/>
              <a:t>CLOSED</a:t>
            </a:r>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14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931863" y="382588"/>
            <a:ext cx="6991350" cy="1552575"/>
          </a:xfrm>
          <a:prstGeom prst="rect">
            <a:avLst/>
          </a:prstGeom>
          <a:noFill/>
          <a:ln w="9525">
            <a:noFill/>
            <a:miter lim="800000"/>
            <a:headEnd/>
            <a:tailEnd/>
          </a:ln>
        </p:spPr>
        <p:txBody>
          <a:bodyPr wrap="none">
            <a:prstTxWarp prst="textNoShape">
              <a:avLst/>
            </a:prstTxWarp>
            <a:spAutoFit/>
          </a:bodyPr>
          <a:lstStyle/>
          <a:p>
            <a:pPr marL="457200" indent="-457200"/>
            <a:r>
              <a:rPr lang="en-US"/>
              <a:t>All circulatory systems have three ingredients:</a:t>
            </a:r>
          </a:p>
          <a:p>
            <a:pPr marL="457200" indent="-457200">
              <a:buFont typeface="Times" charset="0"/>
              <a:buAutoNum type="arabicParenR"/>
            </a:pPr>
            <a:r>
              <a:rPr lang="en-US"/>
              <a:t>A fluid to move around (blood or hemolymph)</a:t>
            </a:r>
          </a:p>
          <a:p>
            <a:pPr marL="457200" indent="-457200">
              <a:buFont typeface="Times" charset="0"/>
              <a:buAutoNum type="arabicParenR"/>
            </a:pPr>
            <a:r>
              <a:rPr lang="en-US"/>
              <a:t>A set of tubes (or vessels)</a:t>
            </a:r>
          </a:p>
          <a:p>
            <a:pPr marL="457200" indent="-457200">
              <a:buFont typeface="Times" charset="0"/>
              <a:buAutoNum type="arabicParenR"/>
            </a:pPr>
            <a:r>
              <a:rPr lang="en-US"/>
              <a:t>One or more muscular pumps (hearts)</a:t>
            </a:r>
          </a:p>
        </p:txBody>
      </p:sp>
      <p:sp>
        <p:nvSpPr>
          <p:cNvPr id="32771" name="Rectangle 3"/>
          <p:cNvSpPr>
            <a:spLocks noChangeArrowheads="1"/>
          </p:cNvSpPr>
          <p:nvPr/>
        </p:nvSpPr>
        <p:spPr bwMode="auto">
          <a:xfrm>
            <a:off x="709613" y="3254375"/>
            <a:ext cx="8205787" cy="944563"/>
          </a:xfrm>
          <a:prstGeom prst="rect">
            <a:avLst/>
          </a:prstGeom>
          <a:noFill/>
          <a:ln w="9525">
            <a:noFill/>
            <a:miter lim="800000"/>
            <a:headEnd/>
            <a:tailEnd/>
          </a:ln>
        </p:spPr>
        <p:txBody>
          <a:bodyPr>
            <a:prstTxWarp prst="textNoShape">
              <a:avLst/>
            </a:prstTxWarp>
            <a:spAutoFit/>
          </a:bodyPr>
          <a:lstStyle/>
          <a:p>
            <a:r>
              <a:rPr lang="en-US"/>
              <a:t>Circulatory systems are often called </a:t>
            </a:r>
            <a:r>
              <a:rPr lang="en-US" sz="3200"/>
              <a:t>cardiovascular</a:t>
            </a:r>
            <a:r>
              <a:rPr lang="en-US"/>
              <a:t> systems</a:t>
            </a:r>
          </a:p>
        </p:txBody>
      </p:sp>
      <p:pic>
        <p:nvPicPr>
          <p:cNvPr id="32772" name="Picture 4"/>
          <p:cNvPicPr>
            <a:picLocks noChangeAspect="1" noChangeArrowheads="1"/>
          </p:cNvPicPr>
          <p:nvPr/>
        </p:nvPicPr>
        <p:blipFill>
          <a:blip r:embed="rId3"/>
          <a:srcRect/>
          <a:stretch>
            <a:fillRect/>
          </a:stretch>
        </p:blipFill>
        <p:spPr bwMode="auto">
          <a:xfrm>
            <a:off x="3962400" y="4343400"/>
            <a:ext cx="1314450" cy="2159000"/>
          </a:xfrm>
          <a:prstGeom prst="rect">
            <a:avLst/>
          </a:prstGeom>
          <a:noFill/>
          <a:ln w="9525">
            <a:noFill/>
            <a:miter lim="800000"/>
            <a:headEnd/>
            <a:tailEnd/>
          </a:ln>
        </p:spPr>
      </p:pic>
      <p:pic>
        <p:nvPicPr>
          <p:cNvPr id="32773" name="Picture 5"/>
          <p:cNvPicPr>
            <a:picLocks noChangeAspect="1" noChangeArrowheads="1"/>
          </p:cNvPicPr>
          <p:nvPr/>
        </p:nvPicPr>
        <p:blipFill>
          <a:blip r:embed="rId4"/>
          <a:srcRect/>
          <a:stretch>
            <a:fillRect/>
          </a:stretch>
        </p:blipFill>
        <p:spPr bwMode="auto">
          <a:xfrm>
            <a:off x="6400800" y="4648200"/>
            <a:ext cx="2451100" cy="1698625"/>
          </a:xfrm>
          <a:prstGeom prst="rect">
            <a:avLst/>
          </a:prstGeom>
          <a:noFill/>
          <a:ln w="9525">
            <a:noFill/>
            <a:miter lim="800000"/>
            <a:headEnd/>
            <a:tailEnd/>
          </a:ln>
        </p:spPr>
      </p:pic>
      <p:sp>
        <p:nvSpPr>
          <p:cNvPr id="32774" name="Line 6"/>
          <p:cNvSpPr>
            <a:spLocks noChangeShapeType="1"/>
          </p:cNvSpPr>
          <p:nvPr/>
        </p:nvSpPr>
        <p:spPr bwMode="auto">
          <a:xfrm>
            <a:off x="6096000" y="3886200"/>
            <a:ext cx="1143000" cy="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32775" name="Line 7"/>
          <p:cNvSpPr>
            <a:spLocks noChangeShapeType="1"/>
          </p:cNvSpPr>
          <p:nvPr/>
        </p:nvSpPr>
        <p:spPr bwMode="auto">
          <a:xfrm flipH="1">
            <a:off x="5105400" y="3886200"/>
            <a:ext cx="1371600" cy="1295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32776" name="Line 8"/>
          <p:cNvSpPr>
            <a:spLocks noChangeShapeType="1"/>
          </p:cNvSpPr>
          <p:nvPr/>
        </p:nvSpPr>
        <p:spPr bwMode="auto">
          <a:xfrm>
            <a:off x="7239000" y="4038600"/>
            <a:ext cx="1371600" cy="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32777" name="Line 9"/>
          <p:cNvSpPr>
            <a:spLocks noChangeShapeType="1"/>
          </p:cNvSpPr>
          <p:nvPr/>
        </p:nvSpPr>
        <p:spPr bwMode="auto">
          <a:xfrm flipH="1">
            <a:off x="7772400" y="4038600"/>
            <a:ext cx="228600" cy="990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32778" name="Rectangle 10"/>
          <p:cNvSpPr>
            <a:spLocks noChangeArrowheads="1"/>
          </p:cNvSpPr>
          <p:nvPr/>
        </p:nvSpPr>
        <p:spPr bwMode="auto">
          <a:xfrm>
            <a:off x="0" y="4800600"/>
            <a:ext cx="3748088" cy="1187450"/>
          </a:xfrm>
          <a:prstGeom prst="rect">
            <a:avLst/>
          </a:prstGeom>
          <a:noFill/>
          <a:ln w="9525">
            <a:noFill/>
            <a:miter lim="800000"/>
            <a:headEnd/>
            <a:tailEnd/>
          </a:ln>
        </p:spPr>
        <p:txBody>
          <a:bodyPr wrap="none">
            <a:prstTxWarp prst="textNoShape">
              <a:avLst/>
            </a:prstTxWarp>
            <a:spAutoFit/>
          </a:bodyPr>
          <a:lstStyle/>
          <a:p>
            <a:r>
              <a:rPr lang="en-US"/>
              <a:t>From (Gr) Kardia = heart</a:t>
            </a:r>
          </a:p>
          <a:p>
            <a:r>
              <a:rPr lang="en-US"/>
              <a:t>and (L) Vasculum = vessel</a:t>
            </a:r>
          </a:p>
          <a:p>
            <a:endParaRPr lang="en-US"/>
          </a:p>
        </p:txBody>
      </p:sp>
      <p:sp>
        <p:nvSpPr>
          <p:cNvPr id="11" name="Slide Number Placeholder 10"/>
          <p:cNvSpPr>
            <a:spLocks noGrp="1"/>
          </p:cNvSpPr>
          <p:nvPr>
            <p:ph type="sldNum" sz="quarter" idx="12"/>
          </p:nvPr>
        </p:nvSpPr>
        <p:spPr/>
        <p:txBody>
          <a:bodyPr/>
          <a:lstStyle/>
          <a:p>
            <a:pPr>
              <a:defRPr/>
            </a:pPr>
            <a:fld id="{59ECC4B8-00D0-2E49-8EF6-DB5B34B8BC13}" type="slidenum">
              <a:rPr lang="en-US" smtClean="0"/>
              <a:pPr>
                <a:defRPr/>
              </a:pPr>
              <a:t>15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048000" y="228600"/>
            <a:ext cx="213677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34819" name="Rectangle 3"/>
          <p:cNvSpPr>
            <a:spLocks noChangeArrowheads="1"/>
          </p:cNvSpPr>
          <p:nvPr/>
        </p:nvSpPr>
        <p:spPr bwMode="auto">
          <a:xfrm>
            <a:off x="228600" y="838200"/>
            <a:ext cx="8348663" cy="5203825"/>
          </a:xfrm>
          <a:prstGeom prst="rect">
            <a:avLst/>
          </a:prstGeom>
          <a:noFill/>
          <a:ln w="9525">
            <a:noFill/>
            <a:miter lim="800000"/>
            <a:headEnd/>
            <a:tailEnd/>
          </a:ln>
        </p:spPr>
        <p:txBody>
          <a:bodyPr>
            <a:prstTxWarp prst="textNoShape">
              <a:avLst/>
            </a:prstTxWarp>
            <a:spAutoFit/>
          </a:bodyPr>
          <a:lstStyle/>
          <a:p>
            <a:pPr marL="457200" indent="-457200"/>
            <a:r>
              <a:rPr lang="en-US"/>
              <a:t>-Multicellular animals use circulatory systems to deliver energy and nutrients to and from the sites of exchange to cells.</a:t>
            </a:r>
          </a:p>
          <a:p>
            <a:pPr marL="457200" indent="-457200"/>
            <a:r>
              <a:rPr lang="en-US"/>
              <a:t>-Some invertebrates (flatworms and cnidarians) have gastrovascular cavities (a gut that doubles as a circulatory system). </a:t>
            </a:r>
          </a:p>
          <a:p>
            <a:pPr marL="457200" indent="-457200"/>
            <a:r>
              <a:rPr lang="en-US"/>
              <a:t>-Many parasites do not have circulatory systems.</a:t>
            </a:r>
          </a:p>
          <a:p>
            <a:pPr marL="457200" indent="-457200"/>
            <a:r>
              <a:rPr lang="en-US"/>
              <a:t>-True circulatory systems come in two designs (open with hemolymph, as in artropods) and closed (with blood, as in vertebrates).</a:t>
            </a:r>
          </a:p>
          <a:p>
            <a:pPr marL="457200" indent="-457200"/>
            <a:r>
              <a:rPr lang="en-US"/>
              <a:t>-Circulatory systems have three ingredients: A fluid to move around (blood or hemolymph), a set of tubes (or vessels, one or more muscular pumps (hearts)</a:t>
            </a:r>
          </a:p>
          <a:p>
            <a:pPr marL="457200" indent="-457200"/>
            <a:r>
              <a:rPr lang="en-US"/>
              <a:t> </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3"/>
          <a:srcRect/>
          <a:stretch>
            <a:fillRect/>
          </a:stretch>
        </p:blipFill>
        <p:spPr bwMode="auto">
          <a:xfrm>
            <a:off x="0" y="0"/>
            <a:ext cx="9144000" cy="5534025"/>
          </a:xfrm>
          <a:prstGeom prst="rect">
            <a:avLst/>
          </a:prstGeom>
          <a:noFill/>
          <a:ln w="9525">
            <a:noFill/>
            <a:miter lim="800000"/>
            <a:headEnd/>
            <a:tailEnd/>
          </a:ln>
        </p:spPr>
      </p:pic>
      <p:sp>
        <p:nvSpPr>
          <p:cNvPr id="36867" name="Rectangle 3"/>
          <p:cNvSpPr>
            <a:spLocks noChangeArrowheads="1"/>
          </p:cNvSpPr>
          <p:nvPr/>
        </p:nvSpPr>
        <p:spPr bwMode="auto">
          <a:xfrm>
            <a:off x="457200" y="6019800"/>
            <a:ext cx="8272463" cy="457200"/>
          </a:xfrm>
          <a:prstGeom prst="rect">
            <a:avLst/>
          </a:prstGeom>
          <a:noFill/>
          <a:ln w="9525">
            <a:noFill/>
            <a:miter lim="800000"/>
            <a:headEnd/>
            <a:tailEnd/>
          </a:ln>
        </p:spPr>
        <p:txBody>
          <a:bodyPr wrap="none">
            <a:prstTxWarp prst="textNoShape">
              <a:avLst/>
            </a:prstTxWarp>
            <a:spAutoFit/>
          </a:bodyPr>
          <a:lstStyle/>
          <a:p>
            <a:r>
              <a:rPr lang="en-US"/>
              <a:t>Vertebrates show 4 designs in their circulatory systems </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p:cNvPicPr>
            <a:picLocks noChangeAspect="1" noChangeArrowheads="1"/>
          </p:cNvPicPr>
          <p:nvPr/>
        </p:nvPicPr>
        <p:blipFill>
          <a:blip r:embed="rId3"/>
          <a:srcRect/>
          <a:stretch>
            <a:fillRect/>
          </a:stretch>
        </p:blipFill>
        <p:spPr bwMode="auto">
          <a:xfrm>
            <a:off x="0" y="2819400"/>
            <a:ext cx="4495800" cy="3614738"/>
          </a:xfrm>
          <a:prstGeom prst="rect">
            <a:avLst/>
          </a:prstGeom>
          <a:noFill/>
          <a:ln w="9525">
            <a:noFill/>
            <a:miter lim="800000"/>
            <a:headEnd/>
            <a:tailEnd/>
          </a:ln>
        </p:spPr>
      </p:pic>
      <p:pic>
        <p:nvPicPr>
          <p:cNvPr id="38915" name="Picture 18"/>
          <p:cNvPicPr>
            <a:picLocks noChangeAspect="1" noChangeArrowheads="1"/>
          </p:cNvPicPr>
          <p:nvPr/>
        </p:nvPicPr>
        <p:blipFill>
          <a:blip r:embed="rId4"/>
          <a:srcRect/>
          <a:stretch>
            <a:fillRect/>
          </a:stretch>
        </p:blipFill>
        <p:spPr bwMode="auto">
          <a:xfrm>
            <a:off x="4876800" y="533400"/>
            <a:ext cx="3594100" cy="5473700"/>
          </a:xfrm>
          <a:prstGeom prst="rect">
            <a:avLst/>
          </a:prstGeom>
          <a:noFill/>
          <a:ln w="9525">
            <a:noFill/>
            <a:miter lim="800000"/>
            <a:headEnd/>
            <a:tailEnd/>
          </a:ln>
        </p:spPr>
      </p:pic>
      <p:sp>
        <p:nvSpPr>
          <p:cNvPr id="38916" name="Rectangle 19"/>
          <p:cNvSpPr>
            <a:spLocks noChangeArrowheads="1"/>
          </p:cNvSpPr>
          <p:nvPr/>
        </p:nvSpPr>
        <p:spPr bwMode="auto">
          <a:xfrm>
            <a:off x="352425" y="320675"/>
            <a:ext cx="4752975" cy="1187450"/>
          </a:xfrm>
          <a:prstGeom prst="rect">
            <a:avLst/>
          </a:prstGeom>
          <a:noFill/>
          <a:ln w="9525">
            <a:noFill/>
            <a:miter lim="800000"/>
            <a:headEnd/>
            <a:tailEnd/>
          </a:ln>
        </p:spPr>
        <p:txBody>
          <a:bodyPr>
            <a:prstTxWarp prst="textNoShape">
              <a:avLst/>
            </a:prstTxWarp>
            <a:spAutoFit/>
          </a:bodyPr>
          <a:lstStyle/>
          <a:p>
            <a:r>
              <a:rPr lang="en-US"/>
              <a:t>Fishes have a two-chambered heart. In fish, blood flows along a single pathway (or circuit)</a:t>
            </a:r>
          </a:p>
        </p:txBody>
      </p:sp>
      <p:sp>
        <p:nvSpPr>
          <p:cNvPr id="38917" name="Rectangle 20"/>
          <p:cNvSpPr>
            <a:spLocks noChangeArrowheads="1"/>
          </p:cNvSpPr>
          <p:nvPr/>
        </p:nvSpPr>
        <p:spPr bwMode="auto">
          <a:xfrm>
            <a:off x="7604125" y="533400"/>
            <a:ext cx="1476375" cy="641350"/>
          </a:xfrm>
          <a:prstGeom prst="rect">
            <a:avLst/>
          </a:prstGeom>
          <a:noFill/>
          <a:ln w="9525">
            <a:noFill/>
            <a:miter lim="800000"/>
            <a:headEnd/>
            <a:tailEnd/>
          </a:ln>
        </p:spPr>
        <p:txBody>
          <a:bodyPr wrap="none">
            <a:prstTxWarp prst="textNoShape">
              <a:avLst/>
            </a:prstTxWarp>
            <a:spAutoFit/>
          </a:bodyPr>
          <a:lstStyle/>
          <a:p>
            <a:r>
              <a:rPr lang="en-US" sz="1800"/>
              <a:t>oxygenated </a:t>
            </a:r>
          </a:p>
          <a:p>
            <a:r>
              <a:rPr lang="en-US" sz="1800"/>
              <a:t>blood</a:t>
            </a:r>
            <a:endParaRPr lang="en-US"/>
          </a:p>
        </p:txBody>
      </p:sp>
      <p:sp>
        <p:nvSpPr>
          <p:cNvPr id="38918" name="Line 21"/>
          <p:cNvSpPr>
            <a:spLocks noChangeShapeType="1"/>
          </p:cNvSpPr>
          <p:nvPr/>
        </p:nvSpPr>
        <p:spPr bwMode="auto">
          <a:xfrm flipH="1">
            <a:off x="7848600" y="1143000"/>
            <a:ext cx="304800" cy="914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38919" name="Rectangle 22"/>
          <p:cNvSpPr>
            <a:spLocks noChangeArrowheads="1"/>
          </p:cNvSpPr>
          <p:nvPr/>
        </p:nvSpPr>
        <p:spPr bwMode="auto">
          <a:xfrm>
            <a:off x="3733800" y="4648200"/>
            <a:ext cx="1831975" cy="641350"/>
          </a:xfrm>
          <a:prstGeom prst="rect">
            <a:avLst/>
          </a:prstGeom>
          <a:noFill/>
          <a:ln w="9525">
            <a:noFill/>
            <a:miter lim="800000"/>
            <a:headEnd/>
            <a:tailEnd/>
          </a:ln>
        </p:spPr>
        <p:txBody>
          <a:bodyPr wrap="none">
            <a:prstTxWarp prst="textNoShape">
              <a:avLst/>
            </a:prstTxWarp>
            <a:spAutoFit/>
          </a:bodyPr>
          <a:lstStyle/>
          <a:p>
            <a:r>
              <a:rPr lang="en-US" sz="1800"/>
              <a:t>de-oxygenated </a:t>
            </a:r>
          </a:p>
          <a:p>
            <a:r>
              <a:rPr lang="en-US" sz="1800"/>
              <a:t>blood</a:t>
            </a:r>
            <a:endParaRPr lang="en-US"/>
          </a:p>
        </p:txBody>
      </p:sp>
      <p:sp>
        <p:nvSpPr>
          <p:cNvPr id="38920" name="Line 23"/>
          <p:cNvSpPr>
            <a:spLocks noChangeShapeType="1"/>
          </p:cNvSpPr>
          <p:nvPr/>
        </p:nvSpPr>
        <p:spPr bwMode="auto">
          <a:xfrm flipV="1">
            <a:off x="5029200" y="4495800"/>
            <a:ext cx="381000" cy="304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srcRect/>
          <a:stretch>
            <a:fillRect/>
          </a:stretch>
        </p:blipFill>
        <p:spPr bwMode="auto">
          <a:xfrm>
            <a:off x="0" y="0"/>
            <a:ext cx="2540000" cy="4902200"/>
          </a:xfrm>
          <a:prstGeom prst="rect">
            <a:avLst/>
          </a:prstGeom>
          <a:noFill/>
          <a:ln w="9525">
            <a:noFill/>
            <a:miter lim="800000"/>
            <a:headEnd/>
            <a:tailEnd/>
          </a:ln>
        </p:spPr>
      </p:pic>
      <p:sp>
        <p:nvSpPr>
          <p:cNvPr id="40963" name="Rectangle 3"/>
          <p:cNvSpPr>
            <a:spLocks noChangeArrowheads="1"/>
          </p:cNvSpPr>
          <p:nvPr/>
        </p:nvSpPr>
        <p:spPr bwMode="auto">
          <a:xfrm>
            <a:off x="3276600" y="0"/>
            <a:ext cx="5516563" cy="5203825"/>
          </a:xfrm>
          <a:prstGeom prst="rect">
            <a:avLst/>
          </a:prstGeom>
          <a:noFill/>
          <a:ln w="9525">
            <a:noFill/>
            <a:miter lim="800000"/>
            <a:headEnd/>
            <a:tailEnd/>
          </a:ln>
        </p:spPr>
        <p:txBody>
          <a:bodyPr>
            <a:prstTxWarp prst="textNoShape">
              <a:avLst/>
            </a:prstTxWarp>
            <a:spAutoFit/>
          </a:bodyPr>
          <a:lstStyle/>
          <a:p>
            <a:pPr marL="457200" indent="-457200"/>
            <a:r>
              <a:rPr lang="en-US"/>
              <a:t>Fish hearts are simple but have all the main elements of a vertebrate heart. They have</a:t>
            </a:r>
          </a:p>
          <a:p>
            <a:pPr marL="457200" indent="-457200">
              <a:buFont typeface="Times" charset="0"/>
              <a:buAutoNum type="arabicParenR"/>
            </a:pPr>
            <a:r>
              <a:rPr lang="en-US"/>
              <a:t>A thin-walled atrium, which receives blood from veins into the heart (veins deliver blood to the heart).</a:t>
            </a:r>
          </a:p>
          <a:p>
            <a:pPr marL="457200" indent="-457200">
              <a:buFont typeface="Times" charset="0"/>
              <a:buAutoNum type="arabicParenR"/>
            </a:pPr>
            <a:r>
              <a:rPr lang="en-US"/>
              <a:t>A more muscular ventricle that pumps blood to a conus (a stretchy compartment).</a:t>
            </a:r>
          </a:p>
          <a:p>
            <a:pPr marL="457200" indent="-457200">
              <a:buFont typeface="Times" charset="0"/>
              <a:buAutoNum type="arabicParenR"/>
            </a:pPr>
            <a:r>
              <a:rPr lang="en-US"/>
              <a:t>The heart delivers blood to the gills by two aortic arteries (arteries are vessels that deliver blood </a:t>
            </a:r>
            <a:r>
              <a:rPr lang="en-US" b="1"/>
              <a:t>out</a:t>
            </a:r>
            <a:r>
              <a:rPr lang="en-US"/>
              <a:t> of the heart).</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19</a:t>
            </a:fld>
            <a:endParaRPr lang="en-US"/>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143000"/>
            <a:ext cx="8382000" cy="3785652"/>
          </a:xfrm>
          <a:prstGeom prst="rect">
            <a:avLst/>
          </a:prstGeom>
          <a:noFill/>
        </p:spPr>
        <p:txBody>
          <a:bodyPr wrap="square" rtlCol="0">
            <a:spAutoFit/>
          </a:bodyPr>
          <a:lstStyle/>
          <a:p>
            <a:r>
              <a:rPr lang="es-ES_tradnl" dirty="0" err="1" smtClean="0"/>
              <a:t>Atrium</a:t>
            </a:r>
            <a:r>
              <a:rPr lang="es-ES_tradnl" dirty="0" smtClean="0"/>
              <a:t> (plural </a:t>
            </a:r>
            <a:r>
              <a:rPr lang="es-ES_tradnl" dirty="0" err="1" smtClean="0"/>
              <a:t>atria</a:t>
            </a:r>
            <a:r>
              <a:rPr lang="es-ES_tradnl" dirty="0" smtClean="0"/>
              <a:t>) </a:t>
            </a:r>
            <a:r>
              <a:rPr lang="es-ES_tradnl" dirty="0" err="1" smtClean="0"/>
              <a:t>receive</a:t>
            </a:r>
            <a:r>
              <a:rPr lang="es-ES_tradnl" dirty="0" smtClean="0"/>
              <a:t> </a:t>
            </a:r>
            <a:r>
              <a:rPr lang="es-ES_tradnl" dirty="0" err="1" smtClean="0"/>
              <a:t>blood</a:t>
            </a:r>
            <a:r>
              <a:rPr lang="es-ES_tradnl" dirty="0" smtClean="0"/>
              <a:t> (</a:t>
            </a:r>
            <a:r>
              <a:rPr lang="es-ES_tradnl" dirty="0" err="1" smtClean="0"/>
              <a:t>from</a:t>
            </a:r>
            <a:r>
              <a:rPr lang="es-ES_tradnl" dirty="0" smtClean="0"/>
              <a:t> </a:t>
            </a:r>
            <a:r>
              <a:rPr lang="es-ES_tradnl" dirty="0" err="1" smtClean="0"/>
              <a:t>veins</a:t>
            </a:r>
            <a:r>
              <a:rPr lang="es-ES_tradnl" dirty="0" smtClean="0"/>
              <a:t>)</a:t>
            </a:r>
          </a:p>
          <a:p>
            <a:endParaRPr lang="es-ES_tradnl" dirty="0" smtClean="0"/>
          </a:p>
          <a:p>
            <a:r>
              <a:rPr lang="es-ES_tradnl" dirty="0" err="1" smtClean="0"/>
              <a:t>Ventricles</a:t>
            </a:r>
            <a:r>
              <a:rPr lang="es-ES_tradnl" dirty="0" smtClean="0"/>
              <a:t> </a:t>
            </a:r>
            <a:r>
              <a:rPr lang="es-ES_tradnl" dirty="0" err="1" smtClean="0"/>
              <a:t>pump</a:t>
            </a:r>
            <a:r>
              <a:rPr lang="es-ES_tradnl" dirty="0" smtClean="0"/>
              <a:t> </a:t>
            </a:r>
            <a:r>
              <a:rPr lang="es-ES_tradnl" dirty="0" err="1" smtClean="0"/>
              <a:t>blood</a:t>
            </a:r>
            <a:r>
              <a:rPr lang="es-ES_tradnl" dirty="0" smtClean="0"/>
              <a:t> </a:t>
            </a:r>
            <a:r>
              <a:rPr lang="es-ES_tradnl" dirty="0" err="1" smtClean="0"/>
              <a:t>away</a:t>
            </a:r>
            <a:r>
              <a:rPr lang="es-ES_tradnl" dirty="0" smtClean="0"/>
              <a:t> </a:t>
            </a:r>
            <a:r>
              <a:rPr lang="es-ES_tradnl" dirty="0" err="1" smtClean="0"/>
              <a:t>from</a:t>
            </a:r>
            <a:r>
              <a:rPr lang="es-ES_tradnl" dirty="0" smtClean="0"/>
              <a:t> </a:t>
            </a:r>
            <a:r>
              <a:rPr lang="es-ES_tradnl" dirty="0" err="1" smtClean="0"/>
              <a:t>the</a:t>
            </a:r>
            <a:r>
              <a:rPr lang="es-ES_tradnl" dirty="0" smtClean="0"/>
              <a:t> </a:t>
            </a:r>
            <a:r>
              <a:rPr lang="es-ES_tradnl" dirty="0" err="1" smtClean="0"/>
              <a:t>heart</a:t>
            </a:r>
            <a:r>
              <a:rPr lang="es-ES_tradnl" dirty="0" smtClean="0"/>
              <a:t> (</a:t>
            </a:r>
            <a:r>
              <a:rPr lang="es-ES_tradnl" dirty="0" err="1" smtClean="0"/>
              <a:t>through</a:t>
            </a:r>
            <a:r>
              <a:rPr lang="es-ES_tradnl" dirty="0" smtClean="0"/>
              <a:t> </a:t>
            </a:r>
            <a:r>
              <a:rPr lang="es-ES_tradnl" dirty="0" err="1" smtClean="0"/>
              <a:t>arteries</a:t>
            </a:r>
            <a:r>
              <a:rPr lang="es-ES_tradnl" dirty="0" smtClean="0"/>
              <a:t>).</a:t>
            </a:r>
          </a:p>
          <a:p>
            <a:endParaRPr lang="es-ES_tradnl" dirty="0" smtClean="0"/>
          </a:p>
          <a:p>
            <a:r>
              <a:rPr lang="es-ES_tradnl" dirty="0" err="1" smtClean="0"/>
              <a:t>Veins</a:t>
            </a:r>
            <a:r>
              <a:rPr lang="es-ES_tradnl" dirty="0" smtClean="0"/>
              <a:t> are </a:t>
            </a:r>
            <a:r>
              <a:rPr lang="es-ES_tradnl" dirty="0" err="1" smtClean="0"/>
              <a:t>vessels</a:t>
            </a:r>
            <a:r>
              <a:rPr lang="es-ES_tradnl" dirty="0" smtClean="0"/>
              <a:t> </a:t>
            </a:r>
            <a:r>
              <a:rPr lang="es-ES_tradnl" dirty="0" err="1" smtClean="0"/>
              <a:t>that</a:t>
            </a:r>
            <a:r>
              <a:rPr lang="es-ES_tradnl" dirty="0" smtClean="0"/>
              <a:t> </a:t>
            </a:r>
            <a:r>
              <a:rPr lang="es-ES_tradnl" dirty="0" err="1" smtClean="0"/>
              <a:t>deliver</a:t>
            </a:r>
            <a:r>
              <a:rPr lang="es-ES_tradnl" dirty="0" smtClean="0"/>
              <a:t> </a:t>
            </a:r>
            <a:r>
              <a:rPr lang="es-ES_tradnl" dirty="0" err="1" smtClean="0"/>
              <a:t>blood</a:t>
            </a:r>
            <a:r>
              <a:rPr lang="es-ES_tradnl" dirty="0" smtClean="0"/>
              <a:t> </a:t>
            </a:r>
            <a:r>
              <a:rPr lang="es-ES_tradnl" dirty="0" err="1" smtClean="0"/>
              <a:t>to</a:t>
            </a:r>
            <a:r>
              <a:rPr lang="es-ES_tradnl" dirty="0" smtClean="0"/>
              <a:t> </a:t>
            </a:r>
            <a:r>
              <a:rPr lang="es-ES_tradnl" dirty="0" err="1" smtClean="0"/>
              <a:t>the</a:t>
            </a:r>
            <a:r>
              <a:rPr lang="es-ES_tradnl" dirty="0" smtClean="0"/>
              <a:t> </a:t>
            </a:r>
            <a:r>
              <a:rPr lang="es-ES_tradnl" dirty="0" err="1" smtClean="0"/>
              <a:t>heart</a:t>
            </a:r>
            <a:r>
              <a:rPr lang="es-ES_tradnl" dirty="0" smtClean="0"/>
              <a:t>.</a:t>
            </a:r>
          </a:p>
          <a:p>
            <a:endParaRPr lang="es-ES_tradnl" dirty="0" smtClean="0"/>
          </a:p>
          <a:p>
            <a:r>
              <a:rPr lang="es-ES_tradnl" dirty="0" err="1" smtClean="0"/>
              <a:t>Arteries</a:t>
            </a:r>
            <a:r>
              <a:rPr lang="es-ES_tradnl" dirty="0" smtClean="0"/>
              <a:t> </a:t>
            </a:r>
            <a:r>
              <a:rPr lang="es-ES_tradnl" dirty="0" err="1" smtClean="0"/>
              <a:t>deliver</a:t>
            </a:r>
            <a:r>
              <a:rPr lang="es-ES_tradnl" dirty="0" smtClean="0"/>
              <a:t> </a:t>
            </a:r>
            <a:r>
              <a:rPr lang="es-ES_tradnl" dirty="0" err="1" smtClean="0"/>
              <a:t>blood</a:t>
            </a:r>
            <a:r>
              <a:rPr lang="es-ES_tradnl" dirty="0" smtClean="0"/>
              <a:t> </a:t>
            </a:r>
            <a:r>
              <a:rPr lang="es-ES_tradnl" dirty="0" err="1" smtClean="0"/>
              <a:t>from</a:t>
            </a:r>
            <a:r>
              <a:rPr lang="es-ES_tradnl" dirty="0" smtClean="0"/>
              <a:t> </a:t>
            </a:r>
            <a:r>
              <a:rPr lang="es-ES_tradnl" dirty="0" err="1" smtClean="0"/>
              <a:t>the</a:t>
            </a:r>
            <a:r>
              <a:rPr lang="es-ES_tradnl" dirty="0" smtClean="0"/>
              <a:t> </a:t>
            </a:r>
            <a:r>
              <a:rPr lang="es-ES_tradnl" dirty="0" err="1" smtClean="0"/>
              <a:t>heart</a:t>
            </a:r>
            <a:r>
              <a:rPr lang="es-ES_tradnl" dirty="0" smtClean="0"/>
              <a:t> </a:t>
            </a:r>
            <a:r>
              <a:rPr lang="es-ES_tradnl" dirty="0" err="1" smtClean="0"/>
              <a:t>to</a:t>
            </a:r>
            <a:r>
              <a:rPr lang="es-ES_tradnl" dirty="0" smtClean="0"/>
              <a:t> </a:t>
            </a:r>
            <a:r>
              <a:rPr lang="es-ES_tradnl" dirty="0" err="1" smtClean="0"/>
              <a:t>other</a:t>
            </a:r>
            <a:r>
              <a:rPr lang="es-ES_tradnl" dirty="0" smtClean="0"/>
              <a:t> </a:t>
            </a:r>
            <a:r>
              <a:rPr lang="es-ES_tradnl" dirty="0" err="1" smtClean="0"/>
              <a:t>organs</a:t>
            </a:r>
            <a:r>
              <a:rPr lang="es-ES_tradnl" dirty="0" smtClean="0"/>
              <a:t>/</a:t>
            </a:r>
            <a:r>
              <a:rPr lang="es-ES_tradnl" dirty="0" err="1" smtClean="0"/>
              <a:t>tissues</a:t>
            </a:r>
            <a:r>
              <a:rPr lang="es-ES_tradnl" dirty="0" smtClean="0"/>
              <a:t>. </a:t>
            </a:r>
          </a:p>
          <a:p>
            <a:endParaRPr lang="es-ES_tradnl" dirty="0"/>
          </a:p>
          <a:p>
            <a:endParaRPr lang="es-ES_tradnl" dirty="0"/>
          </a:p>
        </p:txBody>
      </p:sp>
      <p:sp>
        <p:nvSpPr>
          <p:cNvPr id="3" name="TextBox 2"/>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20</a:t>
            </a:fld>
            <a:endParaRPr lang="en-US"/>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3"/>
          <a:srcRect/>
          <a:stretch>
            <a:fillRect/>
          </a:stretch>
        </p:blipFill>
        <p:spPr bwMode="auto">
          <a:xfrm>
            <a:off x="152400" y="0"/>
            <a:ext cx="5334000" cy="3992563"/>
          </a:xfrm>
          <a:prstGeom prst="rect">
            <a:avLst/>
          </a:prstGeom>
          <a:noFill/>
          <a:ln w="9525">
            <a:noFill/>
            <a:miter lim="800000"/>
            <a:headEnd/>
            <a:tailEnd/>
          </a:ln>
        </p:spPr>
      </p:pic>
      <p:pic>
        <p:nvPicPr>
          <p:cNvPr id="44035" name="Picture 5"/>
          <p:cNvPicPr>
            <a:picLocks noChangeAspect="1" noChangeArrowheads="1"/>
          </p:cNvPicPr>
          <p:nvPr/>
        </p:nvPicPr>
        <p:blipFill>
          <a:blip r:embed="rId4"/>
          <a:srcRect/>
          <a:stretch>
            <a:fillRect/>
          </a:stretch>
        </p:blipFill>
        <p:spPr bwMode="auto">
          <a:xfrm>
            <a:off x="5791200" y="762000"/>
            <a:ext cx="3181350" cy="5638800"/>
          </a:xfrm>
          <a:prstGeom prst="rect">
            <a:avLst/>
          </a:prstGeom>
          <a:noFill/>
          <a:ln w="9525">
            <a:noFill/>
            <a:miter lim="800000"/>
            <a:headEnd/>
            <a:tailEnd/>
          </a:ln>
        </p:spPr>
      </p:pic>
      <p:sp>
        <p:nvSpPr>
          <p:cNvPr id="44036" name="Rectangle 6"/>
          <p:cNvSpPr>
            <a:spLocks noChangeArrowheads="1"/>
          </p:cNvSpPr>
          <p:nvPr/>
        </p:nvSpPr>
        <p:spPr bwMode="auto">
          <a:xfrm>
            <a:off x="0" y="3933825"/>
            <a:ext cx="5943600" cy="2530475"/>
          </a:xfrm>
          <a:prstGeom prst="rect">
            <a:avLst/>
          </a:prstGeom>
          <a:noFill/>
          <a:ln w="9525">
            <a:noFill/>
            <a:miter lim="800000"/>
            <a:headEnd/>
            <a:tailEnd/>
          </a:ln>
        </p:spPr>
        <p:txBody>
          <a:bodyPr>
            <a:prstTxWarp prst="textNoShape">
              <a:avLst/>
            </a:prstTxWarp>
            <a:spAutoFit/>
          </a:bodyPr>
          <a:lstStyle/>
          <a:p>
            <a:r>
              <a:rPr lang="en-US" sz="2000"/>
              <a:t>Amphibians have a heart with 3 chambers, and two blood flow circuits: a pulmocutaneous one, that goes from the heart to the sites of gas exchange, the skin, lungs, and gills, and a systemic one, that goes into internal organs and tissues. Note that there is some mixing of oxygen-rich and oxygen-poor blood in the single ventricle. </a:t>
            </a:r>
            <a:endParaRPr lang="en-US"/>
          </a:p>
        </p:txBody>
      </p:sp>
      <p:sp>
        <p:nvSpPr>
          <p:cNvPr id="44037" name="Rectangle 7"/>
          <p:cNvSpPr>
            <a:spLocks noChangeArrowheads="1"/>
          </p:cNvSpPr>
          <p:nvPr/>
        </p:nvSpPr>
        <p:spPr bwMode="auto">
          <a:xfrm>
            <a:off x="6705600" y="381000"/>
            <a:ext cx="984250" cy="457200"/>
          </a:xfrm>
          <a:prstGeom prst="rect">
            <a:avLst/>
          </a:prstGeom>
          <a:noFill/>
          <a:ln w="9525">
            <a:noFill/>
            <a:miter lim="800000"/>
            <a:headEnd/>
            <a:tailEnd/>
          </a:ln>
        </p:spPr>
        <p:txBody>
          <a:bodyPr wrap="none">
            <a:prstTxWarp prst="textNoShape">
              <a:avLst/>
            </a:prstTxWarp>
            <a:spAutoFit/>
          </a:bodyPr>
          <a:lstStyle/>
          <a:p>
            <a:r>
              <a:rPr lang="en-US"/>
              <a:t>+ gills</a:t>
            </a:r>
          </a:p>
        </p:txBody>
      </p:sp>
      <p:sp>
        <p:nvSpPr>
          <p:cNvPr id="44038" name="Rectangle 8"/>
          <p:cNvSpPr>
            <a:spLocks noChangeArrowheads="1"/>
          </p:cNvSpPr>
          <p:nvPr/>
        </p:nvSpPr>
        <p:spPr bwMode="auto">
          <a:xfrm>
            <a:off x="5410200" y="304800"/>
            <a:ext cx="785813" cy="366713"/>
          </a:xfrm>
          <a:prstGeom prst="rect">
            <a:avLst/>
          </a:prstGeom>
          <a:noFill/>
          <a:ln w="9525">
            <a:noFill/>
            <a:miter lim="800000"/>
            <a:headEnd/>
            <a:tailEnd/>
          </a:ln>
        </p:spPr>
        <p:txBody>
          <a:bodyPr wrap="none">
            <a:prstTxWarp prst="textNoShape">
              <a:avLst/>
            </a:prstTxWarp>
            <a:spAutoFit/>
          </a:bodyPr>
          <a:lstStyle/>
          <a:p>
            <a:r>
              <a:rPr lang="en-US" sz="1800"/>
              <a:t>pulmo</a:t>
            </a:r>
            <a:endParaRPr lang="en-US"/>
          </a:p>
        </p:txBody>
      </p:sp>
      <p:sp>
        <p:nvSpPr>
          <p:cNvPr id="44039" name="Line 9"/>
          <p:cNvSpPr>
            <a:spLocks noChangeShapeType="1"/>
          </p:cNvSpPr>
          <p:nvPr/>
        </p:nvSpPr>
        <p:spPr bwMode="auto">
          <a:xfrm>
            <a:off x="6019800" y="609600"/>
            <a:ext cx="152400" cy="304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44040" name="Rectangle 10"/>
          <p:cNvSpPr>
            <a:spLocks noChangeArrowheads="1"/>
          </p:cNvSpPr>
          <p:nvPr/>
        </p:nvSpPr>
        <p:spPr bwMode="auto">
          <a:xfrm>
            <a:off x="7620000" y="152400"/>
            <a:ext cx="1239838" cy="366713"/>
          </a:xfrm>
          <a:prstGeom prst="rect">
            <a:avLst/>
          </a:prstGeom>
          <a:noFill/>
          <a:ln w="9525">
            <a:noFill/>
            <a:miter lim="800000"/>
            <a:headEnd/>
            <a:tailEnd/>
          </a:ln>
        </p:spPr>
        <p:txBody>
          <a:bodyPr wrap="none">
            <a:prstTxWarp prst="textNoShape">
              <a:avLst/>
            </a:prstTxWarp>
            <a:spAutoFit/>
          </a:bodyPr>
          <a:lstStyle/>
          <a:p>
            <a:r>
              <a:rPr lang="en-US" sz="1800"/>
              <a:t>cutaneous</a:t>
            </a:r>
            <a:endParaRPr lang="en-US"/>
          </a:p>
        </p:txBody>
      </p:sp>
      <p:sp>
        <p:nvSpPr>
          <p:cNvPr id="44041" name="Line 11"/>
          <p:cNvSpPr>
            <a:spLocks noChangeShapeType="1"/>
          </p:cNvSpPr>
          <p:nvPr/>
        </p:nvSpPr>
        <p:spPr bwMode="auto">
          <a:xfrm flipV="1">
            <a:off x="7467600" y="533400"/>
            <a:ext cx="457200" cy="3810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0" name="Slide Number Placeholder 9"/>
          <p:cNvSpPr>
            <a:spLocks noGrp="1"/>
          </p:cNvSpPr>
          <p:nvPr>
            <p:ph type="sldNum" sz="quarter" idx="12"/>
          </p:nvPr>
        </p:nvSpPr>
        <p:spPr/>
        <p:txBody>
          <a:bodyPr/>
          <a:lstStyle/>
          <a:p>
            <a:pPr>
              <a:defRPr/>
            </a:pPr>
            <a:fld id="{59ECC4B8-00D0-2E49-8EF6-DB5B34B8BC13}" type="slidenum">
              <a:rPr lang="en-US" smtClean="0"/>
              <a:pPr>
                <a:defRPr/>
              </a:pPr>
              <a:t>21</a:t>
            </a:fld>
            <a:endParaRPr lang="en-US"/>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5"/>
          <p:cNvPicPr>
            <a:picLocks noChangeAspect="1" noChangeArrowheads="1"/>
          </p:cNvPicPr>
          <p:nvPr/>
        </p:nvPicPr>
        <p:blipFill>
          <a:blip r:embed="rId3"/>
          <a:srcRect/>
          <a:stretch>
            <a:fillRect/>
          </a:stretch>
        </p:blipFill>
        <p:spPr bwMode="auto">
          <a:xfrm>
            <a:off x="4343400" y="228600"/>
            <a:ext cx="4356100" cy="6045200"/>
          </a:xfrm>
          <a:prstGeom prst="rect">
            <a:avLst/>
          </a:prstGeom>
          <a:noFill/>
          <a:ln w="9525">
            <a:noFill/>
            <a:miter lim="800000"/>
            <a:headEnd/>
            <a:tailEnd/>
          </a:ln>
        </p:spPr>
      </p:pic>
      <p:sp>
        <p:nvSpPr>
          <p:cNvPr id="46083" name="Rectangle 6"/>
          <p:cNvSpPr>
            <a:spLocks noChangeArrowheads="1"/>
          </p:cNvSpPr>
          <p:nvPr/>
        </p:nvSpPr>
        <p:spPr bwMode="auto">
          <a:xfrm>
            <a:off x="0" y="228600"/>
            <a:ext cx="4495800" cy="4108450"/>
          </a:xfrm>
          <a:prstGeom prst="rect">
            <a:avLst/>
          </a:prstGeom>
          <a:noFill/>
          <a:ln w="9525">
            <a:noFill/>
            <a:miter lim="800000"/>
            <a:headEnd/>
            <a:tailEnd/>
          </a:ln>
        </p:spPr>
        <p:txBody>
          <a:bodyPr>
            <a:prstTxWarp prst="textNoShape">
              <a:avLst/>
            </a:prstTxWarp>
            <a:spAutoFit/>
          </a:bodyPr>
          <a:lstStyle/>
          <a:p>
            <a:r>
              <a:rPr lang="en-US"/>
              <a:t>Most reptiles have a three-chambered heart and two circuits of blood (a pulmonary and a systemic one), but a</a:t>
            </a:r>
          </a:p>
          <a:p>
            <a:endParaRPr lang="en-US"/>
          </a:p>
          <a:p>
            <a:r>
              <a:rPr lang="en-US"/>
              <a:t> septum</a:t>
            </a:r>
          </a:p>
          <a:p>
            <a:endParaRPr lang="en-US"/>
          </a:p>
          <a:p>
            <a:r>
              <a:rPr lang="en-US"/>
              <a:t>that partially divides the ventricle and helps to reduce the mixing of oxygenated and de-oxygenated blood.</a:t>
            </a:r>
          </a:p>
        </p:txBody>
      </p:sp>
      <p:sp>
        <p:nvSpPr>
          <p:cNvPr id="46084" name="Line 7"/>
          <p:cNvSpPr>
            <a:spLocks noChangeShapeType="1"/>
          </p:cNvSpPr>
          <p:nvPr/>
        </p:nvSpPr>
        <p:spPr bwMode="auto">
          <a:xfrm>
            <a:off x="1295400" y="2667000"/>
            <a:ext cx="5181600" cy="7620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pic>
        <p:nvPicPr>
          <p:cNvPr id="46085" name="Picture 9"/>
          <p:cNvPicPr>
            <a:picLocks noChangeAspect="1" noChangeArrowheads="1"/>
          </p:cNvPicPr>
          <p:nvPr/>
        </p:nvPicPr>
        <p:blipFill>
          <a:blip r:embed="rId4"/>
          <a:srcRect/>
          <a:stretch>
            <a:fillRect/>
          </a:stretch>
        </p:blipFill>
        <p:spPr bwMode="auto">
          <a:xfrm>
            <a:off x="990600" y="5105400"/>
            <a:ext cx="2006600" cy="15113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22</a:t>
            </a:fld>
            <a:endParaRPr lang="en-US"/>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3"/>
          <a:srcRect/>
          <a:stretch>
            <a:fillRect/>
          </a:stretch>
        </p:blipFill>
        <p:spPr bwMode="auto">
          <a:xfrm>
            <a:off x="0" y="0"/>
            <a:ext cx="7251700" cy="3333750"/>
          </a:xfrm>
          <a:prstGeom prst="rect">
            <a:avLst/>
          </a:prstGeom>
          <a:noFill/>
          <a:ln w="9525">
            <a:noFill/>
            <a:miter lim="800000"/>
            <a:headEnd/>
            <a:tailEnd/>
          </a:ln>
        </p:spPr>
      </p:pic>
      <p:pic>
        <p:nvPicPr>
          <p:cNvPr id="48131" name="Picture 3"/>
          <p:cNvPicPr>
            <a:picLocks noChangeAspect="1" noChangeArrowheads="1"/>
          </p:cNvPicPr>
          <p:nvPr/>
        </p:nvPicPr>
        <p:blipFill>
          <a:blip r:embed="rId4"/>
          <a:srcRect/>
          <a:stretch>
            <a:fillRect/>
          </a:stretch>
        </p:blipFill>
        <p:spPr bwMode="auto">
          <a:xfrm>
            <a:off x="6910388" y="2781300"/>
            <a:ext cx="2233612" cy="4076700"/>
          </a:xfrm>
          <a:prstGeom prst="rect">
            <a:avLst/>
          </a:prstGeom>
          <a:noFill/>
          <a:ln w="9525">
            <a:noFill/>
            <a:miter lim="800000"/>
            <a:headEnd/>
            <a:tailEnd/>
          </a:ln>
        </p:spPr>
      </p:pic>
      <p:sp>
        <p:nvSpPr>
          <p:cNvPr id="48132" name="Rectangle 4"/>
          <p:cNvSpPr>
            <a:spLocks noChangeArrowheads="1"/>
          </p:cNvSpPr>
          <p:nvPr/>
        </p:nvSpPr>
        <p:spPr bwMode="auto">
          <a:xfrm>
            <a:off x="1981200" y="3505200"/>
            <a:ext cx="4876800" cy="2530475"/>
          </a:xfrm>
          <a:prstGeom prst="rect">
            <a:avLst/>
          </a:prstGeom>
          <a:noFill/>
          <a:ln w="9525">
            <a:noFill/>
            <a:miter lim="800000"/>
            <a:headEnd/>
            <a:tailEnd/>
          </a:ln>
        </p:spPr>
        <p:txBody>
          <a:bodyPr>
            <a:prstTxWarp prst="textNoShape">
              <a:avLst/>
            </a:prstTxWarp>
            <a:spAutoFit/>
          </a:bodyPr>
          <a:lstStyle/>
          <a:p>
            <a:r>
              <a:rPr lang="en-US" sz="2000"/>
              <a:t>Mammals and birds have a four-chambered heart that separates oxygen-rich and oxygen-poor blood. Most likely, the four-chambered heart evolved independently in birds and mammals and its evolution was correlated with the evolution of endothermy.</a:t>
            </a:r>
            <a:endParaRPr lang="en-US"/>
          </a:p>
        </p:txBody>
      </p:sp>
      <p:pic>
        <p:nvPicPr>
          <p:cNvPr id="48133" name="Picture 5"/>
          <p:cNvPicPr>
            <a:picLocks noChangeAspect="1" noChangeArrowheads="1"/>
          </p:cNvPicPr>
          <p:nvPr/>
        </p:nvPicPr>
        <p:blipFill>
          <a:blip r:embed="rId5"/>
          <a:srcRect/>
          <a:stretch>
            <a:fillRect/>
          </a:stretch>
        </p:blipFill>
        <p:spPr bwMode="auto">
          <a:xfrm>
            <a:off x="0" y="4800600"/>
            <a:ext cx="1922463" cy="20574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23</a:t>
            </a:fld>
            <a:endParaRPr lang="en-US"/>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p:cNvPicPr>
            <a:picLocks noChangeAspect="1" noChangeArrowheads="1"/>
          </p:cNvPicPr>
          <p:nvPr/>
        </p:nvPicPr>
        <p:blipFill>
          <a:blip r:embed="rId2"/>
          <a:srcRect/>
          <a:stretch>
            <a:fillRect/>
          </a:stretch>
        </p:blipFill>
        <p:spPr bwMode="auto">
          <a:xfrm>
            <a:off x="3733800" y="457200"/>
            <a:ext cx="3506788" cy="640080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24</a:t>
            </a:fld>
            <a:endParaRPr lang="en-US"/>
          </a:p>
        </p:txBody>
      </p:sp>
      <p:sp>
        <p:nvSpPr>
          <p:cNvPr id="4" name="TextBox 3"/>
          <p:cNvSpPr txBox="1"/>
          <p:nvPr/>
        </p:nvSpPr>
        <p:spPr>
          <a:xfrm>
            <a:off x="0" y="609600"/>
            <a:ext cx="4572000" cy="3046988"/>
          </a:xfrm>
          <a:prstGeom prst="rect">
            <a:avLst/>
          </a:prstGeom>
          <a:noFill/>
        </p:spPr>
        <p:txBody>
          <a:bodyPr wrap="square" rtlCol="0">
            <a:spAutoFit/>
          </a:bodyPr>
          <a:lstStyle/>
          <a:p>
            <a:r>
              <a:rPr lang="en-US" dirty="0" smtClean="0"/>
              <a:t>THE PRESSURE EXCERTED BY THE MAMMALIAN HEART IS HIGHEST AT THE</a:t>
            </a:r>
          </a:p>
          <a:p>
            <a:endParaRPr lang="en-US" dirty="0" smtClean="0"/>
          </a:p>
          <a:p>
            <a:pPr marL="457200" indent="-457200">
              <a:buAutoNum type="alphaUcParenR"/>
            </a:pPr>
            <a:r>
              <a:rPr lang="en-US" dirty="0" smtClean="0"/>
              <a:t>RIGHT ATRIUM</a:t>
            </a:r>
          </a:p>
          <a:p>
            <a:pPr marL="457200" indent="-457200">
              <a:buAutoNum type="alphaUcParenR"/>
            </a:pPr>
            <a:r>
              <a:rPr lang="en-US" dirty="0" smtClean="0"/>
              <a:t>LEFT VENTRICLE</a:t>
            </a:r>
          </a:p>
          <a:p>
            <a:pPr marL="457200" indent="-457200">
              <a:buAutoNum type="alphaUcParenR"/>
            </a:pPr>
            <a:r>
              <a:rPr lang="en-US" dirty="0" smtClean="0"/>
              <a:t>RIGHT VENTRICLE</a:t>
            </a:r>
          </a:p>
          <a:p>
            <a:pPr marL="457200" indent="-457200">
              <a:buAutoNum type="alphaUcParenR"/>
            </a:pPr>
            <a:r>
              <a:rPr lang="en-US" dirty="0" smtClean="0"/>
              <a:t>LEFT ATRIUM </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3"/>
          <a:srcRect/>
          <a:stretch>
            <a:fillRect/>
          </a:stretch>
        </p:blipFill>
        <p:spPr bwMode="auto">
          <a:xfrm>
            <a:off x="1600200" y="0"/>
            <a:ext cx="6521450" cy="6858000"/>
          </a:xfrm>
          <a:prstGeom prst="rect">
            <a:avLst/>
          </a:prstGeom>
          <a:noFill/>
          <a:ln w="9525">
            <a:noFill/>
            <a:miter lim="800000"/>
            <a:headEnd/>
            <a:tailEnd/>
          </a:ln>
        </p:spPr>
      </p:pic>
      <p:pic>
        <p:nvPicPr>
          <p:cNvPr id="51203" name="Picture 3"/>
          <p:cNvPicPr>
            <a:picLocks noChangeAspect="1" noChangeArrowheads="1"/>
          </p:cNvPicPr>
          <p:nvPr/>
        </p:nvPicPr>
        <p:blipFill>
          <a:blip r:embed="rId4"/>
          <a:srcRect/>
          <a:stretch>
            <a:fillRect/>
          </a:stretch>
        </p:blipFill>
        <p:spPr bwMode="auto">
          <a:xfrm>
            <a:off x="8077200" y="0"/>
            <a:ext cx="1217613" cy="1485900"/>
          </a:xfrm>
          <a:prstGeom prst="rect">
            <a:avLst/>
          </a:prstGeom>
          <a:noFill/>
          <a:ln w="9525">
            <a:noFill/>
            <a:miter lim="800000"/>
            <a:headEnd/>
            <a:tailEnd/>
          </a:ln>
        </p:spPr>
      </p:pic>
      <p:sp>
        <p:nvSpPr>
          <p:cNvPr id="51204" name="Line 4"/>
          <p:cNvSpPr>
            <a:spLocks noChangeShapeType="1"/>
          </p:cNvSpPr>
          <p:nvPr/>
        </p:nvSpPr>
        <p:spPr bwMode="auto">
          <a:xfrm flipV="1">
            <a:off x="8077200" y="609600"/>
            <a:ext cx="533400" cy="1447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pic>
        <p:nvPicPr>
          <p:cNvPr id="51205" name="Picture 5"/>
          <p:cNvPicPr>
            <a:picLocks noChangeAspect="1" noChangeArrowheads="1"/>
          </p:cNvPicPr>
          <p:nvPr/>
        </p:nvPicPr>
        <p:blipFill>
          <a:blip r:embed="rId4"/>
          <a:srcRect/>
          <a:stretch>
            <a:fillRect/>
          </a:stretch>
        </p:blipFill>
        <p:spPr bwMode="auto">
          <a:xfrm>
            <a:off x="152400" y="1219200"/>
            <a:ext cx="1000125" cy="1219200"/>
          </a:xfrm>
          <a:prstGeom prst="rect">
            <a:avLst/>
          </a:prstGeom>
          <a:noFill/>
          <a:ln w="9525">
            <a:noFill/>
            <a:miter lim="800000"/>
            <a:headEnd/>
            <a:tailEnd/>
          </a:ln>
        </p:spPr>
      </p:pic>
      <p:sp>
        <p:nvSpPr>
          <p:cNvPr id="51206" name="Line 6"/>
          <p:cNvSpPr>
            <a:spLocks noChangeShapeType="1"/>
          </p:cNvSpPr>
          <p:nvPr/>
        </p:nvSpPr>
        <p:spPr bwMode="auto">
          <a:xfrm>
            <a:off x="990600" y="1905000"/>
            <a:ext cx="685800" cy="152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51207" name="Rectangle 7"/>
          <p:cNvSpPr>
            <a:spLocks noChangeArrowheads="1"/>
          </p:cNvSpPr>
          <p:nvPr/>
        </p:nvSpPr>
        <p:spPr bwMode="auto">
          <a:xfrm>
            <a:off x="7239000" y="15240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pic>
        <p:nvPicPr>
          <p:cNvPr id="51208" name="Picture 8"/>
          <p:cNvPicPr>
            <a:picLocks noChangeAspect="1" noChangeArrowheads="1"/>
          </p:cNvPicPr>
          <p:nvPr/>
        </p:nvPicPr>
        <p:blipFill>
          <a:blip r:embed="rId4"/>
          <a:srcRect/>
          <a:stretch>
            <a:fillRect/>
          </a:stretch>
        </p:blipFill>
        <p:spPr bwMode="auto">
          <a:xfrm>
            <a:off x="5486400" y="0"/>
            <a:ext cx="593725" cy="723900"/>
          </a:xfrm>
          <a:prstGeom prst="rect">
            <a:avLst/>
          </a:prstGeom>
          <a:noFill/>
          <a:ln w="9525">
            <a:noFill/>
            <a:miter lim="800000"/>
            <a:headEnd/>
            <a:tailEnd/>
          </a:ln>
        </p:spPr>
      </p:pic>
      <p:sp>
        <p:nvSpPr>
          <p:cNvPr id="51209" name="Line 9"/>
          <p:cNvSpPr>
            <a:spLocks noChangeShapeType="1"/>
          </p:cNvSpPr>
          <p:nvPr/>
        </p:nvSpPr>
        <p:spPr bwMode="auto">
          <a:xfrm flipH="1" flipV="1">
            <a:off x="5638800" y="609600"/>
            <a:ext cx="76200" cy="1371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51210" name="Rectangle 10"/>
          <p:cNvSpPr>
            <a:spLocks noChangeArrowheads="1"/>
          </p:cNvSpPr>
          <p:nvPr/>
        </p:nvSpPr>
        <p:spPr bwMode="auto">
          <a:xfrm>
            <a:off x="6781800" y="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sp>
        <p:nvSpPr>
          <p:cNvPr id="51211" name="Rectangle 11"/>
          <p:cNvSpPr>
            <a:spLocks noChangeArrowheads="1"/>
          </p:cNvSpPr>
          <p:nvPr/>
        </p:nvSpPr>
        <p:spPr bwMode="auto">
          <a:xfrm>
            <a:off x="6324600" y="15240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sp>
        <p:nvSpPr>
          <p:cNvPr id="51212" name="Rectangle 12"/>
          <p:cNvSpPr>
            <a:spLocks noChangeArrowheads="1"/>
          </p:cNvSpPr>
          <p:nvPr/>
        </p:nvSpPr>
        <p:spPr bwMode="auto">
          <a:xfrm>
            <a:off x="5638800" y="4800600"/>
            <a:ext cx="228600" cy="304800"/>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endParaRPr lang="es-ES_tradnl"/>
          </a:p>
        </p:txBody>
      </p:sp>
      <p:sp>
        <p:nvSpPr>
          <p:cNvPr id="51213" name="Rectangle 13"/>
          <p:cNvSpPr>
            <a:spLocks noChangeArrowheads="1"/>
          </p:cNvSpPr>
          <p:nvPr/>
        </p:nvSpPr>
        <p:spPr bwMode="auto">
          <a:xfrm>
            <a:off x="5715000" y="3124200"/>
            <a:ext cx="228600" cy="304800"/>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endParaRPr lang="es-ES_tradnl"/>
          </a:p>
        </p:txBody>
      </p:sp>
      <p:sp>
        <p:nvSpPr>
          <p:cNvPr id="51214" name="Rectangle 14"/>
          <p:cNvSpPr>
            <a:spLocks noChangeArrowheads="1"/>
          </p:cNvSpPr>
          <p:nvPr/>
        </p:nvSpPr>
        <p:spPr bwMode="auto">
          <a:xfrm>
            <a:off x="7772400" y="2438400"/>
            <a:ext cx="228600" cy="304800"/>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endParaRPr lang="es-ES_tradnl"/>
          </a:p>
        </p:txBody>
      </p:sp>
      <p:sp>
        <p:nvSpPr>
          <p:cNvPr id="51215" name="Rectangle 15"/>
          <p:cNvSpPr>
            <a:spLocks noChangeArrowheads="1"/>
          </p:cNvSpPr>
          <p:nvPr/>
        </p:nvSpPr>
        <p:spPr bwMode="auto">
          <a:xfrm>
            <a:off x="1752600" y="5029200"/>
            <a:ext cx="228600" cy="304800"/>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endParaRPr lang="es-ES_tradnl"/>
          </a:p>
        </p:txBody>
      </p:sp>
      <p:sp>
        <p:nvSpPr>
          <p:cNvPr id="51216" name="Rectangle 16"/>
          <p:cNvSpPr>
            <a:spLocks noChangeArrowheads="1"/>
          </p:cNvSpPr>
          <p:nvPr/>
        </p:nvSpPr>
        <p:spPr bwMode="auto">
          <a:xfrm>
            <a:off x="5257800" y="304800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sp>
        <p:nvSpPr>
          <p:cNvPr id="51217" name="Rectangle 17"/>
          <p:cNvSpPr>
            <a:spLocks noChangeArrowheads="1"/>
          </p:cNvSpPr>
          <p:nvPr/>
        </p:nvSpPr>
        <p:spPr bwMode="auto">
          <a:xfrm>
            <a:off x="5867400" y="495300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sp>
        <p:nvSpPr>
          <p:cNvPr id="51218" name="Rectangle 18"/>
          <p:cNvSpPr>
            <a:spLocks noChangeArrowheads="1"/>
          </p:cNvSpPr>
          <p:nvPr/>
        </p:nvSpPr>
        <p:spPr bwMode="auto">
          <a:xfrm>
            <a:off x="8153400" y="2286000"/>
            <a:ext cx="344488" cy="457200"/>
          </a:xfrm>
          <a:prstGeom prst="rect">
            <a:avLst/>
          </a:prstGeom>
          <a:noFill/>
          <a:ln w="9525">
            <a:noFill/>
            <a:miter lim="800000"/>
            <a:headEnd/>
            <a:tailEnd/>
          </a:ln>
        </p:spPr>
        <p:txBody>
          <a:bodyPr wrap="none">
            <a:prstTxWarp prst="textNoShape">
              <a:avLst/>
            </a:prstTxWarp>
            <a:spAutoFit/>
          </a:bodyPr>
          <a:lstStyle/>
          <a:p>
            <a:r>
              <a:rPr lang="en-US"/>
              <a:t>?</a:t>
            </a:r>
          </a:p>
        </p:txBody>
      </p:sp>
      <p:sp>
        <p:nvSpPr>
          <p:cNvPr id="51219" name="Rectangle 19"/>
          <p:cNvSpPr>
            <a:spLocks noChangeArrowheads="1"/>
          </p:cNvSpPr>
          <p:nvPr/>
        </p:nvSpPr>
        <p:spPr bwMode="auto">
          <a:xfrm>
            <a:off x="0" y="2590800"/>
            <a:ext cx="1600200" cy="1739900"/>
          </a:xfrm>
          <a:prstGeom prst="rect">
            <a:avLst/>
          </a:prstGeom>
          <a:noFill/>
          <a:ln w="9525">
            <a:noFill/>
            <a:miter lim="800000"/>
            <a:headEnd/>
            <a:tailEnd/>
          </a:ln>
        </p:spPr>
        <p:txBody>
          <a:bodyPr>
            <a:prstTxWarp prst="textNoShape">
              <a:avLst/>
            </a:prstTxWarp>
            <a:spAutoFit/>
          </a:bodyPr>
          <a:lstStyle/>
          <a:p>
            <a:r>
              <a:rPr lang="en-US" sz="1800"/>
              <a:t>4-chambered hearts have evolved at least twice among vertebrates</a:t>
            </a:r>
            <a:endParaRPr lang="en-US"/>
          </a:p>
        </p:txBody>
      </p:sp>
      <p:sp>
        <p:nvSpPr>
          <p:cNvPr id="20" name="Slide Number Placeholder 19"/>
          <p:cNvSpPr>
            <a:spLocks noGrp="1"/>
          </p:cNvSpPr>
          <p:nvPr>
            <p:ph type="sldNum" sz="quarter" idx="12"/>
          </p:nvPr>
        </p:nvSpPr>
        <p:spPr/>
        <p:txBody>
          <a:bodyPr/>
          <a:lstStyle/>
          <a:p>
            <a:pPr>
              <a:defRPr/>
            </a:pPr>
            <a:fld id="{59ECC4B8-00D0-2E49-8EF6-DB5B34B8BC13}" type="slidenum">
              <a:rPr lang="en-US" smtClean="0"/>
              <a:pPr>
                <a:defRPr/>
              </a:pPr>
              <a:t>25</a:t>
            </a:fld>
            <a:endParaRPr lang="en-US"/>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44_24_vertebrate_circulat-L.jpg"/>
          <p:cNvPicPr>
            <a:picLocks noChangeAspect="1"/>
          </p:cNvPicPr>
          <p:nvPr/>
        </p:nvPicPr>
        <p:blipFill>
          <a:blip r:embed="rId2"/>
          <a:srcRect/>
          <a:stretch>
            <a:fillRect/>
          </a:stretch>
        </p:blipFill>
        <p:spPr bwMode="auto">
          <a:xfrm>
            <a:off x="457200" y="914400"/>
            <a:ext cx="8547100" cy="5438775"/>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26</a:t>
            </a:fld>
            <a:endParaRPr lang="en-US"/>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ChangeArrowheads="1"/>
          </p:cNvSpPr>
          <p:nvPr/>
        </p:nvSpPr>
        <p:spPr bwMode="auto">
          <a:xfrm>
            <a:off x="3124200" y="0"/>
            <a:ext cx="213677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54275" name="Rectangle 3"/>
          <p:cNvSpPr>
            <a:spLocks noChangeArrowheads="1"/>
          </p:cNvSpPr>
          <p:nvPr/>
        </p:nvSpPr>
        <p:spPr bwMode="auto">
          <a:xfrm>
            <a:off x="0" y="533400"/>
            <a:ext cx="9144000" cy="5203825"/>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Fish have a single pathway circulatory system with a two-chambered heart (sketch it). </a:t>
            </a:r>
          </a:p>
          <a:p>
            <a:pPr marL="457200" indent="-457200">
              <a:buFont typeface="Times" charset="0"/>
              <a:buAutoNum type="arabicParenR"/>
            </a:pPr>
            <a:r>
              <a:rPr lang="en-US"/>
              <a:t>Other vertebrates have two-pathway circulatory systems. One circuit flows into gas exchange surfaces where blood is oxygenated and another flows into tissues.</a:t>
            </a:r>
          </a:p>
          <a:p>
            <a:pPr marL="457200" indent="-457200">
              <a:buFont typeface="Times" charset="0"/>
              <a:buAutoNum type="arabicParenR"/>
            </a:pPr>
            <a:r>
              <a:rPr lang="en-US"/>
              <a:t>In amphibians and reptiles, the heart has 3 chambers (a ventricle and 2 atria). In these animals there is a little bit of mixing of oxygenated and de-oxygenated blood.</a:t>
            </a:r>
          </a:p>
          <a:p>
            <a:pPr marL="457200" indent="-457200">
              <a:buFont typeface="Times" charset="0"/>
              <a:buAutoNum type="arabicParenR"/>
            </a:pPr>
            <a:r>
              <a:rPr lang="en-US"/>
              <a:t>Four-chambered hearts have evolved independently at least twice in vertebrates maybe in concert/correlation with endothermy. We find them in crocs, birds, and mammals. In animals with a four chamber heart, the systemic and the pulmonary circulations are separate and in series.</a:t>
            </a:r>
          </a:p>
          <a:p>
            <a:pPr marL="457200" indent="-457200">
              <a:buFont typeface="Times" charset="0"/>
              <a:buAutoNum type="arabicParenR"/>
            </a:pPr>
            <a:endParaRPr lang="en-US"/>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27</a:t>
            </a:fld>
            <a:endParaRPr lang="en-US"/>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4_25_human_heart-U.jpg"/>
          <p:cNvPicPr>
            <a:picLocks noChangeAspect="1"/>
          </p:cNvPicPr>
          <p:nvPr/>
        </p:nvPicPr>
        <p:blipFill>
          <a:blip r:embed="rId2"/>
          <a:stretch>
            <a:fillRect/>
          </a:stretch>
        </p:blipFill>
        <p:spPr>
          <a:xfrm>
            <a:off x="0" y="533400"/>
            <a:ext cx="8547100" cy="5518150"/>
          </a:xfrm>
          <a:prstGeom prst="rect">
            <a:avLst/>
          </a:prstGeom>
        </p:spPr>
      </p:pic>
      <p:sp>
        <p:nvSpPr>
          <p:cNvPr id="4" name="TextBox 3"/>
          <p:cNvSpPr txBox="1"/>
          <p:nvPr/>
        </p:nvSpPr>
        <p:spPr>
          <a:xfrm>
            <a:off x="4572000" y="609600"/>
            <a:ext cx="409788" cy="461665"/>
          </a:xfrm>
          <a:prstGeom prst="rect">
            <a:avLst/>
          </a:prstGeom>
          <a:noFill/>
        </p:spPr>
        <p:txBody>
          <a:bodyPr wrap="none" rtlCol="0">
            <a:spAutoFit/>
          </a:bodyPr>
          <a:lstStyle/>
          <a:p>
            <a:r>
              <a:rPr lang="es-ES_tradnl" dirty="0" smtClean="0"/>
              <a:t>A</a:t>
            </a:r>
            <a:endParaRPr lang="es-ES_tradnl" dirty="0"/>
          </a:p>
        </p:txBody>
      </p:sp>
      <p:sp>
        <p:nvSpPr>
          <p:cNvPr id="5" name="TextBox 4"/>
          <p:cNvSpPr txBox="1"/>
          <p:nvPr/>
        </p:nvSpPr>
        <p:spPr>
          <a:xfrm>
            <a:off x="3810000" y="5029200"/>
            <a:ext cx="378679" cy="461665"/>
          </a:xfrm>
          <a:prstGeom prst="rect">
            <a:avLst/>
          </a:prstGeom>
          <a:noFill/>
        </p:spPr>
        <p:txBody>
          <a:bodyPr wrap="none" rtlCol="0">
            <a:spAutoFit/>
          </a:bodyPr>
          <a:lstStyle/>
          <a:p>
            <a:r>
              <a:rPr lang="es-ES_tradnl" dirty="0" smtClean="0"/>
              <a:t>B</a:t>
            </a:r>
            <a:endParaRPr lang="es-ES_tradnl" dirty="0"/>
          </a:p>
        </p:txBody>
      </p:sp>
      <p:sp>
        <p:nvSpPr>
          <p:cNvPr id="6" name="TextBox 5"/>
          <p:cNvSpPr txBox="1"/>
          <p:nvPr/>
        </p:nvSpPr>
        <p:spPr>
          <a:xfrm>
            <a:off x="4114800" y="2971800"/>
            <a:ext cx="370113" cy="461665"/>
          </a:xfrm>
          <a:prstGeom prst="rect">
            <a:avLst/>
          </a:prstGeom>
          <a:noFill/>
        </p:spPr>
        <p:txBody>
          <a:bodyPr wrap="none" rtlCol="0">
            <a:spAutoFit/>
          </a:bodyPr>
          <a:lstStyle/>
          <a:p>
            <a:r>
              <a:rPr lang="es-ES_tradnl" dirty="0" smtClean="0"/>
              <a:t>C</a:t>
            </a:r>
            <a:endParaRPr lang="es-ES_tradnl" dirty="0"/>
          </a:p>
        </p:txBody>
      </p:sp>
      <p:sp>
        <p:nvSpPr>
          <p:cNvPr id="7" name="TextBox 6"/>
          <p:cNvSpPr txBox="1"/>
          <p:nvPr/>
        </p:nvSpPr>
        <p:spPr>
          <a:xfrm>
            <a:off x="5105400" y="4267200"/>
            <a:ext cx="406782" cy="461665"/>
          </a:xfrm>
          <a:prstGeom prst="rect">
            <a:avLst/>
          </a:prstGeom>
          <a:noFill/>
        </p:spPr>
        <p:txBody>
          <a:bodyPr wrap="none" rtlCol="0">
            <a:spAutoFit/>
          </a:bodyPr>
          <a:lstStyle/>
          <a:p>
            <a:r>
              <a:rPr lang="es-ES_tradnl" dirty="0" smtClean="0"/>
              <a:t>D</a:t>
            </a:r>
            <a:endParaRPr lang="es-ES_tradnl" dirty="0"/>
          </a:p>
        </p:txBody>
      </p:sp>
      <p:sp>
        <p:nvSpPr>
          <p:cNvPr id="8" name="TextBox 7"/>
          <p:cNvSpPr txBox="1"/>
          <p:nvPr/>
        </p:nvSpPr>
        <p:spPr>
          <a:xfrm>
            <a:off x="6705600" y="1524000"/>
            <a:ext cx="377026" cy="461665"/>
          </a:xfrm>
          <a:prstGeom prst="rect">
            <a:avLst/>
          </a:prstGeom>
          <a:noFill/>
        </p:spPr>
        <p:txBody>
          <a:bodyPr wrap="none" rtlCol="0">
            <a:spAutoFit/>
          </a:bodyPr>
          <a:lstStyle/>
          <a:p>
            <a:r>
              <a:rPr lang="es-ES_tradnl" dirty="0" smtClean="0"/>
              <a:t>E</a:t>
            </a:r>
            <a:endParaRPr lang="es-ES_tradnl" dirty="0"/>
          </a:p>
        </p:txBody>
      </p:sp>
      <p:sp>
        <p:nvSpPr>
          <p:cNvPr id="9" name="TextBox 8"/>
          <p:cNvSpPr txBox="1"/>
          <p:nvPr/>
        </p:nvSpPr>
        <p:spPr>
          <a:xfrm>
            <a:off x="457200" y="228600"/>
            <a:ext cx="3200400" cy="6001642"/>
          </a:xfrm>
          <a:prstGeom prst="rect">
            <a:avLst/>
          </a:prstGeom>
          <a:noFill/>
        </p:spPr>
        <p:txBody>
          <a:bodyPr wrap="square" rtlCol="0">
            <a:spAutoFit/>
          </a:bodyPr>
          <a:lstStyle/>
          <a:p>
            <a:r>
              <a:rPr lang="es-ES_tradnl" dirty="0" smtClean="0"/>
              <a:t>A </a:t>
            </a:r>
            <a:r>
              <a:rPr lang="es-ES_tradnl" dirty="0" err="1" smtClean="0"/>
              <a:t>and</a:t>
            </a:r>
            <a:r>
              <a:rPr lang="es-ES_tradnl" dirty="0" smtClean="0"/>
              <a:t> B = ?</a:t>
            </a:r>
          </a:p>
          <a:p>
            <a:endParaRPr lang="es-ES_tradnl" dirty="0" smtClean="0"/>
          </a:p>
          <a:p>
            <a:r>
              <a:rPr lang="es-ES_tradnl" dirty="0" err="1" smtClean="0"/>
              <a:t>Where</a:t>
            </a:r>
            <a:r>
              <a:rPr lang="es-ES_tradnl" dirty="0" smtClean="0"/>
              <a:t> </a:t>
            </a:r>
            <a:r>
              <a:rPr lang="es-ES_tradnl" dirty="0" err="1" smtClean="0"/>
              <a:t>does</a:t>
            </a:r>
            <a:r>
              <a:rPr lang="es-ES_tradnl" dirty="0" smtClean="0"/>
              <a:t> </a:t>
            </a:r>
            <a:r>
              <a:rPr lang="es-ES_tradnl" dirty="0" err="1" smtClean="0"/>
              <a:t>blood</a:t>
            </a:r>
            <a:r>
              <a:rPr lang="es-ES_tradnl" dirty="0" smtClean="0"/>
              <a:t> come </a:t>
            </a:r>
            <a:r>
              <a:rPr lang="es-ES_tradnl" dirty="0" err="1" smtClean="0"/>
              <a:t>from</a:t>
            </a:r>
            <a:r>
              <a:rPr lang="es-ES_tradnl" dirty="0" smtClean="0"/>
              <a:t> </a:t>
            </a:r>
            <a:r>
              <a:rPr lang="es-ES_tradnl" dirty="0" err="1" smtClean="0"/>
              <a:t>through</a:t>
            </a:r>
            <a:r>
              <a:rPr lang="es-ES_tradnl" dirty="0" smtClean="0"/>
              <a:t> A </a:t>
            </a:r>
            <a:r>
              <a:rPr lang="es-ES_tradnl" dirty="0" err="1" smtClean="0"/>
              <a:t>and</a:t>
            </a:r>
            <a:r>
              <a:rPr lang="es-ES_tradnl" dirty="0" smtClean="0"/>
              <a:t> B?</a:t>
            </a:r>
          </a:p>
          <a:p>
            <a:endParaRPr lang="es-ES_tradnl" dirty="0" smtClean="0"/>
          </a:p>
          <a:p>
            <a:r>
              <a:rPr lang="es-ES_tradnl" dirty="0" smtClean="0"/>
              <a:t>C = ?</a:t>
            </a:r>
          </a:p>
          <a:p>
            <a:endParaRPr lang="es-ES_tradnl" dirty="0" smtClean="0"/>
          </a:p>
          <a:p>
            <a:r>
              <a:rPr lang="es-ES_tradnl" dirty="0" smtClean="0"/>
              <a:t>D = ?</a:t>
            </a:r>
          </a:p>
          <a:p>
            <a:endParaRPr lang="es-ES_tradnl" dirty="0" smtClean="0"/>
          </a:p>
          <a:p>
            <a:r>
              <a:rPr lang="es-ES_tradnl" dirty="0" smtClean="0"/>
              <a:t>E = ?</a:t>
            </a:r>
          </a:p>
          <a:p>
            <a:endParaRPr lang="es-ES_tradnl" dirty="0" smtClean="0"/>
          </a:p>
          <a:p>
            <a:r>
              <a:rPr lang="es-ES_tradnl" dirty="0" err="1" smtClean="0"/>
              <a:t>Where</a:t>
            </a:r>
            <a:r>
              <a:rPr lang="es-ES_tradnl" dirty="0" smtClean="0"/>
              <a:t> </a:t>
            </a:r>
            <a:r>
              <a:rPr lang="es-ES_tradnl" dirty="0" err="1" smtClean="0"/>
              <a:t>does</a:t>
            </a:r>
            <a:r>
              <a:rPr lang="es-ES_tradnl" dirty="0" smtClean="0"/>
              <a:t> </a:t>
            </a:r>
            <a:r>
              <a:rPr lang="es-ES_tradnl" dirty="0" err="1" smtClean="0"/>
              <a:t>blood</a:t>
            </a:r>
            <a:r>
              <a:rPr lang="es-ES_tradnl" dirty="0" smtClean="0"/>
              <a:t> </a:t>
            </a:r>
            <a:r>
              <a:rPr lang="es-ES_tradnl" dirty="0" err="1" smtClean="0"/>
              <a:t>go</a:t>
            </a:r>
            <a:endParaRPr lang="es-ES_tradnl" dirty="0" smtClean="0"/>
          </a:p>
          <a:p>
            <a:r>
              <a:rPr lang="es-ES_tradnl" dirty="0" err="1" smtClean="0"/>
              <a:t>through</a:t>
            </a:r>
            <a:r>
              <a:rPr lang="es-ES_tradnl" dirty="0" smtClean="0"/>
              <a:t> E?</a:t>
            </a:r>
          </a:p>
          <a:p>
            <a:endParaRPr lang="es-ES_tradnl" dirty="0"/>
          </a:p>
          <a:p>
            <a:endParaRPr lang="es-ES_tradnl" dirty="0"/>
          </a:p>
        </p:txBody>
      </p:sp>
      <p:sp>
        <p:nvSpPr>
          <p:cNvPr id="10" name="TextBox 9"/>
          <p:cNvSpPr txBox="1"/>
          <p:nvPr/>
        </p:nvSpPr>
        <p:spPr>
          <a:xfrm>
            <a:off x="3276600" y="5867400"/>
            <a:ext cx="2441293" cy="461665"/>
          </a:xfrm>
          <a:prstGeom prst="rect">
            <a:avLst/>
          </a:prstGeom>
          <a:noFill/>
        </p:spPr>
        <p:txBody>
          <a:bodyPr wrap="none" rtlCol="0">
            <a:spAutoFit/>
          </a:bodyPr>
          <a:lstStyle/>
          <a:p>
            <a:r>
              <a:rPr lang="es-ES_tradnl" dirty="0" err="1" smtClean="0"/>
              <a:t>The</a:t>
            </a:r>
            <a:r>
              <a:rPr lang="es-ES_tradnl" dirty="0" smtClean="0"/>
              <a:t> </a:t>
            </a:r>
            <a:r>
              <a:rPr lang="es-ES_tradnl" dirty="0" err="1" smtClean="0"/>
              <a:t>right</a:t>
            </a:r>
            <a:r>
              <a:rPr lang="es-ES_tradnl" dirty="0" smtClean="0"/>
              <a:t> </a:t>
            </a:r>
            <a:r>
              <a:rPr lang="es-ES_tradnl" dirty="0" err="1" smtClean="0"/>
              <a:t>heart</a:t>
            </a:r>
            <a:endParaRPr lang="es-ES_tradnl" dirty="0"/>
          </a:p>
        </p:txBody>
      </p:sp>
      <p:sp>
        <p:nvSpPr>
          <p:cNvPr id="11" name="Slide Number Placeholder 10"/>
          <p:cNvSpPr>
            <a:spLocks noGrp="1"/>
          </p:cNvSpPr>
          <p:nvPr>
            <p:ph type="sldNum" sz="quarter" idx="12"/>
          </p:nvPr>
        </p:nvSpPr>
        <p:spPr/>
        <p:txBody>
          <a:bodyPr/>
          <a:lstStyle/>
          <a:p>
            <a:pPr>
              <a:defRPr/>
            </a:pPr>
            <a:fld id="{59ECC4B8-00D0-2E49-8EF6-DB5B34B8BC13}" type="slidenum">
              <a:rPr lang="en-US" smtClean="0"/>
              <a:pPr>
                <a:defRPr/>
              </a:pPr>
              <a:t>28</a:t>
            </a:fld>
            <a:endParaRPr lang="en-US"/>
          </a:p>
        </p:txBody>
      </p:sp>
      <p:sp>
        <p:nvSpPr>
          <p:cNvPr id="12" name="TextBox 11"/>
          <p:cNvSpPr txBox="1"/>
          <p:nvPr/>
        </p:nvSpPr>
        <p:spPr>
          <a:xfrm>
            <a:off x="2286000" y="304800"/>
            <a:ext cx="1613993" cy="461665"/>
          </a:xfrm>
          <a:prstGeom prst="rect">
            <a:avLst/>
          </a:prstGeom>
          <a:noFill/>
        </p:spPr>
        <p:txBody>
          <a:bodyPr wrap="none" rtlCol="0">
            <a:spAutoFit/>
          </a:bodyPr>
          <a:lstStyle/>
          <a:p>
            <a:r>
              <a:rPr lang="en-US" dirty="0" smtClean="0"/>
              <a:t>Vena Cava</a:t>
            </a:r>
            <a:endParaRPr lang="en-US" dirty="0"/>
          </a:p>
        </p:txBody>
      </p:sp>
      <p:sp>
        <p:nvSpPr>
          <p:cNvPr id="13" name="TextBox 12"/>
          <p:cNvSpPr txBox="1"/>
          <p:nvPr/>
        </p:nvSpPr>
        <p:spPr>
          <a:xfrm>
            <a:off x="1371600" y="2438400"/>
            <a:ext cx="1978276" cy="461665"/>
          </a:xfrm>
          <a:prstGeom prst="rect">
            <a:avLst/>
          </a:prstGeom>
          <a:noFill/>
        </p:spPr>
        <p:txBody>
          <a:bodyPr wrap="none" rtlCol="0">
            <a:spAutoFit/>
          </a:bodyPr>
          <a:lstStyle/>
          <a:p>
            <a:r>
              <a:rPr lang="en-US" dirty="0" smtClean="0"/>
              <a:t>Right atrium</a:t>
            </a:r>
            <a:endParaRPr lang="en-US" dirty="0"/>
          </a:p>
        </p:txBody>
      </p:sp>
      <p:sp>
        <p:nvSpPr>
          <p:cNvPr id="14" name="TextBox 13"/>
          <p:cNvSpPr txBox="1"/>
          <p:nvPr/>
        </p:nvSpPr>
        <p:spPr>
          <a:xfrm>
            <a:off x="1447800" y="3200400"/>
            <a:ext cx="2312051" cy="461665"/>
          </a:xfrm>
          <a:prstGeom prst="rect">
            <a:avLst/>
          </a:prstGeom>
          <a:noFill/>
        </p:spPr>
        <p:txBody>
          <a:bodyPr wrap="none" rtlCol="0">
            <a:spAutoFit/>
          </a:bodyPr>
          <a:lstStyle/>
          <a:p>
            <a:r>
              <a:rPr lang="en-US" dirty="0" smtClean="0"/>
              <a:t>Right ventricle</a:t>
            </a:r>
            <a:endParaRPr lang="en-US" dirty="0"/>
          </a:p>
        </p:txBody>
      </p:sp>
      <p:sp>
        <p:nvSpPr>
          <p:cNvPr id="15" name="TextBox 14"/>
          <p:cNvSpPr txBox="1"/>
          <p:nvPr/>
        </p:nvSpPr>
        <p:spPr>
          <a:xfrm>
            <a:off x="1447800" y="3886200"/>
            <a:ext cx="2635908" cy="461665"/>
          </a:xfrm>
          <a:prstGeom prst="rect">
            <a:avLst/>
          </a:prstGeom>
          <a:noFill/>
        </p:spPr>
        <p:txBody>
          <a:bodyPr wrap="none" rtlCol="0">
            <a:spAutoFit/>
          </a:bodyPr>
          <a:lstStyle/>
          <a:p>
            <a:r>
              <a:rPr lang="en-US" dirty="0" smtClean="0"/>
              <a:t>Pulmonary artery</a:t>
            </a:r>
            <a:endParaRPr lang="en-US" dirty="0"/>
          </a:p>
        </p:txBody>
      </p:sp>
      <p:sp>
        <p:nvSpPr>
          <p:cNvPr id="16" name="TextBox 15"/>
          <p:cNvSpPr txBox="1"/>
          <p:nvPr/>
        </p:nvSpPr>
        <p:spPr>
          <a:xfrm>
            <a:off x="1905000" y="1752600"/>
            <a:ext cx="1258277" cy="461665"/>
          </a:xfrm>
          <a:prstGeom prst="rect">
            <a:avLst/>
          </a:prstGeom>
          <a:noFill/>
        </p:spPr>
        <p:txBody>
          <a:bodyPr wrap="none" rtlCol="0">
            <a:spAutoFit/>
          </a:bodyPr>
          <a:lstStyle/>
          <a:p>
            <a:r>
              <a:rPr lang="en-US" dirty="0" smtClean="0"/>
              <a:t>Tissues</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_25_human_heart-U.jpg"/>
          <p:cNvPicPr>
            <a:picLocks noChangeAspect="1"/>
          </p:cNvPicPr>
          <p:nvPr/>
        </p:nvPicPr>
        <p:blipFill>
          <a:blip r:embed="rId2"/>
          <a:stretch>
            <a:fillRect/>
          </a:stretch>
        </p:blipFill>
        <p:spPr>
          <a:xfrm>
            <a:off x="0" y="533400"/>
            <a:ext cx="8547100" cy="5518150"/>
          </a:xfrm>
          <a:prstGeom prst="rect">
            <a:avLst/>
          </a:prstGeom>
        </p:spPr>
      </p:pic>
      <p:sp>
        <p:nvSpPr>
          <p:cNvPr id="3" name="TextBox 2"/>
          <p:cNvSpPr txBox="1"/>
          <p:nvPr/>
        </p:nvSpPr>
        <p:spPr>
          <a:xfrm>
            <a:off x="3048000" y="6019800"/>
            <a:ext cx="2275383" cy="461665"/>
          </a:xfrm>
          <a:prstGeom prst="rect">
            <a:avLst/>
          </a:prstGeom>
          <a:noFill/>
        </p:spPr>
        <p:txBody>
          <a:bodyPr wrap="none" rtlCol="0">
            <a:spAutoFit/>
          </a:bodyPr>
          <a:lstStyle/>
          <a:p>
            <a:r>
              <a:rPr lang="es-ES_tradnl" dirty="0" err="1" smtClean="0"/>
              <a:t>The</a:t>
            </a:r>
            <a:r>
              <a:rPr lang="es-ES_tradnl" dirty="0" smtClean="0"/>
              <a:t> </a:t>
            </a:r>
            <a:r>
              <a:rPr lang="es-ES_tradnl" dirty="0" err="1" smtClean="0"/>
              <a:t>left</a:t>
            </a:r>
            <a:r>
              <a:rPr lang="es-ES_tradnl" dirty="0" smtClean="0"/>
              <a:t> </a:t>
            </a:r>
            <a:r>
              <a:rPr lang="es-ES_tradnl" dirty="0" err="1" smtClean="0"/>
              <a:t>heart</a:t>
            </a:r>
            <a:endParaRPr lang="es-ES_tradnl" dirty="0"/>
          </a:p>
        </p:txBody>
      </p:sp>
      <p:sp>
        <p:nvSpPr>
          <p:cNvPr id="4" name="TextBox 3"/>
          <p:cNvSpPr txBox="1"/>
          <p:nvPr/>
        </p:nvSpPr>
        <p:spPr>
          <a:xfrm>
            <a:off x="7010400" y="2286000"/>
            <a:ext cx="409788" cy="461665"/>
          </a:xfrm>
          <a:prstGeom prst="rect">
            <a:avLst/>
          </a:prstGeom>
          <a:noFill/>
        </p:spPr>
        <p:txBody>
          <a:bodyPr wrap="none" rtlCol="0">
            <a:spAutoFit/>
          </a:bodyPr>
          <a:lstStyle/>
          <a:p>
            <a:r>
              <a:rPr lang="es-ES_tradnl" dirty="0" smtClean="0"/>
              <a:t>A</a:t>
            </a:r>
            <a:endParaRPr lang="es-ES_tradnl" dirty="0"/>
          </a:p>
        </p:txBody>
      </p:sp>
      <p:sp>
        <p:nvSpPr>
          <p:cNvPr id="5" name="TextBox 4"/>
          <p:cNvSpPr txBox="1"/>
          <p:nvPr/>
        </p:nvSpPr>
        <p:spPr>
          <a:xfrm>
            <a:off x="6172200" y="2514600"/>
            <a:ext cx="378679" cy="461665"/>
          </a:xfrm>
          <a:prstGeom prst="rect">
            <a:avLst/>
          </a:prstGeom>
          <a:noFill/>
        </p:spPr>
        <p:txBody>
          <a:bodyPr wrap="none" rtlCol="0">
            <a:spAutoFit/>
          </a:bodyPr>
          <a:lstStyle/>
          <a:p>
            <a:r>
              <a:rPr lang="es-ES_tradnl" dirty="0" smtClean="0"/>
              <a:t>B</a:t>
            </a:r>
            <a:endParaRPr lang="es-ES_tradnl" dirty="0"/>
          </a:p>
        </p:txBody>
      </p:sp>
      <p:sp>
        <p:nvSpPr>
          <p:cNvPr id="6" name="TextBox 5"/>
          <p:cNvSpPr txBox="1"/>
          <p:nvPr/>
        </p:nvSpPr>
        <p:spPr>
          <a:xfrm>
            <a:off x="5867400" y="3886200"/>
            <a:ext cx="370113" cy="461665"/>
          </a:xfrm>
          <a:prstGeom prst="rect">
            <a:avLst/>
          </a:prstGeom>
          <a:noFill/>
        </p:spPr>
        <p:txBody>
          <a:bodyPr wrap="none" rtlCol="0">
            <a:spAutoFit/>
          </a:bodyPr>
          <a:lstStyle/>
          <a:p>
            <a:r>
              <a:rPr lang="es-ES_tradnl" dirty="0" smtClean="0"/>
              <a:t>C</a:t>
            </a:r>
            <a:endParaRPr lang="es-ES_tradnl" dirty="0"/>
          </a:p>
        </p:txBody>
      </p:sp>
      <p:sp>
        <p:nvSpPr>
          <p:cNvPr id="7" name="TextBox 6"/>
          <p:cNvSpPr txBox="1"/>
          <p:nvPr/>
        </p:nvSpPr>
        <p:spPr>
          <a:xfrm>
            <a:off x="5105400" y="1524000"/>
            <a:ext cx="406782" cy="461665"/>
          </a:xfrm>
          <a:prstGeom prst="rect">
            <a:avLst/>
          </a:prstGeom>
          <a:noFill/>
        </p:spPr>
        <p:txBody>
          <a:bodyPr wrap="none" rtlCol="0">
            <a:spAutoFit/>
          </a:bodyPr>
          <a:lstStyle/>
          <a:p>
            <a:r>
              <a:rPr lang="es-ES_tradnl" dirty="0" smtClean="0"/>
              <a:t>D</a:t>
            </a:r>
            <a:endParaRPr lang="es-ES_tradnl" dirty="0"/>
          </a:p>
        </p:txBody>
      </p:sp>
      <p:sp>
        <p:nvSpPr>
          <p:cNvPr id="8" name="TextBox 7"/>
          <p:cNvSpPr txBox="1"/>
          <p:nvPr/>
        </p:nvSpPr>
        <p:spPr>
          <a:xfrm>
            <a:off x="457200" y="228600"/>
            <a:ext cx="3200400" cy="5632310"/>
          </a:xfrm>
          <a:prstGeom prst="rect">
            <a:avLst/>
          </a:prstGeom>
          <a:noFill/>
        </p:spPr>
        <p:txBody>
          <a:bodyPr wrap="square" rtlCol="0">
            <a:spAutoFit/>
          </a:bodyPr>
          <a:lstStyle/>
          <a:p>
            <a:r>
              <a:rPr lang="es-ES_tradnl" dirty="0" smtClean="0"/>
              <a:t>A = ?</a:t>
            </a:r>
          </a:p>
          <a:p>
            <a:endParaRPr lang="es-ES_tradnl" dirty="0" smtClean="0"/>
          </a:p>
          <a:p>
            <a:r>
              <a:rPr lang="es-ES_tradnl" dirty="0" err="1" smtClean="0"/>
              <a:t>Where</a:t>
            </a:r>
            <a:r>
              <a:rPr lang="es-ES_tradnl" dirty="0" smtClean="0"/>
              <a:t> </a:t>
            </a:r>
            <a:r>
              <a:rPr lang="es-ES_tradnl" dirty="0" err="1" smtClean="0"/>
              <a:t>does</a:t>
            </a:r>
            <a:r>
              <a:rPr lang="es-ES_tradnl" dirty="0" smtClean="0"/>
              <a:t> </a:t>
            </a:r>
            <a:r>
              <a:rPr lang="es-ES_tradnl" dirty="0" err="1" smtClean="0"/>
              <a:t>blood</a:t>
            </a:r>
            <a:r>
              <a:rPr lang="es-ES_tradnl" dirty="0" smtClean="0"/>
              <a:t> come </a:t>
            </a:r>
            <a:r>
              <a:rPr lang="es-ES_tradnl" dirty="0" err="1" smtClean="0"/>
              <a:t>from</a:t>
            </a:r>
            <a:r>
              <a:rPr lang="es-ES_tradnl" dirty="0" smtClean="0"/>
              <a:t> </a:t>
            </a:r>
            <a:r>
              <a:rPr lang="es-ES_tradnl" dirty="0" err="1" smtClean="0"/>
              <a:t>through</a:t>
            </a:r>
            <a:r>
              <a:rPr lang="es-ES_tradnl" dirty="0" smtClean="0"/>
              <a:t> A ?</a:t>
            </a:r>
          </a:p>
          <a:p>
            <a:endParaRPr lang="es-ES_tradnl" dirty="0" smtClean="0"/>
          </a:p>
          <a:p>
            <a:r>
              <a:rPr lang="es-ES_tradnl" dirty="0" smtClean="0"/>
              <a:t>B = ?</a:t>
            </a:r>
          </a:p>
          <a:p>
            <a:endParaRPr lang="es-ES_tradnl" dirty="0" smtClean="0"/>
          </a:p>
          <a:p>
            <a:r>
              <a:rPr lang="es-ES_tradnl" dirty="0" smtClean="0"/>
              <a:t>C = ?</a:t>
            </a:r>
          </a:p>
          <a:p>
            <a:endParaRPr lang="es-ES_tradnl" dirty="0" smtClean="0"/>
          </a:p>
          <a:p>
            <a:r>
              <a:rPr lang="es-ES_tradnl" dirty="0" smtClean="0"/>
              <a:t>D = ?</a:t>
            </a:r>
          </a:p>
          <a:p>
            <a:endParaRPr lang="es-ES_tradnl" dirty="0" smtClean="0"/>
          </a:p>
          <a:p>
            <a:r>
              <a:rPr lang="es-ES_tradnl" dirty="0" err="1" smtClean="0"/>
              <a:t>Where</a:t>
            </a:r>
            <a:r>
              <a:rPr lang="es-ES_tradnl" dirty="0" smtClean="0"/>
              <a:t> </a:t>
            </a:r>
            <a:r>
              <a:rPr lang="es-ES_tradnl" dirty="0" err="1" smtClean="0"/>
              <a:t>does</a:t>
            </a:r>
            <a:r>
              <a:rPr lang="es-ES_tradnl" dirty="0" smtClean="0"/>
              <a:t> </a:t>
            </a:r>
            <a:r>
              <a:rPr lang="es-ES_tradnl" dirty="0" err="1" smtClean="0"/>
              <a:t>blood</a:t>
            </a:r>
            <a:r>
              <a:rPr lang="es-ES_tradnl" dirty="0" smtClean="0"/>
              <a:t> </a:t>
            </a:r>
            <a:r>
              <a:rPr lang="es-ES_tradnl" dirty="0" err="1" smtClean="0"/>
              <a:t>go</a:t>
            </a:r>
            <a:endParaRPr lang="es-ES_tradnl" dirty="0" smtClean="0"/>
          </a:p>
          <a:p>
            <a:r>
              <a:rPr lang="es-ES_tradnl" dirty="0" err="1" smtClean="0"/>
              <a:t>through</a:t>
            </a:r>
            <a:r>
              <a:rPr lang="es-ES_tradnl" dirty="0" smtClean="0"/>
              <a:t> D?</a:t>
            </a:r>
          </a:p>
          <a:p>
            <a:endParaRPr lang="es-ES_tradnl" dirty="0"/>
          </a:p>
          <a:p>
            <a:endParaRPr lang="es-ES_tradnl" dirty="0"/>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29</a:t>
            </a:fld>
            <a:endParaRPr lang="en-US"/>
          </a:p>
        </p:txBody>
      </p:sp>
      <p:sp>
        <p:nvSpPr>
          <p:cNvPr id="11" name="TextBox 10"/>
          <p:cNvSpPr txBox="1"/>
          <p:nvPr/>
        </p:nvSpPr>
        <p:spPr>
          <a:xfrm>
            <a:off x="1447800" y="304800"/>
            <a:ext cx="2274481" cy="461665"/>
          </a:xfrm>
          <a:prstGeom prst="rect">
            <a:avLst/>
          </a:prstGeom>
          <a:noFill/>
        </p:spPr>
        <p:txBody>
          <a:bodyPr wrap="none" rtlCol="0">
            <a:spAutoFit/>
          </a:bodyPr>
          <a:lstStyle/>
          <a:p>
            <a:r>
              <a:rPr lang="en-US" dirty="0" smtClean="0"/>
              <a:t>Pulmonary vein</a:t>
            </a:r>
            <a:endParaRPr lang="en-US" dirty="0"/>
          </a:p>
        </p:txBody>
      </p:sp>
      <p:sp>
        <p:nvSpPr>
          <p:cNvPr id="12" name="TextBox 11"/>
          <p:cNvSpPr txBox="1"/>
          <p:nvPr/>
        </p:nvSpPr>
        <p:spPr>
          <a:xfrm>
            <a:off x="1066800" y="1752600"/>
            <a:ext cx="988522" cy="461665"/>
          </a:xfrm>
          <a:prstGeom prst="rect">
            <a:avLst/>
          </a:prstGeom>
          <a:noFill/>
        </p:spPr>
        <p:txBody>
          <a:bodyPr wrap="none" rtlCol="0">
            <a:spAutoFit/>
          </a:bodyPr>
          <a:lstStyle/>
          <a:p>
            <a:r>
              <a:rPr lang="en-US" dirty="0" smtClean="0"/>
              <a:t>Lungs</a:t>
            </a:r>
            <a:endParaRPr lang="en-US" dirty="0"/>
          </a:p>
        </p:txBody>
      </p:sp>
      <p:sp>
        <p:nvSpPr>
          <p:cNvPr id="13" name="TextBox 12"/>
          <p:cNvSpPr txBox="1"/>
          <p:nvPr/>
        </p:nvSpPr>
        <p:spPr>
          <a:xfrm>
            <a:off x="1295400" y="2438400"/>
            <a:ext cx="1852039" cy="461665"/>
          </a:xfrm>
          <a:prstGeom prst="rect">
            <a:avLst/>
          </a:prstGeom>
          <a:noFill/>
        </p:spPr>
        <p:txBody>
          <a:bodyPr wrap="none" rtlCol="0">
            <a:spAutoFit/>
          </a:bodyPr>
          <a:lstStyle/>
          <a:p>
            <a:r>
              <a:rPr lang="en-US" dirty="0" smtClean="0"/>
              <a:t>Left atrium</a:t>
            </a:r>
            <a:endParaRPr lang="en-US" dirty="0"/>
          </a:p>
        </p:txBody>
      </p:sp>
      <p:sp>
        <p:nvSpPr>
          <p:cNvPr id="14" name="TextBox 13"/>
          <p:cNvSpPr txBox="1"/>
          <p:nvPr/>
        </p:nvSpPr>
        <p:spPr>
          <a:xfrm>
            <a:off x="1295400" y="3124200"/>
            <a:ext cx="2185815" cy="461665"/>
          </a:xfrm>
          <a:prstGeom prst="rect">
            <a:avLst/>
          </a:prstGeom>
          <a:noFill/>
        </p:spPr>
        <p:txBody>
          <a:bodyPr wrap="none" rtlCol="0">
            <a:spAutoFit/>
          </a:bodyPr>
          <a:lstStyle/>
          <a:p>
            <a:r>
              <a:rPr lang="en-US" dirty="0" smtClean="0"/>
              <a:t>Left ventricle</a:t>
            </a:r>
            <a:endParaRPr lang="en-US" dirty="0"/>
          </a:p>
        </p:txBody>
      </p:sp>
      <p:sp>
        <p:nvSpPr>
          <p:cNvPr id="15" name="TextBox 14"/>
          <p:cNvSpPr txBox="1"/>
          <p:nvPr/>
        </p:nvSpPr>
        <p:spPr>
          <a:xfrm>
            <a:off x="1295400" y="3962400"/>
            <a:ext cx="1022035" cy="461665"/>
          </a:xfrm>
          <a:prstGeom prst="rect">
            <a:avLst/>
          </a:prstGeom>
          <a:noFill/>
        </p:spPr>
        <p:txBody>
          <a:bodyPr wrap="none" rtlCol="0">
            <a:spAutoFit/>
          </a:bodyPr>
          <a:lstStyle/>
          <a:p>
            <a:r>
              <a:rPr lang="en-US" dirty="0" smtClean="0"/>
              <a:t>Aorta</a:t>
            </a:r>
            <a:endParaRPr lang="en-US" dirty="0"/>
          </a:p>
        </p:txBody>
      </p:sp>
      <p:sp>
        <p:nvSpPr>
          <p:cNvPr id="16" name="TextBox 15"/>
          <p:cNvSpPr txBox="1"/>
          <p:nvPr/>
        </p:nvSpPr>
        <p:spPr>
          <a:xfrm>
            <a:off x="2133600" y="5105400"/>
            <a:ext cx="1258277" cy="461665"/>
          </a:xfrm>
          <a:prstGeom prst="rect">
            <a:avLst/>
          </a:prstGeom>
          <a:noFill/>
        </p:spPr>
        <p:txBody>
          <a:bodyPr wrap="none" rtlCol="0">
            <a:spAutoFit/>
          </a:bodyPr>
          <a:lstStyle/>
          <a:p>
            <a:r>
              <a:rPr lang="en-US" dirty="0" smtClean="0"/>
              <a:t>Tissues</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3"/>
          <a:srcRect/>
          <a:stretch>
            <a:fillRect/>
          </a:stretch>
        </p:blipFill>
        <p:spPr bwMode="auto">
          <a:xfrm>
            <a:off x="4256088" y="0"/>
            <a:ext cx="4887912" cy="5638800"/>
          </a:xfrm>
          <a:prstGeom prst="rect">
            <a:avLst/>
          </a:prstGeom>
          <a:noFill/>
          <a:ln w="9525">
            <a:noFill/>
            <a:miter lim="800000"/>
            <a:headEnd/>
            <a:tailEnd/>
          </a:ln>
        </p:spPr>
      </p:pic>
      <p:sp>
        <p:nvSpPr>
          <p:cNvPr id="58371" name="Rectangle 3"/>
          <p:cNvSpPr>
            <a:spLocks noChangeArrowheads="1"/>
          </p:cNvSpPr>
          <p:nvPr/>
        </p:nvSpPr>
        <p:spPr bwMode="auto">
          <a:xfrm>
            <a:off x="0" y="0"/>
            <a:ext cx="3962400" cy="5584825"/>
          </a:xfrm>
          <a:prstGeom prst="rect">
            <a:avLst/>
          </a:prstGeom>
          <a:noFill/>
          <a:ln w="9525">
            <a:noFill/>
            <a:miter lim="800000"/>
            <a:headEnd/>
            <a:tailEnd/>
          </a:ln>
        </p:spPr>
        <p:txBody>
          <a:bodyPr>
            <a:prstTxWarp prst="textNoShape">
              <a:avLst/>
            </a:prstTxWarp>
            <a:spAutoFit/>
          </a:bodyPr>
          <a:lstStyle/>
          <a:p>
            <a:r>
              <a:rPr lang="en-US" sz="1800"/>
              <a:t>The right ventricle (1) pumps deoxygenated blood via the pulmonary arteries (2). As blood flows through the respiratory capillary beds (3) in the lungs, it takes up oxygen and releases carbon dioxide. O</a:t>
            </a:r>
            <a:r>
              <a:rPr lang="en-US" sz="1800" baseline="-25000"/>
              <a:t>2</a:t>
            </a:r>
            <a:r>
              <a:rPr lang="en-US" sz="1800"/>
              <a:t>-rich blood returns from the lungs through the pulmonary vein to the left atrium of the heart (4). O</a:t>
            </a:r>
            <a:r>
              <a:rPr lang="en-US" sz="1800" baseline="-25000"/>
              <a:t>2</a:t>
            </a:r>
            <a:r>
              <a:rPr lang="en-US" sz="1800"/>
              <a:t>-rich blood flows into the left ventricle (5), which pumps it through the aorta (6) which conveys it to the arteries through the body. One branch irrigates  the capillaries of the head and arms (7), the other the abdominal organs and legs (8). Blood returns to the right atrium by the anterior (9) and posterior (10) vena cavae.</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30</a:t>
            </a:fld>
            <a:endParaRPr lang="en-US"/>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srcRect/>
          <a:stretch>
            <a:fillRect/>
          </a:stretch>
        </p:blipFill>
        <p:spPr bwMode="auto">
          <a:xfrm>
            <a:off x="1905000" y="0"/>
            <a:ext cx="5943600" cy="6856413"/>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31</a:t>
            </a:fld>
            <a:endParaRPr lang="en-US"/>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3"/>
          <a:srcRect/>
          <a:stretch>
            <a:fillRect/>
          </a:stretch>
        </p:blipFill>
        <p:spPr bwMode="auto">
          <a:xfrm>
            <a:off x="0" y="0"/>
            <a:ext cx="8756650" cy="5630863"/>
          </a:xfrm>
          <a:prstGeom prst="rect">
            <a:avLst/>
          </a:prstGeom>
          <a:noFill/>
          <a:ln w="9525">
            <a:noFill/>
            <a:miter lim="800000"/>
            <a:headEnd/>
            <a:tailEnd/>
          </a:ln>
        </p:spPr>
      </p:pic>
      <p:sp>
        <p:nvSpPr>
          <p:cNvPr id="61443" name="Rectangle 3"/>
          <p:cNvSpPr>
            <a:spLocks noChangeArrowheads="1"/>
          </p:cNvSpPr>
          <p:nvPr/>
        </p:nvSpPr>
        <p:spPr bwMode="auto">
          <a:xfrm>
            <a:off x="635000" y="5745163"/>
            <a:ext cx="8204200" cy="822325"/>
          </a:xfrm>
          <a:prstGeom prst="rect">
            <a:avLst/>
          </a:prstGeom>
          <a:noFill/>
          <a:ln w="9525">
            <a:noFill/>
            <a:miter lim="800000"/>
            <a:headEnd/>
            <a:tailEnd/>
          </a:ln>
        </p:spPr>
        <p:txBody>
          <a:bodyPr>
            <a:prstTxWarp prst="textNoShape">
              <a:avLst/>
            </a:prstTxWarp>
            <a:spAutoFit/>
          </a:bodyPr>
          <a:lstStyle/>
          <a:p>
            <a:r>
              <a:rPr lang="en-US"/>
              <a:t>The pulmonary and systemic circuits are connected in series.</a:t>
            </a:r>
          </a:p>
        </p:txBody>
      </p:sp>
      <p:sp>
        <p:nvSpPr>
          <p:cNvPr id="4" name="TextBox 3"/>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32</a:t>
            </a:fld>
            <a:endParaRPr lang="en-US"/>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0" y="457200"/>
            <a:ext cx="8931275" cy="4473575"/>
          </a:xfrm>
          <a:prstGeom prst="rect">
            <a:avLst/>
          </a:prstGeom>
          <a:noFill/>
          <a:ln w="9525">
            <a:noFill/>
            <a:miter lim="800000"/>
            <a:headEnd/>
            <a:tailEnd/>
          </a:ln>
        </p:spPr>
        <p:txBody>
          <a:bodyPr>
            <a:prstTxWarp prst="textNoShape">
              <a:avLst/>
            </a:prstTxWarp>
            <a:spAutoFit/>
          </a:bodyPr>
          <a:lstStyle/>
          <a:p>
            <a:r>
              <a:rPr lang="en-US"/>
              <a:t>Messages: </a:t>
            </a:r>
          </a:p>
          <a:p>
            <a:endParaRPr lang="en-US"/>
          </a:p>
          <a:p>
            <a:r>
              <a:rPr lang="en-US"/>
              <a:t>The “right” heart services the pulmonary circuit. It receives and pumps out de-oxygenated blood.</a:t>
            </a:r>
          </a:p>
          <a:p>
            <a:endParaRPr lang="en-US"/>
          </a:p>
          <a:p>
            <a:r>
              <a:rPr lang="en-US"/>
              <a:t>The “left” heart services the systemic circulation. It receives oxygenated blood from the pulmonary circulation and delivers oxygenated blood to tissues.</a:t>
            </a:r>
          </a:p>
          <a:p>
            <a:endParaRPr lang="en-US"/>
          </a:p>
          <a:p>
            <a:r>
              <a:rPr lang="en-US"/>
              <a:t>Remember that arteries are vessels that take blood OUT of the heart and veins take it INTO the heart.</a:t>
            </a:r>
          </a:p>
          <a:p>
            <a:endParaRPr lang="en-US"/>
          </a:p>
        </p:txBody>
      </p:sp>
      <p:sp>
        <p:nvSpPr>
          <p:cNvPr id="3" name="TextBox 2"/>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33</a:t>
            </a:fld>
            <a:endParaRPr lang="en-US"/>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3"/>
          <a:srcRect/>
          <a:stretch>
            <a:fillRect/>
          </a:stretch>
        </p:blipFill>
        <p:spPr bwMode="auto">
          <a:xfrm>
            <a:off x="5051425" y="0"/>
            <a:ext cx="4092575" cy="5181600"/>
          </a:xfrm>
          <a:prstGeom prst="rect">
            <a:avLst/>
          </a:prstGeom>
          <a:noFill/>
          <a:ln w="9525">
            <a:noFill/>
            <a:miter lim="800000"/>
            <a:headEnd/>
            <a:tailEnd/>
          </a:ln>
        </p:spPr>
      </p:pic>
      <p:sp>
        <p:nvSpPr>
          <p:cNvPr id="65539" name="Rectangle 3"/>
          <p:cNvSpPr>
            <a:spLocks noChangeArrowheads="1"/>
          </p:cNvSpPr>
          <p:nvPr/>
        </p:nvSpPr>
        <p:spPr bwMode="auto">
          <a:xfrm>
            <a:off x="0" y="0"/>
            <a:ext cx="4953000" cy="5632310"/>
          </a:xfrm>
          <a:prstGeom prst="rect">
            <a:avLst/>
          </a:prstGeom>
          <a:noFill/>
          <a:ln w="9525">
            <a:noFill/>
            <a:miter lim="800000"/>
            <a:headEnd/>
            <a:tailEnd/>
          </a:ln>
        </p:spPr>
        <p:txBody>
          <a:bodyPr>
            <a:prstTxWarp prst="textNoShape">
              <a:avLst/>
            </a:prstTxWarp>
            <a:spAutoFit/>
          </a:bodyPr>
          <a:lstStyle/>
          <a:p>
            <a:r>
              <a:rPr lang="en-US" dirty="0"/>
              <a:t>The cardiac cycle can be divided into three  phases:</a:t>
            </a:r>
          </a:p>
          <a:p>
            <a:r>
              <a:rPr lang="en-US" dirty="0"/>
              <a:t>1) During a relaxation phase (the atria and ventricles are </a:t>
            </a:r>
            <a:r>
              <a:rPr lang="en-US" dirty="0">
                <a:solidFill>
                  <a:srgbClr val="0000FF"/>
                </a:solidFill>
              </a:rPr>
              <a:t>in diastole</a:t>
            </a:r>
            <a:r>
              <a:rPr lang="en-US" dirty="0"/>
              <a:t>)  and receive blood from veins. 2) A brief period of </a:t>
            </a:r>
            <a:r>
              <a:rPr lang="en-US" dirty="0" err="1"/>
              <a:t>atrial</a:t>
            </a:r>
            <a:r>
              <a:rPr lang="en-US" dirty="0"/>
              <a:t> </a:t>
            </a:r>
            <a:r>
              <a:rPr lang="en-US" dirty="0">
                <a:solidFill>
                  <a:srgbClr val="0000FF"/>
                </a:solidFill>
              </a:rPr>
              <a:t>systole</a:t>
            </a:r>
            <a:r>
              <a:rPr lang="en-US" dirty="0"/>
              <a:t> sends blood from the atria into the ventricles. 3) In the next phase the ventricles are in systole (ventricular systole) and expel blood into the large arteries. The AV (</a:t>
            </a:r>
            <a:r>
              <a:rPr lang="en-US" dirty="0" err="1"/>
              <a:t>atrioventricular</a:t>
            </a:r>
            <a:r>
              <a:rPr lang="en-US" dirty="0"/>
              <a:t> valves) are closed and prevent blood from back-flowing into atria.</a:t>
            </a:r>
          </a:p>
        </p:txBody>
      </p:sp>
      <p:sp>
        <p:nvSpPr>
          <p:cNvPr id="65540" name="Rectangle 4"/>
          <p:cNvSpPr>
            <a:spLocks noChangeArrowheads="1"/>
          </p:cNvSpPr>
          <p:nvPr/>
        </p:nvSpPr>
        <p:spPr bwMode="auto">
          <a:xfrm>
            <a:off x="4572000" y="5257800"/>
            <a:ext cx="4572000" cy="1187450"/>
          </a:xfrm>
          <a:prstGeom prst="rect">
            <a:avLst/>
          </a:prstGeom>
          <a:noFill/>
          <a:ln w="9525">
            <a:noFill/>
            <a:miter lim="800000"/>
            <a:headEnd/>
            <a:tailEnd/>
          </a:ln>
        </p:spPr>
        <p:txBody>
          <a:bodyPr>
            <a:prstTxWarp prst="textNoShape">
              <a:avLst/>
            </a:prstTxWarp>
            <a:spAutoFit/>
          </a:bodyPr>
          <a:lstStyle/>
          <a:p>
            <a:r>
              <a:rPr lang="en-US"/>
              <a:t>Diastole means “to expand”. Systole means “to contract” (Greek) </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34</a:t>
            </a:fld>
            <a:endParaRPr lang="en-US"/>
          </a:p>
        </p:txBody>
      </p: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srcRect/>
          <a:stretch>
            <a:fillRect/>
          </a:stretch>
        </p:blipFill>
        <p:spPr bwMode="auto">
          <a:xfrm>
            <a:off x="2286000" y="0"/>
            <a:ext cx="5486400" cy="694690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35</a:t>
            </a:fld>
            <a:endParaRPr lang="en-US"/>
          </a:p>
        </p:txBody>
      </p:sp>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1066800" y="914400"/>
            <a:ext cx="6591300" cy="822325"/>
          </a:xfrm>
          <a:prstGeom prst="rect">
            <a:avLst/>
          </a:prstGeom>
          <a:noFill/>
          <a:ln w="9525">
            <a:noFill/>
            <a:miter lim="800000"/>
            <a:headEnd/>
            <a:tailEnd/>
          </a:ln>
        </p:spPr>
        <p:txBody>
          <a:bodyPr wrap="none">
            <a:prstTxWarp prst="textNoShape">
              <a:avLst/>
            </a:prstTxWarp>
            <a:spAutoFit/>
          </a:bodyPr>
          <a:lstStyle/>
          <a:p>
            <a:r>
              <a:rPr lang="en-US" dirty="0"/>
              <a:t>Cardiac Output = Heart </a:t>
            </a:r>
            <a:r>
              <a:rPr lang="en-US" dirty="0" err="1"/>
              <a:t>RateXStroke</a:t>
            </a:r>
            <a:r>
              <a:rPr lang="en-US" dirty="0"/>
              <a:t> Volume</a:t>
            </a:r>
          </a:p>
          <a:p>
            <a:r>
              <a:rPr lang="en-US" dirty="0" err="1"/>
              <a:t>mL</a:t>
            </a:r>
            <a:r>
              <a:rPr lang="en-US" dirty="0"/>
              <a:t>/minute       = beats/minute X </a:t>
            </a:r>
            <a:r>
              <a:rPr lang="en-US" dirty="0" err="1"/>
              <a:t>mL</a:t>
            </a:r>
            <a:r>
              <a:rPr lang="en-US" dirty="0"/>
              <a:t>/beat</a:t>
            </a:r>
          </a:p>
        </p:txBody>
      </p:sp>
      <p:sp>
        <p:nvSpPr>
          <p:cNvPr id="68611" name="Rectangle 3"/>
          <p:cNvSpPr>
            <a:spLocks noChangeArrowheads="1"/>
          </p:cNvSpPr>
          <p:nvPr/>
        </p:nvSpPr>
        <p:spPr bwMode="auto">
          <a:xfrm>
            <a:off x="533400" y="2133600"/>
            <a:ext cx="8610600" cy="1187450"/>
          </a:xfrm>
          <a:prstGeom prst="rect">
            <a:avLst/>
          </a:prstGeom>
          <a:noFill/>
          <a:ln w="9525">
            <a:noFill/>
            <a:miter lim="800000"/>
            <a:headEnd/>
            <a:tailEnd/>
          </a:ln>
        </p:spPr>
        <p:txBody>
          <a:bodyPr>
            <a:prstTxWarp prst="textNoShape">
              <a:avLst/>
            </a:prstTxWarp>
            <a:spAutoFit/>
          </a:bodyPr>
          <a:lstStyle/>
          <a:p>
            <a:r>
              <a:rPr lang="en-US"/>
              <a:t>In humans at rest, heart rate equals 70 beats/min and stroke volume is about 75 mL/beat. Therefore cardiac output equals: </a:t>
            </a:r>
          </a:p>
        </p:txBody>
      </p:sp>
      <p:sp>
        <p:nvSpPr>
          <p:cNvPr id="64516" name="Rectangle 4"/>
          <p:cNvSpPr>
            <a:spLocks noChangeArrowheads="1"/>
          </p:cNvSpPr>
          <p:nvPr/>
        </p:nvSpPr>
        <p:spPr bwMode="auto">
          <a:xfrm>
            <a:off x="762000" y="3886200"/>
            <a:ext cx="7637463" cy="457200"/>
          </a:xfrm>
          <a:prstGeom prst="rect">
            <a:avLst/>
          </a:prstGeom>
          <a:noFill/>
          <a:ln w="9525">
            <a:noFill/>
            <a:miter lim="800000"/>
            <a:headEnd/>
            <a:tailEnd/>
          </a:ln>
        </p:spPr>
        <p:txBody>
          <a:bodyPr wrap="none">
            <a:prstTxWarp prst="textNoShape">
              <a:avLst/>
            </a:prstTxWarp>
            <a:spAutoFit/>
          </a:bodyPr>
          <a:lstStyle/>
          <a:p>
            <a:r>
              <a:rPr lang="en-US"/>
              <a:t>Cardiac Output = 70X75=5,250 mL/min = 5.25 L/min</a:t>
            </a:r>
          </a:p>
        </p:txBody>
      </p:sp>
      <p:sp>
        <p:nvSpPr>
          <p:cNvPr id="68613" name="Line 5"/>
          <p:cNvSpPr>
            <a:spLocks noChangeShapeType="1"/>
          </p:cNvSpPr>
          <p:nvPr/>
        </p:nvSpPr>
        <p:spPr bwMode="auto">
          <a:xfrm flipH="1">
            <a:off x="1600200" y="4419600"/>
            <a:ext cx="533400" cy="609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68614" name="Rectangle 6"/>
          <p:cNvSpPr>
            <a:spLocks noChangeArrowheads="1"/>
          </p:cNvSpPr>
          <p:nvPr/>
        </p:nvSpPr>
        <p:spPr bwMode="auto">
          <a:xfrm>
            <a:off x="573088" y="5091113"/>
            <a:ext cx="6808787" cy="457200"/>
          </a:xfrm>
          <a:prstGeom prst="rect">
            <a:avLst/>
          </a:prstGeom>
          <a:noFill/>
          <a:ln w="9525">
            <a:noFill/>
            <a:miter lim="800000"/>
            <a:headEnd/>
            <a:tailEnd/>
          </a:ln>
        </p:spPr>
        <p:txBody>
          <a:bodyPr wrap="none">
            <a:prstTxWarp prst="textNoShape">
              <a:avLst/>
            </a:prstTxWarp>
            <a:spAutoFit/>
          </a:bodyPr>
          <a:lstStyle/>
          <a:p>
            <a:r>
              <a:rPr lang="en-US"/>
              <a:t>How much blood the heart pumps per unit time</a:t>
            </a:r>
          </a:p>
        </p:txBody>
      </p:sp>
      <p:sp>
        <p:nvSpPr>
          <p:cNvPr id="68615" name="Rectangle 8"/>
          <p:cNvSpPr>
            <a:spLocks noChangeArrowheads="1"/>
          </p:cNvSpPr>
          <p:nvPr/>
        </p:nvSpPr>
        <p:spPr bwMode="auto">
          <a:xfrm>
            <a:off x="2667000" y="4572000"/>
            <a:ext cx="1628775" cy="457200"/>
          </a:xfrm>
          <a:prstGeom prst="rect">
            <a:avLst/>
          </a:prstGeom>
          <a:noFill/>
          <a:ln w="9525">
            <a:noFill/>
            <a:miter lim="800000"/>
            <a:headEnd/>
            <a:tailEnd/>
          </a:ln>
        </p:spPr>
        <p:txBody>
          <a:bodyPr wrap="none">
            <a:prstTxWarp prst="textNoShape">
              <a:avLst/>
            </a:prstTxWarp>
            <a:spAutoFit/>
          </a:bodyPr>
          <a:lstStyle/>
          <a:p>
            <a:r>
              <a:rPr lang="en-US"/>
              <a:t>Beats/min</a:t>
            </a:r>
          </a:p>
        </p:txBody>
      </p:sp>
      <p:sp>
        <p:nvSpPr>
          <p:cNvPr id="68616" name="Line 9"/>
          <p:cNvSpPr>
            <a:spLocks noChangeShapeType="1"/>
          </p:cNvSpPr>
          <p:nvPr/>
        </p:nvSpPr>
        <p:spPr bwMode="auto">
          <a:xfrm flipH="1">
            <a:off x="3505200" y="4191000"/>
            <a:ext cx="76200" cy="3810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68617" name="Rectangle 10"/>
          <p:cNvSpPr>
            <a:spLocks noChangeArrowheads="1"/>
          </p:cNvSpPr>
          <p:nvPr/>
        </p:nvSpPr>
        <p:spPr bwMode="auto">
          <a:xfrm>
            <a:off x="4778375" y="4457700"/>
            <a:ext cx="1392238" cy="457200"/>
          </a:xfrm>
          <a:prstGeom prst="rect">
            <a:avLst/>
          </a:prstGeom>
          <a:noFill/>
          <a:ln w="9525">
            <a:noFill/>
            <a:miter lim="800000"/>
            <a:headEnd/>
            <a:tailEnd/>
          </a:ln>
        </p:spPr>
        <p:txBody>
          <a:bodyPr wrap="none">
            <a:prstTxWarp prst="textNoShape">
              <a:avLst/>
            </a:prstTxWarp>
            <a:spAutoFit/>
          </a:bodyPr>
          <a:lstStyle/>
          <a:p>
            <a:r>
              <a:rPr lang="en-US"/>
              <a:t>mL/beat</a:t>
            </a:r>
          </a:p>
        </p:txBody>
      </p:sp>
      <p:sp>
        <p:nvSpPr>
          <p:cNvPr id="68618" name="Line 11"/>
          <p:cNvSpPr>
            <a:spLocks noChangeShapeType="1"/>
          </p:cNvSpPr>
          <p:nvPr/>
        </p:nvSpPr>
        <p:spPr bwMode="auto">
          <a:xfrm>
            <a:off x="4191000" y="4267200"/>
            <a:ext cx="609600" cy="304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1" name="TextBox 10"/>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12" name="Slide Number Placeholder 11"/>
          <p:cNvSpPr>
            <a:spLocks noGrp="1"/>
          </p:cNvSpPr>
          <p:nvPr>
            <p:ph type="sldNum" sz="quarter" idx="12"/>
          </p:nvPr>
        </p:nvSpPr>
        <p:spPr/>
        <p:txBody>
          <a:bodyPr/>
          <a:lstStyle/>
          <a:p>
            <a:pPr>
              <a:defRPr/>
            </a:pPr>
            <a:fld id="{59ECC4B8-00D0-2E49-8EF6-DB5B34B8BC13}" type="slidenum">
              <a:rPr lang="en-US" smtClean="0"/>
              <a:pPr>
                <a:defRPr/>
              </a:pPr>
              <a:t>36</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5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1" y="381000"/>
            <a:ext cx="7772400" cy="5386089"/>
          </a:xfrm>
          <a:prstGeom prst="rect">
            <a:avLst/>
          </a:prstGeom>
          <a:noFill/>
        </p:spPr>
        <p:txBody>
          <a:bodyPr wrap="square" rtlCol="0">
            <a:spAutoFit/>
          </a:bodyPr>
          <a:lstStyle/>
          <a:p>
            <a:r>
              <a:rPr lang="es-ES_tradnl" dirty="0" smtClean="0"/>
              <a:t>In </a:t>
            </a:r>
            <a:r>
              <a:rPr lang="es-ES_tradnl" dirty="0" err="1" smtClean="0"/>
              <a:t>mammals</a:t>
            </a:r>
            <a:r>
              <a:rPr lang="es-ES_tradnl" dirty="0" smtClean="0"/>
              <a:t> </a:t>
            </a:r>
            <a:r>
              <a:rPr lang="es-ES_tradnl" dirty="0" err="1" smtClean="0"/>
              <a:t>heart</a:t>
            </a:r>
            <a:r>
              <a:rPr lang="es-ES_tradnl" dirty="0" smtClean="0"/>
              <a:t> </a:t>
            </a:r>
            <a:r>
              <a:rPr lang="es-ES_tradnl" dirty="0" err="1" smtClean="0"/>
              <a:t>rate</a:t>
            </a:r>
            <a:r>
              <a:rPr lang="es-ES_tradnl" dirty="0" smtClean="0"/>
              <a:t> </a:t>
            </a:r>
            <a:r>
              <a:rPr lang="es-ES_tradnl" dirty="0" err="1" smtClean="0"/>
              <a:t>depends</a:t>
            </a:r>
            <a:r>
              <a:rPr lang="es-ES_tradnl" dirty="0" smtClean="0"/>
              <a:t> </a:t>
            </a:r>
            <a:r>
              <a:rPr lang="es-ES_tradnl" dirty="0" err="1" smtClean="0"/>
              <a:t>on</a:t>
            </a:r>
            <a:r>
              <a:rPr lang="es-ES_tradnl" dirty="0" smtClean="0"/>
              <a:t> body </a:t>
            </a:r>
            <a:r>
              <a:rPr lang="es-ES_tradnl" dirty="0" err="1" smtClean="0"/>
              <a:t>mass</a:t>
            </a:r>
            <a:r>
              <a:rPr lang="es-ES_tradnl" dirty="0" smtClean="0"/>
              <a:t> as</a:t>
            </a:r>
          </a:p>
          <a:p>
            <a:endParaRPr lang="es-ES_tradnl" dirty="0" smtClean="0"/>
          </a:p>
          <a:p>
            <a:r>
              <a:rPr lang="es-ES_tradnl" dirty="0" err="1" smtClean="0"/>
              <a:t>Heart</a:t>
            </a:r>
            <a:r>
              <a:rPr lang="es-ES_tradnl" dirty="0" smtClean="0"/>
              <a:t> </a:t>
            </a:r>
            <a:r>
              <a:rPr lang="es-ES_tradnl" dirty="0" err="1" smtClean="0"/>
              <a:t>Rate</a:t>
            </a:r>
            <a:r>
              <a:rPr lang="es-ES_tradnl" dirty="0" smtClean="0"/>
              <a:t> (</a:t>
            </a:r>
            <a:r>
              <a:rPr lang="es-ES_tradnl" dirty="0" err="1" smtClean="0"/>
              <a:t>beats</a:t>
            </a:r>
            <a:r>
              <a:rPr lang="es-ES_tradnl" dirty="0" smtClean="0"/>
              <a:t>/</a:t>
            </a:r>
            <a:r>
              <a:rPr lang="es-ES_tradnl" dirty="0" err="1" smtClean="0"/>
              <a:t>min</a:t>
            </a:r>
            <a:r>
              <a:rPr lang="es-ES_tradnl" dirty="0" smtClean="0"/>
              <a:t>) = 250(body </a:t>
            </a:r>
            <a:r>
              <a:rPr lang="es-ES_tradnl" dirty="0" err="1" smtClean="0"/>
              <a:t>mass</a:t>
            </a:r>
            <a:r>
              <a:rPr lang="es-ES_tradnl" dirty="0" smtClean="0"/>
              <a:t>)</a:t>
            </a:r>
            <a:r>
              <a:rPr lang="es-ES_tradnl" baseline="30000" dirty="0" smtClean="0"/>
              <a:t>-0.25</a:t>
            </a:r>
          </a:p>
          <a:p>
            <a:endParaRPr lang="es-ES_tradnl" baseline="30000" dirty="0" smtClean="0"/>
          </a:p>
          <a:p>
            <a:r>
              <a:rPr lang="es-ES_tradnl" dirty="0" err="1" smtClean="0"/>
              <a:t>Cardiac</a:t>
            </a:r>
            <a:r>
              <a:rPr lang="es-ES_tradnl" dirty="0" smtClean="0"/>
              <a:t> output </a:t>
            </a:r>
            <a:r>
              <a:rPr lang="es-ES_tradnl" dirty="0" err="1" smtClean="0"/>
              <a:t>also</a:t>
            </a:r>
            <a:r>
              <a:rPr lang="es-ES_tradnl" dirty="0" smtClean="0"/>
              <a:t> </a:t>
            </a:r>
            <a:r>
              <a:rPr lang="es-ES_tradnl" dirty="0" err="1" smtClean="0"/>
              <a:t>depends</a:t>
            </a:r>
            <a:r>
              <a:rPr lang="es-ES_tradnl" dirty="0" smtClean="0"/>
              <a:t> </a:t>
            </a:r>
            <a:r>
              <a:rPr lang="es-ES_tradnl" dirty="0" err="1" smtClean="0"/>
              <a:t>on</a:t>
            </a:r>
            <a:r>
              <a:rPr lang="es-ES_tradnl" dirty="0" smtClean="0"/>
              <a:t> body </a:t>
            </a:r>
            <a:r>
              <a:rPr lang="es-ES_tradnl" dirty="0" err="1" smtClean="0"/>
              <a:t>mass</a:t>
            </a:r>
            <a:r>
              <a:rPr lang="es-ES_tradnl" dirty="0" smtClean="0"/>
              <a:t> as</a:t>
            </a:r>
          </a:p>
          <a:p>
            <a:endParaRPr lang="es-ES_tradnl" dirty="0" smtClean="0"/>
          </a:p>
          <a:p>
            <a:r>
              <a:rPr lang="es-ES_tradnl" dirty="0" err="1" smtClean="0"/>
              <a:t>Cardiac</a:t>
            </a:r>
            <a:r>
              <a:rPr lang="es-ES_tradnl" dirty="0" smtClean="0"/>
              <a:t> Output (ml/</a:t>
            </a:r>
            <a:r>
              <a:rPr lang="es-ES_tradnl" dirty="0" err="1" smtClean="0"/>
              <a:t>min</a:t>
            </a:r>
            <a:r>
              <a:rPr lang="es-ES_tradnl" dirty="0" smtClean="0"/>
              <a:t>) = 150(body </a:t>
            </a:r>
            <a:r>
              <a:rPr lang="es-ES_tradnl" dirty="0" err="1" smtClean="0"/>
              <a:t>mass</a:t>
            </a:r>
            <a:r>
              <a:rPr lang="es-ES_tradnl" dirty="0" smtClean="0"/>
              <a:t>)</a:t>
            </a:r>
            <a:r>
              <a:rPr lang="es-ES_tradnl" baseline="30000" dirty="0" smtClean="0"/>
              <a:t>0.75</a:t>
            </a:r>
          </a:p>
          <a:p>
            <a:endParaRPr lang="es-ES_tradnl" baseline="30000" dirty="0" smtClean="0"/>
          </a:p>
          <a:p>
            <a:r>
              <a:rPr lang="es-ES_tradnl" dirty="0" err="1" smtClean="0"/>
              <a:t>These</a:t>
            </a:r>
            <a:r>
              <a:rPr lang="es-ES_tradnl" dirty="0" smtClean="0"/>
              <a:t> </a:t>
            </a:r>
            <a:r>
              <a:rPr lang="es-ES_tradnl" dirty="0" err="1" smtClean="0"/>
              <a:t>two</a:t>
            </a:r>
            <a:r>
              <a:rPr lang="es-ES_tradnl" dirty="0" smtClean="0"/>
              <a:t> </a:t>
            </a:r>
            <a:r>
              <a:rPr lang="es-ES_tradnl" dirty="0" err="1" smtClean="0"/>
              <a:t>relationships</a:t>
            </a:r>
            <a:r>
              <a:rPr lang="es-ES_tradnl" dirty="0" smtClean="0"/>
              <a:t> </a:t>
            </a:r>
            <a:r>
              <a:rPr lang="es-ES_tradnl" dirty="0" err="1" smtClean="0"/>
              <a:t>imply</a:t>
            </a:r>
            <a:r>
              <a:rPr lang="es-ES_tradnl" dirty="0" smtClean="0"/>
              <a:t> </a:t>
            </a:r>
            <a:r>
              <a:rPr lang="es-ES_tradnl" dirty="0" err="1" smtClean="0"/>
              <a:t>that</a:t>
            </a:r>
            <a:r>
              <a:rPr lang="es-ES_tradnl" dirty="0" smtClean="0"/>
              <a:t> </a:t>
            </a:r>
            <a:r>
              <a:rPr lang="es-ES_tradnl" dirty="0" err="1" smtClean="0"/>
              <a:t>stroke</a:t>
            </a:r>
            <a:r>
              <a:rPr lang="es-ES_tradnl" dirty="0" smtClean="0"/>
              <a:t> </a:t>
            </a:r>
            <a:r>
              <a:rPr lang="es-ES_tradnl" dirty="0" err="1" smtClean="0"/>
              <a:t>volume</a:t>
            </a:r>
            <a:r>
              <a:rPr lang="es-ES_tradnl" dirty="0" smtClean="0"/>
              <a:t>:</a:t>
            </a:r>
          </a:p>
          <a:p>
            <a:endParaRPr lang="es-ES_tradnl" dirty="0" smtClean="0"/>
          </a:p>
          <a:p>
            <a:r>
              <a:rPr lang="es-ES_tradnl" dirty="0" smtClean="0"/>
              <a:t>A) </a:t>
            </a:r>
            <a:r>
              <a:rPr lang="es-ES_tradnl" dirty="0" err="1" smtClean="0"/>
              <a:t>Increases</a:t>
            </a:r>
            <a:r>
              <a:rPr lang="es-ES_tradnl" dirty="0" smtClean="0"/>
              <a:t> </a:t>
            </a:r>
            <a:r>
              <a:rPr lang="es-ES_tradnl" dirty="0" err="1" smtClean="0"/>
              <a:t>with</a:t>
            </a:r>
            <a:r>
              <a:rPr lang="es-ES_tradnl" dirty="0" smtClean="0"/>
              <a:t> (body </a:t>
            </a:r>
            <a:r>
              <a:rPr lang="es-ES_tradnl" dirty="0" err="1" smtClean="0"/>
              <a:t>mass</a:t>
            </a:r>
            <a:r>
              <a:rPr lang="es-ES_tradnl" dirty="0" smtClean="0"/>
              <a:t>)</a:t>
            </a:r>
            <a:r>
              <a:rPr lang="es-ES_tradnl" baseline="30000" dirty="0" smtClean="0"/>
              <a:t>1</a:t>
            </a:r>
          </a:p>
          <a:p>
            <a:r>
              <a:rPr lang="es-ES_tradnl" dirty="0" smtClean="0"/>
              <a:t>B) </a:t>
            </a:r>
            <a:r>
              <a:rPr lang="es-ES_tradnl" dirty="0" err="1" smtClean="0"/>
              <a:t>Decreases</a:t>
            </a:r>
            <a:r>
              <a:rPr lang="es-ES_tradnl" dirty="0" smtClean="0"/>
              <a:t> </a:t>
            </a:r>
            <a:r>
              <a:rPr lang="es-ES_tradnl" dirty="0" err="1" smtClean="0"/>
              <a:t>with</a:t>
            </a:r>
            <a:r>
              <a:rPr lang="es-ES_tradnl" dirty="0" smtClean="0"/>
              <a:t> (body </a:t>
            </a:r>
            <a:r>
              <a:rPr lang="es-ES_tradnl" dirty="0" err="1" smtClean="0"/>
              <a:t>mass</a:t>
            </a:r>
            <a:r>
              <a:rPr lang="es-ES_tradnl" dirty="0" smtClean="0"/>
              <a:t>)</a:t>
            </a:r>
            <a:r>
              <a:rPr lang="es-ES_tradnl" baseline="30000" dirty="0" smtClean="0"/>
              <a:t>-1</a:t>
            </a:r>
          </a:p>
          <a:p>
            <a:r>
              <a:rPr lang="es-ES_tradnl" dirty="0" smtClean="0"/>
              <a:t>C) </a:t>
            </a:r>
            <a:r>
              <a:rPr lang="es-ES_tradnl" dirty="0" err="1" smtClean="0"/>
              <a:t>Is</a:t>
            </a:r>
            <a:r>
              <a:rPr lang="es-ES_tradnl" dirty="0" smtClean="0"/>
              <a:t> </a:t>
            </a:r>
            <a:r>
              <a:rPr lang="es-ES_tradnl" dirty="0" err="1" smtClean="0"/>
              <a:t>independent</a:t>
            </a:r>
            <a:r>
              <a:rPr lang="es-ES_tradnl" dirty="0" smtClean="0"/>
              <a:t> </a:t>
            </a:r>
            <a:r>
              <a:rPr lang="es-ES_tradnl" dirty="0" err="1" smtClean="0"/>
              <a:t>of</a:t>
            </a:r>
            <a:r>
              <a:rPr lang="es-ES_tradnl" dirty="0" smtClean="0"/>
              <a:t> body </a:t>
            </a:r>
            <a:r>
              <a:rPr lang="es-ES_tradnl" dirty="0" err="1" smtClean="0"/>
              <a:t>mass</a:t>
            </a:r>
            <a:r>
              <a:rPr lang="es-ES_tradnl" dirty="0" smtClean="0"/>
              <a:t> (</a:t>
            </a:r>
            <a:r>
              <a:rPr lang="es-ES_tradnl" dirty="0" err="1" smtClean="0"/>
              <a:t>i.e</a:t>
            </a:r>
            <a:r>
              <a:rPr lang="es-ES_tradnl" dirty="0" smtClean="0"/>
              <a:t>. SV </a:t>
            </a:r>
            <a:r>
              <a:rPr lang="es-ES_tradnl" dirty="0" err="1" smtClean="0"/>
              <a:t>is</a:t>
            </a:r>
            <a:r>
              <a:rPr lang="es-ES_tradnl" dirty="0" smtClean="0"/>
              <a:t> </a:t>
            </a:r>
            <a:r>
              <a:rPr lang="es-ES_tradnl" dirty="0" err="1" smtClean="0"/>
              <a:t>proportional</a:t>
            </a:r>
            <a:r>
              <a:rPr lang="es-ES_tradnl" dirty="0" smtClean="0"/>
              <a:t> </a:t>
            </a:r>
            <a:r>
              <a:rPr lang="es-ES_tradnl" dirty="0" err="1" smtClean="0"/>
              <a:t>to</a:t>
            </a:r>
            <a:r>
              <a:rPr lang="es-ES_tradnl" dirty="0" smtClean="0"/>
              <a:t> (body </a:t>
            </a:r>
            <a:r>
              <a:rPr lang="es-ES_tradnl" dirty="0" err="1" smtClean="0"/>
              <a:t>mass</a:t>
            </a:r>
            <a:r>
              <a:rPr lang="es-ES_tradnl" dirty="0" smtClean="0"/>
              <a:t>)</a:t>
            </a:r>
            <a:r>
              <a:rPr lang="es-ES_tradnl" baseline="30000" dirty="0" smtClean="0"/>
              <a:t>0</a:t>
            </a:r>
          </a:p>
          <a:p>
            <a:r>
              <a:rPr lang="es-ES_tradnl" dirty="0" smtClean="0"/>
              <a:t>D) </a:t>
            </a:r>
            <a:r>
              <a:rPr lang="es-ES_tradnl" dirty="0" err="1" smtClean="0"/>
              <a:t>Increases</a:t>
            </a:r>
            <a:r>
              <a:rPr lang="es-ES_tradnl" dirty="0" smtClean="0"/>
              <a:t> </a:t>
            </a:r>
            <a:r>
              <a:rPr lang="es-ES_tradnl" dirty="0" err="1" smtClean="0"/>
              <a:t>with</a:t>
            </a:r>
            <a:r>
              <a:rPr lang="es-ES_tradnl" dirty="0" smtClean="0"/>
              <a:t> (body </a:t>
            </a:r>
            <a:r>
              <a:rPr lang="es-ES_tradnl" dirty="0" err="1" smtClean="0"/>
              <a:t>mass</a:t>
            </a:r>
            <a:r>
              <a:rPr lang="es-ES_tradnl" dirty="0" smtClean="0"/>
              <a:t>)</a:t>
            </a:r>
            <a:r>
              <a:rPr lang="es-ES_tradnl" baseline="30000" dirty="0" smtClean="0"/>
              <a:t>0.75</a:t>
            </a:r>
          </a:p>
        </p:txBody>
      </p:sp>
      <p:sp>
        <p:nvSpPr>
          <p:cNvPr id="3" name="Rectangle 2"/>
          <p:cNvSpPr/>
          <p:nvPr/>
        </p:nvSpPr>
        <p:spPr>
          <a:xfrm>
            <a:off x="381000" y="5562600"/>
            <a:ext cx="7543800" cy="1200329"/>
          </a:xfrm>
          <a:prstGeom prst="rect">
            <a:avLst/>
          </a:prstGeom>
        </p:spPr>
        <p:txBody>
          <a:bodyPr wrap="square">
            <a:spAutoFit/>
          </a:bodyPr>
          <a:lstStyle/>
          <a:p>
            <a:r>
              <a:rPr lang="en-US" sz="1800" dirty="0" smtClean="0"/>
              <a:t>Cardiac Output = Heart </a:t>
            </a:r>
            <a:r>
              <a:rPr lang="en-US" sz="1800" dirty="0" err="1" smtClean="0"/>
              <a:t>RateXStroke</a:t>
            </a:r>
            <a:r>
              <a:rPr lang="en-US" sz="1800" dirty="0" smtClean="0"/>
              <a:t> Volume</a:t>
            </a:r>
          </a:p>
          <a:p>
            <a:endParaRPr lang="en-US" sz="1800" dirty="0" smtClean="0"/>
          </a:p>
          <a:p>
            <a:r>
              <a:rPr lang="en-US" sz="1800" dirty="0" smtClean="0"/>
              <a:t>therefore SV = CO/HR = </a:t>
            </a:r>
            <a:r>
              <a:rPr lang="es-ES_tradnl" sz="1800" dirty="0" smtClean="0"/>
              <a:t>(150(body </a:t>
            </a:r>
            <a:r>
              <a:rPr lang="es-ES_tradnl" sz="1800" dirty="0" err="1" smtClean="0"/>
              <a:t>mass</a:t>
            </a:r>
            <a:r>
              <a:rPr lang="es-ES_tradnl" sz="1800" dirty="0" smtClean="0"/>
              <a:t>)</a:t>
            </a:r>
            <a:r>
              <a:rPr lang="es-ES_tradnl" sz="1800" baseline="30000" dirty="0" smtClean="0"/>
              <a:t>0.75</a:t>
            </a:r>
            <a:r>
              <a:rPr lang="es-ES_tradnl" sz="1800" dirty="0" smtClean="0"/>
              <a:t>)/</a:t>
            </a:r>
            <a:r>
              <a:rPr lang="en-US" sz="1800" dirty="0" smtClean="0"/>
              <a:t>(</a:t>
            </a:r>
            <a:r>
              <a:rPr lang="es-ES_tradnl" sz="1800" dirty="0" smtClean="0"/>
              <a:t>250(body </a:t>
            </a:r>
            <a:r>
              <a:rPr lang="es-ES_tradnl" sz="1800" dirty="0" err="1" smtClean="0"/>
              <a:t>mass</a:t>
            </a:r>
            <a:r>
              <a:rPr lang="es-ES_tradnl" sz="1800" dirty="0" smtClean="0"/>
              <a:t>)</a:t>
            </a:r>
            <a:r>
              <a:rPr lang="es-ES_tradnl" sz="1800" baseline="30000" dirty="0" smtClean="0"/>
              <a:t>-0.25</a:t>
            </a:r>
            <a:r>
              <a:rPr lang="es-ES_tradnl" sz="1800" dirty="0" smtClean="0"/>
              <a:t>)  = 0.6(body </a:t>
            </a:r>
            <a:r>
              <a:rPr lang="es-ES_tradnl" sz="1800" dirty="0" err="1" smtClean="0"/>
              <a:t>mass</a:t>
            </a:r>
            <a:r>
              <a:rPr lang="es-ES_tradnl" sz="1800" dirty="0" smtClean="0"/>
              <a:t>)</a:t>
            </a:r>
            <a:r>
              <a:rPr lang="es-ES_tradnl" sz="1800" baseline="30000" dirty="0" smtClean="0"/>
              <a:t>1</a:t>
            </a:r>
            <a:endParaRPr lang="en-US" sz="1800" baseline="30000" dirty="0"/>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37</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3"/>
          <a:srcRect/>
          <a:stretch>
            <a:fillRect/>
          </a:stretch>
        </p:blipFill>
        <p:spPr bwMode="auto">
          <a:xfrm>
            <a:off x="0" y="0"/>
            <a:ext cx="4954588" cy="5029200"/>
          </a:xfrm>
          <a:prstGeom prst="rect">
            <a:avLst/>
          </a:prstGeom>
          <a:noFill/>
          <a:ln w="9525">
            <a:noFill/>
            <a:miter lim="800000"/>
            <a:headEnd/>
            <a:tailEnd/>
          </a:ln>
        </p:spPr>
      </p:pic>
      <p:pic>
        <p:nvPicPr>
          <p:cNvPr id="70659" name="Picture 3"/>
          <p:cNvPicPr>
            <a:picLocks noChangeAspect="1" noChangeArrowheads="1"/>
          </p:cNvPicPr>
          <p:nvPr/>
        </p:nvPicPr>
        <p:blipFill>
          <a:blip r:embed="rId4"/>
          <a:srcRect/>
          <a:stretch>
            <a:fillRect/>
          </a:stretch>
        </p:blipFill>
        <p:spPr bwMode="auto">
          <a:xfrm>
            <a:off x="5073650" y="2286000"/>
            <a:ext cx="4070350" cy="4572000"/>
          </a:xfrm>
          <a:prstGeom prst="rect">
            <a:avLst/>
          </a:prstGeom>
          <a:noFill/>
          <a:ln w="9525">
            <a:noFill/>
            <a:miter lim="800000"/>
            <a:headEnd/>
            <a:tailEnd/>
          </a:ln>
        </p:spPr>
      </p:pic>
      <p:sp>
        <p:nvSpPr>
          <p:cNvPr id="70660" name="Rectangle 4"/>
          <p:cNvSpPr>
            <a:spLocks noChangeArrowheads="1"/>
          </p:cNvSpPr>
          <p:nvPr/>
        </p:nvSpPr>
        <p:spPr bwMode="auto">
          <a:xfrm>
            <a:off x="4953000" y="152400"/>
            <a:ext cx="184150" cy="457200"/>
          </a:xfrm>
          <a:prstGeom prst="rect">
            <a:avLst/>
          </a:prstGeom>
          <a:noFill/>
          <a:ln w="9525">
            <a:noFill/>
            <a:miter lim="800000"/>
            <a:headEnd/>
            <a:tailEnd/>
          </a:ln>
        </p:spPr>
        <p:txBody>
          <a:bodyPr wrap="none">
            <a:prstTxWarp prst="textNoShape">
              <a:avLst/>
            </a:prstTxWarp>
            <a:spAutoFit/>
          </a:bodyPr>
          <a:lstStyle/>
          <a:p>
            <a:endParaRPr lang="es-ES_tradnl"/>
          </a:p>
        </p:txBody>
      </p:sp>
      <p:sp>
        <p:nvSpPr>
          <p:cNvPr id="70661" name="Rectangle 5"/>
          <p:cNvSpPr>
            <a:spLocks noChangeArrowheads="1"/>
          </p:cNvSpPr>
          <p:nvPr/>
        </p:nvSpPr>
        <p:spPr bwMode="auto">
          <a:xfrm>
            <a:off x="4191000" y="0"/>
            <a:ext cx="4953000" cy="1739900"/>
          </a:xfrm>
          <a:prstGeom prst="rect">
            <a:avLst/>
          </a:prstGeom>
          <a:noFill/>
          <a:ln w="9525">
            <a:noFill/>
            <a:miter lim="800000"/>
            <a:headEnd/>
            <a:tailEnd/>
          </a:ln>
        </p:spPr>
        <p:txBody>
          <a:bodyPr>
            <a:prstTxWarp prst="textNoShape">
              <a:avLst/>
            </a:prstTxWarp>
            <a:spAutoFit/>
          </a:bodyPr>
          <a:lstStyle/>
          <a:p>
            <a:r>
              <a:rPr lang="en-US" sz="1800"/>
              <a:t>In vertebrates, blood vessels (arteries and veins) are built of the same tissues. On the outside there is a layer of connective tissue that allows the vessel to stretch and recoil. A middle layer contains smooth muscle and               </a:t>
            </a:r>
          </a:p>
          <a:p>
            <a:r>
              <a:rPr lang="en-US" sz="1800"/>
              <a:t>        more elastic fibers.</a:t>
            </a:r>
          </a:p>
        </p:txBody>
      </p:sp>
      <p:sp>
        <p:nvSpPr>
          <p:cNvPr id="70662" name="Rectangle 6"/>
          <p:cNvSpPr>
            <a:spLocks noChangeArrowheads="1"/>
          </p:cNvSpPr>
          <p:nvPr/>
        </p:nvSpPr>
        <p:spPr bwMode="auto">
          <a:xfrm>
            <a:off x="5181600" y="1752600"/>
            <a:ext cx="184150" cy="457200"/>
          </a:xfrm>
          <a:prstGeom prst="rect">
            <a:avLst/>
          </a:prstGeom>
          <a:noFill/>
          <a:ln w="9525">
            <a:noFill/>
            <a:miter lim="800000"/>
            <a:headEnd/>
            <a:tailEnd/>
          </a:ln>
        </p:spPr>
        <p:txBody>
          <a:bodyPr wrap="none">
            <a:prstTxWarp prst="textNoShape">
              <a:avLst/>
            </a:prstTxWarp>
            <a:spAutoFit/>
          </a:bodyPr>
          <a:lstStyle/>
          <a:p>
            <a:endParaRPr lang="es-ES_tradnl"/>
          </a:p>
        </p:txBody>
      </p:sp>
      <p:sp>
        <p:nvSpPr>
          <p:cNvPr id="70663" name="Rectangle 9"/>
          <p:cNvSpPr>
            <a:spLocks noChangeArrowheads="1"/>
          </p:cNvSpPr>
          <p:nvPr/>
        </p:nvSpPr>
        <p:spPr bwMode="auto">
          <a:xfrm>
            <a:off x="0" y="4745038"/>
            <a:ext cx="6781800" cy="1830387"/>
          </a:xfrm>
          <a:prstGeom prst="rect">
            <a:avLst/>
          </a:prstGeom>
          <a:noFill/>
          <a:ln w="9525">
            <a:noFill/>
            <a:miter lim="800000"/>
            <a:headEnd/>
            <a:tailEnd/>
          </a:ln>
        </p:spPr>
        <p:txBody>
          <a:bodyPr>
            <a:prstTxWarp prst="textNoShape">
              <a:avLst/>
            </a:prstTxWarp>
            <a:spAutoFit/>
          </a:bodyPr>
          <a:lstStyle/>
          <a:p>
            <a:r>
              <a:rPr lang="en-US" sz="1800"/>
              <a:t>The lumen of</a:t>
            </a:r>
            <a:r>
              <a:rPr lang="en-US"/>
              <a:t> </a:t>
            </a:r>
            <a:r>
              <a:rPr lang="en-US" sz="1800"/>
              <a:t>vessels, including the tiny capillaries is a single layer of fattened cells called the endothelium that provides a smooth surface (so that blood flows smoothly). Capillaries lack the outer two layers (Why?). Veins convey blood back to the heart as a result of muscle action. Large veins have one-way valves that prevent back-flow.</a:t>
            </a:r>
            <a:endParaRPr lang="en-US"/>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38</a:t>
            </a:fld>
            <a:endParaRPr lang="en-US"/>
          </a:p>
        </p:txBody>
      </p: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2"/>
          <a:srcRect/>
          <a:stretch>
            <a:fillRect/>
          </a:stretch>
        </p:blipFill>
        <p:spPr bwMode="auto">
          <a:xfrm>
            <a:off x="990600" y="0"/>
            <a:ext cx="6756400" cy="685800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39</a:t>
            </a:fld>
            <a:endParaRPr lang="en-US"/>
          </a:p>
        </p:txBody>
      </p:sp>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p:cNvPicPr>
            <a:picLocks noChangeAspect="1" noChangeArrowheads="1"/>
          </p:cNvPicPr>
          <p:nvPr/>
        </p:nvPicPr>
        <p:blipFill>
          <a:blip r:embed="rId2"/>
          <a:srcRect/>
          <a:stretch>
            <a:fillRect/>
          </a:stretch>
        </p:blipFill>
        <p:spPr bwMode="auto">
          <a:xfrm>
            <a:off x="1905000" y="96838"/>
            <a:ext cx="6019800" cy="6761162"/>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40</a:t>
            </a:fld>
            <a:endParaRPr lang="en-US"/>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228600" y="304800"/>
            <a:ext cx="5621338" cy="1917700"/>
          </a:xfrm>
          <a:prstGeom prst="rect">
            <a:avLst/>
          </a:prstGeom>
          <a:noFill/>
          <a:ln w="9525">
            <a:noFill/>
            <a:miter lim="800000"/>
            <a:headEnd/>
            <a:tailEnd/>
          </a:ln>
        </p:spPr>
        <p:txBody>
          <a:bodyPr>
            <a:prstTxWarp prst="textNoShape">
              <a:avLst/>
            </a:prstTxWarp>
            <a:spAutoFit/>
          </a:bodyPr>
          <a:lstStyle/>
          <a:p>
            <a:r>
              <a:rPr lang="en-US"/>
              <a:t>Arteries:</a:t>
            </a:r>
          </a:p>
          <a:p>
            <a:r>
              <a:rPr lang="en-US"/>
              <a:t>-Carry blood from the ventricles to the body or lungs.</a:t>
            </a:r>
          </a:p>
          <a:p>
            <a:r>
              <a:rPr lang="en-US"/>
              <a:t>-Are thick-walled and muscular.</a:t>
            </a:r>
          </a:p>
          <a:p>
            <a:r>
              <a:rPr lang="en-US"/>
              <a:t>-Contain blood at high pressure</a:t>
            </a:r>
          </a:p>
        </p:txBody>
      </p:sp>
      <p:pic>
        <p:nvPicPr>
          <p:cNvPr id="74755" name="Picture 3"/>
          <p:cNvPicPr>
            <a:picLocks noChangeAspect="1" noChangeArrowheads="1"/>
          </p:cNvPicPr>
          <p:nvPr/>
        </p:nvPicPr>
        <p:blipFill>
          <a:blip r:embed="rId3"/>
          <a:srcRect/>
          <a:stretch>
            <a:fillRect/>
          </a:stretch>
        </p:blipFill>
        <p:spPr bwMode="auto">
          <a:xfrm>
            <a:off x="533400" y="3352800"/>
            <a:ext cx="3594100" cy="2463800"/>
          </a:xfrm>
          <a:prstGeom prst="rect">
            <a:avLst/>
          </a:prstGeom>
          <a:noFill/>
          <a:ln w="9525">
            <a:noFill/>
            <a:miter lim="800000"/>
            <a:headEnd/>
            <a:tailEnd/>
          </a:ln>
        </p:spPr>
      </p:pic>
      <p:pic>
        <p:nvPicPr>
          <p:cNvPr id="74756" name="Picture 4"/>
          <p:cNvPicPr>
            <a:picLocks noChangeAspect="1" noChangeArrowheads="1"/>
          </p:cNvPicPr>
          <p:nvPr/>
        </p:nvPicPr>
        <p:blipFill>
          <a:blip r:embed="rId4"/>
          <a:srcRect/>
          <a:stretch>
            <a:fillRect/>
          </a:stretch>
        </p:blipFill>
        <p:spPr bwMode="auto">
          <a:xfrm>
            <a:off x="5257800" y="1219200"/>
            <a:ext cx="3360738" cy="540385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41</a:t>
            </a:fld>
            <a:endParaRPr lang="en-US"/>
          </a:p>
        </p:txBody>
      </p:sp>
      <p:sp>
        <p:nvSpPr>
          <p:cNvPr id="6" name="TextBox 5"/>
          <p:cNvSpPr txBox="1"/>
          <p:nvPr/>
        </p:nvSpPr>
        <p:spPr>
          <a:xfrm>
            <a:off x="4648200" y="2438400"/>
            <a:ext cx="878967" cy="461665"/>
          </a:xfrm>
          <a:prstGeom prst="rect">
            <a:avLst/>
          </a:prstGeom>
          <a:noFill/>
        </p:spPr>
        <p:txBody>
          <a:bodyPr wrap="none" rtlCol="0">
            <a:spAutoFit/>
          </a:bodyPr>
          <a:lstStyle/>
          <a:p>
            <a:r>
              <a:rPr lang="en-US" dirty="0" smtClean="0"/>
              <a:t>arms</a:t>
            </a:r>
            <a:endParaRPr lang="en-US" dirty="0"/>
          </a:p>
        </p:txBody>
      </p:sp>
      <p:sp>
        <p:nvSpPr>
          <p:cNvPr id="7" name="TextBox 6"/>
          <p:cNvSpPr txBox="1"/>
          <p:nvPr/>
        </p:nvSpPr>
        <p:spPr>
          <a:xfrm>
            <a:off x="7010400" y="6400800"/>
            <a:ext cx="750776" cy="461665"/>
          </a:xfrm>
          <a:prstGeom prst="rect">
            <a:avLst/>
          </a:prstGeom>
          <a:noFill/>
        </p:spPr>
        <p:txBody>
          <a:bodyPr wrap="none" rtlCol="0">
            <a:spAutoFit/>
          </a:bodyPr>
          <a:lstStyle/>
          <a:p>
            <a:r>
              <a:rPr lang="en-US" dirty="0" smtClean="0"/>
              <a:t>legs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0" y="0"/>
            <a:ext cx="5410200" cy="2647950"/>
          </a:xfrm>
          <a:prstGeom prst="rect">
            <a:avLst/>
          </a:prstGeom>
          <a:noFill/>
          <a:ln w="9525">
            <a:noFill/>
            <a:miter lim="800000"/>
            <a:headEnd/>
            <a:tailEnd/>
          </a:ln>
        </p:spPr>
        <p:txBody>
          <a:bodyPr>
            <a:prstTxWarp prst="textNoShape">
              <a:avLst/>
            </a:prstTxWarp>
            <a:spAutoFit/>
          </a:bodyPr>
          <a:lstStyle/>
          <a:p>
            <a:r>
              <a:rPr lang="en-US"/>
              <a:t>Veins</a:t>
            </a:r>
          </a:p>
          <a:p>
            <a:r>
              <a:rPr lang="en-US"/>
              <a:t>-Carry blood from the body or lungs back to atria.</a:t>
            </a:r>
          </a:p>
          <a:p>
            <a:r>
              <a:rPr lang="en-US"/>
              <a:t>-Are thinner-walled and flaccid when empty.</a:t>
            </a:r>
          </a:p>
          <a:p>
            <a:r>
              <a:rPr lang="en-US"/>
              <a:t>-Are under low-pressure and contain valves to prevent backflow.</a:t>
            </a:r>
          </a:p>
        </p:txBody>
      </p:sp>
      <p:pic>
        <p:nvPicPr>
          <p:cNvPr id="76803" name="Picture 5"/>
          <p:cNvPicPr>
            <a:picLocks noChangeAspect="1" noChangeArrowheads="1"/>
          </p:cNvPicPr>
          <p:nvPr/>
        </p:nvPicPr>
        <p:blipFill>
          <a:blip r:embed="rId3"/>
          <a:srcRect/>
          <a:stretch>
            <a:fillRect/>
          </a:stretch>
        </p:blipFill>
        <p:spPr bwMode="auto">
          <a:xfrm>
            <a:off x="457200" y="3505200"/>
            <a:ext cx="3771900" cy="2679700"/>
          </a:xfrm>
          <a:prstGeom prst="rect">
            <a:avLst/>
          </a:prstGeom>
          <a:noFill/>
          <a:ln w="9525">
            <a:noFill/>
            <a:miter lim="800000"/>
            <a:headEnd/>
            <a:tailEnd/>
          </a:ln>
        </p:spPr>
      </p:pic>
      <p:pic>
        <p:nvPicPr>
          <p:cNvPr id="76804" name="Picture 6"/>
          <p:cNvPicPr>
            <a:picLocks noChangeAspect="1" noChangeArrowheads="1"/>
          </p:cNvPicPr>
          <p:nvPr/>
        </p:nvPicPr>
        <p:blipFill>
          <a:blip r:embed="rId4"/>
          <a:srcRect/>
          <a:stretch>
            <a:fillRect/>
          </a:stretch>
        </p:blipFill>
        <p:spPr bwMode="auto">
          <a:xfrm>
            <a:off x="5553075" y="1511300"/>
            <a:ext cx="3590925" cy="53467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42</a:t>
            </a:fld>
            <a:endParaRPr lang="en-US"/>
          </a:p>
        </p:txBody>
      </p:sp>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1" descr="44_22_veins_arteries-L.jpg"/>
          <p:cNvPicPr>
            <a:picLocks noChangeAspect="1"/>
          </p:cNvPicPr>
          <p:nvPr/>
        </p:nvPicPr>
        <p:blipFill>
          <a:blip r:embed="rId2"/>
          <a:srcRect/>
          <a:stretch>
            <a:fillRect/>
          </a:stretch>
        </p:blipFill>
        <p:spPr bwMode="auto">
          <a:xfrm>
            <a:off x="0" y="1143000"/>
            <a:ext cx="8547100" cy="4737100"/>
          </a:xfrm>
          <a:prstGeom prst="rect">
            <a:avLst/>
          </a:prstGeom>
          <a:noFill/>
          <a:ln w="9525">
            <a:noFill/>
            <a:miter lim="800000"/>
            <a:headEnd/>
            <a:tailEnd/>
          </a:ln>
        </p:spPr>
      </p:pic>
      <p:sp>
        <p:nvSpPr>
          <p:cNvPr id="3" name="TextBox 2"/>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43</a:t>
            </a:fld>
            <a:endParaRPr lang="en-US"/>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3962400" y="457200"/>
            <a:ext cx="213677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79875" name="Rectangle 3"/>
          <p:cNvSpPr>
            <a:spLocks noChangeArrowheads="1"/>
          </p:cNvSpPr>
          <p:nvPr/>
        </p:nvSpPr>
        <p:spPr bwMode="auto">
          <a:xfrm>
            <a:off x="376238" y="1060450"/>
            <a:ext cx="184150" cy="457200"/>
          </a:xfrm>
          <a:prstGeom prst="rect">
            <a:avLst/>
          </a:prstGeom>
          <a:noFill/>
          <a:ln w="9525">
            <a:noFill/>
            <a:miter lim="800000"/>
            <a:headEnd/>
            <a:tailEnd/>
          </a:ln>
        </p:spPr>
        <p:txBody>
          <a:bodyPr wrap="none">
            <a:prstTxWarp prst="textNoShape">
              <a:avLst/>
            </a:prstTxWarp>
            <a:spAutoFit/>
          </a:bodyPr>
          <a:lstStyle/>
          <a:p>
            <a:endParaRPr lang="es-ES_tradnl"/>
          </a:p>
        </p:txBody>
      </p:sp>
      <p:sp>
        <p:nvSpPr>
          <p:cNvPr id="79876" name="Rectangle 4"/>
          <p:cNvSpPr>
            <a:spLocks noChangeArrowheads="1"/>
          </p:cNvSpPr>
          <p:nvPr/>
        </p:nvSpPr>
        <p:spPr bwMode="auto">
          <a:xfrm>
            <a:off x="381000" y="1143000"/>
            <a:ext cx="8453438" cy="5262979"/>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dirty="0"/>
              <a:t>Diastole means “to expand”. Systole means “to contract” (Greek). </a:t>
            </a:r>
          </a:p>
          <a:p>
            <a:pPr marL="457200" indent="-457200">
              <a:buFont typeface="Times" charset="0"/>
              <a:buAutoNum type="arabicParenR"/>
            </a:pPr>
            <a:r>
              <a:rPr lang="en-US" dirty="0"/>
              <a:t> Cardiac Output = Heart </a:t>
            </a:r>
            <a:r>
              <a:rPr lang="en-US" dirty="0" err="1"/>
              <a:t>RateXStroke</a:t>
            </a:r>
            <a:r>
              <a:rPr lang="en-US" dirty="0"/>
              <a:t> Volume (please add units!)</a:t>
            </a:r>
            <a:endParaRPr lang="en-US" dirty="0" smtClean="0"/>
          </a:p>
          <a:p>
            <a:pPr marL="457200" indent="-457200">
              <a:buFont typeface="Times" charset="0"/>
              <a:buAutoNum type="arabicParenR"/>
            </a:pPr>
            <a:r>
              <a:rPr lang="en-US" dirty="0" smtClean="0"/>
              <a:t>Arteries and veins have </a:t>
            </a:r>
            <a:r>
              <a:rPr lang="en-US" dirty="0"/>
              <a:t>a) layer of connective tissue, </a:t>
            </a:r>
            <a:r>
              <a:rPr lang="en-US" dirty="0" err="1"/>
              <a:t>b</a:t>
            </a:r>
            <a:r>
              <a:rPr lang="en-US" dirty="0"/>
              <a:t>) a layer of smooth muscle, </a:t>
            </a:r>
            <a:r>
              <a:rPr lang="en-US" dirty="0" err="1"/>
              <a:t>c</a:t>
            </a:r>
            <a:r>
              <a:rPr lang="en-US" dirty="0"/>
              <a:t>) an endothelium</a:t>
            </a:r>
            <a:r>
              <a:rPr lang="en-US" dirty="0" smtClean="0"/>
              <a:t>.</a:t>
            </a:r>
          </a:p>
          <a:p>
            <a:pPr marL="457200" indent="-457200">
              <a:buFont typeface="Times" charset="0"/>
              <a:buAutoNum type="arabicParenR"/>
            </a:pPr>
            <a:r>
              <a:rPr lang="en-US" dirty="0" smtClean="0"/>
              <a:t>Capillaries just have endothelium.</a:t>
            </a:r>
          </a:p>
          <a:p>
            <a:pPr marL="457200" indent="-457200"/>
            <a:r>
              <a:rPr lang="en-US" dirty="0"/>
              <a:t>5</a:t>
            </a:r>
            <a:r>
              <a:rPr lang="en-US" dirty="0" smtClean="0"/>
              <a:t>) </a:t>
            </a:r>
            <a:r>
              <a:rPr lang="en-US" dirty="0"/>
              <a:t>Arteries carry blood from the ventricles to the body or lungs, are thick-walled and muscular, contain blood at high pressure</a:t>
            </a:r>
            <a:endParaRPr lang="en-US" dirty="0" smtClean="0"/>
          </a:p>
          <a:p>
            <a:pPr marL="457200" indent="-457200"/>
            <a:r>
              <a:rPr lang="en-US" dirty="0"/>
              <a:t>6</a:t>
            </a:r>
            <a:r>
              <a:rPr lang="en-US" dirty="0" smtClean="0"/>
              <a:t>) </a:t>
            </a:r>
            <a:r>
              <a:rPr lang="en-US" dirty="0"/>
              <a:t>Veins carry blood from the body or lungs back to atria, are thinner-walled and flaccid when empty, are under low-pressure and contain valves to prevent backflow.</a:t>
            </a:r>
          </a:p>
          <a:p>
            <a:pPr marL="457200" indent="-457200"/>
            <a:endParaRPr lang="en-US" dirty="0"/>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44</a:t>
            </a:fld>
            <a:endParaRPr lang="en-US"/>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ChangeArrowheads="1"/>
          </p:cNvSpPr>
          <p:nvPr/>
        </p:nvSpPr>
        <p:spPr bwMode="auto">
          <a:xfrm>
            <a:off x="2514600" y="228600"/>
            <a:ext cx="5410200" cy="830263"/>
          </a:xfrm>
          <a:prstGeom prst="rect">
            <a:avLst/>
          </a:prstGeom>
          <a:noFill/>
          <a:ln w="9525">
            <a:noFill/>
            <a:miter lim="800000"/>
            <a:headEnd/>
            <a:tailEnd/>
          </a:ln>
        </p:spPr>
        <p:txBody>
          <a:bodyPr>
            <a:prstTxWarp prst="textNoShape">
              <a:avLst/>
            </a:prstTxWarp>
            <a:spAutoFit/>
          </a:bodyPr>
          <a:lstStyle/>
          <a:p>
            <a:r>
              <a:rPr lang="en-US"/>
              <a:t>WHO DISCOVERED ALL THIS?</a:t>
            </a:r>
          </a:p>
          <a:p>
            <a:r>
              <a:rPr lang="en-US"/>
              <a:t> </a:t>
            </a:r>
          </a:p>
        </p:txBody>
      </p:sp>
      <p:sp>
        <p:nvSpPr>
          <p:cNvPr id="83971" name="Rectangle 3"/>
          <p:cNvSpPr>
            <a:spLocks noChangeArrowheads="1"/>
          </p:cNvSpPr>
          <p:nvPr/>
        </p:nvSpPr>
        <p:spPr bwMode="auto">
          <a:xfrm>
            <a:off x="3733800" y="990600"/>
            <a:ext cx="5410200" cy="830263"/>
          </a:xfrm>
          <a:prstGeom prst="rect">
            <a:avLst/>
          </a:prstGeom>
          <a:noFill/>
          <a:ln w="9525">
            <a:noFill/>
            <a:miter lim="800000"/>
            <a:headEnd/>
            <a:tailEnd/>
          </a:ln>
        </p:spPr>
        <p:txBody>
          <a:bodyPr>
            <a:prstTxWarp prst="textNoShape">
              <a:avLst/>
            </a:prstTxWarp>
            <a:spAutoFit/>
          </a:bodyPr>
          <a:lstStyle/>
          <a:p>
            <a:r>
              <a:rPr lang="en-US"/>
              <a:t>WILLIAM HARVEY (1578-1657)</a:t>
            </a:r>
          </a:p>
          <a:p>
            <a:r>
              <a:rPr lang="en-US"/>
              <a:t> </a:t>
            </a:r>
          </a:p>
        </p:txBody>
      </p:sp>
      <p:pic>
        <p:nvPicPr>
          <p:cNvPr id="83972" name="Picture 4" descr="William_Harvey_2.jpg"/>
          <p:cNvPicPr>
            <a:picLocks noChangeAspect="1"/>
          </p:cNvPicPr>
          <p:nvPr/>
        </p:nvPicPr>
        <p:blipFill>
          <a:blip r:embed="rId2"/>
          <a:srcRect/>
          <a:stretch>
            <a:fillRect/>
          </a:stretch>
        </p:blipFill>
        <p:spPr bwMode="auto">
          <a:xfrm>
            <a:off x="5257800" y="2133600"/>
            <a:ext cx="3397250" cy="4121150"/>
          </a:xfrm>
          <a:prstGeom prst="rect">
            <a:avLst/>
          </a:prstGeom>
          <a:noFill/>
          <a:ln w="9525">
            <a:noFill/>
            <a:miter lim="800000"/>
            <a:headEnd/>
            <a:tailEnd/>
          </a:ln>
        </p:spPr>
      </p:pic>
      <p:pic>
        <p:nvPicPr>
          <p:cNvPr id="83973" name="Picture 5" descr="019852403x.blood-circulation.1.jpg"/>
          <p:cNvPicPr>
            <a:picLocks noChangeAspect="1"/>
          </p:cNvPicPr>
          <p:nvPr/>
        </p:nvPicPr>
        <p:blipFill>
          <a:blip r:embed="rId3"/>
          <a:srcRect/>
          <a:stretch>
            <a:fillRect/>
          </a:stretch>
        </p:blipFill>
        <p:spPr bwMode="auto">
          <a:xfrm>
            <a:off x="381000" y="2006600"/>
            <a:ext cx="4591050" cy="48514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45</a:t>
            </a:fld>
            <a:endParaRPr lang="en-US"/>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46</a:t>
            </a:fld>
            <a:endParaRPr lang="en-US"/>
          </a:p>
        </p:txBody>
      </p:sp>
      <p:pic>
        <p:nvPicPr>
          <p:cNvPr id="3" name="Picture 5" descr="019852403x.blood-circulation.1.jpg"/>
          <p:cNvPicPr>
            <a:picLocks noChangeAspect="1"/>
          </p:cNvPicPr>
          <p:nvPr/>
        </p:nvPicPr>
        <p:blipFill>
          <a:blip r:embed="rId2"/>
          <a:srcRect/>
          <a:stretch>
            <a:fillRect/>
          </a:stretch>
        </p:blipFill>
        <p:spPr bwMode="auto">
          <a:xfrm>
            <a:off x="381000" y="-66820"/>
            <a:ext cx="6553200" cy="6924820"/>
          </a:xfrm>
          <a:prstGeom prst="rect">
            <a:avLst/>
          </a:prstGeom>
          <a:noFill/>
          <a:ln w="9525">
            <a:noFill/>
            <a:miter lim="800000"/>
            <a:headEnd/>
            <a:tailEnd/>
          </a:ln>
        </p:spPr>
      </p:pic>
      <p:sp>
        <p:nvSpPr>
          <p:cNvPr id="4" name="TextBox 3"/>
          <p:cNvSpPr txBox="1"/>
          <p:nvPr/>
        </p:nvSpPr>
        <p:spPr>
          <a:xfrm>
            <a:off x="4419600" y="1752600"/>
            <a:ext cx="4357354" cy="830997"/>
          </a:xfrm>
          <a:prstGeom prst="rect">
            <a:avLst/>
          </a:prstGeom>
          <a:noFill/>
        </p:spPr>
        <p:txBody>
          <a:bodyPr wrap="square" rtlCol="0">
            <a:spAutoFit/>
          </a:bodyPr>
          <a:lstStyle/>
          <a:p>
            <a:r>
              <a:rPr lang="en-US" dirty="0" smtClean="0"/>
              <a:t>You cannot push venous blood down the arm (why??)</a:t>
            </a:r>
            <a:endParaRPr lang="en-US" dirty="0"/>
          </a:p>
        </p:txBody>
      </p:sp>
      <p:sp>
        <p:nvSpPr>
          <p:cNvPr id="5" name="TextBox 4"/>
          <p:cNvSpPr txBox="1"/>
          <p:nvPr/>
        </p:nvSpPr>
        <p:spPr>
          <a:xfrm>
            <a:off x="6858000" y="3810000"/>
            <a:ext cx="2286000" cy="1200328"/>
          </a:xfrm>
          <a:prstGeom prst="rect">
            <a:avLst/>
          </a:prstGeom>
          <a:noFill/>
        </p:spPr>
        <p:txBody>
          <a:bodyPr wrap="square" rtlCol="0">
            <a:spAutoFit/>
          </a:bodyPr>
          <a:lstStyle/>
          <a:p>
            <a:r>
              <a:rPr lang="en-US" dirty="0" smtClean="0"/>
              <a:t>If you push it up the arm, it flows freely</a:t>
            </a:r>
            <a:endParaRPr lang="en-US" dirty="0"/>
          </a:p>
        </p:txBody>
      </p:sp>
      <p:sp>
        <p:nvSpPr>
          <p:cNvPr id="6" name="TextBox 5"/>
          <p:cNvSpPr txBox="1"/>
          <p:nvPr/>
        </p:nvSpPr>
        <p:spPr>
          <a:xfrm>
            <a:off x="6858000" y="381000"/>
            <a:ext cx="2743200" cy="830997"/>
          </a:xfrm>
          <a:prstGeom prst="rect">
            <a:avLst/>
          </a:prstGeom>
          <a:noFill/>
        </p:spPr>
        <p:txBody>
          <a:bodyPr wrap="square" rtlCol="0">
            <a:spAutoFit/>
          </a:bodyPr>
          <a:lstStyle/>
          <a:p>
            <a:r>
              <a:rPr lang="en-US" dirty="0" smtClean="0"/>
              <a:t>What are the bumps?</a:t>
            </a:r>
            <a:endParaRPr lang="en-US" dirty="0"/>
          </a:p>
        </p:txBody>
      </p:sp>
      <p:sp>
        <p:nvSpPr>
          <p:cNvPr id="7" name="TextBox 6"/>
          <p:cNvSpPr txBox="1"/>
          <p:nvPr/>
        </p:nvSpPr>
        <p:spPr>
          <a:xfrm>
            <a:off x="1447800" y="228600"/>
            <a:ext cx="3080891" cy="461665"/>
          </a:xfrm>
          <a:prstGeom prst="rect">
            <a:avLst/>
          </a:prstGeom>
          <a:noFill/>
        </p:spPr>
        <p:txBody>
          <a:bodyPr wrap="none" rtlCol="0">
            <a:spAutoFit/>
          </a:bodyPr>
          <a:lstStyle/>
          <a:p>
            <a:r>
              <a:rPr lang="en-US" dirty="0" smtClean="0"/>
              <a:t>Arteries are deeper</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p:cNvPicPr>
            <a:picLocks noChangeAspect="1" noChangeArrowheads="1"/>
          </p:cNvPicPr>
          <p:nvPr/>
        </p:nvPicPr>
        <p:blipFill>
          <a:blip r:embed="rId3"/>
          <a:srcRect/>
          <a:stretch>
            <a:fillRect/>
          </a:stretch>
        </p:blipFill>
        <p:spPr bwMode="auto">
          <a:xfrm>
            <a:off x="0" y="304800"/>
            <a:ext cx="4419600" cy="5715000"/>
          </a:xfrm>
          <a:prstGeom prst="rect">
            <a:avLst/>
          </a:prstGeom>
          <a:noFill/>
          <a:ln w="9525">
            <a:noFill/>
            <a:miter lim="800000"/>
            <a:headEnd/>
            <a:tailEnd/>
          </a:ln>
        </p:spPr>
      </p:pic>
      <p:sp>
        <p:nvSpPr>
          <p:cNvPr id="89091" name="Rectangle 4"/>
          <p:cNvSpPr>
            <a:spLocks noChangeArrowheads="1"/>
          </p:cNvSpPr>
          <p:nvPr/>
        </p:nvSpPr>
        <p:spPr bwMode="auto">
          <a:xfrm>
            <a:off x="4343400" y="0"/>
            <a:ext cx="4800600" cy="5568950"/>
          </a:xfrm>
          <a:prstGeom prst="rect">
            <a:avLst/>
          </a:prstGeom>
          <a:noFill/>
          <a:ln w="9525">
            <a:noFill/>
            <a:miter lim="800000"/>
            <a:headEnd/>
            <a:tailEnd/>
          </a:ln>
        </p:spPr>
        <p:txBody>
          <a:bodyPr>
            <a:prstTxWarp prst="textNoShape">
              <a:avLst/>
            </a:prstTxWarp>
            <a:spAutoFit/>
          </a:bodyPr>
          <a:lstStyle/>
          <a:p>
            <a:r>
              <a:rPr lang="en-US"/>
              <a:t>Fluids, such as blood, exert hydrostatic pressure. This is the pressure that drives fluids through a pipe. Remember that fluids flow always from areas of high pressure to areas of low pressure. Blood pressure is much greater in arteries than in veins and it is highest in arteries when the heart is in ventricular systole than when it is in diastole. But even during diastole there is significant blood pressure in arteries and blood continues to flow.  </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47</a:t>
            </a:fld>
            <a:endParaRPr lang="en-US"/>
          </a:p>
        </p:txBody>
      </p:sp>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0" y="685800"/>
            <a:ext cx="5257800" cy="6002338"/>
          </a:xfrm>
          <a:prstGeom prst="rect">
            <a:avLst/>
          </a:prstGeom>
          <a:noFill/>
          <a:ln w="9525">
            <a:noFill/>
            <a:miter lim="800000"/>
            <a:headEnd/>
            <a:tailEnd/>
          </a:ln>
        </p:spPr>
        <p:txBody>
          <a:bodyPr>
            <a:prstTxWarp prst="textNoShape">
              <a:avLst/>
            </a:prstTxWarp>
            <a:spAutoFit/>
          </a:bodyPr>
          <a:lstStyle/>
          <a:p>
            <a:r>
              <a:rPr lang="en-US"/>
              <a:t>In healthy humans at rest</a:t>
            </a:r>
          </a:p>
          <a:p>
            <a:endParaRPr lang="en-US"/>
          </a:p>
          <a:p>
            <a:r>
              <a:rPr lang="en-US"/>
              <a:t>Systolic blood pressure ≈ 120 mm Hg (mercury)</a:t>
            </a:r>
          </a:p>
          <a:p>
            <a:endParaRPr lang="en-US"/>
          </a:p>
          <a:p>
            <a:r>
              <a:rPr lang="en-US"/>
              <a:t>Diastolic blood pressure is less than 80 mm Hg</a:t>
            </a:r>
          </a:p>
          <a:p>
            <a:endParaRPr lang="en-US"/>
          </a:p>
          <a:p>
            <a:r>
              <a:rPr lang="en-US"/>
              <a:t>(but lower is better…).</a:t>
            </a:r>
          </a:p>
          <a:p>
            <a:endParaRPr lang="en-US"/>
          </a:p>
          <a:p>
            <a:r>
              <a:rPr lang="en-US"/>
              <a:t>Blood pressures above 130/80 should probably be considered a risk factor for hypertension (increased risk of strokes, heart attacks, heart failure, chronic kidney failure). Not good!</a:t>
            </a:r>
          </a:p>
        </p:txBody>
      </p:sp>
      <p:pic>
        <p:nvPicPr>
          <p:cNvPr id="91139" name="Picture 4"/>
          <p:cNvPicPr>
            <a:picLocks noChangeAspect="1" noChangeArrowheads="1"/>
          </p:cNvPicPr>
          <p:nvPr/>
        </p:nvPicPr>
        <p:blipFill>
          <a:blip r:embed="rId3"/>
          <a:srcRect/>
          <a:stretch>
            <a:fillRect/>
          </a:stretch>
        </p:blipFill>
        <p:spPr bwMode="auto">
          <a:xfrm>
            <a:off x="5410200" y="1219200"/>
            <a:ext cx="3470275" cy="424815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48</a:t>
            </a:fld>
            <a:endParaRPr lang="en-US"/>
          </a:p>
        </p:txBody>
      </p:sp>
    </p:spTree>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3048000" y="381000"/>
            <a:ext cx="213677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93187" name="Rectangle 3"/>
          <p:cNvSpPr>
            <a:spLocks noChangeArrowheads="1"/>
          </p:cNvSpPr>
          <p:nvPr/>
        </p:nvSpPr>
        <p:spPr bwMode="auto">
          <a:xfrm>
            <a:off x="844550" y="1171575"/>
            <a:ext cx="7918450" cy="3416320"/>
          </a:xfrm>
          <a:prstGeom prst="rect">
            <a:avLst/>
          </a:prstGeom>
          <a:noFill/>
          <a:ln w="9525">
            <a:noFill/>
            <a:miter lim="800000"/>
            <a:headEnd/>
            <a:tailEnd/>
          </a:ln>
        </p:spPr>
        <p:txBody>
          <a:bodyPr>
            <a:prstTxWarp prst="textNoShape">
              <a:avLst/>
            </a:prstTxWarp>
            <a:spAutoFit/>
          </a:bodyPr>
          <a:lstStyle/>
          <a:p>
            <a:r>
              <a:rPr lang="en-US" dirty="0">
                <a:solidFill>
                  <a:srgbClr val="FF0000"/>
                </a:solidFill>
              </a:rPr>
              <a:t>-Blood flows from areas of high hydrostatic pressure to areas of low hydrostatic pressure. </a:t>
            </a:r>
          </a:p>
          <a:p>
            <a:r>
              <a:rPr lang="en-US" dirty="0"/>
              <a:t>-Blood pressure in the aorta oscillates from being high during systole (≈ 120 mm Hg) to low during diastole (≈ 80 mm Hg).</a:t>
            </a:r>
          </a:p>
          <a:p>
            <a:r>
              <a:rPr lang="en-US" dirty="0">
                <a:solidFill>
                  <a:srgbClr val="FF0000"/>
                </a:solidFill>
              </a:rPr>
              <a:t>-Blood pressure is much higher in arteries than in veins.</a:t>
            </a:r>
          </a:p>
          <a:p>
            <a:r>
              <a:rPr lang="en-US" dirty="0"/>
              <a:t>-High blood pressure is a risk factor for increased cardiovascular diseases.</a:t>
            </a:r>
          </a:p>
        </p:txBody>
      </p:sp>
      <p:sp>
        <p:nvSpPr>
          <p:cNvPr id="4" name="TextBox 3"/>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49</a:t>
            </a:fld>
            <a:endParaRPr lang="en-US"/>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0" y="0"/>
            <a:ext cx="8510588" cy="457200"/>
          </a:xfrm>
          <a:prstGeom prst="rect">
            <a:avLst/>
          </a:prstGeom>
          <a:noFill/>
          <a:ln w="9525">
            <a:noFill/>
            <a:miter lim="800000"/>
            <a:headEnd/>
            <a:tailEnd/>
          </a:ln>
        </p:spPr>
        <p:txBody>
          <a:bodyPr wrap="none">
            <a:prstTxWarp prst="textNoShape">
              <a:avLst/>
            </a:prstTxWarp>
            <a:spAutoFit/>
          </a:bodyPr>
          <a:lstStyle/>
          <a:p>
            <a:r>
              <a:rPr lang="en-US"/>
              <a:t>Blood is a connective tissue with cells suspended in plasma.</a:t>
            </a:r>
          </a:p>
        </p:txBody>
      </p:sp>
      <p:pic>
        <p:nvPicPr>
          <p:cNvPr id="95235" name="Picture 3"/>
          <p:cNvPicPr>
            <a:picLocks noChangeAspect="1" noChangeArrowheads="1"/>
          </p:cNvPicPr>
          <p:nvPr/>
        </p:nvPicPr>
        <p:blipFill>
          <a:blip r:embed="rId3"/>
          <a:srcRect/>
          <a:stretch>
            <a:fillRect/>
          </a:stretch>
        </p:blipFill>
        <p:spPr bwMode="auto">
          <a:xfrm>
            <a:off x="0" y="1371600"/>
            <a:ext cx="9191625" cy="5181600"/>
          </a:xfrm>
          <a:prstGeom prst="rect">
            <a:avLst/>
          </a:prstGeom>
          <a:noFill/>
          <a:ln w="9525">
            <a:noFill/>
            <a:miter lim="800000"/>
            <a:headEnd/>
            <a:tailEnd/>
          </a:ln>
        </p:spPr>
      </p:pic>
      <p:sp>
        <p:nvSpPr>
          <p:cNvPr id="95236" name="Rectangle 4"/>
          <p:cNvSpPr>
            <a:spLocks noChangeArrowheads="1"/>
          </p:cNvSpPr>
          <p:nvPr/>
        </p:nvSpPr>
        <p:spPr bwMode="auto">
          <a:xfrm>
            <a:off x="990600" y="2057400"/>
            <a:ext cx="806450" cy="457200"/>
          </a:xfrm>
          <a:prstGeom prst="rect">
            <a:avLst/>
          </a:prstGeom>
          <a:noFill/>
          <a:ln w="9525">
            <a:noFill/>
            <a:miter lim="800000"/>
            <a:headEnd/>
            <a:tailEnd/>
          </a:ln>
        </p:spPr>
        <p:txBody>
          <a:bodyPr wrap="none">
            <a:prstTxWarp prst="textNoShape">
              <a:avLst/>
            </a:prstTxWarp>
            <a:spAutoFit/>
          </a:bodyPr>
          <a:lstStyle/>
          <a:p>
            <a:r>
              <a:rPr lang="en-US"/>
              <a:t>90%</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50</a:t>
            </a:fld>
            <a:endParaRPr lang="en-US"/>
          </a:p>
        </p:txBody>
      </p:sp>
    </p:spTree>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51</a:t>
            </a:fld>
            <a:endParaRPr lang="en-US"/>
          </a:p>
        </p:txBody>
      </p:sp>
      <p:pic>
        <p:nvPicPr>
          <p:cNvPr id="3" name="Picture 3"/>
          <p:cNvPicPr>
            <a:picLocks noChangeAspect="1" noChangeArrowheads="1"/>
          </p:cNvPicPr>
          <p:nvPr/>
        </p:nvPicPr>
        <p:blipFill>
          <a:blip r:embed="rId2"/>
          <a:srcRect/>
          <a:stretch>
            <a:fillRect/>
          </a:stretch>
        </p:blipFill>
        <p:spPr bwMode="auto">
          <a:xfrm>
            <a:off x="2819400" y="0"/>
            <a:ext cx="12165386" cy="68580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52</a:t>
            </a:fld>
            <a:endParaRPr lang="en-US"/>
          </a:p>
        </p:txBody>
      </p:sp>
      <p:pic>
        <p:nvPicPr>
          <p:cNvPr id="3" name="Picture 3"/>
          <p:cNvPicPr>
            <a:picLocks noChangeAspect="1" noChangeArrowheads="1"/>
          </p:cNvPicPr>
          <p:nvPr/>
        </p:nvPicPr>
        <p:blipFill>
          <a:blip r:embed="rId2"/>
          <a:srcRect/>
          <a:stretch>
            <a:fillRect/>
          </a:stretch>
        </p:blipFill>
        <p:spPr bwMode="auto">
          <a:xfrm>
            <a:off x="-5105400" y="0"/>
            <a:ext cx="12165386" cy="68580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3505200" y="228600"/>
            <a:ext cx="1814513" cy="457200"/>
          </a:xfrm>
          <a:prstGeom prst="rect">
            <a:avLst/>
          </a:prstGeom>
          <a:noFill/>
          <a:ln w="9525">
            <a:noFill/>
            <a:miter lim="800000"/>
            <a:headEnd/>
            <a:tailEnd/>
          </a:ln>
        </p:spPr>
        <p:txBody>
          <a:bodyPr wrap="none">
            <a:prstTxWarp prst="textNoShape">
              <a:avLst/>
            </a:prstTxWarp>
            <a:spAutoFit/>
          </a:bodyPr>
          <a:lstStyle/>
          <a:p>
            <a:r>
              <a:rPr lang="en-US" dirty="0" err="1"/>
              <a:t>Hematocrit</a:t>
            </a:r>
            <a:endParaRPr lang="en-US" dirty="0"/>
          </a:p>
        </p:txBody>
      </p:sp>
      <p:pic>
        <p:nvPicPr>
          <p:cNvPr id="97283" name="Picture 3"/>
          <p:cNvPicPr>
            <a:picLocks noChangeAspect="1" noChangeArrowheads="1"/>
          </p:cNvPicPr>
          <p:nvPr/>
        </p:nvPicPr>
        <p:blipFill>
          <a:blip r:embed="rId3"/>
          <a:srcRect/>
          <a:stretch>
            <a:fillRect/>
          </a:stretch>
        </p:blipFill>
        <p:spPr bwMode="auto">
          <a:xfrm>
            <a:off x="1600200" y="762000"/>
            <a:ext cx="5638800" cy="5273675"/>
          </a:xfrm>
          <a:prstGeom prst="rect">
            <a:avLst/>
          </a:prstGeom>
          <a:noFill/>
          <a:ln w="9525">
            <a:noFill/>
            <a:miter lim="800000"/>
            <a:headEnd/>
            <a:tailEnd/>
          </a:ln>
        </p:spPr>
      </p:pic>
      <p:sp>
        <p:nvSpPr>
          <p:cNvPr id="97284" name="Rectangle 5"/>
          <p:cNvSpPr>
            <a:spLocks noChangeArrowheads="1"/>
          </p:cNvSpPr>
          <p:nvPr/>
        </p:nvSpPr>
        <p:spPr bwMode="auto">
          <a:xfrm>
            <a:off x="3810000" y="2209800"/>
            <a:ext cx="1692275" cy="822325"/>
          </a:xfrm>
          <a:prstGeom prst="rect">
            <a:avLst/>
          </a:prstGeom>
          <a:noFill/>
          <a:ln w="9525">
            <a:noFill/>
            <a:miter lim="800000"/>
            <a:headEnd/>
            <a:tailEnd/>
          </a:ln>
        </p:spPr>
        <p:txBody>
          <a:bodyPr wrap="none">
            <a:prstTxWarp prst="textNoShape">
              <a:avLst/>
            </a:prstTxWarp>
            <a:spAutoFit/>
          </a:bodyPr>
          <a:lstStyle/>
          <a:p>
            <a:r>
              <a:rPr lang="en-US" b="1">
                <a:solidFill>
                  <a:schemeClr val="bg1"/>
                </a:solidFill>
              </a:rPr>
              <a:t>Spin in</a:t>
            </a:r>
          </a:p>
          <a:p>
            <a:r>
              <a:rPr lang="en-US" b="1">
                <a:solidFill>
                  <a:schemeClr val="bg1"/>
                </a:solidFill>
              </a:rPr>
              <a:t>centrifuge</a:t>
            </a:r>
            <a:endParaRPr lang="en-US"/>
          </a:p>
        </p:txBody>
      </p:sp>
      <p:sp>
        <p:nvSpPr>
          <p:cNvPr id="97285" name="Line 6"/>
          <p:cNvSpPr>
            <a:spLocks noChangeShapeType="1"/>
          </p:cNvSpPr>
          <p:nvPr/>
        </p:nvSpPr>
        <p:spPr bwMode="auto">
          <a:xfrm>
            <a:off x="3505200" y="2590800"/>
            <a:ext cx="2362200" cy="0"/>
          </a:xfrm>
          <a:prstGeom prst="line">
            <a:avLst/>
          </a:prstGeom>
          <a:noFill/>
          <a:ln w="25400">
            <a:solidFill>
              <a:schemeClr val="bg1"/>
            </a:solidFill>
            <a:round/>
            <a:headEnd/>
            <a:tailEnd type="arrow" w="med" len="med"/>
          </a:ln>
        </p:spPr>
        <p:txBody>
          <a:bodyPr wrap="none" anchor="ctr">
            <a:prstTxWarp prst="textNoShape">
              <a:avLst/>
            </a:prstTxWarp>
          </a:bodyPr>
          <a:lstStyle/>
          <a:p>
            <a:endParaRPr lang="es-ES_tradnl"/>
          </a:p>
        </p:txBody>
      </p:sp>
      <p:sp>
        <p:nvSpPr>
          <p:cNvPr id="6" name="Rectangle 2"/>
          <p:cNvSpPr>
            <a:spLocks noChangeArrowheads="1"/>
          </p:cNvSpPr>
          <p:nvPr/>
        </p:nvSpPr>
        <p:spPr bwMode="auto">
          <a:xfrm>
            <a:off x="1066800" y="6172200"/>
            <a:ext cx="6550441" cy="461665"/>
          </a:xfrm>
          <a:prstGeom prst="rect">
            <a:avLst/>
          </a:prstGeom>
          <a:noFill/>
          <a:ln w="9525">
            <a:noFill/>
            <a:miter lim="800000"/>
            <a:headEnd/>
            <a:tailEnd/>
          </a:ln>
        </p:spPr>
        <p:txBody>
          <a:bodyPr wrap="none">
            <a:prstTxWarp prst="textNoShape">
              <a:avLst/>
            </a:prstTxWarp>
            <a:spAutoFit/>
          </a:bodyPr>
          <a:lstStyle/>
          <a:p>
            <a:r>
              <a:rPr lang="en-US" dirty="0" err="1" smtClean="0"/>
              <a:t>Hematocrit</a:t>
            </a:r>
            <a:r>
              <a:rPr lang="en-US" dirty="0" smtClean="0"/>
              <a:t> = 100x(cell volume/total volume)</a:t>
            </a:r>
            <a:endParaRPr lang="en-US" dirty="0"/>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53</a:t>
            </a:fld>
            <a:endParaRPr lang="en-US"/>
          </a:p>
        </p:txBody>
      </p:sp>
    </p:spTree>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228600"/>
            <a:ext cx="7848600" cy="1200328"/>
          </a:xfrm>
          <a:prstGeom prst="rect">
            <a:avLst/>
          </a:prstGeom>
          <a:noFill/>
        </p:spPr>
        <p:txBody>
          <a:bodyPr wrap="square" rtlCol="0">
            <a:spAutoFit/>
          </a:bodyPr>
          <a:lstStyle/>
          <a:p>
            <a:r>
              <a:rPr lang="es-ES_tradnl" dirty="0" err="1" smtClean="0"/>
              <a:t>Hematocrit</a:t>
            </a:r>
            <a:r>
              <a:rPr lang="es-ES_tradnl" dirty="0" smtClean="0"/>
              <a:t> can be </a:t>
            </a:r>
            <a:r>
              <a:rPr lang="es-ES_tradnl" dirty="0" err="1" smtClean="0"/>
              <a:t>used</a:t>
            </a:r>
            <a:r>
              <a:rPr lang="es-ES_tradnl" dirty="0" smtClean="0"/>
              <a:t> </a:t>
            </a:r>
            <a:r>
              <a:rPr lang="es-ES_tradnl" dirty="0" err="1" smtClean="0"/>
              <a:t>to</a:t>
            </a:r>
            <a:r>
              <a:rPr lang="es-ES_tradnl" dirty="0" smtClean="0"/>
              <a:t> </a:t>
            </a:r>
            <a:r>
              <a:rPr lang="es-ES_tradnl" dirty="0" err="1" smtClean="0"/>
              <a:t>measure</a:t>
            </a:r>
            <a:r>
              <a:rPr lang="es-ES_tradnl" dirty="0" smtClean="0"/>
              <a:t> </a:t>
            </a:r>
            <a:r>
              <a:rPr lang="es-ES_tradnl" dirty="0" err="1" smtClean="0"/>
              <a:t>the</a:t>
            </a:r>
            <a:r>
              <a:rPr lang="es-ES_tradnl" dirty="0" smtClean="0"/>
              <a:t> </a:t>
            </a:r>
            <a:r>
              <a:rPr lang="es-ES_tradnl" dirty="0" err="1" smtClean="0"/>
              <a:t>concentration</a:t>
            </a:r>
            <a:r>
              <a:rPr lang="es-ES_tradnl" dirty="0" smtClean="0"/>
              <a:t> </a:t>
            </a:r>
            <a:r>
              <a:rPr lang="es-ES_tradnl" dirty="0" err="1" smtClean="0"/>
              <a:t>of</a:t>
            </a:r>
            <a:r>
              <a:rPr lang="es-ES_tradnl" dirty="0" smtClean="0"/>
              <a:t> red </a:t>
            </a:r>
            <a:r>
              <a:rPr lang="es-ES_tradnl" dirty="0" err="1" smtClean="0"/>
              <a:t>blood</a:t>
            </a:r>
            <a:r>
              <a:rPr lang="es-ES_tradnl" dirty="0" smtClean="0"/>
              <a:t> </a:t>
            </a:r>
            <a:r>
              <a:rPr lang="es-ES_tradnl" dirty="0" err="1" smtClean="0"/>
              <a:t>cells</a:t>
            </a:r>
            <a:r>
              <a:rPr lang="es-ES_tradnl" dirty="0" smtClean="0"/>
              <a:t> </a:t>
            </a:r>
            <a:r>
              <a:rPr lang="es-ES_tradnl" dirty="0" err="1" smtClean="0"/>
              <a:t>and</a:t>
            </a:r>
            <a:r>
              <a:rPr lang="es-ES_tradnl" dirty="0" smtClean="0"/>
              <a:t> </a:t>
            </a:r>
            <a:r>
              <a:rPr lang="es-ES_tradnl" dirty="0" err="1" smtClean="0"/>
              <a:t>therefore</a:t>
            </a:r>
            <a:r>
              <a:rPr lang="es-ES_tradnl" dirty="0" smtClean="0"/>
              <a:t> </a:t>
            </a:r>
            <a:r>
              <a:rPr lang="es-ES_tradnl" dirty="0" err="1" smtClean="0"/>
              <a:t>to</a:t>
            </a:r>
            <a:r>
              <a:rPr lang="es-ES_tradnl" dirty="0" smtClean="0"/>
              <a:t> </a:t>
            </a:r>
            <a:r>
              <a:rPr lang="es-ES_tradnl" dirty="0" err="1" smtClean="0"/>
              <a:t>diagnose</a:t>
            </a:r>
            <a:r>
              <a:rPr lang="es-ES_tradnl" dirty="0" smtClean="0"/>
              <a:t> anemia (anemia </a:t>
            </a:r>
            <a:r>
              <a:rPr lang="es-ES_tradnl" dirty="0" err="1" smtClean="0"/>
              <a:t>means</a:t>
            </a:r>
            <a:r>
              <a:rPr lang="es-ES_tradnl" dirty="0" smtClean="0"/>
              <a:t> </a:t>
            </a:r>
            <a:r>
              <a:rPr lang="es-ES_tradnl" dirty="0" err="1" smtClean="0"/>
              <a:t>low</a:t>
            </a:r>
            <a:r>
              <a:rPr lang="es-ES_tradnl" dirty="0" smtClean="0"/>
              <a:t> </a:t>
            </a:r>
            <a:r>
              <a:rPr lang="es-ES_tradnl" dirty="0" err="1" smtClean="0"/>
              <a:t>content</a:t>
            </a:r>
            <a:r>
              <a:rPr lang="es-ES_tradnl" dirty="0" smtClean="0"/>
              <a:t> </a:t>
            </a:r>
            <a:r>
              <a:rPr lang="es-ES_tradnl" dirty="0" err="1" smtClean="0"/>
              <a:t>of</a:t>
            </a:r>
            <a:r>
              <a:rPr lang="es-ES_tradnl" dirty="0" smtClean="0"/>
              <a:t> </a:t>
            </a:r>
            <a:r>
              <a:rPr lang="es-ES_tradnl" dirty="0" err="1" smtClean="0"/>
              <a:t>hemoglobin</a:t>
            </a:r>
            <a:r>
              <a:rPr lang="es-ES_tradnl" dirty="0" smtClean="0"/>
              <a:t> in </a:t>
            </a:r>
            <a:r>
              <a:rPr lang="es-ES_tradnl" dirty="0" err="1" smtClean="0"/>
              <a:t>blood</a:t>
            </a:r>
            <a:r>
              <a:rPr lang="es-ES_tradnl" dirty="0" smtClean="0"/>
              <a:t>).</a:t>
            </a:r>
            <a:endParaRPr lang="es-ES_tradnl" dirty="0"/>
          </a:p>
        </p:txBody>
      </p:sp>
      <p:pic>
        <p:nvPicPr>
          <p:cNvPr id="3" name="Picture 2"/>
          <p:cNvPicPr>
            <a:picLocks noChangeAspect="1"/>
          </p:cNvPicPr>
          <p:nvPr/>
        </p:nvPicPr>
        <p:blipFill>
          <a:blip r:embed="rId2"/>
          <a:stretch>
            <a:fillRect/>
          </a:stretch>
        </p:blipFill>
        <p:spPr>
          <a:xfrm>
            <a:off x="1905000" y="1663349"/>
            <a:ext cx="5638800" cy="4704192"/>
          </a:xfrm>
          <a:prstGeom prst="rect">
            <a:avLst/>
          </a:prstGeom>
        </p:spPr>
      </p:pic>
      <p:sp>
        <p:nvSpPr>
          <p:cNvPr id="5" name="TextBox 4"/>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54</a:t>
            </a:fld>
            <a:endParaRPr lang="en-US"/>
          </a:p>
        </p:txBody>
      </p:sp>
    </p:spTree>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ChangeArrowheads="1"/>
          </p:cNvSpPr>
          <p:nvPr/>
        </p:nvSpPr>
        <p:spPr bwMode="auto">
          <a:xfrm>
            <a:off x="304800" y="304801"/>
            <a:ext cx="8534400" cy="830997"/>
          </a:xfrm>
          <a:prstGeom prst="rect">
            <a:avLst/>
          </a:prstGeom>
          <a:noFill/>
          <a:ln w="9525">
            <a:noFill/>
            <a:miter lim="800000"/>
            <a:headEnd/>
            <a:tailEnd/>
          </a:ln>
        </p:spPr>
        <p:txBody>
          <a:bodyPr wrap="square">
            <a:prstTxWarp prst="textNoShape">
              <a:avLst/>
            </a:prstTxWarp>
            <a:spAutoFit/>
          </a:bodyPr>
          <a:lstStyle/>
          <a:p>
            <a:r>
              <a:rPr lang="en-US" dirty="0"/>
              <a:t>The red-blood cells of mammals lack a </a:t>
            </a:r>
            <a:r>
              <a:rPr lang="en-US" dirty="0" smtClean="0"/>
              <a:t>nucleus (indeed they lack all organelles) </a:t>
            </a:r>
            <a:endParaRPr lang="en-US" dirty="0"/>
          </a:p>
        </p:txBody>
      </p:sp>
      <p:pic>
        <p:nvPicPr>
          <p:cNvPr id="99331" name="Picture 3"/>
          <p:cNvPicPr>
            <a:picLocks noChangeAspect="1" noChangeArrowheads="1"/>
          </p:cNvPicPr>
          <p:nvPr/>
        </p:nvPicPr>
        <p:blipFill>
          <a:blip r:embed="rId3"/>
          <a:srcRect/>
          <a:stretch>
            <a:fillRect/>
          </a:stretch>
        </p:blipFill>
        <p:spPr bwMode="auto">
          <a:xfrm>
            <a:off x="6172200" y="4343400"/>
            <a:ext cx="2527300" cy="2133600"/>
          </a:xfrm>
          <a:prstGeom prst="rect">
            <a:avLst/>
          </a:prstGeom>
          <a:noFill/>
          <a:ln w="9525">
            <a:noFill/>
            <a:miter lim="800000"/>
            <a:headEnd/>
            <a:tailEnd/>
          </a:ln>
        </p:spPr>
      </p:pic>
      <p:pic>
        <p:nvPicPr>
          <p:cNvPr id="99332" name="Picture 4"/>
          <p:cNvPicPr>
            <a:picLocks noChangeAspect="1" noChangeArrowheads="1"/>
          </p:cNvPicPr>
          <p:nvPr/>
        </p:nvPicPr>
        <p:blipFill>
          <a:blip r:embed="rId4"/>
          <a:srcRect/>
          <a:stretch>
            <a:fillRect/>
          </a:stretch>
        </p:blipFill>
        <p:spPr bwMode="auto">
          <a:xfrm>
            <a:off x="304800" y="1143000"/>
            <a:ext cx="2654300" cy="3429000"/>
          </a:xfrm>
          <a:prstGeom prst="rect">
            <a:avLst/>
          </a:prstGeom>
          <a:noFill/>
          <a:ln w="9525">
            <a:noFill/>
            <a:miter lim="800000"/>
            <a:headEnd/>
            <a:tailEnd/>
          </a:ln>
        </p:spPr>
      </p:pic>
      <p:pic>
        <p:nvPicPr>
          <p:cNvPr id="99333" name="Picture 5"/>
          <p:cNvPicPr>
            <a:picLocks noChangeAspect="1" noChangeArrowheads="1"/>
          </p:cNvPicPr>
          <p:nvPr/>
        </p:nvPicPr>
        <p:blipFill>
          <a:blip r:embed="rId5"/>
          <a:srcRect/>
          <a:stretch>
            <a:fillRect/>
          </a:stretch>
        </p:blipFill>
        <p:spPr bwMode="auto">
          <a:xfrm>
            <a:off x="3048000" y="1143000"/>
            <a:ext cx="2603500" cy="3429000"/>
          </a:xfrm>
          <a:prstGeom prst="rect">
            <a:avLst/>
          </a:prstGeom>
          <a:noFill/>
          <a:ln w="9525">
            <a:noFill/>
            <a:miter lim="800000"/>
            <a:headEnd/>
            <a:tailEnd/>
          </a:ln>
        </p:spPr>
      </p:pic>
      <p:pic>
        <p:nvPicPr>
          <p:cNvPr id="99334" name="Picture 7"/>
          <p:cNvPicPr>
            <a:picLocks noChangeAspect="1" noChangeArrowheads="1"/>
          </p:cNvPicPr>
          <p:nvPr/>
        </p:nvPicPr>
        <p:blipFill>
          <a:blip r:embed="rId6"/>
          <a:srcRect/>
          <a:stretch>
            <a:fillRect/>
          </a:stretch>
        </p:blipFill>
        <p:spPr bwMode="auto">
          <a:xfrm>
            <a:off x="5657850" y="1447800"/>
            <a:ext cx="3486150" cy="2363788"/>
          </a:xfrm>
          <a:prstGeom prst="rect">
            <a:avLst/>
          </a:prstGeom>
          <a:noFill/>
          <a:ln w="9525">
            <a:noFill/>
            <a:miter lim="800000"/>
            <a:headEnd/>
            <a:tailEnd/>
          </a:ln>
        </p:spPr>
      </p:pic>
      <p:sp>
        <p:nvSpPr>
          <p:cNvPr id="99335" name="Line 8"/>
          <p:cNvSpPr>
            <a:spLocks noChangeShapeType="1"/>
          </p:cNvSpPr>
          <p:nvPr/>
        </p:nvSpPr>
        <p:spPr bwMode="auto">
          <a:xfrm flipH="1">
            <a:off x="6172200" y="3352800"/>
            <a:ext cx="1066800" cy="990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99336" name="Line 9"/>
          <p:cNvSpPr>
            <a:spLocks noChangeShapeType="1"/>
          </p:cNvSpPr>
          <p:nvPr/>
        </p:nvSpPr>
        <p:spPr bwMode="auto">
          <a:xfrm>
            <a:off x="7772400" y="3429000"/>
            <a:ext cx="838200" cy="914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99337" name="Rectangle 10"/>
          <p:cNvSpPr>
            <a:spLocks noChangeArrowheads="1"/>
          </p:cNvSpPr>
          <p:nvPr/>
        </p:nvSpPr>
        <p:spPr bwMode="auto">
          <a:xfrm>
            <a:off x="762000" y="4724400"/>
            <a:ext cx="749300" cy="457200"/>
          </a:xfrm>
          <a:prstGeom prst="rect">
            <a:avLst/>
          </a:prstGeom>
          <a:noFill/>
          <a:ln w="9525">
            <a:noFill/>
            <a:miter lim="800000"/>
            <a:headEnd/>
            <a:tailEnd/>
          </a:ln>
        </p:spPr>
        <p:txBody>
          <a:bodyPr wrap="none">
            <a:prstTxWarp prst="textNoShape">
              <a:avLst/>
            </a:prstTxWarp>
            <a:spAutoFit/>
          </a:bodyPr>
          <a:lstStyle/>
          <a:p>
            <a:r>
              <a:rPr lang="en-US"/>
              <a:t>fish</a:t>
            </a:r>
          </a:p>
        </p:txBody>
      </p:sp>
      <p:sp>
        <p:nvSpPr>
          <p:cNvPr id="99338" name="Rectangle 11"/>
          <p:cNvSpPr>
            <a:spLocks noChangeArrowheads="1"/>
          </p:cNvSpPr>
          <p:nvPr/>
        </p:nvSpPr>
        <p:spPr bwMode="auto">
          <a:xfrm>
            <a:off x="3810000" y="4724400"/>
            <a:ext cx="776288" cy="457200"/>
          </a:xfrm>
          <a:prstGeom prst="rect">
            <a:avLst/>
          </a:prstGeom>
          <a:noFill/>
          <a:ln w="9525">
            <a:noFill/>
            <a:miter lim="800000"/>
            <a:headEnd/>
            <a:tailEnd/>
          </a:ln>
        </p:spPr>
        <p:txBody>
          <a:bodyPr wrap="none">
            <a:prstTxWarp prst="textNoShape">
              <a:avLst/>
            </a:prstTxWarp>
            <a:spAutoFit/>
          </a:bodyPr>
          <a:lstStyle/>
          <a:p>
            <a:r>
              <a:rPr lang="en-US"/>
              <a:t>bird</a:t>
            </a:r>
          </a:p>
        </p:txBody>
      </p:sp>
      <p:sp>
        <p:nvSpPr>
          <p:cNvPr id="99339" name="Rectangle 12"/>
          <p:cNvSpPr>
            <a:spLocks noChangeArrowheads="1"/>
          </p:cNvSpPr>
          <p:nvPr/>
        </p:nvSpPr>
        <p:spPr bwMode="auto">
          <a:xfrm>
            <a:off x="6629400" y="838200"/>
            <a:ext cx="1290638" cy="457200"/>
          </a:xfrm>
          <a:prstGeom prst="rect">
            <a:avLst/>
          </a:prstGeom>
          <a:noFill/>
          <a:ln w="9525">
            <a:noFill/>
            <a:miter lim="800000"/>
            <a:headEnd/>
            <a:tailEnd/>
          </a:ln>
        </p:spPr>
        <p:txBody>
          <a:bodyPr wrap="none">
            <a:prstTxWarp prst="textNoShape">
              <a:avLst/>
            </a:prstTxWarp>
            <a:spAutoFit/>
          </a:bodyPr>
          <a:lstStyle/>
          <a:p>
            <a:r>
              <a:rPr lang="en-US"/>
              <a:t>mammal</a:t>
            </a:r>
          </a:p>
        </p:txBody>
      </p:sp>
      <p:sp>
        <p:nvSpPr>
          <p:cNvPr id="99340" name="Rectangle 13"/>
          <p:cNvSpPr>
            <a:spLocks noChangeArrowheads="1"/>
          </p:cNvSpPr>
          <p:nvPr/>
        </p:nvSpPr>
        <p:spPr bwMode="auto">
          <a:xfrm>
            <a:off x="2209800" y="5105400"/>
            <a:ext cx="1155700" cy="457200"/>
          </a:xfrm>
          <a:prstGeom prst="rect">
            <a:avLst/>
          </a:prstGeom>
          <a:noFill/>
          <a:ln w="9525">
            <a:noFill/>
            <a:miter lim="800000"/>
            <a:headEnd/>
            <a:tailEnd/>
          </a:ln>
        </p:spPr>
        <p:txBody>
          <a:bodyPr wrap="none">
            <a:prstTxWarp prst="textNoShape">
              <a:avLst/>
            </a:prstTxWarp>
            <a:spAutoFit/>
          </a:bodyPr>
          <a:lstStyle/>
          <a:p>
            <a:r>
              <a:rPr lang="en-US"/>
              <a:t>Why??</a:t>
            </a:r>
          </a:p>
        </p:txBody>
      </p:sp>
      <p:sp>
        <p:nvSpPr>
          <p:cNvPr id="59406" name="Rectangle 14"/>
          <p:cNvSpPr>
            <a:spLocks noChangeArrowheads="1"/>
          </p:cNvSpPr>
          <p:nvPr/>
        </p:nvSpPr>
        <p:spPr bwMode="auto">
          <a:xfrm>
            <a:off x="0" y="5489575"/>
            <a:ext cx="6096000" cy="1187450"/>
          </a:xfrm>
          <a:prstGeom prst="rect">
            <a:avLst/>
          </a:prstGeom>
          <a:noFill/>
          <a:ln w="9525">
            <a:noFill/>
            <a:miter lim="800000"/>
            <a:headEnd/>
            <a:tailEnd/>
          </a:ln>
        </p:spPr>
        <p:txBody>
          <a:bodyPr>
            <a:prstTxWarp prst="textNoShape">
              <a:avLst/>
            </a:prstTxWarp>
            <a:spAutoFit/>
          </a:bodyPr>
          <a:lstStyle/>
          <a:p>
            <a:r>
              <a:rPr lang="en-US"/>
              <a:t>Maybe because without a nucleus they can carry more hemoglobin. What is the tradeoff?</a:t>
            </a:r>
          </a:p>
        </p:txBody>
      </p:sp>
      <p:sp>
        <p:nvSpPr>
          <p:cNvPr id="14" name="Slide Number Placeholder 13"/>
          <p:cNvSpPr>
            <a:spLocks noGrp="1"/>
          </p:cNvSpPr>
          <p:nvPr>
            <p:ph type="sldNum" sz="quarter" idx="12"/>
          </p:nvPr>
        </p:nvSpPr>
        <p:spPr/>
        <p:txBody>
          <a:bodyPr/>
          <a:lstStyle/>
          <a:p>
            <a:pPr>
              <a:defRPr/>
            </a:pPr>
            <a:fld id="{59ECC4B8-00D0-2E49-8EF6-DB5B34B8BC13}" type="slidenum">
              <a:rPr lang="en-US" smtClean="0"/>
              <a:pPr>
                <a:defRPr/>
              </a:pPr>
              <a:t>55</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940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6"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56</a:t>
            </a:fld>
            <a:endParaRPr lang="en-US"/>
          </a:p>
        </p:txBody>
      </p:sp>
      <p:sp>
        <p:nvSpPr>
          <p:cNvPr id="3" name="TextBox 2"/>
          <p:cNvSpPr txBox="1"/>
          <p:nvPr/>
        </p:nvSpPr>
        <p:spPr>
          <a:xfrm>
            <a:off x="762000" y="914400"/>
            <a:ext cx="7696200" cy="4154983"/>
          </a:xfrm>
          <a:prstGeom prst="rect">
            <a:avLst/>
          </a:prstGeom>
          <a:noFill/>
        </p:spPr>
        <p:txBody>
          <a:bodyPr wrap="square" rtlCol="0">
            <a:spAutoFit/>
          </a:bodyPr>
          <a:lstStyle/>
          <a:p>
            <a:r>
              <a:rPr lang="en-US" dirty="0" smtClean="0"/>
              <a:t>Red blood cells lack mitochondria. This means that they rely on _______________  to fuel their metabolism</a:t>
            </a:r>
          </a:p>
          <a:p>
            <a:endParaRPr lang="en-US" dirty="0" smtClean="0"/>
          </a:p>
          <a:p>
            <a:pPr marL="457200" indent="-457200">
              <a:buAutoNum type="alphaUcParenR"/>
            </a:pPr>
            <a:r>
              <a:rPr lang="en-US" dirty="0" smtClean="0"/>
              <a:t>Aerobic respiration</a:t>
            </a:r>
          </a:p>
          <a:p>
            <a:pPr marL="457200" indent="-457200">
              <a:buAutoNum type="alphaUcParenR"/>
            </a:pPr>
            <a:r>
              <a:rPr lang="en-US" dirty="0" smtClean="0"/>
              <a:t>Lipid catabolism</a:t>
            </a:r>
          </a:p>
          <a:p>
            <a:pPr marL="457200" indent="-457200">
              <a:buAutoNum type="alphaUcParenR"/>
            </a:pPr>
            <a:r>
              <a:rPr lang="en-US" dirty="0" err="1" smtClean="0"/>
              <a:t>Glycolysis</a:t>
            </a:r>
            <a:endParaRPr lang="en-US" dirty="0" smtClean="0"/>
          </a:p>
          <a:p>
            <a:pPr marL="457200" indent="-457200">
              <a:buAutoNum type="alphaUcParenR"/>
            </a:pPr>
            <a:r>
              <a:rPr lang="en-US" dirty="0" smtClean="0"/>
              <a:t>Anaerobic respiration</a:t>
            </a:r>
          </a:p>
          <a:p>
            <a:pPr marL="457200" indent="-457200">
              <a:buAutoNum type="alphaUcParenR"/>
            </a:pPr>
            <a:r>
              <a:rPr lang="en-US" dirty="0" smtClean="0"/>
              <a:t>C and D</a:t>
            </a:r>
          </a:p>
          <a:p>
            <a:pPr marL="457200" indent="-457200">
              <a:buAutoNum type="alphaUcParenR"/>
            </a:pPr>
            <a:endParaRPr lang="en-US" dirty="0" smtClean="0"/>
          </a:p>
          <a:p>
            <a:pPr marL="457200" indent="-457200">
              <a:buAutoNum type="alphaUcParenR"/>
            </a:pPr>
            <a:endParaRPr lang="en-US" dirty="0"/>
          </a:p>
        </p:txBody>
      </p:sp>
    </p:spTree>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p:cNvSpPr>
          <p:nvPr/>
        </p:nvSpPr>
        <p:spPr bwMode="auto">
          <a:xfrm>
            <a:off x="152400" y="1219200"/>
            <a:ext cx="8763000" cy="4154983"/>
          </a:xfrm>
          <a:prstGeom prst="rect">
            <a:avLst/>
          </a:prstGeom>
          <a:noFill/>
          <a:ln w="9525">
            <a:noFill/>
            <a:miter lim="800000"/>
            <a:headEnd/>
            <a:tailEnd/>
          </a:ln>
        </p:spPr>
        <p:txBody>
          <a:bodyPr>
            <a:prstTxWarp prst="textNoShape">
              <a:avLst/>
            </a:prstTxWarp>
            <a:spAutoFit/>
          </a:bodyPr>
          <a:lstStyle/>
          <a:p>
            <a:r>
              <a:rPr lang="en-US" dirty="0"/>
              <a:t>-Blood is a connective tissue with cells suspended in plasma.</a:t>
            </a:r>
          </a:p>
          <a:p>
            <a:r>
              <a:rPr lang="en-US" dirty="0"/>
              <a:t>-Blood contains water, electrolytes, plasma proteins (albumin, fibrinogen, and </a:t>
            </a:r>
            <a:r>
              <a:rPr lang="en-US" dirty="0" err="1"/>
              <a:t>immunoglobulins</a:t>
            </a:r>
            <a:r>
              <a:rPr lang="en-US" dirty="0"/>
              <a:t>), nutrients, waste products, and gases (O</a:t>
            </a:r>
            <a:r>
              <a:rPr lang="en-US" baseline="-25000" dirty="0"/>
              <a:t>2</a:t>
            </a:r>
            <a:r>
              <a:rPr lang="en-US" dirty="0"/>
              <a:t> and CO</a:t>
            </a:r>
            <a:r>
              <a:rPr lang="en-US" baseline="-25000" dirty="0"/>
              <a:t>2</a:t>
            </a:r>
            <a:r>
              <a:rPr lang="en-US" dirty="0"/>
              <a:t>)</a:t>
            </a:r>
          </a:p>
          <a:p>
            <a:r>
              <a:rPr lang="en-US" dirty="0"/>
              <a:t>-It also has cells (red blood cells, several types of white blood cells, and platelets which aid in coagulation).</a:t>
            </a:r>
          </a:p>
          <a:p>
            <a:r>
              <a:rPr lang="en-US" dirty="0"/>
              <a:t>-</a:t>
            </a:r>
            <a:r>
              <a:rPr lang="en-US" dirty="0" err="1"/>
              <a:t>Hematocrit</a:t>
            </a:r>
            <a:r>
              <a:rPr lang="en-US" dirty="0"/>
              <a:t> is the ratio of the volume of cells to total volume (plasma + cells). </a:t>
            </a:r>
          </a:p>
          <a:p>
            <a:r>
              <a:rPr lang="en-US" dirty="0"/>
              <a:t>-A low </a:t>
            </a:r>
            <a:r>
              <a:rPr lang="en-US" dirty="0" err="1"/>
              <a:t>hematocrit</a:t>
            </a:r>
            <a:r>
              <a:rPr lang="en-US" dirty="0"/>
              <a:t> is evidence of anemia.</a:t>
            </a:r>
          </a:p>
          <a:p>
            <a:r>
              <a:rPr lang="en-US" dirty="0"/>
              <a:t>-The erythrocytes of mammals have no </a:t>
            </a:r>
            <a:r>
              <a:rPr lang="en-US" dirty="0" smtClean="0"/>
              <a:t>nuclei (</a:t>
            </a:r>
            <a:r>
              <a:rPr lang="en-US" dirty="0" smtClean="0">
                <a:solidFill>
                  <a:srgbClr val="FF0000"/>
                </a:solidFill>
              </a:rPr>
              <a:t>and no organelles</a:t>
            </a:r>
            <a:r>
              <a:rPr lang="en-US" dirty="0" smtClean="0"/>
              <a:t>), </a:t>
            </a:r>
            <a:r>
              <a:rPr lang="en-US" dirty="0"/>
              <a:t>those of all other vertebrates are nucleated.</a:t>
            </a:r>
          </a:p>
        </p:txBody>
      </p:sp>
      <p:sp>
        <p:nvSpPr>
          <p:cNvPr id="101379" name="Rectangle 3"/>
          <p:cNvSpPr>
            <a:spLocks noChangeArrowheads="1"/>
          </p:cNvSpPr>
          <p:nvPr/>
        </p:nvSpPr>
        <p:spPr bwMode="auto">
          <a:xfrm>
            <a:off x="2706688" y="357188"/>
            <a:ext cx="213677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57</a:t>
            </a:fld>
            <a:endParaRPr lang="en-US"/>
          </a:p>
        </p:txBody>
      </p:sp>
    </p:spTree>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124200" y="152400"/>
            <a:ext cx="2681288" cy="457200"/>
          </a:xfrm>
          <a:prstGeom prst="rect">
            <a:avLst/>
          </a:prstGeom>
          <a:noFill/>
          <a:ln w="9525">
            <a:noFill/>
            <a:miter lim="800000"/>
            <a:headEnd/>
            <a:tailEnd/>
          </a:ln>
        </p:spPr>
        <p:txBody>
          <a:bodyPr wrap="none">
            <a:prstTxWarp prst="textNoShape">
              <a:avLst/>
            </a:prstTxWarp>
            <a:spAutoFit/>
          </a:bodyPr>
          <a:lstStyle/>
          <a:p>
            <a:r>
              <a:rPr lang="en-US"/>
              <a:t>Review Questions</a:t>
            </a:r>
          </a:p>
        </p:txBody>
      </p:sp>
      <p:sp>
        <p:nvSpPr>
          <p:cNvPr id="103427" name="Rectangle 3"/>
          <p:cNvSpPr>
            <a:spLocks noChangeArrowheads="1"/>
          </p:cNvSpPr>
          <p:nvPr/>
        </p:nvSpPr>
        <p:spPr bwMode="auto">
          <a:xfrm>
            <a:off x="228600" y="762000"/>
            <a:ext cx="8763000" cy="4656138"/>
          </a:xfrm>
          <a:prstGeom prst="rect">
            <a:avLst/>
          </a:prstGeom>
          <a:noFill/>
          <a:ln w="9525">
            <a:noFill/>
            <a:miter lim="800000"/>
            <a:headEnd/>
            <a:tailEnd/>
          </a:ln>
        </p:spPr>
        <p:txBody>
          <a:bodyPr>
            <a:prstTxWarp prst="textNoShape">
              <a:avLst/>
            </a:prstTxWarp>
            <a:spAutoFit/>
          </a:bodyPr>
          <a:lstStyle/>
          <a:p>
            <a:r>
              <a:rPr lang="en-US" sz="1200" dirty="0"/>
              <a:t>1) What type of circulatory systems do </a:t>
            </a:r>
            <a:r>
              <a:rPr lang="en-US" sz="1200" dirty="0" err="1"/>
              <a:t>planarias</a:t>
            </a:r>
            <a:r>
              <a:rPr lang="en-US" sz="1200" dirty="0"/>
              <a:t> and hydras have?</a:t>
            </a:r>
          </a:p>
          <a:p>
            <a:endParaRPr lang="en-US" sz="1200" dirty="0"/>
          </a:p>
          <a:p>
            <a:r>
              <a:rPr lang="en-US" sz="1200" dirty="0"/>
              <a:t>2) What types of circulatory systems do insects have?</a:t>
            </a:r>
          </a:p>
          <a:p>
            <a:endParaRPr lang="en-US" sz="1200" dirty="0"/>
          </a:p>
          <a:p>
            <a:r>
              <a:rPr lang="en-US" sz="1200" dirty="0"/>
              <a:t>3) What are the three fundamental components of a circulatory system.</a:t>
            </a:r>
          </a:p>
          <a:p>
            <a:endParaRPr lang="en-US" sz="1200" dirty="0"/>
          </a:p>
          <a:p>
            <a:r>
              <a:rPr lang="en-US" sz="1200" dirty="0"/>
              <a:t>4) Sketch the circulatory system of a fish, a reptile, and a bird.</a:t>
            </a:r>
          </a:p>
          <a:p>
            <a:endParaRPr lang="en-US" sz="1200" dirty="0"/>
          </a:p>
          <a:p>
            <a:r>
              <a:rPr lang="en-US" sz="1200" dirty="0"/>
              <a:t>5) Sketch the heart of a fish, a frog, and a human.</a:t>
            </a:r>
          </a:p>
          <a:p>
            <a:endParaRPr lang="en-US" sz="1200" dirty="0"/>
          </a:p>
          <a:p>
            <a:r>
              <a:rPr lang="en-US" sz="1200" dirty="0"/>
              <a:t>6) The pulmonary artery delivers blood from the __________ ____________ of the heart into the _____________</a:t>
            </a:r>
          </a:p>
          <a:p>
            <a:endParaRPr lang="en-US" sz="1200" dirty="0"/>
          </a:p>
          <a:p>
            <a:r>
              <a:rPr lang="en-US" sz="1200" dirty="0"/>
              <a:t>7) The pulmonary vein delivers blood from the _______________ into the _____________  _______________ of the _______________</a:t>
            </a:r>
          </a:p>
          <a:p>
            <a:endParaRPr lang="en-US" sz="1200" dirty="0"/>
          </a:p>
          <a:p>
            <a:r>
              <a:rPr lang="en-US" sz="1200" dirty="0"/>
              <a:t>Be ready for a bunch of questions of this type about the aorta and vena cava.</a:t>
            </a:r>
          </a:p>
          <a:p>
            <a:endParaRPr lang="en-US" sz="1200" dirty="0"/>
          </a:p>
          <a:p>
            <a:r>
              <a:rPr lang="en-US" sz="1200" dirty="0"/>
              <a:t>8) Define diastole and systole.</a:t>
            </a:r>
          </a:p>
          <a:p>
            <a:endParaRPr lang="en-US" sz="1200" dirty="0"/>
          </a:p>
          <a:p>
            <a:r>
              <a:rPr lang="en-US" sz="1200" dirty="0"/>
              <a:t>9) A shrew (</a:t>
            </a:r>
            <a:r>
              <a:rPr lang="en-US" sz="1200" dirty="0" err="1"/>
              <a:t>Sorex</a:t>
            </a:r>
            <a:r>
              <a:rPr lang="en-US" sz="1200" dirty="0"/>
              <a:t> </a:t>
            </a:r>
            <a:r>
              <a:rPr lang="en-US" sz="1200" dirty="0" err="1"/>
              <a:t>araneus</a:t>
            </a:r>
            <a:r>
              <a:rPr lang="en-US" sz="1200" dirty="0"/>
              <a:t>, 7.6 </a:t>
            </a:r>
            <a:r>
              <a:rPr lang="en-US" sz="1200" dirty="0" err="1"/>
              <a:t>g</a:t>
            </a:r>
            <a:r>
              <a:rPr lang="en-US" sz="1200" dirty="0"/>
              <a:t>) has a heart rate equal to 690 beats per min. The cardiac output of this shrew is 8.36 </a:t>
            </a:r>
            <a:r>
              <a:rPr lang="en-US" sz="1200" dirty="0" err="1"/>
              <a:t>mL</a:t>
            </a:r>
            <a:r>
              <a:rPr lang="en-US" sz="1200" dirty="0"/>
              <a:t>/min. What is this shrews stroke volume? Express your results in </a:t>
            </a:r>
            <a:r>
              <a:rPr lang="en-US" sz="1200" dirty="0" err="1"/>
              <a:t>microliters</a:t>
            </a:r>
            <a:r>
              <a:rPr lang="en-US" sz="1200" dirty="0"/>
              <a:t>.</a:t>
            </a:r>
          </a:p>
          <a:p>
            <a:endParaRPr lang="en-US" sz="1200" dirty="0"/>
          </a:p>
          <a:p>
            <a:r>
              <a:rPr lang="en-US" sz="1200" dirty="0"/>
              <a:t>10) the most external (outside) layer of a blood vessel is made primarily of ___________  ____________.</a:t>
            </a:r>
          </a:p>
          <a:p>
            <a:endParaRPr lang="en-US" dirty="0"/>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58</a:t>
            </a:fld>
            <a:endParaRPr lang="en-US"/>
          </a:p>
        </p:txBody>
      </p:sp>
    </p:spTree>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28600" y="762000"/>
            <a:ext cx="8763000" cy="1552575"/>
          </a:xfrm>
          <a:prstGeom prst="rect">
            <a:avLst/>
          </a:prstGeom>
          <a:noFill/>
          <a:ln w="9525">
            <a:noFill/>
            <a:miter lim="800000"/>
            <a:headEnd/>
            <a:tailEnd/>
          </a:ln>
        </p:spPr>
        <p:txBody>
          <a:bodyPr>
            <a:prstTxWarp prst="textNoShape">
              <a:avLst/>
            </a:prstTxWarp>
            <a:spAutoFit/>
          </a:bodyPr>
          <a:lstStyle/>
          <a:p>
            <a:r>
              <a:rPr lang="en-US" sz="1200"/>
              <a:t>11) The layer in contact with blood is called _________________.</a:t>
            </a:r>
          </a:p>
          <a:p>
            <a:endParaRPr lang="en-US" sz="1200"/>
          </a:p>
          <a:p>
            <a:r>
              <a:rPr lang="en-US" sz="1200"/>
              <a:t>12) In a table list the differences between veins and arteries.</a:t>
            </a:r>
          </a:p>
          <a:p>
            <a:endParaRPr lang="en-US" sz="1200"/>
          </a:p>
          <a:p>
            <a:r>
              <a:rPr lang="en-US" sz="1200"/>
              <a:t>13) In the aorta ______________ blood pressure is  lower than _________________ blood pressure.</a:t>
            </a:r>
          </a:p>
          <a:p>
            <a:endParaRPr lang="en-US" sz="1200"/>
          </a:p>
          <a:p>
            <a:r>
              <a:rPr lang="en-US" sz="1200"/>
              <a:t>14) A patient  returning from tropical Africa has the following volumes of blood cells and plasma in a 50 microliter blood sample: Blood cells 17.5 µl, plasma 32.5 µl. Is this patient anemic? What is her hematocrit?</a:t>
            </a:r>
            <a:endParaRPr lang="en-US"/>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59</a:t>
            </a:fld>
            <a:endParaRPr lang="en-US"/>
          </a:p>
        </p:txBody>
      </p:sp>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ChangeArrowheads="1"/>
          </p:cNvSpPr>
          <p:nvPr/>
        </p:nvSpPr>
        <p:spPr bwMode="auto">
          <a:xfrm>
            <a:off x="3352800" y="838200"/>
            <a:ext cx="2111375" cy="457200"/>
          </a:xfrm>
          <a:prstGeom prst="rect">
            <a:avLst/>
          </a:prstGeom>
          <a:noFill/>
          <a:ln w="9525">
            <a:noFill/>
            <a:miter lim="800000"/>
            <a:headEnd/>
            <a:tailEnd/>
          </a:ln>
        </p:spPr>
        <p:txBody>
          <a:bodyPr wrap="none">
            <a:prstTxWarp prst="textNoShape">
              <a:avLst/>
            </a:prstTxWarp>
            <a:spAutoFit/>
          </a:bodyPr>
          <a:lstStyle/>
          <a:p>
            <a:r>
              <a:rPr lang="en-US"/>
              <a:t>Gas exchange</a:t>
            </a:r>
          </a:p>
        </p:txBody>
      </p:sp>
      <p:pic>
        <p:nvPicPr>
          <p:cNvPr id="107523" name="Picture 3"/>
          <p:cNvPicPr>
            <a:picLocks noChangeAspect="1" noChangeArrowheads="1"/>
          </p:cNvPicPr>
          <p:nvPr/>
        </p:nvPicPr>
        <p:blipFill>
          <a:blip r:embed="rId3"/>
          <a:srcRect/>
          <a:stretch>
            <a:fillRect/>
          </a:stretch>
        </p:blipFill>
        <p:spPr bwMode="auto">
          <a:xfrm>
            <a:off x="1219200" y="1524000"/>
            <a:ext cx="6515100" cy="4305300"/>
          </a:xfrm>
          <a:prstGeom prst="rect">
            <a:avLst/>
          </a:prstGeom>
          <a:noFill/>
          <a:ln w="9525">
            <a:noFill/>
            <a:miter lim="800000"/>
            <a:headEnd/>
            <a:tailEnd/>
          </a:ln>
        </p:spPr>
      </p:pic>
      <p:sp>
        <p:nvSpPr>
          <p:cNvPr id="107524" name="Rectangle 4"/>
          <p:cNvSpPr>
            <a:spLocks noChangeArrowheads="1"/>
          </p:cNvSpPr>
          <p:nvPr/>
        </p:nvSpPr>
        <p:spPr bwMode="auto">
          <a:xfrm>
            <a:off x="2590800" y="6096000"/>
            <a:ext cx="3830638" cy="457200"/>
          </a:xfrm>
          <a:prstGeom prst="rect">
            <a:avLst/>
          </a:prstGeom>
          <a:noFill/>
          <a:ln w="9525">
            <a:noFill/>
            <a:miter lim="800000"/>
            <a:headEnd/>
            <a:tailEnd/>
          </a:ln>
        </p:spPr>
        <p:txBody>
          <a:bodyPr wrap="none">
            <a:prstTxWarp prst="textNoShape">
              <a:avLst/>
            </a:prstTxWarp>
            <a:spAutoFit/>
          </a:bodyPr>
          <a:lstStyle/>
          <a:p>
            <a:r>
              <a:rPr lang="en-US"/>
              <a:t>The gills of a bluefin tuna</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60</a:t>
            </a:fld>
            <a:endParaRPr lang="en-US"/>
          </a:p>
        </p:txBody>
      </p:sp>
    </p:spTree>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228600" y="48358"/>
            <a:ext cx="8348663" cy="10618289"/>
          </a:xfrm>
          <a:prstGeom prst="rect">
            <a:avLst/>
          </a:prstGeom>
          <a:noFill/>
          <a:ln w="9525">
            <a:noFill/>
            <a:miter lim="800000"/>
            <a:headEnd/>
            <a:tailEnd/>
          </a:ln>
        </p:spPr>
        <p:txBody>
          <a:bodyPr>
            <a:prstTxWarp prst="textNoShape">
              <a:avLst/>
            </a:prstTxWarp>
            <a:spAutoFit/>
          </a:bodyPr>
          <a:lstStyle/>
          <a:p>
            <a:pPr marL="457200" indent="-457200" algn="ctr"/>
            <a:r>
              <a:rPr lang="en-US" sz="3600" dirty="0" smtClean="0">
                <a:latin typeface="Comic Sans MS"/>
                <a:cs typeface="Comic Sans MS"/>
              </a:rPr>
              <a:t>Gas Exchange</a:t>
            </a:r>
          </a:p>
          <a:p>
            <a:pPr marL="457200" indent="-457200"/>
            <a:endParaRPr lang="en-US" dirty="0">
              <a:latin typeface="Comic Sans MS"/>
              <a:cs typeface="Comic Sans MS"/>
            </a:endParaRPr>
          </a:p>
          <a:p>
            <a:pPr marL="457200" indent="-457200"/>
            <a:r>
              <a:rPr lang="en-US" sz="2400" dirty="0" smtClean="0">
                <a:latin typeface="Comic Sans MS"/>
                <a:cs typeface="Comic Sans MS"/>
              </a:rPr>
              <a:t>-Gases in the atmosphere</a:t>
            </a:r>
          </a:p>
          <a:p>
            <a:pPr marL="457200" indent="-457200"/>
            <a:r>
              <a:rPr lang="en-US" sz="2400" dirty="0" smtClean="0">
                <a:latin typeface="Comic Sans MS"/>
                <a:cs typeface="Comic Sans MS"/>
              </a:rPr>
              <a:t>-Dalton’s Law of partial pressures</a:t>
            </a:r>
          </a:p>
          <a:p>
            <a:pPr marL="457200" indent="-457200"/>
            <a:r>
              <a:rPr lang="en-US" sz="2400" dirty="0" smtClean="0">
                <a:latin typeface="Comic Sans MS"/>
                <a:cs typeface="Comic Sans MS"/>
              </a:rPr>
              <a:t>-Atmospheric pressure</a:t>
            </a:r>
          </a:p>
          <a:p>
            <a:pPr marL="457200" indent="-457200"/>
            <a:r>
              <a:rPr lang="en-US" sz="2400" dirty="0" smtClean="0">
                <a:latin typeface="Comic Sans MS"/>
                <a:cs typeface="Comic Sans MS"/>
              </a:rPr>
              <a:t>-Relative Humidity</a:t>
            </a:r>
          </a:p>
          <a:p>
            <a:pPr marL="457200" indent="-457200"/>
            <a:r>
              <a:rPr lang="en-US" sz="2400" dirty="0" smtClean="0">
                <a:latin typeface="Comic Sans MS"/>
                <a:cs typeface="Comic Sans MS"/>
              </a:rPr>
              <a:t>-Henry’s Law</a:t>
            </a:r>
          </a:p>
          <a:p>
            <a:pPr marL="457200" indent="-457200"/>
            <a:r>
              <a:rPr lang="en-US" sz="2400" dirty="0" smtClean="0">
                <a:latin typeface="Comic Sans MS"/>
                <a:cs typeface="Comic Sans MS"/>
              </a:rPr>
              <a:t>-Fick’s Law of diffusion (once again)</a:t>
            </a:r>
          </a:p>
          <a:p>
            <a:pPr marL="457200" indent="-457200"/>
            <a:r>
              <a:rPr lang="en-US" sz="2400" dirty="0" smtClean="0">
                <a:latin typeface="Comic Sans MS"/>
                <a:cs typeface="Comic Sans MS"/>
              </a:rPr>
              <a:t>-Gills and countercurrent exchanges</a:t>
            </a:r>
          </a:p>
          <a:p>
            <a:pPr marL="457200" indent="-457200"/>
            <a:r>
              <a:rPr lang="en-US" sz="2400" dirty="0" smtClean="0">
                <a:latin typeface="Comic Sans MS"/>
                <a:cs typeface="Comic Sans MS"/>
              </a:rPr>
              <a:t>-Insect tracheae</a:t>
            </a:r>
          </a:p>
          <a:p>
            <a:pPr marL="457200" indent="-457200"/>
            <a:r>
              <a:rPr lang="en-US" sz="2400" dirty="0" smtClean="0">
                <a:latin typeface="Comic Sans MS"/>
                <a:cs typeface="Comic Sans MS"/>
              </a:rPr>
              <a:t>-Positive and negative pressure ventilation</a:t>
            </a:r>
          </a:p>
          <a:p>
            <a:pPr marL="457200" indent="-457200"/>
            <a:r>
              <a:rPr lang="en-US" sz="2400" dirty="0" smtClean="0">
                <a:latin typeface="Comic Sans MS"/>
                <a:cs typeface="Comic Sans MS"/>
              </a:rPr>
              <a:t>-Mammalian lungs</a:t>
            </a:r>
          </a:p>
          <a:p>
            <a:pPr marL="457200" indent="-457200"/>
            <a:r>
              <a:rPr lang="en-US" sz="2400" dirty="0" smtClean="0">
                <a:latin typeface="Comic Sans MS"/>
                <a:cs typeface="Comic Sans MS"/>
              </a:rPr>
              <a:t>-Bird lungs</a:t>
            </a:r>
          </a:p>
          <a:p>
            <a:pPr marL="457200" indent="-457200"/>
            <a:r>
              <a:rPr lang="en-US" sz="2400" dirty="0" smtClean="0">
                <a:latin typeface="Comic Sans MS"/>
                <a:cs typeface="Comic Sans MS"/>
              </a:rPr>
              <a:t>-How much oxygen can you carry in blood and why you have hemoglobin.</a:t>
            </a:r>
          </a:p>
          <a:p>
            <a:pPr marL="457200" indent="-457200"/>
            <a:r>
              <a:rPr lang="en-US" sz="2400" dirty="0" smtClean="0">
                <a:latin typeface="Comic Sans MS"/>
                <a:cs typeface="Comic Sans MS"/>
              </a:rPr>
              <a:t>-Hemoglobin</a:t>
            </a:r>
          </a:p>
          <a:p>
            <a:pPr marL="457200" indent="-457200"/>
            <a:r>
              <a:rPr lang="en-US" sz="2400" dirty="0" smtClean="0">
                <a:latin typeface="Comic Sans MS"/>
                <a:cs typeface="Comic Sans MS"/>
              </a:rPr>
              <a:t>-CO</a:t>
            </a:r>
            <a:r>
              <a:rPr lang="en-US" sz="2400" baseline="-25000" dirty="0" smtClean="0">
                <a:latin typeface="Comic Sans MS"/>
                <a:cs typeface="Comic Sans MS"/>
              </a:rPr>
              <a:t>2</a:t>
            </a:r>
            <a:r>
              <a:rPr lang="en-US" sz="2400" dirty="0" smtClean="0">
                <a:latin typeface="Comic Sans MS"/>
                <a:cs typeface="Comic Sans MS"/>
              </a:rPr>
              <a:t> transport</a:t>
            </a:r>
          </a:p>
          <a:p>
            <a:pPr marL="457200" indent="-457200"/>
            <a:r>
              <a:rPr lang="en-US" sz="2400" dirty="0" smtClean="0">
                <a:latin typeface="Comic Sans MS"/>
                <a:cs typeface="Comic Sans MS"/>
              </a:rPr>
              <a:t>-Sickle cell anemia</a:t>
            </a:r>
          </a:p>
          <a:p>
            <a:pPr marL="457200" indent="-457200"/>
            <a:endParaRPr lang="en-US" sz="2400" dirty="0" smtClean="0">
              <a:latin typeface="Comic Sans MS"/>
              <a:cs typeface="Comic Sans MS"/>
            </a:endParaRPr>
          </a:p>
          <a:p>
            <a:pPr marL="457200" indent="-457200"/>
            <a:endParaRPr lang="en-US" sz="2400" dirty="0" smtClean="0">
              <a:latin typeface="Comic Sans MS"/>
              <a:cs typeface="Comic Sans MS"/>
            </a:endParaRPr>
          </a:p>
          <a:p>
            <a:pPr marL="457200" indent="-457200"/>
            <a:endParaRPr lang="en-US" sz="2400" dirty="0" smtClean="0">
              <a:latin typeface="Comic Sans MS"/>
              <a:cs typeface="Comic Sans MS"/>
            </a:endParaRPr>
          </a:p>
          <a:p>
            <a:pPr marL="457200" indent="-457200"/>
            <a:endParaRPr lang="en-US" sz="2400" dirty="0" smtClean="0">
              <a:latin typeface="Comic Sans MS"/>
              <a:cs typeface="Comic Sans MS"/>
            </a:endParaRPr>
          </a:p>
          <a:p>
            <a:pPr marL="457200" indent="-457200"/>
            <a:endParaRPr lang="en-US" dirty="0" smtClean="0">
              <a:latin typeface="Comic Sans MS"/>
              <a:cs typeface="Comic Sans MS"/>
            </a:endParaRPr>
          </a:p>
          <a:p>
            <a:pPr marL="457200" indent="-457200"/>
            <a:endParaRPr lang="en-US" dirty="0" smtClean="0">
              <a:latin typeface="Comic Sans MS"/>
              <a:cs typeface="Comic Sans MS"/>
            </a:endParaRPr>
          </a:p>
          <a:p>
            <a:pPr marL="457200" indent="-457200"/>
            <a:endParaRPr lang="en-US" dirty="0"/>
          </a:p>
          <a:p>
            <a:pPr marL="457200" indent="-457200"/>
            <a:endParaRPr lang="en-US" dirty="0" smtClean="0"/>
          </a:p>
          <a:p>
            <a:pPr marL="457200" indent="-457200"/>
            <a:endParaRPr lang="en-US" dirty="0" smtClean="0"/>
          </a:p>
          <a:p>
            <a:pPr marL="457200" indent="-457200"/>
            <a:endParaRPr lang="en-US" dirty="0"/>
          </a:p>
        </p:txBody>
      </p:sp>
      <p:sp>
        <p:nvSpPr>
          <p:cNvPr id="5" name="TextBox 4"/>
          <p:cNvSpPr txBox="1"/>
          <p:nvPr/>
        </p:nvSpPr>
        <p:spPr>
          <a:xfrm>
            <a:off x="5467684" y="3048000"/>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974590642"/>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ChangeArrowheads="1"/>
          </p:cNvSpPr>
          <p:nvPr/>
        </p:nvSpPr>
        <p:spPr bwMode="auto">
          <a:xfrm>
            <a:off x="1219200" y="1600200"/>
            <a:ext cx="8153400" cy="3785652"/>
          </a:xfrm>
          <a:prstGeom prst="rect">
            <a:avLst/>
          </a:prstGeom>
          <a:noFill/>
          <a:ln w="9525">
            <a:noFill/>
            <a:miter lim="800000"/>
            <a:headEnd/>
            <a:tailEnd/>
          </a:ln>
        </p:spPr>
        <p:txBody>
          <a:bodyPr>
            <a:prstTxWarp prst="textNoShape">
              <a:avLst/>
            </a:prstTxWarp>
            <a:spAutoFit/>
          </a:bodyPr>
          <a:lstStyle/>
          <a:p>
            <a:r>
              <a:rPr lang="en-US" dirty="0"/>
              <a:t>                                        The composition of the 						atmosphere</a:t>
            </a:r>
          </a:p>
          <a:p>
            <a:endParaRPr lang="en-US" dirty="0"/>
          </a:p>
          <a:p>
            <a:r>
              <a:rPr lang="en-US" dirty="0"/>
              <a:t>			Fractional composition of dry air</a:t>
            </a:r>
          </a:p>
          <a:p>
            <a:r>
              <a:rPr lang="en-US" dirty="0"/>
              <a:t>				(</a:t>
            </a:r>
            <a:r>
              <a:rPr lang="en-US" dirty="0" err="1"/>
              <a:t>F</a:t>
            </a:r>
            <a:r>
              <a:rPr lang="en-US" baseline="-25000" dirty="0" err="1"/>
              <a:t>x</a:t>
            </a:r>
            <a:r>
              <a:rPr lang="en-US" baseline="-25000" dirty="0"/>
              <a:t>, </a:t>
            </a:r>
            <a:r>
              <a:rPr lang="en-US" dirty="0"/>
              <a:t>%)</a:t>
            </a:r>
          </a:p>
          <a:p>
            <a:r>
              <a:rPr lang="en-US" dirty="0">
                <a:solidFill>
                  <a:srgbClr val="0000FF"/>
                </a:solidFill>
              </a:rPr>
              <a:t>Nitrogen			78.09</a:t>
            </a:r>
          </a:p>
          <a:p>
            <a:r>
              <a:rPr lang="en-US" dirty="0">
                <a:solidFill>
                  <a:srgbClr val="0000FF"/>
                </a:solidFill>
              </a:rPr>
              <a:t>Oxygen			20.95</a:t>
            </a:r>
          </a:p>
          <a:p>
            <a:r>
              <a:rPr lang="en-US" dirty="0">
                <a:solidFill>
                  <a:srgbClr val="0000FF"/>
                </a:solidFill>
              </a:rPr>
              <a:t>Carbon Dioxide		0.037 </a:t>
            </a:r>
            <a:r>
              <a:rPr lang="en-US" dirty="0"/>
              <a:t>(and increasing…)</a:t>
            </a:r>
          </a:p>
          <a:p>
            <a:r>
              <a:rPr lang="en-US" dirty="0"/>
              <a:t>Other (Argon, Helium,..)	0.93</a:t>
            </a:r>
          </a:p>
          <a:p>
            <a:r>
              <a:rPr lang="en-US" dirty="0"/>
              <a:t>Water			0 (it is dry air!)</a:t>
            </a:r>
          </a:p>
        </p:txBody>
      </p:sp>
      <p:sp>
        <p:nvSpPr>
          <p:cNvPr id="109571" name="Rectangle 3"/>
          <p:cNvSpPr>
            <a:spLocks noChangeArrowheads="1"/>
          </p:cNvSpPr>
          <p:nvPr/>
        </p:nvSpPr>
        <p:spPr bwMode="auto">
          <a:xfrm>
            <a:off x="0" y="6057900"/>
            <a:ext cx="9144000" cy="701675"/>
          </a:xfrm>
          <a:prstGeom prst="rect">
            <a:avLst/>
          </a:prstGeom>
          <a:noFill/>
          <a:ln w="9525">
            <a:noFill/>
            <a:miter lim="800000"/>
            <a:headEnd/>
            <a:tailEnd/>
          </a:ln>
        </p:spPr>
        <p:txBody>
          <a:bodyPr>
            <a:prstTxWarp prst="textNoShape">
              <a:avLst/>
            </a:prstTxWarp>
            <a:spAutoFit/>
          </a:bodyPr>
          <a:lstStyle/>
          <a:p>
            <a:r>
              <a:rPr lang="en-US" sz="2000"/>
              <a:t>The main determinant of variation in the composition of atmospheric air is water content (more later).</a:t>
            </a:r>
          </a:p>
        </p:txBody>
      </p:sp>
      <p:pic>
        <p:nvPicPr>
          <p:cNvPr id="109572" name="Picture 4"/>
          <p:cNvPicPr>
            <a:picLocks noChangeAspect="1" noChangeArrowheads="1"/>
          </p:cNvPicPr>
          <p:nvPr/>
        </p:nvPicPr>
        <p:blipFill>
          <a:blip r:embed="rId3"/>
          <a:srcRect/>
          <a:stretch>
            <a:fillRect/>
          </a:stretch>
        </p:blipFill>
        <p:spPr bwMode="auto">
          <a:xfrm>
            <a:off x="0" y="0"/>
            <a:ext cx="4343400" cy="2787650"/>
          </a:xfrm>
          <a:prstGeom prst="rect">
            <a:avLst/>
          </a:prstGeom>
          <a:noFill/>
          <a:ln w="9525">
            <a:noFill/>
            <a:miter lim="800000"/>
            <a:headEnd/>
            <a:tailEnd/>
          </a:ln>
        </p:spPr>
      </p:pic>
      <p:sp>
        <p:nvSpPr>
          <p:cNvPr id="5" name="TextBox 4"/>
          <p:cNvSpPr txBox="1"/>
          <p:nvPr/>
        </p:nvSpPr>
        <p:spPr>
          <a:xfrm>
            <a:off x="5410200" y="7620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62</a:t>
            </a:fld>
            <a:endParaRPr lang="en-US"/>
          </a:p>
        </p:txBody>
      </p:sp>
    </p:spTree>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p:cNvPicPr>
            <a:picLocks noChangeAspect="1" noChangeArrowheads="1"/>
          </p:cNvPicPr>
          <p:nvPr/>
        </p:nvPicPr>
        <p:blipFill>
          <a:blip r:embed="rId3"/>
          <a:srcRect/>
          <a:stretch>
            <a:fillRect/>
          </a:stretch>
        </p:blipFill>
        <p:spPr bwMode="auto">
          <a:xfrm>
            <a:off x="1524000" y="228600"/>
            <a:ext cx="6324600" cy="3981450"/>
          </a:xfrm>
          <a:prstGeom prst="rect">
            <a:avLst/>
          </a:prstGeom>
          <a:noFill/>
          <a:ln w="9525">
            <a:noFill/>
            <a:miter lim="800000"/>
            <a:headEnd/>
            <a:tailEnd/>
          </a:ln>
        </p:spPr>
      </p:pic>
      <p:sp>
        <p:nvSpPr>
          <p:cNvPr id="111619" name="Rectangle 3"/>
          <p:cNvSpPr>
            <a:spLocks noChangeArrowheads="1"/>
          </p:cNvSpPr>
          <p:nvPr/>
        </p:nvSpPr>
        <p:spPr bwMode="auto">
          <a:xfrm>
            <a:off x="838200" y="4267200"/>
            <a:ext cx="8305800" cy="2041525"/>
          </a:xfrm>
          <a:prstGeom prst="rect">
            <a:avLst/>
          </a:prstGeom>
          <a:noFill/>
          <a:ln w="9525">
            <a:noFill/>
            <a:miter lim="800000"/>
            <a:headEnd/>
            <a:tailEnd/>
          </a:ln>
        </p:spPr>
        <p:txBody>
          <a:bodyPr>
            <a:prstTxWarp prst="textNoShape">
              <a:avLst/>
            </a:prstTxWarp>
            <a:spAutoFit/>
          </a:bodyPr>
          <a:lstStyle/>
          <a:p>
            <a:r>
              <a:rPr lang="en-US" sz="3200"/>
              <a:t>Carbon dioxide concentration has increased 30% during the past 200 years. Burning of fossil fuels and deforestation are the main causes.</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63</a:t>
            </a:fld>
            <a:endParaRPr lang="en-US"/>
          </a:p>
        </p:txBody>
      </p:sp>
    </p:spTree>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p:cNvSpPr>
          <p:nvPr/>
        </p:nvSpPr>
        <p:spPr bwMode="auto">
          <a:xfrm>
            <a:off x="1066800" y="533400"/>
            <a:ext cx="7570788" cy="3378200"/>
          </a:xfrm>
          <a:prstGeom prst="rect">
            <a:avLst/>
          </a:prstGeom>
          <a:noFill/>
          <a:ln w="9525">
            <a:noFill/>
            <a:miter lim="800000"/>
            <a:headEnd/>
            <a:tailEnd/>
          </a:ln>
        </p:spPr>
        <p:txBody>
          <a:bodyPr wrap="none">
            <a:prstTxWarp prst="textNoShape">
              <a:avLst/>
            </a:prstTxWarp>
            <a:spAutoFit/>
          </a:bodyPr>
          <a:lstStyle/>
          <a:p>
            <a:r>
              <a:rPr lang="en-US"/>
              <a:t>The composition of the atmosphere</a:t>
            </a:r>
          </a:p>
          <a:p>
            <a:endParaRPr lang="en-US"/>
          </a:p>
          <a:p>
            <a:r>
              <a:rPr lang="en-US"/>
              <a:t>			Fractional composition of dry air</a:t>
            </a:r>
          </a:p>
          <a:p>
            <a:r>
              <a:rPr lang="en-US"/>
              <a:t>				(F</a:t>
            </a:r>
            <a:r>
              <a:rPr lang="en-US" baseline="-25000"/>
              <a:t>x, </a:t>
            </a:r>
            <a:r>
              <a:rPr lang="en-US"/>
              <a:t>%)</a:t>
            </a:r>
          </a:p>
          <a:p>
            <a:r>
              <a:rPr lang="en-US" b="1"/>
              <a:t>Nitrogen			78.09</a:t>
            </a:r>
          </a:p>
          <a:p>
            <a:r>
              <a:rPr lang="en-US" b="1"/>
              <a:t>Oxygen			20.95</a:t>
            </a:r>
          </a:p>
          <a:p>
            <a:r>
              <a:rPr lang="en-US" b="1"/>
              <a:t>Carbon Dioxide		0.037 (and increasing…)</a:t>
            </a:r>
            <a:endParaRPr lang="en-US"/>
          </a:p>
          <a:p>
            <a:r>
              <a:rPr lang="en-US"/>
              <a:t>Other (Argon, Helium,..)	0.93</a:t>
            </a:r>
          </a:p>
          <a:p>
            <a:r>
              <a:rPr lang="en-US"/>
              <a:t>Water			0 (it is dry air!)</a:t>
            </a:r>
          </a:p>
        </p:txBody>
      </p:sp>
      <p:sp>
        <p:nvSpPr>
          <p:cNvPr id="113667" name="Rectangle 3"/>
          <p:cNvSpPr>
            <a:spLocks noChangeArrowheads="1"/>
          </p:cNvSpPr>
          <p:nvPr/>
        </p:nvSpPr>
        <p:spPr bwMode="auto">
          <a:xfrm>
            <a:off x="152400" y="3886200"/>
            <a:ext cx="3048000" cy="2678113"/>
          </a:xfrm>
          <a:prstGeom prst="rect">
            <a:avLst/>
          </a:prstGeom>
          <a:noFill/>
          <a:ln w="9525">
            <a:noFill/>
            <a:miter lim="800000"/>
            <a:headEnd/>
            <a:tailEnd/>
          </a:ln>
        </p:spPr>
        <p:txBody>
          <a:bodyPr>
            <a:prstTxWarp prst="textNoShape">
              <a:avLst/>
            </a:prstTxWarp>
            <a:spAutoFit/>
          </a:bodyPr>
          <a:lstStyle/>
          <a:p>
            <a:r>
              <a:rPr lang="en-US"/>
              <a:t>The main determinant of variation in the composition of atmospheric air is water content (more later).</a:t>
            </a:r>
            <a:endParaRPr lang="en-US" sz="2000"/>
          </a:p>
        </p:txBody>
      </p:sp>
      <p:sp>
        <p:nvSpPr>
          <p:cNvPr id="113668" name="Rectangle 4"/>
          <p:cNvSpPr>
            <a:spLocks noChangeArrowheads="1"/>
          </p:cNvSpPr>
          <p:nvPr/>
        </p:nvSpPr>
        <p:spPr bwMode="auto">
          <a:xfrm>
            <a:off x="3125788" y="-12700"/>
            <a:ext cx="2409825" cy="457200"/>
          </a:xfrm>
          <a:prstGeom prst="rect">
            <a:avLst/>
          </a:prstGeom>
          <a:noFill/>
          <a:ln w="9525">
            <a:noFill/>
            <a:miter lim="800000"/>
            <a:headEnd/>
            <a:tailEnd/>
          </a:ln>
        </p:spPr>
        <p:txBody>
          <a:bodyPr wrap="none">
            <a:prstTxWarp prst="textNoShape">
              <a:avLst/>
            </a:prstTxWarp>
            <a:spAutoFit/>
          </a:bodyPr>
          <a:lstStyle/>
          <a:p>
            <a:r>
              <a:rPr lang="en-US"/>
              <a:t>TO REMEMBER</a:t>
            </a:r>
          </a:p>
        </p:txBody>
      </p:sp>
      <p:pic>
        <p:nvPicPr>
          <p:cNvPr id="113669" name="Picture 4" descr="44_04a_atmospheric_pressu-L.jpg"/>
          <p:cNvPicPr>
            <a:picLocks noChangeAspect="1"/>
          </p:cNvPicPr>
          <p:nvPr/>
        </p:nvPicPr>
        <p:blipFill>
          <a:blip r:embed="rId3"/>
          <a:srcRect/>
          <a:stretch>
            <a:fillRect/>
          </a:stretch>
        </p:blipFill>
        <p:spPr bwMode="auto">
          <a:xfrm>
            <a:off x="4073525" y="4191000"/>
            <a:ext cx="5070475" cy="25146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64</a:t>
            </a:fld>
            <a:endParaRPr lang="en-US"/>
          </a:p>
        </p:txBody>
      </p:sp>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4" descr="44_04a_atmospheric_pressu-L.jpg"/>
          <p:cNvPicPr>
            <a:picLocks noChangeAspect="1"/>
          </p:cNvPicPr>
          <p:nvPr/>
        </p:nvPicPr>
        <p:blipFill>
          <a:blip r:embed="rId2"/>
          <a:srcRect/>
          <a:stretch>
            <a:fillRect/>
          </a:stretch>
        </p:blipFill>
        <p:spPr bwMode="auto">
          <a:xfrm>
            <a:off x="533400" y="2057400"/>
            <a:ext cx="8305800" cy="4119563"/>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65</a:t>
            </a:fld>
            <a:endParaRPr lang="en-US"/>
          </a:p>
        </p:txBody>
      </p:sp>
    </p:spTree>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1905000" y="1371600"/>
            <a:ext cx="5943600" cy="4060825"/>
          </a:xfrm>
          <a:prstGeom prst="rect">
            <a:avLst/>
          </a:prstGeom>
          <a:noFill/>
          <a:ln w="9525">
            <a:noFill/>
            <a:miter lim="800000"/>
            <a:headEnd/>
            <a:tailEnd/>
          </a:ln>
        </p:spPr>
        <p:txBody>
          <a:bodyPr>
            <a:prstTxWarp prst="textNoShape">
              <a:avLst/>
            </a:prstTxWarp>
            <a:spAutoFit/>
          </a:bodyPr>
          <a:lstStyle/>
          <a:p>
            <a:r>
              <a:rPr lang="en-US" sz="2600"/>
              <a:t>The total pressure exerted by a mixture of gases equals:</a:t>
            </a:r>
          </a:p>
          <a:p>
            <a:endParaRPr lang="en-US" sz="2600"/>
          </a:p>
          <a:p>
            <a:r>
              <a:rPr lang="en-US" sz="2600"/>
              <a:t>P</a:t>
            </a:r>
            <a:r>
              <a:rPr lang="en-US" sz="2600" baseline="-25000"/>
              <a:t>tot</a:t>
            </a:r>
            <a:r>
              <a:rPr lang="en-US" sz="2600"/>
              <a:t> = ∑P</a:t>
            </a:r>
            <a:r>
              <a:rPr lang="en-US" sz="2600" baseline="-25000"/>
              <a:t>x</a:t>
            </a:r>
            <a:r>
              <a:rPr lang="en-US" sz="2600"/>
              <a:t>=PN</a:t>
            </a:r>
            <a:r>
              <a:rPr lang="en-US" sz="2600" baseline="-25000"/>
              <a:t>2</a:t>
            </a:r>
            <a:r>
              <a:rPr lang="en-US" sz="2600"/>
              <a:t>+PO</a:t>
            </a:r>
            <a:r>
              <a:rPr lang="en-US" sz="2600" baseline="-25000"/>
              <a:t>2</a:t>
            </a:r>
            <a:r>
              <a:rPr lang="en-US" sz="2600"/>
              <a:t>+…etc.</a:t>
            </a:r>
          </a:p>
          <a:p>
            <a:endParaRPr lang="en-US" sz="2600"/>
          </a:p>
          <a:p>
            <a:r>
              <a:rPr lang="en-US" sz="2600"/>
              <a:t>Where P equals the partial pressure of gas x </a:t>
            </a:r>
          </a:p>
          <a:p>
            <a:endParaRPr lang="en-US" sz="2600"/>
          </a:p>
          <a:p>
            <a:r>
              <a:rPr lang="en-US" sz="2600"/>
              <a:t>(This is called Dalton’s law of partial pressures).</a:t>
            </a:r>
            <a:endParaRPr lang="en-US" sz="200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66</a:t>
            </a:fld>
            <a:endParaRPr lang="en-US"/>
          </a:p>
        </p:txBody>
      </p:sp>
    </p:spTree>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381000" y="914400"/>
            <a:ext cx="7926544" cy="4606389"/>
          </a:xfrm>
          <a:prstGeom prst="rect">
            <a:avLst/>
          </a:prstGeom>
          <a:noFill/>
          <a:ln w="9525">
            <a:noFill/>
            <a:miter lim="800000"/>
            <a:headEnd/>
            <a:tailEnd/>
          </a:ln>
        </p:spPr>
        <p:txBody>
          <a:bodyPr wrap="none">
            <a:prstTxWarp prst="textNoShape">
              <a:avLst/>
            </a:prstTxWarp>
            <a:spAutoFit/>
          </a:bodyPr>
          <a:lstStyle/>
          <a:p>
            <a:r>
              <a:rPr lang="en-US" sz="2000" u="sng" dirty="0"/>
              <a:t>Dalton’s law of partial pressures</a:t>
            </a:r>
            <a:r>
              <a:rPr lang="en-US" sz="2000" dirty="0"/>
              <a:t> </a:t>
            </a:r>
          </a:p>
          <a:p>
            <a:r>
              <a:rPr lang="en-US" sz="2000" dirty="0"/>
              <a:t>The total pressure exerted by a mixture of gases equals:</a:t>
            </a:r>
          </a:p>
          <a:p>
            <a:endParaRPr lang="en-US" sz="2000" dirty="0"/>
          </a:p>
          <a:p>
            <a:r>
              <a:rPr lang="en-US" sz="2000" dirty="0" err="1"/>
              <a:t>P</a:t>
            </a:r>
            <a:r>
              <a:rPr lang="en-US" sz="2000" baseline="-25000" dirty="0" err="1"/>
              <a:t>tot</a:t>
            </a:r>
            <a:r>
              <a:rPr lang="en-US" sz="2000" dirty="0"/>
              <a:t> = ∑</a:t>
            </a:r>
            <a:r>
              <a:rPr lang="en-US" sz="2000" dirty="0" err="1"/>
              <a:t>P</a:t>
            </a:r>
            <a:r>
              <a:rPr lang="en-US" sz="2000" baseline="-25000" dirty="0" err="1"/>
              <a:t>x</a:t>
            </a:r>
            <a:r>
              <a:rPr lang="en-US" sz="2000" dirty="0"/>
              <a:t>=PN</a:t>
            </a:r>
            <a:r>
              <a:rPr lang="en-US" sz="2000" baseline="-25000" dirty="0"/>
              <a:t>2</a:t>
            </a:r>
            <a:r>
              <a:rPr lang="en-US" sz="2000" dirty="0"/>
              <a:t>+PO</a:t>
            </a:r>
            <a:r>
              <a:rPr lang="en-US" sz="2000" baseline="-25000" dirty="0"/>
              <a:t>2</a:t>
            </a:r>
            <a:r>
              <a:rPr lang="en-US" sz="2000" dirty="0"/>
              <a:t>+…etc.</a:t>
            </a:r>
          </a:p>
          <a:p>
            <a:endParaRPr lang="en-US" sz="2000" dirty="0"/>
          </a:p>
          <a:p>
            <a:r>
              <a:rPr lang="en-US" sz="2000" dirty="0"/>
              <a:t>Where P equals the partial pressure of gas </a:t>
            </a:r>
            <a:r>
              <a:rPr lang="en-US" sz="2000" dirty="0" err="1"/>
              <a:t>x</a:t>
            </a:r>
            <a:r>
              <a:rPr lang="en-US" sz="2000" dirty="0"/>
              <a:t> </a:t>
            </a:r>
          </a:p>
          <a:p>
            <a:endParaRPr lang="en-US" sz="2000" dirty="0"/>
          </a:p>
          <a:p>
            <a:r>
              <a:rPr lang="en-US" sz="2000" dirty="0"/>
              <a:t>Therefore the partial pressure of an atmospheric gas is given by</a:t>
            </a:r>
          </a:p>
          <a:p>
            <a:endParaRPr lang="en-US" sz="2000" dirty="0"/>
          </a:p>
          <a:p>
            <a:r>
              <a:rPr lang="en-US" sz="2000" dirty="0" err="1"/>
              <a:t>P</a:t>
            </a:r>
            <a:r>
              <a:rPr lang="en-US" sz="2000" baseline="-25000" dirty="0" err="1"/>
              <a:t>x</a:t>
            </a:r>
            <a:r>
              <a:rPr lang="en-US" sz="2000" dirty="0"/>
              <a:t>=(F</a:t>
            </a:r>
            <a:r>
              <a:rPr lang="en-US" sz="2000" baseline="-25000" dirty="0"/>
              <a:t>x</a:t>
            </a:r>
            <a:r>
              <a:rPr lang="en-US" sz="2000" dirty="0"/>
              <a:t>/100)P</a:t>
            </a:r>
            <a:r>
              <a:rPr lang="en-US" sz="2000" baseline="-25000" dirty="0"/>
              <a:t>atm</a:t>
            </a:r>
          </a:p>
          <a:p>
            <a:endParaRPr lang="en-US" sz="2000" baseline="-25000" dirty="0"/>
          </a:p>
          <a:p>
            <a:r>
              <a:rPr lang="en-US" sz="2000" dirty="0"/>
              <a:t>For example in dry air and at sea level</a:t>
            </a:r>
          </a:p>
          <a:p>
            <a:endParaRPr lang="en-US" sz="2000" dirty="0"/>
          </a:p>
          <a:p>
            <a:r>
              <a:rPr lang="en-US" sz="2000" dirty="0"/>
              <a:t>PO</a:t>
            </a:r>
            <a:r>
              <a:rPr lang="en-US" sz="2000" baseline="-25000" dirty="0"/>
              <a:t>2</a:t>
            </a:r>
            <a:r>
              <a:rPr lang="en-US" sz="2000" dirty="0"/>
              <a:t> = (20.94/100)x760 =159.14 mm Hg.</a:t>
            </a:r>
            <a:endParaRPr lang="en-US" sz="2000" dirty="0" smtClean="0"/>
          </a:p>
          <a:p>
            <a:endParaRPr lang="en-US" sz="2000" dirty="0"/>
          </a:p>
        </p:txBody>
      </p:sp>
      <p:sp>
        <p:nvSpPr>
          <p:cNvPr id="123907" name="Rectangle 3"/>
          <p:cNvSpPr>
            <a:spLocks noChangeArrowheads="1"/>
          </p:cNvSpPr>
          <p:nvPr/>
        </p:nvSpPr>
        <p:spPr bwMode="auto">
          <a:xfrm>
            <a:off x="2362200" y="304800"/>
            <a:ext cx="3152775" cy="579438"/>
          </a:xfrm>
          <a:prstGeom prst="rect">
            <a:avLst/>
          </a:prstGeom>
          <a:noFill/>
          <a:ln w="9525">
            <a:noFill/>
            <a:miter lim="800000"/>
            <a:headEnd/>
            <a:tailEnd/>
          </a:ln>
        </p:spPr>
        <p:txBody>
          <a:bodyPr wrap="none">
            <a:prstTxWarp prst="textNoShape">
              <a:avLst/>
            </a:prstTxWarp>
            <a:spAutoFit/>
          </a:bodyPr>
          <a:lstStyle/>
          <a:p>
            <a:r>
              <a:rPr lang="en-US" sz="3200"/>
              <a:t>TO REMEMBER</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67</a:t>
            </a:fld>
            <a:endParaRPr lang="en-US"/>
          </a:p>
        </p:txBody>
      </p:sp>
    </p:spTree>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p:cNvSpPr>
          <p:nvPr/>
        </p:nvSpPr>
        <p:spPr bwMode="auto">
          <a:xfrm>
            <a:off x="2133600" y="228600"/>
            <a:ext cx="5145088" cy="457200"/>
          </a:xfrm>
          <a:prstGeom prst="rect">
            <a:avLst/>
          </a:prstGeom>
          <a:noFill/>
          <a:ln w="9525">
            <a:noFill/>
            <a:miter lim="800000"/>
            <a:headEnd/>
            <a:tailEnd/>
          </a:ln>
        </p:spPr>
        <p:txBody>
          <a:bodyPr wrap="none">
            <a:prstTxWarp prst="textNoShape">
              <a:avLst/>
            </a:prstTxWarp>
            <a:spAutoFit/>
          </a:bodyPr>
          <a:lstStyle/>
          <a:p>
            <a:r>
              <a:rPr lang="en-US"/>
              <a:t>Of barometers and mm of mercury</a:t>
            </a:r>
          </a:p>
        </p:txBody>
      </p:sp>
      <p:pic>
        <p:nvPicPr>
          <p:cNvPr id="119811" name="Picture 3"/>
          <p:cNvPicPr>
            <a:picLocks noChangeAspect="1" noChangeArrowheads="1"/>
          </p:cNvPicPr>
          <p:nvPr/>
        </p:nvPicPr>
        <p:blipFill>
          <a:blip r:embed="rId3"/>
          <a:srcRect/>
          <a:stretch>
            <a:fillRect/>
          </a:stretch>
        </p:blipFill>
        <p:spPr bwMode="auto">
          <a:xfrm>
            <a:off x="0" y="762000"/>
            <a:ext cx="5334000" cy="4954588"/>
          </a:xfrm>
          <a:prstGeom prst="rect">
            <a:avLst/>
          </a:prstGeom>
          <a:noFill/>
          <a:ln w="9525">
            <a:noFill/>
            <a:miter lim="800000"/>
            <a:headEnd/>
            <a:tailEnd/>
          </a:ln>
        </p:spPr>
      </p:pic>
      <p:pic>
        <p:nvPicPr>
          <p:cNvPr id="119812" name="Picture 4"/>
          <p:cNvPicPr>
            <a:picLocks noChangeAspect="1" noChangeArrowheads="1"/>
          </p:cNvPicPr>
          <p:nvPr/>
        </p:nvPicPr>
        <p:blipFill>
          <a:blip r:embed="rId4"/>
          <a:srcRect/>
          <a:stretch>
            <a:fillRect/>
          </a:stretch>
        </p:blipFill>
        <p:spPr bwMode="auto">
          <a:xfrm>
            <a:off x="5638800" y="838200"/>
            <a:ext cx="2940050" cy="3695700"/>
          </a:xfrm>
          <a:prstGeom prst="rect">
            <a:avLst/>
          </a:prstGeom>
          <a:noFill/>
          <a:ln w="9525">
            <a:noFill/>
            <a:miter lim="800000"/>
            <a:headEnd/>
            <a:tailEnd/>
          </a:ln>
        </p:spPr>
      </p:pic>
      <p:pic>
        <p:nvPicPr>
          <p:cNvPr id="119813" name="Picture 5"/>
          <p:cNvPicPr>
            <a:picLocks noChangeAspect="1" noChangeArrowheads="1"/>
          </p:cNvPicPr>
          <p:nvPr/>
        </p:nvPicPr>
        <p:blipFill>
          <a:blip r:embed="rId5"/>
          <a:srcRect/>
          <a:stretch>
            <a:fillRect/>
          </a:stretch>
        </p:blipFill>
        <p:spPr bwMode="auto">
          <a:xfrm>
            <a:off x="6400800" y="4495800"/>
            <a:ext cx="1282700" cy="1536700"/>
          </a:xfrm>
          <a:prstGeom prst="rect">
            <a:avLst/>
          </a:prstGeom>
          <a:noFill/>
          <a:ln w="9525">
            <a:noFill/>
            <a:miter lim="800000"/>
            <a:headEnd/>
            <a:tailEnd/>
          </a:ln>
        </p:spPr>
      </p:pic>
      <p:sp>
        <p:nvSpPr>
          <p:cNvPr id="119814" name="Rectangle 6"/>
          <p:cNvSpPr>
            <a:spLocks noChangeArrowheads="1"/>
          </p:cNvSpPr>
          <p:nvPr/>
        </p:nvSpPr>
        <p:spPr bwMode="auto">
          <a:xfrm>
            <a:off x="5475288" y="5867400"/>
            <a:ext cx="3668712" cy="641350"/>
          </a:xfrm>
          <a:prstGeom prst="rect">
            <a:avLst/>
          </a:prstGeom>
          <a:noFill/>
          <a:ln w="9525">
            <a:noFill/>
            <a:miter lim="800000"/>
            <a:headEnd/>
            <a:tailEnd/>
          </a:ln>
        </p:spPr>
        <p:txBody>
          <a:bodyPr>
            <a:prstTxWarp prst="textNoShape">
              <a:avLst/>
            </a:prstTxWarp>
            <a:spAutoFit/>
          </a:bodyPr>
          <a:lstStyle/>
          <a:p>
            <a:r>
              <a:rPr lang="en-US" sz="1800" dirty="0"/>
              <a:t>The barometer was invented by </a:t>
            </a:r>
            <a:r>
              <a:rPr lang="en-US" sz="1800" dirty="0" err="1"/>
              <a:t>Evengelista</a:t>
            </a:r>
            <a:r>
              <a:rPr lang="en-US" sz="1800" dirty="0"/>
              <a:t> </a:t>
            </a:r>
            <a:r>
              <a:rPr lang="en-US" sz="1800" dirty="0" smtClean="0"/>
              <a:t>Torricelli in 1644</a:t>
            </a:r>
            <a:endParaRPr lang="en-US" sz="1800" dirty="0"/>
          </a:p>
        </p:txBody>
      </p:sp>
      <p:sp>
        <p:nvSpPr>
          <p:cNvPr id="119815" name="Rectangle 7"/>
          <p:cNvSpPr>
            <a:spLocks noChangeArrowheads="1"/>
          </p:cNvSpPr>
          <p:nvPr/>
        </p:nvSpPr>
        <p:spPr bwMode="auto">
          <a:xfrm>
            <a:off x="0" y="6000750"/>
            <a:ext cx="5441950" cy="400050"/>
          </a:xfrm>
          <a:prstGeom prst="rect">
            <a:avLst/>
          </a:prstGeom>
          <a:noFill/>
          <a:ln w="9525">
            <a:noFill/>
            <a:miter lim="800000"/>
            <a:headEnd/>
            <a:tailEnd/>
          </a:ln>
        </p:spPr>
        <p:txBody>
          <a:bodyPr wrap="none">
            <a:prstTxWarp prst="textNoShape">
              <a:avLst/>
            </a:prstTxWarp>
            <a:spAutoFit/>
          </a:bodyPr>
          <a:lstStyle/>
          <a:p>
            <a:r>
              <a:rPr lang="en-US" sz="2000"/>
              <a:t>1 Atm </a:t>
            </a:r>
            <a:r>
              <a:rPr lang="en-US" sz="2000">
                <a:solidFill>
                  <a:srgbClr val="FF0000"/>
                </a:solidFill>
              </a:rPr>
              <a:t>= 760 mm Hg </a:t>
            </a:r>
            <a:r>
              <a:rPr lang="en-US" sz="2000"/>
              <a:t>= 760 Torr=101.325 kPa</a:t>
            </a:r>
            <a:endParaRPr lang="en-US"/>
          </a:p>
        </p:txBody>
      </p:sp>
    </p:spTree>
    <p:extLst>
      <p:ext uri="{BB962C8B-B14F-4D97-AF65-F5344CB8AC3E}">
        <p14:creationId xmlns:p14="http://schemas.microsoft.com/office/powerpoint/2010/main" val="926308825"/>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69</a:t>
            </a:fld>
            <a:endParaRPr lang="en-US"/>
          </a:p>
        </p:txBody>
      </p:sp>
      <p:pic>
        <p:nvPicPr>
          <p:cNvPr id="3" name="Picture 2" descr="barometertori.jpg"/>
          <p:cNvPicPr>
            <a:picLocks noChangeAspect="1"/>
          </p:cNvPicPr>
          <p:nvPr/>
        </p:nvPicPr>
        <p:blipFill>
          <a:blip r:embed="rId2"/>
          <a:stretch>
            <a:fillRect/>
          </a:stretch>
        </p:blipFill>
        <p:spPr>
          <a:xfrm>
            <a:off x="2561370" y="0"/>
            <a:ext cx="4021259" cy="6858000"/>
          </a:xfrm>
          <a:prstGeom prst="rect">
            <a:avLst/>
          </a:prstGeom>
        </p:spPr>
      </p:pic>
    </p:spTree>
    <p:extLst>
      <p:ext uri="{BB962C8B-B14F-4D97-AF65-F5344CB8AC3E}">
        <p14:creationId xmlns:p14="http://schemas.microsoft.com/office/powerpoint/2010/main" val="2305097840"/>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p:cNvPicPr>
            <a:picLocks noChangeAspect="1" noChangeArrowheads="1"/>
          </p:cNvPicPr>
          <p:nvPr/>
        </p:nvPicPr>
        <p:blipFill>
          <a:blip r:embed="rId3"/>
          <a:srcRect/>
          <a:stretch>
            <a:fillRect/>
          </a:stretch>
        </p:blipFill>
        <p:spPr bwMode="auto">
          <a:xfrm>
            <a:off x="1524000" y="152400"/>
            <a:ext cx="5257800" cy="3914775"/>
          </a:xfrm>
          <a:prstGeom prst="rect">
            <a:avLst/>
          </a:prstGeom>
          <a:noFill/>
          <a:ln w="9525">
            <a:noFill/>
            <a:miter lim="800000"/>
            <a:headEnd/>
            <a:tailEnd/>
          </a:ln>
        </p:spPr>
      </p:pic>
      <p:sp>
        <p:nvSpPr>
          <p:cNvPr id="116739" name="Rectangle 3"/>
          <p:cNvSpPr>
            <a:spLocks noChangeArrowheads="1"/>
          </p:cNvSpPr>
          <p:nvPr/>
        </p:nvSpPr>
        <p:spPr bwMode="auto">
          <a:xfrm>
            <a:off x="0" y="4038600"/>
            <a:ext cx="5638800" cy="2678113"/>
          </a:xfrm>
          <a:prstGeom prst="rect">
            <a:avLst/>
          </a:prstGeom>
          <a:noFill/>
          <a:ln w="9525">
            <a:noFill/>
            <a:miter lim="800000"/>
            <a:headEnd/>
            <a:tailEnd/>
          </a:ln>
        </p:spPr>
        <p:txBody>
          <a:bodyPr>
            <a:prstTxWarp prst="textNoShape">
              <a:avLst/>
            </a:prstTxWarp>
            <a:spAutoFit/>
          </a:bodyPr>
          <a:lstStyle/>
          <a:p>
            <a:r>
              <a:rPr lang="en-US"/>
              <a:t>The weight of the atmosphere at any point is called the atmospheric (or barometric) pressure. It is measured in a variety of units, but we will use mm Hg (mm of mercury).</a:t>
            </a:r>
          </a:p>
          <a:p>
            <a:endParaRPr lang="en-US"/>
          </a:p>
          <a:p>
            <a:r>
              <a:rPr lang="en-US"/>
              <a:t>760 mmHg = 1 atm= 101.3X10</a:t>
            </a:r>
            <a:r>
              <a:rPr lang="en-US" baseline="30000"/>
              <a:t>3</a:t>
            </a:r>
            <a:r>
              <a:rPr lang="en-US"/>
              <a:t> Pascals</a:t>
            </a:r>
          </a:p>
        </p:txBody>
      </p:sp>
      <p:sp>
        <p:nvSpPr>
          <p:cNvPr id="116740" name="Rectangle 5"/>
          <p:cNvSpPr>
            <a:spLocks noChangeArrowheads="1"/>
          </p:cNvSpPr>
          <p:nvPr/>
        </p:nvSpPr>
        <p:spPr bwMode="auto">
          <a:xfrm>
            <a:off x="5715000" y="5181600"/>
            <a:ext cx="3429000" cy="1200150"/>
          </a:xfrm>
          <a:prstGeom prst="rect">
            <a:avLst/>
          </a:prstGeom>
          <a:noFill/>
          <a:ln w="9525">
            <a:noFill/>
            <a:miter lim="800000"/>
            <a:headEnd/>
            <a:tailEnd/>
          </a:ln>
        </p:spPr>
        <p:txBody>
          <a:bodyPr>
            <a:prstTxWarp prst="textNoShape">
              <a:avLst/>
            </a:prstTxWarp>
            <a:spAutoFit/>
          </a:bodyPr>
          <a:lstStyle/>
          <a:p>
            <a:r>
              <a:rPr lang="en-US"/>
              <a:t>Atmospheric pressure decreases with altitude.</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70</a:t>
            </a:fld>
            <a:endParaRPr lang="en-US"/>
          </a:p>
        </p:txBody>
      </p:sp>
    </p:spTree>
    <p:extLst>
      <p:ext uri="{BB962C8B-B14F-4D97-AF65-F5344CB8AC3E}">
        <p14:creationId xmlns:p14="http://schemas.microsoft.com/office/powerpoint/2010/main" val="220872703"/>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609600"/>
            <a:ext cx="8077200" cy="5878531"/>
          </a:xfrm>
          <a:prstGeom prst="rect">
            <a:avLst/>
          </a:prstGeom>
          <a:noFill/>
        </p:spPr>
        <p:txBody>
          <a:bodyPr wrap="square" rtlCol="0">
            <a:spAutoFit/>
          </a:bodyPr>
          <a:lstStyle/>
          <a:p>
            <a:r>
              <a:rPr lang="es-ES_tradnl" dirty="0" err="1" smtClean="0"/>
              <a:t>To</a:t>
            </a:r>
            <a:r>
              <a:rPr lang="es-ES_tradnl" dirty="0" smtClean="0"/>
              <a:t> </a:t>
            </a:r>
            <a:r>
              <a:rPr lang="es-ES_tradnl" dirty="0" err="1" smtClean="0"/>
              <a:t>calculate</a:t>
            </a:r>
            <a:r>
              <a:rPr lang="es-ES_tradnl" dirty="0" smtClean="0"/>
              <a:t> </a:t>
            </a:r>
            <a:r>
              <a:rPr lang="es-ES_tradnl" dirty="0" err="1" smtClean="0"/>
              <a:t>the</a:t>
            </a:r>
            <a:r>
              <a:rPr lang="es-ES_tradnl" dirty="0" smtClean="0"/>
              <a:t> </a:t>
            </a:r>
            <a:r>
              <a:rPr lang="es-ES_tradnl" dirty="0" err="1" smtClean="0"/>
              <a:t>partial</a:t>
            </a:r>
            <a:r>
              <a:rPr lang="es-ES_tradnl" dirty="0" smtClean="0"/>
              <a:t> </a:t>
            </a:r>
            <a:r>
              <a:rPr lang="es-ES_tradnl" dirty="0" err="1" smtClean="0"/>
              <a:t>pressure</a:t>
            </a:r>
            <a:r>
              <a:rPr lang="es-ES_tradnl" dirty="0" smtClean="0"/>
              <a:t> </a:t>
            </a:r>
            <a:r>
              <a:rPr lang="es-ES_tradnl" dirty="0" err="1" smtClean="0"/>
              <a:t>of</a:t>
            </a:r>
            <a:r>
              <a:rPr lang="es-ES_tradnl" dirty="0" smtClean="0"/>
              <a:t> </a:t>
            </a:r>
            <a:r>
              <a:rPr lang="es-ES_tradnl" dirty="0" err="1" smtClean="0"/>
              <a:t>the</a:t>
            </a:r>
            <a:r>
              <a:rPr lang="es-ES_tradnl" dirty="0" smtClean="0"/>
              <a:t> gas, </a:t>
            </a:r>
            <a:r>
              <a:rPr lang="es-ES_tradnl" dirty="0" err="1" smtClean="0"/>
              <a:t>you</a:t>
            </a:r>
            <a:r>
              <a:rPr lang="es-ES_tradnl" dirty="0" smtClean="0"/>
              <a:t> </a:t>
            </a:r>
            <a:r>
              <a:rPr lang="es-ES_tradnl" dirty="0" err="1" smtClean="0"/>
              <a:t>multiply</a:t>
            </a:r>
            <a:r>
              <a:rPr lang="es-ES_tradnl" dirty="0" smtClean="0"/>
              <a:t> </a:t>
            </a:r>
            <a:r>
              <a:rPr lang="es-ES_tradnl" dirty="0" err="1" smtClean="0"/>
              <a:t>the</a:t>
            </a:r>
            <a:r>
              <a:rPr lang="es-ES_tradnl" dirty="0" smtClean="0"/>
              <a:t> </a:t>
            </a:r>
            <a:r>
              <a:rPr lang="es-ES_tradnl" dirty="0" err="1" smtClean="0"/>
              <a:t>fractional</a:t>
            </a:r>
            <a:r>
              <a:rPr lang="es-ES_tradnl" dirty="0" smtClean="0"/>
              <a:t> </a:t>
            </a:r>
            <a:r>
              <a:rPr lang="es-ES_tradnl" dirty="0" err="1" smtClean="0"/>
              <a:t>concentration</a:t>
            </a:r>
            <a:r>
              <a:rPr lang="es-ES_tradnl" dirty="0" smtClean="0"/>
              <a:t> </a:t>
            </a:r>
            <a:r>
              <a:rPr lang="es-ES_tradnl" dirty="0" err="1" smtClean="0"/>
              <a:t>of</a:t>
            </a:r>
            <a:r>
              <a:rPr lang="es-ES_tradnl" dirty="0" smtClean="0"/>
              <a:t> </a:t>
            </a:r>
            <a:r>
              <a:rPr lang="es-ES_tradnl" dirty="0" err="1" smtClean="0"/>
              <a:t>the</a:t>
            </a:r>
            <a:r>
              <a:rPr lang="es-ES_tradnl" dirty="0" smtClean="0"/>
              <a:t> gas by </a:t>
            </a:r>
            <a:r>
              <a:rPr lang="es-ES_tradnl" dirty="0" err="1" smtClean="0"/>
              <a:t>the</a:t>
            </a:r>
            <a:r>
              <a:rPr lang="es-ES_tradnl" dirty="0" smtClean="0"/>
              <a:t> total </a:t>
            </a:r>
            <a:r>
              <a:rPr lang="es-ES_tradnl" dirty="0" err="1" smtClean="0"/>
              <a:t>pressure</a:t>
            </a:r>
            <a:r>
              <a:rPr lang="es-ES_tradnl" dirty="0" smtClean="0"/>
              <a:t> </a:t>
            </a:r>
            <a:r>
              <a:rPr lang="es-ES_tradnl" dirty="0" err="1" smtClean="0"/>
              <a:t>of</a:t>
            </a:r>
            <a:r>
              <a:rPr lang="es-ES_tradnl" dirty="0" smtClean="0"/>
              <a:t> </a:t>
            </a:r>
            <a:r>
              <a:rPr lang="es-ES_tradnl" dirty="0" err="1" smtClean="0"/>
              <a:t>the</a:t>
            </a:r>
            <a:r>
              <a:rPr lang="es-ES_tradnl" dirty="0" smtClean="0"/>
              <a:t> mixture.</a:t>
            </a:r>
          </a:p>
          <a:p>
            <a:endParaRPr lang="es-ES_tradnl" dirty="0" smtClean="0"/>
          </a:p>
          <a:p>
            <a:pPr algn="ctr"/>
            <a:r>
              <a:rPr lang="es-ES_tradnl" dirty="0" err="1" smtClean="0"/>
              <a:t>P</a:t>
            </a:r>
            <a:r>
              <a:rPr lang="es-ES_tradnl" baseline="-25000" dirty="0" err="1" smtClean="0"/>
              <a:t>x</a:t>
            </a:r>
            <a:r>
              <a:rPr lang="es-ES_tradnl" dirty="0" smtClean="0"/>
              <a:t> = (</a:t>
            </a:r>
            <a:r>
              <a:rPr lang="es-ES_tradnl" dirty="0" err="1" smtClean="0"/>
              <a:t>F</a:t>
            </a:r>
            <a:r>
              <a:rPr lang="es-ES_tradnl" baseline="-25000" dirty="0" err="1" smtClean="0"/>
              <a:t>x</a:t>
            </a:r>
            <a:r>
              <a:rPr lang="es-ES_tradnl" dirty="0" smtClean="0"/>
              <a:t>/100)</a:t>
            </a:r>
            <a:r>
              <a:rPr lang="es-ES_tradnl" dirty="0" err="1" smtClean="0"/>
              <a:t>xP</a:t>
            </a:r>
            <a:r>
              <a:rPr lang="es-ES_tradnl" baseline="-25000" dirty="0" err="1" smtClean="0"/>
              <a:t>tot</a:t>
            </a:r>
            <a:endParaRPr lang="es-ES_tradnl" baseline="-25000" dirty="0" smtClean="0"/>
          </a:p>
          <a:p>
            <a:pPr algn="ctr"/>
            <a:endParaRPr lang="es-ES_tradnl" baseline="-25000" dirty="0" smtClean="0"/>
          </a:p>
          <a:p>
            <a:endParaRPr lang="es-ES_tradnl" dirty="0" smtClean="0"/>
          </a:p>
          <a:p>
            <a:r>
              <a:rPr lang="es-ES_tradnl" dirty="0" err="1" smtClean="0"/>
              <a:t>For</a:t>
            </a:r>
            <a:r>
              <a:rPr lang="es-ES_tradnl" dirty="0" smtClean="0"/>
              <a:t> </a:t>
            </a:r>
            <a:r>
              <a:rPr lang="es-ES_tradnl" dirty="0" err="1" smtClean="0"/>
              <a:t>example</a:t>
            </a:r>
            <a:r>
              <a:rPr lang="es-ES_tradnl" dirty="0" smtClean="0"/>
              <a:t>, </a:t>
            </a:r>
            <a:r>
              <a:rPr lang="es-ES_tradnl" dirty="0" err="1" smtClean="0"/>
              <a:t>the</a:t>
            </a:r>
            <a:r>
              <a:rPr lang="es-ES_tradnl" dirty="0" smtClean="0"/>
              <a:t> </a:t>
            </a:r>
            <a:r>
              <a:rPr lang="es-ES_tradnl" dirty="0" err="1" smtClean="0"/>
              <a:t>partial</a:t>
            </a:r>
            <a:r>
              <a:rPr lang="es-ES_tradnl" dirty="0" smtClean="0"/>
              <a:t> </a:t>
            </a:r>
            <a:r>
              <a:rPr lang="es-ES_tradnl" dirty="0" err="1" smtClean="0"/>
              <a:t>pressure</a:t>
            </a:r>
            <a:r>
              <a:rPr lang="es-ES_tradnl" dirty="0" smtClean="0"/>
              <a:t> </a:t>
            </a:r>
            <a:r>
              <a:rPr lang="es-ES_tradnl" dirty="0" err="1" smtClean="0"/>
              <a:t>of</a:t>
            </a:r>
            <a:r>
              <a:rPr lang="es-ES_tradnl" dirty="0" smtClean="0"/>
              <a:t> </a:t>
            </a:r>
            <a:r>
              <a:rPr lang="es-ES_tradnl" dirty="0" err="1" smtClean="0"/>
              <a:t>oxygen</a:t>
            </a:r>
            <a:r>
              <a:rPr lang="es-ES_tradnl" dirty="0" smtClean="0"/>
              <a:t> in </a:t>
            </a:r>
            <a:r>
              <a:rPr lang="es-ES_tradnl" dirty="0" err="1" smtClean="0"/>
              <a:t>dry</a:t>
            </a:r>
            <a:r>
              <a:rPr lang="es-ES_tradnl" dirty="0" smtClean="0"/>
              <a:t> </a:t>
            </a:r>
            <a:r>
              <a:rPr lang="es-ES_tradnl" dirty="0" err="1" smtClean="0"/>
              <a:t>air</a:t>
            </a:r>
            <a:r>
              <a:rPr lang="es-ES_tradnl" dirty="0" smtClean="0"/>
              <a:t> at sea </a:t>
            </a:r>
            <a:r>
              <a:rPr lang="es-ES_tradnl" dirty="0" err="1" smtClean="0"/>
              <a:t>level</a:t>
            </a:r>
            <a:r>
              <a:rPr lang="es-ES_tradnl" dirty="0" smtClean="0"/>
              <a:t> </a:t>
            </a:r>
            <a:r>
              <a:rPr lang="es-ES_tradnl" dirty="0" err="1" smtClean="0"/>
              <a:t>is</a:t>
            </a:r>
            <a:r>
              <a:rPr lang="es-ES_tradnl" dirty="0" smtClean="0"/>
              <a:t>:</a:t>
            </a:r>
          </a:p>
          <a:p>
            <a:endParaRPr lang="es-ES_tradnl" dirty="0" smtClean="0"/>
          </a:p>
          <a:p>
            <a:r>
              <a:rPr lang="es-ES_tradnl" dirty="0" smtClean="0"/>
              <a:t>PO</a:t>
            </a:r>
            <a:r>
              <a:rPr lang="es-ES_tradnl" baseline="-25000" dirty="0" smtClean="0"/>
              <a:t>2 </a:t>
            </a:r>
            <a:r>
              <a:rPr lang="es-ES_tradnl" dirty="0" smtClean="0"/>
              <a:t>= O.21  </a:t>
            </a:r>
            <a:r>
              <a:rPr lang="es-ES_tradnl" dirty="0" err="1" smtClean="0"/>
              <a:t>x</a:t>
            </a:r>
            <a:r>
              <a:rPr lang="es-ES_tradnl" dirty="0" smtClean="0"/>
              <a:t> 760 (</a:t>
            </a:r>
            <a:r>
              <a:rPr lang="es-ES_tradnl" dirty="0" err="1" smtClean="0"/>
              <a:t>mm</a:t>
            </a:r>
            <a:r>
              <a:rPr lang="es-ES_tradnl" dirty="0" smtClean="0"/>
              <a:t> Hg) = 159.6 </a:t>
            </a:r>
            <a:r>
              <a:rPr lang="es-ES_tradnl" dirty="0" err="1" smtClean="0"/>
              <a:t>mm</a:t>
            </a:r>
            <a:r>
              <a:rPr lang="es-ES_tradnl" dirty="0" smtClean="0"/>
              <a:t> Hg.</a:t>
            </a:r>
          </a:p>
          <a:p>
            <a:endParaRPr lang="es-ES_tradnl" dirty="0" smtClean="0"/>
          </a:p>
          <a:p>
            <a:r>
              <a:rPr lang="es-ES_tradnl" dirty="0" smtClean="0"/>
              <a:t>DO NOT MEMORIZE ANY NUMBERS. IF NEEDED, I WILL GIVE THEM TO YOU!</a:t>
            </a:r>
          </a:p>
          <a:p>
            <a:endParaRPr lang="es-ES_tradnl" dirty="0" smtClean="0"/>
          </a:p>
          <a:p>
            <a:r>
              <a:rPr lang="es-ES_tradnl" dirty="0" err="1" smtClean="0"/>
              <a:t>Fx</a:t>
            </a:r>
            <a:r>
              <a:rPr lang="es-ES_tradnl" dirty="0" smtClean="0"/>
              <a:t> = 21%, </a:t>
            </a:r>
            <a:r>
              <a:rPr lang="es-ES_tradnl" dirty="0" err="1" smtClean="0"/>
              <a:t>P</a:t>
            </a:r>
            <a:r>
              <a:rPr lang="es-ES_tradnl" baseline="-25000" dirty="0" err="1" smtClean="0"/>
              <a:t>tot</a:t>
            </a:r>
            <a:r>
              <a:rPr lang="es-ES_tradnl" dirty="0" smtClean="0"/>
              <a:t> =</a:t>
            </a:r>
            <a:r>
              <a:rPr lang="es-ES_tradnl" dirty="0" err="1" smtClean="0"/>
              <a:t>P</a:t>
            </a:r>
            <a:r>
              <a:rPr lang="es-ES_tradnl" baseline="-25000" dirty="0" err="1" smtClean="0"/>
              <a:t>atm</a:t>
            </a:r>
            <a:r>
              <a:rPr lang="es-ES_tradnl" dirty="0" smtClean="0"/>
              <a:t> =760 </a:t>
            </a:r>
            <a:r>
              <a:rPr lang="es-ES_tradnl" dirty="0" err="1" smtClean="0"/>
              <a:t>mm</a:t>
            </a:r>
            <a:r>
              <a:rPr lang="es-ES_tradnl" dirty="0" smtClean="0"/>
              <a:t> Hg</a:t>
            </a:r>
            <a:endParaRPr lang="es-ES_tradnl" dirty="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71</a:t>
            </a:fld>
            <a:endParaRPr lang="en-US"/>
          </a:p>
        </p:txBody>
      </p:sp>
    </p:spTree>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72</a:t>
            </a:fld>
            <a:endParaRPr lang="en-US"/>
          </a:p>
        </p:txBody>
      </p:sp>
      <p:sp>
        <p:nvSpPr>
          <p:cNvPr id="4" name="TextBox 3"/>
          <p:cNvSpPr txBox="1"/>
          <p:nvPr/>
        </p:nvSpPr>
        <p:spPr>
          <a:xfrm>
            <a:off x="8467" y="381000"/>
            <a:ext cx="8830733" cy="6001642"/>
          </a:xfrm>
          <a:prstGeom prst="rect">
            <a:avLst/>
          </a:prstGeom>
          <a:noFill/>
        </p:spPr>
        <p:txBody>
          <a:bodyPr wrap="square" rtlCol="0">
            <a:spAutoFit/>
          </a:bodyPr>
          <a:lstStyle/>
          <a:p>
            <a:r>
              <a:rPr lang="en-US" dirty="0" smtClean="0"/>
              <a:t>Breathing both oxygen and nitrogen at high partial pressures can cause negative effects (nitrogen narcosis and oxygen poisoning). Therefore, deep sea divers often use mixtures of gases that are more suitable for deep dives. One of these mixtures is called </a:t>
            </a:r>
            <a:r>
              <a:rPr lang="en-US" dirty="0" err="1" smtClean="0"/>
              <a:t>Trimix</a:t>
            </a:r>
            <a:r>
              <a:rPr lang="en-US" dirty="0" smtClean="0"/>
              <a:t>, it is suitable to dive at ≈ 100 m. It includes oxygen (10%), nitrogen (20%), and helium (70%). The pressure on a diver’s lungs at 100 m is ≈ 8,000 mm Hg. </a:t>
            </a:r>
          </a:p>
          <a:p>
            <a:endParaRPr lang="en-US" dirty="0"/>
          </a:p>
          <a:p>
            <a:r>
              <a:rPr lang="en-US" dirty="0" smtClean="0"/>
              <a:t>The partial pressure of nitrogen inhaled by this diver is:</a:t>
            </a:r>
          </a:p>
          <a:p>
            <a:endParaRPr lang="en-US" dirty="0"/>
          </a:p>
          <a:p>
            <a:pPr marL="457200" indent="-457200">
              <a:buAutoNum type="alphaUcParenR"/>
            </a:pPr>
            <a:r>
              <a:rPr lang="en-US" dirty="0" smtClean="0"/>
              <a:t>800 mm Hg</a:t>
            </a:r>
          </a:p>
          <a:p>
            <a:pPr marL="457200" indent="-457200">
              <a:buAutoNum type="alphaUcParenR"/>
            </a:pPr>
            <a:r>
              <a:rPr lang="en-US" dirty="0" smtClean="0"/>
              <a:t>1600 mm Hg</a:t>
            </a:r>
          </a:p>
          <a:p>
            <a:pPr marL="457200" indent="-457200">
              <a:buAutoNum type="alphaUcParenR"/>
            </a:pPr>
            <a:r>
              <a:rPr lang="en-US" dirty="0" smtClean="0"/>
              <a:t>5,600 mm Hg</a:t>
            </a:r>
          </a:p>
          <a:p>
            <a:pPr marL="457200" indent="-457200">
              <a:buAutoNum type="alphaUcParenR"/>
            </a:pPr>
            <a:r>
              <a:rPr lang="en-US" dirty="0" smtClean="0"/>
              <a:t>1,000 mm Hg</a:t>
            </a:r>
          </a:p>
          <a:p>
            <a:pPr marL="457200" indent="-457200">
              <a:buAutoNum type="alphaUcParenR"/>
            </a:pPr>
            <a:endParaRPr lang="en-US" dirty="0"/>
          </a:p>
        </p:txBody>
      </p:sp>
      <p:pic>
        <p:nvPicPr>
          <p:cNvPr id="5" name="Picture 4"/>
          <p:cNvPicPr>
            <a:picLocks noChangeAspect="1"/>
          </p:cNvPicPr>
          <p:nvPr/>
        </p:nvPicPr>
        <p:blipFill>
          <a:blip r:embed="rId2"/>
          <a:stretch>
            <a:fillRect/>
          </a:stretch>
        </p:blipFill>
        <p:spPr>
          <a:xfrm>
            <a:off x="5105400" y="4267200"/>
            <a:ext cx="3276600" cy="2457450"/>
          </a:xfrm>
          <a:prstGeom prst="rect">
            <a:avLst/>
          </a:prstGeom>
        </p:spPr>
      </p:pic>
    </p:spTree>
    <p:extLst>
      <p:ext uri="{BB962C8B-B14F-4D97-AF65-F5344CB8AC3E}">
        <p14:creationId xmlns:p14="http://schemas.microsoft.com/office/powerpoint/2010/main" val="2351102978"/>
      </p:ext>
    </p:extLst>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457200"/>
            <a:ext cx="7239000" cy="2677656"/>
          </a:xfrm>
          <a:prstGeom prst="rect">
            <a:avLst/>
          </a:prstGeom>
          <a:noFill/>
        </p:spPr>
        <p:txBody>
          <a:bodyPr wrap="square" rtlCol="0">
            <a:spAutoFit/>
          </a:bodyPr>
          <a:lstStyle/>
          <a:p>
            <a:r>
              <a:rPr lang="es-ES_tradnl" dirty="0" err="1" smtClean="0"/>
              <a:t>The</a:t>
            </a:r>
            <a:r>
              <a:rPr lang="es-ES_tradnl" dirty="0" smtClean="0"/>
              <a:t> </a:t>
            </a:r>
            <a:r>
              <a:rPr lang="es-ES_tradnl" dirty="0" err="1" smtClean="0"/>
              <a:t>partial</a:t>
            </a:r>
            <a:r>
              <a:rPr lang="es-ES_tradnl" dirty="0" smtClean="0"/>
              <a:t> </a:t>
            </a:r>
            <a:r>
              <a:rPr lang="es-ES_tradnl" dirty="0" err="1" smtClean="0"/>
              <a:t>pressure</a:t>
            </a:r>
            <a:r>
              <a:rPr lang="es-ES_tradnl" dirty="0" smtClean="0"/>
              <a:t> </a:t>
            </a:r>
            <a:r>
              <a:rPr lang="es-ES_tradnl" dirty="0" err="1" smtClean="0"/>
              <a:t>of</a:t>
            </a:r>
            <a:r>
              <a:rPr lang="es-ES_tradnl" dirty="0" smtClean="0"/>
              <a:t> </a:t>
            </a:r>
            <a:r>
              <a:rPr lang="es-ES_tradnl" dirty="0" err="1" smtClean="0"/>
              <a:t>carbon</a:t>
            </a:r>
            <a:r>
              <a:rPr lang="es-ES_tradnl" dirty="0" smtClean="0"/>
              <a:t> </a:t>
            </a:r>
            <a:r>
              <a:rPr lang="es-ES_tradnl" dirty="0" err="1" smtClean="0"/>
              <a:t>dioxide</a:t>
            </a:r>
            <a:r>
              <a:rPr lang="es-ES_tradnl" dirty="0" smtClean="0"/>
              <a:t> in </a:t>
            </a:r>
            <a:r>
              <a:rPr lang="es-ES_tradnl" dirty="0" err="1" smtClean="0"/>
              <a:t>dry</a:t>
            </a:r>
            <a:r>
              <a:rPr lang="es-ES_tradnl" dirty="0" smtClean="0"/>
              <a:t> </a:t>
            </a:r>
            <a:r>
              <a:rPr lang="es-ES_tradnl" dirty="0" err="1" smtClean="0"/>
              <a:t>air</a:t>
            </a:r>
            <a:r>
              <a:rPr lang="es-ES_tradnl" dirty="0" smtClean="0"/>
              <a:t> at sea </a:t>
            </a:r>
            <a:r>
              <a:rPr lang="es-ES_tradnl" dirty="0" err="1" smtClean="0"/>
              <a:t>level</a:t>
            </a:r>
            <a:r>
              <a:rPr lang="es-ES_tradnl" dirty="0" smtClean="0"/>
              <a:t> </a:t>
            </a:r>
            <a:r>
              <a:rPr lang="es-ES_tradnl" dirty="0" err="1" smtClean="0"/>
              <a:t>is</a:t>
            </a:r>
            <a:endParaRPr lang="es-ES_tradnl" dirty="0" smtClean="0"/>
          </a:p>
          <a:p>
            <a:endParaRPr lang="es-ES_tradnl" dirty="0" smtClean="0"/>
          </a:p>
          <a:p>
            <a:r>
              <a:rPr lang="es-ES_tradnl" dirty="0" smtClean="0"/>
              <a:t>A) 0.2812 </a:t>
            </a:r>
            <a:r>
              <a:rPr lang="es-ES_tradnl" dirty="0" err="1" smtClean="0"/>
              <a:t>mm</a:t>
            </a:r>
            <a:r>
              <a:rPr lang="es-ES_tradnl" dirty="0" smtClean="0"/>
              <a:t> Hg</a:t>
            </a:r>
          </a:p>
          <a:p>
            <a:r>
              <a:rPr lang="es-ES_tradnl" dirty="0" smtClean="0"/>
              <a:t>B) 28.12 </a:t>
            </a:r>
            <a:r>
              <a:rPr lang="es-ES_tradnl" dirty="0" err="1" smtClean="0"/>
              <a:t>mm</a:t>
            </a:r>
            <a:r>
              <a:rPr lang="es-ES_tradnl" dirty="0" smtClean="0"/>
              <a:t> Hg</a:t>
            </a:r>
          </a:p>
          <a:p>
            <a:r>
              <a:rPr lang="es-ES_tradnl" dirty="0" smtClean="0"/>
              <a:t>C) 281.2 </a:t>
            </a:r>
            <a:r>
              <a:rPr lang="es-ES_tradnl" dirty="0" err="1" smtClean="0"/>
              <a:t>mm</a:t>
            </a:r>
            <a:r>
              <a:rPr lang="es-ES_tradnl" dirty="0" smtClean="0"/>
              <a:t> Hg</a:t>
            </a:r>
          </a:p>
          <a:p>
            <a:r>
              <a:rPr lang="es-ES_tradnl" dirty="0" smtClean="0"/>
              <a:t>D) 592.8 </a:t>
            </a:r>
            <a:r>
              <a:rPr lang="es-ES_tradnl" dirty="0" err="1" smtClean="0"/>
              <a:t>mm</a:t>
            </a:r>
            <a:r>
              <a:rPr lang="es-ES_tradnl" dirty="0" smtClean="0"/>
              <a:t> Hg</a:t>
            </a:r>
            <a:endParaRPr lang="es-ES_tradnl" dirty="0"/>
          </a:p>
        </p:txBody>
      </p:sp>
      <p:pic>
        <p:nvPicPr>
          <p:cNvPr id="3" name="Picture 2"/>
          <p:cNvPicPr>
            <a:picLocks noChangeAspect="1"/>
          </p:cNvPicPr>
          <p:nvPr/>
        </p:nvPicPr>
        <p:blipFill>
          <a:blip r:embed="rId2"/>
          <a:stretch>
            <a:fillRect/>
          </a:stretch>
        </p:blipFill>
        <p:spPr>
          <a:xfrm>
            <a:off x="5257800" y="1752600"/>
            <a:ext cx="3720135" cy="4774930"/>
          </a:xfrm>
          <a:prstGeom prst="rect">
            <a:avLst/>
          </a:prstGeom>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73</a:t>
            </a:fld>
            <a:endParaRPr lang="en-US"/>
          </a:p>
        </p:txBody>
      </p:sp>
      <p:sp>
        <p:nvSpPr>
          <p:cNvPr id="5" name="TextBox 4"/>
          <p:cNvSpPr txBox="1"/>
          <p:nvPr/>
        </p:nvSpPr>
        <p:spPr>
          <a:xfrm>
            <a:off x="381000" y="5410200"/>
            <a:ext cx="2159515" cy="461665"/>
          </a:xfrm>
          <a:prstGeom prst="rect">
            <a:avLst/>
          </a:prstGeom>
          <a:noFill/>
        </p:spPr>
        <p:txBody>
          <a:bodyPr wrap="none" rtlCol="0">
            <a:spAutoFit/>
          </a:bodyPr>
          <a:lstStyle/>
          <a:p>
            <a:r>
              <a:rPr lang="en-US" dirty="0" smtClean="0"/>
              <a:t>FCO</a:t>
            </a:r>
            <a:r>
              <a:rPr lang="en-US" baseline="-25000" dirty="0" smtClean="0"/>
              <a:t>2</a:t>
            </a:r>
            <a:r>
              <a:rPr lang="en-US" dirty="0" smtClean="0"/>
              <a:t> = 0.037</a:t>
            </a:r>
          </a:p>
          <a:p>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1" descr="44_04b_atmospheric_pressu-L.jpg"/>
          <p:cNvPicPr>
            <a:picLocks noChangeAspect="1"/>
          </p:cNvPicPr>
          <p:nvPr/>
        </p:nvPicPr>
        <p:blipFill>
          <a:blip r:embed="rId2"/>
          <a:srcRect/>
          <a:stretch>
            <a:fillRect/>
          </a:stretch>
        </p:blipFill>
        <p:spPr bwMode="auto">
          <a:xfrm>
            <a:off x="0" y="914400"/>
            <a:ext cx="9034463" cy="4876800"/>
          </a:xfrm>
          <a:prstGeom prst="rect">
            <a:avLst/>
          </a:prstGeom>
          <a:noFill/>
          <a:ln w="9525">
            <a:noFill/>
            <a:miter lim="800000"/>
            <a:headEnd/>
            <a:tailEnd/>
          </a:ln>
        </p:spPr>
      </p:pic>
      <p:sp>
        <p:nvSpPr>
          <p:cNvPr id="3" name="TextBox 2"/>
          <p:cNvSpPr txBox="1"/>
          <p:nvPr/>
        </p:nvSpPr>
        <p:spPr>
          <a:xfrm>
            <a:off x="2514600" y="61722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74</a:t>
            </a:fld>
            <a:endParaRPr lang="en-US"/>
          </a:p>
        </p:txBody>
      </p:sp>
    </p:spTree>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5029200" cy="3785652"/>
          </a:xfrm>
          <a:prstGeom prst="rect">
            <a:avLst/>
          </a:prstGeom>
          <a:noFill/>
        </p:spPr>
        <p:txBody>
          <a:bodyPr wrap="square" rtlCol="0">
            <a:spAutoFit/>
          </a:bodyPr>
          <a:lstStyle/>
          <a:p>
            <a:r>
              <a:rPr lang="es-ES_tradnl" dirty="0" err="1" smtClean="0"/>
              <a:t>The</a:t>
            </a:r>
            <a:r>
              <a:rPr lang="es-ES_tradnl" dirty="0" smtClean="0"/>
              <a:t> </a:t>
            </a:r>
            <a:r>
              <a:rPr lang="es-ES_tradnl" dirty="0" err="1" smtClean="0"/>
              <a:t>atmospheric</a:t>
            </a:r>
            <a:r>
              <a:rPr lang="es-ES_tradnl" dirty="0" smtClean="0"/>
              <a:t> </a:t>
            </a:r>
            <a:r>
              <a:rPr lang="es-ES_tradnl" dirty="0" err="1" smtClean="0"/>
              <a:t>pressure</a:t>
            </a:r>
            <a:r>
              <a:rPr lang="es-ES_tradnl" dirty="0" smtClean="0"/>
              <a:t> in Laramie (WY) </a:t>
            </a:r>
            <a:r>
              <a:rPr lang="es-ES_tradnl" dirty="0" err="1" smtClean="0"/>
              <a:t>is</a:t>
            </a:r>
            <a:r>
              <a:rPr lang="es-ES_tradnl" dirty="0" smtClean="0"/>
              <a:t> 74% </a:t>
            </a:r>
            <a:r>
              <a:rPr lang="es-ES_tradnl" dirty="0" err="1" smtClean="0"/>
              <a:t>that</a:t>
            </a:r>
            <a:r>
              <a:rPr lang="es-ES_tradnl" dirty="0" smtClean="0"/>
              <a:t> </a:t>
            </a:r>
            <a:r>
              <a:rPr lang="es-ES_tradnl" dirty="0" err="1" smtClean="0"/>
              <a:t>of</a:t>
            </a:r>
            <a:r>
              <a:rPr lang="es-ES_tradnl" dirty="0" smtClean="0"/>
              <a:t> sea </a:t>
            </a:r>
            <a:r>
              <a:rPr lang="es-ES_tradnl" dirty="0" err="1" smtClean="0"/>
              <a:t>level</a:t>
            </a:r>
            <a:r>
              <a:rPr lang="es-ES_tradnl" dirty="0" smtClean="0"/>
              <a:t>. </a:t>
            </a:r>
            <a:r>
              <a:rPr lang="es-ES_tradnl" dirty="0" err="1" smtClean="0"/>
              <a:t>This</a:t>
            </a:r>
            <a:r>
              <a:rPr lang="es-ES_tradnl" dirty="0" smtClean="0"/>
              <a:t> </a:t>
            </a:r>
            <a:r>
              <a:rPr lang="es-ES_tradnl" dirty="0" err="1" smtClean="0"/>
              <a:t>means</a:t>
            </a:r>
            <a:r>
              <a:rPr lang="es-ES_tradnl" dirty="0" smtClean="0"/>
              <a:t> </a:t>
            </a:r>
            <a:r>
              <a:rPr lang="es-ES_tradnl" dirty="0" err="1" smtClean="0"/>
              <a:t>that</a:t>
            </a:r>
            <a:r>
              <a:rPr lang="es-ES_tradnl" dirty="0" smtClean="0"/>
              <a:t> </a:t>
            </a:r>
            <a:r>
              <a:rPr lang="es-ES_tradnl" dirty="0" err="1" smtClean="0"/>
              <a:t>the</a:t>
            </a:r>
            <a:r>
              <a:rPr lang="es-ES_tradnl" dirty="0" smtClean="0"/>
              <a:t> </a:t>
            </a:r>
            <a:r>
              <a:rPr lang="es-ES_tradnl" dirty="0" err="1" smtClean="0"/>
              <a:t>partial</a:t>
            </a:r>
            <a:r>
              <a:rPr lang="es-ES_tradnl" dirty="0" smtClean="0"/>
              <a:t> </a:t>
            </a:r>
            <a:r>
              <a:rPr lang="es-ES_tradnl" dirty="0" err="1" smtClean="0"/>
              <a:t>pressure</a:t>
            </a:r>
            <a:r>
              <a:rPr lang="es-ES_tradnl" dirty="0" smtClean="0"/>
              <a:t> </a:t>
            </a:r>
            <a:r>
              <a:rPr lang="es-ES_tradnl" dirty="0" err="1" smtClean="0"/>
              <a:t>of</a:t>
            </a:r>
            <a:r>
              <a:rPr lang="es-ES_tradnl" dirty="0" smtClean="0"/>
              <a:t> </a:t>
            </a:r>
            <a:r>
              <a:rPr lang="es-ES_tradnl" dirty="0" err="1" smtClean="0"/>
              <a:t>oxygen</a:t>
            </a:r>
            <a:r>
              <a:rPr lang="es-ES_tradnl" dirty="0" smtClean="0"/>
              <a:t> in </a:t>
            </a:r>
            <a:r>
              <a:rPr lang="es-ES_tradnl" dirty="0" err="1" smtClean="0"/>
              <a:t>dry</a:t>
            </a:r>
            <a:r>
              <a:rPr lang="es-ES_tradnl" dirty="0" smtClean="0"/>
              <a:t> </a:t>
            </a:r>
            <a:r>
              <a:rPr lang="es-ES_tradnl" dirty="0" err="1" smtClean="0"/>
              <a:t>air</a:t>
            </a:r>
            <a:r>
              <a:rPr lang="es-ES_tradnl" dirty="0" smtClean="0"/>
              <a:t> in Laramie </a:t>
            </a:r>
            <a:r>
              <a:rPr lang="es-ES_tradnl" dirty="0" err="1" smtClean="0"/>
              <a:t>is</a:t>
            </a:r>
            <a:r>
              <a:rPr lang="es-ES_tradnl" dirty="0" smtClean="0"/>
              <a:t>:</a:t>
            </a:r>
          </a:p>
          <a:p>
            <a:endParaRPr lang="es-ES_tradnl" dirty="0" smtClean="0"/>
          </a:p>
          <a:p>
            <a:r>
              <a:rPr lang="es-ES_tradnl" dirty="0" smtClean="0"/>
              <a:t>A) 118.1 </a:t>
            </a:r>
            <a:r>
              <a:rPr lang="es-ES_tradnl" dirty="0" err="1" smtClean="0"/>
              <a:t>mm</a:t>
            </a:r>
            <a:r>
              <a:rPr lang="es-ES_tradnl" dirty="0" smtClean="0"/>
              <a:t> Hg</a:t>
            </a:r>
          </a:p>
          <a:p>
            <a:r>
              <a:rPr lang="es-ES_tradnl" dirty="0" smtClean="0"/>
              <a:t>B) 562.4 </a:t>
            </a:r>
            <a:r>
              <a:rPr lang="es-ES_tradnl" dirty="0" err="1" smtClean="0"/>
              <a:t>mm</a:t>
            </a:r>
            <a:r>
              <a:rPr lang="es-ES_tradnl" dirty="0" smtClean="0"/>
              <a:t> Hg</a:t>
            </a:r>
          </a:p>
          <a:p>
            <a:r>
              <a:rPr lang="es-ES_tradnl" dirty="0" smtClean="0"/>
              <a:t>C) 159.6 </a:t>
            </a:r>
            <a:r>
              <a:rPr lang="es-ES_tradnl" dirty="0" err="1" smtClean="0"/>
              <a:t>mm</a:t>
            </a:r>
            <a:r>
              <a:rPr lang="es-ES_tradnl" dirty="0" smtClean="0"/>
              <a:t> Hg</a:t>
            </a:r>
          </a:p>
          <a:p>
            <a:r>
              <a:rPr lang="es-ES_tradnl" dirty="0" smtClean="0"/>
              <a:t>D) 0.1554 </a:t>
            </a:r>
            <a:r>
              <a:rPr lang="es-ES_tradnl" dirty="0" err="1" smtClean="0"/>
              <a:t>mm</a:t>
            </a:r>
            <a:r>
              <a:rPr lang="es-ES_tradnl" dirty="0" smtClean="0"/>
              <a:t> Hg</a:t>
            </a:r>
          </a:p>
        </p:txBody>
      </p:sp>
      <p:pic>
        <p:nvPicPr>
          <p:cNvPr id="4" name="Picture 3"/>
          <p:cNvPicPr>
            <a:picLocks noChangeAspect="1"/>
          </p:cNvPicPr>
          <p:nvPr/>
        </p:nvPicPr>
        <p:blipFill>
          <a:blip r:embed="rId2"/>
          <a:stretch>
            <a:fillRect/>
          </a:stretch>
        </p:blipFill>
        <p:spPr>
          <a:xfrm>
            <a:off x="2819400" y="2133600"/>
            <a:ext cx="5873223" cy="4419600"/>
          </a:xfrm>
          <a:prstGeom prst="rect">
            <a:avLst/>
          </a:prstGeom>
        </p:spPr>
      </p:pic>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75</a:t>
            </a:fld>
            <a:endParaRPr lang="en-US"/>
          </a:p>
        </p:txBody>
      </p:sp>
    </p:spTree>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5029200" cy="3785652"/>
          </a:xfrm>
          <a:prstGeom prst="rect">
            <a:avLst/>
          </a:prstGeom>
          <a:noFill/>
        </p:spPr>
        <p:txBody>
          <a:bodyPr wrap="square" rtlCol="0">
            <a:spAutoFit/>
          </a:bodyPr>
          <a:lstStyle/>
          <a:p>
            <a:r>
              <a:rPr lang="es-ES_tradnl" dirty="0" err="1" smtClean="0"/>
              <a:t>The</a:t>
            </a:r>
            <a:r>
              <a:rPr lang="es-ES_tradnl" dirty="0" smtClean="0"/>
              <a:t> </a:t>
            </a:r>
            <a:r>
              <a:rPr lang="es-ES_tradnl" dirty="0" err="1" smtClean="0"/>
              <a:t>atmospheric</a:t>
            </a:r>
            <a:r>
              <a:rPr lang="es-ES_tradnl" dirty="0" smtClean="0"/>
              <a:t> </a:t>
            </a:r>
            <a:r>
              <a:rPr lang="es-ES_tradnl" dirty="0" err="1" smtClean="0"/>
              <a:t>pressure</a:t>
            </a:r>
            <a:r>
              <a:rPr lang="es-ES_tradnl" dirty="0" smtClean="0"/>
              <a:t> in Laramie (WY) </a:t>
            </a:r>
            <a:r>
              <a:rPr lang="es-ES_tradnl" dirty="0" err="1" smtClean="0"/>
              <a:t>is</a:t>
            </a:r>
            <a:r>
              <a:rPr lang="es-ES_tradnl" dirty="0" smtClean="0"/>
              <a:t> 74% </a:t>
            </a:r>
            <a:r>
              <a:rPr lang="es-ES_tradnl" dirty="0" err="1" smtClean="0"/>
              <a:t>that</a:t>
            </a:r>
            <a:r>
              <a:rPr lang="es-ES_tradnl" dirty="0" smtClean="0"/>
              <a:t> </a:t>
            </a:r>
            <a:r>
              <a:rPr lang="es-ES_tradnl" dirty="0" err="1" smtClean="0"/>
              <a:t>of</a:t>
            </a:r>
            <a:r>
              <a:rPr lang="es-ES_tradnl" dirty="0" smtClean="0"/>
              <a:t> sea </a:t>
            </a:r>
            <a:r>
              <a:rPr lang="es-ES_tradnl" dirty="0" err="1" smtClean="0"/>
              <a:t>level</a:t>
            </a:r>
            <a:r>
              <a:rPr lang="es-ES_tradnl" dirty="0" smtClean="0"/>
              <a:t>. </a:t>
            </a:r>
            <a:r>
              <a:rPr lang="es-ES_tradnl" dirty="0" err="1" smtClean="0"/>
              <a:t>This</a:t>
            </a:r>
            <a:r>
              <a:rPr lang="es-ES_tradnl" dirty="0" smtClean="0"/>
              <a:t> </a:t>
            </a:r>
            <a:r>
              <a:rPr lang="es-ES_tradnl" dirty="0" err="1" smtClean="0"/>
              <a:t>means</a:t>
            </a:r>
            <a:r>
              <a:rPr lang="es-ES_tradnl" dirty="0" smtClean="0"/>
              <a:t> </a:t>
            </a:r>
            <a:r>
              <a:rPr lang="es-ES_tradnl" dirty="0" err="1" smtClean="0"/>
              <a:t>that</a:t>
            </a:r>
            <a:r>
              <a:rPr lang="es-ES_tradnl" dirty="0" smtClean="0"/>
              <a:t> </a:t>
            </a:r>
            <a:r>
              <a:rPr lang="es-ES_tradnl" dirty="0" err="1" smtClean="0"/>
              <a:t>the</a:t>
            </a:r>
            <a:r>
              <a:rPr lang="es-ES_tradnl" dirty="0" smtClean="0"/>
              <a:t> </a:t>
            </a:r>
            <a:r>
              <a:rPr lang="es-ES_tradnl" dirty="0" err="1" smtClean="0"/>
              <a:t>partial</a:t>
            </a:r>
            <a:r>
              <a:rPr lang="es-ES_tradnl" dirty="0" smtClean="0"/>
              <a:t> </a:t>
            </a:r>
            <a:r>
              <a:rPr lang="es-ES_tradnl" dirty="0" err="1" smtClean="0"/>
              <a:t>pressure</a:t>
            </a:r>
            <a:r>
              <a:rPr lang="es-ES_tradnl" dirty="0" smtClean="0"/>
              <a:t> </a:t>
            </a:r>
            <a:r>
              <a:rPr lang="es-ES_tradnl" dirty="0" err="1" smtClean="0"/>
              <a:t>of</a:t>
            </a:r>
            <a:r>
              <a:rPr lang="es-ES_tradnl" dirty="0" smtClean="0"/>
              <a:t> </a:t>
            </a:r>
            <a:r>
              <a:rPr lang="es-ES_tradnl" dirty="0" err="1" smtClean="0"/>
              <a:t>oxygen</a:t>
            </a:r>
            <a:r>
              <a:rPr lang="es-ES_tradnl" dirty="0" smtClean="0"/>
              <a:t> in </a:t>
            </a:r>
            <a:r>
              <a:rPr lang="es-ES_tradnl" dirty="0" err="1" smtClean="0"/>
              <a:t>dry</a:t>
            </a:r>
            <a:r>
              <a:rPr lang="es-ES_tradnl" dirty="0" smtClean="0"/>
              <a:t> </a:t>
            </a:r>
            <a:r>
              <a:rPr lang="es-ES_tradnl" dirty="0" err="1" smtClean="0"/>
              <a:t>air</a:t>
            </a:r>
            <a:r>
              <a:rPr lang="es-ES_tradnl" dirty="0" smtClean="0"/>
              <a:t> in Laramie </a:t>
            </a:r>
            <a:r>
              <a:rPr lang="es-ES_tradnl" dirty="0" err="1" smtClean="0"/>
              <a:t>is</a:t>
            </a:r>
            <a:r>
              <a:rPr lang="es-ES_tradnl" dirty="0" smtClean="0"/>
              <a:t>:</a:t>
            </a:r>
          </a:p>
          <a:p>
            <a:endParaRPr lang="es-ES_tradnl" dirty="0" smtClean="0"/>
          </a:p>
          <a:p>
            <a:r>
              <a:rPr lang="es-ES_tradnl" dirty="0" smtClean="0"/>
              <a:t>A) 118.1 </a:t>
            </a:r>
            <a:r>
              <a:rPr lang="es-ES_tradnl" dirty="0" err="1" smtClean="0"/>
              <a:t>mm</a:t>
            </a:r>
            <a:r>
              <a:rPr lang="es-ES_tradnl" dirty="0" smtClean="0"/>
              <a:t> Hg</a:t>
            </a:r>
          </a:p>
          <a:p>
            <a:r>
              <a:rPr lang="es-ES_tradnl" dirty="0" smtClean="0"/>
              <a:t>B) 562.4 </a:t>
            </a:r>
            <a:r>
              <a:rPr lang="es-ES_tradnl" dirty="0" err="1" smtClean="0"/>
              <a:t>mm</a:t>
            </a:r>
            <a:r>
              <a:rPr lang="es-ES_tradnl" dirty="0" smtClean="0"/>
              <a:t> Hg</a:t>
            </a:r>
          </a:p>
          <a:p>
            <a:r>
              <a:rPr lang="es-ES_tradnl" dirty="0" smtClean="0"/>
              <a:t>C) 159.6 </a:t>
            </a:r>
            <a:r>
              <a:rPr lang="es-ES_tradnl" dirty="0" err="1" smtClean="0"/>
              <a:t>mm</a:t>
            </a:r>
            <a:r>
              <a:rPr lang="es-ES_tradnl" dirty="0" smtClean="0"/>
              <a:t> Hg</a:t>
            </a:r>
          </a:p>
          <a:p>
            <a:r>
              <a:rPr lang="es-ES_tradnl" dirty="0" smtClean="0"/>
              <a:t>D) 0.1554 </a:t>
            </a:r>
            <a:r>
              <a:rPr lang="es-ES_tradnl" dirty="0" err="1" smtClean="0"/>
              <a:t>mm</a:t>
            </a:r>
            <a:r>
              <a:rPr lang="es-ES_tradnl" dirty="0" smtClean="0"/>
              <a:t> Hg</a:t>
            </a:r>
          </a:p>
        </p:txBody>
      </p:sp>
      <p:pic>
        <p:nvPicPr>
          <p:cNvPr id="4" name="Picture 3"/>
          <p:cNvPicPr>
            <a:picLocks noChangeAspect="1"/>
          </p:cNvPicPr>
          <p:nvPr/>
        </p:nvPicPr>
        <p:blipFill>
          <a:blip r:embed="rId2"/>
          <a:stretch>
            <a:fillRect/>
          </a:stretch>
        </p:blipFill>
        <p:spPr>
          <a:xfrm>
            <a:off x="2819400" y="2133600"/>
            <a:ext cx="5873223" cy="4419600"/>
          </a:xfrm>
          <a:prstGeom prst="rect">
            <a:avLst/>
          </a:prstGeom>
        </p:spPr>
      </p:pic>
      <p:sp>
        <p:nvSpPr>
          <p:cNvPr id="5" name="TextBox 4"/>
          <p:cNvSpPr txBox="1"/>
          <p:nvPr/>
        </p:nvSpPr>
        <p:spPr>
          <a:xfrm>
            <a:off x="0" y="4953000"/>
            <a:ext cx="4241816" cy="461665"/>
          </a:xfrm>
          <a:prstGeom prst="rect">
            <a:avLst/>
          </a:prstGeom>
          <a:noFill/>
        </p:spPr>
        <p:txBody>
          <a:bodyPr wrap="none" rtlCol="0">
            <a:spAutoFit/>
          </a:bodyPr>
          <a:lstStyle/>
          <a:p>
            <a:r>
              <a:rPr lang="es-ES_tradnl" dirty="0" smtClean="0"/>
              <a:t>0.21x760x0.74=118.1 </a:t>
            </a:r>
            <a:r>
              <a:rPr lang="es-ES_tradnl" dirty="0" err="1" smtClean="0"/>
              <a:t>mm</a:t>
            </a:r>
            <a:r>
              <a:rPr lang="es-ES_tradnl" dirty="0" smtClean="0"/>
              <a:t> Hg</a:t>
            </a:r>
            <a:endParaRPr lang="es-ES_tradnl" dirty="0"/>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76</a:t>
            </a:fld>
            <a:endParaRPr lang="en-US"/>
          </a:p>
        </p:txBody>
      </p:sp>
    </p:spTree>
  </p:cSld>
  <p:clrMapOvr>
    <a:masterClrMapping/>
  </p:clrMapOvr>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77</a:t>
            </a:fld>
            <a:endParaRPr lang="en-US"/>
          </a:p>
        </p:txBody>
      </p:sp>
      <p:pic>
        <p:nvPicPr>
          <p:cNvPr id="3" name="Picture 2" descr="vapor_pressure_deficit.jpg"/>
          <p:cNvPicPr>
            <a:picLocks noChangeAspect="1"/>
          </p:cNvPicPr>
          <p:nvPr/>
        </p:nvPicPr>
        <p:blipFill>
          <a:blip r:embed="rId2"/>
          <a:stretch>
            <a:fillRect/>
          </a:stretch>
        </p:blipFill>
        <p:spPr>
          <a:xfrm>
            <a:off x="990600" y="2114550"/>
            <a:ext cx="6324600" cy="4743450"/>
          </a:xfrm>
          <a:prstGeom prst="rect">
            <a:avLst/>
          </a:prstGeom>
        </p:spPr>
      </p:pic>
      <p:sp>
        <p:nvSpPr>
          <p:cNvPr id="4" name="Rectangle 2"/>
          <p:cNvSpPr>
            <a:spLocks noChangeArrowheads="1"/>
          </p:cNvSpPr>
          <p:nvPr/>
        </p:nvSpPr>
        <p:spPr bwMode="auto">
          <a:xfrm>
            <a:off x="762000" y="0"/>
            <a:ext cx="8153400" cy="2308324"/>
          </a:xfrm>
          <a:prstGeom prst="rect">
            <a:avLst/>
          </a:prstGeom>
          <a:noFill/>
          <a:ln w="9525">
            <a:noFill/>
            <a:miter lim="800000"/>
            <a:headEnd/>
            <a:tailEnd/>
          </a:ln>
        </p:spPr>
        <p:txBody>
          <a:bodyPr wrap="square">
            <a:prstTxWarp prst="textNoShape">
              <a:avLst/>
            </a:prstTxWarp>
            <a:spAutoFit/>
          </a:bodyPr>
          <a:lstStyle/>
          <a:p>
            <a:r>
              <a:rPr lang="en-US" dirty="0"/>
              <a:t>The single most important determinant of variation in air composition is water vapor</a:t>
            </a:r>
            <a:r>
              <a:rPr lang="en-US" dirty="0" smtClean="0"/>
              <a:t>. </a:t>
            </a:r>
          </a:p>
          <a:p>
            <a:endParaRPr lang="en-US" dirty="0"/>
          </a:p>
          <a:p>
            <a:r>
              <a:rPr lang="en-US" dirty="0"/>
              <a:t>When air and water come in contact some molecules of water go into the gas phase.</a:t>
            </a:r>
          </a:p>
          <a:p>
            <a:r>
              <a:rPr lang="en-US" dirty="0"/>
              <a:t> </a:t>
            </a:r>
          </a:p>
        </p:txBody>
      </p:sp>
    </p:spTree>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78</a:t>
            </a:fld>
            <a:endParaRPr lang="en-US"/>
          </a:p>
        </p:txBody>
      </p:sp>
      <p:pic>
        <p:nvPicPr>
          <p:cNvPr id="3" name="Picture 6"/>
          <p:cNvPicPr>
            <a:picLocks noChangeAspect="1" noChangeArrowheads="1"/>
          </p:cNvPicPr>
          <p:nvPr/>
        </p:nvPicPr>
        <p:blipFill>
          <a:blip r:embed="rId2"/>
          <a:srcRect/>
          <a:stretch>
            <a:fillRect/>
          </a:stretch>
        </p:blipFill>
        <p:spPr bwMode="auto">
          <a:xfrm>
            <a:off x="0" y="-1"/>
            <a:ext cx="6734176" cy="6858001"/>
          </a:xfrm>
          <a:prstGeom prst="rect">
            <a:avLst/>
          </a:prstGeom>
          <a:solidFill>
            <a:srgbClr val="0000FF"/>
          </a:solidFill>
          <a:ln w="9525">
            <a:noFill/>
            <a:miter lim="800000"/>
            <a:headEnd/>
            <a:tailEnd/>
          </a:ln>
        </p:spPr>
      </p:pic>
      <p:sp>
        <p:nvSpPr>
          <p:cNvPr id="5" name="TextBox 4"/>
          <p:cNvSpPr txBox="1"/>
          <p:nvPr/>
        </p:nvSpPr>
        <p:spPr>
          <a:xfrm>
            <a:off x="7086601" y="1371600"/>
            <a:ext cx="2057400" cy="3416320"/>
          </a:xfrm>
          <a:prstGeom prst="rect">
            <a:avLst/>
          </a:prstGeom>
          <a:noFill/>
        </p:spPr>
        <p:txBody>
          <a:bodyPr wrap="square" rtlCol="0">
            <a:spAutoFit/>
          </a:bodyPr>
          <a:lstStyle/>
          <a:p>
            <a:r>
              <a:rPr lang="en-US" dirty="0" smtClean="0"/>
              <a:t>The partial pressure caused by water vapor at saturation increases exponentially with temperature.</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ChangeArrowheads="1"/>
          </p:cNvSpPr>
          <p:nvPr/>
        </p:nvSpPr>
        <p:spPr bwMode="auto">
          <a:xfrm>
            <a:off x="4572000" y="0"/>
            <a:ext cx="3657600" cy="4154488"/>
          </a:xfrm>
          <a:prstGeom prst="rect">
            <a:avLst/>
          </a:prstGeom>
          <a:noFill/>
          <a:ln w="9525">
            <a:noFill/>
            <a:miter lim="800000"/>
            <a:headEnd/>
            <a:tailEnd/>
          </a:ln>
        </p:spPr>
        <p:txBody>
          <a:bodyPr>
            <a:prstTxWarp prst="textNoShape">
              <a:avLst/>
            </a:prstTxWarp>
            <a:spAutoFit/>
          </a:bodyPr>
          <a:lstStyle/>
          <a:p>
            <a:r>
              <a:rPr lang="en-US" dirty="0"/>
              <a:t>The single most important determinant of variation in air composition is water vapor</a:t>
            </a:r>
            <a:r>
              <a:rPr lang="en-US" dirty="0" smtClean="0"/>
              <a:t>. </a:t>
            </a:r>
          </a:p>
          <a:p>
            <a:endParaRPr lang="en-US" dirty="0"/>
          </a:p>
          <a:p>
            <a:r>
              <a:rPr lang="en-US" dirty="0"/>
              <a:t>When air and water come in contact some molecules of water go into the gas phase.</a:t>
            </a:r>
          </a:p>
          <a:p>
            <a:r>
              <a:rPr lang="en-US" dirty="0"/>
              <a:t> </a:t>
            </a:r>
          </a:p>
        </p:txBody>
      </p:sp>
      <p:sp>
        <p:nvSpPr>
          <p:cNvPr id="125955" name="Rectangle 3"/>
          <p:cNvSpPr>
            <a:spLocks noChangeArrowheads="1"/>
          </p:cNvSpPr>
          <p:nvPr/>
        </p:nvSpPr>
        <p:spPr bwMode="auto">
          <a:xfrm>
            <a:off x="4876800" y="3810000"/>
            <a:ext cx="4267200" cy="2563813"/>
          </a:xfrm>
          <a:prstGeom prst="rect">
            <a:avLst/>
          </a:prstGeom>
          <a:noFill/>
          <a:ln w="9525">
            <a:noFill/>
            <a:miter lim="800000"/>
            <a:headEnd/>
            <a:tailEnd/>
          </a:ln>
        </p:spPr>
        <p:txBody>
          <a:bodyPr>
            <a:prstTxWarp prst="textNoShape">
              <a:avLst/>
            </a:prstTxWarp>
            <a:spAutoFit/>
          </a:bodyPr>
          <a:lstStyle/>
          <a:p>
            <a:r>
              <a:rPr lang="en-US" sz="1800"/>
              <a:t>pH</a:t>
            </a:r>
            <a:r>
              <a:rPr lang="en-US" sz="1800" baseline="-25000"/>
              <a:t>2</a:t>
            </a:r>
            <a:r>
              <a:rPr lang="en-US" sz="1800"/>
              <a:t>0=vapor pressure = the partial pressure of water vapor in air.</a:t>
            </a:r>
          </a:p>
          <a:p>
            <a:endParaRPr lang="en-US" sz="1800"/>
          </a:p>
          <a:p>
            <a:r>
              <a:rPr lang="en-US" sz="1800"/>
              <a:t>In air above an open water container, the air saturates with water vapor and a </a:t>
            </a:r>
            <a:r>
              <a:rPr lang="en-US" sz="1800" u="sng"/>
              <a:t>dynamic</a:t>
            </a:r>
            <a:r>
              <a:rPr lang="en-US" sz="1800"/>
              <a:t> equilibrium is reached with a given partial pressure for these molecules. This equilibrium depends on ambient temperature.</a:t>
            </a:r>
            <a:r>
              <a:rPr lang="en-US" sz="2000"/>
              <a:t>   </a:t>
            </a:r>
          </a:p>
        </p:txBody>
      </p:sp>
      <p:sp>
        <p:nvSpPr>
          <p:cNvPr id="125956" name="Rectangle 4"/>
          <p:cNvSpPr>
            <a:spLocks noChangeArrowheads="1"/>
          </p:cNvSpPr>
          <p:nvPr/>
        </p:nvSpPr>
        <p:spPr bwMode="auto">
          <a:xfrm>
            <a:off x="228600" y="6019800"/>
            <a:ext cx="7075488" cy="641350"/>
          </a:xfrm>
          <a:prstGeom prst="rect">
            <a:avLst/>
          </a:prstGeom>
          <a:noFill/>
          <a:ln w="9525">
            <a:noFill/>
            <a:miter lim="800000"/>
            <a:headEnd/>
            <a:tailEnd/>
          </a:ln>
        </p:spPr>
        <p:txBody>
          <a:bodyPr wrap="none">
            <a:prstTxWarp prst="textNoShape">
              <a:avLst/>
            </a:prstTxWarp>
            <a:spAutoFit/>
          </a:bodyPr>
          <a:lstStyle/>
          <a:p>
            <a:r>
              <a:rPr lang="en-US" sz="1800"/>
              <a:t>Relative humidity = r.h. </a:t>
            </a:r>
          </a:p>
          <a:p>
            <a:r>
              <a:rPr lang="en-US" sz="1800"/>
              <a:t>= pH</a:t>
            </a:r>
            <a:r>
              <a:rPr lang="en-US" sz="1800" baseline="-25000"/>
              <a:t>2</a:t>
            </a:r>
            <a:r>
              <a:rPr lang="en-US" sz="1800"/>
              <a:t>0/ p*H</a:t>
            </a:r>
            <a:r>
              <a:rPr lang="en-US" sz="1800" baseline="-25000"/>
              <a:t>2</a:t>
            </a:r>
            <a:r>
              <a:rPr lang="en-US" sz="1800"/>
              <a:t>0 =actual vapor pressure/saturating vapor pressure</a:t>
            </a:r>
          </a:p>
        </p:txBody>
      </p:sp>
      <p:sp>
        <p:nvSpPr>
          <p:cNvPr id="125957" name="Line 5"/>
          <p:cNvSpPr>
            <a:spLocks noChangeShapeType="1"/>
          </p:cNvSpPr>
          <p:nvPr/>
        </p:nvSpPr>
        <p:spPr bwMode="auto">
          <a:xfrm flipV="1">
            <a:off x="3810000" y="1828800"/>
            <a:ext cx="0" cy="914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pic>
        <p:nvPicPr>
          <p:cNvPr id="125958" name="Picture 6"/>
          <p:cNvPicPr>
            <a:picLocks noChangeAspect="1" noChangeArrowheads="1"/>
          </p:cNvPicPr>
          <p:nvPr/>
        </p:nvPicPr>
        <p:blipFill>
          <a:blip r:embed="rId3"/>
          <a:srcRect/>
          <a:stretch>
            <a:fillRect/>
          </a:stretch>
        </p:blipFill>
        <p:spPr bwMode="auto">
          <a:xfrm>
            <a:off x="0" y="0"/>
            <a:ext cx="4489450" cy="4572000"/>
          </a:xfrm>
          <a:prstGeom prst="rect">
            <a:avLst/>
          </a:prstGeom>
          <a:solidFill>
            <a:srgbClr val="0000FF"/>
          </a:solidFill>
          <a:ln w="9525">
            <a:noFill/>
            <a:miter lim="800000"/>
            <a:headEnd/>
            <a:tailEnd/>
          </a:ln>
        </p:spPr>
      </p:pic>
      <p:sp>
        <p:nvSpPr>
          <p:cNvPr id="125959" name="Line 7"/>
          <p:cNvSpPr>
            <a:spLocks noChangeShapeType="1"/>
          </p:cNvSpPr>
          <p:nvPr/>
        </p:nvSpPr>
        <p:spPr bwMode="auto">
          <a:xfrm flipH="1" flipV="1">
            <a:off x="3352800" y="2133600"/>
            <a:ext cx="0" cy="16764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25960" name="Line 8"/>
          <p:cNvSpPr>
            <a:spLocks noChangeShapeType="1"/>
          </p:cNvSpPr>
          <p:nvPr/>
        </p:nvSpPr>
        <p:spPr bwMode="auto">
          <a:xfrm flipH="1">
            <a:off x="1447800" y="2133600"/>
            <a:ext cx="1905000" cy="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25961" name="Oval 9"/>
          <p:cNvSpPr>
            <a:spLocks noChangeArrowheads="1"/>
          </p:cNvSpPr>
          <p:nvPr/>
        </p:nvSpPr>
        <p:spPr bwMode="auto">
          <a:xfrm>
            <a:off x="3352800" y="2895600"/>
            <a:ext cx="76200" cy="76200"/>
          </a:xfrm>
          <a:prstGeom prst="ellipse">
            <a:avLst/>
          </a:prstGeom>
          <a:solidFill>
            <a:schemeClr val="tx1"/>
          </a:solidFill>
          <a:ln w="9525">
            <a:solidFill>
              <a:schemeClr val="tx1"/>
            </a:solidFill>
            <a:round/>
            <a:headEnd/>
            <a:tailEnd/>
          </a:ln>
        </p:spPr>
        <p:txBody>
          <a:bodyPr wrap="none" anchor="ctr">
            <a:prstTxWarp prst="textNoShape">
              <a:avLst/>
            </a:prstTxWarp>
          </a:bodyPr>
          <a:lstStyle/>
          <a:p>
            <a:endParaRPr lang="es-ES_tradnl"/>
          </a:p>
        </p:txBody>
      </p:sp>
      <p:sp>
        <p:nvSpPr>
          <p:cNvPr id="125962" name="Rectangle 10"/>
          <p:cNvSpPr>
            <a:spLocks noChangeArrowheads="1"/>
          </p:cNvSpPr>
          <p:nvPr/>
        </p:nvSpPr>
        <p:spPr bwMode="auto">
          <a:xfrm>
            <a:off x="1055688" y="4676775"/>
            <a:ext cx="184150" cy="396875"/>
          </a:xfrm>
          <a:prstGeom prst="rect">
            <a:avLst/>
          </a:prstGeom>
          <a:noFill/>
          <a:ln w="9525">
            <a:noFill/>
            <a:miter lim="800000"/>
            <a:headEnd/>
            <a:tailEnd/>
          </a:ln>
        </p:spPr>
        <p:txBody>
          <a:bodyPr wrap="none">
            <a:prstTxWarp prst="textNoShape">
              <a:avLst/>
            </a:prstTxWarp>
            <a:spAutoFit/>
          </a:bodyPr>
          <a:lstStyle/>
          <a:p>
            <a:endParaRPr lang="es-ES_tradnl" sz="2000">
              <a:solidFill>
                <a:srgbClr val="FFCC18"/>
              </a:solidFill>
            </a:endParaRPr>
          </a:p>
        </p:txBody>
      </p:sp>
      <p:sp>
        <p:nvSpPr>
          <p:cNvPr id="125963" name="Rectangle 11"/>
          <p:cNvSpPr>
            <a:spLocks noChangeArrowheads="1"/>
          </p:cNvSpPr>
          <p:nvPr/>
        </p:nvSpPr>
        <p:spPr bwMode="auto">
          <a:xfrm>
            <a:off x="3429000" y="2819400"/>
            <a:ext cx="714375" cy="366713"/>
          </a:xfrm>
          <a:prstGeom prst="rect">
            <a:avLst/>
          </a:prstGeom>
          <a:noFill/>
          <a:ln w="9525">
            <a:noFill/>
            <a:miter lim="800000"/>
            <a:headEnd/>
            <a:tailEnd/>
          </a:ln>
        </p:spPr>
        <p:txBody>
          <a:bodyPr wrap="none">
            <a:prstTxWarp prst="textNoShape">
              <a:avLst/>
            </a:prstTxWarp>
            <a:spAutoFit/>
          </a:bodyPr>
          <a:lstStyle/>
          <a:p>
            <a:r>
              <a:rPr lang="en-US" sz="1800"/>
              <a:t>pH</a:t>
            </a:r>
            <a:r>
              <a:rPr lang="en-US" sz="1800" baseline="-25000"/>
              <a:t>2</a:t>
            </a:r>
            <a:r>
              <a:rPr lang="en-US" sz="1800"/>
              <a:t>0</a:t>
            </a:r>
            <a:endParaRPr lang="en-US" sz="1800">
              <a:solidFill>
                <a:srgbClr val="FFCC18"/>
              </a:solidFill>
            </a:endParaRPr>
          </a:p>
        </p:txBody>
      </p:sp>
      <p:sp>
        <p:nvSpPr>
          <p:cNvPr id="125964" name="Rectangle 12"/>
          <p:cNvSpPr>
            <a:spLocks noChangeArrowheads="1"/>
          </p:cNvSpPr>
          <p:nvPr/>
        </p:nvSpPr>
        <p:spPr bwMode="auto">
          <a:xfrm>
            <a:off x="3505200" y="1905000"/>
            <a:ext cx="831850" cy="366713"/>
          </a:xfrm>
          <a:prstGeom prst="rect">
            <a:avLst/>
          </a:prstGeom>
          <a:noFill/>
          <a:ln w="9525">
            <a:noFill/>
            <a:miter lim="800000"/>
            <a:headEnd/>
            <a:tailEnd/>
          </a:ln>
        </p:spPr>
        <p:txBody>
          <a:bodyPr wrap="none">
            <a:prstTxWarp prst="textNoShape">
              <a:avLst/>
            </a:prstTxWarp>
            <a:spAutoFit/>
          </a:bodyPr>
          <a:lstStyle/>
          <a:p>
            <a:r>
              <a:rPr lang="en-US" sz="1800"/>
              <a:t>P*H</a:t>
            </a:r>
            <a:r>
              <a:rPr lang="en-US" sz="1800" baseline="-25000"/>
              <a:t>2</a:t>
            </a:r>
            <a:r>
              <a:rPr lang="en-US" sz="1800"/>
              <a:t>0</a:t>
            </a:r>
            <a:endParaRPr lang="en-US" sz="1800">
              <a:solidFill>
                <a:srgbClr val="FFCC18"/>
              </a:solidFill>
            </a:endParaRPr>
          </a:p>
        </p:txBody>
      </p:sp>
      <p:sp>
        <p:nvSpPr>
          <p:cNvPr id="125965" name="Rectangle 13"/>
          <p:cNvSpPr>
            <a:spLocks noChangeArrowheads="1"/>
          </p:cNvSpPr>
          <p:nvPr/>
        </p:nvSpPr>
        <p:spPr bwMode="auto">
          <a:xfrm>
            <a:off x="490538" y="4781550"/>
            <a:ext cx="2922587" cy="366713"/>
          </a:xfrm>
          <a:prstGeom prst="rect">
            <a:avLst/>
          </a:prstGeom>
          <a:noFill/>
          <a:ln w="9525">
            <a:noFill/>
            <a:miter lim="800000"/>
            <a:headEnd/>
            <a:tailEnd/>
          </a:ln>
        </p:spPr>
        <p:txBody>
          <a:bodyPr wrap="none">
            <a:prstTxWarp prst="textNoShape">
              <a:avLst/>
            </a:prstTxWarp>
            <a:spAutoFit/>
          </a:bodyPr>
          <a:lstStyle/>
          <a:p>
            <a:r>
              <a:rPr lang="en-US" sz="1800"/>
              <a:t>r.h. = 30/55.1=0.54 (54%)</a:t>
            </a:r>
          </a:p>
        </p:txBody>
      </p:sp>
      <p:sp>
        <p:nvSpPr>
          <p:cNvPr id="125966" name="Rectangle 14"/>
          <p:cNvSpPr>
            <a:spLocks noChangeArrowheads="1"/>
          </p:cNvSpPr>
          <p:nvPr/>
        </p:nvSpPr>
        <p:spPr bwMode="auto">
          <a:xfrm>
            <a:off x="304800" y="5257800"/>
            <a:ext cx="4114800" cy="701675"/>
          </a:xfrm>
          <a:prstGeom prst="rect">
            <a:avLst/>
          </a:prstGeom>
          <a:noFill/>
          <a:ln w="9525">
            <a:noFill/>
            <a:miter lim="800000"/>
            <a:headEnd/>
            <a:tailEnd/>
          </a:ln>
        </p:spPr>
        <p:txBody>
          <a:bodyPr>
            <a:prstTxWarp prst="textNoShape">
              <a:avLst/>
            </a:prstTxWarp>
            <a:spAutoFit/>
          </a:bodyPr>
          <a:lstStyle/>
          <a:p>
            <a:r>
              <a:rPr lang="en-US" sz="2000"/>
              <a:t>Sometimes air is not saturated with water vapor.</a:t>
            </a:r>
          </a:p>
        </p:txBody>
      </p:sp>
      <p:sp>
        <p:nvSpPr>
          <p:cNvPr id="15" name="Slide Number Placeholder 14"/>
          <p:cNvSpPr>
            <a:spLocks noGrp="1"/>
          </p:cNvSpPr>
          <p:nvPr>
            <p:ph type="sldNum" sz="quarter" idx="12"/>
          </p:nvPr>
        </p:nvSpPr>
        <p:spPr/>
        <p:txBody>
          <a:bodyPr/>
          <a:lstStyle/>
          <a:p>
            <a:pPr>
              <a:defRPr/>
            </a:pPr>
            <a:fld id="{59ECC4B8-00D0-2E49-8EF6-DB5B34B8BC13}" type="slidenum">
              <a:rPr lang="en-US" smtClean="0"/>
              <a:pPr>
                <a:defRPr/>
              </a:pPr>
              <a:t>79</a:t>
            </a:fld>
            <a:endParaRPr lang="en-US"/>
          </a:p>
        </p:txBody>
      </p:sp>
    </p:spTree>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80</a:t>
            </a:fld>
            <a:endParaRPr lang="en-US"/>
          </a:p>
        </p:txBody>
      </p:sp>
      <p:pic>
        <p:nvPicPr>
          <p:cNvPr id="4" name="Picture 6"/>
          <p:cNvPicPr>
            <a:picLocks noChangeAspect="1" noChangeArrowheads="1"/>
          </p:cNvPicPr>
          <p:nvPr/>
        </p:nvPicPr>
        <p:blipFill>
          <a:blip r:embed="rId2"/>
          <a:srcRect/>
          <a:stretch>
            <a:fillRect/>
          </a:stretch>
        </p:blipFill>
        <p:spPr bwMode="auto">
          <a:xfrm>
            <a:off x="0" y="-1"/>
            <a:ext cx="5943600" cy="5660571"/>
          </a:xfrm>
          <a:prstGeom prst="rect">
            <a:avLst/>
          </a:prstGeom>
          <a:solidFill>
            <a:srgbClr val="0000FF"/>
          </a:solidFill>
          <a:ln w="9525">
            <a:noFill/>
            <a:miter lim="800000"/>
            <a:headEnd/>
            <a:tailEnd/>
          </a:ln>
        </p:spPr>
      </p:pic>
      <p:sp>
        <p:nvSpPr>
          <p:cNvPr id="6" name="Line 7"/>
          <p:cNvSpPr>
            <a:spLocks noChangeShapeType="1"/>
          </p:cNvSpPr>
          <p:nvPr/>
        </p:nvSpPr>
        <p:spPr bwMode="auto">
          <a:xfrm flipV="1">
            <a:off x="4495798" y="2514600"/>
            <a:ext cx="48985" cy="22860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7" name="Oval 9"/>
          <p:cNvSpPr>
            <a:spLocks noChangeArrowheads="1"/>
          </p:cNvSpPr>
          <p:nvPr/>
        </p:nvSpPr>
        <p:spPr bwMode="auto">
          <a:xfrm>
            <a:off x="4419600" y="3886200"/>
            <a:ext cx="76200" cy="76200"/>
          </a:xfrm>
          <a:prstGeom prst="ellipse">
            <a:avLst/>
          </a:prstGeom>
          <a:solidFill>
            <a:schemeClr val="tx1"/>
          </a:solidFill>
          <a:ln w="9525">
            <a:solidFill>
              <a:schemeClr val="tx1"/>
            </a:solidFill>
            <a:round/>
            <a:headEnd/>
            <a:tailEnd/>
          </a:ln>
        </p:spPr>
        <p:txBody>
          <a:bodyPr wrap="none" anchor="ctr">
            <a:prstTxWarp prst="textNoShape">
              <a:avLst/>
            </a:prstTxWarp>
          </a:bodyPr>
          <a:lstStyle/>
          <a:p>
            <a:endParaRPr lang="es-ES_tradnl"/>
          </a:p>
        </p:txBody>
      </p:sp>
      <p:sp>
        <p:nvSpPr>
          <p:cNvPr id="12" name="TextBox 11"/>
          <p:cNvSpPr txBox="1"/>
          <p:nvPr/>
        </p:nvSpPr>
        <p:spPr>
          <a:xfrm>
            <a:off x="4800600" y="2895600"/>
            <a:ext cx="3439163" cy="461665"/>
          </a:xfrm>
          <a:prstGeom prst="rect">
            <a:avLst/>
          </a:prstGeom>
          <a:noFill/>
        </p:spPr>
        <p:txBody>
          <a:bodyPr wrap="none" rtlCol="0">
            <a:spAutoFit/>
          </a:bodyPr>
          <a:lstStyle/>
          <a:p>
            <a:r>
              <a:rPr lang="en-US" dirty="0" smtClean="0"/>
              <a:t>Vapor pressure deficit</a:t>
            </a:r>
            <a:endParaRPr lang="en-US" dirty="0"/>
          </a:p>
        </p:txBody>
      </p:sp>
      <p:cxnSp>
        <p:nvCxnSpPr>
          <p:cNvPr id="13" name="Straight Connector 12"/>
          <p:cNvCxnSpPr/>
          <p:nvPr/>
        </p:nvCxnSpPr>
        <p:spPr bwMode="auto">
          <a:xfrm rot="5400000">
            <a:off x="3962400" y="3276600"/>
            <a:ext cx="13716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2201863" y="271463"/>
            <a:ext cx="2727325" cy="579437"/>
          </a:xfrm>
          <a:prstGeom prst="rect">
            <a:avLst/>
          </a:prstGeom>
          <a:noFill/>
          <a:ln w="9525">
            <a:noFill/>
            <a:miter lim="800000"/>
            <a:headEnd/>
            <a:tailEnd/>
          </a:ln>
        </p:spPr>
        <p:txBody>
          <a:bodyPr wrap="none">
            <a:prstTxWarp prst="textNoShape">
              <a:avLst/>
            </a:prstTxWarp>
            <a:spAutoFit/>
          </a:bodyPr>
          <a:lstStyle/>
          <a:p>
            <a:r>
              <a:rPr lang="en-US" sz="3200"/>
              <a:t>To remember</a:t>
            </a:r>
          </a:p>
        </p:txBody>
      </p:sp>
      <p:sp>
        <p:nvSpPr>
          <p:cNvPr id="128003" name="Rectangle 3"/>
          <p:cNvSpPr>
            <a:spLocks noChangeArrowheads="1"/>
          </p:cNvSpPr>
          <p:nvPr/>
        </p:nvSpPr>
        <p:spPr bwMode="auto">
          <a:xfrm>
            <a:off x="0" y="1066800"/>
            <a:ext cx="9144000" cy="830263"/>
          </a:xfrm>
          <a:prstGeom prst="rect">
            <a:avLst/>
          </a:prstGeom>
          <a:noFill/>
          <a:ln w="9525">
            <a:noFill/>
            <a:miter lim="800000"/>
            <a:headEnd/>
            <a:tailEnd/>
          </a:ln>
        </p:spPr>
        <p:txBody>
          <a:bodyPr>
            <a:prstTxWarp prst="textNoShape">
              <a:avLst/>
            </a:prstTxWarp>
            <a:spAutoFit/>
          </a:bodyPr>
          <a:lstStyle/>
          <a:p>
            <a:r>
              <a:rPr lang="en-US"/>
              <a:t>1) pH</a:t>
            </a:r>
            <a:r>
              <a:rPr lang="en-US" baseline="-25000"/>
              <a:t>2</a:t>
            </a:r>
            <a:r>
              <a:rPr lang="en-US"/>
              <a:t>0 =vapor pressure = the partial pressure of water vapor in air.</a:t>
            </a:r>
          </a:p>
        </p:txBody>
      </p:sp>
      <p:sp>
        <p:nvSpPr>
          <p:cNvPr id="128004" name="Rectangle 4"/>
          <p:cNvSpPr>
            <a:spLocks noChangeArrowheads="1"/>
          </p:cNvSpPr>
          <p:nvPr/>
        </p:nvSpPr>
        <p:spPr bwMode="auto">
          <a:xfrm>
            <a:off x="0" y="1905000"/>
            <a:ext cx="8839200" cy="2308225"/>
          </a:xfrm>
          <a:prstGeom prst="rect">
            <a:avLst/>
          </a:prstGeom>
          <a:noFill/>
          <a:ln w="9525">
            <a:noFill/>
            <a:miter lim="800000"/>
            <a:headEnd/>
            <a:tailEnd/>
          </a:ln>
        </p:spPr>
        <p:txBody>
          <a:bodyPr>
            <a:prstTxWarp prst="textNoShape">
              <a:avLst/>
            </a:prstTxWarp>
            <a:spAutoFit/>
          </a:bodyPr>
          <a:lstStyle/>
          <a:p>
            <a:r>
              <a:rPr lang="en-US"/>
              <a:t>2) Relative humidity = r.h. </a:t>
            </a:r>
          </a:p>
          <a:p>
            <a:r>
              <a:rPr lang="en-US"/>
              <a:t>= pH</a:t>
            </a:r>
            <a:r>
              <a:rPr lang="en-US" baseline="-25000"/>
              <a:t>2</a:t>
            </a:r>
            <a:r>
              <a:rPr lang="en-US"/>
              <a:t>0/ p*H</a:t>
            </a:r>
            <a:r>
              <a:rPr lang="en-US" baseline="-25000"/>
              <a:t>2</a:t>
            </a:r>
            <a:r>
              <a:rPr lang="en-US"/>
              <a:t>0 =actual vapor pressure/saturating vapor pressure</a:t>
            </a:r>
          </a:p>
          <a:p>
            <a:endParaRPr lang="en-US"/>
          </a:p>
          <a:p>
            <a:r>
              <a:rPr lang="en-US"/>
              <a:t>3) Saturating vapor pressure increases rapidly with temperature</a:t>
            </a:r>
          </a:p>
        </p:txBody>
      </p:sp>
      <p:pic>
        <p:nvPicPr>
          <p:cNvPr id="128005" name="Picture 5"/>
          <p:cNvPicPr>
            <a:picLocks noChangeAspect="1" noChangeArrowheads="1"/>
          </p:cNvPicPr>
          <p:nvPr/>
        </p:nvPicPr>
        <p:blipFill>
          <a:blip r:embed="rId3"/>
          <a:srcRect/>
          <a:stretch>
            <a:fillRect/>
          </a:stretch>
        </p:blipFill>
        <p:spPr bwMode="auto">
          <a:xfrm>
            <a:off x="5257800" y="4251325"/>
            <a:ext cx="3886200" cy="2606675"/>
          </a:xfrm>
          <a:prstGeom prst="rect">
            <a:avLst/>
          </a:prstGeom>
          <a:noFill/>
          <a:ln w="9525">
            <a:noFill/>
            <a:miter lim="800000"/>
            <a:headEnd/>
            <a:tailEnd/>
          </a:ln>
        </p:spPr>
      </p:pic>
      <p:sp>
        <p:nvSpPr>
          <p:cNvPr id="128006" name="Rectangle 6"/>
          <p:cNvSpPr>
            <a:spLocks noChangeArrowheads="1"/>
          </p:cNvSpPr>
          <p:nvPr/>
        </p:nvSpPr>
        <p:spPr bwMode="auto">
          <a:xfrm>
            <a:off x="381000" y="5791200"/>
            <a:ext cx="4173538" cy="579438"/>
          </a:xfrm>
          <a:prstGeom prst="rect">
            <a:avLst/>
          </a:prstGeom>
          <a:noFill/>
          <a:ln w="9525">
            <a:noFill/>
            <a:miter lim="800000"/>
            <a:headEnd/>
            <a:tailEnd/>
          </a:ln>
        </p:spPr>
        <p:txBody>
          <a:bodyPr wrap="none">
            <a:prstTxWarp prst="textNoShape">
              <a:avLst/>
            </a:prstTxWarp>
            <a:spAutoFit/>
          </a:bodyPr>
          <a:lstStyle/>
          <a:p>
            <a:r>
              <a:rPr lang="en-US" sz="3200"/>
              <a:t>Why does dew form?</a:t>
            </a:r>
          </a:p>
        </p:txBody>
      </p:sp>
      <p:sp>
        <p:nvSpPr>
          <p:cNvPr id="7" name="TextBox 6"/>
          <p:cNvSpPr txBox="1"/>
          <p:nvPr/>
        </p:nvSpPr>
        <p:spPr>
          <a:xfrm>
            <a:off x="1066800" y="4724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81</a:t>
            </a:fld>
            <a:endParaRPr lang="en-US"/>
          </a:p>
        </p:txBody>
      </p:sp>
    </p:spTree>
  </p:cSld>
  <p:clrMapOvr>
    <a:masterClrMapping/>
  </p:clrMapOvr>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82</a:t>
            </a:fld>
            <a:endParaRPr lang="en-US"/>
          </a:p>
        </p:txBody>
      </p:sp>
      <p:pic>
        <p:nvPicPr>
          <p:cNvPr id="4" name="Picture 3" descr="contrail2.jpg"/>
          <p:cNvPicPr>
            <a:picLocks noChangeAspect="1"/>
          </p:cNvPicPr>
          <p:nvPr/>
        </p:nvPicPr>
        <p:blipFill>
          <a:blip r:embed="rId2"/>
          <a:stretch>
            <a:fillRect/>
          </a:stretch>
        </p:blipFill>
        <p:spPr>
          <a:xfrm>
            <a:off x="304800" y="381000"/>
            <a:ext cx="6845300" cy="3289300"/>
          </a:xfrm>
          <a:prstGeom prst="rect">
            <a:avLst/>
          </a:prstGeom>
        </p:spPr>
      </p:pic>
      <p:pic>
        <p:nvPicPr>
          <p:cNvPr id="5" name="Picture 4" descr="boy-breath-cold_article.jpg"/>
          <p:cNvPicPr>
            <a:picLocks noChangeAspect="1"/>
          </p:cNvPicPr>
          <p:nvPr/>
        </p:nvPicPr>
        <p:blipFill>
          <a:blip r:embed="rId3"/>
          <a:stretch>
            <a:fillRect/>
          </a:stretch>
        </p:blipFill>
        <p:spPr>
          <a:xfrm>
            <a:off x="6096000" y="2578100"/>
            <a:ext cx="3048000" cy="4279900"/>
          </a:xfrm>
          <a:prstGeom prst="rect">
            <a:avLst/>
          </a:prstGeom>
        </p:spPr>
      </p:pic>
      <p:sp>
        <p:nvSpPr>
          <p:cNvPr id="6" name="TextBox 5"/>
          <p:cNvSpPr txBox="1"/>
          <p:nvPr/>
        </p:nvSpPr>
        <p:spPr>
          <a:xfrm>
            <a:off x="1143000" y="4419600"/>
            <a:ext cx="5071671" cy="461665"/>
          </a:xfrm>
          <a:prstGeom prst="rect">
            <a:avLst/>
          </a:prstGeom>
          <a:noFill/>
        </p:spPr>
        <p:txBody>
          <a:bodyPr wrap="none" rtlCol="0">
            <a:spAutoFit/>
          </a:bodyPr>
          <a:lstStyle/>
          <a:p>
            <a:r>
              <a:rPr lang="en-US" dirty="0" smtClean="0"/>
              <a:t>Contrails and breath condensation</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90601" y="914400"/>
            <a:ext cx="7696200" cy="2677656"/>
          </a:xfrm>
          <a:prstGeom prst="rect">
            <a:avLst/>
          </a:prstGeom>
          <a:noFill/>
        </p:spPr>
        <p:txBody>
          <a:bodyPr wrap="square" rtlCol="0">
            <a:spAutoFit/>
          </a:bodyPr>
          <a:lstStyle/>
          <a:p>
            <a:r>
              <a:rPr lang="es-ES_tradnl" dirty="0" err="1" smtClean="0"/>
              <a:t>The</a:t>
            </a:r>
            <a:r>
              <a:rPr lang="es-ES_tradnl" dirty="0" smtClean="0"/>
              <a:t> </a:t>
            </a:r>
            <a:r>
              <a:rPr lang="es-ES_tradnl" b="1" dirty="0" err="1" smtClean="0"/>
              <a:t>saturating</a:t>
            </a:r>
            <a:r>
              <a:rPr lang="es-ES_tradnl" b="1" dirty="0" smtClean="0"/>
              <a:t> </a:t>
            </a:r>
            <a:r>
              <a:rPr lang="es-ES_tradnl" dirty="0" smtClean="0"/>
              <a:t>vapor </a:t>
            </a:r>
            <a:r>
              <a:rPr lang="es-ES_tradnl" dirty="0" err="1" smtClean="0"/>
              <a:t>pressure</a:t>
            </a:r>
            <a:r>
              <a:rPr lang="es-ES_tradnl" dirty="0" smtClean="0"/>
              <a:t> at 10</a:t>
            </a:r>
            <a:r>
              <a:rPr lang="es-ES_tradnl" dirty="0" err="1" smtClean="0"/>
              <a:t>°C</a:t>
            </a:r>
            <a:r>
              <a:rPr lang="es-ES_tradnl" dirty="0" smtClean="0"/>
              <a:t> </a:t>
            </a:r>
            <a:r>
              <a:rPr lang="es-ES_tradnl" dirty="0" err="1" smtClean="0"/>
              <a:t>is</a:t>
            </a:r>
            <a:r>
              <a:rPr lang="es-ES_tradnl" dirty="0" smtClean="0"/>
              <a:t> 10 </a:t>
            </a:r>
            <a:r>
              <a:rPr lang="es-ES_tradnl" dirty="0" err="1" smtClean="0"/>
              <a:t>mm</a:t>
            </a:r>
            <a:r>
              <a:rPr lang="es-ES_tradnl" dirty="0" smtClean="0"/>
              <a:t> Hg. </a:t>
            </a:r>
            <a:r>
              <a:rPr lang="es-ES_tradnl" dirty="0" err="1" smtClean="0"/>
              <a:t>If</a:t>
            </a:r>
            <a:r>
              <a:rPr lang="es-ES_tradnl" dirty="0" smtClean="0"/>
              <a:t> </a:t>
            </a:r>
            <a:r>
              <a:rPr lang="es-ES_tradnl" dirty="0" err="1" smtClean="0"/>
              <a:t>the</a:t>
            </a:r>
            <a:r>
              <a:rPr lang="es-ES_tradnl" dirty="0" smtClean="0"/>
              <a:t> </a:t>
            </a:r>
            <a:r>
              <a:rPr lang="es-ES_tradnl" dirty="0" err="1" smtClean="0"/>
              <a:t>measured</a:t>
            </a:r>
            <a:r>
              <a:rPr lang="es-ES_tradnl" dirty="0" smtClean="0"/>
              <a:t> vapor </a:t>
            </a:r>
            <a:r>
              <a:rPr lang="es-ES_tradnl" dirty="0" err="1" smtClean="0"/>
              <a:t>pressure</a:t>
            </a:r>
            <a:r>
              <a:rPr lang="es-ES_tradnl" dirty="0" smtClean="0"/>
              <a:t> </a:t>
            </a:r>
            <a:r>
              <a:rPr lang="es-ES_tradnl" dirty="0" err="1" smtClean="0"/>
              <a:t>is</a:t>
            </a:r>
            <a:r>
              <a:rPr lang="es-ES_tradnl" dirty="0" smtClean="0"/>
              <a:t> 3 </a:t>
            </a:r>
            <a:r>
              <a:rPr lang="es-ES_tradnl" dirty="0" err="1" smtClean="0"/>
              <a:t>mm</a:t>
            </a:r>
            <a:r>
              <a:rPr lang="es-ES_tradnl" dirty="0" smtClean="0"/>
              <a:t> Hg, </a:t>
            </a:r>
            <a:r>
              <a:rPr lang="es-ES_tradnl" dirty="0" err="1" smtClean="0"/>
              <a:t>then</a:t>
            </a:r>
            <a:r>
              <a:rPr lang="es-ES_tradnl" dirty="0" smtClean="0"/>
              <a:t> </a:t>
            </a:r>
            <a:r>
              <a:rPr lang="es-ES_tradnl" dirty="0" err="1" smtClean="0"/>
              <a:t>relative</a:t>
            </a:r>
            <a:r>
              <a:rPr lang="es-ES_tradnl" dirty="0" smtClean="0"/>
              <a:t> </a:t>
            </a:r>
            <a:r>
              <a:rPr lang="es-ES_tradnl" dirty="0" err="1" smtClean="0"/>
              <a:t>humidity</a:t>
            </a:r>
            <a:r>
              <a:rPr lang="es-ES_tradnl" dirty="0" smtClean="0"/>
              <a:t> </a:t>
            </a:r>
            <a:r>
              <a:rPr lang="es-ES_tradnl" dirty="0" err="1" smtClean="0"/>
              <a:t>is</a:t>
            </a:r>
            <a:endParaRPr lang="es-ES_tradnl" dirty="0" smtClean="0"/>
          </a:p>
          <a:p>
            <a:r>
              <a:rPr lang="es-ES_tradnl" dirty="0" smtClean="0"/>
              <a:t>A) 10%</a:t>
            </a:r>
          </a:p>
          <a:p>
            <a:r>
              <a:rPr lang="es-ES_tradnl" dirty="0" smtClean="0"/>
              <a:t>B) 30%</a:t>
            </a:r>
          </a:p>
          <a:p>
            <a:r>
              <a:rPr lang="es-ES_tradnl" dirty="0" smtClean="0"/>
              <a:t>C) 50%</a:t>
            </a:r>
          </a:p>
          <a:p>
            <a:r>
              <a:rPr lang="es-ES_tradnl" dirty="0" smtClean="0"/>
              <a:t>D) 60%  </a:t>
            </a:r>
            <a:endParaRPr lang="es-ES_tradnl" dirty="0"/>
          </a:p>
        </p:txBody>
      </p:sp>
      <p:sp>
        <p:nvSpPr>
          <p:cNvPr id="4" name="TextBox 3"/>
          <p:cNvSpPr txBox="1"/>
          <p:nvPr/>
        </p:nvSpPr>
        <p:spPr>
          <a:xfrm>
            <a:off x="2590800" y="2590800"/>
            <a:ext cx="2455119" cy="461665"/>
          </a:xfrm>
          <a:prstGeom prst="rect">
            <a:avLst/>
          </a:prstGeom>
          <a:noFill/>
        </p:spPr>
        <p:txBody>
          <a:bodyPr wrap="none" rtlCol="0">
            <a:spAutoFit/>
          </a:bodyPr>
          <a:lstStyle/>
          <a:p>
            <a:r>
              <a:rPr lang="es-ES_tradnl" dirty="0" smtClean="0"/>
              <a:t>3/10 = 0.3, 30%</a:t>
            </a:r>
            <a:endParaRPr lang="es-ES_tradnl" dirty="0"/>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83</a:t>
            </a:fld>
            <a:endParaRPr lang="en-US"/>
          </a:p>
        </p:txBody>
      </p:sp>
      <p:sp>
        <p:nvSpPr>
          <p:cNvPr id="6" name="TextBox 5"/>
          <p:cNvSpPr txBox="1"/>
          <p:nvPr/>
        </p:nvSpPr>
        <p:spPr>
          <a:xfrm>
            <a:off x="838200" y="4267200"/>
            <a:ext cx="5307312" cy="2308324"/>
          </a:xfrm>
          <a:prstGeom prst="rect">
            <a:avLst/>
          </a:prstGeom>
          <a:noFill/>
        </p:spPr>
        <p:txBody>
          <a:bodyPr wrap="none" rtlCol="0">
            <a:spAutoFit/>
          </a:bodyPr>
          <a:lstStyle/>
          <a:p>
            <a:r>
              <a:rPr lang="en-US" dirty="0" smtClean="0"/>
              <a:t>…and the vapor pressure deficit is…</a:t>
            </a:r>
          </a:p>
          <a:p>
            <a:endParaRPr lang="en-US" dirty="0" smtClean="0"/>
          </a:p>
          <a:p>
            <a:pPr marL="457200" indent="-457200">
              <a:buAutoNum type="alphaUcParenR"/>
            </a:pPr>
            <a:r>
              <a:rPr lang="en-US" dirty="0" smtClean="0"/>
              <a:t>90%</a:t>
            </a:r>
          </a:p>
          <a:p>
            <a:pPr marL="457200" indent="-457200">
              <a:buAutoNum type="alphaUcParenR"/>
            </a:pPr>
            <a:r>
              <a:rPr lang="en-US" dirty="0" smtClean="0"/>
              <a:t>70%</a:t>
            </a:r>
          </a:p>
          <a:p>
            <a:pPr marL="457200" indent="-457200">
              <a:buAutoNum type="alphaUcParenR"/>
            </a:pPr>
            <a:r>
              <a:rPr lang="en-US" dirty="0" smtClean="0"/>
              <a:t>50%</a:t>
            </a:r>
          </a:p>
          <a:p>
            <a:pPr marL="457200" indent="-457200">
              <a:buAutoNum type="alphaUcParenR"/>
            </a:pPr>
            <a:r>
              <a:rPr lang="en-US" dirty="0" smtClean="0"/>
              <a:t>60%</a:t>
            </a:r>
          </a:p>
        </p:txBody>
      </p:sp>
      <p:sp>
        <p:nvSpPr>
          <p:cNvPr id="7" name="TextBox 6"/>
          <p:cNvSpPr txBox="1"/>
          <p:nvPr/>
        </p:nvSpPr>
        <p:spPr>
          <a:xfrm>
            <a:off x="6096000" y="5334000"/>
            <a:ext cx="2424462" cy="461665"/>
          </a:xfrm>
          <a:prstGeom prst="rect">
            <a:avLst/>
          </a:prstGeom>
          <a:noFill/>
        </p:spPr>
        <p:txBody>
          <a:bodyPr wrap="none" rtlCol="0">
            <a:spAutoFit/>
          </a:bodyPr>
          <a:lstStyle/>
          <a:p>
            <a:r>
              <a:rPr lang="en-US" dirty="0" smtClean="0"/>
              <a:t>100-30% = 70%</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142339" name="Rectangle 3"/>
          <p:cNvSpPr>
            <a:spLocks noChangeArrowheads="1"/>
          </p:cNvSpPr>
          <p:nvPr/>
        </p:nvSpPr>
        <p:spPr bwMode="auto">
          <a:xfrm>
            <a:off x="0" y="685800"/>
            <a:ext cx="8610600" cy="4154983"/>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dirty="0"/>
              <a:t>Dry air contains 78% N</a:t>
            </a:r>
            <a:r>
              <a:rPr lang="en-US" baseline="-25000" dirty="0"/>
              <a:t>2</a:t>
            </a:r>
            <a:r>
              <a:rPr lang="en-US" dirty="0"/>
              <a:t>, 21% O</a:t>
            </a:r>
            <a:r>
              <a:rPr lang="en-US" baseline="-25000" dirty="0"/>
              <a:t>2</a:t>
            </a:r>
            <a:r>
              <a:rPr lang="en-US" dirty="0"/>
              <a:t>, and 0.04% CO</a:t>
            </a:r>
            <a:r>
              <a:rPr lang="en-US" baseline="-25000" dirty="0"/>
              <a:t>2</a:t>
            </a:r>
          </a:p>
          <a:p>
            <a:pPr marL="457200" indent="-457200">
              <a:buFont typeface="Times" charset="0"/>
              <a:buAutoNum type="arabicParenR"/>
            </a:pPr>
            <a:r>
              <a:rPr lang="en-US" dirty="0"/>
              <a:t>Physiologists measure pressure in mm Hg</a:t>
            </a:r>
          </a:p>
          <a:p>
            <a:pPr marL="457200" indent="-457200">
              <a:buFont typeface="Times" charset="0"/>
              <a:buAutoNum type="arabicParenR"/>
            </a:pPr>
            <a:r>
              <a:rPr lang="en-US" dirty="0"/>
              <a:t>At sea level atmospheric pressure ≈ 760 mm Hg</a:t>
            </a:r>
          </a:p>
          <a:p>
            <a:pPr marL="457200" indent="-457200">
              <a:buFont typeface="Times" charset="0"/>
              <a:buAutoNum type="arabicParenR"/>
            </a:pPr>
            <a:r>
              <a:rPr lang="en-US" dirty="0"/>
              <a:t>Atmospheric pressure decreases with altitude</a:t>
            </a:r>
          </a:p>
          <a:p>
            <a:pPr marL="457200" indent="-457200">
              <a:buFont typeface="Times" charset="0"/>
              <a:buAutoNum type="arabicParenR"/>
            </a:pPr>
            <a:r>
              <a:rPr lang="en-US" dirty="0"/>
              <a:t>Gases follow Dalton’s law (</a:t>
            </a:r>
            <a:r>
              <a:rPr lang="en-US" dirty="0" err="1"/>
              <a:t>P</a:t>
            </a:r>
            <a:r>
              <a:rPr lang="en-US" baseline="-25000" dirty="0" err="1"/>
              <a:t>tot</a:t>
            </a:r>
            <a:r>
              <a:rPr lang="en-US" dirty="0"/>
              <a:t> = PN</a:t>
            </a:r>
            <a:r>
              <a:rPr lang="en-US" baseline="-25000" dirty="0"/>
              <a:t>2</a:t>
            </a:r>
            <a:r>
              <a:rPr lang="en-US" dirty="0"/>
              <a:t>+PO</a:t>
            </a:r>
            <a:r>
              <a:rPr lang="en-US" baseline="-25000" dirty="0"/>
              <a:t>2</a:t>
            </a:r>
            <a:r>
              <a:rPr lang="en-US" dirty="0"/>
              <a:t>+PCO</a:t>
            </a:r>
            <a:r>
              <a:rPr lang="en-US" baseline="-25000" dirty="0"/>
              <a:t>2</a:t>
            </a:r>
            <a:r>
              <a:rPr lang="en-US" dirty="0"/>
              <a:t>+</a:t>
            </a:r>
            <a:r>
              <a:rPr lang="en-US" dirty="0" smtClean="0"/>
              <a:t>…</a:t>
            </a:r>
          </a:p>
          <a:p>
            <a:pPr marL="457200" indent="-457200">
              <a:buFont typeface="Times" charset="0"/>
              <a:buAutoNum type="arabicParenR"/>
            </a:pPr>
            <a:r>
              <a:rPr lang="en-US" dirty="0" smtClean="0"/>
              <a:t>You can calculate the partial pressure of a gas </a:t>
            </a:r>
            <a:r>
              <a:rPr lang="en-US" dirty="0" err="1" smtClean="0"/>
              <a:t>x</a:t>
            </a:r>
            <a:r>
              <a:rPr lang="en-US" dirty="0" smtClean="0"/>
              <a:t> as </a:t>
            </a:r>
          </a:p>
          <a:p>
            <a:pPr marL="457200" indent="-457200"/>
            <a:r>
              <a:rPr lang="en-US" dirty="0" smtClean="0"/>
              <a:t>       </a:t>
            </a:r>
            <a:r>
              <a:rPr lang="en-US" dirty="0" err="1" smtClean="0"/>
              <a:t>P</a:t>
            </a:r>
            <a:r>
              <a:rPr lang="en-US" baseline="-25000" dirty="0" err="1" smtClean="0"/>
              <a:t>x</a:t>
            </a:r>
            <a:r>
              <a:rPr lang="en-US" dirty="0" smtClean="0"/>
              <a:t> = (F</a:t>
            </a:r>
            <a:r>
              <a:rPr lang="en-US" baseline="-25000" dirty="0" smtClean="0"/>
              <a:t>x</a:t>
            </a:r>
            <a:r>
              <a:rPr lang="en-US" dirty="0" smtClean="0"/>
              <a:t>/100)XP</a:t>
            </a:r>
            <a:r>
              <a:rPr lang="en-US" baseline="-25000" dirty="0" smtClean="0"/>
              <a:t>tot</a:t>
            </a:r>
          </a:p>
          <a:p>
            <a:pPr marL="457200" indent="-457200">
              <a:buFont typeface="Times" charset="0"/>
              <a:buAutoNum type="arabicParenR"/>
            </a:pPr>
            <a:r>
              <a:rPr lang="en-US" dirty="0"/>
              <a:t>The saturated partial pressure of water (vapor pressure) increases with temperature.</a:t>
            </a:r>
          </a:p>
          <a:p>
            <a:pPr marL="457200" indent="-457200">
              <a:buFont typeface="Times" charset="0"/>
              <a:buAutoNum type="arabicParenR"/>
            </a:pPr>
            <a:r>
              <a:rPr lang="en-US" dirty="0"/>
              <a:t>Relative humidity equals </a:t>
            </a:r>
          </a:p>
          <a:p>
            <a:pPr marL="457200" indent="-457200">
              <a:buFont typeface="Times" charset="0"/>
              <a:buNone/>
            </a:pPr>
            <a:r>
              <a:rPr lang="en-US" dirty="0"/>
              <a:t>(actual vapor </a:t>
            </a:r>
            <a:r>
              <a:rPr lang="en-US" dirty="0" smtClean="0"/>
              <a:t>pressure/saturated </a:t>
            </a:r>
            <a:r>
              <a:rPr lang="en-US" dirty="0"/>
              <a:t>vapor pressure</a:t>
            </a:r>
            <a:r>
              <a:rPr lang="en-US" dirty="0" smtClean="0"/>
              <a:t>)X100 </a:t>
            </a:r>
            <a:endParaRPr lang="en-US" dirty="0"/>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84</a:t>
            </a:fld>
            <a:endParaRPr lang="en-US"/>
          </a:p>
        </p:txBody>
      </p:sp>
    </p:spTree>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85</a:t>
            </a:fld>
            <a:endParaRPr lang="en-US"/>
          </a:p>
        </p:txBody>
      </p:sp>
      <p:pic>
        <p:nvPicPr>
          <p:cNvPr id="3" name="Picture 2" descr="17gaspressure.gif"/>
          <p:cNvPicPr>
            <a:picLocks noChangeAspect="1"/>
          </p:cNvPicPr>
          <p:nvPr/>
        </p:nvPicPr>
        <p:blipFill>
          <a:blip r:embed="rId2"/>
          <a:stretch>
            <a:fillRect/>
          </a:stretch>
        </p:blipFill>
        <p:spPr>
          <a:xfrm>
            <a:off x="4572000" y="3429000"/>
            <a:ext cx="0" cy="0"/>
          </a:xfrm>
          <a:prstGeom prst="rect">
            <a:avLst/>
          </a:prstGeom>
        </p:spPr>
      </p:pic>
      <p:pic>
        <p:nvPicPr>
          <p:cNvPr id="4" name="Picture 3" descr="17gaspressure.gif"/>
          <p:cNvPicPr>
            <a:picLocks noChangeAspect="1"/>
          </p:cNvPicPr>
          <p:nvPr/>
        </p:nvPicPr>
        <p:blipFill>
          <a:blip r:embed="rId2"/>
          <a:stretch>
            <a:fillRect/>
          </a:stretch>
        </p:blipFill>
        <p:spPr>
          <a:xfrm>
            <a:off x="4572000" y="3429000"/>
            <a:ext cx="0" cy="0"/>
          </a:xfrm>
          <a:prstGeom prst="rect">
            <a:avLst/>
          </a:prstGeom>
        </p:spPr>
      </p:pic>
      <p:pic>
        <p:nvPicPr>
          <p:cNvPr id="6" name="Picture 5" descr="17gaspressure.gif"/>
          <p:cNvPicPr>
            <a:picLocks noChangeAspect="1"/>
          </p:cNvPicPr>
          <p:nvPr/>
        </p:nvPicPr>
        <p:blipFill>
          <a:blip r:embed="rId2"/>
          <a:stretch>
            <a:fillRect/>
          </a:stretch>
        </p:blipFill>
        <p:spPr>
          <a:xfrm>
            <a:off x="4572000" y="3429000"/>
            <a:ext cx="0" cy="0"/>
          </a:xfrm>
          <a:prstGeom prst="rect">
            <a:avLst/>
          </a:prstGeom>
        </p:spPr>
      </p:pic>
      <p:pic>
        <p:nvPicPr>
          <p:cNvPr id="9" name="Picture 8" descr="17gaspressure-1.gif"/>
          <p:cNvPicPr>
            <a:picLocks noChangeAspect="1"/>
          </p:cNvPicPr>
          <p:nvPr/>
        </p:nvPicPr>
        <p:blipFill>
          <a:blip r:embed="rId2"/>
          <a:stretch>
            <a:fillRect/>
          </a:stretch>
        </p:blipFill>
        <p:spPr>
          <a:xfrm>
            <a:off x="4572000" y="3429000"/>
            <a:ext cx="0" cy="0"/>
          </a:xfrm>
          <a:prstGeom prst="rect">
            <a:avLst/>
          </a:prstGeom>
        </p:spPr>
      </p:pic>
      <p:pic>
        <p:nvPicPr>
          <p:cNvPr id="10" name="Picture 9" descr="17gaspressure.gif"/>
          <p:cNvPicPr>
            <a:picLocks noChangeAspect="1"/>
          </p:cNvPicPr>
          <p:nvPr/>
        </p:nvPicPr>
        <p:blipFill>
          <a:blip r:embed="rId2"/>
          <a:stretch>
            <a:fillRect/>
          </a:stretch>
        </p:blipFill>
        <p:spPr>
          <a:xfrm>
            <a:off x="4572000" y="3429000"/>
            <a:ext cx="0" cy="0"/>
          </a:xfrm>
          <a:prstGeom prst="rect">
            <a:avLst/>
          </a:prstGeom>
        </p:spPr>
      </p:pic>
      <p:pic>
        <p:nvPicPr>
          <p:cNvPr id="11" name="Picture 10" descr="17gaspressure.gif"/>
          <p:cNvPicPr>
            <a:picLocks noChangeAspect="1"/>
          </p:cNvPicPr>
          <p:nvPr/>
        </p:nvPicPr>
        <p:blipFill>
          <a:blip r:embed="rId2"/>
          <a:stretch>
            <a:fillRect/>
          </a:stretch>
        </p:blipFill>
        <p:spPr>
          <a:xfrm>
            <a:off x="4572000" y="3429000"/>
            <a:ext cx="0" cy="0"/>
          </a:xfrm>
          <a:prstGeom prst="rect">
            <a:avLst/>
          </a:prstGeom>
        </p:spPr>
      </p:pic>
      <p:pic>
        <p:nvPicPr>
          <p:cNvPr id="12" name="Picture 11" descr="17gaspressure.gif"/>
          <p:cNvPicPr>
            <a:picLocks noChangeAspect="1"/>
          </p:cNvPicPr>
          <p:nvPr/>
        </p:nvPicPr>
        <p:blipFill>
          <a:blip r:embed="rId2"/>
          <a:stretch>
            <a:fillRect/>
          </a:stretch>
        </p:blipFill>
        <p:spPr>
          <a:xfrm>
            <a:off x="4572000" y="3429000"/>
            <a:ext cx="0" cy="0"/>
          </a:xfrm>
          <a:prstGeom prst="rect">
            <a:avLst/>
          </a:prstGeom>
        </p:spPr>
      </p:pic>
      <p:pic>
        <p:nvPicPr>
          <p:cNvPr id="14" name="Picture 13" descr="Picture 3.png"/>
          <p:cNvPicPr>
            <a:picLocks noChangeAspect="1"/>
          </p:cNvPicPr>
          <p:nvPr/>
        </p:nvPicPr>
        <p:blipFill>
          <a:blip r:embed="rId3"/>
          <a:stretch>
            <a:fillRect/>
          </a:stretch>
        </p:blipFill>
        <p:spPr>
          <a:xfrm>
            <a:off x="2476500" y="1250950"/>
            <a:ext cx="4191000" cy="43561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FG17_06"/>
          <p:cNvPicPr>
            <a:picLocks noChangeAspect="1" noChangeArrowheads="1"/>
          </p:cNvPicPr>
          <p:nvPr/>
        </p:nvPicPr>
        <p:blipFill>
          <a:blip r:embed="rId3"/>
          <a:srcRect/>
          <a:stretch>
            <a:fillRect/>
          </a:stretch>
        </p:blipFill>
        <p:spPr bwMode="auto">
          <a:xfrm>
            <a:off x="0" y="0"/>
            <a:ext cx="5943600" cy="3962400"/>
          </a:xfrm>
          <a:prstGeom prst="rect">
            <a:avLst/>
          </a:prstGeom>
          <a:noFill/>
          <a:ln w="9525">
            <a:noFill/>
            <a:miter lim="800000"/>
            <a:headEnd/>
            <a:tailEnd/>
          </a:ln>
        </p:spPr>
      </p:pic>
      <p:sp>
        <p:nvSpPr>
          <p:cNvPr id="144387" name="Rectangle 3"/>
          <p:cNvSpPr>
            <a:spLocks noChangeArrowheads="1"/>
          </p:cNvSpPr>
          <p:nvPr/>
        </p:nvSpPr>
        <p:spPr bwMode="auto">
          <a:xfrm>
            <a:off x="6100763" y="0"/>
            <a:ext cx="3043237" cy="4708525"/>
          </a:xfrm>
          <a:prstGeom prst="rect">
            <a:avLst/>
          </a:prstGeom>
          <a:noFill/>
          <a:ln w="9525">
            <a:noFill/>
            <a:miter lim="800000"/>
            <a:headEnd/>
            <a:tailEnd/>
          </a:ln>
        </p:spPr>
        <p:txBody>
          <a:bodyPr>
            <a:prstTxWarp prst="textNoShape">
              <a:avLst/>
            </a:prstTxWarp>
            <a:spAutoFit/>
          </a:bodyPr>
          <a:lstStyle/>
          <a:p>
            <a:pPr indent="3175"/>
            <a:r>
              <a:rPr lang="en-US" sz="2000" b="1"/>
              <a:t>Gases in solution</a:t>
            </a:r>
            <a:endParaRPr lang="en-US" sz="2000"/>
          </a:p>
          <a:p>
            <a:pPr indent="3175"/>
            <a:r>
              <a:rPr lang="en-US" sz="2000"/>
              <a:t>The amount of gas that dissolves in a given volume of water (at equilibrium) depends on</a:t>
            </a:r>
          </a:p>
          <a:p>
            <a:pPr indent="3175">
              <a:buFont typeface="Times" charset="0"/>
              <a:buAutoNum type="alphaLcParenR"/>
            </a:pPr>
            <a:r>
              <a:rPr lang="en-US" sz="2000"/>
              <a:t>The solubility of the gas</a:t>
            </a:r>
          </a:p>
          <a:p>
            <a:pPr indent="3175">
              <a:buFont typeface="Times" charset="0"/>
              <a:buAutoNum type="alphaLcParenR"/>
            </a:pPr>
            <a:r>
              <a:rPr lang="en-US" sz="2000"/>
              <a:t>P</a:t>
            </a:r>
            <a:r>
              <a:rPr lang="en-US" sz="2000" baseline="-25000"/>
              <a:t>x</a:t>
            </a:r>
            <a:r>
              <a:rPr lang="en-US" sz="2000"/>
              <a:t>, its partial pressure</a:t>
            </a:r>
          </a:p>
          <a:p>
            <a:pPr indent="3175">
              <a:buFont typeface="Times" charset="0"/>
              <a:buAutoNum type="alphaLcParenR"/>
            </a:pPr>
            <a:r>
              <a:rPr lang="en-US" sz="2000"/>
              <a:t>Temperature</a:t>
            </a:r>
          </a:p>
          <a:p>
            <a:pPr indent="3175">
              <a:buFont typeface="Times" charset="0"/>
              <a:buAutoNum type="alphaLcParenR"/>
            </a:pPr>
            <a:r>
              <a:rPr lang="en-US" sz="2000"/>
              <a:t>Other non-gas solutes.</a:t>
            </a:r>
          </a:p>
          <a:p>
            <a:pPr indent="3175">
              <a:buFont typeface="Times" charset="0"/>
              <a:buNone/>
            </a:pPr>
            <a:endParaRPr lang="en-US" sz="2000"/>
          </a:p>
          <a:p>
            <a:pPr indent="3175">
              <a:buFont typeface="Times" charset="0"/>
              <a:buNone/>
            </a:pPr>
            <a:r>
              <a:rPr lang="en-US" sz="2000"/>
              <a:t>Henry’s Law</a:t>
            </a:r>
          </a:p>
          <a:p>
            <a:pPr indent="3175">
              <a:buFont typeface="Times" charset="0"/>
              <a:buNone/>
            </a:pPr>
            <a:r>
              <a:rPr lang="en-US" sz="2000"/>
              <a:t>[x] = </a:t>
            </a:r>
            <a:r>
              <a:rPr lang="en-US" sz="2000">
                <a:latin typeface="Symbol" charset="2"/>
              </a:rPr>
              <a:t>a</a:t>
            </a:r>
            <a:r>
              <a:rPr lang="en-US" sz="2000" baseline="-25000"/>
              <a:t>x</a:t>
            </a:r>
            <a:r>
              <a:rPr lang="en-US" sz="2000"/>
              <a:t>P</a:t>
            </a:r>
            <a:r>
              <a:rPr lang="en-US" sz="2000" baseline="-25000"/>
              <a:t>x </a:t>
            </a:r>
            <a:r>
              <a:rPr lang="en-US" sz="2000"/>
              <a:t>(ml/100 ml) </a:t>
            </a:r>
          </a:p>
        </p:txBody>
      </p:sp>
      <p:sp>
        <p:nvSpPr>
          <p:cNvPr id="144388" name="Rectangle 4"/>
          <p:cNvSpPr>
            <a:spLocks noChangeArrowheads="1"/>
          </p:cNvSpPr>
          <p:nvPr/>
        </p:nvSpPr>
        <p:spPr bwMode="auto">
          <a:xfrm>
            <a:off x="0" y="4572000"/>
            <a:ext cx="9144000" cy="2530475"/>
          </a:xfrm>
          <a:prstGeom prst="rect">
            <a:avLst/>
          </a:prstGeom>
          <a:noFill/>
          <a:ln w="9525">
            <a:noFill/>
            <a:miter lim="800000"/>
            <a:headEnd/>
            <a:tailEnd/>
          </a:ln>
        </p:spPr>
        <p:txBody>
          <a:bodyPr>
            <a:prstTxWarp prst="textNoShape">
              <a:avLst/>
            </a:prstTxWarp>
            <a:spAutoFit/>
          </a:bodyPr>
          <a:lstStyle/>
          <a:p>
            <a:r>
              <a:rPr lang="en-US" sz="2000"/>
              <a:t>The solubility of a gas is measured by its solubility coefficient (</a:t>
            </a:r>
            <a:r>
              <a:rPr lang="en-US" sz="2000">
                <a:latin typeface="Symbol" charset="2"/>
              </a:rPr>
              <a:t>α</a:t>
            </a:r>
            <a:r>
              <a:rPr lang="en-US" sz="2000" baseline="-25000"/>
              <a:t>x</a:t>
            </a:r>
            <a:r>
              <a:rPr lang="en-US" sz="2000"/>
              <a:t>). </a:t>
            </a:r>
            <a:r>
              <a:rPr lang="en-US" sz="2000">
                <a:latin typeface="Symbol" charset="2"/>
              </a:rPr>
              <a:t>α</a:t>
            </a:r>
            <a:r>
              <a:rPr lang="en-US" sz="2000" baseline="-25000"/>
              <a:t>x</a:t>
            </a:r>
            <a:r>
              <a:rPr lang="en-US" sz="2000"/>
              <a:t> depends on temperature, </a:t>
            </a:r>
            <a:r>
              <a:rPr lang="en-US" sz="2000">
                <a:latin typeface="Symbol" charset="2"/>
              </a:rPr>
              <a:t>α</a:t>
            </a:r>
            <a:r>
              <a:rPr lang="en-US" sz="2000" baseline="-25000"/>
              <a:t>x</a:t>
            </a:r>
            <a:r>
              <a:rPr lang="en-US" sz="2000"/>
              <a:t> = f(temperature, other solutes)</a:t>
            </a:r>
          </a:p>
          <a:p>
            <a:endParaRPr lang="en-US" sz="2000"/>
          </a:p>
          <a:p>
            <a:r>
              <a:rPr lang="en-US" sz="2000">
                <a:latin typeface="Symbol" charset="2"/>
              </a:rPr>
              <a:t>α</a:t>
            </a:r>
            <a:r>
              <a:rPr lang="en-US" sz="2000" baseline="-25000"/>
              <a:t>x</a:t>
            </a:r>
            <a:r>
              <a:rPr lang="en-US" sz="2000"/>
              <a:t> = ml of gas dissolved in 100 ml of water (vol %) per mm Hg </a:t>
            </a:r>
          </a:p>
          <a:p>
            <a:endParaRPr lang="en-US" sz="2000"/>
          </a:p>
          <a:p>
            <a:r>
              <a:rPr lang="en-US" sz="2000">
                <a:latin typeface="Symbol" charset="2"/>
              </a:rPr>
              <a:t>α</a:t>
            </a:r>
            <a:r>
              <a:rPr lang="en-US" sz="2000" baseline="-25000"/>
              <a:t>x</a:t>
            </a:r>
            <a:r>
              <a:rPr lang="en-US" sz="2000"/>
              <a:t> decreases with temperature (gases behave differently from solid solutes!). </a:t>
            </a:r>
            <a:r>
              <a:rPr lang="en-US" sz="2000">
                <a:latin typeface="Symbol" charset="2"/>
              </a:rPr>
              <a:t>α</a:t>
            </a:r>
            <a:r>
              <a:rPr lang="en-US" sz="2000" baseline="-25000"/>
              <a:t>x </a:t>
            </a:r>
            <a:r>
              <a:rPr lang="en-US" sz="2000"/>
              <a:t>decreases</a:t>
            </a:r>
            <a:r>
              <a:rPr lang="en-US" sz="2000" baseline="-25000"/>
              <a:t> </a:t>
            </a:r>
            <a:r>
              <a:rPr lang="en-US" sz="2000"/>
              <a:t>with solutes.</a:t>
            </a:r>
          </a:p>
          <a:p>
            <a:endParaRPr lang="en-US" sz="2000"/>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86</a:t>
            </a:fld>
            <a:endParaRPr lang="en-US"/>
          </a:p>
        </p:txBody>
      </p:sp>
    </p:spTree>
  </p:cSld>
  <p:clrMapOvr>
    <a:masterClrMapping/>
  </p:clrMapOvr>
  <p:timing>
    <p:tnLst>
      <p:par>
        <p:cTn xmlns:p14="http://schemas.microsoft.com/office/powerpoint/2010/mai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87</a:t>
            </a:fld>
            <a:endParaRPr lang="en-US"/>
          </a:p>
        </p:txBody>
      </p:sp>
      <p:pic>
        <p:nvPicPr>
          <p:cNvPr id="3" name="Picture 2" descr="17gaspressure.gif"/>
          <p:cNvPicPr>
            <a:picLocks noChangeAspect="1"/>
          </p:cNvPicPr>
          <p:nvPr/>
        </p:nvPicPr>
        <p:blipFill>
          <a:blip r:embed="rId2"/>
          <a:stretch>
            <a:fillRect/>
          </a:stretch>
        </p:blipFill>
        <p:spPr>
          <a:xfrm>
            <a:off x="4572000" y="3429000"/>
            <a:ext cx="0" cy="0"/>
          </a:xfrm>
          <a:prstGeom prst="rect">
            <a:avLst/>
          </a:prstGeom>
        </p:spPr>
      </p:pic>
      <p:pic>
        <p:nvPicPr>
          <p:cNvPr id="4" name="Picture 3" descr="17gaspressure.gif"/>
          <p:cNvPicPr>
            <a:picLocks noChangeAspect="1"/>
          </p:cNvPicPr>
          <p:nvPr/>
        </p:nvPicPr>
        <p:blipFill>
          <a:blip r:embed="rId2"/>
          <a:stretch>
            <a:fillRect/>
          </a:stretch>
        </p:blipFill>
        <p:spPr>
          <a:xfrm>
            <a:off x="4572000" y="3429000"/>
            <a:ext cx="0" cy="0"/>
          </a:xfrm>
          <a:prstGeom prst="rect">
            <a:avLst/>
          </a:prstGeom>
        </p:spPr>
      </p:pic>
      <p:pic>
        <p:nvPicPr>
          <p:cNvPr id="6" name="Picture 5" descr="17gaspressure.gif"/>
          <p:cNvPicPr>
            <a:picLocks noChangeAspect="1"/>
          </p:cNvPicPr>
          <p:nvPr/>
        </p:nvPicPr>
        <p:blipFill>
          <a:blip r:embed="rId2"/>
          <a:stretch>
            <a:fillRect/>
          </a:stretch>
        </p:blipFill>
        <p:spPr>
          <a:xfrm>
            <a:off x="4572000" y="3429000"/>
            <a:ext cx="0" cy="0"/>
          </a:xfrm>
          <a:prstGeom prst="rect">
            <a:avLst/>
          </a:prstGeom>
        </p:spPr>
      </p:pic>
      <p:pic>
        <p:nvPicPr>
          <p:cNvPr id="9" name="Picture 8" descr="17gaspressure-1.gif"/>
          <p:cNvPicPr>
            <a:picLocks noChangeAspect="1"/>
          </p:cNvPicPr>
          <p:nvPr/>
        </p:nvPicPr>
        <p:blipFill>
          <a:blip r:embed="rId2"/>
          <a:stretch>
            <a:fillRect/>
          </a:stretch>
        </p:blipFill>
        <p:spPr>
          <a:xfrm>
            <a:off x="4572000" y="3429000"/>
            <a:ext cx="0" cy="0"/>
          </a:xfrm>
          <a:prstGeom prst="rect">
            <a:avLst/>
          </a:prstGeom>
        </p:spPr>
      </p:pic>
      <p:pic>
        <p:nvPicPr>
          <p:cNvPr id="10" name="Picture 9" descr="17gaspressure.gif"/>
          <p:cNvPicPr>
            <a:picLocks noChangeAspect="1"/>
          </p:cNvPicPr>
          <p:nvPr/>
        </p:nvPicPr>
        <p:blipFill>
          <a:blip r:embed="rId2"/>
          <a:stretch>
            <a:fillRect/>
          </a:stretch>
        </p:blipFill>
        <p:spPr>
          <a:xfrm>
            <a:off x="4572000" y="3429000"/>
            <a:ext cx="0" cy="0"/>
          </a:xfrm>
          <a:prstGeom prst="rect">
            <a:avLst/>
          </a:prstGeom>
        </p:spPr>
      </p:pic>
      <p:pic>
        <p:nvPicPr>
          <p:cNvPr id="11" name="Picture 10" descr="17gaspressure.gif"/>
          <p:cNvPicPr>
            <a:picLocks noChangeAspect="1"/>
          </p:cNvPicPr>
          <p:nvPr/>
        </p:nvPicPr>
        <p:blipFill>
          <a:blip r:embed="rId2"/>
          <a:stretch>
            <a:fillRect/>
          </a:stretch>
        </p:blipFill>
        <p:spPr>
          <a:xfrm>
            <a:off x="4572000" y="3429000"/>
            <a:ext cx="0" cy="0"/>
          </a:xfrm>
          <a:prstGeom prst="rect">
            <a:avLst/>
          </a:prstGeom>
        </p:spPr>
      </p:pic>
      <p:pic>
        <p:nvPicPr>
          <p:cNvPr id="12" name="Picture 11" descr="17gaspressure.gif"/>
          <p:cNvPicPr>
            <a:picLocks noChangeAspect="1"/>
          </p:cNvPicPr>
          <p:nvPr/>
        </p:nvPicPr>
        <p:blipFill>
          <a:blip r:embed="rId2"/>
          <a:stretch>
            <a:fillRect/>
          </a:stretch>
        </p:blipFill>
        <p:spPr>
          <a:xfrm>
            <a:off x="4572000" y="3429000"/>
            <a:ext cx="0" cy="0"/>
          </a:xfrm>
          <a:prstGeom prst="rect">
            <a:avLst/>
          </a:prstGeom>
        </p:spPr>
      </p:pic>
      <p:pic>
        <p:nvPicPr>
          <p:cNvPr id="14" name="Picture 13" descr="Picture 3.png"/>
          <p:cNvPicPr>
            <a:picLocks noChangeAspect="1"/>
          </p:cNvPicPr>
          <p:nvPr/>
        </p:nvPicPr>
        <p:blipFill>
          <a:blip r:embed="rId3"/>
          <a:stretch>
            <a:fillRect/>
          </a:stretch>
        </p:blipFill>
        <p:spPr>
          <a:xfrm>
            <a:off x="2476500" y="1250950"/>
            <a:ext cx="4191000" cy="4356100"/>
          </a:xfrm>
          <a:prstGeom prst="rect">
            <a:avLst/>
          </a:prstGeom>
        </p:spPr>
      </p:pic>
      <p:sp>
        <p:nvSpPr>
          <p:cNvPr id="15" name="TextBox 14"/>
          <p:cNvSpPr txBox="1"/>
          <p:nvPr/>
        </p:nvSpPr>
        <p:spPr>
          <a:xfrm>
            <a:off x="304801" y="5715000"/>
            <a:ext cx="8382000" cy="830997"/>
          </a:xfrm>
          <a:prstGeom prst="rect">
            <a:avLst/>
          </a:prstGeom>
          <a:noFill/>
        </p:spPr>
        <p:txBody>
          <a:bodyPr wrap="square" rtlCol="0">
            <a:spAutoFit/>
          </a:bodyPr>
          <a:lstStyle/>
          <a:p>
            <a:r>
              <a:rPr lang="en-US" dirty="0" smtClean="0"/>
              <a:t>In words Henry’s law tells you that the volume of gas in solution increases with pressure ([</a:t>
            </a:r>
            <a:r>
              <a:rPr lang="en-US" dirty="0" err="1" smtClean="0"/>
              <a:t>x</a:t>
            </a:r>
            <a:r>
              <a:rPr lang="en-US" dirty="0" smtClean="0"/>
              <a:t>]=</a:t>
            </a:r>
            <a:r>
              <a:rPr lang="en-US" dirty="0" err="1" smtClean="0">
                <a:latin typeface="Symbol" charset="2"/>
                <a:cs typeface="Symbol" charset="2"/>
              </a:rPr>
              <a:t>a</a:t>
            </a:r>
            <a:r>
              <a:rPr lang="en-US" baseline="-25000" dirty="0" err="1" smtClean="0"/>
              <a:t>x</a:t>
            </a:r>
            <a:r>
              <a:rPr lang="en-US" dirty="0" err="1" smtClean="0"/>
              <a:t>P</a:t>
            </a:r>
            <a:r>
              <a:rPr lang="en-US" baseline="-25000" dirty="0" err="1" smtClean="0"/>
              <a:t>x</a:t>
            </a:r>
            <a:r>
              <a:rPr lang="en-US" dirty="0" smtClean="0"/>
              <a: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ChangeArrowheads="1"/>
          </p:cNvSpPr>
          <p:nvPr/>
        </p:nvSpPr>
        <p:spPr bwMode="auto">
          <a:xfrm>
            <a:off x="2720975" y="257175"/>
            <a:ext cx="2727325" cy="579438"/>
          </a:xfrm>
          <a:prstGeom prst="rect">
            <a:avLst/>
          </a:prstGeom>
          <a:noFill/>
          <a:ln w="9525">
            <a:noFill/>
            <a:miter lim="800000"/>
            <a:headEnd/>
            <a:tailEnd/>
          </a:ln>
        </p:spPr>
        <p:txBody>
          <a:bodyPr wrap="none">
            <a:prstTxWarp prst="textNoShape">
              <a:avLst/>
            </a:prstTxWarp>
            <a:spAutoFit/>
          </a:bodyPr>
          <a:lstStyle/>
          <a:p>
            <a:r>
              <a:rPr lang="en-US" sz="3200"/>
              <a:t>To remember</a:t>
            </a:r>
          </a:p>
        </p:txBody>
      </p:sp>
      <p:sp>
        <p:nvSpPr>
          <p:cNvPr id="146435" name="Rectangle 3"/>
          <p:cNvSpPr>
            <a:spLocks noChangeArrowheads="1"/>
          </p:cNvSpPr>
          <p:nvPr/>
        </p:nvSpPr>
        <p:spPr bwMode="auto">
          <a:xfrm>
            <a:off x="762000" y="1219200"/>
            <a:ext cx="6977992" cy="584776"/>
          </a:xfrm>
          <a:prstGeom prst="rect">
            <a:avLst/>
          </a:prstGeom>
          <a:noFill/>
          <a:ln w="9525">
            <a:noFill/>
            <a:miter lim="800000"/>
            <a:headEnd/>
            <a:tailEnd/>
          </a:ln>
        </p:spPr>
        <p:txBody>
          <a:bodyPr wrap="none">
            <a:prstTxWarp prst="textNoShape">
              <a:avLst/>
            </a:prstTxWarp>
            <a:spAutoFit/>
          </a:bodyPr>
          <a:lstStyle/>
          <a:p>
            <a:r>
              <a:rPr lang="en-US" sz="3200" dirty="0"/>
              <a:t>1) Henry’s law [</a:t>
            </a:r>
            <a:r>
              <a:rPr lang="en-US" sz="3200" dirty="0" err="1"/>
              <a:t>x</a:t>
            </a:r>
            <a:r>
              <a:rPr lang="en-US" sz="3200" dirty="0"/>
              <a:t>] =</a:t>
            </a:r>
            <a:r>
              <a:rPr lang="en-US" sz="3200" dirty="0" smtClean="0"/>
              <a:t>α</a:t>
            </a:r>
            <a:r>
              <a:rPr lang="en-US" sz="3200" baseline="-25000" dirty="0" smtClean="0"/>
              <a:t>x</a:t>
            </a:r>
            <a:r>
              <a:rPr lang="en-US" sz="3200" dirty="0" smtClean="0"/>
              <a:t>P</a:t>
            </a:r>
            <a:r>
              <a:rPr lang="en-US" sz="3200" baseline="-25000" dirty="0" smtClean="0"/>
              <a:t>X</a:t>
            </a:r>
            <a:r>
              <a:rPr lang="en-US" sz="3200" dirty="0" smtClean="0"/>
              <a:t>(</a:t>
            </a:r>
            <a:r>
              <a:rPr lang="en-US" sz="3200" dirty="0"/>
              <a:t>ml/100 ml)</a:t>
            </a:r>
            <a:r>
              <a:rPr lang="en-US" sz="2000" dirty="0"/>
              <a:t> </a:t>
            </a:r>
          </a:p>
        </p:txBody>
      </p:sp>
      <p:sp>
        <p:nvSpPr>
          <p:cNvPr id="146436" name="Line 4"/>
          <p:cNvSpPr>
            <a:spLocks noChangeShapeType="1"/>
          </p:cNvSpPr>
          <p:nvPr/>
        </p:nvSpPr>
        <p:spPr bwMode="auto">
          <a:xfrm flipH="1">
            <a:off x="1066800" y="1905000"/>
            <a:ext cx="2743200" cy="1066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46437" name="Rectangle 5"/>
          <p:cNvSpPr>
            <a:spLocks noChangeArrowheads="1"/>
          </p:cNvSpPr>
          <p:nvPr/>
        </p:nvSpPr>
        <p:spPr bwMode="auto">
          <a:xfrm>
            <a:off x="228600" y="3200400"/>
            <a:ext cx="2944813" cy="701675"/>
          </a:xfrm>
          <a:prstGeom prst="rect">
            <a:avLst/>
          </a:prstGeom>
          <a:noFill/>
          <a:ln w="9525">
            <a:noFill/>
            <a:miter lim="800000"/>
            <a:headEnd/>
            <a:tailEnd/>
          </a:ln>
        </p:spPr>
        <p:txBody>
          <a:bodyPr>
            <a:prstTxWarp prst="textNoShape">
              <a:avLst/>
            </a:prstTxWarp>
            <a:spAutoFit/>
          </a:bodyPr>
          <a:lstStyle/>
          <a:p>
            <a:r>
              <a:rPr lang="en-US" sz="2000"/>
              <a:t>Concentration of gas (ml/100 ml)</a:t>
            </a:r>
            <a:endParaRPr lang="en-US" sz="3200"/>
          </a:p>
        </p:txBody>
      </p:sp>
      <p:sp>
        <p:nvSpPr>
          <p:cNvPr id="146438" name="Line 6"/>
          <p:cNvSpPr>
            <a:spLocks noChangeShapeType="1"/>
          </p:cNvSpPr>
          <p:nvPr/>
        </p:nvSpPr>
        <p:spPr bwMode="auto">
          <a:xfrm flipH="1">
            <a:off x="3657600" y="1905000"/>
            <a:ext cx="990600" cy="19812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46439" name="Rectangle 7"/>
          <p:cNvSpPr>
            <a:spLocks noChangeArrowheads="1"/>
          </p:cNvSpPr>
          <p:nvPr/>
        </p:nvSpPr>
        <p:spPr bwMode="auto">
          <a:xfrm>
            <a:off x="2706688" y="3838575"/>
            <a:ext cx="4302125" cy="1016000"/>
          </a:xfrm>
          <a:prstGeom prst="rect">
            <a:avLst/>
          </a:prstGeom>
          <a:noFill/>
          <a:ln w="9525">
            <a:noFill/>
            <a:miter lim="800000"/>
            <a:headEnd/>
            <a:tailEnd/>
          </a:ln>
        </p:spPr>
        <p:txBody>
          <a:bodyPr wrap="none">
            <a:prstTxWarp prst="textNoShape">
              <a:avLst/>
            </a:prstTxWarp>
            <a:spAutoFit/>
          </a:bodyPr>
          <a:lstStyle/>
          <a:p>
            <a:r>
              <a:rPr lang="en-US" sz="2000"/>
              <a:t>Solubility coefficient</a:t>
            </a:r>
          </a:p>
          <a:p>
            <a:r>
              <a:rPr lang="en-US" sz="2000">
                <a:latin typeface="Symbol" charset="2"/>
              </a:rPr>
              <a:t>α</a:t>
            </a:r>
            <a:r>
              <a:rPr lang="en-US" sz="2000" baseline="-25000"/>
              <a:t>x</a:t>
            </a:r>
            <a:r>
              <a:rPr lang="en-US" sz="2000"/>
              <a:t> = f(temperature, other solutes)</a:t>
            </a:r>
          </a:p>
          <a:p>
            <a:r>
              <a:rPr lang="en-US" sz="2000"/>
              <a:t>ml/(100 ml x mm Hg)</a:t>
            </a:r>
          </a:p>
        </p:txBody>
      </p:sp>
      <p:sp>
        <p:nvSpPr>
          <p:cNvPr id="146440" name="Line 8"/>
          <p:cNvSpPr>
            <a:spLocks noChangeShapeType="1"/>
          </p:cNvSpPr>
          <p:nvPr/>
        </p:nvSpPr>
        <p:spPr bwMode="auto">
          <a:xfrm>
            <a:off x="5257800" y="1828800"/>
            <a:ext cx="1219200" cy="1066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46441" name="Rectangle 9"/>
          <p:cNvSpPr>
            <a:spLocks noChangeArrowheads="1"/>
          </p:cNvSpPr>
          <p:nvPr/>
        </p:nvSpPr>
        <p:spPr bwMode="auto">
          <a:xfrm>
            <a:off x="6243638" y="2855913"/>
            <a:ext cx="2071687" cy="396875"/>
          </a:xfrm>
          <a:prstGeom prst="rect">
            <a:avLst/>
          </a:prstGeom>
          <a:noFill/>
          <a:ln w="9525">
            <a:noFill/>
            <a:miter lim="800000"/>
            <a:headEnd/>
            <a:tailEnd/>
          </a:ln>
        </p:spPr>
        <p:txBody>
          <a:bodyPr wrap="none">
            <a:prstTxWarp prst="textNoShape">
              <a:avLst/>
            </a:prstTxWarp>
            <a:spAutoFit/>
          </a:bodyPr>
          <a:lstStyle/>
          <a:p>
            <a:r>
              <a:rPr lang="en-US" sz="2000"/>
              <a:t>Partial pressure</a:t>
            </a:r>
            <a:endParaRPr lang="en-US" sz="3200"/>
          </a:p>
        </p:txBody>
      </p:sp>
      <p:sp>
        <p:nvSpPr>
          <p:cNvPr id="146442" name="Rectangle 10"/>
          <p:cNvSpPr>
            <a:spLocks noChangeArrowheads="1"/>
          </p:cNvSpPr>
          <p:nvPr/>
        </p:nvSpPr>
        <p:spPr bwMode="auto">
          <a:xfrm>
            <a:off x="0" y="5105400"/>
            <a:ext cx="8686800" cy="822325"/>
          </a:xfrm>
          <a:prstGeom prst="rect">
            <a:avLst/>
          </a:prstGeom>
          <a:noFill/>
          <a:ln w="9525">
            <a:noFill/>
            <a:miter lim="800000"/>
            <a:headEnd/>
            <a:tailEnd/>
          </a:ln>
        </p:spPr>
        <p:txBody>
          <a:bodyPr>
            <a:prstTxWarp prst="textNoShape">
              <a:avLst/>
            </a:prstTxWarp>
            <a:spAutoFit/>
          </a:bodyPr>
          <a:lstStyle/>
          <a:p>
            <a:r>
              <a:rPr lang="en-US"/>
              <a:t>This is important because it allows us to express the concentration of a gas in either mm of Hg or in ml/100 ml</a:t>
            </a:r>
            <a:endParaRPr lang="en-US" sz="3200"/>
          </a:p>
        </p:txBody>
      </p:sp>
      <p:sp>
        <p:nvSpPr>
          <p:cNvPr id="11" name="TextBox 10"/>
          <p:cNvSpPr txBox="1"/>
          <p:nvPr/>
        </p:nvSpPr>
        <p:spPr>
          <a:xfrm>
            <a:off x="2590800" y="60960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12" name="Slide Number Placeholder 11"/>
          <p:cNvSpPr>
            <a:spLocks noGrp="1"/>
          </p:cNvSpPr>
          <p:nvPr>
            <p:ph type="sldNum" sz="quarter" idx="12"/>
          </p:nvPr>
        </p:nvSpPr>
        <p:spPr/>
        <p:txBody>
          <a:bodyPr/>
          <a:lstStyle/>
          <a:p>
            <a:pPr>
              <a:defRPr/>
            </a:pPr>
            <a:fld id="{59ECC4B8-00D0-2E49-8EF6-DB5B34B8BC13}" type="slidenum">
              <a:rPr lang="en-US" smtClean="0"/>
              <a:pPr>
                <a:defRPr/>
              </a:pPr>
              <a:t>88</a:t>
            </a:fld>
            <a:endParaRPr lang="en-US"/>
          </a:p>
        </p:txBody>
      </p:sp>
    </p:spTree>
  </p:cSld>
  <p:clrMapOvr>
    <a:masterClrMapping/>
  </p:clrMapOvr>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89</a:t>
            </a:fld>
            <a:endParaRPr lang="en-US"/>
          </a:p>
        </p:txBody>
      </p:sp>
      <p:sp>
        <p:nvSpPr>
          <p:cNvPr id="3" name="TextBox 2"/>
          <p:cNvSpPr txBox="1"/>
          <p:nvPr/>
        </p:nvSpPr>
        <p:spPr>
          <a:xfrm>
            <a:off x="381000" y="1219200"/>
            <a:ext cx="8229600" cy="2677656"/>
          </a:xfrm>
          <a:prstGeom prst="rect">
            <a:avLst/>
          </a:prstGeom>
          <a:noFill/>
        </p:spPr>
        <p:txBody>
          <a:bodyPr wrap="square" rtlCol="0">
            <a:spAutoFit/>
          </a:bodyPr>
          <a:lstStyle/>
          <a:p>
            <a:r>
              <a:rPr lang="en-US" dirty="0" smtClean="0"/>
              <a:t>The solubility of a gas </a:t>
            </a:r>
          </a:p>
          <a:p>
            <a:endParaRPr lang="en-US" dirty="0" smtClean="0"/>
          </a:p>
          <a:p>
            <a:endParaRPr lang="en-US" dirty="0" smtClean="0"/>
          </a:p>
          <a:p>
            <a:r>
              <a:rPr lang="en-US" dirty="0" smtClean="0"/>
              <a:t>DECREASES WITH TEMPERATURES</a:t>
            </a:r>
          </a:p>
          <a:p>
            <a:endParaRPr lang="en-US" dirty="0" smtClean="0"/>
          </a:p>
          <a:p>
            <a:r>
              <a:rPr lang="en-US" dirty="0" smtClean="0"/>
              <a:t>DECREASES WITH THE CONCENTRATIO OF OTHER SOLUTES.</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p:cNvPicPr>
            <a:picLocks noChangeAspect="1" noChangeArrowheads="1"/>
          </p:cNvPicPr>
          <p:nvPr/>
        </p:nvPicPr>
        <p:blipFill>
          <a:blip r:embed="rId2"/>
          <a:srcRect/>
          <a:stretch>
            <a:fillRect/>
          </a:stretch>
        </p:blipFill>
        <p:spPr bwMode="auto">
          <a:xfrm>
            <a:off x="1143000" y="762000"/>
            <a:ext cx="3771900" cy="5080000"/>
          </a:xfrm>
          <a:prstGeom prst="rect">
            <a:avLst/>
          </a:prstGeom>
          <a:noFill/>
          <a:ln w="9525">
            <a:noFill/>
            <a:miter lim="800000"/>
            <a:headEnd/>
            <a:tailEnd/>
          </a:ln>
        </p:spPr>
      </p:pic>
      <p:pic>
        <p:nvPicPr>
          <p:cNvPr id="148483" name="Picture 3"/>
          <p:cNvPicPr>
            <a:picLocks noChangeAspect="1" noChangeArrowheads="1"/>
          </p:cNvPicPr>
          <p:nvPr/>
        </p:nvPicPr>
        <p:blipFill>
          <a:blip r:embed="rId3"/>
          <a:srcRect/>
          <a:stretch>
            <a:fillRect/>
          </a:stretch>
        </p:blipFill>
        <p:spPr bwMode="auto">
          <a:xfrm>
            <a:off x="6019800" y="381000"/>
            <a:ext cx="2590800" cy="3454400"/>
          </a:xfrm>
          <a:prstGeom prst="rect">
            <a:avLst/>
          </a:prstGeom>
          <a:noFill/>
          <a:ln w="9525">
            <a:noFill/>
            <a:miter lim="800000"/>
            <a:headEnd/>
            <a:tailEnd/>
          </a:ln>
        </p:spPr>
      </p:pic>
      <p:sp>
        <p:nvSpPr>
          <p:cNvPr id="148484" name="Line 4"/>
          <p:cNvSpPr>
            <a:spLocks noChangeShapeType="1"/>
          </p:cNvSpPr>
          <p:nvPr/>
        </p:nvSpPr>
        <p:spPr bwMode="auto">
          <a:xfrm flipV="1">
            <a:off x="3200400" y="381000"/>
            <a:ext cx="2743200" cy="22098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48485" name="Line 5"/>
          <p:cNvSpPr>
            <a:spLocks noChangeShapeType="1"/>
          </p:cNvSpPr>
          <p:nvPr/>
        </p:nvSpPr>
        <p:spPr bwMode="auto">
          <a:xfrm>
            <a:off x="3200400" y="2590800"/>
            <a:ext cx="2743200" cy="12192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148486" name="Rectangle 6"/>
          <p:cNvSpPr>
            <a:spLocks noChangeArrowheads="1"/>
          </p:cNvSpPr>
          <p:nvPr/>
        </p:nvSpPr>
        <p:spPr bwMode="auto">
          <a:xfrm>
            <a:off x="5040313" y="4267200"/>
            <a:ext cx="3875087" cy="708025"/>
          </a:xfrm>
          <a:prstGeom prst="rect">
            <a:avLst/>
          </a:prstGeom>
          <a:noFill/>
          <a:ln w="9525">
            <a:noFill/>
            <a:miter lim="800000"/>
            <a:headEnd/>
            <a:tailEnd/>
          </a:ln>
        </p:spPr>
        <p:txBody>
          <a:bodyPr>
            <a:prstTxWarp prst="textNoShape">
              <a:avLst/>
            </a:prstTxWarp>
            <a:spAutoFit/>
          </a:bodyPr>
          <a:lstStyle/>
          <a:p>
            <a:r>
              <a:rPr lang="en-US">
                <a:solidFill>
                  <a:srgbClr val="000000"/>
                </a:solidFill>
              </a:rPr>
              <a:t>The chemistry, physics, and biolology of beer.</a:t>
            </a:r>
          </a:p>
        </p:txBody>
      </p:sp>
      <p:sp>
        <p:nvSpPr>
          <p:cNvPr id="148487" name="Rectangle 8"/>
          <p:cNvSpPr>
            <a:spLocks noChangeArrowheads="1"/>
          </p:cNvSpPr>
          <p:nvPr/>
        </p:nvSpPr>
        <p:spPr bwMode="auto">
          <a:xfrm>
            <a:off x="5156200" y="5057775"/>
            <a:ext cx="3090863" cy="708025"/>
          </a:xfrm>
          <a:prstGeom prst="rect">
            <a:avLst/>
          </a:prstGeom>
          <a:noFill/>
          <a:ln w="9525">
            <a:noFill/>
            <a:miter lim="800000"/>
            <a:headEnd/>
            <a:tailEnd/>
          </a:ln>
        </p:spPr>
        <p:txBody>
          <a:bodyPr wrap="none">
            <a:prstTxWarp prst="textNoShape">
              <a:avLst/>
            </a:prstTxWarp>
            <a:spAutoFit/>
          </a:bodyPr>
          <a:lstStyle/>
          <a:p>
            <a:r>
              <a:rPr lang="en-US">
                <a:solidFill>
                  <a:srgbClr val="000000"/>
                </a:solidFill>
              </a:rPr>
              <a:t>Heat: what happens?</a:t>
            </a:r>
          </a:p>
          <a:p>
            <a:r>
              <a:rPr lang="en-US">
                <a:solidFill>
                  <a:srgbClr val="000000"/>
                </a:solidFill>
              </a:rPr>
              <a:t>Add salt: what happens?</a:t>
            </a:r>
          </a:p>
        </p:txBody>
      </p:sp>
      <p:pic>
        <p:nvPicPr>
          <p:cNvPr id="148488" name="Picture 10"/>
          <p:cNvPicPr>
            <a:picLocks noChangeAspect="1" noChangeArrowheads="1"/>
          </p:cNvPicPr>
          <p:nvPr/>
        </p:nvPicPr>
        <p:blipFill>
          <a:blip r:embed="rId4"/>
          <a:srcRect/>
          <a:stretch>
            <a:fillRect/>
          </a:stretch>
        </p:blipFill>
        <p:spPr bwMode="auto">
          <a:xfrm>
            <a:off x="2971800" y="0"/>
            <a:ext cx="1320800" cy="11049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90</a:t>
            </a:fld>
            <a:endParaRPr lang="en-US"/>
          </a:p>
        </p:txBody>
      </p:sp>
    </p:spTree>
  </p:cSld>
  <p:clrMapOvr>
    <a:masterClrMapping/>
  </p:clrMapOvr>
  <p:timing>
    <p:tnLst>
      <p:par>
        <p:cTn xmlns:p14="http://schemas.microsoft.com/office/powerpoint/2010/mai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ChangeArrowheads="1"/>
          </p:cNvSpPr>
          <p:nvPr/>
        </p:nvSpPr>
        <p:spPr bwMode="auto">
          <a:xfrm>
            <a:off x="0" y="838200"/>
            <a:ext cx="9144000" cy="2738438"/>
          </a:xfrm>
          <a:prstGeom prst="rect">
            <a:avLst/>
          </a:prstGeom>
          <a:noFill/>
          <a:ln w="9525">
            <a:noFill/>
            <a:miter lim="800000"/>
            <a:headEnd/>
            <a:tailEnd/>
          </a:ln>
        </p:spPr>
        <p:txBody>
          <a:bodyPr>
            <a:prstTxWarp prst="textNoShape">
              <a:avLst/>
            </a:prstTxWarp>
            <a:spAutoFit/>
          </a:bodyPr>
          <a:lstStyle/>
          <a:p>
            <a:r>
              <a:rPr lang="en-US" dirty="0"/>
              <a:t>At 36° C the solubility coefficient of oxygen is 0.003 ml/ (100 </a:t>
            </a:r>
            <a:r>
              <a:rPr lang="en-US" dirty="0" err="1"/>
              <a:t>mlxmm</a:t>
            </a:r>
            <a:r>
              <a:rPr lang="en-US" dirty="0"/>
              <a:t> Hg). The partial pressure of oxygen at sea level is approximately 160 mm Hg. How many </a:t>
            </a:r>
            <a:r>
              <a:rPr lang="en-US" dirty="0" err="1"/>
              <a:t>mL</a:t>
            </a:r>
            <a:r>
              <a:rPr lang="en-US" dirty="0"/>
              <a:t> of O</a:t>
            </a:r>
            <a:r>
              <a:rPr lang="en-US" baseline="-25000" dirty="0"/>
              <a:t>2</a:t>
            </a:r>
            <a:r>
              <a:rPr lang="en-US" dirty="0"/>
              <a:t> are in 100 </a:t>
            </a:r>
            <a:r>
              <a:rPr lang="en-US" dirty="0" err="1"/>
              <a:t>mL</a:t>
            </a:r>
            <a:r>
              <a:rPr lang="en-US" dirty="0"/>
              <a:t> of water?</a:t>
            </a:r>
          </a:p>
          <a:p>
            <a:endParaRPr lang="en-US" dirty="0"/>
          </a:p>
          <a:p>
            <a:r>
              <a:rPr lang="en-US" dirty="0"/>
              <a:t>		</a:t>
            </a:r>
            <a:r>
              <a:rPr lang="en-US" sz="3200" dirty="0"/>
              <a:t>Henry’s law [</a:t>
            </a:r>
            <a:r>
              <a:rPr lang="en-US" sz="3200" dirty="0" err="1"/>
              <a:t>x</a:t>
            </a:r>
            <a:r>
              <a:rPr lang="en-US" sz="3200" dirty="0"/>
              <a:t>] = </a:t>
            </a:r>
            <a:r>
              <a:rPr lang="en-US" sz="3200" dirty="0" err="1">
                <a:latin typeface="Symbol" charset="2"/>
              </a:rPr>
              <a:t>α</a:t>
            </a:r>
            <a:r>
              <a:rPr lang="en-US" sz="3200" baseline="-25000" dirty="0" err="1"/>
              <a:t>x</a:t>
            </a:r>
            <a:r>
              <a:rPr lang="en-US" sz="3200" dirty="0" err="1"/>
              <a:t>P</a:t>
            </a:r>
            <a:r>
              <a:rPr lang="en-US" sz="3200" baseline="-25000" dirty="0" err="1"/>
              <a:t>x</a:t>
            </a:r>
            <a:r>
              <a:rPr lang="en-US" sz="3200" baseline="-25000" dirty="0"/>
              <a:t> </a:t>
            </a:r>
            <a:r>
              <a:rPr lang="en-US" sz="3200" dirty="0"/>
              <a:t>(ml/100 ml)</a:t>
            </a:r>
            <a:r>
              <a:rPr lang="en-US" sz="2000" dirty="0"/>
              <a:t> </a:t>
            </a:r>
          </a:p>
          <a:p>
            <a:endParaRPr lang="en-US" sz="2000" dirty="0"/>
          </a:p>
        </p:txBody>
      </p:sp>
      <p:sp>
        <p:nvSpPr>
          <p:cNvPr id="5" name="TextBox 4"/>
          <p:cNvSpPr txBox="1"/>
          <p:nvPr/>
        </p:nvSpPr>
        <p:spPr>
          <a:xfrm>
            <a:off x="838200" y="4191000"/>
            <a:ext cx="3872324" cy="1569660"/>
          </a:xfrm>
          <a:prstGeom prst="rect">
            <a:avLst/>
          </a:prstGeom>
          <a:noFill/>
        </p:spPr>
        <p:txBody>
          <a:bodyPr wrap="none" rtlCol="0">
            <a:spAutoFit/>
          </a:bodyPr>
          <a:lstStyle/>
          <a:p>
            <a:r>
              <a:rPr lang="es-ES_tradnl" dirty="0" smtClean="0"/>
              <a:t>A) 48 ml </a:t>
            </a:r>
            <a:r>
              <a:rPr lang="en-US" dirty="0" smtClean="0"/>
              <a:t>of O</a:t>
            </a:r>
            <a:r>
              <a:rPr lang="en-US" baseline="-25000" dirty="0" smtClean="0"/>
              <a:t>2</a:t>
            </a:r>
            <a:r>
              <a:rPr lang="en-US" dirty="0" smtClean="0"/>
              <a:t>/100 </a:t>
            </a:r>
            <a:r>
              <a:rPr lang="en-US" dirty="0" err="1" smtClean="0"/>
              <a:t>mL</a:t>
            </a:r>
            <a:endParaRPr lang="en-US" dirty="0" smtClean="0"/>
          </a:p>
          <a:p>
            <a:r>
              <a:rPr lang="en-US" dirty="0" smtClean="0"/>
              <a:t>B) 0.048 ml of O</a:t>
            </a:r>
            <a:r>
              <a:rPr lang="en-US" baseline="-25000" dirty="0" smtClean="0"/>
              <a:t>2</a:t>
            </a:r>
            <a:r>
              <a:rPr lang="en-US" dirty="0" smtClean="0"/>
              <a:t>/100 </a:t>
            </a:r>
            <a:r>
              <a:rPr lang="en-US" dirty="0" err="1" smtClean="0"/>
              <a:t>mL</a:t>
            </a:r>
            <a:endParaRPr lang="en-US" dirty="0" smtClean="0"/>
          </a:p>
          <a:p>
            <a:r>
              <a:rPr lang="en-US" dirty="0" smtClean="0"/>
              <a:t>C) 3 ml of O</a:t>
            </a:r>
            <a:r>
              <a:rPr lang="en-US" baseline="-25000" dirty="0" smtClean="0"/>
              <a:t>2</a:t>
            </a:r>
            <a:r>
              <a:rPr lang="en-US" dirty="0" smtClean="0"/>
              <a:t>/100 </a:t>
            </a:r>
            <a:r>
              <a:rPr lang="en-US" dirty="0" err="1" smtClean="0"/>
              <a:t>mL</a:t>
            </a:r>
            <a:endParaRPr lang="en-US" dirty="0" smtClean="0"/>
          </a:p>
          <a:p>
            <a:r>
              <a:rPr lang="en-US" dirty="0" smtClean="0"/>
              <a:t>D) 0.48 of O</a:t>
            </a:r>
            <a:r>
              <a:rPr lang="en-US" baseline="-25000" dirty="0" smtClean="0"/>
              <a:t>2</a:t>
            </a:r>
            <a:r>
              <a:rPr lang="en-US" dirty="0" smtClean="0"/>
              <a:t>/100 </a:t>
            </a:r>
            <a:r>
              <a:rPr lang="en-US" dirty="0" err="1" smtClean="0"/>
              <a:t>mL</a:t>
            </a:r>
            <a:r>
              <a:rPr lang="es-ES_tradnl" dirty="0" smtClean="0"/>
              <a:t> </a:t>
            </a:r>
            <a:endParaRPr lang="es-ES_tradnl" dirty="0"/>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91</a:t>
            </a:fld>
            <a:endParaRPr lang="en-US"/>
          </a:p>
        </p:txBody>
      </p:sp>
    </p:spTree>
  </p:cSld>
  <p:clrMapOvr>
    <a:masterClrMapping/>
  </p:clrMapOvr>
  <p:timing>
    <p:tnLst>
      <p:par>
        <p:cTn xmlns:p14="http://schemas.microsoft.com/office/powerpoint/2010/mai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ChangeArrowheads="1"/>
          </p:cNvSpPr>
          <p:nvPr/>
        </p:nvSpPr>
        <p:spPr bwMode="auto">
          <a:xfrm>
            <a:off x="0" y="838200"/>
            <a:ext cx="9144000" cy="2738438"/>
          </a:xfrm>
          <a:prstGeom prst="rect">
            <a:avLst/>
          </a:prstGeom>
          <a:noFill/>
          <a:ln w="9525">
            <a:noFill/>
            <a:miter lim="800000"/>
            <a:headEnd/>
            <a:tailEnd/>
          </a:ln>
        </p:spPr>
        <p:txBody>
          <a:bodyPr>
            <a:prstTxWarp prst="textNoShape">
              <a:avLst/>
            </a:prstTxWarp>
            <a:spAutoFit/>
          </a:bodyPr>
          <a:lstStyle/>
          <a:p>
            <a:r>
              <a:rPr lang="en-US" dirty="0"/>
              <a:t>At 36° C the solubility coefficient of oxygen is 0.003 ml/ (100 </a:t>
            </a:r>
            <a:r>
              <a:rPr lang="en-US" dirty="0" err="1"/>
              <a:t>mlxmm</a:t>
            </a:r>
            <a:r>
              <a:rPr lang="en-US" dirty="0"/>
              <a:t> Hg). The partial pressure of oxygen at sea level is approximately 160 mm Hg. How many </a:t>
            </a:r>
            <a:r>
              <a:rPr lang="en-US" dirty="0" err="1"/>
              <a:t>mL</a:t>
            </a:r>
            <a:r>
              <a:rPr lang="en-US" dirty="0"/>
              <a:t> of O</a:t>
            </a:r>
            <a:r>
              <a:rPr lang="en-US" baseline="-25000" dirty="0"/>
              <a:t>2</a:t>
            </a:r>
            <a:r>
              <a:rPr lang="en-US" dirty="0"/>
              <a:t> are in 100 </a:t>
            </a:r>
            <a:r>
              <a:rPr lang="en-US" dirty="0" err="1"/>
              <a:t>mL</a:t>
            </a:r>
            <a:r>
              <a:rPr lang="en-US" dirty="0"/>
              <a:t> of water?</a:t>
            </a:r>
          </a:p>
          <a:p>
            <a:endParaRPr lang="en-US" dirty="0"/>
          </a:p>
          <a:p>
            <a:r>
              <a:rPr lang="en-US" dirty="0"/>
              <a:t>		</a:t>
            </a:r>
            <a:r>
              <a:rPr lang="en-US" sz="3200" dirty="0"/>
              <a:t>Henry’s law [</a:t>
            </a:r>
            <a:r>
              <a:rPr lang="en-US" sz="3200" dirty="0" err="1"/>
              <a:t>x</a:t>
            </a:r>
            <a:r>
              <a:rPr lang="en-US" sz="3200" dirty="0"/>
              <a:t>] = </a:t>
            </a:r>
            <a:r>
              <a:rPr lang="en-US" sz="3200" dirty="0" err="1">
                <a:latin typeface="Symbol" charset="2"/>
              </a:rPr>
              <a:t>α</a:t>
            </a:r>
            <a:r>
              <a:rPr lang="en-US" sz="3200" baseline="-25000" dirty="0" err="1"/>
              <a:t>x</a:t>
            </a:r>
            <a:r>
              <a:rPr lang="en-US" sz="3200" dirty="0" err="1"/>
              <a:t>P</a:t>
            </a:r>
            <a:r>
              <a:rPr lang="en-US" sz="3200" baseline="-25000" dirty="0" err="1"/>
              <a:t>x</a:t>
            </a:r>
            <a:r>
              <a:rPr lang="en-US" sz="3200" baseline="-25000" dirty="0"/>
              <a:t> </a:t>
            </a:r>
            <a:r>
              <a:rPr lang="en-US" sz="3200" dirty="0"/>
              <a:t>(ml/100 ml)</a:t>
            </a:r>
            <a:r>
              <a:rPr lang="en-US" sz="2000" dirty="0"/>
              <a:t> </a:t>
            </a:r>
          </a:p>
          <a:p>
            <a:endParaRPr lang="en-US" sz="2000" dirty="0"/>
          </a:p>
        </p:txBody>
      </p:sp>
      <p:sp>
        <p:nvSpPr>
          <p:cNvPr id="179204" name="Rectangle 4"/>
          <p:cNvSpPr>
            <a:spLocks noChangeArrowheads="1"/>
          </p:cNvSpPr>
          <p:nvPr/>
        </p:nvSpPr>
        <p:spPr bwMode="auto">
          <a:xfrm>
            <a:off x="2362200" y="6019800"/>
            <a:ext cx="5186363" cy="457200"/>
          </a:xfrm>
          <a:prstGeom prst="rect">
            <a:avLst/>
          </a:prstGeom>
          <a:noFill/>
          <a:ln w="9525">
            <a:noFill/>
            <a:miter lim="800000"/>
            <a:headEnd/>
            <a:tailEnd/>
          </a:ln>
        </p:spPr>
        <p:txBody>
          <a:bodyPr wrap="none">
            <a:prstTxWarp prst="textNoShape">
              <a:avLst/>
            </a:prstTxWarp>
            <a:spAutoFit/>
          </a:bodyPr>
          <a:lstStyle/>
          <a:p>
            <a:r>
              <a:rPr lang="en-US" dirty="0"/>
              <a:t>0.003x160 = 0.48 </a:t>
            </a:r>
            <a:r>
              <a:rPr lang="en-US" dirty="0" err="1"/>
              <a:t>mL</a:t>
            </a:r>
            <a:r>
              <a:rPr lang="en-US" dirty="0"/>
              <a:t> of O</a:t>
            </a:r>
            <a:r>
              <a:rPr lang="en-US" baseline="-25000" dirty="0"/>
              <a:t>2</a:t>
            </a:r>
            <a:r>
              <a:rPr lang="en-US" dirty="0"/>
              <a:t>/100 </a:t>
            </a:r>
            <a:r>
              <a:rPr lang="en-US" dirty="0" err="1"/>
              <a:t>mL</a:t>
            </a:r>
            <a:endParaRPr lang="en-US" dirty="0"/>
          </a:p>
        </p:txBody>
      </p:sp>
      <p:sp>
        <p:nvSpPr>
          <p:cNvPr id="5" name="TextBox 4"/>
          <p:cNvSpPr txBox="1"/>
          <p:nvPr/>
        </p:nvSpPr>
        <p:spPr>
          <a:xfrm>
            <a:off x="838200" y="4191000"/>
            <a:ext cx="3872324" cy="1569660"/>
          </a:xfrm>
          <a:prstGeom prst="rect">
            <a:avLst/>
          </a:prstGeom>
          <a:noFill/>
        </p:spPr>
        <p:txBody>
          <a:bodyPr wrap="none" rtlCol="0">
            <a:spAutoFit/>
          </a:bodyPr>
          <a:lstStyle/>
          <a:p>
            <a:r>
              <a:rPr lang="es-ES_tradnl" dirty="0" smtClean="0"/>
              <a:t>A) 48 ml </a:t>
            </a:r>
            <a:r>
              <a:rPr lang="en-US" dirty="0" smtClean="0"/>
              <a:t>of O</a:t>
            </a:r>
            <a:r>
              <a:rPr lang="en-US" baseline="-25000" dirty="0" smtClean="0"/>
              <a:t>2</a:t>
            </a:r>
            <a:r>
              <a:rPr lang="en-US" dirty="0" smtClean="0"/>
              <a:t>/100 </a:t>
            </a:r>
            <a:r>
              <a:rPr lang="en-US" dirty="0" err="1" smtClean="0"/>
              <a:t>mL</a:t>
            </a:r>
            <a:endParaRPr lang="en-US" dirty="0" smtClean="0"/>
          </a:p>
          <a:p>
            <a:r>
              <a:rPr lang="en-US" dirty="0" smtClean="0"/>
              <a:t>B) 0.048 ml of O</a:t>
            </a:r>
            <a:r>
              <a:rPr lang="en-US" baseline="-25000" dirty="0" smtClean="0"/>
              <a:t>2</a:t>
            </a:r>
            <a:r>
              <a:rPr lang="en-US" dirty="0" smtClean="0"/>
              <a:t>/100 </a:t>
            </a:r>
            <a:r>
              <a:rPr lang="en-US" dirty="0" err="1" smtClean="0"/>
              <a:t>mL</a:t>
            </a:r>
            <a:endParaRPr lang="en-US" dirty="0" smtClean="0"/>
          </a:p>
          <a:p>
            <a:r>
              <a:rPr lang="en-US" dirty="0" smtClean="0"/>
              <a:t>C) 3 ml of O</a:t>
            </a:r>
            <a:r>
              <a:rPr lang="en-US" baseline="-25000" dirty="0" smtClean="0"/>
              <a:t>2</a:t>
            </a:r>
            <a:r>
              <a:rPr lang="en-US" dirty="0" smtClean="0"/>
              <a:t>/100 </a:t>
            </a:r>
            <a:r>
              <a:rPr lang="en-US" dirty="0" err="1" smtClean="0"/>
              <a:t>mL</a:t>
            </a:r>
            <a:endParaRPr lang="en-US" dirty="0" smtClean="0"/>
          </a:p>
          <a:p>
            <a:r>
              <a:rPr lang="en-US" dirty="0" smtClean="0"/>
              <a:t>D) 0.48 of O</a:t>
            </a:r>
            <a:r>
              <a:rPr lang="en-US" baseline="-25000" dirty="0" smtClean="0"/>
              <a:t>2</a:t>
            </a:r>
            <a:r>
              <a:rPr lang="en-US" dirty="0" smtClean="0"/>
              <a:t>/100 </a:t>
            </a:r>
            <a:r>
              <a:rPr lang="en-US" dirty="0" err="1" smtClean="0"/>
              <a:t>mL</a:t>
            </a:r>
            <a:r>
              <a:rPr lang="es-ES_tradnl" dirty="0" smtClean="0"/>
              <a:t> </a:t>
            </a:r>
            <a:endParaRPr lang="es-ES_tradnl" dirty="0"/>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92</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920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4" grpId="0" build="p" autoUpdateAnimBg="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ChangeArrowheads="1"/>
          </p:cNvSpPr>
          <p:nvPr/>
        </p:nvSpPr>
        <p:spPr bwMode="auto">
          <a:xfrm>
            <a:off x="0" y="0"/>
            <a:ext cx="6804025" cy="2800350"/>
          </a:xfrm>
          <a:prstGeom prst="rect">
            <a:avLst/>
          </a:prstGeom>
          <a:noFill/>
          <a:ln w="9525">
            <a:noFill/>
            <a:miter lim="800000"/>
            <a:headEnd/>
            <a:tailEnd/>
          </a:ln>
        </p:spPr>
        <p:txBody>
          <a:bodyPr wrap="none">
            <a:prstTxWarp prst="textNoShape">
              <a:avLst/>
            </a:prstTxWarp>
            <a:spAutoFit/>
          </a:bodyPr>
          <a:lstStyle/>
          <a:p>
            <a:r>
              <a:rPr lang="en-US" dirty="0"/>
              <a:t>Oxygen and Carbon dioxide differ in solubility</a:t>
            </a:r>
          </a:p>
          <a:p>
            <a:endParaRPr lang="en-US" dirty="0"/>
          </a:p>
          <a:p>
            <a:r>
              <a:rPr lang="en-US" dirty="0"/>
              <a:t>                      at 37 °C                </a:t>
            </a:r>
          </a:p>
          <a:p>
            <a:r>
              <a:rPr lang="en-US" dirty="0"/>
              <a:t>	      </a:t>
            </a:r>
            <a:r>
              <a:rPr lang="en-US" u="sng" dirty="0"/>
              <a:t>ml/ (100 </a:t>
            </a:r>
            <a:r>
              <a:rPr lang="en-US" u="sng" dirty="0" err="1"/>
              <a:t>mlxmm</a:t>
            </a:r>
            <a:r>
              <a:rPr lang="en-US" u="sng" dirty="0"/>
              <a:t> Hg)</a:t>
            </a:r>
            <a:endParaRPr lang="en-US" dirty="0"/>
          </a:p>
          <a:p>
            <a:r>
              <a:rPr lang="en-US" dirty="0">
                <a:latin typeface="Symbol" charset="2"/>
              </a:rPr>
              <a:t>α</a:t>
            </a:r>
            <a:r>
              <a:rPr lang="en-US" baseline="-25000" dirty="0"/>
              <a:t>O2		</a:t>
            </a:r>
            <a:r>
              <a:rPr lang="en-US" dirty="0"/>
              <a:t>0.003</a:t>
            </a:r>
            <a:r>
              <a:rPr lang="en-US" baseline="-25000" dirty="0"/>
              <a:t>	</a:t>
            </a:r>
          </a:p>
          <a:p>
            <a:endParaRPr lang="en-US" baseline="-25000" dirty="0"/>
          </a:p>
          <a:p>
            <a:endParaRPr lang="en-US" baseline="-25000" dirty="0"/>
          </a:p>
          <a:p>
            <a:r>
              <a:rPr lang="en-US" dirty="0">
                <a:latin typeface="Symbol" charset="2"/>
              </a:rPr>
              <a:t>α</a:t>
            </a:r>
            <a:r>
              <a:rPr lang="en-US" baseline="-25000" dirty="0"/>
              <a:t>CO2		</a:t>
            </a:r>
            <a:r>
              <a:rPr lang="en-US" dirty="0"/>
              <a:t>0.063</a:t>
            </a:r>
          </a:p>
        </p:txBody>
      </p:sp>
      <p:sp>
        <p:nvSpPr>
          <p:cNvPr id="151555" name="Rectangle 3"/>
          <p:cNvSpPr>
            <a:spLocks noChangeArrowheads="1"/>
          </p:cNvSpPr>
          <p:nvPr/>
        </p:nvSpPr>
        <p:spPr bwMode="auto">
          <a:xfrm>
            <a:off x="228600" y="3048000"/>
            <a:ext cx="8915400" cy="830263"/>
          </a:xfrm>
          <a:prstGeom prst="rect">
            <a:avLst/>
          </a:prstGeom>
          <a:noFill/>
          <a:ln w="9525">
            <a:noFill/>
            <a:miter lim="800000"/>
            <a:headEnd/>
            <a:tailEnd/>
          </a:ln>
        </p:spPr>
        <p:txBody>
          <a:bodyPr>
            <a:prstTxWarp prst="textNoShape">
              <a:avLst/>
            </a:prstTxWarp>
            <a:spAutoFit/>
          </a:bodyPr>
          <a:lstStyle/>
          <a:p>
            <a:r>
              <a:rPr lang="en-US" dirty="0"/>
              <a:t>CO</a:t>
            </a:r>
            <a:r>
              <a:rPr lang="en-US" baseline="-25000" dirty="0"/>
              <a:t>2</a:t>
            </a:r>
            <a:r>
              <a:rPr lang="en-US" dirty="0"/>
              <a:t> is ≈ 20 times more soluble in water than O</a:t>
            </a:r>
            <a:r>
              <a:rPr lang="en-US" baseline="-25000" dirty="0"/>
              <a:t>2 </a:t>
            </a:r>
            <a:r>
              <a:rPr lang="en-US" dirty="0"/>
              <a:t>(</a:t>
            </a:r>
            <a:r>
              <a:rPr lang="en-US" sz="2000" dirty="0"/>
              <a:t>REMEMBER</a:t>
            </a:r>
            <a:r>
              <a:rPr lang="en-US" dirty="0"/>
              <a:t> THIS).   </a:t>
            </a:r>
          </a:p>
        </p:txBody>
      </p:sp>
      <p:pic>
        <p:nvPicPr>
          <p:cNvPr id="151556" name="Picture 4" descr="FG17_06c"/>
          <p:cNvPicPr>
            <a:picLocks noChangeAspect="1" noChangeArrowheads="1"/>
          </p:cNvPicPr>
          <p:nvPr/>
        </p:nvPicPr>
        <p:blipFill>
          <a:blip r:embed="rId3"/>
          <a:srcRect/>
          <a:stretch>
            <a:fillRect/>
          </a:stretch>
        </p:blipFill>
        <p:spPr bwMode="auto">
          <a:xfrm>
            <a:off x="0" y="3941763"/>
            <a:ext cx="3886200" cy="2916237"/>
          </a:xfrm>
          <a:prstGeom prst="rect">
            <a:avLst/>
          </a:prstGeom>
          <a:noFill/>
          <a:ln w="9525">
            <a:noFill/>
            <a:miter lim="800000"/>
            <a:headEnd/>
            <a:tailEnd/>
          </a:ln>
        </p:spPr>
      </p:pic>
      <p:pic>
        <p:nvPicPr>
          <p:cNvPr id="151557" name="Picture 5" descr="FG17_06d"/>
          <p:cNvPicPr>
            <a:picLocks noChangeAspect="1" noChangeArrowheads="1"/>
          </p:cNvPicPr>
          <p:nvPr/>
        </p:nvPicPr>
        <p:blipFill>
          <a:blip r:embed="rId4"/>
          <a:srcRect/>
          <a:stretch>
            <a:fillRect/>
          </a:stretch>
        </p:blipFill>
        <p:spPr bwMode="auto">
          <a:xfrm>
            <a:off x="5105400" y="3941763"/>
            <a:ext cx="3886200" cy="2916237"/>
          </a:xfrm>
          <a:prstGeom prst="rect">
            <a:avLst/>
          </a:prstGeom>
          <a:noFill/>
          <a:ln w="9525">
            <a:noFill/>
            <a:miter lim="800000"/>
            <a:headEnd/>
            <a:tailEnd/>
          </a:ln>
        </p:spPr>
      </p:pic>
      <p:sp>
        <p:nvSpPr>
          <p:cNvPr id="151558" name="Rectangle 6"/>
          <p:cNvSpPr>
            <a:spLocks noChangeArrowheads="1"/>
          </p:cNvSpPr>
          <p:nvPr/>
        </p:nvSpPr>
        <p:spPr bwMode="auto">
          <a:xfrm>
            <a:off x="4395788" y="762000"/>
            <a:ext cx="4748212" cy="1938338"/>
          </a:xfrm>
          <a:prstGeom prst="rect">
            <a:avLst/>
          </a:prstGeom>
          <a:noFill/>
          <a:ln w="9525">
            <a:noFill/>
            <a:miter lim="800000"/>
            <a:headEnd/>
            <a:tailEnd/>
          </a:ln>
        </p:spPr>
        <p:txBody>
          <a:bodyPr wrap="none">
            <a:prstTxWarp prst="textNoShape">
              <a:avLst/>
            </a:prstTxWarp>
            <a:spAutoFit/>
          </a:bodyPr>
          <a:lstStyle/>
          <a:p>
            <a:r>
              <a:rPr lang="en-US"/>
              <a:t>[x] = </a:t>
            </a:r>
            <a:r>
              <a:rPr lang="en-US">
                <a:latin typeface="Symbol" charset="2"/>
              </a:rPr>
              <a:t>α</a:t>
            </a:r>
            <a:r>
              <a:rPr lang="en-US" baseline="-25000"/>
              <a:t>x</a:t>
            </a:r>
            <a:r>
              <a:rPr lang="en-US"/>
              <a:t>P</a:t>
            </a:r>
            <a:r>
              <a:rPr lang="en-US" baseline="-25000"/>
              <a:t>x, </a:t>
            </a:r>
            <a:r>
              <a:rPr lang="en-US"/>
              <a:t>Henry’s Law</a:t>
            </a:r>
          </a:p>
          <a:p>
            <a:endParaRPr lang="en-US"/>
          </a:p>
          <a:p>
            <a:r>
              <a:rPr lang="en-US"/>
              <a:t>[0</a:t>
            </a:r>
            <a:r>
              <a:rPr lang="en-US" baseline="-25000"/>
              <a:t>2</a:t>
            </a:r>
            <a:r>
              <a:rPr lang="en-US"/>
              <a:t>]=100X0.003=0.3 ml/100 ml</a:t>
            </a:r>
          </a:p>
          <a:p>
            <a:endParaRPr lang="en-US"/>
          </a:p>
          <a:p>
            <a:r>
              <a:rPr lang="en-US"/>
              <a:t>[C0</a:t>
            </a:r>
            <a:r>
              <a:rPr lang="en-US" baseline="-25000"/>
              <a:t>2</a:t>
            </a:r>
            <a:r>
              <a:rPr lang="en-US"/>
              <a:t>]=100X0.063=6.3 ml/100 ml</a:t>
            </a:r>
          </a:p>
        </p:txBody>
      </p:sp>
      <p:sp>
        <p:nvSpPr>
          <p:cNvPr id="7" name="TextBox 6"/>
          <p:cNvSpPr txBox="1"/>
          <p:nvPr/>
        </p:nvSpPr>
        <p:spPr>
          <a:xfrm>
            <a:off x="2286000" y="44196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93</a:t>
            </a:fld>
            <a:endParaRPr lang="en-US"/>
          </a:p>
        </p:txBody>
      </p:sp>
    </p:spTree>
  </p:cSld>
  <p:clrMapOvr>
    <a:masterClrMapping/>
  </p:clrMapOvr>
  <p:timing>
    <p:tnLst>
      <p:par>
        <p:cTn xmlns:p14="http://schemas.microsoft.com/office/powerpoint/2010/mai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153603" name="Rectangle 3"/>
          <p:cNvSpPr>
            <a:spLocks noChangeArrowheads="1"/>
          </p:cNvSpPr>
          <p:nvPr/>
        </p:nvSpPr>
        <p:spPr bwMode="auto">
          <a:xfrm>
            <a:off x="0" y="685800"/>
            <a:ext cx="8610600" cy="264795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The amount of gas dissolved in water satisfies Henry’s Law: </a:t>
            </a:r>
          </a:p>
          <a:p>
            <a:pPr marL="457200" indent="-457200">
              <a:buFont typeface="Times" charset="0"/>
              <a:buNone/>
            </a:pPr>
            <a:r>
              <a:rPr lang="en-US"/>
              <a:t>mL of gas/100 mL = solubility coefficientXpartial pressure</a:t>
            </a:r>
          </a:p>
          <a:p>
            <a:pPr marL="457200" indent="-457200">
              <a:buFont typeface="Times" charset="0"/>
              <a:buNone/>
            </a:pPr>
            <a:r>
              <a:rPr lang="en-US"/>
              <a:t>2) Solubility of gases decreases with temperature</a:t>
            </a:r>
          </a:p>
          <a:p>
            <a:pPr marL="457200" indent="-457200">
              <a:buFont typeface="Times" charset="0"/>
              <a:buNone/>
            </a:pPr>
            <a:r>
              <a:rPr lang="en-US"/>
              <a:t>3) Solubility of gases decreases with the concentration of other solutes (NaCl)</a:t>
            </a:r>
          </a:p>
          <a:p>
            <a:pPr marL="457200" indent="-457200">
              <a:buFont typeface="Times" charset="0"/>
              <a:buNone/>
            </a:pPr>
            <a:r>
              <a:rPr lang="en-US"/>
              <a:t>4) CO</a:t>
            </a:r>
            <a:r>
              <a:rPr lang="en-US" baseline="-25000"/>
              <a:t>2</a:t>
            </a:r>
            <a:r>
              <a:rPr lang="en-US"/>
              <a:t> is ≈ 20 times more soluble in water than O2.</a:t>
            </a:r>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94</a:t>
            </a:fld>
            <a:endParaRPr lang="en-US"/>
          </a:p>
        </p:txBody>
      </p:sp>
    </p:spTree>
  </p:cSld>
  <p:clrMapOvr>
    <a:masterClrMapping/>
  </p:clrMapOvr>
  <p:timing>
    <p:tnLst>
      <p:par>
        <p:cTn xmlns:p14="http://schemas.microsoft.com/office/powerpoint/2010/mai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295400" y="762000"/>
            <a:ext cx="7652756" cy="461665"/>
          </a:xfrm>
          <a:prstGeom prst="rect">
            <a:avLst/>
          </a:prstGeom>
          <a:noFill/>
        </p:spPr>
        <p:txBody>
          <a:bodyPr wrap="none" rtlCol="0">
            <a:spAutoFit/>
          </a:bodyPr>
          <a:lstStyle/>
          <a:p>
            <a:r>
              <a:rPr lang="es-ES_tradnl" dirty="0" smtClean="0"/>
              <a:t>How </a:t>
            </a:r>
            <a:r>
              <a:rPr lang="es-ES_tradnl" dirty="0" err="1" smtClean="0"/>
              <a:t>much</a:t>
            </a:r>
            <a:r>
              <a:rPr lang="es-ES_tradnl" dirty="0" smtClean="0"/>
              <a:t> OXYGEN </a:t>
            </a:r>
            <a:r>
              <a:rPr lang="es-ES_tradnl" dirty="0" err="1" smtClean="0"/>
              <a:t>is</a:t>
            </a:r>
            <a:r>
              <a:rPr lang="es-ES_tradnl" dirty="0" smtClean="0"/>
              <a:t> in 1 L </a:t>
            </a:r>
            <a:r>
              <a:rPr lang="es-ES_tradnl" dirty="0" err="1" smtClean="0"/>
              <a:t>of</a:t>
            </a:r>
            <a:r>
              <a:rPr lang="es-ES_tradnl" dirty="0" smtClean="0"/>
              <a:t> </a:t>
            </a:r>
            <a:r>
              <a:rPr lang="es-ES_tradnl" dirty="0" err="1" smtClean="0"/>
              <a:t>air</a:t>
            </a:r>
            <a:r>
              <a:rPr lang="es-ES_tradnl" dirty="0" smtClean="0"/>
              <a:t> </a:t>
            </a:r>
            <a:r>
              <a:rPr lang="es-ES_tradnl" dirty="0" err="1" smtClean="0"/>
              <a:t>and</a:t>
            </a:r>
            <a:r>
              <a:rPr lang="es-ES_tradnl" dirty="0" smtClean="0"/>
              <a:t> 1 L </a:t>
            </a:r>
            <a:r>
              <a:rPr lang="es-ES_tradnl" dirty="0" err="1" smtClean="0"/>
              <a:t>of</a:t>
            </a:r>
            <a:r>
              <a:rPr lang="es-ES_tradnl" dirty="0" smtClean="0"/>
              <a:t> </a:t>
            </a:r>
            <a:r>
              <a:rPr lang="es-ES_tradnl" dirty="0" err="1" smtClean="0"/>
              <a:t>water</a:t>
            </a:r>
            <a:r>
              <a:rPr lang="es-ES_tradnl" dirty="0" smtClean="0"/>
              <a:t>?</a:t>
            </a:r>
            <a:endParaRPr lang="es-ES_tradnl" dirty="0"/>
          </a:p>
        </p:txBody>
      </p:sp>
      <p:sp>
        <p:nvSpPr>
          <p:cNvPr id="7" name="TextBox 6"/>
          <p:cNvSpPr txBox="1"/>
          <p:nvPr/>
        </p:nvSpPr>
        <p:spPr>
          <a:xfrm>
            <a:off x="533400" y="1752600"/>
            <a:ext cx="7623150" cy="3416320"/>
          </a:xfrm>
          <a:prstGeom prst="rect">
            <a:avLst/>
          </a:prstGeom>
          <a:noFill/>
        </p:spPr>
        <p:txBody>
          <a:bodyPr wrap="none" rtlCol="0">
            <a:spAutoFit/>
          </a:bodyPr>
          <a:lstStyle/>
          <a:p>
            <a:r>
              <a:rPr lang="es-ES_tradnl" dirty="0" smtClean="0"/>
              <a:t>0.21X1 L = 0.21 L = 210 ml/L</a:t>
            </a:r>
          </a:p>
          <a:p>
            <a:endParaRPr lang="es-ES_tradnl" dirty="0" smtClean="0"/>
          </a:p>
          <a:p>
            <a:r>
              <a:rPr lang="es-ES_tradnl" dirty="0" smtClean="0"/>
              <a:t>in </a:t>
            </a:r>
            <a:r>
              <a:rPr lang="es-ES_tradnl" dirty="0" err="1" smtClean="0"/>
              <a:t>water</a:t>
            </a:r>
            <a:r>
              <a:rPr lang="es-ES_tradnl" dirty="0" smtClean="0"/>
              <a:t> at sea </a:t>
            </a:r>
            <a:r>
              <a:rPr lang="es-ES_tradnl" dirty="0" err="1" smtClean="0"/>
              <a:t>level</a:t>
            </a:r>
            <a:endParaRPr lang="es-ES_tradnl" dirty="0" smtClean="0"/>
          </a:p>
          <a:p>
            <a:endParaRPr lang="es-ES_tradnl" dirty="0" smtClean="0"/>
          </a:p>
          <a:p>
            <a:r>
              <a:rPr lang="en-US" dirty="0" smtClean="0"/>
              <a:t>0.03 ml/</a:t>
            </a:r>
            <a:r>
              <a:rPr lang="en-US" dirty="0" err="1" smtClean="0"/>
              <a:t>LXmm</a:t>
            </a:r>
            <a:r>
              <a:rPr lang="en-US" dirty="0" smtClean="0"/>
              <a:t> HgX760x0.21 = 4.8  ml/L</a:t>
            </a:r>
          </a:p>
          <a:p>
            <a:endParaRPr lang="en-US" dirty="0" smtClean="0"/>
          </a:p>
          <a:p>
            <a:r>
              <a:rPr lang="en-US" dirty="0" smtClean="0"/>
              <a:t>Air has a MUCH higher oxygen content AND is a lot</a:t>
            </a:r>
          </a:p>
          <a:p>
            <a:r>
              <a:rPr lang="en-US" dirty="0" smtClean="0"/>
              <a:t>less dense </a:t>
            </a:r>
            <a:endParaRPr lang="es-ES_tradnl" dirty="0" smtClean="0"/>
          </a:p>
          <a:p>
            <a:endParaRPr lang="es-ES_tradnl" dirty="0" smtClean="0"/>
          </a:p>
        </p:txBody>
      </p:sp>
      <p:sp>
        <p:nvSpPr>
          <p:cNvPr id="4" name="TextBox 3"/>
          <p:cNvSpPr txBox="1"/>
          <p:nvPr/>
        </p:nvSpPr>
        <p:spPr>
          <a:xfrm>
            <a:off x="2895600" y="57150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063EFB1F-563E-224E-A708-6F0B27A6C651}" type="slidenum">
              <a:rPr lang="en-US" smtClean="0"/>
              <a:pPr>
                <a:defRPr/>
              </a:pPr>
              <a:t>95</a:t>
            </a:fld>
            <a:endParaRPr lang="en-US"/>
          </a:p>
        </p:txBody>
      </p:sp>
    </p:spTree>
  </p:cSld>
  <p:clrMapOvr>
    <a:masterClrMapping/>
  </p:clrMapOvr>
  <p:timing>
    <p:tnLst>
      <p:par>
        <p:cTn xmlns:p14="http://schemas.microsoft.com/office/powerpoint/2010/mai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p:cNvPicPr>
            <a:picLocks noChangeAspect="1" noChangeArrowheads="1"/>
          </p:cNvPicPr>
          <p:nvPr/>
        </p:nvPicPr>
        <p:blipFill>
          <a:blip r:embed="rId3"/>
          <a:srcRect/>
          <a:stretch>
            <a:fillRect/>
          </a:stretch>
        </p:blipFill>
        <p:spPr bwMode="auto">
          <a:xfrm>
            <a:off x="1600200" y="1295400"/>
            <a:ext cx="6019800" cy="4764088"/>
          </a:xfrm>
          <a:prstGeom prst="rect">
            <a:avLst/>
          </a:prstGeom>
          <a:noFill/>
          <a:ln w="9525">
            <a:noFill/>
            <a:miter lim="800000"/>
            <a:headEnd/>
            <a:tailEnd/>
          </a:ln>
        </p:spPr>
      </p:pic>
      <p:sp>
        <p:nvSpPr>
          <p:cNvPr id="155651" name="Rectangle 3"/>
          <p:cNvSpPr>
            <a:spLocks noChangeArrowheads="1"/>
          </p:cNvSpPr>
          <p:nvPr/>
        </p:nvSpPr>
        <p:spPr bwMode="auto">
          <a:xfrm>
            <a:off x="1200150" y="414338"/>
            <a:ext cx="7099300" cy="457200"/>
          </a:xfrm>
          <a:prstGeom prst="rect">
            <a:avLst/>
          </a:prstGeom>
          <a:noFill/>
          <a:ln w="9525">
            <a:noFill/>
            <a:miter lim="800000"/>
            <a:headEnd/>
            <a:tailEnd/>
          </a:ln>
        </p:spPr>
        <p:txBody>
          <a:bodyPr wrap="none">
            <a:prstTxWarp prst="textNoShape">
              <a:avLst/>
            </a:prstTxWarp>
            <a:spAutoFit/>
          </a:bodyPr>
          <a:lstStyle/>
          <a:p>
            <a:r>
              <a:rPr lang="en-US"/>
              <a:t>Gas exchange surfaces: gills, tracheae, and lungs</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96</a:t>
            </a:fld>
            <a:endParaRPr lang="en-US"/>
          </a:p>
        </p:txBody>
      </p:sp>
    </p:spTree>
  </p:cSld>
  <p:clrMapOvr>
    <a:masterClrMapping/>
  </p:clrMapOvr>
  <p:timing>
    <p:tnLst>
      <p:par>
        <p:cTn xmlns:p14="http://schemas.microsoft.com/office/powerpoint/2010/mai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97</a:t>
            </a:fld>
            <a:endParaRPr lang="en-US"/>
          </a:p>
        </p:txBody>
      </p:sp>
      <p:sp>
        <p:nvSpPr>
          <p:cNvPr id="4" name="TextBox 3"/>
          <p:cNvSpPr txBox="1"/>
          <p:nvPr/>
        </p:nvSpPr>
        <p:spPr>
          <a:xfrm>
            <a:off x="8467" y="381000"/>
            <a:ext cx="8830733" cy="5632310"/>
          </a:xfrm>
          <a:prstGeom prst="rect">
            <a:avLst/>
          </a:prstGeom>
          <a:noFill/>
        </p:spPr>
        <p:txBody>
          <a:bodyPr wrap="square" rtlCol="0">
            <a:spAutoFit/>
          </a:bodyPr>
          <a:lstStyle/>
          <a:p>
            <a:r>
              <a:rPr lang="en-US" dirty="0" smtClean="0"/>
              <a:t>The partial pressure of oxygen in a deep sea diver’s lungs is 750 mm Hg.  At sea level, the partial pressure of oxygen is only about 100  mmm Hg. The solubility coefficient of oxygen equals 0.03 ml/(mm </a:t>
            </a:r>
            <a:r>
              <a:rPr lang="en-US" dirty="0" err="1" smtClean="0"/>
              <a:t>HgxL</a:t>
            </a:r>
            <a:r>
              <a:rPr lang="en-US" dirty="0" smtClean="0"/>
              <a:t>), this means that each liter of the blood of the diver will have _________ ml of oxygen under water, but only __________ ml </a:t>
            </a:r>
            <a:r>
              <a:rPr lang="en-US" dirty="0"/>
              <a:t>of </a:t>
            </a:r>
            <a:r>
              <a:rPr lang="en-US" dirty="0" smtClean="0"/>
              <a:t>oxygen when the diver is on land.</a:t>
            </a:r>
          </a:p>
          <a:p>
            <a:endParaRPr lang="en-US" dirty="0"/>
          </a:p>
          <a:p>
            <a:pPr marL="457200" indent="-457200">
              <a:buAutoNum type="alphaUcParenR"/>
            </a:pPr>
            <a:r>
              <a:rPr lang="en-US" dirty="0" smtClean="0"/>
              <a:t>22.5 and 3 (ml of oxygen) /L mm Hg</a:t>
            </a:r>
          </a:p>
          <a:p>
            <a:pPr marL="457200" indent="-457200">
              <a:buFontTx/>
              <a:buAutoNum type="alphaUcParenR"/>
            </a:pPr>
            <a:r>
              <a:rPr lang="en-US" dirty="0" smtClean="0"/>
              <a:t>3 and 22.5 </a:t>
            </a:r>
            <a:r>
              <a:rPr lang="en-US" dirty="0"/>
              <a:t>(ml of oxygen) /L mm Hg</a:t>
            </a:r>
          </a:p>
          <a:p>
            <a:pPr marL="457200" indent="-457200">
              <a:buAutoNum type="alphaUcParenR" startAt="3"/>
            </a:pPr>
            <a:r>
              <a:rPr lang="en-US" dirty="0" smtClean="0"/>
              <a:t>0.225 and 0.3 </a:t>
            </a:r>
            <a:r>
              <a:rPr lang="en-US" dirty="0"/>
              <a:t>(ml of oxygen) /L mm </a:t>
            </a:r>
            <a:r>
              <a:rPr lang="en-US" dirty="0" smtClean="0"/>
              <a:t>Hg</a:t>
            </a:r>
          </a:p>
          <a:p>
            <a:pPr marL="457200" indent="-457200">
              <a:buFontTx/>
              <a:buAutoNum type="alphaUcParenR" startAt="3"/>
            </a:pPr>
            <a:r>
              <a:rPr lang="en-US" dirty="0" smtClean="0"/>
              <a:t>0.3 and 0.25 </a:t>
            </a:r>
            <a:r>
              <a:rPr lang="en-US" dirty="0"/>
              <a:t>(ml of oxygen) /L mm Hg</a:t>
            </a:r>
          </a:p>
          <a:p>
            <a:pPr marL="457200" indent="-457200">
              <a:buFontTx/>
              <a:buAutoNum type="alphaUcParenR" startAt="3"/>
            </a:pPr>
            <a:r>
              <a:rPr lang="en-US" dirty="0" smtClean="0"/>
              <a:t>2.25 and 0.3 </a:t>
            </a:r>
            <a:r>
              <a:rPr lang="en-US" dirty="0"/>
              <a:t>(ml of oxygen) /L mm Hg</a:t>
            </a:r>
          </a:p>
          <a:p>
            <a:endParaRPr lang="en-US" dirty="0"/>
          </a:p>
          <a:p>
            <a:endParaRPr lang="en-US" dirty="0" smtClean="0"/>
          </a:p>
        </p:txBody>
      </p:sp>
      <p:pic>
        <p:nvPicPr>
          <p:cNvPr id="3" name="Picture 2"/>
          <p:cNvPicPr>
            <a:picLocks noChangeAspect="1"/>
          </p:cNvPicPr>
          <p:nvPr/>
        </p:nvPicPr>
        <p:blipFill>
          <a:blip r:embed="rId2"/>
          <a:stretch>
            <a:fillRect/>
          </a:stretch>
        </p:blipFill>
        <p:spPr>
          <a:xfrm>
            <a:off x="6112933" y="2819400"/>
            <a:ext cx="2997200" cy="2311400"/>
          </a:xfrm>
          <a:prstGeom prst="rect">
            <a:avLst/>
          </a:prstGeom>
        </p:spPr>
      </p:pic>
    </p:spTree>
    <p:extLst>
      <p:ext uri="{BB962C8B-B14F-4D97-AF65-F5344CB8AC3E}">
        <p14:creationId xmlns:p14="http://schemas.microsoft.com/office/powerpoint/2010/main" val="1834094198"/>
      </p:ext>
    </p:extLst>
  </p:cSld>
  <p:clrMapOvr>
    <a:masterClrMapping/>
  </p:clrMapOvr>
  <p:timing>
    <p:tnLst>
      <p:par>
        <p:cTn xmlns:p14="http://schemas.microsoft.com/office/powerpoint/2010/mai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1" descr="44_05_ficks_law-L.jpg"/>
          <p:cNvPicPr>
            <a:picLocks noChangeAspect="1"/>
          </p:cNvPicPr>
          <p:nvPr/>
        </p:nvPicPr>
        <p:blipFill>
          <a:blip r:embed="rId2"/>
          <a:srcRect/>
          <a:stretch>
            <a:fillRect/>
          </a:stretch>
        </p:blipFill>
        <p:spPr bwMode="auto">
          <a:xfrm>
            <a:off x="152400" y="990600"/>
            <a:ext cx="8547100" cy="5035550"/>
          </a:xfrm>
          <a:prstGeom prst="rect">
            <a:avLst/>
          </a:prstGeom>
          <a:noFill/>
          <a:ln w="9525">
            <a:noFill/>
            <a:miter lim="800000"/>
            <a:headEnd/>
            <a:tailEnd/>
          </a:ln>
        </p:spPr>
      </p:pic>
      <p:sp>
        <p:nvSpPr>
          <p:cNvPr id="157699" name="TextBox 2"/>
          <p:cNvSpPr txBox="1">
            <a:spLocks noChangeArrowheads="1"/>
          </p:cNvSpPr>
          <p:nvPr/>
        </p:nvSpPr>
        <p:spPr bwMode="auto">
          <a:xfrm>
            <a:off x="2514600" y="228600"/>
            <a:ext cx="4637088" cy="584200"/>
          </a:xfrm>
          <a:prstGeom prst="rect">
            <a:avLst/>
          </a:prstGeom>
          <a:noFill/>
          <a:ln w="9525">
            <a:noFill/>
            <a:miter lim="800000"/>
            <a:headEnd/>
            <a:tailEnd/>
          </a:ln>
        </p:spPr>
        <p:txBody>
          <a:bodyPr wrap="none">
            <a:prstTxWarp prst="textNoShape">
              <a:avLst/>
            </a:prstTxWarp>
            <a:spAutoFit/>
          </a:bodyPr>
          <a:lstStyle/>
          <a:p>
            <a:r>
              <a:rPr lang="es-ES_tradnl" sz="3200"/>
              <a:t>Fick's Law of Diffusion</a:t>
            </a:r>
          </a:p>
        </p:txBody>
      </p:sp>
      <p:sp>
        <p:nvSpPr>
          <p:cNvPr id="4" name="TextBox 3"/>
          <p:cNvSpPr txBox="1"/>
          <p:nvPr/>
        </p:nvSpPr>
        <p:spPr>
          <a:xfrm>
            <a:off x="2590800" y="60198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98</a:t>
            </a:fld>
            <a:endParaRPr lang="en-US"/>
          </a:p>
        </p:txBody>
      </p:sp>
    </p:spTree>
  </p:cSld>
  <p:clrMapOvr>
    <a:masterClrMapping/>
  </p:clrMapOvr>
  <p:timing>
    <p:tnLst>
      <p:par>
        <p:cTn xmlns:p14="http://schemas.microsoft.com/office/powerpoint/2010/mai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1" descr="44_05_ficks_law-L.jpg"/>
          <p:cNvPicPr>
            <a:picLocks noChangeAspect="1"/>
          </p:cNvPicPr>
          <p:nvPr/>
        </p:nvPicPr>
        <p:blipFill>
          <a:blip r:embed="rId2"/>
          <a:srcRect/>
          <a:stretch>
            <a:fillRect/>
          </a:stretch>
        </p:blipFill>
        <p:spPr bwMode="auto">
          <a:xfrm>
            <a:off x="1752600" y="152400"/>
            <a:ext cx="5943600" cy="3502025"/>
          </a:xfrm>
          <a:prstGeom prst="rect">
            <a:avLst/>
          </a:prstGeom>
          <a:noFill/>
          <a:ln w="9525">
            <a:noFill/>
            <a:miter lim="800000"/>
            <a:headEnd/>
            <a:tailEnd/>
          </a:ln>
        </p:spPr>
      </p:pic>
      <p:sp>
        <p:nvSpPr>
          <p:cNvPr id="158723" name="TextBox 2"/>
          <p:cNvSpPr txBox="1">
            <a:spLocks noChangeArrowheads="1"/>
          </p:cNvSpPr>
          <p:nvPr/>
        </p:nvSpPr>
        <p:spPr bwMode="auto">
          <a:xfrm>
            <a:off x="0" y="3886200"/>
            <a:ext cx="8658225" cy="2308225"/>
          </a:xfrm>
          <a:prstGeom prst="rect">
            <a:avLst/>
          </a:prstGeom>
          <a:noFill/>
          <a:ln w="9525">
            <a:noFill/>
            <a:miter lim="800000"/>
            <a:headEnd/>
            <a:tailEnd/>
          </a:ln>
        </p:spPr>
        <p:txBody>
          <a:bodyPr wrap="none">
            <a:prstTxWarp prst="textNoShape">
              <a:avLst/>
            </a:prstTxWarp>
            <a:spAutoFit/>
          </a:bodyPr>
          <a:lstStyle/>
          <a:p>
            <a:r>
              <a:rPr lang="es-ES_tradnl"/>
              <a:t>All gas exchange structures must be designed so that:</a:t>
            </a:r>
          </a:p>
          <a:p>
            <a:endParaRPr lang="es-ES_tradnl"/>
          </a:p>
          <a:p>
            <a:r>
              <a:rPr lang="es-ES_tradnl"/>
              <a:t>1) A is maximized (large surface area)</a:t>
            </a:r>
          </a:p>
          <a:p>
            <a:r>
              <a:rPr lang="es-ES_tradnl"/>
              <a:t>2) (P</a:t>
            </a:r>
            <a:r>
              <a:rPr lang="es-ES_tradnl" baseline="-25000"/>
              <a:t>2</a:t>
            </a:r>
            <a:r>
              <a:rPr lang="es-ES_tradnl"/>
              <a:t>-P</a:t>
            </a:r>
            <a:r>
              <a:rPr lang="es-ES_tradnl" baseline="-25000"/>
              <a:t>1</a:t>
            </a:r>
            <a:r>
              <a:rPr lang="es-ES_tradnl"/>
              <a:t>) is maximized (the gradient in gas concentration </a:t>
            </a:r>
          </a:p>
          <a:p>
            <a:r>
              <a:rPr lang="es-ES_tradnl"/>
              <a:t>between medium and "blood)</a:t>
            </a:r>
          </a:p>
          <a:p>
            <a:r>
              <a:rPr lang="es-ES_tradnl"/>
              <a:t>3) D is minimized (the distance between medium and blood)</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99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extBox 1"/>
          <p:cNvSpPr txBox="1">
            <a:spLocks noChangeArrowheads="1"/>
          </p:cNvSpPr>
          <p:nvPr/>
        </p:nvSpPr>
        <p:spPr bwMode="auto">
          <a:xfrm>
            <a:off x="0" y="304800"/>
            <a:ext cx="8991600" cy="5694363"/>
          </a:xfrm>
          <a:prstGeom prst="rect">
            <a:avLst/>
          </a:prstGeom>
          <a:noFill/>
          <a:ln w="9525">
            <a:noFill/>
            <a:miter lim="800000"/>
            <a:headEnd/>
            <a:tailEnd/>
          </a:ln>
        </p:spPr>
        <p:txBody>
          <a:bodyPr>
            <a:prstTxWarp prst="textNoShape">
              <a:avLst/>
            </a:prstTxWarp>
            <a:spAutoFit/>
          </a:bodyPr>
          <a:lstStyle/>
          <a:p>
            <a:pPr algn="ctr"/>
            <a:r>
              <a:rPr lang="en-US" sz="2800"/>
              <a:t>General Biological Principle</a:t>
            </a:r>
          </a:p>
          <a:p>
            <a:pPr algn="ctr"/>
            <a:endParaRPr lang="en-US" sz="2800"/>
          </a:p>
          <a:p>
            <a:pPr algn="ctr"/>
            <a:r>
              <a:rPr lang="en-US" sz="2800"/>
              <a:t>The rate at which organisms move materials across membranes is governed by Fick's Law:</a:t>
            </a:r>
          </a:p>
          <a:p>
            <a:pPr algn="ctr"/>
            <a:endParaRPr lang="en-US" sz="2800"/>
          </a:p>
          <a:p>
            <a:pPr algn="ctr"/>
            <a:r>
              <a:rPr lang="en-US" sz="2800" u="sng">
                <a:solidFill>
                  <a:srgbClr val="0000FF"/>
                </a:solidFill>
              </a:rPr>
              <a:t>Rate (of diffusion) increases with </a:t>
            </a:r>
          </a:p>
          <a:p>
            <a:pPr algn="ctr"/>
            <a:r>
              <a:rPr lang="en-US" sz="2800"/>
              <a:t>a) Surface area of exchange (A)</a:t>
            </a:r>
          </a:p>
          <a:p>
            <a:pPr algn="ctr"/>
            <a:endParaRPr lang="en-US" sz="2800"/>
          </a:p>
          <a:p>
            <a:pPr algn="ctr"/>
            <a:r>
              <a:rPr lang="en-US" sz="2800"/>
              <a:t>b) diffusion gradient </a:t>
            </a:r>
            <a:r>
              <a:rPr lang="es-ES_tradnl" sz="2800"/>
              <a:t>(P</a:t>
            </a:r>
            <a:r>
              <a:rPr lang="es-ES_tradnl" sz="2800" baseline="-25000"/>
              <a:t>2</a:t>
            </a:r>
            <a:r>
              <a:rPr lang="es-ES_tradnl" sz="2800"/>
              <a:t>-P</a:t>
            </a:r>
            <a:r>
              <a:rPr lang="es-ES_tradnl" sz="2800" baseline="-25000"/>
              <a:t>1</a:t>
            </a:r>
            <a:r>
              <a:rPr lang="es-ES_tradnl" sz="2800"/>
              <a:t>)</a:t>
            </a:r>
            <a:endParaRPr lang="en-US" sz="2800"/>
          </a:p>
          <a:p>
            <a:pPr algn="ctr"/>
            <a:endParaRPr lang="en-US" sz="2800"/>
          </a:p>
          <a:p>
            <a:pPr algn="ctr"/>
            <a:r>
              <a:rPr lang="en-US" sz="2800" u="sng">
                <a:solidFill>
                  <a:srgbClr val="FF0000"/>
                </a:solidFill>
              </a:rPr>
              <a:t>and decreases with</a:t>
            </a:r>
          </a:p>
          <a:p>
            <a:pPr algn="ctr"/>
            <a:endParaRPr lang="en-US" sz="2800"/>
          </a:p>
          <a:p>
            <a:pPr algn="ctr"/>
            <a:r>
              <a:rPr lang="en-US" sz="2800"/>
              <a:t>c) thickness of barrier to diffusion (D)</a:t>
            </a:r>
          </a:p>
          <a:p>
            <a:pPr algn="ctr"/>
            <a:endParaRPr lang="en-US" sz="280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100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3657600" y="381000"/>
            <a:ext cx="1709738" cy="457200"/>
          </a:xfrm>
          <a:prstGeom prst="rect">
            <a:avLst/>
          </a:prstGeom>
          <a:noFill/>
          <a:ln w="9525">
            <a:noFill/>
            <a:miter lim="800000"/>
            <a:headEnd/>
            <a:tailEnd/>
          </a:ln>
        </p:spPr>
        <p:txBody>
          <a:bodyPr wrap="none">
            <a:prstTxWarp prst="textNoShape">
              <a:avLst/>
            </a:prstTxWarp>
            <a:spAutoFit/>
          </a:bodyPr>
          <a:lstStyle/>
          <a:p>
            <a:r>
              <a:rPr lang="en-US"/>
              <a:t>Gills are…..</a:t>
            </a:r>
          </a:p>
        </p:txBody>
      </p:sp>
      <p:sp>
        <p:nvSpPr>
          <p:cNvPr id="160771" name="Rectangle 3"/>
          <p:cNvSpPr>
            <a:spLocks noChangeArrowheads="1"/>
          </p:cNvSpPr>
          <p:nvPr/>
        </p:nvSpPr>
        <p:spPr bwMode="auto">
          <a:xfrm>
            <a:off x="228600" y="1219200"/>
            <a:ext cx="8915400" cy="1187450"/>
          </a:xfrm>
          <a:prstGeom prst="rect">
            <a:avLst/>
          </a:prstGeom>
          <a:noFill/>
          <a:ln w="9525">
            <a:noFill/>
            <a:miter lim="800000"/>
            <a:headEnd/>
            <a:tailEnd/>
          </a:ln>
        </p:spPr>
        <p:txBody>
          <a:bodyPr>
            <a:prstTxWarp prst="textNoShape">
              <a:avLst/>
            </a:prstTxWarp>
            <a:spAutoFit/>
          </a:bodyPr>
          <a:lstStyle/>
          <a:p>
            <a:r>
              <a:rPr lang="en-US"/>
              <a:t>out-foldings of the body surface suspended in flowing water. The process of “ventilation” refers to the ways in which animals move water around gills. </a:t>
            </a:r>
          </a:p>
        </p:txBody>
      </p:sp>
      <p:pic>
        <p:nvPicPr>
          <p:cNvPr id="160772" name="Picture 4"/>
          <p:cNvPicPr>
            <a:picLocks noChangeAspect="1" noChangeArrowheads="1"/>
          </p:cNvPicPr>
          <p:nvPr/>
        </p:nvPicPr>
        <p:blipFill>
          <a:blip r:embed="rId3"/>
          <a:srcRect/>
          <a:stretch>
            <a:fillRect/>
          </a:stretch>
        </p:blipFill>
        <p:spPr bwMode="auto">
          <a:xfrm>
            <a:off x="2971800" y="3276600"/>
            <a:ext cx="3149600" cy="2413000"/>
          </a:xfrm>
          <a:prstGeom prst="rect">
            <a:avLst/>
          </a:prstGeom>
          <a:noFill/>
          <a:ln w="9525">
            <a:noFill/>
            <a:miter lim="800000"/>
            <a:headEnd/>
            <a:tailEnd/>
          </a:ln>
        </p:spPr>
      </p:pic>
      <p:sp>
        <p:nvSpPr>
          <p:cNvPr id="5" name="TextBox 4"/>
          <p:cNvSpPr txBox="1"/>
          <p:nvPr/>
        </p:nvSpPr>
        <p:spPr>
          <a:xfrm>
            <a:off x="0" y="5943600"/>
            <a:ext cx="9410299" cy="461665"/>
          </a:xfrm>
          <a:prstGeom prst="rect">
            <a:avLst/>
          </a:prstGeom>
          <a:noFill/>
        </p:spPr>
        <p:txBody>
          <a:bodyPr wrap="none" rtlCol="0">
            <a:spAutoFit/>
          </a:bodyPr>
          <a:lstStyle/>
          <a:p>
            <a:r>
              <a:rPr lang="es-ES_tradnl" dirty="0" err="1" smtClean="0"/>
              <a:t>Most</a:t>
            </a:r>
            <a:r>
              <a:rPr lang="es-ES_tradnl" dirty="0" smtClean="0"/>
              <a:t> (</a:t>
            </a:r>
            <a:r>
              <a:rPr lang="es-ES_tradnl" dirty="0" err="1" smtClean="0"/>
              <a:t>not</a:t>
            </a:r>
            <a:r>
              <a:rPr lang="es-ES_tradnl" dirty="0" smtClean="0"/>
              <a:t> </a:t>
            </a:r>
            <a:r>
              <a:rPr lang="es-ES_tradnl" dirty="0" err="1" smtClean="0"/>
              <a:t>all</a:t>
            </a:r>
            <a:r>
              <a:rPr lang="es-ES_tradnl" dirty="0" smtClean="0"/>
              <a:t>) </a:t>
            </a:r>
            <a:r>
              <a:rPr lang="es-ES_tradnl" dirty="0" err="1" smtClean="0"/>
              <a:t>animals</a:t>
            </a:r>
            <a:r>
              <a:rPr lang="es-ES_tradnl" dirty="0" smtClean="0"/>
              <a:t> </a:t>
            </a:r>
            <a:r>
              <a:rPr lang="es-ES_tradnl" dirty="0" err="1" smtClean="0"/>
              <a:t>that</a:t>
            </a:r>
            <a:r>
              <a:rPr lang="es-ES_tradnl" dirty="0" smtClean="0"/>
              <a:t> </a:t>
            </a:r>
            <a:r>
              <a:rPr lang="es-ES_tradnl" dirty="0" err="1" smtClean="0"/>
              <a:t>live</a:t>
            </a:r>
            <a:r>
              <a:rPr lang="es-ES_tradnl" dirty="0" smtClean="0"/>
              <a:t> in </a:t>
            </a:r>
            <a:r>
              <a:rPr lang="es-ES_tradnl" dirty="0" err="1" smtClean="0"/>
              <a:t>water</a:t>
            </a:r>
            <a:r>
              <a:rPr lang="es-ES_tradnl" dirty="0" smtClean="0"/>
              <a:t> use </a:t>
            </a:r>
            <a:r>
              <a:rPr lang="es-ES_tradnl" dirty="0" err="1" smtClean="0"/>
              <a:t>gills</a:t>
            </a:r>
            <a:r>
              <a:rPr lang="es-ES_tradnl" dirty="0" smtClean="0"/>
              <a:t> </a:t>
            </a:r>
            <a:r>
              <a:rPr lang="es-ES_tradnl" dirty="0" err="1" smtClean="0"/>
              <a:t>for</a:t>
            </a:r>
            <a:r>
              <a:rPr lang="es-ES_tradnl" dirty="0" smtClean="0"/>
              <a:t> </a:t>
            </a:r>
            <a:r>
              <a:rPr lang="es-ES_tradnl" dirty="0" err="1" smtClean="0"/>
              <a:t>respiration</a:t>
            </a:r>
            <a:endParaRPr lang="es-ES_tradnl" dirty="0"/>
          </a:p>
        </p:txBody>
      </p:sp>
      <p:sp>
        <p:nvSpPr>
          <p:cNvPr id="6" name="TextBox 5"/>
          <p:cNvSpPr txBox="1"/>
          <p:nvPr/>
        </p:nvSpPr>
        <p:spPr>
          <a:xfrm>
            <a:off x="6138049" y="3962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101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p:cNvPicPr>
          <p:nvPr/>
        </p:nvPicPr>
        <p:blipFill>
          <a:blip r:embed="rId3"/>
          <a:srcRect/>
          <a:stretch>
            <a:fillRect/>
          </a:stretch>
        </p:blipFill>
        <p:spPr bwMode="auto">
          <a:xfrm>
            <a:off x="1676400" y="0"/>
            <a:ext cx="5727700" cy="6858000"/>
          </a:xfrm>
          <a:prstGeom prst="rect">
            <a:avLst/>
          </a:prstGeom>
          <a:noFill/>
          <a:ln w="9525">
            <a:noFill/>
            <a:miter lim="800000"/>
            <a:headEnd/>
            <a:tailEnd/>
          </a:ln>
        </p:spPr>
      </p:pic>
      <p:sp>
        <p:nvSpPr>
          <p:cNvPr id="162819" name="Rectangle 3"/>
          <p:cNvSpPr>
            <a:spLocks noChangeArrowheads="1"/>
          </p:cNvSpPr>
          <p:nvPr/>
        </p:nvSpPr>
        <p:spPr bwMode="auto">
          <a:xfrm>
            <a:off x="26988" y="3175"/>
            <a:ext cx="1725612" cy="2014538"/>
          </a:xfrm>
          <a:prstGeom prst="rect">
            <a:avLst/>
          </a:prstGeom>
          <a:noFill/>
          <a:ln w="9525">
            <a:noFill/>
            <a:miter lim="800000"/>
            <a:headEnd/>
            <a:tailEnd/>
          </a:ln>
        </p:spPr>
        <p:txBody>
          <a:bodyPr>
            <a:prstTxWarp prst="textNoShape">
              <a:avLst/>
            </a:prstTxWarp>
            <a:spAutoFit/>
          </a:bodyPr>
          <a:lstStyle/>
          <a:p>
            <a:r>
              <a:rPr lang="en-US" sz="1800"/>
              <a:t>In sea stars and other echinoderms the gills are simple tubular projections of the skin. </a:t>
            </a:r>
            <a:endParaRPr lang="en-US"/>
          </a:p>
        </p:txBody>
      </p:sp>
      <p:sp>
        <p:nvSpPr>
          <p:cNvPr id="162820" name="Rectangle 4"/>
          <p:cNvSpPr>
            <a:spLocks noChangeArrowheads="1"/>
          </p:cNvSpPr>
          <p:nvPr/>
        </p:nvSpPr>
        <p:spPr bwMode="auto">
          <a:xfrm>
            <a:off x="7467600" y="84138"/>
            <a:ext cx="184150" cy="366712"/>
          </a:xfrm>
          <a:prstGeom prst="rect">
            <a:avLst/>
          </a:prstGeom>
          <a:noFill/>
          <a:ln w="9525">
            <a:noFill/>
            <a:miter lim="800000"/>
            <a:headEnd/>
            <a:tailEnd/>
          </a:ln>
        </p:spPr>
        <p:txBody>
          <a:bodyPr wrap="none">
            <a:prstTxWarp prst="textNoShape">
              <a:avLst/>
            </a:prstTxWarp>
            <a:spAutoFit/>
          </a:bodyPr>
          <a:lstStyle/>
          <a:p>
            <a:endParaRPr lang="es-ES_tradnl" sz="1800"/>
          </a:p>
        </p:txBody>
      </p:sp>
      <p:sp>
        <p:nvSpPr>
          <p:cNvPr id="162821" name="Rectangle 5"/>
          <p:cNvSpPr>
            <a:spLocks noChangeArrowheads="1"/>
          </p:cNvSpPr>
          <p:nvPr/>
        </p:nvSpPr>
        <p:spPr bwMode="auto">
          <a:xfrm>
            <a:off x="7391400" y="0"/>
            <a:ext cx="1905000" cy="2563813"/>
          </a:xfrm>
          <a:prstGeom prst="rect">
            <a:avLst/>
          </a:prstGeom>
          <a:noFill/>
          <a:ln w="9525">
            <a:noFill/>
            <a:miter lim="800000"/>
            <a:headEnd/>
            <a:tailEnd/>
          </a:ln>
        </p:spPr>
        <p:txBody>
          <a:bodyPr>
            <a:prstTxWarp prst="textNoShape">
              <a:avLst/>
            </a:prstTxWarp>
            <a:spAutoFit/>
          </a:bodyPr>
          <a:lstStyle/>
          <a:p>
            <a:r>
              <a:rPr lang="en-US" sz="1800"/>
              <a:t>Polychaetes (marine annelids) have paired flattened appendages that serve as both gills and legs/paddles.</a:t>
            </a:r>
          </a:p>
        </p:txBody>
      </p:sp>
      <p:sp>
        <p:nvSpPr>
          <p:cNvPr id="162822" name="Rectangle 6"/>
          <p:cNvSpPr>
            <a:spLocks noChangeArrowheads="1"/>
          </p:cNvSpPr>
          <p:nvPr/>
        </p:nvSpPr>
        <p:spPr bwMode="auto">
          <a:xfrm>
            <a:off x="0" y="2667000"/>
            <a:ext cx="1828800" cy="3387725"/>
          </a:xfrm>
          <a:prstGeom prst="rect">
            <a:avLst/>
          </a:prstGeom>
          <a:noFill/>
          <a:ln w="9525">
            <a:noFill/>
            <a:miter lim="800000"/>
            <a:headEnd/>
            <a:tailEnd/>
          </a:ln>
        </p:spPr>
        <p:txBody>
          <a:bodyPr>
            <a:prstTxWarp prst="textNoShape">
              <a:avLst/>
            </a:prstTxWarp>
            <a:spAutoFit/>
          </a:bodyPr>
          <a:lstStyle/>
          <a:p>
            <a:r>
              <a:rPr lang="en-US" sz="1800"/>
              <a:t>The gills of a scallop are long, flattened plates that project from the main body inside of the shell. They are covered with cilia which circulate water. </a:t>
            </a:r>
          </a:p>
        </p:txBody>
      </p:sp>
      <p:sp>
        <p:nvSpPr>
          <p:cNvPr id="162823" name="Rectangle 7"/>
          <p:cNvSpPr>
            <a:spLocks noChangeArrowheads="1"/>
          </p:cNvSpPr>
          <p:nvPr/>
        </p:nvSpPr>
        <p:spPr bwMode="auto">
          <a:xfrm>
            <a:off x="7112000" y="3200400"/>
            <a:ext cx="2032000" cy="2563813"/>
          </a:xfrm>
          <a:prstGeom prst="rect">
            <a:avLst/>
          </a:prstGeom>
          <a:noFill/>
          <a:ln w="9525">
            <a:noFill/>
            <a:miter lim="800000"/>
            <a:headEnd/>
            <a:tailEnd/>
          </a:ln>
        </p:spPr>
        <p:txBody>
          <a:bodyPr>
            <a:prstTxWarp prst="textNoShape">
              <a:avLst/>
            </a:prstTxWarp>
            <a:spAutoFit/>
          </a:bodyPr>
          <a:lstStyle/>
          <a:p>
            <a:r>
              <a:rPr lang="en-US" sz="1800"/>
              <a:t>Crustaceans have long, feathery gills surrounded by the exoskeleton. Specialized body appendages drive water over the gill surfaces.</a:t>
            </a:r>
            <a:endParaRPr lang="en-US"/>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102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p:cNvPicPr>
            <a:picLocks noChangeAspect="1" noChangeArrowheads="1"/>
          </p:cNvPicPr>
          <p:nvPr/>
        </p:nvPicPr>
        <p:blipFill>
          <a:blip r:embed="rId3"/>
          <a:srcRect/>
          <a:stretch>
            <a:fillRect/>
          </a:stretch>
        </p:blipFill>
        <p:spPr bwMode="auto">
          <a:xfrm>
            <a:off x="0" y="0"/>
            <a:ext cx="8610600" cy="4359275"/>
          </a:xfrm>
          <a:prstGeom prst="rect">
            <a:avLst/>
          </a:prstGeom>
          <a:noFill/>
          <a:ln w="9525">
            <a:noFill/>
            <a:miter lim="800000"/>
            <a:headEnd/>
            <a:tailEnd/>
          </a:ln>
        </p:spPr>
      </p:pic>
      <p:sp>
        <p:nvSpPr>
          <p:cNvPr id="164867" name="Rectangle 3"/>
          <p:cNvSpPr>
            <a:spLocks noChangeArrowheads="1"/>
          </p:cNvSpPr>
          <p:nvPr/>
        </p:nvSpPr>
        <p:spPr bwMode="auto">
          <a:xfrm>
            <a:off x="0" y="2895600"/>
            <a:ext cx="3352800" cy="2585323"/>
          </a:xfrm>
          <a:prstGeom prst="rect">
            <a:avLst/>
          </a:prstGeom>
          <a:noFill/>
          <a:ln w="9525">
            <a:noFill/>
            <a:miter lim="800000"/>
            <a:headEnd/>
            <a:tailEnd/>
          </a:ln>
        </p:spPr>
        <p:txBody>
          <a:bodyPr>
            <a:prstTxWarp prst="textNoShape">
              <a:avLst/>
            </a:prstTxWarp>
            <a:spAutoFit/>
          </a:bodyPr>
          <a:lstStyle/>
          <a:p>
            <a:r>
              <a:rPr lang="en-US" sz="1800" dirty="0"/>
              <a:t>Fish pump water continuously  through</a:t>
            </a:r>
            <a:r>
              <a:rPr lang="en-US" sz="1800" dirty="0" smtClean="0"/>
              <a:t> their mouth </a:t>
            </a:r>
            <a:r>
              <a:rPr lang="en-US" sz="1800" dirty="0"/>
              <a:t>and over the gill arches, using coordinated movements of the jaws and operculum. Each gill has two rows of gill filaments composed of flattened plates called lamellae. </a:t>
            </a:r>
            <a:endParaRPr lang="en-US" dirty="0"/>
          </a:p>
        </p:txBody>
      </p:sp>
      <p:sp>
        <p:nvSpPr>
          <p:cNvPr id="164868" name="Rectangle 4"/>
          <p:cNvSpPr>
            <a:spLocks noChangeArrowheads="1"/>
          </p:cNvSpPr>
          <p:nvPr/>
        </p:nvSpPr>
        <p:spPr bwMode="auto">
          <a:xfrm>
            <a:off x="2819400" y="4648200"/>
            <a:ext cx="6172200" cy="1920875"/>
          </a:xfrm>
          <a:prstGeom prst="rect">
            <a:avLst/>
          </a:prstGeom>
          <a:noFill/>
          <a:ln w="9525">
            <a:noFill/>
            <a:miter lim="800000"/>
            <a:headEnd/>
            <a:tailEnd/>
          </a:ln>
        </p:spPr>
        <p:txBody>
          <a:bodyPr>
            <a:prstTxWarp prst="textNoShape">
              <a:avLst/>
            </a:prstTxWarp>
            <a:spAutoFit/>
          </a:bodyPr>
          <a:lstStyle/>
          <a:p>
            <a:r>
              <a:rPr lang="en-US" sz="2000" dirty="0"/>
              <a:t>Blood flows though the capillaries of the lamellae </a:t>
            </a:r>
            <a:r>
              <a:rPr lang="en-US" sz="2000" b="1" dirty="0"/>
              <a:t>against</a:t>
            </a:r>
            <a:r>
              <a:rPr lang="en-US" sz="2000" dirty="0"/>
              <a:t> the direction of water flow. Water and blood flow in opposite directions in a countercurrent exchange pattern. This arrangement increases the efficiency with which gills take-up oxygen from water.</a:t>
            </a:r>
            <a:endParaRPr lang="en-US" dirty="0"/>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103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p:cNvPicPr>
          <p:nvPr/>
        </p:nvPicPr>
        <p:blipFill>
          <a:blip r:embed="rId3"/>
          <a:srcRect/>
          <a:stretch>
            <a:fillRect/>
          </a:stretch>
        </p:blipFill>
        <p:spPr bwMode="auto">
          <a:xfrm>
            <a:off x="0" y="914400"/>
            <a:ext cx="9144000" cy="462915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104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44_08_countercurrent_flow-L.jpg"/>
          <p:cNvPicPr>
            <a:picLocks noChangeAspect="1"/>
          </p:cNvPicPr>
          <p:nvPr/>
        </p:nvPicPr>
        <p:blipFill>
          <a:blip r:embed="rId3"/>
          <a:srcRect/>
          <a:stretch>
            <a:fillRect/>
          </a:stretch>
        </p:blipFill>
        <p:spPr bwMode="auto">
          <a:xfrm>
            <a:off x="381000" y="1828800"/>
            <a:ext cx="8547100" cy="4664075"/>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105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p:cNvPicPr>
            <a:picLocks noChangeAspect="1" noChangeArrowheads="1"/>
          </p:cNvPicPr>
          <p:nvPr/>
        </p:nvPicPr>
        <p:blipFill>
          <a:blip r:embed="rId3"/>
          <a:srcRect/>
          <a:stretch>
            <a:fillRect/>
          </a:stretch>
        </p:blipFill>
        <p:spPr bwMode="auto">
          <a:xfrm>
            <a:off x="0" y="0"/>
            <a:ext cx="8991600" cy="5564188"/>
          </a:xfrm>
          <a:prstGeom prst="rect">
            <a:avLst/>
          </a:prstGeom>
          <a:noFill/>
          <a:ln w="9525">
            <a:noFill/>
            <a:miter lim="800000"/>
            <a:headEnd/>
            <a:tailEnd/>
          </a:ln>
        </p:spPr>
      </p:pic>
      <p:sp>
        <p:nvSpPr>
          <p:cNvPr id="171011" name="Rectangle 3"/>
          <p:cNvSpPr>
            <a:spLocks noChangeArrowheads="1"/>
          </p:cNvSpPr>
          <p:nvPr/>
        </p:nvSpPr>
        <p:spPr bwMode="auto">
          <a:xfrm>
            <a:off x="0" y="2514600"/>
            <a:ext cx="5638800" cy="3140075"/>
          </a:xfrm>
          <a:prstGeom prst="rect">
            <a:avLst/>
          </a:prstGeom>
          <a:noFill/>
          <a:ln w="9525">
            <a:noFill/>
            <a:miter lim="800000"/>
            <a:headEnd/>
            <a:tailEnd/>
          </a:ln>
        </p:spPr>
        <p:txBody>
          <a:bodyPr>
            <a:prstTxWarp prst="textNoShape">
              <a:avLst/>
            </a:prstTxWarp>
            <a:spAutoFit/>
          </a:bodyPr>
          <a:lstStyle/>
          <a:p>
            <a:r>
              <a:rPr lang="en-US" sz="2000"/>
              <a:t>The respiratory system of insects consists of</a:t>
            </a:r>
          </a:p>
          <a:p>
            <a:r>
              <a:rPr lang="en-US" sz="2000"/>
              <a:t>Branched internal tubes that deliver air directly to body cells. Rings of chitin reinforce these tubes. Trachea become enlarged in air sacs near organs that need a lot of oxygen. Air enters the tracheae through openings called spiracles and passes into smaller tubes called tracheoles. The tracheoles are closed and have fluid at their tips to facilitate gas exchange.  </a:t>
            </a:r>
          </a:p>
        </p:txBody>
      </p:sp>
      <p:sp>
        <p:nvSpPr>
          <p:cNvPr id="171012" name="Rectangle 4"/>
          <p:cNvSpPr>
            <a:spLocks noChangeArrowheads="1"/>
          </p:cNvSpPr>
          <p:nvPr/>
        </p:nvSpPr>
        <p:spPr bwMode="auto">
          <a:xfrm>
            <a:off x="914400" y="6172200"/>
            <a:ext cx="6719888" cy="457200"/>
          </a:xfrm>
          <a:prstGeom prst="rect">
            <a:avLst/>
          </a:prstGeom>
          <a:noFill/>
          <a:ln w="9525">
            <a:noFill/>
            <a:miter lim="800000"/>
            <a:headEnd/>
            <a:tailEnd/>
          </a:ln>
        </p:spPr>
        <p:txBody>
          <a:bodyPr wrap="none">
            <a:prstTxWarp prst="textNoShape">
              <a:avLst/>
            </a:prstTxWarp>
            <a:spAutoFit/>
          </a:bodyPr>
          <a:lstStyle/>
          <a:p>
            <a:r>
              <a:rPr lang="en-US"/>
              <a:t>Tracheal systems reach all of an insect’s body</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106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ChangeArrowheads="1"/>
          </p:cNvSpPr>
          <p:nvPr/>
        </p:nvSpPr>
        <p:spPr bwMode="auto">
          <a:xfrm>
            <a:off x="2133600" y="457200"/>
            <a:ext cx="6423025" cy="461963"/>
          </a:xfrm>
          <a:prstGeom prst="rect">
            <a:avLst/>
          </a:prstGeom>
          <a:noFill/>
          <a:ln w="9525">
            <a:noFill/>
            <a:miter lim="800000"/>
            <a:headEnd/>
            <a:tailEnd/>
          </a:ln>
        </p:spPr>
        <p:txBody>
          <a:bodyPr wrap="none">
            <a:prstTxWarp prst="textNoShape">
              <a:avLst/>
            </a:prstTxWarp>
            <a:spAutoFit/>
          </a:bodyPr>
          <a:lstStyle/>
          <a:p>
            <a:r>
              <a:rPr lang="en-US"/>
              <a:t>But many aquatic insects have gills…..(why?)</a:t>
            </a:r>
          </a:p>
        </p:txBody>
      </p:sp>
      <p:pic>
        <p:nvPicPr>
          <p:cNvPr id="173059" name="Picture 3"/>
          <p:cNvPicPr>
            <a:picLocks noChangeAspect="1" noChangeArrowheads="1"/>
          </p:cNvPicPr>
          <p:nvPr/>
        </p:nvPicPr>
        <p:blipFill>
          <a:blip r:embed="rId3"/>
          <a:srcRect/>
          <a:stretch>
            <a:fillRect/>
          </a:stretch>
        </p:blipFill>
        <p:spPr bwMode="auto">
          <a:xfrm>
            <a:off x="1219200" y="990600"/>
            <a:ext cx="7416800" cy="4978400"/>
          </a:xfrm>
          <a:prstGeom prst="rect">
            <a:avLst/>
          </a:prstGeom>
          <a:noFill/>
          <a:ln w="9525">
            <a:noFill/>
            <a:miter lim="800000"/>
            <a:headEnd/>
            <a:tailEnd/>
          </a:ln>
        </p:spPr>
      </p:pic>
      <p:sp>
        <p:nvSpPr>
          <p:cNvPr id="173060" name="Rectangle 4"/>
          <p:cNvSpPr>
            <a:spLocks noChangeArrowheads="1"/>
          </p:cNvSpPr>
          <p:nvPr/>
        </p:nvSpPr>
        <p:spPr bwMode="auto">
          <a:xfrm>
            <a:off x="758825" y="6148388"/>
            <a:ext cx="6573838" cy="457200"/>
          </a:xfrm>
          <a:prstGeom prst="rect">
            <a:avLst/>
          </a:prstGeom>
          <a:noFill/>
          <a:ln w="9525">
            <a:noFill/>
            <a:miter lim="800000"/>
            <a:headEnd/>
            <a:tailEnd/>
          </a:ln>
        </p:spPr>
        <p:txBody>
          <a:bodyPr wrap="none">
            <a:prstTxWarp prst="textNoShape">
              <a:avLst/>
            </a:prstTxWarp>
            <a:spAutoFit/>
          </a:bodyPr>
          <a:lstStyle/>
          <a:p>
            <a:r>
              <a:rPr lang="en-US" i="1"/>
              <a:t>Potamanthus pluteus</a:t>
            </a:r>
            <a:r>
              <a:rPr lang="en-US"/>
              <a:t> (the nymph of a mayfly)</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107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ChangeArrowheads="1"/>
          </p:cNvSpPr>
          <p:nvPr/>
        </p:nvSpPr>
        <p:spPr bwMode="auto">
          <a:xfrm>
            <a:off x="0" y="0"/>
            <a:ext cx="9144000" cy="830997"/>
          </a:xfrm>
          <a:prstGeom prst="rect">
            <a:avLst/>
          </a:prstGeom>
          <a:noFill/>
          <a:ln w="9525">
            <a:noFill/>
            <a:miter lim="800000"/>
            <a:headEnd/>
            <a:tailEnd/>
          </a:ln>
        </p:spPr>
        <p:txBody>
          <a:bodyPr wrap="square">
            <a:prstTxWarp prst="textNoShape">
              <a:avLst/>
            </a:prstTxWarp>
            <a:spAutoFit/>
          </a:bodyPr>
          <a:lstStyle/>
          <a:p>
            <a:r>
              <a:rPr lang="en-US" dirty="0"/>
              <a:t>Land snails (</a:t>
            </a:r>
            <a:r>
              <a:rPr lang="en-US" dirty="0" err="1"/>
              <a:t>pulmonates</a:t>
            </a:r>
            <a:r>
              <a:rPr lang="en-US" dirty="0"/>
              <a:t>) have lungs…</a:t>
            </a:r>
            <a:r>
              <a:rPr lang="en-US" dirty="0" smtClean="0"/>
              <a:t>. (marine mollusks have gills)</a:t>
            </a:r>
            <a:endParaRPr lang="en-US" dirty="0"/>
          </a:p>
        </p:txBody>
      </p:sp>
      <p:sp>
        <p:nvSpPr>
          <p:cNvPr id="175107" name="Rectangle 3"/>
          <p:cNvSpPr>
            <a:spLocks noChangeArrowheads="1"/>
          </p:cNvSpPr>
          <p:nvPr/>
        </p:nvSpPr>
        <p:spPr bwMode="auto">
          <a:xfrm>
            <a:off x="0" y="5703888"/>
            <a:ext cx="9144000" cy="1006475"/>
          </a:xfrm>
          <a:prstGeom prst="rect">
            <a:avLst/>
          </a:prstGeom>
          <a:noFill/>
          <a:ln w="9525">
            <a:noFill/>
            <a:miter lim="800000"/>
            <a:headEnd/>
            <a:tailEnd/>
          </a:ln>
        </p:spPr>
        <p:txBody>
          <a:bodyPr>
            <a:prstTxWarp prst="textNoShape">
              <a:avLst/>
            </a:prstTxWarp>
            <a:spAutoFit/>
          </a:bodyPr>
          <a:lstStyle/>
          <a:p>
            <a:r>
              <a:rPr lang="en-US" sz="2000"/>
              <a:t>A lung is restricted to one location and animals must move air in and out of it. Lungs are usually surrounded by a dense bed of capillaries just under the gas exchange epithelium</a:t>
            </a:r>
            <a:r>
              <a:rPr lang="en-US"/>
              <a:t> </a:t>
            </a:r>
          </a:p>
        </p:txBody>
      </p:sp>
      <p:sp>
        <p:nvSpPr>
          <p:cNvPr id="175108" name="Rectangle 4"/>
          <p:cNvSpPr>
            <a:spLocks noChangeArrowheads="1"/>
          </p:cNvSpPr>
          <p:nvPr/>
        </p:nvSpPr>
        <p:spPr bwMode="auto">
          <a:xfrm>
            <a:off x="6248400" y="2362200"/>
            <a:ext cx="2114550" cy="457200"/>
          </a:xfrm>
          <a:prstGeom prst="rect">
            <a:avLst/>
          </a:prstGeom>
          <a:noFill/>
          <a:ln w="9525">
            <a:noFill/>
            <a:miter lim="800000"/>
            <a:headEnd/>
            <a:tailEnd/>
          </a:ln>
        </p:spPr>
        <p:txBody>
          <a:bodyPr wrap="none">
            <a:prstTxWarp prst="textNoShape">
              <a:avLst/>
            </a:prstTxWarp>
            <a:spAutoFit/>
          </a:bodyPr>
          <a:lstStyle/>
          <a:p>
            <a:r>
              <a:rPr lang="en-US"/>
              <a:t>So do spiders</a:t>
            </a:r>
          </a:p>
        </p:txBody>
      </p:sp>
      <p:pic>
        <p:nvPicPr>
          <p:cNvPr id="175109" name="Picture 5"/>
          <p:cNvPicPr>
            <a:picLocks noChangeAspect="1" noChangeArrowheads="1"/>
          </p:cNvPicPr>
          <p:nvPr/>
        </p:nvPicPr>
        <p:blipFill>
          <a:blip r:embed="rId3"/>
          <a:srcRect/>
          <a:stretch>
            <a:fillRect/>
          </a:stretch>
        </p:blipFill>
        <p:spPr bwMode="auto">
          <a:xfrm>
            <a:off x="4724400" y="3200400"/>
            <a:ext cx="4419600" cy="2624138"/>
          </a:xfrm>
          <a:prstGeom prst="rect">
            <a:avLst/>
          </a:prstGeom>
          <a:noFill/>
          <a:ln w="9525">
            <a:noFill/>
            <a:miter lim="800000"/>
            <a:headEnd/>
            <a:tailEnd/>
          </a:ln>
        </p:spPr>
      </p:pic>
      <p:pic>
        <p:nvPicPr>
          <p:cNvPr id="175110" name="Picture 6"/>
          <p:cNvPicPr>
            <a:picLocks noChangeAspect="1" noChangeArrowheads="1"/>
          </p:cNvPicPr>
          <p:nvPr/>
        </p:nvPicPr>
        <p:blipFill>
          <a:blip r:embed="rId4"/>
          <a:srcRect/>
          <a:stretch>
            <a:fillRect/>
          </a:stretch>
        </p:blipFill>
        <p:spPr bwMode="auto">
          <a:xfrm>
            <a:off x="0" y="838200"/>
            <a:ext cx="5422900" cy="3200400"/>
          </a:xfrm>
          <a:prstGeom prst="rect">
            <a:avLst/>
          </a:prstGeom>
          <a:noFill/>
          <a:ln w="9525">
            <a:noFill/>
            <a:miter lim="800000"/>
            <a:headEnd/>
            <a:tailEnd/>
          </a:ln>
        </p:spPr>
      </p:pic>
      <p:pic>
        <p:nvPicPr>
          <p:cNvPr id="175111" name="Picture 7"/>
          <p:cNvPicPr>
            <a:picLocks noChangeAspect="1" noChangeArrowheads="1"/>
          </p:cNvPicPr>
          <p:nvPr/>
        </p:nvPicPr>
        <p:blipFill>
          <a:blip r:embed="rId5"/>
          <a:srcRect/>
          <a:stretch>
            <a:fillRect/>
          </a:stretch>
        </p:blipFill>
        <p:spPr bwMode="auto">
          <a:xfrm>
            <a:off x="1447800" y="3505200"/>
            <a:ext cx="2349500" cy="1693863"/>
          </a:xfrm>
          <a:prstGeom prst="rect">
            <a:avLst/>
          </a:prstGeom>
          <a:noFill/>
          <a:ln w="9525">
            <a:noFill/>
            <a:miter lim="800000"/>
            <a:headEnd/>
            <a:tailEnd/>
          </a:ln>
        </p:spPr>
      </p:pic>
      <p:sp>
        <p:nvSpPr>
          <p:cNvPr id="175112" name="Rectangle 8"/>
          <p:cNvSpPr>
            <a:spLocks noChangeArrowheads="1"/>
          </p:cNvSpPr>
          <p:nvPr/>
        </p:nvSpPr>
        <p:spPr bwMode="auto">
          <a:xfrm>
            <a:off x="0" y="4876800"/>
            <a:ext cx="4543425" cy="457200"/>
          </a:xfrm>
          <a:prstGeom prst="rect">
            <a:avLst/>
          </a:prstGeom>
          <a:noFill/>
          <a:ln w="9525">
            <a:noFill/>
            <a:miter lim="800000"/>
            <a:headEnd/>
            <a:tailEnd/>
          </a:ln>
        </p:spPr>
        <p:txBody>
          <a:bodyPr wrap="none">
            <a:prstTxWarp prst="textNoShape">
              <a:avLst/>
            </a:prstTxWarp>
            <a:spAutoFit/>
          </a:bodyPr>
          <a:lstStyle/>
          <a:p>
            <a:r>
              <a:rPr lang="en-US"/>
              <a:t>Apple snail (</a:t>
            </a:r>
            <a:r>
              <a:rPr lang="en-US" i="1"/>
              <a:t>Pomacea bridgesii)</a:t>
            </a:r>
            <a:endParaRPr lang="en-US"/>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108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762000"/>
            <a:ext cx="8534400" cy="2677656"/>
          </a:xfrm>
          <a:prstGeom prst="rect">
            <a:avLst/>
          </a:prstGeom>
          <a:noFill/>
        </p:spPr>
        <p:txBody>
          <a:bodyPr wrap="square" rtlCol="0">
            <a:spAutoFit/>
          </a:bodyPr>
          <a:lstStyle/>
          <a:p>
            <a:r>
              <a:rPr lang="es-ES_tradnl" dirty="0" err="1" smtClean="0"/>
              <a:t>Animals</a:t>
            </a:r>
            <a:r>
              <a:rPr lang="es-ES_tradnl" dirty="0" smtClean="0"/>
              <a:t> </a:t>
            </a:r>
            <a:r>
              <a:rPr lang="es-ES_tradnl" dirty="0" err="1" smtClean="0"/>
              <a:t>that</a:t>
            </a:r>
            <a:r>
              <a:rPr lang="es-ES_tradnl" dirty="0" smtClean="0"/>
              <a:t> "</a:t>
            </a:r>
            <a:r>
              <a:rPr lang="es-ES_tradnl" dirty="0" err="1" smtClean="0"/>
              <a:t>breath</a:t>
            </a:r>
            <a:r>
              <a:rPr lang="es-ES_tradnl" dirty="0" smtClean="0"/>
              <a:t>" </a:t>
            </a:r>
            <a:r>
              <a:rPr lang="es-ES_tradnl" dirty="0" err="1" smtClean="0"/>
              <a:t>water</a:t>
            </a:r>
            <a:r>
              <a:rPr lang="es-ES_tradnl" dirty="0" smtClean="0"/>
              <a:t> use </a:t>
            </a:r>
            <a:r>
              <a:rPr lang="es-ES_tradnl" dirty="0" err="1" smtClean="0"/>
              <a:t>gills</a:t>
            </a:r>
            <a:r>
              <a:rPr lang="es-ES_tradnl" dirty="0" smtClean="0"/>
              <a:t> </a:t>
            </a:r>
            <a:r>
              <a:rPr lang="es-ES_tradnl" dirty="0" err="1" smtClean="0"/>
              <a:t>whereas</a:t>
            </a:r>
            <a:r>
              <a:rPr lang="es-ES_tradnl" dirty="0" smtClean="0"/>
              <a:t> </a:t>
            </a:r>
            <a:r>
              <a:rPr lang="es-ES_tradnl" dirty="0" err="1" smtClean="0"/>
              <a:t>animals</a:t>
            </a:r>
            <a:r>
              <a:rPr lang="es-ES_tradnl" dirty="0" smtClean="0"/>
              <a:t> </a:t>
            </a:r>
            <a:r>
              <a:rPr lang="es-ES_tradnl" dirty="0" err="1" smtClean="0"/>
              <a:t>that</a:t>
            </a:r>
            <a:r>
              <a:rPr lang="es-ES_tradnl" dirty="0" smtClean="0"/>
              <a:t> </a:t>
            </a:r>
            <a:r>
              <a:rPr lang="es-ES_tradnl" dirty="0" err="1" smtClean="0"/>
              <a:t>breath</a:t>
            </a:r>
            <a:r>
              <a:rPr lang="es-ES_tradnl" dirty="0" smtClean="0"/>
              <a:t> </a:t>
            </a:r>
            <a:r>
              <a:rPr lang="es-ES_tradnl" dirty="0" err="1" smtClean="0"/>
              <a:t>air</a:t>
            </a:r>
            <a:r>
              <a:rPr lang="es-ES_tradnl" dirty="0" smtClean="0"/>
              <a:t> </a:t>
            </a:r>
            <a:r>
              <a:rPr lang="es-ES_tradnl" dirty="0" err="1" smtClean="0"/>
              <a:t>have</a:t>
            </a:r>
            <a:r>
              <a:rPr lang="es-ES_tradnl" dirty="0" smtClean="0"/>
              <a:t> </a:t>
            </a:r>
            <a:r>
              <a:rPr lang="es-ES_tradnl" dirty="0" err="1" smtClean="0"/>
              <a:t>lungs</a:t>
            </a:r>
            <a:r>
              <a:rPr lang="es-ES_tradnl" dirty="0" smtClean="0"/>
              <a:t> </a:t>
            </a:r>
            <a:r>
              <a:rPr lang="es-ES_tradnl" dirty="0" err="1" smtClean="0"/>
              <a:t>because</a:t>
            </a:r>
            <a:endParaRPr lang="es-ES_tradnl" dirty="0" smtClean="0"/>
          </a:p>
          <a:p>
            <a:r>
              <a:rPr lang="es-ES_tradnl" dirty="0" smtClean="0"/>
              <a:t>A) </a:t>
            </a:r>
            <a:r>
              <a:rPr lang="es-ES_tradnl" dirty="0" err="1" smtClean="0"/>
              <a:t>The</a:t>
            </a:r>
            <a:r>
              <a:rPr lang="es-ES_tradnl" dirty="0" smtClean="0"/>
              <a:t> </a:t>
            </a:r>
            <a:r>
              <a:rPr lang="es-ES_tradnl" dirty="0" err="1" smtClean="0"/>
              <a:t>oxygen</a:t>
            </a:r>
            <a:r>
              <a:rPr lang="es-ES_tradnl" dirty="0" smtClean="0"/>
              <a:t> </a:t>
            </a:r>
            <a:r>
              <a:rPr lang="es-ES_tradnl" dirty="0" err="1" smtClean="0"/>
              <a:t>content</a:t>
            </a:r>
            <a:r>
              <a:rPr lang="es-ES_tradnl" dirty="0" smtClean="0"/>
              <a:t> </a:t>
            </a:r>
            <a:r>
              <a:rPr lang="es-ES_tradnl" dirty="0" err="1" smtClean="0"/>
              <a:t>of</a:t>
            </a:r>
            <a:r>
              <a:rPr lang="es-ES_tradnl" dirty="0" smtClean="0"/>
              <a:t> </a:t>
            </a:r>
            <a:r>
              <a:rPr lang="es-ES_tradnl" dirty="0" err="1" smtClean="0"/>
              <a:t>air</a:t>
            </a:r>
            <a:r>
              <a:rPr lang="es-ES_tradnl" dirty="0" smtClean="0"/>
              <a:t> </a:t>
            </a:r>
            <a:r>
              <a:rPr lang="es-ES_tradnl" dirty="0" err="1" smtClean="0"/>
              <a:t>is</a:t>
            </a:r>
            <a:r>
              <a:rPr lang="es-ES_tradnl" dirty="0" smtClean="0"/>
              <a:t> </a:t>
            </a:r>
            <a:r>
              <a:rPr lang="es-ES_tradnl" dirty="0" err="1" smtClean="0"/>
              <a:t>higher</a:t>
            </a:r>
            <a:r>
              <a:rPr lang="es-ES_tradnl" dirty="0" smtClean="0"/>
              <a:t> in </a:t>
            </a:r>
            <a:r>
              <a:rPr lang="es-ES_tradnl" dirty="0" err="1" smtClean="0"/>
              <a:t>air</a:t>
            </a:r>
            <a:r>
              <a:rPr lang="es-ES_tradnl" dirty="0" smtClean="0"/>
              <a:t> </a:t>
            </a:r>
            <a:r>
              <a:rPr lang="es-ES_tradnl" dirty="0" err="1" smtClean="0"/>
              <a:t>than</a:t>
            </a:r>
            <a:r>
              <a:rPr lang="es-ES_tradnl" dirty="0" smtClean="0"/>
              <a:t> </a:t>
            </a:r>
            <a:r>
              <a:rPr lang="es-ES_tradnl" dirty="0" err="1" smtClean="0"/>
              <a:t>water</a:t>
            </a:r>
            <a:endParaRPr lang="es-ES_tradnl" dirty="0" smtClean="0"/>
          </a:p>
          <a:p>
            <a:r>
              <a:rPr lang="es-ES_tradnl" dirty="0" smtClean="0"/>
              <a:t>B) </a:t>
            </a:r>
            <a:r>
              <a:rPr lang="es-ES_tradnl" dirty="0" err="1" smtClean="0"/>
              <a:t>Water</a:t>
            </a:r>
            <a:r>
              <a:rPr lang="es-ES_tradnl" dirty="0" smtClean="0"/>
              <a:t> </a:t>
            </a:r>
            <a:r>
              <a:rPr lang="es-ES_tradnl" dirty="0" err="1" smtClean="0"/>
              <a:t>is</a:t>
            </a:r>
            <a:r>
              <a:rPr lang="es-ES_tradnl" dirty="0" smtClean="0"/>
              <a:t> a </a:t>
            </a:r>
            <a:r>
              <a:rPr lang="es-ES_tradnl" dirty="0" err="1" smtClean="0"/>
              <a:t>lot</a:t>
            </a:r>
            <a:r>
              <a:rPr lang="es-ES_tradnl" dirty="0" smtClean="0"/>
              <a:t> more dense </a:t>
            </a:r>
            <a:r>
              <a:rPr lang="es-ES_tradnl" dirty="0" err="1" smtClean="0"/>
              <a:t>than</a:t>
            </a:r>
            <a:r>
              <a:rPr lang="es-ES_tradnl" dirty="0" smtClean="0"/>
              <a:t> </a:t>
            </a:r>
            <a:r>
              <a:rPr lang="es-ES_tradnl" dirty="0" err="1" smtClean="0"/>
              <a:t>air</a:t>
            </a:r>
            <a:endParaRPr lang="es-ES_tradnl" dirty="0" smtClean="0"/>
          </a:p>
          <a:p>
            <a:r>
              <a:rPr lang="es-ES_tradnl" dirty="0"/>
              <a:t>C</a:t>
            </a:r>
            <a:r>
              <a:rPr lang="es-ES_tradnl" dirty="0" smtClean="0"/>
              <a:t>)  </a:t>
            </a:r>
            <a:r>
              <a:rPr lang="es-ES_tradnl" dirty="0" err="1" smtClean="0"/>
              <a:t>Moving</a:t>
            </a:r>
            <a:r>
              <a:rPr lang="es-ES_tradnl" dirty="0" smtClean="0"/>
              <a:t> </a:t>
            </a:r>
            <a:r>
              <a:rPr lang="es-ES_tradnl" dirty="0" err="1" smtClean="0"/>
              <a:t>water</a:t>
            </a:r>
            <a:r>
              <a:rPr lang="es-ES_tradnl" dirty="0" smtClean="0"/>
              <a:t> in </a:t>
            </a:r>
            <a:r>
              <a:rPr lang="es-ES_tradnl" dirty="0" err="1" smtClean="0"/>
              <a:t>and</a:t>
            </a:r>
            <a:r>
              <a:rPr lang="es-ES_tradnl" dirty="0" smtClean="0"/>
              <a:t> out </a:t>
            </a:r>
            <a:r>
              <a:rPr lang="es-ES_tradnl" dirty="0" err="1" smtClean="0"/>
              <a:t>of</a:t>
            </a:r>
            <a:r>
              <a:rPr lang="es-ES_tradnl" dirty="0" smtClean="0"/>
              <a:t> </a:t>
            </a:r>
            <a:r>
              <a:rPr lang="es-ES_tradnl" dirty="0" err="1" smtClean="0"/>
              <a:t>lungs</a:t>
            </a:r>
            <a:r>
              <a:rPr lang="es-ES_tradnl" dirty="0" smtClean="0"/>
              <a:t> </a:t>
            </a:r>
            <a:r>
              <a:rPr lang="es-ES_tradnl" dirty="0" err="1" smtClean="0"/>
              <a:t>would</a:t>
            </a:r>
            <a:r>
              <a:rPr lang="es-ES_tradnl" dirty="0" smtClean="0"/>
              <a:t> be </a:t>
            </a:r>
            <a:r>
              <a:rPr lang="es-ES_tradnl" dirty="0" err="1" smtClean="0"/>
              <a:t>too</a:t>
            </a:r>
            <a:r>
              <a:rPr lang="es-ES_tradnl" dirty="0" smtClean="0"/>
              <a:t> </a:t>
            </a:r>
            <a:r>
              <a:rPr lang="es-ES_tradnl" dirty="0" err="1" smtClean="0"/>
              <a:t>expensive</a:t>
            </a:r>
            <a:endParaRPr lang="es-ES_tradnl" dirty="0" smtClean="0"/>
          </a:p>
          <a:p>
            <a:r>
              <a:rPr lang="es-ES_tradnl" dirty="0" smtClean="0"/>
              <a:t>D) </a:t>
            </a:r>
            <a:r>
              <a:rPr lang="es-ES_tradnl" dirty="0" err="1" smtClean="0"/>
              <a:t>All</a:t>
            </a:r>
            <a:r>
              <a:rPr lang="es-ES_tradnl" dirty="0" smtClean="0"/>
              <a:t> </a:t>
            </a:r>
            <a:r>
              <a:rPr lang="es-ES_tradnl" dirty="0" err="1" smtClean="0"/>
              <a:t>of</a:t>
            </a:r>
            <a:r>
              <a:rPr lang="es-ES_tradnl" dirty="0" smtClean="0"/>
              <a:t> </a:t>
            </a:r>
            <a:r>
              <a:rPr lang="es-ES_tradnl" dirty="0" err="1" smtClean="0"/>
              <a:t>the</a:t>
            </a:r>
            <a:r>
              <a:rPr lang="es-ES_tradnl" dirty="0" smtClean="0"/>
              <a:t> </a:t>
            </a:r>
            <a:r>
              <a:rPr lang="es-ES_tradnl" dirty="0" err="1" smtClean="0"/>
              <a:t>above</a:t>
            </a:r>
            <a:endParaRPr lang="es-ES_tradnl" dirty="0" smtClean="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109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533400"/>
            <a:ext cx="7040359" cy="461665"/>
          </a:xfrm>
          <a:prstGeom prst="rect">
            <a:avLst/>
          </a:prstGeom>
          <a:noFill/>
        </p:spPr>
        <p:txBody>
          <a:bodyPr wrap="none" rtlCol="0">
            <a:spAutoFit/>
          </a:bodyPr>
          <a:lstStyle/>
          <a:p>
            <a:r>
              <a:rPr lang="es-ES_tradnl" dirty="0" err="1" smtClean="0"/>
              <a:t>Two</a:t>
            </a:r>
            <a:r>
              <a:rPr lang="es-ES_tradnl" dirty="0" smtClean="0"/>
              <a:t> </a:t>
            </a:r>
            <a:r>
              <a:rPr lang="es-ES_tradnl" dirty="0" err="1" smtClean="0"/>
              <a:t>Important</a:t>
            </a:r>
            <a:r>
              <a:rPr lang="es-ES_tradnl" dirty="0" smtClean="0"/>
              <a:t> </a:t>
            </a:r>
            <a:r>
              <a:rPr lang="es-ES_tradnl" dirty="0" err="1" smtClean="0"/>
              <a:t>Principles</a:t>
            </a:r>
            <a:r>
              <a:rPr lang="es-ES_tradnl" dirty="0" smtClean="0"/>
              <a:t> </a:t>
            </a:r>
            <a:r>
              <a:rPr lang="es-ES_tradnl" dirty="0" err="1" smtClean="0"/>
              <a:t>That</a:t>
            </a:r>
            <a:r>
              <a:rPr lang="es-ES_tradnl" dirty="0" smtClean="0"/>
              <a:t> Drive </a:t>
            </a:r>
            <a:r>
              <a:rPr lang="es-ES_tradnl" dirty="0" err="1" smtClean="0"/>
              <a:t>Ventilation</a:t>
            </a:r>
            <a:endParaRPr lang="es-ES_tradnl" dirty="0"/>
          </a:p>
        </p:txBody>
      </p:sp>
      <p:sp>
        <p:nvSpPr>
          <p:cNvPr id="3" name="TextBox 2"/>
          <p:cNvSpPr txBox="1"/>
          <p:nvPr/>
        </p:nvSpPr>
        <p:spPr>
          <a:xfrm>
            <a:off x="533400" y="2362200"/>
            <a:ext cx="8610600" cy="2677656"/>
          </a:xfrm>
          <a:prstGeom prst="rect">
            <a:avLst/>
          </a:prstGeom>
          <a:noFill/>
        </p:spPr>
        <p:txBody>
          <a:bodyPr wrap="square" rtlCol="0">
            <a:spAutoFit/>
          </a:bodyPr>
          <a:lstStyle/>
          <a:p>
            <a:r>
              <a:rPr lang="es-ES_tradnl" dirty="0" smtClean="0"/>
              <a:t>1) </a:t>
            </a:r>
            <a:r>
              <a:rPr lang="es-ES_tradnl" dirty="0" err="1" smtClean="0"/>
              <a:t>Fluids</a:t>
            </a:r>
            <a:r>
              <a:rPr lang="es-ES_tradnl" dirty="0" smtClean="0"/>
              <a:t> (</a:t>
            </a:r>
            <a:r>
              <a:rPr lang="es-ES_tradnl" dirty="0" err="1" smtClean="0"/>
              <a:t>including</a:t>
            </a:r>
            <a:r>
              <a:rPr lang="es-ES_tradnl" dirty="0" smtClean="0"/>
              <a:t> gases) </a:t>
            </a:r>
            <a:r>
              <a:rPr lang="es-ES_tradnl" dirty="0" err="1" smtClean="0"/>
              <a:t>always</a:t>
            </a:r>
            <a:r>
              <a:rPr lang="es-ES_tradnl" dirty="0" smtClean="0"/>
              <a:t> </a:t>
            </a:r>
            <a:r>
              <a:rPr lang="es-ES_tradnl" dirty="0" err="1" smtClean="0"/>
              <a:t>move</a:t>
            </a:r>
            <a:r>
              <a:rPr lang="es-ES_tradnl" dirty="0" smtClean="0"/>
              <a:t> </a:t>
            </a:r>
            <a:r>
              <a:rPr lang="es-ES_tradnl" dirty="0" err="1" smtClean="0"/>
              <a:t>from</a:t>
            </a:r>
            <a:r>
              <a:rPr lang="es-ES_tradnl" dirty="0" smtClean="0"/>
              <a:t> </a:t>
            </a:r>
            <a:r>
              <a:rPr lang="es-ES_tradnl" dirty="0" err="1" smtClean="0"/>
              <a:t>areas</a:t>
            </a:r>
            <a:r>
              <a:rPr lang="es-ES_tradnl" dirty="0" smtClean="0"/>
              <a:t> </a:t>
            </a:r>
            <a:r>
              <a:rPr lang="es-ES_tradnl" dirty="0" err="1" smtClean="0"/>
              <a:t>of</a:t>
            </a:r>
            <a:r>
              <a:rPr lang="es-ES_tradnl" dirty="0" smtClean="0"/>
              <a:t> </a:t>
            </a:r>
            <a:r>
              <a:rPr lang="es-ES_tradnl" dirty="0" err="1" smtClean="0"/>
              <a:t>high</a:t>
            </a:r>
            <a:r>
              <a:rPr lang="es-ES_tradnl" dirty="0" smtClean="0"/>
              <a:t> </a:t>
            </a:r>
            <a:r>
              <a:rPr lang="es-ES_tradnl" dirty="0" err="1" smtClean="0"/>
              <a:t>to</a:t>
            </a:r>
            <a:r>
              <a:rPr lang="es-ES_tradnl" dirty="0" smtClean="0"/>
              <a:t> </a:t>
            </a:r>
            <a:r>
              <a:rPr lang="es-ES_tradnl" dirty="0" err="1" smtClean="0"/>
              <a:t>areas</a:t>
            </a:r>
            <a:r>
              <a:rPr lang="es-ES_tradnl" dirty="0" smtClean="0"/>
              <a:t> </a:t>
            </a:r>
            <a:r>
              <a:rPr lang="es-ES_tradnl" dirty="0" err="1" smtClean="0"/>
              <a:t>of</a:t>
            </a:r>
            <a:r>
              <a:rPr lang="es-ES_tradnl" dirty="0" smtClean="0"/>
              <a:t> </a:t>
            </a:r>
            <a:r>
              <a:rPr lang="es-ES_tradnl" dirty="0" err="1" smtClean="0"/>
              <a:t>low</a:t>
            </a:r>
            <a:r>
              <a:rPr lang="es-ES_tradnl" dirty="0" smtClean="0"/>
              <a:t> </a:t>
            </a:r>
            <a:r>
              <a:rPr lang="es-ES_tradnl" dirty="0" err="1" smtClean="0"/>
              <a:t>pressure</a:t>
            </a:r>
            <a:r>
              <a:rPr lang="es-ES_tradnl" dirty="0" smtClean="0"/>
              <a:t>.</a:t>
            </a:r>
          </a:p>
          <a:p>
            <a:endParaRPr lang="es-ES_tradnl" dirty="0" smtClean="0"/>
          </a:p>
          <a:p>
            <a:endParaRPr lang="es-ES_tradnl" dirty="0" smtClean="0"/>
          </a:p>
          <a:p>
            <a:r>
              <a:rPr lang="es-ES_tradnl" dirty="0" smtClean="0"/>
              <a:t>2) </a:t>
            </a:r>
            <a:r>
              <a:rPr lang="es-ES_tradnl" dirty="0" err="1" smtClean="0"/>
              <a:t>Pressure</a:t>
            </a:r>
            <a:r>
              <a:rPr lang="es-ES_tradnl" dirty="0" smtClean="0"/>
              <a:t> </a:t>
            </a:r>
            <a:r>
              <a:rPr lang="es-ES_tradnl" dirty="0" err="1" smtClean="0"/>
              <a:t>is</a:t>
            </a:r>
            <a:r>
              <a:rPr lang="es-ES_tradnl" dirty="0" smtClean="0"/>
              <a:t> </a:t>
            </a:r>
            <a:r>
              <a:rPr lang="es-ES_tradnl" dirty="0" err="1" smtClean="0"/>
              <a:t>reciprocally</a:t>
            </a:r>
            <a:r>
              <a:rPr lang="es-ES_tradnl" dirty="0" smtClean="0"/>
              <a:t> </a:t>
            </a:r>
            <a:r>
              <a:rPr lang="es-ES_tradnl" dirty="0" err="1" smtClean="0"/>
              <a:t>related</a:t>
            </a:r>
            <a:r>
              <a:rPr lang="es-ES_tradnl" dirty="0" smtClean="0"/>
              <a:t> </a:t>
            </a:r>
            <a:r>
              <a:rPr lang="es-ES_tradnl" dirty="0" err="1" smtClean="0"/>
              <a:t>to</a:t>
            </a:r>
            <a:r>
              <a:rPr lang="es-ES_tradnl" dirty="0" smtClean="0"/>
              <a:t> </a:t>
            </a:r>
            <a:r>
              <a:rPr lang="es-ES_tradnl" dirty="0" err="1" smtClean="0"/>
              <a:t>volume</a:t>
            </a:r>
            <a:r>
              <a:rPr lang="es-ES_tradnl" dirty="0" smtClean="0"/>
              <a:t> (</a:t>
            </a:r>
            <a:r>
              <a:rPr lang="es-ES_tradnl" dirty="0" err="1" smtClean="0"/>
              <a:t>remember</a:t>
            </a:r>
            <a:r>
              <a:rPr lang="es-ES_tradnl" dirty="0" smtClean="0"/>
              <a:t> </a:t>
            </a:r>
          </a:p>
          <a:p>
            <a:endParaRPr lang="es-ES_tradnl" dirty="0" smtClean="0"/>
          </a:p>
          <a:p>
            <a:r>
              <a:rPr lang="es-ES_tradnl" dirty="0" smtClean="0"/>
              <a:t>P=</a:t>
            </a:r>
            <a:r>
              <a:rPr lang="es-ES_tradnl" dirty="0" err="1" smtClean="0"/>
              <a:t>nRT</a:t>
            </a:r>
            <a:r>
              <a:rPr lang="es-ES_tradnl" dirty="0" smtClean="0"/>
              <a:t>/V)</a:t>
            </a:r>
            <a:endParaRPr lang="es-ES_tradnl" dirty="0"/>
          </a:p>
        </p:txBody>
      </p:sp>
      <p:sp>
        <p:nvSpPr>
          <p:cNvPr id="4" name="TextBox 3"/>
          <p:cNvSpPr txBox="1"/>
          <p:nvPr/>
        </p:nvSpPr>
        <p:spPr>
          <a:xfrm>
            <a:off x="2971800" y="5867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110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111</a:t>
            </a:fld>
            <a:endParaRPr lang="en-US"/>
          </a:p>
        </p:txBody>
      </p:sp>
      <p:sp>
        <p:nvSpPr>
          <p:cNvPr id="3" name="TextBox 2"/>
          <p:cNvSpPr txBox="1"/>
          <p:nvPr/>
        </p:nvSpPr>
        <p:spPr>
          <a:xfrm>
            <a:off x="304800" y="990600"/>
            <a:ext cx="8839200" cy="2308324"/>
          </a:xfrm>
          <a:prstGeom prst="rect">
            <a:avLst/>
          </a:prstGeom>
          <a:noFill/>
        </p:spPr>
        <p:txBody>
          <a:bodyPr wrap="square" rtlCol="0">
            <a:spAutoFit/>
          </a:bodyPr>
          <a:lstStyle/>
          <a:p>
            <a:r>
              <a:rPr lang="en-US" dirty="0" smtClean="0"/>
              <a:t>For animals with lungs there are two mechanisms of ventilation (ventilation = moving air in and out of lungs):</a:t>
            </a:r>
          </a:p>
          <a:p>
            <a:endParaRPr lang="en-US" dirty="0" smtClean="0"/>
          </a:p>
          <a:p>
            <a:r>
              <a:rPr lang="en-US" dirty="0" smtClean="0"/>
              <a:t>Positive pressure</a:t>
            </a:r>
          </a:p>
          <a:p>
            <a:endParaRPr lang="en-US" dirty="0" smtClean="0"/>
          </a:p>
          <a:p>
            <a:r>
              <a:rPr lang="en-US" dirty="0" smtClean="0"/>
              <a:t>Negative pressure</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ChangeArrowheads="1"/>
          </p:cNvSpPr>
          <p:nvPr/>
        </p:nvSpPr>
        <p:spPr bwMode="auto">
          <a:xfrm>
            <a:off x="152400" y="304800"/>
            <a:ext cx="2667000" cy="2282825"/>
          </a:xfrm>
          <a:prstGeom prst="rect">
            <a:avLst/>
          </a:prstGeom>
          <a:noFill/>
          <a:ln w="9525">
            <a:noFill/>
            <a:miter lim="800000"/>
            <a:headEnd/>
            <a:tailEnd/>
          </a:ln>
        </p:spPr>
        <p:txBody>
          <a:bodyPr>
            <a:prstTxWarp prst="textNoShape">
              <a:avLst/>
            </a:prstTxWarp>
            <a:spAutoFit/>
          </a:bodyPr>
          <a:lstStyle/>
          <a:p>
            <a:r>
              <a:rPr lang="en-US"/>
              <a:t>Amphibians (adult and not all adults), reptiles, birds, and mammals have lungs.</a:t>
            </a:r>
          </a:p>
        </p:txBody>
      </p:sp>
      <p:sp>
        <p:nvSpPr>
          <p:cNvPr id="177155" name="Rectangle 3"/>
          <p:cNvSpPr>
            <a:spLocks noChangeArrowheads="1"/>
          </p:cNvSpPr>
          <p:nvPr/>
        </p:nvSpPr>
        <p:spPr bwMode="auto">
          <a:xfrm>
            <a:off x="0" y="3429000"/>
            <a:ext cx="2971800" cy="1187450"/>
          </a:xfrm>
          <a:prstGeom prst="rect">
            <a:avLst/>
          </a:prstGeom>
          <a:noFill/>
          <a:ln w="9525">
            <a:noFill/>
            <a:miter lim="800000"/>
            <a:headEnd/>
            <a:tailEnd/>
          </a:ln>
        </p:spPr>
        <p:txBody>
          <a:bodyPr>
            <a:prstTxWarp prst="textNoShape">
              <a:avLst/>
            </a:prstTxWarp>
            <a:spAutoFit/>
          </a:bodyPr>
          <a:lstStyle/>
          <a:p>
            <a:r>
              <a:rPr lang="en-US"/>
              <a:t>Frogs use positive pressure ventilation…</a:t>
            </a:r>
          </a:p>
        </p:txBody>
      </p:sp>
      <p:pic>
        <p:nvPicPr>
          <p:cNvPr id="177156" name="Picture 4"/>
          <p:cNvPicPr>
            <a:picLocks noChangeAspect="1" noChangeArrowheads="1"/>
          </p:cNvPicPr>
          <p:nvPr/>
        </p:nvPicPr>
        <p:blipFill>
          <a:blip r:embed="rId3"/>
          <a:srcRect/>
          <a:stretch>
            <a:fillRect/>
          </a:stretch>
        </p:blipFill>
        <p:spPr bwMode="auto">
          <a:xfrm>
            <a:off x="2819400" y="0"/>
            <a:ext cx="2578100" cy="6858000"/>
          </a:xfrm>
          <a:prstGeom prst="rect">
            <a:avLst/>
          </a:prstGeom>
          <a:noFill/>
          <a:ln w="9525">
            <a:noFill/>
            <a:miter lim="800000"/>
            <a:headEnd/>
            <a:tailEnd/>
          </a:ln>
        </p:spPr>
      </p:pic>
      <p:pic>
        <p:nvPicPr>
          <p:cNvPr id="177157" name="Picture 5"/>
          <p:cNvPicPr>
            <a:picLocks noChangeAspect="1" noChangeArrowheads="1"/>
          </p:cNvPicPr>
          <p:nvPr/>
        </p:nvPicPr>
        <p:blipFill>
          <a:blip r:embed="rId4"/>
          <a:srcRect/>
          <a:stretch>
            <a:fillRect/>
          </a:stretch>
        </p:blipFill>
        <p:spPr bwMode="auto">
          <a:xfrm>
            <a:off x="5943600" y="2438400"/>
            <a:ext cx="3200400" cy="2357438"/>
          </a:xfrm>
          <a:prstGeom prst="rect">
            <a:avLst/>
          </a:prstGeom>
          <a:noFill/>
          <a:ln w="9525">
            <a:noFill/>
            <a:miter lim="800000"/>
            <a:headEnd/>
            <a:tailEnd/>
          </a:ln>
        </p:spPr>
      </p:pic>
      <p:sp>
        <p:nvSpPr>
          <p:cNvPr id="177158" name="Rectangle 6"/>
          <p:cNvSpPr>
            <a:spLocks noChangeArrowheads="1"/>
          </p:cNvSpPr>
          <p:nvPr/>
        </p:nvSpPr>
        <p:spPr bwMode="auto">
          <a:xfrm>
            <a:off x="5783263" y="5005388"/>
            <a:ext cx="3360737" cy="1187450"/>
          </a:xfrm>
          <a:prstGeom prst="rect">
            <a:avLst/>
          </a:prstGeom>
          <a:noFill/>
          <a:ln w="9525">
            <a:noFill/>
            <a:miter lim="800000"/>
            <a:headEnd/>
            <a:tailEnd/>
          </a:ln>
        </p:spPr>
        <p:txBody>
          <a:bodyPr>
            <a:prstTxWarp prst="textNoShape">
              <a:avLst/>
            </a:prstTxWarp>
            <a:spAutoFit/>
          </a:bodyPr>
          <a:lstStyle/>
          <a:p>
            <a:r>
              <a:rPr lang="en-US"/>
              <a:t>Positive ventilation is often used in clinical practice.</a:t>
            </a:r>
          </a:p>
        </p:txBody>
      </p:sp>
      <p:sp>
        <p:nvSpPr>
          <p:cNvPr id="177159" name="Rectangle 7"/>
          <p:cNvSpPr>
            <a:spLocks noChangeArrowheads="1"/>
          </p:cNvSpPr>
          <p:nvPr/>
        </p:nvSpPr>
        <p:spPr bwMode="auto">
          <a:xfrm>
            <a:off x="5791200" y="381000"/>
            <a:ext cx="3352800" cy="1187450"/>
          </a:xfrm>
          <a:prstGeom prst="rect">
            <a:avLst/>
          </a:prstGeom>
          <a:noFill/>
          <a:ln w="9525">
            <a:noFill/>
            <a:miter lim="800000"/>
            <a:headEnd/>
            <a:tailEnd/>
          </a:ln>
        </p:spPr>
        <p:txBody>
          <a:bodyPr>
            <a:prstTxWarp prst="textNoShape">
              <a:avLst/>
            </a:prstTxWarp>
            <a:spAutoFit/>
          </a:bodyPr>
          <a:lstStyle/>
          <a:p>
            <a:r>
              <a:rPr lang="en-US"/>
              <a:t>Compliance is low because of low levels of surfactant</a:t>
            </a:r>
          </a:p>
        </p:txBody>
      </p:sp>
      <p:sp>
        <p:nvSpPr>
          <p:cNvPr id="177160" name="Line 8"/>
          <p:cNvSpPr>
            <a:spLocks noChangeShapeType="1"/>
          </p:cNvSpPr>
          <p:nvPr/>
        </p:nvSpPr>
        <p:spPr bwMode="auto">
          <a:xfrm>
            <a:off x="7086600" y="1524000"/>
            <a:ext cx="304800" cy="1752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112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ChangeArrowheads="1"/>
          </p:cNvSpPr>
          <p:nvPr/>
        </p:nvSpPr>
        <p:spPr bwMode="auto">
          <a:xfrm>
            <a:off x="468313" y="152400"/>
            <a:ext cx="8675687" cy="822325"/>
          </a:xfrm>
          <a:prstGeom prst="rect">
            <a:avLst/>
          </a:prstGeom>
          <a:noFill/>
          <a:ln w="9525">
            <a:noFill/>
            <a:miter lim="800000"/>
            <a:headEnd/>
            <a:tailEnd/>
          </a:ln>
        </p:spPr>
        <p:txBody>
          <a:bodyPr>
            <a:prstTxWarp prst="textNoShape">
              <a:avLst/>
            </a:prstTxWarp>
            <a:spAutoFit/>
          </a:bodyPr>
          <a:lstStyle/>
          <a:p>
            <a:r>
              <a:rPr lang="en-US"/>
              <a:t>Reptiles, birds, and mammals use negative pressure ventilation. </a:t>
            </a:r>
          </a:p>
        </p:txBody>
      </p:sp>
      <p:pic>
        <p:nvPicPr>
          <p:cNvPr id="179203" name="Picture 3"/>
          <p:cNvPicPr>
            <a:picLocks noChangeAspect="1" noChangeArrowheads="1"/>
          </p:cNvPicPr>
          <p:nvPr/>
        </p:nvPicPr>
        <p:blipFill>
          <a:blip r:embed="rId3"/>
          <a:srcRect/>
          <a:stretch>
            <a:fillRect/>
          </a:stretch>
        </p:blipFill>
        <p:spPr bwMode="auto">
          <a:xfrm>
            <a:off x="1447800" y="990600"/>
            <a:ext cx="6248400" cy="3913188"/>
          </a:xfrm>
          <a:prstGeom prst="rect">
            <a:avLst/>
          </a:prstGeom>
          <a:noFill/>
          <a:ln w="9525">
            <a:noFill/>
            <a:miter lim="800000"/>
            <a:headEnd/>
            <a:tailEnd/>
          </a:ln>
        </p:spPr>
      </p:pic>
      <p:sp>
        <p:nvSpPr>
          <p:cNvPr id="179204" name="Rectangle 4"/>
          <p:cNvSpPr>
            <a:spLocks noChangeArrowheads="1"/>
          </p:cNvSpPr>
          <p:nvPr/>
        </p:nvSpPr>
        <p:spPr bwMode="auto">
          <a:xfrm>
            <a:off x="0" y="5105400"/>
            <a:ext cx="9144000" cy="1311275"/>
          </a:xfrm>
          <a:prstGeom prst="rect">
            <a:avLst/>
          </a:prstGeom>
          <a:noFill/>
          <a:ln w="9525">
            <a:noFill/>
            <a:miter lim="800000"/>
            <a:headEnd/>
            <a:tailEnd/>
          </a:ln>
        </p:spPr>
        <p:txBody>
          <a:bodyPr>
            <a:prstTxWarp prst="textNoShape">
              <a:avLst/>
            </a:prstTxWarp>
            <a:spAutoFit/>
          </a:bodyPr>
          <a:lstStyle/>
          <a:p>
            <a:r>
              <a:rPr lang="en-US" sz="2000"/>
              <a:t>Remember that when volume increases, pressure drops! In humans, the volume of the lung expands when the diaphragm contracts. The expansion and contraction of the thoracic cavity during exercise is aided by the action of intercostal (rib-cage) muscles.</a:t>
            </a:r>
            <a:r>
              <a:rPr lang="en-US"/>
              <a:t> </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113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1" descr="44_12b_negative_pressure-L.jpg"/>
          <p:cNvPicPr>
            <a:picLocks noChangeAspect="1"/>
          </p:cNvPicPr>
          <p:nvPr/>
        </p:nvPicPr>
        <p:blipFill>
          <a:blip r:embed="rId2"/>
          <a:srcRect/>
          <a:stretch>
            <a:fillRect/>
          </a:stretch>
        </p:blipFill>
        <p:spPr bwMode="auto">
          <a:xfrm>
            <a:off x="381000" y="1752600"/>
            <a:ext cx="8547100" cy="4559300"/>
          </a:xfrm>
          <a:prstGeom prst="rect">
            <a:avLst/>
          </a:prstGeom>
          <a:noFill/>
          <a:ln w="9525">
            <a:noFill/>
            <a:miter lim="800000"/>
            <a:headEnd/>
            <a:tailEnd/>
          </a:ln>
        </p:spPr>
      </p:pic>
      <p:sp>
        <p:nvSpPr>
          <p:cNvPr id="3" name="TextBox 2"/>
          <p:cNvSpPr txBox="1"/>
          <p:nvPr/>
        </p:nvSpPr>
        <p:spPr>
          <a:xfrm>
            <a:off x="2895600" y="533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114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_12_negative_pressure-L.jpg"/>
          <p:cNvPicPr>
            <a:picLocks noChangeAspect="1"/>
          </p:cNvPicPr>
          <p:nvPr/>
        </p:nvPicPr>
        <p:blipFill>
          <a:blip r:embed="rId2"/>
          <a:stretch>
            <a:fillRect/>
          </a:stretch>
        </p:blipFill>
        <p:spPr>
          <a:xfrm>
            <a:off x="990600" y="273049"/>
            <a:ext cx="7124700" cy="6584951"/>
          </a:xfrm>
          <a:prstGeom prst="rect">
            <a:avLst/>
          </a:prstGeom>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115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182275" name="Rectangle 3"/>
          <p:cNvSpPr>
            <a:spLocks noChangeArrowheads="1"/>
          </p:cNvSpPr>
          <p:nvPr/>
        </p:nvSpPr>
        <p:spPr bwMode="auto">
          <a:xfrm>
            <a:off x="0" y="685800"/>
            <a:ext cx="8610600" cy="5203825"/>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Animals use skin, gills, trachea and lungs to exchange gases. All these structures are very heavily vascularized.</a:t>
            </a:r>
          </a:p>
          <a:p>
            <a:pPr marL="457200" indent="-457200">
              <a:buFont typeface="Times" charset="0"/>
              <a:buAutoNum type="arabicParenR"/>
            </a:pPr>
            <a:r>
              <a:rPr lang="en-US"/>
              <a:t>Gills are outfoldings of the body surface.</a:t>
            </a:r>
          </a:p>
          <a:p>
            <a:pPr marL="457200" indent="-457200">
              <a:buFont typeface="Times" charset="0"/>
              <a:buAutoNum type="arabicParenR"/>
            </a:pPr>
            <a:r>
              <a:rPr lang="en-US"/>
              <a:t>Fish gills rely on a countercurrent exchanger.</a:t>
            </a:r>
          </a:p>
          <a:p>
            <a:pPr marL="457200" indent="-457200">
              <a:buFont typeface="Times" charset="0"/>
              <a:buAutoNum type="arabicParenR"/>
            </a:pPr>
            <a:r>
              <a:rPr lang="en-US"/>
              <a:t>Terrestrial insects use tracheal systems aquatic insects use gills.</a:t>
            </a:r>
          </a:p>
          <a:p>
            <a:pPr marL="457200" indent="-457200">
              <a:buFont typeface="Times" charset="0"/>
              <a:buAutoNum type="arabicParenR"/>
            </a:pPr>
            <a:r>
              <a:rPr lang="en-US"/>
              <a:t>Lungs are vascularized infoldings of the body surface.</a:t>
            </a:r>
          </a:p>
          <a:p>
            <a:pPr marL="457200" indent="-457200">
              <a:buFont typeface="Times" charset="0"/>
              <a:buAutoNum type="arabicParenR"/>
            </a:pPr>
            <a:r>
              <a:rPr lang="en-US"/>
              <a:t>Lungs can be ventilated by positive pressure in amphibians.</a:t>
            </a:r>
          </a:p>
          <a:p>
            <a:pPr marL="457200" indent="-457200">
              <a:buFont typeface="Times" charset="0"/>
              <a:buAutoNum type="arabicParenR"/>
            </a:pPr>
            <a:r>
              <a:rPr lang="en-US"/>
              <a:t>Reptiles, birds, and mammals, use negative pressure ventilation.</a:t>
            </a:r>
          </a:p>
          <a:p>
            <a:pPr marL="457200" indent="-457200">
              <a:buFont typeface="Times" charset="0"/>
              <a:buAutoNum type="arabicParenR"/>
            </a:pPr>
            <a:endParaRPr lang="en-US"/>
          </a:p>
          <a:p>
            <a:pPr marL="457200" indent="-457200">
              <a:buFont typeface="Times" charset="0"/>
              <a:buAutoNum type="arabicParenR"/>
            </a:pPr>
            <a:endParaRPr lang="en-US"/>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116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FG17_02b"/>
          <p:cNvPicPr>
            <a:picLocks noChangeAspect="1" noChangeArrowheads="1"/>
          </p:cNvPicPr>
          <p:nvPr/>
        </p:nvPicPr>
        <p:blipFill>
          <a:blip r:embed="rId3"/>
          <a:srcRect/>
          <a:stretch>
            <a:fillRect/>
          </a:stretch>
        </p:blipFill>
        <p:spPr bwMode="auto">
          <a:xfrm>
            <a:off x="0" y="0"/>
            <a:ext cx="9139238" cy="685800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117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descr="FG17_02e"/>
          <p:cNvPicPr>
            <a:picLocks noChangeAspect="1" noChangeArrowheads="1"/>
          </p:cNvPicPr>
          <p:nvPr/>
        </p:nvPicPr>
        <p:blipFill>
          <a:blip r:embed="rId3"/>
          <a:srcRect/>
          <a:stretch>
            <a:fillRect/>
          </a:stretch>
        </p:blipFill>
        <p:spPr bwMode="auto">
          <a:xfrm>
            <a:off x="-1622889" y="0"/>
            <a:ext cx="7414089" cy="5562600"/>
          </a:xfrm>
          <a:prstGeom prst="rect">
            <a:avLst/>
          </a:prstGeom>
          <a:noFill/>
          <a:ln w="9525">
            <a:noFill/>
            <a:miter lim="800000"/>
            <a:headEnd/>
            <a:tailEnd/>
          </a:ln>
        </p:spPr>
      </p:pic>
      <p:pic>
        <p:nvPicPr>
          <p:cNvPr id="186371" name="Picture 3" descr="FG17_04"/>
          <p:cNvPicPr>
            <a:picLocks noChangeAspect="1" noChangeArrowheads="1"/>
          </p:cNvPicPr>
          <p:nvPr/>
        </p:nvPicPr>
        <p:blipFill>
          <a:blip r:embed="rId4"/>
          <a:srcRect/>
          <a:stretch>
            <a:fillRect/>
          </a:stretch>
        </p:blipFill>
        <p:spPr bwMode="auto">
          <a:xfrm>
            <a:off x="3962400" y="2970213"/>
            <a:ext cx="5181600" cy="3887787"/>
          </a:xfrm>
          <a:prstGeom prst="rect">
            <a:avLst/>
          </a:prstGeom>
          <a:noFill/>
          <a:ln w="9525">
            <a:noFill/>
            <a:miter lim="800000"/>
            <a:headEnd/>
            <a:tailEnd/>
          </a:ln>
        </p:spPr>
      </p:pic>
      <p:sp>
        <p:nvSpPr>
          <p:cNvPr id="186372" name="Rectangle 4"/>
          <p:cNvSpPr>
            <a:spLocks noChangeArrowheads="1"/>
          </p:cNvSpPr>
          <p:nvPr/>
        </p:nvSpPr>
        <p:spPr bwMode="auto">
          <a:xfrm>
            <a:off x="4800600" y="0"/>
            <a:ext cx="4343400" cy="3786188"/>
          </a:xfrm>
          <a:prstGeom prst="rect">
            <a:avLst/>
          </a:prstGeom>
          <a:noFill/>
          <a:ln w="9525">
            <a:noFill/>
            <a:miter lim="800000"/>
            <a:headEnd/>
            <a:tailEnd/>
          </a:ln>
        </p:spPr>
        <p:txBody>
          <a:bodyPr>
            <a:prstTxWarp prst="textNoShape">
              <a:avLst/>
            </a:prstTxWarp>
            <a:spAutoFit/>
          </a:bodyPr>
          <a:lstStyle/>
          <a:p>
            <a:pPr marL="457200" indent="-457200"/>
            <a:r>
              <a:rPr lang="en-US"/>
              <a:t>The respiratory system has two major functional components:</a:t>
            </a:r>
          </a:p>
          <a:p>
            <a:pPr marL="457200" indent="-457200">
              <a:buFont typeface="Times" charset="0"/>
              <a:buAutoNum type="arabicParenR"/>
            </a:pPr>
            <a:r>
              <a:rPr lang="en-US"/>
              <a:t>The airways (“conducting zone”, from trachea to bronchioles).</a:t>
            </a:r>
          </a:p>
          <a:p>
            <a:pPr marL="457200" indent="-457200">
              <a:buFont typeface="Times" charset="0"/>
              <a:buAutoNum type="arabicParenR"/>
            </a:pPr>
            <a:r>
              <a:rPr lang="en-US"/>
              <a:t>The gas exchange surfaces (“respiratory zone”, respiratory bronchioles and alveoli)</a:t>
            </a:r>
          </a:p>
          <a:p>
            <a:pPr marL="457200" indent="-457200">
              <a:buFont typeface="Times" charset="0"/>
              <a:buNone/>
            </a:pPr>
            <a:endParaRPr lang="en-US"/>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118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8" name="Picture 2" descr="bronchiole and alveoli"/>
          <p:cNvPicPr>
            <a:picLocks noChangeAspect="1" noChangeArrowheads="1"/>
          </p:cNvPicPr>
          <p:nvPr/>
        </p:nvPicPr>
        <p:blipFill>
          <a:blip r:embed="rId3">
            <a:lum bright="18000"/>
          </a:blip>
          <a:srcRect/>
          <a:stretch>
            <a:fillRect/>
          </a:stretch>
        </p:blipFill>
        <p:spPr bwMode="auto">
          <a:xfrm>
            <a:off x="609600" y="152400"/>
            <a:ext cx="3402013" cy="6400800"/>
          </a:xfrm>
          <a:prstGeom prst="rect">
            <a:avLst/>
          </a:prstGeom>
          <a:noFill/>
          <a:ln w="9525">
            <a:noFill/>
            <a:miter lim="800000"/>
            <a:headEnd/>
            <a:tailEnd/>
          </a:ln>
        </p:spPr>
      </p:pic>
      <p:pic>
        <p:nvPicPr>
          <p:cNvPr id="188419" name="Picture 3" descr="FG17_07b"/>
          <p:cNvPicPr>
            <a:picLocks noChangeAspect="1" noChangeArrowheads="1"/>
          </p:cNvPicPr>
          <p:nvPr/>
        </p:nvPicPr>
        <p:blipFill>
          <a:blip r:embed="rId4"/>
          <a:srcRect/>
          <a:stretch>
            <a:fillRect/>
          </a:stretch>
        </p:blipFill>
        <p:spPr bwMode="auto">
          <a:xfrm>
            <a:off x="3962400" y="2667000"/>
            <a:ext cx="4875213" cy="3657600"/>
          </a:xfrm>
          <a:prstGeom prst="rect">
            <a:avLst/>
          </a:prstGeom>
          <a:noFill/>
          <a:ln w="9525">
            <a:noFill/>
            <a:miter lim="800000"/>
            <a:headEnd/>
            <a:tailEnd/>
          </a:ln>
        </p:spPr>
      </p:pic>
      <p:sp>
        <p:nvSpPr>
          <p:cNvPr id="188420" name="Line 4"/>
          <p:cNvSpPr>
            <a:spLocks noChangeShapeType="1"/>
          </p:cNvSpPr>
          <p:nvPr/>
        </p:nvSpPr>
        <p:spPr bwMode="auto">
          <a:xfrm>
            <a:off x="3200400" y="1600200"/>
            <a:ext cx="2438400" cy="2819400"/>
          </a:xfrm>
          <a:prstGeom prst="line">
            <a:avLst/>
          </a:prstGeom>
          <a:noFill/>
          <a:ln w="28575">
            <a:solidFill>
              <a:srgbClr val="FFCC18"/>
            </a:solidFill>
            <a:round/>
            <a:headEnd/>
            <a:tailEnd type="triangle" w="med" len="med"/>
          </a:ln>
        </p:spPr>
        <p:txBody>
          <a:bodyPr wrap="none" anchor="ctr">
            <a:prstTxWarp prst="textNoShape">
              <a:avLst/>
            </a:prstTxWarp>
          </a:bodyPr>
          <a:lstStyle/>
          <a:p>
            <a:endParaRPr lang="es-ES_tradnl"/>
          </a:p>
        </p:txBody>
      </p:sp>
      <p:sp>
        <p:nvSpPr>
          <p:cNvPr id="188421" name="Rectangle 5"/>
          <p:cNvSpPr>
            <a:spLocks noChangeArrowheads="1"/>
          </p:cNvSpPr>
          <p:nvPr/>
        </p:nvSpPr>
        <p:spPr bwMode="auto">
          <a:xfrm>
            <a:off x="4038600" y="152400"/>
            <a:ext cx="5029200" cy="2554288"/>
          </a:xfrm>
          <a:prstGeom prst="rect">
            <a:avLst/>
          </a:prstGeom>
          <a:noFill/>
          <a:ln w="9525">
            <a:noFill/>
            <a:miter lim="800000"/>
            <a:headEnd/>
            <a:tailEnd/>
          </a:ln>
        </p:spPr>
        <p:txBody>
          <a:bodyPr>
            <a:prstTxWarp prst="textNoShape">
              <a:avLst/>
            </a:prstTxWarp>
            <a:spAutoFit/>
          </a:bodyPr>
          <a:lstStyle/>
          <a:p>
            <a:r>
              <a:rPr lang="en-US" sz="2000"/>
              <a:t>The epithelial surfaces of the airways are lined by ciliated cells and goblet cells which secrete mucus. Particulate matter that is entrapped in this mucus is delivered to the pharynx and then swallowed (Oh my!). The epithelium also secretes a water fluid that lubricates the space between cells and mucus.</a:t>
            </a:r>
          </a:p>
        </p:txBody>
      </p:sp>
      <p:sp>
        <p:nvSpPr>
          <p:cNvPr id="188422" name="Rectangle 6"/>
          <p:cNvSpPr>
            <a:spLocks noChangeArrowheads="1"/>
          </p:cNvSpPr>
          <p:nvPr/>
        </p:nvSpPr>
        <p:spPr bwMode="auto">
          <a:xfrm>
            <a:off x="4191000" y="6156325"/>
            <a:ext cx="4953000" cy="701675"/>
          </a:xfrm>
          <a:prstGeom prst="rect">
            <a:avLst/>
          </a:prstGeom>
          <a:noFill/>
          <a:ln w="9525">
            <a:noFill/>
            <a:miter lim="800000"/>
            <a:headEnd/>
            <a:tailEnd/>
          </a:ln>
        </p:spPr>
        <p:txBody>
          <a:bodyPr>
            <a:prstTxWarp prst="textNoShape">
              <a:avLst/>
            </a:prstTxWarp>
            <a:spAutoFit/>
          </a:bodyPr>
          <a:lstStyle/>
          <a:p>
            <a:r>
              <a:rPr lang="en-US" sz="2000"/>
              <a:t>In cystic fibrosis the mucus becomes dry and thick.</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119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2" descr="resp cilia"/>
          <p:cNvPicPr>
            <a:picLocks noChangeAspect="1" noChangeArrowheads="1"/>
          </p:cNvPicPr>
          <p:nvPr/>
        </p:nvPicPr>
        <p:blipFill>
          <a:blip r:embed="rId3">
            <a:lum bright="12000" contrast="6000"/>
          </a:blip>
          <a:srcRect/>
          <a:stretch>
            <a:fillRect/>
          </a:stretch>
        </p:blipFill>
        <p:spPr bwMode="auto">
          <a:xfrm>
            <a:off x="0" y="533400"/>
            <a:ext cx="6553200" cy="5645150"/>
          </a:xfrm>
          <a:prstGeom prst="rect">
            <a:avLst/>
          </a:prstGeom>
          <a:noFill/>
          <a:ln w="9525">
            <a:noFill/>
            <a:miter lim="800000"/>
            <a:headEnd/>
            <a:tailEnd/>
          </a:ln>
        </p:spPr>
      </p:pic>
      <p:sp>
        <p:nvSpPr>
          <p:cNvPr id="190467" name="Rectangle 3"/>
          <p:cNvSpPr>
            <a:spLocks noChangeArrowheads="1"/>
          </p:cNvSpPr>
          <p:nvPr/>
        </p:nvSpPr>
        <p:spPr bwMode="auto">
          <a:xfrm>
            <a:off x="7620000" y="685800"/>
            <a:ext cx="1087438" cy="701675"/>
          </a:xfrm>
          <a:prstGeom prst="rect">
            <a:avLst/>
          </a:prstGeom>
          <a:noFill/>
          <a:ln w="9525">
            <a:noFill/>
            <a:miter lim="800000"/>
            <a:headEnd/>
            <a:tailEnd/>
          </a:ln>
        </p:spPr>
        <p:txBody>
          <a:bodyPr wrap="none">
            <a:prstTxWarp prst="textNoShape">
              <a:avLst/>
            </a:prstTxWarp>
            <a:spAutoFit/>
          </a:bodyPr>
          <a:lstStyle/>
          <a:p>
            <a:r>
              <a:rPr lang="en-US" sz="2000"/>
              <a:t>Ciliated</a:t>
            </a:r>
          </a:p>
          <a:p>
            <a:r>
              <a:rPr lang="en-US" sz="2000"/>
              <a:t>cells</a:t>
            </a:r>
          </a:p>
        </p:txBody>
      </p:sp>
      <p:sp>
        <p:nvSpPr>
          <p:cNvPr id="190468" name="Line 4"/>
          <p:cNvSpPr>
            <a:spLocks noChangeShapeType="1"/>
          </p:cNvSpPr>
          <p:nvPr/>
        </p:nvSpPr>
        <p:spPr bwMode="auto">
          <a:xfrm flipH="1">
            <a:off x="1752600" y="914400"/>
            <a:ext cx="5867400" cy="1295400"/>
          </a:xfrm>
          <a:prstGeom prst="line">
            <a:avLst/>
          </a:prstGeom>
          <a:noFill/>
          <a:ln w="28575">
            <a:solidFill>
              <a:srgbClr val="FFCC18"/>
            </a:solidFill>
            <a:round/>
            <a:headEnd/>
            <a:tailEnd type="triangle" w="med" len="med"/>
          </a:ln>
        </p:spPr>
        <p:txBody>
          <a:bodyPr wrap="none" anchor="ctr">
            <a:prstTxWarp prst="textNoShape">
              <a:avLst/>
            </a:prstTxWarp>
          </a:bodyPr>
          <a:lstStyle/>
          <a:p>
            <a:endParaRPr lang="es-ES_tradnl"/>
          </a:p>
        </p:txBody>
      </p:sp>
      <p:sp>
        <p:nvSpPr>
          <p:cNvPr id="190469" name="Line 5"/>
          <p:cNvSpPr>
            <a:spLocks noChangeShapeType="1"/>
          </p:cNvSpPr>
          <p:nvPr/>
        </p:nvSpPr>
        <p:spPr bwMode="auto">
          <a:xfrm>
            <a:off x="4038600" y="2514600"/>
            <a:ext cx="3048000" cy="228600"/>
          </a:xfrm>
          <a:prstGeom prst="line">
            <a:avLst/>
          </a:prstGeom>
          <a:noFill/>
          <a:ln w="28575">
            <a:solidFill>
              <a:srgbClr val="FFCC18"/>
            </a:solidFill>
            <a:round/>
            <a:headEnd/>
            <a:tailEnd type="triangle" w="med" len="med"/>
          </a:ln>
        </p:spPr>
        <p:txBody>
          <a:bodyPr wrap="none" anchor="ctr">
            <a:prstTxWarp prst="textNoShape">
              <a:avLst/>
            </a:prstTxWarp>
          </a:bodyPr>
          <a:lstStyle/>
          <a:p>
            <a:endParaRPr lang="es-ES_tradnl"/>
          </a:p>
        </p:txBody>
      </p:sp>
      <p:sp>
        <p:nvSpPr>
          <p:cNvPr id="190470" name="Rectangle 6"/>
          <p:cNvSpPr>
            <a:spLocks noChangeArrowheads="1"/>
          </p:cNvSpPr>
          <p:nvPr/>
        </p:nvSpPr>
        <p:spPr bwMode="auto">
          <a:xfrm>
            <a:off x="7239000" y="2438400"/>
            <a:ext cx="969963" cy="701675"/>
          </a:xfrm>
          <a:prstGeom prst="rect">
            <a:avLst/>
          </a:prstGeom>
          <a:noFill/>
          <a:ln w="9525">
            <a:noFill/>
            <a:miter lim="800000"/>
            <a:headEnd/>
            <a:tailEnd/>
          </a:ln>
        </p:spPr>
        <p:txBody>
          <a:bodyPr wrap="none">
            <a:prstTxWarp prst="textNoShape">
              <a:avLst/>
            </a:prstTxWarp>
            <a:spAutoFit/>
          </a:bodyPr>
          <a:lstStyle/>
          <a:p>
            <a:r>
              <a:rPr lang="en-US" sz="2000"/>
              <a:t>Goblet</a:t>
            </a:r>
          </a:p>
          <a:p>
            <a:r>
              <a:rPr lang="en-US" sz="2000"/>
              <a:t>cells</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120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_11_gas_exchange-L.jpg"/>
          <p:cNvPicPr>
            <a:picLocks noChangeAspect="1"/>
          </p:cNvPicPr>
          <p:nvPr/>
        </p:nvPicPr>
        <p:blipFill>
          <a:blip r:embed="rId2"/>
          <a:stretch>
            <a:fillRect/>
          </a:stretch>
        </p:blipFill>
        <p:spPr>
          <a:xfrm>
            <a:off x="304800" y="1524000"/>
            <a:ext cx="8547100" cy="3238500"/>
          </a:xfrm>
          <a:prstGeom prst="rect">
            <a:avLst/>
          </a:prstGeom>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121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ChangeArrowheads="1"/>
          </p:cNvSpPr>
          <p:nvPr/>
        </p:nvSpPr>
        <p:spPr bwMode="auto">
          <a:xfrm>
            <a:off x="1371600" y="457200"/>
            <a:ext cx="6026150" cy="1187450"/>
          </a:xfrm>
          <a:prstGeom prst="rect">
            <a:avLst/>
          </a:prstGeom>
          <a:noFill/>
          <a:ln w="9525">
            <a:noFill/>
            <a:miter lim="800000"/>
            <a:headEnd/>
            <a:tailEnd/>
          </a:ln>
        </p:spPr>
        <p:txBody>
          <a:bodyPr wrap="none">
            <a:prstTxWarp prst="textNoShape">
              <a:avLst/>
            </a:prstTxWarp>
            <a:spAutoFit/>
          </a:bodyPr>
          <a:lstStyle/>
          <a:p>
            <a:r>
              <a:rPr lang="en-US"/>
              <a:t>Emphysema….</a:t>
            </a:r>
          </a:p>
          <a:p>
            <a:endParaRPr lang="en-US"/>
          </a:p>
          <a:p>
            <a:r>
              <a:rPr lang="en-US"/>
              <a:t>A brief preachy (and precautionary) note</a:t>
            </a:r>
          </a:p>
        </p:txBody>
      </p:sp>
      <p:pic>
        <p:nvPicPr>
          <p:cNvPr id="196611" name="Picture 3"/>
          <p:cNvPicPr>
            <a:picLocks noChangeAspect="1" noChangeArrowheads="1"/>
          </p:cNvPicPr>
          <p:nvPr/>
        </p:nvPicPr>
        <p:blipFill>
          <a:blip r:embed="rId3"/>
          <a:srcRect/>
          <a:stretch>
            <a:fillRect/>
          </a:stretch>
        </p:blipFill>
        <p:spPr bwMode="auto">
          <a:xfrm>
            <a:off x="1295400" y="2667000"/>
            <a:ext cx="6642100" cy="23749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122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descr="emphysema"/>
          <p:cNvPicPr>
            <a:picLocks noChangeAspect="1" noChangeArrowheads="1"/>
          </p:cNvPicPr>
          <p:nvPr/>
        </p:nvPicPr>
        <p:blipFill>
          <a:blip r:embed="rId3">
            <a:lum bright="6000"/>
          </a:blip>
          <a:srcRect/>
          <a:stretch>
            <a:fillRect/>
          </a:stretch>
        </p:blipFill>
        <p:spPr bwMode="auto">
          <a:xfrm>
            <a:off x="0" y="0"/>
            <a:ext cx="3067050" cy="4648200"/>
          </a:xfrm>
          <a:prstGeom prst="rect">
            <a:avLst/>
          </a:prstGeom>
          <a:noFill/>
          <a:ln w="9525">
            <a:noFill/>
            <a:miter lim="800000"/>
            <a:headEnd/>
            <a:tailEnd/>
          </a:ln>
        </p:spPr>
      </p:pic>
      <p:pic>
        <p:nvPicPr>
          <p:cNvPr id="198659" name="Picture 3" descr="emphysema2"/>
          <p:cNvPicPr>
            <a:picLocks noChangeAspect="1" noChangeArrowheads="1"/>
          </p:cNvPicPr>
          <p:nvPr/>
        </p:nvPicPr>
        <p:blipFill>
          <a:blip r:embed="rId4">
            <a:lum bright="6000"/>
          </a:blip>
          <a:srcRect/>
          <a:stretch>
            <a:fillRect/>
          </a:stretch>
        </p:blipFill>
        <p:spPr bwMode="auto">
          <a:xfrm>
            <a:off x="5775325" y="1752600"/>
            <a:ext cx="3368675" cy="5105400"/>
          </a:xfrm>
          <a:prstGeom prst="rect">
            <a:avLst/>
          </a:prstGeom>
          <a:noFill/>
          <a:ln w="9525">
            <a:noFill/>
            <a:miter lim="800000"/>
            <a:headEnd/>
            <a:tailEnd/>
          </a:ln>
        </p:spPr>
      </p:pic>
      <p:sp>
        <p:nvSpPr>
          <p:cNvPr id="198660" name="Rectangle 4"/>
          <p:cNvSpPr>
            <a:spLocks noChangeArrowheads="1"/>
          </p:cNvSpPr>
          <p:nvPr/>
        </p:nvSpPr>
        <p:spPr bwMode="auto">
          <a:xfrm>
            <a:off x="3230563" y="127000"/>
            <a:ext cx="5913437" cy="1616075"/>
          </a:xfrm>
          <a:prstGeom prst="rect">
            <a:avLst/>
          </a:prstGeom>
          <a:noFill/>
          <a:ln w="9525">
            <a:noFill/>
            <a:miter lim="800000"/>
            <a:headEnd/>
            <a:tailEnd/>
          </a:ln>
        </p:spPr>
        <p:txBody>
          <a:bodyPr>
            <a:prstTxWarp prst="textNoShape">
              <a:avLst/>
            </a:prstTxWarp>
            <a:spAutoFit/>
          </a:bodyPr>
          <a:lstStyle/>
          <a:p>
            <a:r>
              <a:rPr lang="en-US" sz="2000"/>
              <a:t>The term lung emphysema means “excess air in the lungs”. It is a complex obstructive and destructive lung disease that is in most cases the consequence of long term smoking. It results from:</a:t>
            </a:r>
          </a:p>
        </p:txBody>
      </p:sp>
      <p:sp>
        <p:nvSpPr>
          <p:cNvPr id="198661" name="Rectangle 5"/>
          <p:cNvSpPr>
            <a:spLocks noChangeArrowheads="1"/>
          </p:cNvSpPr>
          <p:nvPr/>
        </p:nvSpPr>
        <p:spPr bwMode="auto">
          <a:xfrm>
            <a:off x="8780463" y="57150"/>
            <a:ext cx="260350" cy="396875"/>
          </a:xfrm>
          <a:prstGeom prst="rect">
            <a:avLst/>
          </a:prstGeom>
          <a:noFill/>
          <a:ln w="9525">
            <a:noFill/>
            <a:miter lim="800000"/>
            <a:headEnd/>
            <a:tailEnd/>
          </a:ln>
        </p:spPr>
        <p:txBody>
          <a:bodyPr wrap="none">
            <a:prstTxWarp prst="textNoShape">
              <a:avLst/>
            </a:prstTxWarp>
            <a:spAutoFit/>
          </a:bodyPr>
          <a:lstStyle/>
          <a:p>
            <a:r>
              <a:rPr lang="en-US" sz="2000">
                <a:solidFill>
                  <a:srgbClr val="FFCC18"/>
                </a:solidFill>
              </a:rPr>
              <a:t> </a:t>
            </a:r>
          </a:p>
        </p:txBody>
      </p:sp>
      <p:sp>
        <p:nvSpPr>
          <p:cNvPr id="198662" name="Rectangle 6"/>
          <p:cNvSpPr>
            <a:spLocks noChangeArrowheads="1"/>
          </p:cNvSpPr>
          <p:nvPr/>
        </p:nvSpPr>
        <p:spPr bwMode="auto">
          <a:xfrm>
            <a:off x="3124200" y="1905000"/>
            <a:ext cx="2590800" cy="2536825"/>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sz="1600"/>
              <a:t>Chronic infection (smoke and tar irritate bronchi and bronchioles)</a:t>
            </a:r>
          </a:p>
          <a:p>
            <a:pPr marL="457200" indent="-457200">
              <a:buFont typeface="Times" charset="0"/>
              <a:buAutoNum type="arabicParenR"/>
            </a:pPr>
            <a:r>
              <a:rPr lang="en-US" sz="1600"/>
              <a:t> Excess mucus and inflamatory edema cause chronic obstruction.</a:t>
            </a:r>
          </a:p>
          <a:p>
            <a:pPr marL="457200" indent="-457200">
              <a:buFont typeface="Times" charset="0"/>
              <a:buAutoNum type="arabicParenR"/>
            </a:pPr>
            <a:r>
              <a:rPr lang="en-US" sz="1600"/>
              <a:t>Obstruction entraps air in alveloli</a:t>
            </a:r>
            <a:r>
              <a:rPr lang="en-US" sz="2000"/>
              <a:t> </a:t>
            </a:r>
          </a:p>
        </p:txBody>
      </p:sp>
      <p:sp>
        <p:nvSpPr>
          <p:cNvPr id="198663" name="Rectangle 7"/>
          <p:cNvSpPr>
            <a:spLocks noChangeArrowheads="1"/>
          </p:cNvSpPr>
          <p:nvPr/>
        </p:nvSpPr>
        <p:spPr bwMode="auto">
          <a:xfrm>
            <a:off x="0" y="4800600"/>
            <a:ext cx="5562600" cy="1616075"/>
          </a:xfrm>
          <a:prstGeom prst="rect">
            <a:avLst/>
          </a:prstGeom>
          <a:noFill/>
          <a:ln w="9525">
            <a:noFill/>
            <a:miter lim="800000"/>
            <a:headEnd/>
            <a:tailEnd/>
          </a:ln>
        </p:spPr>
        <p:txBody>
          <a:bodyPr>
            <a:prstTxWarp prst="textNoShape">
              <a:avLst/>
            </a:prstTxWarp>
            <a:spAutoFit/>
          </a:bodyPr>
          <a:lstStyle/>
          <a:p>
            <a:pPr marL="457200" indent="-457200"/>
            <a:r>
              <a:rPr lang="en-US" sz="2000"/>
              <a:t>Emphysema has many physiological consequences:</a:t>
            </a:r>
          </a:p>
          <a:p>
            <a:pPr marL="457200" indent="-457200">
              <a:buFont typeface="Times" charset="0"/>
              <a:buAutoNum type="arabicParenR"/>
            </a:pPr>
            <a:r>
              <a:rPr lang="en-US" sz="2000"/>
              <a:t>Reduced diffusing capacity</a:t>
            </a:r>
            <a:endParaRPr lang="en-US" sz="1800"/>
          </a:p>
          <a:p>
            <a:pPr marL="457200" indent="-457200">
              <a:buFont typeface="Times" charset="0"/>
              <a:buAutoNum type="arabicParenR"/>
            </a:pPr>
            <a:r>
              <a:rPr lang="en-US" sz="2000"/>
              <a:t>Reduced number of lung capillaries</a:t>
            </a:r>
          </a:p>
          <a:p>
            <a:pPr marL="457200" indent="-457200">
              <a:buFont typeface="Times" charset="0"/>
              <a:buAutoNum type="arabicParenR"/>
            </a:pPr>
            <a:r>
              <a:rPr lang="en-US" sz="2000"/>
              <a:t>Increased vascular resistance.</a:t>
            </a:r>
          </a:p>
        </p:txBody>
      </p:sp>
      <p:pic>
        <p:nvPicPr>
          <p:cNvPr id="198664" name="Picture 8"/>
          <p:cNvPicPr>
            <a:picLocks noChangeAspect="1" noChangeArrowheads="1"/>
          </p:cNvPicPr>
          <p:nvPr/>
        </p:nvPicPr>
        <p:blipFill>
          <a:blip r:embed="rId5"/>
          <a:srcRect/>
          <a:stretch>
            <a:fillRect/>
          </a:stretch>
        </p:blipFill>
        <p:spPr bwMode="auto">
          <a:xfrm>
            <a:off x="8382000" y="6096000"/>
            <a:ext cx="762000" cy="7620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123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lung ca "/>
          <p:cNvPicPr>
            <a:picLocks noChangeAspect="1" noChangeArrowheads="1"/>
          </p:cNvPicPr>
          <p:nvPr/>
        </p:nvPicPr>
        <p:blipFill>
          <a:blip r:embed="rId3">
            <a:lum bright="12000" contrast="6000"/>
          </a:blip>
          <a:srcRect/>
          <a:stretch>
            <a:fillRect/>
          </a:stretch>
        </p:blipFill>
        <p:spPr bwMode="auto">
          <a:xfrm>
            <a:off x="303213" y="304800"/>
            <a:ext cx="3327400" cy="5105400"/>
          </a:xfrm>
          <a:prstGeom prst="rect">
            <a:avLst/>
          </a:prstGeom>
          <a:noFill/>
          <a:ln w="9525">
            <a:noFill/>
            <a:miter lim="800000"/>
            <a:headEnd/>
            <a:tailEnd/>
          </a:ln>
        </p:spPr>
      </p:pic>
      <p:pic>
        <p:nvPicPr>
          <p:cNvPr id="200707" name="Picture 3" descr="lung ca xray"/>
          <p:cNvPicPr>
            <a:picLocks noChangeAspect="1" noChangeArrowheads="1"/>
          </p:cNvPicPr>
          <p:nvPr/>
        </p:nvPicPr>
        <p:blipFill>
          <a:blip r:embed="rId4"/>
          <a:srcRect/>
          <a:stretch>
            <a:fillRect/>
          </a:stretch>
        </p:blipFill>
        <p:spPr bwMode="auto">
          <a:xfrm>
            <a:off x="3808413" y="381000"/>
            <a:ext cx="5334000" cy="4960938"/>
          </a:xfrm>
          <a:prstGeom prst="rect">
            <a:avLst/>
          </a:prstGeom>
          <a:noFill/>
          <a:ln w="9525">
            <a:noFill/>
            <a:miter lim="800000"/>
            <a:headEnd/>
            <a:tailEnd/>
          </a:ln>
        </p:spPr>
      </p:pic>
      <p:sp>
        <p:nvSpPr>
          <p:cNvPr id="200708" name="Text Box 4"/>
          <p:cNvSpPr txBox="1">
            <a:spLocks noChangeArrowheads="1"/>
          </p:cNvSpPr>
          <p:nvPr/>
        </p:nvSpPr>
        <p:spPr bwMode="auto">
          <a:xfrm>
            <a:off x="3276600" y="5943600"/>
            <a:ext cx="1154113" cy="457200"/>
          </a:xfrm>
          <a:prstGeom prst="rect">
            <a:avLst/>
          </a:prstGeom>
          <a:noFill/>
          <a:ln w="9525">
            <a:noFill/>
            <a:miter lim="800000"/>
            <a:headEnd/>
            <a:tailEnd/>
          </a:ln>
        </p:spPr>
        <p:txBody>
          <a:bodyPr wrap="none">
            <a:prstTxWarp prst="textNoShape">
              <a:avLst/>
            </a:prstTxWarp>
            <a:spAutoFit/>
          </a:bodyPr>
          <a:lstStyle/>
          <a:p>
            <a:pPr eaLnBrk="1" hangingPunct="1"/>
            <a:r>
              <a:rPr lang="en-US"/>
              <a:t>Cancer</a:t>
            </a:r>
            <a:endParaRPr lang="en-US">
              <a:latin typeface="Times New Roman" charset="0"/>
            </a:endParaRPr>
          </a:p>
        </p:txBody>
      </p:sp>
      <p:sp>
        <p:nvSpPr>
          <p:cNvPr id="200709" name="Rectangle 5"/>
          <p:cNvSpPr>
            <a:spLocks noChangeArrowheads="1"/>
          </p:cNvSpPr>
          <p:nvPr/>
        </p:nvSpPr>
        <p:spPr bwMode="auto">
          <a:xfrm>
            <a:off x="869950" y="5524500"/>
            <a:ext cx="6345238" cy="396875"/>
          </a:xfrm>
          <a:prstGeom prst="rect">
            <a:avLst/>
          </a:prstGeom>
          <a:noFill/>
          <a:ln w="9525">
            <a:noFill/>
            <a:miter lim="800000"/>
            <a:headEnd/>
            <a:tailEnd/>
          </a:ln>
        </p:spPr>
        <p:txBody>
          <a:bodyPr wrap="none">
            <a:prstTxWarp prst="textNoShape">
              <a:avLst/>
            </a:prstTxWarp>
            <a:spAutoFit/>
          </a:bodyPr>
          <a:lstStyle/>
          <a:p>
            <a:r>
              <a:rPr lang="en-US" sz="2000"/>
              <a:t>And emphysema may be the least of your troubles….</a:t>
            </a:r>
          </a:p>
        </p:txBody>
      </p:sp>
      <p:sp>
        <p:nvSpPr>
          <p:cNvPr id="200710" name="Rectangle 6"/>
          <p:cNvSpPr>
            <a:spLocks noChangeArrowheads="1"/>
          </p:cNvSpPr>
          <p:nvPr/>
        </p:nvSpPr>
        <p:spPr bwMode="auto">
          <a:xfrm>
            <a:off x="8777288" y="6197600"/>
            <a:ext cx="184150" cy="396875"/>
          </a:xfrm>
          <a:prstGeom prst="rect">
            <a:avLst/>
          </a:prstGeom>
          <a:noFill/>
          <a:ln w="9525">
            <a:noFill/>
            <a:miter lim="800000"/>
            <a:headEnd/>
            <a:tailEnd/>
          </a:ln>
        </p:spPr>
        <p:txBody>
          <a:bodyPr wrap="none">
            <a:prstTxWarp prst="textNoShape">
              <a:avLst/>
            </a:prstTxWarp>
            <a:spAutoFit/>
          </a:bodyPr>
          <a:lstStyle/>
          <a:p>
            <a:endParaRPr lang="es-ES_tradnl" sz="2000">
              <a:solidFill>
                <a:srgbClr val="FFCC18"/>
              </a:solidFill>
            </a:endParaRPr>
          </a:p>
        </p:txBody>
      </p:sp>
      <p:pic>
        <p:nvPicPr>
          <p:cNvPr id="200711" name="Picture 7"/>
          <p:cNvPicPr>
            <a:picLocks noChangeAspect="1" noChangeArrowheads="1"/>
          </p:cNvPicPr>
          <p:nvPr/>
        </p:nvPicPr>
        <p:blipFill>
          <a:blip r:embed="rId5"/>
          <a:srcRect/>
          <a:stretch>
            <a:fillRect/>
          </a:stretch>
        </p:blipFill>
        <p:spPr bwMode="auto">
          <a:xfrm>
            <a:off x="8377238" y="6088063"/>
            <a:ext cx="762000" cy="7620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124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204803" name="Rectangle 3"/>
          <p:cNvSpPr>
            <a:spLocks noChangeArrowheads="1"/>
          </p:cNvSpPr>
          <p:nvPr/>
        </p:nvSpPr>
        <p:spPr bwMode="auto">
          <a:xfrm>
            <a:off x="0" y="685800"/>
            <a:ext cx="8610600" cy="4473575"/>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In mammals The respiratory system has two major functional component: 1) The airways (“conducting zone”, from trachea to bronchioles); 2)The gas exchange surfaces (“respiratory zone”, respiratory bronchioles and alveoli).</a:t>
            </a:r>
          </a:p>
          <a:p>
            <a:pPr marL="457200" indent="-457200">
              <a:buFont typeface="Times" charset="0"/>
              <a:buAutoNum type="arabicParenR"/>
            </a:pPr>
            <a:r>
              <a:rPr lang="en-US"/>
              <a:t>The epithelial surfaces of the airways are lined by ciliated cells and goblet cells which secrete mucus. </a:t>
            </a:r>
          </a:p>
          <a:p>
            <a:pPr marL="457200" indent="-457200"/>
            <a:r>
              <a:rPr lang="en-US"/>
              <a:t>3) Alveoli, the main elements of the respiratory zone, are richly supplied with blood by a capillary bed.</a:t>
            </a:r>
          </a:p>
          <a:p>
            <a:pPr marL="457200" indent="-457200"/>
            <a:r>
              <a:rPr lang="en-US"/>
              <a:t>4) DON’T SMOKE!</a:t>
            </a:r>
            <a:endParaRPr lang="en-US" sz="2000"/>
          </a:p>
          <a:p>
            <a:pPr marL="457200" indent="-457200">
              <a:buFont typeface="Times" charset="0"/>
              <a:buAutoNum type="arabicParenR"/>
            </a:pPr>
            <a:endParaRPr lang="en-US"/>
          </a:p>
          <a:p>
            <a:pPr marL="457200" indent="-457200">
              <a:buFont typeface="Times" charset="0"/>
              <a:buAutoNum type="arabicParenR"/>
            </a:pPr>
            <a:endParaRPr lang="en-US"/>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125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2"/>
          <p:cNvPicPr>
            <a:picLocks noChangeAspect="1" noChangeArrowheads="1"/>
          </p:cNvPicPr>
          <p:nvPr/>
        </p:nvPicPr>
        <p:blipFill>
          <a:blip r:embed="rId3"/>
          <a:srcRect/>
          <a:stretch>
            <a:fillRect/>
          </a:stretch>
        </p:blipFill>
        <p:spPr bwMode="auto">
          <a:xfrm>
            <a:off x="609600" y="0"/>
            <a:ext cx="8001000" cy="3740150"/>
          </a:xfrm>
          <a:prstGeom prst="rect">
            <a:avLst/>
          </a:prstGeom>
          <a:noFill/>
          <a:ln w="9525">
            <a:noFill/>
            <a:miter lim="800000"/>
            <a:headEnd/>
            <a:tailEnd/>
          </a:ln>
        </p:spPr>
      </p:pic>
      <p:sp>
        <p:nvSpPr>
          <p:cNvPr id="206851" name="Rectangle 3"/>
          <p:cNvSpPr>
            <a:spLocks noChangeArrowheads="1"/>
          </p:cNvSpPr>
          <p:nvPr/>
        </p:nvSpPr>
        <p:spPr bwMode="auto">
          <a:xfrm>
            <a:off x="0" y="3962400"/>
            <a:ext cx="9118600" cy="2289175"/>
          </a:xfrm>
          <a:prstGeom prst="rect">
            <a:avLst/>
          </a:prstGeom>
          <a:noFill/>
          <a:ln w="9525">
            <a:noFill/>
            <a:miter lim="800000"/>
            <a:headEnd/>
            <a:tailEnd/>
          </a:ln>
        </p:spPr>
        <p:txBody>
          <a:bodyPr>
            <a:prstTxWarp prst="textNoShape">
              <a:avLst/>
            </a:prstTxWarp>
            <a:spAutoFit/>
          </a:bodyPr>
          <a:lstStyle/>
          <a:p>
            <a:r>
              <a:rPr lang="en-US" sz="1800"/>
              <a:t>Birds have a lung with a different, much more efficient, design. Contraction and expansion of air sacs ventilates the lungs. During inhalation the air sacs expand. The posterior air sacs fill with fresh air (blue) from the outside. The anterior air sacs fill with stale (grey) air from the lungs. During exhalation the air sacs deflate and the fresh air moves from the posterior air sacs into the lungs and that in the anterior air sacs out of the system through the trachea. Two cycles of inhalation and exhalation are required for air to pass all the way through the bird. Gas exchange takes place in lung structures called parabronchi.</a:t>
            </a:r>
            <a:endParaRPr lang="en-US"/>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126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_14_bird_lung-L.jpg"/>
          <p:cNvPicPr>
            <a:picLocks noChangeAspect="1"/>
          </p:cNvPicPr>
          <p:nvPr/>
        </p:nvPicPr>
        <p:blipFill>
          <a:blip r:embed="rId2"/>
          <a:stretch>
            <a:fillRect/>
          </a:stretch>
        </p:blipFill>
        <p:spPr>
          <a:xfrm>
            <a:off x="1905000" y="152400"/>
            <a:ext cx="4492625" cy="6584950"/>
          </a:xfrm>
          <a:prstGeom prst="rect">
            <a:avLst/>
          </a:prstGeom>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127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4_14b_bird_lung-L.jpg"/>
          <p:cNvPicPr>
            <a:picLocks noChangeAspect="1"/>
          </p:cNvPicPr>
          <p:nvPr/>
        </p:nvPicPr>
        <p:blipFill>
          <a:blip r:embed="rId2"/>
          <a:stretch>
            <a:fillRect/>
          </a:stretch>
        </p:blipFill>
        <p:spPr>
          <a:xfrm>
            <a:off x="2133600" y="838200"/>
            <a:ext cx="5511800" cy="4597400"/>
          </a:xfrm>
          <a:prstGeom prst="rect">
            <a:avLst/>
          </a:prstGeom>
        </p:spPr>
      </p:pic>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128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208899" name="Rectangle 3"/>
          <p:cNvSpPr>
            <a:spLocks noChangeArrowheads="1"/>
          </p:cNvSpPr>
          <p:nvPr/>
        </p:nvSpPr>
        <p:spPr bwMode="auto">
          <a:xfrm>
            <a:off x="0" y="685800"/>
            <a:ext cx="8610600" cy="563231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dirty="0"/>
              <a:t>In mammals The respiratory system has two major functional component: 1) The airways (“conducting zone”, from trachea to bronchioles); 2)The gas exchange surfaces (“respiratory zone”, respiratory bronchioles and alveoli).</a:t>
            </a:r>
          </a:p>
          <a:p>
            <a:pPr marL="457200" indent="-457200">
              <a:buFont typeface="Times" charset="0"/>
              <a:buAutoNum type="arabicParenR"/>
            </a:pPr>
            <a:r>
              <a:rPr lang="en-US" dirty="0"/>
              <a:t>The epithelial surfaces of the airways are lined by ciliated cells and goblet cells which secrete mucus. </a:t>
            </a:r>
          </a:p>
          <a:p>
            <a:pPr marL="457200" indent="-457200"/>
            <a:r>
              <a:rPr lang="en-US" dirty="0"/>
              <a:t>3) Alveoli, the main elements of the respiratory zone, are richly supplied with blood by a capillary bed.</a:t>
            </a:r>
          </a:p>
          <a:p>
            <a:pPr marL="457200" indent="-457200"/>
            <a:r>
              <a:rPr lang="en-US" dirty="0"/>
              <a:t>4) In mammals and reptiles the respiratory system moves air in and out in each breath.</a:t>
            </a:r>
            <a:r>
              <a:rPr lang="en-US" dirty="0" smtClean="0"/>
              <a:t> </a:t>
            </a:r>
          </a:p>
          <a:p>
            <a:pPr marL="457200" indent="-457200"/>
            <a:r>
              <a:rPr lang="en-US" dirty="0" smtClean="0"/>
              <a:t>5) In </a:t>
            </a:r>
            <a:r>
              <a:rPr lang="en-US" dirty="0"/>
              <a:t>birds, air stays in the respiratory system for 2 breath cycles. The through-flow respiratory system of birds in very, very efficient.</a:t>
            </a:r>
          </a:p>
          <a:p>
            <a:pPr marL="457200" indent="-457200">
              <a:buFont typeface="Times" charset="0"/>
              <a:buAutoNum type="arabicParenR"/>
            </a:pPr>
            <a:endParaRPr lang="en-US" dirty="0"/>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129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2" name="Picture 2"/>
          <p:cNvPicPr>
            <a:picLocks noChangeAspect="1" noChangeArrowheads="1"/>
          </p:cNvPicPr>
          <p:nvPr/>
        </p:nvPicPr>
        <p:blipFill>
          <a:blip r:embed="rId3"/>
          <a:srcRect/>
          <a:stretch>
            <a:fillRect/>
          </a:stretch>
        </p:blipFill>
        <p:spPr bwMode="auto">
          <a:xfrm>
            <a:off x="0" y="0"/>
            <a:ext cx="3875088" cy="6858000"/>
          </a:xfrm>
          <a:prstGeom prst="rect">
            <a:avLst/>
          </a:prstGeom>
          <a:noFill/>
          <a:ln w="9525">
            <a:noFill/>
            <a:miter lim="800000"/>
            <a:headEnd/>
            <a:tailEnd/>
          </a:ln>
        </p:spPr>
      </p:pic>
      <p:sp>
        <p:nvSpPr>
          <p:cNvPr id="215043" name="Rectangle 3"/>
          <p:cNvSpPr>
            <a:spLocks noChangeArrowheads="1"/>
          </p:cNvSpPr>
          <p:nvPr/>
        </p:nvSpPr>
        <p:spPr bwMode="auto">
          <a:xfrm>
            <a:off x="3886200" y="152400"/>
            <a:ext cx="4800600" cy="2282825"/>
          </a:xfrm>
          <a:prstGeom prst="rect">
            <a:avLst/>
          </a:prstGeom>
          <a:noFill/>
          <a:ln w="9525">
            <a:noFill/>
            <a:miter lim="800000"/>
            <a:headEnd/>
            <a:tailEnd/>
          </a:ln>
        </p:spPr>
        <p:txBody>
          <a:bodyPr>
            <a:prstTxWarp prst="textNoShape">
              <a:avLst/>
            </a:prstTxWarp>
            <a:spAutoFit/>
          </a:bodyPr>
          <a:lstStyle/>
          <a:p>
            <a:r>
              <a:rPr lang="en-US"/>
              <a:t>Gases always move across partial pressure gradients (from high to low pressure).   PO</a:t>
            </a:r>
            <a:r>
              <a:rPr lang="en-US" baseline="-25000"/>
              <a:t>2</a:t>
            </a:r>
            <a:r>
              <a:rPr lang="en-US"/>
              <a:t> in alveoli (at sea level) is ≈ 104 mm Hg. The PO</a:t>
            </a:r>
            <a:r>
              <a:rPr lang="en-US" baseline="-25000"/>
              <a:t>2</a:t>
            </a:r>
            <a:r>
              <a:rPr lang="en-US"/>
              <a:t> in de-oxygenated blood is ≈ 40 mm Hg.</a:t>
            </a:r>
          </a:p>
        </p:txBody>
      </p:sp>
      <p:sp>
        <p:nvSpPr>
          <p:cNvPr id="215044" name="Rectangle 4"/>
          <p:cNvSpPr>
            <a:spLocks noChangeArrowheads="1"/>
          </p:cNvSpPr>
          <p:nvPr/>
        </p:nvSpPr>
        <p:spPr bwMode="auto">
          <a:xfrm>
            <a:off x="4648200" y="3200400"/>
            <a:ext cx="3536950" cy="457200"/>
          </a:xfrm>
          <a:prstGeom prst="rect">
            <a:avLst/>
          </a:prstGeom>
          <a:noFill/>
          <a:ln w="9525">
            <a:noFill/>
            <a:miter lim="800000"/>
            <a:headEnd/>
            <a:tailEnd/>
          </a:ln>
        </p:spPr>
        <p:txBody>
          <a:bodyPr wrap="none">
            <a:prstTxWarp prst="textNoShape">
              <a:avLst/>
            </a:prstTxWarp>
            <a:spAutoFit/>
          </a:bodyPr>
          <a:lstStyle/>
          <a:p>
            <a:r>
              <a:rPr lang="en-US"/>
              <a:t>Remember Henry’s law?</a:t>
            </a:r>
          </a:p>
        </p:txBody>
      </p:sp>
      <p:sp>
        <p:nvSpPr>
          <p:cNvPr id="215045" name="Rectangle 5"/>
          <p:cNvSpPr>
            <a:spLocks noChangeArrowheads="1"/>
          </p:cNvSpPr>
          <p:nvPr/>
        </p:nvSpPr>
        <p:spPr bwMode="auto">
          <a:xfrm>
            <a:off x="4267200" y="4419600"/>
            <a:ext cx="3557588" cy="762000"/>
          </a:xfrm>
          <a:prstGeom prst="rect">
            <a:avLst/>
          </a:prstGeom>
          <a:noFill/>
          <a:ln w="9525">
            <a:noFill/>
            <a:miter lim="800000"/>
            <a:headEnd/>
            <a:tailEnd/>
          </a:ln>
        </p:spPr>
        <p:txBody>
          <a:bodyPr wrap="none">
            <a:prstTxWarp prst="textNoShape">
              <a:avLst/>
            </a:prstTxWarp>
            <a:spAutoFit/>
          </a:bodyPr>
          <a:lstStyle/>
          <a:p>
            <a:r>
              <a:rPr lang="en-US" sz="2000"/>
              <a:t>Henry’s law [x] = </a:t>
            </a:r>
            <a:r>
              <a:rPr lang="en-US" sz="2000">
                <a:latin typeface="Symbol" charset="2"/>
              </a:rPr>
              <a:t>a</a:t>
            </a:r>
            <a:r>
              <a:rPr lang="en-US" sz="2000" baseline="-25000"/>
              <a:t>x</a:t>
            </a:r>
            <a:r>
              <a:rPr lang="en-US" sz="2000"/>
              <a:t>P</a:t>
            </a:r>
            <a:r>
              <a:rPr lang="en-US" sz="2000" baseline="-25000"/>
              <a:t>x </a:t>
            </a:r>
            <a:r>
              <a:rPr lang="en-US" sz="2000"/>
              <a:t>(ml/L) </a:t>
            </a:r>
          </a:p>
          <a:p>
            <a:endParaRPr lang="en-US"/>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130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4"/>
          <p:cNvSpPr>
            <a:spLocks noChangeArrowheads="1"/>
          </p:cNvSpPr>
          <p:nvPr/>
        </p:nvSpPr>
        <p:spPr bwMode="auto">
          <a:xfrm>
            <a:off x="1600200" y="1066800"/>
            <a:ext cx="6564313" cy="461963"/>
          </a:xfrm>
          <a:prstGeom prst="rect">
            <a:avLst/>
          </a:prstGeom>
          <a:noFill/>
          <a:ln w="9525">
            <a:noFill/>
            <a:miter lim="800000"/>
            <a:headEnd/>
            <a:tailEnd/>
          </a:ln>
        </p:spPr>
        <p:txBody>
          <a:bodyPr wrap="none">
            <a:prstTxWarp prst="textNoShape">
              <a:avLst/>
            </a:prstTxWarp>
            <a:spAutoFit/>
          </a:bodyPr>
          <a:lstStyle/>
          <a:p>
            <a:r>
              <a:rPr lang="en-US"/>
              <a:t>HOW MUCH OXYGEN CAN BLOOD CARRY?</a:t>
            </a:r>
          </a:p>
        </p:txBody>
      </p:sp>
      <p:sp>
        <p:nvSpPr>
          <p:cNvPr id="217091" name="Rectangle 4"/>
          <p:cNvSpPr>
            <a:spLocks noChangeArrowheads="1"/>
          </p:cNvSpPr>
          <p:nvPr/>
        </p:nvSpPr>
        <p:spPr bwMode="auto">
          <a:xfrm>
            <a:off x="2819400" y="2057400"/>
            <a:ext cx="3536950" cy="457200"/>
          </a:xfrm>
          <a:prstGeom prst="rect">
            <a:avLst/>
          </a:prstGeom>
          <a:noFill/>
          <a:ln w="9525">
            <a:noFill/>
            <a:miter lim="800000"/>
            <a:headEnd/>
            <a:tailEnd/>
          </a:ln>
        </p:spPr>
        <p:txBody>
          <a:bodyPr wrap="none">
            <a:prstTxWarp prst="textNoShape">
              <a:avLst/>
            </a:prstTxWarp>
            <a:spAutoFit/>
          </a:bodyPr>
          <a:lstStyle/>
          <a:p>
            <a:r>
              <a:rPr lang="en-US"/>
              <a:t>Remember Henry’s law?</a:t>
            </a:r>
          </a:p>
        </p:txBody>
      </p:sp>
      <p:sp>
        <p:nvSpPr>
          <p:cNvPr id="217092" name="Rectangle 5"/>
          <p:cNvSpPr>
            <a:spLocks noChangeArrowheads="1"/>
          </p:cNvSpPr>
          <p:nvPr/>
        </p:nvSpPr>
        <p:spPr bwMode="auto">
          <a:xfrm>
            <a:off x="2438400" y="3276600"/>
            <a:ext cx="5522913" cy="584200"/>
          </a:xfrm>
          <a:prstGeom prst="rect">
            <a:avLst/>
          </a:prstGeom>
          <a:noFill/>
          <a:ln w="9525">
            <a:noFill/>
            <a:miter lim="800000"/>
            <a:headEnd/>
            <a:tailEnd/>
          </a:ln>
        </p:spPr>
        <p:txBody>
          <a:bodyPr wrap="none">
            <a:prstTxWarp prst="textNoShape">
              <a:avLst/>
            </a:prstTxWarp>
            <a:spAutoFit/>
          </a:bodyPr>
          <a:lstStyle/>
          <a:p>
            <a:r>
              <a:rPr lang="en-US" sz="3200"/>
              <a:t>Henry’s law [x] = </a:t>
            </a:r>
            <a:r>
              <a:rPr lang="en-US" sz="3200">
                <a:latin typeface="Symbol" charset="2"/>
              </a:rPr>
              <a:t>a</a:t>
            </a:r>
            <a:r>
              <a:rPr lang="en-US" sz="3200" baseline="-25000"/>
              <a:t>x</a:t>
            </a:r>
            <a:r>
              <a:rPr lang="en-US" sz="3200"/>
              <a:t>P</a:t>
            </a:r>
            <a:r>
              <a:rPr lang="en-US" sz="3200" baseline="-25000"/>
              <a:t>x </a:t>
            </a:r>
            <a:r>
              <a:rPr lang="en-US" sz="3200"/>
              <a:t>(ml/L) </a:t>
            </a:r>
          </a:p>
          <a:p>
            <a:endParaRPr lang="en-US" sz="3200"/>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131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114" name="Picture 2" descr="FG17_20a"/>
          <p:cNvPicPr>
            <a:picLocks noChangeAspect="1" noChangeArrowheads="1"/>
          </p:cNvPicPr>
          <p:nvPr/>
        </p:nvPicPr>
        <p:blipFill>
          <a:blip r:embed="rId3"/>
          <a:srcRect/>
          <a:stretch>
            <a:fillRect/>
          </a:stretch>
        </p:blipFill>
        <p:spPr bwMode="auto">
          <a:xfrm>
            <a:off x="-1295400" y="0"/>
            <a:ext cx="6248400" cy="4687888"/>
          </a:xfrm>
          <a:prstGeom prst="rect">
            <a:avLst/>
          </a:prstGeom>
          <a:noFill/>
          <a:ln w="9525">
            <a:noFill/>
            <a:miter lim="800000"/>
            <a:headEnd/>
            <a:tailEnd/>
          </a:ln>
        </p:spPr>
      </p:pic>
      <p:sp>
        <p:nvSpPr>
          <p:cNvPr id="218115" name="Rectangle 3"/>
          <p:cNvSpPr>
            <a:spLocks noChangeArrowheads="1"/>
          </p:cNvSpPr>
          <p:nvPr/>
        </p:nvSpPr>
        <p:spPr bwMode="auto">
          <a:xfrm>
            <a:off x="2667000" y="1524000"/>
            <a:ext cx="6249988" cy="701675"/>
          </a:xfrm>
          <a:prstGeom prst="rect">
            <a:avLst/>
          </a:prstGeom>
          <a:noFill/>
          <a:ln w="9525">
            <a:noFill/>
            <a:miter lim="800000"/>
            <a:headEnd/>
            <a:tailEnd/>
          </a:ln>
        </p:spPr>
        <p:txBody>
          <a:bodyPr wrap="none">
            <a:prstTxWarp prst="textNoShape">
              <a:avLst/>
            </a:prstTxWarp>
            <a:spAutoFit/>
          </a:bodyPr>
          <a:lstStyle/>
          <a:p>
            <a:r>
              <a:rPr lang="en-US" sz="2000" dirty="0"/>
              <a:t>[O2] = </a:t>
            </a:r>
            <a:r>
              <a:rPr lang="en-US" sz="2000" dirty="0">
                <a:latin typeface="Symbol" charset="2"/>
              </a:rPr>
              <a:t>a</a:t>
            </a:r>
            <a:r>
              <a:rPr lang="en-US" sz="2000" dirty="0"/>
              <a:t>O</a:t>
            </a:r>
            <a:r>
              <a:rPr lang="en-US" sz="2000" baseline="-25000" dirty="0"/>
              <a:t>2</a:t>
            </a:r>
            <a:r>
              <a:rPr lang="en-US" sz="2000" dirty="0"/>
              <a:t>xPO</a:t>
            </a:r>
            <a:r>
              <a:rPr lang="en-US" sz="2000" baseline="-25000" dirty="0"/>
              <a:t>2 </a:t>
            </a:r>
            <a:r>
              <a:rPr lang="en-US" sz="2000" dirty="0"/>
              <a:t>= 0.003X100=0.3 ml/100 ml=3 ml/L</a:t>
            </a:r>
          </a:p>
          <a:p>
            <a:endParaRPr lang="en-US" sz="2000" dirty="0"/>
          </a:p>
        </p:txBody>
      </p:sp>
      <p:sp>
        <p:nvSpPr>
          <p:cNvPr id="218116" name="Rectangle 4"/>
          <p:cNvSpPr>
            <a:spLocks noChangeArrowheads="1"/>
          </p:cNvSpPr>
          <p:nvPr/>
        </p:nvSpPr>
        <p:spPr bwMode="auto">
          <a:xfrm>
            <a:off x="1143000" y="5562600"/>
            <a:ext cx="7302500" cy="396875"/>
          </a:xfrm>
          <a:prstGeom prst="rect">
            <a:avLst/>
          </a:prstGeom>
          <a:noFill/>
          <a:ln w="9525">
            <a:noFill/>
            <a:miter lim="800000"/>
            <a:headEnd/>
            <a:tailEnd/>
          </a:ln>
        </p:spPr>
        <p:txBody>
          <a:bodyPr wrap="none">
            <a:prstTxWarp prst="textNoShape">
              <a:avLst/>
            </a:prstTxWarp>
            <a:spAutoFit/>
          </a:bodyPr>
          <a:lstStyle/>
          <a:p>
            <a:r>
              <a:rPr lang="en-US" sz="2000"/>
              <a:t>How do we increase the oxygen carrying capacity of blood??</a:t>
            </a:r>
            <a:endParaRPr lang="en-US" sz="2000">
              <a:solidFill>
                <a:srgbClr val="FFCC18"/>
              </a:solidFill>
            </a:endParaRPr>
          </a:p>
        </p:txBody>
      </p:sp>
      <p:sp>
        <p:nvSpPr>
          <p:cNvPr id="218117" name="Rectangle 5"/>
          <p:cNvSpPr>
            <a:spLocks noChangeArrowheads="1"/>
          </p:cNvSpPr>
          <p:nvPr/>
        </p:nvSpPr>
        <p:spPr bwMode="auto">
          <a:xfrm>
            <a:off x="1778000" y="4545013"/>
            <a:ext cx="184150" cy="579437"/>
          </a:xfrm>
          <a:prstGeom prst="rect">
            <a:avLst/>
          </a:prstGeom>
          <a:noFill/>
          <a:ln w="9525">
            <a:noFill/>
            <a:miter lim="800000"/>
            <a:headEnd/>
            <a:tailEnd/>
          </a:ln>
        </p:spPr>
        <p:txBody>
          <a:bodyPr wrap="none">
            <a:prstTxWarp prst="textNoShape">
              <a:avLst/>
            </a:prstTxWarp>
            <a:spAutoFit/>
          </a:bodyPr>
          <a:lstStyle/>
          <a:p>
            <a:endParaRPr lang="es-ES_tradnl" sz="3200">
              <a:solidFill>
                <a:srgbClr val="FFCC18"/>
              </a:solidFill>
            </a:endParaRPr>
          </a:p>
        </p:txBody>
      </p:sp>
      <p:sp>
        <p:nvSpPr>
          <p:cNvPr id="218118" name="Rectangle 6"/>
          <p:cNvSpPr>
            <a:spLocks noChangeArrowheads="1"/>
          </p:cNvSpPr>
          <p:nvPr/>
        </p:nvSpPr>
        <p:spPr bwMode="auto">
          <a:xfrm>
            <a:off x="4572000" y="381000"/>
            <a:ext cx="3351213" cy="579438"/>
          </a:xfrm>
          <a:prstGeom prst="rect">
            <a:avLst/>
          </a:prstGeom>
          <a:noFill/>
          <a:ln w="9525">
            <a:noFill/>
            <a:miter lim="800000"/>
            <a:headEnd/>
            <a:tailEnd/>
          </a:ln>
        </p:spPr>
        <p:txBody>
          <a:bodyPr wrap="none">
            <a:prstTxWarp prst="textNoShape">
              <a:avLst/>
            </a:prstTxWarp>
            <a:spAutoFit/>
          </a:bodyPr>
          <a:lstStyle/>
          <a:p>
            <a:r>
              <a:rPr lang="en-US" sz="3200"/>
              <a:t>FOR EMPHASIS</a:t>
            </a:r>
          </a:p>
        </p:txBody>
      </p:sp>
      <p:sp>
        <p:nvSpPr>
          <p:cNvPr id="218119" name="Line 7"/>
          <p:cNvSpPr>
            <a:spLocks noChangeShapeType="1"/>
          </p:cNvSpPr>
          <p:nvPr/>
        </p:nvSpPr>
        <p:spPr bwMode="auto">
          <a:xfrm flipH="1">
            <a:off x="4495800" y="1905000"/>
            <a:ext cx="762000" cy="4572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218120" name="Rectangle 8"/>
          <p:cNvSpPr>
            <a:spLocks noChangeArrowheads="1"/>
          </p:cNvSpPr>
          <p:nvPr/>
        </p:nvSpPr>
        <p:spPr bwMode="auto">
          <a:xfrm>
            <a:off x="2819400" y="2362200"/>
            <a:ext cx="3025775" cy="708025"/>
          </a:xfrm>
          <a:prstGeom prst="rect">
            <a:avLst/>
          </a:prstGeom>
          <a:noFill/>
          <a:ln w="9525">
            <a:noFill/>
            <a:miter lim="800000"/>
            <a:headEnd/>
            <a:tailEnd/>
          </a:ln>
        </p:spPr>
        <p:txBody>
          <a:bodyPr wrap="none">
            <a:prstTxWarp prst="textNoShape">
              <a:avLst/>
            </a:prstTxWarp>
            <a:spAutoFit/>
          </a:bodyPr>
          <a:lstStyle/>
          <a:p>
            <a:pPr algn="ctr"/>
            <a:r>
              <a:rPr lang="en-US" sz="2000">
                <a:latin typeface="Symbol" charset="2"/>
              </a:rPr>
              <a:t>a</a:t>
            </a:r>
            <a:r>
              <a:rPr lang="en-US" sz="2000"/>
              <a:t>O</a:t>
            </a:r>
            <a:r>
              <a:rPr lang="en-US" sz="2000" baseline="-25000"/>
              <a:t>2</a:t>
            </a:r>
            <a:endParaRPr lang="en-US" sz="2000"/>
          </a:p>
          <a:p>
            <a:pPr algn="ctr"/>
            <a:r>
              <a:rPr lang="en-US" sz="2000"/>
              <a:t>(ml/(LXmm Hg) UNITS!</a:t>
            </a:r>
            <a:endParaRPr lang="en-US" sz="2000" baseline="-25000"/>
          </a:p>
        </p:txBody>
      </p:sp>
      <p:sp>
        <p:nvSpPr>
          <p:cNvPr id="218121" name="Line 9"/>
          <p:cNvSpPr>
            <a:spLocks noChangeShapeType="1"/>
          </p:cNvSpPr>
          <p:nvPr/>
        </p:nvSpPr>
        <p:spPr bwMode="auto">
          <a:xfrm>
            <a:off x="6019800" y="1905000"/>
            <a:ext cx="304800" cy="609600"/>
          </a:xfrm>
          <a:prstGeom prst="line">
            <a:avLst/>
          </a:prstGeom>
          <a:noFill/>
          <a:ln w="9525">
            <a:solidFill>
              <a:schemeClr val="tx1"/>
            </a:solidFill>
            <a:round/>
            <a:headEnd/>
            <a:tailEnd/>
          </a:ln>
        </p:spPr>
        <p:txBody>
          <a:bodyPr wrap="none" anchor="ctr">
            <a:prstTxWarp prst="textNoShape">
              <a:avLst/>
            </a:prstTxWarp>
          </a:bodyPr>
          <a:lstStyle/>
          <a:p>
            <a:endParaRPr lang="es-ES_tradnl"/>
          </a:p>
        </p:txBody>
      </p:sp>
      <p:sp>
        <p:nvSpPr>
          <p:cNvPr id="218122" name="Rectangle 10"/>
          <p:cNvSpPr>
            <a:spLocks noChangeArrowheads="1"/>
          </p:cNvSpPr>
          <p:nvPr/>
        </p:nvSpPr>
        <p:spPr bwMode="auto">
          <a:xfrm>
            <a:off x="5868988" y="2514600"/>
            <a:ext cx="1169987" cy="701675"/>
          </a:xfrm>
          <a:prstGeom prst="rect">
            <a:avLst/>
          </a:prstGeom>
          <a:noFill/>
          <a:ln w="9525">
            <a:noFill/>
            <a:miter lim="800000"/>
            <a:headEnd/>
            <a:tailEnd/>
          </a:ln>
        </p:spPr>
        <p:txBody>
          <a:bodyPr wrap="none">
            <a:prstTxWarp prst="textNoShape">
              <a:avLst/>
            </a:prstTxWarp>
            <a:spAutoFit/>
          </a:bodyPr>
          <a:lstStyle/>
          <a:p>
            <a:pPr algn="ctr"/>
            <a:r>
              <a:rPr lang="en-US" sz="2000"/>
              <a:t>PO</a:t>
            </a:r>
            <a:r>
              <a:rPr lang="en-US" sz="2000" baseline="-25000"/>
              <a:t>2 </a:t>
            </a:r>
          </a:p>
          <a:p>
            <a:pPr algn="ctr"/>
            <a:r>
              <a:rPr lang="en-US" sz="2000"/>
              <a:t>(mm Hg)</a:t>
            </a:r>
            <a:endParaRPr lang="en-US" sz="2000" baseline="-25000"/>
          </a:p>
        </p:txBody>
      </p:sp>
      <p:sp>
        <p:nvSpPr>
          <p:cNvPr id="218123" name="Rectangle 11"/>
          <p:cNvSpPr>
            <a:spLocks noChangeArrowheads="1"/>
          </p:cNvSpPr>
          <p:nvPr/>
        </p:nvSpPr>
        <p:spPr bwMode="auto">
          <a:xfrm>
            <a:off x="4648200" y="3581400"/>
            <a:ext cx="2478088" cy="457200"/>
          </a:xfrm>
          <a:prstGeom prst="rect">
            <a:avLst/>
          </a:prstGeom>
          <a:noFill/>
          <a:ln w="9525">
            <a:noFill/>
            <a:miter lim="800000"/>
            <a:headEnd/>
            <a:tailEnd/>
          </a:ln>
        </p:spPr>
        <p:txBody>
          <a:bodyPr wrap="none">
            <a:prstTxWarp prst="textNoShape">
              <a:avLst/>
            </a:prstTxWarp>
            <a:spAutoFit/>
          </a:bodyPr>
          <a:lstStyle/>
          <a:p>
            <a:r>
              <a:rPr lang="en-US"/>
              <a:t>Not very much!!!</a:t>
            </a:r>
          </a:p>
        </p:txBody>
      </p:sp>
      <p:sp>
        <p:nvSpPr>
          <p:cNvPr id="218124" name="Rectangle 12"/>
          <p:cNvSpPr>
            <a:spLocks noChangeArrowheads="1"/>
          </p:cNvSpPr>
          <p:nvPr/>
        </p:nvSpPr>
        <p:spPr bwMode="auto">
          <a:xfrm>
            <a:off x="3200400" y="4267200"/>
            <a:ext cx="5562600" cy="822325"/>
          </a:xfrm>
          <a:prstGeom prst="rect">
            <a:avLst/>
          </a:prstGeom>
          <a:noFill/>
          <a:ln w="9525">
            <a:noFill/>
            <a:miter lim="800000"/>
            <a:headEnd/>
            <a:tailEnd/>
          </a:ln>
        </p:spPr>
        <p:txBody>
          <a:bodyPr>
            <a:prstTxWarp prst="textNoShape">
              <a:avLst/>
            </a:prstTxWarp>
            <a:spAutoFit/>
          </a:bodyPr>
          <a:lstStyle/>
          <a:p>
            <a:r>
              <a:rPr lang="en-US"/>
              <a:t>Human oxygenated arterial blood has approximately 213 ml of O</a:t>
            </a:r>
            <a:r>
              <a:rPr lang="en-US" baseline="-25000"/>
              <a:t>2</a:t>
            </a:r>
            <a:r>
              <a:rPr lang="en-US"/>
              <a:t> per liter!</a:t>
            </a:r>
          </a:p>
        </p:txBody>
      </p:sp>
      <p:sp>
        <p:nvSpPr>
          <p:cNvPr id="13" name="Slide Number Placeholder 12"/>
          <p:cNvSpPr>
            <a:spLocks noGrp="1"/>
          </p:cNvSpPr>
          <p:nvPr>
            <p:ph type="sldNum" sz="quarter" idx="12"/>
          </p:nvPr>
        </p:nvSpPr>
        <p:spPr/>
        <p:txBody>
          <a:bodyPr/>
          <a:lstStyle/>
          <a:p>
            <a:pPr>
              <a:defRPr/>
            </a:pPr>
            <a:fld id="{59ECC4B8-00D0-2E49-8EF6-DB5B34B8BC13}" type="slidenum">
              <a:rPr lang="en-US" smtClean="0"/>
              <a:pPr>
                <a:defRPr/>
              </a:pPr>
              <a:t>132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6"/>
          <p:cNvSpPr>
            <a:spLocks noChangeArrowheads="1"/>
          </p:cNvSpPr>
          <p:nvPr/>
        </p:nvSpPr>
        <p:spPr bwMode="auto">
          <a:xfrm>
            <a:off x="533400" y="1828800"/>
            <a:ext cx="8305800" cy="1570038"/>
          </a:xfrm>
          <a:prstGeom prst="rect">
            <a:avLst/>
          </a:prstGeom>
          <a:noFill/>
          <a:ln w="9525">
            <a:noFill/>
            <a:miter lim="800000"/>
            <a:headEnd/>
            <a:tailEnd/>
          </a:ln>
        </p:spPr>
        <p:txBody>
          <a:bodyPr>
            <a:prstTxWarp prst="textNoShape">
              <a:avLst/>
            </a:prstTxWarp>
            <a:spAutoFit/>
          </a:bodyPr>
          <a:lstStyle/>
          <a:p>
            <a:r>
              <a:rPr lang="en-US" sz="3200"/>
              <a:t>The amount of oxygen that can be carried in blood in simple solution is very small. It is not sufficient to fuel metabolism!!  </a:t>
            </a:r>
          </a:p>
        </p:txBody>
      </p:sp>
      <p:sp>
        <p:nvSpPr>
          <p:cNvPr id="220163" name="Rectangle 4"/>
          <p:cNvSpPr>
            <a:spLocks noChangeArrowheads="1"/>
          </p:cNvSpPr>
          <p:nvPr/>
        </p:nvSpPr>
        <p:spPr bwMode="auto">
          <a:xfrm>
            <a:off x="0" y="3962400"/>
            <a:ext cx="8810625" cy="461963"/>
          </a:xfrm>
          <a:prstGeom prst="rect">
            <a:avLst/>
          </a:prstGeom>
          <a:noFill/>
          <a:ln w="9525">
            <a:noFill/>
            <a:miter lim="800000"/>
            <a:headEnd/>
            <a:tailEnd/>
          </a:ln>
        </p:spPr>
        <p:txBody>
          <a:bodyPr wrap="none">
            <a:prstTxWarp prst="textNoShape">
              <a:avLst/>
            </a:prstTxWarp>
            <a:spAutoFit/>
          </a:bodyPr>
          <a:lstStyle/>
          <a:p>
            <a:r>
              <a:rPr lang="en-US"/>
              <a:t>How do we increase the oxygen carrying capacity of blood??</a:t>
            </a:r>
            <a:endParaRPr lang="en-US">
              <a:solidFill>
                <a:srgbClr val="FFCC18"/>
              </a:solidFill>
            </a:endParaRPr>
          </a:p>
        </p:txBody>
      </p:sp>
      <p:sp>
        <p:nvSpPr>
          <p:cNvPr id="4" name="TextBox 3"/>
          <p:cNvSpPr txBox="1"/>
          <p:nvPr/>
        </p:nvSpPr>
        <p:spPr>
          <a:xfrm>
            <a:off x="2819400" y="5486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133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304800" y="1066800"/>
            <a:ext cx="8313738" cy="2647950"/>
          </a:xfrm>
          <a:prstGeom prst="rect">
            <a:avLst/>
          </a:prstGeom>
          <a:noFill/>
          <a:ln w="9525">
            <a:noFill/>
            <a:miter lim="800000"/>
            <a:headEnd/>
            <a:tailEnd/>
          </a:ln>
        </p:spPr>
        <p:txBody>
          <a:bodyPr>
            <a:prstTxWarp prst="textNoShape">
              <a:avLst/>
            </a:prstTxWarp>
            <a:spAutoFit/>
          </a:bodyPr>
          <a:lstStyle/>
          <a:p>
            <a:r>
              <a:rPr lang="en-US"/>
              <a:t>Hemoglobin has long been a star among proteins. Its 3-dimensional structure was determined by Max Perutz (Cambridge University) in the late 50s. Normal hemoglobin is composed of four subunits linked together (each subunit is shown in a different color in the ribbon model). Each subunit contains a single heme-ring like structure with an iron atom that binds one oxygen atom.</a:t>
            </a:r>
            <a:r>
              <a:rPr lang="en-US" sz="2000"/>
              <a:t> </a:t>
            </a:r>
          </a:p>
        </p:txBody>
      </p:sp>
      <p:pic>
        <p:nvPicPr>
          <p:cNvPr id="221187" name="Picture 3"/>
          <p:cNvPicPr>
            <a:picLocks noChangeAspect="1" noChangeArrowheads="1"/>
          </p:cNvPicPr>
          <p:nvPr/>
        </p:nvPicPr>
        <p:blipFill>
          <a:blip r:embed="rId3"/>
          <a:srcRect/>
          <a:stretch>
            <a:fillRect/>
          </a:stretch>
        </p:blipFill>
        <p:spPr bwMode="auto">
          <a:xfrm>
            <a:off x="5943600" y="4267200"/>
            <a:ext cx="3048000" cy="2433638"/>
          </a:xfrm>
          <a:prstGeom prst="rect">
            <a:avLst/>
          </a:prstGeom>
          <a:noFill/>
          <a:ln w="9525">
            <a:noFill/>
            <a:miter lim="800000"/>
            <a:headEnd/>
            <a:tailEnd/>
          </a:ln>
        </p:spPr>
      </p:pic>
      <p:sp>
        <p:nvSpPr>
          <p:cNvPr id="221188" name="Rectangle 4"/>
          <p:cNvSpPr>
            <a:spLocks noChangeArrowheads="1"/>
          </p:cNvSpPr>
          <p:nvPr/>
        </p:nvSpPr>
        <p:spPr bwMode="auto">
          <a:xfrm>
            <a:off x="455613" y="1266825"/>
            <a:ext cx="8535987" cy="396875"/>
          </a:xfrm>
          <a:prstGeom prst="rect">
            <a:avLst/>
          </a:prstGeom>
          <a:noFill/>
          <a:ln w="9525">
            <a:noFill/>
            <a:miter lim="800000"/>
            <a:headEnd/>
            <a:tailEnd/>
          </a:ln>
        </p:spPr>
        <p:txBody>
          <a:bodyPr>
            <a:prstTxWarp prst="textNoShape">
              <a:avLst/>
            </a:prstTxWarp>
            <a:spAutoFit/>
          </a:bodyPr>
          <a:lstStyle/>
          <a:p>
            <a:endParaRPr lang="es-ES_tradnl" sz="2000"/>
          </a:p>
        </p:txBody>
      </p:sp>
      <p:pic>
        <p:nvPicPr>
          <p:cNvPr id="221189" name="Picture 5"/>
          <p:cNvPicPr>
            <a:picLocks noChangeAspect="1" noChangeArrowheads="1"/>
          </p:cNvPicPr>
          <p:nvPr/>
        </p:nvPicPr>
        <p:blipFill>
          <a:blip r:embed="rId4"/>
          <a:srcRect/>
          <a:stretch>
            <a:fillRect/>
          </a:stretch>
        </p:blipFill>
        <p:spPr bwMode="auto">
          <a:xfrm>
            <a:off x="533400" y="4038600"/>
            <a:ext cx="1778000" cy="2514600"/>
          </a:xfrm>
          <a:prstGeom prst="rect">
            <a:avLst/>
          </a:prstGeom>
          <a:noFill/>
          <a:ln w="9525">
            <a:noFill/>
            <a:miter lim="800000"/>
            <a:headEnd/>
            <a:tailEnd/>
          </a:ln>
        </p:spPr>
      </p:pic>
      <p:sp>
        <p:nvSpPr>
          <p:cNvPr id="221190" name="Rectangle 6"/>
          <p:cNvSpPr>
            <a:spLocks noChangeArrowheads="1"/>
          </p:cNvSpPr>
          <p:nvPr/>
        </p:nvSpPr>
        <p:spPr bwMode="auto">
          <a:xfrm>
            <a:off x="2590800" y="4267200"/>
            <a:ext cx="2763838" cy="2225675"/>
          </a:xfrm>
          <a:prstGeom prst="rect">
            <a:avLst/>
          </a:prstGeom>
          <a:noFill/>
          <a:ln w="9525">
            <a:noFill/>
            <a:miter lim="800000"/>
            <a:headEnd/>
            <a:tailEnd/>
          </a:ln>
        </p:spPr>
        <p:txBody>
          <a:bodyPr>
            <a:prstTxWarp prst="textNoShape">
              <a:avLst/>
            </a:prstTxWarp>
            <a:spAutoFit/>
          </a:bodyPr>
          <a:lstStyle/>
          <a:p>
            <a:r>
              <a:rPr lang="en-US" sz="2000"/>
              <a:t>Max Ferdinand Perutz (1914-2002)</a:t>
            </a:r>
          </a:p>
          <a:p>
            <a:r>
              <a:rPr lang="en-US" sz="2000"/>
              <a:t>Mountaineer, Chemist</a:t>
            </a:r>
          </a:p>
          <a:p>
            <a:endParaRPr lang="en-US" sz="2000"/>
          </a:p>
          <a:p>
            <a:r>
              <a:rPr lang="en-US" sz="2000"/>
              <a:t>He won the Nobel Prize for his Hb work in 1962.</a:t>
            </a:r>
          </a:p>
        </p:txBody>
      </p:sp>
      <p:sp>
        <p:nvSpPr>
          <p:cNvPr id="221191" name="Rectangle 7"/>
          <p:cNvSpPr>
            <a:spLocks noChangeArrowheads="1"/>
          </p:cNvSpPr>
          <p:nvPr/>
        </p:nvSpPr>
        <p:spPr bwMode="auto">
          <a:xfrm>
            <a:off x="73025" y="304800"/>
            <a:ext cx="9070975" cy="579438"/>
          </a:xfrm>
          <a:prstGeom prst="rect">
            <a:avLst/>
          </a:prstGeom>
          <a:noFill/>
          <a:ln w="9525">
            <a:noFill/>
            <a:miter lim="800000"/>
            <a:headEnd/>
            <a:tailEnd/>
          </a:ln>
        </p:spPr>
        <p:txBody>
          <a:bodyPr wrap="none">
            <a:prstTxWarp prst="textNoShape">
              <a:avLst/>
            </a:prstTxWarp>
            <a:spAutoFit/>
          </a:bodyPr>
          <a:lstStyle/>
          <a:p>
            <a:r>
              <a:rPr lang="en-US" sz="3200"/>
              <a:t>Most of the O</a:t>
            </a:r>
            <a:r>
              <a:rPr lang="en-US" sz="3200" baseline="-25000"/>
              <a:t>2</a:t>
            </a:r>
            <a:r>
              <a:rPr lang="en-US" sz="3200"/>
              <a:t> in blood is bound to hemoglobin</a:t>
            </a:r>
            <a:endParaRPr lang="en-US" sz="2000"/>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134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3234" name="Picture 2" descr="FG16_06a"/>
          <p:cNvPicPr>
            <a:picLocks noChangeAspect="1" noChangeArrowheads="1"/>
          </p:cNvPicPr>
          <p:nvPr/>
        </p:nvPicPr>
        <p:blipFill>
          <a:blip r:embed="rId3"/>
          <a:srcRect/>
          <a:stretch>
            <a:fillRect/>
          </a:stretch>
        </p:blipFill>
        <p:spPr bwMode="auto">
          <a:xfrm>
            <a:off x="152400" y="0"/>
            <a:ext cx="4800600" cy="3606800"/>
          </a:xfrm>
          <a:prstGeom prst="rect">
            <a:avLst/>
          </a:prstGeom>
          <a:noFill/>
          <a:ln w="9525">
            <a:noFill/>
            <a:miter lim="800000"/>
            <a:headEnd/>
            <a:tailEnd/>
          </a:ln>
        </p:spPr>
      </p:pic>
      <p:sp>
        <p:nvSpPr>
          <p:cNvPr id="223235" name="Rectangle 3"/>
          <p:cNvSpPr>
            <a:spLocks noChangeArrowheads="1"/>
          </p:cNvSpPr>
          <p:nvPr/>
        </p:nvSpPr>
        <p:spPr bwMode="auto">
          <a:xfrm>
            <a:off x="5029200" y="0"/>
            <a:ext cx="3805238" cy="2678113"/>
          </a:xfrm>
          <a:prstGeom prst="rect">
            <a:avLst/>
          </a:prstGeom>
          <a:noFill/>
          <a:ln w="9525">
            <a:noFill/>
            <a:miter lim="800000"/>
            <a:headEnd/>
            <a:tailEnd/>
          </a:ln>
        </p:spPr>
        <p:txBody>
          <a:bodyPr>
            <a:prstTxWarp prst="textNoShape">
              <a:avLst/>
            </a:prstTxWarp>
            <a:spAutoFit/>
          </a:bodyPr>
          <a:lstStyle/>
          <a:p>
            <a:r>
              <a:rPr lang="en-US"/>
              <a:t>Hemoglobin is transported within erythrocytes (Red Blood Cell). RBCs have no nucleus in mammals but are nucleated in all other vertebrates.</a:t>
            </a:r>
          </a:p>
          <a:p>
            <a:endParaRPr lang="en-US"/>
          </a:p>
        </p:txBody>
      </p:sp>
      <p:pic>
        <p:nvPicPr>
          <p:cNvPr id="223236" name="Picture 4" descr="FG16_06b"/>
          <p:cNvPicPr>
            <a:picLocks noChangeAspect="1" noChangeArrowheads="1"/>
          </p:cNvPicPr>
          <p:nvPr/>
        </p:nvPicPr>
        <p:blipFill>
          <a:blip r:embed="rId4"/>
          <a:srcRect/>
          <a:stretch>
            <a:fillRect/>
          </a:stretch>
        </p:blipFill>
        <p:spPr bwMode="auto">
          <a:xfrm>
            <a:off x="3886200" y="2965450"/>
            <a:ext cx="5181600" cy="3892550"/>
          </a:xfrm>
          <a:prstGeom prst="rect">
            <a:avLst/>
          </a:prstGeom>
          <a:noFill/>
          <a:ln w="9525">
            <a:noFill/>
            <a:miter lim="800000"/>
            <a:headEnd/>
            <a:tailEnd/>
          </a:ln>
        </p:spPr>
      </p:pic>
      <p:sp>
        <p:nvSpPr>
          <p:cNvPr id="223237" name="Rectangle 5"/>
          <p:cNvSpPr>
            <a:spLocks noChangeArrowheads="1"/>
          </p:cNvSpPr>
          <p:nvPr/>
        </p:nvSpPr>
        <p:spPr bwMode="auto">
          <a:xfrm>
            <a:off x="0" y="3441700"/>
            <a:ext cx="4800600" cy="3416300"/>
          </a:xfrm>
          <a:prstGeom prst="rect">
            <a:avLst/>
          </a:prstGeom>
          <a:noFill/>
          <a:ln w="9525">
            <a:noFill/>
            <a:miter lim="800000"/>
            <a:headEnd/>
            <a:tailEnd/>
          </a:ln>
        </p:spPr>
        <p:txBody>
          <a:bodyPr>
            <a:prstTxWarp prst="textNoShape">
              <a:avLst/>
            </a:prstTxWarp>
            <a:spAutoFit/>
          </a:bodyPr>
          <a:lstStyle/>
          <a:p>
            <a:endParaRPr lang="en-US"/>
          </a:p>
          <a:p>
            <a:r>
              <a:rPr lang="en-US"/>
              <a:t>Hence the concentration of hemoglobin in blood [Hb] is proportional to hematocrit. </a:t>
            </a:r>
          </a:p>
          <a:p>
            <a:endParaRPr lang="en-US"/>
          </a:p>
          <a:p>
            <a:r>
              <a:rPr lang="en-US"/>
              <a:t>Hematocrit is the fraction of blood’s volume that is comprised of cells</a:t>
            </a:r>
          </a:p>
          <a:p>
            <a:r>
              <a:rPr lang="en-US"/>
              <a:t>H = 100(cells/(cells+plasma))</a:t>
            </a:r>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135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282" name="Group 2"/>
          <p:cNvGrpSpPr>
            <a:grpSpLocks/>
          </p:cNvGrpSpPr>
          <p:nvPr/>
        </p:nvGrpSpPr>
        <p:grpSpPr bwMode="auto">
          <a:xfrm>
            <a:off x="152400" y="304800"/>
            <a:ext cx="6702425" cy="5060950"/>
            <a:chOff x="152" y="768"/>
            <a:chExt cx="4222" cy="3188"/>
          </a:xfrm>
        </p:grpSpPr>
        <p:sp>
          <p:nvSpPr>
            <p:cNvPr id="225284" name="Rectangle 3"/>
            <p:cNvSpPr>
              <a:spLocks noChangeArrowheads="1"/>
            </p:cNvSpPr>
            <p:nvPr/>
          </p:nvSpPr>
          <p:spPr bwMode="auto">
            <a:xfrm>
              <a:off x="1008" y="768"/>
              <a:ext cx="144" cy="2880"/>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endParaRPr lang="es-ES_tradnl"/>
            </a:p>
          </p:txBody>
        </p:sp>
        <p:sp>
          <p:nvSpPr>
            <p:cNvPr id="225285" name="Rectangle 4"/>
            <p:cNvSpPr>
              <a:spLocks noChangeArrowheads="1"/>
            </p:cNvSpPr>
            <p:nvPr/>
          </p:nvSpPr>
          <p:spPr bwMode="auto">
            <a:xfrm>
              <a:off x="1008" y="1344"/>
              <a:ext cx="144" cy="2304"/>
            </a:xfrm>
            <a:prstGeom prst="rect">
              <a:avLst/>
            </a:prstGeom>
            <a:solidFill>
              <a:srgbClr val="EF1F1D"/>
            </a:solidFill>
            <a:ln w="9525">
              <a:solidFill>
                <a:schemeClr val="tx1"/>
              </a:solidFill>
              <a:miter lim="800000"/>
              <a:headEnd/>
              <a:tailEnd/>
            </a:ln>
          </p:spPr>
          <p:txBody>
            <a:bodyPr wrap="none" anchor="ctr">
              <a:prstTxWarp prst="textNoShape">
                <a:avLst/>
              </a:prstTxWarp>
            </a:bodyPr>
            <a:lstStyle/>
            <a:p>
              <a:endParaRPr lang="es-ES_tradnl"/>
            </a:p>
          </p:txBody>
        </p:sp>
        <p:sp>
          <p:nvSpPr>
            <p:cNvPr id="225286" name="Rectangle 5"/>
            <p:cNvSpPr>
              <a:spLocks noChangeArrowheads="1"/>
            </p:cNvSpPr>
            <p:nvPr/>
          </p:nvSpPr>
          <p:spPr bwMode="auto">
            <a:xfrm>
              <a:off x="152" y="1586"/>
              <a:ext cx="664" cy="442"/>
            </a:xfrm>
            <a:prstGeom prst="rect">
              <a:avLst/>
            </a:prstGeom>
            <a:noFill/>
            <a:ln w="9525">
              <a:noFill/>
              <a:miter lim="800000"/>
              <a:headEnd/>
              <a:tailEnd/>
            </a:ln>
          </p:spPr>
          <p:txBody>
            <a:bodyPr>
              <a:prstTxWarp prst="textNoShape">
                <a:avLst/>
              </a:prstTxWarp>
              <a:spAutoFit/>
            </a:bodyPr>
            <a:lstStyle/>
            <a:p>
              <a:r>
                <a:rPr lang="en-US" sz="2000"/>
                <a:t>Whole blood</a:t>
              </a:r>
            </a:p>
          </p:txBody>
        </p:sp>
        <p:sp>
          <p:nvSpPr>
            <p:cNvPr id="225287" name="Rectangle 6"/>
            <p:cNvSpPr>
              <a:spLocks noChangeArrowheads="1"/>
            </p:cNvSpPr>
            <p:nvPr/>
          </p:nvSpPr>
          <p:spPr bwMode="auto">
            <a:xfrm>
              <a:off x="1447" y="1649"/>
              <a:ext cx="1583" cy="250"/>
            </a:xfrm>
            <a:prstGeom prst="rect">
              <a:avLst/>
            </a:prstGeom>
            <a:noFill/>
            <a:ln w="9525">
              <a:noFill/>
              <a:miter lim="800000"/>
              <a:headEnd/>
              <a:tailEnd/>
            </a:ln>
          </p:spPr>
          <p:txBody>
            <a:bodyPr wrap="none">
              <a:prstTxWarp prst="textNoShape">
                <a:avLst/>
              </a:prstTxWarp>
              <a:spAutoFit/>
            </a:bodyPr>
            <a:lstStyle/>
            <a:p>
              <a:r>
                <a:rPr lang="en-US" sz="2000"/>
                <a:t>Spin in a centrifuge</a:t>
              </a:r>
            </a:p>
          </p:txBody>
        </p:sp>
        <p:sp>
          <p:nvSpPr>
            <p:cNvPr id="225288" name="Rectangle 7"/>
            <p:cNvSpPr>
              <a:spLocks noChangeArrowheads="1"/>
            </p:cNvSpPr>
            <p:nvPr/>
          </p:nvSpPr>
          <p:spPr bwMode="auto">
            <a:xfrm>
              <a:off x="3120" y="768"/>
              <a:ext cx="144" cy="2880"/>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endParaRPr lang="es-ES_tradnl"/>
            </a:p>
          </p:txBody>
        </p:sp>
        <p:sp>
          <p:nvSpPr>
            <p:cNvPr id="225289" name="Rectangle 8"/>
            <p:cNvSpPr>
              <a:spLocks noChangeArrowheads="1"/>
            </p:cNvSpPr>
            <p:nvPr/>
          </p:nvSpPr>
          <p:spPr bwMode="auto">
            <a:xfrm>
              <a:off x="3120" y="1344"/>
              <a:ext cx="144" cy="2304"/>
            </a:xfrm>
            <a:prstGeom prst="rect">
              <a:avLst/>
            </a:prstGeom>
            <a:solidFill>
              <a:srgbClr val="ED181E"/>
            </a:solidFill>
            <a:ln w="9525">
              <a:solidFill>
                <a:schemeClr val="tx1"/>
              </a:solidFill>
              <a:miter lim="800000"/>
              <a:headEnd/>
              <a:tailEnd/>
            </a:ln>
          </p:spPr>
          <p:txBody>
            <a:bodyPr wrap="none" anchor="ctr">
              <a:prstTxWarp prst="textNoShape">
                <a:avLst/>
              </a:prstTxWarp>
            </a:bodyPr>
            <a:lstStyle/>
            <a:p>
              <a:endParaRPr lang="es-ES_tradnl"/>
            </a:p>
          </p:txBody>
        </p:sp>
        <p:sp>
          <p:nvSpPr>
            <p:cNvPr id="225290" name="Rectangle 9"/>
            <p:cNvSpPr>
              <a:spLocks noChangeArrowheads="1"/>
            </p:cNvSpPr>
            <p:nvPr/>
          </p:nvSpPr>
          <p:spPr bwMode="auto">
            <a:xfrm>
              <a:off x="3120" y="1344"/>
              <a:ext cx="144" cy="912"/>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s-ES_tradnl"/>
            </a:p>
          </p:txBody>
        </p:sp>
        <p:sp>
          <p:nvSpPr>
            <p:cNvPr id="225291" name="Rectangle 10"/>
            <p:cNvSpPr>
              <a:spLocks noChangeArrowheads="1"/>
            </p:cNvSpPr>
            <p:nvPr/>
          </p:nvSpPr>
          <p:spPr bwMode="auto">
            <a:xfrm>
              <a:off x="3504" y="1573"/>
              <a:ext cx="870" cy="250"/>
            </a:xfrm>
            <a:prstGeom prst="rect">
              <a:avLst/>
            </a:prstGeom>
            <a:noFill/>
            <a:ln w="9525">
              <a:noFill/>
              <a:miter lim="800000"/>
              <a:headEnd/>
              <a:tailEnd/>
            </a:ln>
          </p:spPr>
          <p:txBody>
            <a:bodyPr wrap="none">
              <a:prstTxWarp prst="textNoShape">
                <a:avLst/>
              </a:prstTxWarp>
              <a:spAutoFit/>
            </a:bodyPr>
            <a:lstStyle/>
            <a:p>
              <a:r>
                <a:rPr lang="en-US" sz="2000"/>
                <a:t>Plasma = P</a:t>
              </a:r>
            </a:p>
          </p:txBody>
        </p:sp>
        <p:sp>
          <p:nvSpPr>
            <p:cNvPr id="225292" name="Rectangle 11"/>
            <p:cNvSpPr>
              <a:spLocks noChangeArrowheads="1"/>
            </p:cNvSpPr>
            <p:nvPr/>
          </p:nvSpPr>
          <p:spPr bwMode="auto">
            <a:xfrm>
              <a:off x="3586" y="2760"/>
              <a:ext cx="739" cy="250"/>
            </a:xfrm>
            <a:prstGeom prst="rect">
              <a:avLst/>
            </a:prstGeom>
            <a:noFill/>
            <a:ln w="9525">
              <a:noFill/>
              <a:miter lim="800000"/>
              <a:headEnd/>
              <a:tailEnd/>
            </a:ln>
          </p:spPr>
          <p:txBody>
            <a:bodyPr wrap="none">
              <a:prstTxWarp prst="textNoShape">
                <a:avLst/>
              </a:prstTxWarp>
              <a:spAutoFit/>
            </a:bodyPr>
            <a:lstStyle/>
            <a:p>
              <a:r>
                <a:rPr lang="en-US" sz="2000"/>
                <a:t>Cells = C</a:t>
              </a:r>
            </a:p>
          </p:txBody>
        </p:sp>
        <p:sp>
          <p:nvSpPr>
            <p:cNvPr id="225293" name="Rectangle 12"/>
            <p:cNvSpPr>
              <a:spLocks noChangeArrowheads="1"/>
            </p:cNvSpPr>
            <p:nvPr/>
          </p:nvSpPr>
          <p:spPr bwMode="auto">
            <a:xfrm>
              <a:off x="1364" y="3706"/>
              <a:ext cx="2132" cy="250"/>
            </a:xfrm>
            <a:prstGeom prst="rect">
              <a:avLst/>
            </a:prstGeom>
            <a:noFill/>
            <a:ln w="9525">
              <a:noFill/>
              <a:miter lim="800000"/>
              <a:headEnd/>
              <a:tailEnd/>
            </a:ln>
          </p:spPr>
          <p:txBody>
            <a:bodyPr wrap="none">
              <a:prstTxWarp prst="textNoShape">
                <a:avLst/>
              </a:prstTxWarp>
              <a:spAutoFit/>
            </a:bodyPr>
            <a:lstStyle/>
            <a:p>
              <a:r>
                <a:rPr lang="en-US" sz="2000"/>
                <a:t>Hematocrit =100X C/(P+C) </a:t>
              </a:r>
            </a:p>
          </p:txBody>
        </p:sp>
        <p:sp>
          <p:nvSpPr>
            <p:cNvPr id="225294" name="Line 13"/>
            <p:cNvSpPr>
              <a:spLocks noChangeShapeType="1"/>
            </p:cNvSpPr>
            <p:nvPr/>
          </p:nvSpPr>
          <p:spPr bwMode="auto">
            <a:xfrm>
              <a:off x="1392" y="2160"/>
              <a:ext cx="1536" cy="0"/>
            </a:xfrm>
            <a:prstGeom prst="line">
              <a:avLst/>
            </a:prstGeom>
            <a:noFill/>
            <a:ln w="38100">
              <a:solidFill>
                <a:srgbClr val="FFCC18"/>
              </a:solidFill>
              <a:round/>
              <a:headEnd/>
              <a:tailEnd type="triangle" w="med" len="med"/>
            </a:ln>
          </p:spPr>
          <p:txBody>
            <a:bodyPr wrap="none" anchor="ctr">
              <a:prstTxWarp prst="textNoShape">
                <a:avLst/>
              </a:prstTxWarp>
            </a:bodyPr>
            <a:lstStyle/>
            <a:p>
              <a:endParaRPr lang="es-ES_tradnl"/>
            </a:p>
          </p:txBody>
        </p:sp>
      </p:grpSp>
      <p:sp>
        <p:nvSpPr>
          <p:cNvPr id="225283" name="Rectangle 14"/>
          <p:cNvSpPr>
            <a:spLocks noChangeArrowheads="1"/>
          </p:cNvSpPr>
          <p:nvPr/>
        </p:nvSpPr>
        <p:spPr bwMode="auto">
          <a:xfrm>
            <a:off x="1981200" y="5867400"/>
            <a:ext cx="5030788" cy="457200"/>
          </a:xfrm>
          <a:prstGeom prst="rect">
            <a:avLst/>
          </a:prstGeom>
          <a:noFill/>
          <a:ln w="9525">
            <a:noFill/>
            <a:miter lim="800000"/>
            <a:headEnd/>
            <a:tailEnd/>
          </a:ln>
        </p:spPr>
        <p:txBody>
          <a:bodyPr wrap="none">
            <a:prstTxWarp prst="textNoShape">
              <a:avLst/>
            </a:prstTxWarp>
            <a:spAutoFit/>
          </a:bodyPr>
          <a:lstStyle/>
          <a:p>
            <a:r>
              <a:rPr lang="en-US"/>
              <a:t>Low hematocrit is called ANEMIA</a:t>
            </a:r>
          </a:p>
        </p:txBody>
      </p:sp>
      <p:sp>
        <p:nvSpPr>
          <p:cNvPr id="15" name="Slide Number Placeholder 14"/>
          <p:cNvSpPr>
            <a:spLocks noGrp="1"/>
          </p:cNvSpPr>
          <p:nvPr>
            <p:ph type="sldNum" sz="quarter" idx="12"/>
          </p:nvPr>
        </p:nvSpPr>
        <p:spPr/>
        <p:txBody>
          <a:bodyPr/>
          <a:lstStyle/>
          <a:p>
            <a:pPr>
              <a:defRPr/>
            </a:pPr>
            <a:fld id="{59ECC4B8-00D0-2E49-8EF6-DB5B34B8BC13}" type="slidenum">
              <a:rPr lang="en-US" smtClean="0"/>
              <a:pPr>
                <a:defRPr/>
              </a:pPr>
              <a:t>136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457200"/>
            <a:ext cx="8763000" cy="2677656"/>
          </a:xfrm>
          <a:prstGeom prst="rect">
            <a:avLst/>
          </a:prstGeom>
          <a:noFill/>
        </p:spPr>
        <p:txBody>
          <a:bodyPr wrap="square" rtlCol="0">
            <a:spAutoFit/>
          </a:bodyPr>
          <a:lstStyle/>
          <a:p>
            <a:r>
              <a:rPr lang="es-ES_tradnl" dirty="0" smtClean="0"/>
              <a:t>A </a:t>
            </a:r>
            <a:r>
              <a:rPr lang="es-ES_tradnl" dirty="0" err="1" smtClean="0"/>
              <a:t>patient</a:t>
            </a:r>
            <a:r>
              <a:rPr lang="es-ES_tradnl" dirty="0" smtClean="0"/>
              <a:t> </a:t>
            </a:r>
            <a:r>
              <a:rPr lang="es-ES_tradnl" dirty="0" err="1" smtClean="0"/>
              <a:t>returns</a:t>
            </a:r>
            <a:r>
              <a:rPr lang="es-ES_tradnl" dirty="0" smtClean="0"/>
              <a:t> </a:t>
            </a:r>
            <a:r>
              <a:rPr lang="es-ES_tradnl" dirty="0" err="1" smtClean="0"/>
              <a:t>from</a:t>
            </a:r>
            <a:r>
              <a:rPr lang="es-ES_tradnl" dirty="0" smtClean="0"/>
              <a:t> </a:t>
            </a:r>
            <a:r>
              <a:rPr lang="es-ES_tradnl" dirty="0" err="1" smtClean="0"/>
              <a:t>Equatorial</a:t>
            </a:r>
            <a:r>
              <a:rPr lang="es-ES_tradnl" dirty="0" smtClean="0"/>
              <a:t> </a:t>
            </a:r>
            <a:r>
              <a:rPr lang="es-ES_tradnl" dirty="0" err="1" smtClean="0"/>
              <a:t>Africa</a:t>
            </a:r>
            <a:r>
              <a:rPr lang="es-ES_tradnl" dirty="0" smtClean="0"/>
              <a:t>. </a:t>
            </a:r>
            <a:r>
              <a:rPr lang="es-ES_tradnl" dirty="0" err="1" smtClean="0"/>
              <a:t>You</a:t>
            </a:r>
            <a:r>
              <a:rPr lang="es-ES_tradnl" dirty="0" smtClean="0"/>
              <a:t> </a:t>
            </a:r>
            <a:r>
              <a:rPr lang="es-ES_tradnl" dirty="0" err="1" smtClean="0"/>
              <a:t>obtain</a:t>
            </a:r>
            <a:r>
              <a:rPr lang="es-ES_tradnl" dirty="0" smtClean="0"/>
              <a:t> a 50 </a:t>
            </a:r>
            <a:r>
              <a:rPr lang="es-ES_tradnl" dirty="0" err="1" smtClean="0"/>
              <a:t>µl</a:t>
            </a:r>
            <a:r>
              <a:rPr lang="es-ES_tradnl" dirty="0" smtClean="0"/>
              <a:t> </a:t>
            </a:r>
            <a:r>
              <a:rPr lang="es-ES_tradnl" dirty="0" err="1" smtClean="0"/>
              <a:t>of</a:t>
            </a:r>
            <a:r>
              <a:rPr lang="es-ES_tradnl" dirty="0" smtClean="0"/>
              <a:t> </a:t>
            </a:r>
            <a:r>
              <a:rPr lang="es-ES_tradnl" dirty="0" err="1" smtClean="0"/>
              <a:t>blood</a:t>
            </a:r>
            <a:r>
              <a:rPr lang="es-ES_tradnl" dirty="0" smtClean="0"/>
              <a:t>, </a:t>
            </a:r>
            <a:r>
              <a:rPr lang="es-ES_tradnl" dirty="0" err="1" smtClean="0"/>
              <a:t>you</a:t>
            </a:r>
            <a:r>
              <a:rPr lang="es-ES_tradnl" dirty="0" smtClean="0"/>
              <a:t> </a:t>
            </a:r>
            <a:r>
              <a:rPr lang="es-ES_tradnl" dirty="0" err="1" smtClean="0"/>
              <a:t>spin</a:t>
            </a:r>
            <a:r>
              <a:rPr lang="es-ES_tradnl" dirty="0" smtClean="0"/>
              <a:t> </a:t>
            </a:r>
            <a:r>
              <a:rPr lang="es-ES_tradnl" dirty="0" err="1" smtClean="0"/>
              <a:t>it</a:t>
            </a:r>
            <a:r>
              <a:rPr lang="es-ES_tradnl" dirty="0" smtClean="0"/>
              <a:t> in a </a:t>
            </a:r>
            <a:r>
              <a:rPr lang="es-ES_tradnl" dirty="0" err="1" smtClean="0"/>
              <a:t>centrifuge</a:t>
            </a:r>
            <a:r>
              <a:rPr lang="es-ES_tradnl" dirty="0" smtClean="0"/>
              <a:t>,  </a:t>
            </a:r>
            <a:r>
              <a:rPr lang="es-ES_tradnl" dirty="0" err="1" smtClean="0"/>
              <a:t>and</a:t>
            </a:r>
            <a:r>
              <a:rPr lang="es-ES_tradnl" dirty="0" smtClean="0"/>
              <a:t> </a:t>
            </a:r>
            <a:r>
              <a:rPr lang="es-ES_tradnl" dirty="0" err="1" smtClean="0"/>
              <a:t>you</a:t>
            </a:r>
            <a:r>
              <a:rPr lang="es-ES_tradnl" dirty="0" smtClean="0"/>
              <a:t> </a:t>
            </a:r>
            <a:r>
              <a:rPr lang="es-ES_tradnl" dirty="0" err="1" smtClean="0"/>
              <a:t>find</a:t>
            </a:r>
            <a:r>
              <a:rPr lang="es-ES_tradnl" dirty="0" smtClean="0"/>
              <a:t> </a:t>
            </a:r>
            <a:r>
              <a:rPr lang="es-ES_tradnl" dirty="0" err="1" smtClean="0"/>
              <a:t>that</a:t>
            </a:r>
            <a:r>
              <a:rPr lang="es-ES_tradnl" dirty="0" smtClean="0"/>
              <a:t> plasma </a:t>
            </a:r>
            <a:r>
              <a:rPr lang="es-ES_tradnl" dirty="0" err="1" smtClean="0"/>
              <a:t>represents</a:t>
            </a:r>
            <a:r>
              <a:rPr lang="es-ES_tradnl" dirty="0" smtClean="0"/>
              <a:t> 35 </a:t>
            </a:r>
            <a:r>
              <a:rPr lang="es-ES_tradnl" dirty="0" err="1" smtClean="0"/>
              <a:t>µl</a:t>
            </a:r>
            <a:r>
              <a:rPr lang="es-ES_tradnl" dirty="0" smtClean="0"/>
              <a:t>. </a:t>
            </a:r>
            <a:r>
              <a:rPr lang="es-ES_tradnl" dirty="0" err="1" smtClean="0"/>
              <a:t>From</a:t>
            </a:r>
            <a:r>
              <a:rPr lang="es-ES_tradnl" dirty="0" smtClean="0"/>
              <a:t> </a:t>
            </a:r>
            <a:r>
              <a:rPr lang="es-ES_tradnl" dirty="0" err="1" smtClean="0"/>
              <a:t>this</a:t>
            </a:r>
            <a:r>
              <a:rPr lang="es-ES_tradnl" dirty="0" smtClean="0"/>
              <a:t> </a:t>
            </a:r>
            <a:r>
              <a:rPr lang="es-ES_tradnl" dirty="0" err="1" smtClean="0"/>
              <a:t>you</a:t>
            </a:r>
            <a:r>
              <a:rPr lang="es-ES_tradnl" dirty="0" smtClean="0"/>
              <a:t> </a:t>
            </a:r>
            <a:r>
              <a:rPr lang="es-ES_tradnl" dirty="0" err="1" smtClean="0"/>
              <a:t>conclude</a:t>
            </a:r>
            <a:r>
              <a:rPr lang="es-ES_tradnl" dirty="0" smtClean="0"/>
              <a:t> </a:t>
            </a:r>
            <a:r>
              <a:rPr lang="es-ES_tradnl" dirty="0" err="1" smtClean="0"/>
              <a:t>that</a:t>
            </a:r>
            <a:r>
              <a:rPr lang="es-ES_tradnl" dirty="0" smtClean="0"/>
              <a:t> </a:t>
            </a:r>
            <a:r>
              <a:rPr lang="es-ES_tradnl" dirty="0" err="1" smtClean="0"/>
              <a:t>the</a:t>
            </a:r>
            <a:r>
              <a:rPr lang="es-ES_tradnl" dirty="0" smtClean="0"/>
              <a:t> </a:t>
            </a:r>
            <a:r>
              <a:rPr lang="es-ES_tradnl" dirty="0" err="1" smtClean="0"/>
              <a:t>patient</a:t>
            </a:r>
            <a:endParaRPr lang="es-ES_tradnl" dirty="0" smtClean="0"/>
          </a:p>
          <a:p>
            <a:r>
              <a:rPr lang="es-ES_tradnl" dirty="0" smtClean="0"/>
              <a:t>A) </a:t>
            </a:r>
            <a:r>
              <a:rPr lang="es-ES_tradnl" dirty="0" err="1" smtClean="0"/>
              <a:t>Is</a:t>
            </a:r>
            <a:r>
              <a:rPr lang="es-ES_tradnl" dirty="0" smtClean="0"/>
              <a:t> </a:t>
            </a:r>
            <a:r>
              <a:rPr lang="es-ES_tradnl" dirty="0" err="1" smtClean="0"/>
              <a:t>healthy</a:t>
            </a:r>
            <a:endParaRPr lang="es-ES_tradnl" dirty="0" smtClean="0"/>
          </a:p>
          <a:p>
            <a:r>
              <a:rPr lang="es-ES_tradnl" dirty="0" smtClean="0"/>
              <a:t>B) Has </a:t>
            </a:r>
            <a:r>
              <a:rPr lang="es-ES_tradnl" dirty="0" err="1" smtClean="0"/>
              <a:t>too</a:t>
            </a:r>
            <a:r>
              <a:rPr lang="es-ES_tradnl" dirty="0" smtClean="0"/>
              <a:t> </a:t>
            </a:r>
            <a:r>
              <a:rPr lang="es-ES_tradnl" dirty="0" err="1" smtClean="0"/>
              <a:t>much</a:t>
            </a:r>
            <a:r>
              <a:rPr lang="es-ES_tradnl" dirty="0" smtClean="0"/>
              <a:t> </a:t>
            </a:r>
            <a:r>
              <a:rPr lang="es-ES_tradnl" dirty="0" err="1" smtClean="0"/>
              <a:t>hemoglobin</a:t>
            </a:r>
            <a:r>
              <a:rPr lang="es-ES_tradnl" dirty="0" smtClean="0"/>
              <a:t> </a:t>
            </a:r>
          </a:p>
          <a:p>
            <a:r>
              <a:rPr lang="es-ES_tradnl" dirty="0" smtClean="0"/>
              <a:t>C) </a:t>
            </a:r>
            <a:r>
              <a:rPr lang="es-ES_tradnl" dirty="0" err="1" smtClean="0"/>
              <a:t>Is</a:t>
            </a:r>
            <a:r>
              <a:rPr lang="es-ES_tradnl" dirty="0" smtClean="0"/>
              <a:t> </a:t>
            </a:r>
            <a:r>
              <a:rPr lang="es-ES_tradnl" dirty="0" err="1" smtClean="0"/>
              <a:t>anemic</a:t>
            </a:r>
            <a:endParaRPr lang="es-ES_tradnl" dirty="0" smtClean="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137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457200"/>
            <a:ext cx="7848600" cy="1200328"/>
          </a:xfrm>
          <a:prstGeom prst="rect">
            <a:avLst/>
          </a:prstGeom>
          <a:noFill/>
        </p:spPr>
        <p:txBody>
          <a:bodyPr wrap="square" rtlCol="0">
            <a:spAutoFit/>
          </a:bodyPr>
          <a:lstStyle/>
          <a:p>
            <a:r>
              <a:rPr lang="es-ES_tradnl" dirty="0" err="1" smtClean="0"/>
              <a:t>Hematocrit</a:t>
            </a:r>
            <a:r>
              <a:rPr lang="es-ES_tradnl" dirty="0" smtClean="0"/>
              <a:t> can be </a:t>
            </a:r>
            <a:r>
              <a:rPr lang="es-ES_tradnl" dirty="0" err="1" smtClean="0"/>
              <a:t>used</a:t>
            </a:r>
            <a:r>
              <a:rPr lang="es-ES_tradnl" dirty="0" smtClean="0"/>
              <a:t> </a:t>
            </a:r>
            <a:r>
              <a:rPr lang="es-ES_tradnl" dirty="0" err="1" smtClean="0"/>
              <a:t>to</a:t>
            </a:r>
            <a:r>
              <a:rPr lang="es-ES_tradnl" dirty="0" smtClean="0"/>
              <a:t> </a:t>
            </a:r>
            <a:r>
              <a:rPr lang="es-ES_tradnl" dirty="0" err="1" smtClean="0"/>
              <a:t>measure</a:t>
            </a:r>
            <a:r>
              <a:rPr lang="es-ES_tradnl" dirty="0" smtClean="0"/>
              <a:t> </a:t>
            </a:r>
            <a:r>
              <a:rPr lang="es-ES_tradnl" dirty="0" err="1" smtClean="0"/>
              <a:t>the</a:t>
            </a:r>
            <a:r>
              <a:rPr lang="es-ES_tradnl" dirty="0" smtClean="0"/>
              <a:t> </a:t>
            </a:r>
            <a:r>
              <a:rPr lang="es-ES_tradnl" dirty="0" err="1" smtClean="0"/>
              <a:t>concentration</a:t>
            </a:r>
            <a:r>
              <a:rPr lang="es-ES_tradnl" dirty="0" smtClean="0"/>
              <a:t> </a:t>
            </a:r>
            <a:r>
              <a:rPr lang="es-ES_tradnl" dirty="0" err="1" smtClean="0"/>
              <a:t>of</a:t>
            </a:r>
            <a:r>
              <a:rPr lang="es-ES_tradnl" dirty="0" smtClean="0"/>
              <a:t> red </a:t>
            </a:r>
            <a:r>
              <a:rPr lang="es-ES_tradnl" dirty="0" err="1" smtClean="0"/>
              <a:t>blood</a:t>
            </a:r>
            <a:r>
              <a:rPr lang="es-ES_tradnl" dirty="0" smtClean="0"/>
              <a:t> </a:t>
            </a:r>
            <a:r>
              <a:rPr lang="es-ES_tradnl" dirty="0" err="1" smtClean="0"/>
              <a:t>cells</a:t>
            </a:r>
            <a:r>
              <a:rPr lang="es-ES_tradnl" dirty="0" smtClean="0"/>
              <a:t> </a:t>
            </a:r>
            <a:r>
              <a:rPr lang="es-ES_tradnl" dirty="0" err="1" smtClean="0"/>
              <a:t>and</a:t>
            </a:r>
            <a:r>
              <a:rPr lang="es-ES_tradnl" dirty="0" smtClean="0"/>
              <a:t> </a:t>
            </a:r>
            <a:r>
              <a:rPr lang="es-ES_tradnl" dirty="0" err="1" smtClean="0"/>
              <a:t>therefore</a:t>
            </a:r>
            <a:r>
              <a:rPr lang="es-ES_tradnl" dirty="0" smtClean="0"/>
              <a:t> </a:t>
            </a:r>
            <a:r>
              <a:rPr lang="es-ES_tradnl" dirty="0" err="1" smtClean="0"/>
              <a:t>to</a:t>
            </a:r>
            <a:r>
              <a:rPr lang="es-ES_tradnl" dirty="0" smtClean="0"/>
              <a:t> </a:t>
            </a:r>
            <a:r>
              <a:rPr lang="es-ES_tradnl" dirty="0" err="1" smtClean="0"/>
              <a:t>diagnose</a:t>
            </a:r>
            <a:r>
              <a:rPr lang="es-ES_tradnl" dirty="0" smtClean="0"/>
              <a:t> anemia (anemia </a:t>
            </a:r>
            <a:r>
              <a:rPr lang="es-ES_tradnl" dirty="0" err="1" smtClean="0"/>
              <a:t>means</a:t>
            </a:r>
            <a:r>
              <a:rPr lang="es-ES_tradnl" dirty="0" smtClean="0"/>
              <a:t> </a:t>
            </a:r>
            <a:r>
              <a:rPr lang="es-ES_tradnl" dirty="0" err="1" smtClean="0"/>
              <a:t>low</a:t>
            </a:r>
            <a:r>
              <a:rPr lang="es-ES_tradnl" dirty="0" smtClean="0"/>
              <a:t> </a:t>
            </a:r>
            <a:r>
              <a:rPr lang="es-ES_tradnl" dirty="0" err="1" smtClean="0"/>
              <a:t>content</a:t>
            </a:r>
            <a:r>
              <a:rPr lang="es-ES_tradnl" dirty="0" smtClean="0"/>
              <a:t> </a:t>
            </a:r>
            <a:r>
              <a:rPr lang="es-ES_tradnl" dirty="0" err="1" smtClean="0"/>
              <a:t>of</a:t>
            </a:r>
            <a:r>
              <a:rPr lang="es-ES_tradnl" dirty="0" smtClean="0"/>
              <a:t> </a:t>
            </a:r>
            <a:r>
              <a:rPr lang="es-ES_tradnl" dirty="0" err="1" smtClean="0"/>
              <a:t>hemoglobin</a:t>
            </a:r>
            <a:r>
              <a:rPr lang="es-ES_tradnl" dirty="0" smtClean="0"/>
              <a:t> in </a:t>
            </a:r>
            <a:r>
              <a:rPr lang="es-ES_tradnl" dirty="0" err="1" smtClean="0"/>
              <a:t>blood</a:t>
            </a:r>
            <a:r>
              <a:rPr lang="es-ES_tradnl" dirty="0" smtClean="0"/>
              <a:t>).</a:t>
            </a:r>
            <a:endParaRPr lang="es-ES_tradnl" dirty="0"/>
          </a:p>
        </p:txBody>
      </p:sp>
      <p:pic>
        <p:nvPicPr>
          <p:cNvPr id="3" name="Picture 2"/>
          <p:cNvPicPr>
            <a:picLocks noChangeAspect="1"/>
          </p:cNvPicPr>
          <p:nvPr/>
        </p:nvPicPr>
        <p:blipFill>
          <a:blip r:embed="rId2"/>
          <a:stretch>
            <a:fillRect/>
          </a:stretch>
        </p:blipFill>
        <p:spPr>
          <a:xfrm>
            <a:off x="2286000" y="1981200"/>
            <a:ext cx="4597400" cy="3835400"/>
          </a:xfrm>
          <a:prstGeom prst="rect">
            <a:avLst/>
          </a:prstGeom>
        </p:spPr>
      </p:pic>
      <p:sp>
        <p:nvSpPr>
          <p:cNvPr id="5" name="TextBox 4"/>
          <p:cNvSpPr txBox="1"/>
          <p:nvPr/>
        </p:nvSpPr>
        <p:spPr>
          <a:xfrm>
            <a:off x="31242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6" name="TextBox 5"/>
          <p:cNvSpPr txBox="1"/>
          <p:nvPr/>
        </p:nvSpPr>
        <p:spPr>
          <a:xfrm>
            <a:off x="228600" y="6096000"/>
            <a:ext cx="2569183" cy="461665"/>
          </a:xfrm>
          <a:prstGeom prst="rect">
            <a:avLst/>
          </a:prstGeom>
          <a:noFill/>
        </p:spPr>
        <p:txBody>
          <a:bodyPr wrap="none" rtlCol="0">
            <a:spAutoFit/>
          </a:bodyPr>
          <a:lstStyle/>
          <a:p>
            <a:r>
              <a:rPr lang="es-ES_tradnl" dirty="0" smtClean="0"/>
              <a:t>100(15/50)=30%</a:t>
            </a:r>
            <a:endParaRPr lang="es-ES_tradnl" dirty="0"/>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138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30" name="Picture 2" descr="FG16_07a"/>
          <p:cNvPicPr>
            <a:picLocks noChangeAspect="1" noChangeArrowheads="1"/>
          </p:cNvPicPr>
          <p:nvPr/>
        </p:nvPicPr>
        <p:blipFill>
          <a:blip r:embed="rId3"/>
          <a:srcRect/>
          <a:stretch>
            <a:fillRect/>
          </a:stretch>
        </p:blipFill>
        <p:spPr bwMode="auto">
          <a:xfrm>
            <a:off x="152400" y="0"/>
            <a:ext cx="5334000" cy="4013200"/>
          </a:xfrm>
          <a:prstGeom prst="rect">
            <a:avLst/>
          </a:prstGeom>
          <a:noFill/>
          <a:ln w="9525">
            <a:noFill/>
            <a:miter lim="800000"/>
            <a:headEnd/>
            <a:tailEnd/>
          </a:ln>
        </p:spPr>
      </p:pic>
      <p:sp>
        <p:nvSpPr>
          <p:cNvPr id="227331" name="Text Box 3"/>
          <p:cNvSpPr txBox="1">
            <a:spLocks noChangeArrowheads="1"/>
          </p:cNvSpPr>
          <p:nvPr/>
        </p:nvSpPr>
        <p:spPr bwMode="auto">
          <a:xfrm>
            <a:off x="6248400" y="381000"/>
            <a:ext cx="2057400" cy="2678113"/>
          </a:xfrm>
          <a:prstGeom prst="rect">
            <a:avLst/>
          </a:prstGeom>
          <a:noFill/>
          <a:ln w="9525">
            <a:noFill/>
            <a:miter lim="800000"/>
            <a:headEnd/>
            <a:tailEnd/>
          </a:ln>
        </p:spPr>
        <p:txBody>
          <a:bodyPr>
            <a:prstTxWarp prst="textNoShape">
              <a:avLst/>
            </a:prstTxWarp>
            <a:spAutoFit/>
          </a:bodyPr>
          <a:lstStyle/>
          <a:p>
            <a:r>
              <a:rPr lang="en-US" sz="2800" dirty="0">
                <a:latin typeface="Times New Roman" charset="0"/>
              </a:rPr>
              <a:t>In fetal</a:t>
            </a:r>
          </a:p>
          <a:p>
            <a:r>
              <a:rPr lang="en-US" sz="2800" dirty="0" err="1">
                <a:latin typeface="Times New Roman" charset="0"/>
              </a:rPr>
              <a:t>Hb</a:t>
            </a:r>
            <a:r>
              <a:rPr lang="en-US" sz="2800" dirty="0">
                <a:latin typeface="Times New Roman" charset="0"/>
              </a:rPr>
              <a:t> there are 2</a:t>
            </a:r>
            <a:r>
              <a:rPr lang="en-US" sz="2800" dirty="0" smtClean="0">
                <a:latin typeface="Times New Roman" charset="0"/>
              </a:rPr>
              <a:t> </a:t>
            </a:r>
            <a:r>
              <a:rPr lang="en-US" sz="2800" dirty="0" err="1" smtClean="0">
                <a:latin typeface="Symbol" charset="2"/>
              </a:rPr>
              <a:t>ϒ</a:t>
            </a:r>
            <a:r>
              <a:rPr lang="en-US" sz="2800" dirty="0" smtClean="0">
                <a:latin typeface="Times New Roman" charset="0"/>
              </a:rPr>
              <a:t> </a:t>
            </a:r>
            <a:r>
              <a:rPr lang="en-US" sz="2800" dirty="0">
                <a:latin typeface="Times New Roman" charset="0"/>
              </a:rPr>
              <a:t>chains instead of the</a:t>
            </a:r>
            <a:r>
              <a:rPr lang="en-US" sz="2800" dirty="0" smtClean="0">
                <a:latin typeface="Times New Roman" charset="0"/>
              </a:rPr>
              <a:t> </a:t>
            </a:r>
            <a:r>
              <a:rPr lang="en-US" sz="2800" dirty="0" err="1" smtClean="0">
                <a:latin typeface="Symbol" charset="2"/>
              </a:rPr>
              <a:t>β</a:t>
            </a:r>
            <a:r>
              <a:rPr lang="en-US" sz="2800" dirty="0" smtClean="0">
                <a:latin typeface="Symbol" charset="2"/>
              </a:rPr>
              <a:t> </a:t>
            </a:r>
            <a:r>
              <a:rPr lang="en-US" sz="2800" dirty="0">
                <a:latin typeface="Times New Roman" charset="0"/>
              </a:rPr>
              <a:t>chains of adults</a:t>
            </a:r>
          </a:p>
        </p:txBody>
      </p:sp>
      <p:sp>
        <p:nvSpPr>
          <p:cNvPr id="227332" name="Rectangle 4"/>
          <p:cNvSpPr>
            <a:spLocks noChangeArrowheads="1"/>
          </p:cNvSpPr>
          <p:nvPr/>
        </p:nvSpPr>
        <p:spPr bwMode="auto">
          <a:xfrm>
            <a:off x="457200" y="2667000"/>
            <a:ext cx="622236" cy="707886"/>
          </a:xfrm>
          <a:prstGeom prst="rect">
            <a:avLst/>
          </a:prstGeom>
          <a:solidFill>
            <a:schemeClr val="bg1"/>
          </a:solidFill>
          <a:ln w="9525">
            <a:noFill/>
            <a:miter lim="800000"/>
            <a:headEnd/>
            <a:tailEnd/>
          </a:ln>
        </p:spPr>
        <p:txBody>
          <a:bodyPr wrap="none">
            <a:prstTxWarp prst="textNoShape">
              <a:avLst/>
            </a:prstTxWarp>
            <a:spAutoFit/>
          </a:bodyPr>
          <a:lstStyle/>
          <a:p>
            <a:r>
              <a:rPr lang="en-US" sz="2000" dirty="0"/>
              <a:t>a</a:t>
            </a:r>
            <a:r>
              <a:rPr lang="en-US" sz="2000" dirty="0" smtClean="0"/>
              <a:t>=</a:t>
            </a:r>
            <a:r>
              <a:rPr lang="en-US" sz="2000" dirty="0" err="1" smtClean="0">
                <a:latin typeface="Symbol" charset="2"/>
              </a:rPr>
              <a:t>α</a:t>
            </a:r>
            <a:endParaRPr lang="en-US" sz="2000" dirty="0" smtClean="0">
              <a:latin typeface="Symbol" charset="2"/>
            </a:endParaRPr>
          </a:p>
          <a:p>
            <a:r>
              <a:rPr lang="en-US" sz="2000" dirty="0" err="1" smtClean="0"/>
              <a:t>b</a:t>
            </a:r>
            <a:r>
              <a:rPr lang="en-US" sz="2000" dirty="0" smtClean="0"/>
              <a:t>=</a:t>
            </a:r>
            <a:r>
              <a:rPr lang="en-US" sz="2000" dirty="0" err="1" smtClean="0">
                <a:latin typeface="Lucida Grande"/>
                <a:ea typeface="Lucida Grande"/>
                <a:cs typeface="Lucida Grande"/>
              </a:rPr>
              <a:t>β</a:t>
            </a:r>
            <a:endParaRPr lang="en-US" sz="2000" dirty="0">
              <a:solidFill>
                <a:srgbClr val="FFCC18"/>
              </a:solidFill>
            </a:endParaRPr>
          </a:p>
        </p:txBody>
      </p:sp>
      <p:pic>
        <p:nvPicPr>
          <p:cNvPr id="227333" name="Picture 5" descr="FG16_07b"/>
          <p:cNvPicPr>
            <a:picLocks noChangeAspect="1" noChangeArrowheads="1"/>
          </p:cNvPicPr>
          <p:nvPr/>
        </p:nvPicPr>
        <p:blipFill>
          <a:blip r:embed="rId4"/>
          <a:srcRect/>
          <a:stretch>
            <a:fillRect/>
          </a:stretch>
        </p:blipFill>
        <p:spPr bwMode="auto">
          <a:xfrm>
            <a:off x="4495800" y="3365500"/>
            <a:ext cx="4648200" cy="3492500"/>
          </a:xfrm>
          <a:prstGeom prst="rect">
            <a:avLst/>
          </a:prstGeom>
          <a:noFill/>
          <a:ln w="9525">
            <a:noFill/>
            <a:miter lim="800000"/>
            <a:headEnd/>
            <a:tailEnd/>
          </a:ln>
        </p:spPr>
      </p:pic>
      <p:sp>
        <p:nvSpPr>
          <p:cNvPr id="227334" name="Rectangle 6"/>
          <p:cNvSpPr>
            <a:spLocks noChangeArrowheads="1"/>
          </p:cNvSpPr>
          <p:nvPr/>
        </p:nvSpPr>
        <p:spPr bwMode="auto">
          <a:xfrm>
            <a:off x="0" y="4495800"/>
            <a:ext cx="5181600" cy="2308225"/>
          </a:xfrm>
          <a:prstGeom prst="rect">
            <a:avLst/>
          </a:prstGeom>
          <a:noFill/>
          <a:ln w="9525">
            <a:noFill/>
            <a:miter lim="800000"/>
            <a:headEnd/>
            <a:tailEnd/>
          </a:ln>
        </p:spPr>
        <p:txBody>
          <a:bodyPr>
            <a:prstTxWarp prst="textNoShape">
              <a:avLst/>
            </a:prstTxWarp>
            <a:spAutoFit/>
          </a:bodyPr>
          <a:lstStyle/>
          <a:p>
            <a:r>
              <a:rPr lang="en-US"/>
              <a:t>Hb is a tetramer. It has 4 polypeptide chains (2 alpha and 2 beta). Each chain has a heme group. Because Hb has a distinct color, it is called a </a:t>
            </a:r>
            <a:r>
              <a:rPr lang="en-US" b="1"/>
              <a:t>respiratory pigment</a:t>
            </a:r>
            <a:r>
              <a:rPr lang="en-US"/>
              <a:t>.</a:t>
            </a:r>
          </a:p>
        </p:txBody>
      </p:sp>
      <p:sp>
        <p:nvSpPr>
          <p:cNvPr id="7" name="TextBox 6"/>
          <p:cNvSpPr txBox="1"/>
          <p:nvPr/>
        </p:nvSpPr>
        <p:spPr>
          <a:xfrm>
            <a:off x="1524000" y="38862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8" name="Slide Number Placeholder 7"/>
          <p:cNvSpPr>
            <a:spLocks noGrp="1"/>
          </p:cNvSpPr>
          <p:nvPr>
            <p:ph type="sldNum" sz="quarter" idx="12"/>
          </p:nvPr>
        </p:nvSpPr>
        <p:spPr/>
        <p:txBody>
          <a:bodyPr/>
          <a:lstStyle/>
          <a:p>
            <a:pPr>
              <a:defRPr/>
            </a:pPr>
            <a:fld id="{59ECC4B8-00D0-2E49-8EF6-DB5B34B8BC13}" type="slidenum">
              <a:rPr lang="en-US" smtClean="0"/>
              <a:pPr>
                <a:defRPr/>
              </a:pPr>
              <a:t>139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378" name="Picture 2"/>
          <p:cNvPicPr>
            <a:picLocks noChangeAspect="1" noChangeArrowheads="1"/>
          </p:cNvPicPr>
          <p:nvPr/>
        </p:nvPicPr>
        <p:blipFill>
          <a:blip r:embed="rId3"/>
          <a:srcRect/>
          <a:stretch>
            <a:fillRect/>
          </a:stretch>
        </p:blipFill>
        <p:spPr bwMode="auto">
          <a:xfrm>
            <a:off x="304800" y="0"/>
            <a:ext cx="7696200" cy="3154363"/>
          </a:xfrm>
          <a:prstGeom prst="rect">
            <a:avLst/>
          </a:prstGeom>
          <a:noFill/>
          <a:ln w="9525">
            <a:noFill/>
            <a:miter lim="800000"/>
            <a:headEnd/>
            <a:tailEnd/>
          </a:ln>
        </p:spPr>
      </p:pic>
      <p:sp>
        <p:nvSpPr>
          <p:cNvPr id="229379" name="Rectangle 3"/>
          <p:cNvSpPr>
            <a:spLocks noChangeArrowheads="1"/>
          </p:cNvSpPr>
          <p:nvPr/>
        </p:nvSpPr>
        <p:spPr bwMode="auto">
          <a:xfrm>
            <a:off x="914400" y="3200400"/>
            <a:ext cx="7075488" cy="457200"/>
          </a:xfrm>
          <a:prstGeom prst="rect">
            <a:avLst/>
          </a:prstGeom>
          <a:noFill/>
          <a:ln w="9525">
            <a:noFill/>
            <a:miter lim="800000"/>
            <a:headEnd/>
            <a:tailEnd/>
          </a:ln>
        </p:spPr>
        <p:txBody>
          <a:bodyPr wrap="none">
            <a:prstTxWarp prst="textNoShape">
              <a:avLst/>
            </a:prstTxWarp>
            <a:spAutoFit/>
          </a:bodyPr>
          <a:lstStyle/>
          <a:p>
            <a:r>
              <a:rPr lang="en-US"/>
              <a:t>Each molecule of hemoglobin can bind 4 oxygens.</a:t>
            </a:r>
          </a:p>
        </p:txBody>
      </p:sp>
      <p:sp>
        <p:nvSpPr>
          <p:cNvPr id="229380" name="Rectangle 4"/>
          <p:cNvSpPr>
            <a:spLocks noChangeArrowheads="1"/>
          </p:cNvSpPr>
          <p:nvPr/>
        </p:nvSpPr>
        <p:spPr bwMode="auto">
          <a:xfrm>
            <a:off x="0" y="3886200"/>
            <a:ext cx="8866188" cy="1938338"/>
          </a:xfrm>
          <a:prstGeom prst="rect">
            <a:avLst/>
          </a:prstGeom>
          <a:noFill/>
          <a:ln w="9525">
            <a:noFill/>
            <a:miter lim="800000"/>
            <a:headEnd/>
            <a:tailEnd/>
          </a:ln>
        </p:spPr>
        <p:txBody>
          <a:bodyPr>
            <a:prstTxWarp prst="textNoShape">
              <a:avLst/>
            </a:prstTxWarp>
            <a:spAutoFit/>
          </a:bodyPr>
          <a:lstStyle/>
          <a:p>
            <a:r>
              <a:rPr lang="en-US"/>
              <a:t>Each gram of Hb can bind 1.4 ml of oxygen. Each liter of human blood has 150 g of Hb. Therefore each liter of human blood can hold:</a:t>
            </a:r>
          </a:p>
          <a:p>
            <a:endParaRPr lang="en-US"/>
          </a:p>
          <a:p>
            <a:r>
              <a:rPr lang="en-US"/>
              <a:t>1.4 (ml/gram)x150 g/liter = 210 ml of O2/liter of blood.</a:t>
            </a:r>
          </a:p>
          <a:p>
            <a:endParaRPr lang="en-US"/>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140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426" name="Picture 2" descr="FG17_20b"/>
          <p:cNvPicPr>
            <a:picLocks noChangeAspect="1" noChangeArrowheads="1"/>
          </p:cNvPicPr>
          <p:nvPr/>
        </p:nvPicPr>
        <p:blipFill>
          <a:blip r:embed="rId3"/>
          <a:srcRect/>
          <a:stretch>
            <a:fillRect/>
          </a:stretch>
        </p:blipFill>
        <p:spPr bwMode="auto">
          <a:xfrm>
            <a:off x="2057400" y="0"/>
            <a:ext cx="9220200" cy="6916738"/>
          </a:xfrm>
          <a:prstGeom prst="rect">
            <a:avLst/>
          </a:prstGeom>
          <a:noFill/>
          <a:ln w="9525">
            <a:noFill/>
            <a:miter lim="800000"/>
            <a:headEnd/>
            <a:tailEnd/>
          </a:ln>
        </p:spPr>
      </p:pic>
      <p:sp>
        <p:nvSpPr>
          <p:cNvPr id="231427" name="Rectangle 3"/>
          <p:cNvSpPr>
            <a:spLocks noChangeArrowheads="1"/>
          </p:cNvSpPr>
          <p:nvPr/>
        </p:nvSpPr>
        <p:spPr bwMode="auto">
          <a:xfrm>
            <a:off x="2774950" y="6197600"/>
            <a:ext cx="184150" cy="579438"/>
          </a:xfrm>
          <a:prstGeom prst="rect">
            <a:avLst/>
          </a:prstGeom>
          <a:noFill/>
          <a:ln w="9525">
            <a:noFill/>
            <a:miter lim="800000"/>
            <a:headEnd/>
            <a:tailEnd/>
          </a:ln>
        </p:spPr>
        <p:txBody>
          <a:bodyPr wrap="none">
            <a:prstTxWarp prst="textNoShape">
              <a:avLst/>
            </a:prstTxWarp>
            <a:spAutoFit/>
          </a:bodyPr>
          <a:lstStyle/>
          <a:p>
            <a:endParaRPr lang="es-ES_tradnl" sz="3200">
              <a:solidFill>
                <a:srgbClr val="FFCC18"/>
              </a:solidFill>
            </a:endParaRPr>
          </a:p>
        </p:txBody>
      </p:sp>
      <p:sp>
        <p:nvSpPr>
          <p:cNvPr id="231428" name="Rectangle 4"/>
          <p:cNvSpPr>
            <a:spLocks noChangeArrowheads="1"/>
          </p:cNvSpPr>
          <p:nvPr/>
        </p:nvSpPr>
        <p:spPr bwMode="auto">
          <a:xfrm>
            <a:off x="0" y="3581400"/>
            <a:ext cx="4953000" cy="1552575"/>
          </a:xfrm>
          <a:prstGeom prst="rect">
            <a:avLst/>
          </a:prstGeom>
          <a:noFill/>
          <a:ln w="9525">
            <a:noFill/>
            <a:miter lim="800000"/>
            <a:headEnd/>
            <a:tailEnd/>
          </a:ln>
        </p:spPr>
        <p:txBody>
          <a:bodyPr>
            <a:prstTxWarp prst="textNoShape">
              <a:avLst/>
            </a:prstTxWarp>
            <a:spAutoFit/>
          </a:bodyPr>
          <a:lstStyle/>
          <a:p>
            <a:r>
              <a:rPr lang="en-US"/>
              <a:t>Oxygen in blood is in 2 forms: 1) in simple solution, 2) bound to hemoglobin (most O</a:t>
            </a:r>
            <a:r>
              <a:rPr lang="en-US" baseline="-25000"/>
              <a:t>2</a:t>
            </a:r>
            <a:r>
              <a:rPr lang="en-US"/>
              <a:t> in blood is bound to hemoglobin!)</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141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ChangeArrowheads="1"/>
          </p:cNvSpPr>
          <p:nvPr/>
        </p:nvSpPr>
        <p:spPr bwMode="auto">
          <a:xfrm>
            <a:off x="2590800" y="304800"/>
            <a:ext cx="4130675" cy="457200"/>
          </a:xfrm>
          <a:prstGeom prst="rect">
            <a:avLst/>
          </a:prstGeom>
          <a:noFill/>
          <a:ln w="9525">
            <a:noFill/>
            <a:miter lim="800000"/>
            <a:headEnd/>
            <a:tailEnd/>
          </a:ln>
        </p:spPr>
        <p:txBody>
          <a:bodyPr wrap="none">
            <a:prstTxWarp prst="textNoShape">
              <a:avLst/>
            </a:prstTxWarp>
            <a:spAutoFit/>
          </a:bodyPr>
          <a:lstStyle/>
          <a:p>
            <a:r>
              <a:rPr lang="en-US"/>
              <a:t>Other respiratory pigments</a:t>
            </a:r>
          </a:p>
        </p:txBody>
      </p:sp>
      <p:sp>
        <p:nvSpPr>
          <p:cNvPr id="233475" name="Rectangle 3"/>
          <p:cNvSpPr>
            <a:spLocks noChangeArrowheads="1"/>
          </p:cNvSpPr>
          <p:nvPr/>
        </p:nvSpPr>
        <p:spPr bwMode="auto">
          <a:xfrm>
            <a:off x="228600" y="1143000"/>
            <a:ext cx="6742113" cy="4664075"/>
          </a:xfrm>
          <a:prstGeom prst="rect">
            <a:avLst/>
          </a:prstGeom>
          <a:noFill/>
          <a:ln w="9525">
            <a:noFill/>
            <a:miter lim="800000"/>
            <a:headEnd/>
            <a:tailEnd/>
          </a:ln>
        </p:spPr>
        <p:txBody>
          <a:bodyPr wrap="none">
            <a:prstTxWarp prst="textNoShape">
              <a:avLst/>
            </a:prstTxWarp>
            <a:spAutoFit/>
          </a:bodyPr>
          <a:lstStyle/>
          <a:p>
            <a:r>
              <a:rPr lang="en-US" sz="2000"/>
              <a:t>Pigment		Metal          		Taxa</a:t>
            </a:r>
          </a:p>
          <a:p>
            <a:r>
              <a:rPr lang="en-US" sz="2000"/>
              <a:t>_________________________________________</a:t>
            </a:r>
          </a:p>
          <a:p>
            <a:endParaRPr lang="en-US" sz="2000"/>
          </a:p>
          <a:p>
            <a:r>
              <a:rPr lang="en-US" sz="2000"/>
              <a:t>Hemocyanin	 	Copper		some arthropods</a:t>
            </a:r>
          </a:p>
          <a:p>
            <a:r>
              <a:rPr lang="en-US" sz="2000"/>
              <a:t>(colorless -&gt;blue) 			and mollusks</a:t>
            </a:r>
          </a:p>
          <a:p>
            <a:endParaRPr lang="en-US" sz="2000"/>
          </a:p>
          <a:p>
            <a:endParaRPr lang="en-US" sz="2000"/>
          </a:p>
          <a:p>
            <a:endParaRPr lang="en-US" sz="2000"/>
          </a:p>
          <a:p>
            <a:r>
              <a:rPr lang="en-US" sz="2000"/>
              <a:t>Hemerythrin		Iron		brachiopods</a:t>
            </a:r>
          </a:p>
          <a:p>
            <a:endParaRPr lang="en-US" sz="2000"/>
          </a:p>
          <a:p>
            <a:endParaRPr lang="en-US" sz="2000"/>
          </a:p>
          <a:p>
            <a:endParaRPr lang="en-US" sz="2000"/>
          </a:p>
          <a:p>
            <a:endParaRPr lang="en-US" sz="2000"/>
          </a:p>
          <a:p>
            <a:r>
              <a:rPr lang="en-US" sz="2000"/>
              <a:t>Chlorocruonin		Iron		Annelids</a:t>
            </a:r>
          </a:p>
          <a:p>
            <a:r>
              <a:rPr lang="en-US" sz="2000"/>
              <a:t>(green-&gt; red)</a:t>
            </a:r>
          </a:p>
        </p:txBody>
      </p:sp>
      <p:pic>
        <p:nvPicPr>
          <p:cNvPr id="233476" name="Picture 4"/>
          <p:cNvPicPr>
            <a:picLocks noChangeAspect="1" noChangeArrowheads="1"/>
          </p:cNvPicPr>
          <p:nvPr/>
        </p:nvPicPr>
        <p:blipFill>
          <a:blip r:embed="rId3"/>
          <a:srcRect/>
          <a:stretch>
            <a:fillRect/>
          </a:stretch>
        </p:blipFill>
        <p:spPr bwMode="auto">
          <a:xfrm>
            <a:off x="6934200" y="1905000"/>
            <a:ext cx="1828800" cy="1289050"/>
          </a:xfrm>
          <a:prstGeom prst="rect">
            <a:avLst/>
          </a:prstGeom>
          <a:noFill/>
          <a:ln w="9525">
            <a:noFill/>
            <a:miter lim="800000"/>
            <a:headEnd/>
            <a:tailEnd/>
          </a:ln>
        </p:spPr>
      </p:pic>
      <p:pic>
        <p:nvPicPr>
          <p:cNvPr id="233477" name="Picture 5"/>
          <p:cNvPicPr>
            <a:picLocks noChangeAspect="1" noChangeArrowheads="1"/>
          </p:cNvPicPr>
          <p:nvPr/>
        </p:nvPicPr>
        <p:blipFill>
          <a:blip r:embed="rId4"/>
          <a:srcRect/>
          <a:stretch>
            <a:fillRect/>
          </a:stretch>
        </p:blipFill>
        <p:spPr bwMode="auto">
          <a:xfrm>
            <a:off x="6324600" y="5105400"/>
            <a:ext cx="1441450" cy="1524000"/>
          </a:xfrm>
          <a:prstGeom prst="rect">
            <a:avLst/>
          </a:prstGeom>
          <a:noFill/>
          <a:ln w="9525">
            <a:noFill/>
            <a:miter lim="800000"/>
            <a:headEnd/>
            <a:tailEnd/>
          </a:ln>
        </p:spPr>
      </p:pic>
      <p:pic>
        <p:nvPicPr>
          <p:cNvPr id="233478" name="Picture 6"/>
          <p:cNvPicPr>
            <a:picLocks noChangeAspect="1" noChangeArrowheads="1"/>
          </p:cNvPicPr>
          <p:nvPr/>
        </p:nvPicPr>
        <p:blipFill>
          <a:blip r:embed="rId5"/>
          <a:srcRect/>
          <a:stretch>
            <a:fillRect/>
          </a:stretch>
        </p:blipFill>
        <p:spPr bwMode="auto">
          <a:xfrm>
            <a:off x="6629400" y="3429000"/>
            <a:ext cx="1519238" cy="1524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142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2" name="Picture 2"/>
          <p:cNvPicPr>
            <a:picLocks noChangeAspect="1" noChangeArrowheads="1"/>
          </p:cNvPicPr>
          <p:nvPr/>
        </p:nvPicPr>
        <p:blipFill>
          <a:blip r:embed="rId3"/>
          <a:srcRect/>
          <a:stretch>
            <a:fillRect/>
          </a:stretch>
        </p:blipFill>
        <p:spPr bwMode="auto">
          <a:xfrm>
            <a:off x="2438400" y="0"/>
            <a:ext cx="6172200" cy="6858000"/>
          </a:xfrm>
          <a:prstGeom prst="rect">
            <a:avLst/>
          </a:prstGeom>
          <a:noFill/>
          <a:ln w="9525">
            <a:noFill/>
            <a:miter lim="800000"/>
            <a:headEnd/>
            <a:tailEnd/>
          </a:ln>
        </p:spPr>
      </p:pic>
      <p:sp>
        <p:nvSpPr>
          <p:cNvPr id="235523" name="Rectangle 3"/>
          <p:cNvSpPr>
            <a:spLocks noChangeArrowheads="1"/>
          </p:cNvSpPr>
          <p:nvPr/>
        </p:nvSpPr>
        <p:spPr bwMode="auto">
          <a:xfrm>
            <a:off x="1752600" y="6553200"/>
            <a:ext cx="6858000" cy="304800"/>
          </a:xfrm>
          <a:prstGeom prst="rect">
            <a:avLst/>
          </a:prstGeom>
          <a:solidFill>
            <a:schemeClr val="bg1"/>
          </a:solidFill>
          <a:ln w="9525">
            <a:solidFill>
              <a:schemeClr val="bg1"/>
            </a:solidFill>
            <a:miter lim="800000"/>
            <a:headEnd/>
            <a:tailEnd/>
          </a:ln>
        </p:spPr>
        <p:txBody>
          <a:bodyPr wrap="none" anchor="ctr">
            <a:prstTxWarp prst="textNoShape">
              <a:avLst/>
            </a:prstTxWarp>
          </a:bodyPr>
          <a:lstStyle/>
          <a:p>
            <a:endParaRPr lang="es-ES_tradnl"/>
          </a:p>
        </p:txBody>
      </p:sp>
      <p:sp>
        <p:nvSpPr>
          <p:cNvPr id="235524" name="Rectangle 3"/>
          <p:cNvSpPr>
            <a:spLocks noChangeArrowheads="1"/>
          </p:cNvSpPr>
          <p:nvPr/>
        </p:nvSpPr>
        <p:spPr bwMode="auto">
          <a:xfrm>
            <a:off x="2514600" y="3429000"/>
            <a:ext cx="1874838" cy="461963"/>
          </a:xfrm>
          <a:prstGeom prst="rect">
            <a:avLst/>
          </a:prstGeom>
          <a:noFill/>
          <a:ln w="9525">
            <a:noFill/>
            <a:miter lim="800000"/>
            <a:headEnd/>
            <a:tailEnd/>
          </a:ln>
        </p:spPr>
        <p:txBody>
          <a:bodyPr wrap="none">
            <a:prstTxWarp prst="textNoShape">
              <a:avLst/>
            </a:prstTxWarp>
            <a:spAutoFit/>
          </a:bodyPr>
          <a:lstStyle/>
          <a:p>
            <a:r>
              <a:rPr lang="en-US"/>
              <a:t>Hemocyanin</a:t>
            </a:r>
          </a:p>
        </p:txBody>
      </p:sp>
      <p:sp>
        <p:nvSpPr>
          <p:cNvPr id="235525" name="Rectangle 4"/>
          <p:cNvSpPr>
            <a:spLocks noChangeArrowheads="1"/>
          </p:cNvSpPr>
          <p:nvPr/>
        </p:nvSpPr>
        <p:spPr bwMode="auto">
          <a:xfrm>
            <a:off x="5943600" y="4419600"/>
            <a:ext cx="1830388" cy="461963"/>
          </a:xfrm>
          <a:prstGeom prst="rect">
            <a:avLst/>
          </a:prstGeom>
          <a:noFill/>
          <a:ln w="9525">
            <a:noFill/>
            <a:miter lim="800000"/>
            <a:headEnd/>
            <a:tailEnd/>
          </a:ln>
        </p:spPr>
        <p:txBody>
          <a:bodyPr wrap="none">
            <a:prstTxWarp prst="textNoShape">
              <a:avLst/>
            </a:prstTxWarp>
            <a:spAutoFit/>
          </a:bodyPr>
          <a:lstStyle/>
          <a:p>
            <a:r>
              <a:rPr lang="en-US"/>
              <a:t>Hemoglobin</a:t>
            </a:r>
          </a:p>
        </p:txBody>
      </p:sp>
      <p:sp>
        <p:nvSpPr>
          <p:cNvPr id="235526" name="Rectangle 6"/>
          <p:cNvSpPr>
            <a:spLocks noChangeArrowheads="1"/>
          </p:cNvSpPr>
          <p:nvPr/>
        </p:nvSpPr>
        <p:spPr bwMode="auto">
          <a:xfrm>
            <a:off x="228600" y="457200"/>
            <a:ext cx="2286000" cy="1570038"/>
          </a:xfrm>
          <a:prstGeom prst="rect">
            <a:avLst/>
          </a:prstGeom>
          <a:noFill/>
          <a:ln w="9525">
            <a:noFill/>
            <a:miter lim="800000"/>
            <a:headEnd/>
            <a:tailEnd/>
          </a:ln>
        </p:spPr>
        <p:txBody>
          <a:bodyPr>
            <a:prstTxWarp prst="textNoShape">
              <a:avLst/>
            </a:prstTxWarp>
            <a:spAutoFit/>
          </a:bodyPr>
          <a:lstStyle/>
          <a:p>
            <a:r>
              <a:rPr lang="en-US"/>
              <a:t>Where does the term “blue blood” come from?</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143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ChangeArrowheads="1"/>
          </p:cNvSpPr>
          <p:nvPr/>
        </p:nvSpPr>
        <p:spPr bwMode="auto">
          <a:xfrm>
            <a:off x="304800" y="228600"/>
            <a:ext cx="8382000" cy="2468563"/>
          </a:xfrm>
          <a:prstGeom prst="rect">
            <a:avLst/>
          </a:prstGeom>
          <a:noFill/>
          <a:ln w="9525">
            <a:noFill/>
            <a:miter lim="800000"/>
            <a:headEnd/>
            <a:tailEnd/>
          </a:ln>
        </p:spPr>
        <p:txBody>
          <a:bodyPr>
            <a:prstTxWarp prst="textNoShape">
              <a:avLst/>
            </a:prstTxWarp>
            <a:spAutoFit/>
          </a:bodyPr>
          <a:lstStyle/>
          <a:p>
            <a:endParaRPr lang="en-US" sz="2000"/>
          </a:p>
          <a:p>
            <a:endParaRPr lang="en-US" sz="2000"/>
          </a:p>
          <a:p>
            <a:r>
              <a:rPr lang="en-US" sz="3200"/>
              <a:t>How come there are Antarctic fish (fam: Nothotenioidea, rockcods) with no respiratory pigments?</a:t>
            </a:r>
            <a:endParaRPr lang="en-US" sz="2000"/>
          </a:p>
          <a:p>
            <a:endParaRPr lang="en-US" sz="2000"/>
          </a:p>
        </p:txBody>
      </p:sp>
      <p:sp>
        <p:nvSpPr>
          <p:cNvPr id="237571" name="Rectangle 3"/>
          <p:cNvSpPr>
            <a:spLocks noChangeArrowheads="1"/>
          </p:cNvSpPr>
          <p:nvPr/>
        </p:nvSpPr>
        <p:spPr bwMode="auto">
          <a:xfrm>
            <a:off x="2316163" y="339725"/>
            <a:ext cx="184150" cy="1006475"/>
          </a:xfrm>
          <a:prstGeom prst="rect">
            <a:avLst/>
          </a:prstGeom>
          <a:noFill/>
          <a:ln w="9525">
            <a:noFill/>
            <a:miter lim="800000"/>
            <a:headEnd/>
            <a:tailEnd/>
          </a:ln>
        </p:spPr>
        <p:txBody>
          <a:bodyPr wrap="none">
            <a:prstTxWarp prst="textNoShape">
              <a:avLst/>
            </a:prstTxWarp>
            <a:spAutoFit/>
          </a:bodyPr>
          <a:lstStyle/>
          <a:p>
            <a:endParaRPr lang="en-US" sz="2000">
              <a:solidFill>
                <a:srgbClr val="FFCC18"/>
              </a:solidFill>
            </a:endParaRPr>
          </a:p>
          <a:p>
            <a:endParaRPr lang="en-US" sz="2000">
              <a:solidFill>
                <a:srgbClr val="FFCC18"/>
              </a:solidFill>
            </a:endParaRPr>
          </a:p>
          <a:p>
            <a:endParaRPr lang="en-US" sz="2000">
              <a:solidFill>
                <a:srgbClr val="FFCC18"/>
              </a:solidFill>
            </a:endParaRPr>
          </a:p>
        </p:txBody>
      </p:sp>
      <p:sp>
        <p:nvSpPr>
          <p:cNvPr id="237572" name="Rectangle 4"/>
          <p:cNvSpPr>
            <a:spLocks noChangeArrowheads="1"/>
          </p:cNvSpPr>
          <p:nvPr/>
        </p:nvSpPr>
        <p:spPr bwMode="auto">
          <a:xfrm>
            <a:off x="6588125" y="3048000"/>
            <a:ext cx="2555875" cy="336550"/>
          </a:xfrm>
          <a:prstGeom prst="rect">
            <a:avLst/>
          </a:prstGeom>
          <a:noFill/>
          <a:ln w="9525">
            <a:noFill/>
            <a:miter lim="800000"/>
            <a:headEnd/>
            <a:tailEnd/>
          </a:ln>
        </p:spPr>
        <p:txBody>
          <a:bodyPr>
            <a:prstTxWarp prst="textNoShape">
              <a:avLst/>
            </a:prstTxWarp>
            <a:spAutoFit/>
          </a:bodyPr>
          <a:lstStyle/>
          <a:p>
            <a:r>
              <a:rPr lang="en-US" sz="1600" i="1"/>
              <a:t>Treamtus loennbergii</a:t>
            </a:r>
          </a:p>
        </p:txBody>
      </p:sp>
      <p:sp>
        <p:nvSpPr>
          <p:cNvPr id="237573" name="Rectangle 5"/>
          <p:cNvSpPr>
            <a:spLocks noChangeArrowheads="1"/>
          </p:cNvSpPr>
          <p:nvPr/>
        </p:nvSpPr>
        <p:spPr bwMode="auto">
          <a:xfrm>
            <a:off x="228600" y="3886200"/>
            <a:ext cx="2516188" cy="336550"/>
          </a:xfrm>
          <a:prstGeom prst="rect">
            <a:avLst/>
          </a:prstGeom>
          <a:noFill/>
          <a:ln w="9525">
            <a:noFill/>
            <a:miter lim="800000"/>
            <a:headEnd/>
            <a:tailEnd/>
          </a:ln>
        </p:spPr>
        <p:txBody>
          <a:bodyPr wrap="none">
            <a:prstTxWarp prst="textNoShape">
              <a:avLst/>
            </a:prstTxWarp>
            <a:spAutoFit/>
          </a:bodyPr>
          <a:lstStyle/>
          <a:p>
            <a:r>
              <a:rPr lang="en-US" sz="1600" i="1"/>
              <a:t>Tremathomus bernacchii</a:t>
            </a:r>
            <a:endParaRPr lang="en-US" sz="2000"/>
          </a:p>
        </p:txBody>
      </p:sp>
      <p:sp>
        <p:nvSpPr>
          <p:cNvPr id="219142" name="Rectangle 6"/>
          <p:cNvSpPr>
            <a:spLocks noChangeArrowheads="1"/>
          </p:cNvSpPr>
          <p:nvPr/>
        </p:nvSpPr>
        <p:spPr bwMode="auto">
          <a:xfrm>
            <a:off x="3505200" y="4495800"/>
            <a:ext cx="2497138" cy="701675"/>
          </a:xfrm>
          <a:prstGeom prst="rect">
            <a:avLst/>
          </a:prstGeom>
          <a:noFill/>
          <a:ln w="9525">
            <a:noFill/>
            <a:miter lim="800000"/>
            <a:headEnd/>
            <a:tailEnd/>
          </a:ln>
        </p:spPr>
        <p:txBody>
          <a:bodyPr wrap="none">
            <a:prstTxWarp prst="textNoShape">
              <a:avLst/>
            </a:prstTxWarp>
            <a:spAutoFit/>
          </a:bodyPr>
          <a:lstStyle/>
          <a:p>
            <a:pPr marL="457200" indent="-457200">
              <a:buFont typeface="Times" charset="0"/>
              <a:buAutoNum type="arabicParenR"/>
            </a:pPr>
            <a:r>
              <a:rPr lang="en-US" sz="2000"/>
              <a:t>Cold water</a:t>
            </a:r>
          </a:p>
          <a:p>
            <a:pPr marL="457200" indent="-457200">
              <a:buFont typeface="Times" charset="0"/>
              <a:buAutoNum type="arabicParenR"/>
            </a:pPr>
            <a:r>
              <a:rPr lang="en-US" sz="2000"/>
              <a:t>Low metabolism</a:t>
            </a:r>
          </a:p>
        </p:txBody>
      </p:sp>
      <p:pic>
        <p:nvPicPr>
          <p:cNvPr id="237575" name="Picture 7"/>
          <p:cNvPicPr>
            <a:picLocks noChangeAspect="1" noChangeArrowheads="1"/>
          </p:cNvPicPr>
          <p:nvPr/>
        </p:nvPicPr>
        <p:blipFill>
          <a:blip r:embed="rId3"/>
          <a:srcRect/>
          <a:stretch>
            <a:fillRect/>
          </a:stretch>
        </p:blipFill>
        <p:spPr bwMode="auto">
          <a:xfrm>
            <a:off x="6235700" y="3352800"/>
            <a:ext cx="2908300" cy="3505200"/>
          </a:xfrm>
          <a:prstGeom prst="rect">
            <a:avLst/>
          </a:prstGeom>
          <a:noFill/>
          <a:ln w="9525">
            <a:noFill/>
            <a:miter lim="800000"/>
            <a:headEnd/>
            <a:tailEnd/>
          </a:ln>
        </p:spPr>
      </p:pic>
      <p:pic>
        <p:nvPicPr>
          <p:cNvPr id="237576" name="Picture 8"/>
          <p:cNvPicPr>
            <a:picLocks noChangeAspect="1" noChangeArrowheads="1"/>
          </p:cNvPicPr>
          <p:nvPr/>
        </p:nvPicPr>
        <p:blipFill>
          <a:blip r:embed="rId4"/>
          <a:srcRect/>
          <a:stretch>
            <a:fillRect/>
          </a:stretch>
        </p:blipFill>
        <p:spPr bwMode="auto">
          <a:xfrm>
            <a:off x="0" y="4343400"/>
            <a:ext cx="3276600" cy="23114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144</a:t>
            </a:fld>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91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914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42" grpId="0" build="p" autoUpdateAnimBg="0"/>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descr="FG17_20b"/>
          <p:cNvPicPr>
            <a:picLocks noChangeAspect="1" noChangeArrowheads="1"/>
          </p:cNvPicPr>
          <p:nvPr/>
        </p:nvPicPr>
        <p:blipFill>
          <a:blip r:embed="rId3"/>
          <a:srcRect/>
          <a:stretch>
            <a:fillRect/>
          </a:stretch>
        </p:blipFill>
        <p:spPr bwMode="auto">
          <a:xfrm>
            <a:off x="838200" y="0"/>
            <a:ext cx="7467600" cy="5602288"/>
          </a:xfrm>
          <a:prstGeom prst="rect">
            <a:avLst/>
          </a:prstGeom>
          <a:noFill/>
          <a:ln w="9525">
            <a:noFill/>
            <a:miter lim="800000"/>
            <a:headEnd/>
            <a:tailEnd/>
          </a:ln>
        </p:spPr>
      </p:pic>
      <p:sp>
        <p:nvSpPr>
          <p:cNvPr id="239619" name="Rectangle 3"/>
          <p:cNvSpPr>
            <a:spLocks noChangeArrowheads="1"/>
          </p:cNvSpPr>
          <p:nvPr/>
        </p:nvSpPr>
        <p:spPr bwMode="auto">
          <a:xfrm>
            <a:off x="2774950" y="6197600"/>
            <a:ext cx="184150" cy="579438"/>
          </a:xfrm>
          <a:prstGeom prst="rect">
            <a:avLst/>
          </a:prstGeom>
          <a:noFill/>
          <a:ln w="9525">
            <a:noFill/>
            <a:miter lim="800000"/>
            <a:headEnd/>
            <a:tailEnd/>
          </a:ln>
        </p:spPr>
        <p:txBody>
          <a:bodyPr wrap="none">
            <a:prstTxWarp prst="textNoShape">
              <a:avLst/>
            </a:prstTxWarp>
            <a:spAutoFit/>
          </a:bodyPr>
          <a:lstStyle/>
          <a:p>
            <a:endParaRPr lang="es-ES_tradnl" sz="3200">
              <a:solidFill>
                <a:srgbClr val="FFCC18"/>
              </a:solidFill>
            </a:endParaRPr>
          </a:p>
        </p:txBody>
      </p:sp>
      <p:sp>
        <p:nvSpPr>
          <p:cNvPr id="239620" name="Rectangle 4"/>
          <p:cNvSpPr>
            <a:spLocks noChangeArrowheads="1"/>
          </p:cNvSpPr>
          <p:nvPr/>
        </p:nvSpPr>
        <p:spPr bwMode="auto">
          <a:xfrm>
            <a:off x="0" y="5562600"/>
            <a:ext cx="9144000" cy="822325"/>
          </a:xfrm>
          <a:prstGeom prst="rect">
            <a:avLst/>
          </a:prstGeom>
          <a:noFill/>
          <a:ln w="9525">
            <a:noFill/>
            <a:miter lim="800000"/>
            <a:headEnd/>
            <a:tailEnd/>
          </a:ln>
        </p:spPr>
        <p:txBody>
          <a:bodyPr>
            <a:prstTxWarp prst="textNoShape">
              <a:avLst/>
            </a:prstTxWarp>
            <a:spAutoFit/>
          </a:bodyPr>
          <a:lstStyle/>
          <a:p>
            <a:r>
              <a:rPr lang="en-US"/>
              <a:t>Oxygen in blood is in 2 forms: 1) in simple solution, 2) bound to hemoglobin (most O</a:t>
            </a:r>
            <a:r>
              <a:rPr lang="en-US" baseline="-25000"/>
              <a:t>2</a:t>
            </a:r>
            <a:r>
              <a:rPr lang="en-US"/>
              <a:t> in blood is bound to hemoglobin!)</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145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241667" name="Rectangle 3"/>
          <p:cNvSpPr>
            <a:spLocks noChangeArrowheads="1"/>
          </p:cNvSpPr>
          <p:nvPr/>
        </p:nvSpPr>
        <p:spPr bwMode="auto">
          <a:xfrm>
            <a:off x="0" y="685800"/>
            <a:ext cx="8610600" cy="264795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Only a very small amount of oxygen in blood is in simple solution.</a:t>
            </a:r>
          </a:p>
          <a:p>
            <a:pPr marL="457200" indent="-457200">
              <a:buFont typeface="Times" charset="0"/>
              <a:buAutoNum type="arabicParenR"/>
            </a:pPr>
            <a:r>
              <a:rPr lang="en-US"/>
              <a:t>Most is bound to hemoglobin.</a:t>
            </a:r>
          </a:p>
          <a:p>
            <a:pPr marL="457200" indent="-457200">
              <a:buFont typeface="Times" charset="0"/>
              <a:buAutoNum type="arabicParenR"/>
            </a:pPr>
            <a:r>
              <a:rPr lang="en-US"/>
              <a:t>The hemoglobin molecule has two alpha and two beta chains. Oxygen binds to the heme (iron-containing) group contained in each of these chains.</a:t>
            </a:r>
          </a:p>
          <a:p>
            <a:pPr marL="457200" indent="-457200">
              <a:buFont typeface="Times" charset="0"/>
              <a:buAutoNum type="arabicParenR"/>
            </a:pPr>
            <a:r>
              <a:rPr lang="en-US"/>
              <a:t> Animals use a variety of other respiratory pigments.</a:t>
            </a:r>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146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ChangeArrowheads="1"/>
          </p:cNvSpPr>
          <p:nvPr/>
        </p:nvSpPr>
        <p:spPr bwMode="auto">
          <a:xfrm>
            <a:off x="2644775" y="2652713"/>
            <a:ext cx="184150" cy="396875"/>
          </a:xfrm>
          <a:prstGeom prst="rect">
            <a:avLst/>
          </a:prstGeom>
          <a:noFill/>
          <a:ln w="9525">
            <a:noFill/>
            <a:miter lim="800000"/>
            <a:headEnd/>
            <a:tailEnd/>
          </a:ln>
        </p:spPr>
        <p:txBody>
          <a:bodyPr wrap="none">
            <a:prstTxWarp prst="textNoShape">
              <a:avLst/>
            </a:prstTxWarp>
            <a:spAutoFit/>
          </a:bodyPr>
          <a:lstStyle/>
          <a:p>
            <a:endParaRPr lang="es-ES_tradnl" sz="2000">
              <a:solidFill>
                <a:srgbClr val="FFCC18"/>
              </a:solidFill>
            </a:endParaRPr>
          </a:p>
        </p:txBody>
      </p:sp>
      <p:sp>
        <p:nvSpPr>
          <p:cNvPr id="243715" name="Rectangle 7"/>
          <p:cNvSpPr>
            <a:spLocks noChangeArrowheads="1"/>
          </p:cNvSpPr>
          <p:nvPr/>
        </p:nvSpPr>
        <p:spPr bwMode="auto">
          <a:xfrm>
            <a:off x="0" y="5486400"/>
            <a:ext cx="8763000" cy="1200328"/>
          </a:xfrm>
          <a:prstGeom prst="rect">
            <a:avLst/>
          </a:prstGeom>
          <a:noFill/>
          <a:ln w="9525">
            <a:noFill/>
            <a:miter lim="800000"/>
            <a:headEnd/>
            <a:tailEnd/>
          </a:ln>
        </p:spPr>
        <p:txBody>
          <a:bodyPr>
            <a:prstTxWarp prst="textNoShape">
              <a:avLst/>
            </a:prstTxWarp>
            <a:spAutoFit/>
          </a:bodyPr>
          <a:lstStyle/>
          <a:p>
            <a:r>
              <a:rPr lang="en-US" dirty="0"/>
              <a:t>The amount of blood that is carried by hemoglobin depends on oxygen’s partial pressure. The relationship between how saturated </a:t>
            </a:r>
            <a:r>
              <a:rPr lang="en-US" dirty="0" err="1"/>
              <a:t>Hb</a:t>
            </a:r>
            <a:r>
              <a:rPr lang="en-US" dirty="0"/>
              <a:t> is with oxygen and PO</a:t>
            </a:r>
            <a:r>
              <a:rPr lang="en-US" baseline="-25000" dirty="0"/>
              <a:t>2</a:t>
            </a:r>
            <a:r>
              <a:rPr lang="en-US" dirty="0"/>
              <a:t> is </a:t>
            </a:r>
            <a:r>
              <a:rPr lang="en-US" dirty="0" err="1" smtClean="0"/>
              <a:t>sigmoidal</a:t>
            </a:r>
            <a:r>
              <a:rPr lang="en-US" dirty="0" smtClean="0"/>
              <a:t>.</a:t>
            </a:r>
            <a:endParaRPr lang="en-US" dirty="0"/>
          </a:p>
        </p:txBody>
      </p:sp>
      <p:pic>
        <p:nvPicPr>
          <p:cNvPr id="243716" name="Picture 7" descr="44_16_equil_curve-L.jpg"/>
          <p:cNvPicPr>
            <a:picLocks noChangeAspect="1"/>
          </p:cNvPicPr>
          <p:nvPr/>
        </p:nvPicPr>
        <p:blipFill>
          <a:blip r:embed="rId3"/>
          <a:srcRect/>
          <a:stretch>
            <a:fillRect/>
          </a:stretch>
        </p:blipFill>
        <p:spPr bwMode="auto">
          <a:xfrm>
            <a:off x="0" y="533400"/>
            <a:ext cx="6300788" cy="3962400"/>
          </a:xfrm>
          <a:prstGeom prst="rect">
            <a:avLst/>
          </a:prstGeom>
          <a:noFill/>
          <a:ln w="9525">
            <a:noFill/>
            <a:miter lim="800000"/>
            <a:headEnd/>
            <a:tailEnd/>
          </a:ln>
        </p:spPr>
      </p:pic>
      <p:sp>
        <p:nvSpPr>
          <p:cNvPr id="243717" name="Rectangle 5"/>
          <p:cNvSpPr>
            <a:spLocks noChangeArrowheads="1"/>
          </p:cNvSpPr>
          <p:nvPr/>
        </p:nvSpPr>
        <p:spPr bwMode="auto">
          <a:xfrm>
            <a:off x="6300788" y="3357563"/>
            <a:ext cx="2268537" cy="701675"/>
          </a:xfrm>
          <a:prstGeom prst="rect">
            <a:avLst/>
          </a:prstGeom>
          <a:noFill/>
          <a:ln w="9525">
            <a:noFill/>
            <a:miter lim="800000"/>
            <a:headEnd/>
            <a:tailEnd/>
          </a:ln>
        </p:spPr>
        <p:txBody>
          <a:bodyPr wrap="none">
            <a:prstTxWarp prst="textNoShape">
              <a:avLst/>
            </a:prstTxWarp>
            <a:spAutoFit/>
          </a:bodyPr>
          <a:lstStyle/>
          <a:p>
            <a:r>
              <a:rPr lang="en-US" sz="2000"/>
              <a:t>Deoxyhemoglobin</a:t>
            </a:r>
          </a:p>
          <a:p>
            <a:r>
              <a:rPr lang="en-US" sz="2000"/>
              <a:t>(Hb), bluish blood</a:t>
            </a:r>
          </a:p>
        </p:txBody>
      </p:sp>
      <p:sp>
        <p:nvSpPr>
          <p:cNvPr id="243718" name="Rectangle 6"/>
          <p:cNvSpPr>
            <a:spLocks noChangeArrowheads="1"/>
          </p:cNvSpPr>
          <p:nvPr/>
        </p:nvSpPr>
        <p:spPr bwMode="auto">
          <a:xfrm>
            <a:off x="5867400" y="1600200"/>
            <a:ext cx="2995613" cy="1311275"/>
          </a:xfrm>
          <a:prstGeom prst="rect">
            <a:avLst/>
          </a:prstGeom>
          <a:noFill/>
          <a:ln w="9525">
            <a:noFill/>
            <a:miter lim="800000"/>
            <a:headEnd/>
            <a:tailEnd/>
          </a:ln>
        </p:spPr>
        <p:txBody>
          <a:bodyPr>
            <a:prstTxWarp prst="textNoShape">
              <a:avLst/>
            </a:prstTxWarp>
            <a:spAutoFit/>
          </a:bodyPr>
          <a:lstStyle/>
          <a:p>
            <a:r>
              <a:rPr lang="en-US" sz="2000"/>
              <a:t>Oxygen-Hb dissociation</a:t>
            </a:r>
          </a:p>
          <a:p>
            <a:r>
              <a:rPr lang="en-US" sz="2000"/>
              <a:t>or</a:t>
            </a:r>
          </a:p>
          <a:p>
            <a:r>
              <a:rPr lang="en-US" sz="2000"/>
              <a:t>Oxygen-Hb equilibrium</a:t>
            </a:r>
          </a:p>
          <a:p>
            <a:r>
              <a:rPr lang="en-US" sz="2000"/>
              <a:t>curve</a:t>
            </a:r>
            <a:endParaRPr lang="en-US" sz="2000">
              <a:solidFill>
                <a:srgbClr val="FFCC18"/>
              </a:solidFill>
            </a:endParaRPr>
          </a:p>
        </p:txBody>
      </p:sp>
      <p:sp>
        <p:nvSpPr>
          <p:cNvPr id="243719" name="Rectangle 4"/>
          <p:cNvSpPr>
            <a:spLocks noChangeArrowheads="1"/>
          </p:cNvSpPr>
          <p:nvPr/>
        </p:nvSpPr>
        <p:spPr bwMode="auto">
          <a:xfrm>
            <a:off x="6400800" y="533400"/>
            <a:ext cx="2443163" cy="701675"/>
          </a:xfrm>
          <a:prstGeom prst="rect">
            <a:avLst/>
          </a:prstGeom>
          <a:noFill/>
          <a:ln w="9525">
            <a:noFill/>
            <a:miter lim="800000"/>
            <a:headEnd/>
            <a:tailEnd/>
          </a:ln>
        </p:spPr>
        <p:txBody>
          <a:bodyPr wrap="none">
            <a:prstTxWarp prst="textNoShape">
              <a:avLst/>
            </a:prstTxWarp>
            <a:spAutoFit/>
          </a:bodyPr>
          <a:lstStyle/>
          <a:p>
            <a:r>
              <a:rPr lang="en-US" sz="2000"/>
              <a:t>Oxyhemoglobin </a:t>
            </a:r>
          </a:p>
          <a:p>
            <a:r>
              <a:rPr lang="en-US" sz="2000"/>
              <a:t>(Hb4O</a:t>
            </a:r>
            <a:r>
              <a:rPr lang="en-US" sz="2000" baseline="-25000"/>
              <a:t>2</a:t>
            </a:r>
            <a:r>
              <a:rPr lang="en-US" sz="2000"/>
              <a:t>), red blood</a:t>
            </a:r>
          </a:p>
        </p:txBody>
      </p:sp>
      <p:sp>
        <p:nvSpPr>
          <p:cNvPr id="9" name="TextBox 8"/>
          <p:cNvSpPr txBox="1"/>
          <p:nvPr/>
        </p:nvSpPr>
        <p:spPr>
          <a:xfrm>
            <a:off x="2743200" y="4724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10" name="Slide Number Placeholder 9"/>
          <p:cNvSpPr>
            <a:spLocks noGrp="1"/>
          </p:cNvSpPr>
          <p:nvPr>
            <p:ph type="sldNum" sz="quarter" idx="12"/>
          </p:nvPr>
        </p:nvSpPr>
        <p:spPr/>
        <p:txBody>
          <a:bodyPr/>
          <a:lstStyle/>
          <a:p>
            <a:pPr>
              <a:defRPr/>
            </a:pPr>
            <a:fld id="{59ECC4B8-00D0-2E49-8EF6-DB5B34B8BC13}" type="slidenum">
              <a:rPr lang="en-US" smtClean="0"/>
              <a:pPr>
                <a:defRPr/>
              </a:pPr>
              <a:t>147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6786" name="Picture 2"/>
          <p:cNvPicPr>
            <a:picLocks noChangeAspect="1" noChangeArrowheads="1"/>
          </p:cNvPicPr>
          <p:nvPr/>
        </p:nvPicPr>
        <p:blipFill>
          <a:blip r:embed="rId2"/>
          <a:srcRect/>
          <a:stretch>
            <a:fillRect/>
          </a:stretch>
        </p:blipFill>
        <p:spPr bwMode="auto">
          <a:xfrm>
            <a:off x="1066800" y="0"/>
            <a:ext cx="6961188" cy="6858000"/>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148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810" name="Picture 2"/>
          <p:cNvPicPr>
            <a:picLocks noChangeAspect="1" noChangeArrowheads="1"/>
          </p:cNvPicPr>
          <p:nvPr/>
        </p:nvPicPr>
        <p:blipFill>
          <a:blip r:embed="rId3"/>
          <a:srcRect/>
          <a:stretch>
            <a:fillRect/>
          </a:stretch>
        </p:blipFill>
        <p:spPr bwMode="auto">
          <a:xfrm>
            <a:off x="1600200" y="0"/>
            <a:ext cx="6188075" cy="6096000"/>
          </a:xfrm>
          <a:prstGeom prst="rect">
            <a:avLst/>
          </a:prstGeom>
          <a:noFill/>
          <a:ln w="9525">
            <a:noFill/>
            <a:miter lim="800000"/>
            <a:headEnd/>
            <a:tailEnd/>
          </a:ln>
        </p:spPr>
      </p:pic>
      <p:sp>
        <p:nvSpPr>
          <p:cNvPr id="247811" name="Rectangle 3"/>
          <p:cNvSpPr>
            <a:spLocks noChangeArrowheads="1"/>
          </p:cNvSpPr>
          <p:nvPr/>
        </p:nvSpPr>
        <p:spPr bwMode="auto">
          <a:xfrm>
            <a:off x="1066800" y="6400800"/>
            <a:ext cx="7053263" cy="457200"/>
          </a:xfrm>
          <a:prstGeom prst="rect">
            <a:avLst/>
          </a:prstGeom>
          <a:noFill/>
          <a:ln w="9525">
            <a:noFill/>
            <a:miter lim="800000"/>
            <a:headEnd/>
            <a:tailEnd/>
          </a:ln>
        </p:spPr>
        <p:txBody>
          <a:bodyPr wrap="none">
            <a:prstTxWarp prst="textNoShape">
              <a:avLst/>
            </a:prstTxWarp>
            <a:spAutoFit/>
          </a:bodyPr>
          <a:lstStyle/>
          <a:p>
            <a:r>
              <a:rPr lang="en-US"/>
              <a:t>But, the O</a:t>
            </a:r>
            <a:r>
              <a:rPr lang="en-US" baseline="-25000"/>
              <a:t>2</a:t>
            </a:r>
            <a:r>
              <a:rPr lang="en-US"/>
              <a:t>-Hb dissociation curve is not static….</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149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858" name="Picture 2"/>
          <p:cNvPicPr>
            <a:picLocks noChangeAspect="1" noChangeArrowheads="1"/>
          </p:cNvPicPr>
          <p:nvPr/>
        </p:nvPicPr>
        <p:blipFill>
          <a:blip r:embed="rId3"/>
          <a:srcRect/>
          <a:stretch>
            <a:fillRect/>
          </a:stretch>
        </p:blipFill>
        <p:spPr bwMode="auto">
          <a:xfrm>
            <a:off x="2438400" y="381000"/>
            <a:ext cx="4648200" cy="4214813"/>
          </a:xfrm>
          <a:prstGeom prst="rect">
            <a:avLst/>
          </a:prstGeom>
          <a:noFill/>
          <a:ln w="9525">
            <a:noFill/>
            <a:miter lim="800000"/>
            <a:headEnd/>
            <a:tailEnd/>
          </a:ln>
        </p:spPr>
      </p:pic>
      <p:sp>
        <p:nvSpPr>
          <p:cNvPr id="249859" name="Rectangle 3"/>
          <p:cNvSpPr>
            <a:spLocks noChangeArrowheads="1"/>
          </p:cNvSpPr>
          <p:nvPr/>
        </p:nvSpPr>
        <p:spPr bwMode="auto">
          <a:xfrm>
            <a:off x="0" y="4800600"/>
            <a:ext cx="8991600" cy="1200150"/>
          </a:xfrm>
          <a:prstGeom prst="rect">
            <a:avLst/>
          </a:prstGeom>
          <a:noFill/>
          <a:ln w="9525">
            <a:noFill/>
            <a:miter lim="800000"/>
            <a:headEnd/>
            <a:tailEnd/>
          </a:ln>
        </p:spPr>
        <p:txBody>
          <a:bodyPr>
            <a:prstTxWarp prst="textNoShape">
              <a:avLst/>
            </a:prstTxWarp>
            <a:spAutoFit/>
          </a:bodyPr>
          <a:lstStyle/>
          <a:p>
            <a:r>
              <a:rPr lang="en-US"/>
              <a:t>Low pH (more acid), higher temperature, and increased CO</a:t>
            </a:r>
            <a:r>
              <a:rPr lang="en-US" baseline="-25000"/>
              <a:t>2</a:t>
            </a:r>
            <a:r>
              <a:rPr lang="en-US"/>
              <a:t> concentration shift the curve to the right. This shift facilitates the unloading of O</a:t>
            </a:r>
            <a:r>
              <a:rPr lang="en-US" baseline="-25000"/>
              <a:t>2</a:t>
            </a:r>
            <a:r>
              <a:rPr lang="en-US"/>
              <a:t> to tissues.</a:t>
            </a:r>
          </a:p>
        </p:txBody>
      </p:sp>
      <p:sp>
        <p:nvSpPr>
          <p:cNvPr id="4" name="TextBox 3"/>
          <p:cNvSpPr txBox="1"/>
          <p:nvPr/>
        </p:nvSpPr>
        <p:spPr>
          <a:xfrm>
            <a:off x="2514600" y="6248400"/>
            <a:ext cx="3005951" cy="461665"/>
          </a:xfrm>
          <a:prstGeom prst="rect">
            <a:avLst/>
          </a:prstGeom>
          <a:noFill/>
        </p:spPr>
        <p:txBody>
          <a:bodyPr wrap="none" rtlCol="0">
            <a:spAutoFit/>
          </a:bodyPr>
          <a:lstStyle/>
          <a:p>
            <a:r>
              <a:rPr lang="es-ES_tradnl" dirty="0" smtClean="0">
                <a:solidFill>
                  <a:srgbClr val="FF0000"/>
                </a:solidFill>
              </a:rPr>
              <a:t>BROAD PRINCIPLE</a:t>
            </a:r>
            <a:endParaRPr lang="es-ES_tradnl" dirty="0">
              <a:solidFill>
                <a:srgbClr val="FF0000"/>
              </a:solidFill>
            </a:endParaRP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150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906" name="Picture 2"/>
          <p:cNvPicPr>
            <a:picLocks noChangeAspect="1" noChangeArrowheads="1"/>
          </p:cNvPicPr>
          <p:nvPr/>
        </p:nvPicPr>
        <p:blipFill>
          <a:blip r:embed="rId2"/>
          <a:srcRect/>
          <a:stretch>
            <a:fillRect/>
          </a:stretch>
        </p:blipFill>
        <p:spPr bwMode="auto">
          <a:xfrm>
            <a:off x="990600" y="304800"/>
            <a:ext cx="7226300" cy="6553200"/>
          </a:xfrm>
          <a:prstGeom prst="rect">
            <a:avLst/>
          </a:prstGeom>
          <a:noFill/>
          <a:ln w="9525">
            <a:noFill/>
            <a:miter lim="800000"/>
            <a:headEnd/>
            <a:tailEnd/>
          </a:ln>
        </p:spPr>
      </p:pic>
      <p:sp>
        <p:nvSpPr>
          <p:cNvPr id="251907" name="Rectangle 3"/>
          <p:cNvSpPr>
            <a:spLocks noChangeArrowheads="1"/>
          </p:cNvSpPr>
          <p:nvPr/>
        </p:nvSpPr>
        <p:spPr bwMode="auto">
          <a:xfrm>
            <a:off x="1447800" y="0"/>
            <a:ext cx="6427788" cy="461963"/>
          </a:xfrm>
          <a:prstGeom prst="rect">
            <a:avLst/>
          </a:prstGeom>
          <a:noFill/>
          <a:ln w="9525">
            <a:noFill/>
            <a:miter lim="800000"/>
            <a:headEnd/>
            <a:tailEnd/>
          </a:ln>
        </p:spPr>
        <p:txBody>
          <a:bodyPr wrap="none">
            <a:prstTxWarp prst="textNoShape">
              <a:avLst/>
            </a:prstTxWarp>
            <a:spAutoFit/>
          </a:bodyPr>
          <a:lstStyle/>
          <a:p>
            <a:r>
              <a:rPr lang="en-US"/>
              <a:t>Do these shifts make physiological sense??.</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151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252931" name="Rectangle 3"/>
          <p:cNvSpPr>
            <a:spLocks noChangeArrowheads="1"/>
          </p:cNvSpPr>
          <p:nvPr/>
        </p:nvSpPr>
        <p:spPr bwMode="auto">
          <a:xfrm>
            <a:off x="0" y="685800"/>
            <a:ext cx="8610600" cy="337820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How saturated hemoglobin is with oxygen depends on partial pressure. The relationship between % saturation and PO</a:t>
            </a:r>
            <a:r>
              <a:rPr lang="en-US" baseline="-25000"/>
              <a:t>2 </a:t>
            </a:r>
            <a:r>
              <a:rPr lang="en-US"/>
              <a:t>is sigmoidal</a:t>
            </a:r>
            <a:r>
              <a:rPr lang="en-US" baseline="-25000"/>
              <a:t>.</a:t>
            </a:r>
          </a:p>
          <a:p>
            <a:pPr marL="457200" indent="-457200">
              <a:buFont typeface="Times" charset="0"/>
              <a:buAutoNum type="arabicParenR"/>
            </a:pPr>
            <a:r>
              <a:rPr lang="en-US"/>
              <a:t>Low pH, shifts the hemoglobin dissociation curve to the right and facilitates O</a:t>
            </a:r>
            <a:r>
              <a:rPr lang="en-US" baseline="-25000"/>
              <a:t>2</a:t>
            </a:r>
            <a:r>
              <a:rPr lang="en-US"/>
              <a:t> unloading to tissues.</a:t>
            </a:r>
          </a:p>
          <a:p>
            <a:pPr marL="457200" indent="-457200">
              <a:buFont typeface="Times" charset="0"/>
              <a:buAutoNum type="arabicParenR"/>
            </a:pPr>
            <a:r>
              <a:rPr lang="en-US"/>
              <a:t>Higher CO2 concentrations in blood also shift the Hb-O</a:t>
            </a:r>
            <a:r>
              <a:rPr lang="en-US" baseline="-25000"/>
              <a:t>2</a:t>
            </a:r>
            <a:r>
              <a:rPr lang="en-US"/>
              <a:t> dissociation curve to the right and also facilitates O</a:t>
            </a:r>
            <a:r>
              <a:rPr lang="en-US" baseline="-25000"/>
              <a:t>2</a:t>
            </a:r>
            <a:r>
              <a:rPr lang="en-US"/>
              <a:t> unloading to tissues. </a:t>
            </a:r>
          </a:p>
          <a:p>
            <a:pPr marL="457200" indent="-457200">
              <a:buFont typeface="Times" charset="0"/>
              <a:buAutoNum type="arabicParenR"/>
            </a:pPr>
            <a:endParaRPr lang="en-US"/>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152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11-02-22 at 3.09.31 PM.png"/>
          <p:cNvPicPr>
            <a:picLocks noChangeAspect="1"/>
          </p:cNvPicPr>
          <p:nvPr/>
        </p:nvPicPr>
        <p:blipFill>
          <a:blip r:embed="rId2"/>
          <a:stretch>
            <a:fillRect/>
          </a:stretch>
        </p:blipFill>
        <p:spPr>
          <a:xfrm>
            <a:off x="0" y="0"/>
            <a:ext cx="5028871" cy="4648200"/>
          </a:xfrm>
          <a:prstGeom prst="rect">
            <a:avLst/>
          </a:prstGeom>
        </p:spPr>
      </p:pic>
      <p:pic>
        <p:nvPicPr>
          <p:cNvPr id="5" name="Picture 4"/>
          <p:cNvPicPr>
            <a:picLocks noChangeAspect="1"/>
          </p:cNvPicPr>
          <p:nvPr/>
        </p:nvPicPr>
        <p:blipFill>
          <a:blip r:embed="rId3"/>
          <a:stretch>
            <a:fillRect/>
          </a:stretch>
        </p:blipFill>
        <p:spPr>
          <a:xfrm>
            <a:off x="5357188" y="137750"/>
            <a:ext cx="3778733" cy="2834050"/>
          </a:xfrm>
          <a:prstGeom prst="rect">
            <a:avLst/>
          </a:prstGeom>
        </p:spPr>
      </p:pic>
      <p:sp>
        <p:nvSpPr>
          <p:cNvPr id="6" name="TextBox 5"/>
          <p:cNvSpPr txBox="1"/>
          <p:nvPr/>
        </p:nvSpPr>
        <p:spPr>
          <a:xfrm>
            <a:off x="4724400" y="3124200"/>
            <a:ext cx="4572000" cy="3416320"/>
          </a:xfrm>
          <a:prstGeom prst="rect">
            <a:avLst/>
          </a:prstGeom>
          <a:noFill/>
        </p:spPr>
        <p:txBody>
          <a:bodyPr wrap="square" rtlCol="0">
            <a:spAutoFit/>
          </a:bodyPr>
          <a:lstStyle/>
          <a:p>
            <a:r>
              <a:rPr lang="es-ES_tradnl" sz="1800" dirty="0" err="1" smtClean="0"/>
              <a:t>From</a:t>
            </a:r>
            <a:r>
              <a:rPr lang="es-ES_tradnl" sz="1800" dirty="0" smtClean="0"/>
              <a:t> </a:t>
            </a:r>
            <a:r>
              <a:rPr lang="es-ES_tradnl" sz="1800" dirty="0" err="1" smtClean="0"/>
              <a:t>this</a:t>
            </a:r>
            <a:r>
              <a:rPr lang="es-ES_tradnl" sz="1800" dirty="0" smtClean="0"/>
              <a:t> </a:t>
            </a:r>
            <a:r>
              <a:rPr lang="es-ES_tradnl" sz="1800" dirty="0" err="1" smtClean="0"/>
              <a:t>graph</a:t>
            </a:r>
            <a:r>
              <a:rPr lang="es-ES_tradnl" sz="1800" dirty="0" smtClean="0"/>
              <a:t> </a:t>
            </a:r>
            <a:r>
              <a:rPr lang="es-ES_tradnl" sz="1800" dirty="0" err="1" smtClean="0"/>
              <a:t>you</a:t>
            </a:r>
            <a:r>
              <a:rPr lang="es-ES_tradnl" sz="1800" dirty="0" smtClean="0"/>
              <a:t> can </a:t>
            </a:r>
            <a:r>
              <a:rPr lang="es-ES_tradnl" sz="1800" dirty="0" err="1" smtClean="0"/>
              <a:t>infer</a:t>
            </a:r>
            <a:r>
              <a:rPr lang="es-ES_tradnl" sz="1800" dirty="0" smtClean="0"/>
              <a:t> </a:t>
            </a:r>
            <a:r>
              <a:rPr lang="es-ES_tradnl" sz="1800" dirty="0" err="1" smtClean="0"/>
              <a:t>that</a:t>
            </a:r>
            <a:endParaRPr lang="es-ES_tradnl" sz="1800" dirty="0" smtClean="0"/>
          </a:p>
          <a:p>
            <a:endParaRPr lang="es-ES_tradnl" sz="1800" dirty="0" smtClean="0"/>
          </a:p>
          <a:p>
            <a:r>
              <a:rPr lang="es-ES_tradnl" sz="1800" dirty="0" smtClean="0"/>
              <a:t>A) At </a:t>
            </a:r>
            <a:r>
              <a:rPr lang="es-ES_tradnl" sz="1800" dirty="0" err="1" smtClean="0"/>
              <a:t>the</a:t>
            </a:r>
            <a:r>
              <a:rPr lang="es-ES_tradnl" sz="1800" dirty="0" smtClean="0"/>
              <a:t> </a:t>
            </a:r>
            <a:r>
              <a:rPr lang="es-ES_tradnl" sz="1800" dirty="0" err="1" smtClean="0"/>
              <a:t>same</a:t>
            </a:r>
            <a:r>
              <a:rPr lang="es-ES_tradnl" sz="1800" dirty="0" smtClean="0"/>
              <a:t> </a:t>
            </a:r>
            <a:r>
              <a:rPr lang="es-ES_tradnl" sz="1800" dirty="0" err="1" smtClean="0"/>
              <a:t>altitude</a:t>
            </a:r>
            <a:r>
              <a:rPr lang="es-ES_tradnl" sz="1800" dirty="0" smtClean="0"/>
              <a:t> vicuñas </a:t>
            </a:r>
            <a:r>
              <a:rPr lang="es-ES_tradnl" sz="1800" dirty="0" err="1" smtClean="0"/>
              <a:t>have</a:t>
            </a:r>
            <a:r>
              <a:rPr lang="es-ES_tradnl" sz="1800" dirty="0" smtClean="0"/>
              <a:t> </a:t>
            </a:r>
            <a:r>
              <a:rPr lang="es-ES_tradnl" sz="1800" dirty="0" err="1" smtClean="0"/>
              <a:t>lower</a:t>
            </a:r>
            <a:r>
              <a:rPr lang="es-ES_tradnl" sz="1800" dirty="0" smtClean="0"/>
              <a:t> </a:t>
            </a:r>
            <a:r>
              <a:rPr lang="es-ES_tradnl" sz="1800" dirty="0" err="1" smtClean="0"/>
              <a:t>oxygen</a:t>
            </a:r>
            <a:r>
              <a:rPr lang="es-ES_tradnl" sz="1800" dirty="0" smtClean="0"/>
              <a:t> in </a:t>
            </a:r>
            <a:r>
              <a:rPr lang="es-ES_tradnl" sz="1800" dirty="0" err="1" smtClean="0"/>
              <a:t>their</a:t>
            </a:r>
            <a:r>
              <a:rPr lang="es-ES_tradnl" sz="1800" dirty="0" smtClean="0"/>
              <a:t> </a:t>
            </a:r>
            <a:r>
              <a:rPr lang="es-ES_tradnl" sz="1800" dirty="0" err="1" smtClean="0"/>
              <a:t>blood</a:t>
            </a:r>
            <a:r>
              <a:rPr lang="es-ES_tradnl" sz="1800" dirty="0" smtClean="0"/>
              <a:t> </a:t>
            </a:r>
            <a:r>
              <a:rPr lang="es-ES_tradnl" sz="1800" dirty="0" err="1" smtClean="0"/>
              <a:t>than</a:t>
            </a:r>
            <a:r>
              <a:rPr lang="es-ES_tradnl" sz="1800" dirty="0" smtClean="0"/>
              <a:t> </a:t>
            </a:r>
            <a:r>
              <a:rPr lang="es-ES_tradnl" sz="1800" dirty="0" err="1" smtClean="0"/>
              <a:t>other</a:t>
            </a:r>
            <a:r>
              <a:rPr lang="es-ES_tradnl" sz="1800" dirty="0" smtClean="0"/>
              <a:t> </a:t>
            </a:r>
            <a:r>
              <a:rPr lang="es-ES_tradnl" sz="1800" dirty="0" err="1" smtClean="0"/>
              <a:t>mammals</a:t>
            </a:r>
            <a:r>
              <a:rPr lang="es-ES_tradnl" sz="1800" dirty="0" smtClean="0"/>
              <a:t>.</a:t>
            </a:r>
          </a:p>
          <a:p>
            <a:r>
              <a:rPr lang="es-ES_tradnl" sz="1800" dirty="0" smtClean="0"/>
              <a:t>B) At </a:t>
            </a:r>
            <a:r>
              <a:rPr lang="es-ES_tradnl" sz="1800" dirty="0" err="1" smtClean="0"/>
              <a:t>the</a:t>
            </a:r>
            <a:r>
              <a:rPr lang="es-ES_tradnl" sz="1800" dirty="0" smtClean="0"/>
              <a:t> </a:t>
            </a:r>
            <a:r>
              <a:rPr lang="es-ES_tradnl" sz="1800" dirty="0" err="1" smtClean="0"/>
              <a:t>same</a:t>
            </a:r>
            <a:r>
              <a:rPr lang="es-ES_tradnl" sz="1800" dirty="0" smtClean="0"/>
              <a:t> </a:t>
            </a:r>
            <a:r>
              <a:rPr lang="es-ES_tradnl" sz="1800" dirty="0" err="1" smtClean="0"/>
              <a:t>altitude</a:t>
            </a:r>
            <a:r>
              <a:rPr lang="es-ES_tradnl" sz="1800" dirty="0" smtClean="0"/>
              <a:t> vicuñas </a:t>
            </a:r>
            <a:r>
              <a:rPr lang="es-ES_tradnl" sz="1800" dirty="0" err="1" smtClean="0"/>
              <a:t>have</a:t>
            </a:r>
            <a:r>
              <a:rPr lang="es-ES_tradnl" sz="1800" dirty="0" smtClean="0"/>
              <a:t> </a:t>
            </a:r>
            <a:r>
              <a:rPr lang="es-ES_tradnl" sz="1800" dirty="0" err="1" smtClean="0"/>
              <a:t>the</a:t>
            </a:r>
            <a:r>
              <a:rPr lang="es-ES_tradnl" sz="1800" dirty="0" smtClean="0"/>
              <a:t> </a:t>
            </a:r>
            <a:r>
              <a:rPr lang="es-ES_tradnl" sz="1800" dirty="0" err="1" smtClean="0"/>
              <a:t>same</a:t>
            </a:r>
            <a:r>
              <a:rPr lang="es-ES_tradnl" sz="1800" dirty="0" smtClean="0"/>
              <a:t> </a:t>
            </a:r>
            <a:r>
              <a:rPr lang="es-ES_tradnl" sz="1800" dirty="0" err="1" smtClean="0"/>
              <a:t>oxygen</a:t>
            </a:r>
            <a:r>
              <a:rPr lang="es-ES_tradnl" sz="1800" dirty="0" smtClean="0"/>
              <a:t> in </a:t>
            </a:r>
            <a:r>
              <a:rPr lang="es-ES_tradnl" sz="1800" dirty="0" err="1" smtClean="0"/>
              <a:t>their</a:t>
            </a:r>
            <a:r>
              <a:rPr lang="es-ES_tradnl" sz="1800" dirty="0" smtClean="0"/>
              <a:t> </a:t>
            </a:r>
            <a:r>
              <a:rPr lang="es-ES_tradnl" sz="1800" dirty="0" err="1" smtClean="0"/>
              <a:t>blood</a:t>
            </a:r>
            <a:r>
              <a:rPr lang="es-ES_tradnl" sz="1800" dirty="0" smtClean="0"/>
              <a:t> </a:t>
            </a:r>
            <a:r>
              <a:rPr lang="es-ES_tradnl" sz="1800" dirty="0" err="1" smtClean="0"/>
              <a:t>than</a:t>
            </a:r>
            <a:r>
              <a:rPr lang="es-ES_tradnl" sz="1800" dirty="0" smtClean="0"/>
              <a:t> </a:t>
            </a:r>
            <a:r>
              <a:rPr lang="es-ES_tradnl" sz="1800" dirty="0" err="1" smtClean="0"/>
              <a:t>other</a:t>
            </a:r>
            <a:r>
              <a:rPr lang="es-ES_tradnl" sz="1800" dirty="0" smtClean="0"/>
              <a:t> </a:t>
            </a:r>
            <a:r>
              <a:rPr lang="es-ES_tradnl" sz="1800" dirty="0" err="1" smtClean="0"/>
              <a:t>mammals</a:t>
            </a:r>
            <a:r>
              <a:rPr lang="es-ES_tradnl" sz="1800" dirty="0" smtClean="0"/>
              <a:t>. </a:t>
            </a:r>
          </a:p>
          <a:p>
            <a:r>
              <a:rPr lang="es-ES_tradnl" sz="1800" dirty="0" smtClean="0"/>
              <a:t>C) At </a:t>
            </a:r>
            <a:r>
              <a:rPr lang="es-ES_tradnl" sz="1800" dirty="0" err="1" smtClean="0"/>
              <a:t>the</a:t>
            </a:r>
            <a:r>
              <a:rPr lang="es-ES_tradnl" sz="1800" dirty="0" smtClean="0"/>
              <a:t> </a:t>
            </a:r>
            <a:r>
              <a:rPr lang="es-ES_tradnl" sz="1800" dirty="0" err="1" smtClean="0"/>
              <a:t>same</a:t>
            </a:r>
            <a:r>
              <a:rPr lang="es-ES_tradnl" sz="1800" dirty="0" smtClean="0"/>
              <a:t> </a:t>
            </a:r>
            <a:r>
              <a:rPr lang="es-ES_tradnl" sz="1800" dirty="0" err="1" smtClean="0"/>
              <a:t>altitude</a:t>
            </a:r>
            <a:r>
              <a:rPr lang="es-ES_tradnl" sz="1800" dirty="0" smtClean="0"/>
              <a:t> vicuñas </a:t>
            </a:r>
            <a:r>
              <a:rPr lang="es-ES_tradnl" sz="1800" dirty="0" err="1" smtClean="0"/>
              <a:t>have</a:t>
            </a:r>
            <a:r>
              <a:rPr lang="es-ES_tradnl" sz="1800" dirty="0" smtClean="0"/>
              <a:t> more </a:t>
            </a:r>
            <a:r>
              <a:rPr lang="es-ES_tradnl" sz="1800" dirty="0" err="1" smtClean="0"/>
              <a:t>oxygen</a:t>
            </a:r>
            <a:r>
              <a:rPr lang="es-ES_tradnl" sz="1800" dirty="0" smtClean="0"/>
              <a:t> in </a:t>
            </a:r>
            <a:r>
              <a:rPr lang="es-ES_tradnl" sz="1800" dirty="0" err="1" smtClean="0"/>
              <a:t>their</a:t>
            </a:r>
            <a:r>
              <a:rPr lang="es-ES_tradnl" sz="1800" dirty="0" smtClean="0"/>
              <a:t> </a:t>
            </a:r>
            <a:r>
              <a:rPr lang="es-ES_tradnl" sz="1800" dirty="0" err="1" smtClean="0"/>
              <a:t>blood</a:t>
            </a:r>
            <a:r>
              <a:rPr lang="es-ES_tradnl" sz="1800" dirty="0" smtClean="0"/>
              <a:t> </a:t>
            </a:r>
            <a:r>
              <a:rPr lang="es-ES_tradnl" sz="1800" dirty="0" err="1" smtClean="0"/>
              <a:t>than</a:t>
            </a:r>
            <a:r>
              <a:rPr lang="es-ES_tradnl" sz="1800" dirty="0" smtClean="0"/>
              <a:t> </a:t>
            </a:r>
            <a:r>
              <a:rPr lang="es-ES_tradnl" sz="1800" dirty="0" err="1" smtClean="0"/>
              <a:t>other</a:t>
            </a:r>
            <a:r>
              <a:rPr lang="es-ES_tradnl" sz="1800" dirty="0" smtClean="0"/>
              <a:t> </a:t>
            </a:r>
            <a:r>
              <a:rPr lang="es-ES_tradnl" sz="1800" dirty="0" err="1" smtClean="0"/>
              <a:t>mammals</a:t>
            </a:r>
            <a:r>
              <a:rPr lang="es-ES_tradnl" sz="1800" dirty="0" smtClean="0"/>
              <a:t>. </a:t>
            </a:r>
          </a:p>
          <a:p>
            <a:endParaRPr lang="es-ES_tradnl" sz="1800" dirty="0"/>
          </a:p>
        </p:txBody>
      </p:sp>
      <p:sp>
        <p:nvSpPr>
          <p:cNvPr id="7" name="Slide Number Placeholder 6"/>
          <p:cNvSpPr>
            <a:spLocks noGrp="1"/>
          </p:cNvSpPr>
          <p:nvPr>
            <p:ph type="sldNum" sz="quarter" idx="12"/>
          </p:nvPr>
        </p:nvSpPr>
        <p:spPr/>
        <p:txBody>
          <a:bodyPr/>
          <a:lstStyle/>
          <a:p>
            <a:pPr>
              <a:defRPr/>
            </a:pPr>
            <a:fld id="{063EFB1F-563E-224E-A708-6F0B27A6C651}" type="slidenum">
              <a:rPr lang="en-US" smtClean="0"/>
              <a:pPr>
                <a:defRPr/>
              </a:pPr>
              <a:t>153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44_19_hemoglobin_bind-U.jpg"/>
          <p:cNvPicPr>
            <a:picLocks noChangeAspect="1"/>
          </p:cNvPicPr>
          <p:nvPr/>
        </p:nvPicPr>
        <p:blipFill>
          <a:blip r:embed="rId2"/>
          <a:stretch>
            <a:fillRect/>
          </a:stretch>
        </p:blipFill>
        <p:spPr>
          <a:xfrm>
            <a:off x="152400" y="838200"/>
            <a:ext cx="8547100" cy="5492751"/>
          </a:xfrm>
          <a:prstGeom prst="rect">
            <a:avLst/>
          </a:prstGeom>
        </p:spPr>
      </p:pic>
      <p:sp>
        <p:nvSpPr>
          <p:cNvPr id="5" name="TextBox 4"/>
          <p:cNvSpPr txBox="1"/>
          <p:nvPr/>
        </p:nvSpPr>
        <p:spPr>
          <a:xfrm>
            <a:off x="2667000" y="2362200"/>
            <a:ext cx="409788" cy="461665"/>
          </a:xfrm>
          <a:prstGeom prst="rect">
            <a:avLst/>
          </a:prstGeom>
          <a:noFill/>
        </p:spPr>
        <p:txBody>
          <a:bodyPr wrap="none" rtlCol="0">
            <a:spAutoFit/>
          </a:bodyPr>
          <a:lstStyle/>
          <a:p>
            <a:r>
              <a:rPr lang="es-ES_tradnl" dirty="0" smtClean="0"/>
              <a:t>A</a:t>
            </a:r>
            <a:endParaRPr lang="es-ES_tradnl" dirty="0"/>
          </a:p>
        </p:txBody>
      </p:sp>
      <p:sp>
        <p:nvSpPr>
          <p:cNvPr id="6" name="TextBox 5"/>
          <p:cNvSpPr txBox="1"/>
          <p:nvPr/>
        </p:nvSpPr>
        <p:spPr>
          <a:xfrm>
            <a:off x="3886200" y="3048000"/>
            <a:ext cx="378679" cy="461665"/>
          </a:xfrm>
          <a:prstGeom prst="rect">
            <a:avLst/>
          </a:prstGeom>
          <a:noFill/>
        </p:spPr>
        <p:txBody>
          <a:bodyPr wrap="none" rtlCol="0">
            <a:spAutoFit/>
          </a:bodyPr>
          <a:lstStyle/>
          <a:p>
            <a:r>
              <a:rPr lang="es-ES_tradnl" dirty="0" smtClean="0"/>
              <a:t>B</a:t>
            </a:r>
            <a:endParaRPr lang="es-ES_tradnl" dirty="0"/>
          </a:p>
        </p:txBody>
      </p:sp>
      <p:pic>
        <p:nvPicPr>
          <p:cNvPr id="7" name="Picture 6"/>
          <p:cNvPicPr>
            <a:picLocks noChangeAspect="1"/>
          </p:cNvPicPr>
          <p:nvPr/>
        </p:nvPicPr>
        <p:blipFill>
          <a:blip r:embed="rId3"/>
          <a:stretch>
            <a:fillRect/>
          </a:stretch>
        </p:blipFill>
        <p:spPr>
          <a:xfrm>
            <a:off x="5562600" y="1524000"/>
            <a:ext cx="3048000" cy="2616200"/>
          </a:xfrm>
          <a:prstGeom prst="rect">
            <a:avLst/>
          </a:prstGeom>
        </p:spPr>
      </p:pic>
      <p:sp>
        <p:nvSpPr>
          <p:cNvPr id="8" name="TextBox 7"/>
          <p:cNvSpPr txBox="1"/>
          <p:nvPr/>
        </p:nvSpPr>
        <p:spPr>
          <a:xfrm>
            <a:off x="5562600" y="1600200"/>
            <a:ext cx="1097476" cy="461665"/>
          </a:xfrm>
          <a:prstGeom prst="rect">
            <a:avLst/>
          </a:prstGeom>
          <a:noFill/>
        </p:spPr>
        <p:txBody>
          <a:bodyPr wrap="none" rtlCol="0">
            <a:spAutoFit/>
          </a:bodyPr>
          <a:lstStyle/>
          <a:p>
            <a:r>
              <a:rPr lang="es-ES_tradnl" dirty="0" smtClean="0">
                <a:solidFill>
                  <a:schemeClr val="bg1"/>
                </a:solidFill>
              </a:rPr>
              <a:t>A </a:t>
            </a:r>
            <a:r>
              <a:rPr lang="es-ES_tradnl" dirty="0" err="1" smtClean="0">
                <a:solidFill>
                  <a:schemeClr val="bg1"/>
                </a:solidFill>
              </a:rPr>
              <a:t>or</a:t>
            </a:r>
            <a:r>
              <a:rPr lang="es-ES_tradnl" dirty="0" smtClean="0">
                <a:solidFill>
                  <a:schemeClr val="bg1"/>
                </a:solidFill>
              </a:rPr>
              <a:t> B</a:t>
            </a:r>
            <a:endParaRPr lang="es-ES_tradnl" dirty="0">
              <a:solidFill>
                <a:schemeClr val="bg1"/>
              </a:solidFill>
            </a:endParaRPr>
          </a:p>
        </p:txBody>
      </p:sp>
      <p:sp>
        <p:nvSpPr>
          <p:cNvPr id="9" name="Slide Number Placeholder 8"/>
          <p:cNvSpPr>
            <a:spLocks noGrp="1"/>
          </p:cNvSpPr>
          <p:nvPr>
            <p:ph type="sldNum" sz="quarter" idx="12"/>
          </p:nvPr>
        </p:nvSpPr>
        <p:spPr/>
        <p:txBody>
          <a:bodyPr/>
          <a:lstStyle/>
          <a:p>
            <a:pPr>
              <a:defRPr/>
            </a:pPr>
            <a:fld id="{063EFB1F-563E-224E-A708-6F0B27A6C651}" type="slidenum">
              <a:rPr lang="en-US" smtClean="0"/>
              <a:pPr>
                <a:defRPr/>
              </a:pPr>
              <a:t>154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smtClean="0"/>
              <a:t>A </a:t>
            </a:r>
            <a:r>
              <a:rPr lang="es-ES_tradnl" dirty="0" err="1" smtClean="0"/>
              <a:t>nice</a:t>
            </a:r>
            <a:r>
              <a:rPr lang="es-ES_tradnl" dirty="0" smtClean="0"/>
              <a:t> video</a:t>
            </a:r>
            <a:endParaRPr lang="es-ES_tradnl" dirty="0"/>
          </a:p>
        </p:txBody>
      </p:sp>
      <p:sp>
        <p:nvSpPr>
          <p:cNvPr id="4" name="Rectangle 3"/>
          <p:cNvSpPr/>
          <p:nvPr/>
        </p:nvSpPr>
        <p:spPr>
          <a:xfrm>
            <a:off x="2286000" y="3013502"/>
            <a:ext cx="6172200" cy="830997"/>
          </a:xfrm>
          <a:prstGeom prst="rect">
            <a:avLst/>
          </a:prstGeom>
        </p:spPr>
        <p:txBody>
          <a:bodyPr wrap="square">
            <a:spAutoFit/>
          </a:bodyPr>
          <a:lstStyle/>
          <a:p>
            <a:r>
              <a:rPr lang="en-US" dirty="0" smtClean="0"/>
              <a:t>http://</a:t>
            </a:r>
            <a:r>
              <a:rPr lang="en-US" dirty="0" err="1" smtClean="0"/>
              <a:t>www.youtube.com/watch?v</a:t>
            </a:r>
            <a:r>
              <a:rPr lang="en-US" dirty="0" smtClean="0"/>
              <a:t>=</a:t>
            </a:r>
            <a:r>
              <a:rPr lang="en-US" dirty="0" err="1" smtClean="0"/>
              <a:t>WXOBJEXxNEo</a:t>
            </a:r>
            <a:endParaRPr lang="es-ES_tradnl" dirty="0"/>
          </a:p>
        </p:txBody>
      </p:sp>
      <p:sp>
        <p:nvSpPr>
          <p:cNvPr id="5" name="Slide Number Placeholder 4"/>
          <p:cNvSpPr>
            <a:spLocks noGrp="1"/>
          </p:cNvSpPr>
          <p:nvPr>
            <p:ph type="sldNum" sz="quarter" idx="12"/>
          </p:nvPr>
        </p:nvSpPr>
        <p:spPr/>
        <p:txBody>
          <a:bodyPr/>
          <a:lstStyle/>
          <a:p>
            <a:pPr>
              <a:defRPr/>
            </a:pPr>
            <a:fld id="{063EFB1F-563E-224E-A708-6F0B27A6C651}" type="slidenum">
              <a:rPr lang="en-US" smtClean="0"/>
              <a:pPr>
                <a:defRPr/>
              </a:pPr>
              <a:t>155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978" name="Picture 2"/>
          <p:cNvPicPr>
            <a:picLocks noChangeAspect="1" noChangeArrowheads="1"/>
          </p:cNvPicPr>
          <p:nvPr/>
        </p:nvPicPr>
        <p:blipFill>
          <a:blip r:embed="rId3"/>
          <a:srcRect/>
          <a:stretch>
            <a:fillRect/>
          </a:stretch>
        </p:blipFill>
        <p:spPr bwMode="auto">
          <a:xfrm>
            <a:off x="0" y="0"/>
            <a:ext cx="3940175" cy="5029200"/>
          </a:xfrm>
          <a:prstGeom prst="rect">
            <a:avLst/>
          </a:prstGeom>
          <a:noFill/>
          <a:ln w="9525">
            <a:noFill/>
            <a:miter lim="800000"/>
            <a:headEnd/>
            <a:tailEnd/>
          </a:ln>
        </p:spPr>
      </p:pic>
      <p:sp>
        <p:nvSpPr>
          <p:cNvPr id="254979" name="Rectangle 3"/>
          <p:cNvSpPr>
            <a:spLocks noChangeArrowheads="1"/>
          </p:cNvSpPr>
          <p:nvPr/>
        </p:nvSpPr>
        <p:spPr bwMode="auto">
          <a:xfrm>
            <a:off x="87313" y="5105400"/>
            <a:ext cx="4027487" cy="1311275"/>
          </a:xfrm>
          <a:prstGeom prst="rect">
            <a:avLst/>
          </a:prstGeom>
          <a:noFill/>
          <a:ln w="9525">
            <a:noFill/>
            <a:miter lim="800000"/>
            <a:headEnd/>
            <a:tailEnd/>
          </a:ln>
        </p:spPr>
        <p:txBody>
          <a:bodyPr>
            <a:prstTxWarp prst="textNoShape">
              <a:avLst/>
            </a:prstTxWarp>
            <a:spAutoFit/>
          </a:bodyPr>
          <a:lstStyle/>
          <a:p>
            <a:r>
              <a:rPr lang="en-US" sz="2000" dirty="0"/>
              <a:t>Increased concentration of CO</a:t>
            </a:r>
            <a:r>
              <a:rPr lang="en-US" sz="2000" baseline="-25000" dirty="0"/>
              <a:t>2</a:t>
            </a:r>
            <a:r>
              <a:rPr lang="en-US" sz="2000" dirty="0"/>
              <a:t> (produced by tissues during exercise) makes blood slightly more acidic.  </a:t>
            </a:r>
            <a:endParaRPr lang="en-US" dirty="0"/>
          </a:p>
        </p:txBody>
      </p:sp>
      <p:sp>
        <p:nvSpPr>
          <p:cNvPr id="254980" name="Rectangle 4"/>
          <p:cNvSpPr>
            <a:spLocks noChangeArrowheads="1"/>
          </p:cNvSpPr>
          <p:nvPr/>
        </p:nvSpPr>
        <p:spPr bwMode="auto">
          <a:xfrm>
            <a:off x="4124325" y="69850"/>
            <a:ext cx="5019675" cy="2862263"/>
          </a:xfrm>
          <a:prstGeom prst="rect">
            <a:avLst/>
          </a:prstGeom>
          <a:noFill/>
          <a:ln w="9525">
            <a:noFill/>
            <a:miter lim="800000"/>
            <a:headEnd/>
            <a:tailEnd/>
          </a:ln>
        </p:spPr>
        <p:txBody>
          <a:bodyPr>
            <a:prstTxWarp prst="textNoShape">
              <a:avLst/>
            </a:prstTxWarp>
            <a:spAutoFit/>
          </a:bodyPr>
          <a:lstStyle/>
          <a:p>
            <a:r>
              <a:rPr lang="en-US" sz="2000" dirty="0"/>
              <a:t>CO</a:t>
            </a:r>
            <a:r>
              <a:rPr lang="en-US" sz="2000" baseline="-25000" dirty="0"/>
              <a:t>2</a:t>
            </a:r>
            <a:r>
              <a:rPr lang="en-US" sz="2000" dirty="0"/>
              <a:t> reacts with water to form first carbonic acid, which then dissociates into bicarbonate and H</a:t>
            </a:r>
            <a:r>
              <a:rPr lang="en-US" sz="2000" baseline="30000" dirty="0"/>
              <a:t>+</a:t>
            </a:r>
            <a:r>
              <a:rPr lang="en-US" sz="2000" dirty="0"/>
              <a:t>:</a:t>
            </a:r>
          </a:p>
          <a:p>
            <a:endParaRPr lang="en-US" sz="2000" dirty="0"/>
          </a:p>
          <a:p>
            <a:endParaRPr lang="en-US" sz="2000" dirty="0"/>
          </a:p>
          <a:p>
            <a:endParaRPr lang="en-US" sz="2000" dirty="0"/>
          </a:p>
          <a:p>
            <a:endParaRPr lang="en-US" sz="2000" dirty="0"/>
          </a:p>
          <a:p>
            <a:r>
              <a:rPr lang="en-US" sz="2000" dirty="0"/>
              <a:t>Both CO</a:t>
            </a:r>
            <a:r>
              <a:rPr lang="en-US" sz="2000" baseline="-25000" dirty="0"/>
              <a:t>2</a:t>
            </a:r>
            <a:r>
              <a:rPr lang="en-US" sz="2000" dirty="0"/>
              <a:t> and H</a:t>
            </a:r>
            <a:r>
              <a:rPr lang="en-US" sz="2000" baseline="30000" dirty="0"/>
              <a:t>+</a:t>
            </a:r>
            <a:r>
              <a:rPr lang="en-US" sz="2000" dirty="0"/>
              <a:t> bind to hemoglobin and reduce its affinity for oxygen.</a:t>
            </a:r>
          </a:p>
        </p:txBody>
      </p:sp>
      <p:sp>
        <p:nvSpPr>
          <p:cNvPr id="254981" name="Rectangle 5"/>
          <p:cNvSpPr>
            <a:spLocks noChangeArrowheads="1"/>
          </p:cNvSpPr>
          <p:nvPr/>
        </p:nvSpPr>
        <p:spPr bwMode="auto">
          <a:xfrm>
            <a:off x="4191000" y="1905000"/>
            <a:ext cx="4370388" cy="396875"/>
          </a:xfrm>
          <a:prstGeom prst="rect">
            <a:avLst/>
          </a:prstGeom>
          <a:noFill/>
          <a:ln w="9525">
            <a:noFill/>
            <a:miter lim="800000"/>
            <a:headEnd/>
            <a:tailEnd/>
          </a:ln>
        </p:spPr>
        <p:txBody>
          <a:bodyPr wrap="none">
            <a:prstTxWarp prst="textNoShape">
              <a:avLst/>
            </a:prstTxWarp>
            <a:spAutoFit/>
          </a:bodyPr>
          <a:lstStyle/>
          <a:p>
            <a:r>
              <a:rPr lang="en-US" sz="2000"/>
              <a:t>CO</a:t>
            </a:r>
            <a:r>
              <a:rPr lang="en-US" sz="2000" baseline="-25000"/>
              <a:t>2</a:t>
            </a:r>
            <a:r>
              <a:rPr lang="en-US" sz="2000"/>
              <a:t>+H</a:t>
            </a:r>
            <a:r>
              <a:rPr lang="en-US" sz="2000" baseline="-25000"/>
              <a:t>2</a:t>
            </a:r>
            <a:r>
              <a:rPr lang="en-US" sz="2000"/>
              <a:t>O &lt;--&gt; H</a:t>
            </a:r>
            <a:r>
              <a:rPr lang="en-US" sz="2000" baseline="-25000"/>
              <a:t>2</a:t>
            </a:r>
            <a:r>
              <a:rPr lang="en-US" sz="2000"/>
              <a:t>CO</a:t>
            </a:r>
            <a:r>
              <a:rPr lang="en-US" sz="2000" baseline="-25000"/>
              <a:t>3 </a:t>
            </a:r>
            <a:r>
              <a:rPr lang="en-US" sz="2000"/>
              <a:t>&lt;--&gt; HCO</a:t>
            </a:r>
            <a:r>
              <a:rPr lang="en-US" sz="2000" baseline="-25000"/>
              <a:t>3</a:t>
            </a:r>
            <a:r>
              <a:rPr lang="en-US" sz="2000" baseline="30000"/>
              <a:t>-</a:t>
            </a:r>
            <a:r>
              <a:rPr lang="en-US" sz="2000"/>
              <a:t> + H</a:t>
            </a:r>
            <a:r>
              <a:rPr lang="en-US" sz="2000" baseline="30000"/>
              <a:t>+</a:t>
            </a:r>
            <a:endParaRPr lang="en-US" sz="2000"/>
          </a:p>
        </p:txBody>
      </p:sp>
      <p:sp>
        <p:nvSpPr>
          <p:cNvPr id="254982" name="Rectangle 6"/>
          <p:cNvSpPr>
            <a:spLocks noChangeArrowheads="1"/>
          </p:cNvSpPr>
          <p:nvPr/>
        </p:nvSpPr>
        <p:spPr bwMode="auto">
          <a:xfrm>
            <a:off x="4495800" y="1524000"/>
            <a:ext cx="4224338" cy="396875"/>
          </a:xfrm>
          <a:prstGeom prst="rect">
            <a:avLst/>
          </a:prstGeom>
          <a:noFill/>
          <a:ln w="9525">
            <a:noFill/>
            <a:miter lim="800000"/>
            <a:headEnd/>
            <a:tailEnd/>
          </a:ln>
        </p:spPr>
        <p:txBody>
          <a:bodyPr wrap="none">
            <a:prstTxWarp prst="textNoShape">
              <a:avLst/>
            </a:prstTxWarp>
            <a:spAutoFit/>
          </a:bodyPr>
          <a:lstStyle/>
          <a:p>
            <a:r>
              <a:rPr lang="en-US" sz="2000"/>
              <a:t>(catalyzed by carbonic anhydrase)</a:t>
            </a:r>
          </a:p>
        </p:txBody>
      </p:sp>
      <p:sp>
        <p:nvSpPr>
          <p:cNvPr id="254983" name="Rectangle 7"/>
          <p:cNvSpPr>
            <a:spLocks noChangeArrowheads="1"/>
          </p:cNvSpPr>
          <p:nvPr/>
        </p:nvSpPr>
        <p:spPr bwMode="auto">
          <a:xfrm>
            <a:off x="4191000" y="3962400"/>
            <a:ext cx="4800600" cy="2668588"/>
          </a:xfrm>
          <a:prstGeom prst="rect">
            <a:avLst/>
          </a:prstGeom>
          <a:noFill/>
          <a:ln w="9525">
            <a:noFill/>
            <a:miter lim="800000"/>
            <a:headEnd/>
            <a:tailEnd/>
          </a:ln>
        </p:spPr>
        <p:txBody>
          <a:bodyPr>
            <a:prstTxWarp prst="textNoShape">
              <a:avLst/>
            </a:prstTxWarp>
            <a:spAutoFit/>
          </a:bodyPr>
          <a:lstStyle/>
          <a:p>
            <a:pPr marL="6350" indent="-6350">
              <a:buFont typeface="Times" charset="0"/>
              <a:buAutoNum type="arabicParenR"/>
            </a:pPr>
            <a:r>
              <a:rPr lang="en-US" sz="2000"/>
              <a:t>As CO</a:t>
            </a:r>
            <a:r>
              <a:rPr lang="en-US" sz="2000" baseline="-25000"/>
              <a:t>2</a:t>
            </a:r>
            <a:r>
              <a:rPr lang="en-US" sz="2000"/>
              <a:t> in plasma (7%)</a:t>
            </a:r>
          </a:p>
          <a:p>
            <a:pPr marL="6350" indent="-6350">
              <a:buFont typeface="Times" charset="0"/>
              <a:buNone/>
            </a:pPr>
            <a:endParaRPr lang="en-US" sz="2000"/>
          </a:p>
          <a:p>
            <a:pPr marL="6350" indent="-6350">
              <a:buFont typeface="Times" charset="0"/>
              <a:buNone/>
            </a:pPr>
            <a:r>
              <a:rPr lang="en-US" sz="2000"/>
              <a:t>2) as HCO3</a:t>
            </a:r>
            <a:r>
              <a:rPr lang="en-US" sz="2000" baseline="30000"/>
              <a:t>-</a:t>
            </a:r>
            <a:r>
              <a:rPr lang="en-US" sz="2000"/>
              <a:t> in plasma (70%, increased CO</a:t>
            </a:r>
            <a:r>
              <a:rPr lang="en-US" sz="2000" baseline="-25000"/>
              <a:t>2</a:t>
            </a:r>
            <a:r>
              <a:rPr lang="en-US" sz="2000"/>
              <a:t> content drive pH DOWN). </a:t>
            </a:r>
          </a:p>
          <a:p>
            <a:pPr marL="6350" indent="-6350">
              <a:buFont typeface="Times" charset="0"/>
              <a:buNone/>
            </a:pPr>
            <a:endParaRPr lang="en-US" sz="2000" baseline="30000"/>
          </a:p>
          <a:p>
            <a:pPr marL="6350" indent="-6350">
              <a:buFont typeface="Times" charset="0"/>
              <a:buNone/>
            </a:pPr>
            <a:r>
              <a:rPr lang="en-US" sz="2000"/>
              <a:t>3) Bound to hemoglobin   (HbCO</a:t>
            </a:r>
            <a:r>
              <a:rPr lang="en-US" sz="2000" baseline="-25000"/>
              <a:t>2 </a:t>
            </a:r>
            <a:r>
              <a:rPr lang="en-US" sz="2000"/>
              <a:t>=carbamino, 23%)</a:t>
            </a:r>
          </a:p>
          <a:p>
            <a:pPr marL="6350" indent="-6350">
              <a:buFont typeface="Times" charset="0"/>
              <a:buNone/>
            </a:pPr>
            <a:endParaRPr lang="en-US" sz="1600"/>
          </a:p>
          <a:p>
            <a:pPr marL="6350" indent="-6350">
              <a:buFont typeface="Times" charset="0"/>
              <a:buNone/>
            </a:pPr>
            <a:r>
              <a:rPr lang="en-US" sz="1600"/>
              <a:t>Of course the %s are approximate</a:t>
            </a:r>
            <a:r>
              <a:rPr lang="en-US" sz="2000"/>
              <a:t>!</a:t>
            </a:r>
            <a:endParaRPr lang="en-US" sz="2000">
              <a:solidFill>
                <a:srgbClr val="FFCC18"/>
              </a:solidFill>
            </a:endParaRPr>
          </a:p>
        </p:txBody>
      </p:sp>
      <p:sp>
        <p:nvSpPr>
          <p:cNvPr id="254984" name="Rectangle 8"/>
          <p:cNvSpPr>
            <a:spLocks noChangeArrowheads="1"/>
          </p:cNvSpPr>
          <p:nvPr/>
        </p:nvSpPr>
        <p:spPr bwMode="auto">
          <a:xfrm>
            <a:off x="4310063" y="3409950"/>
            <a:ext cx="2490787" cy="396875"/>
          </a:xfrm>
          <a:prstGeom prst="rect">
            <a:avLst/>
          </a:prstGeom>
          <a:noFill/>
          <a:ln w="9525">
            <a:noFill/>
            <a:miter lim="800000"/>
            <a:headEnd/>
            <a:tailEnd/>
          </a:ln>
        </p:spPr>
        <p:txBody>
          <a:bodyPr wrap="none">
            <a:prstTxWarp prst="textNoShape">
              <a:avLst/>
            </a:prstTxWarp>
            <a:spAutoFit/>
          </a:bodyPr>
          <a:lstStyle/>
          <a:p>
            <a:r>
              <a:rPr lang="en-US" sz="2000" u="sng"/>
              <a:t>CO</a:t>
            </a:r>
            <a:r>
              <a:rPr lang="en-US" sz="2000" u="sng" baseline="-25000"/>
              <a:t>2</a:t>
            </a:r>
            <a:r>
              <a:rPr lang="en-US" sz="2000" u="sng"/>
              <a:t> is transported:</a:t>
            </a:r>
            <a:endParaRPr lang="en-US"/>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156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7026" name="Picture 2"/>
          <p:cNvPicPr>
            <a:picLocks noChangeAspect="1" noChangeArrowheads="1"/>
          </p:cNvPicPr>
          <p:nvPr/>
        </p:nvPicPr>
        <p:blipFill>
          <a:blip r:embed="rId2"/>
          <a:srcRect/>
          <a:stretch>
            <a:fillRect/>
          </a:stretch>
        </p:blipFill>
        <p:spPr bwMode="auto">
          <a:xfrm>
            <a:off x="228600" y="0"/>
            <a:ext cx="5257800" cy="6710363"/>
          </a:xfrm>
          <a:prstGeom prst="rect">
            <a:avLst/>
          </a:prstGeom>
          <a:noFill/>
          <a:ln w="9525">
            <a:noFill/>
            <a:miter lim="800000"/>
            <a:headEnd/>
            <a:tailEnd/>
          </a:ln>
        </p:spPr>
      </p:pic>
      <p:sp>
        <p:nvSpPr>
          <p:cNvPr id="257027" name="Rectangle 2"/>
          <p:cNvSpPr>
            <a:spLocks noChangeArrowheads="1"/>
          </p:cNvSpPr>
          <p:nvPr/>
        </p:nvSpPr>
        <p:spPr bwMode="auto">
          <a:xfrm>
            <a:off x="5715000" y="1981200"/>
            <a:ext cx="3429000" cy="3046413"/>
          </a:xfrm>
          <a:prstGeom prst="rect">
            <a:avLst/>
          </a:prstGeom>
          <a:noFill/>
          <a:ln w="9525">
            <a:noFill/>
            <a:miter lim="800000"/>
            <a:headEnd/>
            <a:tailEnd/>
          </a:ln>
        </p:spPr>
        <p:txBody>
          <a:bodyPr>
            <a:prstTxWarp prst="textNoShape">
              <a:avLst/>
            </a:prstTxWarp>
            <a:spAutoFit/>
          </a:bodyPr>
          <a:lstStyle/>
          <a:p>
            <a:pPr marL="457200" indent="-457200"/>
            <a:r>
              <a:rPr lang="en-US"/>
              <a:t>CO</a:t>
            </a:r>
            <a:r>
              <a:rPr lang="en-US" baseline="-25000"/>
              <a:t>2</a:t>
            </a:r>
            <a:r>
              <a:rPr lang="en-US"/>
              <a:t> is transported in blood primarily as bicarbonate (70% in plasma), bound to hemoglobin (23% in RBC), and in simple solution (7% in plasma).</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157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050" name="Picture 2"/>
          <p:cNvPicPr>
            <a:picLocks noChangeAspect="1" noChangeArrowheads="1"/>
          </p:cNvPicPr>
          <p:nvPr/>
        </p:nvPicPr>
        <p:blipFill>
          <a:blip r:embed="rId3"/>
          <a:srcRect/>
          <a:stretch>
            <a:fillRect/>
          </a:stretch>
        </p:blipFill>
        <p:spPr bwMode="auto">
          <a:xfrm>
            <a:off x="3048000" y="0"/>
            <a:ext cx="3878263" cy="5029200"/>
          </a:xfrm>
          <a:prstGeom prst="rect">
            <a:avLst/>
          </a:prstGeom>
          <a:noFill/>
          <a:ln w="9525">
            <a:noFill/>
            <a:miter lim="800000"/>
            <a:headEnd/>
            <a:tailEnd/>
          </a:ln>
        </p:spPr>
      </p:pic>
      <p:sp>
        <p:nvSpPr>
          <p:cNvPr id="258051" name="Rectangle 3"/>
          <p:cNvSpPr>
            <a:spLocks noChangeArrowheads="1"/>
          </p:cNvSpPr>
          <p:nvPr/>
        </p:nvSpPr>
        <p:spPr bwMode="auto">
          <a:xfrm>
            <a:off x="0" y="5064125"/>
            <a:ext cx="8686800" cy="1552575"/>
          </a:xfrm>
          <a:prstGeom prst="rect">
            <a:avLst/>
          </a:prstGeom>
          <a:noFill/>
          <a:ln w="9525">
            <a:noFill/>
            <a:miter lim="800000"/>
            <a:headEnd/>
            <a:tailEnd/>
          </a:ln>
        </p:spPr>
        <p:txBody>
          <a:bodyPr>
            <a:prstTxWarp prst="textNoShape">
              <a:avLst/>
            </a:prstTxWarp>
            <a:spAutoFit/>
          </a:bodyPr>
          <a:lstStyle/>
          <a:p>
            <a:r>
              <a:rPr lang="en-US"/>
              <a:t>The whole process is reversed in the capillaries of the lung, and CO</a:t>
            </a:r>
            <a:r>
              <a:rPr lang="en-US" baseline="-25000"/>
              <a:t>2</a:t>
            </a:r>
            <a:r>
              <a:rPr lang="en-US"/>
              <a:t> is expelled. Note that as the concentration of CO</a:t>
            </a:r>
            <a:r>
              <a:rPr lang="en-US" baseline="-25000"/>
              <a:t>2</a:t>
            </a:r>
            <a:r>
              <a:rPr lang="en-US"/>
              <a:t> decreases, the affinity of Hb for oxygen increases and hence blood can increase its capacity to pick up oxygen.</a:t>
            </a:r>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158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ChangeArrowheads="1"/>
          </p:cNvSpPr>
          <p:nvPr/>
        </p:nvSpPr>
        <p:spPr bwMode="auto">
          <a:xfrm>
            <a:off x="3200400" y="152400"/>
            <a:ext cx="2136775" cy="822325"/>
          </a:xfrm>
          <a:prstGeom prst="rect">
            <a:avLst/>
          </a:prstGeom>
          <a:noFill/>
          <a:ln w="9525">
            <a:noFill/>
            <a:miter lim="800000"/>
            <a:headEnd/>
            <a:tailEnd/>
          </a:ln>
        </p:spPr>
        <p:txBody>
          <a:bodyPr wrap="none">
            <a:prstTxWarp prst="textNoShape">
              <a:avLst/>
            </a:prstTxWarp>
            <a:spAutoFit/>
          </a:bodyPr>
          <a:lstStyle/>
          <a:p>
            <a:r>
              <a:rPr lang="en-US"/>
              <a:t>To Remember</a:t>
            </a:r>
            <a:endParaRPr lang="en-US">
              <a:latin typeface="Times" charset="0"/>
            </a:endParaRPr>
          </a:p>
          <a:p>
            <a:endParaRPr lang="en-US">
              <a:latin typeface="Times" charset="0"/>
            </a:endParaRPr>
          </a:p>
        </p:txBody>
      </p:sp>
      <p:sp>
        <p:nvSpPr>
          <p:cNvPr id="260099" name="Rectangle 3"/>
          <p:cNvSpPr>
            <a:spLocks noChangeArrowheads="1"/>
          </p:cNvSpPr>
          <p:nvPr/>
        </p:nvSpPr>
        <p:spPr bwMode="auto">
          <a:xfrm>
            <a:off x="0" y="685800"/>
            <a:ext cx="8610600" cy="118745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CO</a:t>
            </a:r>
            <a:r>
              <a:rPr lang="en-US" baseline="-25000"/>
              <a:t>2</a:t>
            </a:r>
            <a:r>
              <a:rPr lang="en-US"/>
              <a:t> is transported in blood primarily as bicarbonate (70% in plasma), bound to hemoglobin (23% in RBC), and in simple solution (7% in plasma).</a:t>
            </a:r>
          </a:p>
        </p:txBody>
      </p:sp>
      <p:sp>
        <p:nvSpPr>
          <p:cNvPr id="4" name="Slide Number Placeholder 3"/>
          <p:cNvSpPr>
            <a:spLocks noGrp="1"/>
          </p:cNvSpPr>
          <p:nvPr>
            <p:ph type="sldNum" sz="quarter" idx="12"/>
          </p:nvPr>
        </p:nvSpPr>
        <p:spPr/>
        <p:txBody>
          <a:bodyPr/>
          <a:lstStyle/>
          <a:p>
            <a:pPr>
              <a:defRPr/>
            </a:pPr>
            <a:fld id="{A31131AB-1D7F-1F43-810B-9C7A1AAADDA9}" type="slidenum">
              <a:rPr lang="en-US" smtClean="0"/>
              <a:pPr>
                <a:defRPr/>
              </a:pPr>
              <a:t>159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3"/>
          <p:cNvSpPr>
            <a:spLocks noChangeArrowheads="1"/>
          </p:cNvSpPr>
          <p:nvPr/>
        </p:nvSpPr>
        <p:spPr bwMode="auto">
          <a:xfrm>
            <a:off x="228600" y="1447800"/>
            <a:ext cx="8915400" cy="2308225"/>
          </a:xfrm>
          <a:prstGeom prst="rect">
            <a:avLst/>
          </a:prstGeom>
          <a:noFill/>
          <a:ln w="9525">
            <a:noFill/>
            <a:miter lim="800000"/>
            <a:headEnd/>
            <a:tailEnd/>
          </a:ln>
        </p:spPr>
        <p:txBody>
          <a:bodyPr>
            <a:prstTxWarp prst="textNoShape">
              <a:avLst/>
            </a:prstTxWarp>
            <a:spAutoFit/>
          </a:bodyPr>
          <a:lstStyle/>
          <a:p>
            <a:r>
              <a:rPr lang="en-US"/>
              <a:t>Malaria is a widespread vector-borne infectious disease caused by a sporozoan (ampicomplexan) parasite (</a:t>
            </a:r>
            <a:r>
              <a:rPr lang="en-US" i="1"/>
              <a:t>Plasmodium sp</a:t>
            </a:r>
            <a:r>
              <a:rPr lang="en-US"/>
              <a:t>). It afflicts 400 million people each year and causes between 1-5 million deaths every year.</a:t>
            </a:r>
          </a:p>
          <a:p>
            <a:endParaRPr lang="en-US"/>
          </a:p>
          <a:p>
            <a:r>
              <a:rPr lang="en-US"/>
              <a:t>How can we treat it?</a:t>
            </a:r>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160</a:t>
            </a:fld>
            <a:endParaRPr lang="en-US"/>
          </a:p>
        </p:txBody>
      </p:sp>
      <p:pic>
        <p:nvPicPr>
          <p:cNvPr id="4" name="Picture 3" descr="Malaria red.jpg"/>
          <p:cNvPicPr>
            <a:picLocks noChangeAspect="1"/>
          </p:cNvPicPr>
          <p:nvPr/>
        </p:nvPicPr>
        <p:blipFill>
          <a:blip r:embed="rId3"/>
          <a:stretch>
            <a:fillRect/>
          </a:stretch>
        </p:blipFill>
        <p:spPr>
          <a:xfrm>
            <a:off x="5334000" y="3048000"/>
            <a:ext cx="2497836" cy="2536003"/>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9ECC4B8-00D0-2E49-8EF6-DB5B34B8BC13}" type="slidenum">
              <a:rPr lang="en-US" smtClean="0"/>
              <a:pPr>
                <a:defRPr/>
              </a:pPr>
              <a:t>161</a:t>
            </a:fld>
            <a:endParaRPr lang="en-US"/>
          </a:p>
        </p:txBody>
      </p:sp>
      <p:pic>
        <p:nvPicPr>
          <p:cNvPr id="3" name="Picture 2" descr="lifecycleWeb.jpg"/>
          <p:cNvPicPr>
            <a:picLocks noChangeAspect="1"/>
          </p:cNvPicPr>
          <p:nvPr/>
        </p:nvPicPr>
        <p:blipFill>
          <a:blip r:embed="rId2"/>
          <a:stretch>
            <a:fillRect/>
          </a:stretch>
        </p:blipFill>
        <p:spPr>
          <a:xfrm>
            <a:off x="1094619" y="0"/>
            <a:ext cx="6954762" cy="68580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ChangeArrowheads="1"/>
          </p:cNvSpPr>
          <p:nvPr/>
        </p:nvSpPr>
        <p:spPr bwMode="auto">
          <a:xfrm>
            <a:off x="0" y="533400"/>
            <a:ext cx="7785100" cy="1006475"/>
          </a:xfrm>
          <a:prstGeom prst="rect">
            <a:avLst/>
          </a:prstGeom>
          <a:noFill/>
          <a:ln w="9525">
            <a:noFill/>
            <a:miter lim="800000"/>
            <a:headEnd/>
            <a:tailEnd/>
          </a:ln>
        </p:spPr>
        <p:txBody>
          <a:bodyPr>
            <a:prstTxWarp prst="textNoShape">
              <a:avLst/>
            </a:prstTxWarp>
            <a:spAutoFit/>
          </a:bodyPr>
          <a:lstStyle/>
          <a:p>
            <a:r>
              <a:rPr lang="en-US" sz="2000"/>
              <a:t>Normal hemoglobin (Hb) has 2 alpha and 2 beta chains that form a 4 chain tetramer</a:t>
            </a:r>
            <a:endParaRPr lang="en-US" sz="1600">
              <a:latin typeface="Times" charset="0"/>
            </a:endParaRPr>
          </a:p>
          <a:p>
            <a:endParaRPr lang="en-US" sz="2000"/>
          </a:p>
        </p:txBody>
      </p:sp>
      <p:sp>
        <p:nvSpPr>
          <p:cNvPr id="264195" name="Rectangle 3"/>
          <p:cNvSpPr>
            <a:spLocks noChangeArrowheads="1"/>
          </p:cNvSpPr>
          <p:nvPr/>
        </p:nvSpPr>
        <p:spPr bwMode="auto">
          <a:xfrm>
            <a:off x="0" y="1295400"/>
            <a:ext cx="5135563" cy="1616075"/>
          </a:xfrm>
          <a:prstGeom prst="rect">
            <a:avLst/>
          </a:prstGeom>
          <a:noFill/>
          <a:ln w="9525">
            <a:noFill/>
            <a:miter lim="800000"/>
            <a:headEnd/>
            <a:tailEnd/>
          </a:ln>
        </p:spPr>
        <p:txBody>
          <a:bodyPr>
            <a:prstTxWarp prst="textNoShape">
              <a:avLst/>
            </a:prstTxWarp>
            <a:spAutoFit/>
          </a:bodyPr>
          <a:lstStyle/>
          <a:p>
            <a:r>
              <a:rPr lang="en-US" sz="2000" dirty="0"/>
              <a:t>What if </a:t>
            </a:r>
            <a:r>
              <a:rPr lang="en-US" sz="2000" dirty="0" err="1"/>
              <a:t>valine</a:t>
            </a:r>
            <a:r>
              <a:rPr lang="en-US" sz="2000" dirty="0"/>
              <a:t> is substituted in a single position for </a:t>
            </a:r>
            <a:r>
              <a:rPr lang="en-US" sz="2000" dirty="0" err="1"/>
              <a:t>glutamic</a:t>
            </a:r>
            <a:r>
              <a:rPr lang="en-US" sz="2000" dirty="0"/>
              <a:t> acid in both beta </a:t>
            </a:r>
            <a:r>
              <a:rPr lang="en-US" sz="2000" dirty="0" smtClean="0"/>
              <a:t>chains? </a:t>
            </a:r>
            <a:r>
              <a:rPr lang="en-US" sz="2000" dirty="0"/>
              <a:t>Normal hemoglobin is called A hemoglobin. The hemoglobin with the </a:t>
            </a:r>
            <a:r>
              <a:rPr lang="en-US" sz="2000" dirty="0" err="1"/>
              <a:t>valine</a:t>
            </a:r>
            <a:r>
              <a:rPr lang="en-US" sz="2000" dirty="0"/>
              <a:t> substitution is called S hemoglobin. </a:t>
            </a:r>
          </a:p>
        </p:txBody>
      </p:sp>
      <p:sp>
        <p:nvSpPr>
          <p:cNvPr id="264196" name="Rectangle 4"/>
          <p:cNvSpPr>
            <a:spLocks noChangeArrowheads="1"/>
          </p:cNvSpPr>
          <p:nvPr/>
        </p:nvSpPr>
        <p:spPr bwMode="auto">
          <a:xfrm>
            <a:off x="1981200" y="0"/>
            <a:ext cx="4865688" cy="579438"/>
          </a:xfrm>
          <a:prstGeom prst="rect">
            <a:avLst/>
          </a:prstGeom>
          <a:noFill/>
          <a:ln w="9525">
            <a:noFill/>
            <a:miter lim="800000"/>
            <a:headEnd/>
            <a:tailEnd/>
          </a:ln>
        </p:spPr>
        <p:txBody>
          <a:bodyPr wrap="none">
            <a:prstTxWarp prst="textNoShape">
              <a:avLst/>
            </a:prstTxWarp>
            <a:spAutoFit/>
          </a:bodyPr>
          <a:lstStyle/>
          <a:p>
            <a:r>
              <a:rPr lang="en-US" sz="3200"/>
              <a:t>THE SICKLE CELL CURE</a:t>
            </a:r>
          </a:p>
        </p:txBody>
      </p:sp>
      <p:pic>
        <p:nvPicPr>
          <p:cNvPr id="264197" name="Picture 5"/>
          <p:cNvPicPr>
            <a:picLocks noChangeAspect="1" noChangeArrowheads="1"/>
          </p:cNvPicPr>
          <p:nvPr/>
        </p:nvPicPr>
        <p:blipFill>
          <a:blip r:embed="rId3"/>
          <a:srcRect/>
          <a:stretch>
            <a:fillRect/>
          </a:stretch>
        </p:blipFill>
        <p:spPr bwMode="auto">
          <a:xfrm>
            <a:off x="5638800" y="1295400"/>
            <a:ext cx="2849563" cy="3048000"/>
          </a:xfrm>
          <a:prstGeom prst="rect">
            <a:avLst/>
          </a:prstGeom>
          <a:noFill/>
          <a:ln w="9525">
            <a:noFill/>
            <a:miter lim="800000"/>
            <a:headEnd/>
            <a:tailEnd/>
          </a:ln>
        </p:spPr>
      </p:pic>
      <p:pic>
        <p:nvPicPr>
          <p:cNvPr id="264198" name="Picture 6"/>
          <p:cNvPicPr>
            <a:picLocks noChangeAspect="1" noChangeArrowheads="1"/>
          </p:cNvPicPr>
          <p:nvPr/>
        </p:nvPicPr>
        <p:blipFill>
          <a:blip r:embed="rId4"/>
          <a:srcRect/>
          <a:stretch>
            <a:fillRect/>
          </a:stretch>
        </p:blipFill>
        <p:spPr bwMode="auto">
          <a:xfrm>
            <a:off x="152400" y="4800600"/>
            <a:ext cx="2692400" cy="1892300"/>
          </a:xfrm>
          <a:prstGeom prst="rect">
            <a:avLst/>
          </a:prstGeom>
          <a:noFill/>
          <a:ln w="9525">
            <a:noFill/>
            <a:miter lim="800000"/>
            <a:headEnd/>
            <a:tailEnd/>
          </a:ln>
        </p:spPr>
      </p:pic>
      <p:pic>
        <p:nvPicPr>
          <p:cNvPr id="264199" name="Picture 7"/>
          <p:cNvPicPr>
            <a:picLocks noChangeAspect="1" noChangeArrowheads="1"/>
          </p:cNvPicPr>
          <p:nvPr/>
        </p:nvPicPr>
        <p:blipFill>
          <a:blip r:embed="rId5"/>
          <a:srcRect/>
          <a:stretch>
            <a:fillRect/>
          </a:stretch>
        </p:blipFill>
        <p:spPr bwMode="auto">
          <a:xfrm>
            <a:off x="4648200" y="4238625"/>
            <a:ext cx="4114800" cy="2619375"/>
          </a:xfrm>
          <a:prstGeom prst="rect">
            <a:avLst/>
          </a:prstGeom>
          <a:noFill/>
          <a:ln w="9525">
            <a:noFill/>
            <a:miter lim="800000"/>
            <a:headEnd/>
            <a:tailEnd/>
          </a:ln>
        </p:spPr>
      </p:pic>
      <p:sp>
        <p:nvSpPr>
          <p:cNvPr id="264200" name="Rectangle 8"/>
          <p:cNvSpPr>
            <a:spLocks noChangeArrowheads="1"/>
          </p:cNvSpPr>
          <p:nvPr/>
        </p:nvSpPr>
        <p:spPr bwMode="auto">
          <a:xfrm>
            <a:off x="228600" y="3276600"/>
            <a:ext cx="5165725" cy="457200"/>
          </a:xfrm>
          <a:prstGeom prst="rect">
            <a:avLst/>
          </a:prstGeom>
          <a:noFill/>
          <a:ln w="9525">
            <a:noFill/>
            <a:miter lim="800000"/>
            <a:headEnd/>
            <a:tailEnd/>
          </a:ln>
        </p:spPr>
        <p:txBody>
          <a:bodyPr wrap="none">
            <a:prstTxWarp prst="textNoShape">
              <a:avLst/>
            </a:prstTxWarp>
            <a:spAutoFit/>
          </a:bodyPr>
          <a:lstStyle/>
          <a:p>
            <a:r>
              <a:rPr lang="en-US"/>
              <a:t>This confers resistance to Malaria!</a:t>
            </a:r>
          </a:p>
        </p:txBody>
      </p:sp>
      <p:sp>
        <p:nvSpPr>
          <p:cNvPr id="9" name="Slide Number Placeholder 8"/>
          <p:cNvSpPr>
            <a:spLocks noGrp="1"/>
          </p:cNvSpPr>
          <p:nvPr>
            <p:ph type="sldNum" sz="quarter" idx="12"/>
          </p:nvPr>
        </p:nvSpPr>
        <p:spPr/>
        <p:txBody>
          <a:bodyPr/>
          <a:lstStyle/>
          <a:p>
            <a:pPr>
              <a:defRPr/>
            </a:pPr>
            <a:fld id="{59ECC4B8-00D0-2E49-8EF6-DB5B34B8BC13}" type="slidenum">
              <a:rPr lang="en-US" smtClean="0"/>
              <a:pPr>
                <a:defRPr/>
              </a:pPr>
              <a:t>162</a:t>
            </a:fld>
            <a:endParaRPr lang="en-US"/>
          </a:p>
        </p:txBody>
      </p:sp>
      <p:pic>
        <p:nvPicPr>
          <p:cNvPr id="11" name="Picture 10" descr="sickle-cell_disease.jpg"/>
          <p:cNvPicPr>
            <a:picLocks noChangeAspect="1"/>
          </p:cNvPicPr>
          <p:nvPr/>
        </p:nvPicPr>
        <p:blipFill>
          <a:blip r:embed="rId6"/>
          <a:stretch>
            <a:fillRect/>
          </a:stretch>
        </p:blipFill>
        <p:spPr>
          <a:xfrm>
            <a:off x="2438400" y="4038600"/>
            <a:ext cx="2362200" cy="2362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ChangeArrowheads="1"/>
          </p:cNvSpPr>
          <p:nvPr/>
        </p:nvSpPr>
        <p:spPr bwMode="auto">
          <a:xfrm>
            <a:off x="1371600" y="0"/>
            <a:ext cx="6562725" cy="457200"/>
          </a:xfrm>
          <a:prstGeom prst="rect">
            <a:avLst/>
          </a:prstGeom>
          <a:noFill/>
          <a:ln w="9525">
            <a:noFill/>
            <a:miter lim="800000"/>
            <a:headEnd/>
            <a:tailEnd/>
          </a:ln>
        </p:spPr>
        <p:txBody>
          <a:bodyPr wrap="none">
            <a:prstTxWarp prst="textNoShape">
              <a:avLst/>
            </a:prstTxWarp>
            <a:spAutoFit/>
          </a:bodyPr>
          <a:lstStyle/>
          <a:p>
            <a:r>
              <a:rPr lang="en-US"/>
              <a:t>Why do erythrocytes become sickle-shaped?</a:t>
            </a:r>
          </a:p>
        </p:txBody>
      </p:sp>
      <p:pic>
        <p:nvPicPr>
          <p:cNvPr id="266243" name="Picture 3"/>
          <p:cNvPicPr>
            <a:picLocks noChangeAspect="1" noChangeArrowheads="1"/>
          </p:cNvPicPr>
          <p:nvPr/>
        </p:nvPicPr>
        <p:blipFill>
          <a:blip r:embed="rId3"/>
          <a:srcRect/>
          <a:stretch>
            <a:fillRect/>
          </a:stretch>
        </p:blipFill>
        <p:spPr bwMode="auto">
          <a:xfrm>
            <a:off x="4572000" y="3100388"/>
            <a:ext cx="4572000" cy="3757612"/>
          </a:xfrm>
          <a:prstGeom prst="rect">
            <a:avLst/>
          </a:prstGeom>
          <a:noFill/>
          <a:ln w="9525">
            <a:noFill/>
            <a:miter lim="800000"/>
            <a:headEnd/>
            <a:tailEnd/>
          </a:ln>
        </p:spPr>
      </p:pic>
      <p:pic>
        <p:nvPicPr>
          <p:cNvPr id="266244" name="Picture 4"/>
          <p:cNvPicPr>
            <a:picLocks noChangeAspect="1" noChangeArrowheads="1"/>
          </p:cNvPicPr>
          <p:nvPr/>
        </p:nvPicPr>
        <p:blipFill>
          <a:blip r:embed="rId4"/>
          <a:srcRect/>
          <a:stretch>
            <a:fillRect/>
          </a:stretch>
        </p:blipFill>
        <p:spPr bwMode="auto">
          <a:xfrm>
            <a:off x="0" y="5635625"/>
            <a:ext cx="4648200" cy="1222375"/>
          </a:xfrm>
          <a:prstGeom prst="rect">
            <a:avLst/>
          </a:prstGeom>
          <a:noFill/>
          <a:ln w="9525">
            <a:noFill/>
            <a:miter lim="800000"/>
            <a:headEnd/>
            <a:tailEnd/>
          </a:ln>
        </p:spPr>
      </p:pic>
      <p:pic>
        <p:nvPicPr>
          <p:cNvPr id="266245" name="Picture 5"/>
          <p:cNvPicPr>
            <a:picLocks noChangeAspect="1" noChangeArrowheads="1"/>
          </p:cNvPicPr>
          <p:nvPr/>
        </p:nvPicPr>
        <p:blipFill>
          <a:blip r:embed="rId5"/>
          <a:srcRect/>
          <a:stretch>
            <a:fillRect/>
          </a:stretch>
        </p:blipFill>
        <p:spPr bwMode="auto">
          <a:xfrm>
            <a:off x="685800" y="2438400"/>
            <a:ext cx="2241550" cy="2870200"/>
          </a:xfrm>
          <a:prstGeom prst="rect">
            <a:avLst/>
          </a:prstGeom>
          <a:noFill/>
          <a:ln w="9525">
            <a:noFill/>
            <a:miter lim="800000"/>
            <a:headEnd/>
            <a:tailEnd/>
          </a:ln>
        </p:spPr>
      </p:pic>
      <p:sp>
        <p:nvSpPr>
          <p:cNvPr id="266246" name="Line 6"/>
          <p:cNvSpPr>
            <a:spLocks noChangeShapeType="1"/>
          </p:cNvSpPr>
          <p:nvPr/>
        </p:nvSpPr>
        <p:spPr bwMode="auto">
          <a:xfrm flipV="1">
            <a:off x="7010400" y="2514600"/>
            <a:ext cx="609600" cy="990600"/>
          </a:xfrm>
          <a:prstGeom prst="line">
            <a:avLst/>
          </a:prstGeom>
          <a:noFill/>
          <a:ln w="25400">
            <a:solidFill>
              <a:srgbClr val="FFFF00"/>
            </a:solidFill>
            <a:round/>
            <a:headEnd/>
            <a:tailEnd/>
          </a:ln>
        </p:spPr>
        <p:txBody>
          <a:bodyPr wrap="none" anchor="ctr">
            <a:prstTxWarp prst="textNoShape">
              <a:avLst/>
            </a:prstTxWarp>
          </a:bodyPr>
          <a:lstStyle/>
          <a:p>
            <a:endParaRPr lang="es-ES_tradnl"/>
          </a:p>
        </p:txBody>
      </p:sp>
      <p:sp>
        <p:nvSpPr>
          <p:cNvPr id="266247" name="Rectangle 7"/>
          <p:cNvSpPr>
            <a:spLocks noChangeArrowheads="1"/>
          </p:cNvSpPr>
          <p:nvPr/>
        </p:nvSpPr>
        <p:spPr bwMode="auto">
          <a:xfrm>
            <a:off x="6580188" y="1828800"/>
            <a:ext cx="2481262" cy="457200"/>
          </a:xfrm>
          <a:prstGeom prst="rect">
            <a:avLst/>
          </a:prstGeom>
          <a:noFill/>
          <a:ln w="9525">
            <a:noFill/>
            <a:miter lim="800000"/>
            <a:headEnd/>
            <a:tailEnd/>
          </a:ln>
        </p:spPr>
        <p:txBody>
          <a:bodyPr wrap="none">
            <a:prstTxWarp prst="textNoShape">
              <a:avLst/>
            </a:prstTxWarp>
            <a:spAutoFit/>
          </a:bodyPr>
          <a:lstStyle/>
          <a:p>
            <a:r>
              <a:rPr lang="en-US"/>
              <a:t>one Hb molecule</a:t>
            </a:r>
          </a:p>
        </p:txBody>
      </p:sp>
      <p:sp>
        <p:nvSpPr>
          <p:cNvPr id="266248" name="Line 8"/>
          <p:cNvSpPr>
            <a:spLocks noChangeShapeType="1"/>
          </p:cNvSpPr>
          <p:nvPr/>
        </p:nvSpPr>
        <p:spPr bwMode="auto">
          <a:xfrm flipH="1" flipV="1">
            <a:off x="5715000" y="2895600"/>
            <a:ext cx="838200" cy="838200"/>
          </a:xfrm>
          <a:prstGeom prst="line">
            <a:avLst/>
          </a:prstGeom>
          <a:noFill/>
          <a:ln w="25400">
            <a:solidFill>
              <a:srgbClr val="FFFF00"/>
            </a:solidFill>
            <a:round/>
            <a:headEnd/>
            <a:tailEnd/>
          </a:ln>
        </p:spPr>
        <p:txBody>
          <a:bodyPr wrap="none" anchor="ctr">
            <a:prstTxWarp prst="textNoShape">
              <a:avLst/>
            </a:prstTxWarp>
          </a:bodyPr>
          <a:lstStyle/>
          <a:p>
            <a:endParaRPr lang="es-ES_tradnl"/>
          </a:p>
        </p:txBody>
      </p:sp>
      <p:sp>
        <p:nvSpPr>
          <p:cNvPr id="266249" name="Rectangle 9"/>
          <p:cNvSpPr>
            <a:spLocks noChangeArrowheads="1"/>
          </p:cNvSpPr>
          <p:nvPr/>
        </p:nvSpPr>
        <p:spPr bwMode="auto">
          <a:xfrm>
            <a:off x="4724400" y="2286000"/>
            <a:ext cx="1246188" cy="457200"/>
          </a:xfrm>
          <a:prstGeom prst="rect">
            <a:avLst/>
          </a:prstGeom>
          <a:noFill/>
          <a:ln w="9525">
            <a:noFill/>
            <a:miter lim="800000"/>
            <a:headEnd/>
            <a:tailEnd/>
          </a:ln>
        </p:spPr>
        <p:txBody>
          <a:bodyPr wrap="none">
            <a:prstTxWarp prst="textNoShape">
              <a:avLst/>
            </a:prstTxWarp>
            <a:spAutoFit/>
          </a:bodyPr>
          <a:lstStyle/>
          <a:p>
            <a:r>
              <a:rPr lang="en-US"/>
              <a:t>a dimer</a:t>
            </a:r>
          </a:p>
        </p:txBody>
      </p:sp>
      <p:sp>
        <p:nvSpPr>
          <p:cNvPr id="266250" name="Rectangle 10"/>
          <p:cNvSpPr>
            <a:spLocks noChangeArrowheads="1"/>
          </p:cNvSpPr>
          <p:nvPr/>
        </p:nvSpPr>
        <p:spPr bwMode="auto">
          <a:xfrm>
            <a:off x="152400" y="533400"/>
            <a:ext cx="8991600" cy="1016000"/>
          </a:xfrm>
          <a:prstGeom prst="rect">
            <a:avLst/>
          </a:prstGeom>
          <a:noFill/>
          <a:ln w="9525">
            <a:noFill/>
            <a:miter lim="800000"/>
            <a:headEnd/>
            <a:tailEnd/>
          </a:ln>
        </p:spPr>
        <p:txBody>
          <a:bodyPr>
            <a:prstTxWarp prst="textNoShape">
              <a:avLst/>
            </a:prstTxWarp>
            <a:spAutoFit/>
          </a:bodyPr>
          <a:lstStyle/>
          <a:p>
            <a:r>
              <a:rPr lang="en-US" sz="2000"/>
              <a:t>When Hb is deoxygenated the beta chain binds with other beta chains in a polymer. Hb polymers distort red blood cells into sickle shapes leading to the death of parasites!!!</a:t>
            </a:r>
          </a:p>
        </p:txBody>
      </p:sp>
      <p:sp>
        <p:nvSpPr>
          <p:cNvPr id="11" name="Slide Number Placeholder 10"/>
          <p:cNvSpPr>
            <a:spLocks noGrp="1"/>
          </p:cNvSpPr>
          <p:nvPr>
            <p:ph type="sldNum" sz="quarter" idx="12"/>
          </p:nvPr>
        </p:nvSpPr>
        <p:spPr/>
        <p:txBody>
          <a:bodyPr/>
          <a:lstStyle/>
          <a:p>
            <a:pPr>
              <a:defRPr/>
            </a:pPr>
            <a:fld id="{59ECC4B8-00D0-2E49-8EF6-DB5B34B8BC13}" type="slidenum">
              <a:rPr lang="en-US" smtClean="0"/>
              <a:pPr>
                <a:defRPr/>
              </a:pPr>
              <a:t>163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rrowheads="1"/>
          </p:cNvSpPr>
          <p:nvPr/>
        </p:nvSpPr>
        <p:spPr bwMode="auto">
          <a:xfrm>
            <a:off x="4352925" y="-63500"/>
            <a:ext cx="4410075" cy="2530475"/>
          </a:xfrm>
          <a:prstGeom prst="rect">
            <a:avLst/>
          </a:prstGeom>
          <a:noFill/>
          <a:ln w="9525">
            <a:noFill/>
            <a:miter lim="800000"/>
            <a:headEnd/>
            <a:tailEnd/>
          </a:ln>
        </p:spPr>
        <p:txBody>
          <a:bodyPr>
            <a:prstTxWarp prst="textNoShape">
              <a:avLst/>
            </a:prstTxWarp>
            <a:spAutoFit/>
          </a:bodyPr>
          <a:lstStyle/>
          <a:p>
            <a:r>
              <a:rPr lang="en-US" sz="2000"/>
              <a:t>The genetics of sickle cell anemia.</a:t>
            </a:r>
          </a:p>
          <a:p>
            <a:endParaRPr lang="en-US" sz="2000"/>
          </a:p>
          <a:p>
            <a:r>
              <a:rPr lang="en-US" sz="2000"/>
              <a:t>Sickle cell anemia is coded by simple Mendelian genetics. The “defective” Hb is coded by a “recessive allele” (S) and the normal Hb is coded by a “dominant” allele.</a:t>
            </a:r>
          </a:p>
        </p:txBody>
      </p:sp>
      <p:sp>
        <p:nvSpPr>
          <p:cNvPr id="268291" name="Rectangle 3"/>
          <p:cNvSpPr>
            <a:spLocks noChangeArrowheads="1"/>
          </p:cNvSpPr>
          <p:nvPr/>
        </p:nvSpPr>
        <p:spPr bwMode="auto">
          <a:xfrm>
            <a:off x="1066800" y="3048000"/>
            <a:ext cx="6553200" cy="1311275"/>
          </a:xfrm>
          <a:prstGeom prst="rect">
            <a:avLst/>
          </a:prstGeom>
          <a:noFill/>
          <a:ln w="9525">
            <a:noFill/>
            <a:miter lim="800000"/>
            <a:headEnd/>
            <a:tailEnd/>
          </a:ln>
        </p:spPr>
        <p:txBody>
          <a:bodyPr>
            <a:prstTxWarp prst="textNoShape">
              <a:avLst/>
            </a:prstTxWarp>
            <a:spAutoFit/>
          </a:bodyPr>
          <a:lstStyle/>
          <a:p>
            <a:r>
              <a:rPr lang="en-US" sz="2000"/>
              <a:t> Genotype        Expression</a:t>
            </a:r>
          </a:p>
          <a:p>
            <a:r>
              <a:rPr lang="en-US" sz="2000"/>
              <a:t>SS                   Sickle Cell, often lethal</a:t>
            </a:r>
          </a:p>
          <a:p>
            <a:r>
              <a:rPr lang="en-US" sz="2000"/>
              <a:t>AS and AA       Normal but AS is protected against 		malaria </a:t>
            </a:r>
          </a:p>
        </p:txBody>
      </p:sp>
      <p:sp>
        <p:nvSpPr>
          <p:cNvPr id="268292" name="Rectangle 4"/>
          <p:cNvSpPr>
            <a:spLocks noChangeArrowheads="1"/>
          </p:cNvSpPr>
          <p:nvPr/>
        </p:nvSpPr>
        <p:spPr bwMode="auto">
          <a:xfrm>
            <a:off x="0" y="5334000"/>
            <a:ext cx="5715000" cy="1311275"/>
          </a:xfrm>
          <a:prstGeom prst="rect">
            <a:avLst/>
          </a:prstGeom>
          <a:noFill/>
          <a:ln w="9525">
            <a:noFill/>
            <a:miter lim="800000"/>
            <a:headEnd/>
            <a:tailEnd/>
          </a:ln>
        </p:spPr>
        <p:txBody>
          <a:bodyPr>
            <a:prstTxWarp prst="textNoShape">
              <a:avLst/>
            </a:prstTxWarp>
            <a:spAutoFit/>
          </a:bodyPr>
          <a:lstStyle/>
          <a:p>
            <a:r>
              <a:rPr lang="en-US" sz="2000"/>
              <a:t>It is a catch because some individuals will be protected but a large fraction of their children will either a) suffer from malaria, or b) die of a nasty condition.</a:t>
            </a:r>
          </a:p>
        </p:txBody>
      </p:sp>
      <p:pic>
        <p:nvPicPr>
          <p:cNvPr id="268293" name="Picture 5"/>
          <p:cNvPicPr>
            <a:picLocks noChangeAspect="1" noChangeArrowheads="1"/>
          </p:cNvPicPr>
          <p:nvPr/>
        </p:nvPicPr>
        <p:blipFill>
          <a:blip r:embed="rId3"/>
          <a:srcRect/>
          <a:stretch>
            <a:fillRect/>
          </a:stretch>
        </p:blipFill>
        <p:spPr bwMode="auto">
          <a:xfrm>
            <a:off x="6223000" y="5118100"/>
            <a:ext cx="2921000" cy="1739900"/>
          </a:xfrm>
          <a:prstGeom prst="rect">
            <a:avLst/>
          </a:prstGeom>
          <a:noFill/>
          <a:ln w="9525">
            <a:noFill/>
            <a:miter lim="800000"/>
            <a:headEnd/>
            <a:tailEnd/>
          </a:ln>
        </p:spPr>
      </p:pic>
      <p:sp>
        <p:nvSpPr>
          <p:cNvPr id="268294" name="Rectangle 6"/>
          <p:cNvSpPr>
            <a:spLocks noChangeArrowheads="1"/>
          </p:cNvSpPr>
          <p:nvPr/>
        </p:nvSpPr>
        <p:spPr bwMode="auto">
          <a:xfrm>
            <a:off x="152400" y="457200"/>
            <a:ext cx="3709988" cy="1917700"/>
          </a:xfrm>
          <a:prstGeom prst="rect">
            <a:avLst/>
          </a:prstGeom>
          <a:noFill/>
          <a:ln w="9525">
            <a:noFill/>
            <a:miter lim="800000"/>
            <a:headEnd/>
            <a:tailEnd/>
          </a:ln>
        </p:spPr>
        <p:txBody>
          <a:bodyPr>
            <a:prstTxWarp prst="textNoShape">
              <a:avLst/>
            </a:prstTxWarp>
            <a:spAutoFit/>
          </a:bodyPr>
          <a:lstStyle/>
          <a:p>
            <a:r>
              <a:rPr lang="en-US"/>
              <a:t>THE CATCH</a:t>
            </a:r>
          </a:p>
          <a:p>
            <a:endParaRPr lang="en-US"/>
          </a:p>
          <a:p>
            <a:r>
              <a:rPr lang="en-US"/>
              <a:t>The method works only for heterozygous individuals</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164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ChangeArrowheads="1"/>
          </p:cNvSpPr>
          <p:nvPr/>
        </p:nvSpPr>
        <p:spPr bwMode="auto">
          <a:xfrm>
            <a:off x="4038600" y="3886200"/>
            <a:ext cx="4687888" cy="1917700"/>
          </a:xfrm>
          <a:prstGeom prst="rect">
            <a:avLst/>
          </a:prstGeom>
          <a:noFill/>
          <a:ln w="9525">
            <a:noFill/>
            <a:miter lim="800000"/>
            <a:headEnd/>
            <a:tailEnd/>
          </a:ln>
        </p:spPr>
        <p:txBody>
          <a:bodyPr>
            <a:prstTxWarp prst="textNoShape">
              <a:avLst/>
            </a:prstTxWarp>
            <a:spAutoFit/>
          </a:bodyPr>
          <a:lstStyle/>
          <a:p>
            <a:r>
              <a:rPr lang="en-US"/>
              <a:t>The homozygous condition causes serious circulatory problems. The heterozygous condition kills the parasites which are…</a:t>
            </a:r>
          </a:p>
        </p:txBody>
      </p:sp>
      <p:sp>
        <p:nvSpPr>
          <p:cNvPr id="270339" name="Rectangle 3"/>
          <p:cNvSpPr>
            <a:spLocks noChangeArrowheads="1"/>
          </p:cNvSpPr>
          <p:nvPr/>
        </p:nvSpPr>
        <p:spPr bwMode="auto">
          <a:xfrm>
            <a:off x="4648200" y="6035675"/>
            <a:ext cx="3459163" cy="822325"/>
          </a:xfrm>
          <a:prstGeom prst="rect">
            <a:avLst/>
          </a:prstGeom>
          <a:noFill/>
          <a:ln w="9525">
            <a:noFill/>
            <a:miter lim="800000"/>
            <a:headEnd/>
            <a:tailEnd/>
          </a:ln>
        </p:spPr>
        <p:txBody>
          <a:bodyPr wrap="none">
            <a:prstTxWarp prst="textNoShape">
              <a:avLst/>
            </a:prstTxWarp>
            <a:spAutoFit/>
          </a:bodyPr>
          <a:lstStyle/>
          <a:p>
            <a:r>
              <a:rPr lang="en-US"/>
              <a:t>         Apicomplexan </a:t>
            </a:r>
          </a:p>
          <a:p>
            <a:r>
              <a:rPr lang="en-US" i="1"/>
              <a:t>Plasmodium falsiparum</a:t>
            </a:r>
            <a:r>
              <a:rPr lang="en-US"/>
              <a:t> </a:t>
            </a:r>
          </a:p>
        </p:txBody>
      </p:sp>
      <p:pic>
        <p:nvPicPr>
          <p:cNvPr id="270340" name="Picture 4"/>
          <p:cNvPicPr>
            <a:picLocks noChangeAspect="1" noChangeArrowheads="1"/>
          </p:cNvPicPr>
          <p:nvPr/>
        </p:nvPicPr>
        <p:blipFill>
          <a:blip r:embed="rId3"/>
          <a:srcRect/>
          <a:stretch>
            <a:fillRect/>
          </a:stretch>
        </p:blipFill>
        <p:spPr bwMode="auto">
          <a:xfrm>
            <a:off x="4648200" y="609600"/>
            <a:ext cx="3556000" cy="2946400"/>
          </a:xfrm>
          <a:prstGeom prst="rect">
            <a:avLst/>
          </a:prstGeom>
          <a:noFill/>
          <a:ln w="9525">
            <a:noFill/>
            <a:miter lim="800000"/>
            <a:headEnd/>
            <a:tailEnd/>
          </a:ln>
        </p:spPr>
      </p:pic>
      <p:pic>
        <p:nvPicPr>
          <p:cNvPr id="270341" name="Picture 5"/>
          <p:cNvPicPr>
            <a:picLocks noChangeAspect="1" noChangeArrowheads="1"/>
          </p:cNvPicPr>
          <p:nvPr/>
        </p:nvPicPr>
        <p:blipFill>
          <a:blip r:embed="rId4"/>
          <a:srcRect/>
          <a:stretch>
            <a:fillRect/>
          </a:stretch>
        </p:blipFill>
        <p:spPr bwMode="auto">
          <a:xfrm>
            <a:off x="0" y="0"/>
            <a:ext cx="3686175" cy="6858000"/>
          </a:xfrm>
          <a:prstGeom prst="rect">
            <a:avLst/>
          </a:prstGeom>
          <a:noFill/>
          <a:ln w="9525">
            <a:noFill/>
            <a:miter lim="800000"/>
            <a:headEnd/>
            <a:tailEnd/>
          </a:ln>
        </p:spPr>
      </p:pic>
      <p:sp>
        <p:nvSpPr>
          <p:cNvPr id="270342" name="Rectangle 6"/>
          <p:cNvSpPr>
            <a:spLocks noChangeArrowheads="1"/>
          </p:cNvSpPr>
          <p:nvPr/>
        </p:nvSpPr>
        <p:spPr bwMode="auto">
          <a:xfrm>
            <a:off x="4724400" y="152400"/>
            <a:ext cx="3190875" cy="457200"/>
          </a:xfrm>
          <a:prstGeom prst="rect">
            <a:avLst/>
          </a:prstGeom>
          <a:noFill/>
          <a:ln w="9525">
            <a:noFill/>
            <a:miter lim="800000"/>
            <a:headEnd/>
            <a:tailEnd/>
          </a:ln>
        </p:spPr>
        <p:txBody>
          <a:bodyPr wrap="none">
            <a:prstTxWarp prst="textNoShape">
              <a:avLst/>
            </a:prstTxWarp>
            <a:spAutoFit/>
          </a:bodyPr>
          <a:lstStyle/>
          <a:p>
            <a:r>
              <a:rPr lang="en-US"/>
              <a:t>In areas with malaria</a:t>
            </a:r>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165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685800"/>
            <a:ext cx="8610600" cy="3046988"/>
          </a:xfrm>
          <a:prstGeom prst="rect">
            <a:avLst/>
          </a:prstGeom>
          <a:noFill/>
        </p:spPr>
        <p:txBody>
          <a:bodyPr wrap="square" rtlCol="0">
            <a:spAutoFit/>
          </a:bodyPr>
          <a:lstStyle/>
          <a:p>
            <a:r>
              <a:rPr lang="es-ES_tradnl" dirty="0" err="1" smtClean="0"/>
              <a:t>If</a:t>
            </a:r>
            <a:r>
              <a:rPr lang="es-ES_tradnl" dirty="0" smtClean="0"/>
              <a:t> </a:t>
            </a:r>
            <a:r>
              <a:rPr lang="es-ES_tradnl" dirty="0" err="1" smtClean="0"/>
              <a:t>both</a:t>
            </a:r>
            <a:r>
              <a:rPr lang="es-ES_tradnl" dirty="0" smtClean="0"/>
              <a:t> </a:t>
            </a:r>
            <a:r>
              <a:rPr lang="es-ES_tradnl" dirty="0" err="1" smtClean="0"/>
              <a:t>parents</a:t>
            </a:r>
            <a:r>
              <a:rPr lang="es-ES_tradnl" dirty="0" smtClean="0"/>
              <a:t> are </a:t>
            </a:r>
            <a:r>
              <a:rPr lang="es-ES_tradnl" dirty="0" err="1" smtClean="0"/>
              <a:t>heterozygous</a:t>
            </a:r>
            <a:r>
              <a:rPr lang="es-ES_tradnl" dirty="0" smtClean="0"/>
              <a:t> </a:t>
            </a:r>
            <a:r>
              <a:rPr lang="es-ES_tradnl" dirty="0" err="1" smtClean="0"/>
              <a:t>for</a:t>
            </a:r>
            <a:r>
              <a:rPr lang="es-ES_tradnl" dirty="0" smtClean="0"/>
              <a:t> </a:t>
            </a:r>
            <a:r>
              <a:rPr lang="es-ES_tradnl" dirty="0" err="1" smtClean="0"/>
              <a:t>the</a:t>
            </a:r>
            <a:r>
              <a:rPr lang="es-ES_tradnl" dirty="0" smtClean="0"/>
              <a:t> </a:t>
            </a:r>
            <a:r>
              <a:rPr lang="es-ES_tradnl" dirty="0" err="1" smtClean="0"/>
              <a:t>sickle</a:t>
            </a:r>
            <a:r>
              <a:rPr lang="es-ES_tradnl" dirty="0" smtClean="0"/>
              <a:t> </a:t>
            </a:r>
            <a:r>
              <a:rPr lang="es-ES_tradnl" dirty="0" err="1" smtClean="0"/>
              <a:t>cell</a:t>
            </a:r>
            <a:r>
              <a:rPr lang="es-ES_tradnl" dirty="0" smtClean="0"/>
              <a:t> </a:t>
            </a:r>
            <a:r>
              <a:rPr lang="es-ES_tradnl" dirty="0" err="1" smtClean="0"/>
              <a:t>trait</a:t>
            </a:r>
            <a:r>
              <a:rPr lang="es-ES_tradnl" dirty="0" smtClean="0"/>
              <a:t>, </a:t>
            </a:r>
            <a:r>
              <a:rPr lang="es-ES_tradnl" dirty="0" err="1" smtClean="0"/>
              <a:t>what</a:t>
            </a:r>
            <a:r>
              <a:rPr lang="es-ES_tradnl" dirty="0" smtClean="0"/>
              <a:t> </a:t>
            </a:r>
            <a:r>
              <a:rPr lang="es-ES_tradnl" dirty="0" err="1" smtClean="0"/>
              <a:t>is</a:t>
            </a:r>
            <a:r>
              <a:rPr lang="es-ES_tradnl" dirty="0" smtClean="0"/>
              <a:t> </a:t>
            </a:r>
            <a:r>
              <a:rPr lang="es-ES_tradnl" dirty="0" err="1" smtClean="0"/>
              <a:t>the</a:t>
            </a:r>
            <a:r>
              <a:rPr lang="es-ES_tradnl" dirty="0" smtClean="0"/>
              <a:t> </a:t>
            </a:r>
            <a:r>
              <a:rPr lang="es-ES_tradnl" dirty="0" err="1" smtClean="0"/>
              <a:t>probability</a:t>
            </a:r>
            <a:r>
              <a:rPr lang="es-ES_tradnl" dirty="0" smtClean="0"/>
              <a:t> </a:t>
            </a:r>
            <a:r>
              <a:rPr lang="es-ES_tradnl" dirty="0" err="1" smtClean="0"/>
              <a:t>that</a:t>
            </a:r>
            <a:r>
              <a:rPr lang="es-ES_tradnl" dirty="0" smtClean="0"/>
              <a:t> </a:t>
            </a:r>
            <a:r>
              <a:rPr lang="es-ES_tradnl" dirty="0" err="1" smtClean="0"/>
              <a:t>one</a:t>
            </a:r>
            <a:r>
              <a:rPr lang="es-ES_tradnl" dirty="0" smtClean="0"/>
              <a:t> </a:t>
            </a:r>
            <a:r>
              <a:rPr lang="es-ES_tradnl" dirty="0" err="1" smtClean="0"/>
              <a:t>of</a:t>
            </a:r>
            <a:r>
              <a:rPr lang="es-ES_tradnl" dirty="0" smtClean="0"/>
              <a:t> </a:t>
            </a:r>
            <a:r>
              <a:rPr lang="es-ES_tradnl" dirty="0" err="1" smtClean="0"/>
              <a:t>their</a:t>
            </a:r>
            <a:r>
              <a:rPr lang="es-ES_tradnl" dirty="0" smtClean="0"/>
              <a:t> </a:t>
            </a:r>
            <a:r>
              <a:rPr lang="es-ES_tradnl" dirty="0" err="1" smtClean="0"/>
              <a:t>children</a:t>
            </a:r>
            <a:r>
              <a:rPr lang="es-ES_tradnl" dirty="0" smtClean="0"/>
              <a:t> </a:t>
            </a:r>
            <a:r>
              <a:rPr lang="es-ES_tradnl" dirty="0" err="1" smtClean="0"/>
              <a:t>will</a:t>
            </a:r>
            <a:r>
              <a:rPr lang="es-ES_tradnl" dirty="0" smtClean="0"/>
              <a:t> be </a:t>
            </a:r>
            <a:r>
              <a:rPr lang="es-ES_tradnl" dirty="0" err="1" smtClean="0"/>
              <a:t>heterozygous</a:t>
            </a:r>
            <a:r>
              <a:rPr lang="es-ES_tradnl" dirty="0" smtClean="0"/>
              <a:t> as </a:t>
            </a:r>
            <a:r>
              <a:rPr lang="es-ES_tradnl" dirty="0" err="1" smtClean="0"/>
              <a:t>well</a:t>
            </a:r>
            <a:r>
              <a:rPr lang="es-ES_tradnl" dirty="0" smtClean="0"/>
              <a:t>?</a:t>
            </a:r>
          </a:p>
          <a:p>
            <a:endParaRPr lang="es-ES_tradnl" dirty="0" smtClean="0"/>
          </a:p>
          <a:p>
            <a:r>
              <a:rPr lang="es-ES_tradnl" dirty="0" smtClean="0"/>
              <a:t>A) </a:t>
            </a:r>
            <a:r>
              <a:rPr lang="en-US" dirty="0" smtClean="0"/>
              <a:t>¼</a:t>
            </a:r>
            <a:endParaRPr lang="es-ES_tradnl" dirty="0" smtClean="0"/>
          </a:p>
          <a:p>
            <a:r>
              <a:rPr lang="es-ES_tradnl" dirty="0" smtClean="0"/>
              <a:t>B) </a:t>
            </a:r>
            <a:r>
              <a:rPr lang="en-US" dirty="0" smtClean="0"/>
              <a:t>½</a:t>
            </a:r>
            <a:endParaRPr lang="es-ES_tradnl" dirty="0" smtClean="0"/>
          </a:p>
          <a:p>
            <a:r>
              <a:rPr lang="es-ES_tradnl" dirty="0" smtClean="0"/>
              <a:t>C) 1</a:t>
            </a:r>
          </a:p>
          <a:p>
            <a:r>
              <a:rPr lang="es-ES_tradnl" dirty="0" smtClean="0"/>
              <a:t>D) 3/4</a:t>
            </a:r>
            <a:endParaRPr lang="es-ES_tradnl" dirty="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166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srcRect/>
          <a:stretch>
            <a:fillRect/>
          </a:stretch>
        </p:blipFill>
        <p:spPr bwMode="auto">
          <a:xfrm>
            <a:off x="4648200" y="609600"/>
            <a:ext cx="3556000" cy="2946400"/>
          </a:xfrm>
          <a:prstGeom prst="rect">
            <a:avLst/>
          </a:prstGeom>
          <a:noFill/>
          <a:ln w="9525">
            <a:noFill/>
            <a:miter lim="800000"/>
            <a:headEnd/>
            <a:tailEnd/>
          </a:ln>
        </p:spPr>
      </p:pic>
      <p:graphicFrame>
        <p:nvGraphicFramePr>
          <p:cNvPr id="3" name="Table 2"/>
          <p:cNvGraphicFramePr>
            <a:graphicFrameLocks noGrp="1"/>
          </p:cNvGraphicFramePr>
          <p:nvPr/>
        </p:nvGraphicFramePr>
        <p:xfrm>
          <a:off x="381000" y="4572000"/>
          <a:ext cx="4724400" cy="1645920"/>
        </p:xfrm>
        <a:graphic>
          <a:graphicData uri="http://schemas.openxmlformats.org/drawingml/2006/table">
            <a:tbl>
              <a:tblPr firstRow="1" bandRow="1">
                <a:tableStyleId>{5C22544A-7EE6-4342-B048-85BDC9FD1C3A}</a:tableStyleId>
              </a:tblPr>
              <a:tblGrid>
                <a:gridCol w="1574800"/>
                <a:gridCol w="1574800"/>
                <a:gridCol w="1574800"/>
              </a:tblGrid>
              <a:tr h="142240">
                <a:tc>
                  <a:txBody>
                    <a:bodyPr/>
                    <a:lstStyle/>
                    <a:p>
                      <a:endParaRPr lang="es-ES_tradnl" b="1" dirty="0"/>
                    </a:p>
                  </a:txBody>
                  <a:tcPr/>
                </a:tc>
                <a:tc>
                  <a:txBody>
                    <a:bodyPr/>
                    <a:lstStyle/>
                    <a:p>
                      <a:r>
                        <a:rPr lang="es-ES_tradnl" b="1" dirty="0" err="1" smtClean="0">
                          <a:solidFill>
                            <a:schemeClr val="tx1"/>
                          </a:solidFill>
                        </a:rPr>
                        <a:t>Sickle</a:t>
                      </a:r>
                      <a:r>
                        <a:rPr lang="es-ES_tradnl" b="1" dirty="0" smtClean="0">
                          <a:solidFill>
                            <a:schemeClr val="tx1"/>
                          </a:solidFill>
                        </a:rPr>
                        <a:t> (S)</a:t>
                      </a:r>
                      <a:endParaRPr lang="es-ES_tradnl" b="1" dirty="0">
                        <a:solidFill>
                          <a:schemeClr val="tx1"/>
                        </a:solidFill>
                      </a:endParaRPr>
                    </a:p>
                  </a:txBody>
                  <a:tcPr/>
                </a:tc>
                <a:tc>
                  <a:txBody>
                    <a:bodyPr/>
                    <a:lstStyle/>
                    <a:p>
                      <a:r>
                        <a:rPr lang="es-ES_tradnl" b="1" dirty="0" smtClean="0">
                          <a:solidFill>
                            <a:schemeClr val="tx1"/>
                          </a:solidFill>
                        </a:rPr>
                        <a:t>Normal (N)</a:t>
                      </a:r>
                      <a:endParaRPr lang="es-ES_tradnl" b="1" dirty="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_tradnl" b="1" dirty="0" err="1" smtClean="0">
                          <a:solidFill>
                            <a:schemeClr val="tx1"/>
                          </a:solidFill>
                        </a:rPr>
                        <a:t>Sickle</a:t>
                      </a:r>
                      <a:r>
                        <a:rPr lang="es-ES_tradnl" b="1" dirty="0" smtClean="0">
                          <a:solidFill>
                            <a:schemeClr val="tx1"/>
                          </a:solidFill>
                        </a:rPr>
                        <a:t> (S)</a:t>
                      </a:r>
                    </a:p>
                    <a:p>
                      <a:endParaRPr lang="es-ES_tradnl" b="1" dirty="0"/>
                    </a:p>
                  </a:txBody>
                  <a:tcPr/>
                </a:tc>
                <a:tc>
                  <a:txBody>
                    <a:bodyPr/>
                    <a:lstStyle/>
                    <a:p>
                      <a:r>
                        <a:rPr lang="es-ES_tradnl" b="1" dirty="0" smtClean="0">
                          <a:solidFill>
                            <a:schemeClr val="tx1"/>
                          </a:solidFill>
                        </a:rPr>
                        <a:t>SS</a:t>
                      </a:r>
                      <a:endParaRPr lang="es-ES_tradnl" b="1" dirty="0">
                        <a:solidFill>
                          <a:schemeClr val="tx1"/>
                        </a:solidFill>
                      </a:endParaRPr>
                    </a:p>
                  </a:txBody>
                  <a:tcPr/>
                </a:tc>
                <a:tc>
                  <a:txBody>
                    <a:bodyPr/>
                    <a:lstStyle/>
                    <a:p>
                      <a:r>
                        <a:rPr lang="es-ES_tradnl" b="1" dirty="0" smtClean="0">
                          <a:solidFill>
                            <a:schemeClr val="tx1"/>
                          </a:solidFill>
                        </a:rPr>
                        <a:t>SN</a:t>
                      </a:r>
                      <a:endParaRPr lang="es-ES_tradnl" b="1" dirty="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_tradnl" b="1" dirty="0" smtClean="0">
                          <a:solidFill>
                            <a:schemeClr val="tx1"/>
                          </a:solidFill>
                        </a:rPr>
                        <a:t>Normal (N)</a:t>
                      </a:r>
                    </a:p>
                    <a:p>
                      <a:endParaRPr lang="es-ES_tradnl" b="1" dirty="0"/>
                    </a:p>
                  </a:txBody>
                  <a:tcPr/>
                </a:tc>
                <a:tc>
                  <a:txBody>
                    <a:bodyPr/>
                    <a:lstStyle/>
                    <a:p>
                      <a:r>
                        <a:rPr lang="es-ES_tradnl" b="1" dirty="0" smtClean="0">
                          <a:solidFill>
                            <a:schemeClr val="tx1"/>
                          </a:solidFill>
                        </a:rPr>
                        <a:t>SN</a:t>
                      </a:r>
                      <a:endParaRPr lang="es-ES_tradnl" b="1" dirty="0">
                        <a:solidFill>
                          <a:schemeClr val="tx1"/>
                        </a:solidFill>
                      </a:endParaRPr>
                    </a:p>
                  </a:txBody>
                  <a:tcPr/>
                </a:tc>
                <a:tc>
                  <a:txBody>
                    <a:bodyPr/>
                    <a:lstStyle/>
                    <a:p>
                      <a:r>
                        <a:rPr lang="es-ES_tradnl" b="1" dirty="0" smtClean="0">
                          <a:solidFill>
                            <a:schemeClr val="tx1"/>
                          </a:solidFill>
                        </a:rPr>
                        <a:t>NN</a:t>
                      </a:r>
                      <a:endParaRPr lang="es-ES_tradnl" b="1" dirty="0">
                        <a:solidFill>
                          <a:schemeClr val="tx1"/>
                        </a:solidFill>
                      </a:endParaRPr>
                    </a:p>
                  </a:txBody>
                  <a:tcPr/>
                </a:tc>
              </a:tr>
            </a:tbl>
          </a:graphicData>
        </a:graphic>
      </p:graphicFrame>
      <p:sp>
        <p:nvSpPr>
          <p:cNvPr id="4" name="TextBox 3"/>
          <p:cNvSpPr txBox="1"/>
          <p:nvPr/>
        </p:nvSpPr>
        <p:spPr>
          <a:xfrm>
            <a:off x="4876800" y="3886200"/>
            <a:ext cx="671979" cy="461665"/>
          </a:xfrm>
          <a:prstGeom prst="rect">
            <a:avLst/>
          </a:prstGeom>
          <a:noFill/>
        </p:spPr>
        <p:txBody>
          <a:bodyPr wrap="none" rtlCol="0">
            <a:spAutoFit/>
          </a:bodyPr>
          <a:lstStyle/>
          <a:p>
            <a:r>
              <a:rPr lang="es-ES_tradnl" dirty="0" smtClean="0"/>
              <a:t>1/4</a:t>
            </a:r>
            <a:endParaRPr lang="es-ES_tradnl" dirty="0"/>
          </a:p>
        </p:txBody>
      </p:sp>
      <p:sp>
        <p:nvSpPr>
          <p:cNvPr id="5" name="TextBox 4"/>
          <p:cNvSpPr txBox="1"/>
          <p:nvPr/>
        </p:nvSpPr>
        <p:spPr>
          <a:xfrm>
            <a:off x="5791200" y="3733800"/>
            <a:ext cx="668572" cy="461665"/>
          </a:xfrm>
          <a:prstGeom prst="rect">
            <a:avLst/>
          </a:prstGeom>
          <a:noFill/>
        </p:spPr>
        <p:txBody>
          <a:bodyPr wrap="none" rtlCol="0">
            <a:spAutoFit/>
          </a:bodyPr>
          <a:lstStyle/>
          <a:p>
            <a:r>
              <a:rPr lang="es-ES_tradnl" dirty="0" smtClean="0"/>
              <a:t>1/2</a:t>
            </a:r>
            <a:endParaRPr lang="es-ES_tradnl" dirty="0"/>
          </a:p>
        </p:txBody>
      </p:sp>
      <p:sp>
        <p:nvSpPr>
          <p:cNvPr id="6" name="TextBox 5"/>
          <p:cNvSpPr txBox="1"/>
          <p:nvPr/>
        </p:nvSpPr>
        <p:spPr>
          <a:xfrm>
            <a:off x="7010400" y="3733800"/>
            <a:ext cx="671979" cy="461665"/>
          </a:xfrm>
          <a:prstGeom prst="rect">
            <a:avLst/>
          </a:prstGeom>
          <a:noFill/>
        </p:spPr>
        <p:txBody>
          <a:bodyPr wrap="none" rtlCol="0">
            <a:spAutoFit/>
          </a:bodyPr>
          <a:lstStyle/>
          <a:p>
            <a:r>
              <a:rPr lang="es-ES_tradnl" dirty="0" smtClean="0"/>
              <a:t>1/4</a:t>
            </a:r>
            <a:endParaRPr lang="es-ES_tradnl" dirty="0"/>
          </a:p>
        </p:txBody>
      </p:sp>
      <p:sp>
        <p:nvSpPr>
          <p:cNvPr id="7" name="Slide Number Placeholder 6"/>
          <p:cNvSpPr>
            <a:spLocks noGrp="1"/>
          </p:cNvSpPr>
          <p:nvPr>
            <p:ph type="sldNum" sz="quarter" idx="12"/>
          </p:nvPr>
        </p:nvSpPr>
        <p:spPr/>
        <p:txBody>
          <a:bodyPr/>
          <a:lstStyle/>
          <a:p>
            <a:pPr>
              <a:defRPr/>
            </a:pPr>
            <a:fld id="{59ECC4B8-00D0-2E49-8EF6-DB5B34B8BC13}" type="slidenum">
              <a:rPr lang="en-US" smtClean="0"/>
              <a:pPr>
                <a:defRPr/>
              </a:pPr>
              <a:t>167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ChangeArrowheads="1"/>
          </p:cNvSpPr>
          <p:nvPr/>
        </p:nvSpPr>
        <p:spPr bwMode="auto">
          <a:xfrm>
            <a:off x="1371600" y="0"/>
            <a:ext cx="6562725" cy="457200"/>
          </a:xfrm>
          <a:prstGeom prst="rect">
            <a:avLst/>
          </a:prstGeom>
          <a:noFill/>
          <a:ln w="9525">
            <a:noFill/>
            <a:miter lim="800000"/>
            <a:headEnd/>
            <a:tailEnd/>
          </a:ln>
        </p:spPr>
        <p:txBody>
          <a:bodyPr wrap="none">
            <a:prstTxWarp prst="textNoShape">
              <a:avLst/>
            </a:prstTxWarp>
            <a:spAutoFit/>
          </a:bodyPr>
          <a:lstStyle/>
          <a:p>
            <a:r>
              <a:rPr lang="en-US"/>
              <a:t>Why do erythrocytes become sickle-shaped?</a:t>
            </a:r>
          </a:p>
        </p:txBody>
      </p:sp>
      <p:pic>
        <p:nvPicPr>
          <p:cNvPr id="272387" name="Picture 3"/>
          <p:cNvPicPr>
            <a:picLocks noChangeAspect="1" noChangeArrowheads="1"/>
          </p:cNvPicPr>
          <p:nvPr/>
        </p:nvPicPr>
        <p:blipFill>
          <a:blip r:embed="rId3"/>
          <a:srcRect/>
          <a:stretch>
            <a:fillRect/>
          </a:stretch>
        </p:blipFill>
        <p:spPr bwMode="auto">
          <a:xfrm>
            <a:off x="4572000" y="3100388"/>
            <a:ext cx="4572000" cy="3757612"/>
          </a:xfrm>
          <a:prstGeom prst="rect">
            <a:avLst/>
          </a:prstGeom>
          <a:noFill/>
          <a:ln w="9525">
            <a:noFill/>
            <a:miter lim="800000"/>
            <a:headEnd/>
            <a:tailEnd/>
          </a:ln>
        </p:spPr>
      </p:pic>
      <p:pic>
        <p:nvPicPr>
          <p:cNvPr id="272388" name="Picture 4"/>
          <p:cNvPicPr>
            <a:picLocks noChangeAspect="1" noChangeArrowheads="1"/>
          </p:cNvPicPr>
          <p:nvPr/>
        </p:nvPicPr>
        <p:blipFill>
          <a:blip r:embed="rId4"/>
          <a:srcRect/>
          <a:stretch>
            <a:fillRect/>
          </a:stretch>
        </p:blipFill>
        <p:spPr bwMode="auto">
          <a:xfrm>
            <a:off x="0" y="5635625"/>
            <a:ext cx="4648200" cy="1222375"/>
          </a:xfrm>
          <a:prstGeom prst="rect">
            <a:avLst/>
          </a:prstGeom>
          <a:noFill/>
          <a:ln w="9525">
            <a:noFill/>
            <a:miter lim="800000"/>
            <a:headEnd/>
            <a:tailEnd/>
          </a:ln>
        </p:spPr>
      </p:pic>
      <p:pic>
        <p:nvPicPr>
          <p:cNvPr id="272389" name="Picture 5"/>
          <p:cNvPicPr>
            <a:picLocks noChangeAspect="1" noChangeArrowheads="1"/>
          </p:cNvPicPr>
          <p:nvPr/>
        </p:nvPicPr>
        <p:blipFill>
          <a:blip r:embed="rId5"/>
          <a:srcRect/>
          <a:stretch>
            <a:fillRect/>
          </a:stretch>
        </p:blipFill>
        <p:spPr bwMode="auto">
          <a:xfrm>
            <a:off x="685800" y="2438400"/>
            <a:ext cx="2241550" cy="2870200"/>
          </a:xfrm>
          <a:prstGeom prst="rect">
            <a:avLst/>
          </a:prstGeom>
          <a:noFill/>
          <a:ln w="9525">
            <a:noFill/>
            <a:miter lim="800000"/>
            <a:headEnd/>
            <a:tailEnd/>
          </a:ln>
        </p:spPr>
      </p:pic>
      <p:sp>
        <p:nvSpPr>
          <p:cNvPr id="272390" name="Line 6"/>
          <p:cNvSpPr>
            <a:spLocks noChangeShapeType="1"/>
          </p:cNvSpPr>
          <p:nvPr/>
        </p:nvSpPr>
        <p:spPr bwMode="auto">
          <a:xfrm flipV="1">
            <a:off x="7010400" y="2514600"/>
            <a:ext cx="609600" cy="990600"/>
          </a:xfrm>
          <a:prstGeom prst="line">
            <a:avLst/>
          </a:prstGeom>
          <a:noFill/>
          <a:ln w="25400">
            <a:solidFill>
              <a:srgbClr val="FFFF00"/>
            </a:solidFill>
            <a:round/>
            <a:headEnd/>
            <a:tailEnd/>
          </a:ln>
        </p:spPr>
        <p:txBody>
          <a:bodyPr wrap="none" anchor="ctr">
            <a:prstTxWarp prst="textNoShape">
              <a:avLst/>
            </a:prstTxWarp>
          </a:bodyPr>
          <a:lstStyle/>
          <a:p>
            <a:endParaRPr lang="es-ES_tradnl"/>
          </a:p>
        </p:txBody>
      </p:sp>
      <p:sp>
        <p:nvSpPr>
          <p:cNvPr id="272391" name="Rectangle 7"/>
          <p:cNvSpPr>
            <a:spLocks noChangeArrowheads="1"/>
          </p:cNvSpPr>
          <p:nvPr/>
        </p:nvSpPr>
        <p:spPr bwMode="auto">
          <a:xfrm>
            <a:off x="6580188" y="1828800"/>
            <a:ext cx="2481262" cy="457200"/>
          </a:xfrm>
          <a:prstGeom prst="rect">
            <a:avLst/>
          </a:prstGeom>
          <a:noFill/>
          <a:ln w="9525">
            <a:noFill/>
            <a:miter lim="800000"/>
            <a:headEnd/>
            <a:tailEnd/>
          </a:ln>
        </p:spPr>
        <p:txBody>
          <a:bodyPr wrap="none">
            <a:prstTxWarp prst="textNoShape">
              <a:avLst/>
            </a:prstTxWarp>
            <a:spAutoFit/>
          </a:bodyPr>
          <a:lstStyle/>
          <a:p>
            <a:r>
              <a:rPr lang="en-US"/>
              <a:t>one Hb molecule</a:t>
            </a:r>
          </a:p>
        </p:txBody>
      </p:sp>
      <p:sp>
        <p:nvSpPr>
          <p:cNvPr id="272392" name="Line 8"/>
          <p:cNvSpPr>
            <a:spLocks noChangeShapeType="1"/>
          </p:cNvSpPr>
          <p:nvPr/>
        </p:nvSpPr>
        <p:spPr bwMode="auto">
          <a:xfrm flipH="1" flipV="1">
            <a:off x="5715000" y="2895600"/>
            <a:ext cx="838200" cy="838200"/>
          </a:xfrm>
          <a:prstGeom prst="line">
            <a:avLst/>
          </a:prstGeom>
          <a:noFill/>
          <a:ln w="25400">
            <a:solidFill>
              <a:srgbClr val="FFFF00"/>
            </a:solidFill>
            <a:round/>
            <a:headEnd/>
            <a:tailEnd/>
          </a:ln>
        </p:spPr>
        <p:txBody>
          <a:bodyPr wrap="none" anchor="ctr">
            <a:prstTxWarp prst="textNoShape">
              <a:avLst/>
            </a:prstTxWarp>
          </a:bodyPr>
          <a:lstStyle/>
          <a:p>
            <a:endParaRPr lang="es-ES_tradnl"/>
          </a:p>
        </p:txBody>
      </p:sp>
      <p:sp>
        <p:nvSpPr>
          <p:cNvPr id="272393" name="Rectangle 9"/>
          <p:cNvSpPr>
            <a:spLocks noChangeArrowheads="1"/>
          </p:cNvSpPr>
          <p:nvPr/>
        </p:nvSpPr>
        <p:spPr bwMode="auto">
          <a:xfrm>
            <a:off x="4724400" y="2286000"/>
            <a:ext cx="1246188" cy="457200"/>
          </a:xfrm>
          <a:prstGeom prst="rect">
            <a:avLst/>
          </a:prstGeom>
          <a:noFill/>
          <a:ln w="9525">
            <a:noFill/>
            <a:miter lim="800000"/>
            <a:headEnd/>
            <a:tailEnd/>
          </a:ln>
        </p:spPr>
        <p:txBody>
          <a:bodyPr wrap="none">
            <a:prstTxWarp prst="textNoShape">
              <a:avLst/>
            </a:prstTxWarp>
            <a:spAutoFit/>
          </a:bodyPr>
          <a:lstStyle/>
          <a:p>
            <a:r>
              <a:rPr lang="en-US"/>
              <a:t>a dimer</a:t>
            </a:r>
          </a:p>
        </p:txBody>
      </p:sp>
      <p:sp>
        <p:nvSpPr>
          <p:cNvPr id="272394" name="Rectangle 10"/>
          <p:cNvSpPr>
            <a:spLocks noChangeArrowheads="1"/>
          </p:cNvSpPr>
          <p:nvPr/>
        </p:nvSpPr>
        <p:spPr bwMode="auto">
          <a:xfrm>
            <a:off x="152400" y="533400"/>
            <a:ext cx="8991600" cy="1311275"/>
          </a:xfrm>
          <a:prstGeom prst="rect">
            <a:avLst/>
          </a:prstGeom>
          <a:noFill/>
          <a:ln w="9525">
            <a:noFill/>
            <a:miter lim="800000"/>
            <a:headEnd/>
            <a:tailEnd/>
          </a:ln>
        </p:spPr>
        <p:txBody>
          <a:bodyPr>
            <a:prstTxWarp prst="textNoShape">
              <a:avLst/>
            </a:prstTxWarp>
            <a:spAutoFit/>
          </a:bodyPr>
          <a:lstStyle/>
          <a:p>
            <a:r>
              <a:rPr lang="en-US" sz="2000"/>
              <a:t>When Hb is deoxygenated the beta chain binds with other beta chains in a polymer. Hb polymers distort red blood cells into sickle shapes leading to vaso-occlusion (sluggish marrow circulation can lead to osteomyleitis (bone infection), infarction) </a:t>
            </a:r>
          </a:p>
        </p:txBody>
      </p:sp>
      <p:sp>
        <p:nvSpPr>
          <p:cNvPr id="11" name="Slide Number Placeholder 10"/>
          <p:cNvSpPr>
            <a:spLocks noGrp="1"/>
          </p:cNvSpPr>
          <p:nvPr>
            <p:ph type="sldNum" sz="quarter" idx="12"/>
          </p:nvPr>
        </p:nvSpPr>
        <p:spPr/>
        <p:txBody>
          <a:bodyPr/>
          <a:lstStyle/>
          <a:p>
            <a:pPr>
              <a:defRPr/>
            </a:pPr>
            <a:fld id="{59ECC4B8-00D0-2E49-8EF6-DB5B34B8BC13}" type="slidenum">
              <a:rPr lang="en-US" smtClean="0"/>
              <a:pPr>
                <a:defRPr/>
              </a:pPr>
              <a:t>168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ChangeArrowheads="1"/>
          </p:cNvSpPr>
          <p:nvPr/>
        </p:nvSpPr>
        <p:spPr bwMode="auto">
          <a:xfrm>
            <a:off x="311150" y="838200"/>
            <a:ext cx="8832850" cy="4893647"/>
          </a:xfrm>
          <a:prstGeom prst="rect">
            <a:avLst/>
          </a:prstGeom>
          <a:noFill/>
          <a:ln w="9525">
            <a:noFill/>
            <a:miter lim="800000"/>
            <a:headEnd/>
            <a:tailEnd/>
          </a:ln>
        </p:spPr>
        <p:txBody>
          <a:bodyPr>
            <a:prstTxWarp prst="textNoShape">
              <a:avLst/>
            </a:prstTxWarp>
            <a:spAutoFit/>
          </a:bodyPr>
          <a:lstStyle/>
          <a:p>
            <a:r>
              <a:rPr lang="en-US" dirty="0"/>
              <a:t>DO YOU THINK THAT OUR “INTELLIGENTLY DESIGNED”</a:t>
            </a:r>
          </a:p>
          <a:p>
            <a:r>
              <a:rPr lang="en-US" dirty="0"/>
              <a:t>GENETIC THERAPY FOR MALARIA IS ETHICAL AND HUMANE? </a:t>
            </a:r>
            <a:endParaRPr lang="en-US" dirty="0" smtClean="0"/>
          </a:p>
          <a:p>
            <a:endParaRPr lang="en-US" dirty="0"/>
          </a:p>
          <a:p>
            <a:pPr marL="457200" indent="-457200">
              <a:buAutoNum type="alphaUcParenR"/>
            </a:pPr>
            <a:r>
              <a:rPr lang="en-US" dirty="0" smtClean="0"/>
              <a:t>Yes</a:t>
            </a:r>
          </a:p>
          <a:p>
            <a:pPr marL="457200" indent="-457200">
              <a:buAutoNum type="alphaUcParenR"/>
            </a:pPr>
            <a:r>
              <a:rPr lang="en-US" dirty="0" smtClean="0"/>
              <a:t>No</a:t>
            </a:r>
            <a:endParaRPr lang="en-US" dirty="0"/>
          </a:p>
          <a:p>
            <a:endParaRPr lang="en-US" dirty="0"/>
          </a:p>
          <a:p>
            <a:endParaRPr lang="en-US" dirty="0"/>
          </a:p>
          <a:p>
            <a:r>
              <a:rPr lang="en-US" dirty="0"/>
              <a:t>WOULD A HUMAN SYSTEM DESIGNED IN THIS WAY BE MORALLY ACCEPTABLE</a:t>
            </a:r>
            <a:r>
              <a:rPr lang="en-US" dirty="0" smtClean="0"/>
              <a:t>?</a:t>
            </a:r>
          </a:p>
          <a:p>
            <a:endParaRPr lang="en-US" dirty="0"/>
          </a:p>
          <a:p>
            <a:pPr marL="457200" indent="-457200">
              <a:buAutoNum type="alphaUcParenR"/>
            </a:pPr>
            <a:r>
              <a:rPr lang="en-US" dirty="0" smtClean="0"/>
              <a:t>Yes</a:t>
            </a:r>
          </a:p>
          <a:p>
            <a:pPr marL="457200" indent="-457200">
              <a:buAutoNum type="alphaUcParenR"/>
            </a:pPr>
            <a:r>
              <a:rPr lang="en-US" dirty="0" smtClean="0"/>
              <a:t>No</a:t>
            </a:r>
            <a:endParaRPr lang="en-US" dirty="0"/>
          </a:p>
        </p:txBody>
      </p:sp>
      <p:sp>
        <p:nvSpPr>
          <p:cNvPr id="3" name="Slide Number Placeholder 2"/>
          <p:cNvSpPr>
            <a:spLocks noGrp="1"/>
          </p:cNvSpPr>
          <p:nvPr>
            <p:ph type="sldNum" sz="quarter" idx="12"/>
          </p:nvPr>
        </p:nvSpPr>
        <p:spPr/>
        <p:txBody>
          <a:bodyPr/>
          <a:lstStyle/>
          <a:p>
            <a:pPr>
              <a:defRPr/>
            </a:pPr>
            <a:fld id="{59ECC4B8-00D0-2E49-8EF6-DB5B34B8BC13}" type="slidenum">
              <a:rPr lang="en-US" smtClean="0"/>
              <a:pPr>
                <a:defRPr/>
              </a:pPr>
              <a:t>169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5"/>
          <p:cNvSpPr>
            <a:spLocks noChangeArrowheads="1"/>
          </p:cNvSpPr>
          <p:nvPr/>
        </p:nvSpPr>
        <p:spPr bwMode="auto">
          <a:xfrm>
            <a:off x="0" y="4572000"/>
            <a:ext cx="5829300" cy="1016000"/>
          </a:xfrm>
          <a:prstGeom prst="rect">
            <a:avLst/>
          </a:prstGeom>
          <a:noFill/>
          <a:ln w="9525">
            <a:noFill/>
            <a:miter lim="800000"/>
            <a:headEnd/>
            <a:tailEnd/>
          </a:ln>
        </p:spPr>
        <p:txBody>
          <a:bodyPr wrap="none">
            <a:prstTxWarp prst="textNoShape">
              <a:avLst/>
            </a:prstTxWarp>
            <a:spAutoFit/>
          </a:bodyPr>
          <a:lstStyle/>
          <a:p>
            <a:r>
              <a:rPr lang="en-US" sz="2000" b="1"/>
              <a:t>The geography of sickle cell anemia</a:t>
            </a:r>
          </a:p>
          <a:p>
            <a:endParaRPr lang="en-US" sz="2000"/>
          </a:p>
          <a:p>
            <a:r>
              <a:rPr lang="en-US" sz="2000"/>
              <a:t>Why is the S allele so common in some regions?</a:t>
            </a:r>
          </a:p>
        </p:txBody>
      </p:sp>
      <p:sp>
        <p:nvSpPr>
          <p:cNvPr id="276483" name="Rectangle 6"/>
          <p:cNvSpPr>
            <a:spLocks noChangeArrowheads="1"/>
          </p:cNvSpPr>
          <p:nvPr/>
        </p:nvSpPr>
        <p:spPr bwMode="auto">
          <a:xfrm>
            <a:off x="0" y="5334000"/>
            <a:ext cx="5638800" cy="1006475"/>
          </a:xfrm>
          <a:prstGeom prst="rect">
            <a:avLst/>
          </a:prstGeom>
          <a:noFill/>
          <a:ln w="9525">
            <a:noFill/>
            <a:miter lim="800000"/>
            <a:headEnd/>
            <a:tailEnd/>
          </a:ln>
        </p:spPr>
        <p:txBody>
          <a:bodyPr>
            <a:prstTxWarp prst="textNoShape">
              <a:avLst/>
            </a:prstTxWarp>
            <a:spAutoFit/>
          </a:bodyPr>
          <a:lstStyle/>
          <a:p>
            <a:endParaRPr lang="en-US" sz="2000"/>
          </a:p>
          <a:p>
            <a:r>
              <a:rPr lang="en-US" sz="2000"/>
              <a:t>The heterozygous (AS) condition protects against malaria (“heterozygous advantage”).</a:t>
            </a:r>
          </a:p>
        </p:txBody>
      </p:sp>
      <p:pic>
        <p:nvPicPr>
          <p:cNvPr id="276484" name="Picture 7"/>
          <p:cNvPicPr>
            <a:picLocks noChangeAspect="1" noChangeArrowheads="1"/>
          </p:cNvPicPr>
          <p:nvPr/>
        </p:nvPicPr>
        <p:blipFill>
          <a:blip r:embed="rId3"/>
          <a:srcRect/>
          <a:stretch>
            <a:fillRect/>
          </a:stretch>
        </p:blipFill>
        <p:spPr bwMode="auto">
          <a:xfrm>
            <a:off x="6223000" y="5118100"/>
            <a:ext cx="2921000" cy="1739900"/>
          </a:xfrm>
          <a:prstGeom prst="rect">
            <a:avLst/>
          </a:prstGeom>
          <a:noFill/>
          <a:ln w="9525">
            <a:noFill/>
            <a:miter lim="800000"/>
            <a:headEnd/>
            <a:tailEnd/>
          </a:ln>
        </p:spPr>
      </p:pic>
      <p:pic>
        <p:nvPicPr>
          <p:cNvPr id="276485" name="Picture 10" descr="sickle_cell_density_map.jpg"/>
          <p:cNvPicPr>
            <a:picLocks noChangeAspect="1"/>
          </p:cNvPicPr>
          <p:nvPr/>
        </p:nvPicPr>
        <p:blipFill>
          <a:blip r:embed="rId4"/>
          <a:srcRect/>
          <a:stretch>
            <a:fillRect/>
          </a:stretch>
        </p:blipFill>
        <p:spPr bwMode="auto">
          <a:xfrm>
            <a:off x="0" y="0"/>
            <a:ext cx="9144000" cy="4459288"/>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170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ChangeArrowheads="1"/>
          </p:cNvSpPr>
          <p:nvPr/>
        </p:nvSpPr>
        <p:spPr bwMode="auto">
          <a:xfrm>
            <a:off x="457200" y="152400"/>
            <a:ext cx="8001000" cy="822325"/>
          </a:xfrm>
          <a:prstGeom prst="rect">
            <a:avLst/>
          </a:prstGeom>
          <a:noFill/>
          <a:ln w="9525">
            <a:noFill/>
            <a:miter lim="800000"/>
            <a:headEnd/>
            <a:tailEnd/>
          </a:ln>
        </p:spPr>
        <p:txBody>
          <a:bodyPr>
            <a:prstTxWarp prst="textNoShape">
              <a:avLst/>
            </a:prstTxWarp>
            <a:spAutoFit/>
          </a:bodyPr>
          <a:lstStyle/>
          <a:p>
            <a:r>
              <a:rPr lang="en-US"/>
              <a:t>Once again, evolutionary theory provides the clues to understand human disease…..</a:t>
            </a:r>
          </a:p>
        </p:txBody>
      </p:sp>
      <p:pic>
        <p:nvPicPr>
          <p:cNvPr id="280579" name="Picture 3"/>
          <p:cNvPicPr>
            <a:picLocks noChangeAspect="1" noChangeArrowheads="1"/>
          </p:cNvPicPr>
          <p:nvPr/>
        </p:nvPicPr>
        <p:blipFill>
          <a:blip r:embed="rId3"/>
          <a:srcRect/>
          <a:stretch>
            <a:fillRect/>
          </a:stretch>
        </p:blipFill>
        <p:spPr bwMode="auto">
          <a:xfrm>
            <a:off x="7162800" y="5518150"/>
            <a:ext cx="1981200" cy="1339850"/>
          </a:xfrm>
          <a:prstGeom prst="rect">
            <a:avLst/>
          </a:prstGeom>
          <a:noFill/>
          <a:ln w="9525">
            <a:noFill/>
            <a:miter lim="800000"/>
            <a:headEnd/>
            <a:tailEnd/>
          </a:ln>
        </p:spPr>
      </p:pic>
      <p:pic>
        <p:nvPicPr>
          <p:cNvPr id="280580" name="Picture 4"/>
          <p:cNvPicPr>
            <a:picLocks noChangeAspect="1" noChangeArrowheads="1"/>
          </p:cNvPicPr>
          <p:nvPr/>
        </p:nvPicPr>
        <p:blipFill>
          <a:blip r:embed="rId4"/>
          <a:srcRect/>
          <a:stretch>
            <a:fillRect/>
          </a:stretch>
        </p:blipFill>
        <p:spPr bwMode="auto">
          <a:xfrm>
            <a:off x="2057400" y="1066800"/>
            <a:ext cx="5575300" cy="4305300"/>
          </a:xfrm>
          <a:prstGeom prst="rect">
            <a:avLst/>
          </a:prstGeom>
          <a:noFill/>
          <a:ln w="9525">
            <a:noFill/>
            <a:miter lim="800000"/>
            <a:headEnd/>
            <a:tailEnd/>
          </a:ln>
        </p:spPr>
      </p:pic>
      <p:sp>
        <p:nvSpPr>
          <p:cNvPr id="280581" name="Rectangle 5"/>
          <p:cNvSpPr>
            <a:spLocks noChangeArrowheads="1"/>
          </p:cNvSpPr>
          <p:nvPr/>
        </p:nvSpPr>
        <p:spPr bwMode="auto">
          <a:xfrm>
            <a:off x="0" y="5489575"/>
            <a:ext cx="7467600" cy="1187450"/>
          </a:xfrm>
          <a:prstGeom prst="rect">
            <a:avLst/>
          </a:prstGeom>
          <a:noFill/>
          <a:ln w="9525">
            <a:noFill/>
            <a:miter lim="800000"/>
            <a:headEnd/>
            <a:tailEnd/>
          </a:ln>
        </p:spPr>
        <p:txBody>
          <a:bodyPr>
            <a:prstTxWarp prst="textNoShape">
              <a:avLst/>
            </a:prstTxWarp>
            <a:spAutoFit/>
          </a:bodyPr>
          <a:lstStyle/>
          <a:p>
            <a:r>
              <a:rPr lang="en-US"/>
              <a:t>Evolution is not an ideological/theological debate of no consequence. It is at the foundation of modern biology (including medicine).</a:t>
            </a:r>
          </a:p>
        </p:txBody>
      </p:sp>
      <p:sp>
        <p:nvSpPr>
          <p:cNvPr id="6" name="Slide Number Placeholder 5"/>
          <p:cNvSpPr>
            <a:spLocks noGrp="1"/>
          </p:cNvSpPr>
          <p:nvPr>
            <p:ph type="sldNum" sz="quarter" idx="12"/>
          </p:nvPr>
        </p:nvSpPr>
        <p:spPr/>
        <p:txBody>
          <a:bodyPr/>
          <a:lstStyle/>
          <a:p>
            <a:pPr>
              <a:defRPr/>
            </a:pPr>
            <a:fld id="{59ECC4B8-00D0-2E49-8EF6-DB5B34B8BC13}" type="slidenum">
              <a:rPr lang="en-US" smtClean="0"/>
              <a:pPr>
                <a:defRPr/>
              </a:pPr>
              <a:t>171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ChangeArrowheads="1"/>
          </p:cNvSpPr>
          <p:nvPr/>
        </p:nvSpPr>
        <p:spPr bwMode="auto">
          <a:xfrm>
            <a:off x="3200400" y="304800"/>
            <a:ext cx="2090738" cy="457200"/>
          </a:xfrm>
          <a:prstGeom prst="rect">
            <a:avLst/>
          </a:prstGeom>
          <a:noFill/>
          <a:ln w="9525">
            <a:noFill/>
            <a:miter lim="800000"/>
            <a:headEnd/>
            <a:tailEnd/>
          </a:ln>
        </p:spPr>
        <p:txBody>
          <a:bodyPr wrap="none">
            <a:prstTxWarp prst="textNoShape">
              <a:avLst/>
            </a:prstTxWarp>
            <a:spAutoFit/>
          </a:bodyPr>
          <a:lstStyle/>
          <a:p>
            <a:r>
              <a:rPr lang="en-US"/>
              <a:t>To remember</a:t>
            </a:r>
          </a:p>
        </p:txBody>
      </p:sp>
      <p:sp>
        <p:nvSpPr>
          <p:cNvPr id="282627" name="Rectangle 3"/>
          <p:cNvSpPr>
            <a:spLocks noChangeArrowheads="1"/>
          </p:cNvSpPr>
          <p:nvPr/>
        </p:nvSpPr>
        <p:spPr bwMode="auto">
          <a:xfrm>
            <a:off x="931863" y="1022350"/>
            <a:ext cx="184150" cy="457200"/>
          </a:xfrm>
          <a:prstGeom prst="rect">
            <a:avLst/>
          </a:prstGeom>
          <a:noFill/>
          <a:ln w="9525">
            <a:noFill/>
            <a:miter lim="800000"/>
            <a:headEnd/>
            <a:tailEnd/>
          </a:ln>
        </p:spPr>
        <p:txBody>
          <a:bodyPr wrap="none">
            <a:prstTxWarp prst="textNoShape">
              <a:avLst/>
            </a:prstTxWarp>
            <a:spAutoFit/>
          </a:bodyPr>
          <a:lstStyle/>
          <a:p>
            <a:endParaRPr lang="es-ES_tradnl"/>
          </a:p>
        </p:txBody>
      </p:sp>
      <p:sp>
        <p:nvSpPr>
          <p:cNvPr id="282628" name="Rectangle 4"/>
          <p:cNvSpPr>
            <a:spLocks noChangeArrowheads="1"/>
          </p:cNvSpPr>
          <p:nvPr/>
        </p:nvSpPr>
        <p:spPr bwMode="auto">
          <a:xfrm>
            <a:off x="381000" y="1219200"/>
            <a:ext cx="8763000" cy="4108450"/>
          </a:xfrm>
          <a:prstGeom prst="rect">
            <a:avLst/>
          </a:prstGeom>
          <a:noFill/>
          <a:ln w="9525">
            <a:noFill/>
            <a:miter lim="800000"/>
            <a:headEnd/>
            <a:tailEnd/>
          </a:ln>
        </p:spPr>
        <p:txBody>
          <a:bodyPr>
            <a:prstTxWarp prst="textNoShape">
              <a:avLst/>
            </a:prstTxWarp>
            <a:spAutoFit/>
          </a:bodyPr>
          <a:lstStyle/>
          <a:p>
            <a:pPr marL="457200" indent="-457200">
              <a:buFont typeface="Times" charset="0"/>
              <a:buAutoNum type="arabicParenR"/>
            </a:pPr>
            <a:r>
              <a:rPr lang="en-US"/>
              <a:t>Sickle cell anemia is a “molecular disease” that results from a single amino acid substitution in the beta chains of hemoglobin.</a:t>
            </a:r>
          </a:p>
          <a:p>
            <a:pPr marL="457200" indent="-457200">
              <a:buFont typeface="Times" charset="0"/>
              <a:buAutoNum type="arabicParenR"/>
            </a:pPr>
            <a:r>
              <a:rPr lang="en-US"/>
              <a:t>It is inherited by simple Mendelian segregation with two alleles: a dominant (“normal”, A allele) and a recessive one (Anemia, S allele).</a:t>
            </a:r>
          </a:p>
          <a:p>
            <a:pPr marL="457200" indent="-457200">
              <a:buFont typeface="Times" charset="0"/>
              <a:buAutoNum type="arabicParenR"/>
            </a:pPr>
            <a:r>
              <a:rPr lang="en-US"/>
              <a:t>The heterozygous (AS) is protected against malaria, the dominant homozygous is normal but susceptible to malaria, the recessive homozygous (SS) is often lethal.</a:t>
            </a:r>
          </a:p>
          <a:p>
            <a:pPr marL="457200" indent="-457200">
              <a:buFont typeface="Times" charset="0"/>
              <a:buAutoNum type="arabicParenR"/>
            </a:pPr>
            <a:r>
              <a:rPr lang="en-US"/>
              <a:t>The frequency of S is very high in areas with high incidence of malaria as a result of natural selection.</a:t>
            </a:r>
          </a:p>
        </p:txBody>
      </p:sp>
      <p:sp>
        <p:nvSpPr>
          <p:cNvPr id="5" name="Slide Number Placeholder 4"/>
          <p:cNvSpPr>
            <a:spLocks noGrp="1"/>
          </p:cNvSpPr>
          <p:nvPr>
            <p:ph type="sldNum" sz="quarter" idx="12"/>
          </p:nvPr>
        </p:nvSpPr>
        <p:spPr/>
        <p:txBody>
          <a:bodyPr/>
          <a:lstStyle/>
          <a:p>
            <a:pPr>
              <a:defRPr/>
            </a:pPr>
            <a:fld id="{59ECC4B8-00D0-2E49-8EF6-DB5B34B8BC13}" type="slidenum">
              <a:rPr lang="en-US" smtClean="0"/>
              <a:pPr>
                <a:defRPr/>
              </a:pPr>
              <a:t>172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0" y="1981200"/>
            <a:ext cx="4814539" cy="461665"/>
          </a:xfrm>
          <a:prstGeom prst="rect">
            <a:avLst/>
          </a:prstGeom>
          <a:noFill/>
        </p:spPr>
        <p:txBody>
          <a:bodyPr wrap="none" rtlCol="0">
            <a:spAutoFit/>
          </a:bodyPr>
          <a:lstStyle/>
          <a:p>
            <a:r>
              <a:rPr lang="es-ES_tradnl" dirty="0" err="1" smtClean="0"/>
              <a:t>Review</a:t>
            </a:r>
            <a:r>
              <a:rPr lang="es-ES_tradnl" dirty="0" smtClean="0"/>
              <a:t> </a:t>
            </a:r>
            <a:r>
              <a:rPr lang="es-ES_tradnl" dirty="0" err="1" smtClean="0"/>
              <a:t>questions</a:t>
            </a:r>
            <a:r>
              <a:rPr lang="es-ES_tradnl" dirty="0" smtClean="0"/>
              <a:t> in </a:t>
            </a:r>
            <a:r>
              <a:rPr lang="es-ES_tradnl" dirty="0" err="1" smtClean="0"/>
              <a:t>the</a:t>
            </a:r>
            <a:r>
              <a:rPr lang="es-ES_tradnl" dirty="0" smtClean="0"/>
              <a:t> </a:t>
            </a:r>
            <a:r>
              <a:rPr lang="es-ES_tradnl" dirty="0" err="1" smtClean="0"/>
              <a:t>web</a:t>
            </a:r>
            <a:r>
              <a:rPr lang="es-ES_tradnl" dirty="0" smtClean="0"/>
              <a:t> </a:t>
            </a:r>
            <a:r>
              <a:rPr lang="es-ES_tradnl" dirty="0" err="1" smtClean="0"/>
              <a:t>site</a:t>
            </a:r>
            <a:endParaRPr lang="es-ES_tradnl" dirty="0"/>
          </a:p>
        </p:txBody>
      </p:sp>
      <p:sp>
        <p:nvSpPr>
          <p:cNvPr id="4" name="Slide Number Placeholder 3"/>
          <p:cNvSpPr>
            <a:spLocks noGrp="1"/>
          </p:cNvSpPr>
          <p:nvPr>
            <p:ph type="sldNum" sz="quarter" idx="12"/>
          </p:nvPr>
        </p:nvSpPr>
        <p:spPr/>
        <p:txBody>
          <a:bodyPr/>
          <a:lstStyle/>
          <a:p>
            <a:pPr>
              <a:defRPr/>
            </a:pPr>
            <a:fld id="{59ECC4B8-00D0-2E49-8EF6-DB5B34B8BC13}" type="slidenum">
              <a:rPr lang="en-US" smtClean="0"/>
              <a:pPr>
                <a:defRPr/>
              </a:pPr>
              <a:t>173</a:t>
            </a:fld>
            <a:endParaRPr lang="en-US"/>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Comic Sans MS" pitchFamily="-110"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Comic Sans MS"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5194</TotalTime>
  <Words>8250</Words>
  <Application>Microsoft Macintosh PowerPoint</Application>
  <PresentationFormat>On-screen Show (4:3)</PresentationFormat>
  <Paragraphs>1156</Paragraphs>
  <Slides>173</Slides>
  <Notes>106</Notes>
  <HiddenSlides>0</HiddenSlides>
  <MMClips>0</MMClips>
  <ScaleCrop>false</ScaleCrop>
  <HeadingPairs>
    <vt:vector size="4" baseType="variant">
      <vt:variant>
        <vt:lpstr>Theme</vt:lpstr>
      </vt:variant>
      <vt:variant>
        <vt:i4>1</vt:i4>
      </vt:variant>
      <vt:variant>
        <vt:lpstr>Slide Titles</vt:lpstr>
      </vt:variant>
      <vt:variant>
        <vt:i4>173</vt:i4>
      </vt:variant>
    </vt:vector>
  </HeadingPairs>
  <TitlesOfParts>
    <vt:vector size="174" baseType="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nice video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Wyoming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Carlos Martinez del Rio</dc:creator>
  <cp:lastModifiedBy>Carlos Martinez del Rio</cp:lastModifiedBy>
  <cp:revision>192</cp:revision>
  <cp:lastPrinted>2011-02-25T00:28:07Z</cp:lastPrinted>
  <dcterms:created xsi:type="dcterms:W3CDTF">2011-04-14T15:32:19Z</dcterms:created>
  <dcterms:modified xsi:type="dcterms:W3CDTF">2012-03-05T18:07:41Z</dcterms:modified>
</cp:coreProperties>
</file>