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8"/>
  </p:notesMasterIdLst>
  <p:sldIdLst>
    <p:sldId id="256" r:id="rId2"/>
    <p:sldId id="340" r:id="rId3"/>
    <p:sldId id="257" r:id="rId4"/>
    <p:sldId id="299" r:id="rId5"/>
    <p:sldId id="258" r:id="rId6"/>
    <p:sldId id="320" r:id="rId7"/>
    <p:sldId id="259" r:id="rId8"/>
    <p:sldId id="321" r:id="rId9"/>
    <p:sldId id="322" r:id="rId10"/>
    <p:sldId id="325" r:id="rId11"/>
    <p:sldId id="323" r:id="rId12"/>
    <p:sldId id="324" r:id="rId13"/>
    <p:sldId id="292" r:id="rId14"/>
    <p:sldId id="269" r:id="rId15"/>
    <p:sldId id="270" r:id="rId16"/>
    <p:sldId id="272" r:id="rId17"/>
    <p:sldId id="313" r:id="rId18"/>
    <p:sldId id="273" r:id="rId19"/>
    <p:sldId id="304" r:id="rId20"/>
    <p:sldId id="296" r:id="rId21"/>
    <p:sldId id="271" r:id="rId22"/>
    <p:sldId id="328" r:id="rId23"/>
    <p:sldId id="277" r:id="rId24"/>
    <p:sldId id="278" r:id="rId25"/>
    <p:sldId id="279" r:id="rId26"/>
    <p:sldId id="314" r:id="rId27"/>
    <p:sldId id="286" r:id="rId28"/>
    <p:sldId id="326" r:id="rId29"/>
    <p:sldId id="280" r:id="rId30"/>
    <p:sldId id="281" r:id="rId31"/>
    <p:sldId id="282" r:id="rId32"/>
    <p:sldId id="315" r:id="rId33"/>
    <p:sldId id="283" r:id="rId34"/>
    <p:sldId id="287" r:id="rId35"/>
    <p:sldId id="288" r:id="rId36"/>
    <p:sldId id="289" r:id="rId37"/>
    <p:sldId id="294" r:id="rId38"/>
    <p:sldId id="316" r:id="rId39"/>
    <p:sldId id="295" r:id="rId40"/>
    <p:sldId id="305" r:id="rId41"/>
    <p:sldId id="317" r:id="rId42"/>
    <p:sldId id="306" r:id="rId43"/>
    <p:sldId id="303" r:id="rId44"/>
    <p:sldId id="297" r:id="rId45"/>
    <p:sldId id="329" r:id="rId46"/>
    <p:sldId id="300" r:id="rId47"/>
    <p:sldId id="330" r:id="rId48"/>
    <p:sldId id="318" r:id="rId49"/>
    <p:sldId id="301" r:id="rId50"/>
    <p:sldId id="319" r:id="rId51"/>
    <p:sldId id="302" r:id="rId52"/>
    <p:sldId id="308" r:id="rId53"/>
    <p:sldId id="309" r:id="rId54"/>
    <p:sldId id="310" r:id="rId55"/>
    <p:sldId id="311" r:id="rId56"/>
    <p:sldId id="327" r:id="rId57"/>
    <p:sldId id="298" r:id="rId58"/>
    <p:sldId id="332" r:id="rId59"/>
    <p:sldId id="333" r:id="rId60"/>
    <p:sldId id="334" r:id="rId61"/>
    <p:sldId id="335" r:id="rId62"/>
    <p:sldId id="336" r:id="rId63"/>
    <p:sldId id="337" r:id="rId64"/>
    <p:sldId id="338" r:id="rId65"/>
    <p:sldId id="339" r:id="rId66"/>
    <p:sldId id="341" r:id="rId67"/>
    <p:sldId id="342" r:id="rId68"/>
    <p:sldId id="343" r:id="rId69"/>
    <p:sldId id="344" r:id="rId70"/>
    <p:sldId id="345" r:id="rId71"/>
    <p:sldId id="346" r:id="rId72"/>
    <p:sldId id="347" r:id="rId73"/>
    <p:sldId id="348" r:id="rId74"/>
    <p:sldId id="349" r:id="rId75"/>
    <p:sldId id="350" r:id="rId76"/>
    <p:sldId id="351" r:id="rId7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61" d="100"/>
          <a:sy n="61" d="100"/>
        </p:scale>
        <p:origin x="-8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esProps" Target="presProps.xml"/><Relationship Id="rId81" Type="http://schemas.openxmlformats.org/officeDocument/2006/relationships/viewProps" Target="viewProps.xml"/><Relationship Id="rId82" Type="http://schemas.openxmlformats.org/officeDocument/2006/relationships/theme" Target="theme/theme1.xml"/><Relationship Id="rId83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notesMaster" Target="notesMasters/notesMaster1.xml"/><Relationship Id="rId79" Type="http://schemas.openxmlformats.org/officeDocument/2006/relationships/printerSettings" Target="printerSettings/printerSettings1.bin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7EF35-0E7F-BB44-A70C-527C9263A9A7}" type="datetimeFigureOut">
              <a:rPr lang="en-US" smtClean="0"/>
              <a:pPr/>
              <a:t>8/25/11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A061B-9354-4A47-BD9D-C23ADC9547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33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A4F7BD-82D2-2242-A027-AF51F90EB525}" type="slidenum">
              <a:rPr lang="en-US"/>
              <a:pPr/>
              <a:t>69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C9D2AE-75F8-AE44-A079-81CA3DF1E9E4}" type="slidenum">
              <a:rPr lang="en-US"/>
              <a:pPr/>
              <a:t>70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50526E-2509-464A-8606-1FC5CA891462}" type="slidenum">
              <a:rPr lang="en-US"/>
              <a:pPr/>
              <a:t>71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C354-EE9D-6648-A330-822F7311E775}" type="datetimeFigureOut">
              <a:rPr lang="en-US" smtClean="0"/>
              <a:pPr/>
              <a:t>8/25/11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B90A-A4E6-B54E-B2E2-A0299ADEE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C354-EE9D-6648-A330-822F7311E775}" type="datetimeFigureOut">
              <a:rPr lang="en-US" smtClean="0"/>
              <a:pPr/>
              <a:t>8/25/11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B90A-A4E6-B54E-B2E2-A0299ADEE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C354-EE9D-6648-A330-822F7311E775}" type="datetimeFigureOut">
              <a:rPr lang="en-US" smtClean="0"/>
              <a:pPr/>
              <a:t>8/25/11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B90A-A4E6-B54E-B2E2-A0299ADEE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C354-EE9D-6648-A330-822F7311E775}" type="datetimeFigureOut">
              <a:rPr lang="en-US" smtClean="0"/>
              <a:pPr/>
              <a:t>8/25/11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B90A-A4E6-B54E-B2E2-A0299ADEE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C354-EE9D-6648-A330-822F7311E775}" type="datetimeFigureOut">
              <a:rPr lang="en-US" smtClean="0"/>
              <a:pPr/>
              <a:t>8/25/11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B90A-A4E6-B54E-B2E2-A0299ADEE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C354-EE9D-6648-A330-822F7311E775}" type="datetimeFigureOut">
              <a:rPr lang="en-US" smtClean="0"/>
              <a:pPr/>
              <a:t>8/25/11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B90A-A4E6-B54E-B2E2-A0299ADEE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C354-EE9D-6648-A330-822F7311E775}" type="datetimeFigureOut">
              <a:rPr lang="en-US" smtClean="0"/>
              <a:pPr/>
              <a:t>8/25/11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B90A-A4E6-B54E-B2E2-A0299ADEE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C354-EE9D-6648-A330-822F7311E775}" type="datetimeFigureOut">
              <a:rPr lang="en-US" smtClean="0"/>
              <a:pPr/>
              <a:t>8/25/11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B90A-A4E6-B54E-B2E2-A0299ADEE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C354-EE9D-6648-A330-822F7311E775}" type="datetimeFigureOut">
              <a:rPr lang="en-US" smtClean="0"/>
              <a:pPr/>
              <a:t>8/25/11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B90A-A4E6-B54E-B2E2-A0299ADEE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C354-EE9D-6648-A330-822F7311E775}" type="datetimeFigureOut">
              <a:rPr lang="en-US" smtClean="0"/>
              <a:pPr/>
              <a:t>8/25/11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B90A-A4E6-B54E-B2E2-A0299ADEE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C354-EE9D-6648-A330-822F7311E775}" type="datetimeFigureOut">
              <a:rPr lang="en-US" smtClean="0"/>
              <a:pPr/>
              <a:t>8/25/11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B90A-A4E6-B54E-B2E2-A0299ADEE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AC354-EE9D-6648-A330-822F7311E775}" type="datetimeFigureOut">
              <a:rPr lang="en-US" smtClean="0"/>
              <a:pPr/>
              <a:t>8/25/11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1B90A-A4E6-B54E-B2E2-A0299ADEE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openxmlformats.org/officeDocument/2006/relationships/image" Target="../media/image3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gi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604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Acid-Base Balance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2130425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Perhaps the most important homeostatic process… </a:t>
            </a:r>
            <a:endParaRPr lang="en-US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pic>
        <p:nvPicPr>
          <p:cNvPr id="4" name="Picture 3" descr="6C2BE-acid-base-bala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0" y="3883025"/>
            <a:ext cx="1879600" cy="1879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H_scale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12250" cy="62484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228600"/>
            <a:ext cx="7373657" cy="662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graph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85800"/>
            <a:ext cx="9208585" cy="5410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4600" y="1752600"/>
            <a:ext cx="502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indent="-1588" algn="ctr">
              <a:buNone/>
            </a:pPr>
            <a:r>
              <a:rPr lang="en-US" sz="3200" dirty="0" smtClean="0">
                <a:latin typeface="Comic Sans MS"/>
                <a:cs typeface="Comic Sans MS"/>
              </a:rPr>
              <a:t>pH = -</a:t>
            </a:r>
            <a:r>
              <a:rPr lang="en-US" sz="3200" dirty="0" err="1" smtClean="0">
                <a:latin typeface="Comic Sans MS"/>
                <a:cs typeface="Comic Sans MS"/>
              </a:rPr>
              <a:t>Log([H</a:t>
            </a:r>
            <a:r>
              <a:rPr lang="en-US" sz="3200" baseline="30000" dirty="0" smtClean="0">
                <a:latin typeface="Comic Sans MS"/>
                <a:cs typeface="Comic Sans MS"/>
              </a:rPr>
              <a:t>+</a:t>
            </a:r>
            <a:r>
              <a:rPr lang="en-US" sz="3200" dirty="0" smtClean="0">
                <a:latin typeface="Comic Sans MS"/>
                <a:cs typeface="Comic Sans MS"/>
              </a:rPr>
              <a:t>])</a:t>
            </a:r>
          </a:p>
          <a:p>
            <a:pPr marL="1588" indent="-1588" algn="ctr">
              <a:buNone/>
            </a:pPr>
            <a:r>
              <a:rPr lang="en-US" sz="3200" dirty="0" smtClean="0">
                <a:latin typeface="Comic Sans MS"/>
                <a:cs typeface="Comic Sans MS"/>
              </a:rPr>
              <a:t>pH = Log (1/[H</a:t>
            </a:r>
            <a:r>
              <a:rPr lang="en-US" sz="3200" baseline="30000" dirty="0" smtClean="0">
                <a:latin typeface="Comic Sans MS"/>
                <a:cs typeface="Comic Sans MS"/>
              </a:rPr>
              <a:t>+</a:t>
            </a:r>
            <a:r>
              <a:rPr lang="en-US" sz="3200" dirty="0" smtClean="0">
                <a:latin typeface="Comic Sans MS"/>
                <a:cs typeface="Comic Sans MS"/>
              </a:rPr>
              <a:t>])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To Remember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pH =-</a:t>
            </a:r>
            <a:r>
              <a:rPr lang="en-US" dirty="0" err="1" smtClean="0">
                <a:latin typeface="Comic Sans MS"/>
                <a:cs typeface="Comic Sans MS"/>
              </a:rPr>
              <a:t>Log([H</a:t>
            </a:r>
            <a:r>
              <a:rPr lang="en-US" baseline="30000" dirty="0" smtClean="0">
                <a:latin typeface="Comic Sans MS"/>
                <a:cs typeface="Comic Sans MS"/>
              </a:rPr>
              <a:t>+</a:t>
            </a:r>
            <a:r>
              <a:rPr lang="en-US" dirty="0" smtClean="0">
                <a:latin typeface="Comic Sans MS"/>
                <a:cs typeface="Comic Sans MS"/>
              </a:rPr>
              <a:t>]) = Log(1/[H</a:t>
            </a:r>
            <a:r>
              <a:rPr lang="en-US" baseline="30000" dirty="0" smtClean="0">
                <a:latin typeface="Comic Sans MS"/>
                <a:cs typeface="Comic Sans MS"/>
              </a:rPr>
              <a:t>+</a:t>
            </a:r>
            <a:r>
              <a:rPr lang="en-US" dirty="0" smtClean="0">
                <a:latin typeface="Comic Sans MS"/>
                <a:cs typeface="Comic Sans MS"/>
              </a:rPr>
              <a:t>])</a:t>
            </a:r>
          </a:p>
          <a:p>
            <a:r>
              <a:rPr lang="en-US" dirty="0" smtClean="0">
                <a:latin typeface="Comic Sans MS"/>
                <a:cs typeface="Comic Sans MS"/>
              </a:rPr>
              <a:t>pH = 7 is neutral</a:t>
            </a:r>
          </a:p>
          <a:p>
            <a:r>
              <a:rPr lang="en-US" dirty="0" smtClean="0">
                <a:latin typeface="Comic Sans MS"/>
                <a:cs typeface="Comic Sans MS"/>
              </a:rPr>
              <a:t>pH &gt; 7 is basic, pH &lt; 7 is acidic</a:t>
            </a:r>
            <a:endParaRPr lang="en-US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Why do we need to understand all this darn chemistry?</a:t>
            </a:r>
            <a:br>
              <a:rPr lang="en-US" dirty="0" smtClean="0">
                <a:latin typeface="Comic Sans MS"/>
                <a:cs typeface="Comic Sans MS"/>
              </a:rPr>
            </a:br>
            <a:r>
              <a:rPr lang="en-US" dirty="0" smtClean="0">
                <a:latin typeface="Comic Sans MS"/>
                <a:cs typeface="Comic Sans MS"/>
              </a:rPr>
              <a:t>Because acidosis lurks….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525963"/>
          </a:xfrm>
        </p:spPr>
        <p:txBody>
          <a:bodyPr/>
          <a:lstStyle/>
          <a:p>
            <a:pPr marL="1588" indent="-1588">
              <a:buNone/>
            </a:pPr>
            <a:r>
              <a:rPr lang="en-US" sz="2400" dirty="0">
                <a:latin typeface="Comic Sans MS"/>
                <a:cs typeface="Comic Sans MS"/>
              </a:rPr>
              <a:t>T</a:t>
            </a:r>
            <a:r>
              <a:rPr lang="en-US" sz="2400" dirty="0" smtClean="0">
                <a:latin typeface="Comic Sans MS"/>
                <a:cs typeface="Comic Sans MS"/>
              </a:rPr>
              <a:t>he pH of body fluids is constantly under challenges because:</a:t>
            </a:r>
          </a:p>
          <a:p>
            <a:pPr marL="457200" indent="-457200">
              <a:buAutoNum type="arabicParenR"/>
            </a:pPr>
            <a:r>
              <a:rPr lang="en-US" sz="2400" dirty="0" smtClean="0">
                <a:latin typeface="Comic Sans MS"/>
                <a:cs typeface="Comic Sans MS"/>
              </a:rPr>
              <a:t>CO</a:t>
            </a:r>
            <a:r>
              <a:rPr lang="en-US" sz="2400" baseline="-25000" dirty="0" smtClean="0">
                <a:latin typeface="Comic Sans MS"/>
                <a:cs typeface="Comic Sans MS"/>
              </a:rPr>
              <a:t>2</a:t>
            </a:r>
            <a:r>
              <a:rPr lang="en-US" sz="2400" dirty="0" smtClean="0">
                <a:latin typeface="Comic Sans MS"/>
                <a:cs typeface="Comic Sans MS"/>
              </a:rPr>
              <a:t> produced by catabolism generates H</a:t>
            </a:r>
            <a:r>
              <a:rPr lang="en-US" sz="2400" baseline="30000" dirty="0" smtClean="0">
                <a:latin typeface="Comic Sans MS"/>
                <a:cs typeface="Comic Sans MS"/>
              </a:rPr>
              <a:t>+</a:t>
            </a:r>
          </a:p>
          <a:p>
            <a:pPr marL="457200" indent="-457200">
              <a:buNone/>
            </a:pPr>
            <a:endParaRPr lang="en-US" sz="2400" dirty="0" smtClean="0">
              <a:latin typeface="Comic Sans MS"/>
              <a:cs typeface="Comic Sans MS"/>
            </a:endParaRPr>
          </a:p>
          <a:p>
            <a:pPr marL="457200" indent="-45720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                 Carbonic </a:t>
            </a:r>
            <a:r>
              <a:rPr lang="en-US" sz="2400" dirty="0" err="1" smtClean="0">
                <a:latin typeface="Comic Sans MS"/>
                <a:cs typeface="Comic Sans MS"/>
              </a:rPr>
              <a:t>Anhydrase</a:t>
            </a:r>
            <a:endParaRPr lang="en-US" sz="2400" dirty="0" smtClean="0">
              <a:latin typeface="Comic Sans MS"/>
              <a:cs typeface="Comic Sans MS"/>
            </a:endParaRPr>
          </a:p>
          <a:p>
            <a:pPr marL="457200" indent="-45720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CO</a:t>
            </a:r>
            <a:r>
              <a:rPr lang="en-US" sz="2400" baseline="-25000" dirty="0" smtClean="0">
                <a:latin typeface="Comic Sans MS"/>
                <a:cs typeface="Comic Sans MS"/>
              </a:rPr>
              <a:t>2</a:t>
            </a:r>
            <a:r>
              <a:rPr lang="en-US" sz="2400" dirty="0" smtClean="0">
                <a:latin typeface="Comic Sans MS"/>
                <a:cs typeface="Comic Sans MS"/>
              </a:rPr>
              <a:t> + H</a:t>
            </a:r>
            <a:r>
              <a:rPr lang="en-US" sz="2400" baseline="-25000" dirty="0" smtClean="0">
                <a:latin typeface="Comic Sans MS"/>
                <a:cs typeface="Comic Sans MS"/>
              </a:rPr>
              <a:t>2</a:t>
            </a:r>
            <a:r>
              <a:rPr lang="en-US" sz="2400" dirty="0" smtClean="0">
                <a:latin typeface="Comic Sans MS"/>
                <a:cs typeface="Comic Sans MS"/>
              </a:rPr>
              <a:t>0 ---&gt; H</a:t>
            </a:r>
            <a:r>
              <a:rPr lang="en-US" sz="2400" baseline="-25000" dirty="0" smtClean="0">
                <a:latin typeface="Comic Sans MS"/>
                <a:cs typeface="Comic Sans MS"/>
              </a:rPr>
              <a:t>2</a:t>
            </a:r>
            <a:r>
              <a:rPr lang="en-US" sz="2400" dirty="0" smtClean="0">
                <a:latin typeface="Comic Sans MS"/>
                <a:cs typeface="Comic Sans MS"/>
              </a:rPr>
              <a:t>CO</a:t>
            </a:r>
            <a:r>
              <a:rPr lang="en-US" sz="2400" baseline="-25000" dirty="0">
                <a:latin typeface="Comic Sans MS"/>
                <a:cs typeface="Comic Sans MS"/>
              </a:rPr>
              <a:t>3</a:t>
            </a:r>
            <a:r>
              <a:rPr lang="en-US" sz="2400" dirty="0" smtClean="0">
                <a:latin typeface="Comic Sans MS"/>
                <a:cs typeface="Comic Sans MS"/>
              </a:rPr>
              <a:t> ---&gt; H</a:t>
            </a:r>
            <a:r>
              <a:rPr lang="en-US" sz="2400" baseline="30000" dirty="0" smtClean="0">
                <a:latin typeface="Comic Sans MS"/>
                <a:cs typeface="Comic Sans MS"/>
              </a:rPr>
              <a:t>+</a:t>
            </a:r>
            <a:r>
              <a:rPr lang="en-US" sz="2400" dirty="0" smtClean="0">
                <a:latin typeface="Comic Sans MS"/>
                <a:cs typeface="Comic Sans MS"/>
              </a:rPr>
              <a:t> + HCO</a:t>
            </a:r>
            <a:r>
              <a:rPr lang="en-US" sz="2400" baseline="-25000" dirty="0">
                <a:latin typeface="Comic Sans MS"/>
                <a:cs typeface="Comic Sans MS"/>
              </a:rPr>
              <a:t>3</a:t>
            </a:r>
            <a:r>
              <a:rPr lang="en-US" sz="2400" baseline="30000" dirty="0" smtClean="0">
                <a:latin typeface="Comic Sans MS"/>
                <a:cs typeface="Comic Sans MS"/>
              </a:rPr>
              <a:t>-</a:t>
            </a:r>
            <a:endParaRPr lang="en-US" sz="2400" dirty="0" smtClean="0">
              <a:latin typeface="Comic Sans MS"/>
              <a:cs typeface="Comic Sans MS"/>
            </a:endParaRPr>
          </a:p>
          <a:p>
            <a:pPr marL="457200" indent="-457200">
              <a:buNone/>
            </a:pPr>
            <a:endParaRPr lang="en-US" sz="2400" dirty="0" smtClean="0">
              <a:latin typeface="Comic Sans MS"/>
              <a:cs typeface="Comic Sans MS"/>
            </a:endParaRPr>
          </a:p>
          <a:p>
            <a:pPr marL="457200" indent="-45720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2) When NADH and FADH are reduced (as in the Krebs cycle), there is a net production of H</a:t>
            </a:r>
            <a:r>
              <a:rPr lang="en-US" sz="2400" baseline="30000" dirty="0" smtClean="0">
                <a:latin typeface="Comic Sans MS"/>
                <a:cs typeface="Comic Sans MS"/>
              </a:rPr>
              <a:t>+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1" y="3563034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REMEMBER THIS REACTION! 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It takes place in </a:t>
            </a:r>
            <a:r>
              <a:rPr lang="en-US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RBCs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Other H</a:t>
            </a:r>
            <a:r>
              <a:rPr lang="en-US" baseline="30000" dirty="0" smtClean="0">
                <a:latin typeface="Comic Sans MS"/>
                <a:cs typeface="Comic Sans MS"/>
              </a:rPr>
              <a:t>+</a:t>
            </a:r>
            <a:r>
              <a:rPr lang="en-US" dirty="0" smtClean="0">
                <a:latin typeface="Comic Sans MS"/>
                <a:cs typeface="Comic Sans MS"/>
              </a:rPr>
              <a:t> producing processes 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>
                <a:latin typeface="Comic Sans MS"/>
                <a:cs typeface="Comic Sans MS"/>
              </a:rPr>
              <a:t>3) Catabolism of proteins produces some sulfuric (</a:t>
            </a:r>
            <a:r>
              <a:rPr lang="en-US" dirty="0" err="1" smtClean="0">
                <a:latin typeface="Comic Sans MS"/>
                <a:cs typeface="Comic Sans MS"/>
              </a:rPr>
              <a:t>methionine/Cysteine</a:t>
            </a:r>
            <a:r>
              <a:rPr lang="en-US" dirty="0" smtClean="0">
                <a:latin typeface="Comic Sans MS"/>
                <a:cs typeface="Comic Sans MS"/>
              </a:rPr>
              <a:t>) and phosphoric acid.</a:t>
            </a:r>
          </a:p>
          <a:p>
            <a:endParaRPr lang="en-US" dirty="0" smtClean="0">
              <a:latin typeface="Comic Sans MS"/>
              <a:cs typeface="Comic Sans MS"/>
            </a:endParaRPr>
          </a:p>
          <a:p>
            <a:pPr>
              <a:buNone/>
            </a:pPr>
            <a:r>
              <a:rPr lang="en-US" dirty="0" smtClean="0">
                <a:latin typeface="Comic Sans MS"/>
                <a:cs typeface="Comic Sans MS"/>
              </a:rPr>
              <a:t>4) Catabolism of fatty acids and </a:t>
            </a:r>
            <a:r>
              <a:rPr lang="en-US" dirty="0" err="1" smtClean="0">
                <a:latin typeface="Comic Sans MS"/>
                <a:cs typeface="Comic Sans MS"/>
              </a:rPr>
              <a:t>ketones</a:t>
            </a:r>
            <a:r>
              <a:rPr lang="en-US" dirty="0" smtClean="0">
                <a:latin typeface="Comic Sans MS"/>
                <a:cs typeface="Comic Sans MS"/>
              </a:rPr>
              <a:t> produces H</a:t>
            </a:r>
            <a:r>
              <a:rPr lang="en-US" baseline="30000" dirty="0" smtClean="0">
                <a:latin typeface="Comic Sans MS"/>
                <a:cs typeface="Comic Sans MS"/>
              </a:rPr>
              <a:t>+</a:t>
            </a:r>
            <a:r>
              <a:rPr lang="en-US" dirty="0" smtClean="0">
                <a:latin typeface="Comic Sans MS"/>
                <a:cs typeface="Comic Sans MS"/>
              </a:rPr>
              <a:t>.  </a:t>
            </a:r>
          </a:p>
          <a:p>
            <a:endParaRPr lang="en-US" dirty="0" smtClean="0">
              <a:latin typeface="Comic Sans MS"/>
              <a:cs typeface="Comic Sans MS"/>
            </a:endParaRPr>
          </a:p>
          <a:p>
            <a:pPr marL="3175" indent="-3175">
              <a:buNone/>
            </a:pPr>
            <a:r>
              <a:rPr lang="en-US" dirty="0" smtClean="0">
                <a:latin typeface="Comic Sans MS"/>
                <a:cs typeface="Comic Sans MS"/>
              </a:rPr>
              <a:t>In all, these 4 sources produce the equivalent of ≈ 15 L of </a:t>
            </a:r>
            <a:r>
              <a:rPr lang="en-US" dirty="0" err="1" smtClean="0">
                <a:latin typeface="Comic Sans MS"/>
                <a:cs typeface="Comic Sans MS"/>
              </a:rPr>
              <a:t>HCl</a:t>
            </a:r>
            <a:r>
              <a:rPr lang="en-US" dirty="0" smtClean="0">
                <a:latin typeface="Comic Sans MS"/>
                <a:cs typeface="Comic Sans MS"/>
              </a:rPr>
              <a:t> per day. Without some mechanism to buffer/excrete all this acid, the pH of blood would drop from 7.4 to 4.4 in 24 </a:t>
            </a:r>
            <a:r>
              <a:rPr lang="en-US" dirty="0" err="1" smtClean="0">
                <a:latin typeface="Comic Sans MS"/>
                <a:cs typeface="Comic Sans MS"/>
              </a:rPr>
              <a:t>h</a:t>
            </a:r>
            <a:r>
              <a:rPr lang="en-US" dirty="0" smtClean="0">
                <a:latin typeface="Comic Sans MS"/>
                <a:cs typeface="Comic Sans MS"/>
              </a:rPr>
              <a:t>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Alkalosis also lurks (but not as frequently) due to…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Vomiting (you lose H</a:t>
            </a:r>
            <a:r>
              <a:rPr lang="en-US" baseline="30000" dirty="0" smtClean="0">
                <a:latin typeface="Comic Sans MS"/>
                <a:cs typeface="Comic Sans MS"/>
              </a:rPr>
              <a:t>+</a:t>
            </a:r>
            <a:r>
              <a:rPr lang="en-US" dirty="0" smtClean="0">
                <a:latin typeface="Comic Sans MS"/>
                <a:cs typeface="Comic Sans MS"/>
              </a:rPr>
              <a:t> from stomach contents)</a:t>
            </a:r>
          </a:p>
          <a:p>
            <a:endParaRPr lang="en-US" dirty="0" smtClean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Excess exhalation of CO</a:t>
            </a:r>
            <a:r>
              <a:rPr lang="en-US" baseline="-25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(as when you hyperventilate).</a:t>
            </a:r>
          </a:p>
          <a:p>
            <a:pPr>
              <a:buNone/>
            </a:pPr>
            <a:endParaRPr lang="en-US" dirty="0" smtClean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To Remember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Many metabolic processes produce acidity.</a:t>
            </a:r>
          </a:p>
          <a:p>
            <a:r>
              <a:rPr lang="en-US" dirty="0" smtClean="0">
                <a:latin typeface="Comic Sans MS"/>
                <a:cs typeface="Comic Sans MS"/>
              </a:rPr>
              <a:t>Important example is the production of carbonic acid from water and carbon dioxide (KNOW THE REACTION!!!)</a:t>
            </a:r>
          </a:p>
          <a:p>
            <a:r>
              <a:rPr lang="en-US" dirty="0" smtClean="0">
                <a:latin typeface="Comic Sans MS"/>
                <a:cs typeface="Comic Sans MS"/>
              </a:rPr>
              <a:t>Alkalosis results from vomiting (WHY?) and from excess exhalation of CO</a:t>
            </a:r>
            <a:r>
              <a:rPr lang="en-US" baseline="-25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. </a:t>
            </a:r>
          </a:p>
          <a:p>
            <a:pPr>
              <a:buNone/>
            </a:pPr>
            <a:endParaRPr lang="en-US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How do we control pH in body fluids within narrow ranges 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AutoNum type="arabicParenR"/>
            </a:pPr>
            <a:endParaRPr lang="en-US" dirty="0" smtClean="0">
              <a:latin typeface="Comic Sans MS"/>
              <a:cs typeface="Comic Sans MS"/>
            </a:endParaRPr>
          </a:p>
          <a:p>
            <a:pPr marL="514350" indent="-514350" algn="ctr">
              <a:buAutoNum type="arabicParenR"/>
            </a:pPr>
            <a:endParaRPr lang="en-US" dirty="0">
              <a:latin typeface="Comic Sans MS"/>
              <a:cs typeface="Comic Sans MS"/>
            </a:endParaRPr>
          </a:p>
          <a:p>
            <a:pPr marL="514350" indent="-514350" algn="ctr">
              <a:buAutoNum type="arabicParenR"/>
            </a:pPr>
            <a:r>
              <a:rPr lang="en-US" sz="4000" dirty="0" smtClean="0">
                <a:latin typeface="Comic Sans MS"/>
                <a:cs typeface="Comic Sans MS"/>
              </a:rPr>
              <a:t>Buffers</a:t>
            </a:r>
          </a:p>
          <a:p>
            <a:pPr marL="514350" indent="-514350" algn="ctr">
              <a:buNone/>
            </a:pPr>
            <a:endParaRPr lang="en-US" sz="4000" dirty="0" smtClean="0">
              <a:latin typeface="Comic Sans MS"/>
              <a:cs typeface="Comic Sans MS"/>
            </a:endParaRPr>
          </a:p>
          <a:p>
            <a:pPr marL="514350" indent="-514350" algn="ctr">
              <a:buAutoNum type="arabicParenR"/>
            </a:pPr>
            <a:r>
              <a:rPr lang="en-US" sz="4000" dirty="0" smtClean="0">
                <a:latin typeface="Comic Sans MS"/>
                <a:cs typeface="Comic Sans MS"/>
              </a:rPr>
              <a:t> Physiological Processes</a:t>
            </a:r>
            <a:endParaRPr lang="en-US" sz="40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0" y="533400"/>
            <a:ext cx="9144000" cy="527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304" tIns="41152" rIns="82304" bIns="41152" numCol="1" anchor="t" anchorCtr="0" compatLnSpc="1">
            <a:prstTxWarp prst="textNoShape">
              <a:avLst/>
            </a:prstTxWarp>
            <a:spAutoFit/>
          </a:bodyPr>
          <a:lstStyle/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/>
                <a:ea typeface="+mn-ea"/>
                <a:cs typeface="Comic Sans MS"/>
              </a:rPr>
              <a:t>Three lines of defense:</a:t>
            </a:r>
          </a:p>
          <a:p>
            <a:pPr marL="914400" marR="0" lvl="1" indent="-50006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chemeClr val="accent2"/>
              </a:buClr>
              <a:buSzTx/>
              <a:buFontTx/>
              <a:buChar char="•"/>
              <a:tabLst/>
              <a:defRPr/>
            </a:pPr>
            <a:r>
              <a:rPr kumimoji="0" lang="en-US" sz="27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/>
                <a:ea typeface="ＭＳ Ｐゴシック" charset="-128"/>
                <a:cs typeface="Comic Sans MS"/>
              </a:rPr>
              <a:t>Buffering of hydrogen ions (first line, instantaneous)</a:t>
            </a:r>
          </a:p>
          <a:p>
            <a:pPr marL="914400" marR="0" lvl="1" indent="-50006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chemeClr val="accent2"/>
              </a:buClr>
              <a:buSzTx/>
              <a:buFontTx/>
              <a:buChar char="•"/>
              <a:tabLst/>
              <a:defRPr/>
            </a:pPr>
            <a:r>
              <a:rPr kumimoji="0" lang="en-US" sz="27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/>
                <a:ea typeface="ＭＳ Ｐゴシック" charset="-128"/>
                <a:cs typeface="Comic Sans MS"/>
              </a:rPr>
              <a:t>Respiratory compensation (second line, takes minutes)</a:t>
            </a:r>
          </a:p>
          <a:p>
            <a:pPr marL="914400" lvl="1" indent="-500063" defTabSz="914400" eaLnBrk="0" fontAlgn="base" hangingPunct="0">
              <a:spcBef>
                <a:spcPct val="50000"/>
              </a:spcBef>
              <a:spcAft>
                <a:spcPct val="50000"/>
              </a:spcAft>
              <a:buClr>
                <a:schemeClr val="accent2"/>
              </a:buClr>
              <a:buFontTx/>
              <a:buChar char="•"/>
            </a:pPr>
            <a:r>
              <a:rPr kumimoji="0" lang="en-US" sz="27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/>
                <a:ea typeface="ＭＳ Ｐゴシック" charset="-128"/>
                <a:cs typeface="Comic Sans MS"/>
              </a:rPr>
              <a:t>Renal compensation (3</a:t>
            </a:r>
            <a:r>
              <a:rPr kumimoji="0" lang="en-US" sz="2700" b="0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Comic Sans MS"/>
                <a:ea typeface="ＭＳ Ｐゴシック" charset="-128"/>
                <a:cs typeface="Comic Sans MS"/>
              </a:rPr>
              <a:t>rd</a:t>
            </a:r>
            <a:r>
              <a:rPr kumimoji="0" lang="en-US" sz="27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/>
                <a:ea typeface="ＭＳ Ｐゴシック" charset="-128"/>
                <a:cs typeface="Comic Sans MS"/>
              </a:rPr>
              <a:t> line, takes hours to days regulates the excretion of H</a:t>
            </a:r>
            <a:r>
              <a:rPr kumimoji="0" lang="en-US" sz="2700" b="0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Comic Sans MS"/>
                <a:ea typeface="ＭＳ Ｐゴシック" charset="-128"/>
                <a:cs typeface="Comic Sans MS"/>
              </a:rPr>
              <a:t>+</a:t>
            </a:r>
            <a:r>
              <a:rPr kumimoji="0" lang="en-US" sz="27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/>
                <a:ea typeface="ＭＳ Ｐゴシック" charset="-128"/>
                <a:cs typeface="Comic Sans MS"/>
              </a:rPr>
              <a:t> and HCO</a:t>
            </a:r>
            <a:r>
              <a:rPr kumimoji="0" lang="en-US" sz="2700" b="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Comic Sans MS"/>
                <a:ea typeface="ＭＳ Ｐゴシック" charset="-128"/>
                <a:cs typeface="Comic Sans MS"/>
              </a:rPr>
              <a:t>3</a:t>
            </a:r>
            <a:r>
              <a:rPr kumimoji="0" lang="en-US" sz="2700" b="0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Comic Sans MS"/>
                <a:ea typeface="ＭＳ Ｐゴシック" charset="-128"/>
                <a:cs typeface="Comic Sans MS"/>
              </a:rPr>
              <a:t>-</a:t>
            </a:r>
            <a:r>
              <a:rPr kumimoji="0" lang="en-US" sz="27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/>
                <a:ea typeface="ＭＳ Ｐゴシック" charset="-128"/>
                <a:cs typeface="Comic Sans MS"/>
              </a:rPr>
              <a:t> in urine and regulates the synthesis </a:t>
            </a:r>
            <a:r>
              <a:rPr lang="en-US" sz="2700" kern="0" dirty="0" smtClean="0">
                <a:latin typeface="Comic Sans MS"/>
                <a:ea typeface="ＭＳ Ｐゴシック" charset="-128"/>
                <a:cs typeface="Comic Sans MS"/>
              </a:rPr>
              <a:t>of HCO</a:t>
            </a:r>
            <a:r>
              <a:rPr lang="en-US" sz="2700" kern="0" baseline="-25000" dirty="0" smtClean="0">
                <a:latin typeface="Comic Sans MS"/>
                <a:ea typeface="ＭＳ Ｐゴシック" charset="-128"/>
                <a:cs typeface="Comic Sans MS"/>
              </a:rPr>
              <a:t>3</a:t>
            </a:r>
            <a:r>
              <a:rPr lang="en-US" sz="2700" kern="0" baseline="30000" dirty="0" smtClean="0">
                <a:latin typeface="Comic Sans MS"/>
                <a:ea typeface="ＭＳ Ｐゴシック" charset="-128"/>
                <a:cs typeface="Comic Sans MS"/>
              </a:rPr>
              <a:t>-</a:t>
            </a:r>
            <a:r>
              <a:rPr kumimoji="0" lang="en-US" sz="27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/>
                <a:ea typeface="ＭＳ Ｐゴシック" charset="-128"/>
                <a:cs typeface="Comic Sans MS"/>
              </a:rPr>
              <a:t> in tubules)</a:t>
            </a:r>
            <a:endParaRPr kumimoji="0" lang="en-US" sz="27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/>
              <a:ea typeface="ＭＳ Ｐゴシック" charset="-128"/>
              <a:cs typeface="Comic Sans MS"/>
            </a:endParaRPr>
          </a:p>
          <a:p>
            <a:pPr marL="914400" marR="0" lvl="1" indent="-50006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chemeClr val="accent2"/>
              </a:buClr>
              <a:buSzTx/>
              <a:buFontTx/>
              <a:buChar char="•"/>
              <a:tabLst/>
              <a:defRPr/>
            </a:pPr>
            <a:endParaRPr kumimoji="0" lang="en-US" sz="2700" b="0" i="0" u="none" strike="noStrike" kern="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Schedule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Intro</a:t>
            </a:r>
          </a:p>
          <a:p>
            <a:r>
              <a:rPr lang="en-US" dirty="0" smtClean="0">
                <a:latin typeface="Comic Sans MS"/>
                <a:cs typeface="Comic Sans MS"/>
              </a:rPr>
              <a:t>Why the pH value of body fluids must be “defended”</a:t>
            </a:r>
          </a:p>
          <a:p>
            <a:r>
              <a:rPr lang="en-US" dirty="0" smtClean="0">
                <a:latin typeface="Comic Sans MS"/>
                <a:cs typeface="Comic Sans MS"/>
              </a:rPr>
              <a:t>Defining pH</a:t>
            </a:r>
          </a:p>
          <a:p>
            <a:r>
              <a:rPr lang="en-US" dirty="0" smtClean="0">
                <a:latin typeface="Comic Sans MS"/>
                <a:cs typeface="Comic Sans MS"/>
              </a:rPr>
              <a:t>Logarithms </a:t>
            </a:r>
            <a:r>
              <a:rPr lang="en-US" dirty="0" smtClean="0">
                <a:latin typeface="Comic Sans MS"/>
                <a:cs typeface="Comic Sans MS"/>
              </a:rPr>
              <a:t>(see appendix)</a:t>
            </a:r>
            <a:endParaRPr lang="en-US" dirty="0" smtClean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Acidosis and alkalosis</a:t>
            </a:r>
          </a:p>
          <a:p>
            <a:r>
              <a:rPr lang="en-US" dirty="0" smtClean="0">
                <a:latin typeface="Comic Sans MS"/>
                <a:cs typeface="Comic Sans MS"/>
              </a:rPr>
              <a:t>Biological Buffers and the Henderson-</a:t>
            </a:r>
            <a:r>
              <a:rPr lang="en-US" dirty="0" err="1" smtClean="0">
                <a:latin typeface="Comic Sans MS"/>
                <a:cs typeface="Comic Sans MS"/>
              </a:rPr>
              <a:t>Hasselbalch</a:t>
            </a:r>
            <a:r>
              <a:rPr lang="en-US" dirty="0" smtClean="0">
                <a:latin typeface="Comic Sans MS"/>
                <a:cs typeface="Comic Sans MS"/>
              </a:rPr>
              <a:t> equation</a:t>
            </a:r>
          </a:p>
          <a:p>
            <a:r>
              <a:rPr lang="en-US" dirty="0" smtClean="0">
                <a:latin typeface="Comic Sans MS"/>
                <a:cs typeface="Comic Sans MS"/>
              </a:rPr>
              <a:t>Physiological mechanisms (the lung and kidney)</a:t>
            </a:r>
          </a:p>
          <a:p>
            <a:r>
              <a:rPr lang="en-US" dirty="0" smtClean="0">
                <a:latin typeface="Comic Sans MS"/>
                <a:cs typeface="Comic Sans MS"/>
              </a:rPr>
              <a:t>Tutorial</a:t>
            </a:r>
          </a:p>
          <a:p>
            <a:endParaRPr lang="en-US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Physiological buffering systems 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175" indent="-3175">
              <a:buNone/>
            </a:pPr>
            <a:r>
              <a:rPr lang="en-US" dirty="0" smtClean="0">
                <a:latin typeface="Comic Sans MS"/>
                <a:cs typeface="Comic Sans MS"/>
              </a:rPr>
              <a:t>In this course we will consider 3 buffering systems: </a:t>
            </a:r>
          </a:p>
          <a:p>
            <a:pPr algn="ctr"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 algn="ctr">
              <a:buNone/>
            </a:pPr>
            <a:r>
              <a:rPr lang="en-US" dirty="0" smtClean="0">
                <a:latin typeface="Comic Sans MS"/>
                <a:cs typeface="Comic Sans MS"/>
              </a:rPr>
              <a:t>carbonic </a:t>
            </a:r>
            <a:r>
              <a:rPr lang="en-US" dirty="0" err="1" smtClean="0">
                <a:latin typeface="Comic Sans MS"/>
                <a:cs typeface="Comic Sans MS"/>
              </a:rPr>
              <a:t>acid:bicarbonate</a:t>
            </a:r>
            <a:endParaRPr lang="en-US" dirty="0" smtClean="0">
              <a:latin typeface="Comic Sans MS"/>
              <a:cs typeface="Comic Sans MS"/>
            </a:endParaRPr>
          </a:p>
          <a:p>
            <a:pPr algn="ctr">
              <a:buNone/>
            </a:pPr>
            <a:r>
              <a:rPr lang="en-US" dirty="0" smtClean="0">
                <a:latin typeface="Comic Sans MS"/>
                <a:cs typeface="Comic Sans MS"/>
              </a:rPr>
              <a:t>Hemoglobin</a:t>
            </a:r>
          </a:p>
          <a:p>
            <a:pPr algn="ctr">
              <a:buNone/>
            </a:pPr>
            <a:r>
              <a:rPr lang="en-US" dirty="0" smtClean="0">
                <a:latin typeface="Comic Sans MS"/>
                <a:cs typeface="Comic Sans MS"/>
              </a:rPr>
              <a:t>Phosphate (HPO</a:t>
            </a:r>
            <a:r>
              <a:rPr lang="en-US" baseline="-25000" dirty="0" smtClean="0">
                <a:latin typeface="Comic Sans MS"/>
                <a:cs typeface="Comic Sans MS"/>
              </a:rPr>
              <a:t>4</a:t>
            </a:r>
            <a:r>
              <a:rPr lang="en-US" baseline="30000" dirty="0" smtClean="0">
                <a:latin typeface="Comic Sans MS"/>
                <a:cs typeface="Comic Sans MS"/>
              </a:rPr>
              <a:t>-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</a:p>
          <a:p>
            <a:pPr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 marL="3175" indent="-3175">
              <a:buNone/>
            </a:pPr>
            <a:r>
              <a:rPr lang="en-US" dirty="0" smtClean="0">
                <a:latin typeface="Comic Sans MS"/>
                <a:cs typeface="Comic Sans MS"/>
              </a:rPr>
              <a:t>HCO</a:t>
            </a:r>
            <a:r>
              <a:rPr lang="en-US" baseline="-25000" dirty="0" smtClean="0">
                <a:latin typeface="Comic Sans MS"/>
                <a:cs typeface="Comic Sans MS"/>
              </a:rPr>
              <a:t>3</a:t>
            </a:r>
            <a:r>
              <a:rPr lang="en-US" baseline="30000" dirty="0" smtClean="0">
                <a:latin typeface="Comic Sans MS"/>
                <a:cs typeface="Comic Sans MS"/>
              </a:rPr>
              <a:t>-</a:t>
            </a:r>
            <a:r>
              <a:rPr lang="en-US" dirty="0" smtClean="0">
                <a:latin typeface="Comic Sans MS"/>
                <a:cs typeface="Comic Sans MS"/>
              </a:rPr>
              <a:t> and </a:t>
            </a:r>
            <a:r>
              <a:rPr lang="en-US" dirty="0" err="1" smtClean="0">
                <a:latin typeface="Comic Sans MS"/>
                <a:cs typeface="Comic Sans MS"/>
              </a:rPr>
              <a:t>Hb</a:t>
            </a:r>
            <a:r>
              <a:rPr lang="en-US" dirty="0" smtClean="0">
                <a:latin typeface="Comic Sans MS"/>
                <a:cs typeface="Comic Sans MS"/>
              </a:rPr>
              <a:t> function in ECF, whereas the HPO</a:t>
            </a:r>
            <a:r>
              <a:rPr lang="en-US" baseline="-25000" dirty="0" smtClean="0">
                <a:latin typeface="Comic Sans MS"/>
                <a:cs typeface="Comic Sans MS"/>
              </a:rPr>
              <a:t>4</a:t>
            </a:r>
            <a:r>
              <a:rPr lang="en-US" baseline="30000" dirty="0" smtClean="0">
                <a:latin typeface="Comic Sans MS"/>
                <a:cs typeface="Comic Sans MS"/>
              </a:rPr>
              <a:t>- </a:t>
            </a:r>
            <a:r>
              <a:rPr lang="en-US" dirty="0" smtClean="0">
                <a:latin typeface="Comic Sans MS"/>
                <a:cs typeface="Comic Sans MS"/>
              </a:rPr>
              <a:t>system works inside of cells.</a:t>
            </a:r>
            <a:endParaRPr lang="en-US" baseline="30000" dirty="0" smtClean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How do buffers work?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60609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A buffer is a weak acid (and its conjugate base) that can resist changes in pH by neutralizing either added acid or added base. In the bicarbonate case, the acid is H</a:t>
            </a:r>
            <a:r>
              <a:rPr lang="en-US" sz="2400" baseline="-25000" dirty="0" smtClean="0">
                <a:latin typeface="Comic Sans MS"/>
                <a:cs typeface="Comic Sans MS"/>
              </a:rPr>
              <a:t>2</a:t>
            </a:r>
            <a:r>
              <a:rPr lang="en-US" sz="2400" dirty="0" smtClean="0">
                <a:latin typeface="Comic Sans MS"/>
                <a:cs typeface="Comic Sans MS"/>
              </a:rPr>
              <a:t>CO</a:t>
            </a:r>
            <a:r>
              <a:rPr lang="en-US" sz="2400" baseline="-25000" dirty="0" smtClean="0">
                <a:latin typeface="Comic Sans MS"/>
                <a:cs typeface="Comic Sans MS"/>
              </a:rPr>
              <a:t>3</a:t>
            </a:r>
            <a:r>
              <a:rPr lang="en-US" sz="2400" dirty="0" smtClean="0">
                <a:latin typeface="Comic Sans MS"/>
                <a:cs typeface="Comic Sans MS"/>
              </a:rPr>
              <a:t> and its conjugate base is HCO</a:t>
            </a:r>
            <a:r>
              <a:rPr lang="en-US" sz="2400" baseline="-25000" dirty="0" smtClean="0">
                <a:latin typeface="Comic Sans MS"/>
                <a:cs typeface="Comic Sans MS"/>
              </a:rPr>
              <a:t>3</a:t>
            </a:r>
            <a:r>
              <a:rPr lang="en-US" sz="2400" baseline="30000" dirty="0" smtClean="0">
                <a:latin typeface="Comic Sans MS"/>
                <a:cs typeface="Comic Sans MS"/>
              </a:rPr>
              <a:t>-</a:t>
            </a:r>
            <a:r>
              <a:rPr lang="en-US" sz="2400" dirty="0" smtClean="0">
                <a:latin typeface="Comic Sans MS"/>
                <a:cs typeface="Comic Sans MS"/>
              </a:rPr>
              <a:t>   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630269"/>
            <a:ext cx="7639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We have already talked about bicarbonate (HCO</a:t>
            </a:r>
            <a:r>
              <a:rPr lang="en-US" baseline="-25000" dirty="0" smtClean="0">
                <a:latin typeface="Comic Sans MS"/>
                <a:cs typeface="Comic Sans MS"/>
              </a:rPr>
              <a:t>3</a:t>
            </a:r>
            <a:r>
              <a:rPr lang="en-US" baseline="30000" dirty="0" smtClean="0">
                <a:latin typeface="Comic Sans MS"/>
                <a:cs typeface="Comic Sans MS"/>
              </a:rPr>
              <a:t>-</a:t>
            </a:r>
            <a:r>
              <a:rPr lang="en-US" dirty="0" smtClean="0">
                <a:latin typeface="Comic Sans MS"/>
                <a:cs typeface="Comic Sans MS"/>
              </a:rPr>
              <a:t>) as an important biological buffer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00200" y="3429000"/>
            <a:ext cx="6151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CO</a:t>
            </a:r>
            <a:r>
              <a:rPr lang="en-US" sz="2400" baseline="-25000" dirty="0" smtClean="0">
                <a:latin typeface="Comic Sans MS"/>
                <a:cs typeface="Comic Sans MS"/>
              </a:rPr>
              <a:t>2</a:t>
            </a:r>
            <a:r>
              <a:rPr lang="en-US" sz="2400" dirty="0" smtClean="0">
                <a:latin typeface="Comic Sans MS"/>
                <a:cs typeface="Comic Sans MS"/>
              </a:rPr>
              <a:t> + H</a:t>
            </a:r>
            <a:r>
              <a:rPr lang="en-US" sz="2400" baseline="-25000" dirty="0" smtClean="0">
                <a:latin typeface="Comic Sans MS"/>
                <a:cs typeface="Comic Sans MS"/>
              </a:rPr>
              <a:t>2</a:t>
            </a:r>
            <a:r>
              <a:rPr lang="en-US" sz="2400" dirty="0" smtClean="0">
                <a:latin typeface="Comic Sans MS"/>
                <a:cs typeface="Comic Sans MS"/>
              </a:rPr>
              <a:t>0 &lt; --- &gt; H</a:t>
            </a:r>
            <a:r>
              <a:rPr lang="en-US" sz="2400" baseline="-25000" dirty="0" smtClean="0">
                <a:latin typeface="Comic Sans MS"/>
                <a:cs typeface="Comic Sans MS"/>
              </a:rPr>
              <a:t>2</a:t>
            </a:r>
            <a:r>
              <a:rPr lang="en-US" sz="2400" dirty="0" smtClean="0">
                <a:latin typeface="Comic Sans MS"/>
                <a:cs typeface="Comic Sans MS"/>
              </a:rPr>
              <a:t>CO</a:t>
            </a:r>
            <a:r>
              <a:rPr lang="en-US" sz="2400" baseline="-25000" dirty="0" smtClean="0">
                <a:latin typeface="Comic Sans MS"/>
                <a:cs typeface="Comic Sans MS"/>
              </a:rPr>
              <a:t>3</a:t>
            </a:r>
            <a:r>
              <a:rPr lang="en-US" sz="2400" dirty="0" smtClean="0">
                <a:latin typeface="Comic Sans MS"/>
                <a:cs typeface="Comic Sans MS"/>
              </a:rPr>
              <a:t>  &lt; --- &gt; H</a:t>
            </a:r>
            <a:r>
              <a:rPr lang="en-US" sz="2400" baseline="30000" dirty="0" smtClean="0">
                <a:latin typeface="Comic Sans MS"/>
                <a:cs typeface="Comic Sans MS"/>
              </a:rPr>
              <a:t>+</a:t>
            </a:r>
            <a:r>
              <a:rPr lang="en-US" sz="2400" dirty="0" smtClean="0">
                <a:latin typeface="Comic Sans MS"/>
                <a:cs typeface="Comic Sans MS"/>
              </a:rPr>
              <a:t> + HCO</a:t>
            </a:r>
            <a:r>
              <a:rPr lang="en-US" sz="2400" baseline="-25000" dirty="0" smtClean="0">
                <a:latin typeface="Comic Sans MS"/>
                <a:cs typeface="Comic Sans MS"/>
              </a:rPr>
              <a:t>3</a:t>
            </a:r>
            <a:r>
              <a:rPr lang="en-US" sz="2400" baseline="30000" dirty="0" smtClean="0">
                <a:latin typeface="Comic Sans MS"/>
                <a:cs typeface="Comic Sans MS"/>
              </a:rPr>
              <a:t>-</a:t>
            </a:r>
            <a:endParaRPr lang="en-US" sz="2400" dirty="0" smtClean="0">
              <a:latin typeface="Comic Sans MS"/>
              <a:cs typeface="Comic Sans M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95400" y="4015770"/>
            <a:ext cx="5917054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/>
            <a:r>
              <a:rPr lang="en-US" sz="2400" dirty="0" smtClean="0">
                <a:latin typeface="Comic Sans MS"/>
                <a:cs typeface="Comic Sans MS"/>
              </a:rPr>
              <a:t>Lots of acid</a:t>
            </a:r>
          </a:p>
          <a:p>
            <a:pPr marL="457200" indent="-45720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CO</a:t>
            </a:r>
            <a:r>
              <a:rPr lang="en-US" sz="2400" baseline="-25000" dirty="0" smtClean="0">
                <a:latin typeface="Comic Sans MS"/>
                <a:cs typeface="Comic Sans MS"/>
              </a:rPr>
              <a:t>2</a:t>
            </a:r>
            <a:r>
              <a:rPr lang="en-US" sz="2400" dirty="0" smtClean="0">
                <a:latin typeface="Comic Sans MS"/>
                <a:cs typeface="Comic Sans MS"/>
              </a:rPr>
              <a:t> + H</a:t>
            </a:r>
            <a:r>
              <a:rPr lang="en-US" sz="2400" baseline="-25000" dirty="0" smtClean="0">
                <a:latin typeface="Comic Sans MS"/>
                <a:cs typeface="Comic Sans MS"/>
              </a:rPr>
              <a:t>2</a:t>
            </a:r>
            <a:r>
              <a:rPr lang="en-US" sz="2400" dirty="0" smtClean="0">
                <a:latin typeface="Comic Sans MS"/>
                <a:cs typeface="Comic Sans MS"/>
              </a:rPr>
              <a:t>0 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latin typeface="Comic Sans MS"/>
                <a:cs typeface="Comic Sans MS"/>
              </a:rPr>
              <a:t>&lt; ---</a:t>
            </a:r>
            <a:r>
              <a:rPr lang="en-US" sz="2400" dirty="0" smtClean="0">
                <a:latin typeface="Comic Sans MS"/>
                <a:cs typeface="Comic Sans MS"/>
              </a:rPr>
              <a:t>  H</a:t>
            </a:r>
            <a:r>
              <a:rPr lang="en-US" sz="2400" baseline="-25000" dirty="0" smtClean="0">
                <a:latin typeface="Comic Sans MS"/>
                <a:cs typeface="Comic Sans MS"/>
              </a:rPr>
              <a:t>2</a:t>
            </a:r>
            <a:r>
              <a:rPr lang="en-US" sz="2400" dirty="0" smtClean="0">
                <a:latin typeface="Comic Sans MS"/>
                <a:cs typeface="Comic Sans MS"/>
              </a:rPr>
              <a:t>CO</a:t>
            </a:r>
            <a:r>
              <a:rPr lang="en-US" sz="2400" baseline="-25000" dirty="0" smtClean="0">
                <a:latin typeface="Comic Sans MS"/>
                <a:cs typeface="Comic Sans MS"/>
              </a:rPr>
              <a:t>3</a:t>
            </a:r>
            <a:r>
              <a:rPr lang="en-US" sz="2400" dirty="0" smtClean="0">
                <a:latin typeface="Comic Sans MS"/>
                <a:cs typeface="Comic Sans MS"/>
              </a:rPr>
              <a:t>  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latin typeface="Comic Sans MS"/>
                <a:cs typeface="Comic Sans MS"/>
              </a:rPr>
              <a:t>&lt; ---</a:t>
            </a:r>
            <a:r>
              <a:rPr lang="en-US" sz="2400" dirty="0" smtClean="0">
                <a:latin typeface="Comic Sans MS"/>
                <a:cs typeface="Comic Sans MS"/>
              </a:rPr>
              <a:t>  H</a:t>
            </a:r>
            <a:r>
              <a:rPr lang="en-US" sz="2400" baseline="30000" dirty="0" smtClean="0">
                <a:latin typeface="Comic Sans MS"/>
                <a:cs typeface="Comic Sans MS"/>
              </a:rPr>
              <a:t>+</a:t>
            </a:r>
            <a:r>
              <a:rPr lang="en-US" sz="2400" dirty="0" smtClean="0">
                <a:latin typeface="Comic Sans MS"/>
                <a:cs typeface="Comic Sans MS"/>
              </a:rPr>
              <a:t> + HCO</a:t>
            </a:r>
            <a:r>
              <a:rPr lang="en-US" sz="2400" baseline="-25000" dirty="0" smtClean="0">
                <a:latin typeface="Comic Sans MS"/>
                <a:cs typeface="Comic Sans MS"/>
              </a:rPr>
              <a:t>3</a:t>
            </a:r>
            <a:r>
              <a:rPr lang="en-US" sz="2400" baseline="30000" dirty="0" smtClean="0">
                <a:latin typeface="Comic Sans MS"/>
                <a:cs typeface="Comic Sans MS"/>
              </a:rPr>
              <a:t>-</a:t>
            </a:r>
          </a:p>
          <a:p>
            <a:pPr marL="457200" indent="-45720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00200" y="5216098"/>
            <a:ext cx="5917054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/>
            <a:r>
              <a:rPr lang="en-US" sz="2400" dirty="0" smtClean="0">
                <a:latin typeface="Comic Sans MS"/>
                <a:cs typeface="Comic Sans MS"/>
              </a:rPr>
              <a:t>Lots of base (not much acid)</a:t>
            </a:r>
          </a:p>
          <a:p>
            <a:pPr marL="457200" indent="-45720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CO</a:t>
            </a:r>
            <a:r>
              <a:rPr lang="en-US" sz="2400" baseline="-25000" dirty="0" smtClean="0">
                <a:latin typeface="Comic Sans MS"/>
                <a:cs typeface="Comic Sans MS"/>
              </a:rPr>
              <a:t>2</a:t>
            </a:r>
            <a:r>
              <a:rPr lang="en-US" sz="2400" dirty="0" smtClean="0">
                <a:latin typeface="Comic Sans MS"/>
                <a:cs typeface="Comic Sans MS"/>
              </a:rPr>
              <a:t> + H</a:t>
            </a:r>
            <a:r>
              <a:rPr lang="en-US" sz="2400" baseline="-25000" dirty="0" smtClean="0">
                <a:latin typeface="Comic Sans MS"/>
                <a:cs typeface="Comic Sans MS"/>
              </a:rPr>
              <a:t>2</a:t>
            </a:r>
            <a:r>
              <a:rPr lang="en-US" sz="2400" dirty="0" smtClean="0">
                <a:latin typeface="Comic Sans MS"/>
                <a:cs typeface="Comic Sans MS"/>
              </a:rPr>
              <a:t>0 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latin typeface="Comic Sans MS"/>
                <a:cs typeface="Comic Sans MS"/>
              </a:rPr>
              <a:t> ---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latin typeface="Comic Sans MS"/>
                <a:cs typeface="Comic Sans MS"/>
              </a:rPr>
              <a:t>&gt;</a:t>
            </a:r>
            <a:r>
              <a:rPr lang="en-US" sz="2400" dirty="0" smtClean="0">
                <a:latin typeface="Comic Sans MS"/>
                <a:cs typeface="Comic Sans MS"/>
              </a:rPr>
              <a:t> H</a:t>
            </a:r>
            <a:r>
              <a:rPr lang="en-US" sz="2400" baseline="-25000" dirty="0" smtClean="0">
                <a:latin typeface="Comic Sans MS"/>
                <a:cs typeface="Comic Sans MS"/>
              </a:rPr>
              <a:t>2</a:t>
            </a:r>
            <a:r>
              <a:rPr lang="en-US" sz="2400" dirty="0" smtClean="0">
                <a:latin typeface="Comic Sans MS"/>
                <a:cs typeface="Comic Sans MS"/>
              </a:rPr>
              <a:t>CO</a:t>
            </a:r>
            <a:r>
              <a:rPr lang="en-US" sz="2400" baseline="-25000" dirty="0" smtClean="0">
                <a:latin typeface="Comic Sans MS"/>
                <a:cs typeface="Comic Sans MS"/>
              </a:rPr>
              <a:t>3</a:t>
            </a:r>
            <a:r>
              <a:rPr lang="en-US" sz="2400" dirty="0" smtClean="0">
                <a:latin typeface="Comic Sans MS"/>
                <a:cs typeface="Comic Sans MS"/>
              </a:rPr>
              <a:t>  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latin typeface="Comic Sans MS"/>
                <a:cs typeface="Comic Sans MS"/>
              </a:rPr>
              <a:t>---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latin typeface="Comic Sans MS"/>
                <a:cs typeface="Comic Sans MS"/>
              </a:rPr>
              <a:t>&gt;</a:t>
            </a:r>
            <a:r>
              <a:rPr lang="en-US" sz="2400" dirty="0" smtClean="0">
                <a:latin typeface="Comic Sans MS"/>
                <a:cs typeface="Comic Sans MS"/>
              </a:rPr>
              <a:t>  H</a:t>
            </a:r>
            <a:r>
              <a:rPr lang="en-US" sz="2400" baseline="30000" dirty="0" smtClean="0">
                <a:latin typeface="Comic Sans MS"/>
                <a:cs typeface="Comic Sans MS"/>
              </a:rPr>
              <a:t>+</a:t>
            </a:r>
            <a:r>
              <a:rPr lang="en-US" sz="2400" dirty="0" smtClean="0">
                <a:latin typeface="Comic Sans MS"/>
                <a:cs typeface="Comic Sans MS"/>
              </a:rPr>
              <a:t> + HCO</a:t>
            </a:r>
            <a:r>
              <a:rPr lang="en-US" sz="2400" baseline="-25000" dirty="0" smtClean="0">
                <a:latin typeface="Comic Sans MS"/>
                <a:cs typeface="Comic Sans MS"/>
              </a:rPr>
              <a:t>3</a:t>
            </a:r>
            <a:r>
              <a:rPr lang="en-US" sz="2400" baseline="30000" dirty="0" smtClean="0">
                <a:latin typeface="Comic Sans MS"/>
                <a:cs typeface="Comic Sans MS"/>
              </a:rPr>
              <a:t>-</a:t>
            </a:r>
          </a:p>
          <a:p>
            <a:pPr marL="457200" indent="-45720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H</a:t>
            </a:r>
            <a:r>
              <a:rPr lang="en-US" baseline="-25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CO</a:t>
            </a:r>
            <a:r>
              <a:rPr lang="en-US" baseline="-25000" dirty="0" smtClean="0">
                <a:latin typeface="Comic Sans MS"/>
                <a:cs typeface="Comic Sans MS"/>
              </a:rPr>
              <a:t>3</a:t>
            </a:r>
            <a:r>
              <a:rPr lang="en-US" dirty="0" smtClean="0">
                <a:latin typeface="Comic Sans MS"/>
                <a:cs typeface="Comic Sans MS"/>
              </a:rPr>
              <a:t> is the acid and HCO</a:t>
            </a:r>
            <a:r>
              <a:rPr lang="en-US" baseline="-25000" dirty="0" smtClean="0">
                <a:latin typeface="Comic Sans MS"/>
                <a:cs typeface="Comic Sans MS"/>
              </a:rPr>
              <a:t>3</a:t>
            </a:r>
            <a:r>
              <a:rPr lang="en-US" baseline="30000" dirty="0" smtClean="0">
                <a:latin typeface="Comic Sans MS"/>
                <a:cs typeface="Comic Sans MS"/>
              </a:rPr>
              <a:t>- </a:t>
            </a:r>
            <a:r>
              <a:rPr lang="en-US" dirty="0" smtClean="0">
                <a:latin typeface="Comic Sans MS"/>
                <a:cs typeface="Comic Sans MS"/>
              </a:rPr>
              <a:t>is the conjugate base in the bicarbonate buffer system  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167390"/>
            <a:ext cx="814083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None/>
            </a:pPr>
            <a:r>
              <a:rPr lang="en-US" sz="3200" dirty="0" smtClean="0">
                <a:latin typeface="Comic Sans MS"/>
                <a:cs typeface="Comic Sans MS"/>
              </a:rPr>
              <a:t>CO</a:t>
            </a:r>
            <a:r>
              <a:rPr lang="en-US" sz="3200" baseline="-25000" dirty="0" smtClean="0">
                <a:latin typeface="Comic Sans MS"/>
                <a:cs typeface="Comic Sans MS"/>
              </a:rPr>
              <a:t>2</a:t>
            </a:r>
            <a:r>
              <a:rPr lang="en-US" sz="3200" dirty="0" smtClean="0">
                <a:latin typeface="Comic Sans MS"/>
                <a:cs typeface="Comic Sans MS"/>
              </a:rPr>
              <a:t> + H</a:t>
            </a:r>
            <a:r>
              <a:rPr lang="en-US" sz="3200" baseline="-25000" dirty="0" smtClean="0">
                <a:latin typeface="Comic Sans MS"/>
                <a:cs typeface="Comic Sans MS"/>
              </a:rPr>
              <a:t>2</a:t>
            </a:r>
            <a:r>
              <a:rPr lang="en-US" sz="3200" dirty="0" smtClean="0">
                <a:latin typeface="Comic Sans MS"/>
                <a:cs typeface="Comic Sans MS"/>
              </a:rPr>
              <a:t>0 &lt; --- &gt; H</a:t>
            </a:r>
            <a:r>
              <a:rPr lang="en-US" sz="3200" baseline="-25000" dirty="0" smtClean="0">
                <a:latin typeface="Comic Sans MS"/>
                <a:cs typeface="Comic Sans MS"/>
              </a:rPr>
              <a:t>2</a:t>
            </a:r>
            <a:r>
              <a:rPr lang="en-US" sz="3200" dirty="0" smtClean="0">
                <a:latin typeface="Comic Sans MS"/>
                <a:cs typeface="Comic Sans MS"/>
              </a:rPr>
              <a:t>CO</a:t>
            </a:r>
            <a:r>
              <a:rPr lang="en-US" sz="3200" baseline="-25000" dirty="0" smtClean="0">
                <a:latin typeface="Comic Sans MS"/>
                <a:cs typeface="Comic Sans MS"/>
              </a:rPr>
              <a:t>3</a:t>
            </a:r>
            <a:r>
              <a:rPr lang="en-US" sz="3200" dirty="0" smtClean="0">
                <a:latin typeface="Comic Sans MS"/>
                <a:cs typeface="Comic Sans MS"/>
              </a:rPr>
              <a:t>  &lt; --- &gt; H</a:t>
            </a:r>
            <a:r>
              <a:rPr lang="en-US" sz="3200" baseline="30000" dirty="0" smtClean="0">
                <a:latin typeface="Comic Sans MS"/>
                <a:cs typeface="Comic Sans MS"/>
              </a:rPr>
              <a:t>+</a:t>
            </a:r>
            <a:r>
              <a:rPr lang="en-US" sz="3200" dirty="0" smtClean="0">
                <a:latin typeface="Comic Sans MS"/>
                <a:cs typeface="Comic Sans MS"/>
              </a:rPr>
              <a:t> + HCO</a:t>
            </a:r>
            <a:r>
              <a:rPr lang="en-US" sz="3200" baseline="-25000" dirty="0" smtClean="0">
                <a:latin typeface="Comic Sans MS"/>
                <a:cs typeface="Comic Sans MS"/>
              </a:rPr>
              <a:t>3</a:t>
            </a:r>
            <a:r>
              <a:rPr lang="en-US" sz="3200" baseline="30000" dirty="0" smtClean="0">
                <a:latin typeface="Comic Sans MS"/>
                <a:cs typeface="Comic Sans MS"/>
              </a:rPr>
              <a:t>-</a:t>
            </a:r>
            <a:endParaRPr lang="en-US" sz="3200" dirty="0" smtClean="0">
              <a:latin typeface="Comic Sans MS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4615934"/>
            <a:ext cx="2259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conjugate acid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124200" y="3752166"/>
            <a:ext cx="963602" cy="8637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339034" y="4999166"/>
            <a:ext cx="23348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conjugate base</a:t>
            </a:r>
            <a:endParaRPr lang="en-US" sz="2400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6958400" y="4337566"/>
            <a:ext cx="124700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The Henderson </a:t>
            </a:r>
            <a:r>
              <a:rPr lang="en-US" dirty="0" err="1" smtClean="0">
                <a:latin typeface="Comic Sans MS"/>
                <a:cs typeface="Comic Sans MS"/>
              </a:rPr>
              <a:t>Haselbach</a:t>
            </a:r>
            <a:r>
              <a:rPr lang="en-US" dirty="0" smtClean="0">
                <a:latin typeface="Comic Sans MS"/>
                <a:cs typeface="Comic Sans MS"/>
              </a:rPr>
              <a:t> Equation and, more importantly, how to use it.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286000"/>
            <a:ext cx="7172614" cy="1352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944034"/>
            <a:ext cx="8424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Where </a:t>
            </a:r>
            <a:r>
              <a:rPr lang="en-US" sz="2400" dirty="0" err="1" smtClean="0">
                <a:latin typeface="Comic Sans MS"/>
                <a:cs typeface="Comic Sans MS"/>
              </a:rPr>
              <a:t>pKa</a:t>
            </a:r>
            <a:r>
              <a:rPr lang="en-US" sz="2400" dirty="0" smtClean="0">
                <a:latin typeface="Comic Sans MS"/>
                <a:cs typeface="Comic Sans MS"/>
              </a:rPr>
              <a:t> is the pH at which [Conjugate base] = [acid] and therefore:</a:t>
            </a:r>
          </a:p>
          <a:p>
            <a:endParaRPr lang="en-US" sz="2400" dirty="0" smtClean="0">
              <a:latin typeface="Comic Sans MS"/>
              <a:cs typeface="Comic Sans MS"/>
            </a:endParaRPr>
          </a:p>
          <a:p>
            <a:r>
              <a:rPr lang="en-US" sz="2400" dirty="0" smtClean="0">
                <a:latin typeface="Comic Sans MS"/>
                <a:cs typeface="Comic Sans MS"/>
              </a:rPr>
              <a:t>Log ([conjugate base]/[acid]) = Log (1) = ?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57150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omic Sans MS"/>
                <a:cs typeface="Comic Sans MS"/>
              </a:rPr>
              <a:t>0</a:t>
            </a:r>
            <a:endParaRPr lang="en-US" sz="40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50px-Buffer_titration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650879" cy="3274219"/>
          </a:xfrm>
        </p:spPr>
      </p:pic>
      <p:sp>
        <p:nvSpPr>
          <p:cNvPr id="5" name="TextBox 4"/>
          <p:cNvSpPr txBox="1"/>
          <p:nvPr/>
        </p:nvSpPr>
        <p:spPr>
          <a:xfrm>
            <a:off x="4508353" y="381000"/>
            <a:ext cx="46356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A buffer works best around its </a:t>
            </a:r>
            <a:r>
              <a:rPr lang="en-US" sz="2800" dirty="0" err="1" smtClean="0">
                <a:latin typeface="Comic Sans MS"/>
                <a:cs typeface="Comic Sans MS"/>
              </a:rPr>
              <a:t>pK</a:t>
            </a:r>
            <a:r>
              <a:rPr lang="en-US" sz="2800" baseline="-25000" dirty="0" err="1" smtClean="0">
                <a:latin typeface="Comic Sans MS"/>
                <a:cs typeface="Comic Sans MS"/>
              </a:rPr>
              <a:t>a</a:t>
            </a:r>
            <a:endParaRPr lang="en-US" sz="2800" baseline="-25000" dirty="0" smtClean="0">
              <a:latin typeface="Comic Sans MS"/>
              <a:cs typeface="Comic Sans MS"/>
            </a:endParaRPr>
          </a:p>
          <a:p>
            <a:r>
              <a:rPr lang="en-US" sz="2800" dirty="0" smtClean="0">
                <a:latin typeface="Comic Sans MS"/>
                <a:cs typeface="Comic Sans MS"/>
              </a:rPr>
              <a:t>Remember that the </a:t>
            </a:r>
            <a:r>
              <a:rPr lang="en-US" sz="2800" dirty="0" err="1" smtClean="0">
                <a:latin typeface="Comic Sans MS"/>
                <a:cs typeface="Comic Sans MS"/>
              </a:rPr>
              <a:t>pKa</a:t>
            </a:r>
            <a:r>
              <a:rPr lang="en-US" sz="2800" dirty="0" smtClean="0">
                <a:latin typeface="Comic Sans MS"/>
                <a:cs typeface="Comic Sans MS"/>
              </a:rPr>
              <a:t> is the pH at which</a:t>
            </a:r>
          </a:p>
          <a:p>
            <a:r>
              <a:rPr lang="en-US" sz="2800" dirty="0" smtClean="0">
                <a:latin typeface="Comic Sans MS"/>
                <a:cs typeface="Comic Sans MS"/>
              </a:rPr>
              <a:t>[Conjugate base] = [acid] </a:t>
            </a:r>
            <a:endParaRPr lang="en-US" sz="2800" dirty="0">
              <a:latin typeface="Comic Sans MS"/>
              <a:cs typeface="Comic Sans MS"/>
            </a:endParaRPr>
          </a:p>
        </p:txBody>
      </p:sp>
      <p:pic>
        <p:nvPicPr>
          <p:cNvPr id="7" name="Picture 6" descr="Image7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320" y="3136900"/>
            <a:ext cx="6222680" cy="372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Buffers in body fluids (1): The bicarbonate system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38400"/>
            <a:ext cx="7086600" cy="1822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To Remember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A buffer is a weak acid (and its conjugate base) that can resist changes in pH by neutralizing either added acid or added base.</a:t>
            </a:r>
          </a:p>
          <a:p>
            <a:r>
              <a:rPr lang="en-US" dirty="0" smtClean="0">
                <a:latin typeface="Comic Sans MS"/>
                <a:cs typeface="Comic Sans MS"/>
              </a:rPr>
              <a:t>In the bicarbonate case, the acid is H</a:t>
            </a:r>
            <a:r>
              <a:rPr lang="en-US" baseline="-25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CO</a:t>
            </a:r>
            <a:r>
              <a:rPr lang="en-US" baseline="-25000" dirty="0" smtClean="0">
                <a:latin typeface="Comic Sans MS"/>
                <a:cs typeface="Comic Sans MS"/>
              </a:rPr>
              <a:t>3</a:t>
            </a:r>
            <a:r>
              <a:rPr lang="en-US" dirty="0" smtClean="0">
                <a:latin typeface="Comic Sans MS"/>
                <a:cs typeface="Comic Sans MS"/>
              </a:rPr>
              <a:t> and its conjugate base is HCO</a:t>
            </a:r>
            <a:r>
              <a:rPr lang="en-US" baseline="-25000" dirty="0" smtClean="0">
                <a:latin typeface="Comic Sans MS"/>
                <a:cs typeface="Comic Sans MS"/>
              </a:rPr>
              <a:t>3</a:t>
            </a:r>
            <a:r>
              <a:rPr lang="en-US" baseline="30000" dirty="0" smtClean="0">
                <a:latin typeface="Comic Sans MS"/>
                <a:cs typeface="Comic Sans MS"/>
              </a:rPr>
              <a:t>-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</a:p>
          <a:p>
            <a:r>
              <a:rPr lang="en-US" dirty="0" smtClean="0">
                <a:latin typeface="Comic Sans MS"/>
                <a:cs typeface="Comic Sans MS"/>
              </a:rPr>
              <a:t>Henderson-</a:t>
            </a:r>
            <a:r>
              <a:rPr lang="en-US" dirty="0" err="1" smtClean="0">
                <a:latin typeface="Comic Sans MS"/>
                <a:cs typeface="Comic Sans MS"/>
              </a:rPr>
              <a:t>Haselbach</a:t>
            </a:r>
            <a:r>
              <a:rPr lang="en-US" dirty="0" smtClean="0">
                <a:latin typeface="Comic Sans MS"/>
                <a:cs typeface="Comic Sans MS"/>
              </a:rPr>
              <a:t> equation</a:t>
            </a:r>
          </a:p>
          <a:p>
            <a:r>
              <a:rPr lang="en-US" dirty="0" err="1" smtClean="0">
                <a:latin typeface="Comic Sans MS"/>
                <a:cs typeface="Comic Sans MS"/>
              </a:rPr>
              <a:t>pKa</a:t>
            </a:r>
            <a:r>
              <a:rPr lang="en-US" dirty="0" smtClean="0">
                <a:latin typeface="Comic Sans MS"/>
                <a:cs typeface="Comic Sans MS"/>
              </a:rPr>
              <a:t> is the pH at which [conj. Base] =[acid]</a:t>
            </a:r>
          </a:p>
          <a:p>
            <a:pPr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876800"/>
            <a:ext cx="7172614" cy="1352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2923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Because in body fluids H</a:t>
            </a:r>
            <a:r>
              <a:rPr lang="en-US" sz="2400" baseline="-25000" dirty="0" smtClean="0">
                <a:latin typeface="Comic Sans MS"/>
                <a:cs typeface="Comic Sans MS"/>
              </a:rPr>
              <a:t>2</a:t>
            </a:r>
            <a:r>
              <a:rPr lang="en-US" sz="2400" dirty="0" smtClean="0">
                <a:latin typeface="Comic Sans MS"/>
                <a:cs typeface="Comic Sans MS"/>
              </a:rPr>
              <a:t>CO</a:t>
            </a:r>
            <a:r>
              <a:rPr lang="en-US" sz="2400" baseline="-25000" dirty="0" smtClean="0">
                <a:latin typeface="Comic Sans MS"/>
                <a:cs typeface="Comic Sans MS"/>
              </a:rPr>
              <a:t>3 </a:t>
            </a:r>
            <a:r>
              <a:rPr lang="en-US" sz="2400" dirty="0" smtClean="0">
                <a:latin typeface="Comic Sans MS"/>
                <a:cs typeface="Comic Sans MS"/>
              </a:rPr>
              <a:t> &lt;---- &gt; CO</a:t>
            </a:r>
            <a:r>
              <a:rPr lang="en-US" sz="2400" baseline="-25000" dirty="0" smtClean="0">
                <a:latin typeface="Comic Sans MS"/>
                <a:cs typeface="Comic Sans MS"/>
              </a:rPr>
              <a:t>2</a:t>
            </a:r>
            <a:r>
              <a:rPr lang="en-US" sz="2400" dirty="0" smtClean="0">
                <a:latin typeface="Comic Sans MS"/>
                <a:cs typeface="Comic Sans MS"/>
              </a:rPr>
              <a:t> + H</a:t>
            </a:r>
            <a:r>
              <a:rPr lang="en-US" sz="2400" baseline="-25000" dirty="0" smtClean="0">
                <a:latin typeface="Comic Sans MS"/>
                <a:cs typeface="Comic Sans MS"/>
              </a:rPr>
              <a:t>2</a:t>
            </a:r>
            <a:r>
              <a:rPr lang="en-US" sz="2400" dirty="0" smtClean="0">
                <a:latin typeface="Comic Sans MS"/>
                <a:cs typeface="Comic Sans MS"/>
              </a:rPr>
              <a:t>O, we estimate</a:t>
            </a:r>
          </a:p>
          <a:p>
            <a:endParaRPr lang="en-US" sz="2400" baseline="-25000" dirty="0" smtClean="0">
              <a:latin typeface="Comic Sans MS"/>
              <a:cs typeface="Comic Sans MS"/>
            </a:endParaRPr>
          </a:p>
          <a:p>
            <a:r>
              <a:rPr lang="en-US" sz="2400" dirty="0" smtClean="0">
                <a:latin typeface="Comic Sans MS"/>
                <a:cs typeface="Comic Sans MS"/>
              </a:rPr>
              <a:t>[H</a:t>
            </a:r>
            <a:r>
              <a:rPr lang="en-US" sz="2400" baseline="-25000" dirty="0" smtClean="0">
                <a:latin typeface="Comic Sans MS"/>
                <a:cs typeface="Comic Sans MS"/>
              </a:rPr>
              <a:t>2</a:t>
            </a:r>
            <a:r>
              <a:rPr lang="en-US" sz="2400" dirty="0" smtClean="0">
                <a:latin typeface="Comic Sans MS"/>
                <a:cs typeface="Comic Sans MS"/>
              </a:rPr>
              <a:t>CO</a:t>
            </a:r>
            <a:r>
              <a:rPr lang="en-US" sz="2400" baseline="-25000" dirty="0" smtClean="0">
                <a:latin typeface="Comic Sans MS"/>
                <a:cs typeface="Comic Sans MS"/>
              </a:rPr>
              <a:t>3</a:t>
            </a:r>
            <a:r>
              <a:rPr lang="en-US" sz="2400" dirty="0" smtClean="0">
                <a:latin typeface="Comic Sans MS"/>
                <a:cs typeface="Comic Sans MS"/>
              </a:rPr>
              <a:t>] = </a:t>
            </a:r>
            <a:r>
              <a:rPr lang="en-US" sz="2400" dirty="0" smtClean="0">
                <a:latin typeface="Symbol" charset="2"/>
                <a:cs typeface="Symbol" charset="2"/>
              </a:rPr>
              <a:t>a</a:t>
            </a:r>
            <a:r>
              <a:rPr lang="en-US" sz="2400" dirty="0" smtClean="0">
                <a:latin typeface="Comic Sans MS"/>
                <a:cs typeface="Comic Sans MS"/>
              </a:rPr>
              <a:t>P</a:t>
            </a:r>
            <a:r>
              <a:rPr lang="en-US" sz="2400" baseline="-25000" dirty="0" smtClean="0">
                <a:latin typeface="Comic Sans MS"/>
                <a:cs typeface="Comic Sans MS"/>
              </a:rPr>
              <a:t>arterial</a:t>
            </a:r>
            <a:r>
              <a:rPr lang="en-US" sz="2400" dirty="0" smtClean="0">
                <a:latin typeface="Comic Sans MS"/>
                <a:cs typeface="Comic Sans MS"/>
              </a:rPr>
              <a:t>CO</a:t>
            </a:r>
            <a:r>
              <a:rPr lang="en-US" sz="2400" baseline="-25000" dirty="0" smtClean="0">
                <a:latin typeface="Comic Sans MS"/>
                <a:cs typeface="Comic Sans MS"/>
              </a:rPr>
              <a:t>2    </a:t>
            </a:r>
            <a:r>
              <a:rPr lang="en-US" sz="2400" dirty="0" smtClean="0">
                <a:latin typeface="Comic Sans MS"/>
                <a:cs typeface="Comic Sans MS"/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a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is CO2’s solubility </a:t>
            </a:r>
            <a:r>
              <a:rPr lang="en-US" sz="2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coeff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  <a:r>
              <a:rPr lang="en-US" sz="2400" dirty="0" smtClean="0">
                <a:latin typeface="Comic Sans MS"/>
                <a:cs typeface="Comic Sans MS"/>
              </a:rPr>
              <a:t>)</a:t>
            </a:r>
            <a:r>
              <a:rPr lang="en-US" sz="2400" baseline="-25000" dirty="0" smtClean="0">
                <a:latin typeface="Comic Sans MS"/>
                <a:cs typeface="Comic Sans MS"/>
              </a:rPr>
              <a:t> 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 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[H</a:t>
            </a:r>
            <a:r>
              <a:rPr lang="en-US" sz="2400" baseline="-25000" dirty="0" smtClean="0">
                <a:latin typeface="Comic Sans MS"/>
                <a:cs typeface="Comic Sans MS"/>
              </a:rPr>
              <a:t>2</a:t>
            </a:r>
            <a:r>
              <a:rPr lang="en-US" sz="2400" dirty="0" smtClean="0">
                <a:latin typeface="Comic Sans MS"/>
                <a:cs typeface="Comic Sans MS"/>
              </a:rPr>
              <a:t>CO</a:t>
            </a:r>
            <a:r>
              <a:rPr lang="en-US" sz="2400" baseline="-25000" dirty="0" smtClean="0">
                <a:latin typeface="Comic Sans MS"/>
                <a:cs typeface="Comic Sans MS"/>
              </a:rPr>
              <a:t>3</a:t>
            </a:r>
            <a:r>
              <a:rPr lang="en-US" sz="2400" dirty="0" smtClean="0">
                <a:latin typeface="Comic Sans MS"/>
                <a:cs typeface="Comic Sans MS"/>
              </a:rPr>
              <a:t>] = 0.03 (</a:t>
            </a:r>
            <a:r>
              <a:rPr lang="en-US" sz="2400" dirty="0" err="1" smtClean="0">
                <a:latin typeface="Comic Sans MS"/>
                <a:cs typeface="Comic Sans MS"/>
              </a:rPr>
              <a:t>mmol/Lxmm</a:t>
            </a:r>
            <a:r>
              <a:rPr lang="en-US" sz="2400" dirty="0" smtClean="0">
                <a:latin typeface="Comic Sans MS"/>
                <a:cs typeface="Comic Sans MS"/>
              </a:rPr>
              <a:t> Hg)xP</a:t>
            </a:r>
            <a:r>
              <a:rPr lang="en-US" sz="2400" baseline="-25000" dirty="0" smtClean="0">
                <a:latin typeface="Comic Sans MS"/>
                <a:cs typeface="Comic Sans MS"/>
              </a:rPr>
              <a:t>a</a:t>
            </a:r>
            <a:r>
              <a:rPr lang="en-US" sz="2400" dirty="0" smtClean="0">
                <a:latin typeface="Comic Sans MS"/>
                <a:cs typeface="Comic Sans MS"/>
              </a:rPr>
              <a:t>CO</a:t>
            </a:r>
            <a:r>
              <a:rPr lang="en-US" sz="2400" baseline="-25000" dirty="0" smtClean="0">
                <a:latin typeface="Comic Sans MS"/>
                <a:cs typeface="Comic Sans MS"/>
              </a:rPr>
              <a:t>2</a:t>
            </a:r>
            <a:r>
              <a:rPr lang="en-US" sz="2400" dirty="0" smtClean="0">
                <a:latin typeface="Comic Sans MS"/>
                <a:cs typeface="Comic Sans MS"/>
              </a:rPr>
              <a:t> (mm Hg)  (by Henry’s Law!!).</a:t>
            </a:r>
          </a:p>
          <a:p>
            <a:endParaRPr lang="en-US" sz="2400" dirty="0" smtClean="0">
              <a:latin typeface="Comic Sans MS"/>
              <a:cs typeface="Comic Sans MS"/>
            </a:endParaRPr>
          </a:p>
          <a:p>
            <a:r>
              <a:rPr lang="en-US" sz="2400" dirty="0" smtClean="0">
                <a:latin typeface="Comic Sans MS"/>
                <a:cs typeface="Comic Sans MS"/>
              </a:rPr>
              <a:t>We can write: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923878"/>
            <a:ext cx="7672917" cy="190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6172200"/>
            <a:ext cx="7426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Please note the units of concentration, which in this case are </a:t>
            </a:r>
            <a:r>
              <a:rPr lang="en-US" sz="2000" dirty="0" err="1" smtClean="0">
                <a:solidFill>
                  <a:srgbClr val="FF0000"/>
                </a:solidFill>
              </a:rPr>
              <a:t>mmol</a:t>
            </a:r>
            <a:r>
              <a:rPr lang="en-US" sz="2000" dirty="0" smtClean="0">
                <a:solidFill>
                  <a:srgbClr val="FF0000"/>
                </a:solidFill>
              </a:rPr>
              <a:t>/L.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What do you need to know to estimate the pH of blood?</a:t>
            </a:r>
          </a:p>
          <a:p>
            <a:r>
              <a:rPr lang="en-US" dirty="0" err="1" smtClean="0">
                <a:latin typeface="Comic Sans MS"/>
                <a:cs typeface="Comic Sans MS"/>
              </a:rPr>
              <a:t>pKa</a:t>
            </a:r>
            <a:r>
              <a:rPr lang="en-US" dirty="0" smtClean="0">
                <a:latin typeface="Comic Sans MS"/>
                <a:cs typeface="Comic Sans MS"/>
              </a:rPr>
              <a:t> =6.1</a:t>
            </a:r>
          </a:p>
          <a:p>
            <a:r>
              <a:rPr lang="en-US" dirty="0" smtClean="0">
                <a:latin typeface="Comic Sans MS"/>
                <a:cs typeface="Comic Sans MS"/>
              </a:rPr>
              <a:t>[HCO</a:t>
            </a:r>
            <a:r>
              <a:rPr lang="en-US" baseline="-25000" dirty="0" smtClean="0">
                <a:latin typeface="Comic Sans MS"/>
                <a:cs typeface="Comic Sans MS"/>
              </a:rPr>
              <a:t>3</a:t>
            </a:r>
            <a:r>
              <a:rPr lang="en-US" baseline="30000" dirty="0" smtClean="0">
                <a:latin typeface="Comic Sans MS"/>
                <a:cs typeface="Comic Sans MS"/>
              </a:rPr>
              <a:t>-</a:t>
            </a:r>
            <a:r>
              <a:rPr lang="en-US" dirty="0" smtClean="0">
                <a:latin typeface="Comic Sans MS"/>
                <a:cs typeface="Comic Sans MS"/>
              </a:rPr>
              <a:t>]</a:t>
            </a:r>
          </a:p>
          <a:p>
            <a:r>
              <a:rPr lang="en-US" dirty="0" smtClean="0">
                <a:latin typeface="Comic Sans MS"/>
                <a:cs typeface="Comic Sans MS"/>
              </a:rPr>
              <a:t>PCO</a:t>
            </a:r>
            <a:r>
              <a:rPr lang="en-US" baseline="-25000" dirty="0" smtClean="0">
                <a:latin typeface="Comic Sans MS"/>
                <a:cs typeface="Comic Sans MS"/>
              </a:rPr>
              <a:t>2</a:t>
            </a:r>
          </a:p>
          <a:p>
            <a:r>
              <a:rPr lang="en-US" dirty="0" smtClean="0">
                <a:latin typeface="Comic Sans MS"/>
                <a:cs typeface="Comic Sans MS"/>
              </a:rPr>
              <a:t>aCO2 = 0.03 </a:t>
            </a:r>
            <a:r>
              <a:rPr lang="en-US" dirty="0" err="1" smtClean="0">
                <a:latin typeface="Comic Sans MS"/>
                <a:cs typeface="Comic Sans MS"/>
              </a:rPr>
              <a:t>mmol/(Lxmm</a:t>
            </a:r>
            <a:r>
              <a:rPr lang="en-US" dirty="0" smtClean="0">
                <a:latin typeface="Comic Sans MS"/>
                <a:cs typeface="Comic Sans MS"/>
              </a:rPr>
              <a:t> Hg)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47700"/>
            <a:ext cx="7672917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47800" y="1143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Lets use it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4933297" cy="3078162"/>
          </a:xfrm>
        </p:spPr>
        <p:txBody>
          <a:bodyPr>
            <a:normAutofit fontScale="47500" lnSpcReduction="20000"/>
          </a:bodyPr>
          <a:lstStyle/>
          <a:p>
            <a:r>
              <a:rPr lang="en-US" sz="5895" dirty="0" err="1" smtClean="0">
                <a:latin typeface="Comic Sans MS"/>
                <a:cs typeface="Comic Sans MS"/>
              </a:rPr>
              <a:t>pKa</a:t>
            </a:r>
            <a:r>
              <a:rPr lang="en-US" sz="5895" dirty="0" smtClean="0">
                <a:latin typeface="Comic Sans MS"/>
                <a:cs typeface="Comic Sans MS"/>
              </a:rPr>
              <a:t> (HCO</a:t>
            </a:r>
            <a:r>
              <a:rPr lang="en-US" sz="5895" baseline="-25000" dirty="0" smtClean="0">
                <a:latin typeface="Comic Sans MS"/>
                <a:cs typeface="Comic Sans MS"/>
              </a:rPr>
              <a:t>3</a:t>
            </a:r>
            <a:r>
              <a:rPr lang="en-US" sz="5895" baseline="30000" dirty="0" smtClean="0">
                <a:latin typeface="Comic Sans MS"/>
                <a:cs typeface="Comic Sans MS"/>
              </a:rPr>
              <a:t>-</a:t>
            </a:r>
            <a:r>
              <a:rPr lang="en-US" sz="5895" dirty="0" smtClean="0">
                <a:latin typeface="Comic Sans MS"/>
                <a:cs typeface="Comic Sans MS"/>
              </a:rPr>
              <a:t>:H</a:t>
            </a:r>
            <a:r>
              <a:rPr lang="en-US" sz="5895" baseline="-25000" dirty="0" smtClean="0">
                <a:latin typeface="Comic Sans MS"/>
                <a:cs typeface="Comic Sans MS"/>
              </a:rPr>
              <a:t>2</a:t>
            </a:r>
            <a:r>
              <a:rPr lang="en-US" sz="5895" dirty="0" smtClean="0">
                <a:latin typeface="Comic Sans MS"/>
                <a:cs typeface="Comic Sans MS"/>
              </a:rPr>
              <a:t>CO</a:t>
            </a:r>
            <a:r>
              <a:rPr lang="en-US" sz="5895" baseline="-25000" dirty="0" smtClean="0">
                <a:latin typeface="Comic Sans MS"/>
                <a:cs typeface="Comic Sans MS"/>
              </a:rPr>
              <a:t>3</a:t>
            </a:r>
            <a:r>
              <a:rPr lang="en-US" sz="5895" dirty="0" smtClean="0">
                <a:latin typeface="Comic Sans MS"/>
                <a:cs typeface="Comic Sans MS"/>
              </a:rPr>
              <a:t>) = 6.1</a:t>
            </a:r>
          </a:p>
          <a:p>
            <a:r>
              <a:rPr lang="en-US" sz="5895" dirty="0" smtClean="0">
                <a:latin typeface="Comic Sans MS"/>
                <a:cs typeface="Comic Sans MS"/>
              </a:rPr>
              <a:t>P</a:t>
            </a:r>
            <a:r>
              <a:rPr lang="en-US" sz="5895" baseline="-25000" dirty="0" smtClean="0">
                <a:latin typeface="Comic Sans MS"/>
                <a:cs typeface="Comic Sans MS"/>
              </a:rPr>
              <a:t>a</a:t>
            </a:r>
            <a:r>
              <a:rPr lang="en-US" sz="5895" dirty="0" smtClean="0">
                <a:latin typeface="Comic Sans MS"/>
                <a:cs typeface="Comic Sans MS"/>
              </a:rPr>
              <a:t>CO</a:t>
            </a:r>
            <a:r>
              <a:rPr lang="en-US" sz="5895" baseline="-25000" dirty="0" smtClean="0">
                <a:latin typeface="Comic Sans MS"/>
                <a:cs typeface="Comic Sans MS"/>
              </a:rPr>
              <a:t>2</a:t>
            </a:r>
            <a:r>
              <a:rPr lang="en-US" sz="5895" dirty="0" smtClean="0">
                <a:latin typeface="Comic Sans MS"/>
                <a:cs typeface="Comic Sans MS"/>
              </a:rPr>
              <a:t> ≈ 40 mm Hg</a:t>
            </a:r>
          </a:p>
          <a:p>
            <a:r>
              <a:rPr lang="en-US" sz="5895" dirty="0" smtClean="0">
                <a:latin typeface="Comic Sans MS"/>
                <a:cs typeface="Comic Sans MS"/>
              </a:rPr>
              <a:t>[HCO</a:t>
            </a:r>
            <a:r>
              <a:rPr lang="en-US" sz="5895" baseline="-25000" dirty="0" smtClean="0">
                <a:latin typeface="Comic Sans MS"/>
                <a:cs typeface="Comic Sans MS"/>
              </a:rPr>
              <a:t>3</a:t>
            </a:r>
            <a:r>
              <a:rPr lang="en-US" sz="5895" baseline="30000" dirty="0" smtClean="0">
                <a:latin typeface="Comic Sans MS"/>
                <a:cs typeface="Comic Sans MS"/>
              </a:rPr>
              <a:t>-</a:t>
            </a:r>
            <a:r>
              <a:rPr lang="en-US" sz="5895" dirty="0" smtClean="0">
                <a:latin typeface="Comic Sans MS"/>
                <a:cs typeface="Comic Sans MS"/>
              </a:rPr>
              <a:t>] = 24 </a:t>
            </a:r>
            <a:r>
              <a:rPr lang="en-US" sz="5895" dirty="0" err="1" smtClean="0">
                <a:latin typeface="Comic Sans MS"/>
                <a:cs typeface="Comic Sans MS"/>
              </a:rPr>
              <a:t>mmol</a:t>
            </a:r>
            <a:r>
              <a:rPr lang="en-US" sz="5895" dirty="0" smtClean="0">
                <a:latin typeface="Comic Sans MS"/>
                <a:cs typeface="Comic Sans MS"/>
              </a:rPr>
              <a:t>/L</a:t>
            </a:r>
          </a:p>
          <a:p>
            <a:r>
              <a:rPr lang="en-US" sz="5895" dirty="0" smtClean="0">
                <a:latin typeface="Symbol" charset="2"/>
                <a:cs typeface="Symbol" charset="2"/>
              </a:rPr>
              <a:t>a</a:t>
            </a:r>
            <a:r>
              <a:rPr lang="en-US" sz="5895" dirty="0" smtClean="0">
                <a:latin typeface="Comic Sans MS"/>
                <a:cs typeface="Comic Sans MS"/>
              </a:rPr>
              <a:t>=0.03 </a:t>
            </a:r>
            <a:r>
              <a:rPr lang="en-US" sz="5895" dirty="0" err="1" smtClean="0">
                <a:latin typeface="Comic Sans MS"/>
                <a:cs typeface="Comic Sans MS"/>
              </a:rPr>
              <a:t>mmol/(Lxmm</a:t>
            </a:r>
            <a:r>
              <a:rPr lang="en-US" sz="5895" dirty="0" smtClean="0">
                <a:latin typeface="Comic Sans MS"/>
                <a:cs typeface="Comic Sans MS"/>
              </a:rPr>
              <a:t> Hg)</a:t>
            </a:r>
          </a:p>
          <a:p>
            <a:r>
              <a:rPr lang="en-US" sz="5895" dirty="0" smtClean="0">
                <a:latin typeface="Comic Sans MS"/>
                <a:cs typeface="Comic Sans MS"/>
              </a:rPr>
              <a:t>Log(20) =1.3</a:t>
            </a:r>
          </a:p>
          <a:p>
            <a:endParaRPr lang="en-US" dirty="0" smtClean="0">
              <a:latin typeface="Comic Sans MS"/>
              <a:cs typeface="Comic Sans MS"/>
            </a:endParaRPr>
          </a:p>
          <a:p>
            <a:pPr>
              <a:buNone/>
            </a:pPr>
            <a:r>
              <a:rPr lang="en-US" dirty="0" smtClean="0">
                <a:latin typeface="Comic Sans MS"/>
                <a:cs typeface="Comic Sans MS"/>
              </a:rPr>
              <a:t> 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4191000"/>
            <a:ext cx="8338885" cy="2443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b="5930"/>
          <a:stretch>
            <a:fillRect/>
          </a:stretch>
        </p:blipFill>
        <p:spPr bwMode="auto">
          <a:xfrm>
            <a:off x="5390497" y="114299"/>
            <a:ext cx="3753504" cy="4381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Factors that influence the pH of body fluids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2285999"/>
            <a:ext cx="1981200" cy="17526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29000" y="2693936"/>
            <a:ext cx="2055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 smtClean="0">
                <a:latin typeface="Comic Sans MS"/>
                <a:cs typeface="Comic Sans MS"/>
              </a:rPr>
              <a:t>[H</a:t>
            </a:r>
            <a:r>
              <a:rPr lang="en-US" sz="2400" baseline="30000" dirty="0" smtClean="0">
                <a:latin typeface="Comic Sans MS"/>
                <a:cs typeface="Comic Sans MS"/>
              </a:rPr>
              <a:t>+</a:t>
            </a:r>
            <a:r>
              <a:rPr lang="en-US" sz="2400" dirty="0" smtClean="0">
                <a:latin typeface="Comic Sans MS"/>
                <a:cs typeface="Comic Sans MS"/>
              </a:rPr>
              <a:t>] in body fluids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66606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Processes that generate energy (metabolism)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1771471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Respiration (blood gases)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10" name="Picture 9" descr="glycolysi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866935"/>
            <a:ext cx="2332150" cy="3714929"/>
          </a:xfrm>
          <a:prstGeom prst="rect">
            <a:avLst/>
          </a:prstGeom>
        </p:spPr>
      </p:pic>
      <p:pic>
        <p:nvPicPr>
          <p:cNvPr id="11" name="Picture 10" descr="Liver_Stomach.Uppercol_Ileum_Female_.jpg47e14e14-abc5-4894-bc8f-d3ce8fa701ed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100" y="4727664"/>
            <a:ext cx="1854200" cy="1854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33962" y="3524934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Circulation (</a:t>
            </a:r>
            <a:r>
              <a:rPr lang="en-US" dirty="0" err="1" smtClean="0">
                <a:latin typeface="Comic Sans MS"/>
                <a:cs typeface="Comic Sans MS"/>
              </a:rPr>
              <a:t>Hb</a:t>
            </a:r>
            <a:r>
              <a:rPr lang="en-US" dirty="0" smtClean="0">
                <a:latin typeface="Comic Sans MS"/>
                <a:cs typeface="Comic Sans MS"/>
              </a:rPr>
              <a:t> as a buffer)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49957" y="5405735"/>
            <a:ext cx="2062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Intake, digestion, and fecal losses (GI tract)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0" y="4657635"/>
            <a:ext cx="1828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Renal processes (conservation and excretion of H</a:t>
            </a:r>
            <a:r>
              <a:rPr lang="en-US" baseline="30000" dirty="0" smtClean="0">
                <a:latin typeface="Comic Sans MS"/>
                <a:cs typeface="Comic Sans MS"/>
              </a:rPr>
              <a:t>+</a:t>
            </a:r>
            <a:r>
              <a:rPr lang="en-US" dirty="0" smtClean="0">
                <a:latin typeface="Comic Sans MS"/>
                <a:cs typeface="Comic Sans MS"/>
              </a:rPr>
              <a:t> and bicarbonate)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15" name="Picture 14" descr="Hemoglob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2762" y="3276510"/>
            <a:ext cx="1081238" cy="1043335"/>
          </a:xfrm>
          <a:prstGeom prst="rect">
            <a:avLst/>
          </a:prstGeom>
        </p:spPr>
      </p:pic>
      <p:pic>
        <p:nvPicPr>
          <p:cNvPr id="16" name="Picture 15" descr="Kidney05-ful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6446" y="5867400"/>
            <a:ext cx="807554" cy="990600"/>
          </a:xfrm>
          <a:prstGeom prst="rect">
            <a:avLst/>
          </a:prstGeom>
        </p:spPr>
      </p:pic>
      <p:pic>
        <p:nvPicPr>
          <p:cNvPr id="17" name="Picture 16" descr="7315_58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2457360"/>
            <a:ext cx="1092200" cy="81915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1981200" y="2457360"/>
            <a:ext cx="1447800" cy="158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3191255" y="4709992"/>
            <a:ext cx="1085892" cy="30559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V="1">
            <a:off x="5361208" y="4446807"/>
            <a:ext cx="1467535" cy="916451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5636750" y="3524934"/>
            <a:ext cx="597213" cy="28360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 flipV="1">
            <a:off x="5636750" y="2075720"/>
            <a:ext cx="764051" cy="383227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807949" y="127753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Control mechanisms</a:t>
            </a:r>
            <a:endParaRPr lang="en-US" dirty="0">
              <a:latin typeface="Comic Sans MS"/>
              <a:cs typeface="Comic Sans MS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16200000" flipH="1">
            <a:off x="4162337" y="2104935"/>
            <a:ext cx="362128" cy="1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Lessons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686800" cy="2895600"/>
          </a:xfrm>
        </p:spPr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The bicarbonate buffer system is far from perfect (its </a:t>
            </a:r>
            <a:r>
              <a:rPr lang="en-US" dirty="0" err="1" smtClean="0">
                <a:latin typeface="Comic Sans MS"/>
                <a:cs typeface="Comic Sans MS"/>
              </a:rPr>
              <a:t>pK</a:t>
            </a:r>
            <a:r>
              <a:rPr lang="en-US" baseline="-25000" dirty="0" err="1" smtClean="0">
                <a:latin typeface="Comic Sans MS"/>
                <a:cs typeface="Comic Sans MS"/>
              </a:rPr>
              <a:t>a</a:t>
            </a:r>
            <a:r>
              <a:rPr lang="en-US" dirty="0" smtClean="0">
                <a:latin typeface="Comic Sans MS"/>
                <a:cs typeface="Comic Sans MS"/>
              </a:rPr>
              <a:t> = 6.1 is far from 7.4)</a:t>
            </a:r>
          </a:p>
          <a:p>
            <a:r>
              <a:rPr lang="en-US" dirty="0" smtClean="0">
                <a:latin typeface="Comic Sans MS"/>
                <a:cs typeface="Comic Sans MS"/>
              </a:rPr>
              <a:t>The 20:1 ratio between [HCO</a:t>
            </a:r>
            <a:r>
              <a:rPr lang="en-US" baseline="-25000" dirty="0" smtClean="0">
                <a:latin typeface="Comic Sans MS"/>
                <a:cs typeface="Comic Sans MS"/>
              </a:rPr>
              <a:t>3</a:t>
            </a:r>
            <a:r>
              <a:rPr lang="en-US" baseline="30000" dirty="0" smtClean="0">
                <a:latin typeface="Comic Sans MS"/>
                <a:cs typeface="Comic Sans MS"/>
              </a:rPr>
              <a:t>-</a:t>
            </a:r>
            <a:r>
              <a:rPr lang="en-US" dirty="0" smtClean="0">
                <a:latin typeface="Comic Sans MS"/>
                <a:cs typeface="Comic Sans MS"/>
              </a:rPr>
              <a:t>] and [CO</a:t>
            </a:r>
            <a:r>
              <a:rPr lang="en-US" baseline="-25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] must be maintained (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Comic Sans MS"/>
                <a:cs typeface="Comic Sans MS"/>
              </a:rPr>
              <a:t>how?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</a:p>
          <a:p>
            <a:pPr>
              <a:buNone/>
            </a:pP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502967"/>
            <a:ext cx="2541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If [CO</a:t>
            </a:r>
            <a:r>
              <a:rPr lang="en-US" sz="2400" baseline="-25000" dirty="0" smtClean="0">
                <a:latin typeface="Comic Sans MS"/>
                <a:cs typeface="Comic Sans MS"/>
              </a:rPr>
              <a:t>2</a:t>
            </a:r>
            <a:r>
              <a:rPr lang="en-US" sz="2400" dirty="0" smtClean="0">
                <a:latin typeface="Comic Sans MS"/>
                <a:cs typeface="Comic Sans MS"/>
              </a:rPr>
              <a:t>] goes up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3964632"/>
            <a:ext cx="5876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ventilation goes up, the lungs excrete it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953000"/>
            <a:ext cx="39985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If [HCO</a:t>
            </a:r>
            <a:r>
              <a:rPr lang="en-US" sz="2400" baseline="-25000" dirty="0" smtClean="0">
                <a:latin typeface="Comic Sans MS"/>
                <a:cs typeface="Comic Sans MS"/>
              </a:rPr>
              <a:t>3</a:t>
            </a:r>
            <a:r>
              <a:rPr lang="en-US" sz="2400" baseline="30000" dirty="0" smtClean="0">
                <a:latin typeface="Comic Sans MS"/>
                <a:cs typeface="Comic Sans MS"/>
              </a:rPr>
              <a:t>-</a:t>
            </a:r>
            <a:r>
              <a:rPr lang="en-US" sz="2400" dirty="0" smtClean="0">
                <a:latin typeface="Comic Sans MS"/>
                <a:cs typeface="Comic Sans MS"/>
              </a:rPr>
              <a:t>] goes down, then the kidneys reabsorb and synthesize bicarbonate</a:t>
            </a:r>
          </a:p>
          <a:p>
            <a:endParaRPr lang="en-US" dirty="0"/>
          </a:p>
        </p:txBody>
      </p:sp>
      <p:pic>
        <p:nvPicPr>
          <p:cNvPr id="7" name="Picture 6" descr="image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2971800"/>
            <a:ext cx="1549400" cy="1524000"/>
          </a:xfrm>
          <a:prstGeom prst="rect">
            <a:avLst/>
          </a:prstGeom>
        </p:spPr>
      </p:pic>
      <p:pic>
        <p:nvPicPr>
          <p:cNvPr id="8" name="Picture 7" descr="Kidney05-fu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4648200"/>
            <a:ext cx="1677228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The importance of bicarbonate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2666999"/>
          </a:xfrm>
        </p:spPr>
        <p:txBody>
          <a:bodyPr>
            <a:normAutofit/>
          </a:bodyPr>
          <a:lstStyle/>
          <a:p>
            <a:pPr marL="3175" indent="-3175" algn="ctr">
              <a:buNone/>
            </a:pPr>
            <a:r>
              <a:rPr lang="en-US" sz="4000" dirty="0" smtClean="0">
                <a:latin typeface="Comic Sans MS"/>
                <a:cs typeface="Comic Sans MS"/>
              </a:rPr>
              <a:t>The bicarbonate system (including the kidney and lung!) controls ≈ 65% of all H</a:t>
            </a:r>
            <a:r>
              <a:rPr lang="en-US" sz="4000" baseline="30000" dirty="0" smtClean="0">
                <a:latin typeface="Comic Sans MS"/>
                <a:cs typeface="Comic Sans MS"/>
              </a:rPr>
              <a:t>+</a:t>
            </a:r>
            <a:r>
              <a:rPr lang="en-US" sz="4000" dirty="0" smtClean="0">
                <a:latin typeface="Comic Sans MS"/>
                <a:cs typeface="Comic Sans MS"/>
              </a:rPr>
              <a:t> produced.</a:t>
            </a:r>
            <a:endParaRPr lang="en-US" sz="4000" dirty="0">
              <a:latin typeface="Comic Sans MS"/>
              <a:cs typeface="Comic Sans MS"/>
            </a:endParaRPr>
          </a:p>
        </p:txBody>
      </p:sp>
      <p:pic>
        <p:nvPicPr>
          <p:cNvPr id="4" name="Picture 3" descr="Patil8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971800"/>
            <a:ext cx="7543800" cy="3675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To Remember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2971800"/>
            <a:ext cx="9144000" cy="3429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At physiological pH (≈ 7.4), [HCO</a:t>
            </a:r>
            <a:r>
              <a:rPr lang="en-US" baseline="-25000" dirty="0" smtClean="0">
                <a:latin typeface="Comic Sans MS"/>
                <a:cs typeface="Comic Sans MS"/>
              </a:rPr>
              <a:t>3</a:t>
            </a:r>
            <a:r>
              <a:rPr lang="en-US" baseline="30000" dirty="0" smtClean="0">
                <a:latin typeface="Comic Sans MS"/>
                <a:cs typeface="Comic Sans MS"/>
              </a:rPr>
              <a:t>-</a:t>
            </a:r>
            <a:r>
              <a:rPr lang="en-US" dirty="0" smtClean="0">
                <a:latin typeface="Comic Sans MS"/>
                <a:cs typeface="Comic Sans MS"/>
              </a:rPr>
              <a:t>]/[aP</a:t>
            </a:r>
            <a:r>
              <a:rPr lang="en-US" baseline="-25000" dirty="0" smtClean="0">
                <a:latin typeface="Comic Sans MS"/>
                <a:cs typeface="Comic Sans MS"/>
              </a:rPr>
              <a:t>a</a:t>
            </a:r>
            <a:r>
              <a:rPr lang="en-US" dirty="0" smtClean="0">
                <a:latin typeface="Comic Sans MS"/>
                <a:cs typeface="Comic Sans MS"/>
              </a:rPr>
              <a:t>CO</a:t>
            </a:r>
            <a:r>
              <a:rPr lang="en-US" baseline="-25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] ≈ 20/1</a:t>
            </a:r>
          </a:p>
          <a:p>
            <a:r>
              <a:rPr lang="en-US" dirty="0" smtClean="0">
                <a:latin typeface="Comic Sans MS"/>
                <a:cs typeface="Comic Sans MS"/>
              </a:rPr>
              <a:t>This ratio MUST be maintained, so if CO2 goes up, then we hyperventilate. If bicarbonate goes down the kidney synthesizes it  and reabsorbs it.</a:t>
            </a:r>
          </a:p>
          <a:p>
            <a:r>
              <a:rPr lang="en-US" dirty="0" smtClean="0">
                <a:latin typeface="Comic Sans MS"/>
                <a:cs typeface="Comic Sans MS"/>
              </a:rPr>
              <a:t>The bicarbonate system (including lung+ kidneys controls ≈ 65% of all H</a:t>
            </a:r>
            <a:r>
              <a:rPr lang="en-US" baseline="30000" dirty="0" smtClean="0">
                <a:latin typeface="Comic Sans MS"/>
                <a:cs typeface="Comic Sans MS"/>
              </a:rPr>
              <a:t>+</a:t>
            </a:r>
            <a:r>
              <a:rPr lang="en-US" dirty="0" smtClean="0">
                <a:latin typeface="Comic Sans MS"/>
                <a:cs typeface="Comic Sans MS"/>
              </a:rPr>
              <a:t> produced)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17638"/>
            <a:ext cx="5486400" cy="1362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>
                <a:latin typeface="Comic Sans MS"/>
                <a:cs typeface="Comic Sans MS"/>
              </a:rPr>
              <a:t>Hemoglobin as </a:t>
            </a:r>
            <a:r>
              <a:rPr lang="en-US" dirty="0" smtClean="0">
                <a:latin typeface="Comic Sans MS"/>
                <a:cs typeface="Comic Sans MS"/>
              </a:rPr>
              <a:t>a buffer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23" y="1417638"/>
            <a:ext cx="56388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In theory all amino acids in proteins could work as buffers (they have COOH:COO</a:t>
            </a:r>
            <a:r>
              <a:rPr lang="en-US" sz="2400" baseline="30000" dirty="0" smtClean="0">
                <a:latin typeface="Comic Sans MS"/>
                <a:cs typeface="Comic Sans MS"/>
              </a:rPr>
              <a:t>-</a:t>
            </a:r>
            <a:r>
              <a:rPr lang="en-US" sz="2400" dirty="0" smtClean="0">
                <a:latin typeface="Comic Sans MS"/>
                <a:cs typeface="Comic Sans MS"/>
              </a:rPr>
              <a:t>,  NH</a:t>
            </a:r>
            <a:r>
              <a:rPr lang="en-US" sz="2400" baseline="-25000" dirty="0" smtClean="0">
                <a:latin typeface="Comic Sans MS"/>
                <a:cs typeface="Comic Sans MS"/>
              </a:rPr>
              <a:t>2</a:t>
            </a:r>
            <a:r>
              <a:rPr lang="en-US" sz="2400" dirty="0" smtClean="0">
                <a:latin typeface="Comic Sans MS"/>
                <a:cs typeface="Comic Sans MS"/>
              </a:rPr>
              <a:t>:NH</a:t>
            </a:r>
            <a:r>
              <a:rPr lang="en-US" sz="2400" baseline="30000" dirty="0" smtClean="0">
                <a:latin typeface="Comic Sans MS"/>
                <a:cs typeface="Comic Sans MS"/>
              </a:rPr>
              <a:t>+</a:t>
            </a:r>
            <a:r>
              <a:rPr lang="en-US" sz="2400" dirty="0" smtClean="0">
                <a:latin typeface="Comic Sans MS"/>
                <a:cs typeface="Comic Sans MS"/>
              </a:rPr>
              <a:t> groups). However they do not…</a:t>
            </a:r>
          </a:p>
          <a:p>
            <a:r>
              <a:rPr lang="en-US" sz="2400" dirty="0" err="1" smtClean="0">
                <a:latin typeface="Comic Sans MS"/>
                <a:cs typeface="Comic Sans MS"/>
              </a:rPr>
              <a:t>pKa</a:t>
            </a:r>
            <a:r>
              <a:rPr lang="en-US" sz="2400" dirty="0" smtClean="0">
                <a:latin typeface="Comic Sans MS"/>
                <a:cs typeface="Comic Sans MS"/>
              </a:rPr>
              <a:t> (COOH:COO-) ≈ 2 (at physiological pH the carboxylic acid is fully dissociated!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pKa(NH</a:t>
            </a:r>
            <a:r>
              <a:rPr lang="en-US" sz="2400" baseline="-25000" dirty="0" smtClean="0">
                <a:latin typeface="Comic Sans MS"/>
                <a:cs typeface="Comic Sans MS"/>
              </a:rPr>
              <a:t>2</a:t>
            </a:r>
            <a:r>
              <a:rPr lang="en-US" sz="2400" dirty="0" smtClean="0">
                <a:latin typeface="Comic Sans MS"/>
                <a:cs typeface="Comic Sans MS"/>
              </a:rPr>
              <a:t>:NH</a:t>
            </a:r>
            <a:r>
              <a:rPr lang="en-US" sz="2400" baseline="30000" dirty="0" smtClean="0">
                <a:latin typeface="Comic Sans MS"/>
                <a:cs typeface="Comic Sans MS"/>
              </a:rPr>
              <a:t>+</a:t>
            </a:r>
            <a:r>
              <a:rPr lang="en-US" sz="2400" dirty="0" smtClean="0">
                <a:latin typeface="Comic Sans MS"/>
                <a:cs typeface="Comic Sans MS"/>
              </a:rPr>
              <a:t> ) ≈ 9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In what form are these two weak acids in our proteins?  </a:t>
            </a:r>
            <a:endParaRPr lang="en-US" sz="2400" dirty="0">
              <a:latin typeface="Comic Sans MS"/>
              <a:cs typeface="Comic Sans MS"/>
            </a:endParaRPr>
          </a:p>
        </p:txBody>
      </p:sp>
      <p:pic>
        <p:nvPicPr>
          <p:cNvPr id="4" name="Content Placeholder 3" descr="250px-Buffer_titration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223" y="1828800"/>
            <a:ext cx="3243777" cy="22836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95800" y="5105400"/>
            <a:ext cx="443613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COO</a:t>
            </a:r>
            <a:r>
              <a:rPr lang="en-US" sz="2400" baseline="30000" dirty="0" smtClean="0">
                <a:latin typeface="Comic Sans MS"/>
                <a:cs typeface="Comic Sans MS"/>
              </a:rPr>
              <a:t>- </a:t>
            </a:r>
            <a:r>
              <a:rPr lang="en-US" sz="2400" dirty="0" smtClean="0">
                <a:latin typeface="Comic Sans MS"/>
                <a:cs typeface="Comic Sans MS"/>
              </a:rPr>
              <a:t>+ H+  &lt; --- &gt; COOH</a:t>
            </a:r>
          </a:p>
          <a:p>
            <a:endParaRPr lang="en-US" sz="2400" baseline="30000" dirty="0" smtClean="0">
              <a:latin typeface="Comic Sans MS"/>
              <a:cs typeface="Comic Sans MS"/>
            </a:endParaRPr>
          </a:p>
          <a:p>
            <a:r>
              <a:rPr lang="en-US" sz="2400" dirty="0" smtClean="0">
                <a:latin typeface="Comic Sans MS"/>
                <a:cs typeface="Comic Sans MS"/>
              </a:rPr>
              <a:t>Not a lot of acid (pH &gt;&gt;&gt;&gt; </a:t>
            </a:r>
            <a:r>
              <a:rPr lang="en-US" sz="2400" dirty="0" err="1" smtClean="0">
                <a:latin typeface="Comic Sans MS"/>
                <a:cs typeface="Comic Sans MS"/>
              </a:rPr>
              <a:t>pKa</a:t>
            </a:r>
            <a:r>
              <a:rPr lang="en-US" sz="2400" dirty="0" smtClean="0">
                <a:latin typeface="Comic Sans MS"/>
                <a:cs typeface="Comic Sans MS"/>
              </a:rPr>
              <a:t>) </a:t>
            </a:r>
            <a:endParaRPr lang="en-US" sz="2400" dirty="0"/>
          </a:p>
        </p:txBody>
      </p:sp>
      <p:sp>
        <p:nvSpPr>
          <p:cNvPr id="6" name="Frame 5"/>
          <p:cNvSpPr/>
          <p:nvPr/>
        </p:nvSpPr>
        <p:spPr>
          <a:xfrm>
            <a:off x="4495800" y="5138291"/>
            <a:ext cx="1007130" cy="543817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1423" y="5943601"/>
            <a:ext cx="50512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NH</a:t>
            </a:r>
            <a:r>
              <a:rPr lang="en-US" sz="2400" baseline="30000" dirty="0" smtClean="0">
                <a:latin typeface="Comic Sans MS"/>
                <a:cs typeface="Comic Sans MS"/>
              </a:rPr>
              <a:t>+ </a:t>
            </a:r>
            <a:r>
              <a:rPr lang="en-US" sz="2400" dirty="0" smtClean="0">
                <a:latin typeface="Comic Sans MS"/>
                <a:cs typeface="Comic Sans MS"/>
              </a:rPr>
              <a:t>&lt; --- &gt; NH</a:t>
            </a:r>
            <a:r>
              <a:rPr lang="en-US" sz="2400" baseline="-25000" dirty="0" smtClean="0">
                <a:latin typeface="Comic Sans MS"/>
                <a:cs typeface="Comic Sans MS"/>
              </a:rPr>
              <a:t>2</a:t>
            </a:r>
          </a:p>
          <a:p>
            <a:pPr algn="ctr"/>
            <a:r>
              <a:rPr lang="en-US" sz="2400" dirty="0" smtClean="0">
                <a:latin typeface="Comic Sans MS"/>
                <a:cs typeface="Comic Sans MS"/>
              </a:rPr>
              <a:t>Lots of acid (pH of blood &lt;&lt;&lt; </a:t>
            </a:r>
            <a:r>
              <a:rPr lang="en-US" sz="2400" dirty="0" err="1" smtClean="0">
                <a:latin typeface="Comic Sans MS"/>
                <a:cs typeface="Comic Sans MS"/>
              </a:rPr>
              <a:t>pKa</a:t>
            </a:r>
            <a:r>
              <a:rPr lang="en-US" sz="2400" dirty="0" smtClean="0">
                <a:latin typeface="Comic Sans MS"/>
                <a:cs typeface="Comic Sans MS"/>
              </a:rPr>
              <a:t>)</a:t>
            </a:r>
            <a:r>
              <a:rPr lang="en-US" sz="2400" baseline="30000" dirty="0" smtClean="0">
                <a:latin typeface="Comic Sans MS"/>
                <a:cs typeface="Comic Sans MS"/>
              </a:rPr>
              <a:t> 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endParaRPr lang="en-US" sz="2400" dirty="0"/>
          </a:p>
        </p:txBody>
      </p:sp>
      <p:sp>
        <p:nvSpPr>
          <p:cNvPr id="8" name="Frame 7"/>
          <p:cNvSpPr/>
          <p:nvPr/>
        </p:nvSpPr>
        <p:spPr>
          <a:xfrm>
            <a:off x="3048000" y="5943601"/>
            <a:ext cx="1007130" cy="543817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8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Hemoglobin is a pretty good buffer because (1):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5" name="Picture 4" descr="Fig5_12bHisTi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417638"/>
            <a:ext cx="5334000" cy="5595471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-152400" y="1905000"/>
            <a:ext cx="4343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It has a lot of histidine (144 histidines/474 total aas, 30%). Histidine  has an imidazole ring (PK</a:t>
            </a:r>
            <a:r>
              <a:rPr kumimoji="0" lang="en-US" sz="32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a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 ≈ 6.0).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/>
              <a:ea typeface="+mn-ea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Hemoglobin (</a:t>
            </a:r>
            <a:r>
              <a:rPr lang="en-US" dirty="0" err="1" smtClean="0">
                <a:latin typeface="Comic Sans MS"/>
                <a:cs typeface="Comic Sans MS"/>
              </a:rPr>
              <a:t>Hb</a:t>
            </a:r>
            <a:r>
              <a:rPr lang="en-US" dirty="0" smtClean="0">
                <a:latin typeface="Comic Sans MS"/>
                <a:cs typeface="Comic Sans MS"/>
              </a:rPr>
              <a:t>) as a buffer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990600"/>
            <a:ext cx="8868697" cy="3276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The abundance of </a:t>
            </a:r>
            <a:r>
              <a:rPr lang="en-US" dirty="0" err="1" smtClean="0">
                <a:latin typeface="Comic Sans MS"/>
                <a:cs typeface="Comic Sans MS"/>
              </a:rPr>
              <a:t>histidine</a:t>
            </a:r>
            <a:r>
              <a:rPr lang="en-US" dirty="0" smtClean="0">
                <a:latin typeface="Comic Sans MS"/>
                <a:cs typeface="Comic Sans MS"/>
              </a:rPr>
              <a:t> in </a:t>
            </a:r>
            <a:r>
              <a:rPr lang="en-US" dirty="0" err="1" smtClean="0">
                <a:latin typeface="Comic Sans MS"/>
                <a:cs typeface="Comic Sans MS"/>
              </a:rPr>
              <a:t>Hb</a:t>
            </a:r>
            <a:r>
              <a:rPr lang="en-US" dirty="0" smtClean="0">
                <a:latin typeface="Comic Sans MS"/>
                <a:cs typeface="Comic Sans MS"/>
              </a:rPr>
              <a:t> makes both hemoglobin (</a:t>
            </a:r>
            <a:r>
              <a:rPr lang="en-US" dirty="0" err="1" smtClean="0">
                <a:latin typeface="Comic Sans MS"/>
                <a:cs typeface="Comic Sans MS"/>
              </a:rPr>
              <a:t>HHb:HHb</a:t>
            </a:r>
            <a:r>
              <a:rPr lang="en-US" dirty="0" smtClean="0">
                <a:latin typeface="Comic Sans MS"/>
                <a:cs typeface="Comic Sans MS"/>
              </a:rPr>
              <a:t>, </a:t>
            </a:r>
            <a:r>
              <a:rPr lang="en-US" dirty="0" err="1" smtClean="0">
                <a:latin typeface="Comic Sans MS"/>
                <a:cs typeface="Comic Sans MS"/>
              </a:rPr>
              <a:t>pKa</a:t>
            </a:r>
            <a:r>
              <a:rPr lang="en-US" dirty="0" smtClean="0">
                <a:latin typeface="Comic Sans MS"/>
                <a:cs typeface="Comic Sans MS"/>
              </a:rPr>
              <a:t> = 7.85) and </a:t>
            </a:r>
            <a:r>
              <a:rPr lang="en-US" dirty="0" err="1" smtClean="0">
                <a:latin typeface="Comic Sans MS"/>
                <a:cs typeface="Comic Sans MS"/>
              </a:rPr>
              <a:t>oxyhemoglobin</a:t>
            </a:r>
            <a:r>
              <a:rPr lang="en-US" dirty="0" smtClean="0">
                <a:latin typeface="Comic Sans MS"/>
                <a:cs typeface="Comic Sans MS"/>
              </a:rPr>
              <a:t> (HHbO</a:t>
            </a:r>
            <a:r>
              <a:rPr lang="en-US" baseline="-25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:HbO</a:t>
            </a:r>
            <a:r>
              <a:rPr lang="en-US" baseline="-25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, </a:t>
            </a:r>
            <a:r>
              <a:rPr lang="en-US" dirty="0" err="1" smtClean="0">
                <a:latin typeface="Comic Sans MS"/>
                <a:cs typeface="Comic Sans MS"/>
              </a:rPr>
              <a:t>pKa</a:t>
            </a:r>
            <a:r>
              <a:rPr lang="en-US" dirty="0" smtClean="0">
                <a:latin typeface="Comic Sans MS"/>
                <a:cs typeface="Comic Sans MS"/>
              </a:rPr>
              <a:t> = 6.6) act as great buffers around pH =7.4.</a:t>
            </a:r>
          </a:p>
          <a:p>
            <a:r>
              <a:rPr lang="en-US" dirty="0" smtClean="0">
                <a:latin typeface="Comic Sans MS"/>
                <a:cs typeface="Comic Sans MS"/>
              </a:rPr>
              <a:t>In addition </a:t>
            </a:r>
            <a:r>
              <a:rPr lang="en-US" dirty="0" err="1" smtClean="0">
                <a:latin typeface="Comic Sans MS"/>
                <a:cs typeface="Comic Sans MS"/>
              </a:rPr>
              <a:t>Hb</a:t>
            </a:r>
            <a:r>
              <a:rPr lang="en-US" dirty="0" smtClean="0">
                <a:latin typeface="Comic Sans MS"/>
                <a:cs typeface="Comic Sans MS"/>
              </a:rPr>
              <a:t> is in high concentration in blood (150 </a:t>
            </a:r>
            <a:r>
              <a:rPr lang="en-US" dirty="0" err="1" smtClean="0">
                <a:latin typeface="Comic Sans MS"/>
                <a:cs typeface="Comic Sans MS"/>
              </a:rPr>
              <a:t>g</a:t>
            </a:r>
            <a:r>
              <a:rPr lang="en-US" dirty="0" smtClean="0">
                <a:latin typeface="Comic Sans MS"/>
                <a:cs typeface="Comic Sans MS"/>
              </a:rPr>
              <a:t>/L).</a:t>
            </a:r>
          </a:p>
          <a:p>
            <a:endParaRPr lang="en-US" dirty="0" smtClean="0">
              <a:latin typeface="Comic Sans MS"/>
              <a:cs typeface="Comic Sans MS"/>
            </a:endParaRPr>
          </a:p>
        </p:txBody>
      </p:sp>
      <p:pic>
        <p:nvPicPr>
          <p:cNvPr id="4" name="Picture 3" descr="568hemoglobi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740615"/>
            <a:ext cx="4572000" cy="30811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4267200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3200" dirty="0" smtClean="0">
                <a:latin typeface="Comic Sans MS"/>
                <a:cs typeface="Comic Sans MS"/>
              </a:rPr>
              <a:t>Hemoglobin accounts</a:t>
            </a:r>
          </a:p>
          <a:p>
            <a:pPr marL="342900" lvl="1" indent="-342900">
              <a:buNone/>
            </a:pPr>
            <a:r>
              <a:rPr lang="en-US" sz="3200" dirty="0" smtClean="0">
                <a:latin typeface="Comic Sans MS"/>
                <a:cs typeface="Comic Sans MS"/>
              </a:rPr>
              <a:t>for the remaining 35% of the buffering “needs” of extracellular fluids.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Phosphate an intracellular buffer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This buffer has the following conjugated pair:</a:t>
            </a:r>
          </a:p>
          <a:p>
            <a:pPr algn="ctr">
              <a:buNone/>
            </a:pPr>
            <a:r>
              <a:rPr lang="en-US" dirty="0" smtClean="0">
                <a:latin typeface="Comic Sans MS"/>
                <a:cs typeface="Comic Sans MS"/>
              </a:rPr>
              <a:t>(H</a:t>
            </a:r>
            <a:r>
              <a:rPr lang="en-US" baseline="-25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PO4</a:t>
            </a:r>
            <a:r>
              <a:rPr lang="en-US" baseline="30000" dirty="0" smtClean="0">
                <a:latin typeface="Comic Sans MS"/>
                <a:cs typeface="Comic Sans MS"/>
              </a:rPr>
              <a:t>-</a:t>
            </a:r>
            <a:r>
              <a:rPr lang="en-US" dirty="0" smtClean="0">
                <a:latin typeface="Comic Sans MS"/>
                <a:cs typeface="Comic Sans MS"/>
              </a:rPr>
              <a:t>:HPO4</a:t>
            </a:r>
            <a:r>
              <a:rPr lang="en-US" baseline="30000" dirty="0" smtClean="0">
                <a:latin typeface="Comic Sans MS"/>
                <a:cs typeface="Comic Sans MS"/>
              </a:rPr>
              <a:t>--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</a:p>
          <a:p>
            <a:pPr algn="ctr">
              <a:buNone/>
            </a:pPr>
            <a:r>
              <a:rPr lang="en-US" dirty="0" smtClean="0">
                <a:latin typeface="Comic Sans MS"/>
                <a:cs typeface="Comic Sans MS"/>
              </a:rPr>
              <a:t>(monobasic </a:t>
            </a:r>
            <a:r>
              <a:rPr lang="en-US" dirty="0" err="1" smtClean="0">
                <a:latin typeface="Comic Sans MS"/>
                <a:cs typeface="Comic Sans MS"/>
              </a:rPr>
              <a:t>phosphate:dibasic</a:t>
            </a:r>
            <a:r>
              <a:rPr lang="en-US" dirty="0" smtClean="0">
                <a:latin typeface="Comic Sans MS"/>
                <a:cs typeface="Comic Sans MS"/>
              </a:rPr>
              <a:t> phosphate)</a:t>
            </a:r>
          </a:p>
          <a:p>
            <a:pPr algn="ctr"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 algn="ctr">
              <a:buNone/>
            </a:pPr>
            <a:r>
              <a:rPr lang="en-US" dirty="0" smtClean="0">
                <a:latin typeface="Comic Sans MS"/>
                <a:cs typeface="Comic Sans MS"/>
              </a:rPr>
              <a:t>The intracellular concentration is 60 </a:t>
            </a:r>
            <a:r>
              <a:rPr lang="en-US" dirty="0" err="1" smtClean="0">
                <a:latin typeface="Comic Sans MS"/>
                <a:cs typeface="Comic Sans MS"/>
              </a:rPr>
              <a:t>mmol</a:t>
            </a:r>
            <a:r>
              <a:rPr lang="en-US" dirty="0" smtClean="0">
                <a:latin typeface="Comic Sans MS"/>
                <a:cs typeface="Comic Sans MS"/>
              </a:rPr>
              <a:t>/L</a:t>
            </a:r>
          </a:p>
          <a:p>
            <a:pPr algn="ctr">
              <a:buNone/>
            </a:pPr>
            <a:r>
              <a:rPr lang="en-US" dirty="0" err="1" smtClean="0">
                <a:latin typeface="Comic Sans MS"/>
                <a:cs typeface="Comic Sans MS"/>
              </a:rPr>
              <a:t>pKa</a:t>
            </a:r>
            <a:r>
              <a:rPr lang="en-US" dirty="0" smtClean="0">
                <a:latin typeface="Comic Sans MS"/>
                <a:cs typeface="Comic Sans MS"/>
              </a:rPr>
              <a:t> ≈ 6.8</a:t>
            </a:r>
            <a:endParaRPr lang="en-US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2667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To remember and in summary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4" name="Content Placeholder 3" descr="page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0" y="72708"/>
            <a:ext cx="5334000" cy="627634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To Remember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483076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Hemoglobin (both oxy and </a:t>
            </a:r>
            <a:r>
              <a:rPr lang="en-US" dirty="0" err="1" smtClean="0">
                <a:latin typeface="Comic Sans MS"/>
                <a:cs typeface="Comic Sans MS"/>
              </a:rPr>
              <a:t>deoxy</a:t>
            </a:r>
            <a:r>
              <a:rPr lang="en-US" dirty="0" smtClean="0">
                <a:latin typeface="Comic Sans MS"/>
                <a:cs typeface="Comic Sans MS"/>
              </a:rPr>
              <a:t>) is a good buffer. </a:t>
            </a:r>
          </a:p>
          <a:p>
            <a:r>
              <a:rPr lang="en-US" dirty="0" smtClean="0">
                <a:latin typeface="Comic Sans MS"/>
                <a:cs typeface="Comic Sans MS"/>
              </a:rPr>
              <a:t>It is a good buffer because its </a:t>
            </a:r>
            <a:r>
              <a:rPr lang="en-US" dirty="0" err="1" smtClean="0">
                <a:latin typeface="Comic Sans MS"/>
                <a:cs typeface="Comic Sans MS"/>
              </a:rPr>
              <a:t>histidines</a:t>
            </a:r>
            <a:r>
              <a:rPr lang="en-US" dirty="0" smtClean="0">
                <a:latin typeface="Comic Sans MS"/>
                <a:cs typeface="Comic Sans MS"/>
              </a:rPr>
              <a:t> have </a:t>
            </a:r>
            <a:r>
              <a:rPr lang="en-US" dirty="0" err="1" smtClean="0">
                <a:latin typeface="Comic Sans MS"/>
                <a:cs typeface="Comic Sans MS"/>
              </a:rPr>
              <a:t>pKa-s</a:t>
            </a:r>
            <a:r>
              <a:rPr lang="en-US" dirty="0" smtClean="0">
                <a:latin typeface="Comic Sans MS"/>
                <a:cs typeface="Comic Sans MS"/>
              </a:rPr>
              <a:t> in the right range and because there is a lot of </a:t>
            </a:r>
            <a:r>
              <a:rPr lang="en-US" dirty="0" err="1" smtClean="0">
                <a:latin typeface="Comic Sans MS"/>
                <a:cs typeface="Comic Sans MS"/>
              </a:rPr>
              <a:t>Hb</a:t>
            </a:r>
            <a:r>
              <a:rPr lang="en-US" dirty="0" smtClean="0">
                <a:latin typeface="Comic Sans MS"/>
                <a:cs typeface="Comic Sans MS"/>
              </a:rPr>
              <a:t>. </a:t>
            </a:r>
          </a:p>
          <a:p>
            <a:r>
              <a:rPr lang="en-US" dirty="0" err="1" smtClean="0">
                <a:latin typeface="Comic Sans MS"/>
                <a:cs typeface="Comic Sans MS"/>
              </a:rPr>
              <a:t>Hb</a:t>
            </a:r>
            <a:r>
              <a:rPr lang="en-US" dirty="0" smtClean="0">
                <a:latin typeface="Comic Sans MS"/>
                <a:cs typeface="Comic Sans MS"/>
              </a:rPr>
              <a:t> accounts for ≈ 35% of the buffering needs of extracellular fluids.</a:t>
            </a:r>
          </a:p>
          <a:p>
            <a:r>
              <a:rPr lang="en-US" dirty="0" smtClean="0">
                <a:latin typeface="Comic Sans MS"/>
                <a:cs typeface="Comic Sans MS"/>
              </a:rPr>
              <a:t>Phosphate is the primary intracellular fluid.</a:t>
            </a:r>
          </a:p>
          <a:p>
            <a:r>
              <a:rPr lang="en-US" dirty="0" smtClean="0">
                <a:latin typeface="Comic Sans MS"/>
                <a:cs typeface="Comic Sans MS"/>
              </a:rPr>
              <a:t>The relative contributions of the buffering systems are:</a:t>
            </a:r>
          </a:p>
          <a:p>
            <a:pPr>
              <a:buNone/>
            </a:pPr>
            <a:r>
              <a:rPr lang="en-US" dirty="0" smtClean="0">
                <a:latin typeface="Comic Sans MS"/>
                <a:cs typeface="Comic Sans MS"/>
              </a:rPr>
              <a:t>bicarbonate (64%) &gt; Hemoglobin (35%) &gt; phosphate and       </a:t>
            </a:r>
          </a:p>
          <a:p>
            <a:pPr>
              <a:buNone/>
            </a:pPr>
            <a:r>
              <a:rPr lang="en-US" smtClean="0">
                <a:latin typeface="Comic Sans MS"/>
                <a:cs typeface="Comic Sans MS"/>
              </a:rPr>
              <a:t>                                                                  other</a:t>
            </a:r>
            <a:endParaRPr lang="en-US" dirty="0" smtClean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Physiological mechanisms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878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Two organ systems participate in the regulation of acid base balance: </a:t>
            </a:r>
          </a:p>
          <a:p>
            <a:pPr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>
              <a:buNone/>
            </a:pPr>
            <a:r>
              <a:rPr lang="en-US" dirty="0" smtClean="0">
                <a:latin typeface="Comic Sans MS"/>
                <a:cs typeface="Comic Sans MS"/>
              </a:rPr>
              <a:t>The lungs (respiratory system)</a:t>
            </a:r>
          </a:p>
          <a:p>
            <a:pPr>
              <a:buNone/>
            </a:pPr>
            <a:r>
              <a:rPr lang="en-US" dirty="0" smtClean="0">
                <a:latin typeface="Comic Sans MS"/>
                <a:cs typeface="Comic Sans MS"/>
              </a:rPr>
              <a:t>The kidney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4" name="Picture 3" descr="ur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0" y="1701800"/>
            <a:ext cx="4699000" cy="515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t="30612" b="38539"/>
          <a:stretch>
            <a:fillRect/>
          </a:stretch>
        </p:blipFill>
        <p:spPr bwMode="auto">
          <a:xfrm>
            <a:off x="-2029391" y="2057400"/>
            <a:ext cx="11173391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t="19186" b="27113"/>
          <a:stretch>
            <a:fillRect/>
          </a:stretch>
        </p:blipFill>
        <p:spPr bwMode="auto">
          <a:xfrm>
            <a:off x="-2743200" y="760512"/>
            <a:ext cx="10566098" cy="3581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14799" y="175736"/>
            <a:ext cx="50292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-[H</a:t>
            </a:r>
            <a:r>
              <a:rPr lang="en-US" sz="2400" baseline="30000" dirty="0" smtClean="0">
                <a:latin typeface="Comic Sans MS"/>
                <a:cs typeface="Comic Sans MS"/>
              </a:rPr>
              <a:t>+</a:t>
            </a:r>
            <a:r>
              <a:rPr lang="en-US" sz="2400" dirty="0" smtClean="0">
                <a:latin typeface="Comic Sans MS"/>
                <a:cs typeface="Comic Sans MS"/>
              </a:rPr>
              <a:t>] is reduced when V</a:t>
            </a:r>
            <a:r>
              <a:rPr lang="en-US" sz="2400" baseline="-25000" dirty="0" smtClean="0">
                <a:latin typeface="Comic Sans MS"/>
                <a:cs typeface="Comic Sans MS"/>
              </a:rPr>
              <a:t>A</a:t>
            </a:r>
            <a:r>
              <a:rPr lang="en-US" sz="2400" dirty="0" smtClean="0">
                <a:latin typeface="Comic Sans MS"/>
                <a:cs typeface="Comic Sans MS"/>
              </a:rPr>
              <a:t> (alveolar ventilation) is increased because as PCO</a:t>
            </a:r>
            <a:r>
              <a:rPr lang="en-US" sz="2400" baseline="-25000" dirty="0" smtClean="0">
                <a:latin typeface="Comic Sans MS"/>
                <a:cs typeface="Comic Sans MS"/>
              </a:rPr>
              <a:t>2</a:t>
            </a:r>
            <a:r>
              <a:rPr lang="en-US" sz="2400" dirty="0" smtClean="0">
                <a:latin typeface="Comic Sans MS"/>
                <a:cs typeface="Comic Sans MS"/>
              </a:rPr>
              <a:t> goes down the reaction</a:t>
            </a:r>
          </a:p>
          <a:p>
            <a:endParaRPr lang="en-US" sz="2400" dirty="0" smtClean="0">
              <a:latin typeface="Comic Sans MS"/>
              <a:cs typeface="Comic Sans MS"/>
            </a:endParaRPr>
          </a:p>
          <a:p>
            <a:r>
              <a:rPr lang="en-US" sz="2400" dirty="0" smtClean="0">
                <a:latin typeface="Comic Sans MS"/>
                <a:cs typeface="Comic Sans MS"/>
              </a:rPr>
              <a:t>CO</a:t>
            </a:r>
            <a:r>
              <a:rPr lang="en-US" sz="2400" baseline="-25000" dirty="0" smtClean="0">
                <a:latin typeface="Comic Sans MS"/>
                <a:cs typeface="Comic Sans MS"/>
              </a:rPr>
              <a:t>2</a:t>
            </a:r>
            <a:r>
              <a:rPr lang="en-US" sz="2400" dirty="0" smtClean="0">
                <a:latin typeface="Comic Sans MS"/>
                <a:cs typeface="Comic Sans MS"/>
              </a:rPr>
              <a:t> + H</a:t>
            </a:r>
            <a:r>
              <a:rPr lang="en-US" sz="2400" baseline="-25000" dirty="0" smtClean="0">
                <a:latin typeface="Comic Sans MS"/>
                <a:cs typeface="Comic Sans MS"/>
              </a:rPr>
              <a:t>2</a:t>
            </a:r>
            <a:r>
              <a:rPr lang="en-US" sz="2400" dirty="0" smtClean="0">
                <a:latin typeface="Comic Sans MS"/>
                <a:cs typeface="Comic Sans MS"/>
              </a:rPr>
              <a:t>O &lt; ---- &gt; H</a:t>
            </a:r>
            <a:r>
              <a:rPr lang="en-US" sz="2400" baseline="30000" dirty="0" smtClean="0">
                <a:latin typeface="Comic Sans MS"/>
                <a:cs typeface="Comic Sans MS"/>
              </a:rPr>
              <a:t>+</a:t>
            </a:r>
            <a:r>
              <a:rPr lang="en-US" sz="2400" dirty="0" smtClean="0">
                <a:latin typeface="Comic Sans MS"/>
                <a:cs typeface="Comic Sans MS"/>
              </a:rPr>
              <a:t> + HCO</a:t>
            </a:r>
            <a:r>
              <a:rPr lang="en-US" sz="2400" baseline="-25000" dirty="0" smtClean="0">
                <a:latin typeface="Comic Sans MS"/>
                <a:cs typeface="Comic Sans MS"/>
              </a:rPr>
              <a:t>3</a:t>
            </a:r>
            <a:r>
              <a:rPr lang="en-US" sz="2400" baseline="30000" dirty="0" smtClean="0">
                <a:latin typeface="Comic Sans MS"/>
                <a:cs typeface="Comic Sans MS"/>
              </a:rPr>
              <a:t>-</a:t>
            </a:r>
          </a:p>
          <a:p>
            <a:endParaRPr lang="en-US" sz="2400" dirty="0" smtClean="0">
              <a:latin typeface="Comic Sans MS"/>
              <a:cs typeface="Comic Sans MS"/>
            </a:endParaRPr>
          </a:p>
          <a:p>
            <a:r>
              <a:rPr lang="en-US" sz="2400" dirty="0" smtClean="0">
                <a:latin typeface="Comic Sans MS"/>
                <a:cs typeface="Comic Sans MS"/>
              </a:rPr>
              <a:t>favors the production of CO</a:t>
            </a:r>
            <a:r>
              <a:rPr lang="en-US" sz="2400" baseline="-25000" dirty="0" smtClean="0">
                <a:latin typeface="Comic Sans MS"/>
                <a:cs typeface="Comic Sans MS"/>
              </a:rPr>
              <a:t>2</a:t>
            </a:r>
            <a:r>
              <a:rPr lang="en-US" sz="2400" dirty="0" smtClean="0">
                <a:latin typeface="Comic Sans MS"/>
                <a:cs typeface="Comic Sans MS"/>
              </a:rPr>
              <a:t>. 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(if PCO</a:t>
            </a:r>
            <a:r>
              <a:rPr lang="en-US" sz="2400" baseline="-25000" dirty="0" smtClean="0">
                <a:latin typeface="Comic Sans MS"/>
                <a:cs typeface="Comic Sans MS"/>
              </a:rPr>
              <a:t>2</a:t>
            </a:r>
            <a:r>
              <a:rPr lang="en-US" sz="2400" dirty="0" smtClean="0">
                <a:latin typeface="Comic Sans MS"/>
                <a:ea typeface="Wingdings"/>
                <a:cs typeface="Comic Sans MS"/>
              </a:rPr>
              <a:t> </a:t>
            </a:r>
            <a:r>
              <a:rPr lang="en-US" sz="2400" dirty="0" err="1" smtClean="0">
                <a:latin typeface="Wingdings"/>
                <a:ea typeface="Wingdings"/>
                <a:cs typeface="Wingdings"/>
              </a:rPr>
              <a:t></a:t>
            </a:r>
            <a:r>
              <a:rPr lang="en-US" sz="2400" dirty="0" smtClean="0">
                <a:latin typeface="Wingdings"/>
                <a:ea typeface="Wingdings"/>
                <a:cs typeface="Wingdings"/>
              </a:rPr>
              <a:t> </a:t>
            </a:r>
            <a:r>
              <a:rPr lang="en-US" sz="2400" dirty="0" smtClean="0">
                <a:latin typeface="Comic Sans MS"/>
                <a:ea typeface="Wingdings"/>
                <a:cs typeface="Comic Sans MS"/>
              </a:rPr>
              <a:t>(i.e. </a:t>
            </a:r>
            <a:r>
              <a:rPr lang="en-US" sz="2400" dirty="0" err="1" smtClean="0">
                <a:latin typeface="Comic Sans MS"/>
                <a:ea typeface="Wingdings"/>
                <a:cs typeface="Comic Sans MS"/>
              </a:rPr>
              <a:t>pH</a:t>
            </a:r>
            <a:r>
              <a:rPr lang="en-US" sz="2400" dirty="0" err="1" smtClean="0">
                <a:latin typeface="Wingdings"/>
                <a:ea typeface="Wingdings"/>
                <a:cs typeface="Wingdings"/>
              </a:rPr>
              <a:t></a:t>
            </a:r>
            <a:r>
              <a:rPr lang="en-US" sz="2400" dirty="0" smtClean="0">
                <a:latin typeface="Comic Sans MS"/>
                <a:ea typeface="Wingdings"/>
                <a:cs typeface="Comic Sans MS"/>
              </a:rPr>
              <a:t>) then V</a:t>
            </a:r>
            <a:r>
              <a:rPr lang="en-US" sz="2400" baseline="-25000" dirty="0" smtClean="0">
                <a:latin typeface="Comic Sans MS"/>
                <a:ea typeface="Wingdings"/>
                <a:cs typeface="Comic Sans MS"/>
              </a:rPr>
              <a:t>A</a:t>
            </a:r>
            <a:r>
              <a:rPr lang="en-US" sz="2400" dirty="0" smtClean="0">
                <a:latin typeface="Wingdings"/>
                <a:ea typeface="Wingdings"/>
                <a:cs typeface="Wingdings"/>
              </a:rPr>
              <a:t> </a:t>
            </a:r>
            <a:r>
              <a:rPr lang="en-US" sz="2400" dirty="0" smtClean="0">
                <a:latin typeface="Comic Sans MS"/>
                <a:ea typeface="Wingdings"/>
                <a:cs typeface="Comic Sans MS"/>
              </a:rPr>
              <a:t>and vice versa) 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 </a:t>
            </a:r>
            <a:endParaRPr lang="en-US" sz="2400" dirty="0">
              <a:latin typeface="Comic Sans MS"/>
              <a:cs typeface="Comic Sans M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5791200" y="2133600"/>
            <a:ext cx="8382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14400" y="175736"/>
            <a:ext cx="20062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/>
                <a:cs typeface="Comic Sans MS"/>
              </a:rPr>
              <a:t>The lungs</a:t>
            </a:r>
            <a:endParaRPr lang="en-US" sz="3200" dirty="0"/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/>
          <a:srcRect t="50137" b="17517"/>
          <a:stretch>
            <a:fillRect/>
          </a:stretch>
        </p:blipFill>
        <p:spPr bwMode="auto">
          <a:xfrm>
            <a:off x="-990600" y="4341912"/>
            <a:ext cx="6400800" cy="2470561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4343400" y="35814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-When V</a:t>
            </a:r>
            <a:r>
              <a:rPr lang="en-US" sz="2400" baseline="-25000" dirty="0" smtClean="0">
                <a:latin typeface="Comic Sans MS"/>
                <a:cs typeface="Comic Sans MS"/>
              </a:rPr>
              <a:t>A</a:t>
            </a:r>
            <a:r>
              <a:rPr lang="en-US" sz="2400" dirty="0" smtClean="0">
                <a:latin typeface="Comic Sans MS"/>
                <a:cs typeface="Comic Sans MS"/>
              </a:rPr>
              <a:t> is decreased, PCO</a:t>
            </a:r>
            <a:r>
              <a:rPr lang="en-US" sz="2400" baseline="-25000" dirty="0" smtClean="0">
                <a:latin typeface="Comic Sans MS"/>
                <a:cs typeface="Comic Sans MS"/>
              </a:rPr>
              <a:t>2</a:t>
            </a:r>
            <a:r>
              <a:rPr lang="en-US" sz="2400" dirty="0" smtClean="0">
                <a:latin typeface="Comic Sans MS"/>
                <a:cs typeface="Comic Sans MS"/>
              </a:rPr>
              <a:t> goes up and the reaction</a:t>
            </a:r>
          </a:p>
          <a:p>
            <a:endParaRPr lang="en-US" sz="2400" dirty="0" smtClean="0">
              <a:latin typeface="Comic Sans MS"/>
              <a:cs typeface="Comic Sans MS"/>
            </a:endParaRPr>
          </a:p>
          <a:p>
            <a:r>
              <a:rPr lang="en-US" sz="2400" dirty="0" smtClean="0">
                <a:latin typeface="Comic Sans MS"/>
                <a:cs typeface="Comic Sans MS"/>
              </a:rPr>
              <a:t>CO</a:t>
            </a:r>
            <a:r>
              <a:rPr lang="en-US" sz="2400" baseline="-25000" dirty="0" smtClean="0">
                <a:latin typeface="Comic Sans MS"/>
                <a:cs typeface="Comic Sans MS"/>
              </a:rPr>
              <a:t>2</a:t>
            </a:r>
            <a:r>
              <a:rPr lang="en-US" sz="2400" dirty="0" smtClean="0">
                <a:latin typeface="Comic Sans MS"/>
                <a:cs typeface="Comic Sans MS"/>
              </a:rPr>
              <a:t> + H</a:t>
            </a:r>
            <a:r>
              <a:rPr lang="en-US" sz="2400" baseline="-25000" dirty="0" smtClean="0">
                <a:latin typeface="Comic Sans MS"/>
                <a:cs typeface="Comic Sans MS"/>
              </a:rPr>
              <a:t>2</a:t>
            </a:r>
            <a:r>
              <a:rPr lang="en-US" sz="2400" dirty="0" smtClean="0">
                <a:latin typeface="Comic Sans MS"/>
                <a:cs typeface="Comic Sans MS"/>
              </a:rPr>
              <a:t>O &lt; ---- &gt; H</a:t>
            </a:r>
            <a:r>
              <a:rPr lang="en-US" sz="2400" baseline="30000" dirty="0" smtClean="0">
                <a:latin typeface="Comic Sans MS"/>
                <a:cs typeface="Comic Sans MS"/>
              </a:rPr>
              <a:t>+</a:t>
            </a:r>
            <a:r>
              <a:rPr lang="en-US" sz="2400" dirty="0" smtClean="0">
                <a:latin typeface="Comic Sans MS"/>
                <a:cs typeface="Comic Sans MS"/>
              </a:rPr>
              <a:t> + HCO</a:t>
            </a:r>
            <a:r>
              <a:rPr lang="en-US" sz="2400" baseline="-25000" dirty="0" smtClean="0">
                <a:latin typeface="Comic Sans MS"/>
                <a:cs typeface="Comic Sans MS"/>
              </a:rPr>
              <a:t>3</a:t>
            </a:r>
            <a:r>
              <a:rPr lang="en-US" sz="2400" baseline="30000" dirty="0" smtClean="0">
                <a:latin typeface="Comic Sans MS"/>
                <a:cs typeface="Comic Sans MS"/>
              </a:rPr>
              <a:t>-</a:t>
            </a:r>
          </a:p>
          <a:p>
            <a:endParaRPr lang="en-US" sz="2400" dirty="0" smtClean="0">
              <a:latin typeface="Comic Sans MS"/>
              <a:cs typeface="Comic Sans MS"/>
            </a:endParaRPr>
          </a:p>
          <a:p>
            <a:r>
              <a:rPr lang="en-US" sz="2400" dirty="0" smtClean="0">
                <a:latin typeface="Comic Sans MS"/>
                <a:cs typeface="Comic Sans MS"/>
              </a:rPr>
              <a:t>favors the production of H</a:t>
            </a:r>
            <a:r>
              <a:rPr lang="en-US" sz="2400" baseline="30000" dirty="0" smtClean="0">
                <a:latin typeface="Comic Sans MS"/>
                <a:cs typeface="Comic Sans MS"/>
              </a:rPr>
              <a:t>+</a:t>
            </a:r>
            <a:r>
              <a:rPr lang="en-US" sz="2400" dirty="0" smtClean="0">
                <a:latin typeface="Comic Sans MS"/>
                <a:cs typeface="Comic Sans MS"/>
              </a:rPr>
              <a:t>.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(if PCO</a:t>
            </a:r>
            <a:r>
              <a:rPr lang="en-US" sz="2400" baseline="-25000" dirty="0" smtClean="0">
                <a:latin typeface="Comic Sans MS"/>
                <a:cs typeface="Comic Sans MS"/>
              </a:rPr>
              <a:t>2</a:t>
            </a:r>
            <a:r>
              <a:rPr lang="en-US" sz="2400" dirty="0" smtClean="0">
                <a:latin typeface="Comic Sans MS"/>
                <a:ea typeface="Wingdings"/>
                <a:cs typeface="Comic Sans MS"/>
              </a:rPr>
              <a:t> </a:t>
            </a:r>
            <a:r>
              <a:rPr lang="en-US" sz="2400" dirty="0" err="1" smtClean="0">
                <a:latin typeface="Wingdings"/>
                <a:ea typeface="Wingdings"/>
                <a:cs typeface="Wingdings"/>
              </a:rPr>
              <a:t></a:t>
            </a:r>
            <a:r>
              <a:rPr lang="en-US" sz="2400" dirty="0" smtClean="0">
                <a:latin typeface="Wingdings"/>
                <a:ea typeface="Wingdings"/>
                <a:cs typeface="Wingdings"/>
              </a:rPr>
              <a:t> </a:t>
            </a:r>
            <a:r>
              <a:rPr lang="en-US" sz="2400" dirty="0" smtClean="0">
                <a:latin typeface="Comic Sans MS"/>
                <a:ea typeface="Wingdings"/>
                <a:cs typeface="Comic Sans MS"/>
              </a:rPr>
              <a:t>(i.e. </a:t>
            </a:r>
            <a:r>
              <a:rPr lang="en-US" sz="2400" dirty="0" err="1" smtClean="0">
                <a:latin typeface="Comic Sans MS"/>
                <a:ea typeface="Wingdings"/>
                <a:cs typeface="Comic Sans MS"/>
              </a:rPr>
              <a:t>pH</a:t>
            </a:r>
            <a:r>
              <a:rPr lang="en-US" sz="2400" dirty="0" err="1" smtClean="0">
                <a:latin typeface="Wingdings"/>
                <a:ea typeface="Wingdings"/>
                <a:cs typeface="Wingdings"/>
              </a:rPr>
              <a:t></a:t>
            </a:r>
            <a:r>
              <a:rPr lang="en-US" sz="2400" dirty="0" smtClean="0">
                <a:latin typeface="Comic Sans MS"/>
                <a:ea typeface="Wingdings"/>
                <a:cs typeface="Comic Sans MS"/>
              </a:rPr>
              <a:t>) then V</a:t>
            </a:r>
            <a:r>
              <a:rPr lang="en-US" sz="2400" baseline="-25000" dirty="0" smtClean="0">
                <a:latin typeface="Comic Sans MS"/>
                <a:ea typeface="Wingdings"/>
                <a:cs typeface="Comic Sans MS"/>
              </a:rPr>
              <a:t>A</a:t>
            </a:r>
            <a:r>
              <a:rPr lang="en-US" sz="2400" dirty="0" smtClean="0">
                <a:latin typeface="Wingdings"/>
                <a:ea typeface="Wingdings"/>
                <a:cs typeface="Wingdings"/>
              </a:rPr>
              <a:t> </a:t>
            </a:r>
            <a:r>
              <a:rPr lang="en-US" sz="2400" dirty="0" smtClean="0">
                <a:latin typeface="Comic Sans MS"/>
                <a:ea typeface="Wingdings"/>
                <a:cs typeface="Comic Sans MS"/>
              </a:rPr>
              <a:t>and vice versa)</a:t>
            </a:r>
            <a:endParaRPr lang="en-US" sz="2400" dirty="0" smtClean="0">
              <a:latin typeface="Comic Sans MS"/>
              <a:cs typeface="Comic Sans MS"/>
            </a:endParaRPr>
          </a:p>
          <a:p>
            <a:endParaRPr lang="en-US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286500" y="5106988"/>
            <a:ext cx="685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If PCO</a:t>
            </a:r>
            <a:r>
              <a:rPr lang="en-US" baseline="-25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goes UP (consequently pH goes down), ventilation increases and blows off the CO2 (pH returns to normal)</a:t>
            </a:r>
          </a:p>
          <a:p>
            <a:endParaRPr lang="en-US" dirty="0" smtClean="0"/>
          </a:p>
          <a:p>
            <a:r>
              <a:rPr lang="en-US" dirty="0" smtClean="0">
                <a:latin typeface="Comic Sans MS"/>
                <a:cs typeface="Comic Sans MS"/>
              </a:rPr>
              <a:t>If PCO</a:t>
            </a:r>
            <a:r>
              <a:rPr lang="en-US" baseline="-25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goes down (pH goes up, acidity decreases), ventilation decreases, CO</a:t>
            </a:r>
            <a:r>
              <a:rPr lang="en-US" baseline="-25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is retained, and pH returns to normal.</a:t>
            </a:r>
            <a:endParaRPr lang="en-US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Physiological mechanisms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878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Two organ systems participate in the regulation of acid base balance: </a:t>
            </a:r>
          </a:p>
          <a:p>
            <a:pPr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>
              <a:buNone/>
            </a:pPr>
            <a:r>
              <a:rPr lang="en-US" dirty="0" smtClean="0">
                <a:latin typeface="Comic Sans MS"/>
                <a:cs typeface="Comic Sans MS"/>
              </a:rPr>
              <a:t>The lungs (respiratory system)</a:t>
            </a:r>
          </a:p>
          <a:p>
            <a:pPr>
              <a:buNone/>
            </a:pPr>
            <a:r>
              <a:rPr lang="en-US" dirty="0" smtClean="0">
                <a:latin typeface="Comic Sans MS"/>
                <a:cs typeface="Comic Sans MS"/>
              </a:rPr>
              <a:t>The kidney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4" name="Picture 3" descr="ur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0" y="1701800"/>
            <a:ext cx="4699000" cy="515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ephron_anatomy_patien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712" y="0"/>
            <a:ext cx="653257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408" y="0"/>
            <a:ext cx="3886200" cy="1143000"/>
          </a:xfrm>
        </p:spPr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The kidneys…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5068799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(a) 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The proximal convoluted </a:t>
            </a:r>
            <a:r>
              <a:rPr lang="en-US" sz="2400" dirty="0" smtClean="0">
                <a:latin typeface="Comic Sans MS"/>
                <a:cs typeface="Comic Sans MS"/>
              </a:rPr>
              <a:t>tubule reabsorbs 4000 </a:t>
            </a:r>
            <a:r>
              <a:rPr lang="en-US" sz="2400" dirty="0" err="1" smtClean="0">
                <a:latin typeface="Comic Sans MS"/>
                <a:cs typeface="Comic Sans MS"/>
              </a:rPr>
              <a:t>mmol</a:t>
            </a:r>
            <a:r>
              <a:rPr lang="en-US" sz="2400" dirty="0" smtClean="0">
                <a:latin typeface="Comic Sans MS"/>
                <a:cs typeface="Comic Sans MS"/>
              </a:rPr>
              <a:t> of filtered HCO</a:t>
            </a:r>
            <a:r>
              <a:rPr lang="en-US" sz="2400" baseline="-25000" dirty="0" smtClean="0">
                <a:latin typeface="Comic Sans MS"/>
                <a:cs typeface="Comic Sans MS"/>
              </a:rPr>
              <a:t>3</a:t>
            </a:r>
            <a:r>
              <a:rPr lang="en-US" sz="2400" baseline="30000" dirty="0" smtClean="0">
                <a:latin typeface="Comic Sans MS"/>
                <a:cs typeface="Comic Sans MS"/>
              </a:rPr>
              <a:t>- </a:t>
            </a:r>
            <a:r>
              <a:rPr lang="en-US" sz="2400" dirty="0" smtClean="0">
                <a:latin typeface="Comic Sans MS"/>
                <a:cs typeface="Comic Sans MS"/>
              </a:rPr>
              <a:t>per day(≈ 116 </a:t>
            </a:r>
            <a:r>
              <a:rPr lang="en-US" sz="2400" dirty="0" err="1" smtClean="0">
                <a:latin typeface="Comic Sans MS"/>
                <a:cs typeface="Comic Sans MS"/>
              </a:rPr>
              <a:t>g/d</a:t>
            </a:r>
            <a:r>
              <a:rPr lang="en-US" sz="2400" dirty="0" smtClean="0">
                <a:latin typeface="Comic Sans MS"/>
                <a:cs typeface="Comic Sans MS"/>
              </a:rPr>
              <a:t>, i.e. 4 moleX29 </a:t>
            </a:r>
            <a:r>
              <a:rPr lang="en-US" sz="2400" dirty="0" err="1" smtClean="0">
                <a:latin typeface="Comic Sans MS"/>
                <a:cs typeface="Comic Sans MS"/>
              </a:rPr>
              <a:t>g</a:t>
            </a:r>
            <a:r>
              <a:rPr lang="en-US" sz="2400" dirty="0" smtClean="0">
                <a:latin typeface="Comic Sans MS"/>
                <a:cs typeface="Comic Sans MS"/>
              </a:rPr>
              <a:t>/mol). Note the importance of CA (Carbonic </a:t>
            </a:r>
            <a:r>
              <a:rPr lang="en-US" sz="2400" dirty="0" err="1" smtClean="0">
                <a:latin typeface="Comic Sans MS"/>
                <a:cs typeface="Comic Sans MS"/>
              </a:rPr>
              <a:t>Anhydrase</a:t>
            </a:r>
            <a:r>
              <a:rPr lang="en-US" sz="2400" dirty="0" smtClean="0">
                <a:latin typeface="Comic Sans MS"/>
                <a:cs typeface="Comic Sans MS"/>
              </a:rPr>
              <a:t>). </a:t>
            </a:r>
            <a:endParaRPr lang="en-US" sz="2400" dirty="0">
              <a:latin typeface="Comic Sans MS"/>
              <a:cs typeface="Comic Sans MS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/>
          <a:srcRect t="17982" b="27069"/>
          <a:stretch>
            <a:fillRect/>
          </a:stretch>
        </p:blipFill>
        <p:spPr bwMode="auto">
          <a:xfrm>
            <a:off x="1600200" y="1371600"/>
            <a:ext cx="9055100" cy="3292475"/>
          </a:xfrm>
          <a:prstGeom prst="rect">
            <a:avLst/>
          </a:prstGeom>
          <a:noFill/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0" y="1143000"/>
            <a:ext cx="2971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175" marR="0" lvl="0" indent="-31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Have two main functions: they (a) maintain the concentration of HCO</a:t>
            </a:r>
            <a:r>
              <a:rPr kumimoji="0" lang="en-US" sz="32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3</a:t>
            </a:r>
            <a:r>
              <a:rPr kumimoji="0" lang="en-US" sz="3200" b="0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-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 and (b) regenerate HCO</a:t>
            </a:r>
            <a:r>
              <a:rPr kumimoji="0" lang="en-US" sz="32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3</a:t>
            </a:r>
            <a:r>
              <a:rPr kumimoji="0" lang="en-US" sz="3200" b="0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-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from CO</a:t>
            </a:r>
            <a:r>
              <a:rPr kumimoji="0" lang="en-US" sz="32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2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 when CO</a:t>
            </a:r>
            <a:r>
              <a:rPr kumimoji="0" lang="en-US" sz="32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2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 is in excess in blood.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/>
              <a:ea typeface="+mn-ea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1) Kidney </a:t>
            </a:r>
            <a:r>
              <a:rPr lang="en-US" dirty="0" err="1" smtClean="0"/>
              <a:t>reabsobs</a:t>
            </a:r>
            <a:r>
              <a:rPr lang="en-US" dirty="0" smtClean="0"/>
              <a:t> bicarbonate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t="17982" b="27069"/>
          <a:stretch>
            <a:fillRect/>
          </a:stretch>
        </p:blipFill>
        <p:spPr bwMode="auto">
          <a:xfrm>
            <a:off x="-1447801" y="1676400"/>
            <a:ext cx="12154965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4600" y="434340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(</a:t>
            </a:r>
            <a:r>
              <a:rPr lang="en-US" sz="2400" dirty="0" err="1" smtClean="0">
                <a:latin typeface="Comic Sans MS"/>
                <a:cs typeface="Comic Sans MS"/>
              </a:rPr>
              <a:t>b</a:t>
            </a:r>
            <a:r>
              <a:rPr lang="en-US" sz="2400" dirty="0" smtClean="0">
                <a:latin typeface="Comic Sans MS"/>
                <a:cs typeface="Comic Sans MS"/>
              </a:rPr>
              <a:t>) When CO</a:t>
            </a:r>
            <a:r>
              <a:rPr lang="en-US" sz="2400" baseline="-25000" dirty="0" smtClean="0">
                <a:latin typeface="Comic Sans MS"/>
                <a:cs typeface="Comic Sans MS"/>
              </a:rPr>
              <a:t>2</a:t>
            </a:r>
            <a:r>
              <a:rPr lang="en-US" sz="2400" dirty="0" smtClean="0">
                <a:latin typeface="Comic Sans MS"/>
                <a:cs typeface="Comic Sans MS"/>
              </a:rPr>
              <a:t> in blood is high (lung insufficiency), intercalated cells in 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distal tubule and collecting duct</a:t>
            </a:r>
            <a:r>
              <a:rPr lang="en-US" sz="2400" dirty="0" smtClean="0">
                <a:latin typeface="Comic Sans MS"/>
                <a:cs typeface="Comic Sans MS"/>
              </a:rPr>
              <a:t> regenerate HCO</a:t>
            </a:r>
            <a:r>
              <a:rPr lang="en-US" sz="2400" baseline="-25000" dirty="0" smtClean="0">
                <a:latin typeface="Comic Sans MS"/>
                <a:cs typeface="Comic Sans MS"/>
              </a:rPr>
              <a:t>3</a:t>
            </a:r>
            <a:r>
              <a:rPr lang="en-US" sz="2400" baseline="30000" dirty="0" smtClean="0">
                <a:latin typeface="Comic Sans MS"/>
                <a:cs typeface="Comic Sans MS"/>
              </a:rPr>
              <a:t>- </a:t>
            </a:r>
            <a:r>
              <a:rPr lang="en-US" sz="2400" dirty="0" smtClean="0">
                <a:latin typeface="Comic Sans MS"/>
                <a:cs typeface="Comic Sans MS"/>
              </a:rPr>
              <a:t>from CO</a:t>
            </a:r>
            <a:r>
              <a:rPr lang="en-US" sz="2400" baseline="-25000" dirty="0" smtClean="0">
                <a:latin typeface="Comic Sans MS"/>
                <a:cs typeface="Comic Sans MS"/>
              </a:rPr>
              <a:t>2</a:t>
            </a:r>
            <a:r>
              <a:rPr lang="en-US" sz="2400" dirty="0" smtClean="0">
                <a:latin typeface="Comic Sans MS"/>
                <a:cs typeface="Comic Sans MS"/>
              </a:rPr>
              <a:t> in blood.</a:t>
            </a:r>
            <a:r>
              <a:rPr lang="en-US" sz="2400" baseline="30000" dirty="0" smtClean="0">
                <a:latin typeface="Comic Sans MS"/>
                <a:cs typeface="Comic Sans MS"/>
              </a:rPr>
              <a:t> </a:t>
            </a:r>
            <a:r>
              <a:rPr lang="en-US" sz="2400" dirty="0" smtClean="0">
                <a:latin typeface="Comic Sans MS"/>
                <a:cs typeface="Comic Sans MS"/>
              </a:rPr>
              <a:t>   </a:t>
            </a:r>
            <a:endParaRPr lang="en-US" sz="2400" dirty="0">
              <a:latin typeface="Comic Sans MS"/>
              <a:cs typeface="Comic Sans M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 t="21362" b="29318"/>
          <a:stretch>
            <a:fillRect/>
          </a:stretch>
        </p:blipFill>
        <p:spPr bwMode="auto">
          <a:xfrm>
            <a:off x="685800" y="685800"/>
            <a:ext cx="11222676" cy="3657600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73408" y="846138"/>
            <a:ext cx="33317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175" marR="0" lvl="0" indent="-31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Have two main functions: they (a) maintain the concentration of HCO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3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-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 and 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b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) regenerate HCO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3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-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from CO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 when CO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 is in excess in blood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3408" y="5913060"/>
            <a:ext cx="8665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In the distal tubules and collecting duct H</a:t>
            </a:r>
            <a:r>
              <a:rPr lang="en-US" baseline="30000" dirty="0" smtClean="0">
                <a:latin typeface="Comic Sans MS"/>
                <a:cs typeface="Comic Sans MS"/>
              </a:rPr>
              <a:t>+</a:t>
            </a:r>
            <a:r>
              <a:rPr lang="en-US" dirty="0" smtClean="0">
                <a:latin typeface="Comic Sans MS"/>
                <a:cs typeface="Comic Sans MS"/>
              </a:rPr>
              <a:t> ions are buffered by phosphates (filtered NaPO</a:t>
            </a:r>
            <a:r>
              <a:rPr lang="en-US" baseline="-25000" dirty="0" smtClean="0">
                <a:latin typeface="Comic Sans MS"/>
                <a:cs typeface="Comic Sans MS"/>
              </a:rPr>
              <a:t>4</a:t>
            </a:r>
            <a:r>
              <a:rPr lang="en-US" dirty="0" smtClean="0">
                <a:latin typeface="Comic Sans MS"/>
                <a:cs typeface="Comic Sans MS"/>
              </a:rPr>
              <a:t>, the Na is reabsorbed).  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73408" y="-296862"/>
            <a:ext cx="388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j-ea"/>
                <a:cs typeface="Comic Sans MS"/>
              </a:rPr>
              <a:t>The kidneys…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/>
              <a:ea typeface="+mj-ea"/>
              <a:cs typeface="Comic Sans M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kidney regenerates bicarbonate from CO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t="21362" b="29318"/>
          <a:stretch>
            <a:fillRect/>
          </a:stretch>
        </p:blipFill>
        <p:spPr bwMode="auto">
          <a:xfrm>
            <a:off x="-3124200" y="1828800"/>
            <a:ext cx="1543118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To Remember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48307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Both the lungs and the kidneys are fundamental participants in acid-base balance.</a:t>
            </a:r>
          </a:p>
          <a:p>
            <a:r>
              <a:rPr lang="en-US" dirty="0" smtClean="0">
                <a:latin typeface="Comic Sans MS"/>
                <a:cs typeface="Comic Sans MS"/>
              </a:rPr>
              <a:t>The lungs participate by regulating the level of PCO</a:t>
            </a:r>
            <a:r>
              <a:rPr lang="en-US" baseline="-25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as a consequence of adjustments in ventilation.</a:t>
            </a:r>
          </a:p>
          <a:p>
            <a:r>
              <a:rPr lang="en-US" dirty="0" smtClean="0">
                <a:latin typeface="Comic Sans MS"/>
                <a:cs typeface="Comic Sans MS"/>
              </a:rPr>
              <a:t>The kidneys maintain the concentration of HCO</a:t>
            </a:r>
            <a:r>
              <a:rPr lang="en-US" baseline="-25000" dirty="0" smtClean="0">
                <a:latin typeface="Comic Sans MS"/>
                <a:cs typeface="Comic Sans MS"/>
              </a:rPr>
              <a:t>3</a:t>
            </a:r>
            <a:r>
              <a:rPr lang="en-US" baseline="30000" dirty="0" smtClean="0">
                <a:latin typeface="Comic Sans MS"/>
                <a:cs typeface="Comic Sans MS"/>
              </a:rPr>
              <a:t>-</a:t>
            </a:r>
            <a:r>
              <a:rPr lang="en-US" dirty="0" smtClean="0">
                <a:latin typeface="Comic Sans MS"/>
                <a:cs typeface="Comic Sans MS"/>
              </a:rPr>
              <a:t> in blood by reabsorbing it in the proximal convoluted tubule.</a:t>
            </a:r>
          </a:p>
          <a:p>
            <a:r>
              <a:rPr lang="en-US" dirty="0" smtClean="0">
                <a:latin typeface="Comic Sans MS"/>
                <a:cs typeface="Comic Sans MS"/>
              </a:rPr>
              <a:t>The kidneys also regenerate HCO</a:t>
            </a:r>
            <a:r>
              <a:rPr lang="en-US" baseline="-25000" dirty="0" smtClean="0">
                <a:latin typeface="Comic Sans MS"/>
                <a:cs typeface="Comic Sans MS"/>
              </a:rPr>
              <a:t>3</a:t>
            </a:r>
            <a:r>
              <a:rPr lang="en-US" baseline="30000" dirty="0" smtClean="0">
                <a:latin typeface="Comic Sans MS"/>
                <a:cs typeface="Comic Sans MS"/>
              </a:rPr>
              <a:t>-</a:t>
            </a:r>
            <a:r>
              <a:rPr lang="en-US" dirty="0" smtClean="0">
                <a:latin typeface="Comic Sans MS"/>
                <a:cs typeface="Comic Sans MS"/>
              </a:rPr>
              <a:t> when CO</a:t>
            </a:r>
            <a:r>
              <a:rPr lang="en-US" baseline="-25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in blood is high.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 t="20328" b="30540"/>
          <a:stretch>
            <a:fillRect/>
          </a:stretch>
        </p:blipFill>
        <p:spPr bwMode="auto">
          <a:xfrm>
            <a:off x="-990600" y="3074241"/>
            <a:ext cx="11609771" cy="3783759"/>
          </a:xfrm>
          <a:prstGeom prst="rect">
            <a:avLst/>
          </a:prstGeom>
          <a:noFill/>
        </p:spPr>
      </p:pic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-152400" y="0"/>
            <a:ext cx="9296400" cy="446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304" tIns="41152" rIns="82304" bIns="41152" numCol="1" anchor="t" anchorCtr="0" compatLnSpc="1">
            <a:prstTxWarp prst="textNoShape">
              <a:avLst/>
            </a:prstTxWarp>
            <a:spAutoFit/>
          </a:bodyPr>
          <a:lstStyle/>
          <a:p>
            <a:pPr marL="341313" marR="0" lvl="1" indent="-3016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9900CC"/>
              </a:buClr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/>
                <a:ea typeface="ＭＳ Ｐゴシック" charset="-128"/>
                <a:cs typeface="Comic Sans MS"/>
              </a:rPr>
              <a:t>-Regulation of hydrogen ion secretion, bicarbonate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/>
                <a:ea typeface="ＭＳ Ｐゴシック" charset="-128"/>
                <a:cs typeface="Comic Sans MS"/>
              </a:rPr>
              <a:t>reabsorption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/>
                <a:ea typeface="ＭＳ Ｐゴシック" charset="-128"/>
                <a:cs typeface="Comic Sans MS"/>
              </a:rPr>
              <a:t>, and bicarbonate synthesis by kidneys is usually sufficient.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/>
                <a:ea typeface="ＭＳ Ｐゴシック" charset="-128"/>
                <a:cs typeface="Comic Sans MS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/>
                <a:ea typeface="ＭＳ Ｐゴシック" charset="-128"/>
                <a:cs typeface="Comic Sans MS"/>
              </a:rPr>
              <a:t>However,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/>
                <a:ea typeface="ＭＳ Ｐゴシック" charset="-128"/>
                <a:cs typeface="Comic Sans MS"/>
              </a:rPr>
              <a:t> in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ＭＳ Ｐゴシック" charset="-128"/>
                <a:cs typeface="Comic Sans MS"/>
              </a:rPr>
              <a:t>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ＭＳ Ｐゴシック" charset="-128"/>
                <a:cs typeface="Comic Sans MS"/>
              </a:rPr>
              <a:t>evere acidosis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/>
                <a:ea typeface="ＭＳ Ｐゴシック" charset="-128"/>
                <a:cs typeface="Comic Sans MS"/>
              </a:rPr>
              <a:t>, glutamine metabolism produces new bicarbonate and H</a:t>
            </a:r>
            <a:r>
              <a:rPr kumimoji="0" lang="en-US" sz="24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/>
                <a:ea typeface="ＭＳ Ｐゴシック" charset="-128"/>
                <a:cs typeface="Comic Sans MS"/>
              </a:rPr>
              <a:t>+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/>
                <a:ea typeface="ＭＳ Ｐゴシック" charset="-128"/>
                <a:cs typeface="Comic Sans MS"/>
              </a:rPr>
              <a:t> ions are secreted in the form of ammonium (NH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/>
                <a:ea typeface="ＭＳ Ｐゴシック" charset="-128"/>
                <a:cs typeface="Comic Sans MS"/>
              </a:rPr>
              <a:t>4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/>
                <a:ea typeface="ＭＳ Ｐゴシック" charset="-128"/>
                <a:cs typeface="Comic Sans MS"/>
              </a:rPr>
              <a:t>). Because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/>
                <a:ea typeface="ＭＳ Ｐゴシック" charset="-128"/>
                <a:cs typeface="Comic Sans M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/>
                <a:ea typeface="ＭＳ Ｐゴシック" charset="-128"/>
                <a:cs typeface="Comic Sans MS"/>
              </a:rPr>
              <a:t>th</a:t>
            </a:r>
            <a:r>
              <a:rPr lang="en-US" sz="2400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  <a:ea typeface="ＭＳ Ｐゴシック" charset="-128"/>
                <a:cs typeface="Comic Sans MS"/>
              </a:rPr>
              <a:t>e</a:t>
            </a:r>
            <a:r>
              <a:rPr lang="en-US" sz="24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  <a:ea typeface="ＭＳ Ｐゴシック" charset="-128"/>
                <a:cs typeface="Comic Sans MS"/>
              </a:rPr>
              <a:t> </a:t>
            </a:r>
            <a:r>
              <a:rPr lang="en-US" sz="2400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  <a:ea typeface="ＭＳ Ｐゴシック" charset="-128"/>
                <a:cs typeface="Comic Sans MS"/>
              </a:rPr>
              <a:t>pKa</a:t>
            </a:r>
            <a:r>
              <a:rPr lang="en-US" sz="24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  <a:ea typeface="ＭＳ Ｐゴシック" charset="-128"/>
                <a:cs typeface="Comic Sans MS"/>
              </a:rPr>
              <a:t> of NH</a:t>
            </a:r>
            <a:r>
              <a:rPr lang="en-US" sz="2400" kern="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  <a:ea typeface="ＭＳ Ｐゴシック" charset="-128"/>
                <a:cs typeface="Comic Sans MS"/>
              </a:rPr>
              <a:t>4</a:t>
            </a:r>
            <a:r>
              <a:rPr lang="en-US" sz="24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  <a:ea typeface="ＭＳ Ｐゴシック" charset="-128"/>
                <a:cs typeface="Comic Sans MS"/>
              </a:rPr>
              <a:t> ≈ 9.2. it does not dissociate. Urine smells like ammonia because </a:t>
            </a:r>
            <a:r>
              <a:rPr lang="en-US" sz="2400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  <a:ea typeface="ＭＳ Ｐゴシック" charset="-128"/>
                <a:cs typeface="Comic Sans MS"/>
              </a:rPr>
              <a:t>i</a:t>
            </a:r>
            <a:r>
              <a:rPr lang="en-US" sz="24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  <a:ea typeface="ＭＳ Ｐゴシック" charset="-128"/>
                <a:cs typeface="Comic Sans MS"/>
              </a:rPr>
              <a:t>) NH</a:t>
            </a:r>
            <a:r>
              <a:rPr lang="en-US" sz="2400" kern="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  <a:ea typeface="ＭＳ Ｐゴシック" charset="-128"/>
                <a:cs typeface="Comic Sans MS"/>
              </a:rPr>
              <a:t>4</a:t>
            </a:r>
            <a:r>
              <a:rPr lang="en-US" sz="24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  <a:ea typeface="ＭＳ Ｐゴシック" charset="-128"/>
                <a:cs typeface="Comic Sans MS"/>
              </a:rPr>
              <a:t> dissociates into ammonia, and ii) bacterial </a:t>
            </a:r>
            <a:r>
              <a:rPr lang="en-US" sz="2400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  <a:ea typeface="ＭＳ Ｐゴシック" charset="-128"/>
                <a:cs typeface="Comic Sans MS"/>
              </a:rPr>
              <a:t>ureases</a:t>
            </a:r>
            <a:r>
              <a:rPr lang="en-US" sz="24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  <a:ea typeface="ＭＳ Ｐゴシック" charset="-128"/>
                <a:cs typeface="Comic Sans MS"/>
              </a:rPr>
              <a:t> release NH</a:t>
            </a:r>
            <a:r>
              <a:rPr lang="en-US" sz="2400" kern="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  <a:ea typeface="ＭＳ Ｐゴシック" charset="-128"/>
                <a:cs typeface="Comic Sans MS"/>
              </a:rPr>
              <a:t>3</a:t>
            </a:r>
            <a:r>
              <a:rPr lang="en-US" sz="24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  <a:ea typeface="ＭＳ Ｐゴシック" charset="-128"/>
                <a:cs typeface="Comic Sans MS"/>
              </a:rPr>
              <a:t>.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omic Sans MS"/>
              <a:ea typeface="ＭＳ Ｐゴシック" charset="-128"/>
              <a:cs typeface="Comic Sans MS"/>
            </a:endParaRPr>
          </a:p>
          <a:p>
            <a:pPr marL="827088" marR="0" lvl="1" indent="-41275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9900CC"/>
              </a:buClr>
              <a:buSzTx/>
              <a:buFontTx/>
              <a:buChar char="•"/>
              <a:tabLst/>
              <a:defRPr/>
            </a:pPr>
            <a:endParaRPr kumimoji="0" lang="en-US" sz="2700" b="0" i="0" u="none" strike="noStrike" kern="0" cap="none" spc="0" normalizeH="0" baseline="0" noProof="0" dirty="0" smtClean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00CC"/>
              </a:buClr>
              <a:buSzTx/>
              <a:buFontTx/>
              <a:buChar char="•"/>
              <a:tabLst/>
              <a:defRPr/>
            </a:pPr>
            <a:endParaRPr kumimoji="0" lang="en-US" sz="27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Glutamin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352800"/>
            <a:ext cx="1719223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A few important numbers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Keeping the concentration of H</a:t>
            </a:r>
            <a:r>
              <a:rPr lang="en-US" baseline="30000" dirty="0" smtClean="0">
                <a:latin typeface="Comic Sans MS"/>
                <a:cs typeface="Comic Sans MS"/>
              </a:rPr>
              <a:t>+</a:t>
            </a:r>
            <a:r>
              <a:rPr lang="en-US" dirty="0" smtClean="0">
                <a:latin typeface="Comic Sans MS"/>
                <a:cs typeface="Comic Sans MS"/>
              </a:rPr>
              <a:t> in body fluids within a narrow range is fundamental.</a:t>
            </a:r>
          </a:p>
          <a:p>
            <a:endParaRPr lang="en-US" dirty="0" smtClean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The range is narrow (i.e. 7.36 -7.44). If pH falls outside of this range, enzyme activity is affected, the polar state of ionic molecules is changed, and membrane function (i.e. the Na</a:t>
            </a:r>
            <a:r>
              <a:rPr lang="en-US" baseline="30000" dirty="0" smtClean="0">
                <a:latin typeface="Comic Sans MS"/>
                <a:cs typeface="Comic Sans MS"/>
              </a:rPr>
              <a:t>+</a:t>
            </a:r>
            <a:r>
              <a:rPr lang="en-US" dirty="0" smtClean="0">
                <a:latin typeface="Comic Sans MS"/>
                <a:cs typeface="Comic Sans MS"/>
              </a:rPr>
              <a:t>/K</a:t>
            </a:r>
            <a:r>
              <a:rPr lang="en-US" baseline="30000" dirty="0" smtClean="0">
                <a:latin typeface="Comic Sans MS"/>
                <a:cs typeface="Comic Sans MS"/>
              </a:rPr>
              <a:t>+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ATPAse</a:t>
            </a:r>
            <a:r>
              <a:rPr lang="en-US" dirty="0" smtClean="0">
                <a:latin typeface="Comic Sans MS"/>
                <a:cs typeface="Comic Sans MS"/>
              </a:rPr>
              <a:t> pump) is impacted.</a:t>
            </a:r>
          </a:p>
          <a:p>
            <a:endParaRPr lang="en-US" dirty="0" smtClean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pH &lt; 7 (extreme acidosis) and pH &gt; 7.8 (extreme alkalosis) are fatal. These values refer to pH in blood!</a:t>
            </a:r>
            <a:endParaRPr lang="en-US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To Remember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483076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Both the lungs and the kidneys are fundamental participants in acid-base balance.</a:t>
            </a:r>
          </a:p>
          <a:p>
            <a:r>
              <a:rPr lang="en-US" dirty="0" smtClean="0">
                <a:latin typeface="Comic Sans MS"/>
                <a:cs typeface="Comic Sans MS"/>
              </a:rPr>
              <a:t>The lungs participate by regulating the level of PCO</a:t>
            </a:r>
            <a:r>
              <a:rPr lang="en-US" baseline="-25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as a consequence of adjustments in ventilation.</a:t>
            </a:r>
          </a:p>
          <a:p>
            <a:r>
              <a:rPr lang="en-US" dirty="0" smtClean="0">
                <a:latin typeface="Comic Sans MS"/>
                <a:cs typeface="Comic Sans MS"/>
              </a:rPr>
              <a:t>The kidneys maintain the concentration of HCO</a:t>
            </a:r>
            <a:r>
              <a:rPr lang="en-US" baseline="-25000" dirty="0" smtClean="0">
                <a:latin typeface="Comic Sans MS"/>
                <a:cs typeface="Comic Sans MS"/>
              </a:rPr>
              <a:t>3</a:t>
            </a:r>
            <a:r>
              <a:rPr lang="en-US" baseline="30000" dirty="0" smtClean="0">
                <a:latin typeface="Comic Sans MS"/>
                <a:cs typeface="Comic Sans MS"/>
              </a:rPr>
              <a:t>-</a:t>
            </a:r>
            <a:r>
              <a:rPr lang="en-US" dirty="0" smtClean="0">
                <a:latin typeface="Comic Sans MS"/>
                <a:cs typeface="Comic Sans MS"/>
              </a:rPr>
              <a:t> in blood by reabsorbing it in the proximal convoluted tubule.</a:t>
            </a:r>
          </a:p>
          <a:p>
            <a:r>
              <a:rPr lang="en-US" dirty="0" smtClean="0">
                <a:latin typeface="Comic Sans MS"/>
                <a:cs typeface="Comic Sans MS"/>
              </a:rPr>
              <a:t>The kidneys also regenerate HCO</a:t>
            </a:r>
            <a:r>
              <a:rPr lang="en-US" baseline="-25000" dirty="0" smtClean="0">
                <a:latin typeface="Comic Sans MS"/>
                <a:cs typeface="Comic Sans MS"/>
              </a:rPr>
              <a:t>3</a:t>
            </a:r>
            <a:r>
              <a:rPr lang="en-US" baseline="30000" dirty="0" smtClean="0">
                <a:latin typeface="Comic Sans MS"/>
                <a:cs typeface="Comic Sans MS"/>
              </a:rPr>
              <a:t>-</a:t>
            </a:r>
            <a:r>
              <a:rPr lang="en-US" dirty="0" smtClean="0">
                <a:latin typeface="Comic Sans MS"/>
                <a:cs typeface="Comic Sans MS"/>
              </a:rPr>
              <a:t> when CO</a:t>
            </a:r>
            <a:r>
              <a:rPr lang="en-US" baseline="-25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in blood is high.</a:t>
            </a:r>
          </a:p>
          <a:p>
            <a:r>
              <a:rPr lang="en-US" dirty="0" smtClean="0">
                <a:latin typeface="Comic Sans MS"/>
                <a:cs typeface="Comic Sans MS"/>
              </a:rPr>
              <a:t>In severe acidosis, the kidney also synthesizes HCO</a:t>
            </a:r>
            <a:r>
              <a:rPr lang="en-US" baseline="-25000" dirty="0" smtClean="0">
                <a:latin typeface="Comic Sans MS"/>
                <a:cs typeface="Comic Sans MS"/>
              </a:rPr>
              <a:t>3</a:t>
            </a:r>
            <a:r>
              <a:rPr lang="en-US" baseline="30000" dirty="0" smtClean="0">
                <a:latin typeface="Comic Sans MS"/>
                <a:cs typeface="Comic Sans MS"/>
              </a:rPr>
              <a:t>-</a:t>
            </a:r>
            <a:r>
              <a:rPr lang="en-US" dirty="0" smtClean="0">
                <a:latin typeface="Comic Sans MS"/>
                <a:cs typeface="Comic Sans MS"/>
              </a:rPr>
              <a:t> from glutamine. In this process H</a:t>
            </a:r>
            <a:r>
              <a:rPr lang="en-US" baseline="30000" dirty="0" smtClean="0">
                <a:latin typeface="Comic Sans MS"/>
                <a:cs typeface="Comic Sans MS"/>
              </a:rPr>
              <a:t>+</a:t>
            </a:r>
            <a:r>
              <a:rPr lang="en-US" dirty="0" smtClean="0">
                <a:latin typeface="Comic Sans MS"/>
                <a:cs typeface="Comic Sans MS"/>
              </a:rPr>
              <a:t> ions are also excreted bound to ammonia (NH</a:t>
            </a:r>
            <a:r>
              <a:rPr lang="en-US" baseline="-25000" dirty="0" smtClean="0">
                <a:latin typeface="Comic Sans MS"/>
                <a:cs typeface="Comic Sans MS"/>
              </a:rPr>
              <a:t>4</a:t>
            </a:r>
            <a:r>
              <a:rPr lang="en-US" dirty="0" smtClean="0">
                <a:latin typeface="Comic Sans MS"/>
                <a:cs typeface="Comic Sans MS"/>
              </a:rPr>
              <a:t>)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A few factoids about urine’s pH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sz="2400" dirty="0" smtClean="0">
                <a:latin typeface="Comic Sans MS"/>
                <a:cs typeface="Comic Sans MS"/>
              </a:rPr>
              <a:t>Urine pH is diet-dependent. Carnivores produce more acidic urine than vegetarians.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Typical pH urine values range from 4.6 to 8.0, but on a mixed diet the pH is ≈ 6.0.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pH values can be diagnostic for a variety of conditions </a:t>
            </a:r>
          </a:p>
          <a:p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604736"/>
            <a:ext cx="64728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High urine pH</a:t>
            </a:r>
          </a:p>
          <a:p>
            <a:r>
              <a:rPr lang="en-US" dirty="0" smtClean="0">
                <a:latin typeface="Comic Sans MS"/>
                <a:cs typeface="Comic Sans MS"/>
              </a:rPr>
              <a:t>-Kidney failure</a:t>
            </a:r>
          </a:p>
          <a:p>
            <a:r>
              <a:rPr lang="en-US" dirty="0" smtClean="0">
                <a:latin typeface="Comic Sans MS"/>
                <a:cs typeface="Comic Sans MS"/>
              </a:rPr>
              <a:t>-Kidney tubular acidosis (failure of kidneys to excrete H</a:t>
            </a:r>
            <a:r>
              <a:rPr lang="en-US" baseline="30000" dirty="0" smtClean="0">
                <a:latin typeface="Comic Sans MS"/>
                <a:cs typeface="Comic Sans MS"/>
              </a:rPr>
              <a:t>+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</a:p>
          <a:p>
            <a:r>
              <a:rPr lang="en-US" dirty="0" smtClean="0">
                <a:latin typeface="Comic Sans MS"/>
                <a:cs typeface="Comic Sans MS"/>
              </a:rPr>
              <a:t>-Urinary tract infection</a:t>
            </a:r>
          </a:p>
          <a:p>
            <a:r>
              <a:rPr lang="en-US" dirty="0" smtClean="0">
                <a:latin typeface="Comic Sans MS"/>
                <a:cs typeface="Comic Sans MS"/>
              </a:rPr>
              <a:t>-Vomiting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5234464"/>
            <a:ext cx="48342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Low urine pH</a:t>
            </a:r>
          </a:p>
          <a:p>
            <a:r>
              <a:rPr lang="en-US" dirty="0" smtClean="0">
                <a:latin typeface="Comic Sans MS"/>
                <a:cs typeface="Comic Sans MS"/>
              </a:rPr>
              <a:t>-Chronic obstructive diseases (emphysema)</a:t>
            </a:r>
          </a:p>
          <a:p>
            <a:r>
              <a:rPr lang="en-US" dirty="0" smtClean="0">
                <a:latin typeface="Comic Sans MS"/>
                <a:cs typeface="Comic Sans MS"/>
              </a:rPr>
              <a:t>-Diabetic </a:t>
            </a:r>
            <a:r>
              <a:rPr lang="en-US" dirty="0" err="1" smtClean="0">
                <a:latin typeface="Comic Sans MS"/>
                <a:cs typeface="Comic Sans MS"/>
              </a:rPr>
              <a:t>ketoacidosis</a:t>
            </a:r>
            <a:endParaRPr lang="en-US" dirty="0" smtClean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-Diarrhea</a:t>
            </a:r>
            <a:endParaRPr lang="en-US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Acid-Base Disturbances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Two types</a:t>
            </a:r>
          </a:p>
          <a:p>
            <a:pPr>
              <a:buNone/>
            </a:pPr>
            <a:r>
              <a:rPr lang="en-US" dirty="0" smtClean="0">
                <a:latin typeface="Comic Sans MS"/>
                <a:cs typeface="Comic Sans MS"/>
              </a:rPr>
              <a:t>	-acidosis (blood pH &lt; 7.35)</a:t>
            </a:r>
          </a:p>
          <a:p>
            <a:pPr>
              <a:buNone/>
            </a:pPr>
            <a:r>
              <a:rPr lang="en-US" dirty="0" smtClean="0">
                <a:latin typeface="Comic Sans MS"/>
                <a:cs typeface="Comic Sans MS"/>
              </a:rPr>
              <a:t>	-alkalosis (blood pH &gt; 7.45)</a:t>
            </a:r>
          </a:p>
          <a:p>
            <a:pPr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Each type has two types of causes</a:t>
            </a:r>
          </a:p>
          <a:p>
            <a:pPr>
              <a:buNone/>
            </a:pPr>
            <a:r>
              <a:rPr lang="en-US" dirty="0" smtClean="0">
                <a:latin typeface="Comic Sans MS"/>
                <a:cs typeface="Comic Sans MS"/>
              </a:rPr>
              <a:t>	-respiratory</a:t>
            </a:r>
          </a:p>
          <a:p>
            <a:pPr>
              <a:buNone/>
            </a:pPr>
            <a:r>
              <a:rPr lang="en-US" dirty="0" smtClean="0">
                <a:latin typeface="Comic Sans MS"/>
                <a:cs typeface="Comic Sans MS"/>
              </a:rPr>
              <a:t>	-metabolic</a:t>
            </a:r>
          </a:p>
          <a:p>
            <a:pPr>
              <a:buNone/>
            </a:pPr>
            <a:r>
              <a:rPr lang="en-US" dirty="0" smtClean="0">
                <a:latin typeface="Comic Sans MS"/>
                <a:cs typeface="Comic Sans MS"/>
              </a:rPr>
              <a:t>	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Acidosis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943600"/>
          </a:xfrm>
        </p:spPr>
        <p:txBody>
          <a:bodyPr>
            <a:normAutofit fontScale="47500" lnSpcReduction="20000"/>
          </a:bodyPr>
          <a:lstStyle/>
          <a:p>
            <a:r>
              <a:rPr lang="en-US" sz="5895" dirty="0" smtClean="0">
                <a:latin typeface="Comic Sans MS"/>
                <a:cs typeface="Comic Sans MS"/>
              </a:rPr>
              <a:t>Respiratory</a:t>
            </a:r>
          </a:p>
          <a:p>
            <a:pPr marL="342900" lvl="1" indent="-342900">
              <a:buNone/>
            </a:pPr>
            <a:r>
              <a:rPr lang="en-US" sz="5895" dirty="0" smtClean="0">
                <a:latin typeface="Comic Sans MS"/>
                <a:cs typeface="Comic Sans MS"/>
              </a:rPr>
              <a:t>Inadequate ventilation leads to accumulation of CO</a:t>
            </a:r>
            <a:r>
              <a:rPr lang="en-US" sz="5895" baseline="-25000" dirty="0" smtClean="0">
                <a:latin typeface="Comic Sans MS"/>
                <a:cs typeface="Comic Sans MS"/>
              </a:rPr>
              <a:t>2</a:t>
            </a:r>
            <a:r>
              <a:rPr lang="en-US" sz="5895" dirty="0" smtClean="0">
                <a:latin typeface="Comic Sans MS"/>
                <a:cs typeface="Comic Sans MS"/>
              </a:rPr>
              <a:t> (obstructive airway disease, broken ribs, paralysis of the diaphragm). The compensation is metabolic and relies on regeneration of HCO</a:t>
            </a:r>
            <a:r>
              <a:rPr lang="en-US" sz="5895" baseline="-25000" dirty="0" smtClean="0">
                <a:latin typeface="Comic Sans MS"/>
                <a:cs typeface="Comic Sans MS"/>
              </a:rPr>
              <a:t>3</a:t>
            </a:r>
            <a:r>
              <a:rPr lang="en-US" sz="5895" baseline="30000" dirty="0" smtClean="0">
                <a:latin typeface="Comic Sans MS"/>
                <a:cs typeface="Comic Sans MS"/>
              </a:rPr>
              <a:t>-</a:t>
            </a:r>
            <a:r>
              <a:rPr lang="en-US" sz="5895" dirty="0" smtClean="0">
                <a:latin typeface="Comic Sans MS"/>
                <a:cs typeface="Comic Sans MS"/>
              </a:rPr>
              <a:t> to maintain the HCO</a:t>
            </a:r>
            <a:r>
              <a:rPr lang="en-US" sz="5895" baseline="-25000" dirty="0" smtClean="0">
                <a:latin typeface="Comic Sans MS"/>
                <a:cs typeface="Comic Sans MS"/>
              </a:rPr>
              <a:t>3</a:t>
            </a:r>
            <a:r>
              <a:rPr lang="en-US" sz="5895" baseline="30000" dirty="0" smtClean="0">
                <a:latin typeface="Comic Sans MS"/>
                <a:cs typeface="Comic Sans MS"/>
              </a:rPr>
              <a:t>-</a:t>
            </a:r>
            <a:r>
              <a:rPr lang="en-US" sz="5895" dirty="0" smtClean="0">
                <a:latin typeface="Comic Sans MS"/>
                <a:cs typeface="Comic Sans MS"/>
              </a:rPr>
              <a:t>:CO</a:t>
            </a:r>
            <a:r>
              <a:rPr lang="en-US" sz="5895" baseline="-25000" dirty="0" smtClean="0">
                <a:latin typeface="Comic Sans MS"/>
                <a:cs typeface="Comic Sans MS"/>
              </a:rPr>
              <a:t>2</a:t>
            </a:r>
            <a:r>
              <a:rPr lang="en-US" sz="5895" dirty="0" smtClean="0">
                <a:latin typeface="Comic Sans MS"/>
                <a:cs typeface="Comic Sans MS"/>
              </a:rPr>
              <a:t> ratio of 20:1.</a:t>
            </a:r>
          </a:p>
          <a:p>
            <a:pPr>
              <a:buNone/>
            </a:pPr>
            <a:endParaRPr lang="en-US" sz="5895" dirty="0" smtClean="0">
              <a:latin typeface="Comic Sans MS"/>
              <a:cs typeface="Comic Sans MS"/>
            </a:endParaRPr>
          </a:p>
          <a:p>
            <a:r>
              <a:rPr lang="en-US" sz="5895" dirty="0" smtClean="0">
                <a:latin typeface="Comic Sans MS"/>
                <a:cs typeface="Comic Sans MS"/>
              </a:rPr>
              <a:t>Metabolic</a:t>
            </a:r>
          </a:p>
          <a:p>
            <a:pPr>
              <a:buNone/>
            </a:pPr>
            <a:r>
              <a:rPr lang="en-US" sz="5895" dirty="0" smtClean="0">
                <a:latin typeface="Comic Sans MS"/>
                <a:cs typeface="Comic Sans MS"/>
              </a:rPr>
              <a:t>Adding acid (</a:t>
            </a:r>
            <a:r>
              <a:rPr lang="en-US" sz="5895" dirty="0" err="1" smtClean="0">
                <a:latin typeface="Comic Sans MS"/>
                <a:cs typeface="Comic Sans MS"/>
              </a:rPr>
              <a:t>ketoacidosis</a:t>
            </a:r>
            <a:r>
              <a:rPr lang="en-US" sz="5895" dirty="0" smtClean="0">
                <a:latin typeface="Comic Sans MS"/>
                <a:cs typeface="Comic Sans MS"/>
              </a:rPr>
              <a:t> in diabetes, generation of H</a:t>
            </a:r>
            <a:r>
              <a:rPr lang="en-US" sz="5895" baseline="30000" dirty="0" smtClean="0">
                <a:latin typeface="Comic Sans MS"/>
                <a:cs typeface="Comic Sans MS"/>
              </a:rPr>
              <a:t>+</a:t>
            </a:r>
            <a:r>
              <a:rPr lang="en-US" sz="5895" dirty="0" smtClean="0">
                <a:latin typeface="Comic Sans MS"/>
                <a:cs typeface="Comic Sans MS"/>
              </a:rPr>
              <a:t> during the synthesis of lactate (</a:t>
            </a:r>
            <a:r>
              <a:rPr lang="en-US" sz="5895" dirty="0" err="1" smtClean="0">
                <a:latin typeface="Comic Sans MS"/>
                <a:cs typeface="Comic Sans MS"/>
              </a:rPr>
              <a:t>lactacidosis</a:t>
            </a:r>
            <a:r>
              <a:rPr lang="en-US" sz="5895" dirty="0" smtClean="0">
                <a:latin typeface="Comic Sans MS"/>
                <a:cs typeface="Comic Sans MS"/>
              </a:rPr>
              <a:t>), renal failure (kidney fails to excrete H</a:t>
            </a:r>
            <a:r>
              <a:rPr lang="en-US" sz="5895" baseline="30000" dirty="0" smtClean="0">
                <a:latin typeface="Comic Sans MS"/>
                <a:cs typeface="Comic Sans MS"/>
              </a:rPr>
              <a:t>+</a:t>
            </a:r>
            <a:r>
              <a:rPr lang="en-US" sz="5895" dirty="0" smtClean="0">
                <a:latin typeface="Comic Sans MS"/>
                <a:cs typeface="Comic Sans MS"/>
              </a:rPr>
              <a:t>), removal of HCO</a:t>
            </a:r>
            <a:r>
              <a:rPr lang="en-US" sz="5895" baseline="-25000" dirty="0" smtClean="0">
                <a:latin typeface="Comic Sans MS"/>
                <a:cs typeface="Comic Sans MS"/>
              </a:rPr>
              <a:t>3</a:t>
            </a:r>
            <a:r>
              <a:rPr lang="en-US" sz="5895" baseline="30000" dirty="0" smtClean="0">
                <a:latin typeface="Comic Sans MS"/>
                <a:cs typeface="Comic Sans MS"/>
              </a:rPr>
              <a:t>- </a:t>
            </a:r>
            <a:r>
              <a:rPr lang="en-US" sz="5895" dirty="0" smtClean="0">
                <a:latin typeface="Comic Sans MS"/>
                <a:cs typeface="Comic Sans MS"/>
              </a:rPr>
              <a:t>in diarrhea (GIT contents have lots of it)). The compensation is respiratory and is the result of increased ventilation and excretion of CO</a:t>
            </a:r>
            <a:r>
              <a:rPr lang="en-US" sz="5895" baseline="-25000" dirty="0" smtClean="0">
                <a:latin typeface="Comic Sans MS"/>
                <a:cs typeface="Comic Sans MS"/>
              </a:rPr>
              <a:t>2</a:t>
            </a:r>
            <a:r>
              <a:rPr lang="en-US" sz="5895" dirty="0" smtClean="0">
                <a:latin typeface="Comic Sans MS"/>
                <a:cs typeface="Comic Sans MS"/>
              </a:rPr>
              <a:t>. Diabetics can have high V</a:t>
            </a:r>
            <a:r>
              <a:rPr lang="en-US" sz="5895" baseline="-25000" dirty="0" smtClean="0">
                <a:latin typeface="Comic Sans MS"/>
                <a:cs typeface="Comic Sans MS"/>
              </a:rPr>
              <a:t>A</a:t>
            </a:r>
            <a:r>
              <a:rPr lang="en-US" sz="5895" dirty="0" smtClean="0">
                <a:latin typeface="Comic Sans MS"/>
                <a:cs typeface="Comic Sans MS"/>
              </a:rPr>
              <a:t>. </a:t>
            </a:r>
          </a:p>
          <a:p>
            <a:pPr lvl="1"/>
            <a:endParaRPr lang="en-US" dirty="0" smtClean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Alkalosis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915400" cy="5943600"/>
          </a:xfrm>
        </p:spPr>
        <p:txBody>
          <a:bodyPr>
            <a:normAutofit fontScale="55000" lnSpcReduction="20000"/>
          </a:bodyPr>
          <a:lstStyle/>
          <a:p>
            <a:r>
              <a:rPr lang="en-US" sz="5895" dirty="0" smtClean="0">
                <a:latin typeface="Comic Sans MS"/>
                <a:cs typeface="Comic Sans MS"/>
              </a:rPr>
              <a:t>Respiratory</a:t>
            </a:r>
          </a:p>
          <a:p>
            <a:pPr marL="342900" lvl="1" indent="-342900">
              <a:buNone/>
            </a:pPr>
            <a:r>
              <a:rPr lang="en-US" sz="5895" dirty="0" smtClean="0">
                <a:latin typeface="Comic Sans MS"/>
                <a:cs typeface="Comic Sans MS"/>
              </a:rPr>
              <a:t>Excessive ventilation leads to deletion of CO</a:t>
            </a:r>
            <a:r>
              <a:rPr lang="en-US" sz="5895" baseline="-25000" dirty="0" smtClean="0">
                <a:latin typeface="Comic Sans MS"/>
                <a:cs typeface="Comic Sans MS"/>
              </a:rPr>
              <a:t>2</a:t>
            </a:r>
            <a:r>
              <a:rPr lang="en-US" sz="5895" dirty="0" smtClean="0">
                <a:latin typeface="Comic Sans MS"/>
                <a:cs typeface="Comic Sans MS"/>
              </a:rPr>
              <a:t> (anxiety, high body temperature, and VERY high altitude when PO2</a:t>
            </a:r>
            <a:r>
              <a:rPr lang="en-US" sz="5895" dirty="0" smtClean="0">
                <a:latin typeface="Wingdings"/>
                <a:ea typeface="Wingdings"/>
                <a:cs typeface="Wingdings"/>
              </a:rPr>
              <a:t></a:t>
            </a:r>
            <a:r>
              <a:rPr lang="en-US" sz="5895" dirty="0" smtClean="0">
                <a:latin typeface="Comic Sans MS"/>
                <a:ea typeface="Wingdings"/>
                <a:cs typeface="Comic Sans MS"/>
              </a:rPr>
              <a:t> sufficiently to stimulate ventilation</a:t>
            </a:r>
            <a:r>
              <a:rPr lang="en-US" sz="5895" dirty="0" smtClean="0">
                <a:latin typeface="Comic Sans MS"/>
                <a:cs typeface="Comic Sans MS"/>
              </a:rPr>
              <a:t>). The compensation is metabolic and relies on neither reabsorbing nor regenerating of HCO</a:t>
            </a:r>
            <a:r>
              <a:rPr lang="en-US" sz="5895" baseline="-25000" dirty="0" smtClean="0">
                <a:latin typeface="Comic Sans MS"/>
                <a:cs typeface="Comic Sans MS"/>
              </a:rPr>
              <a:t>3</a:t>
            </a:r>
            <a:r>
              <a:rPr lang="en-US" sz="5895" baseline="30000" dirty="0" smtClean="0">
                <a:latin typeface="Comic Sans MS"/>
                <a:cs typeface="Comic Sans MS"/>
              </a:rPr>
              <a:t>-</a:t>
            </a:r>
            <a:r>
              <a:rPr lang="en-US" sz="5895" dirty="0" smtClean="0">
                <a:latin typeface="Comic Sans MS"/>
                <a:cs typeface="Comic Sans MS"/>
              </a:rPr>
              <a:t> in the kidneys to maintain the HCO</a:t>
            </a:r>
            <a:r>
              <a:rPr lang="en-US" sz="5895" baseline="-25000" dirty="0" smtClean="0">
                <a:latin typeface="Comic Sans MS"/>
                <a:cs typeface="Comic Sans MS"/>
              </a:rPr>
              <a:t>3</a:t>
            </a:r>
            <a:r>
              <a:rPr lang="en-US" sz="5895" baseline="30000" dirty="0" smtClean="0">
                <a:latin typeface="Comic Sans MS"/>
                <a:cs typeface="Comic Sans MS"/>
              </a:rPr>
              <a:t>-</a:t>
            </a:r>
            <a:r>
              <a:rPr lang="en-US" sz="5895" dirty="0" smtClean="0">
                <a:latin typeface="Comic Sans MS"/>
                <a:cs typeface="Comic Sans MS"/>
              </a:rPr>
              <a:t>:CO</a:t>
            </a:r>
            <a:r>
              <a:rPr lang="en-US" sz="5895" baseline="-25000" dirty="0" smtClean="0">
                <a:latin typeface="Comic Sans MS"/>
                <a:cs typeface="Comic Sans MS"/>
              </a:rPr>
              <a:t>2</a:t>
            </a:r>
            <a:r>
              <a:rPr lang="en-US" sz="5895" dirty="0" smtClean="0">
                <a:latin typeface="Comic Sans MS"/>
                <a:cs typeface="Comic Sans MS"/>
              </a:rPr>
              <a:t> ratio of 20:1.</a:t>
            </a:r>
          </a:p>
          <a:p>
            <a:pPr>
              <a:buNone/>
            </a:pPr>
            <a:endParaRPr lang="en-US" sz="5895" dirty="0" smtClean="0">
              <a:latin typeface="Comic Sans MS"/>
              <a:cs typeface="Comic Sans MS"/>
            </a:endParaRPr>
          </a:p>
          <a:p>
            <a:r>
              <a:rPr lang="en-US" sz="5895" dirty="0" smtClean="0">
                <a:latin typeface="Comic Sans MS"/>
                <a:cs typeface="Comic Sans MS"/>
              </a:rPr>
              <a:t>Metabolic</a:t>
            </a:r>
          </a:p>
          <a:p>
            <a:pPr>
              <a:buNone/>
            </a:pPr>
            <a:r>
              <a:rPr lang="en-US" sz="5895" dirty="0" smtClean="0">
                <a:latin typeface="Comic Sans MS"/>
                <a:cs typeface="Comic Sans MS"/>
              </a:rPr>
              <a:t>Removing acid (vomiting), adding HCO</a:t>
            </a:r>
            <a:r>
              <a:rPr lang="en-US" sz="5895" baseline="-25000" dirty="0" smtClean="0">
                <a:latin typeface="Comic Sans MS"/>
                <a:cs typeface="Comic Sans MS"/>
              </a:rPr>
              <a:t>3</a:t>
            </a:r>
            <a:r>
              <a:rPr lang="en-US" sz="5895" baseline="30000" dirty="0" smtClean="0">
                <a:latin typeface="Comic Sans MS"/>
                <a:cs typeface="Comic Sans MS"/>
              </a:rPr>
              <a:t>- </a:t>
            </a:r>
            <a:r>
              <a:rPr lang="en-US" sz="5895" dirty="0" smtClean="0">
                <a:latin typeface="Comic Sans MS"/>
                <a:cs typeface="Comic Sans MS"/>
              </a:rPr>
              <a:t>(by eating it). The compensation is respiratory and is the result of decreased ventilation and retention of CO</a:t>
            </a:r>
            <a:r>
              <a:rPr lang="en-US" sz="5895" baseline="-25000" dirty="0" smtClean="0">
                <a:latin typeface="Comic Sans MS"/>
                <a:cs typeface="Comic Sans MS"/>
              </a:rPr>
              <a:t>2</a:t>
            </a:r>
            <a:r>
              <a:rPr lang="en-US" sz="5895" dirty="0" smtClean="0">
                <a:latin typeface="Comic Sans MS"/>
                <a:cs typeface="Comic Sans MS"/>
              </a:rPr>
              <a:t>. </a:t>
            </a:r>
          </a:p>
          <a:p>
            <a:pPr lvl="1"/>
            <a:endParaRPr lang="en-US" dirty="0" smtClean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How do we diagnose the type of acid-base disorder?</a:t>
            </a:r>
            <a:endParaRPr lang="en-US" sz="2800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Comic Sans MS"/>
                <a:cs typeface="Comic Sans MS"/>
              </a:rPr>
              <a:t>We rely on the HCO</a:t>
            </a:r>
            <a:r>
              <a:rPr lang="en-US" sz="2400" baseline="-25000" dirty="0" smtClean="0">
                <a:latin typeface="Comic Sans MS"/>
                <a:cs typeface="Comic Sans MS"/>
              </a:rPr>
              <a:t>3</a:t>
            </a:r>
            <a:r>
              <a:rPr lang="en-US" sz="2400" baseline="30000" dirty="0" smtClean="0">
                <a:latin typeface="Comic Sans MS"/>
                <a:cs typeface="Comic Sans MS"/>
              </a:rPr>
              <a:t>-</a:t>
            </a:r>
            <a:r>
              <a:rPr lang="en-US" sz="2400" dirty="0" smtClean="0">
                <a:latin typeface="Comic Sans MS"/>
                <a:cs typeface="Comic Sans MS"/>
              </a:rPr>
              <a:t>:CO</a:t>
            </a:r>
            <a:r>
              <a:rPr lang="en-US" sz="2400" baseline="-25000" dirty="0" smtClean="0">
                <a:latin typeface="Comic Sans MS"/>
                <a:cs typeface="Comic Sans MS"/>
              </a:rPr>
              <a:t>2</a:t>
            </a:r>
            <a:r>
              <a:rPr lang="en-US" sz="2400" dirty="0" smtClean="0">
                <a:latin typeface="Comic Sans MS"/>
                <a:cs typeface="Comic Sans MS"/>
              </a:rPr>
              <a:t> buffer system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600200"/>
          <a:ext cx="792480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  <a:gridCol w="1710089"/>
                <a:gridCol w="2252311"/>
              </a:tblGrid>
              <a:tr h="11735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Arterial pH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Primary Change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Secondary (compensatory)</a:t>
                      </a:r>
                    </a:p>
                    <a:p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change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83573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Respiratory Acidosis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&lt; 7.4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PCO</a:t>
                      </a:r>
                      <a:r>
                        <a:rPr lang="en-US" baseline="-25000" dirty="0" smtClean="0">
                          <a:latin typeface="Comic Sans MS"/>
                          <a:cs typeface="Comic Sans MS"/>
                        </a:rPr>
                        <a:t>2</a:t>
                      </a:r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 &gt; 40 </a:t>
                      </a:r>
                    </a:p>
                    <a:p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mm Hg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HCO</a:t>
                      </a:r>
                      <a:r>
                        <a:rPr lang="en-US" baseline="-25000" dirty="0" smtClean="0">
                          <a:latin typeface="Comic Sans MS"/>
                          <a:cs typeface="Comic Sans MS"/>
                        </a:rPr>
                        <a:t>3</a:t>
                      </a:r>
                      <a:r>
                        <a:rPr lang="en-US" baseline="30000" dirty="0" smtClean="0">
                          <a:latin typeface="Comic Sans MS"/>
                          <a:cs typeface="Comic Sans MS"/>
                        </a:rPr>
                        <a:t>- </a:t>
                      </a:r>
                      <a:r>
                        <a:rPr lang="en-US" baseline="0" dirty="0" smtClean="0">
                          <a:latin typeface="Comic Sans MS"/>
                          <a:cs typeface="Comic Sans MS"/>
                        </a:rPr>
                        <a:t>&gt; 24</a:t>
                      </a:r>
                    </a:p>
                    <a:p>
                      <a:r>
                        <a:rPr lang="en-US" baseline="0" dirty="0" err="1" smtClean="0">
                          <a:latin typeface="Comic Sans MS"/>
                          <a:cs typeface="Comic Sans MS"/>
                        </a:rPr>
                        <a:t>mmol</a:t>
                      </a:r>
                      <a:r>
                        <a:rPr lang="en-US" baseline="0" dirty="0" smtClean="0">
                          <a:latin typeface="Comic Sans MS"/>
                          <a:cs typeface="Comic Sans MS"/>
                        </a:rPr>
                        <a:t>/L</a:t>
                      </a:r>
                      <a:endParaRPr lang="en-US" baseline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83573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Respiratory</a:t>
                      </a:r>
                    </a:p>
                    <a:p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Alkalosis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&gt; 7.4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PCO</a:t>
                      </a:r>
                      <a:r>
                        <a:rPr lang="en-US" baseline="-25000" dirty="0" smtClean="0">
                          <a:latin typeface="Comic Sans MS"/>
                          <a:cs typeface="Comic Sans MS"/>
                        </a:rPr>
                        <a:t>2</a:t>
                      </a:r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 &lt; 40 </a:t>
                      </a:r>
                    </a:p>
                    <a:p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HCO</a:t>
                      </a:r>
                      <a:r>
                        <a:rPr lang="en-US" baseline="-25000" dirty="0" smtClean="0">
                          <a:latin typeface="Comic Sans MS"/>
                          <a:cs typeface="Comic Sans MS"/>
                        </a:rPr>
                        <a:t>3</a:t>
                      </a:r>
                      <a:r>
                        <a:rPr lang="en-US" baseline="30000" dirty="0" smtClean="0">
                          <a:latin typeface="Comic Sans MS"/>
                          <a:cs typeface="Comic Sans MS"/>
                        </a:rPr>
                        <a:t>- </a:t>
                      </a:r>
                      <a:r>
                        <a:rPr lang="en-US" baseline="0" dirty="0" smtClean="0">
                          <a:latin typeface="Comic Sans MS"/>
                          <a:cs typeface="Comic Sans MS"/>
                        </a:rPr>
                        <a:t>&lt; 24</a:t>
                      </a:r>
                    </a:p>
                    <a:p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713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83573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Metabolic Acidosis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&lt; 7.4</a:t>
                      </a:r>
                    </a:p>
                    <a:p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HCO</a:t>
                      </a:r>
                      <a:r>
                        <a:rPr lang="en-US" baseline="-25000" dirty="0" smtClean="0">
                          <a:latin typeface="Comic Sans MS"/>
                          <a:cs typeface="Comic Sans MS"/>
                        </a:rPr>
                        <a:t>3</a:t>
                      </a:r>
                      <a:r>
                        <a:rPr lang="en-US" baseline="30000" dirty="0" smtClean="0">
                          <a:latin typeface="Comic Sans MS"/>
                          <a:cs typeface="Comic Sans MS"/>
                        </a:rPr>
                        <a:t>- </a:t>
                      </a:r>
                      <a:r>
                        <a:rPr lang="en-US" baseline="0" dirty="0" smtClean="0">
                          <a:latin typeface="Comic Sans MS"/>
                          <a:cs typeface="Comic Sans MS"/>
                        </a:rPr>
                        <a:t>&lt; 24</a:t>
                      </a:r>
                    </a:p>
                    <a:p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PCO</a:t>
                      </a:r>
                      <a:r>
                        <a:rPr lang="en-US" baseline="-25000" dirty="0" smtClean="0">
                          <a:latin typeface="Comic Sans MS"/>
                          <a:cs typeface="Comic Sans MS"/>
                        </a:rPr>
                        <a:t>2</a:t>
                      </a:r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 &lt; 40 </a:t>
                      </a:r>
                    </a:p>
                    <a:p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71345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Metabolic Alkalosis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&gt; 7.4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HCO</a:t>
                      </a:r>
                      <a:r>
                        <a:rPr lang="en-US" baseline="-25000" dirty="0" smtClean="0">
                          <a:latin typeface="Comic Sans MS"/>
                          <a:cs typeface="Comic Sans MS"/>
                        </a:rPr>
                        <a:t>3</a:t>
                      </a:r>
                      <a:r>
                        <a:rPr lang="en-US" baseline="30000" dirty="0" smtClean="0">
                          <a:latin typeface="Comic Sans MS"/>
                          <a:cs typeface="Comic Sans MS"/>
                        </a:rPr>
                        <a:t>- </a:t>
                      </a:r>
                      <a:r>
                        <a:rPr lang="en-US" baseline="0" dirty="0" smtClean="0">
                          <a:latin typeface="Comic Sans MS"/>
                          <a:cs typeface="Comic Sans MS"/>
                        </a:rPr>
                        <a:t>&gt; 24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PCO</a:t>
                      </a:r>
                      <a:r>
                        <a:rPr lang="en-US" baseline="-25000" dirty="0" smtClean="0">
                          <a:latin typeface="Comic Sans MS"/>
                          <a:cs typeface="Comic Sans MS"/>
                        </a:rPr>
                        <a:t>2</a:t>
                      </a:r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 &gt; 40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52401"/>
          <a:ext cx="8839200" cy="6151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  <a:gridCol w="1907407"/>
                <a:gridCol w="2512193"/>
              </a:tblGrid>
              <a:tr h="7619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Arterial pH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Primary Change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Secondary (compensatory)</a:t>
                      </a:r>
                    </a:p>
                    <a:p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change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107263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Respiratory Acidosis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&lt; 7.4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PCO</a:t>
                      </a:r>
                      <a:r>
                        <a:rPr lang="en-US" baseline="-25000" dirty="0" smtClean="0">
                          <a:latin typeface="Comic Sans MS"/>
                          <a:cs typeface="Comic Sans MS"/>
                        </a:rPr>
                        <a:t>2</a:t>
                      </a:r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 &gt; 40 </a:t>
                      </a:r>
                    </a:p>
                    <a:p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mm Hg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HCO</a:t>
                      </a:r>
                      <a:r>
                        <a:rPr lang="en-US" baseline="-25000" dirty="0" smtClean="0">
                          <a:latin typeface="Comic Sans MS"/>
                          <a:cs typeface="Comic Sans MS"/>
                        </a:rPr>
                        <a:t>3</a:t>
                      </a:r>
                      <a:r>
                        <a:rPr lang="en-US" baseline="30000" dirty="0" smtClean="0">
                          <a:latin typeface="Comic Sans MS"/>
                          <a:cs typeface="Comic Sans MS"/>
                        </a:rPr>
                        <a:t>- </a:t>
                      </a:r>
                      <a:r>
                        <a:rPr lang="en-US" baseline="0" dirty="0" smtClean="0">
                          <a:latin typeface="Comic Sans MS"/>
                          <a:cs typeface="Comic Sans MS"/>
                        </a:rPr>
                        <a:t>&gt; 24</a:t>
                      </a:r>
                    </a:p>
                    <a:p>
                      <a:r>
                        <a:rPr lang="en-US" baseline="0" dirty="0" err="1" smtClean="0">
                          <a:latin typeface="Comic Sans MS"/>
                          <a:cs typeface="Comic Sans MS"/>
                        </a:rPr>
                        <a:t>mmol</a:t>
                      </a:r>
                      <a:r>
                        <a:rPr lang="en-US" baseline="0" dirty="0" smtClean="0">
                          <a:latin typeface="Comic Sans MS"/>
                          <a:cs typeface="Comic Sans MS"/>
                        </a:rPr>
                        <a:t>/L</a:t>
                      </a:r>
                    </a:p>
                    <a:p>
                      <a:r>
                        <a:rPr lang="en-US" baseline="0" dirty="0" smtClean="0">
                          <a:latin typeface="Comic Sans MS"/>
                          <a:cs typeface="Comic Sans MS"/>
                        </a:rPr>
                        <a:t>(kidney retains </a:t>
                      </a:r>
                      <a:r>
                        <a:rPr lang="en-US" baseline="0" dirty="0" err="1" smtClean="0">
                          <a:latin typeface="Comic Sans MS"/>
                          <a:cs typeface="Comic Sans MS"/>
                        </a:rPr>
                        <a:t>bicarb</a:t>
                      </a:r>
                      <a:r>
                        <a:rPr lang="en-US" baseline="0" dirty="0" smtClean="0">
                          <a:latin typeface="Comic Sans MS"/>
                          <a:cs typeface="Comic Sans MS"/>
                        </a:rPr>
                        <a:t>)</a:t>
                      </a:r>
                      <a:endParaRPr lang="en-US" baseline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107263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Respiratory</a:t>
                      </a:r>
                    </a:p>
                    <a:p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Alkalosis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&gt; 7.4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PCO</a:t>
                      </a:r>
                      <a:r>
                        <a:rPr lang="en-US" baseline="-25000" dirty="0" smtClean="0">
                          <a:latin typeface="Comic Sans MS"/>
                          <a:cs typeface="Comic Sans MS"/>
                        </a:rPr>
                        <a:t>2</a:t>
                      </a:r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 &lt; 40 </a:t>
                      </a:r>
                    </a:p>
                    <a:p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HCO</a:t>
                      </a:r>
                      <a:r>
                        <a:rPr lang="en-US" baseline="-25000" dirty="0" smtClean="0">
                          <a:latin typeface="Comic Sans MS"/>
                          <a:cs typeface="Comic Sans MS"/>
                        </a:rPr>
                        <a:t>3</a:t>
                      </a:r>
                      <a:r>
                        <a:rPr lang="en-US" baseline="30000" dirty="0" smtClean="0">
                          <a:latin typeface="Comic Sans MS"/>
                          <a:cs typeface="Comic Sans MS"/>
                        </a:rPr>
                        <a:t>- </a:t>
                      </a:r>
                      <a:r>
                        <a:rPr lang="en-US" baseline="0" dirty="0" smtClean="0">
                          <a:latin typeface="Comic Sans MS"/>
                          <a:cs typeface="Comic Sans MS"/>
                        </a:rPr>
                        <a:t>&lt; 24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Comic Sans MS"/>
                          <a:cs typeface="Comic Sans MS"/>
                        </a:rPr>
                        <a:t>Kidney gets rid of </a:t>
                      </a:r>
                      <a:r>
                        <a:rPr lang="en-US" baseline="0" dirty="0" err="1" smtClean="0">
                          <a:latin typeface="Comic Sans MS"/>
                          <a:cs typeface="Comic Sans MS"/>
                        </a:rPr>
                        <a:t>bicarb</a:t>
                      </a:r>
                      <a:endParaRPr lang="en-US" baseline="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5648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107263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Metabolic Acidosis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&lt; 7.4</a:t>
                      </a:r>
                    </a:p>
                    <a:p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HCO</a:t>
                      </a:r>
                      <a:r>
                        <a:rPr lang="en-US" baseline="-25000" dirty="0" smtClean="0">
                          <a:latin typeface="Comic Sans MS"/>
                          <a:cs typeface="Comic Sans MS"/>
                        </a:rPr>
                        <a:t>3</a:t>
                      </a:r>
                      <a:r>
                        <a:rPr lang="en-US" baseline="30000" dirty="0" smtClean="0">
                          <a:latin typeface="Comic Sans MS"/>
                          <a:cs typeface="Comic Sans MS"/>
                        </a:rPr>
                        <a:t>- </a:t>
                      </a:r>
                      <a:r>
                        <a:rPr lang="en-US" baseline="0" dirty="0" smtClean="0">
                          <a:latin typeface="Comic Sans MS"/>
                          <a:cs typeface="Comic Sans MS"/>
                        </a:rPr>
                        <a:t>&lt; 24</a:t>
                      </a:r>
                    </a:p>
                    <a:p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PCO</a:t>
                      </a:r>
                      <a:r>
                        <a:rPr lang="en-US" baseline="-25000" dirty="0" smtClean="0">
                          <a:latin typeface="Comic Sans MS"/>
                          <a:cs typeface="Comic Sans MS"/>
                        </a:rPr>
                        <a:t>2</a:t>
                      </a:r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 &lt; 40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Lung</a:t>
                      </a:r>
                      <a:r>
                        <a:rPr lang="en-US" baseline="0" dirty="0" smtClean="0">
                          <a:latin typeface="Comic Sans MS"/>
                          <a:cs typeface="Comic Sans MS"/>
                        </a:rPr>
                        <a:t> gets rid of CO</a:t>
                      </a:r>
                      <a:r>
                        <a:rPr lang="en-US" baseline="-25000" dirty="0" smtClean="0">
                          <a:latin typeface="Comic Sans MS"/>
                          <a:cs typeface="Comic Sans MS"/>
                        </a:rPr>
                        <a:t>2</a:t>
                      </a:r>
                      <a:r>
                        <a:rPr lang="en-US" baseline="0" dirty="0" smtClean="0">
                          <a:latin typeface="Comic Sans MS"/>
                          <a:cs typeface="Comic Sans MS"/>
                        </a:rPr>
                        <a:t> (hyperventilation)</a:t>
                      </a:r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 </a:t>
                      </a:r>
                    </a:p>
                    <a:p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91569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Metabolic Alkalosis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&gt; 7.4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HCO</a:t>
                      </a:r>
                      <a:r>
                        <a:rPr lang="en-US" baseline="-25000" dirty="0" smtClean="0">
                          <a:latin typeface="Comic Sans MS"/>
                          <a:cs typeface="Comic Sans MS"/>
                        </a:rPr>
                        <a:t>3</a:t>
                      </a:r>
                      <a:r>
                        <a:rPr lang="en-US" baseline="30000" dirty="0" smtClean="0">
                          <a:latin typeface="Comic Sans MS"/>
                          <a:cs typeface="Comic Sans MS"/>
                        </a:rPr>
                        <a:t>- </a:t>
                      </a:r>
                      <a:r>
                        <a:rPr lang="en-US" baseline="0" dirty="0" smtClean="0">
                          <a:latin typeface="Comic Sans MS"/>
                          <a:cs typeface="Comic Sans MS"/>
                        </a:rPr>
                        <a:t>&gt; 24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PCO</a:t>
                      </a:r>
                      <a:r>
                        <a:rPr lang="en-US" baseline="-25000" dirty="0" smtClean="0">
                          <a:latin typeface="Comic Sans MS"/>
                          <a:cs typeface="Comic Sans MS"/>
                        </a:rPr>
                        <a:t>2</a:t>
                      </a:r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 &gt; 40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Lung retains CO2 (hypoventilation)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tumblr_kq48my4vIS1qa05e6o1_4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5689600"/>
            <a:ext cx="1168400" cy="116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 t="11188" b="20258"/>
          <a:stretch>
            <a:fillRect/>
          </a:stretch>
        </p:blipFill>
        <p:spPr bwMode="auto">
          <a:xfrm>
            <a:off x="-609600" y="838200"/>
            <a:ext cx="11565942" cy="5257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05200" y="0"/>
            <a:ext cx="24178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/>
                <a:cs typeface="Comic Sans MS"/>
              </a:rPr>
              <a:t>In summary</a:t>
            </a:r>
            <a:endParaRPr lang="en-US" sz="32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Tutorial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3340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Which one of the following statements about acid-base balance is INCORRECT</a:t>
            </a:r>
          </a:p>
          <a:p>
            <a:pPr marL="514350" indent="-514350">
              <a:buAutoNum type="alphaLcParenR"/>
            </a:pPr>
            <a:r>
              <a:rPr lang="en-US" dirty="0" smtClean="0"/>
              <a:t>pH is a measure of the H+ ion concentration of a fluid</a:t>
            </a:r>
          </a:p>
          <a:p>
            <a:pPr marL="514350" indent="-514350">
              <a:buAutoNum type="alphaLcParenR"/>
            </a:pPr>
            <a:r>
              <a:rPr lang="en-US" dirty="0" smtClean="0"/>
              <a:t>The Henderson-</a:t>
            </a:r>
            <a:r>
              <a:rPr lang="en-US" dirty="0" err="1" smtClean="0"/>
              <a:t>Hasselbalch</a:t>
            </a:r>
            <a:r>
              <a:rPr lang="en-US" dirty="0" smtClean="0"/>
              <a:t> equation is</a:t>
            </a:r>
          </a:p>
          <a:p>
            <a:pPr marL="514350" indent="-514350">
              <a:buNone/>
            </a:pPr>
            <a:r>
              <a:rPr lang="en-US" dirty="0" smtClean="0"/>
              <a:t> pH = </a:t>
            </a:r>
            <a:r>
              <a:rPr lang="en-US" dirty="0" err="1" smtClean="0"/>
              <a:t>pKa</a:t>
            </a:r>
            <a:r>
              <a:rPr lang="en-US" dirty="0" smtClean="0"/>
              <a:t> + Log([H</a:t>
            </a:r>
            <a:r>
              <a:rPr lang="en-US" baseline="30000" dirty="0" smtClean="0"/>
              <a:t>+</a:t>
            </a:r>
            <a:r>
              <a:rPr lang="en-US" dirty="0" smtClean="0"/>
              <a:t>]/[HCO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dirty="0" smtClean="0"/>
              <a:t>])</a:t>
            </a:r>
          </a:p>
          <a:p>
            <a:pPr marL="514350" indent="-514350">
              <a:buNone/>
            </a:pPr>
            <a:r>
              <a:rPr lang="en-US" dirty="0" err="1" smtClean="0"/>
              <a:t>c</a:t>
            </a:r>
            <a:r>
              <a:rPr lang="en-US" dirty="0" smtClean="0"/>
              <a:t>) </a:t>
            </a:r>
            <a:r>
              <a:rPr lang="en-US" dirty="0" err="1" smtClean="0"/>
              <a:t>pKa</a:t>
            </a:r>
            <a:r>
              <a:rPr lang="en-US" dirty="0" smtClean="0"/>
              <a:t> is the pH at which a buffer pair exists as 50% acid and 50% base</a:t>
            </a:r>
          </a:p>
          <a:p>
            <a:pPr marL="514350" indent="-514350">
              <a:buNone/>
            </a:pPr>
            <a:r>
              <a:rPr lang="en-US" dirty="0" err="1" smtClean="0"/>
              <a:t>d</a:t>
            </a:r>
            <a:r>
              <a:rPr lang="en-US" dirty="0" smtClean="0"/>
              <a:t>) A base is defined as a substance that accepts a H</a:t>
            </a:r>
            <a:r>
              <a:rPr lang="en-US" baseline="30000" dirty="0" smtClean="0"/>
              <a:t>+</a:t>
            </a:r>
            <a:r>
              <a:rPr lang="en-US" dirty="0" smtClean="0"/>
              <a:t> ion from a solution</a:t>
            </a:r>
          </a:p>
          <a:p>
            <a:pPr marL="514350" indent="-514350">
              <a:buNone/>
            </a:pPr>
            <a:r>
              <a:rPr lang="en-US" dirty="0" err="1" smtClean="0"/>
              <a:t>e</a:t>
            </a:r>
            <a:r>
              <a:rPr lang="en-US" dirty="0" smtClean="0"/>
              <a:t>) An acid is defined as a substance that donates a H</a:t>
            </a:r>
            <a:r>
              <a:rPr lang="en-US" baseline="30000" dirty="0" smtClean="0"/>
              <a:t>+</a:t>
            </a:r>
            <a:r>
              <a:rPr lang="en-US" dirty="0" smtClean="0"/>
              <a:t> ion from a solution  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2. A metabolic acidosis is characterized by an increase in which </a:t>
            </a:r>
            <a:r>
              <a:rPr lang="en-US" u="sng" dirty="0" smtClean="0"/>
              <a:t>one </a:t>
            </a:r>
            <a:r>
              <a:rPr lang="en-US" dirty="0" smtClean="0"/>
              <a:t>of the following?</a:t>
            </a:r>
          </a:p>
          <a:p>
            <a:pPr marL="514350" indent="-514350">
              <a:buAutoNum type="alphaLcParenR"/>
            </a:pPr>
            <a:r>
              <a:rPr lang="en-US" dirty="0" smtClean="0"/>
              <a:t>PaCO</a:t>
            </a:r>
            <a:r>
              <a:rPr lang="en-US" baseline="-25000" dirty="0" smtClean="0"/>
              <a:t>2</a:t>
            </a:r>
          </a:p>
          <a:p>
            <a:pPr marL="514350" indent="-514350">
              <a:buAutoNum type="alphaLcParenR"/>
            </a:pPr>
            <a:r>
              <a:rPr lang="en-US" dirty="0" smtClean="0"/>
              <a:t>Urinary H</a:t>
            </a:r>
            <a:r>
              <a:rPr lang="en-US" baseline="30000" dirty="0" smtClean="0"/>
              <a:t>+</a:t>
            </a:r>
            <a:r>
              <a:rPr lang="en-US" dirty="0" smtClean="0"/>
              <a:t> concentration</a:t>
            </a:r>
          </a:p>
          <a:p>
            <a:pPr marL="514350" indent="-514350">
              <a:buAutoNum type="alphaLcParenR"/>
            </a:pPr>
            <a:r>
              <a:rPr lang="en-US" dirty="0" smtClean="0"/>
              <a:t>Plasma pH</a:t>
            </a:r>
          </a:p>
          <a:p>
            <a:pPr marL="514350" indent="-514350">
              <a:buAutoNum type="alphaLcParenR"/>
            </a:pPr>
            <a:r>
              <a:rPr lang="en-US" dirty="0" smtClean="0"/>
              <a:t>Plasma 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  </a:t>
            </a:r>
            <a:r>
              <a:rPr lang="en-US" dirty="0" smtClean="0"/>
              <a:t>concentration</a:t>
            </a:r>
          </a:p>
          <a:p>
            <a:pPr marL="514350" indent="-514350">
              <a:buAutoNum type="alphaLcParenR"/>
            </a:pPr>
            <a:r>
              <a:rPr lang="en-US" dirty="0" err="1" smtClean="0"/>
              <a:t>pKa</a:t>
            </a:r>
            <a:r>
              <a:rPr lang="en-US" dirty="0" smtClean="0"/>
              <a:t> for the bicarbonate buffer system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Things that one needs to know to be able to understand acid base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Acids/bases</a:t>
            </a:r>
          </a:p>
          <a:p>
            <a:r>
              <a:rPr lang="en-US" dirty="0" smtClean="0"/>
              <a:t>Buffers (we will deal with them in class)</a:t>
            </a:r>
          </a:p>
          <a:p>
            <a:r>
              <a:rPr lang="en-US" dirty="0" smtClean="0"/>
              <a:t>pH (we will deal with it in class)</a:t>
            </a:r>
          </a:p>
          <a:p>
            <a:r>
              <a:rPr lang="en-US" dirty="0" smtClean="0"/>
              <a:t>Logarithms</a:t>
            </a:r>
          </a:p>
          <a:p>
            <a:pPr>
              <a:buNone/>
            </a:pPr>
            <a:r>
              <a:rPr lang="en-US" dirty="0" smtClean="0"/>
              <a:t>	-Rules of logarithms </a:t>
            </a:r>
          </a:p>
          <a:p>
            <a:pPr>
              <a:buNone/>
            </a:pPr>
            <a:r>
              <a:rPr lang="en-US" dirty="0" smtClean="0"/>
              <a:t>	-How to solve equations involving logarithms</a:t>
            </a:r>
          </a:p>
          <a:p>
            <a:pPr>
              <a:buNone/>
            </a:pPr>
            <a:r>
              <a:rPr lang="en-US" dirty="0" smtClean="0"/>
              <a:t>(I WILL NOT DEAL WITH LOGS IN CLASS! BUT ALL THE NECESSARY INFORMATION IS IN YOUR NOTES)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397000"/>
          <a:ext cx="91440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7.1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7.2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7.5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[HCO</a:t>
                      </a:r>
                      <a:r>
                        <a:rPr lang="en-US" sz="2400" baseline="-25000" dirty="0" smtClean="0"/>
                        <a:t>3</a:t>
                      </a:r>
                      <a:r>
                        <a:rPr lang="en-US" sz="2400" baseline="30000" dirty="0" smtClean="0"/>
                        <a:t>-</a:t>
                      </a:r>
                      <a:r>
                        <a:rPr lang="en-US" sz="2400" dirty="0" smtClean="0"/>
                        <a:t>] </a:t>
                      </a:r>
                      <a:r>
                        <a:rPr lang="en-US" sz="2400" dirty="0" err="1" smtClean="0"/>
                        <a:t>mmol</a:t>
                      </a:r>
                      <a:r>
                        <a:rPr lang="en-US" sz="2400" dirty="0" smtClean="0"/>
                        <a:t>/L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38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PaCO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dirty="0" smtClean="0"/>
                        <a:t> (mm Hg)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4343400"/>
            <a:ext cx="84569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/>
                <a:cs typeface="Comic Sans MS"/>
              </a:rPr>
              <a:t>Complete the table  using the H-H equation</a:t>
            </a:r>
          </a:p>
          <a:p>
            <a:endParaRPr lang="en-US" sz="3200" dirty="0" smtClean="0">
              <a:latin typeface="Comic Sans MS"/>
              <a:cs typeface="Comic Sans MS"/>
            </a:endParaRPr>
          </a:p>
          <a:p>
            <a:r>
              <a:rPr lang="en-US" sz="3200" dirty="0" smtClean="0">
                <a:latin typeface="Comic Sans MS"/>
                <a:cs typeface="Comic Sans MS"/>
              </a:rPr>
              <a:t>HH, pH =6.1 + Log([HCO3-]/[0.03xPaCO</a:t>
            </a:r>
            <a:r>
              <a:rPr lang="en-US" sz="3200" baseline="-25000" dirty="0" smtClean="0">
                <a:latin typeface="Comic Sans MS"/>
                <a:cs typeface="Comic Sans MS"/>
              </a:rPr>
              <a:t>2</a:t>
            </a:r>
            <a:r>
              <a:rPr lang="en-US" sz="3200" dirty="0" smtClean="0">
                <a:latin typeface="Comic Sans MS"/>
                <a:cs typeface="Comic Sans MS"/>
              </a:rPr>
              <a:t>])</a:t>
            </a:r>
            <a:endParaRPr lang="en-US" sz="32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86360"/>
          <a:ext cx="91440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7.1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7.2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7.5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[HCO</a:t>
                      </a:r>
                      <a:r>
                        <a:rPr lang="en-US" sz="2400" baseline="-25000" dirty="0" smtClean="0"/>
                        <a:t>3</a:t>
                      </a:r>
                      <a:r>
                        <a:rPr lang="en-US" sz="2400" baseline="30000" dirty="0" smtClean="0"/>
                        <a:t>-</a:t>
                      </a:r>
                      <a:r>
                        <a:rPr lang="en-US" sz="2400" dirty="0" smtClean="0"/>
                        <a:t>] </a:t>
                      </a:r>
                      <a:r>
                        <a:rPr lang="en-US" sz="2400" dirty="0" err="1" smtClean="0"/>
                        <a:t>mmol</a:t>
                      </a:r>
                      <a:r>
                        <a:rPr lang="en-US" sz="2400" dirty="0" smtClean="0"/>
                        <a:t>/L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38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PaCO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dirty="0" smtClean="0"/>
                        <a:t> (mm Hg)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3124200"/>
            <a:ext cx="45191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pH(A</a:t>
            </a:r>
            <a:r>
              <a:rPr lang="en-US" sz="2800" dirty="0" smtClean="0"/>
              <a:t>)= 6.1 +Log(25/40x0.03)</a:t>
            </a:r>
          </a:p>
          <a:p>
            <a:r>
              <a:rPr lang="en-US" sz="2800" dirty="0" smtClean="0"/>
              <a:t>=6.1 +log(20.8) = 6.1 +1.3=7.4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64946" y="533400"/>
            <a:ext cx="574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7.4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4876800"/>
            <a:ext cx="77060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Why is PaCO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multiplied by 0.03 </a:t>
            </a:r>
            <a:r>
              <a:rPr lang="en-US" sz="2800" dirty="0" err="1" smtClean="0"/>
              <a:t>mmol/(Lxmm</a:t>
            </a:r>
            <a:r>
              <a:rPr lang="en-US" sz="2800" dirty="0" smtClean="0"/>
              <a:t> Hg)?</a:t>
            </a:r>
          </a:p>
          <a:p>
            <a:endParaRPr lang="en-US" sz="2800" dirty="0" smtClean="0"/>
          </a:p>
          <a:p>
            <a:r>
              <a:rPr lang="en-US" sz="2800" dirty="0" smtClean="0"/>
              <a:t>At normal pH what is the ratio of [HCO</a:t>
            </a:r>
            <a:r>
              <a:rPr lang="en-US" sz="2800" baseline="-25000" dirty="0" smtClean="0"/>
              <a:t>3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]/[CO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86360"/>
          <a:ext cx="91440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7.4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7.1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7.2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7.5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[HCO</a:t>
                      </a:r>
                      <a:r>
                        <a:rPr lang="en-US" sz="2400" baseline="-25000" dirty="0" smtClean="0"/>
                        <a:t>3</a:t>
                      </a:r>
                      <a:r>
                        <a:rPr lang="en-US" sz="2400" baseline="30000" dirty="0" smtClean="0"/>
                        <a:t>-</a:t>
                      </a:r>
                      <a:r>
                        <a:rPr lang="en-US" sz="2400" dirty="0" smtClean="0"/>
                        <a:t>] </a:t>
                      </a:r>
                      <a:r>
                        <a:rPr lang="en-US" sz="2400" dirty="0" err="1" smtClean="0"/>
                        <a:t>mmol</a:t>
                      </a:r>
                      <a:r>
                        <a:rPr lang="en-US" sz="2400" dirty="0" smtClean="0"/>
                        <a:t>/L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38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PaCO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dirty="0" smtClean="0"/>
                        <a:t> (mm Hg)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3124200"/>
            <a:ext cx="8756122" cy="3108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PaCO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(B)=?</a:t>
            </a:r>
          </a:p>
          <a:p>
            <a:endParaRPr lang="en-US" sz="2800" dirty="0" smtClean="0"/>
          </a:p>
          <a:p>
            <a:r>
              <a:rPr lang="en-US" sz="2800" dirty="0" smtClean="0"/>
              <a:t>pH = </a:t>
            </a:r>
            <a:r>
              <a:rPr lang="en-US" sz="2800" dirty="0" err="1" smtClean="0"/>
              <a:t>pKa</a:t>
            </a:r>
            <a:r>
              <a:rPr lang="en-US" sz="2800" dirty="0" smtClean="0"/>
              <a:t> + Log([HCO3-]/PaCO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x0.03)</a:t>
            </a:r>
          </a:p>
          <a:p>
            <a:endParaRPr lang="en-US" sz="2800" dirty="0" smtClean="0"/>
          </a:p>
          <a:p>
            <a:r>
              <a:rPr lang="en-US" sz="2800" dirty="0" smtClean="0"/>
              <a:t>Thus, PaCO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=[HCO</a:t>
            </a:r>
            <a:r>
              <a:rPr lang="en-US" sz="2800" baseline="-25000" dirty="0" smtClean="0"/>
              <a:t>3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]/(0.03x10^(pH-pKa)), pH-</a:t>
            </a:r>
            <a:r>
              <a:rPr lang="en-US" sz="2800" dirty="0" err="1" smtClean="0"/>
              <a:t>pKa</a:t>
            </a:r>
            <a:r>
              <a:rPr lang="en-US" sz="2800" dirty="0" smtClean="0"/>
              <a:t> =7.5-6.1</a:t>
            </a:r>
          </a:p>
          <a:p>
            <a:endParaRPr lang="en-US" sz="2800" dirty="0" smtClean="0"/>
          </a:p>
          <a:p>
            <a:r>
              <a:rPr lang="en-US" sz="2800" dirty="0" smtClean="0"/>
              <a:t>PaCO</a:t>
            </a:r>
            <a:r>
              <a:rPr lang="en-US" sz="2800" baseline="-25000" dirty="0" smtClean="0"/>
              <a:t>2 </a:t>
            </a:r>
            <a:r>
              <a:rPr lang="en-US" sz="2800" dirty="0" smtClean="0"/>
              <a:t>=6/(0.03x10^1.4) =6/0.75=8.0</a:t>
            </a:r>
          </a:p>
          <a:p>
            <a:endParaRPr lang="en-US" sz="2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657600" y="20574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8.0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86360"/>
          <a:ext cx="91440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7.4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7.1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7.2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7.5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[HCO</a:t>
                      </a:r>
                      <a:r>
                        <a:rPr lang="en-US" sz="2400" baseline="-25000" dirty="0" smtClean="0"/>
                        <a:t>3</a:t>
                      </a:r>
                      <a:r>
                        <a:rPr lang="en-US" sz="2400" baseline="30000" dirty="0" smtClean="0"/>
                        <a:t>-</a:t>
                      </a:r>
                      <a:r>
                        <a:rPr lang="en-US" sz="2400" dirty="0" smtClean="0"/>
                        <a:t>] </a:t>
                      </a:r>
                      <a:r>
                        <a:rPr lang="en-US" sz="2400" dirty="0" err="1" smtClean="0"/>
                        <a:t>mmol</a:t>
                      </a:r>
                      <a:r>
                        <a:rPr lang="en-US" sz="2400" dirty="0" smtClean="0"/>
                        <a:t>/L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38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PaCO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dirty="0" smtClean="0"/>
                        <a:t> (mm Hg)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8.0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3124200"/>
            <a:ext cx="6463878" cy="3108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[HCO</a:t>
            </a:r>
            <a:r>
              <a:rPr lang="en-US" sz="2800" baseline="-25000" dirty="0" smtClean="0"/>
              <a:t>3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] (B)=?</a:t>
            </a:r>
          </a:p>
          <a:p>
            <a:endParaRPr lang="en-US" sz="2800" dirty="0" smtClean="0"/>
          </a:p>
          <a:p>
            <a:r>
              <a:rPr lang="en-US" sz="2800" dirty="0" smtClean="0"/>
              <a:t>pH = </a:t>
            </a:r>
            <a:r>
              <a:rPr lang="en-US" sz="2800" dirty="0" err="1" smtClean="0"/>
              <a:t>pKa</a:t>
            </a:r>
            <a:r>
              <a:rPr lang="en-US" sz="2800" dirty="0" smtClean="0"/>
              <a:t> + Log([HCO3-]/PaCO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x0.03)</a:t>
            </a:r>
          </a:p>
          <a:p>
            <a:endParaRPr lang="en-US" sz="2800" dirty="0" smtClean="0"/>
          </a:p>
          <a:p>
            <a:r>
              <a:rPr lang="en-US" sz="2800" dirty="0" smtClean="0"/>
              <a:t>Thus, [HCO</a:t>
            </a:r>
            <a:r>
              <a:rPr lang="en-US" sz="2800" baseline="-25000" dirty="0" smtClean="0"/>
              <a:t>3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]=(PaCO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x0.03x10^(pH-pKa))</a:t>
            </a:r>
          </a:p>
          <a:p>
            <a:endParaRPr lang="en-US" sz="2800" dirty="0" smtClean="0"/>
          </a:p>
          <a:p>
            <a:r>
              <a:rPr lang="en-US" sz="2800" dirty="0" smtClean="0"/>
              <a:t>[HCO</a:t>
            </a:r>
            <a:r>
              <a:rPr lang="en-US" sz="2800" baseline="-25000" dirty="0" smtClean="0"/>
              <a:t>3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]=(80x0.03x10^(7.1-6.1))=80X0.3=24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6800" y="1219200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24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86360"/>
          <a:ext cx="91440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7.4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7.1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7.2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7.5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[HCO</a:t>
                      </a:r>
                      <a:r>
                        <a:rPr lang="en-US" sz="2400" baseline="-25000" dirty="0" smtClean="0"/>
                        <a:t>3</a:t>
                      </a:r>
                      <a:r>
                        <a:rPr lang="en-US" sz="2400" baseline="30000" dirty="0" smtClean="0"/>
                        <a:t>-</a:t>
                      </a:r>
                      <a:r>
                        <a:rPr lang="en-US" sz="2400" dirty="0" smtClean="0"/>
                        <a:t>] </a:t>
                      </a:r>
                      <a:r>
                        <a:rPr lang="en-US" sz="2400" dirty="0" err="1" smtClean="0"/>
                        <a:t>mmol</a:t>
                      </a:r>
                      <a:r>
                        <a:rPr lang="en-US" sz="2400" dirty="0" smtClean="0"/>
                        <a:t>/L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38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PaCO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dirty="0" smtClean="0"/>
                        <a:t> (mm Hg)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8.0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0627" y="3103602"/>
            <a:ext cx="7542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1) Who has metabolic acidosis (i.e. uncontrolled diabetes)?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3810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D, compensated with hyperventilation (lower than normal P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0627" y="4640997"/>
            <a:ext cx="7891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400" dirty="0" smtClean="0"/>
              <a:t>Who has respiratory alkalosis (i.e. high elevation climber)?</a:t>
            </a:r>
          </a:p>
          <a:p>
            <a:pPr marL="457200" indent="-457200"/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14931" y="54864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 (low P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), compensated with higher excretion of bicarbonate (lower than normal [HCO</a:t>
            </a:r>
            <a:r>
              <a:rPr lang="en-US" sz="2400" baseline="-25000" dirty="0" smtClean="0"/>
              <a:t>3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])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86360"/>
          <a:ext cx="91440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7.4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7.1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7.2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7.5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[HCO</a:t>
                      </a:r>
                      <a:r>
                        <a:rPr lang="en-US" sz="2400" baseline="-25000" dirty="0" smtClean="0"/>
                        <a:t>3</a:t>
                      </a:r>
                      <a:r>
                        <a:rPr lang="en-US" sz="2400" baseline="30000" dirty="0" smtClean="0"/>
                        <a:t>-</a:t>
                      </a:r>
                      <a:r>
                        <a:rPr lang="en-US" sz="2400" dirty="0" smtClean="0"/>
                        <a:t>] </a:t>
                      </a:r>
                      <a:r>
                        <a:rPr lang="en-US" sz="2400" dirty="0" err="1" smtClean="0"/>
                        <a:t>mmol</a:t>
                      </a:r>
                      <a:r>
                        <a:rPr lang="en-US" sz="2400" dirty="0" smtClean="0"/>
                        <a:t>/L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38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PaCO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dirty="0" smtClean="0"/>
                        <a:t> (mm Hg)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8.0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3089701"/>
            <a:ext cx="66031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Who has metabolic alkalosis (due to e.g. vomiting)?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3810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E, compensated with hypoventilation (higher than normal P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953000"/>
            <a:ext cx="748834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Who has respiratory acidosis (person poisoned by curare)?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5737829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 (high PCO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), compensated with retention of bicarbonate (high </a:t>
            </a:r>
            <a:r>
              <a:rPr lang="en-US" sz="2400" dirty="0" err="1" smtClean="0"/>
              <a:t>bicarb</a:t>
            </a:r>
            <a:r>
              <a:rPr lang="en-US" sz="2400" dirty="0" smtClean="0"/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For those that want more pH…..In reality…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We talk about [H</a:t>
            </a:r>
            <a:r>
              <a:rPr lang="en-US" baseline="30000" dirty="0" smtClean="0">
                <a:latin typeface="Comic Sans MS"/>
                <a:cs typeface="Comic Sans MS"/>
              </a:rPr>
              <a:t>+</a:t>
            </a:r>
            <a:r>
              <a:rPr lang="en-US" dirty="0" smtClean="0">
                <a:latin typeface="Comic Sans MS"/>
                <a:cs typeface="Comic Sans MS"/>
              </a:rPr>
              <a:t>] in aqueous solution, but…..</a:t>
            </a:r>
          </a:p>
          <a:p>
            <a:endParaRPr lang="en-US" dirty="0" smtClean="0">
              <a:latin typeface="Comic Sans MS"/>
              <a:cs typeface="Comic Sans MS"/>
            </a:endParaRPr>
          </a:p>
          <a:p>
            <a:pPr>
              <a:buNone/>
            </a:pPr>
            <a:r>
              <a:rPr lang="en-US" dirty="0" err="1" smtClean="0">
                <a:latin typeface="Comic Sans MS"/>
                <a:cs typeface="Comic Sans MS"/>
              </a:rPr>
              <a:t>HCl(aq</a:t>
            </a:r>
            <a:r>
              <a:rPr lang="en-US" dirty="0" smtClean="0">
                <a:latin typeface="Comic Sans MS"/>
                <a:cs typeface="Comic Sans MS"/>
              </a:rPr>
              <a:t>) + H</a:t>
            </a:r>
            <a:r>
              <a:rPr lang="en-US" baseline="-25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O(liq)------&gt; </a:t>
            </a:r>
            <a:r>
              <a:rPr lang="en-US" dirty="0" err="1" smtClean="0">
                <a:latin typeface="Comic Sans MS"/>
                <a:cs typeface="Comic Sans MS"/>
              </a:rPr>
              <a:t>Cl</a:t>
            </a:r>
            <a:r>
              <a:rPr lang="en-US" baseline="30000" dirty="0" err="1" smtClean="0">
                <a:latin typeface="Comic Sans MS"/>
                <a:cs typeface="Comic Sans MS"/>
              </a:rPr>
              <a:t>-</a:t>
            </a:r>
            <a:r>
              <a:rPr lang="en-US" dirty="0" err="1" smtClean="0">
                <a:latin typeface="Comic Sans MS"/>
                <a:cs typeface="Comic Sans MS"/>
              </a:rPr>
              <a:t>(aq</a:t>
            </a:r>
            <a:r>
              <a:rPr lang="en-US" dirty="0" smtClean="0">
                <a:latin typeface="Comic Sans MS"/>
                <a:cs typeface="Comic Sans MS"/>
              </a:rPr>
              <a:t>) + H</a:t>
            </a:r>
            <a:r>
              <a:rPr lang="en-US" baseline="-25000" dirty="0" smtClean="0">
                <a:latin typeface="Comic Sans MS"/>
                <a:cs typeface="Comic Sans MS"/>
              </a:rPr>
              <a:t>3</a:t>
            </a:r>
            <a:r>
              <a:rPr lang="en-US" dirty="0" smtClean="0">
                <a:latin typeface="Comic Sans MS"/>
                <a:cs typeface="Comic Sans MS"/>
              </a:rPr>
              <a:t>O</a:t>
            </a:r>
            <a:r>
              <a:rPr lang="en-US" baseline="30000" dirty="0" smtClean="0">
                <a:latin typeface="Comic Sans MS"/>
                <a:cs typeface="Comic Sans MS"/>
              </a:rPr>
              <a:t>+</a:t>
            </a:r>
            <a:r>
              <a:rPr lang="en-US" dirty="0" smtClean="0">
                <a:latin typeface="Comic Sans MS"/>
                <a:cs typeface="Comic Sans MS"/>
              </a:rPr>
              <a:t>(aq)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4" name="Picture 3" descr="hydroni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924300"/>
            <a:ext cx="3657600" cy="2933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02023" y="4419600"/>
            <a:ext cx="5741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We will use [H</a:t>
            </a:r>
            <a:r>
              <a:rPr lang="en-US" sz="2400" baseline="30000" dirty="0" smtClean="0">
                <a:latin typeface="Comic Sans MS"/>
                <a:cs typeface="Comic Sans MS"/>
              </a:rPr>
              <a:t>+</a:t>
            </a:r>
            <a:r>
              <a:rPr lang="en-US" sz="2400" dirty="0" smtClean="0">
                <a:latin typeface="Comic Sans MS"/>
                <a:cs typeface="Comic Sans MS"/>
              </a:rPr>
              <a:t>] as shorthand for H</a:t>
            </a:r>
            <a:r>
              <a:rPr lang="en-US" sz="2400" baseline="-25000" dirty="0" smtClean="0">
                <a:latin typeface="Comic Sans MS"/>
                <a:cs typeface="Comic Sans MS"/>
              </a:rPr>
              <a:t>3</a:t>
            </a:r>
            <a:r>
              <a:rPr lang="en-US" sz="2400" dirty="0" smtClean="0">
                <a:latin typeface="Comic Sans MS"/>
                <a:cs typeface="Comic Sans MS"/>
              </a:rPr>
              <a:t>O</a:t>
            </a:r>
            <a:r>
              <a:rPr lang="en-US" baseline="30000" dirty="0" smtClean="0">
                <a:latin typeface="Comic Sans MS"/>
                <a:cs typeface="Comic Sans MS"/>
              </a:rPr>
              <a:t>+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372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4525963"/>
          </a:xfrm>
        </p:spPr>
        <p:txBody>
          <a:bodyPr>
            <a:normAutofit fontScale="25000" lnSpcReduction="20000"/>
          </a:bodyPr>
          <a:lstStyle/>
          <a:p>
            <a:pPr marL="3175" indent="-3175">
              <a:buNone/>
            </a:pPr>
            <a:r>
              <a:rPr lang="en-US" sz="8000" dirty="0" smtClean="0">
                <a:latin typeface="Comic Sans MS"/>
                <a:cs typeface="Comic Sans MS"/>
              </a:rPr>
              <a:t>Pure water contains a small number of </a:t>
            </a:r>
            <a:r>
              <a:rPr lang="en-US" sz="8000" dirty="0" err="1" smtClean="0">
                <a:latin typeface="Comic Sans MS"/>
                <a:cs typeface="Comic Sans MS"/>
              </a:rPr>
              <a:t>hydronium</a:t>
            </a:r>
            <a:r>
              <a:rPr lang="en-US" sz="8000" dirty="0" smtClean="0">
                <a:latin typeface="Comic Sans MS"/>
                <a:cs typeface="Comic Sans MS"/>
              </a:rPr>
              <a:t> ions (H</a:t>
            </a:r>
            <a:r>
              <a:rPr lang="en-US" sz="8000" baseline="-25000" dirty="0" smtClean="0">
                <a:latin typeface="Comic Sans MS"/>
                <a:cs typeface="Comic Sans MS"/>
              </a:rPr>
              <a:t>3</a:t>
            </a:r>
            <a:r>
              <a:rPr lang="en-US" sz="8000" dirty="0" smtClean="0">
                <a:latin typeface="Comic Sans MS"/>
                <a:cs typeface="Comic Sans MS"/>
              </a:rPr>
              <a:t>O</a:t>
            </a:r>
            <a:r>
              <a:rPr lang="en-US" sz="8000" baseline="30000" dirty="0" smtClean="0">
                <a:latin typeface="Comic Sans MS"/>
                <a:cs typeface="Comic Sans MS"/>
              </a:rPr>
              <a:t>+</a:t>
            </a:r>
            <a:r>
              <a:rPr lang="en-US" sz="8000" dirty="0" smtClean="0">
                <a:latin typeface="Comic Sans MS"/>
                <a:cs typeface="Comic Sans MS"/>
              </a:rPr>
              <a:t>) and hydroxide ions (OH</a:t>
            </a:r>
            <a:r>
              <a:rPr lang="en-US" sz="8000" baseline="30000" dirty="0" smtClean="0">
                <a:latin typeface="Comic Sans MS"/>
                <a:cs typeface="Comic Sans MS"/>
              </a:rPr>
              <a:t>-</a:t>
            </a:r>
            <a:r>
              <a:rPr lang="en-US" sz="8000" dirty="0" smtClean="0">
                <a:latin typeface="Comic Sans MS"/>
                <a:cs typeface="Comic Sans MS"/>
              </a:rPr>
              <a:t>) which arise from the equilibrium:</a:t>
            </a:r>
          </a:p>
          <a:p>
            <a:pPr marL="3175" indent="-3175"/>
            <a:endParaRPr lang="en-US" sz="8000" dirty="0" smtClean="0">
              <a:latin typeface="Comic Sans MS"/>
              <a:cs typeface="Comic Sans MS"/>
            </a:endParaRPr>
          </a:p>
          <a:p>
            <a:pPr marL="3175" indent="-3175">
              <a:buNone/>
            </a:pPr>
            <a:r>
              <a:rPr lang="en-US" sz="8000" dirty="0" smtClean="0">
                <a:latin typeface="Comic Sans MS"/>
                <a:cs typeface="Comic Sans MS"/>
              </a:rPr>
              <a:t>H</a:t>
            </a:r>
            <a:r>
              <a:rPr lang="en-US" sz="8000" baseline="-25000" dirty="0" smtClean="0">
                <a:latin typeface="Comic Sans MS"/>
                <a:cs typeface="Comic Sans MS"/>
              </a:rPr>
              <a:t>2</a:t>
            </a:r>
            <a:r>
              <a:rPr lang="en-US" sz="8000" dirty="0" smtClean="0">
                <a:latin typeface="Comic Sans MS"/>
                <a:cs typeface="Comic Sans MS"/>
              </a:rPr>
              <a:t>O + H</a:t>
            </a:r>
            <a:r>
              <a:rPr lang="en-US" sz="8000" baseline="-25000" dirty="0" smtClean="0">
                <a:latin typeface="Comic Sans MS"/>
                <a:cs typeface="Comic Sans MS"/>
              </a:rPr>
              <a:t>2</a:t>
            </a:r>
            <a:r>
              <a:rPr lang="en-US" sz="8000" dirty="0" smtClean="0">
                <a:latin typeface="Comic Sans MS"/>
                <a:cs typeface="Comic Sans MS"/>
              </a:rPr>
              <a:t>O------</a:t>
            </a:r>
            <a:r>
              <a:rPr lang="en-US" sz="8000" dirty="0" smtClean="0">
                <a:latin typeface="Comic Sans MS"/>
                <a:cs typeface="Comic Sans MS"/>
                <a:sym typeface="Wingdings"/>
              </a:rPr>
              <a:t>&gt; H</a:t>
            </a:r>
            <a:r>
              <a:rPr lang="en-US" sz="8000" baseline="-25000" dirty="0" smtClean="0">
                <a:latin typeface="Comic Sans MS"/>
                <a:cs typeface="Comic Sans MS"/>
                <a:sym typeface="Wingdings"/>
              </a:rPr>
              <a:t>3</a:t>
            </a:r>
            <a:r>
              <a:rPr lang="en-US" sz="8000" dirty="0" smtClean="0">
                <a:latin typeface="Comic Sans MS"/>
                <a:cs typeface="Comic Sans MS"/>
                <a:sym typeface="Wingdings"/>
              </a:rPr>
              <a:t>O</a:t>
            </a:r>
            <a:r>
              <a:rPr lang="en-US" sz="8000" baseline="30000" dirty="0" smtClean="0">
                <a:latin typeface="Comic Sans MS"/>
                <a:cs typeface="Comic Sans MS"/>
                <a:sym typeface="Wingdings"/>
              </a:rPr>
              <a:t>+</a:t>
            </a:r>
            <a:r>
              <a:rPr lang="en-US" sz="8000" dirty="0" smtClean="0">
                <a:latin typeface="Comic Sans MS"/>
                <a:cs typeface="Comic Sans MS"/>
                <a:sym typeface="Wingdings"/>
              </a:rPr>
              <a:t> + OH</a:t>
            </a:r>
            <a:r>
              <a:rPr lang="en-US" sz="8000" baseline="30000" dirty="0" smtClean="0">
                <a:latin typeface="Comic Sans MS"/>
                <a:cs typeface="Comic Sans MS"/>
                <a:sym typeface="Wingdings"/>
              </a:rPr>
              <a:t>-</a:t>
            </a:r>
            <a:endParaRPr lang="en-US" sz="8000" dirty="0" smtClean="0">
              <a:latin typeface="Comic Sans MS"/>
              <a:cs typeface="Comic Sans MS"/>
              <a:sym typeface="Wingdings"/>
            </a:endParaRPr>
          </a:p>
          <a:p>
            <a:pPr marL="3175" indent="-3175">
              <a:buNone/>
            </a:pPr>
            <a:endParaRPr lang="en-US" sz="8000" dirty="0" smtClean="0">
              <a:latin typeface="Comic Sans MS"/>
              <a:cs typeface="Comic Sans MS"/>
              <a:sym typeface="Wingdings"/>
            </a:endParaRPr>
          </a:p>
          <a:p>
            <a:pPr marL="3175" indent="-3175">
              <a:buNone/>
            </a:pPr>
            <a:r>
              <a:rPr lang="en-US" sz="8000" dirty="0" smtClean="0">
                <a:latin typeface="Comic Sans MS"/>
                <a:cs typeface="Comic Sans MS"/>
                <a:sym typeface="Wingdings"/>
              </a:rPr>
              <a:t>The equilibrium constant </a:t>
            </a:r>
            <a:r>
              <a:rPr lang="en-US" sz="8000" dirty="0" err="1" smtClean="0">
                <a:latin typeface="Comic Sans MS"/>
                <a:cs typeface="Comic Sans MS"/>
                <a:sym typeface="Wingdings"/>
              </a:rPr>
              <a:t>K</a:t>
            </a:r>
            <a:r>
              <a:rPr lang="en-US" sz="8000" baseline="-25000" dirty="0" err="1" smtClean="0">
                <a:latin typeface="Comic Sans MS"/>
                <a:cs typeface="Comic Sans MS"/>
                <a:sym typeface="Wingdings"/>
              </a:rPr>
              <a:t>w</a:t>
            </a:r>
            <a:r>
              <a:rPr lang="en-US" sz="8000" dirty="0" smtClean="0">
                <a:latin typeface="Comic Sans MS"/>
                <a:cs typeface="Comic Sans MS"/>
                <a:sym typeface="Wingdings"/>
              </a:rPr>
              <a:t> of this equilibrium is</a:t>
            </a:r>
          </a:p>
          <a:p>
            <a:pPr marL="3175" indent="-3175">
              <a:buNone/>
            </a:pPr>
            <a:endParaRPr lang="en-US" sz="8000" dirty="0" smtClean="0">
              <a:latin typeface="Comic Sans MS"/>
              <a:cs typeface="Comic Sans MS"/>
              <a:sym typeface="Wingdings"/>
            </a:endParaRPr>
          </a:p>
          <a:p>
            <a:pPr marL="3175" indent="-3175">
              <a:buNone/>
            </a:pPr>
            <a:r>
              <a:rPr lang="en-US" sz="8000" dirty="0" err="1" smtClean="0">
                <a:latin typeface="Comic Sans MS"/>
                <a:cs typeface="Comic Sans MS"/>
                <a:sym typeface="Wingdings"/>
              </a:rPr>
              <a:t>K</a:t>
            </a:r>
            <a:r>
              <a:rPr lang="en-US" sz="8000" baseline="-25000" dirty="0" err="1" smtClean="0">
                <a:latin typeface="Comic Sans MS"/>
                <a:cs typeface="Comic Sans MS"/>
                <a:sym typeface="Wingdings"/>
              </a:rPr>
              <a:t>w</a:t>
            </a:r>
            <a:r>
              <a:rPr lang="en-US" sz="8000" dirty="0" smtClean="0">
                <a:latin typeface="Comic Sans MS"/>
                <a:cs typeface="Comic Sans MS"/>
                <a:sym typeface="Wingdings"/>
              </a:rPr>
              <a:t> = ([H</a:t>
            </a:r>
            <a:r>
              <a:rPr lang="en-US" sz="8000" baseline="-25000" dirty="0" smtClean="0">
                <a:latin typeface="Comic Sans MS"/>
                <a:cs typeface="Comic Sans MS"/>
                <a:sym typeface="Wingdings"/>
              </a:rPr>
              <a:t>3</a:t>
            </a:r>
            <a:r>
              <a:rPr lang="en-US" sz="8000" dirty="0" smtClean="0">
                <a:latin typeface="Comic Sans MS"/>
                <a:cs typeface="Comic Sans MS"/>
                <a:sym typeface="Wingdings"/>
              </a:rPr>
              <a:t>O</a:t>
            </a:r>
            <a:r>
              <a:rPr lang="en-US" sz="8000" baseline="30000" dirty="0" smtClean="0">
                <a:latin typeface="Comic Sans MS"/>
                <a:cs typeface="Comic Sans MS"/>
                <a:sym typeface="Wingdings"/>
              </a:rPr>
              <a:t>+</a:t>
            </a:r>
            <a:r>
              <a:rPr lang="en-US" sz="8000" dirty="0" smtClean="0">
                <a:latin typeface="Comic Sans MS"/>
                <a:cs typeface="Comic Sans MS"/>
                <a:sym typeface="Wingdings"/>
              </a:rPr>
              <a:t>][OH</a:t>
            </a:r>
            <a:r>
              <a:rPr lang="en-US" sz="8000" baseline="30000" dirty="0" smtClean="0">
                <a:latin typeface="Comic Sans MS"/>
                <a:cs typeface="Comic Sans MS"/>
                <a:sym typeface="Wingdings"/>
              </a:rPr>
              <a:t>-</a:t>
            </a:r>
            <a:r>
              <a:rPr lang="en-US" sz="8000" dirty="0" smtClean="0">
                <a:latin typeface="Comic Sans MS"/>
                <a:cs typeface="Comic Sans MS"/>
                <a:sym typeface="Wingdings"/>
              </a:rPr>
              <a:t>]) = 10</a:t>
            </a:r>
            <a:r>
              <a:rPr lang="en-US" sz="8000" baseline="30000" dirty="0" smtClean="0">
                <a:latin typeface="Comic Sans MS"/>
                <a:cs typeface="Comic Sans MS"/>
                <a:sym typeface="Wingdings"/>
              </a:rPr>
              <a:t>-14 </a:t>
            </a:r>
            <a:r>
              <a:rPr lang="en-US" sz="8000" dirty="0" smtClean="0">
                <a:latin typeface="Comic Sans MS"/>
                <a:cs typeface="Comic Sans MS"/>
                <a:sym typeface="Wingdings"/>
              </a:rPr>
              <a:t>M</a:t>
            </a:r>
            <a:r>
              <a:rPr lang="en-US" sz="8000" baseline="30000" dirty="0" smtClean="0">
                <a:latin typeface="Comic Sans MS"/>
                <a:cs typeface="Comic Sans MS"/>
                <a:sym typeface="Wingdings"/>
              </a:rPr>
              <a:t>2     </a:t>
            </a:r>
            <a:r>
              <a:rPr lang="en-US" sz="8000" dirty="0" smtClean="0">
                <a:latin typeface="Comic Sans MS"/>
                <a:cs typeface="Comic Sans MS"/>
                <a:sym typeface="Wingdings"/>
              </a:rPr>
              <a:t>(really, really low in pure water, [H</a:t>
            </a:r>
            <a:r>
              <a:rPr lang="en-US" sz="8000" baseline="-25000" dirty="0" smtClean="0">
                <a:latin typeface="Comic Sans MS"/>
                <a:cs typeface="Comic Sans MS"/>
                <a:sym typeface="Wingdings"/>
              </a:rPr>
              <a:t>2</a:t>
            </a:r>
            <a:r>
              <a:rPr lang="en-US" sz="8000" dirty="0" smtClean="0">
                <a:latin typeface="Comic Sans MS"/>
                <a:cs typeface="Comic Sans MS"/>
                <a:sym typeface="Wingdings"/>
              </a:rPr>
              <a:t>O]≈ 1 M)</a:t>
            </a:r>
            <a:endParaRPr lang="en-US" sz="8000" baseline="30000" dirty="0" smtClean="0">
              <a:latin typeface="Comic Sans MS"/>
              <a:cs typeface="Comic Sans MS"/>
              <a:sym typeface="Wingdings"/>
            </a:endParaRPr>
          </a:p>
          <a:p>
            <a:pPr marL="3175" indent="-3175">
              <a:buNone/>
            </a:pPr>
            <a:endParaRPr lang="en-US" sz="8000" baseline="30000" dirty="0" smtClean="0">
              <a:latin typeface="Comic Sans MS"/>
              <a:cs typeface="Comic Sans MS"/>
              <a:sym typeface="Wingdings"/>
            </a:endParaRPr>
          </a:p>
          <a:p>
            <a:pPr marL="3175" indent="-3175">
              <a:buNone/>
            </a:pPr>
            <a:r>
              <a:rPr lang="en-US" sz="8000" dirty="0" smtClean="0">
                <a:latin typeface="Comic Sans MS"/>
                <a:cs typeface="Comic Sans MS"/>
                <a:sym typeface="Wingdings"/>
              </a:rPr>
              <a:t>Because</a:t>
            </a:r>
          </a:p>
          <a:p>
            <a:pPr marL="3175" indent="-3175">
              <a:buNone/>
            </a:pPr>
            <a:r>
              <a:rPr lang="en-US" sz="8000" dirty="0" smtClean="0">
                <a:latin typeface="Comic Sans MS"/>
                <a:cs typeface="Comic Sans MS"/>
                <a:sym typeface="Wingdings"/>
              </a:rPr>
              <a:t>[H</a:t>
            </a:r>
            <a:r>
              <a:rPr lang="en-US" sz="8000" baseline="-25000" dirty="0" smtClean="0">
                <a:latin typeface="Comic Sans MS"/>
                <a:cs typeface="Comic Sans MS"/>
                <a:sym typeface="Wingdings"/>
              </a:rPr>
              <a:t>3</a:t>
            </a:r>
            <a:r>
              <a:rPr lang="en-US" sz="8000" dirty="0" smtClean="0">
                <a:latin typeface="Comic Sans MS"/>
                <a:cs typeface="Comic Sans MS"/>
                <a:sym typeface="Wingdings"/>
              </a:rPr>
              <a:t>O</a:t>
            </a:r>
            <a:r>
              <a:rPr lang="en-US" sz="8000" baseline="30000" dirty="0" smtClean="0">
                <a:latin typeface="Comic Sans MS"/>
                <a:cs typeface="Comic Sans MS"/>
                <a:sym typeface="Wingdings"/>
              </a:rPr>
              <a:t>+</a:t>
            </a:r>
            <a:r>
              <a:rPr lang="en-US" sz="8000" dirty="0" smtClean="0">
                <a:latin typeface="Comic Sans MS"/>
                <a:cs typeface="Comic Sans MS"/>
                <a:sym typeface="Wingdings"/>
              </a:rPr>
              <a:t>] = [OH</a:t>
            </a:r>
            <a:r>
              <a:rPr lang="en-US" sz="8000" baseline="30000" dirty="0" smtClean="0">
                <a:latin typeface="Comic Sans MS"/>
                <a:cs typeface="Comic Sans MS"/>
                <a:sym typeface="Wingdings"/>
              </a:rPr>
              <a:t>-</a:t>
            </a:r>
            <a:r>
              <a:rPr lang="en-US" sz="8000" dirty="0" smtClean="0">
                <a:latin typeface="Comic Sans MS"/>
                <a:cs typeface="Comic Sans MS"/>
                <a:sym typeface="Wingdings"/>
              </a:rPr>
              <a:t>]</a:t>
            </a:r>
          </a:p>
          <a:p>
            <a:pPr marL="3175" indent="-3175">
              <a:buNone/>
            </a:pPr>
            <a:endParaRPr lang="en-US" sz="8000" dirty="0" smtClean="0">
              <a:latin typeface="Comic Sans MS"/>
              <a:cs typeface="Comic Sans MS"/>
              <a:sym typeface="Wingdings"/>
            </a:endParaRPr>
          </a:p>
          <a:p>
            <a:pPr marL="3175" indent="-3175">
              <a:buNone/>
            </a:pPr>
            <a:r>
              <a:rPr lang="en-US" sz="8000" dirty="0" smtClean="0">
                <a:latin typeface="Comic Sans MS"/>
                <a:cs typeface="Comic Sans MS"/>
                <a:sym typeface="Wingdings"/>
              </a:rPr>
              <a:t>[H</a:t>
            </a:r>
            <a:r>
              <a:rPr lang="en-US" sz="8000" baseline="-25000" dirty="0" smtClean="0">
                <a:latin typeface="Comic Sans MS"/>
                <a:cs typeface="Comic Sans MS"/>
                <a:sym typeface="Wingdings"/>
              </a:rPr>
              <a:t>3</a:t>
            </a:r>
            <a:r>
              <a:rPr lang="en-US" sz="8000" dirty="0" smtClean="0">
                <a:latin typeface="Comic Sans MS"/>
                <a:cs typeface="Comic Sans MS"/>
                <a:sym typeface="Wingdings"/>
              </a:rPr>
              <a:t>O</a:t>
            </a:r>
            <a:r>
              <a:rPr lang="en-US" sz="8000" baseline="30000" dirty="0" smtClean="0">
                <a:latin typeface="Comic Sans MS"/>
                <a:cs typeface="Comic Sans MS"/>
                <a:sym typeface="Wingdings"/>
              </a:rPr>
              <a:t>+</a:t>
            </a:r>
            <a:r>
              <a:rPr lang="en-US" sz="8000" dirty="0" smtClean="0">
                <a:latin typeface="Comic Sans MS"/>
                <a:cs typeface="Comic Sans MS"/>
                <a:sym typeface="Wingdings"/>
              </a:rPr>
              <a:t>]</a:t>
            </a:r>
            <a:r>
              <a:rPr lang="en-US" sz="8000" baseline="30000" dirty="0" smtClean="0">
                <a:latin typeface="Comic Sans MS"/>
                <a:cs typeface="Comic Sans MS"/>
                <a:sym typeface="Wingdings"/>
              </a:rPr>
              <a:t>2</a:t>
            </a:r>
            <a:r>
              <a:rPr lang="en-US" sz="8000" dirty="0" smtClean="0">
                <a:latin typeface="Comic Sans MS"/>
                <a:cs typeface="Comic Sans MS"/>
                <a:sym typeface="Wingdings"/>
              </a:rPr>
              <a:t> = 10</a:t>
            </a:r>
            <a:r>
              <a:rPr lang="en-US" sz="8000" baseline="30000" dirty="0" smtClean="0">
                <a:latin typeface="Comic Sans MS"/>
                <a:cs typeface="Comic Sans MS"/>
                <a:sym typeface="Wingdings"/>
              </a:rPr>
              <a:t>-14 </a:t>
            </a:r>
            <a:r>
              <a:rPr lang="en-US" sz="8000" dirty="0" smtClean="0">
                <a:latin typeface="Comic Sans MS"/>
                <a:cs typeface="Comic Sans MS"/>
                <a:sym typeface="Wingdings"/>
              </a:rPr>
              <a:t>M</a:t>
            </a:r>
            <a:r>
              <a:rPr lang="en-US" sz="8000" baseline="30000" dirty="0" smtClean="0">
                <a:latin typeface="Comic Sans MS"/>
                <a:cs typeface="Comic Sans MS"/>
                <a:sym typeface="Wingdings"/>
              </a:rPr>
              <a:t>2 </a:t>
            </a:r>
          </a:p>
          <a:p>
            <a:pPr marL="3175" indent="-3175">
              <a:buNone/>
            </a:pPr>
            <a:r>
              <a:rPr lang="en-US" sz="8000" dirty="0" smtClean="0">
                <a:latin typeface="Comic Sans MS"/>
                <a:cs typeface="Comic Sans MS"/>
                <a:sym typeface="Wingdings"/>
              </a:rPr>
              <a:t>(I just substituted [H</a:t>
            </a:r>
            <a:r>
              <a:rPr lang="en-US" sz="8000" baseline="-25000" dirty="0" smtClean="0">
                <a:latin typeface="Comic Sans MS"/>
                <a:cs typeface="Comic Sans MS"/>
                <a:sym typeface="Wingdings"/>
              </a:rPr>
              <a:t>3</a:t>
            </a:r>
            <a:r>
              <a:rPr lang="en-US" sz="8000" dirty="0" smtClean="0">
                <a:latin typeface="Comic Sans MS"/>
                <a:cs typeface="Comic Sans MS"/>
                <a:sym typeface="Wingdings"/>
              </a:rPr>
              <a:t>O</a:t>
            </a:r>
            <a:r>
              <a:rPr lang="en-US" sz="8000" baseline="30000" dirty="0" smtClean="0">
                <a:latin typeface="Comic Sans MS"/>
                <a:cs typeface="Comic Sans MS"/>
                <a:sym typeface="Wingdings"/>
              </a:rPr>
              <a:t>+</a:t>
            </a:r>
            <a:r>
              <a:rPr lang="en-US" sz="8000" dirty="0" smtClean="0">
                <a:latin typeface="Comic Sans MS"/>
                <a:cs typeface="Comic Sans MS"/>
                <a:sym typeface="Wingdings"/>
              </a:rPr>
              <a:t>]  for [OH</a:t>
            </a:r>
            <a:r>
              <a:rPr lang="en-US" sz="8000" baseline="30000" dirty="0" smtClean="0">
                <a:latin typeface="Comic Sans MS"/>
                <a:cs typeface="Comic Sans MS"/>
                <a:sym typeface="Wingdings"/>
              </a:rPr>
              <a:t>-</a:t>
            </a:r>
            <a:r>
              <a:rPr lang="en-US" sz="8000" dirty="0" smtClean="0">
                <a:latin typeface="Comic Sans MS"/>
                <a:cs typeface="Comic Sans MS"/>
                <a:sym typeface="Wingdings"/>
              </a:rPr>
              <a:t>] in [H</a:t>
            </a:r>
            <a:r>
              <a:rPr lang="en-US" sz="8000" baseline="-25000" dirty="0" smtClean="0">
                <a:latin typeface="Comic Sans MS"/>
                <a:cs typeface="Comic Sans MS"/>
                <a:sym typeface="Wingdings"/>
              </a:rPr>
              <a:t>3</a:t>
            </a:r>
            <a:r>
              <a:rPr lang="en-US" sz="8000" dirty="0" smtClean="0">
                <a:latin typeface="Comic Sans MS"/>
                <a:cs typeface="Comic Sans MS"/>
                <a:sym typeface="Wingdings"/>
              </a:rPr>
              <a:t>O</a:t>
            </a:r>
            <a:r>
              <a:rPr lang="en-US" sz="8000" baseline="30000" dirty="0" smtClean="0">
                <a:latin typeface="Comic Sans MS"/>
                <a:cs typeface="Comic Sans MS"/>
                <a:sym typeface="Wingdings"/>
              </a:rPr>
              <a:t>+</a:t>
            </a:r>
            <a:r>
              <a:rPr lang="en-US" sz="8000" dirty="0" smtClean="0">
                <a:latin typeface="Comic Sans MS"/>
                <a:cs typeface="Comic Sans MS"/>
                <a:sym typeface="Wingdings"/>
              </a:rPr>
              <a:t>][OH</a:t>
            </a:r>
            <a:r>
              <a:rPr lang="en-US" sz="8000" baseline="30000" dirty="0" smtClean="0">
                <a:latin typeface="Comic Sans MS"/>
                <a:cs typeface="Comic Sans MS"/>
                <a:sym typeface="Wingdings"/>
              </a:rPr>
              <a:t>-</a:t>
            </a:r>
            <a:r>
              <a:rPr lang="en-US" sz="8000" dirty="0" smtClean="0">
                <a:latin typeface="Comic Sans MS"/>
                <a:cs typeface="Comic Sans MS"/>
                <a:sym typeface="Wingdings"/>
              </a:rPr>
              <a:t>] = 10</a:t>
            </a:r>
            <a:r>
              <a:rPr lang="en-US" sz="8000" baseline="30000" dirty="0" smtClean="0">
                <a:latin typeface="Comic Sans MS"/>
                <a:cs typeface="Comic Sans MS"/>
                <a:sym typeface="Wingdings"/>
              </a:rPr>
              <a:t>-14 </a:t>
            </a:r>
            <a:r>
              <a:rPr lang="en-US" sz="8000" dirty="0" smtClean="0">
                <a:latin typeface="Comic Sans MS"/>
                <a:cs typeface="Comic Sans MS"/>
                <a:sym typeface="Wingdings"/>
              </a:rPr>
              <a:t>M</a:t>
            </a:r>
            <a:r>
              <a:rPr lang="en-US" sz="8000" baseline="30000" dirty="0" smtClean="0">
                <a:latin typeface="Comic Sans MS"/>
                <a:cs typeface="Comic Sans MS"/>
                <a:sym typeface="Wingdings"/>
              </a:rPr>
              <a:t>2 </a:t>
            </a:r>
            <a:r>
              <a:rPr lang="en-US" sz="8000" dirty="0" smtClean="0">
                <a:latin typeface="Comic Sans MS"/>
                <a:cs typeface="Comic Sans MS"/>
                <a:sym typeface="Wingdings"/>
              </a:rPr>
              <a:t>)</a:t>
            </a:r>
          </a:p>
          <a:p>
            <a:pPr marL="3175" indent="-3175">
              <a:buNone/>
            </a:pPr>
            <a:endParaRPr lang="en-US" sz="8000" dirty="0" smtClean="0">
              <a:latin typeface="Comic Sans MS"/>
              <a:cs typeface="Comic Sans MS"/>
              <a:sym typeface="Wingdings"/>
            </a:endParaRPr>
          </a:p>
          <a:p>
            <a:pPr marL="3175" indent="-3175">
              <a:buNone/>
            </a:pPr>
            <a:r>
              <a:rPr lang="en-US" sz="8000" dirty="0" smtClean="0">
                <a:latin typeface="Comic Sans MS"/>
                <a:cs typeface="Comic Sans MS"/>
                <a:sym typeface="Wingdings"/>
              </a:rPr>
              <a:t>Therefore [H</a:t>
            </a:r>
            <a:r>
              <a:rPr lang="en-US" sz="8000" baseline="-25000" dirty="0" smtClean="0">
                <a:latin typeface="Comic Sans MS"/>
                <a:cs typeface="Comic Sans MS"/>
                <a:sym typeface="Wingdings"/>
              </a:rPr>
              <a:t>3</a:t>
            </a:r>
            <a:r>
              <a:rPr lang="en-US" sz="8000" dirty="0" smtClean="0">
                <a:latin typeface="Comic Sans MS"/>
                <a:cs typeface="Comic Sans MS"/>
                <a:sym typeface="Wingdings"/>
              </a:rPr>
              <a:t>O</a:t>
            </a:r>
            <a:r>
              <a:rPr lang="en-US" sz="8000" baseline="30000" dirty="0" smtClean="0">
                <a:latin typeface="Comic Sans MS"/>
                <a:cs typeface="Comic Sans MS"/>
                <a:sym typeface="Wingdings"/>
              </a:rPr>
              <a:t>+</a:t>
            </a:r>
            <a:r>
              <a:rPr lang="en-US" sz="8000" dirty="0" smtClean="0">
                <a:latin typeface="Comic Sans MS"/>
                <a:cs typeface="Comic Sans MS"/>
                <a:sym typeface="Wingdings"/>
              </a:rPr>
              <a:t>] = (10</a:t>
            </a:r>
            <a:r>
              <a:rPr lang="en-US" sz="8000" baseline="30000" dirty="0" smtClean="0">
                <a:latin typeface="Comic Sans MS"/>
                <a:cs typeface="Comic Sans MS"/>
                <a:sym typeface="Wingdings"/>
              </a:rPr>
              <a:t>-14 </a:t>
            </a:r>
            <a:r>
              <a:rPr lang="en-US" sz="8000" dirty="0" smtClean="0">
                <a:latin typeface="Comic Sans MS"/>
                <a:cs typeface="Comic Sans MS"/>
                <a:sym typeface="Wingdings"/>
              </a:rPr>
              <a:t>M</a:t>
            </a:r>
            <a:r>
              <a:rPr lang="en-US" sz="8000" baseline="30000" dirty="0" smtClean="0">
                <a:latin typeface="Comic Sans MS"/>
                <a:cs typeface="Comic Sans MS"/>
                <a:sym typeface="Wingdings"/>
              </a:rPr>
              <a:t>2</a:t>
            </a:r>
            <a:r>
              <a:rPr lang="en-US" sz="8000" dirty="0" smtClean="0">
                <a:latin typeface="Comic Sans MS"/>
                <a:cs typeface="Comic Sans MS"/>
                <a:sym typeface="Wingdings"/>
              </a:rPr>
              <a:t>)</a:t>
            </a:r>
            <a:r>
              <a:rPr lang="en-US" sz="8000" baseline="30000" dirty="0" smtClean="0">
                <a:latin typeface="Comic Sans MS"/>
                <a:cs typeface="Comic Sans MS"/>
                <a:sym typeface="Wingdings"/>
              </a:rPr>
              <a:t>1/2</a:t>
            </a:r>
            <a:r>
              <a:rPr lang="en-US" sz="8000" dirty="0" smtClean="0">
                <a:latin typeface="Comic Sans MS"/>
                <a:cs typeface="Comic Sans MS"/>
                <a:sym typeface="Wingdings"/>
              </a:rPr>
              <a:t> = 10</a:t>
            </a:r>
            <a:r>
              <a:rPr lang="en-US" sz="8000" baseline="30000" dirty="0" smtClean="0">
                <a:latin typeface="Comic Sans MS"/>
                <a:cs typeface="Comic Sans MS"/>
                <a:sym typeface="Wingdings"/>
              </a:rPr>
              <a:t>-7</a:t>
            </a:r>
            <a:r>
              <a:rPr lang="en-US" sz="8000" dirty="0" smtClean="0">
                <a:latin typeface="Comic Sans MS"/>
                <a:cs typeface="Comic Sans MS"/>
                <a:sym typeface="Wingdings"/>
              </a:rPr>
              <a:t> </a:t>
            </a:r>
            <a:r>
              <a:rPr lang="en-US" sz="8000" baseline="30000" dirty="0" smtClean="0">
                <a:latin typeface="Comic Sans MS"/>
                <a:cs typeface="Comic Sans MS"/>
                <a:sym typeface="Wingdings"/>
              </a:rPr>
              <a:t> </a:t>
            </a:r>
            <a:r>
              <a:rPr lang="en-US" sz="8000" dirty="0" smtClean="0">
                <a:latin typeface="Comic Sans MS"/>
                <a:cs typeface="Comic Sans MS"/>
                <a:sym typeface="Wingdings"/>
              </a:rPr>
              <a:t>M    (recall that √</a:t>
            </a:r>
            <a:r>
              <a:rPr lang="en-US" sz="8000" dirty="0" err="1" smtClean="0">
                <a:latin typeface="Comic Sans MS"/>
                <a:cs typeface="Comic Sans MS"/>
                <a:sym typeface="Wingdings"/>
              </a:rPr>
              <a:t>x</a:t>
            </a:r>
            <a:r>
              <a:rPr lang="en-US" sz="8000" dirty="0" smtClean="0">
                <a:latin typeface="Comic Sans MS"/>
                <a:cs typeface="Comic Sans MS"/>
                <a:sym typeface="Wingdings"/>
              </a:rPr>
              <a:t> = x</a:t>
            </a:r>
            <a:r>
              <a:rPr lang="en-US" sz="8000" baseline="30000" dirty="0" smtClean="0">
                <a:latin typeface="Comic Sans MS"/>
                <a:cs typeface="Comic Sans MS"/>
                <a:sym typeface="Wingdings"/>
              </a:rPr>
              <a:t>1/2</a:t>
            </a:r>
            <a:r>
              <a:rPr lang="en-US" sz="8000" dirty="0" smtClean="0">
                <a:latin typeface="Comic Sans MS"/>
                <a:cs typeface="Comic Sans MS"/>
                <a:sym typeface="Wingdings"/>
              </a:rPr>
              <a:t>)</a:t>
            </a:r>
          </a:p>
          <a:p>
            <a:pPr marL="3175" indent="-3175">
              <a:buNone/>
            </a:pPr>
            <a:endParaRPr lang="en-US" sz="7200" baseline="30000" dirty="0" smtClean="0">
              <a:latin typeface="Comic Sans MS"/>
              <a:cs typeface="Comic Sans MS"/>
              <a:sym typeface="Wingdings"/>
            </a:endParaRPr>
          </a:p>
          <a:p>
            <a:pPr marL="3175" indent="-3175">
              <a:buNone/>
            </a:pPr>
            <a:r>
              <a:rPr lang="en-US" sz="11200" dirty="0" smtClean="0">
                <a:solidFill>
                  <a:srgbClr val="FF0000"/>
                </a:solidFill>
                <a:latin typeface="Comic Sans MS"/>
                <a:cs typeface="Comic Sans MS"/>
                <a:sym typeface="Wingdings"/>
              </a:rPr>
              <a:t>THIS MEANS THAT THE CONCENTRATION OF HYDROGEN IONS (H</a:t>
            </a:r>
            <a:r>
              <a:rPr lang="en-US" sz="11200" baseline="30000" dirty="0" smtClean="0">
                <a:solidFill>
                  <a:srgbClr val="FF0000"/>
                </a:solidFill>
                <a:latin typeface="Comic Sans MS"/>
                <a:cs typeface="Comic Sans MS"/>
                <a:sym typeface="Wingdings"/>
              </a:rPr>
              <a:t>+</a:t>
            </a:r>
            <a:r>
              <a:rPr lang="en-US" sz="11200" dirty="0" smtClean="0">
                <a:solidFill>
                  <a:srgbClr val="FF0000"/>
                </a:solidFill>
                <a:latin typeface="Comic Sans MS"/>
                <a:cs typeface="Comic Sans MS"/>
                <a:sym typeface="Wingdings"/>
              </a:rPr>
              <a:t>) IN PURE WATER IS</a:t>
            </a:r>
          </a:p>
          <a:p>
            <a:pPr marL="3175" indent="-3175">
              <a:buNone/>
            </a:pPr>
            <a:endParaRPr lang="en-US" sz="7200" dirty="0" smtClean="0">
              <a:latin typeface="Comic Sans MS"/>
              <a:cs typeface="Comic Sans MS"/>
              <a:sym typeface="Wingdings"/>
            </a:endParaRPr>
          </a:p>
          <a:p>
            <a:pPr marL="3175" indent="-3175">
              <a:buNone/>
            </a:pPr>
            <a:r>
              <a:rPr lang="en-US" sz="12800" dirty="0" smtClean="0">
                <a:latin typeface="Comic Sans MS"/>
                <a:cs typeface="Comic Sans MS"/>
                <a:sym typeface="Wingdings"/>
              </a:rPr>
              <a:t>[H</a:t>
            </a:r>
            <a:r>
              <a:rPr lang="en-US" sz="12800" baseline="30000" dirty="0" smtClean="0">
                <a:latin typeface="Comic Sans MS"/>
                <a:cs typeface="Comic Sans MS"/>
                <a:sym typeface="Wingdings"/>
              </a:rPr>
              <a:t>+</a:t>
            </a:r>
            <a:r>
              <a:rPr lang="en-US" sz="12800" dirty="0" smtClean="0">
                <a:latin typeface="Comic Sans MS"/>
                <a:cs typeface="Comic Sans MS"/>
                <a:sym typeface="Wingdings"/>
              </a:rPr>
              <a:t>] = [H</a:t>
            </a:r>
            <a:r>
              <a:rPr lang="en-US" sz="12800" baseline="-25000" dirty="0" smtClean="0">
                <a:latin typeface="Comic Sans MS"/>
                <a:cs typeface="Comic Sans MS"/>
                <a:sym typeface="Wingdings"/>
              </a:rPr>
              <a:t>3</a:t>
            </a:r>
            <a:r>
              <a:rPr lang="en-US" sz="12800" dirty="0" smtClean="0">
                <a:latin typeface="Comic Sans MS"/>
                <a:cs typeface="Comic Sans MS"/>
                <a:sym typeface="Wingdings"/>
              </a:rPr>
              <a:t>O</a:t>
            </a:r>
            <a:r>
              <a:rPr lang="en-US" sz="12800" baseline="30000" dirty="0" smtClean="0">
                <a:latin typeface="Comic Sans MS"/>
                <a:cs typeface="Comic Sans MS"/>
                <a:sym typeface="Wingdings"/>
              </a:rPr>
              <a:t>+</a:t>
            </a:r>
            <a:r>
              <a:rPr lang="en-US" sz="12800" dirty="0" smtClean="0">
                <a:latin typeface="Comic Sans MS"/>
                <a:cs typeface="Comic Sans MS"/>
                <a:sym typeface="Wingdings"/>
              </a:rPr>
              <a:t>] = (10</a:t>
            </a:r>
            <a:r>
              <a:rPr lang="en-US" sz="12800" baseline="30000" dirty="0" smtClean="0">
                <a:latin typeface="Comic Sans MS"/>
                <a:cs typeface="Comic Sans MS"/>
                <a:sym typeface="Wingdings"/>
              </a:rPr>
              <a:t>-14 </a:t>
            </a:r>
            <a:r>
              <a:rPr lang="en-US" sz="12800" dirty="0" smtClean="0">
                <a:latin typeface="Comic Sans MS"/>
                <a:cs typeface="Comic Sans MS"/>
                <a:sym typeface="Wingdings"/>
              </a:rPr>
              <a:t>M</a:t>
            </a:r>
            <a:r>
              <a:rPr lang="en-US" sz="12800" baseline="30000" dirty="0" smtClean="0">
                <a:latin typeface="Comic Sans MS"/>
                <a:cs typeface="Comic Sans MS"/>
                <a:sym typeface="Wingdings"/>
              </a:rPr>
              <a:t>2</a:t>
            </a:r>
            <a:r>
              <a:rPr lang="en-US" sz="12800" dirty="0" smtClean="0">
                <a:latin typeface="Comic Sans MS"/>
                <a:cs typeface="Comic Sans MS"/>
                <a:sym typeface="Wingdings"/>
              </a:rPr>
              <a:t>)</a:t>
            </a:r>
            <a:r>
              <a:rPr lang="en-US" sz="12800" baseline="30000" dirty="0" smtClean="0">
                <a:latin typeface="Comic Sans MS"/>
                <a:cs typeface="Comic Sans MS"/>
                <a:sym typeface="Wingdings"/>
              </a:rPr>
              <a:t>1/2</a:t>
            </a:r>
            <a:r>
              <a:rPr lang="en-US" sz="12800" dirty="0" smtClean="0">
                <a:latin typeface="Comic Sans MS"/>
                <a:cs typeface="Comic Sans MS"/>
                <a:sym typeface="Wingdings"/>
              </a:rPr>
              <a:t> = </a:t>
            </a:r>
            <a:r>
              <a:rPr lang="en-US" sz="12800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10</a:t>
            </a:r>
            <a:r>
              <a:rPr lang="en-US" sz="12800" baseline="30000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-7</a:t>
            </a:r>
            <a:r>
              <a:rPr lang="en-US" sz="12800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 </a:t>
            </a:r>
            <a:r>
              <a:rPr lang="en-US" sz="12800" baseline="30000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 </a:t>
            </a:r>
            <a:r>
              <a:rPr lang="en-US" sz="12800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M  </a:t>
            </a:r>
            <a:r>
              <a:rPr lang="en-US" sz="12800" baseline="30000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 </a:t>
            </a:r>
          </a:p>
          <a:p>
            <a:pPr marL="3175" indent="-3175">
              <a:buNone/>
            </a:pPr>
            <a:endParaRPr lang="en-US" dirty="0">
              <a:latin typeface="Comic Sans MS"/>
              <a:cs typeface="Comic Sans MS"/>
              <a:sym typeface="Wingdings"/>
            </a:endParaRPr>
          </a:p>
          <a:p>
            <a:pPr marL="3175" indent="-3175">
              <a:buNone/>
            </a:pPr>
            <a:r>
              <a:rPr lang="en-US" dirty="0" smtClean="0">
                <a:latin typeface="Comic Sans MS"/>
                <a:cs typeface="Comic Sans MS"/>
                <a:sym typeface="Wingdings"/>
              </a:rPr>
              <a:t>    </a:t>
            </a:r>
          </a:p>
          <a:p>
            <a:pPr marL="3175" indent="-3175">
              <a:buNone/>
            </a:pPr>
            <a:endParaRPr lang="en-US" dirty="0">
              <a:latin typeface="Comic Sans MS"/>
              <a:cs typeface="Comic Sans MS"/>
              <a:sym typeface="Wingdings"/>
            </a:endParaRPr>
          </a:p>
          <a:p>
            <a:pPr marL="3175" indent="-3175">
              <a:buNone/>
            </a:pPr>
            <a:r>
              <a:rPr lang="en-US" dirty="0" smtClean="0">
                <a:latin typeface="Comic Sans MS"/>
                <a:cs typeface="Comic Sans MS"/>
                <a:sym typeface="Wingdings"/>
              </a:rPr>
              <a:t> </a:t>
            </a:r>
          </a:p>
          <a:p>
            <a:pPr marL="3175" indent="-3175">
              <a:buNone/>
            </a:pPr>
            <a:endParaRPr lang="en-US" baseline="30000" dirty="0" smtClean="0">
              <a:latin typeface="Comic Sans MS"/>
              <a:cs typeface="Comic Sans MS"/>
              <a:sym typeface="Wingdings"/>
            </a:endParaRPr>
          </a:p>
          <a:p>
            <a:pPr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endParaRPr lang="en-US" dirty="0">
              <a:latin typeface="Comic Sans MS"/>
              <a:cs typeface="Comic Sans MS"/>
            </a:endParaRPr>
          </a:p>
          <a:p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8875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LOGARITHMS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2362200"/>
            <a:ext cx="8686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A logarithm of a number </a:t>
            </a:r>
            <a:r>
              <a:rPr lang="en-US" sz="2400" dirty="0" err="1" smtClean="0">
                <a:latin typeface="Comic Sans MS"/>
                <a:cs typeface="Comic Sans MS"/>
              </a:rPr>
              <a:t>x</a:t>
            </a:r>
            <a:r>
              <a:rPr lang="en-US" sz="2400" dirty="0" smtClean="0">
                <a:latin typeface="Comic Sans MS"/>
                <a:cs typeface="Comic Sans MS"/>
              </a:rPr>
              <a:t> is the number that we must raise the “base” </a:t>
            </a:r>
            <a:r>
              <a:rPr lang="en-US" sz="2400" b="1" dirty="0" smtClean="0">
                <a:latin typeface="Comic Sans MS"/>
                <a:cs typeface="Comic Sans MS"/>
              </a:rPr>
              <a:t>a</a:t>
            </a:r>
            <a:r>
              <a:rPr lang="en-US" sz="2400" dirty="0" smtClean="0">
                <a:latin typeface="Comic Sans MS"/>
                <a:cs typeface="Comic Sans MS"/>
              </a:rPr>
              <a:t> so that </a:t>
            </a:r>
          </a:p>
          <a:p>
            <a:pPr algn="ctr"/>
            <a:r>
              <a:rPr lang="en-US" sz="2400" dirty="0" err="1" smtClean="0">
                <a:latin typeface="Comic Sans MS"/>
                <a:cs typeface="Comic Sans MS"/>
              </a:rPr>
              <a:t>a</a:t>
            </a:r>
            <a:r>
              <a:rPr lang="en-US" sz="2400" baseline="30000" dirty="0" err="1" smtClean="0">
                <a:latin typeface="Comic Sans MS"/>
                <a:cs typeface="Comic Sans MS"/>
              </a:rPr>
              <a:t>log</a:t>
            </a:r>
            <a:r>
              <a:rPr lang="en-US" sz="1600" dirty="0" err="1" smtClean="0">
                <a:latin typeface="Comic Sans MS"/>
                <a:cs typeface="Comic Sans MS"/>
              </a:rPr>
              <a:t>a</a:t>
            </a:r>
            <a:r>
              <a:rPr lang="en-US" sz="2400" baseline="30000" dirty="0" err="1" smtClean="0">
                <a:latin typeface="Comic Sans MS"/>
                <a:cs typeface="Comic Sans MS"/>
              </a:rPr>
              <a:t>(x</a:t>
            </a:r>
            <a:r>
              <a:rPr lang="en-US" sz="2400" baseline="30000" dirty="0" smtClean="0">
                <a:latin typeface="Comic Sans MS"/>
                <a:cs typeface="Comic Sans MS"/>
              </a:rPr>
              <a:t>)</a:t>
            </a:r>
            <a:r>
              <a:rPr lang="en-US" sz="2400" dirty="0" smtClean="0">
                <a:latin typeface="Comic Sans MS"/>
                <a:cs typeface="Comic Sans MS"/>
              </a:rPr>
              <a:t> =</a:t>
            </a:r>
            <a:r>
              <a:rPr lang="en-US" sz="2400" dirty="0" err="1" smtClean="0">
                <a:latin typeface="Comic Sans MS"/>
                <a:cs typeface="Comic Sans MS"/>
              </a:rPr>
              <a:t>x</a:t>
            </a:r>
            <a:endParaRPr lang="en-US" sz="2400" dirty="0" smtClean="0">
              <a:latin typeface="Comic Sans MS"/>
              <a:cs typeface="Comic Sans MS"/>
            </a:endParaRPr>
          </a:p>
          <a:p>
            <a:endParaRPr lang="en-US" sz="2400" dirty="0" smtClean="0">
              <a:latin typeface="Comic Sans MS"/>
              <a:cs typeface="Comic Sans MS"/>
            </a:endParaRPr>
          </a:p>
          <a:p>
            <a:r>
              <a:rPr lang="en-US" sz="2400" dirty="0" smtClean="0">
                <a:latin typeface="Comic Sans MS"/>
                <a:cs typeface="Comic Sans MS"/>
              </a:rPr>
              <a:t>The base a can be any number, but it is usually 2, </a:t>
            </a:r>
            <a:r>
              <a:rPr lang="en-US" sz="2400" dirty="0" err="1" smtClean="0">
                <a:latin typeface="Comic Sans MS"/>
                <a:cs typeface="Comic Sans MS"/>
              </a:rPr>
              <a:t>e</a:t>
            </a:r>
            <a:r>
              <a:rPr lang="en-US" sz="2400" dirty="0" smtClean="0">
                <a:latin typeface="Comic Sans MS"/>
                <a:cs typeface="Comic Sans MS"/>
              </a:rPr>
              <a:t>, or 10.</a:t>
            </a:r>
          </a:p>
          <a:p>
            <a:endParaRPr lang="en-US" sz="2400" dirty="0" smtClean="0">
              <a:latin typeface="Comic Sans MS"/>
              <a:cs typeface="Comic Sans MS"/>
            </a:endParaRPr>
          </a:p>
          <a:p>
            <a:r>
              <a:rPr lang="en-US" sz="2400" dirty="0" smtClean="0">
                <a:latin typeface="Comic Sans MS"/>
                <a:cs typeface="Comic Sans MS"/>
              </a:rPr>
              <a:t>To make your life easier, I will always (almost) use logarithms in base 10 (Log</a:t>
            </a:r>
            <a:r>
              <a:rPr lang="en-US" sz="2400" baseline="-25000" dirty="0" smtClean="0">
                <a:latin typeface="Comic Sans MS"/>
                <a:cs typeface="Comic Sans MS"/>
              </a:rPr>
              <a:t>10</a:t>
            </a:r>
            <a:r>
              <a:rPr lang="en-US" sz="2400" dirty="0" smtClean="0">
                <a:latin typeface="Comic Sans MS"/>
                <a:cs typeface="Comic Sans MS"/>
              </a:rPr>
              <a:t>). Therefore:</a:t>
            </a:r>
          </a:p>
          <a:p>
            <a:endParaRPr lang="en-US" sz="2400" dirty="0" smtClean="0">
              <a:latin typeface="Comic Sans MS"/>
              <a:cs typeface="Comic Sans MS"/>
            </a:endParaRPr>
          </a:p>
          <a:p>
            <a:r>
              <a:rPr lang="en-US" sz="2400" dirty="0" smtClean="0">
                <a:latin typeface="Comic Sans MS"/>
                <a:cs typeface="Comic Sans MS"/>
              </a:rPr>
              <a:t>Log(10) =1, 10</a:t>
            </a:r>
            <a:r>
              <a:rPr lang="en-US" sz="2400" baseline="30000" dirty="0" smtClean="0">
                <a:latin typeface="Comic Sans MS"/>
                <a:cs typeface="Comic Sans MS"/>
              </a:rPr>
              <a:t>Log(x)</a:t>
            </a:r>
            <a:r>
              <a:rPr lang="en-US" sz="2400" dirty="0" smtClean="0">
                <a:latin typeface="Comic Sans MS"/>
                <a:cs typeface="Comic Sans MS"/>
              </a:rPr>
              <a:t> =</a:t>
            </a:r>
            <a:r>
              <a:rPr lang="en-US" sz="2400" dirty="0" err="1" smtClean="0">
                <a:latin typeface="Comic Sans MS"/>
                <a:cs typeface="Comic Sans MS"/>
              </a:rPr>
              <a:t>x</a:t>
            </a:r>
            <a:r>
              <a:rPr lang="en-US" sz="2400" dirty="0" smtClean="0">
                <a:latin typeface="Comic Sans MS"/>
                <a:cs typeface="Comic Sans MS"/>
              </a:rPr>
              <a:t>, Log(10</a:t>
            </a:r>
            <a:r>
              <a:rPr lang="en-US" sz="2400" baseline="30000" dirty="0" smtClean="0">
                <a:latin typeface="Comic Sans MS"/>
                <a:cs typeface="Comic Sans MS"/>
              </a:rPr>
              <a:t>x</a:t>
            </a:r>
            <a:r>
              <a:rPr lang="en-US" sz="2400" dirty="0" smtClean="0">
                <a:latin typeface="Comic Sans MS"/>
                <a:cs typeface="Comic Sans MS"/>
              </a:rPr>
              <a:t>) = </a:t>
            </a:r>
            <a:r>
              <a:rPr lang="en-US" sz="2400" dirty="0" err="1" smtClean="0">
                <a:latin typeface="Comic Sans MS"/>
                <a:cs typeface="Comic Sans MS"/>
              </a:rPr>
              <a:t>x</a:t>
            </a:r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46832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066800" y="2590800"/>
            <a:ext cx="5262979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If </a:t>
            </a:r>
            <a:r>
              <a:rPr lang="en-US" sz="2400" dirty="0" err="1"/>
              <a:t>Log(x</a:t>
            </a:r>
            <a:r>
              <a:rPr lang="en-US" sz="2400" dirty="0"/>
              <a:t>)= 	1	2</a:t>
            </a:r>
            <a:r>
              <a:rPr lang="en-US" sz="2400" dirty="0" smtClean="0"/>
              <a:t>	  3	         4	  5	  6</a:t>
            </a:r>
            <a:r>
              <a:rPr lang="en-US" sz="2400" dirty="0"/>
              <a:t>….</a:t>
            </a:r>
          </a:p>
          <a:p>
            <a:endParaRPr lang="en-US" sz="2400" dirty="0"/>
          </a:p>
          <a:p>
            <a:r>
              <a:rPr lang="en-US" sz="2400" dirty="0" smtClean="0"/>
              <a:t>	    </a:t>
            </a:r>
            <a:r>
              <a:rPr lang="en-US" sz="2400" dirty="0" err="1" smtClean="0"/>
              <a:t>x</a:t>
            </a:r>
            <a:r>
              <a:rPr lang="en-US" sz="2400" dirty="0"/>
              <a:t>=	10	</a:t>
            </a:r>
            <a:r>
              <a:rPr lang="en-US" sz="2400" dirty="0" smtClean="0"/>
              <a:t>100  1000</a:t>
            </a:r>
            <a:r>
              <a:rPr lang="en-US" sz="2400" dirty="0"/>
              <a:t>	10</a:t>
            </a:r>
            <a:r>
              <a:rPr lang="en-US" sz="2400" baseline="30000" dirty="0"/>
              <a:t>4</a:t>
            </a:r>
            <a:r>
              <a:rPr lang="en-US" sz="2400" dirty="0"/>
              <a:t>	10</a:t>
            </a:r>
            <a:r>
              <a:rPr lang="en-US" sz="2400" baseline="30000" dirty="0"/>
              <a:t>5</a:t>
            </a:r>
            <a:r>
              <a:rPr lang="en-US" sz="2400" dirty="0"/>
              <a:t>	10</a:t>
            </a:r>
            <a:r>
              <a:rPr lang="en-US" sz="2400" baseline="30000" dirty="0"/>
              <a:t>6</a:t>
            </a:r>
            <a:r>
              <a:rPr lang="en-US" sz="2400" dirty="0"/>
              <a:t>	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2187575" y="2057400"/>
            <a:ext cx="20618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omic Sans MS"/>
                <a:cs typeface="Comic Sans MS"/>
              </a:rPr>
              <a:t>Logarithmic scale</a:t>
            </a: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152400" y="5523131"/>
            <a:ext cx="845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omic Sans MS"/>
                <a:cs typeface="Comic Sans MS"/>
              </a:rPr>
              <a:t>Increasing a logarithmic scale by 1 unit, implies increasing the corresponding arithmetic scale by a factor of 10 (an order of magnitude).</a:t>
            </a: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3706812" y="1416050"/>
            <a:ext cx="12430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latin typeface="Comic Sans MS"/>
                <a:cs typeface="Comic Sans MS"/>
              </a:rPr>
              <a:t>Log</a:t>
            </a:r>
            <a:r>
              <a:rPr lang="en-US" sz="3600" baseline="-25000" dirty="0">
                <a:latin typeface="Comic Sans MS"/>
                <a:cs typeface="Comic Sans MS"/>
              </a:rPr>
              <a:t>10</a:t>
            </a:r>
            <a:endParaRPr lang="en-US" sz="3600" dirty="0">
              <a:latin typeface="Comic Sans MS"/>
              <a:cs typeface="Comic Sans MS"/>
            </a:endParaRP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1382712" y="4572000"/>
            <a:ext cx="598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10</a:t>
            </a:r>
            <a:r>
              <a:rPr lang="en-US" baseline="30000" dirty="0"/>
              <a:t>1</a:t>
            </a:r>
            <a:endParaRPr lang="en-US" dirty="0"/>
          </a:p>
        </p:txBody>
      </p:sp>
      <p:sp>
        <p:nvSpPr>
          <p:cNvPr id="64520" name="Line 8"/>
          <p:cNvSpPr>
            <a:spLocks noChangeShapeType="1"/>
          </p:cNvSpPr>
          <p:nvPr/>
        </p:nvSpPr>
        <p:spPr bwMode="auto">
          <a:xfrm flipV="1">
            <a:off x="1981199" y="3791128"/>
            <a:ext cx="609599" cy="7808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2187575" y="4629150"/>
            <a:ext cx="63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10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64522" name="Line 10"/>
          <p:cNvSpPr>
            <a:spLocks noChangeShapeType="1"/>
          </p:cNvSpPr>
          <p:nvPr/>
        </p:nvSpPr>
        <p:spPr bwMode="auto">
          <a:xfrm flipV="1">
            <a:off x="2590799" y="3791128"/>
            <a:ext cx="587375" cy="7808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4765675" y="44005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3178175" y="4629150"/>
            <a:ext cx="63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10</a:t>
            </a:r>
            <a:r>
              <a:rPr lang="en-US" baseline="30000" dirty="0"/>
              <a:t>3</a:t>
            </a:r>
            <a:endParaRPr lang="en-US" dirty="0"/>
          </a:p>
        </p:txBody>
      </p:sp>
      <p:sp>
        <p:nvSpPr>
          <p:cNvPr id="64525" name="Line 13"/>
          <p:cNvSpPr>
            <a:spLocks noChangeShapeType="1"/>
          </p:cNvSpPr>
          <p:nvPr/>
        </p:nvSpPr>
        <p:spPr bwMode="auto">
          <a:xfrm flipH="1">
            <a:off x="3505200" y="3791128"/>
            <a:ext cx="201612" cy="8380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401638" y="365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981200" y="228600"/>
            <a:ext cx="45961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 smtClean="0">
                <a:latin typeface="Comic Sans MS"/>
                <a:cs typeface="Comic Sans MS"/>
              </a:rPr>
              <a:t>a</a:t>
            </a:r>
            <a:r>
              <a:rPr lang="en-US" sz="2000" baseline="30000" dirty="0" err="1" smtClean="0">
                <a:latin typeface="Comic Sans MS"/>
                <a:cs typeface="Comic Sans MS"/>
              </a:rPr>
              <a:t>log(x</a:t>
            </a:r>
            <a:r>
              <a:rPr lang="en-US" sz="2000" baseline="30000" dirty="0" smtClean="0">
                <a:latin typeface="Comic Sans MS"/>
                <a:cs typeface="Comic Sans MS"/>
              </a:rPr>
              <a:t>)</a:t>
            </a:r>
            <a:r>
              <a:rPr lang="en-US" sz="2000" dirty="0" smtClean="0">
                <a:latin typeface="Comic Sans MS"/>
                <a:cs typeface="Comic Sans MS"/>
              </a:rPr>
              <a:t> =</a:t>
            </a:r>
            <a:r>
              <a:rPr lang="en-US" sz="2000" dirty="0" err="1" smtClean="0">
                <a:latin typeface="Comic Sans MS"/>
                <a:cs typeface="Comic Sans MS"/>
              </a:rPr>
              <a:t>x</a:t>
            </a:r>
            <a:endParaRPr lang="en-US" sz="2000" dirty="0" smtClean="0">
              <a:latin typeface="Comic Sans MS"/>
              <a:cs typeface="Comic Sans MS"/>
            </a:endParaRPr>
          </a:p>
          <a:p>
            <a:pPr algn="ctr"/>
            <a:r>
              <a:rPr lang="en-US" sz="2000" dirty="0" smtClean="0">
                <a:latin typeface="Comic Sans MS"/>
                <a:cs typeface="Comic Sans MS"/>
              </a:rPr>
              <a:t>10</a:t>
            </a:r>
            <a:r>
              <a:rPr lang="en-US" sz="2000" baseline="30000" dirty="0" smtClean="0">
                <a:latin typeface="Comic Sans MS"/>
                <a:cs typeface="Comic Sans MS"/>
              </a:rPr>
              <a:t>Log(x)</a:t>
            </a:r>
            <a:r>
              <a:rPr lang="en-US" sz="2000" dirty="0" smtClean="0">
                <a:latin typeface="Comic Sans MS"/>
                <a:cs typeface="Comic Sans MS"/>
              </a:rPr>
              <a:t>=</a:t>
            </a:r>
            <a:r>
              <a:rPr lang="en-US" sz="2000" dirty="0" err="1" smtClean="0">
                <a:latin typeface="Comic Sans MS"/>
                <a:cs typeface="Comic Sans MS"/>
              </a:rPr>
              <a:t>x</a:t>
            </a:r>
            <a:endParaRPr lang="en-US" sz="2000" dirty="0" smtClean="0">
              <a:latin typeface="Comic Sans MS"/>
              <a:cs typeface="Comic Sans MS"/>
            </a:endParaRPr>
          </a:p>
          <a:p>
            <a:pPr algn="ctr"/>
            <a:r>
              <a:rPr lang="en-US" sz="2000" dirty="0" err="1" smtClean="0">
                <a:latin typeface="Comic Sans MS"/>
                <a:cs typeface="Comic Sans MS"/>
              </a:rPr>
              <a:t>Log(x</a:t>
            </a:r>
            <a:r>
              <a:rPr lang="en-US" sz="2000" dirty="0" smtClean="0">
                <a:latin typeface="Comic Sans MS"/>
                <a:cs typeface="Comic Sans MS"/>
              </a:rPr>
              <a:t>) and ax are “inverse functions”</a:t>
            </a:r>
          </a:p>
        </p:txBody>
      </p:sp>
    </p:spTree>
    <p:extLst>
      <p:ext uri="{BB962C8B-B14F-4D97-AF65-F5344CB8AC3E}">
        <p14:creationId xmlns:p14="http://schemas.microsoft.com/office/powerpoint/2010/main" val="2938123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pH from a physiologists perspective (for your own use)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dirty="0" smtClean="0">
                <a:latin typeface="Comic Sans MS"/>
                <a:cs typeface="Comic Sans MS"/>
              </a:rPr>
              <a:t>A few definitions</a:t>
            </a:r>
          </a:p>
          <a:p>
            <a:pPr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>
              <a:buNone/>
            </a:pPr>
            <a:r>
              <a:rPr lang="en-US" dirty="0" smtClean="0">
                <a:latin typeface="Comic Sans MS"/>
                <a:cs typeface="Comic Sans MS"/>
              </a:rPr>
              <a:t>An acid is a substance that produces H</a:t>
            </a:r>
            <a:r>
              <a:rPr lang="en-US" baseline="30000" dirty="0" smtClean="0">
                <a:latin typeface="Comic Sans MS"/>
                <a:cs typeface="Comic Sans MS"/>
              </a:rPr>
              <a:t>+</a:t>
            </a:r>
            <a:r>
              <a:rPr lang="en-US" dirty="0" smtClean="0">
                <a:latin typeface="Comic Sans MS"/>
                <a:cs typeface="Comic Sans MS"/>
              </a:rPr>
              <a:t> in aqueous solution</a:t>
            </a:r>
          </a:p>
          <a:p>
            <a:pPr algn="ctr">
              <a:buNone/>
            </a:pPr>
            <a:r>
              <a:rPr lang="en-US" dirty="0" smtClean="0">
                <a:latin typeface="Comic Sans MS"/>
                <a:cs typeface="Comic Sans MS"/>
              </a:rPr>
              <a:t>(  </a:t>
            </a:r>
            <a:r>
              <a:rPr lang="en-US" dirty="0" err="1" smtClean="0">
                <a:latin typeface="Comic Sans MS"/>
                <a:cs typeface="Comic Sans MS"/>
              </a:rPr>
              <a:t>HCl(aq</a:t>
            </a:r>
            <a:r>
              <a:rPr lang="en-US" dirty="0" smtClean="0">
                <a:latin typeface="Comic Sans MS"/>
                <a:cs typeface="Comic Sans MS"/>
              </a:rPr>
              <a:t>) ------------&gt; </a:t>
            </a:r>
            <a:r>
              <a:rPr lang="en-US" dirty="0" err="1" smtClean="0">
                <a:latin typeface="Comic Sans MS"/>
                <a:cs typeface="Comic Sans MS"/>
              </a:rPr>
              <a:t>H</a:t>
            </a:r>
            <a:r>
              <a:rPr lang="en-US" baseline="30000" dirty="0" err="1" smtClean="0">
                <a:latin typeface="Comic Sans MS"/>
                <a:cs typeface="Comic Sans MS"/>
              </a:rPr>
              <a:t>+</a:t>
            </a:r>
            <a:r>
              <a:rPr lang="en-US" dirty="0" err="1" smtClean="0">
                <a:latin typeface="Comic Sans MS"/>
                <a:cs typeface="Comic Sans MS"/>
              </a:rPr>
              <a:t>(aq</a:t>
            </a:r>
            <a:r>
              <a:rPr lang="en-US" dirty="0" smtClean="0">
                <a:latin typeface="Comic Sans MS"/>
                <a:cs typeface="Comic Sans MS"/>
              </a:rPr>
              <a:t>) + </a:t>
            </a:r>
            <a:r>
              <a:rPr lang="en-US" dirty="0" err="1" smtClean="0">
                <a:latin typeface="Comic Sans MS"/>
                <a:cs typeface="Comic Sans MS"/>
              </a:rPr>
              <a:t>Cl</a:t>
            </a:r>
            <a:r>
              <a:rPr lang="en-US" baseline="30000" dirty="0" err="1" smtClean="0">
                <a:latin typeface="Comic Sans MS"/>
                <a:cs typeface="Comic Sans MS"/>
              </a:rPr>
              <a:t>-</a:t>
            </a:r>
            <a:r>
              <a:rPr lang="en-US" dirty="0" err="1" smtClean="0">
                <a:latin typeface="Comic Sans MS"/>
                <a:cs typeface="Comic Sans MS"/>
              </a:rPr>
              <a:t>(aq</a:t>
            </a:r>
            <a:r>
              <a:rPr lang="en-US" dirty="0" smtClean="0">
                <a:latin typeface="Comic Sans MS"/>
                <a:cs typeface="Comic Sans MS"/>
              </a:rPr>
              <a:t>)  )</a:t>
            </a:r>
          </a:p>
          <a:p>
            <a:pPr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>
              <a:buNone/>
            </a:pPr>
            <a:r>
              <a:rPr lang="en-US" dirty="0" smtClean="0">
                <a:latin typeface="Comic Sans MS"/>
                <a:cs typeface="Comic Sans MS"/>
              </a:rPr>
              <a:t>A base is a substance that produces OH</a:t>
            </a:r>
            <a:r>
              <a:rPr lang="en-US" baseline="30000" dirty="0" smtClean="0">
                <a:latin typeface="Comic Sans MS"/>
                <a:cs typeface="Comic Sans MS"/>
              </a:rPr>
              <a:t>-</a:t>
            </a:r>
            <a:r>
              <a:rPr lang="en-US" dirty="0" smtClean="0">
                <a:latin typeface="Comic Sans MS"/>
                <a:cs typeface="Comic Sans MS"/>
              </a:rPr>
              <a:t> in aqueous solution </a:t>
            </a:r>
          </a:p>
          <a:p>
            <a:pPr algn="ctr">
              <a:buNone/>
            </a:pPr>
            <a:r>
              <a:rPr lang="en-US" dirty="0" smtClean="0">
                <a:latin typeface="Comic Sans MS"/>
                <a:cs typeface="Comic Sans MS"/>
              </a:rPr>
              <a:t>(   </a:t>
            </a:r>
            <a:r>
              <a:rPr lang="en-US" dirty="0" err="1" smtClean="0">
                <a:latin typeface="Comic Sans MS"/>
                <a:cs typeface="Comic Sans MS"/>
              </a:rPr>
              <a:t>NaOH(aq</a:t>
            </a:r>
            <a:r>
              <a:rPr lang="en-US" dirty="0" smtClean="0">
                <a:latin typeface="Comic Sans MS"/>
                <a:cs typeface="Comic Sans MS"/>
              </a:rPr>
              <a:t>)-----------</a:t>
            </a:r>
            <a:r>
              <a:rPr lang="en-US" dirty="0" smtClean="0">
                <a:latin typeface="Comic Sans MS"/>
                <a:cs typeface="Comic Sans MS"/>
                <a:sym typeface="Wingdings"/>
              </a:rPr>
              <a:t>&gt; </a:t>
            </a:r>
            <a:r>
              <a:rPr lang="en-US" dirty="0" err="1" smtClean="0">
                <a:latin typeface="Comic Sans MS"/>
                <a:cs typeface="Comic Sans MS"/>
                <a:sym typeface="Wingdings"/>
              </a:rPr>
              <a:t>Na</a:t>
            </a:r>
            <a:r>
              <a:rPr lang="en-US" baseline="30000" dirty="0" err="1" smtClean="0">
                <a:latin typeface="Comic Sans MS"/>
                <a:cs typeface="Comic Sans MS"/>
                <a:sym typeface="Wingdings"/>
              </a:rPr>
              <a:t>+</a:t>
            </a:r>
            <a:r>
              <a:rPr lang="en-US" dirty="0" err="1" smtClean="0">
                <a:latin typeface="Comic Sans MS"/>
                <a:cs typeface="Comic Sans MS"/>
                <a:sym typeface="Wingdings"/>
              </a:rPr>
              <a:t>(aq</a:t>
            </a:r>
            <a:r>
              <a:rPr lang="en-US" dirty="0" smtClean="0">
                <a:latin typeface="Comic Sans MS"/>
                <a:cs typeface="Comic Sans MS"/>
                <a:sym typeface="Wingdings"/>
              </a:rPr>
              <a:t>) + OH</a:t>
            </a:r>
            <a:r>
              <a:rPr lang="en-US" baseline="30000" dirty="0" smtClean="0">
                <a:latin typeface="Comic Sans MS"/>
                <a:cs typeface="Comic Sans MS"/>
                <a:sym typeface="Wingdings"/>
              </a:rPr>
              <a:t>-   </a:t>
            </a:r>
            <a:r>
              <a:rPr lang="en-US" dirty="0" smtClean="0">
                <a:latin typeface="Comic Sans MS"/>
                <a:cs typeface="Comic Sans MS"/>
                <a:sym typeface="Wingdings"/>
              </a:rPr>
              <a:t>)</a:t>
            </a:r>
          </a:p>
          <a:p>
            <a:pPr algn="ctr">
              <a:buNone/>
            </a:pPr>
            <a:endParaRPr lang="en-US" dirty="0" smtClean="0">
              <a:latin typeface="Comic Sans MS"/>
              <a:cs typeface="Comic Sans MS"/>
              <a:sym typeface="Wingdings"/>
            </a:endParaRPr>
          </a:p>
          <a:p>
            <a:pPr algn="ctr">
              <a:buNone/>
            </a:pPr>
            <a:r>
              <a:rPr lang="en-US" dirty="0" err="1" smtClean="0">
                <a:latin typeface="Comic Sans MS"/>
                <a:cs typeface="Comic Sans MS"/>
                <a:sym typeface="Wingdings"/>
              </a:rPr>
              <a:t>HCl</a:t>
            </a:r>
            <a:r>
              <a:rPr lang="en-US" dirty="0" smtClean="0">
                <a:latin typeface="Comic Sans MS"/>
                <a:cs typeface="Comic Sans MS"/>
                <a:sym typeface="Wingdings"/>
              </a:rPr>
              <a:t> and </a:t>
            </a:r>
            <a:r>
              <a:rPr lang="en-US" dirty="0" err="1" smtClean="0">
                <a:latin typeface="Comic Sans MS"/>
                <a:cs typeface="Comic Sans MS"/>
                <a:sym typeface="Wingdings"/>
              </a:rPr>
              <a:t>NaOH</a:t>
            </a:r>
            <a:r>
              <a:rPr lang="en-US" dirty="0" smtClean="0">
                <a:latin typeface="Comic Sans MS"/>
                <a:cs typeface="Comic Sans MS"/>
                <a:sym typeface="Wingdings"/>
              </a:rPr>
              <a:t> are a strong acid and base, respectively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1828800" y="2562225"/>
            <a:ext cx="57246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If </a:t>
            </a:r>
            <a:r>
              <a:rPr lang="en-US" sz="2000" dirty="0" err="1"/>
              <a:t>Log(x</a:t>
            </a:r>
            <a:r>
              <a:rPr lang="en-US" sz="2000" dirty="0"/>
              <a:t>)= -2    -1    0	1	2</a:t>
            </a:r>
            <a:r>
              <a:rPr lang="en-US" sz="2000" dirty="0" smtClean="0"/>
              <a:t>	  3	 4	  5	  6</a:t>
            </a:r>
            <a:r>
              <a:rPr lang="en-US" sz="2000" dirty="0"/>
              <a:t>….</a:t>
            </a:r>
          </a:p>
          <a:p>
            <a:endParaRPr lang="en-US" sz="2000" dirty="0"/>
          </a:p>
          <a:p>
            <a:r>
              <a:rPr lang="en-US" sz="2000" dirty="0" err="1"/>
              <a:t>x</a:t>
            </a:r>
            <a:r>
              <a:rPr lang="en-US" sz="2000" dirty="0"/>
              <a:t>=	    10</a:t>
            </a:r>
            <a:r>
              <a:rPr lang="en-US" sz="2000" baseline="30000" dirty="0"/>
              <a:t>-2   </a:t>
            </a:r>
            <a:r>
              <a:rPr lang="en-US" sz="2000" dirty="0"/>
              <a:t>10</a:t>
            </a:r>
            <a:r>
              <a:rPr lang="en-US" sz="2000" baseline="30000" dirty="0"/>
              <a:t>-1       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1    10	100  10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	 10</a:t>
            </a:r>
            <a:r>
              <a:rPr lang="en-US" sz="2000" baseline="30000" dirty="0" smtClean="0"/>
              <a:t>4</a:t>
            </a:r>
            <a:r>
              <a:rPr lang="en-US" sz="2000" dirty="0" smtClean="0"/>
              <a:t>	 10</a:t>
            </a:r>
            <a:r>
              <a:rPr lang="en-US" sz="2000" baseline="30000" dirty="0" smtClean="0"/>
              <a:t>5</a:t>
            </a:r>
            <a:r>
              <a:rPr lang="en-US" sz="2000" dirty="0" smtClean="0"/>
              <a:t>	  10</a:t>
            </a:r>
            <a:r>
              <a:rPr lang="en-US" sz="2000" baseline="30000" dirty="0" smtClean="0"/>
              <a:t>6</a:t>
            </a:r>
            <a:r>
              <a:rPr lang="en-US" sz="2000" dirty="0"/>
              <a:t>	</a:t>
            </a:r>
            <a:endParaRPr lang="en-US" dirty="0"/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2274888" y="4267200"/>
            <a:ext cx="1533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0.01    0.1</a:t>
            </a:r>
          </a:p>
        </p:txBody>
      </p:sp>
      <p:sp>
        <p:nvSpPr>
          <p:cNvPr id="138244" name="Line 4"/>
          <p:cNvSpPr>
            <a:spLocks noChangeShapeType="1"/>
          </p:cNvSpPr>
          <p:nvPr/>
        </p:nvSpPr>
        <p:spPr bwMode="auto">
          <a:xfrm flipV="1">
            <a:off x="2590800" y="3577888"/>
            <a:ext cx="152400" cy="689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45" name="Line 5"/>
          <p:cNvSpPr>
            <a:spLocks noChangeShapeType="1"/>
          </p:cNvSpPr>
          <p:nvPr/>
        </p:nvSpPr>
        <p:spPr bwMode="auto">
          <a:xfrm flipV="1">
            <a:off x="3124200" y="3577888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295928" y="5029200"/>
            <a:ext cx="7257516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omic Sans MS"/>
                <a:cs typeface="Comic Sans MS"/>
              </a:rPr>
              <a:t>If </a:t>
            </a:r>
            <a:r>
              <a:rPr lang="en-US" sz="2400" dirty="0" err="1">
                <a:latin typeface="Comic Sans MS"/>
                <a:cs typeface="Comic Sans MS"/>
              </a:rPr>
              <a:t>Log(x</a:t>
            </a:r>
            <a:r>
              <a:rPr lang="en-US" sz="2400" dirty="0">
                <a:latin typeface="Comic Sans MS"/>
                <a:cs typeface="Comic Sans MS"/>
              </a:rPr>
              <a:t>) &lt; 0, then </a:t>
            </a:r>
            <a:r>
              <a:rPr lang="en-US" sz="2400" dirty="0" err="1">
                <a:latin typeface="Comic Sans MS"/>
                <a:cs typeface="Comic Sans MS"/>
              </a:rPr>
              <a:t>x</a:t>
            </a:r>
            <a:r>
              <a:rPr lang="en-US" sz="2400" dirty="0">
                <a:latin typeface="Comic Sans MS"/>
                <a:cs typeface="Comic Sans MS"/>
              </a:rPr>
              <a:t> &lt; 1</a:t>
            </a:r>
          </a:p>
          <a:p>
            <a:endParaRPr lang="en-US" sz="2400" dirty="0">
              <a:latin typeface="Comic Sans MS"/>
              <a:cs typeface="Comic Sans MS"/>
            </a:endParaRPr>
          </a:p>
          <a:p>
            <a:r>
              <a:rPr lang="en-US" sz="2400" dirty="0">
                <a:latin typeface="Comic Sans MS"/>
                <a:cs typeface="Comic Sans MS"/>
              </a:rPr>
              <a:t>The log of negative numbers or of 0 is undefined.</a:t>
            </a:r>
          </a:p>
        </p:txBody>
      </p:sp>
    </p:spTree>
    <p:extLst>
      <p:ext uri="{BB962C8B-B14F-4D97-AF65-F5344CB8AC3E}">
        <p14:creationId xmlns:p14="http://schemas.microsoft.com/office/powerpoint/2010/main" val="2908721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533400" y="1067593"/>
            <a:ext cx="7924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omic Sans MS"/>
                <a:cs typeface="Comic Sans MS"/>
              </a:rPr>
              <a:t>Logarithms</a:t>
            </a:r>
          </a:p>
          <a:p>
            <a:r>
              <a:rPr lang="en-US" dirty="0">
                <a:latin typeface="Comic Sans MS"/>
                <a:cs typeface="Comic Sans MS"/>
              </a:rPr>
              <a:t>Definition: a logarithm of a number </a:t>
            </a:r>
            <a:r>
              <a:rPr lang="en-US" dirty="0" err="1">
                <a:latin typeface="Comic Sans MS"/>
                <a:cs typeface="Comic Sans MS"/>
              </a:rPr>
              <a:t>x</a:t>
            </a:r>
            <a:r>
              <a:rPr lang="en-US" dirty="0">
                <a:latin typeface="Comic Sans MS"/>
                <a:cs typeface="Comic Sans MS"/>
              </a:rPr>
              <a:t> is the number that we must raise the “base” a so that </a:t>
            </a:r>
          </a:p>
          <a:p>
            <a:endParaRPr lang="en-US" dirty="0">
              <a:latin typeface="Comic Sans MS"/>
              <a:cs typeface="Comic Sans MS"/>
            </a:endParaRPr>
          </a:p>
          <a:p>
            <a:pPr algn="ctr"/>
            <a:r>
              <a:rPr lang="en-US" sz="2800" dirty="0" err="1">
                <a:latin typeface="Comic Sans MS"/>
                <a:cs typeface="Comic Sans MS"/>
              </a:rPr>
              <a:t>a</a:t>
            </a:r>
            <a:r>
              <a:rPr lang="en-US" sz="2800" baseline="30000" dirty="0" err="1">
                <a:latin typeface="Comic Sans MS"/>
                <a:cs typeface="Comic Sans MS"/>
              </a:rPr>
              <a:t>log</a:t>
            </a:r>
            <a:r>
              <a:rPr lang="en-US" sz="1600" dirty="0" err="1">
                <a:latin typeface="Comic Sans MS"/>
                <a:cs typeface="Comic Sans MS"/>
              </a:rPr>
              <a:t>a</a:t>
            </a:r>
            <a:r>
              <a:rPr lang="en-US" sz="2800" baseline="30000" dirty="0" err="1">
                <a:latin typeface="Comic Sans MS"/>
                <a:cs typeface="Comic Sans MS"/>
              </a:rPr>
              <a:t>(x</a:t>
            </a:r>
            <a:r>
              <a:rPr lang="en-US" sz="2800" baseline="30000" dirty="0">
                <a:latin typeface="Comic Sans MS"/>
                <a:cs typeface="Comic Sans MS"/>
              </a:rPr>
              <a:t>)</a:t>
            </a:r>
            <a:r>
              <a:rPr lang="en-US" sz="2800" dirty="0">
                <a:latin typeface="Comic Sans MS"/>
                <a:cs typeface="Comic Sans MS"/>
              </a:rPr>
              <a:t> =</a:t>
            </a:r>
            <a:r>
              <a:rPr lang="en-US" sz="2800" dirty="0" err="1">
                <a:latin typeface="Comic Sans MS"/>
                <a:cs typeface="Comic Sans MS"/>
              </a:rPr>
              <a:t>x</a:t>
            </a:r>
            <a:endParaRPr lang="en-US" sz="2800" dirty="0">
              <a:latin typeface="Comic Sans MS"/>
              <a:cs typeface="Comic Sans MS"/>
            </a:endParaRPr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1327150" y="236596"/>
            <a:ext cx="66164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800" dirty="0">
                <a:latin typeface="Comic Sans MS"/>
                <a:cs typeface="Comic Sans MS"/>
              </a:rPr>
              <a:t>PLEASE</a:t>
            </a:r>
            <a:r>
              <a:rPr lang="en-US" sz="4800" dirty="0"/>
              <a:t> </a:t>
            </a:r>
            <a:r>
              <a:rPr lang="en-US" sz="4800" dirty="0">
                <a:latin typeface="Comic Sans MS"/>
                <a:cs typeface="Comic Sans MS"/>
              </a:rPr>
              <a:t>REMEMBER!!!!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1910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Log (</a:t>
            </a:r>
            <a:r>
              <a:rPr lang="en-US" sz="2400" dirty="0" err="1" smtClean="0">
                <a:latin typeface="Comic Sans MS"/>
                <a:cs typeface="Comic Sans MS"/>
              </a:rPr>
              <a:t>xy</a:t>
            </a:r>
            <a:r>
              <a:rPr lang="en-US" sz="2400" dirty="0" smtClean="0">
                <a:latin typeface="Comic Sans MS"/>
                <a:cs typeface="Comic Sans MS"/>
              </a:rPr>
              <a:t>) =Log </a:t>
            </a:r>
            <a:r>
              <a:rPr lang="en-US" sz="2400" dirty="0" err="1" smtClean="0">
                <a:latin typeface="Comic Sans MS"/>
                <a:cs typeface="Comic Sans MS"/>
              </a:rPr>
              <a:t>x</a:t>
            </a:r>
            <a:r>
              <a:rPr lang="en-US" sz="2400" dirty="0" smtClean="0">
                <a:latin typeface="Comic Sans MS"/>
                <a:cs typeface="Comic Sans MS"/>
              </a:rPr>
              <a:t>  + Log </a:t>
            </a:r>
            <a:r>
              <a:rPr lang="en-US" sz="2400" dirty="0" err="1" smtClean="0">
                <a:latin typeface="Comic Sans MS"/>
                <a:cs typeface="Comic Sans MS"/>
              </a:rPr>
              <a:t>y</a:t>
            </a:r>
            <a:endParaRPr lang="en-US" sz="2400" dirty="0" smtClean="0">
              <a:latin typeface="Comic Sans MS"/>
              <a:cs typeface="Comic Sans MS"/>
            </a:endParaRPr>
          </a:p>
          <a:p>
            <a:pPr algn="ctr"/>
            <a:r>
              <a:rPr lang="en-US" sz="2400" dirty="0" err="1" smtClean="0">
                <a:latin typeface="Comic Sans MS"/>
                <a:cs typeface="Comic Sans MS"/>
              </a:rPr>
              <a:t>Logx</a:t>
            </a:r>
            <a:r>
              <a:rPr lang="en-US" sz="2400" baseline="30000" dirty="0" err="1" smtClean="0">
                <a:latin typeface="Comic Sans MS"/>
                <a:cs typeface="Comic Sans MS"/>
              </a:rPr>
              <a:t>y</a:t>
            </a:r>
            <a:r>
              <a:rPr lang="en-US" sz="2400" baseline="30000" dirty="0" smtClean="0">
                <a:latin typeface="Comic Sans MS"/>
                <a:cs typeface="Comic Sans MS"/>
              </a:rPr>
              <a:t> </a:t>
            </a:r>
            <a:r>
              <a:rPr lang="en-US" sz="2400" dirty="0" smtClean="0">
                <a:latin typeface="Comic Sans MS"/>
                <a:cs typeface="Comic Sans MS"/>
              </a:rPr>
              <a:t>= </a:t>
            </a:r>
            <a:r>
              <a:rPr lang="en-US" sz="2400" dirty="0" err="1" smtClean="0">
                <a:latin typeface="Comic Sans MS"/>
                <a:cs typeface="Comic Sans MS"/>
              </a:rPr>
              <a:t>yLog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latin typeface="Comic Sans MS"/>
                <a:cs typeface="Comic Sans MS"/>
              </a:rPr>
              <a:t>x</a:t>
            </a:r>
            <a:endParaRPr lang="en-US" sz="2400" dirty="0" smtClean="0">
              <a:latin typeface="Comic Sans MS"/>
              <a:cs typeface="Comic Sans MS"/>
            </a:endParaRPr>
          </a:p>
          <a:p>
            <a:pPr algn="ctr"/>
            <a:r>
              <a:rPr lang="en-US" sz="2400" dirty="0" smtClean="0">
                <a:latin typeface="Comic Sans MS"/>
                <a:cs typeface="Comic Sans MS"/>
              </a:rPr>
              <a:t>Log (</a:t>
            </a:r>
            <a:r>
              <a:rPr lang="en-US" sz="2400" dirty="0" err="1" smtClean="0">
                <a:latin typeface="Comic Sans MS"/>
                <a:cs typeface="Comic Sans MS"/>
              </a:rPr>
              <a:t>x/y</a:t>
            </a:r>
            <a:r>
              <a:rPr lang="en-US" sz="2400" dirty="0" smtClean="0">
                <a:latin typeface="Comic Sans MS"/>
                <a:cs typeface="Comic Sans MS"/>
              </a:rPr>
              <a:t>) = Log </a:t>
            </a:r>
            <a:r>
              <a:rPr lang="en-US" sz="2400" dirty="0" err="1" smtClean="0">
                <a:latin typeface="Comic Sans MS"/>
                <a:cs typeface="Comic Sans MS"/>
              </a:rPr>
              <a:t>x</a:t>
            </a:r>
            <a:r>
              <a:rPr lang="en-US" sz="2400" dirty="0" smtClean="0">
                <a:latin typeface="Comic Sans MS"/>
                <a:cs typeface="Comic Sans MS"/>
              </a:rPr>
              <a:t> - Log </a:t>
            </a:r>
            <a:r>
              <a:rPr lang="en-US" sz="2400" dirty="0" err="1" smtClean="0">
                <a:latin typeface="Comic Sans MS"/>
                <a:cs typeface="Comic Sans MS"/>
              </a:rPr>
              <a:t>y</a:t>
            </a:r>
            <a:endParaRPr lang="en-US" sz="2400" dirty="0" smtClean="0">
              <a:latin typeface="Comic Sans MS"/>
              <a:cs typeface="Comic Sans MS"/>
            </a:endParaRPr>
          </a:p>
          <a:p>
            <a:pPr algn="ctr"/>
            <a:r>
              <a:rPr lang="en-US" sz="2400" dirty="0" smtClean="0">
                <a:latin typeface="Comic Sans MS"/>
                <a:cs typeface="Comic Sans MS"/>
              </a:rPr>
              <a:t>Log (1) = 0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3505200" y="4191000"/>
            <a:ext cx="5791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(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x</a:t>
            </a:r>
            <a:r>
              <a:rPr kumimoji="0" lang="en-US" sz="24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a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)(x</a:t>
            </a:r>
            <a:r>
              <a:rPr kumimoji="0" lang="en-US" sz="2400" b="0" i="0" u="none" strike="noStrike" kern="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b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) =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x</a:t>
            </a:r>
            <a:r>
              <a:rPr kumimoji="0" lang="en-US" sz="2400" b="0" i="0" u="none" strike="noStrike" kern="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a+b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 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1/x</a:t>
            </a:r>
            <a:r>
              <a:rPr kumimoji="0" lang="en-US" sz="24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 =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x</a:t>
            </a:r>
            <a:r>
              <a:rPr kumimoji="0" lang="en-US" sz="24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-a</a:t>
            </a:r>
            <a:br>
              <a:rPr kumimoji="0" lang="en-US" sz="24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</a:b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x</a:t>
            </a:r>
            <a:r>
              <a:rPr kumimoji="0" lang="en-US" sz="2400" b="0" i="0" u="none" strike="noStrike" kern="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a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/x</a:t>
            </a:r>
            <a:r>
              <a:rPr kumimoji="0" lang="en-US" sz="2400" b="0" i="0" u="none" strike="noStrike" kern="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b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 =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x</a:t>
            </a:r>
            <a:r>
              <a:rPr kumimoji="0" lang="en-US" sz="2400" b="0" i="0" u="none" strike="noStrike" kern="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a-b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/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(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x</a:t>
            </a:r>
            <a:r>
              <a:rPr kumimoji="0" lang="en-US" sz="2400" b="0" i="0" u="none" strike="noStrike" kern="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a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)</a:t>
            </a:r>
            <a:r>
              <a:rPr kumimoji="0" lang="en-US" sz="2400" b="0" i="0" u="none" strike="noStrike" kern="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b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=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x</a:t>
            </a:r>
            <a:r>
              <a:rPr kumimoji="0" lang="en-US" sz="2400" b="0" i="0" u="none" strike="noStrike" kern="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ab</a:t>
            </a:r>
            <a:r>
              <a:rPr kumimoji="0" lang="en-US" sz="24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/>
            </a:r>
            <a:br>
              <a:rPr kumimoji="0" lang="en-US" sz="24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x</a:t>
            </a:r>
            <a:r>
              <a:rPr kumimoji="0" lang="en-US" sz="24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0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 = 1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-65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3048000"/>
            <a:ext cx="199565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latin typeface="Comic Sans MS"/>
                <a:cs typeface="Comic Sans MS"/>
              </a:rPr>
              <a:t>The rules</a:t>
            </a:r>
            <a:endParaRPr lang="en-US" sz="3200" dirty="0" smtClean="0">
              <a:latin typeface="Comic Sans MS"/>
              <a:cs typeface="Comic Sans MS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02985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3083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Changing logarithm bases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15142" y="681334"/>
            <a:ext cx="5385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Log</a:t>
            </a:r>
            <a:r>
              <a:rPr lang="en-US" sz="2400" baseline="-25000" dirty="0" smtClean="0">
                <a:latin typeface="Comic Sans MS"/>
                <a:cs typeface="Comic Sans MS"/>
              </a:rPr>
              <a:t>10</a:t>
            </a:r>
            <a:r>
              <a:rPr lang="en-US" sz="2400" dirty="0" smtClean="0">
                <a:latin typeface="Comic Sans MS"/>
                <a:cs typeface="Comic Sans MS"/>
              </a:rPr>
              <a:t>(x) = 0.43Ln(x),  </a:t>
            </a:r>
            <a:r>
              <a:rPr lang="en-US" sz="2400" dirty="0" err="1" smtClean="0">
                <a:latin typeface="Comic Sans MS"/>
                <a:cs typeface="Comic Sans MS"/>
              </a:rPr>
              <a:t>Ln(x</a:t>
            </a:r>
            <a:r>
              <a:rPr lang="en-US" sz="2400" dirty="0" smtClean="0">
                <a:latin typeface="Comic Sans MS"/>
                <a:cs typeface="Comic Sans MS"/>
              </a:rPr>
              <a:t>) = </a:t>
            </a:r>
            <a:r>
              <a:rPr lang="en-US" sz="2400" dirty="0" err="1" smtClean="0">
                <a:latin typeface="Comic Sans MS"/>
                <a:cs typeface="Comic Sans MS"/>
              </a:rPr>
              <a:t>Log</a:t>
            </a:r>
            <a:r>
              <a:rPr lang="en-US" sz="2400" baseline="-25000" dirty="0" err="1" smtClean="0">
                <a:latin typeface="Comic Sans MS"/>
                <a:cs typeface="Comic Sans MS"/>
              </a:rPr>
              <a:t>e</a:t>
            </a:r>
            <a:r>
              <a:rPr lang="en-US" sz="2400" dirty="0" err="1" smtClean="0">
                <a:latin typeface="Comic Sans MS"/>
                <a:cs typeface="Comic Sans MS"/>
              </a:rPr>
              <a:t>(x</a:t>
            </a:r>
            <a:r>
              <a:rPr lang="en-US" sz="2400" dirty="0" smtClean="0">
                <a:latin typeface="Comic Sans MS"/>
                <a:cs typeface="Comic Sans MS"/>
              </a:rPr>
              <a:t>)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1142999"/>
            <a:ext cx="2038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omic Sans MS"/>
                <a:cs typeface="Comic Sans MS"/>
              </a:rPr>
              <a:t>WHY???</a:t>
            </a:r>
            <a:endParaRPr lang="en-US" sz="3600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1789330"/>
            <a:ext cx="5647700" cy="473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omic Sans MS"/>
                <a:cs typeface="Comic Sans MS"/>
              </a:rPr>
              <a:t>We know that </a:t>
            </a:r>
          </a:p>
          <a:p>
            <a:pPr algn="ctr"/>
            <a:r>
              <a:rPr lang="en-US" sz="2000" dirty="0" smtClean="0">
                <a:latin typeface="Comic Sans MS"/>
                <a:cs typeface="Comic Sans MS"/>
              </a:rPr>
              <a:t>10</a:t>
            </a:r>
            <a:r>
              <a:rPr lang="en-US" sz="2000" baseline="30000" dirty="0" smtClean="0">
                <a:latin typeface="Comic Sans MS"/>
                <a:cs typeface="Comic Sans MS"/>
              </a:rPr>
              <a:t>a</a:t>
            </a:r>
            <a:r>
              <a:rPr lang="en-US" sz="2000" dirty="0" smtClean="0">
                <a:latin typeface="Comic Sans MS"/>
                <a:cs typeface="Comic Sans MS"/>
              </a:rPr>
              <a:t> = </a:t>
            </a:r>
            <a:r>
              <a:rPr lang="en-US" sz="2000" dirty="0" err="1" smtClean="0">
                <a:latin typeface="Comic Sans MS"/>
                <a:cs typeface="Comic Sans MS"/>
              </a:rPr>
              <a:t>x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</a:p>
          <a:p>
            <a:pPr algn="ctr"/>
            <a:r>
              <a:rPr lang="en-US" sz="2000" dirty="0" smtClean="0">
                <a:latin typeface="Comic Sans MS"/>
                <a:cs typeface="Comic Sans MS"/>
              </a:rPr>
              <a:t>means that a = </a:t>
            </a:r>
            <a:r>
              <a:rPr lang="en-US" sz="2000" dirty="0" err="1" smtClean="0">
                <a:latin typeface="Comic Sans MS"/>
                <a:cs typeface="Comic Sans MS"/>
              </a:rPr>
              <a:t>Log(x</a:t>
            </a:r>
            <a:r>
              <a:rPr lang="en-US" sz="2000" dirty="0" smtClean="0">
                <a:latin typeface="Comic Sans MS"/>
                <a:cs typeface="Comic Sans MS"/>
              </a:rPr>
              <a:t>), </a:t>
            </a:r>
          </a:p>
          <a:p>
            <a:pPr algn="ctr"/>
            <a:r>
              <a:rPr lang="en-US" sz="2000" dirty="0" smtClean="0">
                <a:latin typeface="Comic Sans MS"/>
                <a:cs typeface="Comic Sans MS"/>
              </a:rPr>
              <a:t>we also know that </a:t>
            </a:r>
          </a:p>
          <a:p>
            <a:pPr algn="ctr"/>
            <a:r>
              <a:rPr lang="en-US" sz="2000" dirty="0" err="1" smtClean="0">
                <a:latin typeface="Comic Sans MS"/>
                <a:cs typeface="Comic Sans MS"/>
              </a:rPr>
              <a:t>Ln(a</a:t>
            </a:r>
            <a:r>
              <a:rPr lang="en-US" sz="2000" baseline="30000" dirty="0" err="1" smtClean="0">
                <a:latin typeface="Comic Sans MS"/>
                <a:cs typeface="Comic Sans MS"/>
              </a:rPr>
              <a:t>x</a:t>
            </a:r>
            <a:r>
              <a:rPr lang="en-US" sz="2000" dirty="0" smtClean="0">
                <a:latin typeface="Comic Sans MS"/>
                <a:cs typeface="Comic Sans MS"/>
              </a:rPr>
              <a:t>) = </a:t>
            </a:r>
            <a:r>
              <a:rPr lang="en-US" sz="2000" dirty="0" err="1" smtClean="0">
                <a:latin typeface="Comic Sans MS"/>
                <a:cs typeface="Comic Sans MS"/>
              </a:rPr>
              <a:t>xLn(a</a:t>
            </a:r>
            <a:r>
              <a:rPr lang="en-US" sz="2000" dirty="0" smtClean="0">
                <a:latin typeface="Comic Sans MS"/>
                <a:cs typeface="Comic Sans MS"/>
              </a:rPr>
              <a:t>)</a:t>
            </a:r>
          </a:p>
          <a:p>
            <a:pPr algn="ctr"/>
            <a:r>
              <a:rPr lang="en-US" sz="2000" dirty="0" smtClean="0">
                <a:latin typeface="Comic Sans MS"/>
                <a:cs typeface="Comic Sans MS"/>
              </a:rPr>
              <a:t>Take natural logs (</a:t>
            </a:r>
            <a:r>
              <a:rPr lang="en-US" sz="2000" dirty="0" err="1" smtClean="0">
                <a:latin typeface="Comic Sans MS"/>
                <a:cs typeface="Comic Sans MS"/>
              </a:rPr>
              <a:t>Ln</a:t>
            </a:r>
            <a:r>
              <a:rPr lang="en-US" sz="2000" dirty="0" smtClean="0">
                <a:latin typeface="Comic Sans MS"/>
                <a:cs typeface="Comic Sans MS"/>
              </a:rPr>
              <a:t>) to both sides of 10</a:t>
            </a:r>
            <a:r>
              <a:rPr lang="en-US" sz="2000" baseline="30000" dirty="0" smtClean="0">
                <a:latin typeface="Comic Sans MS"/>
                <a:cs typeface="Comic Sans MS"/>
              </a:rPr>
              <a:t>a</a:t>
            </a:r>
            <a:r>
              <a:rPr lang="en-US" sz="2000" dirty="0" smtClean="0">
                <a:latin typeface="Comic Sans MS"/>
                <a:cs typeface="Comic Sans MS"/>
              </a:rPr>
              <a:t> = </a:t>
            </a:r>
            <a:r>
              <a:rPr lang="en-US" sz="2000" dirty="0" err="1" smtClean="0">
                <a:latin typeface="Comic Sans MS"/>
                <a:cs typeface="Comic Sans MS"/>
              </a:rPr>
              <a:t>x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</a:p>
          <a:p>
            <a:pPr algn="ctr"/>
            <a:r>
              <a:rPr lang="en-US" sz="2000" dirty="0" smtClean="0">
                <a:latin typeface="Comic Sans MS"/>
                <a:cs typeface="Comic Sans MS"/>
              </a:rPr>
              <a:t>Ln(10</a:t>
            </a:r>
            <a:r>
              <a:rPr lang="en-US" sz="2000" baseline="30000" dirty="0" smtClean="0">
                <a:latin typeface="Comic Sans MS"/>
                <a:cs typeface="Comic Sans MS"/>
              </a:rPr>
              <a:t>a</a:t>
            </a:r>
            <a:r>
              <a:rPr lang="en-US" sz="2000" dirty="0" smtClean="0">
                <a:latin typeface="Comic Sans MS"/>
                <a:cs typeface="Comic Sans MS"/>
              </a:rPr>
              <a:t>) = </a:t>
            </a:r>
            <a:r>
              <a:rPr lang="en-US" sz="2000" dirty="0" err="1" smtClean="0">
                <a:latin typeface="Comic Sans MS"/>
                <a:cs typeface="Comic Sans MS"/>
              </a:rPr>
              <a:t>Ln(x</a:t>
            </a:r>
            <a:r>
              <a:rPr lang="en-US" sz="2000" dirty="0" smtClean="0">
                <a:latin typeface="Comic Sans MS"/>
                <a:cs typeface="Comic Sans MS"/>
              </a:rPr>
              <a:t>) </a:t>
            </a:r>
          </a:p>
          <a:p>
            <a:pPr algn="ctr"/>
            <a:r>
              <a:rPr lang="en-US" sz="2000" dirty="0" smtClean="0">
                <a:latin typeface="Comic Sans MS"/>
                <a:cs typeface="Comic Sans MS"/>
              </a:rPr>
              <a:t>aLn(10) = </a:t>
            </a:r>
            <a:r>
              <a:rPr lang="en-US" sz="2000" dirty="0" err="1" smtClean="0">
                <a:latin typeface="Comic Sans MS"/>
                <a:cs typeface="Comic Sans MS"/>
              </a:rPr>
              <a:t>Ln(x</a:t>
            </a:r>
            <a:r>
              <a:rPr lang="en-US" sz="2000" dirty="0" smtClean="0">
                <a:latin typeface="Comic Sans MS"/>
                <a:cs typeface="Comic Sans MS"/>
              </a:rPr>
              <a:t>)</a:t>
            </a:r>
          </a:p>
          <a:p>
            <a:pPr algn="ctr"/>
            <a:r>
              <a:rPr lang="en-US" sz="2000" dirty="0" smtClean="0">
                <a:latin typeface="Comic Sans MS"/>
                <a:cs typeface="Comic Sans MS"/>
              </a:rPr>
              <a:t>But a = </a:t>
            </a:r>
            <a:r>
              <a:rPr lang="en-US" sz="2000" dirty="0" err="1" smtClean="0">
                <a:latin typeface="Comic Sans MS"/>
                <a:cs typeface="Comic Sans MS"/>
              </a:rPr>
              <a:t>Log(x</a:t>
            </a:r>
            <a:r>
              <a:rPr lang="en-US" sz="2000" dirty="0" smtClean="0">
                <a:latin typeface="Comic Sans MS"/>
                <a:cs typeface="Comic Sans MS"/>
              </a:rPr>
              <a:t>)</a:t>
            </a:r>
          </a:p>
          <a:p>
            <a:pPr algn="ctr"/>
            <a:r>
              <a:rPr lang="en-US" sz="2000" dirty="0" smtClean="0">
                <a:latin typeface="Comic Sans MS"/>
                <a:cs typeface="Comic Sans MS"/>
              </a:rPr>
              <a:t>Therefore</a:t>
            </a:r>
          </a:p>
          <a:p>
            <a:pPr algn="ctr"/>
            <a:r>
              <a:rPr lang="en-US" sz="2000" dirty="0" smtClean="0">
                <a:latin typeface="Comic Sans MS"/>
                <a:cs typeface="Comic Sans MS"/>
              </a:rPr>
              <a:t>Log(x)Ln(10) = </a:t>
            </a:r>
            <a:r>
              <a:rPr lang="en-US" sz="2000" dirty="0" err="1" smtClean="0">
                <a:latin typeface="Comic Sans MS"/>
                <a:cs typeface="Comic Sans MS"/>
              </a:rPr>
              <a:t>Ln(x</a:t>
            </a:r>
            <a:r>
              <a:rPr lang="en-US" sz="2000" dirty="0" smtClean="0">
                <a:latin typeface="Comic Sans MS"/>
                <a:cs typeface="Comic Sans MS"/>
              </a:rPr>
              <a:t>)</a:t>
            </a:r>
          </a:p>
          <a:p>
            <a:pPr algn="ctr"/>
            <a:r>
              <a:rPr lang="en-US" sz="2000" dirty="0" smtClean="0">
                <a:latin typeface="Comic Sans MS"/>
                <a:cs typeface="Comic Sans MS"/>
              </a:rPr>
              <a:t>But Ln(10) = 2.303</a:t>
            </a:r>
          </a:p>
          <a:p>
            <a:pPr algn="ctr"/>
            <a:r>
              <a:rPr lang="en-US" sz="2000" dirty="0" smtClean="0">
                <a:latin typeface="Comic Sans MS"/>
                <a:cs typeface="Comic Sans MS"/>
              </a:rPr>
              <a:t>Therefore</a:t>
            </a:r>
          </a:p>
          <a:p>
            <a:pPr algn="ctr"/>
            <a:endParaRPr lang="en-US" dirty="0" smtClean="0">
              <a:latin typeface="Comic Sans MS"/>
              <a:cs typeface="Comic Sans MS"/>
            </a:endParaRPr>
          </a:p>
          <a:p>
            <a:pPr algn="ctr"/>
            <a:r>
              <a:rPr lang="en-US" sz="2400" dirty="0" err="1" smtClean="0">
                <a:latin typeface="Comic Sans MS"/>
                <a:cs typeface="Comic Sans MS"/>
              </a:rPr>
              <a:t>Log(x</a:t>
            </a:r>
            <a:r>
              <a:rPr lang="en-US" sz="2400" dirty="0" smtClean="0">
                <a:latin typeface="Comic Sans MS"/>
                <a:cs typeface="Comic Sans MS"/>
              </a:rPr>
              <a:t>) = Ln(x)/Ln(10) = 0.43Ln(x) </a:t>
            </a:r>
          </a:p>
          <a:p>
            <a:pPr algn="ctr"/>
            <a:endParaRPr lang="en-US" dirty="0" smtClean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378993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Recall that [H+] = 10</a:t>
            </a:r>
            <a:r>
              <a:rPr lang="en-US" baseline="30000" dirty="0" smtClean="0">
                <a:latin typeface="Comic Sans MS"/>
                <a:cs typeface="Comic Sans MS"/>
              </a:rPr>
              <a:t>-7 </a:t>
            </a:r>
            <a:r>
              <a:rPr lang="en-US" dirty="0" smtClean="0">
                <a:latin typeface="Comic Sans MS"/>
                <a:cs typeface="Comic Sans MS"/>
              </a:rPr>
              <a:t>in pure water</a:t>
            </a:r>
          </a:p>
          <a:p>
            <a:pPr>
              <a:buNone/>
            </a:pPr>
            <a:r>
              <a:rPr lang="en-US" dirty="0" smtClean="0">
                <a:latin typeface="Comic Sans MS"/>
                <a:cs typeface="Comic Sans MS"/>
              </a:rPr>
              <a:t>Therefore </a:t>
            </a:r>
          </a:p>
          <a:p>
            <a:pPr>
              <a:buNone/>
            </a:pPr>
            <a:r>
              <a:rPr lang="en-US" dirty="0" smtClean="0">
                <a:latin typeface="Comic Sans MS"/>
                <a:cs typeface="Comic Sans MS"/>
              </a:rPr>
              <a:t>pH = -Log </a:t>
            </a:r>
            <a:r>
              <a:rPr lang="en-US" dirty="0">
                <a:latin typeface="Comic Sans MS"/>
                <a:cs typeface="Comic Sans MS"/>
              </a:rPr>
              <a:t>(</a:t>
            </a:r>
            <a:r>
              <a:rPr lang="en-US" dirty="0" smtClean="0">
                <a:latin typeface="Comic Sans MS"/>
                <a:cs typeface="Comic Sans MS"/>
              </a:rPr>
              <a:t>10</a:t>
            </a:r>
            <a:r>
              <a:rPr lang="en-US" baseline="30000" dirty="0" smtClean="0">
                <a:latin typeface="Comic Sans MS"/>
                <a:cs typeface="Comic Sans MS"/>
              </a:rPr>
              <a:t>-7</a:t>
            </a:r>
            <a:r>
              <a:rPr lang="en-US" baseline="30000" dirty="0">
                <a:latin typeface="Comic Sans MS"/>
                <a:cs typeface="Comic Sans MS"/>
              </a:rPr>
              <a:t>)</a:t>
            </a:r>
            <a:r>
              <a:rPr lang="en-US" dirty="0" smtClean="0">
                <a:latin typeface="Comic Sans MS"/>
                <a:cs typeface="Comic Sans MS"/>
              </a:rPr>
              <a:t>=Log(1/10</a:t>
            </a:r>
            <a:r>
              <a:rPr lang="en-US" baseline="30000" dirty="0" smtClean="0">
                <a:latin typeface="Comic Sans MS"/>
                <a:cs typeface="Comic Sans MS"/>
              </a:rPr>
              <a:t>-7</a:t>
            </a:r>
            <a:r>
              <a:rPr lang="en-US" dirty="0">
                <a:latin typeface="Comic Sans MS"/>
                <a:cs typeface="Comic Sans MS"/>
              </a:rPr>
              <a:t>)</a:t>
            </a:r>
            <a:r>
              <a:rPr lang="en-US" dirty="0" smtClean="0">
                <a:latin typeface="Comic Sans MS"/>
                <a:cs typeface="Comic Sans MS"/>
              </a:rPr>
              <a:t>=Log(10</a:t>
            </a:r>
            <a:r>
              <a:rPr lang="en-US" baseline="30000" dirty="0" smtClean="0">
                <a:latin typeface="Comic Sans MS"/>
                <a:cs typeface="Comic Sans MS"/>
              </a:rPr>
              <a:t>7</a:t>
            </a:r>
            <a:r>
              <a:rPr lang="en-US" dirty="0" smtClean="0">
                <a:latin typeface="Comic Sans MS"/>
                <a:cs typeface="Comic Sans MS"/>
              </a:rPr>
              <a:t>) =7</a:t>
            </a:r>
          </a:p>
          <a:p>
            <a:pPr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>
              <a:buNone/>
            </a:pPr>
            <a:r>
              <a:rPr lang="en-US" sz="2400" dirty="0" smtClean="0">
                <a:latin typeface="Comic Sans MS"/>
                <a:cs typeface="Comic Sans MS"/>
              </a:rPr>
              <a:t>For homework show that if [H</a:t>
            </a:r>
            <a:r>
              <a:rPr lang="en-US" sz="2400" baseline="30000" dirty="0" smtClean="0">
                <a:latin typeface="Comic Sans MS"/>
                <a:cs typeface="Comic Sans MS"/>
              </a:rPr>
              <a:t>+</a:t>
            </a:r>
            <a:r>
              <a:rPr lang="en-US" sz="2400" dirty="0" smtClean="0">
                <a:latin typeface="Comic Sans MS"/>
                <a:cs typeface="Comic Sans MS"/>
              </a:rPr>
              <a:t>]=[H</a:t>
            </a:r>
            <a:r>
              <a:rPr lang="en-US" sz="2400" baseline="-25000" dirty="0" smtClean="0">
                <a:latin typeface="Comic Sans MS"/>
                <a:cs typeface="Comic Sans MS"/>
              </a:rPr>
              <a:t>3</a:t>
            </a:r>
            <a:r>
              <a:rPr lang="en-US" sz="2400" dirty="0" smtClean="0">
                <a:latin typeface="Comic Sans MS"/>
                <a:cs typeface="Comic Sans MS"/>
              </a:rPr>
              <a:t>O</a:t>
            </a:r>
            <a:r>
              <a:rPr lang="en-US" sz="2400" baseline="30000" dirty="0" smtClean="0">
                <a:latin typeface="Comic Sans MS"/>
                <a:cs typeface="Comic Sans MS"/>
              </a:rPr>
              <a:t>+</a:t>
            </a:r>
            <a:r>
              <a:rPr lang="en-US" sz="2400" dirty="0" smtClean="0">
                <a:latin typeface="Comic Sans MS"/>
                <a:cs typeface="Comic Sans MS"/>
              </a:rPr>
              <a:t>]=5X10</a:t>
            </a:r>
            <a:r>
              <a:rPr lang="en-US" sz="2400" baseline="30000" dirty="0" smtClean="0">
                <a:latin typeface="Comic Sans MS"/>
                <a:cs typeface="Comic Sans MS"/>
              </a:rPr>
              <a:t>-10</a:t>
            </a:r>
          </a:p>
          <a:p>
            <a:pPr>
              <a:buNone/>
            </a:pPr>
            <a:r>
              <a:rPr lang="en-US" sz="2400" dirty="0" smtClean="0">
                <a:latin typeface="Comic Sans MS"/>
                <a:cs typeface="Comic Sans MS"/>
              </a:rPr>
              <a:t> then pH = 9.3 (Hint: Log(5)=0.7)</a:t>
            </a:r>
          </a:p>
          <a:p>
            <a:pPr>
              <a:buNone/>
            </a:pPr>
            <a:endParaRPr lang="en-US" sz="2400" dirty="0" smtClean="0">
              <a:latin typeface="Comic Sans MS"/>
              <a:cs typeface="Comic Sans MS"/>
            </a:endParaRPr>
          </a:p>
          <a:p>
            <a:pPr algn="ctr">
              <a:buNone/>
            </a:pP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YOU MUST BE ABLE TO USE Logs AND TO CALCULATE pH!!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641926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Another homework question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1325562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Show that a pH range of 7.36 to 7.44 corresponds to a range in [H+] of between ≈ 36 to 44 to </a:t>
            </a:r>
            <a:r>
              <a:rPr lang="en-US" sz="2400" dirty="0" err="1" smtClean="0">
                <a:latin typeface="Comic Sans MS"/>
                <a:cs typeface="Comic Sans MS"/>
              </a:rPr>
              <a:t>nmol</a:t>
            </a:r>
            <a:r>
              <a:rPr lang="en-US" sz="2400" dirty="0" smtClean="0">
                <a:latin typeface="Comic Sans MS"/>
                <a:cs typeface="Comic Sans MS"/>
              </a:rPr>
              <a:t>/liter  (</a:t>
            </a:r>
            <a:r>
              <a:rPr lang="en-US" sz="2400" dirty="0" err="1" smtClean="0">
                <a:latin typeface="Comic Sans MS"/>
                <a:cs typeface="Comic Sans MS"/>
              </a:rPr>
              <a:t>n</a:t>
            </a:r>
            <a:r>
              <a:rPr lang="en-US" sz="2400" dirty="0" smtClean="0">
                <a:latin typeface="Comic Sans MS"/>
                <a:cs typeface="Comic Sans MS"/>
              </a:rPr>
              <a:t> means </a:t>
            </a:r>
            <a:r>
              <a:rPr lang="en-US" sz="2400" dirty="0" err="1" smtClean="0">
                <a:latin typeface="Comic Sans MS"/>
                <a:cs typeface="Comic Sans MS"/>
              </a:rPr>
              <a:t>nano</a:t>
            </a:r>
            <a:r>
              <a:rPr lang="en-US" sz="2400" dirty="0" smtClean="0">
                <a:latin typeface="Comic Sans MS"/>
                <a:cs typeface="Comic Sans MS"/>
              </a:rPr>
              <a:t> = 10</a:t>
            </a:r>
            <a:r>
              <a:rPr lang="en-US" sz="2400" baseline="30000" dirty="0" smtClean="0">
                <a:latin typeface="Comic Sans MS"/>
                <a:cs typeface="Comic Sans MS"/>
              </a:rPr>
              <a:t>-9</a:t>
            </a:r>
            <a:r>
              <a:rPr lang="en-US" sz="2400" dirty="0" smtClean="0">
                <a:latin typeface="Comic Sans MS"/>
                <a:cs typeface="Comic Sans MS"/>
              </a:rPr>
              <a:t>).</a:t>
            </a:r>
          </a:p>
          <a:p>
            <a:endParaRPr lang="en-US" sz="2400" dirty="0" smtClean="0">
              <a:latin typeface="Comic Sans MS"/>
              <a:cs typeface="Comic Sans MS"/>
            </a:endParaRP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baseline="30000" dirty="0" smtClean="0"/>
          </a:p>
          <a:p>
            <a:pPr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2133600" y="2831068"/>
            <a:ext cx="5791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Hint: use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If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 a=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Log(x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) -&gt;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x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=10</a:t>
            </a:r>
            <a:r>
              <a:rPr kumimoji="0" lang="en-US" sz="24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Log(a)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(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x</a:t>
            </a:r>
            <a:r>
              <a:rPr kumimoji="0" lang="en-US" sz="24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a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)(x</a:t>
            </a:r>
            <a:r>
              <a:rPr kumimoji="0" lang="en-US" sz="2400" b="0" i="0" u="none" strike="noStrike" kern="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b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) =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x</a:t>
            </a:r>
            <a:r>
              <a:rPr kumimoji="0" lang="en-US" sz="2400" b="0" i="0" u="none" strike="noStrike" kern="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a+b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 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</a:b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-65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86445" y="2590800"/>
            <a:ext cx="20767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Milli</a:t>
            </a:r>
            <a:r>
              <a:rPr lang="en-US" sz="2400" dirty="0" smtClean="0"/>
              <a:t> = </a:t>
            </a:r>
            <a:r>
              <a:rPr lang="en-US" sz="2400" dirty="0" err="1" smtClean="0"/>
              <a:t>m</a:t>
            </a:r>
            <a:r>
              <a:rPr lang="en-US" sz="2400" dirty="0" smtClean="0"/>
              <a:t>, 10</a:t>
            </a:r>
            <a:r>
              <a:rPr lang="en-US" sz="2400" baseline="30000" dirty="0" smtClean="0"/>
              <a:t>-3</a:t>
            </a:r>
          </a:p>
          <a:p>
            <a:r>
              <a:rPr lang="en-US" sz="2400" dirty="0" smtClean="0"/>
              <a:t>Micro = µ, 10</a:t>
            </a:r>
            <a:r>
              <a:rPr lang="en-US" sz="2400" baseline="30000" dirty="0" smtClean="0"/>
              <a:t>-6</a:t>
            </a:r>
          </a:p>
          <a:p>
            <a:r>
              <a:rPr lang="en-US" sz="2400" dirty="0" err="1" smtClean="0"/>
              <a:t>Nano</a:t>
            </a:r>
            <a:r>
              <a:rPr lang="en-US" sz="2400" dirty="0" smtClean="0"/>
              <a:t> = </a:t>
            </a:r>
            <a:r>
              <a:rPr lang="en-US" sz="2400" dirty="0" err="1" smtClean="0"/>
              <a:t>n</a:t>
            </a:r>
            <a:r>
              <a:rPr lang="en-US" sz="2400" dirty="0" smtClean="0"/>
              <a:t>, 10</a:t>
            </a:r>
            <a:r>
              <a:rPr lang="en-US" sz="2400" baseline="30000" dirty="0" smtClean="0"/>
              <a:t>-9</a:t>
            </a:r>
          </a:p>
          <a:p>
            <a:r>
              <a:rPr lang="en-US" sz="2400" dirty="0" smtClean="0"/>
              <a:t>Pico = </a:t>
            </a:r>
            <a:r>
              <a:rPr lang="en-US" sz="2400" dirty="0" err="1" smtClean="0"/>
              <a:t>p</a:t>
            </a:r>
            <a:r>
              <a:rPr lang="en-US" sz="2400" dirty="0" smtClean="0"/>
              <a:t>, 10</a:t>
            </a:r>
            <a:r>
              <a:rPr lang="en-US" sz="2400" baseline="30000" dirty="0" smtClean="0"/>
              <a:t>-12</a:t>
            </a:r>
          </a:p>
          <a:p>
            <a:r>
              <a:rPr lang="en-US" sz="2400" dirty="0" err="1" smtClean="0"/>
              <a:t>Femto</a:t>
            </a:r>
            <a:r>
              <a:rPr lang="en-US" sz="2400" dirty="0" smtClean="0"/>
              <a:t> = </a:t>
            </a:r>
            <a:r>
              <a:rPr lang="en-US" sz="2400" dirty="0" err="1" smtClean="0"/>
              <a:t>f</a:t>
            </a:r>
            <a:r>
              <a:rPr lang="en-US" sz="2400" dirty="0" smtClean="0"/>
              <a:t>, 10</a:t>
            </a:r>
            <a:r>
              <a:rPr lang="en-US" sz="2400" baseline="30000" dirty="0" smtClean="0"/>
              <a:t>-15 </a:t>
            </a:r>
            <a:endParaRPr lang="en-US" sz="2400" baseline="30000" dirty="0"/>
          </a:p>
        </p:txBody>
      </p:sp>
      <p:sp>
        <p:nvSpPr>
          <p:cNvPr id="6" name="Rectangle 5"/>
          <p:cNvSpPr/>
          <p:nvPr/>
        </p:nvSpPr>
        <p:spPr>
          <a:xfrm>
            <a:off x="281974" y="5599331"/>
            <a:ext cx="5966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>
                <a:latin typeface="Comic Sans MS"/>
                <a:cs typeface="Comic Sans MS"/>
              </a:rPr>
              <a:t>[H</a:t>
            </a:r>
            <a:r>
              <a:rPr lang="en-US" sz="2400" baseline="30000" dirty="0" smtClean="0">
                <a:latin typeface="Comic Sans MS"/>
                <a:cs typeface="Comic Sans MS"/>
              </a:rPr>
              <a:t>+</a:t>
            </a:r>
            <a:r>
              <a:rPr lang="en-US" sz="2400" dirty="0" smtClean="0">
                <a:latin typeface="Comic Sans MS"/>
                <a:cs typeface="Comic Sans MS"/>
              </a:rPr>
              <a:t>]=10</a:t>
            </a:r>
            <a:r>
              <a:rPr lang="en-US" sz="2400" baseline="30000" dirty="0" smtClean="0">
                <a:latin typeface="Comic Sans MS"/>
                <a:cs typeface="Comic Sans MS"/>
              </a:rPr>
              <a:t>9-7.36</a:t>
            </a:r>
            <a:r>
              <a:rPr lang="en-US" sz="2400" dirty="0" smtClean="0">
                <a:latin typeface="Comic Sans MS"/>
                <a:cs typeface="Comic Sans MS"/>
              </a:rPr>
              <a:t> M = 10</a:t>
            </a:r>
            <a:r>
              <a:rPr lang="en-US" sz="2400" baseline="30000" dirty="0" smtClean="0">
                <a:latin typeface="Comic Sans MS"/>
                <a:cs typeface="Comic Sans MS"/>
              </a:rPr>
              <a:t>1.64</a:t>
            </a:r>
            <a:r>
              <a:rPr lang="en-US" sz="2400" dirty="0" smtClean="0">
                <a:latin typeface="Comic Sans MS"/>
                <a:cs typeface="Comic Sans MS"/>
              </a:rPr>
              <a:t> =43.7 </a:t>
            </a:r>
            <a:r>
              <a:rPr lang="en-US" sz="2400" dirty="0" err="1" smtClean="0">
                <a:latin typeface="Comic Sans MS"/>
                <a:cs typeface="Comic Sans MS"/>
              </a:rPr>
              <a:t>nmol</a:t>
            </a:r>
            <a:r>
              <a:rPr lang="en-US" sz="2400" dirty="0" smtClean="0">
                <a:latin typeface="Comic Sans MS"/>
                <a:cs typeface="Comic Sans MS"/>
              </a:rPr>
              <a:t>/L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831068"/>
            <a:ext cx="2334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pH =-</a:t>
            </a:r>
            <a:r>
              <a:rPr lang="en-US" sz="2400" dirty="0" err="1" smtClean="0">
                <a:latin typeface="Comic Sans MS"/>
                <a:cs typeface="Comic Sans MS"/>
              </a:rPr>
              <a:t>Log([H</a:t>
            </a:r>
            <a:r>
              <a:rPr lang="en-US" sz="2400" baseline="30000" dirty="0" smtClean="0">
                <a:latin typeface="Comic Sans MS"/>
                <a:cs typeface="Comic Sans MS"/>
              </a:rPr>
              <a:t>+</a:t>
            </a:r>
            <a:r>
              <a:rPr lang="en-US" sz="2400" dirty="0" smtClean="0">
                <a:latin typeface="Comic Sans MS"/>
                <a:cs typeface="Comic Sans MS"/>
              </a:rPr>
              <a:t>]), </a:t>
            </a:r>
          </a:p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3502967"/>
            <a:ext cx="1679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[H</a:t>
            </a:r>
            <a:r>
              <a:rPr lang="en-US" sz="2400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+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] =10</a:t>
            </a:r>
            <a:r>
              <a:rPr lang="en-US" sz="2400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-pH</a:t>
            </a:r>
          </a:p>
          <a:p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65925" y="4068127"/>
            <a:ext cx="1799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If pH=7.36</a:t>
            </a:r>
          </a:p>
          <a:p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4529792"/>
            <a:ext cx="2110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[H</a:t>
            </a:r>
            <a:r>
              <a:rPr lang="en-US" sz="2400" baseline="30000" dirty="0" smtClean="0">
                <a:latin typeface="Comic Sans MS"/>
                <a:cs typeface="Comic Sans MS"/>
              </a:rPr>
              <a:t>+</a:t>
            </a:r>
            <a:r>
              <a:rPr lang="en-US" sz="2400" dirty="0" smtClean="0">
                <a:latin typeface="Comic Sans MS"/>
                <a:cs typeface="Comic Sans MS"/>
              </a:rPr>
              <a:t>]=10</a:t>
            </a:r>
            <a:r>
              <a:rPr lang="en-US" sz="2400" baseline="30000" dirty="0" smtClean="0">
                <a:latin typeface="Comic Sans MS"/>
                <a:cs typeface="Comic Sans MS"/>
              </a:rPr>
              <a:t>-7.36</a:t>
            </a:r>
            <a:r>
              <a:rPr lang="en-US" sz="2400" dirty="0" smtClean="0">
                <a:latin typeface="Comic Sans MS"/>
                <a:cs typeface="Comic Sans MS"/>
              </a:rPr>
              <a:t> M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8565" y="5091499"/>
            <a:ext cx="5248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 smtClean="0">
                <a:latin typeface="Comic Sans MS"/>
                <a:cs typeface="Comic Sans MS"/>
              </a:rPr>
              <a:t> </a:t>
            </a:r>
            <a:r>
              <a:rPr lang="en-US" sz="2400" dirty="0" smtClean="0">
                <a:latin typeface="Comic Sans MS"/>
                <a:cs typeface="Comic Sans MS"/>
              </a:rPr>
              <a:t>[H</a:t>
            </a:r>
            <a:r>
              <a:rPr lang="en-US" sz="2400" baseline="30000" dirty="0" smtClean="0">
                <a:latin typeface="Comic Sans MS"/>
                <a:cs typeface="Comic Sans MS"/>
              </a:rPr>
              <a:t>+</a:t>
            </a:r>
            <a:r>
              <a:rPr lang="en-US" sz="2400" dirty="0" smtClean="0">
                <a:latin typeface="Comic Sans MS"/>
                <a:cs typeface="Comic Sans MS"/>
              </a:rPr>
              <a:t>]=10</a:t>
            </a:r>
            <a:r>
              <a:rPr lang="en-US" sz="2400" baseline="30000" dirty="0" smtClean="0">
                <a:latin typeface="Comic Sans MS"/>
                <a:cs typeface="Comic Sans MS"/>
              </a:rPr>
              <a:t>-7.36</a:t>
            </a:r>
            <a:r>
              <a:rPr lang="en-US" sz="2400" dirty="0" smtClean="0">
                <a:latin typeface="Comic Sans MS"/>
                <a:cs typeface="Comic Sans MS"/>
              </a:rPr>
              <a:t> mole/L </a:t>
            </a:r>
            <a:r>
              <a:rPr lang="en-US" sz="2400" dirty="0" err="1" smtClean="0">
                <a:latin typeface="Comic Sans MS"/>
                <a:cs typeface="Comic Sans MS"/>
              </a:rPr>
              <a:t>x</a:t>
            </a:r>
            <a:r>
              <a:rPr lang="en-US" sz="2400" dirty="0" smtClean="0">
                <a:latin typeface="Comic Sans MS"/>
                <a:cs typeface="Comic Sans MS"/>
              </a:rPr>
              <a:t> 10</a:t>
            </a:r>
            <a:r>
              <a:rPr lang="en-US" sz="2400" baseline="30000" dirty="0" smtClean="0">
                <a:latin typeface="Comic Sans MS"/>
                <a:cs typeface="Comic Sans MS"/>
              </a:rPr>
              <a:t>9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latin typeface="Comic Sans MS"/>
                <a:cs typeface="Comic Sans MS"/>
              </a:rPr>
              <a:t>nmol</a:t>
            </a:r>
            <a:r>
              <a:rPr lang="en-US" sz="2400" dirty="0" smtClean="0">
                <a:latin typeface="Comic Sans MS"/>
                <a:cs typeface="Comic Sans MS"/>
              </a:rPr>
              <a:t>/mole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2791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To Remember</a:t>
            </a:r>
            <a:br>
              <a:rPr lang="en-US" dirty="0" smtClean="0">
                <a:latin typeface="Comic Sans MS"/>
                <a:cs typeface="Comic Sans MS"/>
              </a:rPr>
            </a:br>
            <a:r>
              <a:rPr lang="en-US" dirty="0" smtClean="0">
                <a:latin typeface="Comic Sans MS"/>
                <a:cs typeface="Comic Sans MS"/>
              </a:rPr>
              <a:t>(IF YOU DON’T PRINT THIS)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1200" y="16764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Log (</a:t>
            </a:r>
            <a:r>
              <a:rPr lang="en-US" sz="2400" dirty="0" err="1" smtClean="0">
                <a:latin typeface="Comic Sans MS"/>
                <a:cs typeface="Comic Sans MS"/>
              </a:rPr>
              <a:t>xy</a:t>
            </a:r>
            <a:r>
              <a:rPr lang="en-US" sz="2400" dirty="0" smtClean="0">
                <a:latin typeface="Comic Sans MS"/>
                <a:cs typeface="Comic Sans MS"/>
              </a:rPr>
              <a:t>) =Log </a:t>
            </a:r>
            <a:r>
              <a:rPr lang="en-US" sz="2400" dirty="0" err="1" smtClean="0">
                <a:latin typeface="Comic Sans MS"/>
                <a:cs typeface="Comic Sans MS"/>
              </a:rPr>
              <a:t>x</a:t>
            </a:r>
            <a:r>
              <a:rPr lang="en-US" sz="2400" dirty="0" smtClean="0">
                <a:latin typeface="Comic Sans MS"/>
                <a:cs typeface="Comic Sans MS"/>
              </a:rPr>
              <a:t>  + Log </a:t>
            </a:r>
            <a:r>
              <a:rPr lang="en-US" sz="2400" dirty="0" err="1" smtClean="0">
                <a:latin typeface="Comic Sans MS"/>
                <a:cs typeface="Comic Sans MS"/>
              </a:rPr>
              <a:t>y</a:t>
            </a:r>
            <a:endParaRPr lang="en-US" sz="2400" dirty="0" smtClean="0">
              <a:latin typeface="Comic Sans MS"/>
              <a:cs typeface="Comic Sans MS"/>
            </a:endParaRPr>
          </a:p>
          <a:p>
            <a:pPr algn="ctr"/>
            <a:r>
              <a:rPr lang="en-US" sz="2400" dirty="0" err="1" smtClean="0">
                <a:latin typeface="Comic Sans MS"/>
                <a:cs typeface="Comic Sans MS"/>
              </a:rPr>
              <a:t>Logx</a:t>
            </a:r>
            <a:r>
              <a:rPr lang="en-US" sz="2400" baseline="30000" dirty="0" err="1" smtClean="0">
                <a:latin typeface="Comic Sans MS"/>
                <a:cs typeface="Comic Sans MS"/>
              </a:rPr>
              <a:t>y</a:t>
            </a:r>
            <a:r>
              <a:rPr lang="en-US" sz="2400" baseline="30000" dirty="0" smtClean="0">
                <a:latin typeface="Comic Sans MS"/>
                <a:cs typeface="Comic Sans MS"/>
              </a:rPr>
              <a:t> </a:t>
            </a:r>
            <a:r>
              <a:rPr lang="en-US" sz="2400" dirty="0" smtClean="0">
                <a:latin typeface="Comic Sans MS"/>
                <a:cs typeface="Comic Sans MS"/>
              </a:rPr>
              <a:t>= </a:t>
            </a:r>
            <a:r>
              <a:rPr lang="en-US" sz="2400" dirty="0" err="1" smtClean="0">
                <a:latin typeface="Comic Sans MS"/>
                <a:cs typeface="Comic Sans MS"/>
              </a:rPr>
              <a:t>yLog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latin typeface="Comic Sans MS"/>
                <a:cs typeface="Comic Sans MS"/>
              </a:rPr>
              <a:t>x</a:t>
            </a:r>
            <a:endParaRPr lang="en-US" sz="2400" dirty="0" smtClean="0">
              <a:latin typeface="Comic Sans MS"/>
              <a:cs typeface="Comic Sans MS"/>
            </a:endParaRPr>
          </a:p>
          <a:p>
            <a:pPr algn="ctr"/>
            <a:r>
              <a:rPr lang="en-US" sz="2400" dirty="0" smtClean="0">
                <a:latin typeface="Comic Sans MS"/>
                <a:cs typeface="Comic Sans MS"/>
              </a:rPr>
              <a:t>Log (</a:t>
            </a:r>
            <a:r>
              <a:rPr lang="en-US" sz="2400" dirty="0" err="1" smtClean="0">
                <a:latin typeface="Comic Sans MS"/>
                <a:cs typeface="Comic Sans MS"/>
              </a:rPr>
              <a:t>x/y</a:t>
            </a:r>
            <a:r>
              <a:rPr lang="en-US" sz="2400" dirty="0" smtClean="0">
                <a:latin typeface="Comic Sans MS"/>
                <a:cs typeface="Comic Sans MS"/>
              </a:rPr>
              <a:t>) = Log </a:t>
            </a:r>
            <a:r>
              <a:rPr lang="en-US" sz="2400" dirty="0" err="1" smtClean="0">
                <a:latin typeface="Comic Sans MS"/>
                <a:cs typeface="Comic Sans MS"/>
              </a:rPr>
              <a:t>x</a:t>
            </a:r>
            <a:r>
              <a:rPr lang="en-US" sz="2400" dirty="0" smtClean="0">
                <a:latin typeface="Comic Sans MS"/>
                <a:cs typeface="Comic Sans MS"/>
              </a:rPr>
              <a:t> - Log </a:t>
            </a:r>
            <a:r>
              <a:rPr lang="en-US" sz="2400" dirty="0" err="1" smtClean="0">
                <a:latin typeface="Comic Sans MS"/>
                <a:cs typeface="Comic Sans MS"/>
              </a:rPr>
              <a:t>y</a:t>
            </a:r>
            <a:endParaRPr lang="en-US" sz="2400" dirty="0" smtClean="0">
              <a:latin typeface="Comic Sans MS"/>
              <a:cs typeface="Comic Sans MS"/>
            </a:endParaRPr>
          </a:p>
          <a:p>
            <a:pPr algn="ctr"/>
            <a:r>
              <a:rPr lang="en-US" sz="2400" dirty="0" smtClean="0">
                <a:latin typeface="Comic Sans MS"/>
                <a:cs typeface="Comic Sans MS"/>
              </a:rPr>
              <a:t>Log (1) = 0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524000" y="3733800"/>
            <a:ext cx="5791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(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x</a:t>
            </a:r>
            <a:r>
              <a:rPr kumimoji="0" lang="en-US" sz="24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a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)(x</a:t>
            </a:r>
            <a:r>
              <a:rPr kumimoji="0" lang="en-US" sz="2400" b="0" i="0" u="none" strike="noStrike" kern="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b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) =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x</a:t>
            </a:r>
            <a:r>
              <a:rPr kumimoji="0" lang="en-US" sz="2400" b="0" i="0" u="none" strike="noStrike" kern="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a+b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 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1/x</a:t>
            </a:r>
            <a:r>
              <a:rPr kumimoji="0" lang="en-US" sz="24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 =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x</a:t>
            </a:r>
            <a:r>
              <a:rPr kumimoji="0" lang="en-US" sz="24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-a</a:t>
            </a:r>
            <a:br>
              <a:rPr kumimoji="0" lang="en-US" sz="24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</a:b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x</a:t>
            </a:r>
            <a:r>
              <a:rPr kumimoji="0" lang="en-US" sz="2400" b="0" i="0" u="none" strike="noStrike" kern="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a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/x</a:t>
            </a:r>
            <a:r>
              <a:rPr kumimoji="0" lang="en-US" sz="2400" b="0" i="0" u="none" strike="noStrike" kern="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b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 =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x</a:t>
            </a:r>
            <a:r>
              <a:rPr kumimoji="0" lang="en-US" sz="2400" b="0" i="0" u="none" strike="noStrike" kern="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a-b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/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(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x</a:t>
            </a:r>
            <a:r>
              <a:rPr kumimoji="0" lang="en-US" sz="2400" b="0" i="0" u="none" strike="noStrike" kern="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a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)</a:t>
            </a:r>
            <a:r>
              <a:rPr kumimoji="0" lang="en-US" sz="2400" b="0" i="0" u="none" strike="noStrike" kern="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b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=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x</a:t>
            </a:r>
            <a:r>
              <a:rPr kumimoji="0" lang="en-US" sz="2400" b="0" i="0" u="none" strike="noStrike" kern="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ab</a:t>
            </a:r>
            <a:r>
              <a:rPr kumimoji="0" lang="en-US" sz="24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/>
            </a:r>
            <a:br>
              <a:rPr kumimoji="0" lang="en-US" sz="24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x</a:t>
            </a:r>
            <a:r>
              <a:rPr kumimoji="0" lang="en-US" sz="24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0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-65" charset="0"/>
                <a:ea typeface="+mj-ea"/>
                <a:cs typeface="+mj-cs"/>
              </a:rPr>
              <a:t> = 1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-65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5574268"/>
            <a:ext cx="6539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/>
                <a:cs typeface="Comic Sans MS"/>
              </a:rPr>
              <a:t>Log(1) =0, Log(10) =1, Log(100) =2, Log(1000)=3, …etc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219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pH is a measure of the acidity of an aqueous solution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588" indent="-1588">
              <a:buNone/>
            </a:pPr>
            <a:r>
              <a:rPr lang="en-US" dirty="0" smtClean="0">
                <a:latin typeface="Comic Sans MS"/>
                <a:cs typeface="Comic Sans MS"/>
              </a:rPr>
              <a:t>[H</a:t>
            </a:r>
            <a:r>
              <a:rPr lang="en-US" baseline="-25000" dirty="0" smtClean="0">
                <a:latin typeface="Comic Sans MS"/>
                <a:cs typeface="Comic Sans MS"/>
              </a:rPr>
              <a:t>3</a:t>
            </a:r>
            <a:r>
              <a:rPr lang="en-US" dirty="0" smtClean="0">
                <a:latin typeface="Comic Sans MS"/>
                <a:cs typeface="Comic Sans MS"/>
              </a:rPr>
              <a:t>O</a:t>
            </a:r>
            <a:r>
              <a:rPr lang="en-US" baseline="30000" dirty="0" smtClean="0">
                <a:latin typeface="Comic Sans MS"/>
                <a:cs typeface="Comic Sans MS"/>
              </a:rPr>
              <a:t>+</a:t>
            </a:r>
            <a:r>
              <a:rPr lang="en-US" dirty="0" smtClean="0">
                <a:latin typeface="Comic Sans MS"/>
                <a:cs typeface="Comic Sans MS"/>
              </a:rPr>
              <a:t>] (or [H</a:t>
            </a:r>
            <a:r>
              <a:rPr lang="en-US" baseline="30000" dirty="0" smtClean="0">
                <a:latin typeface="Comic Sans MS"/>
                <a:cs typeface="Comic Sans MS"/>
              </a:rPr>
              <a:t>+</a:t>
            </a:r>
            <a:r>
              <a:rPr lang="en-US" dirty="0" smtClean="0">
                <a:latin typeface="Comic Sans MS"/>
                <a:cs typeface="Comic Sans MS"/>
              </a:rPr>
              <a:t>]) can vary from 1 M to 10</a:t>
            </a:r>
            <a:r>
              <a:rPr lang="en-US" baseline="30000" dirty="0" smtClean="0">
                <a:latin typeface="Comic Sans MS"/>
                <a:cs typeface="Comic Sans MS"/>
              </a:rPr>
              <a:t>-14 </a:t>
            </a:r>
            <a:r>
              <a:rPr lang="en-US" dirty="0" smtClean="0">
                <a:latin typeface="Comic Sans MS"/>
                <a:cs typeface="Comic Sans MS"/>
              </a:rPr>
              <a:t>M. In the range in which physiologists work, it is around 10</a:t>
            </a:r>
            <a:r>
              <a:rPr lang="en-US" baseline="30000" dirty="0" smtClean="0">
                <a:latin typeface="Comic Sans MS"/>
                <a:cs typeface="Comic Sans MS"/>
              </a:rPr>
              <a:t>-7</a:t>
            </a:r>
            <a:r>
              <a:rPr lang="en-US" dirty="0" smtClean="0">
                <a:latin typeface="Comic Sans MS"/>
                <a:cs typeface="Comic Sans MS"/>
              </a:rPr>
              <a:t> (i.e. 0.0000001). It is really awkward to work with such small numbers. To make life easier people use logarithms</a:t>
            </a:r>
          </a:p>
          <a:p>
            <a:pPr marL="1588" indent="-1588"/>
            <a:endParaRPr lang="en-US" dirty="0" smtClean="0">
              <a:latin typeface="Comic Sans MS"/>
              <a:cs typeface="Comic Sans MS"/>
            </a:endParaRPr>
          </a:p>
          <a:p>
            <a:pPr marL="1588" indent="-1588" algn="ctr">
              <a:buNone/>
            </a:pPr>
            <a:r>
              <a:rPr lang="en-US" dirty="0" smtClean="0">
                <a:latin typeface="Comic Sans MS"/>
                <a:cs typeface="Comic Sans MS"/>
              </a:rPr>
              <a:t>pH = -</a:t>
            </a:r>
            <a:r>
              <a:rPr lang="en-US" dirty="0" err="1">
                <a:latin typeface="Comic Sans MS"/>
                <a:cs typeface="Comic Sans MS"/>
              </a:rPr>
              <a:t>L</a:t>
            </a:r>
            <a:r>
              <a:rPr lang="en-US" dirty="0" err="1" smtClean="0">
                <a:latin typeface="Comic Sans MS"/>
                <a:cs typeface="Comic Sans MS"/>
              </a:rPr>
              <a:t>og([H</a:t>
            </a:r>
            <a:r>
              <a:rPr lang="en-US" baseline="30000" dirty="0" smtClean="0">
                <a:latin typeface="Comic Sans MS"/>
                <a:cs typeface="Comic Sans MS"/>
              </a:rPr>
              <a:t>+</a:t>
            </a:r>
            <a:r>
              <a:rPr lang="en-US" dirty="0" smtClean="0">
                <a:latin typeface="Comic Sans MS"/>
                <a:cs typeface="Comic Sans MS"/>
              </a:rPr>
              <a:t>])</a:t>
            </a:r>
          </a:p>
          <a:p>
            <a:pPr marL="1588" indent="-1588" algn="ctr">
              <a:buNone/>
            </a:pPr>
            <a:r>
              <a:rPr lang="en-US" dirty="0" smtClean="0">
                <a:latin typeface="Comic Sans MS"/>
                <a:cs typeface="Comic Sans MS"/>
              </a:rPr>
              <a:t>pH = Log (1/[H</a:t>
            </a:r>
            <a:r>
              <a:rPr lang="en-US" baseline="30000" dirty="0" smtClean="0">
                <a:latin typeface="Comic Sans MS"/>
                <a:cs typeface="Comic Sans MS"/>
              </a:rPr>
              <a:t>+</a:t>
            </a:r>
            <a:r>
              <a:rPr lang="en-US" dirty="0" smtClean="0">
                <a:latin typeface="Comic Sans MS"/>
                <a:cs typeface="Comic Sans MS"/>
              </a:rPr>
              <a:t>])</a:t>
            </a:r>
          </a:p>
          <a:p>
            <a:pPr marL="1588" indent="-1588" algn="ctr"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 marL="1588" indent="-1588" algn="ctr">
              <a:buNone/>
            </a:pPr>
            <a:r>
              <a:rPr lang="en-US" dirty="0" smtClean="0">
                <a:latin typeface="Comic Sans MS"/>
                <a:cs typeface="Comic Sans MS"/>
              </a:rPr>
              <a:t>DO NOT COMMIT THE FOLLOWING MISTAKE</a:t>
            </a:r>
          </a:p>
          <a:p>
            <a:pPr marL="1588" indent="-1588" algn="ctr"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 marL="1588" indent="-1588" algn="ctr">
              <a:buNone/>
            </a:pPr>
            <a:r>
              <a:rPr lang="en-US" dirty="0" smtClean="0">
                <a:latin typeface="Comic Sans MS"/>
                <a:cs typeface="Comic Sans MS"/>
              </a:rPr>
              <a:t>pH ≠ 1/Log([H</a:t>
            </a:r>
            <a:r>
              <a:rPr lang="en-US" baseline="30000" dirty="0" smtClean="0">
                <a:latin typeface="Comic Sans MS"/>
                <a:cs typeface="Comic Sans MS"/>
              </a:rPr>
              <a:t>+</a:t>
            </a:r>
            <a:r>
              <a:rPr lang="en-US" dirty="0" smtClean="0">
                <a:latin typeface="Comic Sans MS"/>
                <a:cs typeface="Comic Sans MS"/>
              </a:rPr>
              <a:t>])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&quot;No&quot; Symbol 3"/>
          <p:cNvSpPr/>
          <p:nvPr/>
        </p:nvSpPr>
        <p:spPr>
          <a:xfrm>
            <a:off x="3810000" y="5408854"/>
            <a:ext cx="1370711" cy="1220546"/>
          </a:xfrm>
          <a:prstGeom prst="noSmoking">
            <a:avLst/>
          </a:prstGeom>
          <a:solidFill>
            <a:srgbClr val="FF0000">
              <a:alpha val="53000"/>
            </a:srgbClr>
          </a:solidFill>
          <a:ln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/>
          <p:cNvSpPr txBox="1"/>
          <p:nvPr/>
        </p:nvSpPr>
        <p:spPr>
          <a:xfrm>
            <a:off x="2971800" y="3156466"/>
            <a:ext cx="2849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NOTE NEGATIVE SIGN</a:t>
            </a:r>
            <a:endParaRPr lang="en-US" dirty="0">
              <a:latin typeface="Comic Sans MS"/>
              <a:cs typeface="Comic Sans M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4048899" y="3591699"/>
            <a:ext cx="284202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72400" y="5941497"/>
            <a:ext cx="1114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663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pH is a measure of the acidity of an aqueous solution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588" indent="-1588">
              <a:buNone/>
            </a:pPr>
            <a:r>
              <a:rPr lang="en-US" dirty="0" smtClean="0">
                <a:latin typeface="Comic Sans MS"/>
                <a:cs typeface="Comic Sans MS"/>
              </a:rPr>
              <a:t>[H</a:t>
            </a:r>
            <a:r>
              <a:rPr lang="en-US" baseline="-25000" dirty="0" smtClean="0">
                <a:latin typeface="Comic Sans MS"/>
                <a:cs typeface="Comic Sans MS"/>
              </a:rPr>
              <a:t>3</a:t>
            </a:r>
            <a:r>
              <a:rPr lang="en-US" dirty="0" smtClean="0">
                <a:latin typeface="Comic Sans MS"/>
                <a:cs typeface="Comic Sans MS"/>
              </a:rPr>
              <a:t>O</a:t>
            </a:r>
            <a:r>
              <a:rPr lang="en-US" baseline="30000" dirty="0" smtClean="0">
                <a:latin typeface="Comic Sans MS"/>
                <a:cs typeface="Comic Sans MS"/>
              </a:rPr>
              <a:t>+</a:t>
            </a:r>
            <a:r>
              <a:rPr lang="en-US" dirty="0" smtClean="0">
                <a:latin typeface="Comic Sans MS"/>
                <a:cs typeface="Comic Sans MS"/>
              </a:rPr>
              <a:t>] (or [H</a:t>
            </a:r>
            <a:r>
              <a:rPr lang="en-US" baseline="30000" dirty="0" smtClean="0">
                <a:latin typeface="Comic Sans MS"/>
                <a:cs typeface="Comic Sans MS"/>
              </a:rPr>
              <a:t>+</a:t>
            </a:r>
            <a:r>
              <a:rPr lang="en-US" dirty="0" smtClean="0">
                <a:latin typeface="Comic Sans MS"/>
                <a:cs typeface="Comic Sans MS"/>
              </a:rPr>
              <a:t>]) can vary from 1 M to 10</a:t>
            </a:r>
            <a:r>
              <a:rPr lang="en-US" baseline="30000" dirty="0" smtClean="0">
                <a:latin typeface="Comic Sans MS"/>
                <a:cs typeface="Comic Sans MS"/>
              </a:rPr>
              <a:t>-14 </a:t>
            </a:r>
            <a:r>
              <a:rPr lang="en-US" dirty="0" smtClean="0">
                <a:latin typeface="Comic Sans MS"/>
                <a:cs typeface="Comic Sans MS"/>
              </a:rPr>
              <a:t>M. In the range in which physiologists work, it is around 10</a:t>
            </a:r>
            <a:r>
              <a:rPr lang="en-US" baseline="30000" dirty="0" smtClean="0">
                <a:latin typeface="Comic Sans MS"/>
                <a:cs typeface="Comic Sans MS"/>
              </a:rPr>
              <a:t>-7</a:t>
            </a:r>
            <a:r>
              <a:rPr lang="en-US" dirty="0" smtClean="0">
                <a:latin typeface="Comic Sans MS"/>
                <a:cs typeface="Comic Sans MS"/>
              </a:rPr>
              <a:t> (i.e. 0.0000001). It is really awkward to work with such small numbers. To make life easier people use logarithms</a:t>
            </a:r>
          </a:p>
          <a:p>
            <a:pPr marL="1588" indent="-1588"/>
            <a:endParaRPr lang="en-US" dirty="0" smtClean="0">
              <a:latin typeface="Comic Sans MS"/>
              <a:cs typeface="Comic Sans MS"/>
            </a:endParaRPr>
          </a:p>
          <a:p>
            <a:pPr marL="1588" indent="-1588" algn="ctr">
              <a:buNone/>
            </a:pPr>
            <a:r>
              <a:rPr lang="en-US" dirty="0" smtClean="0">
                <a:latin typeface="Comic Sans MS"/>
                <a:cs typeface="Comic Sans MS"/>
              </a:rPr>
              <a:t>pH = -</a:t>
            </a:r>
            <a:r>
              <a:rPr lang="en-US" dirty="0" err="1">
                <a:latin typeface="Comic Sans MS"/>
                <a:cs typeface="Comic Sans MS"/>
              </a:rPr>
              <a:t>L</a:t>
            </a:r>
            <a:r>
              <a:rPr lang="en-US" dirty="0" err="1" smtClean="0">
                <a:latin typeface="Comic Sans MS"/>
                <a:cs typeface="Comic Sans MS"/>
              </a:rPr>
              <a:t>og([H</a:t>
            </a:r>
            <a:r>
              <a:rPr lang="en-US" baseline="30000" dirty="0" smtClean="0">
                <a:latin typeface="Comic Sans MS"/>
                <a:cs typeface="Comic Sans MS"/>
              </a:rPr>
              <a:t>+</a:t>
            </a:r>
            <a:r>
              <a:rPr lang="en-US" dirty="0" smtClean="0">
                <a:latin typeface="Comic Sans MS"/>
                <a:cs typeface="Comic Sans MS"/>
              </a:rPr>
              <a:t>])</a:t>
            </a:r>
          </a:p>
          <a:p>
            <a:pPr marL="1588" indent="-1588" algn="ctr">
              <a:buNone/>
            </a:pPr>
            <a:r>
              <a:rPr lang="en-US" dirty="0" smtClean="0">
                <a:latin typeface="Comic Sans MS"/>
                <a:cs typeface="Comic Sans MS"/>
              </a:rPr>
              <a:t>pH = Log (1/[H</a:t>
            </a:r>
            <a:r>
              <a:rPr lang="en-US" baseline="30000" dirty="0" smtClean="0">
                <a:latin typeface="Comic Sans MS"/>
                <a:cs typeface="Comic Sans MS"/>
              </a:rPr>
              <a:t>+</a:t>
            </a:r>
            <a:r>
              <a:rPr lang="en-US" dirty="0" smtClean="0">
                <a:latin typeface="Comic Sans MS"/>
                <a:cs typeface="Comic Sans MS"/>
              </a:rPr>
              <a:t>])</a:t>
            </a:r>
          </a:p>
          <a:p>
            <a:pPr marL="1588" indent="-1588" algn="ctr"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 marL="1588" indent="-1588" algn="ctr">
              <a:buNone/>
            </a:pPr>
            <a:r>
              <a:rPr lang="en-US" dirty="0" smtClean="0">
                <a:latin typeface="Comic Sans MS"/>
                <a:cs typeface="Comic Sans MS"/>
              </a:rPr>
              <a:t>DO NOT COMMIT THE FOLLOWING MISTAKE</a:t>
            </a:r>
          </a:p>
          <a:p>
            <a:pPr marL="1588" indent="-1588" algn="ctr"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 marL="1588" indent="-1588" algn="ctr">
              <a:buNone/>
            </a:pPr>
            <a:r>
              <a:rPr lang="en-US" dirty="0" smtClean="0">
                <a:latin typeface="Comic Sans MS"/>
                <a:cs typeface="Comic Sans MS"/>
              </a:rPr>
              <a:t>pH ≠ 1/Log([H</a:t>
            </a:r>
            <a:r>
              <a:rPr lang="en-US" baseline="30000" dirty="0" smtClean="0">
                <a:latin typeface="Comic Sans MS"/>
                <a:cs typeface="Comic Sans MS"/>
              </a:rPr>
              <a:t>+</a:t>
            </a:r>
            <a:r>
              <a:rPr lang="en-US" dirty="0" smtClean="0">
                <a:latin typeface="Comic Sans MS"/>
                <a:cs typeface="Comic Sans MS"/>
              </a:rPr>
              <a:t>])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&quot;No&quot; Symbol 3"/>
          <p:cNvSpPr/>
          <p:nvPr/>
        </p:nvSpPr>
        <p:spPr>
          <a:xfrm>
            <a:off x="3810000" y="5408854"/>
            <a:ext cx="1370711" cy="1220546"/>
          </a:xfrm>
          <a:prstGeom prst="noSmoking">
            <a:avLst/>
          </a:prstGeom>
          <a:solidFill>
            <a:srgbClr val="FF0000">
              <a:alpha val="53000"/>
            </a:srgbClr>
          </a:solidFill>
          <a:ln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/>
          <p:cNvSpPr txBox="1"/>
          <p:nvPr/>
        </p:nvSpPr>
        <p:spPr>
          <a:xfrm>
            <a:off x="2971800" y="3156466"/>
            <a:ext cx="2849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NOTE NEGATIVE SIGN</a:t>
            </a:r>
            <a:endParaRPr lang="en-US" dirty="0">
              <a:latin typeface="Comic Sans MS"/>
              <a:cs typeface="Comic Sans M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4048899" y="3591699"/>
            <a:ext cx="284202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To Remember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77500" lnSpcReduction="20000"/>
          </a:bodyPr>
          <a:lstStyle/>
          <a:p>
            <a:endParaRPr lang="en-US" dirty="0" smtClean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The normal pH range in plasma is really narrow: between 7.36 and 7.44</a:t>
            </a:r>
          </a:p>
          <a:p>
            <a:pPr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The concentration of H</a:t>
            </a:r>
            <a:r>
              <a:rPr lang="en-US" baseline="30000" dirty="0" smtClean="0">
                <a:latin typeface="Comic Sans MS"/>
                <a:cs typeface="Comic Sans MS"/>
              </a:rPr>
              <a:t>+</a:t>
            </a:r>
            <a:r>
              <a:rPr lang="en-US" dirty="0" smtClean="0">
                <a:latin typeface="Comic Sans MS"/>
                <a:cs typeface="Comic Sans MS"/>
              </a:rPr>
              <a:t> ions in really pure water is 10</a:t>
            </a:r>
            <a:r>
              <a:rPr lang="en-US" baseline="30000" dirty="0" smtClean="0">
                <a:latin typeface="Comic Sans MS"/>
                <a:cs typeface="Comic Sans MS"/>
              </a:rPr>
              <a:t>-7</a:t>
            </a:r>
            <a:r>
              <a:rPr lang="en-US" dirty="0" smtClean="0">
                <a:latin typeface="Comic Sans MS"/>
                <a:cs typeface="Comic Sans MS"/>
              </a:rPr>
              <a:t> M (the pH of pure water is 7 and we call it neutral!)</a:t>
            </a:r>
          </a:p>
          <a:p>
            <a:endParaRPr lang="en-US" dirty="0" smtClean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pH =-</a:t>
            </a:r>
            <a:r>
              <a:rPr lang="en-US" dirty="0" err="1" smtClean="0">
                <a:latin typeface="Comic Sans MS"/>
                <a:cs typeface="Comic Sans MS"/>
              </a:rPr>
              <a:t>Log[H</a:t>
            </a:r>
            <a:r>
              <a:rPr lang="en-US" dirty="0" smtClean="0">
                <a:latin typeface="Comic Sans MS"/>
                <a:cs typeface="Comic Sans MS"/>
              </a:rPr>
              <a:t>+] =Log(1/[H+])</a:t>
            </a:r>
          </a:p>
          <a:p>
            <a:endParaRPr lang="en-US" dirty="0" smtClean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NOT MUCH TO REMEMBER. BUT REMEMBER IT.</a:t>
            </a:r>
            <a:endParaRPr lang="en-US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4752</Words>
  <Application>Microsoft Macintosh PowerPoint</Application>
  <PresentationFormat>On-screen Show (4:3)</PresentationFormat>
  <Paragraphs>657</Paragraphs>
  <Slides>76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Office Theme</vt:lpstr>
      <vt:lpstr>Acid-Base Balance</vt:lpstr>
      <vt:lpstr>Schedule</vt:lpstr>
      <vt:lpstr>Factors that influence the pH of body fluids</vt:lpstr>
      <vt:lpstr>PowerPoint Presentation</vt:lpstr>
      <vt:lpstr>A few important numbers</vt:lpstr>
      <vt:lpstr>Things that one needs to know to be able to understand acid base balance</vt:lpstr>
      <vt:lpstr>pH from a physiologists perspective (for your own use)</vt:lpstr>
      <vt:lpstr>pH is a measure of the acidity of an aqueous solution</vt:lpstr>
      <vt:lpstr>To Remember</vt:lpstr>
      <vt:lpstr>PowerPoint Presentation</vt:lpstr>
      <vt:lpstr>PowerPoint Presentation</vt:lpstr>
      <vt:lpstr>PowerPoint Presentation</vt:lpstr>
      <vt:lpstr>To Remember</vt:lpstr>
      <vt:lpstr>Why do we need to understand all this darn chemistry? Because acidosis lurks….</vt:lpstr>
      <vt:lpstr>Other H+ producing processes </vt:lpstr>
      <vt:lpstr>Alkalosis also lurks (but not as frequently) due to…</vt:lpstr>
      <vt:lpstr>To Remember</vt:lpstr>
      <vt:lpstr>How do we control pH in body fluids within narrow ranges </vt:lpstr>
      <vt:lpstr>PowerPoint Presentation</vt:lpstr>
      <vt:lpstr>Physiological buffering systems </vt:lpstr>
      <vt:lpstr>How do buffers work?</vt:lpstr>
      <vt:lpstr>H2CO3 is the acid and HCO3- is the conjugate base in the bicarbonate buffer system  </vt:lpstr>
      <vt:lpstr>The Henderson Haselbach Equation and, more importantly, how to use it.</vt:lpstr>
      <vt:lpstr>PowerPoint Presentation</vt:lpstr>
      <vt:lpstr>Buffers in body fluids (1): The bicarbonate system</vt:lpstr>
      <vt:lpstr>To Remember</vt:lpstr>
      <vt:lpstr>PowerPoint Presentation</vt:lpstr>
      <vt:lpstr>PowerPoint Presentation</vt:lpstr>
      <vt:lpstr>Lets use it</vt:lpstr>
      <vt:lpstr>Lessons </vt:lpstr>
      <vt:lpstr>The importance of bicarbonate</vt:lpstr>
      <vt:lpstr>To Remember</vt:lpstr>
      <vt:lpstr>Hemoglobin as a buffer</vt:lpstr>
      <vt:lpstr>Hemoglobin is a pretty good buffer because (1):</vt:lpstr>
      <vt:lpstr>Hemoglobin (Hb) as a buffer</vt:lpstr>
      <vt:lpstr>Phosphate an intracellular buffer</vt:lpstr>
      <vt:lpstr>To remember and in summary</vt:lpstr>
      <vt:lpstr>To Remember</vt:lpstr>
      <vt:lpstr>Physiological mechanisms</vt:lpstr>
      <vt:lpstr>PowerPoint Presentation</vt:lpstr>
      <vt:lpstr>PowerPoint Presentation</vt:lpstr>
      <vt:lpstr>Physiological mechanisms</vt:lpstr>
      <vt:lpstr>PowerPoint Presentation</vt:lpstr>
      <vt:lpstr>The kidneys…</vt:lpstr>
      <vt:lpstr>1) Kidney reabsobs bicarbonate</vt:lpstr>
      <vt:lpstr>PowerPoint Presentation</vt:lpstr>
      <vt:lpstr>The kidney regenerates bicarbonate from CO2</vt:lpstr>
      <vt:lpstr>To Remember</vt:lpstr>
      <vt:lpstr>PowerPoint Presentation</vt:lpstr>
      <vt:lpstr>To Remember</vt:lpstr>
      <vt:lpstr>A few factoids about urine’s pH</vt:lpstr>
      <vt:lpstr>Acid-Base Disturbances</vt:lpstr>
      <vt:lpstr>Acidosis</vt:lpstr>
      <vt:lpstr>Alkalosis</vt:lpstr>
      <vt:lpstr>How do we diagnose the type of acid-base disorder?</vt:lpstr>
      <vt:lpstr>PowerPoint Presentation</vt:lpstr>
      <vt:lpstr>PowerPoint Presentation</vt:lpstr>
      <vt:lpstr>Tutorial</vt:lpstr>
      <vt:lpstr>PowerPoint Presentation</vt:lpstr>
      <vt:lpstr>DATA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those that want more pH…..In reality…</vt:lpstr>
      <vt:lpstr>PowerPoint Presentation</vt:lpstr>
      <vt:lpstr>LOGARITHMS</vt:lpstr>
      <vt:lpstr>PowerPoint Presentation</vt:lpstr>
      <vt:lpstr>PowerPoint Presentation</vt:lpstr>
      <vt:lpstr>PowerPoint Presentation</vt:lpstr>
      <vt:lpstr>Changing logarithm bases</vt:lpstr>
      <vt:lpstr>Examples</vt:lpstr>
      <vt:lpstr>Another homework question</vt:lpstr>
      <vt:lpstr>To Remember (IF YOU DON’T PRINT THIS)</vt:lpstr>
      <vt:lpstr>pH is a measure of the acidity of an aqueous solution</vt:lpstr>
    </vt:vector>
  </TitlesOfParts>
  <Company>University of Wyoming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Acid-Base Balance</dc:title>
  <dc:creator>Carlos Martinez del Rio</dc:creator>
  <cp:lastModifiedBy>Carlos Martinez del Rio</cp:lastModifiedBy>
  <cp:revision>149</cp:revision>
  <dcterms:created xsi:type="dcterms:W3CDTF">2010-11-28T22:42:52Z</dcterms:created>
  <dcterms:modified xsi:type="dcterms:W3CDTF">2011-08-25T16:54:37Z</dcterms:modified>
</cp:coreProperties>
</file>