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sldIdLst>
    <p:sldId id="256" r:id="rId2"/>
    <p:sldId id="316" r:id="rId3"/>
    <p:sldId id="342" r:id="rId4"/>
    <p:sldId id="258" r:id="rId5"/>
    <p:sldId id="257" r:id="rId6"/>
    <p:sldId id="259" r:id="rId7"/>
    <p:sldId id="260" r:id="rId8"/>
    <p:sldId id="330" r:id="rId9"/>
    <p:sldId id="328" r:id="rId10"/>
    <p:sldId id="329" r:id="rId11"/>
    <p:sldId id="261" r:id="rId12"/>
    <p:sldId id="343" r:id="rId13"/>
    <p:sldId id="332" r:id="rId14"/>
    <p:sldId id="331" r:id="rId15"/>
    <p:sldId id="318" r:id="rId16"/>
    <p:sldId id="262" r:id="rId17"/>
    <p:sldId id="344" r:id="rId18"/>
    <p:sldId id="264" r:id="rId19"/>
    <p:sldId id="271" r:id="rId20"/>
    <p:sldId id="272" r:id="rId21"/>
    <p:sldId id="319" r:id="rId22"/>
    <p:sldId id="263" r:id="rId23"/>
    <p:sldId id="266" r:id="rId24"/>
    <p:sldId id="267" r:id="rId25"/>
    <p:sldId id="320" r:id="rId26"/>
    <p:sldId id="265" r:id="rId27"/>
    <p:sldId id="268" r:id="rId28"/>
    <p:sldId id="345" r:id="rId29"/>
    <p:sldId id="269" r:id="rId30"/>
    <p:sldId id="273" r:id="rId31"/>
    <p:sldId id="274" r:id="rId32"/>
    <p:sldId id="321" r:id="rId33"/>
    <p:sldId id="336" r:id="rId34"/>
    <p:sldId id="275" r:id="rId35"/>
    <p:sldId id="337" r:id="rId36"/>
    <p:sldId id="281" r:id="rId37"/>
    <p:sldId id="276" r:id="rId38"/>
    <p:sldId id="364" r:id="rId39"/>
    <p:sldId id="338" r:id="rId40"/>
    <p:sldId id="280" r:id="rId41"/>
    <p:sldId id="277" r:id="rId42"/>
    <p:sldId id="322" r:id="rId43"/>
    <p:sldId id="278" r:id="rId44"/>
    <p:sldId id="363" r:id="rId45"/>
    <p:sldId id="339" r:id="rId46"/>
    <p:sldId id="286" r:id="rId47"/>
    <p:sldId id="303" r:id="rId48"/>
    <p:sldId id="340" r:id="rId49"/>
    <p:sldId id="304" r:id="rId50"/>
    <p:sldId id="305" r:id="rId51"/>
    <p:sldId id="306" r:id="rId52"/>
    <p:sldId id="334" r:id="rId53"/>
    <p:sldId id="307" r:id="rId54"/>
    <p:sldId id="308" r:id="rId55"/>
    <p:sldId id="309" r:id="rId56"/>
    <p:sldId id="335" r:id="rId57"/>
    <p:sldId id="310" r:id="rId58"/>
    <p:sldId id="311" r:id="rId59"/>
    <p:sldId id="325" r:id="rId60"/>
    <p:sldId id="312" r:id="rId61"/>
    <p:sldId id="313" r:id="rId62"/>
    <p:sldId id="341" r:id="rId63"/>
    <p:sldId id="314" r:id="rId64"/>
    <p:sldId id="326" r:id="rId65"/>
    <p:sldId id="31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 id="361" r:id="rId82"/>
    <p:sldId id="362"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2" d="100"/>
          <a:sy n="102" d="100"/>
        </p:scale>
        <p:origin x="-104"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FDCB9-9F4E-B443-A737-D7E8F316BE28}" type="datetimeFigureOut">
              <a:rPr lang="en-US" smtClean="0"/>
              <a:pPr/>
              <a:t>10/24/12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7798AA-D071-9B40-A2C0-2071E6949ADA}" type="slidenum">
              <a:rPr lang="en-US" smtClean="0"/>
              <a:pPr/>
              <a:t>‹#›</a:t>
            </a:fld>
            <a:endParaRPr lang="en-US"/>
          </a:p>
        </p:txBody>
      </p:sp>
    </p:spTree>
    <p:extLst>
      <p:ext uri="{BB962C8B-B14F-4D97-AF65-F5344CB8AC3E}">
        <p14:creationId xmlns:p14="http://schemas.microsoft.com/office/powerpoint/2010/main" val="16580939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7798AA-D071-9B40-A2C0-2071E6949ADA}"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7798AA-D071-9B40-A2C0-2071E6949ADA}" type="slidenum">
              <a:rPr lang="en-US" smtClean="0"/>
              <a:pPr/>
              <a:t>67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778D8B-0409-E34B-8222-CC3E9859C06B}" type="datetimeFigureOut">
              <a:rPr lang="en-US" smtClean="0"/>
              <a:pPr/>
              <a:t>10/24/12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ED0D-E635-124B-886D-E5FF0F417D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78D8B-0409-E34B-8222-CC3E9859C06B}" type="datetimeFigureOut">
              <a:rPr lang="en-US" smtClean="0"/>
              <a:pPr/>
              <a:t>10/24/12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ED0D-E635-124B-886D-E5FF0F417D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78D8B-0409-E34B-8222-CC3E9859C06B}" type="datetimeFigureOut">
              <a:rPr lang="en-US" smtClean="0"/>
              <a:pPr/>
              <a:t>10/24/12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ED0D-E635-124B-886D-E5FF0F417D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78D8B-0409-E34B-8222-CC3E9859C06B}" type="datetimeFigureOut">
              <a:rPr lang="en-US" smtClean="0"/>
              <a:pPr/>
              <a:t>10/24/12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ED0D-E635-124B-886D-E5FF0F417D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778D8B-0409-E34B-8222-CC3E9859C06B}" type="datetimeFigureOut">
              <a:rPr lang="en-US" smtClean="0"/>
              <a:pPr/>
              <a:t>10/24/12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ED0D-E635-124B-886D-E5FF0F417D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778D8B-0409-E34B-8222-CC3E9859C06B}" type="datetimeFigureOut">
              <a:rPr lang="en-US" smtClean="0"/>
              <a:pPr/>
              <a:t>10/24/12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1ED0D-E635-124B-886D-E5FF0F417D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778D8B-0409-E34B-8222-CC3E9859C06B}" type="datetimeFigureOut">
              <a:rPr lang="en-US" smtClean="0"/>
              <a:pPr/>
              <a:t>10/24/12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1ED0D-E635-124B-886D-E5FF0F417D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778D8B-0409-E34B-8222-CC3E9859C06B}" type="datetimeFigureOut">
              <a:rPr lang="en-US" smtClean="0"/>
              <a:pPr/>
              <a:t>10/24/12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1ED0D-E635-124B-886D-E5FF0F417D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78D8B-0409-E34B-8222-CC3E9859C06B}" type="datetimeFigureOut">
              <a:rPr lang="en-US" smtClean="0"/>
              <a:pPr/>
              <a:t>10/24/12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1ED0D-E635-124B-886D-E5FF0F417D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78D8B-0409-E34B-8222-CC3E9859C06B}" type="datetimeFigureOut">
              <a:rPr lang="en-US" smtClean="0"/>
              <a:pPr/>
              <a:t>10/24/12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1ED0D-E635-124B-886D-E5FF0F417D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78D8B-0409-E34B-8222-CC3E9859C06B}" type="datetimeFigureOut">
              <a:rPr lang="en-US" smtClean="0"/>
              <a:pPr/>
              <a:t>10/24/12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1ED0D-E635-124B-886D-E5FF0F417D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78D8B-0409-E34B-8222-CC3E9859C06B}" type="datetimeFigureOut">
              <a:rPr lang="en-US" smtClean="0"/>
              <a:pPr/>
              <a:t>10/24/12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1ED0D-E635-124B-886D-E5FF0F417D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hyperlink" Target="http://en.wikipedia.org/wiki/Selective_androgen_receptor_modulato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8.gif"/><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gif"/><Relationship Id="rId3" Type="http://schemas.openxmlformats.org/officeDocument/2006/relationships/image" Target="../media/image4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gif"/><Relationship Id="rId3" Type="http://schemas.openxmlformats.org/officeDocument/2006/relationships/image" Target="../media/image5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gif"/><Relationship Id="rId3" Type="http://schemas.openxmlformats.org/officeDocument/2006/relationships/image" Target="../media/image5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 Id="rId3" Type="http://schemas.openxmlformats.org/officeDocument/2006/relationships/image" Target="../media/image57.jpe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gif"/><Relationship Id="rId6" Type="http://schemas.openxmlformats.org/officeDocument/2006/relationships/image" Target="../media/image62.gif"/><Relationship Id="rId1" Type="http://schemas.openxmlformats.org/officeDocument/2006/relationships/slideLayout" Target="../slideLayouts/slideLayout1.xml"/><Relationship Id="rId2" Type="http://schemas.openxmlformats.org/officeDocument/2006/relationships/image" Target="../media/image58.jpeg"/></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 Id="rId3" Type="http://schemas.openxmlformats.org/officeDocument/2006/relationships/image" Target="../media/image6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gif"/><Relationship Id="rId3" Type="http://schemas.openxmlformats.org/officeDocument/2006/relationships/image" Target="../media/image72.gi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png"/><Relationship Id="rId3" Type="http://schemas.openxmlformats.org/officeDocument/2006/relationships/image" Target="../media/image7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jpeg"/><Relationship Id="rId1" Type="http://schemas.openxmlformats.org/officeDocument/2006/relationships/slideLayout" Target="../slideLayouts/slideLayout2.xml"/><Relationship Id="rId2" Type="http://schemas.openxmlformats.org/officeDocument/2006/relationships/image" Target="../media/image77.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gif"/><Relationship Id="rId3" Type="http://schemas.openxmlformats.org/officeDocument/2006/relationships/image" Target="../media/image8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istockphoto_1316538-blood-splatter-background.jpg"/>
          <p:cNvPicPr>
            <a:picLocks noChangeAspect="1"/>
          </p:cNvPicPr>
          <p:nvPr/>
        </p:nvPicPr>
        <p:blipFill>
          <a:blip r:embed="rId2"/>
          <a:stretch>
            <a:fillRect/>
          </a:stretch>
        </p:blipFill>
        <p:spPr>
          <a:xfrm>
            <a:off x="0" y="0"/>
            <a:ext cx="9144000" cy="6858000"/>
          </a:xfrm>
          <a:prstGeom prst="rect">
            <a:avLst/>
          </a:prstGeom>
        </p:spPr>
      </p:pic>
      <p:sp>
        <p:nvSpPr>
          <p:cNvPr id="6" name="Title 1"/>
          <p:cNvSpPr txBox="1">
            <a:spLocks/>
          </p:cNvSpPr>
          <p:nvPr/>
        </p:nvSpPr>
        <p:spPr>
          <a:xfrm>
            <a:off x="838200" y="3017837"/>
            <a:ext cx="7772400" cy="1470025"/>
          </a:xfrm>
          <a:prstGeom prst="rect">
            <a:avLst/>
          </a:prstGeom>
        </p:spPr>
        <p:txBody>
          <a:bodyPr vert="horz" lIns="91440" tIns="45720" rIns="91440" bIns="45720" rtlCol="0" anchor="ctr">
            <a:normAutofit fontScale="6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Comic Sans MS"/>
                <a:ea typeface="+mj-ea"/>
                <a:cs typeface="+mj-cs"/>
              </a:rPr>
              <a:t>Blood</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6000" dirty="0" smtClean="0">
                <a:latin typeface="Comic Sans MS"/>
                <a:ea typeface="+mj-ea"/>
                <a:cs typeface="+mj-cs"/>
              </a:rPr>
              <a:t>(chapter 15 of your textbook)</a:t>
            </a:r>
            <a:r>
              <a:rPr kumimoji="0" lang="en-US" sz="4400" b="0" i="0" u="none" strike="noStrike" kern="1200" cap="none" spc="0" normalizeH="0" baseline="0" noProof="0" dirty="0" smtClean="0">
                <a:ln>
                  <a:noFill/>
                </a:ln>
                <a:solidFill>
                  <a:schemeClr val="tx1"/>
                </a:solidFill>
                <a:effectLst/>
                <a:uLnTx/>
                <a:uFillTx/>
                <a:latin typeface="Comic Sans MS"/>
                <a:ea typeface="+mj-ea"/>
                <a:cs typeface="+mj-cs"/>
              </a:rPr>
              <a:t/>
            </a:r>
            <a:br>
              <a:rPr kumimoji="0" lang="en-US" sz="4400" b="0" i="0" u="none" strike="noStrike" kern="1200" cap="none" spc="0" normalizeH="0" baseline="0" noProof="0" dirty="0" smtClean="0">
                <a:ln>
                  <a:noFill/>
                </a:ln>
                <a:solidFill>
                  <a:schemeClr val="tx1"/>
                </a:solidFill>
                <a:effectLst/>
                <a:uLnTx/>
                <a:uFillTx/>
                <a:latin typeface="Comic Sans MS"/>
                <a:ea typeface="+mj-ea"/>
                <a:cs typeface="+mj-cs"/>
              </a:rPr>
            </a:br>
            <a:endParaRPr kumimoji="0" lang="en-US" sz="4400" b="0" i="0" u="none" strike="noStrike" kern="1200" cap="none" spc="0" normalizeH="0" baseline="0" noProof="0" dirty="0" smtClean="0">
              <a:ln>
                <a:noFill/>
              </a:ln>
              <a:solidFill>
                <a:schemeClr val="tx1"/>
              </a:solidFill>
              <a:effectLst/>
              <a:uLnTx/>
              <a:uFillTx/>
              <a:latin typeface="Comic Sans MS"/>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2.png"/>
          <p:cNvPicPr>
            <a:picLocks noChangeAspect="1"/>
          </p:cNvPicPr>
          <p:nvPr/>
        </p:nvPicPr>
        <p:blipFill>
          <a:blip r:embed="rId2"/>
          <a:stretch>
            <a:fillRect/>
          </a:stretch>
        </p:blipFill>
        <p:spPr>
          <a:xfrm>
            <a:off x="1764265" y="0"/>
            <a:ext cx="5615469"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lstStyle/>
          <a:p>
            <a:r>
              <a:rPr lang="en-US" dirty="0" smtClean="0">
                <a:latin typeface="Comic Sans MS"/>
                <a:cs typeface="Comic Sans MS"/>
              </a:rPr>
              <a:t>How much blood?</a:t>
            </a:r>
            <a:endParaRPr lang="en-US" dirty="0">
              <a:latin typeface="Comic Sans MS"/>
              <a:cs typeface="Comic Sans MS"/>
            </a:endParaRPr>
          </a:p>
        </p:txBody>
      </p:sp>
      <p:sp>
        <p:nvSpPr>
          <p:cNvPr id="3" name="Content Placeholder 2"/>
          <p:cNvSpPr>
            <a:spLocks noGrp="1"/>
          </p:cNvSpPr>
          <p:nvPr>
            <p:ph idx="1"/>
          </p:nvPr>
        </p:nvSpPr>
        <p:spPr>
          <a:xfrm>
            <a:off x="0" y="762002"/>
            <a:ext cx="8991600" cy="4066532"/>
          </a:xfrm>
        </p:spPr>
        <p:txBody>
          <a:bodyPr>
            <a:normAutofit fontScale="92500" lnSpcReduction="20000"/>
          </a:bodyPr>
          <a:lstStyle/>
          <a:p>
            <a:r>
              <a:rPr lang="en-US" dirty="0" smtClean="0">
                <a:latin typeface="Comic Sans MS"/>
                <a:cs typeface="Comic Sans MS"/>
              </a:rPr>
              <a:t>About </a:t>
            </a:r>
            <a:r>
              <a:rPr lang="en-US" dirty="0" smtClean="0">
                <a:solidFill>
                  <a:srgbClr val="0000FF"/>
                </a:solidFill>
                <a:latin typeface="Comic Sans MS"/>
                <a:cs typeface="Comic Sans MS"/>
              </a:rPr>
              <a:t>8%</a:t>
            </a:r>
            <a:r>
              <a:rPr lang="en-US" dirty="0" smtClean="0">
                <a:latin typeface="Comic Sans MS"/>
                <a:cs typeface="Comic Sans MS"/>
              </a:rPr>
              <a:t> of a normal human being’s body mass is blood (Please remember this number). Therefore, there are about 80 ml of blood per Kg of mass (some textbooks use the value 70 ml/kg). This value is for people with ideal body mass.</a:t>
            </a:r>
          </a:p>
          <a:p>
            <a:endParaRPr lang="en-US" dirty="0" smtClean="0">
              <a:latin typeface="Comic Sans MS"/>
              <a:cs typeface="Comic Sans MS"/>
            </a:endParaRPr>
          </a:p>
          <a:p>
            <a:r>
              <a:rPr lang="en-US" dirty="0" smtClean="0">
                <a:latin typeface="Comic Sans MS"/>
                <a:cs typeface="Comic Sans MS"/>
              </a:rPr>
              <a:t>Deep diving mammals have a lot more blood per body mass than non-diving mammals (and shallow diving mammals like sea lions).</a:t>
            </a:r>
            <a:endParaRPr lang="en-US" dirty="0">
              <a:latin typeface="Comic Sans MS"/>
              <a:cs typeface="Comic Sans MS"/>
            </a:endParaRPr>
          </a:p>
        </p:txBody>
      </p:sp>
      <p:pic>
        <p:nvPicPr>
          <p:cNvPr id="4" name="Picture 3" descr="spermwhale.jpg"/>
          <p:cNvPicPr>
            <a:picLocks noChangeAspect="1"/>
          </p:cNvPicPr>
          <p:nvPr/>
        </p:nvPicPr>
        <p:blipFill>
          <a:blip r:embed="rId2"/>
          <a:stretch>
            <a:fillRect/>
          </a:stretch>
        </p:blipFill>
        <p:spPr>
          <a:xfrm>
            <a:off x="457200" y="5352174"/>
            <a:ext cx="2921000" cy="1505826"/>
          </a:xfrm>
          <a:prstGeom prst="rect">
            <a:avLst/>
          </a:prstGeom>
        </p:spPr>
      </p:pic>
      <p:sp>
        <p:nvSpPr>
          <p:cNvPr id="5" name="TextBox 4"/>
          <p:cNvSpPr txBox="1"/>
          <p:nvPr/>
        </p:nvSpPr>
        <p:spPr>
          <a:xfrm>
            <a:off x="834152" y="6488668"/>
            <a:ext cx="2544048" cy="369332"/>
          </a:xfrm>
          <a:prstGeom prst="rect">
            <a:avLst/>
          </a:prstGeom>
          <a:noFill/>
        </p:spPr>
        <p:txBody>
          <a:bodyPr wrap="square" rtlCol="0">
            <a:spAutoFit/>
          </a:bodyPr>
          <a:lstStyle/>
          <a:p>
            <a:r>
              <a:rPr lang="en-US" dirty="0" smtClean="0">
                <a:solidFill>
                  <a:schemeClr val="bg1">
                    <a:lumMod val="95000"/>
                  </a:schemeClr>
                </a:solidFill>
              </a:rPr>
              <a:t>Sperm whale (200 ml/kg)</a:t>
            </a:r>
            <a:endParaRPr lang="en-US" dirty="0">
              <a:solidFill>
                <a:schemeClr val="bg1">
                  <a:lumMod val="95000"/>
                </a:schemeClr>
              </a:solidFill>
            </a:endParaRPr>
          </a:p>
        </p:txBody>
      </p:sp>
      <p:pic>
        <p:nvPicPr>
          <p:cNvPr id="6" name="Picture 5" descr="7428.JPG"/>
          <p:cNvPicPr>
            <a:picLocks noChangeAspect="1"/>
          </p:cNvPicPr>
          <p:nvPr/>
        </p:nvPicPr>
        <p:blipFill>
          <a:blip r:embed="rId3"/>
          <a:stretch>
            <a:fillRect/>
          </a:stretch>
        </p:blipFill>
        <p:spPr>
          <a:xfrm>
            <a:off x="5867400" y="4828533"/>
            <a:ext cx="3035300" cy="2029467"/>
          </a:xfrm>
          <a:prstGeom prst="rect">
            <a:avLst/>
          </a:prstGeom>
        </p:spPr>
      </p:pic>
      <p:sp>
        <p:nvSpPr>
          <p:cNvPr id="7" name="TextBox 6"/>
          <p:cNvSpPr txBox="1"/>
          <p:nvPr/>
        </p:nvSpPr>
        <p:spPr>
          <a:xfrm>
            <a:off x="5867400" y="6304002"/>
            <a:ext cx="2463122" cy="369332"/>
          </a:xfrm>
          <a:prstGeom prst="rect">
            <a:avLst/>
          </a:prstGeom>
          <a:noFill/>
        </p:spPr>
        <p:txBody>
          <a:bodyPr wrap="none" rtlCol="0">
            <a:spAutoFit/>
          </a:bodyPr>
          <a:lstStyle/>
          <a:p>
            <a:r>
              <a:rPr lang="en-US" dirty="0" err="1" smtClean="0">
                <a:solidFill>
                  <a:schemeClr val="bg1"/>
                </a:solidFill>
              </a:rPr>
              <a:t>Weddel</a:t>
            </a:r>
            <a:r>
              <a:rPr lang="en-US" dirty="0" smtClean="0">
                <a:solidFill>
                  <a:schemeClr val="bg1"/>
                </a:solidFill>
              </a:rPr>
              <a:t> seal (210 ml/kg)</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8-22 at 4.21.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267786"/>
            <a:ext cx="4343399" cy="1735428"/>
          </a:xfrm>
          <a:prstGeom prst="rect">
            <a:avLst/>
          </a:prstGeom>
        </p:spPr>
      </p:pic>
      <p:pic>
        <p:nvPicPr>
          <p:cNvPr id="5" name="Picture 4" descr="Screen shot 2011-08-22 at 4.21.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2951"/>
            <a:ext cx="4267200" cy="6890951"/>
          </a:xfrm>
          <a:prstGeom prst="rect">
            <a:avLst/>
          </a:prstGeom>
        </p:spPr>
      </p:pic>
      <p:sp>
        <p:nvSpPr>
          <p:cNvPr id="6" name="TextBox 5"/>
          <p:cNvSpPr txBox="1"/>
          <p:nvPr/>
        </p:nvSpPr>
        <p:spPr>
          <a:xfrm>
            <a:off x="228601" y="2796570"/>
            <a:ext cx="3733800" cy="1569660"/>
          </a:xfrm>
          <a:prstGeom prst="rect">
            <a:avLst/>
          </a:prstGeom>
          <a:noFill/>
        </p:spPr>
        <p:txBody>
          <a:bodyPr wrap="square" rtlCol="0">
            <a:spAutoFit/>
          </a:bodyPr>
          <a:lstStyle/>
          <a:p>
            <a:r>
              <a:rPr lang="en-US" sz="2400" dirty="0" smtClean="0">
                <a:solidFill>
                  <a:srgbClr val="0000FF"/>
                </a:solidFill>
                <a:latin typeface="Comic Sans MS"/>
                <a:cs typeface="Comic Sans MS"/>
              </a:rPr>
              <a:t>The % of body mass represented by blood decreases with degree of obesity!</a:t>
            </a:r>
            <a:endParaRPr lang="en-US" sz="2400" dirty="0">
              <a:solidFill>
                <a:srgbClr val="0000FF"/>
              </a:solidFill>
              <a:latin typeface="Comic Sans MS"/>
              <a:cs typeface="Comic Sans MS"/>
            </a:endParaRPr>
          </a:p>
        </p:txBody>
      </p:sp>
    </p:spTree>
    <p:extLst>
      <p:ext uri="{BB962C8B-B14F-4D97-AF65-F5344CB8AC3E}">
        <p14:creationId xmlns:p14="http://schemas.microsoft.com/office/powerpoint/2010/main" val="243603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png"/>
          <p:cNvPicPr>
            <a:picLocks noGrp="1" noChangeAspect="1"/>
          </p:cNvPicPr>
          <p:nvPr>
            <p:ph idx="1"/>
          </p:nvPr>
        </p:nvPicPr>
        <p:blipFill>
          <a:blip r:embed="rId2"/>
          <a:stretch>
            <a:fillRect/>
          </a:stretch>
        </p:blipFill>
        <p:spPr>
          <a:xfrm>
            <a:off x="856" y="1066800"/>
            <a:ext cx="9143144" cy="4495800"/>
          </a:xfrm>
        </p:spPr>
      </p:pic>
      <p:sp>
        <p:nvSpPr>
          <p:cNvPr id="3" name="TextBox 2"/>
          <p:cNvSpPr txBox="1"/>
          <p:nvPr/>
        </p:nvSpPr>
        <p:spPr>
          <a:xfrm>
            <a:off x="2590800" y="5818257"/>
            <a:ext cx="4857670" cy="707886"/>
          </a:xfrm>
          <a:prstGeom prst="rect">
            <a:avLst/>
          </a:prstGeom>
          <a:noFill/>
        </p:spPr>
        <p:txBody>
          <a:bodyPr wrap="none" rtlCol="0">
            <a:spAutoFit/>
          </a:bodyPr>
          <a:lstStyle/>
          <a:p>
            <a:r>
              <a:rPr lang="en-US" sz="4000" dirty="0" smtClean="0">
                <a:latin typeface="Comic Sans MS"/>
                <a:cs typeface="Comic Sans MS"/>
              </a:rPr>
              <a:t>He got pneumonia….</a:t>
            </a:r>
            <a:endParaRPr lang="en-US" sz="4000" dirty="0">
              <a:latin typeface="Comic Sans MS"/>
              <a:cs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George Washington weighed ≈ 99 kg (≈ 218 lb, he was 6’2” tall)</a:t>
            </a:r>
            <a:endParaRPr lang="en-US" dirty="0"/>
          </a:p>
        </p:txBody>
      </p:sp>
      <p:sp>
        <p:nvSpPr>
          <p:cNvPr id="3" name="Content Placeholder 2"/>
          <p:cNvSpPr>
            <a:spLocks noGrp="1"/>
          </p:cNvSpPr>
          <p:nvPr>
            <p:ph idx="1"/>
          </p:nvPr>
        </p:nvSpPr>
        <p:spPr>
          <a:xfrm>
            <a:off x="457200" y="1600200"/>
            <a:ext cx="5257800" cy="5257800"/>
          </a:xfrm>
        </p:spPr>
        <p:txBody>
          <a:bodyPr>
            <a:normAutofit fontScale="85000" lnSpcReduction="20000"/>
          </a:bodyPr>
          <a:lstStyle/>
          <a:p>
            <a:r>
              <a:rPr lang="en-US" dirty="0" smtClean="0"/>
              <a:t>He had 0.08x99 =7.9 L</a:t>
            </a:r>
          </a:p>
          <a:p>
            <a:endParaRPr lang="en-US" dirty="0" smtClean="0"/>
          </a:p>
          <a:p>
            <a:r>
              <a:rPr lang="en-US" dirty="0" smtClean="0"/>
              <a:t>They removed 2.7 L (≈ 85 ounces)</a:t>
            </a:r>
          </a:p>
          <a:p>
            <a:endParaRPr lang="en-US" dirty="0" smtClean="0"/>
          </a:p>
          <a:p>
            <a:r>
              <a:rPr lang="en-US" dirty="0" smtClean="0"/>
              <a:t>They removed (2.7/7.9)x100 =34% of his blood.</a:t>
            </a:r>
          </a:p>
          <a:p>
            <a:endParaRPr lang="en-US" dirty="0" smtClean="0"/>
          </a:p>
          <a:p>
            <a:pPr>
              <a:buNone/>
            </a:pPr>
            <a:r>
              <a:rPr lang="en-US" dirty="0" smtClean="0"/>
              <a:t>Class I hemorrhage ≈ 15%</a:t>
            </a:r>
          </a:p>
          <a:p>
            <a:pPr>
              <a:buNone/>
            </a:pPr>
            <a:r>
              <a:rPr lang="en-US" dirty="0" smtClean="0"/>
              <a:t>Class II  15-30%</a:t>
            </a:r>
          </a:p>
          <a:p>
            <a:pPr>
              <a:buNone/>
            </a:pPr>
            <a:r>
              <a:rPr lang="en-US" dirty="0" smtClean="0"/>
              <a:t>Class III 30-40%</a:t>
            </a:r>
          </a:p>
          <a:p>
            <a:pPr>
              <a:buNone/>
            </a:pPr>
            <a:r>
              <a:rPr lang="en-US" dirty="0" smtClean="0"/>
              <a:t>Class IV &gt; 40% (death often) </a:t>
            </a:r>
          </a:p>
          <a:p>
            <a:pPr>
              <a:buNone/>
            </a:pPr>
            <a:r>
              <a:rPr lang="en-US" dirty="0" smtClean="0"/>
              <a:t> </a:t>
            </a:r>
            <a:endParaRPr lang="en-US" dirty="0"/>
          </a:p>
        </p:txBody>
      </p:sp>
      <p:pic>
        <p:nvPicPr>
          <p:cNvPr id="4" name="Picture 3" descr="512px-George_Washington_1795.jpg"/>
          <p:cNvPicPr>
            <a:picLocks noChangeAspect="1"/>
          </p:cNvPicPr>
          <p:nvPr/>
        </p:nvPicPr>
        <p:blipFill>
          <a:blip r:embed="rId2"/>
          <a:stretch>
            <a:fillRect/>
          </a:stretch>
        </p:blipFill>
        <p:spPr>
          <a:xfrm>
            <a:off x="6196647" y="2667000"/>
            <a:ext cx="2490153" cy="2921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latin typeface="Comic Sans MS"/>
                <a:cs typeface="Comic Sans MS"/>
              </a:rPr>
              <a:t>To Remember</a:t>
            </a:r>
            <a:endParaRPr lang="en-US" dirty="0"/>
          </a:p>
        </p:txBody>
      </p:sp>
      <p:sp>
        <p:nvSpPr>
          <p:cNvPr id="3" name="Content Placeholder 2"/>
          <p:cNvSpPr>
            <a:spLocks noGrp="1"/>
          </p:cNvSpPr>
          <p:nvPr>
            <p:ph idx="1"/>
          </p:nvPr>
        </p:nvSpPr>
        <p:spPr>
          <a:xfrm>
            <a:off x="228600" y="1143000"/>
            <a:ext cx="8915400" cy="4525963"/>
          </a:xfrm>
        </p:spPr>
        <p:txBody>
          <a:bodyPr>
            <a:normAutofit fontScale="92500" lnSpcReduction="20000"/>
          </a:bodyPr>
          <a:lstStyle/>
          <a:p>
            <a:r>
              <a:rPr lang="en-US" dirty="0" smtClean="0">
                <a:latin typeface="Comic Sans MS"/>
                <a:cs typeface="Comic Sans MS"/>
              </a:rPr>
              <a:t>Blood transports nutrients from GIT to tissues, gases to and from tissues to gas exchange surfaces, hormones from glands to target cells, and waste materials from tissues to the kidney.</a:t>
            </a:r>
          </a:p>
          <a:p>
            <a:r>
              <a:rPr lang="en-US" dirty="0" smtClean="0">
                <a:latin typeface="Comic Sans MS"/>
                <a:cs typeface="Comic Sans MS"/>
              </a:rPr>
              <a:t>Blood plays a tremendously important role in protection against pathogens and injury.</a:t>
            </a:r>
          </a:p>
          <a:p>
            <a:r>
              <a:rPr lang="en-US" dirty="0" smtClean="0">
                <a:latin typeface="Comic Sans MS"/>
                <a:cs typeface="Comic Sans MS"/>
              </a:rPr>
              <a:t>Blood is fundamentally important to diagnose diseases.</a:t>
            </a:r>
          </a:p>
          <a:p>
            <a:r>
              <a:rPr lang="en-US" dirty="0" smtClean="0">
                <a:latin typeface="Comic Sans MS"/>
                <a:cs typeface="Comic Sans MS"/>
              </a:rPr>
              <a:t>≈ 8% of a human’s body (80 ml/kg) is blood (i.e. the mass of blood ≈ 0.08xbody mass)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The gross anatomy of blood</a:t>
            </a:r>
            <a:endParaRPr lang="en-US" dirty="0">
              <a:latin typeface="Comic Sans MS"/>
              <a:cs typeface="Comic Sans MS"/>
            </a:endParaRPr>
          </a:p>
        </p:txBody>
      </p:sp>
      <p:sp>
        <p:nvSpPr>
          <p:cNvPr id="3" name="Content Placeholder 2"/>
          <p:cNvSpPr>
            <a:spLocks noGrp="1"/>
          </p:cNvSpPr>
          <p:nvPr>
            <p:ph idx="1"/>
          </p:nvPr>
        </p:nvSpPr>
        <p:spPr>
          <a:xfrm>
            <a:off x="0" y="2095498"/>
            <a:ext cx="4267200" cy="4229101"/>
          </a:xfrm>
        </p:spPr>
        <p:txBody>
          <a:bodyPr>
            <a:normAutofit fontScale="70000" lnSpcReduction="20000"/>
          </a:bodyPr>
          <a:lstStyle/>
          <a:p>
            <a:r>
              <a:rPr lang="en-US" dirty="0" smtClean="0">
                <a:latin typeface="Comic Sans MS"/>
                <a:cs typeface="Comic Sans MS"/>
              </a:rPr>
              <a:t>Blood can be separated into its cellular and fluid (plasma) components.</a:t>
            </a:r>
          </a:p>
          <a:p>
            <a:endParaRPr lang="en-US" dirty="0" smtClean="0">
              <a:latin typeface="Comic Sans MS"/>
              <a:cs typeface="Comic Sans MS"/>
            </a:endParaRPr>
          </a:p>
          <a:p>
            <a:r>
              <a:rPr lang="en-US" dirty="0" smtClean="0">
                <a:latin typeface="Comic Sans MS"/>
                <a:cs typeface="Comic Sans MS"/>
              </a:rPr>
              <a:t>In humans </a:t>
            </a:r>
            <a:r>
              <a:rPr lang="en-US" dirty="0" err="1" smtClean="0">
                <a:latin typeface="Comic Sans MS"/>
                <a:cs typeface="Comic Sans MS"/>
              </a:rPr>
              <a:t>hematocrit</a:t>
            </a:r>
            <a:r>
              <a:rPr lang="en-US" dirty="0" smtClean="0">
                <a:latin typeface="Comic Sans MS"/>
                <a:cs typeface="Comic Sans MS"/>
              </a:rPr>
              <a:t> ranges from 37-54%. It is slightly higher in males.</a:t>
            </a:r>
          </a:p>
          <a:p>
            <a:endParaRPr lang="en-US" dirty="0" smtClean="0">
              <a:latin typeface="Comic Sans MS"/>
              <a:cs typeface="Comic Sans MS"/>
            </a:endParaRPr>
          </a:p>
          <a:p>
            <a:r>
              <a:rPr lang="en-US" dirty="0" smtClean="0">
                <a:latin typeface="Comic Sans MS"/>
                <a:cs typeface="Comic Sans MS"/>
              </a:rPr>
              <a:t>Serum is plasma that has had clotting factors (such as fibrinogen) removed. Plasma is more viscous than water (it splatters less!).</a:t>
            </a:r>
            <a:endParaRPr lang="en-US" dirty="0">
              <a:latin typeface="Comic Sans MS"/>
              <a:cs typeface="Comic Sans MS"/>
            </a:endParaRPr>
          </a:p>
        </p:txBody>
      </p:sp>
      <p:pic>
        <p:nvPicPr>
          <p:cNvPr id="4" name="Picture 3" descr="hemocrit3-1.jpg"/>
          <p:cNvPicPr>
            <a:picLocks noChangeAspect="1"/>
          </p:cNvPicPr>
          <p:nvPr/>
        </p:nvPicPr>
        <p:blipFill>
          <a:blip r:embed="rId2"/>
          <a:stretch>
            <a:fillRect/>
          </a:stretch>
        </p:blipFill>
        <p:spPr>
          <a:xfrm>
            <a:off x="4267200" y="2095499"/>
            <a:ext cx="4807857" cy="4038600"/>
          </a:xfrm>
          <a:prstGeom prst="rect">
            <a:avLst/>
          </a:prstGeom>
        </p:spPr>
      </p:pic>
      <p:sp>
        <p:nvSpPr>
          <p:cNvPr id="5" name="TextBox 4"/>
          <p:cNvSpPr txBox="1"/>
          <p:nvPr/>
        </p:nvSpPr>
        <p:spPr>
          <a:xfrm>
            <a:off x="3200399" y="6134099"/>
            <a:ext cx="5943601" cy="461665"/>
          </a:xfrm>
          <a:prstGeom prst="rect">
            <a:avLst/>
          </a:prstGeom>
          <a:noFill/>
        </p:spPr>
        <p:txBody>
          <a:bodyPr wrap="square" rtlCol="0">
            <a:spAutoFit/>
          </a:bodyPr>
          <a:lstStyle/>
          <a:p>
            <a:r>
              <a:rPr lang="en-US" sz="2400" dirty="0" err="1" smtClean="0">
                <a:latin typeface="Comic Sans MS"/>
                <a:cs typeface="Comic Sans MS"/>
              </a:rPr>
              <a:t>Hematocrit</a:t>
            </a:r>
            <a:r>
              <a:rPr lang="en-US" sz="2400" dirty="0" smtClean="0">
                <a:latin typeface="Comic Sans MS"/>
                <a:cs typeface="Comic Sans MS"/>
              </a:rPr>
              <a:t> = </a:t>
            </a:r>
            <a:r>
              <a:rPr lang="en-US" sz="2400" dirty="0" smtClean="0">
                <a:solidFill>
                  <a:srgbClr val="FF0000"/>
                </a:solidFill>
                <a:latin typeface="Comic Sans MS"/>
                <a:cs typeface="Comic Sans MS"/>
              </a:rPr>
              <a:t>100X</a:t>
            </a:r>
            <a:r>
              <a:rPr lang="en-US" sz="2400" dirty="0" smtClean="0">
                <a:latin typeface="Comic Sans MS"/>
                <a:cs typeface="Comic Sans MS"/>
              </a:rPr>
              <a:t>(Cells/(Cells+Plasma))</a:t>
            </a:r>
            <a:endParaRPr lang="en-US" sz="240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rmAutofit fontScale="90000"/>
          </a:bodyPr>
          <a:lstStyle/>
          <a:p>
            <a:r>
              <a:rPr lang="en-US" dirty="0" smtClean="0"/>
              <a:t>A 65 kg person has a hematocrit equal to 45%, what is this person’s approximate  plasma volume?</a:t>
            </a:r>
            <a:endParaRPr lang="en-US" dirty="0"/>
          </a:p>
        </p:txBody>
      </p:sp>
    </p:spTree>
    <p:extLst>
      <p:ext uri="{BB962C8B-B14F-4D97-AF65-F5344CB8AC3E}">
        <p14:creationId xmlns:p14="http://schemas.microsoft.com/office/powerpoint/2010/main" val="3321646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Anemia</a:t>
            </a:r>
            <a:br>
              <a:rPr lang="en-US" dirty="0" smtClean="0">
                <a:latin typeface="Comic Sans MS"/>
                <a:cs typeface="Comic Sans MS"/>
              </a:rPr>
            </a:br>
            <a:r>
              <a:rPr lang="en-US" dirty="0" smtClean="0">
                <a:latin typeface="Comic Sans MS"/>
                <a:cs typeface="Comic Sans MS"/>
              </a:rPr>
              <a:t>(from Gr. </a:t>
            </a:r>
            <a:r>
              <a:rPr lang="en-US" dirty="0" err="1" smtClean="0">
                <a:latin typeface="Comic Sans MS"/>
                <a:cs typeface="Comic Sans MS"/>
              </a:rPr>
              <a:t>Anaimia</a:t>
            </a:r>
            <a:r>
              <a:rPr lang="en-US" dirty="0" smtClean="0">
                <a:latin typeface="Comic Sans MS"/>
                <a:cs typeface="Comic Sans MS"/>
              </a:rPr>
              <a:t> = without blood)</a:t>
            </a:r>
            <a:endParaRPr lang="en-US" dirty="0">
              <a:latin typeface="Comic Sans MS"/>
              <a:cs typeface="Comic Sans MS"/>
            </a:endParaRPr>
          </a:p>
        </p:txBody>
      </p:sp>
      <p:sp>
        <p:nvSpPr>
          <p:cNvPr id="3" name="Content Placeholder 2"/>
          <p:cNvSpPr>
            <a:spLocks noGrp="1"/>
          </p:cNvSpPr>
          <p:nvPr>
            <p:ph idx="1"/>
          </p:nvPr>
        </p:nvSpPr>
        <p:spPr>
          <a:xfrm>
            <a:off x="457199" y="1676400"/>
            <a:ext cx="4724401" cy="2514601"/>
          </a:xfrm>
        </p:spPr>
        <p:txBody>
          <a:bodyPr>
            <a:normAutofit/>
          </a:bodyPr>
          <a:lstStyle/>
          <a:p>
            <a:r>
              <a:rPr lang="en-US" dirty="0" smtClean="0">
                <a:latin typeface="Comic Sans MS"/>
                <a:cs typeface="Comic Sans MS"/>
              </a:rPr>
              <a:t>Types of causes: hemorrhagic, renal, </a:t>
            </a:r>
            <a:r>
              <a:rPr lang="en-US" dirty="0" err="1" smtClean="0">
                <a:latin typeface="Comic Sans MS"/>
                <a:cs typeface="Comic Sans MS"/>
              </a:rPr>
              <a:t>aplastic</a:t>
            </a:r>
            <a:r>
              <a:rPr lang="en-US" dirty="0" smtClean="0">
                <a:latin typeface="Comic Sans MS"/>
                <a:cs typeface="Comic Sans MS"/>
              </a:rPr>
              <a:t>, hemolytic, and nutritional.</a:t>
            </a:r>
            <a:endParaRPr lang="en-US" dirty="0">
              <a:latin typeface="Comic Sans MS"/>
              <a:cs typeface="Comic Sans MS"/>
            </a:endParaRPr>
          </a:p>
        </p:txBody>
      </p:sp>
      <p:pic>
        <p:nvPicPr>
          <p:cNvPr id="4" name="Picture 3" descr="Description15.jpg"/>
          <p:cNvPicPr>
            <a:picLocks noChangeAspect="1"/>
          </p:cNvPicPr>
          <p:nvPr/>
        </p:nvPicPr>
        <p:blipFill>
          <a:blip r:embed="rId2"/>
          <a:stretch>
            <a:fillRect/>
          </a:stretch>
        </p:blipFill>
        <p:spPr>
          <a:xfrm>
            <a:off x="457200" y="4191001"/>
            <a:ext cx="4012572" cy="2690363"/>
          </a:xfrm>
          <a:prstGeom prst="rect">
            <a:avLst/>
          </a:prstGeom>
        </p:spPr>
      </p:pic>
      <p:pic>
        <p:nvPicPr>
          <p:cNvPr id="5" name="Picture 4" descr="title.jpg"/>
          <p:cNvPicPr>
            <a:picLocks noChangeAspect="1"/>
          </p:cNvPicPr>
          <p:nvPr/>
        </p:nvPicPr>
        <p:blipFill>
          <a:blip r:embed="rId3"/>
          <a:stretch>
            <a:fillRect/>
          </a:stretch>
        </p:blipFill>
        <p:spPr>
          <a:xfrm>
            <a:off x="5511800" y="1828801"/>
            <a:ext cx="3175000" cy="3810000"/>
          </a:xfrm>
          <a:prstGeom prst="rect">
            <a:avLst/>
          </a:prstGeom>
        </p:spPr>
      </p:pic>
      <p:sp>
        <p:nvSpPr>
          <p:cNvPr id="6" name="TextBox 5"/>
          <p:cNvSpPr txBox="1"/>
          <p:nvPr/>
        </p:nvSpPr>
        <p:spPr>
          <a:xfrm>
            <a:off x="838200" y="4191001"/>
            <a:ext cx="1274708" cy="369332"/>
          </a:xfrm>
          <a:prstGeom prst="rect">
            <a:avLst/>
          </a:prstGeom>
          <a:noFill/>
        </p:spPr>
        <p:txBody>
          <a:bodyPr wrap="none" rtlCol="0">
            <a:spAutoFit/>
          </a:bodyPr>
          <a:lstStyle/>
          <a:p>
            <a:r>
              <a:rPr lang="en-US" dirty="0" smtClean="0"/>
              <a:t>Fe deficient</a:t>
            </a:r>
            <a:endParaRPr lang="en-US" dirty="0"/>
          </a:p>
        </p:txBody>
      </p:sp>
      <p:sp>
        <p:nvSpPr>
          <p:cNvPr id="7" name="TextBox 6"/>
          <p:cNvSpPr txBox="1"/>
          <p:nvPr/>
        </p:nvSpPr>
        <p:spPr>
          <a:xfrm>
            <a:off x="3200400" y="4006335"/>
            <a:ext cx="905679" cy="369332"/>
          </a:xfrm>
          <a:prstGeom prst="rect">
            <a:avLst/>
          </a:prstGeom>
          <a:noFill/>
        </p:spPr>
        <p:txBody>
          <a:bodyPr wrap="none" rtlCol="0">
            <a:spAutoFit/>
          </a:bodyPr>
          <a:lstStyle/>
          <a:p>
            <a:r>
              <a:rPr lang="en-US" dirty="0" smtClean="0"/>
              <a:t>Healthy</a:t>
            </a:r>
            <a:endParaRPr lang="en-US" dirty="0"/>
          </a:p>
        </p:txBody>
      </p:sp>
      <p:sp>
        <p:nvSpPr>
          <p:cNvPr id="8" name="TextBox 7"/>
          <p:cNvSpPr txBox="1"/>
          <p:nvPr/>
        </p:nvSpPr>
        <p:spPr>
          <a:xfrm>
            <a:off x="5511800" y="6096000"/>
            <a:ext cx="3367065" cy="646331"/>
          </a:xfrm>
          <a:prstGeom prst="rect">
            <a:avLst/>
          </a:prstGeom>
          <a:noFill/>
        </p:spPr>
        <p:txBody>
          <a:bodyPr wrap="none" rtlCol="0">
            <a:spAutoFit/>
          </a:bodyPr>
          <a:lstStyle/>
          <a:p>
            <a:pPr algn="ctr"/>
            <a:r>
              <a:rPr lang="en-US" dirty="0" smtClean="0"/>
              <a:t>Jan Steen </a:t>
            </a:r>
          </a:p>
          <a:p>
            <a:pPr algn="ctr"/>
            <a:r>
              <a:rPr lang="en-US" dirty="0" smtClean="0"/>
              <a:t>(The doctor and his patient, 1665)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omic Sans MS"/>
                <a:cs typeface="Comic Sans MS"/>
              </a:rPr>
              <a:t>Types of anemia</a:t>
            </a:r>
            <a:endParaRPr lang="en-US" dirty="0">
              <a:latin typeface="Comic Sans MS"/>
              <a:cs typeface="Comic Sans MS"/>
            </a:endParaRPr>
          </a:p>
        </p:txBody>
      </p:sp>
      <p:sp>
        <p:nvSpPr>
          <p:cNvPr id="3" name="Content Placeholder 2"/>
          <p:cNvSpPr>
            <a:spLocks noGrp="1"/>
          </p:cNvSpPr>
          <p:nvPr>
            <p:ph idx="1"/>
          </p:nvPr>
        </p:nvSpPr>
        <p:spPr>
          <a:xfrm>
            <a:off x="457200" y="1143000"/>
            <a:ext cx="8229600" cy="5105400"/>
          </a:xfrm>
        </p:spPr>
        <p:txBody>
          <a:bodyPr>
            <a:normAutofit fontScale="85000" lnSpcReduction="10000"/>
          </a:bodyPr>
          <a:lstStyle/>
          <a:p>
            <a:pPr marL="285750" indent="-285750">
              <a:buNone/>
            </a:pPr>
            <a:r>
              <a:rPr lang="en-US" sz="2400" dirty="0" smtClean="0">
                <a:latin typeface="Comic Sans MS"/>
              </a:rPr>
              <a:t>1) Nutritional</a:t>
            </a:r>
          </a:p>
          <a:p>
            <a:pPr marL="285750" indent="-285750">
              <a:buNone/>
            </a:pPr>
            <a:r>
              <a:rPr lang="en-US" sz="2400" dirty="0" smtClean="0">
                <a:latin typeface="Comic Sans MS"/>
              </a:rPr>
              <a:t>	-Iron deficiency</a:t>
            </a:r>
          </a:p>
          <a:p>
            <a:pPr marL="285750" indent="-285750">
              <a:buNone/>
            </a:pPr>
            <a:r>
              <a:rPr lang="en-US" sz="2400" dirty="0" smtClean="0">
                <a:latin typeface="Comic Sans MS"/>
              </a:rPr>
              <a:t>	-Folic acid deficiency (needed for synthesis of thymine </a:t>
            </a:r>
            <a:r>
              <a:rPr lang="en-US" sz="2400" dirty="0" smtClean="0">
                <a:solidFill>
                  <a:srgbClr val="FF0000"/>
                </a:solidFill>
                <a:latin typeface="Comic Sans MS"/>
              </a:rPr>
              <a:t>IT is unknown why thymine has </a:t>
            </a:r>
            <a:r>
              <a:rPr lang="en-US" sz="2400" dirty="0" err="1" smtClean="0">
                <a:solidFill>
                  <a:srgbClr val="FF0000"/>
                </a:solidFill>
                <a:latin typeface="Comic Sans MS"/>
              </a:rPr>
              <a:t>antianemic</a:t>
            </a:r>
            <a:r>
              <a:rPr lang="en-US" sz="2400" dirty="0" smtClean="0">
                <a:solidFill>
                  <a:srgbClr val="FF0000"/>
                </a:solidFill>
                <a:latin typeface="Comic Sans MS"/>
              </a:rPr>
              <a:t> properties</a:t>
            </a:r>
            <a:r>
              <a:rPr lang="en-US" sz="2400" dirty="0" smtClean="0">
                <a:latin typeface="Comic Sans MS"/>
              </a:rPr>
              <a:t>)</a:t>
            </a:r>
          </a:p>
          <a:p>
            <a:pPr marL="285750" indent="-285750">
              <a:buNone/>
            </a:pPr>
            <a:r>
              <a:rPr lang="en-US" sz="2400" dirty="0" smtClean="0">
                <a:latin typeface="Comic Sans MS"/>
              </a:rPr>
              <a:t>	-Pernicious anemia (deficiency in vitamin B</a:t>
            </a:r>
            <a:r>
              <a:rPr lang="en-US" sz="2400" baseline="-25000" dirty="0" smtClean="0">
                <a:latin typeface="Comic Sans MS"/>
              </a:rPr>
              <a:t>12</a:t>
            </a:r>
            <a:r>
              <a:rPr lang="en-US" sz="2400" dirty="0" smtClean="0">
                <a:latin typeface="Comic Sans MS"/>
              </a:rPr>
              <a:t>, damage to stomach)</a:t>
            </a:r>
          </a:p>
          <a:p>
            <a:pPr marL="285750" lvl="1">
              <a:buNone/>
            </a:pPr>
            <a:r>
              <a:rPr lang="en-US" sz="2400" dirty="0" smtClean="0">
                <a:latin typeface="Comic Sans MS"/>
              </a:rPr>
              <a:t>2) </a:t>
            </a:r>
            <a:r>
              <a:rPr lang="en-US" sz="2400" dirty="0" err="1" smtClean="0">
                <a:latin typeface="Comic Sans MS"/>
              </a:rPr>
              <a:t>Aplastic</a:t>
            </a:r>
            <a:endParaRPr lang="en-US" sz="2400" dirty="0" smtClean="0">
              <a:latin typeface="Comic Sans MS"/>
            </a:endParaRPr>
          </a:p>
          <a:p>
            <a:pPr marL="285750" lvl="1">
              <a:buNone/>
            </a:pPr>
            <a:r>
              <a:rPr lang="en-US" sz="2400" dirty="0" smtClean="0">
                <a:latin typeface="Comic Sans MS"/>
              </a:rPr>
              <a:t>		-Autoimmune damage to bone marrow</a:t>
            </a:r>
          </a:p>
          <a:p>
            <a:pPr marL="285750" lvl="1">
              <a:buNone/>
            </a:pPr>
            <a:r>
              <a:rPr lang="en-US" sz="2400" dirty="0" smtClean="0">
                <a:latin typeface="Comic Sans MS"/>
              </a:rPr>
              <a:t>3) Renal</a:t>
            </a:r>
          </a:p>
          <a:p>
            <a:pPr marL="285750" lvl="1">
              <a:buNone/>
            </a:pPr>
            <a:r>
              <a:rPr lang="en-US" sz="2400" dirty="0" smtClean="0">
                <a:latin typeface="Comic Sans MS"/>
              </a:rPr>
              <a:t>	-Decreased production of </a:t>
            </a:r>
            <a:r>
              <a:rPr lang="en-US" sz="2400" dirty="0" err="1" smtClean="0">
                <a:latin typeface="Comic Sans MS"/>
              </a:rPr>
              <a:t>erythropoyetin</a:t>
            </a:r>
            <a:r>
              <a:rPr lang="en-US" sz="2400" dirty="0" smtClean="0">
                <a:latin typeface="Comic Sans MS"/>
              </a:rPr>
              <a:t> (EPO) due to kidney damage.</a:t>
            </a:r>
          </a:p>
          <a:p>
            <a:pPr marL="285750" lvl="1">
              <a:buNone/>
            </a:pPr>
            <a:r>
              <a:rPr lang="en-US" sz="2400" dirty="0" smtClean="0">
                <a:latin typeface="Comic Sans MS"/>
              </a:rPr>
              <a:t>4) Hemorrhagic</a:t>
            </a:r>
          </a:p>
          <a:p>
            <a:pPr marL="285750" lvl="1">
              <a:buNone/>
            </a:pPr>
            <a:r>
              <a:rPr lang="en-US" sz="2400" dirty="0" smtClean="0">
                <a:latin typeface="Comic Sans MS"/>
              </a:rPr>
              <a:t>	-Blood loss</a:t>
            </a:r>
          </a:p>
          <a:p>
            <a:pPr marL="285750" lvl="1">
              <a:buNone/>
            </a:pPr>
            <a:r>
              <a:rPr lang="en-US" sz="2400" dirty="0" smtClean="0">
                <a:latin typeface="Comic Sans MS"/>
              </a:rPr>
              <a:t>5) Hemolytic (</a:t>
            </a:r>
            <a:r>
              <a:rPr lang="en-US" sz="2400" dirty="0" err="1" smtClean="0">
                <a:latin typeface="Comic Sans MS"/>
              </a:rPr>
              <a:t>Hemolysis</a:t>
            </a:r>
            <a:r>
              <a:rPr lang="en-US" sz="2400" dirty="0" smtClean="0">
                <a:latin typeface="Comic Sans MS"/>
              </a:rPr>
              <a:t> means rupture of </a:t>
            </a:r>
            <a:r>
              <a:rPr lang="en-US" sz="2400" dirty="0" err="1" smtClean="0">
                <a:latin typeface="Comic Sans MS"/>
              </a:rPr>
              <a:t>RBCs</a:t>
            </a:r>
            <a:r>
              <a:rPr lang="en-US" sz="2400" dirty="0" smtClean="0">
                <a:latin typeface="Comic Sans MS"/>
              </a:rPr>
              <a:t>)</a:t>
            </a:r>
          </a:p>
          <a:p>
            <a:pPr marL="285750" lvl="1">
              <a:buNone/>
            </a:pPr>
            <a:r>
              <a:rPr lang="en-US" sz="2400" dirty="0" smtClean="0">
                <a:latin typeface="Comic Sans MS"/>
              </a:rPr>
              <a:t>	-Sickle cell anemia</a:t>
            </a:r>
          </a:p>
          <a:p>
            <a:pPr marL="285750" lvl="1">
              <a:buNone/>
            </a:pPr>
            <a:r>
              <a:rPr lang="en-US" sz="2400" dirty="0" smtClean="0">
                <a:latin typeface="Comic Sans MS"/>
              </a:rPr>
              <a:t>	-</a:t>
            </a:r>
            <a:r>
              <a:rPr lang="en-US" sz="2400" dirty="0" err="1" smtClean="0">
                <a:latin typeface="Comic Sans MS"/>
              </a:rPr>
              <a:t>Thalassemia</a:t>
            </a:r>
            <a:r>
              <a:rPr lang="en-US" sz="2400" dirty="0" smtClean="0">
                <a:latin typeface="Comic Sans MS"/>
              </a:rPr>
              <a:t> (Mediterranean anemia)</a:t>
            </a:r>
          </a:p>
          <a:p>
            <a:pPr marL="285750" lvl="1">
              <a:buNone/>
            </a:pPr>
            <a:endParaRPr lang="en-US" sz="1800" dirty="0" smtClean="0">
              <a:latin typeface="Comic Sans MS"/>
            </a:endParaRPr>
          </a:p>
          <a:p>
            <a:pPr marL="285750" lvl="1">
              <a:buNone/>
            </a:pPr>
            <a:endParaRPr lang="en-US" sz="1800" dirty="0" smtClean="0">
              <a:latin typeface="Comic Sans MS"/>
            </a:endParaRPr>
          </a:p>
          <a:p>
            <a:pPr lvl="1">
              <a:buNone/>
            </a:pPr>
            <a:endParaRPr lang="en-US" dirty="0" smtClean="0">
              <a:latin typeface="Comic Sans MS"/>
            </a:endParaRP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Topics</a:t>
            </a:r>
            <a:endParaRPr lang="en-US" dirty="0">
              <a:latin typeface="Comic Sans MS"/>
              <a:cs typeface="Comic Sans MS"/>
            </a:endParaRPr>
          </a:p>
        </p:txBody>
      </p:sp>
      <p:sp>
        <p:nvSpPr>
          <p:cNvPr id="3" name="Content Placeholder 2"/>
          <p:cNvSpPr>
            <a:spLocks noGrp="1"/>
          </p:cNvSpPr>
          <p:nvPr>
            <p:ph idx="1"/>
          </p:nvPr>
        </p:nvSpPr>
        <p:spPr/>
        <p:txBody>
          <a:bodyPr>
            <a:normAutofit lnSpcReduction="10000"/>
          </a:bodyPr>
          <a:lstStyle/>
          <a:p>
            <a:r>
              <a:rPr lang="en-US" dirty="0" smtClean="0">
                <a:latin typeface="Comic Sans MS"/>
                <a:cs typeface="Comic Sans MS"/>
              </a:rPr>
              <a:t>What is blood for?</a:t>
            </a:r>
          </a:p>
          <a:p>
            <a:r>
              <a:rPr lang="en-US" dirty="0" smtClean="0">
                <a:latin typeface="Comic Sans MS"/>
                <a:cs typeface="Comic Sans MS"/>
              </a:rPr>
              <a:t>How much blood?</a:t>
            </a:r>
          </a:p>
          <a:p>
            <a:r>
              <a:rPr lang="en-US" dirty="0" err="1" smtClean="0">
                <a:latin typeface="Comic Sans MS"/>
                <a:cs typeface="Comic Sans MS"/>
              </a:rPr>
              <a:t>Hematocrit</a:t>
            </a:r>
            <a:r>
              <a:rPr lang="en-US" dirty="0" smtClean="0">
                <a:latin typeface="Comic Sans MS"/>
                <a:cs typeface="Comic Sans MS"/>
              </a:rPr>
              <a:t> and anemia</a:t>
            </a:r>
          </a:p>
          <a:p>
            <a:r>
              <a:rPr lang="en-US" dirty="0" smtClean="0">
                <a:latin typeface="Comic Sans MS"/>
                <a:cs typeface="Comic Sans MS"/>
              </a:rPr>
              <a:t>The constituents of plasma</a:t>
            </a:r>
          </a:p>
          <a:p>
            <a:r>
              <a:rPr lang="en-US" dirty="0" smtClean="0">
                <a:latin typeface="Comic Sans MS"/>
                <a:cs typeface="Comic Sans MS"/>
              </a:rPr>
              <a:t>Red Blood Cells</a:t>
            </a:r>
          </a:p>
          <a:p>
            <a:r>
              <a:rPr lang="en-US" dirty="0" smtClean="0">
                <a:latin typeface="Comic Sans MS"/>
                <a:cs typeface="Comic Sans MS"/>
              </a:rPr>
              <a:t>White Blood cells and the defensive role of blood (optional)</a:t>
            </a:r>
          </a:p>
          <a:p>
            <a:r>
              <a:rPr lang="en-US" dirty="0" smtClean="0">
                <a:latin typeface="Comic Sans MS"/>
                <a:cs typeface="Comic Sans MS"/>
              </a:rPr>
              <a:t>Clotting cascades</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Symptoms</a:t>
            </a:r>
            <a:endParaRPr lang="en-US" dirty="0">
              <a:latin typeface="Comic Sans MS"/>
              <a:cs typeface="Comic Sans MS"/>
            </a:endParaRPr>
          </a:p>
        </p:txBody>
      </p:sp>
      <p:pic>
        <p:nvPicPr>
          <p:cNvPr id="4" name="Content Placeholder 3" descr="pale skin.jpg"/>
          <p:cNvPicPr>
            <a:picLocks noGrp="1" noChangeAspect="1"/>
          </p:cNvPicPr>
          <p:nvPr>
            <p:ph idx="1"/>
          </p:nvPr>
        </p:nvPicPr>
        <p:blipFill>
          <a:blip r:embed="rId2"/>
          <a:stretch>
            <a:fillRect/>
          </a:stretch>
        </p:blipFill>
        <p:spPr>
          <a:xfrm>
            <a:off x="457200" y="1417638"/>
            <a:ext cx="1917700" cy="1967727"/>
          </a:xfrm>
        </p:spPr>
      </p:pic>
      <p:sp>
        <p:nvSpPr>
          <p:cNvPr id="5" name="TextBox 4"/>
          <p:cNvSpPr txBox="1"/>
          <p:nvPr/>
        </p:nvSpPr>
        <p:spPr>
          <a:xfrm>
            <a:off x="914400" y="3276600"/>
            <a:ext cx="1084664" cy="369332"/>
          </a:xfrm>
          <a:prstGeom prst="rect">
            <a:avLst/>
          </a:prstGeom>
          <a:noFill/>
        </p:spPr>
        <p:txBody>
          <a:bodyPr wrap="none" rtlCol="0">
            <a:spAutoFit/>
          </a:bodyPr>
          <a:lstStyle/>
          <a:p>
            <a:r>
              <a:rPr lang="en-US" dirty="0" smtClean="0">
                <a:latin typeface="Comic Sans MS"/>
                <a:cs typeface="Comic Sans MS"/>
              </a:rPr>
              <a:t>Paleness</a:t>
            </a:r>
            <a:endParaRPr lang="en-US" dirty="0">
              <a:latin typeface="Comic Sans MS"/>
              <a:cs typeface="Comic Sans MS"/>
            </a:endParaRPr>
          </a:p>
        </p:txBody>
      </p:sp>
      <p:sp>
        <p:nvSpPr>
          <p:cNvPr id="6" name="TextBox 5"/>
          <p:cNvSpPr txBox="1"/>
          <p:nvPr/>
        </p:nvSpPr>
        <p:spPr>
          <a:xfrm>
            <a:off x="2514600" y="1715909"/>
            <a:ext cx="2427505" cy="1200329"/>
          </a:xfrm>
          <a:prstGeom prst="rect">
            <a:avLst/>
          </a:prstGeom>
          <a:noFill/>
        </p:spPr>
        <p:txBody>
          <a:bodyPr wrap="none" rtlCol="0">
            <a:spAutoFit/>
          </a:bodyPr>
          <a:lstStyle/>
          <a:p>
            <a:r>
              <a:rPr lang="en-US" dirty="0" smtClean="0">
                <a:latin typeface="Comic Sans MS"/>
                <a:cs typeface="Comic Sans MS"/>
              </a:rPr>
              <a:t>Weakness</a:t>
            </a:r>
          </a:p>
          <a:p>
            <a:r>
              <a:rPr lang="en-US" dirty="0" smtClean="0">
                <a:latin typeface="Comic Sans MS"/>
                <a:cs typeface="Comic Sans MS"/>
              </a:rPr>
              <a:t>Headaches</a:t>
            </a:r>
          </a:p>
          <a:p>
            <a:r>
              <a:rPr lang="en-US" dirty="0" smtClean="0">
                <a:latin typeface="Comic Sans MS"/>
                <a:cs typeface="Comic Sans MS"/>
              </a:rPr>
              <a:t>Dizziness</a:t>
            </a:r>
          </a:p>
          <a:p>
            <a:r>
              <a:rPr lang="en-US" dirty="0" smtClean="0">
                <a:latin typeface="Comic Sans MS"/>
                <a:cs typeface="Comic Sans MS"/>
              </a:rPr>
              <a:t>Concave/brittle nails</a:t>
            </a:r>
          </a:p>
          <a:p>
            <a:endParaRPr lang="en-US" dirty="0"/>
          </a:p>
        </p:txBody>
      </p:sp>
      <p:sp>
        <p:nvSpPr>
          <p:cNvPr id="7" name="TextBox 6"/>
          <p:cNvSpPr txBox="1"/>
          <p:nvPr/>
        </p:nvSpPr>
        <p:spPr>
          <a:xfrm>
            <a:off x="4942105" y="1992908"/>
            <a:ext cx="3744695" cy="646331"/>
          </a:xfrm>
          <a:prstGeom prst="rect">
            <a:avLst/>
          </a:prstGeom>
          <a:noFill/>
        </p:spPr>
        <p:txBody>
          <a:bodyPr wrap="square" rtlCol="0">
            <a:spAutoFit/>
          </a:bodyPr>
          <a:lstStyle/>
          <a:p>
            <a:r>
              <a:rPr lang="en-US" dirty="0" smtClean="0">
                <a:latin typeface="Comic Sans MS"/>
                <a:cs typeface="Comic Sans MS"/>
              </a:rPr>
              <a:t>Much worse symptoms for the severe cases</a:t>
            </a:r>
          </a:p>
        </p:txBody>
      </p:sp>
      <p:sp>
        <p:nvSpPr>
          <p:cNvPr id="8" name="TextBox 7"/>
          <p:cNvSpPr txBox="1"/>
          <p:nvPr/>
        </p:nvSpPr>
        <p:spPr>
          <a:xfrm>
            <a:off x="457200" y="4050268"/>
            <a:ext cx="2901305" cy="461665"/>
          </a:xfrm>
          <a:prstGeom prst="rect">
            <a:avLst/>
          </a:prstGeom>
          <a:noFill/>
        </p:spPr>
        <p:txBody>
          <a:bodyPr wrap="none" rtlCol="0">
            <a:spAutoFit/>
          </a:bodyPr>
          <a:lstStyle/>
          <a:p>
            <a:r>
              <a:rPr lang="en-US" sz="2400" dirty="0" smtClean="0">
                <a:latin typeface="Comic Sans MS"/>
                <a:cs typeface="Comic Sans MS"/>
              </a:rPr>
              <a:t>Food that has Iron</a:t>
            </a:r>
            <a:endParaRPr lang="en-US" sz="2400" dirty="0">
              <a:latin typeface="Comic Sans MS"/>
              <a:cs typeface="Comic Sans MS"/>
            </a:endParaRPr>
          </a:p>
        </p:txBody>
      </p:sp>
      <p:sp>
        <p:nvSpPr>
          <p:cNvPr id="9" name="TextBox 8"/>
          <p:cNvSpPr txBox="1"/>
          <p:nvPr/>
        </p:nvSpPr>
        <p:spPr>
          <a:xfrm>
            <a:off x="1" y="4511933"/>
            <a:ext cx="5943600" cy="1754327"/>
          </a:xfrm>
          <a:prstGeom prst="rect">
            <a:avLst/>
          </a:prstGeom>
          <a:noFill/>
        </p:spPr>
        <p:txBody>
          <a:bodyPr wrap="square" rtlCol="0">
            <a:spAutoFit/>
          </a:bodyPr>
          <a:lstStyle/>
          <a:p>
            <a:r>
              <a:rPr lang="en-US" dirty="0" smtClean="0">
                <a:latin typeface="Comic Sans MS"/>
                <a:cs typeface="Comic Sans MS"/>
              </a:rPr>
              <a:t>Red meat, liver, iron-fortified cereals, green vegetables (broccoli, spinach). Vitamin C enhances the absorption of iron by a) preventing the formation of insoluble iron compounds, and 2) reducing ferric iron (Fe</a:t>
            </a:r>
            <a:r>
              <a:rPr lang="en-US" baseline="30000" dirty="0" smtClean="0">
                <a:latin typeface="Comic Sans MS"/>
                <a:cs typeface="Comic Sans MS"/>
              </a:rPr>
              <a:t>+++</a:t>
            </a:r>
            <a:r>
              <a:rPr lang="en-US" dirty="0" smtClean="0">
                <a:latin typeface="Comic Sans MS"/>
                <a:cs typeface="Comic Sans MS"/>
              </a:rPr>
              <a:t>, 3 loose electrons) to ferrous (Fe</a:t>
            </a:r>
            <a:r>
              <a:rPr lang="en-US" baseline="30000" dirty="0" smtClean="0">
                <a:latin typeface="Comic Sans MS"/>
                <a:cs typeface="Comic Sans MS"/>
              </a:rPr>
              <a:t>++</a:t>
            </a:r>
            <a:r>
              <a:rPr lang="en-US" dirty="0" smtClean="0">
                <a:latin typeface="Comic Sans MS"/>
                <a:cs typeface="Comic Sans MS"/>
              </a:rPr>
              <a:t>) iron which seems to be required for absorption. </a:t>
            </a:r>
            <a:endParaRPr lang="en-US" dirty="0">
              <a:latin typeface="Comic Sans MS"/>
              <a:cs typeface="Comic Sans MS"/>
            </a:endParaRPr>
          </a:p>
        </p:txBody>
      </p:sp>
      <p:pic>
        <p:nvPicPr>
          <p:cNvPr id="10" name="Picture 9" descr="beef.JPG"/>
          <p:cNvPicPr>
            <a:picLocks noChangeAspect="1"/>
          </p:cNvPicPr>
          <p:nvPr/>
        </p:nvPicPr>
        <p:blipFill>
          <a:blip r:embed="rId3"/>
          <a:stretch>
            <a:fillRect/>
          </a:stretch>
        </p:blipFill>
        <p:spPr>
          <a:xfrm>
            <a:off x="5943601" y="2916238"/>
            <a:ext cx="2497048" cy="2544762"/>
          </a:xfrm>
          <a:prstGeom prst="rect">
            <a:avLst/>
          </a:prstGeom>
        </p:spPr>
      </p:pic>
      <p:pic>
        <p:nvPicPr>
          <p:cNvPr id="11" name="Picture 10" descr="392386536_630ecd426f.jpg"/>
          <p:cNvPicPr>
            <a:picLocks noChangeAspect="1"/>
          </p:cNvPicPr>
          <p:nvPr/>
        </p:nvPicPr>
        <p:blipFill>
          <a:blip r:embed="rId4"/>
          <a:stretch>
            <a:fillRect/>
          </a:stretch>
        </p:blipFill>
        <p:spPr>
          <a:xfrm>
            <a:off x="7860863" y="2916238"/>
            <a:ext cx="839406" cy="649700"/>
          </a:xfrm>
          <a:prstGeom prst="rect">
            <a:avLst/>
          </a:prstGeom>
        </p:spPr>
      </p:pic>
      <p:sp>
        <p:nvSpPr>
          <p:cNvPr id="12" name="TextBox 11"/>
          <p:cNvSpPr txBox="1"/>
          <p:nvPr/>
        </p:nvSpPr>
        <p:spPr>
          <a:xfrm>
            <a:off x="5943601" y="5681484"/>
            <a:ext cx="2217875" cy="584776"/>
          </a:xfrm>
          <a:prstGeom prst="rect">
            <a:avLst/>
          </a:prstGeom>
          <a:noFill/>
        </p:spPr>
        <p:txBody>
          <a:bodyPr wrap="none" rtlCol="0">
            <a:spAutoFit/>
          </a:bodyPr>
          <a:lstStyle/>
          <a:p>
            <a:r>
              <a:rPr lang="en-US" sz="1600" dirty="0" smtClean="0"/>
              <a:t>Sesame marinated steak </a:t>
            </a:r>
          </a:p>
          <a:p>
            <a:r>
              <a:rPr lang="en-US" sz="1600" dirty="0" smtClean="0"/>
              <a:t>with spinach and lime</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latin typeface="Comic Sans MS"/>
                <a:cs typeface="Comic Sans MS"/>
              </a:rPr>
              <a:t>To Remember</a:t>
            </a:r>
            <a:endParaRPr lang="en-US" dirty="0"/>
          </a:p>
        </p:txBody>
      </p:sp>
      <p:sp>
        <p:nvSpPr>
          <p:cNvPr id="3" name="Content Placeholder 2"/>
          <p:cNvSpPr>
            <a:spLocks noGrp="1"/>
          </p:cNvSpPr>
          <p:nvPr>
            <p:ph idx="1"/>
          </p:nvPr>
        </p:nvSpPr>
        <p:spPr>
          <a:xfrm>
            <a:off x="228600" y="1143000"/>
            <a:ext cx="8915400" cy="4525963"/>
          </a:xfrm>
        </p:spPr>
        <p:txBody>
          <a:bodyPr>
            <a:normAutofit lnSpcReduction="10000"/>
          </a:bodyPr>
          <a:lstStyle/>
          <a:p>
            <a:r>
              <a:rPr lang="en-US" dirty="0" smtClean="0">
                <a:latin typeface="Comic Sans MS"/>
                <a:cs typeface="Comic Sans MS"/>
              </a:rPr>
              <a:t>Blood has two components: fluid and cells (a simplification, but…)</a:t>
            </a:r>
          </a:p>
          <a:p>
            <a:r>
              <a:rPr lang="en-US" dirty="0" err="1" smtClean="0">
                <a:latin typeface="Comic Sans MS"/>
                <a:cs typeface="Comic Sans MS"/>
              </a:rPr>
              <a:t>Hematocrit</a:t>
            </a:r>
            <a:r>
              <a:rPr lang="en-US" dirty="0" smtClean="0">
                <a:latin typeface="Comic Sans MS"/>
                <a:cs typeface="Comic Sans MS"/>
              </a:rPr>
              <a:t> = </a:t>
            </a:r>
            <a:r>
              <a:rPr lang="en-US" dirty="0" smtClean="0">
                <a:solidFill>
                  <a:srgbClr val="FF0000"/>
                </a:solidFill>
                <a:latin typeface="Comic Sans MS"/>
                <a:cs typeface="Comic Sans MS"/>
              </a:rPr>
              <a:t>100x</a:t>
            </a:r>
            <a:r>
              <a:rPr lang="en-US" dirty="0" smtClean="0">
                <a:latin typeface="Comic Sans MS"/>
                <a:cs typeface="Comic Sans MS"/>
              </a:rPr>
              <a:t>(cells/(cells+plasma))</a:t>
            </a:r>
          </a:p>
          <a:p>
            <a:r>
              <a:rPr lang="en-US" dirty="0" smtClean="0">
                <a:latin typeface="Comic Sans MS"/>
                <a:cs typeface="Comic Sans MS"/>
              </a:rPr>
              <a:t>Serum is plasma minus clotting factors.</a:t>
            </a:r>
          </a:p>
          <a:p>
            <a:r>
              <a:rPr lang="en-US" dirty="0" smtClean="0">
                <a:latin typeface="Comic Sans MS"/>
                <a:cs typeface="Comic Sans MS"/>
              </a:rPr>
              <a:t>Anemia is a condition diagnosed by low </a:t>
            </a:r>
            <a:r>
              <a:rPr lang="en-US" dirty="0" err="1" smtClean="0">
                <a:latin typeface="Comic Sans MS"/>
                <a:cs typeface="Comic Sans MS"/>
              </a:rPr>
              <a:t>hematocrit</a:t>
            </a:r>
            <a:r>
              <a:rPr lang="en-US" dirty="0" smtClean="0">
                <a:latin typeface="Comic Sans MS"/>
                <a:cs typeface="Comic Sans MS"/>
              </a:rPr>
              <a:t>.</a:t>
            </a:r>
          </a:p>
          <a:p>
            <a:r>
              <a:rPr lang="en-US" dirty="0" err="1" smtClean="0">
                <a:latin typeface="Comic Sans MS"/>
                <a:cs typeface="Comic Sans MS"/>
              </a:rPr>
              <a:t>Anemias</a:t>
            </a:r>
            <a:r>
              <a:rPr lang="en-US" dirty="0" smtClean="0">
                <a:latin typeface="Comic Sans MS"/>
                <a:cs typeface="Comic Sans MS"/>
              </a:rPr>
              <a:t> can be classified as nutritional, </a:t>
            </a:r>
            <a:r>
              <a:rPr lang="en-US" dirty="0" err="1" smtClean="0">
                <a:latin typeface="Comic Sans MS"/>
                <a:cs typeface="Comic Sans MS"/>
              </a:rPr>
              <a:t>aplastic</a:t>
            </a:r>
            <a:r>
              <a:rPr lang="en-US" dirty="0" smtClean="0">
                <a:latin typeface="Comic Sans MS"/>
                <a:cs typeface="Comic Sans MS"/>
              </a:rPr>
              <a:t>, renal, hemorrhagic and hemolytic (please know examples of each).</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 y="0"/>
            <a:ext cx="8229600" cy="1143000"/>
          </a:xfrm>
        </p:spPr>
        <p:txBody>
          <a:bodyPr/>
          <a:lstStyle/>
          <a:p>
            <a:r>
              <a:rPr lang="en-US" dirty="0" smtClean="0">
                <a:latin typeface="Comic Sans MS"/>
                <a:cs typeface="Comic Sans MS"/>
              </a:rPr>
              <a:t>The constituents of plasma</a:t>
            </a:r>
            <a:endParaRPr lang="en-US" dirty="0">
              <a:latin typeface="Comic Sans MS"/>
              <a:cs typeface="Comic Sans MS"/>
            </a:endParaRPr>
          </a:p>
        </p:txBody>
      </p:sp>
      <p:sp>
        <p:nvSpPr>
          <p:cNvPr id="4" name="TextBox 3"/>
          <p:cNvSpPr txBox="1"/>
          <p:nvPr/>
        </p:nvSpPr>
        <p:spPr>
          <a:xfrm>
            <a:off x="457200" y="838200"/>
            <a:ext cx="8519768" cy="830997"/>
          </a:xfrm>
          <a:prstGeom prst="rect">
            <a:avLst/>
          </a:prstGeom>
          <a:noFill/>
        </p:spPr>
        <p:txBody>
          <a:bodyPr wrap="square" rtlCol="0">
            <a:spAutoFit/>
          </a:bodyPr>
          <a:lstStyle/>
          <a:p>
            <a:r>
              <a:rPr lang="en-US" sz="2400" dirty="0" smtClean="0">
                <a:latin typeface="Comic Sans MS"/>
                <a:cs typeface="Comic Sans MS"/>
              </a:rPr>
              <a:t>Each Liter of plasma contains ≈ 920 ml of water and 90 mg of solids (solutes). Plasma is more viscous than water.</a:t>
            </a:r>
            <a:endParaRPr lang="en-US" sz="2400" dirty="0">
              <a:latin typeface="Comic Sans MS"/>
              <a:cs typeface="Comic Sans MS"/>
            </a:endParaRPr>
          </a:p>
        </p:txBody>
      </p:sp>
      <p:sp>
        <p:nvSpPr>
          <p:cNvPr id="5" name="TextBox 4"/>
          <p:cNvSpPr txBox="1"/>
          <p:nvPr/>
        </p:nvSpPr>
        <p:spPr>
          <a:xfrm>
            <a:off x="3575344" y="1602304"/>
            <a:ext cx="2514600" cy="461665"/>
          </a:xfrm>
          <a:prstGeom prst="rect">
            <a:avLst/>
          </a:prstGeom>
          <a:noFill/>
        </p:spPr>
        <p:txBody>
          <a:bodyPr wrap="square" rtlCol="0">
            <a:spAutoFit/>
          </a:bodyPr>
          <a:lstStyle/>
          <a:p>
            <a:r>
              <a:rPr lang="en-US" sz="2400" dirty="0" smtClean="0">
                <a:latin typeface="Comic Sans MS"/>
                <a:cs typeface="Comic Sans MS"/>
              </a:rPr>
              <a:t>90 </a:t>
            </a:r>
            <a:r>
              <a:rPr lang="en-US" sz="2400" dirty="0" err="1" smtClean="0">
                <a:latin typeface="Comic Sans MS"/>
                <a:cs typeface="Comic Sans MS"/>
              </a:rPr>
              <a:t>g</a:t>
            </a:r>
            <a:r>
              <a:rPr lang="en-US" sz="2400" dirty="0" smtClean="0">
                <a:latin typeface="Comic Sans MS"/>
                <a:cs typeface="Comic Sans MS"/>
              </a:rPr>
              <a:t> of solutes</a:t>
            </a:r>
            <a:r>
              <a:rPr lang="en-US" sz="2400" dirty="0" smtClean="0"/>
              <a:t> </a:t>
            </a:r>
            <a:endParaRPr lang="en-US" sz="2400" dirty="0"/>
          </a:p>
        </p:txBody>
      </p:sp>
      <p:cxnSp>
        <p:nvCxnSpPr>
          <p:cNvPr id="7" name="Straight Arrow Connector 6"/>
          <p:cNvCxnSpPr/>
          <p:nvPr/>
        </p:nvCxnSpPr>
        <p:spPr>
          <a:xfrm rot="10800000" flipV="1">
            <a:off x="1594142" y="2063968"/>
            <a:ext cx="2286002" cy="261502"/>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2400" y="2325471"/>
            <a:ext cx="2133602" cy="1477328"/>
          </a:xfrm>
          <a:prstGeom prst="rect">
            <a:avLst/>
          </a:prstGeom>
          <a:noFill/>
        </p:spPr>
        <p:txBody>
          <a:bodyPr wrap="square" rtlCol="0">
            <a:spAutoFit/>
          </a:bodyPr>
          <a:lstStyle/>
          <a:p>
            <a:pPr algn="ctr"/>
            <a:r>
              <a:rPr lang="en-US" dirty="0" smtClean="0">
                <a:latin typeface="Comic Sans MS"/>
                <a:cs typeface="Comic Sans MS"/>
              </a:rPr>
              <a:t>INORGANIC</a:t>
            </a:r>
          </a:p>
          <a:p>
            <a:pPr algn="ctr"/>
            <a:r>
              <a:rPr lang="en-US" dirty="0" smtClean="0">
                <a:latin typeface="Comic Sans MS"/>
                <a:cs typeface="Comic Sans MS"/>
              </a:rPr>
              <a:t>(electrolytes) </a:t>
            </a:r>
          </a:p>
          <a:p>
            <a:pPr algn="ctr"/>
            <a:r>
              <a:rPr lang="en-US" dirty="0" smtClean="0">
                <a:latin typeface="Comic Sans MS"/>
                <a:cs typeface="Comic Sans MS"/>
              </a:rPr>
              <a:t>10 </a:t>
            </a:r>
            <a:r>
              <a:rPr lang="en-US" dirty="0" err="1" smtClean="0">
                <a:latin typeface="Comic Sans MS"/>
                <a:cs typeface="Comic Sans MS"/>
              </a:rPr>
              <a:t>g</a:t>
            </a:r>
            <a:r>
              <a:rPr lang="en-US" dirty="0" smtClean="0">
                <a:latin typeface="Comic Sans MS"/>
                <a:cs typeface="Comic Sans MS"/>
              </a:rPr>
              <a:t>/L</a:t>
            </a:r>
          </a:p>
          <a:p>
            <a:pPr algn="ctr"/>
            <a:r>
              <a:rPr lang="en-US" dirty="0" smtClean="0">
                <a:latin typeface="Comic Sans MS"/>
                <a:cs typeface="Comic Sans MS"/>
              </a:rPr>
              <a:t>Na</a:t>
            </a:r>
            <a:r>
              <a:rPr lang="en-US" baseline="30000" dirty="0" smtClean="0">
                <a:latin typeface="Comic Sans MS"/>
                <a:cs typeface="Comic Sans MS"/>
              </a:rPr>
              <a:t>+</a:t>
            </a:r>
            <a:r>
              <a:rPr lang="en-US" baseline="30000" dirty="0">
                <a:latin typeface="Comic Sans MS"/>
                <a:cs typeface="Comic Sans MS"/>
              </a:rPr>
              <a:t>,</a:t>
            </a:r>
            <a:r>
              <a:rPr lang="en-US" dirty="0" smtClean="0">
                <a:latin typeface="Comic Sans MS"/>
                <a:cs typeface="Comic Sans MS"/>
              </a:rPr>
              <a:t> K</a:t>
            </a:r>
            <a:r>
              <a:rPr lang="en-US" baseline="30000" dirty="0" smtClean="0">
                <a:latin typeface="Comic Sans MS"/>
                <a:cs typeface="Comic Sans MS"/>
              </a:rPr>
              <a:t>+</a:t>
            </a:r>
            <a:r>
              <a:rPr lang="en-US" dirty="0" smtClean="0">
                <a:latin typeface="Comic Sans MS"/>
                <a:cs typeface="Comic Sans MS"/>
              </a:rPr>
              <a:t>, HCO</a:t>
            </a:r>
            <a:r>
              <a:rPr lang="en-US" baseline="-25000" dirty="0" smtClean="0">
                <a:latin typeface="Comic Sans MS"/>
                <a:cs typeface="Comic Sans MS"/>
              </a:rPr>
              <a:t>3</a:t>
            </a:r>
            <a:r>
              <a:rPr lang="en-US" baseline="30000" dirty="0" smtClean="0">
                <a:latin typeface="Comic Sans MS"/>
                <a:cs typeface="Comic Sans MS"/>
              </a:rPr>
              <a:t>-</a:t>
            </a:r>
            <a:r>
              <a:rPr lang="en-US" dirty="0" smtClean="0">
                <a:latin typeface="Comic Sans MS"/>
                <a:cs typeface="Comic Sans MS"/>
              </a:rPr>
              <a:t>, </a:t>
            </a:r>
            <a:r>
              <a:rPr lang="en-US" dirty="0" err="1" smtClean="0">
                <a:latin typeface="Comic Sans MS"/>
                <a:cs typeface="Comic Sans MS"/>
              </a:rPr>
              <a:t>Cl</a:t>
            </a:r>
            <a:r>
              <a:rPr lang="en-US" baseline="30000" dirty="0" smtClean="0">
                <a:latin typeface="Comic Sans MS"/>
                <a:cs typeface="Comic Sans MS"/>
              </a:rPr>
              <a:t>-</a:t>
            </a:r>
            <a:r>
              <a:rPr lang="en-US" dirty="0" smtClean="0">
                <a:latin typeface="Comic Sans MS"/>
                <a:cs typeface="Comic Sans MS"/>
              </a:rPr>
              <a:t>,…etc)</a:t>
            </a:r>
            <a:endParaRPr lang="en-US" dirty="0">
              <a:latin typeface="Comic Sans MS"/>
              <a:cs typeface="Comic Sans MS"/>
            </a:endParaRPr>
          </a:p>
        </p:txBody>
      </p:sp>
      <p:cxnSp>
        <p:nvCxnSpPr>
          <p:cNvPr id="14" name="Straight Arrow Connector 13"/>
          <p:cNvCxnSpPr/>
          <p:nvPr/>
        </p:nvCxnSpPr>
        <p:spPr>
          <a:xfrm>
            <a:off x="4184944" y="2063969"/>
            <a:ext cx="1447800" cy="4139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632744" y="2325470"/>
            <a:ext cx="1288897" cy="646331"/>
          </a:xfrm>
          <a:prstGeom prst="rect">
            <a:avLst/>
          </a:prstGeom>
          <a:noFill/>
        </p:spPr>
        <p:txBody>
          <a:bodyPr wrap="square" rtlCol="0">
            <a:spAutoFit/>
          </a:bodyPr>
          <a:lstStyle/>
          <a:p>
            <a:pPr algn="ctr"/>
            <a:r>
              <a:rPr lang="en-US" dirty="0" smtClean="0">
                <a:latin typeface="Comic Sans MS"/>
                <a:cs typeface="Comic Sans MS"/>
              </a:rPr>
              <a:t>ORGANIC</a:t>
            </a:r>
          </a:p>
          <a:p>
            <a:pPr algn="ctr"/>
            <a:r>
              <a:rPr lang="en-US" dirty="0" smtClean="0">
                <a:latin typeface="Comic Sans MS"/>
                <a:cs typeface="Comic Sans MS"/>
              </a:rPr>
              <a:t>80 </a:t>
            </a:r>
            <a:r>
              <a:rPr lang="en-US" dirty="0" err="1" smtClean="0">
                <a:latin typeface="Comic Sans MS"/>
                <a:cs typeface="Comic Sans MS"/>
              </a:rPr>
              <a:t>g</a:t>
            </a:r>
            <a:r>
              <a:rPr lang="en-US" dirty="0" smtClean="0">
                <a:latin typeface="Comic Sans MS"/>
                <a:cs typeface="Comic Sans MS"/>
              </a:rPr>
              <a:t>/L</a:t>
            </a:r>
            <a:endParaRPr lang="en-US" dirty="0">
              <a:latin typeface="Comic Sans MS"/>
              <a:cs typeface="Comic Sans MS"/>
            </a:endParaRPr>
          </a:p>
        </p:txBody>
      </p:sp>
      <p:cxnSp>
        <p:nvCxnSpPr>
          <p:cNvPr id="16" name="Straight Arrow Connector 15"/>
          <p:cNvCxnSpPr/>
          <p:nvPr/>
        </p:nvCxnSpPr>
        <p:spPr>
          <a:xfrm rot="10800000" flipV="1">
            <a:off x="4337344" y="2971799"/>
            <a:ext cx="1524002" cy="344269"/>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346744" y="3341133"/>
            <a:ext cx="1676400" cy="1200329"/>
          </a:xfrm>
          <a:prstGeom prst="rect">
            <a:avLst/>
          </a:prstGeom>
          <a:noFill/>
        </p:spPr>
        <p:txBody>
          <a:bodyPr wrap="square" rtlCol="0">
            <a:spAutoFit/>
          </a:bodyPr>
          <a:lstStyle/>
          <a:p>
            <a:pPr algn="ctr"/>
            <a:r>
              <a:rPr lang="en-US" dirty="0" smtClean="0">
                <a:latin typeface="Comic Sans MS"/>
                <a:cs typeface="Comic Sans MS"/>
              </a:rPr>
              <a:t>COLLOIDS</a:t>
            </a:r>
          </a:p>
          <a:p>
            <a:pPr algn="ctr"/>
            <a:r>
              <a:rPr lang="en-US" dirty="0" smtClean="0">
                <a:latin typeface="Comic Sans MS"/>
                <a:cs typeface="Comic Sans MS"/>
              </a:rPr>
              <a:t>(proteins and lipoproteins)</a:t>
            </a:r>
          </a:p>
          <a:p>
            <a:pPr algn="ctr"/>
            <a:r>
              <a:rPr lang="en-US" dirty="0" smtClean="0">
                <a:latin typeface="Comic Sans MS"/>
                <a:cs typeface="Comic Sans MS"/>
              </a:rPr>
              <a:t>75 </a:t>
            </a:r>
            <a:r>
              <a:rPr lang="en-US" dirty="0" err="1" smtClean="0">
                <a:latin typeface="Comic Sans MS"/>
                <a:cs typeface="Comic Sans MS"/>
              </a:rPr>
              <a:t>g</a:t>
            </a:r>
            <a:r>
              <a:rPr lang="en-US" dirty="0" smtClean="0">
                <a:latin typeface="Comic Sans MS"/>
                <a:cs typeface="Comic Sans MS"/>
              </a:rPr>
              <a:t>/L</a:t>
            </a:r>
          </a:p>
          <a:p>
            <a:endParaRPr lang="en-US" dirty="0"/>
          </a:p>
        </p:txBody>
      </p:sp>
      <p:cxnSp>
        <p:nvCxnSpPr>
          <p:cNvPr id="21" name="Straight Arrow Connector 20"/>
          <p:cNvCxnSpPr/>
          <p:nvPr/>
        </p:nvCxnSpPr>
        <p:spPr>
          <a:xfrm>
            <a:off x="6547144" y="2971801"/>
            <a:ext cx="1447800" cy="4139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767168" y="3388093"/>
            <a:ext cx="2209800" cy="1754327"/>
          </a:xfrm>
          <a:prstGeom prst="rect">
            <a:avLst/>
          </a:prstGeom>
          <a:noFill/>
        </p:spPr>
        <p:txBody>
          <a:bodyPr wrap="square" rtlCol="0">
            <a:spAutoFit/>
          </a:bodyPr>
          <a:lstStyle/>
          <a:p>
            <a:pPr algn="ctr"/>
            <a:r>
              <a:rPr lang="en-US" dirty="0" smtClean="0">
                <a:latin typeface="Comic Sans MS"/>
                <a:cs typeface="Comic Sans MS"/>
              </a:rPr>
              <a:t>CRYSTALLOIDS</a:t>
            </a:r>
          </a:p>
          <a:p>
            <a:pPr algn="ctr"/>
            <a:r>
              <a:rPr lang="en-US" dirty="0" smtClean="0">
                <a:latin typeface="Comic Sans MS"/>
                <a:cs typeface="Comic Sans MS"/>
              </a:rPr>
              <a:t>(metabolites)</a:t>
            </a:r>
          </a:p>
          <a:p>
            <a:pPr algn="ctr"/>
            <a:r>
              <a:rPr lang="en-US" dirty="0" smtClean="0">
                <a:latin typeface="Comic Sans MS"/>
                <a:cs typeface="Comic Sans MS"/>
              </a:rPr>
              <a:t>5 </a:t>
            </a:r>
            <a:r>
              <a:rPr lang="en-US" dirty="0" err="1" smtClean="0">
                <a:latin typeface="Comic Sans MS"/>
                <a:cs typeface="Comic Sans MS"/>
              </a:rPr>
              <a:t>g</a:t>
            </a:r>
            <a:r>
              <a:rPr lang="en-US" dirty="0" smtClean="0">
                <a:latin typeface="Comic Sans MS"/>
                <a:cs typeface="Comic Sans MS"/>
              </a:rPr>
              <a:t>/L</a:t>
            </a:r>
          </a:p>
          <a:p>
            <a:pPr algn="ctr"/>
            <a:r>
              <a:rPr lang="en-US" dirty="0">
                <a:latin typeface="Comic Sans MS"/>
                <a:cs typeface="Comic Sans MS"/>
              </a:rPr>
              <a:t>g</a:t>
            </a:r>
            <a:r>
              <a:rPr lang="en-US" dirty="0" smtClean="0">
                <a:latin typeface="Comic Sans MS"/>
                <a:cs typeface="Comic Sans MS"/>
              </a:rPr>
              <a:t>lucose, urea, </a:t>
            </a:r>
            <a:r>
              <a:rPr lang="en-US" dirty="0" err="1" smtClean="0">
                <a:latin typeface="Comic Sans MS"/>
                <a:cs typeface="Comic Sans MS"/>
              </a:rPr>
              <a:t>creatinine</a:t>
            </a:r>
            <a:r>
              <a:rPr lang="en-US" dirty="0" smtClean="0">
                <a:latin typeface="Comic Sans MS"/>
                <a:cs typeface="Comic Sans MS"/>
              </a:rPr>
              <a:t>, </a:t>
            </a:r>
            <a:r>
              <a:rPr lang="en-US" dirty="0" err="1" smtClean="0">
                <a:latin typeface="Comic Sans MS"/>
                <a:cs typeface="Comic Sans MS"/>
              </a:rPr>
              <a:t>ketones</a:t>
            </a:r>
            <a:endParaRPr lang="en-US" dirty="0" smtClean="0">
              <a:latin typeface="Comic Sans MS"/>
              <a:cs typeface="Comic Sans MS"/>
            </a:endParaRPr>
          </a:p>
          <a:p>
            <a:endParaRPr lang="en-US" dirty="0"/>
          </a:p>
        </p:txBody>
      </p:sp>
      <p:cxnSp>
        <p:nvCxnSpPr>
          <p:cNvPr id="23" name="Straight Arrow Connector 22"/>
          <p:cNvCxnSpPr/>
          <p:nvPr/>
        </p:nvCxnSpPr>
        <p:spPr>
          <a:xfrm rot="10800000" flipV="1">
            <a:off x="1822742" y="3802798"/>
            <a:ext cx="1524002" cy="344269"/>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09602" y="4147068"/>
            <a:ext cx="1676400" cy="2308324"/>
          </a:xfrm>
          <a:prstGeom prst="rect">
            <a:avLst/>
          </a:prstGeom>
          <a:noFill/>
        </p:spPr>
        <p:txBody>
          <a:bodyPr wrap="square" rtlCol="0">
            <a:spAutoFit/>
          </a:bodyPr>
          <a:lstStyle/>
          <a:p>
            <a:pPr algn="ctr"/>
            <a:r>
              <a:rPr lang="en-US" dirty="0" smtClean="0">
                <a:latin typeface="Comic Sans MS"/>
                <a:cs typeface="Comic Sans MS"/>
              </a:rPr>
              <a:t>NON-ENZYMES</a:t>
            </a:r>
          </a:p>
          <a:p>
            <a:pPr algn="ctr"/>
            <a:r>
              <a:rPr lang="en-US" dirty="0" smtClean="0">
                <a:latin typeface="Comic Sans MS"/>
                <a:cs typeface="Comic Sans MS"/>
              </a:rPr>
              <a:t>70 </a:t>
            </a:r>
            <a:r>
              <a:rPr lang="en-US" dirty="0" err="1" smtClean="0">
                <a:latin typeface="Comic Sans MS"/>
                <a:cs typeface="Comic Sans MS"/>
              </a:rPr>
              <a:t>g</a:t>
            </a:r>
            <a:r>
              <a:rPr lang="en-US" dirty="0" smtClean="0">
                <a:latin typeface="Comic Sans MS"/>
                <a:cs typeface="Comic Sans MS"/>
              </a:rPr>
              <a:t>/L</a:t>
            </a:r>
          </a:p>
          <a:p>
            <a:pPr algn="ctr"/>
            <a:r>
              <a:rPr lang="en-US" dirty="0" smtClean="0">
                <a:latin typeface="Comic Sans MS"/>
                <a:cs typeface="Comic Sans MS"/>
              </a:rPr>
              <a:t>albumin, globulin, some hormones</a:t>
            </a:r>
          </a:p>
          <a:p>
            <a:r>
              <a:rPr lang="en-US" dirty="0" smtClean="0">
                <a:latin typeface="Comic Sans MS"/>
                <a:cs typeface="Comic Sans MS"/>
              </a:rPr>
              <a:t>LDL/HDL/VLDL</a:t>
            </a:r>
            <a:endParaRPr lang="en-US" dirty="0">
              <a:latin typeface="Comic Sans MS"/>
              <a:cs typeface="Comic Sans MS"/>
            </a:endParaRPr>
          </a:p>
        </p:txBody>
      </p:sp>
      <p:cxnSp>
        <p:nvCxnSpPr>
          <p:cNvPr id="25" name="Straight Arrow Connector 24"/>
          <p:cNvCxnSpPr>
            <a:stCxn id="19" idx="2"/>
            <a:endCxn id="28" idx="0"/>
          </p:cNvCxnSpPr>
          <p:nvPr/>
        </p:nvCxnSpPr>
        <p:spPr>
          <a:xfrm rot="16200000" flipH="1">
            <a:off x="4046048" y="4680357"/>
            <a:ext cx="277792" cy="1"/>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521223" y="4819254"/>
            <a:ext cx="1327444" cy="646331"/>
          </a:xfrm>
          <a:prstGeom prst="rect">
            <a:avLst/>
          </a:prstGeom>
          <a:noFill/>
        </p:spPr>
        <p:txBody>
          <a:bodyPr wrap="none" rtlCol="0">
            <a:spAutoFit/>
          </a:bodyPr>
          <a:lstStyle/>
          <a:p>
            <a:pPr algn="ctr"/>
            <a:r>
              <a:rPr lang="en-US" dirty="0" smtClean="0">
                <a:latin typeface="Comic Sans MS"/>
                <a:cs typeface="Comic Sans MS"/>
              </a:rPr>
              <a:t>ENZYMES</a:t>
            </a:r>
          </a:p>
          <a:p>
            <a:pPr algn="ctr"/>
            <a:r>
              <a:rPr lang="en-US" dirty="0" smtClean="0">
                <a:latin typeface="Comic Sans MS"/>
                <a:cs typeface="Comic Sans MS"/>
              </a:rPr>
              <a:t>5 </a:t>
            </a:r>
            <a:r>
              <a:rPr lang="en-US" dirty="0" err="1" smtClean="0">
                <a:latin typeface="Comic Sans MS"/>
                <a:cs typeface="Comic Sans MS"/>
              </a:rPr>
              <a:t>g</a:t>
            </a:r>
            <a:r>
              <a:rPr lang="en-US" dirty="0" smtClean="0">
                <a:latin typeface="Comic Sans MS"/>
                <a:cs typeface="Comic Sans MS"/>
              </a:rPr>
              <a:t>/L</a:t>
            </a:r>
            <a:endParaRPr lang="en-US" dirty="0"/>
          </a:p>
        </p:txBody>
      </p:sp>
      <p:cxnSp>
        <p:nvCxnSpPr>
          <p:cNvPr id="29" name="Straight Arrow Connector 28"/>
          <p:cNvCxnSpPr/>
          <p:nvPr/>
        </p:nvCxnSpPr>
        <p:spPr>
          <a:xfrm rot="10800000" flipV="1">
            <a:off x="3048000" y="5325488"/>
            <a:ext cx="762004" cy="34427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63407" y="5669759"/>
            <a:ext cx="2769184" cy="1477328"/>
          </a:xfrm>
          <a:prstGeom prst="rect">
            <a:avLst/>
          </a:prstGeom>
          <a:noFill/>
        </p:spPr>
        <p:txBody>
          <a:bodyPr wrap="square" rtlCol="0">
            <a:spAutoFit/>
          </a:bodyPr>
          <a:lstStyle/>
          <a:p>
            <a:pPr algn="ctr"/>
            <a:r>
              <a:rPr lang="en-US" dirty="0" smtClean="0">
                <a:latin typeface="Comic Sans MS"/>
                <a:cs typeface="Comic Sans MS"/>
              </a:rPr>
              <a:t>ACTIVE</a:t>
            </a:r>
          </a:p>
          <a:p>
            <a:pPr algn="ctr"/>
            <a:r>
              <a:rPr lang="en-US" dirty="0">
                <a:latin typeface="Comic Sans MS"/>
                <a:cs typeface="Comic Sans MS"/>
              </a:rPr>
              <a:t>c</a:t>
            </a:r>
            <a:r>
              <a:rPr lang="en-US" dirty="0" smtClean="0">
                <a:latin typeface="Comic Sans MS"/>
                <a:cs typeface="Comic Sans MS"/>
              </a:rPr>
              <a:t>lotting factors</a:t>
            </a:r>
          </a:p>
          <a:p>
            <a:pPr algn="ctr"/>
            <a:r>
              <a:rPr lang="en-US" dirty="0" err="1">
                <a:latin typeface="Comic Sans MS"/>
                <a:cs typeface="Comic Sans MS"/>
              </a:rPr>
              <a:t>r</a:t>
            </a:r>
            <a:r>
              <a:rPr lang="en-US" dirty="0" err="1" smtClean="0">
                <a:latin typeface="Comic Sans MS"/>
                <a:cs typeface="Comic Sans MS"/>
              </a:rPr>
              <a:t>enin</a:t>
            </a:r>
            <a:endParaRPr lang="en-US" dirty="0" smtClean="0">
              <a:latin typeface="Comic Sans MS"/>
              <a:cs typeface="Comic Sans MS"/>
            </a:endParaRPr>
          </a:p>
          <a:p>
            <a:pPr algn="ctr"/>
            <a:r>
              <a:rPr lang="en-US" dirty="0">
                <a:latin typeface="Comic Sans MS"/>
                <a:cs typeface="Comic Sans MS"/>
              </a:rPr>
              <a:t>c</a:t>
            </a:r>
            <a:r>
              <a:rPr lang="en-US" dirty="0" smtClean="0">
                <a:latin typeface="Comic Sans MS"/>
                <a:cs typeface="Comic Sans MS"/>
              </a:rPr>
              <a:t>omplement system </a:t>
            </a:r>
          </a:p>
          <a:p>
            <a:pPr algn="ctr"/>
            <a:endParaRPr lang="en-US" dirty="0" smtClean="0">
              <a:latin typeface="Comic Sans MS"/>
              <a:cs typeface="Comic Sans MS"/>
            </a:endParaRPr>
          </a:p>
          <a:p>
            <a:endParaRPr lang="en-US" dirty="0"/>
          </a:p>
        </p:txBody>
      </p:sp>
      <p:cxnSp>
        <p:nvCxnSpPr>
          <p:cNvPr id="32" name="Straight Arrow Connector 31"/>
          <p:cNvCxnSpPr/>
          <p:nvPr/>
        </p:nvCxnSpPr>
        <p:spPr>
          <a:xfrm>
            <a:off x="4413546" y="5325488"/>
            <a:ext cx="1219198" cy="158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902788" y="5301230"/>
            <a:ext cx="2769184" cy="1477328"/>
          </a:xfrm>
          <a:prstGeom prst="rect">
            <a:avLst/>
          </a:prstGeom>
          <a:noFill/>
        </p:spPr>
        <p:txBody>
          <a:bodyPr wrap="square" rtlCol="0">
            <a:spAutoFit/>
          </a:bodyPr>
          <a:lstStyle/>
          <a:p>
            <a:pPr algn="ctr"/>
            <a:r>
              <a:rPr lang="en-US" dirty="0" smtClean="0">
                <a:latin typeface="Comic Sans MS"/>
                <a:cs typeface="Comic Sans MS"/>
              </a:rPr>
              <a:t>INACTIVE</a:t>
            </a:r>
          </a:p>
          <a:p>
            <a:pPr algn="ctr"/>
            <a:r>
              <a:rPr lang="en-US" dirty="0" smtClean="0">
                <a:latin typeface="Comic Sans MS"/>
                <a:cs typeface="Comic Sans MS"/>
              </a:rPr>
              <a:t>Leaking from intracellular tissues (ALT, AST, LDH)</a:t>
            </a:r>
          </a:p>
          <a:p>
            <a:pPr algn="ctr"/>
            <a:endParaRPr lang="en-US" dirty="0" smtClean="0">
              <a:latin typeface="Comic Sans MS"/>
              <a:cs typeface="Comic Sans MS"/>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Enzymes found in plasma and often used in diagnostics</a:t>
            </a:r>
            <a:endParaRPr lang="en-US" dirty="0">
              <a:latin typeface="Comic Sans MS"/>
              <a:cs typeface="Comic Sans MS"/>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omic Sans MS"/>
                <a:cs typeface="Comic Sans MS"/>
              </a:rPr>
              <a:t>Amylase (inflammation of pancreas)</a:t>
            </a:r>
          </a:p>
          <a:p>
            <a:r>
              <a:rPr lang="en-US" dirty="0" smtClean="0">
                <a:latin typeface="Comic Sans MS"/>
                <a:cs typeface="Comic Sans MS"/>
              </a:rPr>
              <a:t>Lipase (inflammation of pancreas)</a:t>
            </a:r>
          </a:p>
          <a:p>
            <a:r>
              <a:rPr lang="en-US" dirty="0" smtClean="0">
                <a:latin typeface="Comic Sans MS"/>
                <a:cs typeface="Comic Sans MS"/>
              </a:rPr>
              <a:t>Alkaline </a:t>
            </a:r>
            <a:r>
              <a:rPr lang="en-US" dirty="0" err="1" smtClean="0">
                <a:latin typeface="Comic Sans MS"/>
                <a:cs typeface="Comic Sans MS"/>
              </a:rPr>
              <a:t>Phosphatase</a:t>
            </a:r>
            <a:r>
              <a:rPr lang="en-US" dirty="0" smtClean="0">
                <a:latin typeface="Comic Sans MS"/>
                <a:cs typeface="Comic Sans MS"/>
              </a:rPr>
              <a:t> (AP, Paget’s disease [</a:t>
            </a:r>
            <a:r>
              <a:rPr lang="en-US" dirty="0" err="1" smtClean="0">
                <a:latin typeface="Comic Sans MS"/>
                <a:cs typeface="Comic Sans MS"/>
              </a:rPr>
              <a:t>inflamation</a:t>
            </a:r>
            <a:r>
              <a:rPr lang="en-US" dirty="0" smtClean="0">
                <a:latin typeface="Comic Sans MS"/>
                <a:cs typeface="Comic Sans MS"/>
              </a:rPr>
              <a:t> of bone])</a:t>
            </a:r>
          </a:p>
          <a:p>
            <a:r>
              <a:rPr lang="en-US" dirty="0" err="1" smtClean="0">
                <a:latin typeface="Comic Sans MS"/>
                <a:cs typeface="Comic Sans MS"/>
              </a:rPr>
              <a:t>Transaminases</a:t>
            </a:r>
            <a:r>
              <a:rPr lang="en-US" dirty="0" smtClean="0">
                <a:latin typeface="Comic Sans MS"/>
                <a:cs typeface="Comic Sans MS"/>
              </a:rPr>
              <a:t> (ALT, AST, liver damage, </a:t>
            </a:r>
            <a:r>
              <a:rPr lang="en-US" dirty="0" err="1" smtClean="0">
                <a:latin typeface="Comic Sans MS"/>
                <a:cs typeface="Comic Sans MS"/>
              </a:rPr>
              <a:t>hepatitis,Tylenol</a:t>
            </a:r>
            <a:r>
              <a:rPr lang="en-US" dirty="0" smtClean="0">
                <a:latin typeface="Comic Sans MS"/>
                <a:cs typeface="Comic Sans MS"/>
              </a:rPr>
              <a:t> overdose)</a:t>
            </a:r>
          </a:p>
          <a:p>
            <a:endParaRPr lang="en-US" dirty="0" smtClean="0">
              <a:latin typeface="Comic Sans MS"/>
              <a:cs typeface="Comic Sans MS"/>
            </a:endParaRPr>
          </a:p>
          <a:p>
            <a:pPr>
              <a:buNone/>
            </a:pPr>
            <a:r>
              <a:rPr lang="en-US" dirty="0" smtClean="0">
                <a:latin typeface="Comic Sans MS"/>
                <a:cs typeface="Comic Sans MS"/>
              </a:rPr>
              <a:t>ALT = </a:t>
            </a:r>
            <a:r>
              <a:rPr lang="en-US" dirty="0" err="1" smtClean="0">
                <a:latin typeface="Comic Sans MS"/>
                <a:cs typeface="Comic Sans MS"/>
              </a:rPr>
              <a:t>alanine</a:t>
            </a:r>
            <a:r>
              <a:rPr lang="en-US" dirty="0" smtClean="0">
                <a:latin typeface="Comic Sans MS"/>
                <a:cs typeface="Comic Sans MS"/>
              </a:rPr>
              <a:t> </a:t>
            </a:r>
            <a:r>
              <a:rPr lang="en-US" dirty="0" err="1" smtClean="0">
                <a:latin typeface="Comic Sans MS"/>
                <a:cs typeface="Comic Sans MS"/>
              </a:rPr>
              <a:t>aminotransferase</a:t>
            </a:r>
            <a:endParaRPr lang="en-US" dirty="0" smtClean="0">
              <a:latin typeface="Comic Sans MS"/>
              <a:cs typeface="Comic Sans MS"/>
            </a:endParaRPr>
          </a:p>
          <a:p>
            <a:pPr>
              <a:buNone/>
            </a:pPr>
            <a:r>
              <a:rPr lang="en-US" dirty="0" smtClean="0">
                <a:latin typeface="Comic Sans MS"/>
                <a:cs typeface="Comic Sans MS"/>
              </a:rPr>
              <a:t>AST = </a:t>
            </a:r>
            <a:r>
              <a:rPr lang="en-US" dirty="0" err="1" smtClean="0">
                <a:latin typeface="Comic Sans MS"/>
                <a:cs typeface="Comic Sans MS"/>
              </a:rPr>
              <a:t>aspartate</a:t>
            </a:r>
            <a:r>
              <a:rPr lang="en-US" dirty="0" smtClean="0">
                <a:latin typeface="Comic Sans MS"/>
                <a:cs typeface="Comic Sans MS"/>
              </a:rPr>
              <a:t> </a:t>
            </a:r>
            <a:r>
              <a:rPr lang="en-US" dirty="0" err="1" smtClean="0">
                <a:latin typeface="Comic Sans MS"/>
                <a:cs typeface="Comic Sans MS"/>
              </a:rPr>
              <a:t>aminotransferase</a:t>
            </a:r>
            <a:endParaRPr lang="en-US" dirty="0" smtClean="0">
              <a:latin typeface="Comic Sans MS"/>
              <a:cs typeface="Comic Sans MS"/>
            </a:endParaRPr>
          </a:p>
          <a:p>
            <a:pPr>
              <a:buNone/>
            </a:pPr>
            <a:r>
              <a:rPr lang="en-US" dirty="0" smtClean="0">
                <a:latin typeface="Comic Sans MS"/>
                <a:cs typeface="Comic Sans MS"/>
              </a:rPr>
              <a:t> </a:t>
            </a:r>
            <a:endParaRPr lang="en-US"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r>
              <a:rPr lang="en-US" dirty="0" smtClean="0">
                <a:latin typeface="Comic Sans MS"/>
                <a:cs typeface="Comic Sans MS"/>
              </a:rPr>
              <a:t>Some important plasma proteins</a:t>
            </a:r>
            <a:endParaRPr lang="en-US" dirty="0">
              <a:latin typeface="Comic Sans MS"/>
              <a:cs typeface="Comic Sans MS"/>
            </a:endParaRPr>
          </a:p>
        </p:txBody>
      </p:sp>
      <p:sp>
        <p:nvSpPr>
          <p:cNvPr id="3" name="Content Placeholder 2"/>
          <p:cNvSpPr>
            <a:spLocks noGrp="1"/>
          </p:cNvSpPr>
          <p:nvPr>
            <p:ph idx="1"/>
          </p:nvPr>
        </p:nvSpPr>
        <p:spPr>
          <a:xfrm>
            <a:off x="457200" y="1143000"/>
            <a:ext cx="5029200" cy="5715000"/>
          </a:xfrm>
        </p:spPr>
        <p:txBody>
          <a:bodyPr>
            <a:normAutofit fontScale="77500" lnSpcReduction="20000"/>
          </a:bodyPr>
          <a:lstStyle/>
          <a:p>
            <a:r>
              <a:rPr lang="en-US" dirty="0" smtClean="0">
                <a:latin typeface="Comic Sans MS"/>
                <a:cs typeface="Comic Sans MS"/>
              </a:rPr>
              <a:t>Albumin (≈ 40 </a:t>
            </a:r>
            <a:r>
              <a:rPr lang="en-US" dirty="0" err="1" smtClean="0">
                <a:latin typeface="Comic Sans MS"/>
                <a:cs typeface="Comic Sans MS"/>
              </a:rPr>
              <a:t>g</a:t>
            </a:r>
            <a:r>
              <a:rPr lang="en-US" dirty="0" smtClean="0">
                <a:latin typeface="Comic Sans MS"/>
                <a:cs typeface="Comic Sans MS"/>
              </a:rPr>
              <a:t>/L, made in liver, MW ≈ 70,000 because it is big it cannot cross capillary walls, generates colloidal pressure)</a:t>
            </a:r>
          </a:p>
          <a:p>
            <a:endParaRPr lang="en-US" dirty="0" smtClean="0">
              <a:latin typeface="Comic Sans MS"/>
              <a:cs typeface="Comic Sans MS"/>
            </a:endParaRPr>
          </a:p>
          <a:p>
            <a:r>
              <a:rPr lang="en-US" dirty="0" smtClean="0">
                <a:latin typeface="Comic Sans MS"/>
                <a:cs typeface="Comic Sans MS"/>
              </a:rPr>
              <a:t>Globulins (≈30 </a:t>
            </a:r>
            <a:r>
              <a:rPr lang="en-US" dirty="0" err="1" smtClean="0">
                <a:latin typeface="Comic Sans MS"/>
                <a:cs typeface="Comic Sans MS"/>
              </a:rPr>
              <a:t>g</a:t>
            </a:r>
            <a:r>
              <a:rPr lang="en-US" dirty="0" smtClean="0">
                <a:latin typeface="Comic Sans MS"/>
                <a:cs typeface="Comic Sans MS"/>
              </a:rPr>
              <a:t>/L, aid in the transport of some hormones including thyroid hormones, include the lipoproteins)</a:t>
            </a:r>
          </a:p>
          <a:p>
            <a:endParaRPr lang="en-US" dirty="0" smtClean="0">
              <a:latin typeface="Comic Sans MS"/>
              <a:cs typeface="Comic Sans MS"/>
            </a:endParaRPr>
          </a:p>
          <a:p>
            <a:r>
              <a:rPr lang="en-US" dirty="0" err="1" smtClean="0">
                <a:latin typeface="Comic Sans MS"/>
                <a:cs typeface="Comic Sans MS"/>
              </a:rPr>
              <a:t>Immunoglobulins</a:t>
            </a:r>
            <a:r>
              <a:rPr lang="en-US" dirty="0" smtClean="0">
                <a:latin typeface="Comic Sans MS"/>
                <a:cs typeface="Comic Sans MS"/>
              </a:rPr>
              <a:t> (manufactured by white blood cells and are antibodies against antigens).  </a:t>
            </a:r>
            <a:endParaRPr lang="en-US" dirty="0">
              <a:latin typeface="Comic Sans MS"/>
              <a:cs typeface="Comic Sans MS"/>
            </a:endParaRPr>
          </a:p>
        </p:txBody>
      </p:sp>
      <p:pic>
        <p:nvPicPr>
          <p:cNvPr id="4" name="Picture 3" descr="albumin.jpg"/>
          <p:cNvPicPr>
            <a:picLocks noChangeAspect="1"/>
          </p:cNvPicPr>
          <p:nvPr/>
        </p:nvPicPr>
        <p:blipFill>
          <a:blip r:embed="rId2"/>
          <a:stretch>
            <a:fillRect/>
          </a:stretch>
        </p:blipFill>
        <p:spPr>
          <a:xfrm>
            <a:off x="6099810" y="800100"/>
            <a:ext cx="2586990" cy="2400300"/>
          </a:xfrm>
          <a:prstGeom prst="rect">
            <a:avLst/>
          </a:prstGeom>
        </p:spPr>
      </p:pic>
      <p:pic>
        <p:nvPicPr>
          <p:cNvPr id="5" name="Picture 4" descr="250px-Sex_hormone_binding_globulin-1.jpg"/>
          <p:cNvPicPr>
            <a:picLocks noChangeAspect="1"/>
          </p:cNvPicPr>
          <p:nvPr/>
        </p:nvPicPr>
        <p:blipFill>
          <a:blip r:embed="rId3"/>
          <a:stretch>
            <a:fillRect/>
          </a:stretch>
        </p:blipFill>
        <p:spPr>
          <a:xfrm>
            <a:off x="5326202" y="3121755"/>
            <a:ext cx="1529504" cy="3052890"/>
          </a:xfrm>
          <a:prstGeom prst="rect">
            <a:avLst/>
          </a:prstGeom>
        </p:spPr>
      </p:pic>
      <p:pic>
        <p:nvPicPr>
          <p:cNvPr id="6" name="Picture 5" descr="img09.jpg"/>
          <p:cNvPicPr>
            <a:picLocks noChangeAspect="1"/>
          </p:cNvPicPr>
          <p:nvPr/>
        </p:nvPicPr>
        <p:blipFill>
          <a:blip r:embed="rId4"/>
          <a:stretch>
            <a:fillRect/>
          </a:stretch>
        </p:blipFill>
        <p:spPr>
          <a:xfrm>
            <a:off x="6822217" y="4789887"/>
            <a:ext cx="2321783" cy="20681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latin typeface="Comic Sans MS"/>
                <a:cs typeface="Comic Sans MS"/>
              </a:rPr>
              <a:t>To Remember</a:t>
            </a:r>
            <a:endParaRPr lang="en-US" dirty="0"/>
          </a:p>
        </p:txBody>
      </p:sp>
      <p:sp>
        <p:nvSpPr>
          <p:cNvPr id="3" name="Content Placeholder 2"/>
          <p:cNvSpPr>
            <a:spLocks noGrp="1"/>
          </p:cNvSpPr>
          <p:nvPr>
            <p:ph idx="1"/>
          </p:nvPr>
        </p:nvSpPr>
        <p:spPr>
          <a:xfrm>
            <a:off x="228600" y="1143000"/>
            <a:ext cx="8915400" cy="4525963"/>
          </a:xfrm>
        </p:spPr>
        <p:txBody>
          <a:bodyPr>
            <a:normAutofit fontScale="85000" lnSpcReduction="10000"/>
          </a:bodyPr>
          <a:lstStyle/>
          <a:p>
            <a:r>
              <a:rPr lang="en-US" dirty="0" smtClean="0">
                <a:latin typeface="Comic Sans MS"/>
                <a:cs typeface="Comic Sans MS"/>
              </a:rPr>
              <a:t>Each liter of blood contains 920 ml of H</a:t>
            </a:r>
            <a:r>
              <a:rPr lang="en-US" baseline="-25000" dirty="0" smtClean="0">
                <a:latin typeface="Comic Sans MS"/>
                <a:cs typeface="Comic Sans MS"/>
              </a:rPr>
              <a:t>2</a:t>
            </a:r>
            <a:r>
              <a:rPr lang="en-US" dirty="0" smtClean="0">
                <a:latin typeface="Comic Sans MS"/>
                <a:cs typeface="Comic Sans MS"/>
              </a:rPr>
              <a:t>O and 90 mg of solids.</a:t>
            </a:r>
          </a:p>
          <a:p>
            <a:r>
              <a:rPr lang="en-US" dirty="0" smtClean="0">
                <a:latin typeface="Comic Sans MS"/>
                <a:cs typeface="Comic Sans MS"/>
              </a:rPr>
              <a:t>You do not need to remember the amounts of each of the solid components, but please remember the meaning of the following words as they pertain to blood (inorganic (electrolytes), organic (crystalloids, colloids (non-enzymes), </a:t>
            </a:r>
            <a:r>
              <a:rPr lang="en-US" dirty="0" err="1" smtClean="0">
                <a:latin typeface="Comic Sans MS"/>
                <a:cs typeface="Comic Sans MS"/>
              </a:rPr>
              <a:t>enzymes(active</a:t>
            </a:r>
            <a:r>
              <a:rPr lang="en-US" dirty="0" smtClean="0">
                <a:latin typeface="Comic Sans MS"/>
                <a:cs typeface="Comic Sans MS"/>
              </a:rPr>
              <a:t>, inactive)))</a:t>
            </a:r>
          </a:p>
          <a:p>
            <a:r>
              <a:rPr lang="en-US" dirty="0" smtClean="0">
                <a:latin typeface="Comic Sans MS"/>
                <a:cs typeface="Comic Sans MS"/>
              </a:rPr>
              <a:t>Inactive enzymes such as amylase, AP,ALP, and AST are often used for diagnostic purposes)</a:t>
            </a:r>
          </a:p>
          <a:p>
            <a:r>
              <a:rPr lang="en-US" dirty="0" smtClean="0">
                <a:latin typeface="Comic Sans MS"/>
                <a:cs typeface="Comic Sans MS"/>
              </a:rPr>
              <a:t>Albumin (big) and the globulins are important determinants of colloidal pressure).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98" y="0"/>
            <a:ext cx="8229600" cy="1143000"/>
          </a:xfrm>
        </p:spPr>
        <p:txBody>
          <a:bodyPr/>
          <a:lstStyle/>
          <a:p>
            <a:r>
              <a:rPr lang="en-US" dirty="0" smtClean="0">
                <a:latin typeface="Comic Sans MS"/>
                <a:cs typeface="Comic Sans MS"/>
              </a:rPr>
              <a:t>The cells in blood</a:t>
            </a:r>
            <a:endParaRPr lang="en-US" dirty="0">
              <a:latin typeface="Comic Sans MS"/>
              <a:cs typeface="Comic Sans MS"/>
            </a:endParaRPr>
          </a:p>
        </p:txBody>
      </p:sp>
      <p:sp>
        <p:nvSpPr>
          <p:cNvPr id="5" name="TextBox 4"/>
          <p:cNvSpPr txBox="1"/>
          <p:nvPr/>
        </p:nvSpPr>
        <p:spPr>
          <a:xfrm>
            <a:off x="3505200" y="1417638"/>
            <a:ext cx="2001119" cy="461665"/>
          </a:xfrm>
          <a:prstGeom prst="rect">
            <a:avLst/>
          </a:prstGeom>
          <a:noFill/>
        </p:spPr>
        <p:txBody>
          <a:bodyPr wrap="none" rtlCol="0">
            <a:spAutoFit/>
          </a:bodyPr>
          <a:lstStyle/>
          <a:p>
            <a:r>
              <a:rPr lang="en-US" sz="2400" dirty="0" smtClean="0">
                <a:latin typeface="Comic Sans MS"/>
                <a:cs typeface="Comic Sans MS"/>
              </a:rPr>
              <a:t>Three Types</a:t>
            </a:r>
            <a:endParaRPr lang="en-US" sz="2400" dirty="0">
              <a:latin typeface="Comic Sans MS"/>
              <a:cs typeface="Comic Sans MS"/>
            </a:endParaRPr>
          </a:p>
        </p:txBody>
      </p:sp>
      <p:sp>
        <p:nvSpPr>
          <p:cNvPr id="9" name="TextBox 8"/>
          <p:cNvSpPr txBox="1"/>
          <p:nvPr/>
        </p:nvSpPr>
        <p:spPr>
          <a:xfrm>
            <a:off x="5770016" y="5964198"/>
            <a:ext cx="2916784" cy="369332"/>
          </a:xfrm>
          <a:prstGeom prst="rect">
            <a:avLst/>
          </a:prstGeom>
          <a:noFill/>
        </p:spPr>
        <p:txBody>
          <a:bodyPr wrap="none" rtlCol="0">
            <a:spAutoFit/>
          </a:bodyPr>
          <a:lstStyle/>
          <a:p>
            <a:r>
              <a:rPr lang="en-US" dirty="0" smtClean="0">
                <a:latin typeface="Comic Sans MS"/>
                <a:cs typeface="Comic Sans MS"/>
              </a:rPr>
              <a:t>Platelets (</a:t>
            </a:r>
            <a:r>
              <a:rPr lang="en-US" dirty="0" err="1" smtClean="0">
                <a:latin typeface="Comic Sans MS"/>
                <a:cs typeface="Comic Sans MS"/>
              </a:rPr>
              <a:t>Thrombocytes</a:t>
            </a:r>
            <a:r>
              <a:rPr lang="en-US" dirty="0" smtClean="0">
                <a:latin typeface="Comic Sans MS"/>
                <a:cs typeface="Comic Sans MS"/>
              </a:rPr>
              <a:t>)</a:t>
            </a:r>
            <a:endParaRPr lang="en-US" dirty="0">
              <a:latin typeface="Comic Sans MS"/>
              <a:cs typeface="Comic Sans MS"/>
            </a:endParaRPr>
          </a:p>
        </p:txBody>
      </p:sp>
      <p:pic>
        <p:nvPicPr>
          <p:cNvPr id="10" name="Picture 9" descr="4.jpg"/>
          <p:cNvPicPr>
            <a:picLocks noChangeAspect="1"/>
          </p:cNvPicPr>
          <p:nvPr/>
        </p:nvPicPr>
        <p:blipFill>
          <a:blip r:embed="rId3"/>
          <a:stretch>
            <a:fillRect/>
          </a:stretch>
        </p:blipFill>
        <p:spPr>
          <a:xfrm>
            <a:off x="114300" y="931396"/>
            <a:ext cx="8889906" cy="5926604"/>
          </a:xfrm>
          <a:prstGeom prst="rect">
            <a:avLst/>
          </a:prstGeom>
        </p:spPr>
      </p:pic>
      <p:sp>
        <p:nvSpPr>
          <p:cNvPr id="11" name="TextBox 10"/>
          <p:cNvSpPr txBox="1"/>
          <p:nvPr/>
        </p:nvSpPr>
        <p:spPr>
          <a:xfrm>
            <a:off x="1152986" y="3142565"/>
            <a:ext cx="2352214" cy="646331"/>
          </a:xfrm>
          <a:prstGeom prst="rect">
            <a:avLst/>
          </a:prstGeom>
          <a:noFill/>
        </p:spPr>
        <p:txBody>
          <a:bodyPr wrap="none" rtlCol="0">
            <a:spAutoFit/>
          </a:bodyPr>
          <a:lstStyle/>
          <a:p>
            <a:r>
              <a:rPr lang="en-US" dirty="0" smtClean="0">
                <a:solidFill>
                  <a:schemeClr val="bg1"/>
                </a:solidFill>
                <a:latin typeface="Comic Sans MS"/>
                <a:cs typeface="Comic Sans MS"/>
              </a:rPr>
              <a:t>Red Blood Cells </a:t>
            </a:r>
          </a:p>
          <a:p>
            <a:r>
              <a:rPr lang="en-US" dirty="0" smtClean="0">
                <a:solidFill>
                  <a:schemeClr val="bg1"/>
                </a:solidFill>
                <a:latin typeface="Comic Sans MS"/>
                <a:cs typeface="Comic Sans MS"/>
              </a:rPr>
              <a:t>(RBC, Erythrocytes)</a:t>
            </a:r>
            <a:endParaRPr lang="en-US" dirty="0">
              <a:solidFill>
                <a:schemeClr val="bg1"/>
              </a:solidFill>
              <a:latin typeface="Comic Sans MS"/>
              <a:cs typeface="Comic Sans MS"/>
            </a:endParaRPr>
          </a:p>
        </p:txBody>
      </p:sp>
      <p:sp>
        <p:nvSpPr>
          <p:cNvPr id="12" name="TextBox 11"/>
          <p:cNvSpPr txBox="1"/>
          <p:nvPr/>
        </p:nvSpPr>
        <p:spPr>
          <a:xfrm>
            <a:off x="6019800" y="2173069"/>
            <a:ext cx="2087343" cy="646331"/>
          </a:xfrm>
          <a:prstGeom prst="rect">
            <a:avLst/>
          </a:prstGeom>
          <a:noFill/>
        </p:spPr>
        <p:txBody>
          <a:bodyPr wrap="none" rtlCol="0">
            <a:spAutoFit/>
          </a:bodyPr>
          <a:lstStyle/>
          <a:p>
            <a:r>
              <a:rPr lang="en-US" dirty="0" smtClean="0">
                <a:solidFill>
                  <a:srgbClr val="FFFFFF"/>
                </a:solidFill>
                <a:latin typeface="Comic Sans MS"/>
                <a:cs typeface="Comic Sans MS"/>
              </a:rPr>
              <a:t>White Blood Cells </a:t>
            </a:r>
          </a:p>
          <a:p>
            <a:r>
              <a:rPr lang="en-US" dirty="0" smtClean="0">
                <a:solidFill>
                  <a:srgbClr val="FFFFFF"/>
                </a:solidFill>
                <a:latin typeface="Comic Sans MS"/>
                <a:cs typeface="Comic Sans MS"/>
              </a:rPr>
              <a:t>(Leucocytes)</a:t>
            </a:r>
            <a:endParaRPr lang="en-US" dirty="0">
              <a:solidFill>
                <a:srgbClr val="FFFFFF"/>
              </a:solidFill>
              <a:latin typeface="Comic Sans MS"/>
              <a:cs typeface="Comic Sans MS"/>
            </a:endParaRPr>
          </a:p>
        </p:txBody>
      </p:sp>
      <p:sp>
        <p:nvSpPr>
          <p:cNvPr id="13" name="TextBox 12"/>
          <p:cNvSpPr txBox="1"/>
          <p:nvPr/>
        </p:nvSpPr>
        <p:spPr>
          <a:xfrm>
            <a:off x="4819895" y="4343400"/>
            <a:ext cx="1900242" cy="646331"/>
          </a:xfrm>
          <a:prstGeom prst="rect">
            <a:avLst/>
          </a:prstGeom>
          <a:noFill/>
        </p:spPr>
        <p:txBody>
          <a:bodyPr wrap="none" rtlCol="0">
            <a:spAutoFit/>
          </a:bodyPr>
          <a:lstStyle/>
          <a:p>
            <a:r>
              <a:rPr lang="en-US" dirty="0" smtClean="0">
                <a:solidFill>
                  <a:srgbClr val="FFFFFF"/>
                </a:solidFill>
                <a:latin typeface="Comic Sans MS"/>
                <a:cs typeface="Comic Sans MS"/>
              </a:rPr>
              <a:t>Platelets</a:t>
            </a:r>
          </a:p>
          <a:p>
            <a:r>
              <a:rPr lang="en-US" dirty="0" smtClean="0">
                <a:solidFill>
                  <a:srgbClr val="FFFFFF"/>
                </a:solidFill>
                <a:latin typeface="Comic Sans MS"/>
                <a:cs typeface="Comic Sans MS"/>
              </a:rPr>
              <a:t>(</a:t>
            </a:r>
            <a:r>
              <a:rPr lang="en-US" dirty="0" err="1" smtClean="0">
                <a:solidFill>
                  <a:srgbClr val="FFFFFF"/>
                </a:solidFill>
                <a:latin typeface="Comic Sans MS"/>
                <a:cs typeface="Comic Sans MS"/>
              </a:rPr>
              <a:t>Thrombocytes</a:t>
            </a:r>
            <a:r>
              <a:rPr lang="en-US" dirty="0" smtClean="0">
                <a:solidFill>
                  <a:srgbClr val="FFFFFF"/>
                </a:solidFill>
                <a:latin typeface="Comic Sans MS"/>
                <a:cs typeface="Comic Sans MS"/>
              </a:rPr>
              <a:t>)</a:t>
            </a:r>
            <a:endParaRPr lang="en-US" dirty="0">
              <a:solidFill>
                <a:srgbClr val="FFFFFF"/>
              </a:solidFill>
              <a:latin typeface="Comic Sans MS"/>
              <a:cs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omic Sans MS"/>
                <a:cs typeface="Comic Sans MS"/>
              </a:rPr>
              <a:t>Erythrocites</a:t>
            </a:r>
            <a:r>
              <a:rPr lang="en-US" dirty="0" smtClean="0">
                <a:latin typeface="Comic Sans MS"/>
                <a:cs typeface="Comic Sans MS"/>
              </a:rPr>
              <a:t/>
            </a:r>
            <a:br>
              <a:rPr lang="en-US" dirty="0" smtClean="0">
                <a:latin typeface="Comic Sans MS"/>
                <a:cs typeface="Comic Sans MS"/>
              </a:rPr>
            </a:br>
            <a:r>
              <a:rPr lang="en-US" dirty="0" smtClean="0">
                <a:latin typeface="Comic Sans MS"/>
                <a:cs typeface="Comic Sans MS"/>
              </a:rPr>
              <a:t>Form and Function</a:t>
            </a:r>
            <a:endParaRPr lang="en-US" dirty="0">
              <a:latin typeface="Comic Sans MS"/>
              <a:cs typeface="Comic Sans MS"/>
            </a:endParaRPr>
          </a:p>
        </p:txBody>
      </p:sp>
      <p:pic>
        <p:nvPicPr>
          <p:cNvPr id="5" name="Picture 4" descr="Image329.gif"/>
          <p:cNvPicPr>
            <a:picLocks noChangeAspect="1"/>
          </p:cNvPicPr>
          <p:nvPr/>
        </p:nvPicPr>
        <p:blipFill>
          <a:blip r:embed="rId2"/>
          <a:stretch>
            <a:fillRect/>
          </a:stretch>
        </p:blipFill>
        <p:spPr>
          <a:xfrm>
            <a:off x="4343401" y="1441939"/>
            <a:ext cx="4800599" cy="5416061"/>
          </a:xfrm>
          <a:prstGeom prst="rect">
            <a:avLst/>
          </a:prstGeom>
        </p:spPr>
      </p:pic>
      <p:sp>
        <p:nvSpPr>
          <p:cNvPr id="4" name="TextBox 3"/>
          <p:cNvSpPr txBox="1"/>
          <p:nvPr/>
        </p:nvSpPr>
        <p:spPr>
          <a:xfrm>
            <a:off x="304802" y="1441939"/>
            <a:ext cx="4038599" cy="3970318"/>
          </a:xfrm>
          <a:prstGeom prst="rect">
            <a:avLst/>
          </a:prstGeom>
          <a:noFill/>
        </p:spPr>
        <p:txBody>
          <a:bodyPr wrap="square" rtlCol="0">
            <a:spAutoFit/>
          </a:bodyPr>
          <a:lstStyle/>
          <a:p>
            <a:r>
              <a:rPr lang="en-US" dirty="0" smtClean="0">
                <a:latin typeface="Comic Sans MS"/>
                <a:cs typeface="Comic Sans MS"/>
              </a:rPr>
              <a:t>-</a:t>
            </a:r>
            <a:r>
              <a:rPr lang="en-US" dirty="0" err="1" smtClean="0">
                <a:latin typeface="Comic Sans MS"/>
                <a:cs typeface="Comic Sans MS"/>
              </a:rPr>
              <a:t>RBCs</a:t>
            </a:r>
            <a:r>
              <a:rPr lang="en-US" dirty="0" smtClean="0">
                <a:latin typeface="Comic Sans MS"/>
                <a:cs typeface="Comic Sans MS"/>
              </a:rPr>
              <a:t> are O</a:t>
            </a:r>
            <a:r>
              <a:rPr lang="en-US" baseline="-25000" dirty="0" smtClean="0">
                <a:latin typeface="Comic Sans MS"/>
                <a:cs typeface="Comic Sans MS"/>
              </a:rPr>
              <a:t>2</a:t>
            </a:r>
            <a:r>
              <a:rPr lang="en-US" dirty="0" smtClean="0">
                <a:latin typeface="Comic Sans MS"/>
                <a:cs typeface="Comic Sans MS"/>
              </a:rPr>
              <a:t> carriers. They are full of hemoglobin (much more on HB later on).</a:t>
            </a:r>
          </a:p>
          <a:p>
            <a:endParaRPr lang="en-US" dirty="0" smtClean="0">
              <a:latin typeface="Comic Sans MS"/>
              <a:cs typeface="Comic Sans MS"/>
            </a:endParaRPr>
          </a:p>
          <a:p>
            <a:r>
              <a:rPr lang="en-US" dirty="0" smtClean="0">
                <a:latin typeface="Comic Sans MS"/>
                <a:cs typeface="Comic Sans MS"/>
              </a:rPr>
              <a:t>-In humans ≈ 5X10</a:t>
            </a:r>
            <a:r>
              <a:rPr lang="en-US" baseline="30000" dirty="0" smtClean="0">
                <a:latin typeface="Comic Sans MS"/>
                <a:cs typeface="Comic Sans MS"/>
              </a:rPr>
              <a:t>9</a:t>
            </a:r>
            <a:r>
              <a:rPr lang="en-US" dirty="0" smtClean="0">
                <a:latin typeface="Comic Sans MS"/>
                <a:cs typeface="Comic Sans MS"/>
              </a:rPr>
              <a:t> (5 </a:t>
            </a:r>
            <a:r>
              <a:rPr lang="en-US" dirty="0">
                <a:latin typeface="Comic Sans MS"/>
                <a:cs typeface="Comic Sans MS"/>
              </a:rPr>
              <a:t>b</a:t>
            </a:r>
            <a:r>
              <a:rPr lang="en-US" dirty="0" smtClean="0">
                <a:latin typeface="Comic Sans MS"/>
                <a:cs typeface="Comic Sans MS"/>
              </a:rPr>
              <a:t>illion)/</a:t>
            </a:r>
            <a:r>
              <a:rPr lang="en-US" dirty="0" err="1" smtClean="0">
                <a:latin typeface="Comic Sans MS"/>
                <a:cs typeface="Comic Sans MS"/>
              </a:rPr>
              <a:t>mL.</a:t>
            </a:r>
            <a:endParaRPr lang="en-US" dirty="0" smtClean="0">
              <a:latin typeface="Comic Sans MS"/>
              <a:cs typeface="Comic Sans MS"/>
            </a:endParaRPr>
          </a:p>
          <a:p>
            <a:endParaRPr lang="en-US" dirty="0" smtClean="0">
              <a:latin typeface="Comic Sans MS"/>
              <a:cs typeface="Comic Sans MS"/>
            </a:endParaRPr>
          </a:p>
          <a:p>
            <a:r>
              <a:rPr lang="en-US" dirty="0" smtClean="0">
                <a:latin typeface="Comic Sans MS"/>
                <a:cs typeface="Comic Sans MS"/>
              </a:rPr>
              <a:t>-Large surface area (combined area ≈ 3000 m</a:t>
            </a:r>
            <a:r>
              <a:rPr lang="en-US" baseline="30000" dirty="0" smtClean="0">
                <a:latin typeface="Comic Sans MS"/>
                <a:cs typeface="Comic Sans MS"/>
              </a:rPr>
              <a:t>2</a:t>
            </a:r>
            <a:r>
              <a:rPr lang="en-US" dirty="0" smtClean="0">
                <a:latin typeface="Comic Sans MS"/>
                <a:cs typeface="Comic Sans MS"/>
              </a:rPr>
              <a:t>!)</a:t>
            </a:r>
          </a:p>
          <a:p>
            <a:endParaRPr lang="en-US" dirty="0" smtClean="0">
              <a:latin typeface="Comic Sans MS"/>
              <a:cs typeface="Comic Sans MS"/>
            </a:endParaRPr>
          </a:p>
          <a:p>
            <a:r>
              <a:rPr lang="en-US" dirty="0" smtClean="0">
                <a:latin typeface="Comic Sans MS"/>
                <a:cs typeface="Comic Sans MS"/>
              </a:rPr>
              <a:t>-Lack nuclei and mitochondria.</a:t>
            </a:r>
          </a:p>
          <a:p>
            <a:endParaRPr lang="en-US" dirty="0" smtClean="0">
              <a:latin typeface="Comic Sans MS"/>
              <a:cs typeface="Comic Sans MS"/>
            </a:endParaRPr>
          </a:p>
          <a:p>
            <a:r>
              <a:rPr lang="en-US" dirty="0" smtClean="0">
                <a:latin typeface="Comic Sans MS"/>
                <a:cs typeface="Comic Sans MS"/>
              </a:rPr>
              <a:t>-Uncommonly flexible to squeeze through narrow capillaries and to crenate in hypertonic solutions.</a:t>
            </a:r>
            <a:endParaRPr lang="en-US" dirty="0">
              <a:latin typeface="Comic Sans MS"/>
              <a:cs typeface="Comic Sans MS"/>
            </a:endParaRPr>
          </a:p>
        </p:txBody>
      </p:sp>
      <p:sp>
        <p:nvSpPr>
          <p:cNvPr id="6" name="TextBox 5"/>
          <p:cNvSpPr txBox="1"/>
          <p:nvPr/>
        </p:nvSpPr>
        <p:spPr>
          <a:xfrm>
            <a:off x="562999" y="5543490"/>
            <a:ext cx="3780402" cy="400110"/>
          </a:xfrm>
          <a:prstGeom prst="rect">
            <a:avLst/>
          </a:prstGeom>
          <a:noFill/>
        </p:spPr>
        <p:txBody>
          <a:bodyPr wrap="none" rtlCol="0">
            <a:spAutoFit/>
          </a:bodyPr>
          <a:lstStyle/>
          <a:p>
            <a:r>
              <a:rPr lang="en-US" sz="2000" dirty="0" smtClean="0">
                <a:latin typeface="Comic Sans MS"/>
                <a:cs typeface="Comic Sans MS"/>
              </a:rPr>
              <a:t>How do </a:t>
            </a:r>
            <a:r>
              <a:rPr lang="en-US" sz="2000" dirty="0" err="1" smtClean="0">
                <a:latin typeface="Comic Sans MS"/>
                <a:cs typeface="Comic Sans MS"/>
              </a:rPr>
              <a:t>RBCs</a:t>
            </a:r>
            <a:r>
              <a:rPr lang="en-US" sz="2000" dirty="0" smtClean="0">
                <a:latin typeface="Comic Sans MS"/>
                <a:cs typeface="Comic Sans MS"/>
              </a:rPr>
              <a:t> produce energy?</a:t>
            </a:r>
            <a:endParaRPr lang="en-US" sz="2000" dirty="0">
              <a:latin typeface="Comic Sans MS"/>
              <a:cs typeface="Comic Sans MS"/>
            </a:endParaRPr>
          </a:p>
        </p:txBody>
      </p:sp>
      <p:sp>
        <p:nvSpPr>
          <p:cNvPr id="7" name="TextBox 6"/>
          <p:cNvSpPr txBox="1"/>
          <p:nvPr/>
        </p:nvSpPr>
        <p:spPr>
          <a:xfrm>
            <a:off x="304802" y="6029980"/>
            <a:ext cx="5082466" cy="523220"/>
          </a:xfrm>
          <a:prstGeom prst="rect">
            <a:avLst/>
          </a:prstGeom>
          <a:noFill/>
        </p:spPr>
        <p:txBody>
          <a:bodyPr wrap="none" rtlCol="0">
            <a:spAutoFit/>
          </a:bodyPr>
          <a:lstStyle/>
          <a:p>
            <a:r>
              <a:rPr lang="en-US" sz="2800" dirty="0" err="1" smtClean="0">
                <a:latin typeface="Comic Sans MS"/>
                <a:cs typeface="Comic Sans MS"/>
              </a:rPr>
              <a:t>Anaerobically</a:t>
            </a:r>
            <a:r>
              <a:rPr lang="en-US" sz="2800" dirty="0" smtClean="0">
                <a:latin typeface="Comic Sans MS"/>
                <a:cs typeface="Comic Sans MS"/>
              </a:rPr>
              <a:t> using </a:t>
            </a:r>
            <a:r>
              <a:rPr lang="en-US" sz="2800" dirty="0" err="1" smtClean="0">
                <a:latin typeface="Comic Sans MS"/>
                <a:cs typeface="Comic Sans MS"/>
              </a:rPr>
              <a:t>glycolysis</a:t>
            </a:r>
            <a:endParaRPr lang="en-US" sz="2800" dirty="0">
              <a:latin typeface="Comic Sans MS"/>
              <a:cs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dirty="0" smtClean="0">
                <a:latin typeface="Comic Sans MS"/>
                <a:cs typeface="Comic Sans MS"/>
              </a:rPr>
              <a:t>A few more factoids</a:t>
            </a:r>
            <a:endParaRPr lang="en-US" dirty="0">
              <a:latin typeface="Comic Sans MS"/>
              <a:cs typeface="Comic Sans MS"/>
            </a:endParaRPr>
          </a:p>
        </p:txBody>
      </p:sp>
      <p:sp>
        <p:nvSpPr>
          <p:cNvPr id="3" name="Content Placeholder 2"/>
          <p:cNvSpPr>
            <a:spLocks noGrp="1"/>
          </p:cNvSpPr>
          <p:nvPr>
            <p:ph idx="1"/>
          </p:nvPr>
        </p:nvSpPr>
        <p:spPr>
          <a:xfrm>
            <a:off x="-9592" y="846138"/>
            <a:ext cx="4581592" cy="5783262"/>
          </a:xfrm>
        </p:spPr>
        <p:txBody>
          <a:bodyPr>
            <a:normAutofit fontScale="85000" lnSpcReduction="10000"/>
          </a:bodyPr>
          <a:lstStyle/>
          <a:p>
            <a:r>
              <a:rPr lang="en-US" dirty="0" smtClean="0">
                <a:latin typeface="Comic Sans MS"/>
                <a:cs typeface="Comic Sans MS"/>
              </a:rPr>
              <a:t>Erythrocytes are about 25% larger than the size of a capillary (6-8 µm in diameter, they are among the smallest of your cells).</a:t>
            </a:r>
          </a:p>
          <a:p>
            <a:endParaRPr lang="en-US" dirty="0" smtClean="0">
              <a:latin typeface="Comic Sans MS"/>
              <a:cs typeface="Comic Sans MS"/>
            </a:endParaRPr>
          </a:p>
          <a:p>
            <a:r>
              <a:rPr lang="en-US" dirty="0">
                <a:latin typeface="Comic Sans MS"/>
                <a:cs typeface="Comic Sans MS"/>
              </a:rPr>
              <a:t>T</a:t>
            </a:r>
            <a:r>
              <a:rPr lang="en-US" dirty="0" smtClean="0">
                <a:latin typeface="Comic Sans MS"/>
                <a:cs typeface="Comic Sans MS"/>
              </a:rPr>
              <a:t>hey circulate for between 100-120 days before they die in the spleen.</a:t>
            </a:r>
          </a:p>
          <a:p>
            <a:endParaRPr lang="en-US" dirty="0">
              <a:latin typeface="Comic Sans MS"/>
              <a:cs typeface="Comic Sans MS"/>
            </a:endParaRPr>
          </a:p>
          <a:p>
            <a:r>
              <a:rPr lang="en-US" dirty="0" err="1" smtClean="0">
                <a:latin typeface="Comic Sans MS"/>
                <a:cs typeface="Comic Sans MS"/>
              </a:rPr>
              <a:t>Approximatly</a:t>
            </a:r>
            <a:r>
              <a:rPr lang="en-US" dirty="0" smtClean="0">
                <a:latin typeface="Comic Sans MS"/>
                <a:cs typeface="Comic Sans MS"/>
              </a:rPr>
              <a:t> ¼ of your cells are erythrocytes.</a:t>
            </a:r>
            <a:endParaRPr lang="en-US" dirty="0">
              <a:latin typeface="Comic Sans MS"/>
              <a:cs typeface="Comic Sans MS"/>
            </a:endParaRPr>
          </a:p>
        </p:txBody>
      </p:sp>
      <p:pic>
        <p:nvPicPr>
          <p:cNvPr id="4" name="Picture 3"/>
          <p:cNvPicPr>
            <a:picLocks noChangeAspect="1"/>
          </p:cNvPicPr>
          <p:nvPr/>
        </p:nvPicPr>
        <p:blipFill>
          <a:blip r:embed="rId2"/>
          <a:stretch>
            <a:fillRect/>
          </a:stretch>
        </p:blipFill>
        <p:spPr>
          <a:xfrm>
            <a:off x="4572000" y="2133600"/>
            <a:ext cx="4572000" cy="3200400"/>
          </a:xfrm>
          <a:prstGeom prst="rect">
            <a:avLst/>
          </a:prstGeom>
        </p:spPr>
      </p:pic>
    </p:spTree>
    <p:extLst>
      <p:ext uri="{BB962C8B-B14F-4D97-AF65-F5344CB8AC3E}">
        <p14:creationId xmlns:p14="http://schemas.microsoft.com/office/powerpoint/2010/main" val="20889355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A bit on their physiology (more later)</a:t>
            </a:r>
            <a:endParaRPr lang="en-US" dirty="0">
              <a:latin typeface="Comic Sans MS"/>
              <a:cs typeface="Comic Sans MS"/>
            </a:endParaRPr>
          </a:p>
        </p:txBody>
      </p:sp>
      <p:pic>
        <p:nvPicPr>
          <p:cNvPr id="6" name="Content Placeholder 5" descr="19510.jpg"/>
          <p:cNvPicPr>
            <a:picLocks noGrp="1" noChangeAspect="1"/>
          </p:cNvPicPr>
          <p:nvPr>
            <p:ph idx="1"/>
          </p:nvPr>
        </p:nvPicPr>
        <p:blipFill>
          <a:blip r:embed="rId2"/>
          <a:stretch>
            <a:fillRect/>
          </a:stretch>
        </p:blipFill>
        <p:spPr>
          <a:xfrm>
            <a:off x="3333750" y="1600200"/>
            <a:ext cx="5810250" cy="4648200"/>
          </a:xfrm>
        </p:spPr>
      </p:pic>
      <p:sp>
        <p:nvSpPr>
          <p:cNvPr id="7" name="TextBox 6"/>
          <p:cNvSpPr txBox="1"/>
          <p:nvPr/>
        </p:nvSpPr>
        <p:spPr>
          <a:xfrm>
            <a:off x="0" y="985419"/>
            <a:ext cx="3333750" cy="4708982"/>
          </a:xfrm>
          <a:prstGeom prst="rect">
            <a:avLst/>
          </a:prstGeom>
          <a:noFill/>
        </p:spPr>
        <p:txBody>
          <a:bodyPr wrap="square" rtlCol="0">
            <a:spAutoFit/>
          </a:bodyPr>
          <a:lstStyle/>
          <a:p>
            <a:r>
              <a:rPr lang="en-US" dirty="0" smtClean="0">
                <a:latin typeface="Comic Sans MS"/>
                <a:cs typeface="Comic Sans MS"/>
              </a:rPr>
              <a:t>-The amount of O</a:t>
            </a:r>
            <a:r>
              <a:rPr lang="en-US" baseline="-25000" dirty="0" smtClean="0">
                <a:latin typeface="Comic Sans MS"/>
                <a:cs typeface="Comic Sans MS"/>
              </a:rPr>
              <a:t>2</a:t>
            </a:r>
            <a:r>
              <a:rPr lang="en-US" dirty="0" smtClean="0">
                <a:latin typeface="Comic Sans MS"/>
                <a:cs typeface="Comic Sans MS"/>
              </a:rPr>
              <a:t> that can be carried in solution is very limited (≈ 3 ml O</a:t>
            </a:r>
            <a:r>
              <a:rPr lang="en-US" baseline="-25000" dirty="0" smtClean="0">
                <a:latin typeface="Comic Sans MS"/>
                <a:cs typeface="Comic Sans MS"/>
              </a:rPr>
              <a:t>2</a:t>
            </a:r>
            <a:r>
              <a:rPr lang="en-US" dirty="0" smtClean="0">
                <a:latin typeface="Comic Sans MS"/>
                <a:cs typeface="Comic Sans MS"/>
              </a:rPr>
              <a:t>/L). Our blood carries ≈ 200 ml O</a:t>
            </a:r>
            <a:r>
              <a:rPr lang="en-US" baseline="-25000" dirty="0" smtClean="0">
                <a:latin typeface="Comic Sans MS"/>
                <a:cs typeface="Comic Sans MS"/>
              </a:rPr>
              <a:t>2</a:t>
            </a:r>
            <a:r>
              <a:rPr lang="en-US" dirty="0" smtClean="0">
                <a:latin typeface="Comic Sans MS"/>
                <a:cs typeface="Comic Sans MS"/>
              </a:rPr>
              <a:t>/L.</a:t>
            </a:r>
          </a:p>
          <a:p>
            <a:endParaRPr lang="en-US" dirty="0" smtClean="0">
              <a:latin typeface="Comic Sans MS"/>
              <a:cs typeface="Comic Sans MS"/>
            </a:endParaRPr>
          </a:p>
          <a:p>
            <a:r>
              <a:rPr lang="en-US" dirty="0" smtClean="0">
                <a:latin typeface="Comic Sans MS"/>
                <a:cs typeface="Comic Sans MS"/>
              </a:rPr>
              <a:t>-Each mole of </a:t>
            </a:r>
            <a:r>
              <a:rPr lang="en-US" dirty="0" err="1" smtClean="0">
                <a:latin typeface="Comic Sans MS"/>
                <a:cs typeface="Comic Sans MS"/>
              </a:rPr>
              <a:t>Hb</a:t>
            </a:r>
            <a:r>
              <a:rPr lang="en-US" dirty="0" smtClean="0">
                <a:latin typeface="Comic Sans MS"/>
                <a:cs typeface="Comic Sans MS"/>
              </a:rPr>
              <a:t> can bind 4 moles of O</a:t>
            </a:r>
            <a:r>
              <a:rPr lang="en-US" baseline="-25000" dirty="0" smtClean="0">
                <a:latin typeface="Comic Sans MS"/>
                <a:cs typeface="Comic Sans MS"/>
              </a:rPr>
              <a:t>2</a:t>
            </a:r>
            <a:r>
              <a:rPr lang="en-US" dirty="0" smtClean="0">
                <a:latin typeface="Comic Sans MS"/>
                <a:cs typeface="Comic Sans MS"/>
              </a:rPr>
              <a:t> (</a:t>
            </a:r>
            <a:r>
              <a:rPr lang="en-US" dirty="0" err="1" smtClean="0">
                <a:latin typeface="Comic Sans MS"/>
                <a:cs typeface="Comic Sans MS"/>
              </a:rPr>
              <a:t>Hb</a:t>
            </a:r>
            <a:r>
              <a:rPr lang="en-US" dirty="0" smtClean="0">
                <a:latin typeface="Comic Sans MS"/>
                <a:cs typeface="Comic Sans MS"/>
              </a:rPr>
              <a:t> has four subunits)</a:t>
            </a:r>
          </a:p>
          <a:p>
            <a:endParaRPr lang="en-US" dirty="0" smtClean="0">
              <a:latin typeface="Comic Sans MS"/>
              <a:cs typeface="Comic Sans MS"/>
            </a:endParaRPr>
          </a:p>
          <a:p>
            <a:r>
              <a:rPr lang="en-US" dirty="0" smtClean="0">
                <a:latin typeface="Comic Sans MS"/>
                <a:cs typeface="Comic Sans MS"/>
              </a:rPr>
              <a:t>-Each subunit contains a Fe-containing </a:t>
            </a:r>
            <a:r>
              <a:rPr lang="en-US" dirty="0" err="1" smtClean="0">
                <a:latin typeface="Comic Sans MS"/>
                <a:cs typeface="Comic Sans MS"/>
              </a:rPr>
              <a:t>Heme</a:t>
            </a:r>
            <a:r>
              <a:rPr lang="en-US" dirty="0" smtClean="0">
                <a:latin typeface="Comic Sans MS"/>
                <a:cs typeface="Comic Sans MS"/>
              </a:rPr>
              <a:t> group.</a:t>
            </a:r>
          </a:p>
          <a:p>
            <a:endParaRPr lang="en-US" baseline="-25000" dirty="0" smtClean="0">
              <a:latin typeface="Comic Sans MS"/>
              <a:cs typeface="Comic Sans MS"/>
            </a:endParaRPr>
          </a:p>
          <a:p>
            <a:r>
              <a:rPr lang="en-US" dirty="0" smtClean="0">
                <a:latin typeface="Comic Sans MS"/>
                <a:cs typeface="Comic Sans MS"/>
              </a:rPr>
              <a:t>-Each gram of </a:t>
            </a:r>
            <a:r>
              <a:rPr lang="en-US" dirty="0" err="1" smtClean="0">
                <a:latin typeface="Comic Sans MS"/>
                <a:cs typeface="Comic Sans MS"/>
              </a:rPr>
              <a:t>Hb</a:t>
            </a:r>
            <a:r>
              <a:rPr lang="en-US" dirty="0" smtClean="0">
                <a:latin typeface="Comic Sans MS"/>
                <a:cs typeface="Comic Sans MS"/>
              </a:rPr>
              <a:t> can carry ≈ 1.3 ml O</a:t>
            </a:r>
            <a:r>
              <a:rPr lang="en-US" baseline="-25000" dirty="0" smtClean="0">
                <a:latin typeface="Comic Sans MS"/>
                <a:cs typeface="Comic Sans MS"/>
              </a:rPr>
              <a:t>2</a:t>
            </a:r>
            <a:r>
              <a:rPr lang="en-US" dirty="0" smtClean="0">
                <a:latin typeface="Comic Sans MS"/>
                <a:cs typeface="Comic Sans MS"/>
              </a:rPr>
              <a:t>.</a:t>
            </a:r>
          </a:p>
          <a:p>
            <a:endParaRPr lang="en-US" dirty="0" smtClean="0">
              <a:latin typeface="Comic Sans MS"/>
              <a:cs typeface="Comic Sans MS"/>
            </a:endParaRPr>
          </a:p>
          <a:p>
            <a:r>
              <a:rPr lang="en-US" dirty="0" smtClean="0">
                <a:latin typeface="Comic Sans MS"/>
                <a:cs typeface="Comic Sans MS"/>
              </a:rPr>
              <a:t>-A healthy human has </a:t>
            </a:r>
          </a:p>
          <a:p>
            <a:r>
              <a:rPr lang="en-US" dirty="0" smtClean="0">
                <a:latin typeface="Comic Sans MS"/>
                <a:cs typeface="Comic Sans MS"/>
              </a:rPr>
              <a:t>≈ 160 </a:t>
            </a:r>
            <a:r>
              <a:rPr lang="en-US" dirty="0" err="1" smtClean="0">
                <a:latin typeface="Comic Sans MS"/>
                <a:cs typeface="Comic Sans MS"/>
              </a:rPr>
              <a:t>g</a:t>
            </a:r>
            <a:r>
              <a:rPr lang="en-US" dirty="0" smtClean="0">
                <a:latin typeface="Comic Sans MS"/>
                <a:cs typeface="Comic Sans MS"/>
              </a:rPr>
              <a:t> </a:t>
            </a:r>
            <a:r>
              <a:rPr lang="en-US" dirty="0" err="1" smtClean="0">
                <a:latin typeface="Comic Sans MS"/>
                <a:cs typeface="Comic Sans MS"/>
              </a:rPr>
              <a:t>Hb</a:t>
            </a:r>
            <a:r>
              <a:rPr lang="en-US" dirty="0" smtClean="0">
                <a:latin typeface="Comic Sans MS"/>
                <a:cs typeface="Comic Sans MS"/>
              </a:rPr>
              <a:t>/L</a:t>
            </a:r>
            <a:endParaRPr lang="en-US" dirty="0">
              <a:latin typeface="Comic Sans MS"/>
              <a:cs typeface="Comic Sans MS"/>
            </a:endParaRPr>
          </a:p>
        </p:txBody>
      </p:sp>
      <p:sp>
        <p:nvSpPr>
          <p:cNvPr id="8" name="TextBox 7"/>
          <p:cNvSpPr txBox="1"/>
          <p:nvPr/>
        </p:nvSpPr>
        <p:spPr>
          <a:xfrm>
            <a:off x="2971800" y="6063734"/>
            <a:ext cx="4193050" cy="369332"/>
          </a:xfrm>
          <a:prstGeom prst="rect">
            <a:avLst/>
          </a:prstGeom>
          <a:noFill/>
        </p:spPr>
        <p:txBody>
          <a:bodyPr wrap="none" rtlCol="0">
            <a:spAutoFit/>
          </a:bodyPr>
          <a:lstStyle/>
          <a:p>
            <a:r>
              <a:rPr lang="en-US" dirty="0" smtClean="0">
                <a:latin typeface="Comic Sans MS"/>
                <a:cs typeface="Comic Sans MS"/>
              </a:rPr>
              <a:t>How much O</a:t>
            </a:r>
            <a:r>
              <a:rPr lang="en-US" baseline="-25000" dirty="0" smtClean="0">
                <a:latin typeface="Comic Sans MS"/>
                <a:cs typeface="Comic Sans MS"/>
              </a:rPr>
              <a:t>2 </a:t>
            </a:r>
            <a:r>
              <a:rPr lang="en-US" dirty="0" smtClean="0">
                <a:latin typeface="Comic Sans MS"/>
                <a:cs typeface="Comic Sans MS"/>
              </a:rPr>
              <a:t>is carried bound to </a:t>
            </a:r>
            <a:r>
              <a:rPr lang="en-US" dirty="0" err="1" smtClean="0">
                <a:latin typeface="Comic Sans MS"/>
                <a:cs typeface="Comic Sans MS"/>
              </a:rPr>
              <a:t>Hb</a:t>
            </a:r>
            <a:r>
              <a:rPr lang="en-US" dirty="0" smtClean="0">
                <a:latin typeface="Comic Sans MS"/>
                <a:cs typeface="Comic Sans MS"/>
              </a:rPr>
              <a:t>? </a:t>
            </a:r>
            <a:r>
              <a:rPr lang="en-US" baseline="-25000" dirty="0" smtClean="0"/>
              <a:t> </a:t>
            </a:r>
            <a:endParaRPr lang="en-US" dirty="0">
              <a:latin typeface="Comic Sans MS"/>
              <a:cs typeface="Comic Sans MS"/>
            </a:endParaRPr>
          </a:p>
        </p:txBody>
      </p:sp>
      <p:sp>
        <p:nvSpPr>
          <p:cNvPr id="10" name="TextBox 9"/>
          <p:cNvSpPr txBox="1"/>
          <p:nvPr/>
        </p:nvSpPr>
        <p:spPr>
          <a:xfrm>
            <a:off x="1219200" y="6396335"/>
            <a:ext cx="8114771" cy="461665"/>
          </a:xfrm>
          <a:prstGeom prst="rect">
            <a:avLst/>
          </a:prstGeom>
          <a:noFill/>
        </p:spPr>
        <p:txBody>
          <a:bodyPr wrap="none" rtlCol="0">
            <a:spAutoFit/>
          </a:bodyPr>
          <a:lstStyle/>
          <a:p>
            <a:r>
              <a:rPr lang="en-US" sz="2400" dirty="0" smtClean="0">
                <a:latin typeface="Comic Sans MS"/>
                <a:cs typeface="Comic Sans MS"/>
              </a:rPr>
              <a:t>{1.3 (ml O</a:t>
            </a:r>
            <a:r>
              <a:rPr lang="en-US" sz="2400" baseline="-25000" dirty="0" smtClean="0">
                <a:latin typeface="Comic Sans MS"/>
                <a:cs typeface="Comic Sans MS"/>
              </a:rPr>
              <a:t>2</a:t>
            </a:r>
            <a:r>
              <a:rPr lang="en-US" sz="2400" dirty="0" smtClean="0">
                <a:latin typeface="Comic Sans MS"/>
                <a:cs typeface="Comic Sans MS"/>
              </a:rPr>
              <a:t>/g of Hb)}X{160 (</a:t>
            </a:r>
            <a:r>
              <a:rPr lang="en-US" sz="2400" dirty="0" err="1" smtClean="0">
                <a:latin typeface="Comic Sans MS"/>
                <a:cs typeface="Comic Sans MS"/>
              </a:rPr>
              <a:t>g</a:t>
            </a:r>
            <a:r>
              <a:rPr lang="en-US" sz="2400" dirty="0" smtClean="0">
                <a:latin typeface="Comic Sans MS"/>
                <a:cs typeface="Comic Sans MS"/>
              </a:rPr>
              <a:t> of </a:t>
            </a:r>
            <a:r>
              <a:rPr lang="en-US" sz="2400" dirty="0" err="1" smtClean="0">
                <a:latin typeface="Comic Sans MS"/>
                <a:cs typeface="Comic Sans MS"/>
              </a:rPr>
              <a:t>Hb</a:t>
            </a:r>
            <a:r>
              <a:rPr lang="en-US" sz="2400" dirty="0" smtClean="0">
                <a:latin typeface="Comic Sans MS"/>
                <a:cs typeface="Comic Sans MS"/>
              </a:rPr>
              <a:t>/L)} = 208 ml  O</a:t>
            </a:r>
            <a:r>
              <a:rPr lang="en-US" sz="2400" baseline="-25000" dirty="0" smtClean="0">
                <a:latin typeface="Comic Sans MS"/>
                <a:cs typeface="Comic Sans MS"/>
              </a:rPr>
              <a:t>2</a:t>
            </a:r>
            <a:r>
              <a:rPr lang="en-US" sz="2400" dirty="0" smtClean="0">
                <a:latin typeface="Comic Sans MS"/>
                <a:cs typeface="Comic Sans MS"/>
              </a:rPr>
              <a:t>/L</a:t>
            </a:r>
            <a:endParaRPr lang="en-US" sz="2400" dirty="0">
              <a:latin typeface="Comic Sans MS"/>
              <a:cs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59" y="2133600"/>
            <a:ext cx="8229600" cy="1143000"/>
          </a:xfrm>
        </p:spPr>
        <p:txBody>
          <a:bodyPr>
            <a:normAutofit fontScale="90000"/>
          </a:bodyPr>
          <a:lstStyle/>
          <a:p>
            <a:r>
              <a:rPr lang="en-US" dirty="0" smtClean="0">
                <a:latin typeface="Comic Sans MS"/>
                <a:cs typeface="Comic Sans MS"/>
              </a:rPr>
              <a:t>Please Download and Read Learning Objectives (STUDY GUIDE) for this Section</a:t>
            </a:r>
            <a:endParaRPr lang="en-US" dirty="0">
              <a:latin typeface="Comic Sans MS"/>
              <a:cs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Please take all our numbers with a grain of salt. Humans are variable!</a:t>
            </a:r>
            <a:endParaRPr lang="en-US" dirty="0">
              <a:latin typeface="Comic Sans MS"/>
              <a:cs typeface="Comic Sans MS"/>
            </a:endParaRPr>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pPr>
              <a:buNone/>
            </a:pPr>
            <a:r>
              <a:rPr lang="en-US" dirty="0" smtClean="0"/>
              <a:t> </a:t>
            </a:r>
            <a:r>
              <a:rPr lang="en-US" dirty="0" smtClean="0">
                <a:latin typeface="Comic Sans MS"/>
                <a:cs typeface="Comic Sans MS"/>
              </a:rPr>
              <a:t>     Normal hemoglobin values are:</a:t>
            </a:r>
          </a:p>
          <a:p>
            <a:pPr>
              <a:buNone/>
            </a:pPr>
            <a:endParaRPr lang="en-US" dirty="0" smtClean="0">
              <a:latin typeface="Comic Sans MS"/>
              <a:cs typeface="Comic Sans MS"/>
            </a:endParaRPr>
          </a:p>
          <a:p>
            <a:pPr>
              <a:buNone/>
            </a:pPr>
            <a:r>
              <a:rPr lang="en-US" dirty="0" smtClean="0">
                <a:latin typeface="Comic Sans MS"/>
                <a:cs typeface="Comic Sans MS"/>
              </a:rPr>
              <a:t>* Adult: (males): 13.5 - 17 </a:t>
            </a:r>
            <a:r>
              <a:rPr lang="en-US" dirty="0" err="1" smtClean="0">
                <a:latin typeface="Comic Sans MS"/>
                <a:cs typeface="Comic Sans MS"/>
              </a:rPr>
              <a:t>g</a:t>
            </a:r>
            <a:r>
              <a:rPr lang="en-US" dirty="0" smtClean="0">
                <a:latin typeface="Comic Sans MS"/>
                <a:cs typeface="Comic Sans MS"/>
              </a:rPr>
              <a:t>/dl</a:t>
            </a:r>
          </a:p>
          <a:p>
            <a:pPr>
              <a:buNone/>
            </a:pPr>
            <a:r>
              <a:rPr lang="en-US" dirty="0" smtClean="0">
                <a:latin typeface="Comic Sans MS"/>
                <a:cs typeface="Comic Sans MS"/>
              </a:rPr>
              <a:t>* (Females): 12 - 15 </a:t>
            </a:r>
            <a:r>
              <a:rPr lang="en-US" dirty="0" err="1" smtClean="0">
                <a:latin typeface="Comic Sans MS"/>
                <a:cs typeface="Comic Sans MS"/>
              </a:rPr>
              <a:t>g</a:t>
            </a:r>
            <a:r>
              <a:rPr lang="en-US" dirty="0" smtClean="0">
                <a:latin typeface="Comic Sans MS"/>
                <a:cs typeface="Comic Sans MS"/>
              </a:rPr>
              <a:t>/dl</a:t>
            </a:r>
          </a:p>
          <a:p>
            <a:pPr>
              <a:buNone/>
            </a:pPr>
            <a:r>
              <a:rPr lang="en-US" dirty="0" smtClean="0">
                <a:latin typeface="Comic Sans MS"/>
                <a:cs typeface="Comic Sans MS"/>
              </a:rPr>
              <a:t>* Pregnancy: 11 - 12 </a:t>
            </a:r>
            <a:r>
              <a:rPr lang="en-US" dirty="0" err="1" smtClean="0">
                <a:latin typeface="Comic Sans MS"/>
                <a:cs typeface="Comic Sans MS"/>
              </a:rPr>
              <a:t>g</a:t>
            </a:r>
            <a:r>
              <a:rPr lang="en-US" dirty="0" smtClean="0">
                <a:latin typeface="Comic Sans MS"/>
                <a:cs typeface="Comic Sans MS"/>
              </a:rPr>
              <a:t>/dl</a:t>
            </a:r>
          </a:p>
          <a:p>
            <a:pPr>
              <a:buFontTx/>
              <a:buChar char="•"/>
            </a:pPr>
            <a:r>
              <a:rPr lang="en-US" dirty="0" smtClean="0">
                <a:latin typeface="Comic Sans MS"/>
                <a:cs typeface="Comic Sans MS"/>
              </a:rPr>
              <a:t>Newborn: 14-24 </a:t>
            </a:r>
            <a:r>
              <a:rPr lang="en-US" dirty="0" err="1" smtClean="0">
                <a:latin typeface="Comic Sans MS"/>
                <a:cs typeface="Comic Sans MS"/>
              </a:rPr>
              <a:t>g</a:t>
            </a:r>
            <a:r>
              <a:rPr lang="en-US" dirty="0" smtClean="0">
                <a:latin typeface="Comic Sans MS"/>
                <a:cs typeface="Comic Sans MS"/>
              </a:rPr>
              <a:t>/dl 77% of this value is fetal hemoglobin, which drops to approximately 23% of the total at 4 months of age</a:t>
            </a:r>
          </a:p>
          <a:p>
            <a:pPr>
              <a:buNone/>
            </a:pPr>
            <a:r>
              <a:rPr lang="en-US" dirty="0" smtClean="0">
                <a:latin typeface="Comic Sans MS"/>
                <a:cs typeface="Comic Sans MS"/>
              </a:rPr>
              <a:t>* Children: 11-16 </a:t>
            </a:r>
            <a:r>
              <a:rPr lang="en-US" dirty="0" err="1" smtClean="0">
                <a:latin typeface="Comic Sans MS"/>
                <a:cs typeface="Comic Sans MS"/>
              </a:rPr>
              <a:t>g</a:t>
            </a:r>
            <a:r>
              <a:rPr lang="en-US" dirty="0" smtClean="0">
                <a:latin typeface="Comic Sans MS"/>
                <a:cs typeface="Comic Sans MS"/>
              </a:rPr>
              <a:t>/dl</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jpg"/>
          <p:cNvPicPr>
            <a:picLocks noChangeAspect="1"/>
          </p:cNvPicPr>
          <p:nvPr/>
        </p:nvPicPr>
        <p:blipFill>
          <a:blip r:embed="rId2"/>
          <a:stretch>
            <a:fillRect/>
          </a:stretch>
        </p:blipFill>
        <p:spPr>
          <a:xfrm>
            <a:off x="-381000" y="0"/>
            <a:ext cx="6256020" cy="6094476"/>
          </a:xfrm>
          <a:prstGeom prst="rect">
            <a:avLst/>
          </a:prstGeom>
        </p:spPr>
      </p:pic>
      <p:sp>
        <p:nvSpPr>
          <p:cNvPr id="5" name="TextBox 4"/>
          <p:cNvSpPr txBox="1"/>
          <p:nvPr/>
        </p:nvSpPr>
        <p:spPr>
          <a:xfrm>
            <a:off x="5029200" y="34547"/>
            <a:ext cx="4114800" cy="6740308"/>
          </a:xfrm>
          <a:prstGeom prst="rect">
            <a:avLst/>
          </a:prstGeom>
          <a:noFill/>
        </p:spPr>
        <p:txBody>
          <a:bodyPr wrap="square" rtlCol="0">
            <a:spAutoFit/>
          </a:bodyPr>
          <a:lstStyle/>
          <a:p>
            <a:r>
              <a:rPr lang="en-US" dirty="0" smtClean="0">
                <a:latin typeface="Comic Sans MS"/>
                <a:cs typeface="Comic Sans MS"/>
              </a:rPr>
              <a:t>-RBCs are produced in bone marrow in the process called </a:t>
            </a:r>
            <a:r>
              <a:rPr lang="en-US" dirty="0" err="1" smtClean="0">
                <a:solidFill>
                  <a:srgbClr val="0000FF"/>
                </a:solidFill>
                <a:latin typeface="Comic Sans MS"/>
                <a:cs typeface="Comic Sans MS"/>
              </a:rPr>
              <a:t>erythropoyesis</a:t>
            </a:r>
            <a:r>
              <a:rPr lang="en-US" dirty="0" smtClean="0">
                <a:latin typeface="Comic Sans MS"/>
                <a:cs typeface="Comic Sans MS"/>
              </a:rPr>
              <a:t> (2-3 million RBCs are produced per minute!).</a:t>
            </a:r>
          </a:p>
          <a:p>
            <a:endParaRPr lang="en-US" dirty="0" smtClean="0">
              <a:latin typeface="Comic Sans MS"/>
              <a:cs typeface="Comic Sans MS"/>
            </a:endParaRPr>
          </a:p>
          <a:p>
            <a:r>
              <a:rPr lang="en-US" dirty="0" smtClean="0">
                <a:latin typeface="Comic Sans MS"/>
                <a:cs typeface="Comic Sans MS"/>
              </a:rPr>
              <a:t>-</a:t>
            </a:r>
            <a:r>
              <a:rPr lang="en-US" dirty="0" err="1" smtClean="0">
                <a:latin typeface="Comic Sans MS"/>
                <a:cs typeface="Comic Sans MS"/>
              </a:rPr>
              <a:t>Erythropoyesis</a:t>
            </a:r>
            <a:r>
              <a:rPr lang="en-US" dirty="0" smtClean="0">
                <a:latin typeface="Comic Sans MS"/>
                <a:cs typeface="Comic Sans MS"/>
              </a:rPr>
              <a:t> is stimulated by the</a:t>
            </a:r>
            <a:r>
              <a:rPr lang="en-US" dirty="0" smtClean="0">
                <a:solidFill>
                  <a:srgbClr val="FF0000"/>
                </a:solidFill>
                <a:latin typeface="Comic Sans MS"/>
                <a:cs typeface="Comic Sans MS"/>
              </a:rPr>
              <a:t> renal </a:t>
            </a:r>
            <a:r>
              <a:rPr lang="en-US" dirty="0" smtClean="0">
                <a:latin typeface="Comic Sans MS"/>
                <a:cs typeface="Comic Sans MS"/>
              </a:rPr>
              <a:t>hormone </a:t>
            </a:r>
            <a:r>
              <a:rPr lang="en-US" dirty="0" err="1" smtClean="0">
                <a:solidFill>
                  <a:srgbClr val="0000FF"/>
                </a:solidFill>
                <a:latin typeface="Comic Sans MS"/>
                <a:cs typeface="Comic Sans MS"/>
              </a:rPr>
              <a:t>erythropoyetin</a:t>
            </a:r>
            <a:r>
              <a:rPr lang="en-US" dirty="0" smtClean="0">
                <a:solidFill>
                  <a:srgbClr val="0000FF"/>
                </a:solidFill>
                <a:latin typeface="Comic Sans MS"/>
                <a:cs typeface="Comic Sans MS"/>
              </a:rPr>
              <a:t> (EPO) </a:t>
            </a:r>
            <a:r>
              <a:rPr lang="en-US" dirty="0" smtClean="0">
                <a:latin typeface="Comic Sans MS"/>
                <a:cs typeface="Comic Sans MS"/>
              </a:rPr>
              <a:t>which is secreted in response to low circulating O</a:t>
            </a:r>
            <a:r>
              <a:rPr lang="en-US" baseline="-25000" dirty="0" smtClean="0">
                <a:latin typeface="Comic Sans MS"/>
                <a:cs typeface="Comic Sans MS"/>
              </a:rPr>
              <a:t>2</a:t>
            </a:r>
            <a:r>
              <a:rPr lang="en-US" dirty="0" smtClean="0">
                <a:latin typeface="Comic Sans MS"/>
                <a:cs typeface="Comic Sans MS"/>
              </a:rPr>
              <a:t> levels.</a:t>
            </a:r>
          </a:p>
          <a:p>
            <a:endParaRPr lang="en-US" dirty="0" smtClean="0">
              <a:latin typeface="Comic Sans MS"/>
              <a:cs typeface="Comic Sans MS"/>
            </a:endParaRPr>
          </a:p>
          <a:p>
            <a:endParaRPr lang="en-US" dirty="0" smtClean="0">
              <a:latin typeface="Comic Sans MS"/>
              <a:cs typeface="Comic Sans MS"/>
            </a:endParaRPr>
          </a:p>
          <a:p>
            <a:endParaRPr lang="en-US" dirty="0" smtClean="0">
              <a:latin typeface="Comic Sans MS"/>
              <a:cs typeface="Comic Sans MS"/>
            </a:endParaRPr>
          </a:p>
          <a:p>
            <a:r>
              <a:rPr lang="en-US" dirty="0" smtClean="0">
                <a:latin typeface="Comic Sans MS"/>
                <a:cs typeface="Comic Sans MS"/>
              </a:rPr>
              <a:t>-The average life  span of a RBC is about 120 days.</a:t>
            </a:r>
          </a:p>
          <a:p>
            <a:endParaRPr lang="en-US" dirty="0" smtClean="0">
              <a:latin typeface="Comic Sans MS"/>
              <a:cs typeface="Comic Sans MS"/>
            </a:endParaRPr>
          </a:p>
          <a:p>
            <a:endParaRPr lang="en-US" dirty="0" smtClean="0">
              <a:latin typeface="Comic Sans MS"/>
              <a:cs typeface="Comic Sans MS"/>
            </a:endParaRPr>
          </a:p>
          <a:p>
            <a:r>
              <a:rPr lang="en-US" dirty="0" smtClean="0">
                <a:latin typeface="Comic Sans MS"/>
                <a:cs typeface="Comic Sans MS"/>
              </a:rPr>
              <a:t>-RBC are degraded in the spleen (the RBC graveyard, also degraded in liver and bone marrow).</a:t>
            </a:r>
          </a:p>
          <a:p>
            <a:endParaRPr lang="en-US" dirty="0" smtClean="0">
              <a:latin typeface="Comic Sans MS"/>
              <a:cs typeface="Comic Sans MS"/>
            </a:endParaRPr>
          </a:p>
          <a:p>
            <a:r>
              <a:rPr lang="en-US" dirty="0" smtClean="0">
                <a:latin typeface="Comic Sans MS"/>
                <a:cs typeface="Comic Sans MS"/>
              </a:rPr>
              <a:t>-The catabolism (degradation) of </a:t>
            </a:r>
            <a:r>
              <a:rPr lang="en-US" dirty="0" err="1" smtClean="0">
                <a:latin typeface="Comic Sans MS"/>
                <a:cs typeface="Comic Sans MS"/>
              </a:rPr>
              <a:t>Hb</a:t>
            </a:r>
            <a:r>
              <a:rPr lang="en-US" dirty="0" smtClean="0">
                <a:latin typeface="Comic Sans MS"/>
                <a:cs typeface="Comic Sans MS"/>
              </a:rPr>
              <a:t> produces </a:t>
            </a:r>
            <a:r>
              <a:rPr lang="en-US" dirty="0" err="1" smtClean="0">
                <a:latin typeface="Comic Sans MS"/>
                <a:cs typeface="Comic Sans MS"/>
              </a:rPr>
              <a:t>bilirubin</a:t>
            </a:r>
            <a:r>
              <a:rPr lang="en-US" dirty="0" smtClean="0">
                <a:latin typeface="Comic Sans MS"/>
                <a:cs typeface="Comic Sans MS"/>
              </a:rPr>
              <a:t> (a component of bile).</a:t>
            </a:r>
          </a:p>
          <a:p>
            <a:endParaRPr lang="en-US" dirty="0" smtClean="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latin typeface="Comic Sans MS"/>
                <a:cs typeface="Comic Sans MS"/>
              </a:rPr>
              <a:t>To Remember</a:t>
            </a:r>
            <a:endParaRPr lang="en-US" dirty="0"/>
          </a:p>
        </p:txBody>
      </p:sp>
      <p:sp>
        <p:nvSpPr>
          <p:cNvPr id="3" name="Content Placeholder 2"/>
          <p:cNvSpPr>
            <a:spLocks noGrp="1"/>
          </p:cNvSpPr>
          <p:nvPr>
            <p:ph idx="1"/>
          </p:nvPr>
        </p:nvSpPr>
        <p:spPr>
          <a:xfrm>
            <a:off x="228600" y="1143000"/>
            <a:ext cx="8915400" cy="5334000"/>
          </a:xfrm>
        </p:spPr>
        <p:txBody>
          <a:bodyPr>
            <a:normAutofit fontScale="62500" lnSpcReduction="20000"/>
          </a:bodyPr>
          <a:lstStyle/>
          <a:p>
            <a:r>
              <a:rPr lang="en-US" sz="3840" dirty="0" smtClean="0">
                <a:latin typeface="Comic Sans MS"/>
                <a:cs typeface="Comic Sans MS"/>
              </a:rPr>
              <a:t>RBCs are little packets of hemoglobin without organelles, about 5 </a:t>
            </a:r>
            <a:r>
              <a:rPr lang="en-US" sz="3840" dirty="0">
                <a:latin typeface="Comic Sans MS"/>
                <a:cs typeface="Comic Sans MS"/>
              </a:rPr>
              <a:t>b</a:t>
            </a:r>
            <a:r>
              <a:rPr lang="en-US" sz="3840" dirty="0" smtClean="0">
                <a:latin typeface="Comic Sans MS"/>
                <a:cs typeface="Comic Sans MS"/>
              </a:rPr>
              <a:t>illion/mL, use glycolysis (no mitochondria).</a:t>
            </a:r>
          </a:p>
          <a:p>
            <a:r>
              <a:rPr lang="en-US" sz="3840" dirty="0" smtClean="0">
                <a:latin typeface="Comic Sans MS"/>
                <a:cs typeface="Comic Sans MS"/>
              </a:rPr>
              <a:t>Very little O</a:t>
            </a:r>
            <a:r>
              <a:rPr lang="en-US" sz="3840" baseline="-25000" dirty="0" smtClean="0">
                <a:latin typeface="Comic Sans MS"/>
                <a:cs typeface="Comic Sans MS"/>
              </a:rPr>
              <a:t>2</a:t>
            </a:r>
            <a:r>
              <a:rPr lang="en-US" sz="3840" dirty="0" smtClean="0">
                <a:latin typeface="Comic Sans MS"/>
                <a:cs typeface="Comic Sans MS"/>
              </a:rPr>
              <a:t> can be carried in blood in simple solution (≈ 3 ml/L). Blood carries (when saturated) ≈ 200 ml/L.</a:t>
            </a:r>
          </a:p>
          <a:p>
            <a:r>
              <a:rPr lang="en-US" sz="3840" dirty="0" smtClean="0">
                <a:latin typeface="Comic Sans MS"/>
                <a:cs typeface="Comic Sans MS"/>
              </a:rPr>
              <a:t>Each mole of </a:t>
            </a:r>
            <a:r>
              <a:rPr lang="en-US" sz="3840" dirty="0" err="1" smtClean="0">
                <a:latin typeface="Comic Sans MS"/>
                <a:cs typeface="Comic Sans MS"/>
              </a:rPr>
              <a:t>Hb</a:t>
            </a:r>
            <a:r>
              <a:rPr lang="en-US" sz="3840" dirty="0" smtClean="0">
                <a:latin typeface="Comic Sans MS"/>
                <a:cs typeface="Comic Sans MS"/>
              </a:rPr>
              <a:t> can carry 4 moles of oxygen.</a:t>
            </a:r>
          </a:p>
          <a:p>
            <a:r>
              <a:rPr lang="en-US" sz="3840" dirty="0" smtClean="0">
                <a:latin typeface="Comic Sans MS"/>
                <a:cs typeface="Comic Sans MS"/>
              </a:rPr>
              <a:t>The [</a:t>
            </a:r>
            <a:r>
              <a:rPr lang="en-US" sz="3840" dirty="0" err="1" smtClean="0">
                <a:latin typeface="Comic Sans MS"/>
                <a:cs typeface="Comic Sans MS"/>
              </a:rPr>
              <a:t>Hb</a:t>
            </a:r>
            <a:r>
              <a:rPr lang="en-US" sz="3840" dirty="0" smtClean="0">
                <a:latin typeface="Comic Sans MS"/>
                <a:cs typeface="Comic Sans MS"/>
              </a:rPr>
              <a:t>] varies among individuals in more or less predictable patterns (males&gt;females&gt;pregnant females)</a:t>
            </a:r>
          </a:p>
          <a:p>
            <a:r>
              <a:rPr lang="en-US" sz="3840" dirty="0" err="1" smtClean="0">
                <a:latin typeface="Comic Sans MS"/>
                <a:cs typeface="Comic Sans MS"/>
              </a:rPr>
              <a:t>RBCs</a:t>
            </a:r>
            <a:r>
              <a:rPr lang="en-US" sz="3840" dirty="0" smtClean="0">
                <a:latin typeface="Comic Sans MS"/>
                <a:cs typeface="Comic Sans MS"/>
              </a:rPr>
              <a:t> are produced by </a:t>
            </a:r>
            <a:r>
              <a:rPr lang="en-US" sz="3840" dirty="0" err="1" smtClean="0">
                <a:latin typeface="Comic Sans MS"/>
                <a:cs typeface="Comic Sans MS"/>
              </a:rPr>
              <a:t>erythropoyesis</a:t>
            </a:r>
            <a:r>
              <a:rPr lang="en-US" sz="3840" dirty="0" smtClean="0">
                <a:latin typeface="Comic Sans MS"/>
                <a:cs typeface="Comic Sans MS"/>
              </a:rPr>
              <a:t> in bone marrow</a:t>
            </a:r>
          </a:p>
          <a:p>
            <a:r>
              <a:rPr lang="en-US" sz="3840" dirty="0" err="1" smtClean="0">
                <a:latin typeface="Comic Sans MS"/>
                <a:cs typeface="Comic Sans MS"/>
              </a:rPr>
              <a:t>Erythropoyesis</a:t>
            </a:r>
            <a:r>
              <a:rPr lang="en-US" sz="3840" dirty="0" smtClean="0">
                <a:latin typeface="Comic Sans MS"/>
                <a:cs typeface="Comic Sans MS"/>
              </a:rPr>
              <a:t> is stimulated by EPO (</a:t>
            </a:r>
            <a:r>
              <a:rPr lang="en-US" sz="3840" dirty="0" err="1" smtClean="0">
                <a:latin typeface="Comic Sans MS"/>
                <a:cs typeface="Comic Sans MS"/>
              </a:rPr>
              <a:t>erithopoyetin</a:t>
            </a:r>
            <a:r>
              <a:rPr lang="en-US" sz="3840" dirty="0">
                <a:latin typeface="Comic Sans MS"/>
                <a:cs typeface="Comic Sans MS"/>
              </a:rPr>
              <a:t>)</a:t>
            </a:r>
            <a:r>
              <a:rPr lang="en-US" sz="3840" dirty="0" smtClean="0">
                <a:latin typeface="Comic Sans MS"/>
                <a:cs typeface="Comic Sans MS"/>
              </a:rPr>
              <a:t> which is secreted by kidney in response to low oxygen levels)</a:t>
            </a:r>
          </a:p>
          <a:p>
            <a:r>
              <a:rPr lang="en-US" sz="3840" dirty="0" smtClean="0">
                <a:latin typeface="Comic Sans MS"/>
                <a:cs typeface="Comic Sans MS"/>
              </a:rPr>
              <a:t>The average lifespan of a RBC is ≈ 120 days</a:t>
            </a:r>
          </a:p>
          <a:p>
            <a:r>
              <a:rPr lang="en-US" sz="3840" dirty="0" err="1" smtClean="0">
                <a:latin typeface="Comic Sans MS"/>
                <a:cs typeface="Comic Sans MS"/>
              </a:rPr>
              <a:t>RBCs</a:t>
            </a:r>
            <a:r>
              <a:rPr lang="en-US" sz="3840" dirty="0" smtClean="0">
                <a:latin typeface="Comic Sans MS"/>
                <a:cs typeface="Comic Sans MS"/>
              </a:rPr>
              <a:t> are degraded in the spleen.</a:t>
            </a:r>
          </a:p>
          <a:p>
            <a:r>
              <a:rPr lang="en-US" sz="3840" dirty="0" smtClean="0">
                <a:latin typeface="Comic Sans MS"/>
                <a:cs typeface="Comic Sans MS"/>
              </a:rPr>
              <a:t>The catabolism of </a:t>
            </a:r>
            <a:r>
              <a:rPr lang="en-US" sz="3840" dirty="0" err="1" smtClean="0">
                <a:latin typeface="Comic Sans MS"/>
                <a:cs typeface="Comic Sans MS"/>
              </a:rPr>
              <a:t>Hb</a:t>
            </a:r>
            <a:r>
              <a:rPr lang="en-US" sz="3840" dirty="0" smtClean="0">
                <a:latin typeface="Comic Sans MS"/>
                <a:cs typeface="Comic Sans MS"/>
              </a:rPr>
              <a:t> produces </a:t>
            </a:r>
            <a:r>
              <a:rPr lang="en-US" sz="3840" dirty="0" err="1" smtClean="0">
                <a:latin typeface="Comic Sans MS"/>
                <a:cs typeface="Comic Sans MS"/>
              </a:rPr>
              <a:t>bilirubin</a:t>
            </a:r>
            <a:endParaRPr lang="en-US" sz="3840" dirty="0" smtClean="0">
              <a:latin typeface="Comic Sans MS"/>
              <a:cs typeface="Comic Sans MS"/>
            </a:endParaRPr>
          </a:p>
          <a:p>
            <a:pPr marL="0" indent="0">
              <a:buNone/>
            </a:pPr>
            <a:endParaRPr lang="en-US" sz="3840" dirty="0" smtClean="0">
              <a:latin typeface="Comic Sans MS"/>
              <a:cs typeface="Comic Sans MS"/>
            </a:endParaRPr>
          </a:p>
          <a:p>
            <a:pPr>
              <a:buNone/>
            </a:pPr>
            <a:endParaRPr lang="en-US" dirty="0" smtClean="0">
              <a:latin typeface="Comic Sans MS"/>
              <a:cs typeface="Comic Sans MS"/>
            </a:endParaRPr>
          </a:p>
          <a:p>
            <a:pPr>
              <a:buNone/>
            </a:pPr>
            <a:endParaRPr lang="en-US" dirty="0" smtClean="0">
              <a:latin typeface="Comic Sans MS"/>
              <a:cs typeface="Comic Sans MS"/>
            </a:endParaRPr>
          </a:p>
          <a:p>
            <a:pPr>
              <a:buNone/>
            </a:pPr>
            <a:endParaRPr lang="en-US" dirty="0" smtClean="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jpg"/>
          <p:cNvPicPr>
            <a:picLocks noChangeAspect="1"/>
          </p:cNvPicPr>
          <p:nvPr/>
        </p:nvPicPr>
        <p:blipFill>
          <a:blip r:embed="rId2"/>
          <a:stretch>
            <a:fillRect/>
          </a:stretch>
        </p:blipFill>
        <p:spPr>
          <a:xfrm>
            <a:off x="-381000" y="0"/>
            <a:ext cx="6256020" cy="6094476"/>
          </a:xfrm>
          <a:prstGeom prst="rect">
            <a:avLst/>
          </a:prstGeom>
        </p:spPr>
      </p:pic>
      <p:sp>
        <p:nvSpPr>
          <p:cNvPr id="6" name="Title 1"/>
          <p:cNvSpPr>
            <a:spLocks noGrp="1"/>
          </p:cNvSpPr>
          <p:nvPr>
            <p:ph type="title"/>
          </p:nvPr>
        </p:nvSpPr>
        <p:spPr>
          <a:xfrm>
            <a:off x="5029200" y="2286000"/>
            <a:ext cx="4572000" cy="1143000"/>
          </a:xfrm>
        </p:spPr>
        <p:txBody>
          <a:bodyPr>
            <a:normAutofit fontScale="90000"/>
          </a:bodyPr>
          <a:lstStyle/>
          <a:p>
            <a:pPr algn="l"/>
            <a:r>
              <a:rPr lang="en-US" dirty="0" smtClean="0">
                <a:latin typeface="Comic Sans MS"/>
                <a:cs typeface="Comic Sans MS"/>
              </a:rPr>
              <a:t>This diagram has three themes:</a:t>
            </a:r>
            <a:br>
              <a:rPr lang="en-US" dirty="0" smtClean="0">
                <a:latin typeface="Comic Sans MS"/>
                <a:cs typeface="Comic Sans MS"/>
              </a:rPr>
            </a:br>
            <a:r>
              <a:rPr lang="en-US" dirty="0" smtClean="0">
                <a:latin typeface="Comic Sans MS"/>
                <a:cs typeface="Comic Sans MS"/>
              </a:rPr>
              <a:t/>
            </a:r>
            <a:br>
              <a:rPr lang="en-US" dirty="0" smtClean="0">
                <a:latin typeface="Comic Sans MS"/>
                <a:cs typeface="Comic Sans MS"/>
              </a:rPr>
            </a:br>
            <a:r>
              <a:rPr lang="en-US" dirty="0" smtClean="0">
                <a:latin typeface="Comic Sans MS"/>
                <a:cs typeface="Comic Sans MS"/>
              </a:rPr>
              <a:t>1) Iron</a:t>
            </a:r>
            <a:br>
              <a:rPr lang="en-US" dirty="0" smtClean="0">
                <a:latin typeface="Comic Sans MS"/>
                <a:cs typeface="Comic Sans MS"/>
              </a:rPr>
            </a:br>
            <a:r>
              <a:rPr lang="en-US" dirty="0" smtClean="0">
                <a:latin typeface="Comic Sans MS"/>
                <a:cs typeface="Comic Sans MS"/>
              </a:rPr>
              <a:t/>
            </a:r>
            <a:br>
              <a:rPr lang="en-US" dirty="0" smtClean="0">
                <a:latin typeface="Comic Sans MS"/>
                <a:cs typeface="Comic Sans MS"/>
              </a:rPr>
            </a:br>
            <a:r>
              <a:rPr lang="en-US" dirty="0" smtClean="0">
                <a:latin typeface="Comic Sans MS"/>
                <a:cs typeface="Comic Sans MS"/>
              </a:rPr>
              <a:t>2) EPO</a:t>
            </a:r>
            <a:br>
              <a:rPr lang="en-US" dirty="0" smtClean="0">
                <a:latin typeface="Comic Sans MS"/>
                <a:cs typeface="Comic Sans MS"/>
              </a:rPr>
            </a:br>
            <a:r>
              <a:rPr lang="en-US" dirty="0" smtClean="0">
                <a:latin typeface="Comic Sans MS"/>
                <a:cs typeface="Comic Sans MS"/>
              </a:rPr>
              <a:t/>
            </a:r>
            <a:br>
              <a:rPr lang="en-US" dirty="0" smtClean="0">
                <a:latin typeface="Comic Sans MS"/>
                <a:cs typeface="Comic Sans MS"/>
              </a:rPr>
            </a:br>
            <a:r>
              <a:rPr lang="en-US" dirty="0" smtClean="0">
                <a:latin typeface="Comic Sans MS"/>
                <a:cs typeface="Comic Sans MS"/>
              </a:rPr>
              <a:t>3) </a:t>
            </a:r>
            <a:r>
              <a:rPr lang="en-US" dirty="0" err="1" smtClean="0">
                <a:latin typeface="Comic Sans MS"/>
                <a:cs typeface="Comic Sans MS"/>
              </a:rPr>
              <a:t>Bilirubin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jpg"/>
          <p:cNvPicPr>
            <a:picLocks noChangeAspect="1"/>
          </p:cNvPicPr>
          <p:nvPr/>
        </p:nvPicPr>
        <p:blipFill>
          <a:blip r:embed="rId2"/>
          <a:stretch>
            <a:fillRect/>
          </a:stretch>
        </p:blipFill>
        <p:spPr>
          <a:xfrm>
            <a:off x="-381000" y="0"/>
            <a:ext cx="6256020" cy="6094476"/>
          </a:xfrm>
          <a:prstGeom prst="rect">
            <a:avLst/>
          </a:prstGeom>
        </p:spPr>
      </p:pic>
      <p:sp>
        <p:nvSpPr>
          <p:cNvPr id="5" name="TextBox 4"/>
          <p:cNvSpPr txBox="1"/>
          <p:nvPr/>
        </p:nvSpPr>
        <p:spPr>
          <a:xfrm>
            <a:off x="5410200" y="228600"/>
            <a:ext cx="3733800" cy="5078314"/>
          </a:xfrm>
          <a:prstGeom prst="rect">
            <a:avLst/>
          </a:prstGeom>
          <a:noFill/>
        </p:spPr>
        <p:txBody>
          <a:bodyPr wrap="square" rtlCol="0">
            <a:spAutoFit/>
          </a:bodyPr>
          <a:lstStyle/>
          <a:p>
            <a:r>
              <a:rPr lang="en-US" dirty="0" smtClean="0">
                <a:latin typeface="Comic Sans MS"/>
                <a:cs typeface="Comic Sans MS"/>
              </a:rPr>
              <a:t>-Free iron is toxic and hence is stored </a:t>
            </a:r>
            <a:r>
              <a:rPr lang="en-US" dirty="0" err="1" smtClean="0">
                <a:latin typeface="Comic Sans MS"/>
                <a:cs typeface="Comic Sans MS"/>
              </a:rPr>
              <a:t>complexed</a:t>
            </a:r>
            <a:r>
              <a:rPr lang="en-US" dirty="0" smtClean="0">
                <a:latin typeface="Comic Sans MS"/>
                <a:cs typeface="Comic Sans MS"/>
              </a:rPr>
              <a:t> in the huge protein (450 </a:t>
            </a:r>
            <a:r>
              <a:rPr lang="en-US" dirty="0" err="1" smtClean="0">
                <a:latin typeface="Comic Sans MS"/>
                <a:cs typeface="Comic Sans MS"/>
              </a:rPr>
              <a:t>kDa</a:t>
            </a:r>
            <a:r>
              <a:rPr lang="en-US" dirty="0" smtClean="0">
                <a:latin typeface="Comic Sans MS"/>
                <a:cs typeface="Comic Sans MS"/>
              </a:rPr>
              <a:t>) </a:t>
            </a:r>
            <a:r>
              <a:rPr lang="en-US" dirty="0" err="1" smtClean="0">
                <a:solidFill>
                  <a:srgbClr val="0000FF"/>
                </a:solidFill>
                <a:latin typeface="Comic Sans MS"/>
                <a:cs typeface="Comic Sans MS"/>
              </a:rPr>
              <a:t>ferritin</a:t>
            </a:r>
            <a:r>
              <a:rPr lang="en-US" dirty="0" smtClean="0">
                <a:latin typeface="Comic Sans MS"/>
                <a:cs typeface="Comic Sans MS"/>
              </a:rPr>
              <a:t> in the liver (1 </a:t>
            </a:r>
            <a:r>
              <a:rPr lang="en-US" dirty="0" err="1" smtClean="0">
                <a:latin typeface="Comic Sans MS"/>
                <a:cs typeface="Comic Sans MS"/>
              </a:rPr>
              <a:t>ferritin</a:t>
            </a:r>
            <a:r>
              <a:rPr lang="en-US" dirty="0" smtClean="0">
                <a:latin typeface="Comic Sans MS"/>
                <a:cs typeface="Comic Sans MS"/>
              </a:rPr>
              <a:t> molecule can bind 4500 Fe</a:t>
            </a:r>
            <a:r>
              <a:rPr lang="en-US" baseline="30000" dirty="0" smtClean="0">
                <a:latin typeface="Comic Sans MS"/>
                <a:cs typeface="Comic Sans MS"/>
              </a:rPr>
              <a:t>3+ </a:t>
            </a:r>
            <a:r>
              <a:rPr lang="en-US" dirty="0" smtClean="0">
                <a:latin typeface="Comic Sans MS"/>
                <a:cs typeface="Comic Sans MS"/>
              </a:rPr>
              <a:t>ions).</a:t>
            </a:r>
          </a:p>
          <a:p>
            <a:endParaRPr lang="en-US" dirty="0" smtClean="0">
              <a:latin typeface="Comic Sans MS"/>
              <a:cs typeface="Comic Sans MS"/>
            </a:endParaRPr>
          </a:p>
          <a:p>
            <a:endParaRPr lang="en-US" dirty="0" smtClean="0">
              <a:latin typeface="Comic Sans MS"/>
              <a:cs typeface="Comic Sans MS"/>
            </a:endParaRPr>
          </a:p>
          <a:p>
            <a:endParaRPr lang="en-US" dirty="0" smtClean="0">
              <a:latin typeface="Comic Sans MS"/>
              <a:cs typeface="Comic Sans MS"/>
            </a:endParaRPr>
          </a:p>
          <a:p>
            <a:endParaRPr lang="en-US" dirty="0" smtClean="0">
              <a:latin typeface="Comic Sans MS"/>
              <a:cs typeface="Comic Sans MS"/>
            </a:endParaRPr>
          </a:p>
          <a:p>
            <a:endParaRPr lang="en-US" dirty="0" smtClean="0">
              <a:latin typeface="Comic Sans MS"/>
              <a:cs typeface="Comic Sans MS"/>
            </a:endParaRPr>
          </a:p>
          <a:p>
            <a:endParaRPr lang="en-US" dirty="0" smtClean="0">
              <a:latin typeface="Comic Sans MS"/>
              <a:cs typeface="Comic Sans MS"/>
            </a:endParaRPr>
          </a:p>
          <a:p>
            <a:endParaRPr lang="en-US" dirty="0" smtClean="0">
              <a:latin typeface="Comic Sans MS"/>
              <a:cs typeface="Comic Sans MS"/>
            </a:endParaRPr>
          </a:p>
          <a:p>
            <a:endParaRPr lang="en-US" dirty="0" smtClean="0">
              <a:latin typeface="Comic Sans MS"/>
              <a:cs typeface="Comic Sans MS"/>
            </a:endParaRPr>
          </a:p>
          <a:p>
            <a:endParaRPr lang="en-US" dirty="0" smtClean="0">
              <a:latin typeface="Comic Sans MS"/>
              <a:cs typeface="Comic Sans MS"/>
            </a:endParaRPr>
          </a:p>
          <a:p>
            <a:endParaRPr lang="en-US" dirty="0" smtClean="0">
              <a:latin typeface="Comic Sans MS"/>
              <a:cs typeface="Comic Sans MS"/>
            </a:endParaRPr>
          </a:p>
          <a:p>
            <a:r>
              <a:rPr lang="en-US" dirty="0" smtClean="0">
                <a:latin typeface="Comic Sans MS"/>
                <a:cs typeface="Comic Sans MS"/>
              </a:rPr>
              <a:t>-Iron is transported in blood </a:t>
            </a:r>
            <a:r>
              <a:rPr lang="en-US" dirty="0" err="1" smtClean="0">
                <a:latin typeface="Comic Sans MS"/>
                <a:cs typeface="Comic Sans MS"/>
              </a:rPr>
              <a:t>complexed</a:t>
            </a:r>
            <a:r>
              <a:rPr lang="en-US" dirty="0" smtClean="0">
                <a:latin typeface="Comic Sans MS"/>
                <a:cs typeface="Comic Sans MS"/>
              </a:rPr>
              <a:t> with the protein </a:t>
            </a:r>
            <a:r>
              <a:rPr lang="en-US" dirty="0" err="1" smtClean="0">
                <a:solidFill>
                  <a:srgbClr val="0000FF"/>
                </a:solidFill>
                <a:latin typeface="Comic Sans MS"/>
                <a:cs typeface="Comic Sans MS"/>
              </a:rPr>
              <a:t>transferrin</a:t>
            </a:r>
            <a:r>
              <a:rPr lang="en-US" dirty="0" smtClean="0">
                <a:latin typeface="Comic Sans MS"/>
                <a:cs typeface="Comic Sans MS"/>
              </a:rPr>
              <a:t>. </a:t>
            </a:r>
          </a:p>
        </p:txBody>
      </p:sp>
      <p:sp>
        <p:nvSpPr>
          <p:cNvPr id="7" name="TextBox 6"/>
          <p:cNvSpPr txBox="1"/>
          <p:nvPr/>
        </p:nvSpPr>
        <p:spPr>
          <a:xfrm>
            <a:off x="7772400" y="5860912"/>
            <a:ext cx="184666" cy="369332"/>
          </a:xfrm>
          <a:prstGeom prst="rect">
            <a:avLst/>
          </a:prstGeom>
          <a:noFill/>
        </p:spPr>
        <p:txBody>
          <a:bodyPr wrap="none" rtlCol="0">
            <a:spAutoFit/>
          </a:bodyPr>
          <a:lstStyle/>
          <a:p>
            <a:endParaRPr lang="en-US" dirty="0"/>
          </a:p>
        </p:txBody>
      </p:sp>
      <p:pic>
        <p:nvPicPr>
          <p:cNvPr id="8" name="Picture 7" descr="200px-Ferritin.png"/>
          <p:cNvPicPr>
            <a:picLocks noChangeAspect="1"/>
          </p:cNvPicPr>
          <p:nvPr/>
        </p:nvPicPr>
        <p:blipFill>
          <a:blip r:embed="rId3"/>
          <a:stretch>
            <a:fillRect/>
          </a:stretch>
        </p:blipFill>
        <p:spPr>
          <a:xfrm>
            <a:off x="6248400" y="1981200"/>
            <a:ext cx="1854200" cy="1854200"/>
          </a:xfrm>
          <a:prstGeom prst="rect">
            <a:avLst/>
          </a:prstGeom>
        </p:spPr>
      </p:pic>
      <p:pic>
        <p:nvPicPr>
          <p:cNvPr id="9" name="Picture 8" descr="250px-PBB_Protein_TF_image.jpg"/>
          <p:cNvPicPr>
            <a:picLocks noChangeAspect="1"/>
          </p:cNvPicPr>
          <p:nvPr/>
        </p:nvPicPr>
        <p:blipFill>
          <a:blip r:embed="rId4"/>
          <a:stretch>
            <a:fillRect/>
          </a:stretch>
        </p:blipFill>
        <p:spPr>
          <a:xfrm>
            <a:off x="6781800" y="5047338"/>
            <a:ext cx="1721624" cy="1721624"/>
          </a:xfrm>
          <a:prstGeom prst="rect">
            <a:avLst/>
          </a:prstGeom>
        </p:spPr>
      </p:pic>
      <p:sp>
        <p:nvSpPr>
          <p:cNvPr id="11" name="TextBox 10"/>
          <p:cNvSpPr txBox="1"/>
          <p:nvPr/>
        </p:nvSpPr>
        <p:spPr>
          <a:xfrm>
            <a:off x="1038635" y="6230244"/>
            <a:ext cx="4715354" cy="461665"/>
          </a:xfrm>
          <a:prstGeom prst="rect">
            <a:avLst/>
          </a:prstGeom>
          <a:noFill/>
        </p:spPr>
        <p:txBody>
          <a:bodyPr wrap="none" rtlCol="0">
            <a:spAutoFit/>
          </a:bodyPr>
          <a:lstStyle/>
          <a:p>
            <a:r>
              <a:rPr lang="en-US" sz="2400" dirty="0" smtClean="0">
                <a:latin typeface="Comic Sans MS"/>
                <a:cs typeface="Comic Sans MS"/>
              </a:rPr>
              <a:t>Iron. A most important mineral!</a:t>
            </a:r>
            <a:endParaRPr lang="en-US" sz="240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0"/>
            <a:ext cx="8229600" cy="1143000"/>
          </a:xfrm>
        </p:spPr>
        <p:txBody>
          <a:bodyPr>
            <a:noAutofit/>
          </a:bodyPr>
          <a:lstStyle/>
          <a:p>
            <a:r>
              <a:rPr lang="en-US" sz="3200" dirty="0" smtClean="0">
                <a:latin typeface="Comic Sans MS"/>
                <a:cs typeface="Comic Sans MS"/>
              </a:rPr>
              <a:t>To Remember about iron</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-It is really reactive (you don’t want it floating around…)</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 It is absorbed in the intestine and transported in blood bound to </a:t>
            </a:r>
            <a:r>
              <a:rPr lang="en-US" sz="3200" dirty="0" err="1" smtClean="0">
                <a:latin typeface="Comic Sans MS"/>
                <a:cs typeface="Comic Sans MS"/>
              </a:rPr>
              <a:t>transferrin</a:t>
            </a: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-It is stored in liver bound to </a:t>
            </a:r>
            <a:r>
              <a:rPr lang="en-US" sz="3200" dirty="0" err="1" smtClean="0">
                <a:latin typeface="Comic Sans MS"/>
                <a:cs typeface="Comic Sans MS"/>
              </a:rPr>
              <a:t>ferritin</a:t>
            </a:r>
            <a:r>
              <a:rPr lang="en-US" sz="3200" dirty="0" smtClean="0">
                <a:latin typeface="Comic Sans MS"/>
                <a:cs typeface="Comic Sans MS"/>
              </a:rPr>
              <a:t> (a humongous protein).</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jpg"/>
          <p:cNvPicPr>
            <a:picLocks noChangeAspect="1"/>
          </p:cNvPicPr>
          <p:nvPr/>
        </p:nvPicPr>
        <p:blipFill>
          <a:blip r:embed="rId2"/>
          <a:stretch>
            <a:fillRect/>
          </a:stretch>
        </p:blipFill>
        <p:spPr>
          <a:xfrm>
            <a:off x="1066800" y="1"/>
            <a:ext cx="7039782" cy="6858000"/>
          </a:xfrm>
          <a:prstGeom prst="rect">
            <a:avLst/>
          </a:prstGeom>
        </p:spPr>
      </p:pic>
      <p:sp>
        <p:nvSpPr>
          <p:cNvPr id="5" name="Rectangle 4"/>
          <p:cNvSpPr/>
          <p:nvPr/>
        </p:nvSpPr>
        <p:spPr>
          <a:xfrm>
            <a:off x="609600" y="1295400"/>
            <a:ext cx="3505200" cy="3200400"/>
          </a:xfrm>
          <a:prstGeom prst="rect">
            <a:avLst/>
          </a:prstGeom>
          <a:gradFill>
            <a:gsLst>
              <a:gs pos="99000">
                <a:schemeClr val="bg1">
                  <a:alpha val="0"/>
                </a:schemeClr>
              </a:gs>
              <a:gs pos="100000">
                <a:schemeClr val="accent1">
                  <a:tint val="50000"/>
                  <a:shade val="100000"/>
                  <a:satMod val="350000"/>
                </a:schemeClr>
              </a:gs>
            </a:gsLst>
          </a:gra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066800" y="6248400"/>
            <a:ext cx="7840608" cy="461665"/>
          </a:xfrm>
          <a:prstGeom prst="rect">
            <a:avLst/>
          </a:prstGeom>
          <a:noFill/>
        </p:spPr>
        <p:txBody>
          <a:bodyPr wrap="none" rtlCol="0">
            <a:spAutoFit/>
          </a:bodyPr>
          <a:lstStyle/>
          <a:p>
            <a:r>
              <a:rPr lang="en-US" sz="2400" dirty="0" smtClean="0">
                <a:latin typeface="Comic Sans MS"/>
                <a:cs typeface="Comic Sans MS"/>
              </a:rPr>
              <a:t>Lets talk about EPO (why has it been in the media??)</a:t>
            </a:r>
            <a:endParaRPr lang="en-US" sz="2400" dirty="0">
              <a:latin typeface="Comic Sans MS"/>
              <a:cs typeface="Comic Sans MS"/>
            </a:endParaRPr>
          </a:p>
        </p:txBody>
      </p:sp>
      <p:sp>
        <p:nvSpPr>
          <p:cNvPr id="7" name="Title 1"/>
          <p:cNvSpPr>
            <a:spLocks noGrp="1"/>
          </p:cNvSpPr>
          <p:nvPr>
            <p:ph type="title"/>
          </p:nvPr>
        </p:nvSpPr>
        <p:spPr>
          <a:xfrm>
            <a:off x="4419600" y="1295400"/>
            <a:ext cx="8229600" cy="1143000"/>
          </a:xfrm>
        </p:spPr>
        <p:txBody>
          <a:bodyPr/>
          <a:lstStyle/>
          <a:p>
            <a:r>
              <a:rPr lang="en-US" dirty="0" smtClean="0">
                <a:latin typeface="Comic Sans MS"/>
                <a:cs typeface="Comic Sans MS"/>
              </a:rPr>
              <a:t>EPO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2.png"/>
          <p:cNvPicPr>
            <a:picLocks noChangeAspect="1"/>
          </p:cNvPicPr>
          <p:nvPr/>
        </p:nvPicPr>
        <p:blipFill>
          <a:blip r:embed="rId2"/>
          <a:stretch>
            <a:fillRect/>
          </a:stretch>
        </p:blipFill>
        <p:spPr>
          <a:xfrm>
            <a:off x="0" y="-228600"/>
            <a:ext cx="8686800" cy="2468634"/>
          </a:xfrm>
          <a:prstGeom prst="rect">
            <a:avLst/>
          </a:prstGeom>
        </p:spPr>
      </p:pic>
      <p:sp>
        <p:nvSpPr>
          <p:cNvPr id="5" name="TextBox 4"/>
          <p:cNvSpPr txBox="1"/>
          <p:nvPr/>
        </p:nvSpPr>
        <p:spPr>
          <a:xfrm>
            <a:off x="381000" y="2369962"/>
            <a:ext cx="2971800" cy="4801315"/>
          </a:xfrm>
          <a:prstGeom prst="rect">
            <a:avLst/>
          </a:prstGeom>
          <a:noFill/>
        </p:spPr>
        <p:txBody>
          <a:bodyPr wrap="square" rtlCol="0">
            <a:spAutoFit/>
          </a:bodyPr>
          <a:lstStyle/>
          <a:p>
            <a:r>
              <a:rPr lang="en-US" dirty="0" smtClean="0">
                <a:latin typeface="Comic Sans MS"/>
                <a:cs typeface="Comic Sans MS"/>
              </a:rPr>
              <a:t>Summary:</a:t>
            </a:r>
          </a:p>
          <a:p>
            <a:r>
              <a:rPr lang="en-US" dirty="0" smtClean="0">
                <a:latin typeface="Comic Sans MS"/>
                <a:cs typeface="Comic Sans MS"/>
              </a:rPr>
              <a:t>-</a:t>
            </a:r>
            <a:r>
              <a:rPr lang="en-US" dirty="0" err="1" smtClean="0">
                <a:latin typeface="Comic Sans MS"/>
                <a:cs typeface="Comic Sans MS"/>
              </a:rPr>
              <a:t>rHuEPO</a:t>
            </a:r>
            <a:r>
              <a:rPr lang="en-US" dirty="0" smtClean="0">
                <a:latin typeface="Comic Sans MS"/>
                <a:cs typeface="Comic Sans MS"/>
              </a:rPr>
              <a:t> greatly increased O</a:t>
            </a:r>
            <a:r>
              <a:rPr lang="en-US" baseline="-25000" dirty="0" smtClean="0">
                <a:latin typeface="Comic Sans MS"/>
                <a:cs typeface="Comic Sans MS"/>
              </a:rPr>
              <a:t>2</a:t>
            </a:r>
            <a:r>
              <a:rPr lang="en-US" dirty="0" smtClean="0">
                <a:latin typeface="Comic Sans MS"/>
                <a:cs typeface="Comic Sans MS"/>
              </a:rPr>
              <a:t> carrying capacity and performance in cyclists.</a:t>
            </a:r>
          </a:p>
          <a:p>
            <a:endParaRPr lang="en-US" dirty="0" smtClean="0">
              <a:latin typeface="Comic Sans MS"/>
              <a:cs typeface="Comic Sans MS"/>
            </a:endParaRPr>
          </a:p>
          <a:p>
            <a:r>
              <a:rPr lang="en-US" dirty="0" smtClean="0">
                <a:latin typeface="Comic Sans MS"/>
                <a:cs typeface="Comic Sans MS"/>
              </a:rPr>
              <a:t>-Available tests are not very good (1 lab found 16/18 positives, the other 0/18).</a:t>
            </a:r>
          </a:p>
          <a:p>
            <a:endParaRPr lang="en-US" dirty="0" smtClean="0">
              <a:latin typeface="Comic Sans MS"/>
              <a:cs typeface="Comic Sans MS"/>
            </a:endParaRPr>
          </a:p>
          <a:p>
            <a:r>
              <a:rPr lang="en-US" dirty="0" smtClean="0">
                <a:latin typeface="Comic Sans MS"/>
                <a:cs typeface="Comic Sans MS"/>
              </a:rPr>
              <a:t>-Hence, performance is increased at little risk of detection (oh my!).</a:t>
            </a:r>
          </a:p>
          <a:p>
            <a:endParaRPr lang="en-US" dirty="0" smtClean="0">
              <a:latin typeface="Comic Sans MS"/>
              <a:cs typeface="Comic Sans MS"/>
            </a:endParaRPr>
          </a:p>
          <a:p>
            <a:endParaRPr lang="en-US" dirty="0" smtClean="0">
              <a:latin typeface="Comic Sans MS"/>
              <a:cs typeface="Comic Sans MS"/>
            </a:endParaRPr>
          </a:p>
          <a:p>
            <a:endParaRPr lang="en-US" dirty="0" smtClean="0">
              <a:latin typeface="Comic Sans MS"/>
              <a:cs typeface="Comic Sans MS"/>
            </a:endParaRPr>
          </a:p>
          <a:p>
            <a:endParaRPr lang="en-US" dirty="0">
              <a:latin typeface="Comic Sans MS"/>
              <a:cs typeface="Comic Sans MS"/>
            </a:endParaRPr>
          </a:p>
        </p:txBody>
      </p:sp>
      <p:pic>
        <p:nvPicPr>
          <p:cNvPr id="6" name="Picture 5" descr="EPO-s.jpg"/>
          <p:cNvPicPr>
            <a:picLocks noChangeAspect="1"/>
          </p:cNvPicPr>
          <p:nvPr/>
        </p:nvPicPr>
        <p:blipFill>
          <a:blip r:embed="rId3"/>
          <a:stretch>
            <a:fillRect/>
          </a:stretch>
        </p:blipFill>
        <p:spPr>
          <a:xfrm>
            <a:off x="3797300" y="2184400"/>
            <a:ext cx="5346700" cy="467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7782"/>
            <a:ext cx="8229600" cy="1143000"/>
          </a:xfrm>
        </p:spPr>
        <p:txBody>
          <a:bodyPr/>
          <a:lstStyle/>
          <a:p>
            <a:r>
              <a:rPr lang="en-US" dirty="0" smtClean="0"/>
              <a:t>Doping is </a:t>
            </a:r>
            <a:r>
              <a:rPr lang="en-US" dirty="0" err="1" smtClean="0"/>
              <a:t>Cyclism</a:t>
            </a:r>
            <a:endParaRPr lang="en-US" dirty="0"/>
          </a:p>
        </p:txBody>
      </p:sp>
      <p:sp>
        <p:nvSpPr>
          <p:cNvPr id="4" name="Rectangle 3"/>
          <p:cNvSpPr/>
          <p:nvPr/>
        </p:nvSpPr>
        <p:spPr>
          <a:xfrm>
            <a:off x="304800" y="1295400"/>
            <a:ext cx="4572000" cy="4247317"/>
          </a:xfrm>
          <a:prstGeom prst="rect">
            <a:avLst/>
          </a:prstGeom>
        </p:spPr>
        <p:txBody>
          <a:bodyPr>
            <a:spAutoFit/>
          </a:bodyPr>
          <a:lstStyle/>
          <a:p>
            <a:r>
              <a:rPr lang="en-US" dirty="0"/>
              <a:t>"You need never go off-course chasing the peloton in a big race - just follow the trail of empty syringes and dope wrappers." </a:t>
            </a:r>
            <a:endParaRPr lang="en-US" dirty="0" smtClean="0"/>
          </a:p>
          <a:p>
            <a:endParaRPr lang="en-US" dirty="0"/>
          </a:p>
          <a:p>
            <a:r>
              <a:rPr lang="en-US" dirty="0" smtClean="0"/>
              <a:t>Jock Andrews (1960)</a:t>
            </a:r>
          </a:p>
          <a:p>
            <a:endParaRPr lang="en-US" dirty="0"/>
          </a:p>
          <a:p>
            <a:r>
              <a:rPr lang="en-US" dirty="0" smtClean="0">
                <a:solidFill>
                  <a:srgbClr val="FF0000"/>
                </a:solidFill>
              </a:rPr>
              <a:t>Anabolic Steroids (cortisone and Testosterone, </a:t>
            </a:r>
            <a:r>
              <a:rPr lang="en-US" dirty="0" err="1" smtClean="0"/>
              <a:t>stanozolol</a:t>
            </a:r>
            <a:r>
              <a:rPr lang="en-US" dirty="0" smtClean="0"/>
              <a:t>, </a:t>
            </a:r>
            <a:r>
              <a:rPr lang="en-US" dirty="0" err="1" smtClean="0"/>
              <a:t>tetrahydrogestrinone</a:t>
            </a:r>
            <a:r>
              <a:rPr lang="en-US" dirty="0" smtClean="0">
                <a:solidFill>
                  <a:srgbClr val="FF0000"/>
                </a:solidFill>
              </a:rPr>
              <a:t>)</a:t>
            </a:r>
            <a:r>
              <a:rPr lang="en-US" dirty="0" smtClean="0"/>
              <a:t>, </a:t>
            </a:r>
            <a:r>
              <a:rPr lang="en-US" dirty="0" smtClean="0">
                <a:solidFill>
                  <a:srgbClr val="FF0000"/>
                </a:solidFill>
              </a:rPr>
              <a:t>Blood Doping</a:t>
            </a:r>
            <a:r>
              <a:rPr lang="en-US" dirty="0" smtClean="0"/>
              <a:t>, Cannabinoids, </a:t>
            </a:r>
            <a:r>
              <a:rPr lang="en-US" dirty="0" smtClean="0">
                <a:solidFill>
                  <a:srgbClr val="FF0000"/>
                </a:solidFill>
              </a:rPr>
              <a:t>Diuretics</a:t>
            </a:r>
            <a:r>
              <a:rPr lang="en-US" dirty="0" smtClean="0"/>
              <a:t>, Narcotics, </a:t>
            </a:r>
            <a:r>
              <a:rPr lang="en-US" dirty="0" err="1" smtClean="0"/>
              <a:t>Painkilleerrs</a:t>
            </a:r>
            <a:r>
              <a:rPr lang="en-US" dirty="0" smtClean="0"/>
              <a:t>, Sedatives, Stimulants (Pot </a:t>
            </a:r>
            <a:r>
              <a:rPr lang="en-US" dirty="0" err="1" smtClean="0"/>
              <a:t>Belge</a:t>
            </a:r>
            <a:r>
              <a:rPr lang="en-US" dirty="0" smtClean="0"/>
              <a:t>), Beta2-adrenergic </a:t>
            </a:r>
            <a:r>
              <a:rPr lang="en-US" dirty="0" err="1" smtClean="0"/>
              <a:t>agonists,Clenbuterol,Ephedrine</a:t>
            </a:r>
            <a:r>
              <a:rPr lang="en-US" dirty="0" smtClean="0"/>
              <a:t>, </a:t>
            </a:r>
            <a:r>
              <a:rPr lang="en-US" dirty="0" smtClean="0">
                <a:solidFill>
                  <a:srgbClr val="FF0000"/>
                </a:solidFill>
              </a:rPr>
              <a:t>EPO</a:t>
            </a:r>
            <a:endParaRPr lang="en-US" dirty="0">
              <a:solidFill>
                <a:srgbClr val="FF0000"/>
              </a:solidFill>
            </a:endParaRPr>
          </a:p>
          <a:p>
            <a:r>
              <a:rPr lang="en-US" dirty="0" smtClean="0">
                <a:solidFill>
                  <a:srgbClr val="FF0000"/>
                </a:solidFill>
              </a:rPr>
              <a:t>Human Growth Hormone</a:t>
            </a:r>
            <a:r>
              <a:rPr lang="en-US" dirty="0" smtClean="0"/>
              <a:t>, </a:t>
            </a:r>
            <a:r>
              <a:rPr lang="en-US" dirty="0" err="1" smtClean="0">
                <a:solidFill>
                  <a:srgbClr val="FF0000"/>
                </a:solidFill>
              </a:rPr>
              <a:t>Methylhexanamine</a:t>
            </a:r>
            <a:endParaRPr lang="en-US" dirty="0">
              <a:solidFill>
                <a:srgbClr val="FF0000"/>
              </a:solidFill>
            </a:endParaRPr>
          </a:p>
          <a:p>
            <a:r>
              <a:rPr lang="en-US" dirty="0" smtClean="0">
                <a:hlinkClick r:id="rId2" tooltip="Selective androgen receptor modulator"/>
              </a:rPr>
              <a:t>SARMs</a:t>
            </a:r>
            <a:r>
              <a:rPr lang="en-US" dirty="0" smtClean="0"/>
              <a:t> (selective androgen receptor modulators)</a:t>
            </a:r>
            <a:endParaRPr lang="en-US" dirty="0"/>
          </a:p>
        </p:txBody>
      </p:sp>
      <p:pic>
        <p:nvPicPr>
          <p:cNvPr id="5" name="Picture 4"/>
          <p:cNvPicPr>
            <a:picLocks noChangeAspect="1"/>
          </p:cNvPicPr>
          <p:nvPr/>
        </p:nvPicPr>
        <p:blipFill>
          <a:blip r:embed="rId3"/>
          <a:stretch>
            <a:fillRect/>
          </a:stretch>
        </p:blipFill>
        <p:spPr>
          <a:xfrm>
            <a:off x="5419397" y="2057400"/>
            <a:ext cx="3724603" cy="4800600"/>
          </a:xfrm>
          <a:prstGeom prst="rect">
            <a:avLst/>
          </a:prstGeom>
        </p:spPr>
      </p:pic>
      <p:sp>
        <p:nvSpPr>
          <p:cNvPr id="7" name="TextBox 6"/>
          <p:cNvSpPr txBox="1"/>
          <p:nvPr/>
        </p:nvSpPr>
        <p:spPr>
          <a:xfrm>
            <a:off x="1143000" y="5638800"/>
            <a:ext cx="3352800" cy="923330"/>
          </a:xfrm>
          <a:prstGeom prst="rect">
            <a:avLst/>
          </a:prstGeom>
          <a:noFill/>
        </p:spPr>
        <p:txBody>
          <a:bodyPr wrap="square" rtlCol="0">
            <a:spAutoFit/>
          </a:bodyPr>
          <a:lstStyle/>
          <a:p>
            <a:r>
              <a:rPr lang="en-US" dirty="0" smtClean="0"/>
              <a:t>Pot </a:t>
            </a:r>
            <a:r>
              <a:rPr lang="en-US" dirty="0" err="1" smtClean="0"/>
              <a:t>Belge</a:t>
            </a:r>
            <a:r>
              <a:rPr lang="en-US" dirty="0" smtClean="0"/>
              <a:t> = a mixture of cocaine, caffeine, amphetamines (</a:t>
            </a:r>
            <a:r>
              <a:rPr lang="en-US" dirty="0" err="1" smtClean="0"/>
              <a:t>developedin</a:t>
            </a:r>
            <a:r>
              <a:rPr lang="en-US" dirty="0" smtClean="0"/>
              <a:t> Belgium)</a:t>
            </a:r>
            <a:endParaRPr lang="en-US" dirty="0"/>
          </a:p>
        </p:txBody>
      </p:sp>
      <p:pic>
        <p:nvPicPr>
          <p:cNvPr id="8" name="Picture 7"/>
          <p:cNvPicPr>
            <a:picLocks noChangeAspect="1"/>
          </p:cNvPicPr>
          <p:nvPr/>
        </p:nvPicPr>
        <p:blipFill>
          <a:blip r:embed="rId4"/>
          <a:stretch>
            <a:fillRect/>
          </a:stretch>
        </p:blipFill>
        <p:spPr>
          <a:xfrm>
            <a:off x="6202892" y="152400"/>
            <a:ext cx="2941108" cy="1600200"/>
          </a:xfrm>
          <a:prstGeom prst="rect">
            <a:avLst/>
          </a:prstGeom>
        </p:spPr>
      </p:pic>
    </p:spTree>
    <p:extLst>
      <p:ext uri="{BB962C8B-B14F-4D97-AF65-F5344CB8AC3E}">
        <p14:creationId xmlns:p14="http://schemas.microsoft.com/office/powerpoint/2010/main" val="3310874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286000"/>
            <a:ext cx="8229600" cy="1143000"/>
          </a:xfrm>
        </p:spPr>
        <p:txBody>
          <a:bodyPr>
            <a:noAutofit/>
          </a:bodyPr>
          <a:lstStyle/>
          <a:p>
            <a:r>
              <a:rPr lang="en-US" sz="3200" dirty="0" smtClean="0">
                <a:latin typeface="Comic Sans MS"/>
                <a:cs typeface="Comic Sans MS"/>
              </a:rPr>
              <a:t>To Remember about EPO</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-It is secreted by the kidneys</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 It is secreted in response to relative hypoxia</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-It acts by stimulating </a:t>
            </a:r>
            <a:r>
              <a:rPr lang="en-US" sz="3200" dirty="0" err="1" smtClean="0">
                <a:latin typeface="Comic Sans MS"/>
                <a:cs typeface="Comic Sans MS"/>
              </a:rPr>
              <a:t>hemotopoyesis</a:t>
            </a:r>
            <a:r>
              <a:rPr lang="en-US" sz="3200" dirty="0" smtClean="0">
                <a:latin typeface="Comic Sans MS"/>
                <a:cs typeface="Comic Sans MS"/>
              </a:rPr>
              <a:t> in bone marrow</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-There is recombinant EPO in the market (for good and evil….)</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dirty="0" smtClean="0">
                <a:latin typeface="Comic Sans MS"/>
                <a:cs typeface="Comic Sans MS"/>
              </a:rPr>
              <a:t>What is blood for?</a:t>
            </a:r>
            <a:endParaRPr lang="en-US" dirty="0">
              <a:latin typeface="Comic Sans MS"/>
              <a:cs typeface="Comic Sans MS"/>
            </a:endParaRPr>
          </a:p>
        </p:txBody>
      </p:sp>
      <p:sp>
        <p:nvSpPr>
          <p:cNvPr id="6" name="TextBox 5"/>
          <p:cNvSpPr txBox="1"/>
          <p:nvPr/>
        </p:nvSpPr>
        <p:spPr>
          <a:xfrm>
            <a:off x="0" y="838200"/>
            <a:ext cx="4114800" cy="5632312"/>
          </a:xfrm>
          <a:prstGeom prst="rect">
            <a:avLst/>
          </a:prstGeom>
          <a:noFill/>
        </p:spPr>
        <p:txBody>
          <a:bodyPr wrap="square" rtlCol="0">
            <a:spAutoFit/>
          </a:bodyPr>
          <a:lstStyle/>
          <a:p>
            <a:pPr marL="742950" indent="-742950">
              <a:buAutoNum type="arabicParenR"/>
            </a:pPr>
            <a:r>
              <a:rPr lang="en-US" sz="3600" dirty="0" smtClean="0">
                <a:latin typeface="Comic Sans MS"/>
                <a:cs typeface="Comic Sans MS"/>
              </a:rPr>
              <a:t>Blood is a vehicle (the circulatory system is the system of roads) </a:t>
            </a:r>
          </a:p>
          <a:p>
            <a:pPr marL="742950" indent="-742950">
              <a:buAutoNum type="arabicParenR"/>
            </a:pPr>
            <a:endParaRPr lang="en-US" sz="3600" dirty="0" smtClean="0">
              <a:latin typeface="Comic Sans MS"/>
              <a:cs typeface="Comic Sans MS"/>
            </a:endParaRPr>
          </a:p>
          <a:p>
            <a:pPr marL="742950" indent="-742950">
              <a:buAutoNum type="arabicParenR"/>
            </a:pPr>
            <a:endParaRPr lang="en-US" sz="3600" dirty="0" smtClean="0">
              <a:latin typeface="Comic Sans MS"/>
              <a:cs typeface="Comic Sans MS"/>
            </a:endParaRPr>
          </a:p>
          <a:p>
            <a:pPr marL="742950" indent="-742950">
              <a:buAutoNum type="arabicParenR"/>
            </a:pPr>
            <a:r>
              <a:rPr lang="en-US" sz="3600" dirty="0" smtClean="0">
                <a:latin typeface="Comic Sans MS"/>
                <a:cs typeface="Comic Sans MS"/>
              </a:rPr>
              <a:t>Blood provides defense</a:t>
            </a:r>
            <a:endParaRPr lang="en-US" sz="3600" dirty="0">
              <a:latin typeface="Comic Sans MS"/>
              <a:cs typeface="Comic Sans MS"/>
            </a:endParaRPr>
          </a:p>
        </p:txBody>
      </p:sp>
      <p:pic>
        <p:nvPicPr>
          <p:cNvPr id="8" name="Picture 7" descr="blood_car1sheetsmall.jpg"/>
          <p:cNvPicPr>
            <a:picLocks noChangeAspect="1"/>
          </p:cNvPicPr>
          <p:nvPr/>
        </p:nvPicPr>
        <p:blipFill>
          <a:blip r:embed="rId2"/>
          <a:stretch>
            <a:fillRect/>
          </a:stretch>
        </p:blipFill>
        <p:spPr>
          <a:xfrm>
            <a:off x="4800600" y="1371600"/>
            <a:ext cx="3429000" cy="51130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jpg"/>
          <p:cNvPicPr>
            <a:picLocks noChangeAspect="1"/>
          </p:cNvPicPr>
          <p:nvPr/>
        </p:nvPicPr>
        <p:blipFill>
          <a:blip r:embed="rId2"/>
          <a:stretch>
            <a:fillRect/>
          </a:stretch>
        </p:blipFill>
        <p:spPr>
          <a:xfrm>
            <a:off x="1295400" y="0"/>
            <a:ext cx="7039782" cy="6858000"/>
          </a:xfrm>
          <a:prstGeom prst="rect">
            <a:avLst/>
          </a:prstGeom>
        </p:spPr>
      </p:pic>
      <p:sp>
        <p:nvSpPr>
          <p:cNvPr id="5" name="Rectangle 4"/>
          <p:cNvSpPr/>
          <p:nvPr/>
        </p:nvSpPr>
        <p:spPr>
          <a:xfrm>
            <a:off x="4495800" y="0"/>
            <a:ext cx="3276600" cy="2590800"/>
          </a:xfrm>
          <a:prstGeom prst="rect">
            <a:avLst/>
          </a:prstGeom>
          <a:gradFill>
            <a:gsLst>
              <a:gs pos="99000">
                <a:schemeClr val="bg1">
                  <a:alpha val="0"/>
                </a:schemeClr>
              </a:gs>
              <a:gs pos="100000">
                <a:schemeClr val="accent1">
                  <a:tint val="50000"/>
                  <a:shade val="100000"/>
                  <a:satMod val="350000"/>
                </a:schemeClr>
              </a:gs>
            </a:gsLst>
          </a:gra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95400" y="6215390"/>
            <a:ext cx="4205298" cy="523220"/>
          </a:xfrm>
          <a:prstGeom prst="rect">
            <a:avLst/>
          </a:prstGeom>
          <a:noFill/>
        </p:spPr>
        <p:txBody>
          <a:bodyPr wrap="none" rtlCol="0">
            <a:spAutoFit/>
          </a:bodyPr>
          <a:lstStyle/>
          <a:p>
            <a:r>
              <a:rPr lang="en-US" sz="2800" dirty="0" smtClean="0">
                <a:latin typeface="Comic Sans MS"/>
                <a:cs typeface="Comic Sans MS"/>
              </a:rPr>
              <a:t>Lets talk about </a:t>
            </a:r>
            <a:r>
              <a:rPr lang="en-US" sz="2800" dirty="0" err="1" smtClean="0">
                <a:latin typeface="Comic Sans MS"/>
                <a:cs typeface="Comic Sans MS"/>
              </a:rPr>
              <a:t>bilirubin</a:t>
            </a:r>
            <a:endParaRPr lang="en-US" sz="280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lirubin metabolism.jpg"/>
          <p:cNvPicPr>
            <a:picLocks noGrp="1" noChangeAspect="1"/>
          </p:cNvPicPr>
          <p:nvPr>
            <p:ph idx="1"/>
          </p:nvPr>
        </p:nvPicPr>
        <p:blipFill>
          <a:blip r:embed="rId2"/>
          <a:stretch>
            <a:fillRect/>
          </a:stretch>
        </p:blipFill>
        <p:spPr>
          <a:xfrm>
            <a:off x="0" y="1981200"/>
            <a:ext cx="5935254" cy="4876800"/>
          </a:xfrm>
        </p:spPr>
      </p:pic>
      <p:pic>
        <p:nvPicPr>
          <p:cNvPr id="5" name="Picture 4" descr="bilirubin.gif"/>
          <p:cNvPicPr>
            <a:picLocks noChangeAspect="1"/>
          </p:cNvPicPr>
          <p:nvPr/>
        </p:nvPicPr>
        <p:blipFill>
          <a:blip r:embed="rId3"/>
          <a:stretch>
            <a:fillRect/>
          </a:stretch>
        </p:blipFill>
        <p:spPr>
          <a:xfrm>
            <a:off x="228600" y="609600"/>
            <a:ext cx="2981739" cy="1371600"/>
          </a:xfrm>
          <a:prstGeom prst="rect">
            <a:avLst/>
          </a:prstGeom>
        </p:spPr>
      </p:pic>
      <p:sp>
        <p:nvSpPr>
          <p:cNvPr id="6" name="TextBox 5"/>
          <p:cNvSpPr txBox="1"/>
          <p:nvPr/>
        </p:nvSpPr>
        <p:spPr>
          <a:xfrm>
            <a:off x="3429001" y="1"/>
            <a:ext cx="5715000" cy="2862322"/>
          </a:xfrm>
          <a:prstGeom prst="rect">
            <a:avLst/>
          </a:prstGeom>
          <a:noFill/>
        </p:spPr>
        <p:txBody>
          <a:bodyPr wrap="square" rtlCol="0">
            <a:spAutoFit/>
          </a:bodyPr>
          <a:lstStyle/>
          <a:p>
            <a:r>
              <a:rPr lang="en-US" sz="2000" dirty="0" smtClean="0">
                <a:latin typeface="Comic Sans MS"/>
                <a:cs typeface="Comic Sans MS"/>
              </a:rPr>
              <a:t>-</a:t>
            </a:r>
            <a:r>
              <a:rPr lang="en-US" sz="2000" dirty="0" err="1" smtClean="0">
                <a:latin typeface="Comic Sans MS"/>
                <a:cs typeface="Comic Sans MS"/>
              </a:rPr>
              <a:t>Prehepatic</a:t>
            </a:r>
            <a:r>
              <a:rPr lang="en-US" sz="2000" dirty="0" smtClean="0">
                <a:latin typeface="Comic Sans MS"/>
                <a:cs typeface="Comic Sans MS"/>
              </a:rPr>
              <a:t> (excess </a:t>
            </a:r>
            <a:r>
              <a:rPr lang="en-US" sz="2000" dirty="0" err="1" smtClean="0">
                <a:latin typeface="Comic Sans MS"/>
                <a:cs typeface="Comic Sans MS"/>
              </a:rPr>
              <a:t>hemolysis</a:t>
            </a:r>
            <a:r>
              <a:rPr lang="en-US" sz="2000" dirty="0" smtClean="0">
                <a:latin typeface="Comic Sans MS"/>
                <a:cs typeface="Comic Sans MS"/>
              </a:rPr>
              <a:t> overwhelms ability of liver to take it up, </a:t>
            </a:r>
            <a:r>
              <a:rPr lang="en-US" sz="2000" dirty="0" err="1" smtClean="0">
                <a:latin typeface="Comic Sans MS"/>
                <a:cs typeface="Comic Sans MS"/>
              </a:rPr>
              <a:t>Unconjugated</a:t>
            </a:r>
            <a:r>
              <a:rPr lang="en-US" sz="2000" dirty="0" smtClean="0">
                <a:latin typeface="Comic Sans MS"/>
                <a:cs typeface="Comic Sans MS"/>
              </a:rPr>
              <a:t> </a:t>
            </a:r>
            <a:r>
              <a:rPr lang="en-US" sz="2000" dirty="0" err="1" smtClean="0">
                <a:latin typeface="Wingdings"/>
                <a:ea typeface="Wingdings"/>
                <a:cs typeface="Wingdings"/>
              </a:rPr>
              <a:t></a:t>
            </a:r>
            <a:r>
              <a:rPr lang="en-US" sz="2000" dirty="0" smtClean="0">
                <a:latin typeface="Comic Sans MS"/>
                <a:ea typeface="Wingdings"/>
                <a:cs typeface="Comic Sans MS"/>
              </a:rPr>
              <a:t>, malaria</a:t>
            </a:r>
            <a:r>
              <a:rPr lang="en-US" sz="2000" dirty="0" smtClean="0">
                <a:latin typeface="Comic Sans MS"/>
                <a:cs typeface="Comic Sans MS"/>
              </a:rPr>
              <a:t>).</a:t>
            </a:r>
          </a:p>
          <a:p>
            <a:endParaRPr lang="en-US" sz="2000" dirty="0" smtClean="0">
              <a:latin typeface="Comic Sans MS"/>
              <a:cs typeface="Comic Sans MS"/>
            </a:endParaRPr>
          </a:p>
          <a:p>
            <a:r>
              <a:rPr lang="en-US" sz="2000" dirty="0" smtClean="0">
                <a:latin typeface="Comic Sans MS"/>
                <a:cs typeface="Comic Sans MS"/>
              </a:rPr>
              <a:t>-Hepatic (most common. Caused by liver damage (cirrhosis) both uptake and excretion are compromised, un- and conjugated </a:t>
            </a:r>
            <a:r>
              <a:rPr lang="en-US" sz="2000" dirty="0" err="1" smtClean="0">
                <a:latin typeface="Wingdings"/>
                <a:ea typeface="Wingdings"/>
                <a:cs typeface="Wingdings"/>
              </a:rPr>
              <a:t></a:t>
            </a:r>
            <a:r>
              <a:rPr lang="en-US" sz="2000" dirty="0" smtClean="0">
                <a:latin typeface="Comic Sans MS"/>
                <a:cs typeface="Comic Sans MS"/>
              </a:rPr>
              <a:t>)</a:t>
            </a:r>
          </a:p>
          <a:p>
            <a:endParaRPr lang="en-US" sz="2000" dirty="0" smtClean="0">
              <a:latin typeface="Comic Sans MS"/>
              <a:cs typeface="Comic Sans MS"/>
            </a:endParaRPr>
          </a:p>
          <a:p>
            <a:r>
              <a:rPr lang="en-US" sz="2000" dirty="0" smtClean="0">
                <a:latin typeface="Comic Sans MS"/>
                <a:cs typeface="Comic Sans MS"/>
              </a:rPr>
              <a:t> </a:t>
            </a:r>
            <a:endParaRPr lang="en-US" sz="2000" dirty="0">
              <a:latin typeface="Comic Sans MS"/>
              <a:cs typeface="Comic Sans MS"/>
            </a:endParaRPr>
          </a:p>
        </p:txBody>
      </p:sp>
      <p:sp>
        <p:nvSpPr>
          <p:cNvPr id="7" name="Rectangle 6"/>
          <p:cNvSpPr/>
          <p:nvPr/>
        </p:nvSpPr>
        <p:spPr>
          <a:xfrm>
            <a:off x="990600" y="0"/>
            <a:ext cx="1461758" cy="461665"/>
          </a:xfrm>
          <a:prstGeom prst="rect">
            <a:avLst/>
          </a:prstGeom>
        </p:spPr>
        <p:txBody>
          <a:bodyPr wrap="none">
            <a:spAutoFit/>
          </a:bodyPr>
          <a:lstStyle/>
          <a:p>
            <a:r>
              <a:rPr lang="en-US" sz="2400" dirty="0" smtClean="0">
                <a:latin typeface="Comic Sans MS"/>
                <a:cs typeface="Comic Sans MS"/>
              </a:rPr>
              <a:t>Jaundice</a:t>
            </a:r>
            <a:endParaRPr lang="en-US" sz="2400" dirty="0"/>
          </a:p>
        </p:txBody>
      </p:sp>
      <p:sp>
        <p:nvSpPr>
          <p:cNvPr id="8" name="TextBox 7"/>
          <p:cNvSpPr txBox="1"/>
          <p:nvPr/>
        </p:nvSpPr>
        <p:spPr>
          <a:xfrm>
            <a:off x="5935254" y="2209800"/>
            <a:ext cx="3056346" cy="1323439"/>
          </a:xfrm>
          <a:prstGeom prst="rect">
            <a:avLst/>
          </a:prstGeom>
          <a:noFill/>
        </p:spPr>
        <p:txBody>
          <a:bodyPr wrap="square" rtlCol="0">
            <a:spAutoFit/>
          </a:bodyPr>
          <a:lstStyle/>
          <a:p>
            <a:r>
              <a:rPr lang="en-US" sz="2000" dirty="0" smtClean="0">
                <a:latin typeface="Comic Sans MS"/>
                <a:cs typeface="Comic Sans MS"/>
              </a:rPr>
              <a:t>-Post-hepatic (Caused by bile duct obstruction (gallstones,  parasites) conjugated </a:t>
            </a:r>
            <a:r>
              <a:rPr lang="en-US" sz="2000" dirty="0" err="1" smtClean="0">
                <a:latin typeface="Wingdings"/>
                <a:ea typeface="Wingdings"/>
                <a:cs typeface="Wingdings"/>
              </a:rPr>
              <a:t></a:t>
            </a:r>
            <a:r>
              <a:rPr lang="en-US" sz="2000" dirty="0" smtClean="0">
                <a:latin typeface="Comic Sans MS"/>
                <a:cs typeface="Comic Sans MS"/>
              </a:rPr>
              <a:t>)</a:t>
            </a:r>
          </a:p>
          <a:p>
            <a:endParaRPr lang="en-US" dirty="0"/>
          </a:p>
        </p:txBody>
      </p:sp>
      <p:pic>
        <p:nvPicPr>
          <p:cNvPr id="10" name="Picture 9" descr="bilirubinuvtreatment.jpg"/>
          <p:cNvPicPr>
            <a:picLocks noChangeAspect="1"/>
          </p:cNvPicPr>
          <p:nvPr/>
        </p:nvPicPr>
        <p:blipFill>
          <a:blip r:embed="rId4"/>
          <a:stretch>
            <a:fillRect/>
          </a:stretch>
        </p:blipFill>
        <p:spPr>
          <a:xfrm>
            <a:off x="6096000" y="3733800"/>
            <a:ext cx="2438400" cy="2300224"/>
          </a:xfrm>
          <a:prstGeom prst="rect">
            <a:avLst/>
          </a:prstGeom>
        </p:spPr>
      </p:pic>
      <p:sp>
        <p:nvSpPr>
          <p:cNvPr id="11" name="TextBox 10"/>
          <p:cNvSpPr txBox="1"/>
          <p:nvPr/>
        </p:nvSpPr>
        <p:spPr>
          <a:xfrm>
            <a:off x="5442619" y="6043045"/>
            <a:ext cx="3548981" cy="369332"/>
          </a:xfrm>
          <a:prstGeom prst="rect">
            <a:avLst/>
          </a:prstGeom>
          <a:noFill/>
        </p:spPr>
        <p:txBody>
          <a:bodyPr wrap="none" rtlCol="0">
            <a:spAutoFit/>
          </a:bodyPr>
          <a:lstStyle/>
          <a:p>
            <a:r>
              <a:rPr lang="en-US" dirty="0" err="1" smtClean="0"/>
              <a:t>Hyperbilirubinemia</a:t>
            </a:r>
            <a:r>
              <a:rPr lang="en-US" dirty="0" smtClean="0"/>
              <a:t> of the new born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latin typeface="Comic Sans MS"/>
                <a:cs typeface="Comic Sans MS"/>
              </a:rPr>
              <a:t>To Remember</a:t>
            </a:r>
            <a:endParaRPr lang="en-US" dirty="0"/>
          </a:p>
        </p:txBody>
      </p:sp>
      <p:sp>
        <p:nvSpPr>
          <p:cNvPr id="3" name="Content Placeholder 2"/>
          <p:cNvSpPr>
            <a:spLocks noGrp="1"/>
          </p:cNvSpPr>
          <p:nvPr>
            <p:ph idx="1"/>
          </p:nvPr>
        </p:nvSpPr>
        <p:spPr>
          <a:xfrm>
            <a:off x="228600" y="1143000"/>
            <a:ext cx="8915400" cy="5334000"/>
          </a:xfrm>
        </p:spPr>
        <p:txBody>
          <a:bodyPr>
            <a:normAutofit/>
          </a:bodyPr>
          <a:lstStyle/>
          <a:p>
            <a:r>
              <a:rPr lang="en-US" sz="3840" dirty="0" smtClean="0">
                <a:latin typeface="Comic Sans MS"/>
                <a:cs typeface="Comic Sans MS"/>
              </a:rPr>
              <a:t>Jaundice is a condition diagnosed by increased levels of </a:t>
            </a:r>
            <a:r>
              <a:rPr lang="en-US" sz="3840" dirty="0" err="1" smtClean="0">
                <a:latin typeface="Comic Sans MS"/>
                <a:cs typeface="Comic Sans MS"/>
              </a:rPr>
              <a:t>bilirubin</a:t>
            </a:r>
            <a:r>
              <a:rPr lang="en-US" sz="3840" dirty="0" smtClean="0">
                <a:latin typeface="Comic Sans MS"/>
                <a:cs typeface="Comic Sans MS"/>
              </a:rPr>
              <a:t> in circulation (people look yellowish)</a:t>
            </a:r>
          </a:p>
          <a:p>
            <a:r>
              <a:rPr lang="en-US" sz="3840" dirty="0" smtClean="0">
                <a:latin typeface="Comic Sans MS"/>
                <a:cs typeface="Comic Sans MS"/>
              </a:rPr>
              <a:t>Jaundice can be </a:t>
            </a:r>
            <a:r>
              <a:rPr lang="en-US" sz="3840" dirty="0" err="1" smtClean="0">
                <a:latin typeface="Comic Sans MS"/>
                <a:cs typeface="Comic Sans MS"/>
              </a:rPr>
              <a:t>prehepatic</a:t>
            </a:r>
            <a:r>
              <a:rPr lang="en-US" sz="3840" dirty="0" smtClean="0">
                <a:latin typeface="Comic Sans MS"/>
                <a:cs typeface="Comic Sans MS"/>
              </a:rPr>
              <a:t> (</a:t>
            </a:r>
            <a:r>
              <a:rPr lang="en-US" sz="3840" dirty="0" err="1" smtClean="0">
                <a:latin typeface="Comic Sans MS"/>
                <a:cs typeface="Comic Sans MS"/>
              </a:rPr>
              <a:t>unconjugated</a:t>
            </a:r>
            <a:r>
              <a:rPr lang="en-US" sz="3840" dirty="0" smtClean="0">
                <a:latin typeface="Comic Sans MS"/>
                <a:cs typeface="Comic Sans MS"/>
              </a:rPr>
              <a:t> </a:t>
            </a:r>
            <a:r>
              <a:rPr lang="en-US" sz="3840" dirty="0" err="1" smtClean="0">
                <a:latin typeface="Comic Sans MS"/>
                <a:cs typeface="Comic Sans MS"/>
              </a:rPr>
              <a:t>bilirubin</a:t>
            </a:r>
            <a:r>
              <a:rPr lang="en-US" sz="3840" dirty="0" smtClean="0">
                <a:latin typeface="Comic Sans MS"/>
                <a:cs typeface="Comic Sans MS"/>
              </a:rPr>
              <a:t> is increased), hepatic (both un- and conjugated </a:t>
            </a:r>
            <a:r>
              <a:rPr lang="en-US" sz="3840" dirty="0" err="1" smtClean="0">
                <a:latin typeface="Comic Sans MS"/>
                <a:cs typeface="Comic Sans MS"/>
              </a:rPr>
              <a:t>bilirubin</a:t>
            </a:r>
            <a:r>
              <a:rPr lang="en-US" sz="3840" dirty="0" smtClean="0">
                <a:latin typeface="Comic Sans MS"/>
                <a:cs typeface="Comic Sans MS"/>
              </a:rPr>
              <a:t> are increased), or post-hepatic (conjugated goes up). </a:t>
            </a:r>
          </a:p>
          <a:p>
            <a:pPr>
              <a:buNone/>
            </a:pPr>
            <a:endParaRPr lang="en-US" dirty="0" smtClean="0">
              <a:latin typeface="Comic Sans MS"/>
              <a:cs typeface="Comic Sans MS"/>
            </a:endParaRPr>
          </a:p>
          <a:p>
            <a:pPr>
              <a:buNone/>
            </a:pPr>
            <a:endParaRPr lang="en-US" dirty="0" smtClean="0">
              <a:latin typeface="Comic Sans MS"/>
              <a:cs typeface="Comic Sans MS"/>
            </a:endParaRPr>
          </a:p>
          <a:p>
            <a:pPr>
              <a:buNone/>
            </a:pPr>
            <a:endParaRPr lang="en-US" dirty="0" smtClean="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emCells1.gif"/>
          <p:cNvPicPr>
            <a:picLocks noChangeAspect="1"/>
          </p:cNvPicPr>
          <p:nvPr/>
        </p:nvPicPr>
        <p:blipFill>
          <a:blip r:embed="rId2"/>
          <a:stretch>
            <a:fillRect/>
          </a:stretch>
        </p:blipFill>
        <p:spPr>
          <a:xfrm>
            <a:off x="1295400" y="990600"/>
            <a:ext cx="6629400" cy="513778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8" y="896034"/>
            <a:ext cx="8229600" cy="990600"/>
          </a:xfrm>
        </p:spPr>
        <p:txBody>
          <a:bodyPr>
            <a:noAutofit/>
          </a:bodyPr>
          <a:lstStyle/>
          <a:p>
            <a:r>
              <a:rPr lang="en-US" sz="2800" dirty="0" smtClean="0">
                <a:latin typeface="Comic Sans MS"/>
                <a:cs typeface="Comic Sans MS"/>
              </a:rPr>
              <a:t>White blood cells</a:t>
            </a:r>
            <a:br>
              <a:rPr lang="en-US" sz="2800" dirty="0" smtClean="0">
                <a:latin typeface="Comic Sans MS"/>
                <a:cs typeface="Comic Sans MS"/>
              </a:rPr>
            </a:br>
            <a:r>
              <a:rPr lang="en-US" sz="2800" dirty="0" smtClean="0">
                <a:latin typeface="Comic Sans MS"/>
                <a:cs typeface="Comic Sans MS"/>
              </a:rPr>
              <a:t>(we will skip WBCs and immunity, not because it is unimportant but because we do not have time. I prepared a bunch of slides for those of you interested. They are at the end of the lecture notes).</a:t>
            </a:r>
            <a:endParaRPr lang="en-US" sz="2800" dirty="0">
              <a:latin typeface="Comic Sans MS"/>
              <a:cs typeface="Comic Sans MS"/>
            </a:endParaRPr>
          </a:p>
        </p:txBody>
      </p:sp>
      <p:pic>
        <p:nvPicPr>
          <p:cNvPr id="4" name="Picture 3" descr="WhiteBloodCellBacteria.jpg"/>
          <p:cNvPicPr>
            <a:picLocks noChangeAspect="1"/>
          </p:cNvPicPr>
          <p:nvPr/>
        </p:nvPicPr>
        <p:blipFill>
          <a:blip r:embed="rId2"/>
          <a:stretch>
            <a:fillRect/>
          </a:stretch>
        </p:blipFill>
        <p:spPr>
          <a:xfrm>
            <a:off x="0" y="2372350"/>
            <a:ext cx="4538326" cy="4038600"/>
          </a:xfrm>
          <a:prstGeom prst="rect">
            <a:avLst/>
          </a:prstGeom>
        </p:spPr>
      </p:pic>
      <p:sp>
        <p:nvSpPr>
          <p:cNvPr id="5" name="TextBox 4"/>
          <p:cNvSpPr txBox="1"/>
          <p:nvPr/>
        </p:nvSpPr>
        <p:spPr>
          <a:xfrm>
            <a:off x="4764953" y="2333684"/>
            <a:ext cx="4343400" cy="4524316"/>
          </a:xfrm>
          <a:prstGeom prst="rect">
            <a:avLst/>
          </a:prstGeom>
          <a:noFill/>
        </p:spPr>
        <p:txBody>
          <a:bodyPr wrap="square" rtlCol="0">
            <a:spAutoFit/>
          </a:bodyPr>
          <a:lstStyle/>
          <a:p>
            <a:r>
              <a:rPr lang="en-US" dirty="0" smtClean="0">
                <a:latin typeface="Comic Sans MS"/>
                <a:cs typeface="Comic Sans MS"/>
              </a:rPr>
              <a:t>-Are part of the protective mechanisms that we use against harmful organisms and substances.</a:t>
            </a:r>
          </a:p>
          <a:p>
            <a:endParaRPr lang="en-US" dirty="0" smtClean="0">
              <a:latin typeface="Comic Sans MS"/>
              <a:cs typeface="Comic Sans MS"/>
            </a:endParaRPr>
          </a:p>
          <a:p>
            <a:r>
              <a:rPr lang="en-US" dirty="0" smtClean="0">
                <a:latin typeface="Comic Sans MS"/>
                <a:cs typeface="Comic Sans MS"/>
              </a:rPr>
              <a:t>-They are an integral part of the immune system.</a:t>
            </a:r>
          </a:p>
          <a:p>
            <a:endParaRPr lang="en-US" dirty="0" smtClean="0">
              <a:latin typeface="Comic Sans MS"/>
              <a:cs typeface="Comic Sans MS"/>
            </a:endParaRPr>
          </a:p>
          <a:p>
            <a:r>
              <a:rPr lang="en-US" dirty="0" smtClean="0">
                <a:latin typeface="Comic Sans MS"/>
                <a:cs typeface="Comic Sans MS"/>
              </a:rPr>
              <a:t>-There are ≈ 4-11 million WBC/ml of blood.</a:t>
            </a:r>
          </a:p>
          <a:p>
            <a:endParaRPr lang="en-US" dirty="0" smtClean="0">
              <a:latin typeface="Comic Sans MS"/>
              <a:cs typeface="Comic Sans MS"/>
            </a:endParaRPr>
          </a:p>
          <a:p>
            <a:r>
              <a:rPr lang="en-US" dirty="0" smtClean="0">
                <a:latin typeface="Comic Sans MS"/>
                <a:cs typeface="Comic Sans MS"/>
              </a:rPr>
              <a:t>-Most are generated by bone marrow from stem cells. The reminder are generated by replication (they have nuclei!!) at the time of an infection in lymph tissue, spleen, or the site of infection. </a:t>
            </a:r>
            <a:endParaRPr lang="en-US" dirty="0">
              <a:latin typeface="Comic Sans MS"/>
              <a:cs typeface="Comic Sans MS"/>
            </a:endParaRPr>
          </a:p>
        </p:txBody>
      </p:sp>
    </p:spTree>
    <p:extLst>
      <p:ext uri="{BB962C8B-B14F-4D97-AF65-F5344CB8AC3E}">
        <p14:creationId xmlns:p14="http://schemas.microsoft.com/office/powerpoint/2010/main" val="179660095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COAGULATION AND CLOTTING</a:t>
            </a:r>
            <a:endParaRPr lang="en-US" dirty="0">
              <a:latin typeface="Comic Sans MS"/>
              <a:cs typeface="Comic Sans MS"/>
            </a:endParaRPr>
          </a:p>
        </p:txBody>
      </p:sp>
      <p:pic>
        <p:nvPicPr>
          <p:cNvPr id="5" name="Picture 4" descr="coronary-thrombus-hires.jpg"/>
          <p:cNvPicPr>
            <a:picLocks noChangeAspect="1"/>
          </p:cNvPicPr>
          <p:nvPr/>
        </p:nvPicPr>
        <p:blipFill>
          <a:blip r:embed="rId2"/>
          <a:stretch>
            <a:fillRect/>
          </a:stretch>
        </p:blipFill>
        <p:spPr>
          <a:xfrm>
            <a:off x="2286000" y="1625539"/>
            <a:ext cx="6008351" cy="47400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mCells1.gif"/>
          <p:cNvPicPr>
            <a:picLocks noChangeAspect="1"/>
          </p:cNvPicPr>
          <p:nvPr/>
        </p:nvPicPr>
        <p:blipFill>
          <a:blip r:embed="rId2"/>
          <a:stretch>
            <a:fillRect/>
          </a:stretch>
        </p:blipFill>
        <p:spPr>
          <a:xfrm>
            <a:off x="0" y="304800"/>
            <a:ext cx="6629400" cy="5137785"/>
          </a:xfrm>
          <a:prstGeom prst="rect">
            <a:avLst/>
          </a:prstGeom>
        </p:spPr>
      </p:pic>
      <p:sp>
        <p:nvSpPr>
          <p:cNvPr id="5" name="Rectangle 4"/>
          <p:cNvSpPr/>
          <p:nvPr/>
        </p:nvSpPr>
        <p:spPr>
          <a:xfrm>
            <a:off x="762000" y="2699385"/>
            <a:ext cx="1219200" cy="3200400"/>
          </a:xfrm>
          <a:prstGeom prst="rect">
            <a:avLst/>
          </a:prstGeom>
          <a:gradFill>
            <a:gsLst>
              <a:gs pos="99000">
                <a:schemeClr val="bg1">
                  <a:alpha val="0"/>
                </a:schemeClr>
              </a:gs>
              <a:gs pos="100000">
                <a:schemeClr val="accent1">
                  <a:tint val="50000"/>
                  <a:shade val="100000"/>
                  <a:satMod val="350000"/>
                </a:schemeClr>
              </a:gs>
            </a:gsLst>
          </a:gra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248400" y="300335"/>
            <a:ext cx="2362200" cy="923330"/>
          </a:xfrm>
          <a:prstGeom prst="rect">
            <a:avLst/>
          </a:prstGeom>
          <a:noFill/>
        </p:spPr>
        <p:txBody>
          <a:bodyPr wrap="square" rtlCol="0">
            <a:spAutoFit/>
          </a:bodyPr>
          <a:lstStyle/>
          <a:p>
            <a:r>
              <a:rPr lang="en-US" dirty="0" smtClean="0">
                <a:latin typeface="Comic Sans MS"/>
                <a:cs typeface="Comic Sans MS"/>
              </a:rPr>
              <a:t>Platelets (also called </a:t>
            </a:r>
            <a:r>
              <a:rPr lang="en-US" dirty="0" err="1" smtClean="0">
                <a:latin typeface="Comic Sans MS"/>
                <a:cs typeface="Comic Sans MS"/>
              </a:rPr>
              <a:t>thrombocytes</a:t>
            </a:r>
            <a:r>
              <a:rPr lang="en-US" dirty="0" smtClean="0">
                <a:latin typeface="Comic Sans MS"/>
                <a:cs typeface="Comic Sans MS"/>
              </a:rPr>
              <a:t>) </a:t>
            </a:r>
            <a:endParaRPr lang="en-US" dirty="0">
              <a:latin typeface="Comic Sans MS"/>
              <a:cs typeface="Comic Sans MS"/>
            </a:endParaRPr>
          </a:p>
        </p:txBody>
      </p:sp>
      <p:pic>
        <p:nvPicPr>
          <p:cNvPr id="7" name="Picture 6" descr="Platelets1.jpg"/>
          <p:cNvPicPr>
            <a:picLocks noChangeAspect="1"/>
          </p:cNvPicPr>
          <p:nvPr/>
        </p:nvPicPr>
        <p:blipFill>
          <a:blip r:embed="rId3"/>
          <a:stretch>
            <a:fillRect/>
          </a:stretch>
        </p:blipFill>
        <p:spPr>
          <a:xfrm>
            <a:off x="4648200" y="2917861"/>
            <a:ext cx="4495800" cy="39401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The coagulation cascade</a:t>
            </a:r>
            <a:br>
              <a:rPr lang="en-US" dirty="0" smtClean="0">
                <a:latin typeface="Comic Sans MS"/>
                <a:cs typeface="Comic Sans MS"/>
              </a:rPr>
            </a:br>
            <a:r>
              <a:rPr lang="en-US" dirty="0" smtClean="0">
                <a:latin typeface="Comic Sans MS"/>
                <a:cs typeface="Comic Sans MS"/>
              </a:rPr>
              <a:t>(what happens in a wound…)</a:t>
            </a:r>
            <a:endParaRPr lang="en-US" dirty="0">
              <a:latin typeface="Comic Sans MS"/>
              <a:cs typeface="Comic Sans MS"/>
            </a:endParaRPr>
          </a:p>
        </p:txBody>
      </p:sp>
      <p:sp>
        <p:nvSpPr>
          <p:cNvPr id="3" name="Content Placeholder 2"/>
          <p:cNvSpPr>
            <a:spLocks noGrp="1"/>
          </p:cNvSpPr>
          <p:nvPr>
            <p:ph idx="1"/>
          </p:nvPr>
        </p:nvSpPr>
        <p:spPr/>
        <p:txBody>
          <a:bodyPr/>
          <a:lstStyle/>
          <a:p>
            <a:r>
              <a:rPr lang="en-US" dirty="0" err="1" smtClean="0">
                <a:latin typeface="Comic Sans MS"/>
                <a:cs typeface="Comic Sans MS"/>
              </a:rPr>
              <a:t>Hemostasis</a:t>
            </a:r>
            <a:r>
              <a:rPr lang="en-US" dirty="0" smtClean="0">
                <a:latin typeface="Comic Sans MS"/>
                <a:cs typeface="Comic Sans MS"/>
              </a:rPr>
              <a:t> (means to stop bleeding) has three phases: vascular spasm, formation of a platelet plug and blood coagulation.</a:t>
            </a:r>
            <a:endParaRPr lang="en-US" dirty="0">
              <a:latin typeface="Comic Sans MS"/>
              <a:cs typeface="Comic Sans MS"/>
            </a:endParaRPr>
          </a:p>
        </p:txBody>
      </p:sp>
      <p:pic>
        <p:nvPicPr>
          <p:cNvPr id="4" name="Picture 3" descr="65438he.jpg"/>
          <p:cNvPicPr>
            <a:picLocks noChangeAspect="1"/>
          </p:cNvPicPr>
          <p:nvPr/>
        </p:nvPicPr>
        <p:blipFill>
          <a:blip r:embed="rId2"/>
          <a:stretch>
            <a:fillRect/>
          </a:stretch>
        </p:blipFill>
        <p:spPr>
          <a:xfrm>
            <a:off x="2362200" y="3352800"/>
            <a:ext cx="4419600" cy="31069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429000"/>
            <a:ext cx="8229600" cy="1143000"/>
          </a:xfrm>
        </p:spPr>
        <p:txBody>
          <a:bodyPr>
            <a:noAutofit/>
          </a:bodyPr>
          <a:lstStyle/>
          <a:p>
            <a:r>
              <a:rPr lang="en-US" sz="3200" dirty="0" err="1" smtClean="0">
                <a:latin typeface="Comic Sans MS"/>
                <a:cs typeface="Comic Sans MS"/>
              </a:rPr>
              <a:t>Hemostasis</a:t>
            </a: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(the big picture)</a:t>
            </a:r>
            <a:br>
              <a:rPr lang="en-US" sz="3200" dirty="0" smtClean="0">
                <a:latin typeface="Comic Sans MS"/>
                <a:cs typeface="Comic Sans MS"/>
              </a:rPr>
            </a:br>
            <a:r>
              <a:rPr lang="en-US" sz="3200" dirty="0" smtClean="0">
                <a:latin typeface="Comic Sans MS"/>
                <a:cs typeface="Comic Sans MS"/>
              </a:rPr>
              <a:t>-Damage exposes the </a:t>
            </a:r>
            <a:r>
              <a:rPr lang="en-US" sz="3200" dirty="0" err="1" smtClean="0">
                <a:latin typeface="Comic Sans MS"/>
                <a:cs typeface="Comic Sans MS"/>
              </a:rPr>
              <a:t>subendothelium</a:t>
            </a:r>
            <a:r>
              <a:rPr lang="en-US" sz="3200" dirty="0" smtClean="0">
                <a:latin typeface="Comic Sans MS"/>
                <a:cs typeface="Comic Sans MS"/>
              </a:rPr>
              <a:t>. The vessel spasms to prevent blood loss.</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a:t>
            </a:r>
            <a:r>
              <a:rPr lang="en-US" sz="3200" smtClean="0">
                <a:latin typeface="Comic Sans MS"/>
                <a:cs typeface="Comic Sans MS"/>
              </a:rPr>
              <a:t>Subendothelium</a:t>
            </a:r>
            <a:r>
              <a:rPr lang="en-US" sz="3200" dirty="0" smtClean="0">
                <a:latin typeface="Comic Sans MS"/>
                <a:cs typeface="Comic Sans MS"/>
              </a:rPr>
              <a:t> exposure elicits the aggregation of platelets/</a:t>
            </a:r>
            <a:r>
              <a:rPr lang="en-US" sz="3200" dirty="0" err="1" smtClean="0">
                <a:latin typeface="Comic Sans MS"/>
                <a:cs typeface="Comic Sans MS"/>
              </a:rPr>
              <a:t>thrombocytes</a:t>
            </a: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-Clot formation requires the formation of a fibrin mesh (this requires that fibrinogen is activated)</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-Then the clot must be dissolved</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r>
              <a:rPr lang="en-US" sz="3200" dirty="0" smtClean="0">
                <a:latin typeface="Comic Sans MS"/>
                <a:cs typeface="Comic Sans MS"/>
              </a:rPr>
              <a:t/>
            </a:r>
            <a:br>
              <a:rPr lang="en-US" sz="3200" dirty="0" smtClean="0">
                <a:latin typeface="Comic Sans MS"/>
                <a:cs typeface="Comic Sans MS"/>
              </a:rPr>
            </a:b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mic Sans MS"/>
                <a:cs typeface="Comic Sans MS"/>
              </a:rPr>
              <a:t>vascular spasm</a:t>
            </a:r>
            <a:endParaRPr lang="en-US" dirty="0"/>
          </a:p>
        </p:txBody>
      </p:sp>
      <p:pic>
        <p:nvPicPr>
          <p:cNvPr id="4" name="Content Placeholder 3" descr="spasm.jpg"/>
          <p:cNvPicPr>
            <a:picLocks noGrp="1" noChangeAspect="1"/>
          </p:cNvPicPr>
          <p:nvPr>
            <p:ph idx="1"/>
          </p:nvPr>
        </p:nvPicPr>
        <p:blipFill>
          <a:blip r:embed="rId2"/>
          <a:stretch>
            <a:fillRect/>
          </a:stretch>
        </p:blipFill>
        <p:spPr>
          <a:xfrm>
            <a:off x="1447800" y="1752600"/>
            <a:ext cx="5629275" cy="2818614"/>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lstStyle/>
          <a:p>
            <a:r>
              <a:rPr lang="en-US" dirty="0" smtClean="0">
                <a:latin typeface="Comic Sans MS"/>
              </a:rPr>
              <a:t>What is blood for?</a:t>
            </a:r>
            <a:endParaRPr lang="en-US" dirty="0">
              <a:latin typeface="Comic Sans MS"/>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Comic Sans MS"/>
              </a:rPr>
              <a:t>1) Blood is a vehicle that we use to transport:</a:t>
            </a:r>
          </a:p>
          <a:p>
            <a:pPr>
              <a:buNone/>
            </a:pPr>
            <a:r>
              <a:rPr lang="en-US" dirty="0" smtClean="0">
                <a:latin typeface="Comic Sans MS"/>
              </a:rPr>
              <a:t>	-Nutrients from GI tract to tissues (some in solution, such as glucose, others together with proteins, lipids are transported as lipoproteins).</a:t>
            </a:r>
          </a:p>
          <a:p>
            <a:pPr>
              <a:buNone/>
            </a:pPr>
            <a:r>
              <a:rPr lang="en-US" dirty="0" smtClean="0">
                <a:latin typeface="Comic Sans MS"/>
              </a:rPr>
              <a:t>	-Oxygen from lungs to tissues and CO</a:t>
            </a:r>
            <a:r>
              <a:rPr lang="en-US" baseline="-25000" dirty="0" smtClean="0">
                <a:latin typeface="Comic Sans MS"/>
              </a:rPr>
              <a:t>2</a:t>
            </a:r>
            <a:r>
              <a:rPr lang="en-US" dirty="0" smtClean="0">
                <a:latin typeface="Comic Sans MS"/>
              </a:rPr>
              <a:t> from tissues to lungs.</a:t>
            </a:r>
          </a:p>
          <a:p>
            <a:pPr>
              <a:buNone/>
            </a:pPr>
            <a:r>
              <a:rPr lang="en-US" dirty="0" smtClean="0">
                <a:latin typeface="Comic Sans MS"/>
              </a:rPr>
              <a:t>	-Hormones from glands to target organs/tissues/cells.</a:t>
            </a:r>
          </a:p>
          <a:p>
            <a:pPr>
              <a:buNone/>
            </a:pPr>
            <a:r>
              <a:rPr lang="en-US" dirty="0" smtClean="0">
                <a:latin typeface="Comic Sans MS"/>
              </a:rPr>
              <a:t>	-Waste materials (urea) from tissues to kidney</a:t>
            </a:r>
            <a:endParaRPr lang="en-US" dirty="0">
              <a:latin typeface="Comic Sans MS"/>
            </a:endParaRPr>
          </a:p>
        </p:txBody>
      </p:sp>
      <p:pic>
        <p:nvPicPr>
          <p:cNvPr id="4" name="Picture 3" descr="vehicle_donation_program_logo.gif"/>
          <p:cNvPicPr>
            <a:picLocks noChangeAspect="1"/>
          </p:cNvPicPr>
          <p:nvPr/>
        </p:nvPicPr>
        <p:blipFill>
          <a:blip r:embed="rId2"/>
          <a:stretch>
            <a:fillRect/>
          </a:stretch>
        </p:blipFill>
        <p:spPr>
          <a:xfrm>
            <a:off x="7315200" y="0"/>
            <a:ext cx="1828800" cy="16929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Formation of a platelet plug</a:t>
            </a:r>
            <a:endParaRPr lang="en-US" dirty="0">
              <a:latin typeface="Comic Sans MS"/>
              <a:cs typeface="Comic Sans MS"/>
            </a:endParaRPr>
          </a:p>
        </p:txBody>
      </p:sp>
      <p:sp>
        <p:nvSpPr>
          <p:cNvPr id="5" name="Text Box 3"/>
          <p:cNvSpPr txBox="1">
            <a:spLocks noChangeArrowheads="1"/>
          </p:cNvSpPr>
          <p:nvPr/>
        </p:nvSpPr>
        <p:spPr bwMode="auto">
          <a:xfrm>
            <a:off x="2048380" y="1676400"/>
            <a:ext cx="3733800" cy="503238"/>
          </a:xfrm>
          <a:prstGeom prst="rect">
            <a:avLst/>
          </a:prstGeom>
          <a:noFill/>
          <a:ln w="9525">
            <a:noFill/>
            <a:miter lim="800000"/>
            <a:headEnd/>
            <a:tailEnd/>
          </a:ln>
          <a:effectLst/>
        </p:spPr>
        <p:txBody>
          <a:bodyPr wrap="square" lIns="91435" tIns="45718" rIns="91435" bIns="45718">
            <a:prstTxWarp prst="textNoShape">
              <a:avLst/>
            </a:prstTxWarp>
            <a:spAutoFit/>
          </a:bodyPr>
          <a:lstStyle/>
          <a:p>
            <a:pPr algn="l"/>
            <a:r>
              <a:rPr lang="en-US" sz="2700" dirty="0">
                <a:latin typeface="Comic Sans MS"/>
                <a:cs typeface="Comic Sans MS"/>
              </a:rPr>
              <a:t>Blood Vessel Damage</a:t>
            </a:r>
          </a:p>
        </p:txBody>
      </p:sp>
      <p:sp>
        <p:nvSpPr>
          <p:cNvPr id="6" name="Text Box 4"/>
          <p:cNvSpPr txBox="1">
            <a:spLocks noChangeArrowheads="1"/>
          </p:cNvSpPr>
          <p:nvPr/>
        </p:nvSpPr>
        <p:spPr bwMode="auto">
          <a:xfrm>
            <a:off x="2200780" y="4737100"/>
            <a:ext cx="3665909" cy="507827"/>
          </a:xfrm>
          <a:prstGeom prst="rect">
            <a:avLst/>
          </a:prstGeom>
          <a:noFill/>
          <a:ln w="9525">
            <a:noFill/>
            <a:miter lim="800000"/>
            <a:headEnd/>
            <a:tailEnd/>
          </a:ln>
          <a:effectLst/>
        </p:spPr>
        <p:txBody>
          <a:bodyPr wrap="square" lIns="91435" tIns="45718" rIns="91435" bIns="45718">
            <a:prstTxWarp prst="textNoShape">
              <a:avLst/>
            </a:prstTxWarp>
            <a:spAutoFit/>
          </a:bodyPr>
          <a:lstStyle/>
          <a:p>
            <a:pPr algn="l"/>
            <a:r>
              <a:rPr lang="en-US" sz="2700" dirty="0">
                <a:latin typeface="Comic Sans MS"/>
                <a:cs typeface="Comic Sans MS"/>
                <a:sym typeface="Wingdings" charset="2"/>
              </a:rPr>
              <a:t>Platelets Bind to </a:t>
            </a:r>
            <a:r>
              <a:rPr lang="en-US" sz="2700" dirty="0" err="1">
                <a:latin typeface="Comic Sans MS"/>
                <a:cs typeface="Comic Sans MS"/>
                <a:sym typeface="Wingdings" charset="2"/>
              </a:rPr>
              <a:t>vWf</a:t>
            </a:r>
            <a:endParaRPr lang="en-US" sz="2700" dirty="0">
              <a:latin typeface="Comic Sans MS"/>
              <a:cs typeface="Comic Sans MS"/>
              <a:sym typeface="Wingdings" charset="2"/>
            </a:endParaRPr>
          </a:p>
        </p:txBody>
      </p:sp>
      <p:sp>
        <p:nvSpPr>
          <p:cNvPr id="7" name="Text Box 5"/>
          <p:cNvSpPr txBox="1">
            <a:spLocks noChangeArrowheads="1"/>
          </p:cNvSpPr>
          <p:nvPr/>
        </p:nvSpPr>
        <p:spPr bwMode="auto">
          <a:xfrm>
            <a:off x="1667380" y="3822700"/>
            <a:ext cx="4866113" cy="507827"/>
          </a:xfrm>
          <a:prstGeom prst="rect">
            <a:avLst/>
          </a:prstGeom>
          <a:noFill/>
          <a:ln w="9525">
            <a:noFill/>
            <a:miter lim="800000"/>
            <a:headEnd/>
            <a:tailEnd/>
          </a:ln>
          <a:effectLst/>
        </p:spPr>
        <p:txBody>
          <a:bodyPr wrap="square" lIns="91435" tIns="45718" rIns="91435" bIns="45718">
            <a:prstTxWarp prst="textNoShape">
              <a:avLst/>
            </a:prstTxWarp>
            <a:spAutoFit/>
          </a:bodyPr>
          <a:lstStyle/>
          <a:p>
            <a:pPr algn="l"/>
            <a:r>
              <a:rPr lang="en-US" sz="2700">
                <a:latin typeface="Comic Sans MS"/>
                <a:cs typeface="Comic Sans MS"/>
                <a:sym typeface="Wingdings" charset="2"/>
              </a:rPr>
              <a:t>vWf Binds to Collagen Fibers</a:t>
            </a:r>
          </a:p>
        </p:txBody>
      </p:sp>
      <p:sp>
        <p:nvSpPr>
          <p:cNvPr id="8" name="Text Box 6"/>
          <p:cNvSpPr txBox="1">
            <a:spLocks noChangeArrowheads="1"/>
          </p:cNvSpPr>
          <p:nvPr/>
        </p:nvSpPr>
        <p:spPr bwMode="auto">
          <a:xfrm>
            <a:off x="1743580" y="2755900"/>
            <a:ext cx="4817929" cy="507827"/>
          </a:xfrm>
          <a:prstGeom prst="rect">
            <a:avLst/>
          </a:prstGeom>
          <a:noFill/>
          <a:ln w="9525">
            <a:noFill/>
            <a:miter lim="800000"/>
            <a:headEnd/>
            <a:tailEnd/>
          </a:ln>
          <a:effectLst/>
        </p:spPr>
        <p:txBody>
          <a:bodyPr wrap="square" lIns="91435" tIns="45718" rIns="91435" bIns="45718">
            <a:prstTxWarp prst="textNoShape">
              <a:avLst/>
            </a:prstTxWarp>
            <a:spAutoFit/>
          </a:bodyPr>
          <a:lstStyle/>
          <a:p>
            <a:pPr algn="l"/>
            <a:r>
              <a:rPr lang="en-US" sz="2700" dirty="0">
                <a:latin typeface="Comic Sans MS"/>
                <a:cs typeface="Comic Sans MS"/>
                <a:sym typeface="Wingdings" charset="2"/>
              </a:rPr>
              <a:t>Exposure of </a:t>
            </a:r>
            <a:r>
              <a:rPr lang="en-US" sz="2700" dirty="0" err="1">
                <a:latin typeface="Comic Sans MS"/>
                <a:cs typeface="Comic Sans MS"/>
                <a:sym typeface="Wingdings" charset="2"/>
              </a:rPr>
              <a:t>Subendothelium</a:t>
            </a:r>
            <a:endParaRPr lang="en-US" sz="2700" dirty="0">
              <a:latin typeface="Comic Sans MS"/>
              <a:cs typeface="Comic Sans MS"/>
              <a:sym typeface="Wingdings" charset="2"/>
            </a:endParaRPr>
          </a:p>
        </p:txBody>
      </p:sp>
      <p:sp>
        <p:nvSpPr>
          <p:cNvPr id="9" name="Text Box 7"/>
          <p:cNvSpPr txBox="1">
            <a:spLocks noChangeArrowheads="1"/>
          </p:cNvSpPr>
          <p:nvPr/>
        </p:nvSpPr>
        <p:spPr bwMode="auto">
          <a:xfrm>
            <a:off x="67180" y="5651500"/>
            <a:ext cx="3016185" cy="507827"/>
          </a:xfrm>
          <a:prstGeom prst="rect">
            <a:avLst/>
          </a:prstGeom>
          <a:noFill/>
          <a:ln w="9525">
            <a:noFill/>
            <a:miter lim="800000"/>
            <a:headEnd/>
            <a:tailEnd/>
          </a:ln>
          <a:effectLst/>
        </p:spPr>
        <p:txBody>
          <a:bodyPr wrap="square" lIns="91435" tIns="45718" rIns="91435" bIns="45718">
            <a:prstTxWarp prst="textNoShape">
              <a:avLst/>
            </a:prstTxWarp>
            <a:spAutoFit/>
          </a:bodyPr>
          <a:lstStyle/>
          <a:p>
            <a:pPr algn="l"/>
            <a:r>
              <a:rPr lang="en-US" sz="2700">
                <a:latin typeface="Comic Sans MS"/>
                <a:cs typeface="Comic Sans MS"/>
              </a:rPr>
              <a:t>Platelet Adhesion</a:t>
            </a:r>
          </a:p>
        </p:txBody>
      </p:sp>
      <p:sp>
        <p:nvSpPr>
          <p:cNvPr id="10" name="Text Box 8"/>
          <p:cNvSpPr txBox="1">
            <a:spLocks noChangeArrowheads="1"/>
          </p:cNvSpPr>
          <p:nvPr/>
        </p:nvSpPr>
        <p:spPr bwMode="auto">
          <a:xfrm>
            <a:off x="3343780" y="5651500"/>
            <a:ext cx="1229995" cy="507827"/>
          </a:xfrm>
          <a:prstGeom prst="rect">
            <a:avLst/>
          </a:prstGeom>
          <a:noFill/>
          <a:ln w="9525">
            <a:noFill/>
            <a:miter lim="800000"/>
            <a:headEnd/>
            <a:tailEnd/>
          </a:ln>
          <a:effectLst/>
        </p:spPr>
        <p:txBody>
          <a:bodyPr wrap="square" lIns="91435" tIns="45718" rIns="91435" bIns="45718">
            <a:prstTxWarp prst="textNoShape">
              <a:avLst/>
            </a:prstTxWarp>
            <a:spAutoFit/>
          </a:bodyPr>
          <a:lstStyle/>
          <a:p>
            <a:pPr algn="l"/>
            <a:r>
              <a:rPr lang="en-US" sz="2700">
                <a:latin typeface="Comic Sans MS"/>
                <a:cs typeface="Comic Sans MS"/>
              </a:rPr>
              <a:t>Sticky</a:t>
            </a:r>
          </a:p>
        </p:txBody>
      </p:sp>
      <p:sp>
        <p:nvSpPr>
          <p:cNvPr id="11" name="Text Box 9"/>
          <p:cNvSpPr txBox="1">
            <a:spLocks noChangeArrowheads="1"/>
          </p:cNvSpPr>
          <p:nvPr/>
        </p:nvSpPr>
        <p:spPr bwMode="auto">
          <a:xfrm>
            <a:off x="5858380" y="5651500"/>
            <a:ext cx="1940414" cy="507827"/>
          </a:xfrm>
          <a:prstGeom prst="rect">
            <a:avLst/>
          </a:prstGeom>
          <a:noFill/>
          <a:ln w="9525">
            <a:noFill/>
            <a:miter lim="800000"/>
            <a:headEnd/>
            <a:tailEnd/>
          </a:ln>
          <a:effectLst/>
        </p:spPr>
        <p:txBody>
          <a:bodyPr wrap="square" lIns="91435" tIns="45718" rIns="91435" bIns="45718">
            <a:prstTxWarp prst="textNoShape">
              <a:avLst/>
            </a:prstTxWarp>
            <a:spAutoFit/>
          </a:bodyPr>
          <a:lstStyle/>
          <a:p>
            <a:pPr algn="l"/>
            <a:r>
              <a:rPr lang="en-US" sz="2700" dirty="0">
                <a:latin typeface="Comic Sans MS"/>
                <a:cs typeface="Comic Sans MS"/>
              </a:rPr>
              <a:t>Secretions</a:t>
            </a:r>
            <a:endParaRPr lang="en-US" sz="2700" b="1" dirty="0">
              <a:latin typeface="Comic Sans MS"/>
              <a:cs typeface="Comic Sans MS"/>
            </a:endParaRPr>
          </a:p>
        </p:txBody>
      </p:sp>
      <p:sp>
        <p:nvSpPr>
          <p:cNvPr id="12" name="Line 10"/>
          <p:cNvSpPr>
            <a:spLocks noChangeShapeType="1"/>
          </p:cNvSpPr>
          <p:nvPr/>
        </p:nvSpPr>
        <p:spPr bwMode="auto">
          <a:xfrm>
            <a:off x="3877180" y="2209800"/>
            <a:ext cx="0" cy="5334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latin typeface="Comic Sans MS"/>
              <a:cs typeface="Comic Sans MS"/>
            </a:endParaRPr>
          </a:p>
        </p:txBody>
      </p:sp>
      <p:sp>
        <p:nvSpPr>
          <p:cNvPr id="13" name="Line 11"/>
          <p:cNvSpPr>
            <a:spLocks noChangeShapeType="1"/>
          </p:cNvSpPr>
          <p:nvPr/>
        </p:nvSpPr>
        <p:spPr bwMode="auto">
          <a:xfrm>
            <a:off x="3877180" y="3276600"/>
            <a:ext cx="0" cy="5334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latin typeface="Comic Sans MS"/>
              <a:cs typeface="Comic Sans MS"/>
            </a:endParaRPr>
          </a:p>
        </p:txBody>
      </p:sp>
      <p:sp>
        <p:nvSpPr>
          <p:cNvPr id="14" name="Line 12"/>
          <p:cNvSpPr>
            <a:spLocks noChangeShapeType="1"/>
          </p:cNvSpPr>
          <p:nvPr/>
        </p:nvSpPr>
        <p:spPr bwMode="auto">
          <a:xfrm>
            <a:off x="3877180" y="4267200"/>
            <a:ext cx="0" cy="5334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latin typeface="Comic Sans MS"/>
              <a:cs typeface="Comic Sans MS"/>
            </a:endParaRPr>
          </a:p>
        </p:txBody>
      </p:sp>
      <p:sp>
        <p:nvSpPr>
          <p:cNvPr id="15" name="Line 13"/>
          <p:cNvSpPr>
            <a:spLocks noChangeShapeType="1"/>
          </p:cNvSpPr>
          <p:nvPr/>
        </p:nvSpPr>
        <p:spPr bwMode="auto">
          <a:xfrm flipH="1">
            <a:off x="2048380" y="5257800"/>
            <a:ext cx="838200" cy="4572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latin typeface="Comic Sans MS"/>
              <a:cs typeface="Comic Sans MS"/>
            </a:endParaRPr>
          </a:p>
        </p:txBody>
      </p:sp>
      <p:sp>
        <p:nvSpPr>
          <p:cNvPr id="16" name="Line 14"/>
          <p:cNvSpPr>
            <a:spLocks noChangeShapeType="1"/>
          </p:cNvSpPr>
          <p:nvPr/>
        </p:nvSpPr>
        <p:spPr bwMode="auto">
          <a:xfrm>
            <a:off x="4867780" y="5181600"/>
            <a:ext cx="1447800" cy="5334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latin typeface="Comic Sans MS"/>
              <a:cs typeface="Comic Sans MS"/>
            </a:endParaRPr>
          </a:p>
        </p:txBody>
      </p:sp>
      <p:sp>
        <p:nvSpPr>
          <p:cNvPr id="17" name="Line 15"/>
          <p:cNvSpPr>
            <a:spLocks noChangeShapeType="1"/>
          </p:cNvSpPr>
          <p:nvPr/>
        </p:nvSpPr>
        <p:spPr bwMode="auto">
          <a:xfrm>
            <a:off x="3877180" y="5181600"/>
            <a:ext cx="0" cy="5334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l="9117" t="9969" r="15147" b="19055"/>
          <a:stretch>
            <a:fillRect/>
          </a:stretch>
        </p:blipFill>
        <p:spPr bwMode="auto">
          <a:xfrm>
            <a:off x="3581400" y="0"/>
            <a:ext cx="5715000" cy="3544093"/>
          </a:xfrm>
          <a:prstGeom prst="rect">
            <a:avLst/>
          </a:prstGeom>
          <a:noFill/>
        </p:spPr>
      </p:pic>
      <p:pic>
        <p:nvPicPr>
          <p:cNvPr id="6" name="Picture 5"/>
          <p:cNvPicPr>
            <a:picLocks noChangeAspect="1" noChangeArrowheads="1"/>
          </p:cNvPicPr>
          <p:nvPr/>
        </p:nvPicPr>
        <p:blipFill>
          <a:blip r:embed="rId3"/>
          <a:srcRect l="22250" t="11188" r="20941" b="19115"/>
          <a:stretch>
            <a:fillRect/>
          </a:stretch>
        </p:blipFill>
        <p:spPr bwMode="auto">
          <a:xfrm>
            <a:off x="228600" y="3338338"/>
            <a:ext cx="4038600" cy="3284711"/>
          </a:xfrm>
          <a:prstGeom prst="rect">
            <a:avLst/>
          </a:prstGeom>
          <a:noFill/>
        </p:spPr>
      </p:pic>
      <p:sp>
        <p:nvSpPr>
          <p:cNvPr id="7" name="TextBox 6"/>
          <p:cNvSpPr txBox="1"/>
          <p:nvPr/>
        </p:nvSpPr>
        <p:spPr>
          <a:xfrm>
            <a:off x="4318242" y="3733800"/>
            <a:ext cx="4825758" cy="1200328"/>
          </a:xfrm>
          <a:prstGeom prst="rect">
            <a:avLst/>
          </a:prstGeom>
          <a:noFill/>
        </p:spPr>
        <p:txBody>
          <a:bodyPr wrap="square" rtlCol="0">
            <a:spAutoFit/>
          </a:bodyPr>
          <a:lstStyle/>
          <a:p>
            <a:r>
              <a:rPr lang="en-US" sz="2400" dirty="0" smtClean="0">
                <a:latin typeface="Comic Sans MS"/>
                <a:cs typeface="Comic Sans MS"/>
              </a:rPr>
              <a:t>Chemicals that prevent platelet aggregation: </a:t>
            </a:r>
            <a:r>
              <a:rPr lang="en-US" sz="2400" dirty="0" err="1" smtClean="0">
                <a:latin typeface="Comic Sans MS"/>
                <a:cs typeface="Comic Sans MS"/>
              </a:rPr>
              <a:t>Prostacyclin</a:t>
            </a:r>
            <a:r>
              <a:rPr lang="en-US" sz="2400" dirty="0" smtClean="0">
                <a:latin typeface="Comic Sans MS"/>
                <a:cs typeface="Comic Sans MS"/>
              </a:rPr>
              <a:t> (PGI</a:t>
            </a:r>
            <a:r>
              <a:rPr lang="en-US" sz="2400" baseline="-25000" dirty="0" smtClean="0">
                <a:latin typeface="Comic Sans MS"/>
                <a:cs typeface="Comic Sans MS"/>
              </a:rPr>
              <a:t>2</a:t>
            </a:r>
            <a:r>
              <a:rPr lang="en-US" sz="2400" dirty="0" smtClean="0">
                <a:latin typeface="Comic Sans MS"/>
                <a:cs typeface="Comic Sans MS"/>
              </a:rPr>
              <a:t>) and nitric oxide (NO)</a:t>
            </a:r>
            <a:endParaRPr lang="en-US" sz="2400" dirty="0">
              <a:latin typeface="Comic Sans MS"/>
              <a:cs typeface="Comic Sans MS"/>
            </a:endParaRPr>
          </a:p>
        </p:txBody>
      </p:sp>
      <p:sp>
        <p:nvSpPr>
          <p:cNvPr id="8" name="TextBox 7"/>
          <p:cNvSpPr txBox="1"/>
          <p:nvPr/>
        </p:nvSpPr>
        <p:spPr>
          <a:xfrm>
            <a:off x="0" y="0"/>
            <a:ext cx="4318242" cy="3416320"/>
          </a:xfrm>
          <a:prstGeom prst="rect">
            <a:avLst/>
          </a:prstGeom>
          <a:noFill/>
        </p:spPr>
        <p:txBody>
          <a:bodyPr wrap="square" rtlCol="0">
            <a:spAutoFit/>
          </a:bodyPr>
          <a:lstStyle/>
          <a:p>
            <a:r>
              <a:rPr lang="en-US" sz="2400" dirty="0" smtClean="0">
                <a:latin typeface="Comic Sans MS"/>
                <a:cs typeface="Comic Sans MS"/>
              </a:rPr>
              <a:t>Platelets secrete serotonin, epinephrine (adrenaline), and  chemicals for blood coagulation (</a:t>
            </a:r>
            <a:r>
              <a:rPr lang="en-US" sz="2400" dirty="0" err="1" smtClean="0">
                <a:latin typeface="Comic Sans MS"/>
                <a:cs typeface="Comic Sans MS"/>
              </a:rPr>
              <a:t>vWF</a:t>
            </a:r>
            <a:r>
              <a:rPr lang="en-US" sz="2400" dirty="0" smtClean="0">
                <a:latin typeface="Comic Sans MS"/>
                <a:cs typeface="Comic Sans MS"/>
              </a:rPr>
              <a:t>, von </a:t>
            </a:r>
            <a:r>
              <a:rPr lang="en-US" sz="2400" dirty="0" err="1" smtClean="0">
                <a:latin typeface="Comic Sans MS"/>
                <a:cs typeface="Comic Sans MS"/>
              </a:rPr>
              <a:t>Wilebrand</a:t>
            </a:r>
            <a:r>
              <a:rPr lang="en-US" sz="2400" dirty="0" smtClean="0">
                <a:latin typeface="Comic Sans MS"/>
                <a:cs typeface="Comic Sans MS"/>
              </a:rPr>
              <a:t> factor and  TXA</a:t>
            </a:r>
            <a:r>
              <a:rPr lang="en-US" sz="2400" baseline="-25000" dirty="0" smtClean="0">
                <a:latin typeface="Comic Sans MS"/>
                <a:cs typeface="Comic Sans MS"/>
              </a:rPr>
              <a:t>2</a:t>
            </a:r>
            <a:r>
              <a:rPr lang="en-US" sz="2400" dirty="0" smtClean="0">
                <a:latin typeface="Comic Sans MS"/>
                <a:cs typeface="Comic Sans MS"/>
              </a:rPr>
              <a:t>, </a:t>
            </a:r>
            <a:r>
              <a:rPr lang="en-US" sz="2400" dirty="0" err="1" smtClean="0">
                <a:latin typeface="Comic Sans MS"/>
                <a:cs typeface="Comic Sans MS"/>
              </a:rPr>
              <a:t>Thromboxane</a:t>
            </a:r>
            <a:r>
              <a:rPr lang="en-US" sz="2400" dirty="0" smtClean="0">
                <a:latin typeface="Comic Sans MS"/>
                <a:cs typeface="Comic Sans MS"/>
              </a:rPr>
              <a:t> A</a:t>
            </a:r>
            <a:r>
              <a:rPr lang="en-US" sz="2400" baseline="-25000" dirty="0" smtClean="0">
                <a:latin typeface="Comic Sans MS"/>
                <a:cs typeface="Comic Sans MS"/>
              </a:rPr>
              <a:t>2</a:t>
            </a:r>
            <a:r>
              <a:rPr lang="en-US" sz="2400" dirty="0" smtClean="0">
                <a:latin typeface="Comic Sans MS"/>
                <a:cs typeface="Comic Sans MS"/>
              </a:rPr>
              <a:t>) that stimulate platelet aggregation and contribute to vasoconstriction.</a:t>
            </a:r>
            <a:endParaRPr lang="en-US" sz="2400" baseline="-25000" dirty="0">
              <a:latin typeface="Comic Sans MS"/>
              <a:cs typeface="Comic Sans MS"/>
            </a:endParaRPr>
          </a:p>
        </p:txBody>
      </p:sp>
      <p:sp>
        <p:nvSpPr>
          <p:cNvPr id="9" name="TextBox 8"/>
          <p:cNvSpPr txBox="1"/>
          <p:nvPr/>
        </p:nvSpPr>
        <p:spPr>
          <a:xfrm>
            <a:off x="4495800" y="5486400"/>
            <a:ext cx="4116632" cy="584776"/>
          </a:xfrm>
          <a:prstGeom prst="rect">
            <a:avLst/>
          </a:prstGeom>
          <a:noFill/>
        </p:spPr>
        <p:txBody>
          <a:bodyPr wrap="none" rtlCol="0">
            <a:spAutoFit/>
          </a:bodyPr>
          <a:lstStyle/>
          <a:p>
            <a:r>
              <a:rPr lang="en-US" sz="3200" dirty="0" smtClean="0">
                <a:latin typeface="Comic Sans MS"/>
                <a:cs typeface="Comic Sans MS"/>
              </a:rPr>
              <a:t>Platelet Aggregation</a:t>
            </a:r>
            <a:endParaRPr lang="en-US" sz="3200" dirty="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TO REMEMBER</a:t>
            </a:r>
            <a:endParaRPr lang="en-US" dirty="0">
              <a:latin typeface="Comic Sans MS"/>
              <a:cs typeface="Comic Sans MS"/>
            </a:endParaRPr>
          </a:p>
        </p:txBody>
      </p:sp>
      <p:sp>
        <p:nvSpPr>
          <p:cNvPr id="3" name="Content Placeholder 2"/>
          <p:cNvSpPr>
            <a:spLocks noGrp="1"/>
          </p:cNvSpPr>
          <p:nvPr>
            <p:ph idx="1"/>
          </p:nvPr>
        </p:nvSpPr>
        <p:spPr/>
        <p:txBody>
          <a:bodyPr>
            <a:normAutofit fontScale="85000" lnSpcReduction="20000"/>
          </a:bodyPr>
          <a:lstStyle/>
          <a:p>
            <a:r>
              <a:rPr lang="en-US" dirty="0" err="1" smtClean="0">
                <a:latin typeface="Comic Sans MS"/>
                <a:cs typeface="Comic Sans MS"/>
              </a:rPr>
              <a:t>Hemostasis</a:t>
            </a:r>
            <a:r>
              <a:rPr lang="en-US" dirty="0" smtClean="0">
                <a:latin typeface="Comic Sans MS"/>
                <a:cs typeface="Comic Sans MS"/>
              </a:rPr>
              <a:t> has three phases: vascular spasm, formation of a platelet plug, and blood coagulation.</a:t>
            </a:r>
          </a:p>
          <a:p>
            <a:r>
              <a:rPr lang="en-US" dirty="0" smtClean="0">
                <a:latin typeface="Comic Sans MS"/>
                <a:cs typeface="Comic Sans MS"/>
              </a:rPr>
              <a:t>In non-damaged endothelium, the secretion of nitric oxide and </a:t>
            </a:r>
            <a:r>
              <a:rPr lang="en-US" dirty="0" err="1" smtClean="0">
                <a:latin typeface="Comic Sans MS"/>
                <a:cs typeface="Comic Sans MS"/>
              </a:rPr>
              <a:t>prostacyclin</a:t>
            </a:r>
            <a:r>
              <a:rPr lang="en-US" dirty="0" smtClean="0">
                <a:latin typeface="Comic Sans MS"/>
                <a:cs typeface="Comic Sans MS"/>
              </a:rPr>
              <a:t> prevents platelet aggregation.</a:t>
            </a:r>
          </a:p>
          <a:p>
            <a:r>
              <a:rPr lang="en-US" dirty="0" smtClean="0">
                <a:latin typeface="Comic Sans MS"/>
                <a:cs typeface="Comic Sans MS"/>
              </a:rPr>
              <a:t>In a damaged endothelium the </a:t>
            </a:r>
            <a:r>
              <a:rPr lang="en-US" dirty="0" err="1" smtClean="0">
                <a:latin typeface="Comic Sans MS"/>
                <a:cs typeface="Comic Sans MS"/>
              </a:rPr>
              <a:t>subendothelium</a:t>
            </a:r>
            <a:r>
              <a:rPr lang="en-US" dirty="0" smtClean="0">
                <a:latin typeface="Comic Sans MS"/>
                <a:cs typeface="Comic Sans MS"/>
              </a:rPr>
              <a:t> promotes the secretion of a variety of factors (</a:t>
            </a:r>
            <a:r>
              <a:rPr lang="en-US" dirty="0" err="1" smtClean="0">
                <a:latin typeface="Comic Sans MS"/>
                <a:cs typeface="Comic Sans MS"/>
              </a:rPr>
              <a:t>vWf</a:t>
            </a:r>
            <a:r>
              <a:rPr lang="en-US" dirty="0" smtClean="0">
                <a:latin typeface="Comic Sans MS"/>
                <a:cs typeface="Comic Sans MS"/>
              </a:rPr>
              <a:t>) that elicit aggregation of platelets into a plug. The aggregating platelets secrete these and other factors that contribute to the formation of a plug.</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Formation of a blood clot</a:t>
            </a:r>
            <a:endParaRPr lang="en-US" dirty="0">
              <a:latin typeface="Comic Sans MS"/>
              <a:cs typeface="Comic Sans MS"/>
            </a:endParaRPr>
          </a:p>
        </p:txBody>
      </p:sp>
      <p:pic>
        <p:nvPicPr>
          <p:cNvPr id="7" name="Picture 6"/>
          <p:cNvPicPr>
            <a:picLocks noChangeAspect="1" noChangeArrowheads="1"/>
          </p:cNvPicPr>
          <p:nvPr/>
        </p:nvPicPr>
        <p:blipFill>
          <a:blip r:embed="rId2"/>
          <a:srcRect t="6535" b="15622"/>
          <a:stretch>
            <a:fillRect/>
          </a:stretch>
        </p:blipFill>
        <p:spPr bwMode="auto">
          <a:xfrm>
            <a:off x="2286000" y="1417638"/>
            <a:ext cx="9055100" cy="4665662"/>
          </a:xfrm>
          <a:prstGeom prst="rect">
            <a:avLst/>
          </a:prstGeom>
          <a:noFill/>
        </p:spPr>
      </p:pic>
      <p:sp>
        <p:nvSpPr>
          <p:cNvPr id="8" name="Rectangle 3"/>
          <p:cNvSpPr txBox="1">
            <a:spLocks noChangeArrowheads="1"/>
          </p:cNvSpPr>
          <p:nvPr/>
        </p:nvSpPr>
        <p:spPr bwMode="auto">
          <a:xfrm>
            <a:off x="-762000" y="1501775"/>
            <a:ext cx="6891338" cy="3581400"/>
          </a:xfrm>
          <a:prstGeom prst="rect">
            <a:avLst/>
          </a:prstGeom>
          <a:noFill/>
          <a:ln w="9525">
            <a:noFill/>
            <a:miter lim="800000"/>
            <a:headEnd/>
            <a:tailEnd/>
          </a:ln>
          <a:effectLst/>
        </p:spPr>
        <p:txBody>
          <a:bodyPr vert="horz" wrap="square" lIns="82304" tIns="41152" rIns="82304" bIns="41152" numCol="1" anchor="t" anchorCtr="0" compatLnSpc="1">
            <a:prstTxWarp prst="textNoShape">
              <a:avLst/>
            </a:prstTxWarp>
            <a:spAutoFit/>
          </a:bodyPr>
          <a:lstStyle/>
          <a:p>
            <a:pPr marL="0" marR="0" lvl="0" indent="0" algn="ctr" defTabSz="914400" rtl="0" eaLnBrk="0" fontAlgn="base" latinLnBrk="0" hangingPunct="0">
              <a:lnSpc>
                <a:spcPct val="100000"/>
              </a:lnSpc>
              <a:spcBef>
                <a:spcPct val="25000"/>
              </a:spcBef>
              <a:spcAft>
                <a:spcPct val="25000"/>
              </a:spcAft>
              <a:buClr>
                <a:srgbClr val="9900CC"/>
              </a:buClr>
              <a:buSzTx/>
              <a:buFontTx/>
              <a:buNone/>
              <a:tabLst/>
              <a:defRPr/>
            </a:pPr>
            <a:r>
              <a:rPr kumimoji="0" lang="en-US" sz="2700" b="0" i="0" u="none" strike="noStrike" kern="0" cap="none" spc="0" normalizeH="0" baseline="0" noProof="0" dirty="0" smtClean="0">
                <a:ln>
                  <a:noFill/>
                </a:ln>
                <a:solidFill>
                  <a:schemeClr val="tx1"/>
                </a:solidFill>
                <a:effectLst/>
                <a:uLnTx/>
                <a:uFillTx/>
                <a:latin typeface="+mn-lt"/>
                <a:ea typeface="+mn-ea"/>
                <a:cs typeface="+mn-cs"/>
              </a:rPr>
              <a:t>Fibrinogen</a:t>
            </a:r>
          </a:p>
          <a:p>
            <a:pPr marL="0" marR="0" lvl="0" indent="0" algn="ctr" defTabSz="914400" rtl="0" eaLnBrk="0" fontAlgn="base" latinLnBrk="0" hangingPunct="0">
              <a:lnSpc>
                <a:spcPct val="100000"/>
              </a:lnSpc>
              <a:spcBef>
                <a:spcPct val="25000"/>
              </a:spcBef>
              <a:spcAft>
                <a:spcPct val="25000"/>
              </a:spcAft>
              <a:buClr>
                <a:srgbClr val="9900CC"/>
              </a:buClr>
              <a:buSzTx/>
              <a:buFontTx/>
              <a:buNone/>
              <a:tabLst/>
              <a:defRPr/>
            </a:pPr>
            <a:endParaRPr kumimoji="0" lang="en-US" sz="27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5000"/>
              </a:spcBef>
              <a:spcAft>
                <a:spcPct val="25000"/>
              </a:spcAft>
              <a:buClr>
                <a:srgbClr val="9900CC"/>
              </a:buClr>
              <a:buSzTx/>
              <a:buFontTx/>
              <a:buNone/>
              <a:tabLst/>
              <a:defRPr/>
            </a:pPr>
            <a:r>
              <a:rPr kumimoji="0" lang="en-US" sz="2700" b="0" i="0" u="none" strike="noStrike" kern="0" cap="none" spc="0" normalizeH="0" baseline="0" noProof="0" dirty="0" smtClean="0">
                <a:ln>
                  <a:noFill/>
                </a:ln>
                <a:solidFill>
                  <a:schemeClr val="tx1"/>
                </a:solidFill>
                <a:effectLst/>
                <a:uLnTx/>
                <a:uFillTx/>
                <a:latin typeface="+mn-lt"/>
                <a:ea typeface="+mn-ea"/>
                <a:cs typeface="+mn-cs"/>
              </a:rPr>
              <a:t>Fibrin (loose)</a:t>
            </a:r>
          </a:p>
          <a:p>
            <a:pPr marL="0" marR="0" lvl="0" indent="0" algn="ctr" defTabSz="914400" rtl="0" eaLnBrk="0" fontAlgn="base" latinLnBrk="0" hangingPunct="0">
              <a:lnSpc>
                <a:spcPct val="100000"/>
              </a:lnSpc>
              <a:spcBef>
                <a:spcPct val="25000"/>
              </a:spcBef>
              <a:spcAft>
                <a:spcPct val="25000"/>
              </a:spcAft>
              <a:buClr>
                <a:srgbClr val="9900CC"/>
              </a:buClr>
              <a:buSzTx/>
              <a:buFontTx/>
              <a:buNone/>
              <a:tabLst/>
              <a:defRPr/>
            </a:pPr>
            <a:endParaRPr kumimoji="0" lang="en-US" sz="27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5000"/>
              </a:spcBef>
              <a:spcAft>
                <a:spcPct val="25000"/>
              </a:spcAft>
              <a:buClr>
                <a:srgbClr val="9900CC"/>
              </a:buClr>
              <a:buSzTx/>
              <a:buFontTx/>
              <a:buNone/>
              <a:tabLst/>
              <a:defRPr/>
            </a:pPr>
            <a:r>
              <a:rPr kumimoji="0" lang="en-US" sz="2700" b="0" i="0" u="none" strike="noStrike" kern="0" cap="none" spc="0" normalizeH="0" baseline="0" noProof="0" dirty="0" smtClean="0">
                <a:ln>
                  <a:noFill/>
                </a:ln>
                <a:solidFill>
                  <a:schemeClr val="tx1"/>
                </a:solidFill>
                <a:effectLst/>
                <a:uLnTx/>
                <a:uFillTx/>
                <a:latin typeface="+mn-lt"/>
                <a:ea typeface="+mn-ea"/>
                <a:cs typeface="+mn-cs"/>
              </a:rPr>
              <a:t>Fibrin (mesh)</a:t>
            </a:r>
          </a:p>
          <a:p>
            <a:pPr marL="0" marR="0" lvl="0" indent="0" algn="ctr" defTabSz="914400" rtl="0" eaLnBrk="0" fontAlgn="base" latinLnBrk="0" hangingPunct="0">
              <a:lnSpc>
                <a:spcPct val="100000"/>
              </a:lnSpc>
              <a:spcBef>
                <a:spcPct val="25000"/>
              </a:spcBef>
              <a:spcAft>
                <a:spcPct val="25000"/>
              </a:spcAft>
              <a:buClr>
                <a:srgbClr val="9900CC"/>
              </a:buClr>
              <a:buSzTx/>
              <a:buFontTx/>
              <a:buNone/>
              <a:tabLst/>
              <a:defRPr/>
            </a:pPr>
            <a:r>
              <a:rPr kumimoji="0" lang="en-US" sz="2700" b="0" i="0" u="none" strike="noStrike" kern="0" cap="none" spc="0" normalizeH="0" baseline="0" noProof="0" dirty="0" smtClean="0">
                <a:ln>
                  <a:noFill/>
                </a:ln>
                <a:solidFill>
                  <a:schemeClr val="tx1"/>
                </a:solidFill>
                <a:effectLst/>
                <a:uLnTx/>
                <a:uFillTx/>
                <a:latin typeface="+mn-lt"/>
                <a:ea typeface="+mn-ea"/>
                <a:cs typeface="+mn-cs"/>
              </a:rPr>
              <a:t>(Fibrin clot = blood clot)</a:t>
            </a:r>
            <a:endParaRPr kumimoji="0" lang="en-US" sz="2700" b="0" i="0" u="none" strike="noStrike" kern="0" cap="none" spc="0" normalizeH="0" baseline="0" noProof="0" dirty="0">
              <a:ln>
                <a:noFill/>
              </a:ln>
              <a:solidFill>
                <a:schemeClr val="tx1"/>
              </a:solidFill>
              <a:effectLst/>
              <a:uLnTx/>
              <a:uFillTx/>
              <a:latin typeface="+mn-lt"/>
              <a:ea typeface="+mn-ea"/>
              <a:cs typeface="+mn-cs"/>
            </a:endParaRPr>
          </a:p>
        </p:txBody>
      </p:sp>
      <p:sp>
        <p:nvSpPr>
          <p:cNvPr id="9" name="Line 4"/>
          <p:cNvSpPr>
            <a:spLocks noChangeShapeType="1"/>
          </p:cNvSpPr>
          <p:nvPr/>
        </p:nvSpPr>
        <p:spPr bwMode="auto">
          <a:xfrm>
            <a:off x="2667000" y="2057400"/>
            <a:ext cx="0" cy="609600"/>
          </a:xfrm>
          <a:prstGeom prst="line">
            <a:avLst/>
          </a:prstGeom>
          <a:noFill/>
          <a:ln w="50800">
            <a:solidFill>
              <a:srgbClr val="FF0000"/>
            </a:solidFill>
            <a:round/>
            <a:headEnd/>
            <a:tailEnd type="arrow" w="med" len="med"/>
          </a:ln>
          <a:effectLst/>
        </p:spPr>
        <p:txBody>
          <a:bodyPr wrap="none" anchor="ctr">
            <a:prstTxWarp prst="textNoShape">
              <a:avLst/>
            </a:prstTxWarp>
          </a:bodyPr>
          <a:lstStyle/>
          <a:p>
            <a:endParaRPr lang="en-US"/>
          </a:p>
        </p:txBody>
      </p:sp>
      <p:sp>
        <p:nvSpPr>
          <p:cNvPr id="10" name="Line 4"/>
          <p:cNvSpPr>
            <a:spLocks noChangeShapeType="1"/>
          </p:cNvSpPr>
          <p:nvPr/>
        </p:nvSpPr>
        <p:spPr bwMode="auto">
          <a:xfrm>
            <a:off x="2667000" y="3276600"/>
            <a:ext cx="0" cy="609600"/>
          </a:xfrm>
          <a:prstGeom prst="line">
            <a:avLst/>
          </a:prstGeom>
          <a:noFill/>
          <a:ln w="50800">
            <a:solidFill>
              <a:srgbClr val="FF0000"/>
            </a:solidFill>
            <a:round/>
            <a:headEnd/>
            <a:tailEnd type="arrow" w="med" len="med"/>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Comic Sans MS"/>
                <a:cs typeface="Comic Sans MS"/>
              </a:rPr>
              <a:t>Activation of fibrinogen</a:t>
            </a:r>
            <a:endParaRPr lang="en-US" dirty="0">
              <a:latin typeface="Comic Sans MS"/>
              <a:cs typeface="Comic Sans MS"/>
            </a:endParaRPr>
          </a:p>
        </p:txBody>
      </p:sp>
      <p:pic>
        <p:nvPicPr>
          <p:cNvPr id="4" name="Picture 3"/>
          <p:cNvPicPr>
            <a:picLocks noChangeAspect="1" noChangeArrowheads="1"/>
          </p:cNvPicPr>
          <p:nvPr/>
        </p:nvPicPr>
        <p:blipFill>
          <a:blip r:embed="rId2"/>
          <a:srcRect t="16415" b="23666"/>
          <a:stretch>
            <a:fillRect/>
          </a:stretch>
        </p:blipFill>
        <p:spPr bwMode="auto">
          <a:xfrm>
            <a:off x="0" y="1219200"/>
            <a:ext cx="6996113" cy="500856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lstStyle/>
          <a:p>
            <a:r>
              <a:rPr lang="en-US" dirty="0" smtClean="0">
                <a:latin typeface="Comic Sans MS"/>
                <a:cs typeface="Comic Sans MS"/>
              </a:rPr>
              <a:t>Activation of fibrinogen</a:t>
            </a:r>
            <a:endParaRPr lang="en-US" dirty="0">
              <a:latin typeface="Comic Sans MS"/>
              <a:cs typeface="Comic Sans MS"/>
            </a:endParaRPr>
          </a:p>
        </p:txBody>
      </p:sp>
      <p:pic>
        <p:nvPicPr>
          <p:cNvPr id="5" name="Picture 4"/>
          <p:cNvPicPr>
            <a:picLocks noChangeAspect="1" noChangeArrowheads="1"/>
          </p:cNvPicPr>
          <p:nvPr/>
        </p:nvPicPr>
        <p:blipFill>
          <a:blip r:embed="rId2"/>
          <a:srcRect t="11475" b="18135"/>
          <a:stretch>
            <a:fillRect/>
          </a:stretch>
        </p:blipFill>
        <p:spPr bwMode="auto">
          <a:xfrm>
            <a:off x="1290436" y="990600"/>
            <a:ext cx="6354763" cy="5351463"/>
          </a:xfrm>
          <a:prstGeom prst="rect">
            <a:avLst/>
          </a:prstGeom>
          <a:noFill/>
        </p:spPr>
      </p:pic>
      <p:sp>
        <p:nvSpPr>
          <p:cNvPr id="6" name="Text Box 5"/>
          <p:cNvSpPr txBox="1">
            <a:spLocks noChangeArrowheads="1"/>
          </p:cNvSpPr>
          <p:nvPr/>
        </p:nvSpPr>
        <p:spPr bwMode="auto">
          <a:xfrm>
            <a:off x="838200" y="4572000"/>
            <a:ext cx="2355850" cy="1311275"/>
          </a:xfrm>
          <a:prstGeom prst="rect">
            <a:avLst/>
          </a:prstGeom>
          <a:noFill/>
          <a:ln w="9525">
            <a:noFill/>
            <a:miter lim="800000"/>
            <a:headEnd/>
            <a:tailEnd/>
          </a:ln>
          <a:effectLst/>
        </p:spPr>
        <p:txBody>
          <a:bodyPr wrap="none" lIns="91435" tIns="45718" rIns="91435" bIns="45718">
            <a:prstTxWarp prst="textNoShape">
              <a:avLst/>
            </a:prstTxWarp>
            <a:spAutoFit/>
          </a:bodyPr>
          <a:lstStyle/>
          <a:p>
            <a:pPr algn="l"/>
            <a:r>
              <a:rPr lang="en-US" sz="2000" b="1" dirty="0"/>
              <a:t>Extrinsic Pathway</a:t>
            </a:r>
          </a:p>
          <a:p>
            <a:pPr algn="l"/>
            <a:r>
              <a:rPr lang="en-US" sz="2000" dirty="0"/>
              <a:t>requires Factor III</a:t>
            </a:r>
          </a:p>
          <a:p>
            <a:pPr algn="l"/>
            <a:r>
              <a:rPr lang="en-US" sz="2000" dirty="0"/>
              <a:t>from damaged</a:t>
            </a:r>
          </a:p>
          <a:p>
            <a:pPr algn="l"/>
            <a:r>
              <a:rPr lang="en-US" sz="2000" dirty="0"/>
              <a:t>tissue</a:t>
            </a:r>
          </a:p>
        </p:txBody>
      </p:sp>
      <p:sp>
        <p:nvSpPr>
          <p:cNvPr id="7" name="Text Box 4"/>
          <p:cNvSpPr txBox="1">
            <a:spLocks noChangeArrowheads="1"/>
          </p:cNvSpPr>
          <p:nvPr/>
        </p:nvSpPr>
        <p:spPr bwMode="auto">
          <a:xfrm>
            <a:off x="5349875" y="1714500"/>
            <a:ext cx="2513013" cy="1006475"/>
          </a:xfrm>
          <a:prstGeom prst="rect">
            <a:avLst/>
          </a:prstGeom>
          <a:noFill/>
          <a:ln w="9525">
            <a:noFill/>
            <a:miter lim="800000"/>
            <a:headEnd/>
            <a:tailEnd/>
          </a:ln>
          <a:effectLst/>
        </p:spPr>
        <p:txBody>
          <a:bodyPr wrap="none" lIns="91435" tIns="45718" rIns="91435" bIns="45718">
            <a:prstTxWarp prst="textNoShape">
              <a:avLst/>
            </a:prstTxWarp>
            <a:spAutoFit/>
          </a:bodyPr>
          <a:lstStyle/>
          <a:p>
            <a:pPr algn="l"/>
            <a:r>
              <a:rPr lang="en-US" sz="2000" b="1" dirty="0"/>
              <a:t>Intrinsic Pathway</a:t>
            </a:r>
          </a:p>
          <a:p>
            <a:pPr algn="l"/>
            <a:r>
              <a:rPr lang="en-US" sz="2000" dirty="0"/>
              <a:t>everything in plasma</a:t>
            </a:r>
          </a:p>
          <a:p>
            <a:pPr algn="l"/>
            <a:r>
              <a:rPr lang="en-US" sz="2000" dirty="0"/>
              <a:t>trigger = collagen</a:t>
            </a:r>
          </a:p>
        </p:txBody>
      </p:sp>
      <p:sp>
        <p:nvSpPr>
          <p:cNvPr id="8" name="TextBox 7"/>
          <p:cNvSpPr txBox="1"/>
          <p:nvPr/>
        </p:nvSpPr>
        <p:spPr>
          <a:xfrm>
            <a:off x="188711" y="1219200"/>
            <a:ext cx="2203450" cy="1200329"/>
          </a:xfrm>
          <a:prstGeom prst="rect">
            <a:avLst/>
          </a:prstGeom>
          <a:noFill/>
        </p:spPr>
        <p:txBody>
          <a:bodyPr wrap="square" rtlCol="0">
            <a:spAutoFit/>
          </a:bodyPr>
          <a:lstStyle/>
          <a:p>
            <a:r>
              <a:rPr lang="en-US" dirty="0" smtClean="0"/>
              <a:t>Vitamin K is necessary in several steps of the intrinsic pathway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54354-960677-2563.jpg"/>
          <p:cNvPicPr>
            <a:picLocks noGrp="1" noChangeAspect="1"/>
          </p:cNvPicPr>
          <p:nvPr>
            <p:ph idx="1"/>
          </p:nvPr>
        </p:nvPicPr>
        <p:blipFill>
          <a:blip r:embed="rId2"/>
          <a:stretch>
            <a:fillRect/>
          </a:stretch>
        </p:blipFill>
        <p:spPr>
          <a:xfrm>
            <a:off x="1964211" y="1600200"/>
            <a:ext cx="5215578" cy="4525963"/>
          </a:xfrm>
        </p:spPr>
      </p:pic>
      <p:pic>
        <p:nvPicPr>
          <p:cNvPr id="5" name="Picture 4" descr="954354-960677-2563.jpg"/>
          <p:cNvPicPr>
            <a:picLocks noChangeAspect="1"/>
          </p:cNvPicPr>
          <p:nvPr/>
        </p:nvPicPr>
        <p:blipFill>
          <a:blip r:embed="rId2"/>
          <a:stretch>
            <a:fillRect/>
          </a:stretch>
        </p:blipFill>
        <p:spPr>
          <a:xfrm>
            <a:off x="457200" y="0"/>
            <a:ext cx="7902945"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11163" y="304800"/>
            <a:ext cx="8367712" cy="5176809"/>
          </a:xfrm>
          <a:prstGeom prst="rect">
            <a:avLst/>
          </a:prstGeom>
          <a:noFill/>
          <a:ln w="9525">
            <a:noFill/>
            <a:miter lim="800000"/>
            <a:headEnd/>
            <a:tailEnd/>
          </a:ln>
          <a:effectLst/>
        </p:spPr>
        <p:txBody>
          <a:bodyPr vert="horz" wrap="square" lIns="82304" tIns="41152" rIns="82304" bIns="41152" numCol="1" anchor="t" anchorCtr="0" compatLnSpc="1">
            <a:prstTxWarp prst="textNoShape">
              <a:avLst/>
            </a:prstTxWarp>
            <a:spAutoFit/>
          </a:bodyPr>
          <a:lstStyle/>
          <a:p>
            <a:pPr marL="827088" marR="0" lvl="1" indent="-412750" algn="l" defTabSz="914400" rtl="0" eaLnBrk="0" fontAlgn="base" latinLnBrk="0" hangingPunct="0">
              <a:lnSpc>
                <a:spcPct val="100000"/>
              </a:lnSpc>
              <a:spcBef>
                <a:spcPct val="50000"/>
              </a:spcBef>
              <a:spcAft>
                <a:spcPct val="50000"/>
              </a:spcAft>
              <a:buClr>
                <a:srgbClr val="9900CC"/>
              </a:buClr>
              <a:buSzTx/>
              <a:buFontTx/>
              <a:buChar char="•"/>
              <a:tabLst/>
              <a:defRPr/>
            </a:pPr>
            <a:r>
              <a:rPr kumimoji="0" lang="en-US" sz="2700" b="0" i="0" u="none" strike="noStrike" kern="0" cap="none" spc="0" normalizeH="0" baseline="0" noProof="0" dirty="0" smtClean="0">
                <a:ln>
                  <a:noFill/>
                </a:ln>
                <a:solidFill>
                  <a:srgbClr val="000000"/>
                </a:solidFill>
                <a:effectLst/>
                <a:uLnTx/>
                <a:uFillTx/>
                <a:latin typeface="Comic Sans MS"/>
                <a:ea typeface="ＭＳ Ｐゴシック" charset="-128"/>
                <a:cs typeface="Comic Sans MS"/>
              </a:rPr>
              <a:t>Clotting (Coagulating) factors (are very many, &gt; 20)  produced by liver</a:t>
            </a:r>
          </a:p>
          <a:p>
            <a:pPr marL="1643063" marR="0" lvl="2" indent="-412750" algn="l" defTabSz="914400" rtl="0" eaLnBrk="0" fontAlgn="base" latinLnBrk="0" hangingPunct="0">
              <a:lnSpc>
                <a:spcPct val="100000"/>
              </a:lnSpc>
              <a:spcBef>
                <a:spcPct val="50000"/>
              </a:spcBef>
              <a:spcAft>
                <a:spcPct val="50000"/>
              </a:spcAft>
              <a:buClr>
                <a:srgbClr val="9900CC"/>
              </a:buClr>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Comic Sans MS"/>
                <a:ea typeface="ＭＳ Ｐゴシック" charset="-128"/>
                <a:cs typeface="Comic Sans MS"/>
              </a:rPr>
              <a:t>Secreted into blood in inactive form</a:t>
            </a:r>
          </a:p>
          <a:p>
            <a:pPr marL="1643063" marR="0" lvl="2" indent="-412750" algn="l" defTabSz="914400" rtl="0" eaLnBrk="0" fontAlgn="base" latinLnBrk="0" hangingPunct="0">
              <a:lnSpc>
                <a:spcPct val="100000"/>
              </a:lnSpc>
              <a:spcBef>
                <a:spcPct val="50000"/>
              </a:spcBef>
              <a:spcAft>
                <a:spcPct val="50000"/>
              </a:spcAft>
              <a:buClr>
                <a:srgbClr val="9900CC"/>
              </a:buClr>
              <a:buSzTx/>
              <a:buFontTx/>
              <a:buChar char="–"/>
              <a:tabLst/>
              <a:defRPr/>
            </a:pPr>
            <a:r>
              <a:rPr kumimoji="0" lang="en-US" sz="2200" b="0" i="0" u="none" strike="noStrike" kern="0" cap="none" spc="0" normalizeH="0" baseline="0" noProof="0" dirty="0" smtClean="0">
                <a:ln>
                  <a:noFill/>
                </a:ln>
                <a:solidFill>
                  <a:srgbClr val="000000"/>
                </a:solidFill>
                <a:effectLst/>
                <a:uLnTx/>
                <a:uFillTx/>
                <a:latin typeface="Comic Sans MS"/>
                <a:ea typeface="ＭＳ Ｐゴシック" charset="-128"/>
                <a:cs typeface="Comic Sans MS"/>
              </a:rPr>
              <a:t>Activated during cascade</a:t>
            </a:r>
          </a:p>
          <a:p>
            <a:pPr marL="827088" marR="0" lvl="1" indent="-412750" algn="l" defTabSz="914400" rtl="0" eaLnBrk="0" fontAlgn="base" latinLnBrk="0" hangingPunct="0">
              <a:lnSpc>
                <a:spcPct val="100000"/>
              </a:lnSpc>
              <a:spcBef>
                <a:spcPct val="50000"/>
              </a:spcBef>
              <a:spcAft>
                <a:spcPct val="50000"/>
              </a:spcAft>
              <a:buClr>
                <a:srgbClr val="9900CC"/>
              </a:buClr>
              <a:buSzTx/>
              <a:buFontTx/>
              <a:buChar char="•"/>
              <a:tabLst/>
              <a:defRPr/>
            </a:pPr>
            <a:r>
              <a:rPr kumimoji="0" lang="en-US" sz="2700" b="0" i="0" u="none" strike="noStrike" kern="0" cap="none" spc="0" normalizeH="0" baseline="0" noProof="0" dirty="0" smtClean="0">
                <a:ln>
                  <a:noFill/>
                </a:ln>
                <a:solidFill>
                  <a:srgbClr val="000000"/>
                </a:solidFill>
                <a:effectLst/>
                <a:uLnTx/>
                <a:uFillTx/>
                <a:latin typeface="Comic Sans MS"/>
                <a:ea typeface="ＭＳ Ｐゴシック" charset="-128"/>
                <a:cs typeface="Comic Sans MS"/>
              </a:rPr>
              <a:t>Plasma without clotting factors = serum</a:t>
            </a:r>
          </a:p>
          <a:p>
            <a:pPr marL="827088" marR="0" lvl="1" indent="-412750" algn="l" defTabSz="914400" rtl="0" eaLnBrk="0" fontAlgn="base" latinLnBrk="0" hangingPunct="0">
              <a:lnSpc>
                <a:spcPct val="100000"/>
              </a:lnSpc>
              <a:spcBef>
                <a:spcPct val="50000"/>
              </a:spcBef>
              <a:spcAft>
                <a:spcPct val="50000"/>
              </a:spcAft>
              <a:buClr>
                <a:srgbClr val="9900CC"/>
              </a:buClr>
              <a:buSzTx/>
              <a:buFontTx/>
              <a:buChar char="•"/>
              <a:tabLst/>
              <a:defRPr/>
            </a:pPr>
            <a:r>
              <a:rPr kumimoji="0" lang="en-US" sz="2700" b="0" i="0" u="none" strike="noStrike" kern="0" cap="none" spc="0" normalizeH="0" baseline="0" noProof="0" dirty="0" smtClean="0">
                <a:ln>
                  <a:noFill/>
                </a:ln>
                <a:solidFill>
                  <a:srgbClr val="000000"/>
                </a:solidFill>
                <a:effectLst/>
                <a:uLnTx/>
                <a:uFillTx/>
                <a:latin typeface="Comic Sans MS"/>
                <a:ea typeface="ＭＳ Ｐゴシック" charset="-128"/>
                <a:cs typeface="Comic Sans MS"/>
              </a:rPr>
              <a:t>Hemophilia = genetic disorder, deficiency in clotting factor, usually Factor VIII</a:t>
            </a:r>
          </a:p>
          <a:p>
            <a:pPr marL="827088" marR="0" lvl="1" indent="-412750" algn="l" defTabSz="914400" rtl="0" eaLnBrk="0" fontAlgn="base" latinLnBrk="0" hangingPunct="0">
              <a:lnSpc>
                <a:spcPct val="100000"/>
              </a:lnSpc>
              <a:spcBef>
                <a:spcPct val="50000"/>
              </a:spcBef>
              <a:spcAft>
                <a:spcPct val="50000"/>
              </a:spcAft>
              <a:buClr>
                <a:srgbClr val="9900CC"/>
              </a:buClr>
              <a:buSzTx/>
              <a:buFontTx/>
              <a:buChar char="•"/>
              <a:tabLst/>
              <a:defRPr/>
            </a:pPr>
            <a:endParaRPr kumimoji="0" lang="en-US" sz="2700" b="0" i="0" u="none" strike="noStrike" kern="0" cap="none" spc="0" normalizeH="0" baseline="0" noProof="0" dirty="0">
              <a:ln>
                <a:noFill/>
              </a:ln>
              <a:solidFill>
                <a:srgbClr val="990033"/>
              </a:solidFill>
              <a:effectLst/>
              <a:uLnTx/>
              <a:uFillTx/>
              <a:latin typeface="+mn-lt"/>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Then the clot dissolves</a:t>
            </a:r>
            <a:endParaRPr lang="en-US" dirty="0">
              <a:latin typeface="Comic Sans MS"/>
              <a:cs typeface="Comic Sans MS"/>
            </a:endParaRPr>
          </a:p>
        </p:txBody>
      </p:sp>
      <p:sp>
        <p:nvSpPr>
          <p:cNvPr id="5" name="Rectangle 2"/>
          <p:cNvSpPr>
            <a:spLocks noChangeArrowheads="1"/>
          </p:cNvSpPr>
          <p:nvPr/>
        </p:nvSpPr>
        <p:spPr bwMode="auto">
          <a:xfrm>
            <a:off x="1676400" y="2438400"/>
            <a:ext cx="7467600" cy="3352800"/>
          </a:xfrm>
          <a:prstGeom prst="rect">
            <a:avLst/>
          </a:prstGeom>
          <a:noFill/>
          <a:ln w="9525">
            <a:noFill/>
            <a:miter lim="800000"/>
            <a:headEnd/>
            <a:tailEnd/>
          </a:ln>
          <a:effectLst/>
        </p:spPr>
        <p:txBody>
          <a:bodyPr lIns="91435" tIns="45718" rIns="91435" bIns="45718">
            <a:prstTxWarp prst="textNoShape">
              <a:avLst/>
            </a:prstTxWarp>
          </a:bodyPr>
          <a:lstStyle/>
          <a:p>
            <a:pPr algn="l"/>
            <a:endParaRPr lang="en-US" dirty="0"/>
          </a:p>
          <a:p>
            <a:r>
              <a:rPr lang="en-US" b="1" dirty="0" err="1">
                <a:latin typeface="Comic Sans MS"/>
                <a:cs typeface="Comic Sans MS"/>
              </a:rPr>
              <a:t>Plasminogen</a:t>
            </a:r>
            <a:endParaRPr lang="en-US" b="1" dirty="0">
              <a:latin typeface="Comic Sans MS"/>
              <a:cs typeface="Comic Sans MS"/>
            </a:endParaRPr>
          </a:p>
          <a:p>
            <a:endParaRPr lang="en-US" b="1" dirty="0">
              <a:latin typeface="Comic Sans MS"/>
              <a:cs typeface="Comic Sans MS"/>
            </a:endParaRPr>
          </a:p>
          <a:p>
            <a:endParaRPr lang="en-US" b="1" dirty="0">
              <a:latin typeface="Comic Sans MS"/>
              <a:cs typeface="Comic Sans MS"/>
            </a:endParaRPr>
          </a:p>
          <a:p>
            <a:r>
              <a:rPr lang="en-US" b="1" dirty="0" err="1">
                <a:latin typeface="Comic Sans MS"/>
                <a:cs typeface="Comic Sans MS"/>
              </a:rPr>
              <a:t>Plasmin</a:t>
            </a:r>
            <a:endParaRPr lang="en-US" b="1" dirty="0">
              <a:latin typeface="Comic Sans MS"/>
              <a:cs typeface="Comic Sans MS"/>
            </a:endParaRPr>
          </a:p>
          <a:p>
            <a:endParaRPr lang="en-US" b="1" dirty="0">
              <a:latin typeface="Comic Sans MS"/>
              <a:cs typeface="Comic Sans MS"/>
            </a:endParaRPr>
          </a:p>
          <a:p>
            <a:endParaRPr lang="en-US" b="1" dirty="0">
              <a:latin typeface="Comic Sans MS"/>
              <a:cs typeface="Comic Sans MS"/>
            </a:endParaRPr>
          </a:p>
          <a:p>
            <a:r>
              <a:rPr lang="en-US" b="1" dirty="0">
                <a:latin typeface="Comic Sans MS"/>
                <a:cs typeface="Comic Sans MS"/>
              </a:rPr>
              <a:t>Dissolves Clot</a:t>
            </a:r>
          </a:p>
        </p:txBody>
      </p:sp>
      <p:sp>
        <p:nvSpPr>
          <p:cNvPr id="6" name="Line 5"/>
          <p:cNvSpPr>
            <a:spLocks noChangeShapeType="1"/>
          </p:cNvSpPr>
          <p:nvPr/>
        </p:nvSpPr>
        <p:spPr bwMode="auto">
          <a:xfrm>
            <a:off x="2209800" y="3086100"/>
            <a:ext cx="0" cy="533400"/>
          </a:xfrm>
          <a:prstGeom prst="line">
            <a:avLst/>
          </a:prstGeom>
          <a:noFill/>
          <a:ln w="50800">
            <a:solidFill>
              <a:schemeClr val="tx1"/>
            </a:solidFill>
            <a:round/>
            <a:headEnd/>
            <a:tailEnd type="arrow" w="med" len="med"/>
          </a:ln>
          <a:effectLst/>
        </p:spPr>
        <p:txBody>
          <a:bodyPr wrap="none" anchor="ctr">
            <a:prstTxWarp prst="textNoShape">
              <a:avLst/>
            </a:prstTxWarp>
          </a:bodyPr>
          <a:lstStyle/>
          <a:p>
            <a:endParaRPr lang="en-US"/>
          </a:p>
        </p:txBody>
      </p:sp>
      <p:sp>
        <p:nvSpPr>
          <p:cNvPr id="7" name="Line 6"/>
          <p:cNvSpPr>
            <a:spLocks noChangeShapeType="1"/>
          </p:cNvSpPr>
          <p:nvPr/>
        </p:nvSpPr>
        <p:spPr bwMode="auto">
          <a:xfrm>
            <a:off x="2209800" y="3886200"/>
            <a:ext cx="0" cy="533400"/>
          </a:xfrm>
          <a:prstGeom prst="line">
            <a:avLst/>
          </a:prstGeom>
          <a:noFill/>
          <a:ln w="50800">
            <a:solidFill>
              <a:schemeClr val="tx1"/>
            </a:solidFill>
            <a:round/>
            <a:headEnd/>
            <a:tailEnd type="arrow" w="med" len="med"/>
          </a:ln>
          <a:effectLst/>
        </p:spPr>
        <p:txBody>
          <a:bodyPr wrap="none" anchor="ctr">
            <a:prstTxWarp prst="textNoShape">
              <a:avLst/>
            </a:prstTxWarp>
          </a:bodyPr>
          <a:lstStyle/>
          <a:p>
            <a:endParaRPr lang="en-US"/>
          </a:p>
        </p:txBody>
      </p:sp>
      <p:sp>
        <p:nvSpPr>
          <p:cNvPr id="8" name="Text Box 7"/>
          <p:cNvSpPr txBox="1">
            <a:spLocks noChangeArrowheads="1"/>
          </p:cNvSpPr>
          <p:nvPr/>
        </p:nvSpPr>
        <p:spPr bwMode="auto">
          <a:xfrm>
            <a:off x="2667000" y="3124200"/>
            <a:ext cx="4880653" cy="369328"/>
          </a:xfrm>
          <a:prstGeom prst="rect">
            <a:avLst/>
          </a:prstGeom>
          <a:noFill/>
          <a:ln w="9525">
            <a:noFill/>
            <a:miter lim="800000"/>
            <a:headEnd/>
            <a:tailEnd/>
          </a:ln>
          <a:effectLst/>
        </p:spPr>
        <p:txBody>
          <a:bodyPr wrap="none" lIns="91435" tIns="45718" rIns="91435" bIns="45718">
            <a:prstTxWarp prst="textNoShape">
              <a:avLst/>
            </a:prstTxWarp>
            <a:spAutoFit/>
          </a:bodyPr>
          <a:lstStyle/>
          <a:p>
            <a:r>
              <a:rPr lang="en-US" dirty="0" err="1">
                <a:latin typeface="Comic Sans MS"/>
                <a:cs typeface="Comic Sans MS"/>
              </a:rPr>
              <a:t>plasminogen</a:t>
            </a:r>
            <a:r>
              <a:rPr lang="en-US" dirty="0">
                <a:latin typeface="Comic Sans MS"/>
                <a:cs typeface="Comic Sans MS"/>
              </a:rPr>
              <a:t> </a:t>
            </a:r>
            <a:r>
              <a:rPr lang="en-US" dirty="0" smtClean="0">
                <a:latin typeface="Comic Sans MS"/>
                <a:cs typeface="Comic Sans MS"/>
              </a:rPr>
              <a:t>activators (activated by fibrin)</a:t>
            </a:r>
            <a:endParaRPr lang="en-US" dirty="0">
              <a:latin typeface="Comic Sans MS"/>
              <a:cs typeface="Comic Sans MS"/>
            </a:endParaRPr>
          </a:p>
        </p:txBody>
      </p:sp>
      <p:pic>
        <p:nvPicPr>
          <p:cNvPr id="10" name="Picture 9" descr="BLOOD.GIF"/>
          <p:cNvPicPr>
            <a:picLocks noChangeAspect="1"/>
          </p:cNvPicPr>
          <p:nvPr/>
        </p:nvPicPr>
        <p:blipFill>
          <a:blip r:embed="rId2"/>
          <a:stretch>
            <a:fillRect/>
          </a:stretch>
        </p:blipFill>
        <p:spPr>
          <a:xfrm>
            <a:off x="5791200" y="3619500"/>
            <a:ext cx="3175000" cy="3175000"/>
          </a:xfrm>
          <a:prstGeom prst="rect">
            <a:avLst/>
          </a:prstGeom>
        </p:spPr>
      </p:pic>
      <p:sp>
        <p:nvSpPr>
          <p:cNvPr id="11" name="Rectangle 10"/>
          <p:cNvSpPr/>
          <p:nvPr/>
        </p:nvSpPr>
        <p:spPr>
          <a:xfrm>
            <a:off x="700051" y="5791200"/>
            <a:ext cx="2545175" cy="369332"/>
          </a:xfrm>
          <a:prstGeom prst="rect">
            <a:avLst/>
          </a:prstGeom>
        </p:spPr>
        <p:txBody>
          <a:bodyPr wrap="none">
            <a:spAutoFit/>
          </a:bodyPr>
          <a:lstStyle/>
          <a:p>
            <a:r>
              <a:rPr lang="en-US" b="1" dirty="0" err="1" smtClean="0">
                <a:latin typeface="Comic Sans MS"/>
                <a:cs typeface="Comic Sans MS"/>
              </a:rPr>
              <a:t>Plasmin</a:t>
            </a:r>
            <a:r>
              <a:rPr lang="en-US" b="1" dirty="0" smtClean="0">
                <a:latin typeface="Comic Sans MS"/>
                <a:cs typeface="Comic Sans MS"/>
              </a:rPr>
              <a:t> is a protease</a:t>
            </a:r>
            <a:endParaRPr lang="en-US" b="1" dirty="0">
              <a:latin typeface="Comic Sans MS"/>
              <a:cs typeface="Comic Sans MS"/>
            </a:endParaRPr>
          </a:p>
        </p:txBody>
      </p:sp>
      <p:pic>
        <p:nvPicPr>
          <p:cNvPr id="12" name="Picture 11" descr="images.jpg"/>
          <p:cNvPicPr>
            <a:picLocks noChangeAspect="1"/>
          </p:cNvPicPr>
          <p:nvPr/>
        </p:nvPicPr>
        <p:blipFill>
          <a:blip r:embed="rId3"/>
          <a:stretch>
            <a:fillRect/>
          </a:stretch>
        </p:blipFill>
        <p:spPr>
          <a:xfrm rot="5400000">
            <a:off x="3733800" y="4509532"/>
            <a:ext cx="1651000" cy="1651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latin typeface="Comic Sans MS"/>
                <a:cs typeface="Comic Sans MS"/>
              </a:rPr>
              <a:t>To Remember</a:t>
            </a:r>
            <a:endParaRPr lang="en-US" dirty="0"/>
          </a:p>
        </p:txBody>
      </p:sp>
      <p:sp>
        <p:nvSpPr>
          <p:cNvPr id="3" name="Content Placeholder 2"/>
          <p:cNvSpPr>
            <a:spLocks noGrp="1"/>
          </p:cNvSpPr>
          <p:nvPr>
            <p:ph idx="1"/>
          </p:nvPr>
        </p:nvSpPr>
        <p:spPr>
          <a:xfrm>
            <a:off x="228600" y="1143000"/>
            <a:ext cx="8915400" cy="5562600"/>
          </a:xfrm>
        </p:spPr>
        <p:txBody>
          <a:bodyPr>
            <a:normAutofit fontScale="85000" lnSpcReduction="20000"/>
          </a:bodyPr>
          <a:lstStyle/>
          <a:p>
            <a:r>
              <a:rPr lang="en-US" dirty="0" smtClean="0">
                <a:latin typeface="Comic Sans MS"/>
                <a:cs typeface="Comic Sans MS"/>
              </a:rPr>
              <a:t>Blood coagulates around the platelet plug as a result of the activation of fibrinogen into the mesh form of fibrin.</a:t>
            </a:r>
          </a:p>
          <a:p>
            <a:r>
              <a:rPr lang="en-US" dirty="0" smtClean="0">
                <a:latin typeface="Comic Sans MS"/>
                <a:cs typeface="Comic Sans MS"/>
              </a:rPr>
              <a:t>Fibrinogen is activated by two complementary pathways: the intrinsic factor, which is activated by exposed collagen, and the extrinsic factor which is stimulated by a factor (Factor III) that is produced by damaged tissue. There is a variety of clotting factors (you DO NOT HAVE TO REMEMBER THEM). YOU MUST REMEMBER THAT PLASMA WITHOUT THEM IS CALLED SERUM..</a:t>
            </a:r>
          </a:p>
          <a:p>
            <a:r>
              <a:rPr lang="en-US" dirty="0" smtClean="0">
                <a:latin typeface="Comic Sans MS"/>
                <a:cs typeface="Comic Sans MS"/>
              </a:rPr>
              <a:t>Hemophilia is a genetic defect that leads to the deficiency of one of these clotting factors.</a:t>
            </a:r>
          </a:p>
          <a:p>
            <a:r>
              <a:rPr lang="en-US" dirty="0" smtClean="0">
                <a:latin typeface="Comic Sans MS"/>
                <a:cs typeface="Comic Sans MS"/>
              </a:rPr>
              <a:t>The clot dissolves by the action of the protease </a:t>
            </a:r>
            <a:r>
              <a:rPr lang="en-US" dirty="0" err="1" smtClean="0">
                <a:latin typeface="Comic Sans MS"/>
                <a:cs typeface="Comic Sans MS"/>
              </a:rPr>
              <a:t>plasmin</a:t>
            </a:r>
            <a:r>
              <a:rPr lang="en-US" dirty="0" smtClean="0">
                <a:latin typeface="Comic Sans MS"/>
                <a:cs typeface="Comic Sans MS"/>
              </a:rPr>
              <a:t>.</a:t>
            </a:r>
          </a:p>
          <a:p>
            <a:endParaRPr lang="en-US" dirty="0" smtClean="0">
              <a:latin typeface="Comic Sans MS"/>
              <a:cs typeface="Comic Sans MS"/>
            </a:endParaRPr>
          </a:p>
          <a:p>
            <a:pPr>
              <a:buNone/>
            </a:pPr>
            <a:endParaRPr lang="en-US" dirty="0" smtClean="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rPr>
              <a:t>What is blood for?</a:t>
            </a:r>
            <a:endParaRPr lang="en-US" dirty="0"/>
          </a:p>
        </p:txBody>
      </p:sp>
      <p:sp>
        <p:nvSpPr>
          <p:cNvPr id="3" name="Content Placeholder 2"/>
          <p:cNvSpPr>
            <a:spLocks noGrp="1"/>
          </p:cNvSpPr>
          <p:nvPr>
            <p:ph idx="1"/>
          </p:nvPr>
        </p:nvSpPr>
        <p:spPr/>
        <p:txBody>
          <a:bodyPr/>
          <a:lstStyle/>
          <a:p>
            <a:pPr>
              <a:buNone/>
            </a:pPr>
            <a:r>
              <a:rPr lang="en-US" dirty="0" smtClean="0">
                <a:latin typeface="Comic Sans MS"/>
                <a:cs typeface="Comic Sans MS"/>
              </a:rPr>
              <a:t>2) Defense against infection through immunity and inflammation</a:t>
            </a:r>
            <a:endParaRPr lang="en-US" dirty="0">
              <a:latin typeface="Comic Sans MS"/>
              <a:cs typeface="Comic Sans MS"/>
            </a:endParaRPr>
          </a:p>
        </p:txBody>
      </p:sp>
      <p:pic>
        <p:nvPicPr>
          <p:cNvPr id="4" name="Picture 3" descr="inflammation_cartoon.jpg"/>
          <p:cNvPicPr>
            <a:picLocks noChangeAspect="1"/>
          </p:cNvPicPr>
          <p:nvPr/>
        </p:nvPicPr>
        <p:blipFill>
          <a:blip r:embed="rId2"/>
          <a:stretch>
            <a:fillRect/>
          </a:stretch>
        </p:blipFill>
        <p:spPr>
          <a:xfrm>
            <a:off x="1143000" y="2667000"/>
            <a:ext cx="6045200" cy="39518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914400"/>
            <a:ext cx="5105400" cy="5505617"/>
          </a:xfrm>
          <a:prstGeom prst="rect">
            <a:avLst/>
          </a:prstGeom>
          <a:noFill/>
          <a:ln w="9525">
            <a:noFill/>
            <a:miter lim="800000"/>
            <a:headEnd/>
            <a:tailEnd/>
          </a:ln>
          <a:effectLst/>
        </p:spPr>
        <p:txBody>
          <a:bodyPr vert="horz" wrap="square" lIns="82304" tIns="41152" rIns="82304" bIns="41152" numCol="1" anchor="t" anchorCtr="0" compatLnSpc="1">
            <a:prstTxWarp prst="textNoShape">
              <a:avLst/>
            </a:prstTxWarp>
            <a:spAutoFit/>
          </a:bodyPr>
          <a:lstStyle/>
          <a:p>
            <a:pPr marL="508000" marR="0" lvl="1" indent="-508000" algn="l" defTabSz="914400" rtl="0" eaLnBrk="0" fontAlgn="base" latinLnBrk="0" hangingPunct="0">
              <a:lnSpc>
                <a:spcPct val="90000"/>
              </a:lnSpc>
              <a:spcBef>
                <a:spcPct val="50000"/>
              </a:spcBef>
              <a:spcAft>
                <a:spcPct val="50000"/>
              </a:spcAft>
              <a:buClr>
                <a:srgbClr val="9900CC"/>
              </a:buClr>
              <a:buSzTx/>
              <a:buFontTx/>
              <a:buChar char="•"/>
              <a:tabLst>
                <a:tab pos="396875" algn="l"/>
              </a:tabLst>
              <a:defRPr/>
            </a:pPr>
            <a:r>
              <a:rPr kumimoji="0" lang="en-US" sz="2200" b="0" i="0" u="none" strike="noStrike" kern="0" cap="none" spc="0" normalizeH="0" baseline="0" noProof="0" dirty="0" smtClean="0">
                <a:ln>
                  <a:noFill/>
                </a:ln>
                <a:effectLst/>
                <a:uLnTx/>
                <a:uFillTx/>
                <a:latin typeface="Comic Sans MS"/>
                <a:ea typeface="ＭＳ Ｐゴシック" charset="-128"/>
                <a:cs typeface="Comic Sans MS"/>
              </a:rPr>
              <a:t>Hemophilia </a:t>
            </a:r>
          </a:p>
          <a:p>
            <a:pPr marL="508000" marR="0" lvl="2" indent="-508000" algn="l" defTabSz="914400" rtl="0" eaLnBrk="0" fontAlgn="base" latinLnBrk="0" hangingPunct="0">
              <a:lnSpc>
                <a:spcPct val="90000"/>
              </a:lnSpc>
              <a:spcBef>
                <a:spcPct val="50000"/>
              </a:spcBef>
              <a:spcAft>
                <a:spcPct val="50000"/>
              </a:spcAft>
              <a:buClr>
                <a:srgbClr val="9900CC"/>
              </a:buClr>
              <a:buSzTx/>
              <a:buFontTx/>
              <a:buChar char="–"/>
              <a:tabLst>
                <a:tab pos="396875" algn="l"/>
              </a:tabLst>
              <a:defRPr/>
            </a:pPr>
            <a:r>
              <a:rPr kumimoji="0" lang="en-US" sz="2200" b="0" i="0" u="none" strike="noStrike" kern="0" cap="none" spc="0" normalizeH="0" baseline="0" noProof="0" dirty="0" smtClean="0">
                <a:ln>
                  <a:noFill/>
                </a:ln>
                <a:effectLst/>
                <a:uLnTx/>
                <a:uFillTx/>
                <a:latin typeface="Comic Sans MS"/>
                <a:ea typeface="ＭＳ Ｐゴシック" charset="-128"/>
                <a:cs typeface="Comic Sans MS"/>
              </a:rPr>
              <a:t>Genetic disorder caused by deficiency of gene </a:t>
            </a:r>
            <a:br>
              <a:rPr kumimoji="0" lang="en-US" sz="2200" b="0" i="0" u="none" strike="noStrike" kern="0" cap="none" spc="0" normalizeH="0" baseline="0" noProof="0" dirty="0" smtClean="0">
                <a:ln>
                  <a:noFill/>
                </a:ln>
                <a:effectLst/>
                <a:uLnTx/>
                <a:uFillTx/>
                <a:latin typeface="Comic Sans MS"/>
                <a:ea typeface="ＭＳ Ｐゴシック" charset="-128"/>
                <a:cs typeface="Comic Sans MS"/>
              </a:rPr>
            </a:br>
            <a:r>
              <a:rPr kumimoji="0" lang="en-US" sz="2200" b="0" i="0" u="none" strike="noStrike" kern="0" cap="none" spc="0" normalizeH="0" baseline="0" noProof="0" dirty="0" smtClean="0">
                <a:ln>
                  <a:noFill/>
                </a:ln>
                <a:effectLst/>
                <a:uLnTx/>
                <a:uFillTx/>
                <a:latin typeface="Comic Sans MS"/>
                <a:ea typeface="ＭＳ Ｐゴシック" charset="-128"/>
                <a:cs typeface="Comic Sans MS"/>
              </a:rPr>
              <a:t>for specific coagulation factor (Factor VIII) </a:t>
            </a:r>
          </a:p>
          <a:p>
            <a:pPr marL="508000" marR="0" lvl="1" indent="-508000" algn="l" defTabSz="914400" rtl="0" eaLnBrk="0" fontAlgn="base" latinLnBrk="0" hangingPunct="0">
              <a:lnSpc>
                <a:spcPct val="90000"/>
              </a:lnSpc>
              <a:spcBef>
                <a:spcPct val="50000"/>
              </a:spcBef>
              <a:spcAft>
                <a:spcPct val="50000"/>
              </a:spcAft>
              <a:buClr>
                <a:srgbClr val="9900CC"/>
              </a:buClr>
              <a:buSzTx/>
              <a:buFontTx/>
              <a:buChar char="•"/>
              <a:tabLst>
                <a:tab pos="396875" algn="l"/>
              </a:tabLst>
              <a:defRPr/>
            </a:pPr>
            <a:r>
              <a:rPr kumimoji="0" lang="en-US" sz="2200" b="0" i="0" u="none" strike="noStrike" kern="0" cap="none" spc="0" normalizeH="0" baseline="0" noProof="0" dirty="0" smtClean="0">
                <a:ln>
                  <a:noFill/>
                </a:ln>
                <a:effectLst/>
                <a:uLnTx/>
                <a:uFillTx/>
                <a:latin typeface="Comic Sans MS"/>
                <a:ea typeface="ＭＳ Ｐゴシック" charset="-128"/>
                <a:cs typeface="Comic Sans MS"/>
              </a:rPr>
              <a:t>Von </a:t>
            </a:r>
            <a:r>
              <a:rPr kumimoji="0" lang="en-US" sz="2200" b="0" i="0" u="none" strike="noStrike" kern="0" cap="none" spc="0" normalizeH="0" baseline="0" noProof="0" dirty="0" err="1" smtClean="0">
                <a:ln>
                  <a:noFill/>
                </a:ln>
                <a:effectLst/>
                <a:uLnTx/>
                <a:uFillTx/>
                <a:latin typeface="Comic Sans MS"/>
                <a:ea typeface="ＭＳ Ｐゴシック" charset="-128"/>
                <a:cs typeface="Comic Sans MS"/>
              </a:rPr>
              <a:t>Willebrand’s</a:t>
            </a:r>
            <a:r>
              <a:rPr kumimoji="0" lang="en-US" sz="2200" b="0" i="0" u="none" strike="noStrike" kern="0" cap="none" spc="0" normalizeH="0" baseline="0" noProof="0" dirty="0" smtClean="0">
                <a:ln>
                  <a:noFill/>
                </a:ln>
                <a:effectLst/>
                <a:uLnTx/>
                <a:uFillTx/>
                <a:latin typeface="Comic Sans MS"/>
                <a:ea typeface="ＭＳ Ｐゴシック" charset="-128"/>
                <a:cs typeface="Comic Sans MS"/>
              </a:rPr>
              <a:t> disease</a:t>
            </a:r>
          </a:p>
          <a:p>
            <a:pPr marL="508000" marR="0" lvl="2" indent="-508000" algn="l" defTabSz="914400" rtl="0" eaLnBrk="0" fontAlgn="base" latinLnBrk="0" hangingPunct="0">
              <a:lnSpc>
                <a:spcPct val="90000"/>
              </a:lnSpc>
              <a:spcBef>
                <a:spcPct val="50000"/>
              </a:spcBef>
              <a:spcAft>
                <a:spcPct val="0"/>
              </a:spcAft>
              <a:buClr>
                <a:srgbClr val="9900CC"/>
              </a:buClr>
              <a:buSzTx/>
              <a:buFontTx/>
              <a:buChar char="–"/>
              <a:tabLst>
                <a:tab pos="396875" algn="l"/>
              </a:tabLst>
              <a:defRPr/>
            </a:pPr>
            <a:r>
              <a:rPr kumimoji="0" lang="en-US" sz="2200" b="0" i="0" u="none" strike="noStrike" kern="0" cap="none" spc="0" normalizeH="0" baseline="0" noProof="0" dirty="0" smtClean="0">
                <a:ln>
                  <a:noFill/>
                </a:ln>
                <a:effectLst/>
                <a:uLnTx/>
                <a:uFillTx/>
                <a:latin typeface="Comic Sans MS"/>
                <a:ea typeface="ＭＳ Ｐゴシック" charset="-128"/>
                <a:cs typeface="Comic Sans MS"/>
              </a:rPr>
              <a:t>Reduced levels of </a:t>
            </a:r>
            <a:r>
              <a:rPr kumimoji="0" lang="en-US" sz="2200" b="0" i="0" u="none" strike="noStrike" kern="0" cap="none" spc="0" normalizeH="0" baseline="0" noProof="0" dirty="0" err="1" smtClean="0">
                <a:ln>
                  <a:noFill/>
                </a:ln>
                <a:effectLst/>
                <a:uLnTx/>
                <a:uFillTx/>
                <a:latin typeface="Comic Sans MS"/>
                <a:ea typeface="ＭＳ Ｐゴシック" charset="-128"/>
                <a:cs typeface="Comic Sans MS"/>
              </a:rPr>
              <a:t>vWf</a:t>
            </a:r>
            <a:r>
              <a:rPr kumimoji="0" lang="en-US" sz="2200" b="0" i="0" u="none" strike="noStrike" kern="0" cap="none" spc="0" normalizeH="0" baseline="0" noProof="0" dirty="0" smtClean="0">
                <a:ln>
                  <a:noFill/>
                </a:ln>
                <a:effectLst/>
                <a:uLnTx/>
                <a:uFillTx/>
                <a:latin typeface="Comic Sans MS"/>
                <a:ea typeface="ＭＳ Ｐゴシック" charset="-128"/>
                <a:cs typeface="Comic Sans MS"/>
              </a:rPr>
              <a:t> </a:t>
            </a:r>
          </a:p>
          <a:p>
            <a:pPr marL="508000" marR="0" lvl="2" indent="-508000" algn="l" defTabSz="914400" rtl="0" eaLnBrk="0" fontAlgn="base" latinLnBrk="0" hangingPunct="0">
              <a:lnSpc>
                <a:spcPct val="90000"/>
              </a:lnSpc>
              <a:spcBef>
                <a:spcPct val="50000"/>
              </a:spcBef>
              <a:spcAft>
                <a:spcPct val="50000"/>
              </a:spcAft>
              <a:buClr>
                <a:srgbClr val="9900CC"/>
              </a:buClr>
              <a:buSzTx/>
              <a:buFontTx/>
              <a:buChar char="–"/>
              <a:tabLst>
                <a:tab pos="396875" algn="l"/>
              </a:tabLst>
              <a:defRPr/>
            </a:pPr>
            <a:r>
              <a:rPr kumimoji="0" lang="en-US" sz="2200" b="0" i="0" u="none" strike="noStrike" kern="0" cap="none" spc="0" normalizeH="0" baseline="0" noProof="0" dirty="0" smtClean="0">
                <a:ln>
                  <a:noFill/>
                </a:ln>
                <a:effectLst/>
                <a:uLnTx/>
                <a:uFillTx/>
                <a:latin typeface="Comic Sans MS"/>
                <a:ea typeface="ＭＳ Ｐゴシック" charset="-128"/>
                <a:cs typeface="Comic Sans MS"/>
              </a:rPr>
              <a:t>Decreases platelet plug formation</a:t>
            </a:r>
          </a:p>
          <a:p>
            <a:pPr marL="508000" marR="0" lvl="1" indent="-508000" algn="l" defTabSz="914400" rtl="0" eaLnBrk="0" fontAlgn="base" latinLnBrk="0" hangingPunct="0">
              <a:lnSpc>
                <a:spcPct val="90000"/>
              </a:lnSpc>
              <a:spcBef>
                <a:spcPct val="50000"/>
              </a:spcBef>
              <a:spcAft>
                <a:spcPct val="50000"/>
              </a:spcAft>
              <a:buClr>
                <a:srgbClr val="9900CC"/>
              </a:buClr>
              <a:buSzTx/>
              <a:buFontTx/>
              <a:buChar char="•"/>
              <a:tabLst>
                <a:tab pos="396875" algn="l"/>
              </a:tabLst>
              <a:defRPr/>
            </a:pPr>
            <a:r>
              <a:rPr kumimoji="0" lang="en-US" sz="2200" b="0" i="0" u="none" strike="noStrike" kern="0" cap="none" spc="0" normalizeH="0" baseline="0" noProof="0" dirty="0" smtClean="0">
                <a:ln>
                  <a:noFill/>
                </a:ln>
                <a:effectLst/>
                <a:uLnTx/>
                <a:uFillTx/>
                <a:latin typeface="Comic Sans MS"/>
                <a:ea typeface="ＭＳ Ｐゴシック" charset="-128"/>
                <a:cs typeface="Comic Sans MS"/>
              </a:rPr>
              <a:t>Vitamin K deficiencies</a:t>
            </a:r>
          </a:p>
          <a:p>
            <a:pPr marL="508000" marR="0" lvl="2" indent="-508000" algn="l" defTabSz="914400" rtl="0" eaLnBrk="0" fontAlgn="base" latinLnBrk="0" hangingPunct="0">
              <a:lnSpc>
                <a:spcPct val="90000"/>
              </a:lnSpc>
              <a:spcBef>
                <a:spcPct val="50000"/>
              </a:spcBef>
              <a:spcAft>
                <a:spcPct val="50000"/>
              </a:spcAft>
              <a:buClr>
                <a:srgbClr val="9900CC"/>
              </a:buClr>
              <a:buSzTx/>
              <a:buFontTx/>
              <a:buChar char="–"/>
              <a:tabLst>
                <a:tab pos="396875" algn="l"/>
              </a:tabLst>
              <a:defRPr/>
            </a:pPr>
            <a:r>
              <a:rPr kumimoji="0" lang="en-US" sz="2200" b="0" i="0" u="none" strike="noStrike" kern="0" cap="none" spc="0" normalizeH="0" baseline="0" noProof="0" dirty="0" smtClean="0">
                <a:ln>
                  <a:noFill/>
                </a:ln>
                <a:effectLst/>
                <a:uLnTx/>
                <a:uFillTx/>
                <a:latin typeface="Comic Sans MS"/>
                <a:ea typeface="ＭＳ Ｐゴシック" charset="-128"/>
                <a:cs typeface="Comic Sans MS"/>
              </a:rPr>
              <a:t>Decreased synthesis of clotting factors</a:t>
            </a:r>
            <a:endParaRPr kumimoji="0" lang="en-US" sz="2200" b="0" i="0" u="none" strike="noStrike" kern="0" cap="none" spc="0" normalizeH="0" baseline="0" noProof="0" dirty="0">
              <a:ln>
                <a:noFill/>
              </a:ln>
              <a:effectLst/>
              <a:uLnTx/>
              <a:uFillTx/>
              <a:latin typeface="Comic Sans MS"/>
              <a:ea typeface="ＭＳ Ｐゴシック" charset="-128"/>
              <a:cs typeface="Comic Sans MS"/>
            </a:endParaRPr>
          </a:p>
        </p:txBody>
      </p:sp>
      <p:pic>
        <p:nvPicPr>
          <p:cNvPr id="5" name="Picture 4" descr="hemophilia_inheritance_1.gif"/>
          <p:cNvPicPr>
            <a:picLocks noChangeAspect="1"/>
          </p:cNvPicPr>
          <p:nvPr/>
        </p:nvPicPr>
        <p:blipFill>
          <a:blip r:embed="rId2"/>
          <a:stretch>
            <a:fillRect/>
          </a:stretch>
        </p:blipFill>
        <p:spPr>
          <a:xfrm>
            <a:off x="5105401" y="507892"/>
            <a:ext cx="4038599" cy="4857858"/>
          </a:xfrm>
          <a:prstGeom prst="rect">
            <a:avLst/>
          </a:prstGeom>
        </p:spPr>
      </p:pic>
      <p:pic>
        <p:nvPicPr>
          <p:cNvPr id="6" name="Picture 5" descr="hdc_0001_0002_0_img0129.jpg"/>
          <p:cNvPicPr>
            <a:picLocks noChangeAspect="1"/>
          </p:cNvPicPr>
          <p:nvPr/>
        </p:nvPicPr>
        <p:blipFill>
          <a:blip r:embed="rId3"/>
          <a:stretch>
            <a:fillRect/>
          </a:stretch>
        </p:blipFill>
        <p:spPr>
          <a:xfrm>
            <a:off x="5105400" y="5365750"/>
            <a:ext cx="1962150" cy="1492250"/>
          </a:xfrm>
          <a:prstGeom prst="rect">
            <a:avLst/>
          </a:prstGeom>
        </p:spPr>
      </p:pic>
      <p:sp>
        <p:nvSpPr>
          <p:cNvPr id="8" name="Title 1"/>
          <p:cNvSpPr txBox="1">
            <a:spLocks/>
          </p:cNvSpPr>
          <p:nvPr/>
        </p:nvSpPr>
        <p:spPr>
          <a:xfrm>
            <a:off x="-1219200" y="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Comic Sans MS"/>
                <a:ea typeface="+mj-ea"/>
                <a:cs typeface="Comic Sans MS"/>
              </a:rPr>
              <a:t>Clotting Disorders</a:t>
            </a:r>
            <a:endParaRPr kumimoji="0" lang="en-US" sz="4400" b="0" i="0" u="none" strike="noStrike" kern="1200" cap="none" spc="0" normalizeH="0" baseline="0" noProof="0" dirty="0">
              <a:ln>
                <a:noFill/>
              </a:ln>
              <a:solidFill>
                <a:schemeClr val="tx1"/>
              </a:solidFill>
              <a:effectLst/>
              <a:uLnTx/>
              <a:uFillTx/>
              <a:latin typeface="Comic Sans MS"/>
              <a:ea typeface="+mj-ea"/>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Many types of anticoagulants</a:t>
            </a:r>
            <a:endParaRPr lang="en-US" dirty="0">
              <a:latin typeface="Comic Sans MS"/>
              <a:cs typeface="Comic Sans MS"/>
            </a:endParaRPr>
          </a:p>
        </p:txBody>
      </p:sp>
      <p:sp>
        <p:nvSpPr>
          <p:cNvPr id="3" name="Content Placeholder 2"/>
          <p:cNvSpPr>
            <a:spLocks noGrp="1"/>
          </p:cNvSpPr>
          <p:nvPr>
            <p:ph idx="1"/>
          </p:nvPr>
        </p:nvSpPr>
        <p:spPr/>
        <p:txBody>
          <a:bodyPr/>
          <a:lstStyle/>
          <a:p>
            <a:r>
              <a:rPr lang="en-US" dirty="0" smtClean="0">
                <a:latin typeface="Comic Sans MS"/>
                <a:cs typeface="Comic Sans MS"/>
              </a:rPr>
              <a:t>Aspirin (at low doses inhibits </a:t>
            </a:r>
            <a:r>
              <a:rPr lang="en-US" dirty="0" err="1" smtClean="0">
                <a:latin typeface="Comic Sans MS"/>
                <a:cs typeface="Comic Sans MS"/>
              </a:rPr>
              <a:t>Throboxane</a:t>
            </a:r>
            <a:r>
              <a:rPr lang="en-US" dirty="0" smtClean="0">
                <a:latin typeface="Comic Sans MS"/>
                <a:cs typeface="Comic Sans MS"/>
              </a:rPr>
              <a:t> A2, at higher doses inhibits production of </a:t>
            </a:r>
            <a:r>
              <a:rPr lang="en-US" dirty="0" err="1" smtClean="0">
                <a:latin typeface="Comic Sans MS"/>
                <a:cs typeface="Comic Sans MS"/>
              </a:rPr>
              <a:t>prostacyclin</a:t>
            </a:r>
            <a:r>
              <a:rPr lang="en-US" dirty="0" smtClean="0">
                <a:latin typeface="Comic Sans MS"/>
                <a:cs typeface="Comic Sans MS"/>
              </a:rPr>
              <a:t>)</a:t>
            </a:r>
          </a:p>
          <a:p>
            <a:r>
              <a:rPr lang="en-US" dirty="0" err="1" smtClean="0">
                <a:latin typeface="Comic Sans MS"/>
                <a:cs typeface="Comic Sans MS"/>
              </a:rPr>
              <a:t>Draculin</a:t>
            </a:r>
            <a:r>
              <a:rPr lang="en-US" dirty="0" smtClean="0">
                <a:latin typeface="Comic Sans MS"/>
                <a:cs typeface="Comic Sans MS"/>
              </a:rPr>
              <a:t> (inhibits the activation of Factor X), </a:t>
            </a:r>
            <a:r>
              <a:rPr lang="en-US" dirty="0" err="1" smtClean="0">
                <a:latin typeface="Comic Sans MS"/>
                <a:cs typeface="Comic Sans MS"/>
              </a:rPr>
              <a:t>Hirudin</a:t>
            </a:r>
            <a:r>
              <a:rPr lang="en-US" dirty="0" smtClean="0">
                <a:latin typeface="Comic Sans MS"/>
                <a:cs typeface="Comic Sans MS"/>
              </a:rPr>
              <a:t> (inhibits Thrombin)</a:t>
            </a:r>
            <a:r>
              <a:rPr lang="en-US" dirty="0" smtClean="0"/>
              <a:t>. </a:t>
            </a:r>
            <a:endParaRPr lang="en-US" dirty="0"/>
          </a:p>
        </p:txBody>
      </p:sp>
      <p:pic>
        <p:nvPicPr>
          <p:cNvPr id="4" name="Picture 3" descr="Vampire Bat 1.jpg"/>
          <p:cNvPicPr>
            <a:picLocks noChangeAspect="1"/>
          </p:cNvPicPr>
          <p:nvPr/>
        </p:nvPicPr>
        <p:blipFill>
          <a:blip r:embed="rId2"/>
          <a:stretch>
            <a:fillRect/>
          </a:stretch>
        </p:blipFill>
        <p:spPr>
          <a:xfrm>
            <a:off x="457200" y="4800600"/>
            <a:ext cx="1958836" cy="1714499"/>
          </a:xfrm>
          <a:prstGeom prst="rect">
            <a:avLst/>
          </a:prstGeom>
        </p:spPr>
      </p:pic>
      <p:pic>
        <p:nvPicPr>
          <p:cNvPr id="5" name="Picture 4" descr="images-1.jpg"/>
          <p:cNvPicPr>
            <a:picLocks noChangeAspect="1"/>
          </p:cNvPicPr>
          <p:nvPr/>
        </p:nvPicPr>
        <p:blipFill>
          <a:blip r:embed="rId3"/>
          <a:stretch>
            <a:fillRect/>
          </a:stretch>
        </p:blipFill>
        <p:spPr>
          <a:xfrm>
            <a:off x="5486400" y="4343400"/>
            <a:ext cx="1587500" cy="1447800"/>
          </a:xfrm>
          <a:prstGeom prst="rect">
            <a:avLst/>
          </a:prstGeom>
        </p:spPr>
      </p:pic>
      <p:sp>
        <p:nvSpPr>
          <p:cNvPr id="6" name="TextBox 5"/>
          <p:cNvSpPr txBox="1"/>
          <p:nvPr/>
        </p:nvSpPr>
        <p:spPr>
          <a:xfrm>
            <a:off x="312901" y="6515099"/>
            <a:ext cx="2103135" cy="369332"/>
          </a:xfrm>
          <a:prstGeom prst="rect">
            <a:avLst/>
          </a:prstGeom>
          <a:noFill/>
        </p:spPr>
        <p:txBody>
          <a:bodyPr wrap="none" rtlCol="0">
            <a:spAutoFit/>
          </a:bodyPr>
          <a:lstStyle/>
          <a:p>
            <a:r>
              <a:rPr lang="en-US" i="1" dirty="0" err="1" smtClean="0"/>
              <a:t>Desmodus</a:t>
            </a:r>
            <a:r>
              <a:rPr lang="en-US" i="1" dirty="0" smtClean="0"/>
              <a:t> </a:t>
            </a:r>
            <a:r>
              <a:rPr lang="en-US" i="1" dirty="0" err="1" smtClean="0"/>
              <a:t>rotundus</a:t>
            </a:r>
            <a:endParaRPr lang="en-US" i="1" dirty="0"/>
          </a:p>
        </p:txBody>
      </p:sp>
      <p:sp>
        <p:nvSpPr>
          <p:cNvPr id="7" name="TextBox 6"/>
          <p:cNvSpPr txBox="1"/>
          <p:nvPr/>
        </p:nvSpPr>
        <p:spPr>
          <a:xfrm>
            <a:off x="4648200" y="5868768"/>
            <a:ext cx="3679201" cy="646331"/>
          </a:xfrm>
          <a:prstGeom prst="rect">
            <a:avLst/>
          </a:prstGeom>
          <a:noFill/>
        </p:spPr>
        <p:txBody>
          <a:bodyPr wrap="square" rtlCol="0">
            <a:spAutoFit/>
          </a:bodyPr>
          <a:lstStyle/>
          <a:p>
            <a:r>
              <a:rPr lang="en-US" i="1" dirty="0" err="1" smtClean="0"/>
              <a:t>Hirundo</a:t>
            </a:r>
            <a:r>
              <a:rPr lang="en-US" i="1" dirty="0" smtClean="0"/>
              <a:t> </a:t>
            </a:r>
            <a:r>
              <a:rPr lang="en-US" i="1" dirty="0" err="1" smtClean="0"/>
              <a:t>medicinalis</a:t>
            </a:r>
            <a:r>
              <a:rPr lang="en-US" dirty="0" smtClean="0"/>
              <a:t> (their saliva also has anesthetic and a vasodilator!)</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0628_leeches_hmed.hmedium.jpg"/>
          <p:cNvPicPr>
            <a:picLocks noChangeAspect="1"/>
          </p:cNvPicPr>
          <p:nvPr/>
        </p:nvPicPr>
        <p:blipFill>
          <a:blip r:embed="rId2"/>
          <a:stretch>
            <a:fillRect/>
          </a:stretch>
        </p:blipFill>
        <p:spPr>
          <a:xfrm>
            <a:off x="152400" y="1743075"/>
            <a:ext cx="3448050" cy="2600325"/>
          </a:xfrm>
          <a:prstGeom prst="rect">
            <a:avLst/>
          </a:prstGeom>
        </p:spPr>
      </p:pic>
      <p:pic>
        <p:nvPicPr>
          <p:cNvPr id="5" name="Picture 4" descr="Screen shot 2010-10-26 at 4.06.09 PM.png"/>
          <p:cNvPicPr>
            <a:picLocks noChangeAspect="1"/>
          </p:cNvPicPr>
          <p:nvPr/>
        </p:nvPicPr>
        <p:blipFill>
          <a:blip r:embed="rId3"/>
          <a:stretch>
            <a:fillRect/>
          </a:stretch>
        </p:blipFill>
        <p:spPr>
          <a:xfrm>
            <a:off x="0" y="4343400"/>
            <a:ext cx="6705600" cy="2158366"/>
          </a:xfrm>
          <a:prstGeom prst="rect">
            <a:avLst/>
          </a:prstGeom>
        </p:spPr>
      </p:pic>
      <p:pic>
        <p:nvPicPr>
          <p:cNvPr id="7" name="Picture 6" descr="Screen shot 2010-10-26 at 4.16.13 PM.png"/>
          <p:cNvPicPr>
            <a:picLocks noChangeAspect="1"/>
          </p:cNvPicPr>
          <p:nvPr/>
        </p:nvPicPr>
        <p:blipFill>
          <a:blip r:embed="rId4"/>
          <a:stretch>
            <a:fillRect/>
          </a:stretch>
        </p:blipFill>
        <p:spPr>
          <a:xfrm>
            <a:off x="152401" y="228600"/>
            <a:ext cx="8229600" cy="1411605"/>
          </a:xfrm>
          <a:prstGeom prst="rect">
            <a:avLst/>
          </a:prstGeom>
        </p:spPr>
      </p:pic>
      <p:pic>
        <p:nvPicPr>
          <p:cNvPr id="8" name="Picture 7" descr="Leach2_2.gif"/>
          <p:cNvPicPr>
            <a:picLocks noChangeAspect="1"/>
          </p:cNvPicPr>
          <p:nvPr/>
        </p:nvPicPr>
        <p:blipFill>
          <a:blip r:embed="rId5"/>
          <a:stretch>
            <a:fillRect/>
          </a:stretch>
        </p:blipFill>
        <p:spPr>
          <a:xfrm>
            <a:off x="3810000" y="1797050"/>
            <a:ext cx="2514600" cy="1832535"/>
          </a:xfrm>
          <a:prstGeom prst="rect">
            <a:avLst/>
          </a:prstGeom>
        </p:spPr>
      </p:pic>
      <p:pic>
        <p:nvPicPr>
          <p:cNvPr id="9" name="Picture 8" descr="leech1.gif"/>
          <p:cNvPicPr>
            <a:picLocks noChangeAspect="1"/>
          </p:cNvPicPr>
          <p:nvPr/>
        </p:nvPicPr>
        <p:blipFill>
          <a:blip r:embed="rId6"/>
          <a:stretch>
            <a:fillRect/>
          </a:stretch>
        </p:blipFill>
        <p:spPr>
          <a:xfrm>
            <a:off x="6324600" y="3706892"/>
            <a:ext cx="2594578" cy="16271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198.jpg"/>
          <p:cNvPicPr>
            <a:picLocks noGrp="1" noChangeAspect="1"/>
          </p:cNvPicPr>
          <p:nvPr>
            <p:ph idx="1"/>
          </p:nvPr>
        </p:nvPicPr>
        <p:blipFill>
          <a:blip r:embed="rId2"/>
          <a:stretch>
            <a:fillRect/>
          </a:stretch>
        </p:blipFill>
        <p:spPr>
          <a:xfrm>
            <a:off x="5486400" y="-31096"/>
            <a:ext cx="3799417" cy="2849563"/>
          </a:xfrm>
        </p:spPr>
      </p:pic>
      <p:sp>
        <p:nvSpPr>
          <p:cNvPr id="5" name="TextBox 4"/>
          <p:cNvSpPr txBox="1"/>
          <p:nvPr/>
        </p:nvSpPr>
        <p:spPr>
          <a:xfrm>
            <a:off x="0" y="1417638"/>
            <a:ext cx="3352800" cy="5016758"/>
          </a:xfrm>
          <a:prstGeom prst="rect">
            <a:avLst/>
          </a:prstGeom>
          <a:noFill/>
        </p:spPr>
        <p:txBody>
          <a:bodyPr wrap="square" rtlCol="0">
            <a:spAutoFit/>
          </a:bodyPr>
          <a:lstStyle/>
          <a:p>
            <a:r>
              <a:rPr lang="en-US" sz="2000" dirty="0" smtClean="0">
                <a:latin typeface="Comic Sans MS"/>
                <a:cs typeface="Comic Sans MS"/>
              </a:rPr>
              <a:t>Formation of a clot in a blood vessel.</a:t>
            </a:r>
          </a:p>
          <a:p>
            <a:endParaRPr lang="en-US" sz="2000" dirty="0" smtClean="0">
              <a:latin typeface="Comic Sans MS"/>
              <a:cs typeface="Comic Sans MS"/>
            </a:endParaRPr>
          </a:p>
          <a:p>
            <a:r>
              <a:rPr lang="en-US" sz="2000" dirty="0" smtClean="0">
                <a:latin typeface="Comic Sans MS"/>
                <a:cs typeface="Comic Sans MS"/>
              </a:rPr>
              <a:t>Deep vein and coronary (arterial) thromboses.</a:t>
            </a:r>
          </a:p>
          <a:p>
            <a:endParaRPr lang="en-US" sz="2000" dirty="0" smtClean="0">
              <a:latin typeface="Comic Sans MS"/>
              <a:cs typeface="Comic Sans MS"/>
            </a:endParaRPr>
          </a:p>
          <a:p>
            <a:r>
              <a:rPr lang="en-US" sz="2000" dirty="0" smtClean="0">
                <a:latin typeface="Comic Sans MS"/>
                <a:cs typeface="Comic Sans MS"/>
              </a:rPr>
              <a:t>If clot dislodges and travels through bloodstream you have a </a:t>
            </a:r>
            <a:r>
              <a:rPr lang="en-US" sz="2000" dirty="0" err="1" smtClean="0">
                <a:latin typeface="Comic Sans MS"/>
                <a:cs typeface="Comic Sans MS"/>
              </a:rPr>
              <a:t>thromboembolism</a:t>
            </a:r>
            <a:r>
              <a:rPr lang="en-US" sz="2000" dirty="0" smtClean="0">
                <a:latin typeface="Comic Sans MS"/>
                <a:cs typeface="Comic Sans MS"/>
              </a:rPr>
              <a:t>.</a:t>
            </a:r>
          </a:p>
          <a:p>
            <a:endParaRPr lang="en-US" sz="2000" dirty="0" smtClean="0">
              <a:latin typeface="Comic Sans MS"/>
              <a:cs typeface="Comic Sans MS"/>
            </a:endParaRPr>
          </a:p>
          <a:p>
            <a:r>
              <a:rPr lang="en-US" sz="2000" dirty="0" smtClean="0">
                <a:latin typeface="Comic Sans MS"/>
                <a:cs typeface="Comic Sans MS"/>
              </a:rPr>
              <a:t>The blocking of an artery causes hypoxia (75% obstruction) or anoxia (90% obstruction) and hence cell death.  </a:t>
            </a:r>
            <a:endParaRPr lang="en-US" sz="2000" dirty="0">
              <a:latin typeface="Comic Sans MS"/>
              <a:cs typeface="Comic Sans MS"/>
            </a:endParaRPr>
          </a:p>
        </p:txBody>
      </p:sp>
      <p:pic>
        <p:nvPicPr>
          <p:cNvPr id="6" name="Picture 5" descr="mphleb05.jpg"/>
          <p:cNvPicPr>
            <a:picLocks noChangeAspect="1"/>
          </p:cNvPicPr>
          <p:nvPr/>
        </p:nvPicPr>
        <p:blipFill>
          <a:blip r:embed="rId3"/>
          <a:stretch>
            <a:fillRect/>
          </a:stretch>
        </p:blipFill>
        <p:spPr>
          <a:xfrm>
            <a:off x="6761479" y="2818467"/>
            <a:ext cx="2382521" cy="2719291"/>
          </a:xfrm>
          <a:prstGeom prst="rect">
            <a:avLst/>
          </a:prstGeom>
        </p:spPr>
      </p:pic>
      <p:sp>
        <p:nvSpPr>
          <p:cNvPr id="7" name="TextBox 6"/>
          <p:cNvSpPr txBox="1"/>
          <p:nvPr/>
        </p:nvSpPr>
        <p:spPr>
          <a:xfrm>
            <a:off x="3962400" y="2958068"/>
            <a:ext cx="2236510" cy="369332"/>
          </a:xfrm>
          <a:prstGeom prst="rect">
            <a:avLst/>
          </a:prstGeom>
          <a:noFill/>
        </p:spPr>
        <p:txBody>
          <a:bodyPr wrap="none" rtlCol="0">
            <a:spAutoFit/>
          </a:bodyPr>
          <a:lstStyle/>
          <a:p>
            <a:r>
              <a:rPr lang="en-US" dirty="0" smtClean="0"/>
              <a:t>Deep vein thrombosis</a:t>
            </a:r>
            <a:endParaRPr lang="en-US" dirty="0"/>
          </a:p>
        </p:txBody>
      </p:sp>
      <p:pic>
        <p:nvPicPr>
          <p:cNvPr id="8" name="Picture 7" descr="dvt.graphic.02.jpg"/>
          <p:cNvPicPr>
            <a:picLocks noChangeAspect="1"/>
          </p:cNvPicPr>
          <p:nvPr/>
        </p:nvPicPr>
        <p:blipFill>
          <a:blip r:embed="rId4"/>
          <a:stretch>
            <a:fillRect/>
          </a:stretch>
        </p:blipFill>
        <p:spPr>
          <a:xfrm>
            <a:off x="2862579" y="3327400"/>
            <a:ext cx="3898900" cy="3530600"/>
          </a:xfrm>
          <a:prstGeom prst="rect">
            <a:avLst/>
          </a:prstGeom>
        </p:spPr>
      </p:pic>
      <p:sp>
        <p:nvSpPr>
          <p:cNvPr id="9" name="TextBox 8"/>
          <p:cNvSpPr txBox="1"/>
          <p:nvPr/>
        </p:nvSpPr>
        <p:spPr>
          <a:xfrm>
            <a:off x="755701" y="228600"/>
            <a:ext cx="2961618" cy="707886"/>
          </a:xfrm>
          <a:prstGeom prst="rect">
            <a:avLst/>
          </a:prstGeom>
          <a:noFill/>
        </p:spPr>
        <p:txBody>
          <a:bodyPr wrap="none" rtlCol="0">
            <a:spAutoFit/>
          </a:bodyPr>
          <a:lstStyle/>
          <a:p>
            <a:r>
              <a:rPr lang="en-US" sz="4000" dirty="0" smtClean="0">
                <a:latin typeface="Comic Sans MS"/>
                <a:cs typeface="Comic Sans MS"/>
              </a:rPr>
              <a:t>Thrombosis</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latin typeface="Comic Sans MS"/>
                <a:cs typeface="Comic Sans MS"/>
              </a:rPr>
              <a:t>To Remember</a:t>
            </a:r>
            <a:endParaRPr lang="en-US" dirty="0"/>
          </a:p>
        </p:txBody>
      </p:sp>
      <p:sp>
        <p:nvSpPr>
          <p:cNvPr id="3" name="Content Placeholder 2"/>
          <p:cNvSpPr>
            <a:spLocks noGrp="1"/>
          </p:cNvSpPr>
          <p:nvPr>
            <p:ph idx="1"/>
          </p:nvPr>
        </p:nvSpPr>
        <p:spPr>
          <a:xfrm>
            <a:off x="228600" y="1143000"/>
            <a:ext cx="8915400" cy="5562600"/>
          </a:xfrm>
        </p:spPr>
        <p:txBody>
          <a:bodyPr>
            <a:normAutofit fontScale="92500" lnSpcReduction="20000"/>
          </a:bodyPr>
          <a:lstStyle/>
          <a:p>
            <a:endParaRPr lang="en-US" dirty="0" smtClean="0">
              <a:latin typeface="Comic Sans MS"/>
              <a:cs typeface="Comic Sans MS"/>
            </a:endParaRPr>
          </a:p>
          <a:p>
            <a:r>
              <a:rPr lang="en-US" dirty="0" smtClean="0">
                <a:latin typeface="Comic Sans MS"/>
                <a:cs typeface="Comic Sans MS"/>
              </a:rPr>
              <a:t>Three types of clotting disorders: Hemophilia (why is it more common in males than females?), von </a:t>
            </a:r>
            <a:r>
              <a:rPr lang="en-US" dirty="0" err="1" smtClean="0">
                <a:latin typeface="Comic Sans MS"/>
                <a:cs typeface="Comic Sans MS"/>
              </a:rPr>
              <a:t>Willebrand’s</a:t>
            </a:r>
            <a:r>
              <a:rPr lang="en-US" dirty="0" smtClean="0">
                <a:latin typeface="Comic Sans MS"/>
                <a:cs typeface="Comic Sans MS"/>
              </a:rPr>
              <a:t> disease, and vitamin K deficiencies.</a:t>
            </a:r>
          </a:p>
          <a:p>
            <a:r>
              <a:rPr lang="en-US" dirty="0" smtClean="0">
                <a:latin typeface="Comic Sans MS"/>
                <a:cs typeface="Comic Sans MS"/>
              </a:rPr>
              <a:t>Animals that feed on blood (vampire bats and leeches) can produce anticoagulants.</a:t>
            </a:r>
          </a:p>
          <a:p>
            <a:r>
              <a:rPr lang="en-US" dirty="0" smtClean="0">
                <a:latin typeface="Comic Sans MS"/>
                <a:cs typeface="Comic Sans MS"/>
              </a:rPr>
              <a:t>The word thrombosis means the formation of a clot in a blood vessel (two types deep vein and coronary).</a:t>
            </a:r>
          </a:p>
          <a:p>
            <a:r>
              <a:rPr lang="en-US" dirty="0" err="1" smtClean="0">
                <a:latin typeface="Comic Sans MS"/>
                <a:cs typeface="Comic Sans MS"/>
              </a:rPr>
              <a:t>Thromboembolisms</a:t>
            </a:r>
            <a:r>
              <a:rPr lang="en-US" dirty="0" smtClean="0">
                <a:latin typeface="Comic Sans MS"/>
                <a:cs typeface="Comic Sans MS"/>
              </a:rPr>
              <a:t> can cause serious problems or be fatal if they clog coronary arteries, or lung arteries.</a:t>
            </a:r>
          </a:p>
          <a:p>
            <a:pPr>
              <a:buNone/>
            </a:pPr>
            <a:endParaRPr lang="en-US" dirty="0" smtClean="0">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Comic Sans MS"/>
                <a:cs typeface="Comic Sans MS"/>
              </a:rPr>
              <a:t>NEXT RESPIRATION</a:t>
            </a:r>
            <a:br>
              <a:rPr lang="en-US" smtClean="0">
                <a:latin typeface="Comic Sans MS"/>
                <a:cs typeface="Comic Sans MS"/>
              </a:rPr>
            </a:br>
            <a:r>
              <a:rPr lang="en-US" smtClean="0">
                <a:latin typeface="Comic Sans MS"/>
                <a:cs typeface="Comic Sans MS"/>
              </a:rPr>
              <a:t>(please read chapter 16)</a:t>
            </a:r>
            <a:endParaRPr lang="en-US" dirty="0">
              <a:latin typeface="Comic Sans MS"/>
              <a:cs typeface="Comic Sans MS"/>
            </a:endParaRPr>
          </a:p>
        </p:txBody>
      </p:sp>
      <p:pic>
        <p:nvPicPr>
          <p:cNvPr id="4" name="Picture 3" descr="3d_model_anat_female_respiratory_web1.jpg"/>
          <p:cNvPicPr>
            <a:picLocks noChangeAspect="1"/>
          </p:cNvPicPr>
          <p:nvPr/>
        </p:nvPicPr>
        <p:blipFill>
          <a:blip r:embed="rId2"/>
          <a:stretch>
            <a:fillRect/>
          </a:stretch>
        </p:blipFill>
        <p:spPr>
          <a:xfrm>
            <a:off x="2667000" y="1524000"/>
            <a:ext cx="4572000" cy="4572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8" y="896034"/>
            <a:ext cx="8229600" cy="990600"/>
          </a:xfrm>
        </p:spPr>
        <p:txBody>
          <a:bodyPr>
            <a:noAutofit/>
          </a:bodyPr>
          <a:lstStyle/>
          <a:p>
            <a:r>
              <a:rPr lang="en-US" sz="3600" dirty="0" smtClean="0">
                <a:latin typeface="Comic Sans MS"/>
                <a:cs typeface="Comic Sans MS"/>
              </a:rPr>
              <a:t>White blood cells</a:t>
            </a:r>
            <a:br>
              <a:rPr lang="en-US" sz="3600" dirty="0" smtClean="0">
                <a:latin typeface="Comic Sans MS"/>
                <a:cs typeface="Comic Sans MS"/>
              </a:rPr>
            </a:br>
            <a:r>
              <a:rPr lang="en-US" sz="3600" dirty="0" smtClean="0">
                <a:latin typeface="Comic Sans MS"/>
                <a:cs typeface="Comic Sans MS"/>
              </a:rPr>
              <a:t>.</a:t>
            </a:r>
            <a:endParaRPr lang="en-US" sz="3600" dirty="0">
              <a:latin typeface="Comic Sans MS"/>
              <a:cs typeface="Comic Sans MS"/>
            </a:endParaRPr>
          </a:p>
        </p:txBody>
      </p:sp>
      <p:pic>
        <p:nvPicPr>
          <p:cNvPr id="4" name="Picture 3" descr="WhiteBloodCellBacteria.jpg"/>
          <p:cNvPicPr>
            <a:picLocks noChangeAspect="1"/>
          </p:cNvPicPr>
          <p:nvPr/>
        </p:nvPicPr>
        <p:blipFill>
          <a:blip r:embed="rId2"/>
          <a:stretch>
            <a:fillRect/>
          </a:stretch>
        </p:blipFill>
        <p:spPr>
          <a:xfrm>
            <a:off x="0" y="2372350"/>
            <a:ext cx="4538326" cy="4038600"/>
          </a:xfrm>
          <a:prstGeom prst="rect">
            <a:avLst/>
          </a:prstGeom>
        </p:spPr>
      </p:pic>
      <p:sp>
        <p:nvSpPr>
          <p:cNvPr id="5" name="TextBox 4"/>
          <p:cNvSpPr txBox="1"/>
          <p:nvPr/>
        </p:nvSpPr>
        <p:spPr>
          <a:xfrm>
            <a:off x="4764953" y="2333684"/>
            <a:ext cx="4343400" cy="4524316"/>
          </a:xfrm>
          <a:prstGeom prst="rect">
            <a:avLst/>
          </a:prstGeom>
          <a:noFill/>
        </p:spPr>
        <p:txBody>
          <a:bodyPr wrap="square" rtlCol="0">
            <a:spAutoFit/>
          </a:bodyPr>
          <a:lstStyle/>
          <a:p>
            <a:r>
              <a:rPr lang="en-US" dirty="0" smtClean="0">
                <a:latin typeface="Comic Sans MS"/>
                <a:cs typeface="Comic Sans MS"/>
              </a:rPr>
              <a:t>-Are part of the protective mechanisms that we use against harmful organisms and substances.</a:t>
            </a:r>
          </a:p>
          <a:p>
            <a:endParaRPr lang="en-US" dirty="0" smtClean="0">
              <a:latin typeface="Comic Sans MS"/>
              <a:cs typeface="Comic Sans MS"/>
            </a:endParaRPr>
          </a:p>
          <a:p>
            <a:r>
              <a:rPr lang="en-US" dirty="0" smtClean="0">
                <a:latin typeface="Comic Sans MS"/>
                <a:cs typeface="Comic Sans MS"/>
              </a:rPr>
              <a:t>-They are an integral part of the immune system.</a:t>
            </a:r>
          </a:p>
          <a:p>
            <a:endParaRPr lang="en-US" dirty="0" smtClean="0">
              <a:latin typeface="Comic Sans MS"/>
              <a:cs typeface="Comic Sans MS"/>
            </a:endParaRPr>
          </a:p>
          <a:p>
            <a:r>
              <a:rPr lang="en-US" dirty="0" smtClean="0">
                <a:latin typeface="Comic Sans MS"/>
                <a:cs typeface="Comic Sans MS"/>
              </a:rPr>
              <a:t>-There are ≈ 4-11 million WBC/ml of blood.</a:t>
            </a:r>
          </a:p>
          <a:p>
            <a:endParaRPr lang="en-US" dirty="0" smtClean="0">
              <a:latin typeface="Comic Sans MS"/>
              <a:cs typeface="Comic Sans MS"/>
            </a:endParaRPr>
          </a:p>
          <a:p>
            <a:r>
              <a:rPr lang="en-US" dirty="0" smtClean="0">
                <a:latin typeface="Comic Sans MS"/>
                <a:cs typeface="Comic Sans MS"/>
              </a:rPr>
              <a:t>-Most are generated by bone marrow from stem cells. The reminder are generated by replication (they have nuclei!!) at the time of an infection in lymph tissue, spleen, or the site of infection. </a:t>
            </a:r>
            <a:endParaRPr lang="en-US" dirty="0">
              <a:latin typeface="Comic Sans MS"/>
              <a:cs typeface="Comic Sans MS"/>
            </a:endParaRPr>
          </a:p>
        </p:txBody>
      </p:sp>
    </p:spTree>
    <p:extLst>
      <p:ext uri="{BB962C8B-B14F-4D97-AF65-F5344CB8AC3E}">
        <p14:creationId xmlns:p14="http://schemas.microsoft.com/office/powerpoint/2010/main" val="191373110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05_leukocytes_1.jpg"/>
          <p:cNvPicPr>
            <a:picLocks noGrp="1" noChangeAspect="1"/>
          </p:cNvPicPr>
          <p:nvPr>
            <p:ph idx="1"/>
          </p:nvPr>
        </p:nvPicPr>
        <p:blipFill>
          <a:blip r:embed="rId3"/>
          <a:stretch>
            <a:fillRect/>
          </a:stretch>
        </p:blipFill>
        <p:spPr>
          <a:xfrm>
            <a:off x="228600" y="461665"/>
            <a:ext cx="8229600" cy="3240405"/>
          </a:xfrm>
        </p:spPr>
      </p:pic>
      <p:sp>
        <p:nvSpPr>
          <p:cNvPr id="5" name="TextBox 4"/>
          <p:cNvSpPr txBox="1"/>
          <p:nvPr/>
        </p:nvSpPr>
        <p:spPr>
          <a:xfrm>
            <a:off x="2234303" y="0"/>
            <a:ext cx="4522993" cy="461665"/>
          </a:xfrm>
          <a:prstGeom prst="rect">
            <a:avLst/>
          </a:prstGeom>
          <a:noFill/>
        </p:spPr>
        <p:txBody>
          <a:bodyPr wrap="none" rtlCol="0">
            <a:spAutoFit/>
          </a:bodyPr>
          <a:lstStyle/>
          <a:p>
            <a:r>
              <a:rPr lang="en-US" sz="2400" dirty="0" smtClean="0">
                <a:latin typeface="Comic Sans MS"/>
                <a:cs typeface="Comic Sans MS"/>
              </a:rPr>
              <a:t>White blood cells (leukocytes)</a:t>
            </a:r>
            <a:endParaRPr lang="en-US" sz="2400" dirty="0">
              <a:latin typeface="Comic Sans MS"/>
              <a:cs typeface="Comic Sans MS"/>
            </a:endParaRPr>
          </a:p>
        </p:txBody>
      </p:sp>
      <p:sp>
        <p:nvSpPr>
          <p:cNvPr id="6" name="TextBox 5"/>
          <p:cNvSpPr txBox="1"/>
          <p:nvPr/>
        </p:nvSpPr>
        <p:spPr>
          <a:xfrm>
            <a:off x="4495800" y="1371600"/>
            <a:ext cx="1518364" cy="369332"/>
          </a:xfrm>
          <a:prstGeom prst="rect">
            <a:avLst/>
          </a:prstGeom>
          <a:noFill/>
        </p:spPr>
        <p:txBody>
          <a:bodyPr wrap="none" rtlCol="0">
            <a:spAutoFit/>
          </a:bodyPr>
          <a:lstStyle/>
          <a:p>
            <a:r>
              <a:rPr lang="en-US" dirty="0" err="1" smtClean="0"/>
              <a:t>Agranulocytes</a:t>
            </a:r>
            <a:endParaRPr lang="en-US" dirty="0"/>
          </a:p>
        </p:txBody>
      </p:sp>
      <p:cxnSp>
        <p:nvCxnSpPr>
          <p:cNvPr id="8" name="Straight Connector 7"/>
          <p:cNvCxnSpPr/>
          <p:nvPr/>
        </p:nvCxnSpPr>
        <p:spPr>
          <a:xfrm rot="5400000">
            <a:off x="130959" y="2993241"/>
            <a:ext cx="1034276" cy="83899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3929876"/>
            <a:ext cx="9144000" cy="923330"/>
          </a:xfrm>
          <a:prstGeom prst="rect">
            <a:avLst/>
          </a:prstGeom>
          <a:noFill/>
        </p:spPr>
        <p:txBody>
          <a:bodyPr wrap="square" rtlCol="0">
            <a:spAutoFit/>
          </a:bodyPr>
          <a:lstStyle/>
          <a:p>
            <a:r>
              <a:rPr lang="en-US" dirty="0" smtClean="0">
                <a:latin typeface="Comic Sans MS"/>
                <a:cs typeface="Comic Sans MS"/>
              </a:rPr>
              <a:t>&lt; 1% stain blue, in respiratory tract, GIT, and skin. Coated with Immunoglobulin E (</a:t>
            </a:r>
            <a:r>
              <a:rPr lang="en-US" dirty="0" err="1" smtClean="0">
                <a:latin typeface="Comic Sans MS"/>
                <a:cs typeface="Comic Sans MS"/>
              </a:rPr>
              <a:t>IgE</a:t>
            </a:r>
            <a:r>
              <a:rPr lang="en-US" dirty="0" smtClean="0">
                <a:latin typeface="Comic Sans MS"/>
                <a:cs typeface="Comic Sans MS"/>
              </a:rPr>
              <a:t>). When they detect an antigen, they release histamine which starts an inflammatory response.</a:t>
            </a:r>
            <a:endParaRPr lang="en-US" dirty="0">
              <a:latin typeface="Comic Sans MS"/>
              <a:cs typeface="Comic Sans MS"/>
            </a:endParaRPr>
          </a:p>
        </p:txBody>
      </p:sp>
      <p:cxnSp>
        <p:nvCxnSpPr>
          <p:cNvPr id="12" name="Straight Connector 11"/>
          <p:cNvCxnSpPr/>
          <p:nvPr/>
        </p:nvCxnSpPr>
        <p:spPr>
          <a:xfrm rot="5400000">
            <a:off x="217338" y="2836241"/>
            <a:ext cx="2028231" cy="20057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0" y="4853206"/>
            <a:ext cx="8915400" cy="1200329"/>
          </a:xfrm>
          <a:prstGeom prst="rect">
            <a:avLst/>
          </a:prstGeom>
          <a:noFill/>
        </p:spPr>
        <p:txBody>
          <a:bodyPr wrap="square" rtlCol="0">
            <a:spAutoFit/>
          </a:bodyPr>
          <a:lstStyle/>
          <a:p>
            <a:r>
              <a:rPr lang="en-US" dirty="0" smtClean="0">
                <a:latin typeface="Comic Sans MS"/>
                <a:cs typeface="Comic Sans MS"/>
              </a:rPr>
              <a:t>50-80%, stain red and blue, they are phagocytes (“eaters”) and engulf and digest microbes, damaged cells, and foreign particles. Recall </a:t>
            </a:r>
            <a:r>
              <a:rPr lang="en-US" dirty="0" err="1" smtClean="0">
                <a:latin typeface="Comic Sans MS"/>
                <a:cs typeface="Comic Sans MS"/>
              </a:rPr>
              <a:t>Donal’s</a:t>
            </a:r>
            <a:r>
              <a:rPr lang="en-US" dirty="0" smtClean="0">
                <a:latin typeface="Comic Sans MS"/>
                <a:cs typeface="Comic Sans MS"/>
              </a:rPr>
              <a:t> movie? During infections their numbers increase (good diagnostic tool). They activate “the complement”. Short-lived. </a:t>
            </a:r>
            <a:endParaRPr lang="en-US" dirty="0">
              <a:latin typeface="Comic Sans MS"/>
              <a:cs typeface="Comic Sans MS"/>
            </a:endParaRPr>
          </a:p>
        </p:txBody>
      </p:sp>
      <p:cxnSp>
        <p:nvCxnSpPr>
          <p:cNvPr id="16" name="Straight Connector 15"/>
          <p:cNvCxnSpPr/>
          <p:nvPr/>
        </p:nvCxnSpPr>
        <p:spPr>
          <a:xfrm rot="5400000">
            <a:off x="53537" y="3000041"/>
            <a:ext cx="3194825" cy="28446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28600" y="6019802"/>
            <a:ext cx="8915400" cy="923330"/>
          </a:xfrm>
          <a:prstGeom prst="rect">
            <a:avLst/>
          </a:prstGeom>
          <a:noFill/>
        </p:spPr>
        <p:txBody>
          <a:bodyPr wrap="square" rtlCol="0">
            <a:spAutoFit/>
          </a:bodyPr>
          <a:lstStyle/>
          <a:p>
            <a:r>
              <a:rPr lang="en-US" dirty="0" smtClean="0">
                <a:latin typeface="Comic Sans MS"/>
                <a:cs typeface="Comic Sans MS"/>
              </a:rPr>
              <a:t>1-4%, they aggregate around invaders too large to be </a:t>
            </a:r>
            <a:r>
              <a:rPr lang="en-US" dirty="0" err="1" smtClean="0">
                <a:latin typeface="Comic Sans MS"/>
                <a:cs typeface="Comic Sans MS"/>
              </a:rPr>
              <a:t>phagocytosed</a:t>
            </a:r>
            <a:r>
              <a:rPr lang="en-US" dirty="0" smtClean="0">
                <a:latin typeface="Comic Sans MS"/>
                <a:cs typeface="Comic Sans MS"/>
              </a:rPr>
              <a:t> and release hydrolytic enzymes, stain red. Cause itching (NEWS, they “vomit” their mitochondrial DNA and trap bacteria). </a:t>
            </a:r>
            <a:endParaRPr lang="en-US" dirty="0">
              <a:latin typeface="Comic Sans MS"/>
              <a:cs typeface="Comic Sans MS"/>
            </a:endParaRPr>
          </a:p>
        </p:txBody>
      </p:sp>
    </p:spTree>
    <p:extLst>
      <p:ext uri="{BB962C8B-B14F-4D97-AF65-F5344CB8AC3E}">
        <p14:creationId xmlns:p14="http://schemas.microsoft.com/office/powerpoint/2010/main" val="2348837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6096000" cy="1143000"/>
          </a:xfrm>
        </p:spPr>
        <p:txBody>
          <a:bodyPr>
            <a:normAutofit fontScale="90000"/>
          </a:bodyPr>
          <a:lstStyle/>
          <a:p>
            <a:r>
              <a:rPr lang="en-US" dirty="0" err="1" smtClean="0">
                <a:latin typeface="Comic Sans MS"/>
                <a:cs typeface="Comic Sans MS"/>
              </a:rPr>
              <a:t>Neutrophils</a:t>
            </a:r>
            <a:r>
              <a:rPr lang="en-US" dirty="0" smtClean="0">
                <a:latin typeface="Comic Sans MS"/>
                <a:cs typeface="Comic Sans MS"/>
              </a:rPr>
              <a:t>: The Kamikaze cells</a:t>
            </a:r>
            <a:endParaRPr lang="en-US" dirty="0">
              <a:latin typeface="Comic Sans MS"/>
              <a:cs typeface="Comic Sans MS"/>
            </a:endParaRPr>
          </a:p>
        </p:txBody>
      </p:sp>
      <p:sp>
        <p:nvSpPr>
          <p:cNvPr id="3" name="Content Placeholder 2"/>
          <p:cNvSpPr>
            <a:spLocks noGrp="1"/>
          </p:cNvSpPr>
          <p:nvPr>
            <p:ph idx="1"/>
          </p:nvPr>
        </p:nvSpPr>
        <p:spPr>
          <a:xfrm>
            <a:off x="457200" y="2474536"/>
            <a:ext cx="8229600" cy="4525963"/>
          </a:xfrm>
        </p:spPr>
        <p:txBody>
          <a:bodyPr/>
          <a:lstStyle/>
          <a:p>
            <a:r>
              <a:rPr lang="en-US" dirty="0" err="1" smtClean="0">
                <a:latin typeface="Comic Sans MS"/>
                <a:cs typeface="Comic Sans MS"/>
              </a:rPr>
              <a:t>Neutrophils</a:t>
            </a:r>
            <a:r>
              <a:rPr lang="en-US" dirty="0" smtClean="0">
                <a:latin typeface="Comic Sans MS"/>
                <a:cs typeface="Comic Sans MS"/>
              </a:rPr>
              <a:t> have very short life spans (a few days, and just a few hours at a site of infection).</a:t>
            </a:r>
          </a:p>
          <a:p>
            <a:endParaRPr lang="en-US" dirty="0" smtClean="0">
              <a:latin typeface="Comic Sans MS"/>
              <a:cs typeface="Comic Sans MS"/>
            </a:endParaRPr>
          </a:p>
          <a:p>
            <a:r>
              <a:rPr lang="en-US" dirty="0" smtClean="0">
                <a:latin typeface="Comic Sans MS"/>
                <a:cs typeface="Comic Sans MS"/>
              </a:rPr>
              <a:t>Why?</a:t>
            </a:r>
            <a:endParaRPr lang="en-US" dirty="0">
              <a:latin typeface="Comic Sans MS"/>
              <a:cs typeface="Comic Sans MS"/>
            </a:endParaRPr>
          </a:p>
        </p:txBody>
      </p:sp>
      <p:pic>
        <p:nvPicPr>
          <p:cNvPr id="4" name="Picture 3" descr="kamikaze.jpg"/>
          <p:cNvPicPr>
            <a:picLocks noChangeAspect="1"/>
          </p:cNvPicPr>
          <p:nvPr/>
        </p:nvPicPr>
        <p:blipFill>
          <a:blip r:embed="rId2"/>
          <a:stretch>
            <a:fillRect/>
          </a:stretch>
        </p:blipFill>
        <p:spPr>
          <a:xfrm>
            <a:off x="5048250" y="3581400"/>
            <a:ext cx="3638550" cy="2782421"/>
          </a:xfrm>
          <a:prstGeom prst="rect">
            <a:avLst/>
          </a:prstGeom>
        </p:spPr>
      </p:pic>
      <p:pic>
        <p:nvPicPr>
          <p:cNvPr id="5" name="Picture 4" descr="Web_Zoom.jpg"/>
          <p:cNvPicPr>
            <a:picLocks noChangeAspect="1"/>
          </p:cNvPicPr>
          <p:nvPr/>
        </p:nvPicPr>
        <p:blipFill>
          <a:blip r:embed="rId3"/>
          <a:stretch>
            <a:fillRect/>
          </a:stretch>
        </p:blipFill>
        <p:spPr>
          <a:xfrm>
            <a:off x="0" y="0"/>
            <a:ext cx="1600200" cy="2474536"/>
          </a:xfrm>
          <a:prstGeom prst="rect">
            <a:avLst/>
          </a:prstGeom>
        </p:spPr>
      </p:pic>
    </p:spTree>
    <p:extLst>
      <p:ext uri="{BB962C8B-B14F-4D97-AF65-F5344CB8AC3E}">
        <p14:creationId xmlns:p14="http://schemas.microsoft.com/office/powerpoint/2010/main" val="162349335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mic Sans MS"/>
                <a:cs typeface="Comic Sans MS"/>
              </a:rPr>
              <a:t>Phagocytosis</a:t>
            </a:r>
            <a:r>
              <a:rPr lang="en-US" dirty="0" smtClean="0">
                <a:latin typeface="Comic Sans MS"/>
                <a:cs typeface="Comic Sans MS"/>
              </a:rPr>
              <a:t> (by </a:t>
            </a:r>
            <a:r>
              <a:rPr lang="en-US" dirty="0" err="1" smtClean="0">
                <a:latin typeface="Comic Sans MS"/>
                <a:cs typeface="Comic Sans MS"/>
              </a:rPr>
              <a:t>neutrophils</a:t>
            </a:r>
            <a:r>
              <a:rPr lang="en-US" dirty="0" smtClean="0">
                <a:latin typeface="Comic Sans MS"/>
                <a:cs typeface="Comic Sans MS"/>
              </a:rPr>
              <a:t>) </a:t>
            </a:r>
            <a:endParaRPr lang="en-US" dirty="0">
              <a:latin typeface="Comic Sans MS"/>
              <a:cs typeface="Comic Sans MS"/>
            </a:endParaRPr>
          </a:p>
        </p:txBody>
      </p:sp>
      <p:pic>
        <p:nvPicPr>
          <p:cNvPr id="4" name="Picture 3" descr="16-08a_phagocytosis_1.jpg"/>
          <p:cNvPicPr>
            <a:picLocks noChangeAspect="1"/>
          </p:cNvPicPr>
          <p:nvPr/>
        </p:nvPicPr>
        <p:blipFill>
          <a:blip r:embed="rId2"/>
          <a:stretch>
            <a:fillRect/>
          </a:stretch>
        </p:blipFill>
        <p:spPr>
          <a:xfrm>
            <a:off x="1447800" y="1752600"/>
            <a:ext cx="5703860" cy="3657600"/>
          </a:xfrm>
          <a:prstGeom prst="rect">
            <a:avLst/>
          </a:prstGeom>
        </p:spPr>
      </p:pic>
    </p:spTree>
    <p:extLst>
      <p:ext uri="{BB962C8B-B14F-4D97-AF65-F5344CB8AC3E}">
        <p14:creationId xmlns:p14="http://schemas.microsoft.com/office/powerpoint/2010/main" val="10230417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Why should you (as a health professional) care about blood?</a:t>
            </a:r>
            <a:r>
              <a:rPr lang="en-US" dirty="0" smtClean="0"/>
              <a:t> </a:t>
            </a:r>
            <a:endParaRPr lang="en-US" dirty="0"/>
          </a:p>
        </p:txBody>
      </p:sp>
      <p:sp>
        <p:nvSpPr>
          <p:cNvPr id="3" name="Content Placeholder 2"/>
          <p:cNvSpPr>
            <a:spLocks noGrp="1"/>
          </p:cNvSpPr>
          <p:nvPr>
            <p:ph idx="1"/>
          </p:nvPr>
        </p:nvSpPr>
        <p:spPr>
          <a:xfrm>
            <a:off x="124387" y="1600200"/>
            <a:ext cx="5410200" cy="5257800"/>
          </a:xfrm>
        </p:spPr>
        <p:txBody>
          <a:bodyPr>
            <a:normAutofit/>
          </a:bodyPr>
          <a:lstStyle/>
          <a:p>
            <a:r>
              <a:rPr lang="en-US" dirty="0" smtClean="0">
                <a:latin typeface="Comic Sans MS"/>
                <a:cs typeface="Comic Sans MS"/>
              </a:rPr>
              <a:t>Blood is easy to sample</a:t>
            </a:r>
          </a:p>
          <a:p>
            <a:r>
              <a:rPr lang="en-US" dirty="0" smtClean="0">
                <a:latin typeface="Comic Sans MS"/>
                <a:cs typeface="Comic Sans MS"/>
              </a:rPr>
              <a:t>Blood’s characteristics* are found in narrow ranges. Values outside of these ranges can be used to diagnose a variety of conditions.</a:t>
            </a:r>
            <a:r>
              <a:rPr lang="en-US" dirty="0" smtClean="0"/>
              <a:t> </a:t>
            </a:r>
            <a:endParaRPr lang="en-US" dirty="0"/>
          </a:p>
        </p:txBody>
      </p:sp>
      <p:pic>
        <p:nvPicPr>
          <p:cNvPr id="5" name="Picture 4" descr="blood_sample.jpg"/>
          <p:cNvPicPr>
            <a:picLocks noChangeAspect="1"/>
          </p:cNvPicPr>
          <p:nvPr/>
        </p:nvPicPr>
        <p:blipFill>
          <a:blip r:embed="rId2"/>
          <a:stretch>
            <a:fillRect/>
          </a:stretch>
        </p:blipFill>
        <p:spPr>
          <a:xfrm>
            <a:off x="5534587" y="2895600"/>
            <a:ext cx="3416300" cy="2279604"/>
          </a:xfrm>
          <a:prstGeom prst="rect">
            <a:avLst/>
          </a:prstGeom>
        </p:spPr>
      </p:pic>
      <p:sp>
        <p:nvSpPr>
          <p:cNvPr id="6" name="TextBox 5"/>
          <p:cNvSpPr txBox="1"/>
          <p:nvPr/>
        </p:nvSpPr>
        <p:spPr>
          <a:xfrm>
            <a:off x="0" y="5334000"/>
            <a:ext cx="8950887" cy="830997"/>
          </a:xfrm>
          <a:prstGeom prst="rect">
            <a:avLst/>
          </a:prstGeom>
          <a:noFill/>
        </p:spPr>
        <p:txBody>
          <a:bodyPr wrap="square" rtlCol="0">
            <a:spAutoFit/>
          </a:bodyPr>
          <a:lstStyle/>
          <a:p>
            <a:r>
              <a:rPr lang="en-US" sz="2400" dirty="0">
                <a:latin typeface="Comic Sans MS"/>
                <a:cs typeface="Comic Sans MS"/>
              </a:rPr>
              <a:t>*</a:t>
            </a:r>
            <a:r>
              <a:rPr lang="en-US" sz="2400" dirty="0" err="1" smtClean="0">
                <a:latin typeface="Comic Sans MS"/>
                <a:cs typeface="Comic Sans MS"/>
              </a:rPr>
              <a:t>hematocrit</a:t>
            </a:r>
            <a:r>
              <a:rPr lang="en-US" sz="2400" dirty="0" smtClean="0">
                <a:latin typeface="Comic Sans MS"/>
                <a:cs typeface="Comic Sans MS"/>
              </a:rPr>
              <a:t>, concentration of electrolytes, concentration of enzymes, cholesterol, HDL/LDL/TAG, sugar, drugs, …, etc. </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omic Sans MS"/>
                <a:cs typeface="Comic Sans MS"/>
              </a:rPr>
              <a:t>The respiratory burst</a:t>
            </a:r>
            <a:endParaRPr lang="en-US" dirty="0">
              <a:latin typeface="Comic Sans MS"/>
              <a:cs typeface="Comic Sans MS"/>
            </a:endParaRPr>
          </a:p>
        </p:txBody>
      </p:sp>
      <p:sp>
        <p:nvSpPr>
          <p:cNvPr id="3" name="Content Placeholder 2"/>
          <p:cNvSpPr>
            <a:spLocks noGrp="1"/>
          </p:cNvSpPr>
          <p:nvPr>
            <p:ph idx="1"/>
          </p:nvPr>
        </p:nvSpPr>
        <p:spPr>
          <a:xfrm>
            <a:off x="0" y="838200"/>
            <a:ext cx="3200400" cy="4525963"/>
          </a:xfrm>
        </p:spPr>
        <p:txBody>
          <a:bodyPr>
            <a:normAutofit fontScale="85000" lnSpcReduction="20000"/>
          </a:bodyPr>
          <a:lstStyle/>
          <a:p>
            <a:r>
              <a:rPr lang="en-US" dirty="0" smtClean="0">
                <a:latin typeface="Comic Sans MS"/>
                <a:cs typeface="Comic Sans MS"/>
              </a:rPr>
              <a:t>Sometimes </a:t>
            </a:r>
            <a:r>
              <a:rPr lang="en-US" dirty="0" err="1" smtClean="0">
                <a:latin typeface="Comic Sans MS"/>
                <a:cs typeface="Comic Sans MS"/>
              </a:rPr>
              <a:t>neutrophils</a:t>
            </a:r>
            <a:r>
              <a:rPr lang="en-US" dirty="0" smtClean="0">
                <a:latin typeface="Comic Sans MS"/>
                <a:cs typeface="Comic Sans MS"/>
              </a:rPr>
              <a:t> use antibacterial substances (</a:t>
            </a:r>
            <a:r>
              <a:rPr lang="en-US" dirty="0" err="1" smtClean="0">
                <a:latin typeface="Comic Sans MS"/>
                <a:cs typeface="Comic Sans MS"/>
              </a:rPr>
              <a:t>lysozyme</a:t>
            </a:r>
            <a:r>
              <a:rPr lang="en-US" dirty="0" smtClean="0">
                <a:latin typeface="Comic Sans MS"/>
                <a:cs typeface="Comic Sans MS"/>
              </a:rPr>
              <a:t>, </a:t>
            </a:r>
            <a:r>
              <a:rPr lang="en-US" dirty="0" err="1" smtClean="0">
                <a:latin typeface="Comic Sans MS"/>
                <a:cs typeface="Comic Sans MS"/>
              </a:rPr>
              <a:t>lactorferrins</a:t>
            </a:r>
            <a:r>
              <a:rPr lang="en-US" dirty="0" smtClean="0">
                <a:latin typeface="Comic Sans MS"/>
                <a:cs typeface="Comic Sans MS"/>
              </a:rPr>
              <a:t>, </a:t>
            </a:r>
            <a:r>
              <a:rPr lang="en-US" dirty="0" err="1" smtClean="0">
                <a:latin typeface="Comic Sans MS"/>
                <a:cs typeface="Comic Sans MS"/>
              </a:rPr>
              <a:t>defensins</a:t>
            </a:r>
            <a:r>
              <a:rPr lang="en-US" dirty="0" smtClean="0">
                <a:latin typeface="Comic Sans MS"/>
                <a:cs typeface="Comic Sans MS"/>
              </a:rPr>
              <a:t>, proteases). Sometimes they use the respiratory (or oxidative) burst.</a:t>
            </a:r>
            <a:endParaRPr lang="en-US" dirty="0">
              <a:latin typeface="Comic Sans MS"/>
              <a:cs typeface="Comic Sans MS"/>
            </a:endParaRPr>
          </a:p>
        </p:txBody>
      </p:sp>
      <p:pic>
        <p:nvPicPr>
          <p:cNvPr id="4" name="Picture 3" descr="burst2.gif"/>
          <p:cNvPicPr>
            <a:picLocks noChangeAspect="1"/>
          </p:cNvPicPr>
          <p:nvPr/>
        </p:nvPicPr>
        <p:blipFill>
          <a:blip r:embed="rId2"/>
          <a:stretch>
            <a:fillRect/>
          </a:stretch>
        </p:blipFill>
        <p:spPr>
          <a:xfrm>
            <a:off x="3657600" y="1417638"/>
            <a:ext cx="5397500" cy="2667000"/>
          </a:xfrm>
          <a:prstGeom prst="rect">
            <a:avLst/>
          </a:prstGeom>
        </p:spPr>
      </p:pic>
      <p:pic>
        <p:nvPicPr>
          <p:cNvPr id="5" name="Picture 4" descr="cellsalive.gif"/>
          <p:cNvPicPr>
            <a:picLocks noChangeAspect="1"/>
          </p:cNvPicPr>
          <p:nvPr/>
        </p:nvPicPr>
        <p:blipFill>
          <a:blip r:embed="rId3"/>
          <a:stretch>
            <a:fillRect/>
          </a:stretch>
        </p:blipFill>
        <p:spPr>
          <a:xfrm>
            <a:off x="2489200" y="5080000"/>
            <a:ext cx="6654800" cy="1778000"/>
          </a:xfrm>
          <a:prstGeom prst="rect">
            <a:avLst/>
          </a:prstGeom>
        </p:spPr>
      </p:pic>
      <p:cxnSp>
        <p:nvCxnSpPr>
          <p:cNvPr id="7" name="Straight Connector 6"/>
          <p:cNvCxnSpPr/>
          <p:nvPr/>
        </p:nvCxnSpPr>
        <p:spPr>
          <a:xfrm rot="10800000" flipV="1">
            <a:off x="3657600" y="2514600"/>
            <a:ext cx="2438400" cy="213360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048000" y="4648201"/>
            <a:ext cx="3540302" cy="369332"/>
          </a:xfrm>
          <a:prstGeom prst="rect">
            <a:avLst/>
          </a:prstGeom>
          <a:noFill/>
        </p:spPr>
        <p:txBody>
          <a:bodyPr wrap="none" rtlCol="0">
            <a:spAutoFit/>
          </a:bodyPr>
          <a:lstStyle/>
          <a:p>
            <a:r>
              <a:rPr lang="en-US" dirty="0" err="1" smtClean="0"/>
              <a:t>Hypochlorous</a:t>
            </a:r>
            <a:r>
              <a:rPr lang="en-US" dirty="0" smtClean="0"/>
              <a:t> acid (chlorine bleach)</a:t>
            </a:r>
            <a:endParaRPr lang="en-US" dirty="0"/>
          </a:p>
        </p:txBody>
      </p:sp>
      <p:cxnSp>
        <p:nvCxnSpPr>
          <p:cNvPr id="9" name="Straight Connector 8"/>
          <p:cNvCxnSpPr/>
          <p:nvPr/>
        </p:nvCxnSpPr>
        <p:spPr>
          <a:xfrm rot="5400000">
            <a:off x="7315199" y="3505199"/>
            <a:ext cx="1219202" cy="3048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657630" y="4267200"/>
            <a:ext cx="4397470" cy="369332"/>
          </a:xfrm>
          <a:prstGeom prst="rect">
            <a:avLst/>
          </a:prstGeom>
          <a:noFill/>
        </p:spPr>
        <p:txBody>
          <a:bodyPr wrap="none" rtlCol="0">
            <a:spAutoFit/>
          </a:bodyPr>
          <a:lstStyle/>
          <a:p>
            <a:r>
              <a:rPr lang="en-US" dirty="0" smtClean="0"/>
              <a:t>Hydrogen peroxide (reactive oxygen species)</a:t>
            </a:r>
            <a:endParaRPr lang="en-US" dirty="0"/>
          </a:p>
        </p:txBody>
      </p:sp>
    </p:spTree>
    <p:extLst>
      <p:ext uri="{BB962C8B-B14F-4D97-AF65-F5344CB8AC3E}">
        <p14:creationId xmlns:p14="http://schemas.microsoft.com/office/powerpoint/2010/main" val="4112640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4.png"/>
          <p:cNvPicPr>
            <a:picLocks noGrp="1" noChangeAspect="1"/>
          </p:cNvPicPr>
          <p:nvPr>
            <p:ph idx="1"/>
          </p:nvPr>
        </p:nvPicPr>
        <p:blipFill>
          <a:blip r:embed="rId2"/>
          <a:stretch>
            <a:fillRect/>
          </a:stretch>
        </p:blipFill>
        <p:spPr>
          <a:xfrm>
            <a:off x="0" y="2693016"/>
            <a:ext cx="4916046" cy="4164984"/>
          </a:xfrm>
        </p:spPr>
      </p:pic>
      <p:pic>
        <p:nvPicPr>
          <p:cNvPr id="7" name="Picture 6" descr="Picture 5.png"/>
          <p:cNvPicPr>
            <a:picLocks noChangeAspect="1"/>
          </p:cNvPicPr>
          <p:nvPr/>
        </p:nvPicPr>
        <p:blipFill>
          <a:blip r:embed="rId3"/>
          <a:stretch>
            <a:fillRect/>
          </a:stretch>
        </p:blipFill>
        <p:spPr>
          <a:xfrm>
            <a:off x="4916046" y="0"/>
            <a:ext cx="4227954" cy="3200400"/>
          </a:xfrm>
          <a:prstGeom prst="rect">
            <a:avLst/>
          </a:prstGeom>
        </p:spPr>
      </p:pic>
      <p:sp>
        <p:nvSpPr>
          <p:cNvPr id="8" name="TextBox 7"/>
          <p:cNvSpPr txBox="1"/>
          <p:nvPr/>
        </p:nvSpPr>
        <p:spPr>
          <a:xfrm>
            <a:off x="5943600" y="4953000"/>
            <a:ext cx="1389999" cy="369332"/>
          </a:xfrm>
          <a:prstGeom prst="rect">
            <a:avLst/>
          </a:prstGeom>
          <a:noFill/>
        </p:spPr>
        <p:txBody>
          <a:bodyPr wrap="none" rtlCol="0">
            <a:spAutoFit/>
          </a:bodyPr>
          <a:lstStyle/>
          <a:p>
            <a:r>
              <a:rPr lang="en-US" dirty="0" smtClean="0"/>
              <a:t>Not in Exam!</a:t>
            </a:r>
            <a:endParaRPr lang="en-US" dirty="0"/>
          </a:p>
        </p:txBody>
      </p:sp>
    </p:spTree>
    <p:extLst>
      <p:ext uri="{BB962C8B-B14F-4D97-AF65-F5344CB8AC3E}">
        <p14:creationId xmlns:p14="http://schemas.microsoft.com/office/powerpoint/2010/main" val="13467397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05_leukocytes_1.jpg"/>
          <p:cNvPicPr>
            <a:picLocks noGrp="1" noChangeAspect="1"/>
          </p:cNvPicPr>
          <p:nvPr>
            <p:ph idx="1"/>
          </p:nvPr>
        </p:nvPicPr>
        <p:blipFill>
          <a:blip r:embed="rId2"/>
          <a:stretch>
            <a:fillRect/>
          </a:stretch>
        </p:blipFill>
        <p:spPr>
          <a:xfrm>
            <a:off x="228600" y="461665"/>
            <a:ext cx="8229600" cy="3240405"/>
          </a:xfrm>
        </p:spPr>
      </p:pic>
      <p:sp>
        <p:nvSpPr>
          <p:cNvPr id="5" name="TextBox 4"/>
          <p:cNvSpPr txBox="1"/>
          <p:nvPr/>
        </p:nvSpPr>
        <p:spPr>
          <a:xfrm>
            <a:off x="4800600" y="2209800"/>
            <a:ext cx="592117" cy="369332"/>
          </a:xfrm>
          <a:prstGeom prst="rect">
            <a:avLst/>
          </a:prstGeom>
          <a:noFill/>
        </p:spPr>
        <p:txBody>
          <a:bodyPr wrap="none" rtlCol="0">
            <a:spAutoFit/>
          </a:bodyPr>
          <a:lstStyle/>
          <a:p>
            <a:r>
              <a:rPr lang="en-US" dirty="0" smtClean="0"/>
              <a:t>72 </a:t>
            </a:r>
            <a:r>
              <a:rPr lang="en-US" dirty="0" err="1" smtClean="0"/>
              <a:t>h</a:t>
            </a:r>
            <a:endParaRPr lang="en-US" dirty="0"/>
          </a:p>
        </p:txBody>
      </p:sp>
      <p:sp>
        <p:nvSpPr>
          <p:cNvPr id="6" name="TextBox 5"/>
          <p:cNvSpPr txBox="1"/>
          <p:nvPr/>
        </p:nvSpPr>
        <p:spPr>
          <a:xfrm>
            <a:off x="4800600" y="2895600"/>
            <a:ext cx="2945976" cy="369332"/>
          </a:xfrm>
          <a:prstGeom prst="rect">
            <a:avLst/>
          </a:prstGeom>
          <a:noFill/>
        </p:spPr>
        <p:txBody>
          <a:bodyPr wrap="none" rtlCol="0">
            <a:spAutoFit/>
          </a:bodyPr>
          <a:lstStyle/>
          <a:p>
            <a:r>
              <a:rPr lang="en-US" dirty="0" smtClean="0"/>
              <a:t>5-10 times larger than </a:t>
            </a:r>
            <a:r>
              <a:rPr lang="en-US" dirty="0" err="1" smtClean="0"/>
              <a:t>monos</a:t>
            </a:r>
            <a:endParaRPr lang="en-US" dirty="0"/>
          </a:p>
        </p:txBody>
      </p:sp>
      <p:cxnSp>
        <p:nvCxnSpPr>
          <p:cNvPr id="7" name="Straight Connector 6"/>
          <p:cNvCxnSpPr/>
          <p:nvPr/>
        </p:nvCxnSpPr>
        <p:spPr>
          <a:xfrm rot="10800000" flipV="1">
            <a:off x="533400" y="2895600"/>
            <a:ext cx="5587104" cy="121920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17743" y="4234934"/>
            <a:ext cx="8926258" cy="1477328"/>
          </a:xfrm>
          <a:prstGeom prst="rect">
            <a:avLst/>
          </a:prstGeom>
          <a:noFill/>
        </p:spPr>
        <p:txBody>
          <a:bodyPr wrap="square" rtlCol="0">
            <a:spAutoFit/>
          </a:bodyPr>
          <a:lstStyle/>
          <a:p>
            <a:r>
              <a:rPr lang="en-US" dirty="0" smtClean="0">
                <a:latin typeface="Comic Sans MS"/>
                <a:cs typeface="Comic Sans MS"/>
              </a:rPr>
              <a:t>2-8% of leukocytes in circulation, after a few hours of circulating in blood they migrate to tissues, grow and turn into “big eaters”.  Secrete interleukins which mediate an inflammatory response. They </a:t>
            </a:r>
            <a:r>
              <a:rPr lang="en-US" dirty="0" err="1" smtClean="0">
                <a:latin typeface="Comic Sans MS"/>
                <a:cs typeface="Comic Sans MS"/>
              </a:rPr>
              <a:t>phagosytose</a:t>
            </a:r>
            <a:r>
              <a:rPr lang="en-US" dirty="0" smtClean="0">
                <a:latin typeface="Comic Sans MS"/>
                <a:cs typeface="Comic Sans MS"/>
              </a:rPr>
              <a:t> dead tissue and microbes. Found in abundance in spleen and lymph nodes.  Macrophages “present” foreign antigens to lymphocytes.</a:t>
            </a:r>
            <a:endParaRPr lang="en-US" dirty="0">
              <a:latin typeface="Comic Sans MS"/>
              <a:cs typeface="Comic Sans MS"/>
            </a:endParaRPr>
          </a:p>
        </p:txBody>
      </p:sp>
    </p:spTree>
    <p:extLst>
      <p:ext uri="{BB962C8B-B14F-4D97-AF65-F5344CB8AC3E}">
        <p14:creationId xmlns:p14="http://schemas.microsoft.com/office/powerpoint/2010/main" val="2972097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rophageGlobbingSpirocheta.jpg"/>
          <p:cNvPicPr>
            <a:picLocks noChangeAspect="1"/>
          </p:cNvPicPr>
          <p:nvPr/>
        </p:nvPicPr>
        <p:blipFill>
          <a:blip r:embed="rId2"/>
          <a:stretch>
            <a:fillRect/>
          </a:stretch>
        </p:blipFill>
        <p:spPr>
          <a:xfrm>
            <a:off x="1746250" y="939800"/>
            <a:ext cx="5651500" cy="4978400"/>
          </a:xfrm>
          <a:prstGeom prst="rect">
            <a:avLst/>
          </a:prstGeom>
        </p:spPr>
      </p:pic>
      <p:sp>
        <p:nvSpPr>
          <p:cNvPr id="5" name="TextBox 4"/>
          <p:cNvSpPr txBox="1"/>
          <p:nvPr/>
        </p:nvSpPr>
        <p:spPr>
          <a:xfrm>
            <a:off x="1920319" y="6169967"/>
            <a:ext cx="5477431" cy="461665"/>
          </a:xfrm>
          <a:prstGeom prst="rect">
            <a:avLst/>
          </a:prstGeom>
          <a:noFill/>
        </p:spPr>
        <p:txBody>
          <a:bodyPr wrap="none" rtlCol="0">
            <a:spAutoFit/>
          </a:bodyPr>
          <a:lstStyle/>
          <a:p>
            <a:r>
              <a:rPr lang="en-US" sz="2400" dirty="0" smtClean="0">
                <a:latin typeface="Comic Sans MS"/>
                <a:cs typeface="Comic Sans MS"/>
              </a:rPr>
              <a:t>Macrophage gobbling up a spirochete</a:t>
            </a:r>
            <a:endParaRPr lang="en-US" sz="2400" dirty="0">
              <a:latin typeface="Comic Sans MS"/>
              <a:cs typeface="Comic Sans MS"/>
            </a:endParaRPr>
          </a:p>
        </p:txBody>
      </p:sp>
    </p:spTree>
    <p:extLst>
      <p:ext uri="{BB962C8B-B14F-4D97-AF65-F5344CB8AC3E}">
        <p14:creationId xmlns:p14="http://schemas.microsoft.com/office/powerpoint/2010/main" val="16283905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05_leukocytes_1.jpg"/>
          <p:cNvPicPr>
            <a:picLocks noGrp="1" noChangeAspect="1"/>
          </p:cNvPicPr>
          <p:nvPr>
            <p:ph idx="1"/>
          </p:nvPr>
        </p:nvPicPr>
        <p:blipFill>
          <a:blip r:embed="rId2"/>
          <a:stretch>
            <a:fillRect/>
          </a:stretch>
        </p:blipFill>
        <p:spPr>
          <a:xfrm>
            <a:off x="228600" y="461665"/>
            <a:ext cx="8229600" cy="3240405"/>
          </a:xfrm>
        </p:spPr>
      </p:pic>
      <p:cxnSp>
        <p:nvCxnSpPr>
          <p:cNvPr id="5" name="Straight Connector 4"/>
          <p:cNvCxnSpPr/>
          <p:nvPr/>
        </p:nvCxnSpPr>
        <p:spPr>
          <a:xfrm rot="10800000" flipV="1">
            <a:off x="762000" y="2482868"/>
            <a:ext cx="6882504" cy="2012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28600" y="4659868"/>
            <a:ext cx="8915400" cy="1200329"/>
          </a:xfrm>
          <a:prstGeom prst="rect">
            <a:avLst/>
          </a:prstGeom>
          <a:noFill/>
        </p:spPr>
        <p:txBody>
          <a:bodyPr wrap="square" rtlCol="0">
            <a:spAutoFit/>
          </a:bodyPr>
          <a:lstStyle/>
          <a:p>
            <a:r>
              <a:rPr lang="en-US" dirty="0" smtClean="0">
                <a:latin typeface="Comic Sans MS"/>
                <a:cs typeface="Comic Sans MS"/>
              </a:rPr>
              <a:t>20-40% of all leukocytes and about 99% of all cells in interstitial fluid. Produced by bone marrow in the fetus and mature either in thymus (T lymphocytes) or the liver (B lymphocytes). Responsible for immunity, cellular immunity, antibody production… Super important. Their function would take us many (many) lectures.  </a:t>
            </a:r>
            <a:endParaRPr lang="en-US" dirty="0">
              <a:latin typeface="Comic Sans MS"/>
              <a:cs typeface="Comic Sans MS"/>
            </a:endParaRPr>
          </a:p>
        </p:txBody>
      </p:sp>
    </p:spTree>
    <p:extLst>
      <p:ext uri="{BB962C8B-B14F-4D97-AF65-F5344CB8AC3E}">
        <p14:creationId xmlns:p14="http://schemas.microsoft.com/office/powerpoint/2010/main" val="919567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latin typeface="Comic Sans MS"/>
                <a:cs typeface="Comic Sans MS"/>
              </a:rPr>
              <a:t>To Remember</a:t>
            </a:r>
            <a:endParaRPr lang="en-US" dirty="0"/>
          </a:p>
        </p:txBody>
      </p:sp>
      <p:sp>
        <p:nvSpPr>
          <p:cNvPr id="3" name="Content Placeholder 2"/>
          <p:cNvSpPr>
            <a:spLocks noGrp="1"/>
          </p:cNvSpPr>
          <p:nvPr>
            <p:ph idx="1"/>
          </p:nvPr>
        </p:nvSpPr>
        <p:spPr>
          <a:xfrm>
            <a:off x="228600" y="1143000"/>
            <a:ext cx="8915400" cy="5562600"/>
          </a:xfrm>
        </p:spPr>
        <p:txBody>
          <a:bodyPr>
            <a:normAutofit fontScale="77500" lnSpcReduction="20000"/>
          </a:bodyPr>
          <a:lstStyle/>
          <a:p>
            <a:r>
              <a:rPr lang="en-US" dirty="0" smtClean="0">
                <a:latin typeface="Comic Sans MS"/>
                <a:cs typeface="Comic Sans MS"/>
              </a:rPr>
              <a:t>White blood cells are part of the immune system and have a protective function. Most are produced by </a:t>
            </a:r>
            <a:r>
              <a:rPr lang="en-US" dirty="0" err="1" smtClean="0">
                <a:latin typeface="Comic Sans MS"/>
                <a:cs typeface="Comic Sans MS"/>
              </a:rPr>
              <a:t>hematopoyesis</a:t>
            </a:r>
            <a:r>
              <a:rPr lang="en-US" dirty="0" smtClean="0">
                <a:latin typeface="Comic Sans MS"/>
                <a:cs typeface="Comic Sans MS"/>
              </a:rPr>
              <a:t> in bone-marrow, some can reproduce</a:t>
            </a:r>
          </a:p>
          <a:p>
            <a:r>
              <a:rPr lang="en-US" dirty="0" smtClean="0">
                <a:latin typeface="Comic Sans MS"/>
                <a:cs typeface="Comic Sans MS"/>
              </a:rPr>
              <a:t>Leucocytes can be divided in</a:t>
            </a:r>
          </a:p>
          <a:p>
            <a:pPr marL="571500" indent="-571500">
              <a:buAutoNum type="romanLcParenR"/>
            </a:pPr>
            <a:r>
              <a:rPr lang="en-US" dirty="0" smtClean="0">
                <a:latin typeface="Comic Sans MS"/>
                <a:cs typeface="Comic Sans MS"/>
              </a:rPr>
              <a:t>phagocytes and lymphocytes</a:t>
            </a:r>
          </a:p>
          <a:p>
            <a:pPr marL="571500" indent="-571500">
              <a:buAutoNum type="romanLcParenR"/>
            </a:pPr>
            <a:r>
              <a:rPr lang="en-US" dirty="0" smtClean="0">
                <a:latin typeface="Comic Sans MS"/>
                <a:cs typeface="Comic Sans MS"/>
              </a:rPr>
              <a:t>phagocytes in turn divide into granulocytes and </a:t>
            </a:r>
            <a:r>
              <a:rPr lang="en-US" dirty="0" err="1" smtClean="0">
                <a:latin typeface="Comic Sans MS"/>
                <a:cs typeface="Comic Sans MS"/>
              </a:rPr>
              <a:t>agranulocytes</a:t>
            </a:r>
            <a:endParaRPr lang="en-US" dirty="0" smtClean="0">
              <a:latin typeface="Comic Sans MS"/>
              <a:cs typeface="Comic Sans MS"/>
            </a:endParaRPr>
          </a:p>
          <a:p>
            <a:pPr marL="571500" indent="-571500">
              <a:buAutoNum type="romanLcParenR"/>
            </a:pPr>
            <a:r>
              <a:rPr lang="en-US" dirty="0" smtClean="0">
                <a:latin typeface="Comic Sans MS"/>
                <a:cs typeface="Comic Sans MS"/>
              </a:rPr>
              <a:t>Granulocytes can be divided (depending on the color of their “grains” after different stains”) into </a:t>
            </a:r>
            <a:r>
              <a:rPr lang="en-US" dirty="0" err="1" smtClean="0">
                <a:latin typeface="Comic Sans MS"/>
                <a:cs typeface="Comic Sans MS"/>
              </a:rPr>
              <a:t>basophils</a:t>
            </a:r>
            <a:r>
              <a:rPr lang="en-US" dirty="0" smtClean="0">
                <a:latin typeface="Comic Sans MS"/>
                <a:cs typeface="Comic Sans MS"/>
              </a:rPr>
              <a:t> (blue), </a:t>
            </a:r>
            <a:r>
              <a:rPr lang="en-US" dirty="0" err="1" smtClean="0">
                <a:latin typeface="Comic Sans MS"/>
                <a:cs typeface="Comic Sans MS"/>
              </a:rPr>
              <a:t>neutrophils</a:t>
            </a:r>
            <a:r>
              <a:rPr lang="en-US" dirty="0" smtClean="0">
                <a:latin typeface="Comic Sans MS"/>
                <a:cs typeface="Comic Sans MS"/>
              </a:rPr>
              <a:t> (red and blue), </a:t>
            </a:r>
            <a:r>
              <a:rPr lang="en-US" dirty="0" err="1" smtClean="0">
                <a:latin typeface="Comic Sans MS"/>
                <a:cs typeface="Comic Sans MS"/>
              </a:rPr>
              <a:t>eosinophils</a:t>
            </a:r>
            <a:r>
              <a:rPr lang="en-US" dirty="0" smtClean="0">
                <a:latin typeface="Comic Sans MS"/>
                <a:cs typeface="Comic Sans MS"/>
              </a:rPr>
              <a:t> (red). Please remember the functions of these things.</a:t>
            </a:r>
          </a:p>
          <a:p>
            <a:pPr marL="571500" indent="-571500">
              <a:buAutoNum type="romanLcParenR"/>
            </a:pPr>
            <a:r>
              <a:rPr lang="en-US" dirty="0" err="1" smtClean="0">
                <a:latin typeface="Comic Sans MS"/>
                <a:cs typeface="Comic Sans MS"/>
              </a:rPr>
              <a:t>Agranulocytes</a:t>
            </a:r>
            <a:r>
              <a:rPr lang="en-US" dirty="0" smtClean="0">
                <a:latin typeface="Comic Sans MS"/>
                <a:cs typeface="Comic Sans MS"/>
              </a:rPr>
              <a:t> can be divided into </a:t>
            </a:r>
            <a:r>
              <a:rPr lang="en-US" dirty="0" err="1" smtClean="0">
                <a:latin typeface="Comic Sans MS"/>
                <a:cs typeface="Comic Sans MS"/>
              </a:rPr>
              <a:t>monocytes</a:t>
            </a:r>
            <a:r>
              <a:rPr lang="en-US" dirty="0" smtClean="0">
                <a:latin typeface="Comic Sans MS"/>
                <a:cs typeface="Comic Sans MS"/>
              </a:rPr>
              <a:t> that “grow up” to become macrophages which eat dead tissue and microbes.</a:t>
            </a:r>
          </a:p>
          <a:p>
            <a:pPr marL="571500" indent="-571500">
              <a:buAutoNum type="romanLcParenR"/>
            </a:pPr>
            <a:r>
              <a:rPr lang="en-US" dirty="0" smtClean="0">
                <a:latin typeface="Comic Sans MS"/>
                <a:cs typeface="Comic Sans MS"/>
              </a:rPr>
              <a:t>Lymphocytes (T mature in thymus and B in liver) are responsible for a variety of immune functions.  </a:t>
            </a:r>
          </a:p>
          <a:p>
            <a:pPr>
              <a:buNone/>
            </a:pPr>
            <a:endParaRPr lang="en-US" dirty="0" smtClean="0">
              <a:latin typeface="Comic Sans MS"/>
              <a:cs typeface="Comic Sans MS"/>
            </a:endParaRPr>
          </a:p>
          <a:p>
            <a:pPr>
              <a:buNone/>
            </a:pPr>
            <a:endParaRPr lang="en-US" dirty="0" smtClean="0">
              <a:latin typeface="Comic Sans MS"/>
              <a:cs typeface="Comic Sans MS"/>
            </a:endParaRPr>
          </a:p>
        </p:txBody>
      </p:sp>
    </p:spTree>
    <p:extLst>
      <p:ext uri="{BB962C8B-B14F-4D97-AF65-F5344CB8AC3E}">
        <p14:creationId xmlns:p14="http://schemas.microsoft.com/office/powerpoint/2010/main" val="402233676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A very fast and very superficial intro to innate immunology</a:t>
            </a:r>
            <a:endParaRPr lang="en-US" dirty="0">
              <a:latin typeface="Comic Sans MS"/>
              <a:cs typeface="Comic Sans MS"/>
            </a:endParaRPr>
          </a:p>
        </p:txBody>
      </p:sp>
      <p:pic>
        <p:nvPicPr>
          <p:cNvPr id="4" name="Content Placeholder 3" descr="43_02ImmunityOverview_L.jpg"/>
          <p:cNvPicPr>
            <a:picLocks noGrp="1" noChangeAspect="1"/>
          </p:cNvPicPr>
          <p:nvPr>
            <p:ph idx="1"/>
          </p:nvPr>
        </p:nvPicPr>
        <p:blipFill>
          <a:blip r:embed="rId2"/>
          <a:stretch>
            <a:fillRect/>
          </a:stretch>
        </p:blipFill>
        <p:spPr>
          <a:xfrm>
            <a:off x="0" y="1752600"/>
            <a:ext cx="8991600" cy="3630358"/>
          </a:xfrm>
        </p:spPr>
      </p:pic>
    </p:spTree>
    <p:extLst>
      <p:ext uri="{BB962C8B-B14F-4D97-AF65-F5344CB8AC3E}">
        <p14:creationId xmlns:p14="http://schemas.microsoft.com/office/powerpoint/2010/main" val="355587870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Innate Immunity</a:t>
            </a:r>
            <a:endParaRPr lang="en-US" dirty="0">
              <a:latin typeface="Comic Sans MS"/>
              <a:cs typeface="Comic Sans MS"/>
            </a:endParaRPr>
          </a:p>
        </p:txBody>
      </p:sp>
      <p:sp>
        <p:nvSpPr>
          <p:cNvPr id="3" name="Content Placeholder 2"/>
          <p:cNvSpPr>
            <a:spLocks noGrp="1"/>
          </p:cNvSpPr>
          <p:nvPr>
            <p:ph idx="1"/>
          </p:nvPr>
        </p:nvSpPr>
        <p:spPr>
          <a:xfrm>
            <a:off x="457200" y="1600200"/>
            <a:ext cx="8229600" cy="4525963"/>
          </a:xfrm>
        </p:spPr>
        <p:txBody>
          <a:bodyPr/>
          <a:lstStyle/>
          <a:p>
            <a:r>
              <a:rPr lang="en-US" dirty="0" err="1" smtClean="0">
                <a:latin typeface="Comic Sans MS"/>
                <a:cs typeface="Comic Sans MS"/>
              </a:rPr>
              <a:t>Phagocytic</a:t>
            </a:r>
            <a:r>
              <a:rPr lang="en-US" dirty="0" smtClean="0">
                <a:latin typeface="Comic Sans MS"/>
                <a:cs typeface="Comic Sans MS"/>
              </a:rPr>
              <a:t> cells (</a:t>
            </a:r>
            <a:r>
              <a:rPr lang="en-US" dirty="0" err="1" smtClean="0">
                <a:latin typeface="Comic Sans MS"/>
                <a:cs typeface="Comic Sans MS"/>
              </a:rPr>
              <a:t>neutrophils+macrophages</a:t>
            </a:r>
            <a:r>
              <a:rPr lang="en-US" dirty="0" smtClean="0">
                <a:latin typeface="Comic Sans MS"/>
                <a:cs typeface="Comic Sans MS"/>
              </a:rPr>
              <a:t>)</a:t>
            </a:r>
          </a:p>
          <a:p>
            <a:r>
              <a:rPr lang="en-US" dirty="0" smtClean="0">
                <a:latin typeface="Comic Sans MS"/>
                <a:cs typeface="Comic Sans MS"/>
              </a:rPr>
              <a:t>The complement system (antimicrobial proteins).</a:t>
            </a:r>
          </a:p>
          <a:p>
            <a:r>
              <a:rPr lang="en-US" dirty="0" err="1" smtClean="0">
                <a:latin typeface="Comic Sans MS"/>
                <a:cs typeface="Comic Sans MS"/>
              </a:rPr>
              <a:t>Inflamatory</a:t>
            </a:r>
            <a:r>
              <a:rPr lang="en-US" dirty="0" smtClean="0">
                <a:latin typeface="Comic Sans MS"/>
                <a:cs typeface="Comic Sans MS"/>
              </a:rPr>
              <a:t> response</a:t>
            </a:r>
          </a:p>
          <a:p>
            <a:r>
              <a:rPr lang="en-US" dirty="0" smtClean="0">
                <a:latin typeface="Comic Sans MS"/>
                <a:cs typeface="Comic Sans MS"/>
              </a:rPr>
              <a:t>Natural killer cells</a:t>
            </a:r>
          </a:p>
          <a:p>
            <a:endParaRPr lang="en-US" dirty="0"/>
          </a:p>
        </p:txBody>
      </p:sp>
    </p:spTree>
    <p:extLst>
      <p:ext uri="{BB962C8B-B14F-4D97-AF65-F5344CB8AC3E}">
        <p14:creationId xmlns:p14="http://schemas.microsoft.com/office/powerpoint/2010/main" val="190810927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t="19127" b="28214"/>
          <a:stretch>
            <a:fillRect/>
          </a:stretch>
        </p:blipFill>
        <p:spPr bwMode="auto">
          <a:xfrm>
            <a:off x="0" y="457200"/>
            <a:ext cx="9055100" cy="3155950"/>
          </a:xfrm>
          <a:prstGeom prst="rect">
            <a:avLst/>
          </a:prstGeom>
          <a:noFill/>
        </p:spPr>
      </p:pic>
      <p:pic>
        <p:nvPicPr>
          <p:cNvPr id="5" name="Picture 4" descr="779px-Complement_death.PNG"/>
          <p:cNvPicPr>
            <a:picLocks noChangeAspect="1"/>
          </p:cNvPicPr>
          <p:nvPr/>
        </p:nvPicPr>
        <p:blipFill>
          <a:blip r:embed="rId3"/>
          <a:stretch>
            <a:fillRect/>
          </a:stretch>
        </p:blipFill>
        <p:spPr>
          <a:xfrm>
            <a:off x="5867400" y="4191302"/>
            <a:ext cx="3462262" cy="2666698"/>
          </a:xfrm>
          <a:prstGeom prst="rect">
            <a:avLst/>
          </a:prstGeom>
        </p:spPr>
      </p:pic>
      <p:pic>
        <p:nvPicPr>
          <p:cNvPr id="6" name="Picture 5" descr="complement-1.jpg"/>
          <p:cNvPicPr>
            <a:picLocks noChangeAspect="1"/>
          </p:cNvPicPr>
          <p:nvPr/>
        </p:nvPicPr>
        <p:blipFill>
          <a:blip r:embed="rId4"/>
          <a:stretch>
            <a:fillRect/>
          </a:stretch>
        </p:blipFill>
        <p:spPr>
          <a:xfrm>
            <a:off x="0" y="3512236"/>
            <a:ext cx="3810000" cy="3377514"/>
          </a:xfrm>
          <a:prstGeom prst="rect">
            <a:avLst/>
          </a:prstGeom>
        </p:spPr>
      </p:pic>
      <p:sp>
        <p:nvSpPr>
          <p:cNvPr id="8" name="Title 1"/>
          <p:cNvSpPr txBox="1">
            <a:spLocks/>
          </p:cNvSpPr>
          <p:nvPr/>
        </p:nvSpPr>
        <p:spPr>
          <a:xfrm>
            <a:off x="457200" y="0"/>
            <a:ext cx="8229600" cy="685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Comic Sans MS"/>
                <a:ea typeface="+mj-ea"/>
                <a:cs typeface="Comic Sans MS"/>
              </a:rPr>
              <a:t>The complement system</a:t>
            </a:r>
            <a:endParaRPr kumimoji="0" lang="en-US" sz="3600" b="0" i="0" u="none" strike="noStrike" kern="1200" cap="none" spc="0" normalizeH="0" baseline="0" noProof="0" dirty="0">
              <a:ln>
                <a:noFill/>
              </a:ln>
              <a:solidFill>
                <a:schemeClr val="tx1"/>
              </a:solidFill>
              <a:effectLst/>
              <a:uLnTx/>
              <a:uFillTx/>
              <a:latin typeface="Comic Sans MS"/>
              <a:ea typeface="+mj-ea"/>
              <a:cs typeface="Comic Sans MS"/>
            </a:endParaRPr>
          </a:p>
        </p:txBody>
      </p:sp>
    </p:spTree>
    <p:extLst>
      <p:ext uri="{BB962C8B-B14F-4D97-AF65-F5344CB8AC3E}">
        <p14:creationId xmlns:p14="http://schemas.microsoft.com/office/powerpoint/2010/main" val="110483825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3_06LocalInflammation_L.jpg"/>
          <p:cNvPicPr>
            <a:picLocks noChangeAspect="1"/>
          </p:cNvPicPr>
          <p:nvPr/>
        </p:nvPicPr>
        <p:blipFill>
          <a:blip r:embed="rId2"/>
          <a:stretch>
            <a:fillRect/>
          </a:stretch>
        </p:blipFill>
        <p:spPr>
          <a:xfrm>
            <a:off x="0" y="0"/>
            <a:ext cx="9123265" cy="3352800"/>
          </a:xfrm>
          <a:prstGeom prst="rect">
            <a:avLst/>
          </a:prstGeom>
        </p:spPr>
      </p:pic>
      <p:sp>
        <p:nvSpPr>
          <p:cNvPr id="8" name="TextBox 7"/>
          <p:cNvSpPr txBox="1"/>
          <p:nvPr/>
        </p:nvSpPr>
        <p:spPr>
          <a:xfrm>
            <a:off x="718182" y="6073170"/>
            <a:ext cx="7461497" cy="523220"/>
          </a:xfrm>
          <a:prstGeom prst="rect">
            <a:avLst/>
          </a:prstGeom>
          <a:noFill/>
        </p:spPr>
        <p:txBody>
          <a:bodyPr wrap="none" rtlCol="0">
            <a:spAutoFit/>
          </a:bodyPr>
          <a:lstStyle/>
          <a:p>
            <a:r>
              <a:rPr lang="en-US" sz="2800" dirty="0" smtClean="0">
                <a:latin typeface="Comic Sans MS"/>
                <a:cs typeface="Comic Sans MS"/>
              </a:rPr>
              <a:t>Local Inflammation (a VERY simplistic view)</a:t>
            </a:r>
            <a:endParaRPr lang="en-US" sz="2800" dirty="0">
              <a:latin typeface="Comic Sans MS"/>
              <a:cs typeface="Comic Sans MS"/>
            </a:endParaRPr>
          </a:p>
        </p:txBody>
      </p:sp>
      <p:sp>
        <p:nvSpPr>
          <p:cNvPr id="9" name="TextBox 8"/>
          <p:cNvSpPr txBox="1"/>
          <p:nvPr/>
        </p:nvSpPr>
        <p:spPr>
          <a:xfrm>
            <a:off x="1" y="3390036"/>
            <a:ext cx="2057400" cy="2031325"/>
          </a:xfrm>
          <a:prstGeom prst="rect">
            <a:avLst/>
          </a:prstGeom>
          <a:noFill/>
        </p:spPr>
        <p:txBody>
          <a:bodyPr wrap="square" rtlCol="0">
            <a:spAutoFit/>
          </a:bodyPr>
          <a:lstStyle/>
          <a:p>
            <a:r>
              <a:rPr lang="en-US" dirty="0" smtClean="0"/>
              <a:t>Chemical signals by macrophages and mast cells at site of injury increase </a:t>
            </a:r>
            <a:r>
              <a:rPr lang="en-US" dirty="0" err="1" smtClean="0"/>
              <a:t>vasodilation</a:t>
            </a:r>
            <a:r>
              <a:rPr lang="en-US" dirty="0" smtClean="0"/>
              <a:t> and  permeability of capillaries </a:t>
            </a:r>
            <a:endParaRPr lang="en-US" dirty="0"/>
          </a:p>
        </p:txBody>
      </p:sp>
      <p:sp>
        <p:nvSpPr>
          <p:cNvPr id="10" name="TextBox 9"/>
          <p:cNvSpPr txBox="1"/>
          <p:nvPr/>
        </p:nvSpPr>
        <p:spPr>
          <a:xfrm>
            <a:off x="2095500" y="3542436"/>
            <a:ext cx="2057400" cy="1477328"/>
          </a:xfrm>
          <a:prstGeom prst="rect">
            <a:avLst/>
          </a:prstGeom>
          <a:noFill/>
        </p:spPr>
        <p:txBody>
          <a:bodyPr wrap="square" rtlCol="0">
            <a:spAutoFit/>
          </a:bodyPr>
          <a:lstStyle/>
          <a:p>
            <a:r>
              <a:rPr lang="en-US" dirty="0" smtClean="0"/>
              <a:t>Fluid, antimicrobial proteins, and clotting elements move to site. Clotting begins.</a:t>
            </a:r>
            <a:endParaRPr lang="en-US" dirty="0"/>
          </a:p>
        </p:txBody>
      </p:sp>
      <p:sp>
        <p:nvSpPr>
          <p:cNvPr id="11" name="TextBox 10"/>
          <p:cNvSpPr txBox="1"/>
          <p:nvPr/>
        </p:nvSpPr>
        <p:spPr>
          <a:xfrm>
            <a:off x="4448931" y="3542436"/>
            <a:ext cx="2057400" cy="1477328"/>
          </a:xfrm>
          <a:prstGeom prst="rect">
            <a:avLst/>
          </a:prstGeom>
          <a:noFill/>
        </p:spPr>
        <p:txBody>
          <a:bodyPr wrap="square" rtlCol="0">
            <a:spAutoFit/>
          </a:bodyPr>
          <a:lstStyle/>
          <a:p>
            <a:r>
              <a:rPr lang="en-US" dirty="0" err="1" smtClean="0"/>
              <a:t>Chemokines</a:t>
            </a:r>
            <a:r>
              <a:rPr lang="en-US" dirty="0" smtClean="0"/>
              <a:t> released by various cells attract more </a:t>
            </a:r>
            <a:r>
              <a:rPr lang="en-US" dirty="0" err="1" smtClean="0"/>
              <a:t>phagocytic</a:t>
            </a:r>
            <a:r>
              <a:rPr lang="en-US" dirty="0" smtClean="0"/>
              <a:t> cells from blood</a:t>
            </a:r>
            <a:endParaRPr lang="en-US" dirty="0"/>
          </a:p>
        </p:txBody>
      </p:sp>
      <p:sp>
        <p:nvSpPr>
          <p:cNvPr id="12" name="TextBox 11"/>
          <p:cNvSpPr txBox="1"/>
          <p:nvPr/>
        </p:nvSpPr>
        <p:spPr>
          <a:xfrm>
            <a:off x="6858000" y="3542436"/>
            <a:ext cx="2057400" cy="1754327"/>
          </a:xfrm>
          <a:prstGeom prst="rect">
            <a:avLst/>
          </a:prstGeom>
          <a:noFill/>
        </p:spPr>
        <p:txBody>
          <a:bodyPr wrap="square" rtlCol="0">
            <a:spAutoFit/>
          </a:bodyPr>
          <a:lstStyle/>
          <a:p>
            <a:r>
              <a:rPr lang="en-US" dirty="0" err="1" smtClean="0"/>
              <a:t>Neutrophils</a:t>
            </a:r>
            <a:r>
              <a:rPr lang="en-US" dirty="0" smtClean="0"/>
              <a:t> and macrophages </a:t>
            </a:r>
            <a:r>
              <a:rPr lang="en-US" dirty="0" err="1" smtClean="0"/>
              <a:t>phagocyose</a:t>
            </a:r>
            <a:r>
              <a:rPr lang="en-US" dirty="0" smtClean="0"/>
              <a:t> pathogens and cell debris, and the tissue heals.</a:t>
            </a:r>
            <a:endParaRPr lang="en-US" dirty="0"/>
          </a:p>
        </p:txBody>
      </p:sp>
    </p:spTree>
    <p:extLst>
      <p:ext uri="{BB962C8B-B14F-4D97-AF65-F5344CB8AC3E}">
        <p14:creationId xmlns:p14="http://schemas.microsoft.com/office/powerpoint/2010/main" val="35192473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oodletting.jpg"/>
          <p:cNvPicPr>
            <a:picLocks noGrp="1" noChangeAspect="1"/>
          </p:cNvPicPr>
          <p:nvPr>
            <p:ph idx="1"/>
          </p:nvPr>
        </p:nvPicPr>
        <p:blipFill>
          <a:blip r:embed="rId2"/>
          <a:stretch>
            <a:fillRect/>
          </a:stretch>
        </p:blipFill>
        <p:spPr>
          <a:xfrm>
            <a:off x="0" y="0"/>
            <a:ext cx="5067860" cy="6858000"/>
          </a:xfrm>
        </p:spPr>
      </p:pic>
      <p:pic>
        <p:nvPicPr>
          <p:cNvPr id="5" name="Picture 4" descr="00855005.jpg"/>
          <p:cNvPicPr>
            <a:picLocks noChangeAspect="1"/>
          </p:cNvPicPr>
          <p:nvPr/>
        </p:nvPicPr>
        <p:blipFill>
          <a:blip r:embed="rId3"/>
          <a:stretch>
            <a:fillRect/>
          </a:stretch>
        </p:blipFill>
        <p:spPr>
          <a:xfrm>
            <a:off x="5067860" y="2625988"/>
            <a:ext cx="3962400" cy="2971800"/>
          </a:xfrm>
          <a:prstGeom prst="rect">
            <a:avLst/>
          </a:prstGeom>
        </p:spPr>
      </p:pic>
      <p:pic>
        <p:nvPicPr>
          <p:cNvPr id="6" name="Picture 5" descr="Picture 1.png"/>
          <p:cNvPicPr>
            <a:picLocks noChangeAspect="1"/>
          </p:cNvPicPr>
          <p:nvPr/>
        </p:nvPicPr>
        <p:blipFill>
          <a:blip r:embed="rId4"/>
          <a:stretch>
            <a:fillRect/>
          </a:stretch>
        </p:blipFill>
        <p:spPr>
          <a:xfrm>
            <a:off x="4565650" y="3416300"/>
            <a:ext cx="12700" cy="25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Natural Killer Cells (NKC)</a:t>
            </a:r>
            <a:endParaRPr lang="en-US" dirty="0">
              <a:latin typeface="Comic Sans MS"/>
              <a:cs typeface="Comic Sans MS"/>
            </a:endParaRPr>
          </a:p>
        </p:txBody>
      </p:sp>
      <p:pic>
        <p:nvPicPr>
          <p:cNvPr id="4" name="Content Placeholder 3" descr="immune11.gif"/>
          <p:cNvPicPr>
            <a:picLocks noGrp="1" noChangeAspect="1"/>
          </p:cNvPicPr>
          <p:nvPr>
            <p:ph idx="1"/>
          </p:nvPr>
        </p:nvPicPr>
        <p:blipFill>
          <a:blip r:embed="rId2"/>
          <a:stretch>
            <a:fillRect/>
          </a:stretch>
        </p:blipFill>
        <p:spPr>
          <a:xfrm>
            <a:off x="990600" y="1417638"/>
            <a:ext cx="3486604" cy="3617119"/>
          </a:xfrm>
        </p:spPr>
      </p:pic>
      <p:pic>
        <p:nvPicPr>
          <p:cNvPr id="5" name="Picture 4" descr="nk_tumor_338x319.jpg"/>
          <p:cNvPicPr>
            <a:picLocks noChangeAspect="1"/>
          </p:cNvPicPr>
          <p:nvPr/>
        </p:nvPicPr>
        <p:blipFill>
          <a:blip r:embed="rId3"/>
          <a:stretch>
            <a:fillRect/>
          </a:stretch>
        </p:blipFill>
        <p:spPr>
          <a:xfrm>
            <a:off x="5047488" y="1600022"/>
            <a:ext cx="3639312" cy="3434735"/>
          </a:xfrm>
          <a:prstGeom prst="rect">
            <a:avLst/>
          </a:prstGeom>
        </p:spPr>
      </p:pic>
      <p:sp>
        <p:nvSpPr>
          <p:cNvPr id="6" name="TextBox 5"/>
          <p:cNvSpPr txBox="1"/>
          <p:nvPr/>
        </p:nvSpPr>
        <p:spPr>
          <a:xfrm>
            <a:off x="-16534" y="5715000"/>
            <a:ext cx="8703334" cy="646331"/>
          </a:xfrm>
          <a:prstGeom prst="rect">
            <a:avLst/>
          </a:prstGeom>
          <a:noFill/>
        </p:spPr>
        <p:txBody>
          <a:bodyPr wrap="square" rtlCol="0">
            <a:spAutoFit/>
          </a:bodyPr>
          <a:lstStyle/>
          <a:p>
            <a:r>
              <a:rPr lang="en-US" dirty="0" smtClean="0">
                <a:latin typeface="Comic Sans MS"/>
                <a:cs typeface="Comic Sans MS"/>
              </a:rPr>
              <a:t>..are a form of lymphocyte that contains granules (vesicles) full of proteases (called </a:t>
            </a:r>
            <a:r>
              <a:rPr lang="en-US" dirty="0" err="1" smtClean="0">
                <a:latin typeface="Comic Sans MS"/>
                <a:cs typeface="Comic Sans MS"/>
              </a:rPr>
              <a:t>granzymes</a:t>
            </a:r>
            <a:r>
              <a:rPr lang="en-US" dirty="0" smtClean="0">
                <a:latin typeface="Comic Sans MS"/>
                <a:cs typeface="Comic Sans MS"/>
              </a:rPr>
              <a:t>). They often kill virus-infected cells. </a:t>
            </a:r>
            <a:endParaRPr lang="en-US" dirty="0">
              <a:latin typeface="Comic Sans MS"/>
              <a:cs typeface="Comic Sans MS"/>
            </a:endParaRPr>
          </a:p>
        </p:txBody>
      </p:sp>
    </p:spTree>
    <p:extLst>
      <p:ext uri="{BB962C8B-B14F-4D97-AF65-F5344CB8AC3E}">
        <p14:creationId xmlns:p14="http://schemas.microsoft.com/office/powerpoint/2010/main" val="51088491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latin typeface="Comic Sans MS"/>
                <a:cs typeface="Comic Sans MS"/>
              </a:rPr>
              <a:t>To Remember</a:t>
            </a:r>
            <a:endParaRPr lang="en-US" dirty="0"/>
          </a:p>
        </p:txBody>
      </p:sp>
      <p:sp>
        <p:nvSpPr>
          <p:cNvPr id="3" name="Content Placeholder 2"/>
          <p:cNvSpPr>
            <a:spLocks noGrp="1"/>
          </p:cNvSpPr>
          <p:nvPr>
            <p:ph idx="1"/>
          </p:nvPr>
        </p:nvSpPr>
        <p:spPr>
          <a:xfrm>
            <a:off x="228600" y="1143000"/>
            <a:ext cx="8915400" cy="5562600"/>
          </a:xfrm>
        </p:spPr>
        <p:txBody>
          <a:bodyPr>
            <a:normAutofit fontScale="77500" lnSpcReduction="20000"/>
          </a:bodyPr>
          <a:lstStyle/>
          <a:p>
            <a:r>
              <a:rPr lang="en-US" dirty="0" smtClean="0">
                <a:latin typeface="Comic Sans MS"/>
                <a:cs typeface="Comic Sans MS"/>
              </a:rPr>
              <a:t>Immune responses can be divided into two components innate and acquired (we will only deal with innate in this course).</a:t>
            </a:r>
          </a:p>
          <a:p>
            <a:r>
              <a:rPr lang="en-US" dirty="0" smtClean="0">
                <a:latin typeface="Comic Sans MS"/>
                <a:cs typeface="Comic Sans MS"/>
              </a:rPr>
              <a:t>The innate immunity system depends on </a:t>
            </a:r>
            <a:r>
              <a:rPr lang="en-US" dirty="0" err="1" smtClean="0">
                <a:latin typeface="Comic Sans MS"/>
                <a:cs typeface="Comic Sans MS"/>
              </a:rPr>
              <a:t>phagocytic</a:t>
            </a:r>
            <a:r>
              <a:rPr lang="en-US" dirty="0" smtClean="0">
                <a:latin typeface="Comic Sans MS"/>
                <a:cs typeface="Comic Sans MS"/>
              </a:rPr>
              <a:t> cells (</a:t>
            </a:r>
            <a:r>
              <a:rPr lang="en-US" dirty="0" err="1" smtClean="0">
                <a:latin typeface="Comic Sans MS"/>
                <a:cs typeface="Comic Sans MS"/>
              </a:rPr>
              <a:t>neutrophils</a:t>
            </a:r>
            <a:r>
              <a:rPr lang="en-US" dirty="0" smtClean="0">
                <a:latin typeface="Comic Sans MS"/>
                <a:cs typeface="Comic Sans MS"/>
              </a:rPr>
              <a:t> and macrophages, the complement system, the inflammatory response, and natural killer cells).</a:t>
            </a:r>
          </a:p>
          <a:p>
            <a:r>
              <a:rPr lang="en-US" dirty="0" smtClean="0">
                <a:latin typeface="Comic Sans MS"/>
                <a:cs typeface="Comic Sans MS"/>
              </a:rPr>
              <a:t>The complement system is a complex cascade of events triggered by a microbial infection. The cascade leads to the formation of pores in the bacterial cell wall and membrane that lead to the cell’s </a:t>
            </a:r>
            <a:r>
              <a:rPr lang="en-US" dirty="0" err="1" smtClean="0">
                <a:latin typeface="Comic Sans MS"/>
                <a:cs typeface="Comic Sans MS"/>
              </a:rPr>
              <a:t>lysis</a:t>
            </a:r>
            <a:r>
              <a:rPr lang="en-US" dirty="0" smtClean="0">
                <a:latin typeface="Comic Sans MS"/>
                <a:cs typeface="Comic Sans MS"/>
              </a:rPr>
              <a:t>.</a:t>
            </a:r>
          </a:p>
          <a:p>
            <a:r>
              <a:rPr lang="en-US" dirty="0" smtClean="0">
                <a:latin typeface="Comic Sans MS"/>
                <a:cs typeface="Comic Sans MS"/>
              </a:rPr>
              <a:t>After a superficial injury the response is often local inflammation. Please remember the 4 stages in a local inflammation.</a:t>
            </a:r>
          </a:p>
          <a:p>
            <a:r>
              <a:rPr lang="en-US" dirty="0" smtClean="0">
                <a:latin typeface="Comic Sans MS"/>
                <a:cs typeface="Comic Sans MS"/>
              </a:rPr>
              <a:t>Natural killer cells are a type of lymphocytes responsible for (trying) to kill virus-infected cells and bacteria.</a:t>
            </a:r>
          </a:p>
          <a:p>
            <a:endParaRPr lang="en-US" dirty="0" smtClean="0">
              <a:latin typeface="Comic Sans MS"/>
              <a:cs typeface="Comic Sans MS"/>
            </a:endParaRPr>
          </a:p>
          <a:p>
            <a:pPr>
              <a:buNone/>
            </a:pPr>
            <a:endParaRPr lang="en-US" dirty="0" smtClean="0">
              <a:latin typeface="Comic Sans MS"/>
              <a:cs typeface="Comic Sans MS"/>
            </a:endParaRPr>
          </a:p>
        </p:txBody>
      </p:sp>
    </p:spTree>
    <p:extLst>
      <p:ext uri="{BB962C8B-B14F-4D97-AF65-F5344CB8AC3E}">
        <p14:creationId xmlns:p14="http://schemas.microsoft.com/office/powerpoint/2010/main" val="106335642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a:cs typeface="Comic Sans MS"/>
              </a:rPr>
              <a:t>To learn about acquired immunity, you will have to wait until you take immunology!</a:t>
            </a:r>
            <a:endParaRPr lang="en-US" dirty="0">
              <a:latin typeface="Comic Sans MS"/>
              <a:cs typeface="Comic Sans MS"/>
            </a:endParaRPr>
          </a:p>
        </p:txBody>
      </p:sp>
      <p:pic>
        <p:nvPicPr>
          <p:cNvPr id="4" name="Content Placeholder 3" descr="43_02ImmunityOverview_L.jpg"/>
          <p:cNvPicPr>
            <a:picLocks noChangeAspect="1"/>
          </p:cNvPicPr>
          <p:nvPr/>
        </p:nvPicPr>
        <p:blipFill>
          <a:blip r:embed="rId2"/>
          <a:stretch>
            <a:fillRect/>
          </a:stretch>
        </p:blipFill>
        <p:spPr>
          <a:xfrm>
            <a:off x="0" y="2495805"/>
            <a:ext cx="8991600" cy="3630358"/>
          </a:xfrm>
          <a:prstGeom prst="rect">
            <a:avLst/>
          </a:prstGeom>
        </p:spPr>
      </p:pic>
    </p:spTree>
    <p:extLst>
      <p:ext uri="{BB962C8B-B14F-4D97-AF65-F5344CB8AC3E}">
        <p14:creationId xmlns:p14="http://schemas.microsoft.com/office/powerpoint/2010/main" val="35557133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1.png"/>
          <p:cNvPicPr>
            <a:picLocks noChangeAspect="1"/>
          </p:cNvPicPr>
          <p:nvPr/>
        </p:nvPicPr>
        <p:blipFill>
          <a:blip r:embed="rId2"/>
          <a:stretch>
            <a:fillRect/>
          </a:stretch>
        </p:blipFill>
        <p:spPr>
          <a:xfrm>
            <a:off x="0" y="0"/>
            <a:ext cx="8398879"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2498</TotalTime>
  <Words>3692</Words>
  <Application>Microsoft Macintosh PowerPoint</Application>
  <PresentationFormat>On-screen Show (4:3)</PresentationFormat>
  <Paragraphs>423</Paragraphs>
  <Slides>82</Slides>
  <Notes>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PowerPoint Presentation</vt:lpstr>
      <vt:lpstr>Topics</vt:lpstr>
      <vt:lpstr>Please Download and Read Learning Objectives (STUDY GUIDE) for this Section</vt:lpstr>
      <vt:lpstr>What is blood for?</vt:lpstr>
      <vt:lpstr>What is blood for?</vt:lpstr>
      <vt:lpstr>What is blood for?</vt:lpstr>
      <vt:lpstr>Why should you (as a health professional) care about blood? </vt:lpstr>
      <vt:lpstr>PowerPoint Presentation</vt:lpstr>
      <vt:lpstr>PowerPoint Presentation</vt:lpstr>
      <vt:lpstr>PowerPoint Presentation</vt:lpstr>
      <vt:lpstr>How much blood?</vt:lpstr>
      <vt:lpstr>PowerPoint Presentation</vt:lpstr>
      <vt:lpstr>PowerPoint Presentation</vt:lpstr>
      <vt:lpstr>George Washington weighed ≈ 99 kg (≈ 218 lb, he was 6’2” tall)</vt:lpstr>
      <vt:lpstr>To Remember</vt:lpstr>
      <vt:lpstr>The gross anatomy of blood</vt:lpstr>
      <vt:lpstr>A 65 kg person has a hematocrit equal to 45%, what is this person’s approximate  plasma volume?</vt:lpstr>
      <vt:lpstr>Anemia (from Gr. Anaimia = without blood)</vt:lpstr>
      <vt:lpstr>Types of anemia</vt:lpstr>
      <vt:lpstr>Symptoms</vt:lpstr>
      <vt:lpstr>To Remember</vt:lpstr>
      <vt:lpstr>The constituents of plasma</vt:lpstr>
      <vt:lpstr>Enzymes found in plasma and often used in diagnostics</vt:lpstr>
      <vt:lpstr>Some important plasma proteins</vt:lpstr>
      <vt:lpstr>To Remember</vt:lpstr>
      <vt:lpstr>The cells in blood</vt:lpstr>
      <vt:lpstr>Erythrocites Form and Function</vt:lpstr>
      <vt:lpstr>A few more factoids</vt:lpstr>
      <vt:lpstr>A bit on their physiology (more later)</vt:lpstr>
      <vt:lpstr>Please take all our numbers with a grain of salt. Humans are variable!</vt:lpstr>
      <vt:lpstr>PowerPoint Presentation</vt:lpstr>
      <vt:lpstr>To Remember</vt:lpstr>
      <vt:lpstr>This diagram has three themes:  1) Iron  2) EPO  3) Bilirubin</vt:lpstr>
      <vt:lpstr>PowerPoint Presentation</vt:lpstr>
      <vt:lpstr>To Remember about iron  -It is really reactive (you don’t want it floating around…)  - It is absorbed in the intestine and transported in blood bound to transferrin  -It is stored in liver bound to ferritin (a humongous protein).</vt:lpstr>
      <vt:lpstr>EPO</vt:lpstr>
      <vt:lpstr>PowerPoint Presentation</vt:lpstr>
      <vt:lpstr>Doping is Cyclism</vt:lpstr>
      <vt:lpstr>To Remember about EPO  -It is secreted by the kidneys  - It is secreted in response to relative hypoxia  -It acts by stimulating hemotopoyesis in bone marrow  -There is recombinant EPO in the market (for good and evil….)</vt:lpstr>
      <vt:lpstr>PowerPoint Presentation</vt:lpstr>
      <vt:lpstr>PowerPoint Presentation</vt:lpstr>
      <vt:lpstr>To Remember</vt:lpstr>
      <vt:lpstr>PowerPoint Presentation</vt:lpstr>
      <vt:lpstr>White blood cells (we will skip WBCs and immunity, not because it is unimportant but because we do not have time. I prepared a bunch of slides for those of you interested. They are at the end of the lecture notes).</vt:lpstr>
      <vt:lpstr>COAGULATION AND CLOTTING</vt:lpstr>
      <vt:lpstr>PowerPoint Presentation</vt:lpstr>
      <vt:lpstr>The coagulation cascade (what happens in a wound…)</vt:lpstr>
      <vt:lpstr>Hemostasis (the big picture) -Damage exposes the subendothelium. The vessel spasms to prevent blood loss.  -Subendothelium exposure elicits the aggregation of platelets/thrombocytes  -Clot formation requires the formation of a fibrin mesh (this requires that fibrinogen is activated)  -Then the clot must be dissolved   </vt:lpstr>
      <vt:lpstr>vascular spasm</vt:lpstr>
      <vt:lpstr>Formation of a platelet plug</vt:lpstr>
      <vt:lpstr>PowerPoint Presentation</vt:lpstr>
      <vt:lpstr>TO REMEMBER</vt:lpstr>
      <vt:lpstr>Formation of a blood clot</vt:lpstr>
      <vt:lpstr>Activation of fibrinogen</vt:lpstr>
      <vt:lpstr>Activation of fibrinogen</vt:lpstr>
      <vt:lpstr>PowerPoint Presentation</vt:lpstr>
      <vt:lpstr>PowerPoint Presentation</vt:lpstr>
      <vt:lpstr>Then the clot dissolves</vt:lpstr>
      <vt:lpstr>To Remember</vt:lpstr>
      <vt:lpstr>PowerPoint Presentation</vt:lpstr>
      <vt:lpstr>Many types of anticoagulants</vt:lpstr>
      <vt:lpstr>PowerPoint Presentation</vt:lpstr>
      <vt:lpstr>PowerPoint Presentation</vt:lpstr>
      <vt:lpstr>To Remember</vt:lpstr>
      <vt:lpstr>NEXT RESPIRATION (please read chapter 16)</vt:lpstr>
      <vt:lpstr>White blood cells .</vt:lpstr>
      <vt:lpstr>PowerPoint Presentation</vt:lpstr>
      <vt:lpstr>Neutrophils: The Kamikaze cells</vt:lpstr>
      <vt:lpstr>Phagocytosis (by neutrophils) </vt:lpstr>
      <vt:lpstr>The respiratory burst</vt:lpstr>
      <vt:lpstr>PowerPoint Presentation</vt:lpstr>
      <vt:lpstr>PowerPoint Presentation</vt:lpstr>
      <vt:lpstr>PowerPoint Presentation</vt:lpstr>
      <vt:lpstr>PowerPoint Presentation</vt:lpstr>
      <vt:lpstr>To Remember</vt:lpstr>
      <vt:lpstr>A very fast and very superficial intro to innate immunology</vt:lpstr>
      <vt:lpstr>Innate Immunity</vt:lpstr>
      <vt:lpstr>PowerPoint Presentation</vt:lpstr>
      <vt:lpstr>PowerPoint Presentation</vt:lpstr>
      <vt:lpstr>Natural Killer Cells (NKC)</vt:lpstr>
      <vt:lpstr>To Remember</vt:lpstr>
      <vt:lpstr>To learn about acquired immunity, you will have to wait until you take immunology!</vt:lpstr>
    </vt:vector>
  </TitlesOfParts>
  <Company>University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Carlos Martinez del Rio</dc:creator>
  <cp:lastModifiedBy>Carlos Martinez del Rio</cp:lastModifiedBy>
  <cp:revision>175</cp:revision>
  <cp:lastPrinted>2011-08-23T15:14:30Z</cp:lastPrinted>
  <dcterms:created xsi:type="dcterms:W3CDTF">2011-08-22T21:09:07Z</dcterms:created>
  <dcterms:modified xsi:type="dcterms:W3CDTF">2012-10-24T17:16:17Z</dcterms:modified>
</cp:coreProperties>
</file>